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374" r:id="rId2"/>
    <p:sldId id="604" r:id="rId3"/>
    <p:sldId id="695" r:id="rId4"/>
    <p:sldId id="611" r:id="rId5"/>
    <p:sldId id="587" r:id="rId6"/>
    <p:sldId id="612" r:id="rId7"/>
    <p:sldId id="568" r:id="rId8"/>
    <p:sldId id="480" r:id="rId9"/>
    <p:sldId id="607" r:id="rId10"/>
    <p:sldId id="555" r:id="rId11"/>
    <p:sldId id="609" r:id="rId12"/>
    <p:sldId id="610" r:id="rId13"/>
    <p:sldId id="473" r:id="rId14"/>
    <p:sldId id="487" r:id="rId15"/>
    <p:sldId id="651" r:id="rId16"/>
    <p:sldId id="652" r:id="rId17"/>
    <p:sldId id="585" r:id="rId18"/>
    <p:sldId id="560" r:id="rId19"/>
    <p:sldId id="653" r:id="rId20"/>
    <p:sldId id="692" r:id="rId21"/>
    <p:sldId id="693" r:id="rId22"/>
    <p:sldId id="694" r:id="rId23"/>
    <p:sldId id="613" r:id="rId24"/>
    <p:sldId id="614" r:id="rId25"/>
    <p:sldId id="615" r:id="rId26"/>
    <p:sldId id="654" r:id="rId27"/>
    <p:sldId id="616" r:id="rId28"/>
    <p:sldId id="655" r:id="rId29"/>
    <p:sldId id="664" r:id="rId30"/>
    <p:sldId id="656" r:id="rId31"/>
    <p:sldId id="658" r:id="rId32"/>
    <p:sldId id="665" r:id="rId33"/>
    <p:sldId id="666" r:id="rId34"/>
    <p:sldId id="667" r:id="rId35"/>
    <p:sldId id="668" r:id="rId36"/>
    <p:sldId id="669" r:id="rId37"/>
    <p:sldId id="663" r:id="rId38"/>
    <p:sldId id="657" r:id="rId39"/>
    <p:sldId id="670" r:id="rId40"/>
    <p:sldId id="671" r:id="rId41"/>
    <p:sldId id="619" r:id="rId42"/>
    <p:sldId id="620" r:id="rId43"/>
    <p:sldId id="624" r:id="rId44"/>
    <p:sldId id="628" r:id="rId45"/>
    <p:sldId id="629" r:id="rId46"/>
    <p:sldId id="630" r:id="rId47"/>
    <p:sldId id="672" r:id="rId48"/>
    <p:sldId id="673" r:id="rId49"/>
    <p:sldId id="674" r:id="rId50"/>
    <p:sldId id="675" r:id="rId51"/>
    <p:sldId id="676" r:id="rId52"/>
    <p:sldId id="677" r:id="rId53"/>
    <p:sldId id="678" r:id="rId54"/>
    <p:sldId id="679" r:id="rId55"/>
    <p:sldId id="682" r:id="rId56"/>
    <p:sldId id="683" r:id="rId57"/>
    <p:sldId id="643" r:id="rId58"/>
    <p:sldId id="644" r:id="rId59"/>
    <p:sldId id="645" r:id="rId60"/>
    <p:sldId id="691" r:id="rId61"/>
    <p:sldId id="690" r:id="rId62"/>
    <p:sldId id="646" r:id="rId63"/>
    <p:sldId id="647" r:id="rId64"/>
    <p:sldId id="648" r:id="rId65"/>
    <p:sldId id="649" r:id="rId66"/>
    <p:sldId id="650" r:id="rId67"/>
    <p:sldId id="684" r:id="rId68"/>
    <p:sldId id="685" r:id="rId69"/>
    <p:sldId id="686" r:id="rId70"/>
    <p:sldId id="687" r:id="rId71"/>
    <p:sldId id="688" r:id="rId72"/>
    <p:sldId id="689" r:id="rId73"/>
    <p:sldId id="256" r:id="rId7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42" autoAdjust="0"/>
    <p:restoredTop sz="94494" autoAdjust="0"/>
  </p:normalViewPr>
  <p:slideViewPr>
    <p:cSldViewPr>
      <p:cViewPr varScale="1">
        <p:scale>
          <a:sx n="102" d="100"/>
          <a:sy n="102" d="100"/>
        </p:scale>
        <p:origin x="40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openxmlformats.org/officeDocument/2006/relationships/package" Target="../embeddings/List_aplikace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List_aplikace_Microsoft_Excel1.xlsx"/></Relationships>
</file>

<file path=ppt/charts/_rels/chart3.xml.rels><?xml version="1.0" encoding="UTF-8" standalone="yes"?>
<Relationships xmlns="http://schemas.openxmlformats.org/package/2006/relationships"><Relationship Id="rId1" Type="http://schemas.openxmlformats.org/officeDocument/2006/relationships/package" Target="../embeddings/List_aplikace_Microsoft_Excel2.xlsx"/></Relationships>
</file>

<file path=ppt/charts/_rels/chart4.xml.rels><?xml version="1.0" encoding="UTF-8" standalone="yes"?>
<Relationships xmlns="http://schemas.openxmlformats.org/package/2006/relationships"><Relationship Id="rId1" Type="http://schemas.openxmlformats.org/officeDocument/2006/relationships/package" Target="../embeddings/List_aplikace_Microsoft_Excel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List1!$B$1</c:f>
              <c:strCache>
                <c:ptCount val="1"/>
                <c:pt idx="0">
                  <c:v>Sloupec1</c:v>
                </c:pt>
              </c:strCache>
            </c:strRef>
          </c:tx>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extLst>
              <c:ext xmlns:c16="http://schemas.microsoft.com/office/drawing/2014/chart" uri="{C3380CC4-5D6E-409C-BE32-E72D297353CC}">
                <c16:uniqueId val="{00000001-EB52-4FB0-8842-E167F3190A16}"/>
              </c:ext>
            </c:extLst>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extLst>
              <c:ext xmlns:c16="http://schemas.microsoft.com/office/drawing/2014/chart" uri="{C3380CC4-5D6E-409C-BE32-E72D297353CC}">
                <c16:uniqueId val="{00000003-EB52-4FB0-8842-E167F3190A16}"/>
              </c:ext>
            </c:extLst>
          </c:dPt>
          <c:dPt>
            <c:idx val="2"/>
            <c:bubble3D val="0"/>
            <c:spPr>
              <a:pattFill prst="ltUpDiag">
                <a:fgClr>
                  <a:schemeClr val="accent3"/>
                </a:fgClr>
                <a:bgClr>
                  <a:schemeClr val="accent3">
                    <a:lumMod val="20000"/>
                    <a:lumOff val="80000"/>
                  </a:schemeClr>
                </a:bgClr>
              </a:pattFill>
              <a:ln w="19050">
                <a:solidFill>
                  <a:schemeClr val="lt1"/>
                </a:solidFill>
              </a:ln>
              <a:effectLst>
                <a:innerShdw blurRad="114300">
                  <a:schemeClr val="accent3"/>
                </a:innerShdw>
              </a:effectLst>
            </c:spPr>
            <c:extLst>
              <c:ext xmlns:c16="http://schemas.microsoft.com/office/drawing/2014/chart" uri="{C3380CC4-5D6E-409C-BE32-E72D297353CC}">
                <c16:uniqueId val="{00000005-EB52-4FB0-8842-E167F3190A16}"/>
              </c:ext>
            </c:extLst>
          </c:dPt>
          <c:dPt>
            <c:idx val="3"/>
            <c:bubble3D val="0"/>
            <c:spPr>
              <a:pattFill prst="ltUpDiag">
                <a:fgClr>
                  <a:schemeClr val="accent4"/>
                </a:fgClr>
                <a:bgClr>
                  <a:schemeClr val="accent4">
                    <a:lumMod val="20000"/>
                    <a:lumOff val="80000"/>
                  </a:schemeClr>
                </a:bgClr>
              </a:pattFill>
              <a:ln w="19050">
                <a:solidFill>
                  <a:schemeClr val="lt1"/>
                </a:solidFill>
              </a:ln>
              <a:effectLst>
                <a:innerShdw blurRad="114300">
                  <a:schemeClr val="accent4"/>
                </a:innerShdw>
              </a:effectLst>
            </c:spPr>
            <c:extLst>
              <c:ext xmlns:c16="http://schemas.microsoft.com/office/drawing/2014/chart" uri="{C3380CC4-5D6E-409C-BE32-E72D297353CC}">
                <c16:uniqueId val="{00000007-EB52-4FB0-8842-E167F3190A16}"/>
              </c:ext>
            </c:extLst>
          </c:dPt>
          <c:dPt>
            <c:idx val="4"/>
            <c:bubble3D val="0"/>
            <c:spPr>
              <a:pattFill prst="ltUpDiag">
                <a:fgClr>
                  <a:schemeClr val="accent5"/>
                </a:fgClr>
                <a:bgClr>
                  <a:schemeClr val="accent5">
                    <a:lumMod val="20000"/>
                    <a:lumOff val="80000"/>
                  </a:schemeClr>
                </a:bgClr>
              </a:pattFill>
              <a:ln w="19050">
                <a:solidFill>
                  <a:schemeClr val="lt1"/>
                </a:solidFill>
              </a:ln>
              <a:effectLst>
                <a:innerShdw blurRad="114300">
                  <a:schemeClr val="accent5"/>
                </a:innerShdw>
              </a:effectLst>
            </c:spPr>
            <c:extLst>
              <c:ext xmlns:c16="http://schemas.microsoft.com/office/drawing/2014/chart" uri="{C3380CC4-5D6E-409C-BE32-E72D297353CC}">
                <c16:uniqueId val="{00000009-EB52-4FB0-8842-E167F3190A16}"/>
              </c:ext>
            </c:extLst>
          </c:dPt>
          <c:dPt>
            <c:idx val="5"/>
            <c:bubble3D val="0"/>
            <c:spPr>
              <a:pattFill prst="ltUpDiag">
                <a:fgClr>
                  <a:schemeClr val="accent6"/>
                </a:fgClr>
                <a:bgClr>
                  <a:schemeClr val="accent6">
                    <a:lumMod val="20000"/>
                    <a:lumOff val="80000"/>
                  </a:schemeClr>
                </a:bgClr>
              </a:pattFill>
              <a:ln w="19050">
                <a:solidFill>
                  <a:schemeClr val="lt1"/>
                </a:solidFill>
              </a:ln>
              <a:effectLst>
                <a:innerShdw blurRad="114300">
                  <a:schemeClr val="accent6"/>
                </a:innerShdw>
              </a:effectLst>
            </c:spPr>
            <c:extLst>
              <c:ext xmlns:c16="http://schemas.microsoft.com/office/drawing/2014/chart" uri="{C3380CC4-5D6E-409C-BE32-E72D297353CC}">
                <c16:uniqueId val="{0000000B-EB52-4FB0-8842-E167F3190A16}"/>
              </c:ext>
            </c:extLst>
          </c:dPt>
          <c:cat>
            <c:strRef>
              <c:f>List1!$A$2:$A$7</c:f>
              <c:strCache>
                <c:ptCount val="6"/>
                <c:pt idx="0">
                  <c:v>Územní rozhodnutí a stavební povolení</c:v>
                </c:pt>
                <c:pt idx="1">
                  <c:v>IPPC a povolení k činnosti</c:v>
                </c:pt>
                <c:pt idx="2">
                  <c:v>Ohrožené druhy</c:v>
                </c:pt>
                <c:pt idx="3">
                  <c:v>Kácení stromů</c:v>
                </c:pt>
                <c:pt idx="4">
                  <c:v>Územní plánování</c:v>
                </c:pt>
                <c:pt idx="5">
                  <c:v>Další</c:v>
                </c:pt>
              </c:strCache>
            </c:strRef>
          </c:cat>
          <c:val>
            <c:numRef>
              <c:f>List1!$B$2:$B$7</c:f>
              <c:numCache>
                <c:formatCode>General</c:formatCode>
                <c:ptCount val="6"/>
                <c:pt idx="0">
                  <c:v>5.6</c:v>
                </c:pt>
                <c:pt idx="1">
                  <c:v>1</c:v>
                </c:pt>
                <c:pt idx="2">
                  <c:v>1</c:v>
                </c:pt>
                <c:pt idx="3">
                  <c:v>0.5</c:v>
                </c:pt>
                <c:pt idx="4">
                  <c:v>0.5</c:v>
                </c:pt>
                <c:pt idx="5">
                  <c:v>0.4</c:v>
                </c:pt>
              </c:numCache>
            </c:numRef>
          </c:val>
          <c:extLst>
            <c:ext xmlns:c16="http://schemas.microsoft.com/office/drawing/2014/chart" uri="{C3380CC4-5D6E-409C-BE32-E72D297353CC}">
              <c16:uniqueId val="{0000000C-EB52-4FB0-8842-E167F3190A16}"/>
            </c:ext>
          </c:extLst>
        </c:ser>
        <c:dLbls>
          <c:showLegendKey val="0"/>
          <c:showVal val="0"/>
          <c:showCatName val="0"/>
          <c:showSerName val="0"/>
          <c:showPercent val="0"/>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zero"/>
    <c:showDLblsOverMax val="0"/>
  </c:chart>
  <c:spPr>
    <a:noFill/>
    <a:ln>
      <a:noFill/>
    </a:ln>
    <a:effectLst/>
  </c:spPr>
  <c:txPr>
    <a:bodyPr/>
    <a:lstStyle/>
    <a:p>
      <a:pPr>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List1!$B$1</c:f>
              <c:strCache>
                <c:ptCount val="1"/>
                <c:pt idx="0">
                  <c:v>Sloupec1</c:v>
                </c:pt>
              </c:strCache>
            </c:strRef>
          </c:tx>
          <c:spPr>
            <a:ln w="28575" cap="rnd">
              <a:solidFill>
                <a:schemeClr val="accent1"/>
              </a:solidFill>
              <a:round/>
            </a:ln>
            <a:effectLst/>
          </c:spPr>
          <c:marker>
            <c:symbol val="none"/>
          </c:marker>
          <c:cat>
            <c:strRef>
              <c:f>List1!$A$2:$A$8</c:f>
              <c:strCache>
                <c:ptCount val="7"/>
                <c:pt idx="0">
                  <c:v>Územní plánování</c:v>
                </c:pt>
                <c:pt idx="1">
                  <c:v>Územní rozhodnutí</c:v>
                </c:pt>
                <c:pt idx="2">
                  <c:v>Povolení činnosti </c:v>
                </c:pt>
                <c:pt idx="3">
                  <c:v>IPPC</c:v>
                </c:pt>
                <c:pt idx="4">
                  <c:v>Kácení stromů</c:v>
                </c:pt>
                <c:pt idx="5">
                  <c:v>Stavební povolení</c:v>
                </c:pt>
                <c:pt idx="6">
                  <c:v>Zkušební provoz</c:v>
                </c:pt>
              </c:strCache>
            </c:strRef>
          </c:cat>
          <c:val>
            <c:numRef>
              <c:f>List1!$B$2:$B$8</c:f>
              <c:numCache>
                <c:formatCode>General</c:formatCode>
                <c:ptCount val="7"/>
                <c:pt idx="0">
                  <c:v>0.5</c:v>
                </c:pt>
                <c:pt idx="1">
                  <c:v>4.5</c:v>
                </c:pt>
                <c:pt idx="2">
                  <c:v>0.7</c:v>
                </c:pt>
                <c:pt idx="3">
                  <c:v>0.3</c:v>
                </c:pt>
                <c:pt idx="4">
                  <c:v>0.8</c:v>
                </c:pt>
                <c:pt idx="5">
                  <c:v>2</c:v>
                </c:pt>
                <c:pt idx="6">
                  <c:v>0.5</c:v>
                </c:pt>
              </c:numCache>
            </c:numRef>
          </c:val>
          <c:smooth val="0"/>
          <c:extLst>
            <c:ext xmlns:c16="http://schemas.microsoft.com/office/drawing/2014/chart" uri="{C3380CC4-5D6E-409C-BE32-E72D297353CC}">
              <c16:uniqueId val="{00000000-9FED-404A-BE7B-AC5FD48B9175}"/>
            </c:ext>
          </c:extLst>
        </c:ser>
        <c:dLbls>
          <c:showLegendKey val="0"/>
          <c:showVal val="0"/>
          <c:showCatName val="0"/>
          <c:showSerName val="0"/>
          <c:showPercent val="0"/>
          <c:showBubbleSize val="0"/>
        </c:dLbls>
        <c:smooth val="0"/>
        <c:axId val="-798650832"/>
        <c:axId val="-798649744"/>
      </c:lineChart>
      <c:catAx>
        <c:axId val="-7986508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Roboto Slab" panose="020B0604020202020204" charset="0"/>
                <a:ea typeface="Roboto Slab" panose="020B0604020202020204" charset="0"/>
                <a:cs typeface="+mn-cs"/>
              </a:defRPr>
            </a:pPr>
            <a:endParaRPr lang="cs-CZ"/>
          </a:p>
        </c:txPr>
        <c:crossAx val="-798649744"/>
        <c:crosses val="autoZero"/>
        <c:auto val="1"/>
        <c:lblAlgn val="ctr"/>
        <c:lblOffset val="100"/>
        <c:noMultiLvlLbl val="0"/>
      </c:catAx>
      <c:valAx>
        <c:axId val="-79864974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one"/>
        <c:crossAx val="-798650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s-CZ"/>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List1!$B$1</c:f>
              <c:strCache>
                <c:ptCount val="1"/>
                <c:pt idx="0">
                  <c:v>Sloupec1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68F-4A04-8661-AB55340FC35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68F-4A04-8661-AB55340FC35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68F-4A04-8661-AB55340FC35D}"/>
              </c:ext>
            </c:extLst>
          </c:dPt>
          <c:cat>
            <c:strRef>
              <c:f>List1!$A$2:$A$4</c:f>
              <c:strCache>
                <c:ptCount val="3"/>
                <c:pt idx="0">
                  <c:v>MÍSTNÍ AD HOC</c:v>
                </c:pt>
                <c:pt idx="1">
                  <c:v>OBLASTNÍ ZAVEDENÉ</c:v>
                </c:pt>
                <c:pt idx="2">
                  <c:v>CELOSTÁTNÍ</c:v>
                </c:pt>
              </c:strCache>
            </c:strRef>
          </c:cat>
          <c:val>
            <c:numRef>
              <c:f>List1!$B$2:$B$4</c:f>
              <c:numCache>
                <c:formatCode>General</c:formatCode>
                <c:ptCount val="3"/>
                <c:pt idx="0">
                  <c:v>20</c:v>
                </c:pt>
                <c:pt idx="1">
                  <c:v>40</c:v>
                </c:pt>
                <c:pt idx="2">
                  <c:v>40</c:v>
                </c:pt>
              </c:numCache>
            </c:numRef>
          </c:val>
          <c:extLst>
            <c:ext xmlns:c16="http://schemas.microsoft.com/office/drawing/2014/chart" uri="{C3380CC4-5D6E-409C-BE32-E72D297353CC}">
              <c16:uniqueId val="{00000006-868F-4A04-8661-AB55340FC35D}"/>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6.9006466957370158E-2"/>
          <c:y val="0.88430949568034789"/>
          <c:w val="0.82206577671071468"/>
          <c:h val="0.11569050431965219"/>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Roboto Slab" panose="020B0604020202020204" charset="0"/>
              <a:ea typeface="Roboto Slab" panose="020B0604020202020204" charset="0"/>
              <a:cs typeface="+mn-cs"/>
            </a:defRPr>
          </a:pPr>
          <a:endParaRPr lang="cs-CZ"/>
        </a:p>
      </c:txPr>
    </c:legend>
    <c:plotVisOnly val="1"/>
    <c:dispBlanksAs val="zero"/>
    <c:showDLblsOverMax val="0"/>
  </c:chart>
  <c:spPr>
    <a:noFill/>
    <a:ln>
      <a:noFill/>
    </a:ln>
    <a:effectLst/>
  </c:spPr>
  <c:txPr>
    <a:bodyPr/>
    <a:lstStyle/>
    <a:p>
      <a:pPr>
        <a:defRPr/>
      </a:pPr>
      <a:endParaRPr lang="cs-CZ"/>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62769374525492"/>
          <c:y val="3.6644122356219694E-2"/>
          <c:w val="0.84609852493680537"/>
          <c:h val="0.51144414040285979"/>
        </c:manualLayout>
      </c:layout>
      <c:barChart>
        <c:barDir val="col"/>
        <c:grouping val="clustered"/>
        <c:varyColors val="0"/>
        <c:ser>
          <c:idx val="0"/>
          <c:order val="0"/>
          <c:tx>
            <c:strRef>
              <c:f>List1!$B$1</c:f>
              <c:strCache>
                <c:ptCount val="1"/>
                <c:pt idx="0">
                  <c:v>Sloupec1</c:v>
                </c:pt>
              </c:strCache>
            </c:strRef>
          </c:tx>
          <c:spPr>
            <a:solidFill>
              <a:schemeClr val="accent1"/>
            </a:solidFill>
            <a:ln w="19050">
              <a:solidFill>
                <a:schemeClr val="lt1"/>
              </a:solidFill>
            </a:ln>
            <a:effectLst/>
          </c:spPr>
          <c:invertIfNegative val="0"/>
          <c:dPt>
            <c:idx val="0"/>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1-D7CD-4251-8BA1-BF1ED17170FE}"/>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3-D7CD-4251-8BA1-BF1ED17170FE}"/>
              </c:ext>
            </c:extLst>
          </c:dPt>
          <c:dPt>
            <c:idx val="2"/>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5-D7CD-4251-8BA1-BF1ED17170FE}"/>
              </c:ext>
            </c:extLst>
          </c:dPt>
          <c:dPt>
            <c:idx val="4"/>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7-D7CD-4251-8BA1-BF1ED17170FE}"/>
              </c:ext>
            </c:extLst>
          </c:dPt>
          <c:cat>
            <c:strRef>
              <c:f>List1!$A$2:$A$6</c:f>
              <c:strCache>
                <c:ptCount val="5"/>
                <c:pt idx="0">
                  <c:v>PROCESNÍ POCHYBENÍ</c:v>
                </c:pt>
                <c:pt idx="1">
                  <c:v>NEPŘEZKOUMATELNOST PRO NEDOSTATEK DŮVODŮ</c:v>
                </c:pt>
                <c:pt idx="2">
                  <c:v>NEVYPOŘÁDÁNÍ NÁMITEK</c:v>
                </c:pt>
                <c:pt idx="3">
                  <c:v>VĚCNĚ CHYBNÉ ZÁVĚRY</c:v>
                </c:pt>
                <c:pt idx="4">
                  <c:v>SKUTKOVÁ NESPRÁVNOST</c:v>
                </c:pt>
              </c:strCache>
            </c:strRef>
          </c:cat>
          <c:val>
            <c:numRef>
              <c:f>List1!$B$2:$B$6</c:f>
              <c:numCache>
                <c:formatCode>General</c:formatCode>
                <c:ptCount val="5"/>
                <c:pt idx="0">
                  <c:v>100</c:v>
                </c:pt>
                <c:pt idx="1">
                  <c:v>70</c:v>
                </c:pt>
                <c:pt idx="2">
                  <c:v>60</c:v>
                </c:pt>
                <c:pt idx="3">
                  <c:v>30</c:v>
                </c:pt>
                <c:pt idx="4">
                  <c:v>10</c:v>
                </c:pt>
              </c:numCache>
            </c:numRef>
          </c:val>
          <c:extLst>
            <c:ext xmlns:c16="http://schemas.microsoft.com/office/drawing/2014/chart" uri="{C3380CC4-5D6E-409C-BE32-E72D297353CC}">
              <c16:uniqueId val="{00000008-D7CD-4251-8BA1-BF1ED17170FE}"/>
            </c:ext>
          </c:extLst>
        </c:ser>
        <c:dLbls>
          <c:showLegendKey val="0"/>
          <c:showVal val="0"/>
          <c:showCatName val="0"/>
          <c:showSerName val="0"/>
          <c:showPercent val="0"/>
          <c:showBubbleSize val="0"/>
        </c:dLbls>
        <c:gapWidth val="100"/>
        <c:axId val="-672571472"/>
        <c:axId val="-672572016"/>
      </c:barChart>
      <c:catAx>
        <c:axId val="-6725714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Cambria" panose="02040503050406030204" pitchFamily="18" charset="0"/>
                <a:ea typeface="Roboto Slab" panose="020B0604020202020204" charset="0"/>
                <a:cs typeface="+mn-cs"/>
              </a:defRPr>
            </a:pPr>
            <a:endParaRPr lang="cs-CZ"/>
          </a:p>
        </c:txPr>
        <c:crossAx val="-672572016"/>
        <c:crosses val="autoZero"/>
        <c:auto val="1"/>
        <c:lblAlgn val="ctr"/>
        <c:lblOffset val="100"/>
        <c:noMultiLvlLbl val="0"/>
      </c:catAx>
      <c:valAx>
        <c:axId val="-67257201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one"/>
        <c:crossAx val="-672571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s-CZ"/>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61B85F-2245-4A7C-89D1-BE86B5A27DC3}" type="datetimeFigureOut">
              <a:rPr lang="cs-CZ" smtClean="0"/>
              <a:t>13.12.2017</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F342D8-C73D-4BEC-AE0F-28670EB1B4CB}" type="slidenum">
              <a:rPr lang="cs-CZ" smtClean="0"/>
              <a:t>‹#›</a:t>
            </a:fld>
            <a:endParaRPr lang="cs-CZ"/>
          </a:p>
        </p:txBody>
      </p:sp>
    </p:spTree>
    <p:extLst>
      <p:ext uri="{BB962C8B-B14F-4D97-AF65-F5344CB8AC3E}">
        <p14:creationId xmlns:p14="http://schemas.microsoft.com/office/powerpoint/2010/main" val="3101493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86713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45296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39049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11411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70604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31892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13.12.2017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2710182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13.12.2017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086290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13.12.2017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395800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13.12.2017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1258605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13.12.2017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404782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DC4DA6A9-9E08-4458-8F66-37D58F05BFB3}" type="datetimeFigureOut">
              <a:rPr lang="cs-CZ" smtClean="0"/>
              <a:pPr/>
              <a:t>13.12.2017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93615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DC4DA6A9-9E08-4458-8F66-37D58F05BFB3}" type="datetimeFigureOut">
              <a:rPr lang="cs-CZ" smtClean="0"/>
              <a:pPr/>
              <a:t>13.12.2017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53605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DC4DA6A9-9E08-4458-8F66-37D58F05BFB3}" type="datetimeFigureOut">
              <a:rPr lang="cs-CZ" smtClean="0"/>
              <a:pPr/>
              <a:t>13.12.2017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761728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C4DA6A9-9E08-4458-8F66-37D58F05BFB3}" type="datetimeFigureOut">
              <a:rPr lang="cs-CZ" smtClean="0"/>
              <a:pPr/>
              <a:t>13.12.2017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2832961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13.12.2017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402649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13.12.2017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700958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4DA6A9-9E08-4458-8F66-37D58F05BFB3}" type="datetimeFigureOut">
              <a:rPr lang="cs-CZ" smtClean="0"/>
              <a:pPr/>
              <a:t>13.12.2017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FF7BF-90D5-4328-A7D3-83853A676C7B}" type="slidenum">
              <a:rPr lang="cs-CZ" smtClean="0"/>
              <a:pPr/>
              <a:t>‹#›</a:t>
            </a:fld>
            <a:endParaRPr lang="cs-CZ"/>
          </a:p>
        </p:txBody>
      </p:sp>
    </p:spTree>
    <p:extLst>
      <p:ext uri="{BB962C8B-B14F-4D97-AF65-F5344CB8AC3E}">
        <p14:creationId xmlns:p14="http://schemas.microsoft.com/office/powerpoint/2010/main" val="3827183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hyperlink" Target="http://eur-lex.europa.eu/legal-content/EN/TXT/?uri=CELEX:32006R1367"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www.google.cz/url?sa=i&amp;rct=j&amp;q=&amp;esrc=s&amp;frm=1&amp;source=images&amp;cd=&amp;cad=rja&amp;uact=8&amp;ved=0CAcQjRw&amp;url=http://www.lhnet.org/brown-bear/&amp;ei=4qcGVbL9L8yAPOjFgfgG&amp;bvm=bv.88198703,d.bGQ&amp;psig=AFQjCNGDh1fxoYDvSBObFXOjwlAnZC1Y6Q&amp;ust=1426585950138721"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414978" y="3295055"/>
            <a:ext cx="8280920" cy="1706705"/>
          </a:xfrm>
        </p:spPr>
        <p:txBody>
          <a:bodyPr>
            <a:normAutofit fontScale="85000" lnSpcReduction="20000"/>
          </a:bodyPr>
          <a:lstStyle/>
          <a:p>
            <a:pPr algn="l"/>
            <a:r>
              <a:rPr lang="cs-CZ" sz="3300" dirty="0">
                <a:latin typeface="Cambria" panose="02040503050406030204" pitchFamily="18" charset="0"/>
              </a:rPr>
              <a:t>Účast veřejnosti na ochraně životního prostředí </a:t>
            </a:r>
            <a:r>
              <a:rPr lang="cs-CZ" sz="3300" dirty="0" smtClean="0">
                <a:latin typeface="Cambria" panose="02040503050406030204" pitchFamily="18" charset="0"/>
              </a:rPr>
              <a:t>II:</a:t>
            </a:r>
          </a:p>
          <a:p>
            <a:pPr algn="l"/>
            <a:r>
              <a:rPr lang="cs-CZ" sz="2800" dirty="0" smtClean="0">
                <a:latin typeface="Cambria" panose="02040503050406030204" pitchFamily="18" charset="0"/>
              </a:rPr>
              <a:t>	</a:t>
            </a:r>
            <a:r>
              <a:rPr lang="cs-CZ" sz="2800" dirty="0">
                <a:latin typeface="Cambria" panose="02040503050406030204" pitchFamily="18" charset="0"/>
              </a:rPr>
              <a:t> </a:t>
            </a:r>
            <a:r>
              <a:rPr lang="cs-CZ" sz="2800" dirty="0" smtClean="0">
                <a:latin typeface="Cambria" panose="02040503050406030204" pitchFamily="18" charset="0"/>
              </a:rPr>
              <a:t>	Účast </a:t>
            </a:r>
            <a:r>
              <a:rPr lang="cs-CZ" sz="2800" dirty="0">
                <a:latin typeface="Cambria" panose="02040503050406030204" pitchFamily="18" charset="0"/>
              </a:rPr>
              <a:t>na rozhodování a přístup</a:t>
            </a:r>
          </a:p>
          <a:p>
            <a:pPr algn="l"/>
            <a:r>
              <a:rPr lang="cs-CZ" sz="2800" dirty="0" smtClean="0">
                <a:latin typeface="Cambria" panose="02040503050406030204" pitchFamily="18" charset="0"/>
              </a:rPr>
              <a:t>		k </a:t>
            </a:r>
            <a:r>
              <a:rPr lang="cs-CZ" sz="2800" dirty="0">
                <a:latin typeface="Cambria" panose="02040503050406030204" pitchFamily="18" charset="0"/>
              </a:rPr>
              <a:t>soudní ochraně.</a:t>
            </a:r>
          </a:p>
          <a:p>
            <a:pPr algn="l"/>
            <a:r>
              <a:rPr lang="cs-CZ" dirty="0" smtClean="0"/>
              <a:t>				</a:t>
            </a:r>
            <a:endParaRPr lang="cs-CZ" dirty="0"/>
          </a:p>
        </p:txBody>
      </p:sp>
      <p:pic>
        <p:nvPicPr>
          <p:cNvPr id="1027" name="Picture 3" descr="F:\vojtech\Pictures\Obrázky\logo katedry\logoCZ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089191"/>
            <a:ext cx="3456384" cy="152253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F:\DATA\grafika\pruh 4.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576" y="190111"/>
            <a:ext cx="12212093" cy="164863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ctrTitle"/>
          </p:nvPr>
        </p:nvSpPr>
        <p:spPr>
          <a:xfrm>
            <a:off x="755576" y="1838742"/>
            <a:ext cx="7772400" cy="1470025"/>
          </a:xfrm>
        </p:spPr>
        <p:txBody>
          <a:bodyPr>
            <a:normAutofit/>
          </a:bodyPr>
          <a:lstStyle/>
          <a:p>
            <a:r>
              <a:rPr lang="cs-CZ" sz="3200" b="1" dirty="0" smtClean="0">
                <a:latin typeface="Cambria" panose="02040503050406030204" pitchFamily="18" charset="0"/>
              </a:rPr>
              <a:t>Právo životního prostředí II</a:t>
            </a:r>
            <a:endParaRPr lang="cs-CZ" sz="3200" b="1" dirty="0">
              <a:latin typeface="Cambria" panose="02040503050406030204" pitchFamily="18" charset="0"/>
            </a:endParaRPr>
          </a:p>
        </p:txBody>
      </p:sp>
      <p:sp>
        <p:nvSpPr>
          <p:cNvPr id="4" name="TextovéPole 3"/>
          <p:cNvSpPr txBox="1"/>
          <p:nvPr/>
        </p:nvSpPr>
        <p:spPr>
          <a:xfrm>
            <a:off x="5292080" y="5857511"/>
            <a:ext cx="3672408" cy="584775"/>
          </a:xfrm>
          <a:prstGeom prst="rect">
            <a:avLst/>
          </a:prstGeom>
          <a:noFill/>
        </p:spPr>
        <p:txBody>
          <a:bodyPr wrap="square" rtlCol="0">
            <a:spAutoFit/>
          </a:bodyPr>
          <a:lstStyle/>
          <a:p>
            <a:r>
              <a:rPr lang="cs-CZ" sz="1600" b="1" dirty="0" smtClean="0">
                <a:latin typeface="Cambria" panose="02040503050406030204" pitchFamily="18" charset="0"/>
              </a:rPr>
              <a:t>Podzim 2017</a:t>
            </a:r>
          </a:p>
          <a:p>
            <a:r>
              <a:rPr lang="cs-CZ" sz="1600" b="1" dirty="0" smtClean="0">
                <a:latin typeface="Cambria" panose="02040503050406030204" pitchFamily="18" charset="0"/>
              </a:rPr>
              <a:t>Mgr. Vojtěch Vomáčka, Ph.D., LL.M.</a:t>
            </a:r>
          </a:p>
        </p:txBody>
      </p:sp>
    </p:spTree>
    <p:extLst>
      <p:ext uri="{BB962C8B-B14F-4D97-AF65-F5344CB8AC3E}">
        <p14:creationId xmlns:p14="http://schemas.microsoft.com/office/powerpoint/2010/main" val="1090234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Způsoby účasti veřejnosti</a:t>
            </a:r>
            <a:endParaRPr lang="cs-CZ" sz="4000" b="1" dirty="0"/>
          </a:p>
        </p:txBody>
      </p:sp>
      <p:pic>
        <p:nvPicPr>
          <p:cNvPr id="7" name="Picture 6" descr="http://www.iisd.ca/crs/aarhus/mop4/images/generic/unece_conven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0551" y="1700808"/>
            <a:ext cx="4962550" cy="1817273"/>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457200" y="3717032"/>
            <a:ext cx="7992888" cy="2585323"/>
          </a:xfrm>
          <a:prstGeom prst="rect">
            <a:avLst/>
          </a:prstGeom>
          <a:noFill/>
        </p:spPr>
        <p:txBody>
          <a:bodyPr wrap="square" rtlCol="0">
            <a:spAutoFit/>
          </a:bodyPr>
          <a:lstStyle/>
          <a:p>
            <a:r>
              <a:rPr lang="cs-CZ" b="1" dirty="0" smtClean="0"/>
              <a:t>„</a:t>
            </a:r>
            <a:r>
              <a:rPr lang="cs-CZ" b="1" dirty="0"/>
              <a:t>veřejnost”</a:t>
            </a:r>
            <a:r>
              <a:rPr lang="cs-CZ" dirty="0"/>
              <a:t> znamená jednu nebo více fyzických nebo právnických osob a - v souladu s vnitrostátní právní úpravou nebo praxí - jejich sdružení, organizace nebo skupiny;</a:t>
            </a:r>
          </a:p>
          <a:p>
            <a:r>
              <a:rPr lang="cs-CZ" b="1" dirty="0" smtClean="0"/>
              <a:t>„</a:t>
            </a:r>
            <a:r>
              <a:rPr lang="cs-CZ" b="1" dirty="0"/>
              <a:t>dotčená veřejnost”</a:t>
            </a:r>
            <a:r>
              <a:rPr lang="cs-CZ" dirty="0"/>
              <a:t> je veřejnost, </a:t>
            </a:r>
            <a:r>
              <a:rPr lang="cs-CZ" b="1" dirty="0">
                <a:solidFill>
                  <a:srgbClr val="FF0000"/>
                </a:solidFill>
              </a:rPr>
              <a:t>která je - nebo může být - ovlivněna environmentálním rozhodováním, anebo která má na tomto rozhodování určitý zájem; pro účely této definice se u nevládních organizací podporujících ochranu životního prostředí a splňujících požadavky vnitrostátních právních předpisů předpokládá, že mají na environmentálním rozhodování zájem</a:t>
            </a:r>
            <a:r>
              <a:rPr lang="cs-CZ" dirty="0" smtClean="0"/>
              <a:t>.</a:t>
            </a:r>
          </a:p>
          <a:p>
            <a:endParaRPr lang="cs-CZ" dirty="0" smtClean="0"/>
          </a:p>
          <a:p>
            <a:endParaRPr lang="cs-CZ" dirty="0"/>
          </a:p>
        </p:txBody>
      </p:sp>
    </p:spTree>
    <p:extLst>
      <p:ext uri="{BB962C8B-B14F-4D97-AF65-F5344CB8AC3E}">
        <p14:creationId xmlns:p14="http://schemas.microsoft.com/office/powerpoint/2010/main" val="386268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3792" y="1417032"/>
            <a:ext cx="8229600" cy="5495443"/>
          </a:xfrm>
        </p:spPr>
        <p:txBody>
          <a:bodyPr>
            <a:normAutofit/>
          </a:bodyPr>
          <a:lstStyle/>
          <a:p>
            <a:pPr marL="0" indent="0">
              <a:buNone/>
            </a:pPr>
            <a:r>
              <a:rPr lang="cs-CZ" sz="2400" b="1" dirty="0" smtClean="0"/>
              <a:t>Článek </a:t>
            </a:r>
            <a:r>
              <a:rPr lang="cs-CZ" sz="2400" b="1" dirty="0"/>
              <a:t>6 Účast veřejnosti na rozhodování o specifických </a:t>
            </a:r>
            <a:r>
              <a:rPr lang="cs-CZ" sz="2400" b="1" dirty="0" smtClean="0"/>
              <a:t>činnostech</a:t>
            </a:r>
          </a:p>
          <a:p>
            <a:pPr>
              <a:buFontTx/>
              <a:buChar char="-"/>
            </a:pPr>
            <a:r>
              <a:rPr lang="cs-CZ" sz="2400" dirty="0" smtClean="0"/>
              <a:t>Účast na rozhodování o činnostech v příloze I (</a:t>
            </a:r>
            <a:r>
              <a:rPr lang="cs-CZ" sz="2400" b="1" dirty="0" smtClean="0">
                <a:solidFill>
                  <a:schemeClr val="accent5"/>
                </a:solidFill>
              </a:rPr>
              <a:t>podobné EIA a IPPC</a:t>
            </a:r>
            <a:r>
              <a:rPr lang="cs-CZ" sz="2400" dirty="0" smtClean="0"/>
              <a:t>)</a:t>
            </a:r>
          </a:p>
          <a:p>
            <a:pPr>
              <a:buFontTx/>
              <a:buChar char="-"/>
            </a:pPr>
            <a:r>
              <a:rPr lang="cs-CZ" sz="2400" dirty="0" smtClean="0"/>
              <a:t>Také další činnosti s možným významným vlivem (uvážení)</a:t>
            </a:r>
          </a:p>
          <a:p>
            <a:pPr marL="0" indent="0">
              <a:buNone/>
            </a:pPr>
            <a:r>
              <a:rPr lang="cs-CZ" sz="2400" b="1" dirty="0"/>
              <a:t>Článek 7 Účast veřejnosti při tvorbě plánů, programů a politik týkajících se životního </a:t>
            </a:r>
            <a:r>
              <a:rPr lang="cs-CZ" sz="2400" b="1" dirty="0" smtClean="0"/>
              <a:t>prostředí</a:t>
            </a:r>
          </a:p>
          <a:p>
            <a:pPr marL="0" indent="0">
              <a:buNone/>
            </a:pPr>
            <a:r>
              <a:rPr lang="cs-CZ" sz="2400" b="1" dirty="0"/>
              <a:t>Článek 8 Účast veřejnosti na přípravě prováděcích předpisů a obecně použitelných právně závazných normativních </a:t>
            </a:r>
            <a:r>
              <a:rPr lang="cs-CZ" sz="2400" b="1" dirty="0" smtClean="0"/>
              <a:t>nástrojů</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err="1" smtClean="0"/>
              <a:t>Aarhuská</a:t>
            </a:r>
            <a:r>
              <a:rPr lang="cs-CZ" sz="4000" b="1" dirty="0" smtClean="0"/>
              <a:t> úmluva - obsah</a:t>
            </a:r>
            <a:endParaRPr lang="cs-CZ" sz="4000" b="1" dirty="0"/>
          </a:p>
        </p:txBody>
      </p:sp>
    </p:spTree>
    <p:extLst>
      <p:ext uri="{BB962C8B-B14F-4D97-AF65-F5344CB8AC3E}">
        <p14:creationId xmlns:p14="http://schemas.microsoft.com/office/powerpoint/2010/main" val="2236987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153560"/>
            <a:ext cx="8229600" cy="5495443"/>
          </a:xfrm>
        </p:spPr>
        <p:txBody>
          <a:bodyPr>
            <a:normAutofit/>
          </a:bodyPr>
          <a:lstStyle/>
          <a:p>
            <a:pPr marL="0" indent="0">
              <a:buNone/>
            </a:pPr>
            <a:r>
              <a:rPr lang="cs-CZ" sz="1800" b="1" dirty="0"/>
              <a:t>Článek 9 Přístup k právní </a:t>
            </a:r>
            <a:r>
              <a:rPr lang="cs-CZ" sz="1800" b="1" dirty="0" smtClean="0"/>
              <a:t>ochraně</a:t>
            </a:r>
          </a:p>
          <a:p>
            <a:pPr marL="0" indent="0">
              <a:buNone/>
            </a:pPr>
            <a:endParaRPr lang="cs-CZ" sz="1800" b="1" dirty="0"/>
          </a:p>
          <a:p>
            <a:pPr marL="457200" indent="-457200">
              <a:buAutoNum type="arabicParenR"/>
            </a:pPr>
            <a:r>
              <a:rPr lang="cs-CZ" sz="1800" dirty="0" smtClean="0"/>
              <a:t>Při neposkytnutí informací</a:t>
            </a:r>
          </a:p>
          <a:p>
            <a:pPr marL="457200" indent="-457200">
              <a:buAutoNum type="arabicParenR"/>
            </a:pPr>
            <a:r>
              <a:rPr lang="cs-CZ" sz="1800" dirty="0" smtClean="0"/>
              <a:t>Strany </a:t>
            </a:r>
            <a:r>
              <a:rPr lang="cs-CZ" sz="1800" dirty="0"/>
              <a:t>v rámci své vnitrostátní legislativy zajistí, aby členové zainteresované veřejnosti (a) </a:t>
            </a:r>
            <a:r>
              <a:rPr lang="cs-CZ" sz="1800" b="1" dirty="0"/>
              <a:t>mající dostatečný důvod</a:t>
            </a:r>
            <a:r>
              <a:rPr lang="cs-CZ" sz="1800" dirty="0"/>
              <a:t>, nebo alternativně, </a:t>
            </a:r>
            <a:r>
              <a:rPr lang="cs-CZ" sz="1800" dirty="0" smtClean="0"/>
              <a:t>(</a:t>
            </a:r>
            <a:r>
              <a:rPr lang="cs-CZ" sz="1800" dirty="0"/>
              <a:t>b) </a:t>
            </a:r>
            <a:r>
              <a:rPr lang="cs-CZ" sz="1800" b="1" dirty="0"/>
              <a:t>u nichž trvá omezování či porušování práva </a:t>
            </a:r>
            <a:r>
              <a:rPr lang="cs-CZ" sz="1800" dirty="0"/>
              <a:t>v případech, kdy to správní řád strany požaduje jako předběžnou podmínku, měli možnost dosáhnout přezkoumání soudem nebo jiným nezávislým nebo nestranným orgánem zřízeným ze zákona, </a:t>
            </a:r>
            <a:r>
              <a:rPr lang="cs-CZ" sz="1800" b="1" dirty="0"/>
              <a:t>napadat věcně a procedurálně zákonnost jakýchkoli rozhodnutí, aktů nebo opomenutí podle ustanovení článku 6</a:t>
            </a:r>
            <a:r>
              <a:rPr lang="cs-CZ" sz="1800" dirty="0"/>
              <a:t>, a v případech, kdy je tak stanoveno vnitrostátním právem a aniž by tím byl dotčen odstavec 3 článku 9 i dalších relevantních ustanovení této úmluvy. </a:t>
            </a:r>
            <a:endParaRPr lang="cs-CZ" sz="1800" dirty="0" smtClean="0"/>
          </a:p>
          <a:p>
            <a:pPr marL="457200" indent="-457200">
              <a:buAutoNum type="arabicParenR"/>
            </a:pPr>
            <a:r>
              <a:rPr lang="cs-CZ" sz="1800" dirty="0"/>
              <a:t> Navíc… měli přístup ke správním nebo soudním řízením, aby </a:t>
            </a:r>
            <a:r>
              <a:rPr lang="cs-CZ" sz="1800" b="1" dirty="0"/>
              <a:t>mohli vznášet námitky proti jednání, aktům nebo opomenutí ze strany soukromých osob nebo státních orgánů, jež jsou v rozporu s ustanoveními jejich vnitrostátního práva týkajícího se životního prostředí</a:t>
            </a:r>
            <a:r>
              <a:rPr lang="cs-CZ" sz="1800" dirty="0"/>
              <a:t>. </a:t>
            </a:r>
            <a:endParaRPr lang="cs-CZ" sz="1800" dirty="0" smtClean="0"/>
          </a:p>
          <a:p>
            <a:pPr marL="0" indent="0">
              <a:buNone/>
            </a:pPr>
            <a:r>
              <a:rPr lang="cs-CZ" sz="1800" b="1" i="1" dirty="0" smtClean="0">
                <a:solidFill>
                  <a:schemeClr val="accent5"/>
                </a:solidFill>
              </a:rPr>
              <a:t>Výbor pro dodržování </a:t>
            </a:r>
            <a:r>
              <a:rPr lang="cs-CZ" sz="1800" b="1" i="1" dirty="0" err="1" smtClean="0">
                <a:solidFill>
                  <a:schemeClr val="accent5"/>
                </a:solidFill>
              </a:rPr>
              <a:t>Aarhuské</a:t>
            </a:r>
            <a:r>
              <a:rPr lang="cs-CZ" sz="1800" b="1" i="1" dirty="0" smtClean="0">
                <a:solidFill>
                  <a:schemeClr val="accent5"/>
                </a:solidFill>
              </a:rPr>
              <a:t> úmluvy:  Česko porušuje čl. 9, EU rovněž</a:t>
            </a:r>
            <a:endParaRPr lang="cs-CZ" sz="1800" b="1" i="1" dirty="0">
              <a:solidFill>
                <a:schemeClr val="accent5"/>
              </a:solidFill>
            </a:endParaRPr>
          </a:p>
          <a:p>
            <a:pPr marL="0" indent="0">
              <a:buNone/>
            </a:pPr>
            <a:endParaRPr lang="cs-CZ" sz="18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err="1" smtClean="0"/>
              <a:t>Aarhuská</a:t>
            </a:r>
            <a:r>
              <a:rPr lang="cs-CZ" sz="4000" b="1" dirty="0" smtClean="0"/>
              <a:t> úmluva - obsah</a:t>
            </a:r>
            <a:endParaRPr lang="cs-CZ" sz="4000" b="1" dirty="0"/>
          </a:p>
        </p:txBody>
      </p:sp>
    </p:spTree>
    <p:extLst>
      <p:ext uri="{BB962C8B-B14F-4D97-AF65-F5344CB8AC3E}">
        <p14:creationId xmlns:p14="http://schemas.microsoft.com/office/powerpoint/2010/main" val="25992090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err="1" smtClean="0"/>
              <a:t>Aarhuská</a:t>
            </a:r>
            <a:r>
              <a:rPr lang="cs-CZ" sz="4000" b="1" dirty="0" smtClean="0"/>
              <a:t> úmluva</a:t>
            </a:r>
            <a:endParaRPr lang="cs-CZ" sz="4000" b="1" dirty="0"/>
          </a:p>
        </p:txBody>
      </p:sp>
      <p:sp>
        <p:nvSpPr>
          <p:cNvPr id="5" name="Obdélník 4"/>
          <p:cNvSpPr/>
          <p:nvPr/>
        </p:nvSpPr>
        <p:spPr>
          <a:xfrm>
            <a:off x="611560" y="2060848"/>
            <a:ext cx="3816424" cy="10801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3200" b="1" dirty="0" err="1" smtClean="0"/>
              <a:t>Aarhuská</a:t>
            </a:r>
            <a:r>
              <a:rPr lang="cs-CZ" sz="3200" b="1" dirty="0" smtClean="0"/>
              <a:t> úmluva</a:t>
            </a:r>
            <a:endParaRPr lang="cs-CZ" sz="3200" b="1" dirty="0"/>
          </a:p>
        </p:txBody>
      </p:sp>
      <p:sp>
        <p:nvSpPr>
          <p:cNvPr id="8" name="Obdélník 7"/>
          <p:cNvSpPr/>
          <p:nvPr/>
        </p:nvSpPr>
        <p:spPr>
          <a:xfrm>
            <a:off x="5004048" y="3140968"/>
            <a:ext cx="3960440" cy="86409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cs-CZ" sz="3600" b="1" dirty="0" smtClean="0"/>
              <a:t>Unijní právo</a:t>
            </a:r>
            <a:endParaRPr lang="cs-CZ" sz="3600" b="1" dirty="0"/>
          </a:p>
        </p:txBody>
      </p:sp>
      <p:sp>
        <p:nvSpPr>
          <p:cNvPr id="9" name="Obdélník 8"/>
          <p:cNvSpPr/>
          <p:nvPr/>
        </p:nvSpPr>
        <p:spPr>
          <a:xfrm>
            <a:off x="1335725" y="4869160"/>
            <a:ext cx="3992359" cy="86409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cs-CZ" sz="3600" b="1" dirty="0" smtClean="0"/>
              <a:t>Vnitrostátní právo</a:t>
            </a:r>
            <a:endParaRPr lang="cs-CZ" sz="3600" b="1" dirty="0"/>
          </a:p>
        </p:txBody>
      </p:sp>
      <p:cxnSp>
        <p:nvCxnSpPr>
          <p:cNvPr id="10" name="Přímá spojnice se šipkou 9"/>
          <p:cNvCxnSpPr/>
          <p:nvPr/>
        </p:nvCxnSpPr>
        <p:spPr>
          <a:xfrm>
            <a:off x="4499992" y="2600908"/>
            <a:ext cx="648072" cy="39604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3" name="Přímá spojnice se šipkou 12"/>
          <p:cNvCxnSpPr/>
          <p:nvPr/>
        </p:nvCxnSpPr>
        <p:spPr>
          <a:xfrm>
            <a:off x="1907638" y="3374994"/>
            <a:ext cx="72074" cy="127814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5" name="Přímá spojnice se šipkou 14"/>
          <p:cNvCxnSpPr/>
          <p:nvPr/>
        </p:nvCxnSpPr>
        <p:spPr>
          <a:xfrm flipH="1">
            <a:off x="5591026" y="4185084"/>
            <a:ext cx="720080" cy="93610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27" name="Kruhová šipka 26"/>
          <p:cNvSpPr/>
          <p:nvPr/>
        </p:nvSpPr>
        <p:spPr>
          <a:xfrm rot="10800000">
            <a:off x="6804247" y="3374994"/>
            <a:ext cx="1224136" cy="1476164"/>
          </a:xfrm>
          <a:prstGeom prst="circular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solidFill>
                <a:schemeClr val="tx1"/>
              </a:solidFill>
            </a:endParaRPr>
          </a:p>
        </p:txBody>
      </p:sp>
      <p:sp>
        <p:nvSpPr>
          <p:cNvPr id="6" name="TextovéPole 5"/>
          <p:cNvSpPr txBox="1"/>
          <p:nvPr/>
        </p:nvSpPr>
        <p:spPr>
          <a:xfrm>
            <a:off x="2096174" y="3928410"/>
            <a:ext cx="2029349" cy="369332"/>
          </a:xfrm>
          <a:prstGeom prst="rect">
            <a:avLst/>
          </a:prstGeom>
          <a:noFill/>
        </p:spPr>
        <p:txBody>
          <a:bodyPr wrap="square" rtlCol="0">
            <a:spAutoFit/>
          </a:bodyPr>
          <a:lstStyle/>
          <a:p>
            <a:r>
              <a:rPr lang="cs-CZ" b="1" dirty="0" smtClean="0"/>
              <a:t>I + II + III</a:t>
            </a:r>
            <a:endParaRPr lang="cs-CZ" b="1" dirty="0"/>
          </a:p>
        </p:txBody>
      </p:sp>
      <p:sp>
        <p:nvSpPr>
          <p:cNvPr id="16" name="TextovéPole 15"/>
          <p:cNvSpPr txBox="1"/>
          <p:nvPr/>
        </p:nvSpPr>
        <p:spPr>
          <a:xfrm>
            <a:off x="4888082" y="2467333"/>
            <a:ext cx="2029349" cy="369332"/>
          </a:xfrm>
          <a:prstGeom prst="rect">
            <a:avLst/>
          </a:prstGeom>
          <a:noFill/>
        </p:spPr>
        <p:txBody>
          <a:bodyPr wrap="square" rtlCol="0">
            <a:spAutoFit/>
          </a:bodyPr>
          <a:lstStyle/>
          <a:p>
            <a:r>
              <a:rPr lang="cs-CZ" b="1" dirty="0" smtClean="0"/>
              <a:t>I + II + III</a:t>
            </a:r>
            <a:endParaRPr lang="cs-CZ" b="1" dirty="0"/>
          </a:p>
        </p:txBody>
      </p:sp>
      <p:sp>
        <p:nvSpPr>
          <p:cNvPr id="17" name="TextovéPole 16"/>
          <p:cNvSpPr txBox="1"/>
          <p:nvPr/>
        </p:nvSpPr>
        <p:spPr>
          <a:xfrm>
            <a:off x="5436096" y="5272859"/>
            <a:ext cx="2328142" cy="369332"/>
          </a:xfrm>
          <a:prstGeom prst="rect">
            <a:avLst/>
          </a:prstGeom>
          <a:noFill/>
        </p:spPr>
        <p:txBody>
          <a:bodyPr wrap="square" rtlCol="0">
            <a:spAutoFit/>
          </a:bodyPr>
          <a:lstStyle/>
          <a:p>
            <a:r>
              <a:rPr lang="cs-CZ" b="1" dirty="0" smtClean="0"/>
              <a:t>I + II</a:t>
            </a:r>
            <a:endParaRPr lang="cs-CZ" b="1" dirty="0"/>
          </a:p>
        </p:txBody>
      </p:sp>
      <p:sp>
        <p:nvSpPr>
          <p:cNvPr id="18" name="TextovéPole 17"/>
          <p:cNvSpPr txBox="1"/>
          <p:nvPr/>
        </p:nvSpPr>
        <p:spPr>
          <a:xfrm>
            <a:off x="7535976" y="4756502"/>
            <a:ext cx="2029349" cy="369332"/>
          </a:xfrm>
          <a:prstGeom prst="rect">
            <a:avLst/>
          </a:prstGeom>
          <a:noFill/>
        </p:spPr>
        <p:txBody>
          <a:bodyPr wrap="square" rtlCol="0">
            <a:spAutoFit/>
          </a:bodyPr>
          <a:lstStyle/>
          <a:p>
            <a:r>
              <a:rPr lang="cs-CZ" b="1" dirty="0" smtClean="0"/>
              <a:t>I + II + III</a:t>
            </a:r>
            <a:endParaRPr lang="cs-CZ" b="1" dirty="0"/>
          </a:p>
        </p:txBody>
      </p:sp>
    </p:spTree>
    <p:extLst>
      <p:ext uri="{BB962C8B-B14F-4D97-AF65-F5344CB8AC3E}">
        <p14:creationId xmlns:p14="http://schemas.microsoft.com/office/powerpoint/2010/main" val="3368817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706548" y="415901"/>
            <a:ext cx="7150243" cy="523220"/>
          </a:xfrm>
          <a:prstGeom prst="rect">
            <a:avLst/>
          </a:prstGeom>
          <a:noFill/>
        </p:spPr>
        <p:txBody>
          <a:bodyPr wrap="square" rtlCol="0">
            <a:spAutoFit/>
          </a:bodyPr>
          <a:lstStyle/>
          <a:p>
            <a:r>
              <a:rPr lang="cs-CZ" sz="2800" b="1" dirty="0" smtClean="0">
                <a:latin typeface="Cambria" panose="02040503050406030204" pitchFamily="18" charset="0"/>
              </a:rPr>
              <a:t>Provedení </a:t>
            </a:r>
            <a:r>
              <a:rPr lang="cs-CZ" sz="2800" b="1" dirty="0" err="1" smtClean="0">
                <a:latin typeface="Cambria" panose="02040503050406030204" pitchFamily="18" charset="0"/>
              </a:rPr>
              <a:t>Aarhuské</a:t>
            </a:r>
            <a:r>
              <a:rPr lang="cs-CZ" sz="2800" b="1" dirty="0" smtClean="0">
                <a:latin typeface="Cambria" panose="02040503050406030204" pitchFamily="18" charset="0"/>
              </a:rPr>
              <a:t> úmluvy v právu EU</a:t>
            </a:r>
            <a:endParaRPr lang="cs-CZ" sz="2800" b="1" dirty="0">
              <a:latin typeface="Cambria" panose="02040503050406030204" pitchFamily="18" charset="0"/>
            </a:endParaRPr>
          </a:p>
        </p:txBody>
      </p:sp>
      <p:sp>
        <p:nvSpPr>
          <p:cNvPr id="5" name="Zástupný symbol pro obsah 4"/>
          <p:cNvSpPr>
            <a:spLocks noGrp="1"/>
          </p:cNvSpPr>
          <p:nvPr>
            <p:ph idx="1"/>
          </p:nvPr>
        </p:nvSpPr>
        <p:spPr>
          <a:xfrm>
            <a:off x="302077" y="1094372"/>
            <a:ext cx="8910363" cy="5705739"/>
          </a:xfrm>
        </p:spPr>
        <p:txBody>
          <a:bodyPr>
            <a:normAutofit fontScale="77500" lnSpcReduction="20000"/>
          </a:bodyPr>
          <a:lstStyle/>
          <a:p>
            <a:pPr marL="0" indent="0">
              <a:buNone/>
            </a:pPr>
            <a:r>
              <a:rPr lang="cs-CZ" sz="3800" b="1" dirty="0" smtClean="0"/>
              <a:t>Ve vztahu k EU</a:t>
            </a:r>
            <a:r>
              <a:rPr lang="cs-CZ" sz="3800" dirty="0" smtClean="0"/>
              <a:t>: Nařízení </a:t>
            </a:r>
            <a:r>
              <a:rPr lang="en-US" sz="3800" u="sng" dirty="0" smtClean="0">
                <a:hlinkClick r:id="rId4"/>
              </a:rPr>
              <a:t>1367/2006</a:t>
            </a:r>
            <a:r>
              <a:rPr lang="cs-CZ" sz="3800" u="sng" dirty="0" smtClean="0"/>
              <a:t> </a:t>
            </a:r>
            <a:r>
              <a:rPr lang="cs-CZ" sz="3400" dirty="0" smtClean="0"/>
              <a:t>(plus k informacím obecné nařízení, plus obecně primární právo, Listina, petice, ombudsman,…)</a:t>
            </a:r>
          </a:p>
          <a:p>
            <a:pPr marL="0" indent="0">
              <a:buNone/>
            </a:pPr>
            <a:r>
              <a:rPr lang="cs-CZ" sz="3400" b="1" dirty="0" smtClean="0"/>
              <a:t>Ale problémy:</a:t>
            </a:r>
          </a:p>
          <a:p>
            <a:r>
              <a:rPr lang="cs-CZ" sz="3400" dirty="0" smtClean="0"/>
              <a:t>Některé informace nedobytné (zejm. z řízení o </a:t>
            </a:r>
            <a:r>
              <a:rPr lang="cs-CZ" sz="3400" dirty="0" err="1" smtClean="0"/>
              <a:t>infringementu</a:t>
            </a:r>
            <a:r>
              <a:rPr lang="cs-CZ" sz="3400" dirty="0" smtClean="0"/>
              <a:t>)</a:t>
            </a:r>
          </a:p>
          <a:p>
            <a:r>
              <a:rPr lang="cs-CZ" sz="3400" dirty="0" smtClean="0"/>
              <a:t>Omezená konzultace a účast v řízení</a:t>
            </a:r>
          </a:p>
          <a:p>
            <a:pPr marL="0" indent="0">
              <a:buNone/>
            </a:pPr>
            <a:r>
              <a:rPr lang="cs-CZ" sz="3400" dirty="0" smtClean="0"/>
              <a:t>	- nařízení upravuje </a:t>
            </a:r>
            <a:r>
              <a:rPr lang="cs-CZ" sz="3600" dirty="0"/>
              <a:t>proceduru vnitřního přezkumu </a:t>
            </a:r>
            <a:r>
              <a:rPr lang="cs-CZ" sz="3600" dirty="0" smtClean="0"/>
              <a:t>	unijních </a:t>
            </a:r>
            <a:r>
              <a:rPr lang="cs-CZ" sz="3600" dirty="0"/>
              <a:t>správních aktů </a:t>
            </a:r>
            <a:r>
              <a:rPr lang="cs-CZ" sz="3600" dirty="0" smtClean="0"/>
              <a:t>v oblasti ochrany </a:t>
            </a:r>
            <a:r>
              <a:rPr lang="cs-CZ" sz="3600" dirty="0"/>
              <a:t>životního </a:t>
            </a:r>
            <a:r>
              <a:rPr lang="cs-CZ" sz="3600" dirty="0" smtClean="0"/>
              <a:t>	prostředí (pouze ekologické spolky, omezená definice 	správního orgánu, přezkoumatelných aktů i přístupu k 	soudu)</a:t>
            </a:r>
            <a:endParaRPr lang="cs-CZ" sz="3400" dirty="0" smtClean="0"/>
          </a:p>
          <a:p>
            <a:r>
              <a:rPr lang="cs-CZ" sz="3400" dirty="0" smtClean="0"/>
              <a:t>Prakticky nulový přístup k soudní ochraně (</a:t>
            </a:r>
            <a:r>
              <a:rPr lang="pl-PL" dirty="0"/>
              <a:t>č. 263 odst. 4 </a:t>
            </a:r>
            <a:r>
              <a:rPr lang="pl-PL" dirty="0" smtClean="0"/>
              <a:t>SFEU, výklad osobní dotčenosti, </a:t>
            </a:r>
            <a:r>
              <a:rPr lang="cs-CZ" sz="3400" dirty="0" smtClean="0"/>
              <a:t>viz závěry výboru pro dodržování </a:t>
            </a:r>
            <a:r>
              <a:rPr lang="cs-CZ" sz="3400" dirty="0" err="1" smtClean="0"/>
              <a:t>Aarhuské</a:t>
            </a:r>
            <a:r>
              <a:rPr lang="cs-CZ" sz="3400" dirty="0" smtClean="0"/>
              <a:t> úmluvy </a:t>
            </a:r>
            <a:r>
              <a:rPr lang="en-US" sz="3400" dirty="0" smtClean="0"/>
              <a:t>ACCC/C/2008/32</a:t>
            </a:r>
            <a:r>
              <a:rPr lang="cs-CZ" sz="3400" dirty="0" smtClean="0"/>
              <a:t>)</a:t>
            </a:r>
            <a:endParaRPr lang="cs-CZ" sz="3800" dirty="0"/>
          </a:p>
          <a:p>
            <a:pPr marL="0" indent="0">
              <a:buNone/>
            </a:pPr>
            <a:r>
              <a:rPr lang="cs-CZ" sz="3500" dirty="0" smtClean="0"/>
              <a:t>	</a:t>
            </a:r>
            <a:r>
              <a:rPr lang="cs-CZ" dirty="0" smtClean="0"/>
              <a:t>					</a:t>
            </a:r>
            <a:endParaRPr lang="cs-CZ" dirty="0"/>
          </a:p>
          <a:p>
            <a:pPr marL="0" indent="0">
              <a:buNone/>
            </a:pPr>
            <a:endParaRPr lang="cs-CZ" dirty="0" smtClean="0"/>
          </a:p>
          <a:p>
            <a:endParaRPr lang="cs-CZ" dirty="0"/>
          </a:p>
        </p:txBody>
      </p:sp>
    </p:spTree>
    <p:extLst>
      <p:ext uri="{BB962C8B-B14F-4D97-AF65-F5344CB8AC3E}">
        <p14:creationId xmlns:p14="http://schemas.microsoft.com/office/powerpoint/2010/main" val="138459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obsah 4"/>
          <p:cNvSpPr>
            <a:spLocks noGrp="1"/>
          </p:cNvSpPr>
          <p:nvPr>
            <p:ph idx="1"/>
          </p:nvPr>
        </p:nvSpPr>
        <p:spPr>
          <a:xfrm>
            <a:off x="302077" y="1094373"/>
            <a:ext cx="8910363" cy="5445500"/>
          </a:xfrm>
        </p:spPr>
        <p:txBody>
          <a:bodyPr>
            <a:normAutofit fontScale="47500" lnSpcReduction="20000"/>
          </a:bodyPr>
          <a:lstStyle/>
          <a:p>
            <a:pPr marL="0" indent="0">
              <a:buNone/>
            </a:pPr>
            <a:r>
              <a:rPr lang="cs-CZ" sz="3800" b="1" dirty="0" smtClean="0"/>
              <a:t>Ve vztahu k členským státům</a:t>
            </a:r>
            <a:r>
              <a:rPr lang="cs-CZ" sz="3800" dirty="0" smtClean="0"/>
              <a:t>:</a:t>
            </a:r>
          </a:p>
          <a:p>
            <a:pPr marL="0" indent="0">
              <a:buNone/>
            </a:pPr>
            <a:r>
              <a:rPr lang="cs-CZ" sz="3800" b="1" dirty="0" smtClean="0">
                <a:solidFill>
                  <a:srgbClr val="FF0000"/>
                </a:solidFill>
              </a:rPr>
              <a:t>Účast na rozhodování</a:t>
            </a:r>
            <a:r>
              <a:rPr lang="cs-CZ" sz="3800" dirty="0" smtClean="0"/>
              <a:t>: Směrnice </a:t>
            </a:r>
            <a:r>
              <a:rPr lang="cs-CZ" sz="3800" dirty="0"/>
              <a:t>Evropského parlamentu a Rady 2003/35/ES ze dne 26. května 2003 </a:t>
            </a:r>
            <a:r>
              <a:rPr lang="cs-CZ" sz="3800" u="sng" dirty="0"/>
              <a:t>o účasti veřejnosti na vypracovávání některých plánů a programů </a:t>
            </a:r>
            <a:r>
              <a:rPr lang="cs-CZ" sz="3800" dirty="0"/>
              <a:t>týkajících se životního prostředí a </a:t>
            </a:r>
            <a:r>
              <a:rPr lang="cs-CZ" sz="3800" u="sng" dirty="0"/>
              <a:t>o změně směrnic Rady 85/337/EHS a 96/61/ES</a:t>
            </a:r>
            <a:r>
              <a:rPr lang="cs-CZ" sz="3800" dirty="0"/>
              <a:t>, pokud jde o účast veřejnosti a přístup k právní </a:t>
            </a:r>
            <a:r>
              <a:rPr lang="cs-CZ" sz="3800" dirty="0" smtClean="0"/>
              <a:t>ochraně.</a:t>
            </a:r>
          </a:p>
          <a:p>
            <a:pPr marL="0" indent="0">
              <a:buNone/>
            </a:pPr>
            <a:endParaRPr lang="cs-CZ" sz="3800" dirty="0"/>
          </a:p>
          <a:p>
            <a:pPr marL="0" indent="0">
              <a:buNone/>
            </a:pPr>
            <a:r>
              <a:rPr lang="cs-CZ" sz="3800" dirty="0" smtClean="0"/>
              <a:t>Jedná se o změnu směrnic </a:t>
            </a:r>
            <a:r>
              <a:rPr lang="cs-CZ" sz="3800" dirty="0"/>
              <a:t>upravujících procesy posuzování vlivů záměrů na životní prostředí </a:t>
            </a:r>
            <a:r>
              <a:rPr lang="cs-CZ" sz="5900" b="1" dirty="0">
                <a:solidFill>
                  <a:srgbClr val="00B050"/>
                </a:solidFill>
              </a:rPr>
              <a:t>(EIA) </a:t>
            </a:r>
            <a:r>
              <a:rPr lang="cs-CZ" sz="3800" dirty="0"/>
              <a:t>a integrované povolování </a:t>
            </a:r>
            <a:r>
              <a:rPr lang="cs-CZ" sz="5900" b="1" dirty="0">
                <a:solidFill>
                  <a:srgbClr val="00B050"/>
                </a:solidFill>
              </a:rPr>
              <a:t>(IPPC) </a:t>
            </a:r>
            <a:r>
              <a:rPr lang="cs-CZ" sz="3800" dirty="0"/>
              <a:t>tak, aby vyhovovaly požadavkům na účast veřejnosti obsaženým v </a:t>
            </a:r>
            <a:r>
              <a:rPr lang="cs-CZ" sz="3800" dirty="0" err="1"/>
              <a:t>Aarhuské</a:t>
            </a:r>
            <a:r>
              <a:rPr lang="cs-CZ" sz="3800" dirty="0"/>
              <a:t> úmluvě</a:t>
            </a:r>
            <a:r>
              <a:rPr lang="cs-CZ" sz="3800" dirty="0" smtClean="0"/>
              <a:t>.</a:t>
            </a:r>
          </a:p>
          <a:p>
            <a:pPr marL="0" indent="0">
              <a:buNone/>
            </a:pPr>
            <a:endParaRPr lang="cs-CZ" sz="3800" dirty="0" smtClean="0"/>
          </a:p>
          <a:p>
            <a:pPr marL="0" indent="0" algn="just">
              <a:buNone/>
            </a:pPr>
            <a:r>
              <a:rPr lang="cs-CZ" sz="3800" dirty="0"/>
              <a:t>Požadavky na účast veřejnosti při tvorbě plánů, programů a politik týkajících se životního prostředí pak provádí zejména 2001/42/ES, která upravuje proces posuzování vlivů koncepcí na životní prostředí (SEA). Další požadavky jsou obsaženy například v rámcové směrnici o vodě (2000/60/ES) a ve směrnici o zvládání povodňových rizik (2007/60/ES), v úpravě nakládání s </a:t>
            </a:r>
            <a:r>
              <a:rPr lang="cs-CZ" sz="3800" dirty="0" smtClean="0"/>
              <a:t>GMO </a:t>
            </a:r>
            <a:r>
              <a:rPr lang="cs-CZ" sz="3800" dirty="0"/>
              <a:t>a ve směrnici o odpovědnosti za </a:t>
            </a:r>
            <a:r>
              <a:rPr lang="cs-CZ" sz="3800" dirty="0" smtClean="0"/>
              <a:t>ekologickou újmu.</a:t>
            </a:r>
            <a:endParaRPr lang="cs-CZ" sz="3800" dirty="0"/>
          </a:p>
          <a:p>
            <a:pPr marL="0" indent="0">
              <a:buNone/>
            </a:pPr>
            <a:endParaRPr lang="cs-CZ" sz="3800" dirty="0" smtClean="0"/>
          </a:p>
          <a:p>
            <a:pPr marL="0" indent="0">
              <a:buNone/>
            </a:pPr>
            <a:r>
              <a:rPr lang="cs-CZ" sz="3800" b="1" dirty="0" smtClean="0">
                <a:solidFill>
                  <a:srgbClr val="FF0000"/>
                </a:solidFill>
              </a:rPr>
              <a:t>Soudní ochrana</a:t>
            </a:r>
            <a:r>
              <a:rPr lang="cs-CZ" sz="3800" dirty="0" smtClean="0"/>
              <a:t>: Žádná samostatná úprava, ovšem přímý účinek některých směrnic + čl. 47 Listiny</a:t>
            </a:r>
            <a:r>
              <a:rPr lang="cs-CZ" sz="3500" dirty="0" smtClean="0"/>
              <a:t>	</a:t>
            </a:r>
            <a:r>
              <a:rPr lang="cs-CZ" dirty="0" smtClean="0"/>
              <a:t>					</a:t>
            </a:r>
            <a:endParaRPr lang="cs-CZ" dirty="0"/>
          </a:p>
          <a:p>
            <a:pPr marL="0" indent="0">
              <a:buNone/>
            </a:pPr>
            <a:endParaRPr lang="cs-CZ" dirty="0" smtClean="0"/>
          </a:p>
          <a:p>
            <a:endParaRPr lang="cs-CZ" dirty="0"/>
          </a:p>
        </p:txBody>
      </p:sp>
      <p:sp>
        <p:nvSpPr>
          <p:cNvPr id="7" name="TextovéPole 6"/>
          <p:cNvSpPr txBox="1"/>
          <p:nvPr/>
        </p:nvSpPr>
        <p:spPr>
          <a:xfrm>
            <a:off x="1706548" y="415901"/>
            <a:ext cx="7150243" cy="523220"/>
          </a:xfrm>
          <a:prstGeom prst="rect">
            <a:avLst/>
          </a:prstGeom>
          <a:noFill/>
        </p:spPr>
        <p:txBody>
          <a:bodyPr wrap="square" rtlCol="0">
            <a:spAutoFit/>
          </a:bodyPr>
          <a:lstStyle/>
          <a:p>
            <a:r>
              <a:rPr lang="cs-CZ" sz="2800" b="1" dirty="0" smtClean="0">
                <a:latin typeface="Cambria" panose="02040503050406030204" pitchFamily="18" charset="0"/>
              </a:rPr>
              <a:t>Provedení </a:t>
            </a:r>
            <a:r>
              <a:rPr lang="cs-CZ" sz="2800" b="1" dirty="0" err="1" smtClean="0">
                <a:latin typeface="Cambria" panose="02040503050406030204" pitchFamily="18" charset="0"/>
              </a:rPr>
              <a:t>Aarhuské</a:t>
            </a:r>
            <a:r>
              <a:rPr lang="cs-CZ" sz="2800" b="1" dirty="0" smtClean="0">
                <a:latin typeface="Cambria" panose="02040503050406030204" pitchFamily="18" charset="0"/>
              </a:rPr>
              <a:t> úmluvy v právu EU</a:t>
            </a:r>
            <a:endParaRPr lang="cs-CZ" sz="2800" b="1" dirty="0">
              <a:latin typeface="Cambria" panose="02040503050406030204" pitchFamily="18" charset="0"/>
            </a:endParaRPr>
          </a:p>
        </p:txBody>
      </p:sp>
    </p:spTree>
    <p:extLst>
      <p:ext uri="{BB962C8B-B14F-4D97-AF65-F5344CB8AC3E}">
        <p14:creationId xmlns:p14="http://schemas.microsoft.com/office/powerpoint/2010/main" val="389867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 calcmode="lin" valueType="num">
                                      <p:cBhvr additive="base">
                                        <p:cTn id="3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obsah 4"/>
          <p:cNvSpPr>
            <a:spLocks noGrp="1"/>
          </p:cNvSpPr>
          <p:nvPr>
            <p:ph idx="1"/>
          </p:nvPr>
        </p:nvSpPr>
        <p:spPr>
          <a:xfrm>
            <a:off x="302077" y="1094373"/>
            <a:ext cx="8662411" cy="5445500"/>
          </a:xfrm>
        </p:spPr>
        <p:txBody>
          <a:bodyPr>
            <a:normAutofit/>
          </a:bodyPr>
          <a:lstStyle/>
          <a:p>
            <a:pPr marL="0" indent="0">
              <a:buNone/>
            </a:pPr>
            <a:r>
              <a:rPr lang="cs-CZ" b="1" dirty="0" smtClean="0">
                <a:solidFill>
                  <a:srgbClr val="FF0000"/>
                </a:solidFill>
                <a:latin typeface="Cambria" panose="02040503050406030204" pitchFamily="18" charset="0"/>
              </a:rPr>
              <a:t>Důsledek: </a:t>
            </a:r>
          </a:p>
          <a:p>
            <a:pPr algn="just"/>
            <a:r>
              <a:rPr lang="cs-CZ" sz="2000" dirty="0" smtClean="0">
                <a:latin typeface="Cambria" panose="02040503050406030204" pitchFamily="18" charset="0"/>
              </a:rPr>
              <a:t>Účast veřejnosti na rozhodování není možné omezit v procesech EIA (v navazujících řízeních) a IPPC, alespoň konzultační účast musí být zajištěna i v některých dalších procesech.</a:t>
            </a:r>
          </a:p>
          <a:p>
            <a:pPr algn="just"/>
            <a:r>
              <a:rPr lang="cs-CZ" sz="2000" dirty="0" smtClean="0">
                <a:latin typeface="Cambria" panose="02040503050406030204" pitchFamily="18" charset="0"/>
              </a:rPr>
              <a:t>Soudní ochrana upravená není, ale SDEU dovozuje povinnost vykládat vnitrostátní právo souladně s </a:t>
            </a:r>
            <a:r>
              <a:rPr lang="cs-CZ" sz="2000" dirty="0" err="1" smtClean="0">
                <a:latin typeface="Cambria" panose="02040503050406030204" pitchFamily="18" charset="0"/>
              </a:rPr>
              <a:t>Aarhuskou</a:t>
            </a:r>
            <a:r>
              <a:rPr lang="cs-CZ" sz="2000" dirty="0" smtClean="0">
                <a:latin typeface="Cambria" panose="02040503050406030204" pitchFamily="18" charset="0"/>
              </a:rPr>
              <a:t> úmluvou, a některým směrnicím přiznává přímý účinek</a:t>
            </a:r>
          </a:p>
          <a:p>
            <a:pPr algn="just"/>
            <a:r>
              <a:rPr lang="cs-CZ" sz="2000" b="1" dirty="0" smtClean="0">
                <a:latin typeface="Cambria" panose="02040503050406030204" pitchFamily="18" charset="0"/>
              </a:rPr>
              <a:t>Pro účast veřejnosti je tak zásadní judikatura SDEU vykládající unijní úpravu, zejm. směrnici EIA</a:t>
            </a:r>
          </a:p>
          <a:p>
            <a:pPr algn="just"/>
            <a:endParaRPr lang="cs-CZ" sz="2000" dirty="0">
              <a:latin typeface="Cambria" panose="02040503050406030204" pitchFamily="18" charset="0"/>
            </a:endParaRPr>
          </a:p>
          <a:p>
            <a:r>
              <a:rPr lang="cs-CZ" sz="2000" dirty="0">
                <a:latin typeface="Cambria" panose="02040503050406030204" pitchFamily="18" charset="0"/>
              </a:rPr>
              <a:t>Členské státy tak mohou dle svého uvážení upravit konkrétní podmínky (např. délku procesních lhůt), ovšem ty nemohou ve výsledku </a:t>
            </a:r>
            <a:r>
              <a:rPr lang="cs-CZ" sz="2000" dirty="0" smtClean="0">
                <a:latin typeface="Cambria" panose="02040503050406030204" pitchFamily="18" charset="0"/>
              </a:rPr>
              <a:t>omezovat širokou </a:t>
            </a:r>
            <a:r>
              <a:rPr lang="cs-CZ" sz="2000" dirty="0">
                <a:latin typeface="Cambria" panose="02040503050406030204" pitchFamily="18" charset="0"/>
              </a:rPr>
              <a:t>účast </a:t>
            </a:r>
            <a:r>
              <a:rPr lang="cs-CZ" sz="2000" dirty="0" smtClean="0">
                <a:latin typeface="Cambria" panose="02040503050406030204" pitchFamily="18" charset="0"/>
              </a:rPr>
              <a:t>veřejnosti v působnosti unijního práva.</a:t>
            </a:r>
            <a:endParaRPr lang="cs-CZ" sz="2000" dirty="0">
              <a:latin typeface="Cambria" panose="02040503050406030204" pitchFamily="18" charset="0"/>
            </a:endParaRPr>
          </a:p>
          <a:p>
            <a:r>
              <a:rPr lang="cs-CZ" sz="2000" dirty="0" smtClean="0">
                <a:latin typeface="Cambria" panose="02040503050406030204" pitchFamily="18" charset="0"/>
              </a:rPr>
              <a:t>Členským </a:t>
            </a:r>
            <a:r>
              <a:rPr lang="cs-CZ" sz="2000" dirty="0">
                <a:latin typeface="Cambria" panose="02040503050406030204" pitchFamily="18" charset="0"/>
              </a:rPr>
              <a:t>státům nic nebrání rozšířit účast veřejnosti na rozhodování i nad rámec unijní úpravy</a:t>
            </a:r>
            <a:r>
              <a:rPr lang="cs-CZ" sz="2000" dirty="0" smtClean="0">
                <a:latin typeface="Cambria" panose="02040503050406030204" pitchFamily="18" charset="0"/>
              </a:rPr>
              <a:t>.</a:t>
            </a:r>
            <a:endParaRPr lang="cs-CZ" sz="2000" dirty="0">
              <a:latin typeface="Cambria" panose="02040503050406030204" pitchFamily="18" charset="0"/>
            </a:endParaRPr>
          </a:p>
          <a:p>
            <a:pPr marL="0" indent="0" algn="just">
              <a:buNone/>
            </a:pPr>
            <a:endParaRPr lang="cs-CZ" dirty="0">
              <a:latin typeface="Cambria" panose="02040503050406030204" pitchFamily="18" charset="0"/>
            </a:endParaRPr>
          </a:p>
          <a:p>
            <a:pPr marL="0" indent="0">
              <a:buNone/>
            </a:pPr>
            <a:endParaRPr lang="cs-CZ" dirty="0" smtClean="0">
              <a:latin typeface="Cambria" panose="02040503050406030204" pitchFamily="18" charset="0"/>
            </a:endParaRPr>
          </a:p>
          <a:p>
            <a:endParaRPr lang="cs-CZ" dirty="0">
              <a:latin typeface="Cambria" panose="02040503050406030204" pitchFamily="18" charset="0"/>
            </a:endParaRPr>
          </a:p>
        </p:txBody>
      </p:sp>
      <p:sp>
        <p:nvSpPr>
          <p:cNvPr id="7" name="TextovéPole 6"/>
          <p:cNvSpPr txBox="1"/>
          <p:nvPr/>
        </p:nvSpPr>
        <p:spPr>
          <a:xfrm>
            <a:off x="1706548" y="415901"/>
            <a:ext cx="7150243" cy="523220"/>
          </a:xfrm>
          <a:prstGeom prst="rect">
            <a:avLst/>
          </a:prstGeom>
          <a:noFill/>
        </p:spPr>
        <p:txBody>
          <a:bodyPr wrap="square" rtlCol="0">
            <a:spAutoFit/>
          </a:bodyPr>
          <a:lstStyle/>
          <a:p>
            <a:r>
              <a:rPr lang="cs-CZ" sz="2800" b="1" dirty="0" smtClean="0">
                <a:latin typeface="Cambria" panose="02040503050406030204" pitchFamily="18" charset="0"/>
              </a:rPr>
              <a:t>Provedení </a:t>
            </a:r>
            <a:r>
              <a:rPr lang="cs-CZ" sz="2800" b="1" dirty="0" err="1" smtClean="0">
                <a:latin typeface="Cambria" panose="02040503050406030204" pitchFamily="18" charset="0"/>
              </a:rPr>
              <a:t>Aarhuské</a:t>
            </a:r>
            <a:r>
              <a:rPr lang="cs-CZ" sz="2800" b="1" dirty="0" smtClean="0">
                <a:latin typeface="Cambria" panose="02040503050406030204" pitchFamily="18" charset="0"/>
              </a:rPr>
              <a:t> úmluvy v právu EU</a:t>
            </a:r>
            <a:endParaRPr lang="cs-CZ" sz="2800" b="1" dirty="0">
              <a:latin typeface="Cambria" panose="02040503050406030204" pitchFamily="18" charset="0"/>
            </a:endParaRPr>
          </a:p>
        </p:txBody>
      </p:sp>
    </p:spTree>
    <p:extLst>
      <p:ext uri="{BB962C8B-B14F-4D97-AF65-F5344CB8AC3E}">
        <p14:creationId xmlns:p14="http://schemas.microsoft.com/office/powerpoint/2010/main" val="334044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Právo EU</a:t>
            </a:r>
            <a:endParaRPr lang="cs-CZ" sz="4000" b="1" dirty="0"/>
          </a:p>
        </p:txBody>
      </p:sp>
      <p:sp>
        <p:nvSpPr>
          <p:cNvPr id="5" name="Zástupný symbol pro obsah 4"/>
          <p:cNvSpPr>
            <a:spLocks noGrp="1"/>
          </p:cNvSpPr>
          <p:nvPr>
            <p:ph idx="1"/>
          </p:nvPr>
        </p:nvSpPr>
        <p:spPr>
          <a:xfrm>
            <a:off x="321469" y="1412500"/>
            <a:ext cx="8910363" cy="5445500"/>
          </a:xfrm>
        </p:spPr>
        <p:txBody>
          <a:bodyPr>
            <a:normAutofit/>
          </a:bodyPr>
          <a:lstStyle/>
          <a:p>
            <a:r>
              <a:rPr lang="cs-CZ" sz="2000" b="1" dirty="0">
                <a:latin typeface="Cambria" panose="02040503050406030204" pitchFamily="18" charset="0"/>
              </a:rPr>
              <a:t>Členským státům nic nebrání rozšířit účast veřejnosti na rozhodování i nad rámec unijní </a:t>
            </a:r>
            <a:r>
              <a:rPr lang="cs-CZ" sz="2000" b="1" dirty="0" smtClean="0">
                <a:latin typeface="Cambria" panose="02040503050406030204" pitchFamily="18" charset="0"/>
              </a:rPr>
              <a:t>úpravy.</a:t>
            </a:r>
          </a:p>
          <a:p>
            <a:r>
              <a:rPr lang="cs-CZ" sz="2000" b="1" dirty="0" smtClean="0">
                <a:latin typeface="Cambria" panose="02040503050406030204" pitchFamily="18" charset="0"/>
              </a:rPr>
              <a:t>Nicméně právo EU vytváří základ, </a:t>
            </a:r>
            <a:r>
              <a:rPr lang="cs-CZ" sz="2000" b="1" dirty="0">
                <a:latin typeface="Cambria" panose="02040503050406030204" pitchFamily="18" charset="0"/>
              </a:rPr>
              <a:t>ze kterého členské státy nemohou slevit, tzn. například vyloučit nebo omezit účast veřejnosti v procesu posuzování vlivů na životní </a:t>
            </a:r>
            <a:r>
              <a:rPr lang="cs-CZ" sz="2000" b="1" dirty="0" smtClean="0">
                <a:latin typeface="Cambria" panose="02040503050406030204" pitchFamily="18" charset="0"/>
              </a:rPr>
              <a:t>prostředí.</a:t>
            </a:r>
          </a:p>
          <a:p>
            <a:r>
              <a:rPr lang="cs-CZ" sz="2000" b="1" dirty="0" smtClean="0">
                <a:latin typeface="Cambria" panose="02040503050406030204" pitchFamily="18" charset="0"/>
              </a:rPr>
              <a:t>Vedle </a:t>
            </a:r>
            <a:r>
              <a:rPr lang="cs-CZ" sz="2000" b="1" dirty="0">
                <a:latin typeface="Cambria" panose="02040503050406030204" pitchFamily="18" charset="0"/>
              </a:rPr>
              <a:t>toho stanoví unijní úprava také rámcové, ale dostatečně konkrétní požadavky na jednotlivé aspekty účasti veřejnosti, tzn. především kdy, jakým způsobem a v jak široce musí být </a:t>
            </a:r>
            <a:r>
              <a:rPr lang="cs-CZ" sz="2000" b="1" dirty="0" smtClean="0">
                <a:latin typeface="Cambria" panose="02040503050406030204" pitchFamily="18" charset="0"/>
              </a:rPr>
              <a:t>umožněna.</a:t>
            </a:r>
          </a:p>
          <a:p>
            <a:r>
              <a:rPr lang="cs-CZ" sz="2000" b="1" dirty="0" smtClean="0">
                <a:latin typeface="Cambria" panose="02040503050406030204" pitchFamily="18" charset="0"/>
              </a:rPr>
              <a:t>Členské </a:t>
            </a:r>
            <a:r>
              <a:rPr lang="cs-CZ" sz="2000" b="1" dirty="0">
                <a:latin typeface="Cambria" panose="02040503050406030204" pitchFamily="18" charset="0"/>
              </a:rPr>
              <a:t>státy tak mohou dle svého uvážení upravit konkrétní podmínky (např. délku procesních lhůt), ovšem ty nemohou ve výsledku omezovat širokou </a:t>
            </a:r>
            <a:r>
              <a:rPr lang="cs-CZ" sz="2000" b="1" dirty="0" smtClean="0">
                <a:latin typeface="Cambria" panose="02040503050406030204" pitchFamily="18" charset="0"/>
              </a:rPr>
              <a:t>účast veřejnosti</a:t>
            </a:r>
            <a:r>
              <a:rPr lang="cs-CZ" sz="2000" b="1" dirty="0">
                <a:latin typeface="Cambria" panose="02040503050406030204" pitchFamily="18" charset="0"/>
              </a:rPr>
              <a:t>.</a:t>
            </a:r>
            <a:r>
              <a:rPr lang="cs-CZ" sz="3500" dirty="0" smtClean="0"/>
              <a:t>	</a:t>
            </a:r>
            <a:r>
              <a:rPr lang="cs-CZ" dirty="0" smtClean="0"/>
              <a:t>					</a:t>
            </a:r>
            <a:endParaRPr lang="cs-CZ" dirty="0"/>
          </a:p>
          <a:p>
            <a:pPr marL="0" indent="0">
              <a:buNone/>
            </a:pPr>
            <a:endParaRPr lang="cs-CZ" dirty="0" smtClean="0"/>
          </a:p>
          <a:p>
            <a:endParaRPr lang="cs-CZ" dirty="0"/>
          </a:p>
        </p:txBody>
      </p:sp>
    </p:spTree>
    <p:extLst>
      <p:ext uri="{BB962C8B-B14F-4D97-AF65-F5344CB8AC3E}">
        <p14:creationId xmlns:p14="http://schemas.microsoft.com/office/powerpoint/2010/main" val="73476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646331"/>
          </a:xfrm>
          <a:prstGeom prst="rect">
            <a:avLst/>
          </a:prstGeom>
          <a:noFill/>
        </p:spPr>
        <p:txBody>
          <a:bodyPr wrap="square" rtlCol="0">
            <a:spAutoFit/>
          </a:bodyPr>
          <a:lstStyle/>
          <a:p>
            <a:r>
              <a:rPr lang="cs-CZ" sz="3600" b="1" dirty="0" err="1" smtClean="0">
                <a:latin typeface="Cambria" panose="02040503050406030204" pitchFamily="18" charset="0"/>
              </a:rPr>
              <a:t>Aarhuská</a:t>
            </a:r>
            <a:r>
              <a:rPr lang="cs-CZ" sz="3600" b="1" dirty="0" smtClean="0">
                <a:latin typeface="Cambria" panose="02040503050406030204" pitchFamily="18" charset="0"/>
              </a:rPr>
              <a:t> úmluva podle SDEU</a:t>
            </a:r>
            <a:endParaRPr lang="cs-CZ" sz="3600" b="1" dirty="0">
              <a:latin typeface="Cambria" panose="02040503050406030204" pitchFamily="18" charset="0"/>
            </a:endParaRPr>
          </a:p>
        </p:txBody>
      </p:sp>
      <p:sp>
        <p:nvSpPr>
          <p:cNvPr id="5" name="Zástupný symbol pro obsah 4"/>
          <p:cNvSpPr>
            <a:spLocks noGrp="1"/>
          </p:cNvSpPr>
          <p:nvPr>
            <p:ph idx="1"/>
          </p:nvPr>
        </p:nvSpPr>
        <p:spPr>
          <a:xfrm>
            <a:off x="440090" y="1071785"/>
            <a:ext cx="8229600" cy="4525963"/>
          </a:xfrm>
        </p:spPr>
        <p:txBody>
          <a:bodyPr>
            <a:normAutofit fontScale="70000" lnSpcReduction="20000"/>
          </a:bodyPr>
          <a:lstStyle/>
          <a:p>
            <a:pPr marL="0" indent="0">
              <a:buNone/>
            </a:pPr>
            <a:r>
              <a:rPr lang="cs-CZ" dirty="0" smtClean="0">
                <a:latin typeface="Cambria" panose="02040503050406030204" pitchFamily="18" charset="0"/>
              </a:rPr>
              <a:t>Závaznost? Přímý účinek?</a:t>
            </a:r>
          </a:p>
          <a:p>
            <a:pPr marL="0" indent="0">
              <a:buNone/>
            </a:pPr>
            <a:endParaRPr lang="cs-CZ" dirty="0">
              <a:latin typeface="Cambria" panose="02040503050406030204" pitchFamily="18" charset="0"/>
            </a:endParaRPr>
          </a:p>
          <a:p>
            <a:r>
              <a:rPr lang="cs-CZ" dirty="0">
                <a:latin typeface="Cambria" panose="02040503050406030204" pitchFamily="18" charset="0"/>
              </a:rPr>
              <a:t>Úmluva je závazná pro jednotlivé státy i pro Evropskou unii s přednostními účinky mezinárodního práva, nicméně není přímo aplikovatelná v českém právním řádu ani v unijním právu, protože podle převažujícího soudního výkladu nepřiznává veřejnosti vymahatelná práva, nýbrž zavazuje smluvní strany k úpravě a zajištění těchto práv.</a:t>
            </a:r>
          </a:p>
          <a:p>
            <a:r>
              <a:rPr lang="cs-CZ" dirty="0">
                <a:latin typeface="Cambria" panose="02040503050406030204" pitchFamily="18" charset="0"/>
              </a:rPr>
              <a:t>Podle judikatury však musí Unie i členské státy vykládat svoji úpravu účasti veřejnosti ve světle ustanovení Úmluvy. Je-li tedy možné interpretovat vnitrostátní či unijní normy vícero možnými způsoby, měl by mít přednost ten výklad, který naplňuje požadavky </a:t>
            </a:r>
            <a:r>
              <a:rPr lang="cs-CZ" dirty="0" err="1">
                <a:latin typeface="Cambria" panose="02040503050406030204" pitchFamily="18" charset="0"/>
              </a:rPr>
              <a:t>Aarhuské</a:t>
            </a:r>
            <a:r>
              <a:rPr lang="cs-CZ" dirty="0">
                <a:latin typeface="Cambria" panose="02040503050406030204" pitchFamily="18" charset="0"/>
              </a:rPr>
              <a:t> úmluvy.</a:t>
            </a:r>
          </a:p>
          <a:p>
            <a:pPr marL="0" indent="0">
              <a:buNone/>
            </a:pPr>
            <a:endParaRPr lang="cs-CZ" dirty="0" smtClean="0">
              <a:latin typeface="Cambria" panose="02040503050406030204" pitchFamily="18" charset="0"/>
            </a:endParaRPr>
          </a:p>
          <a:p>
            <a:pPr marL="0" indent="0">
              <a:buNone/>
            </a:pPr>
            <a:r>
              <a:rPr lang="cs-CZ" sz="2600" b="1" dirty="0" smtClean="0">
                <a:latin typeface="Cambria" panose="02040503050406030204" pitchFamily="18" charset="0"/>
              </a:rPr>
              <a:t>Viz např. C-240/09</a:t>
            </a:r>
            <a:r>
              <a:rPr lang="cs-CZ" sz="2600" dirty="0" smtClean="0">
                <a:latin typeface="Cambria" panose="02040503050406030204" pitchFamily="18" charset="0"/>
              </a:rPr>
              <a:t> (</a:t>
            </a:r>
            <a:r>
              <a:rPr lang="cs-CZ" sz="2600" dirty="0" err="1" smtClean="0">
                <a:latin typeface="Cambria" panose="02040503050406030204" pitchFamily="18" charset="0"/>
              </a:rPr>
              <a:t>Lesoochranárske</a:t>
            </a:r>
            <a:r>
              <a:rPr lang="cs-CZ" sz="2600" dirty="0" smtClean="0">
                <a:latin typeface="Cambria" panose="02040503050406030204" pitchFamily="18" charset="0"/>
              </a:rPr>
              <a:t> </a:t>
            </a:r>
            <a:r>
              <a:rPr lang="cs-CZ" sz="2600" dirty="0" err="1" smtClean="0">
                <a:latin typeface="Cambria" panose="02040503050406030204" pitchFamily="18" charset="0"/>
              </a:rPr>
              <a:t>zoskupenie</a:t>
            </a:r>
            <a:r>
              <a:rPr lang="cs-CZ" sz="2600" dirty="0" smtClean="0">
                <a:latin typeface="Cambria" panose="02040503050406030204" pitchFamily="18" charset="0"/>
              </a:rPr>
              <a:t> VLK)</a:t>
            </a:r>
          </a:p>
          <a:p>
            <a:endParaRPr lang="cs-CZ" dirty="0">
              <a:latin typeface="Cambria" panose="02040503050406030204" pitchFamily="18" charset="0"/>
            </a:endParaRPr>
          </a:p>
        </p:txBody>
      </p:sp>
      <p:pic>
        <p:nvPicPr>
          <p:cNvPr id="1026" name="Picture 2" descr="http://www.lhnet.org/assets/Carnivores/Brown-bear/brown-bear-photo-Michael-Buholzer.jpg">
            <a:hlinkClick r:id="rId4"/>
          </p:cNvPr>
          <p:cNvPicPr>
            <a:picLocks noChangeAspect="1" noChangeArrowheads="1"/>
          </p:cNvPicPr>
          <p:nvPr/>
        </p:nvPicPr>
        <p:blipFill>
          <a:blip r:embed="rId5" cstate="print"/>
          <a:srcRect/>
          <a:stretch>
            <a:fillRect/>
          </a:stretch>
        </p:blipFill>
        <p:spPr bwMode="auto">
          <a:xfrm>
            <a:off x="6173913" y="4866061"/>
            <a:ext cx="2495777" cy="1703279"/>
          </a:xfrm>
          <a:prstGeom prst="rect">
            <a:avLst/>
          </a:prstGeom>
          <a:noFill/>
        </p:spPr>
      </p:pic>
    </p:spTree>
    <p:extLst>
      <p:ext uri="{BB962C8B-B14F-4D97-AF65-F5344CB8AC3E}">
        <p14:creationId xmlns:p14="http://schemas.microsoft.com/office/powerpoint/2010/main" val="31496845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obsah 4"/>
          <p:cNvSpPr>
            <a:spLocks noGrp="1"/>
          </p:cNvSpPr>
          <p:nvPr>
            <p:ph idx="1"/>
          </p:nvPr>
        </p:nvSpPr>
        <p:spPr>
          <a:xfrm>
            <a:off x="302077" y="1094373"/>
            <a:ext cx="8662411" cy="5445500"/>
          </a:xfrm>
        </p:spPr>
        <p:txBody>
          <a:bodyPr>
            <a:normAutofit fontScale="85000" lnSpcReduction="10000"/>
          </a:bodyPr>
          <a:lstStyle/>
          <a:p>
            <a:pPr marL="0" indent="0">
              <a:buNone/>
            </a:pPr>
            <a:r>
              <a:rPr lang="cs-CZ" b="1" dirty="0" smtClean="0">
                <a:solidFill>
                  <a:srgbClr val="FF0000"/>
                </a:solidFill>
                <a:latin typeface="Cambria" panose="02040503050406030204" pitchFamily="18" charset="0"/>
              </a:rPr>
              <a:t>Přímý účinek </a:t>
            </a:r>
            <a:r>
              <a:rPr lang="cs-CZ" sz="2100" dirty="0" smtClean="0">
                <a:latin typeface="Cambria" panose="02040503050406030204" pitchFamily="18" charset="0"/>
              </a:rPr>
              <a:t>(většinou vykládán jako nutnost zajistit dotčené veřejnosti přístup k sodní ochraně)</a:t>
            </a:r>
            <a:r>
              <a:rPr lang="cs-CZ" b="1" dirty="0" smtClean="0">
                <a:solidFill>
                  <a:srgbClr val="FF0000"/>
                </a:solidFill>
                <a:latin typeface="Cambria" panose="02040503050406030204" pitchFamily="18" charset="0"/>
              </a:rPr>
              <a:t>:</a:t>
            </a:r>
          </a:p>
          <a:p>
            <a:pPr marL="0" indent="0">
              <a:buNone/>
            </a:pPr>
            <a:endParaRPr lang="cs-CZ" sz="2000" b="1" dirty="0" smtClean="0">
              <a:latin typeface="Cambria" panose="02040503050406030204" pitchFamily="18" charset="0"/>
            </a:endParaRPr>
          </a:p>
          <a:p>
            <a:pPr algn="just"/>
            <a:r>
              <a:rPr lang="cs-CZ" sz="2000" b="1" dirty="0" smtClean="0">
                <a:latin typeface="Cambria" panose="02040503050406030204" pitchFamily="18" charset="0"/>
              </a:rPr>
              <a:t>Čl</a:t>
            </a:r>
            <a:r>
              <a:rPr lang="cs-CZ" sz="2000" b="1" dirty="0">
                <a:latin typeface="Cambria" panose="02040503050406030204" pitchFamily="18" charset="0"/>
              </a:rPr>
              <a:t>. 7 odst. 3 </a:t>
            </a:r>
            <a:r>
              <a:rPr lang="cs-CZ" sz="2000" b="1" dirty="0" smtClean="0">
                <a:latin typeface="Cambria" panose="02040503050406030204" pitchFamily="18" charset="0"/>
              </a:rPr>
              <a:t>směrnice o</a:t>
            </a:r>
            <a:r>
              <a:rPr lang="cs-CZ" sz="2000" b="1" dirty="0">
                <a:latin typeface="Cambria" panose="02040503050406030204" pitchFamily="18" charset="0"/>
              </a:rPr>
              <a:t> </a:t>
            </a:r>
            <a:r>
              <a:rPr lang="cs-CZ" sz="2000" b="1" dirty="0" smtClean="0">
                <a:latin typeface="Cambria" panose="02040503050406030204" pitchFamily="18" charset="0"/>
              </a:rPr>
              <a:t>posuzování </a:t>
            </a:r>
            <a:r>
              <a:rPr lang="cs-CZ" sz="2000" b="1" dirty="0">
                <a:latin typeface="Cambria" panose="02040503050406030204" pitchFamily="18" charset="0"/>
              </a:rPr>
              <a:t>a řízení kvality vnějšího </a:t>
            </a:r>
            <a:r>
              <a:rPr lang="cs-CZ" sz="2000" b="1" dirty="0" smtClean="0">
                <a:latin typeface="Cambria" panose="02040503050406030204" pitchFamily="18" charset="0"/>
              </a:rPr>
              <a:t>ovzduší: C-237/07 (</a:t>
            </a:r>
            <a:r>
              <a:rPr lang="cs-CZ" sz="2000" b="1" i="1" dirty="0" err="1" smtClean="0">
                <a:latin typeface="Cambria" panose="02040503050406030204" pitchFamily="18" charset="0"/>
              </a:rPr>
              <a:t>Janecek</a:t>
            </a:r>
            <a:r>
              <a:rPr lang="cs-CZ" sz="2000" b="1" dirty="0" smtClean="0">
                <a:latin typeface="Cambria" panose="02040503050406030204" pitchFamily="18" charset="0"/>
              </a:rPr>
              <a:t>)</a:t>
            </a:r>
            <a:endParaRPr lang="cs-CZ" sz="2000" b="1" dirty="0" smtClean="0">
              <a:solidFill>
                <a:schemeClr val="accent3"/>
              </a:solidFill>
              <a:latin typeface="Cambria" panose="02040503050406030204" pitchFamily="18" charset="0"/>
            </a:endParaRPr>
          </a:p>
          <a:p>
            <a:pPr algn="just"/>
            <a:r>
              <a:rPr lang="cs-CZ" sz="2000" b="1" dirty="0" smtClean="0">
                <a:solidFill>
                  <a:schemeClr val="accent3"/>
                </a:solidFill>
                <a:latin typeface="Cambria" panose="02040503050406030204" pitchFamily="18" charset="0"/>
              </a:rPr>
              <a:t>Článek </a:t>
            </a:r>
            <a:r>
              <a:rPr lang="cs-CZ" sz="2000" b="1" dirty="0">
                <a:solidFill>
                  <a:schemeClr val="accent3"/>
                </a:solidFill>
                <a:latin typeface="Cambria" panose="02040503050406030204" pitchFamily="18" charset="0"/>
              </a:rPr>
              <a:t>11 směrnice EIA: </a:t>
            </a:r>
            <a:r>
              <a:rPr lang="cs-CZ" sz="2000" b="1" dirty="0">
                <a:latin typeface="Cambria" panose="02040503050406030204" pitchFamily="18" charset="0"/>
              </a:rPr>
              <a:t>C-115/09 (</a:t>
            </a:r>
            <a:r>
              <a:rPr lang="cs-CZ" sz="2000" b="1" i="1" dirty="0" err="1">
                <a:latin typeface="Cambria" panose="02040503050406030204" pitchFamily="18" charset="0"/>
              </a:rPr>
              <a:t>Trianel</a:t>
            </a:r>
            <a:r>
              <a:rPr lang="cs-CZ" sz="2000" b="1" dirty="0" smtClean="0">
                <a:latin typeface="Cambria" panose="02040503050406030204" pitchFamily="18" charset="0"/>
              </a:rPr>
              <a:t>)</a:t>
            </a:r>
          </a:p>
          <a:p>
            <a:pPr algn="just"/>
            <a:r>
              <a:rPr lang="cs-CZ" sz="2000" b="1" dirty="0" smtClean="0">
                <a:solidFill>
                  <a:schemeClr val="accent3"/>
                </a:solidFill>
                <a:latin typeface="Cambria" panose="02040503050406030204" pitchFamily="18" charset="0"/>
              </a:rPr>
              <a:t>Článek  </a:t>
            </a:r>
            <a:r>
              <a:rPr lang="cs-CZ" sz="2000" b="1" dirty="0">
                <a:solidFill>
                  <a:schemeClr val="accent3"/>
                </a:solidFill>
                <a:latin typeface="Cambria" panose="02040503050406030204" pitchFamily="18" charset="0"/>
              </a:rPr>
              <a:t>6 odst. 3 směrnice o stanovištích: </a:t>
            </a:r>
            <a:r>
              <a:rPr lang="cs-CZ" sz="2000" b="1" dirty="0">
                <a:latin typeface="Cambria" panose="02040503050406030204" pitchFamily="18" charset="0"/>
              </a:rPr>
              <a:t>C-243/15 (</a:t>
            </a:r>
            <a:r>
              <a:rPr lang="cs-CZ" sz="2000" b="1" i="1" dirty="0" err="1">
                <a:latin typeface="Cambria" panose="02040503050406030204" pitchFamily="18" charset="0"/>
              </a:rPr>
              <a:t>Lesoochranárske</a:t>
            </a:r>
            <a:r>
              <a:rPr lang="cs-CZ" sz="2000" b="1" i="1" dirty="0">
                <a:latin typeface="Cambria" panose="02040503050406030204" pitchFamily="18" charset="0"/>
              </a:rPr>
              <a:t> </a:t>
            </a:r>
            <a:r>
              <a:rPr lang="cs-CZ" sz="2000" b="1" i="1" dirty="0" err="1">
                <a:latin typeface="Cambria" panose="02040503050406030204" pitchFamily="18" charset="0"/>
              </a:rPr>
              <a:t>zoskupenie</a:t>
            </a:r>
            <a:r>
              <a:rPr lang="cs-CZ" sz="2000" b="1" i="1" dirty="0">
                <a:latin typeface="Cambria" panose="02040503050406030204" pitchFamily="18" charset="0"/>
              </a:rPr>
              <a:t> II</a:t>
            </a:r>
            <a:r>
              <a:rPr lang="cs-CZ" sz="2000" b="1" dirty="0">
                <a:latin typeface="Cambria" panose="02040503050406030204" pitchFamily="18" charset="0"/>
              </a:rPr>
              <a:t>) </a:t>
            </a:r>
            <a:endParaRPr lang="cs-CZ" sz="2000" b="1" dirty="0" smtClean="0">
              <a:latin typeface="Cambria" panose="02040503050406030204" pitchFamily="18" charset="0"/>
            </a:endParaRPr>
          </a:p>
          <a:p>
            <a:pPr algn="just"/>
            <a:r>
              <a:rPr lang="pl-PL" sz="2000" b="1" dirty="0" smtClean="0">
                <a:solidFill>
                  <a:schemeClr val="accent3"/>
                </a:solidFill>
                <a:latin typeface="Cambria" panose="02040503050406030204" pitchFamily="18" charset="0"/>
              </a:rPr>
              <a:t>Čl. 12 a 13 směrnice </a:t>
            </a:r>
            <a:r>
              <a:rPr lang="pl-PL" sz="2000" b="1" dirty="0">
                <a:solidFill>
                  <a:schemeClr val="accent3"/>
                </a:solidFill>
                <a:latin typeface="Cambria" panose="02040503050406030204" pitchFamily="18" charset="0"/>
              </a:rPr>
              <a:t>o odpovědnosti za ekologickou újmu </a:t>
            </a:r>
            <a:r>
              <a:rPr lang="pl-PL" sz="2000" b="1" dirty="0">
                <a:latin typeface="Cambria" panose="02040503050406030204" pitchFamily="18" charset="0"/>
              </a:rPr>
              <a:t>(</a:t>
            </a:r>
            <a:r>
              <a:rPr lang="pl-PL" sz="2000" b="1" dirty="0" smtClean="0">
                <a:latin typeface="Cambria" panose="02040503050406030204" pitchFamily="18" charset="0"/>
              </a:rPr>
              <a:t>C-529/15, Folk)</a:t>
            </a:r>
            <a:endParaRPr lang="pl-PL" sz="2000" b="1" dirty="0">
              <a:solidFill>
                <a:schemeClr val="accent3"/>
              </a:solidFill>
              <a:latin typeface="Cambria" panose="02040503050406030204" pitchFamily="18" charset="0"/>
            </a:endParaRPr>
          </a:p>
          <a:p>
            <a:pPr algn="just"/>
            <a:r>
              <a:rPr lang="pl-PL" sz="2000" b="1" dirty="0" smtClean="0">
                <a:latin typeface="Cambria" panose="02040503050406030204" pitchFamily="18" charset="0"/>
              </a:rPr>
              <a:t>Čekají předběžné otázky např. k rámcové směrnici o ochraně vod</a:t>
            </a:r>
            <a:endParaRPr lang="cs-CZ" sz="2000" b="1" dirty="0">
              <a:latin typeface="Cambria" panose="02040503050406030204" pitchFamily="18" charset="0"/>
            </a:endParaRPr>
          </a:p>
          <a:p>
            <a:pPr algn="just"/>
            <a:endParaRPr lang="cs-CZ" sz="2000" dirty="0">
              <a:latin typeface="Cambria" panose="02040503050406030204" pitchFamily="18" charset="0"/>
            </a:endParaRPr>
          </a:p>
          <a:p>
            <a:pPr marL="0" indent="0" algn="just">
              <a:buNone/>
            </a:pPr>
            <a:endParaRPr lang="cs-CZ" sz="2000" dirty="0">
              <a:latin typeface="Cambria" panose="02040503050406030204" pitchFamily="18" charset="0"/>
            </a:endParaRPr>
          </a:p>
          <a:p>
            <a:pPr marL="0" indent="0" algn="just">
              <a:buNone/>
            </a:pPr>
            <a:r>
              <a:rPr lang="cs-CZ" sz="2000" b="1" dirty="0" smtClean="0">
                <a:latin typeface="Cambria" panose="02040503050406030204" pitchFamily="18" charset="0"/>
              </a:rPr>
              <a:t>Další aspekty účasti veřejnosti: </a:t>
            </a:r>
            <a:r>
              <a:rPr lang="cs-CZ" sz="2000" dirty="0" smtClean="0">
                <a:latin typeface="Cambria" panose="02040503050406030204" pitchFamily="18" charset="0"/>
              </a:rPr>
              <a:t>např</a:t>
            </a:r>
            <a:r>
              <a:rPr lang="cs-CZ" sz="2000" dirty="0">
                <a:latin typeface="Cambria" panose="02040503050406030204" pitchFamily="18" charset="0"/>
              </a:rPr>
              <a:t>. </a:t>
            </a:r>
            <a:endParaRPr lang="cs-CZ" sz="2000" dirty="0" smtClean="0">
              <a:latin typeface="Cambria" panose="02040503050406030204" pitchFamily="18" charset="0"/>
            </a:endParaRPr>
          </a:p>
          <a:p>
            <a:pPr algn="just"/>
            <a:r>
              <a:rPr lang="cs-CZ" sz="2000" dirty="0" smtClean="0">
                <a:latin typeface="Cambria" panose="02040503050406030204" pitchFamily="18" charset="0"/>
              </a:rPr>
              <a:t>Vznik a </a:t>
            </a:r>
            <a:r>
              <a:rPr lang="cs-CZ" sz="2000" dirty="0">
                <a:latin typeface="Cambria" panose="02040503050406030204" pitchFamily="18" charset="0"/>
              </a:rPr>
              <a:t>předmět </a:t>
            </a:r>
            <a:r>
              <a:rPr lang="cs-CZ" sz="2000" dirty="0" smtClean="0">
                <a:latin typeface="Cambria" panose="02040503050406030204" pitchFamily="18" charset="0"/>
              </a:rPr>
              <a:t>činnosti, velikost spolku, místní a časová působnost </a:t>
            </a:r>
            <a:r>
              <a:rPr lang="cs-CZ" sz="2000" dirty="0">
                <a:latin typeface="Cambria" panose="02040503050406030204" pitchFamily="18" charset="0"/>
              </a:rPr>
              <a:t>(</a:t>
            </a:r>
            <a:r>
              <a:rPr lang="cs-CZ" sz="2000" dirty="0" smtClean="0">
                <a:latin typeface="Cambria" panose="02040503050406030204" pitchFamily="18" charset="0"/>
              </a:rPr>
              <a:t>C-263/08, </a:t>
            </a:r>
            <a:r>
              <a:rPr lang="cs-CZ" sz="2000" i="1" dirty="0" err="1" smtClean="0">
                <a:latin typeface="Cambria" panose="02040503050406030204" pitchFamily="18" charset="0"/>
              </a:rPr>
              <a:t>Djurgården</a:t>
            </a:r>
            <a:r>
              <a:rPr lang="cs-CZ" sz="2000" i="1" dirty="0" smtClean="0">
                <a:latin typeface="Cambria" panose="02040503050406030204" pitchFamily="18" charset="0"/>
              </a:rPr>
              <a:t>-Lilla</a:t>
            </a:r>
            <a:r>
              <a:rPr lang="cs-CZ" sz="2000" dirty="0" smtClean="0">
                <a:latin typeface="Cambria" panose="02040503050406030204" pitchFamily="18" charset="0"/>
              </a:rPr>
              <a:t>).</a:t>
            </a:r>
          </a:p>
          <a:p>
            <a:pPr algn="just"/>
            <a:r>
              <a:rPr lang="cs-CZ" sz="2000" dirty="0" smtClean="0">
                <a:latin typeface="Cambria" panose="02040503050406030204" pitchFamily="18" charset="0"/>
              </a:rPr>
              <a:t>Možnost zpoplatnění účasti ve správním řízení (C-216/05, </a:t>
            </a:r>
            <a:r>
              <a:rPr lang="cs-CZ" sz="2000" i="1" dirty="0" smtClean="0">
                <a:latin typeface="Cambria" panose="02040503050406030204" pitchFamily="18" charset="0"/>
              </a:rPr>
              <a:t>Komise </a:t>
            </a:r>
            <a:r>
              <a:rPr lang="cs-CZ" sz="2000" i="1" dirty="0">
                <a:latin typeface="Cambria" panose="02040503050406030204" pitchFamily="18" charset="0"/>
              </a:rPr>
              <a:t>v. Irsko</a:t>
            </a:r>
            <a:r>
              <a:rPr lang="cs-CZ" sz="2000" dirty="0" smtClean="0">
                <a:latin typeface="Cambria" panose="02040503050406030204" pitchFamily="18" charset="0"/>
              </a:rPr>
              <a:t>) </a:t>
            </a:r>
          </a:p>
          <a:p>
            <a:pPr algn="just"/>
            <a:r>
              <a:rPr lang="cs-CZ" sz="2000" dirty="0">
                <a:latin typeface="Cambria" panose="02040503050406030204" pitchFamily="18" charset="0"/>
              </a:rPr>
              <a:t>Náklady soudního řízení </a:t>
            </a:r>
            <a:r>
              <a:rPr lang="cs-CZ" sz="2000" dirty="0" smtClean="0">
                <a:latin typeface="Cambria" panose="02040503050406030204" pitchFamily="18" charset="0"/>
              </a:rPr>
              <a:t>(C‑260/11, </a:t>
            </a:r>
            <a:r>
              <a:rPr lang="cs-CZ" sz="2000" i="1" dirty="0" err="1" smtClean="0">
                <a:latin typeface="Cambria" panose="02040503050406030204" pitchFamily="18" charset="0"/>
              </a:rPr>
              <a:t>Edwards</a:t>
            </a:r>
            <a:r>
              <a:rPr lang="cs-CZ" sz="2000" dirty="0" smtClean="0">
                <a:latin typeface="Cambria" panose="02040503050406030204" pitchFamily="18" charset="0"/>
              </a:rPr>
              <a:t>)</a:t>
            </a:r>
          </a:p>
          <a:p>
            <a:pPr marL="0" indent="0" algn="just">
              <a:buNone/>
            </a:pPr>
            <a:r>
              <a:rPr lang="cs-CZ" dirty="0" smtClean="0">
                <a:latin typeface="Cambria" panose="02040503050406030204" pitchFamily="18" charset="0"/>
              </a:rPr>
              <a:t>					</a:t>
            </a:r>
          </a:p>
          <a:p>
            <a:pPr marL="0" indent="0" algn="just">
              <a:buNone/>
            </a:pPr>
            <a:endParaRPr lang="cs-CZ" dirty="0">
              <a:latin typeface="Cambria" panose="02040503050406030204" pitchFamily="18" charset="0"/>
            </a:endParaRPr>
          </a:p>
          <a:p>
            <a:pPr marL="0" indent="0">
              <a:buNone/>
            </a:pPr>
            <a:endParaRPr lang="cs-CZ" dirty="0" smtClean="0">
              <a:latin typeface="Cambria" panose="02040503050406030204" pitchFamily="18" charset="0"/>
            </a:endParaRPr>
          </a:p>
          <a:p>
            <a:endParaRPr lang="cs-CZ" dirty="0">
              <a:latin typeface="Cambria" panose="02040503050406030204" pitchFamily="18" charset="0"/>
            </a:endParaRPr>
          </a:p>
        </p:txBody>
      </p:sp>
      <p:sp>
        <p:nvSpPr>
          <p:cNvPr id="7" name="TextovéPole 6"/>
          <p:cNvSpPr txBox="1"/>
          <p:nvPr/>
        </p:nvSpPr>
        <p:spPr>
          <a:xfrm>
            <a:off x="1706548" y="415901"/>
            <a:ext cx="7150243" cy="523220"/>
          </a:xfrm>
          <a:prstGeom prst="rect">
            <a:avLst/>
          </a:prstGeom>
          <a:noFill/>
        </p:spPr>
        <p:txBody>
          <a:bodyPr wrap="square" rtlCol="0">
            <a:spAutoFit/>
          </a:bodyPr>
          <a:lstStyle/>
          <a:p>
            <a:r>
              <a:rPr lang="cs-CZ" sz="2800" b="1" dirty="0" smtClean="0">
                <a:latin typeface="Cambria" panose="02040503050406030204" pitchFamily="18" charset="0"/>
              </a:rPr>
              <a:t>Provedení </a:t>
            </a:r>
            <a:r>
              <a:rPr lang="cs-CZ" sz="2800" b="1" dirty="0" err="1" smtClean="0">
                <a:latin typeface="Cambria" panose="02040503050406030204" pitchFamily="18" charset="0"/>
              </a:rPr>
              <a:t>Aarhuské</a:t>
            </a:r>
            <a:r>
              <a:rPr lang="cs-CZ" sz="2800" b="1" dirty="0" smtClean="0">
                <a:latin typeface="Cambria" panose="02040503050406030204" pitchFamily="18" charset="0"/>
              </a:rPr>
              <a:t> úmluvy v právu EU</a:t>
            </a:r>
            <a:endParaRPr lang="cs-CZ" sz="2800" b="1" dirty="0">
              <a:latin typeface="Cambria" panose="02040503050406030204" pitchFamily="18" charset="0"/>
            </a:endParaRPr>
          </a:p>
        </p:txBody>
      </p:sp>
    </p:spTree>
    <p:extLst>
      <p:ext uri="{BB962C8B-B14F-4D97-AF65-F5344CB8AC3E}">
        <p14:creationId xmlns:p14="http://schemas.microsoft.com/office/powerpoint/2010/main" val="29491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 calcmode="lin" valueType="num">
                                      <p:cBhvr additive="base">
                                        <p:cTn id="43"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10" end="10"/>
                                            </p:txEl>
                                          </p:spTgt>
                                        </p:tgtEl>
                                        <p:attrNameLst>
                                          <p:attrName>style.visibility</p:attrName>
                                        </p:attrNameLst>
                                      </p:cBhvr>
                                      <p:to>
                                        <p:strVal val="visible"/>
                                      </p:to>
                                    </p:set>
                                    <p:anim calcmode="lin" valueType="num">
                                      <p:cBhvr additive="base">
                                        <p:cTn id="49"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11" end="11"/>
                                            </p:txEl>
                                          </p:spTgt>
                                        </p:tgtEl>
                                        <p:attrNameLst>
                                          <p:attrName>style.visibility</p:attrName>
                                        </p:attrNameLst>
                                      </p:cBhvr>
                                      <p:to>
                                        <p:strVal val="visible"/>
                                      </p:to>
                                    </p:set>
                                    <p:anim calcmode="lin" valueType="num">
                                      <p:cBhvr additive="base">
                                        <p:cTn id="55"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12" end="12"/>
                                            </p:txEl>
                                          </p:spTgt>
                                        </p:tgtEl>
                                        <p:attrNameLst>
                                          <p:attrName>style.visibility</p:attrName>
                                        </p:attrNameLst>
                                      </p:cBhvr>
                                      <p:to>
                                        <p:strVal val="visible"/>
                                      </p:to>
                                    </p:set>
                                    <p:anim calcmode="lin" valueType="num">
                                      <p:cBhvr additive="base">
                                        <p:cTn id="61"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xEl>
                                              <p:pRg st="13" end="13"/>
                                            </p:txEl>
                                          </p:spTgt>
                                        </p:tgtEl>
                                        <p:attrNameLst>
                                          <p:attrName>style.visibility</p:attrName>
                                        </p:attrNameLst>
                                      </p:cBhvr>
                                      <p:to>
                                        <p:strVal val="visible"/>
                                      </p:to>
                                    </p:set>
                                    <p:anim calcmode="lin" valueType="num">
                                      <p:cBhvr additive="base">
                                        <p:cTn id="67"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obsah 4"/>
          <p:cNvSpPr>
            <a:spLocks noGrp="1"/>
          </p:cNvSpPr>
          <p:nvPr>
            <p:ph idx="1"/>
          </p:nvPr>
        </p:nvSpPr>
        <p:spPr/>
        <p:txBody>
          <a:bodyPr/>
          <a:lstStyle/>
          <a:p>
            <a:endParaRPr lang="cs-CZ"/>
          </a:p>
        </p:txBody>
      </p:sp>
      <p:pic>
        <p:nvPicPr>
          <p:cNvPr id="6" name="Obrázek 5"/>
          <p:cNvPicPr>
            <a:picLocks noChangeAspect="1"/>
          </p:cNvPicPr>
          <p:nvPr/>
        </p:nvPicPr>
        <p:blipFill>
          <a:blip r:embed="rId3"/>
          <a:stretch>
            <a:fillRect/>
          </a:stretch>
        </p:blipFill>
        <p:spPr>
          <a:xfrm>
            <a:off x="1043608" y="180802"/>
            <a:ext cx="6862340" cy="6051564"/>
          </a:xfrm>
          <a:prstGeom prst="rect">
            <a:avLst/>
          </a:prstGeom>
        </p:spPr>
      </p:pic>
    </p:spTree>
    <p:extLst>
      <p:ext uri="{BB962C8B-B14F-4D97-AF65-F5344CB8AC3E}">
        <p14:creationId xmlns:p14="http://schemas.microsoft.com/office/powerpoint/2010/main" val="26023812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p:cNvSpPr txBox="1"/>
          <p:nvPr/>
        </p:nvSpPr>
        <p:spPr>
          <a:xfrm>
            <a:off x="1706548" y="415901"/>
            <a:ext cx="7150243" cy="523220"/>
          </a:xfrm>
          <a:prstGeom prst="rect">
            <a:avLst/>
          </a:prstGeom>
          <a:noFill/>
        </p:spPr>
        <p:txBody>
          <a:bodyPr wrap="square" rtlCol="0">
            <a:spAutoFit/>
          </a:bodyPr>
          <a:lstStyle/>
          <a:p>
            <a:r>
              <a:rPr lang="cs-CZ" sz="2800" b="1" dirty="0" smtClean="0">
                <a:latin typeface="Cambria" panose="02040503050406030204" pitchFamily="18" charset="0"/>
              </a:rPr>
              <a:t>Provedení </a:t>
            </a:r>
            <a:r>
              <a:rPr lang="cs-CZ" sz="2800" b="1" dirty="0" err="1" smtClean="0">
                <a:latin typeface="Cambria" panose="02040503050406030204" pitchFamily="18" charset="0"/>
              </a:rPr>
              <a:t>Aarhuské</a:t>
            </a:r>
            <a:r>
              <a:rPr lang="cs-CZ" sz="2800" b="1" dirty="0" smtClean="0">
                <a:latin typeface="Cambria" panose="02040503050406030204" pitchFamily="18" charset="0"/>
              </a:rPr>
              <a:t> úmluvy v právu EU</a:t>
            </a:r>
            <a:endParaRPr lang="cs-CZ" sz="2800" b="1" dirty="0">
              <a:latin typeface="Cambria" panose="02040503050406030204" pitchFamily="18" charset="0"/>
            </a:endParaRPr>
          </a:p>
        </p:txBody>
      </p:sp>
      <p:sp>
        <p:nvSpPr>
          <p:cNvPr id="3" name="Zástupný symbol pro obsah 2"/>
          <p:cNvSpPr>
            <a:spLocks noGrp="1"/>
          </p:cNvSpPr>
          <p:nvPr>
            <p:ph idx="1"/>
          </p:nvPr>
        </p:nvSpPr>
        <p:spPr/>
        <p:txBody>
          <a:bodyPr/>
          <a:lstStyle/>
          <a:p>
            <a:endParaRPr lang="cs-CZ"/>
          </a:p>
        </p:txBody>
      </p:sp>
      <p:sp>
        <p:nvSpPr>
          <p:cNvPr id="8" name="Shape 119"/>
          <p:cNvSpPr txBox="1"/>
          <p:nvPr/>
        </p:nvSpPr>
        <p:spPr>
          <a:xfrm>
            <a:off x="611560" y="1230323"/>
            <a:ext cx="7609380" cy="3635953"/>
          </a:xfrm>
          <a:prstGeom prst="rect">
            <a:avLst/>
          </a:prstGeom>
          <a:noFill/>
          <a:ln>
            <a:noFill/>
          </a:ln>
        </p:spPr>
        <p:txBody>
          <a:bodyPr lIns="91425" tIns="91425" rIns="91425" bIns="91425" anchor="t" anchorCtr="0">
            <a:noAutofit/>
          </a:bodyPr>
          <a:lstStyle/>
          <a:p>
            <a:r>
              <a:rPr lang="cs-CZ" b="1" dirty="0" smtClean="0">
                <a:solidFill>
                  <a:schemeClr val="accent6"/>
                </a:solidFill>
                <a:latin typeface="Cambria" panose="02040503050406030204" pitchFamily="18" charset="0"/>
              </a:rPr>
              <a:t>Přímý účinek unijního práva životního prostředí</a:t>
            </a:r>
          </a:p>
          <a:p>
            <a:pPr marL="171450" indent="-171450">
              <a:buFont typeface="Arial" panose="020B0604020202020204" pitchFamily="34" charset="0"/>
              <a:buChar char="•"/>
            </a:pPr>
            <a:endParaRPr lang="cs-CZ" dirty="0" smtClean="0">
              <a:latin typeface="Cambria" panose="02040503050406030204" pitchFamily="18" charset="0"/>
            </a:endParaRPr>
          </a:p>
          <a:p>
            <a:pPr marL="171450" indent="-171450">
              <a:buFont typeface="Arial" panose="020B0604020202020204" pitchFamily="34" charset="0"/>
              <a:buChar char="•"/>
            </a:pPr>
            <a:r>
              <a:rPr lang="cs-CZ" dirty="0" smtClean="0">
                <a:latin typeface="Cambria" panose="02040503050406030204" pitchFamily="18" charset="0"/>
              </a:rPr>
              <a:t>Teprve </a:t>
            </a:r>
            <a:r>
              <a:rPr lang="cs-CZ" dirty="0">
                <a:latin typeface="Cambria" panose="02040503050406030204" pitchFamily="18" charset="0"/>
              </a:rPr>
              <a:t>tehdy, není-li možný žádný konformní výklad tohoto ustanovení, je možné rozporné ustanovení nepoužít (C-357/06).</a:t>
            </a:r>
            <a:endParaRPr lang="cs-CZ" dirty="0" smtClean="0">
              <a:latin typeface="Cambria" panose="02040503050406030204" pitchFamily="18" charset="0"/>
            </a:endParaRPr>
          </a:p>
          <a:p>
            <a:pPr marL="171450" indent="-171450">
              <a:buFont typeface="Arial" panose="020B0604020202020204" pitchFamily="34" charset="0"/>
              <a:buChar char="•"/>
            </a:pPr>
            <a:r>
              <a:rPr lang="cs-CZ" dirty="0" smtClean="0">
                <a:latin typeface="Cambria" panose="02040503050406030204" pitchFamily="18" charset="0"/>
              </a:rPr>
              <a:t>Zároveň </a:t>
            </a:r>
            <a:r>
              <a:rPr lang="cs-CZ" dirty="0">
                <a:latin typeface="Cambria" panose="02040503050406030204" pitchFamily="18" charset="0"/>
              </a:rPr>
              <a:t>je třeba prozkoumat, zda příslušné ustanovení směrnice není přímo </a:t>
            </a:r>
            <a:r>
              <a:rPr lang="cs-CZ" dirty="0" smtClean="0">
                <a:latin typeface="Cambria" panose="02040503050406030204" pitchFamily="18" charset="0"/>
              </a:rPr>
              <a:t>aplikovatelné</a:t>
            </a:r>
            <a:r>
              <a:rPr lang="cs-CZ" dirty="0">
                <a:latin typeface="Cambria" panose="02040503050406030204" pitchFamily="18" charset="0"/>
              </a:rPr>
              <a:t> (C-97/11).</a:t>
            </a:r>
            <a:endParaRPr lang="cs-CZ" dirty="0" smtClean="0">
              <a:latin typeface="Cambria" panose="02040503050406030204" pitchFamily="18" charset="0"/>
            </a:endParaRPr>
          </a:p>
          <a:p>
            <a:pPr marL="171450" indent="-171450">
              <a:buFont typeface="Arial" panose="020B0604020202020204" pitchFamily="34" charset="0"/>
              <a:buChar char="•"/>
            </a:pPr>
            <a:endParaRPr lang="cs-CZ" dirty="0" smtClean="0">
              <a:latin typeface="Cambria" panose="02040503050406030204" pitchFamily="18" charset="0"/>
            </a:endParaRPr>
          </a:p>
          <a:p>
            <a:pPr marL="171450" indent="-171450">
              <a:buFont typeface="Arial" panose="020B0604020202020204" pitchFamily="34" charset="0"/>
              <a:buChar char="•"/>
            </a:pPr>
            <a:r>
              <a:rPr lang="cs-CZ" dirty="0" smtClean="0">
                <a:latin typeface="Cambria" panose="02040503050406030204" pitchFamily="18" charset="0"/>
              </a:rPr>
              <a:t>Rozvolnění obecného konceptu (nedostatečná implementace + jasná, bezpodmínečná úprava + přiznaná práva</a:t>
            </a:r>
            <a:r>
              <a:rPr lang="cs-CZ" sz="1200" dirty="0" smtClean="0">
                <a:latin typeface="Cambria" pitchFamily="18" charset="0"/>
              </a:rPr>
              <a:t>)</a:t>
            </a:r>
          </a:p>
          <a:p>
            <a:pPr marL="171450" indent="-171450">
              <a:buFont typeface="Arial" panose="020B0604020202020204" pitchFamily="34" charset="0"/>
              <a:buChar char="•"/>
            </a:pPr>
            <a:endParaRPr lang="cs-CZ" sz="1200" dirty="0">
              <a:latin typeface="Cambria" pitchFamily="18" charset="0"/>
            </a:endParaRPr>
          </a:p>
          <a:p>
            <a:r>
              <a:rPr lang="cs-CZ" sz="1200" b="1" dirty="0">
                <a:latin typeface="Cambria" pitchFamily="18" charset="0"/>
              </a:rPr>
              <a:t>C-72/95 </a:t>
            </a:r>
            <a:r>
              <a:rPr lang="cs-CZ" sz="1200" b="1" dirty="0" smtClean="0">
                <a:latin typeface="Cambria" pitchFamily="18" charset="0"/>
              </a:rPr>
              <a:t>(</a:t>
            </a:r>
            <a:r>
              <a:rPr lang="cs-CZ" sz="1200" b="1" i="1" dirty="0" err="1" smtClean="0">
                <a:latin typeface="Cambria" pitchFamily="18" charset="0"/>
              </a:rPr>
              <a:t>Kraaijeveld</a:t>
            </a:r>
            <a:r>
              <a:rPr lang="cs-CZ" sz="1200" b="1" dirty="0" smtClean="0">
                <a:latin typeface="Cambria" pitchFamily="18" charset="0"/>
              </a:rPr>
              <a:t>)</a:t>
            </a:r>
          </a:p>
          <a:p>
            <a:pPr marL="171450" indent="-171450">
              <a:buFont typeface="Arial" panose="020B0604020202020204" pitchFamily="34" charset="0"/>
              <a:buChar char="•"/>
            </a:pPr>
            <a:r>
              <a:rPr lang="cs-CZ" sz="1200" i="1" dirty="0" smtClean="0">
                <a:latin typeface="Cambria" panose="02040503050406030204" pitchFamily="18" charset="0"/>
              </a:rPr>
              <a:t>„</a:t>
            </a:r>
            <a:r>
              <a:rPr lang="en-US" sz="1200" i="1" dirty="0" smtClean="0">
                <a:latin typeface="Cambria" panose="02040503050406030204" pitchFamily="18" charset="0"/>
              </a:rPr>
              <a:t>where </a:t>
            </a:r>
            <a:r>
              <a:rPr lang="en-US" sz="1200" i="1" dirty="0">
                <a:latin typeface="Cambria" panose="02040503050406030204" pitchFamily="18" charset="0"/>
              </a:rPr>
              <a:t>the Community authorities have, by </a:t>
            </a:r>
            <a:r>
              <a:rPr lang="en-US" sz="1200" i="1" dirty="0" smtClean="0">
                <a:latin typeface="Cambria" panose="02040503050406030204" pitchFamily="18" charset="0"/>
              </a:rPr>
              <a:t>directive,</a:t>
            </a:r>
            <a:r>
              <a:rPr lang="cs-CZ" sz="1200" i="1" dirty="0" smtClean="0">
                <a:latin typeface="Cambria" panose="02040503050406030204" pitchFamily="18" charset="0"/>
              </a:rPr>
              <a:t> </a:t>
            </a:r>
            <a:r>
              <a:rPr lang="en-US" sz="1200" i="1" dirty="0" smtClean="0">
                <a:latin typeface="Cambria" panose="02040503050406030204" pitchFamily="18" charset="0"/>
              </a:rPr>
              <a:t>imposed </a:t>
            </a:r>
            <a:r>
              <a:rPr lang="en-US" sz="1200" i="1" dirty="0">
                <a:latin typeface="Cambria" panose="02040503050406030204" pitchFamily="18" charset="0"/>
              </a:rPr>
              <a:t>on Member States the obligation to pursue </a:t>
            </a:r>
            <a:r>
              <a:rPr lang="en-US" sz="1200" i="1" dirty="0" smtClean="0">
                <a:latin typeface="Cambria" panose="02040503050406030204" pitchFamily="18" charset="0"/>
              </a:rPr>
              <a:t>a</a:t>
            </a:r>
            <a:r>
              <a:rPr lang="cs-CZ" sz="1200" i="1" dirty="0" smtClean="0">
                <a:latin typeface="Cambria" panose="02040503050406030204" pitchFamily="18" charset="0"/>
              </a:rPr>
              <a:t> </a:t>
            </a:r>
            <a:r>
              <a:rPr lang="en-US" sz="1200" i="1" dirty="0" smtClean="0">
                <a:latin typeface="Cambria" panose="02040503050406030204" pitchFamily="18" charset="0"/>
              </a:rPr>
              <a:t>particular </a:t>
            </a:r>
            <a:r>
              <a:rPr lang="en-US" sz="1200" i="1" dirty="0">
                <a:latin typeface="Cambria" panose="02040503050406030204" pitchFamily="18" charset="0"/>
              </a:rPr>
              <a:t>course of conduct</a:t>
            </a:r>
            <a:r>
              <a:rPr lang="en-US" sz="1200" b="1" i="1" dirty="0">
                <a:latin typeface="Cambria" panose="02040503050406030204" pitchFamily="18" charset="0"/>
              </a:rPr>
              <a:t>, the useful effect of </a:t>
            </a:r>
            <a:r>
              <a:rPr lang="en-US" sz="1200" b="1" i="1" dirty="0" smtClean="0">
                <a:latin typeface="Cambria" panose="02040503050406030204" pitchFamily="18" charset="0"/>
              </a:rPr>
              <a:t>such</a:t>
            </a:r>
            <a:r>
              <a:rPr lang="cs-CZ" sz="1200" b="1" i="1" dirty="0" smtClean="0">
                <a:latin typeface="Cambria" panose="02040503050406030204" pitchFamily="18" charset="0"/>
              </a:rPr>
              <a:t> </a:t>
            </a:r>
            <a:r>
              <a:rPr lang="en-US" sz="1200" b="1" i="1" dirty="0" smtClean="0">
                <a:latin typeface="Cambria" panose="02040503050406030204" pitchFamily="18" charset="0"/>
              </a:rPr>
              <a:t>an </a:t>
            </a:r>
            <a:r>
              <a:rPr lang="en-US" sz="1200" b="1" i="1" dirty="0">
                <a:latin typeface="Cambria" panose="02040503050406030204" pitchFamily="18" charset="0"/>
              </a:rPr>
              <a:t>act would be weakened if individuals were</a:t>
            </a:r>
          </a:p>
          <a:p>
            <a:r>
              <a:rPr lang="cs-CZ" sz="1200" b="1" i="1" dirty="0" smtClean="0">
                <a:latin typeface="Cambria" panose="02040503050406030204" pitchFamily="18" charset="0"/>
              </a:rPr>
              <a:t>     </a:t>
            </a:r>
            <a:r>
              <a:rPr lang="en-US" sz="1200" b="1" i="1" dirty="0" smtClean="0">
                <a:latin typeface="Cambria" panose="02040503050406030204" pitchFamily="18" charset="0"/>
              </a:rPr>
              <a:t>prevented </a:t>
            </a:r>
            <a:r>
              <a:rPr lang="en-US" sz="1200" b="1" i="1" dirty="0">
                <a:latin typeface="Cambria" panose="02040503050406030204" pitchFamily="18" charset="0"/>
              </a:rPr>
              <a:t>from relying on it before their </a:t>
            </a:r>
            <a:r>
              <a:rPr lang="en-US" sz="1200" b="1" i="1" dirty="0" smtClean="0">
                <a:latin typeface="Cambria" panose="02040503050406030204" pitchFamily="18" charset="0"/>
              </a:rPr>
              <a:t>national</a:t>
            </a:r>
            <a:r>
              <a:rPr lang="cs-CZ" sz="1200" b="1" i="1" dirty="0" smtClean="0">
                <a:latin typeface="Cambria" panose="02040503050406030204" pitchFamily="18" charset="0"/>
              </a:rPr>
              <a:t> </a:t>
            </a:r>
            <a:r>
              <a:rPr lang="en-US" sz="1200" b="1" i="1" dirty="0" smtClean="0">
                <a:latin typeface="Cambria" panose="02040503050406030204" pitchFamily="18" charset="0"/>
              </a:rPr>
              <a:t>courts</a:t>
            </a:r>
            <a:r>
              <a:rPr lang="en-US" sz="1200" i="1" dirty="0" smtClean="0">
                <a:latin typeface="Cambria" panose="02040503050406030204" pitchFamily="18" charset="0"/>
              </a:rPr>
              <a:t>…</a:t>
            </a:r>
            <a:r>
              <a:rPr lang="cs-CZ" sz="1200" i="1" dirty="0" smtClean="0">
                <a:latin typeface="Cambria" panose="02040503050406030204" pitchFamily="18" charset="0"/>
              </a:rPr>
              <a:t>“</a:t>
            </a:r>
            <a:endParaRPr lang="cs-CZ" sz="1200" i="1" dirty="0">
              <a:latin typeface="Cambria" panose="02040503050406030204" pitchFamily="18" charset="0"/>
            </a:endParaRPr>
          </a:p>
          <a:p>
            <a:r>
              <a:rPr lang="cs-CZ" sz="1200" b="1" dirty="0">
                <a:latin typeface="Cambria" panose="02040503050406030204" pitchFamily="18" charset="0"/>
              </a:rPr>
              <a:t>C-237/07 </a:t>
            </a:r>
            <a:r>
              <a:rPr lang="cs-CZ" sz="1200" b="1" i="1" dirty="0">
                <a:latin typeface="Cambria" panose="02040503050406030204" pitchFamily="18" charset="0"/>
              </a:rPr>
              <a:t>(</a:t>
            </a:r>
            <a:r>
              <a:rPr lang="cs-CZ" sz="1200" b="1" i="1" dirty="0" err="1">
                <a:latin typeface="Cambria" panose="02040503050406030204" pitchFamily="18" charset="0"/>
              </a:rPr>
              <a:t>Janecek</a:t>
            </a:r>
            <a:r>
              <a:rPr lang="cs-CZ" sz="1200" b="1" dirty="0">
                <a:latin typeface="Cambria" panose="02040503050406030204" pitchFamily="18" charset="0"/>
              </a:rPr>
              <a:t>)</a:t>
            </a:r>
            <a:endParaRPr lang="cs-CZ" sz="1200" b="1" i="1" dirty="0" smtClean="0">
              <a:latin typeface="Cambria" panose="02040503050406030204" pitchFamily="18" charset="0"/>
            </a:endParaRPr>
          </a:p>
          <a:p>
            <a:pPr marL="171450" indent="-171450">
              <a:buFont typeface="Arial" panose="020B0604020202020204" pitchFamily="34" charset="0"/>
              <a:buChar char="•"/>
            </a:pPr>
            <a:r>
              <a:rPr lang="cs-CZ" sz="1200" i="1" dirty="0" smtClean="0">
                <a:latin typeface="Cambria" panose="02040503050406030204" pitchFamily="18" charset="0"/>
              </a:rPr>
              <a:t>„…je </a:t>
            </a:r>
            <a:r>
              <a:rPr lang="cs-CZ" sz="1200" i="1" dirty="0">
                <a:latin typeface="Cambria" panose="02040503050406030204" pitchFamily="18" charset="0"/>
              </a:rPr>
              <a:t>neslučitelné se závaznou povahou, kterou článek 249 ES </a:t>
            </a:r>
            <a:r>
              <a:rPr lang="cs-CZ" sz="1200" i="1" dirty="0" smtClean="0">
                <a:latin typeface="Cambria" panose="02040503050406030204" pitchFamily="18" charset="0"/>
              </a:rPr>
              <a:t>přiznává směrnici</a:t>
            </a:r>
            <a:r>
              <a:rPr lang="cs-CZ" sz="1200" i="1" dirty="0">
                <a:latin typeface="Cambria" panose="02040503050406030204" pitchFamily="18" charset="0"/>
              </a:rPr>
              <a:t>, v zásadě vyloučit možnost dotčených osob dovolávat se povinnosti, </a:t>
            </a:r>
            <a:r>
              <a:rPr lang="cs-CZ" sz="1200" i="1" dirty="0" smtClean="0">
                <a:latin typeface="Cambria" panose="02040503050406030204" pitchFamily="18" charset="0"/>
              </a:rPr>
              <a:t>kterou ukládá</a:t>
            </a:r>
            <a:r>
              <a:rPr lang="cs-CZ" sz="1200" i="1" dirty="0">
                <a:latin typeface="Cambria" panose="02040503050406030204" pitchFamily="18" charset="0"/>
              </a:rPr>
              <a:t>. Tato úvaha platí zejména pro směrnici, jejímž cílem je řídit, jakož i </a:t>
            </a:r>
            <a:r>
              <a:rPr lang="cs-CZ" sz="1200" i="1" dirty="0" smtClean="0">
                <a:latin typeface="Cambria" panose="02040503050406030204" pitchFamily="18" charset="0"/>
              </a:rPr>
              <a:t>omezit znečištění </a:t>
            </a:r>
            <a:r>
              <a:rPr lang="cs-CZ" sz="1200" i="1" dirty="0">
                <a:latin typeface="Cambria" panose="02040503050406030204" pitchFamily="18" charset="0"/>
              </a:rPr>
              <a:t>ovzduší, a  která tak směřuje k  ochraně veřejného zdraví</a:t>
            </a:r>
            <a:r>
              <a:rPr lang="cs-CZ" sz="1200" i="1" dirty="0" smtClean="0">
                <a:latin typeface="Cambria" panose="02040503050406030204" pitchFamily="18" charset="0"/>
              </a:rPr>
              <a:t>.“</a:t>
            </a:r>
          </a:p>
          <a:p>
            <a:r>
              <a:rPr lang="cs-CZ" sz="1200" b="1" dirty="0"/>
              <a:t>C-243/15 (</a:t>
            </a:r>
            <a:r>
              <a:rPr lang="cs-CZ" sz="1200" b="1" i="1" dirty="0" err="1"/>
              <a:t>Lesoochranárske</a:t>
            </a:r>
            <a:r>
              <a:rPr lang="cs-CZ" sz="1200" b="1" i="1" dirty="0"/>
              <a:t> </a:t>
            </a:r>
            <a:r>
              <a:rPr lang="cs-CZ" sz="1200" b="1" i="1" dirty="0" err="1"/>
              <a:t>zoskupenie</a:t>
            </a:r>
            <a:r>
              <a:rPr lang="cs-CZ" sz="1200" b="1" i="1" dirty="0"/>
              <a:t> VLK II</a:t>
            </a:r>
            <a:r>
              <a:rPr lang="cs-CZ" sz="1200" b="1" dirty="0" smtClean="0"/>
              <a:t>)</a:t>
            </a:r>
            <a:endParaRPr lang="cs-CZ" sz="1200" i="1" dirty="0" smtClean="0">
              <a:latin typeface="Cambria" panose="02040503050406030204" pitchFamily="18" charset="0"/>
            </a:endParaRPr>
          </a:p>
          <a:p>
            <a:pPr marL="171450" indent="-171450">
              <a:buFont typeface="Arial" panose="020B0604020202020204" pitchFamily="34" charset="0"/>
              <a:buChar char="•"/>
            </a:pPr>
            <a:r>
              <a:rPr lang="cs-CZ" sz="1200" dirty="0"/>
              <a:t>„</a:t>
            </a:r>
            <a:r>
              <a:rPr lang="cs-CZ" sz="1200" i="1" dirty="0">
                <a:latin typeface="Cambria" panose="02040503050406030204" pitchFamily="18" charset="0"/>
              </a:rPr>
              <a:t>přitom neslučitelné se závazným účinkem, který článek 288 SFEU přiznává směrnici, v zásadě vyloučit, aby se dotčené osoby mohly dovolávat povinností, které ukládá</a:t>
            </a:r>
            <a:r>
              <a:rPr lang="cs-CZ" sz="1200" i="1" dirty="0" smtClean="0">
                <a:latin typeface="Cambria" panose="02040503050406030204" pitchFamily="18" charset="0"/>
              </a:rPr>
              <a:t>“</a:t>
            </a:r>
          </a:p>
          <a:p>
            <a:r>
              <a:rPr lang="cs-CZ" sz="1200" b="1" dirty="0"/>
              <a:t>C-127/02 (</a:t>
            </a:r>
            <a:r>
              <a:rPr lang="cs-CZ" sz="1200" b="1" i="1" dirty="0" err="1"/>
              <a:t>Waddenvereniging</a:t>
            </a:r>
            <a:r>
              <a:rPr lang="cs-CZ" sz="1200" b="1" i="1" dirty="0"/>
              <a:t> a </a:t>
            </a:r>
            <a:r>
              <a:rPr lang="cs-CZ" sz="1200" b="1" i="1" dirty="0" err="1"/>
              <a:t>Vogelbeschermingsvereniging</a:t>
            </a:r>
            <a:r>
              <a:rPr lang="cs-CZ" sz="1200" b="1" dirty="0" smtClean="0"/>
              <a:t>), </a:t>
            </a:r>
            <a:r>
              <a:rPr lang="it-IT" sz="1200" b="1" dirty="0"/>
              <a:t>C-118/94 (</a:t>
            </a:r>
            <a:r>
              <a:rPr lang="it-IT" sz="1200" b="1" i="1" dirty="0"/>
              <a:t>Associazione Italiana per il WWF a další</a:t>
            </a:r>
            <a:r>
              <a:rPr lang="it-IT" sz="1200" b="1" dirty="0"/>
              <a:t>)</a:t>
            </a:r>
            <a:endParaRPr lang="cs-CZ" sz="1200" b="1" i="1" dirty="0" smtClean="0">
              <a:latin typeface="Cambria" panose="02040503050406030204" pitchFamily="18" charset="0"/>
            </a:endParaRPr>
          </a:p>
          <a:p>
            <a:pPr marL="171450" indent="-171450">
              <a:buFont typeface="Arial" panose="020B0604020202020204" pitchFamily="34" charset="0"/>
              <a:buChar char="•"/>
            </a:pPr>
            <a:endParaRPr lang="cs-CZ" sz="1200" dirty="0">
              <a:latin typeface="Cambria" panose="02040503050406030204" pitchFamily="18" charset="0"/>
            </a:endParaRPr>
          </a:p>
          <a:p>
            <a:endParaRPr lang="cs-CZ" sz="1100" dirty="0">
              <a:latin typeface="Cambria" pitchFamily="18" charset="0"/>
            </a:endParaRPr>
          </a:p>
          <a:p>
            <a:endParaRPr lang="cs-CZ" sz="1100" dirty="0" smtClean="0">
              <a:latin typeface="Cambria" pitchFamily="18" charset="0"/>
            </a:endParaRPr>
          </a:p>
          <a:p>
            <a:r>
              <a:rPr lang="cs-CZ" sz="1100" dirty="0" smtClean="0">
                <a:latin typeface="Cambria" pitchFamily="18" charset="0"/>
              </a:rPr>
              <a:t> </a:t>
            </a:r>
          </a:p>
        </p:txBody>
      </p:sp>
    </p:spTree>
    <p:extLst>
      <p:ext uri="{BB962C8B-B14F-4D97-AF65-F5344CB8AC3E}">
        <p14:creationId xmlns:p14="http://schemas.microsoft.com/office/powerpoint/2010/main" val="83852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500"/>
                                        <p:tgtEl>
                                          <p:spTgt spid="8">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animEffect transition="in" filter="fade">
                                      <p:cBhvr>
                                        <p:cTn id="23" dur="500"/>
                                        <p:tgtEl>
                                          <p:spTgt spid="8">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xEl>
                                              <p:pRg st="7" end="7"/>
                                            </p:txEl>
                                          </p:spTgt>
                                        </p:tgtEl>
                                        <p:attrNameLst>
                                          <p:attrName>style.visibility</p:attrName>
                                        </p:attrNameLst>
                                      </p:cBhvr>
                                      <p:to>
                                        <p:strVal val="visible"/>
                                      </p:to>
                                    </p:set>
                                    <p:animEffect transition="in" filter="fade">
                                      <p:cBhvr>
                                        <p:cTn id="28" dur="500"/>
                                        <p:tgtEl>
                                          <p:spTgt spid="8">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xEl>
                                              <p:pRg st="8" end="8"/>
                                            </p:txEl>
                                          </p:spTgt>
                                        </p:tgtEl>
                                        <p:attrNameLst>
                                          <p:attrName>style.visibility</p:attrName>
                                        </p:attrNameLst>
                                      </p:cBhvr>
                                      <p:to>
                                        <p:strVal val="visible"/>
                                      </p:to>
                                    </p:set>
                                    <p:animEffect transition="in" filter="fade">
                                      <p:cBhvr>
                                        <p:cTn id="33" dur="500"/>
                                        <p:tgtEl>
                                          <p:spTgt spid="8">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xEl>
                                              <p:pRg st="9" end="9"/>
                                            </p:txEl>
                                          </p:spTgt>
                                        </p:tgtEl>
                                        <p:attrNameLst>
                                          <p:attrName>style.visibility</p:attrName>
                                        </p:attrNameLst>
                                      </p:cBhvr>
                                      <p:to>
                                        <p:strVal val="visible"/>
                                      </p:to>
                                    </p:set>
                                    <p:animEffect transition="in" filter="fade">
                                      <p:cBhvr>
                                        <p:cTn id="38" dur="500"/>
                                        <p:tgtEl>
                                          <p:spTgt spid="8">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xEl>
                                              <p:pRg st="10" end="10"/>
                                            </p:txEl>
                                          </p:spTgt>
                                        </p:tgtEl>
                                        <p:attrNameLst>
                                          <p:attrName>style.visibility</p:attrName>
                                        </p:attrNameLst>
                                      </p:cBhvr>
                                      <p:to>
                                        <p:strVal val="visible"/>
                                      </p:to>
                                    </p:set>
                                    <p:animEffect transition="in" filter="fade">
                                      <p:cBhvr>
                                        <p:cTn id="43" dur="500"/>
                                        <p:tgtEl>
                                          <p:spTgt spid="8">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
                                            <p:txEl>
                                              <p:pRg st="11" end="11"/>
                                            </p:txEl>
                                          </p:spTgt>
                                        </p:tgtEl>
                                        <p:attrNameLst>
                                          <p:attrName>style.visibility</p:attrName>
                                        </p:attrNameLst>
                                      </p:cBhvr>
                                      <p:to>
                                        <p:strVal val="visible"/>
                                      </p:to>
                                    </p:set>
                                    <p:animEffect transition="in" filter="fade">
                                      <p:cBhvr>
                                        <p:cTn id="48" dur="500"/>
                                        <p:tgtEl>
                                          <p:spTgt spid="8">
                                            <p:txEl>
                                              <p:pRg st="11" end="1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8">
                                            <p:txEl>
                                              <p:pRg st="12" end="12"/>
                                            </p:txEl>
                                          </p:spTgt>
                                        </p:tgtEl>
                                        <p:attrNameLst>
                                          <p:attrName>style.visibility</p:attrName>
                                        </p:attrNameLst>
                                      </p:cBhvr>
                                      <p:to>
                                        <p:strVal val="visible"/>
                                      </p:to>
                                    </p:set>
                                    <p:animEffect transition="in" filter="fade">
                                      <p:cBhvr>
                                        <p:cTn id="53" dur="500"/>
                                        <p:tgtEl>
                                          <p:spTgt spid="8">
                                            <p:txEl>
                                              <p:pRg st="12" end="1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8">
                                            <p:txEl>
                                              <p:pRg st="13" end="13"/>
                                            </p:txEl>
                                          </p:spTgt>
                                        </p:tgtEl>
                                        <p:attrNameLst>
                                          <p:attrName>style.visibility</p:attrName>
                                        </p:attrNameLst>
                                      </p:cBhvr>
                                      <p:to>
                                        <p:strVal val="visible"/>
                                      </p:to>
                                    </p:set>
                                    <p:animEffect transition="in" filter="fade">
                                      <p:cBhvr>
                                        <p:cTn id="58" dur="500"/>
                                        <p:tgtEl>
                                          <p:spTgt spid="8">
                                            <p:txEl>
                                              <p:pRg st="13" end="1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
                                            <p:txEl>
                                              <p:pRg st="14" end="14"/>
                                            </p:txEl>
                                          </p:spTgt>
                                        </p:tgtEl>
                                        <p:attrNameLst>
                                          <p:attrName>style.visibility</p:attrName>
                                        </p:attrNameLst>
                                      </p:cBhvr>
                                      <p:to>
                                        <p:strVal val="visible"/>
                                      </p:to>
                                    </p:set>
                                    <p:animEffect transition="in" filter="fade">
                                      <p:cBhvr>
                                        <p:cTn id="63" dur="500"/>
                                        <p:tgtEl>
                                          <p:spTgt spid="8">
                                            <p:txEl>
                                              <p:pRg st="14" end="1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8">
                                            <p:txEl>
                                              <p:pRg st="18" end="18"/>
                                            </p:txEl>
                                          </p:spTgt>
                                        </p:tgtEl>
                                        <p:attrNameLst>
                                          <p:attrName>style.visibility</p:attrName>
                                        </p:attrNameLst>
                                      </p:cBhvr>
                                      <p:to>
                                        <p:strVal val="visible"/>
                                      </p:to>
                                    </p:set>
                                    <p:anim calcmode="lin" valueType="num">
                                      <p:cBhvr additive="base">
                                        <p:cTn id="68" dur="500" fill="hold"/>
                                        <p:tgtEl>
                                          <p:spTgt spid="8">
                                            <p:txEl>
                                              <p:pRg st="18" end="18"/>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8">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11"/>
          <p:cNvSpPr txBox="1">
            <a:spLocks/>
          </p:cNvSpPr>
          <p:nvPr/>
        </p:nvSpPr>
        <p:spPr>
          <a:xfrm>
            <a:off x="0" y="-20538"/>
            <a:ext cx="5732028" cy="1028700"/>
          </a:xfrm>
          <a:prstGeom prst="rect">
            <a:avLst/>
          </a:prstGeom>
        </p:spPr>
        <p:txBody>
          <a:bodyPr lIns="91425" tIns="91425" rIns="91425" bIns="91425" anchor="ctr" anchorCtr="0">
            <a:noAutofit/>
          </a:bodyPr>
          <a:lstStyle/>
          <a:p>
            <a:pPr lvl="3">
              <a:spcBef>
                <a:spcPts val="600"/>
              </a:spcBef>
            </a:pPr>
            <a:r>
              <a:rPr lang="cs-CZ" b="1" dirty="0">
                <a:solidFill>
                  <a:schemeClr val="accent3"/>
                </a:solidFill>
                <a:latin typeface="Cambria" panose="02040503050406030204" pitchFamily="18" charset="0"/>
                <a:ea typeface="Roboto Slab" panose="020B0604020202020204" charset="0"/>
                <a:cs typeface="Nixie One"/>
                <a:sym typeface="Nixie One"/>
              </a:rPr>
              <a:t>S ČÍM MAJÍ PROBLÉM ČESKÉ SOUDY?</a:t>
            </a:r>
            <a:endParaRPr lang="en-GB" b="1" dirty="0">
              <a:solidFill>
                <a:schemeClr val="accent3"/>
              </a:solidFill>
              <a:latin typeface="Cambria" panose="02040503050406030204" pitchFamily="18" charset="0"/>
              <a:ea typeface="Roboto Slab" panose="020B0604020202020204" charset="0"/>
              <a:cs typeface="Nixie One"/>
              <a:sym typeface="Nixie One"/>
            </a:endParaRPr>
          </a:p>
        </p:txBody>
      </p:sp>
      <p:sp>
        <p:nvSpPr>
          <p:cNvPr id="4" name="TextovéPole 3"/>
          <p:cNvSpPr txBox="1"/>
          <p:nvPr/>
        </p:nvSpPr>
        <p:spPr>
          <a:xfrm>
            <a:off x="107504" y="836712"/>
            <a:ext cx="8808077" cy="5909310"/>
          </a:xfrm>
          <a:prstGeom prst="rect">
            <a:avLst/>
          </a:prstGeom>
          <a:noFill/>
        </p:spPr>
        <p:txBody>
          <a:bodyPr wrap="square" rtlCol="0">
            <a:spAutoFit/>
          </a:bodyPr>
          <a:lstStyle/>
          <a:p>
            <a:pPr>
              <a:spcBef>
                <a:spcPts val="600"/>
              </a:spcBef>
            </a:pPr>
            <a:r>
              <a:rPr lang="cs-CZ" b="1" dirty="0">
                <a:latin typeface="Cambria" pitchFamily="18" charset="0"/>
                <a:ea typeface="Roboto Slab" panose="020B0604020202020204" charset="0"/>
              </a:rPr>
              <a:t>Zběžný </a:t>
            </a:r>
            <a:r>
              <a:rPr lang="cs-CZ" b="1" dirty="0" smtClean="0">
                <a:latin typeface="Cambria" pitchFamily="18" charset="0"/>
                <a:ea typeface="Roboto Slab" panose="020B0604020202020204" charset="0"/>
              </a:rPr>
              <a:t>příklad </a:t>
            </a:r>
            <a:r>
              <a:rPr lang="cs-CZ" sz="1200" dirty="0" smtClean="0">
                <a:latin typeface="Cambria" pitchFamily="18" charset="0"/>
                <a:ea typeface="Roboto Slab" panose="020B0604020202020204" charset="0"/>
              </a:rPr>
              <a:t>(aplikace nepříhodné judikatury)</a:t>
            </a:r>
            <a:r>
              <a:rPr lang="cs-CZ" dirty="0" smtClean="0">
                <a:latin typeface="Cambria" pitchFamily="18" charset="0"/>
                <a:ea typeface="Roboto Slab" panose="020B0604020202020204" charset="0"/>
              </a:rPr>
              <a:t>:</a:t>
            </a:r>
            <a:endParaRPr lang="cs-CZ" b="1" dirty="0">
              <a:latin typeface="Cambria" pitchFamily="18" charset="0"/>
              <a:ea typeface="Roboto Slab" panose="020B0604020202020204" charset="0"/>
            </a:endParaRPr>
          </a:p>
          <a:p>
            <a:pPr lvl="0"/>
            <a:r>
              <a:rPr lang="cs-CZ" b="1" dirty="0">
                <a:latin typeface="Cambria" pitchFamily="18" charset="0"/>
                <a:ea typeface="Roboto Slab" panose="020B0604020202020204" charset="0"/>
              </a:rPr>
              <a:t>Rozsudek NSS č. j. </a:t>
            </a:r>
            <a:r>
              <a:rPr lang="cs-CZ" dirty="0">
                <a:latin typeface="Cambria" panose="02040503050406030204" pitchFamily="18" charset="0"/>
              </a:rPr>
              <a:t>3 As 126/2016 – 38 </a:t>
            </a:r>
            <a:r>
              <a:rPr lang="cs-CZ" b="1" dirty="0">
                <a:latin typeface="Cambria" panose="02040503050406030204" pitchFamily="18" charset="0"/>
                <a:ea typeface="Roboto Slab" panose="020B0604020202020204" charset="0"/>
              </a:rPr>
              <a:t>(</a:t>
            </a:r>
            <a:r>
              <a:rPr lang="pt-BR" b="1" dirty="0">
                <a:latin typeface="Cambria" panose="02040503050406030204" pitchFamily="18" charset="0"/>
                <a:ea typeface="Roboto Slab" panose="020B0604020202020204" charset="0"/>
              </a:rPr>
              <a:t>Sdružení Terra Natura, Obec Malá Morávka</a:t>
            </a:r>
            <a:r>
              <a:rPr lang="cs-CZ" b="1" dirty="0">
                <a:latin typeface="Cambria" panose="02040503050406030204" pitchFamily="18" charset="0"/>
                <a:ea typeface="Roboto Slab" panose="020B0604020202020204" charset="0"/>
              </a:rPr>
              <a:t>):</a:t>
            </a:r>
          </a:p>
          <a:p>
            <a:pPr lvl="0"/>
            <a:endParaRPr lang="cs-CZ" b="1" dirty="0">
              <a:latin typeface="Cambria" panose="02040503050406030204" pitchFamily="18" charset="0"/>
              <a:ea typeface="Roboto Slab" panose="020B0604020202020204" charset="0"/>
            </a:endParaRPr>
          </a:p>
          <a:p>
            <a:pPr lvl="0" algn="just"/>
            <a:r>
              <a:rPr lang="cs-CZ" i="1" dirty="0">
                <a:latin typeface="Cambria" panose="02040503050406030204" pitchFamily="18" charset="0"/>
              </a:rPr>
              <a:t>Zde je třeba vedle doposud zmiňované linie úvah, </a:t>
            </a:r>
            <a:r>
              <a:rPr lang="cs-CZ" i="1" dirty="0">
                <a:solidFill>
                  <a:schemeClr val="accent6"/>
                </a:solidFill>
                <a:latin typeface="Cambria" panose="02040503050406030204" pitchFamily="18" charset="0"/>
              </a:rPr>
              <a:t>připomenout také linii evropského práva implementujícího </a:t>
            </a:r>
            <a:r>
              <a:rPr lang="cs-CZ" i="1" dirty="0" err="1">
                <a:solidFill>
                  <a:schemeClr val="accent6"/>
                </a:solidFill>
                <a:latin typeface="Cambria" panose="02040503050406030204" pitchFamily="18" charset="0"/>
              </a:rPr>
              <a:t>Aarhuskou</a:t>
            </a:r>
            <a:r>
              <a:rPr lang="cs-CZ" i="1" dirty="0">
                <a:solidFill>
                  <a:schemeClr val="accent6"/>
                </a:solidFill>
                <a:latin typeface="Cambria" panose="02040503050406030204" pitchFamily="18" charset="0"/>
              </a:rPr>
              <a:t> úmluvu na unijní bázi</a:t>
            </a:r>
            <a:r>
              <a:rPr lang="cs-CZ" i="1" dirty="0">
                <a:latin typeface="Cambria" panose="02040503050406030204" pitchFamily="18" charset="0"/>
              </a:rPr>
              <a:t>. Konkrétně je namístě zmínit rozsudek Soudního dvora Evropské unie (dále jen „SDEU“) ze dne 15. 10. 2009, </a:t>
            </a:r>
            <a:r>
              <a:rPr lang="cs-CZ" b="1" i="1" dirty="0">
                <a:latin typeface="Cambria" panose="02040503050406030204" pitchFamily="18" charset="0"/>
              </a:rPr>
              <a:t>C-263/08 </a:t>
            </a:r>
            <a:r>
              <a:rPr lang="cs-CZ" b="1" i="1" dirty="0" err="1">
                <a:latin typeface="Cambria" panose="02040503050406030204" pitchFamily="18" charset="0"/>
              </a:rPr>
              <a:t>Djurgården</a:t>
            </a:r>
            <a:r>
              <a:rPr lang="cs-CZ" b="1" i="1" dirty="0">
                <a:latin typeface="Cambria" panose="02040503050406030204" pitchFamily="18" charset="0"/>
              </a:rPr>
              <a:t>-Lilla </a:t>
            </a:r>
            <a:r>
              <a:rPr lang="cs-CZ" b="1" i="1" dirty="0" err="1">
                <a:latin typeface="Cambria" panose="02040503050406030204" pitchFamily="18" charset="0"/>
              </a:rPr>
              <a:t>Värtans</a:t>
            </a:r>
            <a:r>
              <a:rPr lang="cs-CZ" b="1" i="1" dirty="0">
                <a:latin typeface="Cambria" panose="02040503050406030204" pitchFamily="18" charset="0"/>
              </a:rPr>
              <a:t> </a:t>
            </a:r>
            <a:r>
              <a:rPr lang="cs-CZ" b="1" i="1" dirty="0" err="1">
                <a:latin typeface="Cambria" panose="02040503050406030204" pitchFamily="18" charset="0"/>
              </a:rPr>
              <a:t>Miljöskyddsförening</a:t>
            </a:r>
            <a:r>
              <a:rPr lang="cs-CZ" b="1" i="1" dirty="0">
                <a:latin typeface="Cambria" panose="02040503050406030204" pitchFamily="18" charset="0"/>
              </a:rPr>
              <a:t>, který se zabýval výkladem ustanovení čl. 10a směrnice Rady 85/337/EHS </a:t>
            </a:r>
            <a:r>
              <a:rPr lang="cs-CZ" i="1" dirty="0">
                <a:latin typeface="Cambria" panose="02040503050406030204" pitchFamily="18" charset="0"/>
              </a:rPr>
              <a:t>o posuzování vlivů některých veřejných a soukromých záměrů na životní prostředí, ve znění pozdějších změn (dále jen „směrnice 85/337“). SDEU v tomto rozsudku konstatoval mj. následující: „</a:t>
            </a:r>
            <a:r>
              <a:rPr lang="cs-CZ" b="1" i="1" dirty="0">
                <a:latin typeface="Cambria" panose="02040503050406030204" pitchFamily="18" charset="0"/>
              </a:rPr>
              <a:t>Směrnice 85/337, která zohledňuje změny provedené směrnicí 2003/35, jejímž účelem je provést závazky stanovené </a:t>
            </a:r>
            <a:r>
              <a:rPr lang="cs-CZ" b="1" i="1" dirty="0" err="1">
                <a:latin typeface="Cambria" panose="02040503050406030204" pitchFamily="18" charset="0"/>
              </a:rPr>
              <a:t>Aarhuskou</a:t>
            </a:r>
            <a:r>
              <a:rPr lang="cs-CZ" b="1" i="1" dirty="0">
                <a:latin typeface="Cambria" panose="02040503050406030204" pitchFamily="18" charset="0"/>
              </a:rPr>
              <a:t> úmluvou, upravuje ve svém článku 10a ve prospěch osob z řad dotčené veřejnosti</a:t>
            </a:r>
            <a:r>
              <a:rPr lang="cs-CZ" i="1" dirty="0">
                <a:latin typeface="Cambria" panose="02040503050406030204" pitchFamily="18" charset="0"/>
              </a:rPr>
              <a:t>, které splňují určité požadavky, možnost podat opravný prostředek k soudu nebo jinému nezávislému orgánu s cílem napadnout hmotnou nebo procesní zákonnost rozhodnutí, aktu nebo nečinnosti, které spadají do její působnosti V odst. 48 a 38 pak SDEU výslovně upozorňuje, že (…) směrnice nedovoluje omezit možnosti přezkumu z důvodu, že dotčené osoby již mohly uplatnit svůj názor ve fázi účasti na rozhodování stanovené v jejím čl. 6 odst. 4. (…) Dále pak účast na rozhodovacím řízení ve věcech životního prostředí za podmínek stanovených v čl. 2 odst. 2 a čl. 6 odst. 4 směrnice 85/337 je odlišná a má jiný účel než případný soudní přezkum rozhodnutí přijatého v tomto řízení. Tato účast tedy nemá vliv na podmínky pro podání opravného prostředku.“ </a:t>
            </a:r>
          </a:p>
        </p:txBody>
      </p:sp>
    </p:spTree>
    <p:extLst>
      <p:ext uri="{BB962C8B-B14F-4D97-AF65-F5344CB8AC3E}">
        <p14:creationId xmlns:p14="http://schemas.microsoft.com/office/powerpoint/2010/main" val="14095194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11"/>
          <p:cNvSpPr txBox="1">
            <a:spLocks/>
          </p:cNvSpPr>
          <p:nvPr/>
        </p:nvSpPr>
        <p:spPr>
          <a:xfrm>
            <a:off x="-540568" y="13752"/>
            <a:ext cx="5732028" cy="1028700"/>
          </a:xfrm>
          <a:prstGeom prst="rect">
            <a:avLst/>
          </a:prstGeom>
        </p:spPr>
        <p:txBody>
          <a:bodyPr lIns="91425" tIns="91425" rIns="91425" bIns="91425" anchor="ctr" anchorCtr="0">
            <a:noAutofit/>
          </a:bodyPr>
          <a:lstStyle/>
          <a:p>
            <a:pPr lvl="3">
              <a:spcBef>
                <a:spcPts val="600"/>
              </a:spcBef>
            </a:pPr>
            <a:r>
              <a:rPr lang="cs-CZ" b="1" dirty="0">
                <a:solidFill>
                  <a:schemeClr val="accent3"/>
                </a:solidFill>
                <a:latin typeface="Cambria" panose="02040503050406030204" pitchFamily="18" charset="0"/>
                <a:ea typeface="Roboto Slab" panose="020B0604020202020204" charset="0"/>
                <a:cs typeface="Nixie One"/>
                <a:sym typeface="Nixie One"/>
              </a:rPr>
              <a:t>S ČÍM MAJÍ PROBLÉM ČESKÉ SOUDY?</a:t>
            </a:r>
            <a:endParaRPr lang="en-GB" b="1" dirty="0">
              <a:solidFill>
                <a:schemeClr val="accent3"/>
              </a:solidFill>
              <a:latin typeface="Cambria" panose="02040503050406030204" pitchFamily="18" charset="0"/>
              <a:ea typeface="Roboto Slab" panose="020B0604020202020204" charset="0"/>
              <a:cs typeface="Nixie One"/>
              <a:sym typeface="Nixie One"/>
            </a:endParaRPr>
          </a:p>
        </p:txBody>
      </p:sp>
      <p:sp>
        <p:nvSpPr>
          <p:cNvPr id="4" name="TextovéPole 3"/>
          <p:cNvSpPr txBox="1"/>
          <p:nvPr/>
        </p:nvSpPr>
        <p:spPr>
          <a:xfrm>
            <a:off x="395536" y="1340768"/>
            <a:ext cx="8210933" cy="4647426"/>
          </a:xfrm>
          <a:prstGeom prst="rect">
            <a:avLst/>
          </a:prstGeom>
          <a:noFill/>
        </p:spPr>
        <p:txBody>
          <a:bodyPr wrap="square" rtlCol="0">
            <a:spAutoFit/>
          </a:bodyPr>
          <a:lstStyle/>
          <a:p>
            <a:pPr>
              <a:spcBef>
                <a:spcPts val="600"/>
              </a:spcBef>
            </a:pPr>
            <a:r>
              <a:rPr lang="cs-CZ" b="1" dirty="0">
                <a:latin typeface="Cambria" pitchFamily="18" charset="0"/>
                <a:ea typeface="Roboto Slab" panose="020B0604020202020204" charset="0"/>
              </a:rPr>
              <a:t>Zběžný příklad </a:t>
            </a:r>
            <a:r>
              <a:rPr lang="cs-CZ" sz="1200" dirty="0" smtClean="0">
                <a:latin typeface="Cambria" pitchFamily="18" charset="0"/>
                <a:ea typeface="Roboto Slab" panose="020B0604020202020204" charset="0"/>
              </a:rPr>
              <a:t>(</a:t>
            </a:r>
            <a:r>
              <a:rPr lang="cs-CZ" sz="1200" dirty="0">
                <a:latin typeface="Cambria" pitchFamily="18" charset="0"/>
                <a:ea typeface="Roboto Slab" panose="020B0604020202020204" charset="0"/>
              </a:rPr>
              <a:t>aplikace nepříhodné judikatury</a:t>
            </a:r>
            <a:r>
              <a:rPr lang="cs-CZ" sz="1200" dirty="0" smtClean="0">
                <a:latin typeface="Cambria" pitchFamily="18" charset="0"/>
                <a:ea typeface="Roboto Slab" panose="020B0604020202020204" charset="0"/>
              </a:rPr>
              <a:t>)</a:t>
            </a:r>
            <a:r>
              <a:rPr lang="cs-CZ" dirty="0" smtClean="0">
                <a:latin typeface="Cambria" pitchFamily="18" charset="0"/>
                <a:ea typeface="Roboto Slab" panose="020B0604020202020204" charset="0"/>
              </a:rPr>
              <a:t>: </a:t>
            </a:r>
            <a:r>
              <a:rPr lang="cs-CZ" b="1" dirty="0" smtClean="0">
                <a:latin typeface="Cambria" pitchFamily="18" charset="0"/>
                <a:ea typeface="Roboto Slab" panose="020B0604020202020204" charset="0"/>
              </a:rPr>
              <a:t>Rozsudek </a:t>
            </a:r>
            <a:r>
              <a:rPr lang="cs-CZ" b="1" dirty="0">
                <a:latin typeface="Cambria" pitchFamily="18" charset="0"/>
                <a:ea typeface="Roboto Slab" panose="020B0604020202020204" charset="0"/>
              </a:rPr>
              <a:t>NSS č. j. </a:t>
            </a:r>
            <a:r>
              <a:rPr lang="cs-CZ" dirty="0">
                <a:latin typeface="Cambria" panose="02040503050406030204" pitchFamily="18" charset="0"/>
              </a:rPr>
              <a:t>3 As 126/2016 – 38 </a:t>
            </a:r>
            <a:r>
              <a:rPr lang="cs-CZ" b="1" dirty="0">
                <a:latin typeface="Cambria" panose="02040503050406030204" pitchFamily="18" charset="0"/>
                <a:ea typeface="Roboto Slab" panose="020B0604020202020204" charset="0"/>
              </a:rPr>
              <a:t>(</a:t>
            </a:r>
            <a:r>
              <a:rPr lang="pt-BR" b="1" dirty="0">
                <a:latin typeface="Cambria" panose="02040503050406030204" pitchFamily="18" charset="0"/>
                <a:ea typeface="Roboto Slab" panose="020B0604020202020204" charset="0"/>
              </a:rPr>
              <a:t>Sdružení Terra Natura, Obec Malá Morávka</a:t>
            </a:r>
            <a:r>
              <a:rPr lang="cs-CZ" b="1" dirty="0">
                <a:latin typeface="Cambria" panose="02040503050406030204" pitchFamily="18" charset="0"/>
                <a:ea typeface="Roboto Slab" panose="020B0604020202020204" charset="0"/>
              </a:rPr>
              <a:t>):</a:t>
            </a:r>
          </a:p>
          <a:p>
            <a:endParaRPr lang="cs-CZ" b="1" dirty="0">
              <a:latin typeface="Cambria" panose="02040503050406030204" pitchFamily="18" charset="0"/>
            </a:endParaRPr>
          </a:p>
          <a:p>
            <a:pPr algn="just"/>
            <a:r>
              <a:rPr lang="cs-CZ" sz="1600" b="1" i="1" dirty="0">
                <a:latin typeface="Cambria" panose="02040503050406030204" pitchFamily="18" charset="0"/>
              </a:rPr>
              <a:t>Unijní právní úprava je přitom aplikovatelná i v nynějším případě, neboť jak Nejvyšší správní soud zjistil ze správního spisu, odbor životního prostředí Krajského úřadu Moravskoslezského kraje</a:t>
            </a:r>
            <a:r>
              <a:rPr lang="cs-CZ" sz="1600" i="1" dirty="0">
                <a:latin typeface="Cambria" panose="02040503050406030204" pitchFamily="18" charset="0"/>
              </a:rPr>
              <a:t> </a:t>
            </a:r>
            <a:r>
              <a:rPr lang="cs-CZ" sz="1600" b="1" i="1" dirty="0">
                <a:solidFill>
                  <a:schemeClr val="accent3"/>
                </a:solidFill>
                <a:latin typeface="Cambria" panose="02040503050406030204" pitchFamily="18" charset="0"/>
              </a:rPr>
              <a:t>ve vztahu k zadání změny č. 4 uplatnil požadavek na posouzení záměru z hlediska vlivů na životní prostředí, neboť stanoví rámec pro realizaci záměru podle bodu 10.7 kategorie II přílohy č. 1 k zákonu č. 100/2001 Sb., o posuzování vlivů na životní prostředí a o změně některých souvisejících zákonů</a:t>
            </a:r>
            <a:r>
              <a:rPr lang="cs-CZ" sz="1600" i="1" dirty="0">
                <a:latin typeface="Cambria" panose="02040503050406030204" pitchFamily="18" charset="0"/>
              </a:rPr>
              <a:t> (zákon o posuzování vlivů na životní prostředí), ve znění zákona č. 167/2012 Sb. (dále jen „zákon o posuzování vlivů“). </a:t>
            </a:r>
            <a:r>
              <a:rPr lang="cs-CZ" sz="1600" b="1" i="1" dirty="0">
                <a:solidFill>
                  <a:schemeClr val="accent2"/>
                </a:solidFill>
                <a:latin typeface="Cambria" panose="02040503050406030204" pitchFamily="18" charset="0"/>
              </a:rPr>
              <a:t>Toto ustanovení navazuje na bod 12 písm. a) přílohy č. II směrnice č. 2011/92/EU </a:t>
            </a:r>
            <a:r>
              <a:rPr lang="cs-CZ" sz="1600" i="1" dirty="0">
                <a:latin typeface="Cambria" panose="02040503050406030204" pitchFamily="18" charset="0"/>
              </a:rPr>
              <a:t>o posuzování vlivů některých veřejných a soukromých záměrů na životní prostředí (dále jen „směrnice EIA“), který vztahuje pravidla stanovená touto směrnicí mj. právě též na záměry sjezdových drah, lyžařských vleků a lanových drah a na přidružená zařízení. </a:t>
            </a:r>
            <a:r>
              <a:rPr lang="cs-CZ" sz="1600" b="1" i="1" dirty="0">
                <a:solidFill>
                  <a:schemeClr val="accent2"/>
                </a:solidFill>
                <a:latin typeface="Cambria" panose="02040503050406030204" pitchFamily="18" charset="0"/>
              </a:rPr>
              <a:t>Směrnice EIA přitom nahradila ustanovení směrnice 85/337 a v rozhodujících ustanoveních se od ní neliší (pouze původní čl. 10a je nyní obsažen v čl. 11, jak lze vyčíst ze srovnávací tabulky v příloze VI směrnice EIA)</a:t>
            </a:r>
            <a:r>
              <a:rPr lang="cs-CZ" sz="1600" i="1" dirty="0">
                <a:latin typeface="Cambria" panose="02040503050406030204" pitchFamily="18" charset="0"/>
              </a:rPr>
              <a:t>.</a:t>
            </a:r>
            <a:endParaRPr lang="cs-CZ" sz="1600" b="1" i="1" dirty="0">
              <a:latin typeface="Cambria" panose="02040503050406030204" pitchFamily="18" charset="0"/>
              <a:ea typeface="Roboto Slab" panose="020B0604020202020204" charset="0"/>
            </a:endParaRPr>
          </a:p>
          <a:p>
            <a:pPr lvl="0"/>
            <a:endParaRPr lang="cs-CZ" b="1" dirty="0">
              <a:latin typeface="Cambria" panose="02040503050406030204" pitchFamily="18" charset="0"/>
              <a:ea typeface="Roboto Slab" panose="020B0604020202020204" charset="0"/>
            </a:endParaRPr>
          </a:p>
        </p:txBody>
      </p:sp>
    </p:spTree>
    <p:extLst>
      <p:ext uri="{BB962C8B-B14F-4D97-AF65-F5344CB8AC3E}">
        <p14:creationId xmlns:p14="http://schemas.microsoft.com/office/powerpoint/2010/main" val="11659454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755576" y="3486610"/>
            <a:ext cx="9453736" cy="954107"/>
          </a:xfrm>
          <a:prstGeom prst="rect">
            <a:avLst/>
          </a:prstGeom>
          <a:noFill/>
        </p:spPr>
        <p:txBody>
          <a:bodyPr wrap="square" rtlCol="0">
            <a:spAutoFit/>
          </a:bodyPr>
          <a:lstStyle/>
          <a:p>
            <a:r>
              <a:rPr lang="cs-CZ" sz="2800" b="1" dirty="0">
                <a:latin typeface="Cambria" panose="02040503050406030204" pitchFamily="18" charset="0"/>
              </a:rPr>
              <a:t>Ú</a:t>
            </a:r>
            <a:r>
              <a:rPr lang="cs-CZ" sz="2800" b="1" dirty="0" smtClean="0">
                <a:latin typeface="Cambria" panose="02040503050406030204" pitchFamily="18" charset="0"/>
              </a:rPr>
              <a:t>čast </a:t>
            </a:r>
            <a:r>
              <a:rPr lang="cs-CZ" sz="2800" b="1" dirty="0">
                <a:latin typeface="Cambria" panose="02040503050406030204" pitchFamily="18" charset="0"/>
              </a:rPr>
              <a:t>veřejnosti </a:t>
            </a:r>
            <a:r>
              <a:rPr lang="cs-CZ" sz="2800" b="1" dirty="0" smtClean="0">
                <a:latin typeface="Cambria" panose="02040503050406030204" pitchFamily="18" charset="0"/>
              </a:rPr>
              <a:t>na přípravě právních předpisů, koncepčních dokumentů a na rozhodování</a:t>
            </a:r>
            <a:endParaRPr lang="cs-CZ" sz="2800" b="1" dirty="0">
              <a:latin typeface="Cambria" panose="02040503050406030204" pitchFamily="18" charset="0"/>
            </a:endParaRPr>
          </a:p>
        </p:txBody>
      </p:sp>
    </p:spTree>
    <p:extLst>
      <p:ext uri="{BB962C8B-B14F-4D97-AF65-F5344CB8AC3E}">
        <p14:creationId xmlns:p14="http://schemas.microsoft.com/office/powerpoint/2010/main" val="40799701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979712" y="430639"/>
            <a:ext cx="9453736" cy="830997"/>
          </a:xfrm>
          <a:prstGeom prst="rect">
            <a:avLst/>
          </a:prstGeom>
          <a:noFill/>
        </p:spPr>
        <p:txBody>
          <a:bodyPr wrap="square" rtlCol="0">
            <a:spAutoFit/>
          </a:bodyPr>
          <a:lstStyle/>
          <a:p>
            <a:r>
              <a:rPr lang="cs-CZ" sz="2400" b="1" dirty="0" smtClean="0">
                <a:latin typeface="+mj-lt"/>
              </a:rPr>
              <a:t>Účast na </a:t>
            </a:r>
            <a:r>
              <a:rPr lang="cs-CZ" sz="2400" b="1" dirty="0">
                <a:latin typeface="+mj-lt"/>
              </a:rPr>
              <a:t>přípravě právních předpisů</a:t>
            </a:r>
            <a:endParaRPr lang="cs-CZ" sz="2400" b="1" dirty="0" smtClean="0">
              <a:latin typeface="+mj-lt"/>
            </a:endParaRPr>
          </a:p>
          <a:p>
            <a:endParaRPr lang="cs-CZ" sz="2400" b="1" dirty="0">
              <a:latin typeface="Consolas" panose="020B0609020204030204" pitchFamily="49" charset="0"/>
            </a:endParaRPr>
          </a:p>
        </p:txBody>
      </p:sp>
      <p:sp>
        <p:nvSpPr>
          <p:cNvPr id="3" name="TextovéPole 2"/>
          <p:cNvSpPr txBox="1"/>
          <p:nvPr/>
        </p:nvSpPr>
        <p:spPr>
          <a:xfrm>
            <a:off x="575556" y="2079044"/>
            <a:ext cx="7992888" cy="3785652"/>
          </a:xfrm>
          <a:prstGeom prst="rect">
            <a:avLst/>
          </a:prstGeom>
          <a:noFill/>
        </p:spPr>
        <p:txBody>
          <a:bodyPr wrap="square" rtlCol="0">
            <a:spAutoFit/>
          </a:bodyPr>
          <a:lstStyle/>
          <a:p>
            <a:r>
              <a:rPr lang="cs-CZ" sz="2400" dirty="0">
                <a:latin typeface="Cambria" panose="02040503050406030204" pitchFamily="18" charset="0"/>
              </a:rPr>
              <a:t>Veřejnosti je zejména </a:t>
            </a:r>
            <a:r>
              <a:rPr lang="cs-CZ" sz="2400" dirty="0" smtClean="0">
                <a:latin typeface="Cambria" panose="02040503050406030204" pitchFamily="18" charset="0"/>
              </a:rPr>
              <a:t>umožněno:</a:t>
            </a:r>
          </a:p>
          <a:p>
            <a:endParaRPr lang="cs-CZ" sz="2400" dirty="0" smtClean="0">
              <a:latin typeface="Cambria" panose="02040503050406030204" pitchFamily="18" charset="0"/>
            </a:endParaRPr>
          </a:p>
          <a:p>
            <a:pPr marL="342900" indent="-342900">
              <a:buFont typeface="Arial" panose="020B0604020202020204" pitchFamily="34" charset="0"/>
              <a:buChar char="•"/>
            </a:pPr>
            <a:r>
              <a:rPr lang="cs-CZ" sz="2400" dirty="0" smtClean="0">
                <a:latin typeface="Cambria" panose="02040503050406030204" pitchFamily="18" charset="0"/>
              </a:rPr>
              <a:t>Zapojit </a:t>
            </a:r>
            <a:r>
              <a:rPr lang="cs-CZ" sz="2400" dirty="0">
                <a:latin typeface="Cambria" panose="02040503050406030204" pitchFamily="18" charset="0"/>
              </a:rPr>
              <a:t>se do konzultací během hodnocení dopadů regulace (RIA</a:t>
            </a:r>
            <a:r>
              <a:rPr lang="cs-CZ" sz="2400" dirty="0" smtClean="0">
                <a:latin typeface="Cambria" panose="02040503050406030204" pitchFamily="18" charset="0"/>
              </a:rPr>
              <a:t>).</a:t>
            </a:r>
          </a:p>
          <a:p>
            <a:pPr marL="342900" indent="-342900">
              <a:buFont typeface="Arial" panose="020B0604020202020204" pitchFamily="34" charset="0"/>
              <a:buChar char="•"/>
            </a:pPr>
            <a:r>
              <a:rPr lang="cs-CZ" sz="2400" dirty="0" smtClean="0">
                <a:latin typeface="Cambria" panose="02040503050406030204" pitchFamily="18" charset="0"/>
              </a:rPr>
              <a:t>Zasílat </a:t>
            </a:r>
            <a:r>
              <a:rPr lang="cs-CZ" sz="2400" dirty="0">
                <a:latin typeface="Cambria" panose="02040503050406030204" pitchFamily="18" charset="0"/>
              </a:rPr>
              <a:t>připomínky k vládním návrhům právních předpisů podle Legislativních pravidel vlády</a:t>
            </a:r>
            <a:r>
              <a:rPr lang="cs-CZ" sz="2400" dirty="0" smtClean="0">
                <a:latin typeface="Cambria" panose="02040503050406030204" pitchFamily="18" charset="0"/>
              </a:rPr>
              <a:t>.</a:t>
            </a:r>
          </a:p>
          <a:p>
            <a:pPr marL="342900" indent="-342900">
              <a:buFont typeface="Arial" panose="020B0604020202020204" pitchFamily="34" charset="0"/>
              <a:buChar char="•"/>
            </a:pPr>
            <a:r>
              <a:rPr lang="cs-CZ" sz="2400" dirty="0">
                <a:latin typeface="Cambria" panose="02040503050406030204" pitchFamily="18" charset="0"/>
              </a:rPr>
              <a:t>Přímo oslovovat zákonodárné zástupce</a:t>
            </a:r>
            <a:r>
              <a:rPr lang="cs-CZ" sz="2400" dirty="0" smtClean="0">
                <a:latin typeface="Cambria" panose="02040503050406030204" pitchFamily="18" charset="0"/>
              </a:rPr>
              <a:t>.</a:t>
            </a:r>
          </a:p>
          <a:p>
            <a:pPr marL="342900" indent="-342900">
              <a:buFont typeface="Arial" panose="020B0604020202020204" pitchFamily="34" charset="0"/>
              <a:buChar char="•"/>
            </a:pPr>
            <a:r>
              <a:rPr lang="cs-CZ" sz="2400" dirty="0">
                <a:latin typeface="Cambria" panose="02040503050406030204" pitchFamily="18" charset="0"/>
              </a:rPr>
              <a:t>Účastnit se neformálních veřejných debat, seminářů a podobně.</a:t>
            </a:r>
          </a:p>
          <a:p>
            <a:endParaRPr lang="cs-CZ" sz="2400" dirty="0">
              <a:latin typeface="Cambria" panose="02040503050406030204" pitchFamily="18" charset="0"/>
            </a:endParaRPr>
          </a:p>
        </p:txBody>
      </p:sp>
    </p:spTree>
    <p:extLst>
      <p:ext uri="{BB962C8B-B14F-4D97-AF65-F5344CB8AC3E}">
        <p14:creationId xmlns:p14="http://schemas.microsoft.com/office/powerpoint/2010/main" val="287323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979712" y="430639"/>
            <a:ext cx="9453736" cy="830997"/>
          </a:xfrm>
          <a:prstGeom prst="rect">
            <a:avLst/>
          </a:prstGeom>
          <a:noFill/>
        </p:spPr>
        <p:txBody>
          <a:bodyPr wrap="square" rtlCol="0">
            <a:spAutoFit/>
          </a:bodyPr>
          <a:lstStyle/>
          <a:p>
            <a:r>
              <a:rPr lang="cs-CZ" sz="2400" b="1" dirty="0" smtClean="0">
                <a:latin typeface="Cambria" panose="02040503050406030204" pitchFamily="18" charset="0"/>
              </a:rPr>
              <a:t>Účast </a:t>
            </a:r>
            <a:r>
              <a:rPr lang="cs-CZ" sz="2400" b="1" dirty="0">
                <a:latin typeface="Cambria" panose="02040503050406030204" pitchFamily="18" charset="0"/>
              </a:rPr>
              <a:t>na tvorbě plánů, programů a politik</a:t>
            </a:r>
            <a:endParaRPr lang="cs-CZ" sz="2400" b="1" dirty="0" smtClean="0">
              <a:latin typeface="Cambria" panose="02040503050406030204" pitchFamily="18" charset="0"/>
            </a:endParaRPr>
          </a:p>
          <a:p>
            <a:endParaRPr lang="cs-CZ" sz="2400" b="1" dirty="0">
              <a:latin typeface="Cambria" panose="02040503050406030204" pitchFamily="18" charset="0"/>
            </a:endParaRPr>
          </a:p>
        </p:txBody>
      </p:sp>
      <p:sp>
        <p:nvSpPr>
          <p:cNvPr id="3" name="TextovéPole 2"/>
          <p:cNvSpPr txBox="1"/>
          <p:nvPr/>
        </p:nvSpPr>
        <p:spPr>
          <a:xfrm>
            <a:off x="575556" y="2079044"/>
            <a:ext cx="7992888" cy="4154984"/>
          </a:xfrm>
          <a:prstGeom prst="rect">
            <a:avLst/>
          </a:prstGeom>
          <a:noFill/>
        </p:spPr>
        <p:txBody>
          <a:bodyPr wrap="square" rtlCol="0">
            <a:spAutoFit/>
          </a:bodyPr>
          <a:lstStyle/>
          <a:p>
            <a:pPr marL="342900" indent="-342900">
              <a:buFont typeface="Arial" panose="020B0604020202020204" pitchFamily="34" charset="0"/>
              <a:buChar char="•"/>
            </a:pPr>
            <a:r>
              <a:rPr lang="cs-CZ" sz="2400" dirty="0" smtClean="0"/>
              <a:t>Především konzultativní forma (připomínky), málokdy kvalifikovanější forma (námitky - např. zástupce veřejnosti v procesu územního plánování).</a:t>
            </a:r>
          </a:p>
          <a:p>
            <a:pPr marL="342900" indent="-342900">
              <a:buFont typeface="Arial" panose="020B0604020202020204" pitchFamily="34" charset="0"/>
              <a:buChar char="•"/>
            </a:pPr>
            <a:endParaRPr lang="cs-CZ" sz="2400" dirty="0" smtClean="0"/>
          </a:p>
          <a:p>
            <a:pPr marL="342900" indent="-342900">
              <a:buFont typeface="Arial" panose="020B0604020202020204" pitchFamily="34" charset="0"/>
              <a:buChar char="•"/>
            </a:pPr>
            <a:r>
              <a:rPr lang="cs-CZ" sz="2400" dirty="0" smtClean="0"/>
              <a:t>Typicky územní plánování, SEA, národní plány povodí a plány pro zvládání povodňových rizik, lesní hospodářské plány a osnovy, ale </a:t>
            </a:r>
            <a:r>
              <a:rPr lang="cs-CZ" sz="2400" dirty="0"/>
              <a:t>i obecně dle </a:t>
            </a:r>
            <a:r>
              <a:rPr lang="cs-CZ" sz="2400" dirty="0" smtClean="0"/>
              <a:t>§ </a:t>
            </a:r>
            <a:r>
              <a:rPr lang="cs-CZ" sz="2400" dirty="0"/>
              <a:t>172 odst. 4 a 5 správního řádu </a:t>
            </a:r>
            <a:r>
              <a:rPr lang="cs-CZ" sz="2400" dirty="0" smtClean="0"/>
              <a:t>připomínky či námitky k </a:t>
            </a:r>
            <a:r>
              <a:rPr lang="cs-CZ" sz="2400" dirty="0"/>
              <a:t>návrhu opatření obecné </a:t>
            </a:r>
            <a:r>
              <a:rPr lang="cs-CZ" sz="2400" dirty="0" smtClean="0"/>
              <a:t>povahy</a:t>
            </a:r>
          </a:p>
          <a:p>
            <a:pPr marL="342900" indent="-342900">
              <a:buFont typeface="Arial" panose="020B0604020202020204" pitchFamily="34" charset="0"/>
              <a:buChar char="•"/>
            </a:pPr>
            <a:endParaRPr lang="cs-CZ" sz="2400" dirty="0"/>
          </a:p>
          <a:p>
            <a:pPr marL="342900" indent="-342900">
              <a:buFont typeface="Arial" panose="020B0604020202020204" pitchFamily="34" charset="0"/>
              <a:buChar char="•"/>
            </a:pPr>
            <a:r>
              <a:rPr lang="cs-CZ" sz="2400" dirty="0"/>
              <a:t>v</a:t>
            </a:r>
            <a:r>
              <a:rPr lang="cs-CZ" sz="2400" dirty="0" smtClean="0"/>
              <a:t>íce – ev. učebnice</a:t>
            </a:r>
            <a:endParaRPr lang="cs-CZ" sz="2400" dirty="0"/>
          </a:p>
          <a:p>
            <a:endParaRPr lang="cs-CZ" sz="2400" dirty="0"/>
          </a:p>
        </p:txBody>
      </p:sp>
    </p:spTree>
    <p:extLst>
      <p:ext uri="{BB962C8B-B14F-4D97-AF65-F5344CB8AC3E}">
        <p14:creationId xmlns:p14="http://schemas.microsoft.com/office/powerpoint/2010/main" val="22614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1835696" y="3047105"/>
            <a:ext cx="9453736" cy="830997"/>
          </a:xfrm>
          <a:prstGeom prst="rect">
            <a:avLst/>
          </a:prstGeom>
          <a:noFill/>
        </p:spPr>
        <p:txBody>
          <a:bodyPr wrap="square" rtlCol="0">
            <a:spAutoFit/>
          </a:bodyPr>
          <a:lstStyle/>
          <a:p>
            <a:r>
              <a:rPr lang="cs-CZ" sz="2400" b="1" dirty="0">
                <a:latin typeface="Cambria" panose="02040503050406030204" pitchFamily="18" charset="0"/>
              </a:rPr>
              <a:t>Ú</a:t>
            </a:r>
            <a:r>
              <a:rPr lang="cs-CZ" sz="2400" b="1" dirty="0" smtClean="0">
                <a:latin typeface="Cambria" panose="02040503050406030204" pitchFamily="18" charset="0"/>
              </a:rPr>
              <a:t>čast </a:t>
            </a:r>
            <a:r>
              <a:rPr lang="cs-CZ" sz="2400" b="1" dirty="0">
                <a:latin typeface="Cambria" panose="02040503050406030204" pitchFamily="18" charset="0"/>
              </a:rPr>
              <a:t>veřejnosti </a:t>
            </a:r>
            <a:r>
              <a:rPr lang="cs-CZ" sz="2400" b="1" dirty="0" smtClean="0">
                <a:latin typeface="Cambria" panose="02040503050406030204" pitchFamily="18" charset="0"/>
              </a:rPr>
              <a:t>na rozhodování</a:t>
            </a:r>
          </a:p>
          <a:p>
            <a:endParaRPr lang="cs-CZ" sz="2400" b="1" dirty="0">
              <a:latin typeface="Consolas" panose="020B0609020204030204" pitchFamily="49" charset="0"/>
            </a:endParaRPr>
          </a:p>
        </p:txBody>
      </p:sp>
    </p:spTree>
    <p:extLst>
      <p:ext uri="{BB962C8B-B14F-4D97-AF65-F5344CB8AC3E}">
        <p14:creationId xmlns:p14="http://schemas.microsoft.com/office/powerpoint/2010/main" val="16551522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979712" y="430639"/>
            <a:ext cx="9453736" cy="830997"/>
          </a:xfrm>
          <a:prstGeom prst="rect">
            <a:avLst/>
          </a:prstGeom>
          <a:noFill/>
        </p:spPr>
        <p:txBody>
          <a:bodyPr wrap="square" rtlCol="0">
            <a:spAutoFit/>
          </a:bodyPr>
          <a:lstStyle/>
          <a:p>
            <a:r>
              <a:rPr lang="cs-CZ" sz="2400" b="1" dirty="0">
                <a:latin typeface="Cambria" panose="02040503050406030204" pitchFamily="18" charset="0"/>
              </a:rPr>
              <a:t>Ú</a:t>
            </a:r>
            <a:r>
              <a:rPr lang="cs-CZ" sz="2400" b="1" dirty="0" smtClean="0">
                <a:latin typeface="Cambria" panose="02040503050406030204" pitchFamily="18" charset="0"/>
              </a:rPr>
              <a:t>čast </a:t>
            </a:r>
            <a:r>
              <a:rPr lang="cs-CZ" sz="2400" b="1" dirty="0">
                <a:latin typeface="Cambria" panose="02040503050406030204" pitchFamily="18" charset="0"/>
              </a:rPr>
              <a:t>veřejnosti </a:t>
            </a:r>
            <a:r>
              <a:rPr lang="cs-CZ" sz="2400" b="1" dirty="0" smtClean="0">
                <a:latin typeface="Cambria" panose="02040503050406030204" pitchFamily="18" charset="0"/>
              </a:rPr>
              <a:t>na rozhodování</a:t>
            </a:r>
          </a:p>
          <a:p>
            <a:endParaRPr lang="cs-CZ" sz="2400" b="1" dirty="0">
              <a:latin typeface="Cambria" panose="02040503050406030204" pitchFamily="18" charset="0"/>
            </a:endParaRPr>
          </a:p>
        </p:txBody>
      </p:sp>
      <p:sp>
        <p:nvSpPr>
          <p:cNvPr id="3" name="TextovéPole 2"/>
          <p:cNvSpPr txBox="1"/>
          <p:nvPr/>
        </p:nvSpPr>
        <p:spPr>
          <a:xfrm>
            <a:off x="464677" y="1232938"/>
            <a:ext cx="7992888" cy="5632311"/>
          </a:xfrm>
          <a:prstGeom prst="rect">
            <a:avLst/>
          </a:prstGeom>
          <a:noFill/>
        </p:spPr>
        <p:txBody>
          <a:bodyPr wrap="square" rtlCol="0">
            <a:spAutoFit/>
          </a:bodyPr>
          <a:lstStyle/>
          <a:p>
            <a:r>
              <a:rPr lang="cs-CZ" sz="2400" b="1" dirty="0">
                <a:latin typeface="Cambria" panose="02040503050406030204" pitchFamily="18" charset="0"/>
              </a:rPr>
              <a:t>Konzultativní účast </a:t>
            </a:r>
            <a:r>
              <a:rPr lang="cs-CZ" sz="2400" dirty="0">
                <a:latin typeface="Cambria" panose="02040503050406030204" pitchFamily="18" charset="0"/>
              </a:rPr>
              <a:t>– připomínky – i v různých </a:t>
            </a:r>
            <a:r>
              <a:rPr lang="cs-CZ" sz="2400" dirty="0" smtClean="0">
                <a:latin typeface="Cambria" panose="02040503050406030204" pitchFamily="18" charset="0"/>
              </a:rPr>
              <a:t>procesech, nejen v řízeních (např. EIA) </a:t>
            </a:r>
            <a:endParaRPr lang="cs-CZ" sz="2400" dirty="0">
              <a:latin typeface="Cambria" panose="02040503050406030204" pitchFamily="18" charset="0"/>
            </a:endParaRPr>
          </a:p>
          <a:p>
            <a:r>
              <a:rPr lang="cs-CZ" sz="2400" b="1" dirty="0">
                <a:latin typeface="Cambria" panose="02040503050406030204" pitchFamily="18" charset="0"/>
              </a:rPr>
              <a:t>Plnoprávní účast </a:t>
            </a:r>
            <a:r>
              <a:rPr lang="cs-CZ" sz="2400" dirty="0">
                <a:latin typeface="Cambria" panose="02040503050406030204" pitchFamily="18" charset="0"/>
              </a:rPr>
              <a:t>–  plnohodnotné účastenství v řízení včetně možnosti uplatnit opravné prostředky</a:t>
            </a:r>
          </a:p>
          <a:p>
            <a:endParaRPr lang="cs-CZ" sz="2400" b="1" dirty="0" smtClean="0">
              <a:latin typeface="Cambria" panose="02040503050406030204" pitchFamily="18" charset="0"/>
            </a:endParaRPr>
          </a:p>
          <a:p>
            <a:endParaRPr lang="cs-CZ" sz="2400" b="1" dirty="0" smtClean="0">
              <a:latin typeface="Cambria" panose="02040503050406030204" pitchFamily="18" charset="0"/>
            </a:endParaRPr>
          </a:p>
          <a:p>
            <a:r>
              <a:rPr lang="cs-CZ" sz="2400" b="1" dirty="0" smtClean="0">
                <a:latin typeface="Cambria" panose="02040503050406030204" pitchFamily="18" charset="0"/>
              </a:rPr>
              <a:t>Podmínky </a:t>
            </a:r>
            <a:r>
              <a:rPr lang="cs-CZ" sz="2400" b="1" dirty="0">
                <a:latin typeface="Cambria" panose="02040503050406030204" pitchFamily="18" charset="0"/>
              </a:rPr>
              <a:t>účasti na </a:t>
            </a:r>
            <a:r>
              <a:rPr lang="cs-CZ" sz="2400" b="1" dirty="0" smtClean="0">
                <a:latin typeface="Cambria" panose="02040503050406030204" pitchFamily="18" charset="0"/>
              </a:rPr>
              <a:t>řízení</a:t>
            </a:r>
            <a:r>
              <a:rPr lang="cs-CZ" sz="2400" dirty="0" smtClean="0">
                <a:latin typeface="Cambria" panose="02040503050406030204" pitchFamily="18" charset="0"/>
              </a:rPr>
              <a:t>:</a:t>
            </a:r>
            <a:endParaRPr lang="cs-CZ" sz="2400" dirty="0">
              <a:latin typeface="Cambria" panose="02040503050406030204" pitchFamily="18" charset="0"/>
            </a:endParaRPr>
          </a:p>
          <a:p>
            <a:r>
              <a:rPr lang="cs-CZ" sz="2400" dirty="0">
                <a:latin typeface="Cambria" panose="02040503050406030204" pitchFamily="18" charset="0"/>
              </a:rPr>
              <a:t>• </a:t>
            </a:r>
            <a:r>
              <a:rPr lang="cs-CZ" sz="2400" b="1" dirty="0">
                <a:latin typeface="Cambria" panose="02040503050406030204" pitchFamily="18" charset="0"/>
              </a:rPr>
              <a:t>Obecné podmínky účasti v řízení </a:t>
            </a:r>
            <a:r>
              <a:rPr lang="cs-CZ" sz="2400" dirty="0">
                <a:latin typeface="Cambria" panose="02040503050406030204" pitchFamily="18" charset="0"/>
              </a:rPr>
              <a:t>- právní subjektivita, </a:t>
            </a:r>
            <a:r>
              <a:rPr lang="cs-CZ" sz="2400" dirty="0" smtClean="0">
                <a:latin typeface="Cambria" panose="02040503050406030204" pitchFamily="18" charset="0"/>
              </a:rPr>
              <a:t>způsobilost, případně </a:t>
            </a:r>
            <a:r>
              <a:rPr lang="cs-CZ" sz="2400" dirty="0">
                <a:latin typeface="Cambria" panose="02040503050406030204" pitchFamily="18" charset="0"/>
              </a:rPr>
              <a:t>zastoupení a podobně.</a:t>
            </a:r>
          </a:p>
          <a:p>
            <a:r>
              <a:rPr lang="cs-CZ" sz="2400" dirty="0">
                <a:latin typeface="Cambria" panose="02040503050406030204" pitchFamily="18" charset="0"/>
              </a:rPr>
              <a:t>• </a:t>
            </a:r>
            <a:r>
              <a:rPr lang="cs-CZ" sz="2400" b="1" dirty="0">
                <a:latin typeface="Cambria" panose="02040503050406030204" pitchFamily="18" charset="0"/>
              </a:rPr>
              <a:t>Specifické podmínky stanovené zvláštními předpisy</a:t>
            </a:r>
            <a:r>
              <a:rPr lang="cs-CZ" sz="2400" dirty="0">
                <a:latin typeface="Cambria" panose="02040503050406030204" pitchFamily="18" charset="0"/>
              </a:rPr>
              <a:t>, které </a:t>
            </a:r>
            <a:r>
              <a:rPr lang="cs-CZ" sz="2400" dirty="0" smtClean="0">
                <a:latin typeface="Cambria" panose="02040503050406030204" pitchFamily="18" charset="0"/>
              </a:rPr>
              <a:t>upravují účastenství </a:t>
            </a:r>
            <a:r>
              <a:rPr lang="cs-CZ" sz="2400" dirty="0">
                <a:latin typeface="Cambria" panose="02040503050406030204" pitchFamily="18" charset="0"/>
              </a:rPr>
              <a:t>v konkrétním typu řízení - zaměření na ochranu </a:t>
            </a:r>
            <a:r>
              <a:rPr lang="cs-CZ" sz="2400" dirty="0" smtClean="0">
                <a:latin typeface="Cambria" panose="02040503050406030204" pitchFamily="18" charset="0"/>
              </a:rPr>
              <a:t>určitých zájmů</a:t>
            </a:r>
            <a:r>
              <a:rPr lang="cs-CZ" sz="2400" dirty="0">
                <a:latin typeface="Cambria" panose="02040503050406030204" pitchFamily="18" charset="0"/>
              </a:rPr>
              <a:t>, délka činnosti, počet podpisů podporujících osob atd</a:t>
            </a:r>
            <a:r>
              <a:rPr lang="cs-CZ" sz="2400" dirty="0" smtClean="0">
                <a:latin typeface="Cambria" panose="02040503050406030204" pitchFamily="18" charset="0"/>
              </a:rPr>
              <a:t>.</a:t>
            </a:r>
          </a:p>
          <a:p>
            <a:endParaRPr lang="cs-CZ" sz="2400" b="1" dirty="0">
              <a:latin typeface="Cambria" panose="02040503050406030204" pitchFamily="18" charset="0"/>
            </a:endParaRPr>
          </a:p>
          <a:p>
            <a:endParaRPr lang="cs-CZ" sz="2400" b="1" dirty="0" smtClean="0">
              <a:latin typeface="Cambria" panose="02040503050406030204" pitchFamily="18" charset="0"/>
            </a:endParaRPr>
          </a:p>
        </p:txBody>
      </p:sp>
    </p:spTree>
    <p:extLst>
      <p:ext uri="{BB962C8B-B14F-4D97-AF65-F5344CB8AC3E}">
        <p14:creationId xmlns:p14="http://schemas.microsoft.com/office/powerpoint/2010/main" val="5611822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476880"/>
            <a:ext cx="6696744" cy="523220"/>
          </a:xfrm>
          <a:prstGeom prst="rect">
            <a:avLst/>
          </a:prstGeom>
          <a:noFill/>
        </p:spPr>
        <p:txBody>
          <a:bodyPr wrap="square" rtlCol="0">
            <a:spAutoFit/>
          </a:bodyPr>
          <a:lstStyle/>
          <a:p>
            <a:r>
              <a:rPr lang="cs-CZ" sz="2800" b="1" dirty="0" smtClean="0"/>
              <a:t>Účastenství </a:t>
            </a:r>
            <a:r>
              <a:rPr lang="cs-CZ" sz="2800" b="1" dirty="0"/>
              <a:t>v rozhodovacích procesech</a:t>
            </a:r>
          </a:p>
        </p:txBody>
      </p:sp>
      <p:sp>
        <p:nvSpPr>
          <p:cNvPr id="3" name="Zástupný symbol pro obsah 2"/>
          <p:cNvSpPr>
            <a:spLocks noGrp="1"/>
          </p:cNvSpPr>
          <p:nvPr>
            <p:ph idx="1"/>
          </p:nvPr>
        </p:nvSpPr>
        <p:spPr/>
        <p:txBody>
          <a:bodyPr>
            <a:normAutofit/>
          </a:bodyPr>
          <a:lstStyle/>
          <a:p>
            <a:pPr marL="0" indent="0">
              <a:buNone/>
            </a:pPr>
            <a:r>
              <a:rPr lang="cs-CZ" sz="2800" dirty="0" smtClean="0">
                <a:latin typeface="Cambria" panose="02040503050406030204" pitchFamily="18" charset="0"/>
              </a:rPr>
              <a:t>1) Žádná úprava - lex </a:t>
            </a:r>
            <a:r>
              <a:rPr lang="cs-CZ" sz="2800" dirty="0" err="1" smtClean="0">
                <a:latin typeface="Cambria" panose="02040503050406030204" pitchFamily="18" charset="0"/>
              </a:rPr>
              <a:t>generalis</a:t>
            </a:r>
            <a:r>
              <a:rPr lang="cs-CZ" sz="2800" dirty="0" smtClean="0">
                <a:latin typeface="Cambria" panose="02040503050406030204" pitchFamily="18" charset="0"/>
              </a:rPr>
              <a:t> = správní řád (§ 27 a § 28)</a:t>
            </a:r>
          </a:p>
          <a:p>
            <a:pPr marL="0" indent="0">
              <a:buNone/>
            </a:pPr>
            <a:r>
              <a:rPr lang="cs-CZ" sz="2800" dirty="0" smtClean="0">
                <a:latin typeface="Cambria" panose="02040503050406030204" pitchFamily="18" charset="0"/>
              </a:rPr>
              <a:t>2) většinou vlastní úprava</a:t>
            </a:r>
          </a:p>
          <a:p>
            <a:pPr marL="0" indent="0">
              <a:buNone/>
            </a:pPr>
            <a:r>
              <a:rPr lang="cs-CZ" sz="2800" dirty="0" smtClean="0">
                <a:latin typeface="Cambria" panose="02040503050406030204" pitchFamily="18" charset="0"/>
              </a:rPr>
              <a:t>2a) neúplná: „účastníkem řízení jsou také…“</a:t>
            </a:r>
          </a:p>
          <a:p>
            <a:pPr marL="0" indent="0">
              <a:buNone/>
            </a:pPr>
            <a:r>
              <a:rPr lang="cs-CZ" sz="2800" dirty="0" smtClean="0">
                <a:latin typeface="Cambria" panose="02040503050406030204" pitchFamily="18" charset="0"/>
              </a:rPr>
              <a:t>2b) úplná: „účastníkem řízení jsou:“</a:t>
            </a:r>
          </a:p>
          <a:p>
            <a:pPr marL="0" indent="0">
              <a:buNone/>
            </a:pPr>
            <a:endParaRPr lang="cs-CZ" sz="2800" dirty="0" smtClean="0">
              <a:latin typeface="Cambria" panose="02040503050406030204" pitchFamily="18" charset="0"/>
            </a:endParaRPr>
          </a:p>
          <a:p>
            <a:pPr marL="0" indent="0">
              <a:buNone/>
            </a:pPr>
            <a:r>
              <a:rPr lang="cs-CZ" sz="2800" dirty="0" smtClean="0">
                <a:latin typeface="Cambria" panose="02040503050406030204" pitchFamily="18" charset="0"/>
              </a:rPr>
              <a:t>I do úplné úpravy se mohou dostat další osoby podle zvláštní úpravy </a:t>
            </a:r>
            <a:r>
              <a:rPr lang="cs-CZ" sz="2800" u="sng" dirty="0" smtClean="0">
                <a:latin typeface="Cambria" panose="02040503050406030204" pitchFamily="18" charset="0"/>
              </a:rPr>
              <a:t>přes zvláštní předpis (od 1. 1. 2018 pouze zákon EIA)</a:t>
            </a:r>
            <a:endParaRPr lang="cs-CZ" sz="2800" u="sng" dirty="0">
              <a:latin typeface="Cambria" panose="02040503050406030204" pitchFamily="18" charset="0"/>
            </a:endParaRPr>
          </a:p>
        </p:txBody>
      </p:sp>
    </p:spTree>
    <p:extLst>
      <p:ext uri="{BB962C8B-B14F-4D97-AF65-F5344CB8AC3E}">
        <p14:creationId xmlns:p14="http://schemas.microsoft.com/office/powerpoint/2010/main" val="223354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476880"/>
            <a:ext cx="6696744" cy="523220"/>
          </a:xfrm>
          <a:prstGeom prst="rect">
            <a:avLst/>
          </a:prstGeom>
          <a:noFill/>
        </p:spPr>
        <p:txBody>
          <a:bodyPr wrap="square" rtlCol="0">
            <a:spAutoFit/>
          </a:bodyPr>
          <a:lstStyle/>
          <a:p>
            <a:r>
              <a:rPr lang="cs-CZ" sz="2800" b="1" dirty="0" smtClean="0"/>
              <a:t>Příklad</a:t>
            </a:r>
            <a:endParaRPr lang="cs-CZ" sz="2800" b="1" dirty="0"/>
          </a:p>
        </p:txBody>
      </p:sp>
      <p:sp>
        <p:nvSpPr>
          <p:cNvPr id="3" name="Zástupný symbol pro obsah 2"/>
          <p:cNvSpPr>
            <a:spLocks noGrp="1"/>
          </p:cNvSpPr>
          <p:nvPr>
            <p:ph idx="1"/>
          </p:nvPr>
        </p:nvSpPr>
        <p:spPr>
          <a:xfrm>
            <a:off x="467544" y="1484784"/>
            <a:ext cx="8424936" cy="5373216"/>
          </a:xfrm>
        </p:spPr>
        <p:txBody>
          <a:bodyPr>
            <a:normAutofit fontScale="85000" lnSpcReduction="10000"/>
          </a:bodyPr>
          <a:lstStyle/>
          <a:p>
            <a:pPr marL="0" indent="0">
              <a:buNone/>
            </a:pPr>
            <a:r>
              <a:rPr lang="cs-CZ" b="1" u="sng" dirty="0" smtClean="0">
                <a:latin typeface="Cambria" panose="02040503050406030204" pitchFamily="18" charset="0"/>
              </a:rPr>
              <a:t>Účastníci územního řízení</a:t>
            </a:r>
            <a:r>
              <a:rPr lang="cs-CZ" dirty="0" smtClean="0">
                <a:latin typeface="Cambria" panose="02040503050406030204" pitchFamily="18" charset="0"/>
              </a:rPr>
              <a:t>: a) žadatel, b) obec, a) vlastník pozemku, d) sousedé, </a:t>
            </a:r>
            <a:r>
              <a:rPr lang="cs-CZ" strike="sngStrike" dirty="0" smtClean="0">
                <a:solidFill>
                  <a:schemeClr val="accent3"/>
                </a:solidFill>
                <a:latin typeface="Cambria" panose="02040503050406030204" pitchFamily="18" charset="0"/>
              </a:rPr>
              <a:t>e) osoby, o kterých tak stanoví </a:t>
            </a:r>
            <a:r>
              <a:rPr lang="cs-CZ" u="sng" strike="sngStrike" dirty="0" smtClean="0">
                <a:solidFill>
                  <a:schemeClr val="accent3"/>
                </a:solidFill>
                <a:latin typeface="Cambria" panose="02040503050406030204" pitchFamily="18" charset="0"/>
              </a:rPr>
              <a:t>zvláštní právní předpis</a:t>
            </a:r>
            <a:r>
              <a:rPr lang="cs-CZ" dirty="0" smtClean="0">
                <a:latin typeface="Cambria" panose="02040503050406030204" pitchFamily="18" charset="0"/>
              </a:rPr>
              <a:t>.</a:t>
            </a:r>
          </a:p>
          <a:p>
            <a:pPr marL="0" indent="0">
              <a:buNone/>
            </a:pPr>
            <a:endParaRPr lang="cs-CZ" dirty="0" smtClean="0">
              <a:latin typeface="Cambria" panose="02040503050406030204" pitchFamily="18" charset="0"/>
            </a:endParaRPr>
          </a:p>
          <a:p>
            <a:pPr marL="0" indent="0">
              <a:buNone/>
            </a:pPr>
            <a:r>
              <a:rPr lang="cs-CZ" b="1" u="sng" dirty="0" smtClean="0">
                <a:latin typeface="Cambria" panose="02040503050406030204" pitchFamily="18" charset="0"/>
              </a:rPr>
              <a:t>Účastníci stavebního řízení</a:t>
            </a:r>
            <a:r>
              <a:rPr lang="cs-CZ" dirty="0" smtClean="0">
                <a:latin typeface="Cambria" panose="02040503050406030204" pitchFamily="18" charset="0"/>
              </a:rPr>
              <a:t>: a) stavebník, b) vlastník stavby, c) vlastník pozemku, d) vlastník stavby na pozemku, e) soused, f) ten, kdo má k sousednímu pozemku právo odpovídající věcnému břemenu, může-li být toto právo prováděním stavby přímo dotčeno, g) </a:t>
            </a:r>
            <a:r>
              <a:rPr lang="cs-CZ" u="sng" strike="sngStrike" dirty="0" smtClean="0">
                <a:solidFill>
                  <a:schemeClr val="accent3"/>
                </a:solidFill>
                <a:latin typeface="Cambria" panose="02040503050406030204" pitchFamily="18" charset="0"/>
              </a:rPr>
              <a:t>osoba, o které tak stanoví zvláštní právní předpis, pokud mohou být stavebním povolením dotčeny veřejné zájmy chráněné podle zvláštních právních předpisů a o těchto věcech nebylo rozhodnuto v územním rozhodnutí</a:t>
            </a:r>
            <a:r>
              <a:rPr lang="cs-CZ" dirty="0" smtClean="0">
                <a:latin typeface="Cambria" panose="02040503050406030204" pitchFamily="18" charset="0"/>
              </a:rPr>
              <a:t>.</a:t>
            </a:r>
          </a:p>
          <a:p>
            <a:pPr marL="0" indent="0">
              <a:buNone/>
            </a:pPr>
            <a:endParaRPr lang="cs-CZ" dirty="0" smtClean="0">
              <a:latin typeface="Cambria" panose="02040503050406030204" pitchFamily="18" charset="0"/>
            </a:endParaRPr>
          </a:p>
        </p:txBody>
      </p:sp>
    </p:spTree>
    <p:extLst>
      <p:ext uri="{BB962C8B-B14F-4D97-AF65-F5344CB8AC3E}">
        <p14:creationId xmlns:p14="http://schemas.microsoft.com/office/powerpoint/2010/main" val="3638070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216333"/>
            <a:ext cx="8363272" cy="5323539"/>
          </a:xfrm>
        </p:spPr>
        <p:txBody>
          <a:bodyPr>
            <a:normAutofit/>
          </a:bodyPr>
          <a:lstStyle/>
          <a:p>
            <a:pPr marL="0" indent="0">
              <a:buNone/>
            </a:pPr>
            <a:r>
              <a:rPr lang="cs-CZ" dirty="0">
                <a:latin typeface="Cambria" panose="02040503050406030204" pitchFamily="18" charset="0"/>
              </a:rPr>
              <a:t>„Jste pro krytý bazén ve městě Zubří</a:t>
            </a:r>
            <a:r>
              <a:rPr lang="cs-CZ" dirty="0" smtClean="0">
                <a:latin typeface="Cambria" panose="02040503050406030204" pitchFamily="18" charset="0"/>
              </a:rPr>
              <a:t>?“</a:t>
            </a:r>
          </a:p>
          <a:p>
            <a:pPr marL="0" indent="0">
              <a:buNone/>
            </a:pPr>
            <a:endParaRPr lang="cs-CZ" dirty="0">
              <a:latin typeface="Cambria" panose="02040503050406030204" pitchFamily="18" charset="0"/>
            </a:endParaRPr>
          </a:p>
          <a:p>
            <a:pPr algn="just"/>
            <a:r>
              <a:rPr lang="cs-CZ" sz="1800" dirty="0" smtClean="0">
                <a:latin typeface="Cambria" panose="02040503050406030204" pitchFamily="18" charset="0"/>
              </a:rPr>
              <a:t>Výsledek: </a:t>
            </a:r>
            <a:r>
              <a:rPr lang="cs-CZ" sz="1800" b="1" dirty="0" smtClean="0">
                <a:latin typeface="Cambria" panose="02040503050406030204" pitchFamily="18" charset="0"/>
              </a:rPr>
              <a:t>1240:1239:70</a:t>
            </a:r>
          </a:p>
          <a:p>
            <a:pPr marL="0" indent="0" algn="just">
              <a:buNone/>
            </a:pPr>
            <a:endParaRPr lang="cs-CZ" sz="1800" b="1" dirty="0" smtClean="0">
              <a:latin typeface="Cambria" panose="02040503050406030204" pitchFamily="18" charset="0"/>
            </a:endParaRPr>
          </a:p>
          <a:p>
            <a:pPr algn="just"/>
            <a:r>
              <a:rPr lang="cs-CZ" sz="1800" dirty="0" smtClean="0">
                <a:latin typeface="Cambria" panose="02040503050406030204" pitchFamily="18" charset="0"/>
              </a:rPr>
              <a:t>Krajský soud v Ostravě rozhodl o neplatnosti hlasování</a:t>
            </a:r>
          </a:p>
          <a:p>
            <a:pPr algn="just"/>
            <a:r>
              <a:rPr lang="cs-CZ" sz="1800" dirty="0">
                <a:latin typeface="Cambria" panose="02040503050406030204" pitchFamily="18" charset="0"/>
              </a:rPr>
              <a:t>Soud zohlednil chybné posuzování neplatných hlasů, řada obálek byla nezapečetěných. Druhým důvodem pro neuznání referenda byla nerovnost v kampani. Například na webu města se </a:t>
            </a:r>
            <a:r>
              <a:rPr lang="cs-CZ" sz="1800" dirty="0" smtClean="0">
                <a:latin typeface="Cambria" panose="02040503050406030204" pitchFamily="18" charset="0"/>
              </a:rPr>
              <a:t>objevovaly </a:t>
            </a:r>
            <a:r>
              <a:rPr lang="cs-CZ" sz="1800" dirty="0">
                <a:latin typeface="Cambria" panose="02040503050406030204" pitchFamily="18" charset="0"/>
              </a:rPr>
              <a:t>jen argumenty pro </a:t>
            </a:r>
            <a:r>
              <a:rPr lang="cs-CZ" sz="1800" dirty="0" smtClean="0">
                <a:latin typeface="Cambria" panose="02040503050406030204" pitchFamily="18" charset="0"/>
              </a:rPr>
              <a:t>stavbu.</a:t>
            </a:r>
          </a:p>
          <a:p>
            <a:pPr algn="just"/>
            <a:r>
              <a:rPr lang="cs-CZ" sz="1800" dirty="0" smtClean="0">
                <a:latin typeface="Cambria" panose="02040503050406030204" pitchFamily="18" charset="0"/>
              </a:rPr>
              <a:t>Soud odmítl </a:t>
            </a:r>
            <a:r>
              <a:rPr lang="cs-CZ" sz="1800" dirty="0">
                <a:latin typeface="Cambria" panose="02040503050406030204" pitchFamily="18" charset="0"/>
              </a:rPr>
              <a:t>vyhlásit nové referendum s tím, že mu to </a:t>
            </a:r>
            <a:r>
              <a:rPr lang="cs-CZ" sz="1800" dirty="0" smtClean="0">
                <a:latin typeface="Cambria" panose="02040503050406030204" pitchFamily="18" charset="0"/>
              </a:rPr>
              <a:t>nepřísluší</a:t>
            </a:r>
          </a:p>
          <a:p>
            <a:pPr algn="just"/>
            <a:r>
              <a:rPr lang="cs-CZ" sz="1800" dirty="0" smtClean="0">
                <a:latin typeface="Cambria" panose="02040503050406030204" pitchFamily="18" charset="0"/>
              </a:rPr>
              <a:t>O </a:t>
            </a:r>
            <a:r>
              <a:rPr lang="cs-CZ" sz="1800" dirty="0">
                <a:latin typeface="Cambria" panose="02040503050406030204" pitchFamily="18" charset="0"/>
              </a:rPr>
              <a:t>vypsání nového referenda by měli hlasovat zastupitelé ve čtvrtek</a:t>
            </a:r>
            <a:r>
              <a:rPr lang="cs-CZ" sz="1800" dirty="0" smtClean="0">
                <a:latin typeface="Cambria" panose="02040503050406030204" pitchFamily="18" charset="0"/>
              </a:rPr>
              <a:t>.</a:t>
            </a:r>
            <a:endParaRPr lang="cs-CZ" sz="1800" dirty="0">
              <a:latin typeface="Cambria" panose="02040503050406030204" pitchFamily="18" charset="0"/>
            </a:endParaRP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124235" y="465459"/>
            <a:ext cx="7272808" cy="461665"/>
          </a:xfrm>
          <a:prstGeom prst="rect">
            <a:avLst/>
          </a:prstGeom>
          <a:noFill/>
        </p:spPr>
        <p:txBody>
          <a:bodyPr wrap="square" rtlCol="0">
            <a:spAutoFit/>
          </a:bodyPr>
          <a:lstStyle/>
          <a:p>
            <a:r>
              <a:rPr lang="cs-CZ" sz="2400" b="1" dirty="0" smtClean="0">
                <a:latin typeface="Cambria" panose="02040503050406030204" pitchFamily="18" charset="0"/>
              </a:rPr>
              <a:t>Doplnění k poslední přednášce</a:t>
            </a:r>
            <a:endParaRPr lang="cs-CZ" sz="2400" b="1" dirty="0">
              <a:latin typeface="Cambria" panose="02040503050406030204" pitchFamily="18" charset="0"/>
            </a:endParaRPr>
          </a:p>
        </p:txBody>
      </p:sp>
    </p:spTree>
    <p:extLst>
      <p:ext uri="{BB962C8B-B14F-4D97-AF65-F5344CB8AC3E}">
        <p14:creationId xmlns:p14="http://schemas.microsoft.com/office/powerpoint/2010/main" val="105610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476880"/>
            <a:ext cx="6696744" cy="523220"/>
          </a:xfrm>
          <a:prstGeom prst="rect">
            <a:avLst/>
          </a:prstGeom>
          <a:noFill/>
        </p:spPr>
        <p:txBody>
          <a:bodyPr wrap="square" rtlCol="0">
            <a:spAutoFit/>
          </a:bodyPr>
          <a:lstStyle/>
          <a:p>
            <a:r>
              <a:rPr lang="cs-CZ" sz="2800" b="1" dirty="0" smtClean="0"/>
              <a:t>Účastenství </a:t>
            </a:r>
            <a:r>
              <a:rPr lang="cs-CZ" sz="2800" b="1" dirty="0"/>
              <a:t>v rozhodovacích procesech</a:t>
            </a:r>
          </a:p>
        </p:txBody>
      </p:sp>
      <p:sp>
        <p:nvSpPr>
          <p:cNvPr id="3" name="Zástupný symbol pro obsah 2"/>
          <p:cNvSpPr>
            <a:spLocks noGrp="1"/>
          </p:cNvSpPr>
          <p:nvPr>
            <p:ph idx="1"/>
          </p:nvPr>
        </p:nvSpPr>
        <p:spPr/>
        <p:txBody>
          <a:bodyPr>
            <a:normAutofit fontScale="70000" lnSpcReduction="20000"/>
          </a:bodyPr>
          <a:lstStyle/>
          <a:p>
            <a:pPr marL="0" indent="0">
              <a:buNone/>
            </a:pPr>
            <a:r>
              <a:rPr lang="cs-CZ" sz="2800" dirty="0">
                <a:latin typeface="Cambria" panose="02040503050406030204" pitchFamily="18" charset="0"/>
              </a:rPr>
              <a:t>Dvě cesty k plnoprávné účasti:</a:t>
            </a:r>
          </a:p>
          <a:p>
            <a:pPr marL="0" indent="0">
              <a:buNone/>
            </a:pPr>
            <a:endParaRPr lang="cs-CZ" sz="2800" dirty="0">
              <a:latin typeface="Cambria" panose="02040503050406030204" pitchFamily="18" charset="0"/>
            </a:endParaRPr>
          </a:p>
          <a:p>
            <a:r>
              <a:rPr lang="cs-CZ" sz="2800" dirty="0">
                <a:latin typeface="Cambria" panose="02040503050406030204" pitchFamily="18" charset="0"/>
              </a:rPr>
              <a:t>Vlastní úprava účastenství nebo obecná úprava ve správním řádu.</a:t>
            </a:r>
          </a:p>
          <a:p>
            <a:r>
              <a:rPr lang="cs-CZ" sz="2800" dirty="0">
                <a:latin typeface="Cambria" panose="02040503050406030204" pitchFamily="18" charset="0"/>
              </a:rPr>
              <a:t>Úprava počítající se zapojením ekologických spolků v řízeních i podle jiných právních předpisů: § 70 ZOPK (do 31. 12. 2017) a § 9c zákona EIA.</a:t>
            </a:r>
          </a:p>
          <a:p>
            <a:pPr marL="0" indent="0">
              <a:buNone/>
            </a:pPr>
            <a:endParaRPr lang="cs-CZ" sz="2800" b="1" dirty="0" smtClean="0">
              <a:latin typeface="Cambria" panose="02040503050406030204" pitchFamily="18" charset="0"/>
            </a:endParaRPr>
          </a:p>
          <a:p>
            <a:pPr marL="0" indent="0">
              <a:buNone/>
            </a:pPr>
            <a:r>
              <a:rPr lang="cs-CZ" sz="2800" b="1" dirty="0" smtClean="0">
                <a:latin typeface="Cambria" panose="02040503050406030204" pitchFamily="18" charset="0"/>
              </a:rPr>
              <a:t>Účastenství podle správního řádu:</a:t>
            </a:r>
          </a:p>
          <a:p>
            <a:r>
              <a:rPr lang="cs-CZ" sz="2800" dirty="0" smtClean="0">
                <a:latin typeface="Cambria" panose="02040503050406030204" pitchFamily="18" charset="0"/>
              </a:rPr>
              <a:t>Většinou dotčení vlastníci</a:t>
            </a:r>
          </a:p>
          <a:p>
            <a:r>
              <a:rPr lang="cs-CZ" sz="2800" dirty="0" smtClean="0">
                <a:latin typeface="Cambria" panose="02040503050406030204" pitchFamily="18" charset="0"/>
              </a:rPr>
              <a:t>Ekologické spolky, pokud dovodíme možnost jejich dotčení na hmotných právech (viz dále)</a:t>
            </a:r>
          </a:p>
          <a:p>
            <a:pPr marL="0" indent="0">
              <a:buNone/>
            </a:pPr>
            <a:r>
              <a:rPr lang="cs-CZ" sz="2800" b="1" dirty="0" smtClean="0">
                <a:latin typeface="Cambria" panose="02040503050406030204" pitchFamily="18" charset="0"/>
              </a:rPr>
              <a:t>Vlastní úprava:</a:t>
            </a:r>
          </a:p>
          <a:p>
            <a:r>
              <a:rPr lang="cs-CZ" sz="2800" dirty="0" smtClean="0">
                <a:latin typeface="Cambria" panose="02040503050406030204" pitchFamily="18" charset="0"/>
              </a:rPr>
              <a:t>Dotčená veřejnost většinou v pozici dotčených vlastníků (sousedů)</a:t>
            </a:r>
          </a:p>
          <a:p>
            <a:r>
              <a:rPr lang="cs-CZ" sz="2800" dirty="0" smtClean="0">
                <a:latin typeface="Cambria" panose="02040503050406030204" pitchFamily="18" charset="0"/>
              </a:rPr>
              <a:t>Nebo ekologických spolků </a:t>
            </a:r>
            <a:r>
              <a:rPr lang="cs-CZ" sz="2800" dirty="0">
                <a:latin typeface="Cambria" panose="02040503050406030204" pitchFamily="18" charset="0"/>
              </a:rPr>
              <a:t>(</a:t>
            </a:r>
            <a:r>
              <a:rPr lang="cs-CZ" sz="2800" dirty="0" smtClean="0">
                <a:latin typeface="Cambria" panose="02040503050406030204" pitchFamily="18" charset="0"/>
              </a:rPr>
              <a:t>viz dále)</a:t>
            </a:r>
          </a:p>
        </p:txBody>
      </p:sp>
    </p:spTree>
    <p:extLst>
      <p:ext uri="{BB962C8B-B14F-4D97-AF65-F5344CB8AC3E}">
        <p14:creationId xmlns:p14="http://schemas.microsoft.com/office/powerpoint/2010/main" val="416851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323528" y="980728"/>
            <a:ext cx="8568952" cy="5688632"/>
          </a:xfrm>
        </p:spPr>
        <p:txBody>
          <a:bodyPr>
            <a:normAutofit fontScale="40000" lnSpcReduction="20000"/>
          </a:bodyPr>
          <a:lstStyle/>
          <a:p>
            <a:pPr>
              <a:buNone/>
            </a:pPr>
            <a:endParaRPr lang="cs-CZ" sz="4500" b="1" dirty="0"/>
          </a:p>
          <a:p>
            <a:pPr>
              <a:buNone/>
            </a:pPr>
            <a:r>
              <a:rPr lang="cs-CZ" sz="4500" b="1" dirty="0"/>
              <a:t>	(1) Ochrana přírody podle tohoto zákona se uskutečňuje za přímé účasti občanů, prostřednictvím jejich občanských </a:t>
            </a:r>
            <a:r>
              <a:rPr lang="cs-CZ" sz="4500" b="1" dirty="0" smtClean="0"/>
              <a:t>sdružení </a:t>
            </a:r>
            <a:r>
              <a:rPr lang="cs-CZ" sz="4500" b="1" dirty="0"/>
              <a:t>a dobrovolných sborů či aktivů.</a:t>
            </a:r>
          </a:p>
          <a:p>
            <a:pPr>
              <a:buNone/>
            </a:pPr>
            <a:r>
              <a:rPr lang="cs-CZ" sz="4500" b="1" dirty="0"/>
              <a:t> </a:t>
            </a:r>
          </a:p>
          <a:p>
            <a:pPr>
              <a:buNone/>
            </a:pPr>
            <a:r>
              <a:rPr lang="cs-CZ" sz="4500" b="1" dirty="0"/>
              <a:t>	(2) Občanské sdružení nebo jeho organizační jednotka, jehož hlavním posláním podle stanov je ochrana přírody a krajiny (dále jen "občanské sdružení"), je oprávněno, pokud má právní subjektivitu, </a:t>
            </a:r>
            <a:r>
              <a:rPr lang="cs-CZ" sz="5500" b="1" dirty="0">
                <a:solidFill>
                  <a:srgbClr val="FF0000"/>
                </a:solidFill>
              </a:rPr>
              <a:t>požadovat u příslušných orgánů státní správy, aby bylo předem informováno o všech zamýšlených zásazích a zahajovaných správních řízeních, při nichž mohou být dotčeny zájmy ochrany přírody a krajiny chráněné podle tohoto zákona, s výjimkou řízení navazujících na posuzování vlivů na životní prostředí podle § 3 písm. g) zákona o posuzování vlivů na životní prostředí</a:t>
            </a:r>
            <a:r>
              <a:rPr lang="cs-CZ" sz="4500" b="1" dirty="0"/>
              <a:t>. Tato žádost je platná jeden rok ode dne jejího podání, lze ji podávat opakovaně. Musí být věcně a místně specifikována.</a:t>
            </a:r>
          </a:p>
          <a:p>
            <a:pPr>
              <a:buNone/>
            </a:pPr>
            <a:r>
              <a:rPr lang="cs-CZ" sz="4500" b="1" dirty="0"/>
              <a:t> </a:t>
            </a:r>
          </a:p>
          <a:p>
            <a:pPr>
              <a:buNone/>
            </a:pPr>
            <a:r>
              <a:rPr lang="cs-CZ" sz="4500" b="1" dirty="0"/>
              <a:t>	(3) Občanské sdružení je oprávněno </a:t>
            </a:r>
            <a:r>
              <a:rPr lang="cs-CZ" sz="5000" b="1" dirty="0">
                <a:solidFill>
                  <a:srgbClr val="00B050"/>
                </a:solidFill>
              </a:rPr>
              <a:t>za podmínek a v případech podle odstavce </a:t>
            </a:r>
            <a:r>
              <a:rPr lang="cs-CZ" sz="6000" b="1" dirty="0">
                <a:solidFill>
                  <a:srgbClr val="00B050"/>
                </a:solidFill>
              </a:rPr>
              <a:t>2 </a:t>
            </a:r>
            <a:r>
              <a:rPr lang="cs-CZ" sz="5000" b="1" dirty="0">
                <a:solidFill>
                  <a:srgbClr val="00B050"/>
                </a:solidFill>
              </a:rPr>
              <a:t>účastnit se </a:t>
            </a:r>
            <a:r>
              <a:rPr lang="cs-CZ" sz="5000" b="1" dirty="0">
                <a:solidFill>
                  <a:schemeClr val="accent6"/>
                </a:solidFill>
              </a:rPr>
              <a:t>řízení podle tohoto zákona</a:t>
            </a:r>
            <a:r>
              <a:rPr lang="cs-CZ" sz="4500" b="1" dirty="0"/>
              <a:t>, pokud oznámí svou účast písemně do osmi dnů ode dne, kdy mu bylo příslušným správním orgánem zahájení řízení oznámeno; v tomto případě má postavení účastníka </a:t>
            </a:r>
            <a:r>
              <a:rPr lang="cs-CZ" sz="4500" b="1" dirty="0" smtClean="0"/>
              <a:t>řízení. Dnem </a:t>
            </a:r>
            <a:r>
              <a:rPr lang="cs-CZ" sz="4500" b="1" dirty="0"/>
              <a:t>sdělení informace o zahájení řízení se rozumí den doručení jejího písemného vyhotovení nebo první den jejího zveřejnění na úřední desce správního orgánu a současně způsobem umožňujícím dálkový přístup</a:t>
            </a:r>
            <a:r>
              <a:rPr lang="cs-CZ" sz="4500" b="1" dirty="0" smtClean="0"/>
              <a:t>.</a:t>
            </a:r>
            <a:endParaRPr lang="cs-CZ" sz="4500" b="1" dirty="0"/>
          </a:p>
          <a:p>
            <a:pPr marL="0" indent="0">
              <a:buNone/>
            </a:pPr>
            <a:endParaRPr lang="cs-CZ" dirty="0"/>
          </a:p>
        </p:txBody>
      </p:sp>
      <p:sp>
        <p:nvSpPr>
          <p:cNvPr id="7" name="TextovéPole 6"/>
          <p:cNvSpPr txBox="1"/>
          <p:nvPr/>
        </p:nvSpPr>
        <p:spPr>
          <a:xfrm>
            <a:off x="1547664" y="434966"/>
            <a:ext cx="6696744" cy="461665"/>
          </a:xfrm>
          <a:prstGeom prst="rect">
            <a:avLst/>
          </a:prstGeom>
          <a:noFill/>
        </p:spPr>
        <p:txBody>
          <a:bodyPr wrap="square" rtlCol="0">
            <a:spAutoFit/>
          </a:bodyPr>
          <a:lstStyle/>
          <a:p>
            <a:r>
              <a:rPr lang="cs-CZ" sz="2400" b="1" dirty="0" smtClean="0"/>
              <a:t>Vlastní úprava s ekologickými spolky – 70 ZOPK</a:t>
            </a:r>
            <a:endParaRPr lang="cs-CZ" sz="2400" b="1" dirty="0"/>
          </a:p>
        </p:txBody>
      </p:sp>
    </p:spTree>
    <p:extLst>
      <p:ext uri="{BB962C8B-B14F-4D97-AF65-F5344CB8AC3E}">
        <p14:creationId xmlns:p14="http://schemas.microsoft.com/office/powerpoint/2010/main" val="7576450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935472" y="1131480"/>
            <a:ext cx="7540800" cy="3000284"/>
          </a:xfrm>
          <a:prstGeom prst="rect">
            <a:avLst/>
          </a:prstGeom>
          <a:noFill/>
          <a:ln>
            <a:noFill/>
          </a:ln>
        </p:spPr>
        <p:txBody>
          <a:bodyPr lIns="91425" tIns="91425" rIns="91425" bIns="91425" anchor="t" anchorCtr="0">
            <a:noAutofit/>
          </a:bodyPr>
          <a:lstStyle/>
          <a:p>
            <a:pPr>
              <a:spcBef>
                <a:spcPts val="600"/>
              </a:spcBef>
            </a:pPr>
            <a:r>
              <a:rPr lang="cs-CZ" sz="2000" b="1" dirty="0">
                <a:latin typeface="Cambria" panose="02040503050406030204" pitchFamily="18" charset="0"/>
                <a:ea typeface="Roboto Slab" panose="020B0604020202020204" charset="0"/>
              </a:rPr>
              <a:t>§ 70 ZOPK: šíře námitek</a:t>
            </a:r>
          </a:p>
          <a:p>
            <a:pPr>
              <a:spcBef>
                <a:spcPts val="600"/>
              </a:spcBef>
              <a:buFont typeface="Arial" pitchFamily="34" charset="0"/>
              <a:buChar char="•"/>
            </a:pPr>
            <a:endParaRPr lang="cs-CZ" sz="2000" b="1" i="1" dirty="0">
              <a:latin typeface="Cambria" panose="02040503050406030204" pitchFamily="18" charset="0"/>
              <a:ea typeface="Roboto Slab" panose="020B0604020202020204" charset="0"/>
            </a:endParaRPr>
          </a:p>
          <a:p>
            <a:r>
              <a:rPr lang="cs-CZ" sz="1600" b="1" dirty="0">
                <a:latin typeface="Cambria" panose="02040503050406030204" pitchFamily="18" charset="0"/>
              </a:rPr>
              <a:t>Rozsudek MS v Praze ze dne 11. 8. 2016, č. j. 8A 22/2012 – 54: </a:t>
            </a:r>
          </a:p>
          <a:p>
            <a:endParaRPr lang="cs-CZ" sz="1600" dirty="0">
              <a:latin typeface="Cambria" panose="02040503050406030204" pitchFamily="18" charset="0"/>
            </a:endParaRPr>
          </a:p>
          <a:p>
            <a:r>
              <a:rPr lang="cs-CZ" sz="1600" i="1" dirty="0">
                <a:latin typeface="Cambria" panose="02040503050406030204" pitchFamily="18" charset="0"/>
              </a:rPr>
              <a:t>Mezi uplatněnými námitkami a zájmy, jejichž ochrana založila žalobcovu účast v řízení, tak musí existovat obsahová spojitost, </a:t>
            </a:r>
            <a:r>
              <a:rPr lang="cs-CZ" sz="1600" b="1" i="1" dirty="0">
                <a:solidFill>
                  <a:schemeClr val="accent3"/>
                </a:solidFill>
                <a:latin typeface="Cambria" panose="02040503050406030204" pitchFamily="18" charset="0"/>
              </a:rPr>
              <a:t>již nepochybně lze vysledovat mezi ochranou přírody a krajiny a ochranou vody či ovzduší, neboť se jedná o jednotlivé složky životního prostředí </a:t>
            </a:r>
            <a:r>
              <a:rPr lang="cs-CZ" sz="1600" i="1" dirty="0">
                <a:latin typeface="Cambria" panose="02040503050406030204" pitchFamily="18" charset="0"/>
              </a:rPr>
              <a:t>– a žalobce je dle svých stanov primárně zaměřen na ochranu životního prostředí – nikoli však již mezi ochranou přírody a krajiny a ochranou památkově chráněných staveb.</a:t>
            </a:r>
          </a:p>
          <a:p>
            <a:endParaRPr lang="cs-CZ" sz="1600" i="1" dirty="0">
              <a:latin typeface="Cambria" panose="02040503050406030204" pitchFamily="18" charset="0"/>
            </a:endParaRPr>
          </a:p>
          <a:p>
            <a:r>
              <a:rPr lang="cs-CZ" sz="1600" b="1" dirty="0">
                <a:latin typeface="Cambria" panose="02040503050406030204" pitchFamily="18" charset="0"/>
              </a:rPr>
              <a:t>Rozsudek NSS ze dne 29. 11. 2012, č. j. 7 As 144/2012 – 53:</a:t>
            </a:r>
          </a:p>
          <a:p>
            <a:endParaRPr lang="cs-CZ" sz="1600" dirty="0">
              <a:latin typeface="Cambria" panose="02040503050406030204" pitchFamily="18" charset="0"/>
            </a:endParaRPr>
          </a:p>
          <a:p>
            <a:pPr algn="just"/>
            <a:r>
              <a:rPr lang="cs-CZ" sz="1600" i="1" dirty="0">
                <a:latin typeface="Cambria" panose="02040503050406030204" pitchFamily="18" charset="0"/>
              </a:rPr>
              <a:t>Toto ustanovení umožňuje hájit pouze složky životního prostředí chráněné tímto zákonem. Taková ochrana může spočívat </a:t>
            </a:r>
            <a:r>
              <a:rPr lang="cs-CZ" sz="1600" b="1" i="1" dirty="0">
                <a:solidFill>
                  <a:schemeClr val="accent3"/>
                </a:solidFill>
                <a:latin typeface="Cambria" panose="02040503050406030204" pitchFamily="18" charset="0"/>
              </a:rPr>
              <a:t>i v hájení jiných zájmů, je-li jejich spojitost se zájmy ochrany přírody a krajiny chráněnými zákonem o ochraně přírody a krajiny zjevná nebo vyplývá z podkladů, které má správní orgán k dispozici, případně pokud ji občanské sdružení prokáže</a:t>
            </a:r>
            <a:r>
              <a:rPr lang="cs-CZ" sz="1600" i="1" dirty="0">
                <a:latin typeface="Cambria" panose="02040503050406030204" pitchFamily="18" charset="0"/>
              </a:rPr>
              <a:t>.</a:t>
            </a:r>
          </a:p>
          <a:p>
            <a:pPr>
              <a:spcBef>
                <a:spcPts val="600"/>
              </a:spcBef>
              <a:buFont typeface="Arial" pitchFamily="34" charset="0"/>
              <a:buChar char="•"/>
            </a:pPr>
            <a:endParaRPr lang="cs-CZ" sz="1600" i="1" dirty="0">
              <a:latin typeface="Cambria" panose="02040503050406030204" pitchFamily="18" charset="0"/>
              <a:ea typeface="Roboto Slab" panose="020B0604020202020204" charset="0"/>
            </a:endParaRPr>
          </a:p>
        </p:txBody>
      </p:sp>
    </p:spTree>
    <p:extLst>
      <p:ext uri="{BB962C8B-B14F-4D97-AF65-F5344CB8AC3E}">
        <p14:creationId xmlns:p14="http://schemas.microsoft.com/office/powerpoint/2010/main" val="12109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835696" y="529275"/>
            <a:ext cx="6696744" cy="400110"/>
          </a:xfrm>
          <a:prstGeom prst="rect">
            <a:avLst/>
          </a:prstGeom>
          <a:noFill/>
        </p:spPr>
        <p:txBody>
          <a:bodyPr wrap="square" rtlCol="0">
            <a:spAutoFit/>
          </a:bodyPr>
          <a:lstStyle/>
          <a:p>
            <a:r>
              <a:rPr lang="cs-CZ" sz="2000" b="1" dirty="0" smtClean="0"/>
              <a:t>Rozsudek NSS ze dne 5. 10. 2017, č. j</a:t>
            </a:r>
            <a:r>
              <a:rPr lang="cs-CZ" sz="2000" b="1" dirty="0"/>
              <a:t>. 7 As 303/2016 - 42</a:t>
            </a:r>
          </a:p>
        </p:txBody>
      </p:sp>
      <p:sp>
        <p:nvSpPr>
          <p:cNvPr id="3" name="Zástupný symbol pro obsah 2"/>
          <p:cNvSpPr>
            <a:spLocks noGrp="1"/>
          </p:cNvSpPr>
          <p:nvPr>
            <p:ph idx="1"/>
          </p:nvPr>
        </p:nvSpPr>
        <p:spPr>
          <a:xfrm>
            <a:off x="287524" y="1916832"/>
            <a:ext cx="8568952" cy="5688632"/>
          </a:xfrm>
        </p:spPr>
        <p:txBody>
          <a:bodyPr>
            <a:noAutofit/>
          </a:bodyPr>
          <a:lstStyle/>
          <a:p>
            <a:pPr algn="just">
              <a:buNone/>
            </a:pPr>
            <a:r>
              <a:rPr lang="cs-CZ" sz="2400" i="1" dirty="0" smtClean="0"/>
              <a:t>Občanským </a:t>
            </a:r>
            <a:r>
              <a:rPr lang="cs-CZ" sz="2400" i="1" dirty="0"/>
              <a:t>sdružením, která odvozují svoji účast ve správním řízení z § 70 zákona o ochraně přírody a krajiny, </a:t>
            </a:r>
            <a:r>
              <a:rPr lang="cs-CZ" sz="2400" b="1" i="1" dirty="0">
                <a:solidFill>
                  <a:srgbClr val="00B050"/>
                </a:solidFill>
              </a:rPr>
              <a:t>přísluší hájit pouze zájmy chráněné tímto zákonem</a:t>
            </a:r>
            <a:r>
              <a:rPr lang="cs-CZ" sz="2400" i="1" dirty="0"/>
              <a:t>; taková ochrana může spočívat i v hájení jiných zájmů, je-li jejich spojitost se zájmy ochrany přírody a krajiny chráněnými zákonem o ochraně přírody a krajiny </a:t>
            </a:r>
            <a:r>
              <a:rPr lang="cs-CZ" sz="2400" b="1" i="1" dirty="0">
                <a:solidFill>
                  <a:srgbClr val="FF0000"/>
                </a:solidFill>
              </a:rPr>
              <a:t>zjevná nebo vyplývá z podkladů, které má správní orgán k dispozici, případně pokud ji občanské sdružení prokáže</a:t>
            </a:r>
            <a:r>
              <a:rPr lang="cs-CZ" sz="2400" i="1" dirty="0" smtClean="0"/>
              <a:t>.</a:t>
            </a:r>
            <a:endParaRPr lang="cs-CZ" sz="1600" i="1" dirty="0"/>
          </a:p>
        </p:txBody>
      </p:sp>
    </p:spTree>
    <p:extLst>
      <p:ext uri="{BB962C8B-B14F-4D97-AF65-F5344CB8AC3E}">
        <p14:creationId xmlns:p14="http://schemas.microsoft.com/office/powerpoint/2010/main" val="29821748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467544" y="1196752"/>
            <a:ext cx="8202656" cy="3000284"/>
          </a:xfrm>
          <a:prstGeom prst="rect">
            <a:avLst/>
          </a:prstGeom>
          <a:noFill/>
          <a:ln>
            <a:noFill/>
          </a:ln>
        </p:spPr>
        <p:txBody>
          <a:bodyPr lIns="91425" tIns="91425" rIns="91425" bIns="91425" anchor="t" anchorCtr="0">
            <a:noAutofit/>
          </a:bodyPr>
          <a:lstStyle/>
          <a:p>
            <a:pPr>
              <a:spcBef>
                <a:spcPts val="600"/>
              </a:spcBef>
            </a:pPr>
            <a:r>
              <a:rPr lang="cs-CZ" sz="2000" b="1" dirty="0">
                <a:latin typeface="Cambria" pitchFamily="18" charset="0"/>
                <a:ea typeface="Roboto Slab" panose="020B0604020202020204" charset="0"/>
              </a:rPr>
              <a:t>§ 70 ZOPK: řízení o udělení sankce</a:t>
            </a:r>
          </a:p>
          <a:p>
            <a:pPr>
              <a:spcBef>
                <a:spcPts val="600"/>
              </a:spcBef>
            </a:pPr>
            <a:endParaRPr lang="cs-CZ" sz="2000" b="1" dirty="0">
              <a:latin typeface="Cambria" pitchFamily="18" charset="0"/>
              <a:ea typeface="Roboto Slab" panose="020B0604020202020204" charset="0"/>
            </a:endParaRPr>
          </a:p>
          <a:p>
            <a:pPr>
              <a:spcBef>
                <a:spcPts val="600"/>
              </a:spcBef>
            </a:pPr>
            <a:r>
              <a:rPr lang="cs-CZ" sz="2000" b="1" dirty="0">
                <a:latin typeface="Cambria" pitchFamily="18" charset="0"/>
                <a:ea typeface="Roboto Slab" panose="020B0604020202020204" charset="0"/>
              </a:rPr>
              <a:t>Rozsudek NSS ze dne 28. 3. 2017, č. j. 7 As 311/2016 – 31:</a:t>
            </a:r>
          </a:p>
          <a:p>
            <a:pPr algn="just">
              <a:spcBef>
                <a:spcPts val="600"/>
              </a:spcBef>
            </a:pPr>
            <a:r>
              <a:rPr lang="cs-CZ" sz="2000" i="1" dirty="0">
                <a:latin typeface="Cambria" pitchFamily="18" charset="0"/>
                <a:ea typeface="Roboto Slab" panose="020B0604020202020204" charset="0"/>
              </a:rPr>
              <a:t>„Stěžovatel má tedy sice pravdu, že dostačuje i nepřímé dotčení zájmů ochrany přírody a krajiny; </a:t>
            </a:r>
            <a:r>
              <a:rPr lang="cs-CZ" sz="2000" b="1" i="1" dirty="0">
                <a:latin typeface="Cambria" pitchFamily="18" charset="0"/>
                <a:ea typeface="Roboto Slab" panose="020B0604020202020204" charset="0"/>
              </a:rPr>
              <a:t>musí to však být dotčení, kterému jde ještě zabránit</a:t>
            </a:r>
            <a:r>
              <a:rPr lang="cs-CZ" sz="2000" i="1" dirty="0">
                <a:latin typeface="Cambria" pitchFamily="18" charset="0"/>
                <a:ea typeface="Roboto Slab" panose="020B0604020202020204" charset="0"/>
              </a:rPr>
              <a:t>, nikoli dotčení, ke kterému již došlo.“</a:t>
            </a:r>
          </a:p>
          <a:p>
            <a:pPr algn="just">
              <a:spcBef>
                <a:spcPts val="600"/>
              </a:spcBef>
            </a:pPr>
            <a:r>
              <a:rPr lang="cs-CZ" sz="2000" i="1" dirty="0">
                <a:latin typeface="Cambria" pitchFamily="18" charset="0"/>
                <a:ea typeface="Roboto Slab" panose="020B0604020202020204" charset="0"/>
              </a:rPr>
              <a:t>„Zadruhé (…) jde o </a:t>
            </a:r>
            <a:r>
              <a:rPr lang="cs-CZ" sz="2000" b="1" i="1" dirty="0">
                <a:latin typeface="Cambria" pitchFamily="18" charset="0"/>
                <a:ea typeface="Roboto Slab" panose="020B0604020202020204" charset="0"/>
              </a:rPr>
              <a:t>řízení v oblasti správního trestání</a:t>
            </a:r>
            <a:r>
              <a:rPr lang="cs-CZ" sz="2000" i="1" dirty="0">
                <a:latin typeface="Cambria" pitchFamily="18" charset="0"/>
                <a:ea typeface="Roboto Slab" panose="020B0604020202020204" charset="0"/>
              </a:rPr>
              <a:t>, tedy řízení, na nějž se analogicky vztahují </a:t>
            </a:r>
            <a:r>
              <a:rPr lang="cs-CZ" sz="2000" b="1" i="1" dirty="0">
                <a:latin typeface="Cambria" pitchFamily="18" charset="0"/>
                <a:ea typeface="Roboto Slab" panose="020B0604020202020204" charset="0"/>
              </a:rPr>
              <a:t>principy uplatňované v přestupkovém řízení, ba dokonce i v trestním právu</a:t>
            </a:r>
            <a:r>
              <a:rPr lang="cs-CZ" sz="2000" i="1" dirty="0">
                <a:latin typeface="Cambria" pitchFamily="18" charset="0"/>
                <a:ea typeface="Roboto Slab" panose="020B0604020202020204" charset="0"/>
              </a:rPr>
              <a:t>. Správní trestání je charakteristické právě tím, že v něm na jedné straně stojí obviněný subjekt a na druhé straně správní orgán rozhodující o vině a trestu. K přistupování dalších subjektů a přiznávání jim v takovém řízení práv, s nimiž příslušná procesní úprava výslovně nepočítá, je třeba přistupovat nanejvýš zdrženlivě.“</a:t>
            </a:r>
          </a:p>
        </p:txBody>
      </p:sp>
    </p:spTree>
    <p:extLst>
      <p:ext uri="{BB962C8B-B14F-4D97-AF65-F5344CB8AC3E}">
        <p14:creationId xmlns:p14="http://schemas.microsoft.com/office/powerpoint/2010/main" val="118644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467544" y="1159232"/>
            <a:ext cx="8130648" cy="3061856"/>
          </a:xfrm>
          <a:prstGeom prst="rect">
            <a:avLst/>
          </a:prstGeom>
          <a:noFill/>
          <a:ln>
            <a:noFill/>
          </a:ln>
        </p:spPr>
        <p:txBody>
          <a:bodyPr lIns="91425" tIns="91425" rIns="91425" bIns="91425" anchor="t" anchorCtr="0">
            <a:noAutofit/>
          </a:bodyPr>
          <a:lstStyle/>
          <a:p>
            <a:pPr>
              <a:spcBef>
                <a:spcPts val="600"/>
              </a:spcBef>
            </a:pPr>
            <a:r>
              <a:rPr lang="cs-CZ" sz="2000" b="1" dirty="0">
                <a:latin typeface="Cambria" pitchFamily="18" charset="0"/>
                <a:ea typeface="Roboto Slab" panose="020B0604020202020204" charset="0"/>
              </a:rPr>
              <a:t>§ 70 ZOPK: </a:t>
            </a:r>
            <a:r>
              <a:rPr lang="cs-CZ" sz="2000" b="1" i="1" dirty="0">
                <a:latin typeface="Cambria" pitchFamily="18" charset="0"/>
                <a:ea typeface="Roboto Slab" panose="020B0604020202020204" charset="0"/>
              </a:rPr>
              <a:t>Účast v (ne)řízení  </a:t>
            </a:r>
          </a:p>
          <a:p>
            <a:pPr>
              <a:spcBef>
                <a:spcPts val="600"/>
              </a:spcBef>
            </a:pPr>
            <a:endParaRPr lang="cs-CZ" sz="2000" dirty="0"/>
          </a:p>
          <a:p>
            <a:pPr>
              <a:spcBef>
                <a:spcPts val="600"/>
              </a:spcBef>
            </a:pPr>
            <a:r>
              <a:rPr lang="cs-CZ" sz="2000" b="1" dirty="0">
                <a:latin typeface="Cambria" panose="02040503050406030204" pitchFamily="18" charset="0"/>
              </a:rPr>
              <a:t>Rozsudek NSS ze dne 25. 11. 2015, č. j. 2 As 53/2015 – 40 </a:t>
            </a:r>
            <a:r>
              <a:rPr lang="cs-CZ" dirty="0">
                <a:latin typeface="Cambria" panose="02040503050406030204" pitchFamily="18" charset="0"/>
              </a:rPr>
              <a:t>(HOBBYMARKET):</a:t>
            </a:r>
          </a:p>
          <a:p>
            <a:pPr algn="just">
              <a:spcBef>
                <a:spcPts val="600"/>
              </a:spcBef>
            </a:pPr>
            <a:r>
              <a:rPr lang="cs-CZ" sz="2000" i="1" dirty="0">
                <a:latin typeface="Cambria" panose="02040503050406030204" pitchFamily="18" charset="0"/>
              </a:rPr>
              <a:t>[28] Ačkoli je postup podle § 117 stavebního zákona uvozen nadpisem „Zkrácené stavební řízení“, </a:t>
            </a:r>
            <a:r>
              <a:rPr lang="cs-CZ" sz="2000" i="1" dirty="0" err="1">
                <a:latin typeface="Cambria" panose="02040503050406030204" pitchFamily="18" charset="0"/>
              </a:rPr>
              <a:t>stricto</a:t>
            </a:r>
            <a:r>
              <a:rPr lang="cs-CZ" sz="2000" i="1" dirty="0">
                <a:latin typeface="Cambria" panose="02040503050406030204" pitchFamily="18" charset="0"/>
              </a:rPr>
              <a:t> </a:t>
            </a:r>
            <a:r>
              <a:rPr lang="cs-CZ" sz="2000" i="1" dirty="0" err="1">
                <a:latin typeface="Cambria" panose="02040503050406030204" pitchFamily="18" charset="0"/>
              </a:rPr>
              <a:t>sensu</a:t>
            </a:r>
            <a:r>
              <a:rPr lang="cs-CZ" sz="2000" i="1" dirty="0">
                <a:latin typeface="Cambria" panose="02040503050406030204" pitchFamily="18" charset="0"/>
              </a:rPr>
              <a:t> správním řízením není. Nejvyšší správní soud je však přesvědčen, že účastenství subjektů, jakým je i žalobce, není omezeno jen na správní řízení (v úzkém smyslu), při němž mohou být dotčeny zájmy ochrany přírody a krajiny, </a:t>
            </a:r>
            <a:r>
              <a:rPr lang="cs-CZ" sz="2000" b="1" i="1" dirty="0">
                <a:solidFill>
                  <a:schemeClr val="accent3"/>
                </a:solidFill>
                <a:latin typeface="Cambria" panose="02040503050406030204" pitchFamily="18" charset="0"/>
              </a:rPr>
              <a:t>ale uplatní se i u jiných procesních postupů, v nichž jsou dotčeny zájmy ochrany přírody a krajiny chráněné zákonem. Musí jít vždy o konkrétní věc ústící v akt, jenž se týká subjektivních práv a povinností dotčených subjektů</a:t>
            </a:r>
            <a:r>
              <a:rPr lang="cs-CZ" sz="2000" i="1" dirty="0">
                <a:latin typeface="Cambria" panose="02040503050406030204" pitchFamily="18" charset="0"/>
              </a:rPr>
              <a:t>. Na podporu rozšiřujícího výkladu dispozice § 70 zákona o ochraně přírody lze připomenout, že toto ustanovení pochází z doby, kdy stavební zákon neznal postup podle § 117, jakož i to, že závazek plynoucí z </a:t>
            </a:r>
            <a:r>
              <a:rPr lang="cs-CZ" sz="2000" i="1" dirty="0" err="1">
                <a:latin typeface="Cambria" panose="02040503050406030204" pitchFamily="18" charset="0"/>
              </a:rPr>
              <a:t>Aarhuské</a:t>
            </a:r>
            <a:r>
              <a:rPr lang="cs-CZ" sz="2000" i="1" dirty="0">
                <a:latin typeface="Cambria" panose="02040503050406030204" pitchFamily="18" charset="0"/>
              </a:rPr>
              <a:t> úmluvy velí umožnit veřejnosti co nejširší účast v dané oblasti.</a:t>
            </a:r>
          </a:p>
          <a:p>
            <a:endParaRPr lang="cs-CZ" dirty="0"/>
          </a:p>
          <a:p>
            <a:pPr>
              <a:spcBef>
                <a:spcPts val="600"/>
              </a:spcBef>
            </a:pPr>
            <a:endParaRPr lang="cs-CZ" dirty="0"/>
          </a:p>
          <a:p>
            <a:pPr>
              <a:spcBef>
                <a:spcPts val="600"/>
              </a:spcBef>
            </a:pPr>
            <a:endParaRPr lang="cs-CZ" b="1" i="1" dirty="0">
              <a:latin typeface="Cambria" pitchFamily="18" charset="0"/>
              <a:ea typeface="Roboto Slab" panose="020B0604020202020204" charset="0"/>
            </a:endParaRPr>
          </a:p>
          <a:p>
            <a:pPr>
              <a:spcBef>
                <a:spcPts val="600"/>
              </a:spcBef>
            </a:pPr>
            <a:endParaRPr lang="cs-CZ" b="1" i="1" dirty="0">
              <a:latin typeface="Cambria" pitchFamily="18" charset="0"/>
              <a:ea typeface="Roboto Slab" panose="020B0604020202020204" charset="0"/>
            </a:endParaRPr>
          </a:p>
          <a:p>
            <a:pPr>
              <a:spcBef>
                <a:spcPts val="600"/>
              </a:spcBef>
            </a:pPr>
            <a:endParaRPr lang="cs-CZ" i="1" dirty="0">
              <a:latin typeface="Cambria" pitchFamily="18" charset="0"/>
              <a:ea typeface="Roboto Slab" panose="020B0604020202020204" charset="0"/>
            </a:endParaRPr>
          </a:p>
        </p:txBody>
      </p:sp>
    </p:spTree>
    <p:extLst>
      <p:ext uri="{BB962C8B-B14F-4D97-AF65-F5344CB8AC3E}">
        <p14:creationId xmlns:p14="http://schemas.microsoft.com/office/powerpoint/2010/main" val="298525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323528" y="980728"/>
            <a:ext cx="8568952" cy="5688632"/>
          </a:xfrm>
        </p:spPr>
        <p:txBody>
          <a:bodyPr>
            <a:normAutofit/>
          </a:bodyPr>
          <a:lstStyle/>
          <a:p>
            <a:pPr>
              <a:buNone/>
            </a:pPr>
            <a:endParaRPr lang="cs-CZ" sz="4500" b="1" dirty="0"/>
          </a:p>
          <a:p>
            <a:r>
              <a:rPr lang="cs-CZ" sz="2000" b="1" dirty="0" smtClean="0">
                <a:solidFill>
                  <a:schemeClr val="accent2"/>
                </a:solidFill>
                <a:latin typeface="Cambria" panose="02040503050406030204" pitchFamily="18" charset="0"/>
              </a:rPr>
              <a:t>Problém – od 1. 1. 2018 omezení jen na řízení podle ZOPK</a:t>
            </a:r>
          </a:p>
          <a:p>
            <a:r>
              <a:rPr lang="cs-CZ" sz="2000" b="1" dirty="0" smtClean="0">
                <a:latin typeface="Cambria" panose="02040503050406030204" pitchFamily="18" charset="0"/>
              </a:rPr>
              <a:t>V některých případech navíc přestávají být řízení podle ZOPK řízeními – např. kácení dřevin podle § 8 pro účely výstavby (závazné stanovisko), výjimka z ochrany ohrožených druhů podle § 56 (ale jen v případě, že se výskyt zjistí až po zahájení řízení podle </a:t>
            </a:r>
            <a:r>
              <a:rPr lang="cs-CZ" sz="2000" b="1" dirty="0" err="1" smtClean="0">
                <a:latin typeface="Cambria" panose="02040503050406030204" pitchFamily="18" charset="0"/>
              </a:rPr>
              <a:t>StavZ</a:t>
            </a:r>
            <a:r>
              <a:rPr lang="cs-CZ" sz="2000" b="1" dirty="0" smtClean="0">
                <a:latin typeface="Cambria" panose="02040503050406030204" pitchFamily="18" charset="0"/>
              </a:rPr>
              <a:t> – závazné stanovisko)</a:t>
            </a:r>
          </a:p>
          <a:p>
            <a:r>
              <a:rPr lang="cs-CZ" sz="2000" b="1" dirty="0" smtClean="0">
                <a:latin typeface="Cambria" panose="02040503050406030204" pitchFamily="18" charset="0"/>
              </a:rPr>
              <a:t>Zůstává povinnost informovat o zahájených řízeních</a:t>
            </a:r>
          </a:p>
          <a:p>
            <a:r>
              <a:rPr lang="cs-CZ" sz="2000" b="1" dirty="0">
                <a:latin typeface="Cambria" panose="02040503050406030204" pitchFamily="18" charset="0"/>
              </a:rPr>
              <a:t>Předmět návrhu </a:t>
            </a:r>
            <a:r>
              <a:rPr lang="cs-CZ" sz="2000" b="1" dirty="0" smtClean="0">
                <a:latin typeface="Cambria" panose="02040503050406030204" pitchFamily="18" charset="0"/>
              </a:rPr>
              <a:t>na </a:t>
            </a:r>
            <a:r>
              <a:rPr lang="cs-CZ" sz="2000" b="1" dirty="0">
                <a:latin typeface="Cambria" panose="02040503050406030204" pitchFamily="18" charset="0"/>
              </a:rPr>
              <a:t>zrušení zákona, který bude posuzovat Ústavní soud pod </a:t>
            </a:r>
            <a:r>
              <a:rPr lang="cs-CZ" sz="2000" b="1" dirty="0" err="1">
                <a:latin typeface="Cambria" panose="02040503050406030204" pitchFamily="18" charset="0"/>
              </a:rPr>
              <a:t>sp</a:t>
            </a:r>
            <a:r>
              <a:rPr lang="cs-CZ" sz="2000" b="1" dirty="0">
                <a:latin typeface="Cambria" panose="02040503050406030204" pitchFamily="18" charset="0"/>
              </a:rPr>
              <a:t>. z. </a:t>
            </a:r>
            <a:r>
              <a:rPr lang="cs-CZ" sz="2000" b="1" dirty="0" err="1">
                <a:latin typeface="Cambria" panose="02040503050406030204" pitchFamily="18" charset="0"/>
              </a:rPr>
              <a:t>Pl</a:t>
            </a:r>
            <a:r>
              <a:rPr lang="cs-CZ" sz="2000" b="1" dirty="0">
                <a:latin typeface="Cambria" panose="02040503050406030204" pitchFamily="18" charset="0"/>
              </a:rPr>
              <a:t> ÚS </a:t>
            </a:r>
            <a:r>
              <a:rPr lang="cs-CZ" sz="2000" b="1" dirty="0" smtClean="0">
                <a:latin typeface="Cambria" panose="02040503050406030204" pitchFamily="18" charset="0"/>
              </a:rPr>
              <a:t>22/17.</a:t>
            </a:r>
          </a:p>
          <a:p>
            <a:endParaRPr lang="cs-CZ" sz="2000" b="1" dirty="0">
              <a:latin typeface="Cambria" panose="02040503050406030204" pitchFamily="18" charset="0"/>
            </a:endParaRPr>
          </a:p>
          <a:p>
            <a:r>
              <a:rPr lang="cs-CZ" sz="2000" b="1" dirty="0" smtClean="0">
                <a:latin typeface="Cambria" panose="02040503050406030204" pitchFamily="18" charset="0"/>
              </a:rPr>
              <a:t>Osekání účasti veřejnosti</a:t>
            </a:r>
          </a:p>
          <a:p>
            <a:pPr lvl="1">
              <a:buFontTx/>
              <a:buChar char="-"/>
            </a:pPr>
            <a:r>
              <a:rPr lang="cs-CZ" sz="1600" b="1" dirty="0" smtClean="0">
                <a:latin typeface="Cambria" panose="02040503050406030204" pitchFamily="18" charset="0"/>
              </a:rPr>
              <a:t>ale neřeší blokování velkých záměrů (které jsou v režimu EIA)</a:t>
            </a:r>
          </a:p>
          <a:p>
            <a:pPr lvl="1">
              <a:buFontTx/>
              <a:buChar char="-"/>
            </a:pPr>
            <a:r>
              <a:rPr lang="cs-CZ" sz="1600" b="1" dirty="0" smtClean="0">
                <a:latin typeface="Cambria" panose="02040503050406030204" pitchFamily="18" charset="0"/>
              </a:rPr>
              <a:t>v rozporu s </a:t>
            </a:r>
            <a:r>
              <a:rPr lang="cs-CZ" sz="1600" b="1" dirty="0" err="1" smtClean="0">
                <a:latin typeface="Cambria" panose="02040503050406030204" pitchFamily="18" charset="0"/>
              </a:rPr>
              <a:t>Aarhuskou</a:t>
            </a:r>
            <a:r>
              <a:rPr lang="cs-CZ" sz="1600" b="1" dirty="0" smtClean="0">
                <a:latin typeface="Cambria" panose="02040503050406030204" pitchFamily="18" charset="0"/>
              </a:rPr>
              <a:t> úmluvou? diskuze</a:t>
            </a:r>
            <a:endParaRPr lang="cs-CZ" sz="1600" b="1" dirty="0">
              <a:latin typeface="Cambria" panose="02040503050406030204" pitchFamily="18" charset="0"/>
            </a:endParaRPr>
          </a:p>
          <a:p>
            <a:pPr marL="0" indent="0">
              <a:buNone/>
            </a:pPr>
            <a:endParaRPr lang="cs-CZ" dirty="0"/>
          </a:p>
        </p:txBody>
      </p:sp>
      <p:sp>
        <p:nvSpPr>
          <p:cNvPr id="7" name="TextovéPole 6"/>
          <p:cNvSpPr txBox="1"/>
          <p:nvPr/>
        </p:nvSpPr>
        <p:spPr>
          <a:xfrm>
            <a:off x="1547664" y="434966"/>
            <a:ext cx="6696744" cy="461665"/>
          </a:xfrm>
          <a:prstGeom prst="rect">
            <a:avLst/>
          </a:prstGeom>
          <a:noFill/>
        </p:spPr>
        <p:txBody>
          <a:bodyPr wrap="square" rtlCol="0">
            <a:spAutoFit/>
          </a:bodyPr>
          <a:lstStyle/>
          <a:p>
            <a:r>
              <a:rPr lang="cs-CZ" sz="2400" b="1" dirty="0" smtClean="0"/>
              <a:t>Vlastní úprava s ekologickými spolky – 70 ZOPK</a:t>
            </a:r>
            <a:endParaRPr lang="cs-CZ" sz="2400" b="1" dirty="0"/>
          </a:p>
        </p:txBody>
      </p:sp>
    </p:spTree>
    <p:extLst>
      <p:ext uri="{BB962C8B-B14F-4D97-AF65-F5344CB8AC3E}">
        <p14:creationId xmlns:p14="http://schemas.microsoft.com/office/powerpoint/2010/main" val="15385054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476880"/>
            <a:ext cx="6696744" cy="523220"/>
          </a:xfrm>
          <a:prstGeom prst="rect">
            <a:avLst/>
          </a:prstGeom>
          <a:noFill/>
        </p:spPr>
        <p:txBody>
          <a:bodyPr wrap="square" rtlCol="0">
            <a:spAutoFit/>
          </a:bodyPr>
          <a:lstStyle/>
          <a:p>
            <a:r>
              <a:rPr lang="cs-CZ" sz="2800" b="1" dirty="0" smtClean="0"/>
              <a:t>§ 71 ZOPK – účast obcí</a:t>
            </a:r>
            <a:endParaRPr lang="cs-CZ" sz="2800" b="1" dirty="0"/>
          </a:p>
        </p:txBody>
      </p:sp>
      <p:sp>
        <p:nvSpPr>
          <p:cNvPr id="3" name="Zástupný symbol pro obsah 2"/>
          <p:cNvSpPr>
            <a:spLocks noGrp="1"/>
          </p:cNvSpPr>
          <p:nvPr>
            <p:ph idx="1"/>
          </p:nvPr>
        </p:nvSpPr>
        <p:spPr>
          <a:xfrm>
            <a:off x="323528" y="980728"/>
            <a:ext cx="8568952" cy="5688632"/>
          </a:xfrm>
        </p:spPr>
        <p:txBody>
          <a:bodyPr>
            <a:normAutofit fontScale="47500" lnSpcReduction="20000"/>
          </a:bodyPr>
          <a:lstStyle/>
          <a:p>
            <a:pPr>
              <a:buNone/>
            </a:pPr>
            <a:r>
              <a:rPr lang="cs-CZ" sz="4500" b="1" dirty="0" smtClean="0">
                <a:latin typeface="Cambria" panose="02040503050406030204" pitchFamily="18" charset="0"/>
              </a:rPr>
              <a:t> </a:t>
            </a:r>
            <a:endParaRPr lang="cs-CZ" sz="4500" b="1" dirty="0">
              <a:latin typeface="Cambria" panose="02040503050406030204" pitchFamily="18" charset="0"/>
            </a:endParaRPr>
          </a:p>
          <a:p>
            <a:pPr>
              <a:buNone/>
            </a:pPr>
            <a:r>
              <a:rPr lang="cs-CZ" sz="4500" b="1" dirty="0">
                <a:latin typeface="Cambria" panose="02040503050406030204" pitchFamily="18" charset="0"/>
              </a:rPr>
              <a:t>	(1) Obce se prostřednictvím svých orgánů zapojují do ochrany přírody a krajiny ve svých územních obvodech. Vyjadřují se zejména k vyhlašování a rušení zvláště chráněných území, památných stromů a jejich ochranných pásem.</a:t>
            </a:r>
          </a:p>
          <a:p>
            <a:pPr>
              <a:buNone/>
            </a:pPr>
            <a:r>
              <a:rPr lang="cs-CZ" sz="4500" b="1" dirty="0">
                <a:latin typeface="Cambria" panose="02040503050406030204" pitchFamily="18" charset="0"/>
              </a:rPr>
              <a:t> </a:t>
            </a:r>
          </a:p>
          <a:p>
            <a:pPr>
              <a:buNone/>
            </a:pPr>
            <a:r>
              <a:rPr lang="cs-CZ" sz="4500" b="1" dirty="0">
                <a:latin typeface="Cambria" panose="02040503050406030204" pitchFamily="18" charset="0"/>
              </a:rPr>
              <a:t>	(2) Orgány státní ochrany přírody jsou povinny spolupracovat s obcemi, předkládat jim požadované podklady a informace, poskytovat potřebná vysvětlení k zásahům do přírody i způsobům její ochrany, zejména pokud takové zásahy mohou nepříznivě ovlivnit prostředí v obci nebo omezit výkon práv jejích obyvatel.</a:t>
            </a:r>
          </a:p>
          <a:p>
            <a:pPr>
              <a:buNone/>
            </a:pPr>
            <a:r>
              <a:rPr lang="cs-CZ" sz="4500" b="1" dirty="0">
                <a:latin typeface="Cambria" panose="02040503050406030204" pitchFamily="18" charset="0"/>
              </a:rPr>
              <a:t> </a:t>
            </a:r>
          </a:p>
          <a:p>
            <a:pPr>
              <a:buNone/>
            </a:pPr>
            <a:r>
              <a:rPr lang="cs-CZ" sz="4500" b="1" dirty="0">
                <a:latin typeface="Cambria" panose="02040503050406030204" pitchFamily="18" charset="0"/>
              </a:rPr>
              <a:t>	</a:t>
            </a:r>
            <a:r>
              <a:rPr lang="cs-CZ" sz="4500" b="1" dirty="0">
                <a:solidFill>
                  <a:schemeClr val="accent6"/>
                </a:solidFill>
                <a:latin typeface="Cambria" panose="02040503050406030204" pitchFamily="18" charset="0"/>
              </a:rPr>
              <a:t>(3) Obce jsou ve svém územním obvodu účastníkem řízení podle tohoto zákona, pokud v téže věci nerozhodují jako orgány ochrany přírody.</a:t>
            </a:r>
          </a:p>
          <a:p>
            <a:pPr>
              <a:buNone/>
            </a:pPr>
            <a:r>
              <a:rPr lang="cs-CZ" sz="4500" b="1" dirty="0">
                <a:latin typeface="Cambria" panose="02040503050406030204" pitchFamily="18" charset="0"/>
              </a:rPr>
              <a:t> </a:t>
            </a:r>
          </a:p>
          <a:p>
            <a:pPr>
              <a:buNone/>
            </a:pPr>
            <a:r>
              <a:rPr lang="cs-CZ" sz="4500" b="1" dirty="0">
                <a:latin typeface="Cambria" panose="02040503050406030204" pitchFamily="18" charset="0"/>
              </a:rPr>
              <a:t>	(4) Obce ve svém územním obvodu mají při projednávání návrhu opatření obecné povahy podle části třetí tohoto zákona postavení dotčeného orgánu podle správního řádu.</a:t>
            </a:r>
            <a:endParaRPr lang="cs-CZ" dirty="0">
              <a:latin typeface="Cambria" panose="02040503050406030204" pitchFamily="18" charset="0"/>
            </a:endParaRPr>
          </a:p>
        </p:txBody>
      </p:sp>
    </p:spTree>
    <p:extLst>
      <p:ext uri="{BB962C8B-B14F-4D97-AF65-F5344CB8AC3E}">
        <p14:creationId xmlns:p14="http://schemas.microsoft.com/office/powerpoint/2010/main" val="34211975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476880"/>
            <a:ext cx="7056784" cy="523220"/>
          </a:xfrm>
          <a:prstGeom prst="rect">
            <a:avLst/>
          </a:prstGeom>
          <a:noFill/>
        </p:spPr>
        <p:txBody>
          <a:bodyPr wrap="square" rtlCol="0">
            <a:spAutoFit/>
          </a:bodyPr>
          <a:lstStyle/>
          <a:p>
            <a:r>
              <a:rPr lang="cs-CZ" sz="2800" b="1" dirty="0" smtClean="0"/>
              <a:t>Vlastní úprava s ekologickými spolky - § 7 IPPC</a:t>
            </a:r>
            <a:endParaRPr lang="cs-CZ" sz="2800" b="1" dirty="0"/>
          </a:p>
        </p:txBody>
      </p:sp>
      <p:sp>
        <p:nvSpPr>
          <p:cNvPr id="3" name="Zástupný symbol pro obsah 2"/>
          <p:cNvSpPr>
            <a:spLocks noGrp="1"/>
          </p:cNvSpPr>
          <p:nvPr>
            <p:ph idx="1"/>
          </p:nvPr>
        </p:nvSpPr>
        <p:spPr/>
        <p:txBody>
          <a:bodyPr>
            <a:normAutofit fontScale="92500" lnSpcReduction="10000"/>
          </a:bodyPr>
          <a:lstStyle/>
          <a:p>
            <a:pPr marL="0" indent="0">
              <a:buNone/>
            </a:pPr>
            <a:r>
              <a:rPr lang="cs-CZ" sz="2800" dirty="0" smtClean="0">
                <a:latin typeface="Cambria" panose="02040503050406030204" pitchFamily="18" charset="0"/>
              </a:rPr>
              <a:t>a) provozovatel </a:t>
            </a:r>
            <a:r>
              <a:rPr lang="cs-CZ" sz="2800" dirty="0">
                <a:latin typeface="Cambria" panose="02040503050406030204" pitchFamily="18" charset="0"/>
              </a:rPr>
              <a:t>zařízení, b) vlastník zařízení, c) obec s kraj, na jejichž území je nebo má být zařízení umístěno, </a:t>
            </a:r>
            <a:r>
              <a:rPr lang="cs-CZ" sz="2800" dirty="0" smtClean="0">
                <a:solidFill>
                  <a:schemeClr val="accent2"/>
                </a:solidFill>
                <a:latin typeface="Cambria" panose="02040503050406030204" pitchFamily="18" charset="0"/>
              </a:rPr>
              <a:t>e) </a:t>
            </a:r>
            <a:r>
              <a:rPr lang="cs-CZ" sz="2800" u="sng" dirty="0" smtClean="0">
                <a:solidFill>
                  <a:schemeClr val="accent2"/>
                </a:solidFill>
                <a:latin typeface="Cambria" panose="02040503050406030204" pitchFamily="18" charset="0"/>
              </a:rPr>
              <a:t>občanská sdružení</a:t>
            </a:r>
            <a:r>
              <a:rPr lang="cs-CZ" sz="2800" dirty="0" smtClean="0">
                <a:latin typeface="Cambria" panose="02040503050406030204" pitchFamily="18" charset="0"/>
              </a:rPr>
              <a:t>, </a:t>
            </a:r>
            <a:r>
              <a:rPr lang="cs-CZ" sz="2800" dirty="0">
                <a:latin typeface="Cambria" panose="02040503050406030204" pitchFamily="18" charset="0"/>
              </a:rPr>
              <a:t>obecně prospěšné společnosti, zaměstnavatelské svazy nebo hospodářské komory, </a:t>
            </a:r>
            <a:r>
              <a:rPr lang="cs-CZ" sz="2800" dirty="0">
                <a:solidFill>
                  <a:schemeClr val="accent2"/>
                </a:solidFill>
                <a:latin typeface="Cambria" panose="02040503050406030204" pitchFamily="18" charset="0"/>
              </a:rPr>
              <a:t>jejichž předmětem činnosti je prosazování a </a:t>
            </a:r>
            <a:r>
              <a:rPr lang="cs-CZ" sz="2800" u="sng" dirty="0">
                <a:solidFill>
                  <a:schemeClr val="accent2"/>
                </a:solidFill>
                <a:latin typeface="Cambria" panose="02040503050406030204" pitchFamily="18" charset="0"/>
              </a:rPr>
              <a:t>ochrana profesních zájmů nebo veřejných zájmů podle zvláštních právních předpisů</a:t>
            </a:r>
            <a:r>
              <a:rPr lang="cs-CZ" sz="2800" dirty="0" smtClean="0">
                <a:latin typeface="Cambria" panose="02040503050406030204" pitchFamily="18" charset="0"/>
              </a:rPr>
              <a:t>, dále </a:t>
            </a:r>
            <a:r>
              <a:rPr lang="cs-CZ" sz="2800" dirty="0">
                <a:latin typeface="Cambria" panose="02040503050406030204" pitchFamily="18" charset="0"/>
              </a:rPr>
              <a:t>obce nebo kraje, na jejichž území může toto zařízení ovlivnit životní prostředí, pokud se jako účastníci písemně přihlásily úřadu do 8 dnů ode dne zveřejnění stručného shrnutí údajů ze žádosti podle § 8. </a:t>
            </a:r>
            <a:endParaRPr lang="cs-CZ" sz="2800" dirty="0" smtClean="0">
              <a:latin typeface="Cambria" panose="02040503050406030204" pitchFamily="18" charset="0"/>
            </a:endParaRPr>
          </a:p>
          <a:p>
            <a:pPr marL="0" indent="0">
              <a:buNone/>
            </a:pPr>
            <a:r>
              <a:rPr lang="cs-CZ" sz="2000" dirty="0" smtClean="0">
                <a:latin typeface="Cambria" panose="02040503050406030204" pitchFamily="18" charset="0"/>
              </a:rPr>
              <a:t>- problém: není zřejmý vztah k EIA, nejsou zde další představitelé dotčené veřejnosti</a:t>
            </a:r>
            <a:endParaRPr lang="cs-CZ" sz="2000" dirty="0">
              <a:latin typeface="Cambria" panose="02040503050406030204" pitchFamily="18" charset="0"/>
            </a:endParaRPr>
          </a:p>
        </p:txBody>
      </p:sp>
    </p:spTree>
    <p:extLst>
      <p:ext uri="{BB962C8B-B14F-4D97-AF65-F5344CB8AC3E}">
        <p14:creationId xmlns:p14="http://schemas.microsoft.com/office/powerpoint/2010/main" val="307786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9" name="TextovéPole 8"/>
          <p:cNvSpPr txBox="1"/>
          <p:nvPr/>
        </p:nvSpPr>
        <p:spPr>
          <a:xfrm>
            <a:off x="414174" y="1511206"/>
            <a:ext cx="7776864" cy="523220"/>
          </a:xfrm>
          <a:prstGeom prst="rect">
            <a:avLst/>
          </a:prstGeom>
          <a:noFill/>
        </p:spPr>
        <p:txBody>
          <a:bodyPr wrap="square" rtlCol="0">
            <a:spAutoFit/>
          </a:bodyPr>
          <a:lstStyle/>
          <a:p>
            <a:r>
              <a:rPr lang="cs-CZ" sz="2800" b="1" dirty="0"/>
              <a:t>§ </a:t>
            </a:r>
            <a:r>
              <a:rPr lang="cs-CZ" sz="2800" b="1" dirty="0" smtClean="0"/>
              <a:t>115 vodního zákona</a:t>
            </a:r>
            <a:endParaRPr lang="cs-CZ" sz="2800" b="1" dirty="0"/>
          </a:p>
        </p:txBody>
      </p:sp>
      <p:sp>
        <p:nvSpPr>
          <p:cNvPr id="3" name="TextovéPole 2"/>
          <p:cNvSpPr txBox="1"/>
          <p:nvPr/>
        </p:nvSpPr>
        <p:spPr>
          <a:xfrm>
            <a:off x="385462" y="2127994"/>
            <a:ext cx="8651034" cy="13757612"/>
          </a:xfrm>
          <a:prstGeom prst="rect">
            <a:avLst/>
          </a:prstGeom>
          <a:noFill/>
        </p:spPr>
        <p:txBody>
          <a:bodyPr wrap="square" rtlCol="0">
            <a:spAutoFit/>
          </a:bodyPr>
          <a:lstStyle/>
          <a:p>
            <a:r>
              <a:rPr lang="cs-CZ" b="1" dirty="0" smtClean="0">
                <a:latin typeface="Cambria" panose="02040503050406030204" pitchFamily="18" charset="0"/>
              </a:rPr>
              <a:t>(</a:t>
            </a:r>
            <a:r>
              <a:rPr lang="cs-CZ" b="1" dirty="0">
                <a:latin typeface="Cambria" panose="02040503050406030204" pitchFamily="18" charset="0"/>
              </a:rPr>
              <a:t>1) Pokud tento zákon nestanoví jinak, postupují vodoprávní úřady při řízení o věcech upravených vodním zákonem podle stavebního zákona</a:t>
            </a:r>
            <a:r>
              <a:rPr lang="cs-CZ" b="1" dirty="0" smtClean="0">
                <a:latin typeface="Cambria" panose="02040503050406030204" pitchFamily="18" charset="0"/>
              </a:rPr>
              <a:t>, </a:t>
            </a:r>
            <a:r>
              <a:rPr lang="cs-CZ" b="1" dirty="0">
                <a:latin typeface="Cambria" panose="02040503050406030204" pitchFamily="18" charset="0"/>
              </a:rPr>
              <a:t>jde-li o rozhodování týkající se vodních děl a vodohospodářských úprav.</a:t>
            </a:r>
          </a:p>
          <a:p>
            <a:r>
              <a:rPr lang="cs-CZ" b="1" dirty="0" smtClean="0">
                <a:latin typeface="Cambria" panose="02040503050406030204" pitchFamily="18" charset="0"/>
              </a:rPr>
              <a:t>(</a:t>
            </a:r>
            <a:r>
              <a:rPr lang="cs-CZ" b="1" dirty="0">
                <a:latin typeface="Cambria" panose="02040503050406030204" pitchFamily="18" charset="0"/>
              </a:rPr>
              <a:t>4) </a:t>
            </a:r>
            <a:r>
              <a:rPr lang="cs-CZ" sz="2400" b="1" dirty="0">
                <a:solidFill>
                  <a:schemeClr val="accent6"/>
                </a:solidFill>
                <a:latin typeface="Cambria" panose="02040503050406030204" pitchFamily="18" charset="0"/>
              </a:rPr>
              <a:t>Účastníkem řízení jsou též obce</a:t>
            </a:r>
            <a:r>
              <a:rPr lang="cs-CZ" b="1" dirty="0">
                <a:latin typeface="Cambria" panose="02040503050406030204" pitchFamily="18" charset="0"/>
              </a:rPr>
              <a:t>, v jejichž územním obvodu může dojít rozhodnutím vodoprávního úřadu k ovlivnění vodních poměrů nebo životního prostředí, pokud tento zákon nestanoví jinak.</a:t>
            </a:r>
          </a:p>
          <a:p>
            <a:r>
              <a:rPr lang="cs-CZ" b="1" dirty="0" smtClean="0">
                <a:latin typeface="Cambria" panose="02040503050406030204" pitchFamily="18" charset="0"/>
              </a:rPr>
              <a:t>(</a:t>
            </a:r>
            <a:r>
              <a:rPr lang="cs-CZ" b="1" dirty="0">
                <a:latin typeface="Cambria" panose="02040503050406030204" pitchFamily="18" charset="0"/>
              </a:rPr>
              <a:t>5) </a:t>
            </a:r>
            <a:r>
              <a:rPr lang="cs-CZ" sz="2000" b="1" dirty="0">
                <a:solidFill>
                  <a:schemeClr val="accent6"/>
                </a:solidFill>
                <a:latin typeface="Cambria" panose="02040503050406030204" pitchFamily="18" charset="0"/>
              </a:rPr>
              <a:t>Účastníkem řízení je správce vodního toku v případech</a:t>
            </a:r>
            <a:r>
              <a:rPr lang="cs-CZ" b="1" dirty="0">
                <a:latin typeface="Cambria" panose="02040503050406030204" pitchFamily="18" charset="0"/>
              </a:rPr>
              <a:t>, kdy se řízení dotýká vodního toku.</a:t>
            </a:r>
          </a:p>
          <a:p>
            <a:r>
              <a:rPr lang="cs-CZ" b="1" dirty="0">
                <a:latin typeface="Cambria" panose="02040503050406030204" pitchFamily="18" charset="0"/>
              </a:rPr>
              <a:t> </a:t>
            </a:r>
            <a:r>
              <a:rPr lang="cs-CZ" b="1" dirty="0" smtClean="0">
                <a:latin typeface="Cambria" panose="02040503050406030204" pitchFamily="18" charset="0"/>
              </a:rPr>
              <a:t>(</a:t>
            </a:r>
            <a:r>
              <a:rPr lang="cs-CZ" b="1" dirty="0">
                <a:latin typeface="Cambria" panose="02040503050406030204" pitchFamily="18" charset="0"/>
              </a:rPr>
              <a:t>6) Občanské sdružení, jehož cílem je podle jeho stanov ochrana životního prostředí, </a:t>
            </a:r>
            <a:r>
              <a:rPr lang="cs-CZ" sz="2000" b="1" dirty="0">
                <a:solidFill>
                  <a:schemeClr val="accent6"/>
                </a:solidFill>
                <a:latin typeface="Cambria" panose="02040503050406030204" pitchFamily="18" charset="0"/>
              </a:rPr>
              <a:t>je oprávněno být informováno o zahajovaných správních řízeních vedených podle tohoto zákona, pokud o tyto informace vodoprávní úřad požádá, s výjimkou stavebních řízení vedených podle § 15 a řízení navazujících na posuzování vlivů na životní prostředí podle § 3 písm. g) zákona o posuzování vlivů na životní prostředí</a:t>
            </a:r>
            <a:r>
              <a:rPr lang="cs-CZ" b="1" dirty="0">
                <a:latin typeface="Cambria" panose="02040503050406030204" pitchFamily="18" charset="0"/>
              </a:rPr>
              <a:t>; žádost musí být co do předmětu a místa řízení specifikována. Tato žádost je platná jeden rok ode dne jejího podání, lze ji podávat opakovaně</a:t>
            </a:r>
            <a:r>
              <a:rPr lang="cs-CZ" b="1" dirty="0" smtClean="0">
                <a:latin typeface="Cambria" panose="02040503050406030204" pitchFamily="18" charset="0"/>
              </a:rPr>
              <a:t>.</a:t>
            </a:r>
          </a:p>
          <a:p>
            <a:endParaRPr lang="cs-CZ" b="1" dirty="0">
              <a:latin typeface="Cambria" panose="02040503050406030204" pitchFamily="18" charset="0"/>
            </a:endParaRPr>
          </a:p>
          <a:p>
            <a:endParaRPr lang="cs-CZ" b="1" dirty="0" smtClean="0">
              <a:latin typeface="Cambria" panose="02040503050406030204" pitchFamily="18" charset="0"/>
            </a:endParaRPr>
          </a:p>
          <a:p>
            <a:endParaRPr lang="cs-CZ" b="1" dirty="0">
              <a:latin typeface="Cambria" panose="02040503050406030204" pitchFamily="18" charset="0"/>
            </a:endParaRPr>
          </a:p>
          <a:p>
            <a:r>
              <a:rPr lang="cs-CZ" sz="2400" b="1" dirty="0">
                <a:latin typeface="Cambria" panose="02040503050406030204" pitchFamily="18" charset="0"/>
              </a:rPr>
              <a:t> </a:t>
            </a:r>
          </a:p>
          <a:p>
            <a:r>
              <a:rPr lang="cs-CZ" sz="2400" b="1" dirty="0" smtClean="0">
                <a:latin typeface="Cambria" panose="02040503050406030204" pitchFamily="18" charset="0"/>
              </a:rPr>
              <a:t>(</a:t>
            </a:r>
            <a:r>
              <a:rPr lang="cs-CZ" sz="2400" b="1" dirty="0">
                <a:latin typeface="Cambria" panose="02040503050406030204" pitchFamily="18" charset="0"/>
              </a:rPr>
              <a:t>7) Občanské sdružení má postavení účastníka řízení vedeného podle tohoto zákona, s výjimkou stavebních řízení vedených podle § 15 a řízení navazujících na posuzování vlivů na životní prostředí podle § 3 písm. g) zákona o posuzování vlivů na životní prostředí, jestliže písemně požádá o postavení účastníka řízení do 8 dnů ode dne sdělení informace podle odstavce 6. Dnem sdělení informace o zahájení řízení se rozumí den doručení jejího písemného vyhotovení nebo první den jejího zveřejnění na úřední desce správního orgánu a současně způsobem umožňujícím dálkový přístup.</a:t>
            </a:r>
          </a:p>
          <a:p>
            <a:r>
              <a:rPr lang="cs-CZ" sz="2400" b="1" dirty="0" smtClean="0">
                <a:latin typeface="Cambria" panose="02040503050406030204" pitchFamily="18" charset="0"/>
              </a:rPr>
              <a:t> </a:t>
            </a:r>
            <a:endParaRPr lang="cs-CZ" sz="2400" b="1" dirty="0">
              <a:latin typeface="Cambria" panose="02040503050406030204" pitchFamily="18" charset="0"/>
            </a:endParaRPr>
          </a:p>
          <a:p>
            <a:r>
              <a:rPr lang="cs-CZ" sz="2400" b="1" dirty="0" smtClean="0">
                <a:latin typeface="Cambria" panose="02040503050406030204" pitchFamily="18" charset="0"/>
              </a:rPr>
              <a:t> (</a:t>
            </a:r>
            <a:r>
              <a:rPr lang="cs-CZ" sz="2400" b="1" dirty="0">
                <a:latin typeface="Cambria" panose="02040503050406030204" pitchFamily="18" charset="0"/>
              </a:rPr>
              <a:t>16) Účastníkem řízení o povolení k odběru podzemní vody je žadatel a dále osoby podle odstavců 4 a 7. Účastníky řízení o určení správce drobného vodního toku nebo jeho zrušení jsou žadatel, dosavadní správce drobného vodního toku, správce povodí a obce, jejichž územím drobný vodní tok protéká. K vydání rozhodnutí se vyjadřují příslušné vodoprávní úřady (§ 106 odst. 1).</a:t>
            </a:r>
          </a:p>
          <a:p>
            <a:r>
              <a:rPr lang="cs-CZ" sz="2400" b="1" dirty="0">
                <a:latin typeface="Cambria" panose="02040503050406030204" pitchFamily="18" charset="0"/>
              </a:rPr>
              <a:t> </a:t>
            </a:r>
          </a:p>
          <a:p>
            <a:r>
              <a:rPr lang="cs-CZ" sz="2400" b="1" dirty="0">
                <a:latin typeface="Cambria" panose="02040503050406030204" pitchFamily="18" charset="0"/>
              </a:rPr>
              <a:t>	</a:t>
            </a:r>
            <a:endParaRPr lang="cs-CZ" sz="2400" dirty="0" smtClean="0">
              <a:solidFill>
                <a:srgbClr val="C00000"/>
              </a:solidFill>
              <a:latin typeface="Cambria" panose="02040503050406030204" pitchFamily="18" charset="0"/>
            </a:endParaRPr>
          </a:p>
        </p:txBody>
      </p:sp>
      <p:sp>
        <p:nvSpPr>
          <p:cNvPr id="8" name="TextovéPole 7"/>
          <p:cNvSpPr txBox="1"/>
          <p:nvPr/>
        </p:nvSpPr>
        <p:spPr>
          <a:xfrm>
            <a:off x="1475656" y="476880"/>
            <a:ext cx="7272808" cy="523220"/>
          </a:xfrm>
          <a:prstGeom prst="rect">
            <a:avLst/>
          </a:prstGeom>
          <a:noFill/>
        </p:spPr>
        <p:txBody>
          <a:bodyPr wrap="square" rtlCol="0">
            <a:spAutoFit/>
          </a:bodyPr>
          <a:lstStyle/>
          <a:p>
            <a:r>
              <a:rPr lang="cs-CZ" sz="2800" b="1" dirty="0" smtClean="0"/>
              <a:t>Vlastní úprava s ekologickými spolky - § 115 VZ</a:t>
            </a:r>
            <a:endParaRPr lang="cs-CZ" sz="2800" b="1" dirty="0"/>
          </a:p>
        </p:txBody>
      </p:sp>
    </p:spTree>
    <p:extLst>
      <p:ext uri="{BB962C8B-B14F-4D97-AF65-F5344CB8AC3E}">
        <p14:creationId xmlns:p14="http://schemas.microsoft.com/office/powerpoint/2010/main" val="3987277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216333"/>
            <a:ext cx="8363272" cy="5323539"/>
          </a:xfrm>
        </p:spPr>
        <p:txBody>
          <a:bodyPr>
            <a:normAutofit/>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376957"/>
            <a:ext cx="6408712" cy="646331"/>
          </a:xfrm>
          <a:prstGeom prst="rect">
            <a:avLst/>
          </a:prstGeom>
          <a:noFill/>
        </p:spPr>
        <p:txBody>
          <a:bodyPr wrap="square" rtlCol="0">
            <a:spAutoFit/>
          </a:bodyPr>
          <a:lstStyle/>
          <a:p>
            <a:r>
              <a:rPr lang="cs-CZ" sz="3600" b="1" dirty="0" smtClean="0">
                <a:latin typeface="Cambria" panose="02040503050406030204" pitchFamily="18" charset="0"/>
              </a:rPr>
              <a:t>Evropská občanská iniciativa</a:t>
            </a:r>
            <a:endParaRPr lang="cs-CZ" sz="3600" b="1" dirty="0">
              <a:latin typeface="Cambria" panose="02040503050406030204" pitchFamily="18" charset="0"/>
            </a:endParaRPr>
          </a:p>
        </p:txBody>
      </p:sp>
      <p:pic>
        <p:nvPicPr>
          <p:cNvPr id="7" name="Obrázek 6"/>
          <p:cNvPicPr>
            <a:picLocks noChangeAspect="1"/>
          </p:cNvPicPr>
          <p:nvPr/>
        </p:nvPicPr>
        <p:blipFill>
          <a:blip r:embed="rId4"/>
          <a:stretch>
            <a:fillRect/>
          </a:stretch>
        </p:blipFill>
        <p:spPr>
          <a:xfrm>
            <a:off x="1033709" y="1216333"/>
            <a:ext cx="7248525" cy="5210175"/>
          </a:xfrm>
          <a:prstGeom prst="rect">
            <a:avLst/>
          </a:prstGeom>
        </p:spPr>
      </p:pic>
    </p:spTree>
    <p:extLst>
      <p:ext uri="{BB962C8B-B14F-4D97-AF65-F5344CB8AC3E}">
        <p14:creationId xmlns:p14="http://schemas.microsoft.com/office/powerpoint/2010/main" val="401803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9" name="TextovéPole 8"/>
          <p:cNvSpPr txBox="1"/>
          <p:nvPr/>
        </p:nvSpPr>
        <p:spPr>
          <a:xfrm>
            <a:off x="385462" y="1210186"/>
            <a:ext cx="7776864" cy="523220"/>
          </a:xfrm>
          <a:prstGeom prst="rect">
            <a:avLst/>
          </a:prstGeom>
          <a:noFill/>
        </p:spPr>
        <p:txBody>
          <a:bodyPr wrap="square" rtlCol="0">
            <a:spAutoFit/>
          </a:bodyPr>
          <a:lstStyle/>
          <a:p>
            <a:r>
              <a:rPr lang="cs-CZ" sz="2800" b="1" dirty="0"/>
              <a:t>§ </a:t>
            </a:r>
            <a:r>
              <a:rPr lang="cs-CZ" sz="2800" b="1" dirty="0" smtClean="0"/>
              <a:t>115 vodního zákona</a:t>
            </a:r>
            <a:endParaRPr lang="cs-CZ" sz="2800" b="1" dirty="0"/>
          </a:p>
        </p:txBody>
      </p:sp>
      <p:sp>
        <p:nvSpPr>
          <p:cNvPr id="3" name="TextovéPole 2"/>
          <p:cNvSpPr txBox="1"/>
          <p:nvPr/>
        </p:nvSpPr>
        <p:spPr>
          <a:xfrm>
            <a:off x="385462" y="1734352"/>
            <a:ext cx="8373076" cy="5878532"/>
          </a:xfrm>
          <a:prstGeom prst="rect">
            <a:avLst/>
          </a:prstGeom>
          <a:noFill/>
        </p:spPr>
        <p:txBody>
          <a:bodyPr wrap="square" rtlCol="0">
            <a:spAutoFit/>
          </a:bodyPr>
          <a:lstStyle/>
          <a:p>
            <a:r>
              <a:rPr lang="cs-CZ" sz="2000" b="1" dirty="0" smtClean="0">
                <a:latin typeface="Cambria" panose="02040503050406030204" pitchFamily="18" charset="0"/>
              </a:rPr>
              <a:t>(</a:t>
            </a:r>
            <a:r>
              <a:rPr lang="cs-CZ" sz="2000" b="1" dirty="0">
                <a:latin typeface="Cambria" panose="02040503050406030204" pitchFamily="18" charset="0"/>
              </a:rPr>
              <a:t>7) Občanské sdružení </a:t>
            </a:r>
            <a:r>
              <a:rPr lang="cs-CZ" sz="2000" b="1" dirty="0">
                <a:solidFill>
                  <a:schemeClr val="accent3"/>
                </a:solidFill>
                <a:latin typeface="Cambria" panose="02040503050406030204" pitchFamily="18" charset="0"/>
              </a:rPr>
              <a:t>má postavení účastníka řízení vedeného podle tohoto zákona</a:t>
            </a:r>
            <a:r>
              <a:rPr lang="cs-CZ" sz="2000" b="1" dirty="0">
                <a:solidFill>
                  <a:schemeClr val="accent2"/>
                </a:solidFill>
                <a:latin typeface="Cambria" panose="02040503050406030204" pitchFamily="18" charset="0"/>
              </a:rPr>
              <a:t>, s výjimkou stavebních řízení vedených podle § 15 a řízení navazujících na posuzování vlivů na životní prostředí podle § 3 písm. g) zákona o posuzování vlivů na životní prostředí</a:t>
            </a:r>
            <a:r>
              <a:rPr lang="cs-CZ" sz="2000" b="1" dirty="0">
                <a:latin typeface="Cambria" panose="02040503050406030204" pitchFamily="18" charset="0"/>
              </a:rPr>
              <a:t>, jestliže písemně požádá o postavení účastníka řízení do 8 dnů ode dne sdělení informace podle odstavce 6. Dnem sdělení informace o zahájení řízení se rozumí den doručení jejího písemného vyhotovení nebo první den jejího zveřejnění na úřední desce správního orgánu a současně způsobem umožňujícím dálkový přístup.</a:t>
            </a:r>
          </a:p>
          <a:p>
            <a:r>
              <a:rPr lang="cs-CZ" sz="2000" b="1" dirty="0" smtClean="0">
                <a:latin typeface="Cambria" panose="02040503050406030204" pitchFamily="18" charset="0"/>
              </a:rPr>
              <a:t> </a:t>
            </a:r>
            <a:endParaRPr lang="cs-CZ" sz="2000" b="1" dirty="0">
              <a:latin typeface="Cambria" panose="02040503050406030204" pitchFamily="18" charset="0"/>
            </a:endParaRPr>
          </a:p>
          <a:p>
            <a:r>
              <a:rPr lang="cs-CZ" sz="2000" b="1" dirty="0" smtClean="0">
                <a:latin typeface="Cambria" panose="02040503050406030204" pitchFamily="18" charset="0"/>
              </a:rPr>
              <a:t> (</a:t>
            </a:r>
            <a:r>
              <a:rPr lang="cs-CZ" sz="2000" b="1" dirty="0">
                <a:latin typeface="Cambria" panose="02040503050406030204" pitchFamily="18" charset="0"/>
              </a:rPr>
              <a:t>16) </a:t>
            </a:r>
            <a:r>
              <a:rPr lang="cs-CZ" sz="2400" b="1" dirty="0">
                <a:solidFill>
                  <a:schemeClr val="accent3"/>
                </a:solidFill>
                <a:latin typeface="Cambria" panose="02040503050406030204" pitchFamily="18" charset="0"/>
              </a:rPr>
              <a:t>Účastníkem řízení o povolení k odběru podzemní vody je žadatel a dále osoby podle odstavců 4 a 7</a:t>
            </a:r>
            <a:r>
              <a:rPr lang="cs-CZ" sz="2000" b="1" dirty="0">
                <a:latin typeface="Cambria" panose="02040503050406030204" pitchFamily="18" charset="0"/>
              </a:rPr>
              <a:t>. Účastníky řízení o určení správce drobného vodního toku nebo jeho zrušení jsou žadatel, dosavadní správce drobného vodního toku, správce povodí a obce, jejichž územím drobný vodní tok protéká. K vydání rozhodnutí se vyjadřují příslušné vodoprávní úřady (§ 106 odst. 1).</a:t>
            </a:r>
          </a:p>
          <a:p>
            <a:r>
              <a:rPr lang="cs-CZ" sz="2400" b="1" dirty="0">
                <a:latin typeface="Cambria" panose="02040503050406030204" pitchFamily="18" charset="0"/>
              </a:rPr>
              <a:t> </a:t>
            </a:r>
          </a:p>
          <a:p>
            <a:r>
              <a:rPr lang="cs-CZ" sz="2400" b="1" dirty="0">
                <a:latin typeface="Cambria" panose="02040503050406030204" pitchFamily="18" charset="0"/>
              </a:rPr>
              <a:t>	</a:t>
            </a:r>
            <a:endParaRPr lang="cs-CZ" sz="2400" dirty="0" smtClean="0">
              <a:solidFill>
                <a:srgbClr val="C00000"/>
              </a:solidFill>
              <a:latin typeface="Cambria" panose="02040503050406030204" pitchFamily="18" charset="0"/>
            </a:endParaRPr>
          </a:p>
        </p:txBody>
      </p:sp>
      <p:sp>
        <p:nvSpPr>
          <p:cNvPr id="8" name="TextovéPole 7"/>
          <p:cNvSpPr txBox="1"/>
          <p:nvPr/>
        </p:nvSpPr>
        <p:spPr>
          <a:xfrm>
            <a:off x="1475656" y="476880"/>
            <a:ext cx="7272808" cy="523220"/>
          </a:xfrm>
          <a:prstGeom prst="rect">
            <a:avLst/>
          </a:prstGeom>
          <a:noFill/>
        </p:spPr>
        <p:txBody>
          <a:bodyPr wrap="square" rtlCol="0">
            <a:spAutoFit/>
          </a:bodyPr>
          <a:lstStyle/>
          <a:p>
            <a:r>
              <a:rPr lang="cs-CZ" sz="2800" b="1" dirty="0" smtClean="0"/>
              <a:t>Vlastní úprava s ekologickými spolky - § 115 VZ</a:t>
            </a:r>
            <a:endParaRPr lang="cs-CZ" sz="2800" b="1" dirty="0"/>
          </a:p>
        </p:txBody>
      </p:sp>
    </p:spTree>
    <p:extLst>
      <p:ext uri="{BB962C8B-B14F-4D97-AF65-F5344CB8AC3E}">
        <p14:creationId xmlns:p14="http://schemas.microsoft.com/office/powerpoint/2010/main" val="22561143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9" name="TextovéPole 8"/>
          <p:cNvSpPr txBox="1"/>
          <p:nvPr/>
        </p:nvSpPr>
        <p:spPr>
          <a:xfrm>
            <a:off x="1553343" y="444387"/>
            <a:ext cx="7776864" cy="523220"/>
          </a:xfrm>
          <a:prstGeom prst="rect">
            <a:avLst/>
          </a:prstGeom>
          <a:noFill/>
        </p:spPr>
        <p:txBody>
          <a:bodyPr wrap="square" rtlCol="0">
            <a:spAutoFit/>
          </a:bodyPr>
          <a:lstStyle/>
          <a:p>
            <a:r>
              <a:rPr lang="cs-CZ" sz="2800" b="1" dirty="0"/>
              <a:t>§ </a:t>
            </a:r>
            <a:r>
              <a:rPr lang="cs-CZ" sz="2800" b="1" dirty="0" smtClean="0"/>
              <a:t>9c zákona o posuzování vlivů</a:t>
            </a:r>
            <a:endParaRPr lang="cs-CZ" sz="2800" b="1" dirty="0"/>
          </a:p>
        </p:txBody>
      </p:sp>
      <p:sp>
        <p:nvSpPr>
          <p:cNvPr id="3" name="TextovéPole 2"/>
          <p:cNvSpPr txBox="1"/>
          <p:nvPr/>
        </p:nvSpPr>
        <p:spPr>
          <a:xfrm>
            <a:off x="313724" y="1603819"/>
            <a:ext cx="8650764" cy="4708981"/>
          </a:xfrm>
          <a:prstGeom prst="rect">
            <a:avLst/>
          </a:prstGeom>
          <a:noFill/>
        </p:spPr>
        <p:txBody>
          <a:bodyPr wrap="square" rtlCol="0">
            <a:spAutoFit/>
          </a:bodyPr>
          <a:lstStyle/>
          <a:p>
            <a:r>
              <a:rPr lang="cs-CZ" sz="2000" b="1" dirty="0" smtClean="0"/>
              <a:t>(</a:t>
            </a:r>
            <a:r>
              <a:rPr lang="cs-CZ" sz="2000" b="1" dirty="0"/>
              <a:t>1) Veřejnost může v navazujícím řízení uplatňovat připomínky k záměru. Připomínky lze uplatnit ve lhůtě do 30 dnů od zveřejnění informací podle § 9b odst. 1 na úřední desce, nestanoví-li zvláštní právní předpis či správní orgán příslušný k vedení navazujícího řízení lhůtu delší</a:t>
            </a:r>
          </a:p>
          <a:p>
            <a:endParaRPr lang="cs-CZ" sz="2000" b="1" dirty="0"/>
          </a:p>
          <a:p>
            <a:r>
              <a:rPr lang="cs-CZ" sz="2000" b="1" dirty="0"/>
              <a:t>(3) Pokud se podáním písemného oznámení přihlásí správnímu orgánu, který navazující řízení vede, do 30 dnů ode dne zveřejnění informací podle § 9b odst. 1, </a:t>
            </a:r>
            <a:r>
              <a:rPr lang="cs-CZ" sz="2000" b="1" dirty="0">
                <a:solidFill>
                  <a:srgbClr val="FF0000"/>
                </a:solidFill>
              </a:rPr>
              <a:t>stává se účastníkem navazujícího řízení též</a:t>
            </a:r>
          </a:p>
          <a:p>
            <a:r>
              <a:rPr lang="cs-CZ" sz="2000" b="1" dirty="0"/>
              <a:t> </a:t>
            </a:r>
          </a:p>
          <a:p>
            <a:r>
              <a:rPr lang="cs-CZ" sz="2000" b="1" dirty="0"/>
              <a:t>a) </a:t>
            </a:r>
            <a:r>
              <a:rPr lang="cs-CZ" sz="2000" b="1" dirty="0" smtClean="0"/>
              <a:t>Samosprávný celek dotčený </a:t>
            </a:r>
            <a:r>
              <a:rPr lang="cs-CZ" sz="2000" b="1" dirty="0"/>
              <a:t>záměrem, nebo</a:t>
            </a:r>
          </a:p>
          <a:p>
            <a:r>
              <a:rPr lang="cs-CZ" sz="2000" b="1" dirty="0" smtClean="0"/>
              <a:t>b</a:t>
            </a:r>
            <a:r>
              <a:rPr lang="cs-CZ" sz="2000" b="1" dirty="0"/>
              <a:t>) </a:t>
            </a:r>
            <a:r>
              <a:rPr lang="cs-CZ" sz="2000" b="1" dirty="0">
                <a:solidFill>
                  <a:srgbClr val="FF0000"/>
                </a:solidFill>
              </a:rPr>
              <a:t>dotčená veřejnost uvedená v § 3 písm. i) bodě </a:t>
            </a:r>
            <a:r>
              <a:rPr lang="cs-CZ" sz="2000" b="1" dirty="0" smtClean="0">
                <a:solidFill>
                  <a:srgbClr val="FF0000"/>
                </a:solidFill>
              </a:rPr>
              <a:t>2 (ekologické spolky).</a:t>
            </a:r>
            <a:endParaRPr lang="cs-CZ" sz="2000" b="1" dirty="0">
              <a:solidFill>
                <a:srgbClr val="FF0000"/>
              </a:solidFill>
            </a:endParaRPr>
          </a:p>
          <a:p>
            <a:r>
              <a:rPr lang="cs-CZ" sz="2000" b="1" dirty="0"/>
              <a:t> </a:t>
            </a:r>
            <a:endParaRPr lang="cs-CZ" sz="2000" b="1" dirty="0" smtClean="0"/>
          </a:p>
          <a:p>
            <a:r>
              <a:rPr lang="cs-CZ" sz="2000" b="1" dirty="0" smtClean="0"/>
              <a:t>(</a:t>
            </a:r>
            <a:r>
              <a:rPr lang="cs-CZ" sz="2000" b="1" dirty="0"/>
              <a:t>4) Odvolání proti rozhodnutí vydanému v navazujícím řízení může podat také dotčená veřejnost uvedená v § 3 písm. i) bodě 2, a to i v případě, že nebyla účastníkem řízení v prvním stupni.</a:t>
            </a:r>
            <a:endParaRPr lang="cs-CZ" sz="2000" dirty="0">
              <a:solidFill>
                <a:srgbClr val="C00000"/>
              </a:solidFill>
            </a:endParaRPr>
          </a:p>
        </p:txBody>
      </p:sp>
    </p:spTree>
    <p:extLst>
      <p:ext uri="{BB962C8B-B14F-4D97-AF65-F5344CB8AC3E}">
        <p14:creationId xmlns:p14="http://schemas.microsoft.com/office/powerpoint/2010/main" val="3066368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476880"/>
            <a:ext cx="6696744" cy="523220"/>
          </a:xfrm>
          <a:prstGeom prst="rect">
            <a:avLst/>
          </a:prstGeom>
          <a:noFill/>
        </p:spPr>
        <p:txBody>
          <a:bodyPr wrap="square" rtlCol="0">
            <a:spAutoFit/>
          </a:bodyPr>
          <a:lstStyle/>
          <a:p>
            <a:r>
              <a:rPr lang="cs-CZ" sz="2800" b="1" dirty="0" smtClean="0"/>
              <a:t>Důsledek</a:t>
            </a:r>
            <a:endParaRPr lang="cs-CZ" sz="2800" b="1" dirty="0"/>
          </a:p>
        </p:txBody>
      </p:sp>
      <p:sp>
        <p:nvSpPr>
          <p:cNvPr id="3" name="Zástupný symbol pro obsah 2"/>
          <p:cNvSpPr>
            <a:spLocks noGrp="1"/>
          </p:cNvSpPr>
          <p:nvPr>
            <p:ph idx="1"/>
          </p:nvPr>
        </p:nvSpPr>
        <p:spPr>
          <a:xfrm>
            <a:off x="457200" y="1600200"/>
            <a:ext cx="8363272" cy="4997152"/>
          </a:xfrm>
        </p:spPr>
        <p:txBody>
          <a:bodyPr>
            <a:normAutofit fontScale="70000" lnSpcReduction="20000"/>
          </a:bodyPr>
          <a:lstStyle/>
          <a:p>
            <a:pPr marL="0" indent="0">
              <a:buNone/>
            </a:pPr>
            <a:r>
              <a:rPr lang="cs-CZ" u="sng" dirty="0" smtClean="0"/>
              <a:t>Není třeba EIA: </a:t>
            </a:r>
            <a:r>
              <a:rPr lang="cs-CZ" dirty="0" smtClean="0"/>
              <a:t> účastenství podle vlastní úpravy, do které v některých případech spadají i ekologické spolky (ZOPK, IPPC, VZ). Ani tato zvláštní úprava nedopadá na všechna řízení podle </a:t>
            </a:r>
            <a:r>
              <a:rPr lang="cs-CZ" dirty="0"/>
              <a:t>ZOPK, IPPC, </a:t>
            </a:r>
            <a:r>
              <a:rPr lang="cs-CZ" dirty="0" smtClean="0"/>
              <a:t>VZ. </a:t>
            </a:r>
          </a:p>
          <a:p>
            <a:pPr marL="0" indent="0">
              <a:buNone/>
            </a:pPr>
            <a:r>
              <a:rPr lang="cs-CZ" u="sng" dirty="0" smtClean="0"/>
              <a:t>Je třeba EIA</a:t>
            </a:r>
            <a:r>
              <a:rPr lang="cs-CZ" dirty="0" smtClean="0"/>
              <a:t>:</a:t>
            </a:r>
          </a:p>
          <a:p>
            <a:r>
              <a:rPr lang="cs-CZ" b="1" dirty="0" smtClean="0">
                <a:solidFill>
                  <a:srgbClr val="00B050"/>
                </a:solidFill>
              </a:rPr>
              <a:t>Zvláštní režim, který se uplatní pro všechna navazující řízení. </a:t>
            </a:r>
            <a:r>
              <a:rPr lang="cs-CZ" dirty="0" smtClean="0"/>
              <a:t>Spolky existující déle jak 3 roky nebo s podporou 200 podpisů; možnost podat odvolání o rozhodnutí, že záměr nebude posouzen, možnost účastnit se navazovacích řízení, rovnou založena i aktivní legitimace k podání žaloby (výslovně hmota i proces, 90 dní). Navazující řízení se vždy považuje za řízení s velkým počtem účastníků. </a:t>
            </a:r>
            <a:r>
              <a:rPr lang="cs-CZ" b="1" dirty="0" smtClean="0"/>
              <a:t>Pozor! Od 1. 1. 2018 přísnější pravidla pro podporující listiny</a:t>
            </a:r>
            <a:r>
              <a:rPr lang="cs-CZ" dirty="0" smtClean="0"/>
              <a:t>.</a:t>
            </a:r>
          </a:p>
          <a:p>
            <a:r>
              <a:rPr lang="cs-CZ" dirty="0" smtClean="0"/>
              <a:t>Pozor! Účast v navazujících řízeních se netýká veškeré dotčené veřejnosti, ale pouze spolků (a obcí + krajů). Sousedé se sem musí dostat přes vlastní úpravu.</a:t>
            </a:r>
          </a:p>
          <a:p>
            <a:r>
              <a:rPr lang="cs-CZ" dirty="0" smtClean="0"/>
              <a:t>V řízeních, která následují po provedení procesu EIA, ale nejsou navazující, platí první bod, tj. vlastní úprava. </a:t>
            </a:r>
          </a:p>
          <a:p>
            <a:pPr marL="0" indent="0">
              <a:buNone/>
            </a:pPr>
            <a:endParaRPr lang="cs-CZ" dirty="0" smtClean="0"/>
          </a:p>
          <a:p>
            <a:pPr marL="0" indent="0">
              <a:buNone/>
            </a:pPr>
            <a:endParaRPr lang="cs-CZ" dirty="0"/>
          </a:p>
        </p:txBody>
      </p:sp>
    </p:spTree>
    <p:extLst>
      <p:ext uri="{BB962C8B-B14F-4D97-AF65-F5344CB8AC3E}">
        <p14:creationId xmlns:p14="http://schemas.microsoft.com/office/powerpoint/2010/main" val="7272382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979712" y="430639"/>
            <a:ext cx="9453736" cy="830997"/>
          </a:xfrm>
          <a:prstGeom prst="rect">
            <a:avLst/>
          </a:prstGeom>
          <a:noFill/>
        </p:spPr>
        <p:txBody>
          <a:bodyPr wrap="square" rtlCol="0">
            <a:spAutoFit/>
          </a:bodyPr>
          <a:lstStyle/>
          <a:p>
            <a:r>
              <a:rPr lang="cs-CZ" sz="2400" b="1" dirty="0" smtClean="0">
                <a:latin typeface="Cambria" panose="02040503050406030204" pitchFamily="18" charset="0"/>
              </a:rPr>
              <a:t>Shrnutí</a:t>
            </a:r>
          </a:p>
          <a:p>
            <a:endParaRPr lang="cs-CZ" sz="2400" b="1" dirty="0">
              <a:latin typeface="Consolas" panose="020B0609020204030204" pitchFamily="49" charset="0"/>
            </a:endParaRPr>
          </a:p>
        </p:txBody>
      </p:sp>
      <p:sp>
        <p:nvSpPr>
          <p:cNvPr id="3" name="TextovéPole 2"/>
          <p:cNvSpPr txBox="1"/>
          <p:nvPr/>
        </p:nvSpPr>
        <p:spPr>
          <a:xfrm>
            <a:off x="464677" y="1232938"/>
            <a:ext cx="7992888" cy="4401205"/>
          </a:xfrm>
          <a:prstGeom prst="rect">
            <a:avLst/>
          </a:prstGeom>
          <a:noFill/>
        </p:spPr>
        <p:txBody>
          <a:bodyPr wrap="square" rtlCol="0">
            <a:spAutoFit/>
          </a:bodyPr>
          <a:lstStyle/>
          <a:p>
            <a:r>
              <a:rPr lang="cs-CZ" sz="2400" b="1" dirty="0" smtClean="0"/>
              <a:t>Účast ve správních řízeních:</a:t>
            </a:r>
          </a:p>
          <a:p>
            <a:endParaRPr lang="cs-CZ" sz="3200" b="1" dirty="0"/>
          </a:p>
          <a:p>
            <a:pPr marL="285750" indent="-285750">
              <a:buFont typeface="Arial" panose="020B0604020202020204" pitchFamily="34" charset="0"/>
              <a:buChar char="•"/>
            </a:pPr>
            <a:r>
              <a:rPr lang="cs-CZ" sz="2400" b="1" dirty="0"/>
              <a:t>Správní řízení navazující na proces podle zákona </a:t>
            </a:r>
            <a:r>
              <a:rPr lang="cs-CZ" sz="2400" b="1" dirty="0" smtClean="0"/>
              <a:t>EIA</a:t>
            </a:r>
          </a:p>
          <a:p>
            <a:pPr marL="342900" indent="-342900">
              <a:buFont typeface="Arial" panose="020B0604020202020204" pitchFamily="34" charset="0"/>
              <a:buChar char="•"/>
            </a:pPr>
            <a:endParaRPr lang="cs-CZ" sz="3200" b="1" dirty="0"/>
          </a:p>
          <a:p>
            <a:pPr marL="285750" indent="-285750">
              <a:buFont typeface="Arial" panose="020B0604020202020204" pitchFamily="34" charset="0"/>
              <a:buChar char="•"/>
            </a:pPr>
            <a:r>
              <a:rPr lang="cs-CZ" sz="2400" b="1" dirty="0"/>
              <a:t>Ostatní správní řízení (nenavazující na proces EIA</a:t>
            </a:r>
            <a:r>
              <a:rPr lang="cs-CZ" sz="2400" b="1" dirty="0" smtClean="0"/>
              <a:t>)</a:t>
            </a:r>
          </a:p>
          <a:p>
            <a:pPr marL="1257300" lvl="2" indent="-342900">
              <a:buAutoNum type="alphaLcParenR"/>
            </a:pPr>
            <a:r>
              <a:rPr lang="cs-CZ" sz="2400" b="1" dirty="0" smtClean="0"/>
              <a:t>Účastenství </a:t>
            </a:r>
            <a:r>
              <a:rPr lang="cs-CZ" sz="2400" b="1" dirty="0"/>
              <a:t>výhradě podle správního </a:t>
            </a:r>
            <a:r>
              <a:rPr lang="cs-CZ" sz="2400" b="1" dirty="0" smtClean="0"/>
              <a:t>řádu</a:t>
            </a:r>
          </a:p>
          <a:p>
            <a:r>
              <a:rPr lang="cs-CZ" sz="2400" b="1" dirty="0" smtClean="0"/>
              <a:t>	b) </a:t>
            </a:r>
            <a:r>
              <a:rPr lang="cs-CZ" sz="2400" b="1" dirty="0"/>
              <a:t>Zvláštní úprava účastenství </a:t>
            </a:r>
            <a:r>
              <a:rPr lang="cs-CZ" sz="2400" b="1" dirty="0" smtClean="0"/>
              <a:t>neúplná</a:t>
            </a:r>
          </a:p>
          <a:p>
            <a:r>
              <a:rPr lang="cs-CZ" sz="2400" b="1" dirty="0" smtClean="0"/>
              <a:t>	c</a:t>
            </a:r>
            <a:r>
              <a:rPr lang="cs-CZ" sz="2400" b="1" dirty="0"/>
              <a:t>) Zvláštní úprava účastenství </a:t>
            </a:r>
            <a:r>
              <a:rPr lang="cs-CZ" sz="2400" b="1" dirty="0" smtClean="0"/>
              <a:t>úplná</a:t>
            </a:r>
          </a:p>
          <a:p>
            <a:endParaRPr lang="cs-CZ" sz="2400" b="1" dirty="0"/>
          </a:p>
          <a:p>
            <a:r>
              <a:rPr lang="cs-CZ" sz="2400" b="1" dirty="0" smtClean="0"/>
              <a:t>Problém: Úplné vymezení účasti bez dotčené veřejnosti – např. zkušební provoz nebo řízení podle atomového zákona. </a:t>
            </a:r>
            <a:endParaRPr lang="cs-CZ" sz="3200" dirty="0"/>
          </a:p>
        </p:txBody>
      </p:sp>
    </p:spTree>
    <p:extLst>
      <p:ext uri="{BB962C8B-B14F-4D97-AF65-F5344CB8AC3E}">
        <p14:creationId xmlns:p14="http://schemas.microsoft.com/office/powerpoint/2010/main" val="44574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ovéPole 11"/>
          <p:cNvSpPr txBox="1"/>
          <p:nvPr/>
        </p:nvSpPr>
        <p:spPr>
          <a:xfrm>
            <a:off x="426278" y="5445224"/>
            <a:ext cx="8717722" cy="646331"/>
          </a:xfrm>
          <a:prstGeom prst="rect">
            <a:avLst/>
          </a:prstGeom>
          <a:noFill/>
        </p:spPr>
        <p:txBody>
          <a:bodyPr wrap="square" rtlCol="0">
            <a:spAutoFit/>
          </a:bodyPr>
          <a:lstStyle/>
          <a:p>
            <a:r>
              <a:rPr lang="cs-CZ" b="1" dirty="0" smtClean="0">
                <a:latin typeface="Consolas" panose="020B0609020204030204" pitchFamily="49" charset="0"/>
              </a:rPr>
              <a:t>Výstavba bytovky na kraji města na místě, kde se vyskytuje silně ohrožený živočišný druh (křeček polní)</a:t>
            </a:r>
            <a:endParaRPr lang="cs-CZ" b="1" dirty="0">
              <a:latin typeface="Consolas" panose="020B0609020204030204" pitchFamily="49" charset="0"/>
            </a:endParaRPr>
          </a:p>
        </p:txBody>
      </p:sp>
      <p:pic>
        <p:nvPicPr>
          <p:cNvPr id="1026" name="Picture 2" descr="Výsledok vyhľadávania obrázkov pre dopyt bytov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836712"/>
            <a:ext cx="6050407" cy="4047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760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ovéPole 11"/>
          <p:cNvSpPr txBox="1"/>
          <p:nvPr/>
        </p:nvSpPr>
        <p:spPr>
          <a:xfrm>
            <a:off x="426278" y="5445224"/>
            <a:ext cx="8717722" cy="646331"/>
          </a:xfrm>
          <a:prstGeom prst="rect">
            <a:avLst/>
          </a:prstGeom>
          <a:noFill/>
        </p:spPr>
        <p:txBody>
          <a:bodyPr wrap="square" rtlCol="0">
            <a:spAutoFit/>
          </a:bodyPr>
          <a:lstStyle/>
          <a:p>
            <a:r>
              <a:rPr lang="cs-CZ" b="1" dirty="0" smtClean="0">
                <a:latin typeface="Consolas" panose="020B0609020204030204" pitchFamily="49" charset="0"/>
              </a:rPr>
              <a:t>V sousední bytovce bydlí pan Křeček, kterému se nelíbí, že přijde o výhled.</a:t>
            </a:r>
            <a:endParaRPr lang="cs-CZ" b="1" dirty="0">
              <a:latin typeface="Consolas" panose="020B0609020204030204" pitchFamily="49" charset="0"/>
            </a:endParaRPr>
          </a:p>
        </p:txBody>
      </p:sp>
      <p:pic>
        <p:nvPicPr>
          <p:cNvPr id="2050" name="Picture 2" descr="Výsledok vyhľadávania obrázkov pre dopyt křeček bytov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7565153"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9085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ovéPole 11"/>
          <p:cNvSpPr txBox="1"/>
          <p:nvPr/>
        </p:nvSpPr>
        <p:spPr>
          <a:xfrm>
            <a:off x="416004" y="332656"/>
            <a:ext cx="8717722" cy="6186309"/>
          </a:xfrm>
          <a:prstGeom prst="rect">
            <a:avLst/>
          </a:prstGeom>
          <a:noFill/>
        </p:spPr>
        <p:txBody>
          <a:bodyPr wrap="square" rtlCol="0">
            <a:spAutoFit/>
          </a:bodyPr>
          <a:lstStyle/>
          <a:p>
            <a:pPr marL="285750" indent="-285750">
              <a:buFont typeface="Arial" panose="020B0604020202020204" pitchFamily="34" charset="0"/>
              <a:buChar char="•"/>
            </a:pPr>
            <a:r>
              <a:rPr lang="cs-CZ" b="1" dirty="0" smtClean="0">
                <a:latin typeface="Consolas" panose="020B0609020204030204" pitchFamily="49" charset="0"/>
              </a:rPr>
              <a:t>Námitky je třeba uplatnit včas, tzn. v řízení o umístění stavby.</a:t>
            </a:r>
          </a:p>
          <a:p>
            <a:pPr marL="285750" indent="-285750">
              <a:buFont typeface="Arial" panose="020B0604020202020204" pitchFamily="34" charset="0"/>
              <a:buChar char="•"/>
            </a:pPr>
            <a:endParaRPr lang="cs-CZ" b="1" dirty="0" smtClean="0">
              <a:latin typeface="Consolas" panose="020B0609020204030204" pitchFamily="49" charset="0"/>
            </a:endParaRPr>
          </a:p>
          <a:p>
            <a:pPr marL="285750" indent="-285750">
              <a:buFont typeface="Arial" panose="020B0604020202020204" pitchFamily="34" charset="0"/>
              <a:buChar char="•"/>
            </a:pPr>
            <a:r>
              <a:rPr lang="cs-CZ" b="1" dirty="0" smtClean="0">
                <a:latin typeface="Consolas" panose="020B0609020204030204" pitchFamily="49" charset="0"/>
              </a:rPr>
              <a:t>Vlastník bytu v sousedním domě se může stát účastníkem řízení, a to i na základě ztráty výhledu nebo zastínění, ale nepřísluší mu námitka, která se týká výlučně ohrožení křečka</a:t>
            </a:r>
          </a:p>
          <a:p>
            <a:pPr marL="285750" indent="-285750">
              <a:buFont typeface="Arial" panose="020B0604020202020204" pitchFamily="34" charset="0"/>
              <a:buChar char="•"/>
            </a:pPr>
            <a:endParaRPr lang="cs-CZ" b="1" dirty="0">
              <a:latin typeface="Consolas" panose="020B0609020204030204" pitchFamily="49" charset="0"/>
            </a:endParaRPr>
          </a:p>
          <a:p>
            <a:pPr marL="285750" indent="-285750">
              <a:buFont typeface="Arial" panose="020B0604020202020204" pitchFamily="34" charset="0"/>
              <a:buChar char="•"/>
            </a:pPr>
            <a:r>
              <a:rPr lang="cs-CZ" b="1" dirty="0" smtClean="0">
                <a:latin typeface="Consolas" panose="020B0609020204030204" pitchFamily="49" charset="0"/>
              </a:rPr>
              <a:t>Nájemce bytu v sousedním domě se ani nestane účastníkem řízení.</a:t>
            </a:r>
          </a:p>
          <a:p>
            <a:pPr marL="285750" indent="-285750">
              <a:buFont typeface="Arial" panose="020B0604020202020204" pitchFamily="34" charset="0"/>
              <a:buChar char="•"/>
            </a:pPr>
            <a:endParaRPr lang="cs-CZ" b="1" dirty="0">
              <a:latin typeface="Consolas" panose="020B0609020204030204" pitchFamily="49" charset="0"/>
            </a:endParaRPr>
          </a:p>
          <a:p>
            <a:pPr marL="285750" indent="-285750">
              <a:buFont typeface="Arial" panose="020B0604020202020204" pitchFamily="34" charset="0"/>
              <a:buChar char="•"/>
            </a:pPr>
            <a:r>
              <a:rPr lang="cs-CZ" b="1" dirty="0" smtClean="0">
                <a:latin typeface="Consolas" panose="020B0609020204030204" pitchFamily="49" charset="0"/>
              </a:rPr>
              <a:t>Oba mohou založit spolek dle § 70 ZOPK, který se ale nedostane do územního řízení.</a:t>
            </a:r>
          </a:p>
          <a:p>
            <a:pPr marL="285750" indent="-285750">
              <a:buFont typeface="Arial" panose="020B0604020202020204" pitchFamily="34" charset="0"/>
              <a:buChar char="•"/>
            </a:pPr>
            <a:endParaRPr lang="cs-CZ" b="1" dirty="0">
              <a:latin typeface="Consolas" panose="020B0609020204030204" pitchFamily="49" charset="0"/>
            </a:endParaRPr>
          </a:p>
          <a:p>
            <a:pPr marL="285750" indent="-285750">
              <a:buFont typeface="Arial" panose="020B0604020202020204" pitchFamily="34" charset="0"/>
              <a:buChar char="•"/>
            </a:pPr>
            <a:r>
              <a:rPr lang="cs-CZ" b="1" dirty="0" smtClean="0">
                <a:latin typeface="Consolas" panose="020B0609020204030204" pitchFamily="49" charset="0"/>
              </a:rPr>
              <a:t>Spolek podle § 70 ZOPK se dostane do řízení podle § 56 ZOPK, ale může vznášet toliko námitky ohledně ohrožení křečka (a další, které se týkají zájmů ochrany přírody a krajiny). Ale pouze pokud bude řízení vedeno, tzn. na křečka se přijde před zahájením řízení podle </a:t>
            </a:r>
            <a:r>
              <a:rPr lang="cs-CZ" b="1" dirty="0" err="1" smtClean="0">
                <a:latin typeface="Consolas" panose="020B0609020204030204" pitchFamily="49" charset="0"/>
              </a:rPr>
              <a:t>StavZ</a:t>
            </a:r>
            <a:r>
              <a:rPr lang="cs-CZ" b="1" dirty="0" smtClean="0">
                <a:latin typeface="Consolas" panose="020B0609020204030204" pitchFamily="49" charset="0"/>
              </a:rPr>
              <a:t>.</a:t>
            </a:r>
          </a:p>
          <a:p>
            <a:pPr marL="285750" indent="-285750">
              <a:buFont typeface="Arial" panose="020B0604020202020204" pitchFamily="34" charset="0"/>
              <a:buChar char="•"/>
            </a:pPr>
            <a:endParaRPr lang="cs-CZ" b="1" dirty="0">
              <a:latin typeface="Consolas" panose="020B0609020204030204" pitchFamily="49" charset="0"/>
            </a:endParaRPr>
          </a:p>
          <a:p>
            <a:pPr marL="285750" indent="-285750">
              <a:buFont typeface="Arial" panose="020B0604020202020204" pitchFamily="34" charset="0"/>
              <a:buChar char="•"/>
            </a:pPr>
            <a:r>
              <a:rPr lang="cs-CZ" b="1" dirty="0" smtClean="0">
                <a:latin typeface="Consolas" panose="020B0609020204030204" pitchFamily="49" charset="0"/>
              </a:rPr>
              <a:t>Pokud proběhne EIA, dostane se do územního řízení (které je navazujícím) spolek splňující podmínku 3 let činnosti nebo 200 podpisů, a může uplatňovat námitky, které se vztahují k celému širokému předmětu posuzování vlivů (včetně dopadu na obyvatelstvo).</a:t>
            </a:r>
            <a:endParaRPr lang="cs-CZ" b="1" dirty="0">
              <a:latin typeface="Consolas" panose="020B0609020204030204" pitchFamily="49" charset="0"/>
            </a:endParaRPr>
          </a:p>
        </p:txBody>
      </p:sp>
    </p:spTree>
    <p:extLst>
      <p:ext uri="{BB962C8B-B14F-4D97-AF65-F5344CB8AC3E}">
        <p14:creationId xmlns:p14="http://schemas.microsoft.com/office/powerpoint/2010/main" val="24420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fade">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fade">
                                      <p:cBhvr>
                                        <p:cTn id="22" dur="500"/>
                                        <p:tgtEl>
                                          <p:spTgt spid="1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animEffect transition="in" filter="fade">
                                      <p:cBhvr>
                                        <p:cTn id="27" dur="500"/>
                                        <p:tgtEl>
                                          <p:spTgt spid="1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xEl>
                                              <p:pRg st="10" end="10"/>
                                            </p:txEl>
                                          </p:spTgt>
                                        </p:tgtEl>
                                        <p:attrNameLst>
                                          <p:attrName>style.visibility</p:attrName>
                                        </p:attrNameLst>
                                      </p:cBhvr>
                                      <p:to>
                                        <p:strVal val="visible"/>
                                      </p:to>
                                    </p:set>
                                    <p:animEffect transition="in" filter="fade">
                                      <p:cBhvr>
                                        <p:cTn id="32" dur="500"/>
                                        <p:tgtEl>
                                          <p:spTgt spid="1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číslo snímku 5"/>
          <p:cNvSpPr>
            <a:spLocks noGrp="1"/>
          </p:cNvSpPr>
          <p:nvPr>
            <p:ph type="sldNum" sz="quarter" idx="12"/>
          </p:nvPr>
        </p:nvSpPr>
        <p:spPr>
          <a:xfrm>
            <a:off x="6907650" y="4301811"/>
            <a:ext cx="2133600" cy="476250"/>
          </a:xfrm>
        </p:spPr>
        <p:txBody>
          <a:bodyPr/>
          <a:lstStyle/>
          <a:p>
            <a:fld id="{2BCE163F-7B9D-4840-A966-572BBA1EC294}" type="slidenum">
              <a:rPr lang="en-GB"/>
              <a:pPr/>
              <a:t>47</a:t>
            </a:fld>
            <a:endParaRPr lang="en-GB"/>
          </a:p>
        </p:txBody>
      </p:sp>
      <p:sp>
        <p:nvSpPr>
          <p:cNvPr id="12" name="TextovéPole 11"/>
          <p:cNvSpPr txBox="1"/>
          <p:nvPr/>
        </p:nvSpPr>
        <p:spPr>
          <a:xfrm>
            <a:off x="323528" y="6021288"/>
            <a:ext cx="8717722" cy="369332"/>
          </a:xfrm>
          <a:prstGeom prst="rect">
            <a:avLst/>
          </a:prstGeom>
          <a:noFill/>
        </p:spPr>
        <p:txBody>
          <a:bodyPr wrap="square" rtlCol="0">
            <a:spAutoFit/>
          </a:bodyPr>
          <a:lstStyle/>
          <a:p>
            <a:r>
              <a:rPr lang="cs-CZ" b="1" dirty="0" smtClean="0">
                <a:latin typeface="Consolas" panose="020B0609020204030204" pitchFamily="49" charset="0"/>
              </a:rPr>
              <a:t>Výstavba stálého kempu s celkovou kapacitou 100 ubytovaných</a:t>
            </a:r>
            <a:endParaRPr lang="cs-CZ" b="1" dirty="0">
              <a:latin typeface="Consolas" panose="020B0609020204030204" pitchFamily="49" charset="0"/>
            </a:endParaRPr>
          </a:p>
        </p:txBody>
      </p:sp>
      <p:pic>
        <p:nvPicPr>
          <p:cNvPr id="1028" name="Picture 4" descr="http://www.kempy-chaty.cz/sites/default/files/kemp_zelezna_ruda_chatky_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399173"/>
            <a:ext cx="6048375" cy="4000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003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číslo snímku 5"/>
          <p:cNvSpPr>
            <a:spLocks noGrp="1"/>
          </p:cNvSpPr>
          <p:nvPr>
            <p:ph type="sldNum" sz="quarter" idx="12"/>
          </p:nvPr>
        </p:nvSpPr>
        <p:spPr>
          <a:xfrm>
            <a:off x="6907650" y="4301811"/>
            <a:ext cx="2133600" cy="476250"/>
          </a:xfrm>
        </p:spPr>
        <p:txBody>
          <a:bodyPr/>
          <a:lstStyle/>
          <a:p>
            <a:fld id="{2BCE163F-7B9D-4840-A966-572BBA1EC294}" type="slidenum">
              <a:rPr lang="en-GB"/>
              <a:pPr/>
              <a:t>48</a:t>
            </a:fld>
            <a:endParaRPr lang="en-GB"/>
          </a:p>
        </p:txBody>
      </p:sp>
      <p:sp>
        <p:nvSpPr>
          <p:cNvPr id="12" name="TextovéPole 11"/>
          <p:cNvSpPr txBox="1"/>
          <p:nvPr/>
        </p:nvSpPr>
        <p:spPr>
          <a:xfrm>
            <a:off x="1187624" y="908720"/>
            <a:ext cx="6480720" cy="2862322"/>
          </a:xfrm>
          <a:prstGeom prst="rect">
            <a:avLst/>
          </a:prstGeom>
          <a:noFill/>
        </p:spPr>
        <p:txBody>
          <a:bodyPr wrap="square" rtlCol="0">
            <a:spAutoFit/>
          </a:bodyPr>
          <a:lstStyle/>
          <a:p>
            <a:r>
              <a:rPr lang="cs-CZ" b="1" dirty="0">
                <a:latin typeface="Consolas" panose="020B0609020204030204" pitchFamily="49" charset="0"/>
              </a:rPr>
              <a:t>Výstavba stálého kempu s celkovou kapacitou 100 ubytovaných</a:t>
            </a:r>
          </a:p>
          <a:p>
            <a:endParaRPr lang="cs-CZ" b="1" dirty="0">
              <a:latin typeface="Consolas" panose="020B0609020204030204" pitchFamily="49" charset="0"/>
            </a:endParaRPr>
          </a:p>
          <a:p>
            <a:endParaRPr lang="cs-CZ" b="1" dirty="0" smtClean="0">
              <a:latin typeface="Consolas" panose="020B0609020204030204" pitchFamily="49" charset="0"/>
            </a:endParaRPr>
          </a:p>
          <a:p>
            <a:endParaRPr lang="cs-CZ" b="1" dirty="0">
              <a:latin typeface="Consolas" panose="020B0609020204030204" pitchFamily="49" charset="0"/>
            </a:endParaRPr>
          </a:p>
          <a:p>
            <a:endParaRPr lang="cs-CZ" b="1" dirty="0" smtClean="0">
              <a:latin typeface="Consolas" panose="020B0609020204030204" pitchFamily="49" charset="0"/>
            </a:endParaRPr>
          </a:p>
          <a:p>
            <a:pPr marL="285750" indent="-285750">
              <a:buFontTx/>
              <a:buChar char="-"/>
            </a:pPr>
            <a:r>
              <a:rPr lang="cs-CZ" b="1" dirty="0" smtClean="0"/>
              <a:t>Příloha </a:t>
            </a:r>
            <a:r>
              <a:rPr lang="cs-CZ" b="1" dirty="0"/>
              <a:t>č. </a:t>
            </a:r>
            <a:r>
              <a:rPr lang="cs-CZ" b="1" dirty="0" smtClean="0"/>
              <a:t>1/bod 117/kat</a:t>
            </a:r>
            <a:r>
              <a:rPr lang="cs-CZ" b="1" dirty="0"/>
              <a:t>. II, </a:t>
            </a:r>
            <a:r>
              <a:rPr lang="cs-CZ" b="1" dirty="0" smtClean="0"/>
              <a:t>zákona o posuzování vlivů, EIA neproběhne,</a:t>
            </a:r>
          </a:p>
          <a:p>
            <a:pPr marL="285750" indent="-285750">
              <a:buFontTx/>
              <a:buChar char="-"/>
            </a:pPr>
            <a:r>
              <a:rPr lang="cs-CZ" b="1" dirty="0" smtClean="0"/>
              <a:t>IPPC není,</a:t>
            </a:r>
            <a:endParaRPr lang="cs-CZ" b="1" dirty="0"/>
          </a:p>
          <a:p>
            <a:pPr marL="285750" indent="-285750">
              <a:buFontTx/>
              <a:buChar char="-"/>
            </a:pPr>
            <a:r>
              <a:rPr lang="cs-CZ" b="1" dirty="0" smtClean="0">
                <a:latin typeface="Consolas" panose="020B0609020204030204" pitchFamily="49" charset="0"/>
              </a:rPr>
              <a:t>Zemědělská půda.</a:t>
            </a:r>
          </a:p>
        </p:txBody>
      </p:sp>
    </p:spTree>
    <p:extLst>
      <p:ext uri="{BB962C8B-B14F-4D97-AF65-F5344CB8AC3E}">
        <p14:creationId xmlns:p14="http://schemas.microsoft.com/office/powerpoint/2010/main" val="15914037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číslo snímku 5"/>
          <p:cNvSpPr>
            <a:spLocks noGrp="1"/>
          </p:cNvSpPr>
          <p:nvPr>
            <p:ph type="sldNum" sz="quarter" idx="12"/>
          </p:nvPr>
        </p:nvSpPr>
        <p:spPr>
          <a:xfrm>
            <a:off x="6907650" y="4301811"/>
            <a:ext cx="2133600" cy="476250"/>
          </a:xfrm>
        </p:spPr>
        <p:txBody>
          <a:bodyPr/>
          <a:lstStyle/>
          <a:p>
            <a:fld id="{2BCE163F-7B9D-4840-A966-572BBA1EC294}" type="slidenum">
              <a:rPr lang="en-GB"/>
              <a:pPr/>
              <a:t>49</a:t>
            </a:fld>
            <a:endParaRPr lang="en-GB"/>
          </a:p>
        </p:txBody>
      </p:sp>
      <p:sp>
        <p:nvSpPr>
          <p:cNvPr id="14" name="Text Box 5"/>
          <p:cNvSpPr txBox="1">
            <a:spLocks noChangeArrowheads="1"/>
          </p:cNvSpPr>
          <p:nvPr/>
        </p:nvSpPr>
        <p:spPr bwMode="auto">
          <a:xfrm>
            <a:off x="2670144" y="2079475"/>
            <a:ext cx="2104836" cy="485879"/>
          </a:xfrm>
          <a:prstGeom prst="rect">
            <a:avLst/>
          </a:prstGeom>
          <a:solidFill>
            <a:schemeClr val="bg2">
              <a:lumMod val="90000"/>
            </a:schemeClr>
          </a:solidFill>
          <a:ln w="22225">
            <a:solidFill>
              <a:schemeClr val="tx1"/>
            </a:solidFill>
            <a:miter lim="800000"/>
            <a:headEnd/>
            <a:tailEnd/>
          </a:ln>
          <a:effectLst/>
          <a:extLst/>
        </p:spPr>
        <p:txBody>
          <a:bodyPr anchor="ctr"/>
          <a:lstStyle/>
          <a:p>
            <a:pPr eaLnBrk="0" hangingPunct="0">
              <a:spcBef>
                <a:spcPct val="50000"/>
              </a:spcBef>
              <a:buFontTx/>
              <a:buNone/>
            </a:pPr>
            <a:r>
              <a:rPr lang="cs-CZ" dirty="0" smtClean="0">
                <a:latin typeface="Verdana" pitchFamily="34" charset="0"/>
              </a:rPr>
              <a:t>Umístění stavby</a:t>
            </a:r>
            <a:endParaRPr lang="en-US" dirty="0">
              <a:latin typeface="Verdana" pitchFamily="34" charset="0"/>
            </a:endParaRPr>
          </a:p>
        </p:txBody>
      </p:sp>
      <p:sp>
        <p:nvSpPr>
          <p:cNvPr id="15" name="Text Box 6"/>
          <p:cNvSpPr txBox="1">
            <a:spLocks noChangeArrowheads="1"/>
          </p:cNvSpPr>
          <p:nvPr/>
        </p:nvSpPr>
        <p:spPr bwMode="auto">
          <a:xfrm>
            <a:off x="2654150" y="2735657"/>
            <a:ext cx="2075188" cy="458981"/>
          </a:xfrm>
          <a:prstGeom prst="rect">
            <a:avLst/>
          </a:prstGeom>
          <a:solidFill>
            <a:schemeClr val="accent6">
              <a:lumMod val="20000"/>
              <a:lumOff val="80000"/>
            </a:schemeClr>
          </a:solidFill>
          <a:ln w="22225">
            <a:solidFill>
              <a:schemeClr val="tx1"/>
            </a:solidFill>
            <a:miter lim="800000"/>
            <a:headEnd/>
            <a:tailEnd/>
          </a:ln>
          <a:effectLst/>
          <a:extLst/>
        </p:spPr>
        <p:txBody>
          <a:bodyPr anchor="ctr"/>
          <a:lstStyle/>
          <a:p>
            <a:pPr eaLnBrk="0" hangingPunct="0">
              <a:spcBef>
                <a:spcPct val="50000"/>
              </a:spcBef>
              <a:buFontTx/>
              <a:buNone/>
            </a:pPr>
            <a:r>
              <a:rPr lang="cs-CZ" dirty="0" smtClean="0">
                <a:latin typeface="Verdana" pitchFamily="34" charset="0"/>
              </a:rPr>
              <a:t>Stavební řízení</a:t>
            </a:r>
            <a:endParaRPr lang="en-US" dirty="0">
              <a:latin typeface="Verdana" pitchFamily="34" charset="0"/>
            </a:endParaRPr>
          </a:p>
        </p:txBody>
      </p:sp>
      <p:cxnSp>
        <p:nvCxnSpPr>
          <p:cNvPr id="57" name="AutoShape 18"/>
          <p:cNvCxnSpPr>
            <a:cxnSpLocks noChangeShapeType="1"/>
          </p:cNvCxnSpPr>
          <p:nvPr/>
        </p:nvCxnSpPr>
        <p:spPr bwMode="auto">
          <a:xfrm>
            <a:off x="3583316" y="2560078"/>
            <a:ext cx="1" cy="16888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 Box 7"/>
          <p:cNvSpPr txBox="1">
            <a:spLocks noChangeArrowheads="1"/>
          </p:cNvSpPr>
          <p:nvPr/>
        </p:nvSpPr>
        <p:spPr bwMode="auto">
          <a:xfrm>
            <a:off x="2398083" y="3543245"/>
            <a:ext cx="2701270" cy="327210"/>
          </a:xfrm>
          <a:prstGeom prst="rect">
            <a:avLst/>
          </a:prstGeom>
          <a:solidFill>
            <a:schemeClr val="accent1">
              <a:lumMod val="20000"/>
              <a:lumOff val="80000"/>
            </a:schemeClr>
          </a:solidFill>
          <a:ln w="28575">
            <a:solidFill>
              <a:schemeClr val="tx1"/>
            </a:solidFill>
            <a:prstDash val="solid"/>
            <a:miter lim="800000"/>
            <a:headEnd/>
            <a:tailEnd/>
          </a:ln>
          <a:effectLst/>
          <a:extLst/>
        </p:spPr>
        <p:txBody>
          <a:bodyPr anchor="ctr"/>
          <a:lstStyle/>
          <a:p>
            <a:pPr eaLnBrk="0" hangingPunct="0">
              <a:spcBef>
                <a:spcPct val="50000"/>
              </a:spcBef>
              <a:buFontTx/>
              <a:buNone/>
            </a:pPr>
            <a:r>
              <a:rPr lang="cs-CZ" sz="1200" dirty="0" smtClean="0">
                <a:latin typeface="Verdana" pitchFamily="34" charset="0"/>
              </a:rPr>
              <a:t>Vydání kolaudačního souhlasu</a:t>
            </a:r>
            <a:endParaRPr lang="cs-CZ" sz="1200" dirty="0">
              <a:latin typeface="Verdana" pitchFamily="34" charset="0"/>
            </a:endParaRPr>
          </a:p>
        </p:txBody>
      </p:sp>
      <p:cxnSp>
        <p:nvCxnSpPr>
          <p:cNvPr id="51" name="AutoShape 18"/>
          <p:cNvCxnSpPr>
            <a:cxnSpLocks noChangeShapeType="1"/>
          </p:cNvCxnSpPr>
          <p:nvPr/>
        </p:nvCxnSpPr>
        <p:spPr bwMode="auto">
          <a:xfrm flipH="1">
            <a:off x="3603670" y="3186637"/>
            <a:ext cx="7144" cy="35660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xt Box 7"/>
          <p:cNvSpPr txBox="1">
            <a:spLocks noChangeArrowheads="1"/>
          </p:cNvSpPr>
          <p:nvPr/>
        </p:nvSpPr>
        <p:spPr bwMode="auto">
          <a:xfrm>
            <a:off x="2426653" y="1616558"/>
            <a:ext cx="2115734" cy="327210"/>
          </a:xfrm>
          <a:prstGeom prst="rect">
            <a:avLst/>
          </a:prstGeom>
          <a:solidFill>
            <a:schemeClr val="accent3">
              <a:lumMod val="40000"/>
              <a:lumOff val="60000"/>
            </a:schemeClr>
          </a:solidFill>
          <a:ln w="22225">
            <a:solidFill>
              <a:schemeClr val="tx1"/>
            </a:solidFill>
            <a:prstDash val="solid"/>
            <a:miter lim="800000"/>
            <a:headEnd/>
            <a:tailEnd/>
          </a:ln>
          <a:effectLst/>
          <a:extLst/>
        </p:spPr>
        <p:txBody>
          <a:bodyPr anchor="ctr"/>
          <a:lstStyle/>
          <a:p>
            <a:pPr eaLnBrk="0" hangingPunct="0">
              <a:spcBef>
                <a:spcPct val="50000"/>
              </a:spcBef>
              <a:buFontTx/>
              <a:buNone/>
            </a:pPr>
            <a:r>
              <a:rPr lang="cs-CZ" sz="1200" dirty="0" smtClean="0">
                <a:latin typeface="Verdana" pitchFamily="34" charset="0"/>
              </a:rPr>
              <a:t>Odnětí půdy ze ZPF</a:t>
            </a:r>
            <a:endParaRPr lang="cs-CZ" sz="1200" dirty="0">
              <a:latin typeface="Verdana" pitchFamily="34" charset="0"/>
            </a:endParaRPr>
          </a:p>
        </p:txBody>
      </p:sp>
      <p:cxnSp>
        <p:nvCxnSpPr>
          <p:cNvPr id="79" name="AutoShape 18"/>
          <p:cNvCxnSpPr>
            <a:cxnSpLocks noChangeShapeType="1"/>
          </p:cNvCxnSpPr>
          <p:nvPr/>
        </p:nvCxnSpPr>
        <p:spPr bwMode="auto">
          <a:xfrm>
            <a:off x="3594126" y="1919865"/>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ovéPole 1"/>
          <p:cNvSpPr txBox="1"/>
          <p:nvPr/>
        </p:nvSpPr>
        <p:spPr>
          <a:xfrm>
            <a:off x="395536" y="4751303"/>
            <a:ext cx="8501698" cy="2031325"/>
          </a:xfrm>
          <a:prstGeom prst="rect">
            <a:avLst/>
          </a:prstGeom>
          <a:noFill/>
        </p:spPr>
        <p:txBody>
          <a:bodyPr wrap="square" rtlCol="0">
            <a:spAutoFit/>
          </a:bodyPr>
          <a:lstStyle/>
          <a:p>
            <a:pPr algn="just"/>
            <a:r>
              <a:rPr lang="cs-CZ" dirty="0" smtClean="0"/>
              <a:t>V </a:t>
            </a:r>
            <a:r>
              <a:rPr lang="cs-CZ" dirty="0"/>
              <a:t>územním řízení se </a:t>
            </a:r>
            <a:r>
              <a:rPr lang="cs-CZ" dirty="0" smtClean="0"/>
              <a:t>nepřihlíží k </a:t>
            </a:r>
            <a:r>
              <a:rPr lang="cs-CZ" dirty="0"/>
              <a:t>námitkám k věcem, o kterých bylo rozhodnuto při vydání </a:t>
            </a:r>
            <a:r>
              <a:rPr lang="cs-CZ" dirty="0" smtClean="0"/>
              <a:t>územního nebo </a:t>
            </a:r>
            <a:r>
              <a:rPr lang="cs-CZ" dirty="0"/>
              <a:t>regulačního plánu (§ 89 odst. 2 </a:t>
            </a:r>
            <a:r>
              <a:rPr lang="cs-CZ" dirty="0" err="1"/>
              <a:t>StavZ</a:t>
            </a:r>
            <a:r>
              <a:rPr lang="cs-CZ" dirty="0"/>
              <a:t>). Ve stavebním řízení se pak </a:t>
            </a:r>
            <a:r>
              <a:rPr lang="cs-CZ" dirty="0" smtClean="0"/>
              <a:t>již nepřihlíží </a:t>
            </a:r>
            <a:r>
              <a:rPr lang="cs-CZ" dirty="0"/>
              <a:t>k námitkám účastníků řízení, které byly nebo mohly být </a:t>
            </a:r>
            <a:r>
              <a:rPr lang="cs-CZ" dirty="0" smtClean="0"/>
              <a:t>uplatněny při </a:t>
            </a:r>
            <a:r>
              <a:rPr lang="cs-CZ" dirty="0"/>
              <a:t>územním řízení, při pořizování regulačního plánu nebo při vydání </a:t>
            </a:r>
            <a:r>
              <a:rPr lang="cs-CZ" dirty="0" smtClean="0"/>
              <a:t>územního opatření </a:t>
            </a:r>
            <a:r>
              <a:rPr lang="cs-CZ" dirty="0"/>
              <a:t>o stavební uzávěře anebo územního opatření o asanaci </a:t>
            </a:r>
            <a:r>
              <a:rPr lang="cs-CZ" dirty="0" smtClean="0"/>
              <a:t>území (§ </a:t>
            </a:r>
            <a:r>
              <a:rPr lang="cs-CZ" dirty="0"/>
              <a:t>114 odst. 2 </a:t>
            </a:r>
            <a:r>
              <a:rPr lang="cs-CZ" dirty="0" err="1"/>
              <a:t>StavZ</a:t>
            </a:r>
            <a:r>
              <a:rPr lang="cs-CZ" dirty="0"/>
              <a:t>). Také zpravidla platí, že oprávněný subjekt musí </a:t>
            </a:r>
            <a:r>
              <a:rPr lang="cs-CZ" dirty="0" smtClean="0"/>
              <a:t>podat připomínku </a:t>
            </a:r>
            <a:r>
              <a:rPr lang="cs-CZ" dirty="0"/>
              <a:t>či námitky ve stanovené lhůtě, zmešká-li ji, k jeho </a:t>
            </a:r>
            <a:r>
              <a:rPr lang="cs-CZ" dirty="0" smtClean="0"/>
              <a:t>připomínce či </a:t>
            </a:r>
            <a:r>
              <a:rPr lang="cs-CZ" dirty="0"/>
              <a:t>námitce se nepřihlíží.</a:t>
            </a:r>
          </a:p>
        </p:txBody>
      </p:sp>
      <p:cxnSp>
        <p:nvCxnSpPr>
          <p:cNvPr id="4" name="Přímá spojnice se šipkou 3"/>
          <p:cNvCxnSpPr/>
          <p:nvPr/>
        </p:nvCxnSpPr>
        <p:spPr>
          <a:xfrm flipH="1">
            <a:off x="5364088" y="2276872"/>
            <a:ext cx="8640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flipH="1">
            <a:off x="5364088" y="2924944"/>
            <a:ext cx="8640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ovéPole 4"/>
          <p:cNvSpPr txBox="1"/>
          <p:nvPr/>
        </p:nvSpPr>
        <p:spPr>
          <a:xfrm>
            <a:off x="6228184" y="2079475"/>
            <a:ext cx="1368152" cy="369332"/>
          </a:xfrm>
          <a:prstGeom prst="rect">
            <a:avLst/>
          </a:prstGeom>
          <a:noFill/>
        </p:spPr>
        <p:txBody>
          <a:bodyPr wrap="square" rtlCol="0">
            <a:spAutoFit/>
          </a:bodyPr>
          <a:lstStyle/>
          <a:p>
            <a:r>
              <a:rPr lang="cs-CZ" dirty="0" smtClean="0"/>
              <a:t>řízení</a:t>
            </a:r>
            <a:endParaRPr lang="cs-CZ" dirty="0"/>
          </a:p>
        </p:txBody>
      </p:sp>
      <p:sp>
        <p:nvSpPr>
          <p:cNvPr id="16" name="TextovéPole 15"/>
          <p:cNvSpPr txBox="1"/>
          <p:nvPr/>
        </p:nvSpPr>
        <p:spPr>
          <a:xfrm>
            <a:off x="6228184" y="2760449"/>
            <a:ext cx="1368152" cy="369332"/>
          </a:xfrm>
          <a:prstGeom prst="rect">
            <a:avLst/>
          </a:prstGeom>
          <a:noFill/>
        </p:spPr>
        <p:txBody>
          <a:bodyPr wrap="square" rtlCol="0">
            <a:spAutoFit/>
          </a:bodyPr>
          <a:lstStyle/>
          <a:p>
            <a:r>
              <a:rPr lang="cs-CZ" dirty="0" smtClean="0"/>
              <a:t>řízení</a:t>
            </a:r>
            <a:endParaRPr lang="cs-CZ" dirty="0"/>
          </a:p>
        </p:txBody>
      </p:sp>
    </p:spTree>
    <p:extLst>
      <p:ext uri="{BB962C8B-B14F-4D97-AF65-F5344CB8AC3E}">
        <p14:creationId xmlns:p14="http://schemas.microsoft.com/office/powerpoint/2010/main" val="3557224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endParaRPr lang="cs-CZ"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8" name="Obrázek 7"/>
          <p:cNvPicPr>
            <a:picLocks noChangeAspect="1"/>
          </p:cNvPicPr>
          <p:nvPr/>
        </p:nvPicPr>
        <p:blipFill>
          <a:blip r:embed="rId4"/>
          <a:stretch>
            <a:fillRect/>
          </a:stretch>
        </p:blipFill>
        <p:spPr>
          <a:xfrm>
            <a:off x="1405184" y="1568259"/>
            <a:ext cx="6505575" cy="4076700"/>
          </a:xfrm>
          <a:prstGeom prst="rect">
            <a:avLst/>
          </a:prstGeom>
        </p:spPr>
      </p:pic>
      <p:sp>
        <p:nvSpPr>
          <p:cNvPr id="9" name="TextovéPole 8"/>
          <p:cNvSpPr txBox="1"/>
          <p:nvPr/>
        </p:nvSpPr>
        <p:spPr>
          <a:xfrm>
            <a:off x="1331640" y="5790292"/>
            <a:ext cx="3958904" cy="338554"/>
          </a:xfrm>
          <a:prstGeom prst="rect">
            <a:avLst/>
          </a:prstGeom>
          <a:noFill/>
        </p:spPr>
        <p:txBody>
          <a:bodyPr wrap="square" rtlCol="0">
            <a:spAutoFit/>
          </a:bodyPr>
          <a:lstStyle/>
          <a:p>
            <a:r>
              <a:rPr lang="cs-CZ" sz="1600" dirty="0" smtClean="0">
                <a:latin typeface="Cambria" panose="02040503050406030204" pitchFamily="18" charset="0"/>
              </a:rPr>
              <a:t>©David </a:t>
            </a:r>
            <a:r>
              <a:rPr lang="cs-CZ" sz="1600" dirty="0" err="1">
                <a:latin typeface="Cambria" panose="02040503050406030204" pitchFamily="18" charset="0"/>
              </a:rPr>
              <a:t>Slater</a:t>
            </a:r>
            <a:endParaRPr lang="cs-CZ" sz="1600" dirty="0">
              <a:latin typeface="Cambria" panose="02040503050406030204" pitchFamily="18" charset="0"/>
            </a:endParaRPr>
          </a:p>
        </p:txBody>
      </p:sp>
      <p:sp>
        <p:nvSpPr>
          <p:cNvPr id="10" name="TextovéPole 9"/>
          <p:cNvSpPr txBox="1"/>
          <p:nvPr/>
        </p:nvSpPr>
        <p:spPr>
          <a:xfrm>
            <a:off x="2051720" y="432845"/>
            <a:ext cx="6192688" cy="523220"/>
          </a:xfrm>
          <a:prstGeom prst="rect">
            <a:avLst/>
          </a:prstGeom>
          <a:noFill/>
        </p:spPr>
        <p:txBody>
          <a:bodyPr wrap="square" rtlCol="0">
            <a:spAutoFit/>
          </a:bodyPr>
          <a:lstStyle/>
          <a:p>
            <a:r>
              <a:rPr lang="en-US" sz="2800" b="1" i="1" dirty="0">
                <a:latin typeface="Cambria" panose="02040503050406030204" pitchFamily="18" charset="0"/>
              </a:rPr>
              <a:t>'He is someone, not </a:t>
            </a:r>
            <a:r>
              <a:rPr lang="en-US" sz="2800" b="1" i="1" dirty="0" smtClean="0">
                <a:latin typeface="Cambria" panose="02040503050406030204" pitchFamily="18" charset="0"/>
              </a:rPr>
              <a:t>something'</a:t>
            </a:r>
            <a:endParaRPr lang="cs-CZ" sz="2800" b="1" i="1" dirty="0">
              <a:latin typeface="Cambria" panose="02040503050406030204" pitchFamily="18" charset="0"/>
            </a:endParaRPr>
          </a:p>
        </p:txBody>
      </p:sp>
    </p:spTree>
    <p:extLst>
      <p:ext uri="{BB962C8B-B14F-4D97-AF65-F5344CB8AC3E}">
        <p14:creationId xmlns:p14="http://schemas.microsoft.com/office/powerpoint/2010/main" val="3897650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číslo snímku 5"/>
          <p:cNvSpPr>
            <a:spLocks noGrp="1"/>
          </p:cNvSpPr>
          <p:nvPr>
            <p:ph type="sldNum" sz="quarter" idx="12"/>
          </p:nvPr>
        </p:nvSpPr>
        <p:spPr>
          <a:xfrm>
            <a:off x="6907650" y="4301811"/>
            <a:ext cx="2133600" cy="476250"/>
          </a:xfrm>
        </p:spPr>
        <p:txBody>
          <a:bodyPr/>
          <a:lstStyle/>
          <a:p>
            <a:fld id="{2BCE163F-7B9D-4840-A966-572BBA1EC294}" type="slidenum">
              <a:rPr lang="en-GB"/>
              <a:pPr/>
              <a:t>50</a:t>
            </a:fld>
            <a:endParaRPr lang="en-GB"/>
          </a:p>
        </p:txBody>
      </p:sp>
      <p:sp>
        <p:nvSpPr>
          <p:cNvPr id="12" name="TextovéPole 11"/>
          <p:cNvSpPr txBox="1"/>
          <p:nvPr/>
        </p:nvSpPr>
        <p:spPr>
          <a:xfrm>
            <a:off x="1187624" y="908720"/>
            <a:ext cx="7200800" cy="3785652"/>
          </a:xfrm>
          <a:prstGeom prst="rect">
            <a:avLst/>
          </a:prstGeom>
          <a:noFill/>
        </p:spPr>
        <p:txBody>
          <a:bodyPr wrap="square" rtlCol="0">
            <a:spAutoFit/>
          </a:bodyPr>
          <a:lstStyle/>
          <a:p>
            <a:r>
              <a:rPr lang="cs-CZ" sz="2400" b="1" dirty="0">
                <a:latin typeface="Consolas" panose="020B0609020204030204" pitchFamily="49" charset="0"/>
              </a:rPr>
              <a:t>Výstavba stálého kempu s celkovou kapacitou 100 ubytovaných</a:t>
            </a:r>
          </a:p>
          <a:p>
            <a:endParaRPr lang="cs-CZ" sz="2400" b="1" dirty="0">
              <a:latin typeface="Consolas" panose="020B0609020204030204" pitchFamily="49" charset="0"/>
            </a:endParaRPr>
          </a:p>
          <a:p>
            <a:endParaRPr lang="cs-CZ" sz="2400" b="1" dirty="0" smtClean="0">
              <a:latin typeface="Consolas" panose="020B0609020204030204" pitchFamily="49" charset="0"/>
            </a:endParaRPr>
          </a:p>
          <a:p>
            <a:endParaRPr lang="cs-CZ" sz="2400" b="1" dirty="0">
              <a:latin typeface="Consolas" panose="020B0609020204030204" pitchFamily="49" charset="0"/>
            </a:endParaRPr>
          </a:p>
          <a:p>
            <a:endParaRPr lang="cs-CZ" sz="2400" b="1" dirty="0" smtClean="0">
              <a:latin typeface="Consolas" panose="020B0609020204030204" pitchFamily="49" charset="0"/>
            </a:endParaRPr>
          </a:p>
          <a:p>
            <a:pPr marL="285750" indent="-285750">
              <a:buFontTx/>
              <a:buChar char="-"/>
            </a:pPr>
            <a:r>
              <a:rPr lang="cs-CZ" sz="2400" b="1" dirty="0" smtClean="0"/>
              <a:t>Příloha </a:t>
            </a:r>
            <a:r>
              <a:rPr lang="cs-CZ" sz="2400" b="1" dirty="0"/>
              <a:t>č. </a:t>
            </a:r>
            <a:r>
              <a:rPr lang="cs-CZ" sz="2400" b="1" dirty="0" smtClean="0"/>
              <a:t>1/bod 117/kat</a:t>
            </a:r>
            <a:r>
              <a:rPr lang="cs-CZ" sz="2400" b="1" dirty="0"/>
              <a:t>. </a:t>
            </a:r>
            <a:r>
              <a:rPr lang="cs-CZ" sz="2400" b="1" dirty="0" smtClean="0"/>
              <a:t>II zákona o posuzování vlivů, EIA proběhne (10 m od lesa)</a:t>
            </a:r>
          </a:p>
          <a:p>
            <a:pPr marL="285750" indent="-285750">
              <a:buFontTx/>
              <a:buChar char="-"/>
            </a:pPr>
            <a:r>
              <a:rPr lang="cs-CZ" sz="2400" b="1" dirty="0" smtClean="0"/>
              <a:t>IPPC není,</a:t>
            </a:r>
            <a:endParaRPr lang="cs-CZ" sz="2400" b="1" dirty="0"/>
          </a:p>
          <a:p>
            <a:pPr marL="285750" indent="-285750">
              <a:buFontTx/>
              <a:buChar char="-"/>
            </a:pPr>
            <a:r>
              <a:rPr lang="cs-CZ" sz="2400" b="1" dirty="0" smtClean="0">
                <a:latin typeface="Consolas" panose="020B0609020204030204" pitchFamily="49" charset="0"/>
              </a:rPr>
              <a:t>Zemědělská půda.</a:t>
            </a:r>
          </a:p>
        </p:txBody>
      </p:sp>
    </p:spTree>
    <p:extLst>
      <p:ext uri="{BB962C8B-B14F-4D97-AF65-F5344CB8AC3E}">
        <p14:creationId xmlns:p14="http://schemas.microsoft.com/office/powerpoint/2010/main" val="3583500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5"/>
          <p:cNvSpPr txBox="1">
            <a:spLocks noChangeArrowheads="1"/>
          </p:cNvSpPr>
          <p:nvPr/>
        </p:nvSpPr>
        <p:spPr bwMode="auto">
          <a:xfrm>
            <a:off x="2528668" y="2674436"/>
            <a:ext cx="2104836" cy="485879"/>
          </a:xfrm>
          <a:prstGeom prst="rect">
            <a:avLst/>
          </a:prstGeom>
          <a:solidFill>
            <a:schemeClr val="bg2">
              <a:lumMod val="90000"/>
            </a:schemeClr>
          </a:solidFill>
          <a:ln w="22225">
            <a:solidFill>
              <a:schemeClr val="tx1"/>
            </a:solidFill>
            <a:miter lim="800000"/>
            <a:headEnd/>
            <a:tailEnd/>
          </a:ln>
          <a:effectLst/>
          <a:extLst/>
        </p:spPr>
        <p:txBody>
          <a:bodyPr anchor="ctr"/>
          <a:lstStyle/>
          <a:p>
            <a:pPr eaLnBrk="0" hangingPunct="0">
              <a:spcBef>
                <a:spcPct val="50000"/>
              </a:spcBef>
              <a:buFontTx/>
              <a:buNone/>
            </a:pPr>
            <a:r>
              <a:rPr lang="cs-CZ" dirty="0" smtClean="0">
                <a:latin typeface="Verdana" pitchFamily="34" charset="0"/>
              </a:rPr>
              <a:t>Umístění stavby</a:t>
            </a:r>
            <a:endParaRPr lang="en-US" dirty="0">
              <a:latin typeface="Verdana" pitchFamily="34" charset="0"/>
            </a:endParaRPr>
          </a:p>
        </p:txBody>
      </p:sp>
      <p:sp>
        <p:nvSpPr>
          <p:cNvPr id="15" name="Text Box 6"/>
          <p:cNvSpPr txBox="1">
            <a:spLocks noChangeArrowheads="1"/>
          </p:cNvSpPr>
          <p:nvPr/>
        </p:nvSpPr>
        <p:spPr bwMode="auto">
          <a:xfrm>
            <a:off x="2512674" y="3330618"/>
            <a:ext cx="2075188" cy="458981"/>
          </a:xfrm>
          <a:prstGeom prst="rect">
            <a:avLst/>
          </a:prstGeom>
          <a:solidFill>
            <a:schemeClr val="accent6">
              <a:lumMod val="20000"/>
              <a:lumOff val="80000"/>
            </a:schemeClr>
          </a:solidFill>
          <a:ln w="22225">
            <a:solidFill>
              <a:schemeClr val="tx1"/>
            </a:solidFill>
            <a:miter lim="800000"/>
            <a:headEnd/>
            <a:tailEnd/>
          </a:ln>
          <a:effectLst/>
          <a:extLst/>
        </p:spPr>
        <p:txBody>
          <a:bodyPr anchor="ctr"/>
          <a:lstStyle/>
          <a:p>
            <a:pPr eaLnBrk="0" hangingPunct="0">
              <a:spcBef>
                <a:spcPct val="50000"/>
              </a:spcBef>
              <a:buFontTx/>
              <a:buNone/>
            </a:pPr>
            <a:r>
              <a:rPr lang="cs-CZ" dirty="0" smtClean="0">
                <a:latin typeface="Verdana" pitchFamily="34" charset="0"/>
              </a:rPr>
              <a:t>Stavební řízení</a:t>
            </a:r>
            <a:endParaRPr lang="en-US" dirty="0">
              <a:latin typeface="Verdana" pitchFamily="34" charset="0"/>
            </a:endParaRPr>
          </a:p>
        </p:txBody>
      </p:sp>
      <p:cxnSp>
        <p:nvCxnSpPr>
          <p:cNvPr id="57" name="AutoShape 18"/>
          <p:cNvCxnSpPr>
            <a:cxnSpLocks noChangeShapeType="1"/>
          </p:cNvCxnSpPr>
          <p:nvPr/>
        </p:nvCxnSpPr>
        <p:spPr bwMode="auto">
          <a:xfrm>
            <a:off x="3441840" y="3155039"/>
            <a:ext cx="1" cy="16888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 Box 7"/>
          <p:cNvSpPr txBox="1">
            <a:spLocks noChangeArrowheads="1"/>
          </p:cNvSpPr>
          <p:nvPr/>
        </p:nvSpPr>
        <p:spPr bwMode="auto">
          <a:xfrm>
            <a:off x="2256607" y="4138206"/>
            <a:ext cx="2701270" cy="327210"/>
          </a:xfrm>
          <a:prstGeom prst="rect">
            <a:avLst/>
          </a:prstGeom>
          <a:solidFill>
            <a:schemeClr val="accent1">
              <a:lumMod val="20000"/>
              <a:lumOff val="80000"/>
            </a:schemeClr>
          </a:solidFill>
          <a:ln w="28575">
            <a:solidFill>
              <a:schemeClr val="tx1"/>
            </a:solidFill>
            <a:prstDash val="solid"/>
            <a:miter lim="800000"/>
            <a:headEnd/>
            <a:tailEnd/>
          </a:ln>
          <a:effectLst/>
          <a:extLst/>
        </p:spPr>
        <p:txBody>
          <a:bodyPr anchor="ctr"/>
          <a:lstStyle/>
          <a:p>
            <a:pPr eaLnBrk="0" hangingPunct="0">
              <a:spcBef>
                <a:spcPct val="50000"/>
              </a:spcBef>
              <a:buFontTx/>
              <a:buNone/>
            </a:pPr>
            <a:r>
              <a:rPr lang="cs-CZ" sz="1200" dirty="0" smtClean="0">
                <a:latin typeface="Verdana" pitchFamily="34" charset="0"/>
              </a:rPr>
              <a:t>Vydání kolaudačního souhlasu</a:t>
            </a:r>
            <a:endParaRPr lang="cs-CZ" sz="1200" dirty="0">
              <a:latin typeface="Verdana" pitchFamily="34" charset="0"/>
            </a:endParaRPr>
          </a:p>
        </p:txBody>
      </p:sp>
      <p:cxnSp>
        <p:nvCxnSpPr>
          <p:cNvPr id="51" name="AutoShape 18"/>
          <p:cNvCxnSpPr>
            <a:cxnSpLocks noChangeShapeType="1"/>
          </p:cNvCxnSpPr>
          <p:nvPr/>
        </p:nvCxnSpPr>
        <p:spPr bwMode="auto">
          <a:xfrm flipH="1">
            <a:off x="3462194" y="3781598"/>
            <a:ext cx="7144" cy="35660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xt Box 7"/>
          <p:cNvSpPr txBox="1">
            <a:spLocks noChangeArrowheads="1"/>
          </p:cNvSpPr>
          <p:nvPr/>
        </p:nvSpPr>
        <p:spPr bwMode="auto">
          <a:xfrm>
            <a:off x="2426653" y="1616558"/>
            <a:ext cx="2115734" cy="327210"/>
          </a:xfrm>
          <a:prstGeom prst="rect">
            <a:avLst/>
          </a:prstGeom>
          <a:solidFill>
            <a:schemeClr val="accent3">
              <a:lumMod val="40000"/>
              <a:lumOff val="60000"/>
            </a:schemeClr>
          </a:solidFill>
          <a:ln w="22225">
            <a:solidFill>
              <a:schemeClr val="tx1"/>
            </a:solidFill>
            <a:prstDash val="solid"/>
            <a:miter lim="800000"/>
            <a:headEnd/>
            <a:tailEnd/>
          </a:ln>
          <a:effectLst/>
          <a:extLst/>
        </p:spPr>
        <p:txBody>
          <a:bodyPr anchor="ctr"/>
          <a:lstStyle/>
          <a:p>
            <a:pPr eaLnBrk="0" hangingPunct="0">
              <a:spcBef>
                <a:spcPct val="50000"/>
              </a:spcBef>
              <a:buFontTx/>
              <a:buNone/>
            </a:pPr>
            <a:r>
              <a:rPr lang="cs-CZ" sz="1200" dirty="0" smtClean="0">
                <a:latin typeface="Verdana" pitchFamily="34" charset="0"/>
              </a:rPr>
              <a:t>Odnětí půdy ze ZPF</a:t>
            </a:r>
            <a:endParaRPr lang="cs-CZ" sz="1200" dirty="0">
              <a:latin typeface="Verdana" pitchFamily="34" charset="0"/>
            </a:endParaRPr>
          </a:p>
        </p:txBody>
      </p:sp>
      <p:cxnSp>
        <p:nvCxnSpPr>
          <p:cNvPr id="79" name="AutoShape 18"/>
          <p:cNvCxnSpPr>
            <a:cxnSpLocks noChangeShapeType="1"/>
          </p:cNvCxnSpPr>
          <p:nvPr/>
        </p:nvCxnSpPr>
        <p:spPr bwMode="auto">
          <a:xfrm>
            <a:off x="3594126" y="1919865"/>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 Box 5"/>
          <p:cNvSpPr txBox="1">
            <a:spLocks noChangeArrowheads="1"/>
          </p:cNvSpPr>
          <p:nvPr/>
        </p:nvSpPr>
        <p:spPr bwMode="auto">
          <a:xfrm>
            <a:off x="2699792" y="908720"/>
            <a:ext cx="2075188" cy="545465"/>
          </a:xfrm>
          <a:prstGeom prst="rect">
            <a:avLst/>
          </a:prstGeom>
          <a:ln>
            <a:prstDash val="solid"/>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dirty="0" smtClean="0">
                <a:latin typeface="Verdana" pitchFamily="34" charset="0"/>
              </a:rPr>
              <a:t>Posouzení vlivů záměru (EIA)</a:t>
            </a:r>
            <a:endParaRPr lang="en-US" dirty="0">
              <a:latin typeface="Verdana" pitchFamily="34" charset="0"/>
            </a:endParaRPr>
          </a:p>
        </p:txBody>
      </p:sp>
      <p:cxnSp>
        <p:nvCxnSpPr>
          <p:cNvPr id="12" name="AutoShape 18"/>
          <p:cNvCxnSpPr>
            <a:cxnSpLocks noChangeShapeType="1"/>
          </p:cNvCxnSpPr>
          <p:nvPr/>
        </p:nvCxnSpPr>
        <p:spPr bwMode="auto">
          <a:xfrm>
            <a:off x="3577345" y="1422425"/>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 Box 7"/>
          <p:cNvSpPr txBox="1">
            <a:spLocks noChangeArrowheads="1"/>
          </p:cNvSpPr>
          <p:nvPr/>
        </p:nvSpPr>
        <p:spPr bwMode="auto">
          <a:xfrm>
            <a:off x="2411471" y="2111492"/>
            <a:ext cx="2115734" cy="327210"/>
          </a:xfrm>
          <a:prstGeom prst="rect">
            <a:avLst/>
          </a:prstGeom>
          <a:solidFill>
            <a:schemeClr val="accent3">
              <a:lumMod val="40000"/>
              <a:lumOff val="60000"/>
            </a:schemeClr>
          </a:solidFill>
          <a:ln w="22225">
            <a:solidFill>
              <a:schemeClr val="tx1"/>
            </a:solidFill>
            <a:prstDash val="solid"/>
            <a:miter lim="800000"/>
            <a:headEnd/>
            <a:tailEnd/>
          </a:ln>
          <a:effectLst/>
          <a:extLst/>
        </p:spPr>
        <p:txBody>
          <a:bodyPr anchor="ctr"/>
          <a:lstStyle/>
          <a:p>
            <a:pPr eaLnBrk="0" hangingPunct="0">
              <a:spcBef>
                <a:spcPct val="50000"/>
              </a:spcBef>
              <a:buFontTx/>
              <a:buNone/>
            </a:pPr>
            <a:r>
              <a:rPr lang="cs-CZ" sz="1200" dirty="0" smtClean="0">
                <a:latin typeface="Verdana" pitchFamily="34" charset="0"/>
              </a:rPr>
              <a:t>Dotčení lesa</a:t>
            </a:r>
            <a:endParaRPr lang="cs-CZ" sz="1200" dirty="0">
              <a:latin typeface="Verdana" pitchFamily="34" charset="0"/>
            </a:endParaRPr>
          </a:p>
        </p:txBody>
      </p:sp>
      <p:cxnSp>
        <p:nvCxnSpPr>
          <p:cNvPr id="16" name="AutoShape 18"/>
          <p:cNvCxnSpPr>
            <a:cxnSpLocks noChangeShapeType="1"/>
            <a:endCxn id="14" idx="0"/>
          </p:cNvCxnSpPr>
          <p:nvPr/>
        </p:nvCxnSpPr>
        <p:spPr bwMode="auto">
          <a:xfrm>
            <a:off x="3578944" y="2414799"/>
            <a:ext cx="2142" cy="259637"/>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ovéPole 2"/>
          <p:cNvSpPr txBox="1"/>
          <p:nvPr/>
        </p:nvSpPr>
        <p:spPr>
          <a:xfrm>
            <a:off x="187264" y="4648351"/>
            <a:ext cx="8892480" cy="2031325"/>
          </a:xfrm>
          <a:prstGeom prst="rect">
            <a:avLst/>
          </a:prstGeom>
          <a:noFill/>
        </p:spPr>
        <p:txBody>
          <a:bodyPr wrap="square" rtlCol="0">
            <a:spAutoFit/>
          </a:bodyPr>
          <a:lstStyle/>
          <a:p>
            <a:r>
              <a:rPr lang="cs-CZ" dirty="0" smtClean="0"/>
              <a:t>§ 14/2 </a:t>
            </a:r>
            <a:r>
              <a:rPr lang="cs-CZ" dirty="0" err="1" smtClean="0"/>
              <a:t>LesZ</a:t>
            </a:r>
            <a:r>
              <a:rPr lang="cs-CZ" dirty="0" smtClean="0"/>
              <a:t>: </a:t>
            </a:r>
            <a:r>
              <a:rPr lang="cs-CZ" i="1" dirty="0"/>
              <a:t>Dotýká-li se řízení podle zvláštních </a:t>
            </a:r>
            <a:r>
              <a:rPr lang="cs-CZ" i="1" dirty="0" smtClean="0"/>
              <a:t>předpisů </a:t>
            </a:r>
            <a:r>
              <a:rPr lang="cs-CZ" i="1" dirty="0"/>
              <a:t>zájmů chráněných tímto zákonem, rozhodne stavební úřad nebo jiný orgán státní správy jen se souhlasem příslušného orgánu státní správy lesů, který může svůj souhlas vázat na splnění podmínek. Tohoto souhlasu je třeba i k dotčení pozemků do vzdálenosti 50 m od okraje lesa. Souhlas vydávaný jako podklad pro rozhodnutí o umístění stavby nebo územní souhlas a dále pro rozhodnutí o povolení stavby, zařízení nebo terénních úprav anebo jejich ohlášení je závazným stanoviskem podle správního </a:t>
            </a:r>
            <a:r>
              <a:rPr lang="cs-CZ" i="1" dirty="0" smtClean="0"/>
              <a:t>řádu </a:t>
            </a:r>
            <a:r>
              <a:rPr lang="cs-CZ" i="1" dirty="0"/>
              <a:t>a není samostatným rozhodnutím ve správním řízení.</a:t>
            </a:r>
          </a:p>
        </p:txBody>
      </p:sp>
      <p:cxnSp>
        <p:nvCxnSpPr>
          <p:cNvPr id="17" name="Přímá spojnice se šipkou 16"/>
          <p:cNvCxnSpPr/>
          <p:nvPr/>
        </p:nvCxnSpPr>
        <p:spPr>
          <a:xfrm flipH="1">
            <a:off x="4932040" y="2965070"/>
            <a:ext cx="8640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Přímá spojnice se šipkou 18"/>
          <p:cNvCxnSpPr/>
          <p:nvPr/>
        </p:nvCxnSpPr>
        <p:spPr>
          <a:xfrm flipH="1">
            <a:off x="4932040" y="3519626"/>
            <a:ext cx="8640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ovéPole 20"/>
          <p:cNvSpPr txBox="1"/>
          <p:nvPr/>
        </p:nvSpPr>
        <p:spPr>
          <a:xfrm>
            <a:off x="5940152" y="2777715"/>
            <a:ext cx="1867228" cy="369332"/>
          </a:xfrm>
          <a:prstGeom prst="rect">
            <a:avLst/>
          </a:prstGeom>
          <a:noFill/>
        </p:spPr>
        <p:txBody>
          <a:bodyPr wrap="square" rtlCol="0">
            <a:spAutoFit/>
          </a:bodyPr>
          <a:lstStyle/>
          <a:p>
            <a:r>
              <a:rPr lang="cs-CZ" dirty="0"/>
              <a:t>n</a:t>
            </a:r>
            <a:r>
              <a:rPr lang="cs-CZ" dirty="0" smtClean="0"/>
              <a:t>avazující řízení</a:t>
            </a:r>
            <a:endParaRPr lang="cs-CZ" dirty="0"/>
          </a:p>
        </p:txBody>
      </p:sp>
      <p:sp>
        <p:nvSpPr>
          <p:cNvPr id="22" name="TextovéPole 21"/>
          <p:cNvSpPr txBox="1"/>
          <p:nvPr/>
        </p:nvSpPr>
        <p:spPr>
          <a:xfrm>
            <a:off x="5940152" y="3343926"/>
            <a:ext cx="1867228" cy="369332"/>
          </a:xfrm>
          <a:prstGeom prst="rect">
            <a:avLst/>
          </a:prstGeom>
          <a:noFill/>
        </p:spPr>
        <p:txBody>
          <a:bodyPr wrap="square" rtlCol="0">
            <a:spAutoFit/>
          </a:bodyPr>
          <a:lstStyle/>
          <a:p>
            <a:r>
              <a:rPr lang="cs-CZ" dirty="0"/>
              <a:t>n</a:t>
            </a:r>
            <a:r>
              <a:rPr lang="cs-CZ" dirty="0" smtClean="0"/>
              <a:t>avazující řízení</a:t>
            </a:r>
            <a:endParaRPr lang="cs-CZ" dirty="0"/>
          </a:p>
        </p:txBody>
      </p:sp>
    </p:spTree>
    <p:extLst>
      <p:ext uri="{BB962C8B-B14F-4D97-AF65-F5344CB8AC3E}">
        <p14:creationId xmlns:p14="http://schemas.microsoft.com/office/powerpoint/2010/main" val="11433900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číslo snímku 5"/>
          <p:cNvSpPr>
            <a:spLocks noGrp="1"/>
          </p:cNvSpPr>
          <p:nvPr>
            <p:ph type="sldNum" sz="quarter" idx="12"/>
          </p:nvPr>
        </p:nvSpPr>
        <p:spPr>
          <a:xfrm>
            <a:off x="6907650" y="4301811"/>
            <a:ext cx="2133600" cy="476250"/>
          </a:xfrm>
        </p:spPr>
        <p:txBody>
          <a:bodyPr/>
          <a:lstStyle/>
          <a:p>
            <a:fld id="{2BCE163F-7B9D-4840-A966-572BBA1EC294}" type="slidenum">
              <a:rPr lang="en-GB"/>
              <a:pPr/>
              <a:t>52</a:t>
            </a:fld>
            <a:endParaRPr lang="en-GB"/>
          </a:p>
        </p:txBody>
      </p:sp>
      <p:sp>
        <p:nvSpPr>
          <p:cNvPr id="12" name="TextovéPole 11"/>
          <p:cNvSpPr txBox="1"/>
          <p:nvPr/>
        </p:nvSpPr>
        <p:spPr>
          <a:xfrm>
            <a:off x="1259632" y="6021288"/>
            <a:ext cx="6480720" cy="369332"/>
          </a:xfrm>
          <a:prstGeom prst="rect">
            <a:avLst/>
          </a:prstGeom>
          <a:noFill/>
        </p:spPr>
        <p:txBody>
          <a:bodyPr wrap="square" rtlCol="0">
            <a:spAutoFit/>
          </a:bodyPr>
          <a:lstStyle/>
          <a:p>
            <a:r>
              <a:rPr lang="cs-CZ" b="1" dirty="0" smtClean="0">
                <a:latin typeface="Consolas" panose="020B0609020204030204" pitchFamily="49" charset="0"/>
              </a:rPr>
              <a:t>Výstavba závodu </a:t>
            </a:r>
            <a:r>
              <a:rPr lang="cs-CZ" b="1" dirty="0">
                <a:latin typeface="Consolas" panose="020B0609020204030204" pitchFamily="49" charset="0"/>
              </a:rPr>
              <a:t>na výrobu papíru </a:t>
            </a:r>
          </a:p>
        </p:txBody>
      </p:sp>
      <p:pic>
        <p:nvPicPr>
          <p:cNvPr id="2050" name="Picture 2" descr="Image result for papír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12776"/>
            <a:ext cx="7823824"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0144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číslo snímku 5"/>
          <p:cNvSpPr>
            <a:spLocks noGrp="1"/>
          </p:cNvSpPr>
          <p:nvPr>
            <p:ph type="sldNum" sz="quarter" idx="12"/>
          </p:nvPr>
        </p:nvSpPr>
        <p:spPr>
          <a:xfrm>
            <a:off x="6907650" y="4301811"/>
            <a:ext cx="2133600" cy="476250"/>
          </a:xfrm>
        </p:spPr>
        <p:txBody>
          <a:bodyPr/>
          <a:lstStyle/>
          <a:p>
            <a:fld id="{2BCE163F-7B9D-4840-A966-572BBA1EC294}" type="slidenum">
              <a:rPr lang="en-GB"/>
              <a:pPr/>
              <a:t>53</a:t>
            </a:fld>
            <a:endParaRPr lang="en-GB"/>
          </a:p>
        </p:txBody>
      </p:sp>
      <p:sp>
        <p:nvSpPr>
          <p:cNvPr id="12" name="TextovéPole 11"/>
          <p:cNvSpPr txBox="1"/>
          <p:nvPr/>
        </p:nvSpPr>
        <p:spPr>
          <a:xfrm>
            <a:off x="1187624" y="908719"/>
            <a:ext cx="7344816" cy="4524315"/>
          </a:xfrm>
          <a:prstGeom prst="rect">
            <a:avLst/>
          </a:prstGeom>
          <a:noFill/>
        </p:spPr>
        <p:txBody>
          <a:bodyPr wrap="square" rtlCol="0">
            <a:spAutoFit/>
          </a:bodyPr>
          <a:lstStyle/>
          <a:p>
            <a:r>
              <a:rPr lang="cs-CZ" sz="2400" b="1" dirty="0" smtClean="0">
                <a:latin typeface="Consolas" panose="020B0609020204030204" pitchFamily="49" charset="0"/>
              </a:rPr>
              <a:t>Výstavba </a:t>
            </a:r>
            <a:r>
              <a:rPr lang="cs-CZ" sz="2400" b="1" dirty="0" smtClean="0"/>
              <a:t>závodu </a:t>
            </a:r>
            <a:r>
              <a:rPr lang="cs-CZ" sz="2400" b="1" dirty="0"/>
              <a:t>na výrobu papíru</a:t>
            </a:r>
            <a:r>
              <a:rPr lang="cs-CZ" sz="2400" dirty="0"/>
              <a:t> </a:t>
            </a:r>
            <a:r>
              <a:rPr lang="cs-CZ" sz="2400" dirty="0" smtClean="0"/>
              <a:t>(k</a:t>
            </a:r>
            <a:r>
              <a:rPr lang="cs-CZ" sz="2400" b="1" dirty="0" smtClean="0">
                <a:latin typeface="Consolas" panose="020B0609020204030204" pitchFamily="49" charset="0"/>
              </a:rPr>
              <a:t>apacita 15 tun denně)</a:t>
            </a:r>
            <a:endParaRPr lang="cs-CZ" sz="2400" b="1" dirty="0">
              <a:latin typeface="Consolas" panose="020B0609020204030204" pitchFamily="49" charset="0"/>
            </a:endParaRPr>
          </a:p>
          <a:p>
            <a:endParaRPr lang="cs-CZ" sz="2400" b="1" dirty="0" smtClean="0">
              <a:latin typeface="Consolas" panose="020B0609020204030204" pitchFamily="49" charset="0"/>
            </a:endParaRPr>
          </a:p>
          <a:p>
            <a:pPr marL="285750" indent="-285750">
              <a:buFontTx/>
              <a:buChar char="-"/>
            </a:pPr>
            <a:r>
              <a:rPr lang="cs-CZ" sz="2400" b="1" dirty="0" smtClean="0"/>
              <a:t>Příloha </a:t>
            </a:r>
            <a:r>
              <a:rPr lang="cs-CZ" sz="2400" b="1" dirty="0"/>
              <a:t>č. </a:t>
            </a:r>
            <a:r>
              <a:rPr lang="cs-CZ" sz="2400" b="1" dirty="0" smtClean="0"/>
              <a:t>1/bod 72/kat</a:t>
            </a:r>
            <a:r>
              <a:rPr lang="cs-CZ" sz="2400" b="1" dirty="0"/>
              <a:t>. </a:t>
            </a:r>
            <a:r>
              <a:rPr lang="cs-CZ" sz="2400" b="1" dirty="0" smtClean="0"/>
              <a:t>II zákona o posuzování vlivů: </a:t>
            </a:r>
            <a:r>
              <a:rPr lang="cs-CZ" sz="2400" dirty="0" smtClean="0"/>
              <a:t>nad 10 t/den zjišťovací řízení, nad 200 t/den EIA</a:t>
            </a:r>
          </a:p>
          <a:p>
            <a:pPr marL="285750" indent="-285750">
              <a:buFontTx/>
              <a:buChar char="-"/>
            </a:pPr>
            <a:r>
              <a:rPr lang="cs-CZ" sz="2400" b="1" dirty="0" smtClean="0"/>
              <a:t>EIA neproběhne (konec ve zjišťovacím řízení),</a:t>
            </a:r>
          </a:p>
          <a:p>
            <a:pPr marL="285750" indent="-285750">
              <a:buFontTx/>
              <a:buChar char="-"/>
            </a:pPr>
            <a:endParaRPr lang="cs-CZ" sz="2400" b="1" dirty="0" smtClean="0"/>
          </a:p>
          <a:p>
            <a:pPr marL="342900" indent="-342900">
              <a:buFontTx/>
              <a:buChar char="-"/>
            </a:pPr>
            <a:r>
              <a:rPr lang="cs-CZ" sz="2400" b="1" dirty="0" smtClean="0"/>
              <a:t>pod limitem IPPC (</a:t>
            </a:r>
            <a:r>
              <a:rPr lang="cs-CZ" sz="2400" dirty="0"/>
              <a:t>6.1. Průmyslová </a:t>
            </a:r>
            <a:r>
              <a:rPr lang="cs-CZ" sz="2400" dirty="0" smtClean="0"/>
              <a:t>výroba</a:t>
            </a:r>
            <a:r>
              <a:rPr lang="cs-CZ" sz="2400" dirty="0"/>
              <a:t> papíru a lepenky, o výrobní kapacitě větší než 20 t </a:t>
            </a:r>
            <a:r>
              <a:rPr lang="cs-CZ" sz="2400" dirty="0" smtClean="0"/>
              <a:t>denně),</a:t>
            </a:r>
          </a:p>
          <a:p>
            <a:endParaRPr lang="cs-CZ" sz="2400" dirty="0"/>
          </a:p>
          <a:p>
            <a:pPr marL="285750" indent="-285750">
              <a:buFontTx/>
              <a:buChar char="-"/>
            </a:pPr>
            <a:r>
              <a:rPr lang="cs-CZ" sz="2400" b="1" dirty="0" smtClean="0">
                <a:latin typeface="Consolas" panose="020B0609020204030204" pitchFamily="49" charset="0"/>
              </a:rPr>
              <a:t>zemědělská půda,</a:t>
            </a:r>
          </a:p>
          <a:p>
            <a:pPr marL="285750" indent="-285750">
              <a:buFontTx/>
              <a:buChar char="-"/>
            </a:pPr>
            <a:r>
              <a:rPr lang="cs-CZ" sz="2400" b="1" dirty="0" smtClean="0">
                <a:latin typeface="Consolas" panose="020B0609020204030204" pitchFamily="49" charset="0"/>
              </a:rPr>
              <a:t>rostoucí dřeviny.</a:t>
            </a:r>
          </a:p>
        </p:txBody>
      </p:sp>
    </p:spTree>
    <p:extLst>
      <p:ext uri="{BB962C8B-B14F-4D97-AF65-F5344CB8AC3E}">
        <p14:creationId xmlns:p14="http://schemas.microsoft.com/office/powerpoint/2010/main" val="42135740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číslo snímku 5"/>
          <p:cNvSpPr>
            <a:spLocks noGrp="1"/>
          </p:cNvSpPr>
          <p:nvPr>
            <p:ph type="sldNum" sz="quarter" idx="12"/>
          </p:nvPr>
        </p:nvSpPr>
        <p:spPr>
          <a:xfrm>
            <a:off x="6907650" y="4301811"/>
            <a:ext cx="2133600" cy="476250"/>
          </a:xfrm>
        </p:spPr>
        <p:txBody>
          <a:bodyPr/>
          <a:lstStyle/>
          <a:p>
            <a:fld id="{2BCE163F-7B9D-4840-A966-572BBA1EC294}" type="slidenum">
              <a:rPr lang="en-GB"/>
              <a:pPr/>
              <a:t>54</a:t>
            </a:fld>
            <a:endParaRPr lang="en-GB"/>
          </a:p>
        </p:txBody>
      </p:sp>
      <p:sp>
        <p:nvSpPr>
          <p:cNvPr id="14" name="Text Box 5"/>
          <p:cNvSpPr txBox="1">
            <a:spLocks noChangeArrowheads="1"/>
          </p:cNvSpPr>
          <p:nvPr/>
        </p:nvSpPr>
        <p:spPr bwMode="auto">
          <a:xfrm>
            <a:off x="2639756" y="2627717"/>
            <a:ext cx="2104836" cy="485879"/>
          </a:xfrm>
          <a:prstGeom prst="rect">
            <a:avLst/>
          </a:prstGeom>
          <a:solidFill>
            <a:schemeClr val="bg2">
              <a:lumMod val="90000"/>
            </a:schemeClr>
          </a:solidFill>
          <a:ln w="22225">
            <a:solidFill>
              <a:schemeClr val="tx1"/>
            </a:solidFill>
            <a:miter lim="800000"/>
            <a:headEnd/>
            <a:tailEnd/>
          </a:ln>
          <a:effectLst/>
          <a:extLst/>
        </p:spPr>
        <p:txBody>
          <a:bodyPr anchor="ctr"/>
          <a:lstStyle/>
          <a:p>
            <a:pPr eaLnBrk="0" hangingPunct="0">
              <a:spcBef>
                <a:spcPct val="50000"/>
              </a:spcBef>
              <a:buFontTx/>
              <a:buNone/>
            </a:pPr>
            <a:r>
              <a:rPr lang="cs-CZ" dirty="0" smtClean="0">
                <a:latin typeface="Verdana" pitchFamily="34" charset="0"/>
              </a:rPr>
              <a:t>Umístění stavby</a:t>
            </a:r>
            <a:endParaRPr lang="en-US" dirty="0">
              <a:latin typeface="Verdana" pitchFamily="34" charset="0"/>
            </a:endParaRPr>
          </a:p>
        </p:txBody>
      </p:sp>
      <p:sp>
        <p:nvSpPr>
          <p:cNvPr id="15" name="Text Box 6"/>
          <p:cNvSpPr txBox="1">
            <a:spLocks noChangeArrowheads="1"/>
          </p:cNvSpPr>
          <p:nvPr/>
        </p:nvSpPr>
        <p:spPr bwMode="auto">
          <a:xfrm>
            <a:off x="2670144" y="4437112"/>
            <a:ext cx="2075188" cy="458981"/>
          </a:xfrm>
          <a:prstGeom prst="rect">
            <a:avLst/>
          </a:prstGeom>
          <a:solidFill>
            <a:schemeClr val="accent6">
              <a:lumMod val="20000"/>
              <a:lumOff val="80000"/>
            </a:schemeClr>
          </a:solidFill>
          <a:ln w="22225">
            <a:solidFill>
              <a:schemeClr val="tx1"/>
            </a:solidFill>
            <a:miter lim="800000"/>
            <a:headEnd/>
            <a:tailEnd/>
          </a:ln>
          <a:effectLst/>
          <a:extLst/>
        </p:spPr>
        <p:txBody>
          <a:bodyPr anchor="ctr"/>
          <a:lstStyle/>
          <a:p>
            <a:pPr eaLnBrk="0" hangingPunct="0">
              <a:spcBef>
                <a:spcPct val="50000"/>
              </a:spcBef>
              <a:buFontTx/>
              <a:buNone/>
            </a:pPr>
            <a:r>
              <a:rPr lang="cs-CZ" dirty="0" smtClean="0">
                <a:latin typeface="Verdana" pitchFamily="34" charset="0"/>
              </a:rPr>
              <a:t>Stavební řízení</a:t>
            </a:r>
            <a:endParaRPr lang="en-US" dirty="0">
              <a:latin typeface="Verdana" pitchFamily="34" charset="0"/>
            </a:endParaRPr>
          </a:p>
        </p:txBody>
      </p:sp>
      <p:sp>
        <p:nvSpPr>
          <p:cNvPr id="16" name="Text Box 7"/>
          <p:cNvSpPr txBox="1">
            <a:spLocks noChangeArrowheads="1"/>
          </p:cNvSpPr>
          <p:nvPr/>
        </p:nvSpPr>
        <p:spPr bwMode="auto">
          <a:xfrm>
            <a:off x="2670144" y="5083127"/>
            <a:ext cx="2340730" cy="327210"/>
          </a:xfrm>
          <a:prstGeom prst="rect">
            <a:avLst/>
          </a:prstGeom>
          <a:solidFill>
            <a:schemeClr val="accent2">
              <a:lumMod val="20000"/>
              <a:lumOff val="80000"/>
            </a:schemeClr>
          </a:solidFill>
          <a:ln w="22225">
            <a:solidFill>
              <a:schemeClr val="tx1"/>
            </a:solidFill>
            <a:prstDash val="solid"/>
            <a:miter lim="800000"/>
            <a:headEnd/>
            <a:tailEnd/>
          </a:ln>
          <a:effectLst/>
          <a:extLst/>
        </p:spPr>
        <p:txBody>
          <a:bodyPr anchor="ctr"/>
          <a:lstStyle/>
          <a:p>
            <a:pPr eaLnBrk="0" hangingPunct="0">
              <a:spcBef>
                <a:spcPct val="50000"/>
              </a:spcBef>
              <a:buFontTx/>
              <a:buNone/>
            </a:pPr>
            <a:r>
              <a:rPr lang="cs-CZ" sz="1200" dirty="0">
                <a:latin typeface="Verdana" pitchFamily="34" charset="0"/>
              </a:rPr>
              <a:t>Řízení o zkušebním provozu </a:t>
            </a:r>
          </a:p>
        </p:txBody>
      </p:sp>
      <p:cxnSp>
        <p:nvCxnSpPr>
          <p:cNvPr id="57" name="AutoShape 18"/>
          <p:cNvCxnSpPr>
            <a:cxnSpLocks noChangeShapeType="1"/>
          </p:cNvCxnSpPr>
          <p:nvPr/>
        </p:nvCxnSpPr>
        <p:spPr bwMode="auto">
          <a:xfrm>
            <a:off x="3571586" y="2467772"/>
            <a:ext cx="1" cy="16888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AutoShape 18"/>
          <p:cNvCxnSpPr>
            <a:cxnSpLocks noChangeShapeType="1"/>
          </p:cNvCxnSpPr>
          <p:nvPr/>
        </p:nvCxnSpPr>
        <p:spPr bwMode="auto">
          <a:xfrm flipH="1">
            <a:off x="3616803" y="4896093"/>
            <a:ext cx="6558" cy="187034"/>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 Box 7"/>
          <p:cNvSpPr txBox="1">
            <a:spLocks noChangeArrowheads="1"/>
          </p:cNvSpPr>
          <p:nvPr/>
        </p:nvSpPr>
        <p:spPr bwMode="auto">
          <a:xfrm>
            <a:off x="2670144" y="5752246"/>
            <a:ext cx="2701270" cy="327210"/>
          </a:xfrm>
          <a:prstGeom prst="rect">
            <a:avLst/>
          </a:prstGeom>
          <a:solidFill>
            <a:schemeClr val="accent1">
              <a:lumMod val="20000"/>
              <a:lumOff val="80000"/>
            </a:schemeClr>
          </a:solidFill>
          <a:ln w="28575">
            <a:solidFill>
              <a:schemeClr val="tx1"/>
            </a:solidFill>
            <a:prstDash val="solid"/>
            <a:miter lim="800000"/>
            <a:headEnd/>
            <a:tailEnd/>
          </a:ln>
          <a:effectLst/>
          <a:extLst/>
        </p:spPr>
        <p:txBody>
          <a:bodyPr anchor="ctr"/>
          <a:lstStyle/>
          <a:p>
            <a:pPr eaLnBrk="0" hangingPunct="0">
              <a:spcBef>
                <a:spcPct val="50000"/>
              </a:spcBef>
              <a:buFontTx/>
              <a:buNone/>
            </a:pPr>
            <a:r>
              <a:rPr lang="cs-CZ" sz="1200" dirty="0" smtClean="0">
                <a:latin typeface="Verdana" pitchFamily="34" charset="0"/>
              </a:rPr>
              <a:t>Vydání kolaudačního souhlasu</a:t>
            </a:r>
            <a:endParaRPr lang="cs-CZ" sz="1200" dirty="0">
              <a:latin typeface="Verdana" pitchFamily="34" charset="0"/>
            </a:endParaRPr>
          </a:p>
        </p:txBody>
      </p:sp>
      <p:cxnSp>
        <p:nvCxnSpPr>
          <p:cNvPr id="51" name="AutoShape 18"/>
          <p:cNvCxnSpPr>
            <a:cxnSpLocks noChangeShapeType="1"/>
          </p:cNvCxnSpPr>
          <p:nvPr/>
        </p:nvCxnSpPr>
        <p:spPr bwMode="auto">
          <a:xfrm flipH="1">
            <a:off x="3623361" y="5395638"/>
            <a:ext cx="7144" cy="35660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xt Box 7"/>
          <p:cNvSpPr txBox="1">
            <a:spLocks noChangeArrowheads="1"/>
          </p:cNvSpPr>
          <p:nvPr/>
        </p:nvSpPr>
        <p:spPr bwMode="auto">
          <a:xfrm>
            <a:off x="2426653" y="1616558"/>
            <a:ext cx="2115734" cy="327210"/>
          </a:xfrm>
          <a:prstGeom prst="rect">
            <a:avLst/>
          </a:prstGeom>
          <a:solidFill>
            <a:schemeClr val="accent3">
              <a:lumMod val="40000"/>
              <a:lumOff val="60000"/>
            </a:schemeClr>
          </a:solidFill>
          <a:ln w="22225">
            <a:solidFill>
              <a:schemeClr val="tx1"/>
            </a:solidFill>
            <a:prstDash val="solid"/>
            <a:miter lim="800000"/>
            <a:headEnd/>
            <a:tailEnd/>
          </a:ln>
          <a:effectLst/>
          <a:extLst/>
        </p:spPr>
        <p:txBody>
          <a:bodyPr anchor="ctr"/>
          <a:lstStyle/>
          <a:p>
            <a:pPr eaLnBrk="0" hangingPunct="0">
              <a:spcBef>
                <a:spcPct val="50000"/>
              </a:spcBef>
              <a:buFontTx/>
              <a:buNone/>
            </a:pPr>
            <a:r>
              <a:rPr lang="cs-CZ" sz="1200" dirty="0" smtClean="0">
                <a:latin typeface="Verdana" pitchFamily="34" charset="0"/>
              </a:rPr>
              <a:t>Odnětí půdy ze ZPF</a:t>
            </a:r>
            <a:endParaRPr lang="cs-CZ" sz="1200" dirty="0">
              <a:latin typeface="Verdana" pitchFamily="34" charset="0"/>
            </a:endParaRPr>
          </a:p>
        </p:txBody>
      </p:sp>
      <p:cxnSp>
        <p:nvCxnSpPr>
          <p:cNvPr id="79" name="AutoShape 18"/>
          <p:cNvCxnSpPr>
            <a:cxnSpLocks noChangeShapeType="1"/>
          </p:cNvCxnSpPr>
          <p:nvPr/>
        </p:nvCxnSpPr>
        <p:spPr bwMode="auto">
          <a:xfrm>
            <a:off x="3594126" y="1919865"/>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 name="Text Box 7"/>
          <p:cNvSpPr txBox="1">
            <a:spLocks noChangeArrowheads="1"/>
          </p:cNvSpPr>
          <p:nvPr/>
        </p:nvSpPr>
        <p:spPr bwMode="auto">
          <a:xfrm>
            <a:off x="2486947" y="2104680"/>
            <a:ext cx="2441582" cy="379377"/>
          </a:xfrm>
          <a:prstGeom prst="rect">
            <a:avLst/>
          </a:prstGeom>
          <a:solidFill>
            <a:schemeClr val="accent3">
              <a:lumMod val="40000"/>
              <a:lumOff val="60000"/>
            </a:schemeClr>
          </a:solidFill>
          <a:ln w="22225">
            <a:solidFill>
              <a:schemeClr val="tx1"/>
            </a:solidFill>
            <a:prstDash val="solid"/>
            <a:miter lim="800000"/>
            <a:headEnd/>
            <a:tailEnd/>
          </a:ln>
          <a:effectLst/>
          <a:extLst/>
        </p:spPr>
        <p:txBody>
          <a:bodyPr anchor="ctr"/>
          <a:lstStyle/>
          <a:p>
            <a:pPr eaLnBrk="0" hangingPunct="0">
              <a:spcBef>
                <a:spcPct val="50000"/>
              </a:spcBef>
              <a:buFontTx/>
              <a:buNone/>
            </a:pPr>
            <a:r>
              <a:rPr lang="cs-CZ" sz="1200" dirty="0" smtClean="0">
                <a:latin typeface="Verdana" pitchFamily="34" charset="0"/>
              </a:rPr>
              <a:t>Kácení dřevin</a:t>
            </a:r>
            <a:endParaRPr lang="cs-CZ" sz="1200" dirty="0">
              <a:latin typeface="Verdana" pitchFamily="34" charset="0"/>
            </a:endParaRPr>
          </a:p>
        </p:txBody>
      </p:sp>
      <p:cxnSp>
        <p:nvCxnSpPr>
          <p:cNvPr id="81" name="AutoShape 18"/>
          <p:cNvCxnSpPr>
            <a:cxnSpLocks noChangeShapeType="1"/>
          </p:cNvCxnSpPr>
          <p:nvPr/>
        </p:nvCxnSpPr>
        <p:spPr bwMode="auto">
          <a:xfrm>
            <a:off x="3526280" y="3107586"/>
            <a:ext cx="1" cy="16888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 Box 5"/>
          <p:cNvSpPr txBox="1">
            <a:spLocks noChangeArrowheads="1"/>
          </p:cNvSpPr>
          <p:nvPr/>
        </p:nvSpPr>
        <p:spPr bwMode="auto">
          <a:xfrm>
            <a:off x="2714965" y="3271941"/>
            <a:ext cx="2104836" cy="485879"/>
          </a:xfrm>
          <a:prstGeom prst="rect">
            <a:avLst/>
          </a:prstGeom>
          <a:solidFill>
            <a:schemeClr val="tx2">
              <a:lumMod val="20000"/>
              <a:lumOff val="80000"/>
            </a:schemeClr>
          </a:solidFill>
          <a:ln w="22225">
            <a:solidFill>
              <a:schemeClr val="tx1"/>
            </a:solidFill>
            <a:miter lim="800000"/>
            <a:headEnd/>
            <a:tailEnd/>
          </a:ln>
          <a:effectLst/>
          <a:extLst/>
        </p:spPr>
        <p:txBody>
          <a:bodyPr anchor="ctr"/>
          <a:lstStyle/>
          <a:p>
            <a:pPr eaLnBrk="0" hangingPunct="0">
              <a:spcBef>
                <a:spcPct val="50000"/>
              </a:spcBef>
              <a:buFontTx/>
              <a:buNone/>
            </a:pPr>
            <a:r>
              <a:rPr lang="cs-CZ" dirty="0" smtClean="0">
                <a:latin typeface="Verdana" pitchFamily="34" charset="0"/>
              </a:rPr>
              <a:t>Odběr vod</a:t>
            </a:r>
            <a:endParaRPr lang="en-US" dirty="0">
              <a:latin typeface="Verdana" pitchFamily="34" charset="0"/>
            </a:endParaRPr>
          </a:p>
        </p:txBody>
      </p:sp>
      <p:cxnSp>
        <p:nvCxnSpPr>
          <p:cNvPr id="18" name="AutoShape 18"/>
          <p:cNvCxnSpPr>
            <a:cxnSpLocks noChangeShapeType="1"/>
          </p:cNvCxnSpPr>
          <p:nvPr/>
        </p:nvCxnSpPr>
        <p:spPr bwMode="auto">
          <a:xfrm>
            <a:off x="3628137" y="3752544"/>
            <a:ext cx="1" cy="16888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 Box 7"/>
          <p:cNvSpPr txBox="1">
            <a:spLocks noChangeArrowheads="1"/>
          </p:cNvSpPr>
          <p:nvPr/>
        </p:nvSpPr>
        <p:spPr bwMode="auto">
          <a:xfrm>
            <a:off x="2548724" y="3921425"/>
            <a:ext cx="2441582" cy="379377"/>
          </a:xfrm>
          <a:prstGeom prst="rect">
            <a:avLst/>
          </a:prstGeom>
          <a:solidFill>
            <a:schemeClr val="accent3">
              <a:lumMod val="40000"/>
              <a:lumOff val="60000"/>
            </a:schemeClr>
          </a:solidFill>
          <a:ln w="22225">
            <a:solidFill>
              <a:schemeClr val="tx1"/>
            </a:solidFill>
            <a:prstDash val="solid"/>
            <a:miter lim="800000"/>
            <a:headEnd/>
            <a:tailEnd/>
          </a:ln>
          <a:effectLst/>
          <a:extLst/>
        </p:spPr>
        <p:txBody>
          <a:bodyPr anchor="ctr"/>
          <a:lstStyle/>
          <a:p>
            <a:pPr eaLnBrk="0" hangingPunct="0">
              <a:spcBef>
                <a:spcPct val="50000"/>
              </a:spcBef>
              <a:buFontTx/>
              <a:buNone/>
            </a:pPr>
            <a:r>
              <a:rPr lang="cs-CZ" sz="1200" dirty="0" smtClean="0">
                <a:latin typeface="Verdana" pitchFamily="34" charset="0"/>
              </a:rPr>
              <a:t>Nakládání s odpady</a:t>
            </a:r>
            <a:endParaRPr lang="cs-CZ" sz="1200" dirty="0">
              <a:latin typeface="Verdana" pitchFamily="34" charset="0"/>
            </a:endParaRPr>
          </a:p>
        </p:txBody>
      </p:sp>
      <p:cxnSp>
        <p:nvCxnSpPr>
          <p:cNvPr id="20" name="AutoShape 18"/>
          <p:cNvCxnSpPr>
            <a:cxnSpLocks noChangeShapeType="1"/>
          </p:cNvCxnSpPr>
          <p:nvPr/>
        </p:nvCxnSpPr>
        <p:spPr bwMode="auto">
          <a:xfrm>
            <a:off x="3571101" y="4300052"/>
            <a:ext cx="1" cy="16888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Přímá spojnice se šipkou 22"/>
          <p:cNvCxnSpPr/>
          <p:nvPr/>
        </p:nvCxnSpPr>
        <p:spPr>
          <a:xfrm flipH="1">
            <a:off x="5074890" y="2893454"/>
            <a:ext cx="8640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ovéPole 23"/>
          <p:cNvSpPr txBox="1"/>
          <p:nvPr/>
        </p:nvSpPr>
        <p:spPr>
          <a:xfrm>
            <a:off x="5938986" y="2728959"/>
            <a:ext cx="1368152" cy="369332"/>
          </a:xfrm>
          <a:prstGeom prst="rect">
            <a:avLst/>
          </a:prstGeom>
          <a:noFill/>
        </p:spPr>
        <p:txBody>
          <a:bodyPr wrap="square" rtlCol="0">
            <a:spAutoFit/>
          </a:bodyPr>
          <a:lstStyle/>
          <a:p>
            <a:r>
              <a:rPr lang="cs-CZ" dirty="0" smtClean="0"/>
              <a:t>řízení</a:t>
            </a:r>
            <a:endParaRPr lang="cs-CZ" dirty="0"/>
          </a:p>
        </p:txBody>
      </p:sp>
      <p:cxnSp>
        <p:nvCxnSpPr>
          <p:cNvPr id="25" name="Přímá spojnice se šipkou 24"/>
          <p:cNvCxnSpPr/>
          <p:nvPr/>
        </p:nvCxnSpPr>
        <p:spPr>
          <a:xfrm flipH="1">
            <a:off x="5148064" y="3488938"/>
            <a:ext cx="8640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ovéPole 25"/>
          <p:cNvSpPr txBox="1"/>
          <p:nvPr/>
        </p:nvSpPr>
        <p:spPr>
          <a:xfrm>
            <a:off x="6012160" y="3324443"/>
            <a:ext cx="1368152" cy="369332"/>
          </a:xfrm>
          <a:prstGeom prst="rect">
            <a:avLst/>
          </a:prstGeom>
          <a:noFill/>
        </p:spPr>
        <p:txBody>
          <a:bodyPr wrap="square" rtlCol="0">
            <a:spAutoFit/>
          </a:bodyPr>
          <a:lstStyle/>
          <a:p>
            <a:r>
              <a:rPr lang="cs-CZ" dirty="0" smtClean="0"/>
              <a:t>řízení</a:t>
            </a:r>
            <a:endParaRPr lang="cs-CZ" dirty="0"/>
          </a:p>
        </p:txBody>
      </p:sp>
      <p:cxnSp>
        <p:nvCxnSpPr>
          <p:cNvPr id="27" name="Přímá spojnice se šipkou 26"/>
          <p:cNvCxnSpPr/>
          <p:nvPr/>
        </p:nvCxnSpPr>
        <p:spPr>
          <a:xfrm flipH="1">
            <a:off x="5359478" y="4095215"/>
            <a:ext cx="8640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ovéPole 27"/>
          <p:cNvSpPr txBox="1"/>
          <p:nvPr/>
        </p:nvSpPr>
        <p:spPr>
          <a:xfrm>
            <a:off x="6223574" y="3930720"/>
            <a:ext cx="1368152" cy="369332"/>
          </a:xfrm>
          <a:prstGeom prst="rect">
            <a:avLst/>
          </a:prstGeom>
          <a:noFill/>
        </p:spPr>
        <p:txBody>
          <a:bodyPr wrap="square" rtlCol="0">
            <a:spAutoFit/>
          </a:bodyPr>
          <a:lstStyle/>
          <a:p>
            <a:r>
              <a:rPr lang="cs-CZ" dirty="0" smtClean="0"/>
              <a:t>řízení</a:t>
            </a:r>
            <a:endParaRPr lang="cs-CZ" dirty="0"/>
          </a:p>
        </p:txBody>
      </p:sp>
      <p:cxnSp>
        <p:nvCxnSpPr>
          <p:cNvPr id="29" name="Přímá spojnice se šipkou 28"/>
          <p:cNvCxnSpPr/>
          <p:nvPr/>
        </p:nvCxnSpPr>
        <p:spPr>
          <a:xfrm flipH="1">
            <a:off x="5359478" y="4672493"/>
            <a:ext cx="8640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6223574" y="4507998"/>
            <a:ext cx="1368152" cy="369332"/>
          </a:xfrm>
          <a:prstGeom prst="rect">
            <a:avLst/>
          </a:prstGeom>
          <a:noFill/>
        </p:spPr>
        <p:txBody>
          <a:bodyPr wrap="square" rtlCol="0">
            <a:spAutoFit/>
          </a:bodyPr>
          <a:lstStyle/>
          <a:p>
            <a:r>
              <a:rPr lang="cs-CZ" dirty="0" smtClean="0"/>
              <a:t>řízení</a:t>
            </a:r>
            <a:endParaRPr lang="cs-CZ" dirty="0"/>
          </a:p>
        </p:txBody>
      </p:sp>
      <p:cxnSp>
        <p:nvCxnSpPr>
          <p:cNvPr id="31" name="Přímá spojnice se šipkou 30"/>
          <p:cNvCxnSpPr/>
          <p:nvPr/>
        </p:nvCxnSpPr>
        <p:spPr>
          <a:xfrm flipH="1">
            <a:off x="5358539" y="5192199"/>
            <a:ext cx="8640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ovéPole 31"/>
          <p:cNvSpPr txBox="1"/>
          <p:nvPr/>
        </p:nvSpPr>
        <p:spPr>
          <a:xfrm>
            <a:off x="6222635" y="5027704"/>
            <a:ext cx="1368152" cy="369332"/>
          </a:xfrm>
          <a:prstGeom prst="rect">
            <a:avLst/>
          </a:prstGeom>
          <a:noFill/>
        </p:spPr>
        <p:txBody>
          <a:bodyPr wrap="square" rtlCol="0">
            <a:spAutoFit/>
          </a:bodyPr>
          <a:lstStyle/>
          <a:p>
            <a:r>
              <a:rPr lang="cs-CZ" dirty="0" smtClean="0"/>
              <a:t>řízení</a:t>
            </a:r>
            <a:endParaRPr lang="cs-CZ" dirty="0"/>
          </a:p>
        </p:txBody>
      </p:sp>
    </p:spTree>
    <p:extLst>
      <p:ext uri="{BB962C8B-B14F-4D97-AF65-F5344CB8AC3E}">
        <p14:creationId xmlns:p14="http://schemas.microsoft.com/office/powerpoint/2010/main" val="41129664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číslo snímku 5"/>
          <p:cNvSpPr>
            <a:spLocks noGrp="1"/>
          </p:cNvSpPr>
          <p:nvPr>
            <p:ph type="sldNum" sz="quarter" idx="12"/>
          </p:nvPr>
        </p:nvSpPr>
        <p:spPr>
          <a:xfrm>
            <a:off x="6907650" y="4301811"/>
            <a:ext cx="2133600" cy="476250"/>
          </a:xfrm>
        </p:spPr>
        <p:txBody>
          <a:bodyPr/>
          <a:lstStyle/>
          <a:p>
            <a:fld id="{2BCE163F-7B9D-4840-A966-572BBA1EC294}" type="slidenum">
              <a:rPr lang="en-GB"/>
              <a:pPr/>
              <a:t>55</a:t>
            </a:fld>
            <a:endParaRPr lang="en-GB"/>
          </a:p>
        </p:txBody>
      </p:sp>
      <p:sp>
        <p:nvSpPr>
          <p:cNvPr id="12" name="TextovéPole 11"/>
          <p:cNvSpPr txBox="1"/>
          <p:nvPr/>
        </p:nvSpPr>
        <p:spPr>
          <a:xfrm>
            <a:off x="1187624" y="908720"/>
            <a:ext cx="6480720" cy="2862322"/>
          </a:xfrm>
          <a:prstGeom prst="rect">
            <a:avLst/>
          </a:prstGeom>
          <a:noFill/>
        </p:spPr>
        <p:txBody>
          <a:bodyPr wrap="square" rtlCol="0">
            <a:spAutoFit/>
          </a:bodyPr>
          <a:lstStyle/>
          <a:p>
            <a:r>
              <a:rPr lang="cs-CZ" sz="2000" b="1" dirty="0">
                <a:latin typeface="Consolas" panose="020B0609020204030204" pitchFamily="49" charset="0"/>
              </a:rPr>
              <a:t>Výstavba </a:t>
            </a:r>
            <a:r>
              <a:rPr lang="cs-CZ" sz="2000" b="1" dirty="0"/>
              <a:t>závodu na výrobu papíru</a:t>
            </a:r>
            <a:r>
              <a:rPr lang="cs-CZ" sz="2000" dirty="0"/>
              <a:t> (k</a:t>
            </a:r>
            <a:r>
              <a:rPr lang="cs-CZ" sz="2000" b="1" dirty="0">
                <a:latin typeface="Consolas" panose="020B0609020204030204" pitchFamily="49" charset="0"/>
              </a:rPr>
              <a:t>apacita </a:t>
            </a:r>
            <a:r>
              <a:rPr lang="cs-CZ" sz="2000" b="1" dirty="0" smtClean="0">
                <a:latin typeface="Consolas" panose="020B0609020204030204" pitchFamily="49" charset="0"/>
              </a:rPr>
              <a:t>20 </a:t>
            </a:r>
            <a:r>
              <a:rPr lang="cs-CZ" sz="2000" b="1" dirty="0">
                <a:latin typeface="Consolas" panose="020B0609020204030204" pitchFamily="49" charset="0"/>
              </a:rPr>
              <a:t>tun denně)</a:t>
            </a:r>
          </a:p>
          <a:p>
            <a:endParaRPr lang="cs-CZ" sz="2000" b="1" dirty="0">
              <a:latin typeface="Consolas" panose="020B0609020204030204" pitchFamily="49" charset="0"/>
            </a:endParaRPr>
          </a:p>
          <a:p>
            <a:endParaRPr lang="cs-CZ" sz="2000" b="1" dirty="0" smtClean="0">
              <a:latin typeface="Consolas" panose="020B0609020204030204" pitchFamily="49" charset="0"/>
            </a:endParaRPr>
          </a:p>
          <a:p>
            <a:pPr marL="285750" indent="-285750">
              <a:buFontTx/>
              <a:buChar char="-"/>
            </a:pPr>
            <a:r>
              <a:rPr lang="cs-CZ" sz="2000" b="1" dirty="0" smtClean="0"/>
              <a:t>ÚSES – místní biokoridor (soustava remízků),</a:t>
            </a:r>
          </a:p>
          <a:p>
            <a:pPr marL="285750" indent="-285750">
              <a:buFontTx/>
              <a:buChar char="-"/>
            </a:pPr>
            <a:r>
              <a:rPr lang="cs-CZ" sz="2000" b="1" dirty="0" smtClean="0"/>
              <a:t>EIA proběhne,</a:t>
            </a:r>
          </a:p>
          <a:p>
            <a:pPr marL="285750" indent="-285750">
              <a:buFontTx/>
              <a:buChar char="-"/>
            </a:pPr>
            <a:r>
              <a:rPr lang="cs-CZ" sz="2000" b="1" dirty="0" smtClean="0"/>
              <a:t>Nad limitem IPPC,</a:t>
            </a:r>
            <a:endParaRPr lang="cs-CZ" sz="2000" b="1" dirty="0"/>
          </a:p>
          <a:p>
            <a:pPr marL="285750" indent="-285750">
              <a:buFontTx/>
              <a:buChar char="-"/>
            </a:pPr>
            <a:r>
              <a:rPr lang="cs-CZ" sz="2000" b="1" dirty="0" smtClean="0">
                <a:latin typeface="Consolas" panose="020B0609020204030204" pitchFamily="49" charset="0"/>
              </a:rPr>
              <a:t>Zemědělská půda,</a:t>
            </a:r>
          </a:p>
          <a:p>
            <a:pPr marL="285750" indent="-285750">
              <a:buFontTx/>
              <a:buChar char="-"/>
            </a:pPr>
            <a:r>
              <a:rPr lang="cs-CZ" sz="2000" b="1" dirty="0" smtClean="0">
                <a:latin typeface="Consolas" panose="020B0609020204030204" pitchFamily="49" charset="0"/>
              </a:rPr>
              <a:t>Rostoucí dřeviny.</a:t>
            </a:r>
          </a:p>
        </p:txBody>
      </p:sp>
    </p:spTree>
    <p:extLst>
      <p:ext uri="{BB962C8B-B14F-4D97-AF65-F5344CB8AC3E}">
        <p14:creationId xmlns:p14="http://schemas.microsoft.com/office/powerpoint/2010/main" val="13767091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číslo snímku 5"/>
          <p:cNvSpPr>
            <a:spLocks noGrp="1"/>
          </p:cNvSpPr>
          <p:nvPr>
            <p:ph type="sldNum" sz="quarter" idx="12"/>
          </p:nvPr>
        </p:nvSpPr>
        <p:spPr>
          <a:xfrm>
            <a:off x="6907650" y="4301811"/>
            <a:ext cx="2133600" cy="476250"/>
          </a:xfrm>
        </p:spPr>
        <p:txBody>
          <a:bodyPr/>
          <a:lstStyle/>
          <a:p>
            <a:fld id="{2BCE163F-7B9D-4840-A966-572BBA1EC294}" type="slidenum">
              <a:rPr lang="en-GB"/>
              <a:pPr/>
              <a:t>56</a:t>
            </a:fld>
            <a:endParaRPr lang="en-GB"/>
          </a:p>
        </p:txBody>
      </p:sp>
      <p:sp>
        <p:nvSpPr>
          <p:cNvPr id="14" name="Text Box 5"/>
          <p:cNvSpPr txBox="1">
            <a:spLocks noChangeArrowheads="1"/>
          </p:cNvSpPr>
          <p:nvPr/>
        </p:nvSpPr>
        <p:spPr bwMode="auto">
          <a:xfrm>
            <a:off x="2699792" y="2671692"/>
            <a:ext cx="2104836" cy="485879"/>
          </a:xfrm>
          <a:prstGeom prst="rect">
            <a:avLst/>
          </a:prstGeom>
          <a:solidFill>
            <a:schemeClr val="bg2">
              <a:lumMod val="90000"/>
            </a:schemeClr>
          </a:solidFill>
          <a:ln w="22225">
            <a:solidFill>
              <a:schemeClr val="tx1"/>
            </a:solidFill>
            <a:miter lim="800000"/>
            <a:headEnd/>
            <a:tailEnd/>
          </a:ln>
          <a:effectLst/>
          <a:extLst/>
        </p:spPr>
        <p:txBody>
          <a:bodyPr anchor="ctr"/>
          <a:lstStyle/>
          <a:p>
            <a:pPr eaLnBrk="0" hangingPunct="0">
              <a:spcBef>
                <a:spcPct val="50000"/>
              </a:spcBef>
              <a:buFontTx/>
              <a:buNone/>
            </a:pPr>
            <a:r>
              <a:rPr lang="cs-CZ" dirty="0" smtClean="0">
                <a:latin typeface="Verdana" pitchFamily="34" charset="0"/>
              </a:rPr>
              <a:t>Umístění stavby</a:t>
            </a:r>
            <a:endParaRPr lang="en-US" dirty="0">
              <a:latin typeface="Verdana" pitchFamily="34" charset="0"/>
            </a:endParaRPr>
          </a:p>
        </p:txBody>
      </p:sp>
      <p:sp>
        <p:nvSpPr>
          <p:cNvPr id="15" name="Text Box 6"/>
          <p:cNvSpPr txBox="1">
            <a:spLocks noChangeArrowheads="1"/>
          </p:cNvSpPr>
          <p:nvPr/>
        </p:nvSpPr>
        <p:spPr bwMode="auto">
          <a:xfrm>
            <a:off x="2699792" y="3960176"/>
            <a:ext cx="2075188" cy="458981"/>
          </a:xfrm>
          <a:prstGeom prst="rect">
            <a:avLst/>
          </a:prstGeom>
          <a:solidFill>
            <a:schemeClr val="accent6">
              <a:lumMod val="20000"/>
              <a:lumOff val="80000"/>
            </a:schemeClr>
          </a:solidFill>
          <a:ln w="22225">
            <a:solidFill>
              <a:schemeClr val="tx1"/>
            </a:solidFill>
            <a:miter lim="800000"/>
            <a:headEnd/>
            <a:tailEnd/>
          </a:ln>
          <a:effectLst/>
          <a:extLst/>
        </p:spPr>
        <p:txBody>
          <a:bodyPr anchor="ctr"/>
          <a:lstStyle/>
          <a:p>
            <a:pPr eaLnBrk="0" hangingPunct="0">
              <a:spcBef>
                <a:spcPct val="50000"/>
              </a:spcBef>
              <a:buFontTx/>
              <a:buNone/>
            </a:pPr>
            <a:r>
              <a:rPr lang="cs-CZ" dirty="0" smtClean="0">
                <a:latin typeface="Verdana" pitchFamily="34" charset="0"/>
              </a:rPr>
              <a:t>Stavební řízení</a:t>
            </a:r>
            <a:endParaRPr lang="en-US" dirty="0">
              <a:latin typeface="Verdana" pitchFamily="34" charset="0"/>
            </a:endParaRPr>
          </a:p>
        </p:txBody>
      </p:sp>
      <p:sp>
        <p:nvSpPr>
          <p:cNvPr id="16" name="Text Box 7"/>
          <p:cNvSpPr txBox="1">
            <a:spLocks noChangeArrowheads="1"/>
          </p:cNvSpPr>
          <p:nvPr/>
        </p:nvSpPr>
        <p:spPr bwMode="auto">
          <a:xfrm>
            <a:off x="2667872" y="4609358"/>
            <a:ext cx="2340730" cy="327210"/>
          </a:xfrm>
          <a:prstGeom prst="rect">
            <a:avLst/>
          </a:prstGeom>
          <a:solidFill>
            <a:schemeClr val="accent2">
              <a:lumMod val="20000"/>
              <a:lumOff val="80000"/>
            </a:schemeClr>
          </a:solidFill>
          <a:ln w="22225">
            <a:solidFill>
              <a:schemeClr val="tx1"/>
            </a:solidFill>
            <a:prstDash val="solid"/>
            <a:miter lim="800000"/>
            <a:headEnd/>
            <a:tailEnd/>
          </a:ln>
          <a:effectLst/>
          <a:extLst/>
        </p:spPr>
        <p:txBody>
          <a:bodyPr anchor="ctr"/>
          <a:lstStyle/>
          <a:p>
            <a:pPr eaLnBrk="0" hangingPunct="0">
              <a:spcBef>
                <a:spcPct val="50000"/>
              </a:spcBef>
              <a:buFontTx/>
              <a:buNone/>
            </a:pPr>
            <a:r>
              <a:rPr lang="cs-CZ" sz="1200" dirty="0">
                <a:latin typeface="Verdana" pitchFamily="34" charset="0"/>
              </a:rPr>
              <a:t>Řízení o zkušebním provozu </a:t>
            </a:r>
          </a:p>
        </p:txBody>
      </p:sp>
      <p:sp>
        <p:nvSpPr>
          <p:cNvPr id="59" name="Text Box 5"/>
          <p:cNvSpPr txBox="1">
            <a:spLocks noChangeArrowheads="1"/>
          </p:cNvSpPr>
          <p:nvPr/>
        </p:nvSpPr>
        <p:spPr bwMode="auto">
          <a:xfrm>
            <a:off x="3014232" y="3355228"/>
            <a:ext cx="1186019" cy="456739"/>
          </a:xfrm>
          <a:prstGeom prst="rect">
            <a:avLst/>
          </a:prstGeom>
          <a:solidFill>
            <a:schemeClr val="accent4">
              <a:lumMod val="20000"/>
              <a:lumOff val="80000"/>
            </a:schemeClr>
          </a:solidFill>
          <a:ln w="22225">
            <a:solidFill>
              <a:schemeClr val="tx1"/>
            </a:solidFill>
            <a:prstDash val="solid"/>
            <a:miter lim="800000"/>
            <a:headEnd/>
            <a:tailEnd/>
          </a:ln>
          <a:effectLst/>
          <a:extLst/>
        </p:spPr>
        <p:txBody>
          <a:bodyPr anchor="ctr"/>
          <a:lstStyle/>
          <a:p>
            <a:pPr eaLnBrk="0" hangingPunct="0">
              <a:spcBef>
                <a:spcPct val="50000"/>
              </a:spcBef>
              <a:buFontTx/>
              <a:buNone/>
            </a:pPr>
            <a:r>
              <a:rPr lang="cs-CZ" dirty="0" smtClean="0">
                <a:latin typeface="Verdana" pitchFamily="34" charset="0"/>
              </a:rPr>
              <a:t>IPPC</a:t>
            </a:r>
            <a:endParaRPr lang="en-US" dirty="0">
              <a:latin typeface="Verdana" pitchFamily="34" charset="0"/>
            </a:endParaRPr>
          </a:p>
        </p:txBody>
      </p:sp>
      <p:sp>
        <p:nvSpPr>
          <p:cNvPr id="66" name="Text Box 5"/>
          <p:cNvSpPr txBox="1">
            <a:spLocks noChangeArrowheads="1"/>
          </p:cNvSpPr>
          <p:nvPr/>
        </p:nvSpPr>
        <p:spPr bwMode="auto">
          <a:xfrm>
            <a:off x="2699792" y="908720"/>
            <a:ext cx="2075188" cy="545465"/>
          </a:xfrm>
          <a:prstGeom prst="rect">
            <a:avLst/>
          </a:prstGeom>
          <a:ln>
            <a:prstDash val="solid"/>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dirty="0" smtClean="0">
                <a:latin typeface="Verdana" pitchFamily="34" charset="0"/>
              </a:rPr>
              <a:t>Posouzení vlivů záměru (EIA)</a:t>
            </a:r>
            <a:endParaRPr lang="en-US" dirty="0">
              <a:latin typeface="Verdana" pitchFamily="34" charset="0"/>
            </a:endParaRPr>
          </a:p>
        </p:txBody>
      </p:sp>
      <p:cxnSp>
        <p:nvCxnSpPr>
          <p:cNvPr id="56" name="AutoShape 18"/>
          <p:cNvCxnSpPr>
            <a:cxnSpLocks noChangeShapeType="1"/>
          </p:cNvCxnSpPr>
          <p:nvPr/>
        </p:nvCxnSpPr>
        <p:spPr bwMode="auto">
          <a:xfrm>
            <a:off x="3577345" y="1422425"/>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AutoShape 18"/>
          <p:cNvCxnSpPr>
            <a:cxnSpLocks noChangeShapeType="1"/>
            <a:endCxn id="59" idx="0"/>
          </p:cNvCxnSpPr>
          <p:nvPr/>
        </p:nvCxnSpPr>
        <p:spPr bwMode="auto">
          <a:xfrm>
            <a:off x="3607241" y="3186347"/>
            <a:ext cx="1" cy="16888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AutoShape 18"/>
          <p:cNvCxnSpPr>
            <a:cxnSpLocks noChangeShapeType="1"/>
          </p:cNvCxnSpPr>
          <p:nvPr/>
        </p:nvCxnSpPr>
        <p:spPr bwMode="auto">
          <a:xfrm flipH="1">
            <a:off x="3614531" y="4422324"/>
            <a:ext cx="6558" cy="187034"/>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AutoShape 18"/>
          <p:cNvCxnSpPr>
            <a:cxnSpLocks noChangeShapeType="1"/>
          </p:cNvCxnSpPr>
          <p:nvPr/>
        </p:nvCxnSpPr>
        <p:spPr bwMode="auto">
          <a:xfrm flipH="1">
            <a:off x="3590461" y="3135581"/>
            <a:ext cx="6558" cy="24031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 Box 7"/>
          <p:cNvSpPr txBox="1">
            <a:spLocks noChangeArrowheads="1"/>
          </p:cNvSpPr>
          <p:nvPr/>
        </p:nvSpPr>
        <p:spPr bwMode="auto">
          <a:xfrm>
            <a:off x="2667872" y="5278477"/>
            <a:ext cx="2701270" cy="327210"/>
          </a:xfrm>
          <a:prstGeom prst="rect">
            <a:avLst/>
          </a:prstGeom>
          <a:solidFill>
            <a:schemeClr val="accent1">
              <a:lumMod val="20000"/>
              <a:lumOff val="80000"/>
            </a:schemeClr>
          </a:solidFill>
          <a:ln w="28575">
            <a:solidFill>
              <a:schemeClr val="tx1"/>
            </a:solidFill>
            <a:prstDash val="solid"/>
            <a:miter lim="800000"/>
            <a:headEnd/>
            <a:tailEnd/>
          </a:ln>
          <a:effectLst/>
          <a:extLst/>
        </p:spPr>
        <p:txBody>
          <a:bodyPr anchor="ctr"/>
          <a:lstStyle/>
          <a:p>
            <a:pPr eaLnBrk="0" hangingPunct="0">
              <a:spcBef>
                <a:spcPct val="50000"/>
              </a:spcBef>
              <a:buFontTx/>
              <a:buNone/>
            </a:pPr>
            <a:r>
              <a:rPr lang="cs-CZ" sz="1200" dirty="0" smtClean="0">
                <a:latin typeface="Verdana" pitchFamily="34" charset="0"/>
              </a:rPr>
              <a:t>Vydání kolaudačního souhlasu</a:t>
            </a:r>
            <a:endParaRPr lang="cs-CZ" sz="1200" dirty="0">
              <a:latin typeface="Verdana" pitchFamily="34" charset="0"/>
            </a:endParaRPr>
          </a:p>
        </p:txBody>
      </p:sp>
      <p:cxnSp>
        <p:nvCxnSpPr>
          <p:cNvPr id="51" name="AutoShape 18"/>
          <p:cNvCxnSpPr>
            <a:cxnSpLocks noChangeShapeType="1"/>
          </p:cNvCxnSpPr>
          <p:nvPr/>
        </p:nvCxnSpPr>
        <p:spPr bwMode="auto">
          <a:xfrm flipH="1">
            <a:off x="3621089" y="4921869"/>
            <a:ext cx="7144" cy="35660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xt Box 7"/>
          <p:cNvSpPr txBox="1">
            <a:spLocks noChangeArrowheads="1"/>
          </p:cNvSpPr>
          <p:nvPr/>
        </p:nvSpPr>
        <p:spPr bwMode="auto">
          <a:xfrm>
            <a:off x="2507689" y="1580684"/>
            <a:ext cx="2115734" cy="327210"/>
          </a:xfrm>
          <a:prstGeom prst="rect">
            <a:avLst/>
          </a:prstGeom>
          <a:solidFill>
            <a:schemeClr val="accent3">
              <a:lumMod val="40000"/>
              <a:lumOff val="60000"/>
            </a:schemeClr>
          </a:solidFill>
          <a:ln w="22225">
            <a:solidFill>
              <a:schemeClr val="tx1"/>
            </a:solidFill>
            <a:prstDash val="solid"/>
            <a:miter lim="800000"/>
            <a:headEnd/>
            <a:tailEnd/>
          </a:ln>
          <a:effectLst/>
          <a:extLst/>
        </p:spPr>
        <p:txBody>
          <a:bodyPr anchor="ctr"/>
          <a:lstStyle/>
          <a:p>
            <a:pPr eaLnBrk="0" hangingPunct="0">
              <a:spcBef>
                <a:spcPct val="50000"/>
              </a:spcBef>
              <a:buFontTx/>
              <a:buNone/>
            </a:pPr>
            <a:r>
              <a:rPr lang="cs-CZ" sz="1200" dirty="0" smtClean="0">
                <a:latin typeface="Verdana" pitchFamily="34" charset="0"/>
              </a:rPr>
              <a:t>Odnětí půdy ze ZPF</a:t>
            </a:r>
            <a:endParaRPr lang="cs-CZ" sz="1200" dirty="0">
              <a:latin typeface="Verdana" pitchFamily="34" charset="0"/>
            </a:endParaRPr>
          </a:p>
        </p:txBody>
      </p:sp>
      <p:cxnSp>
        <p:nvCxnSpPr>
          <p:cNvPr id="79" name="AutoShape 18"/>
          <p:cNvCxnSpPr>
            <a:cxnSpLocks noChangeShapeType="1"/>
          </p:cNvCxnSpPr>
          <p:nvPr/>
        </p:nvCxnSpPr>
        <p:spPr bwMode="auto">
          <a:xfrm>
            <a:off x="3594126" y="1919865"/>
            <a:ext cx="26963" cy="729756"/>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 name="Text Box 7"/>
          <p:cNvSpPr txBox="1">
            <a:spLocks noChangeArrowheads="1"/>
          </p:cNvSpPr>
          <p:nvPr/>
        </p:nvSpPr>
        <p:spPr bwMode="auto">
          <a:xfrm>
            <a:off x="720496" y="2022775"/>
            <a:ext cx="2441582" cy="379377"/>
          </a:xfrm>
          <a:prstGeom prst="rect">
            <a:avLst/>
          </a:prstGeom>
          <a:solidFill>
            <a:schemeClr val="accent3">
              <a:lumMod val="40000"/>
              <a:lumOff val="60000"/>
            </a:schemeClr>
          </a:solidFill>
          <a:ln w="22225">
            <a:solidFill>
              <a:schemeClr val="tx1"/>
            </a:solidFill>
            <a:prstDash val="solid"/>
            <a:miter lim="800000"/>
            <a:headEnd/>
            <a:tailEnd/>
          </a:ln>
          <a:effectLst/>
          <a:extLst/>
        </p:spPr>
        <p:txBody>
          <a:bodyPr anchor="ctr"/>
          <a:lstStyle/>
          <a:p>
            <a:pPr eaLnBrk="0" hangingPunct="0">
              <a:spcBef>
                <a:spcPct val="50000"/>
              </a:spcBef>
              <a:buFontTx/>
              <a:buNone/>
            </a:pPr>
            <a:r>
              <a:rPr lang="cs-CZ" sz="1200" dirty="0" smtClean="0">
                <a:latin typeface="Verdana" pitchFamily="34" charset="0"/>
              </a:rPr>
              <a:t>Kácení dřevin</a:t>
            </a:r>
            <a:endParaRPr lang="cs-CZ" sz="1200" dirty="0">
              <a:latin typeface="Verdana" pitchFamily="34" charset="0"/>
            </a:endParaRPr>
          </a:p>
        </p:txBody>
      </p:sp>
      <p:cxnSp>
        <p:nvCxnSpPr>
          <p:cNvPr id="81" name="AutoShape 18"/>
          <p:cNvCxnSpPr>
            <a:cxnSpLocks noChangeShapeType="1"/>
          </p:cNvCxnSpPr>
          <p:nvPr/>
        </p:nvCxnSpPr>
        <p:spPr bwMode="auto">
          <a:xfrm>
            <a:off x="3589398" y="3769224"/>
            <a:ext cx="1" cy="16888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 Box 7"/>
          <p:cNvSpPr txBox="1">
            <a:spLocks noChangeArrowheads="1"/>
          </p:cNvSpPr>
          <p:nvPr/>
        </p:nvSpPr>
        <p:spPr bwMode="auto">
          <a:xfrm>
            <a:off x="3970976" y="1993669"/>
            <a:ext cx="2115734" cy="327210"/>
          </a:xfrm>
          <a:prstGeom prst="rect">
            <a:avLst/>
          </a:prstGeom>
          <a:solidFill>
            <a:schemeClr val="accent3">
              <a:lumMod val="40000"/>
              <a:lumOff val="60000"/>
            </a:schemeClr>
          </a:solidFill>
          <a:ln w="22225">
            <a:solidFill>
              <a:schemeClr val="tx1"/>
            </a:solidFill>
            <a:prstDash val="solid"/>
            <a:miter lim="800000"/>
            <a:headEnd/>
            <a:tailEnd/>
          </a:ln>
          <a:effectLst/>
          <a:extLst/>
        </p:spPr>
        <p:txBody>
          <a:bodyPr anchor="ctr"/>
          <a:lstStyle/>
          <a:p>
            <a:pPr eaLnBrk="0" hangingPunct="0">
              <a:spcBef>
                <a:spcPct val="50000"/>
              </a:spcBef>
              <a:buFontTx/>
              <a:buNone/>
            </a:pPr>
            <a:r>
              <a:rPr lang="cs-CZ" sz="1200" dirty="0" smtClean="0">
                <a:latin typeface="Verdana" pitchFamily="34" charset="0"/>
              </a:rPr>
              <a:t>Stanovisko k ÚSES</a:t>
            </a:r>
            <a:endParaRPr lang="cs-CZ" sz="1200" dirty="0">
              <a:latin typeface="Verdana" pitchFamily="34" charset="0"/>
            </a:endParaRPr>
          </a:p>
        </p:txBody>
      </p:sp>
      <p:cxnSp>
        <p:nvCxnSpPr>
          <p:cNvPr id="23" name="Přímá spojnice se šipkou 22"/>
          <p:cNvCxnSpPr/>
          <p:nvPr/>
        </p:nvCxnSpPr>
        <p:spPr>
          <a:xfrm flipH="1">
            <a:off x="6043554" y="2930744"/>
            <a:ext cx="8640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ovéPole 23"/>
          <p:cNvSpPr txBox="1"/>
          <p:nvPr/>
        </p:nvSpPr>
        <p:spPr>
          <a:xfrm>
            <a:off x="6907650" y="2766249"/>
            <a:ext cx="1867228" cy="369332"/>
          </a:xfrm>
          <a:prstGeom prst="rect">
            <a:avLst/>
          </a:prstGeom>
          <a:noFill/>
        </p:spPr>
        <p:txBody>
          <a:bodyPr wrap="square" rtlCol="0">
            <a:spAutoFit/>
          </a:bodyPr>
          <a:lstStyle/>
          <a:p>
            <a:r>
              <a:rPr lang="cs-CZ" dirty="0" smtClean="0"/>
              <a:t>řízení</a:t>
            </a:r>
            <a:endParaRPr lang="cs-CZ" dirty="0"/>
          </a:p>
        </p:txBody>
      </p:sp>
      <p:cxnSp>
        <p:nvCxnSpPr>
          <p:cNvPr id="25" name="Přímá spojnice se šipkou 24"/>
          <p:cNvCxnSpPr/>
          <p:nvPr/>
        </p:nvCxnSpPr>
        <p:spPr>
          <a:xfrm flipH="1">
            <a:off x="6156176" y="3534588"/>
            <a:ext cx="8640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ovéPole 25"/>
          <p:cNvSpPr txBox="1"/>
          <p:nvPr/>
        </p:nvSpPr>
        <p:spPr>
          <a:xfrm>
            <a:off x="7020272" y="3370093"/>
            <a:ext cx="1368152" cy="369332"/>
          </a:xfrm>
          <a:prstGeom prst="rect">
            <a:avLst/>
          </a:prstGeom>
          <a:noFill/>
        </p:spPr>
        <p:txBody>
          <a:bodyPr wrap="square" rtlCol="0">
            <a:spAutoFit/>
          </a:bodyPr>
          <a:lstStyle/>
          <a:p>
            <a:r>
              <a:rPr lang="cs-CZ" dirty="0" smtClean="0"/>
              <a:t>řízení</a:t>
            </a:r>
            <a:endParaRPr lang="cs-CZ" dirty="0"/>
          </a:p>
        </p:txBody>
      </p:sp>
      <p:cxnSp>
        <p:nvCxnSpPr>
          <p:cNvPr id="27" name="Přímá spojnice se šipkou 26"/>
          <p:cNvCxnSpPr/>
          <p:nvPr/>
        </p:nvCxnSpPr>
        <p:spPr>
          <a:xfrm flipH="1">
            <a:off x="6156176" y="4091168"/>
            <a:ext cx="8640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Přímá spojnice se šipkou 28"/>
          <p:cNvCxnSpPr/>
          <p:nvPr/>
        </p:nvCxnSpPr>
        <p:spPr>
          <a:xfrm flipH="1">
            <a:off x="6231426" y="4722035"/>
            <a:ext cx="8640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7095522" y="4557540"/>
            <a:ext cx="1368152" cy="369332"/>
          </a:xfrm>
          <a:prstGeom prst="rect">
            <a:avLst/>
          </a:prstGeom>
          <a:noFill/>
        </p:spPr>
        <p:txBody>
          <a:bodyPr wrap="square" rtlCol="0">
            <a:spAutoFit/>
          </a:bodyPr>
          <a:lstStyle/>
          <a:p>
            <a:r>
              <a:rPr lang="cs-CZ" dirty="0" smtClean="0"/>
              <a:t>řízení</a:t>
            </a:r>
            <a:endParaRPr lang="cs-CZ" dirty="0"/>
          </a:p>
        </p:txBody>
      </p:sp>
      <p:sp>
        <p:nvSpPr>
          <p:cNvPr id="31" name="TextovéPole 30"/>
          <p:cNvSpPr txBox="1"/>
          <p:nvPr/>
        </p:nvSpPr>
        <p:spPr>
          <a:xfrm>
            <a:off x="7044750" y="3914529"/>
            <a:ext cx="1867228" cy="369332"/>
          </a:xfrm>
          <a:prstGeom prst="rect">
            <a:avLst/>
          </a:prstGeom>
          <a:noFill/>
        </p:spPr>
        <p:txBody>
          <a:bodyPr wrap="square" rtlCol="0">
            <a:spAutoFit/>
          </a:bodyPr>
          <a:lstStyle/>
          <a:p>
            <a:r>
              <a:rPr lang="cs-CZ" dirty="0" smtClean="0"/>
              <a:t>řízení</a:t>
            </a:r>
            <a:endParaRPr lang="cs-CZ" dirty="0"/>
          </a:p>
        </p:txBody>
      </p:sp>
      <p:cxnSp>
        <p:nvCxnSpPr>
          <p:cNvPr id="32" name="AutoShape 18"/>
          <p:cNvCxnSpPr>
            <a:cxnSpLocks noChangeShapeType="1"/>
          </p:cNvCxnSpPr>
          <p:nvPr/>
        </p:nvCxnSpPr>
        <p:spPr bwMode="auto">
          <a:xfrm>
            <a:off x="3014232" y="2418956"/>
            <a:ext cx="0" cy="24956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18"/>
          <p:cNvCxnSpPr>
            <a:cxnSpLocks noChangeShapeType="1"/>
          </p:cNvCxnSpPr>
          <p:nvPr/>
        </p:nvCxnSpPr>
        <p:spPr bwMode="auto">
          <a:xfrm>
            <a:off x="4129007" y="2314871"/>
            <a:ext cx="22678" cy="33475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291123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627784" y="3261299"/>
            <a:ext cx="9453736" cy="830997"/>
          </a:xfrm>
          <a:prstGeom prst="rect">
            <a:avLst/>
          </a:prstGeom>
          <a:noFill/>
        </p:spPr>
        <p:txBody>
          <a:bodyPr wrap="square" rtlCol="0">
            <a:spAutoFit/>
          </a:bodyPr>
          <a:lstStyle/>
          <a:p>
            <a:r>
              <a:rPr lang="cs-CZ" sz="2400" b="1" dirty="0" smtClean="0">
                <a:latin typeface="Cambria" panose="02040503050406030204" pitchFamily="18" charset="0"/>
              </a:rPr>
              <a:t>Přístup k soudní ochraně</a:t>
            </a:r>
          </a:p>
          <a:p>
            <a:endParaRPr lang="cs-CZ" sz="2400" b="1" dirty="0">
              <a:latin typeface="Cambria" panose="02040503050406030204" pitchFamily="18" charset="0"/>
            </a:endParaRPr>
          </a:p>
        </p:txBody>
      </p:sp>
    </p:spTree>
    <p:extLst>
      <p:ext uri="{BB962C8B-B14F-4D97-AF65-F5344CB8AC3E}">
        <p14:creationId xmlns:p14="http://schemas.microsoft.com/office/powerpoint/2010/main" val="10365606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476880"/>
            <a:ext cx="6696744" cy="523220"/>
          </a:xfrm>
          <a:prstGeom prst="rect">
            <a:avLst/>
          </a:prstGeom>
          <a:noFill/>
        </p:spPr>
        <p:txBody>
          <a:bodyPr wrap="square" rtlCol="0">
            <a:spAutoFit/>
          </a:bodyPr>
          <a:lstStyle/>
          <a:p>
            <a:r>
              <a:rPr lang="cs-CZ" sz="2800" b="1" dirty="0" smtClean="0"/>
              <a:t>Správní soudnictví</a:t>
            </a:r>
            <a:endParaRPr lang="cs-CZ" sz="2800" b="1" dirty="0"/>
          </a:p>
        </p:txBody>
      </p:sp>
      <p:sp>
        <p:nvSpPr>
          <p:cNvPr id="3" name="Zástupný symbol pro obsah 2"/>
          <p:cNvSpPr>
            <a:spLocks noGrp="1"/>
          </p:cNvSpPr>
          <p:nvPr>
            <p:ph idx="1"/>
          </p:nvPr>
        </p:nvSpPr>
        <p:spPr/>
        <p:txBody>
          <a:bodyPr>
            <a:normAutofit fontScale="92500" lnSpcReduction="10000"/>
          </a:bodyPr>
          <a:lstStyle/>
          <a:p>
            <a:pPr marL="0" indent="0">
              <a:buNone/>
            </a:pPr>
            <a:endParaRPr lang="cs-CZ" dirty="0" smtClean="0">
              <a:latin typeface="Cambria" panose="02040503050406030204" pitchFamily="18" charset="0"/>
            </a:endParaRPr>
          </a:p>
          <a:p>
            <a:pPr marL="0" indent="0">
              <a:buNone/>
            </a:pPr>
            <a:r>
              <a:rPr lang="cs-CZ" sz="3400" b="1" dirty="0">
                <a:solidFill>
                  <a:srgbClr val="00B050"/>
                </a:solidFill>
                <a:latin typeface="Cambria" panose="02040503050406030204" pitchFamily="18" charset="0"/>
              </a:rPr>
              <a:t>R</a:t>
            </a:r>
            <a:r>
              <a:rPr lang="cs-CZ" sz="3400" b="1" dirty="0" smtClean="0">
                <a:solidFill>
                  <a:srgbClr val="00B050"/>
                </a:solidFill>
                <a:latin typeface="Cambria" panose="02040503050406030204" pitchFamily="18" charset="0"/>
              </a:rPr>
              <a:t>elevantní </a:t>
            </a:r>
            <a:r>
              <a:rPr lang="cs-CZ" sz="3400" b="1" dirty="0">
                <a:solidFill>
                  <a:srgbClr val="00B050"/>
                </a:solidFill>
                <a:latin typeface="Cambria" panose="02040503050406030204" pitchFamily="18" charset="0"/>
              </a:rPr>
              <a:t>čtyři druhy řízení:</a:t>
            </a:r>
          </a:p>
          <a:p>
            <a:pPr marL="0" indent="0">
              <a:buNone/>
            </a:pPr>
            <a:r>
              <a:rPr lang="cs-CZ" dirty="0">
                <a:latin typeface="Cambria" panose="02040503050406030204" pitchFamily="18" charset="0"/>
              </a:rPr>
              <a:t>• řízení o žalobě proti rozhodnutí správního </a:t>
            </a:r>
            <a:r>
              <a:rPr lang="cs-CZ" dirty="0" smtClean="0">
                <a:latin typeface="Cambria" panose="02040503050406030204" pitchFamily="18" charset="0"/>
              </a:rPr>
              <a:t>orgánu,</a:t>
            </a:r>
            <a:endParaRPr lang="cs-CZ" dirty="0">
              <a:latin typeface="Cambria" panose="02040503050406030204" pitchFamily="18" charset="0"/>
            </a:endParaRPr>
          </a:p>
          <a:p>
            <a:pPr marL="0" indent="0">
              <a:buNone/>
            </a:pPr>
            <a:r>
              <a:rPr lang="cs-CZ" dirty="0">
                <a:latin typeface="Cambria" panose="02040503050406030204" pitchFamily="18" charset="0"/>
              </a:rPr>
              <a:t>• ochrana proti nečinnosti správního </a:t>
            </a:r>
            <a:r>
              <a:rPr lang="cs-CZ" dirty="0" smtClean="0">
                <a:latin typeface="Cambria" panose="02040503050406030204" pitchFamily="18" charset="0"/>
              </a:rPr>
              <a:t>orgánu,</a:t>
            </a:r>
            <a:endParaRPr lang="cs-CZ" dirty="0">
              <a:latin typeface="Cambria" panose="02040503050406030204" pitchFamily="18" charset="0"/>
            </a:endParaRPr>
          </a:p>
          <a:p>
            <a:pPr marL="0" indent="0">
              <a:buNone/>
            </a:pPr>
            <a:r>
              <a:rPr lang="cs-CZ" dirty="0">
                <a:latin typeface="Cambria" panose="02040503050406030204" pitchFamily="18" charset="0"/>
              </a:rPr>
              <a:t>• řízení o ochraně před nezákonným zásahem, pokynem nebo </a:t>
            </a:r>
            <a:r>
              <a:rPr lang="cs-CZ" dirty="0" smtClean="0">
                <a:latin typeface="Cambria" panose="02040503050406030204" pitchFamily="18" charset="0"/>
              </a:rPr>
              <a:t>donucením správního,</a:t>
            </a:r>
            <a:endParaRPr lang="cs-CZ" dirty="0">
              <a:latin typeface="Cambria" panose="02040503050406030204" pitchFamily="18" charset="0"/>
            </a:endParaRPr>
          </a:p>
          <a:p>
            <a:pPr marL="0" indent="0">
              <a:buNone/>
            </a:pPr>
            <a:r>
              <a:rPr lang="cs-CZ" dirty="0">
                <a:latin typeface="Cambria" panose="02040503050406030204" pitchFamily="18" charset="0"/>
              </a:rPr>
              <a:t>• řízení o zrušení opatření obecné povahy nebo jeho </a:t>
            </a:r>
            <a:r>
              <a:rPr lang="cs-CZ" dirty="0" smtClean="0">
                <a:latin typeface="Cambria" panose="02040503050406030204" pitchFamily="18" charset="0"/>
              </a:rPr>
              <a:t>části.</a:t>
            </a:r>
          </a:p>
          <a:p>
            <a:pPr marL="0" indent="0">
              <a:buNone/>
            </a:pPr>
            <a:endParaRPr lang="cs-CZ" dirty="0">
              <a:latin typeface="Cambria" panose="02040503050406030204" pitchFamily="18" charset="0"/>
            </a:endParaRPr>
          </a:p>
          <a:p>
            <a:pPr marL="0" indent="0">
              <a:buNone/>
            </a:pPr>
            <a:endParaRPr lang="cs-CZ" dirty="0">
              <a:latin typeface="Cambria" panose="02040503050406030204" pitchFamily="18" charset="0"/>
            </a:endParaRPr>
          </a:p>
          <a:p>
            <a:pPr marL="0" indent="0">
              <a:buNone/>
            </a:pPr>
            <a:endParaRPr lang="cs-CZ" dirty="0" smtClean="0">
              <a:latin typeface="Cambria" panose="02040503050406030204" pitchFamily="18" charset="0"/>
            </a:endParaRPr>
          </a:p>
          <a:p>
            <a:pPr marL="0" indent="0">
              <a:buNone/>
            </a:pPr>
            <a:endParaRPr lang="cs-CZ" dirty="0" smtClean="0">
              <a:latin typeface="Cambria" panose="02040503050406030204" pitchFamily="18" charset="0"/>
            </a:endParaRPr>
          </a:p>
          <a:p>
            <a:pPr marL="0" indent="0">
              <a:buNone/>
            </a:pPr>
            <a:endParaRPr lang="cs-CZ" dirty="0">
              <a:latin typeface="Cambria" panose="02040503050406030204" pitchFamily="18" charset="0"/>
            </a:endParaRPr>
          </a:p>
        </p:txBody>
      </p:sp>
    </p:spTree>
    <p:extLst>
      <p:ext uri="{BB962C8B-B14F-4D97-AF65-F5344CB8AC3E}">
        <p14:creationId xmlns:p14="http://schemas.microsoft.com/office/powerpoint/2010/main" val="10923522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476880"/>
            <a:ext cx="6995120" cy="954107"/>
          </a:xfrm>
          <a:prstGeom prst="rect">
            <a:avLst/>
          </a:prstGeom>
          <a:noFill/>
        </p:spPr>
        <p:txBody>
          <a:bodyPr wrap="square" rtlCol="0">
            <a:spAutoFit/>
          </a:bodyPr>
          <a:lstStyle/>
          <a:p>
            <a:r>
              <a:rPr lang="cs-CZ" sz="2800" b="1" dirty="0"/>
              <a:t>Řízení o žalobě proti rozhodnutí správního orgánu (§ </a:t>
            </a:r>
            <a:r>
              <a:rPr lang="cs-CZ" sz="2800" b="1" dirty="0" smtClean="0"/>
              <a:t>65–78 </a:t>
            </a:r>
            <a:r>
              <a:rPr lang="cs-CZ" sz="2800" b="1" dirty="0" err="1"/>
              <a:t>s.ř.s</a:t>
            </a:r>
            <a:r>
              <a:rPr lang="cs-CZ" sz="2800" b="1" dirty="0"/>
              <a:t>.)</a:t>
            </a:r>
          </a:p>
        </p:txBody>
      </p:sp>
      <p:sp>
        <p:nvSpPr>
          <p:cNvPr id="3" name="Zástupný symbol pro obsah 2"/>
          <p:cNvSpPr>
            <a:spLocks noGrp="1"/>
          </p:cNvSpPr>
          <p:nvPr>
            <p:ph idx="1"/>
          </p:nvPr>
        </p:nvSpPr>
        <p:spPr>
          <a:xfrm>
            <a:off x="457200" y="1430988"/>
            <a:ext cx="8435280" cy="5369124"/>
          </a:xfrm>
        </p:spPr>
        <p:txBody>
          <a:bodyPr>
            <a:normAutofit fontScale="55000" lnSpcReduction="20000"/>
          </a:bodyPr>
          <a:lstStyle/>
          <a:p>
            <a:r>
              <a:rPr lang="cs-CZ" dirty="0" smtClean="0">
                <a:latin typeface="Cambria" panose="02040503050406030204" pitchFamily="18" charset="0"/>
              </a:rPr>
              <a:t>Podmínkou aktivní legitimace je dotčenost práv, především </a:t>
            </a:r>
            <a:r>
              <a:rPr lang="cs-CZ" dirty="0">
                <a:latin typeface="Cambria" panose="02040503050406030204" pitchFamily="18" charset="0"/>
              </a:rPr>
              <a:t>z titulu </a:t>
            </a:r>
            <a:r>
              <a:rPr lang="cs-CZ" dirty="0" smtClean="0">
                <a:latin typeface="Cambria" panose="02040503050406030204" pitchFamily="18" charset="0"/>
              </a:rPr>
              <a:t>účastníka (omezení </a:t>
            </a:r>
            <a:r>
              <a:rPr lang="cs-CZ" dirty="0">
                <a:latin typeface="Cambria" panose="02040503050406030204" pitchFamily="18" charset="0"/>
              </a:rPr>
              <a:t>žalobních námitek), ale není to nutnou podmínkou</a:t>
            </a:r>
            <a:r>
              <a:rPr lang="cs-CZ" dirty="0" smtClean="0">
                <a:latin typeface="Cambria" panose="02040503050406030204" pitchFamily="18" charset="0"/>
              </a:rPr>
              <a:t>! Možná účast i  přímo podle zvláštního zákona (EIA), anebo na základě přímého účinku unijního práva.</a:t>
            </a:r>
          </a:p>
          <a:p>
            <a:endParaRPr lang="cs-CZ" dirty="0" smtClean="0">
              <a:latin typeface="Cambria" panose="02040503050406030204" pitchFamily="18" charset="0"/>
            </a:endParaRPr>
          </a:p>
          <a:p>
            <a:r>
              <a:rPr lang="cs-CZ" dirty="0" smtClean="0">
                <a:latin typeface="Cambria" panose="02040503050406030204" pitchFamily="18" charset="0"/>
              </a:rPr>
              <a:t>Zvláštní aktivní legitimace veřejného ochránce práv a nejvyššího státního zástupce k ochraně veřejného zájmu</a:t>
            </a:r>
          </a:p>
          <a:p>
            <a:endParaRPr lang="cs-CZ" dirty="0">
              <a:latin typeface="Cambria" panose="02040503050406030204" pitchFamily="18" charset="0"/>
            </a:endParaRPr>
          </a:p>
          <a:p>
            <a:pPr algn="just"/>
            <a:r>
              <a:rPr lang="cs-CZ" dirty="0">
                <a:latin typeface="Cambria" panose="02040503050406030204" pitchFamily="18" charset="0"/>
              </a:rPr>
              <a:t>Č</a:t>
            </a:r>
            <a:r>
              <a:rPr lang="cs-CZ" dirty="0" smtClean="0">
                <a:latin typeface="Cambria" panose="02040503050406030204" pitchFamily="18" charset="0"/>
              </a:rPr>
              <a:t>eské soudy dlouhé roky zastávaly názor, že ekologickým spolkům nesvědčí žádné právo </a:t>
            </a:r>
            <a:r>
              <a:rPr lang="cs-CZ" dirty="0">
                <a:latin typeface="Cambria" panose="02040503050406030204" pitchFamily="18" charset="0"/>
              </a:rPr>
              <a:t>na příznivé životní prostředí, takže mohou </a:t>
            </a:r>
            <a:r>
              <a:rPr lang="cs-CZ" dirty="0" smtClean="0">
                <a:latin typeface="Cambria" panose="02040503050406030204" pitchFamily="18" charset="0"/>
              </a:rPr>
              <a:t>namítat </a:t>
            </a:r>
            <a:r>
              <a:rPr lang="cs-CZ" dirty="0">
                <a:latin typeface="Cambria" panose="02040503050406030204" pitchFamily="18" charset="0"/>
              </a:rPr>
              <a:t>pouze dotčení svých procesních </a:t>
            </a:r>
            <a:r>
              <a:rPr lang="cs-CZ" dirty="0" smtClean="0">
                <a:latin typeface="Cambria" panose="02040503050406030204" pitchFamily="18" charset="0"/>
              </a:rPr>
              <a:t>práv</a:t>
            </a:r>
            <a:r>
              <a:rPr lang="cs-CZ" dirty="0">
                <a:latin typeface="Cambria" panose="02040503050406030204" pitchFamily="18" charset="0"/>
              </a:rPr>
              <a:t> (</a:t>
            </a:r>
            <a:r>
              <a:rPr lang="cs-CZ" dirty="0" smtClean="0">
                <a:latin typeface="Cambria" panose="02040503050406030204" pitchFamily="18" charset="0"/>
              </a:rPr>
              <a:t>tzv. zájemci)</a:t>
            </a:r>
          </a:p>
          <a:p>
            <a:pPr algn="just"/>
            <a:endParaRPr lang="cs-CZ" dirty="0" smtClean="0">
              <a:latin typeface="Cambria" panose="02040503050406030204" pitchFamily="18" charset="0"/>
            </a:endParaRPr>
          </a:p>
          <a:p>
            <a:pPr algn="just"/>
            <a:r>
              <a:rPr lang="cs-CZ" dirty="0" smtClean="0">
                <a:latin typeface="Cambria" panose="02040503050406030204" pitchFamily="18" charset="0"/>
              </a:rPr>
              <a:t>Tento </a:t>
            </a:r>
            <a:r>
              <a:rPr lang="cs-CZ" dirty="0">
                <a:latin typeface="Cambria" panose="02040503050406030204" pitchFamily="18" charset="0"/>
              </a:rPr>
              <a:t>názor překlenul až Ústavní soud nálezem ze dne 30. 5. 2014, </a:t>
            </a:r>
            <a:r>
              <a:rPr lang="cs-CZ" dirty="0" err="1">
                <a:latin typeface="Cambria" panose="02040503050406030204" pitchFamily="18" charset="0"/>
              </a:rPr>
              <a:t>sp</a:t>
            </a:r>
            <a:r>
              <a:rPr lang="cs-CZ" dirty="0">
                <a:latin typeface="Cambria" panose="02040503050406030204" pitchFamily="18" charset="0"/>
              </a:rPr>
              <a:t>. zn. I. </a:t>
            </a:r>
            <a:r>
              <a:rPr lang="cs-CZ" b="1" dirty="0">
                <a:latin typeface="Cambria" panose="02040503050406030204" pitchFamily="18" charset="0"/>
              </a:rPr>
              <a:t>ÚS 59/14</a:t>
            </a:r>
            <a:r>
              <a:rPr lang="cs-CZ" dirty="0">
                <a:latin typeface="Cambria" panose="02040503050406030204" pitchFamily="18" charset="0"/>
              </a:rPr>
              <a:t>, když přiznal ekologickým spolkům aktivní legitimaci k podání návrhu na zrušení opatření obecné </a:t>
            </a:r>
            <a:r>
              <a:rPr lang="cs-CZ" dirty="0" smtClean="0">
                <a:latin typeface="Cambria" panose="02040503050406030204" pitchFamily="18" charset="0"/>
              </a:rPr>
              <a:t>povahy.</a:t>
            </a:r>
          </a:p>
          <a:p>
            <a:pPr algn="just"/>
            <a:endParaRPr lang="cs-CZ" dirty="0" smtClean="0">
              <a:latin typeface="Cambria" panose="02040503050406030204" pitchFamily="18" charset="0"/>
            </a:endParaRPr>
          </a:p>
          <a:p>
            <a:pPr algn="just"/>
            <a:r>
              <a:rPr lang="cs-CZ" dirty="0" smtClean="0">
                <a:latin typeface="Cambria" panose="02040503050406030204" pitchFamily="18" charset="0"/>
              </a:rPr>
              <a:t>Podle </a:t>
            </a:r>
            <a:r>
              <a:rPr lang="cs-CZ" dirty="0">
                <a:latin typeface="Cambria" panose="02040503050406030204" pitchFamily="18" charset="0"/>
              </a:rPr>
              <a:t>Ústavního osudu i navazující judikatury tak spolky mohou namítat i své dotčení způsobené nezákonným posouzením hmotněprávních </a:t>
            </a:r>
            <a:r>
              <a:rPr lang="cs-CZ" dirty="0" smtClean="0">
                <a:latin typeface="Cambria" panose="02040503050406030204" pitchFamily="18" charset="0"/>
              </a:rPr>
              <a:t>otázek.</a:t>
            </a:r>
          </a:p>
          <a:p>
            <a:pPr algn="just"/>
            <a:endParaRPr lang="cs-CZ" dirty="0" smtClean="0">
              <a:latin typeface="Cambria" panose="02040503050406030204" pitchFamily="18" charset="0"/>
            </a:endParaRPr>
          </a:p>
          <a:p>
            <a:pPr algn="just"/>
            <a:r>
              <a:rPr lang="cs-CZ" b="1" dirty="0" smtClean="0">
                <a:solidFill>
                  <a:srgbClr val="00B050"/>
                </a:solidFill>
                <a:latin typeface="Cambria" panose="02040503050406030204" pitchFamily="18" charset="0"/>
              </a:rPr>
              <a:t>Ovšem dovozují se další podmínky, zejména vztah k dotčené lokalitě (k předmětné věci). U spolků s celostátní působností se předpokládá.</a:t>
            </a:r>
            <a:endParaRPr lang="cs-CZ" b="1" dirty="0">
              <a:solidFill>
                <a:srgbClr val="00B050"/>
              </a:solidFill>
              <a:latin typeface="Cambria" panose="02040503050406030204" pitchFamily="18" charset="0"/>
            </a:endParaRPr>
          </a:p>
          <a:p>
            <a:pPr marL="0" indent="0">
              <a:buNone/>
            </a:pPr>
            <a:endParaRPr lang="cs-CZ" dirty="0" smtClean="0">
              <a:latin typeface="Cambria" panose="02040503050406030204" pitchFamily="18" charset="0"/>
            </a:endParaRPr>
          </a:p>
          <a:p>
            <a:pPr marL="0" indent="0">
              <a:buNone/>
            </a:pPr>
            <a:endParaRPr lang="cs-CZ" dirty="0" smtClean="0">
              <a:latin typeface="Cambria" panose="02040503050406030204" pitchFamily="18" charset="0"/>
            </a:endParaRPr>
          </a:p>
          <a:p>
            <a:pPr marL="0" indent="0">
              <a:buNone/>
            </a:pPr>
            <a:endParaRPr lang="cs-CZ" dirty="0">
              <a:latin typeface="Cambria" panose="02040503050406030204" pitchFamily="18" charset="0"/>
            </a:endParaRPr>
          </a:p>
        </p:txBody>
      </p:sp>
    </p:spTree>
    <p:extLst>
      <p:ext uri="{BB962C8B-B14F-4D97-AF65-F5344CB8AC3E}">
        <p14:creationId xmlns:p14="http://schemas.microsoft.com/office/powerpoint/2010/main" val="137109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1490" y="1209656"/>
            <a:ext cx="8363272" cy="5323539"/>
          </a:xfrm>
        </p:spPr>
        <p:txBody>
          <a:bodyPr>
            <a:normAutofit fontScale="92500" lnSpcReduction="10000"/>
          </a:bodyPr>
          <a:lstStyle/>
          <a:p>
            <a:pPr>
              <a:buAutoNum type="arabicPeriod"/>
            </a:pPr>
            <a:r>
              <a:rPr lang="cs-CZ" sz="1800" b="1" dirty="0" smtClean="0">
                <a:latin typeface="Cambria" panose="02040503050406030204" pitchFamily="18" charset="0"/>
              </a:rPr>
              <a:t>linie:</a:t>
            </a:r>
          </a:p>
          <a:p>
            <a:r>
              <a:rPr lang="cs-CZ" sz="1800" dirty="0" smtClean="0">
                <a:latin typeface="Cambria" panose="02040503050406030204" pitchFamily="18" charset="0"/>
              </a:rPr>
              <a:t>Zveřejňování fotografie </a:t>
            </a:r>
            <a:r>
              <a:rPr lang="cs-CZ" sz="1800" dirty="0">
                <a:latin typeface="Cambria" panose="02040503050406030204" pitchFamily="18" charset="0"/>
              </a:rPr>
              <a:t>jakožto </a:t>
            </a:r>
            <a:r>
              <a:rPr lang="cs-CZ" sz="1800" dirty="0" err="1">
                <a:latin typeface="Cambria" panose="02040503050406030204" pitchFamily="18" charset="0"/>
              </a:rPr>
              <a:t>nechránitelné</a:t>
            </a:r>
            <a:r>
              <a:rPr lang="cs-CZ" sz="1800" dirty="0">
                <a:latin typeface="Cambria" panose="02040503050406030204" pitchFamily="18" charset="0"/>
              </a:rPr>
              <a:t> na základě </a:t>
            </a:r>
            <a:r>
              <a:rPr lang="cs-CZ" sz="1800" dirty="0" smtClean="0">
                <a:latin typeface="Cambria" panose="02040503050406030204" pitchFamily="18" charset="0"/>
              </a:rPr>
              <a:t>argumentu, že </a:t>
            </a:r>
            <a:r>
              <a:rPr lang="cs-CZ" sz="1800" dirty="0">
                <a:latin typeface="Cambria" panose="02040503050406030204" pitchFamily="18" charset="0"/>
              </a:rPr>
              <a:t>fotografovi nemůže svědčit autorské právo, protože </a:t>
            </a:r>
            <a:r>
              <a:rPr lang="cs-CZ" sz="1800" dirty="0" smtClean="0">
                <a:latin typeface="Cambria" panose="02040503050406030204" pitchFamily="18" charset="0"/>
              </a:rPr>
              <a:t>fotografii nepořídil (</a:t>
            </a:r>
            <a:r>
              <a:rPr lang="cs-CZ" sz="1800" i="1" dirty="0" err="1" smtClean="0">
                <a:latin typeface="Cambria" panose="02040503050406030204" pitchFamily="18" charset="0"/>
              </a:rPr>
              <a:t>Wikimedia</a:t>
            </a:r>
            <a:r>
              <a:rPr lang="cs-CZ" sz="1800" i="1" dirty="0" smtClean="0">
                <a:latin typeface="Cambria" panose="02040503050406030204" pitchFamily="18" charset="0"/>
              </a:rPr>
              <a:t> </a:t>
            </a:r>
            <a:r>
              <a:rPr lang="cs-CZ" sz="1800" i="1" dirty="0" err="1" smtClean="0">
                <a:latin typeface="Cambria" panose="02040503050406030204" pitchFamily="18" charset="0"/>
              </a:rPr>
              <a:t>Commons</a:t>
            </a:r>
            <a:r>
              <a:rPr lang="cs-CZ" sz="1800" dirty="0" smtClean="0">
                <a:latin typeface="Cambria" panose="02040503050406030204" pitchFamily="18" charset="0"/>
              </a:rPr>
              <a:t>).</a:t>
            </a:r>
          </a:p>
          <a:p>
            <a:r>
              <a:rPr lang="cs-CZ" sz="1800" dirty="0" smtClean="0">
                <a:latin typeface="Cambria" panose="02040503050406030204" pitchFamily="18" charset="0"/>
              </a:rPr>
              <a:t>Fotograf </a:t>
            </a:r>
            <a:r>
              <a:rPr lang="cs-CZ" sz="1800" dirty="0">
                <a:latin typeface="Cambria" panose="02040503050406030204" pitchFamily="18" charset="0"/>
              </a:rPr>
              <a:t>se domnívá, že přichází o zisk z prodeje </a:t>
            </a:r>
            <a:r>
              <a:rPr lang="cs-CZ" sz="1800" dirty="0" smtClean="0">
                <a:latin typeface="Cambria" panose="02040503050406030204" pitchFamily="18" charset="0"/>
              </a:rPr>
              <a:t>fotografií</a:t>
            </a:r>
            <a:r>
              <a:rPr lang="cs-CZ" sz="1800" dirty="0">
                <a:latin typeface="Cambria" panose="02040503050406030204" pitchFamily="18" charset="0"/>
              </a:rPr>
              <a:t>, názory odborníků se různí</a:t>
            </a:r>
            <a:r>
              <a:rPr lang="cs-CZ" sz="1800" dirty="0" smtClean="0">
                <a:latin typeface="Cambria" panose="02040503050406030204" pitchFamily="18" charset="0"/>
              </a:rPr>
              <a:t>.</a:t>
            </a:r>
          </a:p>
          <a:p>
            <a:pPr marL="0" indent="0">
              <a:buNone/>
            </a:pPr>
            <a:endParaRPr lang="cs-CZ" sz="1800" dirty="0">
              <a:latin typeface="Cambria" panose="02040503050406030204" pitchFamily="18" charset="0"/>
            </a:endParaRPr>
          </a:p>
          <a:p>
            <a:pPr marL="0" indent="0">
              <a:buNone/>
            </a:pPr>
            <a:r>
              <a:rPr lang="cs-CZ" sz="1800" b="1" dirty="0" smtClean="0">
                <a:latin typeface="Cambria" panose="02040503050406030204" pitchFamily="18" charset="0"/>
              </a:rPr>
              <a:t>2. </a:t>
            </a:r>
            <a:r>
              <a:rPr lang="cs-CZ" sz="1800" b="1" dirty="0">
                <a:latin typeface="Cambria" panose="02040503050406030204" pitchFamily="18" charset="0"/>
              </a:rPr>
              <a:t>linie: </a:t>
            </a:r>
            <a:endParaRPr lang="cs-CZ" sz="1800" b="1" dirty="0" smtClean="0">
              <a:latin typeface="Cambria" panose="02040503050406030204" pitchFamily="18" charset="0"/>
            </a:endParaRPr>
          </a:p>
          <a:p>
            <a:r>
              <a:rPr lang="cs-CZ" sz="1800" dirty="0" smtClean="0">
                <a:latin typeface="Cambria" panose="02040503050406030204" pitchFamily="18" charset="0"/>
              </a:rPr>
              <a:t>Organizace </a:t>
            </a:r>
            <a:r>
              <a:rPr lang="cs-CZ" sz="1800" dirty="0">
                <a:latin typeface="Cambria" panose="02040503050406030204" pitchFamily="18" charset="0"/>
              </a:rPr>
              <a:t>PETA </a:t>
            </a:r>
            <a:r>
              <a:rPr lang="cs-CZ" sz="1800" dirty="0" smtClean="0">
                <a:latin typeface="Cambria" panose="02040503050406030204" pitchFamily="18" charset="0"/>
              </a:rPr>
              <a:t>se soudí </a:t>
            </a:r>
            <a:r>
              <a:rPr lang="cs-CZ" sz="1800" dirty="0">
                <a:latin typeface="Cambria" panose="02040503050406030204" pitchFamily="18" charset="0"/>
              </a:rPr>
              <a:t>jménem makaka proti fotografovi, který </a:t>
            </a:r>
            <a:r>
              <a:rPr lang="cs-CZ" sz="1800" dirty="0" smtClean="0">
                <a:latin typeface="Cambria" panose="02040503050406030204" pitchFamily="18" charset="0"/>
              </a:rPr>
              <a:t>fotografie </a:t>
            </a:r>
            <a:r>
              <a:rPr lang="cs-CZ" sz="1800" dirty="0">
                <a:latin typeface="Cambria" panose="02040503050406030204" pitchFamily="18" charset="0"/>
              </a:rPr>
              <a:t>použil ve vydané knize, i proti nakladatelství, které knihu vydalo. PETA se domnívá, že autorská práva svědčí </a:t>
            </a:r>
            <a:r>
              <a:rPr lang="cs-CZ" sz="1800" dirty="0" smtClean="0">
                <a:latin typeface="Cambria" panose="02040503050406030204" pitchFamily="18" charset="0"/>
              </a:rPr>
              <a:t>makakovi.</a:t>
            </a:r>
          </a:p>
          <a:p>
            <a:r>
              <a:rPr lang="cs-CZ" sz="1800" dirty="0" smtClean="0">
                <a:latin typeface="Cambria" panose="02040503050406030204" pitchFamily="18" charset="0"/>
              </a:rPr>
              <a:t>Začátkem </a:t>
            </a:r>
            <a:r>
              <a:rPr lang="cs-CZ" sz="1800" dirty="0">
                <a:latin typeface="Cambria" panose="02040503050406030204" pitchFamily="18" charset="0"/>
              </a:rPr>
              <a:t>roku 2016 </a:t>
            </a:r>
            <a:r>
              <a:rPr lang="cs-CZ" sz="1800" dirty="0" smtClean="0">
                <a:latin typeface="Cambria" panose="02040503050406030204" pitchFamily="18" charset="0"/>
              </a:rPr>
              <a:t>rozhodl severokalifornský </a:t>
            </a:r>
            <a:r>
              <a:rPr lang="cs-CZ" sz="1800" dirty="0">
                <a:latin typeface="Cambria" panose="02040503050406030204" pitchFamily="18" charset="0"/>
              </a:rPr>
              <a:t>soud v  makakův </a:t>
            </a:r>
            <a:r>
              <a:rPr lang="cs-CZ" sz="1800" dirty="0" smtClean="0">
                <a:latin typeface="Cambria" panose="02040503050406030204" pitchFamily="18" charset="0"/>
              </a:rPr>
              <a:t>neprospěch, PETA </a:t>
            </a:r>
            <a:r>
              <a:rPr lang="cs-CZ" sz="1800" dirty="0">
                <a:latin typeface="Cambria" panose="02040503050406030204" pitchFamily="18" charset="0"/>
              </a:rPr>
              <a:t>se však proti rozhodnutí odvolala (https://law.justia.com/</a:t>
            </a:r>
            <a:r>
              <a:rPr lang="cs-CZ" sz="1800" dirty="0" err="1">
                <a:latin typeface="Cambria" panose="02040503050406030204" pitchFamily="18" charset="0"/>
              </a:rPr>
              <a:t>cases</a:t>
            </a:r>
            <a:r>
              <a:rPr lang="cs-CZ" sz="1800" dirty="0">
                <a:latin typeface="Cambria" panose="02040503050406030204" pitchFamily="18" charset="0"/>
              </a:rPr>
              <a:t>/</a:t>
            </a:r>
            <a:r>
              <a:rPr lang="cs-CZ" sz="1800" dirty="0" err="1">
                <a:latin typeface="Cambria" panose="02040503050406030204" pitchFamily="18" charset="0"/>
              </a:rPr>
              <a:t>federal</a:t>
            </a:r>
            <a:r>
              <a:rPr lang="cs-CZ" sz="1800" dirty="0">
                <a:latin typeface="Cambria" panose="02040503050406030204" pitchFamily="18" charset="0"/>
              </a:rPr>
              <a:t>/</a:t>
            </a:r>
            <a:r>
              <a:rPr lang="cs-CZ" sz="1800" dirty="0" err="1">
                <a:latin typeface="Cambria" panose="02040503050406030204" pitchFamily="18" charset="0"/>
              </a:rPr>
              <a:t>district-courts</a:t>
            </a:r>
            <a:r>
              <a:rPr lang="cs-CZ" sz="1800" dirty="0">
                <a:latin typeface="Cambria" panose="02040503050406030204" pitchFamily="18" charset="0"/>
              </a:rPr>
              <a:t>/</a:t>
            </a:r>
            <a:r>
              <a:rPr lang="cs-CZ" sz="1800" dirty="0" err="1">
                <a:latin typeface="Cambria" panose="02040503050406030204" pitchFamily="18" charset="0"/>
              </a:rPr>
              <a:t>california</a:t>
            </a:r>
            <a:r>
              <a:rPr lang="cs-CZ" sz="1800" dirty="0">
                <a:latin typeface="Cambria" panose="02040503050406030204" pitchFamily="18" charset="0"/>
              </a:rPr>
              <a:t>/</a:t>
            </a:r>
            <a:r>
              <a:rPr lang="cs-CZ" sz="1800" dirty="0" err="1">
                <a:latin typeface="Cambria" panose="02040503050406030204" pitchFamily="18" charset="0"/>
              </a:rPr>
              <a:t>candce</a:t>
            </a:r>
            <a:r>
              <a:rPr lang="cs-CZ" sz="1800" dirty="0">
                <a:latin typeface="Cambria" panose="02040503050406030204" pitchFamily="18" charset="0"/>
              </a:rPr>
              <a:t>/3:2015cv04324/291324/45</a:t>
            </a:r>
            <a:r>
              <a:rPr lang="cs-CZ" sz="1800" dirty="0" smtClean="0">
                <a:latin typeface="Cambria" panose="02040503050406030204" pitchFamily="18" charset="0"/>
              </a:rPr>
              <a:t>/)</a:t>
            </a:r>
          </a:p>
          <a:p>
            <a:r>
              <a:rPr lang="cs-CZ" sz="1800" dirty="0" smtClean="0">
                <a:latin typeface="Cambria" panose="02040503050406030204" pitchFamily="18" charset="0"/>
              </a:rPr>
              <a:t>Fotograf </a:t>
            </a:r>
            <a:r>
              <a:rPr lang="cs-CZ" sz="1800" dirty="0">
                <a:latin typeface="Cambria" panose="02040503050406030204" pitchFamily="18" charset="0"/>
              </a:rPr>
              <a:t>oznámil bankrot a k jednání </a:t>
            </a:r>
            <a:r>
              <a:rPr lang="cs-CZ" sz="1800" dirty="0" smtClean="0">
                <a:latin typeface="Cambria" panose="02040503050406030204" pitchFamily="18" charset="0"/>
              </a:rPr>
              <a:t>v odvolacím stupni v roce 2017 ani </a:t>
            </a:r>
            <a:r>
              <a:rPr lang="cs-CZ" sz="1800" dirty="0">
                <a:latin typeface="Cambria" panose="02040503050406030204" pitchFamily="18" charset="0"/>
              </a:rPr>
              <a:t>necestoval.</a:t>
            </a:r>
            <a:endParaRPr lang="cs-CZ" sz="1800" dirty="0" smtClean="0">
              <a:latin typeface="Cambria" panose="02040503050406030204" pitchFamily="18" charset="0"/>
            </a:endParaRPr>
          </a:p>
          <a:p>
            <a:r>
              <a:rPr lang="cs-CZ" sz="1800" dirty="0" smtClean="0">
                <a:latin typeface="Cambria" panose="02040503050406030204" pitchFamily="18" charset="0"/>
              </a:rPr>
              <a:t>Soudce při </a:t>
            </a:r>
            <a:r>
              <a:rPr lang="cs-CZ" sz="1800" dirty="0">
                <a:latin typeface="Cambria" panose="02040503050406030204" pitchFamily="18" charset="0"/>
              </a:rPr>
              <a:t>jednání </a:t>
            </a:r>
            <a:r>
              <a:rPr lang="cs-CZ" sz="1800" dirty="0" smtClean="0">
                <a:latin typeface="Cambria" panose="02040503050406030204" pitchFamily="18" charset="0"/>
              </a:rPr>
              <a:t>zkoumal tvrzení PETA, </a:t>
            </a:r>
            <a:r>
              <a:rPr lang="cs-CZ" sz="1800" dirty="0">
                <a:latin typeface="Cambria" panose="02040503050406030204" pitchFamily="18" charset="0"/>
              </a:rPr>
              <a:t>že jedná v pozici osoby blízké, a otázku, zda je </a:t>
            </a:r>
            <a:r>
              <a:rPr lang="cs-CZ" sz="1800" dirty="0" err="1">
                <a:latin typeface="Cambria" panose="02040503050406030204" pitchFamily="18" charset="0"/>
              </a:rPr>
              <a:t>Naruto</a:t>
            </a:r>
            <a:r>
              <a:rPr lang="cs-CZ" sz="1800" dirty="0">
                <a:latin typeface="Cambria" panose="02040503050406030204" pitchFamily="18" charset="0"/>
              </a:rPr>
              <a:t> opravdu dotčen, pokud mu není copyright přiznán</a:t>
            </a:r>
            <a:r>
              <a:rPr lang="cs-CZ" sz="1800" dirty="0" smtClean="0">
                <a:latin typeface="Cambria" panose="02040503050406030204" pitchFamily="18" charset="0"/>
              </a:rPr>
              <a:t>.</a:t>
            </a:r>
          </a:p>
          <a:p>
            <a:r>
              <a:rPr lang="cs-CZ" sz="1800" dirty="0" smtClean="0">
                <a:latin typeface="Cambria" panose="02040503050406030204" pitchFamily="18" charset="0"/>
              </a:rPr>
              <a:t>Případ oproti informacím v médiích neskončil ani mimosoudním vyrovnáním, podle kterého pošle fotograf   25 % zisku z opičí </a:t>
            </a:r>
            <a:r>
              <a:rPr lang="cs-CZ" sz="1800" dirty="0" err="1" smtClean="0">
                <a:latin typeface="Cambria" panose="02040503050406030204" pitchFamily="18" charset="0"/>
              </a:rPr>
              <a:t>selfie</a:t>
            </a:r>
            <a:r>
              <a:rPr lang="cs-CZ" sz="1800" dirty="0" smtClean="0">
                <a:latin typeface="Cambria" panose="02040503050406030204" pitchFamily="18" charset="0"/>
              </a:rPr>
              <a:t> na ochranu divoké přírody (soud jej neuznal).</a:t>
            </a:r>
            <a:endParaRPr lang="cs-CZ" sz="1800" dirty="0">
              <a:latin typeface="Cambria" panose="02040503050406030204" pitchFamily="18" charset="0"/>
            </a:endParaRP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735696" y="379167"/>
            <a:ext cx="7272808" cy="584775"/>
          </a:xfrm>
          <a:prstGeom prst="rect">
            <a:avLst/>
          </a:prstGeom>
          <a:noFill/>
        </p:spPr>
        <p:txBody>
          <a:bodyPr wrap="square" rtlCol="0">
            <a:spAutoFit/>
          </a:bodyPr>
          <a:lstStyle/>
          <a:p>
            <a:r>
              <a:rPr lang="cs-CZ" sz="3200" b="1" i="1" dirty="0" err="1">
                <a:latin typeface="Cambria" panose="02040503050406030204" pitchFamily="18" charset="0"/>
              </a:rPr>
              <a:t>Naruto</a:t>
            </a:r>
            <a:r>
              <a:rPr lang="cs-CZ" sz="3200" b="1" i="1" dirty="0">
                <a:latin typeface="Cambria" panose="02040503050406030204" pitchFamily="18" charset="0"/>
              </a:rPr>
              <a:t> et al v. David </a:t>
            </a:r>
            <a:r>
              <a:rPr lang="cs-CZ" sz="3200" b="1" i="1" dirty="0" err="1">
                <a:latin typeface="Cambria" panose="02040503050406030204" pitchFamily="18" charset="0"/>
              </a:rPr>
              <a:t>Slater</a:t>
            </a:r>
            <a:endParaRPr lang="cs-CZ" sz="3200" b="1" i="1" dirty="0">
              <a:latin typeface="Cambria" panose="02040503050406030204" pitchFamily="18" charset="0"/>
            </a:endParaRPr>
          </a:p>
        </p:txBody>
      </p:sp>
    </p:spTree>
    <p:extLst>
      <p:ext uri="{BB962C8B-B14F-4D97-AF65-F5344CB8AC3E}">
        <p14:creationId xmlns:p14="http://schemas.microsoft.com/office/powerpoint/2010/main" val="53917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476880"/>
            <a:ext cx="6995120" cy="954107"/>
          </a:xfrm>
          <a:prstGeom prst="rect">
            <a:avLst/>
          </a:prstGeom>
          <a:noFill/>
        </p:spPr>
        <p:txBody>
          <a:bodyPr wrap="square" rtlCol="0">
            <a:spAutoFit/>
          </a:bodyPr>
          <a:lstStyle/>
          <a:p>
            <a:r>
              <a:rPr lang="cs-CZ" sz="2800" b="1" dirty="0"/>
              <a:t>Řízení o žalobě proti rozhodnutí správního orgánu (§ </a:t>
            </a:r>
            <a:r>
              <a:rPr lang="cs-CZ" sz="2800" b="1" dirty="0" smtClean="0"/>
              <a:t>65–78 </a:t>
            </a:r>
            <a:r>
              <a:rPr lang="cs-CZ" sz="2800" b="1" dirty="0" err="1"/>
              <a:t>s.ř.s</a:t>
            </a:r>
            <a:r>
              <a:rPr lang="cs-CZ" sz="2800" b="1" dirty="0"/>
              <a:t>.)</a:t>
            </a:r>
          </a:p>
        </p:txBody>
      </p:sp>
      <p:sp>
        <p:nvSpPr>
          <p:cNvPr id="3" name="Zástupný symbol pro obsah 2"/>
          <p:cNvSpPr>
            <a:spLocks noGrp="1"/>
          </p:cNvSpPr>
          <p:nvPr>
            <p:ph idx="1"/>
          </p:nvPr>
        </p:nvSpPr>
        <p:spPr>
          <a:xfrm>
            <a:off x="457200" y="1430988"/>
            <a:ext cx="8435280" cy="5369124"/>
          </a:xfrm>
        </p:spPr>
        <p:txBody>
          <a:bodyPr>
            <a:normAutofit fontScale="47500" lnSpcReduction="20000"/>
          </a:bodyPr>
          <a:lstStyle/>
          <a:p>
            <a:pPr marL="0" indent="0">
              <a:buNone/>
            </a:pPr>
            <a:r>
              <a:rPr lang="cs-CZ" b="1" dirty="0"/>
              <a:t>§ </a:t>
            </a:r>
            <a:r>
              <a:rPr lang="cs-CZ" b="1" dirty="0" smtClean="0"/>
              <a:t>65 Žalobní </a:t>
            </a:r>
            <a:r>
              <a:rPr lang="cs-CZ" b="1" dirty="0"/>
              <a:t>legitimace</a:t>
            </a:r>
          </a:p>
          <a:p>
            <a:r>
              <a:rPr lang="cs-CZ" b="1" dirty="0"/>
              <a:t>(1)</a:t>
            </a:r>
            <a:r>
              <a:rPr lang="cs-CZ" dirty="0"/>
              <a:t> </a:t>
            </a:r>
            <a:r>
              <a:rPr lang="cs-CZ" b="1" dirty="0">
                <a:solidFill>
                  <a:srgbClr val="FF0000"/>
                </a:solidFill>
              </a:rPr>
              <a:t>Kdo tvrdí, že byl na svých právech zkrácen přímo nebo v důsledku porušení svých práv </a:t>
            </a:r>
            <a:r>
              <a:rPr lang="cs-CZ" dirty="0"/>
              <a:t>v předcházejícím řízení úkonem správního orgánu, jímž se zakládají, mění, ruší nebo závazně určují jeho práva nebo povinnosti, (dále jen "rozhodnutí"), může se žalobou domáhat zrušení takového rozhodnutí, popřípadě vyslovení jeho nicotnosti, nestanoví-li tento nebo zvláštní zákon jinak.</a:t>
            </a:r>
          </a:p>
          <a:p>
            <a:r>
              <a:rPr lang="cs-CZ" b="1" dirty="0"/>
              <a:t>(2)</a:t>
            </a:r>
            <a:r>
              <a:rPr lang="cs-CZ" dirty="0"/>
              <a:t> Žalobu proti rozhodnutí správního orgánu může podat i </a:t>
            </a:r>
            <a:r>
              <a:rPr lang="cs-CZ" b="1" dirty="0">
                <a:solidFill>
                  <a:srgbClr val="00B0F0"/>
                </a:solidFill>
              </a:rPr>
              <a:t>účastník řízení před správním orgánem, který není k žalobě oprávněn podle odstavce 1, tvrdí-li, že postupem správního orgánu byl zkrácen na právech</a:t>
            </a:r>
            <a:r>
              <a:rPr lang="cs-CZ" dirty="0"/>
              <a:t>, která jemu příslušejí, takovým způsobem, že to mohlo mít za následek nezákonné rozhodnutí.</a:t>
            </a:r>
          </a:p>
          <a:p>
            <a:r>
              <a:rPr lang="cs-CZ" b="1" dirty="0"/>
              <a:t>(3)</a:t>
            </a:r>
            <a:r>
              <a:rPr lang="cs-CZ" dirty="0"/>
              <a:t> Rozhodl-li správní orgán o uložení trestu za správní delikt, může se ten, jemuž byl takový trest uložen, žalobou domáhat též upuštění od něj nebo jeho snížení v mezích zákonem dovolených.</a:t>
            </a:r>
          </a:p>
          <a:p>
            <a:pPr marL="0" indent="0">
              <a:buNone/>
            </a:pPr>
            <a:r>
              <a:rPr lang="cs-CZ" b="1" dirty="0"/>
              <a:t>§ </a:t>
            </a:r>
            <a:r>
              <a:rPr lang="cs-CZ" b="1" dirty="0" smtClean="0"/>
              <a:t>66 Zvláštní </a:t>
            </a:r>
            <a:r>
              <a:rPr lang="cs-CZ" b="1" dirty="0"/>
              <a:t>žalobní legitimace k ochraně veřejného zájmu</a:t>
            </a:r>
          </a:p>
          <a:p>
            <a:r>
              <a:rPr lang="cs-CZ" b="1" dirty="0"/>
              <a:t>(1)</a:t>
            </a:r>
            <a:r>
              <a:rPr lang="cs-CZ" dirty="0"/>
              <a:t> Za podmínek určených zákony upravujícími řízení před správními orgány, může žalobu podat ten správní orgán, o němž to takový zákon stanoví.</a:t>
            </a:r>
          </a:p>
          <a:p>
            <a:r>
              <a:rPr lang="cs-CZ" b="1" dirty="0"/>
              <a:t>(2)</a:t>
            </a:r>
            <a:r>
              <a:rPr lang="cs-CZ" dirty="0"/>
              <a:t> Žalobu je oprávněn podat </a:t>
            </a:r>
            <a:r>
              <a:rPr lang="cs-CZ" b="1" dirty="0">
                <a:solidFill>
                  <a:srgbClr val="00B0F0"/>
                </a:solidFill>
              </a:rPr>
              <a:t>nejvyšší státní zástupce, jestliže k jejímu podání shledá závažný veřejný zájem.</a:t>
            </a:r>
          </a:p>
          <a:p>
            <a:r>
              <a:rPr lang="cs-CZ" b="1" dirty="0"/>
              <a:t>(3)</a:t>
            </a:r>
            <a:r>
              <a:rPr lang="cs-CZ" dirty="0"/>
              <a:t> Žalobu je oprávněn podat </a:t>
            </a:r>
            <a:r>
              <a:rPr lang="cs-CZ" b="1" dirty="0">
                <a:solidFill>
                  <a:schemeClr val="accent6"/>
                </a:solidFill>
              </a:rPr>
              <a:t>veřejný ochránce práv, jestliže k jejímu podání prokáže závažný veřejný zájem.</a:t>
            </a:r>
          </a:p>
          <a:p>
            <a:r>
              <a:rPr lang="cs-CZ" b="1" dirty="0"/>
              <a:t>(4)</a:t>
            </a:r>
            <a:r>
              <a:rPr lang="cs-CZ" dirty="0"/>
              <a:t> Žalobu je oprávněn podat také ten, komu toto oprávnění výslovně svěřuje zvláštní zákon nebo mezinárodní smlouva, která je součástí právního řádu.</a:t>
            </a:r>
          </a:p>
          <a:p>
            <a:r>
              <a:rPr lang="cs-CZ" b="1" dirty="0"/>
              <a:t>(5)</a:t>
            </a:r>
            <a:r>
              <a:rPr lang="cs-CZ" dirty="0"/>
              <a:t> Žaloba podle odstavců 1 až 4 je nepřípustná, pokud v ní uplatňované právní důvody byly uplatněny v téže věci v jiné žalobě již soudem zamítnuté.</a:t>
            </a:r>
          </a:p>
          <a:p>
            <a:r>
              <a:rPr lang="cs-CZ" b="1" dirty="0"/>
              <a:t>(6)</a:t>
            </a:r>
            <a:r>
              <a:rPr lang="cs-CZ" dirty="0"/>
              <a:t> Žaloba podle odstavců 1 až 4 je dále nepřípustná, pokud již žalobu v téže věci podal ze stejných právních důvodů někdo jiný.</a:t>
            </a:r>
          </a:p>
          <a:p>
            <a:pPr marL="0" indent="0">
              <a:buNone/>
            </a:pPr>
            <a:endParaRPr lang="cs-CZ" dirty="0" smtClean="0">
              <a:latin typeface="Cambria" panose="02040503050406030204" pitchFamily="18" charset="0"/>
            </a:endParaRPr>
          </a:p>
          <a:p>
            <a:pPr marL="0" indent="0">
              <a:buNone/>
            </a:pPr>
            <a:endParaRPr lang="cs-CZ" dirty="0">
              <a:latin typeface="Cambria" panose="02040503050406030204" pitchFamily="18" charset="0"/>
            </a:endParaRPr>
          </a:p>
        </p:txBody>
      </p:sp>
    </p:spTree>
    <p:extLst>
      <p:ext uri="{BB962C8B-B14F-4D97-AF65-F5344CB8AC3E}">
        <p14:creationId xmlns:p14="http://schemas.microsoft.com/office/powerpoint/2010/main" val="13154079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476880"/>
            <a:ext cx="6995120" cy="954107"/>
          </a:xfrm>
          <a:prstGeom prst="rect">
            <a:avLst/>
          </a:prstGeom>
          <a:noFill/>
        </p:spPr>
        <p:txBody>
          <a:bodyPr wrap="square" rtlCol="0">
            <a:spAutoFit/>
          </a:bodyPr>
          <a:lstStyle/>
          <a:p>
            <a:r>
              <a:rPr lang="cs-CZ" sz="2800" b="1" dirty="0"/>
              <a:t>Řízení o žalobě proti rozhodnutí správního orgánu (§ </a:t>
            </a:r>
            <a:r>
              <a:rPr lang="cs-CZ" sz="2800" b="1" dirty="0" smtClean="0"/>
              <a:t>65 – 78 </a:t>
            </a:r>
            <a:r>
              <a:rPr lang="cs-CZ" sz="2800" b="1" dirty="0" err="1"/>
              <a:t>s.ř.s</a:t>
            </a:r>
            <a:r>
              <a:rPr lang="cs-CZ" sz="2800" b="1" dirty="0"/>
              <a:t>.)</a:t>
            </a:r>
          </a:p>
        </p:txBody>
      </p:sp>
      <p:sp>
        <p:nvSpPr>
          <p:cNvPr id="3" name="Zástupný symbol pro obsah 2"/>
          <p:cNvSpPr>
            <a:spLocks noGrp="1"/>
          </p:cNvSpPr>
          <p:nvPr>
            <p:ph idx="1"/>
          </p:nvPr>
        </p:nvSpPr>
        <p:spPr>
          <a:xfrm>
            <a:off x="457200" y="1430988"/>
            <a:ext cx="8435280" cy="5369124"/>
          </a:xfrm>
        </p:spPr>
        <p:txBody>
          <a:bodyPr>
            <a:normAutofit fontScale="77500" lnSpcReduction="20000"/>
          </a:bodyPr>
          <a:lstStyle/>
          <a:p>
            <a:pPr marL="0" indent="0" algn="just">
              <a:buNone/>
            </a:pPr>
            <a:r>
              <a:rPr lang="cs-CZ" dirty="0" smtClean="0">
                <a:latin typeface="Cambria" panose="02040503050406030204" pitchFamily="18" charset="0"/>
              </a:rPr>
              <a:t>Dopady nálezu </a:t>
            </a:r>
            <a:r>
              <a:rPr lang="cs-CZ" dirty="0">
                <a:latin typeface="Cambria" panose="02040503050406030204" pitchFamily="18" charset="0"/>
              </a:rPr>
              <a:t>I. </a:t>
            </a:r>
            <a:r>
              <a:rPr lang="cs-CZ" b="1" dirty="0">
                <a:latin typeface="Cambria" panose="02040503050406030204" pitchFamily="18" charset="0"/>
              </a:rPr>
              <a:t>ÚS </a:t>
            </a:r>
            <a:r>
              <a:rPr lang="cs-CZ" b="1" dirty="0" smtClean="0">
                <a:latin typeface="Cambria" panose="02040503050406030204" pitchFamily="18" charset="0"/>
              </a:rPr>
              <a:t>59/14</a:t>
            </a:r>
            <a:r>
              <a:rPr lang="cs-CZ" dirty="0" smtClean="0">
                <a:latin typeface="Cambria" panose="02040503050406030204" pitchFamily="18" charset="0"/>
              </a:rPr>
              <a:t>:</a:t>
            </a:r>
          </a:p>
          <a:p>
            <a:pPr marL="0" indent="0" algn="just">
              <a:buNone/>
            </a:pPr>
            <a:endParaRPr lang="cs-CZ" dirty="0">
              <a:latin typeface="Cambria" panose="02040503050406030204" pitchFamily="18" charset="0"/>
            </a:endParaRPr>
          </a:p>
          <a:p>
            <a:pPr algn="just"/>
            <a:r>
              <a:rPr lang="cs-CZ" dirty="0" smtClean="0">
                <a:latin typeface="Cambria" panose="02040503050406030204" pitchFamily="18" charset="0"/>
              </a:rPr>
              <a:t>Ekologické spolky patrně přestávají být pouhými </a:t>
            </a:r>
            <a:r>
              <a:rPr lang="cs-CZ" dirty="0" err="1" smtClean="0">
                <a:latin typeface="Cambria" panose="02040503050406030204" pitchFamily="18" charset="0"/>
              </a:rPr>
              <a:t>zájemníky</a:t>
            </a:r>
            <a:r>
              <a:rPr lang="cs-CZ" dirty="0" smtClean="0">
                <a:latin typeface="Cambria" panose="02040503050406030204" pitchFamily="18" charset="0"/>
              </a:rPr>
              <a:t>, ale mohou být dotčeny na svých právech</a:t>
            </a:r>
          </a:p>
          <a:p>
            <a:pPr algn="just"/>
            <a:r>
              <a:rPr lang="cs-CZ" dirty="0" smtClean="0">
                <a:latin typeface="Cambria" panose="02040503050406030204" pitchFamily="18" charset="0"/>
              </a:rPr>
              <a:t>Jedná se o právo na příznivé životní prostředí? Patrně nikoliv, soudy dovozují práva spolků ze zastupování členů</a:t>
            </a:r>
          </a:p>
          <a:p>
            <a:pPr algn="just"/>
            <a:r>
              <a:rPr lang="cs-CZ" dirty="0" smtClean="0">
                <a:latin typeface="Cambria" panose="02040503050406030204" pitchFamily="18" charset="0"/>
              </a:rPr>
              <a:t>Upřesnění podmínek aktivní legitimace k podání návrhu na zrušení OOP </a:t>
            </a:r>
            <a:r>
              <a:rPr lang="cs-CZ" sz="1900" dirty="0" smtClean="0">
                <a:latin typeface="Cambria" panose="02040503050406030204" pitchFamily="18" charset="0"/>
              </a:rPr>
              <a:t>(viz </a:t>
            </a:r>
            <a:r>
              <a:rPr lang="cs-CZ" sz="1900" dirty="0">
                <a:latin typeface="Cambria" panose="02040503050406030204" pitchFamily="18" charset="0"/>
              </a:rPr>
              <a:t>např. rozsudky NSS ze dne 16. 5. 2016, č. j. 2 </a:t>
            </a:r>
            <a:r>
              <a:rPr lang="cs-CZ" sz="1900" dirty="0" err="1">
                <a:latin typeface="Cambria" panose="02040503050406030204" pitchFamily="18" charset="0"/>
              </a:rPr>
              <a:t>Aos</a:t>
            </a:r>
            <a:r>
              <a:rPr lang="cs-CZ" sz="1900" dirty="0">
                <a:latin typeface="Cambria" panose="02040503050406030204" pitchFamily="18" charset="0"/>
              </a:rPr>
              <a:t> 2/2013 - 120, ze dne 24. 5. 2016, č. j. 4 As 217/2015 - 197, nebo ze dne 26. 4. 2017, č. j. 3 As 126/2016 </a:t>
            </a:r>
            <a:r>
              <a:rPr lang="cs-CZ" sz="1900" dirty="0" smtClean="0">
                <a:latin typeface="Cambria" panose="02040503050406030204" pitchFamily="18" charset="0"/>
              </a:rPr>
              <a:t>– 38)</a:t>
            </a:r>
            <a:r>
              <a:rPr lang="cs-CZ" dirty="0" smtClean="0">
                <a:latin typeface="Cambria" panose="02040503050406030204" pitchFamily="18" charset="0"/>
              </a:rPr>
              <a:t>.</a:t>
            </a:r>
          </a:p>
          <a:p>
            <a:pPr algn="just"/>
            <a:r>
              <a:rPr lang="cs-CZ" dirty="0" smtClean="0">
                <a:latin typeface="Cambria" panose="02040503050406030204" pitchFamily="18" charset="0"/>
              </a:rPr>
              <a:t>Dovození, že podmínky zavedenosti a vztahu k řešené věci se použijí i v řízení o žalobě proti rozhodnutí </a:t>
            </a:r>
            <a:r>
              <a:rPr lang="cs-CZ" sz="1900" dirty="0" smtClean="0">
                <a:latin typeface="Cambria" panose="02040503050406030204" pitchFamily="18" charset="0"/>
              </a:rPr>
              <a:t>(např. v rozsudku NSS ze </a:t>
            </a:r>
            <a:r>
              <a:rPr lang="cs-CZ" sz="1900" dirty="0">
                <a:latin typeface="Cambria" panose="02040503050406030204" pitchFamily="18" charset="0"/>
              </a:rPr>
              <a:t>dne 25. 6. 2015, č. j. 1 As 13/2015 </a:t>
            </a:r>
            <a:r>
              <a:rPr lang="cs-CZ" sz="1900" dirty="0" smtClean="0">
                <a:latin typeface="Cambria" panose="02040503050406030204" pitchFamily="18" charset="0"/>
              </a:rPr>
              <a:t>– 295, nebo </a:t>
            </a:r>
            <a:r>
              <a:rPr lang="pl-PL" sz="1900" dirty="0">
                <a:latin typeface="Cambria" panose="02040503050406030204" pitchFamily="18" charset="0"/>
              </a:rPr>
              <a:t>ze dne 15. 7. 2015, č. j. 2 As 30/2015 </a:t>
            </a:r>
            <a:r>
              <a:rPr lang="pl-PL" sz="1900" dirty="0" smtClean="0">
                <a:latin typeface="Cambria" panose="02040503050406030204" pitchFamily="18" charset="0"/>
              </a:rPr>
              <a:t>– 38)</a:t>
            </a:r>
            <a:endParaRPr lang="cs-CZ" dirty="0" smtClean="0">
              <a:latin typeface="Cambria" panose="02040503050406030204" pitchFamily="18" charset="0"/>
            </a:endParaRPr>
          </a:p>
          <a:p>
            <a:pPr algn="just"/>
            <a:r>
              <a:rPr lang="cs-CZ" dirty="0">
                <a:latin typeface="Cambria" panose="02040503050406030204" pitchFamily="18" charset="0"/>
              </a:rPr>
              <a:t>Dovození, že podmínky zavedenosti a vztahu k řešené věci se použijí i </a:t>
            </a:r>
            <a:r>
              <a:rPr lang="cs-CZ" dirty="0" smtClean="0">
                <a:latin typeface="Cambria" panose="02040503050406030204" pitchFamily="18" charset="0"/>
              </a:rPr>
              <a:t>pro správní řízení podle ZOPK </a:t>
            </a:r>
            <a:r>
              <a:rPr lang="cs-CZ" sz="1800" dirty="0" smtClean="0">
                <a:latin typeface="Cambria" panose="02040503050406030204" pitchFamily="18" charset="0"/>
              </a:rPr>
              <a:t>(rozsudek NSS ze dne 16</a:t>
            </a:r>
            <a:r>
              <a:rPr lang="cs-CZ" sz="1800" dirty="0">
                <a:latin typeface="Cambria" panose="02040503050406030204" pitchFamily="18" charset="0"/>
              </a:rPr>
              <a:t>. 11. 2016, č. j. 1 As 182/2016 </a:t>
            </a:r>
            <a:r>
              <a:rPr lang="cs-CZ" sz="1800" dirty="0" smtClean="0">
                <a:latin typeface="Cambria" panose="02040503050406030204" pitchFamily="18" charset="0"/>
              </a:rPr>
              <a:t>– 28)</a:t>
            </a:r>
          </a:p>
          <a:p>
            <a:pPr algn="just"/>
            <a:r>
              <a:rPr lang="cs-CZ" sz="2300" b="1" dirty="0" smtClean="0">
                <a:latin typeface="Cambria" panose="02040503050406030204" pitchFamily="18" charset="0"/>
              </a:rPr>
              <a:t>Jde o správný postup? Jak je to u dalších řízení?</a:t>
            </a:r>
          </a:p>
          <a:p>
            <a:pPr marL="0" indent="0" algn="just">
              <a:buNone/>
            </a:pPr>
            <a:endParaRPr lang="cs-CZ" dirty="0" smtClean="0">
              <a:latin typeface="Cambria" panose="02040503050406030204" pitchFamily="18" charset="0"/>
            </a:endParaRPr>
          </a:p>
          <a:p>
            <a:pPr marL="0" indent="0" algn="just">
              <a:buNone/>
            </a:pPr>
            <a:endParaRPr lang="cs-CZ" dirty="0">
              <a:latin typeface="Cambria" panose="02040503050406030204" pitchFamily="18" charset="0"/>
            </a:endParaRPr>
          </a:p>
          <a:p>
            <a:pPr marL="0" indent="0" algn="just">
              <a:buNone/>
            </a:pPr>
            <a:endParaRPr lang="cs-CZ" dirty="0" smtClean="0">
              <a:latin typeface="Cambria" panose="02040503050406030204" pitchFamily="18" charset="0"/>
            </a:endParaRPr>
          </a:p>
          <a:p>
            <a:pPr algn="just"/>
            <a:endParaRPr lang="cs-CZ" dirty="0" smtClean="0">
              <a:latin typeface="Cambria" panose="02040503050406030204" pitchFamily="18" charset="0"/>
            </a:endParaRPr>
          </a:p>
          <a:p>
            <a:pPr marL="0" indent="0">
              <a:buNone/>
            </a:pPr>
            <a:endParaRPr lang="cs-CZ" dirty="0" smtClean="0">
              <a:latin typeface="Cambria" panose="02040503050406030204" pitchFamily="18" charset="0"/>
            </a:endParaRPr>
          </a:p>
          <a:p>
            <a:pPr marL="0" indent="0">
              <a:buNone/>
            </a:pPr>
            <a:endParaRPr lang="cs-CZ" dirty="0">
              <a:latin typeface="Cambria" panose="02040503050406030204" pitchFamily="18" charset="0"/>
            </a:endParaRPr>
          </a:p>
        </p:txBody>
      </p:sp>
    </p:spTree>
    <p:extLst>
      <p:ext uri="{BB962C8B-B14F-4D97-AF65-F5344CB8AC3E}">
        <p14:creationId xmlns:p14="http://schemas.microsoft.com/office/powerpoint/2010/main" val="425064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476880"/>
            <a:ext cx="6995120" cy="954107"/>
          </a:xfrm>
          <a:prstGeom prst="rect">
            <a:avLst/>
          </a:prstGeom>
          <a:noFill/>
        </p:spPr>
        <p:txBody>
          <a:bodyPr wrap="square" rtlCol="0">
            <a:spAutoFit/>
          </a:bodyPr>
          <a:lstStyle/>
          <a:p>
            <a:r>
              <a:rPr lang="cs-CZ" sz="2800" b="1" dirty="0"/>
              <a:t>Řízení o žalobě proti rozhodnutí správního orgánu (§ </a:t>
            </a:r>
            <a:r>
              <a:rPr lang="cs-CZ" sz="2800" b="1" dirty="0" smtClean="0"/>
              <a:t>65 – 78 </a:t>
            </a:r>
            <a:r>
              <a:rPr lang="cs-CZ" sz="2800" b="1" dirty="0" err="1"/>
              <a:t>s.ř.s</a:t>
            </a:r>
            <a:r>
              <a:rPr lang="cs-CZ" sz="2800" b="1" dirty="0"/>
              <a:t>.)</a:t>
            </a:r>
          </a:p>
        </p:txBody>
      </p:sp>
      <p:sp>
        <p:nvSpPr>
          <p:cNvPr id="3" name="Zástupný symbol pro obsah 2"/>
          <p:cNvSpPr>
            <a:spLocks noGrp="1"/>
          </p:cNvSpPr>
          <p:nvPr>
            <p:ph idx="1"/>
          </p:nvPr>
        </p:nvSpPr>
        <p:spPr/>
        <p:txBody>
          <a:bodyPr>
            <a:normAutofit fontScale="85000" lnSpcReduction="20000"/>
          </a:bodyPr>
          <a:lstStyle/>
          <a:p>
            <a:pPr algn="just"/>
            <a:r>
              <a:rPr lang="cs-CZ" dirty="0" smtClean="0">
                <a:latin typeface="Cambria" panose="02040503050406030204" pitchFamily="18" charset="0"/>
              </a:rPr>
              <a:t>Podstatnou roli hraje i možnost nařídit předběžné opatření nebo přiznat odkladný účinek žalobě či kasační stížnosti</a:t>
            </a:r>
          </a:p>
          <a:p>
            <a:pPr algn="just"/>
            <a:r>
              <a:rPr lang="cs-CZ" dirty="0">
                <a:latin typeface="Cambria" panose="02040503050406030204" pitchFamily="18" charset="0"/>
              </a:rPr>
              <a:t>Je-li žalobou napadeno rozhodnutí vydané v navazujícím řízení podle zákona EIA, uplatní se zvláštní úprava v § 9d odst. 2 </a:t>
            </a:r>
            <a:r>
              <a:rPr lang="cs-CZ" dirty="0" smtClean="0">
                <a:latin typeface="Cambria" panose="02040503050406030204" pitchFamily="18" charset="0"/>
              </a:rPr>
              <a:t>zákona </a:t>
            </a:r>
            <a:r>
              <a:rPr lang="cs-CZ" dirty="0">
                <a:latin typeface="Cambria" panose="02040503050406030204" pitchFamily="18" charset="0"/>
              </a:rPr>
              <a:t>EIA, podle které soud i bez návrhu rozhodne o přiznání odkladného účinku žalobě nebo o předběžném opatření podle soudního řádu správního. Soud přizná žalobě odkladný účinek nebo nařídí předběžné opatření, hrozí-li nebezpečí, že realizací záměru může dojít k závažným škodám na životním prostředí.</a:t>
            </a:r>
            <a:endParaRPr lang="cs-CZ" b="1" dirty="0">
              <a:solidFill>
                <a:srgbClr val="00B050"/>
              </a:solidFill>
              <a:latin typeface="Cambria" panose="02040503050406030204" pitchFamily="18" charset="0"/>
            </a:endParaRPr>
          </a:p>
          <a:p>
            <a:pPr marL="0" indent="0">
              <a:buNone/>
            </a:pPr>
            <a:endParaRPr lang="cs-CZ" dirty="0" smtClean="0">
              <a:latin typeface="Cambria" panose="02040503050406030204" pitchFamily="18" charset="0"/>
            </a:endParaRPr>
          </a:p>
          <a:p>
            <a:pPr marL="0" indent="0">
              <a:buNone/>
            </a:pPr>
            <a:endParaRPr lang="cs-CZ" dirty="0" smtClean="0">
              <a:latin typeface="Cambria" panose="02040503050406030204" pitchFamily="18" charset="0"/>
            </a:endParaRPr>
          </a:p>
          <a:p>
            <a:pPr marL="0" indent="0">
              <a:buNone/>
            </a:pPr>
            <a:endParaRPr lang="cs-CZ" dirty="0">
              <a:latin typeface="Cambria" panose="02040503050406030204" pitchFamily="18" charset="0"/>
            </a:endParaRPr>
          </a:p>
        </p:txBody>
      </p:sp>
    </p:spTree>
    <p:extLst>
      <p:ext uri="{BB962C8B-B14F-4D97-AF65-F5344CB8AC3E}">
        <p14:creationId xmlns:p14="http://schemas.microsoft.com/office/powerpoint/2010/main" val="303447513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476880"/>
            <a:ext cx="6696744" cy="523220"/>
          </a:xfrm>
          <a:prstGeom prst="rect">
            <a:avLst/>
          </a:prstGeom>
          <a:noFill/>
        </p:spPr>
        <p:txBody>
          <a:bodyPr wrap="square" rtlCol="0">
            <a:spAutoFit/>
          </a:bodyPr>
          <a:lstStyle/>
          <a:p>
            <a:r>
              <a:rPr lang="cs-CZ" sz="2800" b="1" dirty="0" smtClean="0"/>
              <a:t>Aktivní legitimace pro podání žaloby</a:t>
            </a:r>
            <a:endParaRPr lang="cs-CZ" sz="2800" b="1" dirty="0"/>
          </a:p>
        </p:txBody>
      </p:sp>
      <p:sp>
        <p:nvSpPr>
          <p:cNvPr id="3" name="Zástupný symbol pro obsah 2"/>
          <p:cNvSpPr>
            <a:spLocks noGrp="1"/>
          </p:cNvSpPr>
          <p:nvPr>
            <p:ph idx="1"/>
          </p:nvPr>
        </p:nvSpPr>
        <p:spPr>
          <a:xfrm>
            <a:off x="457200" y="1230324"/>
            <a:ext cx="8435280" cy="5439036"/>
          </a:xfrm>
        </p:spPr>
        <p:txBody>
          <a:bodyPr>
            <a:normAutofit fontScale="40000" lnSpcReduction="20000"/>
          </a:bodyPr>
          <a:lstStyle/>
          <a:p>
            <a:pPr marL="0" indent="0">
              <a:buNone/>
            </a:pPr>
            <a:r>
              <a:rPr lang="cs-CZ" sz="3800" b="1" dirty="0" smtClean="0"/>
              <a:t>Účast v řízení není podmínkou aktivní legitimace k podání žaloby!</a:t>
            </a:r>
          </a:p>
          <a:p>
            <a:pPr marL="0" indent="0">
              <a:buNone/>
            </a:pPr>
            <a:endParaRPr lang="cs-CZ" dirty="0"/>
          </a:p>
          <a:p>
            <a:pPr marL="0" indent="0" algn="just">
              <a:buNone/>
            </a:pPr>
            <a:r>
              <a:rPr lang="cs-CZ" b="1" dirty="0" smtClean="0"/>
              <a:t>§ </a:t>
            </a:r>
            <a:r>
              <a:rPr lang="cs-CZ" b="1" dirty="0"/>
              <a:t>124 </a:t>
            </a:r>
            <a:r>
              <a:rPr lang="cs-CZ" b="1" dirty="0" smtClean="0"/>
              <a:t>stavebního zákona </a:t>
            </a:r>
            <a:r>
              <a:rPr lang="cs-CZ" dirty="0" smtClean="0"/>
              <a:t>Zkušební </a:t>
            </a:r>
            <a:r>
              <a:rPr lang="cs-CZ" dirty="0"/>
              <a:t>provoz</a:t>
            </a:r>
          </a:p>
          <a:p>
            <a:pPr marL="0" indent="0" algn="just">
              <a:buNone/>
            </a:pPr>
            <a:r>
              <a:rPr lang="cs-CZ" i="1" dirty="0" smtClean="0"/>
              <a:t>(</a:t>
            </a:r>
            <a:r>
              <a:rPr lang="cs-CZ" i="1" dirty="0"/>
              <a:t>1) Zkušebním provozem stavby se ověřuje funkčnost a vlastnosti provedené stavby podle dokumentace či projektové dokumentace. Zkušební provoz stavební úřad povolí na odůvodněnou žádost stavebníka nebo nařídí na základě požadavku dotčeného orgánu nebo v jiném odůvodněném případě. V rozhodnutí uvede zejména dobu trvání zkušebního provozu stavby, a je-li to nutné, stanoví pro něj podmínky, popřípadě podmínky pro plynulý přechod zkušebního provozu do užívání stavby. Vyhodnocení výsledků zkušebního provozu stavebník připojí k žádosti o vydání kolaudačního souhlasu. Zkušební provoz lze povolit jen na základě souhlasného závazného stanoviska, popřípadě rozhodnutí dotčeného orgánu. Stavební úřad může též v případě nutnosti pro provedení zkušebního provozu uloženého podle § 115 odst. 2 stanovit novým rozhodnutím další podmínky. Za doby trvání zkušebního provozu lze bez předchozího řízení vydat nové rozhodnutí o prodloužení doby trvání zkušebního provozu.</a:t>
            </a:r>
          </a:p>
          <a:p>
            <a:pPr marL="0" indent="0" algn="just">
              <a:buNone/>
            </a:pPr>
            <a:r>
              <a:rPr lang="cs-CZ" b="1" i="1" dirty="0" smtClean="0">
                <a:solidFill>
                  <a:srgbClr val="00B050"/>
                </a:solidFill>
              </a:rPr>
              <a:t>(</a:t>
            </a:r>
            <a:r>
              <a:rPr lang="cs-CZ" b="1" i="1" dirty="0">
                <a:solidFill>
                  <a:srgbClr val="00B050"/>
                </a:solidFill>
              </a:rPr>
              <a:t>2) Účastníkem řízení podle odstavce 1 je stavebník a vlastník stavby</a:t>
            </a:r>
            <a:r>
              <a:rPr lang="cs-CZ" b="1" i="1" dirty="0" smtClean="0">
                <a:solidFill>
                  <a:srgbClr val="00B050"/>
                </a:solidFill>
              </a:rPr>
              <a:t>.</a:t>
            </a:r>
          </a:p>
          <a:p>
            <a:pPr marL="0" indent="0">
              <a:buNone/>
            </a:pPr>
            <a:endParaRPr lang="cs-CZ" dirty="0" smtClean="0"/>
          </a:p>
          <a:p>
            <a:pPr marL="0" indent="0">
              <a:buNone/>
            </a:pPr>
            <a:r>
              <a:rPr lang="cs-CZ" b="1" dirty="0" smtClean="0"/>
              <a:t>Ale neznamená to, že žalovat nemůže například dotčený soused</a:t>
            </a:r>
            <a:r>
              <a:rPr lang="cs-CZ" b="1" dirty="0"/>
              <a:t> </a:t>
            </a:r>
            <a:r>
              <a:rPr lang="cs-CZ" b="1" dirty="0" smtClean="0"/>
              <a:t>podle § 65 odst. 1 </a:t>
            </a:r>
            <a:r>
              <a:rPr lang="cs-CZ" b="1" dirty="0" err="1" smtClean="0"/>
              <a:t>s.ř.s</a:t>
            </a:r>
            <a:r>
              <a:rPr lang="cs-CZ" b="1" dirty="0" smtClean="0"/>
              <a:t>.</a:t>
            </a:r>
          </a:p>
          <a:p>
            <a:pPr marL="0" indent="0">
              <a:buNone/>
            </a:pPr>
            <a:endParaRPr lang="cs-CZ" b="1" dirty="0" smtClean="0"/>
          </a:p>
          <a:p>
            <a:pPr marL="0" indent="0">
              <a:buNone/>
            </a:pPr>
            <a:r>
              <a:rPr lang="cs-CZ" b="1" dirty="0" smtClean="0"/>
              <a:t>Žaloby neúčastníků: viz např. </a:t>
            </a:r>
            <a:r>
              <a:rPr lang="pl-PL" b="1" dirty="0" smtClean="0"/>
              <a:t>Rozsudky NSS </a:t>
            </a:r>
            <a:r>
              <a:rPr lang="pl-PL" b="1" dirty="0"/>
              <a:t>ze dne 18. 4. 2014, č. j. 4 As 157/2013 - 33, </a:t>
            </a:r>
            <a:r>
              <a:rPr lang="pl-PL" b="1" dirty="0" smtClean="0"/>
              <a:t>nebo </a:t>
            </a:r>
            <a:r>
              <a:rPr lang="cs-CZ" dirty="0" smtClean="0"/>
              <a:t>ze </a:t>
            </a:r>
            <a:r>
              <a:rPr lang="cs-CZ" dirty="0"/>
              <a:t>dne 15. 5. 2015, č. j. 4 As 50/2015 </a:t>
            </a:r>
            <a:r>
              <a:rPr lang="cs-CZ" dirty="0" smtClean="0"/>
              <a:t>– 30.</a:t>
            </a:r>
          </a:p>
          <a:p>
            <a:pPr marL="0" indent="0">
              <a:buNone/>
            </a:pPr>
            <a:endParaRPr lang="cs-CZ" b="1" dirty="0"/>
          </a:p>
          <a:p>
            <a:pPr marL="0" indent="0">
              <a:buNone/>
            </a:pPr>
            <a:r>
              <a:rPr lang="cs-CZ" b="1" dirty="0" smtClean="0"/>
              <a:t>Není-li podáno odvolání, je nutné žalovat </a:t>
            </a:r>
            <a:r>
              <a:rPr lang="cs-CZ" b="1" dirty="0" err="1" smtClean="0"/>
              <a:t>provostupňové</a:t>
            </a:r>
            <a:r>
              <a:rPr lang="cs-CZ" b="1" dirty="0" smtClean="0"/>
              <a:t> rozhodnutí.</a:t>
            </a:r>
          </a:p>
          <a:p>
            <a:pPr marL="0" indent="0">
              <a:buNone/>
            </a:pPr>
            <a:endParaRPr lang="cs-CZ" b="1" dirty="0"/>
          </a:p>
          <a:p>
            <a:pPr marL="0" indent="0">
              <a:buNone/>
            </a:pPr>
            <a:r>
              <a:rPr lang="cs-CZ" sz="5500" b="1" dirty="0" smtClean="0"/>
              <a:t>Důsledek: Pokud mají spolky hmotná práva, dostávají se do režimu § 65 odst. 1 – a patrně mohou žalovat i rozhodnutí vydaná v řízení, ve kterých nebyly účastníky (např. v nenavazujících řízeních podle stavebního zákona)</a:t>
            </a:r>
          </a:p>
          <a:p>
            <a:pPr marL="0" indent="0">
              <a:buNone/>
            </a:pPr>
            <a:endParaRPr lang="cs-CZ" b="1" dirty="0"/>
          </a:p>
        </p:txBody>
      </p:sp>
    </p:spTree>
    <p:extLst>
      <p:ext uri="{BB962C8B-B14F-4D97-AF65-F5344CB8AC3E}">
        <p14:creationId xmlns:p14="http://schemas.microsoft.com/office/powerpoint/2010/main" val="289338124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476880"/>
            <a:ext cx="6696744" cy="954107"/>
          </a:xfrm>
          <a:prstGeom prst="rect">
            <a:avLst/>
          </a:prstGeom>
          <a:noFill/>
        </p:spPr>
        <p:txBody>
          <a:bodyPr wrap="square" rtlCol="0">
            <a:spAutoFit/>
          </a:bodyPr>
          <a:lstStyle/>
          <a:p>
            <a:r>
              <a:rPr lang="cs-CZ" sz="2800" b="1" dirty="0" smtClean="0"/>
              <a:t>Řízení </a:t>
            </a:r>
            <a:r>
              <a:rPr lang="cs-CZ" sz="2800" b="1" dirty="0"/>
              <a:t>o zrušení opatření obecné povahy nebo jeho části (§ </a:t>
            </a:r>
            <a:r>
              <a:rPr lang="cs-CZ" sz="2800" b="1" dirty="0" smtClean="0"/>
              <a:t>101a – 101d </a:t>
            </a:r>
            <a:r>
              <a:rPr lang="cs-CZ" sz="2800" b="1" dirty="0" err="1"/>
              <a:t>s.ř.s</a:t>
            </a:r>
            <a:r>
              <a:rPr lang="cs-CZ" sz="2800" b="1" dirty="0"/>
              <a:t>.).</a:t>
            </a:r>
          </a:p>
        </p:txBody>
      </p:sp>
      <p:sp>
        <p:nvSpPr>
          <p:cNvPr id="3" name="Zástupný symbol pro obsah 2"/>
          <p:cNvSpPr>
            <a:spLocks noGrp="1"/>
          </p:cNvSpPr>
          <p:nvPr>
            <p:ph idx="1"/>
          </p:nvPr>
        </p:nvSpPr>
        <p:spPr>
          <a:xfrm>
            <a:off x="457200" y="1600200"/>
            <a:ext cx="8363272" cy="5141168"/>
          </a:xfrm>
        </p:spPr>
        <p:txBody>
          <a:bodyPr>
            <a:normAutofit fontScale="77500" lnSpcReduction="20000"/>
          </a:bodyPr>
          <a:lstStyle/>
          <a:p>
            <a:r>
              <a:rPr lang="cs-CZ" dirty="0" smtClean="0"/>
              <a:t>Pozor na lhůtu k podání návrhu (od 1. 1. 2018 zkrácena na 1 rok)</a:t>
            </a:r>
          </a:p>
          <a:p>
            <a:r>
              <a:rPr lang="cs-CZ" dirty="0" smtClean="0"/>
              <a:t>Opět podmínka dotčenosti na právech, dle judikatury významné omezení na vlastnická práva.</a:t>
            </a:r>
          </a:p>
          <a:p>
            <a:endParaRPr lang="cs-CZ" dirty="0"/>
          </a:p>
          <a:p>
            <a:r>
              <a:rPr lang="cs-CZ" dirty="0" smtClean="0"/>
              <a:t>Ovšem i zde svědčí aktivní legitimace k podání návrhu ekologickým spolkům při prokázání vztahu k lokalitě.</a:t>
            </a:r>
          </a:p>
          <a:p>
            <a:r>
              <a:rPr lang="cs-CZ" dirty="0" smtClean="0"/>
              <a:t>Návrh na zrušení OOP může podat i zástupce veřejnosti nebo obec či městská část.</a:t>
            </a:r>
          </a:p>
          <a:p>
            <a:r>
              <a:rPr lang="cs-CZ" dirty="0" smtClean="0"/>
              <a:t>Předchozí účast na přípravě a schvalování OOP není podmínkou aktivní legitimace, ovšem soud k ní přihlíží při vypořádání námitek.</a:t>
            </a:r>
          </a:p>
          <a:p>
            <a:r>
              <a:rPr lang="cs-CZ" dirty="0" smtClean="0"/>
              <a:t>Okruh námitek je omezený rozsahem dotčených práv. </a:t>
            </a:r>
          </a:p>
          <a:p>
            <a:r>
              <a:rPr lang="cs-CZ" dirty="0" smtClean="0"/>
              <a:t>Příklad?</a:t>
            </a:r>
          </a:p>
          <a:p>
            <a:pPr marL="0" indent="0">
              <a:buNone/>
            </a:pPr>
            <a:endParaRPr lang="cs-CZ" dirty="0"/>
          </a:p>
        </p:txBody>
      </p:sp>
    </p:spTree>
    <p:extLst>
      <p:ext uri="{BB962C8B-B14F-4D97-AF65-F5344CB8AC3E}">
        <p14:creationId xmlns:p14="http://schemas.microsoft.com/office/powerpoint/2010/main" val="23555001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476880"/>
            <a:ext cx="6696744" cy="523220"/>
          </a:xfrm>
          <a:prstGeom prst="rect">
            <a:avLst/>
          </a:prstGeom>
          <a:noFill/>
        </p:spPr>
        <p:txBody>
          <a:bodyPr wrap="square" rtlCol="0">
            <a:spAutoFit/>
          </a:bodyPr>
          <a:lstStyle/>
          <a:p>
            <a:r>
              <a:rPr lang="cs-CZ" sz="2800" b="1" dirty="0" smtClean="0"/>
              <a:t>Civilní soudnictví</a:t>
            </a:r>
            <a:endParaRPr lang="cs-CZ" sz="2800" b="1" dirty="0"/>
          </a:p>
        </p:txBody>
      </p:sp>
      <p:sp>
        <p:nvSpPr>
          <p:cNvPr id="3" name="Zástupný symbol pro obsah 2"/>
          <p:cNvSpPr>
            <a:spLocks noGrp="1"/>
          </p:cNvSpPr>
          <p:nvPr>
            <p:ph idx="1"/>
          </p:nvPr>
        </p:nvSpPr>
        <p:spPr>
          <a:xfrm>
            <a:off x="427514" y="1184355"/>
            <a:ext cx="8229600" cy="5154213"/>
          </a:xfrm>
        </p:spPr>
        <p:txBody>
          <a:bodyPr>
            <a:normAutofit fontScale="62500" lnSpcReduction="20000"/>
          </a:bodyPr>
          <a:lstStyle/>
          <a:p>
            <a:pPr marL="0" indent="0">
              <a:buNone/>
            </a:pPr>
            <a:r>
              <a:rPr lang="cs-CZ" b="1" dirty="0" smtClean="0"/>
              <a:t>Náhrada majetkové a nemajetkové újmy</a:t>
            </a:r>
          </a:p>
          <a:p>
            <a:pPr marL="0" indent="0">
              <a:buNone/>
            </a:pPr>
            <a:r>
              <a:rPr lang="cs-CZ" dirty="0"/>
              <a:t>Nově stanovena náhrada nemajetkové újmy se týká sekundárních obětí (§ 2971), kterými mohou být i osoby dotčené poškozením životního prostředí. </a:t>
            </a:r>
            <a:endParaRPr lang="cs-CZ" b="1" dirty="0" smtClean="0"/>
          </a:p>
          <a:p>
            <a:pPr marL="0" indent="0">
              <a:buNone/>
            </a:pPr>
            <a:r>
              <a:rPr lang="cs-CZ" b="1" dirty="0" smtClean="0"/>
              <a:t>Škoda </a:t>
            </a:r>
            <a:r>
              <a:rPr lang="cs-CZ" b="1" dirty="0"/>
              <a:t>způsobená nezákonným rozhodnutím nebo nesprávným úředním postupem</a:t>
            </a:r>
            <a:endParaRPr lang="cs-CZ" b="1" dirty="0" smtClean="0"/>
          </a:p>
          <a:p>
            <a:pPr marL="0" indent="0">
              <a:buNone/>
            </a:pPr>
            <a:r>
              <a:rPr lang="cs-CZ" b="1" dirty="0" smtClean="0"/>
              <a:t>Sousedské spory </a:t>
            </a:r>
            <a:r>
              <a:rPr lang="cs-CZ" dirty="0" smtClean="0"/>
              <a:t>– možnost domáhat se zastavení obtěžujících imisí</a:t>
            </a:r>
            <a:r>
              <a:rPr lang="cs-CZ" dirty="0"/>
              <a:t>, ovšem </a:t>
            </a:r>
            <a:r>
              <a:rPr lang="cs-CZ" dirty="0" smtClean="0"/>
              <a:t>jsou-li </a:t>
            </a:r>
            <a:r>
              <a:rPr lang="cs-CZ" dirty="0"/>
              <a:t>imise důsledkem provozu závodu nebo podobného zařízení, který byl úředně schválen, má soused právo jen na náhradu újmy v penězích, i když byla újma způsobena okolnostmi, k nimž se při úředním projednávání nepřihlédlo. To neplatí, pokud se při provádění provozu překračuje rozsah, v jakém byl úředně </a:t>
            </a:r>
            <a:r>
              <a:rPr lang="cs-CZ" dirty="0" smtClean="0"/>
              <a:t>schválen (§ 1013).</a:t>
            </a:r>
          </a:p>
          <a:p>
            <a:pPr marL="0" indent="0">
              <a:buNone/>
            </a:pPr>
            <a:r>
              <a:rPr lang="cs-CZ" b="1" dirty="0"/>
              <a:t>Prevenční žaloba</a:t>
            </a:r>
            <a:endParaRPr lang="cs-CZ" b="1" dirty="0" smtClean="0"/>
          </a:p>
          <a:p>
            <a:pPr marL="0" indent="0">
              <a:buNone/>
            </a:pPr>
            <a:r>
              <a:rPr lang="cs-CZ" dirty="0"/>
              <a:t>Pokud všechny okolnosti nasvědčují tomu, že dojde ke vzniku nadměrných imisí, případně hrozí jiné vážné ohrožení majetku, zdraví, ale i životního </a:t>
            </a:r>
            <a:r>
              <a:rPr lang="cs-CZ" dirty="0" smtClean="0"/>
              <a:t>prostředí. </a:t>
            </a:r>
            <a:r>
              <a:rPr lang="cs-CZ" dirty="0"/>
              <a:t>Není nutné, aby hrozilo nebezpečí bezprostředního vzniku </a:t>
            </a:r>
            <a:r>
              <a:rPr lang="cs-CZ" dirty="0" smtClean="0"/>
              <a:t>škody.</a:t>
            </a:r>
          </a:p>
          <a:p>
            <a:pPr marL="0" indent="0">
              <a:buNone/>
            </a:pPr>
            <a:r>
              <a:rPr lang="cs-CZ" b="1" dirty="0"/>
              <a:t>Žaloba z rušené </a:t>
            </a:r>
            <a:r>
              <a:rPr lang="cs-CZ" b="1" dirty="0" smtClean="0"/>
              <a:t>držby</a:t>
            </a:r>
          </a:p>
          <a:p>
            <a:pPr marL="0" indent="0">
              <a:buNone/>
            </a:pPr>
            <a:r>
              <a:rPr lang="cs-CZ" dirty="0"/>
              <a:t>Zvláštním případem ochrany držby je situace, kdy na sousedním pozemku dochází k rušivé výstavbě nebo k odstraňování stavby (§ 1004 a 1005 o. z.). </a:t>
            </a:r>
          </a:p>
        </p:txBody>
      </p:sp>
    </p:spTree>
    <p:extLst>
      <p:ext uri="{BB962C8B-B14F-4D97-AF65-F5344CB8AC3E}">
        <p14:creationId xmlns:p14="http://schemas.microsoft.com/office/powerpoint/2010/main" val="245768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476880"/>
            <a:ext cx="6696744" cy="523220"/>
          </a:xfrm>
          <a:prstGeom prst="rect">
            <a:avLst/>
          </a:prstGeom>
          <a:noFill/>
        </p:spPr>
        <p:txBody>
          <a:bodyPr wrap="square" rtlCol="0">
            <a:spAutoFit/>
          </a:bodyPr>
          <a:lstStyle/>
          <a:p>
            <a:r>
              <a:rPr lang="cs-CZ" sz="2800" b="1" dirty="0" smtClean="0"/>
              <a:t>Civilní soudnictví</a:t>
            </a:r>
            <a:endParaRPr lang="cs-CZ" sz="2800" b="1" dirty="0"/>
          </a:p>
        </p:txBody>
      </p:sp>
      <p:sp>
        <p:nvSpPr>
          <p:cNvPr id="3" name="Zástupný symbol pro obsah 2"/>
          <p:cNvSpPr>
            <a:spLocks noGrp="1"/>
          </p:cNvSpPr>
          <p:nvPr>
            <p:ph idx="1"/>
          </p:nvPr>
        </p:nvSpPr>
        <p:spPr>
          <a:xfrm>
            <a:off x="427514" y="1184355"/>
            <a:ext cx="8229600" cy="5154213"/>
          </a:xfrm>
        </p:spPr>
        <p:txBody>
          <a:bodyPr>
            <a:normAutofit fontScale="92500" lnSpcReduction="10000"/>
          </a:bodyPr>
          <a:lstStyle/>
          <a:p>
            <a:pPr marL="0" indent="0">
              <a:buNone/>
            </a:pPr>
            <a:r>
              <a:rPr lang="cs-CZ" b="1" dirty="0"/>
              <a:t>Žaloba na ochranu osobnosti </a:t>
            </a:r>
            <a:endParaRPr lang="cs-CZ" b="1" dirty="0" smtClean="0"/>
          </a:p>
          <a:p>
            <a:pPr marL="0" indent="0" algn="just">
              <a:buNone/>
            </a:pPr>
            <a:r>
              <a:rPr lang="cs-CZ" dirty="0" smtClean="0"/>
              <a:t>K </a:t>
            </a:r>
            <a:r>
              <a:rPr lang="cs-CZ" dirty="0"/>
              <a:t>ochraně životního prostředí je možné využít rovněž žalobu na ochranu osobnosti, neboť podle § 81 o. z. má každá fyzická osoba právo na ochranu své osobnosti, zejména </a:t>
            </a:r>
            <a:r>
              <a:rPr lang="cs-CZ" i="1" dirty="0"/>
              <a:t>„života a důstojnosti člověka, zdraví a práva žít v zdravém životním prostředí, vážnosti, cti, soukromí a jeho projevů osobní povahy</a:t>
            </a:r>
            <a:r>
              <a:rPr lang="cs-CZ" i="1" dirty="0" smtClean="0"/>
              <a:t>.“</a:t>
            </a:r>
          </a:p>
          <a:p>
            <a:pPr marL="0" indent="0" algn="just">
              <a:buNone/>
            </a:pPr>
            <a:r>
              <a:rPr lang="cs-CZ" b="1" dirty="0" smtClean="0"/>
              <a:t>Mezinárodní prvek</a:t>
            </a:r>
          </a:p>
          <a:p>
            <a:pPr marL="0" indent="0" algn="just">
              <a:buNone/>
            </a:pPr>
            <a:r>
              <a:rPr lang="cs-CZ" dirty="0" smtClean="0"/>
              <a:t>Čl. 7 nařízení Řím II – možná volba rozhodného práva</a:t>
            </a:r>
            <a:endParaRPr lang="cs-CZ" dirty="0"/>
          </a:p>
        </p:txBody>
      </p:sp>
    </p:spTree>
    <p:extLst>
      <p:ext uri="{BB962C8B-B14F-4D97-AF65-F5344CB8AC3E}">
        <p14:creationId xmlns:p14="http://schemas.microsoft.com/office/powerpoint/2010/main" val="18535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ctrTitle" idx="4294967295"/>
          </p:nvPr>
        </p:nvSpPr>
        <p:spPr>
          <a:xfrm>
            <a:off x="321782" y="924998"/>
            <a:ext cx="4153200" cy="1159799"/>
          </a:xfrm>
          <a:prstGeom prst="rect">
            <a:avLst/>
          </a:prstGeom>
        </p:spPr>
        <p:txBody>
          <a:bodyPr vert="horz" lIns="91425" tIns="91425" rIns="91425" bIns="91425" rtlCol="0" anchor="b" anchorCtr="0">
            <a:noAutofit/>
          </a:bodyPr>
          <a:lstStyle/>
          <a:p>
            <a:pPr lvl="0"/>
            <a:r>
              <a:rPr lang="cs-CZ" sz="2000" dirty="0">
                <a:solidFill>
                  <a:schemeClr val="accent4">
                    <a:lumMod val="50000"/>
                  </a:schemeClr>
                </a:solidFill>
                <a:latin typeface="Cambria" panose="02040503050406030204" pitchFamily="18" charset="0"/>
                <a:ea typeface="Roboto Slab" panose="020B0604020202020204" charset="0"/>
              </a:rPr>
              <a:t/>
            </a:r>
            <a:br>
              <a:rPr lang="cs-CZ" sz="2000" dirty="0">
                <a:solidFill>
                  <a:schemeClr val="accent4">
                    <a:lumMod val="50000"/>
                  </a:schemeClr>
                </a:solidFill>
                <a:latin typeface="Cambria" panose="02040503050406030204" pitchFamily="18" charset="0"/>
                <a:ea typeface="Roboto Slab" panose="020B0604020202020204" charset="0"/>
              </a:rPr>
            </a:br>
            <a:r>
              <a:rPr lang="cs-CZ" sz="2000" dirty="0">
                <a:solidFill>
                  <a:schemeClr val="accent4">
                    <a:lumMod val="50000"/>
                  </a:schemeClr>
                </a:solidFill>
                <a:latin typeface="Cambria" panose="02040503050406030204" pitchFamily="18" charset="0"/>
                <a:ea typeface="Roboto Slab" panose="020B0604020202020204" charset="0"/>
              </a:rPr>
              <a:t>2012 – 2016</a:t>
            </a:r>
            <a:br>
              <a:rPr lang="cs-CZ" sz="2000" dirty="0">
                <a:solidFill>
                  <a:schemeClr val="accent4">
                    <a:lumMod val="50000"/>
                  </a:schemeClr>
                </a:solidFill>
                <a:latin typeface="Cambria" panose="02040503050406030204" pitchFamily="18" charset="0"/>
                <a:ea typeface="Roboto Slab" panose="020B0604020202020204" charset="0"/>
              </a:rPr>
            </a:br>
            <a:r>
              <a:rPr lang="cs-CZ" sz="1200" dirty="0">
                <a:solidFill>
                  <a:schemeClr val="accent4">
                    <a:lumMod val="50000"/>
                  </a:schemeClr>
                </a:solidFill>
                <a:latin typeface="Cambria" panose="02040503050406030204" pitchFamily="18" charset="0"/>
                <a:ea typeface="Roboto Slab" panose="020B0604020202020204" charset="0"/>
              </a:rPr>
              <a:t>(celkem cca 220 věcí v 1. stupni)</a:t>
            </a:r>
            <a:r>
              <a:rPr lang="cs-CZ" sz="1200" dirty="0">
                <a:solidFill>
                  <a:schemeClr val="accent4">
                    <a:lumMod val="50000"/>
                  </a:schemeClr>
                </a:solidFill>
                <a:latin typeface="Cambria" panose="02040503050406030204" pitchFamily="18" charset="0"/>
              </a:rPr>
              <a:t/>
            </a:r>
            <a:br>
              <a:rPr lang="cs-CZ" sz="1200" dirty="0">
                <a:solidFill>
                  <a:schemeClr val="accent4">
                    <a:lumMod val="50000"/>
                  </a:schemeClr>
                </a:solidFill>
                <a:latin typeface="Cambria" panose="02040503050406030204" pitchFamily="18" charset="0"/>
              </a:rPr>
            </a:br>
            <a:endParaRPr lang="en" sz="1100" dirty="0">
              <a:solidFill>
                <a:schemeClr val="accent4">
                  <a:lumMod val="50000"/>
                </a:schemeClr>
              </a:solidFill>
              <a:latin typeface="Cambria" panose="02040503050406030204" pitchFamily="18" charset="0"/>
            </a:endParaRP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543050"/>
            <a:ext cx="7620000" cy="4457700"/>
          </a:xfrm>
          <a:prstGeom prst="rect">
            <a:avLst/>
          </a:prstGeom>
        </p:spPr>
      </p:pic>
      <p:sp>
        <p:nvSpPr>
          <p:cNvPr id="3" name="Vývojový diagram: magnetický disk 2"/>
          <p:cNvSpPr/>
          <p:nvPr/>
        </p:nvSpPr>
        <p:spPr>
          <a:xfrm>
            <a:off x="4002257" y="1208943"/>
            <a:ext cx="386577" cy="2177367"/>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546 w 10000"/>
              <a:gd name="connsiteY4" fmla="*/ 9229 h 10000"/>
              <a:gd name="connsiteX5" fmla="*/ 0 w 10000"/>
              <a:gd name="connsiteY5" fmla="*/ 8333 h 10000"/>
              <a:gd name="connsiteX6" fmla="*/ 0 w 10000"/>
              <a:gd name="connsiteY6" fmla="*/ 1667 h 10000"/>
              <a:gd name="connsiteX0" fmla="*/ 0 w 10000"/>
              <a:gd name="connsiteY0" fmla="*/ 1667 h 9270"/>
              <a:gd name="connsiteX1" fmla="*/ 5000 w 10000"/>
              <a:gd name="connsiteY1" fmla="*/ 0 h 9270"/>
              <a:gd name="connsiteX2" fmla="*/ 10000 w 10000"/>
              <a:gd name="connsiteY2" fmla="*/ 1667 h 9270"/>
              <a:gd name="connsiteX3" fmla="*/ 10000 w 10000"/>
              <a:gd name="connsiteY3" fmla="*/ 8333 h 9270"/>
              <a:gd name="connsiteX4" fmla="*/ 5182 w 10000"/>
              <a:gd name="connsiteY4" fmla="*/ 9270 h 9270"/>
              <a:gd name="connsiteX5" fmla="*/ 0 w 10000"/>
              <a:gd name="connsiteY5" fmla="*/ 8333 h 9270"/>
              <a:gd name="connsiteX6" fmla="*/ 0 w 10000"/>
              <a:gd name="connsiteY6" fmla="*/ 1667 h 9270"/>
              <a:gd name="connsiteX0" fmla="*/ 10000 w 10000"/>
              <a:gd name="connsiteY0" fmla="*/ 1667 h 9270"/>
              <a:gd name="connsiteX1" fmla="*/ 5000 w 10000"/>
              <a:gd name="connsiteY1" fmla="*/ 3334 h 9270"/>
              <a:gd name="connsiteX2" fmla="*/ 0 w 10000"/>
              <a:gd name="connsiteY2" fmla="*/ 1667 h 9270"/>
              <a:gd name="connsiteX0" fmla="*/ 0 w 10000"/>
              <a:gd name="connsiteY0" fmla="*/ 1667 h 9270"/>
              <a:gd name="connsiteX1" fmla="*/ 5000 w 10000"/>
              <a:gd name="connsiteY1" fmla="*/ 0 h 9270"/>
              <a:gd name="connsiteX2" fmla="*/ 10000 w 10000"/>
              <a:gd name="connsiteY2" fmla="*/ 1667 h 9270"/>
              <a:gd name="connsiteX3" fmla="*/ 10000 w 10000"/>
              <a:gd name="connsiteY3" fmla="*/ 8333 h 9270"/>
              <a:gd name="connsiteX4" fmla="*/ 5546 w 10000"/>
              <a:gd name="connsiteY4" fmla="*/ 9229 h 9270"/>
              <a:gd name="connsiteX5" fmla="*/ 0 w 10000"/>
              <a:gd name="connsiteY5" fmla="*/ 8333 h 9270"/>
              <a:gd name="connsiteX6" fmla="*/ 0 w 10000"/>
              <a:gd name="connsiteY6" fmla="*/ 1667 h 9270"/>
              <a:gd name="connsiteX0" fmla="*/ 0 w 10000"/>
              <a:gd name="connsiteY0" fmla="*/ 1798 h 10000"/>
              <a:gd name="connsiteX1" fmla="*/ 5000 w 10000"/>
              <a:gd name="connsiteY1" fmla="*/ 0 h 10000"/>
              <a:gd name="connsiteX2" fmla="*/ 10000 w 10000"/>
              <a:gd name="connsiteY2" fmla="*/ 1798 h 10000"/>
              <a:gd name="connsiteX3" fmla="*/ 10000 w 10000"/>
              <a:gd name="connsiteY3" fmla="*/ 8989 h 10000"/>
              <a:gd name="connsiteX4" fmla="*/ 5182 w 10000"/>
              <a:gd name="connsiteY4" fmla="*/ 10000 h 10000"/>
              <a:gd name="connsiteX5" fmla="*/ 0 w 10000"/>
              <a:gd name="connsiteY5" fmla="*/ 8989 h 10000"/>
              <a:gd name="connsiteX6" fmla="*/ 0 w 10000"/>
              <a:gd name="connsiteY6" fmla="*/ 1798 h 10000"/>
              <a:gd name="connsiteX0" fmla="*/ 10000 w 10000"/>
              <a:gd name="connsiteY0" fmla="*/ 1798 h 10000"/>
              <a:gd name="connsiteX1" fmla="*/ 5000 w 10000"/>
              <a:gd name="connsiteY1" fmla="*/ 3597 h 10000"/>
              <a:gd name="connsiteX2" fmla="*/ 0 w 10000"/>
              <a:gd name="connsiteY2" fmla="*/ 1798 h 10000"/>
              <a:gd name="connsiteX0" fmla="*/ 0 w 10000"/>
              <a:gd name="connsiteY0" fmla="*/ 1798 h 10000"/>
              <a:gd name="connsiteX1" fmla="*/ 4818 w 10000"/>
              <a:gd name="connsiteY1" fmla="*/ 919 h 10000"/>
              <a:gd name="connsiteX2" fmla="*/ 10000 w 10000"/>
              <a:gd name="connsiteY2" fmla="*/ 1798 h 10000"/>
              <a:gd name="connsiteX3" fmla="*/ 10000 w 10000"/>
              <a:gd name="connsiteY3" fmla="*/ 8989 h 10000"/>
              <a:gd name="connsiteX4" fmla="*/ 5546 w 10000"/>
              <a:gd name="connsiteY4" fmla="*/ 9956 h 10000"/>
              <a:gd name="connsiteX5" fmla="*/ 0 w 10000"/>
              <a:gd name="connsiteY5" fmla="*/ 8989 h 10000"/>
              <a:gd name="connsiteX6" fmla="*/ 0 w 10000"/>
              <a:gd name="connsiteY6" fmla="*/ 1798 h 10000"/>
              <a:gd name="connsiteX0" fmla="*/ 0 w 10000"/>
              <a:gd name="connsiteY0" fmla="*/ 1798 h 10000"/>
              <a:gd name="connsiteX1" fmla="*/ 5000 w 10000"/>
              <a:gd name="connsiteY1" fmla="*/ 0 h 10000"/>
              <a:gd name="connsiteX2" fmla="*/ 10000 w 10000"/>
              <a:gd name="connsiteY2" fmla="*/ 1798 h 10000"/>
              <a:gd name="connsiteX3" fmla="*/ 10000 w 10000"/>
              <a:gd name="connsiteY3" fmla="*/ 8989 h 10000"/>
              <a:gd name="connsiteX4" fmla="*/ 5182 w 10000"/>
              <a:gd name="connsiteY4" fmla="*/ 10000 h 10000"/>
              <a:gd name="connsiteX5" fmla="*/ 0 w 10000"/>
              <a:gd name="connsiteY5" fmla="*/ 8989 h 10000"/>
              <a:gd name="connsiteX6" fmla="*/ 0 w 10000"/>
              <a:gd name="connsiteY6" fmla="*/ 1798 h 10000"/>
              <a:gd name="connsiteX0" fmla="*/ 10000 w 10000"/>
              <a:gd name="connsiteY0" fmla="*/ 1798 h 10000"/>
              <a:gd name="connsiteX1" fmla="*/ 4818 w 10000"/>
              <a:gd name="connsiteY1" fmla="*/ 2240 h 10000"/>
              <a:gd name="connsiteX2" fmla="*/ 0 w 10000"/>
              <a:gd name="connsiteY2" fmla="*/ 1798 h 10000"/>
              <a:gd name="connsiteX0" fmla="*/ 0 w 10000"/>
              <a:gd name="connsiteY0" fmla="*/ 1798 h 10000"/>
              <a:gd name="connsiteX1" fmla="*/ 4818 w 10000"/>
              <a:gd name="connsiteY1" fmla="*/ 919 h 10000"/>
              <a:gd name="connsiteX2" fmla="*/ 10000 w 10000"/>
              <a:gd name="connsiteY2" fmla="*/ 1798 h 10000"/>
              <a:gd name="connsiteX3" fmla="*/ 10000 w 10000"/>
              <a:gd name="connsiteY3" fmla="*/ 8989 h 10000"/>
              <a:gd name="connsiteX4" fmla="*/ 5546 w 10000"/>
              <a:gd name="connsiteY4" fmla="*/ 9956 h 10000"/>
              <a:gd name="connsiteX5" fmla="*/ 0 w 10000"/>
              <a:gd name="connsiteY5" fmla="*/ 8989 h 10000"/>
              <a:gd name="connsiteX6" fmla="*/ 0 w 10000"/>
              <a:gd name="connsiteY6" fmla="*/ 1798 h 10000"/>
              <a:gd name="connsiteX0" fmla="*/ 0 w 10000"/>
              <a:gd name="connsiteY0" fmla="*/ 1798 h 10000"/>
              <a:gd name="connsiteX1" fmla="*/ 5000 w 10000"/>
              <a:gd name="connsiteY1" fmla="*/ 0 h 10000"/>
              <a:gd name="connsiteX2" fmla="*/ 10000 w 10000"/>
              <a:gd name="connsiteY2" fmla="*/ 1798 h 10000"/>
              <a:gd name="connsiteX3" fmla="*/ 10000 w 10000"/>
              <a:gd name="connsiteY3" fmla="*/ 8989 h 10000"/>
              <a:gd name="connsiteX4" fmla="*/ 5182 w 10000"/>
              <a:gd name="connsiteY4" fmla="*/ 10000 h 10000"/>
              <a:gd name="connsiteX5" fmla="*/ 0 w 10000"/>
              <a:gd name="connsiteY5" fmla="*/ 8989 h 10000"/>
              <a:gd name="connsiteX6" fmla="*/ 0 w 10000"/>
              <a:gd name="connsiteY6" fmla="*/ 1798 h 10000"/>
              <a:gd name="connsiteX0" fmla="*/ 10000 w 10000"/>
              <a:gd name="connsiteY0" fmla="*/ 1798 h 10000"/>
              <a:gd name="connsiteX1" fmla="*/ 5000 w 10000"/>
              <a:gd name="connsiteY1" fmla="*/ 2590 h 10000"/>
              <a:gd name="connsiteX2" fmla="*/ 0 w 10000"/>
              <a:gd name="connsiteY2" fmla="*/ 1798 h 10000"/>
              <a:gd name="connsiteX0" fmla="*/ 0 w 10000"/>
              <a:gd name="connsiteY0" fmla="*/ 1798 h 10000"/>
              <a:gd name="connsiteX1" fmla="*/ 4818 w 10000"/>
              <a:gd name="connsiteY1" fmla="*/ 919 h 10000"/>
              <a:gd name="connsiteX2" fmla="*/ 10000 w 10000"/>
              <a:gd name="connsiteY2" fmla="*/ 1798 h 10000"/>
              <a:gd name="connsiteX3" fmla="*/ 10000 w 10000"/>
              <a:gd name="connsiteY3" fmla="*/ 8989 h 10000"/>
              <a:gd name="connsiteX4" fmla="*/ 5546 w 10000"/>
              <a:gd name="connsiteY4" fmla="*/ 9956 h 10000"/>
              <a:gd name="connsiteX5" fmla="*/ 0 w 10000"/>
              <a:gd name="connsiteY5" fmla="*/ 8989 h 10000"/>
              <a:gd name="connsiteX6" fmla="*/ 0 w 10000"/>
              <a:gd name="connsiteY6" fmla="*/ 1798 h 10000"/>
              <a:gd name="connsiteX0" fmla="*/ 0 w 10000"/>
              <a:gd name="connsiteY0" fmla="*/ 1798 h 10000"/>
              <a:gd name="connsiteX1" fmla="*/ 5000 w 10000"/>
              <a:gd name="connsiteY1" fmla="*/ 0 h 10000"/>
              <a:gd name="connsiteX2" fmla="*/ 10000 w 10000"/>
              <a:gd name="connsiteY2" fmla="*/ 1798 h 10000"/>
              <a:gd name="connsiteX3" fmla="*/ 10000 w 10000"/>
              <a:gd name="connsiteY3" fmla="*/ 8989 h 10000"/>
              <a:gd name="connsiteX4" fmla="*/ 5182 w 10000"/>
              <a:gd name="connsiteY4" fmla="*/ 10000 h 10000"/>
              <a:gd name="connsiteX5" fmla="*/ 0 w 10000"/>
              <a:gd name="connsiteY5" fmla="*/ 8989 h 10000"/>
              <a:gd name="connsiteX6" fmla="*/ 0 w 10000"/>
              <a:gd name="connsiteY6" fmla="*/ 1798 h 10000"/>
              <a:gd name="connsiteX0" fmla="*/ 10000 w 10000"/>
              <a:gd name="connsiteY0" fmla="*/ 1798 h 10000"/>
              <a:gd name="connsiteX1" fmla="*/ 5000 w 10000"/>
              <a:gd name="connsiteY1" fmla="*/ 2721 h 10000"/>
              <a:gd name="connsiteX2" fmla="*/ 0 w 10000"/>
              <a:gd name="connsiteY2" fmla="*/ 1798 h 10000"/>
              <a:gd name="connsiteX0" fmla="*/ 0 w 10000"/>
              <a:gd name="connsiteY0" fmla="*/ 1798 h 10000"/>
              <a:gd name="connsiteX1" fmla="*/ 4818 w 10000"/>
              <a:gd name="connsiteY1" fmla="*/ 919 h 10000"/>
              <a:gd name="connsiteX2" fmla="*/ 10000 w 10000"/>
              <a:gd name="connsiteY2" fmla="*/ 1798 h 10000"/>
              <a:gd name="connsiteX3" fmla="*/ 10000 w 10000"/>
              <a:gd name="connsiteY3" fmla="*/ 8989 h 10000"/>
              <a:gd name="connsiteX4" fmla="*/ 5546 w 10000"/>
              <a:gd name="connsiteY4" fmla="*/ 9956 h 10000"/>
              <a:gd name="connsiteX5" fmla="*/ 0 w 10000"/>
              <a:gd name="connsiteY5" fmla="*/ 8989 h 10000"/>
              <a:gd name="connsiteX6" fmla="*/ 0 w 10000"/>
              <a:gd name="connsiteY6" fmla="*/ 1798 h 10000"/>
              <a:gd name="connsiteX0" fmla="*/ 0 w 10000"/>
              <a:gd name="connsiteY0" fmla="*/ 925 h 9127"/>
              <a:gd name="connsiteX1" fmla="*/ 5000 w 10000"/>
              <a:gd name="connsiteY1" fmla="*/ 2 h 9127"/>
              <a:gd name="connsiteX2" fmla="*/ 10000 w 10000"/>
              <a:gd name="connsiteY2" fmla="*/ 925 h 9127"/>
              <a:gd name="connsiteX3" fmla="*/ 10000 w 10000"/>
              <a:gd name="connsiteY3" fmla="*/ 8116 h 9127"/>
              <a:gd name="connsiteX4" fmla="*/ 5182 w 10000"/>
              <a:gd name="connsiteY4" fmla="*/ 9127 h 9127"/>
              <a:gd name="connsiteX5" fmla="*/ 0 w 10000"/>
              <a:gd name="connsiteY5" fmla="*/ 8116 h 9127"/>
              <a:gd name="connsiteX6" fmla="*/ 0 w 10000"/>
              <a:gd name="connsiteY6" fmla="*/ 925 h 9127"/>
              <a:gd name="connsiteX0" fmla="*/ 10000 w 10000"/>
              <a:gd name="connsiteY0" fmla="*/ 925 h 9127"/>
              <a:gd name="connsiteX1" fmla="*/ 5000 w 10000"/>
              <a:gd name="connsiteY1" fmla="*/ 1848 h 9127"/>
              <a:gd name="connsiteX2" fmla="*/ 0 w 10000"/>
              <a:gd name="connsiteY2" fmla="*/ 925 h 9127"/>
              <a:gd name="connsiteX0" fmla="*/ 0 w 10000"/>
              <a:gd name="connsiteY0" fmla="*/ 925 h 9127"/>
              <a:gd name="connsiteX1" fmla="*/ 4818 w 10000"/>
              <a:gd name="connsiteY1" fmla="*/ 46 h 9127"/>
              <a:gd name="connsiteX2" fmla="*/ 10000 w 10000"/>
              <a:gd name="connsiteY2" fmla="*/ 925 h 9127"/>
              <a:gd name="connsiteX3" fmla="*/ 10000 w 10000"/>
              <a:gd name="connsiteY3" fmla="*/ 8116 h 9127"/>
              <a:gd name="connsiteX4" fmla="*/ 5546 w 10000"/>
              <a:gd name="connsiteY4" fmla="*/ 9083 h 9127"/>
              <a:gd name="connsiteX5" fmla="*/ 0 w 10000"/>
              <a:gd name="connsiteY5" fmla="*/ 8116 h 9127"/>
              <a:gd name="connsiteX6" fmla="*/ 0 w 10000"/>
              <a:gd name="connsiteY6" fmla="*/ 925 h 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9127" stroke="0" extrusionOk="0">
                <a:moveTo>
                  <a:pt x="0" y="925"/>
                </a:moveTo>
                <a:cubicBezTo>
                  <a:pt x="0" y="-68"/>
                  <a:pt x="2239" y="2"/>
                  <a:pt x="5000" y="2"/>
                </a:cubicBezTo>
                <a:cubicBezTo>
                  <a:pt x="7761" y="2"/>
                  <a:pt x="10000" y="-68"/>
                  <a:pt x="10000" y="925"/>
                </a:cubicBezTo>
                <a:lnTo>
                  <a:pt x="10000" y="8116"/>
                </a:lnTo>
                <a:cubicBezTo>
                  <a:pt x="10000" y="9110"/>
                  <a:pt x="7943" y="9127"/>
                  <a:pt x="5182" y="9127"/>
                </a:cubicBezTo>
                <a:cubicBezTo>
                  <a:pt x="2421" y="9127"/>
                  <a:pt x="0" y="9110"/>
                  <a:pt x="0" y="8116"/>
                </a:cubicBezTo>
                <a:lnTo>
                  <a:pt x="0" y="925"/>
                </a:lnTo>
                <a:close/>
              </a:path>
              <a:path w="10000" h="9127" fill="none" extrusionOk="0">
                <a:moveTo>
                  <a:pt x="10000" y="925"/>
                </a:moveTo>
                <a:cubicBezTo>
                  <a:pt x="10000" y="1919"/>
                  <a:pt x="7761" y="1848"/>
                  <a:pt x="5000" y="1848"/>
                </a:cubicBezTo>
                <a:cubicBezTo>
                  <a:pt x="2239" y="1848"/>
                  <a:pt x="0" y="1919"/>
                  <a:pt x="0" y="925"/>
                </a:cubicBezTo>
              </a:path>
              <a:path w="10000" h="9127" fill="none">
                <a:moveTo>
                  <a:pt x="0" y="925"/>
                </a:moveTo>
                <a:cubicBezTo>
                  <a:pt x="0" y="-68"/>
                  <a:pt x="2057" y="46"/>
                  <a:pt x="4818" y="46"/>
                </a:cubicBezTo>
                <a:cubicBezTo>
                  <a:pt x="7579" y="46"/>
                  <a:pt x="10000" y="-68"/>
                  <a:pt x="10000" y="925"/>
                </a:cubicBezTo>
                <a:lnTo>
                  <a:pt x="10000" y="8116"/>
                </a:lnTo>
                <a:cubicBezTo>
                  <a:pt x="10000" y="9110"/>
                  <a:pt x="8307" y="9083"/>
                  <a:pt x="5546" y="9083"/>
                </a:cubicBezTo>
                <a:cubicBezTo>
                  <a:pt x="2785" y="9083"/>
                  <a:pt x="0" y="9110"/>
                  <a:pt x="0" y="8116"/>
                </a:cubicBezTo>
                <a:lnTo>
                  <a:pt x="0" y="925"/>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7" name="Vývojový diagram: magnetický disk 16"/>
          <p:cNvSpPr/>
          <p:nvPr/>
        </p:nvSpPr>
        <p:spPr>
          <a:xfrm>
            <a:off x="2183264" y="2868931"/>
            <a:ext cx="386577" cy="38109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Vývojový diagram: magnetický disk 17"/>
          <p:cNvSpPr/>
          <p:nvPr/>
        </p:nvSpPr>
        <p:spPr>
          <a:xfrm>
            <a:off x="3331698" y="1879695"/>
            <a:ext cx="386577" cy="823154"/>
          </a:xfrm>
          <a:prstGeom prst="flowChartMagneticDisk">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19" name="Vývojový diagram: magnetický disk 18"/>
          <p:cNvSpPr/>
          <p:nvPr/>
        </p:nvSpPr>
        <p:spPr>
          <a:xfrm>
            <a:off x="2649415" y="3601476"/>
            <a:ext cx="386577" cy="613752"/>
          </a:xfrm>
          <a:prstGeom prst="flowChartMagneticDisk">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20" name="Vývojový diagram: magnetický disk 19"/>
          <p:cNvSpPr/>
          <p:nvPr/>
        </p:nvSpPr>
        <p:spPr>
          <a:xfrm>
            <a:off x="4002257" y="4711799"/>
            <a:ext cx="386577" cy="4936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Vývojový diagram: magnetický disk 20"/>
          <p:cNvSpPr/>
          <p:nvPr/>
        </p:nvSpPr>
        <p:spPr>
          <a:xfrm>
            <a:off x="5406683" y="4160814"/>
            <a:ext cx="386577" cy="41157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Vývojový diagram: magnetický disk 21"/>
          <p:cNvSpPr/>
          <p:nvPr/>
        </p:nvSpPr>
        <p:spPr>
          <a:xfrm>
            <a:off x="6480513" y="4296801"/>
            <a:ext cx="386577" cy="803129"/>
          </a:xfrm>
          <a:prstGeom prst="flowChartMagneticDisk">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23" name="Vývojový diagram: magnetický disk 22"/>
          <p:cNvSpPr/>
          <p:nvPr/>
        </p:nvSpPr>
        <p:spPr>
          <a:xfrm>
            <a:off x="4570539" y="2031902"/>
            <a:ext cx="386577" cy="259370"/>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24" name="Vývojový diagram: magnetický disk 23"/>
          <p:cNvSpPr/>
          <p:nvPr/>
        </p:nvSpPr>
        <p:spPr>
          <a:xfrm>
            <a:off x="5564942" y="2562862"/>
            <a:ext cx="386577" cy="41157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Vývojový diagram: magnetický disk 24"/>
          <p:cNvSpPr/>
          <p:nvPr/>
        </p:nvSpPr>
        <p:spPr>
          <a:xfrm>
            <a:off x="5892018" y="3308546"/>
            <a:ext cx="386577" cy="353058"/>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26" name="Vývojový diagram: magnetický disk 25"/>
          <p:cNvSpPr/>
          <p:nvPr/>
        </p:nvSpPr>
        <p:spPr>
          <a:xfrm>
            <a:off x="7952935" y="3395688"/>
            <a:ext cx="386577" cy="41157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Vývojový diagram: magnetický disk 26"/>
          <p:cNvSpPr/>
          <p:nvPr/>
        </p:nvSpPr>
        <p:spPr>
          <a:xfrm>
            <a:off x="7038535" y="3803651"/>
            <a:ext cx="386577" cy="287213"/>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28" name="Vývojový diagram: magnetický disk 27"/>
          <p:cNvSpPr/>
          <p:nvPr/>
        </p:nvSpPr>
        <p:spPr>
          <a:xfrm>
            <a:off x="7684472" y="4451791"/>
            <a:ext cx="386577" cy="41157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Vývojový diagram: magnetický disk 28"/>
          <p:cNvSpPr/>
          <p:nvPr/>
        </p:nvSpPr>
        <p:spPr>
          <a:xfrm>
            <a:off x="4474983" y="3601476"/>
            <a:ext cx="386577" cy="41157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11186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1000"/>
                                        <p:tgtEl>
                                          <p:spTgt spid="29"/>
                                        </p:tgtEl>
                                      </p:cBhvr>
                                    </p:animEffect>
                                    <p:anim calcmode="lin" valueType="num">
                                      <p:cBhvr>
                                        <p:cTn id="35" dur="1000" fill="hold"/>
                                        <p:tgtEl>
                                          <p:spTgt spid="29"/>
                                        </p:tgtEl>
                                        <p:attrNameLst>
                                          <p:attrName>ppt_x</p:attrName>
                                        </p:attrNameLst>
                                      </p:cBhvr>
                                      <p:tavLst>
                                        <p:tav tm="0">
                                          <p:val>
                                            <p:strVal val="#ppt_x"/>
                                          </p:val>
                                        </p:tav>
                                        <p:tav tm="100000">
                                          <p:val>
                                            <p:strVal val="#ppt_x"/>
                                          </p:val>
                                        </p:tav>
                                      </p:tavLst>
                                    </p:anim>
                                    <p:anim calcmode="lin" valueType="num">
                                      <p:cBhvr>
                                        <p:cTn id="36" dur="1000" fill="hold"/>
                                        <p:tgtEl>
                                          <p:spTgt spid="2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1000" fill="hold"/>
                                        <p:tgtEl>
                                          <p:spTgt spid="2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1000"/>
                                        <p:tgtEl>
                                          <p:spTgt spid="28"/>
                                        </p:tgtEl>
                                      </p:cBhvr>
                                    </p:animEffect>
                                    <p:anim calcmode="lin" valueType="num">
                                      <p:cBhvr>
                                        <p:cTn id="50" dur="1000" fill="hold"/>
                                        <p:tgtEl>
                                          <p:spTgt spid="28"/>
                                        </p:tgtEl>
                                        <p:attrNameLst>
                                          <p:attrName>ppt_x</p:attrName>
                                        </p:attrNameLst>
                                      </p:cBhvr>
                                      <p:tavLst>
                                        <p:tav tm="0">
                                          <p:val>
                                            <p:strVal val="#ppt_x"/>
                                          </p:val>
                                        </p:tav>
                                        <p:tav tm="100000">
                                          <p:val>
                                            <p:strVal val="#ppt_x"/>
                                          </p:val>
                                        </p:tav>
                                      </p:tavLst>
                                    </p:anim>
                                    <p:anim calcmode="lin" valueType="num">
                                      <p:cBhvr>
                                        <p:cTn id="51" dur="1000" fill="hold"/>
                                        <p:tgtEl>
                                          <p:spTgt spid="28"/>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1000"/>
                                        <p:tgtEl>
                                          <p:spTgt spid="26"/>
                                        </p:tgtEl>
                                      </p:cBhvr>
                                    </p:animEffect>
                                    <p:anim calcmode="lin" valueType="num">
                                      <p:cBhvr>
                                        <p:cTn id="55" dur="1000" fill="hold"/>
                                        <p:tgtEl>
                                          <p:spTgt spid="26"/>
                                        </p:tgtEl>
                                        <p:attrNameLst>
                                          <p:attrName>ppt_x</p:attrName>
                                        </p:attrNameLst>
                                      </p:cBhvr>
                                      <p:tavLst>
                                        <p:tav tm="0">
                                          <p:val>
                                            <p:strVal val="#ppt_x"/>
                                          </p:val>
                                        </p:tav>
                                        <p:tav tm="100000">
                                          <p:val>
                                            <p:strVal val="#ppt_x"/>
                                          </p:val>
                                        </p:tav>
                                      </p:tavLst>
                                    </p:anim>
                                    <p:anim calcmode="lin" valueType="num">
                                      <p:cBhvr>
                                        <p:cTn id="5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1000"/>
                                        <p:tgtEl>
                                          <p:spTgt spid="22"/>
                                        </p:tgtEl>
                                      </p:cBhvr>
                                    </p:animEffect>
                                    <p:anim calcmode="lin" valueType="num">
                                      <p:cBhvr>
                                        <p:cTn id="62" dur="1000" fill="hold"/>
                                        <p:tgtEl>
                                          <p:spTgt spid="22"/>
                                        </p:tgtEl>
                                        <p:attrNameLst>
                                          <p:attrName>ppt_x</p:attrName>
                                        </p:attrNameLst>
                                      </p:cBhvr>
                                      <p:tavLst>
                                        <p:tav tm="0">
                                          <p:val>
                                            <p:strVal val="#ppt_x"/>
                                          </p:val>
                                        </p:tav>
                                        <p:tav tm="100000">
                                          <p:val>
                                            <p:strVal val="#ppt_x"/>
                                          </p:val>
                                        </p:tav>
                                      </p:tavLst>
                                    </p:anim>
                                    <p:anim calcmode="lin" valueType="num">
                                      <p:cBhvr>
                                        <p:cTn id="63" dur="1000" fill="hold"/>
                                        <p:tgtEl>
                                          <p:spTgt spid="22"/>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1000"/>
                                        <p:tgtEl>
                                          <p:spTgt spid="19"/>
                                        </p:tgtEl>
                                      </p:cBhvr>
                                    </p:animEffect>
                                    <p:anim calcmode="lin" valueType="num">
                                      <p:cBhvr>
                                        <p:cTn id="67" dur="1000" fill="hold"/>
                                        <p:tgtEl>
                                          <p:spTgt spid="19"/>
                                        </p:tgtEl>
                                        <p:attrNameLst>
                                          <p:attrName>ppt_x</p:attrName>
                                        </p:attrNameLst>
                                      </p:cBhvr>
                                      <p:tavLst>
                                        <p:tav tm="0">
                                          <p:val>
                                            <p:strVal val="#ppt_x"/>
                                          </p:val>
                                        </p:tav>
                                        <p:tav tm="100000">
                                          <p:val>
                                            <p:strVal val="#ppt_x"/>
                                          </p:val>
                                        </p:tav>
                                      </p:tavLst>
                                    </p:anim>
                                    <p:anim calcmode="lin" valueType="num">
                                      <p:cBhvr>
                                        <p:cTn id="68" dur="1000" fill="hold"/>
                                        <p:tgtEl>
                                          <p:spTgt spid="19"/>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1000"/>
                                        <p:tgtEl>
                                          <p:spTgt spid="18"/>
                                        </p:tgtEl>
                                      </p:cBhvr>
                                    </p:animEffect>
                                    <p:anim calcmode="lin" valueType="num">
                                      <p:cBhvr>
                                        <p:cTn id="72" dur="1000" fill="hold"/>
                                        <p:tgtEl>
                                          <p:spTgt spid="18"/>
                                        </p:tgtEl>
                                        <p:attrNameLst>
                                          <p:attrName>ppt_x</p:attrName>
                                        </p:attrNameLst>
                                      </p:cBhvr>
                                      <p:tavLst>
                                        <p:tav tm="0">
                                          <p:val>
                                            <p:strVal val="#ppt_x"/>
                                          </p:val>
                                        </p:tav>
                                        <p:tav tm="100000">
                                          <p:val>
                                            <p:strVal val="#ppt_x"/>
                                          </p:val>
                                        </p:tav>
                                      </p:tavLst>
                                    </p:anim>
                                    <p:anim calcmode="lin" valueType="num">
                                      <p:cBhvr>
                                        <p:cTn id="7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fade">
                                      <p:cBhvr>
                                        <p:cTn id="78" dur="1000"/>
                                        <p:tgtEl>
                                          <p:spTgt spid="3"/>
                                        </p:tgtEl>
                                      </p:cBhvr>
                                    </p:animEffect>
                                    <p:anim calcmode="lin" valueType="num">
                                      <p:cBhvr>
                                        <p:cTn id="79" dur="1000" fill="hold"/>
                                        <p:tgtEl>
                                          <p:spTgt spid="3"/>
                                        </p:tgtEl>
                                        <p:attrNameLst>
                                          <p:attrName>ppt_x</p:attrName>
                                        </p:attrNameLst>
                                      </p:cBhvr>
                                      <p:tavLst>
                                        <p:tav tm="0">
                                          <p:val>
                                            <p:strVal val="#ppt_x"/>
                                          </p:val>
                                        </p:tav>
                                        <p:tav tm="100000">
                                          <p:val>
                                            <p:strVal val="#ppt_x"/>
                                          </p:val>
                                        </p:tav>
                                      </p:tavLst>
                                    </p:anim>
                                    <p:anim calcmode="lin" valueType="num">
                                      <p:cBhvr>
                                        <p:cTn id="8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ctrTitle" idx="4294967295"/>
          </p:nvPr>
        </p:nvSpPr>
        <p:spPr>
          <a:xfrm>
            <a:off x="299951" y="796098"/>
            <a:ext cx="3385784" cy="750470"/>
          </a:xfrm>
          <a:prstGeom prst="rect">
            <a:avLst/>
          </a:prstGeom>
        </p:spPr>
        <p:txBody>
          <a:bodyPr vert="horz" lIns="91425" tIns="91425" rIns="91425" bIns="91425" rtlCol="0" anchor="b" anchorCtr="0">
            <a:noAutofit/>
          </a:bodyPr>
          <a:lstStyle/>
          <a:p>
            <a:pPr lvl="0"/>
            <a:r>
              <a:rPr lang="cs-CZ" sz="2800" dirty="0">
                <a:solidFill>
                  <a:schemeClr val="accent4">
                    <a:lumMod val="50000"/>
                  </a:schemeClr>
                </a:solidFill>
              </a:rPr>
              <a:t>agenda</a:t>
            </a:r>
            <a:endParaRPr lang="en" sz="3200" dirty="0">
              <a:solidFill>
                <a:schemeClr val="accent4">
                  <a:lumMod val="50000"/>
                </a:schemeClr>
              </a:solidFill>
            </a:endParaRPr>
          </a:p>
        </p:txBody>
      </p:sp>
      <p:graphicFrame>
        <p:nvGraphicFramePr>
          <p:cNvPr id="7" name="Graf 6"/>
          <p:cNvGraphicFramePr/>
          <p:nvPr>
            <p:extLst/>
          </p:nvPr>
        </p:nvGraphicFramePr>
        <p:xfrm>
          <a:off x="493381" y="1739398"/>
          <a:ext cx="7282196"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81445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ctrTitle" idx="4294967295"/>
          </p:nvPr>
        </p:nvSpPr>
        <p:spPr>
          <a:xfrm>
            <a:off x="299951" y="796098"/>
            <a:ext cx="4257981" cy="750470"/>
          </a:xfrm>
          <a:prstGeom prst="rect">
            <a:avLst/>
          </a:prstGeom>
        </p:spPr>
        <p:txBody>
          <a:bodyPr vert="horz" lIns="91425" tIns="91425" rIns="91425" bIns="91425" rtlCol="0" anchor="b" anchorCtr="0">
            <a:noAutofit/>
          </a:bodyPr>
          <a:lstStyle/>
          <a:p>
            <a:pPr lvl="0"/>
            <a:r>
              <a:rPr lang="cs-CZ" sz="2800" dirty="0">
                <a:solidFill>
                  <a:schemeClr val="accent4">
                    <a:lumMod val="50000"/>
                  </a:schemeClr>
                </a:solidFill>
                <a:latin typeface="Cambria" panose="02040503050406030204" pitchFamily="18" charset="0"/>
              </a:rPr>
              <a:t>Fáze povolování</a:t>
            </a:r>
            <a:endParaRPr lang="en" sz="3200" dirty="0">
              <a:solidFill>
                <a:schemeClr val="accent4">
                  <a:lumMod val="50000"/>
                </a:schemeClr>
              </a:solidFill>
              <a:latin typeface="Cambria" panose="02040503050406030204" pitchFamily="18" charset="0"/>
            </a:endParaRPr>
          </a:p>
        </p:txBody>
      </p:sp>
      <p:graphicFrame>
        <p:nvGraphicFramePr>
          <p:cNvPr id="7" name="Graf 6"/>
          <p:cNvGraphicFramePr/>
          <p:nvPr>
            <p:extLst/>
          </p:nvPr>
        </p:nvGraphicFramePr>
        <p:xfrm>
          <a:off x="1650609" y="1771651"/>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12191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85000" lnSpcReduction="10000"/>
          </a:bodyPr>
          <a:lstStyle/>
          <a:p>
            <a:r>
              <a:rPr lang="cs-CZ" dirty="0" smtClean="0">
                <a:latin typeface="Cambria" panose="02040503050406030204" pitchFamily="18" charset="0"/>
              </a:rPr>
              <a:t>Různé přímé/nepřímé, formální/neformální </a:t>
            </a:r>
          </a:p>
          <a:p>
            <a:endParaRPr lang="cs-CZ" dirty="0" smtClean="0">
              <a:latin typeface="Cambria" panose="02040503050406030204" pitchFamily="18" charset="0"/>
            </a:endParaRPr>
          </a:p>
          <a:p>
            <a:r>
              <a:rPr lang="cs-CZ" dirty="0" smtClean="0">
                <a:latin typeface="Cambria" panose="02040503050406030204" pitchFamily="18" charset="0"/>
              </a:rPr>
              <a:t>Petiční právo</a:t>
            </a:r>
          </a:p>
          <a:p>
            <a:r>
              <a:rPr lang="cs-CZ" dirty="0" smtClean="0">
                <a:latin typeface="Cambria" panose="02040503050406030204" pitchFamily="18" charset="0"/>
              </a:rPr>
              <a:t>Shromažďovací právo</a:t>
            </a:r>
          </a:p>
          <a:p>
            <a:r>
              <a:rPr lang="cs-CZ" dirty="0" smtClean="0">
                <a:latin typeface="Cambria" panose="02040503050406030204" pitchFamily="18" charset="0"/>
              </a:rPr>
              <a:t>Sdružovací právo</a:t>
            </a:r>
          </a:p>
          <a:p>
            <a:r>
              <a:rPr lang="cs-CZ" dirty="0" smtClean="0">
                <a:latin typeface="Cambria" panose="02040503050406030204" pitchFamily="18" charset="0"/>
              </a:rPr>
              <a:t>Referendum</a:t>
            </a:r>
          </a:p>
          <a:p>
            <a:r>
              <a:rPr lang="cs-CZ" dirty="0" smtClean="0">
                <a:latin typeface="Cambria" panose="02040503050406030204" pitchFamily="18" charset="0"/>
              </a:rPr>
              <a:t>Informace</a:t>
            </a:r>
          </a:p>
          <a:p>
            <a:r>
              <a:rPr lang="cs-CZ" dirty="0">
                <a:latin typeface="Cambria" panose="02040503050406030204" pitchFamily="18" charset="0"/>
              </a:rPr>
              <a:t>Účast veřejnosti na rozhodování, na tvorbě plánů, programů, politik a na přípravě právních </a:t>
            </a:r>
            <a:r>
              <a:rPr lang="cs-CZ" dirty="0" smtClean="0">
                <a:latin typeface="Cambria" panose="02040503050406030204" pitchFamily="18" charset="0"/>
              </a:rPr>
              <a:t>předpisů</a:t>
            </a:r>
          </a:p>
          <a:p>
            <a:r>
              <a:rPr lang="cs-CZ" dirty="0" smtClean="0">
                <a:latin typeface="Cambria" panose="02040503050406030204" pitchFamily="18" charset="0"/>
              </a:rPr>
              <a:t>Soudní ochrana</a:t>
            </a:r>
            <a:endParaRPr lang="cs-CZ" dirty="0">
              <a:latin typeface="Cambria" panose="02040503050406030204" pitchFamily="18" charset="0"/>
            </a:endParaRP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Způsoby účasti veřejnosti</a:t>
            </a:r>
            <a:endParaRPr lang="cs-CZ" sz="4000" b="1" dirty="0"/>
          </a:p>
        </p:txBody>
      </p:sp>
      <p:cxnSp>
        <p:nvCxnSpPr>
          <p:cNvPr id="6" name="Přímá spojnice 5"/>
          <p:cNvCxnSpPr/>
          <p:nvPr/>
        </p:nvCxnSpPr>
        <p:spPr>
          <a:xfrm flipV="1">
            <a:off x="323528" y="4293096"/>
            <a:ext cx="8016280" cy="72008"/>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57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ctrTitle" idx="4294967295"/>
          </p:nvPr>
        </p:nvSpPr>
        <p:spPr>
          <a:xfrm>
            <a:off x="299951" y="796098"/>
            <a:ext cx="3385784" cy="750470"/>
          </a:xfrm>
          <a:prstGeom prst="rect">
            <a:avLst/>
          </a:prstGeom>
        </p:spPr>
        <p:txBody>
          <a:bodyPr vert="horz" lIns="91425" tIns="91425" rIns="91425" bIns="91425" rtlCol="0" anchor="b" anchorCtr="0">
            <a:noAutofit/>
          </a:bodyPr>
          <a:lstStyle/>
          <a:p>
            <a:pPr lvl="0"/>
            <a:r>
              <a:rPr lang="cs-CZ" sz="2800" dirty="0">
                <a:solidFill>
                  <a:schemeClr val="accent4">
                    <a:lumMod val="50000"/>
                  </a:schemeClr>
                </a:solidFill>
                <a:latin typeface="Cambria" panose="02040503050406030204" pitchFamily="18" charset="0"/>
              </a:rPr>
              <a:t>typy spolků</a:t>
            </a:r>
            <a:endParaRPr lang="en" sz="3200" dirty="0">
              <a:solidFill>
                <a:schemeClr val="accent4">
                  <a:lumMod val="50000"/>
                </a:schemeClr>
              </a:solidFill>
              <a:latin typeface="Cambria" panose="02040503050406030204" pitchFamily="18" charset="0"/>
            </a:endParaRPr>
          </a:p>
        </p:txBody>
      </p:sp>
      <p:graphicFrame>
        <p:nvGraphicFramePr>
          <p:cNvPr id="7" name="Graf 6"/>
          <p:cNvGraphicFramePr/>
          <p:nvPr>
            <p:extLst/>
          </p:nvPr>
        </p:nvGraphicFramePr>
        <p:xfrm>
          <a:off x="1305951" y="1546568"/>
          <a:ext cx="6044419" cy="38123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699756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ctrTitle" idx="4294967295"/>
          </p:nvPr>
        </p:nvSpPr>
        <p:spPr>
          <a:xfrm>
            <a:off x="299951" y="796098"/>
            <a:ext cx="3385784" cy="750470"/>
          </a:xfrm>
          <a:prstGeom prst="rect">
            <a:avLst/>
          </a:prstGeom>
        </p:spPr>
        <p:txBody>
          <a:bodyPr vert="horz" lIns="91425" tIns="91425" rIns="91425" bIns="91425" rtlCol="0" anchor="b" anchorCtr="0">
            <a:noAutofit/>
          </a:bodyPr>
          <a:lstStyle/>
          <a:p>
            <a:pPr lvl="0"/>
            <a:r>
              <a:rPr lang="cs-CZ" sz="2800" dirty="0">
                <a:solidFill>
                  <a:schemeClr val="accent4">
                    <a:lumMod val="50000"/>
                  </a:schemeClr>
                </a:solidFill>
                <a:latin typeface="Cambria" panose="02040503050406030204" pitchFamily="18" charset="0"/>
              </a:rPr>
              <a:t>úspěšnost</a:t>
            </a:r>
            <a:endParaRPr lang="en" sz="3200" dirty="0">
              <a:solidFill>
                <a:schemeClr val="accent4">
                  <a:lumMod val="50000"/>
                </a:schemeClr>
              </a:solidFill>
              <a:latin typeface="Cambria" panose="02040503050406030204" pitchFamily="18" charset="0"/>
            </a:endParaRPr>
          </a:p>
        </p:txBody>
      </p:sp>
      <p:sp>
        <p:nvSpPr>
          <p:cNvPr id="2" name="Obdélník 1"/>
          <p:cNvSpPr/>
          <p:nvPr/>
        </p:nvSpPr>
        <p:spPr>
          <a:xfrm>
            <a:off x="1069146" y="2629779"/>
            <a:ext cx="3221501" cy="3094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5" name="Obdélník 4"/>
          <p:cNvSpPr/>
          <p:nvPr/>
        </p:nvSpPr>
        <p:spPr>
          <a:xfrm>
            <a:off x="4290647" y="2629779"/>
            <a:ext cx="4600135" cy="3094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3" name="TextovéPole 2"/>
          <p:cNvSpPr txBox="1"/>
          <p:nvPr/>
        </p:nvSpPr>
        <p:spPr>
          <a:xfrm>
            <a:off x="1878037" y="3051810"/>
            <a:ext cx="7012744" cy="338554"/>
          </a:xfrm>
          <a:prstGeom prst="rect">
            <a:avLst/>
          </a:prstGeom>
          <a:noFill/>
        </p:spPr>
        <p:txBody>
          <a:bodyPr wrap="square" rtlCol="0">
            <a:spAutoFit/>
          </a:bodyPr>
          <a:lstStyle/>
          <a:p>
            <a:r>
              <a:rPr lang="cs-CZ" sz="1600" b="1" dirty="0">
                <a:latin typeface="Cambria" panose="02040503050406030204" pitchFamily="18" charset="0"/>
                <a:ea typeface="Roboto Slab" panose="020B0604020202020204" charset="0"/>
              </a:rPr>
              <a:t>úspěch 					neúspěch</a:t>
            </a:r>
          </a:p>
        </p:txBody>
      </p:sp>
      <p:sp>
        <p:nvSpPr>
          <p:cNvPr id="8" name="Obdélník 7"/>
          <p:cNvSpPr/>
          <p:nvPr/>
        </p:nvSpPr>
        <p:spPr>
          <a:xfrm>
            <a:off x="1069146" y="4022480"/>
            <a:ext cx="2300067" cy="3094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9" name="Obdélník 8"/>
          <p:cNvSpPr/>
          <p:nvPr/>
        </p:nvSpPr>
        <p:spPr>
          <a:xfrm>
            <a:off x="3369213" y="4022480"/>
            <a:ext cx="921434" cy="30949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10" name="TextovéPole 9"/>
          <p:cNvSpPr txBox="1"/>
          <p:nvPr/>
        </p:nvSpPr>
        <p:spPr>
          <a:xfrm>
            <a:off x="1202789" y="4797451"/>
            <a:ext cx="8173328" cy="461665"/>
          </a:xfrm>
          <a:prstGeom prst="rect">
            <a:avLst/>
          </a:prstGeom>
          <a:noFill/>
        </p:spPr>
        <p:txBody>
          <a:bodyPr wrap="square" rtlCol="0">
            <a:spAutoFit/>
          </a:bodyPr>
          <a:lstStyle/>
          <a:p>
            <a:r>
              <a:rPr lang="cs-CZ" sz="1200" b="1" dirty="0">
                <a:latin typeface="Cambria" panose="02040503050406030204" pitchFamily="18" charset="0"/>
                <a:ea typeface="Roboto Slab" panose="020B0604020202020204" charset="0"/>
              </a:rPr>
              <a:t>úspěch na 1. stupni             úspěch na 2. stupni 	neúspěch na 1. stupni             neúspěch na 2. stupni </a:t>
            </a:r>
          </a:p>
          <a:p>
            <a:endParaRPr lang="cs-CZ" sz="1200" b="1" dirty="0">
              <a:latin typeface="Cambria" panose="02040503050406030204" pitchFamily="18" charset="0"/>
              <a:ea typeface="Roboto Slab" panose="020B0604020202020204" charset="0"/>
            </a:endParaRPr>
          </a:p>
        </p:txBody>
      </p:sp>
      <p:sp>
        <p:nvSpPr>
          <p:cNvPr id="11" name="Obdélník 10"/>
          <p:cNvSpPr/>
          <p:nvPr/>
        </p:nvSpPr>
        <p:spPr>
          <a:xfrm>
            <a:off x="4290647" y="4022480"/>
            <a:ext cx="2412609" cy="3094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2" name="Obdélník 11"/>
          <p:cNvSpPr/>
          <p:nvPr/>
        </p:nvSpPr>
        <p:spPr>
          <a:xfrm>
            <a:off x="6731392" y="4022480"/>
            <a:ext cx="2159390" cy="309490"/>
          </a:xfrm>
          <a:prstGeom prst="rect">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98210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3" grpId="0"/>
      <p:bldP spid="8" grpId="0" animBg="1"/>
      <p:bldP spid="9" grpId="0" animBg="1"/>
      <p:bldP spid="10" grpId="0"/>
      <p:bldP spid="11" grpId="0" animBg="1"/>
      <p:bldP spid="1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graphicFrame>
        <p:nvGraphicFramePr>
          <p:cNvPr id="7" name="Graf 6"/>
          <p:cNvGraphicFramePr/>
          <p:nvPr>
            <p:extLst/>
          </p:nvPr>
        </p:nvGraphicFramePr>
        <p:xfrm>
          <a:off x="1526345" y="1736482"/>
          <a:ext cx="6914270" cy="4264268"/>
        </p:xfrm>
        <a:graphic>
          <a:graphicData uri="http://schemas.openxmlformats.org/drawingml/2006/chart">
            <c:chart xmlns:c="http://schemas.openxmlformats.org/drawingml/2006/chart" xmlns:r="http://schemas.openxmlformats.org/officeDocument/2006/relationships" r:id="rId3"/>
          </a:graphicData>
        </a:graphic>
      </p:graphicFrame>
      <p:sp>
        <p:nvSpPr>
          <p:cNvPr id="4" name="Shape 159"/>
          <p:cNvSpPr txBox="1">
            <a:spLocks/>
          </p:cNvSpPr>
          <p:nvPr/>
        </p:nvSpPr>
        <p:spPr>
          <a:xfrm>
            <a:off x="391392" y="1451175"/>
            <a:ext cx="4307218" cy="750470"/>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Roboto Slab"/>
              <a:buNone/>
              <a:defRPr sz="1800" b="1" i="0" u="none" strike="noStrike" cap="none">
                <a:solidFill>
                  <a:srgbClr val="FFFFFF"/>
                </a:solidFill>
                <a:latin typeface="Roboto Slab"/>
                <a:ea typeface="Roboto Slab"/>
                <a:cs typeface="Roboto Slab"/>
                <a:sym typeface="Roboto Slab"/>
              </a:defRPr>
            </a:lvl1pPr>
            <a:lvl2pPr lvl="1">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2pPr>
            <a:lvl3pPr lvl="2">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3pPr>
            <a:lvl4pPr lvl="3">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4pPr>
            <a:lvl5pPr lvl="4">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5pPr>
            <a:lvl6pPr lvl="5">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6pPr>
            <a:lvl7pPr lvl="6">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7pPr>
            <a:lvl8pPr lvl="7">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8pPr>
            <a:lvl9pPr lvl="8">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9pPr>
          </a:lstStyle>
          <a:p>
            <a:r>
              <a:rPr lang="cs-CZ" sz="2800" dirty="0">
                <a:solidFill>
                  <a:schemeClr val="accent4">
                    <a:lumMod val="50000"/>
                  </a:schemeClr>
                </a:solidFill>
                <a:latin typeface="Cambria" panose="02040503050406030204" pitchFamily="18" charset="0"/>
              </a:rPr>
              <a:t>Důvody úspěchu</a:t>
            </a:r>
          </a:p>
          <a:p>
            <a:r>
              <a:rPr lang="cs-CZ" sz="2000" dirty="0">
                <a:solidFill>
                  <a:schemeClr val="accent4">
                    <a:lumMod val="50000"/>
                  </a:schemeClr>
                </a:solidFill>
                <a:latin typeface="Cambria" panose="02040503050406030204" pitchFamily="18" charset="0"/>
              </a:rPr>
              <a:t>(nezákonnost správních rozhodnutí)</a:t>
            </a:r>
            <a:endParaRPr lang="en" sz="2400" dirty="0">
              <a:solidFill>
                <a:schemeClr val="accent4">
                  <a:lumMod val="50000"/>
                </a:schemeClr>
              </a:solidFill>
              <a:latin typeface="Cambria" panose="02040503050406030204" pitchFamily="18" charset="0"/>
            </a:endParaRPr>
          </a:p>
        </p:txBody>
      </p:sp>
    </p:spTree>
    <p:extLst>
      <p:ext uri="{BB962C8B-B14F-4D97-AF65-F5344CB8AC3E}">
        <p14:creationId xmlns:p14="http://schemas.microsoft.com/office/powerpoint/2010/main" val="19482601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ctrTitle"/>
          </p:nvPr>
        </p:nvSpPr>
        <p:spPr>
          <a:xfrm>
            <a:off x="467544" y="1700808"/>
            <a:ext cx="7772400" cy="1470025"/>
          </a:xfrm>
        </p:spPr>
        <p:txBody>
          <a:bodyPr>
            <a:normAutofit/>
          </a:bodyPr>
          <a:lstStyle/>
          <a:p>
            <a:r>
              <a:rPr lang="cs-CZ" dirty="0"/>
              <a:t/>
            </a:r>
            <a:br>
              <a:rPr lang="cs-CZ" dirty="0"/>
            </a:br>
            <a:endParaRPr lang="cs-CZ" dirty="0"/>
          </a:p>
        </p:txBody>
      </p:sp>
      <p:sp>
        <p:nvSpPr>
          <p:cNvPr id="6" name="TextovéPole 5"/>
          <p:cNvSpPr txBox="1"/>
          <p:nvPr/>
        </p:nvSpPr>
        <p:spPr>
          <a:xfrm>
            <a:off x="1403648" y="334645"/>
            <a:ext cx="6696744" cy="2215991"/>
          </a:xfrm>
          <a:prstGeom prst="rect">
            <a:avLst/>
          </a:prstGeom>
          <a:noFill/>
        </p:spPr>
        <p:txBody>
          <a:bodyPr wrap="square" rtlCol="0">
            <a:spAutoFit/>
          </a:bodyPr>
          <a:lstStyle/>
          <a:p>
            <a:pPr algn="ctr"/>
            <a:r>
              <a:rPr lang="cs-CZ" sz="4000" dirty="0" smtClean="0"/>
              <a:t>Děkuji za pozornost!</a:t>
            </a:r>
          </a:p>
          <a:p>
            <a:pPr algn="ctr"/>
            <a:endParaRPr lang="cs-CZ" sz="4000" dirty="0" smtClean="0"/>
          </a:p>
          <a:p>
            <a:pPr algn="ctr"/>
            <a:endParaRPr lang="cs-CZ" sz="4000" dirty="0" smtClean="0"/>
          </a:p>
          <a:p>
            <a:endParaRPr lang="cs-CZ"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1340768"/>
            <a:ext cx="4763165" cy="4763165"/>
          </a:xfrm>
          <a:prstGeom prst="rect">
            <a:avLst/>
          </a:prstGeom>
        </p:spPr>
      </p:pic>
    </p:spTree>
    <p:extLst>
      <p:ext uri="{BB962C8B-B14F-4D97-AF65-F5344CB8AC3E}">
        <p14:creationId xmlns:p14="http://schemas.microsoft.com/office/powerpoint/2010/main" val="4067233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iisd.ca/crs/aarhus/mop4/images/generic/unece_conven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647" y="5048678"/>
            <a:ext cx="3522390" cy="1289890"/>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317180" y="613429"/>
            <a:ext cx="3528392" cy="4408899"/>
          </a:xfrm>
          <a:prstGeom prst="rect">
            <a:avLst/>
          </a:prstGeom>
          <a:noFill/>
        </p:spPr>
        <p:txBody>
          <a:bodyPr wrap="square" rtlCol="0">
            <a:spAutoFit/>
          </a:bodyPr>
          <a:lstStyle/>
          <a:p>
            <a:pPr algn="just"/>
            <a:r>
              <a:rPr lang="cs-CZ" b="1" dirty="0"/>
              <a:t>Mezinárodní úmluva o přístupu k informacím, účasti veřejnosti na rozhodování a přístupu k právní ochraně v otázkách životního prostředí (</a:t>
            </a:r>
            <a:r>
              <a:rPr lang="cs-CZ" b="1" dirty="0" err="1"/>
              <a:t>Aarhuská</a:t>
            </a:r>
            <a:r>
              <a:rPr lang="cs-CZ" b="1" dirty="0"/>
              <a:t> úmluva</a:t>
            </a:r>
            <a:r>
              <a:rPr lang="cs-CZ" b="1" dirty="0" smtClean="0"/>
              <a:t>).</a:t>
            </a:r>
          </a:p>
          <a:p>
            <a:pPr algn="just"/>
            <a:endParaRPr lang="cs-CZ" sz="1050" b="1" dirty="0"/>
          </a:p>
          <a:p>
            <a:pPr marL="171450" indent="-171450" algn="just">
              <a:buFont typeface="Arial" panose="020B0604020202020204" pitchFamily="34" charset="0"/>
              <a:buChar char="•"/>
            </a:pPr>
            <a:r>
              <a:rPr lang="cs-CZ" dirty="0" smtClean="0"/>
              <a:t>Přijata </a:t>
            </a:r>
            <a:r>
              <a:rPr lang="cs-CZ" dirty="0"/>
              <a:t>na 4. ministerské konferenci Evropské hospodářské komise OSN v dánském městě </a:t>
            </a:r>
            <a:r>
              <a:rPr lang="cs-CZ" dirty="0" err="1"/>
              <a:t>Aarhus</a:t>
            </a:r>
            <a:r>
              <a:rPr lang="cs-CZ" dirty="0"/>
              <a:t> 25. 6. </a:t>
            </a:r>
            <a:r>
              <a:rPr lang="cs-CZ" dirty="0" smtClean="0"/>
              <a:t>1998.</a:t>
            </a:r>
          </a:p>
          <a:p>
            <a:pPr marL="171450" indent="-171450" algn="just">
              <a:buFont typeface="Arial" panose="020B0604020202020204" pitchFamily="34" charset="0"/>
              <a:buChar char="•"/>
            </a:pPr>
            <a:r>
              <a:rPr lang="cs-CZ" dirty="0" smtClean="0"/>
              <a:t>Účinnosti </a:t>
            </a:r>
            <a:r>
              <a:rPr lang="cs-CZ" dirty="0"/>
              <a:t>nabyla 30. 10. </a:t>
            </a:r>
            <a:r>
              <a:rPr lang="cs-CZ" dirty="0" smtClean="0"/>
              <a:t>2001.</a:t>
            </a:r>
          </a:p>
          <a:p>
            <a:pPr marL="171450" indent="-171450" algn="just">
              <a:buFont typeface="Arial" panose="020B0604020202020204" pitchFamily="34" charset="0"/>
              <a:buChar char="•"/>
            </a:pPr>
            <a:r>
              <a:rPr lang="cs-CZ" dirty="0" smtClean="0"/>
              <a:t>Česká </a:t>
            </a:r>
            <a:r>
              <a:rPr lang="cs-CZ" dirty="0"/>
              <a:t>republika smlouvu ratifikovala 6. 7. </a:t>
            </a:r>
            <a:r>
              <a:rPr lang="cs-CZ" dirty="0" smtClean="0"/>
              <a:t>2004 </a:t>
            </a:r>
            <a:r>
              <a:rPr lang="cs-CZ" dirty="0"/>
              <a:t>a v následujícím roce ji ratifikovalo i tehdejší Společenství.</a:t>
            </a:r>
            <a:endParaRPr lang="cs-CZ" b="1" dirty="0"/>
          </a:p>
          <a:p>
            <a:endParaRPr lang="cs-CZ" dirty="0"/>
          </a:p>
        </p:txBody>
      </p:sp>
      <p:pic>
        <p:nvPicPr>
          <p:cNvPr id="8" name="Obrázek 7"/>
          <p:cNvPicPr>
            <a:picLocks noChangeAspect="1"/>
          </p:cNvPicPr>
          <p:nvPr/>
        </p:nvPicPr>
        <p:blipFill>
          <a:blip r:embed="rId4"/>
          <a:stretch>
            <a:fillRect/>
          </a:stretch>
        </p:blipFill>
        <p:spPr>
          <a:xfrm>
            <a:off x="4067944" y="613429"/>
            <a:ext cx="4855474" cy="5817493"/>
          </a:xfrm>
          <a:prstGeom prst="rect">
            <a:avLst/>
          </a:prstGeom>
        </p:spPr>
      </p:pic>
    </p:spTree>
    <p:extLst>
      <p:ext uri="{BB962C8B-B14F-4D97-AF65-F5344CB8AC3E}">
        <p14:creationId xmlns:p14="http://schemas.microsoft.com/office/powerpoint/2010/main" val="127475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322748"/>
            <a:ext cx="8229600" cy="5155219"/>
          </a:xfrm>
        </p:spPr>
        <p:txBody>
          <a:bodyPr>
            <a:normAutofit fontScale="55000" lnSpcReduction="20000"/>
          </a:bodyPr>
          <a:lstStyle/>
          <a:p>
            <a:pPr marL="0" indent="0">
              <a:buNone/>
            </a:pPr>
            <a:r>
              <a:rPr lang="cs-CZ" sz="4400" b="1" dirty="0" smtClean="0"/>
              <a:t>3 pilíře účasti veřejnosti</a:t>
            </a:r>
          </a:p>
          <a:p>
            <a:pPr>
              <a:lnSpc>
                <a:spcPct val="120000"/>
              </a:lnSpc>
            </a:pPr>
            <a:r>
              <a:rPr lang="cs-CZ" sz="4200" b="1" dirty="0" smtClean="0"/>
              <a:t>Informace</a:t>
            </a:r>
          </a:p>
          <a:p>
            <a:pPr>
              <a:lnSpc>
                <a:spcPct val="120000"/>
              </a:lnSpc>
            </a:pPr>
            <a:r>
              <a:rPr lang="cs-CZ" sz="4200" b="1" dirty="0" smtClean="0"/>
              <a:t>Účast na rozhodování </a:t>
            </a:r>
            <a:r>
              <a:rPr lang="cs-CZ" sz="4200" b="1" dirty="0"/>
              <a:t>a při přípravě různých koncepčních dokumentů a </a:t>
            </a:r>
            <a:r>
              <a:rPr lang="cs-CZ" sz="4200" b="1" dirty="0" smtClean="0"/>
              <a:t>předpisů</a:t>
            </a:r>
          </a:p>
          <a:p>
            <a:pPr lvl="1">
              <a:lnSpc>
                <a:spcPct val="120000"/>
              </a:lnSpc>
            </a:pPr>
            <a:r>
              <a:rPr lang="cs-CZ" sz="3200" dirty="0"/>
              <a:t>Účast veřejnosti na rozhodování o specifických činnostech (článek 6). </a:t>
            </a:r>
            <a:endParaRPr lang="cs-CZ" sz="3200" dirty="0" smtClean="0"/>
          </a:p>
          <a:p>
            <a:pPr lvl="1">
              <a:lnSpc>
                <a:spcPct val="120000"/>
              </a:lnSpc>
            </a:pPr>
            <a:r>
              <a:rPr lang="cs-CZ" dirty="0"/>
              <a:t>Účast veřejnost při tvorbě plánů, programů a politik </a:t>
            </a:r>
            <a:r>
              <a:rPr lang="cs-CZ" dirty="0" smtClean="0"/>
              <a:t>týkají </a:t>
            </a:r>
            <a:r>
              <a:rPr lang="cs-CZ" dirty="0"/>
              <a:t>cích se životního prostředí (článek 7</a:t>
            </a:r>
            <a:r>
              <a:rPr lang="cs-CZ" dirty="0" smtClean="0"/>
              <a:t>).</a:t>
            </a:r>
          </a:p>
          <a:p>
            <a:pPr lvl="1">
              <a:lnSpc>
                <a:spcPct val="120000"/>
              </a:lnSpc>
            </a:pPr>
            <a:r>
              <a:rPr lang="cs-CZ" dirty="0" smtClean="0"/>
              <a:t>Účast </a:t>
            </a:r>
            <a:r>
              <a:rPr lang="cs-CZ" dirty="0"/>
              <a:t>veřejnosti na přípravě prováděcích předpisů a obecně použitelných právně závazných normativních nástrojů (článek 8). </a:t>
            </a:r>
            <a:endParaRPr lang="cs-CZ" sz="3800" b="1" dirty="0" smtClean="0"/>
          </a:p>
          <a:p>
            <a:pPr>
              <a:lnSpc>
                <a:spcPct val="120000"/>
              </a:lnSpc>
            </a:pPr>
            <a:r>
              <a:rPr lang="cs-CZ" sz="4200" b="1" dirty="0" smtClean="0"/>
              <a:t>Soudní ochrana</a:t>
            </a:r>
          </a:p>
          <a:p>
            <a:endParaRPr lang="cs-CZ" dirty="0" smtClean="0"/>
          </a:p>
          <a:p>
            <a:r>
              <a:rPr lang="cs-CZ" dirty="0" smtClean="0"/>
              <a:t>Úmluva neupravuje </a:t>
            </a:r>
            <a:r>
              <a:rPr lang="cs-CZ" dirty="0"/>
              <a:t>přesně procesy, která účast veřejnosti zajišťují; počítá s konkrétním provedením v právu smluvních stran a nijak nebrání přijetí širší, pro veřejnost příznivější úprav. Stanoví tedy minimální standard, nikoliv maximální možnou míru účasti veřejnosti (</a:t>
            </a:r>
            <a:r>
              <a:rPr lang="cs-CZ" i="1" dirty="0"/>
              <a:t>a </a:t>
            </a:r>
            <a:r>
              <a:rPr lang="cs-CZ" i="1" dirty="0" err="1"/>
              <a:t>floor</a:t>
            </a:r>
            <a:r>
              <a:rPr lang="cs-CZ" i="1" dirty="0"/>
              <a:t>, not a </a:t>
            </a:r>
            <a:r>
              <a:rPr lang="cs-CZ" i="1" dirty="0" err="1"/>
              <a:t>ceiling</a:t>
            </a:r>
            <a:r>
              <a:rPr lang="cs-CZ" dirty="0" smtClean="0"/>
              <a:t>).</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err="1" smtClean="0"/>
              <a:t>Aarhuská</a:t>
            </a:r>
            <a:r>
              <a:rPr lang="cs-CZ" sz="4000" b="1" dirty="0" smtClean="0"/>
              <a:t> úmluva</a:t>
            </a:r>
            <a:endParaRPr lang="cs-CZ" sz="4000" b="1" dirty="0"/>
          </a:p>
        </p:txBody>
      </p:sp>
    </p:spTree>
    <p:extLst>
      <p:ext uri="{BB962C8B-B14F-4D97-AF65-F5344CB8AC3E}">
        <p14:creationId xmlns:p14="http://schemas.microsoft.com/office/powerpoint/2010/main" val="1479227528"/>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8412</TotalTime>
  <Words>5726</Words>
  <Application>Microsoft Office PowerPoint</Application>
  <PresentationFormat>Předvádění na obrazovce (4:3)</PresentationFormat>
  <Paragraphs>509</Paragraphs>
  <Slides>73</Slides>
  <Notes>6</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73</vt:i4>
      </vt:variant>
    </vt:vector>
  </HeadingPairs>
  <TitlesOfParts>
    <vt:vector size="81" baseType="lpstr">
      <vt:lpstr>Arial</vt:lpstr>
      <vt:lpstr>Calibri</vt:lpstr>
      <vt:lpstr>Cambria</vt:lpstr>
      <vt:lpstr>Consolas</vt:lpstr>
      <vt:lpstr>Nixie One</vt:lpstr>
      <vt:lpstr>Roboto Slab</vt:lpstr>
      <vt:lpstr>Verdana</vt:lpstr>
      <vt:lpstr>Motiv systému Office</vt:lpstr>
      <vt:lpstr>Právo životního prostředí II</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2012 – 2016 (celkem cca 220 věcí v 1. stupni) </vt:lpstr>
      <vt:lpstr>agenda</vt:lpstr>
      <vt:lpstr>Fáze povolování</vt:lpstr>
      <vt:lpstr>typy spolků</vt:lpstr>
      <vt:lpstr>úspěšnost</vt:lpstr>
      <vt:lpstr>Prezentace aplikace PowerPoint</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práva životního prostředí pro neprávníky (MX001Zk)</dc:title>
  <dc:creator>Vojtech</dc:creator>
  <cp:lastModifiedBy>Vojtěch Vomáčka</cp:lastModifiedBy>
  <cp:revision>283</cp:revision>
  <dcterms:created xsi:type="dcterms:W3CDTF">2014-09-07T21:44:03Z</dcterms:created>
  <dcterms:modified xsi:type="dcterms:W3CDTF">2017-12-13T14:33:39Z</dcterms:modified>
</cp:coreProperties>
</file>