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  <p:sldMasterId id="2147483653" r:id="rId2"/>
  </p:sldMasterIdLst>
  <p:notesMasterIdLst>
    <p:notesMasterId r:id="rId42"/>
  </p:notesMasterIdLst>
  <p:handoutMasterIdLst>
    <p:handoutMasterId r:id="rId43"/>
  </p:handoutMasterIdLst>
  <p:sldIdLst>
    <p:sldId id="309" r:id="rId3"/>
    <p:sldId id="304" r:id="rId4"/>
    <p:sldId id="354" r:id="rId5"/>
    <p:sldId id="311" r:id="rId6"/>
    <p:sldId id="310" r:id="rId7"/>
    <p:sldId id="315" r:id="rId8"/>
    <p:sldId id="316" r:id="rId9"/>
    <p:sldId id="317" r:id="rId10"/>
    <p:sldId id="318" r:id="rId11"/>
    <p:sldId id="320" r:id="rId12"/>
    <p:sldId id="321" r:id="rId13"/>
    <p:sldId id="322" r:id="rId14"/>
    <p:sldId id="305" r:id="rId15"/>
    <p:sldId id="325" r:id="rId16"/>
    <p:sldId id="326" r:id="rId17"/>
    <p:sldId id="327" r:id="rId18"/>
    <p:sldId id="328" r:id="rId19"/>
    <p:sldId id="329" r:id="rId20"/>
    <p:sldId id="330" r:id="rId21"/>
    <p:sldId id="331" r:id="rId22"/>
    <p:sldId id="332" r:id="rId23"/>
    <p:sldId id="335" r:id="rId24"/>
    <p:sldId id="336" r:id="rId25"/>
    <p:sldId id="337" r:id="rId26"/>
    <p:sldId id="338" r:id="rId27"/>
    <p:sldId id="339" r:id="rId28"/>
    <p:sldId id="340" r:id="rId29"/>
    <p:sldId id="341" r:id="rId30"/>
    <p:sldId id="342" r:id="rId31"/>
    <p:sldId id="343" r:id="rId32"/>
    <p:sldId id="344" r:id="rId33"/>
    <p:sldId id="345" r:id="rId34"/>
    <p:sldId id="346" r:id="rId35"/>
    <p:sldId id="347" r:id="rId36"/>
    <p:sldId id="348" r:id="rId37"/>
    <p:sldId id="349" r:id="rId38"/>
    <p:sldId id="350" r:id="rId39"/>
    <p:sldId id="352" r:id="rId40"/>
    <p:sldId id="323" r:id="rId41"/>
  </p:sldIdLst>
  <p:sldSz cx="9144000" cy="6858000" type="screen4x3"/>
  <p:notesSz cx="6951663" cy="10082213"/>
  <p:defaultTextStyle>
    <a:defPPr>
      <a:defRPr lang="cs-CZ"/>
    </a:defPPr>
    <a:lvl1pPr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D5BD"/>
    <a:srgbClr val="E7C99D"/>
    <a:srgbClr val="80379B"/>
    <a:srgbClr val="A9AAAE"/>
    <a:srgbClr val="68676C"/>
    <a:srgbClr val="DFE1E2"/>
    <a:srgbClr val="F6F6F7"/>
    <a:srgbClr val="DFE0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019" autoAdjust="0"/>
    <p:restoredTop sz="75485" autoAdjust="0"/>
  </p:normalViewPr>
  <p:slideViewPr>
    <p:cSldViewPr showGuides="1">
      <p:cViewPr varScale="1">
        <p:scale>
          <a:sx n="53" d="100"/>
          <a:sy n="53" d="100"/>
        </p:scale>
        <p:origin x="167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howGuides="1">
      <p:cViewPr varScale="1">
        <p:scale>
          <a:sx n="55" d="100"/>
          <a:sy n="55" d="100"/>
        </p:scale>
        <p:origin x="2796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notesMaster" Target="notesMasters/notesMaster1.xml"/><Relationship Id="rId47" Type="http://schemas.openxmlformats.org/officeDocument/2006/relationships/tableStyles" Target="tableStyle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handoutMaster" Target="handoutMasters/handoutMaster1.xml"/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theme" Target="theme/theme1.xml"/><Relationship Id="rId20" Type="http://schemas.openxmlformats.org/officeDocument/2006/relationships/slide" Target="slides/slide18.xml"/><Relationship Id="rId41" Type="http://schemas.openxmlformats.org/officeDocument/2006/relationships/slide" Target="slides/slide3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12387" cy="5041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329" tIns="48664" rIns="97329" bIns="48664" numCol="1" anchor="t" anchorCtr="0" compatLnSpc="1">
            <a:prstTxWarp prst="textNoShape">
              <a:avLst/>
            </a:prstTxWarp>
          </a:bodyPr>
          <a:lstStyle>
            <a:lvl1pPr algn="l">
              <a:defRPr sz="1300"/>
            </a:lvl1pPr>
          </a:lstStyle>
          <a:p>
            <a:endParaRPr lang="cs-CZ" altLang="cs-CZ"/>
          </a:p>
        </p:txBody>
      </p:sp>
      <p:sp>
        <p:nvSpPr>
          <p:cNvPr id="2385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37667" y="0"/>
            <a:ext cx="3012387" cy="5041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329" tIns="48664" rIns="97329" bIns="48664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endParaRPr lang="cs-CZ" altLang="cs-CZ"/>
          </a:p>
        </p:txBody>
      </p:sp>
      <p:sp>
        <p:nvSpPr>
          <p:cNvPr id="2385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76352"/>
            <a:ext cx="3012387" cy="5041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329" tIns="48664" rIns="97329" bIns="48664" numCol="1" anchor="b" anchorCtr="0" compatLnSpc="1">
            <a:prstTxWarp prst="textNoShape">
              <a:avLst/>
            </a:prstTxWarp>
          </a:bodyPr>
          <a:lstStyle>
            <a:lvl1pPr algn="l">
              <a:defRPr sz="1300"/>
            </a:lvl1pPr>
          </a:lstStyle>
          <a:p>
            <a:endParaRPr lang="cs-CZ" altLang="cs-CZ"/>
          </a:p>
        </p:txBody>
      </p:sp>
      <p:sp>
        <p:nvSpPr>
          <p:cNvPr id="2385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37667" y="9576352"/>
            <a:ext cx="3012387" cy="5041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329" tIns="48664" rIns="97329" bIns="48664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fld id="{FF1D1097-D9ED-4508-B259-9ECF03284712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342042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8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12387" cy="5041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329" tIns="48664" rIns="97329" bIns="48664" numCol="1" anchor="t" anchorCtr="0" compatLnSpc="1">
            <a:prstTxWarp prst="textNoShape">
              <a:avLst/>
            </a:prstTxWarp>
          </a:bodyPr>
          <a:lstStyle>
            <a:lvl1pPr algn="l">
              <a:defRPr sz="1300"/>
            </a:lvl1pPr>
          </a:lstStyle>
          <a:p>
            <a:endParaRPr lang="cs-CZ" altLang="cs-CZ"/>
          </a:p>
        </p:txBody>
      </p:sp>
      <p:sp>
        <p:nvSpPr>
          <p:cNvPr id="3348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37667" y="0"/>
            <a:ext cx="3012387" cy="5041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329" tIns="48664" rIns="97329" bIns="48664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endParaRPr lang="cs-CZ" altLang="cs-CZ"/>
          </a:p>
        </p:txBody>
      </p:sp>
      <p:sp>
        <p:nvSpPr>
          <p:cNvPr id="3348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55675" y="755650"/>
            <a:ext cx="5040313" cy="37814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348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5167" y="4789051"/>
            <a:ext cx="5561330" cy="4536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329" tIns="48664" rIns="97329" bIns="4866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3348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76352"/>
            <a:ext cx="3012387" cy="5041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329" tIns="48664" rIns="97329" bIns="48664" numCol="1" anchor="b" anchorCtr="0" compatLnSpc="1">
            <a:prstTxWarp prst="textNoShape">
              <a:avLst/>
            </a:prstTxWarp>
          </a:bodyPr>
          <a:lstStyle>
            <a:lvl1pPr algn="l">
              <a:defRPr sz="1300"/>
            </a:lvl1pPr>
          </a:lstStyle>
          <a:p>
            <a:endParaRPr lang="cs-CZ" altLang="cs-CZ"/>
          </a:p>
        </p:txBody>
      </p:sp>
      <p:sp>
        <p:nvSpPr>
          <p:cNvPr id="3348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37667" y="9576352"/>
            <a:ext cx="3012387" cy="5041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329" tIns="48664" rIns="97329" bIns="48664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fld id="{0CB65E74-2FDB-4792-8952-881F465C3F3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2704598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B65E74-2FDB-4792-8952-881F465C3F3A}" type="slidenum">
              <a:rPr lang="cs-CZ" altLang="cs-CZ" smtClean="0"/>
              <a:pPr/>
              <a:t>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1595383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B65E74-2FDB-4792-8952-881F465C3F3A}" type="slidenum">
              <a:rPr lang="cs-CZ" altLang="cs-CZ" smtClean="0"/>
              <a:pPr/>
              <a:t>10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3714036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B65E74-2FDB-4792-8952-881F465C3F3A}" type="slidenum">
              <a:rPr lang="cs-CZ" altLang="cs-CZ" smtClean="0"/>
              <a:pPr/>
              <a:t>11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2285155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B65E74-2FDB-4792-8952-881F465C3F3A}" type="slidenum">
              <a:rPr lang="cs-CZ" altLang="cs-CZ" smtClean="0"/>
              <a:pPr/>
              <a:t>12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649031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B65E74-2FDB-4792-8952-881F465C3F3A}" type="slidenum">
              <a:rPr lang="cs-CZ" altLang="cs-CZ" smtClean="0"/>
              <a:pPr/>
              <a:t>13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9456751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B65E74-2FDB-4792-8952-881F465C3F3A}" type="slidenum">
              <a:rPr lang="cs-CZ" altLang="cs-CZ" smtClean="0"/>
              <a:pPr/>
              <a:t>14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4870674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B65E74-2FDB-4792-8952-881F465C3F3A}" type="slidenum">
              <a:rPr lang="cs-CZ" altLang="cs-CZ" smtClean="0"/>
              <a:pPr/>
              <a:t>15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5784349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B65E74-2FDB-4792-8952-881F465C3F3A}" type="slidenum">
              <a:rPr lang="cs-CZ" altLang="cs-CZ" smtClean="0"/>
              <a:pPr/>
              <a:t>16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1881183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B65E74-2FDB-4792-8952-881F465C3F3A}" type="slidenum">
              <a:rPr lang="cs-CZ" altLang="cs-CZ" smtClean="0"/>
              <a:pPr/>
              <a:t>17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4455389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B65E74-2FDB-4792-8952-881F465C3F3A}" type="slidenum">
              <a:rPr lang="cs-CZ" altLang="cs-CZ" smtClean="0"/>
              <a:pPr/>
              <a:t>18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0136217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B65E74-2FDB-4792-8952-881F465C3F3A}" type="slidenum">
              <a:rPr lang="cs-CZ" altLang="cs-CZ" smtClean="0"/>
              <a:pPr/>
              <a:t>19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090914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EDCEB65-0AAF-4166-8321-A13C55F59362}" type="slidenum">
              <a:rPr lang="cs-CZ" altLang="cs-CZ"/>
              <a:pPr/>
              <a:t>2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4352010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B65E74-2FDB-4792-8952-881F465C3F3A}" type="slidenum">
              <a:rPr lang="cs-CZ" altLang="cs-CZ" smtClean="0"/>
              <a:pPr/>
              <a:t>20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1952673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B65E74-2FDB-4792-8952-881F465C3F3A}" type="slidenum">
              <a:rPr lang="cs-CZ" altLang="cs-CZ" smtClean="0"/>
              <a:pPr/>
              <a:t>21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7089806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7B13314-FA0F-4325-8ADD-A4D8763A3D68}" type="slidenum">
              <a:rPr lang="cs-CZ" altLang="cs-CZ"/>
              <a:pPr/>
              <a:t>22</a:t>
            </a:fld>
            <a:endParaRPr lang="cs-CZ" altLang="cs-CZ"/>
          </a:p>
        </p:txBody>
      </p:sp>
      <p:sp>
        <p:nvSpPr>
          <p:cNvPr id="343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3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5681680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90796" indent="-304152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216609" indent="-243322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703253" indent="-243322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189897" indent="-243322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676540" indent="-24332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3163184" indent="-24332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649828" indent="-24332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4136471" indent="-24332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fld id="{0D552C1E-82FC-43D1-9D3C-FE32122B0739}" type="slidenum">
              <a:rPr lang="cs-CZ" altLang="cs-CZ">
                <a:latin typeface="Arial" panose="020B0604020202020204" pitchFamily="34" charset="0"/>
              </a:rPr>
              <a:pPr eaLnBrk="1" hangingPunct="1"/>
              <a:t>23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cs-CZ" altLang="cs-CZ" smtClean="0">
                <a:latin typeface="Arial" panose="020B0604020202020204" pitchFamily="34" charset="0"/>
              </a:rPr>
              <a:t>- jedna z nejvýnosnějších daní (výnos do SR a ÚSC), součástí daňové soustavy od 1. ledna 1993</a:t>
            </a:r>
          </a:p>
          <a:p>
            <a:pPr eaLnBrk="1" hangingPunct="1"/>
            <a:r>
              <a:rPr lang="cs-CZ" altLang="cs-CZ" smtClean="0">
                <a:latin typeface="Arial" panose="020B0604020202020204" pitchFamily="34" charset="0"/>
              </a:rPr>
              <a:t>- „single tax laws“ (DPFO i DPPO regulovány v rámci jednoho předpisu) X „separate tax laws“ (zvláštní právní předpis pro každou)</a:t>
            </a:r>
          </a:p>
          <a:p>
            <a:pPr eaLnBrk="1" hangingPunct="1"/>
            <a:r>
              <a:rPr lang="cs-CZ" altLang="cs-CZ" smtClean="0">
                <a:latin typeface="Arial" panose="020B0604020202020204" pitchFamily="34" charset="0"/>
              </a:rPr>
              <a:t>-  při aplikaci ZDP se dále vychází ze zákona č. 593/1992 Sb., o rezervách pro zjištění základu daně z příjmů, ve znění pozdějších předpisů, a z dalších právních předpisů, především vyhlášek MF, opatření MF a současně i sdělení MF a SD postupuje dle pokynů MF uveřejňovaných ve finančních zpravodajích (pod označením D). </a:t>
            </a:r>
          </a:p>
          <a:p>
            <a:pPr eaLnBrk="1" hangingPunct="1"/>
            <a:r>
              <a:rPr lang="cs-CZ" altLang="cs-CZ" smtClean="0">
                <a:latin typeface="Arial" panose="020B0604020202020204" pitchFamily="34" charset="0"/>
              </a:rPr>
              <a:t/>
            </a:r>
            <a:br>
              <a:rPr lang="cs-CZ" altLang="cs-CZ" smtClean="0">
                <a:latin typeface="Arial" panose="020B0604020202020204" pitchFamily="34" charset="0"/>
              </a:rPr>
            </a:br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388898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90796" indent="-304152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216609" indent="-243322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703253" indent="-243322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189897" indent="-243322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676540" indent="-24332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3163184" indent="-24332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649828" indent="-24332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4136471" indent="-24332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fld id="{3C2F550E-5571-4BB3-BE51-476F11B1AB18}" type="slidenum">
              <a:rPr lang="cs-CZ" altLang="cs-CZ">
                <a:latin typeface="Arial" panose="020B0604020202020204" pitchFamily="34" charset="0"/>
              </a:rPr>
              <a:pPr eaLnBrk="1" hangingPunct="1"/>
              <a:t>24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buFontTx/>
              <a:buChar char="-"/>
            </a:pPr>
            <a:r>
              <a:rPr lang="cs-CZ" altLang="cs-CZ" smtClean="0">
                <a:latin typeface="Arial" panose="020B0604020202020204" pitchFamily="34" charset="0"/>
              </a:rPr>
              <a:t>nerozhoduje zda: podnikající X nepodnikající, zapsané v OR X nezapsané v OR, zletilá X nezletilá X s omezenou způsobilostí k PÚ  (jedná zákonný zástupce nebo opatrovník)</a:t>
            </a:r>
          </a:p>
          <a:p>
            <a:pPr eaLnBrk="1" hangingPunct="1">
              <a:buFontTx/>
              <a:buChar char="-"/>
            </a:pPr>
            <a:r>
              <a:rPr lang="cs-CZ" altLang="cs-CZ" smtClean="0">
                <a:latin typeface="Arial" panose="020B0604020202020204" pitchFamily="34" charset="0"/>
              </a:rPr>
              <a:t>do rozhodných dnů se započítávají i dny příjezdů a odjezdů, byť je to jen půlden. Bydlištěm je pak místo, kde má poplatník stálý byt za okolností, ze kterých lze usuzovat na jeho úmysl trvale se v tomto bytě zdržovat; přitom není rozhodné ani trvalé bydliště či vlastnictví bytu. Daňová povinnost rezidenta se vztahuje jak na příjmy plynoucí ze zdrojů na území ČR, tak i na příjmy plynoucí ze zdrojů v zahraničí. S ohledem na povinnost zdanit celosvětové příjmy o daňových rezidentech hovoříme také jako o osobách s tzv. neomezenou daňovou povinností </a:t>
            </a:r>
          </a:p>
        </p:txBody>
      </p:sp>
    </p:spTree>
    <p:extLst>
      <p:ext uri="{BB962C8B-B14F-4D97-AF65-F5344CB8AC3E}">
        <p14:creationId xmlns:p14="http://schemas.microsoft.com/office/powerpoint/2010/main" val="231025822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90796" indent="-304152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216609" indent="-243322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703253" indent="-243322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189897" indent="-243322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676540" indent="-24332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3163184" indent="-24332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649828" indent="-24332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4136471" indent="-24332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fld id="{CF5C9D04-0010-464A-AA92-39005AA734D6}" type="slidenum">
              <a:rPr lang="cs-CZ" altLang="cs-CZ">
                <a:latin typeface="Arial" panose="020B0604020202020204" pitchFamily="34" charset="0"/>
              </a:rPr>
              <a:pPr eaLnBrk="1" hangingPunct="1"/>
              <a:t>25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buFontTx/>
              <a:buChar char="-"/>
            </a:pPr>
            <a:r>
              <a:rPr lang="cs-CZ" altLang="cs-CZ" smtClean="0">
                <a:latin typeface="Arial" panose="020B0604020202020204" pitchFamily="34" charset="0"/>
              </a:rPr>
              <a:t>příjem peněžní X nepeněžní (naturální – z. o ocenění majetku) X i dosažený směnou</a:t>
            </a:r>
          </a:p>
          <a:p>
            <a:pPr eaLnBrk="1" hangingPunct="1">
              <a:buFontTx/>
              <a:buChar char="-"/>
            </a:pPr>
            <a:r>
              <a:rPr lang="cs-CZ" altLang="cs-CZ" smtClean="0">
                <a:latin typeface="Arial" panose="020B0604020202020204" pitchFamily="34" charset="0"/>
              </a:rPr>
              <a:t>každý z těchto pěti druhů příjmů je po jistých úpravách označován jako dílčí základ daně</a:t>
            </a:r>
          </a:p>
        </p:txBody>
      </p:sp>
    </p:spTree>
    <p:extLst>
      <p:ext uri="{BB962C8B-B14F-4D97-AF65-F5344CB8AC3E}">
        <p14:creationId xmlns:p14="http://schemas.microsoft.com/office/powerpoint/2010/main" val="233803904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90796" indent="-304152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216609" indent="-243322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703253" indent="-243322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189897" indent="-243322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676540" indent="-24332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3163184" indent="-24332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649828" indent="-24332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4136471" indent="-24332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fld id="{0E2D0E52-A13F-473A-80E6-C53471D43A47}" type="slidenum">
              <a:rPr lang="cs-CZ" altLang="cs-CZ">
                <a:latin typeface="Arial" panose="020B0604020202020204" pitchFamily="34" charset="0"/>
              </a:rPr>
              <a:pPr eaLnBrk="1" hangingPunct="1"/>
              <a:t>26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buFontTx/>
              <a:buChar char="-"/>
            </a:pPr>
            <a:r>
              <a:rPr lang="cs-CZ" altLang="cs-CZ" smtClean="0">
                <a:latin typeface="Arial" panose="020B0604020202020204" pitchFamily="34" charset="0"/>
              </a:rPr>
              <a:t>základ daně (ZD) obecně určen v § 5 ZDP jako součet dílčích základů daně (P-V=HV)</a:t>
            </a:r>
          </a:p>
          <a:p>
            <a:pPr eaLnBrk="1" hangingPunct="1">
              <a:buFontTx/>
              <a:buChar char="-"/>
            </a:pPr>
            <a:r>
              <a:rPr lang="cs-CZ" altLang="cs-CZ" smtClean="0">
                <a:latin typeface="Arial" panose="020B0604020202020204" pitchFamily="34" charset="0"/>
              </a:rPr>
              <a:t>položky snižující základ daně </a:t>
            </a:r>
            <a:r>
              <a:rPr lang="cs-CZ" altLang="cs-CZ" smtClean="0">
                <a:latin typeface="Arial" panose="020B0604020202020204" pitchFamily="34" charset="0"/>
                <a:sym typeface="Wingdings" panose="05000000000000000000" pitchFamily="2" charset="2"/>
              </a:rPr>
              <a:t> </a:t>
            </a:r>
            <a:r>
              <a:rPr lang="cs-CZ" altLang="cs-CZ"/>
              <a:t>osvobození od daně (§ 4/1 a §6/9 ZDP), nezdanitelná část základu daně (§ 15 ZDP), odčitatelné položky (§ 34 ZDP)</a:t>
            </a:r>
            <a:endParaRPr lang="cs-CZ" altLang="cs-CZ" smtClean="0">
              <a:latin typeface="Arial" panose="020B0604020202020204" pitchFamily="34" charset="0"/>
            </a:endParaRPr>
          </a:p>
          <a:p>
            <a:pPr eaLnBrk="1" hangingPunct="1">
              <a:buFontTx/>
              <a:buChar char="-"/>
            </a:pPr>
            <a:r>
              <a:rPr lang="cs-CZ" altLang="cs-CZ" smtClean="0">
                <a:latin typeface="Arial" panose="020B0604020202020204" pitchFamily="34" charset="0"/>
              </a:rPr>
              <a:t>osvobození od daně </a:t>
            </a:r>
            <a:r>
              <a:rPr lang="cs-CZ" altLang="cs-CZ" smtClean="0">
                <a:latin typeface="Arial" panose="020B0604020202020204" pitchFamily="34" charset="0"/>
                <a:sym typeface="Wingdings" panose="05000000000000000000" pitchFamily="2" charset="2"/>
              </a:rPr>
              <a:t> příjmy, které jsou předmětem daně, ale jsou při splnění kritérií od daně osvobozeny</a:t>
            </a:r>
          </a:p>
          <a:p>
            <a:pPr eaLnBrk="1" hangingPunct="1">
              <a:buFontTx/>
              <a:buChar char="-"/>
            </a:pPr>
            <a:r>
              <a:rPr lang="cs-CZ" altLang="cs-CZ" smtClean="0">
                <a:latin typeface="Arial" panose="020B0604020202020204" pitchFamily="34" charset="0"/>
                <a:sym typeface="Wingdings" panose="05000000000000000000" pitchFamily="2" charset="2"/>
              </a:rPr>
              <a:t>sazba daně  „procentuální lineární“? (§ 16 ZDP)</a:t>
            </a:r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5312614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90796" indent="-304152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216609" indent="-243322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703253" indent="-243322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189897" indent="-243322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676540" indent="-24332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3163184" indent="-24332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649828" indent="-24332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4136471" indent="-24332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fld id="{FEA67A2F-EA10-4D1F-B1F9-CF05D55A1326}" type="slidenum">
              <a:rPr lang="cs-CZ" altLang="cs-CZ">
                <a:latin typeface="Arial" panose="020B0604020202020204" pitchFamily="34" charset="0"/>
              </a:rPr>
              <a:pPr eaLnBrk="1" hangingPunct="1"/>
              <a:t>27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buFontTx/>
              <a:buChar char="-"/>
            </a:pPr>
            <a:endParaRPr lang="en-US" altLang="cs-CZ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6007374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90796" indent="-304152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216609" indent="-243322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703253" indent="-243322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189897" indent="-243322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676540" indent="-24332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3163184" indent="-24332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649828" indent="-24332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4136471" indent="-24332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fld id="{8745188A-F750-41B9-9968-8E27B09A1259}" type="slidenum">
              <a:rPr lang="cs-CZ" altLang="cs-CZ">
                <a:latin typeface="Arial" panose="020B0604020202020204" pitchFamily="34" charset="0"/>
              </a:rPr>
              <a:pPr eaLnBrk="1" hangingPunct="1"/>
              <a:t>28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cs-CZ" altLang="cs-CZ" smtClean="0">
                <a:latin typeface="Arial" panose="020B0604020202020204" pitchFamily="34" charset="0"/>
              </a:rPr>
              <a:t>Vyměřovací základ = hrubá mzda; sazba se neustále mnění. </a:t>
            </a:r>
          </a:p>
          <a:p>
            <a:pPr eaLnBrk="1" hangingPunct="1"/>
            <a:r>
              <a:rPr lang="cs-CZ" altLang="cs-CZ" smtClean="0">
                <a:latin typeface="Arial" panose="020B0604020202020204" pitchFamily="34" charset="0"/>
              </a:rPr>
              <a:t>2008 </a:t>
            </a:r>
            <a:r>
              <a:rPr lang="cs-CZ" altLang="cs-CZ" smtClean="0">
                <a:latin typeface="Arial" panose="020B0604020202020204" pitchFamily="34" charset="0"/>
                <a:sym typeface="Wingdings" panose="05000000000000000000" pitchFamily="2" charset="2"/>
              </a:rPr>
              <a:t> 26 % (z toho 3,3 % na nemocenské pojištění, 21,5 % na důchodové pojištění a 1,2 % na státní politiku zaměstnanosti) a 8 %.</a:t>
            </a:r>
            <a:endParaRPr lang="cs-CZ" altLang="cs-CZ" smtClean="0">
              <a:latin typeface="Arial" panose="020B0604020202020204" pitchFamily="34" charset="0"/>
            </a:endParaRPr>
          </a:p>
          <a:p>
            <a:pPr eaLnBrk="1" hangingPunct="1"/>
            <a:r>
              <a:rPr lang="cs-CZ" altLang="cs-CZ" smtClean="0">
                <a:latin typeface="Arial" panose="020B0604020202020204" pitchFamily="34" charset="0"/>
              </a:rPr>
              <a:t>2010 </a:t>
            </a:r>
            <a:r>
              <a:rPr lang="cs-CZ" altLang="cs-CZ" smtClean="0">
                <a:latin typeface="Arial" panose="020B0604020202020204" pitchFamily="34" charset="0"/>
                <a:sym typeface="Wingdings" panose="05000000000000000000" pitchFamily="2" charset="2"/>
              </a:rPr>
              <a:t></a:t>
            </a:r>
            <a:r>
              <a:rPr lang="cs-CZ" altLang="cs-CZ" smtClean="0">
                <a:latin typeface="Arial" panose="020B0604020202020204" pitchFamily="34" charset="0"/>
              </a:rPr>
              <a:t> 25 % (z toho 2,3 % na nemocenské pojištění, 21,5 % na důchodové pojištění a 1,2 % na státní politiku zaměstnanosti) a 6,5 %.</a:t>
            </a:r>
          </a:p>
          <a:p>
            <a:pPr eaLnBrk="1" hangingPunct="1"/>
            <a:r>
              <a:rPr lang="cs-CZ" altLang="cs-CZ" smtClean="0">
                <a:latin typeface="Arial" panose="020B0604020202020204" pitchFamily="34" charset="0"/>
              </a:rPr>
              <a:t>2011 </a:t>
            </a:r>
            <a:r>
              <a:rPr lang="cs-CZ" altLang="cs-CZ" smtClean="0">
                <a:latin typeface="Arial" panose="020B0604020202020204" pitchFamily="34" charset="0"/>
                <a:sym typeface="Wingdings" panose="05000000000000000000" pitchFamily="2" charset="2"/>
              </a:rPr>
              <a:t></a:t>
            </a:r>
            <a:r>
              <a:rPr lang="cs-CZ" altLang="cs-CZ" smtClean="0">
                <a:latin typeface="Arial" panose="020B0604020202020204" pitchFamily="34" charset="0"/>
              </a:rPr>
              <a:t> 24,1 % (z toho 1,4 % na nemocenské pojištění, 21,5 % na důchodové pojištění a 1,2 % na státní politiku zaměstnanosti) a 6,5 %.</a:t>
            </a:r>
          </a:p>
          <a:p>
            <a:pPr eaLnBrk="1" hangingPunct="1"/>
            <a:r>
              <a:rPr lang="cs-CZ" altLang="cs-CZ" smtClean="0">
                <a:latin typeface="Arial" panose="020B0604020202020204" pitchFamily="34" charset="0"/>
              </a:rPr>
              <a:t>Celkem pojistné: 45%.</a:t>
            </a:r>
          </a:p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6761194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90796" indent="-304152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216609" indent="-243322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703253" indent="-243322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189897" indent="-243322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676540" indent="-24332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3163184" indent="-24332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649828" indent="-24332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4136471" indent="-24332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fld id="{73B04560-60A9-42AA-B2B4-4F7334190FF0}" type="slidenum">
              <a:rPr lang="cs-CZ" altLang="cs-CZ">
                <a:latin typeface="Arial" panose="020B0604020202020204" pitchFamily="34" charset="0"/>
              </a:rPr>
              <a:pPr eaLnBrk="1" hangingPunct="1"/>
              <a:t>29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buFontTx/>
              <a:buChar char="-"/>
            </a:pPr>
            <a:r>
              <a:rPr lang="cs-CZ" altLang="cs-CZ" smtClean="0">
                <a:latin typeface="Arial" panose="020B0604020202020204" pitchFamily="34" charset="0"/>
              </a:rPr>
              <a:t>321.000*0,34=430.140</a:t>
            </a:r>
          </a:p>
          <a:p>
            <a:pPr eaLnBrk="1" hangingPunct="1">
              <a:buFontTx/>
              <a:buChar char="-"/>
            </a:pPr>
            <a:r>
              <a:rPr lang="cs-CZ" altLang="cs-CZ" smtClean="0">
                <a:latin typeface="Arial" panose="020B0604020202020204" pitchFamily="34" charset="0"/>
              </a:rPr>
              <a:t>superhrubá mzda (zavedená tzv. Toplánkovým batohem) je základem pro výpočet zálohy na daň</a:t>
            </a:r>
          </a:p>
          <a:p>
            <a:pPr eaLnBrk="1" hangingPunct="1">
              <a:buFontTx/>
              <a:buChar char="-"/>
            </a:pPr>
            <a:r>
              <a:rPr lang="cs-CZ" altLang="cs-CZ" smtClean="0">
                <a:latin typeface="Arial" panose="020B0604020202020204" pitchFamily="34" charset="0"/>
              </a:rPr>
              <a:t>26.750,- hrubá měsíční mzda</a:t>
            </a:r>
          </a:p>
          <a:p>
            <a:pPr eaLnBrk="1" hangingPunct="1"/>
            <a:endParaRPr lang="en-US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52998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B65E74-2FDB-4792-8952-881F465C3F3A}" type="slidenum">
              <a:rPr lang="cs-CZ" altLang="cs-CZ" smtClean="0"/>
              <a:pPr/>
              <a:t>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12153629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90796" indent="-304152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216609" indent="-243322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703253" indent="-243322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189897" indent="-243322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676540" indent="-24332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3163184" indent="-24332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649828" indent="-24332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4136471" indent="-24332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fld id="{5B4A188F-1581-459F-A088-68923FC86943}" type="slidenum">
              <a:rPr lang="cs-CZ" altLang="cs-CZ">
                <a:latin typeface="Arial" panose="020B0604020202020204" pitchFamily="34" charset="0"/>
              </a:rPr>
              <a:pPr eaLnBrk="1" hangingPunct="1"/>
              <a:t>30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cs-CZ" altLang="cs-CZ" sz="700" i="1" dirty="0">
                <a:solidFill>
                  <a:schemeClr val="hlink"/>
                </a:solidFill>
              </a:rPr>
              <a:t> </a:t>
            </a:r>
            <a:r>
              <a:rPr lang="cs-CZ" altLang="cs-CZ" sz="700" dirty="0">
                <a:solidFill>
                  <a:schemeClr val="hlink"/>
                </a:solidFill>
              </a:rPr>
              <a:t>dar politické straně </a:t>
            </a:r>
            <a:r>
              <a:rPr lang="cs-CZ" altLang="cs-CZ" sz="700" dirty="0">
                <a:solidFill>
                  <a:schemeClr val="accent1"/>
                </a:solidFill>
              </a:rPr>
              <a:t>(§ 15/1 ZDP) </a:t>
            </a:r>
            <a:r>
              <a:rPr lang="cs-CZ" altLang="cs-CZ" sz="700" dirty="0">
                <a:solidFill>
                  <a:schemeClr val="accent1"/>
                </a:solidFill>
                <a:sym typeface="Wingdings" panose="05000000000000000000" pitchFamily="2" charset="2"/>
              </a:rPr>
              <a:t> t</a:t>
            </a:r>
            <a:r>
              <a:rPr lang="cs-CZ" altLang="cs-CZ" sz="700" dirty="0">
                <a:solidFill>
                  <a:schemeClr val="hlink"/>
                </a:solidFill>
              </a:rPr>
              <a:t>est: min. 1.000,- Kč; min. 2% ZD (0,02*430.140=8.602) max. 15% ZD (0,15*430.140=64.521)</a:t>
            </a:r>
          </a:p>
          <a:p>
            <a:pPr eaLnBrk="1" hangingPunct="1"/>
            <a:r>
              <a:rPr lang="cs-CZ" altLang="cs-CZ" sz="700" dirty="0">
                <a:solidFill>
                  <a:schemeClr val="hlink"/>
                </a:solidFill>
              </a:rPr>
              <a:t> penzijní připojištění </a:t>
            </a:r>
            <a:r>
              <a:rPr lang="en-US" altLang="cs-CZ" sz="700" dirty="0">
                <a:solidFill>
                  <a:schemeClr val="hlink"/>
                </a:solidFill>
              </a:rPr>
              <a:t>se </a:t>
            </a:r>
            <a:r>
              <a:rPr lang="en-US" altLang="cs-CZ" sz="700" dirty="0" err="1">
                <a:solidFill>
                  <a:schemeClr val="hlink"/>
                </a:solidFill>
              </a:rPr>
              <a:t>st.</a:t>
            </a:r>
            <a:r>
              <a:rPr lang="en-US" altLang="cs-CZ" sz="700" dirty="0">
                <a:solidFill>
                  <a:schemeClr val="hlink"/>
                </a:solidFill>
              </a:rPr>
              <a:t> </a:t>
            </a:r>
            <a:r>
              <a:rPr lang="en-US" altLang="cs-CZ" sz="700" dirty="0" err="1">
                <a:solidFill>
                  <a:schemeClr val="hlink"/>
                </a:solidFill>
              </a:rPr>
              <a:t>prispevkem</a:t>
            </a:r>
            <a:r>
              <a:rPr lang="en-US" altLang="cs-CZ" sz="700" dirty="0">
                <a:solidFill>
                  <a:schemeClr val="hlink"/>
                </a:solidFill>
              </a:rPr>
              <a:t> </a:t>
            </a:r>
            <a:r>
              <a:rPr lang="cs-CZ" altLang="cs-CZ" sz="700" dirty="0">
                <a:solidFill>
                  <a:schemeClr val="accent1"/>
                </a:solidFill>
              </a:rPr>
              <a:t>(§ 15/5</a:t>
            </a:r>
            <a:r>
              <a:rPr lang="en-US" altLang="cs-CZ" sz="700" dirty="0">
                <a:solidFill>
                  <a:schemeClr val="accent1"/>
                </a:solidFill>
              </a:rPr>
              <a:t>a</a:t>
            </a:r>
            <a:r>
              <a:rPr lang="cs-CZ" altLang="cs-CZ" sz="700" dirty="0">
                <a:solidFill>
                  <a:schemeClr val="accent1"/>
                </a:solidFill>
              </a:rPr>
              <a:t> ZDP) </a:t>
            </a:r>
            <a:r>
              <a:rPr lang="cs-CZ" altLang="cs-CZ" sz="700" dirty="0">
                <a:solidFill>
                  <a:schemeClr val="accent1"/>
                </a:solidFill>
                <a:sym typeface="Wingdings" panose="05000000000000000000" pitchFamily="2" charset="2"/>
              </a:rPr>
              <a:t> t</a:t>
            </a:r>
            <a:r>
              <a:rPr lang="cs-CZ" altLang="cs-CZ" sz="700" dirty="0">
                <a:solidFill>
                  <a:schemeClr val="hlink"/>
                </a:solidFill>
              </a:rPr>
              <a:t>est: zaplacená částka – </a:t>
            </a:r>
            <a:r>
              <a:rPr lang="en-US" altLang="cs-CZ" sz="700" dirty="0">
                <a:solidFill>
                  <a:schemeClr val="hlink"/>
                </a:solidFill>
              </a:rPr>
              <a:t>12</a:t>
            </a:r>
            <a:r>
              <a:rPr lang="cs-CZ" altLang="cs-CZ" sz="700" dirty="0">
                <a:solidFill>
                  <a:schemeClr val="hlink"/>
                </a:solidFill>
              </a:rPr>
              <a:t>.000,- Kč; max. 12.000,- Kč</a:t>
            </a:r>
          </a:p>
          <a:p>
            <a:pPr eaLnBrk="1" hangingPunct="1"/>
            <a:endParaRPr lang="cs-CZ" altLang="cs-CZ" sz="700" dirty="0">
              <a:solidFill>
                <a:schemeClr val="hlink"/>
              </a:solidFill>
            </a:endParaRPr>
          </a:p>
          <a:p>
            <a:pPr eaLnBrk="1" hangingPunct="1">
              <a:buFontTx/>
              <a:buChar char="-"/>
            </a:pPr>
            <a:endParaRPr lang="cs-CZ" altLang="cs-CZ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0522313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90796" indent="-304152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216609" indent="-243322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703253" indent="-243322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189897" indent="-243322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676540" indent="-24332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3163184" indent="-24332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649828" indent="-24332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4136471" indent="-24332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fld id="{73E19061-FEBC-4645-94E5-197C9E6A055D}" type="slidenum">
              <a:rPr lang="cs-CZ" altLang="cs-CZ">
                <a:latin typeface="Arial" panose="020B0604020202020204" pitchFamily="34" charset="0"/>
              </a:rPr>
              <a:pPr eaLnBrk="1" hangingPunct="1"/>
              <a:t>31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buFontTx/>
              <a:buChar char="-"/>
            </a:pPr>
            <a:r>
              <a:rPr lang="cs-CZ" altLang="cs-CZ" smtClean="0">
                <a:latin typeface="Arial" panose="020B0604020202020204" pitchFamily="34" charset="0"/>
              </a:rPr>
              <a:t>daň brutto II – může být pouze nulová nebo kladná (nelze dát slevu do mínusu)</a:t>
            </a:r>
          </a:p>
          <a:p>
            <a:pPr eaLnBrk="1" hangingPunct="1">
              <a:buFontTx/>
              <a:buChar char="-"/>
            </a:pPr>
            <a:r>
              <a:rPr lang="cs-CZ" altLang="cs-CZ" smtClean="0">
                <a:latin typeface="Arial" panose="020B0604020202020204" pitchFamily="34" charset="0"/>
              </a:rPr>
              <a:t>daň netto je kladná (musíme platit) </a:t>
            </a:r>
            <a:r>
              <a:rPr lang="cs-CZ" altLang="cs-CZ" smtClean="0">
                <a:latin typeface="Arial" panose="020B0604020202020204" pitchFamily="34" charset="0"/>
                <a:sym typeface="Wingdings" panose="05000000000000000000" pitchFamily="2" charset="2"/>
              </a:rPr>
              <a:t> nicméně ještě musíme zúčtovat odvedené zálohy X daňový bonus</a:t>
            </a:r>
          </a:p>
          <a:p>
            <a:pPr eaLnBrk="1" hangingPunct="1">
              <a:buFontTx/>
              <a:buChar char="-"/>
            </a:pPr>
            <a:r>
              <a:rPr lang="cs-CZ" altLang="cs-CZ" smtClean="0">
                <a:latin typeface="Arial" panose="020B0604020202020204" pitchFamily="34" charset="0"/>
                <a:sym typeface="Wingdings" panose="05000000000000000000" pitchFamily="2" charset="2"/>
              </a:rPr>
              <a:t>sleva na manželku (manžela)  test: žije s poplatníkem v domácnosti a její příjem nepřesahuje 68.000,- (za zdaňovací období)</a:t>
            </a:r>
          </a:p>
          <a:p>
            <a:pPr eaLnBrk="1" hangingPunct="1">
              <a:buFontTx/>
              <a:buChar char="-"/>
            </a:pPr>
            <a:r>
              <a:rPr lang="cs-CZ" altLang="cs-CZ" smtClean="0">
                <a:latin typeface="Arial" panose="020B0604020202020204" pitchFamily="34" charset="0"/>
                <a:sym typeface="Wingdings" panose="05000000000000000000" pitchFamily="2" charset="2"/>
              </a:rPr>
              <a:t>daňové zvýhodnění na dítě  test: vyživované dítě žijící s ním v domácnosti</a:t>
            </a:r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3024409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90796" indent="-304152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216609" indent="-243322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703253" indent="-243322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189897" indent="-243322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676540" indent="-24332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3163184" indent="-24332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649828" indent="-24332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4136471" indent="-24332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fld id="{D7CF4E4C-2C92-4713-ADF8-14FDC2D869FC}" type="slidenum">
              <a:rPr lang="cs-CZ" altLang="cs-CZ">
                <a:latin typeface="Arial" panose="020B0604020202020204" pitchFamily="34" charset="0"/>
              </a:rPr>
              <a:pPr eaLnBrk="1" hangingPunct="1"/>
              <a:t>32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buFontTx/>
              <a:buChar char="-"/>
            </a:pPr>
            <a:r>
              <a:rPr lang="cs-CZ" altLang="cs-CZ" smtClean="0">
                <a:latin typeface="Arial" panose="020B0604020202020204" pitchFamily="34" charset="0"/>
              </a:rPr>
              <a:t>daň netto / daňový bonus</a:t>
            </a:r>
          </a:p>
          <a:p>
            <a:pPr eaLnBrk="1" hangingPunct="1">
              <a:buFontTx/>
              <a:buChar char="-"/>
            </a:pPr>
            <a:r>
              <a:rPr lang="cs-CZ" altLang="cs-CZ" smtClean="0">
                <a:latin typeface="Arial" panose="020B0604020202020204" pitchFamily="34" charset="0"/>
              </a:rPr>
              <a:t>přeplatek znamená, že DS (poplatník) dostane od SD zaplaceno 64.151,- X doplatek (pokud by suma byla kladná)</a:t>
            </a:r>
          </a:p>
        </p:txBody>
      </p:sp>
    </p:spTree>
    <p:extLst>
      <p:ext uri="{BB962C8B-B14F-4D97-AF65-F5344CB8AC3E}">
        <p14:creationId xmlns:p14="http://schemas.microsoft.com/office/powerpoint/2010/main" val="1681249468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90796" indent="-304152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216609" indent="-243322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703253" indent="-243322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189897" indent="-243322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676540" indent="-24332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3163184" indent="-24332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649828" indent="-24332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4136471" indent="-24332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fld id="{4AAA4401-EFBE-4DCF-887A-D041A4CE52A5}" type="slidenum">
              <a:rPr lang="cs-CZ" altLang="cs-CZ">
                <a:latin typeface="Arial" panose="020B0604020202020204" pitchFamily="34" charset="0"/>
              </a:rPr>
              <a:pPr eaLnBrk="1" hangingPunct="1"/>
              <a:t>33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buFontTx/>
              <a:buChar char="-"/>
            </a:pPr>
            <a:r>
              <a:rPr lang="cs-CZ" altLang="cs-CZ" smtClean="0">
                <a:latin typeface="Arial" panose="020B0604020202020204" pitchFamily="34" charset="0"/>
              </a:rPr>
              <a:t>nezapočítávají se položky snižující základ daně (nelze dopředu určit) </a:t>
            </a:r>
          </a:p>
          <a:p>
            <a:pPr eaLnBrk="1" hangingPunct="1">
              <a:buFontTx/>
              <a:buChar char="-"/>
            </a:pPr>
            <a:r>
              <a:rPr lang="cs-CZ" altLang="cs-CZ" smtClean="0">
                <a:latin typeface="Arial" panose="020B0604020202020204" pitchFamily="34" charset="0"/>
              </a:rPr>
              <a:t>započítávají se všechny slevy na dani vyjma slevy na manželku/manžela (nelze dopředu určit příjem)</a:t>
            </a:r>
          </a:p>
          <a:p>
            <a:pPr eaLnBrk="1" hangingPunct="1">
              <a:buFontTx/>
              <a:buChar char="-"/>
            </a:pPr>
            <a:r>
              <a:rPr lang="cs-CZ" altLang="cs-CZ" smtClean="0">
                <a:latin typeface="Arial" panose="020B0604020202020204" pitchFamily="34" charset="0"/>
              </a:rPr>
              <a:t>záloha na daň netto / daňový bonus</a:t>
            </a:r>
          </a:p>
        </p:txBody>
      </p:sp>
    </p:spTree>
    <p:extLst>
      <p:ext uri="{BB962C8B-B14F-4D97-AF65-F5344CB8AC3E}">
        <p14:creationId xmlns:p14="http://schemas.microsoft.com/office/powerpoint/2010/main" val="2683505887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90796" indent="-304152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216609" indent="-243322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703253" indent="-243322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189897" indent="-243322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676540" indent="-24332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3163184" indent="-24332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649828" indent="-24332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4136471" indent="-24332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fld id="{2EE96DBF-5343-4CEE-A499-D638804E89D3}" type="slidenum">
              <a:rPr lang="cs-CZ" altLang="cs-CZ">
                <a:latin typeface="Arial" panose="020B0604020202020204" pitchFamily="34" charset="0"/>
              </a:rPr>
              <a:pPr eaLnBrk="1" hangingPunct="1"/>
              <a:t>34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buFontTx/>
              <a:buChar char="-"/>
            </a:pPr>
            <a:r>
              <a:rPr lang="cs-CZ" altLang="cs-CZ" smtClean="0">
                <a:latin typeface="Arial" panose="020B0604020202020204" pitchFamily="34" charset="0"/>
              </a:rPr>
              <a:t>daň netto / daňový bonus</a:t>
            </a:r>
          </a:p>
          <a:p>
            <a:pPr eaLnBrk="1" hangingPunct="1">
              <a:buFontTx/>
              <a:buChar char="-"/>
            </a:pPr>
            <a:r>
              <a:rPr lang="cs-CZ" altLang="cs-CZ" smtClean="0">
                <a:latin typeface="Arial" panose="020B0604020202020204" pitchFamily="34" charset="0"/>
              </a:rPr>
              <a:t>přeplatek znamená, že DS (poplatník) dostane od SD zaplaceno 64.151,- X doplatek</a:t>
            </a:r>
          </a:p>
        </p:txBody>
      </p:sp>
    </p:spTree>
    <p:extLst>
      <p:ext uri="{BB962C8B-B14F-4D97-AF65-F5344CB8AC3E}">
        <p14:creationId xmlns:p14="http://schemas.microsoft.com/office/powerpoint/2010/main" val="2786762422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90796" indent="-304152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216609" indent="-243322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703253" indent="-243322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189897" indent="-243322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676540" indent="-24332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3163184" indent="-24332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649828" indent="-24332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4136471" indent="-24332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fld id="{264782DB-761B-45E5-83C7-F2C561B3F91E}" type="slidenum">
              <a:rPr lang="cs-CZ" altLang="cs-CZ">
                <a:latin typeface="Arial" panose="020B0604020202020204" pitchFamily="34" charset="0"/>
              </a:rPr>
              <a:pPr eaLnBrk="1" hangingPunct="1"/>
              <a:t>35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buFontTx/>
              <a:buChar char="-"/>
            </a:pPr>
            <a:endParaRPr lang="en-US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8309866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90796" indent="-304152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216609" indent="-243322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703253" indent="-243322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189897" indent="-243322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676540" indent="-24332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3163184" indent="-24332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649828" indent="-24332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4136471" indent="-24332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fld id="{F63752A9-D882-42E7-AC17-E0083ED0A2F2}" type="slidenum">
              <a:rPr lang="cs-CZ" altLang="cs-CZ">
                <a:latin typeface="Arial" panose="020B0604020202020204" pitchFamily="34" charset="0"/>
              </a:rPr>
              <a:pPr eaLnBrk="1" hangingPunct="1"/>
              <a:t>36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buFontTx/>
              <a:buChar char="-"/>
            </a:pPr>
            <a:r>
              <a:rPr lang="cs-CZ" altLang="cs-CZ" smtClean="0">
                <a:latin typeface="Arial" panose="020B0604020202020204" pitchFamily="34" charset="0"/>
              </a:rPr>
              <a:t>DS neuplatňuje žádné položky snižující základ daně</a:t>
            </a:r>
          </a:p>
          <a:p>
            <a:pPr eaLnBrk="1" hangingPunct="1">
              <a:buFontTx/>
              <a:buChar char="-"/>
            </a:pPr>
            <a:r>
              <a:rPr lang="cs-CZ" altLang="cs-CZ" smtClean="0">
                <a:latin typeface="Arial" panose="020B0604020202020204" pitchFamily="34" charset="0"/>
              </a:rPr>
              <a:t>má nárok pouze na slevu na polatníka</a:t>
            </a:r>
          </a:p>
          <a:p>
            <a:pPr eaLnBrk="1" hangingPunct="1">
              <a:buFontTx/>
              <a:buChar char="-"/>
            </a:pPr>
            <a:r>
              <a:rPr lang="cs-CZ" altLang="cs-CZ" smtClean="0">
                <a:latin typeface="Arial" panose="020B0604020202020204" pitchFamily="34" charset="0"/>
              </a:rPr>
              <a:t>nemá nárok na žádná daňová zvýhodnění</a:t>
            </a:r>
          </a:p>
          <a:p>
            <a:pPr eaLnBrk="1" hangingPunct="1">
              <a:buFontTx/>
              <a:buChar char="-"/>
            </a:pPr>
            <a:r>
              <a:rPr lang="cs-CZ" altLang="cs-CZ" smtClean="0">
                <a:latin typeface="Arial" panose="020B0604020202020204" pitchFamily="34" charset="0"/>
              </a:rPr>
              <a:t>přeplatek znamená, že DS (poplatník) dostane od SD zaplaceno 64.151,- X doplatek</a:t>
            </a:r>
          </a:p>
        </p:txBody>
      </p:sp>
    </p:spTree>
    <p:extLst>
      <p:ext uri="{BB962C8B-B14F-4D97-AF65-F5344CB8AC3E}">
        <p14:creationId xmlns:p14="http://schemas.microsoft.com/office/powerpoint/2010/main" val="3461179886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90796" indent="-304152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216609" indent="-243322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703253" indent="-243322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189897" indent="-243322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676540" indent="-24332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3163184" indent="-24332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649828" indent="-24332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4136471" indent="-24332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fld id="{65F7DFA7-0880-4FEF-82D0-F89FD2014ADD}" type="slidenum">
              <a:rPr lang="cs-CZ" altLang="cs-CZ">
                <a:latin typeface="Arial" panose="020B0604020202020204" pitchFamily="34" charset="0"/>
              </a:rPr>
              <a:pPr eaLnBrk="1" hangingPunct="1"/>
              <a:t>37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buFontTx/>
              <a:buChar char="-"/>
            </a:pPr>
            <a:r>
              <a:rPr lang="en-US" altLang="cs-CZ" smtClean="0">
                <a:latin typeface="Arial" panose="020B0604020202020204" pitchFamily="34" charset="0"/>
              </a:rPr>
              <a:t>Zákon č. 455/1991 Sb., o živnostenském podnikání</a:t>
            </a:r>
            <a:r>
              <a:rPr lang="cs-CZ" altLang="cs-CZ" smtClean="0">
                <a:latin typeface="Arial" panose="020B0604020202020204" pitchFamily="34" charset="0"/>
              </a:rPr>
              <a:t>, ve znění pozdějších předpisů, stanoví v Příloze 1 výčet řemeslných živností</a:t>
            </a:r>
            <a:r>
              <a:rPr lang="en-US" altLang="cs-CZ" smtClean="0">
                <a:latin typeface="Arial" panose="020B0604020202020204" pitchFamily="34" charset="0"/>
              </a:rPr>
              <a:t> </a:t>
            </a:r>
            <a:r>
              <a:rPr lang="cs-CZ" altLang="cs-CZ" smtClean="0">
                <a:latin typeface="Arial" panose="020B0604020202020204" pitchFamily="34" charset="0"/>
              </a:rPr>
              <a:t>(</a:t>
            </a:r>
            <a:r>
              <a:rPr lang="cs-CZ" altLang="cs-CZ" smtClean="0">
                <a:latin typeface="Arial" panose="020B0604020202020204" pitchFamily="34" charset="0"/>
                <a:sym typeface="Wingdings" panose="05000000000000000000" pitchFamily="2" charset="2"/>
              </a:rPr>
              <a:t>hodinář  řemeslná živnost)</a:t>
            </a:r>
            <a:endParaRPr lang="en-US" altLang="cs-CZ" smtClean="0">
              <a:latin typeface="Arial" panose="020B0604020202020204" pitchFamily="34" charset="0"/>
            </a:endParaRPr>
          </a:p>
          <a:p>
            <a:pPr eaLnBrk="1" hangingPunct="1">
              <a:buFontTx/>
              <a:buChar char="-"/>
            </a:pPr>
            <a:endParaRPr lang="en-US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5700503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90796" indent="-304152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216609" indent="-243322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703253" indent="-243322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189897" indent="-243322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676540" indent="-24332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3163184" indent="-24332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649828" indent="-24332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4136471" indent="-24332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fld id="{5CD824FE-934B-4DC5-95A3-4DD2781E8959}" type="slidenum">
              <a:rPr lang="cs-CZ" altLang="cs-CZ">
                <a:latin typeface="Arial" panose="020B0604020202020204" pitchFamily="34" charset="0"/>
              </a:rPr>
              <a:pPr eaLnBrk="1" hangingPunct="1"/>
              <a:t>38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buFontTx/>
              <a:buChar char="-"/>
            </a:pPr>
            <a:r>
              <a:rPr lang="cs-CZ" altLang="cs-CZ" smtClean="0">
                <a:latin typeface="Arial" panose="020B0604020202020204" pitchFamily="34" charset="0"/>
              </a:rPr>
              <a:t>SD je příslušný FÚ podle bydliště FO v ČR, jinak FÚ v místě, kde se FO převážně zdržuje</a:t>
            </a:r>
          </a:p>
          <a:p>
            <a:pPr eaLnBrk="1" hangingPunct="1">
              <a:buFontTx/>
              <a:buChar char="-"/>
            </a:pPr>
            <a:r>
              <a:rPr lang="cs-CZ" altLang="cs-CZ" smtClean="0">
                <a:latin typeface="Arial" panose="020B0604020202020204" pitchFamily="34" charset="0"/>
              </a:rPr>
              <a:t>do 31.3. roku následujícího po uplynutí zdaňovacího období (kalendářní rok)</a:t>
            </a:r>
          </a:p>
          <a:p>
            <a:pPr eaLnBrk="1" hangingPunct="1">
              <a:buFontTx/>
              <a:buChar char="-"/>
            </a:pPr>
            <a:r>
              <a:rPr lang="cs-CZ" altLang="cs-CZ" smtClean="0">
                <a:latin typeface="Arial" panose="020B0604020202020204" pitchFamily="34" charset="0"/>
              </a:rPr>
              <a:t>povinnost poplatníka daň vypočítat atd.</a:t>
            </a:r>
          </a:p>
        </p:txBody>
      </p:sp>
    </p:spTree>
    <p:extLst>
      <p:ext uri="{BB962C8B-B14F-4D97-AF65-F5344CB8AC3E}">
        <p14:creationId xmlns:p14="http://schemas.microsoft.com/office/powerpoint/2010/main" val="3196537167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B65E74-2FDB-4792-8952-881F465C3F3A}" type="slidenum">
              <a:rPr lang="cs-CZ" altLang="cs-CZ" smtClean="0"/>
              <a:pPr/>
              <a:t>39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31026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B65E74-2FDB-4792-8952-881F465C3F3A}" type="slidenum">
              <a:rPr lang="cs-CZ" altLang="cs-CZ" smtClean="0"/>
              <a:pPr/>
              <a:t>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468675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7B13314-FA0F-4325-8ADD-A4D8763A3D68}" type="slidenum">
              <a:rPr lang="cs-CZ" altLang="cs-CZ"/>
              <a:pPr/>
              <a:t>5</a:t>
            </a:fld>
            <a:endParaRPr lang="cs-CZ" altLang="cs-CZ"/>
          </a:p>
        </p:txBody>
      </p:sp>
      <p:sp>
        <p:nvSpPr>
          <p:cNvPr id="343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3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683876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B65E74-2FDB-4792-8952-881F465C3F3A}" type="slidenum">
              <a:rPr lang="cs-CZ" altLang="cs-CZ" smtClean="0"/>
              <a:pPr/>
              <a:t>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9679788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B65E74-2FDB-4792-8952-881F465C3F3A}" type="slidenum">
              <a:rPr lang="cs-CZ" altLang="cs-CZ" smtClean="0"/>
              <a:pPr/>
              <a:t>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9130183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B65E74-2FDB-4792-8952-881F465C3F3A}" type="slidenum">
              <a:rPr lang="cs-CZ" altLang="cs-CZ" smtClean="0"/>
              <a:pPr/>
              <a:t>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0309963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B65E74-2FDB-4792-8952-881F465C3F3A}" type="slidenum">
              <a:rPr lang="cs-CZ" altLang="cs-CZ" smtClean="0"/>
              <a:pPr/>
              <a:t>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206997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705100" y="3860800"/>
            <a:ext cx="5969000" cy="2376488"/>
          </a:xfrm>
        </p:spPr>
        <p:txBody>
          <a:bodyPr bIns="1080000"/>
          <a:lstStyle>
            <a:lvl1pPr>
              <a:defRPr sz="4600"/>
            </a:lvl1pPr>
          </a:lstStyle>
          <a:p>
            <a:pPr lvl="0"/>
            <a:r>
              <a:rPr lang="cs-CZ" altLang="cs-CZ" noProof="0" smtClean="0"/>
              <a:t>Kliknutím lze upravit styl.</a:t>
            </a:r>
          </a:p>
        </p:txBody>
      </p:sp>
      <p:sp>
        <p:nvSpPr>
          <p:cNvPr id="25190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705100" y="3141663"/>
            <a:ext cx="5969000" cy="647700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>
                <a:solidFill>
                  <a:srgbClr val="68676C"/>
                </a:solidFill>
              </a:defRPr>
            </a:lvl1pPr>
          </a:lstStyle>
          <a:p>
            <a:pPr lvl="0"/>
            <a:r>
              <a:rPr lang="cs-CZ" altLang="cs-CZ" noProof="0" smtClean="0"/>
              <a:t>Kliknutím lze upravit styl předlohy.</a:t>
            </a:r>
          </a:p>
        </p:txBody>
      </p:sp>
      <p:sp>
        <p:nvSpPr>
          <p:cNvPr id="251910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2705100" y="6442075"/>
            <a:ext cx="4960938" cy="279400"/>
          </a:xfrm>
        </p:spPr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251911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8027988" y="6442075"/>
            <a:ext cx="658812" cy="279400"/>
          </a:xfrm>
        </p:spPr>
        <p:txBody>
          <a:bodyPr/>
          <a:lstStyle>
            <a:lvl1pPr>
              <a:defRPr/>
            </a:lvl1pPr>
          </a:lstStyle>
          <a:p>
            <a:fld id="{58392B38-814F-4151-876E-B624757EE6B8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251918" name="Rectangle 14"/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251925" name="Picture 21" descr="pruh+znak_PF_13_gray5+fialovy_RG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1929" name="Picture 25" descr="PF_PP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431800"/>
            <a:ext cx="5391150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1930" name="Rectangle 26"/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0DED32F-5B9D-46C6-A32C-9BC8E515741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933498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40525" y="1125538"/>
            <a:ext cx="1946275" cy="5005387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00113" y="1125538"/>
            <a:ext cx="5688012" cy="500538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2068CD9-A7B2-45B3-B7B9-0F48BDBD12F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794021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1839473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1149324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2085076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9199204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29210671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72248933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87932676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28926820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E701304-0141-4966-9841-3F3D7602C8A8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8479372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162735053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248892245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62738" y="1825625"/>
            <a:ext cx="2011362" cy="4627563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5881688" cy="46275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9136597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DDB04A2-B09C-4F49-8F5A-44491BA83C26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031086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00113" y="1773238"/>
            <a:ext cx="3810000" cy="435768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862513" y="1773238"/>
            <a:ext cx="3810000" cy="435768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742C751-072D-4E83-8605-003B524399DC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771675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98B4D91-2572-4264-9A39-16F8F289075B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28617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78A01E9-2365-4573-8228-40258AC57EC2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777796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D082179-2553-4C9F-B612-52D1FB9DAF1F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859330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5ECB277-53BC-4428-8A7D-C5A40E2FE7C6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822158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2C77456-83EE-4C9C-BE50-AC352CD87802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32161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4.e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3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16" name="Rectangle 12"/>
          <p:cNvSpPr>
            <a:spLocks noChangeArrowheads="1"/>
          </p:cNvSpPr>
          <p:nvPr/>
        </p:nvSpPr>
        <p:spPr bwMode="auto">
          <a:xfrm>
            <a:off x="0" y="-6350"/>
            <a:ext cx="9144000" cy="889000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 altLang="cs-CZ"/>
          </a:p>
        </p:txBody>
      </p:sp>
      <p:sp>
        <p:nvSpPr>
          <p:cNvPr id="22630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125538"/>
            <a:ext cx="7772400" cy="50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2263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0113" y="1773238"/>
            <a:ext cx="7772400" cy="4357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22630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98525" y="6442075"/>
            <a:ext cx="6837363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22630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23225" y="6442075"/>
            <a:ext cx="663575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200" b="1">
                <a:latin typeface="+mn-lt"/>
              </a:defRPr>
            </a:lvl1pPr>
          </a:lstStyle>
          <a:p>
            <a:fld id="{3CAFD1A2-AEAD-4D6E-A191-E58ECEE04F2D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226314" name="Text Box 10"/>
          <p:cNvSpPr txBox="1">
            <a:spLocks noChangeArrowheads="1"/>
          </p:cNvSpPr>
          <p:nvPr/>
        </p:nvSpPr>
        <p:spPr bwMode="auto">
          <a:xfrm>
            <a:off x="6588125" y="161925"/>
            <a:ext cx="21605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r>
              <a:rPr lang="cs-CZ" altLang="cs-CZ" sz="1400">
                <a:solidFill>
                  <a:srgbClr val="68676C"/>
                </a:solidFill>
                <a:latin typeface="Trebuchet MS" panose="020B0603020202020204" pitchFamily="34" charset="0"/>
              </a:rPr>
              <a:t>www.law.muni.cz</a:t>
            </a:r>
          </a:p>
        </p:txBody>
      </p:sp>
      <p:pic>
        <p:nvPicPr>
          <p:cNvPr id="226322" name="Picture 18" descr="PF_PPT2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214313"/>
            <a:ext cx="2422525" cy="40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6328" name="Picture 24" descr="PF_PPT_nahled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925" y="-6350"/>
            <a:ext cx="2339975" cy="884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6329" name="Rectangle 25"/>
          <p:cNvSpPr>
            <a:spLocks noChangeArrowheads="1"/>
          </p:cNvSpPr>
          <p:nvPr/>
        </p:nvSpPr>
        <p:spPr bwMode="auto">
          <a:xfrm>
            <a:off x="6391275" y="8191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anose="020B0603020202020204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anose="020B0603020202020204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anose="020B0603020202020204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anose="020B0603020202020204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anose="020B0603020202020204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anose="020B0603020202020204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anose="020B0603020202020204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anose="020B0603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anose="05000000000000000000" pitchFamily="2" charset="2"/>
        <a:buChar char="n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anose="05000000000000000000" pitchFamily="2" charset="2"/>
        <a:buChar char="n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anose="05000000000000000000" pitchFamily="2" charset="2"/>
        <a:buChar char="n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 altLang="cs-CZ"/>
          </a:p>
        </p:txBody>
      </p:sp>
      <p:sp>
        <p:nvSpPr>
          <p:cNvPr id="22733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05100" y="6442075"/>
            <a:ext cx="4960938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227339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2705100" y="3141663"/>
            <a:ext cx="5969000" cy="3311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1080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227350" name="Rectangle 22"/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227351" name="Picture 23" descr="PF_PPT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431800"/>
            <a:ext cx="5391150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7352" name="Picture 24" descr="pruh+znak_PF_13_gray5+fialovy_RGB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anose="05000000000000000000" pitchFamily="2" charset="2"/>
        <a:defRPr sz="52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anose="05000000000000000000" pitchFamily="2" charset="2"/>
        <a:defRPr sz="5200">
          <a:solidFill>
            <a:schemeClr val="tx1"/>
          </a:solidFill>
          <a:latin typeface="Trebuchet MS" panose="020B0603020202020204" pitchFamily="34" charset="0"/>
        </a:defRPr>
      </a:lvl2pPr>
      <a:lvl3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anose="05000000000000000000" pitchFamily="2" charset="2"/>
        <a:defRPr sz="5200">
          <a:solidFill>
            <a:schemeClr val="tx1"/>
          </a:solidFill>
          <a:latin typeface="Trebuchet MS" panose="020B0603020202020204" pitchFamily="34" charset="0"/>
        </a:defRPr>
      </a:lvl3pPr>
      <a:lvl4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anose="05000000000000000000" pitchFamily="2" charset="2"/>
        <a:defRPr sz="5200">
          <a:solidFill>
            <a:schemeClr val="tx1"/>
          </a:solidFill>
          <a:latin typeface="Trebuchet MS" panose="020B0603020202020204" pitchFamily="34" charset="0"/>
        </a:defRPr>
      </a:lvl4pPr>
      <a:lvl5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anose="05000000000000000000" pitchFamily="2" charset="2"/>
        <a:defRPr sz="5200">
          <a:solidFill>
            <a:schemeClr val="tx1"/>
          </a:solidFill>
          <a:latin typeface="Trebuchet MS" panose="020B0603020202020204" pitchFamily="34" charset="0"/>
        </a:defRPr>
      </a:lvl5pPr>
      <a:lvl6pPr marL="4572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anose="05000000000000000000" pitchFamily="2" charset="2"/>
        <a:defRPr sz="5200">
          <a:solidFill>
            <a:schemeClr val="tx1"/>
          </a:solidFill>
          <a:latin typeface="Trebuchet MS" panose="020B0603020202020204" pitchFamily="34" charset="0"/>
        </a:defRPr>
      </a:lvl6pPr>
      <a:lvl7pPr marL="9144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anose="05000000000000000000" pitchFamily="2" charset="2"/>
        <a:defRPr sz="5200">
          <a:solidFill>
            <a:schemeClr val="tx1"/>
          </a:solidFill>
          <a:latin typeface="Trebuchet MS" panose="020B0603020202020204" pitchFamily="34" charset="0"/>
        </a:defRPr>
      </a:lvl7pPr>
      <a:lvl8pPr marL="13716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anose="05000000000000000000" pitchFamily="2" charset="2"/>
        <a:defRPr sz="5200">
          <a:solidFill>
            <a:schemeClr val="tx1"/>
          </a:solidFill>
          <a:latin typeface="Trebuchet MS" panose="020B0603020202020204" pitchFamily="34" charset="0"/>
        </a:defRPr>
      </a:lvl8pPr>
      <a:lvl9pPr marL="18288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anose="05000000000000000000" pitchFamily="2" charset="2"/>
        <a:defRPr sz="5200">
          <a:solidFill>
            <a:schemeClr val="tx1"/>
          </a:solidFill>
          <a:latin typeface="Trebuchet MS" panose="020B0603020202020204" pitchFamily="34" charset="0"/>
        </a:defRPr>
      </a:lvl9pPr>
    </p:titleStyle>
    <p:bodyStyle>
      <a:lvl1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anose="05000000000000000000" pitchFamily="2" charset="2"/>
        <a:defRPr sz="3600" b="1" kern="1200">
          <a:solidFill>
            <a:srgbClr val="7D1E1E"/>
          </a:solidFill>
          <a:latin typeface="+mn-lt"/>
          <a:ea typeface="+mn-ea"/>
          <a:cs typeface="+mn-cs"/>
        </a:defRPr>
      </a:lvl1pPr>
      <a:lvl2pPr marL="827088" indent="-285750" algn="l" rtl="0" fontAlgn="base">
        <a:spcBef>
          <a:spcPct val="20000"/>
        </a:spcBef>
        <a:spcAft>
          <a:spcPct val="0"/>
        </a:spcAft>
        <a:buClr>
          <a:srgbClr val="7D1E1E"/>
        </a:buClr>
        <a:buSzPct val="75000"/>
        <a:buFont typeface="Wingdings" panose="05000000000000000000" pitchFamily="2" charset="2"/>
        <a:buChar char="n"/>
        <a:defRPr sz="26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1235075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anose="05000000000000000000" pitchFamily="2" charset="2"/>
        <a:buChar char="n"/>
        <a:defRPr sz="23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643063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hyperlink" Target="mailto:damian@czudek.cz" TargetMode="External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damian.czudek@law.muni.cz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318470" name="Rectangle 6"/>
          <p:cNvSpPr>
            <a:spLocks noGrp="1" noChangeArrowheads="1"/>
          </p:cNvSpPr>
          <p:nvPr>
            <p:ph type="title"/>
          </p:nvPr>
        </p:nvSpPr>
        <p:spPr>
          <a:xfrm>
            <a:off x="2483768" y="3141663"/>
            <a:ext cx="6190332" cy="3311525"/>
          </a:xfrm>
        </p:spPr>
        <p:txBody>
          <a:bodyPr/>
          <a:lstStyle/>
          <a:p>
            <a:pPr algn="r"/>
            <a:r>
              <a:rPr lang="en-US" altLang="cs-CZ" sz="4000" dirty="0" err="1" smtClean="0"/>
              <a:t>Ber</a:t>
            </a:r>
            <a:r>
              <a:rPr lang="cs-CZ" altLang="cs-CZ" sz="4000" dirty="0" smtClean="0"/>
              <a:t>ní právo a berní proces</a:t>
            </a:r>
            <a:r>
              <a:rPr lang="cs-CZ" altLang="cs-CZ" dirty="0" smtClean="0"/>
              <a:t/>
            </a:r>
            <a:br>
              <a:rPr lang="cs-CZ" altLang="cs-CZ" dirty="0" smtClean="0"/>
            </a:br>
            <a:r>
              <a:rPr lang="cs-CZ" altLang="cs-CZ" dirty="0" smtClean="0"/>
              <a:t/>
            </a:r>
            <a:br>
              <a:rPr lang="cs-CZ" altLang="cs-CZ" dirty="0" smtClean="0"/>
            </a:br>
            <a:r>
              <a:rPr lang="cs-CZ" altLang="cs-CZ" sz="2000" i="1" dirty="0" smtClean="0"/>
              <a:t>Finanční právo III – 1. seminář </a:t>
            </a:r>
            <a:br>
              <a:rPr lang="cs-CZ" altLang="cs-CZ" sz="2000" i="1" dirty="0" smtClean="0"/>
            </a:br>
            <a:r>
              <a:rPr lang="cs-CZ" altLang="cs-CZ" sz="2000" i="1" dirty="0"/>
              <a:t/>
            </a:r>
            <a:br>
              <a:rPr lang="cs-CZ" altLang="cs-CZ" sz="2000" i="1" dirty="0"/>
            </a:br>
            <a:r>
              <a:rPr lang="cs-CZ" altLang="cs-CZ" sz="2000" i="1" dirty="0" smtClean="0"/>
              <a:t/>
            </a:r>
            <a:br>
              <a:rPr lang="cs-CZ" altLang="cs-CZ" sz="2000" i="1" dirty="0" smtClean="0"/>
            </a:br>
            <a:r>
              <a:rPr lang="cs-CZ" altLang="cs-CZ" sz="2000" i="1" dirty="0"/>
              <a:t/>
            </a:r>
            <a:br>
              <a:rPr lang="cs-CZ" altLang="cs-CZ" sz="2000" i="1" dirty="0"/>
            </a:br>
            <a:r>
              <a:rPr lang="cs-CZ" altLang="cs-CZ" sz="2000" i="1" dirty="0" smtClean="0"/>
              <a:t/>
            </a:r>
            <a:br>
              <a:rPr lang="cs-CZ" altLang="cs-CZ" sz="2000" i="1" dirty="0" smtClean="0"/>
            </a:br>
            <a:r>
              <a:rPr lang="cs-CZ" altLang="cs-CZ" sz="2000" i="1" dirty="0" smtClean="0"/>
              <a:t>Damian Czudek</a:t>
            </a:r>
            <a:endParaRPr lang="cs-CZ" altLang="cs-CZ" sz="2000" i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 smtClean="0"/>
              <a:t>Daň </a:t>
            </a:r>
          </a:p>
        </p:txBody>
      </p:sp>
      <p:sp>
        <p:nvSpPr>
          <p:cNvPr id="20483" name="Zástupný symbol pro obsah 2"/>
          <p:cNvSpPr>
            <a:spLocks noGrp="1"/>
          </p:cNvSpPr>
          <p:nvPr>
            <p:ph idx="1"/>
          </p:nvPr>
        </p:nvSpPr>
        <p:spPr>
          <a:xfrm>
            <a:off x="900113" y="1773238"/>
            <a:ext cx="7772400" cy="4551362"/>
          </a:xfrm>
        </p:spPr>
        <p:txBody>
          <a:bodyPr/>
          <a:lstStyle/>
          <a:p>
            <a:r>
              <a:rPr lang="cs-CZ" altLang="cs-CZ" sz="2100" b="1" dirty="0" err="1" smtClean="0"/>
              <a:t>Sensu</a:t>
            </a:r>
            <a:r>
              <a:rPr lang="cs-CZ" altLang="cs-CZ" sz="2100" b="1" dirty="0" smtClean="0"/>
              <a:t> </a:t>
            </a:r>
            <a:r>
              <a:rPr lang="cs-CZ" altLang="cs-CZ" sz="2100" b="1" dirty="0" err="1" smtClean="0"/>
              <a:t>stricto</a:t>
            </a:r>
            <a:endParaRPr lang="cs-CZ" altLang="cs-CZ" sz="2100" b="1" dirty="0" smtClean="0"/>
          </a:p>
          <a:p>
            <a:r>
              <a:rPr lang="cs-CZ" altLang="cs-CZ" sz="2100" b="1" dirty="0" err="1" smtClean="0"/>
              <a:t>Sensu</a:t>
            </a:r>
            <a:r>
              <a:rPr lang="cs-CZ" altLang="cs-CZ" sz="2100" b="1" dirty="0" smtClean="0"/>
              <a:t> largo </a:t>
            </a:r>
            <a:r>
              <a:rPr lang="cs-CZ" altLang="cs-CZ" sz="2100" dirty="0" smtClean="0"/>
              <a:t>- Ve smyslu </a:t>
            </a:r>
            <a:r>
              <a:rPr lang="cs-CZ" altLang="cs-CZ" sz="2100" smtClean="0"/>
              <a:t>zkratky daň dle DŘ (brněnská škola – berně)</a:t>
            </a:r>
          </a:p>
          <a:p>
            <a:r>
              <a:rPr lang="cs-CZ" altLang="cs-CZ" sz="2100" b="1" dirty="0" smtClean="0"/>
              <a:t>Daň </a:t>
            </a:r>
            <a:r>
              <a:rPr lang="cs-CZ" altLang="cs-CZ" sz="2100" b="1" dirty="0" err="1" smtClean="0"/>
              <a:t>superlargo</a:t>
            </a:r>
            <a:r>
              <a:rPr lang="cs-CZ" altLang="cs-CZ" sz="2100" b="1" dirty="0" smtClean="0"/>
              <a:t> </a:t>
            </a:r>
            <a:r>
              <a:rPr lang="cs-CZ" altLang="cs-CZ" sz="2100" dirty="0" smtClean="0"/>
              <a:t>– soc. pojištění, příspěvek na státní politiku zaměstnanosti, zdravotní pojištění?? – OECD (Složená daňová kvóta)</a:t>
            </a:r>
          </a:p>
          <a:p>
            <a:r>
              <a:rPr lang="cs-CZ" altLang="cs-CZ" sz="2100" dirty="0" smtClean="0"/>
              <a:t>NULLUM TRIBUTUM SINE LEGE</a:t>
            </a:r>
          </a:p>
          <a:p>
            <a:r>
              <a:rPr lang="cs-CZ" altLang="cs-CZ" sz="2100" dirty="0" smtClean="0"/>
              <a:t>Čl. 11 odst. 5 Listiny, </a:t>
            </a:r>
          </a:p>
          <a:p>
            <a:endParaRPr lang="cs-CZ" altLang="cs-CZ" dirty="0" smtClean="0"/>
          </a:p>
        </p:txBody>
      </p:sp>
      <p:sp>
        <p:nvSpPr>
          <p:cNvPr id="2048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1676400" cy="457200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/>
            <a:r>
              <a:rPr lang="cs-CZ" altLang="cs-CZ" smtClean="0">
                <a:latin typeface="Arial" panose="020B0604020202020204" pitchFamily="34" charset="0"/>
              </a:rPr>
              <a:t>Zápatí prezentace</a:t>
            </a:r>
          </a:p>
        </p:txBody>
      </p:sp>
      <p:sp>
        <p:nvSpPr>
          <p:cNvPr id="20485" name="Zástupný symbol pro číslo snímku 4"/>
          <p:cNvSpPr>
            <a:spLocks noGrp="1"/>
          </p:cNvSpPr>
          <p:nvPr>
            <p:ph type="sldNum" sz="quarter" idx="4294967295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o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o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fld id="{B59C9F7A-315B-49AB-999E-6564C4FB392C}" type="slidenum">
              <a:rPr lang="cs-CZ" altLang="cs-CZ" sz="1200" smtClean="0">
                <a:latin typeface="Trebuchet MS" panose="020B0603020202020204" pitchFamily="34" charset="0"/>
                <a:cs typeface="Arial" panose="020B0604020202020204" pitchFamily="34" charset="0"/>
              </a:rPr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t>10</a:t>
            </a:fld>
            <a:endParaRPr lang="cs-CZ" altLang="cs-CZ" sz="1200" smtClean="0"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99844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 smtClean="0"/>
              <a:t>Daň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695825"/>
          </a:xfrm>
        </p:spPr>
        <p:txBody>
          <a:bodyPr/>
          <a:lstStyle/>
          <a:p>
            <a:pPr>
              <a:defRPr/>
            </a:pPr>
            <a:r>
              <a:rPr lang="cs-CZ" sz="2200" b="1" dirty="0" smtClean="0"/>
              <a:t>Doktrinální definice </a:t>
            </a:r>
            <a:r>
              <a:rPr lang="cs-CZ" sz="2200" dirty="0" smtClean="0"/>
              <a:t>- </a:t>
            </a:r>
            <a:r>
              <a:rPr lang="cs-CZ" sz="2200" i="1" dirty="0" smtClean="0"/>
              <a:t>daň jako povinnou, zákonem předem stanovenou částku, kterou se více méně pravidelně odčerpává na nenávratném principu část nominálního důchodu ekonomického subjektu ve prospěch veřejného peněžního fondu</a:t>
            </a:r>
            <a:r>
              <a:rPr lang="cs-CZ" sz="2200" dirty="0" smtClean="0"/>
              <a:t>.</a:t>
            </a:r>
          </a:p>
          <a:p>
            <a:pPr>
              <a:defRPr/>
            </a:pPr>
            <a:r>
              <a:rPr lang="cs-CZ" sz="2200" b="1" dirty="0" smtClean="0"/>
              <a:t>Charakteristické znaky:</a:t>
            </a:r>
          </a:p>
          <a:p>
            <a:pPr>
              <a:buFontTx/>
              <a:buChar char="-"/>
              <a:defRPr/>
            </a:pPr>
            <a:r>
              <a:rPr lang="cs-CZ" sz="2200" dirty="0" smtClean="0"/>
              <a:t>Povinnost platit daně – </a:t>
            </a:r>
            <a:r>
              <a:rPr lang="cs-CZ" sz="2200" i="1" dirty="0" smtClean="0"/>
              <a:t>určená zákonem</a:t>
            </a:r>
          </a:p>
          <a:p>
            <a:pPr>
              <a:buFontTx/>
              <a:buChar char="-"/>
              <a:defRPr/>
            </a:pPr>
            <a:r>
              <a:rPr lang="cs-CZ" sz="2200" dirty="0" smtClean="0"/>
              <a:t>Pravidelnost – </a:t>
            </a:r>
            <a:r>
              <a:rPr lang="cs-CZ" sz="2200" i="1" dirty="0" smtClean="0"/>
              <a:t>u většiny daní je stanoveno zdaňovací období</a:t>
            </a:r>
          </a:p>
          <a:p>
            <a:pPr>
              <a:buFontTx/>
              <a:buChar char="-"/>
              <a:defRPr/>
            </a:pPr>
            <a:r>
              <a:rPr lang="cs-CZ" sz="2200" dirty="0" smtClean="0"/>
              <a:t>Nenávratnost – </a:t>
            </a:r>
            <a:r>
              <a:rPr lang="cs-CZ" sz="2200" i="1" dirty="0" smtClean="0"/>
              <a:t>není možno nárokovat si vrácení daně</a:t>
            </a:r>
          </a:p>
          <a:p>
            <a:pPr>
              <a:buFontTx/>
              <a:buChar char="-"/>
              <a:defRPr/>
            </a:pPr>
            <a:r>
              <a:rPr lang="cs-CZ" sz="2200" dirty="0" smtClean="0"/>
              <a:t>Neekvivalentnost – </a:t>
            </a:r>
            <a:r>
              <a:rPr lang="cs-CZ" sz="2200" i="1" dirty="0" smtClean="0"/>
              <a:t>Příjemce platby (daně) není vázán povinností poskytnout daňovému subjektu žádné protiplnění</a:t>
            </a:r>
          </a:p>
          <a:p>
            <a:pPr>
              <a:buFontTx/>
              <a:buChar char="-"/>
              <a:defRPr/>
            </a:pPr>
            <a:r>
              <a:rPr lang="cs-CZ" sz="2200" dirty="0" smtClean="0"/>
              <a:t>Alokace ve veřejných fondech </a:t>
            </a:r>
          </a:p>
          <a:p>
            <a:pPr>
              <a:buFontTx/>
              <a:buChar char="-"/>
              <a:defRPr/>
            </a:pPr>
            <a:endParaRPr lang="cs-CZ" dirty="0" smtClean="0"/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756086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 smtClean="0"/>
              <a:t>Daň </a:t>
            </a:r>
            <a:r>
              <a:rPr lang="cs-CZ" altLang="cs-CZ" b="1" dirty="0" err="1" smtClean="0"/>
              <a:t>sensu</a:t>
            </a:r>
            <a:r>
              <a:rPr lang="cs-CZ" altLang="cs-CZ" b="1" dirty="0" smtClean="0"/>
              <a:t> largo</a:t>
            </a:r>
          </a:p>
        </p:txBody>
      </p:sp>
      <p:sp>
        <p:nvSpPr>
          <p:cNvPr id="2253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000" b="1" dirty="0" smtClean="0"/>
              <a:t>Poplatek</a:t>
            </a:r>
          </a:p>
          <a:p>
            <a:pPr>
              <a:buFontTx/>
              <a:buChar char="-"/>
            </a:pPr>
            <a:r>
              <a:rPr lang="cs-CZ" altLang="cs-CZ" sz="2000" dirty="0" smtClean="0"/>
              <a:t>Od daní se liší zejména protiplněním a nepravidelností.</a:t>
            </a:r>
          </a:p>
          <a:p>
            <a:pPr>
              <a:buFontTx/>
              <a:buChar char="-"/>
            </a:pPr>
            <a:r>
              <a:rPr lang="cs-CZ" altLang="cs-CZ" sz="2000" dirty="0" smtClean="0"/>
              <a:t>Povinná, zákonem předem stanovená částka, kterou se spíše nepravidelně odčerpává na nenávratném principu část nominálního důchodu ekonomického subjektu ve prospěch veřejného fondu – pozor na praxi – poplatek ze psů – konstrukce připomíná spíše daň ze psů..</a:t>
            </a:r>
            <a:r>
              <a:rPr lang="cs-CZ" altLang="cs-CZ" sz="2000" dirty="0" err="1" smtClean="0"/>
              <a:t>atd</a:t>
            </a:r>
            <a:r>
              <a:rPr lang="cs-CZ" altLang="cs-CZ" sz="2000" dirty="0" smtClean="0"/>
              <a:t>.</a:t>
            </a:r>
          </a:p>
          <a:p>
            <a:pPr>
              <a:buFontTx/>
              <a:buChar char="-"/>
            </a:pPr>
            <a:r>
              <a:rPr lang="cs-CZ" altLang="cs-CZ" sz="2000" dirty="0" smtClean="0"/>
              <a:t>Poplatek se více podobá ceně než dani</a:t>
            </a:r>
          </a:p>
          <a:p>
            <a:pPr>
              <a:buFontTx/>
              <a:buChar char="-"/>
            </a:pPr>
            <a:r>
              <a:rPr lang="cs-CZ" altLang="cs-CZ" sz="2000" dirty="0" smtClean="0"/>
              <a:t>V praxi mnohdy dochází k záměně a cena soukromého statku je někdy uváděná jako poplatek – za šatnu, za použití WC, (Cena je však smluvní, není stanovena zákonem!!!)</a:t>
            </a:r>
          </a:p>
        </p:txBody>
      </p:sp>
    </p:spTree>
    <p:extLst>
      <p:ext uri="{BB962C8B-B14F-4D97-AF65-F5344CB8AC3E}">
        <p14:creationId xmlns:p14="http://schemas.microsoft.com/office/powerpoint/2010/main" val="4126223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9161483-8508-4FB1-9957-E9C3655DE6C4}" type="slidenum">
              <a:rPr lang="cs-CZ" altLang="cs-CZ"/>
              <a:pPr/>
              <a:t>13</a:t>
            </a:fld>
            <a:endParaRPr lang="cs-CZ" altLang="cs-CZ"/>
          </a:p>
        </p:txBody>
      </p:sp>
      <p:sp>
        <p:nvSpPr>
          <p:cNvPr id="310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 smtClean="0"/>
              <a:t>Daň </a:t>
            </a:r>
            <a:r>
              <a:rPr lang="cs-CZ" altLang="cs-CZ" b="1" dirty="0" err="1" smtClean="0"/>
              <a:t>sensu</a:t>
            </a:r>
            <a:r>
              <a:rPr lang="cs-CZ" altLang="cs-CZ" b="1" dirty="0" smtClean="0"/>
              <a:t> largo</a:t>
            </a:r>
            <a:endParaRPr lang="cs-CZ" altLang="cs-CZ" dirty="0"/>
          </a:p>
        </p:txBody>
      </p:sp>
      <p:sp>
        <p:nvSpPr>
          <p:cNvPr id="310275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cs-CZ" altLang="cs-CZ" dirty="0" smtClean="0"/>
              <a:t>Cla, odvody, pojistné…</a:t>
            </a:r>
            <a:endParaRPr lang="cs-CZ" alt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Konstrukční prvky daně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0113" y="1916832"/>
            <a:ext cx="7772400" cy="421409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400" dirty="0" smtClean="0"/>
              <a:t>Předmět (objekt) daně – objektivní stránka daně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dirty="0" smtClean="0"/>
              <a:t>Daňový subjekt – subjektivní stránka daně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dirty="0" smtClean="0"/>
              <a:t>Tributní/kauzální nexus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dirty="0" smtClean="0"/>
              <a:t>Základ daně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dirty="0" smtClean="0"/>
              <a:t>Sazba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dirty="0" smtClean="0"/>
              <a:t>Korekční prvky základu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dirty="0" smtClean="0"/>
              <a:t>Korekční prvky sazby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dirty="0" smtClean="0"/>
              <a:t>Podmínky daňového tvrzení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dirty="0" smtClean="0"/>
              <a:t>Správce daně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dirty="0" smtClean="0"/>
              <a:t>Inkasní podmínky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dirty="0" smtClean="0"/>
              <a:t>Rozpočtové určení výnosu daně</a:t>
            </a:r>
          </a:p>
          <a:p>
            <a:pPr eaLnBrk="1" hangingPunct="1">
              <a:lnSpc>
                <a:spcPct val="80000"/>
              </a:lnSpc>
            </a:pPr>
            <a:endParaRPr lang="cs-CZ" altLang="cs-CZ" sz="2400" dirty="0" smtClean="0"/>
          </a:p>
          <a:p>
            <a:pPr eaLnBrk="1" hangingPunct="1">
              <a:lnSpc>
                <a:spcPct val="80000"/>
              </a:lnSpc>
            </a:pPr>
            <a:endParaRPr lang="cs-CZ" alt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32777852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title"/>
          </p:nvPr>
        </p:nvSpPr>
        <p:spPr>
          <a:xfrm>
            <a:off x="1835696" y="1034184"/>
            <a:ext cx="6572250" cy="714375"/>
          </a:xfrm>
        </p:spPr>
        <p:txBody>
          <a:bodyPr/>
          <a:lstStyle/>
          <a:p>
            <a:r>
              <a:rPr lang="cs-CZ" altLang="cs-CZ" dirty="0" smtClean="0"/>
              <a:t>Daňový subjekt</a:t>
            </a:r>
          </a:p>
        </p:txBody>
      </p:sp>
      <p:sp>
        <p:nvSpPr>
          <p:cNvPr id="1536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 smtClean="0"/>
              <a:t>Poplatník</a:t>
            </a:r>
          </a:p>
          <a:p>
            <a:r>
              <a:rPr lang="cs-CZ" altLang="cs-CZ" dirty="0" smtClean="0"/>
              <a:t>Plátce</a:t>
            </a:r>
          </a:p>
          <a:p>
            <a:r>
              <a:rPr lang="cs-CZ" altLang="cs-CZ" dirty="0" smtClean="0"/>
              <a:t>FO / PO – právní osobnost, svéprávnost</a:t>
            </a:r>
          </a:p>
          <a:p>
            <a:endParaRPr lang="cs-CZ" altLang="cs-CZ" dirty="0" smtClean="0"/>
          </a:p>
          <a:p>
            <a:r>
              <a:rPr lang="cs-CZ" altLang="cs-CZ" dirty="0" smtClean="0"/>
              <a:t>Zastoupení a jeho druhy</a:t>
            </a:r>
          </a:p>
        </p:txBody>
      </p:sp>
      <p:sp>
        <p:nvSpPr>
          <p:cNvPr id="15364" name="Zástupný symbol pro číslo snímku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85D95BE-5D1A-4CF7-8466-67F9E3C34DE2}" type="slidenum">
              <a:rPr lang="cs-CZ" altLang="cs-CZ" smtClean="0">
                <a:solidFill>
                  <a:srgbClr val="898989"/>
                </a:solidFill>
                <a:latin typeface="Calibri" panose="020F0502020204030204" pitchFamily="34" charset="0"/>
              </a:rPr>
              <a:pPr/>
              <a:t>15</a:t>
            </a:fld>
            <a:endParaRPr lang="cs-CZ" altLang="cs-CZ" smtClean="0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7634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/>
          <p:cNvSpPr>
            <a:spLocks noGrp="1"/>
          </p:cNvSpPr>
          <p:nvPr>
            <p:ph type="title"/>
          </p:nvPr>
        </p:nvSpPr>
        <p:spPr>
          <a:xfrm>
            <a:off x="2114550" y="1159669"/>
            <a:ext cx="6572250" cy="714375"/>
          </a:xfrm>
        </p:spPr>
        <p:txBody>
          <a:bodyPr/>
          <a:lstStyle/>
          <a:p>
            <a:r>
              <a:rPr lang="cs-CZ" altLang="cs-CZ" dirty="0" smtClean="0"/>
              <a:t>Předmět / objekt zdanění</a:t>
            </a:r>
          </a:p>
        </p:txBody>
      </p:sp>
      <p:sp>
        <p:nvSpPr>
          <p:cNvPr id="16387" name="Zástupný symbol pro obsah 2"/>
          <p:cNvSpPr>
            <a:spLocks noGrp="1"/>
          </p:cNvSpPr>
          <p:nvPr>
            <p:ph idx="1"/>
          </p:nvPr>
        </p:nvSpPr>
        <p:spPr>
          <a:xfrm>
            <a:off x="457200" y="1989138"/>
            <a:ext cx="8229600" cy="4137025"/>
          </a:xfrm>
        </p:spPr>
        <p:txBody>
          <a:bodyPr/>
          <a:lstStyle/>
          <a:p>
            <a:r>
              <a:rPr lang="cs-CZ" altLang="cs-CZ" dirty="0" smtClean="0"/>
              <a:t>hmotněprávní skutečnost, se kterou zákon spojuje daňovou povinnost.</a:t>
            </a:r>
          </a:p>
        </p:txBody>
      </p:sp>
      <p:sp>
        <p:nvSpPr>
          <p:cNvPr id="16388" name="Zástupný symbol pro číslo snímku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1840989-FF42-4A76-9D09-56592233A201}" type="slidenum">
              <a:rPr lang="cs-CZ" altLang="cs-CZ" smtClean="0">
                <a:solidFill>
                  <a:srgbClr val="898989"/>
                </a:solidFill>
                <a:latin typeface="Calibri" panose="020F0502020204030204" pitchFamily="34" charset="0"/>
              </a:rPr>
              <a:pPr/>
              <a:t>16</a:t>
            </a:fld>
            <a:endParaRPr lang="cs-CZ" altLang="cs-CZ" smtClean="0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9813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/>
          <p:cNvSpPr>
            <a:spLocks noGrp="1"/>
          </p:cNvSpPr>
          <p:nvPr>
            <p:ph type="title"/>
          </p:nvPr>
        </p:nvSpPr>
        <p:spPr>
          <a:xfrm>
            <a:off x="2100263" y="1058863"/>
            <a:ext cx="6572250" cy="714375"/>
          </a:xfrm>
        </p:spPr>
        <p:txBody>
          <a:bodyPr/>
          <a:lstStyle/>
          <a:p>
            <a:r>
              <a:rPr lang="cs-CZ" altLang="cs-CZ" smtClean="0"/>
              <a:t>Základ daně</a:t>
            </a:r>
          </a:p>
        </p:txBody>
      </p:sp>
      <p:sp>
        <p:nvSpPr>
          <p:cNvPr id="1741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 smtClean="0"/>
              <a:t>Stanoví kvantitu objektu daně</a:t>
            </a:r>
          </a:p>
          <a:p>
            <a:endParaRPr lang="cs-CZ" altLang="cs-CZ" dirty="0" smtClean="0"/>
          </a:p>
          <a:p>
            <a:r>
              <a:rPr lang="cs-CZ" altLang="cs-CZ" dirty="0" err="1" smtClean="0"/>
              <a:t>Sensu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stricto</a:t>
            </a:r>
            <a:endParaRPr lang="cs-CZ" altLang="cs-CZ" dirty="0" smtClean="0"/>
          </a:p>
          <a:p>
            <a:r>
              <a:rPr lang="cs-CZ" altLang="cs-CZ" dirty="0" err="1" smtClean="0"/>
              <a:t>Sensu</a:t>
            </a:r>
            <a:r>
              <a:rPr lang="cs-CZ" altLang="cs-CZ" dirty="0" smtClean="0"/>
              <a:t> largo</a:t>
            </a:r>
          </a:p>
        </p:txBody>
      </p:sp>
      <p:sp>
        <p:nvSpPr>
          <p:cNvPr id="17412" name="Zástupný symbol pro číslo snímku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E1B88AA-C869-42BC-977E-D052561423EC}" type="slidenum">
              <a:rPr lang="cs-CZ" altLang="cs-CZ" smtClean="0">
                <a:solidFill>
                  <a:srgbClr val="898989"/>
                </a:solidFill>
                <a:latin typeface="Calibri" panose="020F0502020204030204" pitchFamily="34" charset="0"/>
              </a:rPr>
              <a:pPr/>
              <a:t>17</a:t>
            </a:fld>
            <a:endParaRPr lang="cs-CZ" altLang="cs-CZ" smtClean="0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13149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1"/>
          <p:cNvSpPr>
            <a:spLocks noGrp="1"/>
          </p:cNvSpPr>
          <p:nvPr>
            <p:ph type="title"/>
          </p:nvPr>
        </p:nvSpPr>
        <p:spPr>
          <a:xfrm>
            <a:off x="2100263" y="1058863"/>
            <a:ext cx="6572250" cy="714375"/>
          </a:xfrm>
        </p:spPr>
        <p:txBody>
          <a:bodyPr/>
          <a:lstStyle/>
          <a:p>
            <a:r>
              <a:rPr lang="cs-CZ" altLang="cs-CZ" dirty="0" smtClean="0"/>
              <a:t>Sazba</a:t>
            </a:r>
          </a:p>
        </p:txBody>
      </p:sp>
      <p:sp>
        <p:nvSpPr>
          <p:cNvPr id="1843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 smtClean="0"/>
              <a:t>Pevná</a:t>
            </a:r>
          </a:p>
          <a:p>
            <a:r>
              <a:rPr lang="cs-CZ" altLang="cs-CZ" dirty="0" smtClean="0"/>
              <a:t>Procentní</a:t>
            </a:r>
          </a:p>
          <a:p>
            <a:pPr lvl="1"/>
            <a:r>
              <a:rPr lang="cs-CZ" altLang="cs-CZ" dirty="0" smtClean="0"/>
              <a:t>Lineární, progresívní, degresívní</a:t>
            </a:r>
          </a:p>
        </p:txBody>
      </p:sp>
      <p:sp>
        <p:nvSpPr>
          <p:cNvPr id="18436" name="Zástupný symbol pro číslo snímku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1D0E4B5-04FB-43E8-B522-52C49B97B08D}" type="slidenum">
              <a:rPr lang="cs-CZ" altLang="cs-CZ" smtClean="0">
                <a:solidFill>
                  <a:srgbClr val="898989"/>
                </a:solidFill>
                <a:latin typeface="Calibri" panose="020F0502020204030204" pitchFamily="34" charset="0"/>
              </a:rPr>
              <a:pPr/>
              <a:t>18</a:t>
            </a:fld>
            <a:endParaRPr lang="cs-CZ" altLang="cs-CZ" smtClean="0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1472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/>
          <p:cNvSpPr>
            <a:spLocks noGrp="1"/>
          </p:cNvSpPr>
          <p:nvPr>
            <p:ph type="title"/>
          </p:nvPr>
        </p:nvSpPr>
        <p:spPr>
          <a:xfrm>
            <a:off x="2267744" y="1047436"/>
            <a:ext cx="6572250" cy="714375"/>
          </a:xfrm>
        </p:spPr>
        <p:txBody>
          <a:bodyPr/>
          <a:lstStyle/>
          <a:p>
            <a:r>
              <a:rPr lang="cs-CZ" altLang="cs-CZ" dirty="0" smtClean="0"/>
              <a:t>Korekční prvky</a:t>
            </a:r>
          </a:p>
        </p:txBody>
      </p:sp>
      <p:sp>
        <p:nvSpPr>
          <p:cNvPr id="1945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mtClean="0"/>
              <a:t>Osvobození od daně</a:t>
            </a:r>
          </a:p>
          <a:p>
            <a:r>
              <a:rPr lang="cs-CZ" altLang="cs-CZ" smtClean="0"/>
              <a:t>Daňové úlevy</a:t>
            </a:r>
          </a:p>
          <a:p>
            <a:r>
              <a:rPr lang="cs-CZ" altLang="cs-CZ" smtClean="0"/>
              <a:t>Slevy na dani</a:t>
            </a:r>
          </a:p>
          <a:p>
            <a:r>
              <a:rPr lang="cs-CZ" altLang="cs-CZ" smtClean="0"/>
              <a:t>…</a:t>
            </a:r>
          </a:p>
        </p:txBody>
      </p:sp>
      <p:sp>
        <p:nvSpPr>
          <p:cNvPr id="19460" name="Zástupný symbol pro číslo snímku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983068A-1057-45E8-BF89-492BCDFA5C4D}" type="slidenum">
              <a:rPr lang="cs-CZ" altLang="cs-CZ" smtClean="0">
                <a:solidFill>
                  <a:srgbClr val="898989"/>
                </a:solidFill>
                <a:latin typeface="Calibri" panose="020F0502020204030204" pitchFamily="34" charset="0"/>
              </a:rPr>
              <a:pPr/>
              <a:t>19</a:t>
            </a:fld>
            <a:endParaRPr lang="cs-CZ" altLang="cs-CZ" smtClean="0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1983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80E7DC9-1C93-498E-A1D3-70A846130949}" type="slidenum">
              <a:rPr lang="cs-CZ" altLang="cs-CZ"/>
              <a:pPr/>
              <a:t>2</a:t>
            </a:fld>
            <a:endParaRPr lang="cs-CZ" altLang="cs-CZ"/>
          </a:p>
        </p:txBody>
      </p:sp>
      <p:sp>
        <p:nvSpPr>
          <p:cNvPr id="258096" name="Rectangle 4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 smtClean="0"/>
              <a:t>Obsah seminářů</a:t>
            </a:r>
            <a:endParaRPr lang="cs-CZ" altLang="cs-CZ" b="1" dirty="0"/>
          </a:p>
        </p:txBody>
      </p:sp>
      <p:sp>
        <p:nvSpPr>
          <p:cNvPr id="258097" name="Rectangle 4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>
              <a:buAutoNum type="arabicPeriod"/>
            </a:pPr>
            <a:r>
              <a:rPr lang="cs-CZ" altLang="cs-CZ" dirty="0" smtClean="0"/>
              <a:t>Úvod, </a:t>
            </a:r>
            <a:r>
              <a:rPr lang="cs-CZ" altLang="cs-CZ" dirty="0" smtClean="0"/>
              <a:t>organizační pokyny,</a:t>
            </a:r>
          </a:p>
          <a:p>
            <a:pPr marL="457200" indent="-457200">
              <a:buFont typeface="Wingdings" panose="05000000000000000000" pitchFamily="2" charset="2"/>
              <a:buAutoNum type="arabicPeriod"/>
            </a:pPr>
            <a:r>
              <a:rPr lang="cs-CZ" altLang="cs-CZ" dirty="0"/>
              <a:t>EET jako nástroj správy </a:t>
            </a:r>
            <a:r>
              <a:rPr lang="cs-CZ" altLang="cs-CZ" dirty="0" smtClean="0"/>
              <a:t>daní</a:t>
            </a:r>
          </a:p>
          <a:p>
            <a:pPr marL="457200" indent="-457200">
              <a:buFont typeface="Wingdings" panose="05000000000000000000" pitchFamily="2" charset="2"/>
              <a:buAutoNum type="arabicPeriod"/>
            </a:pPr>
            <a:r>
              <a:rPr lang="cs-CZ" altLang="cs-CZ" dirty="0" smtClean="0"/>
              <a:t>Aktuální otázky přímých daní a jejich správy (zástupce OFŘ) / diskuze a analýza modelových příkladů – aktuálních kauz v daňové oblasti</a:t>
            </a:r>
            <a:endParaRPr lang="cs-CZ" altLang="cs-CZ" dirty="0"/>
          </a:p>
          <a:p>
            <a:pPr marL="457200" indent="-457200">
              <a:buAutoNum type="arabicPeriod"/>
            </a:pPr>
            <a:r>
              <a:rPr lang="cs-CZ" altLang="cs-CZ" dirty="0" smtClean="0"/>
              <a:t>Finanční kontrola, Auditní orgán</a:t>
            </a:r>
            <a:endParaRPr lang="cs-CZ" altLang="cs-CZ" dirty="0" smtClean="0"/>
          </a:p>
          <a:p>
            <a:pPr marL="457200" indent="-457200">
              <a:buFont typeface="Wingdings" panose="05000000000000000000" pitchFamily="2" charset="2"/>
              <a:buAutoNum type="arabicPeriod"/>
            </a:pPr>
            <a:r>
              <a:rPr lang="en-US" altLang="cs-CZ" dirty="0" err="1" smtClean="0"/>
              <a:t>Prezentace</a:t>
            </a:r>
            <a:r>
              <a:rPr lang="en-US" altLang="cs-CZ" dirty="0" smtClean="0"/>
              <a:t> </a:t>
            </a:r>
            <a:r>
              <a:rPr lang="en-US" altLang="cs-CZ" dirty="0" err="1" smtClean="0"/>
              <a:t>zpraco</a:t>
            </a:r>
            <a:r>
              <a:rPr lang="cs-CZ" altLang="cs-CZ" dirty="0" err="1" smtClean="0"/>
              <a:t>vaných</a:t>
            </a:r>
            <a:r>
              <a:rPr lang="cs-CZ" altLang="cs-CZ" dirty="0" smtClean="0"/>
              <a:t> judikátů </a:t>
            </a:r>
            <a:r>
              <a:rPr lang="cs-CZ" altLang="cs-CZ" sz="1200" i="1" dirty="0" smtClean="0"/>
              <a:t>(27.,28.11, 4.,5.12.)</a:t>
            </a:r>
            <a:endParaRPr lang="cs-CZ" altLang="cs-CZ" sz="1200" i="1" dirty="0" smtClean="0"/>
          </a:p>
          <a:p>
            <a:pPr marL="457200" indent="-457200">
              <a:buFont typeface="Wingdings" panose="05000000000000000000" pitchFamily="2" charset="2"/>
              <a:buAutoNum type="arabicPeriod"/>
            </a:pPr>
            <a:r>
              <a:rPr lang="cs-CZ" altLang="cs-CZ" dirty="0" err="1" smtClean="0"/>
              <a:t>Zpt</a:t>
            </a:r>
            <a:r>
              <a:rPr lang="cs-CZ" altLang="cs-CZ" dirty="0" smtClean="0"/>
              <a:t>. test., Aktuální otázky berního </a:t>
            </a:r>
            <a:r>
              <a:rPr lang="cs-CZ" altLang="cs-CZ" dirty="0" smtClean="0"/>
              <a:t>práva</a:t>
            </a:r>
          </a:p>
          <a:p>
            <a:pPr marL="457200" indent="-457200">
              <a:buFont typeface="Wingdings" panose="05000000000000000000" pitchFamily="2" charset="2"/>
              <a:buAutoNum type="arabicPeriod"/>
            </a:pPr>
            <a:endParaRPr lang="cs-CZ" altLang="cs-CZ" dirty="0"/>
          </a:p>
          <a:p>
            <a:pPr>
              <a:buFontTx/>
              <a:buChar char="-"/>
            </a:pPr>
            <a:r>
              <a:rPr lang="cs-CZ" altLang="cs-CZ" dirty="0" smtClean="0"/>
              <a:t>Harmonogram a pořadí jednotlivých témat bude upřesněno, viz průběžně organizační pokyny IS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/>
          <p:cNvSpPr>
            <a:spLocks noGrp="1"/>
          </p:cNvSpPr>
          <p:nvPr>
            <p:ph type="title"/>
          </p:nvPr>
        </p:nvSpPr>
        <p:spPr>
          <a:xfrm>
            <a:off x="2339752" y="1047436"/>
            <a:ext cx="6572250" cy="714375"/>
          </a:xfrm>
        </p:spPr>
        <p:txBody>
          <a:bodyPr/>
          <a:lstStyle/>
          <a:p>
            <a:r>
              <a:rPr lang="cs-CZ" altLang="cs-CZ" dirty="0" smtClean="0"/>
              <a:t>Rozpočtové určení</a:t>
            </a:r>
          </a:p>
        </p:txBody>
      </p:sp>
      <p:sp>
        <p:nvSpPr>
          <p:cNvPr id="2048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altLang="cs-CZ" smtClean="0"/>
              <a:t>zákon č. 243/2000 Sb., o rozpočtovém určení výnosů některých daní územním samosprávným celkům a některým státním fondům (zákon o rozpočtovém určení daní), ve znění pozdějších předpisů,</a:t>
            </a:r>
          </a:p>
          <a:p>
            <a:pPr algn="just"/>
            <a:endParaRPr lang="cs-CZ" altLang="cs-CZ" smtClean="0"/>
          </a:p>
          <a:p>
            <a:pPr algn="just"/>
            <a:r>
              <a:rPr lang="cs-CZ" altLang="cs-CZ" b="1" smtClean="0"/>
              <a:t>Svěřené daně</a:t>
            </a:r>
          </a:p>
          <a:p>
            <a:pPr algn="just"/>
            <a:r>
              <a:rPr lang="cs-CZ" altLang="cs-CZ" b="1" smtClean="0"/>
              <a:t>Sdílené daně</a:t>
            </a:r>
          </a:p>
        </p:txBody>
      </p:sp>
      <p:sp>
        <p:nvSpPr>
          <p:cNvPr id="20484" name="Zástupný symbol pro číslo snímku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7BD9A1A-0A6D-4059-829F-B8FCC56200AD}" type="slidenum">
              <a:rPr lang="cs-CZ" altLang="cs-CZ" smtClean="0">
                <a:solidFill>
                  <a:srgbClr val="898989"/>
                </a:solidFill>
                <a:latin typeface="Calibri" panose="020F0502020204030204" pitchFamily="34" charset="0"/>
              </a:rPr>
              <a:pPr/>
              <a:t>20</a:t>
            </a:fld>
            <a:endParaRPr lang="cs-CZ" altLang="cs-CZ" smtClean="0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42293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/>
          <p:cNvSpPr>
            <a:spLocks noGrp="1"/>
          </p:cNvSpPr>
          <p:nvPr>
            <p:ph type="title"/>
          </p:nvPr>
        </p:nvSpPr>
        <p:spPr>
          <a:xfrm>
            <a:off x="2267744" y="980728"/>
            <a:ext cx="6572250" cy="714375"/>
          </a:xfrm>
        </p:spPr>
        <p:txBody>
          <a:bodyPr/>
          <a:lstStyle/>
          <a:p>
            <a:r>
              <a:rPr lang="cs-CZ" altLang="cs-CZ" dirty="0" smtClean="0"/>
              <a:t>Správce daně</a:t>
            </a:r>
          </a:p>
        </p:txBody>
      </p:sp>
      <p:sp>
        <p:nvSpPr>
          <p:cNvPr id="2150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mtClean="0"/>
              <a:t>Věcná příslušnost</a:t>
            </a:r>
          </a:p>
          <a:p>
            <a:r>
              <a:rPr lang="cs-CZ" altLang="cs-CZ" smtClean="0"/>
              <a:t>Místní příslušnost</a:t>
            </a:r>
          </a:p>
          <a:p>
            <a:endParaRPr lang="cs-CZ" altLang="cs-CZ" smtClean="0"/>
          </a:p>
          <a:p>
            <a:r>
              <a:rPr lang="cs-CZ" altLang="cs-CZ" smtClean="0"/>
              <a:t>Soustava, správa různých druhů berní</a:t>
            </a:r>
          </a:p>
        </p:txBody>
      </p:sp>
      <p:sp>
        <p:nvSpPr>
          <p:cNvPr id="21508" name="Zástupný symbol pro číslo snímku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6FD3D96-F68C-47EF-BCC4-A0733B312A11}" type="slidenum">
              <a:rPr lang="cs-CZ" altLang="cs-CZ" smtClean="0">
                <a:solidFill>
                  <a:srgbClr val="898989"/>
                </a:solidFill>
                <a:latin typeface="Calibri" panose="020F0502020204030204" pitchFamily="34" charset="0"/>
              </a:rPr>
              <a:pPr/>
              <a:t>21</a:t>
            </a:fld>
            <a:endParaRPr lang="cs-CZ" altLang="cs-CZ" smtClean="0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56241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4EB71AA3-5F3E-4507-8BD5-7C97DE340531}" type="slidenum">
              <a:rPr lang="cs-CZ" altLang="cs-CZ"/>
              <a:pPr/>
              <a:t>22</a:t>
            </a:fld>
            <a:endParaRPr lang="cs-CZ" altLang="cs-CZ"/>
          </a:p>
        </p:txBody>
      </p:sp>
      <p:sp>
        <p:nvSpPr>
          <p:cNvPr id="34201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altLang="cs-CZ" dirty="0" smtClean="0"/>
              <a:t>Daň z příjmu FO</a:t>
            </a:r>
            <a:br>
              <a:rPr lang="cs-CZ" altLang="cs-CZ" dirty="0" smtClean="0"/>
            </a:br>
            <a:r>
              <a:rPr lang="cs-CZ" altLang="cs-CZ" sz="3000" i="1" dirty="0" smtClean="0"/>
              <a:t>- vzorový příklad</a:t>
            </a:r>
            <a:endParaRPr lang="cs-CZ" altLang="cs-CZ" sz="3000" i="1" dirty="0"/>
          </a:p>
        </p:txBody>
      </p:sp>
    </p:spTree>
    <p:extLst>
      <p:ext uri="{BB962C8B-B14F-4D97-AF65-F5344CB8AC3E}">
        <p14:creationId xmlns:p14="http://schemas.microsoft.com/office/powerpoint/2010/main" val="1056879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dirty="0" smtClean="0"/>
              <a:t>Daň z příjmů FO              - obecně</a:t>
            </a:r>
          </a:p>
        </p:txBody>
      </p:sp>
      <p:sp>
        <p:nvSpPr>
          <p:cNvPr id="4100" name="Rectangle 37"/>
          <p:cNvSpPr>
            <a:spLocks noGrp="1" noChangeArrowheads="1"/>
          </p:cNvSpPr>
          <p:nvPr>
            <p:ph type="body" sz="half" idx="2"/>
          </p:nvPr>
        </p:nvSpPr>
        <p:spPr>
          <a:xfrm>
            <a:off x="1258888" y="2133600"/>
            <a:ext cx="7424737" cy="28797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Char char="•"/>
            </a:pPr>
            <a:r>
              <a:rPr lang="cs-CZ" altLang="cs-CZ" sz="2000" dirty="0" smtClean="0"/>
              <a:t>přímá důchodová daň </a:t>
            </a:r>
            <a:r>
              <a:rPr lang="cs-CZ" altLang="cs-CZ" sz="2000" i="1" dirty="0" smtClean="0"/>
              <a:t>in personam</a:t>
            </a:r>
            <a:r>
              <a:rPr lang="cs-CZ" altLang="cs-CZ" sz="2000" dirty="0" smtClean="0"/>
              <a:t> (osobní důchodová daň, daň z příjmů jednotlivců)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000" dirty="0" smtClean="0"/>
          </a:p>
          <a:p>
            <a:pPr eaLnBrk="1" hangingPunct="1">
              <a:lnSpc>
                <a:spcPct val="80000"/>
              </a:lnSpc>
              <a:buFontTx/>
              <a:buChar char="•"/>
            </a:pPr>
            <a:r>
              <a:rPr lang="cs-CZ" altLang="cs-CZ" sz="2000" dirty="0" smtClean="0"/>
              <a:t>zákon č. 586/1992 Sb., o daních z příjmů, ve znění pozdějších předpisů (ZDP)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000" dirty="0" smtClean="0"/>
          </a:p>
          <a:p>
            <a:pPr eaLnBrk="1" hangingPunct="1">
              <a:lnSpc>
                <a:spcPct val="80000"/>
              </a:lnSpc>
              <a:buFontTx/>
              <a:buChar char="•"/>
            </a:pPr>
            <a:r>
              <a:rPr lang="cs-CZ" altLang="cs-CZ" sz="2000" b="1" dirty="0" smtClean="0"/>
              <a:t>Část I. a část III. ZDP</a:t>
            </a:r>
            <a:r>
              <a:rPr lang="en-US" altLang="cs-CZ" sz="2000" b="1" dirty="0" smtClean="0"/>
              <a:t> </a:t>
            </a:r>
            <a:r>
              <a:rPr lang="en-US" altLang="cs-CZ" sz="2000" dirty="0" smtClean="0"/>
              <a:t>– FO</a:t>
            </a:r>
          </a:p>
          <a:p>
            <a:pPr eaLnBrk="1" hangingPunct="1">
              <a:lnSpc>
                <a:spcPct val="80000"/>
              </a:lnSpc>
              <a:buFontTx/>
              <a:buChar char="•"/>
            </a:pPr>
            <a:r>
              <a:rPr lang="cs-CZ" altLang="cs-CZ" sz="2000" b="1" dirty="0" smtClean="0"/>
              <a:t>Část II a III </a:t>
            </a:r>
            <a:r>
              <a:rPr lang="cs-CZ" altLang="cs-CZ" sz="2000" dirty="0" smtClean="0"/>
              <a:t>- PO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2000" dirty="0" smtClean="0"/>
          </a:p>
          <a:p>
            <a:pPr eaLnBrk="1" hangingPunct="1">
              <a:lnSpc>
                <a:spcPct val="80000"/>
              </a:lnSpc>
            </a:pPr>
            <a:endParaRPr lang="cs-CZ" altLang="cs-CZ" sz="2100" dirty="0" smtClean="0"/>
          </a:p>
        </p:txBody>
      </p:sp>
    </p:spTree>
    <p:extLst>
      <p:ext uri="{BB962C8B-B14F-4D97-AF65-F5344CB8AC3E}">
        <p14:creationId xmlns:p14="http://schemas.microsoft.com/office/powerpoint/2010/main" val="3723942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dirty="0" smtClean="0"/>
              <a:t>Daň z příjmů FO              -</a:t>
            </a:r>
            <a:r>
              <a:rPr lang="cs-CZ" altLang="cs-CZ" dirty="0" smtClean="0"/>
              <a:t> </a:t>
            </a:r>
            <a:r>
              <a:rPr lang="cs-CZ" altLang="cs-CZ" b="1" dirty="0" smtClean="0"/>
              <a:t>subjekt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1258888" y="2133600"/>
            <a:ext cx="7424737" cy="3671888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Char char="•"/>
            </a:pPr>
            <a:r>
              <a:rPr lang="cs-CZ" altLang="cs-CZ" sz="2000" dirty="0" smtClean="0"/>
              <a:t>obecně v ZSDP: vymezen jako poplatník, plátce a právní nástupce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dirty="0" smtClean="0">
                <a:solidFill>
                  <a:schemeClr val="accent1"/>
                </a:solidFill>
              </a:rPr>
              <a:t>    (§ 6/1 ZSDP</a:t>
            </a:r>
            <a:r>
              <a:rPr lang="en-US" altLang="cs-CZ" sz="2000" dirty="0" smtClean="0">
                <a:solidFill>
                  <a:schemeClr val="accent1"/>
                </a:solidFill>
              </a:rPr>
              <a:t> – d</a:t>
            </a:r>
            <a:r>
              <a:rPr lang="cs-CZ" altLang="cs-CZ" sz="2000" dirty="0" err="1" smtClean="0">
                <a:solidFill>
                  <a:schemeClr val="accent1"/>
                </a:solidFill>
              </a:rPr>
              <a:t>říve</a:t>
            </a:r>
            <a:r>
              <a:rPr lang="cs-CZ" altLang="cs-CZ" sz="2000" dirty="0" smtClean="0">
                <a:solidFill>
                  <a:schemeClr val="accent1"/>
                </a:solidFill>
              </a:rPr>
              <a:t>/dnes jen doktrína, v DŘ chybí vymezení)</a:t>
            </a:r>
          </a:p>
          <a:p>
            <a:pPr eaLnBrk="1" hangingPunct="1">
              <a:lnSpc>
                <a:spcPct val="80000"/>
              </a:lnSpc>
              <a:buFontTx/>
              <a:buChar char="•"/>
            </a:pPr>
            <a:endParaRPr lang="cs-CZ" altLang="cs-CZ" sz="2000" dirty="0" smtClean="0">
              <a:solidFill>
                <a:schemeClr val="accent1"/>
              </a:solidFill>
            </a:endParaRPr>
          </a:p>
          <a:p>
            <a:pPr eaLnBrk="1" hangingPunct="1">
              <a:lnSpc>
                <a:spcPct val="80000"/>
              </a:lnSpc>
              <a:buFontTx/>
              <a:buChar char="•"/>
            </a:pPr>
            <a:r>
              <a:rPr lang="cs-CZ" altLang="cs-CZ" sz="2000" dirty="0" smtClean="0"/>
              <a:t>konkretizace v ZDP: poplatník</a:t>
            </a:r>
            <a:r>
              <a:rPr lang="cs-CZ" altLang="cs-CZ" sz="2000" i="1" dirty="0" smtClean="0"/>
              <a:t> </a:t>
            </a:r>
            <a:r>
              <a:rPr lang="cs-CZ" altLang="cs-CZ" sz="2000" dirty="0" smtClean="0"/>
              <a:t>DPFO = fyzické osoby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dirty="0" smtClean="0">
                <a:solidFill>
                  <a:schemeClr val="accent1"/>
                </a:solidFill>
              </a:rPr>
              <a:t>    (§ 2/1 ZDP)</a:t>
            </a:r>
          </a:p>
          <a:p>
            <a:pPr eaLnBrk="1" hangingPunct="1">
              <a:lnSpc>
                <a:spcPct val="80000"/>
              </a:lnSpc>
              <a:buFontTx/>
              <a:buChar char="•"/>
            </a:pPr>
            <a:endParaRPr lang="cs-CZ" altLang="cs-CZ" sz="2000" dirty="0" smtClean="0">
              <a:solidFill>
                <a:schemeClr val="accent1"/>
              </a:solidFill>
            </a:endParaRPr>
          </a:p>
          <a:p>
            <a:pPr eaLnBrk="1" hangingPunct="1">
              <a:lnSpc>
                <a:spcPct val="80000"/>
              </a:lnSpc>
              <a:buFontTx/>
              <a:buChar char="•"/>
            </a:pPr>
            <a:r>
              <a:rPr lang="cs-CZ" altLang="cs-CZ" sz="2000" dirty="0" smtClean="0"/>
              <a:t>kritérium: </a:t>
            </a:r>
            <a:r>
              <a:rPr lang="cs-CZ" altLang="cs-CZ" sz="2000" i="1" dirty="0" smtClean="0"/>
              <a:t>domicil </a:t>
            </a:r>
            <a:r>
              <a:rPr lang="cs-CZ" altLang="cs-CZ" sz="2000" dirty="0" smtClean="0">
                <a:sym typeface="Wingdings" panose="05000000000000000000" pitchFamily="2" charset="2"/>
              </a:rPr>
              <a:t> </a:t>
            </a:r>
            <a:r>
              <a:rPr lang="cs-CZ" altLang="cs-CZ" sz="2000" dirty="0" smtClean="0"/>
              <a:t>osoby mající na území ČR bydliště nebo se zde obvykle zdržují (alespoň 183 dní v příslušném kalendářním roce)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dirty="0" smtClean="0">
                <a:solidFill>
                  <a:schemeClr val="accent1"/>
                </a:solidFill>
              </a:rPr>
              <a:t>    (§ 2/2,3 ZDP)</a:t>
            </a:r>
            <a:endParaRPr lang="cs-CZ" altLang="cs-CZ" sz="2000" i="1" dirty="0" smtClean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013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Daň z příjmů FO             </a:t>
            </a:r>
            <a:r>
              <a:rPr lang="cs-CZ" altLang="cs-CZ" b="1" smtClean="0"/>
              <a:t>-</a:t>
            </a:r>
            <a:r>
              <a:rPr lang="cs-CZ" altLang="cs-CZ" smtClean="0"/>
              <a:t> </a:t>
            </a:r>
            <a:r>
              <a:rPr lang="cs-CZ" altLang="cs-CZ" b="1" smtClean="0"/>
              <a:t>předmět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1258888" y="2133600"/>
            <a:ext cx="7424737" cy="40322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Char char="•"/>
            </a:pPr>
            <a:r>
              <a:rPr lang="cs-CZ" altLang="cs-CZ" sz="2000" dirty="0" smtClean="0"/>
              <a:t>5 druhů příjmů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000" dirty="0" smtClean="0"/>
          </a:p>
          <a:p>
            <a:pPr eaLnBrk="1" hangingPunct="1">
              <a:lnSpc>
                <a:spcPct val="80000"/>
              </a:lnSpc>
              <a:buFontTx/>
              <a:buChar char="•"/>
            </a:pPr>
            <a:r>
              <a:rPr lang="cs-CZ" altLang="cs-CZ" sz="2000" dirty="0" smtClean="0"/>
              <a:t>pozitivní vymezení </a:t>
            </a:r>
            <a:r>
              <a:rPr lang="cs-CZ" altLang="cs-CZ" sz="2000" dirty="0" smtClean="0">
                <a:sym typeface="Wingdings" panose="05000000000000000000" pitchFamily="2" charset="2"/>
              </a:rPr>
              <a:t> co předmětem DPFO </a:t>
            </a:r>
            <a:r>
              <a:rPr lang="cs-CZ" altLang="cs-CZ" sz="2000" i="1" dirty="0" smtClean="0">
                <a:sym typeface="Wingdings" panose="05000000000000000000" pitchFamily="2" charset="2"/>
              </a:rPr>
              <a:t>je</a:t>
            </a:r>
            <a:r>
              <a:rPr lang="cs-CZ" altLang="cs-CZ" sz="2000" dirty="0" smtClean="0">
                <a:sym typeface="Wingdings" panose="05000000000000000000" pitchFamily="2" charset="2"/>
              </a:rPr>
              <a:t>: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dirty="0" smtClean="0"/>
              <a:t>    příjmy ze závislé činnosti a funkční požitky, příjmy z podnikání a jiné samostatné výdělečné činnosti, příjmy z kapitálového majetku, příjmy z pronájmu, ostatní příjmy.</a:t>
            </a:r>
            <a:r>
              <a:rPr lang="cs-CZ" altLang="cs-CZ" sz="2000" dirty="0" smtClean="0">
                <a:solidFill>
                  <a:schemeClr val="accent1"/>
                </a:solidFill>
              </a:rPr>
              <a:t> (§ 3/1 ZDP) </a:t>
            </a:r>
            <a:endParaRPr lang="cs-CZ" altLang="cs-CZ" sz="2000" dirty="0" smtClean="0"/>
          </a:p>
          <a:p>
            <a:pPr algn="just" eaLnBrk="1" hangingPunct="1">
              <a:lnSpc>
                <a:spcPct val="80000"/>
              </a:lnSpc>
              <a:buFont typeface="Symbol" panose="05050102010706020507" pitchFamily="18" charset="2"/>
              <a:buChar char=""/>
            </a:pPr>
            <a:endParaRPr lang="cs-CZ" altLang="cs-CZ" sz="2000" dirty="0" smtClean="0">
              <a:solidFill>
                <a:schemeClr val="accent1"/>
              </a:solidFill>
            </a:endParaRPr>
          </a:p>
          <a:p>
            <a:pPr eaLnBrk="1" hangingPunct="1">
              <a:lnSpc>
                <a:spcPct val="80000"/>
              </a:lnSpc>
              <a:buFontTx/>
              <a:buChar char="•"/>
            </a:pPr>
            <a:r>
              <a:rPr lang="cs-CZ" altLang="cs-CZ" sz="2000" dirty="0" smtClean="0"/>
              <a:t>příjem: peněžní, nepeněžní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dirty="0" smtClean="0">
                <a:solidFill>
                  <a:schemeClr val="accent1"/>
                </a:solidFill>
              </a:rPr>
              <a:t>    (§ 3/2 ZDP)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000" dirty="0" smtClean="0">
              <a:solidFill>
                <a:schemeClr val="accent1"/>
              </a:solidFill>
            </a:endParaRPr>
          </a:p>
          <a:p>
            <a:pPr eaLnBrk="1" hangingPunct="1">
              <a:lnSpc>
                <a:spcPct val="80000"/>
              </a:lnSpc>
              <a:buFontTx/>
              <a:buChar char="•"/>
            </a:pPr>
            <a:r>
              <a:rPr lang="cs-CZ" altLang="cs-CZ" sz="2000" dirty="0" smtClean="0"/>
              <a:t>negativní vymezení </a:t>
            </a:r>
            <a:r>
              <a:rPr lang="cs-CZ" altLang="cs-CZ" sz="2000" dirty="0" smtClean="0">
                <a:sym typeface="Wingdings" panose="05000000000000000000" pitchFamily="2" charset="2"/>
              </a:rPr>
              <a:t> co předmětem DPFO </a:t>
            </a:r>
            <a:r>
              <a:rPr lang="cs-CZ" altLang="cs-CZ" sz="2000" i="1" dirty="0" smtClean="0">
                <a:sym typeface="Wingdings" panose="05000000000000000000" pitchFamily="2" charset="2"/>
              </a:rPr>
              <a:t>není</a:t>
            </a:r>
            <a:r>
              <a:rPr lang="cs-CZ" altLang="cs-CZ" sz="2000" dirty="0" smtClean="0">
                <a:sym typeface="Wingdings" panose="05000000000000000000" pitchFamily="2" charset="2"/>
              </a:rPr>
              <a:t>:</a:t>
            </a:r>
            <a:r>
              <a:rPr lang="cs-CZ" altLang="cs-CZ" sz="2000" dirty="0" smtClean="0">
                <a:solidFill>
                  <a:schemeClr val="accent1"/>
                </a:solidFill>
              </a:rPr>
              <a:t>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dirty="0" smtClean="0">
                <a:solidFill>
                  <a:schemeClr val="accent1"/>
                </a:solidFill>
              </a:rPr>
              <a:t>    (§ 3/4; § 6/7,11; § 7/10 ZDP)</a:t>
            </a:r>
          </a:p>
        </p:txBody>
      </p:sp>
    </p:spTree>
    <p:extLst>
      <p:ext uri="{BB962C8B-B14F-4D97-AF65-F5344CB8AC3E}">
        <p14:creationId xmlns:p14="http://schemas.microsoft.com/office/powerpoint/2010/main" val="2494456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Daň z příjmů FO             </a:t>
            </a:r>
            <a:r>
              <a:rPr lang="cs-CZ" altLang="cs-CZ" b="1" smtClean="0"/>
              <a:t>-</a:t>
            </a:r>
            <a:r>
              <a:rPr lang="cs-CZ" altLang="cs-CZ" smtClean="0"/>
              <a:t> </a:t>
            </a:r>
            <a:r>
              <a:rPr lang="cs-CZ" altLang="cs-CZ" b="1" smtClean="0"/>
              <a:t>výpočet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1258888" y="1772816"/>
            <a:ext cx="7424737" cy="4608934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800" dirty="0" smtClean="0"/>
              <a:t>základ daně = </a:t>
            </a:r>
            <a:r>
              <a:rPr lang="el-GR" altLang="cs-CZ" sz="1800" dirty="0" smtClean="0"/>
              <a:t>Σ</a:t>
            </a:r>
            <a:r>
              <a:rPr lang="cs-CZ" altLang="cs-CZ" sz="1800" dirty="0" smtClean="0"/>
              <a:t> dílčích základů daně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800" dirty="0" smtClean="0"/>
              <a:t>- položky snižující základ daně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800" i="1" dirty="0" smtClean="0">
                <a:solidFill>
                  <a:schemeClr val="accent1"/>
                </a:solidFill>
              </a:rPr>
              <a:t>-----------------------------------------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800" dirty="0" smtClean="0"/>
              <a:t>upravený základ daně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800" dirty="0" smtClean="0"/>
              <a:t>zaokrouhlený základ daně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800" dirty="0" smtClean="0">
                <a:solidFill>
                  <a:schemeClr val="accent1"/>
                </a:solidFill>
              </a:rPr>
              <a:t>-----------------------------------------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800" dirty="0" smtClean="0"/>
              <a:t>DPFO brutto I.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800" dirty="0" smtClean="0"/>
              <a:t>- slevy na dani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800" dirty="0" smtClean="0">
                <a:solidFill>
                  <a:schemeClr val="accent1"/>
                </a:solidFill>
              </a:rPr>
              <a:t>-----------------------------------------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800" dirty="0" smtClean="0"/>
              <a:t>DPFO brutto II.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800" dirty="0" smtClean="0"/>
              <a:t>- daňové zvýhodnění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800" dirty="0" smtClean="0">
                <a:solidFill>
                  <a:schemeClr val="accent1"/>
                </a:solidFill>
              </a:rPr>
              <a:t>-----------------------------------------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800" dirty="0" smtClean="0"/>
              <a:t>DPFO netto / daňový bonus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800" dirty="0" smtClean="0"/>
              <a:t>- uhrazené zálohy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800" dirty="0" smtClean="0">
                <a:solidFill>
                  <a:schemeClr val="accent1"/>
                </a:solidFill>
              </a:rPr>
              <a:t>-----------------------------------------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800" dirty="0" smtClean="0"/>
              <a:t>doplatek / přeplatek</a:t>
            </a:r>
          </a:p>
          <a:p>
            <a:pPr eaLnBrk="1" hangingPunct="1">
              <a:lnSpc>
                <a:spcPct val="80000"/>
              </a:lnSpc>
              <a:buFontTx/>
              <a:buChar char="•"/>
            </a:pPr>
            <a:endParaRPr lang="cs-CZ" altLang="cs-CZ" sz="1800" dirty="0" smtClean="0"/>
          </a:p>
        </p:txBody>
      </p:sp>
    </p:spTree>
    <p:extLst>
      <p:ext uri="{BB962C8B-B14F-4D97-AF65-F5344CB8AC3E}">
        <p14:creationId xmlns:p14="http://schemas.microsoft.com/office/powerpoint/2010/main" val="1842030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dirty="0" smtClean="0"/>
              <a:t>Daň z příjmů FO            -</a:t>
            </a:r>
            <a:r>
              <a:rPr lang="cs-CZ" altLang="cs-CZ" dirty="0" smtClean="0"/>
              <a:t> </a:t>
            </a:r>
            <a:r>
              <a:rPr lang="cs-CZ" altLang="cs-CZ" b="1" dirty="0" smtClean="0"/>
              <a:t>příklad 1</a:t>
            </a:r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1258888" y="2133600"/>
            <a:ext cx="7424737" cy="3671888"/>
          </a:xfrm>
        </p:spPr>
        <p:txBody>
          <a:bodyPr/>
          <a:lstStyle/>
          <a:p>
            <a:pPr algn="r" eaLnBrk="1" hangingPunct="1">
              <a:lnSpc>
                <a:spcPct val="80000"/>
              </a:lnSpc>
              <a:buFontTx/>
              <a:buNone/>
            </a:pPr>
            <a:r>
              <a:rPr lang="cs-CZ" altLang="cs-CZ" sz="2000" b="1" dirty="0" smtClean="0"/>
              <a:t>Výpočet daně z příjmu ze závislé činnosti </a:t>
            </a:r>
          </a:p>
          <a:p>
            <a:pPr algn="r" eaLnBrk="1" hangingPunct="1">
              <a:lnSpc>
                <a:spcPct val="80000"/>
              </a:lnSpc>
              <a:buFontTx/>
              <a:buNone/>
            </a:pPr>
            <a:r>
              <a:rPr lang="cs-CZ" altLang="cs-CZ" sz="2000" dirty="0" smtClean="0">
                <a:solidFill>
                  <a:schemeClr val="accent1"/>
                </a:solidFill>
              </a:rPr>
              <a:t>(§ 6 ZDP)</a:t>
            </a:r>
            <a:r>
              <a:rPr lang="cs-CZ" altLang="cs-CZ" sz="2000" b="1" dirty="0" smtClean="0"/>
              <a:t> v roce 20</a:t>
            </a:r>
            <a:r>
              <a:rPr lang="en-US" altLang="cs-CZ" sz="2000" b="1" dirty="0" smtClean="0"/>
              <a:t>15</a:t>
            </a:r>
            <a:r>
              <a:rPr lang="cs-CZ" altLang="cs-CZ" sz="2000" dirty="0" smtClean="0"/>
              <a:t> 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cs-CZ" altLang="cs-CZ" sz="20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dirty="0" smtClean="0"/>
              <a:t>Zadání: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0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dirty="0" smtClean="0"/>
              <a:t>    Pepa je zaměstnancem /prodavač/ a bydlí v Brně. Jeho hrubý příjem ze zaměstnání bude za rok 20</a:t>
            </a:r>
            <a:r>
              <a:rPr lang="en-US" altLang="cs-CZ" sz="2000" dirty="0" smtClean="0"/>
              <a:t>15</a:t>
            </a:r>
            <a:r>
              <a:rPr lang="cs-CZ" altLang="cs-CZ" sz="2000" dirty="0" smtClean="0"/>
              <a:t> 321.000,- Kč, jiné příjmy nemá. Má nepracující manželku Báru a 9-ti letého syna Frantu. Každý rok daruje neurčené politické straně částku 8.000,- Kč a dále přispívá si na penzijní připojištění </a:t>
            </a:r>
            <a:r>
              <a:rPr lang="en-US" altLang="cs-CZ" sz="2000" dirty="0" smtClean="0"/>
              <a:t>se </a:t>
            </a:r>
            <a:r>
              <a:rPr lang="en-US" altLang="cs-CZ" sz="2000" dirty="0" err="1" smtClean="0"/>
              <a:t>st</a:t>
            </a:r>
            <a:r>
              <a:rPr lang="cs-CZ" altLang="cs-CZ" sz="2000" dirty="0" err="1" smtClean="0"/>
              <a:t>átním</a:t>
            </a:r>
            <a:r>
              <a:rPr lang="cs-CZ" altLang="cs-CZ" sz="2000" dirty="0" smtClean="0"/>
              <a:t> příspěvkem částkou 23.000,- Kč. Nepodepsal prohlášení k dani. V roce 20</a:t>
            </a:r>
            <a:r>
              <a:rPr lang="en-US" altLang="cs-CZ" sz="2000" dirty="0" smtClean="0"/>
              <a:t>15</a:t>
            </a:r>
            <a:r>
              <a:rPr lang="cs-CZ" altLang="cs-CZ" sz="2000" dirty="0" smtClean="0"/>
              <a:t> činily jeho zálohy na daň 64.530 Kč.</a:t>
            </a:r>
            <a:endParaRPr lang="cs-CZ" altLang="cs-CZ" sz="2000" dirty="0" smtClean="0">
              <a:solidFill>
                <a:schemeClr val="accent1"/>
              </a:solidFill>
            </a:endParaRPr>
          </a:p>
          <a:p>
            <a:pPr eaLnBrk="1" hangingPunct="1">
              <a:lnSpc>
                <a:spcPct val="80000"/>
              </a:lnSpc>
              <a:buFontTx/>
              <a:buChar char="•"/>
            </a:pPr>
            <a:endParaRPr lang="cs-CZ" altLang="cs-CZ" sz="2000" dirty="0" smtClean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995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dirty="0" smtClean="0"/>
              <a:t>Daň z příjmů FO   -</a:t>
            </a:r>
            <a:r>
              <a:rPr lang="cs-CZ" altLang="cs-CZ" dirty="0" smtClean="0"/>
              <a:t> </a:t>
            </a:r>
            <a:r>
              <a:rPr lang="cs-CZ" altLang="cs-CZ" b="1" dirty="0" smtClean="0"/>
              <a:t>exkurs (</a:t>
            </a:r>
            <a:r>
              <a:rPr lang="cs-CZ" altLang="cs-CZ" b="1" dirty="0" err="1" smtClean="0"/>
              <a:t>SaZP</a:t>
            </a:r>
            <a:r>
              <a:rPr lang="cs-CZ" altLang="cs-CZ" b="1" dirty="0" smtClean="0"/>
              <a:t>)</a:t>
            </a:r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1258888" y="2133600"/>
            <a:ext cx="7705725" cy="4103688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Char char="•"/>
            </a:pPr>
            <a:r>
              <a:rPr lang="cs-CZ" altLang="cs-CZ" sz="2000" dirty="0" smtClean="0"/>
              <a:t>Zákon č. 589/1992 Sb., o pojistném na sociální zabezpečení a příspěvku na státní politiku zaměstnanosti, ve znění pozdějších předpisů. </a:t>
            </a:r>
            <a:r>
              <a:rPr lang="cs-CZ" altLang="cs-CZ" sz="2000" dirty="0" smtClean="0">
                <a:solidFill>
                  <a:schemeClr val="accent1"/>
                </a:solidFill>
              </a:rPr>
              <a:t>(§ 7)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400" dirty="0" smtClean="0"/>
              <a:t>	zaměstnavatel </a:t>
            </a:r>
            <a:r>
              <a:rPr lang="cs-CZ" altLang="cs-CZ" sz="1400" dirty="0" smtClean="0">
                <a:sym typeface="Wingdings" panose="05000000000000000000" pitchFamily="2" charset="2"/>
              </a:rPr>
              <a:t> </a:t>
            </a:r>
            <a:r>
              <a:rPr lang="cs-CZ" altLang="cs-CZ" sz="1400" b="1" dirty="0" smtClean="0">
                <a:solidFill>
                  <a:schemeClr val="tx2"/>
                </a:solidFill>
              </a:rPr>
              <a:t>25 %</a:t>
            </a:r>
            <a:r>
              <a:rPr lang="cs-CZ" altLang="cs-CZ" sz="1400" dirty="0" smtClean="0"/>
              <a:t> z vyměřovacího základu ( z toho 2,3 % na nemocenské pojištění, 21,5 % na důchodové pojištění a 1,2 % na státní politiku zaměstnanosti)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400" dirty="0" smtClean="0"/>
              <a:t>	zaměstnanec </a:t>
            </a:r>
            <a:r>
              <a:rPr lang="cs-CZ" altLang="cs-CZ" sz="1400" dirty="0" smtClean="0">
                <a:sym typeface="Wingdings" panose="05000000000000000000" pitchFamily="2" charset="2"/>
              </a:rPr>
              <a:t> </a:t>
            </a:r>
            <a:r>
              <a:rPr lang="cs-CZ" altLang="cs-CZ" sz="1400" b="1" dirty="0" smtClean="0">
                <a:solidFill>
                  <a:schemeClr val="tx2"/>
                </a:solidFill>
              </a:rPr>
              <a:t>6,5 %</a:t>
            </a:r>
          </a:p>
          <a:p>
            <a:pPr eaLnBrk="1" hangingPunct="1">
              <a:lnSpc>
                <a:spcPct val="80000"/>
              </a:lnSpc>
              <a:buFontTx/>
              <a:buChar char="•"/>
            </a:pPr>
            <a:endParaRPr lang="cs-CZ" altLang="cs-CZ" sz="1400" dirty="0" smtClean="0"/>
          </a:p>
          <a:p>
            <a:pPr eaLnBrk="1" hangingPunct="1">
              <a:lnSpc>
                <a:spcPct val="80000"/>
              </a:lnSpc>
              <a:buFontTx/>
              <a:buChar char="•"/>
            </a:pPr>
            <a:r>
              <a:rPr lang="cs-CZ" altLang="cs-CZ" sz="2000" dirty="0" smtClean="0"/>
              <a:t>Zákon č. 592/1992 Sb., o pojistném na všeobecné zdravotní pojištění, ve znění pozdějších předpisů. </a:t>
            </a:r>
            <a:r>
              <a:rPr lang="cs-CZ" altLang="cs-CZ" sz="2000" dirty="0" smtClean="0">
                <a:solidFill>
                  <a:schemeClr val="accent1"/>
                </a:solidFill>
              </a:rPr>
              <a:t>(§ 2)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dirty="0" smtClean="0">
                <a:solidFill>
                  <a:schemeClr val="accent1"/>
                </a:solidFill>
              </a:rPr>
              <a:t>	</a:t>
            </a:r>
            <a:r>
              <a:rPr lang="cs-CZ" altLang="cs-CZ" sz="1400" dirty="0" smtClean="0"/>
              <a:t>zaměstnavatel </a:t>
            </a:r>
            <a:r>
              <a:rPr lang="cs-CZ" altLang="cs-CZ" sz="1400" dirty="0" smtClean="0">
                <a:sym typeface="Wingdings" panose="05000000000000000000" pitchFamily="2" charset="2"/>
              </a:rPr>
              <a:t> </a:t>
            </a:r>
            <a:r>
              <a:rPr lang="cs-CZ" altLang="cs-CZ" sz="1400" b="1" dirty="0" smtClean="0">
                <a:solidFill>
                  <a:schemeClr val="tx2"/>
                </a:solidFill>
                <a:sym typeface="Wingdings" panose="05000000000000000000" pitchFamily="2" charset="2"/>
              </a:rPr>
              <a:t>9 %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400" dirty="0" smtClean="0"/>
              <a:t>	zaměstnanec </a:t>
            </a:r>
            <a:r>
              <a:rPr lang="cs-CZ" altLang="cs-CZ" sz="1400" dirty="0" smtClean="0">
                <a:sym typeface="Wingdings" panose="05000000000000000000" pitchFamily="2" charset="2"/>
              </a:rPr>
              <a:t> </a:t>
            </a:r>
            <a:r>
              <a:rPr lang="cs-CZ" altLang="cs-CZ" sz="1400" b="1" dirty="0" smtClean="0">
                <a:solidFill>
                  <a:schemeClr val="tx2"/>
                </a:solidFill>
                <a:sym typeface="Wingdings" panose="05000000000000000000" pitchFamily="2" charset="2"/>
              </a:rPr>
              <a:t>4,5 %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1400" b="1" dirty="0" smtClean="0">
              <a:solidFill>
                <a:schemeClr val="tx2"/>
              </a:solidFill>
            </a:endParaRPr>
          </a:p>
          <a:p>
            <a:pPr eaLnBrk="1" hangingPunct="1">
              <a:lnSpc>
                <a:spcPct val="80000"/>
              </a:lnSpc>
              <a:buFontTx/>
              <a:buChar char="•"/>
            </a:pPr>
            <a:r>
              <a:rPr lang="cs-CZ" altLang="cs-CZ" sz="2000" dirty="0" smtClean="0"/>
              <a:t>Část pojistného hrazená zaměstnavatelem tedy tvoří </a:t>
            </a:r>
            <a:r>
              <a:rPr lang="cs-CZ" altLang="cs-CZ" sz="2000" b="1" dirty="0" smtClean="0">
                <a:solidFill>
                  <a:schemeClr val="tx2"/>
                </a:solidFill>
              </a:rPr>
              <a:t>34%</a:t>
            </a:r>
            <a:r>
              <a:rPr lang="cs-CZ" altLang="cs-CZ" sz="2000" dirty="0" smtClean="0"/>
              <a:t> a část pojistného hrazená zaměstnancem tvoří </a:t>
            </a:r>
            <a:r>
              <a:rPr lang="cs-CZ" altLang="cs-CZ" sz="2000" b="1" dirty="0" smtClean="0">
                <a:solidFill>
                  <a:schemeClr val="tx2"/>
                </a:solidFill>
              </a:rPr>
              <a:t>11%.</a:t>
            </a:r>
          </a:p>
        </p:txBody>
      </p:sp>
    </p:spTree>
    <p:extLst>
      <p:ext uri="{BB962C8B-B14F-4D97-AF65-F5344CB8AC3E}">
        <p14:creationId xmlns:p14="http://schemas.microsoft.com/office/powerpoint/2010/main" val="1948416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dirty="0" smtClean="0"/>
              <a:t>Daň z příjmů FO            -</a:t>
            </a:r>
            <a:r>
              <a:rPr lang="cs-CZ" altLang="cs-CZ" dirty="0" smtClean="0"/>
              <a:t> </a:t>
            </a:r>
            <a:r>
              <a:rPr lang="cs-CZ" altLang="cs-CZ" b="1" dirty="0" smtClean="0"/>
              <a:t>příklad 1</a:t>
            </a:r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1258888" y="2133600"/>
            <a:ext cx="7424737" cy="3671888"/>
          </a:xfrm>
        </p:spPr>
        <p:txBody>
          <a:bodyPr/>
          <a:lstStyle/>
          <a:p>
            <a:pPr algn="r" eaLnBrk="1" hangingPunct="1">
              <a:lnSpc>
                <a:spcPct val="80000"/>
              </a:lnSpc>
              <a:buFontTx/>
              <a:buNone/>
            </a:pPr>
            <a:r>
              <a:rPr lang="cs-CZ" altLang="cs-CZ" sz="1800" b="1" dirty="0" smtClean="0"/>
              <a:t>Výpočet základu daně</a:t>
            </a:r>
          </a:p>
          <a:p>
            <a:pPr algn="r" eaLnBrk="1" hangingPunct="1">
              <a:lnSpc>
                <a:spcPct val="80000"/>
              </a:lnSpc>
              <a:buFontTx/>
              <a:buNone/>
            </a:pPr>
            <a:r>
              <a:rPr lang="cs-CZ" altLang="cs-CZ" sz="1800" dirty="0" smtClean="0">
                <a:solidFill>
                  <a:schemeClr val="accent1"/>
                </a:solidFill>
              </a:rPr>
              <a:t>(§ 6/1</a:t>
            </a:r>
            <a:r>
              <a:rPr lang="en-US" altLang="cs-CZ" sz="1800" dirty="0">
                <a:solidFill>
                  <a:schemeClr val="accent1"/>
                </a:solidFill>
              </a:rPr>
              <a:t>2</a:t>
            </a:r>
            <a:r>
              <a:rPr lang="cs-CZ" altLang="cs-CZ" sz="1800" dirty="0" smtClean="0">
                <a:solidFill>
                  <a:schemeClr val="accent1"/>
                </a:solidFill>
              </a:rPr>
              <a:t> ZDP)</a:t>
            </a:r>
          </a:p>
          <a:p>
            <a:pPr eaLnBrk="1" hangingPunct="1">
              <a:lnSpc>
                <a:spcPct val="80000"/>
              </a:lnSpc>
              <a:buFontTx/>
              <a:buChar char="•"/>
            </a:pPr>
            <a:endParaRPr lang="cs-CZ" altLang="cs-CZ" sz="1800" b="1" i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800" i="1" dirty="0" smtClean="0">
                <a:solidFill>
                  <a:schemeClr val="hlink"/>
                </a:solidFill>
              </a:rPr>
              <a:t>hrubá mzda					321.000,- Kč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800" i="1" dirty="0" err="1" smtClean="0">
                <a:solidFill>
                  <a:schemeClr val="hlink"/>
                </a:solidFill>
              </a:rPr>
              <a:t>SaZP</a:t>
            </a:r>
            <a:r>
              <a:rPr lang="cs-CZ" altLang="cs-CZ" sz="1800" i="1" dirty="0" smtClean="0">
                <a:solidFill>
                  <a:schemeClr val="hlink"/>
                </a:solidFill>
              </a:rPr>
              <a:t> zaměstnavatel </a:t>
            </a:r>
            <a:r>
              <a:rPr lang="cs-CZ" altLang="cs-CZ" sz="1200" i="1" dirty="0" smtClean="0">
                <a:solidFill>
                  <a:schemeClr val="hlink"/>
                </a:solidFill>
              </a:rPr>
              <a:t>(34%)</a:t>
            </a:r>
            <a:r>
              <a:rPr lang="cs-CZ" altLang="cs-CZ" sz="1800" i="1" dirty="0" smtClean="0">
                <a:solidFill>
                  <a:schemeClr val="hlink"/>
                </a:solidFill>
              </a:rPr>
              <a:t>		+		109.140,- Kč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800" i="1" dirty="0" err="1" smtClean="0">
                <a:solidFill>
                  <a:schemeClr val="hlink"/>
                </a:solidFill>
              </a:rPr>
              <a:t>superhrubá</a:t>
            </a:r>
            <a:r>
              <a:rPr lang="cs-CZ" altLang="cs-CZ" sz="1800" i="1" dirty="0" smtClean="0">
                <a:solidFill>
                  <a:schemeClr val="hlink"/>
                </a:solidFill>
              </a:rPr>
              <a:t> mzda (základ daně)	=		430.140,- Kč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1800" i="1" dirty="0" smtClean="0">
              <a:solidFill>
                <a:schemeClr val="hlink"/>
              </a:solidFill>
            </a:endParaRPr>
          </a:p>
          <a:p>
            <a:pPr algn="r" eaLnBrk="1" hangingPunct="1">
              <a:lnSpc>
                <a:spcPct val="80000"/>
              </a:lnSpc>
              <a:buFontTx/>
              <a:buNone/>
            </a:pPr>
            <a:r>
              <a:rPr lang="cs-CZ" altLang="cs-CZ" sz="1800" b="1" dirty="0" smtClean="0"/>
              <a:t>Výpočet zálohy na daň</a:t>
            </a:r>
          </a:p>
          <a:p>
            <a:pPr algn="r" eaLnBrk="1" hangingPunct="1">
              <a:lnSpc>
                <a:spcPct val="80000"/>
              </a:lnSpc>
              <a:buFontTx/>
              <a:buNone/>
            </a:pPr>
            <a:r>
              <a:rPr lang="cs-CZ" altLang="cs-CZ" sz="1800" dirty="0" smtClean="0">
                <a:solidFill>
                  <a:schemeClr val="accent1"/>
                </a:solidFill>
              </a:rPr>
              <a:t>(§ 38h ZDP)</a:t>
            </a:r>
          </a:p>
          <a:p>
            <a:pPr algn="r" eaLnBrk="1" hangingPunct="1">
              <a:lnSpc>
                <a:spcPct val="80000"/>
              </a:lnSpc>
              <a:buFontTx/>
              <a:buNone/>
            </a:pPr>
            <a:endParaRPr lang="cs-CZ" altLang="cs-CZ" sz="1800" dirty="0" smtClean="0">
              <a:solidFill>
                <a:schemeClr val="accent1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800" i="1" dirty="0" err="1" smtClean="0">
                <a:solidFill>
                  <a:schemeClr val="hlink"/>
                </a:solidFill>
              </a:rPr>
              <a:t>superhrubá</a:t>
            </a:r>
            <a:r>
              <a:rPr lang="cs-CZ" altLang="cs-CZ" sz="1800" i="1" dirty="0" smtClean="0">
                <a:solidFill>
                  <a:schemeClr val="hlink"/>
                </a:solidFill>
              </a:rPr>
              <a:t> mzda </a:t>
            </a:r>
            <a:r>
              <a:rPr lang="cs-CZ" altLang="cs-CZ" sz="1200" i="1" dirty="0" smtClean="0">
                <a:solidFill>
                  <a:schemeClr val="hlink"/>
                </a:solidFill>
              </a:rPr>
              <a:t>(zaokrouhleno na 100 nahoru)	</a:t>
            </a:r>
            <a:r>
              <a:rPr lang="cs-CZ" altLang="cs-CZ" sz="1800" i="1" dirty="0" smtClean="0">
                <a:solidFill>
                  <a:schemeClr val="hlink"/>
                </a:solidFill>
              </a:rPr>
              <a:t>	430.200,- Kč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800" i="1" dirty="0" smtClean="0">
                <a:solidFill>
                  <a:schemeClr val="hlink"/>
                </a:solidFill>
              </a:rPr>
              <a:t>sazba </a:t>
            </a:r>
            <a:r>
              <a:rPr lang="cs-CZ" altLang="cs-CZ" sz="1200" i="1" dirty="0" smtClean="0">
                <a:solidFill>
                  <a:schemeClr val="hlink"/>
                </a:solidFill>
              </a:rPr>
              <a:t>(15 %)	</a:t>
            </a:r>
            <a:r>
              <a:rPr lang="cs-CZ" altLang="cs-CZ" sz="1800" i="1" dirty="0" smtClean="0">
                <a:solidFill>
                  <a:schemeClr val="hlink"/>
                </a:solidFill>
              </a:rPr>
              <a:t>			*	    0,15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800" i="1" dirty="0" smtClean="0">
                <a:solidFill>
                  <a:schemeClr val="hlink"/>
                </a:solidFill>
              </a:rPr>
              <a:t>záloha na daň				=	  64.530,- Kč</a:t>
            </a:r>
          </a:p>
        </p:txBody>
      </p:sp>
    </p:spTree>
    <p:extLst>
      <p:ext uri="{BB962C8B-B14F-4D97-AF65-F5344CB8AC3E}">
        <p14:creationId xmlns:p14="http://schemas.microsoft.com/office/powerpoint/2010/main" val="1080541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b="1" dirty="0"/>
              <a:t>Podmínky </a:t>
            </a:r>
            <a:r>
              <a:rPr lang="cs-CZ" b="1" dirty="0" smtClean="0"/>
              <a:t>ukončení předmětu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defRPr/>
            </a:pPr>
            <a:r>
              <a:rPr lang="cs-CZ" b="1" dirty="0" err="1" smtClean="0"/>
              <a:t>Zpt</a:t>
            </a:r>
            <a:r>
              <a:rPr lang="cs-CZ" b="1" dirty="0" smtClean="0"/>
              <a:t>. </a:t>
            </a:r>
            <a:r>
              <a:rPr lang="cs-CZ" b="1" dirty="0" smtClean="0"/>
              <a:t>Test</a:t>
            </a:r>
          </a:p>
          <a:p>
            <a:pPr lvl="1">
              <a:defRPr/>
            </a:pPr>
            <a:r>
              <a:rPr lang="cs-CZ" b="1" dirty="0" smtClean="0"/>
              <a:t>Analýza vybraného judikátu </a:t>
            </a:r>
          </a:p>
          <a:p>
            <a:pPr marL="457200" lvl="1" indent="0">
              <a:buNone/>
              <a:defRPr/>
            </a:pPr>
            <a:r>
              <a:rPr lang="cs-CZ" b="1" dirty="0" smtClean="0"/>
              <a:t>– zpracování v písemné podobě – rozsah cca 5-6 NS věcného textu. </a:t>
            </a:r>
          </a:p>
          <a:p>
            <a:pPr lvl="1">
              <a:buFontTx/>
              <a:buChar char="-"/>
              <a:defRPr/>
            </a:pPr>
            <a:r>
              <a:rPr lang="cs-CZ" b="1" dirty="0" smtClean="0"/>
              <a:t>termín: 10.11.2017, </a:t>
            </a:r>
            <a:r>
              <a:rPr lang="cs-CZ" b="1" dirty="0" err="1" smtClean="0"/>
              <a:t>odevzdávárna</a:t>
            </a:r>
            <a:r>
              <a:rPr lang="cs-CZ" b="1" dirty="0" smtClean="0"/>
              <a:t> IS</a:t>
            </a:r>
          </a:p>
          <a:p>
            <a:pPr lvl="1">
              <a:buFontTx/>
              <a:buChar char="-"/>
              <a:defRPr/>
            </a:pPr>
            <a:r>
              <a:rPr lang="cs-CZ" b="1" dirty="0" smtClean="0"/>
              <a:t>Zpracování PPT a prezentace analyzovaného judikátu: 10 – 15 min.</a:t>
            </a:r>
          </a:p>
          <a:p>
            <a:pPr marL="457200" lvl="1" indent="0">
              <a:buNone/>
              <a:defRPr/>
            </a:pPr>
            <a:endParaRPr lang="cs-CZ" b="1" dirty="0" smtClean="0"/>
          </a:p>
          <a:p>
            <a:pPr lvl="1">
              <a:defRPr/>
            </a:pPr>
            <a:r>
              <a:rPr lang="cs-CZ" b="1" dirty="0" smtClean="0"/>
              <a:t>Aktivní účast na seminářích </a:t>
            </a:r>
            <a:r>
              <a:rPr lang="cs-CZ" dirty="0" smtClean="0"/>
              <a:t>– </a:t>
            </a:r>
            <a:r>
              <a:rPr lang="cs-CZ" i="1" dirty="0" smtClean="0"/>
              <a:t>práce s příklady, předloženými texty, zákony, diskuze, dílčí </a:t>
            </a:r>
            <a:r>
              <a:rPr lang="cs-CZ" i="1" dirty="0" err="1" smtClean="0"/>
              <a:t>procesněprávní</a:t>
            </a:r>
            <a:r>
              <a:rPr lang="cs-CZ" i="1" dirty="0" smtClean="0"/>
              <a:t> úkony správce daně a daňového subjektu</a:t>
            </a:r>
          </a:p>
          <a:p>
            <a:pPr lvl="1">
              <a:defRPr/>
            </a:pPr>
            <a:r>
              <a:rPr lang="cs-CZ" b="1" dirty="0" smtClean="0"/>
              <a:t>Docházka </a:t>
            </a:r>
            <a:r>
              <a:rPr lang="cs-CZ" dirty="0" smtClean="0"/>
              <a:t>(1x absence)</a:t>
            </a:r>
          </a:p>
          <a:p>
            <a:pPr marL="471487" lvl="1" indent="0">
              <a:buFont typeface="Wingdings" panose="05000000000000000000" pitchFamily="2" charset="2"/>
              <a:buNone/>
              <a:defRPr/>
            </a:pPr>
            <a:endParaRPr lang="cs-CZ" dirty="0" smtClean="0"/>
          </a:p>
          <a:p>
            <a:pPr marL="471487" lvl="1" indent="0">
              <a:buFont typeface="Wingdings" panose="05000000000000000000" pitchFamily="2" charset="2"/>
              <a:buNone/>
              <a:defRPr/>
            </a:pPr>
            <a:endParaRPr lang="cs-CZ" dirty="0"/>
          </a:p>
          <a:p>
            <a:pPr lvl="1">
              <a:defRPr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39289874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Daň z příjmů FO            </a:t>
            </a:r>
            <a:r>
              <a:rPr lang="cs-CZ" altLang="cs-CZ" b="1" smtClean="0"/>
              <a:t>-</a:t>
            </a:r>
            <a:r>
              <a:rPr lang="cs-CZ" altLang="cs-CZ" smtClean="0"/>
              <a:t> </a:t>
            </a:r>
            <a:r>
              <a:rPr lang="cs-CZ" altLang="cs-CZ" b="1" smtClean="0"/>
              <a:t>příklad 1</a:t>
            </a:r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1258888" y="2133600"/>
            <a:ext cx="7424737" cy="4032250"/>
          </a:xfrm>
        </p:spPr>
        <p:txBody>
          <a:bodyPr/>
          <a:lstStyle/>
          <a:p>
            <a:pPr algn="r" eaLnBrk="1" hangingPunct="1">
              <a:lnSpc>
                <a:spcPct val="90000"/>
              </a:lnSpc>
              <a:buFontTx/>
              <a:buNone/>
            </a:pPr>
            <a:r>
              <a:rPr lang="cs-CZ" altLang="cs-CZ" sz="1800" b="1" dirty="0" smtClean="0"/>
              <a:t>Výpočet DPFO brutto I</a:t>
            </a:r>
          </a:p>
          <a:p>
            <a:pPr algn="r" eaLnBrk="1" hangingPunct="1">
              <a:lnSpc>
                <a:spcPct val="90000"/>
              </a:lnSpc>
              <a:buFontTx/>
              <a:buNone/>
            </a:pPr>
            <a:r>
              <a:rPr lang="cs-CZ" altLang="cs-CZ" sz="1800" dirty="0" smtClean="0">
                <a:solidFill>
                  <a:schemeClr val="accent1"/>
                </a:solidFill>
              </a:rPr>
              <a:t>(§ 16 ZDP)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sz="1800" i="1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1800" i="1" dirty="0" smtClean="0">
                <a:solidFill>
                  <a:schemeClr val="hlink"/>
                </a:solidFill>
              </a:rPr>
              <a:t>základ daně (ZD)					430.140,- Kč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1800" i="1" dirty="0" smtClean="0">
                <a:solidFill>
                  <a:schemeClr val="hlink"/>
                </a:solidFill>
              </a:rPr>
              <a:t>položky snižující základ daně		-	  19.000,- Kč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1200" i="1" dirty="0" smtClean="0">
                <a:solidFill>
                  <a:schemeClr val="hlink"/>
                </a:solidFill>
              </a:rPr>
              <a:t>- nezdanitelná část základu daně </a:t>
            </a:r>
            <a:r>
              <a:rPr lang="cs-CZ" altLang="cs-CZ" sz="1200" i="1" dirty="0" smtClean="0">
                <a:solidFill>
                  <a:schemeClr val="accent1"/>
                </a:solidFill>
              </a:rPr>
              <a:t>(§ 15 ZDP)                                                 </a:t>
            </a:r>
            <a:r>
              <a:rPr lang="cs-CZ" altLang="cs-CZ" sz="1200" i="1" dirty="0" smtClean="0">
                <a:solidFill>
                  <a:schemeClr val="hlink"/>
                </a:solidFill>
              </a:rPr>
              <a:t>19.000,- Kč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1200" i="1" dirty="0" smtClean="0">
                <a:solidFill>
                  <a:schemeClr val="hlink"/>
                </a:solidFill>
              </a:rPr>
              <a:t>        dar politické straně </a:t>
            </a:r>
            <a:r>
              <a:rPr lang="cs-CZ" altLang="cs-CZ" sz="1200" i="1" dirty="0" smtClean="0">
                <a:solidFill>
                  <a:schemeClr val="accent1"/>
                </a:solidFill>
              </a:rPr>
              <a:t>(§ 15/1 ZDP)                                                           </a:t>
            </a:r>
            <a:r>
              <a:rPr lang="cs-CZ" altLang="cs-CZ" sz="1200" i="1" dirty="0" smtClean="0">
                <a:solidFill>
                  <a:schemeClr val="hlink"/>
                </a:solidFill>
              </a:rPr>
              <a:t>8.000,- Kč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1200" i="1" dirty="0" smtClean="0">
                <a:solidFill>
                  <a:schemeClr val="hlink"/>
                </a:solidFill>
              </a:rPr>
              <a:t>        penzijní připojištění </a:t>
            </a:r>
            <a:r>
              <a:rPr lang="cs-CZ" altLang="cs-CZ" sz="1200" i="1" dirty="0" smtClean="0">
                <a:solidFill>
                  <a:schemeClr val="accent1"/>
                </a:solidFill>
              </a:rPr>
              <a:t>(§ 15/5 ZDP)			           </a:t>
            </a:r>
            <a:r>
              <a:rPr lang="cs-CZ" altLang="cs-CZ" sz="1200" i="1" dirty="0" smtClean="0">
                <a:solidFill>
                  <a:schemeClr val="hlink"/>
                </a:solidFill>
              </a:rPr>
              <a:t>11.000,- Kč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1200" i="1" dirty="0" smtClean="0">
                <a:solidFill>
                  <a:schemeClr val="hlink"/>
                </a:solidFill>
              </a:rPr>
              <a:t>- odčitatelné položky </a:t>
            </a:r>
            <a:r>
              <a:rPr lang="cs-CZ" altLang="cs-CZ" sz="1200" i="1" dirty="0" smtClean="0">
                <a:solidFill>
                  <a:schemeClr val="accent1"/>
                </a:solidFill>
              </a:rPr>
              <a:t>(§ 34 ZDP)				                   </a:t>
            </a:r>
            <a:r>
              <a:rPr lang="cs-CZ" altLang="cs-CZ" sz="1200" i="1" dirty="0" smtClean="0">
                <a:solidFill>
                  <a:schemeClr val="hlink"/>
                </a:solidFill>
              </a:rPr>
              <a:t>0,- Kč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1800" i="1" dirty="0" smtClean="0">
                <a:solidFill>
                  <a:schemeClr val="hlink"/>
                </a:solidFill>
              </a:rPr>
              <a:t>upravený ZD				=	411.140,- Kč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sz="1800" i="1" dirty="0" smtClean="0">
              <a:solidFill>
                <a:schemeClr val="hlink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1800" i="1" dirty="0" smtClean="0">
                <a:solidFill>
                  <a:schemeClr val="hlink"/>
                </a:solidFill>
              </a:rPr>
              <a:t>zaokrouhlený ZD</a:t>
            </a:r>
            <a:r>
              <a:rPr lang="cs-CZ" altLang="cs-CZ" sz="1000" i="1" dirty="0" smtClean="0">
                <a:solidFill>
                  <a:schemeClr val="hlink"/>
                </a:solidFill>
              </a:rPr>
              <a:t> </a:t>
            </a:r>
            <a:r>
              <a:rPr lang="cs-CZ" altLang="cs-CZ" sz="1200" i="1" dirty="0" smtClean="0">
                <a:solidFill>
                  <a:schemeClr val="hlink"/>
                </a:solidFill>
              </a:rPr>
              <a:t>(na 100 dolů)</a:t>
            </a:r>
            <a:r>
              <a:rPr lang="cs-CZ" altLang="cs-CZ" sz="1800" i="1" dirty="0" smtClean="0">
                <a:solidFill>
                  <a:schemeClr val="hlink"/>
                </a:solidFill>
              </a:rPr>
              <a:t>				411.100,- Kč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1800" i="1" dirty="0" smtClean="0">
                <a:solidFill>
                  <a:schemeClr val="hlink"/>
                </a:solidFill>
              </a:rPr>
              <a:t>sazba </a:t>
            </a:r>
            <a:r>
              <a:rPr lang="cs-CZ" altLang="cs-CZ" sz="1200" i="1" dirty="0" smtClean="0">
                <a:solidFill>
                  <a:schemeClr val="hlink"/>
                </a:solidFill>
              </a:rPr>
              <a:t>(15 %)	</a:t>
            </a:r>
            <a:r>
              <a:rPr lang="cs-CZ" altLang="cs-CZ" sz="1800" i="1" dirty="0" smtClean="0">
                <a:solidFill>
                  <a:schemeClr val="hlink"/>
                </a:solidFill>
              </a:rPr>
              <a:t>			*	    0,15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1800" i="1" dirty="0" smtClean="0">
                <a:solidFill>
                  <a:schemeClr val="hlink"/>
                </a:solidFill>
              </a:rPr>
              <a:t>daň brutto I				= 	  61.665,- Kč</a:t>
            </a:r>
          </a:p>
        </p:txBody>
      </p:sp>
    </p:spTree>
    <p:extLst>
      <p:ext uri="{BB962C8B-B14F-4D97-AF65-F5344CB8AC3E}">
        <p14:creationId xmlns:p14="http://schemas.microsoft.com/office/powerpoint/2010/main" val="522940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Daň z příjmů FO            </a:t>
            </a:r>
            <a:r>
              <a:rPr lang="cs-CZ" altLang="cs-CZ" b="1" smtClean="0"/>
              <a:t>-</a:t>
            </a:r>
            <a:r>
              <a:rPr lang="cs-CZ" altLang="cs-CZ" smtClean="0"/>
              <a:t> </a:t>
            </a:r>
            <a:r>
              <a:rPr lang="cs-CZ" altLang="cs-CZ" b="1" smtClean="0"/>
              <a:t>příklad 1</a:t>
            </a:r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1258888" y="2133600"/>
            <a:ext cx="7424737" cy="3671888"/>
          </a:xfrm>
        </p:spPr>
        <p:txBody>
          <a:bodyPr/>
          <a:lstStyle/>
          <a:p>
            <a:pPr algn="r" eaLnBrk="1" hangingPunct="1">
              <a:lnSpc>
                <a:spcPct val="90000"/>
              </a:lnSpc>
              <a:buFontTx/>
              <a:buNone/>
            </a:pPr>
            <a:r>
              <a:rPr lang="cs-CZ" altLang="cs-CZ" sz="1800" b="1" dirty="0" smtClean="0"/>
              <a:t>Výpočet DPFO brutto II a DPFO netto</a:t>
            </a:r>
          </a:p>
          <a:p>
            <a:pPr algn="r" eaLnBrk="1" hangingPunct="1">
              <a:lnSpc>
                <a:spcPct val="90000"/>
              </a:lnSpc>
              <a:buFontTx/>
              <a:buNone/>
            </a:pPr>
            <a:r>
              <a:rPr lang="cs-CZ" altLang="cs-CZ" sz="1800" dirty="0" smtClean="0">
                <a:solidFill>
                  <a:schemeClr val="accent1"/>
                </a:solidFill>
              </a:rPr>
              <a:t>(§ 35ba a §35c ZDP)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sz="1800" i="1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1800" i="1" dirty="0" smtClean="0">
                <a:solidFill>
                  <a:schemeClr val="hlink"/>
                </a:solidFill>
              </a:rPr>
              <a:t>daň brutto I				= 	  61.665,- Kč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1800" i="1" dirty="0" smtClean="0">
                <a:solidFill>
                  <a:schemeClr val="hlink"/>
                </a:solidFill>
              </a:rPr>
              <a:t>slevy na dani				-	  49.680,- Kč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1200" i="1" dirty="0" smtClean="0">
                <a:solidFill>
                  <a:schemeClr val="hlink"/>
                </a:solidFill>
              </a:rPr>
              <a:t>- sleva na poplatníka </a:t>
            </a:r>
            <a:r>
              <a:rPr lang="cs-CZ" altLang="cs-CZ" sz="1200" i="1" dirty="0" smtClean="0">
                <a:solidFill>
                  <a:schemeClr val="accent1"/>
                </a:solidFill>
              </a:rPr>
              <a:t>(§ 35ba/1a ZDP)                              </a:t>
            </a:r>
            <a:r>
              <a:rPr lang="cs-CZ" altLang="cs-CZ" sz="1200" i="1" dirty="0" smtClean="0">
                <a:solidFill>
                  <a:schemeClr val="hlink"/>
                </a:solidFill>
              </a:rPr>
              <a:t>-</a:t>
            </a:r>
            <a:r>
              <a:rPr lang="cs-CZ" altLang="cs-CZ" sz="1200" i="1" dirty="0" smtClean="0">
                <a:solidFill>
                  <a:schemeClr val="accent1"/>
                </a:solidFill>
              </a:rPr>
              <a:t>                    </a:t>
            </a:r>
            <a:r>
              <a:rPr lang="cs-CZ" altLang="cs-CZ" sz="1200" i="1" dirty="0" smtClean="0">
                <a:solidFill>
                  <a:schemeClr val="hlink"/>
                </a:solidFill>
              </a:rPr>
              <a:t>24.840,- Kč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1200" i="1" dirty="0" smtClean="0">
                <a:solidFill>
                  <a:schemeClr val="hlink"/>
                </a:solidFill>
              </a:rPr>
              <a:t>- sleva na manželku </a:t>
            </a:r>
            <a:r>
              <a:rPr lang="cs-CZ" altLang="cs-CZ" sz="1200" i="1" dirty="0" smtClean="0">
                <a:solidFill>
                  <a:schemeClr val="accent1"/>
                </a:solidFill>
              </a:rPr>
              <a:t>(§ 35ba/1b ZDP) 		</a:t>
            </a:r>
            <a:r>
              <a:rPr lang="cs-CZ" altLang="cs-CZ" sz="1200" i="1" dirty="0" smtClean="0">
                <a:solidFill>
                  <a:schemeClr val="hlink"/>
                </a:solidFill>
              </a:rPr>
              <a:t>-</a:t>
            </a:r>
            <a:r>
              <a:rPr lang="cs-CZ" altLang="cs-CZ" sz="1200" i="1" dirty="0" smtClean="0">
                <a:solidFill>
                  <a:schemeClr val="accent1"/>
                </a:solidFill>
              </a:rPr>
              <a:t>	     </a:t>
            </a:r>
            <a:r>
              <a:rPr lang="cs-CZ" altLang="cs-CZ" sz="1200" i="1" dirty="0" smtClean="0">
                <a:solidFill>
                  <a:schemeClr val="hlink"/>
                </a:solidFill>
              </a:rPr>
              <a:t>24.840,- Kč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1800" i="1" dirty="0" smtClean="0">
                <a:solidFill>
                  <a:schemeClr val="hlink"/>
                </a:solidFill>
              </a:rPr>
              <a:t>daň brutto II				=	  11.985,- Kč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1800" i="1" dirty="0" smtClean="0">
                <a:solidFill>
                  <a:schemeClr val="hlink"/>
                </a:solidFill>
              </a:rPr>
              <a:t>daňová zvýhodnění			-	  1</a:t>
            </a:r>
            <a:r>
              <a:rPr lang="en-US" altLang="cs-CZ" sz="1800" i="1" dirty="0" smtClean="0">
                <a:solidFill>
                  <a:schemeClr val="hlink"/>
                </a:solidFill>
              </a:rPr>
              <a:t>3</a:t>
            </a:r>
            <a:r>
              <a:rPr lang="cs-CZ" altLang="cs-CZ" sz="1800" i="1" dirty="0" smtClean="0">
                <a:solidFill>
                  <a:schemeClr val="hlink"/>
                </a:solidFill>
              </a:rPr>
              <a:t>.</a:t>
            </a:r>
            <a:r>
              <a:rPr lang="en-US" altLang="cs-CZ" sz="1800" i="1" dirty="0" smtClean="0">
                <a:solidFill>
                  <a:schemeClr val="hlink"/>
                </a:solidFill>
              </a:rPr>
              <a:t>4</a:t>
            </a:r>
            <a:r>
              <a:rPr lang="cs-CZ" altLang="cs-CZ" sz="1800" i="1" dirty="0" smtClean="0">
                <a:solidFill>
                  <a:schemeClr val="hlink"/>
                </a:solidFill>
              </a:rPr>
              <a:t>04,- Kč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1200" i="1" dirty="0" smtClean="0">
                <a:solidFill>
                  <a:schemeClr val="hlink"/>
                </a:solidFill>
              </a:rPr>
              <a:t>- daňové zvýhodnění na dítě </a:t>
            </a:r>
            <a:r>
              <a:rPr lang="cs-CZ" altLang="cs-CZ" sz="1200" i="1" dirty="0" smtClean="0">
                <a:solidFill>
                  <a:schemeClr val="accent1"/>
                </a:solidFill>
              </a:rPr>
              <a:t>(§ 35c ZDP) 		</a:t>
            </a:r>
            <a:r>
              <a:rPr lang="cs-CZ" altLang="cs-CZ" sz="1200" i="1" dirty="0" smtClean="0">
                <a:solidFill>
                  <a:schemeClr val="hlink"/>
                </a:solidFill>
              </a:rPr>
              <a:t>-</a:t>
            </a:r>
            <a:r>
              <a:rPr lang="cs-CZ" altLang="cs-CZ" sz="1200" i="1" dirty="0" smtClean="0">
                <a:solidFill>
                  <a:schemeClr val="accent1"/>
                </a:solidFill>
              </a:rPr>
              <a:t>                     </a:t>
            </a:r>
            <a:r>
              <a:rPr lang="cs-CZ" altLang="cs-CZ" sz="1200" i="1" dirty="0" smtClean="0">
                <a:solidFill>
                  <a:schemeClr val="hlink"/>
                </a:solidFill>
              </a:rPr>
              <a:t>13.404,- Kč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1800" i="1" dirty="0" smtClean="0">
                <a:solidFill>
                  <a:schemeClr val="hlink"/>
                </a:solidFill>
              </a:rPr>
              <a:t>daň netto</a:t>
            </a:r>
            <a:r>
              <a:rPr lang="en-US" altLang="cs-CZ" sz="1800" i="1" dirty="0" smtClean="0">
                <a:solidFill>
                  <a:schemeClr val="hlink"/>
                </a:solidFill>
              </a:rPr>
              <a:t>, 		</a:t>
            </a:r>
            <a:r>
              <a:rPr lang="cs-CZ" altLang="cs-CZ" sz="1800" i="1" dirty="0" smtClean="0">
                <a:solidFill>
                  <a:schemeClr val="hlink"/>
                </a:solidFill>
              </a:rPr>
              <a:t>		= 	    </a:t>
            </a:r>
            <a:r>
              <a:rPr lang="en-US" altLang="cs-CZ" sz="1800" i="1" dirty="0">
                <a:solidFill>
                  <a:schemeClr val="hlink"/>
                </a:solidFill>
              </a:rPr>
              <a:t>-</a:t>
            </a:r>
            <a:r>
              <a:rPr lang="cs-CZ" altLang="cs-CZ" sz="1800" i="1" dirty="0" smtClean="0">
                <a:solidFill>
                  <a:schemeClr val="hlink"/>
                </a:solidFill>
              </a:rPr>
              <a:t>1</a:t>
            </a:r>
            <a:r>
              <a:rPr lang="en-US" altLang="cs-CZ" sz="1800" i="1" dirty="0" smtClean="0">
                <a:solidFill>
                  <a:schemeClr val="hlink"/>
                </a:solidFill>
              </a:rPr>
              <a:t>.419</a:t>
            </a:r>
            <a:r>
              <a:rPr lang="cs-CZ" altLang="cs-CZ" sz="1800" i="1" dirty="0" smtClean="0">
                <a:solidFill>
                  <a:schemeClr val="hlink"/>
                </a:solidFill>
              </a:rPr>
              <a:t>,- Kč</a:t>
            </a:r>
            <a:endParaRPr lang="en-US" altLang="cs-CZ" sz="1800" i="1" dirty="0" smtClean="0">
              <a:solidFill>
                <a:schemeClr val="hlink"/>
              </a:solidFill>
            </a:endParaRPr>
          </a:p>
          <a:p>
            <a:pPr>
              <a:lnSpc>
                <a:spcPct val="90000"/>
              </a:lnSpc>
              <a:buNone/>
            </a:pPr>
            <a:r>
              <a:rPr lang="en-US" altLang="cs-CZ" sz="1800" i="1" dirty="0" smtClean="0">
                <a:solidFill>
                  <a:schemeClr val="hlink"/>
                </a:solidFill>
              </a:rPr>
              <a:t>resp.</a:t>
            </a:r>
            <a:r>
              <a:rPr lang="cs-CZ" altLang="cs-CZ" sz="1800" i="1" dirty="0" smtClean="0">
                <a:solidFill>
                  <a:schemeClr val="hlink"/>
                </a:solidFill>
              </a:rPr>
              <a:t> daňový bonus</a:t>
            </a:r>
            <a:r>
              <a:rPr lang="en-US" altLang="cs-CZ" sz="1800" i="1" dirty="0" smtClean="0">
                <a:solidFill>
                  <a:schemeClr val="hlink"/>
                </a:solidFill>
              </a:rPr>
              <a:t>				   </a:t>
            </a:r>
            <a:r>
              <a:rPr lang="cs-CZ" altLang="cs-CZ" sz="1800" i="1" dirty="0" smtClean="0">
                <a:solidFill>
                  <a:schemeClr val="hlink"/>
                </a:solidFill>
              </a:rPr>
              <a:t>1</a:t>
            </a:r>
            <a:r>
              <a:rPr lang="en-US" altLang="cs-CZ" sz="1800" i="1" dirty="0" smtClean="0">
                <a:solidFill>
                  <a:schemeClr val="hlink"/>
                </a:solidFill>
              </a:rPr>
              <a:t>.419</a:t>
            </a:r>
            <a:r>
              <a:rPr lang="cs-CZ" altLang="cs-CZ" sz="1800" i="1" dirty="0" smtClean="0">
                <a:solidFill>
                  <a:schemeClr val="hlink"/>
                </a:solidFill>
              </a:rPr>
              <a:t>,- Kč</a:t>
            </a:r>
            <a:endParaRPr lang="en-US" altLang="cs-CZ" sz="1800" i="1" dirty="0" smtClean="0">
              <a:solidFill>
                <a:schemeClr val="hlink"/>
              </a:solidFill>
            </a:endParaRPr>
          </a:p>
          <a:p>
            <a:pPr>
              <a:lnSpc>
                <a:spcPct val="90000"/>
              </a:lnSpc>
              <a:buNone/>
            </a:pPr>
            <a:endParaRPr lang="cs-CZ" altLang="cs-CZ" sz="1800" i="1" dirty="0" smtClean="0">
              <a:solidFill>
                <a:schemeClr val="hlin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4835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dirty="0" smtClean="0"/>
              <a:t>Daň z příjmů FO            -</a:t>
            </a:r>
            <a:r>
              <a:rPr lang="cs-CZ" altLang="cs-CZ" dirty="0" smtClean="0"/>
              <a:t> </a:t>
            </a:r>
            <a:r>
              <a:rPr lang="cs-CZ" altLang="cs-CZ" b="1" dirty="0" smtClean="0"/>
              <a:t>příklad 1</a:t>
            </a:r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1258888" y="2133600"/>
            <a:ext cx="7424737" cy="3671888"/>
          </a:xfrm>
        </p:spPr>
        <p:txBody>
          <a:bodyPr/>
          <a:lstStyle/>
          <a:p>
            <a:pPr algn="r" eaLnBrk="1" hangingPunct="1">
              <a:lnSpc>
                <a:spcPct val="80000"/>
              </a:lnSpc>
              <a:buFontTx/>
              <a:buNone/>
            </a:pPr>
            <a:r>
              <a:rPr lang="cs-CZ" altLang="cs-CZ" sz="1800" b="1" dirty="0" smtClean="0"/>
              <a:t>Vyúčtování záloh</a:t>
            </a:r>
          </a:p>
          <a:p>
            <a:pPr algn="r" eaLnBrk="1" hangingPunct="1">
              <a:lnSpc>
                <a:spcPct val="80000"/>
              </a:lnSpc>
              <a:buFontTx/>
              <a:buNone/>
            </a:pPr>
            <a:endParaRPr lang="cs-CZ" altLang="cs-CZ" sz="1800" i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800" i="1" dirty="0" smtClean="0">
                <a:solidFill>
                  <a:schemeClr val="hlink"/>
                </a:solidFill>
              </a:rPr>
              <a:t>daň netto</a:t>
            </a:r>
            <a:r>
              <a:rPr lang="en-US" altLang="cs-CZ" sz="1800" i="1" dirty="0" smtClean="0">
                <a:solidFill>
                  <a:schemeClr val="hlink"/>
                </a:solidFill>
              </a:rPr>
              <a:t> / d</a:t>
            </a:r>
            <a:r>
              <a:rPr lang="cs-CZ" altLang="cs-CZ" sz="1800" i="1" dirty="0" err="1" smtClean="0">
                <a:solidFill>
                  <a:schemeClr val="hlink"/>
                </a:solidFill>
              </a:rPr>
              <a:t>aňový</a:t>
            </a:r>
            <a:r>
              <a:rPr lang="cs-CZ" altLang="cs-CZ" sz="1800" i="1" dirty="0" smtClean="0">
                <a:solidFill>
                  <a:schemeClr val="hlink"/>
                </a:solidFill>
              </a:rPr>
              <a:t> bonus			 	 -1.419,- Kč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800" i="1" dirty="0" smtClean="0">
                <a:solidFill>
                  <a:schemeClr val="hlink"/>
                </a:solidFill>
              </a:rPr>
              <a:t>záloha na daň </a:t>
            </a:r>
            <a:r>
              <a:rPr lang="cs-CZ" altLang="cs-CZ" sz="1200" i="1" dirty="0" smtClean="0">
                <a:solidFill>
                  <a:schemeClr val="hlink"/>
                </a:solidFill>
              </a:rPr>
              <a:t>(zaplacená)	</a:t>
            </a:r>
            <a:r>
              <a:rPr lang="cs-CZ" altLang="cs-CZ" sz="1800" i="1" dirty="0" smtClean="0">
                <a:solidFill>
                  <a:schemeClr val="hlink"/>
                </a:solidFill>
              </a:rPr>
              <a:t>		-	  64.530,- Kč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800" i="1" dirty="0" smtClean="0">
                <a:solidFill>
                  <a:schemeClr val="hlink"/>
                </a:solidFill>
              </a:rPr>
              <a:t>přeplatek				=          -65.949,- Kč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1800" i="1" dirty="0" smtClean="0">
              <a:solidFill>
                <a:schemeClr val="hlink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1800" i="1" dirty="0" smtClean="0">
              <a:solidFill>
                <a:schemeClr val="hlink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800" b="1" dirty="0" smtClean="0"/>
              <a:t>To je konec, ALE …</a:t>
            </a:r>
          </a:p>
        </p:txBody>
      </p:sp>
    </p:spTree>
    <p:extLst>
      <p:ext uri="{BB962C8B-B14F-4D97-AF65-F5344CB8AC3E}">
        <p14:creationId xmlns:p14="http://schemas.microsoft.com/office/powerpoint/2010/main" val="3414458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dirty="0" smtClean="0"/>
              <a:t>Daň z příjmů FO            -</a:t>
            </a:r>
            <a:r>
              <a:rPr lang="cs-CZ" altLang="cs-CZ" dirty="0" smtClean="0"/>
              <a:t> </a:t>
            </a:r>
            <a:r>
              <a:rPr lang="cs-CZ" altLang="cs-CZ" b="1" dirty="0" smtClean="0"/>
              <a:t>příklad 1</a:t>
            </a:r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1258888" y="2133600"/>
            <a:ext cx="7424737" cy="4248150"/>
          </a:xfrm>
        </p:spPr>
        <p:txBody>
          <a:bodyPr/>
          <a:lstStyle/>
          <a:p>
            <a:pPr algn="r" eaLnBrk="1" hangingPunct="1">
              <a:lnSpc>
                <a:spcPct val="80000"/>
              </a:lnSpc>
              <a:buFontTx/>
              <a:buNone/>
            </a:pPr>
            <a:r>
              <a:rPr lang="cs-CZ" altLang="cs-CZ" sz="1600" b="1" dirty="0" smtClean="0"/>
              <a:t>Výpočet zálohy na daň – bez prohlášení k dani</a:t>
            </a:r>
          </a:p>
          <a:p>
            <a:pPr algn="r" eaLnBrk="1" hangingPunct="1">
              <a:lnSpc>
                <a:spcPct val="80000"/>
              </a:lnSpc>
              <a:buFontTx/>
              <a:buNone/>
            </a:pPr>
            <a:r>
              <a:rPr lang="cs-CZ" altLang="cs-CZ" sz="1600" dirty="0" smtClean="0">
                <a:solidFill>
                  <a:schemeClr val="accent1"/>
                </a:solidFill>
              </a:rPr>
              <a:t>(§ 38h ZDP)</a:t>
            </a:r>
          </a:p>
          <a:p>
            <a:pPr algn="r" eaLnBrk="1" hangingPunct="1">
              <a:lnSpc>
                <a:spcPct val="80000"/>
              </a:lnSpc>
              <a:buFontTx/>
              <a:buNone/>
            </a:pPr>
            <a:endParaRPr lang="cs-CZ" altLang="cs-CZ" sz="1600" dirty="0" smtClean="0">
              <a:solidFill>
                <a:schemeClr val="accent1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600" i="1" dirty="0" err="1" smtClean="0">
                <a:solidFill>
                  <a:schemeClr val="hlink"/>
                </a:solidFill>
              </a:rPr>
              <a:t>superhrubá</a:t>
            </a:r>
            <a:r>
              <a:rPr lang="cs-CZ" altLang="cs-CZ" sz="1600" i="1" dirty="0" smtClean="0">
                <a:solidFill>
                  <a:schemeClr val="hlink"/>
                </a:solidFill>
              </a:rPr>
              <a:t> mzda </a:t>
            </a:r>
            <a:r>
              <a:rPr lang="cs-CZ" altLang="cs-CZ" sz="1000" i="1" dirty="0" smtClean="0">
                <a:solidFill>
                  <a:schemeClr val="hlink"/>
                </a:solidFill>
              </a:rPr>
              <a:t>(zaokrouhleno na 100 nahoru)	</a:t>
            </a:r>
            <a:r>
              <a:rPr lang="cs-CZ" altLang="cs-CZ" sz="1600" i="1" dirty="0" smtClean="0">
                <a:solidFill>
                  <a:schemeClr val="hlink"/>
                </a:solidFill>
              </a:rPr>
              <a:t>	430.200,- Kč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600" i="1" dirty="0" smtClean="0">
                <a:solidFill>
                  <a:schemeClr val="hlink"/>
                </a:solidFill>
              </a:rPr>
              <a:t>15% sazba				*	    0,15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600" b="1" i="1" dirty="0" smtClean="0">
                <a:solidFill>
                  <a:schemeClr val="hlink"/>
                </a:solidFill>
              </a:rPr>
              <a:t>záloha na daň netto			=	  64.530,- Kč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1600" i="1" dirty="0" smtClean="0">
              <a:solidFill>
                <a:schemeClr val="hlink"/>
              </a:solidFill>
            </a:endParaRPr>
          </a:p>
          <a:p>
            <a:pPr algn="r" eaLnBrk="1" hangingPunct="1">
              <a:lnSpc>
                <a:spcPct val="80000"/>
              </a:lnSpc>
              <a:buFontTx/>
              <a:buNone/>
            </a:pPr>
            <a:r>
              <a:rPr lang="cs-CZ" altLang="cs-CZ" sz="1600" b="1" dirty="0" smtClean="0"/>
              <a:t>Výpočet zálohy na daň – s prohlášením k dani</a:t>
            </a:r>
          </a:p>
          <a:p>
            <a:pPr algn="r" eaLnBrk="1" hangingPunct="1">
              <a:lnSpc>
                <a:spcPct val="80000"/>
              </a:lnSpc>
              <a:buFontTx/>
              <a:buNone/>
            </a:pPr>
            <a:r>
              <a:rPr lang="cs-CZ" altLang="cs-CZ" sz="1600" dirty="0" smtClean="0">
                <a:solidFill>
                  <a:schemeClr val="accent1"/>
                </a:solidFill>
              </a:rPr>
              <a:t>(§ 38h ZDP)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1600" i="1" dirty="0" smtClean="0">
              <a:solidFill>
                <a:schemeClr val="hlink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600" i="1" dirty="0" err="1" smtClean="0">
                <a:solidFill>
                  <a:schemeClr val="hlink"/>
                </a:solidFill>
              </a:rPr>
              <a:t>superhrubá</a:t>
            </a:r>
            <a:r>
              <a:rPr lang="cs-CZ" altLang="cs-CZ" sz="1600" i="1" dirty="0" smtClean="0">
                <a:solidFill>
                  <a:schemeClr val="hlink"/>
                </a:solidFill>
              </a:rPr>
              <a:t> mzda </a:t>
            </a:r>
            <a:r>
              <a:rPr lang="cs-CZ" altLang="cs-CZ" sz="1000" i="1" dirty="0" smtClean="0">
                <a:solidFill>
                  <a:schemeClr val="hlink"/>
                </a:solidFill>
              </a:rPr>
              <a:t>(zaokrouhleno na 100 nahoru)	</a:t>
            </a:r>
            <a:r>
              <a:rPr lang="cs-CZ" altLang="cs-CZ" sz="1600" i="1" dirty="0" smtClean="0">
                <a:solidFill>
                  <a:schemeClr val="hlink"/>
                </a:solidFill>
              </a:rPr>
              <a:t>		430.200,- Kč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600" i="1" dirty="0" smtClean="0">
                <a:solidFill>
                  <a:schemeClr val="hlink"/>
                </a:solidFill>
              </a:rPr>
              <a:t>15% sazba					*</a:t>
            </a:r>
            <a:r>
              <a:rPr lang="cs-CZ" altLang="cs-CZ" sz="1600" i="1" dirty="0">
                <a:solidFill>
                  <a:schemeClr val="hlink"/>
                </a:solidFill>
              </a:rPr>
              <a:t> </a:t>
            </a:r>
            <a:r>
              <a:rPr lang="cs-CZ" altLang="cs-CZ" sz="1600" i="1" dirty="0" smtClean="0">
                <a:solidFill>
                  <a:schemeClr val="hlink"/>
                </a:solidFill>
              </a:rPr>
              <a:t>0,15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600" i="1" u="sng" dirty="0" smtClean="0">
                <a:solidFill>
                  <a:schemeClr val="hlink"/>
                </a:solidFill>
              </a:rPr>
              <a:t>záloha na daň brutto I			=	  64.530,- Kč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400" i="1" dirty="0" smtClean="0">
                <a:solidFill>
                  <a:schemeClr val="hlink"/>
                </a:solidFill>
              </a:rPr>
              <a:t>- sleva na poplatníka </a:t>
            </a:r>
            <a:r>
              <a:rPr lang="cs-CZ" altLang="cs-CZ" sz="1400" i="1" dirty="0" smtClean="0">
                <a:solidFill>
                  <a:schemeClr val="accent1"/>
                </a:solidFill>
              </a:rPr>
              <a:t>(§ 35ba/1a ZDP)                    	</a:t>
            </a:r>
            <a:r>
              <a:rPr lang="cs-CZ" altLang="cs-CZ" sz="1400" i="1" dirty="0" smtClean="0">
                <a:solidFill>
                  <a:schemeClr val="hlink"/>
                </a:solidFill>
              </a:rPr>
              <a:t>-</a:t>
            </a:r>
            <a:r>
              <a:rPr lang="cs-CZ" altLang="cs-CZ" sz="1400" i="1" dirty="0" smtClean="0">
                <a:solidFill>
                  <a:schemeClr val="accent1"/>
                </a:solidFill>
              </a:rPr>
              <a:t>                  </a:t>
            </a:r>
            <a:r>
              <a:rPr lang="cs-CZ" altLang="cs-CZ" sz="1400" i="1" dirty="0" smtClean="0">
                <a:solidFill>
                  <a:schemeClr val="hlink"/>
                </a:solidFill>
              </a:rPr>
              <a:t>24.840,- Kč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600" i="1" u="sng" dirty="0" smtClean="0">
                <a:solidFill>
                  <a:schemeClr val="hlink"/>
                </a:solidFill>
              </a:rPr>
              <a:t>záloha na daň brutto II			=	  39.690,- Kč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400" i="1" dirty="0" smtClean="0">
                <a:solidFill>
                  <a:schemeClr val="hlink"/>
                </a:solidFill>
              </a:rPr>
              <a:t>- daňové zvýhodnění na dítě </a:t>
            </a:r>
            <a:r>
              <a:rPr lang="cs-CZ" altLang="cs-CZ" sz="1400" i="1" dirty="0" smtClean="0">
                <a:solidFill>
                  <a:schemeClr val="accent1"/>
                </a:solidFill>
              </a:rPr>
              <a:t>(§ 35c ZDP) 		</a:t>
            </a:r>
            <a:r>
              <a:rPr lang="cs-CZ" altLang="cs-CZ" sz="1400" i="1" dirty="0" smtClean="0">
                <a:solidFill>
                  <a:schemeClr val="hlink"/>
                </a:solidFill>
              </a:rPr>
              <a:t>-</a:t>
            </a:r>
            <a:r>
              <a:rPr lang="cs-CZ" altLang="cs-CZ" sz="1400" i="1" dirty="0" smtClean="0">
                <a:solidFill>
                  <a:schemeClr val="accent1"/>
                </a:solidFill>
              </a:rPr>
              <a:t>                 </a:t>
            </a:r>
            <a:r>
              <a:rPr lang="cs-CZ" altLang="cs-CZ" sz="1400" i="1" dirty="0" smtClean="0">
                <a:solidFill>
                  <a:schemeClr val="hlink"/>
                </a:solidFill>
              </a:rPr>
              <a:t>13.404,- Kč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600" b="1" i="1" dirty="0" smtClean="0">
                <a:solidFill>
                  <a:schemeClr val="hlink"/>
                </a:solidFill>
              </a:rPr>
              <a:t>záloha na daň netto</a:t>
            </a:r>
            <a:r>
              <a:rPr lang="cs-CZ" altLang="cs-CZ" sz="1600" i="1" dirty="0" smtClean="0">
                <a:solidFill>
                  <a:schemeClr val="hlink"/>
                </a:solidFill>
              </a:rPr>
              <a:t>			=	</a:t>
            </a:r>
            <a:r>
              <a:rPr lang="cs-CZ" altLang="cs-CZ" sz="1600" b="1" i="1" dirty="0" smtClean="0">
                <a:solidFill>
                  <a:schemeClr val="hlink"/>
                </a:solidFill>
              </a:rPr>
              <a:t>  26.286,- Kč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1600" i="1" dirty="0" smtClean="0">
              <a:solidFill>
                <a:schemeClr val="hlin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3129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Daň z příjmů FO            </a:t>
            </a:r>
            <a:r>
              <a:rPr lang="cs-CZ" altLang="cs-CZ" b="1" smtClean="0"/>
              <a:t>-</a:t>
            </a:r>
            <a:r>
              <a:rPr lang="cs-CZ" altLang="cs-CZ" smtClean="0"/>
              <a:t> </a:t>
            </a:r>
            <a:r>
              <a:rPr lang="cs-CZ" altLang="cs-CZ" b="1" smtClean="0"/>
              <a:t>příklad 1</a:t>
            </a:r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1258888" y="2133600"/>
            <a:ext cx="7424737" cy="3671888"/>
          </a:xfrm>
        </p:spPr>
        <p:txBody>
          <a:bodyPr/>
          <a:lstStyle/>
          <a:p>
            <a:pPr algn="r" eaLnBrk="1" hangingPunct="1">
              <a:lnSpc>
                <a:spcPct val="80000"/>
              </a:lnSpc>
              <a:buFontTx/>
              <a:buNone/>
            </a:pPr>
            <a:r>
              <a:rPr lang="cs-CZ" altLang="cs-CZ" sz="1800" b="1" dirty="0" smtClean="0"/>
              <a:t>Vyúčtování záloh - rozdíl</a:t>
            </a:r>
          </a:p>
          <a:p>
            <a:pPr algn="r" eaLnBrk="1" hangingPunct="1">
              <a:lnSpc>
                <a:spcPct val="80000"/>
              </a:lnSpc>
              <a:buFontTx/>
              <a:buNone/>
            </a:pPr>
            <a:endParaRPr lang="cs-CZ" altLang="cs-CZ" sz="1800" i="1" dirty="0" smtClean="0"/>
          </a:p>
          <a:p>
            <a:pPr>
              <a:lnSpc>
                <a:spcPct val="80000"/>
              </a:lnSpc>
              <a:buNone/>
            </a:pPr>
            <a:r>
              <a:rPr lang="cs-CZ" altLang="cs-CZ" sz="1800" i="1" dirty="0" smtClean="0">
                <a:solidFill>
                  <a:schemeClr val="hlink"/>
                </a:solidFill>
              </a:rPr>
              <a:t>daň netto				 	  -1.419,- Kč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800" i="1" dirty="0" smtClean="0">
                <a:solidFill>
                  <a:schemeClr val="hlink"/>
                </a:solidFill>
              </a:rPr>
              <a:t>záloha na daň </a:t>
            </a:r>
            <a:r>
              <a:rPr lang="cs-CZ" altLang="cs-CZ" sz="1200" i="1" dirty="0" smtClean="0">
                <a:solidFill>
                  <a:schemeClr val="hlink"/>
                </a:solidFill>
              </a:rPr>
              <a:t>(zaplacená)	</a:t>
            </a:r>
            <a:r>
              <a:rPr lang="cs-CZ" altLang="cs-CZ" sz="1800" i="1" dirty="0" smtClean="0">
                <a:solidFill>
                  <a:schemeClr val="hlink"/>
                </a:solidFill>
              </a:rPr>
              <a:t>		-	  64.530,- Kč</a:t>
            </a:r>
          </a:p>
          <a:p>
            <a:pPr>
              <a:lnSpc>
                <a:spcPct val="80000"/>
              </a:lnSpc>
              <a:buNone/>
            </a:pPr>
            <a:r>
              <a:rPr lang="cs-CZ" altLang="cs-CZ" sz="1800" b="1" i="1" u="sng" dirty="0" smtClean="0">
                <a:solidFill>
                  <a:schemeClr val="hlink"/>
                </a:solidFill>
              </a:rPr>
              <a:t>přeplatek				=          </a:t>
            </a:r>
            <a:r>
              <a:rPr lang="cs-CZ" altLang="cs-CZ" sz="1800" b="1" i="1" u="sng" dirty="0">
                <a:solidFill>
                  <a:schemeClr val="hlink"/>
                </a:solidFill>
              </a:rPr>
              <a:t> </a:t>
            </a:r>
            <a:r>
              <a:rPr lang="cs-CZ" altLang="cs-CZ" sz="1800" b="1" i="1" u="sng" dirty="0" smtClean="0">
                <a:solidFill>
                  <a:schemeClr val="hlink"/>
                </a:solidFill>
              </a:rPr>
              <a:t>-65.949,- Kč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1800" i="1" dirty="0" smtClean="0">
              <a:solidFill>
                <a:schemeClr val="hlink"/>
              </a:solidFill>
            </a:endParaRPr>
          </a:p>
          <a:p>
            <a:pPr>
              <a:lnSpc>
                <a:spcPct val="80000"/>
              </a:lnSpc>
              <a:buNone/>
            </a:pPr>
            <a:r>
              <a:rPr lang="cs-CZ" altLang="cs-CZ" sz="1800" i="1" dirty="0" smtClean="0">
                <a:solidFill>
                  <a:schemeClr val="hlink"/>
                </a:solidFill>
              </a:rPr>
              <a:t>daň netto				 	  -1.419,- Kč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800" i="1" dirty="0" smtClean="0">
                <a:solidFill>
                  <a:schemeClr val="hlink"/>
                </a:solidFill>
              </a:rPr>
              <a:t>záloha na daň </a:t>
            </a:r>
            <a:r>
              <a:rPr lang="cs-CZ" altLang="cs-CZ" sz="1200" i="1" dirty="0" smtClean="0">
                <a:solidFill>
                  <a:schemeClr val="hlink"/>
                </a:solidFill>
              </a:rPr>
              <a:t>(zaplacená)	</a:t>
            </a:r>
            <a:r>
              <a:rPr lang="cs-CZ" altLang="cs-CZ" sz="1800" i="1" dirty="0" smtClean="0">
                <a:solidFill>
                  <a:schemeClr val="hlink"/>
                </a:solidFill>
              </a:rPr>
              <a:t>		-	  26.286,- Kč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800" b="1" i="1" u="sng" dirty="0" smtClean="0">
                <a:solidFill>
                  <a:schemeClr val="hlink"/>
                </a:solidFill>
              </a:rPr>
              <a:t>přeplatek				=          -27.705,- Kč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1800" i="1" dirty="0" smtClean="0">
              <a:solidFill>
                <a:schemeClr val="hlink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1800" i="1" dirty="0" smtClean="0">
              <a:solidFill>
                <a:schemeClr val="hlink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800" b="1" dirty="0" smtClean="0"/>
              <a:t>Ještě pořád pokračujeme …</a:t>
            </a:r>
          </a:p>
        </p:txBody>
      </p:sp>
    </p:spTree>
    <p:extLst>
      <p:ext uri="{BB962C8B-B14F-4D97-AF65-F5344CB8AC3E}">
        <p14:creationId xmlns:p14="http://schemas.microsoft.com/office/powerpoint/2010/main" val="3528572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Daň z příjmů FO            </a:t>
            </a:r>
            <a:r>
              <a:rPr lang="cs-CZ" altLang="cs-CZ" b="1" smtClean="0"/>
              <a:t>-</a:t>
            </a:r>
            <a:r>
              <a:rPr lang="cs-CZ" altLang="cs-CZ" smtClean="0"/>
              <a:t> </a:t>
            </a:r>
            <a:r>
              <a:rPr lang="cs-CZ" altLang="cs-CZ" b="1" smtClean="0"/>
              <a:t>příklad 1</a:t>
            </a:r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1258888" y="2133600"/>
            <a:ext cx="7424737" cy="3671888"/>
          </a:xfrm>
        </p:spPr>
        <p:txBody>
          <a:bodyPr/>
          <a:lstStyle/>
          <a:p>
            <a:pPr algn="r" eaLnBrk="1" hangingPunct="1">
              <a:lnSpc>
                <a:spcPct val="80000"/>
              </a:lnSpc>
              <a:buFontTx/>
              <a:buNone/>
            </a:pPr>
            <a:r>
              <a:rPr lang="cs-CZ" altLang="cs-CZ" sz="2000" b="1" dirty="0" smtClean="0"/>
              <a:t>Výpočet daně z příjmu ze závislé činnosti </a:t>
            </a:r>
          </a:p>
          <a:p>
            <a:pPr algn="r" eaLnBrk="1" hangingPunct="1">
              <a:lnSpc>
                <a:spcPct val="80000"/>
              </a:lnSpc>
              <a:buFontTx/>
              <a:buNone/>
            </a:pPr>
            <a:r>
              <a:rPr lang="cs-CZ" altLang="cs-CZ" sz="2000" dirty="0" smtClean="0">
                <a:solidFill>
                  <a:schemeClr val="accent1"/>
                </a:solidFill>
              </a:rPr>
              <a:t>(§ 6 ZDP)</a:t>
            </a:r>
            <a:r>
              <a:rPr lang="cs-CZ" altLang="cs-CZ" sz="2000" b="1" dirty="0" smtClean="0"/>
              <a:t> v roce 2015</a:t>
            </a:r>
            <a:r>
              <a:rPr lang="cs-CZ" altLang="cs-CZ" sz="2000" dirty="0" smtClean="0"/>
              <a:t> 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cs-CZ" altLang="cs-CZ" sz="20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dirty="0" smtClean="0"/>
              <a:t>Alternativní zadání: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0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dirty="0" smtClean="0"/>
              <a:t>    Pepa je zaměstnancem /prodavač/ a bydlí v Brně. Jeho hrubý příjem ze zaměstnání bude za rok 2015 321.000,- Kč, jiné příjmy nemá. Nemá ženu ani děti. Nepodepsal prohlášení k dani. V roce 2015 činily jeho zálohy na daň 64.530 Kč.</a:t>
            </a:r>
            <a:endParaRPr lang="cs-CZ" altLang="cs-CZ" sz="2000" dirty="0" smtClean="0">
              <a:solidFill>
                <a:schemeClr val="accent1"/>
              </a:solidFill>
            </a:endParaRPr>
          </a:p>
          <a:p>
            <a:pPr eaLnBrk="1" hangingPunct="1">
              <a:lnSpc>
                <a:spcPct val="80000"/>
              </a:lnSpc>
              <a:buFontTx/>
              <a:buChar char="•"/>
            </a:pPr>
            <a:endParaRPr lang="cs-CZ" altLang="cs-CZ" sz="2400" dirty="0" smtClean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2437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Daň z příjmů FO            </a:t>
            </a:r>
            <a:r>
              <a:rPr lang="cs-CZ" altLang="cs-CZ" b="1" dirty="0" smtClean="0"/>
              <a:t>-</a:t>
            </a:r>
            <a:r>
              <a:rPr lang="cs-CZ" altLang="cs-CZ" dirty="0" smtClean="0"/>
              <a:t> </a:t>
            </a:r>
            <a:r>
              <a:rPr lang="cs-CZ" altLang="cs-CZ" b="1" dirty="0" smtClean="0"/>
              <a:t>příklad 1 -ALT</a:t>
            </a:r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1258888" y="1628775"/>
            <a:ext cx="7424737" cy="4176713"/>
          </a:xfrm>
        </p:spPr>
        <p:txBody>
          <a:bodyPr/>
          <a:lstStyle/>
          <a:p>
            <a:pPr algn="r" eaLnBrk="1" hangingPunct="1">
              <a:lnSpc>
                <a:spcPct val="80000"/>
              </a:lnSpc>
              <a:buFontTx/>
              <a:buNone/>
            </a:pPr>
            <a:r>
              <a:rPr lang="cs-CZ" altLang="cs-CZ" sz="1800" b="1" dirty="0" smtClean="0"/>
              <a:t>Vyúčtování záloh - rozdíl</a:t>
            </a:r>
          </a:p>
          <a:p>
            <a:pPr algn="r" eaLnBrk="1" hangingPunct="1">
              <a:lnSpc>
                <a:spcPct val="80000"/>
              </a:lnSpc>
              <a:buFontTx/>
              <a:buNone/>
            </a:pPr>
            <a:endParaRPr lang="cs-CZ" altLang="cs-CZ" sz="1800" i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800" i="1" dirty="0" smtClean="0">
                <a:solidFill>
                  <a:schemeClr val="hlink"/>
                </a:solidFill>
              </a:rPr>
              <a:t>hrubá mzda				321.000,- Kč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800" i="1" dirty="0" err="1" smtClean="0">
                <a:solidFill>
                  <a:schemeClr val="hlink"/>
                </a:solidFill>
              </a:rPr>
              <a:t>SaZP</a:t>
            </a:r>
            <a:r>
              <a:rPr lang="cs-CZ" altLang="cs-CZ" sz="1800" i="1" dirty="0" smtClean="0">
                <a:solidFill>
                  <a:schemeClr val="hlink"/>
                </a:solidFill>
              </a:rPr>
              <a:t> zaměstnavatel </a:t>
            </a:r>
            <a:r>
              <a:rPr lang="cs-CZ" altLang="cs-CZ" sz="1200" i="1" dirty="0" smtClean="0">
                <a:solidFill>
                  <a:schemeClr val="hlink"/>
                </a:solidFill>
              </a:rPr>
              <a:t>(34%)	</a:t>
            </a:r>
            <a:r>
              <a:rPr lang="cs-CZ" altLang="cs-CZ" sz="1800" i="1" dirty="0" smtClean="0">
                <a:solidFill>
                  <a:schemeClr val="hlink"/>
                </a:solidFill>
              </a:rPr>
              <a:t>	+	109.140,- Kč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800" i="1" dirty="0" err="1" smtClean="0">
                <a:solidFill>
                  <a:schemeClr val="hlink"/>
                </a:solidFill>
              </a:rPr>
              <a:t>superhrubá</a:t>
            </a:r>
            <a:r>
              <a:rPr lang="cs-CZ" altLang="cs-CZ" sz="1800" i="1" dirty="0" smtClean="0">
                <a:solidFill>
                  <a:schemeClr val="hlink"/>
                </a:solidFill>
              </a:rPr>
              <a:t> mzda (základ daně)	=	430.140,- Kč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800" i="1" dirty="0" smtClean="0">
                <a:solidFill>
                  <a:schemeClr val="hlink"/>
                </a:solidFill>
              </a:rPr>
              <a:t>zaokrouhlený ZD </a:t>
            </a:r>
            <a:r>
              <a:rPr lang="cs-CZ" altLang="cs-CZ" sz="1200" i="1" dirty="0" smtClean="0">
                <a:solidFill>
                  <a:schemeClr val="hlink"/>
                </a:solidFill>
              </a:rPr>
              <a:t>(na 100 dolů)	</a:t>
            </a:r>
            <a:r>
              <a:rPr lang="cs-CZ" altLang="cs-CZ" sz="1800" i="1" dirty="0" smtClean="0">
                <a:solidFill>
                  <a:schemeClr val="hlink"/>
                </a:solidFill>
              </a:rPr>
              <a:t>		430.100,- Kč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800" i="1" dirty="0" smtClean="0">
                <a:solidFill>
                  <a:schemeClr val="hlink"/>
                </a:solidFill>
              </a:rPr>
              <a:t>sazba </a:t>
            </a:r>
            <a:r>
              <a:rPr lang="cs-CZ" altLang="cs-CZ" sz="1200" i="1" dirty="0" smtClean="0">
                <a:solidFill>
                  <a:schemeClr val="hlink"/>
                </a:solidFill>
              </a:rPr>
              <a:t>(15 %)	</a:t>
            </a:r>
            <a:r>
              <a:rPr lang="cs-CZ" altLang="cs-CZ" sz="1800" i="1" dirty="0" smtClean="0">
                <a:solidFill>
                  <a:schemeClr val="hlink"/>
                </a:solidFill>
              </a:rPr>
              <a:t>			*	    0,15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800" i="1" dirty="0" smtClean="0">
                <a:solidFill>
                  <a:schemeClr val="hlink"/>
                </a:solidFill>
              </a:rPr>
              <a:t>daň brutto I				= 	  64.515,- Kč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800" i="1" dirty="0" smtClean="0">
                <a:solidFill>
                  <a:schemeClr val="hlink"/>
                </a:solidFill>
              </a:rPr>
              <a:t>sleva na poplatníka </a:t>
            </a:r>
            <a:r>
              <a:rPr lang="cs-CZ" altLang="cs-CZ" sz="1200" i="1" dirty="0" smtClean="0">
                <a:solidFill>
                  <a:schemeClr val="accent1"/>
                </a:solidFill>
              </a:rPr>
              <a:t>(§ 35ba/1a ZDP)</a:t>
            </a:r>
            <a:r>
              <a:rPr lang="cs-CZ" altLang="cs-CZ" sz="1800" i="1" dirty="0" smtClean="0">
                <a:solidFill>
                  <a:schemeClr val="accent1"/>
                </a:solidFill>
              </a:rPr>
              <a:t>   	</a:t>
            </a:r>
            <a:r>
              <a:rPr lang="cs-CZ" altLang="cs-CZ" sz="1800" i="1" dirty="0" smtClean="0">
                <a:solidFill>
                  <a:schemeClr val="hlink"/>
                </a:solidFill>
              </a:rPr>
              <a:t>- </a:t>
            </a:r>
            <a:r>
              <a:rPr lang="cs-CZ" altLang="cs-CZ" sz="1800" i="1" dirty="0" smtClean="0">
                <a:solidFill>
                  <a:schemeClr val="accent1"/>
                </a:solidFill>
              </a:rPr>
              <a:t>           </a:t>
            </a:r>
            <a:r>
              <a:rPr lang="cs-CZ" altLang="cs-CZ" sz="1800" i="1" dirty="0" smtClean="0">
                <a:solidFill>
                  <a:schemeClr val="hlink"/>
                </a:solidFill>
              </a:rPr>
              <a:t>24.840,- Kč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800" i="1" dirty="0" smtClean="0">
                <a:solidFill>
                  <a:schemeClr val="hlink"/>
                </a:solidFill>
              </a:rPr>
              <a:t>daň brutto II (daň netto) 		=           39.675,- Kč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800" i="1" dirty="0" smtClean="0">
                <a:solidFill>
                  <a:schemeClr val="hlink"/>
                </a:solidFill>
              </a:rPr>
              <a:t>záloha na daň (zaplacená)		-	  64.530,- Kč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800" b="1" u="sng" dirty="0" smtClean="0">
                <a:solidFill>
                  <a:schemeClr val="hlink"/>
                </a:solidFill>
              </a:rPr>
              <a:t>přeplatek			=          -24.855,- Kč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1800" i="1" dirty="0" smtClean="0">
              <a:solidFill>
                <a:schemeClr val="hlink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800" b="1" dirty="0" smtClean="0"/>
              <a:t>KONEC příkladu 1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1200" b="1" dirty="0" smtClean="0"/>
          </a:p>
        </p:txBody>
      </p:sp>
    </p:spTree>
    <p:extLst>
      <p:ext uri="{BB962C8B-B14F-4D97-AF65-F5344CB8AC3E}">
        <p14:creationId xmlns:p14="http://schemas.microsoft.com/office/powerpoint/2010/main" val="2094427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Daň z příjmů FO            </a:t>
            </a:r>
            <a:r>
              <a:rPr lang="cs-CZ" altLang="cs-CZ" b="1" smtClean="0"/>
              <a:t>-</a:t>
            </a:r>
            <a:r>
              <a:rPr lang="cs-CZ" altLang="cs-CZ" smtClean="0"/>
              <a:t> </a:t>
            </a:r>
            <a:r>
              <a:rPr lang="cs-CZ" altLang="cs-CZ" b="1" smtClean="0"/>
              <a:t>příklad 2</a:t>
            </a:r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1258888" y="2133600"/>
            <a:ext cx="7424737" cy="3671888"/>
          </a:xfrm>
        </p:spPr>
        <p:txBody>
          <a:bodyPr/>
          <a:lstStyle/>
          <a:p>
            <a:pPr algn="r" eaLnBrk="1" hangingPunct="1">
              <a:lnSpc>
                <a:spcPct val="90000"/>
              </a:lnSpc>
              <a:buFontTx/>
              <a:buNone/>
            </a:pPr>
            <a:r>
              <a:rPr lang="cs-CZ" altLang="cs-CZ" sz="2400" b="1" dirty="0" smtClean="0"/>
              <a:t>Výpočet daně z příjmu z podnikání a jiné výdělečné činnosti </a:t>
            </a:r>
            <a:r>
              <a:rPr lang="cs-CZ" altLang="cs-CZ" sz="2400" dirty="0" smtClean="0">
                <a:solidFill>
                  <a:schemeClr val="accent1"/>
                </a:solidFill>
              </a:rPr>
              <a:t>(§ 7 ZDP)</a:t>
            </a:r>
            <a:r>
              <a:rPr lang="cs-CZ" altLang="cs-CZ" sz="2400" b="1" dirty="0" smtClean="0"/>
              <a:t> v roce 2015</a:t>
            </a:r>
            <a:r>
              <a:rPr lang="cs-CZ" altLang="cs-CZ" sz="2400" dirty="0" smtClean="0"/>
              <a:t> 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cs-CZ" altLang="cs-CZ" sz="2400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400" dirty="0" smtClean="0"/>
              <a:t>Zadání: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sz="2400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400" dirty="0" smtClean="0"/>
              <a:t>   Pepa je živnostníkem /OSVČ - hodinář/ a bydlí v Brně. Jeho příjem je 321.000,- Kč, jeho výdaje dosáhly výše 150.000,- Kč. Má jedno vyživované dítě Frantu.</a:t>
            </a:r>
            <a:endParaRPr lang="cs-CZ" altLang="cs-CZ" sz="2400" dirty="0" smtClean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8058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dirty="0" smtClean="0"/>
              <a:t>Daň z příjmů FO                 - závěr</a:t>
            </a:r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1258888" y="2133600"/>
            <a:ext cx="7424737" cy="3671888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500" b="1" i="1" dirty="0" smtClean="0"/>
              <a:t>Kontrolní otázky</a:t>
            </a:r>
            <a:r>
              <a:rPr lang="en-US" altLang="cs-CZ" sz="2500" b="1" i="1" dirty="0" smtClean="0"/>
              <a:t>:</a:t>
            </a:r>
            <a:endParaRPr lang="cs-CZ" altLang="cs-CZ" sz="2500" b="1" i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cs-CZ" sz="20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cs-CZ" sz="2000" b="1" dirty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000" b="1" dirty="0" smtClean="0"/>
          </a:p>
          <a:p>
            <a:pPr eaLnBrk="1" hangingPunct="1">
              <a:lnSpc>
                <a:spcPct val="80000"/>
              </a:lnSpc>
              <a:buFontTx/>
              <a:buChar char="•"/>
            </a:pPr>
            <a:r>
              <a:rPr lang="cs-CZ" altLang="cs-CZ" sz="2000" dirty="0" smtClean="0"/>
              <a:t>kdo je správcem DPFO?</a:t>
            </a:r>
          </a:p>
          <a:p>
            <a:pPr eaLnBrk="1" hangingPunct="1">
              <a:lnSpc>
                <a:spcPct val="80000"/>
              </a:lnSpc>
              <a:buFontTx/>
              <a:buChar char="•"/>
            </a:pPr>
            <a:endParaRPr lang="cs-CZ" altLang="cs-CZ" sz="2000" dirty="0" smtClean="0"/>
          </a:p>
          <a:p>
            <a:pPr eaLnBrk="1" hangingPunct="1">
              <a:lnSpc>
                <a:spcPct val="80000"/>
              </a:lnSpc>
              <a:buFontTx/>
              <a:buChar char="•"/>
            </a:pPr>
            <a:r>
              <a:rPr lang="cs-CZ" altLang="cs-CZ" sz="2000" dirty="0" smtClean="0"/>
              <a:t>do kdy je nutné podat daňové přiznání k DPFO?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000" dirty="0" smtClean="0"/>
          </a:p>
          <a:p>
            <a:pPr eaLnBrk="1" hangingPunct="1">
              <a:lnSpc>
                <a:spcPct val="80000"/>
              </a:lnSpc>
              <a:buFontTx/>
              <a:buChar char="•"/>
            </a:pPr>
            <a:r>
              <a:rPr lang="cs-CZ" altLang="cs-CZ" sz="2000" dirty="0" smtClean="0"/>
              <a:t>co je to tzv. </a:t>
            </a:r>
            <a:r>
              <a:rPr lang="cs-CZ" altLang="cs-CZ" sz="2000" dirty="0" err="1" smtClean="0"/>
              <a:t>autoaplikace</a:t>
            </a:r>
            <a:r>
              <a:rPr lang="cs-CZ" altLang="cs-CZ" sz="2000" dirty="0" smtClean="0"/>
              <a:t>?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851202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>
              <a:buNone/>
            </a:pPr>
            <a:endParaRPr lang="en-US" sz="4000" b="1" dirty="0" smtClean="0"/>
          </a:p>
          <a:p>
            <a:pPr marL="0" indent="0" algn="r">
              <a:buNone/>
            </a:pPr>
            <a:endParaRPr lang="en-US" sz="4000" b="1" dirty="0"/>
          </a:p>
          <a:p>
            <a:pPr marL="0" indent="0">
              <a:buNone/>
            </a:pPr>
            <a:r>
              <a:rPr lang="cs-CZ" sz="4000" b="1" dirty="0" smtClean="0"/>
              <a:t>Děkuji za pozornost</a:t>
            </a:r>
          </a:p>
          <a:p>
            <a:pPr algn="r"/>
            <a:endParaRPr lang="en-US" dirty="0" smtClean="0"/>
          </a:p>
          <a:p>
            <a:pPr marL="0" indent="0" algn="r">
              <a:buNone/>
            </a:pPr>
            <a:endParaRPr lang="en-US" dirty="0">
              <a:hlinkClick r:id="rId3"/>
            </a:endParaRPr>
          </a:p>
          <a:p>
            <a:pPr marL="0" indent="0" algn="r">
              <a:buNone/>
            </a:pPr>
            <a:endParaRPr lang="en-US" dirty="0" smtClean="0">
              <a:hlinkClick r:id="rId3"/>
            </a:endParaRPr>
          </a:p>
          <a:p>
            <a:pPr marL="0" indent="0" algn="r">
              <a:buNone/>
            </a:pPr>
            <a:r>
              <a:rPr lang="cs-CZ" sz="2000" dirty="0" err="1" smtClean="0">
                <a:hlinkClick r:id="rId3"/>
              </a:rPr>
              <a:t>damian</a:t>
            </a:r>
            <a:r>
              <a:rPr lang="pl-PL" sz="2000" dirty="0" smtClean="0">
                <a:hlinkClick r:id="rId3"/>
              </a:rPr>
              <a:t>@</a:t>
            </a:r>
            <a:r>
              <a:rPr lang="en-US" sz="2000" dirty="0" smtClean="0">
                <a:hlinkClick r:id="rId3"/>
              </a:rPr>
              <a:t>c</a:t>
            </a:r>
            <a:r>
              <a:rPr lang="pl-PL" sz="2000" dirty="0" smtClean="0">
                <a:hlinkClick r:id="rId3"/>
              </a:rPr>
              <a:t>zudek.cz</a:t>
            </a:r>
            <a:endParaRPr lang="en-US" sz="2000" dirty="0" smtClean="0"/>
          </a:p>
          <a:p>
            <a:pPr marL="0" indent="0" algn="r">
              <a:buNone/>
            </a:pPr>
            <a:r>
              <a:rPr lang="en-US" sz="2000" dirty="0">
                <a:hlinkClick r:id="rId4"/>
              </a:rPr>
              <a:t>d</a:t>
            </a:r>
            <a:r>
              <a:rPr lang="en-US" sz="2000" dirty="0" smtClean="0">
                <a:hlinkClick r:id="rId4"/>
              </a:rPr>
              <a:t>amian.czudek@law.muni.cz</a:t>
            </a:r>
            <a:endParaRPr lang="en-US" sz="2000" dirty="0" smtClean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Zápatí prezentace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701304-0141-4966-9841-3F3D7602C8A8}" type="slidenum">
              <a:rPr lang="cs-CZ" altLang="cs-CZ" smtClean="0"/>
              <a:pPr/>
              <a:t>39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894959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dirty="0" smtClean="0"/>
              <a:t>Literatura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sz="2600" dirty="0">
                <a:solidFill>
                  <a:srgbClr val="FF0000"/>
                </a:solidFill>
              </a:rPr>
              <a:t>Jánošíková, P., Mrkývka, P., </a:t>
            </a:r>
            <a:r>
              <a:rPr lang="cs-CZ" altLang="cs-CZ" sz="2600" dirty="0" err="1">
                <a:solidFill>
                  <a:srgbClr val="FF0000"/>
                </a:solidFill>
              </a:rPr>
              <a:t>Tomažič</a:t>
            </a:r>
            <a:r>
              <a:rPr lang="cs-CZ" altLang="cs-CZ" sz="2600" dirty="0">
                <a:solidFill>
                  <a:srgbClr val="FF0000"/>
                </a:solidFill>
              </a:rPr>
              <a:t>, I. a kol.: Finanční a daňové právo. Plzeň : Aleš Čeněk 2016</a:t>
            </a:r>
          </a:p>
          <a:p>
            <a:r>
              <a:rPr lang="cs-CZ" altLang="cs-CZ" sz="2600" dirty="0"/>
              <a:t>RADVAN, M. a kol.: Finanční právo a finanční správa – berní právo. Brno : Doplněk 2008</a:t>
            </a:r>
            <a:endParaRPr lang="en-US" altLang="cs-CZ" sz="2600" dirty="0"/>
          </a:p>
          <a:p>
            <a:endParaRPr lang="cs-CZ" altLang="cs-CZ" sz="2600" dirty="0"/>
          </a:p>
          <a:p>
            <a:r>
              <a:rPr lang="cs-CZ" altLang="cs-CZ" sz="2600" dirty="0"/>
              <a:t>RADVAN, Michal. </a:t>
            </a:r>
            <a:r>
              <a:rPr lang="cs-CZ" altLang="cs-CZ" sz="2600" b="1" dirty="0"/>
              <a:t>Daně a správa daní</a:t>
            </a:r>
            <a:r>
              <a:rPr lang="cs-CZ" altLang="cs-CZ" sz="2600" dirty="0"/>
              <a:t>. 1. vyd. Brno: Masarykova univerzita, 2014. 130 s. Edice učebnic Právnické fakulty MU č. 503. ISBN 978-80-210-6702-8</a:t>
            </a:r>
            <a:endParaRPr lang="en-US" altLang="cs-CZ" sz="2600" dirty="0"/>
          </a:p>
          <a:p>
            <a:r>
              <a:rPr lang="cs-CZ" altLang="cs-CZ" sz="2600" dirty="0"/>
              <a:t>El. Zdroje – ASPI, Beck online…</a:t>
            </a:r>
          </a:p>
          <a:p>
            <a:r>
              <a:rPr lang="cs-CZ" altLang="cs-CZ" sz="2600" dirty="0"/>
              <a:t>Zákony, </a:t>
            </a:r>
            <a:r>
              <a:rPr lang="cs-CZ" altLang="cs-CZ" sz="2600" dirty="0" smtClean="0"/>
              <a:t>komentáře</a:t>
            </a:r>
            <a:endParaRPr lang="cs-CZ" altLang="cs-CZ" sz="2600" dirty="0"/>
          </a:p>
        </p:txBody>
      </p:sp>
    </p:spTree>
    <p:extLst>
      <p:ext uri="{BB962C8B-B14F-4D97-AF65-F5344CB8AC3E}">
        <p14:creationId xmlns:p14="http://schemas.microsoft.com/office/powerpoint/2010/main" val="18353933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4EB71AA3-5F3E-4507-8BD5-7C97DE340531}" type="slidenum">
              <a:rPr lang="cs-CZ" altLang="cs-CZ"/>
              <a:pPr/>
              <a:t>5</a:t>
            </a:fld>
            <a:endParaRPr lang="cs-CZ" altLang="cs-CZ"/>
          </a:p>
        </p:txBody>
      </p:sp>
      <p:sp>
        <p:nvSpPr>
          <p:cNvPr id="34201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altLang="cs-CZ" dirty="0" smtClean="0"/>
              <a:t>Berní právo</a:t>
            </a:r>
            <a:br>
              <a:rPr lang="cs-CZ" altLang="cs-CZ" dirty="0" smtClean="0"/>
            </a:br>
            <a:r>
              <a:rPr lang="cs-CZ" altLang="cs-CZ" sz="3000" i="1" dirty="0" smtClean="0"/>
              <a:t>- místo v systému FP, předmět</a:t>
            </a:r>
            <a:endParaRPr lang="cs-CZ" altLang="cs-CZ" sz="30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dirty="0" smtClean="0"/>
              <a:t>Předmět regulace berního práva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Chování ve společenských vztazích prostřednictvím kterých se zajišťuje příjem veřejného rozpočtu ve formě daně </a:t>
            </a:r>
            <a:r>
              <a:rPr lang="cs-CZ" altLang="cs-CZ" i="1" smtClean="0"/>
              <a:t>sensu largo</a:t>
            </a:r>
            <a:r>
              <a:rPr lang="cs-CZ" altLang="cs-CZ" smtClean="0"/>
              <a:t> nebo se snižuje příjem veřejného rozpočtu ve formě (daňové) vratky.</a:t>
            </a:r>
          </a:p>
        </p:txBody>
      </p:sp>
    </p:spTree>
    <p:extLst>
      <p:ext uri="{BB962C8B-B14F-4D97-AF65-F5344CB8AC3E}">
        <p14:creationId xmlns:p14="http://schemas.microsoft.com/office/powerpoint/2010/main" val="20960360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dirty="0" smtClean="0"/>
              <a:t>Systém berního práva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2800" smtClean="0"/>
              <a:t>systém berního práva </a:t>
            </a:r>
            <a:r>
              <a:rPr lang="cs-CZ" altLang="cs-CZ" sz="2800" smtClean="0">
                <a:cs typeface="Times New Roman" panose="02020603050405020304" pitchFamily="18" charset="0"/>
              </a:rPr>
              <a:t>≠ systém daní</a:t>
            </a:r>
          </a:p>
          <a:p>
            <a:pPr eaLnBrk="1" hangingPunct="1"/>
            <a:r>
              <a:rPr lang="cs-CZ" altLang="cs-CZ" sz="2800" smtClean="0">
                <a:cs typeface="Times New Roman" panose="02020603050405020304" pitchFamily="18" charset="0"/>
              </a:rPr>
              <a:t>Berní právo hmotné</a:t>
            </a:r>
          </a:p>
          <a:p>
            <a:pPr eaLnBrk="1" hangingPunct="1"/>
            <a:r>
              <a:rPr lang="cs-CZ" altLang="cs-CZ" sz="2800" smtClean="0">
                <a:cs typeface="Times New Roman" panose="02020603050405020304" pitchFamily="18" charset="0"/>
              </a:rPr>
              <a:t>Berní právo procesní</a:t>
            </a:r>
          </a:p>
          <a:p>
            <a:pPr eaLnBrk="1" hangingPunct="1"/>
            <a:r>
              <a:rPr lang="cs-CZ" altLang="cs-CZ" sz="2800" smtClean="0">
                <a:cs typeface="Times New Roman" panose="02020603050405020304" pitchFamily="18" charset="0"/>
              </a:rPr>
              <a:t>Berní právo správní (organizační)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800" smtClean="0">
                <a:cs typeface="Times New Roman" panose="02020603050405020304" pitchFamily="18" charset="0"/>
              </a:rPr>
              <a:t>-----------------------</a:t>
            </a:r>
          </a:p>
          <a:p>
            <a:pPr eaLnBrk="1" hangingPunct="1"/>
            <a:r>
              <a:rPr lang="cs-CZ" altLang="cs-CZ" sz="2800" smtClean="0">
                <a:cs typeface="Times New Roman" panose="02020603050405020304" pitchFamily="18" charset="0"/>
              </a:rPr>
              <a:t>Obecná část </a:t>
            </a:r>
          </a:p>
          <a:p>
            <a:pPr eaLnBrk="1" hangingPunct="1"/>
            <a:r>
              <a:rPr lang="cs-CZ" altLang="cs-CZ" sz="2800" smtClean="0">
                <a:cs typeface="Times New Roman" panose="02020603050405020304" pitchFamily="18" charset="0"/>
              </a:rPr>
              <a:t>Zvláštní část</a:t>
            </a:r>
          </a:p>
          <a:p>
            <a:pPr eaLnBrk="1" hangingPunct="1"/>
            <a:r>
              <a:rPr lang="cs-CZ" altLang="cs-CZ" sz="2800" smtClean="0">
                <a:cs typeface="Times New Roman" panose="02020603050405020304" pitchFamily="18" charset="0"/>
              </a:rPr>
              <a:t>Právo přímých daní x právo nepřímých daní …</a:t>
            </a:r>
          </a:p>
        </p:txBody>
      </p:sp>
    </p:spTree>
    <p:extLst>
      <p:ext uri="{BB962C8B-B14F-4D97-AF65-F5344CB8AC3E}">
        <p14:creationId xmlns:p14="http://schemas.microsoft.com/office/powerpoint/2010/main" val="13150456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dirty="0" smtClean="0"/>
              <a:t>Ještě k předmětu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„Berně“ – s výhradami daň </a:t>
            </a:r>
            <a:r>
              <a:rPr lang="cs-CZ" altLang="cs-CZ" i="1" smtClean="0"/>
              <a:t>sensu largo</a:t>
            </a:r>
          </a:p>
          <a:p>
            <a:pPr eaLnBrk="1" hangingPunct="1"/>
            <a:r>
              <a:rPr lang="cs-CZ" altLang="cs-CZ" smtClean="0"/>
              <a:t>Berně jsou si konstrukčně vzájemně podobné</a:t>
            </a:r>
          </a:p>
          <a:p>
            <a:pPr eaLnBrk="1" hangingPunct="1"/>
            <a:r>
              <a:rPr lang="cs-CZ" altLang="cs-CZ" smtClean="0"/>
              <a:t>meritorně si však podobné nejsou (dvojí zdanění vnitrostátní) x legální definice daně</a:t>
            </a:r>
          </a:p>
          <a:p>
            <a:pPr eaLnBrk="1" hangingPunct="1"/>
            <a:r>
              <a:rPr lang="cs-CZ" altLang="cs-CZ" smtClean="0"/>
              <a:t>Každá „daň“ představuje individuální neopakovatelnou právní konstrukci – objektivní i subjektivní</a:t>
            </a:r>
          </a:p>
        </p:txBody>
      </p:sp>
    </p:spTree>
    <p:extLst>
      <p:ext uri="{BB962C8B-B14F-4D97-AF65-F5344CB8AC3E}">
        <p14:creationId xmlns:p14="http://schemas.microsoft.com/office/powerpoint/2010/main" val="35802487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dirty="0" smtClean="0"/>
              <a:t>Předmět správy daní - §2 DŘ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752600"/>
            <a:ext cx="7772400" cy="4916488"/>
          </a:xfrm>
        </p:spPr>
        <p:txBody>
          <a:bodyPr/>
          <a:lstStyle/>
          <a:p>
            <a:pPr marL="609600" indent="-609600" eaLnBrk="1" hangingPunct="1">
              <a:defRPr/>
            </a:pPr>
            <a:r>
              <a:rPr lang="cs-CZ" sz="2000" dirty="0" smtClean="0"/>
              <a:t>„Daň“</a:t>
            </a:r>
          </a:p>
          <a:p>
            <a:pPr lvl="2" eaLnBrk="1" hangingPunct="1">
              <a:buFont typeface="Arial" pitchFamily="34" charset="0"/>
              <a:buChar char="•"/>
              <a:defRPr/>
            </a:pPr>
            <a:r>
              <a:rPr lang="cs-CZ" sz="2000" dirty="0" smtClean="0"/>
              <a:t>– příjem veřejného rozpočtu</a:t>
            </a:r>
          </a:p>
          <a:p>
            <a:pPr lvl="2" eaLnBrk="1" hangingPunct="1">
              <a:buFont typeface="Arial" pitchFamily="34" charset="0"/>
              <a:buChar char="•"/>
              <a:defRPr/>
            </a:pPr>
            <a:r>
              <a:rPr lang="cs-CZ" sz="2000" dirty="0" smtClean="0"/>
              <a:t>– snížení příjmu veřejného rozpočtu, </a:t>
            </a:r>
            <a:r>
              <a:rPr lang="cs-CZ" sz="2000" i="1" dirty="0" smtClean="0"/>
              <a:t>vratka</a:t>
            </a:r>
          </a:p>
          <a:p>
            <a:pPr marL="914400" lvl="2" indent="0" eaLnBrk="1" hangingPunct="1">
              <a:buFont typeface="Wingdings" panose="05000000000000000000" pitchFamily="2" charset="2"/>
              <a:buNone/>
              <a:defRPr/>
            </a:pPr>
            <a:endParaRPr lang="cs-CZ" sz="2000" i="1" dirty="0" smtClean="0"/>
          </a:p>
          <a:p>
            <a:pPr marL="609600" indent="-609600" eaLnBrk="1" hangingPunct="1">
              <a:defRPr/>
            </a:pPr>
            <a:r>
              <a:rPr lang="cs-CZ" sz="2000" b="1" i="1" dirty="0" smtClean="0"/>
              <a:t>Daň je peněžité plnění</a:t>
            </a:r>
            <a:r>
              <a:rPr lang="cs-CZ" sz="2000" i="1" dirty="0" smtClean="0"/>
              <a:t>:</a:t>
            </a:r>
          </a:p>
          <a:p>
            <a:pPr marL="609600" indent="-609600" eaLnBrk="1" hangingPunct="1">
              <a:buFontTx/>
              <a:buAutoNum type="alphaLcParenR"/>
              <a:defRPr/>
            </a:pPr>
            <a:r>
              <a:rPr lang="cs-CZ" sz="2000" i="1" dirty="0" smtClean="0"/>
              <a:t>Daň, clo, poplatek</a:t>
            </a:r>
          </a:p>
          <a:p>
            <a:pPr marL="609600" indent="-609600" eaLnBrk="1" hangingPunct="1">
              <a:buFontTx/>
              <a:buAutoNum type="alphaLcParenR"/>
              <a:defRPr/>
            </a:pPr>
            <a:r>
              <a:rPr lang="cs-CZ" sz="2000" i="1" dirty="0" smtClean="0"/>
              <a:t>Použití DŘ (pokud zákon stanoví, že se při jeho správě postupuje podle DŘ)</a:t>
            </a:r>
          </a:p>
          <a:p>
            <a:pPr marL="609600" indent="-609600" eaLnBrk="1" hangingPunct="1">
              <a:buFontTx/>
              <a:buAutoNum type="alphaLcParenR"/>
              <a:defRPr/>
            </a:pPr>
            <a:r>
              <a:rPr lang="cs-CZ" sz="2000" i="1" dirty="0" smtClean="0"/>
              <a:t>V rámci dělené správy</a:t>
            </a:r>
          </a:p>
          <a:p>
            <a:pPr marL="609600" indent="-609600" eaLnBrk="1" hangingPunct="1">
              <a:buFontTx/>
              <a:buAutoNum type="alphaLcParenR"/>
              <a:defRPr/>
            </a:pPr>
            <a:r>
              <a:rPr lang="cs-CZ" sz="2000" i="1" dirty="0" smtClean="0"/>
              <a:t>Daňový odpočet, daňová ztráta, příslušenství daně</a:t>
            </a:r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endParaRPr lang="cs-CZ" sz="2000" i="1" dirty="0" smtClean="0"/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r>
              <a:rPr lang="cs-CZ" sz="2000" i="1" dirty="0" smtClean="0"/>
              <a:t>Příslušenstvím daně se rozumějí úroky, penále, pokuty a náklady řízení. První tři vyjmenované sledují osud daně.</a:t>
            </a:r>
          </a:p>
        </p:txBody>
      </p:sp>
    </p:spTree>
    <p:extLst>
      <p:ext uri="{BB962C8B-B14F-4D97-AF65-F5344CB8AC3E}">
        <p14:creationId xmlns:p14="http://schemas.microsoft.com/office/powerpoint/2010/main" val="1988424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F_PPT_prezentace">
  <a:themeElements>
    <a:clrScheme name="PF_PPT_prezentace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PF_PPT_prezentace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PF_PPT_prezentac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BÉŽOVÁ TITL">
  <a:themeElements>
    <a:clrScheme name="BÉŽOVÁ TITL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BÉŽOVÁ TITL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BÉŽOVÁ TITL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Motiv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3558</Template>
  <TotalTime>264</TotalTime>
  <Words>2019</Words>
  <Application>Microsoft Office PowerPoint</Application>
  <PresentationFormat>Předvádění na obrazovce (4:3)</PresentationFormat>
  <Paragraphs>412</Paragraphs>
  <Slides>39</Slides>
  <Notes>39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39</vt:i4>
      </vt:variant>
    </vt:vector>
  </HeadingPairs>
  <TitlesOfParts>
    <vt:vector size="47" baseType="lpstr">
      <vt:lpstr>Arial</vt:lpstr>
      <vt:lpstr>Calibri</vt:lpstr>
      <vt:lpstr>Symbol</vt:lpstr>
      <vt:lpstr>Times New Roman</vt:lpstr>
      <vt:lpstr>Trebuchet MS</vt:lpstr>
      <vt:lpstr>Wingdings</vt:lpstr>
      <vt:lpstr>PF_PPT_prezentace</vt:lpstr>
      <vt:lpstr>BÉŽOVÁ TITL</vt:lpstr>
      <vt:lpstr>Berní právo a berní proces  Finanční právo III – 1. seminář      Damian Czudek</vt:lpstr>
      <vt:lpstr>Obsah seminářů</vt:lpstr>
      <vt:lpstr>Podmínky ukončení předmětu</vt:lpstr>
      <vt:lpstr>Literatura</vt:lpstr>
      <vt:lpstr>Berní právo - místo v systému FP, předmět</vt:lpstr>
      <vt:lpstr>Předmět regulace berního práva</vt:lpstr>
      <vt:lpstr>Systém berního práva</vt:lpstr>
      <vt:lpstr>Ještě k předmětu</vt:lpstr>
      <vt:lpstr>Předmět správy daní - §2 DŘ</vt:lpstr>
      <vt:lpstr>Daň </vt:lpstr>
      <vt:lpstr>Daň</vt:lpstr>
      <vt:lpstr>Daň sensu largo</vt:lpstr>
      <vt:lpstr>Daň sensu largo</vt:lpstr>
      <vt:lpstr>Konstrukční prvky daně</vt:lpstr>
      <vt:lpstr>Daňový subjekt</vt:lpstr>
      <vt:lpstr>Předmět / objekt zdanění</vt:lpstr>
      <vt:lpstr>Základ daně</vt:lpstr>
      <vt:lpstr>Sazba</vt:lpstr>
      <vt:lpstr>Korekční prvky</vt:lpstr>
      <vt:lpstr>Rozpočtové určení</vt:lpstr>
      <vt:lpstr>Správce daně</vt:lpstr>
      <vt:lpstr>Daň z příjmu FO - vzorový příklad</vt:lpstr>
      <vt:lpstr>Daň z příjmů FO              - obecně</vt:lpstr>
      <vt:lpstr>Daň z příjmů FO              - subjekt</vt:lpstr>
      <vt:lpstr>Daň z příjmů FO             - předmět</vt:lpstr>
      <vt:lpstr>Daň z příjmů FO             - výpočet</vt:lpstr>
      <vt:lpstr>Daň z příjmů FO            - příklad 1</vt:lpstr>
      <vt:lpstr>Daň z příjmů FO   - exkurs (SaZP)</vt:lpstr>
      <vt:lpstr>Daň z příjmů FO            - příklad 1</vt:lpstr>
      <vt:lpstr>Daň z příjmů FO            - příklad 1</vt:lpstr>
      <vt:lpstr>Daň z příjmů FO            - příklad 1</vt:lpstr>
      <vt:lpstr>Daň z příjmů FO            - příklad 1</vt:lpstr>
      <vt:lpstr>Daň z příjmů FO            - příklad 1</vt:lpstr>
      <vt:lpstr>Daň z příjmů FO            - příklad 1</vt:lpstr>
      <vt:lpstr>Daň z příjmů FO            - příklad 1</vt:lpstr>
      <vt:lpstr>Daň z příjmů FO            - příklad 1 -ALT</vt:lpstr>
      <vt:lpstr>Daň z příjmů FO            - příklad 2</vt:lpstr>
      <vt:lpstr>Daň z příjmů FO                 - závěr</vt:lpstr>
      <vt:lpstr>Prezentace aplikace PowerPoint</vt:lpstr>
    </vt:vector>
  </TitlesOfParts>
  <Company>VŠB-TUO Ekonomická fakulta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Nadpis prezentace</dc:title>
  <dc:creator>Pedagog</dc:creator>
  <cp:lastModifiedBy>Pedagog</cp:lastModifiedBy>
  <cp:revision>44</cp:revision>
  <cp:lastPrinted>2015-10-08T11:47:34Z</cp:lastPrinted>
  <dcterms:created xsi:type="dcterms:W3CDTF">2015-10-05T09:38:01Z</dcterms:created>
  <dcterms:modified xsi:type="dcterms:W3CDTF">2017-10-02T11:33:10Z</dcterms:modified>
</cp:coreProperties>
</file>