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charts/chart1.xml" ContentType="application/vnd.openxmlformats-officedocument.drawingml.chart+xml"/>
  <Override PartName="/ppt/notesSlides/notesSlide25.xml" ContentType="application/vnd.openxmlformats-officedocument.presentationml.notesSlide+xml"/>
  <Override PartName="/ppt/charts/chart2.xml" ContentType="application/vnd.openxmlformats-officedocument.drawingml.chart+xml"/>
  <Override PartName="/ppt/notesSlides/notesSlide26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27.xml" ContentType="application/vnd.openxmlformats-officedocument.presentationml.notesSlide+xml"/>
  <Override PartName="/ppt/charts/chart5.xml" ContentType="application/vnd.openxmlformats-officedocument.drawingml.chart+xml"/>
  <Override PartName="/ppt/notesSlides/notesSlide28.xml" ContentType="application/vnd.openxmlformats-officedocument.presentationml.notesSlide+xml"/>
  <Override PartName="/ppt/charts/chart6.xml" ContentType="application/vnd.openxmlformats-officedocument.drawingml.chart+xml"/>
  <Override PartName="/ppt/notesSlides/notesSlide29.xml" ContentType="application/vnd.openxmlformats-officedocument.presentationml.notesSlide+xml"/>
  <Override PartName="/ppt/charts/chart7.xml" ContentType="application/vnd.openxmlformats-officedocument.drawingml.chart+xml"/>
  <Override PartName="/ppt/notesSlides/notesSlide30.xml" ContentType="application/vnd.openxmlformats-officedocument.presentationml.notesSlide+xml"/>
  <Override PartName="/ppt/charts/chart8.xml" ContentType="application/vnd.openxmlformats-officedocument.drawingml.chart+xml"/>
  <Override PartName="/ppt/notesSlides/notesSlide31.xml" ContentType="application/vnd.openxmlformats-officedocument.presentationml.notesSlide+xml"/>
  <Override PartName="/ppt/charts/chart9.xml" ContentType="application/vnd.openxmlformats-officedocument.drawingml.chart+xml"/>
  <Override PartName="/ppt/theme/themeOverride1.xml" ContentType="application/vnd.openxmlformats-officedocument.themeOverr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34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35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256" r:id="rId2"/>
    <p:sldId id="337" r:id="rId3"/>
    <p:sldId id="269" r:id="rId4"/>
    <p:sldId id="339" r:id="rId5"/>
    <p:sldId id="345" r:id="rId6"/>
    <p:sldId id="346" r:id="rId7"/>
    <p:sldId id="347" r:id="rId8"/>
    <p:sldId id="348" r:id="rId9"/>
    <p:sldId id="350" r:id="rId10"/>
    <p:sldId id="349" r:id="rId11"/>
    <p:sldId id="355" r:id="rId12"/>
    <p:sldId id="340" r:id="rId13"/>
    <p:sldId id="313" r:id="rId14"/>
    <p:sldId id="326" r:id="rId15"/>
    <p:sldId id="354" r:id="rId16"/>
    <p:sldId id="341" r:id="rId17"/>
    <p:sldId id="351" r:id="rId18"/>
    <p:sldId id="319" r:id="rId19"/>
    <p:sldId id="270" r:id="rId20"/>
    <p:sldId id="335" r:id="rId21"/>
    <p:sldId id="320" r:id="rId22"/>
    <p:sldId id="334" r:id="rId23"/>
    <p:sldId id="352" r:id="rId24"/>
    <p:sldId id="323" r:id="rId25"/>
    <p:sldId id="325" r:id="rId26"/>
    <p:sldId id="353" r:id="rId27"/>
    <p:sldId id="304" r:id="rId28"/>
    <p:sldId id="305" r:id="rId29"/>
    <p:sldId id="306" r:id="rId30"/>
    <p:sldId id="312" r:id="rId31"/>
    <p:sldId id="308" r:id="rId32"/>
    <p:sldId id="316" r:id="rId33"/>
    <p:sldId id="311" r:id="rId34"/>
    <p:sldId id="310" r:id="rId35"/>
    <p:sldId id="317" r:id="rId36"/>
    <p:sldId id="332" r:id="rId37"/>
    <p:sldId id="343" r:id="rId38"/>
    <p:sldId id="279" r:id="rId39"/>
    <p:sldId id="268" r:id="rId40"/>
  </p:sldIdLst>
  <p:sldSz cx="10693400" cy="756285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tmel Benedikt" initials="KB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086" autoAdjust="0"/>
  </p:normalViewPr>
  <p:slideViewPr>
    <p:cSldViewPr>
      <p:cViewPr>
        <p:scale>
          <a:sx n="50" d="100"/>
          <a:sy n="50" d="100"/>
        </p:scale>
        <p:origin x="-1716" y="-282"/>
      </p:cViewPr>
      <p:guideLst>
        <p:guide orient="horz" pos="270"/>
        <p:guide pos="29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9" d="100"/>
          <a:sy n="119" d="100"/>
        </p:scale>
        <p:origin x="-1620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5256\Desktop\Prezentace%20AO\2017\Audity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5256\Desktop\Prezentace%20AO\2017\Audity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5256\Desktop\Prezentace%20AO\PSP\Kopie%20-%20p&#345;ehled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5256\Desktop\Prezentace%20AO\PSP\Kopie%20-%20p&#345;ehled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5256\Desktop\Prezentace%20AO\2017\Audity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5256\Desktop\Prezentace%20AO\2017\Audity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5256\Desktop\Prezentace%20AO\2017\Zjisteni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5256\Desktop\Prezentace%20AO\2017\Zjisteni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celkove!$A$2</c:f>
              <c:strCache>
                <c:ptCount val="1"/>
                <c:pt idx="0">
                  <c:v>Audity systémů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celkove!$B$1:$E$1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celkove!$B$2:$E$2</c:f>
              <c:numCache>
                <c:formatCode>#,##0</c:formatCode>
                <c:ptCount val="4"/>
                <c:pt idx="0">
                  <c:v>38</c:v>
                </c:pt>
                <c:pt idx="1">
                  <c:v>70</c:v>
                </c:pt>
                <c:pt idx="2">
                  <c:v>13</c:v>
                </c:pt>
                <c:pt idx="3">
                  <c:v>33</c:v>
                </c:pt>
              </c:numCache>
            </c:numRef>
          </c:val>
        </c:ser>
        <c:ser>
          <c:idx val="1"/>
          <c:order val="1"/>
          <c:tx>
            <c:strRef>
              <c:f>celkove!$A$3</c:f>
              <c:strCache>
                <c:ptCount val="1"/>
                <c:pt idx="0">
                  <c:v>Audity operací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celkove!$B$1:$E$1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celkove!$B$3:$E$3</c:f>
              <c:numCache>
                <c:formatCode>#,##0</c:formatCode>
                <c:ptCount val="4"/>
                <c:pt idx="0">
                  <c:v>698</c:v>
                </c:pt>
                <c:pt idx="1">
                  <c:v>736</c:v>
                </c:pt>
                <c:pt idx="2">
                  <c:v>647</c:v>
                </c:pt>
                <c:pt idx="3">
                  <c:v>614</c:v>
                </c:pt>
              </c:numCache>
            </c:numRef>
          </c:val>
        </c:ser>
        <c:ser>
          <c:idx val="2"/>
          <c:order val="2"/>
          <c:tx>
            <c:strRef>
              <c:f>celkove!$A$4</c:f>
              <c:strCache>
                <c:ptCount val="1"/>
                <c:pt idx="0">
                  <c:v>Audity operací dle plánu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celkove!$B$1:$E$1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celkove!$B$4:$E$4</c:f>
              <c:numCache>
                <c:formatCode>#,##0</c:formatCode>
                <c:ptCount val="4"/>
                <c:pt idx="0">
                  <c:v>597</c:v>
                </c:pt>
                <c:pt idx="1">
                  <c:v>671</c:v>
                </c:pt>
                <c:pt idx="2">
                  <c:v>631</c:v>
                </c:pt>
                <c:pt idx="3">
                  <c:v>583</c:v>
                </c:pt>
              </c:numCache>
            </c:numRef>
          </c:val>
        </c:ser>
        <c:ser>
          <c:idx val="3"/>
          <c:order val="3"/>
          <c:tx>
            <c:strRef>
              <c:f>celkove!$A$5</c:f>
              <c:strCache>
                <c:ptCount val="1"/>
                <c:pt idx="0">
                  <c:v>Mimořádné audity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celkove!$B$1:$E$1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celkove!$B$5:$E$5</c:f>
              <c:numCache>
                <c:formatCode>#,##0</c:formatCode>
                <c:ptCount val="4"/>
                <c:pt idx="0">
                  <c:v>101</c:v>
                </c:pt>
                <c:pt idx="1">
                  <c:v>65</c:v>
                </c:pt>
                <c:pt idx="2">
                  <c:v>16</c:v>
                </c:pt>
                <c:pt idx="3">
                  <c:v>31</c:v>
                </c:pt>
              </c:numCache>
            </c:numRef>
          </c:val>
        </c:ser>
        <c:ser>
          <c:idx val="4"/>
          <c:order val="4"/>
          <c:tx>
            <c:strRef>
              <c:f>celkove!$A$6</c:f>
              <c:strCache>
                <c:ptCount val="1"/>
                <c:pt idx="0">
                  <c:v>Auditní šetření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celkove!$B$1:$E$1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celkove!$B$6:$E$6</c:f>
              <c:numCache>
                <c:formatCode>#,##0</c:formatCode>
                <c:ptCount val="4"/>
                <c:pt idx="0">
                  <c:v>0</c:v>
                </c:pt>
                <c:pt idx="1">
                  <c:v>4</c:v>
                </c:pt>
                <c:pt idx="2">
                  <c:v>16</c:v>
                </c:pt>
                <c:pt idx="3">
                  <c:v>0</c:v>
                </c:pt>
              </c:numCache>
            </c:numRef>
          </c:val>
        </c:ser>
        <c:ser>
          <c:idx val="5"/>
          <c:order val="5"/>
          <c:tx>
            <c:strRef>
              <c:f>celkove!$A$7</c:f>
              <c:strCache>
                <c:ptCount val="1"/>
                <c:pt idx="0">
                  <c:v>Audit účetní závěrky</c:v>
                </c:pt>
              </c:strCache>
            </c:strRef>
          </c:tx>
          <c:invertIfNegative val="0"/>
          <c:dLbls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val>
            <c:numRef>
              <c:f>celkove!$B$7:$E$7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 formatCode="#,##0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9421440"/>
        <c:axId val="79422976"/>
      </c:barChart>
      <c:catAx>
        <c:axId val="79421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9422976"/>
        <c:crosses val="autoZero"/>
        <c:auto val="1"/>
        <c:lblAlgn val="ctr"/>
        <c:lblOffset val="100"/>
        <c:noMultiLvlLbl val="0"/>
      </c:catAx>
      <c:valAx>
        <c:axId val="79422976"/>
        <c:scaling>
          <c:orientation val="minMax"/>
        </c:scaling>
        <c:delete val="0"/>
        <c:axPos val="l"/>
        <c:numFmt formatCode="#,##0" sourceLinked="1"/>
        <c:majorTickMark val="out"/>
        <c:minorTickMark val="none"/>
        <c:tickLblPos val="nextTo"/>
        <c:crossAx val="7942144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6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4992924773540003E-2"/>
          <c:y val="0.14281046257825894"/>
          <c:w val="0.89514820803627182"/>
          <c:h val="0.679292289307749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celkove!$A$32</c:f>
              <c:strCache>
                <c:ptCount val="1"/>
                <c:pt idx="0">
                  <c:v>Certifikovaná hodnota v mil. Kč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celkove!$B$31:$E$31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celkove!$B$32:$E$32</c:f>
              <c:numCache>
                <c:formatCode>#,##0</c:formatCode>
                <c:ptCount val="4"/>
                <c:pt idx="0">
                  <c:v>127741.58429411001</c:v>
                </c:pt>
                <c:pt idx="1">
                  <c:v>229875.19334537</c:v>
                </c:pt>
                <c:pt idx="2">
                  <c:v>150160.95527911003</c:v>
                </c:pt>
                <c:pt idx="3">
                  <c:v>325665.73389946006</c:v>
                </c:pt>
              </c:numCache>
            </c:numRef>
          </c:val>
        </c:ser>
        <c:ser>
          <c:idx val="1"/>
          <c:order val="1"/>
          <c:tx>
            <c:strRef>
              <c:f>celkove!$A$33</c:f>
              <c:strCache>
                <c:ptCount val="1"/>
                <c:pt idx="0">
                  <c:v>Auditovaný objem v mil. Kč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080490619004475E-2"/>
                  <c:y val="-1.89656731981970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2375511061462997E-2"/>
                  <c:y val="-1.35469094272836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950204424585198E-2"/>
                  <c:y val="2.70938188545682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5900408849170397E-2"/>
                  <c:y val="-2.16750550836537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celkove!$B$31:$E$31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celkove!$B$33:$E$33</c:f>
              <c:numCache>
                <c:formatCode>#,##0</c:formatCode>
                <c:ptCount val="4"/>
                <c:pt idx="0">
                  <c:v>27137.837575360001</c:v>
                </c:pt>
                <c:pt idx="1">
                  <c:v>60933.742692419997</c:v>
                </c:pt>
                <c:pt idx="2">
                  <c:v>43374.32022454001</c:v>
                </c:pt>
                <c:pt idx="3">
                  <c:v>63999.495182440012</c:v>
                </c:pt>
              </c:numCache>
            </c:numRef>
          </c:val>
        </c:ser>
        <c:ser>
          <c:idx val="2"/>
          <c:order val="2"/>
          <c:tx>
            <c:strRef>
              <c:f>celkove!$A$34</c:f>
              <c:strCache>
                <c:ptCount val="1"/>
                <c:pt idx="0">
                  <c:v>Nezpůsobilé výdaje v mil. Kč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celkove!$B$31:$E$31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celkove!$B$34:$E$34</c:f>
              <c:numCache>
                <c:formatCode>#,##0</c:formatCode>
                <c:ptCount val="4"/>
                <c:pt idx="0">
                  <c:v>1621.03469092</c:v>
                </c:pt>
                <c:pt idx="1">
                  <c:v>1522.99884161</c:v>
                </c:pt>
                <c:pt idx="2">
                  <c:v>1377.6679816300002</c:v>
                </c:pt>
                <c:pt idx="3">
                  <c:v>390.86348512000012</c:v>
                </c:pt>
              </c:numCache>
            </c:numRef>
          </c:val>
        </c:ser>
        <c:ser>
          <c:idx val="3"/>
          <c:order val="3"/>
          <c:tx>
            <c:strRef>
              <c:f>celkove!$A$35</c:f>
              <c:strCache>
                <c:ptCount val="1"/>
                <c:pt idx="0">
                  <c:v>Extrapolované nezpůsobilé výdaje v mil. Kč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9785470176545956E-2"/>
                  <c:y val="-2.70938188545672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1655183982126678E-2"/>
                  <c:y val="-2.70938188545662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0720327079336319E-2"/>
                  <c:y val="-2.70938188545672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celkove!$B$31:$E$31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celkove!$B$35:$E$35</c:f>
              <c:numCache>
                <c:formatCode>#,##0</c:formatCode>
                <c:ptCount val="4"/>
                <c:pt idx="0">
                  <c:v>1629.7273422200001</c:v>
                </c:pt>
                <c:pt idx="1">
                  <c:v>1523.7525297</c:v>
                </c:pt>
                <c:pt idx="2">
                  <c:v>1386.4284415900001</c:v>
                </c:pt>
                <c:pt idx="3" formatCode="0">
                  <c:v>484.89368616000007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9171584"/>
        <c:axId val="79173120"/>
      </c:barChart>
      <c:catAx>
        <c:axId val="79171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79173120"/>
        <c:crosses val="autoZero"/>
        <c:auto val="1"/>
        <c:lblAlgn val="ctr"/>
        <c:lblOffset val="100"/>
        <c:noMultiLvlLbl val="0"/>
      </c:catAx>
      <c:valAx>
        <c:axId val="79173120"/>
        <c:scaling>
          <c:orientation val="minMax"/>
        </c:scaling>
        <c:delete val="0"/>
        <c:axPos val="l"/>
        <c:numFmt formatCode="#,##0" sourceLinked="1"/>
        <c:majorTickMark val="out"/>
        <c:minorTickMark val="none"/>
        <c:tickLblPos val="nextTo"/>
        <c:crossAx val="7917158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6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1800" b="1" i="0" u="none" strike="noStrike" baseline="0" dirty="0" smtClean="0">
                <a:effectLst/>
              </a:rPr>
              <a:t>Identifikované nedostatky ve finančním vyjádření (v mil. Kč) za (ESF, EFRR, FS, ENRF)</a:t>
            </a:r>
            <a:endParaRPr lang="cs-CZ" dirty="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'5'!$C$1</c:f>
              <c:strCache>
                <c:ptCount val="1"/>
                <c:pt idx="0">
                  <c:v>Nezpůsobilé výdaje v mil. Kč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5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6"/>
            <c:invertIfNegative val="0"/>
            <c:bubble3D val="0"/>
            <c:spPr>
              <a:solidFill>
                <a:srgbClr val="7030A0"/>
              </a:solidFill>
            </c:spPr>
          </c:dPt>
          <c:dLbls>
            <c:txPr>
              <a:bodyPr/>
              <a:lstStyle/>
              <a:p>
                <a:pPr>
                  <a:defRPr sz="1400">
                    <a:latin typeface="+mn-lt"/>
                    <a:cs typeface="Times New Roman" panose="02020603050405020304" pitchFamily="18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'5'!$A$2:$A$8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'5'!$C$2:$C$8</c:f>
              <c:numCache>
                <c:formatCode>_(* #,##0.00_);_(* \(#,##0.00\);_(* "-"??_);_(@_)</c:formatCode>
                <c:ptCount val="7"/>
                <c:pt idx="0">
                  <c:v>44083243.969999999</c:v>
                </c:pt>
                <c:pt idx="1">
                  <c:v>1134539885.6099999</c:v>
                </c:pt>
                <c:pt idx="2">
                  <c:v>1573774294.0100002</c:v>
                </c:pt>
                <c:pt idx="3">
                  <c:v>1620952005.98</c:v>
                </c:pt>
                <c:pt idx="4">
                  <c:v>1522956014.8099999</c:v>
                </c:pt>
                <c:pt idx="5">
                  <c:v>1322759292.3800001</c:v>
                </c:pt>
                <c:pt idx="6">
                  <c:v>390425618.5800001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9319808"/>
        <c:axId val="79321344"/>
      </c:barChart>
      <c:catAx>
        <c:axId val="79319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cs-CZ"/>
          </a:p>
        </c:txPr>
        <c:crossAx val="79321344"/>
        <c:crosses val="autoZero"/>
        <c:auto val="1"/>
        <c:lblAlgn val="ctr"/>
        <c:lblOffset val="100"/>
        <c:noMultiLvlLbl val="0"/>
      </c:catAx>
      <c:valAx>
        <c:axId val="79321344"/>
        <c:scaling>
          <c:orientation val="minMax"/>
          <c:max val="1800000000"/>
        </c:scaling>
        <c:delete val="0"/>
        <c:axPos val="l"/>
        <c:numFmt formatCode="#,##0.00\ &quot;Kč&quot;" sourceLinked="0"/>
        <c:majorTickMark val="out"/>
        <c:minorTickMark val="none"/>
        <c:tickLblPos val="nextTo"/>
        <c:crossAx val="79319808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8.9462684500433935E-3"/>
                <c:y val="0.45627389137832414"/>
              </c:manualLayout>
            </c:layout>
            <c:tx>
              <c:rich>
                <a:bodyPr/>
                <a:lstStyle/>
                <a:p>
                  <a:pPr>
                    <a:defRPr sz="1200" b="0"/>
                  </a:pPr>
                  <a:r>
                    <a:rPr lang="cs-CZ" sz="1200" b="0"/>
                    <a:t>mil. Kč</a:t>
                  </a:r>
                </a:p>
              </c:rich>
            </c:tx>
          </c:dispUnitsLbl>
        </c:dispUnits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 sz="1800" b="1" i="0" baseline="0" dirty="0" smtClean="0">
                <a:effectLst/>
              </a:rPr>
              <a:t>Celk. certif. hodnota v mil. Kč</a:t>
            </a:r>
            <a:r>
              <a:rPr lang="cs-CZ" sz="1800" b="1" i="0" baseline="0" dirty="0" smtClean="0">
                <a:effectLst/>
              </a:rPr>
              <a:t> za ESF, EFRR, FS, ENRF </a:t>
            </a:r>
            <a:endParaRPr lang="cs-CZ" dirty="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'5'!$B$1</c:f>
              <c:strCache>
                <c:ptCount val="1"/>
                <c:pt idx="0">
                  <c:v>Celk. certif. hodnota v mil. Kč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5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6"/>
            <c:invertIfNegative val="0"/>
            <c:bubble3D val="0"/>
            <c:spPr>
              <a:solidFill>
                <a:srgbClr val="7030A0"/>
              </a:solidFill>
            </c:spPr>
          </c:dPt>
          <c:dLbls>
            <c:txPr>
              <a:bodyPr/>
              <a:lstStyle/>
              <a:p>
                <a:pPr>
                  <a:defRPr sz="12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'5'!$A$2:$A$8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'5'!$B$2:$B$8</c:f>
              <c:numCache>
                <c:formatCode>_(* #,##0.00_);_(* \(#,##0.00\);_(* "-"??_);_(@_)</c:formatCode>
                <c:ptCount val="7"/>
                <c:pt idx="0">
                  <c:v>27152177062.450008</c:v>
                </c:pt>
                <c:pt idx="1">
                  <c:v>70883093403.810013</c:v>
                </c:pt>
                <c:pt idx="2">
                  <c:v>63673199613.37999</c:v>
                </c:pt>
                <c:pt idx="3">
                  <c:v>127509343781.99001</c:v>
                </c:pt>
                <c:pt idx="4">
                  <c:v>229658159111.38995</c:v>
                </c:pt>
                <c:pt idx="5">
                  <c:v>149783128021.19</c:v>
                </c:pt>
                <c:pt idx="6">
                  <c:v>324142265128.00012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9357440"/>
        <c:axId val="79358976"/>
      </c:barChart>
      <c:catAx>
        <c:axId val="79357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9358976"/>
        <c:crosses val="autoZero"/>
        <c:auto val="1"/>
        <c:lblAlgn val="ctr"/>
        <c:lblOffset val="100"/>
        <c:noMultiLvlLbl val="0"/>
      </c:catAx>
      <c:valAx>
        <c:axId val="79358976"/>
        <c:scaling>
          <c:orientation val="minMax"/>
          <c:max val="350000000000"/>
        </c:scaling>
        <c:delete val="0"/>
        <c:axPos val="l"/>
        <c:numFmt formatCode="#,##0.00\ &quot;Kč&quot;" sourceLinked="0"/>
        <c:majorTickMark val="out"/>
        <c:minorTickMark val="none"/>
        <c:tickLblPos val="nextTo"/>
        <c:crossAx val="79357440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8.9473399226281548E-3"/>
                <c:y val="0.48442163111959896"/>
              </c:manualLayout>
            </c:layout>
            <c:tx>
              <c:rich>
                <a:bodyPr/>
                <a:lstStyle/>
                <a:p>
                  <a:pPr>
                    <a:defRPr sz="1200" b="0"/>
                  </a:pPr>
                  <a:r>
                    <a:rPr lang="cs-CZ" sz="1200" b="0"/>
                    <a:t>mil.</a:t>
                  </a:r>
                  <a:r>
                    <a:rPr lang="cs-CZ" sz="1200" b="0" baseline="0"/>
                    <a:t> Kč</a:t>
                  </a:r>
                  <a:endParaRPr lang="cs-CZ" sz="1200" b="0"/>
                </a:p>
              </c:rich>
            </c:tx>
          </c:dispUnitsLbl>
        </c:dispUnits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4257612463523238E-2"/>
          <c:y val="4.1578348019810654E-2"/>
          <c:w val="0.88620652887139106"/>
          <c:h val="0.78519359961934887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celkove!$D$42</c:f>
              <c:strCache>
                <c:ptCount val="1"/>
                <c:pt idx="0">
                  <c:v>Nezpůsobilé výdaje v roce 2016 v mil. Kč</c:v>
                </c:pt>
              </c:strCache>
            </c:strRef>
          </c:tx>
          <c:invertIfNegative val="0"/>
          <c:dLbls>
            <c:dLbl>
              <c:idx val="6"/>
              <c:layout>
                <c:manualLayout>
                  <c:x val="1.5561996379487247E-2"/>
                  <c:y val="9.28259433162397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9.0778312213675612E-3"/>
                  <c:y val="-2.0885837246153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1.6858829411111182E-2"/>
                  <c:y val="-4.64129716581207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1.4265163347863308E-2"/>
                  <c:y val="-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celkove!$C$43:$C$65</c:f>
              <c:strCache>
                <c:ptCount val="22"/>
                <c:pt idx="0">
                  <c:v>OPD</c:v>
                </c:pt>
                <c:pt idx="1">
                  <c:v>OPPI</c:v>
                </c:pt>
                <c:pt idx="2">
                  <c:v>ROPSZ</c:v>
                </c:pt>
                <c:pt idx="3">
                  <c:v>OPTP</c:v>
                </c:pt>
                <c:pt idx="4">
                  <c:v>OPVaVpI</c:v>
                </c:pt>
                <c:pt idx="5">
                  <c:v>OPŽP</c:v>
                </c:pt>
                <c:pt idx="6">
                  <c:v>IOP</c:v>
                </c:pt>
                <c:pt idx="7">
                  <c:v>OPVK</c:v>
                </c:pt>
                <c:pt idx="8">
                  <c:v>ROPJZ</c:v>
                </c:pt>
                <c:pt idx="9">
                  <c:v>OPR</c:v>
                </c:pt>
                <c:pt idx="10">
                  <c:v>ROPSČ</c:v>
                </c:pt>
                <c:pt idx="11">
                  <c:v>ROPSM</c:v>
                </c:pt>
                <c:pt idx="12">
                  <c:v>ROPMS</c:v>
                </c:pt>
                <c:pt idx="13">
                  <c:v>ROPJV</c:v>
                </c:pt>
                <c:pt idx="14">
                  <c:v>OPPK</c:v>
                </c:pt>
                <c:pt idx="15">
                  <c:v>OPLZZ</c:v>
                </c:pt>
                <c:pt idx="16">
                  <c:v>OPPA</c:v>
                </c:pt>
                <c:pt idx="17">
                  <c:v>OPPHS-P</c:v>
                </c:pt>
                <c:pt idx="18">
                  <c:v>FM2</c:v>
                </c:pt>
                <c:pt idx="19">
                  <c:v>OP Z</c:v>
                </c:pt>
                <c:pt idx="20">
                  <c:v>ROPSV</c:v>
                </c:pt>
                <c:pt idx="21">
                  <c:v>AMIF</c:v>
                </c:pt>
              </c:strCache>
            </c:strRef>
          </c:cat>
          <c:val>
            <c:numRef>
              <c:f>celkove!$D$43:$D$65</c:f>
              <c:numCache>
                <c:formatCode>#,##0.00</c:formatCode>
                <c:ptCount val="23"/>
                <c:pt idx="0">
                  <c:v>70.488646519999989</c:v>
                </c:pt>
                <c:pt idx="1">
                  <c:v>56.27620392</c:v>
                </c:pt>
                <c:pt idx="2">
                  <c:v>51.361074689999995</c:v>
                </c:pt>
                <c:pt idx="3">
                  <c:v>47.959102000000001</c:v>
                </c:pt>
                <c:pt idx="4">
                  <c:v>33.199709079999998</c:v>
                </c:pt>
                <c:pt idx="5">
                  <c:v>24.553899149999999</c:v>
                </c:pt>
                <c:pt idx="6">
                  <c:v>23.253301870000001</c:v>
                </c:pt>
                <c:pt idx="7">
                  <c:v>17.86299103</c:v>
                </c:pt>
                <c:pt idx="8">
                  <c:v>15.73393351</c:v>
                </c:pt>
                <c:pt idx="9">
                  <c:v>14.792244650000001</c:v>
                </c:pt>
                <c:pt idx="10">
                  <c:v>10.655449859999999</c:v>
                </c:pt>
                <c:pt idx="11">
                  <c:v>9.5722830200000004</c:v>
                </c:pt>
                <c:pt idx="12">
                  <c:v>9.5247860399999986</c:v>
                </c:pt>
                <c:pt idx="13">
                  <c:v>1.5752894099999999</c:v>
                </c:pt>
                <c:pt idx="14">
                  <c:v>1.3967755500000001</c:v>
                </c:pt>
                <c:pt idx="15">
                  <c:v>1.1994867900000001</c:v>
                </c:pt>
                <c:pt idx="16">
                  <c:v>0.56784379000000007</c:v>
                </c:pt>
                <c:pt idx="17">
                  <c:v>0.42080676</c:v>
                </c:pt>
                <c:pt idx="18">
                  <c:v>0.36175965999999998</c:v>
                </c:pt>
                <c:pt idx="19">
                  <c:v>7.4873999999999996E-2</c:v>
                </c:pt>
                <c:pt idx="20">
                  <c:v>3.1790939999999997E-2</c:v>
                </c:pt>
                <c:pt idx="21">
                  <c:v>1.2328800000000002E-3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9275904"/>
        <c:axId val="79277440"/>
      </c:barChart>
      <c:catAx>
        <c:axId val="79275904"/>
        <c:scaling>
          <c:orientation val="minMax"/>
        </c:scaling>
        <c:delete val="0"/>
        <c:axPos val="b"/>
        <c:majorTickMark val="out"/>
        <c:minorTickMark val="none"/>
        <c:tickLblPos val="nextTo"/>
        <c:crossAx val="79277440"/>
        <c:crosses val="autoZero"/>
        <c:auto val="1"/>
        <c:lblAlgn val="ctr"/>
        <c:lblOffset val="100"/>
        <c:noMultiLvlLbl val="0"/>
      </c:catAx>
      <c:valAx>
        <c:axId val="7927744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1"/>
                </a:pPr>
                <a:r>
                  <a:rPr lang="cs-CZ" sz="1600" b="1" dirty="0" smtClean="0"/>
                  <a:t>Mil. Kč</a:t>
                </a:r>
                <a:endParaRPr lang="cs-CZ" sz="1600" b="1" dirty="0"/>
              </a:p>
            </c:rich>
          </c:tx>
          <c:layout/>
          <c:overlay val="0"/>
        </c:title>
        <c:numFmt formatCode="#,##0.00" sourceLinked="1"/>
        <c:majorTickMark val="out"/>
        <c:minorTickMark val="none"/>
        <c:tickLblPos val="nextTo"/>
        <c:crossAx val="79275904"/>
        <c:crosses val="autoZero"/>
        <c:crossBetween val="between"/>
      </c:valAx>
      <c:spPr>
        <a:solidFill>
          <a:schemeClr val="bg1">
            <a:lumMod val="95000"/>
          </a:schemeClr>
        </a:solidFill>
      </c:spPr>
    </c:plotArea>
    <c:legend>
      <c:legendPos val="b"/>
      <c:layout/>
      <c:overlay val="0"/>
      <c:txPr>
        <a:bodyPr/>
        <a:lstStyle/>
        <a:p>
          <a:pPr>
            <a:defRPr sz="1600" b="1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1504015893658868E-2"/>
          <c:y val="5.5555555555555552E-2"/>
          <c:w val="0.91849598410634115"/>
          <c:h val="0.7654886802968329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celkove!$D$107</c:f>
              <c:strCache>
                <c:ptCount val="1"/>
                <c:pt idx="0">
                  <c:v>Verifikovaná chybovost od EK 2016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rgbClr val="00B0F0"/>
              </a:solidFill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celkove!$C$108:$C$129</c:f>
              <c:strCache>
                <c:ptCount val="22"/>
                <c:pt idx="0">
                  <c:v>OPR</c:v>
                </c:pt>
                <c:pt idx="1">
                  <c:v>ROPSZ</c:v>
                </c:pt>
                <c:pt idx="2">
                  <c:v>OPTP</c:v>
                </c:pt>
                <c:pt idx="3">
                  <c:v>OPVK</c:v>
                </c:pt>
                <c:pt idx="4">
                  <c:v>OPŽP</c:v>
                </c:pt>
                <c:pt idx="5">
                  <c:v>ROPSM</c:v>
                </c:pt>
                <c:pt idx="6">
                  <c:v>OPPI</c:v>
                </c:pt>
                <c:pt idx="7">
                  <c:v>ROPSČ</c:v>
                </c:pt>
                <c:pt idx="8">
                  <c:v>OPLZZ</c:v>
                </c:pt>
                <c:pt idx="9">
                  <c:v>ROPJZ</c:v>
                </c:pt>
                <c:pt idx="10">
                  <c:v>IOP</c:v>
                </c:pt>
                <c:pt idx="11">
                  <c:v>OPPHS-P</c:v>
                </c:pt>
                <c:pt idx="12">
                  <c:v>ROPMS</c:v>
                </c:pt>
                <c:pt idx="13">
                  <c:v>OPD</c:v>
                </c:pt>
                <c:pt idx="14">
                  <c:v>OPPA</c:v>
                </c:pt>
                <c:pt idx="15">
                  <c:v>FM2</c:v>
                </c:pt>
                <c:pt idx="16">
                  <c:v>OPVaVpI</c:v>
                </c:pt>
                <c:pt idx="17">
                  <c:v>OPPK</c:v>
                </c:pt>
                <c:pt idx="18">
                  <c:v>ROPJV</c:v>
                </c:pt>
                <c:pt idx="19">
                  <c:v>ROPSV</c:v>
                </c:pt>
                <c:pt idx="20">
                  <c:v>OP Z (2014-2020)</c:v>
                </c:pt>
                <c:pt idx="21">
                  <c:v>AMIF (2014-2020)</c:v>
                </c:pt>
              </c:strCache>
            </c:strRef>
          </c:cat>
          <c:val>
            <c:numRef>
              <c:f>celkove!$D$108:$D$129</c:f>
              <c:numCache>
                <c:formatCode>0.00%</c:formatCode>
                <c:ptCount val="22"/>
                <c:pt idx="0">
                  <c:v>0.1211</c:v>
                </c:pt>
                <c:pt idx="1">
                  <c:v>3.7100000000000001E-2</c:v>
                </c:pt>
                <c:pt idx="2">
                  <c:v>3.39E-2</c:v>
                </c:pt>
                <c:pt idx="3">
                  <c:v>3.0499999999999999E-2</c:v>
                </c:pt>
                <c:pt idx="4">
                  <c:v>2.1100000000000001E-2</c:v>
                </c:pt>
                <c:pt idx="5">
                  <c:v>1.4500000000000001E-2</c:v>
                </c:pt>
                <c:pt idx="6">
                  <c:v>1.3899999999999999E-2</c:v>
                </c:pt>
                <c:pt idx="7">
                  <c:v>1.21E-2</c:v>
                </c:pt>
                <c:pt idx="8">
                  <c:v>0.01</c:v>
                </c:pt>
                <c:pt idx="9">
                  <c:v>9.2999999999999992E-3</c:v>
                </c:pt>
                <c:pt idx="10">
                  <c:v>8.5000000000000006E-3</c:v>
                </c:pt>
                <c:pt idx="11">
                  <c:v>7.0000000000000001E-3</c:v>
                </c:pt>
                <c:pt idx="12">
                  <c:v>5.7000000000000002E-3</c:v>
                </c:pt>
                <c:pt idx="13">
                  <c:v>5.0000000000000001E-3</c:v>
                </c:pt>
                <c:pt idx="14">
                  <c:v>4.8999999999999998E-3</c:v>
                </c:pt>
                <c:pt idx="15">
                  <c:v>4.4999999999999997E-3</c:v>
                </c:pt>
                <c:pt idx="16">
                  <c:v>3.8999999999999998E-3</c:v>
                </c:pt>
                <c:pt idx="17">
                  <c:v>3.0999999999999999E-3</c:v>
                </c:pt>
                <c:pt idx="18">
                  <c:v>1.2999999999999999E-3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1820288"/>
        <c:axId val="81830272"/>
      </c:barChart>
      <c:catAx>
        <c:axId val="81820288"/>
        <c:scaling>
          <c:orientation val="minMax"/>
        </c:scaling>
        <c:delete val="0"/>
        <c:axPos val="b"/>
        <c:majorTickMark val="out"/>
        <c:minorTickMark val="none"/>
        <c:tickLblPos val="nextTo"/>
        <c:crossAx val="81830272"/>
        <c:crosses val="autoZero"/>
        <c:auto val="1"/>
        <c:lblAlgn val="ctr"/>
        <c:lblOffset val="100"/>
        <c:noMultiLvlLbl val="0"/>
      </c:catAx>
      <c:valAx>
        <c:axId val="81830272"/>
        <c:scaling>
          <c:orientation val="minMax"/>
        </c:scaling>
        <c:delete val="0"/>
        <c:axPos val="l"/>
        <c:numFmt formatCode="0.00%" sourceLinked="1"/>
        <c:majorTickMark val="out"/>
        <c:minorTickMark val="none"/>
        <c:tickLblPos val="nextTo"/>
        <c:crossAx val="81820288"/>
        <c:crosses val="autoZero"/>
        <c:crossBetween val="between"/>
      </c:valAx>
      <c:spPr>
        <a:solidFill>
          <a:schemeClr val="bg1">
            <a:lumMod val="95000"/>
          </a:schemeClr>
        </a:solidFill>
      </c:spPr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dirty="0" smtClean="0"/>
              <a:t>Verifikovaná</a:t>
            </a:r>
            <a:r>
              <a:rPr lang="cs-CZ" baseline="0" dirty="0" smtClean="0"/>
              <a:t> chybovost u vybraných OP</a:t>
            </a:r>
            <a:endParaRPr lang="cs-CZ" dirty="0"/>
          </a:p>
        </c:rich>
      </c:tx>
      <c:layout>
        <c:manualLayout>
          <c:xMode val="edge"/>
          <c:yMode val="edge"/>
          <c:x val="0.18322741986774177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4.7816031784226554E-2"/>
          <c:y val="7.1299231758954779E-2"/>
          <c:w val="0.94766088968652185"/>
          <c:h val="0.791497134120029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OPTP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dLbls>
            <c:numFmt formatCode="#,##0.0\%" sourceLinked="0"/>
            <c:txPr>
              <a:bodyPr/>
              <a:lstStyle/>
              <a:p>
                <a:pPr algn="ctr">
                  <a:defRPr lang="cs-CZ" sz="1200" b="0" i="0" u="none" strike="noStrike" kern="1200" baseline="0">
                    <a:solidFill>
                      <a:srgbClr val="444444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List1!$A$2:$A$5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List1!$B$2:$B$5</c:f>
              <c:numCache>
                <c:formatCode>General</c:formatCode>
                <c:ptCount val="4"/>
                <c:pt idx="0">
                  <c:v>7.0000000000000007E-2</c:v>
                </c:pt>
                <c:pt idx="1">
                  <c:v>0.02</c:v>
                </c:pt>
                <c:pt idx="2">
                  <c:v>16.170000000000002</c:v>
                </c:pt>
                <c:pt idx="3">
                  <c:v>3.39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ROPJZ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dLbls>
            <c:numFmt formatCode="#,##0.0\%" sourceLinked="0"/>
            <c:txPr>
              <a:bodyPr/>
              <a:lstStyle/>
              <a:p>
                <a:pPr algn="ctr">
                  <a:defRPr lang="cs-CZ" sz="1200" b="0" i="0" u="none" strike="noStrike" kern="1200" baseline="0">
                    <a:solidFill>
                      <a:srgbClr val="444444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List1!$A$2:$A$5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List1!$C$2:$C$5</c:f>
              <c:numCache>
                <c:formatCode>General</c:formatCode>
                <c:ptCount val="4"/>
                <c:pt idx="0">
                  <c:v>15.5</c:v>
                </c:pt>
                <c:pt idx="1">
                  <c:v>4.49</c:v>
                </c:pt>
                <c:pt idx="2">
                  <c:v>5.45</c:v>
                </c:pt>
                <c:pt idx="3">
                  <c:v>0.93</c:v>
                </c:pt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ROPMS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dLbls>
            <c:numFmt formatCode="#,##0.0\%" sourceLinked="0"/>
            <c:txPr>
              <a:bodyPr/>
              <a:lstStyle/>
              <a:p>
                <a:pPr algn="ctr">
                  <a:defRPr lang="cs-CZ" sz="1200" b="0" i="0" u="none" strike="noStrike" kern="1200" baseline="0">
                    <a:solidFill>
                      <a:srgbClr val="444444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List1!$A$2:$A$5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List1!$D$2:$D$5</c:f>
              <c:numCache>
                <c:formatCode>General</c:formatCode>
                <c:ptCount val="4"/>
                <c:pt idx="0">
                  <c:v>6.87</c:v>
                </c:pt>
                <c:pt idx="1">
                  <c:v>1.92</c:v>
                </c:pt>
                <c:pt idx="2">
                  <c:v>0.21</c:v>
                </c:pt>
                <c:pt idx="3">
                  <c:v>0.56999999999999995</c:v>
                </c:pt>
              </c:numCache>
            </c:numRef>
          </c:val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ROPJV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dLbls>
            <c:numFmt formatCode="#,##0.0\%" sourceLinked="0"/>
            <c:txPr>
              <a:bodyPr/>
              <a:lstStyle/>
              <a:p>
                <a:pPr algn="ctr">
                  <a:defRPr lang="cs-CZ" sz="1200" b="0" i="0" u="none" strike="noStrike" kern="1200" baseline="0">
                    <a:solidFill>
                      <a:srgbClr val="444444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List1!$A$2:$A$5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List1!$E$2:$E$5</c:f>
              <c:numCache>
                <c:formatCode>General</c:formatCode>
                <c:ptCount val="4"/>
                <c:pt idx="0">
                  <c:v>7.45</c:v>
                </c:pt>
                <c:pt idx="1">
                  <c:v>1.6</c:v>
                </c:pt>
                <c:pt idx="2">
                  <c:v>1.39</c:v>
                </c:pt>
                <c:pt idx="3">
                  <c:v>0.13</c:v>
                </c:pt>
              </c:numCache>
            </c:numRef>
          </c:val>
        </c:ser>
        <c:ser>
          <c:idx val="4"/>
          <c:order val="4"/>
          <c:tx>
            <c:strRef>
              <c:f>List1!$F$1</c:f>
              <c:strCache>
                <c:ptCount val="1"/>
                <c:pt idx="0">
                  <c:v>OPLZZ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dLbls>
            <c:numFmt formatCode="#,##0.0\%" sourceLinked="0"/>
            <c:txPr>
              <a:bodyPr/>
              <a:lstStyle/>
              <a:p>
                <a:pPr algn="ctr">
                  <a:defRPr lang="cs-CZ" sz="1200" b="0" i="0" u="none" strike="noStrike" kern="1200" baseline="0">
                    <a:solidFill>
                      <a:srgbClr val="444444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List1!$A$2:$A$5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List1!$F$2:$F$5</c:f>
              <c:numCache>
                <c:formatCode>General</c:formatCode>
                <c:ptCount val="4"/>
                <c:pt idx="0">
                  <c:v>4.4000000000000004</c:v>
                </c:pt>
                <c:pt idx="1">
                  <c:v>0.63</c:v>
                </c:pt>
                <c:pt idx="2">
                  <c:v>0.64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3229824"/>
        <c:axId val="113231360"/>
      </c:barChart>
      <c:catAx>
        <c:axId val="11322982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13231360"/>
        <c:crosses val="autoZero"/>
        <c:auto val="1"/>
        <c:lblAlgn val="ctr"/>
        <c:lblOffset val="100"/>
        <c:noMultiLvlLbl val="0"/>
      </c:catAx>
      <c:valAx>
        <c:axId val="113231360"/>
        <c:scaling>
          <c:orientation val="minMax"/>
        </c:scaling>
        <c:delete val="0"/>
        <c:axPos val="l"/>
        <c:numFmt formatCode="#,##0\%" sourceLinked="0"/>
        <c:majorTickMark val="out"/>
        <c:minorTickMark val="none"/>
        <c:tickLblPos val="nextTo"/>
        <c:crossAx val="113229824"/>
        <c:crosses val="autoZero"/>
        <c:crossBetween val="between"/>
      </c:valAx>
      <c:spPr>
        <a:solidFill>
          <a:schemeClr val="bg1">
            <a:lumMod val="95000"/>
          </a:schemeClr>
        </a:solidFill>
      </c:spPr>
    </c:plotArea>
    <c:legend>
      <c:legendPos val="b"/>
      <c:layout/>
      <c:overlay val="0"/>
      <c:txPr>
        <a:bodyPr/>
        <a:lstStyle/>
        <a:p>
          <a:pPr>
            <a:defRPr sz="1600"/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sz="1200"/>
      </a:pPr>
      <a:endParaRPr lang="cs-CZ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4415163229913548E-2"/>
          <c:y val="0.18498398027008353"/>
          <c:w val="0.73964134741633203"/>
          <c:h val="0.72016178589736057"/>
        </c:manualLayout>
      </c:layout>
      <c:ofPieChart>
        <c:ofPieType val="pie"/>
        <c:varyColors val="1"/>
        <c:ser>
          <c:idx val="0"/>
          <c:order val="0"/>
          <c:tx>
            <c:strRef>
              <c:f>celkove!$M$19</c:f>
              <c:strCache>
                <c:ptCount val="1"/>
                <c:pt idx="0">
                  <c:v>Počet zjištění</c:v>
                </c:pt>
              </c:strCache>
            </c:strRef>
          </c:tx>
          <c:explosion val="8"/>
          <c:dPt>
            <c:idx val="0"/>
            <c:bubble3D val="0"/>
            <c:spPr>
              <a:solidFill>
                <a:schemeClr val="accent1"/>
              </a:solidFill>
            </c:spPr>
          </c:dPt>
          <c:dPt>
            <c:idx val="1"/>
            <c:bubble3D val="0"/>
            <c:spPr>
              <a:solidFill>
                <a:schemeClr val="accent2"/>
              </a:solidFill>
            </c:spPr>
          </c:dPt>
          <c:dPt>
            <c:idx val="2"/>
            <c:bubble3D val="0"/>
            <c:spPr>
              <a:solidFill>
                <a:schemeClr val="tx2"/>
              </a:solidFill>
            </c:spPr>
          </c:dPt>
          <c:dPt>
            <c:idx val="3"/>
            <c:bubble3D val="0"/>
            <c:spPr>
              <a:solidFill>
                <a:schemeClr val="accent4"/>
              </a:solidFill>
            </c:spPr>
          </c:dPt>
          <c:dPt>
            <c:idx val="4"/>
            <c:bubble3D val="0"/>
            <c:spPr>
              <a:solidFill>
                <a:schemeClr val="accent5"/>
              </a:solidFill>
            </c:spPr>
          </c:dPt>
          <c:dPt>
            <c:idx val="5"/>
            <c:bubble3D val="0"/>
            <c:spPr>
              <a:solidFill>
                <a:schemeClr val="accent6"/>
              </a:solidFill>
            </c:spPr>
          </c:dPt>
          <c:dPt>
            <c:idx val="6"/>
            <c:bubble3D val="0"/>
            <c:spPr>
              <a:solidFill>
                <a:schemeClr val="bg2">
                  <a:lumMod val="75000"/>
                </a:schemeClr>
              </a:solidFill>
            </c:spPr>
          </c:dPt>
          <c:dPt>
            <c:idx val="7"/>
            <c:bubble3D val="0"/>
            <c:spPr>
              <a:solidFill>
                <a:schemeClr val="bg2">
                  <a:lumMod val="50000"/>
                </a:schemeClr>
              </a:solidFill>
            </c:spPr>
          </c:dPt>
          <c:dPt>
            <c:idx val="8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</c:spPr>
          </c:dPt>
          <c:dPt>
            <c:idx val="9"/>
            <c:bubble3D val="0"/>
            <c:spPr>
              <a:solidFill>
                <a:schemeClr val="bg2">
                  <a:lumMod val="20000"/>
                  <a:lumOff val="80000"/>
                </a:schemeClr>
              </a:solidFill>
            </c:spPr>
          </c:dPt>
          <c:dPt>
            <c:idx val="10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</c:spPr>
          </c:dPt>
          <c:dPt>
            <c:idx val="11"/>
            <c:bubble3D val="0"/>
            <c:spPr>
              <a:solidFill>
                <a:schemeClr val="bg2">
                  <a:lumMod val="75000"/>
                </a:schemeClr>
              </a:solidFill>
            </c:spPr>
          </c:dPt>
          <c:dPt>
            <c:idx val="12"/>
            <c:bubble3D val="0"/>
            <c:spPr>
              <a:solidFill>
                <a:schemeClr val="bg2">
                  <a:lumMod val="50000"/>
                </a:schemeClr>
              </a:solidFill>
            </c:spPr>
          </c:dPt>
          <c:dPt>
            <c:idx val="13"/>
            <c:bubble3D val="0"/>
            <c:spPr>
              <a:solidFill>
                <a:schemeClr val="bg2">
                  <a:lumMod val="20000"/>
                  <a:lumOff val="80000"/>
                </a:schemeClr>
              </a:solidFill>
            </c:spPr>
          </c:dPt>
          <c:dPt>
            <c:idx val="14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</c:spPr>
          </c:dPt>
          <c:dPt>
            <c:idx val="15"/>
            <c:bubble3D val="0"/>
            <c:spPr>
              <a:solidFill>
                <a:schemeClr val="bg2"/>
              </a:solidFill>
            </c:spPr>
          </c:dPt>
          <c:dLbls>
            <c:dLbl>
              <c:idx val="0"/>
              <c:layout>
                <c:manualLayout>
                  <c:x val="-1.9959306081908563E-2"/>
                  <c:y val="-1.1368758405877194E-2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1.8901000294876097E-2"/>
                  <c:y val="4.6198546387158307E-3"/>
                </c:manualLayout>
              </c:layout>
              <c:spPr/>
              <c:txPr>
                <a:bodyPr/>
                <a:lstStyle/>
                <a:p>
                  <a:pPr>
                    <a:defRPr sz="1200" b="1"/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11945547903664328"/>
                  <c:y val="-5.4806455786473481E-2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2.5141918643630804E-2"/>
                  <c:y val="-7.8276219922404355E-2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3.9306122511126369E-2"/>
                  <c:y val="-2.9435468975841844E-2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3.7750841361221206E-2"/>
                  <c:y val="-5.5477197246939312E-3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4.8643493769283043E-2"/>
                  <c:y val="0.1792950518168704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0.10408791672820493"/>
                  <c:y val="0.1447684258738791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-5.7845760001299283E-2"/>
                  <c:y val="0.3564969025974581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9"/>
              <c:layout>
                <c:manualLayout>
                  <c:x val="9.1652772977370664E-2"/>
                  <c:y val="-0.4054162645887632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0"/>
              <c:layout>
                <c:manualLayout>
                  <c:x val="0.2351130958996995"/>
                  <c:y val="-0.2950951257330889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1"/>
              <c:layout>
                <c:manualLayout>
                  <c:x val="0.15383245048136876"/>
                  <c:y val="-0.14992672977507962"/>
                </c:manualLayout>
              </c:layout>
              <c:tx>
                <c:rich>
                  <a:bodyPr/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000" b="0" i="0" u="none" strike="noStrike" kern="1200" baseline="0">
                        <a:solidFill>
                          <a:srgbClr val="444444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b="0" i="0" baseline="0" dirty="0" err="1" smtClean="0">
                        <a:effectLst/>
                      </a:rPr>
                      <a:t>Neplnění</a:t>
                    </a:r>
                    <a:r>
                      <a:rPr lang="en-US" sz="1200" b="0" i="0" baseline="0" dirty="0" smtClean="0">
                        <a:effectLst/>
                      </a:rPr>
                      <a:t> </a:t>
                    </a:r>
                    <a:r>
                      <a:rPr lang="en-US" sz="1200" b="0" i="0" baseline="0" dirty="0" err="1" smtClean="0">
                        <a:effectLst/>
                      </a:rPr>
                      <a:t>monitorovacích</a:t>
                    </a:r>
                    <a:r>
                      <a:rPr lang="en-US" sz="1200" b="0" i="0" baseline="0" dirty="0" smtClean="0">
                        <a:effectLst/>
                      </a:rPr>
                      <a:t> </a:t>
                    </a:r>
                    <a:r>
                      <a:rPr lang="en-US" sz="1200" b="0" i="0" baseline="0" dirty="0" err="1" smtClean="0">
                        <a:effectLst/>
                      </a:rPr>
                      <a:t>ukazatelů</a:t>
                    </a:r>
                    <a:r>
                      <a:rPr lang="en-US" sz="1200" b="0" i="0" baseline="0" dirty="0" smtClean="0">
                        <a:effectLst/>
                      </a:rPr>
                      <a:t> – </a:t>
                    </a:r>
                    <a:r>
                      <a:rPr lang="en-US" sz="1200" b="0" i="0" baseline="0" dirty="0" err="1" smtClean="0">
                        <a:effectLst/>
                      </a:rPr>
                      <a:t>indikátorů</a:t>
                    </a:r>
                    <a:r>
                      <a:rPr lang="en-US" sz="1200" b="0" i="0" baseline="0" dirty="0" smtClean="0">
                        <a:effectLst/>
                      </a:rPr>
                      <a:t> </a:t>
                    </a:r>
                    <a:br>
                      <a:rPr lang="en-US" sz="1200" b="0" i="0" baseline="0" dirty="0" smtClean="0">
                        <a:effectLst/>
                      </a:rPr>
                    </a:br>
                    <a:r>
                      <a:rPr lang="en-US" sz="1200" b="0" i="0" baseline="0" dirty="0" smtClean="0">
                        <a:effectLst/>
                      </a:rPr>
                      <a:t>1%</a:t>
                    </a:r>
                    <a:endParaRPr lang="cs-CZ" sz="1000" dirty="0" smtClean="0">
                      <a:effectLst/>
                    </a:endParaRPr>
                  </a:p>
                </c:rich>
              </c:tx>
              <c:spPr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2.9623426460385443E-2"/>
                  <c:y val="-5.627149634485937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3"/>
              <c:layout>
                <c:manualLayout>
                  <c:x val="7.717755348245639E-2"/>
                  <c:y val="-1.0943676460232002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4"/>
              <c:layout>
                <c:manualLayout>
                  <c:x val="0"/>
                  <c:y val="9.198638645953868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5"/>
              <c:layout>
                <c:manualLayout>
                  <c:x val="1.4671329870949832E-2"/>
                  <c:y val="-1.16699187740462E-2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>
                  <a:solidFill>
                    <a:schemeClr val="bg1">
                      <a:lumMod val="85000"/>
                    </a:schemeClr>
                  </a:solidFill>
                </a:ln>
              </c:spPr>
            </c:leaderLines>
          </c:dLbls>
          <c:cat>
            <c:strRef>
              <c:f>celkove!$L$20:$L$34</c:f>
              <c:strCache>
                <c:ptCount val="15"/>
                <c:pt idx="0">
                  <c:v>Pravidla pro veřejné zakázky</c:v>
                </c:pt>
                <c:pt idx="1">
                  <c:v>Neodůvodněný/ nezpůsobilý výdaj</c:v>
                </c:pt>
                <c:pt idx="2">
                  <c:v>Chybějící, neúplné dokumenty</c:v>
                </c:pt>
                <c:pt idx="3">
                  <c:v>Kontrolní činnost (např. nedostatečná řídící kontrola)</c:v>
                </c:pt>
                <c:pt idx="4">
                  <c:v>Pracovní smlouvy, pracovní výkazy, mzdy, platy</c:v>
                </c:pt>
                <c:pt idx="5">
                  <c:v>Ostatní</c:v>
                </c:pt>
                <c:pt idx="6">
                  <c:v>Pravidla pro projekty generující příjmy</c:v>
                </c:pt>
                <c:pt idx="7">
                  <c:v>Účetnictví</c:v>
                </c:pt>
                <c:pt idx="8">
                  <c:v>Jiné právní předpisy </c:v>
                </c:pt>
                <c:pt idx="9">
                  <c:v>Pravidla pro veřejnou podporu</c:v>
                </c:pt>
                <c:pt idx="10">
                  <c:v>Neplnění monitorovacích ukazatelů – indikátorů </c:v>
                </c:pt>
                <c:pt idx="11">
                  <c:v>Archivace (plnění povinnosti uchovávat dokumentaci související s realizací projektu)</c:v>
                </c:pt>
                <c:pt idx="12">
                  <c:v>Pravidla 3E</c:v>
                </c:pt>
                <c:pt idx="13">
                  <c:v>Publicita</c:v>
                </c:pt>
                <c:pt idx="14">
                  <c:v>Nedodržení termínů (např. výzvy)</c:v>
                </c:pt>
              </c:strCache>
            </c:strRef>
          </c:cat>
          <c:val>
            <c:numRef>
              <c:f>celkove!$M$20:$M$34</c:f>
              <c:numCache>
                <c:formatCode>General</c:formatCode>
                <c:ptCount val="15"/>
                <c:pt idx="0">
                  <c:v>427</c:v>
                </c:pt>
                <c:pt idx="1">
                  <c:v>80</c:v>
                </c:pt>
                <c:pt idx="2">
                  <c:v>46</c:v>
                </c:pt>
                <c:pt idx="3">
                  <c:v>39</c:v>
                </c:pt>
                <c:pt idx="4">
                  <c:v>32</c:v>
                </c:pt>
                <c:pt idx="5">
                  <c:v>20</c:v>
                </c:pt>
                <c:pt idx="6">
                  <c:v>11</c:v>
                </c:pt>
                <c:pt idx="7">
                  <c:v>11</c:v>
                </c:pt>
                <c:pt idx="8">
                  <c:v>11</c:v>
                </c:pt>
                <c:pt idx="9">
                  <c:v>8</c:v>
                </c:pt>
                <c:pt idx="10">
                  <c:v>8</c:v>
                </c:pt>
                <c:pt idx="11">
                  <c:v>8</c:v>
                </c:pt>
                <c:pt idx="12">
                  <c:v>7</c:v>
                </c:pt>
                <c:pt idx="13">
                  <c:v>6</c:v>
                </c:pt>
                <c:pt idx="14">
                  <c:v>5</c:v>
                </c:pt>
              </c:numCache>
            </c:numRef>
          </c:val>
        </c:ser>
        <c:dLbls>
          <c:dLblPos val="bestFit"/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gapWidth val="90"/>
        <c:splitType val="pos"/>
        <c:splitPos val="9"/>
        <c:secondPieSize val="45"/>
        <c:serLines>
          <c:spPr>
            <a:ln>
              <a:solidFill>
                <a:schemeClr val="bg2"/>
              </a:solidFill>
              <a:prstDash val="lgDash"/>
            </a:ln>
          </c:spPr>
        </c:serLines>
      </c:ofPieChart>
    </c:plotArea>
    <c:plotVisOnly val="1"/>
    <c:dispBlanksAs val="gap"/>
    <c:showDLblsOverMax val="0"/>
  </c:chart>
  <c:txPr>
    <a:bodyPr/>
    <a:lstStyle/>
    <a:p>
      <a:pPr>
        <a:defRPr sz="1200"/>
      </a:pPr>
      <a:endParaRPr lang="cs-CZ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celkove!$A$34</c:f>
              <c:strCache>
                <c:ptCount val="1"/>
                <c:pt idx="0">
                  <c:v>Pravidla pro veřejné zakázky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6644152271807593E-2"/>
                  <c:y val="4.6519933516787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7931519368894131E-2"/>
                  <c:y val="-4.65199335167879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2782050980547987E-2"/>
                  <c:y val="-2.09339700825545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5356785174721056E-2"/>
                  <c:y val="-1.3955980055036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celkove!$B$33:$E$33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celkove!$B$34:$E$34</c:f>
              <c:numCache>
                <c:formatCode>0%</c:formatCode>
                <c:ptCount val="4"/>
                <c:pt idx="0">
                  <c:v>0.8689261433192651</c:v>
                </c:pt>
                <c:pt idx="1">
                  <c:v>0.72272207524230125</c:v>
                </c:pt>
                <c:pt idx="2">
                  <c:v>0.77700500063489863</c:v>
                </c:pt>
                <c:pt idx="3">
                  <c:v>0.73631027662162618</c:v>
                </c:pt>
              </c:numCache>
            </c:numRef>
          </c:val>
        </c:ser>
        <c:ser>
          <c:idx val="1"/>
          <c:order val="1"/>
          <c:tx>
            <c:strRef>
              <c:f>celkove!$A$35</c:f>
              <c:strCache>
                <c:ptCount val="1"/>
                <c:pt idx="0">
                  <c:v>Neodůvodněný/ nezpůsobilý výdaj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>
                <c:manualLayout>
                  <c:x val="5.278205098054800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7931519368894131E-2"/>
                  <c:y val="2.79119601100727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664415227180759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1793620660153738E-2"/>
                  <c:y val="1.16299833791970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celkove!$B$33:$E$33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celkove!$B$35:$E$35</c:f>
              <c:numCache>
                <c:formatCode>0%</c:formatCode>
                <c:ptCount val="4"/>
                <c:pt idx="0">
                  <c:v>7.6749938425370742E-2</c:v>
                </c:pt>
                <c:pt idx="1">
                  <c:v>0.17154571689878068</c:v>
                </c:pt>
                <c:pt idx="2">
                  <c:v>3.0475939119515381E-2</c:v>
                </c:pt>
                <c:pt idx="3">
                  <c:v>0.19895186391260308</c:v>
                </c:pt>
              </c:numCache>
            </c:numRef>
          </c:val>
        </c:ser>
        <c:ser>
          <c:idx val="2"/>
          <c:order val="2"/>
          <c:tx>
            <c:strRef>
              <c:f>celkove!$A$36</c:f>
              <c:strCache>
                <c:ptCount val="1"/>
                <c:pt idx="0">
                  <c:v>Trestný čin - podezření</c:v>
                </c:pt>
              </c:strCache>
            </c:strRef>
          </c:tx>
          <c:invertIfNegative val="0"/>
          <c:dLbls>
            <c:dLbl>
              <c:idx val="0"/>
              <c:delete val="1"/>
            </c:dLbl>
            <c:dLbl>
              <c:idx val="1"/>
              <c:layout>
                <c:manualLayout>
                  <c:x val="5.406941807763451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delete val="1"/>
            </c:dLbl>
            <c:dLbl>
              <c:idx val="3"/>
              <c:layout>
                <c:manualLayout>
                  <c:x val="5.7931519368894131E-2"/>
                  <c:y val="2.79119601100727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celkove!$B$33:$E$33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celkove!$B$36:$E$36</c:f>
              <c:numCache>
                <c:formatCode>0%</c:formatCode>
                <c:ptCount val="4"/>
                <c:pt idx="0">
                  <c:v>0</c:v>
                </c:pt>
                <c:pt idx="1">
                  <c:v>3.1005308073695875E-2</c:v>
                </c:pt>
                <c:pt idx="2">
                  <c:v>0</c:v>
                </c:pt>
                <c:pt idx="3">
                  <c:v>2.2134057463423361E-2</c:v>
                </c:pt>
              </c:numCache>
            </c:numRef>
          </c:val>
        </c:ser>
        <c:ser>
          <c:idx val="3"/>
          <c:order val="3"/>
          <c:tx>
            <c:strRef>
              <c:f>celkove!$A$37</c:f>
              <c:strCache>
                <c:ptCount val="1"/>
                <c:pt idx="0">
                  <c:v>Pracovní smlouvy, pracovní výkazy, mzdy, platy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5.7931519368894131E-2"/>
                  <c:y val="-2.3259966758393965E-3"/>
                </c:manualLayout>
              </c:layout>
              <c:spPr/>
              <c:txPr>
                <a:bodyPr/>
                <a:lstStyle/>
                <a:p>
                  <a:pPr>
                    <a:defRPr sz="1600"/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celkove!$B$33:$E$33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celkove!$B$37:$E$37</c:f>
              <c:numCache>
                <c:formatCode>0%</c:formatCode>
                <c:ptCount val="4"/>
                <c:pt idx="0">
                  <c:v>4.0877081442438016E-3</c:v>
                </c:pt>
                <c:pt idx="1">
                  <c:v>1.7353358307259836E-3</c:v>
                </c:pt>
                <c:pt idx="2">
                  <c:v>1.146305397703135E-3</c:v>
                </c:pt>
                <c:pt idx="3">
                  <c:v>1.2648542082364577E-2</c:v>
                </c:pt>
              </c:numCache>
            </c:numRef>
          </c:val>
        </c:ser>
        <c:ser>
          <c:idx val="7"/>
          <c:order val="4"/>
          <c:tx>
            <c:strRef>
              <c:f>celkove!$A$38</c:f>
              <c:strCache>
                <c:ptCount val="1"/>
                <c:pt idx="0">
                  <c:v>Účetnictví</c:v>
                </c:pt>
              </c:strCache>
            </c:strRef>
          </c:tx>
          <c:invertIfNegative val="0"/>
          <c:dLbls>
            <c:dLbl>
              <c:idx val="0"/>
              <c:delete val="1"/>
            </c:dLbl>
            <c:dLbl>
              <c:idx val="1"/>
              <c:layout>
                <c:manualLayout>
                  <c:x val="5.406941807763451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6644152271807593E-2"/>
                  <c:y val="-2.32599667583939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delete val="1"/>
            </c:dLbl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celkove!$B$33:$E$33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celkove!$B$38:$E$38</c:f>
              <c:numCache>
                <c:formatCode>0%</c:formatCode>
                <c:ptCount val="4"/>
                <c:pt idx="0">
                  <c:v>1.4655674651742421E-4</c:v>
                </c:pt>
                <c:pt idx="1">
                  <c:v>5.2248563377684389E-2</c:v>
                </c:pt>
                <c:pt idx="2">
                  <c:v>7.3224459413718829E-2</c:v>
                </c:pt>
                <c:pt idx="3">
                  <c:v>4.2847491867546291E-3</c:v>
                </c:pt>
              </c:numCache>
            </c:numRef>
          </c:val>
        </c:ser>
        <c:ser>
          <c:idx val="4"/>
          <c:order val="5"/>
          <c:tx>
            <c:strRef>
              <c:f>celkove!$A$39</c:f>
              <c:strCache>
                <c:ptCount val="1"/>
                <c:pt idx="0">
                  <c:v>Chybějící, neúplné dokumenty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6.0506253563067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celkove!$B$33:$E$33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celkove!$B$39:$E$39</c:f>
              <c:numCache>
                <c:formatCode>0%</c:formatCode>
                <c:ptCount val="4"/>
                <c:pt idx="0">
                  <c:v>1.5543484493096792E-2</c:v>
                </c:pt>
                <c:pt idx="1">
                  <c:v>4.5102877378018464E-4</c:v>
                </c:pt>
                <c:pt idx="2">
                  <c:v>0.1165487102671581</c:v>
                </c:pt>
                <c:pt idx="3">
                  <c:v>1.0932263725500295E-3</c:v>
                </c:pt>
              </c:numCache>
            </c:numRef>
          </c:val>
        </c:ser>
        <c:ser>
          <c:idx val="5"/>
          <c:order val="6"/>
          <c:tx>
            <c:strRef>
              <c:f>celkove!$A$40</c:f>
              <c:strCache>
                <c:ptCount val="1"/>
                <c:pt idx="0">
                  <c:v>Archivace (plnění povinnosti uchovávat dokumentaci související s realizací projektu)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7931519368894152E-2"/>
                  <c:y val="4.6519933516787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celkove!$B$33:$E$33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celkove!$B$40:$E$40</c:f>
              <c:numCache>
                <c:formatCode>0%</c:formatCode>
                <c:ptCount val="4"/>
                <c:pt idx="0">
                  <c:v>2.3417142310070194E-2</c:v>
                </c:pt>
                <c:pt idx="1">
                  <c:v>1.0877041562610751E-3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6"/>
          <c:order val="7"/>
          <c:tx>
            <c:strRef>
              <c:f>celkove!$A$41</c:f>
              <c:strCache>
                <c:ptCount val="1"/>
                <c:pt idx="0">
                  <c:v>Ostatní + Zůstatek</c:v>
                </c:pt>
              </c:strCache>
            </c:strRef>
          </c:tx>
          <c:invertIfNegative val="0"/>
          <c:cat>
            <c:numRef>
              <c:f>celkove!$B$33:$E$33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celkove!$B$41:$E$41</c:f>
              <c:numCache>
                <c:formatCode>0%</c:formatCode>
                <c:ptCount val="4"/>
                <c:pt idx="0">
                  <c:v>1.112902656143611E-2</c:v>
                </c:pt>
                <c:pt idx="1">
                  <c:v>1.9204267646770586E-2</c:v>
                </c:pt>
                <c:pt idx="2">
                  <c:v>1.5995851670060146E-3</c:v>
                </c:pt>
                <c:pt idx="3">
                  <c:v>2.4577284360678325E-2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2003840"/>
        <c:axId val="82005376"/>
      </c:barChart>
      <c:catAx>
        <c:axId val="82003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82005376"/>
        <c:crosses val="autoZero"/>
        <c:auto val="1"/>
        <c:lblAlgn val="ctr"/>
        <c:lblOffset val="100"/>
        <c:noMultiLvlLbl val="0"/>
      </c:catAx>
      <c:valAx>
        <c:axId val="82005376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crossAx val="8200384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4EE756-6FA9-4FB8-A788-9C2F22EA538B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002BCB0B-10DE-470D-9BD5-97E0295BD815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0"/>
          <a:r>
            <a:rPr kumimoji="0" lang="cs-CZ" alt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Auditní orgán</a:t>
          </a:r>
          <a:endParaRPr lang="cs-CZ" sz="1400" dirty="0">
            <a:solidFill>
              <a:schemeClr val="tx1"/>
            </a:solidFill>
          </a:endParaRPr>
        </a:p>
      </dgm:t>
    </dgm:pt>
    <dgm:pt modelId="{0B058CA0-AAE3-403F-B72B-B90EF6738F7D}" type="parTrans" cxnId="{A61F9FD1-CF57-47DD-91C3-8458AD868A36}">
      <dgm:prSet/>
      <dgm:spPr/>
      <dgm:t>
        <a:bodyPr/>
        <a:lstStyle/>
        <a:p>
          <a:endParaRPr lang="cs-CZ" sz="1400"/>
        </a:p>
      </dgm:t>
    </dgm:pt>
    <dgm:pt modelId="{A425BB6F-5541-4EB8-9B1C-A4EE84EB9651}" type="sibTrans" cxnId="{A61F9FD1-CF57-47DD-91C3-8458AD868A36}">
      <dgm:prSet/>
      <dgm:spPr/>
      <dgm:t>
        <a:bodyPr/>
        <a:lstStyle/>
        <a:p>
          <a:endParaRPr lang="cs-CZ" sz="1400"/>
        </a:p>
      </dgm:t>
    </dgm:pt>
    <dgm:pt modelId="{C274B82E-2887-46BA-927A-973B27423BE9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r>
            <a:rPr kumimoji="0" lang="cs-CZ" alt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Platební a certifikační orgán</a:t>
          </a:r>
          <a:endParaRPr lang="cs-CZ" sz="1400" dirty="0">
            <a:solidFill>
              <a:schemeClr val="tx1"/>
            </a:solidFill>
          </a:endParaRPr>
        </a:p>
      </dgm:t>
    </dgm:pt>
    <dgm:pt modelId="{84471CA1-ABC3-4328-93F5-0E412294E8C4}" type="parTrans" cxnId="{35B0CA6B-DE03-48F9-A172-0EC04EBEFB4C}">
      <dgm:prSet/>
      <dgm:spPr/>
      <dgm:t>
        <a:bodyPr/>
        <a:lstStyle/>
        <a:p>
          <a:endParaRPr lang="cs-CZ" sz="1400"/>
        </a:p>
      </dgm:t>
    </dgm:pt>
    <dgm:pt modelId="{1BCA869A-F077-4ACF-804F-859B7DE393A1}" type="sibTrans" cxnId="{35B0CA6B-DE03-48F9-A172-0EC04EBEFB4C}">
      <dgm:prSet/>
      <dgm:spPr/>
      <dgm:t>
        <a:bodyPr/>
        <a:lstStyle/>
        <a:p>
          <a:endParaRPr lang="cs-CZ" sz="1400"/>
        </a:p>
      </dgm:t>
    </dgm:pt>
    <dgm:pt modelId="{5A0F2404-1925-44B7-901A-58717940FE42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kumimoji="0" lang="cs-CZ" alt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Řídící orgán a jeho zprostředkující subjekty (např. ministerstva, kraje, hl. město Praha) – ŘO / ZS</a:t>
          </a:r>
          <a:endParaRPr lang="cs-CZ" sz="1400" dirty="0">
            <a:solidFill>
              <a:schemeClr val="tx1"/>
            </a:solidFill>
          </a:endParaRPr>
        </a:p>
      </dgm:t>
    </dgm:pt>
    <dgm:pt modelId="{DFC15317-3959-483A-929C-CE36824B5186}" type="parTrans" cxnId="{8F056625-FE7B-4A39-A718-FB446E7E4989}">
      <dgm:prSet/>
      <dgm:spPr/>
      <dgm:t>
        <a:bodyPr/>
        <a:lstStyle/>
        <a:p>
          <a:endParaRPr lang="cs-CZ" sz="1400"/>
        </a:p>
      </dgm:t>
    </dgm:pt>
    <dgm:pt modelId="{BD75A3F7-EA58-488A-B1C6-853DE1F48A88}" type="sibTrans" cxnId="{8F056625-FE7B-4A39-A718-FB446E7E4989}">
      <dgm:prSet/>
      <dgm:spPr/>
      <dgm:t>
        <a:bodyPr/>
        <a:lstStyle/>
        <a:p>
          <a:endParaRPr lang="cs-CZ" sz="1400"/>
        </a:p>
      </dgm:t>
    </dgm:pt>
    <dgm:pt modelId="{F31EB524-3695-4A0A-9BC3-7C5115E76A17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endParaRPr kumimoji="0" lang="cs-CZ" altLang="cs-CZ" sz="12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endParaRPr kumimoji="0" lang="cs-CZ" altLang="cs-CZ" sz="12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endParaRPr kumimoji="0" lang="cs-CZ" altLang="cs-CZ" sz="12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r>
            <a:rPr kumimoji="0" lang="cs-CZ" alt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Evropská</a:t>
          </a:r>
        </a:p>
        <a:p>
          <a:pPr rtl="0"/>
          <a:r>
            <a:rPr kumimoji="0" lang="cs-CZ" alt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komise</a:t>
          </a:r>
          <a:endParaRPr lang="cs-CZ" sz="1400" dirty="0">
            <a:solidFill>
              <a:schemeClr val="tx1"/>
            </a:solidFill>
          </a:endParaRPr>
        </a:p>
      </dgm:t>
    </dgm:pt>
    <dgm:pt modelId="{BB51D080-8A2D-4BF4-A3F0-56D0E21D489E}" type="parTrans" cxnId="{41DD0722-8925-4B2B-9BBE-4D5B394872F1}">
      <dgm:prSet/>
      <dgm:spPr/>
      <dgm:t>
        <a:bodyPr/>
        <a:lstStyle/>
        <a:p>
          <a:endParaRPr lang="cs-CZ" sz="1600"/>
        </a:p>
      </dgm:t>
    </dgm:pt>
    <dgm:pt modelId="{4C9DA097-1C28-4F62-9454-FAFB6F28B603}" type="sibTrans" cxnId="{41DD0722-8925-4B2B-9BBE-4D5B394872F1}">
      <dgm:prSet/>
      <dgm:spPr/>
      <dgm:t>
        <a:bodyPr/>
        <a:lstStyle/>
        <a:p>
          <a:endParaRPr lang="cs-CZ" sz="1600"/>
        </a:p>
      </dgm:t>
    </dgm:pt>
    <dgm:pt modelId="{6A0B2EA0-ABD8-481F-BEA1-4342241EAF09}" type="pres">
      <dgm:prSet presAssocID="{1C4EE756-6FA9-4FB8-A788-9C2F22EA538B}" presName="Name0" presStyleCnt="0">
        <dgm:presLayoutVars>
          <dgm:dir/>
          <dgm:animLvl val="lvl"/>
          <dgm:resizeHandles val="exact"/>
        </dgm:presLayoutVars>
      </dgm:prSet>
      <dgm:spPr/>
    </dgm:pt>
    <dgm:pt modelId="{83E421F3-07D0-4825-A396-9356D892594A}" type="pres">
      <dgm:prSet presAssocID="{F31EB524-3695-4A0A-9BC3-7C5115E76A17}" presName="Name8" presStyleCnt="0"/>
      <dgm:spPr/>
    </dgm:pt>
    <dgm:pt modelId="{75E4AE5A-A188-42CB-8BB9-4068B9D30C96}" type="pres">
      <dgm:prSet presAssocID="{F31EB524-3695-4A0A-9BC3-7C5115E76A17}" presName="level" presStyleLbl="node1" presStyleIdx="0" presStyleCnt="4" custScaleY="147666" custLinFactNeighborX="118" custLinFactNeighborY="-2480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7298E7E-0B79-4CD2-A4A3-90188B561A29}" type="pres">
      <dgm:prSet presAssocID="{F31EB524-3695-4A0A-9BC3-7C5115E76A1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ED6544A-735A-4CA6-A310-85CE73D1D569}" type="pres">
      <dgm:prSet presAssocID="{002BCB0B-10DE-470D-9BD5-97E0295BD815}" presName="Name8" presStyleCnt="0"/>
      <dgm:spPr/>
    </dgm:pt>
    <dgm:pt modelId="{D8FD43CA-93DA-4B51-9CED-2B738481704F}" type="pres">
      <dgm:prSet presAssocID="{002BCB0B-10DE-470D-9BD5-97E0295BD815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3335241-838E-4244-8D0C-2DD8C3C13131}" type="pres">
      <dgm:prSet presAssocID="{002BCB0B-10DE-470D-9BD5-97E0295BD81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182A397-5470-4C31-88C6-F6EA9DF61A55}" type="pres">
      <dgm:prSet presAssocID="{C274B82E-2887-46BA-927A-973B27423BE9}" presName="Name8" presStyleCnt="0"/>
      <dgm:spPr/>
    </dgm:pt>
    <dgm:pt modelId="{81B7F4B1-2E03-4BA2-974C-A5C4EB385828}" type="pres">
      <dgm:prSet presAssocID="{C274B82E-2887-46BA-927A-973B27423BE9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DC9644A-1C7D-4FCD-9F47-975E33AC180F}" type="pres">
      <dgm:prSet presAssocID="{C274B82E-2887-46BA-927A-973B27423BE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6112FE5-B39A-480F-84E3-318DF9C0110C}" type="pres">
      <dgm:prSet presAssocID="{5A0F2404-1925-44B7-901A-58717940FE42}" presName="Name8" presStyleCnt="0"/>
      <dgm:spPr/>
    </dgm:pt>
    <dgm:pt modelId="{C07F4B22-EF52-4947-995B-BFCA6A57C4DE}" type="pres">
      <dgm:prSet presAssocID="{5A0F2404-1925-44B7-901A-58717940FE42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77F4E81-EC65-4FC3-A608-0AFA9B5432DE}" type="pres">
      <dgm:prSet presAssocID="{5A0F2404-1925-44B7-901A-58717940FE4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5F6D39E-C176-482F-B900-BD9B65F530B0}" type="presOf" srcId="{C274B82E-2887-46BA-927A-973B27423BE9}" destId="{4DC9644A-1C7D-4FCD-9F47-975E33AC180F}" srcOrd="1" destOrd="0" presId="urn:microsoft.com/office/officeart/2005/8/layout/pyramid1"/>
    <dgm:cxn modelId="{3CD77980-5330-48B9-9725-C6633B4A9B5F}" type="presOf" srcId="{F31EB524-3695-4A0A-9BC3-7C5115E76A17}" destId="{75E4AE5A-A188-42CB-8BB9-4068B9D30C96}" srcOrd="0" destOrd="0" presId="urn:microsoft.com/office/officeart/2005/8/layout/pyramid1"/>
    <dgm:cxn modelId="{0DD0D910-6194-4BB3-A3DB-1CF37148151B}" type="presOf" srcId="{F31EB524-3695-4A0A-9BC3-7C5115E76A17}" destId="{E7298E7E-0B79-4CD2-A4A3-90188B561A29}" srcOrd="1" destOrd="0" presId="urn:microsoft.com/office/officeart/2005/8/layout/pyramid1"/>
    <dgm:cxn modelId="{EAF4C1DE-5E6F-4D94-8793-6DA21A26E01F}" type="presOf" srcId="{5A0F2404-1925-44B7-901A-58717940FE42}" destId="{E77F4E81-EC65-4FC3-A608-0AFA9B5432DE}" srcOrd="1" destOrd="0" presId="urn:microsoft.com/office/officeart/2005/8/layout/pyramid1"/>
    <dgm:cxn modelId="{CE15608C-54A1-41EE-A917-A55443ED2802}" type="presOf" srcId="{002BCB0B-10DE-470D-9BD5-97E0295BD815}" destId="{73335241-838E-4244-8D0C-2DD8C3C13131}" srcOrd="1" destOrd="0" presId="urn:microsoft.com/office/officeart/2005/8/layout/pyramid1"/>
    <dgm:cxn modelId="{A61F9FD1-CF57-47DD-91C3-8458AD868A36}" srcId="{1C4EE756-6FA9-4FB8-A788-9C2F22EA538B}" destId="{002BCB0B-10DE-470D-9BD5-97E0295BD815}" srcOrd="1" destOrd="0" parTransId="{0B058CA0-AAE3-403F-B72B-B90EF6738F7D}" sibTransId="{A425BB6F-5541-4EB8-9B1C-A4EE84EB9651}"/>
    <dgm:cxn modelId="{35B0CA6B-DE03-48F9-A172-0EC04EBEFB4C}" srcId="{1C4EE756-6FA9-4FB8-A788-9C2F22EA538B}" destId="{C274B82E-2887-46BA-927A-973B27423BE9}" srcOrd="2" destOrd="0" parTransId="{84471CA1-ABC3-4328-93F5-0E412294E8C4}" sibTransId="{1BCA869A-F077-4ACF-804F-859B7DE393A1}"/>
    <dgm:cxn modelId="{F53E6D6F-08A8-41CF-B410-0743BAD37D00}" type="presOf" srcId="{002BCB0B-10DE-470D-9BD5-97E0295BD815}" destId="{D8FD43CA-93DA-4B51-9CED-2B738481704F}" srcOrd="0" destOrd="0" presId="urn:microsoft.com/office/officeart/2005/8/layout/pyramid1"/>
    <dgm:cxn modelId="{C3330061-9FC5-490E-A230-E90FC80937C0}" type="presOf" srcId="{1C4EE756-6FA9-4FB8-A788-9C2F22EA538B}" destId="{6A0B2EA0-ABD8-481F-BEA1-4342241EAF09}" srcOrd="0" destOrd="0" presId="urn:microsoft.com/office/officeart/2005/8/layout/pyramid1"/>
    <dgm:cxn modelId="{CCC08F99-0DB7-46D5-808B-E2130DAFD746}" type="presOf" srcId="{5A0F2404-1925-44B7-901A-58717940FE42}" destId="{C07F4B22-EF52-4947-995B-BFCA6A57C4DE}" srcOrd="0" destOrd="0" presId="urn:microsoft.com/office/officeart/2005/8/layout/pyramid1"/>
    <dgm:cxn modelId="{CCDD1386-199B-46BD-8146-06A81719B673}" type="presOf" srcId="{C274B82E-2887-46BA-927A-973B27423BE9}" destId="{81B7F4B1-2E03-4BA2-974C-A5C4EB385828}" srcOrd="0" destOrd="0" presId="urn:microsoft.com/office/officeart/2005/8/layout/pyramid1"/>
    <dgm:cxn modelId="{41DD0722-8925-4B2B-9BBE-4D5B394872F1}" srcId="{1C4EE756-6FA9-4FB8-A788-9C2F22EA538B}" destId="{F31EB524-3695-4A0A-9BC3-7C5115E76A17}" srcOrd="0" destOrd="0" parTransId="{BB51D080-8A2D-4BF4-A3F0-56D0E21D489E}" sibTransId="{4C9DA097-1C28-4F62-9454-FAFB6F28B603}"/>
    <dgm:cxn modelId="{8F056625-FE7B-4A39-A718-FB446E7E4989}" srcId="{1C4EE756-6FA9-4FB8-A788-9C2F22EA538B}" destId="{5A0F2404-1925-44B7-901A-58717940FE42}" srcOrd="3" destOrd="0" parTransId="{DFC15317-3959-483A-929C-CE36824B5186}" sibTransId="{BD75A3F7-EA58-488A-B1C6-853DE1F48A88}"/>
    <dgm:cxn modelId="{CB9CC1C2-D1CC-4967-85B4-63D09B76485F}" type="presParOf" srcId="{6A0B2EA0-ABD8-481F-BEA1-4342241EAF09}" destId="{83E421F3-07D0-4825-A396-9356D892594A}" srcOrd="0" destOrd="0" presId="urn:microsoft.com/office/officeart/2005/8/layout/pyramid1"/>
    <dgm:cxn modelId="{954BB09D-28DE-4AD2-8AFC-E84BB3CD2928}" type="presParOf" srcId="{83E421F3-07D0-4825-A396-9356D892594A}" destId="{75E4AE5A-A188-42CB-8BB9-4068B9D30C96}" srcOrd="0" destOrd="0" presId="urn:microsoft.com/office/officeart/2005/8/layout/pyramid1"/>
    <dgm:cxn modelId="{FCAC8E6F-17C5-47F2-BB8F-923A1E20EEEC}" type="presParOf" srcId="{83E421F3-07D0-4825-A396-9356D892594A}" destId="{E7298E7E-0B79-4CD2-A4A3-90188B561A29}" srcOrd="1" destOrd="0" presId="urn:microsoft.com/office/officeart/2005/8/layout/pyramid1"/>
    <dgm:cxn modelId="{872D62A9-FD0E-461B-8522-DBAE97A7530C}" type="presParOf" srcId="{6A0B2EA0-ABD8-481F-BEA1-4342241EAF09}" destId="{6ED6544A-735A-4CA6-A310-85CE73D1D569}" srcOrd="1" destOrd="0" presId="urn:microsoft.com/office/officeart/2005/8/layout/pyramid1"/>
    <dgm:cxn modelId="{CF9751EB-C3D3-4C94-A862-6D2A24EC5842}" type="presParOf" srcId="{6ED6544A-735A-4CA6-A310-85CE73D1D569}" destId="{D8FD43CA-93DA-4B51-9CED-2B738481704F}" srcOrd="0" destOrd="0" presId="urn:microsoft.com/office/officeart/2005/8/layout/pyramid1"/>
    <dgm:cxn modelId="{6D038A6B-8E78-4F4B-A3EE-1E6554CF0515}" type="presParOf" srcId="{6ED6544A-735A-4CA6-A310-85CE73D1D569}" destId="{73335241-838E-4244-8D0C-2DD8C3C13131}" srcOrd="1" destOrd="0" presId="urn:microsoft.com/office/officeart/2005/8/layout/pyramid1"/>
    <dgm:cxn modelId="{0E3DBCE1-7DB6-4C6F-BB7A-3E8D5A7AEA09}" type="presParOf" srcId="{6A0B2EA0-ABD8-481F-BEA1-4342241EAF09}" destId="{B182A397-5470-4C31-88C6-F6EA9DF61A55}" srcOrd="2" destOrd="0" presId="urn:microsoft.com/office/officeart/2005/8/layout/pyramid1"/>
    <dgm:cxn modelId="{DADE2093-BCA9-473D-956A-DA281F3F9286}" type="presParOf" srcId="{B182A397-5470-4C31-88C6-F6EA9DF61A55}" destId="{81B7F4B1-2E03-4BA2-974C-A5C4EB385828}" srcOrd="0" destOrd="0" presId="urn:microsoft.com/office/officeart/2005/8/layout/pyramid1"/>
    <dgm:cxn modelId="{0240B125-C130-42CB-AAF2-B08F7916AB04}" type="presParOf" srcId="{B182A397-5470-4C31-88C6-F6EA9DF61A55}" destId="{4DC9644A-1C7D-4FCD-9F47-975E33AC180F}" srcOrd="1" destOrd="0" presId="urn:microsoft.com/office/officeart/2005/8/layout/pyramid1"/>
    <dgm:cxn modelId="{EC68C3E2-A8E1-4100-B0DC-64735655F431}" type="presParOf" srcId="{6A0B2EA0-ABD8-481F-BEA1-4342241EAF09}" destId="{36112FE5-B39A-480F-84E3-318DF9C0110C}" srcOrd="3" destOrd="0" presId="urn:microsoft.com/office/officeart/2005/8/layout/pyramid1"/>
    <dgm:cxn modelId="{CC95FE5C-DF60-42F8-BDB4-83B9E19BEE99}" type="presParOf" srcId="{36112FE5-B39A-480F-84E3-318DF9C0110C}" destId="{C07F4B22-EF52-4947-995B-BFCA6A57C4DE}" srcOrd="0" destOrd="0" presId="urn:microsoft.com/office/officeart/2005/8/layout/pyramid1"/>
    <dgm:cxn modelId="{A841740F-C5A4-40F1-9F13-A7171F91A972}" type="presParOf" srcId="{36112FE5-B39A-480F-84E3-318DF9C0110C}" destId="{E77F4E81-EC65-4FC3-A608-0AFA9B5432DE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D666F52-ED3C-453A-ADD0-F945E85E44F1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FA91F39-0E66-442A-9B75-F8695D26DDEF}">
      <dgm:prSet phldrT="[Text]" custT="1"/>
      <dgm:spPr/>
      <dgm:t>
        <a:bodyPr/>
        <a:lstStyle/>
        <a:p>
          <a:r>
            <a:rPr lang="cs-CZ" sz="1800" dirty="0">
              <a:solidFill>
                <a:sysClr val="windowText" lastClr="000000"/>
              </a:solidFill>
            </a:rPr>
            <a:t>Po podání žádosti o platbu</a:t>
          </a:r>
        </a:p>
      </dgm:t>
    </dgm:pt>
    <dgm:pt modelId="{9A0ADC3B-88D0-44D1-9E19-8CB2E5B75937}" type="parTrans" cxnId="{3980F721-373A-46ED-A24A-947B9327F484}">
      <dgm:prSet/>
      <dgm:spPr/>
      <dgm:t>
        <a:bodyPr/>
        <a:lstStyle/>
        <a:p>
          <a:endParaRPr lang="cs-CZ" sz="1800">
            <a:solidFill>
              <a:sysClr val="windowText" lastClr="000000"/>
            </a:solidFill>
          </a:endParaRPr>
        </a:p>
      </dgm:t>
    </dgm:pt>
    <dgm:pt modelId="{49BA26C3-3B2E-4CC7-8646-43ED757ADDE4}" type="sibTrans" cxnId="{3980F721-373A-46ED-A24A-947B9327F484}">
      <dgm:prSet/>
      <dgm:spPr/>
      <dgm:t>
        <a:bodyPr/>
        <a:lstStyle/>
        <a:p>
          <a:endParaRPr lang="cs-CZ" sz="1800">
            <a:solidFill>
              <a:sysClr val="windowText" lastClr="000000"/>
            </a:solidFill>
          </a:endParaRPr>
        </a:p>
      </dgm:t>
    </dgm:pt>
    <dgm:pt modelId="{BC1CEDFD-5591-488C-992D-81B8CCE6B1FF}">
      <dgm:prSet phldrT="[Text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cs-CZ" sz="1800">
              <a:solidFill>
                <a:sysClr val="windowText" lastClr="000000"/>
              </a:solidFill>
            </a:rPr>
            <a:t>Policie ČR</a:t>
          </a:r>
        </a:p>
      </dgm:t>
    </dgm:pt>
    <dgm:pt modelId="{93D88BB8-7B70-4819-8BC8-519EA107A470}" type="parTrans" cxnId="{CF440E96-5E36-4303-AAE7-5FD4AFF52FF5}">
      <dgm:prSet custT="1"/>
      <dgm:spPr/>
      <dgm:t>
        <a:bodyPr/>
        <a:lstStyle/>
        <a:p>
          <a:endParaRPr lang="cs-CZ" sz="1800">
            <a:solidFill>
              <a:sysClr val="windowText" lastClr="000000"/>
            </a:solidFill>
          </a:endParaRPr>
        </a:p>
      </dgm:t>
    </dgm:pt>
    <dgm:pt modelId="{C3C5771A-05A2-4E57-8EFF-05F4DEA1B878}" type="sibTrans" cxnId="{CF440E96-5E36-4303-AAE7-5FD4AFF52FF5}">
      <dgm:prSet/>
      <dgm:spPr/>
      <dgm:t>
        <a:bodyPr/>
        <a:lstStyle/>
        <a:p>
          <a:endParaRPr lang="cs-CZ" sz="1800">
            <a:solidFill>
              <a:sysClr val="windowText" lastClr="000000"/>
            </a:solidFill>
          </a:endParaRPr>
        </a:p>
      </dgm:t>
    </dgm:pt>
    <dgm:pt modelId="{89C76344-C40C-4B1B-AC8E-CB4A6904A7DE}">
      <dgm:prSet phldrT="[Text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cs-CZ" sz="1800">
              <a:solidFill>
                <a:sysClr val="windowText" lastClr="000000"/>
              </a:solidFill>
            </a:rPr>
            <a:t>ÚOHS</a:t>
          </a:r>
        </a:p>
      </dgm:t>
    </dgm:pt>
    <dgm:pt modelId="{40D5D7D5-CBBB-435E-BA76-107CE3BC68D2}" type="parTrans" cxnId="{D8B577D4-714E-437A-BC42-B1E061F9C3AF}">
      <dgm:prSet custT="1"/>
      <dgm:spPr/>
      <dgm:t>
        <a:bodyPr/>
        <a:lstStyle/>
        <a:p>
          <a:endParaRPr lang="cs-CZ" sz="1800">
            <a:solidFill>
              <a:sysClr val="windowText" lastClr="000000"/>
            </a:solidFill>
          </a:endParaRPr>
        </a:p>
      </dgm:t>
    </dgm:pt>
    <dgm:pt modelId="{E583BF83-6677-4B39-A01A-2784FBF0797A}" type="sibTrans" cxnId="{D8B577D4-714E-437A-BC42-B1E061F9C3AF}">
      <dgm:prSet/>
      <dgm:spPr/>
      <dgm:t>
        <a:bodyPr/>
        <a:lstStyle/>
        <a:p>
          <a:endParaRPr lang="cs-CZ" sz="1800">
            <a:solidFill>
              <a:sysClr val="windowText" lastClr="000000"/>
            </a:solidFill>
          </a:endParaRPr>
        </a:p>
      </dgm:t>
    </dgm:pt>
    <dgm:pt modelId="{52F5F15A-7905-46C1-99D1-61677C6D212B}">
      <dgm:prSet phldrT="[Text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cs-CZ" sz="1800">
              <a:solidFill>
                <a:sysClr val="windowText" lastClr="000000"/>
              </a:solidFill>
            </a:rPr>
            <a:t>NKÚ</a:t>
          </a:r>
        </a:p>
      </dgm:t>
    </dgm:pt>
    <dgm:pt modelId="{B055F245-2470-4A8D-91DD-D4789EDBA003}" type="parTrans" cxnId="{E42991DA-F2BB-4DA0-B366-E485B7ED5CCD}">
      <dgm:prSet custT="1"/>
      <dgm:spPr/>
      <dgm:t>
        <a:bodyPr/>
        <a:lstStyle/>
        <a:p>
          <a:endParaRPr lang="cs-CZ" sz="1800">
            <a:solidFill>
              <a:sysClr val="windowText" lastClr="000000"/>
            </a:solidFill>
          </a:endParaRPr>
        </a:p>
      </dgm:t>
    </dgm:pt>
    <dgm:pt modelId="{BBD41829-0A18-4239-9458-17E9EE977D68}" type="sibTrans" cxnId="{E42991DA-F2BB-4DA0-B366-E485B7ED5CCD}">
      <dgm:prSet/>
      <dgm:spPr/>
      <dgm:t>
        <a:bodyPr/>
        <a:lstStyle/>
        <a:p>
          <a:endParaRPr lang="cs-CZ" sz="1800">
            <a:solidFill>
              <a:sysClr val="windowText" lastClr="000000"/>
            </a:solidFill>
          </a:endParaRPr>
        </a:p>
      </dgm:t>
    </dgm:pt>
    <dgm:pt modelId="{8AFED573-1B60-4C3A-8898-25B8D06E324A}">
      <dgm:prSet phldrT="[Text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cs-CZ" sz="1800" dirty="0">
              <a:solidFill>
                <a:sysClr val="windowText" lastClr="000000"/>
              </a:solidFill>
            </a:rPr>
            <a:t>Poskytovatel </a:t>
          </a:r>
          <a:r>
            <a:rPr lang="cs-CZ" sz="1800" dirty="0" smtClean="0">
              <a:solidFill>
                <a:sysClr val="windowText" lastClr="000000"/>
              </a:solidFill>
            </a:rPr>
            <a:t>dotace</a:t>
          </a:r>
          <a:endParaRPr lang="cs-CZ" sz="1800" dirty="0">
            <a:solidFill>
              <a:sysClr val="windowText" lastClr="000000"/>
            </a:solidFill>
          </a:endParaRPr>
        </a:p>
      </dgm:t>
    </dgm:pt>
    <dgm:pt modelId="{866ADFC9-870A-4F33-AF99-34FB9D1B2735}" type="parTrans" cxnId="{E8C10C08-2F79-4B06-A5AA-7EEC9C09892F}">
      <dgm:prSet custT="1"/>
      <dgm:spPr/>
      <dgm:t>
        <a:bodyPr/>
        <a:lstStyle/>
        <a:p>
          <a:endParaRPr lang="cs-CZ" sz="1800">
            <a:solidFill>
              <a:sysClr val="windowText" lastClr="000000"/>
            </a:solidFill>
          </a:endParaRPr>
        </a:p>
      </dgm:t>
    </dgm:pt>
    <dgm:pt modelId="{4DE89E22-AA30-467C-8D57-353EC7B6AF34}" type="sibTrans" cxnId="{E8C10C08-2F79-4B06-A5AA-7EEC9C09892F}">
      <dgm:prSet/>
      <dgm:spPr/>
      <dgm:t>
        <a:bodyPr/>
        <a:lstStyle/>
        <a:p>
          <a:endParaRPr lang="cs-CZ" sz="1800">
            <a:solidFill>
              <a:sysClr val="windowText" lastClr="000000"/>
            </a:solidFill>
          </a:endParaRPr>
        </a:p>
      </dgm:t>
    </dgm:pt>
    <dgm:pt modelId="{6632CA9D-1595-422E-9847-8F6DA2034A32}">
      <dgm:prSet phldrT="[Text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cs-CZ" sz="1800" dirty="0">
              <a:solidFill>
                <a:sysClr val="windowText" lastClr="000000"/>
              </a:solidFill>
            </a:rPr>
            <a:t>MF - AO </a:t>
          </a:r>
          <a:r>
            <a:rPr lang="cs-CZ" sz="1800" dirty="0" smtClean="0">
              <a:solidFill>
                <a:sysClr val="windowText" lastClr="000000"/>
              </a:solidFill>
            </a:rPr>
            <a:t>audit systému</a:t>
          </a:r>
          <a:endParaRPr lang="cs-CZ" sz="1800" dirty="0">
            <a:solidFill>
              <a:sysClr val="windowText" lastClr="000000"/>
            </a:solidFill>
          </a:endParaRPr>
        </a:p>
      </dgm:t>
    </dgm:pt>
    <dgm:pt modelId="{3C6AA4B1-333E-4A62-A823-68EEE2D664E4}" type="parTrans" cxnId="{2A631B1B-3A21-4D6C-AE2A-465F75A3AB11}">
      <dgm:prSet custT="1"/>
      <dgm:spPr/>
      <dgm:t>
        <a:bodyPr/>
        <a:lstStyle/>
        <a:p>
          <a:endParaRPr lang="cs-CZ" sz="1800">
            <a:solidFill>
              <a:sysClr val="windowText" lastClr="000000"/>
            </a:solidFill>
          </a:endParaRPr>
        </a:p>
      </dgm:t>
    </dgm:pt>
    <dgm:pt modelId="{04174B32-8637-440B-B791-3F14E9E8E2AD}" type="sibTrans" cxnId="{2A631B1B-3A21-4D6C-AE2A-465F75A3AB11}">
      <dgm:prSet/>
      <dgm:spPr/>
      <dgm:t>
        <a:bodyPr/>
        <a:lstStyle/>
        <a:p>
          <a:endParaRPr lang="cs-CZ" sz="1800">
            <a:solidFill>
              <a:sysClr val="windowText" lastClr="000000"/>
            </a:solidFill>
          </a:endParaRPr>
        </a:p>
      </dgm:t>
    </dgm:pt>
    <dgm:pt modelId="{DD33AA49-09FA-4EF2-BDDF-91C875B65113}">
      <dgm:prSet phldrT="[Text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cs-CZ" sz="1800" dirty="0">
              <a:solidFill>
                <a:sysClr val="windowText" lastClr="000000"/>
              </a:solidFill>
            </a:rPr>
            <a:t>MF - AO </a:t>
          </a:r>
          <a:r>
            <a:rPr lang="cs-CZ" sz="1800" dirty="0" smtClean="0">
              <a:solidFill>
                <a:sysClr val="windowText" lastClr="000000"/>
              </a:solidFill>
            </a:rPr>
            <a:t>audit operace</a:t>
          </a:r>
          <a:endParaRPr lang="cs-CZ" sz="1800" dirty="0">
            <a:solidFill>
              <a:sysClr val="windowText" lastClr="000000"/>
            </a:solidFill>
          </a:endParaRPr>
        </a:p>
      </dgm:t>
    </dgm:pt>
    <dgm:pt modelId="{8A51AF51-670B-464C-8949-1D741C45DAA7}" type="parTrans" cxnId="{C5930DD4-5421-4F03-8A03-97983842AF73}">
      <dgm:prSet custT="1"/>
      <dgm:spPr/>
      <dgm:t>
        <a:bodyPr/>
        <a:lstStyle/>
        <a:p>
          <a:endParaRPr lang="cs-CZ" sz="1800">
            <a:solidFill>
              <a:sysClr val="windowText" lastClr="000000"/>
            </a:solidFill>
          </a:endParaRPr>
        </a:p>
      </dgm:t>
    </dgm:pt>
    <dgm:pt modelId="{01C09C44-E08F-44B1-BEE9-4D3E69802A88}" type="sibTrans" cxnId="{C5930DD4-5421-4F03-8A03-97983842AF73}">
      <dgm:prSet/>
      <dgm:spPr/>
      <dgm:t>
        <a:bodyPr/>
        <a:lstStyle/>
        <a:p>
          <a:endParaRPr lang="cs-CZ" sz="1800">
            <a:solidFill>
              <a:sysClr val="windowText" lastClr="000000"/>
            </a:solidFill>
          </a:endParaRPr>
        </a:p>
      </dgm:t>
    </dgm:pt>
    <dgm:pt modelId="{1BA2DCE1-3D63-4BAC-8DAF-10D910AA3AEF}">
      <dgm:prSet phldrT="[Text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cs-CZ" sz="1800">
              <a:solidFill>
                <a:sysClr val="windowText" lastClr="000000"/>
              </a:solidFill>
            </a:rPr>
            <a:t>EÚD</a:t>
          </a:r>
        </a:p>
      </dgm:t>
    </dgm:pt>
    <dgm:pt modelId="{4465C1A2-57BC-476B-9E28-0FEC7C972348}" type="parTrans" cxnId="{AB379E41-A6CC-4069-A634-2F9C75B37EC6}">
      <dgm:prSet custT="1"/>
      <dgm:spPr/>
      <dgm:t>
        <a:bodyPr/>
        <a:lstStyle/>
        <a:p>
          <a:endParaRPr lang="cs-CZ" sz="1800">
            <a:solidFill>
              <a:sysClr val="windowText" lastClr="000000"/>
            </a:solidFill>
          </a:endParaRPr>
        </a:p>
      </dgm:t>
    </dgm:pt>
    <dgm:pt modelId="{5E12F6B6-D7B6-43C0-A5AB-4122E881986F}" type="sibTrans" cxnId="{AB379E41-A6CC-4069-A634-2F9C75B37EC6}">
      <dgm:prSet/>
      <dgm:spPr/>
      <dgm:t>
        <a:bodyPr/>
        <a:lstStyle/>
        <a:p>
          <a:endParaRPr lang="cs-CZ" sz="1800">
            <a:solidFill>
              <a:sysClr val="windowText" lastClr="000000"/>
            </a:solidFill>
          </a:endParaRPr>
        </a:p>
      </dgm:t>
    </dgm:pt>
    <dgm:pt modelId="{0282E4EE-857A-4E8B-80C4-B2C5157444CB}">
      <dgm:prSet phldrT="[Text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cs-CZ" sz="1800" dirty="0">
              <a:solidFill>
                <a:sysClr val="windowText" lastClr="000000"/>
              </a:solidFill>
            </a:rPr>
            <a:t>EK</a:t>
          </a:r>
        </a:p>
      </dgm:t>
    </dgm:pt>
    <dgm:pt modelId="{21E91AD7-7519-40CB-ABC4-E5BAA83001BC}" type="parTrans" cxnId="{5CCCC121-79D9-48DA-A9BF-6F0F87EA5BB6}">
      <dgm:prSet custT="1"/>
      <dgm:spPr/>
      <dgm:t>
        <a:bodyPr/>
        <a:lstStyle/>
        <a:p>
          <a:endParaRPr lang="cs-CZ" sz="1800">
            <a:solidFill>
              <a:sysClr val="windowText" lastClr="000000"/>
            </a:solidFill>
          </a:endParaRPr>
        </a:p>
      </dgm:t>
    </dgm:pt>
    <dgm:pt modelId="{79629E99-D8F3-4AC1-823A-7EBAB6EF8104}" type="sibTrans" cxnId="{5CCCC121-79D9-48DA-A9BF-6F0F87EA5BB6}">
      <dgm:prSet/>
      <dgm:spPr/>
      <dgm:t>
        <a:bodyPr/>
        <a:lstStyle/>
        <a:p>
          <a:endParaRPr lang="cs-CZ" sz="1800">
            <a:solidFill>
              <a:sysClr val="windowText" lastClr="000000"/>
            </a:solidFill>
          </a:endParaRPr>
        </a:p>
      </dgm:t>
    </dgm:pt>
    <dgm:pt modelId="{4D716511-5155-4490-8E9C-02F48DA7B807}">
      <dgm:prSet phldrT="[Text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cs-CZ" sz="1800">
              <a:solidFill>
                <a:sysClr val="windowText" lastClr="000000"/>
              </a:solidFill>
            </a:rPr>
            <a:t>OFS</a:t>
          </a:r>
        </a:p>
      </dgm:t>
    </dgm:pt>
    <dgm:pt modelId="{4B66B79F-F1C7-4CBB-BCE2-43D2948960F3}" type="parTrans" cxnId="{7113E8B0-6457-4824-AA68-4703232F5795}">
      <dgm:prSet custT="1"/>
      <dgm:spPr/>
      <dgm:t>
        <a:bodyPr/>
        <a:lstStyle/>
        <a:p>
          <a:endParaRPr lang="cs-CZ" sz="1800">
            <a:solidFill>
              <a:sysClr val="windowText" lastClr="000000"/>
            </a:solidFill>
          </a:endParaRPr>
        </a:p>
      </dgm:t>
    </dgm:pt>
    <dgm:pt modelId="{78C3121E-CCDA-4FAC-9A49-BC5EA31BC62D}" type="sibTrans" cxnId="{7113E8B0-6457-4824-AA68-4703232F5795}">
      <dgm:prSet/>
      <dgm:spPr/>
      <dgm:t>
        <a:bodyPr/>
        <a:lstStyle/>
        <a:p>
          <a:endParaRPr lang="cs-CZ" sz="1800">
            <a:solidFill>
              <a:sysClr val="windowText" lastClr="000000"/>
            </a:solidFill>
          </a:endParaRPr>
        </a:p>
      </dgm:t>
    </dgm:pt>
    <dgm:pt modelId="{E0171E55-F4B8-492A-97A8-1F9C08DC4C51}">
      <dgm:prSet phldrT="[Text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cs-CZ" sz="1800">
              <a:solidFill>
                <a:sysClr val="windowText" lastClr="000000"/>
              </a:solidFill>
            </a:rPr>
            <a:t>OLAF</a:t>
          </a:r>
        </a:p>
      </dgm:t>
    </dgm:pt>
    <dgm:pt modelId="{20DC41F9-F356-4D5F-A53E-F1ED5EF2D052}" type="parTrans" cxnId="{ECFA0DE3-0E00-4A16-919B-6533CC019ADA}">
      <dgm:prSet custT="1"/>
      <dgm:spPr/>
      <dgm:t>
        <a:bodyPr/>
        <a:lstStyle/>
        <a:p>
          <a:endParaRPr lang="cs-CZ" sz="1800">
            <a:solidFill>
              <a:sysClr val="windowText" lastClr="000000"/>
            </a:solidFill>
          </a:endParaRPr>
        </a:p>
      </dgm:t>
    </dgm:pt>
    <dgm:pt modelId="{7C00848D-ED23-42C9-B688-01507CFA9618}" type="sibTrans" cxnId="{ECFA0DE3-0E00-4A16-919B-6533CC019ADA}">
      <dgm:prSet/>
      <dgm:spPr/>
      <dgm:t>
        <a:bodyPr/>
        <a:lstStyle/>
        <a:p>
          <a:endParaRPr lang="cs-CZ" sz="1800">
            <a:solidFill>
              <a:sysClr val="windowText" lastClr="000000"/>
            </a:solidFill>
          </a:endParaRPr>
        </a:p>
      </dgm:t>
    </dgm:pt>
    <dgm:pt modelId="{45165356-70FA-4798-BC40-378085BBE195}" type="pres">
      <dgm:prSet presAssocID="{CD666F52-ED3C-453A-ADD0-F945E85E44F1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ECEFDA0-1122-434B-AACE-1DDAFA3711FD}" type="pres">
      <dgm:prSet presAssocID="{0FA91F39-0E66-442A-9B75-F8695D26DDEF}" presName="centerShape" presStyleLbl="node0" presStyleIdx="0" presStyleCnt="1" custScaleX="149124" custScaleY="149123"/>
      <dgm:spPr/>
      <dgm:t>
        <a:bodyPr/>
        <a:lstStyle/>
        <a:p>
          <a:endParaRPr lang="cs-CZ"/>
        </a:p>
      </dgm:t>
    </dgm:pt>
    <dgm:pt modelId="{321E4FA9-CE32-4B74-AAFE-2B21415198D6}" type="pres">
      <dgm:prSet presAssocID="{93D88BB8-7B70-4819-8BC8-519EA107A470}" presName="parTrans" presStyleLbl="sibTrans2D1" presStyleIdx="0" presStyleCnt="10"/>
      <dgm:spPr/>
      <dgm:t>
        <a:bodyPr/>
        <a:lstStyle/>
        <a:p>
          <a:endParaRPr lang="cs-CZ"/>
        </a:p>
      </dgm:t>
    </dgm:pt>
    <dgm:pt modelId="{37A5183C-B3E9-42D8-8933-03EF5822ADF2}" type="pres">
      <dgm:prSet presAssocID="{93D88BB8-7B70-4819-8BC8-519EA107A470}" presName="connectorText" presStyleLbl="sibTrans2D1" presStyleIdx="0" presStyleCnt="10"/>
      <dgm:spPr/>
      <dgm:t>
        <a:bodyPr/>
        <a:lstStyle/>
        <a:p>
          <a:endParaRPr lang="cs-CZ"/>
        </a:p>
      </dgm:t>
    </dgm:pt>
    <dgm:pt modelId="{5EC01670-2CF9-426E-8125-ED7329B9175C}" type="pres">
      <dgm:prSet presAssocID="{BC1CEDFD-5591-488C-992D-81B8CCE6B1FF}" presName="node" presStyleLbl="node1" presStyleIdx="0" presStyleCnt="10" custScaleX="107558" custScaleY="110317" custRadScaleRad="94564" custRadScaleInc="-268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24B2A52-EBD7-4869-BCB1-7BBC54389E90}" type="pres">
      <dgm:prSet presAssocID="{40D5D7D5-CBBB-435E-BA76-107CE3BC68D2}" presName="parTrans" presStyleLbl="sibTrans2D1" presStyleIdx="1" presStyleCnt="10"/>
      <dgm:spPr/>
      <dgm:t>
        <a:bodyPr/>
        <a:lstStyle/>
        <a:p>
          <a:endParaRPr lang="cs-CZ"/>
        </a:p>
      </dgm:t>
    </dgm:pt>
    <dgm:pt modelId="{8C54FF8C-F8A6-46F9-B6B6-326F6A06A100}" type="pres">
      <dgm:prSet presAssocID="{40D5D7D5-CBBB-435E-BA76-107CE3BC68D2}" presName="connectorText" presStyleLbl="sibTrans2D1" presStyleIdx="1" presStyleCnt="10"/>
      <dgm:spPr/>
      <dgm:t>
        <a:bodyPr/>
        <a:lstStyle/>
        <a:p>
          <a:endParaRPr lang="cs-CZ"/>
        </a:p>
      </dgm:t>
    </dgm:pt>
    <dgm:pt modelId="{C8567C27-47BE-46FE-981C-3EC1AE591112}" type="pres">
      <dgm:prSet presAssocID="{89C76344-C40C-4B1B-AC8E-CB4A6904A7DE}" presName="node" presStyleLbl="node1" presStyleIdx="1" presStyleCnt="10" custScaleX="123527" custScaleY="12352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58741D8-3B04-4CD1-8523-02F187E5745F}" type="pres">
      <dgm:prSet presAssocID="{B055F245-2470-4A8D-91DD-D4789EDBA003}" presName="parTrans" presStyleLbl="sibTrans2D1" presStyleIdx="2" presStyleCnt="10"/>
      <dgm:spPr/>
      <dgm:t>
        <a:bodyPr/>
        <a:lstStyle/>
        <a:p>
          <a:endParaRPr lang="cs-CZ"/>
        </a:p>
      </dgm:t>
    </dgm:pt>
    <dgm:pt modelId="{96973BCD-6834-4FE2-A226-0180CB207486}" type="pres">
      <dgm:prSet presAssocID="{B055F245-2470-4A8D-91DD-D4789EDBA003}" presName="connectorText" presStyleLbl="sibTrans2D1" presStyleIdx="2" presStyleCnt="10"/>
      <dgm:spPr/>
      <dgm:t>
        <a:bodyPr/>
        <a:lstStyle/>
        <a:p>
          <a:endParaRPr lang="cs-CZ"/>
        </a:p>
      </dgm:t>
    </dgm:pt>
    <dgm:pt modelId="{9078936F-BCB1-4293-909C-B2C0F78F5135}" type="pres">
      <dgm:prSet presAssocID="{52F5F15A-7905-46C1-99D1-61677C6D212B}" presName="node" presStyleLbl="node1" presStyleIdx="2" presStyleCnt="10" custScaleX="123527" custScaleY="12352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57FC845-C4B3-4530-BF7F-8C5B25ED59D2}" type="pres">
      <dgm:prSet presAssocID="{866ADFC9-870A-4F33-AF99-34FB9D1B2735}" presName="parTrans" presStyleLbl="sibTrans2D1" presStyleIdx="3" presStyleCnt="10"/>
      <dgm:spPr/>
      <dgm:t>
        <a:bodyPr/>
        <a:lstStyle/>
        <a:p>
          <a:endParaRPr lang="cs-CZ"/>
        </a:p>
      </dgm:t>
    </dgm:pt>
    <dgm:pt modelId="{D3728743-14A9-4300-8A19-014565570B2F}" type="pres">
      <dgm:prSet presAssocID="{866ADFC9-870A-4F33-AF99-34FB9D1B2735}" presName="connectorText" presStyleLbl="sibTrans2D1" presStyleIdx="3" presStyleCnt="10"/>
      <dgm:spPr/>
      <dgm:t>
        <a:bodyPr/>
        <a:lstStyle/>
        <a:p>
          <a:endParaRPr lang="cs-CZ"/>
        </a:p>
      </dgm:t>
    </dgm:pt>
    <dgm:pt modelId="{9688CC4F-0E95-4368-B67D-17EC12E241AE}" type="pres">
      <dgm:prSet presAssocID="{8AFED573-1B60-4C3A-8898-25B8D06E324A}" presName="node" presStyleLbl="node1" presStyleIdx="3" presStyleCnt="10" custScaleX="123527" custScaleY="12352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54D420D-208E-488A-B93A-6FADA3611473}" type="pres">
      <dgm:prSet presAssocID="{3C6AA4B1-333E-4A62-A823-68EEE2D664E4}" presName="parTrans" presStyleLbl="sibTrans2D1" presStyleIdx="4" presStyleCnt="10"/>
      <dgm:spPr/>
      <dgm:t>
        <a:bodyPr/>
        <a:lstStyle/>
        <a:p>
          <a:endParaRPr lang="cs-CZ"/>
        </a:p>
      </dgm:t>
    </dgm:pt>
    <dgm:pt modelId="{ADB4DBF8-1CE3-42CA-9451-F559CDDA14B6}" type="pres">
      <dgm:prSet presAssocID="{3C6AA4B1-333E-4A62-A823-68EEE2D664E4}" presName="connectorText" presStyleLbl="sibTrans2D1" presStyleIdx="4" presStyleCnt="10"/>
      <dgm:spPr/>
      <dgm:t>
        <a:bodyPr/>
        <a:lstStyle/>
        <a:p>
          <a:endParaRPr lang="cs-CZ"/>
        </a:p>
      </dgm:t>
    </dgm:pt>
    <dgm:pt modelId="{A22E060E-D666-4D59-99F6-CDD9C5EB4B5B}" type="pres">
      <dgm:prSet presAssocID="{6632CA9D-1595-422E-9847-8F6DA2034A32}" presName="node" presStyleLbl="node1" presStyleIdx="4" presStyleCnt="10" custScaleX="123527" custScaleY="12352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E157448-1EBC-45CB-8D72-B9032737136A}" type="pres">
      <dgm:prSet presAssocID="{8A51AF51-670B-464C-8949-1D741C45DAA7}" presName="parTrans" presStyleLbl="sibTrans2D1" presStyleIdx="5" presStyleCnt="10"/>
      <dgm:spPr/>
      <dgm:t>
        <a:bodyPr/>
        <a:lstStyle/>
        <a:p>
          <a:endParaRPr lang="cs-CZ"/>
        </a:p>
      </dgm:t>
    </dgm:pt>
    <dgm:pt modelId="{01EB2983-B374-4DDA-A715-B043BEB79EE5}" type="pres">
      <dgm:prSet presAssocID="{8A51AF51-670B-464C-8949-1D741C45DAA7}" presName="connectorText" presStyleLbl="sibTrans2D1" presStyleIdx="5" presStyleCnt="10"/>
      <dgm:spPr/>
      <dgm:t>
        <a:bodyPr/>
        <a:lstStyle/>
        <a:p>
          <a:endParaRPr lang="cs-CZ"/>
        </a:p>
      </dgm:t>
    </dgm:pt>
    <dgm:pt modelId="{3DEC365B-F965-4157-917D-530AC693A6D4}" type="pres">
      <dgm:prSet presAssocID="{DD33AA49-09FA-4EF2-BDDF-91C875B65113}" presName="node" presStyleLbl="node1" presStyleIdx="5" presStyleCnt="10" custScaleX="122523" custScaleY="122521" custRadScaleRad="95898" custRadScaleInc="410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6FE1042-7C4B-4F33-8DE5-C58E960F5EE5}" type="pres">
      <dgm:prSet presAssocID="{4465C1A2-57BC-476B-9E28-0FEC7C972348}" presName="parTrans" presStyleLbl="sibTrans2D1" presStyleIdx="6" presStyleCnt="10"/>
      <dgm:spPr/>
      <dgm:t>
        <a:bodyPr/>
        <a:lstStyle/>
        <a:p>
          <a:endParaRPr lang="cs-CZ"/>
        </a:p>
      </dgm:t>
    </dgm:pt>
    <dgm:pt modelId="{D368E539-1AE9-4C01-A13E-9530B87BFAEC}" type="pres">
      <dgm:prSet presAssocID="{4465C1A2-57BC-476B-9E28-0FEC7C972348}" presName="connectorText" presStyleLbl="sibTrans2D1" presStyleIdx="6" presStyleCnt="10"/>
      <dgm:spPr/>
      <dgm:t>
        <a:bodyPr/>
        <a:lstStyle/>
        <a:p>
          <a:endParaRPr lang="cs-CZ"/>
        </a:p>
      </dgm:t>
    </dgm:pt>
    <dgm:pt modelId="{DE77A29A-87CB-4CA5-8873-8727E3EEB40D}" type="pres">
      <dgm:prSet presAssocID="{1BA2DCE1-3D63-4BAC-8DAF-10D910AA3AEF}" presName="node" presStyleLbl="node1" presStyleIdx="6" presStyleCnt="10" custScaleX="123527" custScaleY="12352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6A77FDF-E61D-448A-B549-B2A0CB3D433E}" type="pres">
      <dgm:prSet presAssocID="{21E91AD7-7519-40CB-ABC4-E5BAA83001BC}" presName="parTrans" presStyleLbl="sibTrans2D1" presStyleIdx="7" presStyleCnt="10"/>
      <dgm:spPr/>
      <dgm:t>
        <a:bodyPr/>
        <a:lstStyle/>
        <a:p>
          <a:endParaRPr lang="cs-CZ"/>
        </a:p>
      </dgm:t>
    </dgm:pt>
    <dgm:pt modelId="{1FD3DF4A-060B-4AC2-A74F-3D3AB7566634}" type="pres">
      <dgm:prSet presAssocID="{21E91AD7-7519-40CB-ABC4-E5BAA83001BC}" presName="connectorText" presStyleLbl="sibTrans2D1" presStyleIdx="7" presStyleCnt="10"/>
      <dgm:spPr/>
      <dgm:t>
        <a:bodyPr/>
        <a:lstStyle/>
        <a:p>
          <a:endParaRPr lang="cs-CZ"/>
        </a:p>
      </dgm:t>
    </dgm:pt>
    <dgm:pt modelId="{DFA65A31-2880-4F3A-83C9-EABB72D2D271}" type="pres">
      <dgm:prSet presAssocID="{0282E4EE-857A-4E8B-80C4-B2C5157444CB}" presName="node" presStyleLbl="node1" presStyleIdx="7" presStyleCnt="10" custScaleX="123527" custScaleY="12352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FADCD7-8F7F-44C1-B12B-315001EFBA32}" type="pres">
      <dgm:prSet presAssocID="{4B66B79F-F1C7-4CBB-BCE2-43D2948960F3}" presName="parTrans" presStyleLbl="sibTrans2D1" presStyleIdx="8" presStyleCnt="10"/>
      <dgm:spPr/>
      <dgm:t>
        <a:bodyPr/>
        <a:lstStyle/>
        <a:p>
          <a:endParaRPr lang="cs-CZ"/>
        </a:p>
      </dgm:t>
    </dgm:pt>
    <dgm:pt modelId="{F815B9B4-B61B-49B9-AA73-26D5682FD545}" type="pres">
      <dgm:prSet presAssocID="{4B66B79F-F1C7-4CBB-BCE2-43D2948960F3}" presName="connectorText" presStyleLbl="sibTrans2D1" presStyleIdx="8" presStyleCnt="10"/>
      <dgm:spPr/>
      <dgm:t>
        <a:bodyPr/>
        <a:lstStyle/>
        <a:p>
          <a:endParaRPr lang="cs-CZ"/>
        </a:p>
      </dgm:t>
    </dgm:pt>
    <dgm:pt modelId="{31C10BA1-03E6-4B6C-B954-52FBF4546A55}" type="pres">
      <dgm:prSet presAssocID="{4D716511-5155-4490-8E9C-02F48DA7B807}" presName="node" presStyleLbl="node1" presStyleIdx="8" presStyleCnt="10" custScaleX="123527" custScaleY="12352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E722731-A86C-4818-8828-695A346E8687}" type="pres">
      <dgm:prSet presAssocID="{20DC41F9-F356-4D5F-A53E-F1ED5EF2D052}" presName="parTrans" presStyleLbl="sibTrans2D1" presStyleIdx="9" presStyleCnt="10"/>
      <dgm:spPr/>
      <dgm:t>
        <a:bodyPr/>
        <a:lstStyle/>
        <a:p>
          <a:endParaRPr lang="cs-CZ"/>
        </a:p>
      </dgm:t>
    </dgm:pt>
    <dgm:pt modelId="{95BAF0E6-0597-4884-B785-4F2B704836EE}" type="pres">
      <dgm:prSet presAssocID="{20DC41F9-F356-4D5F-A53E-F1ED5EF2D052}" presName="connectorText" presStyleLbl="sibTrans2D1" presStyleIdx="9" presStyleCnt="10"/>
      <dgm:spPr/>
      <dgm:t>
        <a:bodyPr/>
        <a:lstStyle/>
        <a:p>
          <a:endParaRPr lang="cs-CZ"/>
        </a:p>
      </dgm:t>
    </dgm:pt>
    <dgm:pt modelId="{21A2CBBC-1385-47A0-93DA-E7F03D464A44}" type="pres">
      <dgm:prSet presAssocID="{E0171E55-F4B8-492A-97A8-1F9C08DC4C51}" presName="node" presStyleLbl="node1" presStyleIdx="9" presStyleCnt="10" custScaleX="123527" custScaleY="12352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62C0D60-C25B-4134-845C-2CC4D55C7103}" type="presOf" srcId="{0282E4EE-857A-4E8B-80C4-B2C5157444CB}" destId="{DFA65A31-2880-4F3A-83C9-EABB72D2D271}" srcOrd="0" destOrd="0" presId="urn:microsoft.com/office/officeart/2005/8/layout/radial5"/>
    <dgm:cxn modelId="{52456579-FE38-4241-BF19-D1C9047C3BD1}" type="presOf" srcId="{B055F245-2470-4A8D-91DD-D4789EDBA003}" destId="{96973BCD-6834-4FE2-A226-0180CB207486}" srcOrd="1" destOrd="0" presId="urn:microsoft.com/office/officeart/2005/8/layout/radial5"/>
    <dgm:cxn modelId="{5CCCC121-79D9-48DA-A9BF-6F0F87EA5BB6}" srcId="{0FA91F39-0E66-442A-9B75-F8695D26DDEF}" destId="{0282E4EE-857A-4E8B-80C4-B2C5157444CB}" srcOrd="7" destOrd="0" parTransId="{21E91AD7-7519-40CB-ABC4-E5BAA83001BC}" sibTransId="{79629E99-D8F3-4AC1-823A-7EBAB6EF8104}"/>
    <dgm:cxn modelId="{5C6DB796-FA7A-4CAE-BA43-7CD3F2EEFF04}" type="presOf" srcId="{3C6AA4B1-333E-4A62-A823-68EEE2D664E4}" destId="{354D420D-208E-488A-B93A-6FADA3611473}" srcOrd="0" destOrd="0" presId="urn:microsoft.com/office/officeart/2005/8/layout/radial5"/>
    <dgm:cxn modelId="{CF440E96-5E36-4303-AAE7-5FD4AFF52FF5}" srcId="{0FA91F39-0E66-442A-9B75-F8695D26DDEF}" destId="{BC1CEDFD-5591-488C-992D-81B8CCE6B1FF}" srcOrd="0" destOrd="0" parTransId="{93D88BB8-7B70-4819-8BC8-519EA107A470}" sibTransId="{C3C5771A-05A2-4E57-8EFF-05F4DEA1B878}"/>
    <dgm:cxn modelId="{362D9C5C-D570-4EFF-849C-F263A3FC626A}" type="presOf" srcId="{DD33AA49-09FA-4EF2-BDDF-91C875B65113}" destId="{3DEC365B-F965-4157-917D-530AC693A6D4}" srcOrd="0" destOrd="0" presId="urn:microsoft.com/office/officeart/2005/8/layout/radial5"/>
    <dgm:cxn modelId="{B8A46D03-3B28-49DA-8C2A-8F057F4BD5DE}" type="presOf" srcId="{4B66B79F-F1C7-4CBB-BCE2-43D2948960F3}" destId="{F815B9B4-B61B-49B9-AA73-26D5682FD545}" srcOrd="1" destOrd="0" presId="urn:microsoft.com/office/officeart/2005/8/layout/radial5"/>
    <dgm:cxn modelId="{6ABFE1A0-8CFD-4E77-A817-89B54F717B59}" type="presOf" srcId="{93D88BB8-7B70-4819-8BC8-519EA107A470}" destId="{37A5183C-B3E9-42D8-8933-03EF5822ADF2}" srcOrd="1" destOrd="0" presId="urn:microsoft.com/office/officeart/2005/8/layout/radial5"/>
    <dgm:cxn modelId="{2A631B1B-3A21-4D6C-AE2A-465F75A3AB11}" srcId="{0FA91F39-0E66-442A-9B75-F8695D26DDEF}" destId="{6632CA9D-1595-422E-9847-8F6DA2034A32}" srcOrd="4" destOrd="0" parTransId="{3C6AA4B1-333E-4A62-A823-68EEE2D664E4}" sibTransId="{04174B32-8637-440B-B791-3F14E9E8E2AD}"/>
    <dgm:cxn modelId="{825F8819-6328-48FF-B405-0553C28F7E3B}" type="presOf" srcId="{52F5F15A-7905-46C1-99D1-61677C6D212B}" destId="{9078936F-BCB1-4293-909C-B2C0F78F5135}" srcOrd="0" destOrd="0" presId="urn:microsoft.com/office/officeart/2005/8/layout/radial5"/>
    <dgm:cxn modelId="{6AF1D8BE-4E1D-4B5D-9327-4CEBE2934D29}" type="presOf" srcId="{6632CA9D-1595-422E-9847-8F6DA2034A32}" destId="{A22E060E-D666-4D59-99F6-CDD9C5EB4B5B}" srcOrd="0" destOrd="0" presId="urn:microsoft.com/office/officeart/2005/8/layout/radial5"/>
    <dgm:cxn modelId="{222DA11A-5E18-4C49-BC88-C44C3519FCC2}" type="presOf" srcId="{0FA91F39-0E66-442A-9B75-F8695D26DDEF}" destId="{0ECEFDA0-1122-434B-AACE-1DDAFA3711FD}" srcOrd="0" destOrd="0" presId="urn:microsoft.com/office/officeart/2005/8/layout/radial5"/>
    <dgm:cxn modelId="{AB96786D-93E7-48A0-853E-FF9CA3997E73}" type="presOf" srcId="{866ADFC9-870A-4F33-AF99-34FB9D1B2735}" destId="{D3728743-14A9-4300-8A19-014565570B2F}" srcOrd="1" destOrd="0" presId="urn:microsoft.com/office/officeart/2005/8/layout/radial5"/>
    <dgm:cxn modelId="{0DADD0F6-DECA-48C3-8417-4DCCABBDF7A5}" type="presOf" srcId="{4D716511-5155-4490-8E9C-02F48DA7B807}" destId="{31C10BA1-03E6-4B6C-B954-52FBF4546A55}" srcOrd="0" destOrd="0" presId="urn:microsoft.com/office/officeart/2005/8/layout/radial5"/>
    <dgm:cxn modelId="{8AD0942F-D24A-4233-BFE4-5439E6086956}" type="presOf" srcId="{8A51AF51-670B-464C-8949-1D741C45DAA7}" destId="{2E157448-1EBC-45CB-8D72-B9032737136A}" srcOrd="0" destOrd="0" presId="urn:microsoft.com/office/officeart/2005/8/layout/radial5"/>
    <dgm:cxn modelId="{3E5543F3-F821-4154-B4F1-CE16A2CC4A25}" type="presOf" srcId="{21E91AD7-7519-40CB-ABC4-E5BAA83001BC}" destId="{36A77FDF-E61D-448A-B549-B2A0CB3D433E}" srcOrd="0" destOrd="0" presId="urn:microsoft.com/office/officeart/2005/8/layout/radial5"/>
    <dgm:cxn modelId="{7113E8B0-6457-4824-AA68-4703232F5795}" srcId="{0FA91F39-0E66-442A-9B75-F8695D26DDEF}" destId="{4D716511-5155-4490-8E9C-02F48DA7B807}" srcOrd="8" destOrd="0" parTransId="{4B66B79F-F1C7-4CBB-BCE2-43D2948960F3}" sibTransId="{78C3121E-CCDA-4FAC-9A49-BC5EA31BC62D}"/>
    <dgm:cxn modelId="{70443F3E-9734-49BD-BF18-0E90429E2843}" type="presOf" srcId="{4B66B79F-F1C7-4CBB-BCE2-43D2948960F3}" destId="{3CFADCD7-8F7F-44C1-B12B-315001EFBA32}" srcOrd="0" destOrd="0" presId="urn:microsoft.com/office/officeart/2005/8/layout/radial5"/>
    <dgm:cxn modelId="{512A20E7-D6F3-4B1D-A316-1A8573560045}" type="presOf" srcId="{3C6AA4B1-333E-4A62-A823-68EEE2D664E4}" destId="{ADB4DBF8-1CE3-42CA-9451-F559CDDA14B6}" srcOrd="1" destOrd="0" presId="urn:microsoft.com/office/officeart/2005/8/layout/radial5"/>
    <dgm:cxn modelId="{FEAC7F3D-EA01-458E-A24E-47D9BEDFAAEA}" type="presOf" srcId="{4465C1A2-57BC-476B-9E28-0FEC7C972348}" destId="{46FE1042-7C4B-4F33-8DE5-C58E960F5EE5}" srcOrd="0" destOrd="0" presId="urn:microsoft.com/office/officeart/2005/8/layout/radial5"/>
    <dgm:cxn modelId="{D8B577D4-714E-437A-BC42-B1E061F9C3AF}" srcId="{0FA91F39-0E66-442A-9B75-F8695D26DDEF}" destId="{89C76344-C40C-4B1B-AC8E-CB4A6904A7DE}" srcOrd="1" destOrd="0" parTransId="{40D5D7D5-CBBB-435E-BA76-107CE3BC68D2}" sibTransId="{E583BF83-6677-4B39-A01A-2784FBF0797A}"/>
    <dgm:cxn modelId="{C5930DD4-5421-4F03-8A03-97983842AF73}" srcId="{0FA91F39-0E66-442A-9B75-F8695D26DDEF}" destId="{DD33AA49-09FA-4EF2-BDDF-91C875B65113}" srcOrd="5" destOrd="0" parTransId="{8A51AF51-670B-464C-8949-1D741C45DAA7}" sibTransId="{01C09C44-E08F-44B1-BEE9-4D3E69802A88}"/>
    <dgm:cxn modelId="{D4B84FD1-79CD-49E5-B6D1-ABEFC1D32C51}" type="presOf" srcId="{40D5D7D5-CBBB-435E-BA76-107CE3BC68D2}" destId="{8C54FF8C-F8A6-46F9-B6B6-326F6A06A100}" srcOrd="1" destOrd="0" presId="urn:microsoft.com/office/officeart/2005/8/layout/radial5"/>
    <dgm:cxn modelId="{03A7BD6A-7ADF-4703-B4BC-7D2D59A51033}" type="presOf" srcId="{B055F245-2470-4A8D-91DD-D4789EDBA003}" destId="{758741D8-3B04-4CD1-8523-02F187E5745F}" srcOrd="0" destOrd="0" presId="urn:microsoft.com/office/officeart/2005/8/layout/radial5"/>
    <dgm:cxn modelId="{7FA197C4-4DEA-4813-A649-F5C6586A8FB9}" type="presOf" srcId="{8A51AF51-670B-464C-8949-1D741C45DAA7}" destId="{01EB2983-B374-4DDA-A715-B043BEB79EE5}" srcOrd="1" destOrd="0" presId="urn:microsoft.com/office/officeart/2005/8/layout/radial5"/>
    <dgm:cxn modelId="{94E3396D-3E31-4EC2-B2BA-73D2EA4E5A67}" type="presOf" srcId="{E0171E55-F4B8-492A-97A8-1F9C08DC4C51}" destId="{21A2CBBC-1385-47A0-93DA-E7F03D464A44}" srcOrd="0" destOrd="0" presId="urn:microsoft.com/office/officeart/2005/8/layout/radial5"/>
    <dgm:cxn modelId="{75BADC4F-0048-4F11-A593-C9F65CCF1B20}" type="presOf" srcId="{40D5D7D5-CBBB-435E-BA76-107CE3BC68D2}" destId="{524B2A52-EBD7-4869-BCB1-7BBC54389E90}" srcOrd="0" destOrd="0" presId="urn:microsoft.com/office/officeart/2005/8/layout/radial5"/>
    <dgm:cxn modelId="{6468EFE5-6C37-475B-BA2F-8588F8D06BD7}" type="presOf" srcId="{20DC41F9-F356-4D5F-A53E-F1ED5EF2D052}" destId="{2E722731-A86C-4818-8828-695A346E8687}" srcOrd="0" destOrd="0" presId="urn:microsoft.com/office/officeart/2005/8/layout/radial5"/>
    <dgm:cxn modelId="{A033BF72-8DE2-4F9B-B330-C86870D1CB27}" type="presOf" srcId="{93D88BB8-7B70-4819-8BC8-519EA107A470}" destId="{321E4FA9-CE32-4B74-AAFE-2B21415198D6}" srcOrd="0" destOrd="0" presId="urn:microsoft.com/office/officeart/2005/8/layout/radial5"/>
    <dgm:cxn modelId="{E42991DA-F2BB-4DA0-B366-E485B7ED5CCD}" srcId="{0FA91F39-0E66-442A-9B75-F8695D26DDEF}" destId="{52F5F15A-7905-46C1-99D1-61677C6D212B}" srcOrd="2" destOrd="0" parTransId="{B055F245-2470-4A8D-91DD-D4789EDBA003}" sibTransId="{BBD41829-0A18-4239-9458-17E9EE977D68}"/>
    <dgm:cxn modelId="{AB379E41-A6CC-4069-A634-2F9C75B37EC6}" srcId="{0FA91F39-0E66-442A-9B75-F8695D26DDEF}" destId="{1BA2DCE1-3D63-4BAC-8DAF-10D910AA3AEF}" srcOrd="6" destOrd="0" parTransId="{4465C1A2-57BC-476B-9E28-0FEC7C972348}" sibTransId="{5E12F6B6-D7B6-43C0-A5AB-4122E881986F}"/>
    <dgm:cxn modelId="{3B5CDF14-6D68-4BD8-8F4F-F7ECBA9AD081}" type="presOf" srcId="{1BA2DCE1-3D63-4BAC-8DAF-10D910AA3AEF}" destId="{DE77A29A-87CB-4CA5-8873-8727E3EEB40D}" srcOrd="0" destOrd="0" presId="urn:microsoft.com/office/officeart/2005/8/layout/radial5"/>
    <dgm:cxn modelId="{67A56109-4FC1-4675-A3BA-9F60C2EC9CF9}" type="presOf" srcId="{21E91AD7-7519-40CB-ABC4-E5BAA83001BC}" destId="{1FD3DF4A-060B-4AC2-A74F-3D3AB7566634}" srcOrd="1" destOrd="0" presId="urn:microsoft.com/office/officeart/2005/8/layout/radial5"/>
    <dgm:cxn modelId="{15C4CCBB-73BB-4B68-A2F2-1D23587C53E6}" type="presOf" srcId="{20DC41F9-F356-4D5F-A53E-F1ED5EF2D052}" destId="{95BAF0E6-0597-4884-B785-4F2B704836EE}" srcOrd="1" destOrd="0" presId="urn:microsoft.com/office/officeart/2005/8/layout/radial5"/>
    <dgm:cxn modelId="{A799EB30-8D57-4C20-B72F-C8E5304FEA76}" type="presOf" srcId="{BC1CEDFD-5591-488C-992D-81B8CCE6B1FF}" destId="{5EC01670-2CF9-426E-8125-ED7329B9175C}" srcOrd="0" destOrd="0" presId="urn:microsoft.com/office/officeart/2005/8/layout/radial5"/>
    <dgm:cxn modelId="{ECFA0DE3-0E00-4A16-919B-6533CC019ADA}" srcId="{0FA91F39-0E66-442A-9B75-F8695D26DDEF}" destId="{E0171E55-F4B8-492A-97A8-1F9C08DC4C51}" srcOrd="9" destOrd="0" parTransId="{20DC41F9-F356-4D5F-A53E-F1ED5EF2D052}" sibTransId="{7C00848D-ED23-42C9-B688-01507CFA9618}"/>
    <dgm:cxn modelId="{02CAB7D2-3CCA-4A71-8359-6E02DA417F8D}" type="presOf" srcId="{866ADFC9-870A-4F33-AF99-34FB9D1B2735}" destId="{B57FC845-C4B3-4530-BF7F-8C5B25ED59D2}" srcOrd="0" destOrd="0" presId="urn:microsoft.com/office/officeart/2005/8/layout/radial5"/>
    <dgm:cxn modelId="{77C3C8AA-5807-4146-A7B5-513095A77E23}" type="presOf" srcId="{CD666F52-ED3C-453A-ADD0-F945E85E44F1}" destId="{45165356-70FA-4798-BC40-378085BBE195}" srcOrd="0" destOrd="0" presId="urn:microsoft.com/office/officeart/2005/8/layout/radial5"/>
    <dgm:cxn modelId="{4E9370FD-C655-49E1-9D4A-603C6438CD1B}" type="presOf" srcId="{8AFED573-1B60-4C3A-8898-25B8D06E324A}" destId="{9688CC4F-0E95-4368-B67D-17EC12E241AE}" srcOrd="0" destOrd="0" presId="urn:microsoft.com/office/officeart/2005/8/layout/radial5"/>
    <dgm:cxn modelId="{0AEC55B4-E075-458F-8DC1-1E368E469040}" type="presOf" srcId="{89C76344-C40C-4B1B-AC8E-CB4A6904A7DE}" destId="{C8567C27-47BE-46FE-981C-3EC1AE591112}" srcOrd="0" destOrd="0" presId="urn:microsoft.com/office/officeart/2005/8/layout/radial5"/>
    <dgm:cxn modelId="{E422D4FE-8407-4741-BCB0-0CE1AFA92E1F}" type="presOf" srcId="{4465C1A2-57BC-476B-9E28-0FEC7C972348}" destId="{D368E539-1AE9-4C01-A13E-9530B87BFAEC}" srcOrd="1" destOrd="0" presId="urn:microsoft.com/office/officeart/2005/8/layout/radial5"/>
    <dgm:cxn modelId="{3980F721-373A-46ED-A24A-947B9327F484}" srcId="{CD666F52-ED3C-453A-ADD0-F945E85E44F1}" destId="{0FA91F39-0E66-442A-9B75-F8695D26DDEF}" srcOrd="0" destOrd="0" parTransId="{9A0ADC3B-88D0-44D1-9E19-8CB2E5B75937}" sibTransId="{49BA26C3-3B2E-4CC7-8646-43ED757ADDE4}"/>
    <dgm:cxn modelId="{E8C10C08-2F79-4B06-A5AA-7EEC9C09892F}" srcId="{0FA91F39-0E66-442A-9B75-F8695D26DDEF}" destId="{8AFED573-1B60-4C3A-8898-25B8D06E324A}" srcOrd="3" destOrd="0" parTransId="{866ADFC9-870A-4F33-AF99-34FB9D1B2735}" sibTransId="{4DE89E22-AA30-467C-8D57-353EC7B6AF34}"/>
    <dgm:cxn modelId="{33841836-A156-47A1-890F-925C0E2C6C0F}" type="presParOf" srcId="{45165356-70FA-4798-BC40-378085BBE195}" destId="{0ECEFDA0-1122-434B-AACE-1DDAFA3711FD}" srcOrd="0" destOrd="0" presId="urn:microsoft.com/office/officeart/2005/8/layout/radial5"/>
    <dgm:cxn modelId="{A81178AF-1E09-42DF-A204-8D68909C6E53}" type="presParOf" srcId="{45165356-70FA-4798-BC40-378085BBE195}" destId="{321E4FA9-CE32-4B74-AAFE-2B21415198D6}" srcOrd="1" destOrd="0" presId="urn:microsoft.com/office/officeart/2005/8/layout/radial5"/>
    <dgm:cxn modelId="{A3015D10-21DB-457A-89E7-69918D644C41}" type="presParOf" srcId="{321E4FA9-CE32-4B74-AAFE-2B21415198D6}" destId="{37A5183C-B3E9-42D8-8933-03EF5822ADF2}" srcOrd="0" destOrd="0" presId="urn:microsoft.com/office/officeart/2005/8/layout/radial5"/>
    <dgm:cxn modelId="{DFB7AFC8-CA01-4319-9681-5DDDBE45E2C3}" type="presParOf" srcId="{45165356-70FA-4798-BC40-378085BBE195}" destId="{5EC01670-2CF9-426E-8125-ED7329B9175C}" srcOrd="2" destOrd="0" presId="urn:microsoft.com/office/officeart/2005/8/layout/radial5"/>
    <dgm:cxn modelId="{638F77E5-D3B0-4DD2-B6A7-33366A5B7CDF}" type="presParOf" srcId="{45165356-70FA-4798-BC40-378085BBE195}" destId="{524B2A52-EBD7-4869-BCB1-7BBC54389E90}" srcOrd="3" destOrd="0" presId="urn:microsoft.com/office/officeart/2005/8/layout/radial5"/>
    <dgm:cxn modelId="{FFAA02DA-4262-4386-9FAD-C53FC61CF518}" type="presParOf" srcId="{524B2A52-EBD7-4869-BCB1-7BBC54389E90}" destId="{8C54FF8C-F8A6-46F9-B6B6-326F6A06A100}" srcOrd="0" destOrd="0" presId="urn:microsoft.com/office/officeart/2005/8/layout/radial5"/>
    <dgm:cxn modelId="{005FFF91-5335-4468-9AE4-94EABEFC2E73}" type="presParOf" srcId="{45165356-70FA-4798-BC40-378085BBE195}" destId="{C8567C27-47BE-46FE-981C-3EC1AE591112}" srcOrd="4" destOrd="0" presId="urn:microsoft.com/office/officeart/2005/8/layout/radial5"/>
    <dgm:cxn modelId="{FE6FE108-B200-4599-8D1A-EA751882AA54}" type="presParOf" srcId="{45165356-70FA-4798-BC40-378085BBE195}" destId="{758741D8-3B04-4CD1-8523-02F187E5745F}" srcOrd="5" destOrd="0" presId="urn:microsoft.com/office/officeart/2005/8/layout/radial5"/>
    <dgm:cxn modelId="{97250656-2A3B-4BDA-9E1D-494C2F7FD7A0}" type="presParOf" srcId="{758741D8-3B04-4CD1-8523-02F187E5745F}" destId="{96973BCD-6834-4FE2-A226-0180CB207486}" srcOrd="0" destOrd="0" presId="urn:microsoft.com/office/officeart/2005/8/layout/radial5"/>
    <dgm:cxn modelId="{DE83C067-A6D2-4B8F-ADF0-4F391EE1B469}" type="presParOf" srcId="{45165356-70FA-4798-BC40-378085BBE195}" destId="{9078936F-BCB1-4293-909C-B2C0F78F5135}" srcOrd="6" destOrd="0" presId="urn:microsoft.com/office/officeart/2005/8/layout/radial5"/>
    <dgm:cxn modelId="{B5362AD5-7268-483F-9743-D576782B680A}" type="presParOf" srcId="{45165356-70FA-4798-BC40-378085BBE195}" destId="{B57FC845-C4B3-4530-BF7F-8C5B25ED59D2}" srcOrd="7" destOrd="0" presId="urn:microsoft.com/office/officeart/2005/8/layout/radial5"/>
    <dgm:cxn modelId="{8185DFF3-A3DF-476B-9CC0-2C9E1E1D2862}" type="presParOf" srcId="{B57FC845-C4B3-4530-BF7F-8C5B25ED59D2}" destId="{D3728743-14A9-4300-8A19-014565570B2F}" srcOrd="0" destOrd="0" presId="urn:microsoft.com/office/officeart/2005/8/layout/radial5"/>
    <dgm:cxn modelId="{8DCF0992-09B9-4A3D-9325-9E13EB31B06F}" type="presParOf" srcId="{45165356-70FA-4798-BC40-378085BBE195}" destId="{9688CC4F-0E95-4368-B67D-17EC12E241AE}" srcOrd="8" destOrd="0" presId="urn:microsoft.com/office/officeart/2005/8/layout/radial5"/>
    <dgm:cxn modelId="{37EED67B-FDEE-40AB-BF51-9E2361972F34}" type="presParOf" srcId="{45165356-70FA-4798-BC40-378085BBE195}" destId="{354D420D-208E-488A-B93A-6FADA3611473}" srcOrd="9" destOrd="0" presId="urn:microsoft.com/office/officeart/2005/8/layout/radial5"/>
    <dgm:cxn modelId="{B825A5E8-4947-47F2-A25B-EF66C0EFA8E8}" type="presParOf" srcId="{354D420D-208E-488A-B93A-6FADA3611473}" destId="{ADB4DBF8-1CE3-42CA-9451-F559CDDA14B6}" srcOrd="0" destOrd="0" presId="urn:microsoft.com/office/officeart/2005/8/layout/radial5"/>
    <dgm:cxn modelId="{98D4901B-3FB5-49FB-9A52-612DD87355E6}" type="presParOf" srcId="{45165356-70FA-4798-BC40-378085BBE195}" destId="{A22E060E-D666-4D59-99F6-CDD9C5EB4B5B}" srcOrd="10" destOrd="0" presId="urn:microsoft.com/office/officeart/2005/8/layout/radial5"/>
    <dgm:cxn modelId="{6F6D1309-03EF-45EB-9B15-42FA25247409}" type="presParOf" srcId="{45165356-70FA-4798-BC40-378085BBE195}" destId="{2E157448-1EBC-45CB-8D72-B9032737136A}" srcOrd="11" destOrd="0" presId="urn:microsoft.com/office/officeart/2005/8/layout/radial5"/>
    <dgm:cxn modelId="{D280D800-F25D-4707-8A3C-3320C7AAC2C2}" type="presParOf" srcId="{2E157448-1EBC-45CB-8D72-B9032737136A}" destId="{01EB2983-B374-4DDA-A715-B043BEB79EE5}" srcOrd="0" destOrd="0" presId="urn:microsoft.com/office/officeart/2005/8/layout/radial5"/>
    <dgm:cxn modelId="{A034E741-7E5B-422C-9CD1-EB2CF49C2361}" type="presParOf" srcId="{45165356-70FA-4798-BC40-378085BBE195}" destId="{3DEC365B-F965-4157-917D-530AC693A6D4}" srcOrd="12" destOrd="0" presId="urn:microsoft.com/office/officeart/2005/8/layout/radial5"/>
    <dgm:cxn modelId="{7DE61933-A982-4BCD-8193-CF6AD57970C7}" type="presParOf" srcId="{45165356-70FA-4798-BC40-378085BBE195}" destId="{46FE1042-7C4B-4F33-8DE5-C58E960F5EE5}" srcOrd="13" destOrd="0" presId="urn:microsoft.com/office/officeart/2005/8/layout/radial5"/>
    <dgm:cxn modelId="{AEC2FAC7-5FC9-4F51-9B2C-FF6F8E06FA02}" type="presParOf" srcId="{46FE1042-7C4B-4F33-8DE5-C58E960F5EE5}" destId="{D368E539-1AE9-4C01-A13E-9530B87BFAEC}" srcOrd="0" destOrd="0" presId="urn:microsoft.com/office/officeart/2005/8/layout/radial5"/>
    <dgm:cxn modelId="{49DF80B3-AE4C-4D1F-B8F6-602FB60CEA5C}" type="presParOf" srcId="{45165356-70FA-4798-BC40-378085BBE195}" destId="{DE77A29A-87CB-4CA5-8873-8727E3EEB40D}" srcOrd="14" destOrd="0" presId="urn:microsoft.com/office/officeart/2005/8/layout/radial5"/>
    <dgm:cxn modelId="{D806DCBC-B494-46E2-BD36-EBA2D52DDE2E}" type="presParOf" srcId="{45165356-70FA-4798-BC40-378085BBE195}" destId="{36A77FDF-E61D-448A-B549-B2A0CB3D433E}" srcOrd="15" destOrd="0" presId="urn:microsoft.com/office/officeart/2005/8/layout/radial5"/>
    <dgm:cxn modelId="{EA54C242-B609-4229-A7A5-2BE2FA4380F1}" type="presParOf" srcId="{36A77FDF-E61D-448A-B549-B2A0CB3D433E}" destId="{1FD3DF4A-060B-4AC2-A74F-3D3AB7566634}" srcOrd="0" destOrd="0" presId="urn:microsoft.com/office/officeart/2005/8/layout/radial5"/>
    <dgm:cxn modelId="{7AB09BF1-ADEC-4F5C-BDB5-38AD99E8B862}" type="presParOf" srcId="{45165356-70FA-4798-BC40-378085BBE195}" destId="{DFA65A31-2880-4F3A-83C9-EABB72D2D271}" srcOrd="16" destOrd="0" presId="urn:microsoft.com/office/officeart/2005/8/layout/radial5"/>
    <dgm:cxn modelId="{2D7B715F-2196-4639-A3DF-DADA095999B5}" type="presParOf" srcId="{45165356-70FA-4798-BC40-378085BBE195}" destId="{3CFADCD7-8F7F-44C1-B12B-315001EFBA32}" srcOrd="17" destOrd="0" presId="urn:microsoft.com/office/officeart/2005/8/layout/radial5"/>
    <dgm:cxn modelId="{B176084A-9BBC-483A-97A8-0CC5792C129F}" type="presParOf" srcId="{3CFADCD7-8F7F-44C1-B12B-315001EFBA32}" destId="{F815B9B4-B61B-49B9-AA73-26D5682FD545}" srcOrd="0" destOrd="0" presId="urn:microsoft.com/office/officeart/2005/8/layout/radial5"/>
    <dgm:cxn modelId="{871BE10E-4CD2-40C8-9C57-2EA195B351BD}" type="presParOf" srcId="{45165356-70FA-4798-BC40-378085BBE195}" destId="{31C10BA1-03E6-4B6C-B954-52FBF4546A55}" srcOrd="18" destOrd="0" presId="urn:microsoft.com/office/officeart/2005/8/layout/radial5"/>
    <dgm:cxn modelId="{F4FD038F-1B2E-4D1B-B004-765F9EB407BA}" type="presParOf" srcId="{45165356-70FA-4798-BC40-378085BBE195}" destId="{2E722731-A86C-4818-8828-695A346E8687}" srcOrd="19" destOrd="0" presId="urn:microsoft.com/office/officeart/2005/8/layout/radial5"/>
    <dgm:cxn modelId="{CDD0CED2-6FE3-439C-9B95-8ACB474B4DC7}" type="presParOf" srcId="{2E722731-A86C-4818-8828-695A346E8687}" destId="{95BAF0E6-0597-4884-B785-4F2B704836EE}" srcOrd="0" destOrd="0" presId="urn:microsoft.com/office/officeart/2005/8/layout/radial5"/>
    <dgm:cxn modelId="{41EB55D7-190F-476B-8268-11C7100A345B}" type="presParOf" srcId="{45165356-70FA-4798-BC40-378085BBE195}" destId="{21A2CBBC-1385-47A0-93DA-E7F03D464A44}" srcOrd="2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6E3CC8C-5857-459B-B908-6BBC60B26FE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EB367E7-669F-4E3B-9FBF-25682DE87319}">
      <dgm:prSet phldrT="[Text]"/>
      <dgm:spPr/>
      <dgm:t>
        <a:bodyPr/>
        <a:lstStyle/>
        <a:p>
          <a:r>
            <a:rPr lang="cs-CZ" smtClean="0"/>
            <a:t>Cílem auditu operace je prověřit:</a:t>
          </a:r>
          <a:endParaRPr lang="cs-CZ"/>
        </a:p>
      </dgm:t>
    </dgm:pt>
    <dgm:pt modelId="{228FD365-F25B-48E2-B8C9-67F9170DF917}" type="parTrans" cxnId="{6A6475B7-8D2B-4DD6-BB47-3B72E3141177}">
      <dgm:prSet/>
      <dgm:spPr/>
      <dgm:t>
        <a:bodyPr/>
        <a:lstStyle/>
        <a:p>
          <a:endParaRPr lang="cs-CZ"/>
        </a:p>
      </dgm:t>
    </dgm:pt>
    <dgm:pt modelId="{8B6CC15A-9C4C-430E-B38C-316D17D956D5}" type="sibTrans" cxnId="{6A6475B7-8D2B-4DD6-BB47-3B72E3141177}">
      <dgm:prSet/>
      <dgm:spPr/>
      <dgm:t>
        <a:bodyPr/>
        <a:lstStyle/>
        <a:p>
          <a:endParaRPr lang="cs-CZ"/>
        </a:p>
      </dgm:t>
    </dgm:pt>
    <dgm:pt modelId="{29F1F6CF-011C-424E-9859-1E5F7E47417F}">
      <dgm:prSet/>
      <dgm:spPr/>
      <dgm:t>
        <a:bodyPr/>
        <a:lstStyle/>
        <a:p>
          <a:r>
            <a:rPr lang="cs-CZ" dirty="0" smtClean="0"/>
            <a:t>Soulad realizace projektu se Smlouvou o podmínkách poskytnutí dotace</a:t>
          </a:r>
        </a:p>
      </dgm:t>
    </dgm:pt>
    <dgm:pt modelId="{FDE22BF2-50D9-4E2F-B0FD-B45E6E2B42F4}" type="parTrans" cxnId="{FC7616E8-A529-48CE-BDD1-7518AE0DFB43}">
      <dgm:prSet/>
      <dgm:spPr/>
      <dgm:t>
        <a:bodyPr/>
        <a:lstStyle/>
        <a:p>
          <a:endParaRPr lang="cs-CZ"/>
        </a:p>
      </dgm:t>
    </dgm:pt>
    <dgm:pt modelId="{8E892513-7798-4473-B53B-1BE52643C027}" type="sibTrans" cxnId="{FC7616E8-A529-48CE-BDD1-7518AE0DFB43}">
      <dgm:prSet/>
      <dgm:spPr/>
      <dgm:t>
        <a:bodyPr/>
        <a:lstStyle/>
        <a:p>
          <a:endParaRPr lang="cs-CZ"/>
        </a:p>
      </dgm:t>
    </dgm:pt>
    <dgm:pt modelId="{8D783EB1-8D7D-47AB-996E-A1E99B790949}">
      <dgm:prSet/>
      <dgm:spPr/>
      <dgm:t>
        <a:bodyPr/>
        <a:lstStyle/>
        <a:p>
          <a:r>
            <a:rPr lang="cs-CZ" smtClean="0"/>
            <a:t>Způsobilost výdajů</a:t>
          </a:r>
          <a:endParaRPr lang="cs-CZ" dirty="0" smtClean="0"/>
        </a:p>
      </dgm:t>
    </dgm:pt>
    <dgm:pt modelId="{E4EB6086-0D38-4B2F-A99E-D9A69FCA7A16}" type="parTrans" cxnId="{354EC533-0703-4D36-8AD0-7CB2BE778D64}">
      <dgm:prSet/>
      <dgm:spPr/>
      <dgm:t>
        <a:bodyPr/>
        <a:lstStyle/>
        <a:p>
          <a:endParaRPr lang="cs-CZ"/>
        </a:p>
      </dgm:t>
    </dgm:pt>
    <dgm:pt modelId="{E39FC1D5-C83C-45C0-969A-B702809530EA}" type="sibTrans" cxnId="{354EC533-0703-4D36-8AD0-7CB2BE778D64}">
      <dgm:prSet/>
      <dgm:spPr/>
      <dgm:t>
        <a:bodyPr/>
        <a:lstStyle/>
        <a:p>
          <a:endParaRPr lang="cs-CZ"/>
        </a:p>
      </dgm:t>
    </dgm:pt>
    <dgm:pt modelId="{5AA4D90A-BD56-4C4C-9DC1-1485F63676BF}">
      <dgm:prSet/>
      <dgm:spPr/>
      <dgm:t>
        <a:bodyPr/>
        <a:lstStyle/>
        <a:p>
          <a:r>
            <a:rPr lang="cs-CZ" smtClean="0"/>
            <a:t>Soulad realizace projektu s pravidly pro projekty generující příjmy</a:t>
          </a:r>
          <a:endParaRPr lang="cs-CZ" dirty="0" smtClean="0"/>
        </a:p>
      </dgm:t>
    </dgm:pt>
    <dgm:pt modelId="{B889F4A9-4102-4D67-8650-AF93D40E5EB5}" type="parTrans" cxnId="{DA51B324-B153-410C-87E0-D2DA0BFF013C}">
      <dgm:prSet/>
      <dgm:spPr/>
      <dgm:t>
        <a:bodyPr/>
        <a:lstStyle/>
        <a:p>
          <a:endParaRPr lang="cs-CZ"/>
        </a:p>
      </dgm:t>
    </dgm:pt>
    <dgm:pt modelId="{1A4391B0-311E-45B3-BE2C-1A3834D134FB}" type="sibTrans" cxnId="{DA51B324-B153-410C-87E0-D2DA0BFF013C}">
      <dgm:prSet/>
      <dgm:spPr/>
      <dgm:t>
        <a:bodyPr/>
        <a:lstStyle/>
        <a:p>
          <a:endParaRPr lang="cs-CZ"/>
        </a:p>
      </dgm:t>
    </dgm:pt>
    <dgm:pt modelId="{C3603CF0-16DA-48FB-98BD-6B68E957CB19}">
      <dgm:prSet/>
      <dgm:spPr/>
      <dgm:t>
        <a:bodyPr/>
        <a:lstStyle/>
        <a:p>
          <a:r>
            <a:rPr lang="cs-CZ" smtClean="0"/>
            <a:t>Soulad realizace projektu s právními předpisy EU a ČR, zejména:</a:t>
          </a:r>
          <a:endParaRPr lang="cs-CZ" dirty="0" smtClean="0"/>
        </a:p>
      </dgm:t>
    </dgm:pt>
    <dgm:pt modelId="{E30BD680-38BE-4086-AF4D-9EF4030DB612}" type="parTrans" cxnId="{685B34D2-84FE-4964-B0EF-1D8A307E55CA}">
      <dgm:prSet/>
      <dgm:spPr/>
      <dgm:t>
        <a:bodyPr/>
        <a:lstStyle/>
        <a:p>
          <a:endParaRPr lang="cs-CZ"/>
        </a:p>
      </dgm:t>
    </dgm:pt>
    <dgm:pt modelId="{24A97970-00C8-4B94-B355-81FADAE73478}" type="sibTrans" cxnId="{685B34D2-84FE-4964-B0EF-1D8A307E55CA}">
      <dgm:prSet/>
      <dgm:spPr/>
      <dgm:t>
        <a:bodyPr/>
        <a:lstStyle/>
        <a:p>
          <a:endParaRPr lang="cs-CZ"/>
        </a:p>
      </dgm:t>
    </dgm:pt>
    <dgm:pt modelId="{B9AEE41F-C838-4D73-A485-AD89B3C85AAE}">
      <dgm:prSet/>
      <dgm:spPr/>
      <dgm:t>
        <a:bodyPr/>
        <a:lstStyle/>
        <a:p>
          <a:r>
            <a:rPr lang="cs-CZ" smtClean="0"/>
            <a:t>Zadávání veřejných zakázek</a:t>
          </a:r>
          <a:endParaRPr lang="cs-CZ" dirty="0" smtClean="0"/>
        </a:p>
      </dgm:t>
    </dgm:pt>
    <dgm:pt modelId="{59420F0A-6E68-4A3B-A6B7-EF30E598644C}" type="parTrans" cxnId="{AC484A27-1AF3-41A4-A4A2-932C2A9EB73C}">
      <dgm:prSet/>
      <dgm:spPr/>
      <dgm:t>
        <a:bodyPr/>
        <a:lstStyle/>
        <a:p>
          <a:endParaRPr lang="cs-CZ"/>
        </a:p>
      </dgm:t>
    </dgm:pt>
    <dgm:pt modelId="{CBD68A5F-7454-4614-910A-38AE9B1849B5}" type="sibTrans" cxnId="{AC484A27-1AF3-41A4-A4A2-932C2A9EB73C}">
      <dgm:prSet/>
      <dgm:spPr/>
      <dgm:t>
        <a:bodyPr/>
        <a:lstStyle/>
        <a:p>
          <a:endParaRPr lang="cs-CZ"/>
        </a:p>
      </dgm:t>
    </dgm:pt>
    <dgm:pt modelId="{ED14631C-B6E7-4763-A29C-60D6649B4E44}">
      <dgm:prSet/>
      <dgm:spPr/>
      <dgm:t>
        <a:bodyPr/>
        <a:lstStyle/>
        <a:p>
          <a:r>
            <a:rPr lang="cs-CZ" smtClean="0"/>
            <a:t>Účetnictví</a:t>
          </a:r>
          <a:endParaRPr lang="cs-CZ" dirty="0" smtClean="0"/>
        </a:p>
      </dgm:t>
    </dgm:pt>
    <dgm:pt modelId="{31948B99-5A40-4092-9967-94A881A29FA2}" type="parTrans" cxnId="{13BA90D1-BFBF-45CB-BA5C-13390CDEB67C}">
      <dgm:prSet/>
      <dgm:spPr/>
      <dgm:t>
        <a:bodyPr/>
        <a:lstStyle/>
        <a:p>
          <a:endParaRPr lang="cs-CZ"/>
        </a:p>
      </dgm:t>
    </dgm:pt>
    <dgm:pt modelId="{7B59C5A4-C26B-47E6-AB8D-C7AA37714325}" type="sibTrans" cxnId="{13BA90D1-BFBF-45CB-BA5C-13390CDEB67C}">
      <dgm:prSet/>
      <dgm:spPr/>
      <dgm:t>
        <a:bodyPr/>
        <a:lstStyle/>
        <a:p>
          <a:endParaRPr lang="cs-CZ"/>
        </a:p>
      </dgm:t>
    </dgm:pt>
    <dgm:pt modelId="{CB698260-064A-4E82-AA3D-EDB20985B559}">
      <dgm:prSet/>
      <dgm:spPr/>
      <dgm:t>
        <a:bodyPr/>
        <a:lstStyle/>
        <a:p>
          <a:r>
            <a:rPr lang="cs-CZ" smtClean="0"/>
            <a:t>Veřejné podpory</a:t>
          </a:r>
          <a:endParaRPr lang="cs-CZ" dirty="0" smtClean="0"/>
        </a:p>
      </dgm:t>
    </dgm:pt>
    <dgm:pt modelId="{0B82EBE9-0DF4-46A1-9DEF-9CBF3F34EEC2}" type="parTrans" cxnId="{4A2D1B68-17D2-4C81-B95C-34AF5A84D113}">
      <dgm:prSet/>
      <dgm:spPr/>
      <dgm:t>
        <a:bodyPr/>
        <a:lstStyle/>
        <a:p>
          <a:endParaRPr lang="cs-CZ"/>
        </a:p>
      </dgm:t>
    </dgm:pt>
    <dgm:pt modelId="{5E45AC77-5C9E-4692-B0E5-B71FE01B90DB}" type="sibTrans" cxnId="{4A2D1B68-17D2-4C81-B95C-34AF5A84D113}">
      <dgm:prSet/>
      <dgm:spPr/>
      <dgm:t>
        <a:bodyPr/>
        <a:lstStyle/>
        <a:p>
          <a:endParaRPr lang="cs-CZ"/>
        </a:p>
      </dgm:t>
    </dgm:pt>
    <dgm:pt modelId="{EBAB92F6-6F84-424F-A22E-2100558D6941}">
      <dgm:prSet/>
      <dgm:spPr/>
      <dgm:t>
        <a:bodyPr/>
        <a:lstStyle/>
        <a:p>
          <a:r>
            <a:rPr lang="cs-CZ" smtClean="0"/>
            <a:t>Ochrany životního prostředí</a:t>
          </a:r>
          <a:endParaRPr lang="cs-CZ" dirty="0" smtClean="0"/>
        </a:p>
      </dgm:t>
    </dgm:pt>
    <dgm:pt modelId="{ADD30895-19CF-4D4E-BF4D-3F4E3D435231}" type="parTrans" cxnId="{BDC85D60-9C42-42DC-8492-BEDBA2B8EDF2}">
      <dgm:prSet/>
      <dgm:spPr/>
      <dgm:t>
        <a:bodyPr/>
        <a:lstStyle/>
        <a:p>
          <a:endParaRPr lang="cs-CZ"/>
        </a:p>
      </dgm:t>
    </dgm:pt>
    <dgm:pt modelId="{C6828B8F-FAD1-4DB5-A1E1-E6663973C628}" type="sibTrans" cxnId="{BDC85D60-9C42-42DC-8492-BEDBA2B8EDF2}">
      <dgm:prSet/>
      <dgm:spPr/>
      <dgm:t>
        <a:bodyPr/>
        <a:lstStyle/>
        <a:p>
          <a:endParaRPr lang="cs-CZ"/>
        </a:p>
      </dgm:t>
    </dgm:pt>
    <dgm:pt modelId="{CB2B0F9C-8868-4363-8D6A-31679BDD4DBD}">
      <dgm:prSet/>
      <dgm:spPr/>
      <dgm:t>
        <a:bodyPr/>
        <a:lstStyle/>
        <a:p>
          <a:r>
            <a:rPr lang="cs-CZ" smtClean="0"/>
            <a:t>Rovných příležitostí</a:t>
          </a:r>
          <a:endParaRPr lang="cs-CZ" dirty="0" smtClean="0"/>
        </a:p>
      </dgm:t>
    </dgm:pt>
    <dgm:pt modelId="{927F3CA2-A827-4967-9301-C0E2F8564C28}" type="parTrans" cxnId="{2AB8E2A5-03E8-40AE-9962-CC415858202B}">
      <dgm:prSet/>
      <dgm:spPr/>
      <dgm:t>
        <a:bodyPr/>
        <a:lstStyle/>
        <a:p>
          <a:endParaRPr lang="cs-CZ"/>
        </a:p>
      </dgm:t>
    </dgm:pt>
    <dgm:pt modelId="{6AD7F6D8-CFC9-4FBA-B5FA-BEF7C296E051}" type="sibTrans" cxnId="{2AB8E2A5-03E8-40AE-9962-CC415858202B}">
      <dgm:prSet/>
      <dgm:spPr/>
      <dgm:t>
        <a:bodyPr/>
        <a:lstStyle/>
        <a:p>
          <a:endParaRPr lang="cs-CZ"/>
        </a:p>
      </dgm:t>
    </dgm:pt>
    <dgm:pt modelId="{44122CF7-5EC2-4C28-85E9-F1D9C3A601D5}">
      <dgm:prSet/>
      <dgm:spPr/>
      <dgm:t>
        <a:bodyPr/>
        <a:lstStyle/>
        <a:p>
          <a:r>
            <a:rPr lang="cs-CZ" dirty="0" smtClean="0"/>
            <a:t>Soulad realizace projektu s pravidly pro publicitu</a:t>
          </a:r>
        </a:p>
      </dgm:t>
    </dgm:pt>
    <dgm:pt modelId="{B0E3EF19-E279-4549-9C10-782CA230FFAB}" type="parTrans" cxnId="{5EC7999D-B27E-4CE1-9E4F-8BB335D4E6C1}">
      <dgm:prSet/>
      <dgm:spPr/>
      <dgm:t>
        <a:bodyPr/>
        <a:lstStyle/>
        <a:p>
          <a:endParaRPr lang="cs-CZ"/>
        </a:p>
      </dgm:t>
    </dgm:pt>
    <dgm:pt modelId="{022C600D-D2D4-4EAA-A759-B399E3EA7B27}" type="sibTrans" cxnId="{5EC7999D-B27E-4CE1-9E4F-8BB335D4E6C1}">
      <dgm:prSet/>
      <dgm:spPr/>
      <dgm:t>
        <a:bodyPr/>
        <a:lstStyle/>
        <a:p>
          <a:endParaRPr lang="cs-CZ"/>
        </a:p>
      </dgm:t>
    </dgm:pt>
    <dgm:pt modelId="{81BCC20C-A553-47DA-9196-5408C8A4B2ED}">
      <dgm:prSet/>
      <dgm:spPr/>
      <dgm:t>
        <a:bodyPr/>
        <a:lstStyle/>
        <a:p>
          <a:r>
            <a:rPr lang="cs-CZ" dirty="0" smtClean="0"/>
            <a:t>Naplnění příslušných monitorovacích ukazatelů.</a:t>
          </a:r>
        </a:p>
      </dgm:t>
    </dgm:pt>
    <dgm:pt modelId="{D85D9113-A69E-4D06-AC91-64850E2E0A60}" type="parTrans" cxnId="{9FFF0F71-5E0B-4A52-AE77-B624F4191E11}">
      <dgm:prSet/>
      <dgm:spPr/>
      <dgm:t>
        <a:bodyPr/>
        <a:lstStyle/>
        <a:p>
          <a:endParaRPr lang="cs-CZ"/>
        </a:p>
      </dgm:t>
    </dgm:pt>
    <dgm:pt modelId="{C00C2F79-E5DB-4384-8E81-47B6E55AD4D3}" type="sibTrans" cxnId="{9FFF0F71-5E0B-4A52-AE77-B624F4191E11}">
      <dgm:prSet/>
      <dgm:spPr/>
      <dgm:t>
        <a:bodyPr/>
        <a:lstStyle/>
        <a:p>
          <a:endParaRPr lang="cs-CZ"/>
        </a:p>
      </dgm:t>
    </dgm:pt>
    <dgm:pt modelId="{9DF3BFD9-0D1E-407C-8858-B325EA63F0E5}">
      <dgm:prSet/>
      <dgm:spPr/>
      <dgm:t>
        <a:bodyPr/>
        <a:lstStyle/>
        <a:p>
          <a:r>
            <a:rPr lang="cs-CZ" altLang="cs-CZ" dirty="0" smtClean="0"/>
            <a:t>Zda by projekt vybrán v souladu s pravidly pro daný program</a:t>
          </a:r>
          <a:endParaRPr lang="cs-CZ" dirty="0" smtClean="0"/>
        </a:p>
      </dgm:t>
    </dgm:pt>
    <dgm:pt modelId="{70227B66-F50D-4948-9066-96F25030791C}" type="parTrans" cxnId="{A0CFD06E-EF2F-4FBC-8B37-A87559C6ECA8}">
      <dgm:prSet/>
      <dgm:spPr/>
      <dgm:t>
        <a:bodyPr/>
        <a:lstStyle/>
        <a:p>
          <a:endParaRPr lang="cs-CZ"/>
        </a:p>
      </dgm:t>
    </dgm:pt>
    <dgm:pt modelId="{CC11FDAF-2982-477B-8C65-8B9FDE8CFD08}" type="sibTrans" cxnId="{A0CFD06E-EF2F-4FBC-8B37-A87559C6ECA8}">
      <dgm:prSet/>
      <dgm:spPr/>
      <dgm:t>
        <a:bodyPr/>
        <a:lstStyle/>
        <a:p>
          <a:endParaRPr lang="cs-CZ"/>
        </a:p>
      </dgm:t>
    </dgm:pt>
    <dgm:pt modelId="{79B9A186-CB33-4BC2-AB69-C8CE0C58D2B5}">
      <dgm:prSet/>
      <dgm:spPr/>
      <dgm:t>
        <a:bodyPr/>
        <a:lstStyle/>
        <a:p>
          <a:r>
            <a:rPr lang="cs-CZ" altLang="cs-CZ" dirty="0" smtClean="0"/>
            <a:t>Uchování dokladů, tzv. audit trail</a:t>
          </a:r>
        </a:p>
      </dgm:t>
    </dgm:pt>
    <dgm:pt modelId="{580225A7-EA95-4ABC-99E7-C5E186AEFC53}" type="parTrans" cxnId="{14B96B60-651D-4C49-A063-B54F5E4377A9}">
      <dgm:prSet/>
      <dgm:spPr/>
      <dgm:t>
        <a:bodyPr/>
        <a:lstStyle/>
        <a:p>
          <a:endParaRPr lang="cs-CZ"/>
        </a:p>
      </dgm:t>
    </dgm:pt>
    <dgm:pt modelId="{4A7AB2A5-1DED-4382-AE48-17B8CE854AC8}" type="sibTrans" cxnId="{14B96B60-651D-4C49-A063-B54F5E4377A9}">
      <dgm:prSet/>
      <dgm:spPr/>
      <dgm:t>
        <a:bodyPr/>
        <a:lstStyle/>
        <a:p>
          <a:endParaRPr lang="cs-CZ"/>
        </a:p>
      </dgm:t>
    </dgm:pt>
    <dgm:pt modelId="{341A0BF6-6482-4788-9495-E4941F89C92F}">
      <dgm:prSet/>
      <dgm:spPr/>
      <dgm:t>
        <a:bodyPr/>
        <a:lstStyle/>
        <a:p>
          <a:r>
            <a:rPr lang="cs-CZ" altLang="cs-CZ" dirty="0" smtClean="0"/>
            <a:t>Výsledky jiných kontrol.</a:t>
          </a:r>
        </a:p>
      </dgm:t>
    </dgm:pt>
    <dgm:pt modelId="{367B6BF6-7939-4021-A331-1E182A3C3021}" type="parTrans" cxnId="{DEB19674-7F6A-496B-AF7D-11EF2086E5AE}">
      <dgm:prSet/>
      <dgm:spPr/>
      <dgm:t>
        <a:bodyPr/>
        <a:lstStyle/>
        <a:p>
          <a:endParaRPr lang="cs-CZ"/>
        </a:p>
      </dgm:t>
    </dgm:pt>
    <dgm:pt modelId="{E374EE5A-7496-49E2-A500-2FA032F7E3BF}" type="sibTrans" cxnId="{DEB19674-7F6A-496B-AF7D-11EF2086E5AE}">
      <dgm:prSet/>
      <dgm:spPr/>
      <dgm:t>
        <a:bodyPr/>
        <a:lstStyle/>
        <a:p>
          <a:endParaRPr lang="cs-CZ"/>
        </a:p>
      </dgm:t>
    </dgm:pt>
    <dgm:pt modelId="{EC31EB99-7203-46FC-80D5-23942AC7FDA2}">
      <dgm:prSet/>
      <dgm:spPr/>
      <dgm:t>
        <a:bodyPr/>
        <a:lstStyle/>
        <a:p>
          <a:r>
            <a:rPr lang="cs-CZ" dirty="0" smtClean="0"/>
            <a:t>Dále se ověřuje:</a:t>
          </a:r>
        </a:p>
      </dgm:t>
    </dgm:pt>
    <dgm:pt modelId="{36BE58D2-1B4D-4159-827B-7B2922C63519}" type="parTrans" cxnId="{9C740CC2-ECEF-4CA8-A7C5-D74C4975F460}">
      <dgm:prSet/>
      <dgm:spPr/>
      <dgm:t>
        <a:bodyPr/>
        <a:lstStyle/>
        <a:p>
          <a:endParaRPr lang="cs-CZ"/>
        </a:p>
      </dgm:t>
    </dgm:pt>
    <dgm:pt modelId="{5C3B6714-9887-47F9-B3E6-7155C78B5ACA}" type="sibTrans" cxnId="{9C740CC2-ECEF-4CA8-A7C5-D74C4975F460}">
      <dgm:prSet/>
      <dgm:spPr/>
      <dgm:t>
        <a:bodyPr/>
        <a:lstStyle/>
        <a:p>
          <a:endParaRPr lang="cs-CZ"/>
        </a:p>
      </dgm:t>
    </dgm:pt>
    <dgm:pt modelId="{E7587089-912B-4F34-A7AB-C9A2EC5F0251}" type="pres">
      <dgm:prSet presAssocID="{66E3CC8C-5857-459B-B908-6BBC60B26FE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7DD0485-AD77-4530-853E-163BB2AF8764}" type="pres">
      <dgm:prSet presAssocID="{FEB367E7-669F-4E3B-9FBF-25682DE87319}" presName="parentLin" presStyleCnt="0"/>
      <dgm:spPr/>
    </dgm:pt>
    <dgm:pt modelId="{3BC00FE0-2360-43D2-A773-3D10CB1AAFFD}" type="pres">
      <dgm:prSet presAssocID="{FEB367E7-669F-4E3B-9FBF-25682DE87319}" presName="parentLeftMargin" presStyleLbl="node1" presStyleIdx="0" presStyleCnt="2"/>
      <dgm:spPr/>
      <dgm:t>
        <a:bodyPr/>
        <a:lstStyle/>
        <a:p>
          <a:endParaRPr lang="cs-CZ"/>
        </a:p>
      </dgm:t>
    </dgm:pt>
    <dgm:pt modelId="{C909B0F0-0C39-46CF-A9F2-5A913213CF25}" type="pres">
      <dgm:prSet presAssocID="{FEB367E7-669F-4E3B-9FBF-25682DE87319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E53CB3D-A1B2-4F0B-ADEF-C59E65883CBD}" type="pres">
      <dgm:prSet presAssocID="{FEB367E7-669F-4E3B-9FBF-25682DE87319}" presName="negativeSpace" presStyleCnt="0"/>
      <dgm:spPr/>
    </dgm:pt>
    <dgm:pt modelId="{C60FE381-E9C7-4F72-A076-317CFE007EBD}" type="pres">
      <dgm:prSet presAssocID="{FEB367E7-669F-4E3B-9FBF-25682DE87319}" presName="childText" presStyleLbl="conFgAcc1" presStyleIdx="0" presStyleCnt="2" custScaleY="9867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782D035-C0C1-4376-BC9A-67143E1F2DFD}" type="pres">
      <dgm:prSet presAssocID="{8B6CC15A-9C4C-430E-B38C-316D17D956D5}" presName="spaceBetweenRectangles" presStyleCnt="0"/>
      <dgm:spPr/>
    </dgm:pt>
    <dgm:pt modelId="{1E16D8E7-FCAF-4F84-8C96-997075830C75}" type="pres">
      <dgm:prSet presAssocID="{EC31EB99-7203-46FC-80D5-23942AC7FDA2}" presName="parentLin" presStyleCnt="0"/>
      <dgm:spPr/>
    </dgm:pt>
    <dgm:pt modelId="{0FF90F6E-D0F9-4B94-B945-4021B3AD31C4}" type="pres">
      <dgm:prSet presAssocID="{EC31EB99-7203-46FC-80D5-23942AC7FDA2}" presName="parentLeftMargin" presStyleLbl="node1" presStyleIdx="0" presStyleCnt="2"/>
      <dgm:spPr/>
      <dgm:t>
        <a:bodyPr/>
        <a:lstStyle/>
        <a:p>
          <a:endParaRPr lang="cs-CZ"/>
        </a:p>
      </dgm:t>
    </dgm:pt>
    <dgm:pt modelId="{543E66A6-8FB6-442D-9E40-E0106E996BBC}" type="pres">
      <dgm:prSet presAssocID="{EC31EB99-7203-46FC-80D5-23942AC7FDA2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67265A9-8E81-4AD6-B2C1-EB43EC60A226}" type="pres">
      <dgm:prSet presAssocID="{EC31EB99-7203-46FC-80D5-23942AC7FDA2}" presName="negativeSpace" presStyleCnt="0"/>
      <dgm:spPr/>
    </dgm:pt>
    <dgm:pt modelId="{86EB75E7-393D-4D87-9C7F-5467AB5C46ED}" type="pres">
      <dgm:prSet presAssocID="{EC31EB99-7203-46FC-80D5-23942AC7FDA2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48BA43B-40F1-4FBB-BE6C-38B0AF382E18}" type="presOf" srcId="{FEB367E7-669F-4E3B-9FBF-25682DE87319}" destId="{C909B0F0-0C39-46CF-A9F2-5A913213CF25}" srcOrd="1" destOrd="0" presId="urn:microsoft.com/office/officeart/2005/8/layout/list1"/>
    <dgm:cxn modelId="{8788B174-8ADD-461B-ACF6-A421661077F0}" type="presOf" srcId="{8D783EB1-8D7D-47AB-996E-A1E99B790949}" destId="{C60FE381-E9C7-4F72-A076-317CFE007EBD}" srcOrd="0" destOrd="1" presId="urn:microsoft.com/office/officeart/2005/8/layout/list1"/>
    <dgm:cxn modelId="{6CB0BB69-D26D-43EF-BCDA-4F350B6B65F4}" type="presOf" srcId="{B9AEE41F-C838-4D73-A485-AD89B3C85AAE}" destId="{C60FE381-E9C7-4F72-A076-317CFE007EBD}" srcOrd="0" destOrd="4" presId="urn:microsoft.com/office/officeart/2005/8/layout/list1"/>
    <dgm:cxn modelId="{9FFF0F71-5E0B-4A52-AE77-B624F4191E11}" srcId="{FEB367E7-669F-4E3B-9FBF-25682DE87319}" destId="{81BCC20C-A553-47DA-9196-5408C8A4B2ED}" srcOrd="5" destOrd="0" parTransId="{D85D9113-A69E-4D06-AC91-64850E2E0A60}" sibTransId="{C00C2F79-E5DB-4384-8E81-47B6E55AD4D3}"/>
    <dgm:cxn modelId="{E676236D-45B4-4CAF-AFF7-CBE95886F430}" type="presOf" srcId="{ED14631C-B6E7-4763-A29C-60D6649B4E44}" destId="{C60FE381-E9C7-4F72-A076-317CFE007EBD}" srcOrd="0" destOrd="5" presId="urn:microsoft.com/office/officeart/2005/8/layout/list1"/>
    <dgm:cxn modelId="{B69724C7-4142-4F17-B40C-76C0B11E0354}" type="presOf" srcId="{EC31EB99-7203-46FC-80D5-23942AC7FDA2}" destId="{543E66A6-8FB6-442D-9E40-E0106E996BBC}" srcOrd="1" destOrd="0" presId="urn:microsoft.com/office/officeart/2005/8/layout/list1"/>
    <dgm:cxn modelId="{AC484A27-1AF3-41A4-A4A2-932C2A9EB73C}" srcId="{C3603CF0-16DA-48FB-98BD-6B68E957CB19}" destId="{B9AEE41F-C838-4D73-A485-AD89B3C85AAE}" srcOrd="0" destOrd="0" parTransId="{59420F0A-6E68-4A3B-A6B7-EF30E598644C}" sibTransId="{CBD68A5F-7454-4614-910A-38AE9B1849B5}"/>
    <dgm:cxn modelId="{C02885BC-4EEE-4FF1-94B1-BFE8514EE0B0}" type="presOf" srcId="{EC31EB99-7203-46FC-80D5-23942AC7FDA2}" destId="{0FF90F6E-D0F9-4B94-B945-4021B3AD31C4}" srcOrd="0" destOrd="0" presId="urn:microsoft.com/office/officeart/2005/8/layout/list1"/>
    <dgm:cxn modelId="{AE7D7EA5-DBF7-45B3-A9D7-DDE502B2A59E}" type="presOf" srcId="{341A0BF6-6482-4788-9495-E4941F89C92F}" destId="{86EB75E7-393D-4D87-9C7F-5467AB5C46ED}" srcOrd="0" destOrd="2" presId="urn:microsoft.com/office/officeart/2005/8/layout/list1"/>
    <dgm:cxn modelId="{B0A2D274-EA57-4252-8712-156839CB9DE1}" type="presOf" srcId="{9DF3BFD9-0D1E-407C-8858-B325EA63F0E5}" destId="{86EB75E7-393D-4D87-9C7F-5467AB5C46ED}" srcOrd="0" destOrd="0" presId="urn:microsoft.com/office/officeart/2005/8/layout/list1"/>
    <dgm:cxn modelId="{637B491E-A69C-4C3B-A0E7-454EB590B4C2}" type="presOf" srcId="{44122CF7-5EC2-4C28-85E9-F1D9C3A601D5}" destId="{C60FE381-E9C7-4F72-A076-317CFE007EBD}" srcOrd="0" destOrd="9" presId="urn:microsoft.com/office/officeart/2005/8/layout/list1"/>
    <dgm:cxn modelId="{BDC85D60-9C42-42DC-8492-BEDBA2B8EDF2}" srcId="{C3603CF0-16DA-48FB-98BD-6B68E957CB19}" destId="{EBAB92F6-6F84-424F-A22E-2100558D6941}" srcOrd="3" destOrd="0" parTransId="{ADD30895-19CF-4D4E-BF4D-3F4E3D435231}" sibTransId="{C6828B8F-FAD1-4DB5-A1E1-E6663973C628}"/>
    <dgm:cxn modelId="{D9EB7D1D-CDC3-4E6E-B92A-A453E2080750}" type="presOf" srcId="{29F1F6CF-011C-424E-9859-1E5F7E47417F}" destId="{C60FE381-E9C7-4F72-A076-317CFE007EBD}" srcOrd="0" destOrd="0" presId="urn:microsoft.com/office/officeart/2005/8/layout/list1"/>
    <dgm:cxn modelId="{A07A643D-83FE-4AB1-BC3E-CDC97670D052}" type="presOf" srcId="{FEB367E7-669F-4E3B-9FBF-25682DE87319}" destId="{3BC00FE0-2360-43D2-A773-3D10CB1AAFFD}" srcOrd="0" destOrd="0" presId="urn:microsoft.com/office/officeart/2005/8/layout/list1"/>
    <dgm:cxn modelId="{A0CFD06E-EF2F-4FBC-8B37-A87559C6ECA8}" srcId="{EC31EB99-7203-46FC-80D5-23942AC7FDA2}" destId="{9DF3BFD9-0D1E-407C-8858-B325EA63F0E5}" srcOrd="0" destOrd="0" parTransId="{70227B66-F50D-4948-9066-96F25030791C}" sibTransId="{CC11FDAF-2982-477B-8C65-8B9FDE8CFD08}"/>
    <dgm:cxn modelId="{6A6475B7-8D2B-4DD6-BB47-3B72E3141177}" srcId="{66E3CC8C-5857-459B-B908-6BBC60B26FED}" destId="{FEB367E7-669F-4E3B-9FBF-25682DE87319}" srcOrd="0" destOrd="0" parTransId="{228FD365-F25B-48E2-B8C9-67F9170DF917}" sibTransId="{8B6CC15A-9C4C-430E-B38C-316D17D956D5}"/>
    <dgm:cxn modelId="{354EC533-0703-4D36-8AD0-7CB2BE778D64}" srcId="{FEB367E7-669F-4E3B-9FBF-25682DE87319}" destId="{8D783EB1-8D7D-47AB-996E-A1E99B790949}" srcOrd="1" destOrd="0" parTransId="{E4EB6086-0D38-4B2F-A99E-D9A69FCA7A16}" sibTransId="{E39FC1D5-C83C-45C0-969A-B702809530EA}"/>
    <dgm:cxn modelId="{A5F62177-FB16-46C9-9C87-1AF29DE64223}" type="presOf" srcId="{CB698260-064A-4E82-AA3D-EDB20985B559}" destId="{C60FE381-E9C7-4F72-A076-317CFE007EBD}" srcOrd="0" destOrd="6" presId="urn:microsoft.com/office/officeart/2005/8/layout/list1"/>
    <dgm:cxn modelId="{FC7616E8-A529-48CE-BDD1-7518AE0DFB43}" srcId="{FEB367E7-669F-4E3B-9FBF-25682DE87319}" destId="{29F1F6CF-011C-424E-9859-1E5F7E47417F}" srcOrd="0" destOrd="0" parTransId="{FDE22BF2-50D9-4E2F-B0FD-B45E6E2B42F4}" sibTransId="{8E892513-7798-4473-B53B-1BE52643C027}"/>
    <dgm:cxn modelId="{D4A9ED09-4E27-4262-B688-C1638DD32DB2}" type="presOf" srcId="{C3603CF0-16DA-48FB-98BD-6B68E957CB19}" destId="{C60FE381-E9C7-4F72-A076-317CFE007EBD}" srcOrd="0" destOrd="3" presId="urn:microsoft.com/office/officeart/2005/8/layout/list1"/>
    <dgm:cxn modelId="{83FCA1A7-80A1-4C36-A4A8-92C5642BEAE1}" type="presOf" srcId="{5AA4D90A-BD56-4C4C-9DC1-1485F63676BF}" destId="{C60FE381-E9C7-4F72-A076-317CFE007EBD}" srcOrd="0" destOrd="2" presId="urn:microsoft.com/office/officeart/2005/8/layout/list1"/>
    <dgm:cxn modelId="{DA51B324-B153-410C-87E0-D2DA0BFF013C}" srcId="{FEB367E7-669F-4E3B-9FBF-25682DE87319}" destId="{5AA4D90A-BD56-4C4C-9DC1-1485F63676BF}" srcOrd="2" destOrd="0" parTransId="{B889F4A9-4102-4D67-8650-AF93D40E5EB5}" sibTransId="{1A4391B0-311E-45B3-BE2C-1A3834D134FB}"/>
    <dgm:cxn modelId="{6C64CF28-93D7-47D3-B5C2-1536CFF65273}" type="presOf" srcId="{79B9A186-CB33-4BC2-AB69-C8CE0C58D2B5}" destId="{86EB75E7-393D-4D87-9C7F-5467AB5C46ED}" srcOrd="0" destOrd="1" presId="urn:microsoft.com/office/officeart/2005/8/layout/list1"/>
    <dgm:cxn modelId="{5EC7999D-B27E-4CE1-9E4F-8BB335D4E6C1}" srcId="{FEB367E7-669F-4E3B-9FBF-25682DE87319}" destId="{44122CF7-5EC2-4C28-85E9-F1D9C3A601D5}" srcOrd="4" destOrd="0" parTransId="{B0E3EF19-E279-4549-9C10-782CA230FFAB}" sibTransId="{022C600D-D2D4-4EAA-A759-B399E3EA7B27}"/>
    <dgm:cxn modelId="{685B34D2-84FE-4964-B0EF-1D8A307E55CA}" srcId="{FEB367E7-669F-4E3B-9FBF-25682DE87319}" destId="{C3603CF0-16DA-48FB-98BD-6B68E957CB19}" srcOrd="3" destOrd="0" parTransId="{E30BD680-38BE-4086-AF4D-9EF4030DB612}" sibTransId="{24A97970-00C8-4B94-B355-81FADAE73478}"/>
    <dgm:cxn modelId="{4D9034A9-A99E-442E-95CB-F12DE05EC8FD}" type="presOf" srcId="{66E3CC8C-5857-459B-B908-6BBC60B26FED}" destId="{E7587089-912B-4F34-A7AB-C9A2EC5F0251}" srcOrd="0" destOrd="0" presId="urn:microsoft.com/office/officeart/2005/8/layout/list1"/>
    <dgm:cxn modelId="{4A2D1B68-17D2-4C81-B95C-34AF5A84D113}" srcId="{C3603CF0-16DA-48FB-98BD-6B68E957CB19}" destId="{CB698260-064A-4E82-AA3D-EDB20985B559}" srcOrd="2" destOrd="0" parTransId="{0B82EBE9-0DF4-46A1-9DEF-9CBF3F34EEC2}" sibTransId="{5E45AC77-5C9E-4692-B0E5-B71FE01B90DB}"/>
    <dgm:cxn modelId="{2AB8E2A5-03E8-40AE-9962-CC415858202B}" srcId="{C3603CF0-16DA-48FB-98BD-6B68E957CB19}" destId="{CB2B0F9C-8868-4363-8D6A-31679BDD4DBD}" srcOrd="4" destOrd="0" parTransId="{927F3CA2-A827-4967-9301-C0E2F8564C28}" sibTransId="{6AD7F6D8-CFC9-4FBA-B5FA-BEF7C296E051}"/>
    <dgm:cxn modelId="{9C740CC2-ECEF-4CA8-A7C5-D74C4975F460}" srcId="{66E3CC8C-5857-459B-B908-6BBC60B26FED}" destId="{EC31EB99-7203-46FC-80D5-23942AC7FDA2}" srcOrd="1" destOrd="0" parTransId="{36BE58D2-1B4D-4159-827B-7B2922C63519}" sibTransId="{5C3B6714-9887-47F9-B3E6-7155C78B5ACA}"/>
    <dgm:cxn modelId="{14B96B60-651D-4C49-A063-B54F5E4377A9}" srcId="{EC31EB99-7203-46FC-80D5-23942AC7FDA2}" destId="{79B9A186-CB33-4BC2-AB69-C8CE0C58D2B5}" srcOrd="1" destOrd="0" parTransId="{580225A7-EA95-4ABC-99E7-C5E186AEFC53}" sibTransId="{4A7AB2A5-1DED-4382-AE48-17B8CE854AC8}"/>
    <dgm:cxn modelId="{E2A626DC-77F2-4031-A286-8FB949D3F3A0}" type="presOf" srcId="{EBAB92F6-6F84-424F-A22E-2100558D6941}" destId="{C60FE381-E9C7-4F72-A076-317CFE007EBD}" srcOrd="0" destOrd="7" presId="urn:microsoft.com/office/officeart/2005/8/layout/list1"/>
    <dgm:cxn modelId="{A3FCBF98-AB6D-4031-A2F6-1514E0D3CAA0}" type="presOf" srcId="{CB2B0F9C-8868-4363-8D6A-31679BDD4DBD}" destId="{C60FE381-E9C7-4F72-A076-317CFE007EBD}" srcOrd="0" destOrd="8" presId="urn:microsoft.com/office/officeart/2005/8/layout/list1"/>
    <dgm:cxn modelId="{4418349D-AAC0-47EB-A08D-DB4D43D8EE07}" type="presOf" srcId="{81BCC20C-A553-47DA-9196-5408C8A4B2ED}" destId="{C60FE381-E9C7-4F72-A076-317CFE007EBD}" srcOrd="0" destOrd="10" presId="urn:microsoft.com/office/officeart/2005/8/layout/list1"/>
    <dgm:cxn modelId="{DEB19674-7F6A-496B-AF7D-11EF2086E5AE}" srcId="{EC31EB99-7203-46FC-80D5-23942AC7FDA2}" destId="{341A0BF6-6482-4788-9495-E4941F89C92F}" srcOrd="2" destOrd="0" parTransId="{367B6BF6-7939-4021-A331-1E182A3C3021}" sibTransId="{E374EE5A-7496-49E2-A500-2FA032F7E3BF}"/>
    <dgm:cxn modelId="{13BA90D1-BFBF-45CB-BA5C-13390CDEB67C}" srcId="{C3603CF0-16DA-48FB-98BD-6B68E957CB19}" destId="{ED14631C-B6E7-4763-A29C-60D6649B4E44}" srcOrd="1" destOrd="0" parTransId="{31948B99-5A40-4092-9967-94A881A29FA2}" sibTransId="{7B59C5A4-C26B-47E6-AB8D-C7AA37714325}"/>
    <dgm:cxn modelId="{1837708E-BDC3-413D-A1E0-6A45AF486F62}" type="presParOf" srcId="{E7587089-912B-4F34-A7AB-C9A2EC5F0251}" destId="{C7DD0485-AD77-4530-853E-163BB2AF8764}" srcOrd="0" destOrd="0" presId="urn:microsoft.com/office/officeart/2005/8/layout/list1"/>
    <dgm:cxn modelId="{9FC670B9-A6CC-4DD7-8080-D9CB817FB0DC}" type="presParOf" srcId="{C7DD0485-AD77-4530-853E-163BB2AF8764}" destId="{3BC00FE0-2360-43D2-A773-3D10CB1AAFFD}" srcOrd="0" destOrd="0" presId="urn:microsoft.com/office/officeart/2005/8/layout/list1"/>
    <dgm:cxn modelId="{CEB413E3-E06B-4407-94E7-0158B4CB5DFE}" type="presParOf" srcId="{C7DD0485-AD77-4530-853E-163BB2AF8764}" destId="{C909B0F0-0C39-46CF-A9F2-5A913213CF25}" srcOrd="1" destOrd="0" presId="urn:microsoft.com/office/officeart/2005/8/layout/list1"/>
    <dgm:cxn modelId="{2DFAB37A-06D8-4B0D-9FF4-1D855A0CFD26}" type="presParOf" srcId="{E7587089-912B-4F34-A7AB-C9A2EC5F0251}" destId="{7E53CB3D-A1B2-4F0B-ADEF-C59E65883CBD}" srcOrd="1" destOrd="0" presId="urn:microsoft.com/office/officeart/2005/8/layout/list1"/>
    <dgm:cxn modelId="{93353C68-F6AE-4355-867F-5BE5F29491F1}" type="presParOf" srcId="{E7587089-912B-4F34-A7AB-C9A2EC5F0251}" destId="{C60FE381-E9C7-4F72-A076-317CFE007EBD}" srcOrd="2" destOrd="0" presId="urn:microsoft.com/office/officeart/2005/8/layout/list1"/>
    <dgm:cxn modelId="{3A931AB9-B55E-4F8B-A09E-3A8825146EA2}" type="presParOf" srcId="{E7587089-912B-4F34-A7AB-C9A2EC5F0251}" destId="{A782D035-C0C1-4376-BC9A-67143E1F2DFD}" srcOrd="3" destOrd="0" presId="urn:microsoft.com/office/officeart/2005/8/layout/list1"/>
    <dgm:cxn modelId="{954C15F8-AEAA-4D45-B722-200D0BDD7A5C}" type="presParOf" srcId="{E7587089-912B-4F34-A7AB-C9A2EC5F0251}" destId="{1E16D8E7-FCAF-4F84-8C96-997075830C75}" srcOrd="4" destOrd="0" presId="urn:microsoft.com/office/officeart/2005/8/layout/list1"/>
    <dgm:cxn modelId="{8D78F1FD-744F-4329-93B1-5734C21F29FA}" type="presParOf" srcId="{1E16D8E7-FCAF-4F84-8C96-997075830C75}" destId="{0FF90F6E-D0F9-4B94-B945-4021B3AD31C4}" srcOrd="0" destOrd="0" presId="urn:microsoft.com/office/officeart/2005/8/layout/list1"/>
    <dgm:cxn modelId="{37CDCB6A-B425-49C2-B0A5-1AF3173F7B19}" type="presParOf" srcId="{1E16D8E7-FCAF-4F84-8C96-997075830C75}" destId="{543E66A6-8FB6-442D-9E40-E0106E996BBC}" srcOrd="1" destOrd="0" presId="urn:microsoft.com/office/officeart/2005/8/layout/list1"/>
    <dgm:cxn modelId="{D4D11BEE-B6C2-4357-BDFA-D59B55B1F7B4}" type="presParOf" srcId="{E7587089-912B-4F34-A7AB-C9A2EC5F0251}" destId="{567265A9-8E81-4AD6-B2C1-EB43EC60A226}" srcOrd="5" destOrd="0" presId="urn:microsoft.com/office/officeart/2005/8/layout/list1"/>
    <dgm:cxn modelId="{E6BABD64-C709-46FF-BF1E-DE0FDD98DCF7}" type="presParOf" srcId="{E7587089-912B-4F34-A7AB-C9A2EC5F0251}" destId="{86EB75E7-393D-4D87-9C7F-5467AB5C46ED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CD45865-2D38-4AE5-8568-373E7366D15A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</dgm:pt>
    <dgm:pt modelId="{CE959CFF-D1A0-4EBD-BBE6-C2880566C3A8}">
      <dgm:prSet phldrT="[Text]" custT="1"/>
      <dgm:spPr/>
      <dgm:t>
        <a:bodyPr/>
        <a:lstStyle/>
        <a:p>
          <a:r>
            <a:rPr lang="cs-CZ" altLang="cs-CZ" sz="2200" b="1" smtClean="0">
              <a:sym typeface="Wingdings" pitchFamily="2" charset="2"/>
            </a:rPr>
            <a:t>Nedostatky jsou uváděny ve zprávách o auditu AO (zprávy ze systém. auditů jsou předávány EK do SFC).</a:t>
          </a:r>
          <a:endParaRPr lang="cs-CZ" sz="2200" b="1"/>
        </a:p>
      </dgm:t>
    </dgm:pt>
    <dgm:pt modelId="{38AE30C9-D29E-4F89-94D9-EA786538F53E}" type="parTrans" cxnId="{3FD9D236-4DD9-47A0-9A03-401014A1CD6C}">
      <dgm:prSet/>
      <dgm:spPr/>
      <dgm:t>
        <a:bodyPr/>
        <a:lstStyle/>
        <a:p>
          <a:endParaRPr lang="cs-CZ"/>
        </a:p>
      </dgm:t>
    </dgm:pt>
    <dgm:pt modelId="{E5B65B2B-79D5-4F65-A05F-6A51CC9D0464}" type="sibTrans" cxnId="{3FD9D236-4DD9-47A0-9A03-401014A1CD6C}">
      <dgm:prSet/>
      <dgm:spPr/>
      <dgm:t>
        <a:bodyPr/>
        <a:lstStyle/>
        <a:p>
          <a:endParaRPr lang="cs-CZ"/>
        </a:p>
      </dgm:t>
    </dgm:pt>
    <dgm:pt modelId="{723AEC63-A3B4-4495-B1B2-206724E61842}">
      <dgm:prSet custT="1"/>
      <dgm:spPr/>
      <dgm:t>
        <a:bodyPr/>
        <a:lstStyle/>
        <a:p>
          <a:r>
            <a:rPr lang="cs-CZ" altLang="cs-CZ" sz="2200" b="1" smtClean="0">
              <a:sym typeface="Wingdings" pitchFamily="2" charset="2"/>
            </a:rPr>
            <a:t>Závažná zjištění mohou mít dopad na výrok o funkčnosti ŘKS a vést v konečném důsledku k pozastavení certifikace PCO/průb. plateb EK.</a:t>
          </a:r>
          <a:endParaRPr lang="cs-CZ" altLang="cs-CZ" sz="2200" b="1" dirty="0" smtClean="0">
            <a:sym typeface="Wingdings" pitchFamily="2" charset="2"/>
          </a:endParaRPr>
        </a:p>
      </dgm:t>
    </dgm:pt>
    <dgm:pt modelId="{690D453C-8C40-4B29-8E51-96F8430F31EC}" type="parTrans" cxnId="{3329D981-8059-434D-898D-C6423A0EF24E}">
      <dgm:prSet/>
      <dgm:spPr/>
      <dgm:t>
        <a:bodyPr/>
        <a:lstStyle/>
        <a:p>
          <a:endParaRPr lang="cs-CZ"/>
        </a:p>
      </dgm:t>
    </dgm:pt>
    <dgm:pt modelId="{0A25B2C1-DC0C-446B-9ACF-1C11F1108EF6}" type="sibTrans" cxnId="{3329D981-8059-434D-898D-C6423A0EF24E}">
      <dgm:prSet/>
      <dgm:spPr/>
      <dgm:t>
        <a:bodyPr/>
        <a:lstStyle/>
        <a:p>
          <a:endParaRPr lang="cs-CZ"/>
        </a:p>
      </dgm:t>
    </dgm:pt>
    <dgm:pt modelId="{ED3C19F2-1D25-4AA9-B319-EEB6D30A94BB}">
      <dgm:prSet custT="1"/>
      <dgm:spPr/>
      <dgm:t>
        <a:bodyPr/>
        <a:lstStyle/>
        <a:p>
          <a:r>
            <a:rPr lang="cs-CZ" altLang="cs-CZ" sz="2200" b="1" smtClean="0">
              <a:sym typeface="Wingdings" pitchFamily="2" charset="2"/>
            </a:rPr>
            <a:t>Obnovení certifikace ze strany PCO/průběžných plateb ze strany EK je podmíněno plněním akčních plánů ŘO/ZS a jeho ověřením v rámci auditů systémů/operací ze strany AO</a:t>
          </a:r>
          <a:endParaRPr lang="cs-CZ" altLang="cs-CZ" sz="2200" b="1" dirty="0" smtClean="0">
            <a:sym typeface="Wingdings" pitchFamily="2" charset="2"/>
          </a:endParaRPr>
        </a:p>
      </dgm:t>
    </dgm:pt>
    <dgm:pt modelId="{C3FD7C46-FCFC-4C1B-B914-4EBB1F4F89D8}" type="parTrans" cxnId="{96E21B56-B519-4C3E-9BE3-5607A3DD7BE5}">
      <dgm:prSet/>
      <dgm:spPr/>
      <dgm:t>
        <a:bodyPr/>
        <a:lstStyle/>
        <a:p>
          <a:endParaRPr lang="cs-CZ"/>
        </a:p>
      </dgm:t>
    </dgm:pt>
    <dgm:pt modelId="{2759A230-F9E9-4153-BBFA-C4024CBF7CC5}" type="sibTrans" cxnId="{96E21B56-B519-4C3E-9BE3-5607A3DD7BE5}">
      <dgm:prSet/>
      <dgm:spPr/>
      <dgm:t>
        <a:bodyPr/>
        <a:lstStyle/>
        <a:p>
          <a:endParaRPr lang="cs-CZ"/>
        </a:p>
      </dgm:t>
    </dgm:pt>
    <dgm:pt modelId="{D4B61C96-2960-4B9C-9DD3-20364FB7A3D3}" type="pres">
      <dgm:prSet presAssocID="{FCD45865-2D38-4AE5-8568-373E7366D15A}" presName="Name0" presStyleCnt="0">
        <dgm:presLayoutVars>
          <dgm:dir/>
          <dgm:resizeHandles val="exact"/>
        </dgm:presLayoutVars>
      </dgm:prSet>
      <dgm:spPr/>
    </dgm:pt>
    <dgm:pt modelId="{A509EBE3-CE10-4CF0-9965-8C128D522462}" type="pres">
      <dgm:prSet presAssocID="{CE959CFF-D1A0-4EBD-BBE6-C2880566C3A8}" presName="node" presStyleLbl="node1" presStyleIdx="0" presStyleCnt="3" custScaleX="172905" custScaleY="9497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889D974-6629-42AA-B8F3-1BC04C3EA6F0}" type="pres">
      <dgm:prSet presAssocID="{E5B65B2B-79D5-4F65-A05F-6A51CC9D0464}" presName="sibTrans" presStyleLbl="sibTrans2D1" presStyleIdx="0" presStyleCnt="2"/>
      <dgm:spPr/>
      <dgm:t>
        <a:bodyPr/>
        <a:lstStyle/>
        <a:p>
          <a:endParaRPr lang="cs-CZ"/>
        </a:p>
      </dgm:t>
    </dgm:pt>
    <dgm:pt modelId="{67EC13D1-CC56-47AB-BC7C-653E52316520}" type="pres">
      <dgm:prSet presAssocID="{E5B65B2B-79D5-4F65-A05F-6A51CC9D0464}" presName="connectorText" presStyleLbl="sibTrans2D1" presStyleIdx="0" presStyleCnt="2"/>
      <dgm:spPr/>
      <dgm:t>
        <a:bodyPr/>
        <a:lstStyle/>
        <a:p>
          <a:endParaRPr lang="cs-CZ"/>
        </a:p>
      </dgm:t>
    </dgm:pt>
    <dgm:pt modelId="{C96DD871-AF9F-48F0-94FE-A8F094E4B117}" type="pres">
      <dgm:prSet presAssocID="{723AEC63-A3B4-4495-B1B2-206724E61842}" presName="node" presStyleLbl="node1" presStyleIdx="1" presStyleCnt="3" custScaleX="172905" custScaleY="9497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B702331-DF33-401D-BE5C-76FD97B2834B}" type="pres">
      <dgm:prSet presAssocID="{0A25B2C1-DC0C-446B-9ACF-1C11F1108EF6}" presName="sibTrans" presStyleLbl="sibTrans2D1" presStyleIdx="1" presStyleCnt="2"/>
      <dgm:spPr/>
      <dgm:t>
        <a:bodyPr/>
        <a:lstStyle/>
        <a:p>
          <a:endParaRPr lang="cs-CZ"/>
        </a:p>
      </dgm:t>
    </dgm:pt>
    <dgm:pt modelId="{A25A3D62-AAFF-436F-9572-DD0E7FA3342F}" type="pres">
      <dgm:prSet presAssocID="{0A25B2C1-DC0C-446B-9ACF-1C11F1108EF6}" presName="connectorText" presStyleLbl="sibTrans2D1" presStyleIdx="1" presStyleCnt="2"/>
      <dgm:spPr/>
      <dgm:t>
        <a:bodyPr/>
        <a:lstStyle/>
        <a:p>
          <a:endParaRPr lang="cs-CZ"/>
        </a:p>
      </dgm:t>
    </dgm:pt>
    <dgm:pt modelId="{8FE629D7-4B24-4247-8E25-526212FFF140}" type="pres">
      <dgm:prSet presAssocID="{ED3C19F2-1D25-4AA9-B319-EEB6D30A94BB}" presName="node" presStyleLbl="node1" presStyleIdx="2" presStyleCnt="3" custScaleX="172905" custScaleY="9497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26E0687-060B-46A2-99B1-7494A914300E}" type="presOf" srcId="{CE959CFF-D1A0-4EBD-BBE6-C2880566C3A8}" destId="{A509EBE3-CE10-4CF0-9965-8C128D522462}" srcOrd="0" destOrd="0" presId="urn:microsoft.com/office/officeart/2005/8/layout/process1"/>
    <dgm:cxn modelId="{5BF871B6-434B-4EDE-BB86-032D6852772D}" type="presOf" srcId="{E5B65B2B-79D5-4F65-A05F-6A51CC9D0464}" destId="{2889D974-6629-42AA-B8F3-1BC04C3EA6F0}" srcOrd="0" destOrd="0" presId="urn:microsoft.com/office/officeart/2005/8/layout/process1"/>
    <dgm:cxn modelId="{94931C0E-5B4B-4778-914D-18F43F5E561E}" type="presOf" srcId="{723AEC63-A3B4-4495-B1B2-206724E61842}" destId="{C96DD871-AF9F-48F0-94FE-A8F094E4B117}" srcOrd="0" destOrd="0" presId="urn:microsoft.com/office/officeart/2005/8/layout/process1"/>
    <dgm:cxn modelId="{3329D981-8059-434D-898D-C6423A0EF24E}" srcId="{FCD45865-2D38-4AE5-8568-373E7366D15A}" destId="{723AEC63-A3B4-4495-B1B2-206724E61842}" srcOrd="1" destOrd="0" parTransId="{690D453C-8C40-4B29-8E51-96F8430F31EC}" sibTransId="{0A25B2C1-DC0C-446B-9ACF-1C11F1108EF6}"/>
    <dgm:cxn modelId="{B93A6480-FF5F-46CF-90DA-FDD6C8F2606C}" type="presOf" srcId="{ED3C19F2-1D25-4AA9-B319-EEB6D30A94BB}" destId="{8FE629D7-4B24-4247-8E25-526212FFF140}" srcOrd="0" destOrd="0" presId="urn:microsoft.com/office/officeart/2005/8/layout/process1"/>
    <dgm:cxn modelId="{662BB0CD-F98F-4E44-8700-27D9F5D25489}" type="presOf" srcId="{E5B65B2B-79D5-4F65-A05F-6A51CC9D0464}" destId="{67EC13D1-CC56-47AB-BC7C-653E52316520}" srcOrd="1" destOrd="0" presId="urn:microsoft.com/office/officeart/2005/8/layout/process1"/>
    <dgm:cxn modelId="{35FD4201-D660-468D-8146-D5E08E7A07C1}" type="presOf" srcId="{0A25B2C1-DC0C-446B-9ACF-1C11F1108EF6}" destId="{A25A3D62-AAFF-436F-9572-DD0E7FA3342F}" srcOrd="1" destOrd="0" presId="urn:microsoft.com/office/officeart/2005/8/layout/process1"/>
    <dgm:cxn modelId="{8CC85051-A241-4679-9CDA-5D5E75956C48}" type="presOf" srcId="{0A25B2C1-DC0C-446B-9ACF-1C11F1108EF6}" destId="{BB702331-DF33-401D-BE5C-76FD97B2834B}" srcOrd="0" destOrd="0" presId="urn:microsoft.com/office/officeart/2005/8/layout/process1"/>
    <dgm:cxn modelId="{96E21B56-B519-4C3E-9BE3-5607A3DD7BE5}" srcId="{FCD45865-2D38-4AE5-8568-373E7366D15A}" destId="{ED3C19F2-1D25-4AA9-B319-EEB6D30A94BB}" srcOrd="2" destOrd="0" parTransId="{C3FD7C46-FCFC-4C1B-B914-4EBB1F4F89D8}" sibTransId="{2759A230-F9E9-4153-BBFA-C4024CBF7CC5}"/>
    <dgm:cxn modelId="{3FD9D236-4DD9-47A0-9A03-401014A1CD6C}" srcId="{FCD45865-2D38-4AE5-8568-373E7366D15A}" destId="{CE959CFF-D1A0-4EBD-BBE6-C2880566C3A8}" srcOrd="0" destOrd="0" parTransId="{38AE30C9-D29E-4F89-94D9-EA786538F53E}" sibTransId="{E5B65B2B-79D5-4F65-A05F-6A51CC9D0464}"/>
    <dgm:cxn modelId="{74CE19EE-E102-4715-B240-5CC4BB7D5B35}" type="presOf" srcId="{FCD45865-2D38-4AE5-8568-373E7366D15A}" destId="{D4B61C96-2960-4B9C-9DD3-20364FB7A3D3}" srcOrd="0" destOrd="0" presId="urn:microsoft.com/office/officeart/2005/8/layout/process1"/>
    <dgm:cxn modelId="{1F930391-4E68-432B-A362-57EC793F3296}" type="presParOf" srcId="{D4B61C96-2960-4B9C-9DD3-20364FB7A3D3}" destId="{A509EBE3-CE10-4CF0-9965-8C128D522462}" srcOrd="0" destOrd="0" presId="urn:microsoft.com/office/officeart/2005/8/layout/process1"/>
    <dgm:cxn modelId="{F8C34903-1D90-4E64-96B5-A4A4D3598FAC}" type="presParOf" srcId="{D4B61C96-2960-4B9C-9DD3-20364FB7A3D3}" destId="{2889D974-6629-42AA-B8F3-1BC04C3EA6F0}" srcOrd="1" destOrd="0" presId="urn:microsoft.com/office/officeart/2005/8/layout/process1"/>
    <dgm:cxn modelId="{EDBACCA5-EEA2-4567-880A-EE4DF94B7758}" type="presParOf" srcId="{2889D974-6629-42AA-B8F3-1BC04C3EA6F0}" destId="{67EC13D1-CC56-47AB-BC7C-653E52316520}" srcOrd="0" destOrd="0" presId="urn:microsoft.com/office/officeart/2005/8/layout/process1"/>
    <dgm:cxn modelId="{EFAE6A7D-8AD3-473F-BF95-9F32B8226321}" type="presParOf" srcId="{D4B61C96-2960-4B9C-9DD3-20364FB7A3D3}" destId="{C96DD871-AF9F-48F0-94FE-A8F094E4B117}" srcOrd="2" destOrd="0" presId="urn:microsoft.com/office/officeart/2005/8/layout/process1"/>
    <dgm:cxn modelId="{ECF965AB-12FA-44DE-8629-E0F22401B747}" type="presParOf" srcId="{D4B61C96-2960-4B9C-9DD3-20364FB7A3D3}" destId="{BB702331-DF33-401D-BE5C-76FD97B2834B}" srcOrd="3" destOrd="0" presId="urn:microsoft.com/office/officeart/2005/8/layout/process1"/>
    <dgm:cxn modelId="{642DBFB2-0018-4C0B-96D9-95BA7959F5D1}" type="presParOf" srcId="{BB702331-DF33-401D-BE5C-76FD97B2834B}" destId="{A25A3D62-AAFF-436F-9572-DD0E7FA3342F}" srcOrd="0" destOrd="0" presId="urn:microsoft.com/office/officeart/2005/8/layout/process1"/>
    <dgm:cxn modelId="{0DB79445-52C0-4E0E-BCCA-50A34B79EA91}" type="presParOf" srcId="{D4B61C96-2960-4B9C-9DD3-20364FB7A3D3}" destId="{8FE629D7-4B24-4247-8E25-526212FFF140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2E811D7-0479-41FC-A9E0-2E1C815EEA3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103FB41-3E8E-40BB-BBA0-57B69E915CDA}">
      <dgm:prSet phldrT="[Text]"/>
      <dgm:spPr/>
      <dgm:t>
        <a:bodyPr/>
        <a:lstStyle/>
        <a:p>
          <a:r>
            <a:rPr lang="cs-CZ" dirty="0" smtClean="0"/>
            <a:t>Typová zjištění mimo veřejné zakázky</a:t>
          </a:r>
          <a:endParaRPr lang="cs-CZ" dirty="0"/>
        </a:p>
      </dgm:t>
    </dgm:pt>
    <dgm:pt modelId="{CCEB37B5-A921-4888-A476-B8F99E70AC83}" type="parTrans" cxnId="{639726B5-79E7-414E-9AE6-DEA68CF5890A}">
      <dgm:prSet/>
      <dgm:spPr/>
      <dgm:t>
        <a:bodyPr/>
        <a:lstStyle/>
        <a:p>
          <a:endParaRPr lang="cs-CZ"/>
        </a:p>
      </dgm:t>
    </dgm:pt>
    <dgm:pt modelId="{7954E3C3-F573-4AD6-AF0D-12B0B495BC6B}" type="sibTrans" cxnId="{639726B5-79E7-414E-9AE6-DEA68CF5890A}">
      <dgm:prSet/>
      <dgm:spPr/>
      <dgm:t>
        <a:bodyPr/>
        <a:lstStyle/>
        <a:p>
          <a:endParaRPr lang="cs-CZ"/>
        </a:p>
      </dgm:t>
    </dgm:pt>
    <dgm:pt modelId="{086392E9-FBDB-469E-8B54-83C6191BC0D4}">
      <dgm:prSet/>
      <dgm:spPr/>
      <dgm:t>
        <a:bodyPr/>
        <a:lstStyle/>
        <a:p>
          <a:r>
            <a:rPr lang="cs-CZ" altLang="cs-CZ" dirty="0" smtClean="0"/>
            <a:t>nesoulad zápisů ve stavebním deníku s fakturací způsobilých výdajů</a:t>
          </a:r>
        </a:p>
      </dgm:t>
    </dgm:pt>
    <dgm:pt modelId="{A138FFF6-91F0-4CC5-ABE3-8C22848F29DD}" type="parTrans" cxnId="{CFBAE818-FC8C-4915-9D60-647D530F2DD4}">
      <dgm:prSet/>
      <dgm:spPr/>
      <dgm:t>
        <a:bodyPr/>
        <a:lstStyle/>
        <a:p>
          <a:endParaRPr lang="cs-CZ"/>
        </a:p>
      </dgm:t>
    </dgm:pt>
    <dgm:pt modelId="{F6189D04-9CEC-4A9D-8A67-A09C56CD1115}" type="sibTrans" cxnId="{CFBAE818-FC8C-4915-9D60-647D530F2DD4}">
      <dgm:prSet/>
      <dgm:spPr/>
      <dgm:t>
        <a:bodyPr/>
        <a:lstStyle/>
        <a:p>
          <a:endParaRPr lang="cs-CZ"/>
        </a:p>
      </dgm:t>
    </dgm:pt>
    <dgm:pt modelId="{14B2AD0C-9FD8-44C8-BF21-3E930AD3A13D}">
      <dgm:prSet/>
      <dgm:spPr/>
      <dgm:t>
        <a:bodyPr/>
        <a:lstStyle/>
        <a:p>
          <a:r>
            <a:rPr lang="cs-CZ" altLang="cs-CZ" dirty="0" smtClean="0"/>
            <a:t>chyby v pracovněprávních vztazích a porušení zákoníku práce</a:t>
          </a:r>
        </a:p>
      </dgm:t>
    </dgm:pt>
    <dgm:pt modelId="{B3430E8D-119F-46BC-8D59-900513078CF3}" type="parTrans" cxnId="{E3CD0E3F-01FF-4A50-B44C-B05805D5B923}">
      <dgm:prSet/>
      <dgm:spPr/>
      <dgm:t>
        <a:bodyPr/>
        <a:lstStyle/>
        <a:p>
          <a:endParaRPr lang="cs-CZ"/>
        </a:p>
      </dgm:t>
    </dgm:pt>
    <dgm:pt modelId="{044CA338-EB0D-4E57-8C21-C75B667B27D9}" type="sibTrans" cxnId="{E3CD0E3F-01FF-4A50-B44C-B05805D5B923}">
      <dgm:prSet/>
      <dgm:spPr/>
      <dgm:t>
        <a:bodyPr/>
        <a:lstStyle/>
        <a:p>
          <a:endParaRPr lang="cs-CZ"/>
        </a:p>
      </dgm:t>
    </dgm:pt>
    <dgm:pt modelId="{D9E05834-96EE-4BA4-9894-1FBF7A73A9A6}">
      <dgm:prSet/>
      <dgm:spPr/>
      <dgm:t>
        <a:bodyPr/>
        <a:lstStyle/>
        <a:p>
          <a:r>
            <a:rPr lang="cs-CZ" altLang="cs-CZ" dirty="0" smtClean="0"/>
            <a:t>dvojí financování</a:t>
          </a:r>
        </a:p>
      </dgm:t>
    </dgm:pt>
    <dgm:pt modelId="{305BAD1D-B654-4442-AEE5-581D80CDA75C}" type="parTrans" cxnId="{CA95B20D-4142-41E0-B1AA-DD0528490E8F}">
      <dgm:prSet/>
      <dgm:spPr/>
      <dgm:t>
        <a:bodyPr/>
        <a:lstStyle/>
        <a:p>
          <a:endParaRPr lang="cs-CZ"/>
        </a:p>
      </dgm:t>
    </dgm:pt>
    <dgm:pt modelId="{ADF48ECF-924F-43E1-BCB8-02140B9C2783}" type="sibTrans" cxnId="{CA95B20D-4142-41E0-B1AA-DD0528490E8F}">
      <dgm:prSet/>
      <dgm:spPr/>
      <dgm:t>
        <a:bodyPr/>
        <a:lstStyle/>
        <a:p>
          <a:endParaRPr lang="cs-CZ"/>
        </a:p>
      </dgm:t>
    </dgm:pt>
    <dgm:pt modelId="{AD35A212-F4EB-4AAD-B71E-0CD78C3A145F}">
      <dgm:prSet/>
      <dgm:spPr/>
      <dgm:t>
        <a:bodyPr/>
        <a:lstStyle/>
        <a:p>
          <a:r>
            <a:rPr lang="cs-CZ" altLang="cs-CZ" dirty="0" smtClean="0"/>
            <a:t>ceny v projektu neodpovídají tržním cenám (předražené EU projekty)</a:t>
          </a:r>
        </a:p>
      </dgm:t>
    </dgm:pt>
    <dgm:pt modelId="{65E95277-3710-4588-BE3F-EB22701EF5ED}" type="parTrans" cxnId="{B1F65EF3-5B75-4372-B734-7AABAF546AA8}">
      <dgm:prSet/>
      <dgm:spPr/>
      <dgm:t>
        <a:bodyPr/>
        <a:lstStyle/>
        <a:p>
          <a:endParaRPr lang="cs-CZ"/>
        </a:p>
      </dgm:t>
    </dgm:pt>
    <dgm:pt modelId="{C6C281CD-04D3-43E2-9E11-DFE10DC51B02}" type="sibTrans" cxnId="{B1F65EF3-5B75-4372-B734-7AABAF546AA8}">
      <dgm:prSet/>
      <dgm:spPr/>
      <dgm:t>
        <a:bodyPr/>
        <a:lstStyle/>
        <a:p>
          <a:endParaRPr lang="cs-CZ"/>
        </a:p>
      </dgm:t>
    </dgm:pt>
    <dgm:pt modelId="{49341747-59C6-49AB-ACF2-50CDCFBDEBC4}">
      <dgm:prSet/>
      <dgm:spPr/>
      <dgm:t>
        <a:bodyPr/>
        <a:lstStyle/>
        <a:p>
          <a:r>
            <a:rPr lang="cs-CZ" altLang="cs-CZ" dirty="0" smtClean="0"/>
            <a:t>nezajištění udržitelnosti projektu</a:t>
          </a:r>
        </a:p>
      </dgm:t>
    </dgm:pt>
    <dgm:pt modelId="{903E9C69-9026-414E-988E-05B7DC7B83AE}" type="parTrans" cxnId="{54C08EB3-4E47-4BCC-A94B-AD5C9CA98148}">
      <dgm:prSet/>
      <dgm:spPr/>
      <dgm:t>
        <a:bodyPr/>
        <a:lstStyle/>
        <a:p>
          <a:endParaRPr lang="cs-CZ"/>
        </a:p>
      </dgm:t>
    </dgm:pt>
    <dgm:pt modelId="{24DB6047-29B5-459C-A217-AC32419DBF0D}" type="sibTrans" cxnId="{54C08EB3-4E47-4BCC-A94B-AD5C9CA98148}">
      <dgm:prSet/>
      <dgm:spPr/>
      <dgm:t>
        <a:bodyPr/>
        <a:lstStyle/>
        <a:p>
          <a:endParaRPr lang="cs-CZ"/>
        </a:p>
      </dgm:t>
    </dgm:pt>
    <dgm:pt modelId="{AF032B56-9E7E-48BE-8775-56C38D58FAF2}">
      <dgm:prSet/>
      <dgm:spPr/>
      <dgm:t>
        <a:bodyPr/>
        <a:lstStyle/>
        <a:p>
          <a:r>
            <a:rPr lang="cs-CZ" altLang="cs-CZ" dirty="0" smtClean="0"/>
            <a:t>nedodržení pravidel publicity (např. neinformování o podpoře projektu z EU)</a:t>
          </a:r>
        </a:p>
      </dgm:t>
    </dgm:pt>
    <dgm:pt modelId="{037F6EC8-534E-4844-877D-E5A45C9B1B2F}" type="parTrans" cxnId="{F342F39F-7B77-46E8-A8F1-750A1BC8FC97}">
      <dgm:prSet/>
      <dgm:spPr/>
      <dgm:t>
        <a:bodyPr/>
        <a:lstStyle/>
        <a:p>
          <a:endParaRPr lang="cs-CZ"/>
        </a:p>
      </dgm:t>
    </dgm:pt>
    <dgm:pt modelId="{A654A088-7F8D-429E-B10C-94E894360EB9}" type="sibTrans" cxnId="{F342F39F-7B77-46E8-A8F1-750A1BC8FC97}">
      <dgm:prSet/>
      <dgm:spPr/>
      <dgm:t>
        <a:bodyPr/>
        <a:lstStyle/>
        <a:p>
          <a:endParaRPr lang="cs-CZ"/>
        </a:p>
      </dgm:t>
    </dgm:pt>
    <dgm:pt modelId="{49DE3792-3B2F-4E31-93BE-1ED29E1BDAE8}">
      <dgm:prSet/>
      <dgm:spPr/>
      <dgm:t>
        <a:bodyPr/>
        <a:lstStyle/>
        <a:p>
          <a:r>
            <a:rPr lang="cs-CZ" altLang="cs-CZ" dirty="0" smtClean="0"/>
            <a:t>nevedení odděleného účetnictví</a:t>
          </a:r>
        </a:p>
      </dgm:t>
    </dgm:pt>
    <dgm:pt modelId="{08EDCDC6-E994-4B97-BA8B-491A5FECC085}" type="parTrans" cxnId="{DDE89BE8-44B7-49E1-A3FD-51925DEC34FB}">
      <dgm:prSet/>
      <dgm:spPr/>
      <dgm:t>
        <a:bodyPr/>
        <a:lstStyle/>
        <a:p>
          <a:endParaRPr lang="cs-CZ"/>
        </a:p>
      </dgm:t>
    </dgm:pt>
    <dgm:pt modelId="{593D6C3B-C89D-452A-8774-A1165725AFFF}" type="sibTrans" cxnId="{DDE89BE8-44B7-49E1-A3FD-51925DEC34FB}">
      <dgm:prSet/>
      <dgm:spPr/>
      <dgm:t>
        <a:bodyPr/>
        <a:lstStyle/>
        <a:p>
          <a:endParaRPr lang="cs-CZ"/>
        </a:p>
      </dgm:t>
    </dgm:pt>
    <dgm:pt modelId="{402717E7-608F-4461-B36C-F362C3FAAB2F}">
      <dgm:prSet/>
      <dgm:spPr/>
      <dgm:t>
        <a:bodyPr/>
        <a:lstStyle/>
        <a:p>
          <a:r>
            <a:rPr lang="cs-CZ" altLang="cs-CZ" dirty="0" smtClean="0"/>
            <a:t>zaúčtování investic jako </a:t>
          </a:r>
          <a:r>
            <a:rPr lang="cs-CZ" altLang="cs-CZ" dirty="0" err="1" smtClean="0"/>
            <a:t>neinvestice</a:t>
          </a:r>
          <a:endParaRPr lang="cs-CZ" altLang="cs-CZ" dirty="0" smtClean="0"/>
        </a:p>
      </dgm:t>
    </dgm:pt>
    <dgm:pt modelId="{7BC575FE-B1D4-485D-A539-CB6CA69919A6}" type="parTrans" cxnId="{8EC3C1AA-90B1-4458-8083-DBEE72E1C4E4}">
      <dgm:prSet/>
      <dgm:spPr/>
      <dgm:t>
        <a:bodyPr/>
        <a:lstStyle/>
        <a:p>
          <a:endParaRPr lang="cs-CZ"/>
        </a:p>
      </dgm:t>
    </dgm:pt>
    <dgm:pt modelId="{842FBEB8-D4E6-4BCE-B2C9-95DF935A2A3D}" type="sibTrans" cxnId="{8EC3C1AA-90B1-4458-8083-DBEE72E1C4E4}">
      <dgm:prSet/>
      <dgm:spPr/>
      <dgm:t>
        <a:bodyPr/>
        <a:lstStyle/>
        <a:p>
          <a:endParaRPr lang="cs-CZ"/>
        </a:p>
      </dgm:t>
    </dgm:pt>
    <dgm:pt modelId="{C8FAE74C-6ED1-4D16-8AFD-C38AF5D6DDD9}">
      <dgm:prSet/>
      <dgm:spPr/>
      <dgm:t>
        <a:bodyPr/>
        <a:lstStyle/>
        <a:p>
          <a:r>
            <a:rPr lang="cs-CZ" altLang="cs-CZ" dirty="0" smtClean="0"/>
            <a:t>nedodržení audit trailu</a:t>
          </a:r>
          <a:endParaRPr lang="cs-CZ" altLang="cs-CZ" dirty="0"/>
        </a:p>
      </dgm:t>
    </dgm:pt>
    <dgm:pt modelId="{A94045FC-7EE3-44C2-8056-505AE587BE63}" type="parTrans" cxnId="{66038E63-6994-4789-AD8D-52A1587CB1F7}">
      <dgm:prSet/>
      <dgm:spPr/>
      <dgm:t>
        <a:bodyPr/>
        <a:lstStyle/>
        <a:p>
          <a:endParaRPr lang="cs-CZ"/>
        </a:p>
      </dgm:t>
    </dgm:pt>
    <dgm:pt modelId="{30085A81-C6BC-4D84-8A26-C6D929CCE5AE}" type="sibTrans" cxnId="{66038E63-6994-4789-AD8D-52A1587CB1F7}">
      <dgm:prSet/>
      <dgm:spPr/>
      <dgm:t>
        <a:bodyPr/>
        <a:lstStyle/>
        <a:p>
          <a:endParaRPr lang="cs-CZ"/>
        </a:p>
      </dgm:t>
    </dgm:pt>
    <dgm:pt modelId="{09A87DF5-3004-4CAB-BEF8-144E72181795}">
      <dgm:prSet phldrT="[Text]"/>
      <dgm:spPr/>
      <dgm:t>
        <a:bodyPr/>
        <a:lstStyle/>
        <a:p>
          <a:r>
            <a:rPr lang="cs-CZ" altLang="cs-CZ" smtClean="0"/>
            <a:t>nesoulad </a:t>
          </a:r>
          <a:r>
            <a:rPr lang="cs-CZ" altLang="cs-CZ" dirty="0" smtClean="0"/>
            <a:t>mezi předloženou fakturací a zjištěnou skutečností: proplácení nevykonané práce/nedodaného zboží</a:t>
          </a:r>
          <a:endParaRPr lang="cs-CZ" dirty="0"/>
        </a:p>
      </dgm:t>
    </dgm:pt>
    <dgm:pt modelId="{CA0ACB4C-476F-430A-8E6F-D73A8D795AEF}" type="parTrans" cxnId="{E0F265F5-145A-4F77-8112-B990FF2A797F}">
      <dgm:prSet/>
      <dgm:spPr/>
      <dgm:t>
        <a:bodyPr/>
        <a:lstStyle/>
        <a:p>
          <a:endParaRPr lang="cs-CZ"/>
        </a:p>
      </dgm:t>
    </dgm:pt>
    <dgm:pt modelId="{136CA638-3B93-41E7-B79A-3CA435F4AAE5}" type="sibTrans" cxnId="{E0F265F5-145A-4F77-8112-B990FF2A797F}">
      <dgm:prSet/>
      <dgm:spPr/>
      <dgm:t>
        <a:bodyPr/>
        <a:lstStyle/>
        <a:p>
          <a:endParaRPr lang="cs-CZ"/>
        </a:p>
      </dgm:t>
    </dgm:pt>
    <dgm:pt modelId="{47AC720C-AD99-4D91-B500-50804EAE3E88}" type="pres">
      <dgm:prSet presAssocID="{32E811D7-0479-41FC-A9E0-2E1C815EEA3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EFBE68A-8674-4EC2-B917-EC440FD17E43}" type="pres">
      <dgm:prSet presAssocID="{3103FB41-3E8E-40BB-BBA0-57B69E915CDA}" presName="parentLin" presStyleCnt="0"/>
      <dgm:spPr/>
    </dgm:pt>
    <dgm:pt modelId="{B1340766-1F9C-4EEA-BDCB-F3AACAD4FAD8}" type="pres">
      <dgm:prSet presAssocID="{3103FB41-3E8E-40BB-BBA0-57B69E915CDA}" presName="parentLeftMargin" presStyleLbl="node1" presStyleIdx="0" presStyleCnt="1"/>
      <dgm:spPr/>
      <dgm:t>
        <a:bodyPr/>
        <a:lstStyle/>
        <a:p>
          <a:endParaRPr lang="cs-CZ"/>
        </a:p>
      </dgm:t>
    </dgm:pt>
    <dgm:pt modelId="{01288C0C-D2C8-48CD-8E48-A4CFC1E53B34}" type="pres">
      <dgm:prSet presAssocID="{3103FB41-3E8E-40BB-BBA0-57B69E915CD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0C788F1-3F22-46C8-AB76-1B7F8DB63A19}" type="pres">
      <dgm:prSet presAssocID="{3103FB41-3E8E-40BB-BBA0-57B69E915CDA}" presName="negativeSpace" presStyleCnt="0"/>
      <dgm:spPr/>
    </dgm:pt>
    <dgm:pt modelId="{0E3FB3D8-421E-4231-BF71-92C91DCC033E}" type="pres">
      <dgm:prSet presAssocID="{3103FB41-3E8E-40BB-BBA0-57B69E915CDA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6038E63-6994-4789-AD8D-52A1587CB1F7}" srcId="{3103FB41-3E8E-40BB-BBA0-57B69E915CDA}" destId="{C8FAE74C-6ED1-4D16-8AFD-C38AF5D6DDD9}" srcOrd="9" destOrd="0" parTransId="{A94045FC-7EE3-44C2-8056-505AE587BE63}" sibTransId="{30085A81-C6BC-4D84-8A26-C6D929CCE5AE}"/>
    <dgm:cxn modelId="{F74A90A4-F6D8-42F5-9475-E4D795056FB6}" type="presOf" srcId="{D9E05834-96EE-4BA4-9894-1FBF7A73A9A6}" destId="{0E3FB3D8-421E-4231-BF71-92C91DCC033E}" srcOrd="0" destOrd="3" presId="urn:microsoft.com/office/officeart/2005/8/layout/list1"/>
    <dgm:cxn modelId="{639726B5-79E7-414E-9AE6-DEA68CF5890A}" srcId="{32E811D7-0479-41FC-A9E0-2E1C815EEA31}" destId="{3103FB41-3E8E-40BB-BBA0-57B69E915CDA}" srcOrd="0" destOrd="0" parTransId="{CCEB37B5-A921-4888-A476-B8F99E70AC83}" sibTransId="{7954E3C3-F573-4AD6-AF0D-12B0B495BC6B}"/>
    <dgm:cxn modelId="{E8A64078-F756-4584-9F9D-63C1252409BB}" type="presOf" srcId="{09A87DF5-3004-4CAB-BEF8-144E72181795}" destId="{0E3FB3D8-421E-4231-BF71-92C91DCC033E}" srcOrd="0" destOrd="0" presId="urn:microsoft.com/office/officeart/2005/8/layout/list1"/>
    <dgm:cxn modelId="{5FA68670-2F80-4B55-BBF4-99F99008FCA6}" type="presOf" srcId="{49DE3792-3B2F-4E31-93BE-1ED29E1BDAE8}" destId="{0E3FB3D8-421E-4231-BF71-92C91DCC033E}" srcOrd="0" destOrd="7" presId="urn:microsoft.com/office/officeart/2005/8/layout/list1"/>
    <dgm:cxn modelId="{B1F65EF3-5B75-4372-B734-7AABAF546AA8}" srcId="{3103FB41-3E8E-40BB-BBA0-57B69E915CDA}" destId="{AD35A212-F4EB-4AAD-B71E-0CD78C3A145F}" srcOrd="4" destOrd="0" parTransId="{65E95277-3710-4588-BE3F-EB22701EF5ED}" sibTransId="{C6C281CD-04D3-43E2-9E11-DFE10DC51B02}"/>
    <dgm:cxn modelId="{F78C7BD4-2AE4-4296-9054-91D42DA94329}" type="presOf" srcId="{14B2AD0C-9FD8-44C8-BF21-3E930AD3A13D}" destId="{0E3FB3D8-421E-4231-BF71-92C91DCC033E}" srcOrd="0" destOrd="2" presId="urn:microsoft.com/office/officeart/2005/8/layout/list1"/>
    <dgm:cxn modelId="{CA95B20D-4142-41E0-B1AA-DD0528490E8F}" srcId="{3103FB41-3E8E-40BB-BBA0-57B69E915CDA}" destId="{D9E05834-96EE-4BA4-9894-1FBF7A73A9A6}" srcOrd="3" destOrd="0" parTransId="{305BAD1D-B654-4442-AEE5-581D80CDA75C}" sibTransId="{ADF48ECF-924F-43E1-BCB8-02140B9C2783}"/>
    <dgm:cxn modelId="{3B706B7B-83FA-49B9-8E2E-14F57C95E402}" type="presOf" srcId="{C8FAE74C-6ED1-4D16-8AFD-C38AF5D6DDD9}" destId="{0E3FB3D8-421E-4231-BF71-92C91DCC033E}" srcOrd="0" destOrd="9" presId="urn:microsoft.com/office/officeart/2005/8/layout/list1"/>
    <dgm:cxn modelId="{F342F39F-7B77-46E8-A8F1-750A1BC8FC97}" srcId="{3103FB41-3E8E-40BB-BBA0-57B69E915CDA}" destId="{AF032B56-9E7E-48BE-8775-56C38D58FAF2}" srcOrd="6" destOrd="0" parTransId="{037F6EC8-534E-4844-877D-E5A45C9B1B2F}" sibTransId="{A654A088-7F8D-429E-B10C-94E894360EB9}"/>
    <dgm:cxn modelId="{DE44BC88-E9A3-464A-8628-3AC5AB4E644B}" type="presOf" srcId="{3103FB41-3E8E-40BB-BBA0-57B69E915CDA}" destId="{01288C0C-D2C8-48CD-8E48-A4CFC1E53B34}" srcOrd="1" destOrd="0" presId="urn:microsoft.com/office/officeart/2005/8/layout/list1"/>
    <dgm:cxn modelId="{741DF6CE-45BC-4527-8705-94C1538FF0DB}" type="presOf" srcId="{AD35A212-F4EB-4AAD-B71E-0CD78C3A145F}" destId="{0E3FB3D8-421E-4231-BF71-92C91DCC033E}" srcOrd="0" destOrd="4" presId="urn:microsoft.com/office/officeart/2005/8/layout/list1"/>
    <dgm:cxn modelId="{3B8B92BA-809E-40BF-B91A-3ED4BEA9A630}" type="presOf" srcId="{3103FB41-3E8E-40BB-BBA0-57B69E915CDA}" destId="{B1340766-1F9C-4EEA-BDCB-F3AACAD4FAD8}" srcOrd="0" destOrd="0" presId="urn:microsoft.com/office/officeart/2005/8/layout/list1"/>
    <dgm:cxn modelId="{EB3CCE60-E9CE-4649-8A4C-ECDDA14B9A66}" type="presOf" srcId="{32E811D7-0479-41FC-A9E0-2E1C815EEA31}" destId="{47AC720C-AD99-4D91-B500-50804EAE3E88}" srcOrd="0" destOrd="0" presId="urn:microsoft.com/office/officeart/2005/8/layout/list1"/>
    <dgm:cxn modelId="{CFBAE818-FC8C-4915-9D60-647D530F2DD4}" srcId="{3103FB41-3E8E-40BB-BBA0-57B69E915CDA}" destId="{086392E9-FBDB-469E-8B54-83C6191BC0D4}" srcOrd="1" destOrd="0" parTransId="{A138FFF6-91F0-4CC5-ABE3-8C22848F29DD}" sibTransId="{F6189D04-9CEC-4A9D-8A67-A09C56CD1115}"/>
    <dgm:cxn modelId="{5A0AEAE5-0FBB-4F31-A126-DA80C6ABF3AE}" type="presOf" srcId="{402717E7-608F-4461-B36C-F362C3FAAB2F}" destId="{0E3FB3D8-421E-4231-BF71-92C91DCC033E}" srcOrd="0" destOrd="8" presId="urn:microsoft.com/office/officeart/2005/8/layout/list1"/>
    <dgm:cxn modelId="{E3CD0E3F-01FF-4A50-B44C-B05805D5B923}" srcId="{3103FB41-3E8E-40BB-BBA0-57B69E915CDA}" destId="{14B2AD0C-9FD8-44C8-BF21-3E930AD3A13D}" srcOrd="2" destOrd="0" parTransId="{B3430E8D-119F-46BC-8D59-900513078CF3}" sibTransId="{044CA338-EB0D-4E57-8C21-C75B667B27D9}"/>
    <dgm:cxn modelId="{DDE89BE8-44B7-49E1-A3FD-51925DEC34FB}" srcId="{3103FB41-3E8E-40BB-BBA0-57B69E915CDA}" destId="{49DE3792-3B2F-4E31-93BE-1ED29E1BDAE8}" srcOrd="7" destOrd="0" parTransId="{08EDCDC6-E994-4B97-BA8B-491A5FECC085}" sibTransId="{593D6C3B-C89D-452A-8774-A1165725AFFF}"/>
    <dgm:cxn modelId="{8EC3C1AA-90B1-4458-8083-DBEE72E1C4E4}" srcId="{3103FB41-3E8E-40BB-BBA0-57B69E915CDA}" destId="{402717E7-608F-4461-B36C-F362C3FAAB2F}" srcOrd="8" destOrd="0" parTransId="{7BC575FE-B1D4-485D-A539-CB6CA69919A6}" sibTransId="{842FBEB8-D4E6-4BCE-B2C9-95DF935A2A3D}"/>
    <dgm:cxn modelId="{4DF5AF67-93B0-4651-963B-192433D81CD4}" type="presOf" srcId="{AF032B56-9E7E-48BE-8775-56C38D58FAF2}" destId="{0E3FB3D8-421E-4231-BF71-92C91DCC033E}" srcOrd="0" destOrd="6" presId="urn:microsoft.com/office/officeart/2005/8/layout/list1"/>
    <dgm:cxn modelId="{54C08EB3-4E47-4BCC-A94B-AD5C9CA98148}" srcId="{3103FB41-3E8E-40BB-BBA0-57B69E915CDA}" destId="{49341747-59C6-49AB-ACF2-50CDCFBDEBC4}" srcOrd="5" destOrd="0" parTransId="{903E9C69-9026-414E-988E-05B7DC7B83AE}" sibTransId="{24DB6047-29B5-459C-A217-AC32419DBF0D}"/>
    <dgm:cxn modelId="{B5A41080-8B53-4548-BD31-DD85CED1CA87}" type="presOf" srcId="{086392E9-FBDB-469E-8B54-83C6191BC0D4}" destId="{0E3FB3D8-421E-4231-BF71-92C91DCC033E}" srcOrd="0" destOrd="1" presId="urn:microsoft.com/office/officeart/2005/8/layout/list1"/>
    <dgm:cxn modelId="{E0F265F5-145A-4F77-8112-B990FF2A797F}" srcId="{3103FB41-3E8E-40BB-BBA0-57B69E915CDA}" destId="{09A87DF5-3004-4CAB-BEF8-144E72181795}" srcOrd="0" destOrd="0" parTransId="{CA0ACB4C-476F-430A-8E6F-D73A8D795AEF}" sibTransId="{136CA638-3B93-41E7-B79A-3CA435F4AAE5}"/>
    <dgm:cxn modelId="{D41E1515-6124-4FAD-AFB4-E7F23198947F}" type="presOf" srcId="{49341747-59C6-49AB-ACF2-50CDCFBDEBC4}" destId="{0E3FB3D8-421E-4231-BF71-92C91DCC033E}" srcOrd="0" destOrd="5" presId="urn:microsoft.com/office/officeart/2005/8/layout/list1"/>
    <dgm:cxn modelId="{3EFECDA8-29EB-4E07-BC32-25809027F45A}" type="presParOf" srcId="{47AC720C-AD99-4D91-B500-50804EAE3E88}" destId="{4EFBE68A-8674-4EC2-B917-EC440FD17E43}" srcOrd="0" destOrd="0" presId="urn:microsoft.com/office/officeart/2005/8/layout/list1"/>
    <dgm:cxn modelId="{15788133-594E-4430-8C74-D2F973CB224C}" type="presParOf" srcId="{4EFBE68A-8674-4EC2-B917-EC440FD17E43}" destId="{B1340766-1F9C-4EEA-BDCB-F3AACAD4FAD8}" srcOrd="0" destOrd="0" presId="urn:microsoft.com/office/officeart/2005/8/layout/list1"/>
    <dgm:cxn modelId="{1306159F-2D46-4527-86D2-6A74B4BE1844}" type="presParOf" srcId="{4EFBE68A-8674-4EC2-B917-EC440FD17E43}" destId="{01288C0C-D2C8-48CD-8E48-A4CFC1E53B34}" srcOrd="1" destOrd="0" presId="urn:microsoft.com/office/officeart/2005/8/layout/list1"/>
    <dgm:cxn modelId="{FC09040C-49DC-4119-99C4-881498219E84}" type="presParOf" srcId="{47AC720C-AD99-4D91-B500-50804EAE3E88}" destId="{50C788F1-3F22-46C8-AB76-1B7F8DB63A19}" srcOrd="1" destOrd="0" presId="urn:microsoft.com/office/officeart/2005/8/layout/list1"/>
    <dgm:cxn modelId="{CB9ADEA7-FB05-4729-9EF7-3A5CDBB563A5}" type="presParOf" srcId="{47AC720C-AD99-4D91-B500-50804EAE3E88}" destId="{0E3FB3D8-421E-4231-BF71-92C91DCC033E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552926F-EF26-4473-B5C3-FFD2700226E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FC2E4DD-7409-43A0-9E7C-F495A5DD3CAD}">
      <dgm:prSet phldrT="[Text]"/>
      <dgm:spPr/>
      <dgm:t>
        <a:bodyPr/>
        <a:lstStyle/>
        <a:p>
          <a:r>
            <a:rPr lang="cs-CZ" altLang="cs-CZ" smtClean="0"/>
            <a:t>Veřejné zakázky</a:t>
          </a:r>
          <a:endParaRPr lang="cs-CZ"/>
        </a:p>
      </dgm:t>
    </dgm:pt>
    <dgm:pt modelId="{C70D7652-18FD-4DD8-94E1-174CC54D6EDF}" type="parTrans" cxnId="{F0FD9368-6530-4FA7-95C2-5EF045575F41}">
      <dgm:prSet/>
      <dgm:spPr/>
      <dgm:t>
        <a:bodyPr/>
        <a:lstStyle/>
        <a:p>
          <a:endParaRPr lang="cs-CZ"/>
        </a:p>
      </dgm:t>
    </dgm:pt>
    <dgm:pt modelId="{04213679-C793-4248-BFA4-363977D46E43}" type="sibTrans" cxnId="{F0FD9368-6530-4FA7-95C2-5EF045575F41}">
      <dgm:prSet/>
      <dgm:spPr/>
      <dgm:t>
        <a:bodyPr/>
        <a:lstStyle/>
        <a:p>
          <a:endParaRPr lang="cs-CZ"/>
        </a:p>
      </dgm:t>
    </dgm:pt>
    <dgm:pt modelId="{56C79926-C306-4D05-B622-73A011E338CB}">
      <dgm:prSet/>
      <dgm:spPr/>
      <dgm:t>
        <a:bodyPr/>
        <a:lstStyle/>
        <a:p>
          <a:r>
            <a:rPr lang="cs-CZ" altLang="cs-CZ" smtClean="0"/>
            <a:t>umělé rozdělení zakázky</a:t>
          </a:r>
          <a:endParaRPr lang="cs-CZ" altLang="cs-CZ" dirty="0"/>
        </a:p>
      </dgm:t>
    </dgm:pt>
    <dgm:pt modelId="{B683A437-4790-4CE6-8F42-022F73E0D295}" type="parTrans" cxnId="{889F69BB-0AC1-4086-A779-4127BBAE331B}">
      <dgm:prSet/>
      <dgm:spPr/>
      <dgm:t>
        <a:bodyPr/>
        <a:lstStyle/>
        <a:p>
          <a:endParaRPr lang="cs-CZ"/>
        </a:p>
      </dgm:t>
    </dgm:pt>
    <dgm:pt modelId="{85EE2ED6-2AEE-4315-97D7-0F529491A0D1}" type="sibTrans" cxnId="{889F69BB-0AC1-4086-A779-4127BBAE331B}">
      <dgm:prSet/>
      <dgm:spPr/>
      <dgm:t>
        <a:bodyPr/>
        <a:lstStyle/>
        <a:p>
          <a:endParaRPr lang="cs-CZ"/>
        </a:p>
      </dgm:t>
    </dgm:pt>
    <dgm:pt modelId="{71DFE365-F4FE-46F6-8CE4-11F951EBD3B2}">
      <dgm:prSet/>
      <dgm:spPr/>
      <dgm:t>
        <a:bodyPr/>
        <a:lstStyle/>
        <a:p>
          <a:r>
            <a:rPr lang="cs-CZ" altLang="cs-CZ" smtClean="0"/>
            <a:t>diskriminace a nerovné zacházení</a:t>
          </a:r>
          <a:endParaRPr lang="cs-CZ" altLang="cs-CZ" dirty="0"/>
        </a:p>
      </dgm:t>
    </dgm:pt>
    <dgm:pt modelId="{E6FCC722-C164-458E-9F67-DE0BFCCBB065}" type="parTrans" cxnId="{190931B2-7E83-460F-B55A-D7AFB0788D79}">
      <dgm:prSet/>
      <dgm:spPr/>
      <dgm:t>
        <a:bodyPr/>
        <a:lstStyle/>
        <a:p>
          <a:endParaRPr lang="cs-CZ"/>
        </a:p>
      </dgm:t>
    </dgm:pt>
    <dgm:pt modelId="{8199868D-046F-4750-B25E-06EC658AA028}" type="sibTrans" cxnId="{190931B2-7E83-460F-B55A-D7AFB0788D79}">
      <dgm:prSet/>
      <dgm:spPr/>
      <dgm:t>
        <a:bodyPr/>
        <a:lstStyle/>
        <a:p>
          <a:endParaRPr lang="cs-CZ"/>
        </a:p>
      </dgm:t>
    </dgm:pt>
    <dgm:pt modelId="{4333A8FE-3E6A-414C-8246-B8B6781607F6}">
      <dgm:prSet/>
      <dgm:spPr/>
      <dgm:t>
        <a:bodyPr/>
        <a:lstStyle/>
        <a:p>
          <a:r>
            <a:rPr lang="cs-CZ" altLang="cs-CZ" smtClean="0"/>
            <a:t>zkrácení lhůt pro podání nabídky</a:t>
          </a:r>
          <a:endParaRPr lang="cs-CZ" altLang="cs-CZ" dirty="0"/>
        </a:p>
      </dgm:t>
    </dgm:pt>
    <dgm:pt modelId="{C44652D1-F92F-4D0A-80D0-E2826D9C6F9B}" type="parTrans" cxnId="{4053517C-B758-4DB1-A9B1-CCC90D6E6CF3}">
      <dgm:prSet/>
      <dgm:spPr/>
      <dgm:t>
        <a:bodyPr/>
        <a:lstStyle/>
        <a:p>
          <a:endParaRPr lang="cs-CZ"/>
        </a:p>
      </dgm:t>
    </dgm:pt>
    <dgm:pt modelId="{8DD53A84-33E5-420F-B364-7E31E15E6D33}" type="sibTrans" cxnId="{4053517C-B758-4DB1-A9B1-CCC90D6E6CF3}">
      <dgm:prSet/>
      <dgm:spPr/>
      <dgm:t>
        <a:bodyPr/>
        <a:lstStyle/>
        <a:p>
          <a:endParaRPr lang="cs-CZ"/>
        </a:p>
      </dgm:t>
    </dgm:pt>
    <dgm:pt modelId="{CB46E534-5113-436C-8155-B06FEC69EBF2}">
      <dgm:prSet/>
      <dgm:spPr/>
      <dgm:t>
        <a:bodyPr/>
        <a:lstStyle/>
        <a:p>
          <a:r>
            <a:rPr lang="cs-CZ" altLang="cs-CZ" smtClean="0"/>
            <a:t>neoprávněné využití jednacího řízení bez uveřejnění</a:t>
          </a:r>
          <a:endParaRPr lang="cs-CZ" altLang="cs-CZ" dirty="0"/>
        </a:p>
      </dgm:t>
    </dgm:pt>
    <dgm:pt modelId="{1986A96A-AAAB-4F7D-A048-6166A88D7B0D}" type="parTrans" cxnId="{689A4A2F-8853-4C6A-BFAE-C6CDD464BE2B}">
      <dgm:prSet/>
      <dgm:spPr/>
      <dgm:t>
        <a:bodyPr/>
        <a:lstStyle/>
        <a:p>
          <a:endParaRPr lang="cs-CZ"/>
        </a:p>
      </dgm:t>
    </dgm:pt>
    <dgm:pt modelId="{9AC13EF1-9A4A-46F7-A001-FFBD4C55644F}" type="sibTrans" cxnId="{689A4A2F-8853-4C6A-BFAE-C6CDD464BE2B}">
      <dgm:prSet/>
      <dgm:spPr/>
      <dgm:t>
        <a:bodyPr/>
        <a:lstStyle/>
        <a:p>
          <a:endParaRPr lang="cs-CZ"/>
        </a:p>
      </dgm:t>
    </dgm:pt>
    <dgm:pt modelId="{8499699C-9639-433B-AE63-2B7A481766BB}">
      <dgm:prSet/>
      <dgm:spPr/>
      <dgm:t>
        <a:bodyPr/>
        <a:lstStyle/>
        <a:p>
          <a:r>
            <a:rPr lang="cs-CZ" altLang="cs-CZ" smtClean="0"/>
            <a:t>podstatná změna smlouvy (prodloužení realizace zakázky, nevymáhání smluvních pokut)</a:t>
          </a:r>
          <a:endParaRPr lang="cs-CZ" altLang="cs-CZ" dirty="0"/>
        </a:p>
      </dgm:t>
    </dgm:pt>
    <dgm:pt modelId="{1AA507C9-4DDB-4DB5-AAF2-2AF48915F43F}" type="parTrans" cxnId="{522D4D1B-D2DA-4B2A-B952-8E9499F9EDA2}">
      <dgm:prSet/>
      <dgm:spPr/>
      <dgm:t>
        <a:bodyPr/>
        <a:lstStyle/>
        <a:p>
          <a:endParaRPr lang="cs-CZ"/>
        </a:p>
      </dgm:t>
    </dgm:pt>
    <dgm:pt modelId="{85B7FABF-CC54-44E8-AB64-656E96B1D947}" type="sibTrans" cxnId="{522D4D1B-D2DA-4B2A-B952-8E9499F9EDA2}">
      <dgm:prSet/>
      <dgm:spPr/>
      <dgm:t>
        <a:bodyPr/>
        <a:lstStyle/>
        <a:p>
          <a:endParaRPr lang="cs-CZ"/>
        </a:p>
      </dgm:t>
    </dgm:pt>
    <dgm:pt modelId="{52051ED4-BF65-4FCD-BE5C-F40A7571DDDD}">
      <dgm:prSet/>
      <dgm:spPr/>
      <dgm:t>
        <a:bodyPr/>
        <a:lstStyle/>
        <a:p>
          <a:r>
            <a:rPr lang="cs-CZ" altLang="cs-CZ" smtClean="0"/>
            <a:t>nevyřazení/neoprávněné vyřazení nabídky</a:t>
          </a:r>
          <a:endParaRPr lang="cs-CZ" altLang="cs-CZ" dirty="0"/>
        </a:p>
      </dgm:t>
    </dgm:pt>
    <dgm:pt modelId="{DFF4BD3C-AE8B-4006-83FD-F534483463B9}" type="parTrans" cxnId="{8EBED79E-C49E-4CAB-8A29-3D83FDB9FE43}">
      <dgm:prSet/>
      <dgm:spPr/>
      <dgm:t>
        <a:bodyPr/>
        <a:lstStyle/>
        <a:p>
          <a:endParaRPr lang="cs-CZ"/>
        </a:p>
      </dgm:t>
    </dgm:pt>
    <dgm:pt modelId="{FC603B28-8093-4ADA-8834-A15F9E6DB2C3}" type="sibTrans" cxnId="{8EBED79E-C49E-4CAB-8A29-3D83FDB9FE43}">
      <dgm:prSet/>
      <dgm:spPr/>
      <dgm:t>
        <a:bodyPr/>
        <a:lstStyle/>
        <a:p>
          <a:endParaRPr lang="cs-CZ"/>
        </a:p>
      </dgm:t>
    </dgm:pt>
    <dgm:pt modelId="{AAC92D11-677A-488D-8F31-198278DC6747}">
      <dgm:prSet/>
      <dgm:spPr/>
      <dgm:t>
        <a:bodyPr/>
        <a:lstStyle/>
        <a:p>
          <a:r>
            <a:rPr lang="cs-CZ" altLang="cs-CZ" smtClean="0"/>
            <a:t>netransparentní hodnocení zakázky</a:t>
          </a:r>
          <a:endParaRPr lang="cs-CZ" altLang="cs-CZ" dirty="0"/>
        </a:p>
      </dgm:t>
    </dgm:pt>
    <dgm:pt modelId="{713018BC-5855-48A0-882D-4612CFEE9019}" type="parTrans" cxnId="{F11D1856-BC55-49EB-A941-B5B919258940}">
      <dgm:prSet/>
      <dgm:spPr/>
      <dgm:t>
        <a:bodyPr/>
        <a:lstStyle/>
        <a:p>
          <a:endParaRPr lang="cs-CZ"/>
        </a:p>
      </dgm:t>
    </dgm:pt>
    <dgm:pt modelId="{3EF36A9F-AC72-427C-9D3D-D85690E3841E}" type="sibTrans" cxnId="{F11D1856-BC55-49EB-A941-B5B919258940}">
      <dgm:prSet/>
      <dgm:spPr/>
      <dgm:t>
        <a:bodyPr/>
        <a:lstStyle/>
        <a:p>
          <a:endParaRPr lang="cs-CZ"/>
        </a:p>
      </dgm:t>
    </dgm:pt>
    <dgm:pt modelId="{13E2983C-E0E6-4D40-9F89-41D83E767883}">
      <dgm:prSet/>
      <dgm:spPr/>
      <dgm:t>
        <a:bodyPr/>
        <a:lstStyle/>
        <a:p>
          <a:r>
            <a:rPr lang="cs-CZ" altLang="cs-CZ" smtClean="0"/>
            <a:t>střet zájmů</a:t>
          </a:r>
          <a:endParaRPr lang="cs-CZ" altLang="cs-CZ" dirty="0"/>
        </a:p>
      </dgm:t>
    </dgm:pt>
    <dgm:pt modelId="{C8628031-DC89-47FB-8598-B46FAD3BF81D}" type="parTrans" cxnId="{D487ACC5-D9F7-469A-8A82-C41EDBB79943}">
      <dgm:prSet/>
      <dgm:spPr/>
      <dgm:t>
        <a:bodyPr/>
        <a:lstStyle/>
        <a:p>
          <a:endParaRPr lang="cs-CZ"/>
        </a:p>
      </dgm:t>
    </dgm:pt>
    <dgm:pt modelId="{6746A145-4C81-46C6-A2A5-30F568433F25}" type="sibTrans" cxnId="{D487ACC5-D9F7-469A-8A82-C41EDBB79943}">
      <dgm:prSet/>
      <dgm:spPr/>
      <dgm:t>
        <a:bodyPr/>
        <a:lstStyle/>
        <a:p>
          <a:endParaRPr lang="cs-CZ"/>
        </a:p>
      </dgm:t>
    </dgm:pt>
    <dgm:pt modelId="{39546387-6455-4BEB-ACA0-BDA6821BFE2F}">
      <dgm:prSet/>
      <dgm:spPr/>
      <dgm:t>
        <a:bodyPr/>
        <a:lstStyle/>
        <a:p>
          <a:r>
            <a:rPr lang="cs-CZ" altLang="cs-CZ" smtClean="0"/>
            <a:t>podvod</a:t>
          </a:r>
          <a:endParaRPr lang="cs-CZ" altLang="cs-CZ" dirty="0"/>
        </a:p>
      </dgm:t>
    </dgm:pt>
    <dgm:pt modelId="{33AF7DFC-BC1B-453C-86B3-A27EF58E3130}" type="parTrans" cxnId="{B2E891C7-5E47-4480-AC8D-261E42DDD45A}">
      <dgm:prSet/>
      <dgm:spPr/>
      <dgm:t>
        <a:bodyPr/>
        <a:lstStyle/>
        <a:p>
          <a:endParaRPr lang="cs-CZ"/>
        </a:p>
      </dgm:t>
    </dgm:pt>
    <dgm:pt modelId="{21ADFD53-7822-4014-A7A7-9F525202BBFE}" type="sibTrans" cxnId="{B2E891C7-5E47-4480-AC8D-261E42DDD45A}">
      <dgm:prSet/>
      <dgm:spPr/>
      <dgm:t>
        <a:bodyPr/>
        <a:lstStyle/>
        <a:p>
          <a:endParaRPr lang="cs-CZ"/>
        </a:p>
      </dgm:t>
    </dgm:pt>
    <dgm:pt modelId="{CFDCB5C2-A565-4006-9548-DE17ECED0F40}">
      <dgm:prSet/>
      <dgm:spPr/>
      <dgm:t>
        <a:bodyPr/>
        <a:lstStyle/>
        <a:p>
          <a:r>
            <a:rPr lang="cs-CZ" altLang="cs-CZ" smtClean="0"/>
            <a:t>neoprávněné vícepráce</a:t>
          </a:r>
          <a:endParaRPr lang="cs-CZ" altLang="cs-CZ" dirty="0"/>
        </a:p>
      </dgm:t>
    </dgm:pt>
    <dgm:pt modelId="{133B902F-E703-4624-9BD7-EF52DC73A745}" type="parTrans" cxnId="{472107C7-C789-4E24-AE28-1BFAB036C947}">
      <dgm:prSet/>
      <dgm:spPr/>
      <dgm:t>
        <a:bodyPr/>
        <a:lstStyle/>
        <a:p>
          <a:endParaRPr lang="cs-CZ"/>
        </a:p>
      </dgm:t>
    </dgm:pt>
    <dgm:pt modelId="{050290EA-0341-4276-BF74-954F16E98CF9}" type="sibTrans" cxnId="{472107C7-C789-4E24-AE28-1BFAB036C947}">
      <dgm:prSet/>
      <dgm:spPr/>
      <dgm:t>
        <a:bodyPr/>
        <a:lstStyle/>
        <a:p>
          <a:endParaRPr lang="cs-CZ"/>
        </a:p>
      </dgm:t>
    </dgm:pt>
    <dgm:pt modelId="{07DBD601-4CBD-4D41-9BE8-08F56E400F7B}" type="pres">
      <dgm:prSet presAssocID="{A552926F-EF26-4473-B5C3-FFD2700226E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67A2A0F-8C4A-4031-88F8-D8E367B31806}" type="pres">
      <dgm:prSet presAssocID="{CFC2E4DD-7409-43A0-9E7C-F495A5DD3CAD}" presName="parentLin" presStyleCnt="0"/>
      <dgm:spPr/>
    </dgm:pt>
    <dgm:pt modelId="{24D3400D-9211-4D58-93CF-62B53F13F5F6}" type="pres">
      <dgm:prSet presAssocID="{CFC2E4DD-7409-43A0-9E7C-F495A5DD3CAD}" presName="parentLeftMargin" presStyleLbl="node1" presStyleIdx="0" presStyleCnt="1"/>
      <dgm:spPr/>
      <dgm:t>
        <a:bodyPr/>
        <a:lstStyle/>
        <a:p>
          <a:endParaRPr lang="cs-CZ"/>
        </a:p>
      </dgm:t>
    </dgm:pt>
    <dgm:pt modelId="{6ED99FEB-4E72-4886-AC68-8CE44E1F88E2}" type="pres">
      <dgm:prSet presAssocID="{CFC2E4DD-7409-43A0-9E7C-F495A5DD3CA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2518DE9-76F7-4033-9C3A-B68C2EC372FB}" type="pres">
      <dgm:prSet presAssocID="{CFC2E4DD-7409-43A0-9E7C-F495A5DD3CAD}" presName="negativeSpace" presStyleCnt="0"/>
      <dgm:spPr/>
    </dgm:pt>
    <dgm:pt modelId="{CEB91372-E48D-4DC9-B04D-7B9844A1DF2D}" type="pres">
      <dgm:prSet presAssocID="{CFC2E4DD-7409-43A0-9E7C-F495A5DD3CAD}" presName="childText" presStyleLbl="conFgAcc1" presStyleIdx="0" presStyleCnt="1" custScaleY="9454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90931B2-7E83-460F-B55A-D7AFB0788D79}" srcId="{CFC2E4DD-7409-43A0-9E7C-F495A5DD3CAD}" destId="{71DFE365-F4FE-46F6-8CE4-11F951EBD3B2}" srcOrd="1" destOrd="0" parTransId="{E6FCC722-C164-458E-9F67-DE0BFCCBB065}" sibTransId="{8199868D-046F-4750-B25E-06EC658AA028}"/>
    <dgm:cxn modelId="{38BFABCB-37E8-4E94-BAE9-A146DBA136B0}" type="presOf" srcId="{A552926F-EF26-4473-B5C3-FFD2700226EC}" destId="{07DBD601-4CBD-4D41-9BE8-08F56E400F7B}" srcOrd="0" destOrd="0" presId="urn:microsoft.com/office/officeart/2005/8/layout/list1"/>
    <dgm:cxn modelId="{A1113F3E-1466-42C2-93B8-DA0E09C307B6}" type="presOf" srcId="{4333A8FE-3E6A-414C-8246-B8B6781607F6}" destId="{CEB91372-E48D-4DC9-B04D-7B9844A1DF2D}" srcOrd="0" destOrd="2" presId="urn:microsoft.com/office/officeart/2005/8/layout/list1"/>
    <dgm:cxn modelId="{472107C7-C789-4E24-AE28-1BFAB036C947}" srcId="{CFC2E4DD-7409-43A0-9E7C-F495A5DD3CAD}" destId="{CFDCB5C2-A565-4006-9548-DE17ECED0F40}" srcOrd="9" destOrd="0" parTransId="{133B902F-E703-4624-9BD7-EF52DC73A745}" sibTransId="{050290EA-0341-4276-BF74-954F16E98CF9}"/>
    <dgm:cxn modelId="{9B48BD07-48F5-42FA-A138-72B2094727DB}" type="presOf" srcId="{CB46E534-5113-436C-8155-B06FEC69EBF2}" destId="{CEB91372-E48D-4DC9-B04D-7B9844A1DF2D}" srcOrd="0" destOrd="3" presId="urn:microsoft.com/office/officeart/2005/8/layout/list1"/>
    <dgm:cxn modelId="{3FB7B007-5067-463A-A627-A3C559F56D00}" type="presOf" srcId="{71DFE365-F4FE-46F6-8CE4-11F951EBD3B2}" destId="{CEB91372-E48D-4DC9-B04D-7B9844A1DF2D}" srcOrd="0" destOrd="1" presId="urn:microsoft.com/office/officeart/2005/8/layout/list1"/>
    <dgm:cxn modelId="{DE7A8239-4998-46E7-82C5-33DF87B8E258}" type="presOf" srcId="{8499699C-9639-433B-AE63-2B7A481766BB}" destId="{CEB91372-E48D-4DC9-B04D-7B9844A1DF2D}" srcOrd="0" destOrd="4" presId="urn:microsoft.com/office/officeart/2005/8/layout/list1"/>
    <dgm:cxn modelId="{B2E891C7-5E47-4480-AC8D-261E42DDD45A}" srcId="{CFC2E4DD-7409-43A0-9E7C-F495A5DD3CAD}" destId="{39546387-6455-4BEB-ACA0-BDA6821BFE2F}" srcOrd="8" destOrd="0" parTransId="{33AF7DFC-BC1B-453C-86B3-A27EF58E3130}" sibTransId="{21ADFD53-7822-4014-A7A7-9F525202BBFE}"/>
    <dgm:cxn modelId="{FC250E69-B085-4157-B9C7-96C3DB513EF8}" type="presOf" srcId="{AAC92D11-677A-488D-8F31-198278DC6747}" destId="{CEB91372-E48D-4DC9-B04D-7B9844A1DF2D}" srcOrd="0" destOrd="6" presId="urn:microsoft.com/office/officeart/2005/8/layout/list1"/>
    <dgm:cxn modelId="{F0FD9368-6530-4FA7-95C2-5EF045575F41}" srcId="{A552926F-EF26-4473-B5C3-FFD2700226EC}" destId="{CFC2E4DD-7409-43A0-9E7C-F495A5DD3CAD}" srcOrd="0" destOrd="0" parTransId="{C70D7652-18FD-4DD8-94E1-174CC54D6EDF}" sibTransId="{04213679-C793-4248-BFA4-363977D46E43}"/>
    <dgm:cxn modelId="{689A4A2F-8853-4C6A-BFAE-C6CDD464BE2B}" srcId="{CFC2E4DD-7409-43A0-9E7C-F495A5DD3CAD}" destId="{CB46E534-5113-436C-8155-B06FEC69EBF2}" srcOrd="3" destOrd="0" parTransId="{1986A96A-AAAB-4F7D-A048-6166A88D7B0D}" sibTransId="{9AC13EF1-9A4A-46F7-A001-FFBD4C55644F}"/>
    <dgm:cxn modelId="{D393EEB8-A0FD-43AB-B7E9-E711FE386B10}" type="presOf" srcId="{CFDCB5C2-A565-4006-9548-DE17ECED0F40}" destId="{CEB91372-E48D-4DC9-B04D-7B9844A1DF2D}" srcOrd="0" destOrd="9" presId="urn:microsoft.com/office/officeart/2005/8/layout/list1"/>
    <dgm:cxn modelId="{CBD39FB5-8CA9-4326-A1C2-B75A8605A6AC}" type="presOf" srcId="{39546387-6455-4BEB-ACA0-BDA6821BFE2F}" destId="{CEB91372-E48D-4DC9-B04D-7B9844A1DF2D}" srcOrd="0" destOrd="8" presId="urn:microsoft.com/office/officeart/2005/8/layout/list1"/>
    <dgm:cxn modelId="{D487ACC5-D9F7-469A-8A82-C41EDBB79943}" srcId="{CFC2E4DD-7409-43A0-9E7C-F495A5DD3CAD}" destId="{13E2983C-E0E6-4D40-9F89-41D83E767883}" srcOrd="7" destOrd="0" parTransId="{C8628031-DC89-47FB-8598-B46FAD3BF81D}" sibTransId="{6746A145-4C81-46C6-A2A5-30F568433F25}"/>
    <dgm:cxn modelId="{68CACCA2-8AC8-4E07-BF2E-E92A0253124F}" type="presOf" srcId="{52051ED4-BF65-4FCD-BE5C-F40A7571DDDD}" destId="{CEB91372-E48D-4DC9-B04D-7B9844A1DF2D}" srcOrd="0" destOrd="5" presId="urn:microsoft.com/office/officeart/2005/8/layout/list1"/>
    <dgm:cxn modelId="{F11D1856-BC55-49EB-A941-B5B919258940}" srcId="{CFC2E4DD-7409-43A0-9E7C-F495A5DD3CAD}" destId="{AAC92D11-677A-488D-8F31-198278DC6747}" srcOrd="6" destOrd="0" parTransId="{713018BC-5855-48A0-882D-4612CFEE9019}" sibTransId="{3EF36A9F-AC72-427C-9D3D-D85690E3841E}"/>
    <dgm:cxn modelId="{1936F5D0-EF84-4FD8-8E10-4D327C77CF61}" type="presOf" srcId="{13E2983C-E0E6-4D40-9F89-41D83E767883}" destId="{CEB91372-E48D-4DC9-B04D-7B9844A1DF2D}" srcOrd="0" destOrd="7" presId="urn:microsoft.com/office/officeart/2005/8/layout/list1"/>
    <dgm:cxn modelId="{682A6EEA-E8BD-4C0B-87CC-7FDD58315669}" type="presOf" srcId="{CFC2E4DD-7409-43A0-9E7C-F495A5DD3CAD}" destId="{24D3400D-9211-4D58-93CF-62B53F13F5F6}" srcOrd="0" destOrd="0" presId="urn:microsoft.com/office/officeart/2005/8/layout/list1"/>
    <dgm:cxn modelId="{4053517C-B758-4DB1-A9B1-CCC90D6E6CF3}" srcId="{CFC2E4DD-7409-43A0-9E7C-F495A5DD3CAD}" destId="{4333A8FE-3E6A-414C-8246-B8B6781607F6}" srcOrd="2" destOrd="0" parTransId="{C44652D1-F92F-4D0A-80D0-E2826D9C6F9B}" sibTransId="{8DD53A84-33E5-420F-B364-7E31E15E6D33}"/>
    <dgm:cxn modelId="{8EBED79E-C49E-4CAB-8A29-3D83FDB9FE43}" srcId="{CFC2E4DD-7409-43A0-9E7C-F495A5DD3CAD}" destId="{52051ED4-BF65-4FCD-BE5C-F40A7571DDDD}" srcOrd="5" destOrd="0" parTransId="{DFF4BD3C-AE8B-4006-83FD-F534483463B9}" sibTransId="{FC603B28-8093-4ADA-8834-A15F9E6DB2C3}"/>
    <dgm:cxn modelId="{17C1F8CE-28A7-4CD1-892C-47EA3306D434}" type="presOf" srcId="{56C79926-C306-4D05-B622-73A011E338CB}" destId="{CEB91372-E48D-4DC9-B04D-7B9844A1DF2D}" srcOrd="0" destOrd="0" presId="urn:microsoft.com/office/officeart/2005/8/layout/list1"/>
    <dgm:cxn modelId="{DB890B6A-5B03-4F2B-B295-32CFDD7E9469}" type="presOf" srcId="{CFC2E4DD-7409-43A0-9E7C-F495A5DD3CAD}" destId="{6ED99FEB-4E72-4886-AC68-8CE44E1F88E2}" srcOrd="1" destOrd="0" presId="urn:microsoft.com/office/officeart/2005/8/layout/list1"/>
    <dgm:cxn modelId="{889F69BB-0AC1-4086-A779-4127BBAE331B}" srcId="{CFC2E4DD-7409-43A0-9E7C-F495A5DD3CAD}" destId="{56C79926-C306-4D05-B622-73A011E338CB}" srcOrd="0" destOrd="0" parTransId="{B683A437-4790-4CE6-8F42-022F73E0D295}" sibTransId="{85EE2ED6-2AEE-4315-97D7-0F529491A0D1}"/>
    <dgm:cxn modelId="{522D4D1B-D2DA-4B2A-B952-8E9499F9EDA2}" srcId="{CFC2E4DD-7409-43A0-9E7C-F495A5DD3CAD}" destId="{8499699C-9639-433B-AE63-2B7A481766BB}" srcOrd="4" destOrd="0" parTransId="{1AA507C9-4DDB-4DB5-AAF2-2AF48915F43F}" sibTransId="{85B7FABF-CC54-44E8-AB64-656E96B1D947}"/>
    <dgm:cxn modelId="{39D88D64-58D7-4D34-8989-00FA87D920FF}" type="presParOf" srcId="{07DBD601-4CBD-4D41-9BE8-08F56E400F7B}" destId="{B67A2A0F-8C4A-4031-88F8-D8E367B31806}" srcOrd="0" destOrd="0" presId="urn:microsoft.com/office/officeart/2005/8/layout/list1"/>
    <dgm:cxn modelId="{894E9F83-C578-491C-B0B9-B858CE38BCB9}" type="presParOf" srcId="{B67A2A0F-8C4A-4031-88F8-D8E367B31806}" destId="{24D3400D-9211-4D58-93CF-62B53F13F5F6}" srcOrd="0" destOrd="0" presId="urn:microsoft.com/office/officeart/2005/8/layout/list1"/>
    <dgm:cxn modelId="{F897C322-E990-45C5-AF99-9514DF840D96}" type="presParOf" srcId="{B67A2A0F-8C4A-4031-88F8-D8E367B31806}" destId="{6ED99FEB-4E72-4886-AC68-8CE44E1F88E2}" srcOrd="1" destOrd="0" presId="urn:microsoft.com/office/officeart/2005/8/layout/list1"/>
    <dgm:cxn modelId="{EFFAC5B7-9401-452F-A825-E4D5BBB4EA7E}" type="presParOf" srcId="{07DBD601-4CBD-4D41-9BE8-08F56E400F7B}" destId="{22518DE9-76F7-4033-9C3A-B68C2EC372FB}" srcOrd="1" destOrd="0" presId="urn:microsoft.com/office/officeart/2005/8/layout/list1"/>
    <dgm:cxn modelId="{A5A9AC3A-EFFD-4916-A993-1FDD079BFB31}" type="presParOf" srcId="{07DBD601-4CBD-4D41-9BE8-08F56E400F7B}" destId="{CEB91372-E48D-4DC9-B04D-7B9844A1DF2D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5E4B671-A3D4-4A8E-AE04-7DA0136E45E1}" type="doc">
      <dgm:prSet loTypeId="urn:microsoft.com/office/officeart/2005/8/layout/pyramid3" loCatId="pyramid" qsTypeId="urn:microsoft.com/office/officeart/2005/8/quickstyle/simple1" qsCatId="simple" csTypeId="urn:microsoft.com/office/officeart/2005/8/colors/colorful1" csCatId="colorful" phldr="1"/>
      <dgm:spPr/>
    </dgm:pt>
    <dgm:pt modelId="{248993EA-D01C-49B7-8F18-2783C21EE864}">
      <dgm:prSet phldrT="[Text]" custT="1"/>
      <dgm:spPr/>
      <dgm:t>
        <a:bodyPr/>
        <a:lstStyle/>
        <a:p>
          <a:r>
            <a:rPr lang="cs-CZ" sz="1800" b="1" dirty="0" smtClean="0">
              <a:latin typeface="Arial" panose="020B0604020202020204" pitchFamily="34" charset="0"/>
              <a:cs typeface="Arial" panose="020B0604020202020204" pitchFamily="34" charset="0"/>
            </a:rPr>
            <a:t>Audit operace</a:t>
          </a:r>
        </a:p>
        <a:p>
          <a:r>
            <a:rPr lang="cs-CZ" sz="1800" dirty="0" smtClean="0">
              <a:latin typeface="Arial" panose="020B0604020202020204" pitchFamily="34" charset="0"/>
              <a:cs typeface="Arial" panose="020B0604020202020204" pitchFamily="34" charset="0"/>
            </a:rPr>
            <a:t>Zjištěna nesrovnalost u veřejné zakázky</a:t>
          </a:r>
        </a:p>
      </dgm:t>
    </dgm:pt>
    <dgm:pt modelId="{53A4177B-D63C-4203-8C60-A8A57408D496}" type="parTrans" cxnId="{D8287F0F-4E57-4069-8A7F-A3992E51F756}">
      <dgm:prSet/>
      <dgm:spPr/>
      <dgm:t>
        <a:bodyPr/>
        <a:lstStyle/>
        <a:p>
          <a:endParaRPr lang="cs-CZ"/>
        </a:p>
      </dgm:t>
    </dgm:pt>
    <dgm:pt modelId="{496F1464-A31E-4447-936A-58B0323CC4EA}" type="sibTrans" cxnId="{D8287F0F-4E57-4069-8A7F-A3992E51F756}">
      <dgm:prSet/>
      <dgm:spPr/>
      <dgm:t>
        <a:bodyPr/>
        <a:lstStyle/>
        <a:p>
          <a:endParaRPr lang="cs-CZ"/>
        </a:p>
      </dgm:t>
    </dgm:pt>
    <dgm:pt modelId="{EEC2DE5D-B878-40BD-963F-EC9B7DBF7C43}">
      <dgm:prSet phldrT="[Text]" custT="1"/>
      <dgm:spPr/>
      <dgm:t>
        <a:bodyPr/>
        <a:lstStyle/>
        <a:p>
          <a:r>
            <a:rPr lang="cs-CZ" sz="1800" b="1" dirty="0" smtClean="0">
              <a:latin typeface="Arial" panose="020B0604020202020204" pitchFamily="34" charset="0"/>
              <a:cs typeface="Arial" panose="020B0604020202020204" pitchFamily="34" charset="0"/>
            </a:rPr>
            <a:t>Posouzení k jak velkému pochybení došlo</a:t>
          </a:r>
          <a:r>
            <a:rPr lang="cs-CZ" sz="1600" b="1" dirty="0" smtClean="0">
              <a:latin typeface="Arial" panose="020B0604020202020204" pitchFamily="34" charset="0"/>
              <a:cs typeface="Arial" panose="020B0604020202020204" pitchFamily="34" charset="0"/>
            </a:rPr>
            <a:t/>
          </a:r>
          <a:br>
            <a:rPr lang="cs-CZ" sz="1600" b="1" dirty="0" smtClean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cs-CZ" sz="1600" dirty="0" smtClean="0">
              <a:latin typeface="Arial" panose="020B0604020202020204" pitchFamily="34" charset="0"/>
              <a:cs typeface="Arial" panose="020B0604020202020204" pitchFamily="34" charset="0"/>
            </a:rPr>
            <a:t>Stanovení opravy dle </a:t>
          </a:r>
          <a:r>
            <a:rPr lang="cs-CZ" altLang="cs-CZ" sz="1600" dirty="0" smtClean="0">
              <a:latin typeface="Arial" panose="020B0604020202020204" pitchFamily="34" charset="0"/>
              <a:cs typeface="Arial" panose="020B0604020202020204" pitchFamily="34" charset="0"/>
            </a:rPr>
            <a:t>Rozhodnutí Komise (rozpětí sazeb, kde je zohledněna závažnost a dopad pochybení</a:t>
          </a:r>
          <a:r>
            <a:rPr lang="cs-CZ" altLang="cs-CZ" sz="1800" dirty="0" smtClean="0">
              <a:latin typeface="Arial" panose="020B0604020202020204" pitchFamily="34" charset="0"/>
              <a:cs typeface="Arial" panose="020B0604020202020204" pitchFamily="34" charset="0"/>
            </a:rPr>
            <a:t>)</a:t>
          </a:r>
          <a:endParaRPr lang="cs-CZ" sz="1800" dirty="0"/>
        </a:p>
      </dgm:t>
    </dgm:pt>
    <dgm:pt modelId="{2B06D338-ACE9-47B5-8DD1-13D93411751B}" type="parTrans" cxnId="{012F049B-425A-4654-A119-4209847477B8}">
      <dgm:prSet/>
      <dgm:spPr/>
      <dgm:t>
        <a:bodyPr/>
        <a:lstStyle/>
        <a:p>
          <a:endParaRPr lang="cs-CZ"/>
        </a:p>
      </dgm:t>
    </dgm:pt>
    <dgm:pt modelId="{FF5B63EE-7F6F-4332-9DC6-DAA9AF84C19C}" type="sibTrans" cxnId="{012F049B-425A-4654-A119-4209847477B8}">
      <dgm:prSet/>
      <dgm:spPr/>
      <dgm:t>
        <a:bodyPr/>
        <a:lstStyle/>
        <a:p>
          <a:endParaRPr lang="cs-CZ"/>
        </a:p>
      </dgm:t>
    </dgm:pt>
    <dgm:pt modelId="{B3818722-C136-4E40-8262-B21FDFA37413}">
      <dgm:prSet custT="1"/>
      <dgm:spPr/>
      <dgm:t>
        <a:bodyPr/>
        <a:lstStyle/>
        <a:p>
          <a:r>
            <a:rPr lang="cs-CZ" sz="1800" b="1" dirty="0" smtClean="0">
              <a:latin typeface="Arial" panose="020B0604020202020204" pitchFamily="34" charset="0"/>
              <a:cs typeface="Arial" panose="020B0604020202020204" pitchFamily="34" charset="0"/>
            </a:rPr>
            <a:t>Správce daně</a:t>
          </a:r>
          <a:br>
            <a:rPr lang="cs-CZ" sz="1800" b="1" dirty="0" smtClean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cs-CZ" sz="1800" dirty="0" smtClean="0">
              <a:latin typeface="Arial" panose="020B0604020202020204" pitchFamily="34" charset="0"/>
              <a:cs typeface="Arial" panose="020B0604020202020204" pitchFamily="34" charset="0"/>
            </a:rPr>
            <a:t>Platební výměr</a:t>
          </a:r>
          <a:endParaRPr lang="cs-CZ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68B5367-F455-41EC-A0F5-145CCA557D86}" type="parTrans" cxnId="{0E1E2497-04FF-4CD4-B0B2-3E856557DC89}">
      <dgm:prSet/>
      <dgm:spPr/>
      <dgm:t>
        <a:bodyPr/>
        <a:lstStyle/>
        <a:p>
          <a:endParaRPr lang="cs-CZ"/>
        </a:p>
      </dgm:t>
    </dgm:pt>
    <dgm:pt modelId="{1A4E6DBC-7CEF-4384-A3D1-FDBD74B3979E}" type="sibTrans" cxnId="{0E1E2497-04FF-4CD4-B0B2-3E856557DC89}">
      <dgm:prSet/>
      <dgm:spPr/>
      <dgm:t>
        <a:bodyPr/>
        <a:lstStyle/>
        <a:p>
          <a:endParaRPr lang="cs-CZ"/>
        </a:p>
      </dgm:t>
    </dgm:pt>
    <dgm:pt modelId="{B586F717-0BA8-4D7C-9D36-04DA2975C6B2}" type="pres">
      <dgm:prSet presAssocID="{25E4B671-A3D4-4A8E-AE04-7DA0136E45E1}" presName="Name0" presStyleCnt="0">
        <dgm:presLayoutVars>
          <dgm:dir/>
          <dgm:animLvl val="lvl"/>
          <dgm:resizeHandles val="exact"/>
        </dgm:presLayoutVars>
      </dgm:prSet>
      <dgm:spPr/>
    </dgm:pt>
    <dgm:pt modelId="{32B1EF5E-266E-455C-9EEF-8E94A6A2C285}" type="pres">
      <dgm:prSet presAssocID="{248993EA-D01C-49B7-8F18-2783C21EE864}" presName="Name8" presStyleCnt="0"/>
      <dgm:spPr/>
    </dgm:pt>
    <dgm:pt modelId="{BAE262F4-1BED-45F0-ABDE-C67471F854C7}" type="pres">
      <dgm:prSet presAssocID="{248993EA-D01C-49B7-8F18-2783C21EE864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C81C1D5-4EFC-419D-AB68-950E65FF0482}" type="pres">
      <dgm:prSet presAssocID="{248993EA-D01C-49B7-8F18-2783C21EE86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E665A4D-6AF8-4308-90B2-02F38BC6E353}" type="pres">
      <dgm:prSet presAssocID="{EEC2DE5D-B878-40BD-963F-EC9B7DBF7C43}" presName="Name8" presStyleCnt="0"/>
      <dgm:spPr/>
    </dgm:pt>
    <dgm:pt modelId="{CE59D059-8DC6-4270-90F6-7475FFF5545E}" type="pres">
      <dgm:prSet presAssocID="{EEC2DE5D-B878-40BD-963F-EC9B7DBF7C43}" presName="level" presStyleLbl="node1" presStyleIdx="1" presStyleCnt="3" custScaleX="12180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3212E55-33E9-4F7D-9225-F3EEFD465EB9}" type="pres">
      <dgm:prSet presAssocID="{EEC2DE5D-B878-40BD-963F-EC9B7DBF7C4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743A0D0-D561-4640-977F-B967D7FAD341}" type="pres">
      <dgm:prSet presAssocID="{B3818722-C136-4E40-8262-B21FDFA37413}" presName="Name8" presStyleCnt="0"/>
      <dgm:spPr/>
    </dgm:pt>
    <dgm:pt modelId="{C1EEF0BF-A919-4A2E-96F3-01E79CA03943}" type="pres">
      <dgm:prSet presAssocID="{B3818722-C136-4E40-8262-B21FDFA37413}" presName="level" presStyleLbl="node1" presStyleIdx="2" presStyleCnt="3" custScaleX="17898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0F2AC99-7C37-44C7-8A54-9C6313CF55F7}" type="pres">
      <dgm:prSet presAssocID="{B3818722-C136-4E40-8262-B21FDFA3741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E1E2497-04FF-4CD4-B0B2-3E856557DC89}" srcId="{25E4B671-A3D4-4A8E-AE04-7DA0136E45E1}" destId="{B3818722-C136-4E40-8262-B21FDFA37413}" srcOrd="2" destOrd="0" parTransId="{768B5367-F455-41EC-A0F5-145CCA557D86}" sibTransId="{1A4E6DBC-7CEF-4384-A3D1-FDBD74B3979E}"/>
    <dgm:cxn modelId="{2EB0E92E-D37F-48F7-A6B7-E071640658D2}" type="presOf" srcId="{EEC2DE5D-B878-40BD-963F-EC9B7DBF7C43}" destId="{CE59D059-8DC6-4270-90F6-7475FFF5545E}" srcOrd="0" destOrd="0" presId="urn:microsoft.com/office/officeart/2005/8/layout/pyramid3"/>
    <dgm:cxn modelId="{C75DEEF6-BB5C-4B6A-A6CD-CF1FB8E4EC75}" type="presOf" srcId="{25E4B671-A3D4-4A8E-AE04-7DA0136E45E1}" destId="{B586F717-0BA8-4D7C-9D36-04DA2975C6B2}" srcOrd="0" destOrd="0" presId="urn:microsoft.com/office/officeart/2005/8/layout/pyramid3"/>
    <dgm:cxn modelId="{E1BB4556-5C8C-42EE-89A0-85FAB2E2AD5A}" type="presOf" srcId="{248993EA-D01C-49B7-8F18-2783C21EE864}" destId="{9C81C1D5-4EFC-419D-AB68-950E65FF0482}" srcOrd="1" destOrd="0" presId="urn:microsoft.com/office/officeart/2005/8/layout/pyramid3"/>
    <dgm:cxn modelId="{BCA31D70-ED07-4A25-AC18-2C6BBEF4D196}" type="presOf" srcId="{B3818722-C136-4E40-8262-B21FDFA37413}" destId="{30F2AC99-7C37-44C7-8A54-9C6313CF55F7}" srcOrd="1" destOrd="0" presId="urn:microsoft.com/office/officeart/2005/8/layout/pyramid3"/>
    <dgm:cxn modelId="{45DD17FA-B27F-470C-91BE-2547E7C2AD73}" type="presOf" srcId="{EEC2DE5D-B878-40BD-963F-EC9B7DBF7C43}" destId="{F3212E55-33E9-4F7D-9225-F3EEFD465EB9}" srcOrd="1" destOrd="0" presId="urn:microsoft.com/office/officeart/2005/8/layout/pyramid3"/>
    <dgm:cxn modelId="{012F049B-425A-4654-A119-4209847477B8}" srcId="{25E4B671-A3D4-4A8E-AE04-7DA0136E45E1}" destId="{EEC2DE5D-B878-40BD-963F-EC9B7DBF7C43}" srcOrd="1" destOrd="0" parTransId="{2B06D338-ACE9-47B5-8DD1-13D93411751B}" sibTransId="{FF5B63EE-7F6F-4332-9DC6-DAA9AF84C19C}"/>
    <dgm:cxn modelId="{F052CF6C-4921-462B-8141-D6548E8203E7}" type="presOf" srcId="{248993EA-D01C-49B7-8F18-2783C21EE864}" destId="{BAE262F4-1BED-45F0-ABDE-C67471F854C7}" srcOrd="0" destOrd="0" presId="urn:microsoft.com/office/officeart/2005/8/layout/pyramid3"/>
    <dgm:cxn modelId="{00B3D459-5764-40F2-8B1B-E6FA935C03D6}" type="presOf" srcId="{B3818722-C136-4E40-8262-B21FDFA37413}" destId="{C1EEF0BF-A919-4A2E-96F3-01E79CA03943}" srcOrd="0" destOrd="0" presId="urn:microsoft.com/office/officeart/2005/8/layout/pyramid3"/>
    <dgm:cxn modelId="{D8287F0F-4E57-4069-8A7F-A3992E51F756}" srcId="{25E4B671-A3D4-4A8E-AE04-7DA0136E45E1}" destId="{248993EA-D01C-49B7-8F18-2783C21EE864}" srcOrd="0" destOrd="0" parTransId="{53A4177B-D63C-4203-8C60-A8A57408D496}" sibTransId="{496F1464-A31E-4447-936A-58B0323CC4EA}"/>
    <dgm:cxn modelId="{5C5A7B19-5C38-4651-98C6-386EC7CEB472}" type="presParOf" srcId="{B586F717-0BA8-4D7C-9D36-04DA2975C6B2}" destId="{32B1EF5E-266E-455C-9EEF-8E94A6A2C285}" srcOrd="0" destOrd="0" presId="urn:microsoft.com/office/officeart/2005/8/layout/pyramid3"/>
    <dgm:cxn modelId="{6827AA53-0AED-497E-9BA5-8B1B642391E9}" type="presParOf" srcId="{32B1EF5E-266E-455C-9EEF-8E94A6A2C285}" destId="{BAE262F4-1BED-45F0-ABDE-C67471F854C7}" srcOrd="0" destOrd="0" presId="urn:microsoft.com/office/officeart/2005/8/layout/pyramid3"/>
    <dgm:cxn modelId="{20251AB2-9376-4EDC-AEDF-3D9FC22F8226}" type="presParOf" srcId="{32B1EF5E-266E-455C-9EEF-8E94A6A2C285}" destId="{9C81C1D5-4EFC-419D-AB68-950E65FF0482}" srcOrd="1" destOrd="0" presId="urn:microsoft.com/office/officeart/2005/8/layout/pyramid3"/>
    <dgm:cxn modelId="{D0F572BA-C266-4942-81B6-2B91EA0CF025}" type="presParOf" srcId="{B586F717-0BA8-4D7C-9D36-04DA2975C6B2}" destId="{1E665A4D-6AF8-4308-90B2-02F38BC6E353}" srcOrd="1" destOrd="0" presId="urn:microsoft.com/office/officeart/2005/8/layout/pyramid3"/>
    <dgm:cxn modelId="{CEFF1733-BB87-4EB2-99D9-3C7A1DFBB1C4}" type="presParOf" srcId="{1E665A4D-6AF8-4308-90B2-02F38BC6E353}" destId="{CE59D059-8DC6-4270-90F6-7475FFF5545E}" srcOrd="0" destOrd="0" presId="urn:microsoft.com/office/officeart/2005/8/layout/pyramid3"/>
    <dgm:cxn modelId="{4490CBC6-3A50-4A9D-991F-474FF379E461}" type="presParOf" srcId="{1E665A4D-6AF8-4308-90B2-02F38BC6E353}" destId="{F3212E55-33E9-4F7D-9225-F3EEFD465EB9}" srcOrd="1" destOrd="0" presId="urn:microsoft.com/office/officeart/2005/8/layout/pyramid3"/>
    <dgm:cxn modelId="{937ACBA0-A895-4717-9C20-BD746358F610}" type="presParOf" srcId="{B586F717-0BA8-4D7C-9D36-04DA2975C6B2}" destId="{8743A0D0-D561-4640-977F-B967D7FAD341}" srcOrd="2" destOrd="0" presId="urn:microsoft.com/office/officeart/2005/8/layout/pyramid3"/>
    <dgm:cxn modelId="{36CB7C90-C5F1-48CA-800C-497B790CE261}" type="presParOf" srcId="{8743A0D0-D561-4640-977F-B967D7FAD341}" destId="{C1EEF0BF-A919-4A2E-96F3-01E79CA03943}" srcOrd="0" destOrd="0" presId="urn:microsoft.com/office/officeart/2005/8/layout/pyramid3"/>
    <dgm:cxn modelId="{A9718D34-D5F5-430F-9518-9CDED0F1EB47}" type="presParOf" srcId="{8743A0D0-D561-4640-977F-B967D7FAD341}" destId="{30F2AC99-7C37-44C7-8A54-9C6313CF55F7}" srcOrd="1" destOrd="0" presId="urn:microsoft.com/office/officeart/2005/8/layout/pyramid3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E4AE5A-A188-42CB-8BB9-4068B9D30C96}">
      <dsp:nvSpPr>
        <dsp:cNvPr id="0" name=""/>
        <dsp:cNvSpPr/>
      </dsp:nvSpPr>
      <dsp:spPr>
        <a:xfrm>
          <a:off x="1505179" y="0"/>
          <a:ext cx="1480039" cy="1381385"/>
        </a:xfrm>
        <a:prstGeom prst="trapezoid">
          <a:avLst>
            <a:gd name="adj" fmla="val 53571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0" lang="cs-CZ" altLang="cs-CZ" sz="12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0" lang="cs-CZ" altLang="cs-CZ" sz="12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0" lang="cs-CZ" altLang="cs-CZ" sz="12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cs-CZ" altLang="cs-CZ" sz="14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Evropská</a:t>
          </a:r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cs-CZ" altLang="cs-CZ" sz="14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komise</a:t>
          </a:r>
          <a:endParaRPr lang="cs-CZ" sz="1400" kern="1200" dirty="0">
            <a:solidFill>
              <a:schemeClr val="tx1"/>
            </a:solidFill>
          </a:endParaRPr>
        </a:p>
      </dsp:txBody>
      <dsp:txXfrm>
        <a:off x="1505179" y="0"/>
        <a:ext cx="1480039" cy="1381385"/>
      </dsp:txXfrm>
    </dsp:sp>
    <dsp:sp modelId="{D8FD43CA-93DA-4B51-9CED-2B738481704F}">
      <dsp:nvSpPr>
        <dsp:cNvPr id="0" name=""/>
        <dsp:cNvSpPr/>
      </dsp:nvSpPr>
      <dsp:spPr>
        <a:xfrm>
          <a:off x="1002288" y="1381385"/>
          <a:ext cx="2482327" cy="935480"/>
        </a:xfrm>
        <a:prstGeom prst="trapezoid">
          <a:avLst>
            <a:gd name="adj" fmla="val 53571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cs-CZ" altLang="cs-CZ" sz="14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Auditní orgán</a:t>
          </a:r>
          <a:endParaRPr lang="cs-CZ" sz="1400" kern="1200" dirty="0">
            <a:solidFill>
              <a:schemeClr val="tx1"/>
            </a:solidFill>
          </a:endParaRPr>
        </a:p>
      </dsp:txBody>
      <dsp:txXfrm>
        <a:off x="1436695" y="1381385"/>
        <a:ext cx="1613513" cy="935480"/>
      </dsp:txXfrm>
    </dsp:sp>
    <dsp:sp modelId="{81B7F4B1-2E03-4BA2-974C-A5C4EB385828}">
      <dsp:nvSpPr>
        <dsp:cNvPr id="0" name=""/>
        <dsp:cNvSpPr/>
      </dsp:nvSpPr>
      <dsp:spPr>
        <a:xfrm>
          <a:off x="501144" y="2316865"/>
          <a:ext cx="3484616" cy="935480"/>
        </a:xfrm>
        <a:prstGeom prst="trapezoid">
          <a:avLst>
            <a:gd name="adj" fmla="val 53571"/>
          </a:avLst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cs-CZ" altLang="cs-CZ" sz="14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Platební a certifikační orgán</a:t>
          </a:r>
          <a:endParaRPr lang="cs-CZ" sz="1400" kern="1200" dirty="0">
            <a:solidFill>
              <a:schemeClr val="tx1"/>
            </a:solidFill>
          </a:endParaRPr>
        </a:p>
      </dsp:txBody>
      <dsp:txXfrm>
        <a:off x="1110952" y="2316865"/>
        <a:ext cx="2265000" cy="935480"/>
      </dsp:txXfrm>
    </dsp:sp>
    <dsp:sp modelId="{C07F4B22-EF52-4947-995B-BFCA6A57C4DE}">
      <dsp:nvSpPr>
        <dsp:cNvPr id="0" name=""/>
        <dsp:cNvSpPr/>
      </dsp:nvSpPr>
      <dsp:spPr>
        <a:xfrm>
          <a:off x="0" y="3252345"/>
          <a:ext cx="4486904" cy="935480"/>
        </a:xfrm>
        <a:prstGeom prst="trapezoid">
          <a:avLst>
            <a:gd name="adj" fmla="val 53571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cs-CZ" altLang="cs-CZ" sz="14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Řídící orgán a jeho zprostředkující subjekty (např. ministerstva, kraje, hl. město Praha) – ŘO / ZS</a:t>
          </a:r>
          <a:endParaRPr lang="cs-CZ" sz="1400" kern="1200" dirty="0">
            <a:solidFill>
              <a:schemeClr val="tx1"/>
            </a:solidFill>
          </a:endParaRPr>
        </a:p>
      </dsp:txBody>
      <dsp:txXfrm>
        <a:off x="785208" y="3252345"/>
        <a:ext cx="2916488" cy="9354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CEFDA0-1122-434B-AACE-1DDAFA3711FD}">
      <dsp:nvSpPr>
        <dsp:cNvPr id="0" name=""/>
        <dsp:cNvSpPr/>
      </dsp:nvSpPr>
      <dsp:spPr>
        <a:xfrm>
          <a:off x="3497287" y="2243360"/>
          <a:ext cx="1468105" cy="14680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>
              <a:solidFill>
                <a:sysClr val="windowText" lastClr="000000"/>
              </a:solidFill>
            </a:rPr>
            <a:t>Po podání žádosti o platbu</a:t>
          </a:r>
        </a:p>
      </dsp:txBody>
      <dsp:txXfrm>
        <a:off x="3712286" y="2458358"/>
        <a:ext cx="1038107" cy="1038099"/>
      </dsp:txXfrm>
    </dsp:sp>
    <dsp:sp modelId="{321E4FA9-CE32-4B74-AAFE-2B21415198D6}">
      <dsp:nvSpPr>
        <dsp:cNvPr id="0" name=""/>
        <dsp:cNvSpPr/>
      </dsp:nvSpPr>
      <dsp:spPr>
        <a:xfrm rot="16170980">
          <a:off x="3978174" y="1554684"/>
          <a:ext cx="486423" cy="4871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800" kern="1200">
            <a:solidFill>
              <a:sysClr val="windowText" lastClr="000000"/>
            </a:solidFill>
          </a:endParaRPr>
        </a:p>
      </dsp:txBody>
      <dsp:txXfrm rot="10800000">
        <a:off x="4051753" y="1725083"/>
        <a:ext cx="340496" cy="292313"/>
      </dsp:txXfrm>
    </dsp:sp>
    <dsp:sp modelId="{5EC01670-2CF9-426E-8125-ED7329B9175C}">
      <dsp:nvSpPr>
        <dsp:cNvPr id="0" name=""/>
        <dsp:cNvSpPr/>
      </dsp:nvSpPr>
      <dsp:spPr>
        <a:xfrm>
          <a:off x="3595575" y="61068"/>
          <a:ext cx="1232967" cy="1264594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>
              <a:solidFill>
                <a:sysClr val="windowText" lastClr="000000"/>
              </a:solidFill>
            </a:rPr>
            <a:t>Policie ČR</a:t>
          </a:r>
        </a:p>
      </dsp:txBody>
      <dsp:txXfrm>
        <a:off x="3776139" y="246264"/>
        <a:ext cx="871839" cy="894202"/>
      </dsp:txXfrm>
    </dsp:sp>
    <dsp:sp modelId="{524B2A52-EBD7-4869-BCB1-7BBC54389E90}">
      <dsp:nvSpPr>
        <dsp:cNvPr id="0" name=""/>
        <dsp:cNvSpPr/>
      </dsp:nvSpPr>
      <dsp:spPr>
        <a:xfrm rot="18360000">
          <a:off x="4682344" y="1758030"/>
          <a:ext cx="515887" cy="4871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800" kern="1200">
            <a:solidFill>
              <a:sysClr val="windowText" lastClr="000000"/>
            </a:solidFill>
          </a:endParaRPr>
        </a:p>
      </dsp:txBody>
      <dsp:txXfrm>
        <a:off x="4712468" y="1914590"/>
        <a:ext cx="369730" cy="292313"/>
      </dsp:txXfrm>
    </dsp:sp>
    <dsp:sp modelId="{C8567C27-47BE-46FE-981C-3EC1AE591112}">
      <dsp:nvSpPr>
        <dsp:cNvPr id="0" name=""/>
        <dsp:cNvSpPr/>
      </dsp:nvSpPr>
      <dsp:spPr>
        <a:xfrm>
          <a:off x="4943079" y="315286"/>
          <a:ext cx="1416024" cy="1416001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>
              <a:solidFill>
                <a:sysClr val="windowText" lastClr="000000"/>
              </a:solidFill>
            </a:rPr>
            <a:t>ÚOHS</a:t>
          </a:r>
        </a:p>
      </dsp:txBody>
      <dsp:txXfrm>
        <a:off x="5150451" y="522655"/>
        <a:ext cx="1001280" cy="1001263"/>
      </dsp:txXfrm>
    </dsp:sp>
    <dsp:sp modelId="{758741D8-3B04-4CD1-8523-02F187E5745F}">
      <dsp:nvSpPr>
        <dsp:cNvPr id="0" name=""/>
        <dsp:cNvSpPr/>
      </dsp:nvSpPr>
      <dsp:spPr>
        <a:xfrm rot="20520000">
          <a:off x="5120499" y="2361098"/>
          <a:ext cx="515882" cy="4871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800" kern="1200">
            <a:solidFill>
              <a:sysClr val="windowText" lastClr="000000"/>
            </a:solidFill>
          </a:endParaRPr>
        </a:p>
      </dsp:txBody>
      <dsp:txXfrm>
        <a:off x="5124076" y="2481118"/>
        <a:ext cx="369725" cy="292313"/>
      </dsp:txXfrm>
    </dsp:sp>
    <dsp:sp modelId="{9078936F-BCB1-4293-909C-B2C0F78F5135}">
      <dsp:nvSpPr>
        <dsp:cNvPr id="0" name=""/>
        <dsp:cNvSpPr/>
      </dsp:nvSpPr>
      <dsp:spPr>
        <a:xfrm>
          <a:off x="5820534" y="1522999"/>
          <a:ext cx="1416024" cy="1416001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>
              <a:solidFill>
                <a:sysClr val="windowText" lastClr="000000"/>
              </a:solidFill>
            </a:rPr>
            <a:t>NKÚ</a:t>
          </a:r>
        </a:p>
      </dsp:txBody>
      <dsp:txXfrm>
        <a:off x="6027906" y="1730368"/>
        <a:ext cx="1001280" cy="1001263"/>
      </dsp:txXfrm>
    </dsp:sp>
    <dsp:sp modelId="{B57FC845-C4B3-4530-BF7F-8C5B25ED59D2}">
      <dsp:nvSpPr>
        <dsp:cNvPr id="0" name=""/>
        <dsp:cNvSpPr/>
      </dsp:nvSpPr>
      <dsp:spPr>
        <a:xfrm rot="1080000">
          <a:off x="5120499" y="3106529"/>
          <a:ext cx="515882" cy="4871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800" kern="1200">
            <a:solidFill>
              <a:sysClr val="windowText" lastClr="000000"/>
            </a:solidFill>
          </a:endParaRPr>
        </a:p>
      </dsp:txBody>
      <dsp:txXfrm>
        <a:off x="5124076" y="3181385"/>
        <a:ext cx="369725" cy="292313"/>
      </dsp:txXfrm>
    </dsp:sp>
    <dsp:sp modelId="{9688CC4F-0E95-4368-B67D-17EC12E241AE}">
      <dsp:nvSpPr>
        <dsp:cNvPr id="0" name=""/>
        <dsp:cNvSpPr/>
      </dsp:nvSpPr>
      <dsp:spPr>
        <a:xfrm>
          <a:off x="5820534" y="3015815"/>
          <a:ext cx="1416024" cy="1416001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>
              <a:solidFill>
                <a:sysClr val="windowText" lastClr="000000"/>
              </a:solidFill>
            </a:rPr>
            <a:t>Poskytovatel </a:t>
          </a:r>
          <a:r>
            <a:rPr lang="cs-CZ" sz="1800" kern="1200" dirty="0" smtClean="0">
              <a:solidFill>
                <a:sysClr val="windowText" lastClr="000000"/>
              </a:solidFill>
            </a:rPr>
            <a:t>dotace</a:t>
          </a:r>
          <a:endParaRPr lang="cs-CZ" sz="1800" kern="1200" dirty="0">
            <a:solidFill>
              <a:sysClr val="windowText" lastClr="000000"/>
            </a:solidFill>
          </a:endParaRPr>
        </a:p>
      </dsp:txBody>
      <dsp:txXfrm>
        <a:off x="6027906" y="3223184"/>
        <a:ext cx="1001280" cy="1001263"/>
      </dsp:txXfrm>
    </dsp:sp>
    <dsp:sp modelId="{354D420D-208E-488A-B93A-6FADA3611473}">
      <dsp:nvSpPr>
        <dsp:cNvPr id="0" name=""/>
        <dsp:cNvSpPr/>
      </dsp:nvSpPr>
      <dsp:spPr>
        <a:xfrm rot="3240000">
          <a:off x="4682344" y="3709597"/>
          <a:ext cx="515887" cy="4871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800" kern="1200">
            <a:solidFill>
              <a:sysClr val="windowText" lastClr="000000"/>
            </a:solidFill>
          </a:endParaRPr>
        </a:p>
      </dsp:txBody>
      <dsp:txXfrm>
        <a:off x="4712468" y="3747913"/>
        <a:ext cx="369730" cy="292313"/>
      </dsp:txXfrm>
    </dsp:sp>
    <dsp:sp modelId="{A22E060E-D666-4D59-99F6-CDD9C5EB4B5B}">
      <dsp:nvSpPr>
        <dsp:cNvPr id="0" name=""/>
        <dsp:cNvSpPr/>
      </dsp:nvSpPr>
      <dsp:spPr>
        <a:xfrm>
          <a:off x="4943079" y="4223528"/>
          <a:ext cx="1416024" cy="1416001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>
              <a:solidFill>
                <a:sysClr val="windowText" lastClr="000000"/>
              </a:solidFill>
            </a:rPr>
            <a:t>MF - AO </a:t>
          </a:r>
          <a:r>
            <a:rPr lang="cs-CZ" sz="1800" kern="1200" dirty="0" smtClean="0">
              <a:solidFill>
                <a:sysClr val="windowText" lastClr="000000"/>
              </a:solidFill>
            </a:rPr>
            <a:t>audit systému</a:t>
          </a:r>
          <a:endParaRPr lang="cs-CZ" sz="1800" kern="1200" dirty="0">
            <a:solidFill>
              <a:sysClr val="windowText" lastClr="000000"/>
            </a:solidFill>
          </a:endParaRPr>
        </a:p>
      </dsp:txBody>
      <dsp:txXfrm>
        <a:off x="5150451" y="4430897"/>
        <a:ext cx="1001280" cy="1001263"/>
      </dsp:txXfrm>
    </dsp:sp>
    <dsp:sp modelId="{2E157448-1EBC-45CB-8D72-B9032737136A}">
      <dsp:nvSpPr>
        <dsp:cNvPr id="0" name=""/>
        <dsp:cNvSpPr/>
      </dsp:nvSpPr>
      <dsp:spPr>
        <a:xfrm rot="5444291">
          <a:off x="3983170" y="3894590"/>
          <a:ext cx="466427" cy="4871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800" kern="1200">
            <a:solidFill>
              <a:sysClr val="windowText" lastClr="000000"/>
            </a:solidFill>
          </a:endParaRPr>
        </a:p>
      </dsp:txBody>
      <dsp:txXfrm rot="10800000">
        <a:off x="4054035" y="3922070"/>
        <a:ext cx="326499" cy="292313"/>
      </dsp:txXfrm>
    </dsp:sp>
    <dsp:sp modelId="{3DEC365B-F965-4157-917D-530AC693A6D4}">
      <dsp:nvSpPr>
        <dsp:cNvPr id="0" name=""/>
        <dsp:cNvSpPr/>
      </dsp:nvSpPr>
      <dsp:spPr>
        <a:xfrm>
          <a:off x="3499240" y="4591315"/>
          <a:ext cx="1404515" cy="1404492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>
              <a:solidFill>
                <a:sysClr val="windowText" lastClr="000000"/>
              </a:solidFill>
            </a:rPr>
            <a:t>MF - AO </a:t>
          </a:r>
          <a:r>
            <a:rPr lang="cs-CZ" sz="1800" kern="1200" dirty="0" smtClean="0">
              <a:solidFill>
                <a:sysClr val="windowText" lastClr="000000"/>
              </a:solidFill>
            </a:rPr>
            <a:t>audit operace</a:t>
          </a:r>
          <a:endParaRPr lang="cs-CZ" sz="1800" kern="1200" dirty="0">
            <a:solidFill>
              <a:sysClr val="windowText" lastClr="000000"/>
            </a:solidFill>
          </a:endParaRPr>
        </a:p>
      </dsp:txBody>
      <dsp:txXfrm>
        <a:off x="3704926" y="4796998"/>
        <a:ext cx="993143" cy="993126"/>
      </dsp:txXfrm>
    </dsp:sp>
    <dsp:sp modelId="{46FE1042-7C4B-4F33-8DE5-C58E960F5EE5}">
      <dsp:nvSpPr>
        <dsp:cNvPr id="0" name=""/>
        <dsp:cNvSpPr/>
      </dsp:nvSpPr>
      <dsp:spPr>
        <a:xfrm rot="7560000">
          <a:off x="3264448" y="3709597"/>
          <a:ext cx="515887" cy="4871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800" kern="1200">
            <a:solidFill>
              <a:sysClr val="windowText" lastClr="000000"/>
            </a:solidFill>
          </a:endParaRPr>
        </a:p>
      </dsp:txBody>
      <dsp:txXfrm rot="10800000">
        <a:off x="3380481" y="3747913"/>
        <a:ext cx="369730" cy="292313"/>
      </dsp:txXfrm>
    </dsp:sp>
    <dsp:sp modelId="{DE77A29A-87CB-4CA5-8873-8727E3EEB40D}">
      <dsp:nvSpPr>
        <dsp:cNvPr id="0" name=""/>
        <dsp:cNvSpPr/>
      </dsp:nvSpPr>
      <dsp:spPr>
        <a:xfrm>
          <a:off x="2103575" y="4223528"/>
          <a:ext cx="1416024" cy="1416001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>
              <a:solidFill>
                <a:sysClr val="windowText" lastClr="000000"/>
              </a:solidFill>
            </a:rPr>
            <a:t>EÚD</a:t>
          </a:r>
        </a:p>
      </dsp:txBody>
      <dsp:txXfrm>
        <a:off x="2310947" y="4430897"/>
        <a:ext cx="1001280" cy="1001263"/>
      </dsp:txXfrm>
    </dsp:sp>
    <dsp:sp modelId="{36A77FDF-E61D-448A-B549-B2A0CB3D433E}">
      <dsp:nvSpPr>
        <dsp:cNvPr id="0" name=""/>
        <dsp:cNvSpPr/>
      </dsp:nvSpPr>
      <dsp:spPr>
        <a:xfrm rot="9720000">
          <a:off x="2826297" y="3106529"/>
          <a:ext cx="515882" cy="4871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800" kern="1200">
            <a:solidFill>
              <a:sysClr val="windowText" lastClr="000000"/>
            </a:solidFill>
          </a:endParaRPr>
        </a:p>
      </dsp:txBody>
      <dsp:txXfrm rot="10800000">
        <a:off x="2968877" y="3181385"/>
        <a:ext cx="369725" cy="292313"/>
      </dsp:txXfrm>
    </dsp:sp>
    <dsp:sp modelId="{DFA65A31-2880-4F3A-83C9-EABB72D2D271}">
      <dsp:nvSpPr>
        <dsp:cNvPr id="0" name=""/>
        <dsp:cNvSpPr/>
      </dsp:nvSpPr>
      <dsp:spPr>
        <a:xfrm>
          <a:off x="1226120" y="3015815"/>
          <a:ext cx="1416024" cy="1416001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>
              <a:solidFill>
                <a:sysClr val="windowText" lastClr="000000"/>
              </a:solidFill>
            </a:rPr>
            <a:t>EK</a:t>
          </a:r>
        </a:p>
      </dsp:txBody>
      <dsp:txXfrm>
        <a:off x="1433492" y="3223184"/>
        <a:ext cx="1001280" cy="1001263"/>
      </dsp:txXfrm>
    </dsp:sp>
    <dsp:sp modelId="{3CFADCD7-8F7F-44C1-B12B-315001EFBA32}">
      <dsp:nvSpPr>
        <dsp:cNvPr id="0" name=""/>
        <dsp:cNvSpPr/>
      </dsp:nvSpPr>
      <dsp:spPr>
        <a:xfrm rot="11880000">
          <a:off x="2826297" y="2361098"/>
          <a:ext cx="515882" cy="4871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800" kern="1200">
            <a:solidFill>
              <a:sysClr val="windowText" lastClr="000000"/>
            </a:solidFill>
          </a:endParaRPr>
        </a:p>
      </dsp:txBody>
      <dsp:txXfrm rot="10800000">
        <a:off x="2968877" y="2481118"/>
        <a:ext cx="369725" cy="292313"/>
      </dsp:txXfrm>
    </dsp:sp>
    <dsp:sp modelId="{31C10BA1-03E6-4B6C-B954-52FBF4546A55}">
      <dsp:nvSpPr>
        <dsp:cNvPr id="0" name=""/>
        <dsp:cNvSpPr/>
      </dsp:nvSpPr>
      <dsp:spPr>
        <a:xfrm>
          <a:off x="1226120" y="1522999"/>
          <a:ext cx="1416024" cy="1416001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>
              <a:solidFill>
                <a:sysClr val="windowText" lastClr="000000"/>
              </a:solidFill>
            </a:rPr>
            <a:t>OFS</a:t>
          </a:r>
        </a:p>
      </dsp:txBody>
      <dsp:txXfrm>
        <a:off x="1433492" y="1730368"/>
        <a:ext cx="1001280" cy="1001263"/>
      </dsp:txXfrm>
    </dsp:sp>
    <dsp:sp modelId="{2E722731-A86C-4818-8828-695A346E8687}">
      <dsp:nvSpPr>
        <dsp:cNvPr id="0" name=""/>
        <dsp:cNvSpPr/>
      </dsp:nvSpPr>
      <dsp:spPr>
        <a:xfrm rot="14040000">
          <a:off x="3264448" y="1758030"/>
          <a:ext cx="515887" cy="4871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800" kern="1200">
            <a:solidFill>
              <a:sysClr val="windowText" lastClr="000000"/>
            </a:solidFill>
          </a:endParaRPr>
        </a:p>
      </dsp:txBody>
      <dsp:txXfrm rot="10800000">
        <a:off x="3380481" y="1914590"/>
        <a:ext cx="369730" cy="292313"/>
      </dsp:txXfrm>
    </dsp:sp>
    <dsp:sp modelId="{21A2CBBC-1385-47A0-93DA-E7F03D464A44}">
      <dsp:nvSpPr>
        <dsp:cNvPr id="0" name=""/>
        <dsp:cNvSpPr/>
      </dsp:nvSpPr>
      <dsp:spPr>
        <a:xfrm>
          <a:off x="2103575" y="315286"/>
          <a:ext cx="1416024" cy="1416001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>
              <a:solidFill>
                <a:sysClr val="windowText" lastClr="000000"/>
              </a:solidFill>
            </a:rPr>
            <a:t>OLAF</a:t>
          </a:r>
        </a:p>
      </dsp:txBody>
      <dsp:txXfrm>
        <a:off x="2310947" y="522655"/>
        <a:ext cx="1001280" cy="100126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0FE381-E9C7-4F72-A076-317CFE007EBD}">
      <dsp:nvSpPr>
        <dsp:cNvPr id="0" name=""/>
        <dsp:cNvSpPr/>
      </dsp:nvSpPr>
      <dsp:spPr>
        <a:xfrm>
          <a:off x="0" y="427941"/>
          <a:ext cx="9793086" cy="366164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0052" tIns="374904" rIns="760052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Soulad realizace projektu se Smlouvou o podmínkách poskytnutí dotace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smtClean="0"/>
            <a:t>Způsobilost výdajů</a:t>
          </a:r>
          <a:endParaRPr lang="cs-CZ" sz="1800" kern="1200" dirty="0" smtClean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smtClean="0"/>
            <a:t>Soulad realizace projektu s pravidly pro projekty generující příjmy</a:t>
          </a:r>
          <a:endParaRPr lang="cs-CZ" sz="1800" kern="1200" dirty="0" smtClean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smtClean="0"/>
            <a:t>Soulad realizace projektu s právními předpisy EU a ČR, zejména:</a:t>
          </a:r>
          <a:endParaRPr lang="cs-CZ" sz="1800" kern="1200" dirty="0" smtClean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smtClean="0"/>
            <a:t>Zadávání veřejných zakázek</a:t>
          </a:r>
          <a:endParaRPr lang="cs-CZ" sz="1800" kern="1200" dirty="0" smtClean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smtClean="0"/>
            <a:t>Účetnictví</a:t>
          </a:r>
          <a:endParaRPr lang="cs-CZ" sz="1800" kern="1200" dirty="0" smtClean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smtClean="0"/>
            <a:t>Veřejné podpory</a:t>
          </a:r>
          <a:endParaRPr lang="cs-CZ" sz="1800" kern="1200" dirty="0" smtClean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smtClean="0"/>
            <a:t>Ochrany životního prostředí</a:t>
          </a:r>
          <a:endParaRPr lang="cs-CZ" sz="1800" kern="1200" dirty="0" smtClean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smtClean="0"/>
            <a:t>Rovných příležitostí</a:t>
          </a:r>
          <a:endParaRPr lang="cs-CZ" sz="1800" kern="1200" dirty="0" smtClean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Soulad realizace projektu s pravidly pro publicitu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Naplnění příslušných monitorovacích ukazatelů.</a:t>
          </a:r>
        </a:p>
      </dsp:txBody>
      <dsp:txXfrm>
        <a:off x="0" y="427941"/>
        <a:ext cx="9793086" cy="3661644"/>
      </dsp:txXfrm>
    </dsp:sp>
    <dsp:sp modelId="{C909B0F0-0C39-46CF-A9F2-5A913213CF25}">
      <dsp:nvSpPr>
        <dsp:cNvPr id="0" name=""/>
        <dsp:cNvSpPr/>
      </dsp:nvSpPr>
      <dsp:spPr>
        <a:xfrm>
          <a:off x="489654" y="147501"/>
          <a:ext cx="685516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9109" tIns="0" rIns="259109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Cílem auditu operace je prověřit:</a:t>
          </a:r>
          <a:endParaRPr lang="cs-CZ" sz="1800" kern="1200"/>
        </a:p>
      </dsp:txBody>
      <dsp:txXfrm>
        <a:off x="517034" y="174881"/>
        <a:ext cx="6800400" cy="506120"/>
      </dsp:txXfrm>
    </dsp:sp>
    <dsp:sp modelId="{86EB75E7-393D-4D87-9C7F-5467AB5C46ED}">
      <dsp:nvSpPr>
        <dsp:cNvPr id="0" name=""/>
        <dsp:cNvSpPr/>
      </dsp:nvSpPr>
      <dsp:spPr>
        <a:xfrm>
          <a:off x="0" y="4472625"/>
          <a:ext cx="9793086" cy="13765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0052" tIns="374904" rIns="760052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1800" kern="1200" dirty="0" smtClean="0"/>
            <a:t>Zda by projekt vybrán v souladu s pravidly pro daný program</a:t>
          </a:r>
          <a:endParaRPr lang="cs-CZ" sz="1800" kern="1200" dirty="0" smtClean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1800" kern="1200" dirty="0" smtClean="0"/>
            <a:t>Uchování dokladů, tzv. audit trail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1800" kern="1200" dirty="0" smtClean="0"/>
            <a:t>Výsledky jiných kontrol.</a:t>
          </a:r>
        </a:p>
      </dsp:txBody>
      <dsp:txXfrm>
        <a:off x="0" y="4472625"/>
        <a:ext cx="9793086" cy="1376550"/>
      </dsp:txXfrm>
    </dsp:sp>
    <dsp:sp modelId="{543E66A6-8FB6-442D-9E40-E0106E996BBC}">
      <dsp:nvSpPr>
        <dsp:cNvPr id="0" name=""/>
        <dsp:cNvSpPr/>
      </dsp:nvSpPr>
      <dsp:spPr>
        <a:xfrm>
          <a:off x="489654" y="4192185"/>
          <a:ext cx="685516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9109" tIns="0" rIns="259109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Dále se ověřuje:</a:t>
          </a:r>
        </a:p>
      </dsp:txBody>
      <dsp:txXfrm>
        <a:off x="517034" y="4219565"/>
        <a:ext cx="6800400" cy="5061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09EBE3-CE10-4CF0-9965-8C128D522462}">
      <dsp:nvSpPr>
        <dsp:cNvPr id="0" name=""/>
        <dsp:cNvSpPr/>
      </dsp:nvSpPr>
      <dsp:spPr>
        <a:xfrm>
          <a:off x="5935" y="736144"/>
          <a:ext cx="2928729" cy="364494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altLang="cs-CZ" sz="2200" b="1" kern="1200" smtClean="0">
              <a:sym typeface="Wingdings" pitchFamily="2" charset="2"/>
            </a:rPr>
            <a:t>Nedostatky jsou uváděny ve zprávách o auditu AO (zprávy ze systém. auditů jsou předávány EK do SFC).</a:t>
          </a:r>
          <a:endParaRPr lang="cs-CZ" sz="2200" b="1" kern="1200"/>
        </a:p>
      </dsp:txBody>
      <dsp:txXfrm>
        <a:off x="91715" y="821924"/>
        <a:ext cx="2757169" cy="3473389"/>
      </dsp:txXfrm>
    </dsp:sp>
    <dsp:sp modelId="{2889D974-6629-42AA-B8F3-1BC04C3EA6F0}">
      <dsp:nvSpPr>
        <dsp:cNvPr id="0" name=""/>
        <dsp:cNvSpPr/>
      </dsp:nvSpPr>
      <dsp:spPr>
        <a:xfrm>
          <a:off x="3104048" y="2348583"/>
          <a:ext cx="359093" cy="4200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900" kern="1200"/>
        </a:p>
      </dsp:txBody>
      <dsp:txXfrm>
        <a:off x="3104048" y="2432597"/>
        <a:ext cx="251365" cy="252043"/>
      </dsp:txXfrm>
    </dsp:sp>
    <dsp:sp modelId="{C96DD871-AF9F-48F0-94FE-A8F094E4B117}">
      <dsp:nvSpPr>
        <dsp:cNvPr id="0" name=""/>
        <dsp:cNvSpPr/>
      </dsp:nvSpPr>
      <dsp:spPr>
        <a:xfrm>
          <a:off x="3612199" y="736144"/>
          <a:ext cx="2928729" cy="364494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altLang="cs-CZ" sz="2200" b="1" kern="1200" smtClean="0">
              <a:sym typeface="Wingdings" pitchFamily="2" charset="2"/>
            </a:rPr>
            <a:t>Závažná zjištění mohou mít dopad na výrok o funkčnosti ŘKS a vést v konečném důsledku k pozastavení certifikace PCO/průb. plateb EK.</a:t>
          </a:r>
          <a:endParaRPr lang="cs-CZ" altLang="cs-CZ" sz="2200" b="1" kern="1200" dirty="0" smtClean="0">
            <a:sym typeface="Wingdings" pitchFamily="2" charset="2"/>
          </a:endParaRPr>
        </a:p>
      </dsp:txBody>
      <dsp:txXfrm>
        <a:off x="3697979" y="821924"/>
        <a:ext cx="2757169" cy="3473389"/>
      </dsp:txXfrm>
    </dsp:sp>
    <dsp:sp modelId="{BB702331-DF33-401D-BE5C-76FD97B2834B}">
      <dsp:nvSpPr>
        <dsp:cNvPr id="0" name=""/>
        <dsp:cNvSpPr/>
      </dsp:nvSpPr>
      <dsp:spPr>
        <a:xfrm>
          <a:off x="6710312" y="2348583"/>
          <a:ext cx="359093" cy="4200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900" kern="1200"/>
        </a:p>
      </dsp:txBody>
      <dsp:txXfrm>
        <a:off x="6710312" y="2432597"/>
        <a:ext cx="251365" cy="252043"/>
      </dsp:txXfrm>
    </dsp:sp>
    <dsp:sp modelId="{8FE629D7-4B24-4247-8E25-526212FFF140}">
      <dsp:nvSpPr>
        <dsp:cNvPr id="0" name=""/>
        <dsp:cNvSpPr/>
      </dsp:nvSpPr>
      <dsp:spPr>
        <a:xfrm>
          <a:off x="7218463" y="736144"/>
          <a:ext cx="2928729" cy="364494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altLang="cs-CZ" sz="2200" b="1" kern="1200" smtClean="0">
              <a:sym typeface="Wingdings" pitchFamily="2" charset="2"/>
            </a:rPr>
            <a:t>Obnovení certifikace ze strany PCO/průběžných plateb ze strany EK je podmíněno plněním akčních plánů ŘO/ZS a jeho ověřením v rámci auditů systémů/operací ze strany AO</a:t>
          </a:r>
          <a:endParaRPr lang="cs-CZ" altLang="cs-CZ" sz="2200" b="1" kern="1200" dirty="0" smtClean="0">
            <a:sym typeface="Wingdings" pitchFamily="2" charset="2"/>
          </a:endParaRPr>
        </a:p>
      </dsp:txBody>
      <dsp:txXfrm>
        <a:off x="7304243" y="821924"/>
        <a:ext cx="2757169" cy="347338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3FB3D8-421E-4231-BF71-92C91DCC033E}">
      <dsp:nvSpPr>
        <dsp:cNvPr id="0" name=""/>
        <dsp:cNvSpPr/>
      </dsp:nvSpPr>
      <dsp:spPr>
        <a:xfrm>
          <a:off x="0" y="552923"/>
          <a:ext cx="9577063" cy="51281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3287" tIns="458216" rIns="743287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2200" kern="1200" smtClean="0"/>
            <a:t>nesoulad </a:t>
          </a:r>
          <a:r>
            <a:rPr lang="cs-CZ" altLang="cs-CZ" sz="2200" kern="1200" dirty="0" smtClean="0"/>
            <a:t>mezi předloženou fakturací a zjištěnou skutečností: proplácení nevykonané práce/nedodaného zboží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2200" kern="1200" dirty="0" smtClean="0"/>
            <a:t>nesoulad zápisů ve stavebním deníku s fakturací způsobilých výdajů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2200" kern="1200" dirty="0" smtClean="0"/>
            <a:t>chyby v pracovněprávních vztazích a porušení zákoníku práce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2200" kern="1200" dirty="0" smtClean="0"/>
            <a:t>dvojí financování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2200" kern="1200" dirty="0" smtClean="0"/>
            <a:t>ceny v projektu neodpovídají tržním cenám (předražené EU projekty)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2200" kern="1200" dirty="0" smtClean="0"/>
            <a:t>nezajištění udržitelnosti projektu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2200" kern="1200" dirty="0" smtClean="0"/>
            <a:t>nedodržení pravidel publicity (např. neinformování o podpoře projektu z EU)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2200" kern="1200" dirty="0" smtClean="0"/>
            <a:t>nevedení odděleného účetnictví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2200" kern="1200" dirty="0" smtClean="0"/>
            <a:t>zaúčtování investic jako </a:t>
          </a:r>
          <a:r>
            <a:rPr lang="cs-CZ" altLang="cs-CZ" sz="2200" kern="1200" dirty="0" err="1" smtClean="0"/>
            <a:t>neinvestice</a:t>
          </a:r>
          <a:endParaRPr lang="cs-CZ" altLang="cs-CZ" sz="2200" kern="1200" dirty="0" smtClean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2200" kern="1200" dirty="0" smtClean="0"/>
            <a:t>nedodržení audit trailu</a:t>
          </a:r>
          <a:endParaRPr lang="cs-CZ" altLang="cs-CZ" sz="2200" kern="1200" dirty="0"/>
        </a:p>
      </dsp:txBody>
      <dsp:txXfrm>
        <a:off x="0" y="552923"/>
        <a:ext cx="9577063" cy="5128199"/>
      </dsp:txXfrm>
    </dsp:sp>
    <dsp:sp modelId="{01288C0C-D2C8-48CD-8E48-A4CFC1E53B34}">
      <dsp:nvSpPr>
        <dsp:cNvPr id="0" name=""/>
        <dsp:cNvSpPr/>
      </dsp:nvSpPr>
      <dsp:spPr>
        <a:xfrm>
          <a:off x="478853" y="228203"/>
          <a:ext cx="6703944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3393" tIns="0" rIns="253393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Typová zjištění mimo veřejné zakázky</a:t>
          </a:r>
          <a:endParaRPr lang="cs-CZ" sz="2200" kern="1200" dirty="0"/>
        </a:p>
      </dsp:txBody>
      <dsp:txXfrm>
        <a:off x="510556" y="259906"/>
        <a:ext cx="6640538" cy="58603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B91372-E48D-4DC9-B04D-7B9844A1DF2D}">
      <dsp:nvSpPr>
        <dsp:cNvPr id="0" name=""/>
        <dsp:cNvSpPr/>
      </dsp:nvSpPr>
      <dsp:spPr>
        <a:xfrm>
          <a:off x="0" y="514845"/>
          <a:ext cx="9865096" cy="498545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5641" tIns="520700" rIns="765641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2500" kern="1200" smtClean="0"/>
            <a:t>umělé rozdělení zakázky</a:t>
          </a:r>
          <a:endParaRPr lang="cs-CZ" altLang="cs-CZ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2500" kern="1200" smtClean="0"/>
            <a:t>diskriminace a nerovné zacházení</a:t>
          </a:r>
          <a:endParaRPr lang="cs-CZ" altLang="cs-CZ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2500" kern="1200" smtClean="0"/>
            <a:t>zkrácení lhůt pro podání nabídky</a:t>
          </a:r>
          <a:endParaRPr lang="cs-CZ" altLang="cs-CZ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2500" kern="1200" smtClean="0"/>
            <a:t>neoprávněné využití jednacího řízení bez uveřejnění</a:t>
          </a:r>
          <a:endParaRPr lang="cs-CZ" altLang="cs-CZ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2500" kern="1200" smtClean="0"/>
            <a:t>podstatná změna smlouvy (prodloužení realizace zakázky, nevymáhání smluvních pokut)</a:t>
          </a:r>
          <a:endParaRPr lang="cs-CZ" altLang="cs-CZ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2500" kern="1200" smtClean="0"/>
            <a:t>nevyřazení/neoprávněné vyřazení nabídky</a:t>
          </a:r>
          <a:endParaRPr lang="cs-CZ" altLang="cs-CZ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2500" kern="1200" smtClean="0"/>
            <a:t>netransparentní hodnocení zakázky</a:t>
          </a:r>
          <a:endParaRPr lang="cs-CZ" altLang="cs-CZ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2500" kern="1200" smtClean="0"/>
            <a:t>střet zájmů</a:t>
          </a:r>
          <a:endParaRPr lang="cs-CZ" altLang="cs-CZ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2500" kern="1200" smtClean="0"/>
            <a:t>podvod</a:t>
          </a:r>
          <a:endParaRPr lang="cs-CZ" altLang="cs-CZ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2500" kern="1200" smtClean="0"/>
            <a:t>neoprávněné vícepráce</a:t>
          </a:r>
          <a:endParaRPr lang="cs-CZ" altLang="cs-CZ" sz="2500" kern="1200" dirty="0"/>
        </a:p>
      </dsp:txBody>
      <dsp:txXfrm>
        <a:off x="0" y="514845"/>
        <a:ext cx="9865096" cy="4985452"/>
      </dsp:txXfrm>
    </dsp:sp>
    <dsp:sp modelId="{6ED99FEB-4E72-4886-AC68-8CE44E1F88E2}">
      <dsp:nvSpPr>
        <dsp:cNvPr id="0" name=""/>
        <dsp:cNvSpPr/>
      </dsp:nvSpPr>
      <dsp:spPr>
        <a:xfrm>
          <a:off x="493254" y="116325"/>
          <a:ext cx="6905567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1014" tIns="0" rIns="261014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altLang="cs-CZ" sz="2500" kern="1200" smtClean="0"/>
            <a:t>Veřejné zakázky</a:t>
          </a:r>
          <a:endParaRPr lang="cs-CZ" sz="2500" kern="1200"/>
        </a:p>
      </dsp:txBody>
      <dsp:txXfrm>
        <a:off x="532162" y="155233"/>
        <a:ext cx="6827751" cy="71922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E262F4-1BED-45F0-ABDE-C67471F854C7}">
      <dsp:nvSpPr>
        <dsp:cNvPr id="0" name=""/>
        <dsp:cNvSpPr/>
      </dsp:nvSpPr>
      <dsp:spPr>
        <a:xfrm rot="10800000">
          <a:off x="0" y="0"/>
          <a:ext cx="7136605" cy="1658102"/>
        </a:xfrm>
        <a:prstGeom prst="trapezoid">
          <a:avLst>
            <a:gd name="adj" fmla="val 71735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Audit operace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Zjištěna nesrovnalost u veřejné zakázky</a:t>
          </a:r>
        </a:p>
      </dsp:txBody>
      <dsp:txXfrm rot="-10800000">
        <a:off x="1248906" y="0"/>
        <a:ext cx="4638793" cy="1658102"/>
      </dsp:txXfrm>
    </dsp:sp>
    <dsp:sp modelId="{CE59D059-8DC6-4270-90F6-7475FFF5545E}">
      <dsp:nvSpPr>
        <dsp:cNvPr id="0" name=""/>
        <dsp:cNvSpPr/>
      </dsp:nvSpPr>
      <dsp:spPr>
        <a:xfrm rot="10800000">
          <a:off x="670769" y="1658102"/>
          <a:ext cx="5795066" cy="1658102"/>
        </a:xfrm>
        <a:prstGeom prst="trapezoid">
          <a:avLst>
            <a:gd name="adj" fmla="val 71735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Posouzení k jak velkému pochybení došlo</a:t>
          </a:r>
          <a:r>
            <a:rPr lang="cs-CZ" sz="1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/>
          </a:r>
          <a:br>
            <a:rPr lang="cs-CZ" sz="1600" b="1" kern="1200" dirty="0" smtClean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cs-CZ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Stanovení opravy dle </a:t>
          </a:r>
          <a:r>
            <a:rPr lang="cs-CZ" altLang="cs-CZ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Rozhodnutí Komise (rozpětí sazeb, kde je zohledněna závažnost a dopad pochybení</a:t>
          </a:r>
          <a:r>
            <a:rPr lang="cs-CZ" altLang="cs-CZ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)</a:t>
          </a:r>
          <a:endParaRPr lang="cs-CZ" sz="1800" kern="1200" dirty="0"/>
        </a:p>
      </dsp:txBody>
      <dsp:txXfrm rot="-10800000">
        <a:off x="1684906" y="1658102"/>
        <a:ext cx="3766793" cy="1658102"/>
      </dsp:txXfrm>
    </dsp:sp>
    <dsp:sp modelId="{C1EEF0BF-A919-4A2E-96F3-01E79CA03943}">
      <dsp:nvSpPr>
        <dsp:cNvPr id="0" name=""/>
        <dsp:cNvSpPr/>
      </dsp:nvSpPr>
      <dsp:spPr>
        <a:xfrm rot="10800000">
          <a:off x="1439405" y="3316204"/>
          <a:ext cx="4257794" cy="1658102"/>
        </a:xfrm>
        <a:prstGeom prst="trapezoid">
          <a:avLst>
            <a:gd name="adj" fmla="val 71735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Správce daně</a:t>
          </a:r>
          <a:br>
            <a:rPr lang="cs-CZ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cs-CZ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Platební výměr</a:t>
          </a:r>
          <a:endParaRPr lang="cs-CZ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10800000">
        <a:off x="1439405" y="3316204"/>
        <a:ext cx="4257794" cy="16581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727" cy="495915"/>
          </a:xfrm>
          <a:prstGeom prst="rect">
            <a:avLst/>
          </a:prstGeom>
        </p:spPr>
        <p:txBody>
          <a:bodyPr vert="horz" lIns="83759" tIns="41880" rIns="83759" bIns="41880" rtlCol="0"/>
          <a:lstStyle>
            <a:lvl1pPr algn="l">
              <a:defRPr sz="11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940" y="1"/>
            <a:ext cx="2944717" cy="495915"/>
          </a:xfrm>
          <a:prstGeom prst="rect">
            <a:avLst/>
          </a:prstGeom>
        </p:spPr>
        <p:txBody>
          <a:bodyPr vert="horz" lIns="83759" tIns="41880" rIns="83759" bIns="41880" rtlCol="0"/>
          <a:lstStyle>
            <a:lvl1pPr algn="r">
              <a:defRPr sz="1100"/>
            </a:lvl1pPr>
          </a:lstStyle>
          <a:p>
            <a:fld id="{B4D3723F-FAFF-45E8-BF5E-D403A08FB205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641"/>
            <a:ext cx="2945727" cy="495915"/>
          </a:xfrm>
          <a:prstGeom prst="rect">
            <a:avLst/>
          </a:prstGeom>
        </p:spPr>
        <p:txBody>
          <a:bodyPr vert="horz" lIns="83759" tIns="41880" rIns="83759" bIns="41880" rtlCol="0" anchor="b"/>
          <a:lstStyle>
            <a:lvl1pPr algn="l">
              <a:defRPr sz="11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940" y="9428641"/>
            <a:ext cx="2944717" cy="495915"/>
          </a:xfrm>
          <a:prstGeom prst="rect">
            <a:avLst/>
          </a:prstGeom>
        </p:spPr>
        <p:txBody>
          <a:bodyPr vert="horz" lIns="83759" tIns="41880" rIns="83759" bIns="41880" rtlCol="0" anchor="b"/>
          <a:lstStyle>
            <a:lvl1pPr algn="r">
              <a:defRPr sz="1100"/>
            </a:lvl1pPr>
          </a:lstStyle>
          <a:p>
            <a:fld id="{F6EA215F-1070-4B2A-B48C-0C7DF1307D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17742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727" cy="495915"/>
          </a:xfrm>
          <a:prstGeom prst="rect">
            <a:avLst/>
          </a:prstGeom>
        </p:spPr>
        <p:txBody>
          <a:bodyPr vert="horz" lIns="83759" tIns="41880" rIns="83759" bIns="41880" rtlCol="0"/>
          <a:lstStyle>
            <a:lvl1pPr algn="l">
              <a:defRPr sz="11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940" y="1"/>
            <a:ext cx="2944717" cy="495915"/>
          </a:xfrm>
          <a:prstGeom prst="rect">
            <a:avLst/>
          </a:prstGeom>
        </p:spPr>
        <p:txBody>
          <a:bodyPr vert="horz" lIns="83759" tIns="41880" rIns="83759" bIns="41880" rtlCol="0"/>
          <a:lstStyle>
            <a:lvl1pPr algn="r">
              <a:defRPr sz="1100"/>
            </a:lvl1pPr>
          </a:lstStyle>
          <a:p>
            <a:fld id="{DFFBD6AD-0A28-4BFA-B5DB-0888ADB6E6FE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768350" y="744538"/>
            <a:ext cx="52609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759" tIns="41880" rIns="83759" bIns="4188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0171" y="4715362"/>
            <a:ext cx="5437333" cy="4467404"/>
          </a:xfrm>
          <a:prstGeom prst="rect">
            <a:avLst/>
          </a:prstGeom>
        </p:spPr>
        <p:txBody>
          <a:bodyPr vert="horz" lIns="83759" tIns="41880" rIns="83759" bIns="4188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641"/>
            <a:ext cx="2945727" cy="495915"/>
          </a:xfrm>
          <a:prstGeom prst="rect">
            <a:avLst/>
          </a:prstGeom>
        </p:spPr>
        <p:txBody>
          <a:bodyPr vert="horz" lIns="83759" tIns="41880" rIns="83759" bIns="41880" rtlCol="0" anchor="b"/>
          <a:lstStyle>
            <a:lvl1pPr algn="l">
              <a:defRPr sz="11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940" y="9428641"/>
            <a:ext cx="2944717" cy="495915"/>
          </a:xfrm>
          <a:prstGeom prst="rect">
            <a:avLst/>
          </a:prstGeom>
        </p:spPr>
        <p:txBody>
          <a:bodyPr vert="horz" lIns="83759" tIns="41880" rIns="83759" bIns="41880" rtlCol="0" anchor="b"/>
          <a:lstStyle>
            <a:lvl1pPr algn="r">
              <a:defRPr sz="1100"/>
            </a:lvl1pPr>
          </a:lstStyle>
          <a:p>
            <a:fld id="{681A4590-45EB-4F25-9DB0-AB78A5910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809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81997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41784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80636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41784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2306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68350" y="744538"/>
            <a:ext cx="52609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Zástupný symbol pro poznámky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85750" indent="-285750" algn="just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defRPr/>
            </a:pPr>
            <a:endParaRPr lang="cs-CZ" altLang="cs-CZ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68350" y="744538"/>
            <a:ext cx="5260975" cy="3722687"/>
          </a:xfrm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43802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41784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502868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1910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493853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68350" y="744538"/>
            <a:ext cx="52609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17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CF70CE7-DE06-423B-8045-685EB994DDBF}" type="slidenum">
              <a:rPr lang="cs-CZ" alt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cs-CZ" altLang="cs-CZ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68350" y="744538"/>
            <a:ext cx="52609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3CD034-AB24-4F53-AA65-43C7C1D1AAF1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68350" y="744538"/>
            <a:ext cx="5260975" cy="3722687"/>
          </a:xfrm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191011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68350" y="744538"/>
            <a:ext cx="52609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E9C3B1-0BDA-483D-9395-1AAE53CD21F0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68350" y="744538"/>
            <a:ext cx="52609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b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A8314EF-0633-4CC1-B32D-8DF7FBFE1D81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68350" y="744538"/>
            <a:ext cx="52609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u="none" strike="noStrike" dirty="0" smtClean="0"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A8314EF-0633-4CC1-B32D-8DF7FBFE1D81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68350" y="744538"/>
            <a:ext cx="52609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cs-CZ" alt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422992B-50EF-4F1A-A680-1B3BCBC5A162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68350" y="744538"/>
            <a:ext cx="52609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B7369EE-C3CC-4C79-8510-7F52FF9A1E13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68350" y="744538"/>
            <a:ext cx="52609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F97DF5F-859B-4AE6-913F-70105620A273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02902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68350" y="744538"/>
            <a:ext cx="52609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b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12A9BC-6C62-4ED0-B94E-FE51D58536BD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68350" y="744538"/>
            <a:ext cx="52609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4B5AF26-0833-432B-BF33-7DEBA0C42937}" type="slidenum">
              <a:rPr lang="cs-CZ" smtClean="0"/>
              <a:pPr>
                <a:defRPr/>
              </a:pPr>
              <a:t>31</a:t>
            </a:fld>
            <a:endParaRPr lang="cs-CZ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68350" y="744538"/>
            <a:ext cx="52609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317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</a:defRPr>
            </a:lvl1pPr>
            <a:lvl2pPr marL="680542" indent="-261747"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</a:defRPr>
            </a:lvl2pPr>
            <a:lvl3pPr marL="1046988" indent="-209398"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</a:defRPr>
            </a:lvl3pPr>
            <a:lvl4pPr marL="1465783" indent="-209398"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</a:defRPr>
            </a:lvl4pPr>
            <a:lvl5pPr marL="1884578" indent="-209398"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</a:defRPr>
            </a:lvl5pPr>
            <a:lvl6pPr marL="2303374" indent="-209398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itchFamily="34" charset="0"/>
              </a:defRPr>
            </a:lvl6pPr>
            <a:lvl7pPr marL="2722169" indent="-209398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itchFamily="34" charset="0"/>
              </a:defRPr>
            </a:lvl7pPr>
            <a:lvl8pPr marL="3140964" indent="-209398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itchFamily="34" charset="0"/>
              </a:defRPr>
            </a:lvl8pPr>
            <a:lvl9pPr marL="3559759" indent="-209398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defRPr/>
            </a:pPr>
            <a:fld id="{7A355CC3-8680-457F-AD01-B05FC161324F}" type="slidenum">
              <a:rPr lang="cs-CZ" altLang="cs-CZ"/>
              <a:pPr>
                <a:spcBef>
                  <a:spcPct val="0"/>
                </a:spcBef>
                <a:defRPr/>
              </a:pPr>
              <a:t>32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68350" y="744538"/>
            <a:ext cx="52609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496787F-DA33-468D-95DB-ED4B46EE08B2}" type="slidenum">
              <a:rPr lang="cs-CZ" smtClean="0"/>
              <a:pPr>
                <a:defRPr/>
              </a:pPr>
              <a:t>33</a:t>
            </a:fld>
            <a:endParaRPr lang="cs-CZ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68350" y="744538"/>
            <a:ext cx="52609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C9CD9C7-4B7B-41F3-8E4A-B59107F53291}" type="slidenum">
              <a:rPr lang="cs-CZ" smtClean="0"/>
              <a:pPr>
                <a:defRPr/>
              </a:pPr>
              <a:t>34</a:t>
            </a:fld>
            <a:endParaRPr lang="cs-CZ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68350" y="744538"/>
            <a:ext cx="52609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C9CD9C7-4B7B-41F3-8E4A-B59107F53291}" type="slidenum">
              <a:rPr lang="cs-CZ" smtClean="0"/>
              <a:pPr>
                <a:defRPr/>
              </a:pPr>
              <a:t>35</a:t>
            </a:fld>
            <a:endParaRPr lang="cs-CZ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84973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68350" y="744538"/>
            <a:ext cx="52609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073A672-F128-47F1-9E8C-BA61F1CFC3E5}" type="slidenum">
              <a:rPr lang="cs-CZ" smtClean="0"/>
              <a:pPr>
                <a:defRPr/>
              </a:pPr>
              <a:t>37</a:t>
            </a:fld>
            <a:endParaRPr lang="cs-CZ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279068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44912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0290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0290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0290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0290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0290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4178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cs-CZ" smtClean="0"/>
              <a:t>Kliknutím lze upravit styl předlohy.</a:t>
            </a:r>
            <a:endParaRPr/>
          </a:p>
        </p:txBody>
      </p:sp>
      <p:sp>
        <p:nvSpPr>
          <p:cNvPr id="7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cs-CZ" smtClean="0"/>
              <a:t>Představení Auditního orgánu</a:t>
            </a:r>
            <a:endParaRPr lang="cs-CZ" dirty="0"/>
          </a:p>
        </p:txBody>
      </p:sp>
      <p:sp>
        <p:nvSpPr>
          <p:cNvPr id="12" name="Zástupný symbol pro datum 6"/>
          <p:cNvSpPr>
            <a:spLocks noGrp="1"/>
          </p:cNvSpPr>
          <p:nvPr>
            <p:ph type="dt" sz="half" idx="2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36FBF6C1-C80D-47AA-8E56-62DECCC4E648}" type="datetime1">
              <a:rPr lang="cs-CZ" smtClean="0"/>
              <a:t>24.10.2017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0822" y="1764665"/>
            <a:ext cx="5977908" cy="2754600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671" y="1764665"/>
            <a:ext cx="3518055" cy="4941062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521574" indent="0">
              <a:buNone/>
              <a:defRPr sz="1400"/>
            </a:lvl2pPr>
            <a:lvl3pPr marL="1043148" indent="0">
              <a:buNone/>
              <a:defRPr sz="1100"/>
            </a:lvl3pPr>
            <a:lvl4pPr marL="1564721" indent="0">
              <a:buNone/>
              <a:defRPr sz="1000"/>
            </a:lvl4pPr>
            <a:lvl5pPr marL="2086295" indent="0">
              <a:buNone/>
              <a:defRPr sz="1000"/>
            </a:lvl5pPr>
            <a:lvl6pPr marL="2607869" indent="0">
              <a:buNone/>
              <a:defRPr sz="1000"/>
            </a:lvl6pPr>
            <a:lvl7pPr marL="3129443" indent="0">
              <a:buNone/>
              <a:defRPr sz="1000"/>
            </a:lvl7pPr>
            <a:lvl8pPr marL="3651016" indent="0">
              <a:buNone/>
              <a:defRPr sz="1000"/>
            </a:lvl8pPr>
            <a:lvl9pPr marL="417259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F48D-78FF-4093-9C53-EB381DF6E49C}" type="datetime1">
              <a:rPr lang="cs-CZ" smtClean="0"/>
              <a:t>24.10.2017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Představení Auditního orgánu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4AD2D-456A-4DD8-AD77-8597F30880D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768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6100" y="1619752"/>
            <a:ext cx="3361455" cy="2215991"/>
          </a:xfrm>
        </p:spPr>
        <p:txBody>
          <a:bodyPr/>
          <a:lstStyle>
            <a:lvl1pPr algn="r">
              <a:defRPr sz="48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1" name="Holder 3"/>
          <p:cNvSpPr>
            <a:spLocks noGrp="1"/>
          </p:cNvSpPr>
          <p:nvPr>
            <p:ph sz="half" idx="2"/>
          </p:nvPr>
        </p:nvSpPr>
        <p:spPr>
          <a:xfrm>
            <a:off x="4620794" y="1619750"/>
            <a:ext cx="5040000" cy="5040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cs-CZ" smtClean="0"/>
              <a:t>Představení Auditního orgánu</a:t>
            </a:r>
            <a:endParaRPr lang="cs-CZ" dirty="0"/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E91B7647-25ED-487B-96E4-26E1EF413A1A}" type="datetime1">
              <a:rPr lang="cs-CZ" smtClean="0"/>
              <a:t>24.10.2017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0503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46100" y="1619752"/>
            <a:ext cx="3361455" cy="738664"/>
          </a:xfrm>
        </p:spPr>
        <p:txBody>
          <a:bodyPr/>
          <a:lstStyle>
            <a:lvl1pPr algn="r">
              <a:defRPr sz="4800">
                <a:solidFill>
                  <a:schemeClr val="bg2"/>
                </a:solidFill>
              </a:defRPr>
            </a:lvl1pPr>
          </a:lstStyle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3"/>
          </p:nvPr>
        </p:nvSpPr>
        <p:spPr>
          <a:xfrm>
            <a:off x="4628815" y="1615739"/>
            <a:ext cx="5040000" cy="1354217"/>
          </a:xfrm>
        </p:spPr>
        <p:txBody>
          <a:bodyPr/>
          <a:lstStyle>
            <a:lvl2pPr marL="646113" indent="-285750">
              <a:buFont typeface="Arial" panose="020B0604020202020204" pitchFamily="34" charset="0"/>
              <a:buChar char="‒"/>
              <a:defRPr/>
            </a:lvl2pPr>
            <a:lvl3pPr marL="1000125" indent="-285750">
              <a:buFont typeface="Arial" panose="020B0604020202020204" pitchFamily="34" charset="0"/>
              <a:buChar char="‒"/>
              <a:defRPr/>
            </a:lvl3pPr>
            <a:lvl4pPr marL="1360488" indent="-285750">
              <a:buFont typeface="Arial" panose="020B0604020202020204" pitchFamily="34" charset="0"/>
              <a:buChar char="‒"/>
              <a:defRPr/>
            </a:lvl4pPr>
            <a:lvl5pPr marL="1720850" indent="-285750">
              <a:buFont typeface="Arial" panose="020B0604020202020204" pitchFamily="34" charset="0"/>
              <a:buChar char="‒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8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9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cs-CZ" smtClean="0"/>
              <a:t>Představení Auditního orgánu</a:t>
            </a:r>
            <a:endParaRPr lang="cs-CZ" dirty="0"/>
          </a:p>
        </p:txBody>
      </p:sp>
      <p:sp>
        <p:nvSpPr>
          <p:cNvPr id="10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F0B11927-7694-43FB-9F68-48A5D1E98EBF}" type="datetime1">
              <a:rPr lang="cs-CZ" smtClean="0"/>
              <a:t>24.10.2017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5346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46100" y="1266825"/>
            <a:ext cx="9612000" cy="5410200"/>
          </a:xfrm>
        </p:spPr>
        <p:txBody>
          <a:bodyPr lIns="0" tIns="0" rIns="0" bIns="0">
            <a:noAutofit/>
          </a:bodyPr>
          <a:lstStyle>
            <a:lvl1pPr marL="538163" indent="-361950">
              <a:buFont typeface="Arial" panose="020B0604020202020204" pitchFamily="34" charset="0"/>
              <a:buChar char="‒"/>
              <a:defRPr sz="1800" b="0" i="0" baseline="0">
                <a:solidFill>
                  <a:schemeClr val="tx1"/>
                </a:solidFill>
                <a:latin typeface="Arial"/>
                <a:cs typeface="Arial"/>
              </a:defRPr>
            </a:lvl1pPr>
            <a:lvl2pPr marL="742950" indent="-285750">
              <a:buFont typeface="Calibri" panose="020F0502020204030204" pitchFamily="34" charset="0"/>
              <a:buChar char="‒"/>
              <a:defRPr sz="1600" baseline="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11" name="object 4"/>
          <p:cNvSpPr/>
          <p:nvPr userDrawn="1"/>
        </p:nvSpPr>
        <p:spPr>
          <a:xfrm>
            <a:off x="469900" y="428625"/>
            <a:ext cx="864235" cy="0"/>
          </a:xfrm>
          <a:custGeom>
            <a:avLst/>
            <a:gdLst/>
            <a:ahLst/>
            <a:cxnLst/>
            <a:rect l="l" t="t" r="r" b="b"/>
            <a:pathLst>
              <a:path w="864235">
                <a:moveTo>
                  <a:pt x="0" y="0"/>
                </a:moveTo>
                <a:lnTo>
                  <a:pt x="863993" y="0"/>
                </a:lnTo>
              </a:path>
            </a:pathLst>
          </a:custGeom>
          <a:ln w="25400">
            <a:solidFill>
              <a:srgbClr val="E734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Nadpis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8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9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cs-CZ" smtClean="0"/>
              <a:t>Představení Auditního orgánu</a:t>
            </a:r>
            <a:endParaRPr lang="cs-CZ" dirty="0"/>
          </a:p>
        </p:txBody>
      </p:sp>
      <p:sp>
        <p:nvSpPr>
          <p:cNvPr id="10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049BD664-0984-4A13-98C8-F36E600EE09B}" type="datetime1">
              <a:rPr lang="cs-CZ" smtClean="0"/>
              <a:t>24.10.2017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va obsah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 userDrawn="1"/>
        </p:nvSpPr>
        <p:spPr>
          <a:xfrm>
            <a:off x="0" y="12"/>
            <a:ext cx="10692130" cy="7560309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0" y="7559992"/>
                </a:moveTo>
                <a:lnTo>
                  <a:pt x="10692003" y="7559992"/>
                </a:lnTo>
                <a:lnTo>
                  <a:pt x="10692003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DFED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Holder 3"/>
          <p:cNvSpPr>
            <a:spLocks noGrp="1"/>
          </p:cNvSpPr>
          <p:nvPr>
            <p:ph sz="half" idx="10"/>
          </p:nvPr>
        </p:nvSpPr>
        <p:spPr>
          <a:xfrm>
            <a:off x="546100" y="1266825"/>
            <a:ext cx="4680000" cy="5400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Holder 3"/>
          <p:cNvSpPr>
            <a:spLocks noGrp="1"/>
          </p:cNvSpPr>
          <p:nvPr>
            <p:ph sz="half" idx="11"/>
          </p:nvPr>
        </p:nvSpPr>
        <p:spPr>
          <a:xfrm>
            <a:off x="5499100" y="1266825"/>
            <a:ext cx="4680000" cy="5400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object 4"/>
          <p:cNvSpPr/>
          <p:nvPr userDrawn="1"/>
        </p:nvSpPr>
        <p:spPr>
          <a:xfrm>
            <a:off x="469900" y="428625"/>
            <a:ext cx="864235" cy="0"/>
          </a:xfrm>
          <a:custGeom>
            <a:avLst/>
            <a:gdLst/>
            <a:ahLst/>
            <a:cxnLst/>
            <a:rect l="l" t="t" r="r" b="b"/>
            <a:pathLst>
              <a:path w="864235">
                <a:moveTo>
                  <a:pt x="0" y="0"/>
                </a:moveTo>
                <a:lnTo>
                  <a:pt x="863993" y="0"/>
                </a:lnTo>
              </a:path>
            </a:pathLst>
          </a:custGeom>
          <a:ln w="25400">
            <a:solidFill>
              <a:srgbClr val="E734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11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14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cs-CZ" smtClean="0"/>
              <a:t>Představení Auditního orgánu</a:t>
            </a:r>
            <a:endParaRPr lang="cs-CZ" dirty="0"/>
          </a:p>
        </p:txBody>
      </p:sp>
      <p:sp>
        <p:nvSpPr>
          <p:cNvPr id="15" name="Zástupný symbol pro datum 6"/>
          <p:cNvSpPr>
            <a:spLocks noGrp="1"/>
          </p:cNvSpPr>
          <p:nvPr>
            <p:ph type="dt" sz="half" idx="12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400248F1-0764-466D-8198-47BF86B3B632}" type="datetime1">
              <a:rPr lang="cs-CZ" smtClean="0"/>
              <a:t>24.10.2017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va obsah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Holder 3"/>
          <p:cNvSpPr>
            <a:spLocks noGrp="1"/>
          </p:cNvSpPr>
          <p:nvPr>
            <p:ph sz="half" idx="10"/>
          </p:nvPr>
        </p:nvSpPr>
        <p:spPr>
          <a:xfrm>
            <a:off x="546100" y="1266825"/>
            <a:ext cx="4680000" cy="5400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Holder 3"/>
          <p:cNvSpPr>
            <a:spLocks noGrp="1"/>
          </p:cNvSpPr>
          <p:nvPr>
            <p:ph sz="half" idx="11"/>
          </p:nvPr>
        </p:nvSpPr>
        <p:spPr>
          <a:xfrm>
            <a:off x="5499100" y="1266825"/>
            <a:ext cx="4680000" cy="5400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object 4"/>
          <p:cNvSpPr/>
          <p:nvPr userDrawn="1"/>
        </p:nvSpPr>
        <p:spPr>
          <a:xfrm>
            <a:off x="469900" y="428625"/>
            <a:ext cx="864235" cy="0"/>
          </a:xfrm>
          <a:custGeom>
            <a:avLst/>
            <a:gdLst/>
            <a:ahLst/>
            <a:cxnLst/>
            <a:rect l="l" t="t" r="r" b="b"/>
            <a:pathLst>
              <a:path w="864235">
                <a:moveTo>
                  <a:pt x="0" y="0"/>
                </a:moveTo>
                <a:lnTo>
                  <a:pt x="863993" y="0"/>
                </a:lnTo>
              </a:path>
            </a:pathLst>
          </a:custGeom>
          <a:ln w="25400">
            <a:solidFill>
              <a:srgbClr val="E734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11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14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cs-CZ" smtClean="0"/>
              <a:t>Představení Auditního orgánu</a:t>
            </a:r>
            <a:endParaRPr lang="cs-CZ" dirty="0"/>
          </a:p>
        </p:txBody>
      </p:sp>
      <p:sp>
        <p:nvSpPr>
          <p:cNvPr id="15" name="Zástupný symbol pro datum 6"/>
          <p:cNvSpPr>
            <a:spLocks noGrp="1"/>
          </p:cNvSpPr>
          <p:nvPr>
            <p:ph type="dt" sz="half" idx="12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192EEF12-8219-495A-B672-BC479A4B992E}" type="datetime1">
              <a:rPr lang="cs-CZ" smtClean="0"/>
              <a:t>24.10.2017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0990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9900" y="581025"/>
            <a:ext cx="8990799" cy="466090"/>
          </a:xfrm>
        </p:spPr>
        <p:txBody>
          <a:bodyPr lIns="0" tIns="0" rIns="0" bIns="0"/>
          <a:lstStyle>
            <a:lvl1pPr>
              <a:defRPr sz="3000" b="1" i="0">
                <a:solidFill>
                  <a:srgbClr val="0A6FB0"/>
                </a:solidFill>
                <a:latin typeface="Arial"/>
                <a:cs typeface="Arial"/>
              </a:defRPr>
            </a:lvl1pPr>
          </a:lstStyle>
          <a:p>
            <a:r>
              <a:rPr lang="cs-CZ" smtClean="0"/>
              <a:t>Kliknutím lze upravit styl.</a:t>
            </a:r>
            <a:endParaRPr/>
          </a:p>
        </p:txBody>
      </p:sp>
      <p:sp>
        <p:nvSpPr>
          <p:cNvPr id="6" name="object 4"/>
          <p:cNvSpPr/>
          <p:nvPr userDrawn="1"/>
        </p:nvSpPr>
        <p:spPr>
          <a:xfrm>
            <a:off x="469900" y="428625"/>
            <a:ext cx="864235" cy="0"/>
          </a:xfrm>
          <a:custGeom>
            <a:avLst/>
            <a:gdLst/>
            <a:ahLst/>
            <a:cxnLst/>
            <a:rect l="l" t="t" r="r" b="b"/>
            <a:pathLst>
              <a:path w="864235">
                <a:moveTo>
                  <a:pt x="0" y="0"/>
                </a:moveTo>
                <a:lnTo>
                  <a:pt x="863993" y="0"/>
                </a:lnTo>
              </a:path>
            </a:pathLst>
          </a:custGeom>
          <a:ln w="25400">
            <a:solidFill>
              <a:srgbClr val="E734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cs-CZ" smtClean="0"/>
              <a:t>Představení Auditního orgánu</a:t>
            </a:r>
            <a:endParaRPr lang="cs-CZ" dirty="0"/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F4AF3970-5CDD-4787-ABFD-445DAEE11B0C}" type="datetime1">
              <a:rPr lang="cs-CZ" smtClean="0"/>
              <a:t>24.10.2017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Prázdn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9899" y="428625"/>
            <a:ext cx="9790633" cy="5151958"/>
          </a:xfrm>
          <a:custGeom>
            <a:avLst/>
            <a:gdLst/>
            <a:ahLst/>
            <a:cxnLst/>
            <a:rect l="l" t="t" r="r" b="b"/>
            <a:pathLst>
              <a:path w="9828530" h="5148580">
                <a:moveTo>
                  <a:pt x="0" y="5147995"/>
                </a:moveTo>
                <a:lnTo>
                  <a:pt x="9827996" y="5147995"/>
                </a:lnTo>
                <a:lnTo>
                  <a:pt x="9827996" y="0"/>
                </a:lnTo>
                <a:lnTo>
                  <a:pt x="0" y="0"/>
                </a:lnTo>
                <a:lnTo>
                  <a:pt x="0" y="5147995"/>
                </a:lnTo>
                <a:close/>
              </a:path>
            </a:pathLst>
          </a:custGeom>
          <a:solidFill>
            <a:srgbClr val="258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69900" y="5796005"/>
            <a:ext cx="9790628" cy="1332230"/>
          </a:xfrm>
          <a:custGeom>
            <a:avLst/>
            <a:gdLst/>
            <a:ahLst/>
            <a:cxnLst/>
            <a:rect l="l" t="t" r="r" b="b"/>
            <a:pathLst>
              <a:path w="9828530" h="1332229">
                <a:moveTo>
                  <a:pt x="9827996" y="0"/>
                </a:moveTo>
                <a:lnTo>
                  <a:pt x="1332001" y="0"/>
                </a:lnTo>
                <a:lnTo>
                  <a:pt x="0" y="1332001"/>
                </a:lnTo>
                <a:lnTo>
                  <a:pt x="9827996" y="1332001"/>
                </a:lnTo>
                <a:lnTo>
                  <a:pt x="9827996" y="0"/>
                </a:lnTo>
                <a:close/>
              </a:path>
            </a:pathLst>
          </a:custGeom>
          <a:solidFill>
            <a:srgbClr val="E73431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9899" y="428625"/>
            <a:ext cx="9790633" cy="4144888"/>
          </a:xfrm>
          <a:custGeom>
            <a:avLst/>
            <a:gdLst/>
            <a:ahLst/>
            <a:cxnLst/>
            <a:rect l="l" t="t" r="r" b="b"/>
            <a:pathLst>
              <a:path w="9828530" h="5148580">
                <a:moveTo>
                  <a:pt x="0" y="5147995"/>
                </a:moveTo>
                <a:lnTo>
                  <a:pt x="9827996" y="5147995"/>
                </a:lnTo>
                <a:lnTo>
                  <a:pt x="9827996" y="0"/>
                </a:lnTo>
                <a:lnTo>
                  <a:pt x="0" y="0"/>
                </a:lnTo>
                <a:lnTo>
                  <a:pt x="0" y="5147995"/>
                </a:lnTo>
                <a:close/>
              </a:path>
            </a:pathLst>
          </a:custGeom>
          <a:solidFill>
            <a:srgbClr val="258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69900" y="5796005"/>
            <a:ext cx="9790628" cy="1332230"/>
          </a:xfrm>
          <a:custGeom>
            <a:avLst/>
            <a:gdLst/>
            <a:ahLst/>
            <a:cxnLst/>
            <a:rect l="l" t="t" r="r" b="b"/>
            <a:pathLst>
              <a:path w="9828530" h="1332229">
                <a:moveTo>
                  <a:pt x="9827996" y="0"/>
                </a:moveTo>
                <a:lnTo>
                  <a:pt x="1332001" y="0"/>
                </a:lnTo>
                <a:lnTo>
                  <a:pt x="0" y="1332001"/>
                </a:lnTo>
                <a:lnTo>
                  <a:pt x="9827996" y="1332001"/>
                </a:lnTo>
                <a:lnTo>
                  <a:pt x="9827996" y="0"/>
                </a:lnTo>
                <a:close/>
              </a:path>
            </a:pathLst>
          </a:custGeom>
          <a:solidFill>
            <a:srgbClr val="E734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Holder 2"/>
          <p:cNvSpPr>
            <a:spLocks noGrp="1"/>
          </p:cNvSpPr>
          <p:nvPr>
            <p:ph type="title"/>
          </p:nvPr>
        </p:nvSpPr>
        <p:spPr>
          <a:xfrm>
            <a:off x="851300" y="2053233"/>
            <a:ext cx="7092000" cy="2015999"/>
          </a:xfrm>
        </p:spPr>
        <p:txBody>
          <a:bodyPr lIns="0" tIns="0" rIns="0" bIns="0"/>
          <a:lstStyle>
            <a:lvl1pPr>
              <a:defRPr sz="4000" b="1" i="0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cs-CZ" dirty="0" smtClean="0"/>
              <a:t>Kliknutím lze upravit styl.</a:t>
            </a:r>
            <a:endParaRPr dirty="0"/>
          </a:p>
        </p:txBody>
      </p:sp>
      <p:sp>
        <p:nvSpPr>
          <p:cNvPr id="10" name="Holder 3"/>
          <p:cNvSpPr>
            <a:spLocks noGrp="1"/>
          </p:cNvSpPr>
          <p:nvPr>
            <p:ph type="body" idx="10"/>
          </p:nvPr>
        </p:nvSpPr>
        <p:spPr>
          <a:xfrm>
            <a:off x="850900" y="4186834"/>
            <a:ext cx="7086200" cy="169277"/>
          </a:xfrm>
        </p:spPr>
        <p:txBody>
          <a:bodyPr lIns="0" tIns="0" rIns="0" bIns="0"/>
          <a:lstStyle>
            <a:lvl1pPr>
              <a:defRPr sz="1100" b="0" i="0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1602241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9900" y="581025"/>
            <a:ext cx="8990799" cy="4660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rgbClr val="0A6FB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8316" y="1637140"/>
            <a:ext cx="8836766" cy="4476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E7343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cs-CZ" smtClean="0"/>
              <a:t>Představení Auditního orgánu</a:t>
            </a:r>
            <a:endParaRPr lang="cs-CZ" dirty="0"/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2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08A98850-B998-407C-9B6E-D9579D2ABCFC}" type="datetime1">
              <a:rPr lang="cs-CZ" smtClean="0"/>
              <a:t>24.10.2017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69" r:id="rId3"/>
    <p:sldLayoutId id="2147483662" r:id="rId4"/>
    <p:sldLayoutId id="2147483663" r:id="rId5"/>
    <p:sldLayoutId id="2147483671" r:id="rId6"/>
    <p:sldLayoutId id="2147483664" r:id="rId7"/>
    <p:sldLayoutId id="2147483665" r:id="rId8"/>
    <p:sldLayoutId id="2147483668" r:id="rId9"/>
    <p:sldLayoutId id="2147483672" r:id="rId10"/>
  </p:sldLayoutIdLst>
  <p:hf hdr="0"/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eur-lex.europa.eu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portal.gov.cz/app/zakony/?path=/portal/obcan/" TargetMode="External"/><Relationship Id="rId5" Type="http://schemas.openxmlformats.org/officeDocument/2006/relationships/hyperlink" Target="http://www.strukturalni-fondy.cz/cs/Fondy-EU/2014-2020/Metodicke-pokyny" TargetMode="External"/><Relationship Id="rId4" Type="http://schemas.openxmlformats.org/officeDocument/2006/relationships/hyperlink" Target="http://ec.europa.eu/regional_policy/en/information/legislation/guidance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1299" y="2032710"/>
            <a:ext cx="7754677" cy="16312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4800"/>
              </a:lnSpc>
            </a:pPr>
            <a:r>
              <a:rPr lang="cs-CZ" sz="6600" b="1" spc="-125" dirty="0" smtClean="0">
                <a:solidFill>
                  <a:srgbClr val="FFFFFF"/>
                </a:solidFill>
                <a:latin typeface="Arial"/>
                <a:cs typeface="Arial"/>
              </a:rPr>
              <a:t>Finanční kontrola</a:t>
            </a:r>
          </a:p>
          <a:p>
            <a:pPr marL="12700" marR="5080"/>
            <a:r>
              <a:rPr lang="cs-CZ" sz="6600" b="1" spc="-125" dirty="0" smtClean="0">
                <a:solidFill>
                  <a:srgbClr val="FFFFFF"/>
                </a:solidFill>
                <a:latin typeface="Arial"/>
                <a:cs typeface="Arial"/>
              </a:rPr>
              <a:t>Auditní orgán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51300" y="3936672"/>
            <a:ext cx="4135360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948180" algn="l"/>
                <a:tab pos="2118995" algn="l"/>
              </a:tabLst>
            </a:pPr>
            <a:r>
              <a:rPr sz="2000" spc="80" dirty="0">
                <a:solidFill>
                  <a:srgbClr val="FFFFFF"/>
                </a:solidFill>
                <a:latin typeface="Arial"/>
                <a:cs typeface="Arial"/>
              </a:rPr>
              <a:t>MINISTERSTVO</a:t>
            </a:r>
            <a:r>
              <a:rPr sz="2000" spc="1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75" dirty="0" smtClean="0">
                <a:solidFill>
                  <a:srgbClr val="FFFFFF"/>
                </a:solidFill>
                <a:latin typeface="Arial"/>
                <a:cs typeface="Arial"/>
              </a:rPr>
              <a:t>FINANCÍ</a:t>
            </a:r>
            <a:endParaRPr lang="cs-CZ" sz="2000" spc="40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1948180" algn="l"/>
                <a:tab pos="2118995" algn="l"/>
              </a:tabLst>
            </a:pPr>
            <a:endParaRPr lang="cs-CZ" sz="2000" b="1" spc="40" dirty="0">
              <a:solidFill>
                <a:schemeClr val="bg2"/>
              </a:solidFill>
              <a:latin typeface="Arial"/>
              <a:cs typeface="Arial"/>
            </a:endParaRPr>
          </a:p>
        </p:txBody>
      </p:sp>
      <p:grpSp>
        <p:nvGrpSpPr>
          <p:cNvPr id="9" name="Skupina 8"/>
          <p:cNvGrpSpPr/>
          <p:nvPr/>
        </p:nvGrpSpPr>
        <p:grpSpPr>
          <a:xfrm>
            <a:off x="2576222" y="4751862"/>
            <a:ext cx="7090958" cy="818993"/>
            <a:chOff x="1890316" y="4751862"/>
            <a:chExt cx="7090958" cy="818993"/>
          </a:xfrm>
        </p:grpSpPr>
        <p:pic>
          <p:nvPicPr>
            <p:cNvPr id="1026" name="Picture 2" descr="File:Flag of Europe.sv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90316" y="4801542"/>
              <a:ext cx="1080120" cy="7196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7" name="Picture 3" descr="C:\Users\15137\Downloads\EEA+Grants+-+JPG.jp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14" b="23457"/>
            <a:stretch/>
          </p:blipFill>
          <p:spPr bwMode="auto">
            <a:xfrm>
              <a:off x="5143220" y="4801544"/>
              <a:ext cx="1359618" cy="7196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C:\Users\15137\AppData\Local\Temp\Norway+Grants+-+JPG.jpg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8498" b="19302"/>
            <a:stretch/>
          </p:blipFill>
          <p:spPr bwMode="auto">
            <a:xfrm>
              <a:off x="3470481" y="4751862"/>
              <a:ext cx="1316710" cy="8189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9" name="Picture 5" descr="da798697-5dd7-4745-bb1c-17db30e95bd4@mfcr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58868" y="4801544"/>
              <a:ext cx="2122406" cy="7196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TextovéPole 4"/>
          <p:cNvSpPr txBox="1"/>
          <p:nvPr/>
        </p:nvSpPr>
        <p:spPr>
          <a:xfrm>
            <a:off x="5644986" y="6261054"/>
            <a:ext cx="4206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chemeClr val="bg1"/>
                </a:solidFill>
              </a:rPr>
              <a:t>Stanislav Bureš, 16. 10. 2017</a:t>
            </a:r>
            <a:endParaRPr lang="cs-CZ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cs-CZ" altLang="cs-CZ" sz="2400" dirty="0"/>
              <a:t>Zásady hospodárnosti, účinnosti a účelnosti</a:t>
            </a:r>
          </a:p>
          <a:p>
            <a:pPr marL="0" indent="0">
              <a:buFontTx/>
              <a:buNone/>
            </a:pPr>
            <a:endParaRPr lang="cs-CZ" altLang="cs-CZ" sz="2400" dirty="0" smtClean="0"/>
          </a:p>
          <a:p>
            <a:pPr marL="0" indent="0">
              <a:buFontTx/>
              <a:buNone/>
            </a:pPr>
            <a:r>
              <a:rPr lang="cs-CZ" altLang="cs-CZ" sz="2400" dirty="0" smtClean="0"/>
              <a:t>Odst. 1 </a:t>
            </a:r>
          </a:p>
          <a:p>
            <a:pPr marL="0" indent="0">
              <a:buFontTx/>
              <a:buNone/>
            </a:pPr>
            <a:r>
              <a:rPr lang="cs-CZ" altLang="cs-CZ" sz="2400" i="1" dirty="0" smtClean="0"/>
              <a:t>Používání </a:t>
            </a:r>
            <a:r>
              <a:rPr lang="cs-CZ" altLang="cs-CZ" sz="2400" i="1" dirty="0"/>
              <a:t>prostředků musí být v souladu se zásadou řádného finančního řízení, tj. se zásadami hospodárnosti, účinnosti a účelnosti</a:t>
            </a:r>
            <a:r>
              <a:rPr lang="cs-CZ" altLang="cs-CZ" sz="2400" i="1" dirty="0" smtClean="0"/>
              <a:t>.</a:t>
            </a:r>
          </a:p>
          <a:p>
            <a:pPr marL="0" indent="0">
              <a:buFontTx/>
              <a:buNone/>
            </a:pPr>
            <a:endParaRPr lang="cs-CZ" altLang="cs-CZ" sz="2400" dirty="0"/>
          </a:p>
          <a:p>
            <a:pPr marL="0" indent="0">
              <a:buFontTx/>
              <a:buNone/>
            </a:pPr>
            <a:r>
              <a:rPr lang="cs-CZ" altLang="cs-CZ" sz="2400" dirty="0" smtClean="0"/>
              <a:t>Odst. 2</a:t>
            </a:r>
          </a:p>
          <a:p>
            <a:pPr marL="0" indent="0">
              <a:buFontTx/>
              <a:buNone/>
            </a:pPr>
            <a:r>
              <a:rPr lang="cs-CZ" altLang="cs-CZ" sz="2400" i="1" dirty="0" smtClean="0"/>
              <a:t>Zásada </a:t>
            </a:r>
            <a:r>
              <a:rPr lang="cs-CZ" altLang="cs-CZ" sz="2400" b="1" i="1" dirty="0"/>
              <a:t>hospodárnosti</a:t>
            </a:r>
            <a:r>
              <a:rPr lang="cs-CZ" altLang="cs-CZ" sz="2400" i="1" dirty="0"/>
              <a:t> vyžaduje, aby zdroje používané orgánem k výkonu jeho činnosti byly dány k dispozici ve správnou dobu, v dostatečném množství a přiměřené kvalitě a za nejvýhodnější cenu.</a:t>
            </a:r>
          </a:p>
          <a:p>
            <a:pPr marL="0" indent="0">
              <a:buFontTx/>
              <a:buNone/>
            </a:pPr>
            <a:r>
              <a:rPr lang="cs-CZ" altLang="cs-CZ" sz="2400" i="1" dirty="0"/>
              <a:t>Zásada </a:t>
            </a:r>
            <a:r>
              <a:rPr lang="cs-CZ" altLang="cs-CZ" sz="2400" b="1" i="1" dirty="0"/>
              <a:t>účinnosti</a:t>
            </a:r>
            <a:r>
              <a:rPr lang="cs-CZ" altLang="cs-CZ" sz="2400" i="1" dirty="0"/>
              <a:t> se týká dosažení co nejlepšího vztahu mezi použitými zdroji a dosaženými výsledky.</a:t>
            </a:r>
          </a:p>
          <a:p>
            <a:pPr marL="0" indent="0">
              <a:buFontTx/>
              <a:buNone/>
            </a:pPr>
            <a:r>
              <a:rPr lang="cs-CZ" altLang="cs-CZ" sz="2400" i="1" dirty="0"/>
              <a:t>Zásada </a:t>
            </a:r>
            <a:r>
              <a:rPr lang="cs-CZ" altLang="cs-CZ" sz="2400" b="1" i="1" dirty="0"/>
              <a:t>účelnosti</a:t>
            </a:r>
            <a:r>
              <a:rPr lang="cs-CZ" altLang="cs-CZ" sz="2400" i="1" dirty="0"/>
              <a:t> se týká dosažení konkrétních stanovených cílů a zamýšlených výsledků.</a:t>
            </a:r>
            <a:endParaRPr lang="cs-CZ" sz="2400" i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9900" y="581025"/>
            <a:ext cx="8990799" cy="461665"/>
          </a:xfrm>
        </p:spPr>
        <p:txBody>
          <a:bodyPr/>
          <a:lstStyle/>
          <a:p>
            <a:r>
              <a:rPr lang="cs-CZ" dirty="0" smtClean="0"/>
              <a:t>Zásada řádného finančního řízení (čl. 30 FN)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10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12700"/>
            <a:r>
              <a:rPr lang="cs-CZ" smtClean="0"/>
              <a:t>Představení Auditního orgánu</a:t>
            </a:r>
            <a:endParaRPr lang="cs-CZ" dirty="0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/>
            <a:fld id="{049BD664-0984-4A13-98C8-F36E600EE09B}" type="datetime1">
              <a:rPr lang="cs-CZ" smtClean="0"/>
              <a:t>24.10.2017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562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sah 1"/>
          <p:cNvSpPr>
            <a:spLocks noGrp="1"/>
          </p:cNvSpPr>
          <p:nvPr>
            <p:ph type="body" idx="1"/>
          </p:nvPr>
        </p:nvSpPr>
        <p:spPr>
          <a:xfrm>
            <a:off x="522164" y="1549177"/>
            <a:ext cx="9937104" cy="5400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200" dirty="0" smtClean="0"/>
              <a:t>neoprávněné </a:t>
            </a:r>
            <a:r>
              <a:rPr lang="cs-CZ" sz="2200" dirty="0"/>
              <a:t>použití nebo zadržení peněžních prostředků poskytnutých ze státního </a:t>
            </a:r>
            <a:r>
              <a:rPr lang="cs-CZ" sz="2200" dirty="0" smtClean="0"/>
              <a:t>rozpočtu </a:t>
            </a:r>
            <a:r>
              <a:rPr lang="pl-PL" sz="2200" dirty="0" smtClean="0"/>
              <a:t>jako </a:t>
            </a:r>
            <a:r>
              <a:rPr lang="pl-PL" sz="2200" dirty="0"/>
              <a:t>dotace nebo návratná finanční </a:t>
            </a:r>
            <a:r>
              <a:rPr lang="pl-PL" sz="2200" dirty="0" smtClean="0"/>
              <a:t>výpomoc</a:t>
            </a:r>
            <a:endParaRPr lang="pl-PL" sz="2200" dirty="0"/>
          </a:p>
          <a:p>
            <a:pPr marL="176213" indent="0">
              <a:buNone/>
            </a:pPr>
            <a:endParaRPr lang="cs-CZ" sz="22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i="1" dirty="0" smtClean="0"/>
              <a:t>Neoprávněným </a:t>
            </a:r>
            <a:r>
              <a:rPr lang="cs-CZ" sz="2200" i="1" dirty="0"/>
              <a:t>použitím </a:t>
            </a:r>
            <a:r>
              <a:rPr lang="cs-CZ" sz="2200" i="1" dirty="0" smtClean="0"/>
              <a:t>se </a:t>
            </a:r>
            <a:r>
              <a:rPr lang="cs-CZ" sz="2200" i="1" dirty="0"/>
              <a:t>rozumí výdej prostředků, jehož provedením byla porušena povinnost stanovená právním předpisem, rozhodnutím, </a:t>
            </a:r>
            <a:r>
              <a:rPr lang="cs-CZ" sz="2200" i="1" dirty="0" smtClean="0"/>
              <a:t>smlouvou</a:t>
            </a:r>
            <a:r>
              <a:rPr lang="cs-CZ" sz="2200" i="1" dirty="0"/>
              <a:t> </a:t>
            </a:r>
            <a:r>
              <a:rPr lang="cs-CZ" sz="2200" i="1" dirty="0" smtClean="0"/>
              <a:t>aj. </a:t>
            </a:r>
            <a:endParaRPr lang="cs-CZ" sz="2200" i="1" dirty="0"/>
          </a:p>
          <a:p>
            <a:endParaRPr lang="cs-CZ" sz="22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/>
              <a:t>porušení právních předpisů ES nebo ČR v důsledku </a:t>
            </a:r>
            <a:r>
              <a:rPr lang="cs-CZ" sz="2200" dirty="0" smtClean="0"/>
              <a:t>jednání nebo </a:t>
            </a:r>
            <a:r>
              <a:rPr lang="cs-CZ" sz="2200" dirty="0"/>
              <a:t>opomenutí hospodářského subjektu, </a:t>
            </a:r>
            <a:r>
              <a:rPr lang="cs-CZ" sz="2200" u="sng" dirty="0"/>
              <a:t>které vede nebo </a:t>
            </a:r>
            <a:r>
              <a:rPr lang="cs-CZ" sz="2200" u="sng" dirty="0" smtClean="0"/>
              <a:t>by mohlo </a:t>
            </a:r>
            <a:r>
              <a:rPr lang="cs-CZ" sz="2200" u="sng" dirty="0"/>
              <a:t>vést ke ztrátě v souhrnném rozpočtu EU nebo </a:t>
            </a:r>
            <a:r>
              <a:rPr lang="cs-CZ" sz="2200" u="sng" dirty="0" smtClean="0"/>
              <a:t>ve veřejném </a:t>
            </a:r>
            <a:r>
              <a:rPr lang="cs-CZ" sz="2200" u="sng" dirty="0"/>
              <a:t>rozpočtu ČR, a to započtením neoprávněného </a:t>
            </a:r>
            <a:r>
              <a:rPr lang="cs-CZ" sz="2200" u="sng" dirty="0" smtClean="0"/>
              <a:t>výdaje do </a:t>
            </a:r>
            <a:r>
              <a:rPr lang="cs-CZ" sz="2200" u="sng" dirty="0"/>
              <a:t>souhrnného rozpočtu EU nebo do veřejného rozpočtu </a:t>
            </a:r>
            <a:r>
              <a:rPr lang="cs-CZ" sz="2200" u="sng" dirty="0" smtClean="0"/>
              <a:t>ČR</a:t>
            </a:r>
          </a:p>
          <a:p>
            <a:pPr marL="176213" indent="0">
              <a:buNone/>
            </a:pPr>
            <a:endParaRPr lang="cs-CZ" sz="2200" i="1" dirty="0"/>
          </a:p>
          <a:p>
            <a:pPr marL="176213" indent="0">
              <a:buNone/>
            </a:pPr>
            <a:r>
              <a:rPr lang="cs-CZ" sz="2200" i="1" dirty="0" smtClean="0"/>
              <a:t>(Tzn</a:t>
            </a:r>
            <a:r>
              <a:rPr lang="cs-CZ" sz="2200" i="1" dirty="0"/>
              <a:t>. jedná se o každé porušení podmínek, za kterých byly prostředky </a:t>
            </a:r>
            <a:r>
              <a:rPr lang="cs-CZ" sz="2200" i="1" dirty="0" smtClean="0"/>
              <a:t>z rozpočtu </a:t>
            </a:r>
            <a:r>
              <a:rPr lang="cs-CZ" sz="2200" i="1" dirty="0"/>
              <a:t>EU poskytnuty České republice, </a:t>
            </a:r>
            <a:r>
              <a:rPr lang="cs-CZ" sz="2200" i="1" dirty="0" smtClean="0"/>
              <a:t>a každé </a:t>
            </a:r>
            <a:r>
              <a:rPr lang="cs-CZ" sz="2200" i="1" dirty="0"/>
              <a:t>porušení podmínek, za kterých byly tyto prostředky a prostředky národních veřejných rozpočtů dále poskytnuty </a:t>
            </a:r>
            <a:r>
              <a:rPr lang="cs-CZ" sz="2200" i="1" dirty="0" smtClean="0"/>
              <a:t>příjemcům).</a:t>
            </a:r>
            <a:endParaRPr lang="cs-CZ" sz="2200" i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06141" y="685081"/>
            <a:ext cx="10297144" cy="507831"/>
          </a:xfrm>
        </p:spPr>
        <p:txBody>
          <a:bodyPr/>
          <a:lstStyle/>
          <a:p>
            <a:r>
              <a:rPr lang="cs-CZ" sz="3300" dirty="0" smtClean="0"/>
              <a:t>Definice porušení rozpočtové kázně / nesrovnalosti</a:t>
            </a:r>
            <a:endParaRPr lang="cs-CZ" sz="3300" dirty="0"/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 bwMode="auto">
          <a:xfrm>
            <a:off x="9388287" y="7083170"/>
            <a:ext cx="1318110" cy="318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15" tIns="52157" rIns="104315" bIns="52157"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09B4BFE8-580F-4FA4-A10B-CB029B756754}" type="slidenum">
              <a:rPr lang="en-GB" altLang="cs-CZ" sz="1600" b="1"/>
              <a:pPr algn="ctr"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n-GB" alt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380120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cs-CZ" altLang="cs-CZ" sz="1600" b="1" dirty="0"/>
              <a:t>Evropská legislativa a metodika</a:t>
            </a:r>
          </a:p>
          <a:p>
            <a:pPr marL="541338" algn="l" defTabSz="457200" rtl="0">
              <a:lnSpc>
                <a:spcPct val="125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"/>
              <a:defRPr/>
            </a:pPr>
            <a:r>
              <a:rPr lang="cs-CZ" altLang="cs-CZ" kern="1200" dirty="0"/>
              <a:t>Nařízení EP, Rady, EK</a:t>
            </a:r>
          </a:p>
          <a:p>
            <a:pPr marL="0" indent="0">
              <a:buFontTx/>
              <a:buNone/>
            </a:pPr>
            <a:r>
              <a:rPr lang="cs-CZ" altLang="cs-CZ" sz="1600" dirty="0">
                <a:hlinkClick r:id="rId3"/>
              </a:rPr>
              <a:t>http://eur-lex.europa.eu</a:t>
            </a:r>
            <a:endParaRPr lang="cs-CZ" altLang="cs-CZ" sz="1600" dirty="0"/>
          </a:p>
          <a:p>
            <a:pPr marL="541338" algn="l" defTabSz="457200" rtl="0">
              <a:lnSpc>
                <a:spcPct val="125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"/>
              <a:defRPr/>
            </a:pPr>
            <a:r>
              <a:rPr lang="cs-CZ" altLang="cs-CZ" kern="1200" dirty="0"/>
              <a:t>Pokyny EK</a:t>
            </a:r>
          </a:p>
          <a:p>
            <a:pPr marL="0" indent="0">
              <a:buFontTx/>
              <a:buNone/>
            </a:pPr>
            <a:r>
              <a:rPr lang="cs-CZ" altLang="cs-CZ" sz="1600" u="sng" dirty="0">
                <a:hlinkClick r:id="rId4"/>
              </a:rPr>
              <a:t>http://ec.europa.eu/regional_policy/en/information/legislation/guidance/</a:t>
            </a:r>
            <a:endParaRPr lang="cs-CZ" altLang="cs-CZ" sz="1600" dirty="0"/>
          </a:p>
          <a:p>
            <a:pPr marL="541338" algn="l" defTabSz="457200" rtl="0">
              <a:lnSpc>
                <a:spcPct val="125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"/>
              <a:defRPr/>
            </a:pPr>
            <a:r>
              <a:rPr lang="cs-CZ" altLang="cs-CZ" kern="1200" dirty="0"/>
              <a:t>Rozhodnutí EK, Směrnice EU</a:t>
            </a:r>
          </a:p>
          <a:p>
            <a:pPr marL="0" indent="0">
              <a:buFontTx/>
              <a:buNone/>
            </a:pPr>
            <a:r>
              <a:rPr lang="cs-CZ" altLang="cs-CZ" sz="1600" dirty="0">
                <a:hlinkClick r:id="rId3"/>
              </a:rPr>
              <a:t>http://eur-lex.europa.eu</a:t>
            </a:r>
            <a:endParaRPr lang="cs-CZ" altLang="cs-CZ" sz="1600" dirty="0"/>
          </a:p>
          <a:p>
            <a:pPr marL="0" indent="0">
              <a:buNone/>
            </a:pPr>
            <a:endParaRPr lang="cs-CZ" altLang="cs-CZ" sz="1600" b="1" dirty="0"/>
          </a:p>
          <a:p>
            <a:pPr marL="0" indent="0">
              <a:buNone/>
            </a:pPr>
            <a:r>
              <a:rPr lang="cs-CZ" altLang="cs-CZ" sz="1600" b="1" dirty="0"/>
              <a:t>Diskuze o směřování 2020+</a:t>
            </a:r>
          </a:p>
          <a:p>
            <a:pPr marL="541338" algn="l" defTabSz="457200" rtl="0">
              <a:lnSpc>
                <a:spcPct val="125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"/>
              <a:defRPr/>
            </a:pPr>
            <a:r>
              <a:rPr lang="cs-CZ" altLang="cs-CZ" sz="1600" kern="1200" dirty="0" err="1"/>
              <a:t>High</a:t>
            </a:r>
            <a:r>
              <a:rPr lang="cs-CZ" altLang="cs-CZ" sz="1600" kern="1200" dirty="0"/>
              <a:t> </a:t>
            </a:r>
            <a:r>
              <a:rPr lang="cs-CZ" altLang="cs-CZ" sz="1600" kern="1200" dirty="0" err="1"/>
              <a:t>Level</a:t>
            </a:r>
            <a:r>
              <a:rPr lang="cs-CZ" altLang="cs-CZ" sz="1600" kern="1200" dirty="0"/>
              <a:t> Group </a:t>
            </a:r>
            <a:r>
              <a:rPr lang="en-US" altLang="cs-CZ" sz="1600" kern="1200" dirty="0"/>
              <a:t>monitoring simplification for beneficiaries of ESI Funds </a:t>
            </a:r>
            <a:endParaRPr lang="cs-CZ" altLang="cs-CZ" sz="1600" kern="1200" dirty="0"/>
          </a:p>
          <a:p>
            <a:pPr marL="0" indent="0">
              <a:buFontTx/>
              <a:buNone/>
            </a:pPr>
            <a:r>
              <a:rPr lang="cs-CZ" altLang="cs-CZ" sz="1600" dirty="0">
                <a:hlinkClick r:id="rId5"/>
              </a:rPr>
              <a:t>http://ec.europa.eu/regional_policy/en/policy/how/improving-investment/high-level-group-simplification/#1</a:t>
            </a:r>
          </a:p>
          <a:p>
            <a:pPr marL="0" indent="0">
              <a:buFontTx/>
              <a:buNone/>
            </a:pPr>
            <a:r>
              <a:rPr lang="cs-CZ" altLang="cs-CZ" sz="1600" dirty="0">
                <a:hlinkClick r:id="rId5"/>
              </a:rPr>
              <a:t>https://ec.europa.eu/futurium/en/simplify-esif/library</a:t>
            </a:r>
          </a:p>
          <a:p>
            <a:pPr marL="0" indent="0">
              <a:buNone/>
            </a:pPr>
            <a:endParaRPr lang="cs-CZ" altLang="cs-CZ" sz="1600" b="1" dirty="0" smtClean="0"/>
          </a:p>
          <a:p>
            <a:pPr marL="0" indent="0">
              <a:buNone/>
            </a:pPr>
            <a:r>
              <a:rPr lang="cs-CZ" altLang="cs-CZ" sz="1600" b="1" dirty="0" smtClean="0"/>
              <a:t>Národní </a:t>
            </a:r>
            <a:r>
              <a:rPr lang="cs-CZ" altLang="cs-CZ" sz="1600" b="1" dirty="0"/>
              <a:t>legislativa a metodika</a:t>
            </a:r>
          </a:p>
          <a:p>
            <a:pPr marL="541338" algn="l" defTabSz="457200" rtl="0">
              <a:lnSpc>
                <a:spcPct val="125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"/>
              <a:defRPr/>
            </a:pPr>
            <a:r>
              <a:rPr lang="cs-CZ" altLang="cs-CZ" kern="1200" dirty="0"/>
              <a:t>Koncepce jednotného metodického prostředí – NOK</a:t>
            </a:r>
          </a:p>
          <a:p>
            <a:pPr marL="0" indent="0">
              <a:buFontTx/>
              <a:buNone/>
            </a:pPr>
            <a:r>
              <a:rPr lang="cs-CZ" altLang="cs-CZ" sz="1600" dirty="0">
                <a:hlinkClick r:id="rId5"/>
              </a:rPr>
              <a:t>http://www.strukturalni-fondy.cz/cs/Fondy-EU/2014-2020/Metodicke-pokyny</a:t>
            </a:r>
            <a:r>
              <a:rPr lang="cs-CZ" altLang="cs-CZ" sz="1600" dirty="0"/>
              <a:t> </a:t>
            </a:r>
          </a:p>
          <a:p>
            <a:pPr marL="541338" algn="l" defTabSz="457200" rtl="0">
              <a:lnSpc>
                <a:spcPct val="125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"/>
              <a:defRPr/>
            </a:pPr>
            <a:r>
              <a:rPr lang="cs-CZ" altLang="cs-CZ" kern="1200" dirty="0"/>
              <a:t>Národní legislativa (např. zákon o finanční kontrole, kontrolní řád, zákon o veřejných zakázkách, zákon o účetnictví, stavební zákon)</a:t>
            </a:r>
          </a:p>
          <a:p>
            <a:pPr marL="0" indent="0">
              <a:buFontTx/>
              <a:buNone/>
            </a:pPr>
            <a:r>
              <a:rPr lang="cs-CZ" altLang="cs-CZ" sz="1600" dirty="0">
                <a:hlinkClick r:id="rId6"/>
              </a:rPr>
              <a:t>https://portal.gov.cz/app/zakony/?path=/portal/obcan/</a:t>
            </a:r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9900" y="581025"/>
            <a:ext cx="8990799" cy="430887"/>
          </a:xfrm>
        </p:spPr>
        <p:txBody>
          <a:bodyPr/>
          <a:lstStyle/>
          <a:p>
            <a:r>
              <a:rPr lang="cs-CZ" sz="2800" dirty="0"/>
              <a:t>Metodický a právní rámec </a:t>
            </a:r>
            <a:r>
              <a:rPr lang="cs-CZ" sz="2800" dirty="0" smtClean="0"/>
              <a:t>auditů a řízení </a:t>
            </a:r>
            <a:r>
              <a:rPr lang="cs-CZ" sz="2800" dirty="0"/>
              <a:t>programů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12700"/>
            <a:r>
              <a:rPr lang="cs-CZ" smtClean="0"/>
              <a:t>Představení Auditního orgánu</a:t>
            </a:r>
            <a:endParaRPr lang="cs-CZ" dirty="0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/>
            <a:fld id="{049BD664-0984-4A13-98C8-F36E600EE09B}" type="datetime1">
              <a:rPr lang="cs-CZ" smtClean="0"/>
              <a:t>24.10.2017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916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0"/>
          </p:nvPr>
        </p:nvSpPr>
        <p:spPr>
          <a:xfrm>
            <a:off x="546100" y="1547138"/>
            <a:ext cx="4680000" cy="4816703"/>
          </a:xfrm>
        </p:spPr>
        <p:txBody>
          <a:bodyPr/>
          <a:lstStyle/>
          <a:p>
            <a:r>
              <a:rPr lang="cs-CZ" sz="2400" b="1" dirty="0">
                <a:solidFill>
                  <a:schemeClr val="tx2"/>
                </a:solidFill>
              </a:rPr>
              <a:t>Co děláme – auditujeme</a:t>
            </a:r>
          </a:p>
          <a:p>
            <a:pPr marL="541338" lvl="0" indent="-361950">
              <a:lnSpc>
                <a:spcPct val="125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"/>
            </a:pPr>
            <a:r>
              <a:rPr lang="cs-CZ" altLang="cs-CZ" dirty="0" smtClean="0"/>
              <a:t>Evropské strukturální a investiční fondy (ESIF)</a:t>
            </a:r>
          </a:p>
          <a:p>
            <a:pPr marL="541338" lvl="0" indent="-361950">
              <a:lnSpc>
                <a:spcPct val="125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"/>
            </a:pPr>
            <a:r>
              <a:rPr lang="cs-CZ" altLang="cs-CZ" dirty="0" smtClean="0"/>
              <a:t>Azylový</a:t>
            </a:r>
            <a:r>
              <a:rPr lang="cs-CZ" altLang="cs-CZ" dirty="0"/>
              <a:t>, migrační a integrační fond (AMIF) a Fond pro vnitřní bezpečnost (</a:t>
            </a:r>
            <a:r>
              <a:rPr lang="cs-CZ" altLang="cs-CZ" dirty="0" smtClean="0"/>
              <a:t>ISF)</a:t>
            </a:r>
          </a:p>
          <a:p>
            <a:pPr marL="541338" lvl="0" indent="-361950">
              <a:lnSpc>
                <a:spcPct val="125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"/>
            </a:pPr>
            <a:r>
              <a:rPr lang="cs-CZ" altLang="cs-CZ" dirty="0" smtClean="0"/>
              <a:t>Finanční </a:t>
            </a:r>
            <a:r>
              <a:rPr lang="cs-CZ" altLang="cs-CZ" dirty="0"/>
              <a:t>mechanismy EHP/Norska 2009 – </a:t>
            </a:r>
            <a:r>
              <a:rPr lang="cs-CZ" altLang="cs-CZ" dirty="0" smtClean="0"/>
              <a:t>2014</a:t>
            </a:r>
          </a:p>
          <a:p>
            <a:pPr marL="541338" lvl="0" indent="-361950">
              <a:lnSpc>
                <a:spcPct val="125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"/>
            </a:pPr>
            <a:r>
              <a:rPr lang="cs-CZ" altLang="cs-CZ" dirty="0" smtClean="0"/>
              <a:t>Solidarita </a:t>
            </a:r>
            <a:r>
              <a:rPr lang="cs-CZ" altLang="cs-CZ" dirty="0"/>
              <a:t>a řízení migračních toků (Solid fondy) v programové období </a:t>
            </a:r>
            <a:r>
              <a:rPr lang="cs-CZ" altLang="cs-CZ" dirty="0" smtClean="0"/>
              <a:t>2007/2008-2013)</a:t>
            </a:r>
          </a:p>
          <a:p>
            <a:pPr marL="541338" lvl="0" indent="-361950">
              <a:lnSpc>
                <a:spcPct val="125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"/>
            </a:pPr>
            <a:r>
              <a:rPr lang="cs-CZ" altLang="cs-CZ" dirty="0" smtClean="0"/>
              <a:t>Evropský </a:t>
            </a:r>
            <a:r>
              <a:rPr lang="cs-CZ" altLang="cs-CZ" dirty="0"/>
              <a:t>sociální fond (ESF), </a:t>
            </a:r>
            <a:r>
              <a:rPr lang="it-IT" altLang="cs-CZ" dirty="0"/>
              <a:t>Evropský fond pro regionální rozvoj </a:t>
            </a:r>
            <a:r>
              <a:rPr lang="cs-CZ" altLang="cs-CZ" dirty="0"/>
              <a:t>(ERDF), Fond soudržnosti (CF), Evropský rybářský fond (EFF) v programovém období </a:t>
            </a:r>
            <a:r>
              <a:rPr lang="cs-CZ" altLang="cs-CZ" dirty="0" smtClean="0"/>
              <a:t>2007-2013</a:t>
            </a:r>
            <a:endParaRPr lang="cs-CZ" alt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11"/>
          </p:nvPr>
        </p:nvSpPr>
        <p:spPr>
          <a:xfrm>
            <a:off x="5499100" y="1547138"/>
            <a:ext cx="4680000" cy="5216813"/>
          </a:xfrm>
        </p:spPr>
        <p:txBody>
          <a:bodyPr/>
          <a:lstStyle/>
          <a:p>
            <a:r>
              <a:rPr lang="cs-CZ" altLang="cs-CZ" sz="2400" b="1" dirty="0">
                <a:solidFill>
                  <a:schemeClr val="bg2"/>
                </a:solidFill>
              </a:rPr>
              <a:t>Co neděláme</a:t>
            </a:r>
          </a:p>
          <a:p>
            <a:pPr marL="541338" indent="-361950">
              <a:lnSpc>
                <a:spcPct val="125000"/>
              </a:lnSpc>
              <a:spcBef>
                <a:spcPts val="600"/>
              </a:spcBef>
              <a:buClr>
                <a:schemeClr val="bg2"/>
              </a:buClr>
              <a:buFont typeface="Arial" panose="020B0604020202020204" pitchFamily="34" charset="0"/>
              <a:buChar char="×"/>
            </a:pPr>
            <a:r>
              <a:rPr lang="cs-CZ" altLang="cs-CZ" dirty="0"/>
              <a:t>Audit prostředků EU poskytnutých ze zemědělských fondů - Evropský zemědělský fond pro rozvoj venkova (EAFRD) a Evropský zemědělský záruční fond (EAGF)</a:t>
            </a:r>
          </a:p>
          <a:p>
            <a:pPr marL="541338" indent="-361950">
              <a:lnSpc>
                <a:spcPct val="125000"/>
              </a:lnSpc>
              <a:spcBef>
                <a:spcPts val="600"/>
              </a:spcBef>
              <a:buClr>
                <a:schemeClr val="bg2"/>
              </a:buClr>
              <a:buFont typeface="Arial" panose="020B0604020202020204" pitchFamily="34" charset="0"/>
              <a:buChar char="×"/>
            </a:pPr>
            <a:r>
              <a:rPr lang="cs-CZ" altLang="cs-CZ" dirty="0" smtClean="0"/>
              <a:t>Audit prostředků EU poskytnutých z Fondu </a:t>
            </a:r>
            <a:r>
              <a:rPr lang="cs-CZ" altLang="cs-CZ" dirty="0"/>
              <a:t>evropské pomoci nejchudším osobám (FEAD)</a:t>
            </a:r>
          </a:p>
          <a:p>
            <a:pPr marL="541338" indent="-361950">
              <a:lnSpc>
                <a:spcPct val="125000"/>
              </a:lnSpc>
              <a:spcBef>
                <a:spcPts val="600"/>
              </a:spcBef>
              <a:buClr>
                <a:schemeClr val="bg2"/>
              </a:buClr>
              <a:buFont typeface="Arial" panose="020B0604020202020204" pitchFamily="34" charset="0"/>
              <a:buChar char="×"/>
            </a:pPr>
            <a:r>
              <a:rPr lang="cs-CZ" altLang="cs-CZ" dirty="0"/>
              <a:t>Neauditujeme hospodaření auditované organizace</a:t>
            </a:r>
          </a:p>
          <a:p>
            <a:pPr marL="541338" indent="-361950">
              <a:lnSpc>
                <a:spcPct val="125000"/>
              </a:lnSpc>
              <a:spcBef>
                <a:spcPts val="600"/>
              </a:spcBef>
              <a:buClr>
                <a:schemeClr val="bg2"/>
              </a:buClr>
              <a:buFont typeface="Arial" panose="020B0604020202020204" pitchFamily="34" charset="0"/>
              <a:buChar char="×"/>
            </a:pPr>
            <a:r>
              <a:rPr lang="cs-CZ" altLang="cs-CZ" dirty="0"/>
              <a:t>Auditní orgán ≠ Interní audit!</a:t>
            </a:r>
          </a:p>
          <a:p>
            <a:pPr marL="541338" indent="-361950">
              <a:lnSpc>
                <a:spcPct val="125000"/>
              </a:lnSpc>
              <a:spcBef>
                <a:spcPts val="600"/>
              </a:spcBef>
              <a:buClr>
                <a:schemeClr val="bg2"/>
              </a:buClr>
              <a:buFont typeface="Arial" panose="020B0604020202020204" pitchFamily="34" charset="0"/>
              <a:buChar char="×"/>
            </a:pPr>
            <a:r>
              <a:rPr lang="cs-CZ" altLang="cs-CZ" dirty="0"/>
              <a:t>Nejsme správcem daně</a:t>
            </a:r>
          </a:p>
          <a:p>
            <a:pPr marL="541338" indent="-361950">
              <a:lnSpc>
                <a:spcPct val="125000"/>
              </a:lnSpc>
              <a:spcBef>
                <a:spcPts val="600"/>
              </a:spcBef>
              <a:buClr>
                <a:schemeClr val="bg2"/>
              </a:buClr>
              <a:buFont typeface="Arial" panose="020B0604020202020204" pitchFamily="34" charset="0"/>
              <a:buChar char="×"/>
            </a:pPr>
            <a:r>
              <a:rPr lang="cs-CZ" altLang="cs-CZ" dirty="0"/>
              <a:t>Nejsme detektivy a policisty</a:t>
            </a:r>
          </a:p>
          <a:p>
            <a:pPr marL="541338" indent="-361950">
              <a:lnSpc>
                <a:spcPct val="125000"/>
              </a:lnSpc>
              <a:spcBef>
                <a:spcPts val="600"/>
              </a:spcBef>
              <a:buClr>
                <a:schemeClr val="bg2"/>
              </a:buClr>
              <a:buFont typeface="Arial" panose="020B0604020202020204" pitchFamily="34" charset="0"/>
              <a:buChar char="×"/>
            </a:pPr>
            <a:r>
              <a:rPr lang="cs-CZ" altLang="cs-CZ" dirty="0"/>
              <a:t>Nejsme nástrojem vyřizování konkurenčního boje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činnosti Auditního orgánu</a:t>
            </a:r>
          </a:p>
        </p:txBody>
      </p:sp>
      <p:sp>
        <p:nvSpPr>
          <p:cNvPr id="8" name="Slide Number Placeholder 3"/>
          <p:cNvSpPr txBox="1">
            <a:spLocks/>
          </p:cNvSpPr>
          <p:nvPr/>
        </p:nvSpPr>
        <p:spPr bwMode="auto">
          <a:xfrm>
            <a:off x="9388287" y="7242480"/>
            <a:ext cx="1318110" cy="318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15" tIns="52157" rIns="104315" bIns="52157"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EE6789BE-2C0D-46F5-94E3-7B9789FD919C}" type="slidenum">
              <a:rPr lang="en-GB" altLang="cs-CZ" sz="1600" b="1"/>
              <a:pPr algn="ctr"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en-GB" alt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101838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808760337"/>
              </p:ext>
            </p:extLst>
          </p:nvPr>
        </p:nvGraphicFramePr>
        <p:xfrm>
          <a:off x="1785811" y="3054654"/>
          <a:ext cx="4486905" cy="41878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450156" y="1505055"/>
            <a:ext cx="9697145" cy="657808"/>
          </a:xfrm>
        </p:spPr>
        <p:txBody>
          <a:bodyPr/>
          <a:lstStyle/>
          <a:p>
            <a:pPr marL="0" indent="0" algn="l">
              <a:spcAft>
                <a:spcPts val="684"/>
              </a:spcAft>
              <a:buNone/>
            </a:pPr>
            <a:r>
              <a:rPr lang="cs-CZ" altLang="cs-CZ" dirty="0">
                <a:solidFill>
                  <a:srgbClr val="000000"/>
                </a:solidFill>
              </a:rPr>
              <a:t>Požadavek je důsledné oddělení řídící, platební a auditní funkce</a:t>
            </a:r>
            <a:r>
              <a:rPr lang="cs-CZ" altLang="cs-CZ" dirty="0" smtClean="0">
                <a:solidFill>
                  <a:srgbClr val="000000"/>
                </a:solidFill>
              </a:rPr>
              <a:t>. Je </a:t>
            </a:r>
            <a:r>
              <a:rPr lang="cs-CZ" altLang="cs-CZ" dirty="0">
                <a:solidFill>
                  <a:srgbClr val="000000"/>
                </a:solidFill>
              </a:rPr>
              <a:t>vytvořen systém vzájemně nezávislých orgánů vykonávajících jednotlivé funkce v rámci implementační struktury fondů EU</a:t>
            </a:r>
            <a:r>
              <a:rPr lang="cs-CZ" altLang="cs-CZ" dirty="0" smtClean="0">
                <a:solidFill>
                  <a:srgbClr val="000000"/>
                </a:solidFill>
              </a:rPr>
              <a:t>.</a:t>
            </a:r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9900" y="581025"/>
            <a:ext cx="8990799" cy="430887"/>
          </a:xfrm>
        </p:spPr>
        <p:txBody>
          <a:bodyPr/>
          <a:lstStyle/>
          <a:p>
            <a:pPr>
              <a:defRPr/>
            </a:pPr>
            <a:r>
              <a:rPr lang="cs-CZ" altLang="cs-CZ" sz="2800" dirty="0"/>
              <a:t>Hierarchie kontrol  (řídící a kontrolní systém)</a:t>
            </a:r>
            <a:endParaRPr lang="cs-CZ" dirty="0"/>
          </a:p>
        </p:txBody>
      </p:sp>
      <p:sp>
        <p:nvSpPr>
          <p:cNvPr id="5124" name="Slide Number Placeholder 3"/>
          <p:cNvSpPr txBox="1">
            <a:spLocks/>
          </p:cNvSpPr>
          <p:nvPr/>
        </p:nvSpPr>
        <p:spPr bwMode="auto">
          <a:xfrm>
            <a:off x="9388287" y="7242480"/>
            <a:ext cx="1318110" cy="318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15" tIns="52157" rIns="104315" bIns="52157"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EE6789BE-2C0D-46F5-94E3-7B9789FD919C}" type="slidenum">
              <a:rPr lang="en-GB" altLang="cs-CZ" sz="1600" b="1"/>
              <a:pPr algn="ctr"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en-GB" altLang="cs-CZ" sz="1600" b="1" dirty="0"/>
          </a:p>
        </p:txBody>
      </p:sp>
      <p:sp>
        <p:nvSpPr>
          <p:cNvPr id="5125" name="Text Box 11"/>
          <p:cNvSpPr txBox="1">
            <a:spLocks noChangeArrowheads="1"/>
          </p:cNvSpPr>
          <p:nvPr/>
        </p:nvSpPr>
        <p:spPr bwMode="auto">
          <a:xfrm>
            <a:off x="6138788" y="4002141"/>
            <a:ext cx="1728192" cy="751663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04315" tIns="52157" rIns="104315" bIns="52157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2100" dirty="0" smtClean="0"/>
              <a:t>Příjemce dotace</a:t>
            </a:r>
            <a:endParaRPr lang="cs-CZ" altLang="cs-CZ" sz="2100" dirty="0"/>
          </a:p>
        </p:txBody>
      </p:sp>
      <p:sp>
        <p:nvSpPr>
          <p:cNvPr id="6" name="Obdélník 5"/>
          <p:cNvSpPr/>
          <p:nvPr/>
        </p:nvSpPr>
        <p:spPr>
          <a:xfrm>
            <a:off x="450156" y="2197981"/>
            <a:ext cx="9597186" cy="41615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Národní orgán pro koordinaci</a:t>
            </a:r>
            <a:endParaRPr lang="cs-CZ" dirty="0"/>
          </a:p>
        </p:txBody>
      </p:sp>
      <p:sp>
        <p:nvSpPr>
          <p:cNvPr id="7" name="Veselý obličej 6"/>
          <p:cNvSpPr/>
          <p:nvPr/>
        </p:nvSpPr>
        <p:spPr>
          <a:xfrm>
            <a:off x="6534832" y="4708555"/>
            <a:ext cx="720080" cy="729054"/>
          </a:xfrm>
          <a:prstGeom prst="smileyFace">
            <a:avLst>
              <a:gd name="adj" fmla="val -4653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/>
          <p:cNvSpPr/>
          <p:nvPr/>
        </p:nvSpPr>
        <p:spPr>
          <a:xfrm>
            <a:off x="8587060" y="3054654"/>
            <a:ext cx="1944216" cy="83231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/>
              <a:t>Evropský úřad </a:t>
            </a:r>
          </a:p>
          <a:p>
            <a:pPr algn="ctr"/>
            <a:r>
              <a:rPr lang="cs-CZ" sz="1600" dirty="0"/>
              <a:t>pro boj proti</a:t>
            </a:r>
          </a:p>
          <a:p>
            <a:pPr algn="ctr"/>
            <a:r>
              <a:rPr lang="cs-CZ" sz="1600" dirty="0"/>
              <a:t>podvodům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8587060" y="4732412"/>
            <a:ext cx="1944216" cy="83231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/>
              <a:t>Evropský účetní</a:t>
            </a:r>
          </a:p>
          <a:p>
            <a:pPr algn="ctr"/>
            <a:r>
              <a:rPr lang="cs-CZ" sz="1600" dirty="0"/>
              <a:t>dvůr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8587060" y="6410170"/>
            <a:ext cx="1944216" cy="83231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Nejvyšší kontrolní</a:t>
            </a:r>
            <a:endParaRPr lang="cs-CZ" sz="1600" dirty="0"/>
          </a:p>
          <a:p>
            <a:pPr algn="ctr"/>
            <a:r>
              <a:rPr lang="cs-CZ" sz="1600" dirty="0"/>
              <a:t> úřad </a:t>
            </a:r>
          </a:p>
        </p:txBody>
      </p:sp>
      <p:sp>
        <p:nvSpPr>
          <p:cNvPr id="9" name="Šipka doprava 8"/>
          <p:cNvSpPr/>
          <p:nvPr/>
        </p:nvSpPr>
        <p:spPr>
          <a:xfrm rot="838866">
            <a:off x="4632328" y="3788703"/>
            <a:ext cx="1670951" cy="3624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/>
          <p:cNvSpPr/>
          <p:nvPr/>
        </p:nvSpPr>
        <p:spPr>
          <a:xfrm>
            <a:off x="5242195" y="4675821"/>
            <a:ext cx="1080120" cy="3624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Šipka doprava 30"/>
          <p:cNvSpPr/>
          <p:nvPr/>
        </p:nvSpPr>
        <p:spPr>
          <a:xfrm rot="20398020">
            <a:off x="5591335" y="5447095"/>
            <a:ext cx="775549" cy="3624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Šipka doprava 31"/>
          <p:cNvSpPr/>
          <p:nvPr/>
        </p:nvSpPr>
        <p:spPr>
          <a:xfrm rot="18660762">
            <a:off x="5881929" y="6104937"/>
            <a:ext cx="1014576" cy="3624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Šipka doprava 32"/>
          <p:cNvSpPr/>
          <p:nvPr/>
        </p:nvSpPr>
        <p:spPr>
          <a:xfrm rot="9416203">
            <a:off x="7408620" y="3485864"/>
            <a:ext cx="890996" cy="3624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Šipka doprava 33"/>
          <p:cNvSpPr/>
          <p:nvPr/>
        </p:nvSpPr>
        <p:spPr>
          <a:xfrm rot="11421887">
            <a:off x="7425576" y="4740369"/>
            <a:ext cx="890996" cy="3624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Šipka doprava 34"/>
          <p:cNvSpPr/>
          <p:nvPr/>
        </p:nvSpPr>
        <p:spPr>
          <a:xfrm rot="13139411">
            <a:off x="7068434" y="6218860"/>
            <a:ext cx="1296581" cy="3624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 Box 12"/>
          <p:cNvSpPr txBox="1">
            <a:spLocks noChangeArrowheads="1"/>
          </p:cNvSpPr>
          <p:nvPr/>
        </p:nvSpPr>
        <p:spPr bwMode="auto">
          <a:xfrm>
            <a:off x="162124" y="2779237"/>
            <a:ext cx="2520280" cy="3767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315" tIns="52157" rIns="104315" bIns="52157">
            <a:spAutoFit/>
          </a:bodyPr>
          <a:lstStyle>
            <a:lvl1pPr algn="l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cs-CZ" altLang="cs-CZ" sz="1400" dirty="0" smtClean="0">
                <a:cs typeface="Arial" charset="0"/>
              </a:rPr>
              <a:t>EK – ověřuje zprávy AO, vykonává audity, schvaluje Popis ŘKS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cs-CZ" altLang="cs-CZ" sz="1400" dirty="0" smtClean="0">
                <a:cs typeface="Arial" charset="0"/>
              </a:rPr>
              <a:t>AO - funkčně nezávislý na PCO, ŘO, ex-post ověřuje účinnost řídících a kontrolních systémů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cs-CZ" altLang="cs-CZ" sz="1400" dirty="0" smtClean="0">
                <a:cs typeface="Arial" charset="0"/>
              </a:rPr>
              <a:t>PCO - certifikuje výkaz výdajů a související žádosti o platby do EK-kontroly v rámci certifikace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cs-CZ" altLang="cs-CZ" sz="1400" dirty="0" smtClean="0">
                <a:cs typeface="Arial" charset="0"/>
              </a:rPr>
              <a:t>ŘO - odpovědnost za řádné řízení programu-kontroly na úrovni příjemce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endParaRPr lang="cs-CZ" altLang="cs-CZ" sz="14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6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4172" y="1848028"/>
            <a:ext cx="9612000" cy="20774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altLang="cs-CZ" sz="2200" dirty="0" smtClean="0"/>
              <a:t>Nutno rozlišovat kontrolu ze strany ŘO a audit ze strany AO/MF (často se spojuje, popř. zaměňuje)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sz="2200" dirty="0" smtClean="0"/>
              <a:t>Kontrola ŘO - primární a nejpodstatnější část kontrolní pyramidy (ten, kdo poskytuje peníze, musí kontrolovat!)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sz="2200" dirty="0" smtClean="0"/>
              <a:t>Kontroly ŘO předběžné, průběžné a následné – tzn. kontroly v rámci celého životního cyklu projektu</a:t>
            </a:r>
          </a:p>
          <a:p>
            <a:endParaRPr lang="cs-CZ" altLang="cs-CZ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altLang="cs-CZ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Kontrola ze strany ŘO versus audit AO</a:t>
            </a:r>
            <a:endParaRPr lang="cs-CZ" altLang="cs-CZ"/>
          </a:p>
        </p:txBody>
      </p:sp>
      <p:sp>
        <p:nvSpPr>
          <p:cNvPr id="2" name="Obdélník 1"/>
          <p:cNvSpPr/>
          <p:nvPr/>
        </p:nvSpPr>
        <p:spPr>
          <a:xfrm>
            <a:off x="738188" y="4069456"/>
            <a:ext cx="8928992" cy="28083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6213" indent="0">
              <a:buNone/>
            </a:pPr>
            <a:r>
              <a:rPr lang="cs-CZ" altLang="cs-CZ" sz="2600" b="1" dirty="0"/>
              <a:t>Audit AO</a:t>
            </a:r>
            <a:r>
              <a:rPr lang="cs-CZ" altLang="cs-CZ" sz="3200" b="1" dirty="0"/>
              <a:t>: </a:t>
            </a:r>
          </a:p>
          <a:p>
            <a:pPr marL="538163" lvl="1" indent="-361950">
              <a:buFont typeface="Wingdings" panose="05000000000000000000" pitchFamily="2" charset="2"/>
              <a:buChar char="Ø"/>
            </a:pPr>
            <a:r>
              <a:rPr lang="cs-CZ" altLang="cs-CZ" sz="2200" dirty="0">
                <a:cs typeface="Arial"/>
              </a:rPr>
              <a:t>poté, co je dojde k certifikaci výdajů předložených ŘO ze strany PCO</a:t>
            </a:r>
          </a:p>
          <a:p>
            <a:pPr marL="538163" lvl="1" indent="-361950">
              <a:buFont typeface="Wingdings" panose="05000000000000000000" pitchFamily="2" charset="2"/>
              <a:buChar char="Ø"/>
            </a:pPr>
            <a:r>
              <a:rPr lang="cs-CZ" altLang="cs-CZ" sz="2200" dirty="0">
                <a:cs typeface="Arial"/>
              </a:rPr>
              <a:t>ověření správnosti výdajů na vzorku výdajů certifikovaných v předchozím kalendářním roce, </a:t>
            </a:r>
            <a:r>
              <a:rPr lang="cs-CZ" sz="2200" dirty="0">
                <a:cs typeface="Arial"/>
              </a:rPr>
              <a:t>tj. ex-post audit</a:t>
            </a:r>
          </a:p>
          <a:p>
            <a:pPr marL="538163" lvl="1" indent="-361950">
              <a:buFont typeface="Wingdings" panose="05000000000000000000" pitchFamily="2" charset="2"/>
              <a:buChar char="Ø"/>
            </a:pPr>
            <a:r>
              <a:rPr lang="cs-CZ" sz="2200" dirty="0">
                <a:cs typeface="Arial"/>
              </a:rPr>
              <a:t>nezávislé vyhodnocování účinnosti řídících a kontrolních systémů jednotlivých OP</a:t>
            </a: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</p:spPr>
        <p:txBody>
          <a:bodyPr/>
          <a:lstStyle/>
          <a:p>
            <a:pPr marL="12700"/>
            <a:r>
              <a:rPr lang="cs-CZ" dirty="0" smtClean="0"/>
              <a:t>Představení Auditního orgánu</a:t>
            </a:r>
            <a:endParaRPr lang="cs-CZ" dirty="0"/>
          </a:p>
        </p:txBody>
      </p:sp>
      <p:sp>
        <p:nvSpPr>
          <p:cNvPr id="8" name="Zástupný symbol pro datum 5"/>
          <p:cNvSpPr>
            <a:spLocks noGrp="1"/>
          </p:cNvSpPr>
          <p:nvPr>
            <p:ph type="dt" sz="half" idx="10"/>
          </p:nvPr>
        </p:nvSpPr>
        <p:spPr>
          <a:xfrm>
            <a:off x="4508500" y="7153336"/>
            <a:ext cx="1722438" cy="123111"/>
          </a:xfrm>
        </p:spPr>
        <p:txBody>
          <a:bodyPr/>
          <a:lstStyle/>
          <a:p>
            <a:pPr marL="12700"/>
            <a:fld id="{049BD664-0984-4A13-98C8-F36E600EE09B}" type="datetime1">
              <a:rPr lang="cs-CZ" smtClean="0"/>
              <a:t>24.10.2017</a:t>
            </a:fld>
            <a:endParaRPr lang="cs-CZ" dirty="0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</p:spPr>
        <p:txBody>
          <a:bodyPr/>
          <a:lstStyle/>
          <a:p>
            <a:pPr marL="1056640" algn="r"/>
            <a:r>
              <a:rPr lang="cs-CZ" dirty="0" smtClean="0"/>
              <a:t> |   </a:t>
            </a:r>
            <a:fld id="{81D60167-4931-47E6-BA6A-407CBD079E47}" type="slidenum">
              <a:rPr lang="cs-CZ" smtClean="0"/>
              <a:pPr marL="1056640" algn="r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727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/>
        </p:nvGraphicFramePr>
        <p:xfrm>
          <a:off x="3031303" y="1250647"/>
          <a:ext cx="8462680" cy="60247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3316" name="Skupina 4"/>
          <p:cNvGrpSpPr>
            <a:grpSpLocks/>
          </p:cNvGrpSpPr>
          <p:nvPr/>
        </p:nvGrpSpPr>
        <p:grpSpPr bwMode="auto">
          <a:xfrm>
            <a:off x="1052632" y="5724658"/>
            <a:ext cx="1513041" cy="1426788"/>
            <a:chOff x="4266661" y="3835618"/>
            <a:chExt cx="1293714" cy="1293693"/>
          </a:xfrm>
        </p:grpSpPr>
        <p:sp>
          <p:nvSpPr>
            <p:cNvPr id="7" name="Ovál 6"/>
            <p:cNvSpPr/>
            <p:nvPr/>
          </p:nvSpPr>
          <p:spPr>
            <a:xfrm>
              <a:off x="4266661" y="3835618"/>
              <a:ext cx="1293714" cy="1293693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Ovál 4"/>
            <p:cNvSpPr/>
            <p:nvPr/>
          </p:nvSpPr>
          <p:spPr>
            <a:xfrm>
              <a:off x="4455559" y="4024513"/>
              <a:ext cx="915919" cy="9159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2860" tIns="22860" rIns="22860" bIns="22860" spcCol="1270" anchor="ctr"/>
            <a:lstStyle/>
            <a:p>
              <a:pPr algn="ctr" defTabSz="912754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cs-CZ" dirty="0">
                  <a:solidFill>
                    <a:sysClr val="windowText" lastClr="000000"/>
                  </a:solidFill>
                </a:rPr>
                <a:t>MF - AO audit</a:t>
              </a:r>
            </a:p>
            <a:p>
              <a:pPr algn="ctr" defTabSz="912754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cs-CZ" dirty="0">
                  <a:solidFill>
                    <a:sysClr val="windowText" lastClr="000000"/>
                  </a:solidFill>
                </a:rPr>
                <a:t>účetní závěrky</a:t>
              </a:r>
            </a:p>
          </p:txBody>
        </p:sp>
      </p:grpSp>
      <p:sp>
        <p:nvSpPr>
          <p:cNvPr id="25" name="Šipka doprava 24"/>
          <p:cNvSpPr/>
          <p:nvPr/>
        </p:nvSpPr>
        <p:spPr bwMode="auto">
          <a:xfrm rot="20355567">
            <a:off x="2548966" y="6120306"/>
            <a:ext cx="2413441" cy="231087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lIns="104315" tIns="52157" rIns="104315" bIns="52157" anchor="ctr"/>
          <a:lstStyle/>
          <a:p>
            <a:pPr algn="ctr" eaLnBrk="0" hangingPunct="0">
              <a:defRPr/>
            </a:pPr>
            <a:r>
              <a:rPr lang="cs-CZ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2014-2020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4131" y="1045122"/>
            <a:ext cx="4690991" cy="1800200"/>
          </a:xfrm>
        </p:spPr>
        <p:txBody>
          <a:bodyPr/>
          <a:lstStyle/>
          <a:p>
            <a:r>
              <a:rPr lang="cs-CZ" sz="3600" dirty="0"/>
              <a:t>Kontroly projektů </a:t>
            </a:r>
            <a:r>
              <a:rPr lang="cs-CZ" sz="3600" dirty="0" smtClean="0"/>
              <a:t>spolufinancovaných </a:t>
            </a:r>
            <a:r>
              <a:rPr lang="cs-CZ" sz="3600" dirty="0"/>
              <a:t>z ESI fondů</a:t>
            </a:r>
            <a:br>
              <a:rPr lang="cs-CZ" sz="3600" dirty="0"/>
            </a:br>
            <a:endParaRPr lang="cs-CZ" sz="3600" dirty="0"/>
          </a:p>
        </p:txBody>
      </p:sp>
      <p:sp>
        <p:nvSpPr>
          <p:cNvPr id="9" name="Slide Number Placeholder 3"/>
          <p:cNvSpPr txBox="1">
            <a:spLocks/>
          </p:cNvSpPr>
          <p:nvPr/>
        </p:nvSpPr>
        <p:spPr bwMode="auto">
          <a:xfrm>
            <a:off x="9388287" y="7093793"/>
            <a:ext cx="1318110" cy="318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15" tIns="52157" rIns="104315" bIns="52157"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09B4BFE8-580F-4FA4-A10B-CB029B756754}" type="slidenum">
              <a:rPr lang="en-GB" altLang="cs-CZ" sz="1600" b="1"/>
              <a:pPr algn="ctr"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en-GB" alt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207238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cs-CZ" altLang="cs-CZ" sz="2800" dirty="0"/>
          </a:p>
          <a:p>
            <a:pPr marL="541338" lvl="0" algn="l" defTabSz="457200" rtl="0">
              <a:lnSpc>
                <a:spcPct val="125000"/>
              </a:lnSpc>
              <a:spcBef>
                <a:spcPts val="600"/>
              </a:spcBef>
              <a:buClr>
                <a:srgbClr val="92D050"/>
              </a:buClr>
              <a:buFont typeface="Wingdings" panose="05000000000000000000" pitchFamily="2" charset="2"/>
              <a:buChar char=""/>
              <a:defRPr/>
            </a:pPr>
            <a:r>
              <a:rPr lang="cs-CZ" altLang="cs-CZ" sz="2800" dirty="0" smtClean="0"/>
              <a:t>Žaloby:</a:t>
            </a:r>
          </a:p>
          <a:p>
            <a:pPr marL="841375" lvl="1" indent="-457200" algn="l" defTabSz="457200" rtl="0">
              <a:lnSpc>
                <a:spcPct val="125000"/>
              </a:lnSpc>
              <a:spcBef>
                <a:spcPts val="600"/>
              </a:spcBef>
              <a:buFont typeface="+mj-lt"/>
              <a:buAutoNum type="arabicPeriod"/>
              <a:defRPr/>
            </a:pPr>
            <a:r>
              <a:rPr lang="cs-CZ" altLang="cs-CZ" sz="2400" dirty="0" smtClean="0"/>
              <a:t>Řízení </a:t>
            </a:r>
            <a:r>
              <a:rPr lang="cs-CZ" altLang="cs-CZ" sz="2400" dirty="0"/>
              <a:t>o žalobě proti rozhodnutí správního </a:t>
            </a:r>
            <a:r>
              <a:rPr lang="cs-CZ" altLang="cs-CZ" sz="2400" dirty="0" smtClean="0"/>
              <a:t>orgánu</a:t>
            </a:r>
          </a:p>
          <a:p>
            <a:pPr marL="841375" lvl="1" indent="-457200" algn="l" defTabSz="457200" rtl="0">
              <a:lnSpc>
                <a:spcPct val="125000"/>
              </a:lnSpc>
              <a:spcBef>
                <a:spcPts val="600"/>
              </a:spcBef>
              <a:buFont typeface="+mj-lt"/>
              <a:buAutoNum type="arabicPeriod"/>
              <a:defRPr/>
            </a:pPr>
            <a:r>
              <a:rPr lang="cs-CZ" altLang="cs-CZ" sz="2400" dirty="0"/>
              <a:t>Řízení o ochraně před nezákonným zásahem, pokynem nebo donucením správního orgánu</a:t>
            </a:r>
            <a:endParaRPr lang="cs-CZ" altLang="cs-CZ" sz="2400" dirty="0" smtClean="0"/>
          </a:p>
          <a:p>
            <a:pPr marL="0" indent="0">
              <a:buFontTx/>
              <a:buNone/>
            </a:pPr>
            <a:endParaRPr lang="cs-CZ" altLang="cs-CZ" sz="2800" dirty="0" smtClean="0"/>
          </a:p>
          <a:p>
            <a:pPr marL="0" indent="0">
              <a:buFontTx/>
              <a:buNone/>
            </a:pPr>
            <a:endParaRPr lang="cs-CZ" sz="2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9900" y="581025"/>
            <a:ext cx="8990799" cy="461665"/>
          </a:xfrm>
        </p:spPr>
        <p:txBody>
          <a:bodyPr/>
          <a:lstStyle/>
          <a:p>
            <a:r>
              <a:rPr lang="cs-CZ" dirty="0" smtClean="0"/>
              <a:t>Jsou příjemci podpor šťastni 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12700"/>
            <a:r>
              <a:rPr lang="cs-CZ" smtClean="0"/>
              <a:t>Představení Auditního orgánu</a:t>
            </a:r>
            <a:endParaRPr lang="cs-CZ" dirty="0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/>
            <a:fld id="{049BD664-0984-4A13-98C8-F36E600EE09B}" type="datetime1">
              <a:rPr lang="cs-CZ" smtClean="0"/>
              <a:t>24.10.2017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832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Fungování Auditního orgánu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378148" y="1117129"/>
            <a:ext cx="100091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cs-CZ" altLang="cs-CZ" dirty="0"/>
              <a:t>Jak vidíme na obrázku, nejdříve je vytvořena metodika auditů a auditní strategie, na základě které se </a:t>
            </a:r>
            <a:r>
              <a:rPr lang="cs-CZ" altLang="cs-CZ" dirty="0" smtClean="0"/>
              <a:t>naplánují </a:t>
            </a:r>
            <a:r>
              <a:rPr lang="cs-CZ" altLang="cs-CZ" dirty="0"/>
              <a:t>audity, po jejich provedení následuje fáze reportingu a monitoringu.</a:t>
            </a:r>
          </a:p>
        </p:txBody>
      </p:sp>
      <p:cxnSp>
        <p:nvCxnSpPr>
          <p:cNvPr id="4" name="Přímá spojnice se šipkou 3"/>
          <p:cNvCxnSpPr/>
          <p:nvPr/>
        </p:nvCxnSpPr>
        <p:spPr>
          <a:xfrm>
            <a:off x="5166523" y="2147323"/>
            <a:ext cx="0" cy="397900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bdélník 4"/>
          <p:cNvSpPr/>
          <p:nvPr/>
        </p:nvSpPr>
        <p:spPr>
          <a:xfrm>
            <a:off x="1458268" y="1947317"/>
            <a:ext cx="35730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  <a:ea typeface="ＭＳ Ｐゴシック" pitchFamily="50" charset="-128"/>
              </a:rPr>
              <a:t>Metodologie auditu</a:t>
            </a:r>
          </a:p>
          <a:p>
            <a:pPr marL="0" lvl="1" algn="r">
              <a:defRPr/>
            </a:pPr>
            <a:r>
              <a:rPr lang="cs-CZ" sz="1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Auditní strategie, Mezinárodní standardy, Metodické postupy </a:t>
            </a:r>
            <a:r>
              <a:rPr lang="cs-CZ" sz="1600" b="1" dirty="0" smtClean="0">
                <a:solidFill>
                  <a:schemeClr val="accent1">
                    <a:lumMod val="75000"/>
                  </a:schemeClr>
                </a:solidFill>
                <a:ea typeface="ＭＳ Ｐゴシック" pitchFamily="50" charset="-128"/>
              </a:rPr>
              <a:t> </a:t>
            </a:r>
            <a:endParaRPr lang="cs-CZ" sz="1600" b="1" dirty="0">
              <a:solidFill>
                <a:schemeClr val="accent1">
                  <a:lumMod val="75000"/>
                </a:schemeClr>
              </a:solidFill>
              <a:ea typeface="ＭＳ Ｐゴシック" pitchFamily="50" charset="-128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5285140" y="2641507"/>
            <a:ext cx="34139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  <a:ea typeface="ＭＳ Ｐゴシック" pitchFamily="50" charset="-128"/>
              </a:rPr>
              <a:t>Plánování auditů</a:t>
            </a:r>
          </a:p>
          <a:p>
            <a:pPr marL="0" lvl="1"/>
            <a:r>
              <a:rPr lang="cs-CZ" sz="1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Vzorkování, doplňkový vzorek</a:t>
            </a:r>
            <a:endParaRPr lang="cs-CZ" sz="1400" b="1" dirty="0">
              <a:solidFill>
                <a:schemeClr val="tx2"/>
              </a:solidFill>
            </a:endParaRPr>
          </a:p>
        </p:txBody>
      </p:sp>
      <p:sp>
        <p:nvSpPr>
          <p:cNvPr id="33" name="Obdélník 32"/>
          <p:cNvSpPr/>
          <p:nvPr/>
        </p:nvSpPr>
        <p:spPr>
          <a:xfrm>
            <a:off x="5285140" y="3700706"/>
            <a:ext cx="40008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  <a:ea typeface="ＭＳ Ｐゴシック" pitchFamily="50" charset="-128"/>
              </a:rPr>
              <a:t>Výkon</a:t>
            </a:r>
          </a:p>
          <a:p>
            <a:pPr marL="0" lvl="1"/>
            <a:r>
              <a:rPr lang="cs-CZ" sz="1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Analýzy, Rozhovory, Testování, </a:t>
            </a:r>
            <a:r>
              <a:rPr lang="cs-CZ" sz="1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Pozorování</a:t>
            </a:r>
            <a:endParaRPr lang="cs-CZ" sz="1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bdélník 36"/>
          <p:cNvSpPr/>
          <p:nvPr/>
        </p:nvSpPr>
        <p:spPr>
          <a:xfrm>
            <a:off x="1862921" y="3124642"/>
            <a:ext cx="31683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  <a:ea typeface="ＭＳ Ｐゴシック" pitchFamily="50" charset="-128"/>
              </a:rPr>
              <a:t>Příprava</a:t>
            </a:r>
          </a:p>
          <a:p>
            <a:pPr marL="0" lvl="1" algn="r">
              <a:defRPr/>
            </a:pPr>
            <a:r>
              <a:rPr lang="cs-CZ" sz="1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Zahájení, Prvotní analýza, Program</a:t>
            </a:r>
            <a:endParaRPr lang="cs-CZ" sz="1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Obdélník 46"/>
          <p:cNvSpPr/>
          <p:nvPr/>
        </p:nvSpPr>
        <p:spPr>
          <a:xfrm>
            <a:off x="1862921" y="4276770"/>
            <a:ext cx="31683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  <a:ea typeface="ＭＳ Ｐゴシック" pitchFamily="50" charset="-128"/>
              </a:rPr>
              <a:t>Výsledek</a:t>
            </a:r>
          </a:p>
          <a:p>
            <a:pPr marL="0" lvl="1" algn="r">
              <a:defRPr/>
            </a:pPr>
            <a:r>
              <a:rPr lang="cs-CZ" sz="1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Návrh Zprávy, Projednání, Zpráva</a:t>
            </a:r>
            <a:endParaRPr lang="cs-CZ" sz="1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Obdélník 48"/>
          <p:cNvSpPr/>
          <p:nvPr/>
        </p:nvSpPr>
        <p:spPr>
          <a:xfrm>
            <a:off x="5285140" y="4780826"/>
            <a:ext cx="40008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  <a:ea typeface="ＭＳ Ｐゴシック" pitchFamily="50" charset="-128"/>
              </a:rPr>
              <a:t>Reporting</a:t>
            </a:r>
          </a:p>
          <a:p>
            <a:r>
              <a:rPr lang="cs-CZ" sz="1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Ministr, Souhrnné </a:t>
            </a:r>
            <a:r>
              <a:rPr lang="cs-CZ" sz="1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roční zprávy</a:t>
            </a:r>
          </a:p>
        </p:txBody>
      </p:sp>
      <p:sp>
        <p:nvSpPr>
          <p:cNvPr id="50" name="Obdélník 49"/>
          <p:cNvSpPr/>
          <p:nvPr/>
        </p:nvSpPr>
        <p:spPr>
          <a:xfrm>
            <a:off x="738188" y="5284882"/>
            <a:ext cx="429308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  <a:ea typeface="ＭＳ Ｐゴシック" pitchFamily="50" charset="-128"/>
              </a:rPr>
              <a:t>Monitoring</a:t>
            </a:r>
          </a:p>
          <a:p>
            <a:pPr marL="0" lvl="1" algn="r">
              <a:defRPr/>
            </a:pPr>
            <a:r>
              <a:rPr lang="cs-CZ" sz="1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Sledování plnění opatření k nápravě</a:t>
            </a:r>
            <a:endParaRPr lang="cs-CZ" sz="1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Obdélník 50"/>
          <p:cNvSpPr/>
          <p:nvPr/>
        </p:nvSpPr>
        <p:spPr>
          <a:xfrm>
            <a:off x="4269207" y="6146930"/>
            <a:ext cx="1800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  <a:ea typeface="ＭＳ Ｐゴシック" pitchFamily="50" charset="-128"/>
              </a:rPr>
              <a:t>Výrok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  <a:ea typeface="ＭＳ Ｐゴシック" pitchFamily="50" charset="-128"/>
              </a:rPr>
              <a:t>auditora</a:t>
            </a:r>
            <a:endParaRPr lang="cs-CZ" b="1" dirty="0">
              <a:solidFill>
                <a:schemeClr val="accent1">
                  <a:lumMod val="75000"/>
                </a:schemeClr>
              </a:solidFill>
              <a:ea typeface="ＭＳ Ｐゴシック" pitchFamily="50" charset="-128"/>
            </a:endParaRPr>
          </a:p>
        </p:txBody>
      </p:sp>
      <p:sp>
        <p:nvSpPr>
          <p:cNvPr id="52" name="Obdélník 51"/>
          <p:cNvSpPr/>
          <p:nvPr/>
        </p:nvSpPr>
        <p:spPr>
          <a:xfrm>
            <a:off x="3650592" y="6516262"/>
            <a:ext cx="30318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  <a:ea typeface="ＭＳ Ｐゴシック" pitchFamily="50" charset="-128"/>
              </a:rPr>
              <a:t>Výroční kontrolní zpráva</a:t>
            </a:r>
            <a:endParaRPr lang="cs-CZ" b="1" dirty="0">
              <a:solidFill>
                <a:schemeClr val="accent1">
                  <a:lumMod val="75000"/>
                </a:schemeClr>
              </a:solidFill>
              <a:ea typeface="ＭＳ Ｐゴシック" pitchFamily="50" charset="-128"/>
            </a:endParaRPr>
          </a:p>
        </p:txBody>
      </p:sp>
      <p:sp>
        <p:nvSpPr>
          <p:cNvPr id="8" name="Ovál 7"/>
          <p:cNvSpPr/>
          <p:nvPr/>
        </p:nvSpPr>
        <p:spPr>
          <a:xfrm>
            <a:off x="5076090" y="2054106"/>
            <a:ext cx="186434" cy="186434"/>
          </a:xfrm>
          <a:prstGeom prst="ellipse">
            <a:avLst/>
          </a:prstGeom>
          <a:solidFill>
            <a:schemeClr val="accent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3" name="Ovál 52"/>
          <p:cNvSpPr/>
          <p:nvPr/>
        </p:nvSpPr>
        <p:spPr>
          <a:xfrm>
            <a:off x="5076090" y="2747460"/>
            <a:ext cx="186434" cy="186434"/>
          </a:xfrm>
          <a:prstGeom prst="ellipse">
            <a:avLst/>
          </a:prstGeom>
          <a:solidFill>
            <a:schemeClr val="accent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4" name="Ovál 53"/>
          <p:cNvSpPr/>
          <p:nvPr/>
        </p:nvSpPr>
        <p:spPr>
          <a:xfrm>
            <a:off x="5076090" y="3238982"/>
            <a:ext cx="186434" cy="186434"/>
          </a:xfrm>
          <a:prstGeom prst="ellipse">
            <a:avLst/>
          </a:prstGeom>
          <a:solidFill>
            <a:schemeClr val="accent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5" name="Ovál 54"/>
          <p:cNvSpPr/>
          <p:nvPr/>
        </p:nvSpPr>
        <p:spPr>
          <a:xfrm>
            <a:off x="5076090" y="3806659"/>
            <a:ext cx="186434" cy="186434"/>
          </a:xfrm>
          <a:prstGeom prst="ellipse">
            <a:avLst/>
          </a:prstGeom>
          <a:solidFill>
            <a:schemeClr val="accent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6" name="Ovál 55"/>
          <p:cNvSpPr/>
          <p:nvPr/>
        </p:nvSpPr>
        <p:spPr>
          <a:xfrm>
            <a:off x="5076090" y="4404534"/>
            <a:ext cx="186434" cy="186434"/>
          </a:xfrm>
          <a:prstGeom prst="ellipse">
            <a:avLst/>
          </a:prstGeom>
          <a:solidFill>
            <a:schemeClr val="accent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7" name="Ovál 56"/>
          <p:cNvSpPr/>
          <p:nvPr/>
        </p:nvSpPr>
        <p:spPr>
          <a:xfrm>
            <a:off x="5076090" y="4874245"/>
            <a:ext cx="186434" cy="186434"/>
          </a:xfrm>
          <a:prstGeom prst="ellipse">
            <a:avLst/>
          </a:prstGeom>
          <a:solidFill>
            <a:schemeClr val="accent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8" name="Ovál 57"/>
          <p:cNvSpPr/>
          <p:nvPr/>
        </p:nvSpPr>
        <p:spPr>
          <a:xfrm>
            <a:off x="5076090" y="5405297"/>
            <a:ext cx="186434" cy="186434"/>
          </a:xfrm>
          <a:prstGeom prst="ellipse">
            <a:avLst/>
          </a:prstGeom>
          <a:solidFill>
            <a:schemeClr val="accent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1" name="Slide Number Placeholder 3"/>
          <p:cNvSpPr txBox="1">
            <a:spLocks/>
          </p:cNvSpPr>
          <p:nvPr/>
        </p:nvSpPr>
        <p:spPr bwMode="auto">
          <a:xfrm>
            <a:off x="9388287" y="7242480"/>
            <a:ext cx="1318110" cy="318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15" tIns="52157" rIns="104315" bIns="52157"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EE6789BE-2C0D-46F5-94E3-7B9789FD919C}" type="slidenum">
              <a:rPr lang="en-GB" altLang="cs-CZ" sz="1600" b="1"/>
              <a:pPr algn="ctr"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en-GB" alt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287463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36588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400" dirty="0" smtClean="0"/>
              <a:t>Plánování </a:t>
            </a:r>
            <a:r>
              <a:rPr lang="cs-CZ" sz="2400" dirty="0"/>
              <a:t>(Auditní strategie, plány auditů)</a:t>
            </a:r>
          </a:p>
          <a:p>
            <a:pPr marL="636588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400" dirty="0"/>
              <a:t>Audit designace</a:t>
            </a:r>
          </a:p>
          <a:p>
            <a:pPr marL="636588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400" dirty="0"/>
              <a:t>Audity operací</a:t>
            </a:r>
          </a:p>
          <a:p>
            <a:pPr marL="636588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400" dirty="0"/>
              <a:t>Audity systému</a:t>
            </a:r>
          </a:p>
          <a:p>
            <a:pPr marL="636588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400" dirty="0"/>
              <a:t>Audity účetní závěrky</a:t>
            </a:r>
          </a:p>
          <a:p>
            <a:pPr marL="636588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400" dirty="0"/>
              <a:t>Audity dle požadavků Evropské komise</a:t>
            </a:r>
          </a:p>
          <a:p>
            <a:pPr marL="636588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400" dirty="0"/>
              <a:t>Reporting</a:t>
            </a:r>
          </a:p>
          <a:p>
            <a:pPr marL="917575" lvl="1" indent="-457200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Koordinace auditů s Evropským účetním dvorem a Evropskou komisí</a:t>
            </a:r>
          </a:p>
          <a:p>
            <a:pPr marL="917575" lvl="1" indent="-457200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Poradenská a konzultační </a:t>
            </a:r>
            <a:r>
              <a:rPr lang="cs-CZ" sz="2000" dirty="0" smtClean="0"/>
              <a:t>činnost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Činnosti Auditního orgánu</a:t>
            </a:r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 bwMode="auto">
          <a:xfrm>
            <a:off x="9388287" y="7242480"/>
            <a:ext cx="1318110" cy="318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15" tIns="52157" rIns="104315" bIns="52157"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EE6789BE-2C0D-46F5-94E3-7B9789FD919C}" type="slidenum">
              <a:rPr lang="en-GB" altLang="cs-CZ" sz="1600" b="1"/>
              <a:pPr algn="ctr"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en-GB" alt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25954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162124" y="1834641"/>
            <a:ext cx="10297144" cy="5410200"/>
          </a:xfrm>
        </p:spPr>
        <p:txBody>
          <a:bodyPr/>
          <a:lstStyle/>
          <a:p>
            <a:pPr marL="690563" indent="-514350">
              <a:lnSpc>
                <a:spcPct val="150000"/>
              </a:lnSpc>
              <a:buFont typeface="+mj-lt"/>
              <a:buAutoNum type="arabicPeriod"/>
            </a:pPr>
            <a:r>
              <a:rPr lang="cs-CZ" sz="3200" dirty="0" smtClean="0"/>
              <a:t>Úvod</a:t>
            </a:r>
          </a:p>
          <a:p>
            <a:pPr marL="690563" indent="-514350">
              <a:lnSpc>
                <a:spcPct val="150000"/>
              </a:lnSpc>
              <a:buFont typeface="+mj-lt"/>
              <a:buAutoNum type="arabicPeriod"/>
            </a:pPr>
            <a:r>
              <a:rPr lang="cs-CZ" sz="3200" dirty="0" smtClean="0"/>
              <a:t>Legislativa</a:t>
            </a:r>
          </a:p>
          <a:p>
            <a:pPr marL="690563" indent="-514350">
              <a:lnSpc>
                <a:spcPct val="150000"/>
              </a:lnSpc>
              <a:buFont typeface="+mj-lt"/>
              <a:buAutoNum type="arabicPeriod"/>
            </a:pPr>
            <a:r>
              <a:rPr lang="cs-CZ" sz="3200" dirty="0" smtClean="0"/>
              <a:t>Zařazení do systému finanční kontroly</a:t>
            </a:r>
          </a:p>
          <a:p>
            <a:pPr marL="690563" indent="-514350">
              <a:lnSpc>
                <a:spcPct val="150000"/>
              </a:lnSpc>
              <a:buFont typeface="+mj-lt"/>
              <a:buAutoNum type="arabicPeriod"/>
            </a:pPr>
            <a:r>
              <a:rPr lang="cs-CZ" sz="3200" dirty="0" smtClean="0"/>
              <a:t>Výsledky činností Auditního orgánu </a:t>
            </a:r>
          </a:p>
          <a:p>
            <a:pPr marL="690563" indent="-514350">
              <a:buFont typeface="+mj-lt"/>
              <a:buAutoNum type="arabicPeriod"/>
            </a:pPr>
            <a:endParaRPr lang="cs-CZ" sz="3200" dirty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 bwMode="auto">
          <a:xfrm>
            <a:off x="9388287" y="7083170"/>
            <a:ext cx="1318110" cy="318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15" tIns="52157" rIns="104315" bIns="52157"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09B4BFE8-580F-4FA4-A10B-CB029B756754}" type="slidenum">
              <a:rPr lang="en-GB" altLang="cs-CZ" sz="1600" b="1"/>
              <a:pPr algn="ctr"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GB" alt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303886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Cíl auditu operace</a:t>
            </a:r>
            <a:endParaRPr lang="cs-CZ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032866549"/>
              </p:ext>
            </p:extLst>
          </p:nvPr>
        </p:nvGraphicFramePr>
        <p:xfrm>
          <a:off x="522164" y="1325483"/>
          <a:ext cx="9793087" cy="59966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lide Number Placeholder 3"/>
          <p:cNvSpPr txBox="1">
            <a:spLocks/>
          </p:cNvSpPr>
          <p:nvPr/>
        </p:nvSpPr>
        <p:spPr bwMode="auto">
          <a:xfrm>
            <a:off x="9388287" y="7242480"/>
            <a:ext cx="1318110" cy="318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15" tIns="52157" rIns="104315" bIns="52157"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EE6789BE-2C0D-46F5-94E3-7B9789FD919C}" type="slidenum">
              <a:rPr lang="en-GB" altLang="cs-CZ" sz="1600" b="1"/>
              <a:pPr algn="ctr"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en-GB" alt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180361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9900" y="581025"/>
            <a:ext cx="9845352" cy="466090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Vazby mezi audity systému, operací a účetní závěrky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738188" y="5581625"/>
            <a:ext cx="9217024" cy="81975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t"/>
          <a:lstStyle/>
          <a:p>
            <a:pPr marL="0" lvl="1" indent="0">
              <a:spcBef>
                <a:spcPts val="600"/>
              </a:spcBef>
              <a:buNone/>
            </a:pPr>
            <a:r>
              <a:rPr lang="cs-CZ" sz="1600" b="1" dirty="0" smtClean="0">
                <a:solidFill>
                  <a:schemeClr val="tx1"/>
                </a:solidFill>
              </a:rPr>
              <a:t>Poznámka:</a:t>
            </a:r>
          </a:p>
          <a:p>
            <a:pPr marL="0" lvl="1" indent="0">
              <a:spcBef>
                <a:spcPts val="600"/>
              </a:spcBef>
              <a:buNone/>
            </a:pPr>
            <a:r>
              <a:rPr lang="cs-CZ" sz="1600" dirty="0" smtClean="0">
                <a:solidFill>
                  <a:schemeClr val="tx1"/>
                </a:solidFill>
              </a:rPr>
              <a:t>Platí </a:t>
            </a:r>
            <a:r>
              <a:rPr lang="cs-CZ" sz="1600" dirty="0">
                <a:solidFill>
                  <a:schemeClr val="tx1"/>
                </a:solidFill>
              </a:rPr>
              <a:t>pouze pro ESIF, AMIF a </a:t>
            </a:r>
            <a:r>
              <a:rPr lang="cs-CZ" sz="1600" dirty="0" smtClean="0">
                <a:solidFill>
                  <a:schemeClr val="tx1"/>
                </a:solidFill>
              </a:rPr>
              <a:t>ISF, </a:t>
            </a:r>
            <a:r>
              <a:rPr lang="cs-CZ" sz="1600" dirty="0">
                <a:solidFill>
                  <a:schemeClr val="tx1"/>
                </a:solidFill>
              </a:rPr>
              <a:t>nikoliv pro Finanční mechanizmy </a:t>
            </a:r>
            <a:r>
              <a:rPr lang="cs-CZ" sz="1600" dirty="0" smtClean="0">
                <a:solidFill>
                  <a:schemeClr val="tx1"/>
                </a:solidFill>
              </a:rPr>
              <a:t>EHP/Norska.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594172" y="1693193"/>
            <a:ext cx="2592288" cy="86409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Audit systému</a:t>
            </a:r>
          </a:p>
        </p:txBody>
      </p:sp>
      <p:sp>
        <p:nvSpPr>
          <p:cNvPr id="10" name="Obdélník 9"/>
          <p:cNvSpPr/>
          <p:nvPr/>
        </p:nvSpPr>
        <p:spPr>
          <a:xfrm>
            <a:off x="7362924" y="1693193"/>
            <a:ext cx="2592288" cy="86409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Audit operací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4046240" y="4429497"/>
            <a:ext cx="2592288" cy="86409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Audit účetní uzávěrky</a:t>
            </a:r>
          </a:p>
        </p:txBody>
      </p:sp>
      <p:sp>
        <p:nvSpPr>
          <p:cNvPr id="12" name="Šipka doprava 11"/>
          <p:cNvSpPr/>
          <p:nvPr/>
        </p:nvSpPr>
        <p:spPr>
          <a:xfrm>
            <a:off x="3474492" y="1756693"/>
            <a:ext cx="3672408" cy="313283"/>
          </a:xfrm>
          <a:prstGeom prst="right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 doprava 12"/>
          <p:cNvSpPr/>
          <p:nvPr/>
        </p:nvSpPr>
        <p:spPr>
          <a:xfrm rot="10800000">
            <a:off x="3474492" y="2100214"/>
            <a:ext cx="3672408" cy="313283"/>
          </a:xfrm>
          <a:prstGeom prst="right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3127226" y="1126306"/>
            <a:ext cx="409168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400" dirty="0"/>
              <a:t>výsledky auditu systému ovlivňují velikost vzorku operací pro ověření vykázaných výdajů při auditu operací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2898428" y="2413273"/>
            <a:ext cx="4464496" cy="1169551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marL="355600" lvl="2" indent="-177800" algn="ctr">
              <a:spcBef>
                <a:spcPts val="600"/>
              </a:spcBef>
            </a:pPr>
            <a:r>
              <a:rPr lang="cs-CZ" sz="1400" dirty="0" smtClean="0"/>
              <a:t>Audity operací potvrzují</a:t>
            </a:r>
            <a:r>
              <a:rPr lang="cs-CZ" sz="1400" dirty="0"/>
              <a:t>, popř. vyvracejí hodnocení přiměřenosti a účinnosti (spolehlivosti) řídícího a kontrolního systému (které je výsledkem auditů systému</a:t>
            </a:r>
            <a:r>
              <a:rPr lang="cs-CZ" sz="1400" dirty="0" smtClean="0"/>
              <a:t>) a jsou </a:t>
            </a:r>
            <a:r>
              <a:rPr lang="cs-CZ" sz="1400" dirty="0"/>
              <a:t>podkladem pro upřesnění plánovaných auditů systému</a:t>
            </a:r>
          </a:p>
        </p:txBody>
      </p:sp>
      <p:cxnSp>
        <p:nvCxnSpPr>
          <p:cNvPr id="19" name="Pravoúhlá spojnice 18"/>
          <p:cNvCxnSpPr>
            <a:stCxn id="9" idx="2"/>
            <a:endCxn id="11" idx="1"/>
          </p:cNvCxnSpPr>
          <p:nvPr/>
        </p:nvCxnSpPr>
        <p:spPr>
          <a:xfrm rot="16200000" flipH="1">
            <a:off x="1816150" y="2631455"/>
            <a:ext cx="2304256" cy="215592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ravoúhlá spojnice 19"/>
          <p:cNvCxnSpPr>
            <a:stCxn id="10" idx="2"/>
            <a:endCxn id="11" idx="3"/>
          </p:cNvCxnSpPr>
          <p:nvPr/>
        </p:nvCxnSpPr>
        <p:spPr>
          <a:xfrm rot="5400000">
            <a:off x="6496670" y="2699147"/>
            <a:ext cx="2304256" cy="202054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bdélník 22"/>
          <p:cNvSpPr/>
          <p:nvPr/>
        </p:nvSpPr>
        <p:spPr>
          <a:xfrm>
            <a:off x="8227020" y="3054736"/>
            <a:ext cx="23223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ts val="600"/>
              </a:spcBef>
            </a:pPr>
            <a:r>
              <a:rPr lang="cs-CZ" sz="1400" dirty="0"/>
              <a:t>výsledky auditů </a:t>
            </a:r>
            <a:r>
              <a:rPr lang="cs-CZ" sz="1400" dirty="0" smtClean="0"/>
              <a:t>operací </a:t>
            </a:r>
            <a:r>
              <a:rPr lang="cs-CZ" sz="1400" dirty="0"/>
              <a:t>se využívají i v rámci vyjádření k účetní </a:t>
            </a:r>
            <a:r>
              <a:rPr lang="cs-CZ" sz="1400" dirty="0" smtClean="0"/>
              <a:t>závěrce</a:t>
            </a:r>
            <a:endParaRPr lang="cs-CZ" sz="1400" dirty="0"/>
          </a:p>
        </p:txBody>
      </p:sp>
      <p:sp>
        <p:nvSpPr>
          <p:cNvPr id="24" name="Obdélník 23"/>
          <p:cNvSpPr/>
          <p:nvPr/>
        </p:nvSpPr>
        <p:spPr>
          <a:xfrm>
            <a:off x="-432048" y="3061345"/>
            <a:ext cx="23223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r">
              <a:spcBef>
                <a:spcPts val="600"/>
              </a:spcBef>
            </a:pPr>
            <a:r>
              <a:rPr lang="cs-CZ" sz="1400" dirty="0"/>
              <a:t>výsledky auditů </a:t>
            </a:r>
            <a:r>
              <a:rPr lang="cs-CZ" sz="1400" dirty="0" smtClean="0"/>
              <a:t>systému se </a:t>
            </a:r>
            <a:r>
              <a:rPr lang="cs-CZ" sz="1400" dirty="0"/>
              <a:t>využívají i v rámci vyjádření k účetní </a:t>
            </a:r>
            <a:r>
              <a:rPr lang="cs-CZ" sz="1400" dirty="0" smtClean="0"/>
              <a:t>závěrce</a:t>
            </a:r>
            <a:endParaRPr lang="cs-CZ" sz="1400" dirty="0"/>
          </a:p>
        </p:txBody>
      </p:sp>
      <p:sp>
        <p:nvSpPr>
          <p:cNvPr id="17" name="Slide Number Placeholder 3"/>
          <p:cNvSpPr txBox="1">
            <a:spLocks/>
          </p:cNvSpPr>
          <p:nvPr/>
        </p:nvSpPr>
        <p:spPr bwMode="auto">
          <a:xfrm>
            <a:off x="9388287" y="7242480"/>
            <a:ext cx="1318110" cy="318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15" tIns="52157" rIns="104315" bIns="52157"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EE6789BE-2C0D-46F5-94E3-7B9789FD919C}" type="slidenum">
              <a:rPr lang="en-GB" altLang="cs-CZ" sz="1600" b="1"/>
              <a:pPr algn="ctr" eaLnBrk="1" hangingPunct="1">
                <a:spcBef>
                  <a:spcPct val="0"/>
                </a:spcBef>
                <a:buFontTx/>
                <a:buNone/>
              </a:pPr>
              <a:t>21</a:t>
            </a:fld>
            <a:endParaRPr lang="en-GB" alt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409404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92" y="685081"/>
            <a:ext cx="8990799" cy="466090"/>
          </a:xfrm>
        </p:spPr>
        <p:txBody>
          <a:bodyPr/>
          <a:lstStyle/>
          <a:p>
            <a:r>
              <a:rPr lang="cs-CZ" altLang="cs-CZ" smtClean="0"/>
              <a:t>Důsledky zjištění</a:t>
            </a:r>
            <a:endParaRPr lang="cs-CZ" altLang="cs-CZ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871475674"/>
              </p:ext>
            </p:extLst>
          </p:nvPr>
        </p:nvGraphicFramePr>
        <p:xfrm>
          <a:off x="306140" y="1477169"/>
          <a:ext cx="10153128" cy="51172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lide Number Placeholder 3"/>
          <p:cNvSpPr txBox="1">
            <a:spLocks/>
          </p:cNvSpPr>
          <p:nvPr/>
        </p:nvSpPr>
        <p:spPr bwMode="auto">
          <a:xfrm>
            <a:off x="9388287" y="7242480"/>
            <a:ext cx="1318110" cy="318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15" tIns="52157" rIns="104315" bIns="52157"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EE6789BE-2C0D-46F5-94E3-7B9789FD919C}" type="slidenum">
              <a:rPr lang="en-GB" altLang="cs-CZ" sz="1600" b="1"/>
              <a:pPr algn="ctr"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en-GB" alt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255554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36588" indent="-457200">
              <a:lnSpc>
                <a:spcPct val="150000"/>
              </a:lnSpc>
              <a:buFont typeface="+mj-lt"/>
              <a:buAutoNum type="arabicPeriod"/>
            </a:pPr>
            <a:endParaRPr lang="cs-CZ" sz="2400" dirty="0" smtClean="0"/>
          </a:p>
          <a:p>
            <a:pPr marL="636588" indent="-457200">
              <a:lnSpc>
                <a:spcPct val="150000"/>
              </a:lnSpc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2800" dirty="0" smtClean="0"/>
              <a:t>„Klasická“ finanční kontrola</a:t>
            </a:r>
          </a:p>
          <a:p>
            <a:pPr marL="636588" indent="-457200">
              <a:lnSpc>
                <a:spcPct val="150000"/>
              </a:lnSpc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2800" dirty="0" smtClean="0"/>
              <a:t>Audit podle § 13a ZFK</a:t>
            </a:r>
            <a:endParaRPr lang="cs-CZ" sz="2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obrany</a:t>
            </a:r>
            <a:endParaRPr lang="cs-CZ" dirty="0"/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 bwMode="auto">
          <a:xfrm>
            <a:off x="9388287" y="7242480"/>
            <a:ext cx="1318110" cy="318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15" tIns="52157" rIns="104315" bIns="52157"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EE6789BE-2C0D-46F5-94E3-7B9789FD919C}" type="slidenum">
              <a:rPr lang="en-GB" altLang="cs-CZ" sz="1600" b="1"/>
              <a:pPr algn="ctr" eaLnBrk="1" hangingPunct="1">
                <a:spcBef>
                  <a:spcPct val="0"/>
                </a:spcBef>
                <a:buFontTx/>
                <a:buNone/>
              </a:pPr>
              <a:t>23</a:t>
            </a:fld>
            <a:endParaRPr lang="en-GB" alt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351736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469900" y="581025"/>
            <a:ext cx="8990799" cy="923330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Počty auditů provedených Auditním orgánem u OP, které mají řídící orgán na území ČR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8875092" y="253033"/>
            <a:ext cx="1688177" cy="27875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521" tIns="84521" rIns="84521" bIns="84521" rtlCol="0" anchor="t"/>
          <a:lstStyle/>
          <a:p>
            <a:pPr marL="0" lvl="1">
              <a:spcBef>
                <a:spcPts val="470"/>
              </a:spcBef>
            </a:pPr>
            <a:r>
              <a:rPr lang="cs-CZ" sz="1300" b="1" dirty="0" smtClean="0">
                <a:solidFill>
                  <a:schemeClr val="tx1"/>
                </a:solidFill>
              </a:rPr>
              <a:t>Stav k 17. 4. 2017</a:t>
            </a:r>
            <a:r>
              <a:rPr lang="cs-CZ" sz="1300" dirty="0" smtClean="0">
                <a:solidFill>
                  <a:schemeClr val="tx1"/>
                </a:solidFill>
              </a:rPr>
              <a:t>.</a:t>
            </a:r>
            <a:endParaRPr lang="cs-CZ" sz="1300" dirty="0">
              <a:solidFill>
                <a:schemeClr val="tx1"/>
              </a:solidFill>
            </a:endParaRPr>
          </a:p>
        </p:txBody>
      </p:sp>
      <p:sp>
        <p:nvSpPr>
          <p:cNvPr id="9" name="Slide Number Placeholder 3"/>
          <p:cNvSpPr txBox="1">
            <a:spLocks/>
          </p:cNvSpPr>
          <p:nvPr/>
        </p:nvSpPr>
        <p:spPr bwMode="auto">
          <a:xfrm>
            <a:off x="9388287" y="7242480"/>
            <a:ext cx="1318110" cy="318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15" tIns="52157" rIns="104315" bIns="52157"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EE6789BE-2C0D-46F5-94E3-7B9789FD919C}" type="slidenum">
              <a:rPr lang="en-GB" altLang="cs-CZ" sz="1600" b="1"/>
              <a:pPr algn="ctr" eaLnBrk="1" hangingPunct="1">
                <a:spcBef>
                  <a:spcPct val="0"/>
                </a:spcBef>
                <a:buFontTx/>
                <a:buNone/>
              </a:pPr>
              <a:t>24</a:t>
            </a:fld>
            <a:endParaRPr lang="en-GB" altLang="cs-CZ" sz="1600" b="1" dirty="0"/>
          </a:p>
        </p:txBody>
      </p:sp>
      <p:graphicFrame>
        <p:nvGraphicFramePr>
          <p:cNvPr id="10" name="Graf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3403326"/>
              </p:ext>
            </p:extLst>
          </p:nvPr>
        </p:nvGraphicFramePr>
        <p:xfrm>
          <a:off x="450156" y="1549177"/>
          <a:ext cx="986509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7945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Auditní orgán v programovém </a:t>
            </a:r>
            <a:r>
              <a:rPr lang="cs-CZ" dirty="0"/>
              <a:t>období 2007-2013</a:t>
            </a:r>
          </a:p>
        </p:txBody>
      </p:sp>
      <p:sp>
        <p:nvSpPr>
          <p:cNvPr id="10" name="Volný tvar 9"/>
          <p:cNvSpPr/>
          <p:nvPr/>
        </p:nvSpPr>
        <p:spPr>
          <a:xfrm>
            <a:off x="666180" y="1045025"/>
            <a:ext cx="2959768" cy="1152128"/>
          </a:xfrm>
          <a:custGeom>
            <a:avLst/>
            <a:gdLst>
              <a:gd name="connsiteX0" fmla="*/ 0 w 2605437"/>
              <a:gd name="connsiteY0" fmla="*/ 0 h 1279942"/>
              <a:gd name="connsiteX1" fmla="*/ 1965466 w 2605437"/>
              <a:gd name="connsiteY1" fmla="*/ 0 h 1279942"/>
              <a:gd name="connsiteX2" fmla="*/ 2605437 w 2605437"/>
              <a:gd name="connsiteY2" fmla="*/ 639971 h 1279942"/>
              <a:gd name="connsiteX3" fmla="*/ 1965466 w 2605437"/>
              <a:gd name="connsiteY3" fmla="*/ 1279942 h 1279942"/>
              <a:gd name="connsiteX4" fmla="*/ 0 w 2605437"/>
              <a:gd name="connsiteY4" fmla="*/ 1279942 h 1279942"/>
              <a:gd name="connsiteX5" fmla="*/ 639971 w 2605437"/>
              <a:gd name="connsiteY5" fmla="*/ 639971 h 1279942"/>
              <a:gd name="connsiteX6" fmla="*/ 0 w 2605437"/>
              <a:gd name="connsiteY6" fmla="*/ 0 h 1279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05437" h="1279942">
                <a:moveTo>
                  <a:pt x="0" y="0"/>
                </a:moveTo>
                <a:lnTo>
                  <a:pt x="1965466" y="0"/>
                </a:lnTo>
                <a:lnTo>
                  <a:pt x="2605437" y="639971"/>
                </a:lnTo>
                <a:lnTo>
                  <a:pt x="1965466" y="1279942"/>
                </a:lnTo>
                <a:lnTo>
                  <a:pt x="0" y="1279942"/>
                </a:lnTo>
                <a:lnTo>
                  <a:pt x="639971" y="63997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shade val="8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95978" tIns="18669" rIns="658640" bIns="18669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1600" b="1" kern="1200" dirty="0" smtClean="0"/>
              <a:t>Certifikovaná hodnota</a:t>
            </a:r>
            <a:endParaRPr lang="cs-CZ" sz="1600" b="1" kern="1200" dirty="0"/>
          </a:p>
        </p:txBody>
      </p:sp>
      <p:sp>
        <p:nvSpPr>
          <p:cNvPr id="11" name="Volný tvar 10"/>
          <p:cNvSpPr/>
          <p:nvPr/>
        </p:nvSpPr>
        <p:spPr>
          <a:xfrm>
            <a:off x="2826420" y="1045121"/>
            <a:ext cx="2697672" cy="1152128"/>
          </a:xfrm>
          <a:custGeom>
            <a:avLst/>
            <a:gdLst>
              <a:gd name="connsiteX0" fmla="*/ 0 w 2605437"/>
              <a:gd name="connsiteY0" fmla="*/ 0 h 1279942"/>
              <a:gd name="connsiteX1" fmla="*/ 1965466 w 2605437"/>
              <a:gd name="connsiteY1" fmla="*/ 0 h 1279942"/>
              <a:gd name="connsiteX2" fmla="*/ 2605437 w 2605437"/>
              <a:gd name="connsiteY2" fmla="*/ 639971 h 1279942"/>
              <a:gd name="connsiteX3" fmla="*/ 1965466 w 2605437"/>
              <a:gd name="connsiteY3" fmla="*/ 1279942 h 1279942"/>
              <a:gd name="connsiteX4" fmla="*/ 0 w 2605437"/>
              <a:gd name="connsiteY4" fmla="*/ 1279942 h 1279942"/>
              <a:gd name="connsiteX5" fmla="*/ 639971 w 2605437"/>
              <a:gd name="connsiteY5" fmla="*/ 639971 h 1279942"/>
              <a:gd name="connsiteX6" fmla="*/ 0 w 2605437"/>
              <a:gd name="connsiteY6" fmla="*/ 0 h 1279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05437" h="1279942">
                <a:moveTo>
                  <a:pt x="0" y="0"/>
                </a:moveTo>
                <a:lnTo>
                  <a:pt x="1965466" y="0"/>
                </a:lnTo>
                <a:lnTo>
                  <a:pt x="2605437" y="639971"/>
                </a:lnTo>
                <a:lnTo>
                  <a:pt x="1965466" y="1279942"/>
                </a:lnTo>
                <a:lnTo>
                  <a:pt x="0" y="1279942"/>
                </a:lnTo>
                <a:lnTo>
                  <a:pt x="639971" y="63997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shade val="80000"/>
              <a:hueOff val="187180"/>
              <a:satOff val="-5935"/>
              <a:lumOff val="11507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95978" tIns="18669" rIns="658640" bIns="18669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1600" b="1" kern="1200" dirty="0" smtClean="0"/>
              <a:t>Auditovaný objem</a:t>
            </a:r>
            <a:endParaRPr lang="cs-CZ" sz="1600" b="1" kern="1200" dirty="0"/>
          </a:p>
        </p:txBody>
      </p:sp>
      <p:sp>
        <p:nvSpPr>
          <p:cNvPr id="13" name="Volný tvar 12"/>
          <p:cNvSpPr/>
          <p:nvPr/>
        </p:nvSpPr>
        <p:spPr>
          <a:xfrm>
            <a:off x="4626620" y="1051844"/>
            <a:ext cx="2959770" cy="1152128"/>
          </a:xfrm>
          <a:custGeom>
            <a:avLst/>
            <a:gdLst>
              <a:gd name="connsiteX0" fmla="*/ 0 w 2605437"/>
              <a:gd name="connsiteY0" fmla="*/ 0 h 1279942"/>
              <a:gd name="connsiteX1" fmla="*/ 1965466 w 2605437"/>
              <a:gd name="connsiteY1" fmla="*/ 0 h 1279942"/>
              <a:gd name="connsiteX2" fmla="*/ 2605437 w 2605437"/>
              <a:gd name="connsiteY2" fmla="*/ 639971 h 1279942"/>
              <a:gd name="connsiteX3" fmla="*/ 1965466 w 2605437"/>
              <a:gd name="connsiteY3" fmla="*/ 1279942 h 1279942"/>
              <a:gd name="connsiteX4" fmla="*/ 0 w 2605437"/>
              <a:gd name="connsiteY4" fmla="*/ 1279942 h 1279942"/>
              <a:gd name="connsiteX5" fmla="*/ 639971 w 2605437"/>
              <a:gd name="connsiteY5" fmla="*/ 639971 h 1279942"/>
              <a:gd name="connsiteX6" fmla="*/ 0 w 2605437"/>
              <a:gd name="connsiteY6" fmla="*/ 0 h 1279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05437" h="1279942">
                <a:moveTo>
                  <a:pt x="0" y="0"/>
                </a:moveTo>
                <a:lnTo>
                  <a:pt x="1965466" y="0"/>
                </a:lnTo>
                <a:lnTo>
                  <a:pt x="2605437" y="639971"/>
                </a:lnTo>
                <a:lnTo>
                  <a:pt x="1965466" y="1279942"/>
                </a:lnTo>
                <a:lnTo>
                  <a:pt x="0" y="1279942"/>
                </a:lnTo>
                <a:lnTo>
                  <a:pt x="639971" y="63997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shade val="80000"/>
              <a:hueOff val="374361"/>
              <a:satOff val="-11871"/>
              <a:lumOff val="2301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95978" tIns="18669" rIns="658640" bIns="18669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1600" b="1" kern="1200" dirty="0" smtClean="0"/>
              <a:t>Nezpůsobilé výdaje</a:t>
            </a:r>
            <a:endParaRPr lang="cs-CZ" sz="1600" b="1" kern="1200" dirty="0"/>
          </a:p>
        </p:txBody>
      </p:sp>
      <p:sp>
        <p:nvSpPr>
          <p:cNvPr id="14" name="Volný tvar 13"/>
          <p:cNvSpPr/>
          <p:nvPr/>
        </p:nvSpPr>
        <p:spPr>
          <a:xfrm>
            <a:off x="6406812" y="1051844"/>
            <a:ext cx="3211301" cy="1152128"/>
          </a:xfrm>
          <a:custGeom>
            <a:avLst/>
            <a:gdLst>
              <a:gd name="connsiteX0" fmla="*/ 0 w 2605437"/>
              <a:gd name="connsiteY0" fmla="*/ 0 h 1279942"/>
              <a:gd name="connsiteX1" fmla="*/ 1965466 w 2605437"/>
              <a:gd name="connsiteY1" fmla="*/ 0 h 1279942"/>
              <a:gd name="connsiteX2" fmla="*/ 2605437 w 2605437"/>
              <a:gd name="connsiteY2" fmla="*/ 639971 h 1279942"/>
              <a:gd name="connsiteX3" fmla="*/ 1965466 w 2605437"/>
              <a:gd name="connsiteY3" fmla="*/ 1279942 h 1279942"/>
              <a:gd name="connsiteX4" fmla="*/ 0 w 2605437"/>
              <a:gd name="connsiteY4" fmla="*/ 1279942 h 1279942"/>
              <a:gd name="connsiteX5" fmla="*/ 639971 w 2605437"/>
              <a:gd name="connsiteY5" fmla="*/ 639971 h 1279942"/>
              <a:gd name="connsiteX6" fmla="*/ 0 w 2605437"/>
              <a:gd name="connsiteY6" fmla="*/ 0 h 1279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05437" h="1279942">
                <a:moveTo>
                  <a:pt x="0" y="0"/>
                </a:moveTo>
                <a:lnTo>
                  <a:pt x="1965466" y="0"/>
                </a:lnTo>
                <a:lnTo>
                  <a:pt x="2605437" y="639971"/>
                </a:lnTo>
                <a:lnTo>
                  <a:pt x="1965466" y="1279942"/>
                </a:lnTo>
                <a:lnTo>
                  <a:pt x="0" y="1279942"/>
                </a:lnTo>
                <a:lnTo>
                  <a:pt x="639971" y="63997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shade val="80000"/>
              <a:hueOff val="561541"/>
              <a:satOff val="-17806"/>
              <a:lumOff val="34521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95978" tIns="18669" rIns="658640" bIns="18669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1600" b="1" kern="1200" dirty="0" smtClean="0"/>
              <a:t>Extrapolované nezpůsobilé výdaje </a:t>
            </a:r>
            <a:endParaRPr lang="cs-CZ" sz="1600" b="1" kern="1200" dirty="0"/>
          </a:p>
        </p:txBody>
      </p:sp>
      <p:sp>
        <p:nvSpPr>
          <p:cNvPr id="8" name="Obdélník 7"/>
          <p:cNvSpPr/>
          <p:nvPr/>
        </p:nvSpPr>
        <p:spPr>
          <a:xfrm>
            <a:off x="8774025" y="181025"/>
            <a:ext cx="1688177" cy="27875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521" tIns="84521" rIns="84521" bIns="84521" rtlCol="0" anchor="t"/>
          <a:lstStyle/>
          <a:p>
            <a:pPr marL="0" lvl="1">
              <a:spcBef>
                <a:spcPts val="470"/>
              </a:spcBef>
            </a:pPr>
            <a:r>
              <a:rPr lang="cs-CZ" sz="1300" b="1" dirty="0" smtClean="0">
                <a:solidFill>
                  <a:schemeClr val="tx1"/>
                </a:solidFill>
              </a:rPr>
              <a:t>Stav k 17. 4. 2017</a:t>
            </a:r>
            <a:r>
              <a:rPr lang="cs-CZ" sz="1300" dirty="0" smtClean="0">
                <a:solidFill>
                  <a:schemeClr val="tx1"/>
                </a:solidFill>
              </a:rPr>
              <a:t>.</a:t>
            </a:r>
            <a:endParaRPr lang="cs-CZ" sz="1300" dirty="0">
              <a:solidFill>
                <a:schemeClr val="tx1"/>
              </a:solidFill>
            </a:endParaRPr>
          </a:p>
        </p:txBody>
      </p:sp>
      <p:sp>
        <p:nvSpPr>
          <p:cNvPr id="9" name="Slide Number Placeholder 3"/>
          <p:cNvSpPr txBox="1">
            <a:spLocks/>
          </p:cNvSpPr>
          <p:nvPr/>
        </p:nvSpPr>
        <p:spPr bwMode="auto">
          <a:xfrm>
            <a:off x="9388287" y="7242480"/>
            <a:ext cx="1318110" cy="318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15" tIns="52157" rIns="104315" bIns="52157"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EE6789BE-2C0D-46F5-94E3-7B9789FD919C}" type="slidenum">
              <a:rPr lang="en-GB" altLang="cs-CZ" sz="1600" b="1"/>
              <a:pPr algn="ctr" eaLnBrk="1" hangingPunct="1">
                <a:spcBef>
                  <a:spcPct val="0"/>
                </a:spcBef>
                <a:buFontTx/>
                <a:buNone/>
              </a:pPr>
              <a:t>25</a:t>
            </a:fld>
            <a:endParaRPr lang="en-GB" altLang="cs-CZ" sz="1600" b="1" dirty="0"/>
          </a:p>
        </p:txBody>
      </p:sp>
      <p:graphicFrame>
        <p:nvGraphicFramePr>
          <p:cNvPr id="12" name="Graf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9408857"/>
              </p:ext>
            </p:extLst>
          </p:nvPr>
        </p:nvGraphicFramePr>
        <p:xfrm>
          <a:off x="306140" y="1909216"/>
          <a:ext cx="9953745" cy="5492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0338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číslo snímku 3"/>
          <p:cNvSpPr>
            <a:spLocks noGrp="1"/>
          </p:cNvSpPr>
          <p:nvPr>
            <p:ph type="sldNum" sz="quarter" idx="7"/>
          </p:nvPr>
        </p:nvSpPr>
        <p:spPr>
          <a:xfrm>
            <a:off x="8703484" y="7309817"/>
            <a:ext cx="1582420" cy="123111"/>
          </a:xfrm>
        </p:spPr>
        <p:txBody>
          <a:bodyPr/>
          <a:lstStyle/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26</a:t>
            </a:fld>
            <a:endParaRPr lang="cs-CZ" dirty="0"/>
          </a:p>
        </p:txBody>
      </p:sp>
      <p:graphicFrame>
        <p:nvGraphicFramePr>
          <p:cNvPr id="11" name="Graf 10"/>
          <p:cNvGraphicFramePr/>
          <p:nvPr>
            <p:extLst>
              <p:ext uri="{D42A27DB-BD31-4B8C-83A1-F6EECF244321}">
                <p14:modId xmlns:p14="http://schemas.microsoft.com/office/powerpoint/2010/main" val="4015513533"/>
              </p:ext>
            </p:extLst>
          </p:nvPr>
        </p:nvGraphicFramePr>
        <p:xfrm>
          <a:off x="450156" y="685081"/>
          <a:ext cx="9937104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Graf 12"/>
          <p:cNvGraphicFramePr/>
          <p:nvPr>
            <p:extLst>
              <p:ext uri="{D42A27DB-BD31-4B8C-83A1-F6EECF244321}">
                <p14:modId xmlns:p14="http://schemas.microsoft.com/office/powerpoint/2010/main" val="4274516469"/>
              </p:ext>
            </p:extLst>
          </p:nvPr>
        </p:nvGraphicFramePr>
        <p:xfrm>
          <a:off x="594172" y="3997449"/>
          <a:ext cx="9935914" cy="30857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88996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9900" y="581025"/>
            <a:ext cx="8990799" cy="923330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Nezpůsobilé výdaje dle operačního programu v roce 2016 v mil. Kč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8803084" y="253033"/>
            <a:ext cx="1688177" cy="27875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521" tIns="84521" rIns="84521" bIns="84521" rtlCol="0" anchor="t"/>
          <a:lstStyle/>
          <a:p>
            <a:pPr marL="0" lvl="1">
              <a:spcBef>
                <a:spcPts val="470"/>
              </a:spcBef>
            </a:pPr>
            <a:r>
              <a:rPr lang="cs-CZ" sz="1300" b="1" dirty="0" smtClean="0">
                <a:solidFill>
                  <a:schemeClr val="tx1"/>
                </a:solidFill>
              </a:rPr>
              <a:t>Stav k 17. </a:t>
            </a:r>
            <a:r>
              <a:rPr lang="cs-CZ" sz="1300" b="1" dirty="0">
                <a:solidFill>
                  <a:schemeClr val="tx1"/>
                </a:solidFill>
              </a:rPr>
              <a:t>4</a:t>
            </a:r>
            <a:r>
              <a:rPr lang="cs-CZ" sz="1300" b="1" dirty="0" smtClean="0">
                <a:solidFill>
                  <a:schemeClr val="tx1"/>
                </a:solidFill>
              </a:rPr>
              <a:t>. 2017</a:t>
            </a:r>
            <a:r>
              <a:rPr lang="cs-CZ" sz="1300" dirty="0" smtClean="0">
                <a:solidFill>
                  <a:schemeClr val="tx1"/>
                </a:solidFill>
              </a:rPr>
              <a:t>.</a:t>
            </a:r>
            <a:endParaRPr lang="cs-CZ" sz="1300" dirty="0">
              <a:solidFill>
                <a:schemeClr val="tx1"/>
              </a:solidFill>
            </a:endParaRPr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 bwMode="auto">
          <a:xfrm>
            <a:off x="9388287" y="7242480"/>
            <a:ext cx="1318110" cy="318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15" tIns="52157" rIns="104315" bIns="52157"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EE6789BE-2C0D-46F5-94E3-7B9789FD919C}" type="slidenum">
              <a:rPr lang="en-GB" altLang="cs-CZ" sz="1600" b="1"/>
              <a:pPr algn="ctr" eaLnBrk="1" hangingPunct="1">
                <a:spcBef>
                  <a:spcPct val="0"/>
                </a:spcBef>
                <a:buFontTx/>
                <a:buNone/>
              </a:pPr>
              <a:t>27</a:t>
            </a:fld>
            <a:endParaRPr lang="en-GB" altLang="cs-CZ" sz="1600" b="1" dirty="0"/>
          </a:p>
        </p:txBody>
      </p:sp>
      <p:graphicFrame>
        <p:nvGraphicFramePr>
          <p:cNvPr id="9" name="Graf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2674205"/>
              </p:ext>
            </p:extLst>
          </p:nvPr>
        </p:nvGraphicFramePr>
        <p:xfrm>
          <a:off x="234132" y="1549177"/>
          <a:ext cx="10009112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4707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9900" y="581026"/>
            <a:ext cx="10021361" cy="1040160"/>
          </a:xfrm>
        </p:spPr>
        <p:txBody>
          <a:bodyPr/>
          <a:lstStyle/>
          <a:p>
            <a:pPr>
              <a:defRPr/>
            </a:pPr>
            <a:r>
              <a:rPr lang="cs-CZ" dirty="0"/>
              <a:t>C</a:t>
            </a:r>
            <a:r>
              <a:rPr lang="cs-CZ" dirty="0" smtClean="0"/>
              <a:t>hybovost v roce 2016, která bude verifikována od Evropské komise/Kanceláře </a:t>
            </a:r>
            <a:r>
              <a:rPr lang="cs-CZ" dirty="0"/>
              <a:t>finančních mechanismů </a:t>
            </a:r>
          </a:p>
        </p:txBody>
      </p:sp>
      <p:sp>
        <p:nvSpPr>
          <p:cNvPr id="9" name="Obdélník 8"/>
          <p:cNvSpPr/>
          <p:nvPr/>
        </p:nvSpPr>
        <p:spPr>
          <a:xfrm>
            <a:off x="8803084" y="109017"/>
            <a:ext cx="1688177" cy="27875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521" tIns="84521" rIns="84521" bIns="84521" rtlCol="0" anchor="t"/>
          <a:lstStyle/>
          <a:p>
            <a:pPr marL="0" lvl="1">
              <a:spcBef>
                <a:spcPts val="470"/>
              </a:spcBef>
            </a:pPr>
            <a:r>
              <a:rPr lang="cs-CZ" sz="1300" b="1" dirty="0" smtClean="0">
                <a:solidFill>
                  <a:schemeClr val="tx1"/>
                </a:solidFill>
              </a:rPr>
              <a:t>Stav k 17. 4. 2017</a:t>
            </a:r>
          </a:p>
        </p:txBody>
      </p:sp>
      <p:sp>
        <p:nvSpPr>
          <p:cNvPr id="10" name="Slide Number Placeholder 3"/>
          <p:cNvSpPr txBox="1">
            <a:spLocks/>
          </p:cNvSpPr>
          <p:nvPr/>
        </p:nvSpPr>
        <p:spPr bwMode="auto">
          <a:xfrm>
            <a:off x="9388287" y="7242480"/>
            <a:ext cx="1318110" cy="318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15" tIns="52157" rIns="104315" bIns="52157"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EE6789BE-2C0D-46F5-94E3-7B9789FD919C}" type="slidenum">
              <a:rPr lang="en-GB" altLang="cs-CZ" sz="1600" b="1"/>
              <a:pPr algn="ctr" eaLnBrk="1" hangingPunct="1">
                <a:spcBef>
                  <a:spcPct val="0"/>
                </a:spcBef>
                <a:buFontTx/>
                <a:buNone/>
              </a:pPr>
              <a:t>28</a:t>
            </a:fld>
            <a:endParaRPr lang="en-GB" altLang="cs-CZ" sz="1600" b="1" dirty="0"/>
          </a:p>
        </p:txBody>
      </p:sp>
      <p:graphicFrame>
        <p:nvGraphicFramePr>
          <p:cNvPr id="11" name="Graf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7720656"/>
              </p:ext>
            </p:extLst>
          </p:nvPr>
        </p:nvGraphicFramePr>
        <p:xfrm>
          <a:off x="234132" y="1474893"/>
          <a:ext cx="10041105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2489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Verifikovaná chybovost od Evropské komise </a:t>
            </a:r>
            <a:endParaRPr lang="cs-CZ" dirty="0"/>
          </a:p>
        </p:txBody>
      </p:sp>
      <p:graphicFrame>
        <p:nvGraphicFramePr>
          <p:cNvPr id="6" name="Graf 5"/>
          <p:cNvGraphicFramePr/>
          <p:nvPr>
            <p:extLst>
              <p:ext uri="{D42A27DB-BD31-4B8C-83A1-F6EECF244321}">
                <p14:modId xmlns:p14="http://schemas.microsoft.com/office/powerpoint/2010/main" val="2622760078"/>
              </p:ext>
            </p:extLst>
          </p:nvPr>
        </p:nvGraphicFramePr>
        <p:xfrm>
          <a:off x="650287" y="1117129"/>
          <a:ext cx="9520949" cy="60902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Obdélník 6"/>
          <p:cNvSpPr/>
          <p:nvPr/>
        </p:nvSpPr>
        <p:spPr>
          <a:xfrm>
            <a:off x="8686509" y="253033"/>
            <a:ext cx="1844767" cy="8640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521" tIns="84521" rIns="84521" bIns="84521" rtlCol="0" anchor="t"/>
          <a:lstStyle/>
          <a:p>
            <a:pPr marL="0" lvl="1">
              <a:spcBef>
                <a:spcPts val="470"/>
              </a:spcBef>
            </a:pPr>
            <a:r>
              <a:rPr lang="cs-CZ" sz="1300" b="1" dirty="0" smtClean="0">
                <a:solidFill>
                  <a:schemeClr val="tx1"/>
                </a:solidFill>
              </a:rPr>
              <a:t>Stav k 17. </a:t>
            </a:r>
            <a:r>
              <a:rPr lang="cs-CZ" sz="1300" b="1" dirty="0">
                <a:solidFill>
                  <a:schemeClr val="tx1"/>
                </a:solidFill>
              </a:rPr>
              <a:t>4</a:t>
            </a:r>
            <a:r>
              <a:rPr lang="cs-CZ" sz="1300" b="1" dirty="0" smtClean="0">
                <a:solidFill>
                  <a:schemeClr val="tx1"/>
                </a:solidFill>
              </a:rPr>
              <a:t>. 2017</a:t>
            </a:r>
          </a:p>
          <a:p>
            <a:pPr marL="0" lvl="1">
              <a:spcBef>
                <a:spcPts val="470"/>
              </a:spcBef>
            </a:pPr>
            <a:r>
              <a:rPr lang="cs-CZ" sz="1300" b="1" dirty="0" smtClean="0">
                <a:solidFill>
                  <a:schemeClr val="tx1"/>
                </a:solidFill>
              </a:rPr>
              <a:t>Údaje za rok 2016  jsou bez  verifikace</a:t>
            </a:r>
            <a:r>
              <a:rPr lang="cs-CZ" sz="1300" dirty="0" smtClean="0">
                <a:solidFill>
                  <a:schemeClr val="tx1"/>
                </a:solidFill>
              </a:rPr>
              <a:t>.</a:t>
            </a:r>
            <a:endParaRPr lang="cs-CZ" sz="1300" dirty="0">
              <a:solidFill>
                <a:schemeClr val="tx1"/>
              </a:solidFill>
            </a:endParaRPr>
          </a:p>
        </p:txBody>
      </p:sp>
      <p:sp>
        <p:nvSpPr>
          <p:cNvPr id="8" name="Slide Number Placeholder 3"/>
          <p:cNvSpPr txBox="1">
            <a:spLocks/>
          </p:cNvSpPr>
          <p:nvPr/>
        </p:nvSpPr>
        <p:spPr bwMode="auto">
          <a:xfrm>
            <a:off x="9388287" y="7242480"/>
            <a:ext cx="1318110" cy="318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15" tIns="52157" rIns="104315" bIns="52157"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EE6789BE-2C0D-46F5-94E3-7B9789FD919C}" type="slidenum">
              <a:rPr lang="en-GB" altLang="cs-CZ" sz="1600" b="1"/>
              <a:pPr algn="ctr" eaLnBrk="1" hangingPunct="1">
                <a:spcBef>
                  <a:spcPct val="0"/>
                </a:spcBef>
                <a:buFontTx/>
                <a:buNone/>
              </a:pPr>
              <a:t>29</a:t>
            </a:fld>
            <a:endParaRPr lang="en-GB" alt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356634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Představení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90116" y="2485281"/>
            <a:ext cx="5520680" cy="3255640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cs-CZ" sz="2000" dirty="0" smtClean="0"/>
              <a:t>Auditní </a:t>
            </a:r>
            <a:r>
              <a:rPr lang="cs-CZ" sz="2000" dirty="0"/>
              <a:t>orgán postupuje dle:</a:t>
            </a:r>
          </a:p>
          <a:p>
            <a:pPr marL="541338">
              <a:lnSpc>
                <a:spcPct val="150000"/>
              </a:lnSpc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2000" dirty="0"/>
              <a:t>Zákona o finanční kontrole,</a:t>
            </a:r>
          </a:p>
          <a:p>
            <a:pPr marL="541338">
              <a:lnSpc>
                <a:spcPct val="150000"/>
              </a:lnSpc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2000" dirty="0"/>
              <a:t>Kontrolního řádu,</a:t>
            </a:r>
          </a:p>
          <a:p>
            <a:pPr marL="541338">
              <a:lnSpc>
                <a:spcPct val="150000"/>
              </a:lnSpc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2000" dirty="0"/>
              <a:t>Evropských směrnic a nařízení,</a:t>
            </a:r>
          </a:p>
          <a:p>
            <a:pPr marL="541338">
              <a:lnSpc>
                <a:spcPct val="150000"/>
              </a:lnSpc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2000" dirty="0"/>
              <a:t>Mezinárodních auditorských standardů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sp>
        <p:nvSpPr>
          <p:cNvPr id="7" name="Obdélník 6"/>
          <p:cNvSpPr/>
          <p:nvPr/>
        </p:nvSpPr>
        <p:spPr>
          <a:xfrm>
            <a:off x="494258" y="1045121"/>
            <a:ext cx="9676978" cy="10687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0000" tIns="72000" rIns="180000" bIns="72000" rtlCol="0" anchor="t">
            <a:spAutoFit/>
          </a:bodyPr>
          <a:lstStyle/>
          <a:p>
            <a:pPr marL="0" lvl="1" indent="0">
              <a:spcBef>
                <a:spcPts val="600"/>
              </a:spcBef>
              <a:buNone/>
            </a:pPr>
            <a:r>
              <a:rPr lang="cs-CZ" sz="2000" dirty="0">
                <a:solidFill>
                  <a:schemeClr val="tx1"/>
                </a:solidFill>
              </a:rPr>
              <a:t>Auditní orgán je funkčně nezávislý auditní subjekt, který zajišťuje strategii jednotného auditu prostředků Evropské unie a Finančních mechanizmů </a:t>
            </a:r>
            <a:r>
              <a:rPr lang="cs-CZ" sz="2000" dirty="0" smtClean="0">
                <a:solidFill>
                  <a:schemeClr val="tx1"/>
                </a:solidFill>
              </a:rPr>
              <a:t>EHP/Norska </a:t>
            </a:r>
            <a:r>
              <a:rPr lang="cs-CZ" sz="2000" dirty="0">
                <a:solidFill>
                  <a:schemeClr val="tx1"/>
                </a:solidFill>
              </a:rPr>
              <a:t>s cílem podat ujištění, že výdaje jsou legální </a:t>
            </a:r>
            <a:r>
              <a:rPr lang="cs-CZ" sz="2000" dirty="0" smtClean="0">
                <a:solidFill>
                  <a:schemeClr val="tx1"/>
                </a:solidFill>
              </a:rPr>
              <a:t>a </a:t>
            </a:r>
            <a:r>
              <a:rPr lang="cs-CZ" sz="2000" dirty="0">
                <a:solidFill>
                  <a:schemeClr val="tx1"/>
                </a:solidFill>
              </a:rPr>
              <a:t>správné.</a:t>
            </a:r>
          </a:p>
        </p:txBody>
      </p:sp>
      <p:sp>
        <p:nvSpPr>
          <p:cNvPr id="8" name="Slide Number Placeholder 3"/>
          <p:cNvSpPr txBox="1">
            <a:spLocks/>
          </p:cNvSpPr>
          <p:nvPr/>
        </p:nvSpPr>
        <p:spPr bwMode="auto">
          <a:xfrm>
            <a:off x="9388287" y="7242480"/>
            <a:ext cx="1318110" cy="318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15" tIns="52157" rIns="104315" bIns="52157"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EE6789BE-2C0D-46F5-94E3-7B9789FD919C}" type="slidenum">
              <a:rPr lang="en-GB" altLang="cs-CZ" sz="1600" b="1"/>
              <a:pPr algn="ctr"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GB" alt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86440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9900" y="581025"/>
            <a:ext cx="8990799" cy="923330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Identifikované nedostatky v roce 2016 dle četnosti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6438629"/>
              </p:ext>
            </p:extLst>
          </p:nvPr>
        </p:nvGraphicFramePr>
        <p:xfrm>
          <a:off x="378148" y="1549177"/>
          <a:ext cx="9851595" cy="54954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Obdélník 6"/>
          <p:cNvSpPr/>
          <p:nvPr/>
        </p:nvSpPr>
        <p:spPr>
          <a:xfrm>
            <a:off x="8803084" y="253033"/>
            <a:ext cx="1688177" cy="27875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521" tIns="84521" rIns="84521" bIns="84521" rtlCol="0" anchor="t"/>
          <a:lstStyle/>
          <a:p>
            <a:pPr marL="0" lvl="1">
              <a:spcBef>
                <a:spcPts val="470"/>
              </a:spcBef>
            </a:pPr>
            <a:r>
              <a:rPr lang="cs-CZ" sz="1300" b="1" dirty="0" smtClean="0">
                <a:solidFill>
                  <a:schemeClr val="tx1"/>
                </a:solidFill>
              </a:rPr>
              <a:t>Stav k 17. </a:t>
            </a:r>
            <a:r>
              <a:rPr lang="cs-CZ" sz="1300" b="1" dirty="0">
                <a:solidFill>
                  <a:schemeClr val="tx1"/>
                </a:solidFill>
              </a:rPr>
              <a:t>4</a:t>
            </a:r>
            <a:r>
              <a:rPr lang="cs-CZ" sz="1300" b="1" dirty="0" smtClean="0">
                <a:solidFill>
                  <a:schemeClr val="tx1"/>
                </a:solidFill>
              </a:rPr>
              <a:t>. 2017</a:t>
            </a:r>
            <a:r>
              <a:rPr lang="cs-CZ" sz="1300" dirty="0" smtClean="0">
                <a:solidFill>
                  <a:schemeClr val="tx1"/>
                </a:solidFill>
              </a:rPr>
              <a:t>.</a:t>
            </a:r>
            <a:endParaRPr lang="cs-CZ" sz="1300" dirty="0">
              <a:solidFill>
                <a:schemeClr val="tx1"/>
              </a:solidFill>
            </a:endParaRPr>
          </a:p>
        </p:txBody>
      </p:sp>
      <p:sp>
        <p:nvSpPr>
          <p:cNvPr id="8" name="Slide Number Placeholder 3"/>
          <p:cNvSpPr txBox="1">
            <a:spLocks/>
          </p:cNvSpPr>
          <p:nvPr/>
        </p:nvSpPr>
        <p:spPr bwMode="auto">
          <a:xfrm>
            <a:off x="9388287" y="7242480"/>
            <a:ext cx="1318110" cy="318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15" tIns="52157" rIns="104315" bIns="52157"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EE6789BE-2C0D-46F5-94E3-7B9789FD919C}" type="slidenum">
              <a:rPr lang="en-GB" altLang="cs-CZ" sz="1600" b="1"/>
              <a:pPr algn="ctr" eaLnBrk="1" hangingPunct="1">
                <a:spcBef>
                  <a:spcPct val="0"/>
                </a:spcBef>
                <a:buFontTx/>
                <a:buNone/>
              </a:pPr>
              <a:t>30</a:t>
            </a:fld>
            <a:endParaRPr lang="en-GB" alt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122745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9900" y="581025"/>
            <a:ext cx="8990799" cy="923330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Identifikované nedostatky dle finančního vyjádření v %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8875092" y="181025"/>
            <a:ext cx="1688177" cy="27875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521" tIns="84521" rIns="84521" bIns="84521" rtlCol="0" anchor="t"/>
          <a:lstStyle/>
          <a:p>
            <a:pPr marL="0" lvl="1">
              <a:spcBef>
                <a:spcPts val="470"/>
              </a:spcBef>
            </a:pPr>
            <a:r>
              <a:rPr lang="cs-CZ" sz="1300" b="1" dirty="0" smtClean="0">
                <a:solidFill>
                  <a:schemeClr val="tx1"/>
                </a:solidFill>
              </a:rPr>
              <a:t>Stav k 17. </a:t>
            </a:r>
            <a:r>
              <a:rPr lang="cs-CZ" sz="1300" b="1" dirty="0">
                <a:solidFill>
                  <a:schemeClr val="tx1"/>
                </a:solidFill>
              </a:rPr>
              <a:t>4</a:t>
            </a:r>
            <a:r>
              <a:rPr lang="cs-CZ" sz="1300" b="1" dirty="0" smtClean="0">
                <a:solidFill>
                  <a:schemeClr val="tx1"/>
                </a:solidFill>
              </a:rPr>
              <a:t>. 2017</a:t>
            </a:r>
            <a:r>
              <a:rPr lang="cs-CZ" sz="1300" dirty="0" smtClean="0">
                <a:solidFill>
                  <a:schemeClr val="tx1"/>
                </a:solidFill>
              </a:rPr>
              <a:t>.</a:t>
            </a:r>
            <a:endParaRPr lang="cs-CZ" sz="1300" dirty="0">
              <a:solidFill>
                <a:schemeClr val="tx1"/>
              </a:solidFill>
            </a:endParaRPr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 bwMode="auto">
          <a:xfrm>
            <a:off x="9388287" y="7242480"/>
            <a:ext cx="1318110" cy="318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15" tIns="52157" rIns="104315" bIns="52157"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EE6789BE-2C0D-46F5-94E3-7B9789FD919C}" type="slidenum">
              <a:rPr lang="en-GB" altLang="cs-CZ" sz="1600" b="1"/>
              <a:pPr algn="ctr" eaLnBrk="1" hangingPunct="1">
                <a:spcBef>
                  <a:spcPct val="0"/>
                </a:spcBef>
                <a:buFontTx/>
                <a:buNone/>
              </a:pPr>
              <a:t>31</a:t>
            </a:fld>
            <a:endParaRPr lang="en-GB" altLang="cs-CZ" sz="1600" b="1" dirty="0"/>
          </a:p>
        </p:txBody>
      </p:sp>
      <p:graphicFrame>
        <p:nvGraphicFramePr>
          <p:cNvPr id="9" name="Graf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5764052"/>
              </p:ext>
            </p:extLst>
          </p:nvPr>
        </p:nvGraphicFramePr>
        <p:xfrm>
          <a:off x="522164" y="1561759"/>
          <a:ext cx="9865096" cy="5460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0261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Zástupný symbol pro obsah 2"/>
          <p:cNvSpPr>
            <a:spLocks noGrp="1"/>
          </p:cNvSpPr>
          <p:nvPr>
            <p:ph sz="half" idx="10"/>
          </p:nvPr>
        </p:nvSpPr>
        <p:spPr>
          <a:xfrm>
            <a:off x="666180" y="2123455"/>
            <a:ext cx="4176464" cy="2308324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cs-CZ" altLang="cs-CZ" sz="2400" b="1" dirty="0" smtClean="0">
                <a:latin typeface="+mn-lt"/>
              </a:rPr>
              <a:t>Výdaje – 3E</a:t>
            </a:r>
          </a:p>
          <a:p>
            <a:pPr marL="538163" lvl="0" indent="-361950">
              <a:spcBef>
                <a:spcPts val="1200"/>
              </a:spcBef>
              <a:buFont typeface="Arial" panose="020B0604020202020204" pitchFamily="34" charset="0"/>
              <a:buChar char="‒"/>
            </a:pPr>
            <a:r>
              <a:rPr lang="cs-CZ" altLang="cs-CZ" sz="2400" dirty="0" smtClean="0">
                <a:solidFill>
                  <a:schemeClr val="tx1"/>
                </a:solidFill>
                <a:latin typeface="+mn-lt"/>
              </a:rPr>
              <a:t>hospodárnost (přiměřenost),</a:t>
            </a:r>
          </a:p>
          <a:p>
            <a:pPr marL="538163" lvl="0" indent="-361950">
              <a:spcBef>
                <a:spcPts val="1200"/>
              </a:spcBef>
              <a:buFont typeface="Arial" panose="020B0604020202020204" pitchFamily="34" charset="0"/>
              <a:buChar char="‒"/>
            </a:pPr>
            <a:r>
              <a:rPr lang="cs-CZ" altLang="cs-CZ" sz="2400" dirty="0" smtClean="0">
                <a:solidFill>
                  <a:schemeClr val="tx1"/>
                </a:solidFill>
                <a:latin typeface="+mn-lt"/>
              </a:rPr>
              <a:t>efektivnost (účinnost),</a:t>
            </a:r>
          </a:p>
          <a:p>
            <a:pPr marL="538163" lvl="0" indent="-361950">
              <a:spcBef>
                <a:spcPts val="1200"/>
              </a:spcBef>
              <a:buFont typeface="Arial" panose="020B0604020202020204" pitchFamily="34" charset="0"/>
              <a:buChar char="‒"/>
            </a:pPr>
            <a:r>
              <a:rPr lang="cs-CZ" altLang="cs-CZ" sz="2400" dirty="0" smtClean="0">
                <a:solidFill>
                  <a:schemeClr val="tx1"/>
                </a:solidFill>
                <a:latin typeface="+mn-lt"/>
              </a:rPr>
              <a:t>účelnost (nezbytnost).</a:t>
            </a:r>
            <a:endParaRPr lang="cs-CZ" altLang="cs-CZ" sz="2400" dirty="0" smtClean="0">
              <a:latin typeface="+mn-lt"/>
            </a:endParaRPr>
          </a:p>
        </p:txBody>
      </p:sp>
      <p:sp>
        <p:nvSpPr>
          <p:cNvPr id="30722" name="Nadpis 1"/>
          <p:cNvSpPr>
            <a:spLocks noGrp="1"/>
          </p:cNvSpPr>
          <p:nvPr>
            <p:ph type="title"/>
          </p:nvPr>
        </p:nvSpPr>
        <p:spPr>
          <a:xfrm>
            <a:off x="469900" y="581025"/>
            <a:ext cx="9989368" cy="466090"/>
          </a:xfrm>
        </p:spPr>
        <p:txBody>
          <a:bodyPr/>
          <a:lstStyle/>
          <a:p>
            <a:pPr>
              <a:defRPr/>
            </a:pPr>
            <a:r>
              <a:rPr lang="cs-CZ" altLang="cs-CZ" dirty="0" smtClean="0"/>
              <a:t>Klíčové zásady uznatelnosti výdajů, které příjemci porušují</a:t>
            </a:r>
          </a:p>
        </p:txBody>
      </p:sp>
      <p:sp>
        <p:nvSpPr>
          <p:cNvPr id="7" name="Obdélník 6"/>
          <p:cNvSpPr/>
          <p:nvPr/>
        </p:nvSpPr>
        <p:spPr>
          <a:xfrm>
            <a:off x="5346700" y="2123455"/>
            <a:ext cx="5346700" cy="261610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1200"/>
              </a:spcBef>
            </a:pPr>
            <a:r>
              <a:rPr lang="cs-CZ" altLang="cs-CZ" sz="2400" b="1" dirty="0"/>
              <a:t>Veřejné zakázky</a:t>
            </a:r>
          </a:p>
          <a:p>
            <a:pPr marL="538163" lvl="0" indent="-361950">
              <a:spcBef>
                <a:spcPts val="1200"/>
              </a:spcBef>
              <a:buFont typeface="Arial" panose="020B0604020202020204" pitchFamily="34" charset="0"/>
              <a:buChar char="‒"/>
            </a:pPr>
            <a:r>
              <a:rPr lang="cs-CZ" altLang="cs-CZ" sz="2400" dirty="0"/>
              <a:t>přiměřenost,</a:t>
            </a:r>
          </a:p>
          <a:p>
            <a:pPr marL="538163" lvl="0" indent="-361950">
              <a:spcBef>
                <a:spcPts val="1200"/>
              </a:spcBef>
              <a:buFont typeface="Arial" panose="020B0604020202020204" pitchFamily="34" charset="0"/>
              <a:buChar char="‒"/>
            </a:pPr>
            <a:r>
              <a:rPr lang="cs-CZ" altLang="cs-CZ" sz="2400" dirty="0"/>
              <a:t>transparentnost,</a:t>
            </a:r>
          </a:p>
          <a:p>
            <a:pPr marL="538163" lvl="0" indent="-361950">
              <a:spcBef>
                <a:spcPts val="1200"/>
              </a:spcBef>
              <a:buFont typeface="Arial" panose="020B0604020202020204" pitchFamily="34" charset="0"/>
              <a:buChar char="‒"/>
            </a:pPr>
            <a:r>
              <a:rPr lang="cs-CZ" altLang="cs-CZ" sz="2400" dirty="0"/>
              <a:t>nediskriminace,</a:t>
            </a:r>
          </a:p>
          <a:p>
            <a:pPr marL="538163" lvl="0" indent="-361950">
              <a:spcBef>
                <a:spcPts val="1200"/>
              </a:spcBef>
              <a:buFont typeface="Arial" panose="020B0604020202020204" pitchFamily="34" charset="0"/>
              <a:buChar char="‒"/>
            </a:pPr>
            <a:r>
              <a:rPr lang="cs-CZ" altLang="cs-CZ" sz="2400" dirty="0"/>
              <a:t>rovný přístup.</a:t>
            </a:r>
          </a:p>
        </p:txBody>
      </p:sp>
      <p:sp>
        <p:nvSpPr>
          <p:cNvPr id="8" name="Slide Number Placeholder 3"/>
          <p:cNvSpPr txBox="1">
            <a:spLocks/>
          </p:cNvSpPr>
          <p:nvPr/>
        </p:nvSpPr>
        <p:spPr bwMode="auto">
          <a:xfrm>
            <a:off x="9388287" y="7242480"/>
            <a:ext cx="1318110" cy="318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15" tIns="52157" rIns="104315" bIns="52157"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EE6789BE-2C0D-46F5-94E3-7B9789FD919C}" type="slidenum">
              <a:rPr lang="en-GB" altLang="cs-CZ" sz="1600" b="1"/>
              <a:pPr algn="ctr" eaLnBrk="1" hangingPunct="1">
                <a:spcBef>
                  <a:spcPct val="0"/>
                </a:spcBef>
                <a:buFontTx/>
                <a:buNone/>
              </a:pPr>
              <a:t>32</a:t>
            </a:fld>
            <a:endParaRPr lang="en-GB" alt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19933176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Nejčastější identifikovaná zjištění AO v rámci auditů operací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33</a:t>
            </a:fld>
            <a:endParaRPr lang="cs-CZ" dirty="0"/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 bwMode="auto">
          <a:xfrm>
            <a:off x="9388287" y="7242480"/>
            <a:ext cx="1318110" cy="318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15" tIns="52157" rIns="104315" bIns="52157"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EE6789BE-2C0D-46F5-94E3-7B9789FD919C}" type="slidenum">
              <a:rPr lang="en-GB" altLang="cs-CZ" sz="1600" b="1"/>
              <a:pPr algn="ctr" eaLnBrk="1" hangingPunct="1">
                <a:spcBef>
                  <a:spcPct val="0"/>
                </a:spcBef>
                <a:buFontTx/>
                <a:buNone/>
              </a:pPr>
              <a:t>33</a:t>
            </a:fld>
            <a:endParaRPr lang="en-GB" altLang="cs-CZ" sz="1600" b="1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916037475"/>
              </p:ext>
            </p:extLst>
          </p:nvPr>
        </p:nvGraphicFramePr>
        <p:xfrm>
          <a:off x="666180" y="1510258"/>
          <a:ext cx="9577064" cy="59093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8240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9900" y="581025"/>
            <a:ext cx="8990799" cy="968152"/>
          </a:xfrm>
        </p:spPr>
        <p:txBody>
          <a:bodyPr/>
          <a:lstStyle/>
          <a:p>
            <a:pPr>
              <a:defRPr/>
            </a:pPr>
            <a:r>
              <a:rPr lang="cs-CZ" altLang="cs-CZ" dirty="0" smtClean="0"/>
              <a:t>Nejčastější identifikovaná zjištění AO v rámci auditů operací</a:t>
            </a:r>
            <a:endParaRPr lang="cs-CZ" dirty="0"/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 bwMode="auto">
          <a:xfrm>
            <a:off x="9388287" y="7242480"/>
            <a:ext cx="1318110" cy="318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15" tIns="52157" rIns="104315" bIns="52157"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EE6789BE-2C0D-46F5-94E3-7B9789FD919C}" type="slidenum">
              <a:rPr lang="en-GB" altLang="cs-CZ" sz="1600" b="1"/>
              <a:pPr algn="ctr" eaLnBrk="1" hangingPunct="1">
                <a:spcBef>
                  <a:spcPct val="0"/>
                </a:spcBef>
                <a:buFontTx/>
                <a:buNone/>
              </a:pPr>
              <a:t>34</a:t>
            </a:fld>
            <a:endParaRPr lang="en-GB" altLang="cs-CZ" sz="1600" b="1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247295805"/>
              </p:ext>
            </p:extLst>
          </p:nvPr>
        </p:nvGraphicFramePr>
        <p:xfrm>
          <a:off x="378148" y="1477169"/>
          <a:ext cx="9865096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7704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9900" y="581025"/>
            <a:ext cx="10637440" cy="923330"/>
          </a:xfrm>
        </p:spPr>
        <p:txBody>
          <a:bodyPr/>
          <a:lstStyle/>
          <a:p>
            <a:pPr>
              <a:defRPr/>
            </a:pPr>
            <a:r>
              <a:rPr lang="cs-CZ" altLang="cs-CZ" dirty="0"/>
              <a:t>Postup v případě zjištění nesrovnalosti u veřejných zakázek</a:t>
            </a:r>
            <a:endParaRPr lang="cs-CZ" dirty="0"/>
          </a:p>
        </p:txBody>
      </p:sp>
      <p:graphicFrame>
        <p:nvGraphicFramePr>
          <p:cNvPr id="8" name="Zástupný symbol pro obsah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5276058"/>
              </p:ext>
            </p:extLst>
          </p:nvPr>
        </p:nvGraphicFramePr>
        <p:xfrm>
          <a:off x="1458268" y="1693193"/>
          <a:ext cx="7136606" cy="49743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lide Number Placeholder 3"/>
          <p:cNvSpPr txBox="1">
            <a:spLocks/>
          </p:cNvSpPr>
          <p:nvPr/>
        </p:nvSpPr>
        <p:spPr bwMode="auto">
          <a:xfrm>
            <a:off x="9388287" y="7242480"/>
            <a:ext cx="1318110" cy="318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15" tIns="52157" rIns="104315" bIns="52157"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EE6789BE-2C0D-46F5-94E3-7B9789FD919C}" type="slidenum">
              <a:rPr lang="en-GB" altLang="cs-CZ" sz="1600" b="1"/>
              <a:pPr algn="ctr" eaLnBrk="1" hangingPunct="1">
                <a:spcBef>
                  <a:spcPct val="0"/>
                </a:spcBef>
                <a:buFontTx/>
                <a:buNone/>
              </a:pPr>
              <a:t>35</a:t>
            </a:fld>
            <a:endParaRPr lang="en-GB" alt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704071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6213" indent="0">
              <a:buNone/>
            </a:pPr>
            <a:r>
              <a:rPr lang="cs-CZ" sz="2500" u="sng" dirty="0" smtClean="0"/>
              <a:t>Primární kontrolní systém - Řídicí orgán (poskytovatel dotace):</a:t>
            </a:r>
          </a:p>
          <a:p>
            <a:pPr lvl="1"/>
            <a:r>
              <a:rPr lang="cs-CZ" sz="2500" dirty="0" smtClean="0"/>
              <a:t>má klíčovou roli zjistit nesrovnalost; jeho činnost je následně  předmětem auditu ze strany AO (příp. identifikace nesrovnalosti ze strany PCO).</a:t>
            </a:r>
          </a:p>
          <a:p>
            <a:pPr lvl="1"/>
            <a:r>
              <a:rPr lang="cs-CZ" sz="2500" dirty="0" smtClean="0"/>
              <a:t>Má zaručit, že příjemci vykázané výdaje jsou skutečné, že produkty nebo služby byly poskytnuty v souladu s rozhodnutím o schválení operace/projektu, že žádosti příjemce o úhradu jsou správné a že operace a výdaje jsou v souladu s vnitrostátními pravidly a pravidly EU</a:t>
            </a:r>
          </a:p>
          <a:p>
            <a:pPr marL="176213" indent="0">
              <a:buNone/>
            </a:pPr>
            <a:endParaRPr lang="cs-CZ" sz="2500" dirty="0"/>
          </a:p>
          <a:p>
            <a:pPr marL="176213" indent="0">
              <a:buNone/>
            </a:pPr>
            <a:r>
              <a:rPr lang="cs-CZ" sz="2500" u="sng" dirty="0" smtClean="0"/>
              <a:t>Sekundární kontrolní systém – zajištěn Auditním orgánem (</a:t>
            </a:r>
            <a:r>
              <a:rPr lang="cs-CZ" sz="2500" u="sng" dirty="0" err="1" smtClean="0"/>
              <a:t>ExPost</a:t>
            </a:r>
            <a:r>
              <a:rPr lang="cs-CZ" sz="2500" u="sng" dirty="0" smtClean="0"/>
              <a:t>)</a:t>
            </a:r>
          </a:p>
          <a:p>
            <a:pPr marL="176213" indent="0">
              <a:buNone/>
            </a:pPr>
            <a:r>
              <a:rPr lang="cs-CZ" sz="2500" u="sng" dirty="0" smtClean="0"/>
              <a:t>Předávání nesrovnalostí k vymáhání správcům daně (OFS)</a:t>
            </a:r>
          </a:p>
          <a:p>
            <a:endParaRPr lang="cs-CZ" sz="2500" dirty="0" smtClean="0"/>
          </a:p>
          <a:p>
            <a:endParaRPr lang="cs-CZ" sz="25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Řešení nesrovnalostí</a:t>
            </a:r>
            <a:endParaRPr lang="cs-CZ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 bwMode="auto">
          <a:xfrm>
            <a:off x="9388287" y="7242480"/>
            <a:ext cx="1318110" cy="318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15" tIns="52157" rIns="104315" bIns="52157"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EE6789BE-2C0D-46F5-94E3-7B9789FD919C}" type="slidenum">
              <a:rPr lang="en-GB" altLang="cs-CZ" sz="1600" b="1"/>
              <a:pPr algn="ctr" eaLnBrk="1" hangingPunct="1">
                <a:spcBef>
                  <a:spcPct val="0"/>
                </a:spcBef>
                <a:buFontTx/>
                <a:buNone/>
              </a:pPr>
              <a:t>36</a:t>
            </a:fld>
            <a:endParaRPr lang="en-GB" alt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199287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Šipka doprava 119"/>
          <p:cNvSpPr/>
          <p:nvPr/>
        </p:nvSpPr>
        <p:spPr>
          <a:xfrm>
            <a:off x="378148" y="1802380"/>
            <a:ext cx="10153128" cy="2411093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22164" y="5618634"/>
            <a:ext cx="9577063" cy="133114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60000" rIns="360000" bIns="360000" rtlCol="0" anchor="t"/>
          <a:lstStyle/>
          <a:p>
            <a:pPr marL="0" lvl="1" indent="0">
              <a:spcBef>
                <a:spcPts val="600"/>
              </a:spcBef>
              <a:buNone/>
            </a:pPr>
            <a:r>
              <a:rPr lang="cs-CZ" sz="2000" b="1" dirty="0">
                <a:solidFill>
                  <a:schemeClr val="tx1"/>
                </a:solidFill>
              </a:rPr>
              <a:t>Auditní orgán dává pomyslný „palec“ Evropské komisi na to, že výdaje jsou legální a řádné.</a:t>
            </a:r>
          </a:p>
        </p:txBody>
      </p:sp>
      <p:sp>
        <p:nvSpPr>
          <p:cNvPr id="3" name="Obdélník 2"/>
          <p:cNvSpPr/>
          <p:nvPr/>
        </p:nvSpPr>
        <p:spPr>
          <a:xfrm>
            <a:off x="518706" y="1405160"/>
            <a:ext cx="2592290" cy="50405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AO zjistil nesrovnalost</a:t>
            </a:r>
            <a:endParaRPr lang="cs-CZ" sz="1600" dirty="0"/>
          </a:p>
        </p:txBody>
      </p:sp>
      <p:sp>
        <p:nvSpPr>
          <p:cNvPr id="7" name="Obdélník 6"/>
          <p:cNvSpPr/>
          <p:nvPr/>
        </p:nvSpPr>
        <p:spPr>
          <a:xfrm>
            <a:off x="518706" y="2616881"/>
            <a:ext cx="2592290" cy="81909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/>
              <a:t>Jedná se podle </a:t>
            </a:r>
            <a:r>
              <a:rPr lang="cs-CZ" sz="1600" dirty="0" smtClean="0"/>
              <a:t>správce daně o porušení </a:t>
            </a:r>
            <a:r>
              <a:rPr lang="cs-CZ" sz="1600" dirty="0"/>
              <a:t>rozpočtové </a:t>
            </a:r>
            <a:r>
              <a:rPr lang="cs-CZ" sz="1600" dirty="0" smtClean="0"/>
              <a:t>kázně?</a:t>
            </a:r>
            <a:endParaRPr lang="cs-CZ" sz="1600" dirty="0"/>
          </a:p>
        </p:txBody>
      </p:sp>
      <p:cxnSp>
        <p:nvCxnSpPr>
          <p:cNvPr id="8" name="Pravoúhlá spojnice 7"/>
          <p:cNvCxnSpPr>
            <a:stCxn id="3" idx="2"/>
            <a:endCxn id="7" idx="0"/>
          </p:cNvCxnSpPr>
          <p:nvPr/>
        </p:nvCxnSpPr>
        <p:spPr>
          <a:xfrm rot="5400000">
            <a:off x="1461019" y="2263048"/>
            <a:ext cx="707665" cy="127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/>
        </p:nvSpPr>
        <p:spPr>
          <a:xfrm>
            <a:off x="518706" y="4440448"/>
            <a:ext cx="2592290" cy="504056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Platební výměr</a:t>
            </a:r>
            <a:endParaRPr lang="cs-CZ" dirty="0"/>
          </a:p>
        </p:txBody>
      </p:sp>
      <p:cxnSp>
        <p:nvCxnSpPr>
          <p:cNvPr id="11" name="Pravoúhlá spojnice 10"/>
          <p:cNvCxnSpPr>
            <a:stCxn id="7" idx="2"/>
            <a:endCxn id="10" idx="0"/>
          </p:cNvCxnSpPr>
          <p:nvPr/>
        </p:nvCxnSpPr>
        <p:spPr>
          <a:xfrm rot="5400000">
            <a:off x="1312613" y="3938210"/>
            <a:ext cx="1004476" cy="127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bdélník 14"/>
          <p:cNvSpPr/>
          <p:nvPr/>
        </p:nvSpPr>
        <p:spPr>
          <a:xfrm>
            <a:off x="3926641" y="2618468"/>
            <a:ext cx="2592290" cy="81909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/>
              <a:t>Trvá AO na nezpůsobilosti výdaje vůči rozpočtu EU?</a:t>
            </a:r>
          </a:p>
        </p:txBody>
      </p:sp>
      <p:cxnSp>
        <p:nvCxnSpPr>
          <p:cNvPr id="16" name="Pravoúhlá spojnice 15"/>
          <p:cNvCxnSpPr>
            <a:stCxn id="7" idx="3"/>
            <a:endCxn id="15" idx="1"/>
          </p:cNvCxnSpPr>
          <p:nvPr/>
        </p:nvCxnSpPr>
        <p:spPr>
          <a:xfrm>
            <a:off x="3110996" y="3026427"/>
            <a:ext cx="815645" cy="158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bdélník 18"/>
          <p:cNvSpPr/>
          <p:nvPr/>
        </p:nvSpPr>
        <p:spPr>
          <a:xfrm>
            <a:off x="7578948" y="2618469"/>
            <a:ext cx="2304256" cy="81908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/>
              <a:t>Odečtení od výkazu výdajů.</a:t>
            </a:r>
          </a:p>
        </p:txBody>
      </p:sp>
      <p:cxnSp>
        <p:nvCxnSpPr>
          <p:cNvPr id="20" name="Pravoúhlá spojnice 19"/>
          <p:cNvCxnSpPr>
            <a:stCxn id="15" idx="3"/>
            <a:endCxn id="19" idx="1"/>
          </p:cNvCxnSpPr>
          <p:nvPr/>
        </p:nvCxnSpPr>
        <p:spPr>
          <a:xfrm>
            <a:off x="6518931" y="3028013"/>
            <a:ext cx="1060017" cy="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bdélník 22"/>
          <p:cNvSpPr/>
          <p:nvPr/>
        </p:nvSpPr>
        <p:spPr>
          <a:xfrm>
            <a:off x="3927746" y="4440448"/>
            <a:ext cx="2592290" cy="504056"/>
          </a:xfrm>
          <a:prstGeom prst="rect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Ukončení</a:t>
            </a:r>
            <a:endParaRPr lang="cs-CZ" dirty="0"/>
          </a:p>
        </p:txBody>
      </p:sp>
      <p:cxnSp>
        <p:nvCxnSpPr>
          <p:cNvPr id="57" name="Pravoúhlá spojnice 56"/>
          <p:cNvCxnSpPr>
            <a:stCxn id="15" idx="2"/>
            <a:endCxn id="23" idx="0"/>
          </p:cNvCxnSpPr>
          <p:nvPr/>
        </p:nvCxnSpPr>
        <p:spPr>
          <a:xfrm rot="16200000" flipH="1">
            <a:off x="4721893" y="3938450"/>
            <a:ext cx="1002890" cy="110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ovéPole 78"/>
          <p:cNvSpPr txBox="1"/>
          <p:nvPr/>
        </p:nvSpPr>
        <p:spPr>
          <a:xfrm>
            <a:off x="1226167" y="3662946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Ano</a:t>
            </a:r>
            <a:endParaRPr lang="cs-CZ" dirty="0"/>
          </a:p>
        </p:txBody>
      </p:sp>
      <p:sp>
        <p:nvSpPr>
          <p:cNvPr id="101" name="TextovéPole 100"/>
          <p:cNvSpPr txBox="1"/>
          <p:nvPr/>
        </p:nvSpPr>
        <p:spPr>
          <a:xfrm>
            <a:off x="3358627" y="2669795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</a:t>
            </a:r>
            <a:endParaRPr lang="cs-CZ" dirty="0"/>
          </a:p>
        </p:txBody>
      </p:sp>
      <p:sp>
        <p:nvSpPr>
          <p:cNvPr id="102" name="TextovéPole 101"/>
          <p:cNvSpPr txBox="1"/>
          <p:nvPr/>
        </p:nvSpPr>
        <p:spPr>
          <a:xfrm>
            <a:off x="4761085" y="3662946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</a:t>
            </a:r>
            <a:endParaRPr lang="cs-CZ" dirty="0"/>
          </a:p>
        </p:txBody>
      </p:sp>
      <p:sp>
        <p:nvSpPr>
          <p:cNvPr id="103" name="TextovéPole 102"/>
          <p:cNvSpPr txBox="1"/>
          <p:nvPr/>
        </p:nvSpPr>
        <p:spPr>
          <a:xfrm>
            <a:off x="6786860" y="2648659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Ano</a:t>
            </a:r>
            <a:endParaRPr lang="cs-CZ" dirty="0"/>
          </a:p>
        </p:txBody>
      </p:sp>
      <p:sp>
        <p:nvSpPr>
          <p:cNvPr id="21" name="Slide Number Placeholder 3"/>
          <p:cNvSpPr txBox="1">
            <a:spLocks/>
          </p:cNvSpPr>
          <p:nvPr/>
        </p:nvSpPr>
        <p:spPr bwMode="auto">
          <a:xfrm>
            <a:off x="9388287" y="7083170"/>
            <a:ext cx="1318110" cy="318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15" tIns="52157" rIns="104315" bIns="52157"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09B4BFE8-580F-4FA4-A10B-CB029B756754}" type="slidenum">
              <a:rPr lang="en-GB" altLang="cs-CZ" sz="1600" b="1"/>
              <a:pPr algn="ctr" eaLnBrk="1" hangingPunct="1">
                <a:spcBef>
                  <a:spcPct val="0"/>
                </a:spcBef>
                <a:buFontTx/>
                <a:buNone/>
              </a:pPr>
              <a:t>37</a:t>
            </a:fld>
            <a:endParaRPr lang="en-GB" alt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416933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6220" y="2808153"/>
            <a:ext cx="4104456" cy="1477328"/>
          </a:xfrm>
        </p:spPr>
        <p:txBody>
          <a:bodyPr/>
          <a:lstStyle/>
          <a:p>
            <a:r>
              <a:rPr lang="cs-CZ" dirty="0" smtClean="0"/>
              <a:t>Děkuji</a:t>
            </a:r>
            <a:br>
              <a:rPr lang="cs-CZ" dirty="0" smtClean="0"/>
            </a:br>
            <a:r>
              <a:rPr lang="cs-CZ" dirty="0" smtClean="0"/>
              <a:t>za pozornost</a:t>
            </a:r>
            <a:endParaRPr lang="cs-CZ" dirty="0"/>
          </a:p>
        </p:txBody>
      </p:sp>
      <p:grpSp>
        <p:nvGrpSpPr>
          <p:cNvPr id="8" name="Skupina 7"/>
          <p:cNvGrpSpPr/>
          <p:nvPr/>
        </p:nvGrpSpPr>
        <p:grpSpPr>
          <a:xfrm>
            <a:off x="2963456" y="730184"/>
            <a:ext cx="7090958" cy="818993"/>
            <a:chOff x="1890316" y="4751862"/>
            <a:chExt cx="7090958" cy="818993"/>
          </a:xfrm>
        </p:grpSpPr>
        <p:pic>
          <p:nvPicPr>
            <p:cNvPr id="9" name="Picture 2" descr="File:Flag of Europe.sv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90316" y="4801542"/>
              <a:ext cx="1080120" cy="7196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3" descr="C:\Users\15137\Downloads\EEA+Grants+-+JPG.jp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14" b="23457"/>
            <a:stretch/>
          </p:blipFill>
          <p:spPr bwMode="auto">
            <a:xfrm>
              <a:off x="5143220" y="4801544"/>
              <a:ext cx="1359618" cy="7196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4" descr="C:\Users\15137\AppData\Local\Temp\Norway+Grants+-+JPG.jpg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8498" b="19302"/>
            <a:stretch/>
          </p:blipFill>
          <p:spPr bwMode="auto">
            <a:xfrm>
              <a:off x="3470481" y="4751862"/>
              <a:ext cx="1316710" cy="8189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5" descr="da798697-5dd7-4745-bb1c-17db30e95bd4@mfcr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58868" y="4801544"/>
              <a:ext cx="2122406" cy="7196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Slide Number Placeholder 3"/>
          <p:cNvSpPr txBox="1">
            <a:spLocks/>
          </p:cNvSpPr>
          <p:nvPr/>
        </p:nvSpPr>
        <p:spPr bwMode="auto">
          <a:xfrm>
            <a:off x="9388287" y="7242480"/>
            <a:ext cx="1318110" cy="318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15" tIns="52157" rIns="104315" bIns="52157"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EE6789BE-2C0D-46F5-94E3-7B9789FD919C}" type="slidenum">
              <a:rPr lang="en-GB" altLang="cs-CZ" sz="1600" b="1"/>
              <a:pPr algn="ctr" eaLnBrk="1" hangingPunct="1">
                <a:spcBef>
                  <a:spcPct val="0"/>
                </a:spcBef>
                <a:buFontTx/>
                <a:buNone/>
              </a:pPr>
              <a:t>38</a:t>
            </a:fld>
            <a:endParaRPr lang="en-GB" altLang="cs-CZ" sz="1600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572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9900" y="581025"/>
            <a:ext cx="9629328" cy="923330"/>
          </a:xfrm>
        </p:spPr>
        <p:txBody>
          <a:bodyPr/>
          <a:lstStyle/>
          <a:p>
            <a:r>
              <a:rPr lang="cs-CZ" dirty="0" smtClean="0"/>
              <a:t>Legislativa a další dokumentace pro výkon auditů a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řízení </a:t>
            </a:r>
            <a:r>
              <a:rPr lang="cs-CZ" dirty="0" smtClean="0"/>
              <a:t>projektů: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0156" y="1981225"/>
            <a:ext cx="9937104" cy="3168352"/>
          </a:xfrm>
        </p:spPr>
        <p:txBody>
          <a:bodyPr/>
          <a:lstStyle/>
          <a:p>
            <a:pPr marL="541338">
              <a:lnSpc>
                <a:spcPct val="150000"/>
              </a:lnSpc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2400" b="1" dirty="0" smtClean="0"/>
              <a:t>legislativa EU</a:t>
            </a:r>
            <a:r>
              <a:rPr lang="cs-CZ" sz="2000" dirty="0" smtClean="0"/>
              <a:t> - nařízení, směrnice, rozhodnutí, pokyny</a:t>
            </a:r>
          </a:p>
          <a:p>
            <a:pPr marL="541338">
              <a:lnSpc>
                <a:spcPct val="150000"/>
              </a:lnSpc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2400" b="1" dirty="0" smtClean="0"/>
              <a:t>legislativa ČR</a:t>
            </a:r>
            <a:r>
              <a:rPr lang="cs-CZ" sz="2000" dirty="0" smtClean="0"/>
              <a:t> – zákony a vyhlášky</a:t>
            </a:r>
          </a:p>
          <a:p>
            <a:pPr marL="541338">
              <a:lnSpc>
                <a:spcPct val="150000"/>
              </a:lnSpc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2400" b="1" dirty="0" smtClean="0"/>
              <a:t>programová dokumentace</a:t>
            </a:r>
            <a:r>
              <a:rPr lang="cs-CZ" sz="2000" dirty="0" smtClean="0"/>
              <a:t> – příručky pro příjemce, metodiky, pokyny</a:t>
            </a:r>
          </a:p>
          <a:p>
            <a:pPr marL="541338">
              <a:lnSpc>
                <a:spcPct val="150000"/>
              </a:lnSpc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2400" b="1" dirty="0" smtClean="0"/>
              <a:t>interní směrnice a předpisy na úrovni žadatele/příjemce dotace</a:t>
            </a:r>
          </a:p>
          <a:p>
            <a:pPr marL="541338">
              <a:lnSpc>
                <a:spcPct val="150000"/>
              </a:lnSpc>
              <a:buClr>
                <a:srgbClr val="00B050"/>
              </a:buClr>
              <a:buFont typeface="Wingdings" panose="05000000000000000000" pitchFamily="2" charset="2"/>
              <a:buChar char="ü"/>
            </a:pPr>
            <a:endParaRPr lang="cs-CZ" sz="20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894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9900" y="581025"/>
            <a:ext cx="9629328" cy="461665"/>
          </a:xfrm>
        </p:spPr>
        <p:txBody>
          <a:bodyPr/>
          <a:lstStyle/>
          <a:p>
            <a:r>
              <a:rPr lang="cs-CZ" dirty="0" smtClean="0"/>
              <a:t>Legislativa konkrétně: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0156" y="1333153"/>
            <a:ext cx="9937104" cy="5328592"/>
          </a:xfrm>
        </p:spPr>
        <p:txBody>
          <a:bodyPr/>
          <a:lstStyle/>
          <a:p>
            <a:pPr marL="541338">
              <a:lnSpc>
                <a:spcPct val="150000"/>
              </a:lnSpc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2400" dirty="0" smtClean="0"/>
              <a:t>SFEU (čl. 317)</a:t>
            </a:r>
          </a:p>
          <a:p>
            <a:pPr marL="541338">
              <a:lnSpc>
                <a:spcPct val="150000"/>
              </a:lnSpc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2400" dirty="0" smtClean="0"/>
              <a:t>Nařízení </a:t>
            </a:r>
            <a:r>
              <a:rPr lang="cs-CZ" sz="2400" dirty="0"/>
              <a:t>Evropského parlamentu a Rady (</a:t>
            </a:r>
            <a:r>
              <a:rPr lang="cs-CZ" sz="2400" dirty="0" smtClean="0"/>
              <a:t>EU) </a:t>
            </a:r>
          </a:p>
          <a:p>
            <a:pPr marL="746125" lvl="1">
              <a:lnSpc>
                <a:spcPct val="150000"/>
              </a:lnSpc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2000" dirty="0" smtClean="0"/>
              <a:t>č</a:t>
            </a:r>
            <a:r>
              <a:rPr lang="cs-CZ" sz="2000" dirty="0"/>
              <a:t>. 966/2012 ze dne 25. 10. 2012 (finanční nařízení),</a:t>
            </a:r>
          </a:p>
          <a:p>
            <a:pPr marL="746125" lvl="1">
              <a:lnSpc>
                <a:spcPct val="150000"/>
              </a:lnSpc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2000" dirty="0"/>
              <a:t>č. 1303/2013 ze dne 17. 12. 2013 (společná a obecná ustanovení pro ERDF, ESF, FS, EZFRV, ENRF),</a:t>
            </a:r>
          </a:p>
          <a:p>
            <a:pPr marL="541338">
              <a:lnSpc>
                <a:spcPct val="150000"/>
              </a:lnSpc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2400" dirty="0" smtClean="0"/>
              <a:t>Zákon </a:t>
            </a:r>
            <a:r>
              <a:rPr lang="cs-CZ" sz="2400" dirty="0"/>
              <a:t>č. 320/2001 Sb., o finanční kontrole ve veřejné správě a o změně některých zákonů (zákon o finanční kontrole), </a:t>
            </a:r>
          </a:p>
          <a:p>
            <a:pPr marL="541338">
              <a:lnSpc>
                <a:spcPct val="150000"/>
              </a:lnSpc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2400" dirty="0"/>
              <a:t>Zákon č. 255/2012 Sb., o kontrole („kontrolní řád</a:t>
            </a:r>
            <a:r>
              <a:rPr lang="cs-CZ" sz="2400" dirty="0" smtClean="0"/>
              <a:t>”)</a:t>
            </a:r>
            <a:endParaRPr lang="cs-CZ" sz="24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731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9900" y="581025"/>
            <a:ext cx="9629328" cy="461665"/>
          </a:xfrm>
        </p:spPr>
        <p:txBody>
          <a:bodyPr/>
          <a:lstStyle/>
          <a:p>
            <a:r>
              <a:rPr lang="cs-CZ" dirty="0" smtClean="0"/>
              <a:t>Legislativa – auditní kritéria: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0156" y="1333153"/>
            <a:ext cx="9937104" cy="5328592"/>
          </a:xfrm>
        </p:spPr>
        <p:txBody>
          <a:bodyPr/>
          <a:lstStyle/>
          <a:p>
            <a:pPr marL="541338">
              <a:lnSpc>
                <a:spcPct val="150000"/>
              </a:lnSpc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2400" dirty="0" smtClean="0"/>
              <a:t>Zákon </a:t>
            </a:r>
            <a:r>
              <a:rPr lang="cs-CZ" sz="2400" dirty="0"/>
              <a:t>č. 563/1991 Sb., o účetnictví, ve znění pozdějších předpisů,</a:t>
            </a:r>
          </a:p>
          <a:p>
            <a:pPr marL="541338">
              <a:lnSpc>
                <a:spcPct val="150000"/>
              </a:lnSpc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2400" dirty="0"/>
              <a:t>Zákon č. 137/2006 Sb., o veřejných zakázkách, ve znění pozdějších předpisů,</a:t>
            </a:r>
          </a:p>
          <a:p>
            <a:pPr marL="541338">
              <a:lnSpc>
                <a:spcPct val="150000"/>
              </a:lnSpc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2400" dirty="0"/>
              <a:t>Zákon č. 218/2000 Sb., o rozpočtových pravidlech,</a:t>
            </a:r>
          </a:p>
          <a:p>
            <a:pPr marL="541338">
              <a:lnSpc>
                <a:spcPct val="150000"/>
              </a:lnSpc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2400" dirty="0"/>
              <a:t>Zákon č. 250/2000 Sb., o rozpočtových pravidlech územních rozpočtů,</a:t>
            </a:r>
          </a:p>
          <a:p>
            <a:pPr marL="541338">
              <a:lnSpc>
                <a:spcPct val="150000"/>
              </a:lnSpc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2400" dirty="0"/>
              <a:t>a další</a:t>
            </a:r>
            <a:r>
              <a:rPr lang="cs-CZ" sz="2400" dirty="0" smtClean="0"/>
              <a:t>.</a:t>
            </a:r>
            <a:endParaRPr lang="cs-CZ" sz="2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242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9900" y="581025"/>
            <a:ext cx="9629328" cy="461665"/>
          </a:xfrm>
        </p:spPr>
        <p:txBody>
          <a:bodyPr/>
          <a:lstStyle/>
          <a:p>
            <a:r>
              <a:rPr lang="cs-CZ" dirty="0" smtClean="0"/>
              <a:t>Metodické pokyny (MF):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0156" y="1333153"/>
            <a:ext cx="9937104" cy="5328592"/>
          </a:xfrm>
        </p:spPr>
        <p:txBody>
          <a:bodyPr/>
          <a:lstStyle/>
          <a:p>
            <a:pPr marL="541338">
              <a:lnSpc>
                <a:spcPct val="150000"/>
              </a:lnSpc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2400" dirty="0"/>
              <a:t>Metodický pokyn pro auditní činnost Auditního orgánu pro programové období 2014-2020</a:t>
            </a:r>
          </a:p>
          <a:p>
            <a:pPr marL="541338">
              <a:lnSpc>
                <a:spcPct val="150000"/>
              </a:lnSpc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2400" dirty="0"/>
              <a:t>Metodický pokyn finančních toků programů spolufinancovaných z Evropských strukturálních fondů, Fondu soudržnosti a Evropského námořního a rybářského fondu na programové období 2014–2020</a:t>
            </a:r>
          </a:p>
          <a:p>
            <a:pPr marL="541338">
              <a:lnSpc>
                <a:spcPct val="150000"/>
              </a:lnSpc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2400" dirty="0"/>
              <a:t>Metodický pokyn pro výkon kontrol v odpovědnosti řídicích orgánů při implementaci Evropských strukturálních a investičních fondů pro období 2014 – 2020</a:t>
            </a:r>
          </a:p>
          <a:p>
            <a:pPr marL="541338">
              <a:lnSpc>
                <a:spcPct val="150000"/>
              </a:lnSpc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2400" dirty="0"/>
              <a:t>Metodický pokyn certifikace výdajů pro programové období 2014-2020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255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9900" y="581025"/>
            <a:ext cx="9629328" cy="461665"/>
          </a:xfrm>
        </p:spPr>
        <p:txBody>
          <a:bodyPr/>
          <a:lstStyle/>
          <a:p>
            <a:r>
              <a:rPr lang="cs-CZ" dirty="0" smtClean="0"/>
              <a:t>Metodické pokyny (JMP):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0156" y="1333153"/>
            <a:ext cx="9937104" cy="5328592"/>
          </a:xfrm>
        </p:spPr>
        <p:txBody>
          <a:bodyPr/>
          <a:lstStyle/>
          <a:p>
            <a:pPr marL="541338">
              <a:lnSpc>
                <a:spcPct val="150000"/>
              </a:lnSpc>
              <a:buClr>
                <a:srgbClr val="00B050"/>
              </a:buClr>
              <a:buFont typeface="Wingdings" panose="05000000000000000000" pitchFamily="2" charset="2"/>
              <a:buChar char="ü"/>
            </a:pPr>
            <a:endParaRPr lang="cs-CZ" sz="24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8</a:t>
            </a:fld>
            <a:endParaRPr lang="cs-CZ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32" t="5502" r="19582" b="22879"/>
          <a:stretch/>
        </p:blipFill>
        <p:spPr bwMode="auto">
          <a:xfrm>
            <a:off x="755576" y="1117129"/>
            <a:ext cx="8911604" cy="5975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869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cs-CZ" altLang="cs-CZ" sz="2800" dirty="0"/>
          </a:p>
          <a:p>
            <a:pPr marL="541338" lvl="0" algn="l" defTabSz="457200" rtl="0">
              <a:lnSpc>
                <a:spcPct val="125000"/>
              </a:lnSpc>
              <a:spcBef>
                <a:spcPts val="600"/>
              </a:spcBef>
              <a:buClr>
                <a:srgbClr val="92D050"/>
              </a:buClr>
              <a:buFont typeface="Wingdings" panose="05000000000000000000" pitchFamily="2" charset="2"/>
              <a:buChar char=""/>
              <a:defRPr/>
            </a:pPr>
            <a:r>
              <a:rPr lang="cs-CZ" altLang="cs-CZ" sz="2400" dirty="0"/>
              <a:t>Ministerstvo financí </a:t>
            </a:r>
            <a:r>
              <a:rPr lang="cs-CZ" altLang="cs-CZ" sz="2400" dirty="0" smtClean="0"/>
              <a:t>pověřeno </a:t>
            </a:r>
            <a:r>
              <a:rPr lang="cs-CZ" altLang="cs-CZ" sz="2400" dirty="0"/>
              <a:t>zajištěním výkonu role </a:t>
            </a:r>
            <a:r>
              <a:rPr lang="cs-CZ" altLang="cs-CZ" sz="2400" b="1" dirty="0"/>
              <a:t>platebního, certifikačního</a:t>
            </a:r>
            <a:r>
              <a:rPr lang="cs-CZ" altLang="cs-CZ" sz="2400" dirty="0"/>
              <a:t> a </a:t>
            </a:r>
            <a:r>
              <a:rPr lang="cs-CZ" altLang="cs-CZ" sz="2400" b="1" dirty="0"/>
              <a:t>auditního</a:t>
            </a:r>
            <a:r>
              <a:rPr lang="cs-CZ" altLang="cs-CZ" sz="2400" dirty="0"/>
              <a:t> orgánu pro programy spolufinancované z EFRR, FS a ESF v programovém období 2014-2020 (usnesení vlády ČR č. 448 ze dne 12. 6. 2013) </a:t>
            </a:r>
            <a:r>
              <a:rPr lang="cs-CZ" altLang="cs-CZ" sz="2400" kern="1200" dirty="0" smtClean="0">
                <a:solidFill>
                  <a:srgbClr val="444444"/>
                </a:solidFill>
              </a:rPr>
              <a:t>Nařízení </a:t>
            </a:r>
            <a:r>
              <a:rPr lang="cs-CZ" altLang="cs-CZ" sz="2400" kern="1200" dirty="0">
                <a:solidFill>
                  <a:srgbClr val="444444"/>
                </a:solidFill>
              </a:rPr>
              <a:t>EP, Rady, </a:t>
            </a:r>
            <a:r>
              <a:rPr lang="cs-CZ" altLang="cs-CZ" sz="2400" kern="1200" dirty="0" smtClean="0">
                <a:solidFill>
                  <a:srgbClr val="444444"/>
                </a:solidFill>
              </a:rPr>
              <a:t>EK</a:t>
            </a:r>
          </a:p>
          <a:p>
            <a:pPr marL="541338" lvl="0" algn="l" defTabSz="457200" rtl="0">
              <a:lnSpc>
                <a:spcPct val="125000"/>
              </a:lnSpc>
              <a:spcBef>
                <a:spcPts val="600"/>
              </a:spcBef>
              <a:buClr>
                <a:srgbClr val="92D050"/>
              </a:buClr>
              <a:buFont typeface="Wingdings" panose="05000000000000000000" pitchFamily="2" charset="2"/>
              <a:buChar char=""/>
              <a:defRPr/>
            </a:pPr>
            <a:r>
              <a:rPr lang="cs-CZ" altLang="cs-CZ" sz="2400" dirty="0"/>
              <a:t>Ministerstvo financí pověřeno zajištěním výkonu funkce platebního a certifikačního orgánu a auditního orgánu pro ENRF v programovém období 2014-2020 (usnesení vlády ČR č. 535 ze dne 9. 7. 2014)</a:t>
            </a:r>
            <a:endParaRPr lang="cs-CZ" altLang="cs-CZ" sz="2400" kern="1200" dirty="0">
              <a:solidFill>
                <a:srgbClr val="444444"/>
              </a:solidFill>
            </a:endParaRPr>
          </a:p>
          <a:p>
            <a:pPr marL="0" indent="0">
              <a:buFontTx/>
              <a:buNone/>
            </a:pPr>
            <a:endParaRPr lang="cs-CZ" altLang="cs-CZ" sz="2800" dirty="0" smtClean="0"/>
          </a:p>
          <a:p>
            <a:pPr marL="0" indent="0">
              <a:buFontTx/>
              <a:buNone/>
            </a:pPr>
            <a:endParaRPr lang="cs-CZ" sz="2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9900" y="581025"/>
            <a:ext cx="8990799" cy="430887"/>
          </a:xfrm>
        </p:spPr>
        <p:txBody>
          <a:bodyPr/>
          <a:lstStyle/>
          <a:p>
            <a:r>
              <a:rPr lang="cs-CZ" sz="2800" dirty="0" smtClean="0"/>
              <a:t>Ustanovení vybraných subjektů v ČR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12700"/>
            <a:r>
              <a:rPr lang="cs-CZ" smtClean="0"/>
              <a:t>Představení Auditního orgánu</a:t>
            </a:r>
            <a:endParaRPr lang="cs-CZ" dirty="0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/>
            <a:fld id="{049BD664-0984-4A13-98C8-F36E600EE09B}" type="datetime1">
              <a:rPr lang="cs-CZ" smtClean="0"/>
              <a:t>24.10.2017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819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F-PowerPoint 01">
  <a:themeElements>
    <a:clrScheme name="MFČR">
      <a:dk1>
        <a:srgbClr val="444444"/>
      </a:dk1>
      <a:lt1>
        <a:srgbClr val="FFFFFF"/>
      </a:lt1>
      <a:dk2>
        <a:srgbClr val="2581C4"/>
      </a:dk2>
      <a:lt2>
        <a:srgbClr val="E73431"/>
      </a:lt2>
      <a:accent1>
        <a:srgbClr val="92D050"/>
      </a:accent1>
      <a:accent2>
        <a:srgbClr val="FFC000"/>
      </a:accent2>
      <a:accent3>
        <a:srgbClr val="00B0F0"/>
      </a:accent3>
      <a:accent4>
        <a:srgbClr val="FF66CC"/>
      </a:accent4>
      <a:accent5>
        <a:srgbClr val="7030A0"/>
      </a:accent5>
      <a:accent6>
        <a:srgbClr val="CC6600"/>
      </a:accent6>
      <a:hlink>
        <a:srgbClr val="2581C4"/>
      </a:hlink>
      <a:folHlink>
        <a:srgbClr val="99D6FF"/>
      </a:folHlink>
    </a:clrScheme>
    <a:fontScheme name="MFČ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FČR">
    <a:dk1>
      <a:srgbClr val="444444"/>
    </a:dk1>
    <a:lt1>
      <a:srgbClr val="FFFFFF"/>
    </a:lt1>
    <a:dk2>
      <a:srgbClr val="2581C4"/>
    </a:dk2>
    <a:lt2>
      <a:srgbClr val="E73431"/>
    </a:lt2>
    <a:accent1>
      <a:srgbClr val="92D050"/>
    </a:accent1>
    <a:accent2>
      <a:srgbClr val="FFC000"/>
    </a:accent2>
    <a:accent3>
      <a:srgbClr val="00B0F0"/>
    </a:accent3>
    <a:accent4>
      <a:srgbClr val="FF66CC"/>
    </a:accent4>
    <a:accent5>
      <a:srgbClr val="7030A0"/>
    </a:accent5>
    <a:accent6>
      <a:srgbClr val="CC6600"/>
    </a:accent6>
    <a:hlink>
      <a:srgbClr val="2581C4"/>
    </a:hlink>
    <a:folHlink>
      <a:srgbClr val="99D6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2311</TotalTime>
  <Words>2306</Words>
  <Application>Microsoft Office PowerPoint</Application>
  <PresentationFormat>Vlastní</PresentationFormat>
  <Paragraphs>418</Paragraphs>
  <Slides>39</Slides>
  <Notes>39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0" baseType="lpstr">
      <vt:lpstr>MF-PowerPoint 01</vt:lpstr>
      <vt:lpstr>Prezentace aplikace PowerPoint</vt:lpstr>
      <vt:lpstr>Obsah</vt:lpstr>
      <vt:lpstr>Představení</vt:lpstr>
      <vt:lpstr>Legislativa a další dokumentace pro výkon auditů a řízení projektů:</vt:lpstr>
      <vt:lpstr>Legislativa konkrétně:</vt:lpstr>
      <vt:lpstr>Legislativa – auditní kritéria:</vt:lpstr>
      <vt:lpstr>Metodické pokyny (MF):</vt:lpstr>
      <vt:lpstr>Metodické pokyny (JMP):</vt:lpstr>
      <vt:lpstr>Ustanovení vybraných subjektů v ČR</vt:lpstr>
      <vt:lpstr>Zásada řádného finančního řízení (čl. 30 FN)</vt:lpstr>
      <vt:lpstr>Definice porušení rozpočtové kázně / nesrovnalosti</vt:lpstr>
      <vt:lpstr>Metodický a právní rámec auditů a řízení programů</vt:lpstr>
      <vt:lpstr>Předmět činnosti Auditního orgánu</vt:lpstr>
      <vt:lpstr>Hierarchie kontrol  (řídící a kontrolní systém)</vt:lpstr>
      <vt:lpstr>Kontrola ze strany ŘO versus audit AO</vt:lpstr>
      <vt:lpstr>Kontroly projektů spolufinancovaných z ESI fondů </vt:lpstr>
      <vt:lpstr>Jsou příjemci podpor šťastni ?</vt:lpstr>
      <vt:lpstr>Fungování Auditního orgánu</vt:lpstr>
      <vt:lpstr>Činnosti Auditního orgánu</vt:lpstr>
      <vt:lpstr>Cíl auditu operace</vt:lpstr>
      <vt:lpstr>Vazby mezi audity systému, operací a účetní závěrky</vt:lpstr>
      <vt:lpstr>Důsledky zjištění</vt:lpstr>
      <vt:lpstr>Možnosti obrany</vt:lpstr>
      <vt:lpstr>Počty auditů provedených Auditním orgánem u OP, které mají řídící orgán na území ČR</vt:lpstr>
      <vt:lpstr>Auditní orgán v programovém období 2007-2013</vt:lpstr>
      <vt:lpstr>Prezentace aplikace PowerPoint</vt:lpstr>
      <vt:lpstr>Nezpůsobilé výdaje dle operačního programu v roce 2016 v mil. Kč</vt:lpstr>
      <vt:lpstr>Chybovost v roce 2016, která bude verifikována od Evropské komise/Kanceláře finančních mechanismů </vt:lpstr>
      <vt:lpstr>Verifikovaná chybovost od Evropské komise </vt:lpstr>
      <vt:lpstr>Identifikované nedostatky v roce 2016 dle četnosti</vt:lpstr>
      <vt:lpstr>Identifikované nedostatky dle finančního vyjádření v %</vt:lpstr>
      <vt:lpstr>Klíčové zásady uznatelnosti výdajů, které příjemci porušují</vt:lpstr>
      <vt:lpstr>Nejčastější identifikovaná zjištění AO v rámci auditů operací</vt:lpstr>
      <vt:lpstr>Nejčastější identifikovaná zjištění AO v rámci auditů operací</vt:lpstr>
      <vt:lpstr>Postup v případě zjištění nesrovnalosti u veřejných zakázek</vt:lpstr>
      <vt:lpstr>Řešení nesrovnalostí</vt:lpstr>
      <vt:lpstr>Prezentace aplikace PowerPoint</vt:lpstr>
      <vt:lpstr>Děkuji za pozornost</vt:lpstr>
      <vt:lpstr>Prezentace aplikace PowerPoint</vt:lpstr>
    </vt:vector>
  </TitlesOfParts>
  <Company>Ministerstvo financí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Vlasatý Jan Bc.</dc:creator>
  <cp:lastModifiedBy>Bureš Stanislav</cp:lastModifiedBy>
  <cp:revision>151</cp:revision>
  <cp:lastPrinted>2017-05-19T07:31:48Z</cp:lastPrinted>
  <dcterms:created xsi:type="dcterms:W3CDTF">2016-08-25T14:27:15Z</dcterms:created>
  <dcterms:modified xsi:type="dcterms:W3CDTF">2017-10-24T09:06:53Z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2016-08-25T00:00:00Z</vt:filetime>
  </property>
  <property fmtid="{D5CDD505-2E9C-101B-9397-08002B2CF9AE}" pid="3" name="Creator">
    <vt:lpwstr>Adobe InDesign CC 2015 (Macintosh)</vt:lpwstr>
  </property>
  <property fmtid="{D5CDD505-2E9C-101B-9397-08002B2CF9AE}" pid="4" name="LastSaved">
    <vt:filetime>2016-08-25T00:00:00Z</vt:filetime>
  </property>
</Properties>
</file>