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0"/>
  </p:notesMasterIdLst>
  <p:handoutMasterIdLst>
    <p:handoutMasterId r:id="rId41"/>
  </p:handoutMasterIdLst>
  <p:sldIdLst>
    <p:sldId id="256" r:id="rId2"/>
    <p:sldId id="689" r:id="rId3"/>
    <p:sldId id="258" r:id="rId4"/>
    <p:sldId id="766" r:id="rId5"/>
    <p:sldId id="785" r:id="rId6"/>
    <p:sldId id="787" r:id="rId7"/>
    <p:sldId id="786" r:id="rId8"/>
    <p:sldId id="788" r:id="rId9"/>
    <p:sldId id="789" r:id="rId10"/>
    <p:sldId id="780" r:id="rId11"/>
    <p:sldId id="768" r:id="rId12"/>
    <p:sldId id="790" r:id="rId13"/>
    <p:sldId id="799" r:id="rId14"/>
    <p:sldId id="800" r:id="rId15"/>
    <p:sldId id="801" r:id="rId16"/>
    <p:sldId id="781" r:id="rId17"/>
    <p:sldId id="769" r:id="rId18"/>
    <p:sldId id="770" r:id="rId19"/>
    <p:sldId id="792" r:id="rId20"/>
    <p:sldId id="771" r:id="rId21"/>
    <p:sldId id="797" r:id="rId22"/>
    <p:sldId id="798" r:id="rId23"/>
    <p:sldId id="791" r:id="rId24"/>
    <p:sldId id="802" r:id="rId25"/>
    <p:sldId id="782" r:id="rId26"/>
    <p:sldId id="772" r:id="rId27"/>
    <p:sldId id="773" r:id="rId28"/>
    <p:sldId id="774" r:id="rId29"/>
    <p:sldId id="796" r:id="rId30"/>
    <p:sldId id="795" r:id="rId31"/>
    <p:sldId id="783" r:id="rId32"/>
    <p:sldId id="775" r:id="rId33"/>
    <p:sldId id="776" r:id="rId34"/>
    <p:sldId id="784" r:id="rId35"/>
    <p:sldId id="777" r:id="rId36"/>
    <p:sldId id="778" r:id="rId37"/>
    <p:sldId id="779" r:id="rId38"/>
    <p:sldId id="621" r:id="rId39"/>
  </p:sldIdLst>
  <p:sldSz cx="9144000" cy="6858000" type="screen4x3"/>
  <p:notesSz cx="6784975" cy="9906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FF7B98"/>
    <a:srgbClr val="FFFF99"/>
    <a:srgbClr val="CCECFF"/>
    <a:srgbClr val="CCFF99"/>
    <a:srgbClr val="E6BEFF"/>
    <a:srgbClr val="FFCCFF"/>
    <a:srgbClr val="FFFF97"/>
    <a:srgbClr val="CCCCFF"/>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763" autoAdjust="0"/>
    <p:restoredTop sz="95280" autoAdjust="0"/>
  </p:normalViewPr>
  <p:slideViewPr>
    <p:cSldViewPr>
      <p:cViewPr varScale="1">
        <p:scale>
          <a:sx n="113" d="100"/>
          <a:sy n="113" d="100"/>
        </p:scale>
        <p:origin x="-1500" y="-108"/>
      </p:cViewPr>
      <p:guideLst>
        <p:guide orient="horz" pos="2160"/>
        <p:guide pos="2880"/>
      </p:guideLst>
    </p:cSldViewPr>
  </p:slideViewPr>
  <p:outlineViewPr>
    <p:cViewPr>
      <p:scale>
        <a:sx n="33" d="100"/>
        <a:sy n="33" d="100"/>
      </p:scale>
      <p:origin x="48" y="4848"/>
    </p:cViewPr>
  </p:outlineViewPr>
  <p:notesTextViewPr>
    <p:cViewPr>
      <p:scale>
        <a:sx n="1" d="1"/>
        <a:sy n="1" d="1"/>
      </p:scale>
      <p:origin x="0" y="0"/>
    </p:cViewPr>
  </p:notesTextViewPr>
  <p:sorterViewPr>
    <p:cViewPr>
      <p:scale>
        <a:sx n="100" d="100"/>
        <a:sy n="100" d="100"/>
      </p:scale>
      <p:origin x="0" y="4688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2" y="5"/>
            <a:ext cx="2940896" cy="495856"/>
          </a:xfrm>
          <a:prstGeom prst="rect">
            <a:avLst/>
          </a:prstGeom>
        </p:spPr>
        <p:txBody>
          <a:bodyPr vert="horz" lIns="91247" tIns="45625" rIns="91247" bIns="45625" rtlCol="0"/>
          <a:lstStyle>
            <a:lvl1pPr algn="l">
              <a:defRPr sz="1200"/>
            </a:lvl1pPr>
          </a:lstStyle>
          <a:p>
            <a:endParaRPr lang="cs-CZ"/>
          </a:p>
        </p:txBody>
      </p:sp>
      <p:sp>
        <p:nvSpPr>
          <p:cNvPr id="3" name="Zástupný symbol pro datum 2"/>
          <p:cNvSpPr>
            <a:spLocks noGrp="1"/>
          </p:cNvSpPr>
          <p:nvPr>
            <p:ph type="dt" sz="quarter" idx="1"/>
          </p:nvPr>
        </p:nvSpPr>
        <p:spPr>
          <a:xfrm>
            <a:off x="3842498" y="5"/>
            <a:ext cx="2940896" cy="495856"/>
          </a:xfrm>
          <a:prstGeom prst="rect">
            <a:avLst/>
          </a:prstGeom>
        </p:spPr>
        <p:txBody>
          <a:bodyPr vert="horz" lIns="91247" tIns="45625" rIns="91247" bIns="45625" rtlCol="0"/>
          <a:lstStyle>
            <a:lvl1pPr algn="r">
              <a:defRPr sz="1200"/>
            </a:lvl1pPr>
          </a:lstStyle>
          <a:p>
            <a:endParaRPr lang="cs-CZ"/>
          </a:p>
        </p:txBody>
      </p:sp>
      <p:sp>
        <p:nvSpPr>
          <p:cNvPr id="4" name="Zástupný symbol pro zápatí 3"/>
          <p:cNvSpPr>
            <a:spLocks noGrp="1"/>
          </p:cNvSpPr>
          <p:nvPr>
            <p:ph type="ftr" sz="quarter" idx="2"/>
          </p:nvPr>
        </p:nvSpPr>
        <p:spPr>
          <a:xfrm>
            <a:off x="2" y="9408565"/>
            <a:ext cx="2940896" cy="495854"/>
          </a:xfrm>
          <a:prstGeom prst="rect">
            <a:avLst/>
          </a:prstGeom>
        </p:spPr>
        <p:txBody>
          <a:bodyPr vert="horz" lIns="91247" tIns="45625" rIns="91247" bIns="45625"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42498" y="9408565"/>
            <a:ext cx="2940896" cy="495854"/>
          </a:xfrm>
          <a:prstGeom prst="rect">
            <a:avLst/>
          </a:prstGeom>
        </p:spPr>
        <p:txBody>
          <a:bodyPr vert="horz" lIns="91247" tIns="45625" rIns="91247" bIns="45625" rtlCol="0" anchor="b"/>
          <a:lstStyle>
            <a:lvl1pPr algn="r">
              <a:defRPr sz="1200"/>
            </a:lvl1pPr>
          </a:lstStyle>
          <a:p>
            <a:fld id="{55714480-D606-4E7F-8B19-B45396E9756B}" type="slidenum">
              <a:rPr lang="cs-CZ" smtClean="0"/>
              <a:pPr/>
              <a:t>‹#›</a:t>
            </a:fld>
            <a:endParaRPr lang="cs-CZ"/>
          </a:p>
        </p:txBody>
      </p:sp>
    </p:spTree>
    <p:extLst>
      <p:ext uri="{BB962C8B-B14F-4D97-AF65-F5344CB8AC3E}">
        <p14:creationId xmlns:p14="http://schemas.microsoft.com/office/powerpoint/2010/main" val="3079826726"/>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2" y="2"/>
            <a:ext cx="2940156" cy="495300"/>
          </a:xfrm>
          <a:prstGeom prst="rect">
            <a:avLst/>
          </a:prstGeom>
        </p:spPr>
        <p:txBody>
          <a:bodyPr vert="horz" lIns="91247" tIns="45625" rIns="91247" bIns="45625" rtlCol="0"/>
          <a:lstStyle>
            <a:lvl1pPr algn="l">
              <a:defRPr sz="1200"/>
            </a:lvl1pPr>
          </a:lstStyle>
          <a:p>
            <a:endParaRPr lang="cs-CZ"/>
          </a:p>
        </p:txBody>
      </p:sp>
      <p:sp>
        <p:nvSpPr>
          <p:cNvPr id="3" name="Zástupný symbol pro datum 2"/>
          <p:cNvSpPr>
            <a:spLocks noGrp="1"/>
          </p:cNvSpPr>
          <p:nvPr>
            <p:ph type="dt" idx="1"/>
          </p:nvPr>
        </p:nvSpPr>
        <p:spPr>
          <a:xfrm>
            <a:off x="3843253" y="2"/>
            <a:ext cx="2940156" cy="495300"/>
          </a:xfrm>
          <a:prstGeom prst="rect">
            <a:avLst/>
          </a:prstGeom>
        </p:spPr>
        <p:txBody>
          <a:bodyPr vert="horz" lIns="91247" tIns="45625" rIns="91247" bIns="45625" rtlCol="0"/>
          <a:lstStyle>
            <a:lvl1pPr algn="r">
              <a:defRPr sz="1200"/>
            </a:lvl1pPr>
          </a:lstStyle>
          <a:p>
            <a:endParaRPr lang="cs-CZ"/>
          </a:p>
        </p:txBody>
      </p:sp>
      <p:sp>
        <p:nvSpPr>
          <p:cNvPr id="4" name="Zástupný symbol pro obrázek snímku 3"/>
          <p:cNvSpPr>
            <a:spLocks noGrp="1" noRot="1" noChangeAspect="1"/>
          </p:cNvSpPr>
          <p:nvPr>
            <p:ph type="sldImg" idx="2"/>
          </p:nvPr>
        </p:nvSpPr>
        <p:spPr>
          <a:xfrm>
            <a:off x="914400" y="739775"/>
            <a:ext cx="4956175" cy="3717925"/>
          </a:xfrm>
          <a:prstGeom prst="rect">
            <a:avLst/>
          </a:prstGeom>
          <a:noFill/>
          <a:ln w="12700">
            <a:solidFill>
              <a:prstClr val="black"/>
            </a:solidFill>
          </a:ln>
        </p:spPr>
        <p:txBody>
          <a:bodyPr vert="horz" lIns="91247" tIns="45625" rIns="91247" bIns="45625" rtlCol="0" anchor="ctr"/>
          <a:lstStyle/>
          <a:p>
            <a:endParaRPr lang="cs-CZ"/>
          </a:p>
        </p:txBody>
      </p:sp>
      <p:sp>
        <p:nvSpPr>
          <p:cNvPr id="5" name="Zástupný symbol pro poznámky 4"/>
          <p:cNvSpPr>
            <a:spLocks noGrp="1"/>
          </p:cNvSpPr>
          <p:nvPr>
            <p:ph type="body" sz="quarter" idx="3"/>
          </p:nvPr>
        </p:nvSpPr>
        <p:spPr>
          <a:xfrm>
            <a:off x="678498" y="4705351"/>
            <a:ext cx="5427980" cy="4457700"/>
          </a:xfrm>
          <a:prstGeom prst="rect">
            <a:avLst/>
          </a:prstGeom>
        </p:spPr>
        <p:txBody>
          <a:bodyPr vert="horz" lIns="91247" tIns="45625" rIns="91247" bIns="45625"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2" y="9408981"/>
            <a:ext cx="2940156" cy="495300"/>
          </a:xfrm>
          <a:prstGeom prst="rect">
            <a:avLst/>
          </a:prstGeom>
        </p:spPr>
        <p:txBody>
          <a:bodyPr vert="horz" lIns="91247" tIns="45625" rIns="91247" bIns="45625"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3253" y="9408981"/>
            <a:ext cx="2940156" cy="495300"/>
          </a:xfrm>
          <a:prstGeom prst="rect">
            <a:avLst/>
          </a:prstGeom>
        </p:spPr>
        <p:txBody>
          <a:bodyPr vert="horz" lIns="91247" tIns="45625" rIns="91247" bIns="45625" rtlCol="0" anchor="b"/>
          <a:lstStyle>
            <a:lvl1pPr algn="r">
              <a:defRPr sz="1200"/>
            </a:lvl1pPr>
          </a:lstStyle>
          <a:p>
            <a:fld id="{043FE679-C724-4ED9-9C14-61C2889E7F46}" type="slidenum">
              <a:rPr lang="cs-CZ" smtClean="0"/>
              <a:pPr/>
              <a:t>‹#›</a:t>
            </a:fld>
            <a:endParaRPr lang="cs-CZ"/>
          </a:p>
        </p:txBody>
      </p:sp>
    </p:spTree>
    <p:extLst>
      <p:ext uri="{BB962C8B-B14F-4D97-AF65-F5344CB8AC3E}">
        <p14:creationId xmlns:p14="http://schemas.microsoft.com/office/powerpoint/2010/main" val="2345733743"/>
      </p:ext>
    </p:extLst>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043FE679-C724-4ED9-9C14-61C2889E7F46}" type="slidenum">
              <a:rPr lang="cs-CZ" smtClean="0"/>
              <a:pPr/>
              <a:t>1</a:t>
            </a:fld>
            <a:endParaRPr lang="cs-CZ"/>
          </a:p>
        </p:txBody>
      </p:sp>
      <p:sp>
        <p:nvSpPr>
          <p:cNvPr id="5" name="Zástupný symbol pro datum 4"/>
          <p:cNvSpPr>
            <a:spLocks noGrp="1"/>
          </p:cNvSpPr>
          <p:nvPr>
            <p:ph type="dt" idx="11"/>
          </p:nvPr>
        </p:nvSpPr>
        <p:spPr/>
        <p:txBody>
          <a:bodyPr/>
          <a:lstStyle/>
          <a:p>
            <a:endParaRPr lang="cs-CZ"/>
          </a:p>
        </p:txBody>
      </p:sp>
      <p:sp>
        <p:nvSpPr>
          <p:cNvPr id="6" name="Zástupný symbol pro záhlaví 5"/>
          <p:cNvSpPr>
            <a:spLocks noGrp="1"/>
          </p:cNvSpPr>
          <p:nvPr>
            <p:ph type="hdr" sz="quarter" idx="12"/>
          </p:nvPr>
        </p:nvSpPr>
        <p:spPr/>
        <p:txBody>
          <a:bodyPr/>
          <a:lstStyle/>
          <a:p>
            <a:endParaRPr lang="cs-CZ"/>
          </a:p>
        </p:txBody>
      </p:sp>
    </p:spTree>
    <p:extLst>
      <p:ext uri="{BB962C8B-B14F-4D97-AF65-F5344CB8AC3E}">
        <p14:creationId xmlns:p14="http://schemas.microsoft.com/office/powerpoint/2010/main" val="12380796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záhlaví 3"/>
          <p:cNvSpPr>
            <a:spLocks noGrp="1"/>
          </p:cNvSpPr>
          <p:nvPr>
            <p:ph type="hdr" sz="quarter" idx="10"/>
          </p:nvPr>
        </p:nvSpPr>
        <p:spPr/>
        <p:txBody>
          <a:bodyPr/>
          <a:lstStyle/>
          <a:p>
            <a:endParaRPr lang="cs-CZ"/>
          </a:p>
        </p:txBody>
      </p:sp>
      <p:sp>
        <p:nvSpPr>
          <p:cNvPr id="5" name="Zástupný symbol pro datum 4"/>
          <p:cNvSpPr>
            <a:spLocks noGrp="1"/>
          </p:cNvSpPr>
          <p:nvPr>
            <p:ph type="dt"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43FE679-C724-4ED9-9C14-61C2889E7F46}" type="slidenum">
              <a:rPr lang="cs-CZ" smtClean="0"/>
              <a:pPr/>
              <a:t>10</a:t>
            </a:fld>
            <a:endParaRPr lang="cs-CZ"/>
          </a:p>
        </p:txBody>
      </p:sp>
    </p:spTree>
    <p:extLst>
      <p:ext uri="{BB962C8B-B14F-4D97-AF65-F5344CB8AC3E}">
        <p14:creationId xmlns:p14="http://schemas.microsoft.com/office/powerpoint/2010/main" val="26857730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záhlaví 3"/>
          <p:cNvSpPr>
            <a:spLocks noGrp="1"/>
          </p:cNvSpPr>
          <p:nvPr>
            <p:ph type="hdr" sz="quarter" idx="10"/>
          </p:nvPr>
        </p:nvSpPr>
        <p:spPr/>
        <p:txBody>
          <a:bodyPr/>
          <a:lstStyle/>
          <a:p>
            <a:endParaRPr lang="cs-CZ"/>
          </a:p>
        </p:txBody>
      </p:sp>
      <p:sp>
        <p:nvSpPr>
          <p:cNvPr id="5" name="Zástupný symbol pro datum 4"/>
          <p:cNvSpPr>
            <a:spLocks noGrp="1"/>
          </p:cNvSpPr>
          <p:nvPr>
            <p:ph type="dt"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43FE679-C724-4ED9-9C14-61C2889E7F46}" type="slidenum">
              <a:rPr lang="cs-CZ" smtClean="0"/>
              <a:pPr/>
              <a:t>11</a:t>
            </a:fld>
            <a:endParaRPr lang="cs-CZ"/>
          </a:p>
        </p:txBody>
      </p:sp>
    </p:spTree>
    <p:extLst>
      <p:ext uri="{BB962C8B-B14F-4D97-AF65-F5344CB8AC3E}">
        <p14:creationId xmlns:p14="http://schemas.microsoft.com/office/powerpoint/2010/main" val="23638882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záhlaví 3"/>
          <p:cNvSpPr>
            <a:spLocks noGrp="1"/>
          </p:cNvSpPr>
          <p:nvPr>
            <p:ph type="hdr" sz="quarter" idx="10"/>
          </p:nvPr>
        </p:nvSpPr>
        <p:spPr/>
        <p:txBody>
          <a:bodyPr/>
          <a:lstStyle/>
          <a:p>
            <a:endParaRPr lang="cs-CZ"/>
          </a:p>
        </p:txBody>
      </p:sp>
      <p:sp>
        <p:nvSpPr>
          <p:cNvPr id="5" name="Zástupný symbol pro datum 4"/>
          <p:cNvSpPr>
            <a:spLocks noGrp="1"/>
          </p:cNvSpPr>
          <p:nvPr>
            <p:ph type="dt"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43FE679-C724-4ED9-9C14-61C2889E7F46}" type="slidenum">
              <a:rPr lang="cs-CZ" smtClean="0"/>
              <a:pPr/>
              <a:t>12</a:t>
            </a:fld>
            <a:endParaRPr lang="cs-CZ"/>
          </a:p>
        </p:txBody>
      </p:sp>
    </p:spTree>
    <p:extLst>
      <p:ext uri="{BB962C8B-B14F-4D97-AF65-F5344CB8AC3E}">
        <p14:creationId xmlns:p14="http://schemas.microsoft.com/office/powerpoint/2010/main" val="34456256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záhlaví 3"/>
          <p:cNvSpPr>
            <a:spLocks noGrp="1"/>
          </p:cNvSpPr>
          <p:nvPr>
            <p:ph type="hdr" sz="quarter" idx="10"/>
          </p:nvPr>
        </p:nvSpPr>
        <p:spPr/>
        <p:txBody>
          <a:bodyPr/>
          <a:lstStyle/>
          <a:p>
            <a:endParaRPr lang="cs-CZ"/>
          </a:p>
        </p:txBody>
      </p:sp>
      <p:sp>
        <p:nvSpPr>
          <p:cNvPr id="5" name="Zástupný symbol pro datum 4"/>
          <p:cNvSpPr>
            <a:spLocks noGrp="1"/>
          </p:cNvSpPr>
          <p:nvPr>
            <p:ph type="dt"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43FE679-C724-4ED9-9C14-61C2889E7F46}" type="slidenum">
              <a:rPr lang="cs-CZ" smtClean="0"/>
              <a:pPr/>
              <a:t>13</a:t>
            </a:fld>
            <a:endParaRPr lang="cs-CZ"/>
          </a:p>
        </p:txBody>
      </p:sp>
    </p:spTree>
    <p:extLst>
      <p:ext uri="{BB962C8B-B14F-4D97-AF65-F5344CB8AC3E}">
        <p14:creationId xmlns:p14="http://schemas.microsoft.com/office/powerpoint/2010/main" val="29776927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záhlaví 3"/>
          <p:cNvSpPr>
            <a:spLocks noGrp="1"/>
          </p:cNvSpPr>
          <p:nvPr>
            <p:ph type="hdr" sz="quarter" idx="10"/>
          </p:nvPr>
        </p:nvSpPr>
        <p:spPr/>
        <p:txBody>
          <a:bodyPr/>
          <a:lstStyle/>
          <a:p>
            <a:endParaRPr lang="cs-CZ"/>
          </a:p>
        </p:txBody>
      </p:sp>
      <p:sp>
        <p:nvSpPr>
          <p:cNvPr id="5" name="Zástupný symbol pro datum 4"/>
          <p:cNvSpPr>
            <a:spLocks noGrp="1"/>
          </p:cNvSpPr>
          <p:nvPr>
            <p:ph type="dt"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43FE679-C724-4ED9-9C14-61C2889E7F46}" type="slidenum">
              <a:rPr lang="cs-CZ" smtClean="0"/>
              <a:pPr/>
              <a:t>14</a:t>
            </a:fld>
            <a:endParaRPr lang="cs-CZ"/>
          </a:p>
        </p:txBody>
      </p:sp>
    </p:spTree>
    <p:extLst>
      <p:ext uri="{BB962C8B-B14F-4D97-AF65-F5344CB8AC3E}">
        <p14:creationId xmlns:p14="http://schemas.microsoft.com/office/powerpoint/2010/main" val="22764525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záhlaví 3"/>
          <p:cNvSpPr>
            <a:spLocks noGrp="1"/>
          </p:cNvSpPr>
          <p:nvPr>
            <p:ph type="hdr" sz="quarter" idx="10"/>
          </p:nvPr>
        </p:nvSpPr>
        <p:spPr/>
        <p:txBody>
          <a:bodyPr/>
          <a:lstStyle/>
          <a:p>
            <a:endParaRPr lang="cs-CZ"/>
          </a:p>
        </p:txBody>
      </p:sp>
      <p:sp>
        <p:nvSpPr>
          <p:cNvPr id="5" name="Zástupný symbol pro datum 4"/>
          <p:cNvSpPr>
            <a:spLocks noGrp="1"/>
          </p:cNvSpPr>
          <p:nvPr>
            <p:ph type="dt"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43FE679-C724-4ED9-9C14-61C2889E7F46}" type="slidenum">
              <a:rPr lang="cs-CZ" smtClean="0"/>
              <a:pPr/>
              <a:t>15</a:t>
            </a:fld>
            <a:endParaRPr lang="cs-CZ"/>
          </a:p>
        </p:txBody>
      </p:sp>
    </p:spTree>
    <p:extLst>
      <p:ext uri="{BB962C8B-B14F-4D97-AF65-F5344CB8AC3E}">
        <p14:creationId xmlns:p14="http://schemas.microsoft.com/office/powerpoint/2010/main" val="11392058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záhlaví 3"/>
          <p:cNvSpPr>
            <a:spLocks noGrp="1"/>
          </p:cNvSpPr>
          <p:nvPr>
            <p:ph type="hdr" sz="quarter" idx="10"/>
          </p:nvPr>
        </p:nvSpPr>
        <p:spPr/>
        <p:txBody>
          <a:bodyPr/>
          <a:lstStyle/>
          <a:p>
            <a:endParaRPr lang="cs-CZ"/>
          </a:p>
        </p:txBody>
      </p:sp>
      <p:sp>
        <p:nvSpPr>
          <p:cNvPr id="5" name="Zástupný symbol pro datum 4"/>
          <p:cNvSpPr>
            <a:spLocks noGrp="1"/>
          </p:cNvSpPr>
          <p:nvPr>
            <p:ph type="dt"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43FE679-C724-4ED9-9C14-61C2889E7F46}" type="slidenum">
              <a:rPr lang="cs-CZ" smtClean="0"/>
              <a:pPr/>
              <a:t>16</a:t>
            </a:fld>
            <a:endParaRPr lang="cs-CZ"/>
          </a:p>
        </p:txBody>
      </p:sp>
    </p:spTree>
    <p:extLst>
      <p:ext uri="{BB962C8B-B14F-4D97-AF65-F5344CB8AC3E}">
        <p14:creationId xmlns:p14="http://schemas.microsoft.com/office/powerpoint/2010/main" val="37563986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záhlaví 3"/>
          <p:cNvSpPr>
            <a:spLocks noGrp="1"/>
          </p:cNvSpPr>
          <p:nvPr>
            <p:ph type="hdr" sz="quarter" idx="10"/>
          </p:nvPr>
        </p:nvSpPr>
        <p:spPr/>
        <p:txBody>
          <a:bodyPr/>
          <a:lstStyle/>
          <a:p>
            <a:endParaRPr lang="cs-CZ"/>
          </a:p>
        </p:txBody>
      </p:sp>
      <p:sp>
        <p:nvSpPr>
          <p:cNvPr id="5" name="Zástupný symbol pro datum 4"/>
          <p:cNvSpPr>
            <a:spLocks noGrp="1"/>
          </p:cNvSpPr>
          <p:nvPr>
            <p:ph type="dt"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43FE679-C724-4ED9-9C14-61C2889E7F46}" type="slidenum">
              <a:rPr lang="cs-CZ" smtClean="0"/>
              <a:pPr/>
              <a:t>17</a:t>
            </a:fld>
            <a:endParaRPr lang="cs-CZ"/>
          </a:p>
        </p:txBody>
      </p:sp>
    </p:spTree>
    <p:extLst>
      <p:ext uri="{BB962C8B-B14F-4D97-AF65-F5344CB8AC3E}">
        <p14:creationId xmlns:p14="http://schemas.microsoft.com/office/powerpoint/2010/main" val="32136176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záhlaví 3"/>
          <p:cNvSpPr>
            <a:spLocks noGrp="1"/>
          </p:cNvSpPr>
          <p:nvPr>
            <p:ph type="hdr" sz="quarter" idx="10"/>
          </p:nvPr>
        </p:nvSpPr>
        <p:spPr/>
        <p:txBody>
          <a:bodyPr/>
          <a:lstStyle/>
          <a:p>
            <a:endParaRPr lang="cs-CZ"/>
          </a:p>
        </p:txBody>
      </p:sp>
      <p:sp>
        <p:nvSpPr>
          <p:cNvPr id="5" name="Zástupný symbol pro datum 4"/>
          <p:cNvSpPr>
            <a:spLocks noGrp="1"/>
          </p:cNvSpPr>
          <p:nvPr>
            <p:ph type="dt"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43FE679-C724-4ED9-9C14-61C2889E7F46}" type="slidenum">
              <a:rPr lang="cs-CZ" smtClean="0"/>
              <a:pPr/>
              <a:t>18</a:t>
            </a:fld>
            <a:endParaRPr lang="cs-CZ"/>
          </a:p>
        </p:txBody>
      </p:sp>
    </p:spTree>
    <p:extLst>
      <p:ext uri="{BB962C8B-B14F-4D97-AF65-F5344CB8AC3E}">
        <p14:creationId xmlns:p14="http://schemas.microsoft.com/office/powerpoint/2010/main" val="5834510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záhlaví 3"/>
          <p:cNvSpPr>
            <a:spLocks noGrp="1"/>
          </p:cNvSpPr>
          <p:nvPr>
            <p:ph type="hdr" sz="quarter" idx="10"/>
          </p:nvPr>
        </p:nvSpPr>
        <p:spPr/>
        <p:txBody>
          <a:bodyPr/>
          <a:lstStyle/>
          <a:p>
            <a:endParaRPr lang="cs-CZ"/>
          </a:p>
        </p:txBody>
      </p:sp>
      <p:sp>
        <p:nvSpPr>
          <p:cNvPr id="5" name="Zástupný symbol pro datum 4"/>
          <p:cNvSpPr>
            <a:spLocks noGrp="1"/>
          </p:cNvSpPr>
          <p:nvPr>
            <p:ph type="dt"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43FE679-C724-4ED9-9C14-61C2889E7F46}" type="slidenum">
              <a:rPr lang="cs-CZ" smtClean="0"/>
              <a:pPr/>
              <a:t>19</a:t>
            </a:fld>
            <a:endParaRPr lang="cs-CZ"/>
          </a:p>
        </p:txBody>
      </p:sp>
    </p:spTree>
    <p:extLst>
      <p:ext uri="{BB962C8B-B14F-4D97-AF65-F5344CB8AC3E}">
        <p14:creationId xmlns:p14="http://schemas.microsoft.com/office/powerpoint/2010/main" val="23870798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záhlaví 3"/>
          <p:cNvSpPr>
            <a:spLocks noGrp="1"/>
          </p:cNvSpPr>
          <p:nvPr>
            <p:ph type="hdr" sz="quarter" idx="10"/>
          </p:nvPr>
        </p:nvSpPr>
        <p:spPr/>
        <p:txBody>
          <a:bodyPr/>
          <a:lstStyle/>
          <a:p>
            <a:endParaRPr lang="cs-CZ"/>
          </a:p>
        </p:txBody>
      </p:sp>
      <p:sp>
        <p:nvSpPr>
          <p:cNvPr id="5" name="Zástupný symbol pro datum 4"/>
          <p:cNvSpPr>
            <a:spLocks noGrp="1"/>
          </p:cNvSpPr>
          <p:nvPr>
            <p:ph type="dt"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43FE679-C724-4ED9-9C14-61C2889E7F46}" type="slidenum">
              <a:rPr lang="cs-CZ" smtClean="0"/>
              <a:pPr/>
              <a:t>2</a:t>
            </a:fld>
            <a:endParaRPr lang="cs-CZ"/>
          </a:p>
        </p:txBody>
      </p:sp>
    </p:spTree>
    <p:extLst>
      <p:ext uri="{BB962C8B-B14F-4D97-AF65-F5344CB8AC3E}">
        <p14:creationId xmlns:p14="http://schemas.microsoft.com/office/powerpoint/2010/main" val="784729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záhlaví 3"/>
          <p:cNvSpPr>
            <a:spLocks noGrp="1"/>
          </p:cNvSpPr>
          <p:nvPr>
            <p:ph type="hdr" sz="quarter" idx="10"/>
          </p:nvPr>
        </p:nvSpPr>
        <p:spPr/>
        <p:txBody>
          <a:bodyPr/>
          <a:lstStyle/>
          <a:p>
            <a:endParaRPr lang="cs-CZ"/>
          </a:p>
        </p:txBody>
      </p:sp>
      <p:sp>
        <p:nvSpPr>
          <p:cNvPr id="5" name="Zástupný symbol pro datum 4"/>
          <p:cNvSpPr>
            <a:spLocks noGrp="1"/>
          </p:cNvSpPr>
          <p:nvPr>
            <p:ph type="dt"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43FE679-C724-4ED9-9C14-61C2889E7F46}" type="slidenum">
              <a:rPr lang="cs-CZ" smtClean="0"/>
              <a:pPr/>
              <a:t>20</a:t>
            </a:fld>
            <a:endParaRPr lang="cs-CZ"/>
          </a:p>
        </p:txBody>
      </p:sp>
    </p:spTree>
    <p:extLst>
      <p:ext uri="{BB962C8B-B14F-4D97-AF65-F5344CB8AC3E}">
        <p14:creationId xmlns:p14="http://schemas.microsoft.com/office/powerpoint/2010/main" val="12577970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záhlaví 3"/>
          <p:cNvSpPr>
            <a:spLocks noGrp="1"/>
          </p:cNvSpPr>
          <p:nvPr>
            <p:ph type="hdr" sz="quarter" idx="10"/>
          </p:nvPr>
        </p:nvSpPr>
        <p:spPr/>
        <p:txBody>
          <a:bodyPr/>
          <a:lstStyle/>
          <a:p>
            <a:endParaRPr lang="cs-CZ"/>
          </a:p>
        </p:txBody>
      </p:sp>
      <p:sp>
        <p:nvSpPr>
          <p:cNvPr id="5" name="Zástupný symbol pro datum 4"/>
          <p:cNvSpPr>
            <a:spLocks noGrp="1"/>
          </p:cNvSpPr>
          <p:nvPr>
            <p:ph type="dt"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43FE679-C724-4ED9-9C14-61C2889E7F46}" type="slidenum">
              <a:rPr lang="cs-CZ" smtClean="0"/>
              <a:pPr/>
              <a:t>21</a:t>
            </a:fld>
            <a:endParaRPr lang="cs-CZ"/>
          </a:p>
        </p:txBody>
      </p:sp>
    </p:spTree>
    <p:extLst>
      <p:ext uri="{BB962C8B-B14F-4D97-AF65-F5344CB8AC3E}">
        <p14:creationId xmlns:p14="http://schemas.microsoft.com/office/powerpoint/2010/main" val="28571843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záhlaví 3"/>
          <p:cNvSpPr>
            <a:spLocks noGrp="1"/>
          </p:cNvSpPr>
          <p:nvPr>
            <p:ph type="hdr" sz="quarter" idx="10"/>
          </p:nvPr>
        </p:nvSpPr>
        <p:spPr/>
        <p:txBody>
          <a:bodyPr/>
          <a:lstStyle/>
          <a:p>
            <a:endParaRPr lang="cs-CZ"/>
          </a:p>
        </p:txBody>
      </p:sp>
      <p:sp>
        <p:nvSpPr>
          <p:cNvPr id="5" name="Zástupný symbol pro datum 4"/>
          <p:cNvSpPr>
            <a:spLocks noGrp="1"/>
          </p:cNvSpPr>
          <p:nvPr>
            <p:ph type="dt"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43FE679-C724-4ED9-9C14-61C2889E7F46}" type="slidenum">
              <a:rPr lang="cs-CZ" smtClean="0"/>
              <a:pPr/>
              <a:t>22</a:t>
            </a:fld>
            <a:endParaRPr lang="cs-CZ"/>
          </a:p>
        </p:txBody>
      </p:sp>
    </p:spTree>
    <p:extLst>
      <p:ext uri="{BB962C8B-B14F-4D97-AF65-F5344CB8AC3E}">
        <p14:creationId xmlns:p14="http://schemas.microsoft.com/office/powerpoint/2010/main" val="37756136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záhlaví 3"/>
          <p:cNvSpPr>
            <a:spLocks noGrp="1"/>
          </p:cNvSpPr>
          <p:nvPr>
            <p:ph type="hdr" sz="quarter" idx="10"/>
          </p:nvPr>
        </p:nvSpPr>
        <p:spPr/>
        <p:txBody>
          <a:bodyPr/>
          <a:lstStyle/>
          <a:p>
            <a:endParaRPr lang="cs-CZ"/>
          </a:p>
        </p:txBody>
      </p:sp>
      <p:sp>
        <p:nvSpPr>
          <p:cNvPr id="5" name="Zástupný symbol pro datum 4"/>
          <p:cNvSpPr>
            <a:spLocks noGrp="1"/>
          </p:cNvSpPr>
          <p:nvPr>
            <p:ph type="dt"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43FE679-C724-4ED9-9C14-61C2889E7F46}" type="slidenum">
              <a:rPr lang="cs-CZ" smtClean="0"/>
              <a:pPr/>
              <a:t>23</a:t>
            </a:fld>
            <a:endParaRPr lang="cs-CZ"/>
          </a:p>
        </p:txBody>
      </p:sp>
    </p:spTree>
    <p:extLst>
      <p:ext uri="{BB962C8B-B14F-4D97-AF65-F5344CB8AC3E}">
        <p14:creationId xmlns:p14="http://schemas.microsoft.com/office/powerpoint/2010/main" val="21693490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záhlaví 3"/>
          <p:cNvSpPr>
            <a:spLocks noGrp="1"/>
          </p:cNvSpPr>
          <p:nvPr>
            <p:ph type="hdr" sz="quarter" idx="10"/>
          </p:nvPr>
        </p:nvSpPr>
        <p:spPr/>
        <p:txBody>
          <a:bodyPr/>
          <a:lstStyle/>
          <a:p>
            <a:endParaRPr lang="cs-CZ"/>
          </a:p>
        </p:txBody>
      </p:sp>
      <p:sp>
        <p:nvSpPr>
          <p:cNvPr id="5" name="Zástupný symbol pro datum 4"/>
          <p:cNvSpPr>
            <a:spLocks noGrp="1"/>
          </p:cNvSpPr>
          <p:nvPr>
            <p:ph type="dt"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43FE679-C724-4ED9-9C14-61C2889E7F46}" type="slidenum">
              <a:rPr lang="cs-CZ" smtClean="0"/>
              <a:pPr/>
              <a:t>24</a:t>
            </a:fld>
            <a:endParaRPr lang="cs-CZ"/>
          </a:p>
        </p:txBody>
      </p:sp>
    </p:spTree>
    <p:extLst>
      <p:ext uri="{BB962C8B-B14F-4D97-AF65-F5344CB8AC3E}">
        <p14:creationId xmlns:p14="http://schemas.microsoft.com/office/powerpoint/2010/main" val="2169349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záhlaví 3"/>
          <p:cNvSpPr>
            <a:spLocks noGrp="1"/>
          </p:cNvSpPr>
          <p:nvPr>
            <p:ph type="hdr" sz="quarter" idx="10"/>
          </p:nvPr>
        </p:nvSpPr>
        <p:spPr/>
        <p:txBody>
          <a:bodyPr/>
          <a:lstStyle/>
          <a:p>
            <a:endParaRPr lang="cs-CZ"/>
          </a:p>
        </p:txBody>
      </p:sp>
      <p:sp>
        <p:nvSpPr>
          <p:cNvPr id="5" name="Zástupný symbol pro datum 4"/>
          <p:cNvSpPr>
            <a:spLocks noGrp="1"/>
          </p:cNvSpPr>
          <p:nvPr>
            <p:ph type="dt"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43FE679-C724-4ED9-9C14-61C2889E7F46}" type="slidenum">
              <a:rPr lang="cs-CZ" smtClean="0"/>
              <a:pPr/>
              <a:t>25</a:t>
            </a:fld>
            <a:endParaRPr lang="cs-CZ"/>
          </a:p>
        </p:txBody>
      </p:sp>
    </p:spTree>
    <p:extLst>
      <p:ext uri="{BB962C8B-B14F-4D97-AF65-F5344CB8AC3E}">
        <p14:creationId xmlns:p14="http://schemas.microsoft.com/office/powerpoint/2010/main" val="27115513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Evidence = systém, v rámci něhož podnikatel při přijetí tržby (nejčastěji v hotovosti) zašle v reálném čase údaje o proběhnuvší platbě datovou zprávou prostřednictvím zařízení připojeného k internetu Finanční správě, od níž dostane potvrzení o přijetí s unikátním kódem (FIK - fiskální identifikační kód). Následně podnikatel vystaví zákazníkovi účtenku, na které bude kromě dalších zákonných náležitostí uveden právě i FIK. Tuto účtenku je podnikatel povinen nabídnout zákazníkovi, který si následně může zadáním FIK na internetovém portále Finanční správy ověřit, zda podnikatel platbu zaevidoval. Tržby zaevidované na své jméno si pak na webovém rozhraní může ověřit i sám podnikatel.</a:t>
            </a:r>
          </a:p>
        </p:txBody>
      </p:sp>
      <p:sp>
        <p:nvSpPr>
          <p:cNvPr id="4" name="Zástupný symbol pro záhlaví 3"/>
          <p:cNvSpPr>
            <a:spLocks noGrp="1"/>
          </p:cNvSpPr>
          <p:nvPr>
            <p:ph type="hdr" sz="quarter" idx="10"/>
          </p:nvPr>
        </p:nvSpPr>
        <p:spPr/>
        <p:txBody>
          <a:bodyPr/>
          <a:lstStyle/>
          <a:p>
            <a:endParaRPr lang="cs-CZ"/>
          </a:p>
        </p:txBody>
      </p:sp>
      <p:sp>
        <p:nvSpPr>
          <p:cNvPr id="5" name="Zástupný symbol pro datum 4"/>
          <p:cNvSpPr>
            <a:spLocks noGrp="1"/>
          </p:cNvSpPr>
          <p:nvPr>
            <p:ph type="dt"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43FE679-C724-4ED9-9C14-61C2889E7F46}" type="slidenum">
              <a:rPr lang="cs-CZ" smtClean="0"/>
              <a:pPr/>
              <a:t>26</a:t>
            </a:fld>
            <a:endParaRPr lang="cs-CZ"/>
          </a:p>
        </p:txBody>
      </p:sp>
    </p:spTree>
    <p:extLst>
      <p:ext uri="{BB962C8B-B14F-4D97-AF65-F5344CB8AC3E}">
        <p14:creationId xmlns:p14="http://schemas.microsoft.com/office/powerpoint/2010/main" val="80119978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Podstata zjednodušeného režimu tkví v tom, že podnikatel neodesílá údaje o každé tržbě v reálném čase online na server Finanční správy. Přijaté tržby jsou vkládány do paměti zařízení a následně musí být nejpozději do pěti dnů hromadně odeslány Finanční </a:t>
            </a:r>
            <a:r>
              <a:rPr lang="cs-CZ" dirty="0" err="1"/>
              <a:t>správě.Tržby</a:t>
            </a:r>
            <a:r>
              <a:rPr lang="cs-CZ" dirty="0"/>
              <a:t> zaevidované na své jméno si pak na webovém rozhraní může ověřit i sám podnikatel.</a:t>
            </a:r>
          </a:p>
        </p:txBody>
      </p:sp>
      <p:sp>
        <p:nvSpPr>
          <p:cNvPr id="4" name="Zástupný symbol pro záhlaví 3"/>
          <p:cNvSpPr>
            <a:spLocks noGrp="1"/>
          </p:cNvSpPr>
          <p:nvPr>
            <p:ph type="hdr" sz="quarter" idx="10"/>
          </p:nvPr>
        </p:nvSpPr>
        <p:spPr/>
        <p:txBody>
          <a:bodyPr/>
          <a:lstStyle/>
          <a:p>
            <a:endParaRPr lang="cs-CZ"/>
          </a:p>
        </p:txBody>
      </p:sp>
      <p:sp>
        <p:nvSpPr>
          <p:cNvPr id="5" name="Zástupný symbol pro datum 4"/>
          <p:cNvSpPr>
            <a:spLocks noGrp="1"/>
          </p:cNvSpPr>
          <p:nvPr>
            <p:ph type="dt"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43FE679-C724-4ED9-9C14-61C2889E7F46}" type="slidenum">
              <a:rPr lang="cs-CZ" smtClean="0"/>
              <a:pPr/>
              <a:t>27</a:t>
            </a:fld>
            <a:endParaRPr lang="cs-CZ"/>
          </a:p>
        </p:txBody>
      </p:sp>
    </p:spTree>
    <p:extLst>
      <p:ext uri="{BB962C8B-B14F-4D97-AF65-F5344CB8AC3E}">
        <p14:creationId xmlns:p14="http://schemas.microsoft.com/office/powerpoint/2010/main" val="216402234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Pokud pak dojde k překročení mezní doby odezvy, je evidující osoba oprávněna vytisknout zákazníkovi účtenku i bez FIK a tím finalizovat daný obchod i bez reálného spojení se serverem Finanční správy. Informace o dané platbě pak musí správci daně zaslat ve lhůtě 48 hodin.</a:t>
            </a:r>
          </a:p>
        </p:txBody>
      </p:sp>
      <p:sp>
        <p:nvSpPr>
          <p:cNvPr id="4" name="Zástupný symbol pro záhlaví 3"/>
          <p:cNvSpPr>
            <a:spLocks noGrp="1"/>
          </p:cNvSpPr>
          <p:nvPr>
            <p:ph type="hdr" sz="quarter" idx="10"/>
          </p:nvPr>
        </p:nvSpPr>
        <p:spPr/>
        <p:txBody>
          <a:bodyPr/>
          <a:lstStyle/>
          <a:p>
            <a:endParaRPr lang="cs-CZ"/>
          </a:p>
        </p:txBody>
      </p:sp>
      <p:sp>
        <p:nvSpPr>
          <p:cNvPr id="5" name="Zástupný symbol pro datum 4"/>
          <p:cNvSpPr>
            <a:spLocks noGrp="1"/>
          </p:cNvSpPr>
          <p:nvPr>
            <p:ph type="dt"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43FE679-C724-4ED9-9C14-61C2889E7F46}" type="slidenum">
              <a:rPr lang="cs-CZ" smtClean="0"/>
              <a:pPr/>
              <a:t>28</a:t>
            </a:fld>
            <a:endParaRPr lang="cs-CZ"/>
          </a:p>
        </p:txBody>
      </p:sp>
    </p:spTree>
    <p:extLst>
      <p:ext uri="{BB962C8B-B14F-4D97-AF65-F5344CB8AC3E}">
        <p14:creationId xmlns:p14="http://schemas.microsoft.com/office/powerpoint/2010/main" val="742616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záhlaví 3"/>
          <p:cNvSpPr>
            <a:spLocks noGrp="1"/>
          </p:cNvSpPr>
          <p:nvPr>
            <p:ph type="hdr" sz="quarter" idx="10"/>
          </p:nvPr>
        </p:nvSpPr>
        <p:spPr/>
        <p:txBody>
          <a:bodyPr/>
          <a:lstStyle/>
          <a:p>
            <a:endParaRPr lang="cs-CZ"/>
          </a:p>
        </p:txBody>
      </p:sp>
      <p:sp>
        <p:nvSpPr>
          <p:cNvPr id="5" name="Zástupný symbol pro datum 4"/>
          <p:cNvSpPr>
            <a:spLocks noGrp="1"/>
          </p:cNvSpPr>
          <p:nvPr>
            <p:ph type="dt"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43FE679-C724-4ED9-9C14-61C2889E7F46}" type="slidenum">
              <a:rPr lang="cs-CZ" smtClean="0"/>
              <a:pPr/>
              <a:t>29</a:t>
            </a:fld>
            <a:endParaRPr lang="cs-CZ"/>
          </a:p>
        </p:txBody>
      </p:sp>
    </p:spTree>
    <p:extLst>
      <p:ext uri="{BB962C8B-B14F-4D97-AF65-F5344CB8AC3E}">
        <p14:creationId xmlns:p14="http://schemas.microsoft.com/office/powerpoint/2010/main" val="30577909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záhlaví 3"/>
          <p:cNvSpPr>
            <a:spLocks noGrp="1"/>
          </p:cNvSpPr>
          <p:nvPr>
            <p:ph type="hdr" sz="quarter" idx="10"/>
          </p:nvPr>
        </p:nvSpPr>
        <p:spPr/>
        <p:txBody>
          <a:bodyPr/>
          <a:lstStyle/>
          <a:p>
            <a:endParaRPr lang="cs-CZ"/>
          </a:p>
        </p:txBody>
      </p:sp>
      <p:sp>
        <p:nvSpPr>
          <p:cNvPr id="5" name="Zástupný symbol pro datum 4"/>
          <p:cNvSpPr>
            <a:spLocks noGrp="1"/>
          </p:cNvSpPr>
          <p:nvPr>
            <p:ph type="dt"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43FE679-C724-4ED9-9C14-61C2889E7F46}" type="slidenum">
              <a:rPr lang="cs-CZ" smtClean="0"/>
              <a:pPr/>
              <a:t>3</a:t>
            </a:fld>
            <a:endParaRPr lang="cs-CZ"/>
          </a:p>
        </p:txBody>
      </p:sp>
    </p:spTree>
    <p:extLst>
      <p:ext uri="{BB962C8B-B14F-4D97-AF65-F5344CB8AC3E}">
        <p14:creationId xmlns:p14="http://schemas.microsoft.com/office/powerpoint/2010/main" val="58956222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Pokud pak dojde k překročení mezní doby odezvy, je evidující osoba oprávněna vytisknout zákazníkovi účtenku i bez FIK a tím finalizovat daný obchod i bez reálného spojení se serverem Finanční správy. Informace o dané platbě pak musí správci daně zaslat ve lhůtě 48 hodin.</a:t>
            </a:r>
          </a:p>
        </p:txBody>
      </p:sp>
      <p:sp>
        <p:nvSpPr>
          <p:cNvPr id="4" name="Zástupný symbol pro záhlaví 3"/>
          <p:cNvSpPr>
            <a:spLocks noGrp="1"/>
          </p:cNvSpPr>
          <p:nvPr>
            <p:ph type="hdr" sz="quarter" idx="10"/>
          </p:nvPr>
        </p:nvSpPr>
        <p:spPr/>
        <p:txBody>
          <a:bodyPr/>
          <a:lstStyle/>
          <a:p>
            <a:endParaRPr lang="cs-CZ"/>
          </a:p>
        </p:txBody>
      </p:sp>
      <p:sp>
        <p:nvSpPr>
          <p:cNvPr id="5" name="Zástupný symbol pro datum 4"/>
          <p:cNvSpPr>
            <a:spLocks noGrp="1"/>
          </p:cNvSpPr>
          <p:nvPr>
            <p:ph type="dt"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43FE679-C724-4ED9-9C14-61C2889E7F46}" type="slidenum">
              <a:rPr lang="cs-CZ" smtClean="0"/>
              <a:pPr/>
              <a:t>30</a:t>
            </a:fld>
            <a:endParaRPr lang="cs-CZ"/>
          </a:p>
        </p:txBody>
      </p:sp>
    </p:spTree>
    <p:extLst>
      <p:ext uri="{BB962C8B-B14F-4D97-AF65-F5344CB8AC3E}">
        <p14:creationId xmlns:p14="http://schemas.microsoft.com/office/powerpoint/2010/main" val="103582817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záhlaví 3"/>
          <p:cNvSpPr>
            <a:spLocks noGrp="1"/>
          </p:cNvSpPr>
          <p:nvPr>
            <p:ph type="hdr" sz="quarter" idx="10"/>
          </p:nvPr>
        </p:nvSpPr>
        <p:spPr/>
        <p:txBody>
          <a:bodyPr/>
          <a:lstStyle/>
          <a:p>
            <a:endParaRPr lang="cs-CZ"/>
          </a:p>
        </p:txBody>
      </p:sp>
      <p:sp>
        <p:nvSpPr>
          <p:cNvPr id="5" name="Zástupný symbol pro datum 4"/>
          <p:cNvSpPr>
            <a:spLocks noGrp="1"/>
          </p:cNvSpPr>
          <p:nvPr>
            <p:ph type="dt"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43FE679-C724-4ED9-9C14-61C2889E7F46}" type="slidenum">
              <a:rPr lang="cs-CZ" smtClean="0"/>
              <a:pPr/>
              <a:t>31</a:t>
            </a:fld>
            <a:endParaRPr lang="cs-CZ"/>
          </a:p>
        </p:txBody>
      </p:sp>
    </p:spTree>
    <p:extLst>
      <p:ext uri="{BB962C8B-B14F-4D97-AF65-F5344CB8AC3E}">
        <p14:creationId xmlns:p14="http://schemas.microsoft.com/office/powerpoint/2010/main" val="187486790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záhlaví 3"/>
          <p:cNvSpPr>
            <a:spLocks noGrp="1"/>
          </p:cNvSpPr>
          <p:nvPr>
            <p:ph type="hdr" sz="quarter" idx="10"/>
          </p:nvPr>
        </p:nvSpPr>
        <p:spPr/>
        <p:txBody>
          <a:bodyPr/>
          <a:lstStyle/>
          <a:p>
            <a:endParaRPr lang="cs-CZ"/>
          </a:p>
        </p:txBody>
      </p:sp>
      <p:sp>
        <p:nvSpPr>
          <p:cNvPr id="5" name="Zástupný symbol pro datum 4"/>
          <p:cNvSpPr>
            <a:spLocks noGrp="1"/>
          </p:cNvSpPr>
          <p:nvPr>
            <p:ph type="dt"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43FE679-C724-4ED9-9C14-61C2889E7F46}" type="slidenum">
              <a:rPr lang="cs-CZ" smtClean="0"/>
              <a:pPr/>
              <a:t>32</a:t>
            </a:fld>
            <a:endParaRPr lang="cs-CZ"/>
          </a:p>
        </p:txBody>
      </p:sp>
    </p:spTree>
    <p:extLst>
      <p:ext uri="{BB962C8B-B14F-4D97-AF65-F5344CB8AC3E}">
        <p14:creationId xmlns:p14="http://schemas.microsoft.com/office/powerpoint/2010/main" val="405104478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záhlaví 3"/>
          <p:cNvSpPr>
            <a:spLocks noGrp="1"/>
          </p:cNvSpPr>
          <p:nvPr>
            <p:ph type="hdr" sz="quarter" idx="10"/>
          </p:nvPr>
        </p:nvSpPr>
        <p:spPr/>
        <p:txBody>
          <a:bodyPr/>
          <a:lstStyle/>
          <a:p>
            <a:endParaRPr lang="cs-CZ"/>
          </a:p>
        </p:txBody>
      </p:sp>
      <p:sp>
        <p:nvSpPr>
          <p:cNvPr id="5" name="Zástupný symbol pro datum 4"/>
          <p:cNvSpPr>
            <a:spLocks noGrp="1"/>
          </p:cNvSpPr>
          <p:nvPr>
            <p:ph type="dt"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43FE679-C724-4ED9-9C14-61C2889E7F46}" type="slidenum">
              <a:rPr lang="cs-CZ" smtClean="0"/>
              <a:pPr/>
              <a:t>33</a:t>
            </a:fld>
            <a:endParaRPr lang="cs-CZ"/>
          </a:p>
        </p:txBody>
      </p:sp>
    </p:spTree>
    <p:extLst>
      <p:ext uri="{BB962C8B-B14F-4D97-AF65-F5344CB8AC3E}">
        <p14:creationId xmlns:p14="http://schemas.microsoft.com/office/powerpoint/2010/main" val="197971196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záhlaví 3"/>
          <p:cNvSpPr>
            <a:spLocks noGrp="1"/>
          </p:cNvSpPr>
          <p:nvPr>
            <p:ph type="hdr" sz="quarter" idx="10"/>
          </p:nvPr>
        </p:nvSpPr>
        <p:spPr/>
        <p:txBody>
          <a:bodyPr/>
          <a:lstStyle/>
          <a:p>
            <a:endParaRPr lang="cs-CZ"/>
          </a:p>
        </p:txBody>
      </p:sp>
      <p:sp>
        <p:nvSpPr>
          <p:cNvPr id="5" name="Zástupný symbol pro datum 4"/>
          <p:cNvSpPr>
            <a:spLocks noGrp="1"/>
          </p:cNvSpPr>
          <p:nvPr>
            <p:ph type="dt"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43FE679-C724-4ED9-9C14-61C2889E7F46}" type="slidenum">
              <a:rPr lang="cs-CZ" smtClean="0"/>
              <a:pPr/>
              <a:t>34</a:t>
            </a:fld>
            <a:endParaRPr lang="cs-CZ"/>
          </a:p>
        </p:txBody>
      </p:sp>
    </p:spTree>
    <p:extLst>
      <p:ext uri="{BB962C8B-B14F-4D97-AF65-F5344CB8AC3E}">
        <p14:creationId xmlns:p14="http://schemas.microsoft.com/office/powerpoint/2010/main" val="252331078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záhlaví 3"/>
          <p:cNvSpPr>
            <a:spLocks noGrp="1"/>
          </p:cNvSpPr>
          <p:nvPr>
            <p:ph type="hdr" sz="quarter" idx="10"/>
          </p:nvPr>
        </p:nvSpPr>
        <p:spPr/>
        <p:txBody>
          <a:bodyPr/>
          <a:lstStyle/>
          <a:p>
            <a:endParaRPr lang="cs-CZ"/>
          </a:p>
        </p:txBody>
      </p:sp>
      <p:sp>
        <p:nvSpPr>
          <p:cNvPr id="5" name="Zástupný symbol pro datum 4"/>
          <p:cNvSpPr>
            <a:spLocks noGrp="1"/>
          </p:cNvSpPr>
          <p:nvPr>
            <p:ph type="dt"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43FE679-C724-4ED9-9C14-61C2889E7F46}" type="slidenum">
              <a:rPr lang="cs-CZ" smtClean="0"/>
              <a:pPr/>
              <a:t>35</a:t>
            </a:fld>
            <a:endParaRPr lang="cs-CZ"/>
          </a:p>
        </p:txBody>
      </p:sp>
    </p:spTree>
    <p:extLst>
      <p:ext uri="{BB962C8B-B14F-4D97-AF65-F5344CB8AC3E}">
        <p14:creationId xmlns:p14="http://schemas.microsoft.com/office/powerpoint/2010/main" val="199813185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záhlaví 3"/>
          <p:cNvSpPr>
            <a:spLocks noGrp="1"/>
          </p:cNvSpPr>
          <p:nvPr>
            <p:ph type="hdr" sz="quarter" idx="10"/>
          </p:nvPr>
        </p:nvSpPr>
        <p:spPr/>
        <p:txBody>
          <a:bodyPr/>
          <a:lstStyle/>
          <a:p>
            <a:endParaRPr lang="cs-CZ"/>
          </a:p>
        </p:txBody>
      </p:sp>
      <p:sp>
        <p:nvSpPr>
          <p:cNvPr id="5" name="Zástupný symbol pro datum 4"/>
          <p:cNvSpPr>
            <a:spLocks noGrp="1"/>
          </p:cNvSpPr>
          <p:nvPr>
            <p:ph type="dt"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43FE679-C724-4ED9-9C14-61C2889E7F46}" type="slidenum">
              <a:rPr lang="cs-CZ" smtClean="0"/>
              <a:pPr/>
              <a:t>36</a:t>
            </a:fld>
            <a:endParaRPr lang="cs-CZ"/>
          </a:p>
        </p:txBody>
      </p:sp>
    </p:spTree>
    <p:extLst>
      <p:ext uri="{BB962C8B-B14F-4D97-AF65-F5344CB8AC3E}">
        <p14:creationId xmlns:p14="http://schemas.microsoft.com/office/powerpoint/2010/main" val="332344444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záhlaví 3"/>
          <p:cNvSpPr>
            <a:spLocks noGrp="1"/>
          </p:cNvSpPr>
          <p:nvPr>
            <p:ph type="hdr" sz="quarter" idx="10"/>
          </p:nvPr>
        </p:nvSpPr>
        <p:spPr/>
        <p:txBody>
          <a:bodyPr/>
          <a:lstStyle/>
          <a:p>
            <a:endParaRPr lang="cs-CZ"/>
          </a:p>
        </p:txBody>
      </p:sp>
      <p:sp>
        <p:nvSpPr>
          <p:cNvPr id="5" name="Zástupný symbol pro datum 4"/>
          <p:cNvSpPr>
            <a:spLocks noGrp="1"/>
          </p:cNvSpPr>
          <p:nvPr>
            <p:ph type="dt"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43FE679-C724-4ED9-9C14-61C2889E7F46}" type="slidenum">
              <a:rPr lang="cs-CZ" smtClean="0"/>
              <a:pPr/>
              <a:t>37</a:t>
            </a:fld>
            <a:endParaRPr lang="cs-CZ"/>
          </a:p>
        </p:txBody>
      </p:sp>
    </p:spTree>
    <p:extLst>
      <p:ext uri="{BB962C8B-B14F-4D97-AF65-F5344CB8AC3E}">
        <p14:creationId xmlns:p14="http://schemas.microsoft.com/office/powerpoint/2010/main" val="202652346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043FE679-C724-4ED9-9C14-61C2889E7F46}" type="slidenum">
              <a:rPr lang="cs-CZ" smtClean="0"/>
              <a:pPr/>
              <a:t>38</a:t>
            </a:fld>
            <a:endParaRPr lang="cs-CZ"/>
          </a:p>
        </p:txBody>
      </p:sp>
      <p:sp>
        <p:nvSpPr>
          <p:cNvPr id="5" name="Zástupný symbol pro datum 4"/>
          <p:cNvSpPr>
            <a:spLocks noGrp="1"/>
          </p:cNvSpPr>
          <p:nvPr>
            <p:ph type="dt" idx="11"/>
          </p:nvPr>
        </p:nvSpPr>
        <p:spPr/>
        <p:txBody>
          <a:bodyPr/>
          <a:lstStyle/>
          <a:p>
            <a:endParaRPr lang="cs-CZ"/>
          </a:p>
        </p:txBody>
      </p:sp>
      <p:sp>
        <p:nvSpPr>
          <p:cNvPr id="6" name="Zástupný symbol pro záhlaví 5"/>
          <p:cNvSpPr>
            <a:spLocks noGrp="1"/>
          </p:cNvSpPr>
          <p:nvPr>
            <p:ph type="hdr" sz="quarter" idx="12"/>
          </p:nvPr>
        </p:nvSpPr>
        <p:spPr/>
        <p:txBody>
          <a:bodyPr/>
          <a:lstStyle/>
          <a:p>
            <a:endParaRPr lang="cs-CZ"/>
          </a:p>
        </p:txBody>
      </p:sp>
    </p:spTree>
    <p:extLst>
      <p:ext uri="{BB962C8B-B14F-4D97-AF65-F5344CB8AC3E}">
        <p14:creationId xmlns:p14="http://schemas.microsoft.com/office/powerpoint/2010/main" val="12380796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záhlaví 3"/>
          <p:cNvSpPr>
            <a:spLocks noGrp="1"/>
          </p:cNvSpPr>
          <p:nvPr>
            <p:ph type="hdr" sz="quarter" idx="10"/>
          </p:nvPr>
        </p:nvSpPr>
        <p:spPr/>
        <p:txBody>
          <a:bodyPr/>
          <a:lstStyle/>
          <a:p>
            <a:endParaRPr lang="cs-CZ"/>
          </a:p>
        </p:txBody>
      </p:sp>
      <p:sp>
        <p:nvSpPr>
          <p:cNvPr id="5" name="Zástupný symbol pro datum 4"/>
          <p:cNvSpPr>
            <a:spLocks noGrp="1"/>
          </p:cNvSpPr>
          <p:nvPr>
            <p:ph type="dt"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43FE679-C724-4ED9-9C14-61C2889E7F46}" type="slidenum">
              <a:rPr lang="cs-CZ" smtClean="0"/>
              <a:pPr/>
              <a:t>4</a:t>
            </a:fld>
            <a:endParaRPr lang="cs-CZ"/>
          </a:p>
        </p:txBody>
      </p:sp>
    </p:spTree>
    <p:extLst>
      <p:ext uri="{BB962C8B-B14F-4D97-AF65-F5344CB8AC3E}">
        <p14:creationId xmlns:p14="http://schemas.microsoft.com/office/powerpoint/2010/main" val="2926335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záhlaví 3"/>
          <p:cNvSpPr>
            <a:spLocks noGrp="1"/>
          </p:cNvSpPr>
          <p:nvPr>
            <p:ph type="hdr" sz="quarter" idx="10"/>
          </p:nvPr>
        </p:nvSpPr>
        <p:spPr/>
        <p:txBody>
          <a:bodyPr/>
          <a:lstStyle/>
          <a:p>
            <a:endParaRPr lang="cs-CZ"/>
          </a:p>
        </p:txBody>
      </p:sp>
      <p:sp>
        <p:nvSpPr>
          <p:cNvPr id="5" name="Zástupný symbol pro datum 4"/>
          <p:cNvSpPr>
            <a:spLocks noGrp="1"/>
          </p:cNvSpPr>
          <p:nvPr>
            <p:ph type="dt"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43FE679-C724-4ED9-9C14-61C2889E7F46}" type="slidenum">
              <a:rPr lang="cs-CZ" smtClean="0"/>
              <a:pPr/>
              <a:t>5</a:t>
            </a:fld>
            <a:endParaRPr lang="cs-CZ"/>
          </a:p>
        </p:txBody>
      </p:sp>
    </p:spTree>
    <p:extLst>
      <p:ext uri="{BB962C8B-B14F-4D97-AF65-F5344CB8AC3E}">
        <p14:creationId xmlns:p14="http://schemas.microsoft.com/office/powerpoint/2010/main" val="18331905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záhlaví 3"/>
          <p:cNvSpPr>
            <a:spLocks noGrp="1"/>
          </p:cNvSpPr>
          <p:nvPr>
            <p:ph type="hdr" sz="quarter" idx="10"/>
          </p:nvPr>
        </p:nvSpPr>
        <p:spPr/>
        <p:txBody>
          <a:bodyPr/>
          <a:lstStyle/>
          <a:p>
            <a:endParaRPr lang="cs-CZ"/>
          </a:p>
        </p:txBody>
      </p:sp>
      <p:sp>
        <p:nvSpPr>
          <p:cNvPr id="5" name="Zástupný symbol pro datum 4"/>
          <p:cNvSpPr>
            <a:spLocks noGrp="1"/>
          </p:cNvSpPr>
          <p:nvPr>
            <p:ph type="dt"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43FE679-C724-4ED9-9C14-61C2889E7F46}" type="slidenum">
              <a:rPr lang="cs-CZ" smtClean="0"/>
              <a:pPr/>
              <a:t>6</a:t>
            </a:fld>
            <a:endParaRPr lang="cs-CZ"/>
          </a:p>
        </p:txBody>
      </p:sp>
    </p:spTree>
    <p:extLst>
      <p:ext uri="{BB962C8B-B14F-4D97-AF65-F5344CB8AC3E}">
        <p14:creationId xmlns:p14="http://schemas.microsoft.com/office/powerpoint/2010/main" val="27913041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záhlaví 3"/>
          <p:cNvSpPr>
            <a:spLocks noGrp="1"/>
          </p:cNvSpPr>
          <p:nvPr>
            <p:ph type="hdr" sz="quarter" idx="10"/>
          </p:nvPr>
        </p:nvSpPr>
        <p:spPr/>
        <p:txBody>
          <a:bodyPr/>
          <a:lstStyle/>
          <a:p>
            <a:endParaRPr lang="cs-CZ"/>
          </a:p>
        </p:txBody>
      </p:sp>
      <p:sp>
        <p:nvSpPr>
          <p:cNvPr id="5" name="Zástupný symbol pro datum 4"/>
          <p:cNvSpPr>
            <a:spLocks noGrp="1"/>
          </p:cNvSpPr>
          <p:nvPr>
            <p:ph type="dt"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43FE679-C724-4ED9-9C14-61C2889E7F46}" type="slidenum">
              <a:rPr lang="cs-CZ" smtClean="0"/>
              <a:pPr/>
              <a:t>7</a:t>
            </a:fld>
            <a:endParaRPr lang="cs-CZ"/>
          </a:p>
        </p:txBody>
      </p:sp>
    </p:spTree>
    <p:extLst>
      <p:ext uri="{BB962C8B-B14F-4D97-AF65-F5344CB8AC3E}">
        <p14:creationId xmlns:p14="http://schemas.microsoft.com/office/powerpoint/2010/main" val="37066819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záhlaví 3"/>
          <p:cNvSpPr>
            <a:spLocks noGrp="1"/>
          </p:cNvSpPr>
          <p:nvPr>
            <p:ph type="hdr" sz="quarter" idx="10"/>
          </p:nvPr>
        </p:nvSpPr>
        <p:spPr/>
        <p:txBody>
          <a:bodyPr/>
          <a:lstStyle/>
          <a:p>
            <a:endParaRPr lang="cs-CZ"/>
          </a:p>
        </p:txBody>
      </p:sp>
      <p:sp>
        <p:nvSpPr>
          <p:cNvPr id="5" name="Zástupný symbol pro datum 4"/>
          <p:cNvSpPr>
            <a:spLocks noGrp="1"/>
          </p:cNvSpPr>
          <p:nvPr>
            <p:ph type="dt"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43FE679-C724-4ED9-9C14-61C2889E7F46}" type="slidenum">
              <a:rPr lang="cs-CZ" smtClean="0"/>
              <a:pPr/>
              <a:t>8</a:t>
            </a:fld>
            <a:endParaRPr lang="cs-CZ"/>
          </a:p>
        </p:txBody>
      </p:sp>
    </p:spTree>
    <p:extLst>
      <p:ext uri="{BB962C8B-B14F-4D97-AF65-F5344CB8AC3E}">
        <p14:creationId xmlns:p14="http://schemas.microsoft.com/office/powerpoint/2010/main" val="21518872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záhlaví 3"/>
          <p:cNvSpPr>
            <a:spLocks noGrp="1"/>
          </p:cNvSpPr>
          <p:nvPr>
            <p:ph type="hdr" sz="quarter" idx="10"/>
          </p:nvPr>
        </p:nvSpPr>
        <p:spPr/>
        <p:txBody>
          <a:bodyPr/>
          <a:lstStyle/>
          <a:p>
            <a:endParaRPr lang="cs-CZ"/>
          </a:p>
        </p:txBody>
      </p:sp>
      <p:sp>
        <p:nvSpPr>
          <p:cNvPr id="5" name="Zástupný symbol pro datum 4"/>
          <p:cNvSpPr>
            <a:spLocks noGrp="1"/>
          </p:cNvSpPr>
          <p:nvPr>
            <p:ph type="dt"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43FE679-C724-4ED9-9C14-61C2889E7F46}" type="slidenum">
              <a:rPr lang="cs-CZ" smtClean="0"/>
              <a:pPr/>
              <a:t>9</a:t>
            </a:fld>
            <a:endParaRPr lang="cs-CZ"/>
          </a:p>
        </p:txBody>
      </p:sp>
    </p:spTree>
    <p:extLst>
      <p:ext uri="{BB962C8B-B14F-4D97-AF65-F5344CB8AC3E}">
        <p14:creationId xmlns:p14="http://schemas.microsoft.com/office/powerpoint/2010/main" val="36607363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cs-CZ"/>
              <a:t>Kliknutím lze upravit styl.</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Kliknutím lze upravit styl předlohy.</a:t>
            </a:r>
            <a:endParaRPr kumimoji="0" lang="en-US"/>
          </a:p>
        </p:txBody>
      </p:sp>
      <p:sp>
        <p:nvSpPr>
          <p:cNvPr id="28" name="Zástupný symbol pro datum 27"/>
          <p:cNvSpPr>
            <a:spLocks noGrp="1"/>
          </p:cNvSpPr>
          <p:nvPr>
            <p:ph type="dt" sz="half" idx="10"/>
          </p:nvPr>
        </p:nvSpPr>
        <p:spPr bwMode="auto">
          <a:xfrm rot="5400000">
            <a:off x="7764621" y="1174097"/>
            <a:ext cx="2286000" cy="381000"/>
          </a:xfrm>
        </p:spPr>
        <p:txBody>
          <a:bodyPr/>
          <a:lstStyle/>
          <a:p>
            <a:fld id="{6102C2A8-42CC-446C-B7E8-156697113965}" type="datetime1">
              <a:rPr lang="cs-CZ" smtClean="0"/>
              <a:pPr/>
              <a:t>30.10.2017</a:t>
            </a:fld>
            <a:endParaRPr lang="cs-CZ"/>
          </a:p>
        </p:txBody>
      </p:sp>
      <p:sp>
        <p:nvSpPr>
          <p:cNvPr id="17" name="Zástupný symbol pro zápatí 16"/>
          <p:cNvSpPr>
            <a:spLocks noGrp="1"/>
          </p:cNvSpPr>
          <p:nvPr>
            <p:ph type="ftr" sz="quarter" idx="11"/>
          </p:nvPr>
        </p:nvSpPr>
        <p:spPr bwMode="auto">
          <a:xfrm rot="5400000">
            <a:off x="7077269" y="4181669"/>
            <a:ext cx="3657600" cy="384048"/>
          </a:xfrm>
        </p:spPr>
        <p:txBody>
          <a:bodyPr/>
          <a:lstStyle/>
          <a:p>
            <a:endParaRPr lang="cs-CZ"/>
          </a:p>
        </p:txBody>
      </p:sp>
      <p:sp>
        <p:nvSpPr>
          <p:cNvPr id="10" name="Obdélní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élní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nice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římá spojnice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Přímá spojnice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nice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nice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Přímá spojnice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élní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á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á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á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á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á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bwMode="auto">
          <a:xfrm>
            <a:off x="1325544" y="4928702"/>
            <a:ext cx="609600" cy="517524"/>
          </a:xfrm>
        </p:spPr>
        <p:txBody>
          <a:bodyPr/>
          <a:lstStyle/>
          <a:p>
            <a:fld id="{00F2CFBB-7550-4749-A12E-EED27AD3B71A}"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1BB5F003-7913-4468-95F1-A4305A4D988F}" type="datetime1">
              <a:rPr lang="cs-CZ" smtClean="0"/>
              <a:pPr/>
              <a:t>30.10.2017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0F2CFBB-7550-4749-A12E-EED27AD3B71A}"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9"/>
            <a:ext cx="1676400" cy="5851525"/>
          </a:xfrm>
        </p:spPr>
        <p:txBody>
          <a:bodyPr vert="eaVert"/>
          <a:lstStyle/>
          <a:p>
            <a:r>
              <a:rPr kumimoji="0" lang="cs-CZ"/>
              <a:t>Kliknutím lze upravit styl.</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3F549ED8-E340-4E58-9C7F-B07453FD70ED}" type="datetime1">
              <a:rPr lang="cs-CZ" smtClean="0"/>
              <a:pPr/>
              <a:t>30.10.2017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0F2CFBB-7550-4749-A12E-EED27AD3B71A}"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8" name="Zástupný symbol pro obsah 7"/>
          <p:cNvSpPr>
            <a:spLocks noGrp="1"/>
          </p:cNvSpPr>
          <p:nvPr>
            <p:ph sz="quarter" idx="1"/>
          </p:nvPr>
        </p:nvSpPr>
        <p:spPr>
          <a:xfrm>
            <a:off x="457200" y="1600200"/>
            <a:ext cx="7467600" cy="4873752"/>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7" name="Zástupný symbol pro datum 6"/>
          <p:cNvSpPr>
            <a:spLocks noGrp="1"/>
          </p:cNvSpPr>
          <p:nvPr>
            <p:ph type="dt" sz="half" idx="14"/>
          </p:nvPr>
        </p:nvSpPr>
        <p:spPr/>
        <p:txBody>
          <a:bodyPr rtlCol="0"/>
          <a:lstStyle/>
          <a:p>
            <a:fld id="{A8F765DC-2072-412C-9DBF-28D99B13F52A}" type="datetime1">
              <a:rPr lang="cs-CZ" smtClean="0"/>
              <a:pPr/>
              <a:t>30.10.2017</a:t>
            </a:fld>
            <a:endParaRPr lang="cs-CZ"/>
          </a:p>
        </p:txBody>
      </p:sp>
      <p:sp>
        <p:nvSpPr>
          <p:cNvPr id="9" name="Zástupný symbol pro číslo snímku 8"/>
          <p:cNvSpPr>
            <a:spLocks noGrp="1"/>
          </p:cNvSpPr>
          <p:nvPr>
            <p:ph type="sldNum" sz="quarter" idx="15"/>
          </p:nvPr>
        </p:nvSpPr>
        <p:spPr/>
        <p:txBody>
          <a:bodyPr rtlCol="0"/>
          <a:lstStyle/>
          <a:p>
            <a:fld id="{00F2CFBB-7550-4749-A12E-EED27AD3B71A}" type="slidenum">
              <a:rPr lang="cs-CZ" smtClean="0"/>
              <a:pPr/>
              <a:t>‹#›</a:t>
            </a:fld>
            <a:endParaRPr lang="cs-CZ"/>
          </a:p>
        </p:txBody>
      </p:sp>
      <p:sp>
        <p:nvSpPr>
          <p:cNvPr id="10" name="Zástupný symbol pro zápatí 9"/>
          <p:cNvSpPr>
            <a:spLocks noGrp="1"/>
          </p:cNvSpPr>
          <p:nvPr>
            <p:ph type="ftr" sz="quarter" idx="16"/>
          </p:nvPr>
        </p:nvSpPr>
        <p:spPr/>
        <p:txBody>
          <a:bodyPr rtlCol="0"/>
          <a:lstStyle/>
          <a:p>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cs-CZ"/>
              <a:t>Kliknutím lze upravit styl.</a:t>
            </a:r>
            <a:endParaRPr kumimoji="0" lang="en-US"/>
          </a:p>
        </p:txBody>
      </p:sp>
      <p:sp>
        <p:nvSpPr>
          <p:cNvPr id="3" name="Zástupný symbol pro tex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Kliknutím lze upravit styly předlohy textu.</a:t>
            </a:r>
          </a:p>
        </p:txBody>
      </p:sp>
      <p:sp>
        <p:nvSpPr>
          <p:cNvPr id="4" name="Zástupný symbol pro datum 3"/>
          <p:cNvSpPr>
            <a:spLocks noGrp="1"/>
          </p:cNvSpPr>
          <p:nvPr>
            <p:ph type="dt" sz="half" idx="10"/>
          </p:nvPr>
        </p:nvSpPr>
        <p:spPr bwMode="auto">
          <a:xfrm rot="5400000">
            <a:off x="7763256" y="1170432"/>
            <a:ext cx="2286000" cy="381000"/>
          </a:xfrm>
        </p:spPr>
        <p:txBody>
          <a:bodyPr/>
          <a:lstStyle/>
          <a:p>
            <a:fld id="{107A04C1-B3FC-4602-845A-8F9AADBD8D76}" type="datetime1">
              <a:rPr lang="cs-CZ" smtClean="0"/>
              <a:pPr/>
              <a:t>30.10.2017</a:t>
            </a:fld>
            <a:endParaRPr lang="cs-CZ"/>
          </a:p>
        </p:txBody>
      </p:sp>
      <p:sp>
        <p:nvSpPr>
          <p:cNvPr id="5" name="Zástupný symbol pro zápatí 4"/>
          <p:cNvSpPr>
            <a:spLocks noGrp="1"/>
          </p:cNvSpPr>
          <p:nvPr>
            <p:ph type="ftr" sz="quarter" idx="11"/>
          </p:nvPr>
        </p:nvSpPr>
        <p:spPr bwMode="auto">
          <a:xfrm rot="5400000">
            <a:off x="7077456" y="4178808"/>
            <a:ext cx="3657600" cy="384048"/>
          </a:xfrm>
        </p:spPr>
        <p:txBody>
          <a:bodyPr/>
          <a:lstStyle/>
          <a:p>
            <a:endParaRPr lang="cs-CZ"/>
          </a:p>
        </p:txBody>
      </p:sp>
      <p:sp>
        <p:nvSpPr>
          <p:cNvPr id="9" name="Obdélní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nice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Přímá spojnice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Přímá spojnice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Přímá spojnice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Přímá spojnice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élní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á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á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á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á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á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Přímá spojnice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číslo snímku 5"/>
          <p:cNvSpPr>
            <a:spLocks noGrp="1"/>
          </p:cNvSpPr>
          <p:nvPr>
            <p:ph type="sldNum" sz="quarter" idx="12"/>
          </p:nvPr>
        </p:nvSpPr>
        <p:spPr bwMode="auto">
          <a:xfrm>
            <a:off x="1340616" y="4928702"/>
            <a:ext cx="609600" cy="517524"/>
          </a:xfrm>
        </p:spPr>
        <p:txBody>
          <a:bodyPr/>
          <a:lstStyle/>
          <a:p>
            <a:fld id="{00F2CFBB-7550-4749-A12E-EED27AD3B71A}"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5" name="Zástupný symbol pro datum 4"/>
          <p:cNvSpPr>
            <a:spLocks noGrp="1"/>
          </p:cNvSpPr>
          <p:nvPr>
            <p:ph type="dt" sz="half" idx="10"/>
          </p:nvPr>
        </p:nvSpPr>
        <p:spPr/>
        <p:txBody>
          <a:bodyPr/>
          <a:lstStyle/>
          <a:p>
            <a:fld id="{D88FA93A-8145-48A6-8B31-1EC206F122F2}" type="datetime1">
              <a:rPr lang="cs-CZ" smtClean="0"/>
              <a:pPr/>
              <a:t>30.10.2017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0F2CFBB-7550-4749-A12E-EED27AD3B71A}" type="slidenum">
              <a:rPr lang="cs-CZ" smtClean="0"/>
              <a:pPr/>
              <a:t>‹#›</a:t>
            </a:fld>
            <a:endParaRPr lang="cs-CZ"/>
          </a:p>
        </p:txBody>
      </p:sp>
      <p:sp>
        <p:nvSpPr>
          <p:cNvPr id="9" name="Zástupný symbol pro obsah 8"/>
          <p:cNvSpPr>
            <a:spLocks noGrp="1"/>
          </p:cNvSpPr>
          <p:nvPr>
            <p:ph sz="quarter" idx="1"/>
          </p:nvPr>
        </p:nvSpPr>
        <p:spPr>
          <a:xfrm>
            <a:off x="457200" y="1600200"/>
            <a:ext cx="3657600" cy="4572000"/>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1" name="Zástupný symbol pro obsah 10"/>
          <p:cNvSpPr>
            <a:spLocks noGrp="1"/>
          </p:cNvSpPr>
          <p:nvPr>
            <p:ph sz="quarter" idx="2"/>
          </p:nvPr>
        </p:nvSpPr>
        <p:spPr>
          <a:xfrm>
            <a:off x="4270248" y="1600200"/>
            <a:ext cx="3657600" cy="4572000"/>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cs-CZ"/>
              <a:t>Kliknutím lze upravit styl.</a:t>
            </a:r>
            <a:endParaRPr kumimoji="0" lang="en-US"/>
          </a:p>
        </p:txBody>
      </p:sp>
      <p:sp>
        <p:nvSpPr>
          <p:cNvPr id="7" name="Zástupný symbol pro datum 6"/>
          <p:cNvSpPr>
            <a:spLocks noGrp="1"/>
          </p:cNvSpPr>
          <p:nvPr>
            <p:ph type="dt" sz="half" idx="10"/>
          </p:nvPr>
        </p:nvSpPr>
        <p:spPr/>
        <p:txBody>
          <a:bodyPr/>
          <a:lstStyle/>
          <a:p>
            <a:fld id="{EC3AA8ED-CC6E-4C20-9262-B36DE5CB657C}" type="datetime1">
              <a:rPr lang="cs-CZ" smtClean="0"/>
              <a:pPr/>
              <a:t>30.10.2017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00F2CFBB-7550-4749-A12E-EED27AD3B71A}" type="slidenum">
              <a:rPr lang="cs-CZ" smtClean="0"/>
              <a:pPr/>
              <a:t>‹#›</a:t>
            </a:fld>
            <a:endParaRPr lang="cs-CZ"/>
          </a:p>
        </p:txBody>
      </p:sp>
      <p:sp>
        <p:nvSpPr>
          <p:cNvPr id="11" name="Zástupný symbol pro obsah 10"/>
          <p:cNvSpPr>
            <a:spLocks noGrp="1"/>
          </p:cNvSpPr>
          <p:nvPr>
            <p:ph sz="quarter" idx="2"/>
          </p:nvPr>
        </p:nvSpPr>
        <p:spPr>
          <a:xfrm>
            <a:off x="457200" y="2362200"/>
            <a:ext cx="3657600" cy="3886200"/>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3" name="Zástupný symbol pro obsah 12"/>
          <p:cNvSpPr>
            <a:spLocks noGrp="1"/>
          </p:cNvSpPr>
          <p:nvPr>
            <p:ph sz="quarter" idx="4"/>
          </p:nvPr>
        </p:nvSpPr>
        <p:spPr>
          <a:xfrm>
            <a:off x="4371975" y="2362200"/>
            <a:ext cx="3657600" cy="3886200"/>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2" name="Zástupný symbol pro tex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a:t>Kliknutím lze upravit styly předlohy textu.</a:t>
            </a:r>
          </a:p>
        </p:txBody>
      </p:sp>
      <p:sp>
        <p:nvSpPr>
          <p:cNvPr id="14" name="Zástupný symbol pro tex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cs-CZ"/>
              <a:t>Kliknutím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6" name="Zástupný symbol pro datum 5"/>
          <p:cNvSpPr>
            <a:spLocks noGrp="1"/>
          </p:cNvSpPr>
          <p:nvPr>
            <p:ph type="dt" sz="half" idx="10"/>
          </p:nvPr>
        </p:nvSpPr>
        <p:spPr/>
        <p:txBody>
          <a:bodyPr rtlCol="0"/>
          <a:lstStyle/>
          <a:p>
            <a:fld id="{3840801B-15CE-4DB3-8CA0-EB7E2AECA6D5}" type="datetime1">
              <a:rPr lang="cs-CZ" smtClean="0"/>
              <a:pPr/>
              <a:t>30.10.2017</a:t>
            </a:fld>
            <a:endParaRPr lang="cs-CZ"/>
          </a:p>
        </p:txBody>
      </p:sp>
      <p:sp>
        <p:nvSpPr>
          <p:cNvPr id="7" name="Zástupný symbol pro číslo snímku 6"/>
          <p:cNvSpPr>
            <a:spLocks noGrp="1"/>
          </p:cNvSpPr>
          <p:nvPr>
            <p:ph type="sldNum" sz="quarter" idx="11"/>
          </p:nvPr>
        </p:nvSpPr>
        <p:spPr/>
        <p:txBody>
          <a:bodyPr rtlCol="0"/>
          <a:lstStyle/>
          <a:p>
            <a:fld id="{00F2CFBB-7550-4749-A12E-EED27AD3B71A}" type="slidenum">
              <a:rPr lang="cs-CZ" smtClean="0"/>
              <a:pPr/>
              <a:t>‹#›</a:t>
            </a:fld>
            <a:endParaRPr lang="cs-CZ"/>
          </a:p>
        </p:txBody>
      </p:sp>
      <p:sp>
        <p:nvSpPr>
          <p:cNvPr id="8" name="Zástupný symbol pro zápatí 7"/>
          <p:cNvSpPr>
            <a:spLocks noGrp="1"/>
          </p:cNvSpPr>
          <p:nvPr>
            <p:ph type="ftr" sz="quarter" idx="12"/>
          </p:nvPr>
        </p:nvSpPr>
        <p:spPr/>
        <p:txBody>
          <a:bodyPr rtlCol="0"/>
          <a:lstStyle/>
          <a:p>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AEB4CFF-8C15-459D-B4B3-B7160B4E7C1A}" type="datetime1">
              <a:rPr lang="cs-CZ" smtClean="0"/>
              <a:pPr/>
              <a:t>30.10.2017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00F2CFBB-7550-4749-A12E-EED27AD3B71A}"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0" name="Přímá spojnice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cs-CZ"/>
              <a:t>Kliknutím lze upravit styl.</a:t>
            </a:r>
            <a:endParaRPr kumimoji="0" lang="en-US"/>
          </a:p>
        </p:txBody>
      </p:sp>
      <p:sp>
        <p:nvSpPr>
          <p:cNvPr id="3" name="Zástupný symbol pro tex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cs-CZ"/>
              <a:t>Kliknutím lze upravit styly předlohy textu.</a:t>
            </a:r>
          </a:p>
        </p:txBody>
      </p:sp>
      <p:sp>
        <p:nvSpPr>
          <p:cNvPr id="8" name="Přímá spojnice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Přímá spojnice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Přímá spojnice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élní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Přímá spojnice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á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pro obsah 17"/>
          <p:cNvSpPr>
            <a:spLocks noGrp="1"/>
          </p:cNvSpPr>
          <p:nvPr>
            <p:ph sz="quarter" idx="1"/>
          </p:nvPr>
        </p:nvSpPr>
        <p:spPr>
          <a:xfrm>
            <a:off x="304800" y="274320"/>
            <a:ext cx="5638800" cy="6327648"/>
          </a:xfrm>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21" name="Zástupný symbol pro datum 20"/>
          <p:cNvSpPr>
            <a:spLocks noGrp="1"/>
          </p:cNvSpPr>
          <p:nvPr>
            <p:ph type="dt" sz="half" idx="14"/>
          </p:nvPr>
        </p:nvSpPr>
        <p:spPr/>
        <p:txBody>
          <a:bodyPr rtlCol="0"/>
          <a:lstStyle/>
          <a:p>
            <a:fld id="{498589E1-1945-492D-9884-6A592C77E699}" type="datetime1">
              <a:rPr lang="cs-CZ" smtClean="0"/>
              <a:pPr/>
              <a:t>30.10.2017</a:t>
            </a:fld>
            <a:endParaRPr lang="cs-CZ"/>
          </a:p>
        </p:txBody>
      </p:sp>
      <p:sp>
        <p:nvSpPr>
          <p:cNvPr id="22" name="Zástupný symbol pro číslo snímku 21"/>
          <p:cNvSpPr>
            <a:spLocks noGrp="1"/>
          </p:cNvSpPr>
          <p:nvPr>
            <p:ph type="sldNum" sz="quarter" idx="15"/>
          </p:nvPr>
        </p:nvSpPr>
        <p:spPr/>
        <p:txBody>
          <a:bodyPr rtlCol="0"/>
          <a:lstStyle/>
          <a:p>
            <a:fld id="{00F2CFBB-7550-4749-A12E-EED27AD3B71A}" type="slidenum">
              <a:rPr lang="cs-CZ" smtClean="0"/>
              <a:pPr/>
              <a:t>‹#›</a:t>
            </a:fld>
            <a:endParaRPr lang="cs-CZ"/>
          </a:p>
        </p:txBody>
      </p:sp>
      <p:sp>
        <p:nvSpPr>
          <p:cNvPr id="23" name="Zástupný symbol pro zápatí 22"/>
          <p:cNvSpPr>
            <a:spLocks noGrp="1"/>
          </p:cNvSpPr>
          <p:nvPr>
            <p:ph type="ftr" sz="quarter" idx="16"/>
          </p:nvPr>
        </p:nvSpPr>
        <p:spPr/>
        <p:txBody>
          <a:bodyPr rtlCol="0"/>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Přímá spojnice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á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cs-CZ"/>
              <a:t>Kliknutím lze upravit styl.</a:t>
            </a:r>
            <a:endParaRPr kumimoji="0" lang="en-US"/>
          </a:p>
        </p:txBody>
      </p:sp>
      <p:sp>
        <p:nvSpPr>
          <p:cNvPr id="3" name="Zástupný symbol pro obrázek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cs-CZ"/>
              <a:t>Kliknutím na ikonu přidáte obrázek.</a:t>
            </a:r>
            <a:endParaRPr kumimoji="0" lang="en-US" dirty="0"/>
          </a:p>
        </p:txBody>
      </p:sp>
      <p:sp>
        <p:nvSpPr>
          <p:cNvPr id="4" name="Zástupný symbol pro tex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cs-CZ"/>
              <a:t>Kliknutím lze upravit styly předlohy textu.</a:t>
            </a:r>
          </a:p>
        </p:txBody>
      </p:sp>
      <p:sp>
        <p:nvSpPr>
          <p:cNvPr id="10" name="Přímá spojnice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élní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římá spojnice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Přímá spojnice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Přímá spojnice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pro datum 16"/>
          <p:cNvSpPr>
            <a:spLocks noGrp="1"/>
          </p:cNvSpPr>
          <p:nvPr>
            <p:ph type="dt" sz="half" idx="10"/>
          </p:nvPr>
        </p:nvSpPr>
        <p:spPr/>
        <p:txBody>
          <a:bodyPr rtlCol="0"/>
          <a:lstStyle/>
          <a:p>
            <a:fld id="{85756F7D-AF1E-4414-AF61-A03B244F1AF3}" type="datetime1">
              <a:rPr lang="cs-CZ" smtClean="0"/>
              <a:pPr/>
              <a:t>30.10.2017</a:t>
            </a:fld>
            <a:endParaRPr lang="cs-CZ"/>
          </a:p>
        </p:txBody>
      </p:sp>
      <p:sp>
        <p:nvSpPr>
          <p:cNvPr id="18" name="Zástupný symbol pro číslo snímku 17"/>
          <p:cNvSpPr>
            <a:spLocks noGrp="1"/>
          </p:cNvSpPr>
          <p:nvPr>
            <p:ph type="sldNum" sz="quarter" idx="11"/>
          </p:nvPr>
        </p:nvSpPr>
        <p:spPr/>
        <p:txBody>
          <a:bodyPr rtlCol="0"/>
          <a:lstStyle/>
          <a:p>
            <a:fld id="{00F2CFBB-7550-4749-A12E-EED27AD3B71A}" type="slidenum">
              <a:rPr lang="cs-CZ" smtClean="0"/>
              <a:pPr/>
              <a:t>‹#›</a:t>
            </a:fld>
            <a:endParaRPr lang="cs-CZ"/>
          </a:p>
        </p:txBody>
      </p:sp>
      <p:sp>
        <p:nvSpPr>
          <p:cNvPr id="21" name="Zástupný symbol pro zápatí 20"/>
          <p:cNvSpPr>
            <a:spLocks noGrp="1"/>
          </p:cNvSpPr>
          <p:nvPr>
            <p:ph type="ftr" sz="quarter" idx="12"/>
          </p:nvPr>
        </p:nvSpPr>
        <p:spPr/>
        <p:txBody>
          <a:bodyPr rtlCol="0"/>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římá spojnice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pro nadpis 21"/>
          <p:cNvSpPr>
            <a:spLocks noGrp="1"/>
          </p:cNvSpPr>
          <p:nvPr>
            <p:ph type="title"/>
          </p:nvPr>
        </p:nvSpPr>
        <p:spPr>
          <a:xfrm>
            <a:off x="457200" y="274638"/>
            <a:ext cx="7467600" cy="1143000"/>
          </a:xfrm>
          <a:prstGeom prst="rect">
            <a:avLst/>
          </a:prstGeom>
        </p:spPr>
        <p:txBody>
          <a:bodyPr vert="horz" anchor="b">
            <a:normAutofit/>
          </a:bodyPr>
          <a:lstStyle/>
          <a:p>
            <a:r>
              <a:rPr kumimoji="0" lang="cs-CZ"/>
              <a:t>Kliknutím lze upravit styl.</a:t>
            </a:r>
            <a:endParaRPr kumimoji="0" lang="en-US"/>
          </a:p>
        </p:txBody>
      </p:sp>
      <p:sp>
        <p:nvSpPr>
          <p:cNvPr id="13" name="Zástupný symbol pro tex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cs-CZ"/>
              <a:t>Kliknutím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
        <p:nvSpPr>
          <p:cNvPr id="14" name="Zástupný symbol pro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4821E7B8-4D76-4409-A041-3EDB54E74700}" type="datetime1">
              <a:rPr lang="cs-CZ" smtClean="0"/>
              <a:pPr/>
              <a:t>30.10.2017</a:t>
            </a:fld>
            <a:endParaRPr lang="cs-CZ"/>
          </a:p>
        </p:txBody>
      </p:sp>
      <p:sp>
        <p:nvSpPr>
          <p:cNvPr id="3" name="Zástupný symbol pro zápatí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cs-CZ"/>
          </a:p>
        </p:txBody>
      </p:sp>
      <p:sp>
        <p:nvSpPr>
          <p:cNvPr id="7" name="Přímá spojnice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Přímá spojnice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élní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římá spojnice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á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0F2CFBB-7550-4749-A12E-EED27AD3B71A}"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hyperlink" Target="https://adisspr.mfcr.cz/adistc/adis/idpr_pub/eet/uct/overeni.faces"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hyperlink" Target="https://www.uctenkovka.cz/" TargetMode="Externa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907704" y="1196752"/>
            <a:ext cx="6692280" cy="2664296"/>
          </a:xfrm>
        </p:spPr>
        <p:txBody>
          <a:bodyPr anchor="ctr">
            <a:normAutofit/>
          </a:bodyPr>
          <a:lstStyle/>
          <a:p>
            <a:pPr algn="ctr"/>
            <a:r>
              <a:rPr lang="cs-CZ" sz="6000" b="1" dirty="0">
                <a:solidFill>
                  <a:srgbClr val="C00000"/>
                </a:solidFill>
              </a:rPr>
              <a:t>EVIDENCE TRŽEB</a:t>
            </a:r>
          </a:p>
        </p:txBody>
      </p:sp>
      <p:sp>
        <p:nvSpPr>
          <p:cNvPr id="3" name="Podnadpis 2"/>
          <p:cNvSpPr>
            <a:spLocks noGrp="1"/>
          </p:cNvSpPr>
          <p:nvPr>
            <p:ph type="subTitle" idx="1"/>
          </p:nvPr>
        </p:nvSpPr>
        <p:spPr>
          <a:xfrm>
            <a:off x="1907704" y="3861048"/>
            <a:ext cx="6912768" cy="2448272"/>
          </a:xfrm>
        </p:spPr>
        <p:txBody>
          <a:bodyPr>
            <a:normAutofit/>
          </a:bodyPr>
          <a:lstStyle/>
          <a:p>
            <a:pPr algn="ctr"/>
            <a:endParaRPr lang="cs-CZ" sz="2200" dirty="0">
              <a:solidFill>
                <a:schemeClr val="tx1"/>
              </a:solidFill>
            </a:endParaRPr>
          </a:p>
          <a:p>
            <a:pPr algn="ctr"/>
            <a:r>
              <a:rPr lang="cs-CZ" sz="2200" dirty="0">
                <a:solidFill>
                  <a:schemeClr val="tx1"/>
                </a:solidFill>
              </a:rPr>
              <a:t>Finanční právo III (podzim 2017)</a:t>
            </a:r>
          </a:p>
          <a:p>
            <a:pPr algn="ctr"/>
            <a:endParaRPr lang="cs-CZ" sz="2200" dirty="0">
              <a:solidFill>
                <a:schemeClr val="tx1"/>
              </a:solidFill>
            </a:endParaRPr>
          </a:p>
          <a:p>
            <a:pPr algn="ctr"/>
            <a:r>
              <a:rPr lang="cs-CZ" sz="2200" dirty="0">
                <a:solidFill>
                  <a:schemeClr val="tx1"/>
                </a:solidFill>
              </a:rPr>
              <a:t>Petra Snopková</a:t>
            </a:r>
          </a:p>
        </p:txBody>
      </p:sp>
    </p:spTree>
    <p:extLst>
      <p:ext uri="{BB962C8B-B14F-4D97-AF65-F5344CB8AC3E}">
        <p14:creationId xmlns:p14="http://schemas.microsoft.com/office/powerpoint/2010/main" val="14714704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457200" y="2636912"/>
            <a:ext cx="7643192" cy="1363588"/>
          </a:xfrm>
        </p:spPr>
        <p:txBody>
          <a:bodyPr vert="horz" lIns="0" tIns="0" rIns="0" bIns="0" anchor="ctr" anchorCtr="1">
            <a:normAutofit/>
          </a:bodyPr>
          <a:lstStyle/>
          <a:p>
            <a:pPr algn="ctr">
              <a:spcBef>
                <a:spcPts val="600"/>
              </a:spcBef>
            </a:pPr>
            <a:r>
              <a:rPr lang="cs-CZ" sz="4400" b="1" dirty="0">
                <a:solidFill>
                  <a:srgbClr val="C00000"/>
                </a:solidFill>
              </a:rPr>
              <a:t>SUBJEKT A FÁZE EVIDENCE</a:t>
            </a:r>
          </a:p>
        </p:txBody>
      </p:sp>
      <p:sp>
        <p:nvSpPr>
          <p:cNvPr id="4" name="Zástupný symbol pro číslo snímku 3"/>
          <p:cNvSpPr>
            <a:spLocks noGrp="1"/>
          </p:cNvSpPr>
          <p:nvPr>
            <p:ph type="sldNum" sz="quarter" idx="11"/>
          </p:nvPr>
        </p:nvSpPr>
        <p:spPr/>
        <p:txBody>
          <a:bodyPr/>
          <a:lstStyle/>
          <a:p>
            <a:fld id="{00F2CFBB-7550-4749-A12E-EED27AD3B71A}" type="slidenum">
              <a:rPr lang="cs-CZ" smtClean="0"/>
              <a:pPr/>
              <a:t>10</a:t>
            </a:fld>
            <a:endParaRPr lang="cs-CZ"/>
          </a:p>
        </p:txBody>
      </p:sp>
    </p:spTree>
    <p:extLst>
      <p:ext uri="{BB962C8B-B14F-4D97-AF65-F5344CB8AC3E}">
        <p14:creationId xmlns:p14="http://schemas.microsoft.com/office/powerpoint/2010/main" val="146491616"/>
      </p:ext>
    </p:extLst>
  </p:cSld>
  <p:clrMapOvr>
    <a:masterClrMapping/>
  </p:clrMapOvr>
  <p:transition spd="slow">
    <p:wheel spokes="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643192" cy="1143000"/>
          </a:xfrm>
        </p:spPr>
        <p:txBody>
          <a:bodyPr vert="horz" anchor="t">
            <a:normAutofit/>
          </a:bodyPr>
          <a:lstStyle/>
          <a:p>
            <a:r>
              <a:rPr lang="cs-CZ" sz="3200" b="1" dirty="0">
                <a:solidFill>
                  <a:srgbClr val="000099"/>
                </a:solidFill>
              </a:rPr>
              <a:t>SUBJEKT EVIDENCE TRŽEB</a:t>
            </a:r>
          </a:p>
        </p:txBody>
      </p:sp>
      <p:sp>
        <p:nvSpPr>
          <p:cNvPr id="4" name="Zástupný symbol pro číslo snímku 3"/>
          <p:cNvSpPr>
            <a:spLocks noGrp="1"/>
          </p:cNvSpPr>
          <p:nvPr>
            <p:ph type="sldNum" sz="quarter" idx="15"/>
          </p:nvPr>
        </p:nvSpPr>
        <p:spPr/>
        <p:txBody>
          <a:bodyPr/>
          <a:lstStyle/>
          <a:p>
            <a:fld id="{00F2CFBB-7550-4749-A12E-EED27AD3B71A}" type="slidenum">
              <a:rPr lang="cs-CZ" smtClean="0"/>
              <a:pPr/>
              <a:t>11</a:t>
            </a:fld>
            <a:endParaRPr lang="cs-CZ"/>
          </a:p>
        </p:txBody>
      </p:sp>
      <p:sp>
        <p:nvSpPr>
          <p:cNvPr id="8" name="Zástupný symbol pro obsah 2">
            <a:extLst>
              <a:ext uri="{FF2B5EF4-FFF2-40B4-BE49-F238E27FC236}">
                <a16:creationId xmlns:a16="http://schemas.microsoft.com/office/drawing/2014/main" xmlns="" id="{2EF5B26B-7DE3-4C05-AFB1-4D80627A7166}"/>
              </a:ext>
            </a:extLst>
          </p:cNvPr>
          <p:cNvSpPr>
            <a:spLocks noGrp="1"/>
          </p:cNvSpPr>
          <p:nvPr>
            <p:ph sz="quarter" idx="1"/>
          </p:nvPr>
        </p:nvSpPr>
        <p:spPr>
          <a:xfrm>
            <a:off x="457200" y="1600200"/>
            <a:ext cx="7643192" cy="4873752"/>
          </a:xfrm>
        </p:spPr>
        <p:txBody>
          <a:bodyPr lIns="0" tIns="0" rIns="0" bIns="0">
            <a:normAutofit/>
          </a:bodyPr>
          <a:lstStyle/>
          <a:p>
            <a:r>
              <a:rPr lang="pl-PL" dirty="0"/>
              <a:t>Poplatník</a:t>
            </a:r>
          </a:p>
          <a:p>
            <a:pPr marL="822960" lvl="1" indent="-457200">
              <a:buFont typeface="+mj-lt"/>
              <a:buAutoNum type="arabicPeriod"/>
            </a:pPr>
            <a:r>
              <a:rPr lang="pl-PL" dirty="0"/>
              <a:t>Daně z příjmů fyzických osob</a:t>
            </a:r>
          </a:p>
          <a:p>
            <a:pPr marL="822960" lvl="1" indent="-457200">
              <a:buFont typeface="+mj-lt"/>
              <a:buAutoNum type="arabicPeriod"/>
            </a:pPr>
            <a:r>
              <a:rPr lang="pl-PL" dirty="0"/>
              <a:t>Daně z příjmů právnických osob</a:t>
            </a:r>
          </a:p>
          <a:p>
            <a:pPr marL="0" indent="0">
              <a:buNone/>
            </a:pPr>
            <a:endParaRPr lang="pl-PL" dirty="0"/>
          </a:p>
          <a:p>
            <a:pPr lvl="1"/>
            <a:r>
              <a:rPr lang="pl-PL" dirty="0"/>
              <a:t>Bez rozlišení daňový rezident x daňový nerezident</a:t>
            </a:r>
          </a:p>
          <a:p>
            <a:pPr marL="274320" lvl="1">
              <a:spcBef>
                <a:spcPts val="600"/>
              </a:spcBef>
              <a:buSzPct val="70000"/>
              <a:buFont typeface="Wingdings"/>
              <a:buChar char=""/>
            </a:pPr>
            <a:endParaRPr lang="pl-PL" sz="2400" dirty="0"/>
          </a:p>
          <a:p>
            <a:pPr marL="274320" lvl="1">
              <a:spcBef>
                <a:spcPts val="600"/>
              </a:spcBef>
              <a:buSzPct val="70000"/>
              <a:buFont typeface="Wingdings"/>
              <a:buChar char=""/>
            </a:pPr>
            <a:endParaRPr lang="pl-PL" sz="2100" dirty="0"/>
          </a:p>
        </p:txBody>
      </p:sp>
    </p:spTree>
    <p:extLst>
      <p:ext uri="{BB962C8B-B14F-4D97-AF65-F5344CB8AC3E}">
        <p14:creationId xmlns:p14="http://schemas.microsoft.com/office/powerpoint/2010/main" val="3900631459"/>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643192" cy="1143000"/>
          </a:xfrm>
        </p:spPr>
        <p:txBody>
          <a:bodyPr vert="horz" anchor="t">
            <a:normAutofit/>
          </a:bodyPr>
          <a:lstStyle/>
          <a:p>
            <a:r>
              <a:rPr lang="cs-CZ" sz="3200" b="1" dirty="0">
                <a:solidFill>
                  <a:srgbClr val="000099"/>
                </a:solidFill>
              </a:rPr>
              <a:t>FÁZE EVIDENCE TRŽEB (1)</a:t>
            </a:r>
          </a:p>
        </p:txBody>
      </p:sp>
      <p:sp>
        <p:nvSpPr>
          <p:cNvPr id="4" name="Zástupný symbol pro číslo snímku 3"/>
          <p:cNvSpPr>
            <a:spLocks noGrp="1"/>
          </p:cNvSpPr>
          <p:nvPr>
            <p:ph type="sldNum" sz="quarter" idx="15"/>
          </p:nvPr>
        </p:nvSpPr>
        <p:spPr/>
        <p:txBody>
          <a:bodyPr/>
          <a:lstStyle/>
          <a:p>
            <a:fld id="{00F2CFBB-7550-4749-A12E-EED27AD3B71A}" type="slidenum">
              <a:rPr lang="cs-CZ" smtClean="0"/>
              <a:pPr/>
              <a:t>12</a:t>
            </a:fld>
            <a:endParaRPr lang="cs-CZ"/>
          </a:p>
        </p:txBody>
      </p:sp>
      <p:sp>
        <p:nvSpPr>
          <p:cNvPr id="8" name="Zástupný symbol pro obsah 2">
            <a:extLst>
              <a:ext uri="{FF2B5EF4-FFF2-40B4-BE49-F238E27FC236}">
                <a16:creationId xmlns:a16="http://schemas.microsoft.com/office/drawing/2014/main" xmlns="" id="{2EF5B26B-7DE3-4C05-AFB1-4D80627A7166}"/>
              </a:ext>
            </a:extLst>
          </p:cNvPr>
          <p:cNvSpPr>
            <a:spLocks noGrp="1"/>
          </p:cNvSpPr>
          <p:nvPr>
            <p:ph sz="quarter" idx="1"/>
          </p:nvPr>
        </p:nvSpPr>
        <p:spPr>
          <a:xfrm>
            <a:off x="457200" y="1600200"/>
            <a:ext cx="7643192" cy="4873752"/>
          </a:xfrm>
        </p:spPr>
        <p:txBody>
          <a:bodyPr lIns="0" tIns="0" rIns="0" bIns="0">
            <a:normAutofit/>
          </a:bodyPr>
          <a:lstStyle/>
          <a:p>
            <a:pPr marL="274320" lvl="1">
              <a:spcBef>
                <a:spcPts val="600"/>
              </a:spcBef>
              <a:buSzPct val="70000"/>
              <a:buFont typeface="Wingdings"/>
              <a:buChar char=""/>
            </a:pPr>
            <a:r>
              <a:rPr lang="pl-PL" sz="2400" dirty="0"/>
              <a:t>Evidence nedopadá na všechny od data účinnosti zákona</a:t>
            </a:r>
            <a:r>
              <a:rPr lang="pl-PL" dirty="0"/>
              <a:t> </a:t>
            </a:r>
            <a:r>
              <a:rPr lang="pl-PL" dirty="0">
                <a:sym typeface="Symbol" panose="05050102010706020507" pitchFamily="18" charset="2"/>
              </a:rPr>
              <a:t> postupný náběh ve 4 fázích (§ 37 ZoET)</a:t>
            </a:r>
          </a:p>
          <a:p>
            <a:pPr marL="0" lvl="1" indent="0">
              <a:spcBef>
                <a:spcPts val="600"/>
              </a:spcBef>
              <a:buSzPct val="70000"/>
              <a:buNone/>
            </a:pPr>
            <a:endParaRPr lang="pl-PL" dirty="0">
              <a:sym typeface="Symbol" panose="05050102010706020507" pitchFamily="18" charset="2"/>
            </a:endParaRPr>
          </a:p>
        </p:txBody>
      </p:sp>
      <p:pic>
        <p:nvPicPr>
          <p:cNvPr id="3076" name="Picture 4" descr="Fáze evidence tržeb">
            <a:extLst>
              <a:ext uri="{FF2B5EF4-FFF2-40B4-BE49-F238E27FC236}">
                <a16:creationId xmlns:a16="http://schemas.microsoft.com/office/drawing/2014/main" xmlns="" id="{55FB61EB-5B4D-4570-A018-05B5D473461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21396" y="2590800"/>
            <a:ext cx="4114800" cy="3143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0536322"/>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643192" cy="1143000"/>
          </a:xfrm>
        </p:spPr>
        <p:txBody>
          <a:bodyPr vert="horz" anchor="t">
            <a:normAutofit/>
          </a:bodyPr>
          <a:lstStyle/>
          <a:p>
            <a:r>
              <a:rPr lang="cs-CZ" sz="3200" b="1" dirty="0">
                <a:solidFill>
                  <a:srgbClr val="000099"/>
                </a:solidFill>
              </a:rPr>
              <a:t>FÁZE EVIDENCE TRŽEB (2)</a:t>
            </a:r>
          </a:p>
        </p:txBody>
      </p:sp>
      <p:sp>
        <p:nvSpPr>
          <p:cNvPr id="4" name="Zástupný symbol pro číslo snímku 3"/>
          <p:cNvSpPr>
            <a:spLocks noGrp="1"/>
          </p:cNvSpPr>
          <p:nvPr>
            <p:ph type="sldNum" sz="quarter" idx="15"/>
          </p:nvPr>
        </p:nvSpPr>
        <p:spPr/>
        <p:txBody>
          <a:bodyPr/>
          <a:lstStyle/>
          <a:p>
            <a:fld id="{00F2CFBB-7550-4749-A12E-EED27AD3B71A}" type="slidenum">
              <a:rPr lang="cs-CZ" smtClean="0"/>
              <a:pPr/>
              <a:t>13</a:t>
            </a:fld>
            <a:endParaRPr lang="cs-CZ"/>
          </a:p>
        </p:txBody>
      </p:sp>
      <p:sp>
        <p:nvSpPr>
          <p:cNvPr id="8" name="Zástupný symbol pro obsah 2">
            <a:extLst>
              <a:ext uri="{FF2B5EF4-FFF2-40B4-BE49-F238E27FC236}">
                <a16:creationId xmlns:a16="http://schemas.microsoft.com/office/drawing/2014/main" xmlns="" id="{2EF5B26B-7DE3-4C05-AFB1-4D80627A7166}"/>
              </a:ext>
            </a:extLst>
          </p:cNvPr>
          <p:cNvSpPr>
            <a:spLocks noGrp="1"/>
          </p:cNvSpPr>
          <p:nvPr>
            <p:ph sz="quarter" idx="1"/>
          </p:nvPr>
        </p:nvSpPr>
        <p:spPr>
          <a:xfrm>
            <a:off x="457200" y="1600200"/>
            <a:ext cx="7643192" cy="4873752"/>
          </a:xfrm>
        </p:spPr>
        <p:txBody>
          <a:bodyPr lIns="0" tIns="0" rIns="0" bIns="0">
            <a:noAutofit/>
          </a:bodyPr>
          <a:lstStyle/>
          <a:p>
            <a:pPr marL="274320" lvl="1">
              <a:spcBef>
                <a:spcPts val="600"/>
              </a:spcBef>
              <a:buSzPct val="70000"/>
              <a:buFont typeface="Wingdings"/>
              <a:buChar char=""/>
            </a:pPr>
            <a:r>
              <a:rPr lang="pl-PL" sz="2400" b="1" dirty="0">
                <a:sym typeface="Symbol" panose="05050102010706020507" pitchFamily="18" charset="2"/>
              </a:rPr>
              <a:t>1. fáze – ubytovací a stravovací služby</a:t>
            </a:r>
            <a:endParaRPr lang="cs-CZ" sz="2400" b="1" dirty="0"/>
          </a:p>
          <a:p>
            <a:pPr lvl="1"/>
            <a:r>
              <a:rPr lang="cs-CZ" sz="1800" dirty="0"/>
              <a:t>NACE 55 - Ubytování (většinou krátkodobé ubytování, hotely, kempy, penziony, tábořiště, ubytovny…)</a:t>
            </a:r>
          </a:p>
          <a:p>
            <a:pPr lvl="1"/>
            <a:r>
              <a:rPr lang="cs-CZ" sz="1800" dirty="0"/>
              <a:t>NACE 56 - Stravování a pohostinství, </a:t>
            </a:r>
            <a:r>
              <a:rPr lang="cs-CZ" sz="1800" b="1" dirty="0"/>
              <a:t>jde-li o stravovací služby</a:t>
            </a:r>
            <a:r>
              <a:rPr lang="cs-CZ" sz="1800" dirty="0"/>
              <a:t> - (podnikatelé, kteří nabízejí jídla a nápoje k okamžité konzumaci na místě, tj. restaurace, hospody, kavárny, kantýny…)</a:t>
            </a:r>
            <a:endParaRPr lang="pl-PL" sz="1800" dirty="0">
              <a:sym typeface="Symbol" panose="05050102010706020507" pitchFamily="18" charset="2"/>
            </a:endParaRPr>
          </a:p>
          <a:p>
            <a:pPr marL="274320" lvl="1">
              <a:spcBef>
                <a:spcPts val="600"/>
              </a:spcBef>
              <a:buSzPct val="70000"/>
              <a:buFont typeface="Wingdings"/>
              <a:buChar char=""/>
            </a:pPr>
            <a:r>
              <a:rPr lang="pl-PL" sz="2400" b="1" dirty="0">
                <a:sym typeface="Symbol" panose="05050102010706020507" pitchFamily="18" charset="2"/>
              </a:rPr>
              <a:t>2. fáze – </a:t>
            </a:r>
            <a:r>
              <a:rPr lang="cs-CZ" sz="2400" b="1" dirty="0"/>
              <a:t>maloobchod a velkoobchod</a:t>
            </a:r>
            <a:endParaRPr lang="pl-PL" sz="2400" b="1" dirty="0">
              <a:sym typeface="Symbol" panose="05050102010706020507" pitchFamily="18" charset="2"/>
            </a:endParaRPr>
          </a:p>
          <a:p>
            <a:pPr lvl="1"/>
            <a:r>
              <a:rPr lang="cs-CZ" sz="1800" dirty="0"/>
              <a:t>NACE 45.1 - Obchod s motorovými vozidly, kromě motocyklů</a:t>
            </a:r>
          </a:p>
          <a:p>
            <a:pPr lvl="1"/>
            <a:r>
              <a:rPr lang="cs-CZ" sz="1800" dirty="0"/>
              <a:t>NACE 45.3 - Obchod s díly a příslušenstvím pro motorová vozidla, kromě motocyklů</a:t>
            </a:r>
          </a:p>
          <a:p>
            <a:pPr lvl="1"/>
            <a:r>
              <a:rPr lang="cs-CZ" sz="1800" dirty="0"/>
              <a:t>NACE 45.4 - Obchod s motocykly, jejich díly a příslušenstvím</a:t>
            </a:r>
          </a:p>
          <a:p>
            <a:pPr lvl="1"/>
            <a:r>
              <a:rPr lang="cs-CZ" sz="1800" dirty="0"/>
              <a:t>NACE 46 - Velkoobchod, kromě motorových vozidel</a:t>
            </a:r>
          </a:p>
          <a:p>
            <a:pPr lvl="1"/>
            <a:r>
              <a:rPr lang="cs-CZ" sz="1800" dirty="0"/>
              <a:t>NACE 47 - Maloobchod, kromě motorových vozidel (vč. stánkového prodeje, prodeje na tržištích…)</a:t>
            </a:r>
          </a:p>
        </p:txBody>
      </p:sp>
    </p:spTree>
    <p:extLst>
      <p:ext uri="{BB962C8B-B14F-4D97-AF65-F5344CB8AC3E}">
        <p14:creationId xmlns:p14="http://schemas.microsoft.com/office/powerpoint/2010/main" val="2208333339"/>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643192" cy="1143000"/>
          </a:xfrm>
        </p:spPr>
        <p:txBody>
          <a:bodyPr vert="horz" anchor="t">
            <a:normAutofit/>
          </a:bodyPr>
          <a:lstStyle/>
          <a:p>
            <a:r>
              <a:rPr lang="cs-CZ" sz="3200" b="1" dirty="0">
                <a:solidFill>
                  <a:srgbClr val="000099"/>
                </a:solidFill>
              </a:rPr>
              <a:t>FÁZE EVIDENCE TRŽEB</a:t>
            </a:r>
          </a:p>
        </p:txBody>
      </p:sp>
      <p:sp>
        <p:nvSpPr>
          <p:cNvPr id="4" name="Zástupný symbol pro číslo snímku 3"/>
          <p:cNvSpPr>
            <a:spLocks noGrp="1"/>
          </p:cNvSpPr>
          <p:nvPr>
            <p:ph type="sldNum" sz="quarter" idx="15"/>
          </p:nvPr>
        </p:nvSpPr>
        <p:spPr/>
        <p:txBody>
          <a:bodyPr/>
          <a:lstStyle/>
          <a:p>
            <a:fld id="{00F2CFBB-7550-4749-A12E-EED27AD3B71A}" type="slidenum">
              <a:rPr lang="cs-CZ" smtClean="0"/>
              <a:pPr/>
              <a:t>14</a:t>
            </a:fld>
            <a:endParaRPr lang="cs-CZ"/>
          </a:p>
        </p:txBody>
      </p:sp>
      <p:sp>
        <p:nvSpPr>
          <p:cNvPr id="8" name="Zástupný symbol pro obsah 2">
            <a:extLst>
              <a:ext uri="{FF2B5EF4-FFF2-40B4-BE49-F238E27FC236}">
                <a16:creationId xmlns:a16="http://schemas.microsoft.com/office/drawing/2014/main" xmlns="" id="{2EF5B26B-7DE3-4C05-AFB1-4D80627A7166}"/>
              </a:ext>
            </a:extLst>
          </p:cNvPr>
          <p:cNvSpPr>
            <a:spLocks noGrp="1"/>
          </p:cNvSpPr>
          <p:nvPr>
            <p:ph sz="quarter" idx="1"/>
          </p:nvPr>
        </p:nvSpPr>
        <p:spPr>
          <a:xfrm>
            <a:off x="457200" y="1600200"/>
            <a:ext cx="7643192" cy="4873752"/>
          </a:xfrm>
        </p:spPr>
        <p:txBody>
          <a:bodyPr lIns="0" tIns="0" rIns="0" bIns="0">
            <a:noAutofit/>
          </a:bodyPr>
          <a:lstStyle/>
          <a:p>
            <a:pPr marL="274320" lvl="1">
              <a:spcBef>
                <a:spcPts val="600"/>
              </a:spcBef>
              <a:buSzPct val="70000"/>
              <a:buFont typeface="Wingdings"/>
              <a:buChar char=""/>
            </a:pPr>
            <a:r>
              <a:rPr lang="pl-PL" sz="2400" b="1" dirty="0">
                <a:sym typeface="Symbol" panose="05050102010706020507" pitchFamily="18" charset="2"/>
              </a:rPr>
              <a:t>3. fáze – </a:t>
            </a:r>
            <a:r>
              <a:rPr lang="cs-CZ" sz="2400" b="1" dirty="0"/>
              <a:t>ostatní činnosti neuvedené v jiné fázi</a:t>
            </a:r>
          </a:p>
          <a:p>
            <a:pPr lvl="1"/>
            <a:r>
              <a:rPr lang="cs-CZ" sz="1800" dirty="0"/>
              <a:t>NACE 56 - Stravování a pohostinství, jde-li o tržby z dodání zboží (tržby, které nejsou stravovací službou, tj. zmrzlina v kornoutu, popkorn v krabici, párek v rohlíku…)</a:t>
            </a:r>
          </a:p>
          <a:p>
            <a:pPr lvl="1"/>
            <a:r>
              <a:rPr lang="cs-CZ" sz="1800" dirty="0"/>
              <a:t>NACE 45.20 – Opravy a údržba motorových vozidel, kromě motocyklů (autoservisy)</a:t>
            </a:r>
          </a:p>
          <a:p>
            <a:pPr lvl="1"/>
            <a:r>
              <a:rPr lang="cs-CZ" sz="1800" dirty="0"/>
              <a:t>NACE 49.32 - Taxislužba</a:t>
            </a:r>
          </a:p>
          <a:p>
            <a:pPr lvl="1"/>
            <a:r>
              <a:rPr lang="cs-CZ" sz="1800" dirty="0"/>
              <a:t>NACE 49.10 - Železniční osobní doprava meziměstská</a:t>
            </a:r>
          </a:p>
          <a:p>
            <a:pPr lvl="1"/>
            <a:r>
              <a:rPr lang="cs-CZ" sz="1800" dirty="0"/>
              <a:t>NACE 49.41 - Silniční nákladní doprava</a:t>
            </a:r>
          </a:p>
          <a:p>
            <a:pPr lvl="1"/>
            <a:r>
              <a:rPr lang="cs-CZ" sz="1800" dirty="0"/>
              <a:t>NACE 10.7, 10.1,… - Podnikatele ve výrobě (pekaři, cukráři, řezníci…)</a:t>
            </a:r>
          </a:p>
          <a:p>
            <a:pPr lvl="1"/>
            <a:r>
              <a:rPr lang="cs-CZ" sz="1800" dirty="0"/>
              <a:t>NACE 86, 69.1, 75.0,… - Svobodná povolání (lékaři, právníci, veterináři…)</a:t>
            </a:r>
            <a:endParaRPr lang="pl-PL" sz="2400" dirty="0">
              <a:sym typeface="Symbol" panose="05050102010706020507" pitchFamily="18" charset="2"/>
            </a:endParaRPr>
          </a:p>
        </p:txBody>
      </p:sp>
    </p:spTree>
    <p:extLst>
      <p:ext uri="{BB962C8B-B14F-4D97-AF65-F5344CB8AC3E}">
        <p14:creationId xmlns:p14="http://schemas.microsoft.com/office/powerpoint/2010/main" val="183375981"/>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643192" cy="1143000"/>
          </a:xfrm>
        </p:spPr>
        <p:txBody>
          <a:bodyPr vert="horz" anchor="t">
            <a:normAutofit/>
          </a:bodyPr>
          <a:lstStyle/>
          <a:p>
            <a:r>
              <a:rPr lang="cs-CZ" sz="3200" b="1" dirty="0">
                <a:solidFill>
                  <a:srgbClr val="000099"/>
                </a:solidFill>
              </a:rPr>
              <a:t>FÁZE EVIDENCE TRŽEB</a:t>
            </a:r>
          </a:p>
        </p:txBody>
      </p:sp>
      <p:sp>
        <p:nvSpPr>
          <p:cNvPr id="4" name="Zástupný symbol pro číslo snímku 3"/>
          <p:cNvSpPr>
            <a:spLocks noGrp="1"/>
          </p:cNvSpPr>
          <p:nvPr>
            <p:ph type="sldNum" sz="quarter" idx="15"/>
          </p:nvPr>
        </p:nvSpPr>
        <p:spPr/>
        <p:txBody>
          <a:bodyPr/>
          <a:lstStyle/>
          <a:p>
            <a:fld id="{00F2CFBB-7550-4749-A12E-EED27AD3B71A}" type="slidenum">
              <a:rPr lang="cs-CZ" smtClean="0"/>
              <a:pPr/>
              <a:t>15</a:t>
            </a:fld>
            <a:endParaRPr lang="cs-CZ"/>
          </a:p>
        </p:txBody>
      </p:sp>
      <p:sp>
        <p:nvSpPr>
          <p:cNvPr id="8" name="Zástupný symbol pro obsah 2">
            <a:extLst>
              <a:ext uri="{FF2B5EF4-FFF2-40B4-BE49-F238E27FC236}">
                <a16:creationId xmlns:a16="http://schemas.microsoft.com/office/drawing/2014/main" xmlns="" id="{2EF5B26B-7DE3-4C05-AFB1-4D80627A7166}"/>
              </a:ext>
            </a:extLst>
          </p:cNvPr>
          <p:cNvSpPr>
            <a:spLocks noGrp="1"/>
          </p:cNvSpPr>
          <p:nvPr>
            <p:ph sz="quarter" idx="1"/>
          </p:nvPr>
        </p:nvSpPr>
        <p:spPr>
          <a:xfrm>
            <a:off x="457200" y="1600200"/>
            <a:ext cx="7643192" cy="4873752"/>
          </a:xfrm>
        </p:spPr>
        <p:txBody>
          <a:bodyPr lIns="0" tIns="0" rIns="0" bIns="0">
            <a:noAutofit/>
          </a:bodyPr>
          <a:lstStyle/>
          <a:p>
            <a:pPr marL="274320" lvl="1">
              <a:spcBef>
                <a:spcPts val="600"/>
              </a:spcBef>
              <a:buSzPct val="70000"/>
              <a:buFont typeface="Wingdings"/>
              <a:buChar char=""/>
            </a:pPr>
            <a:r>
              <a:rPr lang="pl-PL" sz="2400" b="1" dirty="0">
                <a:sym typeface="Symbol" panose="05050102010706020507" pitchFamily="18" charset="2"/>
              </a:rPr>
              <a:t>4. fáze – </a:t>
            </a:r>
            <a:r>
              <a:rPr lang="cs-CZ" sz="2400" b="1" dirty="0"/>
              <a:t>vybraná řemesla a výrobní činnosti</a:t>
            </a:r>
          </a:p>
          <a:p>
            <a:pPr lvl="1"/>
            <a:r>
              <a:rPr lang="cs-CZ" sz="1300" dirty="0"/>
              <a:t>NACE 13 - Výroba textilií</a:t>
            </a:r>
          </a:p>
          <a:p>
            <a:pPr lvl="1"/>
            <a:r>
              <a:rPr lang="cs-CZ" sz="1300" dirty="0"/>
              <a:t>NACE 14 - Výroba oděvů</a:t>
            </a:r>
          </a:p>
          <a:p>
            <a:pPr lvl="1"/>
            <a:r>
              <a:rPr lang="cs-CZ" sz="1300" dirty="0"/>
              <a:t>NACE 15 - Výroba usní a souvisejících výrobků</a:t>
            </a:r>
          </a:p>
          <a:p>
            <a:pPr lvl="1"/>
            <a:r>
              <a:rPr lang="cs-CZ" sz="1300" dirty="0"/>
              <a:t>NACE 16 - Zpracování dřeva, výroba dřevěných, korkových, proutěných a slaměných výrobků, kromě nábytku</a:t>
            </a:r>
          </a:p>
          <a:p>
            <a:pPr lvl="1"/>
            <a:r>
              <a:rPr lang="cs-CZ" sz="1300" dirty="0"/>
              <a:t>NACE 17 - Výroba papíru a výrobků z papíru</a:t>
            </a:r>
          </a:p>
          <a:p>
            <a:pPr lvl="1"/>
            <a:r>
              <a:rPr lang="cs-CZ" sz="1300" dirty="0"/>
              <a:t>NACE 20.4 - Výroba mýdel a detergentů, čistících a leštících prostředků, parfémů a toaletních přípravků</a:t>
            </a:r>
          </a:p>
          <a:p>
            <a:pPr lvl="1"/>
            <a:r>
              <a:rPr lang="cs-CZ" sz="1300" dirty="0"/>
              <a:t>NACE 22 - Výroba pryžových a plastových výrobků</a:t>
            </a:r>
          </a:p>
          <a:p>
            <a:pPr lvl="1"/>
            <a:r>
              <a:rPr lang="cs-CZ" sz="1300" dirty="0"/>
              <a:t>NACE 23 - Výroba ostatních nekovových minerálních výrobků</a:t>
            </a:r>
          </a:p>
          <a:p>
            <a:pPr lvl="1"/>
            <a:r>
              <a:rPr lang="cs-CZ" sz="1300" dirty="0"/>
              <a:t>NACE 25 - Výroba kovových konstrukcí a kovodělných výrobků, kromě strojů a zařízení</a:t>
            </a:r>
          </a:p>
          <a:p>
            <a:pPr lvl="1"/>
            <a:r>
              <a:rPr lang="cs-CZ" sz="1300" dirty="0"/>
              <a:t>NACE 31 - Výroba nábytku</a:t>
            </a:r>
          </a:p>
          <a:p>
            <a:pPr lvl="1"/>
            <a:r>
              <a:rPr lang="cs-CZ" sz="1300" dirty="0"/>
              <a:t>NACE 32 - Ostatní zpracovatelský průmysl (výrobci her a hraček, sportovních potřeb, hudebních nástrojů…)</a:t>
            </a:r>
          </a:p>
          <a:p>
            <a:pPr lvl="1"/>
            <a:r>
              <a:rPr lang="cs-CZ" sz="1300" dirty="0"/>
              <a:t>NACE 33 - Opravy a instalace strojů a zařízení</a:t>
            </a:r>
          </a:p>
          <a:p>
            <a:pPr lvl="1"/>
            <a:r>
              <a:rPr lang="cs-CZ" sz="1300" dirty="0"/>
              <a:t>NACE 43 - Specializované stavební činnosti (např. elektrikáři, obkladači, malíři, pokrývači…)</a:t>
            </a:r>
          </a:p>
          <a:p>
            <a:pPr lvl="1"/>
            <a:r>
              <a:rPr lang="cs-CZ" sz="1300" dirty="0"/>
              <a:t>NACE 95 - Opravy počítačů a výrobků pro osobní potřebu a převážně pro domácnost (hodinový manžel, opravář počítačů…)</a:t>
            </a:r>
          </a:p>
          <a:p>
            <a:pPr lvl="1"/>
            <a:r>
              <a:rPr lang="cs-CZ" sz="1300" dirty="0"/>
              <a:t>NACE 96 - Poskytování ostatních osobních služeb (např. kadeřnice, maséři, kartářky…)</a:t>
            </a:r>
          </a:p>
        </p:txBody>
      </p:sp>
    </p:spTree>
    <p:extLst>
      <p:ext uri="{BB962C8B-B14F-4D97-AF65-F5344CB8AC3E}">
        <p14:creationId xmlns:p14="http://schemas.microsoft.com/office/powerpoint/2010/main" val="69212642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457200" y="2636912"/>
            <a:ext cx="7643192" cy="1363588"/>
          </a:xfrm>
        </p:spPr>
        <p:txBody>
          <a:bodyPr vert="horz" lIns="0" tIns="0" rIns="0" bIns="0" anchor="ctr" anchorCtr="1">
            <a:normAutofit/>
          </a:bodyPr>
          <a:lstStyle/>
          <a:p>
            <a:pPr algn="ctr">
              <a:spcBef>
                <a:spcPts val="600"/>
              </a:spcBef>
            </a:pPr>
            <a:r>
              <a:rPr lang="cs-CZ" sz="4400" b="1" dirty="0">
                <a:solidFill>
                  <a:srgbClr val="C00000"/>
                </a:solidFill>
              </a:rPr>
              <a:t>EVIDOVANÁ TRŽBA</a:t>
            </a:r>
          </a:p>
        </p:txBody>
      </p:sp>
      <p:sp>
        <p:nvSpPr>
          <p:cNvPr id="4" name="Zástupný symbol pro číslo snímku 3"/>
          <p:cNvSpPr>
            <a:spLocks noGrp="1"/>
          </p:cNvSpPr>
          <p:nvPr>
            <p:ph type="sldNum" sz="quarter" idx="11"/>
          </p:nvPr>
        </p:nvSpPr>
        <p:spPr/>
        <p:txBody>
          <a:bodyPr/>
          <a:lstStyle/>
          <a:p>
            <a:fld id="{00F2CFBB-7550-4749-A12E-EED27AD3B71A}" type="slidenum">
              <a:rPr lang="cs-CZ" smtClean="0"/>
              <a:pPr/>
              <a:t>16</a:t>
            </a:fld>
            <a:endParaRPr lang="cs-CZ"/>
          </a:p>
        </p:txBody>
      </p:sp>
    </p:spTree>
    <p:extLst>
      <p:ext uri="{BB962C8B-B14F-4D97-AF65-F5344CB8AC3E}">
        <p14:creationId xmlns:p14="http://schemas.microsoft.com/office/powerpoint/2010/main" val="3618209503"/>
      </p:ext>
    </p:extLst>
  </p:cSld>
  <p:clrMapOvr>
    <a:masterClrMapping/>
  </p:clrMapOvr>
  <p:transition spd="slow">
    <p:wheel spokes="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643192" cy="1143000"/>
          </a:xfrm>
        </p:spPr>
        <p:txBody>
          <a:bodyPr vert="horz" anchor="t">
            <a:normAutofit/>
          </a:bodyPr>
          <a:lstStyle/>
          <a:p>
            <a:r>
              <a:rPr lang="cs-CZ" sz="3200" b="1" dirty="0">
                <a:solidFill>
                  <a:srgbClr val="000099"/>
                </a:solidFill>
              </a:rPr>
              <a:t>EVIDOVANÁ TRŽBA</a:t>
            </a:r>
          </a:p>
        </p:txBody>
      </p:sp>
      <p:sp>
        <p:nvSpPr>
          <p:cNvPr id="4" name="Zástupný symbol pro číslo snímku 3"/>
          <p:cNvSpPr>
            <a:spLocks noGrp="1"/>
          </p:cNvSpPr>
          <p:nvPr>
            <p:ph type="sldNum" sz="quarter" idx="15"/>
          </p:nvPr>
        </p:nvSpPr>
        <p:spPr/>
        <p:txBody>
          <a:bodyPr/>
          <a:lstStyle/>
          <a:p>
            <a:fld id="{00F2CFBB-7550-4749-A12E-EED27AD3B71A}" type="slidenum">
              <a:rPr lang="cs-CZ" smtClean="0"/>
              <a:pPr/>
              <a:t>17</a:t>
            </a:fld>
            <a:endParaRPr lang="cs-CZ"/>
          </a:p>
        </p:txBody>
      </p:sp>
      <p:sp>
        <p:nvSpPr>
          <p:cNvPr id="8" name="Zástupný symbol pro obsah 2">
            <a:extLst>
              <a:ext uri="{FF2B5EF4-FFF2-40B4-BE49-F238E27FC236}">
                <a16:creationId xmlns:a16="http://schemas.microsoft.com/office/drawing/2014/main" xmlns="" id="{2EF5B26B-7DE3-4C05-AFB1-4D80627A7166}"/>
              </a:ext>
            </a:extLst>
          </p:cNvPr>
          <p:cNvSpPr>
            <a:spLocks noGrp="1"/>
          </p:cNvSpPr>
          <p:nvPr>
            <p:ph sz="quarter" idx="1"/>
          </p:nvPr>
        </p:nvSpPr>
        <p:spPr>
          <a:xfrm>
            <a:off x="457200" y="1600200"/>
            <a:ext cx="7643192" cy="4873752"/>
          </a:xfrm>
        </p:spPr>
        <p:txBody>
          <a:bodyPr lIns="0" tIns="0" rIns="0" bIns="0">
            <a:normAutofit/>
          </a:bodyPr>
          <a:lstStyle/>
          <a:p>
            <a:r>
              <a:rPr lang="cs-CZ" b="1" dirty="0"/>
              <a:t>Evidovanou tržbou </a:t>
            </a:r>
            <a:r>
              <a:rPr lang="cs-CZ" dirty="0"/>
              <a:t>je platba, která</a:t>
            </a:r>
          </a:p>
          <a:p>
            <a:pPr lvl="1"/>
            <a:r>
              <a:rPr lang="cs-CZ" b="1" dirty="0"/>
              <a:t>splňuje formální náležitosti </a:t>
            </a:r>
            <a:r>
              <a:rPr lang="cs-CZ" dirty="0"/>
              <a:t>(§ 5 </a:t>
            </a:r>
            <a:r>
              <a:rPr lang="cs-CZ" dirty="0" err="1"/>
              <a:t>ZoET</a:t>
            </a:r>
            <a:r>
              <a:rPr lang="cs-CZ" dirty="0"/>
              <a:t>), a která zároveň</a:t>
            </a:r>
          </a:p>
          <a:p>
            <a:pPr lvl="1"/>
            <a:r>
              <a:rPr lang="cs-CZ" b="1" dirty="0"/>
              <a:t>zakládá rozhodný příjem</a:t>
            </a:r>
            <a:r>
              <a:rPr lang="cs-CZ" dirty="0"/>
              <a:t> (§ 6 </a:t>
            </a:r>
            <a:r>
              <a:rPr lang="cs-CZ" dirty="0" err="1"/>
              <a:t>ZoET</a:t>
            </a:r>
            <a:r>
              <a:rPr lang="cs-CZ" dirty="0"/>
              <a:t>).</a:t>
            </a:r>
          </a:p>
          <a:p>
            <a:endParaRPr lang="cs-CZ" b="1" dirty="0"/>
          </a:p>
          <a:p>
            <a:r>
              <a:rPr lang="cs-CZ" dirty="0"/>
              <a:t>Obě podmínky musí být splněny současně!</a:t>
            </a:r>
          </a:p>
          <a:p>
            <a:pPr marL="822960" lvl="2" indent="-457200">
              <a:spcBef>
                <a:spcPts val="600"/>
              </a:spcBef>
              <a:buSzPct val="70000"/>
              <a:buFont typeface="+mj-lt"/>
              <a:buAutoNum type="arabicPeriod"/>
            </a:pPr>
            <a:endParaRPr lang="pl-PL" sz="2100" dirty="0"/>
          </a:p>
        </p:txBody>
      </p:sp>
    </p:spTree>
    <p:extLst>
      <p:ext uri="{BB962C8B-B14F-4D97-AF65-F5344CB8AC3E}">
        <p14:creationId xmlns:p14="http://schemas.microsoft.com/office/powerpoint/2010/main" val="3659258455"/>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643192" cy="1143000"/>
          </a:xfrm>
        </p:spPr>
        <p:txBody>
          <a:bodyPr vert="horz" anchor="t">
            <a:normAutofit/>
          </a:bodyPr>
          <a:lstStyle/>
          <a:p>
            <a:r>
              <a:rPr lang="cs-CZ" sz="3200" b="1" dirty="0">
                <a:solidFill>
                  <a:srgbClr val="000099"/>
                </a:solidFill>
              </a:rPr>
              <a:t>EVIDOVANÁ TRŽBA – FORMÁLNÍ NÁLEŽITOSTI</a:t>
            </a:r>
          </a:p>
        </p:txBody>
      </p:sp>
      <p:sp>
        <p:nvSpPr>
          <p:cNvPr id="4" name="Zástupný symbol pro číslo snímku 3"/>
          <p:cNvSpPr>
            <a:spLocks noGrp="1"/>
          </p:cNvSpPr>
          <p:nvPr>
            <p:ph type="sldNum" sz="quarter" idx="15"/>
          </p:nvPr>
        </p:nvSpPr>
        <p:spPr/>
        <p:txBody>
          <a:bodyPr/>
          <a:lstStyle/>
          <a:p>
            <a:fld id="{00F2CFBB-7550-4749-A12E-EED27AD3B71A}" type="slidenum">
              <a:rPr lang="cs-CZ" smtClean="0"/>
              <a:pPr/>
              <a:t>18</a:t>
            </a:fld>
            <a:endParaRPr lang="cs-CZ"/>
          </a:p>
        </p:txBody>
      </p:sp>
      <p:sp>
        <p:nvSpPr>
          <p:cNvPr id="8" name="Zástupný symbol pro obsah 2">
            <a:extLst>
              <a:ext uri="{FF2B5EF4-FFF2-40B4-BE49-F238E27FC236}">
                <a16:creationId xmlns:a16="http://schemas.microsoft.com/office/drawing/2014/main" xmlns="" id="{2EF5B26B-7DE3-4C05-AFB1-4D80627A7166}"/>
              </a:ext>
            </a:extLst>
          </p:cNvPr>
          <p:cNvSpPr>
            <a:spLocks noGrp="1"/>
          </p:cNvSpPr>
          <p:nvPr>
            <p:ph sz="quarter" idx="1"/>
          </p:nvPr>
        </p:nvSpPr>
        <p:spPr>
          <a:xfrm>
            <a:off x="457200" y="1600200"/>
            <a:ext cx="7643192" cy="4873752"/>
          </a:xfrm>
        </p:spPr>
        <p:txBody>
          <a:bodyPr lIns="0" tIns="0" rIns="0" bIns="0">
            <a:noAutofit/>
          </a:bodyPr>
          <a:lstStyle/>
          <a:p>
            <a:r>
              <a:rPr lang="cs-CZ" sz="2100" dirty="0"/>
              <a:t>Splňuje </a:t>
            </a:r>
            <a:r>
              <a:rPr lang="cs-CZ" sz="2100" b="1" dirty="0"/>
              <a:t>platba, která je uskutečněna</a:t>
            </a:r>
          </a:p>
          <a:p>
            <a:pPr lvl="1"/>
            <a:r>
              <a:rPr lang="cs-CZ" sz="1800" dirty="0"/>
              <a:t>v hotovosti,</a:t>
            </a:r>
          </a:p>
          <a:p>
            <a:pPr lvl="1"/>
            <a:r>
              <a:rPr lang="cs-CZ" sz="1800" dirty="0"/>
              <a:t>platební kartou,</a:t>
            </a:r>
          </a:p>
          <a:p>
            <a:pPr lvl="1"/>
            <a:r>
              <a:rPr lang="cs-CZ" sz="1800" dirty="0"/>
              <a:t>šekem,</a:t>
            </a:r>
          </a:p>
          <a:p>
            <a:pPr lvl="1"/>
            <a:r>
              <a:rPr lang="cs-CZ" sz="1800" dirty="0"/>
              <a:t>směnkou,</a:t>
            </a:r>
          </a:p>
          <a:p>
            <a:pPr lvl="1"/>
            <a:r>
              <a:rPr lang="cs-CZ" sz="1800" dirty="0"/>
              <a:t>v jiných formách, které mají charakter obdobný předchozím formám (např. dárkové karty, poukázky na zboží a služby - kam patří též stravenky, dále i platby prostřednictvím žetonů apod., včetně </a:t>
            </a:r>
            <a:r>
              <a:rPr lang="cs-CZ" sz="1800" dirty="0" err="1"/>
              <a:t>bitcoinů</a:t>
            </a:r>
            <a:r>
              <a:rPr lang="cs-CZ" sz="1800" dirty="0"/>
              <a:t>), nebo</a:t>
            </a:r>
          </a:p>
          <a:p>
            <a:pPr lvl="1"/>
            <a:r>
              <a:rPr lang="cs-CZ" sz="1800" dirty="0"/>
              <a:t>započtením kauce nebo obdobné jistoty složené ze způsobů podle předchozích bodů.</a:t>
            </a:r>
          </a:p>
          <a:p>
            <a:r>
              <a:rPr lang="cs-CZ" sz="2100" dirty="0"/>
              <a:t>V případě, kdy se jedná čistě o </a:t>
            </a:r>
            <a:r>
              <a:rPr lang="cs-CZ" sz="2100" b="1" dirty="0"/>
              <a:t>platby převodem z účtu na účet či například inkasem</a:t>
            </a:r>
            <a:r>
              <a:rPr lang="cs-CZ" sz="2100" dirty="0"/>
              <a:t>, nejsou formální znaky evidované tržby naplněny</a:t>
            </a:r>
            <a:r>
              <a:rPr lang="cs-CZ" sz="2100" dirty="0">
                <a:sym typeface="Symbol" panose="05050102010706020507" pitchFamily="18" charset="2"/>
              </a:rPr>
              <a:t> nejedná se o evidované tržby!</a:t>
            </a:r>
            <a:endParaRPr lang="cs-CZ" sz="2100" dirty="0"/>
          </a:p>
        </p:txBody>
      </p:sp>
    </p:spTree>
    <p:extLst>
      <p:ext uri="{BB962C8B-B14F-4D97-AF65-F5344CB8AC3E}">
        <p14:creationId xmlns:p14="http://schemas.microsoft.com/office/powerpoint/2010/main" val="244792927"/>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643192" cy="1143000"/>
          </a:xfrm>
        </p:spPr>
        <p:txBody>
          <a:bodyPr vert="horz" anchor="t">
            <a:normAutofit/>
          </a:bodyPr>
          <a:lstStyle/>
          <a:p>
            <a:r>
              <a:rPr lang="cs-CZ" sz="3200" b="1" dirty="0">
                <a:solidFill>
                  <a:srgbClr val="000099"/>
                </a:solidFill>
              </a:rPr>
              <a:t>EVIDOVANÁ TRŽBA – FAKTURA</a:t>
            </a:r>
          </a:p>
        </p:txBody>
      </p:sp>
      <p:sp>
        <p:nvSpPr>
          <p:cNvPr id="4" name="Zástupný symbol pro číslo snímku 3"/>
          <p:cNvSpPr>
            <a:spLocks noGrp="1"/>
          </p:cNvSpPr>
          <p:nvPr>
            <p:ph type="sldNum" sz="quarter" idx="15"/>
          </p:nvPr>
        </p:nvSpPr>
        <p:spPr/>
        <p:txBody>
          <a:bodyPr/>
          <a:lstStyle/>
          <a:p>
            <a:fld id="{00F2CFBB-7550-4749-A12E-EED27AD3B71A}" type="slidenum">
              <a:rPr lang="cs-CZ" smtClean="0"/>
              <a:pPr/>
              <a:t>19</a:t>
            </a:fld>
            <a:endParaRPr lang="cs-CZ"/>
          </a:p>
        </p:txBody>
      </p:sp>
      <p:sp>
        <p:nvSpPr>
          <p:cNvPr id="8" name="Zástupný symbol pro obsah 2">
            <a:extLst>
              <a:ext uri="{FF2B5EF4-FFF2-40B4-BE49-F238E27FC236}">
                <a16:creationId xmlns:a16="http://schemas.microsoft.com/office/drawing/2014/main" xmlns="" id="{2EF5B26B-7DE3-4C05-AFB1-4D80627A7166}"/>
              </a:ext>
            </a:extLst>
          </p:cNvPr>
          <p:cNvSpPr>
            <a:spLocks noGrp="1"/>
          </p:cNvSpPr>
          <p:nvPr>
            <p:ph sz="quarter" idx="1"/>
          </p:nvPr>
        </p:nvSpPr>
        <p:spPr>
          <a:xfrm>
            <a:off x="457200" y="1600200"/>
            <a:ext cx="7643192" cy="4873752"/>
          </a:xfrm>
        </p:spPr>
        <p:txBody>
          <a:bodyPr lIns="0" tIns="0" rIns="0" bIns="0">
            <a:noAutofit/>
          </a:bodyPr>
          <a:lstStyle/>
          <a:p>
            <a:r>
              <a:rPr lang="cs-CZ" dirty="0"/>
              <a:t>Důležité je, jakým způsobem byla uhrazena</a:t>
            </a:r>
          </a:p>
          <a:p>
            <a:pPr lvl="1"/>
            <a:r>
              <a:rPr lang="cs-CZ" dirty="0"/>
              <a:t>Zaplatí- li zákazník příslušnou částku v hotovosti, platební kartou nebo jiným obdobným způsobem, musí poplatník platbu zaevidovat, a to i tehdy, je-li jako způsob úhrady uvedeno bezhotovostně.</a:t>
            </a:r>
          </a:p>
          <a:p>
            <a:r>
              <a:rPr lang="cs-CZ" dirty="0"/>
              <a:t>Povinnost evidovat tržbu naopak nevzniká, je-li částka uvedená na faktuře uhrazena převodem z účtu na účet nebo složením hotovosti na účet v bance – a to i tehdy, je-li na faktuře uvedeno, že bude uhrazena v hotovosti.</a:t>
            </a:r>
          </a:p>
        </p:txBody>
      </p:sp>
    </p:spTree>
    <p:extLst>
      <p:ext uri="{BB962C8B-B14F-4D97-AF65-F5344CB8AC3E}">
        <p14:creationId xmlns:p14="http://schemas.microsoft.com/office/powerpoint/2010/main" val="3110523665"/>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457200" y="2747206"/>
            <a:ext cx="7643192" cy="1363588"/>
          </a:xfrm>
        </p:spPr>
        <p:txBody>
          <a:bodyPr vert="horz" lIns="0" tIns="0" rIns="0" bIns="0" anchor="ctr" anchorCtr="1">
            <a:normAutofit/>
          </a:bodyPr>
          <a:lstStyle/>
          <a:p>
            <a:pPr algn="ctr">
              <a:spcBef>
                <a:spcPts val="600"/>
              </a:spcBef>
            </a:pPr>
            <a:r>
              <a:rPr lang="cs-CZ" sz="4400" b="1" dirty="0">
                <a:solidFill>
                  <a:srgbClr val="C00000"/>
                </a:solidFill>
              </a:rPr>
              <a:t>OBSAH SEMINÁŘE</a:t>
            </a:r>
          </a:p>
        </p:txBody>
      </p:sp>
      <p:sp>
        <p:nvSpPr>
          <p:cNvPr id="4" name="Zástupný symbol pro číslo snímku 3"/>
          <p:cNvSpPr>
            <a:spLocks noGrp="1"/>
          </p:cNvSpPr>
          <p:nvPr>
            <p:ph type="sldNum" sz="quarter" idx="11"/>
          </p:nvPr>
        </p:nvSpPr>
        <p:spPr/>
        <p:txBody>
          <a:bodyPr/>
          <a:lstStyle/>
          <a:p>
            <a:fld id="{00F2CFBB-7550-4749-A12E-EED27AD3B71A}" type="slidenum">
              <a:rPr lang="cs-CZ" smtClean="0"/>
              <a:pPr/>
              <a:t>2</a:t>
            </a:fld>
            <a:endParaRPr lang="cs-CZ"/>
          </a:p>
        </p:txBody>
      </p:sp>
    </p:spTree>
    <p:extLst>
      <p:ext uri="{BB962C8B-B14F-4D97-AF65-F5344CB8AC3E}">
        <p14:creationId xmlns:p14="http://schemas.microsoft.com/office/powerpoint/2010/main" val="4223431796"/>
      </p:ext>
    </p:extLst>
  </p:cSld>
  <p:clrMapOvr>
    <a:masterClrMapping/>
  </p:clrMapOvr>
  <p:transition spd="slow">
    <p:wheel spokes="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643192" cy="1143000"/>
          </a:xfrm>
        </p:spPr>
        <p:txBody>
          <a:bodyPr vert="horz" anchor="t">
            <a:normAutofit/>
          </a:bodyPr>
          <a:lstStyle/>
          <a:p>
            <a:r>
              <a:rPr lang="cs-CZ" sz="3200" b="1" dirty="0">
                <a:solidFill>
                  <a:srgbClr val="000099"/>
                </a:solidFill>
              </a:rPr>
              <a:t>EVIDOVANÁ TRŽBA – ROZHODNÝ PŘÍJEM</a:t>
            </a:r>
          </a:p>
        </p:txBody>
      </p:sp>
      <p:sp>
        <p:nvSpPr>
          <p:cNvPr id="4" name="Zástupný symbol pro číslo snímku 3"/>
          <p:cNvSpPr>
            <a:spLocks noGrp="1"/>
          </p:cNvSpPr>
          <p:nvPr>
            <p:ph type="sldNum" sz="quarter" idx="15"/>
          </p:nvPr>
        </p:nvSpPr>
        <p:spPr/>
        <p:txBody>
          <a:bodyPr/>
          <a:lstStyle/>
          <a:p>
            <a:fld id="{00F2CFBB-7550-4749-A12E-EED27AD3B71A}" type="slidenum">
              <a:rPr lang="cs-CZ" smtClean="0"/>
              <a:pPr/>
              <a:t>20</a:t>
            </a:fld>
            <a:endParaRPr lang="cs-CZ"/>
          </a:p>
        </p:txBody>
      </p:sp>
      <p:sp>
        <p:nvSpPr>
          <p:cNvPr id="8" name="Zástupný symbol pro obsah 2">
            <a:extLst>
              <a:ext uri="{FF2B5EF4-FFF2-40B4-BE49-F238E27FC236}">
                <a16:creationId xmlns:a16="http://schemas.microsoft.com/office/drawing/2014/main" xmlns="" id="{2EF5B26B-7DE3-4C05-AFB1-4D80627A7166}"/>
              </a:ext>
            </a:extLst>
          </p:cNvPr>
          <p:cNvSpPr>
            <a:spLocks noGrp="1"/>
          </p:cNvSpPr>
          <p:nvPr>
            <p:ph sz="quarter" idx="1"/>
          </p:nvPr>
        </p:nvSpPr>
        <p:spPr>
          <a:xfrm>
            <a:off x="457200" y="1600200"/>
            <a:ext cx="7643192" cy="4873752"/>
          </a:xfrm>
        </p:spPr>
        <p:txBody>
          <a:bodyPr lIns="0" tIns="0" rIns="0" bIns="0">
            <a:noAutofit/>
          </a:bodyPr>
          <a:lstStyle/>
          <a:p>
            <a:r>
              <a:rPr lang="cs-CZ" b="1" dirty="0"/>
              <a:t>Příjem z činnosti, která je podnikáním</a:t>
            </a:r>
            <a:r>
              <a:rPr lang="cs-CZ" dirty="0"/>
              <a:t>, a to s výjimkou příjmu, který</a:t>
            </a:r>
          </a:p>
          <a:p>
            <a:pPr lvl="1"/>
            <a:r>
              <a:rPr lang="cs-CZ" dirty="0"/>
              <a:t>Není předmětem daně z příjmů,</a:t>
            </a:r>
          </a:p>
          <a:p>
            <a:pPr lvl="1"/>
            <a:r>
              <a:rPr lang="cs-CZ" dirty="0"/>
              <a:t>Jde o příjem ojedinělý (např. výjimečně nebo jednorázově je poplatníkem přijata platba v hotovosti, ačkoliv poplatník jinak přijímá výhradně platby přímým převodem z účtu na účet),</a:t>
            </a:r>
          </a:p>
          <a:p>
            <a:pPr lvl="1"/>
            <a:r>
              <a:rPr lang="cs-CZ" dirty="0"/>
              <a:t>Podléhá dani vybírané srážkou podle zvláštní sazby daně,</a:t>
            </a:r>
          </a:p>
          <a:p>
            <a:pPr lvl="1"/>
            <a:r>
              <a:rPr lang="cs-CZ" dirty="0"/>
              <a:t>Podléhá dani ze samostatného základu daně u právnických osob</a:t>
            </a:r>
          </a:p>
        </p:txBody>
      </p:sp>
    </p:spTree>
    <p:extLst>
      <p:ext uri="{BB962C8B-B14F-4D97-AF65-F5344CB8AC3E}">
        <p14:creationId xmlns:p14="http://schemas.microsoft.com/office/powerpoint/2010/main" val="56540758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643192" cy="1143000"/>
          </a:xfrm>
        </p:spPr>
        <p:txBody>
          <a:bodyPr vert="horz" anchor="t">
            <a:normAutofit/>
          </a:bodyPr>
          <a:lstStyle/>
          <a:p>
            <a:r>
              <a:rPr lang="cs-CZ" sz="3200" b="1" dirty="0">
                <a:solidFill>
                  <a:srgbClr val="000099"/>
                </a:solidFill>
              </a:rPr>
              <a:t>TRŽBY VYLOUČENÉ Z EVIDENCE TRŽEB (1)</a:t>
            </a:r>
          </a:p>
        </p:txBody>
      </p:sp>
      <p:sp>
        <p:nvSpPr>
          <p:cNvPr id="4" name="Zástupný symbol pro číslo snímku 3"/>
          <p:cNvSpPr>
            <a:spLocks noGrp="1"/>
          </p:cNvSpPr>
          <p:nvPr>
            <p:ph type="sldNum" sz="quarter" idx="15"/>
          </p:nvPr>
        </p:nvSpPr>
        <p:spPr/>
        <p:txBody>
          <a:bodyPr/>
          <a:lstStyle/>
          <a:p>
            <a:fld id="{00F2CFBB-7550-4749-A12E-EED27AD3B71A}" type="slidenum">
              <a:rPr lang="cs-CZ" smtClean="0"/>
              <a:pPr/>
              <a:t>21</a:t>
            </a:fld>
            <a:endParaRPr lang="cs-CZ"/>
          </a:p>
        </p:txBody>
      </p:sp>
      <p:sp>
        <p:nvSpPr>
          <p:cNvPr id="8" name="Zástupný symbol pro obsah 2">
            <a:extLst>
              <a:ext uri="{FF2B5EF4-FFF2-40B4-BE49-F238E27FC236}">
                <a16:creationId xmlns:a16="http://schemas.microsoft.com/office/drawing/2014/main" xmlns="" id="{2EF5B26B-7DE3-4C05-AFB1-4D80627A7166}"/>
              </a:ext>
            </a:extLst>
          </p:cNvPr>
          <p:cNvSpPr>
            <a:spLocks noGrp="1"/>
          </p:cNvSpPr>
          <p:nvPr>
            <p:ph sz="quarter" idx="1"/>
          </p:nvPr>
        </p:nvSpPr>
        <p:spPr>
          <a:xfrm>
            <a:off x="457200" y="1600200"/>
            <a:ext cx="7643192" cy="4873752"/>
          </a:xfrm>
        </p:spPr>
        <p:txBody>
          <a:bodyPr lIns="0" tIns="0" rIns="0" bIns="0">
            <a:noAutofit/>
          </a:bodyPr>
          <a:lstStyle/>
          <a:p>
            <a:r>
              <a:rPr lang="cs-CZ" dirty="0"/>
              <a:t>§ 12 </a:t>
            </a:r>
            <a:r>
              <a:rPr lang="cs-CZ" dirty="0" err="1"/>
              <a:t>ZoET</a:t>
            </a:r>
            <a:endParaRPr lang="cs-CZ" dirty="0"/>
          </a:p>
          <a:p>
            <a:pPr marL="822960" lvl="1" indent="-457200">
              <a:buFont typeface="+mj-lt"/>
              <a:buAutoNum type="arabicPeriod"/>
            </a:pPr>
            <a:r>
              <a:rPr lang="cs-CZ" dirty="0"/>
              <a:t>Tržby poplatníků se zvláštním veřejnoprávním statusem</a:t>
            </a:r>
          </a:p>
          <a:p>
            <a:pPr lvl="2"/>
            <a:r>
              <a:rPr lang="cs-CZ" dirty="0"/>
              <a:t>stát, ÚSC, příspěvkové organizace, ČNB, držitel poštovní licence</a:t>
            </a:r>
          </a:p>
          <a:p>
            <a:pPr marL="822960" lvl="1" indent="-457200">
              <a:buFont typeface="+mj-lt"/>
              <a:buAutoNum type="arabicPeriod"/>
            </a:pPr>
            <a:r>
              <a:rPr lang="cs-CZ" dirty="0"/>
              <a:t>Tržby poplatníků podléhajících již existujícím dohledovým mechanismům (považovány za dostatečné k uskutečnění transparentní kontroly)</a:t>
            </a:r>
          </a:p>
          <a:p>
            <a:pPr lvl="2"/>
            <a:r>
              <a:rPr lang="cs-CZ" dirty="0"/>
              <a:t>banky, včetně zahraniční banky, spořitelní a úvěrní družstva, pojišťovny a zajišťovny, investiční společnosti a investiční fondy, obchodníci s cennými papíry, centrální depozitář, penzijní společnosti, penzijní fondy, v případě podnikání v energetických odvětvích na základě licence udělené podle energetického zákona a podnikání na základě povolení krajského úřadu podle zákona o vodovodech a kanalizacích</a:t>
            </a:r>
          </a:p>
          <a:p>
            <a:pPr lvl="1"/>
            <a:endParaRPr lang="cs-CZ" dirty="0"/>
          </a:p>
        </p:txBody>
      </p:sp>
    </p:spTree>
    <p:extLst>
      <p:ext uri="{BB962C8B-B14F-4D97-AF65-F5344CB8AC3E}">
        <p14:creationId xmlns:p14="http://schemas.microsoft.com/office/powerpoint/2010/main" val="484623217"/>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643192" cy="1143000"/>
          </a:xfrm>
        </p:spPr>
        <p:txBody>
          <a:bodyPr vert="horz" anchor="t">
            <a:normAutofit/>
          </a:bodyPr>
          <a:lstStyle/>
          <a:p>
            <a:r>
              <a:rPr lang="cs-CZ" sz="3200" b="1" dirty="0">
                <a:solidFill>
                  <a:srgbClr val="000099"/>
                </a:solidFill>
              </a:rPr>
              <a:t>TRŽBY VYLOUČENÉ Z EVIDENCE TRŽEB (2)</a:t>
            </a:r>
          </a:p>
        </p:txBody>
      </p:sp>
      <p:sp>
        <p:nvSpPr>
          <p:cNvPr id="4" name="Zástupný symbol pro číslo snímku 3"/>
          <p:cNvSpPr>
            <a:spLocks noGrp="1"/>
          </p:cNvSpPr>
          <p:nvPr>
            <p:ph type="sldNum" sz="quarter" idx="15"/>
          </p:nvPr>
        </p:nvSpPr>
        <p:spPr/>
        <p:txBody>
          <a:bodyPr/>
          <a:lstStyle/>
          <a:p>
            <a:fld id="{00F2CFBB-7550-4749-A12E-EED27AD3B71A}" type="slidenum">
              <a:rPr lang="cs-CZ" smtClean="0"/>
              <a:pPr/>
              <a:t>22</a:t>
            </a:fld>
            <a:endParaRPr lang="cs-CZ"/>
          </a:p>
        </p:txBody>
      </p:sp>
      <p:sp>
        <p:nvSpPr>
          <p:cNvPr id="8" name="Zástupný symbol pro obsah 2">
            <a:extLst>
              <a:ext uri="{FF2B5EF4-FFF2-40B4-BE49-F238E27FC236}">
                <a16:creationId xmlns:a16="http://schemas.microsoft.com/office/drawing/2014/main" xmlns="" id="{2EF5B26B-7DE3-4C05-AFB1-4D80627A7166}"/>
              </a:ext>
            </a:extLst>
          </p:cNvPr>
          <p:cNvSpPr>
            <a:spLocks noGrp="1"/>
          </p:cNvSpPr>
          <p:nvPr>
            <p:ph sz="quarter" idx="1"/>
          </p:nvPr>
        </p:nvSpPr>
        <p:spPr>
          <a:xfrm>
            <a:off x="457200" y="1600200"/>
            <a:ext cx="7643192" cy="4873752"/>
          </a:xfrm>
        </p:spPr>
        <p:txBody>
          <a:bodyPr lIns="0" tIns="0" rIns="0" bIns="0">
            <a:noAutofit/>
          </a:bodyPr>
          <a:lstStyle/>
          <a:p>
            <a:pPr marL="822960" lvl="1" indent="-457200">
              <a:buFont typeface="+mj-lt"/>
              <a:buAutoNum type="arabicPeriod" startAt="3"/>
            </a:pPr>
            <a:r>
              <a:rPr lang="cs-CZ" dirty="0"/>
              <a:t>Další tržby stanovené zákonem (odst. 3) – např.</a:t>
            </a:r>
          </a:p>
          <a:p>
            <a:pPr lvl="2"/>
            <a:r>
              <a:rPr lang="cs-CZ" dirty="0"/>
              <a:t>ze stravování a ubytování žákům a studentům poskytovaného školou, vysokou školou nebo školským zařízením,</a:t>
            </a:r>
          </a:p>
          <a:p>
            <a:pPr lvl="2"/>
            <a:r>
              <a:rPr lang="cs-CZ" dirty="0"/>
              <a:t>z jízdného nebo související platby hrazených v dopravních prostředcích při pravidelné hromadné přepravě osob,</a:t>
            </a:r>
          </a:p>
          <a:p>
            <a:pPr lvl="2"/>
            <a:r>
              <a:rPr lang="cs-CZ" dirty="0"/>
              <a:t>na palubě letadel, z osobní železniční přepravy,</a:t>
            </a:r>
          </a:p>
          <a:p>
            <a:pPr lvl="2"/>
            <a:r>
              <a:rPr lang="cs-CZ" dirty="0"/>
              <a:t>z drobné vedlejší podnikatelské činnosti veřejně prospěšných poplatníků,</a:t>
            </a:r>
          </a:p>
          <a:p>
            <a:pPr lvl="2"/>
            <a:r>
              <a:rPr lang="cs-CZ" dirty="0"/>
              <a:t>z prodeje zboží či služeb prostřednictvím prodejního automatu,</a:t>
            </a:r>
          </a:p>
          <a:p>
            <a:pPr lvl="2"/>
            <a:r>
              <a:rPr lang="cs-CZ" dirty="0"/>
              <a:t>z provozování veřejných toalet.</a:t>
            </a:r>
          </a:p>
          <a:p>
            <a:pPr marL="822960" lvl="1" indent="-457200">
              <a:buFont typeface="+mj-lt"/>
              <a:buAutoNum type="arabicPeriod" startAt="3"/>
            </a:pPr>
            <a:r>
              <a:rPr lang="cs-CZ" dirty="0"/>
              <a:t>tržby, jejichž evidování běžným způsobem by znemožnilo nebo zásadně ztížilo plynulý a hospodárný výkon činnosti, ze které tato tržba plyne, pokud tuto překážku nelze odstranit evidováním tržeb ve zjednodušeném režimu (stanoví vláda nařízením)</a:t>
            </a:r>
          </a:p>
        </p:txBody>
      </p:sp>
    </p:spTree>
    <p:extLst>
      <p:ext uri="{BB962C8B-B14F-4D97-AF65-F5344CB8AC3E}">
        <p14:creationId xmlns:p14="http://schemas.microsoft.com/office/powerpoint/2010/main" val="3160258989"/>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643192" cy="1143000"/>
          </a:xfrm>
        </p:spPr>
        <p:txBody>
          <a:bodyPr vert="horz" anchor="t">
            <a:normAutofit/>
          </a:bodyPr>
          <a:lstStyle/>
          <a:p>
            <a:r>
              <a:rPr lang="cs-CZ" sz="3200" b="1" dirty="0">
                <a:solidFill>
                  <a:srgbClr val="000099"/>
                </a:solidFill>
              </a:rPr>
              <a:t>ZÁVAZNÉ POSOUZENÍ</a:t>
            </a:r>
          </a:p>
        </p:txBody>
      </p:sp>
      <p:sp>
        <p:nvSpPr>
          <p:cNvPr id="4" name="Zástupný symbol pro číslo snímku 3"/>
          <p:cNvSpPr>
            <a:spLocks noGrp="1"/>
          </p:cNvSpPr>
          <p:nvPr>
            <p:ph type="sldNum" sz="quarter" idx="15"/>
          </p:nvPr>
        </p:nvSpPr>
        <p:spPr/>
        <p:txBody>
          <a:bodyPr/>
          <a:lstStyle/>
          <a:p>
            <a:fld id="{00F2CFBB-7550-4749-A12E-EED27AD3B71A}" type="slidenum">
              <a:rPr lang="cs-CZ" smtClean="0"/>
              <a:pPr/>
              <a:t>23</a:t>
            </a:fld>
            <a:endParaRPr lang="cs-CZ"/>
          </a:p>
        </p:txBody>
      </p:sp>
      <p:sp>
        <p:nvSpPr>
          <p:cNvPr id="8" name="Zástupný symbol pro obsah 2">
            <a:extLst>
              <a:ext uri="{FF2B5EF4-FFF2-40B4-BE49-F238E27FC236}">
                <a16:creationId xmlns:a16="http://schemas.microsoft.com/office/drawing/2014/main" xmlns="" id="{2EF5B26B-7DE3-4C05-AFB1-4D80627A7166}"/>
              </a:ext>
            </a:extLst>
          </p:cNvPr>
          <p:cNvSpPr>
            <a:spLocks noGrp="1"/>
          </p:cNvSpPr>
          <p:nvPr>
            <p:ph sz="quarter" idx="1"/>
          </p:nvPr>
        </p:nvSpPr>
        <p:spPr>
          <a:xfrm>
            <a:off x="457200" y="1600200"/>
            <a:ext cx="7643192" cy="4873752"/>
          </a:xfrm>
        </p:spPr>
        <p:txBody>
          <a:bodyPr lIns="0" tIns="0" rIns="0" bIns="0">
            <a:noAutofit/>
          </a:bodyPr>
          <a:lstStyle/>
          <a:p>
            <a:r>
              <a:rPr lang="cs-CZ" sz="2300" dirty="0"/>
              <a:t>V případě pochybností, zda přijímané platby podléhají evidenci tržeb, případně zda může být platba evidována ve zjednodušeném režimu </a:t>
            </a:r>
            <a:r>
              <a:rPr lang="cs-CZ" sz="2300" dirty="0">
                <a:sym typeface="Symbol" panose="05050102010706020507" pitchFamily="18" charset="2"/>
              </a:rPr>
              <a:t> </a:t>
            </a:r>
            <a:r>
              <a:rPr lang="cs-CZ" sz="2300" dirty="0"/>
              <a:t>možnost požádat místně příslušného správce daně o vydání </a:t>
            </a:r>
            <a:r>
              <a:rPr lang="cs-CZ" sz="2300" b="1" dirty="0"/>
              <a:t>rozhodnutí o závazném posouzení o určení evidované tržby</a:t>
            </a:r>
            <a:r>
              <a:rPr lang="cs-CZ" sz="2300" dirty="0"/>
              <a:t>.</a:t>
            </a:r>
          </a:p>
          <a:p>
            <a:r>
              <a:rPr lang="cs-CZ" sz="2300" dirty="0"/>
              <a:t>V žádosti uvede příslušné informace:</a:t>
            </a:r>
            <a:r>
              <a:rPr lang="cs-CZ" sz="2300" b="1" dirty="0"/>
              <a:t> identifikační údaje, platbu/platby, na kterou/které se má závazné posouzení vztahovat, a její/jejich popis, a to v míře dostatečné k posouzení.</a:t>
            </a:r>
            <a:r>
              <a:rPr lang="cs-CZ" sz="2300" dirty="0"/>
              <a:t> Současně i návrh výroku rozhodnutí o závazném posouzení,</a:t>
            </a:r>
            <a:br>
              <a:rPr lang="cs-CZ" sz="2300" dirty="0"/>
            </a:br>
            <a:r>
              <a:rPr lang="cs-CZ" sz="2300" dirty="0"/>
              <a:t>resp. zda se jedná o evidovanou tržbu či nikoliv</a:t>
            </a:r>
            <a:endParaRPr lang="cs-CZ" sz="2300" b="1" dirty="0"/>
          </a:p>
          <a:p>
            <a:r>
              <a:rPr lang="cs-CZ" sz="2300" dirty="0"/>
              <a:t>Žádost podléhá správnímu poplatku ve výši 1 000 Kč.</a:t>
            </a:r>
          </a:p>
        </p:txBody>
      </p:sp>
    </p:spTree>
    <p:extLst>
      <p:ext uri="{BB962C8B-B14F-4D97-AF65-F5344CB8AC3E}">
        <p14:creationId xmlns:p14="http://schemas.microsoft.com/office/powerpoint/2010/main" val="2317445305"/>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643192" cy="1143000"/>
          </a:xfrm>
        </p:spPr>
        <p:txBody>
          <a:bodyPr vert="horz" anchor="t">
            <a:normAutofit/>
          </a:bodyPr>
          <a:lstStyle/>
          <a:p>
            <a:r>
              <a:rPr lang="cs-CZ" sz="3200" b="1" dirty="0" smtClean="0">
                <a:solidFill>
                  <a:srgbClr val="000099"/>
                </a:solidFill>
              </a:rPr>
              <a:t>AUTENTIZAČNÍ ÚDAJE</a:t>
            </a:r>
            <a:endParaRPr lang="cs-CZ" sz="3200" b="1" dirty="0">
              <a:solidFill>
                <a:srgbClr val="000099"/>
              </a:solidFill>
            </a:endParaRPr>
          </a:p>
        </p:txBody>
      </p:sp>
      <p:sp>
        <p:nvSpPr>
          <p:cNvPr id="4" name="Zástupný symbol pro číslo snímku 3"/>
          <p:cNvSpPr>
            <a:spLocks noGrp="1"/>
          </p:cNvSpPr>
          <p:nvPr>
            <p:ph type="sldNum" sz="quarter" idx="15"/>
          </p:nvPr>
        </p:nvSpPr>
        <p:spPr/>
        <p:txBody>
          <a:bodyPr/>
          <a:lstStyle/>
          <a:p>
            <a:fld id="{00F2CFBB-7550-4749-A12E-EED27AD3B71A}" type="slidenum">
              <a:rPr lang="cs-CZ" smtClean="0"/>
              <a:pPr/>
              <a:t>24</a:t>
            </a:fld>
            <a:endParaRPr lang="cs-CZ"/>
          </a:p>
        </p:txBody>
      </p:sp>
      <p:sp>
        <p:nvSpPr>
          <p:cNvPr id="8" name="Zástupný symbol pro obsah 2">
            <a:extLst>
              <a:ext uri="{FF2B5EF4-FFF2-40B4-BE49-F238E27FC236}">
                <a16:creationId xmlns:a16="http://schemas.microsoft.com/office/drawing/2014/main" xmlns="" id="{2EF5B26B-7DE3-4C05-AFB1-4D80627A7166}"/>
              </a:ext>
            </a:extLst>
          </p:cNvPr>
          <p:cNvSpPr>
            <a:spLocks noGrp="1"/>
          </p:cNvSpPr>
          <p:nvPr>
            <p:ph sz="quarter" idx="1"/>
          </p:nvPr>
        </p:nvSpPr>
        <p:spPr>
          <a:xfrm>
            <a:off x="457200" y="1600200"/>
            <a:ext cx="7643192" cy="4873752"/>
          </a:xfrm>
        </p:spPr>
        <p:txBody>
          <a:bodyPr lIns="0" tIns="0" rIns="0" bIns="0">
            <a:noAutofit/>
          </a:bodyPr>
          <a:lstStyle/>
          <a:p>
            <a:r>
              <a:rPr lang="cs-CZ" sz="2300" dirty="0" smtClean="0"/>
              <a:t>Povinnost si o ně zažádat </a:t>
            </a:r>
            <a:r>
              <a:rPr lang="cs-CZ" sz="2300" b="1" dirty="0" smtClean="0"/>
              <a:t>před přijetím první evidované tržby</a:t>
            </a:r>
            <a:r>
              <a:rPr lang="cs-CZ" sz="2300" dirty="0" smtClean="0"/>
              <a:t> (§ 13 </a:t>
            </a:r>
            <a:r>
              <a:rPr lang="cs-CZ" sz="2300" dirty="0" err="1" smtClean="0"/>
              <a:t>ZoET</a:t>
            </a:r>
            <a:r>
              <a:rPr lang="cs-CZ" sz="2300" dirty="0" smtClean="0"/>
              <a:t>)</a:t>
            </a:r>
          </a:p>
          <a:p>
            <a:r>
              <a:rPr lang="cs-CZ" sz="2300" dirty="0" smtClean="0"/>
              <a:t>Jedná se o přihlašovací údaje do webové aplikace Elektronická evidence tržeb (dále jen „Aplikace EET“) na stránkách Daňového portálu (poplatník si zde může spravovat certifikáty a samotnou svou evidenci tržeb)</a:t>
            </a:r>
          </a:p>
          <a:p>
            <a:r>
              <a:rPr lang="cs-CZ" sz="2300" dirty="0" smtClean="0"/>
              <a:t>Po přihlášení do Aplikace EET získá poplatník jeden či více </a:t>
            </a:r>
            <a:r>
              <a:rPr lang="cs-CZ" sz="2300" b="1" dirty="0" smtClean="0"/>
              <a:t>certifikátů k evidenci tržeb </a:t>
            </a:r>
            <a:r>
              <a:rPr lang="cs-CZ" sz="2300" dirty="0" smtClean="0"/>
              <a:t>(slouží k autentizaci datových zpráv zasílaných při přijetí tržby)</a:t>
            </a:r>
            <a:endParaRPr lang="cs-CZ" sz="2300" dirty="0"/>
          </a:p>
        </p:txBody>
      </p:sp>
    </p:spTree>
    <p:extLst>
      <p:ext uri="{BB962C8B-B14F-4D97-AF65-F5344CB8AC3E}">
        <p14:creationId xmlns:p14="http://schemas.microsoft.com/office/powerpoint/2010/main" val="87856613"/>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457200" y="2636912"/>
            <a:ext cx="7643192" cy="1363588"/>
          </a:xfrm>
        </p:spPr>
        <p:txBody>
          <a:bodyPr vert="horz" lIns="0" tIns="0" rIns="0" bIns="0" anchor="ctr" anchorCtr="1">
            <a:normAutofit/>
          </a:bodyPr>
          <a:lstStyle/>
          <a:p>
            <a:pPr algn="ctr">
              <a:spcBef>
                <a:spcPts val="600"/>
              </a:spcBef>
            </a:pPr>
            <a:r>
              <a:rPr lang="cs-CZ" sz="4400" b="1" dirty="0">
                <a:solidFill>
                  <a:srgbClr val="C00000"/>
                </a:solidFill>
              </a:rPr>
              <a:t>REŽIMY EVIDENCE TRŽEB</a:t>
            </a:r>
          </a:p>
        </p:txBody>
      </p:sp>
      <p:sp>
        <p:nvSpPr>
          <p:cNvPr id="4" name="Zástupný symbol pro číslo snímku 3"/>
          <p:cNvSpPr>
            <a:spLocks noGrp="1"/>
          </p:cNvSpPr>
          <p:nvPr>
            <p:ph type="sldNum" sz="quarter" idx="11"/>
          </p:nvPr>
        </p:nvSpPr>
        <p:spPr/>
        <p:txBody>
          <a:bodyPr/>
          <a:lstStyle/>
          <a:p>
            <a:fld id="{00F2CFBB-7550-4749-A12E-EED27AD3B71A}" type="slidenum">
              <a:rPr lang="cs-CZ" smtClean="0"/>
              <a:pPr/>
              <a:t>25</a:t>
            </a:fld>
            <a:endParaRPr lang="cs-CZ"/>
          </a:p>
        </p:txBody>
      </p:sp>
    </p:spTree>
    <p:extLst>
      <p:ext uri="{BB962C8B-B14F-4D97-AF65-F5344CB8AC3E}">
        <p14:creationId xmlns:p14="http://schemas.microsoft.com/office/powerpoint/2010/main" val="3176731029"/>
      </p:ext>
    </p:extLst>
  </p:cSld>
  <p:clrMapOvr>
    <a:masterClrMapping/>
  </p:clrMapOvr>
  <p:transition spd="slow">
    <p:wheel spokes="1"/>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643192" cy="1143000"/>
          </a:xfrm>
        </p:spPr>
        <p:txBody>
          <a:bodyPr vert="horz" anchor="t">
            <a:normAutofit/>
          </a:bodyPr>
          <a:lstStyle/>
          <a:p>
            <a:r>
              <a:rPr lang="cs-CZ" sz="3200" b="1" dirty="0">
                <a:solidFill>
                  <a:srgbClr val="000099"/>
                </a:solidFill>
              </a:rPr>
              <a:t>EVIDENCE TRŽEB</a:t>
            </a:r>
            <a:br>
              <a:rPr lang="cs-CZ" sz="3200" b="1" dirty="0">
                <a:solidFill>
                  <a:srgbClr val="000099"/>
                </a:solidFill>
              </a:rPr>
            </a:br>
            <a:r>
              <a:rPr lang="cs-CZ" sz="3200" b="1" dirty="0">
                <a:solidFill>
                  <a:srgbClr val="000099"/>
                </a:solidFill>
              </a:rPr>
              <a:t>(= běžný režim)</a:t>
            </a:r>
          </a:p>
        </p:txBody>
      </p:sp>
      <p:sp>
        <p:nvSpPr>
          <p:cNvPr id="4" name="Zástupný symbol pro číslo snímku 3"/>
          <p:cNvSpPr>
            <a:spLocks noGrp="1"/>
          </p:cNvSpPr>
          <p:nvPr>
            <p:ph type="sldNum" sz="quarter" idx="15"/>
          </p:nvPr>
        </p:nvSpPr>
        <p:spPr/>
        <p:txBody>
          <a:bodyPr/>
          <a:lstStyle/>
          <a:p>
            <a:fld id="{00F2CFBB-7550-4749-A12E-EED27AD3B71A}" type="slidenum">
              <a:rPr lang="cs-CZ" smtClean="0"/>
              <a:pPr/>
              <a:t>26</a:t>
            </a:fld>
            <a:endParaRPr lang="cs-CZ"/>
          </a:p>
        </p:txBody>
      </p:sp>
      <p:pic>
        <p:nvPicPr>
          <p:cNvPr id="5" name="obrázek 5" descr="Jak to funguje?">
            <a:extLst>
              <a:ext uri="{FF2B5EF4-FFF2-40B4-BE49-F238E27FC236}">
                <a16:creationId xmlns:a16="http://schemas.microsoft.com/office/drawing/2014/main" xmlns="" id="{F63BB64A-14CB-4C1C-A0ED-E6FC38B70A7D}"/>
              </a:ext>
            </a:extLst>
          </p:cNvPr>
          <p:cNvPicPr>
            <a:picLocks noGrp="1"/>
          </p:cNvPicPr>
          <p:nvPr>
            <p:ph sz="quarter" idx="1"/>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1556792"/>
            <a:ext cx="7643813" cy="4695753"/>
          </a:xfrm>
          <a:prstGeom prst="rect">
            <a:avLst/>
          </a:prstGeom>
        </p:spPr>
      </p:pic>
    </p:spTree>
    <p:extLst>
      <p:ext uri="{BB962C8B-B14F-4D97-AF65-F5344CB8AC3E}">
        <p14:creationId xmlns:p14="http://schemas.microsoft.com/office/powerpoint/2010/main" val="341112235"/>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643192" cy="1143000"/>
          </a:xfrm>
        </p:spPr>
        <p:txBody>
          <a:bodyPr vert="horz" anchor="t">
            <a:normAutofit/>
          </a:bodyPr>
          <a:lstStyle/>
          <a:p>
            <a:r>
              <a:rPr lang="cs-CZ" sz="3200" b="1" dirty="0">
                <a:solidFill>
                  <a:srgbClr val="000099"/>
                </a:solidFill>
              </a:rPr>
              <a:t>EVIDENCE TRŽEB</a:t>
            </a:r>
            <a:br>
              <a:rPr lang="cs-CZ" sz="3200" b="1" dirty="0">
                <a:solidFill>
                  <a:srgbClr val="000099"/>
                </a:solidFill>
              </a:rPr>
            </a:br>
            <a:r>
              <a:rPr lang="cs-CZ" sz="3200" b="1" dirty="0">
                <a:solidFill>
                  <a:srgbClr val="000099"/>
                </a:solidFill>
              </a:rPr>
              <a:t>(= zjednodušený režim)</a:t>
            </a:r>
          </a:p>
        </p:txBody>
      </p:sp>
      <p:sp>
        <p:nvSpPr>
          <p:cNvPr id="4" name="Zástupný symbol pro číslo snímku 3"/>
          <p:cNvSpPr>
            <a:spLocks noGrp="1"/>
          </p:cNvSpPr>
          <p:nvPr>
            <p:ph type="sldNum" sz="quarter" idx="15"/>
          </p:nvPr>
        </p:nvSpPr>
        <p:spPr/>
        <p:txBody>
          <a:bodyPr/>
          <a:lstStyle/>
          <a:p>
            <a:fld id="{00F2CFBB-7550-4749-A12E-EED27AD3B71A}" type="slidenum">
              <a:rPr lang="cs-CZ" smtClean="0"/>
              <a:pPr/>
              <a:t>27</a:t>
            </a:fld>
            <a:endParaRPr lang="cs-CZ"/>
          </a:p>
        </p:txBody>
      </p:sp>
      <p:pic>
        <p:nvPicPr>
          <p:cNvPr id="6" name="Obrázek 5" descr="Postup fungování zjednodušeného režimu evidence tržeb">
            <a:extLst>
              <a:ext uri="{FF2B5EF4-FFF2-40B4-BE49-F238E27FC236}">
                <a16:creationId xmlns:a16="http://schemas.microsoft.com/office/drawing/2014/main" xmlns="" id="{3A8C2D2F-CBA3-4A07-9035-B5126415DFE4}"/>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592" y="1560858"/>
            <a:ext cx="7642800" cy="4694400"/>
          </a:xfrm>
          <a:prstGeom prst="rect">
            <a:avLst/>
          </a:prstGeom>
        </p:spPr>
      </p:pic>
    </p:spTree>
    <p:extLst>
      <p:ext uri="{BB962C8B-B14F-4D97-AF65-F5344CB8AC3E}">
        <p14:creationId xmlns:p14="http://schemas.microsoft.com/office/powerpoint/2010/main" val="3735224697"/>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643192" cy="1143000"/>
          </a:xfrm>
        </p:spPr>
        <p:txBody>
          <a:bodyPr vert="horz" anchor="t">
            <a:normAutofit/>
          </a:bodyPr>
          <a:lstStyle/>
          <a:p>
            <a:r>
              <a:rPr lang="cs-CZ" sz="3200" b="1" dirty="0">
                <a:solidFill>
                  <a:srgbClr val="000099"/>
                </a:solidFill>
              </a:rPr>
              <a:t>PROBLÉMY PŘI ONLINE EVIDENCI</a:t>
            </a:r>
          </a:p>
        </p:txBody>
      </p:sp>
      <p:sp>
        <p:nvSpPr>
          <p:cNvPr id="4" name="Zástupný symbol pro číslo snímku 3"/>
          <p:cNvSpPr>
            <a:spLocks noGrp="1"/>
          </p:cNvSpPr>
          <p:nvPr>
            <p:ph type="sldNum" sz="quarter" idx="15"/>
          </p:nvPr>
        </p:nvSpPr>
        <p:spPr/>
        <p:txBody>
          <a:bodyPr/>
          <a:lstStyle/>
          <a:p>
            <a:fld id="{00F2CFBB-7550-4749-A12E-EED27AD3B71A}" type="slidenum">
              <a:rPr lang="cs-CZ" smtClean="0"/>
              <a:pPr/>
              <a:t>28</a:t>
            </a:fld>
            <a:endParaRPr lang="cs-CZ"/>
          </a:p>
        </p:txBody>
      </p:sp>
      <p:pic>
        <p:nvPicPr>
          <p:cNvPr id="5" name="Obrázek 4" descr="Postup evidování tržeb při výpadku">
            <a:extLst>
              <a:ext uri="{FF2B5EF4-FFF2-40B4-BE49-F238E27FC236}">
                <a16:creationId xmlns:a16="http://schemas.microsoft.com/office/drawing/2014/main" xmlns="" id="{3B53BD11-C8CF-4048-B05F-B3BAA8018167}"/>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9600" y="1560858"/>
            <a:ext cx="7642800" cy="4694400"/>
          </a:xfrm>
          <a:prstGeom prst="rect">
            <a:avLst/>
          </a:prstGeom>
          <a:noFill/>
          <a:ln>
            <a:noFill/>
          </a:ln>
        </p:spPr>
      </p:pic>
    </p:spTree>
    <p:extLst>
      <p:ext uri="{BB962C8B-B14F-4D97-AF65-F5344CB8AC3E}">
        <p14:creationId xmlns:p14="http://schemas.microsoft.com/office/powerpoint/2010/main" val="1158093081"/>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643192" cy="1143000"/>
          </a:xfrm>
        </p:spPr>
        <p:txBody>
          <a:bodyPr vert="horz" anchor="t">
            <a:normAutofit/>
          </a:bodyPr>
          <a:lstStyle/>
          <a:p>
            <a:r>
              <a:rPr lang="cs-CZ" sz="3200" b="1" dirty="0">
                <a:solidFill>
                  <a:srgbClr val="000099"/>
                </a:solidFill>
              </a:rPr>
              <a:t>ÚČTENKA</a:t>
            </a:r>
          </a:p>
        </p:txBody>
      </p:sp>
      <p:sp>
        <p:nvSpPr>
          <p:cNvPr id="4" name="Zástupný symbol pro číslo snímku 3"/>
          <p:cNvSpPr>
            <a:spLocks noGrp="1"/>
          </p:cNvSpPr>
          <p:nvPr>
            <p:ph type="sldNum" sz="quarter" idx="15"/>
          </p:nvPr>
        </p:nvSpPr>
        <p:spPr/>
        <p:txBody>
          <a:bodyPr/>
          <a:lstStyle/>
          <a:p>
            <a:fld id="{00F2CFBB-7550-4749-A12E-EED27AD3B71A}" type="slidenum">
              <a:rPr lang="cs-CZ" smtClean="0"/>
              <a:pPr/>
              <a:t>29</a:t>
            </a:fld>
            <a:endParaRPr lang="cs-CZ"/>
          </a:p>
        </p:txBody>
      </p:sp>
      <p:sp>
        <p:nvSpPr>
          <p:cNvPr id="8" name="Zástupný symbol pro obsah 2">
            <a:extLst>
              <a:ext uri="{FF2B5EF4-FFF2-40B4-BE49-F238E27FC236}">
                <a16:creationId xmlns:a16="http://schemas.microsoft.com/office/drawing/2014/main" xmlns="" id="{2EF5B26B-7DE3-4C05-AFB1-4D80627A7166}"/>
              </a:ext>
            </a:extLst>
          </p:cNvPr>
          <p:cNvSpPr>
            <a:spLocks noGrp="1"/>
          </p:cNvSpPr>
          <p:nvPr>
            <p:ph sz="quarter" idx="1"/>
          </p:nvPr>
        </p:nvSpPr>
        <p:spPr>
          <a:xfrm>
            <a:off x="485824" y="1556792"/>
            <a:ext cx="7643192" cy="4873752"/>
          </a:xfrm>
        </p:spPr>
        <p:txBody>
          <a:bodyPr lIns="0" tIns="0" rIns="0" bIns="0">
            <a:noAutofit/>
          </a:bodyPr>
          <a:lstStyle/>
          <a:p>
            <a:r>
              <a:rPr lang="cs-CZ" b="1" dirty="0"/>
              <a:t>Poplatník je na účtence povinen uvádět </a:t>
            </a:r>
            <a:r>
              <a:rPr lang="cs-CZ" dirty="0"/>
              <a:t>(§ 20):</a:t>
            </a:r>
          </a:p>
          <a:p>
            <a:pPr lvl="1">
              <a:spcBef>
                <a:spcPts val="600"/>
              </a:spcBef>
            </a:pPr>
            <a:r>
              <a:rPr lang="cs-CZ" dirty="0"/>
              <a:t>fiskální identifikační kód (FIK),</a:t>
            </a:r>
          </a:p>
          <a:p>
            <a:pPr lvl="1">
              <a:spcBef>
                <a:spcPts val="600"/>
              </a:spcBef>
            </a:pPr>
            <a:r>
              <a:rPr lang="cs-CZ" dirty="0"/>
              <a:t>daňové identifikační číslo (DIČ) poplatníka,</a:t>
            </a:r>
          </a:p>
          <a:p>
            <a:pPr lvl="1">
              <a:spcBef>
                <a:spcPts val="600"/>
              </a:spcBef>
            </a:pPr>
            <a:r>
              <a:rPr lang="cs-CZ" dirty="0"/>
              <a:t>označení provozovny, ve které je tržba uskutečněna,</a:t>
            </a:r>
          </a:p>
          <a:p>
            <a:pPr lvl="1">
              <a:spcBef>
                <a:spcPts val="600"/>
              </a:spcBef>
            </a:pPr>
            <a:r>
              <a:rPr lang="cs-CZ" dirty="0"/>
              <a:t>označení pokladního zařízení, na kterém je tržba evidována,</a:t>
            </a:r>
          </a:p>
          <a:p>
            <a:pPr lvl="1">
              <a:spcBef>
                <a:spcPts val="600"/>
              </a:spcBef>
            </a:pPr>
            <a:r>
              <a:rPr lang="cs-CZ" dirty="0"/>
              <a:t>pořadové číslo účtenky,</a:t>
            </a:r>
          </a:p>
          <a:p>
            <a:pPr lvl="1">
              <a:spcBef>
                <a:spcPts val="600"/>
              </a:spcBef>
            </a:pPr>
            <a:r>
              <a:rPr lang="cs-CZ" dirty="0"/>
              <a:t>datum a čas přijetí tržby nebo vystavení účtenky, pokud je vystavena dříve,</a:t>
            </a:r>
          </a:p>
          <a:p>
            <a:pPr lvl="1">
              <a:spcBef>
                <a:spcPts val="600"/>
              </a:spcBef>
            </a:pPr>
            <a:r>
              <a:rPr lang="cs-CZ" dirty="0"/>
              <a:t>celkovou částku tržby,</a:t>
            </a:r>
          </a:p>
          <a:p>
            <a:pPr lvl="1">
              <a:spcBef>
                <a:spcPts val="600"/>
              </a:spcBef>
            </a:pPr>
            <a:r>
              <a:rPr lang="cs-CZ" dirty="0"/>
              <a:t>bezpečnostní kód poplatníka (BKP),</a:t>
            </a:r>
          </a:p>
          <a:p>
            <a:pPr lvl="1">
              <a:spcBef>
                <a:spcPts val="600"/>
              </a:spcBef>
            </a:pPr>
            <a:r>
              <a:rPr lang="cs-CZ" dirty="0"/>
              <a:t>údaj, zda je tržba evidována v běžném nebo zjednodušeném režimu.</a:t>
            </a:r>
          </a:p>
        </p:txBody>
      </p:sp>
    </p:spTree>
    <p:extLst>
      <p:ext uri="{BB962C8B-B14F-4D97-AF65-F5344CB8AC3E}">
        <p14:creationId xmlns:p14="http://schemas.microsoft.com/office/powerpoint/2010/main" val="416330001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643192" cy="1143000"/>
          </a:xfrm>
        </p:spPr>
        <p:txBody>
          <a:bodyPr anchor="t">
            <a:normAutofit/>
          </a:bodyPr>
          <a:lstStyle/>
          <a:p>
            <a:r>
              <a:rPr lang="cs-CZ" sz="3200" b="1" dirty="0">
                <a:solidFill>
                  <a:srgbClr val="000099"/>
                </a:solidFill>
              </a:rPr>
              <a:t>OBSAH </a:t>
            </a:r>
            <a:endParaRPr lang="cs-CZ" sz="3600" b="1" dirty="0">
              <a:solidFill>
                <a:srgbClr val="000099"/>
              </a:solidFill>
            </a:endParaRPr>
          </a:p>
        </p:txBody>
      </p:sp>
      <p:sp>
        <p:nvSpPr>
          <p:cNvPr id="3" name="Zástupný symbol pro obsah 2"/>
          <p:cNvSpPr>
            <a:spLocks noGrp="1"/>
          </p:cNvSpPr>
          <p:nvPr>
            <p:ph sz="quarter" idx="1"/>
          </p:nvPr>
        </p:nvSpPr>
        <p:spPr>
          <a:xfrm>
            <a:off x="457200" y="1600200"/>
            <a:ext cx="7643192" cy="4873752"/>
          </a:xfrm>
        </p:spPr>
        <p:txBody>
          <a:bodyPr>
            <a:normAutofit/>
          </a:bodyPr>
          <a:lstStyle/>
          <a:p>
            <a:pPr marL="457200" indent="-457200">
              <a:buFont typeface="+mj-lt"/>
              <a:buAutoNum type="arabicPeriod"/>
            </a:pPr>
            <a:r>
              <a:rPr lang="cs-CZ" b="1" dirty="0"/>
              <a:t>Obecně o evidenci tržeb</a:t>
            </a:r>
          </a:p>
          <a:p>
            <a:pPr marL="457200" indent="-457200">
              <a:buFont typeface="+mj-lt"/>
              <a:buAutoNum type="arabicPeriod"/>
            </a:pPr>
            <a:r>
              <a:rPr lang="cs-CZ" b="1" dirty="0"/>
              <a:t>Subjekt a fáze evidence</a:t>
            </a:r>
          </a:p>
          <a:p>
            <a:pPr marL="457200" indent="-457200">
              <a:buFont typeface="+mj-lt"/>
              <a:buAutoNum type="arabicPeriod"/>
            </a:pPr>
            <a:r>
              <a:rPr lang="cs-CZ" b="1" dirty="0"/>
              <a:t>Evidovaná tržba</a:t>
            </a:r>
          </a:p>
          <a:p>
            <a:pPr marL="457200" indent="-457200">
              <a:buFont typeface="+mj-lt"/>
              <a:buAutoNum type="arabicPeriod"/>
            </a:pPr>
            <a:r>
              <a:rPr lang="cs-CZ" b="1" dirty="0"/>
              <a:t>Režimy evidence</a:t>
            </a:r>
          </a:p>
          <a:p>
            <a:pPr marL="457200" indent="-457200">
              <a:buFont typeface="+mj-lt"/>
              <a:buAutoNum type="arabicPeriod"/>
            </a:pPr>
            <a:r>
              <a:rPr lang="cs-CZ" b="1" dirty="0"/>
              <a:t>Kontrola plnění povinností</a:t>
            </a:r>
          </a:p>
          <a:p>
            <a:pPr marL="457200" indent="-457200">
              <a:buFont typeface="+mj-lt"/>
              <a:buAutoNum type="arabicPeriod"/>
            </a:pPr>
            <a:r>
              <a:rPr lang="cs-CZ" b="1" dirty="0"/>
              <a:t>Správní trestání</a:t>
            </a:r>
          </a:p>
        </p:txBody>
      </p:sp>
      <p:sp>
        <p:nvSpPr>
          <p:cNvPr id="4" name="Zástupný symbol pro číslo snímku 3"/>
          <p:cNvSpPr>
            <a:spLocks noGrp="1"/>
          </p:cNvSpPr>
          <p:nvPr>
            <p:ph type="sldNum" sz="quarter" idx="15"/>
          </p:nvPr>
        </p:nvSpPr>
        <p:spPr/>
        <p:txBody>
          <a:bodyPr/>
          <a:lstStyle/>
          <a:p>
            <a:fld id="{00F2CFBB-7550-4749-A12E-EED27AD3B71A}" type="slidenum">
              <a:rPr lang="cs-CZ" smtClean="0">
                <a:solidFill>
                  <a:schemeClr val="bg1"/>
                </a:solidFill>
              </a:rPr>
              <a:pPr/>
              <a:t>3</a:t>
            </a:fld>
            <a:endParaRPr lang="cs-CZ" dirty="0">
              <a:solidFill>
                <a:schemeClr val="bg1"/>
              </a:solidFill>
            </a:endParaRPr>
          </a:p>
        </p:txBody>
      </p:sp>
    </p:spTree>
    <p:extLst>
      <p:ext uri="{BB962C8B-B14F-4D97-AF65-F5344CB8AC3E}">
        <p14:creationId xmlns:p14="http://schemas.microsoft.com/office/powerpoint/2010/main" val="44444805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3"/>
          <p:cNvSpPr>
            <a:spLocks noGrp="1"/>
          </p:cNvSpPr>
          <p:nvPr>
            <p:ph type="sldNum" sz="quarter" idx="15"/>
          </p:nvPr>
        </p:nvSpPr>
        <p:spPr/>
        <p:txBody>
          <a:bodyPr/>
          <a:lstStyle/>
          <a:p>
            <a:fld id="{00F2CFBB-7550-4749-A12E-EED27AD3B71A}" type="slidenum">
              <a:rPr lang="cs-CZ" smtClean="0"/>
              <a:pPr/>
              <a:t>30</a:t>
            </a:fld>
            <a:endParaRPr lang="cs-CZ"/>
          </a:p>
        </p:txBody>
      </p:sp>
      <p:pic>
        <p:nvPicPr>
          <p:cNvPr id="2052" name="Picture 4" descr="http://www.etrzby.cz/assets/cs/obrazky/vzorova_uctenka.jpg">
            <a:extLst>
              <a:ext uri="{FF2B5EF4-FFF2-40B4-BE49-F238E27FC236}">
                <a16:creationId xmlns:a16="http://schemas.microsoft.com/office/drawing/2014/main" xmlns="" id="{C17BE11E-B7BC-4F67-A5F4-0D682701BC3D}"/>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911323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457200" y="2636912"/>
            <a:ext cx="7643192" cy="1363588"/>
          </a:xfrm>
        </p:spPr>
        <p:txBody>
          <a:bodyPr vert="horz" lIns="0" tIns="0" rIns="0" bIns="0" anchor="ctr" anchorCtr="1">
            <a:normAutofit/>
          </a:bodyPr>
          <a:lstStyle/>
          <a:p>
            <a:pPr algn="ctr">
              <a:spcBef>
                <a:spcPts val="600"/>
              </a:spcBef>
            </a:pPr>
            <a:r>
              <a:rPr lang="cs-CZ" sz="4400" b="1" dirty="0">
                <a:solidFill>
                  <a:srgbClr val="C00000"/>
                </a:solidFill>
              </a:rPr>
              <a:t>KONTROLA PLNĚNÍ POVINNOSTÍ</a:t>
            </a:r>
          </a:p>
        </p:txBody>
      </p:sp>
      <p:sp>
        <p:nvSpPr>
          <p:cNvPr id="4" name="Zástupný symbol pro číslo snímku 3"/>
          <p:cNvSpPr>
            <a:spLocks noGrp="1"/>
          </p:cNvSpPr>
          <p:nvPr>
            <p:ph type="sldNum" sz="quarter" idx="11"/>
          </p:nvPr>
        </p:nvSpPr>
        <p:spPr/>
        <p:txBody>
          <a:bodyPr/>
          <a:lstStyle/>
          <a:p>
            <a:fld id="{00F2CFBB-7550-4749-A12E-EED27AD3B71A}" type="slidenum">
              <a:rPr lang="cs-CZ" smtClean="0"/>
              <a:pPr/>
              <a:t>31</a:t>
            </a:fld>
            <a:endParaRPr lang="cs-CZ"/>
          </a:p>
        </p:txBody>
      </p:sp>
    </p:spTree>
    <p:extLst>
      <p:ext uri="{BB962C8B-B14F-4D97-AF65-F5344CB8AC3E}">
        <p14:creationId xmlns:p14="http://schemas.microsoft.com/office/powerpoint/2010/main" val="2955465218"/>
      </p:ext>
    </p:extLst>
  </p:cSld>
  <p:clrMapOvr>
    <a:masterClrMapping/>
  </p:clrMapOvr>
  <p:transition spd="slow">
    <p:wheel spokes="1"/>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643192" cy="1143000"/>
          </a:xfrm>
        </p:spPr>
        <p:txBody>
          <a:bodyPr vert="horz" anchor="t">
            <a:normAutofit/>
          </a:bodyPr>
          <a:lstStyle/>
          <a:p>
            <a:r>
              <a:rPr lang="cs-CZ" sz="3200" b="1" dirty="0">
                <a:solidFill>
                  <a:srgbClr val="000099"/>
                </a:solidFill>
              </a:rPr>
              <a:t>KONTROLA PLNĚNÍ POVINNOSTÍ (1)</a:t>
            </a:r>
          </a:p>
        </p:txBody>
      </p:sp>
      <p:sp>
        <p:nvSpPr>
          <p:cNvPr id="4" name="Zástupný symbol pro číslo snímku 3"/>
          <p:cNvSpPr>
            <a:spLocks noGrp="1"/>
          </p:cNvSpPr>
          <p:nvPr>
            <p:ph type="sldNum" sz="quarter" idx="15"/>
          </p:nvPr>
        </p:nvSpPr>
        <p:spPr/>
        <p:txBody>
          <a:bodyPr/>
          <a:lstStyle/>
          <a:p>
            <a:fld id="{00F2CFBB-7550-4749-A12E-EED27AD3B71A}" type="slidenum">
              <a:rPr lang="cs-CZ" smtClean="0"/>
              <a:pPr/>
              <a:t>32</a:t>
            </a:fld>
            <a:endParaRPr lang="cs-CZ"/>
          </a:p>
        </p:txBody>
      </p:sp>
      <p:sp>
        <p:nvSpPr>
          <p:cNvPr id="8" name="Zástupný symbol pro obsah 2">
            <a:extLst>
              <a:ext uri="{FF2B5EF4-FFF2-40B4-BE49-F238E27FC236}">
                <a16:creationId xmlns:a16="http://schemas.microsoft.com/office/drawing/2014/main" xmlns="" id="{2EF5B26B-7DE3-4C05-AFB1-4D80627A7166}"/>
              </a:ext>
            </a:extLst>
          </p:cNvPr>
          <p:cNvSpPr>
            <a:spLocks noGrp="1"/>
          </p:cNvSpPr>
          <p:nvPr>
            <p:ph sz="quarter" idx="1"/>
          </p:nvPr>
        </p:nvSpPr>
        <p:spPr>
          <a:xfrm>
            <a:off x="457200" y="1600200"/>
            <a:ext cx="7643192" cy="4873752"/>
          </a:xfrm>
        </p:spPr>
        <p:txBody>
          <a:bodyPr lIns="0" tIns="0" rIns="0" bIns="0">
            <a:noAutofit/>
          </a:bodyPr>
          <a:lstStyle/>
          <a:p>
            <a:pPr marL="457200" indent="-457200">
              <a:buFont typeface="+mj-lt"/>
              <a:buAutoNum type="arabicPeriod"/>
            </a:pPr>
            <a:r>
              <a:rPr lang="cs-CZ" b="1" dirty="0"/>
              <a:t>Ze strany veřejnosti</a:t>
            </a:r>
          </a:p>
          <a:p>
            <a:pPr lvl="1"/>
            <a:r>
              <a:rPr lang="cs-CZ" dirty="0"/>
              <a:t>Možnost kontroly údajů na účtence na webovém portále Finanční správy</a:t>
            </a:r>
          </a:p>
          <a:p>
            <a:pPr marL="630238" lvl="1" indent="0">
              <a:buNone/>
            </a:pPr>
            <a:r>
              <a:rPr lang="cs-CZ" dirty="0">
                <a:hlinkClick r:id="rId3"/>
              </a:rPr>
              <a:t>https://adisspr.mfcr.cz/adistc/adis/idpr_pub/eet/uct/overeni.faces</a:t>
            </a:r>
            <a:endParaRPr lang="cs-CZ" dirty="0"/>
          </a:p>
          <a:p>
            <a:pPr lvl="1"/>
            <a:r>
              <a:rPr lang="cs-CZ" b="1" dirty="0"/>
              <a:t>Účtenková loterie</a:t>
            </a:r>
          </a:p>
          <a:p>
            <a:pPr lvl="2"/>
            <a:r>
              <a:rPr lang="cs-CZ" dirty="0"/>
              <a:t>Start od 01.10.2017</a:t>
            </a:r>
          </a:p>
          <a:p>
            <a:pPr lvl="2"/>
            <a:r>
              <a:rPr lang="cs-CZ" dirty="0"/>
              <a:t>První slosování 15.11.2017</a:t>
            </a:r>
          </a:p>
          <a:p>
            <a:pPr lvl="2"/>
            <a:r>
              <a:rPr lang="cs-CZ" dirty="0"/>
              <a:t>Každý starší 18 let</a:t>
            </a:r>
          </a:p>
          <a:p>
            <a:pPr lvl="2"/>
            <a:r>
              <a:rPr lang="cs-CZ" dirty="0"/>
              <a:t>Motto: „</a:t>
            </a:r>
            <a:r>
              <a:rPr lang="cs-CZ" i="1" dirty="0"/>
              <a:t>Čím více účtenek hráč zaregistruje, tím větší je jeho šance na výhru.</a:t>
            </a:r>
            <a:r>
              <a:rPr lang="cs-CZ" dirty="0"/>
              <a:t>“</a:t>
            </a:r>
          </a:p>
          <a:p>
            <a:pPr marL="630238" lvl="1" indent="0">
              <a:buNone/>
            </a:pPr>
            <a:r>
              <a:rPr lang="cs-CZ" dirty="0">
                <a:hlinkClick r:id="rId4"/>
              </a:rPr>
              <a:t>https://www.uctenkovka.cz/</a:t>
            </a:r>
            <a:r>
              <a:rPr lang="cs-CZ" dirty="0"/>
              <a:t> </a:t>
            </a:r>
          </a:p>
        </p:txBody>
      </p:sp>
    </p:spTree>
    <p:extLst>
      <p:ext uri="{BB962C8B-B14F-4D97-AF65-F5344CB8AC3E}">
        <p14:creationId xmlns:p14="http://schemas.microsoft.com/office/powerpoint/2010/main" val="1844355969"/>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643192" cy="1143000"/>
          </a:xfrm>
        </p:spPr>
        <p:txBody>
          <a:bodyPr vert="horz" anchor="t">
            <a:normAutofit/>
          </a:bodyPr>
          <a:lstStyle/>
          <a:p>
            <a:r>
              <a:rPr lang="cs-CZ" sz="3200" b="1" dirty="0">
                <a:solidFill>
                  <a:srgbClr val="000099"/>
                </a:solidFill>
              </a:rPr>
              <a:t>KONTROLA PLNĚNÍ POVINNOSTÍ (2)</a:t>
            </a:r>
          </a:p>
        </p:txBody>
      </p:sp>
      <p:sp>
        <p:nvSpPr>
          <p:cNvPr id="4" name="Zástupný symbol pro číslo snímku 3"/>
          <p:cNvSpPr>
            <a:spLocks noGrp="1"/>
          </p:cNvSpPr>
          <p:nvPr>
            <p:ph type="sldNum" sz="quarter" idx="15"/>
          </p:nvPr>
        </p:nvSpPr>
        <p:spPr/>
        <p:txBody>
          <a:bodyPr/>
          <a:lstStyle/>
          <a:p>
            <a:fld id="{00F2CFBB-7550-4749-A12E-EED27AD3B71A}" type="slidenum">
              <a:rPr lang="cs-CZ" smtClean="0"/>
              <a:pPr/>
              <a:t>33</a:t>
            </a:fld>
            <a:endParaRPr lang="cs-CZ"/>
          </a:p>
        </p:txBody>
      </p:sp>
      <p:sp>
        <p:nvSpPr>
          <p:cNvPr id="8" name="Zástupný symbol pro obsah 2">
            <a:extLst>
              <a:ext uri="{FF2B5EF4-FFF2-40B4-BE49-F238E27FC236}">
                <a16:creationId xmlns:a16="http://schemas.microsoft.com/office/drawing/2014/main" xmlns="" id="{2EF5B26B-7DE3-4C05-AFB1-4D80627A7166}"/>
              </a:ext>
            </a:extLst>
          </p:cNvPr>
          <p:cNvSpPr>
            <a:spLocks noGrp="1"/>
          </p:cNvSpPr>
          <p:nvPr>
            <p:ph sz="quarter" idx="1"/>
          </p:nvPr>
        </p:nvSpPr>
        <p:spPr>
          <a:xfrm>
            <a:off x="457200" y="1600200"/>
            <a:ext cx="7643192" cy="4873752"/>
          </a:xfrm>
        </p:spPr>
        <p:txBody>
          <a:bodyPr lIns="0" tIns="0" rIns="0" bIns="0">
            <a:noAutofit/>
          </a:bodyPr>
          <a:lstStyle/>
          <a:p>
            <a:pPr marL="457200" indent="-457200">
              <a:buFont typeface="+mj-lt"/>
              <a:buAutoNum type="arabicPeriod" startAt="2"/>
            </a:pPr>
            <a:r>
              <a:rPr lang="cs-CZ" b="1" dirty="0"/>
              <a:t>Ze strany státních orgánů</a:t>
            </a:r>
          </a:p>
          <a:p>
            <a:pPr lvl="1"/>
            <a:r>
              <a:rPr lang="cs-CZ" dirty="0"/>
              <a:t>Orgány Finanční správy a Celní správy (= orgány pověřené prověřováním plnění povinností dle </a:t>
            </a:r>
            <a:r>
              <a:rPr lang="cs-CZ" dirty="0" err="1"/>
              <a:t>ZoET</a:t>
            </a:r>
            <a:r>
              <a:rPr lang="cs-CZ" dirty="0"/>
              <a:t>)</a:t>
            </a:r>
          </a:p>
          <a:p>
            <a:pPr lvl="1"/>
            <a:r>
              <a:rPr lang="cs-CZ" dirty="0"/>
              <a:t>Kontrolní nákup</a:t>
            </a:r>
          </a:p>
        </p:txBody>
      </p:sp>
    </p:spTree>
    <p:extLst>
      <p:ext uri="{BB962C8B-B14F-4D97-AF65-F5344CB8AC3E}">
        <p14:creationId xmlns:p14="http://schemas.microsoft.com/office/powerpoint/2010/main" val="503145452"/>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457200" y="2636912"/>
            <a:ext cx="7643192" cy="1363588"/>
          </a:xfrm>
        </p:spPr>
        <p:txBody>
          <a:bodyPr vert="horz" lIns="0" tIns="0" rIns="0" bIns="0" anchor="ctr" anchorCtr="1">
            <a:normAutofit/>
          </a:bodyPr>
          <a:lstStyle/>
          <a:p>
            <a:pPr algn="ctr">
              <a:spcBef>
                <a:spcPts val="600"/>
              </a:spcBef>
            </a:pPr>
            <a:r>
              <a:rPr lang="cs-CZ" sz="4400" b="1" dirty="0">
                <a:solidFill>
                  <a:srgbClr val="C00000"/>
                </a:solidFill>
              </a:rPr>
              <a:t>SPRÁVNÍ TRESTÁNÍ</a:t>
            </a:r>
          </a:p>
        </p:txBody>
      </p:sp>
      <p:sp>
        <p:nvSpPr>
          <p:cNvPr id="4" name="Zástupný symbol pro číslo snímku 3"/>
          <p:cNvSpPr>
            <a:spLocks noGrp="1"/>
          </p:cNvSpPr>
          <p:nvPr>
            <p:ph type="sldNum" sz="quarter" idx="11"/>
          </p:nvPr>
        </p:nvSpPr>
        <p:spPr/>
        <p:txBody>
          <a:bodyPr/>
          <a:lstStyle/>
          <a:p>
            <a:fld id="{00F2CFBB-7550-4749-A12E-EED27AD3B71A}" type="slidenum">
              <a:rPr lang="cs-CZ" smtClean="0"/>
              <a:pPr/>
              <a:t>34</a:t>
            </a:fld>
            <a:endParaRPr lang="cs-CZ"/>
          </a:p>
        </p:txBody>
      </p:sp>
    </p:spTree>
    <p:extLst>
      <p:ext uri="{BB962C8B-B14F-4D97-AF65-F5344CB8AC3E}">
        <p14:creationId xmlns:p14="http://schemas.microsoft.com/office/powerpoint/2010/main" val="1525550656"/>
      </p:ext>
    </p:extLst>
  </p:cSld>
  <p:clrMapOvr>
    <a:masterClrMapping/>
  </p:clrMapOvr>
  <p:transition spd="slow">
    <p:wheel spokes="1"/>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643192" cy="1143000"/>
          </a:xfrm>
        </p:spPr>
        <p:txBody>
          <a:bodyPr vert="horz" anchor="t">
            <a:normAutofit/>
          </a:bodyPr>
          <a:lstStyle/>
          <a:p>
            <a:r>
              <a:rPr lang="cs-CZ" sz="3200" b="1" dirty="0">
                <a:solidFill>
                  <a:srgbClr val="000099"/>
                </a:solidFill>
              </a:rPr>
              <a:t>SPRÁVNÍ TRESTÁNÍ (1)</a:t>
            </a:r>
          </a:p>
        </p:txBody>
      </p:sp>
      <p:sp>
        <p:nvSpPr>
          <p:cNvPr id="4" name="Zástupný symbol pro číslo snímku 3"/>
          <p:cNvSpPr>
            <a:spLocks noGrp="1"/>
          </p:cNvSpPr>
          <p:nvPr>
            <p:ph type="sldNum" sz="quarter" idx="15"/>
          </p:nvPr>
        </p:nvSpPr>
        <p:spPr/>
        <p:txBody>
          <a:bodyPr/>
          <a:lstStyle/>
          <a:p>
            <a:fld id="{00F2CFBB-7550-4749-A12E-EED27AD3B71A}" type="slidenum">
              <a:rPr lang="cs-CZ" smtClean="0"/>
              <a:pPr/>
              <a:t>35</a:t>
            </a:fld>
            <a:endParaRPr lang="cs-CZ"/>
          </a:p>
        </p:txBody>
      </p:sp>
      <p:sp>
        <p:nvSpPr>
          <p:cNvPr id="8" name="Zástupný symbol pro obsah 2">
            <a:extLst>
              <a:ext uri="{FF2B5EF4-FFF2-40B4-BE49-F238E27FC236}">
                <a16:creationId xmlns:a16="http://schemas.microsoft.com/office/drawing/2014/main" xmlns="" id="{2EF5B26B-7DE3-4C05-AFB1-4D80627A7166}"/>
              </a:ext>
            </a:extLst>
          </p:cNvPr>
          <p:cNvSpPr>
            <a:spLocks noGrp="1"/>
          </p:cNvSpPr>
          <p:nvPr>
            <p:ph sz="quarter" idx="1"/>
          </p:nvPr>
        </p:nvSpPr>
        <p:spPr>
          <a:xfrm>
            <a:off x="457200" y="1600200"/>
            <a:ext cx="7643192" cy="4873752"/>
          </a:xfrm>
        </p:spPr>
        <p:txBody>
          <a:bodyPr lIns="0" tIns="0" rIns="0" bIns="0">
            <a:noAutofit/>
          </a:bodyPr>
          <a:lstStyle/>
          <a:p>
            <a:r>
              <a:rPr lang="cs-CZ" dirty="0"/>
              <a:t>§ 28 až 30 </a:t>
            </a:r>
            <a:r>
              <a:rPr lang="cs-CZ" dirty="0" err="1"/>
              <a:t>ZoET</a:t>
            </a:r>
            <a:endParaRPr lang="cs-CZ" dirty="0"/>
          </a:p>
          <a:p>
            <a:r>
              <a:rPr lang="cs-CZ" dirty="0"/>
              <a:t>V praxi nejčastěji porušení </a:t>
            </a:r>
            <a:r>
              <a:rPr lang="cs-CZ" b="1" dirty="0"/>
              <a:t>§ 29 </a:t>
            </a:r>
            <a:r>
              <a:rPr lang="cs-CZ" b="1" dirty="0" err="1"/>
              <a:t>ZoET</a:t>
            </a:r>
            <a:r>
              <a:rPr lang="cs-CZ" dirty="0"/>
              <a:t>:</a:t>
            </a:r>
          </a:p>
          <a:p>
            <a:pPr lvl="1"/>
            <a:r>
              <a:rPr lang="cs-CZ" dirty="0"/>
              <a:t>Právnická nebo podnikající fyzická osoba se dopustí přestupku tím, že jako osoba, která eviduje tržby, poruší povinnost</a:t>
            </a:r>
          </a:p>
          <a:p>
            <a:pPr marL="1097280" lvl="2" indent="-457200">
              <a:buFont typeface="+mj-lt"/>
              <a:buAutoNum type="alphaLcParenR"/>
            </a:pPr>
            <a:r>
              <a:rPr lang="cs-CZ" dirty="0"/>
              <a:t>zaslat datovou zprávou údaje o evidované tržbě správci daně,</a:t>
            </a:r>
          </a:p>
          <a:p>
            <a:pPr marL="1097280" lvl="2" indent="-457200">
              <a:buFont typeface="+mj-lt"/>
              <a:buAutoNum type="alphaLcParenR"/>
            </a:pPr>
            <a:r>
              <a:rPr lang="cs-CZ" dirty="0"/>
              <a:t>vystavit účtenku tomu, od koho evidovaná tržba plyne,</a:t>
            </a:r>
          </a:p>
          <a:p>
            <a:pPr marL="1097280" lvl="2" indent="-457200">
              <a:buFont typeface="+mj-lt"/>
              <a:buAutoNum type="alphaLcParenR"/>
            </a:pPr>
            <a:r>
              <a:rPr lang="cs-CZ" dirty="0"/>
              <a:t>umístit informační oznámení, nebo</a:t>
            </a:r>
          </a:p>
          <a:p>
            <a:pPr marL="1097280" lvl="2" indent="-457200">
              <a:buFont typeface="+mj-lt"/>
              <a:buAutoNum type="alphaLcParenR"/>
            </a:pPr>
            <a:r>
              <a:rPr lang="cs-CZ" dirty="0"/>
              <a:t>zacházet s autentizačními údaji nebo certifikátem pro evidenci tržeb tak, aby nemohlo dojít k jejich zneužití.</a:t>
            </a:r>
          </a:p>
          <a:p>
            <a:pPr lvl="1"/>
            <a:r>
              <a:rPr lang="cs-CZ" dirty="0"/>
              <a:t>Pokuta ve výši </a:t>
            </a:r>
            <a:r>
              <a:rPr lang="cs-CZ" b="1" dirty="0"/>
              <a:t>50 000,00 Kč</a:t>
            </a:r>
            <a:r>
              <a:rPr lang="cs-CZ" dirty="0"/>
              <a:t>, resp. </a:t>
            </a:r>
            <a:r>
              <a:rPr lang="cs-CZ" b="1" dirty="0"/>
              <a:t>500 000,00 Kč</a:t>
            </a:r>
          </a:p>
        </p:txBody>
      </p:sp>
    </p:spTree>
    <p:extLst>
      <p:ext uri="{BB962C8B-B14F-4D97-AF65-F5344CB8AC3E}">
        <p14:creationId xmlns:p14="http://schemas.microsoft.com/office/powerpoint/2010/main" val="4130661017"/>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643192" cy="1143000"/>
          </a:xfrm>
        </p:spPr>
        <p:txBody>
          <a:bodyPr vert="horz" anchor="t">
            <a:normAutofit/>
          </a:bodyPr>
          <a:lstStyle/>
          <a:p>
            <a:r>
              <a:rPr lang="cs-CZ" sz="3200" b="1" dirty="0">
                <a:solidFill>
                  <a:srgbClr val="000099"/>
                </a:solidFill>
              </a:rPr>
              <a:t>SPRÁVNÍ TRESTÁNÍ (2)</a:t>
            </a:r>
          </a:p>
        </p:txBody>
      </p:sp>
      <p:sp>
        <p:nvSpPr>
          <p:cNvPr id="4" name="Zástupný symbol pro číslo snímku 3"/>
          <p:cNvSpPr>
            <a:spLocks noGrp="1"/>
          </p:cNvSpPr>
          <p:nvPr>
            <p:ph type="sldNum" sz="quarter" idx="15"/>
          </p:nvPr>
        </p:nvSpPr>
        <p:spPr/>
        <p:txBody>
          <a:bodyPr/>
          <a:lstStyle/>
          <a:p>
            <a:fld id="{00F2CFBB-7550-4749-A12E-EED27AD3B71A}" type="slidenum">
              <a:rPr lang="cs-CZ" smtClean="0"/>
              <a:pPr/>
              <a:t>36</a:t>
            </a:fld>
            <a:endParaRPr lang="cs-CZ"/>
          </a:p>
        </p:txBody>
      </p:sp>
      <p:sp>
        <p:nvSpPr>
          <p:cNvPr id="8" name="Zástupný symbol pro obsah 2">
            <a:extLst>
              <a:ext uri="{FF2B5EF4-FFF2-40B4-BE49-F238E27FC236}">
                <a16:creationId xmlns:a16="http://schemas.microsoft.com/office/drawing/2014/main" xmlns="" id="{2EF5B26B-7DE3-4C05-AFB1-4D80627A7166}"/>
              </a:ext>
            </a:extLst>
          </p:cNvPr>
          <p:cNvSpPr>
            <a:spLocks noGrp="1"/>
          </p:cNvSpPr>
          <p:nvPr>
            <p:ph sz="quarter" idx="1"/>
          </p:nvPr>
        </p:nvSpPr>
        <p:spPr>
          <a:xfrm>
            <a:off x="457200" y="1600200"/>
            <a:ext cx="7643192" cy="4873752"/>
          </a:xfrm>
        </p:spPr>
        <p:txBody>
          <a:bodyPr lIns="0" tIns="0" rIns="0" bIns="0">
            <a:noAutofit/>
          </a:bodyPr>
          <a:lstStyle/>
          <a:p>
            <a:r>
              <a:rPr lang="cs-CZ" dirty="0"/>
              <a:t>Málo skutkových podstat obecně formulovaných </a:t>
            </a:r>
            <a:r>
              <a:rPr lang="cs-CZ" dirty="0">
                <a:sym typeface="Symbol" panose="05050102010706020507" pitchFamily="18" charset="2"/>
              </a:rPr>
              <a:t> </a:t>
            </a:r>
            <a:r>
              <a:rPr lang="cs-CZ" dirty="0"/>
              <a:t>možné podřadit širokou škálu porušení v konkrétních případech</a:t>
            </a:r>
          </a:p>
          <a:p>
            <a:r>
              <a:rPr lang="cs-CZ" dirty="0"/>
              <a:t>Široce nastavené rozmezí pro stanovení výše pokuty </a:t>
            </a:r>
          </a:p>
          <a:p>
            <a:r>
              <a:rPr lang="cs-CZ" dirty="0"/>
              <a:t>Správce daně musí dbát na to, aby uložit v konkrétních případech pokutu </a:t>
            </a:r>
            <a:r>
              <a:rPr lang="cs-CZ" b="1" dirty="0"/>
              <a:t>v adekvátní výši </a:t>
            </a:r>
            <a:r>
              <a:rPr lang="cs-CZ" dirty="0"/>
              <a:t>(tj. zohledňující polehčující a přitěžující okolnosti, osobní a majetkové poměry pachatele přestupku a další relevantní skutečnosti)</a:t>
            </a:r>
          </a:p>
          <a:p>
            <a:pPr lvl="1"/>
            <a:r>
              <a:rPr lang="cs-CZ" dirty="0"/>
              <a:t>V praxi průměrná výše pokuty zhruba 15 000,00 Kč</a:t>
            </a:r>
          </a:p>
        </p:txBody>
      </p:sp>
    </p:spTree>
    <p:extLst>
      <p:ext uri="{BB962C8B-B14F-4D97-AF65-F5344CB8AC3E}">
        <p14:creationId xmlns:p14="http://schemas.microsoft.com/office/powerpoint/2010/main" val="7648898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643192" cy="1143000"/>
          </a:xfrm>
        </p:spPr>
        <p:txBody>
          <a:bodyPr vert="horz" anchor="t">
            <a:normAutofit/>
          </a:bodyPr>
          <a:lstStyle/>
          <a:p>
            <a:r>
              <a:rPr lang="cs-CZ" sz="3200" b="1" dirty="0">
                <a:solidFill>
                  <a:srgbClr val="000099"/>
                </a:solidFill>
              </a:rPr>
              <a:t>OPATŘENÍ K VYNUCENÍ NÁPRAVY</a:t>
            </a:r>
          </a:p>
        </p:txBody>
      </p:sp>
      <p:sp>
        <p:nvSpPr>
          <p:cNvPr id="4" name="Zástupný symbol pro číslo snímku 3"/>
          <p:cNvSpPr>
            <a:spLocks noGrp="1"/>
          </p:cNvSpPr>
          <p:nvPr>
            <p:ph type="sldNum" sz="quarter" idx="15"/>
          </p:nvPr>
        </p:nvSpPr>
        <p:spPr/>
        <p:txBody>
          <a:bodyPr/>
          <a:lstStyle/>
          <a:p>
            <a:fld id="{00F2CFBB-7550-4749-A12E-EED27AD3B71A}" type="slidenum">
              <a:rPr lang="cs-CZ" smtClean="0"/>
              <a:pPr/>
              <a:t>37</a:t>
            </a:fld>
            <a:endParaRPr lang="cs-CZ"/>
          </a:p>
        </p:txBody>
      </p:sp>
      <p:sp>
        <p:nvSpPr>
          <p:cNvPr id="8" name="Zástupný symbol pro obsah 2">
            <a:extLst>
              <a:ext uri="{FF2B5EF4-FFF2-40B4-BE49-F238E27FC236}">
                <a16:creationId xmlns:a16="http://schemas.microsoft.com/office/drawing/2014/main" xmlns="" id="{2EF5B26B-7DE3-4C05-AFB1-4D80627A7166}"/>
              </a:ext>
            </a:extLst>
          </p:cNvPr>
          <p:cNvSpPr>
            <a:spLocks noGrp="1"/>
          </p:cNvSpPr>
          <p:nvPr>
            <p:ph sz="quarter" idx="1"/>
          </p:nvPr>
        </p:nvSpPr>
        <p:spPr>
          <a:xfrm>
            <a:off x="457200" y="1600200"/>
            <a:ext cx="7643192" cy="4873752"/>
          </a:xfrm>
        </p:spPr>
        <p:txBody>
          <a:bodyPr lIns="0" tIns="0" rIns="0" bIns="0">
            <a:noAutofit/>
          </a:bodyPr>
          <a:lstStyle/>
          <a:p>
            <a:r>
              <a:rPr lang="cs-CZ" dirty="0"/>
              <a:t>§ 31 </a:t>
            </a:r>
            <a:r>
              <a:rPr lang="cs-CZ" dirty="0" err="1"/>
              <a:t>ZoET</a:t>
            </a:r>
            <a:r>
              <a:rPr lang="cs-CZ" dirty="0"/>
              <a:t> – zvlášť závažné porušení povinnosti zasílat údaje o evidované tržbě nebo vydávat účtenky </a:t>
            </a:r>
            <a:r>
              <a:rPr lang="cs-CZ" dirty="0">
                <a:sym typeface="Symbol" panose="05050102010706020507" pitchFamily="18" charset="2"/>
              </a:rPr>
              <a:t> nařízení okamžitého</a:t>
            </a:r>
          </a:p>
          <a:p>
            <a:pPr marL="822960" lvl="1" indent="-457200">
              <a:buFont typeface="+mj-lt"/>
              <a:buAutoNum type="alphaLcParenR"/>
            </a:pPr>
            <a:r>
              <a:rPr lang="cs-CZ" dirty="0"/>
              <a:t>uzavření provozovny nebo</a:t>
            </a:r>
          </a:p>
          <a:p>
            <a:pPr marL="822960" lvl="1" indent="-457200">
              <a:buFont typeface="+mj-lt"/>
              <a:buAutoNum type="alphaLcParenR"/>
            </a:pPr>
            <a:r>
              <a:rPr lang="cs-CZ" dirty="0"/>
              <a:t>pozastavení výkonu činnosti, při které dochází k evidenci tržeb</a:t>
            </a:r>
          </a:p>
          <a:p>
            <a:pPr lvl="1"/>
            <a:endParaRPr lang="cs-CZ" dirty="0"/>
          </a:p>
          <a:p>
            <a:pPr lvl="1"/>
            <a:endParaRPr lang="cs-CZ" dirty="0"/>
          </a:p>
        </p:txBody>
      </p:sp>
    </p:spTree>
    <p:extLst>
      <p:ext uri="{BB962C8B-B14F-4D97-AF65-F5344CB8AC3E}">
        <p14:creationId xmlns:p14="http://schemas.microsoft.com/office/powerpoint/2010/main" val="115222148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979712" y="2693988"/>
            <a:ext cx="6692280" cy="1470025"/>
          </a:xfrm>
        </p:spPr>
        <p:txBody>
          <a:bodyPr anchor="ctr">
            <a:noAutofit/>
          </a:bodyPr>
          <a:lstStyle/>
          <a:p>
            <a:pPr algn="ctr"/>
            <a:r>
              <a:rPr lang="cs-CZ" sz="4800" b="1" dirty="0">
                <a:solidFill>
                  <a:schemeClr val="accent1">
                    <a:lumMod val="75000"/>
                  </a:schemeClr>
                </a:solidFill>
              </a:rPr>
              <a:t>DĚKUJI ZA POZORNOST</a:t>
            </a:r>
          </a:p>
        </p:txBody>
      </p:sp>
    </p:spTree>
    <p:extLst>
      <p:ext uri="{BB962C8B-B14F-4D97-AF65-F5344CB8AC3E}">
        <p14:creationId xmlns:p14="http://schemas.microsoft.com/office/powerpoint/2010/main" val="528755297"/>
      </p:ext>
    </p:extLst>
  </p:cSld>
  <p:clrMapOvr>
    <a:masterClrMapping/>
  </p:clrMapOvr>
  <p:transition spd="slow">
    <p:wheel spokes="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457200" y="2636912"/>
            <a:ext cx="7643192" cy="1363588"/>
          </a:xfrm>
        </p:spPr>
        <p:txBody>
          <a:bodyPr vert="horz" lIns="0" tIns="0" rIns="0" bIns="0" anchor="ctr" anchorCtr="1">
            <a:normAutofit/>
          </a:bodyPr>
          <a:lstStyle/>
          <a:p>
            <a:pPr algn="ctr">
              <a:spcBef>
                <a:spcPts val="600"/>
              </a:spcBef>
            </a:pPr>
            <a:r>
              <a:rPr lang="cs-CZ" sz="4400" b="1" dirty="0">
                <a:solidFill>
                  <a:srgbClr val="C00000"/>
                </a:solidFill>
              </a:rPr>
              <a:t>OBECNĚ O EVIDENCI TRŽEB</a:t>
            </a:r>
          </a:p>
        </p:txBody>
      </p:sp>
      <p:sp>
        <p:nvSpPr>
          <p:cNvPr id="4" name="Zástupný symbol pro číslo snímku 3"/>
          <p:cNvSpPr>
            <a:spLocks noGrp="1"/>
          </p:cNvSpPr>
          <p:nvPr>
            <p:ph type="sldNum" sz="quarter" idx="11"/>
          </p:nvPr>
        </p:nvSpPr>
        <p:spPr/>
        <p:txBody>
          <a:bodyPr/>
          <a:lstStyle/>
          <a:p>
            <a:fld id="{00F2CFBB-7550-4749-A12E-EED27AD3B71A}" type="slidenum">
              <a:rPr lang="cs-CZ" smtClean="0"/>
              <a:pPr/>
              <a:t>4</a:t>
            </a:fld>
            <a:endParaRPr lang="cs-CZ"/>
          </a:p>
        </p:txBody>
      </p:sp>
    </p:spTree>
    <p:extLst>
      <p:ext uri="{BB962C8B-B14F-4D97-AF65-F5344CB8AC3E}">
        <p14:creationId xmlns:p14="http://schemas.microsoft.com/office/powerpoint/2010/main" val="4215859294"/>
      </p:ext>
    </p:extLst>
  </p:cSld>
  <p:clrMapOvr>
    <a:masterClrMapping/>
  </p:clrMapOvr>
  <p:transition spd="slow">
    <p:wheel spokes="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643192" cy="1143000"/>
          </a:xfrm>
        </p:spPr>
        <p:txBody>
          <a:bodyPr vert="horz" anchor="t">
            <a:normAutofit/>
          </a:bodyPr>
          <a:lstStyle/>
          <a:p>
            <a:r>
              <a:rPr lang="cs-CZ" sz="3200" b="1" dirty="0">
                <a:solidFill>
                  <a:srgbClr val="000099"/>
                </a:solidFill>
              </a:rPr>
              <a:t>PRÁVNÍ ÚPRAVA (1)</a:t>
            </a:r>
          </a:p>
        </p:txBody>
      </p:sp>
      <p:sp>
        <p:nvSpPr>
          <p:cNvPr id="3" name="Zástupný symbol pro obsah 2"/>
          <p:cNvSpPr>
            <a:spLocks noGrp="1"/>
          </p:cNvSpPr>
          <p:nvPr>
            <p:ph sz="quarter" idx="1"/>
          </p:nvPr>
        </p:nvSpPr>
        <p:spPr>
          <a:xfrm>
            <a:off x="457200" y="1600200"/>
            <a:ext cx="7643192" cy="4873752"/>
          </a:xfrm>
        </p:spPr>
        <p:txBody>
          <a:bodyPr lIns="0" tIns="0" rIns="0" bIns="0">
            <a:normAutofit/>
          </a:bodyPr>
          <a:lstStyle/>
          <a:p>
            <a:pPr lvl="0"/>
            <a:r>
              <a:rPr lang="cs-CZ" b="1" dirty="0"/>
              <a:t>Zákon č. 112/2016 Sb., o evidenci tržeb</a:t>
            </a:r>
            <a:r>
              <a:rPr lang="cs-CZ" dirty="0"/>
              <a:t>, ve znění pozdějších předpisů („</a:t>
            </a:r>
            <a:r>
              <a:rPr lang="cs-CZ" dirty="0" err="1"/>
              <a:t>ZoET</a:t>
            </a:r>
            <a:r>
              <a:rPr lang="cs-CZ" dirty="0"/>
              <a:t>“)</a:t>
            </a:r>
          </a:p>
          <a:p>
            <a:pPr lvl="1">
              <a:spcBef>
                <a:spcPts val="600"/>
              </a:spcBef>
            </a:pPr>
            <a:r>
              <a:rPr lang="cs-CZ" sz="2100" dirty="0"/>
              <a:t>Základní předpis evidence tržeb</a:t>
            </a:r>
          </a:p>
          <a:p>
            <a:r>
              <a:rPr lang="cs-CZ" b="1" dirty="0"/>
              <a:t>Zákon č. 113/2016 Sb.</a:t>
            </a:r>
            <a:r>
              <a:rPr lang="cs-CZ" dirty="0"/>
              <a:t>, kterým se mění některé zákony v souvislosti s přijetím zákona o evidenci tržeb</a:t>
            </a:r>
          </a:p>
          <a:p>
            <a:pPr lvl="1"/>
            <a:r>
              <a:rPr lang="cs-CZ" dirty="0"/>
              <a:t>Např. zavedení slevy na evidenci tržeb do zákona o daních z příjmů</a:t>
            </a:r>
          </a:p>
        </p:txBody>
      </p:sp>
      <p:sp>
        <p:nvSpPr>
          <p:cNvPr id="4" name="Zástupný symbol pro číslo snímku 3"/>
          <p:cNvSpPr>
            <a:spLocks noGrp="1"/>
          </p:cNvSpPr>
          <p:nvPr>
            <p:ph type="sldNum" sz="quarter" idx="15"/>
          </p:nvPr>
        </p:nvSpPr>
        <p:spPr/>
        <p:txBody>
          <a:bodyPr/>
          <a:lstStyle/>
          <a:p>
            <a:fld id="{00F2CFBB-7550-4749-A12E-EED27AD3B71A}" type="slidenum">
              <a:rPr lang="cs-CZ" smtClean="0"/>
              <a:pPr/>
              <a:t>5</a:t>
            </a:fld>
            <a:endParaRPr lang="cs-CZ"/>
          </a:p>
        </p:txBody>
      </p:sp>
    </p:spTree>
    <p:extLst>
      <p:ext uri="{BB962C8B-B14F-4D97-AF65-F5344CB8AC3E}">
        <p14:creationId xmlns:p14="http://schemas.microsoft.com/office/powerpoint/2010/main" val="378666883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643192" cy="1143000"/>
          </a:xfrm>
        </p:spPr>
        <p:txBody>
          <a:bodyPr vert="horz" anchor="t">
            <a:normAutofit/>
          </a:bodyPr>
          <a:lstStyle/>
          <a:p>
            <a:r>
              <a:rPr lang="cs-CZ" sz="3200" b="1" dirty="0">
                <a:solidFill>
                  <a:srgbClr val="000099"/>
                </a:solidFill>
              </a:rPr>
              <a:t>PRÁVNÍ ÚPRAVA (2)</a:t>
            </a:r>
          </a:p>
        </p:txBody>
      </p:sp>
      <p:sp>
        <p:nvSpPr>
          <p:cNvPr id="3" name="Zástupný symbol pro obsah 2"/>
          <p:cNvSpPr>
            <a:spLocks noGrp="1"/>
          </p:cNvSpPr>
          <p:nvPr>
            <p:ph sz="quarter" idx="1"/>
          </p:nvPr>
        </p:nvSpPr>
        <p:spPr>
          <a:xfrm>
            <a:off x="457200" y="1600200"/>
            <a:ext cx="7643192" cy="4873752"/>
          </a:xfrm>
        </p:spPr>
        <p:txBody>
          <a:bodyPr lIns="0" tIns="0" rIns="0" bIns="0">
            <a:normAutofit/>
          </a:bodyPr>
          <a:lstStyle/>
          <a:p>
            <a:r>
              <a:rPr lang="cs-CZ" b="1" dirty="0"/>
              <a:t>Zákon č. 183/2017 Sb.</a:t>
            </a:r>
            <a:r>
              <a:rPr lang="cs-CZ" dirty="0"/>
              <a:t>, kterým se mění některé zákony v souvislosti s přijetím zákona o odpovědnosti za přestupky a řízení o nich a zákona o některých přestupcích</a:t>
            </a:r>
          </a:p>
          <a:p>
            <a:pPr lvl="1"/>
            <a:r>
              <a:rPr lang="cs-CZ" dirty="0"/>
              <a:t>Část 239. – změna správního trestání na úseku evidence tržeb</a:t>
            </a:r>
          </a:p>
        </p:txBody>
      </p:sp>
      <p:sp>
        <p:nvSpPr>
          <p:cNvPr id="4" name="Zástupný symbol pro číslo snímku 3"/>
          <p:cNvSpPr>
            <a:spLocks noGrp="1"/>
          </p:cNvSpPr>
          <p:nvPr>
            <p:ph type="sldNum" sz="quarter" idx="15"/>
          </p:nvPr>
        </p:nvSpPr>
        <p:spPr/>
        <p:txBody>
          <a:bodyPr/>
          <a:lstStyle/>
          <a:p>
            <a:fld id="{00F2CFBB-7550-4749-A12E-EED27AD3B71A}" type="slidenum">
              <a:rPr lang="cs-CZ" smtClean="0"/>
              <a:pPr/>
              <a:t>6</a:t>
            </a:fld>
            <a:endParaRPr lang="cs-CZ"/>
          </a:p>
        </p:txBody>
      </p:sp>
    </p:spTree>
    <p:extLst>
      <p:ext uri="{BB962C8B-B14F-4D97-AF65-F5344CB8AC3E}">
        <p14:creationId xmlns:p14="http://schemas.microsoft.com/office/powerpoint/2010/main" val="788365095"/>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643192" cy="1143000"/>
          </a:xfrm>
        </p:spPr>
        <p:txBody>
          <a:bodyPr vert="horz" anchor="t">
            <a:normAutofit/>
          </a:bodyPr>
          <a:lstStyle/>
          <a:p>
            <a:r>
              <a:rPr lang="cs-CZ" sz="3200" b="1" dirty="0">
                <a:solidFill>
                  <a:srgbClr val="000099"/>
                </a:solidFill>
              </a:rPr>
              <a:t>VZTAH K JINÝM PRÁVNÍM PŘEDPISŮM</a:t>
            </a:r>
          </a:p>
        </p:txBody>
      </p:sp>
      <p:sp>
        <p:nvSpPr>
          <p:cNvPr id="3" name="Zástupný symbol pro obsah 2"/>
          <p:cNvSpPr>
            <a:spLocks noGrp="1"/>
          </p:cNvSpPr>
          <p:nvPr>
            <p:ph sz="quarter" idx="1"/>
          </p:nvPr>
        </p:nvSpPr>
        <p:spPr>
          <a:xfrm>
            <a:off x="457200" y="1600200"/>
            <a:ext cx="7643192" cy="4873752"/>
          </a:xfrm>
        </p:spPr>
        <p:txBody>
          <a:bodyPr lIns="0" tIns="0" rIns="0" bIns="0">
            <a:normAutofit/>
          </a:bodyPr>
          <a:lstStyle/>
          <a:p>
            <a:r>
              <a:rPr lang="cs-CZ" b="1" dirty="0"/>
              <a:t>Daňový řád</a:t>
            </a:r>
          </a:p>
          <a:p>
            <a:pPr lvl="1"/>
            <a:r>
              <a:rPr lang="cs-CZ" dirty="0"/>
              <a:t>§ 33 </a:t>
            </a:r>
            <a:r>
              <a:rPr lang="cs-CZ" dirty="0" err="1"/>
              <a:t>ZoET</a:t>
            </a:r>
            <a:r>
              <a:rPr lang="cs-CZ" dirty="0"/>
              <a:t>: </a:t>
            </a:r>
            <a:r>
              <a:rPr lang="cs-CZ" i="1" dirty="0"/>
              <a:t>„Nestanoví-li tento zákon jinak, postupuje se při řízení a jiném postupu týkajícím se evidence tržeb podle daňového řádu s výjimkou </a:t>
            </a:r>
            <a:r>
              <a:rPr lang="cs-CZ" b="1" i="1" dirty="0"/>
              <a:t>přestupků</a:t>
            </a:r>
            <a:r>
              <a:rPr lang="cs-CZ" i="1" dirty="0"/>
              <a:t>.“</a:t>
            </a:r>
            <a:endParaRPr lang="cs-CZ" dirty="0"/>
          </a:p>
          <a:p>
            <a:r>
              <a:rPr lang="cs-CZ" dirty="0"/>
              <a:t>Zákon č. 250/2016 Sb., </a:t>
            </a:r>
            <a:r>
              <a:rPr lang="pl-PL" dirty="0"/>
              <a:t>o odpovědnosti za přestupky a řízení o nich („PřestZ</a:t>
            </a:r>
            <a:r>
              <a:rPr lang="cs-CZ" dirty="0"/>
              <a:t>“</a:t>
            </a:r>
            <a:r>
              <a:rPr lang="pl-PL" dirty="0"/>
              <a:t>)</a:t>
            </a:r>
          </a:p>
        </p:txBody>
      </p:sp>
      <p:sp>
        <p:nvSpPr>
          <p:cNvPr id="4" name="Zástupný symbol pro číslo snímku 3"/>
          <p:cNvSpPr>
            <a:spLocks noGrp="1"/>
          </p:cNvSpPr>
          <p:nvPr>
            <p:ph type="sldNum" sz="quarter" idx="15"/>
          </p:nvPr>
        </p:nvSpPr>
        <p:spPr/>
        <p:txBody>
          <a:bodyPr/>
          <a:lstStyle/>
          <a:p>
            <a:fld id="{00F2CFBB-7550-4749-A12E-EED27AD3B71A}" type="slidenum">
              <a:rPr lang="cs-CZ" smtClean="0"/>
              <a:pPr/>
              <a:t>7</a:t>
            </a:fld>
            <a:endParaRPr lang="cs-CZ"/>
          </a:p>
        </p:txBody>
      </p:sp>
    </p:spTree>
    <p:extLst>
      <p:ext uri="{BB962C8B-B14F-4D97-AF65-F5344CB8AC3E}">
        <p14:creationId xmlns:p14="http://schemas.microsoft.com/office/powerpoint/2010/main" val="2938411722"/>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643192" cy="1143000"/>
          </a:xfrm>
        </p:spPr>
        <p:txBody>
          <a:bodyPr vert="horz" anchor="t">
            <a:normAutofit/>
          </a:bodyPr>
          <a:lstStyle/>
          <a:p>
            <a:r>
              <a:rPr lang="cs-CZ" sz="3200" b="1" dirty="0">
                <a:solidFill>
                  <a:srgbClr val="000099"/>
                </a:solidFill>
              </a:rPr>
              <a:t>CÍLE EVIDENCE TRŽEB (1)</a:t>
            </a:r>
          </a:p>
        </p:txBody>
      </p:sp>
      <p:sp>
        <p:nvSpPr>
          <p:cNvPr id="3" name="Zástupný symbol pro obsah 2"/>
          <p:cNvSpPr>
            <a:spLocks noGrp="1"/>
          </p:cNvSpPr>
          <p:nvPr>
            <p:ph sz="quarter" idx="1"/>
          </p:nvPr>
        </p:nvSpPr>
        <p:spPr>
          <a:xfrm>
            <a:off x="457200" y="1600200"/>
            <a:ext cx="7643192" cy="4873752"/>
          </a:xfrm>
        </p:spPr>
        <p:txBody>
          <a:bodyPr lIns="0" tIns="0" rIns="0" bIns="0">
            <a:normAutofit/>
          </a:bodyPr>
          <a:lstStyle/>
          <a:p>
            <a:pPr marL="457200" indent="-457200">
              <a:buFont typeface="+mj-lt"/>
              <a:buAutoNum type="arabicPeriod"/>
            </a:pPr>
            <a:r>
              <a:rPr lang="cs-CZ" b="1" dirty="0"/>
              <a:t>Rovné podmínky na trhu</a:t>
            </a:r>
          </a:p>
          <a:p>
            <a:pPr lvl="1"/>
            <a:r>
              <a:rPr lang="cs-CZ" dirty="0"/>
              <a:t>odstranění nerovných podmínek v konkurenčním boji,</a:t>
            </a:r>
          </a:p>
          <a:p>
            <a:pPr lvl="1"/>
            <a:r>
              <a:rPr lang="cs-CZ" dirty="0"/>
              <a:t>snížení sazby DPH v oblasti stravovacích služeb z 21% na 15% s výjimkou alkoholu, tabákových výrobků a doplňkového sortimentu,</a:t>
            </a:r>
          </a:p>
          <a:p>
            <a:pPr lvl="1"/>
            <a:r>
              <a:rPr lang="cs-CZ" dirty="0"/>
              <a:t>možné další snížení daňového zatížení v budoucnu.</a:t>
            </a:r>
          </a:p>
        </p:txBody>
      </p:sp>
      <p:sp>
        <p:nvSpPr>
          <p:cNvPr id="4" name="Zástupný symbol pro číslo snímku 3"/>
          <p:cNvSpPr>
            <a:spLocks noGrp="1"/>
          </p:cNvSpPr>
          <p:nvPr>
            <p:ph type="sldNum" sz="quarter" idx="15"/>
          </p:nvPr>
        </p:nvSpPr>
        <p:spPr/>
        <p:txBody>
          <a:bodyPr/>
          <a:lstStyle/>
          <a:p>
            <a:fld id="{00F2CFBB-7550-4749-A12E-EED27AD3B71A}" type="slidenum">
              <a:rPr lang="cs-CZ" smtClean="0"/>
              <a:pPr/>
              <a:t>8</a:t>
            </a:fld>
            <a:endParaRPr lang="cs-CZ"/>
          </a:p>
        </p:txBody>
      </p:sp>
    </p:spTree>
    <p:extLst>
      <p:ext uri="{BB962C8B-B14F-4D97-AF65-F5344CB8AC3E}">
        <p14:creationId xmlns:p14="http://schemas.microsoft.com/office/powerpoint/2010/main" val="2716728331"/>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643192" cy="1143000"/>
          </a:xfrm>
        </p:spPr>
        <p:txBody>
          <a:bodyPr vert="horz" anchor="t">
            <a:normAutofit/>
          </a:bodyPr>
          <a:lstStyle/>
          <a:p>
            <a:r>
              <a:rPr lang="cs-CZ" sz="3200" b="1" dirty="0">
                <a:solidFill>
                  <a:srgbClr val="000099"/>
                </a:solidFill>
              </a:rPr>
              <a:t>CÍLE EVIDENCE TRŽEB (2)</a:t>
            </a:r>
          </a:p>
        </p:txBody>
      </p:sp>
      <p:sp>
        <p:nvSpPr>
          <p:cNvPr id="3" name="Zástupný symbol pro obsah 2"/>
          <p:cNvSpPr>
            <a:spLocks noGrp="1"/>
          </p:cNvSpPr>
          <p:nvPr>
            <p:ph sz="quarter" idx="1"/>
          </p:nvPr>
        </p:nvSpPr>
        <p:spPr>
          <a:xfrm>
            <a:off x="457200" y="1600200"/>
            <a:ext cx="7643192" cy="4873752"/>
          </a:xfrm>
        </p:spPr>
        <p:txBody>
          <a:bodyPr lIns="0" tIns="0" rIns="0" bIns="0">
            <a:normAutofit/>
          </a:bodyPr>
          <a:lstStyle/>
          <a:p>
            <a:pPr marL="457200" indent="-457200">
              <a:buFont typeface="+mj-lt"/>
              <a:buAutoNum type="arabicPeriod" startAt="2"/>
            </a:pPr>
            <a:r>
              <a:rPr lang="cs-CZ" b="1" dirty="0"/>
              <a:t>Cílená kontrola, méně administrativy</a:t>
            </a:r>
          </a:p>
          <a:p>
            <a:pPr lvl="1"/>
            <a:r>
              <a:rPr lang="cs-CZ" dirty="0"/>
              <a:t>nezatěžování poctivých podnikatelů namátkovými daňovými kontrolami,</a:t>
            </a:r>
          </a:p>
          <a:p>
            <a:pPr lvl="1"/>
            <a:r>
              <a:rPr lang="cs-CZ" dirty="0"/>
              <a:t>omezení administrativy spojené s daňovými kontrolami,</a:t>
            </a:r>
          </a:p>
          <a:p>
            <a:pPr lvl="1"/>
            <a:r>
              <a:rPr lang="cs-CZ" dirty="0"/>
              <a:t>možnost využití evidovaných dat k dalším účelům podnikatele (získání lepšího přehledu o vstupech a výstupech, zboží, zlepšení možnosti kontroly případného podvodného jednání ze strany zaměstnanců, apod.).</a:t>
            </a:r>
          </a:p>
        </p:txBody>
      </p:sp>
      <p:sp>
        <p:nvSpPr>
          <p:cNvPr id="4" name="Zástupný symbol pro číslo snímku 3"/>
          <p:cNvSpPr>
            <a:spLocks noGrp="1"/>
          </p:cNvSpPr>
          <p:nvPr>
            <p:ph type="sldNum" sz="quarter" idx="15"/>
          </p:nvPr>
        </p:nvSpPr>
        <p:spPr/>
        <p:txBody>
          <a:bodyPr/>
          <a:lstStyle/>
          <a:p>
            <a:fld id="{00F2CFBB-7550-4749-A12E-EED27AD3B71A}" type="slidenum">
              <a:rPr lang="cs-CZ" smtClean="0"/>
              <a:pPr/>
              <a:t>9</a:t>
            </a:fld>
            <a:endParaRPr lang="cs-CZ"/>
          </a:p>
        </p:txBody>
      </p:sp>
    </p:spTree>
    <p:extLst>
      <p:ext uri="{BB962C8B-B14F-4D97-AF65-F5344CB8AC3E}">
        <p14:creationId xmlns:p14="http://schemas.microsoft.com/office/powerpoint/2010/main" val="3734210145"/>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ÚMSK prezentace">
  <a:themeElements>
    <a:clrScheme name="Petra">
      <a:dk1>
        <a:sysClr val="windowText" lastClr="000000"/>
      </a:dk1>
      <a:lt1>
        <a:srgbClr val="FFFFFF"/>
      </a:lt1>
      <a:dk2>
        <a:srgbClr val="000000"/>
      </a:dk2>
      <a:lt2>
        <a:srgbClr val="FFFFFF"/>
      </a:lt2>
      <a:accent1>
        <a:srgbClr val="B40027"/>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Arkýř">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rkýř">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11117</TotalTime>
  <Words>1626</Words>
  <Application>Microsoft Office PowerPoint</Application>
  <PresentationFormat>Předvádění na obrazovce (4:3)</PresentationFormat>
  <Paragraphs>258</Paragraphs>
  <Slides>38</Slides>
  <Notes>38</Notes>
  <HiddenSlides>0</HiddenSlides>
  <MMClips>0</MMClips>
  <ScaleCrop>false</ScaleCrop>
  <HeadingPairs>
    <vt:vector size="4" baseType="variant">
      <vt:variant>
        <vt:lpstr>Motiv</vt:lpstr>
      </vt:variant>
      <vt:variant>
        <vt:i4>1</vt:i4>
      </vt:variant>
      <vt:variant>
        <vt:lpstr>Nadpisy snímků</vt:lpstr>
      </vt:variant>
      <vt:variant>
        <vt:i4>38</vt:i4>
      </vt:variant>
    </vt:vector>
  </HeadingPairs>
  <TitlesOfParts>
    <vt:vector size="39" baseType="lpstr">
      <vt:lpstr>FÚMSK prezentace</vt:lpstr>
      <vt:lpstr>EVIDENCE TRŽEB</vt:lpstr>
      <vt:lpstr>OBSAH SEMINÁŘE</vt:lpstr>
      <vt:lpstr>OBSAH </vt:lpstr>
      <vt:lpstr>OBECNĚ O EVIDENCI TRŽEB</vt:lpstr>
      <vt:lpstr>PRÁVNÍ ÚPRAVA (1)</vt:lpstr>
      <vt:lpstr>PRÁVNÍ ÚPRAVA (2)</vt:lpstr>
      <vt:lpstr>VZTAH K JINÝM PRÁVNÍM PŘEDPISŮM</vt:lpstr>
      <vt:lpstr>CÍLE EVIDENCE TRŽEB (1)</vt:lpstr>
      <vt:lpstr>CÍLE EVIDENCE TRŽEB (2)</vt:lpstr>
      <vt:lpstr>SUBJEKT A FÁZE EVIDENCE</vt:lpstr>
      <vt:lpstr>SUBJEKT EVIDENCE TRŽEB</vt:lpstr>
      <vt:lpstr>FÁZE EVIDENCE TRŽEB (1)</vt:lpstr>
      <vt:lpstr>FÁZE EVIDENCE TRŽEB (2)</vt:lpstr>
      <vt:lpstr>FÁZE EVIDENCE TRŽEB</vt:lpstr>
      <vt:lpstr>FÁZE EVIDENCE TRŽEB</vt:lpstr>
      <vt:lpstr>EVIDOVANÁ TRŽBA</vt:lpstr>
      <vt:lpstr>EVIDOVANÁ TRŽBA</vt:lpstr>
      <vt:lpstr>EVIDOVANÁ TRŽBA – FORMÁLNÍ NÁLEŽITOSTI</vt:lpstr>
      <vt:lpstr>EVIDOVANÁ TRŽBA – FAKTURA</vt:lpstr>
      <vt:lpstr>EVIDOVANÁ TRŽBA – ROZHODNÝ PŘÍJEM</vt:lpstr>
      <vt:lpstr>TRŽBY VYLOUČENÉ Z EVIDENCE TRŽEB (1)</vt:lpstr>
      <vt:lpstr>TRŽBY VYLOUČENÉ Z EVIDENCE TRŽEB (2)</vt:lpstr>
      <vt:lpstr>ZÁVAZNÉ POSOUZENÍ</vt:lpstr>
      <vt:lpstr>AUTENTIZAČNÍ ÚDAJE</vt:lpstr>
      <vt:lpstr>REŽIMY EVIDENCE TRŽEB</vt:lpstr>
      <vt:lpstr>EVIDENCE TRŽEB (= běžný režim)</vt:lpstr>
      <vt:lpstr>EVIDENCE TRŽEB (= zjednodušený režim)</vt:lpstr>
      <vt:lpstr>PROBLÉMY PŘI ONLINE EVIDENCI</vt:lpstr>
      <vt:lpstr>ÚČTENKA</vt:lpstr>
      <vt:lpstr>Prezentace aplikace PowerPoint</vt:lpstr>
      <vt:lpstr>KONTROLA PLNĚNÍ POVINNOSTÍ</vt:lpstr>
      <vt:lpstr>KONTROLA PLNĚNÍ POVINNOSTÍ (1)</vt:lpstr>
      <vt:lpstr>KONTROLA PLNĚNÍ POVINNOSTÍ (2)</vt:lpstr>
      <vt:lpstr>SPRÁVNÍ TRESTÁNÍ</vt:lpstr>
      <vt:lpstr>SPRÁVNÍ TRESTÁNÍ (1)</vt:lpstr>
      <vt:lpstr>SPRÁVNÍ TRESTÁNÍ (2)</vt:lpstr>
      <vt:lpstr>OPATŘENÍ K VYNUCENÍ NÁPRAVY</vt:lpstr>
      <vt:lpstr>DĚKUJI ZA POZORNOST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Daňový řád</dc:title>
  <dc:creator>Petra Snopková</dc:creator>
  <cp:lastModifiedBy>Snopková Petra Mgr. (OFŘ)</cp:lastModifiedBy>
  <cp:revision>4495</cp:revision>
  <cp:lastPrinted>2017-10-30T11:23:19Z</cp:lastPrinted>
  <dcterms:created xsi:type="dcterms:W3CDTF">2016-09-29T15:24:39Z</dcterms:created>
  <dcterms:modified xsi:type="dcterms:W3CDTF">2017-10-30T11:23:20Z</dcterms:modified>
</cp:coreProperties>
</file>