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58" r:id="rId12"/>
    <p:sldId id="282" r:id="rId13"/>
    <p:sldId id="283" r:id="rId14"/>
    <p:sldId id="284" r:id="rId15"/>
    <p:sldId id="260" r:id="rId16"/>
    <p:sldId id="264" r:id="rId17"/>
    <p:sldId id="265" r:id="rId18"/>
    <p:sldId id="269" r:id="rId19"/>
    <p:sldId id="270" r:id="rId20"/>
    <p:sldId id="271" r:id="rId21"/>
    <p:sldId id="272" r:id="rId22"/>
    <p:sldId id="285" r:id="rId23"/>
    <p:sldId id="286" r:id="rId24"/>
    <p:sldId id="287" r:id="rId25"/>
    <p:sldId id="288" r:id="rId26"/>
    <p:sldId id="267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9" autoAdjust="0"/>
  </p:normalViewPr>
  <p:slideViewPr>
    <p:cSldViewPr snapToGrid="0">
      <p:cViewPr>
        <p:scale>
          <a:sx n="106" d="100"/>
          <a:sy n="106" d="100"/>
        </p:scale>
        <p:origin x="-714" y="-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7F17-7089-4A0C-B0B5-FC5F0BCE53C3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074C-CD39-49B2-8592-BFCAEE320C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81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7F17-7089-4A0C-B0B5-FC5F0BCE53C3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074C-CD39-49B2-8592-BFCAEE320C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054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7F17-7089-4A0C-B0B5-FC5F0BCE53C3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074C-CD39-49B2-8592-BFCAEE320C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747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7F17-7089-4A0C-B0B5-FC5F0BCE53C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074C-CD39-49B2-8592-BFCAEE320CD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784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7F17-7089-4A0C-B0B5-FC5F0BCE53C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074C-CD39-49B2-8592-BFCAEE320CD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87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7F17-7089-4A0C-B0B5-FC5F0BCE53C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074C-CD39-49B2-8592-BFCAEE320CD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65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7F17-7089-4A0C-B0B5-FC5F0BCE53C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074C-CD39-49B2-8592-BFCAEE320CD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26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7F17-7089-4A0C-B0B5-FC5F0BCE53C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074C-CD39-49B2-8592-BFCAEE320CD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41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7F17-7089-4A0C-B0B5-FC5F0BCE53C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074C-CD39-49B2-8592-BFCAEE320CD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69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7F17-7089-4A0C-B0B5-FC5F0BCE53C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074C-CD39-49B2-8592-BFCAEE320CD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98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7F17-7089-4A0C-B0B5-FC5F0BCE53C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074C-CD39-49B2-8592-BFCAEE320CD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5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7F17-7089-4A0C-B0B5-FC5F0BCE53C3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074C-CD39-49B2-8592-BFCAEE320C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990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7F17-7089-4A0C-B0B5-FC5F0BCE53C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074C-CD39-49B2-8592-BFCAEE320CD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519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7F17-7089-4A0C-B0B5-FC5F0BCE53C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074C-CD39-49B2-8592-BFCAEE320CD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28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7F17-7089-4A0C-B0B5-FC5F0BCE53C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074C-CD39-49B2-8592-BFCAEE320CD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9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7F17-7089-4A0C-B0B5-FC5F0BCE53C3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074C-CD39-49B2-8592-BFCAEE320C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58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7F17-7089-4A0C-B0B5-FC5F0BCE53C3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074C-CD39-49B2-8592-BFCAEE320C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80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7F17-7089-4A0C-B0B5-FC5F0BCE53C3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074C-CD39-49B2-8592-BFCAEE320C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42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7F17-7089-4A0C-B0B5-FC5F0BCE53C3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074C-CD39-49B2-8592-BFCAEE320C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863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7F17-7089-4A0C-B0B5-FC5F0BCE53C3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074C-CD39-49B2-8592-BFCAEE320C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13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7F17-7089-4A0C-B0B5-FC5F0BCE53C3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074C-CD39-49B2-8592-BFCAEE320C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60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7F17-7089-4A0C-B0B5-FC5F0BCE53C3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074C-CD39-49B2-8592-BFCAEE320C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52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C7F17-7089-4A0C-B0B5-FC5F0BCE53C3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9074C-CD39-49B2-8592-BFCAEE320C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88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C7F17-7089-4A0C-B0B5-FC5F0BCE53C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9074C-CD39-49B2-8592-BFCAEE320CD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29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Zajišťovací příkazy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3200" dirty="0"/>
          </a:p>
          <a:p>
            <a:r>
              <a:rPr lang="cs-CZ" sz="3200" dirty="0" smtClean="0"/>
              <a:t>Mgr. Martin Švarc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110564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Praktické využití zajišťovacího příkazu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cs-CZ" altLang="cs-CZ" dirty="0" smtClean="0"/>
              <a:t>Účel </a:t>
            </a:r>
            <a:r>
              <a:rPr lang="cs-CZ" altLang="cs-CZ" dirty="0"/>
              <a:t>– zajištění dosud nestanovené či nesplatné </a:t>
            </a:r>
            <a:r>
              <a:rPr lang="cs-CZ" altLang="cs-CZ" dirty="0" smtClean="0"/>
              <a:t>daně</a:t>
            </a:r>
          </a:p>
          <a:p>
            <a:pPr marL="914400" lvl="1" indent="-457200">
              <a:buFont typeface="Arial" charset="0"/>
              <a:buChar char="•"/>
            </a:pPr>
            <a:r>
              <a:rPr lang="cs-CZ" altLang="cs-CZ" dirty="0" smtClean="0"/>
              <a:t>Je exekučním titulem</a:t>
            </a:r>
            <a:endParaRPr lang="cs-CZ" altLang="cs-CZ" dirty="0"/>
          </a:p>
          <a:p>
            <a:pPr marL="457200" indent="-457200">
              <a:buFont typeface="Arial" charset="0"/>
              <a:buChar char="•"/>
            </a:pPr>
            <a:r>
              <a:rPr lang="cs-CZ" altLang="cs-CZ" dirty="0"/>
              <a:t>Stěžejní prostředek v boji s daňovými úniky</a:t>
            </a:r>
          </a:p>
          <a:p>
            <a:pPr marL="457200" indent="-457200">
              <a:buFont typeface="Arial" charset="0"/>
              <a:buChar char="•"/>
            </a:pPr>
            <a:r>
              <a:rPr lang="cs-CZ" altLang="cs-CZ" dirty="0"/>
              <a:t>Efektivní prostředek X Vážný zásah do práv DS</a:t>
            </a:r>
          </a:p>
          <a:p>
            <a:pPr marL="457200" indent="-457200">
              <a:buFont typeface="Arial" charset="0"/>
              <a:buChar char="•"/>
            </a:pPr>
            <a:r>
              <a:rPr lang="cs-CZ" altLang="cs-CZ" dirty="0"/>
              <a:t>Nutnost důsledného </a:t>
            </a:r>
            <a:r>
              <a:rPr lang="cs-CZ" altLang="cs-CZ" dirty="0" smtClean="0"/>
              <a:t>odůvodnění</a:t>
            </a:r>
          </a:p>
          <a:p>
            <a:pPr marL="457200" indent="-457200">
              <a:buFont typeface="Arial" charset="0"/>
              <a:buChar char="•"/>
            </a:pPr>
            <a:r>
              <a:rPr lang="cs-CZ" altLang="cs-CZ" dirty="0" smtClean="0"/>
              <a:t>Několik „typů“ daňových subjektů, u nichž je ZP využíván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606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Proces vydání ZP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charset="0"/>
              <a:buChar char="•"/>
            </a:pPr>
            <a:r>
              <a:rPr lang="cs-CZ" altLang="cs-CZ" dirty="0"/>
              <a:t>Zákonné podmínky pro vydání zajišťovacího příkazu</a:t>
            </a:r>
          </a:p>
          <a:p>
            <a:pPr marL="914400" lvl="1" indent="-457200">
              <a:buFont typeface="Arial" charset="0"/>
              <a:buChar char="•"/>
            </a:pPr>
            <a:r>
              <a:rPr lang="cs-CZ" altLang="cs-CZ" dirty="0"/>
              <a:t>Odůvodněná obava o budoucí dobytnost daně</a:t>
            </a:r>
          </a:p>
          <a:p>
            <a:pPr marL="914400" lvl="1" indent="-457200">
              <a:buFont typeface="Arial" charset="0"/>
              <a:buChar char="•"/>
            </a:pPr>
            <a:r>
              <a:rPr lang="cs-CZ" altLang="cs-CZ" dirty="0"/>
              <a:t>Přiměřená pravděpodobnost budoucího stanovení daně</a:t>
            </a:r>
          </a:p>
          <a:p>
            <a:pPr marL="914400" lvl="1" indent="-457200">
              <a:buFont typeface="Arial" charset="0"/>
              <a:buChar char="•"/>
            </a:pPr>
            <a:r>
              <a:rPr lang="cs-CZ" altLang="cs-CZ" dirty="0"/>
              <a:t>Hrozící nebezpečí z prodlení</a:t>
            </a:r>
          </a:p>
          <a:p>
            <a:pPr marL="1371600" lvl="2" indent="-457200">
              <a:buFont typeface="Arial" charset="0"/>
              <a:buChar char="•"/>
            </a:pPr>
            <a:r>
              <a:rPr lang="cs-CZ" altLang="cs-CZ" dirty="0"/>
              <a:t>Speciální </a:t>
            </a:r>
            <a:r>
              <a:rPr lang="cs-CZ" altLang="cs-CZ" dirty="0" err="1"/>
              <a:t>ust</a:t>
            </a:r>
            <a:r>
              <a:rPr lang="cs-CZ" altLang="cs-CZ" dirty="0"/>
              <a:t>. § 103 ZDPH</a:t>
            </a:r>
          </a:p>
          <a:p>
            <a:r>
              <a:rPr lang="cs-CZ" dirty="0" smtClean="0"/>
              <a:t>Prvostupňový správce daně</a:t>
            </a:r>
          </a:p>
          <a:p>
            <a:pPr lvl="1"/>
            <a:r>
              <a:rPr lang="cs-CZ" dirty="0" smtClean="0"/>
              <a:t>Finanční úřad, Územní pracoviště</a:t>
            </a:r>
          </a:p>
          <a:p>
            <a:pPr lvl="1"/>
            <a:r>
              <a:rPr lang="cs-CZ" dirty="0" smtClean="0"/>
              <a:t>Vydává zajišťovací příkaz</a:t>
            </a:r>
          </a:p>
          <a:p>
            <a:r>
              <a:rPr lang="cs-CZ" dirty="0" smtClean="0"/>
              <a:t>Odvolací orgán</a:t>
            </a:r>
          </a:p>
          <a:p>
            <a:pPr lvl="1"/>
            <a:r>
              <a:rPr lang="cs-CZ" dirty="0" smtClean="0"/>
              <a:t>OFŘ</a:t>
            </a:r>
          </a:p>
          <a:p>
            <a:pPr lvl="1"/>
            <a:r>
              <a:rPr lang="cs-CZ" dirty="0" smtClean="0"/>
              <a:t>Vede odvolací řízení, zastupuje před správními soudy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513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Proces vydání ZP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Prvostupňový správce daně</a:t>
            </a:r>
          </a:p>
          <a:p>
            <a:pPr lvl="1"/>
            <a:r>
              <a:rPr lang="cs-CZ" dirty="0" smtClean="0"/>
              <a:t>Zjištění skutečností vedoucích ke vzniku tzv. odůvodněné obavy</a:t>
            </a:r>
          </a:p>
          <a:p>
            <a:pPr lvl="1"/>
            <a:r>
              <a:rPr lang="cs-CZ" dirty="0" smtClean="0"/>
              <a:t>V rámci vlastní vyhledávací činnosti, v průběhu nalézacího řízení</a:t>
            </a:r>
          </a:p>
          <a:p>
            <a:pPr lvl="1"/>
            <a:r>
              <a:rPr lang="cs-CZ" dirty="0" smtClean="0"/>
              <a:t>Vydání ZP spadá pod útvary vymáhání</a:t>
            </a:r>
          </a:p>
          <a:p>
            <a:pPr lvl="2"/>
            <a:r>
              <a:rPr lang="cs-CZ" dirty="0" smtClean="0"/>
              <a:t>Spolupráce mezi útvary</a:t>
            </a:r>
          </a:p>
          <a:p>
            <a:pPr lvl="2"/>
            <a:r>
              <a:rPr lang="cs-CZ" dirty="0" smtClean="0"/>
              <a:t>FAÚ</a:t>
            </a:r>
          </a:p>
          <a:p>
            <a:pPr lvl="1"/>
            <a:r>
              <a:rPr lang="cs-CZ" dirty="0" smtClean="0"/>
              <a:t>Následný postup</a:t>
            </a:r>
          </a:p>
          <a:p>
            <a:pPr lvl="2"/>
            <a:r>
              <a:rPr lang="cs-CZ" dirty="0" smtClean="0"/>
              <a:t>Exekuční příkazy, zástavní právo</a:t>
            </a:r>
          </a:p>
          <a:p>
            <a:pPr lvl="2"/>
            <a:r>
              <a:rPr lang="cs-CZ" dirty="0" smtClean="0"/>
              <a:t>Kontrola podmínek pro trvání zajištění</a:t>
            </a:r>
          </a:p>
          <a:p>
            <a:pPr lvl="2"/>
            <a:r>
              <a:rPr lang="cs-CZ" dirty="0" smtClean="0"/>
              <a:t>Nadále směřuje k pravomocnému ukončení nalézacího řízení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1245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Proces vydání ZP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Odvolací orgán</a:t>
            </a:r>
          </a:p>
          <a:p>
            <a:pPr lvl="1"/>
            <a:r>
              <a:rPr lang="cs-CZ" dirty="0" smtClean="0"/>
              <a:t>Přezkum zákonnosti ZP v rámci odvolacího řízení</a:t>
            </a:r>
          </a:p>
          <a:p>
            <a:pPr lvl="1"/>
            <a:r>
              <a:rPr lang="cs-CZ" dirty="0" err="1" smtClean="0"/>
              <a:t>Ust</a:t>
            </a:r>
            <a:r>
              <a:rPr lang="cs-CZ" dirty="0" smtClean="0"/>
              <a:t>. § 168 odst. 1 DŘ – lhůta 30 dní</a:t>
            </a:r>
          </a:p>
          <a:p>
            <a:pPr lvl="2"/>
            <a:r>
              <a:rPr lang="cs-CZ" dirty="0" smtClean="0"/>
              <a:t>Rozhodování na „jeden pokus“ viz </a:t>
            </a:r>
            <a:r>
              <a:rPr lang="cs-CZ" dirty="0"/>
              <a:t>č. j. 2 </a:t>
            </a:r>
            <a:r>
              <a:rPr lang="cs-CZ" dirty="0" err="1"/>
              <a:t>Afs</a:t>
            </a:r>
            <a:r>
              <a:rPr lang="cs-CZ" dirty="0"/>
              <a:t> 239/2015 – </a:t>
            </a:r>
            <a:r>
              <a:rPr lang="cs-CZ" dirty="0" smtClean="0"/>
              <a:t>66 ze dne 20.09.2016</a:t>
            </a:r>
          </a:p>
          <a:p>
            <a:pPr lvl="1"/>
            <a:r>
              <a:rPr lang="cs-CZ" dirty="0" smtClean="0"/>
              <a:t>Princip řízení jakožto jednoho celku</a:t>
            </a:r>
          </a:p>
          <a:p>
            <a:pPr lvl="2"/>
            <a:r>
              <a:rPr lang="cs-CZ" dirty="0" smtClean="0"/>
              <a:t>Možnost „</a:t>
            </a:r>
            <a:r>
              <a:rPr lang="cs-CZ" dirty="0" err="1" smtClean="0"/>
              <a:t>doodůvodnit</a:t>
            </a:r>
            <a:r>
              <a:rPr lang="cs-CZ" dirty="0" smtClean="0"/>
              <a:t>“ ZP – odstraňování vad rozhodnutí</a:t>
            </a:r>
          </a:p>
          <a:p>
            <a:pPr lvl="1"/>
            <a:r>
              <a:rPr lang="cs-CZ" dirty="0" smtClean="0"/>
              <a:t>Agenda správního soudnictví</a:t>
            </a:r>
          </a:p>
          <a:p>
            <a:pPr lvl="2"/>
            <a:r>
              <a:rPr lang="cs-CZ" dirty="0" smtClean="0"/>
              <a:t>Vyjádření k žalobám a kasačním stížnostem, zastupování na soudním jednání, podávání kasačních stížností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8805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Mediální kauzy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Výrazný tlak ze strany médií a politické reprezentace</a:t>
            </a:r>
          </a:p>
          <a:p>
            <a:r>
              <a:rPr lang="cs-CZ" dirty="0" smtClean="0"/>
              <a:t>Medializování některých velkých kauz</a:t>
            </a:r>
          </a:p>
          <a:p>
            <a:r>
              <a:rPr lang="cs-CZ" dirty="0" smtClean="0"/>
              <a:t>Zásadní diskreditace práce Finanční správy</a:t>
            </a:r>
          </a:p>
          <a:p>
            <a:r>
              <a:rPr lang="cs-CZ" dirty="0" smtClean="0"/>
              <a:t>Vzájemné poskytování informací mezi OFS a novináři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144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Mediální kauzy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Herst</a:t>
            </a:r>
            <a:r>
              <a:rPr lang="cs-CZ" dirty="0" smtClean="0"/>
              <a:t>, s.r.o.</a:t>
            </a:r>
          </a:p>
          <a:p>
            <a:pPr lvl="1"/>
            <a:r>
              <a:rPr lang="cs-CZ" dirty="0"/>
              <a:t>Zamítavé rozhodnutí o odvolání</a:t>
            </a:r>
          </a:p>
          <a:p>
            <a:pPr lvl="1"/>
            <a:r>
              <a:rPr lang="cs-CZ" dirty="0" smtClean="0"/>
              <a:t>Žaloba nepodána!</a:t>
            </a:r>
          </a:p>
          <a:p>
            <a:pPr lvl="1"/>
            <a:r>
              <a:rPr lang="cs-CZ" dirty="0" smtClean="0"/>
              <a:t>Zproštění mlčenlivosti</a:t>
            </a:r>
            <a:endParaRPr lang="cs-CZ" dirty="0"/>
          </a:p>
          <a:p>
            <a:pPr lvl="1"/>
            <a:r>
              <a:rPr lang="cs-CZ" dirty="0" smtClean="0"/>
              <a:t>Mediální </a:t>
            </a:r>
            <a:r>
              <a:rPr lang="cs-CZ" dirty="0"/>
              <a:t>obraz</a:t>
            </a:r>
          </a:p>
          <a:p>
            <a:pPr lvl="2"/>
            <a:r>
              <a:rPr lang="cs-CZ" dirty="0"/>
              <a:t>Rozhovory s </a:t>
            </a:r>
            <a:r>
              <a:rPr lang="cs-CZ" dirty="0" smtClean="0"/>
              <a:t>jednatelem </a:t>
            </a:r>
            <a:r>
              <a:rPr lang="cs-CZ" dirty="0"/>
              <a:t>DS</a:t>
            </a:r>
          </a:p>
          <a:p>
            <a:pPr lvl="2"/>
            <a:r>
              <a:rPr lang="cs-CZ" dirty="0"/>
              <a:t>Okamžitá likvidace DS</a:t>
            </a:r>
          </a:p>
          <a:p>
            <a:pPr lvl="2"/>
            <a:r>
              <a:rPr lang="cs-CZ" dirty="0" smtClean="0"/>
              <a:t>Žalobou se mohl bránit až po 3 letech od vydání ZP</a:t>
            </a:r>
          </a:p>
          <a:p>
            <a:pPr lvl="1"/>
            <a:r>
              <a:rPr lang="cs-CZ" dirty="0" smtClean="0"/>
              <a:t>Realita</a:t>
            </a:r>
          </a:p>
          <a:p>
            <a:pPr lvl="2"/>
            <a:r>
              <a:rPr lang="cs-CZ" dirty="0" smtClean="0"/>
              <a:t>Zajišťovací příkazy nikdy nebyly napadeny žalobou – nezmíněno, ignorováno</a:t>
            </a:r>
          </a:p>
          <a:p>
            <a:pPr lvl="2"/>
            <a:r>
              <a:rPr lang="cs-CZ" dirty="0" smtClean="0"/>
              <a:t>Z několikahodinových rozhovorů s novináři využity cca 3 věty</a:t>
            </a:r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282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Mediální kauzy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VHS-ROPA plus, spol. s r.o.</a:t>
            </a:r>
          </a:p>
          <a:p>
            <a:pPr lvl="1"/>
            <a:r>
              <a:rPr lang="cs-CZ" dirty="0" smtClean="0"/>
              <a:t>Zamítavá </a:t>
            </a:r>
            <a:r>
              <a:rPr lang="cs-CZ" dirty="0"/>
              <a:t>rozhodnutí o </a:t>
            </a:r>
            <a:r>
              <a:rPr lang="cs-CZ" dirty="0" smtClean="0"/>
              <a:t>odvolání (2x)</a:t>
            </a:r>
            <a:endParaRPr lang="cs-CZ" dirty="0"/>
          </a:p>
          <a:p>
            <a:pPr lvl="1"/>
            <a:r>
              <a:rPr lang="cs-CZ" dirty="0" smtClean="0"/>
              <a:t>Zrušující rozsudky KS v Ostravě </a:t>
            </a:r>
            <a:r>
              <a:rPr lang="da-DK" dirty="0" smtClean="0"/>
              <a:t>č.j</a:t>
            </a:r>
            <a:r>
              <a:rPr lang="da-DK" dirty="0"/>
              <a:t>. 22 Af </a:t>
            </a:r>
            <a:r>
              <a:rPr lang="da-DK" dirty="0" smtClean="0"/>
              <a:t>77/2015-31</a:t>
            </a:r>
            <a:r>
              <a:rPr lang="cs-CZ" dirty="0" smtClean="0"/>
              <a:t> a </a:t>
            </a:r>
            <a:r>
              <a:rPr lang="da-DK" dirty="0" smtClean="0"/>
              <a:t>č.j</a:t>
            </a:r>
            <a:r>
              <a:rPr lang="da-DK" dirty="0"/>
              <a:t>. 22 Af 1/2016-36</a:t>
            </a:r>
            <a:endParaRPr lang="cs-CZ" dirty="0" smtClean="0"/>
          </a:p>
          <a:p>
            <a:pPr lvl="2"/>
            <a:r>
              <a:rPr lang="cs-CZ" dirty="0" smtClean="0"/>
              <a:t>Kasační stížnosti zamítnuty</a:t>
            </a:r>
          </a:p>
          <a:p>
            <a:pPr lvl="1"/>
            <a:r>
              <a:rPr lang="cs-CZ" dirty="0" smtClean="0"/>
              <a:t>Nová rozhodnutí o odvolání (2x) – obě zamítavá</a:t>
            </a:r>
          </a:p>
          <a:p>
            <a:pPr lvl="1"/>
            <a:r>
              <a:rPr lang="cs-CZ" dirty="0" smtClean="0"/>
              <a:t>Zrušující rozsudek KS v Ostravě </a:t>
            </a:r>
            <a:r>
              <a:rPr lang="da-DK" dirty="0" smtClean="0"/>
              <a:t>č.j</a:t>
            </a:r>
            <a:r>
              <a:rPr lang="da-DK" dirty="0"/>
              <a:t>. 22 Af </a:t>
            </a:r>
            <a:r>
              <a:rPr lang="da-DK" dirty="0" smtClean="0"/>
              <a:t>35/2016-39</a:t>
            </a:r>
            <a:endParaRPr lang="cs-CZ" dirty="0" smtClean="0"/>
          </a:p>
          <a:p>
            <a:pPr lvl="2"/>
            <a:r>
              <a:rPr lang="cs-CZ" dirty="0" smtClean="0"/>
              <a:t>Podána kasační stížnost</a:t>
            </a:r>
          </a:p>
          <a:p>
            <a:pPr lvl="1"/>
            <a:r>
              <a:rPr lang="cs-CZ" dirty="0" smtClean="0"/>
              <a:t>Zproštění mlčenlivosti</a:t>
            </a:r>
            <a:endParaRPr lang="cs-CZ" dirty="0"/>
          </a:p>
          <a:p>
            <a:pPr lvl="1"/>
            <a:r>
              <a:rPr lang="cs-CZ" dirty="0" smtClean="0"/>
              <a:t>Mediální </a:t>
            </a:r>
            <a:r>
              <a:rPr lang="cs-CZ" dirty="0"/>
              <a:t>obraz</a:t>
            </a:r>
          </a:p>
          <a:p>
            <a:pPr lvl="2"/>
            <a:r>
              <a:rPr lang="cs-CZ" dirty="0"/>
              <a:t>Rozhovory s </a:t>
            </a:r>
            <a:r>
              <a:rPr lang="cs-CZ" dirty="0" smtClean="0"/>
              <a:t>jednatelem </a:t>
            </a:r>
            <a:r>
              <a:rPr lang="cs-CZ" dirty="0"/>
              <a:t>DS</a:t>
            </a:r>
          </a:p>
          <a:p>
            <a:pPr lvl="2"/>
            <a:r>
              <a:rPr lang="cs-CZ" dirty="0"/>
              <a:t>Okamžitá likvidace </a:t>
            </a:r>
            <a:r>
              <a:rPr lang="cs-CZ" dirty="0" smtClean="0"/>
              <a:t>DS, </a:t>
            </a:r>
            <a:r>
              <a:rPr lang="cs-CZ" dirty="0" err="1" smtClean="0"/>
              <a:t>dehonestace</a:t>
            </a:r>
            <a:r>
              <a:rPr lang="cs-CZ" dirty="0" smtClean="0"/>
              <a:t> </a:t>
            </a:r>
            <a:r>
              <a:rPr lang="cs-CZ" dirty="0" err="1" smtClean="0"/>
              <a:t>jednatale</a:t>
            </a:r>
            <a:endParaRPr lang="cs-CZ" dirty="0"/>
          </a:p>
          <a:p>
            <a:pPr lvl="2"/>
            <a:r>
              <a:rPr lang="cs-CZ" dirty="0" smtClean="0"/>
              <a:t>FS dále pokračuje v řízení, ač je toto nezákonné</a:t>
            </a:r>
          </a:p>
          <a:p>
            <a:pPr lvl="1"/>
            <a:r>
              <a:rPr lang="cs-CZ" dirty="0" smtClean="0"/>
              <a:t>Realita</a:t>
            </a:r>
          </a:p>
          <a:p>
            <a:pPr lvl="2"/>
            <a:r>
              <a:rPr lang="cs-CZ" dirty="0" smtClean="0"/>
              <a:t>Žalobou zrušeno pouze jedno rozhodnutí o odvolání a cca polovina ZP, druhé rozhodnutí žalobou nebylo napadeno</a:t>
            </a:r>
          </a:p>
          <a:p>
            <a:pPr lvl="2"/>
            <a:r>
              <a:rPr lang="cs-CZ" dirty="0" smtClean="0"/>
              <a:t>Nemožnost FS vyjádřit se, chybné zproštění mlčenlivosti, dle zástupce DS a novinářů jen výmluva</a:t>
            </a:r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4797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Kauza FAU s.r.o. – postup Finanční správy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Daň z přidané hodnoty, zdaňovací období měsíců května až října 2013</a:t>
            </a:r>
          </a:p>
          <a:p>
            <a:r>
              <a:rPr lang="cs-CZ" dirty="0" smtClean="0"/>
              <a:t>Specializovaný finanční úřad</a:t>
            </a:r>
          </a:p>
          <a:p>
            <a:pPr lvl="1"/>
            <a:r>
              <a:rPr lang="cs-CZ" dirty="0" smtClean="0"/>
              <a:t>Daňová kontrola zahájena 12. 8. 2014</a:t>
            </a:r>
          </a:p>
          <a:p>
            <a:pPr lvl="1"/>
            <a:r>
              <a:rPr lang="cs-CZ" dirty="0" smtClean="0"/>
              <a:t>Zajišťovací příkazy vydány 23. 9. 2016 – 6 zajišťovacích příkazů na </a:t>
            </a:r>
            <a:r>
              <a:rPr lang="cs-CZ" dirty="0"/>
              <a:t>celkem 217.986.786 </a:t>
            </a:r>
            <a:r>
              <a:rPr lang="cs-CZ" dirty="0" smtClean="0"/>
              <a:t>Kč	</a:t>
            </a:r>
          </a:p>
          <a:p>
            <a:pPr lvl="2"/>
            <a:r>
              <a:rPr lang="cs-CZ" dirty="0" smtClean="0"/>
              <a:t>Odůvodněná obava o budoucí dobytnost daně: účast na daňovém podvodu, závazky přesahující majetek, riziko převedení majetku na jiné osoby </a:t>
            </a:r>
          </a:p>
          <a:p>
            <a:r>
              <a:rPr lang="cs-CZ" dirty="0" smtClean="0"/>
              <a:t>Finanční úřad pro Jihomoravský kraj</a:t>
            </a:r>
          </a:p>
          <a:p>
            <a:pPr lvl="1"/>
            <a:r>
              <a:rPr lang="cs-CZ" dirty="0" smtClean="0"/>
              <a:t>Ručení dle § 109 odst. 2 písm. b) ZDPH za obchodní </a:t>
            </a:r>
            <a:r>
              <a:rPr lang="cs-CZ" dirty="0"/>
              <a:t>společnost </a:t>
            </a:r>
            <a:r>
              <a:rPr lang="cs-CZ" dirty="0" smtClean="0"/>
              <a:t>VERAMI International </a:t>
            </a:r>
            <a:r>
              <a:rPr lang="cs-CZ" dirty="0" err="1"/>
              <a:t>Company</a:t>
            </a:r>
            <a:r>
              <a:rPr lang="cs-CZ" dirty="0"/>
              <a:t> s.r.o</a:t>
            </a:r>
            <a:r>
              <a:rPr lang="cs-CZ" dirty="0" smtClean="0"/>
              <a:t>. (</a:t>
            </a:r>
            <a:r>
              <a:rPr lang="cs-CZ" dirty="0" err="1" smtClean="0"/>
              <a:t>buffer</a:t>
            </a:r>
            <a:r>
              <a:rPr lang="cs-CZ" dirty="0" smtClean="0"/>
              <a:t>), které byla daň doměřena</a:t>
            </a:r>
          </a:p>
          <a:p>
            <a:pPr lvl="1"/>
            <a:r>
              <a:rPr lang="cs-CZ" dirty="0" smtClean="0"/>
              <a:t>Výzvy k úhradě nedoplatku ručitelem ze dne 22. 4. 2015 a 7. 8. 2015 - 6 výzev na celkem 200.374.719 Kč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5164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Kauza FAU s.r.o. – schéma řetězce obchodování s PHM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62325"/>
            <a:ext cx="10515600" cy="40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312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Kauza FAU s.r.o. – aktuální soudní spory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Krajský soud v Ostravě </a:t>
            </a:r>
          </a:p>
          <a:p>
            <a:pPr lvl="1" algn="just"/>
            <a:r>
              <a:rPr lang="cs-CZ" dirty="0" smtClean="0"/>
              <a:t>rozsudek ze dne 14</a:t>
            </a:r>
            <a:r>
              <a:rPr lang="cs-CZ" dirty="0"/>
              <a:t>. 6. 2017, č. j. 22 </a:t>
            </a:r>
            <a:r>
              <a:rPr lang="cs-CZ" dirty="0" err="1"/>
              <a:t>Af</a:t>
            </a:r>
            <a:r>
              <a:rPr lang="cs-CZ" dirty="0"/>
              <a:t> </a:t>
            </a:r>
            <a:r>
              <a:rPr lang="cs-CZ" dirty="0" smtClean="0"/>
              <a:t>9/2017-84 – zrušeno rozhodnutí </a:t>
            </a:r>
            <a:br>
              <a:rPr lang="cs-CZ" dirty="0" smtClean="0"/>
            </a:br>
            <a:r>
              <a:rPr lang="cs-CZ" dirty="0" smtClean="0"/>
              <a:t>o odvolání i zajišťovací příkazy</a:t>
            </a:r>
          </a:p>
          <a:p>
            <a:pPr lvl="2" algn="just"/>
            <a:r>
              <a:rPr lang="cs-CZ" dirty="0" smtClean="0"/>
              <a:t>neslučitelnost ručení a zajišťovacích příkazů</a:t>
            </a:r>
          </a:p>
          <a:p>
            <a:pPr lvl="2" algn="just"/>
            <a:r>
              <a:rPr lang="cs-CZ" dirty="0" smtClean="0"/>
              <a:t>uplatnění ručení vylučuje podezření z daňového podvodu</a:t>
            </a:r>
          </a:p>
          <a:p>
            <a:pPr lvl="2" algn="just"/>
            <a:r>
              <a:rPr lang="cs-CZ" dirty="0" smtClean="0"/>
              <a:t>vydávání zajišťovacích příkazů je rozhodování na jeden pokus</a:t>
            </a:r>
          </a:p>
          <a:p>
            <a:pPr lvl="1" algn="just"/>
            <a:r>
              <a:rPr lang="cs-CZ" dirty="0" smtClean="0"/>
              <a:t>Podána kasační stížnost ze strany OFŘ – řízení vedeno u NSS pod </a:t>
            </a:r>
            <a:r>
              <a:rPr lang="cs-CZ" dirty="0" err="1" smtClean="0"/>
              <a:t>sp</a:t>
            </a:r>
            <a:r>
              <a:rPr lang="cs-CZ" dirty="0" smtClean="0"/>
              <a:t>. </a:t>
            </a:r>
            <a:r>
              <a:rPr lang="cs-CZ" dirty="0"/>
              <a:t>zn.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4 </a:t>
            </a:r>
            <a:r>
              <a:rPr lang="cs-CZ" dirty="0" err="1"/>
              <a:t>Afs</a:t>
            </a:r>
            <a:r>
              <a:rPr lang="cs-CZ" dirty="0"/>
              <a:t> 140/2017</a:t>
            </a:r>
            <a:endParaRPr lang="cs-CZ" dirty="0" smtClean="0"/>
          </a:p>
          <a:p>
            <a:r>
              <a:rPr lang="cs-CZ" dirty="0" smtClean="0"/>
              <a:t>Krajský soud v Brně</a:t>
            </a:r>
          </a:p>
          <a:p>
            <a:pPr lvl="1"/>
            <a:r>
              <a:rPr lang="cs-CZ" dirty="0" smtClean="0"/>
              <a:t>Žaloba proti rozhodnutí o odvolání proti ručitelským </a:t>
            </a:r>
            <a:r>
              <a:rPr lang="cs-CZ" dirty="0"/>
              <a:t>výzvám vedena pod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sp</a:t>
            </a:r>
            <a:r>
              <a:rPr lang="cs-CZ" dirty="0" smtClean="0"/>
              <a:t>. zn. 29 </a:t>
            </a:r>
            <a:r>
              <a:rPr lang="cs-CZ" dirty="0" err="1"/>
              <a:t>Af</a:t>
            </a:r>
            <a:r>
              <a:rPr lang="cs-CZ" dirty="0"/>
              <a:t> </a:t>
            </a:r>
            <a:r>
              <a:rPr lang="cs-CZ" dirty="0" smtClean="0"/>
              <a:t>102/2016 – dosud nerozhodnuto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0493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 přednášky</a:t>
            </a:r>
          </a:p>
          <a:p>
            <a:pPr lvl="1"/>
            <a:r>
              <a:rPr lang="cs-CZ" dirty="0" smtClean="0"/>
              <a:t>Seznámení s institutem zajišťovacího příkazu</a:t>
            </a:r>
          </a:p>
          <a:p>
            <a:pPr lvl="1"/>
            <a:r>
              <a:rPr lang="cs-CZ" dirty="0" smtClean="0"/>
              <a:t>Praktické využití a proces vydávání zajišťovacího příkazu</a:t>
            </a:r>
          </a:p>
          <a:p>
            <a:pPr lvl="1"/>
            <a:r>
              <a:rPr lang="cs-CZ" dirty="0" smtClean="0"/>
              <a:t>Mediální a politické tlaky ve vztahu k zajišťovacím příkazům</a:t>
            </a:r>
          </a:p>
        </p:txBody>
      </p:sp>
    </p:spTree>
    <p:extLst>
      <p:ext uri="{BB962C8B-B14F-4D97-AF65-F5344CB8AC3E}">
        <p14:creationId xmlns:p14="http://schemas.microsoft.com/office/powerpoint/2010/main" val="48790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Kauza FAU s.r.o. – média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cs-CZ" dirty="0" smtClean="0"/>
              <a:t>„Naši klekli na tu FAU Přerov“ – nahrávka zveřejněna 27. 8.  2017</a:t>
            </a:r>
          </a:p>
          <a:p>
            <a:pPr algn="just"/>
            <a:r>
              <a:rPr lang="cs-CZ" dirty="0" smtClean="0"/>
              <a:t>Mediální tažení – 2 hlavní tábory</a:t>
            </a:r>
          </a:p>
          <a:p>
            <a:pPr lvl="1" algn="just"/>
            <a:r>
              <a:rPr lang="cs-CZ" dirty="0" smtClean="0"/>
              <a:t>Hospodářské noviny, Ekonom x Lidové noviny, Mladá fronta</a:t>
            </a:r>
          </a:p>
          <a:p>
            <a:pPr lvl="1" algn="just"/>
            <a:r>
              <a:rPr lang="cs-CZ" dirty="0" smtClean="0"/>
              <a:t>Reportéři ČT – 11. 9. 2017</a:t>
            </a:r>
          </a:p>
          <a:p>
            <a:pPr algn="just"/>
            <a:r>
              <a:rPr lang="cs-CZ" dirty="0" smtClean="0"/>
              <a:t>Zbavení mlčenlivosti Finanční správy vůči médiím 29. 8. 2017</a:t>
            </a:r>
          </a:p>
          <a:p>
            <a:pPr algn="just"/>
            <a:r>
              <a:rPr lang="cs-CZ" dirty="0" smtClean="0"/>
              <a:t>Vyjádření Finanční správy dne 7. 9. 2017</a:t>
            </a:r>
          </a:p>
          <a:p>
            <a:pPr algn="just"/>
            <a:r>
              <a:rPr lang="cs-CZ" dirty="0"/>
              <a:t>Mediální obraz</a:t>
            </a:r>
          </a:p>
          <a:p>
            <a:pPr lvl="1" algn="just"/>
            <a:r>
              <a:rPr lang="cs-CZ" dirty="0"/>
              <a:t>Rozhovory s </a:t>
            </a:r>
            <a:r>
              <a:rPr lang="cs-CZ" dirty="0" smtClean="0"/>
              <a:t>jednatelem a zástupcem DS, Andrejem </a:t>
            </a:r>
            <a:r>
              <a:rPr lang="cs-CZ" dirty="0" err="1" smtClean="0"/>
              <a:t>Babišem</a:t>
            </a:r>
            <a:r>
              <a:rPr lang="cs-CZ" dirty="0" smtClean="0"/>
              <a:t> a „daňovými experty“</a:t>
            </a:r>
            <a:endParaRPr lang="cs-CZ" dirty="0"/>
          </a:p>
          <a:p>
            <a:pPr lvl="1" algn="just"/>
            <a:r>
              <a:rPr lang="cs-CZ" dirty="0"/>
              <a:t>Okamžitá </a:t>
            </a:r>
            <a:r>
              <a:rPr lang="cs-CZ" dirty="0" smtClean="0"/>
              <a:t>cílená likvidace DS</a:t>
            </a:r>
            <a:r>
              <a:rPr lang="cs-CZ" dirty="0"/>
              <a:t> </a:t>
            </a:r>
            <a:r>
              <a:rPr lang="cs-CZ" dirty="0" smtClean="0"/>
              <a:t>kvůli zájmům </a:t>
            </a:r>
            <a:r>
              <a:rPr lang="cs-CZ" dirty="0" err="1" smtClean="0"/>
              <a:t>Agrofertu</a:t>
            </a:r>
            <a:r>
              <a:rPr lang="cs-CZ" dirty="0" smtClean="0"/>
              <a:t>, ilustrační záběry ozbrojených zásahových jednotek, vlečka</a:t>
            </a:r>
            <a:endParaRPr lang="cs-CZ" dirty="0"/>
          </a:p>
          <a:p>
            <a:pPr lvl="1" algn="just"/>
            <a:r>
              <a:rPr lang="cs-CZ" dirty="0" smtClean="0"/>
              <a:t>Soud označil postup FS za nezákonný, FS se snaží vybrat jednu daň dvakrát</a:t>
            </a:r>
          </a:p>
          <a:p>
            <a:pPr lvl="1" algn="just"/>
            <a:r>
              <a:rPr lang="cs-CZ" dirty="0" smtClean="0"/>
              <a:t>Ministr financí podléhá tlaku a omlouvá se za zajišťovací příkazy, označuje pokus o dvojí vybrání daně za pochybení</a:t>
            </a:r>
            <a:endParaRPr lang="cs-CZ" dirty="0"/>
          </a:p>
          <a:p>
            <a:pPr algn="just"/>
            <a:r>
              <a:rPr lang="cs-CZ" dirty="0"/>
              <a:t>Realita</a:t>
            </a:r>
          </a:p>
          <a:p>
            <a:pPr lvl="1" algn="just"/>
            <a:r>
              <a:rPr lang="cs-CZ" dirty="0" smtClean="0"/>
              <a:t>Soud se podmínkami vydání zajišťovacích příkazů vůbec nezabýval, pouze označil za neslučitelné zajištění/doměření daně z totožných obchodních transakcí, ohledně kterých již ručí DS za jiný subjekt, odůvodnění rozsudku je dosti strohé</a:t>
            </a:r>
          </a:p>
          <a:p>
            <a:pPr lvl="1" algn="just"/>
            <a:r>
              <a:rPr lang="cs-CZ" dirty="0" smtClean="0"/>
              <a:t>Otázku zákonnosti postupu řeší NSS, ale pouze ve vztahu k slučitelnosti ručení a vydaných zajišťovacích příkazů</a:t>
            </a:r>
          </a:p>
          <a:p>
            <a:pPr lvl="1" algn="just"/>
            <a:r>
              <a:rPr lang="cs-CZ" dirty="0" smtClean="0"/>
              <a:t>DS v odvolacím řízení proti zajišťovacím příkazům ani v řízení před soudem závěry správce daně relevantně nerozporoval</a:t>
            </a:r>
            <a:endParaRPr lang="cs-CZ" dirty="0"/>
          </a:p>
          <a:p>
            <a:pPr lvl="1"/>
            <a:r>
              <a:rPr lang="cs-CZ" dirty="0" smtClean="0"/>
              <a:t>Ze zveřejněných nahrávek nevyplývá úkolování FS ani porušení povinnosti mlčenlivosti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6027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Kauza KM PLUS spol. s r.o.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52921"/>
            <a:ext cx="105156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Série reportáží na Seznam Zprávy</a:t>
            </a:r>
          </a:p>
          <a:p>
            <a:pPr lvl="1" algn="just"/>
            <a:r>
              <a:rPr lang="cs-CZ" dirty="0" smtClean="0"/>
              <a:t>Zničení mladé </a:t>
            </a:r>
            <a:r>
              <a:rPr lang="cs-CZ" dirty="0" smtClean="0"/>
              <a:t>rodiny a jejich podnikání</a:t>
            </a:r>
            <a:endParaRPr lang="cs-CZ" dirty="0" smtClean="0"/>
          </a:p>
          <a:p>
            <a:pPr lvl="1" algn="just"/>
            <a:r>
              <a:rPr lang="cs-CZ" dirty="0" smtClean="0"/>
              <a:t>Pokyn osoby napojené na AGROFERT, a.s.</a:t>
            </a:r>
          </a:p>
          <a:p>
            <a:pPr lvl="1" algn="just"/>
            <a:r>
              <a:rPr lang="cs-CZ" dirty="0" smtClean="0"/>
              <a:t>Likvidace ze dne na dne, odchod všech zaměstnanců</a:t>
            </a:r>
          </a:p>
          <a:p>
            <a:pPr lvl="1" algn="just"/>
            <a:r>
              <a:rPr lang="cs-CZ" dirty="0" smtClean="0"/>
              <a:t>Posouzení věci JUDr. Marvanovou</a:t>
            </a:r>
          </a:p>
          <a:p>
            <a:pPr lvl="2" algn="just"/>
            <a:r>
              <a:rPr lang="cs-CZ" dirty="0" smtClean="0"/>
              <a:t>Popření pohledávek insolvenčním správcem, rozsudky neosvědčují dluh či podvod</a:t>
            </a:r>
          </a:p>
          <a:p>
            <a:pPr algn="just"/>
            <a:r>
              <a:rPr lang="cs-CZ" dirty="0" smtClean="0"/>
              <a:t>Postup finanční správy</a:t>
            </a:r>
          </a:p>
          <a:p>
            <a:pPr lvl="1" algn="just"/>
            <a:r>
              <a:rPr lang="cs-CZ" dirty="0" smtClean="0"/>
              <a:t>Vydány zajišťovací příkazy</a:t>
            </a:r>
          </a:p>
          <a:p>
            <a:pPr lvl="2" algn="just"/>
            <a:r>
              <a:rPr lang="cs-CZ" dirty="0"/>
              <a:t>Porušení rozpočtové kázně při čerpání </a:t>
            </a:r>
            <a:r>
              <a:rPr lang="cs-CZ" dirty="0" smtClean="0"/>
              <a:t>dotace + podvod na DPH</a:t>
            </a:r>
          </a:p>
          <a:p>
            <a:pPr lvl="2" algn="just"/>
            <a:r>
              <a:rPr lang="cs-CZ" dirty="0" smtClean="0"/>
              <a:t>Obojí potvrzeno KS v Hradci Králové č.j. </a:t>
            </a:r>
            <a:r>
              <a:rPr lang="da-DK" dirty="0"/>
              <a:t>52 Af </a:t>
            </a:r>
            <a:r>
              <a:rPr lang="da-DK" dirty="0" smtClean="0"/>
              <a:t>66-2016-259</a:t>
            </a:r>
            <a:r>
              <a:rPr lang="cs-CZ" dirty="0" smtClean="0"/>
              <a:t> a č.j. </a:t>
            </a:r>
            <a:r>
              <a:rPr lang="da-DK" dirty="0" smtClean="0"/>
              <a:t>52 </a:t>
            </a:r>
            <a:r>
              <a:rPr lang="da-DK" dirty="0"/>
              <a:t>Af </a:t>
            </a:r>
            <a:r>
              <a:rPr lang="da-DK" dirty="0" smtClean="0"/>
              <a:t>67/2016-264</a:t>
            </a:r>
            <a:endParaRPr lang="cs-CZ" dirty="0" smtClean="0"/>
          </a:p>
          <a:p>
            <a:pPr lvl="1" algn="just"/>
            <a:r>
              <a:rPr lang="cs-CZ" dirty="0" smtClean="0"/>
              <a:t>Vyjádření FS ke kauze po zproštění mlčenlivosti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3284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Kauza KM PLUS spol. s r.o.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52921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Porušení rozpočtové kázně</a:t>
            </a:r>
          </a:p>
          <a:p>
            <a:pPr lvl="1" algn="just"/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916" y="2391438"/>
            <a:ext cx="7887161" cy="198162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916" y="4373058"/>
            <a:ext cx="7934183" cy="199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22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Kauza KM PLUS spol. s r.o.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52921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Podvod na DPH</a:t>
            </a:r>
          </a:p>
          <a:p>
            <a:pPr lvl="1" algn="just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499" y="2415846"/>
            <a:ext cx="7469002" cy="378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9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Kauza KM PLUS spol. s r.o.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52921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Analýza majetku</a:t>
            </a:r>
          </a:p>
          <a:p>
            <a:pPr lvl="1" algn="just"/>
            <a:r>
              <a:rPr lang="cs-CZ" dirty="0" smtClean="0"/>
              <a:t>Rozhodující část aktiv movité věci</a:t>
            </a:r>
          </a:p>
          <a:p>
            <a:pPr lvl="2" algn="just"/>
            <a:r>
              <a:rPr lang="cs-CZ" dirty="0" smtClean="0"/>
              <a:t>Plnící linka</a:t>
            </a:r>
          </a:p>
          <a:p>
            <a:pPr lvl="1" algn="just"/>
            <a:r>
              <a:rPr lang="cs-CZ" dirty="0" smtClean="0"/>
              <a:t>Nízký zůstatek na účtu</a:t>
            </a:r>
          </a:p>
          <a:p>
            <a:pPr lvl="1" algn="just"/>
            <a:r>
              <a:rPr lang="cs-CZ" dirty="0" smtClean="0"/>
              <a:t>V průběhu kontroly zbavování se majetku (automobily)</a:t>
            </a:r>
          </a:p>
          <a:p>
            <a:pPr lvl="1" algn="just"/>
            <a:r>
              <a:rPr lang="cs-CZ" dirty="0" smtClean="0"/>
              <a:t>Nemovité věci zatíženy zástavními právy ve prospěch 3. osob</a:t>
            </a:r>
          </a:p>
          <a:p>
            <a:pPr lvl="1" algn="just"/>
            <a:r>
              <a:rPr lang="cs-CZ" dirty="0" smtClean="0"/>
              <a:t>Závazky výrazně převyšující pohledávky</a:t>
            </a:r>
          </a:p>
          <a:p>
            <a:pPr lvl="2" algn="just"/>
            <a:r>
              <a:rPr lang="cs-CZ" dirty="0" smtClean="0"/>
              <a:t>20% krátkodobých závazků po splatnosti</a:t>
            </a:r>
          </a:p>
          <a:p>
            <a:pPr lvl="2" algn="just"/>
            <a:r>
              <a:rPr lang="cs-CZ" dirty="0" smtClean="0"/>
              <a:t>Rozdíl mezi krátkodobými aktivy a pasivy má zápornou hodnotu = nekrytý dluh</a:t>
            </a:r>
          </a:p>
          <a:p>
            <a:pPr lvl="1" algn="just"/>
            <a:r>
              <a:rPr lang="cs-CZ" dirty="0" smtClean="0"/>
              <a:t>Poměr cizích zdrojů na celkových zdrojích krytí majetku cc</a:t>
            </a:r>
            <a:r>
              <a:rPr lang="cs-CZ" dirty="0" smtClean="0"/>
              <a:t>a 95%</a:t>
            </a:r>
            <a:endParaRPr lang="cs-CZ" dirty="0" smtClean="0"/>
          </a:p>
          <a:p>
            <a:pPr lvl="1"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7426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Důsledek mediálního a politického tlaku</a:t>
            </a:r>
          </a:p>
          <a:p>
            <a:r>
              <a:rPr lang="cs-CZ" dirty="0" smtClean="0"/>
              <a:t>Vydáno GFŘ</a:t>
            </a:r>
          </a:p>
          <a:p>
            <a:r>
              <a:rPr lang="cs-CZ" dirty="0" smtClean="0"/>
              <a:t>Statistická analýza</a:t>
            </a:r>
          </a:p>
          <a:p>
            <a:pPr lvl="1"/>
            <a:r>
              <a:rPr lang="cs-CZ" dirty="0" smtClean="0"/>
              <a:t>Otázka nadužívání, případně „zneužívání“ zajišťovacích příkazů</a:t>
            </a:r>
          </a:p>
          <a:p>
            <a:r>
              <a:rPr lang="cs-CZ" dirty="0" err="1" smtClean="0"/>
              <a:t>Dohlídková</a:t>
            </a:r>
            <a:r>
              <a:rPr lang="cs-CZ" dirty="0" smtClean="0"/>
              <a:t> činnost</a:t>
            </a:r>
          </a:p>
          <a:p>
            <a:pPr lvl="1"/>
            <a:r>
              <a:rPr lang="cs-CZ" dirty="0" smtClean="0"/>
              <a:t>Vydávání zajišťovacích příkazů</a:t>
            </a:r>
          </a:p>
          <a:p>
            <a:pPr lvl="1"/>
            <a:r>
              <a:rPr lang="cs-CZ" dirty="0" smtClean="0"/>
              <a:t>FÚ i OFŘ</a:t>
            </a:r>
          </a:p>
          <a:p>
            <a:r>
              <a:rPr lang="cs-CZ" dirty="0" smtClean="0"/>
              <a:t>Závěry a návrhy</a:t>
            </a:r>
          </a:p>
          <a:p>
            <a:pPr lvl="1"/>
            <a:r>
              <a:rPr lang="cs-CZ" dirty="0" smtClean="0"/>
              <a:t>Nová metodika, využití dalších institutů, návrhy de lege </a:t>
            </a:r>
            <a:r>
              <a:rPr lang="cs-CZ" dirty="0" err="1" smtClean="0"/>
              <a:t>ferenda</a:t>
            </a:r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Analýza zajišťovacích příkazů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341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Náležitosti </a:t>
            </a:r>
            <a:r>
              <a:rPr lang="cs-CZ" dirty="0" smtClean="0"/>
              <a:t>zajišťovacího příkazu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Právní úprava</a:t>
            </a:r>
          </a:p>
          <a:p>
            <a:pPr lvl="1"/>
            <a:r>
              <a:rPr lang="cs-CZ" dirty="0" err="1"/>
              <a:t>ust</a:t>
            </a:r>
            <a:r>
              <a:rPr lang="cs-CZ" dirty="0"/>
              <a:t>. § 167 DŘ až § 169 DŘ + </a:t>
            </a:r>
            <a:r>
              <a:rPr lang="cs-CZ" dirty="0" err="1"/>
              <a:t>ust</a:t>
            </a:r>
            <a:r>
              <a:rPr lang="cs-CZ" dirty="0"/>
              <a:t>. § 103 </a:t>
            </a:r>
            <a:r>
              <a:rPr lang="cs-CZ" dirty="0" smtClean="0"/>
              <a:t>ZDPH</a:t>
            </a:r>
          </a:p>
          <a:p>
            <a:pPr lvl="1"/>
            <a:r>
              <a:rPr lang="cs-CZ" dirty="0" smtClean="0"/>
              <a:t>Exekuční </a:t>
            </a:r>
            <a:r>
              <a:rPr lang="cs-CZ" dirty="0" smtClean="0"/>
              <a:t>titul</a:t>
            </a:r>
          </a:p>
          <a:p>
            <a:pPr lvl="1"/>
            <a:r>
              <a:rPr lang="cs-CZ" dirty="0" smtClean="0"/>
              <a:t>Rozsudek rozšířeného senátu NSS č.j. 9 </a:t>
            </a:r>
            <a:r>
              <a:rPr lang="cs-CZ" dirty="0" err="1" smtClean="0"/>
              <a:t>Afs</a:t>
            </a:r>
            <a:r>
              <a:rPr lang="cs-CZ" dirty="0" smtClean="0"/>
              <a:t> 13/2008-90 ze dne 24.11.2009</a:t>
            </a:r>
            <a:endParaRPr lang="cs-CZ" dirty="0"/>
          </a:p>
          <a:p>
            <a:r>
              <a:rPr lang="cs-CZ" dirty="0"/>
              <a:t>Obecné náležitosti rozhodnutí</a:t>
            </a:r>
          </a:p>
          <a:p>
            <a:pPr lvl="1"/>
            <a:r>
              <a:rPr lang="cs-CZ" dirty="0" err="1"/>
              <a:t>ust</a:t>
            </a:r>
            <a:r>
              <a:rPr lang="cs-CZ" dirty="0"/>
              <a:t>. § 102 DŘ</a:t>
            </a:r>
          </a:p>
          <a:p>
            <a:pPr lvl="1"/>
            <a:r>
              <a:rPr lang="cs-CZ" dirty="0" err="1"/>
              <a:t>ust</a:t>
            </a:r>
            <a:r>
              <a:rPr lang="cs-CZ" dirty="0"/>
              <a:t>. § 102 odst. 4 DŘ se u ZP neaplikuje</a:t>
            </a:r>
          </a:p>
          <a:p>
            <a:pPr lvl="2"/>
            <a:r>
              <a:rPr lang="cs-CZ" dirty="0"/>
              <a:t>rozsudek NSS č.j. 6 </a:t>
            </a:r>
            <a:r>
              <a:rPr lang="cs-CZ" dirty="0" err="1"/>
              <a:t>Afs</a:t>
            </a:r>
            <a:r>
              <a:rPr lang="cs-CZ" dirty="0"/>
              <a:t> 3/2016-45 ze dne 06.04.2016</a:t>
            </a:r>
          </a:p>
          <a:p>
            <a:r>
              <a:rPr lang="cs-CZ" dirty="0"/>
              <a:t>Zvláštní náležitosti ZP</a:t>
            </a:r>
          </a:p>
          <a:p>
            <a:pPr lvl="1"/>
            <a:r>
              <a:rPr lang="cs-CZ" dirty="0" err="1"/>
              <a:t>ust</a:t>
            </a:r>
            <a:r>
              <a:rPr lang="cs-CZ" dirty="0"/>
              <a:t>. § 167 DŘ + </a:t>
            </a:r>
            <a:r>
              <a:rPr lang="cs-CZ" dirty="0" err="1"/>
              <a:t>ust</a:t>
            </a:r>
            <a:r>
              <a:rPr lang="cs-CZ" dirty="0"/>
              <a:t>. § 103 ZDPH</a:t>
            </a:r>
          </a:p>
          <a:p>
            <a:pPr lvl="2"/>
            <a:r>
              <a:rPr lang="cs-CZ" dirty="0"/>
              <a:t>rozsudek NSS č.j. 4 </a:t>
            </a:r>
            <a:r>
              <a:rPr lang="cs-CZ" dirty="0" err="1"/>
              <a:t>Afs</a:t>
            </a:r>
            <a:r>
              <a:rPr lang="cs-CZ" dirty="0"/>
              <a:t> 22/2015-104 ze dne 07.01.2016</a:t>
            </a:r>
          </a:p>
          <a:p>
            <a:pPr lvl="2"/>
            <a:r>
              <a:rPr lang="cs-CZ" dirty="0"/>
              <a:t>rozsudek NSS č.j. 4 As 209/2014-86 ze dne 17.12.2014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9846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Zvláštní náležitosti </a:t>
            </a:r>
            <a:r>
              <a:rPr lang="cs-CZ" dirty="0" smtClean="0"/>
              <a:t>zajišťovacího příkazu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Daň dosud nesplatná</a:t>
            </a:r>
          </a:p>
          <a:p>
            <a:pPr lvl="1"/>
            <a:r>
              <a:rPr lang="cs-CZ" dirty="0"/>
              <a:t>méně frekventované</a:t>
            </a:r>
          </a:p>
          <a:p>
            <a:pPr lvl="1"/>
            <a:r>
              <a:rPr lang="cs-CZ" dirty="0"/>
              <a:t>nejčastější využití v souvislosti s podáním odvolání proti rozhodnutí o stanovení daně</a:t>
            </a:r>
          </a:p>
          <a:p>
            <a:pPr lvl="1"/>
            <a:r>
              <a:rPr lang="cs-CZ" dirty="0"/>
              <a:t>vychází z rozhodnutí o stanovení daně (neužije se </a:t>
            </a:r>
            <a:r>
              <a:rPr lang="cs-CZ" dirty="0" err="1"/>
              <a:t>ust</a:t>
            </a:r>
            <a:r>
              <a:rPr lang="cs-CZ" dirty="0"/>
              <a:t>. § 167 odst. 4 DŘ)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7627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Zvláštní náležitosti </a:t>
            </a:r>
            <a:r>
              <a:rPr lang="cs-CZ" dirty="0" smtClean="0"/>
              <a:t>zajišťovacího příkazu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Daň dosud nestanovená</a:t>
            </a:r>
          </a:p>
          <a:p>
            <a:pPr lvl="1"/>
            <a:r>
              <a:rPr lang="cs-CZ" dirty="0"/>
              <a:t>neukončené nalézací řízení</a:t>
            </a:r>
          </a:p>
          <a:p>
            <a:pPr lvl="1"/>
            <a:r>
              <a:rPr lang="cs-CZ" dirty="0"/>
              <a:t>odůvodnění ZP musí obsahovat úvahu správce daně o budoucím stanovení konkrétní daně</a:t>
            </a:r>
          </a:p>
          <a:p>
            <a:pPr lvl="1"/>
            <a:r>
              <a:rPr lang="cs-CZ" dirty="0"/>
              <a:t>užití pomůcek</a:t>
            </a:r>
          </a:p>
          <a:p>
            <a:pPr lvl="2"/>
            <a:r>
              <a:rPr lang="cs-CZ" dirty="0" err="1"/>
              <a:t>ust</a:t>
            </a:r>
            <a:r>
              <a:rPr lang="cs-CZ" dirty="0"/>
              <a:t>. § 167 odst. 4 DŘ X </a:t>
            </a:r>
            <a:r>
              <a:rPr lang="cs-CZ" dirty="0" err="1"/>
              <a:t>ust</a:t>
            </a:r>
            <a:r>
              <a:rPr lang="cs-CZ" dirty="0"/>
              <a:t>. § 98 </a:t>
            </a:r>
            <a:r>
              <a:rPr lang="cs-CZ" dirty="0" smtClean="0"/>
              <a:t>DŘ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766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Zvláštní náležitosti </a:t>
            </a:r>
            <a:r>
              <a:rPr lang="cs-CZ" dirty="0" smtClean="0"/>
              <a:t>zajišťovacího příkazu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Obava o nedobytnost daně, či značné obtíže při jejím vybrání</a:t>
            </a:r>
          </a:p>
          <a:p>
            <a:pPr lvl="1"/>
            <a:r>
              <a:rPr lang="cs-CZ" dirty="0"/>
              <a:t>základní předpoklad pro vydání ZP</a:t>
            </a:r>
          </a:p>
          <a:p>
            <a:pPr lvl="1"/>
            <a:r>
              <a:rPr lang="cs-CZ" dirty="0"/>
              <a:t>zákon neobsahuje výčet skutečností, které mohou existenci obavy zdůvodnit</a:t>
            </a:r>
          </a:p>
          <a:p>
            <a:pPr lvl="1"/>
            <a:r>
              <a:rPr lang="cs-CZ" dirty="0"/>
              <a:t>vyšší intenzita x nižší intenzita</a:t>
            </a:r>
          </a:p>
          <a:p>
            <a:pPr lvl="2"/>
            <a:r>
              <a:rPr lang="cs-CZ" dirty="0"/>
              <a:t>rozsudek NSS č.j. 1 As 27/2014-31 ze dne 16.04.2014</a:t>
            </a:r>
          </a:p>
          <a:p>
            <a:pPr lvl="1"/>
            <a:r>
              <a:rPr lang="cs-CZ" dirty="0"/>
              <a:t>majetková nedostatečnost</a:t>
            </a:r>
          </a:p>
          <a:p>
            <a:pPr lvl="2"/>
            <a:r>
              <a:rPr lang="cs-CZ" dirty="0"/>
              <a:t>klíčová skutečnost</a:t>
            </a:r>
          </a:p>
          <a:p>
            <a:pPr lvl="2"/>
            <a:r>
              <a:rPr lang="cs-CZ" dirty="0"/>
              <a:t>nutnost vždy zjišťovat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7180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Zvláštní náležitosti </a:t>
            </a:r>
            <a:r>
              <a:rPr lang="cs-CZ" dirty="0" smtClean="0"/>
              <a:t>zajišťovacího příkazu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Nebezpečí z prodlení</a:t>
            </a:r>
          </a:p>
          <a:p>
            <a:pPr lvl="1"/>
            <a:r>
              <a:rPr lang="cs-CZ" dirty="0"/>
              <a:t>pokud nehrozí =</a:t>
            </a:r>
            <a:r>
              <a:rPr lang="en-US" dirty="0"/>
              <a:t>&gt;</a:t>
            </a:r>
            <a:r>
              <a:rPr lang="cs-CZ" dirty="0"/>
              <a:t> povinnost složit jistotu do 3 pracovních dnů</a:t>
            </a:r>
          </a:p>
          <a:p>
            <a:pPr lvl="1"/>
            <a:r>
              <a:rPr lang="cs-CZ" dirty="0"/>
              <a:t>nutnost odůvodnění hrozícího nebezpečí z prodlení</a:t>
            </a:r>
          </a:p>
          <a:p>
            <a:pPr lvl="1"/>
            <a:r>
              <a:rPr lang="cs-CZ" dirty="0" err="1"/>
              <a:t>ust</a:t>
            </a:r>
            <a:r>
              <a:rPr lang="cs-CZ" dirty="0"/>
              <a:t>. § 167 odst. 3 DŘ věta druhá</a:t>
            </a:r>
          </a:p>
          <a:p>
            <a:pPr lvl="2"/>
            <a:r>
              <a:rPr lang="cs-CZ" dirty="0"/>
              <a:t>ZP je vykonatelný okamžikem oznámení DS</a:t>
            </a:r>
          </a:p>
          <a:p>
            <a:pPr lvl="2"/>
            <a:r>
              <a:rPr lang="cs-CZ" dirty="0"/>
              <a:t>definice oznámení v </a:t>
            </a:r>
            <a:r>
              <a:rPr lang="cs-CZ" dirty="0" err="1"/>
              <a:t>ust</a:t>
            </a:r>
            <a:r>
              <a:rPr lang="cs-CZ" dirty="0"/>
              <a:t>. § 101 odst. 6 DŘ</a:t>
            </a:r>
          </a:p>
          <a:p>
            <a:pPr lvl="2"/>
            <a:r>
              <a:rPr lang="cs-CZ" dirty="0"/>
              <a:t>obecná úprava aplikovatelná na všechny druhy daní (X DPH)</a:t>
            </a:r>
          </a:p>
          <a:p>
            <a:pPr lvl="1"/>
            <a:r>
              <a:rPr lang="cs-CZ" dirty="0" err="1"/>
              <a:t>ust</a:t>
            </a:r>
            <a:r>
              <a:rPr lang="cs-CZ" dirty="0"/>
              <a:t>. § 103 ZDPH</a:t>
            </a:r>
          </a:p>
          <a:p>
            <a:pPr lvl="2"/>
            <a:r>
              <a:rPr lang="cs-CZ" dirty="0"/>
              <a:t>ZP je vykonatelný okamžikem vydání</a:t>
            </a:r>
          </a:p>
          <a:p>
            <a:pPr lvl="2"/>
            <a:r>
              <a:rPr lang="cs-CZ" dirty="0"/>
              <a:t>definice vydání v </a:t>
            </a:r>
            <a:r>
              <a:rPr lang="cs-CZ" dirty="0" err="1"/>
              <a:t>ust</a:t>
            </a:r>
            <a:r>
              <a:rPr lang="cs-CZ" dirty="0"/>
              <a:t>. § 101 odst. 2 DŘ</a:t>
            </a:r>
          </a:p>
          <a:p>
            <a:pPr lvl="2"/>
            <a:r>
              <a:rPr lang="cs-CZ" dirty="0"/>
              <a:t>speciální úprava k </a:t>
            </a:r>
            <a:r>
              <a:rPr lang="cs-CZ" dirty="0" err="1"/>
              <a:t>ust</a:t>
            </a:r>
            <a:r>
              <a:rPr lang="cs-CZ" dirty="0"/>
              <a:t>. § 167 odst. 3 DŘ</a:t>
            </a:r>
          </a:p>
          <a:p>
            <a:pPr lvl="2"/>
            <a:r>
              <a:rPr lang="cs-CZ" dirty="0"/>
              <a:t>pouze u DPH</a:t>
            </a:r>
          </a:p>
          <a:p>
            <a:pPr lvl="2"/>
            <a:r>
              <a:rPr lang="cs-CZ" dirty="0"/>
              <a:t>pokus vyrozumět DS + úřední záznam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9101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Zvláštní náležitosti </a:t>
            </a:r>
            <a:r>
              <a:rPr lang="cs-CZ" dirty="0" smtClean="0"/>
              <a:t>zajišťovacího příkazu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Náležitosti ZP v zákoně výslovně neuvedené</a:t>
            </a:r>
          </a:p>
          <a:p>
            <a:pPr lvl="1"/>
            <a:r>
              <a:rPr lang="cs-CZ" dirty="0"/>
              <a:t>povinnost správce daně uvést lhůtu k plnění a trvání zajištění + zdůvodnění proč právě taková lhůta</a:t>
            </a:r>
          </a:p>
          <a:p>
            <a:pPr lvl="2"/>
            <a:r>
              <a:rPr lang="cs-CZ" dirty="0"/>
              <a:t>obsahem komentáře k </a:t>
            </a:r>
            <a:r>
              <a:rPr lang="cs-CZ" dirty="0" err="1"/>
              <a:t>ust</a:t>
            </a:r>
            <a:r>
              <a:rPr lang="cs-CZ" dirty="0"/>
              <a:t>. § 167 DŘ</a:t>
            </a:r>
          </a:p>
          <a:p>
            <a:pPr lvl="2"/>
            <a:r>
              <a:rPr lang="cs-CZ" dirty="0"/>
              <a:t>Dikce </a:t>
            </a:r>
            <a:r>
              <a:rPr lang="cs-CZ" dirty="0" err="1"/>
              <a:t>ust</a:t>
            </a:r>
            <a:r>
              <a:rPr lang="cs-CZ" dirty="0"/>
              <a:t>. § 168 odst. 3, 4 a 5 DŘ + smysl zajišťovacího příkazu =</a:t>
            </a:r>
            <a:r>
              <a:rPr lang="en-US" dirty="0"/>
              <a:t>&gt;</a:t>
            </a:r>
            <a:r>
              <a:rPr lang="cs-CZ" dirty="0"/>
              <a:t> výše uvedená povinnost není náležitostí ZP</a:t>
            </a:r>
          </a:p>
          <a:p>
            <a:pPr lvl="2"/>
            <a:r>
              <a:rPr lang="cs-CZ" dirty="0"/>
              <a:t>rozsudek MS v Praze č.j. 8 </a:t>
            </a:r>
            <a:r>
              <a:rPr lang="cs-CZ" dirty="0" err="1"/>
              <a:t>Af</a:t>
            </a:r>
            <a:r>
              <a:rPr lang="cs-CZ" dirty="0"/>
              <a:t> 14/2013-32 ze dne 31.10.2016</a:t>
            </a:r>
          </a:p>
          <a:p>
            <a:pPr lvl="1"/>
            <a:r>
              <a:rPr lang="cs-CZ" dirty="0"/>
              <a:t>povinnost uvést výši daně + výši zajištění + zdůvodnění konkrétní výše zajištění</a:t>
            </a:r>
          </a:p>
          <a:p>
            <a:pPr lvl="2"/>
            <a:r>
              <a:rPr lang="cs-CZ" dirty="0"/>
              <a:t>výše daně i zajištění je zpravidla obsahem odůvodnění respektive výroku ZP</a:t>
            </a:r>
          </a:p>
          <a:p>
            <a:pPr lvl="2"/>
            <a:r>
              <a:rPr lang="cs-CZ" dirty="0"/>
              <a:t>explicitní odůvodnění konkrétní výše zajištění nebývá v ZP obsaženo</a:t>
            </a:r>
          </a:p>
          <a:p>
            <a:pPr lvl="3"/>
            <a:r>
              <a:rPr lang="cs-CZ" dirty="0"/>
              <a:t>užívání 100% zajištění daně</a:t>
            </a:r>
          </a:p>
          <a:p>
            <a:pPr lvl="3"/>
            <a:r>
              <a:rPr lang="cs-CZ" dirty="0"/>
              <a:t>Důvody pro 100% zajištění se překrývají s důvody pro vydání samotného ZP =</a:t>
            </a:r>
            <a:r>
              <a:rPr lang="en-US" dirty="0"/>
              <a:t>&gt; od</a:t>
            </a:r>
            <a:r>
              <a:rPr lang="cs-CZ" dirty="0" err="1"/>
              <a:t>ůvodnění</a:t>
            </a:r>
            <a:r>
              <a:rPr lang="cs-CZ" dirty="0"/>
              <a:t> konkrétní výše zajištění je tak </a:t>
            </a:r>
            <a:r>
              <a:rPr lang="cs-CZ" dirty="0" err="1"/>
              <a:t>seznatelné</a:t>
            </a:r>
            <a:r>
              <a:rPr lang="cs-CZ" dirty="0"/>
              <a:t> z obsahu ZP</a:t>
            </a:r>
          </a:p>
          <a:p>
            <a:pPr lvl="2"/>
            <a:r>
              <a:rPr lang="cs-CZ" dirty="0"/>
              <a:t>nižší částka zajištění oproti výši daně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093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Zvláštní postupy při vydávání ZP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ust</a:t>
            </a:r>
            <a:r>
              <a:rPr lang="cs-CZ" dirty="0"/>
              <a:t>. § 167 odst. 4 DŘ věta druhá</a:t>
            </a:r>
          </a:p>
          <a:p>
            <a:pPr lvl="1"/>
            <a:r>
              <a:rPr lang="cs-CZ" dirty="0"/>
              <a:t>platí pouze pro daň dosud nestanovenou</a:t>
            </a:r>
          </a:p>
          <a:p>
            <a:pPr lvl="1"/>
            <a:r>
              <a:rPr lang="cs-CZ" dirty="0"/>
              <a:t>právo správce daně, nikoliv povinnost</a:t>
            </a:r>
          </a:p>
          <a:p>
            <a:pPr lvl="1"/>
            <a:r>
              <a:rPr lang="cs-CZ" dirty="0"/>
              <a:t>v případech kdy nelze výši zajišťované daně určit</a:t>
            </a:r>
          </a:p>
          <a:p>
            <a:pPr lvl="1"/>
            <a:r>
              <a:rPr lang="cs-CZ" dirty="0"/>
              <a:t>obtížně aplikovatelné </a:t>
            </a:r>
          </a:p>
          <a:p>
            <a:r>
              <a:rPr lang="cs-CZ" dirty="0" err="1"/>
              <a:t>ust</a:t>
            </a:r>
            <a:r>
              <a:rPr lang="cs-CZ" dirty="0"/>
              <a:t>. § 168 odst. 3 DŘ</a:t>
            </a:r>
          </a:p>
          <a:p>
            <a:pPr lvl="1"/>
            <a:r>
              <a:rPr lang="cs-CZ" dirty="0"/>
              <a:t>povinnost správce daně</a:t>
            </a:r>
          </a:p>
          <a:p>
            <a:pPr lvl="1"/>
            <a:r>
              <a:rPr lang="cs-CZ" dirty="0"/>
              <a:t>správce daně by měl průběžně zjišťovat důvody pro trvání zajištění i pro případné snížení</a:t>
            </a:r>
          </a:p>
          <a:p>
            <a:pPr lvl="1"/>
            <a:r>
              <a:rPr lang="cs-CZ" dirty="0"/>
              <a:t>uvedeným postupem nelze zajištění zvýšit =</a:t>
            </a:r>
            <a:r>
              <a:rPr lang="en-US" dirty="0"/>
              <a:t>&gt;</a:t>
            </a:r>
            <a:r>
              <a:rPr lang="cs-CZ" dirty="0"/>
              <a:t> nutnost vydání nového ZP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37971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1523</Words>
  <Application>Microsoft Office PowerPoint</Application>
  <PresentationFormat>Vlastní</PresentationFormat>
  <Paragraphs>223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27" baseType="lpstr">
      <vt:lpstr>Motiv Office</vt:lpstr>
      <vt:lpstr>1_Motiv Office</vt:lpstr>
      <vt:lpstr>Zajišťovací příkazy</vt:lpstr>
      <vt:lpstr>Úvod</vt:lpstr>
      <vt:lpstr>Náležitosti zajišťovacího příkazu</vt:lpstr>
      <vt:lpstr>Zvláštní náležitosti zajišťovacího příkazu</vt:lpstr>
      <vt:lpstr>Zvláštní náležitosti zajišťovacího příkazu</vt:lpstr>
      <vt:lpstr>Zvláštní náležitosti zajišťovacího příkazu</vt:lpstr>
      <vt:lpstr>Zvláštní náležitosti zajišťovacího příkazu</vt:lpstr>
      <vt:lpstr>Zvláštní náležitosti zajišťovacího příkazu</vt:lpstr>
      <vt:lpstr>Zvláštní postupy při vydávání ZP</vt:lpstr>
      <vt:lpstr>Praktické využití zajišťovacího příkazu</vt:lpstr>
      <vt:lpstr>Proces vydání ZP</vt:lpstr>
      <vt:lpstr>Proces vydání ZP</vt:lpstr>
      <vt:lpstr>Proces vydání ZP</vt:lpstr>
      <vt:lpstr>Mediální kauzy</vt:lpstr>
      <vt:lpstr>Mediální kauzy</vt:lpstr>
      <vt:lpstr>Mediální kauzy</vt:lpstr>
      <vt:lpstr>Kauza FAU s.r.o. – postup Finanční správy</vt:lpstr>
      <vt:lpstr>Kauza FAU s.r.o. – schéma řetězce obchodování s PHM</vt:lpstr>
      <vt:lpstr>Kauza FAU s.r.o. – aktuální soudní spory</vt:lpstr>
      <vt:lpstr>Kauza FAU s.r.o. – média</vt:lpstr>
      <vt:lpstr>Kauza KM PLUS spol. s r.o.</vt:lpstr>
      <vt:lpstr>Kauza KM PLUS spol. s r.o.</vt:lpstr>
      <vt:lpstr>Kauza KM PLUS spol. s r.o.</vt:lpstr>
      <vt:lpstr>Kauza KM PLUS spol. s r.o.</vt:lpstr>
      <vt:lpstr>Analýza zajišťovacích příkazů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Vymáhání a zajištění daní</dc:title>
  <dc:creator>Marťa</dc:creator>
  <cp:lastModifiedBy>Švarc Martin Mgr. (OFŘ)</cp:lastModifiedBy>
  <cp:revision>75</cp:revision>
  <dcterms:created xsi:type="dcterms:W3CDTF">2017-03-07T17:02:02Z</dcterms:created>
  <dcterms:modified xsi:type="dcterms:W3CDTF">2017-10-23T07:08:47Z</dcterms:modified>
</cp:coreProperties>
</file>