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Finanční právo III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28404" y="4199467"/>
            <a:ext cx="8637072" cy="1071095"/>
          </a:xfrm>
        </p:spPr>
        <p:txBody>
          <a:bodyPr/>
          <a:lstStyle/>
          <a:p>
            <a:pPr algn="ctr"/>
            <a:r>
              <a:rPr lang="en-GB" dirty="0" err="1"/>
              <a:t>Úvěrový</a:t>
            </a:r>
            <a:r>
              <a:rPr lang="en-GB" dirty="0"/>
              <a:t> </a:t>
            </a:r>
            <a:r>
              <a:rPr lang="en-GB" dirty="0" err="1"/>
              <a:t>trh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026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6381" y="139592"/>
            <a:ext cx="9603275" cy="1049235"/>
          </a:xfrm>
        </p:spPr>
        <p:txBody>
          <a:bodyPr/>
          <a:lstStyle/>
          <a:p>
            <a:pPr algn="ctr"/>
            <a:r>
              <a:rPr lang="en-GB" dirty="0" err="1"/>
              <a:t>Odnětí</a:t>
            </a:r>
            <a:r>
              <a:rPr lang="en-GB" dirty="0"/>
              <a:t> </a:t>
            </a:r>
            <a:r>
              <a:rPr lang="en-GB" dirty="0" err="1"/>
              <a:t>povolení</a:t>
            </a:r>
            <a:r>
              <a:rPr lang="en-GB" dirty="0"/>
              <a:t>  pro SÚD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057" y="906012"/>
            <a:ext cx="11669086" cy="5444454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b="1" dirty="0" err="1"/>
              <a:t>Sankční</a:t>
            </a:r>
            <a:r>
              <a:rPr lang="cs-CZ" sz="3600" b="1" dirty="0"/>
              <a:t> </a:t>
            </a:r>
            <a:r>
              <a:rPr lang="cs-CZ" sz="2100" b="1" dirty="0"/>
              <a:t>– </a:t>
            </a:r>
            <a:r>
              <a:rPr lang="cs-CZ" sz="2100" dirty="0"/>
              <a:t>§ 28g zákona o spořitelních a úvěrních družstvech</a:t>
            </a:r>
            <a:endParaRPr lang="cs-CZ" sz="36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900" dirty="0"/>
              <a:t>ČNB odejme povolení působit jako spořitelní a úvěrní družstvo: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cs-CZ" sz="2500" dirty="0"/>
              <a:t>při přetrvávání závažných nedostatků v činnosti spořitelního a úvěrního družstva. kapitálová přiměřenost spořitelního a úvěrního družstva (§ 28g odst. 3 zákona o spořitelních a úvěrních družstvech)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cs-CZ" sz="2900" dirty="0"/>
              <a:t>ČNB může povolení odejmout (§ 28g odst. 2 zákona o spořitelních a úvěrních družstvech):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cs-CZ" sz="2500" dirty="0"/>
              <a:t>spořitelní a úvěrní družstvo nezačalo podnikat do 12 měsíců ode dne udělení povolení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cs-CZ" sz="2500" dirty="0"/>
              <a:t>po dobu 6 měsíců nepřijímá vklady od členů nebo jim neposkytuje úvěry</a:t>
            </a:r>
          </a:p>
          <a:p>
            <a:pPr lvl="2">
              <a:spcBef>
                <a:spcPts val="0"/>
              </a:spcBef>
              <a:spcAft>
                <a:spcPts val="300"/>
              </a:spcAft>
            </a:pPr>
            <a:r>
              <a:rPr lang="cs-CZ" sz="2500" dirty="0"/>
              <a:t>žadatel v žádosti o povolení uvedl nepravdivé údaje nebo zamlčel podstatné údaje nezbytné pro posouzení této žádosti.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Na vlastní žádost</a:t>
            </a:r>
            <a:r>
              <a:rPr lang="cs-CZ" dirty="0"/>
              <a:t> – neupraveno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Na základě § 28h odst. 2 zákona o spořitelních a úvěrních družstvech nesmí dotčená právnická osoba ode dne nabytí právní moci rozhodnutí o odnětí povolení </a:t>
            </a:r>
            <a:r>
              <a:rPr lang="cs-CZ" b="1" dirty="0"/>
              <a:t>přijímat vklady a poskytovat úvěry </a:t>
            </a:r>
            <a:r>
              <a:rPr lang="cs-CZ" dirty="0"/>
              <a:t>a provozovat další činnosti s výjimkou těch, které jsou nezbytné k </a:t>
            </a:r>
            <a:r>
              <a:rPr lang="cs-CZ" b="1" dirty="0">
                <a:solidFill>
                  <a:schemeClr val="accent2"/>
                </a:solidFill>
              </a:rPr>
              <a:t>vypořádání jejích pohledávek a závazků</a:t>
            </a:r>
            <a:r>
              <a:rPr lang="cs-CZ" dirty="0"/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Dnem nabytí PM rozhodnutí o odnětí povolení působit jako spořitelní a úvěrní družstvo se </a:t>
            </a:r>
            <a:r>
              <a:rPr lang="cs-CZ" b="1" dirty="0">
                <a:solidFill>
                  <a:schemeClr val="accent2"/>
                </a:solidFill>
              </a:rPr>
              <a:t>spořitelní a úvěrní družstvo zrušuje </a:t>
            </a:r>
            <a:r>
              <a:rPr lang="cs-CZ" dirty="0"/>
              <a:t>(§ 13 odst. 3 zákona o spořitelních a úvěrních družstvech)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401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Zrušení</a:t>
            </a:r>
            <a:r>
              <a:rPr lang="en-GB" dirty="0"/>
              <a:t> a </a:t>
            </a:r>
            <a:r>
              <a:rPr lang="en-GB" dirty="0" err="1"/>
              <a:t>likvidace</a:t>
            </a:r>
            <a:r>
              <a:rPr lang="en-GB" dirty="0"/>
              <a:t> </a:t>
            </a:r>
            <a:r>
              <a:rPr lang="en-GB" dirty="0" err="1"/>
              <a:t>banky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36 zákona o bankách</a:t>
            </a:r>
          </a:p>
          <a:p>
            <a:r>
              <a:rPr lang="cs-CZ" dirty="0"/>
              <a:t>§ 7a odst. 1 písm. b) zákona o bankách dnem zrušení banky s likvidací zaniká bankovní licence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41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1213" y="156371"/>
            <a:ext cx="9603275" cy="925810"/>
          </a:xfrm>
        </p:spPr>
        <p:txBody>
          <a:bodyPr/>
          <a:lstStyle/>
          <a:p>
            <a:pPr algn="ctr"/>
            <a:r>
              <a:rPr lang="en-GB" dirty="0" err="1"/>
              <a:t>Likvidátor</a:t>
            </a:r>
            <a:r>
              <a:rPr lang="en-GB" dirty="0"/>
              <a:t> </a:t>
            </a:r>
            <a:r>
              <a:rPr lang="en-GB" dirty="0" err="1"/>
              <a:t>banky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838898"/>
            <a:ext cx="9603275" cy="5259897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Jmenování</a:t>
            </a:r>
            <a:endParaRPr lang="cs-CZ" dirty="0"/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fyzická osoba </a:t>
            </a:r>
            <a:r>
              <a:rPr lang="cs-CZ" dirty="0"/>
              <a:t>(§ 8 odst. 9 </a:t>
            </a:r>
            <a:r>
              <a:rPr lang="cs-CZ" dirty="0" err="1"/>
              <a:t>ZoB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ne osoba, která má nebo měla zvláštní vztah k bance, která je nebo v posledních 5 letech byla auditorem banky nebo se jakýmkoli způsobem na auditu v bance podílela.</a:t>
            </a:r>
          </a:p>
          <a:p>
            <a:pPr lvl="1"/>
            <a:r>
              <a:rPr lang="cs-CZ" dirty="0"/>
              <a:t>jmenuje a odvolává </a:t>
            </a:r>
            <a:r>
              <a:rPr lang="cs-CZ" b="1" dirty="0">
                <a:solidFill>
                  <a:schemeClr val="accent2"/>
                </a:solidFill>
              </a:rPr>
              <a:t>soud na návrh ČNB</a:t>
            </a:r>
            <a:r>
              <a:rPr lang="cs-CZ" dirty="0"/>
              <a:t>. O návrhu ČNB soud rozhodne do 24 hodin od podání návrhu</a:t>
            </a:r>
          </a:p>
          <a:p>
            <a:r>
              <a:rPr lang="cs-CZ" b="1" dirty="0"/>
              <a:t>Odměna</a:t>
            </a:r>
            <a:endParaRPr lang="cs-CZ" dirty="0"/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stanoví ČNB </a:t>
            </a:r>
            <a:r>
              <a:rPr lang="cs-CZ" dirty="0"/>
              <a:t>s přihlédnutím k rozsahu činnosti likvidátora</a:t>
            </a:r>
          </a:p>
          <a:p>
            <a:r>
              <a:rPr lang="cs-CZ" b="1" dirty="0"/>
              <a:t>Hrazení nákladů likvidace a odměny</a:t>
            </a:r>
          </a:p>
          <a:p>
            <a:pPr lvl="1"/>
            <a:r>
              <a:rPr lang="cs-CZ" dirty="0"/>
              <a:t>primárně </a:t>
            </a:r>
            <a:r>
              <a:rPr lang="cs-CZ" b="1" dirty="0">
                <a:solidFill>
                  <a:schemeClr val="accent2"/>
                </a:solidFill>
              </a:rPr>
              <a:t>z majetku likvidovaného subjektu</a:t>
            </a:r>
          </a:p>
          <a:p>
            <a:pPr lvl="1"/>
            <a:r>
              <a:rPr lang="cs-CZ" dirty="0"/>
              <a:t>v případě, že majetek likvidovaného subjektu nepostačuje, právní předpisy upravují další postup</a:t>
            </a:r>
          </a:p>
          <a:p>
            <a:pPr lvl="1"/>
            <a:r>
              <a:rPr lang="cs-CZ" dirty="0"/>
              <a:t>k provedení NOZ bylo vydáno </a:t>
            </a:r>
            <a:r>
              <a:rPr lang="cs-CZ" b="1" dirty="0">
                <a:solidFill>
                  <a:schemeClr val="accent2"/>
                </a:solidFill>
              </a:rPr>
              <a:t>nařízení vlády č. 351/2013 Sb., </a:t>
            </a:r>
            <a:r>
              <a:rPr lang="cs-CZ" b="1" dirty="0"/>
              <a:t>kterým se určuje výše úroků z prodlení a nákladů spojených s uplatněním pohledávky, určuje odměna likvidátora, likvidačního správce a člena orgánu právnické osoby jmenovaného soudem a upravují některé otázky Obchodního věstníku a veřejných rejstříků právnických a fyzických osob </a:t>
            </a:r>
            <a:r>
              <a:rPr lang="cs-CZ" dirty="0"/>
              <a:t>→ jsou-li odměna a hotové výdaje náležející likvidátorovi jmenovanému soudem hrazeny </a:t>
            </a:r>
            <a:r>
              <a:rPr lang="cs-CZ" b="1" dirty="0">
                <a:solidFill>
                  <a:schemeClr val="accent2"/>
                </a:solidFill>
              </a:rPr>
              <a:t>státem</a:t>
            </a:r>
            <a:r>
              <a:rPr lang="cs-CZ" dirty="0"/>
              <a:t>, vyplácí tyto částky soud, který odměnu likvidátora určil</a:t>
            </a:r>
          </a:p>
          <a:p>
            <a:r>
              <a:rPr lang="cs-CZ" altLang="cs-CZ" b="1" dirty="0"/>
              <a:t>Povinnost likvidátora jednat </a:t>
            </a:r>
            <a:r>
              <a:rPr lang="cs-CZ" altLang="cs-CZ" b="1" dirty="0">
                <a:solidFill>
                  <a:schemeClr val="accent2"/>
                </a:solidFill>
              </a:rPr>
              <a:t>s péčí řádného hospodáře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2170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Zrušení</a:t>
            </a:r>
            <a:r>
              <a:rPr lang="en-GB" dirty="0"/>
              <a:t> a </a:t>
            </a:r>
            <a:r>
              <a:rPr lang="en-GB" dirty="0" err="1"/>
              <a:t>likvidace</a:t>
            </a:r>
            <a:r>
              <a:rPr lang="en-GB" dirty="0"/>
              <a:t> </a:t>
            </a:r>
            <a:r>
              <a:rPr lang="en-GB" dirty="0" err="1"/>
              <a:t>Družstevní</a:t>
            </a:r>
            <a:r>
              <a:rPr lang="en-GB" dirty="0"/>
              <a:t> </a:t>
            </a:r>
            <a:r>
              <a:rPr lang="en-GB" dirty="0" err="1"/>
              <a:t>záložny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577130"/>
            <a:ext cx="9603275" cy="3889215"/>
          </a:xfrm>
        </p:spPr>
        <p:txBody>
          <a:bodyPr/>
          <a:lstStyle/>
          <a:p>
            <a:endParaRPr lang="en-GB" dirty="0"/>
          </a:p>
          <a:p>
            <a:r>
              <a:rPr lang="cs-CZ" dirty="0"/>
              <a:t>§ 13 zákona o spořitelních a úvěrních družstvech</a:t>
            </a:r>
          </a:p>
          <a:p>
            <a:r>
              <a:rPr lang="cs-CZ" dirty="0"/>
              <a:t>§ 13 odst. 3 zákona o spořitelních a úvěrních družstvech → spořitelní a úvěrní družstvo se </a:t>
            </a:r>
            <a:r>
              <a:rPr lang="cs-CZ" b="1" dirty="0">
                <a:solidFill>
                  <a:schemeClr val="accent2"/>
                </a:solidFill>
              </a:rPr>
              <a:t>zrušuje dnem nabytí právní moci rozhodnutí ČNB o odnětí povolení </a:t>
            </a:r>
            <a:r>
              <a:rPr lang="cs-CZ" dirty="0"/>
              <a:t>k činnosti spořitelního a úvěrního družstva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5960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54769" y="131203"/>
            <a:ext cx="9603275" cy="1049235"/>
          </a:xfrm>
        </p:spPr>
        <p:txBody>
          <a:bodyPr/>
          <a:lstStyle/>
          <a:p>
            <a:pPr algn="ctr"/>
            <a:r>
              <a:rPr lang="en-GB" dirty="0" err="1"/>
              <a:t>Likvidátor</a:t>
            </a:r>
            <a:r>
              <a:rPr lang="en-GB" dirty="0"/>
              <a:t> </a:t>
            </a:r>
            <a:r>
              <a:rPr lang="en-GB" dirty="0" err="1"/>
              <a:t>Družstevní</a:t>
            </a:r>
            <a:r>
              <a:rPr lang="en-GB" dirty="0"/>
              <a:t> </a:t>
            </a:r>
            <a:r>
              <a:rPr lang="en-GB" dirty="0" err="1"/>
              <a:t>záložny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048624"/>
            <a:ext cx="9603275" cy="5125673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Jmenování</a:t>
            </a:r>
          </a:p>
          <a:p>
            <a:pPr lvl="1"/>
            <a:r>
              <a:rPr lang="cs-CZ" b="1" dirty="0">
                <a:solidFill>
                  <a:schemeClr val="accent2"/>
                </a:solidFill>
              </a:rPr>
              <a:t>fyzická nebo právnická osoba </a:t>
            </a:r>
            <a:r>
              <a:rPr lang="cs-CZ" dirty="0"/>
              <a:t>splňující podmínky důvěryhodnosti a odborné způsobilosti podle § 2a odst. 5 zákona o spořitelních a úvěrních družstvech a která nemá nebo neměla ke spořitelnímu a úvěrnímu družstvu zvláštní vztah</a:t>
            </a:r>
          </a:p>
          <a:p>
            <a:pPr lvl="1"/>
            <a:r>
              <a:rPr lang="cs-CZ" dirty="0"/>
              <a:t>v posledních 5 letech prováděla audit nebo se jinak podílela na zpracování a vedení účetnictví spořitelního a úvěrního družstva</a:t>
            </a:r>
          </a:p>
          <a:p>
            <a:pPr lvl="1"/>
            <a:r>
              <a:rPr lang="cs-CZ" dirty="0"/>
              <a:t>jmenuje a odvolává </a:t>
            </a:r>
            <a:r>
              <a:rPr lang="cs-CZ" b="1" dirty="0">
                <a:solidFill>
                  <a:schemeClr val="accent2"/>
                </a:solidFill>
              </a:rPr>
              <a:t>soud</a:t>
            </a:r>
            <a:r>
              <a:rPr lang="cs-CZ" dirty="0"/>
              <a:t> </a:t>
            </a:r>
            <a:r>
              <a:rPr lang="cs-CZ" b="1" dirty="0">
                <a:solidFill>
                  <a:schemeClr val="accent2"/>
                </a:solidFill>
              </a:rPr>
              <a:t>na návrh ČNB</a:t>
            </a:r>
            <a:r>
              <a:rPr lang="cs-CZ" dirty="0"/>
              <a:t>. O návrhu ČNB soud rozhodne do 24 hodin od podání návrhu. Usnesení se dne, kdy bylo vydáno, vyvěsí na úřední desce soudu</a:t>
            </a:r>
          </a:p>
          <a:p>
            <a:r>
              <a:rPr lang="cs-CZ" b="1" dirty="0"/>
              <a:t>Odměna</a:t>
            </a:r>
            <a:endParaRPr lang="cs-CZ" dirty="0"/>
          </a:p>
          <a:p>
            <a:pPr lvl="1"/>
            <a:r>
              <a:rPr lang="cs-CZ" dirty="0"/>
              <a:t>výši odměny likvidátora a její splatnost </a:t>
            </a:r>
            <a:r>
              <a:rPr lang="cs-CZ" b="1" dirty="0">
                <a:solidFill>
                  <a:schemeClr val="accent2"/>
                </a:solidFill>
              </a:rPr>
              <a:t>stanoví ČNB </a:t>
            </a:r>
            <a:r>
              <a:rPr lang="cs-CZ" dirty="0"/>
              <a:t>s přihlédnutím k rozsahu činnosti likvidátora. </a:t>
            </a:r>
          </a:p>
          <a:p>
            <a:r>
              <a:rPr lang="cs-CZ" b="1" dirty="0"/>
              <a:t>Hrazení nákladů likvidace a odměny likvidátora spořitelního a úvěrního družstva</a:t>
            </a:r>
            <a:endParaRPr lang="cs-CZ" dirty="0"/>
          </a:p>
          <a:p>
            <a:pPr lvl="1"/>
            <a:r>
              <a:rPr lang="cs-CZ" dirty="0"/>
              <a:t>primárně </a:t>
            </a:r>
            <a:r>
              <a:rPr lang="cs-CZ" b="1" dirty="0">
                <a:solidFill>
                  <a:schemeClr val="accent2"/>
                </a:solidFill>
              </a:rPr>
              <a:t>z majetku spořitelního a úvěrního družstva</a:t>
            </a:r>
          </a:p>
          <a:p>
            <a:pPr lvl="1"/>
            <a:r>
              <a:rPr lang="cs-CZ" dirty="0"/>
              <a:t>v případě, že majetek spořitelního a úvěrního družstva nepostačuje na vyplacení náhrady hotových výdajů likvidátora a odměny likvidátora, vyplatí částky připadající na odměnu likvidátora a na jeho hotové výdaje </a:t>
            </a:r>
            <a:r>
              <a:rPr lang="cs-CZ" b="1" dirty="0">
                <a:solidFill>
                  <a:schemeClr val="accent2"/>
                </a:solidFill>
              </a:rPr>
              <a:t>ČNB</a:t>
            </a:r>
            <a:r>
              <a:rPr lang="cs-CZ" dirty="0"/>
              <a:t>, které tím vznikne pohledávka za spořitelním a úvěrním družstvem ve výši vyplacených částek</a:t>
            </a:r>
          </a:p>
          <a:p>
            <a:r>
              <a:rPr lang="cs-CZ" altLang="cs-CZ" b="1" dirty="0"/>
              <a:t>Povinnost likvidátora jednat </a:t>
            </a:r>
            <a:r>
              <a:rPr lang="cs-CZ" altLang="cs-CZ" b="1" dirty="0">
                <a:solidFill>
                  <a:schemeClr val="accent2"/>
                </a:solidFill>
              </a:rPr>
              <a:t>s péčí řádného hospodáře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471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 </a:t>
            </a:r>
            <a:r>
              <a:rPr lang="en-GB" dirty="0" err="1"/>
              <a:t>zahrnuje</a:t>
            </a:r>
            <a:r>
              <a:rPr lang="en-GB" dirty="0"/>
              <a:t> </a:t>
            </a:r>
            <a:r>
              <a:rPr lang="en-GB" dirty="0" err="1"/>
              <a:t>úvěrový</a:t>
            </a:r>
            <a:r>
              <a:rPr lang="en-GB" dirty="0"/>
              <a:t> </a:t>
            </a:r>
            <a:r>
              <a:rPr lang="en-GB" dirty="0" err="1"/>
              <a:t>trh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Jedná</a:t>
            </a:r>
            <a:r>
              <a:rPr lang="en-GB" dirty="0"/>
              <a:t> se o </a:t>
            </a:r>
            <a:r>
              <a:rPr lang="en-GB" dirty="0" err="1"/>
              <a:t>úvěrové</a:t>
            </a:r>
            <a:r>
              <a:rPr lang="en-GB" dirty="0"/>
              <a:t> </a:t>
            </a:r>
            <a:r>
              <a:rPr lang="en-GB" dirty="0" err="1"/>
              <a:t>instituce</a:t>
            </a:r>
            <a:r>
              <a:rPr lang="en-GB" dirty="0"/>
              <a:t> (bank and investment company)</a:t>
            </a:r>
          </a:p>
          <a:p>
            <a:endParaRPr lang="en-GB" dirty="0"/>
          </a:p>
          <a:p>
            <a:r>
              <a:rPr lang="en-GB" dirty="0" err="1"/>
              <a:t>Podle</a:t>
            </a:r>
            <a:r>
              <a:rPr lang="en-GB" dirty="0"/>
              <a:t> </a:t>
            </a:r>
            <a:r>
              <a:rPr lang="en-GB" dirty="0" err="1"/>
              <a:t>práva</a:t>
            </a:r>
            <a:r>
              <a:rPr lang="en-GB" dirty="0"/>
              <a:t> ČR: </a:t>
            </a:r>
            <a:r>
              <a:rPr lang="en-GB" dirty="0" err="1"/>
              <a:t>Banky</a:t>
            </a:r>
            <a:r>
              <a:rPr lang="en-GB" dirty="0"/>
              <a:t> a </a:t>
            </a:r>
            <a:r>
              <a:rPr lang="en-GB" dirty="0" err="1"/>
              <a:t>družstevní</a:t>
            </a:r>
            <a:r>
              <a:rPr lang="en-GB" dirty="0"/>
              <a:t> </a:t>
            </a:r>
            <a:r>
              <a:rPr lang="en-GB" dirty="0" err="1"/>
              <a:t>záložny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895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Prameny</a:t>
            </a:r>
            <a:r>
              <a:rPr lang="en-GB" dirty="0"/>
              <a:t> </a:t>
            </a:r>
            <a:r>
              <a:rPr lang="en-GB" dirty="0" err="1"/>
              <a:t>práva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594884"/>
            <a:ext cx="9603275" cy="4306186"/>
          </a:xfrm>
        </p:spPr>
        <p:txBody>
          <a:bodyPr/>
          <a:lstStyle/>
          <a:p>
            <a:r>
              <a:rPr lang="en-GB" dirty="0"/>
              <a:t>EU</a:t>
            </a:r>
          </a:p>
          <a:p>
            <a:pPr lvl="1"/>
            <a:r>
              <a:rPr lang="en-GB" dirty="0" err="1"/>
              <a:t>Směrnice</a:t>
            </a:r>
            <a:r>
              <a:rPr lang="en-GB" dirty="0"/>
              <a:t>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2013/36/EU (CRD) a </a:t>
            </a:r>
            <a:r>
              <a:rPr lang="en-GB" dirty="0" err="1"/>
              <a:t>nařízení</a:t>
            </a:r>
            <a:r>
              <a:rPr lang="en-GB" dirty="0"/>
              <a:t> (EU) č. 575/213 o </a:t>
            </a:r>
            <a:r>
              <a:rPr lang="en-GB" dirty="0" err="1"/>
              <a:t>obezřetnostních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(CRR, </a:t>
            </a:r>
            <a:r>
              <a:rPr lang="en-GB" dirty="0" err="1"/>
              <a:t>společně</a:t>
            </a:r>
            <a:r>
              <a:rPr lang="en-GB" dirty="0"/>
              <a:t> CRD IV)</a:t>
            </a:r>
          </a:p>
          <a:p>
            <a:pPr lvl="1"/>
            <a:endParaRPr lang="en-GB" dirty="0"/>
          </a:p>
          <a:p>
            <a:pPr lvl="1"/>
            <a:r>
              <a:rPr lang="en-GB" dirty="0" err="1"/>
              <a:t>Směrnice</a:t>
            </a:r>
            <a:r>
              <a:rPr lang="en-GB" dirty="0"/>
              <a:t> 2007/64/ES o </a:t>
            </a:r>
            <a:r>
              <a:rPr lang="en-GB" dirty="0" err="1"/>
              <a:t>platebních</a:t>
            </a:r>
            <a:r>
              <a:rPr lang="en-GB" dirty="0"/>
              <a:t> </a:t>
            </a:r>
            <a:r>
              <a:rPr lang="en-GB" dirty="0" err="1"/>
              <a:t>službách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vnitřním</a:t>
            </a:r>
            <a:r>
              <a:rPr lang="en-GB" dirty="0"/>
              <a:t> </a:t>
            </a:r>
            <a:r>
              <a:rPr lang="en-GB" dirty="0" err="1"/>
              <a:t>trhu</a:t>
            </a:r>
            <a:r>
              <a:rPr lang="en-GB" dirty="0"/>
              <a:t> (Payment Services Directive, PSD, </a:t>
            </a:r>
            <a:r>
              <a:rPr lang="en-GB" dirty="0" err="1"/>
              <a:t>zrušena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podzim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 2015); </a:t>
            </a:r>
            <a:r>
              <a:rPr lang="en-GB" dirty="0" err="1"/>
              <a:t>směrnice</a:t>
            </a:r>
            <a:r>
              <a:rPr lang="en-GB" dirty="0"/>
              <a:t> (EU) 2015/2366 (PSD 2). </a:t>
            </a:r>
            <a:r>
              <a:rPr lang="en-GB" dirty="0" err="1"/>
              <a:t>Směrnice</a:t>
            </a:r>
            <a:r>
              <a:rPr lang="en-GB" dirty="0"/>
              <a:t> PSD 2 </a:t>
            </a:r>
            <a:r>
              <a:rPr lang="en-GB" dirty="0" err="1"/>
              <a:t>vstoupila</a:t>
            </a:r>
            <a:r>
              <a:rPr lang="en-GB" dirty="0"/>
              <a:t> v </a:t>
            </a:r>
            <a:r>
              <a:rPr lang="en-GB" dirty="0" err="1"/>
              <a:t>platnost</a:t>
            </a:r>
            <a:r>
              <a:rPr lang="en-GB" dirty="0"/>
              <a:t> </a:t>
            </a:r>
            <a:r>
              <a:rPr lang="en-GB" dirty="0" err="1"/>
              <a:t>dne</a:t>
            </a:r>
            <a:r>
              <a:rPr lang="en-GB" dirty="0"/>
              <a:t> 12. 1. 2016 a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vnitrostátních</a:t>
            </a:r>
            <a:r>
              <a:rPr lang="en-GB" dirty="0"/>
              <a:t> </a:t>
            </a:r>
            <a:r>
              <a:rPr lang="en-GB" dirty="0" err="1"/>
              <a:t>právních</a:t>
            </a:r>
            <a:r>
              <a:rPr lang="en-GB" dirty="0"/>
              <a:t> </a:t>
            </a:r>
            <a:r>
              <a:rPr lang="en-GB" dirty="0" err="1"/>
              <a:t>předpisech</a:t>
            </a:r>
            <a:r>
              <a:rPr lang="en-GB" dirty="0"/>
              <a:t> </a:t>
            </a:r>
            <a:r>
              <a:rPr lang="en-GB" dirty="0" err="1"/>
              <a:t>musí</a:t>
            </a:r>
            <a:r>
              <a:rPr lang="en-GB" dirty="0"/>
              <a:t> </a:t>
            </a:r>
            <a:r>
              <a:rPr lang="en-GB" dirty="0" err="1"/>
              <a:t>být</a:t>
            </a:r>
            <a:r>
              <a:rPr lang="en-GB" dirty="0"/>
              <a:t> </a:t>
            </a:r>
            <a:r>
              <a:rPr lang="en-GB" dirty="0" err="1"/>
              <a:t>provedena</a:t>
            </a:r>
            <a:r>
              <a:rPr lang="en-GB" dirty="0"/>
              <a:t> do </a:t>
            </a:r>
            <a:r>
              <a:rPr lang="en-GB" dirty="0" err="1"/>
              <a:t>začátku</a:t>
            </a:r>
            <a:r>
              <a:rPr lang="en-GB" dirty="0"/>
              <a:t> </a:t>
            </a:r>
            <a:r>
              <a:rPr lang="en-GB" dirty="0" err="1"/>
              <a:t>roku</a:t>
            </a:r>
            <a:r>
              <a:rPr lang="en-GB" dirty="0"/>
              <a:t> 2018.</a:t>
            </a:r>
          </a:p>
          <a:p>
            <a:pPr lvl="2"/>
            <a:r>
              <a:rPr lang="en-GB" dirty="0" err="1"/>
              <a:t>Směrnici</a:t>
            </a:r>
            <a:r>
              <a:rPr lang="en-GB" dirty="0"/>
              <a:t> </a:t>
            </a:r>
            <a:r>
              <a:rPr lang="en-GB" dirty="0" err="1"/>
              <a:t>doplňuje</a:t>
            </a:r>
            <a:r>
              <a:rPr lang="en-GB" dirty="0"/>
              <a:t> </a:t>
            </a:r>
            <a:r>
              <a:rPr lang="en-GB" dirty="0" err="1"/>
              <a:t>nařízení</a:t>
            </a:r>
            <a:r>
              <a:rPr lang="en-GB" dirty="0"/>
              <a:t> (EU) č. 924/2009 a </a:t>
            </a:r>
            <a:r>
              <a:rPr lang="en-GB" dirty="0" err="1"/>
              <a:t>nařízení</a:t>
            </a:r>
            <a:r>
              <a:rPr lang="en-GB" dirty="0"/>
              <a:t> (EU) č. 260/2012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17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Cíle</a:t>
            </a:r>
            <a:r>
              <a:rPr lang="en-GB" dirty="0"/>
              <a:t> </a:t>
            </a:r>
            <a:r>
              <a:rPr lang="en-GB" dirty="0" err="1"/>
              <a:t>evropské</a:t>
            </a:r>
            <a:r>
              <a:rPr lang="en-GB" dirty="0"/>
              <a:t> </a:t>
            </a:r>
            <a:r>
              <a:rPr lang="en-GB" dirty="0" err="1"/>
              <a:t>úpravy</a:t>
            </a:r>
            <a:r>
              <a:rPr lang="en-GB" dirty="0"/>
              <a:t>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69312"/>
            <a:ext cx="9603275" cy="4306186"/>
          </a:xfrm>
        </p:spPr>
        <p:txBody>
          <a:bodyPr/>
          <a:lstStyle/>
          <a:p>
            <a:pPr algn="just"/>
            <a:r>
              <a:rPr lang="en-GB" dirty="0" err="1"/>
              <a:t>zavést</a:t>
            </a:r>
            <a:r>
              <a:rPr lang="en-GB" dirty="0"/>
              <a:t> </a:t>
            </a:r>
            <a:r>
              <a:rPr lang="en-GB" dirty="0" err="1"/>
              <a:t>moderní</a:t>
            </a:r>
            <a:r>
              <a:rPr lang="en-GB" dirty="0"/>
              <a:t> </a:t>
            </a:r>
            <a:r>
              <a:rPr lang="en-GB" dirty="0" err="1"/>
              <a:t>právní</a:t>
            </a:r>
            <a:r>
              <a:rPr lang="en-GB" dirty="0"/>
              <a:t> </a:t>
            </a:r>
            <a:r>
              <a:rPr lang="en-GB" dirty="0" err="1"/>
              <a:t>rámec</a:t>
            </a:r>
            <a:r>
              <a:rPr lang="en-GB" dirty="0"/>
              <a:t> pro </a:t>
            </a:r>
            <a:r>
              <a:rPr lang="en-GB" dirty="0" err="1"/>
              <a:t>úvěrové</a:t>
            </a:r>
            <a:r>
              <a:rPr lang="en-GB" dirty="0"/>
              <a:t> </a:t>
            </a:r>
            <a:r>
              <a:rPr lang="en-GB" dirty="0" err="1"/>
              <a:t>instituce</a:t>
            </a:r>
            <a:r>
              <a:rPr lang="en-GB" dirty="0"/>
              <a:t>, </a:t>
            </a:r>
            <a:r>
              <a:rPr lang="en-GB" dirty="0" err="1"/>
              <a:t>který</a:t>
            </a:r>
            <a:r>
              <a:rPr lang="en-GB" dirty="0"/>
              <a:t> </a:t>
            </a:r>
            <a:r>
              <a:rPr lang="en-GB" dirty="0" err="1"/>
              <a:t>je</a:t>
            </a:r>
            <a:r>
              <a:rPr lang="en-GB" dirty="0"/>
              <a:t> </a:t>
            </a:r>
            <a:r>
              <a:rPr lang="en-GB" dirty="0" err="1"/>
              <a:t>schopen</a:t>
            </a:r>
            <a:r>
              <a:rPr lang="en-GB" dirty="0"/>
              <a:t> </a:t>
            </a:r>
            <a:r>
              <a:rPr lang="en-GB" dirty="0" err="1"/>
              <a:t>reagovat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riziko</a:t>
            </a:r>
            <a:r>
              <a:rPr lang="en-GB" dirty="0"/>
              <a:t> a </a:t>
            </a:r>
            <a:r>
              <a:rPr lang="en-GB" dirty="0" err="1"/>
              <a:t>zohledňuje</a:t>
            </a:r>
            <a:r>
              <a:rPr lang="en-GB" dirty="0"/>
              <a:t> </a:t>
            </a:r>
            <a:r>
              <a:rPr lang="en-GB" dirty="0" err="1"/>
              <a:t>mezinárodní</a:t>
            </a:r>
            <a:r>
              <a:rPr lang="en-GB" dirty="0"/>
              <a:t> </a:t>
            </a:r>
            <a:r>
              <a:rPr lang="en-GB" dirty="0" err="1"/>
              <a:t>rámcovou</a:t>
            </a:r>
            <a:r>
              <a:rPr lang="en-GB" dirty="0"/>
              <a:t> </a:t>
            </a:r>
            <a:r>
              <a:rPr lang="en-GB" dirty="0" err="1"/>
              <a:t>dohodu</a:t>
            </a:r>
            <a:r>
              <a:rPr lang="en-GB" dirty="0"/>
              <a:t> </a:t>
            </a:r>
            <a:r>
              <a:rPr lang="en-GB" dirty="0" err="1"/>
              <a:t>Basilejského</a:t>
            </a:r>
            <a:r>
              <a:rPr lang="en-GB" dirty="0"/>
              <a:t> </a:t>
            </a:r>
            <a:r>
              <a:rPr lang="en-GB" dirty="0" err="1"/>
              <a:t>výboru</a:t>
            </a:r>
            <a:r>
              <a:rPr lang="en-GB" dirty="0"/>
              <a:t> pro </a:t>
            </a:r>
            <a:r>
              <a:rPr lang="en-GB" dirty="0" err="1"/>
              <a:t>bankovní</a:t>
            </a:r>
            <a:r>
              <a:rPr lang="en-GB" dirty="0"/>
              <a:t> </a:t>
            </a:r>
            <a:r>
              <a:rPr lang="en-GB" dirty="0" err="1"/>
              <a:t>dohled</a:t>
            </a:r>
            <a:r>
              <a:rPr lang="en-GB" dirty="0"/>
              <a:t> (Basel Committee on Banking Supervision) o </a:t>
            </a:r>
            <a:r>
              <a:rPr lang="en-GB" dirty="0" err="1"/>
              <a:t>kapitálových</a:t>
            </a:r>
            <a:r>
              <a:rPr lang="en-GB" dirty="0"/>
              <a:t> </a:t>
            </a:r>
            <a:r>
              <a:rPr lang="en-GB" dirty="0" err="1"/>
              <a:t>požadavcích</a:t>
            </a:r>
            <a:r>
              <a:rPr lang="en-GB" dirty="0"/>
              <a:t> </a:t>
            </a:r>
            <a:r>
              <a:rPr lang="en-GB" dirty="0" err="1"/>
              <a:t>úvěrových</a:t>
            </a:r>
            <a:r>
              <a:rPr lang="en-GB" dirty="0"/>
              <a:t> </a:t>
            </a:r>
            <a:r>
              <a:rPr lang="en-GB" dirty="0" err="1"/>
              <a:t>institucí</a:t>
            </a:r>
            <a:r>
              <a:rPr lang="en-GB" dirty="0"/>
              <a:t> (</a:t>
            </a:r>
            <a:r>
              <a:rPr lang="en-GB" dirty="0" err="1"/>
              <a:t>Basilej</a:t>
            </a:r>
            <a:r>
              <a:rPr lang="en-GB" dirty="0"/>
              <a:t> III)</a:t>
            </a:r>
          </a:p>
          <a:p>
            <a:pPr lvl="1" algn="just"/>
            <a:r>
              <a:rPr lang="en-GB" dirty="0" err="1"/>
              <a:t>zlepšení</a:t>
            </a:r>
            <a:r>
              <a:rPr lang="en-GB" dirty="0"/>
              <a:t> </a:t>
            </a:r>
            <a:r>
              <a:rPr lang="en-GB" dirty="0" err="1"/>
              <a:t>kapitálového</a:t>
            </a:r>
            <a:r>
              <a:rPr lang="en-GB" dirty="0"/>
              <a:t> </a:t>
            </a:r>
            <a:r>
              <a:rPr lang="en-GB" dirty="0" err="1"/>
              <a:t>základu</a:t>
            </a:r>
            <a:r>
              <a:rPr lang="en-GB" dirty="0"/>
              <a:t>, </a:t>
            </a:r>
            <a:r>
              <a:rPr lang="en-GB" dirty="0" err="1"/>
              <a:t>standardů</a:t>
            </a:r>
            <a:r>
              <a:rPr lang="en-GB" dirty="0"/>
              <a:t> </a:t>
            </a:r>
            <a:r>
              <a:rPr lang="en-GB" dirty="0" err="1"/>
              <a:t>likvidity</a:t>
            </a:r>
            <a:r>
              <a:rPr lang="en-GB" dirty="0"/>
              <a:t>, </a:t>
            </a:r>
            <a:r>
              <a:rPr lang="en-GB" dirty="0" err="1"/>
              <a:t>proticyklických</a:t>
            </a:r>
            <a:r>
              <a:rPr lang="en-GB" dirty="0"/>
              <a:t> </a:t>
            </a:r>
            <a:r>
              <a:rPr lang="en-GB" dirty="0" err="1"/>
              <a:t>opatření</a:t>
            </a:r>
            <a:r>
              <a:rPr lang="en-GB" dirty="0"/>
              <a:t>, </a:t>
            </a:r>
            <a:r>
              <a:rPr lang="en-GB" dirty="0" err="1"/>
              <a:t>pákového</a:t>
            </a:r>
            <a:r>
              <a:rPr lang="en-GB" dirty="0"/>
              <a:t> </a:t>
            </a:r>
            <a:r>
              <a:rPr lang="en-GB" dirty="0" err="1"/>
              <a:t>poměru</a:t>
            </a:r>
            <a:r>
              <a:rPr lang="en-GB" dirty="0"/>
              <a:t> a </a:t>
            </a:r>
            <a:r>
              <a:rPr lang="en-GB" dirty="0" err="1"/>
              <a:t>pokrytí</a:t>
            </a:r>
            <a:r>
              <a:rPr lang="en-GB" dirty="0"/>
              <a:t> </a:t>
            </a:r>
            <a:r>
              <a:rPr lang="en-GB" dirty="0" err="1"/>
              <a:t>úvěrového</a:t>
            </a:r>
            <a:r>
              <a:rPr lang="en-GB" dirty="0"/>
              <a:t> </a:t>
            </a:r>
            <a:r>
              <a:rPr lang="en-GB" dirty="0" err="1"/>
              <a:t>rizika</a:t>
            </a:r>
            <a:r>
              <a:rPr lang="en-GB" dirty="0"/>
              <a:t> </a:t>
            </a:r>
            <a:r>
              <a:rPr lang="en-GB" dirty="0" err="1"/>
              <a:t>protistrany</a:t>
            </a:r>
            <a:endParaRPr lang="en-GB" dirty="0"/>
          </a:p>
          <a:p>
            <a:pPr algn="just"/>
            <a:r>
              <a:rPr lang="en-GB" dirty="0" err="1"/>
              <a:t>vytváří</a:t>
            </a:r>
            <a:r>
              <a:rPr lang="en-GB" dirty="0"/>
              <a:t> </a:t>
            </a:r>
            <a:r>
              <a:rPr lang="en-GB" dirty="0" err="1"/>
              <a:t>jednotnou</a:t>
            </a:r>
            <a:r>
              <a:rPr lang="en-GB" dirty="0"/>
              <a:t> oblast pro </a:t>
            </a:r>
            <a:r>
              <a:rPr lang="en-GB" dirty="0" err="1"/>
              <a:t>platby</a:t>
            </a:r>
            <a:r>
              <a:rPr lang="en-GB" dirty="0"/>
              <a:t> v </a:t>
            </a:r>
            <a:r>
              <a:rPr lang="en-GB" dirty="0" err="1"/>
              <a:t>eurech</a:t>
            </a:r>
            <a:r>
              <a:rPr lang="en-GB" dirty="0"/>
              <a:t> (Single European Payment Area, SEPA).</a:t>
            </a:r>
          </a:p>
        </p:txBody>
      </p:sp>
    </p:spTree>
    <p:extLst>
      <p:ext uri="{BB962C8B-B14F-4D97-AF65-F5344CB8AC3E}">
        <p14:creationId xmlns:p14="http://schemas.microsoft.com/office/powerpoint/2010/main" val="704911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Banka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akciová společnost se sídlem v ČR, která </a:t>
            </a:r>
            <a:r>
              <a:rPr lang="cs-CZ" b="1" dirty="0"/>
              <a:t>přijímá vklady od veřejnosti a poskytuje úvěry</a:t>
            </a:r>
            <a:endParaRPr lang="en-GB" b="1" dirty="0"/>
          </a:p>
          <a:p>
            <a:endParaRPr lang="cs-CZ" dirty="0"/>
          </a:p>
          <a:p>
            <a:r>
              <a:rPr lang="cs-CZ" dirty="0"/>
              <a:t>má k výkonu těchto činností </a:t>
            </a:r>
            <a:r>
              <a:rPr lang="cs-CZ" b="1" dirty="0">
                <a:solidFill>
                  <a:schemeClr val="accent2"/>
                </a:solidFill>
              </a:rPr>
              <a:t>bankovní licenci </a:t>
            </a:r>
            <a:r>
              <a:rPr lang="cs-CZ" dirty="0"/>
              <a:t>udělenou ČNB</a:t>
            </a:r>
            <a:endParaRPr lang="en-GB" dirty="0"/>
          </a:p>
          <a:p>
            <a:endParaRPr lang="cs-CZ" dirty="0"/>
          </a:p>
          <a:p>
            <a:r>
              <a:rPr lang="cs-CZ" dirty="0"/>
              <a:t>§ 1 odst. 1 zákona o bankách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704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Zánik</a:t>
            </a:r>
            <a:r>
              <a:rPr lang="en-GB" dirty="0"/>
              <a:t> </a:t>
            </a:r>
            <a:r>
              <a:rPr lang="en-GB" dirty="0" err="1"/>
              <a:t>bankovní</a:t>
            </a:r>
            <a:r>
              <a:rPr lang="en-GB" dirty="0"/>
              <a:t> 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442907"/>
            <a:ext cx="9603275" cy="48068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§ 7a odst. 1 zákona o bankách – </a:t>
            </a:r>
            <a:r>
              <a:rPr lang="cs-CZ" b="1" dirty="0">
                <a:solidFill>
                  <a:schemeClr val="accent2"/>
                </a:solidFill>
              </a:rPr>
              <a:t>bankovní licence zaniká dnem</a:t>
            </a:r>
            <a:r>
              <a:rPr lang="cs-CZ" dirty="0">
                <a:solidFill>
                  <a:schemeClr val="accent2"/>
                </a:solidFill>
              </a:rPr>
              <a:t>,</a:t>
            </a:r>
            <a:r>
              <a:rPr lang="cs-CZ" dirty="0"/>
              <a:t> </a:t>
            </a:r>
          </a:p>
          <a:p>
            <a:r>
              <a:rPr lang="cs-CZ" dirty="0"/>
              <a:t>kterým nabývá </a:t>
            </a:r>
            <a:r>
              <a:rPr lang="cs-CZ" b="1" dirty="0"/>
              <a:t>právní moci rozhodnutí o odnětí licence</a:t>
            </a:r>
            <a:r>
              <a:rPr lang="cs-CZ" dirty="0"/>
              <a:t>,</a:t>
            </a:r>
          </a:p>
          <a:p>
            <a:r>
              <a:rPr lang="cs-CZ" dirty="0"/>
              <a:t>ke kterému se </a:t>
            </a:r>
            <a:r>
              <a:rPr lang="cs-CZ" b="1" dirty="0"/>
              <a:t>banka zrušuje</a:t>
            </a:r>
            <a:r>
              <a:rPr lang="cs-CZ" dirty="0"/>
              <a:t>, pokud se zrušuje s likvidací,</a:t>
            </a:r>
          </a:p>
          <a:p>
            <a:r>
              <a:rPr lang="cs-CZ" dirty="0"/>
              <a:t>od kterého </a:t>
            </a:r>
            <a:r>
              <a:rPr lang="cs-CZ" b="1" dirty="0"/>
              <a:t>podle rozhodnutí valné hromady dosavadní banka nadále nebude vykonávat činnost</a:t>
            </a:r>
            <a:r>
              <a:rPr lang="cs-CZ" dirty="0"/>
              <a:t>, ke které je třeba licence,</a:t>
            </a:r>
          </a:p>
          <a:p>
            <a:r>
              <a:rPr lang="cs-CZ" b="1" dirty="0"/>
              <a:t>výmazu banky z obchodního rejstříku</a:t>
            </a:r>
            <a:r>
              <a:rPr lang="cs-CZ" dirty="0"/>
              <a:t>, pokud zaniká bez likvidace,</a:t>
            </a:r>
          </a:p>
          <a:p>
            <a:r>
              <a:rPr lang="cs-CZ" dirty="0"/>
              <a:t>ke kterému nabylo </a:t>
            </a:r>
            <a:r>
              <a:rPr lang="cs-CZ" b="1" dirty="0"/>
              <a:t>právní moci rozhodnutí o zákazu činnosti banky </a:t>
            </a:r>
            <a:r>
              <a:rPr lang="cs-CZ" dirty="0"/>
              <a:t>na území České republiky podle jiného právního předpisu.</a:t>
            </a:r>
          </a:p>
          <a:p>
            <a:pPr marL="0" indent="0">
              <a:buNone/>
            </a:pPr>
            <a:endParaRPr lang="cs-CZ" sz="1100" dirty="0"/>
          </a:p>
          <a:p>
            <a:r>
              <a:rPr lang="cs-CZ" dirty="0"/>
              <a:t>V souladu s § 7a odst. 3 zákona o bankách </a:t>
            </a:r>
            <a:r>
              <a:rPr lang="cs-CZ" b="1" dirty="0"/>
              <a:t>nesmí banka ode dne zániku bankovní licence přijímat vklady a poskytovat úvěry</a:t>
            </a:r>
            <a:r>
              <a:rPr lang="cs-CZ" dirty="0"/>
              <a:t> a provozovat další činnosti, </a:t>
            </a:r>
            <a:r>
              <a:rPr lang="cs-CZ" b="1" dirty="0"/>
              <a:t>s výjimkou těch, které jsou nezbytné k </a:t>
            </a:r>
            <a:r>
              <a:rPr lang="cs-CZ" b="1" dirty="0">
                <a:solidFill>
                  <a:schemeClr val="accent2"/>
                </a:solidFill>
              </a:rPr>
              <a:t>vypořádání jejích pohledávek a závazků</a:t>
            </a:r>
            <a:r>
              <a:rPr lang="cs-CZ" dirty="0"/>
              <a:t>. Do doby, než vypořádá své pohledávky a závazky, </a:t>
            </a:r>
            <a:r>
              <a:rPr lang="cs-CZ" b="1" dirty="0"/>
              <a:t>se považuje za banku podle zákona o bankách</a:t>
            </a:r>
            <a:r>
              <a:rPr lang="cs-CZ" dirty="0"/>
              <a:t>.</a:t>
            </a:r>
          </a:p>
          <a:p>
            <a:endParaRPr lang="cs-CZ" sz="1200" dirty="0"/>
          </a:p>
          <a:p>
            <a:r>
              <a:rPr lang="cs-CZ" dirty="0"/>
              <a:t>Zánik bankovní licence </a:t>
            </a:r>
            <a:r>
              <a:rPr lang="cs-CZ" b="1" dirty="0"/>
              <a:t>nemá za následek zrušení a zánik subjektu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833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Odnětí</a:t>
            </a:r>
            <a:r>
              <a:rPr lang="en-GB" dirty="0"/>
              <a:t> </a:t>
            </a:r>
            <a:r>
              <a:rPr lang="en-GB" dirty="0" err="1"/>
              <a:t>bankovní</a:t>
            </a:r>
            <a:r>
              <a:rPr lang="en-GB" dirty="0"/>
              <a:t> 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400961"/>
            <a:ext cx="9603275" cy="5100507"/>
          </a:xfrm>
        </p:spPr>
        <p:txBody>
          <a:bodyPr>
            <a:normAutofit fontScale="40000" lnSpcReduction="20000"/>
          </a:bodyPr>
          <a:lstStyle/>
          <a:p>
            <a:r>
              <a:rPr lang="cs-CZ" sz="4000" b="1" dirty="0"/>
              <a:t>Sankční</a:t>
            </a:r>
            <a:r>
              <a:rPr lang="cs-CZ" sz="4000" dirty="0"/>
              <a:t> – § 34 zákona o bankách</a:t>
            </a:r>
          </a:p>
          <a:p>
            <a:pPr lvl="1"/>
            <a:r>
              <a:rPr lang="cs-CZ" sz="4000" dirty="0"/>
              <a:t>ČNB odejme bankovní licenci:</a:t>
            </a:r>
          </a:p>
          <a:p>
            <a:pPr lvl="2"/>
            <a:r>
              <a:rPr lang="cs-CZ" sz="2900" dirty="0"/>
              <a:t>přetrvávání závažných nedostatků v činnosti banky</a:t>
            </a:r>
          </a:p>
          <a:p>
            <a:pPr lvl="2"/>
            <a:r>
              <a:rPr lang="cs-CZ" sz="2900" dirty="0"/>
              <a:t>úpadek banky (x § 6 odst. 2 písm. a) insolvenčního zákona)</a:t>
            </a:r>
          </a:p>
          <a:p>
            <a:pPr lvl="2"/>
            <a:r>
              <a:rPr lang="cs-CZ" sz="2900" dirty="0"/>
              <a:t>výše kapitálu banky</a:t>
            </a:r>
          </a:p>
          <a:p>
            <a:pPr lvl="1"/>
            <a:r>
              <a:rPr lang="cs-CZ" sz="4000" dirty="0"/>
              <a:t>ČNB může odejmout bankovní licenci:</a:t>
            </a:r>
          </a:p>
          <a:p>
            <a:pPr lvl="2"/>
            <a:r>
              <a:rPr lang="cs-CZ" sz="2900" dirty="0"/>
              <a:t>banka do 12 měsíců ode dne udělení bankovní licence nezahájila činnost</a:t>
            </a:r>
          </a:p>
          <a:p>
            <a:pPr lvl="2"/>
            <a:r>
              <a:rPr lang="cs-CZ" sz="2900" dirty="0"/>
              <a:t>po dobu 6 měsíců nepřijímá vklady od veřejnosti nebo neposkytuje úvěry</a:t>
            </a:r>
          </a:p>
          <a:p>
            <a:pPr lvl="2"/>
            <a:r>
              <a:rPr lang="cs-CZ" sz="2900" dirty="0"/>
              <a:t>žadatel v žádosti o bankovní licenci uvedl nepravdivé údaje nebo zamlčel podstatné údaje nezbytné pro posouzení žádosti o udělení bankovní licence</a:t>
            </a:r>
          </a:p>
          <a:p>
            <a:r>
              <a:rPr lang="cs-CZ" sz="4000" b="1" dirty="0"/>
              <a:t>Na vlastní žádost </a:t>
            </a:r>
            <a:r>
              <a:rPr lang="cs-CZ" sz="4000" dirty="0"/>
              <a:t>– neupraveno – </a:t>
            </a:r>
            <a:r>
              <a:rPr lang="cs-CZ" sz="2900" dirty="0"/>
              <a:t>podle § 7a odst. 1 písm. d) zákona o bankách zaniká bankovní licence dnem, od kterého podle rozhodnutí valné hromady dosavadní banka nadále nebude vykonávat činnost, ke které je třeba bankovní licence.</a:t>
            </a:r>
          </a:p>
          <a:p>
            <a:endParaRPr lang="cs-CZ" dirty="0"/>
          </a:p>
          <a:p>
            <a:pPr algn="just"/>
            <a:r>
              <a:rPr lang="cs-CZ" sz="3100" dirty="0"/>
              <a:t>§ 35 odst. 2 zákona o bankách – ode dne PM rozhodnutí o odnětí bankovní licence </a:t>
            </a:r>
            <a:r>
              <a:rPr lang="cs-CZ" sz="3100" b="1" dirty="0"/>
              <a:t>nesmí dotčená PO přijímat vklady a poskytovat úvěry</a:t>
            </a:r>
            <a:r>
              <a:rPr lang="cs-CZ" sz="3100" dirty="0"/>
              <a:t> a provozovat další činnosti s výjimkou těch, které jsou nezbytné k </a:t>
            </a:r>
            <a:r>
              <a:rPr lang="cs-CZ" sz="3100" b="1" dirty="0">
                <a:solidFill>
                  <a:schemeClr val="accent2"/>
                </a:solidFill>
              </a:rPr>
              <a:t>vypořádání jejích pohledávek a závazků</a:t>
            </a:r>
            <a:r>
              <a:rPr lang="cs-CZ" sz="3100" dirty="0"/>
              <a:t>; do ukončení vypořádání </a:t>
            </a:r>
            <a:r>
              <a:rPr lang="cs-CZ" sz="3100" b="1" dirty="0"/>
              <a:t>se považuje za banku </a:t>
            </a:r>
            <a:r>
              <a:rPr lang="cs-CZ" sz="3100" dirty="0"/>
              <a:t>podle zákona o bankách</a:t>
            </a:r>
          </a:p>
        </p:txBody>
      </p:sp>
    </p:spTree>
    <p:extLst>
      <p:ext uri="{BB962C8B-B14F-4D97-AF65-F5344CB8AC3E}">
        <p14:creationId xmlns:p14="http://schemas.microsoft.com/office/powerpoint/2010/main" val="3962337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Družstevní</a:t>
            </a:r>
            <a:r>
              <a:rPr lang="en-GB" dirty="0"/>
              <a:t> </a:t>
            </a:r>
            <a:r>
              <a:rPr lang="en-GB" dirty="0" err="1"/>
              <a:t>záložna</a:t>
            </a:r>
            <a:r>
              <a:rPr lang="en-GB" dirty="0"/>
              <a:t> – </a:t>
            </a:r>
            <a:r>
              <a:rPr lang="en-GB" dirty="0" err="1"/>
              <a:t>Spořitelní</a:t>
            </a:r>
            <a:r>
              <a:rPr lang="en-GB" dirty="0"/>
              <a:t> a </a:t>
            </a:r>
            <a:r>
              <a:rPr lang="en-GB" dirty="0" err="1"/>
              <a:t>úvěrní</a:t>
            </a:r>
            <a:r>
              <a:rPr lang="en-GB" dirty="0"/>
              <a:t> </a:t>
            </a:r>
            <a:r>
              <a:rPr lang="en-GB" dirty="0" err="1"/>
              <a:t>družstvo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družstvo se sídlem v ČR, kterému ČNB udělila </a:t>
            </a:r>
            <a:r>
              <a:rPr lang="cs-CZ" b="1" dirty="0">
                <a:solidFill>
                  <a:schemeClr val="accent2"/>
                </a:solidFill>
              </a:rPr>
              <a:t>povolení</a:t>
            </a:r>
            <a:r>
              <a:rPr lang="cs-CZ" dirty="0"/>
              <a:t> </a:t>
            </a:r>
            <a:r>
              <a:rPr lang="cs-CZ" b="1" dirty="0"/>
              <a:t>k</a:t>
            </a:r>
            <a:r>
              <a:rPr lang="cs-CZ" dirty="0"/>
              <a:t> </a:t>
            </a:r>
            <a:r>
              <a:rPr lang="cs-CZ" b="1" dirty="0"/>
              <a:t>přijímání vkladů od jeho členů a k poskytování úvěrů jeho členům </a:t>
            </a:r>
            <a:r>
              <a:rPr lang="cs-CZ" dirty="0"/>
              <a:t>(§ 1 odst. 2 zákona o spořitelních a úvěrních družstvech)</a:t>
            </a:r>
          </a:p>
          <a:p>
            <a:r>
              <a:rPr lang="cs-CZ" dirty="0"/>
              <a:t>není bankou a jeho podnikání se nepovažuje za provozování živnosti (§ 1 odst. 4 zákona o spořitelních a úvěrních družstvech)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848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Zánik</a:t>
            </a:r>
            <a:r>
              <a:rPr lang="en-GB" dirty="0"/>
              <a:t> </a:t>
            </a:r>
            <a:r>
              <a:rPr lang="en-GB" dirty="0" err="1"/>
              <a:t>povolení</a:t>
            </a:r>
            <a:r>
              <a:rPr lang="en-GB" dirty="0"/>
              <a:t> pro SÚD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27464"/>
            <a:ext cx="9603275" cy="4253219"/>
          </a:xfrm>
        </p:spPr>
        <p:txBody>
          <a:bodyPr/>
          <a:lstStyle/>
          <a:p>
            <a:r>
              <a:rPr lang="cs-CZ" b="1" dirty="0"/>
              <a:t>dnem nabytí právní moci rozhodnutí o odnětí povolení </a:t>
            </a:r>
            <a:r>
              <a:rPr lang="cs-CZ" dirty="0"/>
              <a:t>(§ 2a odst. 3 zákona o spořitelních a úvěrních družstvech)</a:t>
            </a:r>
          </a:p>
          <a:p>
            <a:r>
              <a:rPr lang="cs-CZ" b="1" dirty="0"/>
              <a:t>dnem zrušení spořitelního a úvěrního družstva</a:t>
            </a:r>
          </a:p>
          <a:p>
            <a:r>
              <a:rPr lang="cs-CZ" b="1" dirty="0"/>
              <a:t>ke dni zápisu změny právní formy spořitelního a úvěrního družstva na akciovou společnost</a:t>
            </a:r>
            <a:r>
              <a:rPr lang="cs-CZ" dirty="0"/>
              <a:t>, tj. pokud ČNB k takové přeměně udělila souhlas a současně rozhodla o udělení bankovní licence (§ 28g odst. 4 zákona o spořitelních a úvěrních družstvech)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08297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115</TotalTime>
  <Words>484</Words>
  <Application>Microsoft Office PowerPoint</Application>
  <PresentationFormat>Širokoúhlá obrazovka</PresentationFormat>
  <Paragraphs>94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Century Gothic</vt:lpstr>
      <vt:lpstr>Gallery</vt:lpstr>
      <vt:lpstr>Finanční právo III</vt:lpstr>
      <vt:lpstr>Co zahrnuje úvěrový trh</vt:lpstr>
      <vt:lpstr>Prameny práva</vt:lpstr>
      <vt:lpstr>Cíle evropské úpravy </vt:lpstr>
      <vt:lpstr>Banka</vt:lpstr>
      <vt:lpstr>Zánik bankovní licence</vt:lpstr>
      <vt:lpstr>Odnětí bankovní licence</vt:lpstr>
      <vt:lpstr>Družstevní záložna – Spořitelní a úvěrní družstvo</vt:lpstr>
      <vt:lpstr>Zánik povolení pro SÚD</vt:lpstr>
      <vt:lpstr>Odnětí povolení  pro SÚD</vt:lpstr>
      <vt:lpstr>Zrušení a likvidace banky</vt:lpstr>
      <vt:lpstr>Likvidátor banky</vt:lpstr>
      <vt:lpstr>Zrušení a likvidace Družstevní záložny</vt:lpstr>
      <vt:lpstr>Likvidátor Družstevní záložny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právo III</dc:title>
  <dc:creator>Michal Janovec</dc:creator>
  <cp:lastModifiedBy>green</cp:lastModifiedBy>
  <cp:revision>18</cp:revision>
  <dcterms:created xsi:type="dcterms:W3CDTF">2016-10-06T11:56:38Z</dcterms:created>
  <dcterms:modified xsi:type="dcterms:W3CDTF">2016-10-20T08:54:27Z</dcterms:modified>
</cp:coreProperties>
</file>