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80" r:id="rId4"/>
    <p:sldId id="282" r:id="rId5"/>
    <p:sldId id="281" r:id="rId6"/>
    <p:sldId id="283" r:id="rId7"/>
    <p:sldId id="289" r:id="rId8"/>
    <p:sldId id="290" r:id="rId9"/>
    <p:sldId id="284" r:id="rId10"/>
    <p:sldId id="291" r:id="rId11"/>
    <p:sldId id="271" r:id="rId12"/>
    <p:sldId id="288" r:id="rId13"/>
    <p:sldId id="273" r:id="rId14"/>
    <p:sldId id="278" r:id="rId15"/>
    <p:sldId id="279" r:id="rId16"/>
    <p:sldId id="285" r:id="rId17"/>
    <p:sldId id="292" r:id="rId18"/>
    <p:sldId id="286" r:id="rId19"/>
    <p:sldId id="287" r:id="rId20"/>
    <p:sldId id="258" r:id="rId21"/>
    <p:sldId id="261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15.02.2017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Veřejné pojišťovnické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</a:t>
            </a:r>
          </a:p>
          <a:p>
            <a:r>
              <a:rPr lang="cs-CZ" sz="2400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8528"/>
            <a:ext cx="10402889" cy="459943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Pojišťovací zprostředkovatel - </a:t>
            </a:r>
            <a:r>
              <a:rPr lang="cs-CZ" dirty="0" smtClean="0"/>
              <a:t>právnická nebo fyzická osoba, která za úplatu provozuje zprostředkovatelskou činnost v pojišťovnictví 			(zák. č. 38/2004 Sb. zákon o pojišťovacích zprostředkovatelích )</a:t>
            </a:r>
          </a:p>
          <a:p>
            <a:pPr lvl="1"/>
            <a:r>
              <a:rPr lang="cs-CZ" b="1" dirty="0" smtClean="0"/>
              <a:t>Pojišťovací makléř - </a:t>
            </a:r>
            <a:r>
              <a:rPr lang="cs-CZ" dirty="0" smtClean="0"/>
              <a:t>Je ve své činnosti </a:t>
            </a:r>
            <a:r>
              <a:rPr lang="cs-CZ" u="sng" dirty="0" smtClean="0"/>
              <a:t>vázán obsahem smlouvy uzavřené s klientem („pracuje pro klienta“) </a:t>
            </a:r>
            <a:r>
              <a:rPr lang="cs-CZ" dirty="0" smtClean="0"/>
              <a:t>a v závislosti na jejím obsahu zpracovává </a:t>
            </a:r>
            <a:r>
              <a:rPr lang="cs-CZ" u="sng" dirty="0" smtClean="0"/>
              <a:t>komplexní analýzy pojistných rizik</a:t>
            </a:r>
            <a:r>
              <a:rPr lang="cs-CZ" dirty="0" smtClean="0"/>
              <a:t>, návrhy pojistných nebo zajistných programů, poskytuje konzultační a poradenskou činnost, provádí správu uzavřených pojistných nebo zajišťovacích smluv, sleduje lhůty k jejich revizi a spolupracuje při likvidaci pojistných událostí. Zpravidla je odměňován pojišťovnou nebo zajišťovnou</a:t>
            </a:r>
          </a:p>
          <a:p>
            <a:pPr lvl="1"/>
            <a:r>
              <a:rPr lang="cs-CZ" b="1" dirty="0" smtClean="0"/>
              <a:t>Pojišťovací agent -</a:t>
            </a:r>
            <a:r>
              <a:rPr lang="cs-CZ" dirty="0" smtClean="0"/>
              <a:t> Vykonává zprostředkovatelskou činnost v pojišťovnictví jménem a na účet </a:t>
            </a:r>
            <a:r>
              <a:rPr lang="cs-CZ" u="sng" dirty="0" smtClean="0"/>
              <a:t>jedné nebo více pojišťoven („pracuje pro </a:t>
            </a:r>
            <a:r>
              <a:rPr lang="cs-CZ" u="sng" dirty="0" err="1" smtClean="0"/>
              <a:t>pojištovnu</a:t>
            </a:r>
            <a:r>
              <a:rPr lang="cs-CZ" u="sng" dirty="0" smtClean="0"/>
              <a:t>“)</a:t>
            </a:r>
            <a:r>
              <a:rPr lang="cs-CZ" dirty="0" smtClean="0"/>
              <a:t>. Bylo-li tak dohodnuto, je oprávněn inkasovat pojistné nebo zprostředkovávat </a:t>
            </a:r>
          </a:p>
          <a:p>
            <a:pPr lvl="1"/>
            <a:r>
              <a:rPr lang="cs-CZ" b="1" dirty="0" smtClean="0"/>
              <a:t>Vázaný pojišťovací zprostředkovatel</a:t>
            </a:r>
            <a:r>
              <a:rPr lang="cs-CZ" dirty="0" smtClean="0"/>
              <a:t> - Vykonává zprostředkovatelskou činnost v pojišťovnictví jménem a na </a:t>
            </a:r>
            <a:r>
              <a:rPr lang="cs-CZ" u="sng" dirty="0" smtClean="0"/>
              <a:t>účet jedné nebo více pojišťoven</a:t>
            </a:r>
            <a:r>
              <a:rPr lang="cs-CZ" dirty="0" smtClean="0"/>
              <a:t>. V případě nabídky pojistných produktů více </a:t>
            </a:r>
            <a:r>
              <a:rPr lang="cs-CZ" u="sng" dirty="0" smtClean="0"/>
              <a:t>pojišťoven nesmí být tyto produkty vzájemně konkurenční</a:t>
            </a:r>
            <a:r>
              <a:rPr lang="cs-CZ" dirty="0" smtClean="0"/>
              <a:t>. Pojišťovna, jejíž pojistný produkt je nabízen, odpovídá za škodu způsobenou při výkonu zprostředkovatelské činnosti v pojišťovnictví. Vázaný pojišťovací zprostředkovatel neinkasuje pojistné a nevyplácí pojistné plnění.</a:t>
            </a:r>
          </a:p>
          <a:p>
            <a:pPr lvl="1"/>
            <a:r>
              <a:rPr lang="cs-CZ" b="1" dirty="0" smtClean="0"/>
              <a:t>Výhradní pojišťovací agent</a:t>
            </a:r>
            <a:r>
              <a:rPr lang="cs-CZ" dirty="0" smtClean="0"/>
              <a:t> - Vykonává zprostředkovatelskou činnost v pojišťovnictví jménem </a:t>
            </a:r>
            <a:r>
              <a:rPr lang="cs-CZ" u="sng" dirty="0" smtClean="0"/>
              <a:t>a na účet jedné pojišťovny, je vázán vnitřními předpisy pojišťovny</a:t>
            </a:r>
            <a:r>
              <a:rPr lang="cs-CZ" dirty="0" smtClean="0"/>
              <a:t>. Bylo-li tak dohodnuto, je oprávněn vybírat pojistné nebo zprostředkovávat plnění z pojistných smluv</a:t>
            </a:r>
            <a:endParaRPr lang="cs-CZ" altLang="cs-CZ" dirty="0" smtClean="0"/>
          </a:p>
          <a:p>
            <a:pPr lvl="1"/>
            <a:r>
              <a:rPr lang="cs-CZ" b="1" dirty="0" smtClean="0"/>
              <a:t>Podřízený pojišťovací zprostředkovatel</a:t>
            </a:r>
            <a:r>
              <a:rPr lang="cs-CZ" dirty="0" smtClean="0"/>
              <a:t> - kategorie pojišťovacího zprostředkovatele. Neinkasuje pojistné ani nevyplácí pojistné plnění. Při výkonu zprostředkovatelské činnosti </a:t>
            </a:r>
            <a:r>
              <a:rPr lang="cs-CZ" u="sng" dirty="0" smtClean="0"/>
              <a:t>spolupracuje s pojišťovacím agentem, výhradním pojišťovacím agentem nebo pojišťovacím makléřem, </a:t>
            </a:r>
            <a:r>
              <a:rPr lang="cs-CZ" dirty="0" smtClean="0"/>
              <a:t>je vázán jejich pokyny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Pojišťovnický trh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b="1" dirty="0" smtClean="0"/>
              <a:t>Segmentace pojišťovnického trhu</a:t>
            </a:r>
            <a:endParaRPr lang="cs-CZ" b="1" dirty="0"/>
          </a:p>
          <a:p>
            <a:pPr>
              <a:defRPr/>
            </a:pPr>
            <a:r>
              <a:rPr lang="cs-CZ" altLang="cs-CZ" dirty="0" smtClean="0"/>
              <a:t>Podle předmětu činnosti pojistitele</a:t>
            </a:r>
          </a:p>
          <a:p>
            <a:pPr lvl="1">
              <a:defRPr/>
            </a:pPr>
            <a:r>
              <a:rPr lang="cs-CZ" altLang="cs-CZ" dirty="0"/>
              <a:t>Věcný pojistný trh</a:t>
            </a:r>
          </a:p>
          <a:p>
            <a:pPr lvl="1">
              <a:defRPr/>
            </a:pPr>
            <a:r>
              <a:rPr lang="cs-CZ" altLang="cs-CZ" dirty="0"/>
              <a:t>Investiční pojistný trh</a:t>
            </a:r>
          </a:p>
          <a:p>
            <a:pPr>
              <a:defRPr/>
            </a:pPr>
            <a:r>
              <a:rPr lang="cs-CZ" altLang="cs-CZ" dirty="0" smtClean="0"/>
              <a:t>Podle předmětu pojištění a zajištění</a:t>
            </a:r>
          </a:p>
          <a:p>
            <a:pPr lvl="1">
              <a:defRPr/>
            </a:pPr>
            <a:r>
              <a:rPr lang="cs-CZ" altLang="cs-CZ" dirty="0" smtClean="0"/>
              <a:t>Životní pojištění / zajištění</a:t>
            </a:r>
          </a:p>
          <a:p>
            <a:pPr lvl="1">
              <a:defRPr/>
            </a:pPr>
            <a:r>
              <a:rPr lang="cs-CZ" altLang="cs-CZ" dirty="0" smtClean="0"/>
              <a:t>Neživotní pojištění / zajištění</a:t>
            </a:r>
          </a:p>
          <a:p>
            <a:pPr>
              <a:defRPr/>
            </a:pPr>
            <a:endParaRPr lang="cs-CZ" altLang="cs-CZ" dirty="0" smtClean="0"/>
          </a:p>
          <a:p>
            <a:pPr marL="457200" lvl="1" indent="0"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9997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Pojišťovnický trh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pPr>
              <a:defRPr/>
            </a:pPr>
            <a:endParaRPr lang="cs-CZ" altLang="cs-CZ" dirty="0" smtClean="0"/>
          </a:p>
          <a:p>
            <a:pPr marL="457200" lvl="1" indent="0">
              <a:buNone/>
              <a:defRPr/>
            </a:pPr>
            <a:endParaRPr lang="cs-CZ" alt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1991923"/>
            <a:ext cx="4506849" cy="444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021824" y="6436424"/>
            <a:ext cx="1856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ČNB</a:t>
            </a:r>
            <a:endParaRPr lang="cs-CZ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991922"/>
            <a:ext cx="6007402" cy="444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9997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Související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 smtClean="0"/>
              <a:t>Zákon č. 277/2009 Sb., </a:t>
            </a:r>
            <a:r>
              <a:rPr lang="cs-CZ" altLang="cs-CZ" b="1" dirty="0" smtClean="0"/>
              <a:t>o pojišťovnictví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Směrnice Evropského parlamentu a Rady 2009/138/ES ze dne 25. listopadu 2009 o </a:t>
            </a:r>
            <a:r>
              <a:rPr lang="cs-CZ" altLang="cs-CZ" b="1" dirty="0"/>
              <a:t>přístupu k pojišťovací a zajišťovací činnosti a jejím výkonu (Solventnost II</a:t>
            </a:r>
            <a:r>
              <a:rPr lang="cs-CZ" altLang="cs-CZ" b="1" dirty="0" smtClean="0"/>
              <a:t>)</a:t>
            </a:r>
            <a:r>
              <a:rPr lang="cs-CZ" altLang="cs-CZ" dirty="0" smtClean="0"/>
              <a:t>,</a:t>
            </a:r>
          </a:p>
          <a:p>
            <a:pPr>
              <a:defRPr/>
            </a:pPr>
            <a:r>
              <a:rPr lang="cs-CZ" altLang="cs-CZ" dirty="0" smtClean="0"/>
              <a:t>Směrnice </a:t>
            </a:r>
            <a:r>
              <a:rPr lang="cs-CZ" altLang="cs-CZ" dirty="0"/>
              <a:t>Evropského parlamentu a Rady 2011/89/EU ze dne 16. listopadu 2011, kterou se mění směrnice 98/78/ES, 2002/87/ES, 2006/48/ES a 2009/138/ES, pokud jde o </a:t>
            </a:r>
            <a:r>
              <a:rPr lang="cs-CZ" altLang="cs-CZ" b="1" dirty="0"/>
              <a:t>doplňkový dozor </a:t>
            </a:r>
            <a:r>
              <a:rPr lang="cs-CZ" altLang="cs-CZ" dirty="0"/>
              <a:t>nad finančními subjekty ve finančním konglomerátu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 smtClean="0"/>
              <a:t>Směrnice Evropského parlamentu a Rady 2002/87/ES ze dne 16. prosince 2002 o </a:t>
            </a:r>
            <a:r>
              <a:rPr lang="cs-CZ" altLang="cs-CZ" b="1" dirty="0" smtClean="0"/>
              <a:t>doplňkovém dozoru </a:t>
            </a:r>
            <a:r>
              <a:rPr lang="cs-CZ" altLang="cs-CZ" dirty="0" smtClean="0"/>
              <a:t>nad úvěrovými institucemi, pojišťovnami a investičními podniky ve finančním konglomerátu</a:t>
            </a:r>
            <a:endParaRPr lang="en-US" altLang="cs-CZ" dirty="0" smtClean="0"/>
          </a:p>
          <a:p>
            <a:pPr>
              <a:defRPr/>
            </a:pPr>
            <a:r>
              <a:rPr lang="en-US" altLang="cs-CZ" dirty="0" err="1" smtClean="0"/>
              <a:t>Atd</a:t>
            </a:r>
            <a:r>
              <a:rPr lang="en-US" altLang="cs-CZ" dirty="0" smtClean="0"/>
              <a:t>.</a:t>
            </a:r>
            <a:endParaRPr lang="cs-CZ" altLang="cs-CZ" dirty="0" smtClean="0"/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2433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ČÁST PRVNÍ - OBECNÁ USTANOVENÍ (§ 1 - § 3) </a:t>
            </a:r>
          </a:p>
          <a:p>
            <a:pPr>
              <a:defRPr/>
            </a:pPr>
            <a:r>
              <a:rPr lang="cs-CZ" altLang="cs-CZ" dirty="0"/>
              <a:t>ČÁST DRUHÁ - PROVOZOVÁNÍ ČINNOSTÍ V POJIŠŤOVNICTVÍ (§ 4 - § 83b) </a:t>
            </a:r>
          </a:p>
          <a:p>
            <a:pPr>
              <a:defRPr/>
            </a:pPr>
            <a:r>
              <a:rPr lang="cs-CZ" altLang="cs-CZ" dirty="0"/>
              <a:t>ČÁST TŘETÍ - DOHLED V POJIŠŤOVNICTVÍ (§ 84 - § 125) </a:t>
            </a:r>
          </a:p>
          <a:p>
            <a:pPr>
              <a:defRPr/>
            </a:pPr>
            <a:r>
              <a:rPr lang="cs-CZ" altLang="cs-CZ" dirty="0"/>
              <a:t>ČÁST ČTVRTÁ - MLČENLIVOST (§ 126 - § 128) </a:t>
            </a:r>
          </a:p>
          <a:p>
            <a:pPr>
              <a:defRPr/>
            </a:pPr>
            <a:r>
              <a:rPr lang="cs-CZ" altLang="cs-CZ" dirty="0"/>
              <a:t>ČÁST PÁTÁ - SPOLEČNÁ USTANOVENÍ (§ 129 - § 135) </a:t>
            </a:r>
          </a:p>
          <a:p>
            <a:pPr>
              <a:defRPr/>
            </a:pPr>
            <a:r>
              <a:rPr lang="cs-CZ" altLang="cs-CZ" dirty="0"/>
              <a:t>ČÁST ŠESTÁ - ZMOCŇOVACÍ, ZÁVĚREČNÁ, PŘECHODNÁ A ZRUŠOVACÍ USTANOVENÍ (§ 136 - § 140) </a:t>
            </a:r>
          </a:p>
          <a:p>
            <a:pPr>
              <a:defRPr/>
            </a:pPr>
            <a:r>
              <a:rPr lang="cs-CZ" altLang="cs-CZ" dirty="0"/>
              <a:t>§ 141 </a:t>
            </a:r>
          </a:p>
          <a:p>
            <a:pPr>
              <a:defRPr/>
            </a:pPr>
            <a:r>
              <a:rPr lang="cs-CZ" altLang="cs-CZ" dirty="0"/>
              <a:t>ČÁST SEDMÁ - ÚČINNOST (§ 142) </a:t>
            </a:r>
          </a:p>
        </p:txBody>
      </p:sp>
    </p:spTree>
    <p:extLst>
      <p:ext uri="{BB962C8B-B14F-4D97-AF65-F5344CB8AC3E}">
        <p14:creationId xmlns:p14="http://schemas.microsoft.com/office/powerpoint/2010/main" val="1685025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Tímto zákonem se řídí</a:t>
            </a:r>
          </a:p>
          <a:p>
            <a:pPr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provozování pojišťovací a zajišťovací činnosti pojišťovnou </a:t>
            </a:r>
            <a:r>
              <a:rPr lang="cs-CZ" altLang="cs-CZ" b="1" dirty="0"/>
              <a:t>se sídlem na území České republiky </a:t>
            </a:r>
            <a:r>
              <a:rPr lang="cs-CZ" altLang="cs-CZ" dirty="0"/>
              <a:t>a provozování zajišťovací činnosti zajišťovnou </a:t>
            </a:r>
            <a:r>
              <a:rPr lang="cs-CZ" altLang="cs-CZ" b="1" dirty="0"/>
              <a:t>se sídlem na území České republiky</a:t>
            </a:r>
            <a:r>
              <a:rPr lang="cs-CZ" altLang="cs-CZ" dirty="0"/>
              <a:t>,</a:t>
            </a:r>
          </a:p>
          <a:p>
            <a:pPr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/>
              <a:t>se sídlem na území členského státu Evropské unie </a:t>
            </a:r>
            <a:r>
              <a:rPr lang="cs-CZ" altLang="cs-CZ" dirty="0"/>
              <a:t>nebo na území státu tvořícího Evropský hospodářský prostor jiného než Česká republika (dále jen „jiný členský stát</a:t>
            </a:r>
            <a:r>
              <a:rPr lang="cs-CZ" altLang="cs-CZ" dirty="0" smtClean="0"/>
              <a:t>“)</a:t>
            </a:r>
            <a:r>
              <a:rPr lang="en-US" altLang="cs-CZ" dirty="0" smtClean="0"/>
              <a:t>…</a:t>
            </a:r>
            <a:r>
              <a:rPr lang="cs-CZ" altLang="cs-CZ" dirty="0" smtClean="0"/>
              <a:t>,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c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se </a:t>
            </a:r>
            <a:r>
              <a:rPr lang="cs-CZ" altLang="cs-CZ" b="1" dirty="0"/>
              <a:t>sídlem na území jiného státu, než který je uveden v písmenech a) a b) </a:t>
            </a:r>
            <a:r>
              <a:rPr lang="cs-CZ" altLang="cs-CZ" dirty="0"/>
              <a:t>(dále jen „třetí stát“), </a:t>
            </a:r>
            <a:r>
              <a:rPr lang="en-US" altLang="cs-CZ" dirty="0" smtClean="0"/>
              <a:t>…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/>
              <a:t>Tento zákon se </a:t>
            </a:r>
            <a:r>
              <a:rPr lang="cs-CZ" altLang="cs-CZ" b="1" dirty="0"/>
              <a:t>nevztahuje</a:t>
            </a:r>
            <a:r>
              <a:rPr lang="cs-CZ" altLang="cs-CZ" dirty="0"/>
              <a:t> na provádění nemocenského pojištění, důchodového pojištění, penzijního připojištění se státním příspěvkem, důchodového spoření, doplňkového penzijního spoření, zaměstnaneckého penzijního pojištění, úrazového pojištění zaměstnanců a veřejného zdravotního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22983167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/>
              <a:t>Pro účely tohoto zákona se </a:t>
            </a:r>
            <a:r>
              <a:rPr lang="cs-CZ" altLang="cs-CZ" dirty="0" smtClean="0"/>
              <a:t>rozumí</a:t>
            </a:r>
            <a:r>
              <a:rPr lang="en-US" altLang="cs-CZ" dirty="0" smtClean="0"/>
              <a:t>:</a:t>
            </a: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pojišťovací činností </a:t>
            </a:r>
            <a:r>
              <a:rPr lang="cs-CZ" altLang="cs-CZ" dirty="0" smtClean="0"/>
              <a:t>- přebírání pojistných rizik na základě uzavřených pojistných smluv a plnění z nich, přičemž součástí pojišťovací činnosti jsou činnosti přímo vyplývající z povolené pojišťovací činnosti, zejména činnosti související se vznikem pojištění a jeho správou, likvidace pojistných událostí, poskytování asistenčních služeb, investování, uzavírání smluv pojišťovnou se zajišťovnami o zajištění závazků pojišťovny vyplývajících z jí uzavřených pojistných smluv a činnost směřující k předcházení vzniku škod a zmírňování jejich následků..</a:t>
            </a:r>
            <a:endParaRPr lang="cs-CZ" altLang="cs-CZ" dirty="0"/>
          </a:p>
          <a:p>
            <a:pPr algn="just">
              <a:defRPr/>
            </a:pPr>
            <a:r>
              <a:rPr lang="cs-CZ" b="1" dirty="0" smtClean="0"/>
              <a:t>zajišťovací činností </a:t>
            </a:r>
            <a:r>
              <a:rPr lang="cs-CZ" dirty="0" smtClean="0"/>
              <a:t>- přebírání pojistných rizik na základě uzavřených smluv, kterými se zajišťovna zavazuje poskytnout pojišťovně ve sjednaném rozsahu plnění, nastane-li nahodilá událost ve smlouvě blíže označená, a pojistitel se zavazuje platit zajistiteli ve smlouvě určenou část pojistného (dále jen „zajistné“) z pojistných smluv uzavřených pojistitelem, které jsou předmětem této smlouvy (dále jen „zajišťovací smlouva“)..</a:t>
            </a:r>
            <a:endParaRPr lang="cs-CZ" dirty="0"/>
          </a:p>
          <a:p>
            <a:pPr algn="just">
              <a:defRPr/>
            </a:pPr>
            <a:r>
              <a:rPr lang="cs-CZ" b="1" dirty="0" smtClean="0"/>
              <a:t>investováním</a:t>
            </a:r>
            <a:r>
              <a:rPr lang="cs-CZ" dirty="0" smtClean="0"/>
              <a:t> - nakládání s veškerými aktivy v majetku pojišťovny nebo zajišťovny</a:t>
            </a: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Pojištění a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b="1" dirty="0" smtClean="0"/>
              <a:t>Oblast neživotního pojištění</a:t>
            </a:r>
          </a:p>
          <a:p>
            <a:pPr algn="just">
              <a:defRPr/>
            </a:pPr>
            <a:r>
              <a:rPr lang="cs-CZ" altLang="cs-CZ" dirty="0" smtClean="0"/>
              <a:t>Výše předepsaného pojistného postoupeného zajistitelům v roce 2015 činila 26,9 mld. Kč, tj. cca 29,6% na hrubém předepsaném pojištění</a:t>
            </a:r>
          </a:p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Oblast životního pojištění</a:t>
            </a:r>
          </a:p>
          <a:p>
            <a:pPr algn="just">
              <a:defRPr/>
            </a:pPr>
            <a:r>
              <a:rPr lang="cs-CZ" altLang="cs-CZ" dirty="0" smtClean="0"/>
              <a:t>Výše předepsaného pojistného postoupeného zajistitelům v roce 2015 činila 4,7 mld. Kč, tj. cca 7,5% na hrubém předepsaném pojištění</a:t>
            </a:r>
          </a:p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dirty="0"/>
              <a:t>Provozovat na území České republiky pojišťovací činnost může pouze tuzemská pojišťovna a pojišťovna z třetího státu, </a:t>
            </a:r>
            <a:r>
              <a:rPr lang="cs-CZ" altLang="cs-CZ" b="1" dirty="0"/>
              <a:t>které bylo Českou národní bankou uděleno povolení k provozování této činnosti</a:t>
            </a:r>
            <a:r>
              <a:rPr lang="cs-CZ" altLang="cs-CZ" dirty="0"/>
              <a:t>, nebo pojišťovna z jiného členského státu, a to na základě práva zřizovat pobočky nebo na základě svobody dočasně poskytovat </a:t>
            </a:r>
            <a:r>
              <a:rPr lang="cs-CZ" altLang="cs-CZ" dirty="0" smtClean="0"/>
              <a:t>služby</a:t>
            </a:r>
          </a:p>
          <a:p>
            <a:pPr algn="just">
              <a:defRPr/>
            </a:pPr>
            <a:r>
              <a:rPr lang="cs-CZ" dirty="0" smtClean="0"/>
              <a:t>Pojišťovna nebo zajišťovna je oprávněna provozovat pouze pojišťovací nebo zajišťovací činnost v rozsahu povolení uděleném jí orgánem dohledu, je povinna jednat s </a:t>
            </a:r>
            <a:r>
              <a:rPr lang="cs-CZ" b="1" dirty="0" smtClean="0"/>
              <a:t>odbornou péčí a postupovat obezřetně</a:t>
            </a:r>
            <a:r>
              <a:rPr lang="cs-CZ" dirty="0" smtClean="0"/>
              <a:t>, zejména neprovádět tyto činnosti způsobem, který poškozuje majetek jí svěřený třetími osobami nebo ohrožuje její bezpečnost a stabilitu nebo bezpečnost a stabilitu osob s ní propojených. Za tímto účelem je tuzemská pojišťovna, </a:t>
            </a:r>
            <a:r>
              <a:rPr lang="cs-CZ" dirty="0" err="1" smtClean="0"/>
              <a:t>pojišťovna</a:t>
            </a:r>
            <a:r>
              <a:rPr lang="cs-CZ" dirty="0" smtClean="0"/>
              <a:t> z třetího státu, tuzemská zajišťovna a zajišťovna z třetího státu povinna vytvořit a po celou dobu své činnosti udržovat </a:t>
            </a:r>
            <a:r>
              <a:rPr lang="cs-CZ" b="1" dirty="0" smtClean="0"/>
              <a:t>funkční a efektivní řídicí a kontrolní systém</a:t>
            </a:r>
            <a:r>
              <a:rPr lang="cs-CZ" dirty="0" smtClean="0"/>
              <a:t>, pravidelně z něj vyhodnocovat informace a včas přijímat odpovídající opatření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66638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Výše základního kapitálu tuzemské pojišťovny činí při provozování pojišťovací činnosti podle</a:t>
            </a:r>
          </a:p>
          <a:p>
            <a:pPr lvl="1" algn="just"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jednoho nebo více pojistných odvětví </a:t>
            </a:r>
            <a:r>
              <a:rPr lang="cs-CZ" altLang="cs-CZ" b="1" dirty="0"/>
              <a:t>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nejméně 105.000.000 Kč</a:t>
            </a:r>
            <a:endParaRPr lang="cs-CZ" altLang="cs-CZ" dirty="0"/>
          </a:p>
          <a:p>
            <a:pPr lvl="1" algn="just"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pojistných odvětví </a:t>
            </a:r>
            <a:r>
              <a:rPr lang="cs-CZ" altLang="cs-CZ" b="1" dirty="0"/>
              <a:t>neživotních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v rozmezí mezi 70.000.000 Kč – 200.000.000 Kč</a:t>
            </a:r>
          </a:p>
          <a:p>
            <a:pPr algn="just">
              <a:defRPr/>
            </a:pPr>
            <a:r>
              <a:rPr lang="cs-CZ" altLang="cs-CZ" dirty="0"/>
              <a:t>Pojišťovna z </a:t>
            </a:r>
            <a:r>
              <a:rPr lang="cs-CZ" altLang="cs-CZ" b="1" dirty="0"/>
              <a:t>jiného členského státu </a:t>
            </a:r>
            <a:r>
              <a:rPr lang="cs-CZ" altLang="cs-CZ" dirty="0"/>
              <a:t>je oprávněna provozovat na území České republiky pojišťovací činnost na základě práva zřizovat své pobočky nebo na základě svobody dočasně poskytovat služby, a to v rozsahu, v jakém jí bylo uděleno </a:t>
            </a:r>
            <a:r>
              <a:rPr lang="cs-CZ" altLang="cs-CZ" b="1" dirty="0"/>
              <a:t>povolení k provozování pojišťovací činnosti v zemi jejího sídla </a:t>
            </a:r>
            <a:r>
              <a:rPr lang="cs-CZ" altLang="cs-CZ" dirty="0"/>
              <a:t>a po splnění informační povinnosti podle tohoto zákona</a:t>
            </a:r>
          </a:p>
        </p:txBody>
      </p:sp>
    </p:spTree>
    <p:extLst>
      <p:ext uri="{BB962C8B-B14F-4D97-AF65-F5344CB8AC3E}">
        <p14:creationId xmlns:p14="http://schemas.microsoft.com/office/powerpoint/2010/main" val="2629141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30581"/>
            <a:ext cx="10018713" cy="3408219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pojistné smlouvy mezi pojišťovnou a klientem (občanské právo)</a:t>
            </a:r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pojistný podvod (trestní právo)</a:t>
            </a:r>
          </a:p>
          <a:p>
            <a:pPr lvl="1"/>
            <a:r>
              <a:rPr lang="cs-CZ" u="sng" dirty="0" smtClean="0"/>
              <a:t>Regulace podmínek pro provozování pojišťovacích služeb (finanční právo)</a:t>
            </a:r>
          </a:p>
          <a:p>
            <a:pPr lvl="1"/>
            <a:r>
              <a:rPr lang="cs-CZ" u="sng" dirty="0" smtClean="0"/>
              <a:t>Dohled nad pojišťovnami (finanční právo)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DOHLED V POJIŠŤOVNICTVÍ (§ 84 - § 125)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6690"/>
            <a:ext cx="10018713" cy="400832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altLang="cs-CZ" dirty="0"/>
              <a:t>Dohled v pojišťovnictví vykonává Česká národní banka v zájmu ochrany pojistníků, pojištěných a oprávněných osob a s ohledem na zachování finanční stability pojišťoven a </a:t>
            </a:r>
            <a:r>
              <a:rPr lang="cs-CZ" altLang="cs-CZ" dirty="0" smtClean="0"/>
              <a:t>zajišťoven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Do 1. 4. 2006 vykonával dohled </a:t>
            </a:r>
            <a:r>
              <a:rPr lang="cs-CZ" altLang="cs-CZ" i="1" dirty="0" smtClean="0"/>
              <a:t>„Úřad státního dozoru v pojišťovnictví a penzijním připojištění“, </a:t>
            </a:r>
            <a:r>
              <a:rPr lang="cs-CZ" altLang="cs-CZ" dirty="0" smtClean="0"/>
              <a:t>který byl odborem Ministerstva financí ČR</a:t>
            </a:r>
          </a:p>
          <a:p>
            <a:pPr>
              <a:defRPr/>
            </a:pPr>
            <a:r>
              <a:rPr lang="cs-CZ" altLang="cs-CZ" dirty="0" smtClean="0"/>
              <a:t>Dohled na dálku vs. Dohlídky na místě (viz zákon o ČNB)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Viz:</a:t>
            </a:r>
          </a:p>
          <a:p>
            <a:pPr lvl="1">
              <a:defRPr/>
            </a:pPr>
            <a:r>
              <a:rPr lang="cs-CZ" altLang="cs-CZ" dirty="0" smtClean="0"/>
              <a:t> ČNB, Zpráva o výkonu dohledu nad finančním trhem 2015</a:t>
            </a:r>
          </a:p>
          <a:p>
            <a:pPr lvl="1">
              <a:defRPr/>
            </a:pPr>
            <a:r>
              <a:rPr lang="cs-CZ" altLang="cs-CZ" dirty="0" smtClean="0"/>
              <a:t>ČNB, Dlouhodobá koncepce dohledu</a:t>
            </a:r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6471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 je to pojištění?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/>
              <a:t>objektivní existence </a:t>
            </a:r>
            <a:r>
              <a:rPr lang="cs-CZ" altLang="cs-CZ" dirty="0" smtClean="0"/>
              <a:t>určitého nebezpečí</a:t>
            </a:r>
            <a:r>
              <a:rPr lang="cs-CZ" altLang="cs-CZ" dirty="0"/>
              <a:t>, rizik</a:t>
            </a:r>
          </a:p>
          <a:p>
            <a:r>
              <a:rPr lang="cs-CZ" altLang="cs-CZ" dirty="0" smtClean="0"/>
              <a:t>nahodilost </a:t>
            </a:r>
            <a:r>
              <a:rPr lang="cs-CZ" altLang="cs-CZ" dirty="0"/>
              <a:t>výskytu nepříznivých událostí</a:t>
            </a:r>
          </a:p>
          <a:p>
            <a:r>
              <a:rPr lang="cs-CZ" altLang="cs-CZ" dirty="0"/>
              <a:t>m</a:t>
            </a:r>
            <a:r>
              <a:rPr lang="cs-CZ" altLang="cs-CZ" dirty="0" smtClean="0"/>
              <a:t>ěřitelnost rizika </a:t>
            </a:r>
            <a:r>
              <a:rPr lang="cs-CZ" altLang="cs-CZ" dirty="0"/>
              <a:t>a nahodilé </a:t>
            </a:r>
            <a:r>
              <a:rPr lang="cs-CZ" altLang="cs-CZ" dirty="0" smtClean="0"/>
              <a:t>skutečnosti</a:t>
            </a:r>
            <a:endParaRPr lang="cs-CZ" altLang="cs-CZ" dirty="0"/>
          </a:p>
          <a:p>
            <a:r>
              <a:rPr lang="cs-CZ" altLang="cs-CZ" dirty="0" smtClean="0"/>
              <a:t>riziko – většinou spojené s určitou ztrátou</a:t>
            </a:r>
          </a:p>
          <a:p>
            <a:r>
              <a:rPr lang="cs-CZ" altLang="cs-CZ" i="1" dirty="0" smtClean="0"/>
              <a:t>„pojišťovna za poplatek přejímá riziko“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Pojistitelné riziko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2895031"/>
          </a:xfrm>
        </p:spPr>
        <p:txBody>
          <a:bodyPr>
            <a:normAutofit/>
          </a:bodyPr>
          <a:lstStyle/>
          <a:p>
            <a:r>
              <a:rPr lang="cs-CZ" altLang="cs-CZ" dirty="0"/>
              <a:t>r</a:t>
            </a:r>
            <a:r>
              <a:rPr lang="cs-CZ" altLang="cs-CZ" dirty="0" smtClean="0"/>
              <a:t>iziko musí </a:t>
            </a:r>
            <a:r>
              <a:rPr lang="cs-CZ" altLang="cs-CZ" dirty="0"/>
              <a:t>být identifikovatelné,</a:t>
            </a:r>
          </a:p>
          <a:p>
            <a:r>
              <a:rPr lang="cs-CZ" altLang="cs-CZ" dirty="0" smtClean="0"/>
              <a:t>ztráta </a:t>
            </a:r>
            <a:r>
              <a:rPr lang="cs-CZ" altLang="cs-CZ" dirty="0"/>
              <a:t>z realizace rizika musí </a:t>
            </a:r>
            <a:r>
              <a:rPr lang="cs-CZ" altLang="cs-CZ" dirty="0" smtClean="0"/>
              <a:t>být vyčíslitelná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riziko </a:t>
            </a:r>
            <a:r>
              <a:rPr lang="cs-CZ" altLang="cs-CZ" dirty="0"/>
              <a:t>musí být pro </a:t>
            </a:r>
            <a:r>
              <a:rPr lang="cs-CZ" altLang="cs-CZ" dirty="0" smtClean="0"/>
              <a:t>pojišťovnu ekonomicky </a:t>
            </a:r>
            <a:r>
              <a:rPr lang="cs-CZ" altLang="cs-CZ" dirty="0"/>
              <a:t>přijatelné,</a:t>
            </a:r>
          </a:p>
          <a:p>
            <a:r>
              <a:rPr lang="cs-CZ" altLang="cs-CZ" dirty="0" smtClean="0"/>
              <a:t>projev </a:t>
            </a:r>
            <a:r>
              <a:rPr lang="cs-CZ" altLang="cs-CZ" dirty="0"/>
              <a:t>rizika musí být náhodný.</a:t>
            </a:r>
          </a:p>
        </p:txBody>
      </p:sp>
    </p:spTree>
    <p:extLst>
      <p:ext uri="{BB962C8B-B14F-4D97-AF65-F5344CB8AC3E}">
        <p14:creationId xmlns:p14="http://schemas.microsoft.com/office/powerpoint/2010/main" val="2691932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b="1" dirty="0" smtClean="0"/>
              <a:t>§ 2758 OZ</a:t>
            </a:r>
          </a:p>
          <a:p>
            <a:pPr marL="0" indent="0">
              <a:buNone/>
            </a:pPr>
            <a:r>
              <a:rPr lang="cs-CZ" altLang="cs-CZ" i="1" dirty="0" smtClean="0"/>
              <a:t>„Pojistnou </a:t>
            </a:r>
            <a:r>
              <a:rPr lang="cs-CZ" altLang="cs-CZ" i="1" dirty="0"/>
              <a:t>smlouvou se pojistitel zavazuje vůči pojistníkovi poskytnout jemu nebo třetí osobě pojistné plnění, nastane-li nahodilá událost krytá pojištěním (pojistná událost), a pojistník se zavazuje zaplatit pojistiteli </a:t>
            </a:r>
            <a:r>
              <a:rPr lang="cs-CZ" altLang="cs-CZ" i="1" dirty="0" smtClean="0"/>
              <a:t>pojistné.“</a:t>
            </a:r>
          </a:p>
          <a:p>
            <a:endParaRPr lang="cs-CZ" altLang="cs-CZ" dirty="0" smtClean="0"/>
          </a:p>
          <a:p>
            <a:r>
              <a:rPr lang="cs-CZ" altLang="cs-CZ" b="1" dirty="0"/>
              <a:t>pojistitel – </a:t>
            </a:r>
            <a:r>
              <a:rPr lang="cs-CZ" altLang="cs-CZ" dirty="0" smtClean="0"/>
              <a:t>pojišťovna</a:t>
            </a:r>
            <a:r>
              <a:rPr lang="cs-CZ" altLang="cs-CZ" dirty="0"/>
              <a:t>; </a:t>
            </a:r>
            <a:r>
              <a:rPr lang="cs-CZ" altLang="cs-CZ" dirty="0" smtClean="0"/>
              <a:t>právnická osoba</a:t>
            </a:r>
            <a:r>
              <a:rPr lang="cs-CZ" altLang="cs-CZ" dirty="0"/>
              <a:t>, která je oprávněna provozovat </a:t>
            </a:r>
            <a:r>
              <a:rPr lang="cs-CZ" altLang="cs-CZ" dirty="0" smtClean="0"/>
              <a:t>pojišťovací činnost </a:t>
            </a:r>
            <a:r>
              <a:rPr lang="cs-CZ" altLang="cs-CZ" dirty="0"/>
              <a:t>podle </a:t>
            </a:r>
            <a:r>
              <a:rPr lang="cs-CZ" altLang="cs-CZ" dirty="0" smtClean="0"/>
              <a:t>zákona o pojištovnictví</a:t>
            </a:r>
            <a:endParaRPr lang="cs-CZ" altLang="cs-CZ" dirty="0"/>
          </a:p>
          <a:p>
            <a:r>
              <a:rPr lang="cs-CZ" altLang="cs-CZ" b="1" dirty="0" smtClean="0"/>
              <a:t>pojistník</a:t>
            </a:r>
            <a:r>
              <a:rPr lang="cs-CZ" altLang="cs-CZ" dirty="0" smtClean="0"/>
              <a:t> </a:t>
            </a:r>
            <a:r>
              <a:rPr lang="cs-CZ" altLang="cs-CZ" dirty="0"/>
              <a:t>– osoba, která s pojistitelem </a:t>
            </a:r>
            <a:r>
              <a:rPr lang="cs-CZ" altLang="cs-CZ" dirty="0" smtClean="0"/>
              <a:t>uzavřela pojistnou </a:t>
            </a:r>
            <a:r>
              <a:rPr lang="cs-CZ" altLang="cs-CZ" dirty="0"/>
              <a:t>smlouvu (a platí pojistné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r>
              <a:rPr lang="cs-CZ" altLang="cs-CZ" b="1" dirty="0" smtClean="0"/>
              <a:t>pojištěný</a:t>
            </a:r>
            <a:r>
              <a:rPr lang="cs-CZ" altLang="cs-CZ" dirty="0" smtClean="0"/>
              <a:t> </a:t>
            </a:r>
            <a:r>
              <a:rPr lang="cs-CZ" altLang="cs-CZ" dirty="0"/>
              <a:t>– osoba, na jejíž život, zdraví, </a:t>
            </a:r>
            <a:r>
              <a:rPr lang="cs-CZ" altLang="cs-CZ" dirty="0" smtClean="0"/>
              <a:t>majetek, odpovědnost </a:t>
            </a:r>
            <a:r>
              <a:rPr lang="cs-CZ" altLang="cs-CZ" dirty="0"/>
              <a:t>za škodu nebo jiné </a:t>
            </a:r>
            <a:r>
              <a:rPr lang="cs-CZ" altLang="cs-CZ" dirty="0" smtClean="0"/>
              <a:t>hodnoty pojistného </a:t>
            </a:r>
            <a:r>
              <a:rPr lang="cs-CZ" altLang="cs-CZ" dirty="0"/>
              <a:t>zájmu se </a:t>
            </a:r>
            <a:r>
              <a:rPr lang="cs-CZ" altLang="cs-CZ" dirty="0" smtClean="0"/>
              <a:t>pojištění vztahuje</a:t>
            </a:r>
            <a:endParaRPr lang="cs-CZ" altLang="cs-CZ" dirty="0"/>
          </a:p>
          <a:p>
            <a:r>
              <a:rPr lang="cs-CZ" altLang="cs-CZ" b="1" dirty="0" smtClean="0"/>
              <a:t>oprávněná </a:t>
            </a:r>
            <a:r>
              <a:rPr lang="cs-CZ" altLang="cs-CZ" b="1" dirty="0"/>
              <a:t>osoba </a:t>
            </a:r>
            <a:r>
              <a:rPr lang="cs-CZ" altLang="cs-CZ" dirty="0"/>
              <a:t>– osoba, které v </a:t>
            </a:r>
            <a:r>
              <a:rPr lang="cs-CZ" altLang="cs-CZ" dirty="0" smtClean="0"/>
              <a:t>důsledku pojistné </a:t>
            </a:r>
            <a:r>
              <a:rPr lang="cs-CZ" altLang="cs-CZ" dirty="0"/>
              <a:t>události vznikne právo na </a:t>
            </a:r>
            <a:r>
              <a:rPr lang="cs-CZ" altLang="cs-CZ" dirty="0" smtClean="0"/>
              <a:t>pojistné plnění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b="1" dirty="0" smtClean="0"/>
              <a:t>obmyšlený</a:t>
            </a:r>
            <a:r>
              <a:rPr lang="cs-CZ" altLang="cs-CZ" dirty="0" smtClean="0"/>
              <a:t> </a:t>
            </a:r>
            <a:r>
              <a:rPr lang="cs-CZ" altLang="cs-CZ" dirty="0"/>
              <a:t>– osoba určená pojistníkem v </a:t>
            </a:r>
            <a:r>
              <a:rPr lang="cs-CZ" altLang="cs-CZ" dirty="0" smtClean="0"/>
              <a:t>pojistné smlouvě</a:t>
            </a:r>
            <a:r>
              <a:rPr lang="cs-CZ" altLang="cs-CZ" dirty="0"/>
              <a:t>, </a:t>
            </a:r>
            <a:r>
              <a:rPr lang="cs-CZ" altLang="cs-CZ" dirty="0" smtClean="0"/>
              <a:t>jíž vznikne </a:t>
            </a:r>
            <a:r>
              <a:rPr lang="cs-CZ" altLang="cs-CZ" dirty="0"/>
              <a:t>právo na pojistné </a:t>
            </a:r>
            <a:r>
              <a:rPr lang="cs-CZ" altLang="cs-CZ" dirty="0" smtClean="0"/>
              <a:t>plnění v </a:t>
            </a:r>
            <a:r>
              <a:rPr lang="cs-CZ" altLang="cs-CZ" dirty="0"/>
              <a:t>případě smrti pojištěného;</a:t>
            </a:r>
          </a:p>
          <a:p>
            <a:r>
              <a:rPr lang="cs-CZ" altLang="cs-CZ" b="1" dirty="0" smtClean="0"/>
              <a:t>poškozený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osoba, které byla způsobena </a:t>
            </a:r>
            <a:r>
              <a:rPr lang="cs-CZ" altLang="cs-CZ" dirty="0"/>
              <a:t>škoda a má </a:t>
            </a:r>
            <a:r>
              <a:rPr lang="cs-CZ" altLang="cs-CZ" dirty="0" smtClean="0"/>
              <a:t>právo na </a:t>
            </a:r>
            <a:r>
              <a:rPr lang="cs-CZ" altLang="cs-CZ" dirty="0"/>
              <a:t>náhradu proti odpovědnému subjektu</a:t>
            </a:r>
          </a:p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pojištění </a:t>
            </a:r>
            <a:r>
              <a:rPr lang="cs-CZ" altLang="cs-CZ" dirty="0" smtClean="0"/>
              <a:t>(„premium“)</a:t>
            </a:r>
            <a:endParaRPr lang="cs-CZ" altLang="cs-CZ" dirty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plnění </a:t>
            </a:r>
            <a:r>
              <a:rPr lang="cs-CZ" altLang="cs-CZ" dirty="0"/>
              <a:t>– náhrada za vzniklou </a:t>
            </a:r>
            <a:r>
              <a:rPr lang="cs-CZ" altLang="cs-CZ" dirty="0" smtClean="0"/>
              <a:t>(pojištěnou) škodu</a:t>
            </a:r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doba </a:t>
            </a:r>
            <a:r>
              <a:rPr lang="cs-CZ" altLang="cs-CZ" dirty="0"/>
              <a:t>– doba, na kterou bylo </a:t>
            </a:r>
            <a:r>
              <a:rPr lang="cs-CZ" altLang="cs-CZ" dirty="0" smtClean="0"/>
              <a:t>soukromé pojištění sjednáno (určitá či neurčitá)</a:t>
            </a:r>
          </a:p>
          <a:p>
            <a:r>
              <a:rPr lang="cs-CZ" altLang="cs-CZ" b="1" dirty="0" smtClean="0"/>
              <a:t>pojistné období </a:t>
            </a:r>
            <a:r>
              <a:rPr lang="cs-CZ" altLang="cs-CZ" dirty="0" smtClean="0"/>
              <a:t>- č</a:t>
            </a:r>
            <a:r>
              <a:rPr lang="cs-CZ" dirty="0" smtClean="0"/>
              <a:t>asové období dohodnuté v pojistné smlouvě, za které se platí pojistné (např. jeden rok, měsíc). Určuje frekvenci placení pojistného.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65961"/>
            <a:ext cx="10018713" cy="4434840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pojištění </a:t>
            </a:r>
            <a:r>
              <a:rPr lang="cs-CZ" altLang="cs-CZ" dirty="0" smtClean="0"/>
              <a:t>(„</a:t>
            </a:r>
            <a:r>
              <a:rPr lang="cs-CZ" altLang="cs-CZ" dirty="0" err="1" smtClean="0"/>
              <a:t>premium</a:t>
            </a:r>
            <a:r>
              <a:rPr lang="cs-CZ" altLang="cs-CZ" dirty="0" smtClean="0"/>
              <a:t>“)</a:t>
            </a:r>
          </a:p>
          <a:p>
            <a:pPr>
              <a:buNone/>
            </a:pPr>
            <a:r>
              <a:rPr lang="cs-CZ" dirty="0" smtClean="0"/>
              <a:t>	Může být hrazeno jednorázově nebo jako běžné pojistné. Běžné pojistné je pojistné stanovené na pojistné období.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 pohledu účetního a vykazovacího rozlišujeme:</a:t>
            </a:r>
          </a:p>
          <a:p>
            <a:pPr lvl="1"/>
            <a:r>
              <a:rPr lang="cs-CZ" b="1" dirty="0" smtClean="0"/>
              <a:t>předepsané hrubé pojistné </a:t>
            </a:r>
            <a:r>
              <a:rPr lang="cs-CZ" dirty="0" smtClean="0"/>
              <a:t>- zahrnuje veškeré částky pojistného splatné podle pojistných smluv během účetního období, nezávisle na skutečnosti, že se tyto částky vztahují zcela nebo zčásti k následujícím účetním obdobím;</a:t>
            </a:r>
          </a:p>
          <a:p>
            <a:pPr lvl="1"/>
            <a:r>
              <a:rPr lang="cs-CZ" b="1" dirty="0" smtClean="0"/>
              <a:t>zasloužené pojistné </a:t>
            </a:r>
            <a:r>
              <a:rPr lang="cs-CZ" dirty="0" smtClean="0"/>
              <a:t>- část předepsaného pojistného podle uzavřené pojistné smlouvy, která časově souvisí s probíhajícím účetním obdobím, bez ohledu na to, zda pojistné bylo zaplaceno</a:t>
            </a:r>
          </a:p>
          <a:p>
            <a:pPr lvl="1"/>
            <a:r>
              <a:rPr lang="cs-CZ" b="1" dirty="0" smtClean="0"/>
              <a:t>nezasloužené pojistné </a:t>
            </a:r>
            <a:r>
              <a:rPr lang="cs-CZ" dirty="0" smtClean="0"/>
              <a:t>- část předepsaného pojistného podle uzavřené pojistné smlouvy, která časově souvisí s následujícím účetním obdobím, bez ohledu na to, zda bylo pojistné zaplaceno</a:t>
            </a:r>
            <a:endParaRPr lang="cs-CZ" altLang="cs-CZ" dirty="0" smtClean="0"/>
          </a:p>
          <a:p>
            <a:endParaRPr lang="cs-CZ" alt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14529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Vývoj hrubého předepsaného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7128"/>
            <a:ext cx="10018713" cy="1179576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Hrubé předepsané pojistné je jedním ze základních ukazatelů popisujících vývoj pojistného trhu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0021824" y="6436424"/>
            <a:ext cx="1856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ČNB</a:t>
            </a:r>
            <a:endParaRPr lang="cs-CZ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2994" y="2700528"/>
            <a:ext cx="4886134" cy="382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dirty="0"/>
              <a:t>škodná událost - </a:t>
            </a:r>
            <a:r>
              <a:rPr lang="cs-CZ" altLang="cs-CZ" dirty="0"/>
              <a:t>skutečnost, </a:t>
            </a:r>
            <a:r>
              <a:rPr lang="cs-CZ" altLang="cs-CZ" dirty="0" smtClean="0"/>
              <a:t>z níž vznikla </a:t>
            </a:r>
            <a:r>
              <a:rPr lang="cs-CZ" altLang="cs-CZ" dirty="0"/>
              <a:t>škoda a která by mohla být </a:t>
            </a:r>
            <a:r>
              <a:rPr lang="cs-CZ" altLang="cs-CZ" dirty="0" smtClean="0"/>
              <a:t>důvodem vzniku </a:t>
            </a:r>
            <a:r>
              <a:rPr lang="cs-CZ" altLang="cs-CZ" dirty="0"/>
              <a:t>práva na pojistné </a:t>
            </a:r>
            <a:r>
              <a:rPr lang="cs-CZ" altLang="cs-CZ" dirty="0" smtClean="0"/>
              <a:t>plnění</a:t>
            </a:r>
            <a:endParaRPr lang="cs-CZ" altLang="cs-CZ" dirty="0"/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událost </a:t>
            </a:r>
            <a:r>
              <a:rPr lang="cs-CZ" altLang="cs-CZ" dirty="0"/>
              <a:t>- nahodilá skutečnost </a:t>
            </a:r>
            <a:r>
              <a:rPr lang="cs-CZ" altLang="cs-CZ" dirty="0" smtClean="0"/>
              <a:t>definovaná v </a:t>
            </a:r>
            <a:r>
              <a:rPr lang="cs-CZ" altLang="cs-CZ" dirty="0"/>
              <a:t>pojistné smlouvě nebo </a:t>
            </a:r>
            <a:r>
              <a:rPr lang="cs-CZ" altLang="cs-CZ" dirty="0" smtClean="0"/>
              <a:t>ve zvláštním </a:t>
            </a:r>
            <a:r>
              <a:rPr lang="cs-CZ" altLang="cs-CZ" dirty="0"/>
              <a:t>právním předpisu, na který </a:t>
            </a:r>
            <a:r>
              <a:rPr lang="cs-CZ" altLang="cs-CZ" dirty="0" smtClean="0"/>
              <a:t>se pojistná </a:t>
            </a:r>
            <a:r>
              <a:rPr lang="cs-CZ" altLang="cs-CZ" dirty="0"/>
              <a:t>smlouva odvolává, </a:t>
            </a:r>
            <a:r>
              <a:rPr lang="cs-CZ" altLang="cs-CZ" dirty="0" smtClean="0"/>
              <a:t>s níž je spojen </a:t>
            </a:r>
            <a:r>
              <a:rPr lang="cs-CZ" altLang="cs-CZ" dirty="0"/>
              <a:t>vznik povinnosti </a:t>
            </a:r>
            <a:r>
              <a:rPr lang="cs-CZ" altLang="cs-CZ" dirty="0" smtClean="0"/>
              <a:t>pojistitele poskytnout </a:t>
            </a:r>
            <a:r>
              <a:rPr lang="cs-CZ" altLang="cs-CZ" dirty="0"/>
              <a:t>pojistné plnění</a:t>
            </a:r>
            <a:endParaRPr lang="cs-CZ" altLang="cs-CZ" dirty="0" smtClean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nebezpečí </a:t>
            </a:r>
            <a:r>
              <a:rPr lang="cs-CZ" altLang="cs-CZ" dirty="0"/>
              <a:t>- možná příčina </a:t>
            </a:r>
            <a:r>
              <a:rPr lang="cs-CZ" altLang="cs-CZ" dirty="0" smtClean="0"/>
              <a:t>vzniku pojistné </a:t>
            </a:r>
            <a:r>
              <a:rPr lang="cs-CZ" altLang="cs-CZ" dirty="0"/>
              <a:t>události;</a:t>
            </a:r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riziko </a:t>
            </a:r>
            <a:r>
              <a:rPr lang="cs-CZ" altLang="cs-CZ" dirty="0"/>
              <a:t>- míra </a:t>
            </a:r>
            <a:r>
              <a:rPr lang="cs-CZ" altLang="cs-CZ" dirty="0" smtClean="0"/>
              <a:t>pravděpodobnosti vzniku </a:t>
            </a:r>
            <a:r>
              <a:rPr lang="cs-CZ" altLang="cs-CZ" dirty="0"/>
              <a:t>pojistné události vyvolané </a:t>
            </a:r>
            <a:r>
              <a:rPr lang="cs-CZ" altLang="cs-CZ" dirty="0" smtClean="0"/>
              <a:t>pojistným nebezpečím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1681</TotalTime>
  <Words>1376</Words>
  <Application>Microsoft Office PowerPoint</Application>
  <PresentationFormat>Širokoúhlá obrazovka</PresentationFormat>
  <Paragraphs>128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Corbel</vt:lpstr>
      <vt:lpstr>Paralaxa</vt:lpstr>
      <vt:lpstr>Veřejné pojišťovnické právo</vt:lpstr>
      <vt:lpstr>Pojišťovnické právo</vt:lpstr>
      <vt:lpstr>Co je to pojištění?</vt:lpstr>
      <vt:lpstr>Pojistitelné riziko :</vt:lpstr>
      <vt:lpstr>Základní pojmy I</vt:lpstr>
      <vt:lpstr>Základní pojmy II</vt:lpstr>
      <vt:lpstr>Základní pojmy III</vt:lpstr>
      <vt:lpstr>Vývoj hrubého předepsaného pojistného</vt:lpstr>
      <vt:lpstr>Základní pojmy IV</vt:lpstr>
      <vt:lpstr>Základní pojmy V</vt:lpstr>
      <vt:lpstr>Pojišťovnický trh I</vt:lpstr>
      <vt:lpstr>Pojišťovnický trh II</vt:lpstr>
      <vt:lpstr>Související legislativa</vt:lpstr>
      <vt:lpstr>Zákon o pojišťovnictví</vt:lpstr>
      <vt:lpstr>OBECNÁ USTANOVENÍ (§ 1 - § 3) </vt:lpstr>
      <vt:lpstr>OBECNÁ USTANOVENÍ (§ 1 - § 3) </vt:lpstr>
      <vt:lpstr>Pojištění a zajištění</vt:lpstr>
      <vt:lpstr>PROVOZOVÁNÍ ČINNOSTÍ V POJIŠŤOVNICTVÍ (§ 4 - § 83b)</vt:lpstr>
      <vt:lpstr>PROVOZOVÁNÍ ČINNOSTÍ V POJIŠŤOVNICTVÍ (§ 4 - § 83b)</vt:lpstr>
      <vt:lpstr>DOHLED V POJIŠŤOVNICTVÍ (§ 84 - § 125)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93</cp:revision>
  <cp:lastPrinted>2016-12-01T06:58:45Z</cp:lastPrinted>
  <dcterms:created xsi:type="dcterms:W3CDTF">2016-10-17T17:38:14Z</dcterms:created>
  <dcterms:modified xsi:type="dcterms:W3CDTF">2017-02-15T12:20:15Z</dcterms:modified>
</cp:coreProperties>
</file>