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86" r:id="rId25"/>
    <p:sldId id="287" r:id="rId26"/>
    <p:sldId id="279" r:id="rId27"/>
    <p:sldId id="288" r:id="rId28"/>
    <p:sldId id="280" r:id="rId29"/>
    <p:sldId id="289" r:id="rId30"/>
    <p:sldId id="290" r:id="rId31"/>
    <p:sldId id="281" r:id="rId32"/>
    <p:sldId id="285" r:id="rId33"/>
    <p:sldId id="282" r:id="rId34"/>
    <p:sldId id="284" r:id="rId35"/>
    <p:sldId id="283" r:id="rId36"/>
    <p:sldId id="291" r:id="rId3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6515B-1ACA-4022-8010-6AC81D39935E}" type="datetimeFigureOut">
              <a:rPr lang="cs-CZ" smtClean="0"/>
              <a:t>01.11.2017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4D85B-EAD1-4BBD-82E9-5020A2DE51C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566450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6515B-1ACA-4022-8010-6AC81D39935E}" type="datetimeFigureOut">
              <a:rPr lang="cs-CZ" smtClean="0"/>
              <a:t>01.11.2017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4D85B-EAD1-4BBD-82E9-5020A2DE51C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11538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6515B-1ACA-4022-8010-6AC81D39935E}" type="datetimeFigureOut">
              <a:rPr lang="cs-CZ" smtClean="0"/>
              <a:t>01.11.2017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4D85B-EAD1-4BBD-82E9-5020A2DE51C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103205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6515B-1ACA-4022-8010-6AC81D39935E}" type="datetimeFigureOut">
              <a:rPr lang="cs-CZ" smtClean="0"/>
              <a:t>01.11.2017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4D85B-EAD1-4BBD-82E9-5020A2DE51C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4304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6515B-1ACA-4022-8010-6AC81D39935E}" type="datetimeFigureOut">
              <a:rPr lang="cs-CZ" smtClean="0"/>
              <a:t>01.11.2017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4D85B-EAD1-4BBD-82E9-5020A2DE51C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470258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6515B-1ACA-4022-8010-6AC81D39935E}" type="datetimeFigureOut">
              <a:rPr lang="cs-CZ" smtClean="0"/>
              <a:t>01.11.2017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4D85B-EAD1-4BBD-82E9-5020A2DE51C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563117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6515B-1ACA-4022-8010-6AC81D39935E}" type="datetimeFigureOut">
              <a:rPr lang="cs-CZ" smtClean="0"/>
              <a:t>01.11.2017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4D85B-EAD1-4BBD-82E9-5020A2DE51C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767840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6515B-1ACA-4022-8010-6AC81D39935E}" type="datetimeFigureOut">
              <a:rPr lang="cs-CZ" smtClean="0"/>
              <a:t>01.11.2017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4D85B-EAD1-4BBD-82E9-5020A2DE51C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433872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6515B-1ACA-4022-8010-6AC81D39935E}" type="datetimeFigureOut">
              <a:rPr lang="cs-CZ" smtClean="0"/>
              <a:t>01.11.2017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4D85B-EAD1-4BBD-82E9-5020A2DE51C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503513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6515B-1ACA-4022-8010-6AC81D39935E}" type="datetimeFigureOut">
              <a:rPr lang="cs-CZ" smtClean="0"/>
              <a:t>01.11.2017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4D85B-EAD1-4BBD-82E9-5020A2DE51C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709462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6515B-1ACA-4022-8010-6AC81D39935E}" type="datetimeFigureOut">
              <a:rPr lang="cs-CZ" smtClean="0"/>
              <a:t>01.11.2017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4D85B-EAD1-4BBD-82E9-5020A2DE51C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49792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B6515B-1ACA-4022-8010-6AC81D39935E}" type="datetimeFigureOut">
              <a:rPr lang="cs-CZ" smtClean="0"/>
              <a:t>01.11.2017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94D85B-EAD1-4BBD-82E9-5020A2DE51C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713857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nb.cz/cs/platebni_styk/certis/pravidla_CERTIS.html" TargetMode="External"/><Relationship Id="rId2" Type="http://schemas.openxmlformats.org/officeDocument/2006/relationships/hyperlink" Target="http://www.cnb.cz/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nb.cz/miranda2/export/sites/www.cnb.cz/cs/platebni_styk/certis/download/seznam_certis.pdf" TargetMode="External"/><Relationship Id="rId2" Type="http://schemas.openxmlformats.org/officeDocument/2006/relationships/hyperlink" Target="http://www.cnb.cz/cs/platebni_styk/certis/certis_popis.html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bs.sk/sk/platobne-systemy/iban/vypocet-iban-pre-sr" TargetMode="External"/><Relationship Id="rId2" Type="http://schemas.openxmlformats.org/officeDocument/2006/relationships/hyperlink" Target="https://www.cnb.cz/cs/platebni_styk/iban/iban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ibancalculator.com/iban_and_bic.html" TargetMode="External"/></Relationships>
</file>

<file path=ppt/slides/_rels/slide35.xml.rels><?xml version="1.0" encoding="UTF-8" standalone="yes"?>
<Relationships xmlns="http://schemas.openxmlformats.org/package/2006/relationships"><Relationship Id="rId8" Type="http://schemas.openxmlformats.org/officeDocument/2006/relationships/hyperlink" Target="http://cs.wikipedia.org/wiki/Region" TargetMode="External"/><Relationship Id="rId3" Type="http://schemas.openxmlformats.org/officeDocument/2006/relationships/hyperlink" Target="http://cs.wikipedia.org/wiki/%C4%8Cesk%C3%A1_n%C3%A1rodn%C3%AD_banka" TargetMode="External"/><Relationship Id="rId7" Type="http://schemas.openxmlformats.org/officeDocument/2006/relationships/hyperlink" Target="http://cs.wikipedia.org/w/index.php?title=Alfanumerick%C3%BD&amp;action=edit&amp;redlink=1" TargetMode="External"/><Relationship Id="rId2" Type="http://schemas.openxmlformats.org/officeDocument/2006/relationships/hyperlink" Target="http://cs.wikipedia.org/wiki/Komer%C4%8Dn%C3%AD_banka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cs.wikipedia.org/wiki/%C4%8Cesko" TargetMode="External"/><Relationship Id="rId11" Type="http://schemas.openxmlformats.org/officeDocument/2006/relationships/hyperlink" Target="http://cs.wikipedia.org/wiki/Singapur" TargetMode="External"/><Relationship Id="rId5" Type="http://schemas.openxmlformats.org/officeDocument/2006/relationships/hyperlink" Target="http://cs.wikipedia.org/wiki/Francie" TargetMode="External"/><Relationship Id="rId10" Type="http://schemas.openxmlformats.org/officeDocument/2006/relationships/hyperlink" Target="http://cs.wikipedia.org/wiki/Praha" TargetMode="External"/><Relationship Id="rId4" Type="http://schemas.openxmlformats.org/officeDocument/2006/relationships/hyperlink" Target="http://cs.wikipedia.org/wiki/Mezin%C3%A1rodn%C3%AD_organizace_pro_normalizaci" TargetMode="External"/><Relationship Id="rId9" Type="http://schemas.openxmlformats.org/officeDocument/2006/relationships/hyperlink" Target="http://cs.wikipedia.org/wiki/M%C4%9Bsto" TargetMode="Externa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smtClean="0"/>
              <a:t>Bezhotovostní platební styk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Petr </a:t>
            </a:r>
            <a:r>
              <a:rPr lang="cs-CZ" dirty="0" err="1" smtClean="0"/>
              <a:t>Mrkývka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316426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Dohled a regulace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Česká národní banka - tuzemci</a:t>
            </a:r>
          </a:p>
          <a:p>
            <a:r>
              <a:rPr lang="cs-CZ" dirty="0" smtClean="0"/>
              <a:t>Zahraniční orgán dohledu - cizozemci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dirty="0" smtClean="0"/>
              <a:t>Pozn.: obdoba bankovního dohledu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27868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Převody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cs-CZ" dirty="0" smtClean="0"/>
              <a:t> provedení převodu peněžních prostředků z platebního účtu, k němuž dává </a:t>
            </a:r>
            <a:r>
              <a:rPr lang="cs-CZ" b="1" dirty="0" smtClean="0"/>
              <a:t>platební příkaz</a:t>
            </a:r>
          </a:p>
          <a:p>
            <a:pPr marL="0" indent="0">
              <a:buNone/>
            </a:pPr>
            <a:r>
              <a:rPr lang="cs-CZ" dirty="0" smtClean="0"/>
              <a:t>1. plátce,</a:t>
            </a:r>
          </a:p>
          <a:p>
            <a:pPr marL="0" indent="0">
              <a:buNone/>
            </a:pPr>
            <a:r>
              <a:rPr lang="cs-CZ" dirty="0" smtClean="0"/>
              <a:t>2. příjemce, nebo</a:t>
            </a:r>
          </a:p>
          <a:p>
            <a:pPr marL="0" indent="0">
              <a:buNone/>
            </a:pPr>
            <a:r>
              <a:rPr lang="cs-CZ" dirty="0" smtClean="0"/>
              <a:t>3. plátce prostřednictvím příjemce,</a:t>
            </a:r>
          </a:p>
          <a:p>
            <a:pPr marL="0" indent="0">
              <a:buNone/>
            </a:pPr>
            <a:r>
              <a:rPr lang="cs-CZ" dirty="0" smtClean="0"/>
              <a:t> jestliže poskytovatel </a:t>
            </a:r>
            <a:r>
              <a:rPr lang="cs-CZ" b="1" dirty="0" smtClean="0"/>
              <a:t>neposkytuje</a:t>
            </a:r>
            <a:r>
              <a:rPr lang="cs-CZ" dirty="0" smtClean="0"/>
              <a:t> uživateli převáděné peněžní prostředky jako</a:t>
            </a:r>
            <a:r>
              <a:rPr lang="cs-CZ" b="1" dirty="0" smtClean="0"/>
              <a:t> úvěr</a:t>
            </a:r>
            <a:r>
              <a:rPr lang="cs-CZ" dirty="0" smtClean="0"/>
              <a:t>,</a:t>
            </a:r>
          </a:p>
          <a:p>
            <a:pPr marL="0" indent="0">
              <a:buNone/>
            </a:pPr>
            <a:r>
              <a:rPr lang="cs-CZ" dirty="0" smtClean="0"/>
              <a:t> </a:t>
            </a:r>
          </a:p>
          <a:p>
            <a:r>
              <a:rPr lang="cs-CZ" dirty="0" smtClean="0"/>
              <a:t>provedení převodu peněžních prostředků z platebního účtu, k němuž dává platební příkaz</a:t>
            </a:r>
          </a:p>
          <a:p>
            <a:pPr marL="0" indent="0">
              <a:buNone/>
            </a:pPr>
            <a:r>
              <a:rPr lang="cs-CZ" dirty="0" smtClean="0"/>
              <a:t>1. plátce,</a:t>
            </a:r>
          </a:p>
          <a:p>
            <a:pPr marL="0" indent="0">
              <a:buNone/>
            </a:pPr>
            <a:r>
              <a:rPr lang="cs-CZ" dirty="0" smtClean="0"/>
              <a:t>2. příjemce, nebo</a:t>
            </a:r>
          </a:p>
          <a:p>
            <a:pPr marL="0" indent="0">
              <a:buNone/>
            </a:pPr>
            <a:r>
              <a:rPr lang="cs-CZ" dirty="0" smtClean="0"/>
              <a:t>3. plátce prostřednictvím příjemce,</a:t>
            </a:r>
          </a:p>
          <a:p>
            <a:pPr marL="0" indent="0">
              <a:buNone/>
            </a:pPr>
            <a:r>
              <a:rPr lang="cs-CZ" dirty="0" smtClean="0"/>
              <a:t> jestliže poskytovatel </a:t>
            </a:r>
            <a:r>
              <a:rPr lang="cs-CZ" b="1" dirty="0" smtClean="0"/>
              <a:t>poskytuje</a:t>
            </a:r>
            <a:r>
              <a:rPr lang="cs-CZ" dirty="0" smtClean="0"/>
              <a:t> uživateli převáděné peněžní prostředky jako </a:t>
            </a:r>
            <a:r>
              <a:rPr lang="cs-CZ" b="1" dirty="0" smtClean="0"/>
              <a:t>úvěr</a:t>
            </a:r>
            <a:r>
              <a:rPr lang="cs-CZ" dirty="0" smtClean="0"/>
              <a:t>,</a:t>
            </a:r>
          </a:p>
          <a:p>
            <a:pPr marL="0" indent="0">
              <a:buNone/>
            </a:pPr>
            <a:r>
              <a:rPr lang="cs-CZ" dirty="0" smtClean="0"/>
              <a:t> </a:t>
            </a:r>
          </a:p>
          <a:p>
            <a:r>
              <a:rPr lang="cs-CZ" dirty="0" smtClean="0"/>
              <a:t>provedení převodu peněžních prostředků, při němž plátce ani příjemce </a:t>
            </a:r>
            <a:r>
              <a:rPr lang="cs-CZ" b="1" dirty="0" smtClean="0"/>
              <a:t>nevyužívají platební účet </a:t>
            </a:r>
            <a:r>
              <a:rPr lang="cs-CZ" dirty="0" smtClean="0"/>
              <a:t>u poskytovatele plátce - </a:t>
            </a:r>
            <a:r>
              <a:rPr lang="cs-CZ" b="1" dirty="0" smtClean="0"/>
              <a:t>poukazování peněz</a:t>
            </a:r>
            <a:r>
              <a:rPr lang="cs-CZ" dirty="0" smtClean="0"/>
              <a:t>,</a:t>
            </a:r>
          </a:p>
          <a:p>
            <a:pPr marL="0" indent="0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5282112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Další platební služby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vydávání a správa </a:t>
            </a:r>
            <a:r>
              <a:rPr lang="cs-CZ" u="sng" dirty="0" smtClean="0"/>
              <a:t>platebních prostředků* </a:t>
            </a:r>
            <a:r>
              <a:rPr lang="cs-CZ" dirty="0" smtClean="0"/>
              <a:t>a zařízení k přijímání platebních prostředků,</a:t>
            </a:r>
          </a:p>
          <a:p>
            <a:r>
              <a:rPr lang="cs-CZ" u="sng" dirty="0" smtClean="0"/>
              <a:t>provedení platební transakce* poskytovatelem služeb elektronických komunikací</a:t>
            </a:r>
            <a:r>
              <a:rPr lang="cs-CZ" dirty="0" smtClean="0"/>
              <a:t> (</a:t>
            </a:r>
            <a:r>
              <a:rPr lang="cs-CZ" i="1" dirty="0" smtClean="0"/>
              <a:t>ZEK – 127/2005 Sb., v platném znění</a:t>
            </a:r>
            <a:r>
              <a:rPr lang="cs-CZ" dirty="0" smtClean="0"/>
              <a:t>), jestliže je souhlas plátce s provedením platební transakce dáván prostřednictvím elektronického komunikačního zařízení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106299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i="1" dirty="0" smtClean="0"/>
              <a:t>Platební prostředky</a:t>
            </a:r>
            <a:endParaRPr lang="cs-CZ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=</a:t>
            </a:r>
          </a:p>
          <a:p>
            <a:r>
              <a:rPr lang="cs-CZ" dirty="0" smtClean="0"/>
              <a:t>zařízení nebo </a:t>
            </a:r>
          </a:p>
          <a:p>
            <a:r>
              <a:rPr lang="cs-CZ" dirty="0" smtClean="0"/>
              <a:t>soubor postupů dohodnutých mezi poskytovatelem a uživatelem, které jsou vztaženy k osobě uživatele a kterými uživatel dává platební příkaz.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980127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i="1" dirty="0" smtClean="0"/>
              <a:t>Platební transakce</a:t>
            </a:r>
            <a:endParaRPr lang="cs-CZ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= </a:t>
            </a:r>
          </a:p>
          <a:p>
            <a:r>
              <a:rPr lang="cs-CZ" dirty="0" smtClean="0"/>
              <a:t>vložení peněžních prostředků na platební účet, </a:t>
            </a:r>
          </a:p>
          <a:p>
            <a:r>
              <a:rPr lang="cs-CZ" dirty="0" smtClean="0"/>
              <a:t>výběr peněžních prostředků z platebního účtu nebo </a:t>
            </a:r>
          </a:p>
          <a:p>
            <a:r>
              <a:rPr lang="cs-CZ" dirty="0" smtClean="0"/>
              <a:t>převod peněžních prostředků, ledaže se nejedná o platební službu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34723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Platební instituce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P</a:t>
            </a:r>
            <a:r>
              <a:rPr lang="cs-CZ" dirty="0" smtClean="0"/>
              <a:t>rávnická osoba, která je oprávněna poskytovat platební služby na základě </a:t>
            </a:r>
            <a:r>
              <a:rPr lang="cs-CZ" b="1" dirty="0" smtClean="0"/>
              <a:t>povolení k činnosti platební instituce</a:t>
            </a:r>
            <a:endParaRPr lang="cs-CZ" dirty="0"/>
          </a:p>
          <a:p>
            <a:r>
              <a:rPr lang="cs-CZ" dirty="0" smtClean="0"/>
              <a:t>Vydává </a:t>
            </a:r>
            <a:r>
              <a:rPr lang="cs-CZ" b="1" dirty="0" smtClean="0"/>
              <a:t>ČNB</a:t>
            </a:r>
          </a:p>
          <a:p>
            <a:r>
              <a:rPr lang="cs-CZ" b="1" dirty="0" smtClean="0"/>
              <a:t>Oprávnění</a:t>
            </a:r>
            <a:r>
              <a:rPr lang="cs-CZ" dirty="0" smtClean="0"/>
              <a:t>: </a:t>
            </a:r>
          </a:p>
          <a:p>
            <a:pPr marL="0" indent="0">
              <a:buNone/>
            </a:pPr>
            <a:r>
              <a:rPr lang="cs-CZ" dirty="0" smtClean="0"/>
              <a:t>a) poskytovat </a:t>
            </a:r>
            <a:r>
              <a:rPr lang="cs-CZ" u="sng" dirty="0" smtClean="0"/>
              <a:t>platební služby </a:t>
            </a:r>
            <a:r>
              <a:rPr lang="cs-CZ" dirty="0" smtClean="0"/>
              <a:t>uvedené v povolení k činnosti platební instituce,</a:t>
            </a:r>
          </a:p>
          <a:p>
            <a:pPr marL="0" indent="0">
              <a:buNone/>
            </a:pPr>
            <a:r>
              <a:rPr lang="cs-CZ" dirty="0" smtClean="0"/>
              <a:t> b) provádět </a:t>
            </a:r>
            <a:r>
              <a:rPr lang="cs-CZ" u="sng" dirty="0" smtClean="0"/>
              <a:t>činnosti související </a:t>
            </a:r>
            <a:r>
              <a:rPr lang="cs-CZ" dirty="0" smtClean="0"/>
              <a:t>s poskytováním platebních služeb, včetně poskytování </a:t>
            </a:r>
            <a:r>
              <a:rPr lang="cs-CZ" u="sng" dirty="0" smtClean="0"/>
              <a:t>úvěr</a:t>
            </a:r>
            <a:r>
              <a:rPr lang="cs-CZ" dirty="0" smtClean="0"/>
              <a:t>ů, a</a:t>
            </a:r>
          </a:p>
          <a:p>
            <a:pPr marL="0" indent="0">
              <a:buNone/>
            </a:pPr>
            <a:r>
              <a:rPr lang="cs-CZ" dirty="0" smtClean="0"/>
              <a:t> c) </a:t>
            </a:r>
            <a:r>
              <a:rPr lang="cs-CZ" u="sng" dirty="0" smtClean="0"/>
              <a:t>provozovat platební systém </a:t>
            </a:r>
            <a:r>
              <a:rPr lang="cs-CZ" dirty="0" smtClean="0"/>
              <a:t>s výjimkou platebního systému s neodvolatelností zúčtování.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8930925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Poskytovatel platebních služeb malého rozsahu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 smtClean="0"/>
              <a:t>ten, kdo je oprávněn poskytovat platební služby </a:t>
            </a:r>
            <a:r>
              <a:rPr lang="cs-CZ" u="sng" dirty="0" smtClean="0"/>
              <a:t>na základě zápisu do registru poskytovatelů platebních služeb malého rozsahu                         </a:t>
            </a:r>
          </a:p>
          <a:p>
            <a:pPr marL="0" indent="0">
              <a:buNone/>
            </a:pPr>
            <a:endParaRPr lang="cs-CZ" b="1" dirty="0" smtClean="0"/>
          </a:p>
          <a:p>
            <a:pPr marL="0" indent="0">
              <a:buNone/>
            </a:pPr>
            <a:r>
              <a:rPr lang="cs-CZ" b="1" dirty="0" smtClean="0"/>
              <a:t>			</a:t>
            </a:r>
            <a:r>
              <a:rPr lang="cs-CZ" sz="5700" b="1" dirty="0" smtClean="0">
                <a:solidFill>
                  <a:srgbClr val="FF0000"/>
                </a:solidFill>
              </a:rPr>
              <a:t>ČNB</a:t>
            </a:r>
          </a:p>
          <a:p>
            <a:r>
              <a:rPr lang="cs-CZ" sz="3400" b="1" dirty="0" smtClean="0"/>
              <a:t>Oprávnění: </a:t>
            </a:r>
            <a:r>
              <a:rPr lang="cs-CZ" sz="3400" dirty="0" smtClean="0"/>
              <a:t>poskytovat platební služby pouze tehdy, jestliže měsíční průměr částek jím provedených platebních transakcí v České republice, včetně platebních transakcí provedených prostřednictvím jeho obchodních zástupců, za posledních 12 měsíců nepřesahuje částku odpovídající </a:t>
            </a:r>
            <a:r>
              <a:rPr lang="cs-CZ" sz="3400" b="1" dirty="0" smtClean="0"/>
              <a:t>3 000 000 </a:t>
            </a:r>
            <a:r>
              <a:rPr lang="cs-CZ" sz="3400" dirty="0" smtClean="0"/>
              <a:t>eur. Jestliže poskytovatel platebních služeb malého rozsahu poskytuje platební služby kratší dobu než 12 měsíců, vychází se při určení částky jím provedených platebních transakcí z jeho </a:t>
            </a:r>
            <a:r>
              <a:rPr lang="cs-CZ" sz="3400" u="sng" dirty="0" smtClean="0"/>
              <a:t>obchodního plánu</a:t>
            </a:r>
            <a:r>
              <a:rPr lang="cs-CZ" sz="3400" u="sng" dirty="0"/>
              <a:t>.</a:t>
            </a:r>
          </a:p>
        </p:txBody>
      </p:sp>
      <p:cxnSp>
        <p:nvCxnSpPr>
          <p:cNvPr id="5" name="Přímá spojnice se šipkou 4"/>
          <p:cNvCxnSpPr/>
          <p:nvPr/>
        </p:nvCxnSpPr>
        <p:spPr>
          <a:xfrm>
            <a:off x="1835696" y="2132856"/>
            <a:ext cx="1440160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7530316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Elektronické peníze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cs-CZ" dirty="0" smtClean="0"/>
              <a:t>=</a:t>
            </a:r>
          </a:p>
          <a:p>
            <a:pPr marL="0" indent="0">
              <a:buNone/>
            </a:pPr>
            <a:r>
              <a:rPr lang="cs-CZ" b="1" dirty="0" smtClean="0"/>
              <a:t>peněžní hodnota</a:t>
            </a:r>
            <a:r>
              <a:rPr lang="cs-CZ" dirty="0" smtClean="0"/>
              <a:t>, která</a:t>
            </a:r>
          </a:p>
          <a:p>
            <a:pPr marL="0" indent="0">
              <a:buNone/>
            </a:pPr>
            <a:r>
              <a:rPr lang="cs-CZ" dirty="0" smtClean="0"/>
              <a:t>a) představuje </a:t>
            </a:r>
            <a:r>
              <a:rPr lang="cs-CZ" b="1" dirty="0" smtClean="0"/>
              <a:t>pohledávku</a:t>
            </a:r>
            <a:r>
              <a:rPr lang="cs-CZ" dirty="0" smtClean="0"/>
              <a:t> vůči tomu, kdo ji vydal,</a:t>
            </a:r>
          </a:p>
          <a:p>
            <a:pPr marL="0" indent="0">
              <a:buNone/>
            </a:pPr>
            <a:r>
              <a:rPr lang="cs-CZ" dirty="0" smtClean="0"/>
              <a:t>b) je </a:t>
            </a:r>
            <a:r>
              <a:rPr lang="cs-CZ" b="1" dirty="0" smtClean="0"/>
              <a:t>uchovávaná elektronicky</a:t>
            </a:r>
            <a:r>
              <a:rPr lang="cs-CZ" dirty="0" smtClean="0"/>
              <a:t>,</a:t>
            </a:r>
          </a:p>
          <a:p>
            <a:pPr marL="0" indent="0">
              <a:buNone/>
            </a:pPr>
            <a:r>
              <a:rPr lang="cs-CZ" dirty="0"/>
              <a:t>c</a:t>
            </a:r>
            <a:r>
              <a:rPr lang="cs-CZ" dirty="0" smtClean="0"/>
              <a:t>) je vydávaná </a:t>
            </a:r>
            <a:r>
              <a:rPr lang="cs-CZ" b="1" dirty="0" smtClean="0"/>
              <a:t>proti přijetí peněžních prostředků </a:t>
            </a:r>
            <a:r>
              <a:rPr lang="cs-CZ" dirty="0" smtClean="0"/>
              <a:t>za účelem provádění platebních transakcí a</a:t>
            </a:r>
          </a:p>
          <a:p>
            <a:pPr marL="0" indent="0">
              <a:buNone/>
            </a:pPr>
            <a:r>
              <a:rPr lang="cs-CZ" dirty="0" smtClean="0"/>
              <a:t>d) je </a:t>
            </a:r>
            <a:r>
              <a:rPr lang="cs-CZ" b="1" dirty="0" smtClean="0"/>
              <a:t>přijímána jinými osobami </a:t>
            </a:r>
            <a:r>
              <a:rPr lang="cs-CZ" dirty="0" smtClean="0"/>
              <a:t>než tím, kdo ji vydal.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1803563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Subjekty oprávněné vydávat EP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cs-CZ" b="1" dirty="0" smtClean="0"/>
              <a:t>Banky </a:t>
            </a:r>
            <a:endParaRPr lang="cs-CZ" dirty="0" smtClean="0"/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zahraniční banky a zahraniční finanční instituce (podle </a:t>
            </a:r>
            <a:r>
              <a:rPr lang="cs-CZ" dirty="0" smtClean="0">
                <a:solidFill>
                  <a:srgbClr val="FF0000"/>
                </a:solidFill>
              </a:rPr>
              <a:t>ZB</a:t>
            </a:r>
            <a:r>
              <a:rPr lang="cs-CZ" dirty="0" smtClean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cs-CZ" b="1" dirty="0" smtClean="0"/>
              <a:t>spořitelní a úvěrní družstva </a:t>
            </a:r>
            <a:r>
              <a:rPr lang="cs-CZ" dirty="0" smtClean="0"/>
              <a:t>(</a:t>
            </a:r>
            <a:r>
              <a:rPr lang="cs-CZ" dirty="0" smtClean="0">
                <a:solidFill>
                  <a:srgbClr val="FF0000"/>
                </a:solidFill>
              </a:rPr>
              <a:t>ZSÚD</a:t>
            </a:r>
            <a:r>
              <a:rPr lang="cs-CZ" dirty="0" smtClean="0"/>
              <a:t>)</a:t>
            </a:r>
            <a:endParaRPr lang="cs-CZ" b="1" dirty="0" smtClean="0"/>
          </a:p>
          <a:p>
            <a:pPr marL="514350" indent="-514350">
              <a:buFont typeface="+mj-lt"/>
              <a:buAutoNum type="arabicPeriod"/>
            </a:pPr>
            <a:r>
              <a:rPr lang="cs-CZ" b="1" dirty="0" smtClean="0"/>
              <a:t>instituce elektronických peněz </a:t>
            </a:r>
            <a:r>
              <a:rPr lang="cs-CZ" dirty="0" smtClean="0"/>
              <a:t>(</a:t>
            </a:r>
            <a:r>
              <a:rPr lang="cs-CZ" dirty="0" smtClean="0">
                <a:solidFill>
                  <a:srgbClr val="FF0000"/>
                </a:solidFill>
              </a:rPr>
              <a:t>ZPS</a:t>
            </a:r>
            <a:r>
              <a:rPr lang="cs-CZ" dirty="0" smtClean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cs-CZ" b="1" dirty="0" smtClean="0"/>
              <a:t>zahraniční instituce elektronických peněz</a:t>
            </a:r>
            <a:r>
              <a:rPr lang="cs-CZ" dirty="0" smtClean="0"/>
              <a:t> (</a:t>
            </a:r>
            <a:r>
              <a:rPr lang="cs-CZ" dirty="0" smtClean="0">
                <a:solidFill>
                  <a:srgbClr val="FF0000"/>
                </a:solidFill>
              </a:rPr>
              <a:t>ZPS</a:t>
            </a:r>
            <a:r>
              <a:rPr lang="cs-CZ" dirty="0" smtClean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cs-CZ" b="1" dirty="0" smtClean="0"/>
              <a:t>vydavatelé elektronických peněz malého rozsahu </a:t>
            </a:r>
            <a:r>
              <a:rPr lang="cs-CZ" dirty="0" smtClean="0"/>
              <a:t>(</a:t>
            </a:r>
            <a:r>
              <a:rPr lang="cs-CZ" dirty="0" smtClean="0">
                <a:solidFill>
                  <a:srgbClr val="FF0000"/>
                </a:solidFill>
              </a:rPr>
              <a:t>ZPS</a:t>
            </a:r>
            <a:r>
              <a:rPr lang="cs-CZ" dirty="0" smtClean="0"/>
              <a:t>) </a:t>
            </a:r>
          </a:p>
          <a:p>
            <a:pPr marL="514350" indent="-514350">
              <a:buFont typeface="+mj-lt"/>
              <a:buAutoNum type="arabicPeriod"/>
            </a:pPr>
            <a:r>
              <a:rPr lang="cs-CZ" b="1" dirty="0" smtClean="0"/>
              <a:t>Česká národní banka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4774817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Instituce elektronických peněz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=</a:t>
            </a:r>
          </a:p>
          <a:p>
            <a:pPr marL="0" indent="0">
              <a:buNone/>
            </a:pPr>
            <a:r>
              <a:rPr lang="cs-CZ" dirty="0" smtClean="0"/>
              <a:t>právnická osoba, která je oprávněna vydávat elektronické peníze na základě </a:t>
            </a:r>
            <a:r>
              <a:rPr lang="cs-CZ" b="1" dirty="0" smtClean="0"/>
              <a:t>povolení</a:t>
            </a:r>
            <a:r>
              <a:rPr lang="cs-CZ" dirty="0" smtClean="0"/>
              <a:t> k činnosti instituce elektronických peněz</a:t>
            </a:r>
          </a:p>
          <a:p>
            <a:pPr marL="0" indent="0">
              <a:buNone/>
            </a:pPr>
            <a:endParaRPr lang="cs-CZ" dirty="0"/>
          </a:p>
          <a:p>
            <a:pPr marL="0" indent="0" algn="ctr">
              <a:buNone/>
            </a:pPr>
            <a:r>
              <a:rPr lang="cs-CZ" sz="6600" b="1" dirty="0" smtClean="0">
                <a:solidFill>
                  <a:srgbClr val="FF0000"/>
                </a:solidFill>
              </a:rPr>
              <a:t>ČNB</a:t>
            </a:r>
            <a:endParaRPr lang="cs-CZ" sz="6600" b="1" dirty="0">
              <a:solidFill>
                <a:srgbClr val="FF0000"/>
              </a:solidFill>
            </a:endParaRPr>
          </a:p>
        </p:txBody>
      </p:sp>
      <p:cxnSp>
        <p:nvCxnSpPr>
          <p:cNvPr id="5" name="Přímá spojnice se šipkou 4"/>
          <p:cNvCxnSpPr/>
          <p:nvPr/>
        </p:nvCxnSpPr>
        <p:spPr>
          <a:xfrm flipH="1">
            <a:off x="4644008" y="3212976"/>
            <a:ext cx="1656184" cy="13681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381778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Rozvinutá ekonomika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cs-CZ" dirty="0" smtClean="0"/>
          </a:p>
          <a:p>
            <a:pPr marL="0" indent="0" algn="ctr">
              <a:buNone/>
            </a:pPr>
            <a:r>
              <a:rPr lang="cs-CZ" b="1" dirty="0" smtClean="0"/>
              <a:t>Platby předáváním oběživa</a:t>
            </a:r>
          </a:p>
          <a:p>
            <a:pPr marL="0" indent="0" algn="ctr">
              <a:buNone/>
            </a:pPr>
            <a:endParaRPr lang="cs-CZ" dirty="0"/>
          </a:p>
          <a:p>
            <a:pPr marL="0" indent="0" algn="ctr">
              <a:buNone/>
            </a:pPr>
            <a:endParaRPr lang="cs-CZ" dirty="0" smtClean="0"/>
          </a:p>
          <a:p>
            <a:pPr marL="0" indent="0" algn="ctr">
              <a:buNone/>
            </a:pPr>
            <a:endParaRPr lang="cs-CZ" dirty="0"/>
          </a:p>
          <a:p>
            <a:pPr marL="0" indent="0" algn="ctr">
              <a:buNone/>
            </a:pPr>
            <a:r>
              <a:rPr lang="cs-CZ" b="1" dirty="0" smtClean="0"/>
              <a:t>Bezhotovostní platební styk</a:t>
            </a:r>
          </a:p>
          <a:p>
            <a:pPr marL="0" indent="0" algn="ctr">
              <a:buNone/>
            </a:pPr>
            <a:r>
              <a:rPr lang="cs-CZ" dirty="0"/>
              <a:t>p</a:t>
            </a:r>
            <a:r>
              <a:rPr lang="cs-CZ" dirty="0" smtClean="0"/>
              <a:t>rosté převody*platební karty*šeky*jiné</a:t>
            </a:r>
            <a:endParaRPr lang="cs-CZ" dirty="0"/>
          </a:p>
        </p:txBody>
      </p:sp>
      <p:sp>
        <p:nvSpPr>
          <p:cNvPr id="4" name="Šipka dolů 3"/>
          <p:cNvSpPr/>
          <p:nvPr/>
        </p:nvSpPr>
        <p:spPr>
          <a:xfrm>
            <a:off x="4308764" y="2780928"/>
            <a:ext cx="484632" cy="1800200"/>
          </a:xfrm>
          <a:prstGeom prst="downArrow">
            <a:avLst>
              <a:gd name="adj1" fmla="val 50000"/>
              <a:gd name="adj2" fmla="val 8716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9567496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Oprávnění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cs-CZ" dirty="0" smtClean="0"/>
              <a:t>a) </a:t>
            </a:r>
            <a:r>
              <a:rPr lang="cs-CZ" b="1" dirty="0" smtClean="0"/>
              <a:t>vydávat elektronické peníze,</a:t>
            </a:r>
          </a:p>
          <a:p>
            <a:pPr marL="0" indent="0">
              <a:buNone/>
            </a:pPr>
            <a:r>
              <a:rPr lang="cs-CZ" dirty="0" smtClean="0"/>
              <a:t> </a:t>
            </a:r>
          </a:p>
          <a:p>
            <a:pPr marL="0" indent="0">
              <a:buNone/>
            </a:pPr>
            <a:r>
              <a:rPr lang="cs-CZ" dirty="0" smtClean="0"/>
              <a:t>b) poskytovat </a:t>
            </a:r>
            <a:r>
              <a:rPr lang="cs-CZ" b="1" dirty="0" smtClean="0"/>
              <a:t>platební služby, </a:t>
            </a:r>
            <a:r>
              <a:rPr lang="cs-CZ" dirty="0" smtClean="0"/>
              <a:t>které se týkají elektronických peněz,</a:t>
            </a:r>
          </a:p>
          <a:p>
            <a:pPr marL="0" indent="0">
              <a:buNone/>
            </a:pPr>
            <a:r>
              <a:rPr lang="cs-CZ" dirty="0" smtClean="0"/>
              <a:t> </a:t>
            </a:r>
          </a:p>
          <a:p>
            <a:pPr marL="0" indent="0">
              <a:buNone/>
            </a:pPr>
            <a:r>
              <a:rPr lang="cs-CZ" dirty="0" smtClean="0"/>
              <a:t>c) poskytovat platební služby, které se netýkají elektronických peněz, uvedené v povolení k činnosti instituce elektronických peněz,</a:t>
            </a:r>
          </a:p>
          <a:p>
            <a:pPr marL="0" indent="0">
              <a:buNone/>
            </a:pPr>
            <a:r>
              <a:rPr lang="cs-CZ" dirty="0" smtClean="0"/>
              <a:t> </a:t>
            </a:r>
          </a:p>
          <a:p>
            <a:pPr marL="0" indent="0">
              <a:buNone/>
            </a:pPr>
            <a:r>
              <a:rPr lang="cs-CZ" dirty="0" smtClean="0"/>
              <a:t>d) provádět </a:t>
            </a:r>
            <a:r>
              <a:rPr lang="cs-CZ" b="1" dirty="0" smtClean="0"/>
              <a:t>činnosti související </a:t>
            </a:r>
            <a:r>
              <a:rPr lang="cs-CZ" dirty="0" smtClean="0"/>
              <a:t>s činnostmi uvedenými v písmenech a) až c), včetně poskytování </a:t>
            </a:r>
            <a:r>
              <a:rPr lang="cs-CZ" b="1" dirty="0" smtClean="0"/>
              <a:t>úvěrů,</a:t>
            </a:r>
            <a:r>
              <a:rPr lang="cs-CZ" dirty="0" smtClean="0"/>
              <a:t> a</a:t>
            </a:r>
          </a:p>
          <a:p>
            <a:pPr marL="0" indent="0">
              <a:buNone/>
            </a:pPr>
            <a:r>
              <a:rPr lang="cs-CZ" dirty="0" smtClean="0"/>
              <a:t> </a:t>
            </a:r>
          </a:p>
          <a:p>
            <a:pPr marL="0" indent="0">
              <a:buNone/>
            </a:pPr>
            <a:r>
              <a:rPr lang="cs-CZ" dirty="0" smtClean="0"/>
              <a:t>e) </a:t>
            </a:r>
            <a:r>
              <a:rPr lang="cs-CZ" b="1" dirty="0" smtClean="0"/>
              <a:t>provozovat platební systém </a:t>
            </a:r>
            <a:r>
              <a:rPr lang="cs-CZ" dirty="0" smtClean="0"/>
              <a:t>s výjimkou platebního systému s neodvolatelností zúčtování.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8366445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Vydavatel EP malého rozsahu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 smtClean="0"/>
              <a:t>=</a:t>
            </a:r>
          </a:p>
          <a:p>
            <a:pPr marL="0" indent="0">
              <a:buNone/>
            </a:pPr>
            <a:r>
              <a:rPr lang="cs-CZ" b="1" dirty="0"/>
              <a:t>P</a:t>
            </a:r>
            <a:r>
              <a:rPr lang="cs-CZ" b="1" dirty="0" smtClean="0"/>
              <a:t>rávnická osoba</a:t>
            </a:r>
            <a:r>
              <a:rPr lang="cs-CZ" dirty="0" smtClean="0"/>
              <a:t>, která je oprávněna vydávat elektronické peníze </a:t>
            </a:r>
            <a:r>
              <a:rPr lang="cs-CZ" b="1" dirty="0" smtClean="0"/>
              <a:t>na základě zápisu do registru </a:t>
            </a:r>
            <a:r>
              <a:rPr lang="cs-CZ" dirty="0" smtClean="0"/>
              <a:t>vydavatelů elektronických peněz malého rozsahu</a:t>
            </a:r>
          </a:p>
          <a:p>
            <a:pPr marL="0" indent="0">
              <a:buNone/>
            </a:pPr>
            <a:endParaRPr lang="cs-CZ" dirty="0"/>
          </a:p>
          <a:p>
            <a:pPr marL="0" indent="0" algn="ctr">
              <a:buNone/>
            </a:pPr>
            <a:r>
              <a:rPr lang="cs-CZ" sz="7200" b="1" dirty="0" smtClean="0">
                <a:solidFill>
                  <a:srgbClr val="FF0000"/>
                </a:solidFill>
              </a:rPr>
              <a:t>ČNB</a:t>
            </a:r>
            <a:endParaRPr lang="cs-CZ" sz="7200" b="1" dirty="0">
              <a:solidFill>
                <a:srgbClr val="FF0000"/>
              </a:solidFill>
            </a:endParaRPr>
          </a:p>
        </p:txBody>
      </p:sp>
      <p:cxnSp>
        <p:nvCxnSpPr>
          <p:cNvPr id="5" name="Přímá spojnice se šipkou 4"/>
          <p:cNvCxnSpPr/>
          <p:nvPr/>
        </p:nvCxnSpPr>
        <p:spPr>
          <a:xfrm>
            <a:off x="1475656" y="3356992"/>
            <a:ext cx="2736304" cy="129614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977669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Oprávnění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cs-CZ" dirty="0" smtClean="0"/>
              <a:t>1. </a:t>
            </a:r>
            <a:r>
              <a:rPr lang="cs-CZ" b="1" dirty="0" smtClean="0"/>
              <a:t>Vydávat elektronické peníze </a:t>
            </a:r>
            <a:r>
              <a:rPr lang="cs-CZ" dirty="0" smtClean="0"/>
              <a:t>a poskytovat platební služby, které se týkají elektronických peněz, pouze tehdy, jestliže </a:t>
            </a:r>
            <a:r>
              <a:rPr lang="cs-CZ" u="sng" dirty="0" smtClean="0"/>
              <a:t>průměr</a:t>
            </a:r>
            <a:r>
              <a:rPr lang="cs-CZ" dirty="0" smtClean="0"/>
              <a:t> jím vydaných elektronických peněz </a:t>
            </a:r>
            <a:r>
              <a:rPr lang="cs-CZ" u="sng" dirty="0" smtClean="0"/>
              <a:t>v oběhu </a:t>
            </a:r>
            <a:r>
              <a:rPr lang="cs-CZ" dirty="0" smtClean="0"/>
              <a:t>v České republice nepřekročí částku odpovídající </a:t>
            </a:r>
            <a:r>
              <a:rPr lang="cs-CZ" b="1" dirty="0" smtClean="0"/>
              <a:t>5 000 000 eur</a:t>
            </a:r>
            <a:r>
              <a:rPr lang="cs-CZ" dirty="0" smtClean="0"/>
              <a:t>. </a:t>
            </a:r>
          </a:p>
          <a:p>
            <a:pPr marL="0" indent="0">
              <a:buNone/>
            </a:pPr>
            <a:r>
              <a:rPr lang="cs-CZ" dirty="0" smtClean="0"/>
              <a:t>(aritmetický průměr výše závazků vydavatele vyplývajících z EP na konci kalendářního dne za posledních 6 kalendářních měsíců)</a:t>
            </a:r>
          </a:p>
          <a:p>
            <a:pPr marL="0" indent="0">
              <a:buNone/>
            </a:pPr>
            <a:r>
              <a:rPr lang="cs-CZ" dirty="0" smtClean="0"/>
              <a:t>2. </a:t>
            </a:r>
            <a:r>
              <a:rPr lang="cs-CZ" b="1" dirty="0"/>
              <a:t>P</a:t>
            </a:r>
            <a:r>
              <a:rPr lang="cs-CZ" b="1" dirty="0" smtClean="0"/>
              <a:t>oskytovat platební služby</a:t>
            </a:r>
            <a:r>
              <a:rPr lang="cs-CZ" dirty="0" smtClean="0"/>
              <a:t>, které se netýkají elektronických peněz, pouze tehdy, jestliže měsíční průměr částek jím provedených platebních transakcí, které se netýkají elektronických peněz, v České republice, včetně platebních transakcí provedených prostřednictvím jeho obchodních zástupců, za posledních 12 měsíců nepřekročí částku odpovídající </a:t>
            </a:r>
            <a:r>
              <a:rPr lang="cs-CZ" b="1" dirty="0" smtClean="0"/>
              <a:t>3 000 000 eur</a:t>
            </a:r>
            <a:r>
              <a:rPr lang="cs-CZ" dirty="0" smtClean="0"/>
              <a:t>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1413348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CERTIS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Czech Express Real </a:t>
            </a:r>
            <a:r>
              <a:rPr lang="cs-CZ" dirty="0" err="1" smtClean="0"/>
              <a:t>Time</a:t>
            </a:r>
            <a:r>
              <a:rPr lang="cs-CZ" dirty="0" smtClean="0"/>
              <a:t> Interbank Gross Settlement </a:t>
            </a:r>
            <a:r>
              <a:rPr lang="cs-CZ" dirty="0" err="1"/>
              <a:t>S</a:t>
            </a:r>
            <a:r>
              <a:rPr lang="cs-CZ" dirty="0" err="1" smtClean="0"/>
              <a:t>ystem</a:t>
            </a:r>
            <a:endParaRPr lang="cs-CZ" dirty="0" smtClean="0"/>
          </a:p>
          <a:p>
            <a:r>
              <a:rPr lang="cs-CZ" dirty="0" smtClean="0"/>
              <a:t>Platební systém s neodvolatelností zúčtování provozovaný ČNB</a:t>
            </a:r>
          </a:p>
          <a:p>
            <a:r>
              <a:rPr lang="cs-CZ" dirty="0" smtClean="0"/>
              <a:t>§ 38 ZČNB</a:t>
            </a:r>
          </a:p>
          <a:p>
            <a:r>
              <a:rPr lang="cs-CZ" dirty="0" smtClean="0"/>
              <a:t>Pravidla systému – </a:t>
            </a:r>
            <a:r>
              <a:rPr lang="cs-CZ" dirty="0" smtClean="0">
                <a:hlinkClick r:id="rId2"/>
              </a:rPr>
              <a:t>www.cnb.cz</a:t>
            </a:r>
            <a:r>
              <a:rPr lang="cs-CZ" dirty="0" smtClean="0"/>
              <a:t>:</a:t>
            </a:r>
          </a:p>
          <a:p>
            <a:pPr marL="0" indent="0">
              <a:buNone/>
            </a:pPr>
            <a:r>
              <a:rPr lang="cs-CZ" dirty="0">
                <a:hlinkClick r:id="rId3"/>
              </a:rPr>
              <a:t>http://</a:t>
            </a:r>
            <a:r>
              <a:rPr lang="cs-CZ" dirty="0" smtClean="0">
                <a:hlinkClick r:id="rId3"/>
              </a:rPr>
              <a:t>www.cnb.cz/cs/platebni_styk/certis/pravidla_CERTIS.html</a:t>
            </a: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824985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Ad CERTIS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Popis systému </a:t>
            </a:r>
          </a:p>
          <a:p>
            <a:pPr marL="0" indent="0">
              <a:buNone/>
            </a:pPr>
            <a:r>
              <a:rPr lang="cs-CZ" dirty="0">
                <a:hlinkClick r:id="rId2"/>
              </a:rPr>
              <a:t>http://</a:t>
            </a:r>
            <a:r>
              <a:rPr lang="cs-CZ" dirty="0" smtClean="0">
                <a:hlinkClick r:id="rId2"/>
              </a:rPr>
              <a:t>www.cnb.cz/cs/platebni_styk/certis/certis_popis.html</a:t>
            </a:r>
            <a:endParaRPr lang="cs-CZ" dirty="0" smtClean="0"/>
          </a:p>
          <a:p>
            <a:r>
              <a:rPr lang="cs-CZ" dirty="0" smtClean="0"/>
              <a:t>Seznam účastníků</a:t>
            </a:r>
          </a:p>
          <a:p>
            <a:pPr marL="0" indent="0">
              <a:buNone/>
            </a:pPr>
            <a:r>
              <a:rPr lang="cs-CZ" dirty="0">
                <a:hlinkClick r:id="rId3"/>
              </a:rPr>
              <a:t>http://</a:t>
            </a:r>
            <a:r>
              <a:rPr lang="cs-CZ" dirty="0" smtClean="0">
                <a:hlinkClick r:id="rId3"/>
              </a:rPr>
              <a:t>www.cnb.cz/miranda2/export/sites/www.cnb.cz/cs/platebni_styk/certis/download/seznam_certis.pdf</a:t>
            </a: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9409698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176739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Symboly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Konstantní</a:t>
            </a:r>
            <a:endParaRPr lang="cs-CZ" dirty="0" smtClean="0"/>
          </a:p>
          <a:p>
            <a:r>
              <a:rPr lang="cs-CZ" b="1" dirty="0" smtClean="0"/>
              <a:t>Specifický</a:t>
            </a:r>
          </a:p>
          <a:p>
            <a:r>
              <a:rPr lang="cs-CZ" b="1" dirty="0" smtClean="0"/>
              <a:t>Variabilní</a:t>
            </a:r>
          </a:p>
          <a:p>
            <a:pPr marL="0" indent="0">
              <a:buNone/>
            </a:pPr>
            <a:endParaRPr lang="cs-CZ" dirty="0"/>
          </a:p>
          <a:p>
            <a:pPr marL="0" indent="0" algn="ctr">
              <a:buNone/>
            </a:pPr>
            <a:r>
              <a:rPr lang="cs-CZ" dirty="0" smtClean="0"/>
              <a:t>Max deset numerických  míst</a:t>
            </a:r>
          </a:p>
          <a:p>
            <a:pPr marL="0" indent="0" algn="ctr">
              <a:buNone/>
            </a:pPr>
            <a:r>
              <a:rPr lang="cs-CZ" dirty="0" smtClean="0"/>
              <a:t>Dobrovolné použití</a:t>
            </a:r>
          </a:p>
          <a:p>
            <a:pPr marL="0" indent="0" algn="ctr">
              <a:buNone/>
            </a:pPr>
            <a:r>
              <a:rPr lang="cs-CZ" dirty="0" smtClean="0"/>
              <a:t>Vžité: 1148, 0308, 0300, 0558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5656830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95" y="620688"/>
            <a:ext cx="9040586" cy="4889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957784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Národní formát účtu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Tři části</a:t>
            </a:r>
          </a:p>
          <a:p>
            <a:pPr marL="0" indent="0">
              <a:buNone/>
            </a:pPr>
            <a:r>
              <a:rPr lang="cs-CZ" dirty="0" smtClean="0"/>
              <a:t>Identifikátor účtu klienta: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6 míst – nepovinná, „předčíslí“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2 – 10 míst – „kmenové číslo“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Kód platebního styku - „kód banky“</a:t>
            </a:r>
          </a:p>
          <a:p>
            <a:pPr marL="0" indent="0">
              <a:buNone/>
            </a:pPr>
            <a:endParaRPr lang="cs-CZ" dirty="0" smtClean="0"/>
          </a:p>
          <a:p>
            <a:pPr marL="514350" indent="-514350">
              <a:buFont typeface="+mj-lt"/>
              <a:buAutoNum type="arabicPeriod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4050226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52773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Předepsaná bezhotovostní forma plateb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smtClean="0"/>
              <a:t>Zákon </a:t>
            </a:r>
            <a:r>
              <a:rPr lang="cs-CZ" b="1" dirty="0" smtClean="0"/>
              <a:t>254/2004 Sb</a:t>
            </a:r>
            <a:r>
              <a:rPr lang="cs-CZ" dirty="0" smtClean="0"/>
              <a:t>., </a:t>
            </a:r>
            <a:r>
              <a:rPr lang="cs-CZ" u="sng" dirty="0" smtClean="0"/>
              <a:t>o omezení plateb v hotovosti</a:t>
            </a:r>
            <a:r>
              <a:rPr lang="cs-CZ" dirty="0" smtClean="0"/>
              <a:t>, v platném znění</a:t>
            </a:r>
          </a:p>
          <a:p>
            <a:r>
              <a:rPr lang="cs-CZ" dirty="0" smtClean="0"/>
              <a:t>Platby přesahující zákonem stanovený </a:t>
            </a:r>
            <a:r>
              <a:rPr lang="cs-CZ" u="sng" dirty="0" smtClean="0"/>
              <a:t>limit</a:t>
            </a:r>
            <a:r>
              <a:rPr lang="cs-CZ" dirty="0" smtClean="0"/>
              <a:t> částku (270 000 Kč)</a:t>
            </a:r>
          </a:p>
          <a:p>
            <a:r>
              <a:rPr lang="cs-CZ" dirty="0" smtClean="0"/>
              <a:t>Všechny platby v CZK i cizí měně mezi A+B/den</a:t>
            </a:r>
          </a:p>
          <a:p>
            <a:r>
              <a:rPr lang="cs-CZ" dirty="0" smtClean="0"/>
              <a:t>Hodnotné komodity – Au apod.</a:t>
            </a:r>
          </a:p>
          <a:p>
            <a:r>
              <a:rPr lang="cs-CZ" dirty="0" smtClean="0"/>
              <a:t>X </a:t>
            </a:r>
            <a:r>
              <a:rPr lang="cs-CZ" b="1" dirty="0" smtClean="0"/>
              <a:t>daně </a:t>
            </a:r>
            <a:r>
              <a:rPr lang="cs-CZ" i="1" dirty="0" err="1" smtClean="0"/>
              <a:t>sensu</a:t>
            </a:r>
            <a:r>
              <a:rPr lang="cs-CZ" i="1" dirty="0" smtClean="0"/>
              <a:t> largo …</a:t>
            </a:r>
          </a:p>
          <a:p>
            <a:r>
              <a:rPr lang="cs-CZ" u="sng" dirty="0" smtClean="0"/>
              <a:t>Sankce</a:t>
            </a:r>
            <a:r>
              <a:rPr lang="cs-CZ" dirty="0" smtClean="0"/>
              <a:t>: </a:t>
            </a:r>
            <a:r>
              <a:rPr lang="cs-CZ" b="1" dirty="0" smtClean="0"/>
              <a:t>přestupky </a:t>
            </a:r>
            <a:r>
              <a:rPr lang="cs-CZ" dirty="0" smtClean="0"/>
              <a:t>– pachatel PO+FO-pod (</a:t>
            </a:r>
            <a:r>
              <a:rPr lang="cs-CZ" dirty="0" err="1" smtClean="0"/>
              <a:t>ex_správní</a:t>
            </a:r>
            <a:r>
              <a:rPr lang="cs-CZ" dirty="0" smtClean="0"/>
              <a:t> delikt) </a:t>
            </a:r>
            <a:r>
              <a:rPr lang="cs-CZ" dirty="0" smtClean="0"/>
              <a:t>5 </a:t>
            </a:r>
            <a:r>
              <a:rPr lang="cs-CZ" dirty="0" err="1" smtClean="0"/>
              <a:t>mln</a:t>
            </a:r>
            <a:r>
              <a:rPr lang="cs-CZ" dirty="0" smtClean="0"/>
              <a:t>. Kč, </a:t>
            </a:r>
            <a:r>
              <a:rPr lang="cs-CZ" dirty="0" smtClean="0"/>
              <a:t>pachatel FO  </a:t>
            </a:r>
            <a:r>
              <a:rPr lang="cs-CZ" dirty="0" smtClean="0"/>
              <a:t>500 000 Kč</a:t>
            </a:r>
          </a:p>
          <a:p>
            <a:r>
              <a:rPr lang="cs-CZ" u="sng" dirty="0" smtClean="0"/>
              <a:t>Kontrola:</a:t>
            </a:r>
            <a:r>
              <a:rPr lang="cs-CZ" dirty="0" smtClean="0"/>
              <a:t> </a:t>
            </a:r>
            <a:r>
              <a:rPr lang="cs-CZ" dirty="0" smtClean="0"/>
              <a:t>FSČR</a:t>
            </a:r>
            <a:r>
              <a:rPr lang="cs-CZ" dirty="0" smtClean="0"/>
              <a:t>, </a:t>
            </a:r>
            <a:r>
              <a:rPr lang="cs-CZ" dirty="0" smtClean="0"/>
              <a:t>CSČR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6924250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SEPA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Single </a:t>
            </a:r>
            <a:r>
              <a:rPr lang="cs-CZ" dirty="0" err="1"/>
              <a:t>Payment</a:t>
            </a:r>
            <a:r>
              <a:rPr lang="cs-CZ" dirty="0"/>
              <a:t> Area = jednotná oblast pro platby v eurech </a:t>
            </a:r>
            <a:r>
              <a:rPr lang="cs-CZ" dirty="0" smtClean="0"/>
              <a:t>v</a:t>
            </a:r>
            <a:r>
              <a:rPr lang="cs-CZ" dirty="0"/>
              <a:t> rámci </a:t>
            </a:r>
            <a:r>
              <a:rPr lang="cs-CZ" dirty="0" smtClean="0"/>
              <a:t>EU + EEA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9105460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IBAN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International Bank </a:t>
            </a:r>
            <a:r>
              <a:rPr lang="cs-CZ" dirty="0" err="1" smtClean="0"/>
              <a:t>Account</a:t>
            </a:r>
            <a:r>
              <a:rPr lang="cs-CZ" dirty="0" smtClean="0"/>
              <a:t> </a:t>
            </a:r>
            <a:r>
              <a:rPr lang="cs-CZ" dirty="0" err="1" smtClean="0"/>
              <a:t>Number</a:t>
            </a:r>
            <a:endParaRPr lang="cs-CZ" dirty="0" smtClean="0"/>
          </a:p>
          <a:p>
            <a:r>
              <a:rPr lang="cs-CZ" dirty="0" smtClean="0"/>
              <a:t>= mezinárodní formát čísla účtu podle ISO 13616</a:t>
            </a:r>
          </a:p>
          <a:p>
            <a:r>
              <a:rPr lang="cs-CZ" dirty="0" smtClean="0"/>
              <a:t>24 alfanumerických znaků</a:t>
            </a:r>
          </a:p>
          <a:p>
            <a:r>
              <a:rPr lang="cs-CZ" dirty="0" smtClean="0"/>
              <a:t>CZ</a:t>
            </a:r>
          </a:p>
          <a:p>
            <a:r>
              <a:rPr lang="cs-CZ" dirty="0" smtClean="0"/>
              <a:t>2. a 3. znak = Kontrolní číslice definované v ISO 13616</a:t>
            </a:r>
          </a:p>
          <a:p>
            <a:r>
              <a:rPr lang="cs-CZ" dirty="0" smtClean="0"/>
              <a:t>5.-8. znak = čísla kódu platebního styku </a:t>
            </a:r>
          </a:p>
          <a:p>
            <a:r>
              <a:rPr lang="cs-CZ" dirty="0" smtClean="0"/>
              <a:t>9.-24. = identifikátor účtu klienta</a:t>
            </a:r>
          </a:p>
          <a:p>
            <a:r>
              <a:rPr lang="cs-CZ" dirty="0" smtClean="0"/>
              <a:t>IBAN – konkretizuje banka účtu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0852122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Účel IBAN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podpora </a:t>
            </a:r>
            <a:r>
              <a:rPr lang="cs-CZ" dirty="0"/>
              <a:t>automatizovaného zpracování přeshraničních příkazů, zrychlení, zjednodušení a zlevnění přeshraničního platebního styku a snížení počtu chyb z důvodu nesprávně zadaného čísla účtu.</a:t>
            </a:r>
          </a:p>
        </p:txBody>
      </p:sp>
    </p:spTree>
    <p:extLst>
      <p:ext uri="{BB962C8B-B14F-4D97-AF65-F5344CB8AC3E}">
        <p14:creationId xmlns:p14="http://schemas.microsoft.com/office/powerpoint/2010/main" val="215681496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SWIFT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=</a:t>
            </a:r>
          </a:p>
          <a:p>
            <a:pPr marL="0" indent="0">
              <a:buNone/>
            </a:pPr>
            <a:r>
              <a:rPr lang="en-US" i="1" dirty="0"/>
              <a:t>Society for Worldwide Interbank Financial Telecommunication - </a:t>
            </a:r>
            <a:r>
              <a:rPr lang="en-US" i="1" dirty="0" err="1"/>
              <a:t>Společnost</a:t>
            </a:r>
            <a:r>
              <a:rPr lang="en-US" i="1" dirty="0"/>
              <a:t> pro </a:t>
            </a:r>
            <a:r>
              <a:rPr lang="en-US" i="1" dirty="0" err="1"/>
              <a:t>celosvětovou</a:t>
            </a:r>
            <a:r>
              <a:rPr lang="en-US" i="1" dirty="0"/>
              <a:t> </a:t>
            </a:r>
            <a:r>
              <a:rPr lang="en-US" i="1" dirty="0" err="1"/>
              <a:t>mezibankovní</a:t>
            </a:r>
            <a:r>
              <a:rPr lang="en-US" i="1" dirty="0"/>
              <a:t> </a:t>
            </a:r>
            <a:r>
              <a:rPr lang="en-US" i="1" dirty="0" err="1"/>
              <a:t>finanční</a:t>
            </a:r>
            <a:r>
              <a:rPr lang="en-US" i="1" dirty="0"/>
              <a:t> </a:t>
            </a:r>
            <a:r>
              <a:rPr lang="en-US" i="1" dirty="0" err="1" smtClean="0"/>
              <a:t>telekomunikaci</a:t>
            </a:r>
            <a:endParaRPr lang="cs-CZ" i="1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9975168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IBAN kalkulátor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>
                <a:hlinkClick r:id="rId2"/>
              </a:rPr>
              <a:t>https</a:t>
            </a:r>
            <a:r>
              <a:rPr lang="cs-CZ" dirty="0">
                <a:hlinkClick r:id="rId2"/>
              </a:rPr>
              <a:t>://</a:t>
            </a:r>
            <a:r>
              <a:rPr lang="cs-CZ" dirty="0" smtClean="0">
                <a:hlinkClick r:id="rId2"/>
              </a:rPr>
              <a:t>www.cnb.cz/cs/platebni_styk/iban/iban.html</a:t>
            </a:r>
            <a:endParaRPr lang="cs-CZ" dirty="0" smtClean="0"/>
          </a:p>
          <a:p>
            <a:r>
              <a:rPr lang="cs-CZ" dirty="0">
                <a:hlinkClick r:id="rId3"/>
              </a:rPr>
              <a:t>http://</a:t>
            </a:r>
            <a:r>
              <a:rPr lang="cs-CZ" dirty="0" smtClean="0">
                <a:hlinkClick r:id="rId3"/>
              </a:rPr>
              <a:t>www.nbs.sk/sk/platobne-systemy/iban/vypocet-iban-pre-sr</a:t>
            </a:r>
            <a:endParaRPr lang="cs-CZ" dirty="0" smtClean="0"/>
          </a:p>
          <a:p>
            <a:r>
              <a:rPr lang="cs-CZ" dirty="0">
                <a:hlinkClick r:id="rId4"/>
              </a:rPr>
              <a:t>http://</a:t>
            </a:r>
            <a:r>
              <a:rPr lang="cs-CZ" dirty="0" smtClean="0">
                <a:hlinkClick r:id="rId4"/>
              </a:rPr>
              <a:t>www.ibancalculator.com/iban_and_bic.html</a:t>
            </a:r>
            <a:endParaRPr lang="cs-CZ" dirty="0" smtClean="0"/>
          </a:p>
          <a:p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2162216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BIC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 smtClean="0"/>
              <a:t>Jedinečný kód přidělený platební instituci SWIFT</a:t>
            </a:r>
          </a:p>
          <a:p>
            <a:r>
              <a:rPr lang="cs-CZ" dirty="0" err="1"/>
              <a:t>Swiftová</a:t>
            </a:r>
            <a:r>
              <a:rPr lang="cs-CZ" dirty="0"/>
              <a:t> adresa dané banky </a:t>
            </a:r>
            <a:r>
              <a:rPr lang="cs-CZ" b="1" dirty="0"/>
              <a:t>BIC</a:t>
            </a:r>
            <a:r>
              <a:rPr lang="cs-CZ" dirty="0"/>
              <a:t> (</a:t>
            </a:r>
            <a:r>
              <a:rPr lang="cs-CZ" i="1" dirty="0"/>
              <a:t>Bank </a:t>
            </a:r>
            <a:r>
              <a:rPr lang="cs-CZ" i="1" dirty="0" err="1"/>
              <a:t>Identifier</a:t>
            </a:r>
            <a:r>
              <a:rPr lang="cs-CZ" i="1" dirty="0"/>
              <a:t> </a:t>
            </a:r>
            <a:r>
              <a:rPr lang="cs-CZ" i="1" dirty="0" err="1"/>
              <a:t>Code</a:t>
            </a:r>
            <a:r>
              <a:rPr lang="cs-CZ" i="1" dirty="0"/>
              <a:t> = bankovní identifikační kód</a:t>
            </a:r>
            <a:r>
              <a:rPr lang="cs-CZ" dirty="0"/>
              <a:t>) je osmi nebo jedenáctimístný údaj, který se skládá z následujících znaků:</a:t>
            </a:r>
          </a:p>
          <a:p>
            <a:r>
              <a:rPr lang="cs-CZ" dirty="0"/>
              <a:t>kódu banky, který identifikuje banku pomocí čtyř abecedních znaků (např. KOMB – </a:t>
            </a:r>
            <a:r>
              <a:rPr lang="cs-CZ" dirty="0">
                <a:hlinkClick r:id="rId2" tooltip="Komerční banka"/>
              </a:rPr>
              <a:t>Komerční banka a.s. Praha</a:t>
            </a:r>
            <a:r>
              <a:rPr lang="cs-CZ" dirty="0"/>
              <a:t>; CNBA – </a:t>
            </a:r>
            <a:r>
              <a:rPr lang="cs-CZ" dirty="0">
                <a:hlinkClick r:id="rId3" tooltip="Česká národní banka"/>
              </a:rPr>
              <a:t>ČNB</a:t>
            </a:r>
            <a:r>
              <a:rPr lang="cs-CZ" dirty="0"/>
              <a:t>; apod.)</a:t>
            </a:r>
          </a:p>
          <a:p>
            <a:r>
              <a:rPr lang="cs-CZ" dirty="0"/>
              <a:t>kódu země, identifikujícího zemi nebo geografické území, na němž je umístěno sídlo banky nebo jiného konkrétního uživatele (používá se dvoumístného abecedního kódu </a:t>
            </a:r>
            <a:r>
              <a:rPr lang="cs-CZ" dirty="0">
                <a:hlinkClick r:id="rId4" tooltip="Mezinárodní organizace pro normalizaci"/>
              </a:rPr>
              <a:t>ISO</a:t>
            </a:r>
            <a:r>
              <a:rPr lang="cs-CZ" dirty="0"/>
              <a:t>, např. FR pro </a:t>
            </a:r>
            <a:r>
              <a:rPr lang="cs-CZ" dirty="0">
                <a:hlinkClick r:id="rId5" tooltip="Francie"/>
              </a:rPr>
              <a:t>Francii</a:t>
            </a:r>
            <a:r>
              <a:rPr lang="cs-CZ" dirty="0"/>
              <a:t>, US pro USA, CZ pro </a:t>
            </a:r>
            <a:r>
              <a:rPr lang="cs-CZ" dirty="0">
                <a:hlinkClick r:id="rId6" tooltip="Česko"/>
              </a:rPr>
              <a:t>Českou republiku</a:t>
            </a:r>
            <a:r>
              <a:rPr lang="cs-CZ" dirty="0"/>
              <a:t> atd.);</a:t>
            </a:r>
          </a:p>
          <a:p>
            <a:r>
              <a:rPr lang="cs-CZ" dirty="0"/>
              <a:t>kódu místa, který identifikuje pomocí dvoumístného </a:t>
            </a:r>
            <a:r>
              <a:rPr lang="cs-CZ" dirty="0">
                <a:hlinkClick r:id="rId7" tooltip="Alfanumerický (stránka neexistuje)"/>
              </a:rPr>
              <a:t>alfanumerického</a:t>
            </a:r>
            <a:r>
              <a:rPr lang="cs-CZ" dirty="0"/>
              <a:t> znaku </a:t>
            </a:r>
            <a:r>
              <a:rPr lang="cs-CZ" dirty="0">
                <a:hlinkClick r:id="rId8" tooltip="Region"/>
              </a:rPr>
              <a:t>region</a:t>
            </a:r>
            <a:r>
              <a:rPr lang="cs-CZ" dirty="0"/>
              <a:t> nebo </a:t>
            </a:r>
            <a:r>
              <a:rPr lang="cs-CZ" dirty="0">
                <a:hlinkClick r:id="rId9" tooltip="Město"/>
              </a:rPr>
              <a:t>město</a:t>
            </a:r>
            <a:r>
              <a:rPr lang="cs-CZ" dirty="0"/>
              <a:t>, v němž je umístěno sídlo uživatele (např. PP - </a:t>
            </a:r>
            <a:r>
              <a:rPr lang="cs-CZ" dirty="0">
                <a:hlinkClick r:id="rId10" tooltip="Praha"/>
              </a:rPr>
              <a:t>Praha</a:t>
            </a:r>
            <a:r>
              <a:rPr lang="cs-CZ" dirty="0"/>
              <a:t>, SG – </a:t>
            </a:r>
            <a:r>
              <a:rPr lang="cs-CZ" dirty="0">
                <a:hlinkClick r:id="rId11" tooltip="Singapur"/>
              </a:rPr>
              <a:t>Singapur</a:t>
            </a:r>
            <a:r>
              <a:rPr lang="cs-CZ" dirty="0"/>
              <a:t> atd.)</a:t>
            </a:r>
          </a:p>
          <a:p>
            <a:r>
              <a:rPr lang="cs-CZ" dirty="0"/>
              <a:t>příp. kódu pobočky, který je volitelnou součástí </a:t>
            </a:r>
            <a:r>
              <a:rPr lang="cs-CZ" dirty="0" err="1"/>
              <a:t>swiftové</a:t>
            </a:r>
            <a:r>
              <a:rPr lang="cs-CZ" dirty="0"/>
              <a:t> adresy a skládá se ze tří alfanumerických znaků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0672441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Výlohy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Kód úhrady poplatků určuje, </a:t>
            </a:r>
            <a:r>
              <a:rPr lang="cs-CZ" b="1" dirty="0"/>
              <a:t>kdo bude platit </a:t>
            </a:r>
            <a:r>
              <a:rPr lang="cs-CZ" b="1" dirty="0" smtClean="0"/>
              <a:t>„poplatky“</a:t>
            </a:r>
            <a:r>
              <a:rPr lang="cs-CZ" dirty="0" smtClean="0"/>
              <a:t>:</a:t>
            </a:r>
            <a:endParaRPr lang="cs-CZ" dirty="0"/>
          </a:p>
          <a:p>
            <a:r>
              <a:rPr lang="cs-CZ" b="1" dirty="0">
                <a:solidFill>
                  <a:srgbClr val="FF0000"/>
                </a:solidFill>
              </a:rPr>
              <a:t>OUR</a:t>
            </a:r>
            <a:r>
              <a:rPr lang="cs-CZ" dirty="0"/>
              <a:t> - vše platí plátce</a:t>
            </a:r>
          </a:p>
          <a:p>
            <a:r>
              <a:rPr lang="cs-CZ" b="1" dirty="0">
                <a:solidFill>
                  <a:srgbClr val="FF0000"/>
                </a:solidFill>
              </a:rPr>
              <a:t>BEN</a:t>
            </a:r>
            <a:r>
              <a:rPr lang="cs-CZ" dirty="0"/>
              <a:t> - vše platí příjemce</a:t>
            </a:r>
          </a:p>
          <a:p>
            <a:r>
              <a:rPr lang="cs-CZ" b="1" dirty="0">
                <a:solidFill>
                  <a:srgbClr val="FF0000"/>
                </a:solidFill>
              </a:rPr>
              <a:t>SHA</a:t>
            </a:r>
            <a:r>
              <a:rPr lang="cs-CZ" dirty="0"/>
              <a:t> - každý platí své </a:t>
            </a:r>
            <a:r>
              <a:rPr lang="cs-CZ" dirty="0" smtClean="0"/>
              <a:t>bance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 algn="ctr">
              <a:buNone/>
            </a:pPr>
            <a:r>
              <a:rPr lang="cs-CZ" dirty="0" smtClean="0"/>
              <a:t>V prostředí </a:t>
            </a:r>
            <a:r>
              <a:rPr lang="cs-CZ" b="1" dirty="0" smtClean="0"/>
              <a:t>SEPA </a:t>
            </a:r>
            <a:r>
              <a:rPr lang="cs-CZ" dirty="0" smtClean="0"/>
              <a:t>jen </a:t>
            </a:r>
            <a:r>
              <a:rPr lang="cs-CZ" b="1" dirty="0" smtClean="0"/>
              <a:t>SHA</a:t>
            </a:r>
            <a:r>
              <a:rPr lang="cs-CZ" dirty="0" smtClean="0"/>
              <a:t>!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207805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Bezhotovostní platební styk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Zákonná úprava teprve v roce 2002 (124/2002 Sb.) – účinnost: 1.1.2003 zrušen: 1.11.2009 – 284/2009 Sb.</a:t>
            </a:r>
          </a:p>
          <a:p>
            <a:r>
              <a:rPr lang="cs-CZ" dirty="0" smtClean="0"/>
              <a:t>Všeobecné obchodní podmínky </a:t>
            </a:r>
          </a:p>
          <a:p>
            <a:r>
              <a:rPr lang="cs-CZ" dirty="0" smtClean="0"/>
              <a:t>Opatření ČNB, SBČS ….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352090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Pozitivní právo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u="sng" dirty="0" smtClean="0"/>
              <a:t>Zákon</a:t>
            </a:r>
            <a:r>
              <a:rPr lang="cs-CZ" dirty="0" smtClean="0"/>
              <a:t> č. </a:t>
            </a:r>
            <a:r>
              <a:rPr lang="cs-CZ" b="1" dirty="0" smtClean="0"/>
              <a:t>284/2009 Sb</a:t>
            </a:r>
            <a:r>
              <a:rPr lang="cs-CZ" dirty="0" smtClean="0"/>
              <a:t>., </a:t>
            </a:r>
            <a:r>
              <a:rPr lang="cs-CZ" u="sng" dirty="0" smtClean="0"/>
              <a:t>o platebním styku</a:t>
            </a:r>
            <a:r>
              <a:rPr lang="cs-CZ" dirty="0" smtClean="0"/>
              <a:t>, v platném znění</a:t>
            </a:r>
          </a:p>
          <a:p>
            <a:r>
              <a:rPr lang="cs-CZ" i="1" dirty="0" smtClean="0"/>
              <a:t>Implementace </a:t>
            </a:r>
            <a:r>
              <a:rPr lang="cs-CZ" i="1" dirty="0" smtClean="0"/>
              <a:t>evropského práva</a:t>
            </a:r>
            <a:r>
              <a:rPr lang="cs-CZ" dirty="0" smtClean="0"/>
              <a:t>:</a:t>
            </a:r>
          </a:p>
          <a:p>
            <a:r>
              <a:rPr lang="cs-CZ" u="sng" dirty="0" smtClean="0"/>
              <a:t>Směrnice</a:t>
            </a:r>
            <a:r>
              <a:rPr lang="cs-CZ" dirty="0" smtClean="0"/>
              <a:t> Evropského parlamentu a Rady 98/26/ES , </a:t>
            </a:r>
            <a:r>
              <a:rPr lang="cs-CZ" u="sng" dirty="0" smtClean="0"/>
              <a:t>o neodvolatelnosti zúčtování v platebních systémech a v systémech vypořádání obchodů s cennými papíry,</a:t>
            </a:r>
            <a:r>
              <a:rPr lang="cs-CZ" dirty="0" smtClean="0"/>
              <a:t> </a:t>
            </a:r>
          </a:p>
          <a:p>
            <a:r>
              <a:rPr lang="cs-CZ" u="sng" dirty="0" smtClean="0"/>
              <a:t>Směrnice</a:t>
            </a:r>
            <a:r>
              <a:rPr lang="cs-CZ" dirty="0" smtClean="0"/>
              <a:t> Evropského parlamentu a Rady 2007/64/ES , </a:t>
            </a:r>
            <a:r>
              <a:rPr lang="cs-CZ" u="sng" dirty="0" smtClean="0"/>
              <a:t>o platebních službách na vnitřním trhu</a:t>
            </a:r>
            <a:r>
              <a:rPr lang="cs-CZ" dirty="0" smtClean="0"/>
              <a:t>,   </a:t>
            </a:r>
          </a:p>
          <a:p>
            <a:r>
              <a:rPr lang="cs-CZ" u="sng" dirty="0" smtClean="0"/>
              <a:t>Směrnice</a:t>
            </a:r>
            <a:r>
              <a:rPr lang="cs-CZ" dirty="0" smtClean="0"/>
              <a:t> Evropského parlamentu a Rady 2009/110/ES, </a:t>
            </a:r>
            <a:r>
              <a:rPr lang="cs-CZ" u="sng" dirty="0" smtClean="0"/>
              <a:t>o přístupu k činnosti institucí elektronických peněz, o jejím výkonu a o obezřetnostním dohledu nad touto činností,</a:t>
            </a:r>
          </a:p>
        </p:txBody>
      </p:sp>
    </p:spTree>
    <p:extLst>
      <p:ext uri="{BB962C8B-B14F-4D97-AF65-F5344CB8AC3E}">
        <p14:creationId xmlns:p14="http://schemas.microsoft.com/office/powerpoint/2010/main" val="32571178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Obsah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Poskytování platebních služeb</a:t>
            </a:r>
          </a:p>
          <a:p>
            <a:r>
              <a:rPr lang="cs-CZ" dirty="0" smtClean="0"/>
              <a:t>Vydávání elektronických peněz</a:t>
            </a:r>
          </a:p>
          <a:p>
            <a:r>
              <a:rPr lang="cs-CZ" dirty="0" smtClean="0"/>
              <a:t>Provozování platebních systémů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745075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Poskytování platebních služeb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Provádění převodů peněz:</a:t>
            </a:r>
          </a:p>
          <a:p>
            <a:pPr marL="514350" indent="-514350">
              <a:buAutoNum type="alphaLcParenR"/>
            </a:pPr>
            <a:r>
              <a:rPr lang="cs-CZ" dirty="0" smtClean="0"/>
              <a:t>bezhotovostních,</a:t>
            </a:r>
          </a:p>
          <a:p>
            <a:pPr marL="514350" indent="-514350">
              <a:buAutoNum type="alphaLcParenR"/>
            </a:pPr>
            <a:r>
              <a:rPr lang="cs-CZ" dirty="0" err="1" smtClean="0"/>
              <a:t>polohotovostních</a:t>
            </a: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b="1" dirty="0" smtClean="0"/>
              <a:t>Bezhotovostní:</a:t>
            </a:r>
            <a:r>
              <a:rPr lang="cs-CZ" dirty="0" smtClean="0"/>
              <a:t>   účet               </a:t>
            </a:r>
            <a:r>
              <a:rPr lang="cs-CZ" dirty="0" err="1" smtClean="0"/>
              <a:t>účet</a:t>
            </a:r>
            <a:endParaRPr lang="cs-CZ" dirty="0" smtClean="0"/>
          </a:p>
          <a:p>
            <a:pPr marL="0" indent="0">
              <a:buNone/>
            </a:pPr>
            <a:r>
              <a:rPr lang="cs-CZ" b="1" dirty="0" err="1" smtClean="0"/>
              <a:t>Polohotovostní</a:t>
            </a:r>
            <a:r>
              <a:rPr lang="cs-CZ" b="1" dirty="0" smtClean="0"/>
              <a:t>:  </a:t>
            </a:r>
            <a:r>
              <a:rPr lang="cs-CZ" dirty="0" smtClean="0"/>
              <a:t>hotovost             účet</a:t>
            </a:r>
          </a:p>
          <a:p>
            <a:pPr marL="0" indent="0">
              <a:buNone/>
            </a:pPr>
            <a:r>
              <a:rPr lang="cs-CZ" dirty="0" smtClean="0"/>
              <a:t>			          účet             hotovost</a:t>
            </a:r>
          </a:p>
          <a:p>
            <a:pPr marL="0" indent="0">
              <a:buNone/>
            </a:pP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4" name="Šipka doprava 3"/>
          <p:cNvSpPr/>
          <p:nvPr/>
        </p:nvSpPr>
        <p:spPr>
          <a:xfrm>
            <a:off x="4355976" y="3798346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Šipka doprava 4"/>
          <p:cNvSpPr/>
          <p:nvPr/>
        </p:nvSpPr>
        <p:spPr>
          <a:xfrm>
            <a:off x="5010081" y="4282978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Šipka doprava 5"/>
          <p:cNvSpPr/>
          <p:nvPr/>
        </p:nvSpPr>
        <p:spPr>
          <a:xfrm>
            <a:off x="5010081" y="4782737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095660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Poskytovatelé platebních služeb 1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Poskytovatelé </a:t>
            </a:r>
            <a:r>
              <a:rPr lang="cs-CZ" b="1" dirty="0" smtClean="0"/>
              <a:t>podle ZPS</a:t>
            </a:r>
            <a:r>
              <a:rPr lang="cs-CZ" dirty="0" smtClean="0"/>
              <a:t>:</a:t>
            </a:r>
          </a:p>
          <a:p>
            <a:pPr marL="514350" indent="-514350">
              <a:buAutoNum type="alphaLcParenR"/>
            </a:pPr>
            <a:r>
              <a:rPr lang="cs-CZ" dirty="0" smtClean="0"/>
              <a:t>Platební instituce</a:t>
            </a:r>
          </a:p>
          <a:p>
            <a:pPr marL="514350" indent="-514350">
              <a:buAutoNum type="alphaLcParenR"/>
            </a:pPr>
            <a:r>
              <a:rPr lang="cs-CZ" dirty="0" smtClean="0"/>
              <a:t>Poskytovatelé platebních služeb malého rozsahu</a:t>
            </a:r>
          </a:p>
          <a:p>
            <a:pPr marL="514350" indent="-514350">
              <a:buAutoNum type="alphaLcParenR"/>
            </a:pPr>
            <a:r>
              <a:rPr lang="cs-CZ" dirty="0" smtClean="0"/>
              <a:t>Instituce elektronických peněz</a:t>
            </a:r>
          </a:p>
          <a:p>
            <a:pPr marL="514350" indent="-514350">
              <a:buAutoNum type="alphaLcParenR"/>
            </a:pPr>
            <a:r>
              <a:rPr lang="cs-CZ" dirty="0" smtClean="0"/>
              <a:t>Vydavatelé elektronických peněz malého rozsahu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139728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Poskytovatelé platebních služeb 2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Podle jiných zákonů</a:t>
            </a:r>
            <a:r>
              <a:rPr lang="cs-CZ" dirty="0" smtClean="0"/>
              <a:t>:</a:t>
            </a:r>
          </a:p>
          <a:p>
            <a:pPr marL="514350" indent="-514350">
              <a:buAutoNum type="alphaLcParenR"/>
            </a:pPr>
            <a:r>
              <a:rPr lang="cs-CZ" dirty="0" smtClean="0"/>
              <a:t>Banky (21/1992 Sb.)</a:t>
            </a:r>
          </a:p>
          <a:p>
            <a:pPr marL="514350" indent="-514350">
              <a:buAutoNum type="alphaLcParenR"/>
            </a:pPr>
            <a:r>
              <a:rPr lang="cs-CZ" dirty="0" smtClean="0"/>
              <a:t>Spořitelní a úvěrní družstva (87/1995 Sb.)</a:t>
            </a:r>
          </a:p>
          <a:p>
            <a:pPr marL="514350" indent="-514350">
              <a:buAutoNum type="alphaLcParenR"/>
            </a:pPr>
            <a:r>
              <a:rPr lang="cs-CZ" dirty="0" smtClean="0"/>
              <a:t>Česká národní banka (6/1993 Sb.)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 smtClean="0"/>
              <a:t>Zahraniční subjekty se sídlem v EU nebo EEA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3154470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784</TotalTime>
  <Words>1184</Words>
  <Application>Microsoft Office PowerPoint</Application>
  <PresentationFormat>Předvádění na obrazovce (4:3)</PresentationFormat>
  <Paragraphs>196</Paragraphs>
  <Slides>36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36</vt:i4>
      </vt:variant>
    </vt:vector>
  </HeadingPairs>
  <TitlesOfParts>
    <vt:vector size="39" baseType="lpstr">
      <vt:lpstr>Arial</vt:lpstr>
      <vt:lpstr>Calibri</vt:lpstr>
      <vt:lpstr>Motiv systému Office</vt:lpstr>
      <vt:lpstr>Bezhotovostní platební styk</vt:lpstr>
      <vt:lpstr>Rozvinutá ekonomika</vt:lpstr>
      <vt:lpstr>Předepsaná bezhotovostní forma plateb</vt:lpstr>
      <vt:lpstr>Bezhotovostní platební styk</vt:lpstr>
      <vt:lpstr>Pozitivní právo</vt:lpstr>
      <vt:lpstr>Obsah</vt:lpstr>
      <vt:lpstr>Poskytování platebních služeb</vt:lpstr>
      <vt:lpstr>Poskytovatelé platebních služeb 1</vt:lpstr>
      <vt:lpstr>Poskytovatelé platebních služeb 2</vt:lpstr>
      <vt:lpstr>Dohled a regulace</vt:lpstr>
      <vt:lpstr>Převody</vt:lpstr>
      <vt:lpstr>Další platební služby</vt:lpstr>
      <vt:lpstr>Platební prostředky</vt:lpstr>
      <vt:lpstr>Platební transakce</vt:lpstr>
      <vt:lpstr>Platební instituce</vt:lpstr>
      <vt:lpstr>Poskytovatel platebních služeb malého rozsahu</vt:lpstr>
      <vt:lpstr>Elektronické peníze</vt:lpstr>
      <vt:lpstr>Subjekty oprávněné vydávat EP</vt:lpstr>
      <vt:lpstr>Instituce elektronických peněz</vt:lpstr>
      <vt:lpstr>Oprávnění</vt:lpstr>
      <vt:lpstr>Vydavatel EP malého rozsahu</vt:lpstr>
      <vt:lpstr>Oprávnění</vt:lpstr>
      <vt:lpstr>CERTIS</vt:lpstr>
      <vt:lpstr>Ad CERTIS</vt:lpstr>
      <vt:lpstr>Prezentace aplikace PowerPoint</vt:lpstr>
      <vt:lpstr>Symboly</vt:lpstr>
      <vt:lpstr>Prezentace aplikace PowerPoint</vt:lpstr>
      <vt:lpstr>Národní formát účtu</vt:lpstr>
      <vt:lpstr>Prezentace aplikace PowerPoint</vt:lpstr>
      <vt:lpstr>SEPA</vt:lpstr>
      <vt:lpstr>IBAN</vt:lpstr>
      <vt:lpstr>Účel IBAN</vt:lpstr>
      <vt:lpstr>SWIFT</vt:lpstr>
      <vt:lpstr>IBAN kalkulátor </vt:lpstr>
      <vt:lpstr>BIC</vt:lpstr>
      <vt:lpstr>Výlohy</vt:lpstr>
    </vt:vector>
  </TitlesOfParts>
  <Company>PrF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Bezhotovostní platební styk</dc:title>
  <dc:creator>632</dc:creator>
  <cp:lastModifiedBy>Hewlett-Packard Company</cp:lastModifiedBy>
  <cp:revision>28</cp:revision>
  <dcterms:created xsi:type="dcterms:W3CDTF">2014-10-14T14:36:56Z</dcterms:created>
  <dcterms:modified xsi:type="dcterms:W3CDTF">2017-11-01T09:41:51Z</dcterms:modified>
</cp:coreProperties>
</file>