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63" r:id="rId6"/>
    <p:sldId id="264" r:id="rId7"/>
    <p:sldId id="265" r:id="rId8"/>
    <p:sldId id="266" r:id="rId9"/>
    <p:sldId id="267" r:id="rId10"/>
    <p:sldId id="259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 varScale="1">
        <p:scale>
          <a:sx n="75" d="100"/>
          <a:sy n="75" d="100"/>
        </p:scale>
        <p:origin x="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72B18-68D6-4605-8FDE-2F1B522F5CF8}" type="datetimeFigureOut">
              <a:rPr lang="cs-CZ" smtClean="0"/>
              <a:t>30. 9. 2017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6B020-020B-4E2F-BE8A-BDDB029DD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698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030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7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9/30/2017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9/30/2017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onasterium.net/mom/CZ-NA/ACK/2/chart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rchiv.muni.cz/" TargetMode="External"/><Relationship Id="rId2" Type="http://schemas.openxmlformats.org/officeDocument/2006/relationships/hyperlink" Target="http://www.langhans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 smtClean="0"/>
              <a:t>PŘEDMODERNÍ právo A PR. DĚJINY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</a:t>
            </a:r>
            <a:r>
              <a:rPr lang="cs-CZ" dirty="0"/>
              <a:t>R</a:t>
            </a:r>
            <a:r>
              <a:rPr lang="cs-CZ" dirty="0" smtClean="0"/>
              <a:t>azim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53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Periodizace českých právních dějin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„pomůcka“</a:t>
            </a:r>
          </a:p>
          <a:p>
            <a:r>
              <a:rPr lang="cs-CZ" sz="2800" b="1" dirty="0" smtClean="0">
                <a:solidFill>
                  <a:srgbClr val="7030A0"/>
                </a:solidFill>
              </a:rPr>
              <a:t>cíl:</a:t>
            </a:r>
            <a:r>
              <a:rPr lang="cs-CZ" sz="2800" dirty="0" smtClean="0"/>
              <a:t> zjednodušení příliš komplexní společensko-kult. reality </a:t>
            </a:r>
            <a:r>
              <a:rPr lang="cs-CZ" sz="2800" dirty="0" smtClean="0">
                <a:sym typeface="Wingdings" panose="05000000000000000000" pitchFamily="2" charset="2"/>
              </a:rPr>
              <a:t> pochopit a uchopit dějiny</a:t>
            </a:r>
          </a:p>
          <a:p>
            <a:r>
              <a:rPr lang="cs-CZ" sz="2800" dirty="0" smtClean="0">
                <a:sym typeface="Wingdings" panose="05000000000000000000" pitchFamily="2" charset="2"/>
              </a:rPr>
              <a:t>mezníky/ pohyblivé hranice ve </a:t>
            </a:r>
            <a:r>
              <a:rPr lang="cs-CZ" sz="2800" dirty="0" err="1" smtClean="0">
                <a:sym typeface="Wingdings" panose="05000000000000000000" pitchFamily="2" charset="2"/>
              </a:rPr>
              <a:t>výv</a:t>
            </a:r>
            <a:r>
              <a:rPr lang="cs-CZ" sz="2800" dirty="0" smtClean="0">
                <a:sym typeface="Wingdings" panose="05000000000000000000" pitchFamily="2" charset="2"/>
              </a:rPr>
              <a:t>. trendech </a:t>
            </a:r>
          </a:p>
          <a:p>
            <a:r>
              <a:rPr lang="cs-CZ" sz="2800" dirty="0" smtClean="0">
                <a:sym typeface="Wingdings" panose="05000000000000000000" pitchFamily="2" charset="2"/>
              </a:rPr>
              <a:t>odlišná dynamika: struktury x ideje x události</a:t>
            </a:r>
          </a:p>
          <a:p>
            <a:r>
              <a:rPr lang="cs-CZ" sz="2800" dirty="0" smtClean="0">
                <a:sym typeface="Wingdings" panose="05000000000000000000" pitchFamily="2" charset="2"/>
              </a:rPr>
              <a:t>imanence x transcendence dějinných předělů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8138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Periodizace českých právních dějin 2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371600" y="1635760"/>
            <a:ext cx="4447786" cy="4917439"/>
          </a:xfrm>
        </p:spPr>
        <p:txBody>
          <a:bodyPr>
            <a:normAutofit fontScale="92500"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BNO-PLZ</a:t>
            </a:r>
          </a:p>
          <a:p>
            <a:r>
              <a:rPr lang="cs-CZ" sz="2400" dirty="0" smtClean="0"/>
              <a:t>kritérium: právo a stát </a:t>
            </a:r>
            <a:r>
              <a:rPr lang="cs-CZ" sz="2400" dirty="0" smtClean="0">
                <a:sym typeface="Wingdings" panose="05000000000000000000" pitchFamily="2" charset="2"/>
              </a:rPr>
              <a:t> předmoderní status. nerovnost a partikularismus x moderní rovnost, unifikace (</a:t>
            </a:r>
            <a:r>
              <a:rPr lang="cs-CZ" sz="2400" dirty="0" err="1" smtClean="0">
                <a:sym typeface="Wingdings" panose="05000000000000000000" pitchFamily="2" charset="2"/>
              </a:rPr>
              <a:t>pers</a:t>
            </a:r>
            <a:r>
              <a:rPr lang="cs-CZ" sz="2400" dirty="0" smtClean="0">
                <a:sym typeface="Wingdings" panose="05000000000000000000" pitchFamily="2" charset="2"/>
              </a:rPr>
              <a:t>., </a:t>
            </a:r>
            <a:r>
              <a:rPr lang="cs-CZ" sz="2400" dirty="0" err="1" smtClean="0">
                <a:sym typeface="Wingdings" panose="05000000000000000000" pitchFamily="2" charset="2"/>
              </a:rPr>
              <a:t>terit</a:t>
            </a:r>
            <a:r>
              <a:rPr lang="cs-CZ" sz="2400" dirty="0" smtClean="0">
                <a:sym typeface="Wingdings" panose="05000000000000000000" pitchFamily="2" charset="2"/>
              </a:rPr>
              <a:t>.)</a:t>
            </a:r>
          </a:p>
          <a:p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počátek:</a:t>
            </a:r>
            <a:r>
              <a:rPr lang="cs-CZ" sz="2400" dirty="0" smtClean="0">
                <a:sym typeface="Wingdings" panose="05000000000000000000" pitchFamily="2" charset="2"/>
              </a:rPr>
              <a:t> transformace kmen. společnosti ve „státní“ dle </a:t>
            </a:r>
            <a:r>
              <a:rPr lang="cs-CZ" sz="2400" dirty="0" err="1" smtClean="0">
                <a:sym typeface="Wingdings" panose="05000000000000000000" pitchFamily="2" charset="2"/>
              </a:rPr>
              <a:t>záp</a:t>
            </a:r>
            <a:r>
              <a:rPr lang="cs-CZ" sz="2400" dirty="0" smtClean="0">
                <a:sym typeface="Wingdings" panose="05000000000000000000" pitchFamily="2" charset="2"/>
              </a:rPr>
              <a:t>. vzorů</a:t>
            </a:r>
          </a:p>
          <a:p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1620-1848</a:t>
            </a:r>
            <a:r>
              <a:rPr lang="cs-CZ" sz="2400" dirty="0" smtClean="0">
                <a:sym typeface="Wingdings" panose="05000000000000000000" pitchFamily="2" charset="2"/>
              </a:rPr>
              <a:t>: „přechodné období mezi starým a novým světem  profes., byrokrat., </a:t>
            </a:r>
            <a:r>
              <a:rPr lang="cs-CZ" sz="2400" dirty="0" err="1" smtClean="0">
                <a:sym typeface="Wingdings" panose="05000000000000000000" pitchFamily="2" charset="2"/>
              </a:rPr>
              <a:t>romaniz</a:t>
            </a:r>
            <a:r>
              <a:rPr lang="cs-CZ" sz="2400" dirty="0" smtClean="0">
                <a:sym typeface="Wingdings" panose="05000000000000000000" pitchFamily="2" charset="2"/>
              </a:rPr>
              <a:t>.</a:t>
            </a:r>
          </a:p>
          <a:p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po 1848</a:t>
            </a:r>
            <a:r>
              <a:rPr lang="cs-CZ" sz="2400" dirty="0" smtClean="0">
                <a:sym typeface="Wingdings" panose="05000000000000000000" pitchFamily="2" charset="2"/>
              </a:rPr>
              <a:t>: zrod moderní občan. spol.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525403" y="1635761"/>
            <a:ext cx="4447786" cy="4917438"/>
          </a:xfrm>
        </p:spPr>
        <p:txBody>
          <a:bodyPr>
            <a:normAutofit fontScale="92500"/>
          </a:bodyPr>
          <a:lstStyle/>
          <a:p>
            <a:r>
              <a:rPr lang="cs-CZ" sz="2400" b="1" dirty="0" smtClean="0">
                <a:solidFill>
                  <a:srgbClr val="7030A0"/>
                </a:solidFill>
              </a:rPr>
              <a:t>PHA</a:t>
            </a:r>
          </a:p>
          <a:p>
            <a:r>
              <a:rPr lang="cs-CZ" sz="2400" dirty="0" smtClean="0"/>
              <a:t>kritérium: spol.-</a:t>
            </a:r>
            <a:r>
              <a:rPr lang="cs-CZ" sz="2400" dirty="0" err="1" smtClean="0"/>
              <a:t>ekon</a:t>
            </a:r>
            <a:r>
              <a:rPr lang="cs-CZ" sz="2400" dirty="0" smtClean="0"/>
              <a:t>. formace + stát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feudalismus do 1848</a:t>
            </a:r>
            <a:r>
              <a:rPr lang="cs-CZ" sz="2400" dirty="0" smtClean="0"/>
              <a:t>: </a:t>
            </a:r>
            <a:r>
              <a:rPr lang="cs-CZ" sz="2400" dirty="0" err="1" smtClean="0"/>
              <a:t>feudal</a:t>
            </a:r>
            <a:r>
              <a:rPr lang="cs-CZ" sz="2400" dirty="0" smtClean="0"/>
              <a:t>., husitství, stav., </a:t>
            </a:r>
            <a:r>
              <a:rPr lang="cs-CZ" sz="2400" dirty="0" err="1" smtClean="0"/>
              <a:t>absolut</a:t>
            </a:r>
            <a:r>
              <a:rPr lang="cs-CZ" sz="2400" dirty="0" smtClean="0"/>
              <a:t>.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kapitalismus od 1848</a:t>
            </a:r>
            <a:r>
              <a:rPr lang="cs-CZ" sz="2400" dirty="0" smtClean="0"/>
              <a:t>: rak.-</a:t>
            </a:r>
            <a:r>
              <a:rPr lang="cs-CZ" sz="2400" dirty="0" err="1" smtClean="0"/>
              <a:t>uher</a:t>
            </a:r>
            <a:r>
              <a:rPr lang="cs-CZ" sz="2400" dirty="0" smtClean="0"/>
              <a:t>. monarchie, čsl. republika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683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66240"/>
            <a:ext cx="10363200" cy="49885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učebnice, monografie</a:t>
            </a:r>
          </a:p>
          <a:p>
            <a:r>
              <a:rPr lang="cs-CZ" sz="2800" dirty="0" smtClean="0"/>
              <a:t>praktika</a:t>
            </a:r>
          </a:p>
          <a:p>
            <a:r>
              <a:rPr lang="cs-CZ" sz="2800" dirty="0" smtClean="0"/>
              <a:t>periodika</a:t>
            </a:r>
          </a:p>
          <a:p>
            <a:r>
              <a:rPr lang="cs-CZ" sz="2800" dirty="0" smtClean="0"/>
              <a:t>centra výzkumu (CMS, SRNS, FF UK, FF MU, HÚ JČU...)</a:t>
            </a:r>
          </a:p>
          <a:p>
            <a:r>
              <a:rPr lang="cs-CZ" sz="2800" b="1" dirty="0" smtClean="0">
                <a:solidFill>
                  <a:srgbClr val="7030A0"/>
                </a:solidFill>
              </a:rPr>
              <a:t>www:</a:t>
            </a:r>
          </a:p>
          <a:p>
            <a:pPr lvl="1"/>
            <a:r>
              <a:rPr lang="cs-CZ" sz="2800" b="1" i="0" dirty="0" smtClean="0">
                <a:solidFill>
                  <a:srgbClr val="7030A0"/>
                </a:solidFill>
              </a:rPr>
              <a:t>materiály:</a:t>
            </a:r>
            <a:r>
              <a:rPr lang="cs-CZ" sz="2800" dirty="0" smtClean="0"/>
              <a:t> Czech </a:t>
            </a:r>
            <a:r>
              <a:rPr lang="cs-CZ" sz="2800" dirty="0"/>
              <a:t>medieval </a:t>
            </a:r>
            <a:r>
              <a:rPr lang="cs-CZ" sz="2800" dirty="0" err="1"/>
              <a:t>sources</a:t>
            </a:r>
            <a:r>
              <a:rPr lang="cs-CZ" sz="2800" dirty="0"/>
              <a:t> </a:t>
            </a:r>
            <a:r>
              <a:rPr lang="cs-CZ" sz="2800" dirty="0" smtClean="0"/>
              <a:t>online, digitální knihovny PF, archive.org</a:t>
            </a:r>
          </a:p>
          <a:p>
            <a:pPr lvl="1"/>
            <a:r>
              <a:rPr lang="cs-CZ" sz="2800" b="1" i="0" dirty="0" smtClean="0">
                <a:solidFill>
                  <a:srgbClr val="7030A0"/>
                </a:solidFill>
              </a:rPr>
              <a:t>pomůcky:</a:t>
            </a:r>
            <a:r>
              <a:rPr lang="cs-CZ" sz="2800" dirty="0" smtClean="0"/>
              <a:t> </a:t>
            </a:r>
            <a:r>
              <a:rPr lang="cs-CZ" sz="2800" i="1" dirty="0" err="1" smtClean="0"/>
              <a:t>litterae</a:t>
            </a:r>
            <a:r>
              <a:rPr lang="cs-CZ" sz="2800" i="1" dirty="0" smtClean="0"/>
              <a:t> ante </a:t>
            </a:r>
            <a:r>
              <a:rPr lang="cs-CZ" sz="2800" i="1" dirty="0" err="1" smtClean="0"/>
              <a:t>portas</a:t>
            </a:r>
            <a:r>
              <a:rPr lang="cs-CZ" sz="2800" i="1" dirty="0" smtClean="0"/>
              <a:t>, </a:t>
            </a:r>
            <a:r>
              <a:rPr lang="cs-CZ" sz="2800" dirty="0"/>
              <a:t>Vokabulář </a:t>
            </a:r>
            <a:r>
              <a:rPr lang="cs-CZ" sz="2800" dirty="0" smtClean="0"/>
              <a:t>webový, Bibliografie </a:t>
            </a:r>
            <a:r>
              <a:rPr lang="cs-CZ" sz="2800" dirty="0"/>
              <a:t>dějin Českých </a:t>
            </a:r>
            <a:r>
              <a:rPr lang="cs-CZ" sz="2800" dirty="0" smtClean="0"/>
              <a:t>zemí</a:t>
            </a:r>
          </a:p>
          <a:p>
            <a:pPr lvl="1"/>
            <a:r>
              <a:rPr lang="cs-CZ" sz="2800" i="0" dirty="0" smtClean="0"/>
              <a:t>archivy:</a:t>
            </a:r>
            <a:r>
              <a:rPr lang="cs-CZ" sz="2800" dirty="0" smtClean="0"/>
              <a:t> </a:t>
            </a:r>
            <a:r>
              <a:rPr lang="cs-CZ" sz="2800" dirty="0" err="1" smtClean="0">
                <a:hlinkClick r:id="rId2"/>
              </a:rPr>
              <a:t>monasterium</a:t>
            </a:r>
            <a:r>
              <a:rPr lang="cs-CZ" sz="2800" dirty="0" smtClean="0"/>
              <a:t> ...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136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a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554480"/>
            <a:ext cx="10302240" cy="4886960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právní historie je </a:t>
            </a:r>
            <a:r>
              <a:rPr lang="cs-CZ" sz="2400" b="1" dirty="0" err="1" smtClean="0">
                <a:solidFill>
                  <a:srgbClr val="7030A0"/>
                </a:solidFill>
              </a:rPr>
              <a:t>spec</a:t>
            </a:r>
            <a:r>
              <a:rPr lang="cs-CZ" sz="2400" b="1" dirty="0">
                <a:solidFill>
                  <a:srgbClr val="7030A0"/>
                </a:solidFill>
              </a:rPr>
              <a:t>. his. </a:t>
            </a:r>
            <a:r>
              <a:rPr lang="cs-CZ" sz="2400" b="1" dirty="0" smtClean="0">
                <a:solidFill>
                  <a:srgbClr val="7030A0"/>
                </a:solidFill>
              </a:rPr>
              <a:t>disciplína </a:t>
            </a:r>
            <a:r>
              <a:rPr lang="cs-CZ" sz="2400" dirty="0" smtClean="0">
                <a:sym typeface="Wingdings" panose="05000000000000000000" pitchFamily="2" charset="2"/>
              </a:rPr>
              <a:t> metoda his., předmět právo</a:t>
            </a:r>
          </a:p>
          <a:p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předmět:</a:t>
            </a:r>
            <a:r>
              <a:rPr lang="cs-CZ" sz="2400" dirty="0" smtClean="0">
                <a:sym typeface="Wingdings" panose="05000000000000000000" pitchFamily="2" charset="2"/>
              </a:rPr>
              <a:t> </a:t>
            </a:r>
            <a:r>
              <a:rPr lang="cs-CZ" sz="2400" dirty="0" err="1" smtClean="0">
                <a:sym typeface="Wingdings" panose="05000000000000000000" pitchFamily="2" charset="2"/>
              </a:rPr>
              <a:t>pr</a:t>
            </a:r>
            <a:r>
              <a:rPr lang="cs-CZ" sz="2400" dirty="0" smtClean="0">
                <a:sym typeface="Wingdings" panose="05000000000000000000" pitchFamily="2" charset="2"/>
              </a:rPr>
              <a:t>. normy, normativ. představy</a:t>
            </a:r>
          </a:p>
          <a:p>
            <a:r>
              <a:rPr lang="cs-CZ" sz="2400" b="1" dirty="0" err="1" smtClean="0">
                <a:solidFill>
                  <a:srgbClr val="7030A0"/>
                </a:solidFill>
                <a:sym typeface="Wingdings" panose="05000000000000000000" pitchFamily="2" charset="2"/>
              </a:rPr>
              <a:t>trad</a:t>
            </a:r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. směr:</a:t>
            </a:r>
            <a:r>
              <a:rPr lang="cs-CZ" sz="2400" dirty="0" smtClean="0">
                <a:sym typeface="Wingdings" panose="05000000000000000000" pitchFamily="2" charset="2"/>
              </a:rPr>
              <a:t> dějiny </a:t>
            </a:r>
            <a:r>
              <a:rPr lang="cs-CZ" sz="2400" dirty="0" err="1" smtClean="0">
                <a:sym typeface="Wingdings" panose="05000000000000000000" pitchFamily="2" charset="2"/>
              </a:rPr>
              <a:t>pr</a:t>
            </a:r>
            <a:r>
              <a:rPr lang="cs-CZ" sz="2400" dirty="0" smtClean="0">
                <a:sym typeface="Wingdings" panose="05000000000000000000" pitchFamily="2" charset="2"/>
              </a:rPr>
              <a:t>. úpravy </a:t>
            </a:r>
            <a:r>
              <a:rPr lang="cs-CZ" sz="2400" dirty="0">
                <a:sym typeface="Wingdings" panose="05000000000000000000" pitchFamily="2" charset="2"/>
              </a:rPr>
              <a:t> </a:t>
            </a:r>
            <a:r>
              <a:rPr lang="cs-CZ" sz="2400" dirty="0" smtClean="0">
                <a:sym typeface="Wingdings" panose="05000000000000000000" pitchFamily="2" charset="2"/>
              </a:rPr>
              <a:t>izolovaná soustava norem + </a:t>
            </a:r>
            <a:r>
              <a:rPr lang="cs-CZ" sz="2400" dirty="0" err="1" smtClean="0">
                <a:sym typeface="Wingdings" panose="05000000000000000000" pitchFamily="2" charset="2"/>
              </a:rPr>
              <a:t>prézentismus</a:t>
            </a:r>
            <a:r>
              <a:rPr lang="cs-CZ" sz="2400" dirty="0" smtClean="0">
                <a:sym typeface="Wingdings" panose="05000000000000000000" pitchFamily="2" charset="2"/>
              </a:rPr>
              <a:t>  </a:t>
            </a:r>
          </a:p>
          <a:p>
            <a:r>
              <a:rPr lang="cs-CZ" sz="2400" b="1" dirty="0" smtClean="0">
                <a:solidFill>
                  <a:srgbClr val="7030A0"/>
                </a:solidFill>
                <a:sym typeface="Wingdings" panose="05000000000000000000" pitchFamily="2" charset="2"/>
              </a:rPr>
              <a:t>moder. směr:</a:t>
            </a:r>
            <a:r>
              <a:rPr lang="cs-CZ" sz="2400" dirty="0" smtClean="0">
                <a:sym typeface="Wingdings" panose="05000000000000000000" pitchFamily="2" charset="2"/>
              </a:rPr>
              <a:t> dějiny </a:t>
            </a:r>
            <a:r>
              <a:rPr lang="cs-CZ" sz="2400" dirty="0" err="1" smtClean="0">
                <a:sym typeface="Wingdings" panose="05000000000000000000" pitchFamily="2" charset="2"/>
              </a:rPr>
              <a:t>pr</a:t>
            </a:r>
            <a:r>
              <a:rPr lang="cs-CZ" sz="2400" dirty="0" smtClean="0">
                <a:sym typeface="Wingdings" panose="05000000000000000000" pitchFamily="2" charset="2"/>
              </a:rPr>
              <a:t>. v jeho </a:t>
            </a:r>
            <a:r>
              <a:rPr lang="cs-CZ" sz="2400" dirty="0" err="1" smtClean="0">
                <a:sym typeface="Wingdings" panose="05000000000000000000" pitchFamily="2" charset="2"/>
              </a:rPr>
              <a:t>sociokult</a:t>
            </a:r>
            <a:r>
              <a:rPr lang="cs-CZ" sz="2400" dirty="0" smtClean="0">
                <a:sym typeface="Wingdings" panose="05000000000000000000" pitchFamily="2" charset="2"/>
              </a:rPr>
              <a:t>. podmíněnosti (tvorba, aplikace) + </a:t>
            </a:r>
            <a:r>
              <a:rPr lang="cs-CZ" sz="2400" dirty="0" err="1" smtClean="0">
                <a:sym typeface="Wingdings" panose="05000000000000000000" pitchFamily="2" charset="2"/>
              </a:rPr>
              <a:t>alterita</a:t>
            </a:r>
            <a:endParaRPr lang="cs-CZ" sz="2400" dirty="0" smtClean="0">
              <a:sym typeface="Wingdings" panose="05000000000000000000" pitchFamily="2" charset="2"/>
            </a:endParaRPr>
          </a:p>
          <a:p>
            <a:r>
              <a:rPr lang="cs-CZ" sz="2400" dirty="0" smtClean="0">
                <a:sym typeface="Wingdings" panose="05000000000000000000" pitchFamily="2" charset="2"/>
              </a:rPr>
              <a:t>meze: absence </a:t>
            </a:r>
            <a:r>
              <a:rPr lang="cs-CZ" sz="2400" dirty="0" err="1" smtClean="0">
                <a:sym typeface="Wingdings" panose="05000000000000000000" pitchFamily="2" charset="2"/>
              </a:rPr>
              <a:t>pr</a:t>
            </a:r>
            <a:r>
              <a:rPr lang="cs-CZ" sz="2400" dirty="0" smtClean="0">
                <a:sym typeface="Wingdings" panose="05000000000000000000" pitchFamily="2" charset="2"/>
              </a:rPr>
              <a:t>. jistoty, prameny (nespolehlivé, torzovité) </a:t>
            </a:r>
          </a:p>
          <a:p>
            <a:r>
              <a:rPr lang="cs-CZ" sz="2400" dirty="0">
                <a:sym typeface="Wingdings" panose="05000000000000000000" pitchFamily="2" charset="2"/>
              </a:rPr>
              <a:t>polarita obec. x </a:t>
            </a:r>
            <a:r>
              <a:rPr lang="cs-CZ" sz="2400" dirty="0" err="1">
                <a:sym typeface="Wingdings" panose="05000000000000000000" pitchFamily="2" charset="2"/>
              </a:rPr>
              <a:t>pr</a:t>
            </a:r>
            <a:r>
              <a:rPr lang="cs-CZ" sz="2400" dirty="0">
                <a:sym typeface="Wingdings" panose="05000000000000000000" pitchFamily="2" charset="2"/>
              </a:rPr>
              <a:t>. his</a:t>
            </a:r>
            <a:r>
              <a:rPr lang="cs-CZ" sz="2400" dirty="0" smtClean="0">
                <a:sym typeface="Wingdings" panose="05000000000000000000" pitchFamily="2" charset="2"/>
              </a:rPr>
              <a:t>. x právní vědy </a:t>
            </a:r>
            <a:r>
              <a:rPr lang="cs-CZ" sz="2400" dirty="0">
                <a:sym typeface="Wingdings" panose="05000000000000000000" pitchFamily="2" charset="2"/>
              </a:rPr>
              <a:t></a:t>
            </a:r>
            <a:r>
              <a:rPr lang="cs-CZ" sz="2400" dirty="0" smtClean="0">
                <a:sym typeface="Wingdings" panose="05000000000000000000" pitchFamily="2" charset="2"/>
              </a:rPr>
              <a:t> cíl: integrace</a:t>
            </a:r>
          </a:p>
          <a:p>
            <a:r>
              <a:rPr lang="cs-CZ" sz="2400" dirty="0" smtClean="0">
                <a:sym typeface="Wingdings" panose="05000000000000000000" pitchFamily="2" charset="2"/>
              </a:rPr>
              <a:t>praxe: </a:t>
            </a:r>
          </a:p>
          <a:p>
            <a:pPr lvl="1"/>
            <a:r>
              <a:rPr lang="cs-CZ" sz="2400" i="0" dirty="0" smtClean="0">
                <a:sym typeface="Wingdings" panose="05000000000000000000" pitchFamily="2" charset="2"/>
              </a:rPr>
              <a:t>prolínání his. práce s prameny</a:t>
            </a:r>
          </a:p>
          <a:p>
            <a:pPr lvl="1"/>
            <a:r>
              <a:rPr lang="cs-CZ" sz="2400" i="0" dirty="0" smtClean="0">
                <a:sym typeface="Wingdings" panose="05000000000000000000" pitchFamily="2" charset="2"/>
              </a:rPr>
              <a:t>interdisciplinarita  PVH + </a:t>
            </a:r>
            <a:r>
              <a:rPr lang="cs-CZ" sz="2400" i="0" dirty="0" err="1" smtClean="0">
                <a:sym typeface="Wingdings" panose="05000000000000000000" pitchFamily="2" charset="2"/>
              </a:rPr>
              <a:t>pr</a:t>
            </a:r>
            <a:r>
              <a:rPr lang="cs-CZ" sz="2400" i="0" dirty="0" smtClean="0">
                <a:sym typeface="Wingdings" panose="05000000000000000000" pitchFamily="2" charset="2"/>
              </a:rPr>
              <a:t>. archeologie, etnologie</a:t>
            </a:r>
          </a:p>
          <a:p>
            <a:pPr lvl="1"/>
            <a:r>
              <a:rPr lang="cs-CZ" sz="2400" i="0" dirty="0" smtClean="0">
                <a:sym typeface="Wingdings" panose="05000000000000000000" pitchFamily="2" charset="2"/>
              </a:rPr>
              <a:t>moderní pojmosloví x his. realita</a:t>
            </a:r>
          </a:p>
          <a:p>
            <a:endParaRPr lang="cs-CZ" sz="2400" dirty="0" smtClean="0">
              <a:sym typeface="Wingdings" panose="05000000000000000000" pitchFamily="2" charset="2"/>
            </a:endParaRPr>
          </a:p>
          <a:p>
            <a:endParaRPr lang="cs-CZ" sz="2400" dirty="0"/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6676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historiografie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10546080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7030A0"/>
                </a:solidFill>
              </a:rPr>
              <a:t>v 19. stol.: </a:t>
            </a:r>
          </a:p>
          <a:p>
            <a:r>
              <a:rPr lang="cs-CZ" sz="2400" dirty="0" smtClean="0"/>
              <a:t>formování moder. vědy (německá his. škola)</a:t>
            </a:r>
          </a:p>
          <a:p>
            <a:r>
              <a:rPr lang="cs-CZ" sz="2400" dirty="0" err="1" smtClean="0"/>
              <a:t>Thunova</a:t>
            </a:r>
            <a:r>
              <a:rPr lang="cs-CZ" sz="2400" dirty="0" smtClean="0"/>
              <a:t> univerzitní </a:t>
            </a:r>
            <a:r>
              <a:rPr lang="cs-CZ" sz="2400" dirty="0" err="1" smtClean="0"/>
              <a:t>ref</a:t>
            </a:r>
            <a:r>
              <a:rPr lang="cs-CZ" sz="2400" dirty="0" smtClean="0"/>
              <a:t>.: odstátnění, </a:t>
            </a:r>
            <a:r>
              <a:rPr lang="cs-CZ" sz="2400" dirty="0" err="1" smtClean="0"/>
              <a:t>pr</a:t>
            </a:r>
            <a:r>
              <a:rPr lang="cs-CZ" sz="2400" dirty="0" smtClean="0"/>
              <a:t>. kurikulum rozděleno na his. a </a:t>
            </a:r>
            <a:r>
              <a:rPr lang="cs-CZ" sz="2400" dirty="0" err="1" smtClean="0"/>
              <a:t>pozit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národní obrození (min. legitimizuje </a:t>
            </a:r>
            <a:r>
              <a:rPr lang="cs-CZ" sz="2400" dirty="0" err="1" smtClean="0"/>
              <a:t>souč</a:t>
            </a:r>
            <a:r>
              <a:rPr lang="cs-CZ" sz="2400" dirty="0" smtClean="0"/>
              <a:t>., státoprávní historismus)</a:t>
            </a:r>
          </a:p>
          <a:p>
            <a:r>
              <a:rPr lang="cs-CZ" sz="2400" dirty="0"/>
              <a:t>rozdělení </a:t>
            </a:r>
            <a:r>
              <a:rPr lang="cs-CZ" sz="2400" dirty="0" smtClean="0"/>
              <a:t>UK </a:t>
            </a:r>
            <a:r>
              <a:rPr lang="cs-CZ" sz="2400" dirty="0" smtClean="0">
                <a:sym typeface="Wingdings" panose="05000000000000000000" pitchFamily="2" charset="2"/>
              </a:rPr>
              <a:t> čes. právní dějiny (národní manifestace)</a:t>
            </a:r>
            <a:r>
              <a:rPr lang="cs-CZ" sz="2400" dirty="0" smtClean="0"/>
              <a:t> 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8097520" y="792480"/>
            <a:ext cx="35474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/>
              <a:t>Fotografie: </a:t>
            </a:r>
            <a:r>
              <a:rPr lang="cs-CZ" i="1" dirty="0">
                <a:hlinkClick r:id="rId2"/>
              </a:rPr>
              <a:t>http://</a:t>
            </a:r>
            <a:r>
              <a:rPr lang="cs-CZ" i="1" dirty="0" smtClean="0">
                <a:hlinkClick r:id="rId2"/>
              </a:rPr>
              <a:t>www.langhans.cz</a:t>
            </a:r>
            <a:r>
              <a:rPr lang="cs-CZ" i="1" dirty="0" smtClean="0"/>
              <a:t>,</a:t>
            </a:r>
          </a:p>
          <a:p>
            <a:r>
              <a:rPr lang="cs-CZ" i="1" dirty="0">
                <a:hlinkClick r:id="rId3"/>
              </a:rPr>
              <a:t>http://</a:t>
            </a:r>
            <a:r>
              <a:rPr lang="cs-CZ" i="1" dirty="0" smtClean="0">
                <a:hlinkClick r:id="rId3"/>
              </a:rPr>
              <a:t>www.archiv.muni.cz</a:t>
            </a:r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58502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Jaromír Čelakovský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28800"/>
            <a:ext cx="5953760" cy="4572000"/>
          </a:xfrm>
        </p:spPr>
        <p:txBody>
          <a:bodyPr>
            <a:normAutofit/>
          </a:bodyPr>
          <a:lstStyle/>
          <a:p>
            <a:r>
              <a:rPr lang="cs-CZ" sz="2400" dirty="0"/>
              <a:t>vzdělání: PF UK</a:t>
            </a:r>
          </a:p>
          <a:p>
            <a:r>
              <a:rPr lang="cs-CZ" sz="2400" dirty="0" smtClean="0"/>
              <a:t>první prof. čes. </a:t>
            </a:r>
            <a:r>
              <a:rPr lang="cs-CZ" sz="2400" dirty="0" err="1" smtClean="0"/>
              <a:t>pr</a:t>
            </a:r>
            <a:r>
              <a:rPr lang="cs-CZ" sz="2400" dirty="0" smtClean="0"/>
              <a:t>. dějin na PF UK</a:t>
            </a:r>
          </a:p>
          <a:p>
            <a:r>
              <a:rPr lang="cs-CZ" sz="2400" dirty="0" smtClean="0"/>
              <a:t>moder. his. </a:t>
            </a:r>
            <a:r>
              <a:rPr lang="cs-CZ" sz="2400" dirty="0" err="1" smtClean="0"/>
              <a:t>krit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„víc historik, než právník“</a:t>
            </a:r>
            <a:r>
              <a:rPr lang="cs-CZ" sz="2400" dirty="0">
                <a:sym typeface="Wingdings" panose="05000000000000000000" pitchFamily="2" charset="2"/>
              </a:rPr>
              <a:t> </a:t>
            </a:r>
            <a:r>
              <a:rPr lang="cs-CZ" sz="2400" dirty="0" smtClean="0"/>
              <a:t>spojení univ. </a:t>
            </a:r>
            <a:r>
              <a:rPr lang="cs-CZ" sz="2400" dirty="0" err="1" smtClean="0"/>
              <a:t>pr</a:t>
            </a:r>
            <a:r>
              <a:rPr lang="cs-CZ" sz="2400" dirty="0" smtClean="0"/>
              <a:t>. vzdělání s archiv. praxí v AMP </a:t>
            </a:r>
          </a:p>
          <a:p>
            <a:r>
              <a:rPr lang="cs-CZ" sz="2400" dirty="0" smtClean="0"/>
              <a:t>dílo: měst. právo, </a:t>
            </a:r>
            <a:r>
              <a:rPr lang="cs-CZ" sz="2400" dirty="0" err="1" smtClean="0"/>
              <a:t>stv</a:t>
            </a:r>
            <a:r>
              <a:rPr lang="cs-CZ" sz="2400" dirty="0" smtClean="0"/>
              <a:t>. </a:t>
            </a:r>
            <a:r>
              <a:rPr lang="cs-CZ" sz="2400" dirty="0" err="1" smtClean="0"/>
              <a:t>soukr</a:t>
            </a:r>
            <a:r>
              <a:rPr lang="cs-CZ" sz="2400" dirty="0" smtClean="0"/>
              <a:t>. právo, desky a veřej. knihy</a:t>
            </a:r>
          </a:p>
          <a:p>
            <a:r>
              <a:rPr lang="cs-CZ" sz="2400" dirty="0" smtClean="0"/>
              <a:t>edice: CIM</a:t>
            </a:r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750" y="1066800"/>
            <a:ext cx="3836419" cy="5209857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410794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Jan </a:t>
            </a:r>
            <a:r>
              <a:rPr lang="cs-CZ" dirty="0" err="1" smtClean="0"/>
              <a:t>Kapras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28800"/>
            <a:ext cx="5866132" cy="45720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vzdělání: PF Innsbruck, Berlín, Praha</a:t>
            </a:r>
          </a:p>
          <a:p>
            <a:r>
              <a:rPr lang="cs-CZ" sz="2400" dirty="0" smtClean="0"/>
              <a:t>druhý </a:t>
            </a:r>
            <a:r>
              <a:rPr lang="cs-CZ" sz="2400" dirty="0"/>
              <a:t>prof. čes</a:t>
            </a:r>
            <a:r>
              <a:rPr lang="cs-CZ" sz="2400" dirty="0" smtClean="0"/>
              <a:t>., pak čsl. </a:t>
            </a:r>
            <a:r>
              <a:rPr lang="cs-CZ" sz="2400" dirty="0" err="1"/>
              <a:t>pr</a:t>
            </a:r>
            <a:r>
              <a:rPr lang="cs-CZ" sz="2400" dirty="0"/>
              <a:t>. dějin na PF </a:t>
            </a:r>
            <a:r>
              <a:rPr lang="cs-CZ" sz="2400" dirty="0" smtClean="0"/>
              <a:t>UK, min. školství</a:t>
            </a:r>
          </a:p>
          <a:p>
            <a:r>
              <a:rPr lang="cs-CZ" sz="2400" dirty="0" smtClean="0"/>
              <a:t>dílo: „velké právní dějiny“ (včetně vedl. zemí, bez </a:t>
            </a:r>
            <a:r>
              <a:rPr lang="cs-CZ" sz="2400" dirty="0" err="1" smtClean="0"/>
              <a:t>soukr</a:t>
            </a:r>
            <a:r>
              <a:rPr lang="cs-CZ" sz="2400" dirty="0" smtClean="0"/>
              <a:t>. </a:t>
            </a:r>
            <a:r>
              <a:rPr lang="cs-CZ" sz="2400" dirty="0" err="1" smtClean="0"/>
              <a:t>pr</a:t>
            </a:r>
            <a:r>
              <a:rPr lang="cs-CZ" sz="2400" dirty="0" smtClean="0"/>
              <a:t>.), průkopnické sondy do </a:t>
            </a:r>
            <a:r>
              <a:rPr lang="cs-CZ" sz="2400" dirty="0" err="1" smtClean="0"/>
              <a:t>stv</a:t>
            </a:r>
            <a:r>
              <a:rPr lang="cs-CZ" sz="2400" dirty="0" smtClean="0"/>
              <a:t>. </a:t>
            </a:r>
            <a:r>
              <a:rPr lang="cs-CZ" sz="2400" dirty="0" err="1" smtClean="0"/>
              <a:t>soukr</a:t>
            </a:r>
            <a:r>
              <a:rPr lang="cs-CZ" sz="2400" dirty="0" smtClean="0"/>
              <a:t>. </a:t>
            </a:r>
            <a:r>
              <a:rPr lang="cs-CZ" sz="2400" dirty="0" err="1" smtClean="0"/>
              <a:t>pr</a:t>
            </a:r>
            <a:r>
              <a:rPr lang="cs-CZ" sz="2400" dirty="0" smtClean="0"/>
              <a:t>., jazykové </a:t>
            </a:r>
            <a:r>
              <a:rPr lang="cs-CZ" sz="2400" dirty="0" err="1" smtClean="0"/>
              <a:t>pr</a:t>
            </a:r>
            <a:r>
              <a:rPr lang="cs-CZ" sz="2400" dirty="0" smtClean="0"/>
              <a:t>.</a:t>
            </a:r>
          </a:p>
          <a:p>
            <a:r>
              <a:rPr lang="cs-CZ" sz="2400" b="1" dirty="0" err="1" smtClean="0">
                <a:solidFill>
                  <a:srgbClr val="7030A0"/>
                </a:solidFill>
              </a:rPr>
              <a:t>Kaprasův</a:t>
            </a:r>
            <a:r>
              <a:rPr lang="cs-CZ" sz="2400" b="1" dirty="0">
                <a:solidFill>
                  <a:srgbClr val="7030A0"/>
                </a:solidFill>
              </a:rPr>
              <a:t> </a:t>
            </a:r>
            <a:r>
              <a:rPr lang="cs-CZ" sz="2400" b="1" dirty="0" smtClean="0">
                <a:solidFill>
                  <a:srgbClr val="7030A0"/>
                </a:solidFill>
              </a:rPr>
              <a:t>seminář</a:t>
            </a:r>
            <a:r>
              <a:rPr lang="cs-CZ" sz="2400" dirty="0" smtClean="0"/>
              <a:t> </a:t>
            </a:r>
            <a:r>
              <a:rPr lang="cs-CZ" sz="2400" dirty="0">
                <a:sym typeface="Wingdings" panose="05000000000000000000" pitchFamily="2" charset="2"/>
              </a:rPr>
              <a:t> </a:t>
            </a:r>
            <a:r>
              <a:rPr lang="cs-CZ" sz="2400" dirty="0" smtClean="0">
                <a:sym typeface="Wingdings" panose="05000000000000000000" pitchFamily="2" charset="2"/>
              </a:rPr>
              <a:t> </a:t>
            </a:r>
            <a:r>
              <a:rPr lang="cs-CZ" sz="2400" dirty="0" smtClean="0"/>
              <a:t>ediční řada </a:t>
            </a:r>
            <a:r>
              <a:rPr lang="cs-CZ" sz="2400" dirty="0"/>
              <a:t>Práce ze semináře českého práva na Karlově univerzitě v Praze</a:t>
            </a:r>
          </a:p>
          <a:p>
            <a:endParaRPr lang="cs-CZ" sz="24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0662" y="1428750"/>
            <a:ext cx="3735068" cy="4937760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369442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František </a:t>
            </a:r>
            <a:r>
              <a:rPr lang="cs-CZ" dirty="0" err="1" smtClean="0"/>
              <a:t>Čáda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13840" y="1544320"/>
            <a:ext cx="7213600" cy="51308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vzdělání: PF UK, FF UK, Stát. arch. škola (1. kurs)</a:t>
            </a:r>
          </a:p>
          <a:p>
            <a:r>
              <a:rPr lang="cs-CZ" sz="2400" dirty="0" smtClean="0"/>
              <a:t>zaměstnání: ČZA, NM, </a:t>
            </a:r>
            <a:r>
              <a:rPr lang="cs-CZ" sz="2400" b="1" dirty="0" smtClean="0">
                <a:solidFill>
                  <a:srgbClr val="7030A0"/>
                </a:solidFill>
              </a:rPr>
              <a:t>PF MU</a:t>
            </a:r>
            <a:r>
              <a:rPr lang="cs-CZ" sz="2400" dirty="0"/>
              <a:t> </a:t>
            </a:r>
            <a:r>
              <a:rPr lang="cs-CZ" sz="2400" dirty="0" smtClean="0"/>
              <a:t>(1926 mim., 1933 řádný prof. </a:t>
            </a:r>
            <a:r>
              <a:rPr lang="cs-CZ" sz="2400" dirty="0" err="1" smtClean="0"/>
              <a:t>středoevrop</a:t>
            </a:r>
            <a:r>
              <a:rPr lang="cs-CZ" sz="2400" dirty="0" smtClean="0"/>
              <a:t>. </a:t>
            </a:r>
            <a:r>
              <a:rPr lang="cs-CZ" sz="2400" dirty="0" err="1" smtClean="0"/>
              <a:t>pr</a:t>
            </a:r>
            <a:r>
              <a:rPr lang="cs-CZ" sz="2400" dirty="0" smtClean="0"/>
              <a:t>. dějin, když prof. čes. </a:t>
            </a:r>
            <a:r>
              <a:rPr lang="cs-CZ" sz="2400" dirty="0" err="1" smtClean="0"/>
              <a:t>pr</a:t>
            </a:r>
            <a:r>
              <a:rPr lang="cs-CZ" sz="2400" dirty="0" smtClean="0"/>
              <a:t>. dějin byl Bohumil Baxa), ČSAV a Komise pro soupis rukopisů (po 1953)</a:t>
            </a:r>
          </a:p>
          <a:p>
            <a:r>
              <a:rPr lang="cs-CZ" sz="2400" dirty="0" smtClean="0"/>
              <a:t>redakce čas. Všehrd</a:t>
            </a:r>
          </a:p>
          <a:p>
            <a:r>
              <a:rPr lang="cs-CZ" sz="2400" dirty="0" smtClean="0"/>
              <a:t>seminární knihovna na PF MU, obnova fakulty po 1945</a:t>
            </a:r>
          </a:p>
          <a:p>
            <a:r>
              <a:rPr lang="cs-CZ" sz="2400" dirty="0" smtClean="0"/>
              <a:t>dílo: </a:t>
            </a:r>
            <a:r>
              <a:rPr lang="cs-CZ" sz="2400" dirty="0"/>
              <a:t>starší </a:t>
            </a:r>
            <a:r>
              <a:rPr lang="cs-CZ" sz="2400" dirty="0" err="1"/>
              <a:t>pr</a:t>
            </a:r>
            <a:r>
              <a:rPr lang="cs-CZ" sz="2400" dirty="0"/>
              <a:t>. dějiny, propojení s </a:t>
            </a:r>
            <a:r>
              <a:rPr lang="cs-CZ" sz="2400" dirty="0" smtClean="0"/>
              <a:t>PVH (kodikologie), bibliografie</a:t>
            </a:r>
            <a:endParaRPr lang="cs-CZ" sz="2400" dirty="0"/>
          </a:p>
          <a:p>
            <a:r>
              <a:rPr lang="cs-CZ" sz="2400" dirty="0" smtClean="0"/>
              <a:t>edice: Ondřej z Dubé, moravská zem. zřízení</a:t>
            </a:r>
          </a:p>
          <a:p>
            <a:endParaRPr lang="cs-CZ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7448" y="2407920"/>
            <a:ext cx="2414952" cy="2891790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403081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Antropologický pojem práva (Pospíšil)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cs-CZ" sz="2400" b="1" i="1" dirty="0" smtClean="0">
                <a:solidFill>
                  <a:srgbClr val="7030A0"/>
                </a:solidFill>
              </a:rPr>
              <a:t>„právo je pojem a nikoliv jev“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forma:</a:t>
            </a:r>
          </a:p>
          <a:p>
            <a:pPr lvl="1"/>
            <a:r>
              <a:rPr lang="cs-CZ" sz="2400" i="0" dirty="0" smtClean="0"/>
              <a:t>abstraktní pravidla (kodifikace, chování lidí, rozhodovací praxe)</a:t>
            </a:r>
          </a:p>
          <a:p>
            <a:r>
              <a:rPr lang="cs-CZ" sz="2400" b="1" dirty="0" smtClean="0">
                <a:solidFill>
                  <a:srgbClr val="7030A0"/>
                </a:solidFill>
              </a:rPr>
              <a:t>obsah:</a:t>
            </a:r>
          </a:p>
          <a:p>
            <a:pPr lvl="1"/>
            <a:r>
              <a:rPr lang="cs-CZ" sz="2400" i="0" dirty="0" smtClean="0"/>
              <a:t>autorita</a:t>
            </a:r>
          </a:p>
          <a:p>
            <a:pPr lvl="1"/>
            <a:r>
              <a:rPr lang="cs-CZ" sz="2400" i="0" dirty="0" smtClean="0"/>
              <a:t>univerzální použitelnost</a:t>
            </a:r>
          </a:p>
          <a:p>
            <a:pPr lvl="1"/>
            <a:r>
              <a:rPr lang="cs-CZ" sz="2400" i="0" dirty="0" smtClean="0"/>
              <a:t>závazek</a:t>
            </a:r>
          </a:p>
          <a:p>
            <a:pPr lvl="1"/>
            <a:r>
              <a:rPr lang="cs-CZ" sz="2400" i="0" dirty="0" smtClean="0"/>
              <a:t>sankce</a:t>
            </a:r>
          </a:p>
          <a:p>
            <a:pPr lvl="1"/>
            <a:endParaRPr lang="cs-CZ" sz="2400" i="0" dirty="0"/>
          </a:p>
        </p:txBody>
      </p:sp>
    </p:spTree>
    <p:extLst>
      <p:ext uri="{BB962C8B-B14F-4D97-AF65-F5344CB8AC3E}">
        <p14:creationId xmlns:p14="http://schemas.microsoft.com/office/powerpoint/2010/main" val="105724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práva v antropologickém pohledu (Pos</a:t>
            </a:r>
            <a:r>
              <a:rPr lang="cs-CZ" dirty="0"/>
              <a:t>p</a:t>
            </a:r>
            <a:r>
              <a:rPr lang="cs-CZ" dirty="0" smtClean="0"/>
              <a:t>íšil)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rozhodnutí právní autority</a:t>
            </a:r>
          </a:p>
          <a:p>
            <a:r>
              <a:rPr lang="cs-CZ" sz="2400" dirty="0" smtClean="0"/>
              <a:t>pravidla vyabstrahovaná z běžného života</a:t>
            </a:r>
          </a:p>
          <a:p>
            <a:r>
              <a:rPr lang="cs-CZ" sz="2400" dirty="0" smtClean="0"/>
              <a:t>právní kodifikace </a:t>
            </a:r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právního řádu pro archiváře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49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714</TotalTime>
  <Words>677</Words>
  <Application>Microsoft Office PowerPoint</Application>
  <PresentationFormat>Širokoúhlá obrazovka</PresentationFormat>
  <Paragraphs>83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Franklin Gothic Book</vt:lpstr>
      <vt:lpstr>Wingdings</vt:lpstr>
      <vt:lpstr>Crop</vt:lpstr>
      <vt:lpstr>PŘEDMODERNÍ právo A PR. DĚJINY</vt:lpstr>
      <vt:lpstr>Organizace</vt:lpstr>
      <vt:lpstr>Historie a právo</vt:lpstr>
      <vt:lpstr>Právní historiografie</vt:lpstr>
      <vt:lpstr>Jaromír Čelakovský</vt:lpstr>
      <vt:lpstr>Jan Kapras</vt:lpstr>
      <vt:lpstr>František Čáda</vt:lpstr>
      <vt:lpstr>Antropologický pojem práva (Pospíšil)</vt:lpstr>
      <vt:lpstr>Prameny práva v antropologickém pohledu (Pospíšil)</vt:lpstr>
      <vt:lpstr>Periodizace českých právních dějin</vt:lpstr>
      <vt:lpstr>Periodizace českých právních dějin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StředovĚké právo A Medievistika</dc:title>
  <dc:creator>Jakub Razim</dc:creator>
  <cp:lastModifiedBy>Jakub Razim</cp:lastModifiedBy>
  <cp:revision>51</cp:revision>
  <dcterms:created xsi:type="dcterms:W3CDTF">2017-09-25T08:27:37Z</dcterms:created>
  <dcterms:modified xsi:type="dcterms:W3CDTF">2017-09-30T12:30:15Z</dcterms:modified>
</cp:coreProperties>
</file>