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59" r:id="rId11"/>
    <p:sldId id="262" r:id="rId12"/>
    <p:sldId id="261" r:id="rId13"/>
    <p:sldId id="269" r:id="rId14"/>
    <p:sldId id="260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ŘÍMSKOPRÁVNÍ RECEPCE 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</a:t>
            </a:r>
            <a:r>
              <a:rPr lang="cs-CZ" dirty="0"/>
              <a:t>R</a:t>
            </a:r>
            <a:r>
              <a:rPr lang="cs-CZ" dirty="0" smtClean="0"/>
              <a:t>azim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5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1800"/>
            <a:ext cx="9601200" cy="716280"/>
          </a:xfrm>
        </p:spPr>
        <p:txBody>
          <a:bodyPr/>
          <a:lstStyle/>
          <a:p>
            <a:r>
              <a:rPr lang="cs-CZ" dirty="0" smtClean="0"/>
              <a:t>Bádání o římském právu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5200" y="1330960"/>
            <a:ext cx="11084560" cy="5415280"/>
          </a:xfrm>
        </p:spPr>
        <p:txBody>
          <a:bodyPr>
            <a:normAutofit fontScale="92500"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19. stol. počátek moderní právní vědy</a:t>
            </a:r>
          </a:p>
          <a:p>
            <a:r>
              <a:rPr lang="cs-CZ" sz="2400" dirty="0"/>
              <a:t>centra: Německo, Itálie</a:t>
            </a:r>
          </a:p>
          <a:p>
            <a:r>
              <a:rPr lang="cs-CZ" sz="2400" dirty="0" smtClean="0"/>
              <a:t>školy</a:t>
            </a:r>
            <a:r>
              <a:rPr lang="cs-CZ" sz="2400" dirty="0"/>
              <a:t>:</a:t>
            </a:r>
          </a:p>
          <a:p>
            <a:pPr lvl="1"/>
            <a:r>
              <a:rPr lang="cs-CZ" sz="2400" b="1" i="0" dirty="0">
                <a:solidFill>
                  <a:srgbClr val="C00000"/>
                </a:solidFill>
              </a:rPr>
              <a:t>historickoprávní</a:t>
            </a:r>
            <a:r>
              <a:rPr lang="cs-CZ" sz="2400" b="1" i="0" dirty="0">
                <a:solidFill>
                  <a:srgbClr val="002060"/>
                </a:solidFill>
              </a:rPr>
              <a:t> </a:t>
            </a:r>
            <a:r>
              <a:rPr lang="cs-CZ" sz="2400" i="0" dirty="0"/>
              <a:t>(</a:t>
            </a:r>
            <a:r>
              <a:rPr lang="cs-CZ" sz="2400" i="0" dirty="0" err="1"/>
              <a:t>Savigny</a:t>
            </a:r>
            <a:r>
              <a:rPr lang="cs-CZ" sz="2400" i="0" dirty="0"/>
              <a:t>, </a:t>
            </a:r>
            <a:r>
              <a:rPr lang="cs-CZ" sz="2400" i="0" dirty="0" err="1"/>
              <a:t>Puchta</a:t>
            </a:r>
            <a:r>
              <a:rPr lang="cs-CZ" sz="2400" i="0" dirty="0"/>
              <a:t>) </a:t>
            </a:r>
            <a:r>
              <a:rPr lang="cs-CZ" sz="2400" i="0" dirty="0">
                <a:sym typeface="Wingdings" panose="05000000000000000000" pitchFamily="2" charset="2"/>
              </a:rPr>
              <a:t> </a:t>
            </a:r>
            <a:r>
              <a:rPr lang="cs-CZ" sz="2400" i="0" dirty="0" err="1">
                <a:sym typeface="Wingdings" panose="05000000000000000000" pitchFamily="2" charset="2"/>
              </a:rPr>
              <a:t>idálem</a:t>
            </a:r>
            <a:r>
              <a:rPr lang="cs-CZ" sz="2400" i="0" dirty="0">
                <a:sym typeface="Wingdings" panose="05000000000000000000" pitchFamily="2" charset="2"/>
              </a:rPr>
              <a:t> je návrat k </a:t>
            </a:r>
            <a:r>
              <a:rPr lang="cs-CZ" sz="2400" i="0" dirty="0" err="1">
                <a:sym typeface="Wingdings" panose="05000000000000000000" pitchFamily="2" charset="2"/>
              </a:rPr>
              <a:t>justiniánskému</a:t>
            </a:r>
            <a:r>
              <a:rPr lang="cs-CZ" sz="2400" i="0" dirty="0">
                <a:sym typeface="Wingdings" panose="05000000000000000000" pitchFamily="2" charset="2"/>
              </a:rPr>
              <a:t> právu; historicko-kritická analýza ŘP a vytvoření uzavřeného </a:t>
            </a:r>
            <a:r>
              <a:rPr lang="cs-CZ" sz="2400" i="0" dirty="0" err="1">
                <a:sym typeface="Wingdings" panose="05000000000000000000" pitchFamily="2" charset="2"/>
              </a:rPr>
              <a:t>pr</a:t>
            </a:r>
            <a:r>
              <a:rPr lang="cs-CZ" sz="2400" i="0" dirty="0">
                <a:sym typeface="Wingdings" panose="05000000000000000000" pitchFamily="2" charset="2"/>
              </a:rPr>
              <a:t>. </a:t>
            </a:r>
            <a:r>
              <a:rPr lang="cs-CZ" sz="2400" i="0" dirty="0" err="1">
                <a:sym typeface="Wingdings" panose="05000000000000000000" pitchFamily="2" charset="2"/>
              </a:rPr>
              <a:t>sys</a:t>
            </a:r>
            <a:r>
              <a:rPr lang="cs-CZ" sz="2400" i="0" dirty="0">
                <a:sym typeface="Wingdings" panose="05000000000000000000" pitchFamily="2" charset="2"/>
              </a:rPr>
              <a:t>. s pomocí „čistého“ ŘP; konzerv. (proti unifikaci, kodifikaci)</a:t>
            </a:r>
            <a:endParaRPr lang="cs-CZ" sz="2400" i="0" dirty="0"/>
          </a:p>
          <a:p>
            <a:pPr lvl="1"/>
            <a:r>
              <a:rPr lang="cs-CZ" sz="2400" b="1" i="0" dirty="0">
                <a:solidFill>
                  <a:srgbClr val="002060"/>
                </a:solidFill>
              </a:rPr>
              <a:t>interpolační</a:t>
            </a:r>
            <a:r>
              <a:rPr lang="cs-CZ" sz="2400" i="0" dirty="0"/>
              <a:t> (</a:t>
            </a:r>
            <a:r>
              <a:rPr lang="cs-CZ" sz="2400" i="0" dirty="0" err="1"/>
              <a:t>Faber</a:t>
            </a:r>
            <a:r>
              <a:rPr lang="cs-CZ" sz="2400" i="0" dirty="0"/>
              <a:t>, </a:t>
            </a:r>
            <a:r>
              <a:rPr lang="cs-CZ" sz="2400" i="0" dirty="0" err="1"/>
              <a:t>Beseler</a:t>
            </a:r>
            <a:r>
              <a:rPr lang="cs-CZ" sz="2400" i="0" dirty="0"/>
              <a:t>)</a:t>
            </a:r>
            <a:r>
              <a:rPr lang="cs-CZ" sz="2400" i="0" dirty="0">
                <a:sym typeface="Wingdings" panose="05000000000000000000" pitchFamily="2" charset="2"/>
              </a:rPr>
              <a:t> rozlišení textových vrstev v Digestech, otázka pravosti </a:t>
            </a:r>
            <a:r>
              <a:rPr lang="cs-CZ" sz="2400" i="0" dirty="0" err="1">
                <a:sym typeface="Wingdings" panose="05000000000000000000" pitchFamily="2" charset="2"/>
              </a:rPr>
              <a:t>řím</a:t>
            </a:r>
            <a:r>
              <a:rPr lang="cs-CZ" sz="2400" i="0" dirty="0">
                <a:sym typeface="Wingdings" panose="05000000000000000000" pitchFamily="2" charset="2"/>
              </a:rPr>
              <a:t>. pramenů; „</a:t>
            </a:r>
            <a:r>
              <a:rPr lang="cs-CZ" sz="2400" i="0" dirty="0" err="1">
                <a:sym typeface="Wingdings" panose="05000000000000000000" pitchFamily="2" charset="2"/>
              </a:rPr>
              <a:t>Interpolationenjagd</a:t>
            </a:r>
            <a:r>
              <a:rPr lang="cs-CZ" sz="2400" i="0" dirty="0">
                <a:sym typeface="Wingdings" panose="05000000000000000000" pitchFamily="2" charset="2"/>
              </a:rPr>
              <a:t>“</a:t>
            </a:r>
          </a:p>
          <a:p>
            <a:pPr lvl="1"/>
            <a:r>
              <a:rPr lang="cs-CZ" sz="2400" b="1" i="0" dirty="0">
                <a:solidFill>
                  <a:srgbClr val="002060"/>
                </a:solidFill>
              </a:rPr>
              <a:t>římsko-řecká</a:t>
            </a:r>
            <a:r>
              <a:rPr lang="cs-CZ" sz="2400" i="0" dirty="0"/>
              <a:t> (</a:t>
            </a:r>
            <a:r>
              <a:rPr lang="cs-CZ" sz="2400" i="0" dirty="0" err="1"/>
              <a:t>Mitteis</a:t>
            </a:r>
            <a:r>
              <a:rPr lang="cs-CZ" sz="2400" i="0" dirty="0"/>
              <a:t>, Sommer) </a:t>
            </a:r>
            <a:r>
              <a:rPr lang="cs-CZ" sz="2400" i="0" dirty="0">
                <a:sym typeface="Wingdings" panose="05000000000000000000" pitchFamily="2" charset="2"/>
              </a:rPr>
              <a:t> rozšíření obzoru o </a:t>
            </a:r>
            <a:r>
              <a:rPr lang="cs-CZ" sz="2400" i="0" dirty="0" err="1">
                <a:sym typeface="Wingdings" panose="05000000000000000000" pitchFamily="2" charset="2"/>
              </a:rPr>
              <a:t>pr</a:t>
            </a:r>
            <a:r>
              <a:rPr lang="cs-CZ" sz="2400" i="0" dirty="0">
                <a:sym typeface="Wingdings" panose="05000000000000000000" pitchFamily="2" charset="2"/>
              </a:rPr>
              <a:t>. </a:t>
            </a:r>
            <a:r>
              <a:rPr lang="cs-CZ" sz="2400" i="0" dirty="0" err="1">
                <a:sym typeface="Wingdings" panose="05000000000000000000" pitchFamily="2" charset="2"/>
              </a:rPr>
              <a:t>grécistiku</a:t>
            </a:r>
            <a:r>
              <a:rPr lang="cs-CZ" sz="2400" i="0" dirty="0">
                <a:sym typeface="Wingdings" panose="05000000000000000000" pitchFamily="2" charset="2"/>
              </a:rPr>
              <a:t> a papyrologii </a:t>
            </a:r>
          </a:p>
          <a:p>
            <a:pPr lvl="1"/>
            <a:r>
              <a:rPr lang="cs-CZ" sz="2400" b="1" i="0" dirty="0">
                <a:solidFill>
                  <a:srgbClr val="002060"/>
                </a:solidFill>
                <a:sym typeface="Wingdings" panose="05000000000000000000" pitchFamily="2" charset="2"/>
              </a:rPr>
              <a:t>antických právních dějin</a:t>
            </a:r>
            <a:r>
              <a:rPr lang="cs-CZ" sz="2400" i="0" dirty="0">
                <a:sym typeface="Wingdings" panose="05000000000000000000" pitchFamily="2" charset="2"/>
              </a:rPr>
              <a:t> (</a:t>
            </a:r>
            <a:r>
              <a:rPr lang="cs-CZ" sz="2400" i="0" dirty="0" err="1">
                <a:sym typeface="Wingdings" panose="05000000000000000000" pitchFamily="2" charset="2"/>
              </a:rPr>
              <a:t>Wenger</a:t>
            </a:r>
            <a:r>
              <a:rPr lang="cs-CZ" sz="2400" i="0" dirty="0">
                <a:sym typeface="Wingdings" panose="05000000000000000000" pitchFamily="2" charset="2"/>
              </a:rPr>
              <a:t>)  vřazení ŘP do právních </a:t>
            </a:r>
            <a:r>
              <a:rPr lang="cs-CZ" sz="2400" i="0" dirty="0" err="1">
                <a:sym typeface="Wingdings" panose="05000000000000000000" pitchFamily="2" charset="2"/>
              </a:rPr>
              <a:t>sys</a:t>
            </a:r>
            <a:r>
              <a:rPr lang="cs-CZ" sz="2400" i="0" dirty="0">
                <a:sym typeface="Wingdings" panose="05000000000000000000" pitchFamily="2" charset="2"/>
              </a:rPr>
              <a:t>. starověku</a:t>
            </a:r>
          </a:p>
          <a:p>
            <a:pPr lvl="1"/>
            <a:r>
              <a:rPr lang="cs-CZ" sz="2400" b="1" i="0" dirty="0">
                <a:solidFill>
                  <a:srgbClr val="C00000"/>
                </a:solidFill>
                <a:sym typeface="Wingdings" panose="05000000000000000000" pitchFamily="2" charset="2"/>
              </a:rPr>
              <a:t>moderní kritická škola </a:t>
            </a:r>
            <a:r>
              <a:rPr lang="cs-CZ" sz="2400" b="1" i="0" dirty="0">
                <a:sym typeface="Wingdings" panose="05000000000000000000" pitchFamily="2" charset="2"/>
              </a:rPr>
              <a:t>(Heyrovský, Vážný a jejich nástupci v Praze a Brně) his. kritika</a:t>
            </a:r>
          </a:p>
          <a:p>
            <a:pPr lvl="1"/>
            <a:r>
              <a:rPr lang="cs-CZ" sz="2400" b="1" i="0" dirty="0">
                <a:solidFill>
                  <a:srgbClr val="C00000"/>
                </a:solidFill>
                <a:sym typeface="Wingdings" panose="05000000000000000000" pitchFamily="2" charset="2"/>
              </a:rPr>
              <a:t>socialistická</a:t>
            </a:r>
            <a:r>
              <a:rPr lang="cs-CZ" sz="2400" b="1" i="0" dirty="0">
                <a:sym typeface="Wingdings" panose="05000000000000000000" pitchFamily="2" charset="2"/>
              </a:rPr>
              <a:t> (Bartošek)   vědecké metody marxismu (his. a dialekt. materialismus)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072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092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Bádání o recepci ŘP v českých zemích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6160" y="1825624"/>
            <a:ext cx="10901680" cy="4778375"/>
          </a:xfrm>
        </p:spPr>
        <p:txBody>
          <a:bodyPr/>
          <a:lstStyle/>
          <a:p>
            <a:r>
              <a:rPr lang="cs-CZ" sz="2400" dirty="0" smtClean="0"/>
              <a:t>Emil Ott </a:t>
            </a:r>
            <a:r>
              <a:rPr lang="cs-CZ" sz="2400" dirty="0" smtClean="0">
                <a:sym typeface="Wingdings" panose="05000000000000000000" pitchFamily="2" charset="2"/>
              </a:rPr>
              <a:t> </a:t>
            </a:r>
            <a:r>
              <a:rPr lang="cs-CZ" sz="2400" dirty="0" err="1" smtClean="0">
                <a:sym typeface="Wingdings" panose="05000000000000000000" pitchFamily="2" charset="2"/>
              </a:rPr>
              <a:t>římskokan</a:t>
            </a:r>
            <a:r>
              <a:rPr lang="cs-CZ" sz="2400" dirty="0" smtClean="0">
                <a:sym typeface="Wingdings" panose="05000000000000000000" pitchFamily="2" charset="2"/>
              </a:rPr>
              <a:t>. proces</a:t>
            </a:r>
            <a:endParaRPr lang="cs-CZ" sz="2400" dirty="0" smtClean="0"/>
          </a:p>
          <a:p>
            <a:r>
              <a:rPr lang="cs-CZ" sz="2400" dirty="0" smtClean="0"/>
              <a:t>Miroslav Boháček </a:t>
            </a:r>
            <a:r>
              <a:rPr lang="cs-CZ" sz="2400" dirty="0" smtClean="0">
                <a:sym typeface="Wingdings" panose="05000000000000000000" pitchFamily="2" charset="2"/>
              </a:rPr>
              <a:t> syntéza, římské právo v listinách, kodikologie</a:t>
            </a:r>
            <a:endParaRPr lang="cs-CZ" sz="2400" dirty="0" smtClean="0"/>
          </a:p>
          <a:p>
            <a:r>
              <a:rPr lang="cs-CZ" sz="2400" dirty="0" smtClean="0"/>
              <a:t>Jiří Kejř </a:t>
            </a:r>
            <a:r>
              <a:rPr lang="cs-CZ" sz="2400" dirty="0" smtClean="0">
                <a:sym typeface="Wingdings" panose="05000000000000000000" pitchFamily="2" charset="2"/>
              </a:rPr>
              <a:t> kanon. právo, pražská univerzita, kodikologie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Valentin </a:t>
            </a:r>
            <a:r>
              <a:rPr lang="cs-CZ" sz="2400" dirty="0" err="1" smtClean="0">
                <a:sym typeface="Wingdings" panose="05000000000000000000" pitchFamily="2" charset="2"/>
              </a:rPr>
              <a:t>Urfus</a:t>
            </a:r>
            <a:r>
              <a:rPr lang="cs-CZ" sz="2400" dirty="0" smtClean="0">
                <a:sym typeface="Wingdings" panose="05000000000000000000" pitchFamily="2" charset="2"/>
              </a:rPr>
              <a:t>  ideolog. a </a:t>
            </a:r>
            <a:r>
              <a:rPr lang="cs-CZ" sz="2400" dirty="0" err="1" smtClean="0">
                <a:sym typeface="Wingdings" panose="05000000000000000000" pitchFamily="2" charset="2"/>
              </a:rPr>
              <a:t>teoret</a:t>
            </a:r>
            <a:r>
              <a:rPr lang="cs-CZ" sz="2400" dirty="0" smtClean="0">
                <a:sym typeface="Wingdings" panose="05000000000000000000" pitchFamily="2" charset="2"/>
              </a:rPr>
              <a:t>. rámec obec. recepce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Pavel Krafl, Miroslav Černý  </a:t>
            </a:r>
            <a:r>
              <a:rPr lang="cs-CZ" sz="2400" dirty="0" err="1" smtClean="0">
                <a:sym typeface="Wingdings" panose="05000000000000000000" pitchFamily="2" charset="2"/>
              </a:rPr>
              <a:t>stv</a:t>
            </a:r>
            <a:r>
              <a:rPr lang="cs-CZ" sz="2400" dirty="0" smtClean="0">
                <a:sym typeface="Wingdings" panose="05000000000000000000" pitchFamily="2" charset="2"/>
              </a:rPr>
              <a:t>. kanon. právo</a:t>
            </a:r>
            <a:endParaRPr lang="cs-CZ" sz="2400" dirty="0" smtClean="0"/>
          </a:p>
          <a:p>
            <a:r>
              <a:rPr lang="cs-CZ" sz="2400" dirty="0" smtClean="0">
                <a:sym typeface="Wingdings" panose="05000000000000000000" pitchFamily="2" charset="2"/>
              </a:rPr>
              <a:t>stav:</a:t>
            </a:r>
          </a:p>
          <a:p>
            <a:pPr lvl="1"/>
            <a:r>
              <a:rPr lang="cs-CZ" sz="2400" i="0" dirty="0" smtClean="0"/>
              <a:t>pokles zájmu</a:t>
            </a:r>
          </a:p>
          <a:p>
            <a:pPr lvl="1"/>
            <a:r>
              <a:rPr lang="cs-CZ" sz="2400" i="0" dirty="0" smtClean="0"/>
              <a:t>nutnost praktického studia </a:t>
            </a:r>
            <a:r>
              <a:rPr lang="cs-CZ" sz="2400" i="0" dirty="0" err="1" smtClean="0"/>
              <a:t>stv</a:t>
            </a:r>
            <a:r>
              <a:rPr lang="cs-CZ" sz="2400" i="0" dirty="0" smtClean="0"/>
              <a:t>. památek: nejen CO a KOLIK, ale i JAK převzato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6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294640"/>
            <a:ext cx="10556240" cy="609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Postup romanizace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5200" y="1330960"/>
            <a:ext cx="5201920" cy="5334000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rgbClr val="7030A0"/>
                </a:solidFill>
              </a:rPr>
              <a:t>nestejná dynamika v </a:t>
            </a:r>
            <a:r>
              <a:rPr lang="cs-CZ" sz="2200" b="1" dirty="0" err="1" smtClean="0">
                <a:solidFill>
                  <a:srgbClr val="7030A0"/>
                </a:solidFill>
              </a:rPr>
              <a:t>růz</a:t>
            </a:r>
            <a:r>
              <a:rPr lang="cs-CZ" sz="2200" b="1" dirty="0" smtClean="0">
                <a:solidFill>
                  <a:srgbClr val="7030A0"/>
                </a:solidFill>
              </a:rPr>
              <a:t>. </a:t>
            </a:r>
            <a:r>
              <a:rPr lang="cs-CZ" sz="2200" b="1" dirty="0" err="1" smtClean="0">
                <a:solidFill>
                  <a:srgbClr val="7030A0"/>
                </a:solidFill>
              </a:rPr>
              <a:t>obl</a:t>
            </a:r>
            <a:r>
              <a:rPr lang="cs-CZ" sz="2200" b="1" dirty="0" smtClean="0">
                <a:solidFill>
                  <a:srgbClr val="7030A0"/>
                </a:solidFill>
              </a:rPr>
              <a:t>. práva 	</a:t>
            </a:r>
            <a:r>
              <a:rPr lang="cs-CZ" sz="2400" dirty="0" smtClean="0">
                <a:sym typeface="Wingdings" panose="05000000000000000000" pitchFamily="2" charset="2"/>
              </a:rPr>
              <a:t> </a:t>
            </a:r>
            <a:r>
              <a:rPr lang="cs-CZ" sz="22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cír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 </a:t>
            </a:r>
            <a:r>
              <a:rPr lang="cs-CZ" sz="22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pr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r>
              <a:rPr lang="cs-CZ" sz="2200" dirty="0" smtClean="0">
                <a:sym typeface="Wingdings" panose="05000000000000000000" pitchFamily="2" charset="2"/>
              </a:rPr>
              <a:t> má kontinuitu s ŘP</a:t>
            </a:r>
            <a:endParaRPr lang="cs-CZ" sz="22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	</a:t>
            </a:r>
            <a:r>
              <a:rPr lang="cs-CZ" sz="2200" dirty="0" smtClean="0">
                <a:sym typeface="Wingdings" panose="05000000000000000000" pitchFamily="2" charset="2"/>
              </a:rPr>
              <a:t></a:t>
            </a:r>
            <a:r>
              <a:rPr lang="cs-CZ" sz="2200" dirty="0" smtClean="0"/>
              <a:t> </a:t>
            </a:r>
            <a:r>
              <a:rPr lang="cs-CZ" sz="2200" b="1" dirty="0" smtClean="0">
                <a:solidFill>
                  <a:srgbClr val="C00000"/>
                </a:solidFill>
              </a:rPr>
              <a:t>měst. </a:t>
            </a:r>
            <a:r>
              <a:rPr lang="cs-CZ" sz="2200" b="1" dirty="0" err="1" smtClean="0">
                <a:solidFill>
                  <a:srgbClr val="C00000"/>
                </a:solidFill>
              </a:rPr>
              <a:t>pr</a:t>
            </a:r>
            <a:r>
              <a:rPr lang="cs-CZ" sz="2200" b="1" dirty="0" smtClean="0">
                <a:solidFill>
                  <a:srgbClr val="C00000"/>
                </a:solidFill>
              </a:rPr>
              <a:t>. </a:t>
            </a:r>
            <a:r>
              <a:rPr lang="cs-CZ" sz="2200" dirty="0" smtClean="0"/>
              <a:t>je progresivní, 	čerpá z </a:t>
            </a:r>
            <a:r>
              <a:rPr lang="cs-CZ" sz="2200" dirty="0" err="1" smtClean="0"/>
              <a:t>řím</a:t>
            </a:r>
            <a:r>
              <a:rPr lang="cs-CZ" sz="2200" dirty="0" smtClean="0"/>
              <a:t>. (hmota) i kanon. </a:t>
            </a:r>
            <a:r>
              <a:rPr lang="cs-CZ" sz="2200" dirty="0" err="1" smtClean="0"/>
              <a:t>pr</a:t>
            </a:r>
            <a:r>
              <a:rPr lang="cs-CZ" sz="2200" dirty="0" smtClean="0"/>
              <a:t>. 	(proces)</a:t>
            </a:r>
          </a:p>
          <a:p>
            <a:pPr marL="0" indent="0">
              <a:buNone/>
            </a:pPr>
            <a:r>
              <a:rPr lang="cs-CZ" sz="2200" dirty="0" smtClean="0">
                <a:sym typeface="Wingdings" panose="05000000000000000000" pitchFamily="2" charset="2"/>
              </a:rPr>
              <a:t>	 </a:t>
            </a:r>
            <a:r>
              <a:rPr lang="cs-CZ" sz="2200" b="1" dirty="0" smtClean="0">
                <a:solidFill>
                  <a:srgbClr val="C00000"/>
                </a:solidFill>
              </a:rPr>
              <a:t>zem. </a:t>
            </a:r>
            <a:r>
              <a:rPr lang="cs-CZ" sz="2200" b="1" dirty="0" err="1" smtClean="0">
                <a:solidFill>
                  <a:srgbClr val="C00000"/>
                </a:solidFill>
              </a:rPr>
              <a:t>pr</a:t>
            </a:r>
            <a:r>
              <a:rPr lang="cs-CZ" sz="2200" b="1" dirty="0" smtClean="0">
                <a:solidFill>
                  <a:srgbClr val="C00000"/>
                </a:solidFill>
              </a:rPr>
              <a:t>.</a:t>
            </a:r>
            <a:r>
              <a:rPr lang="cs-CZ" sz="2200" dirty="0" smtClean="0"/>
              <a:t> je konzervativní, čerpá 	z kanon. </a:t>
            </a:r>
            <a:r>
              <a:rPr lang="cs-CZ" sz="2200" dirty="0" err="1" smtClean="0"/>
              <a:t>pr</a:t>
            </a:r>
            <a:r>
              <a:rPr lang="cs-CZ" sz="2200" dirty="0" smtClean="0"/>
              <a:t>. (proces) x volné 	nalézání </a:t>
            </a:r>
            <a:r>
              <a:rPr lang="cs-CZ" sz="2200" dirty="0" err="1" smtClean="0"/>
              <a:t>pr</a:t>
            </a:r>
            <a:r>
              <a:rPr lang="cs-CZ" sz="2200" dirty="0" smtClean="0"/>
              <a:t>.</a:t>
            </a:r>
          </a:p>
          <a:p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ŘP + křest</a:t>
            </a:r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.</a:t>
            </a:r>
            <a:endParaRPr lang="cs-CZ" sz="2200" b="1" dirty="0" smtClean="0">
              <a:solidFill>
                <a:srgbClr val="7030A0"/>
              </a:solidFill>
            </a:endParaRPr>
          </a:p>
          <a:p>
            <a:r>
              <a:rPr lang="cs-CZ" sz="2200" b="1" dirty="0" err="1" smtClean="0">
                <a:solidFill>
                  <a:srgbClr val="7030A0"/>
                </a:solidFill>
              </a:rPr>
              <a:t>výv</a:t>
            </a:r>
            <a:r>
              <a:rPr lang="cs-CZ" sz="2200" b="1" dirty="0">
                <a:solidFill>
                  <a:srgbClr val="7030A0"/>
                </a:solidFill>
              </a:rPr>
              <a:t>. etapy: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</a:rPr>
              <a:t>VM</a:t>
            </a:r>
            <a:r>
              <a:rPr lang="cs-CZ" sz="2200" dirty="0" smtClean="0"/>
              <a:t> </a:t>
            </a:r>
            <a:r>
              <a:rPr lang="cs-CZ" sz="2200" dirty="0" smtClean="0">
                <a:sym typeface="Wingdings" panose="05000000000000000000" pitchFamily="2" charset="2"/>
              </a:rPr>
              <a:t>Soudní zákon pro laiky podle vzoru </a:t>
            </a:r>
            <a:r>
              <a:rPr lang="cs-CZ" sz="2200" dirty="0" err="1" smtClean="0">
                <a:sym typeface="Wingdings" panose="05000000000000000000" pitchFamily="2" charset="2"/>
              </a:rPr>
              <a:t>byzant</a:t>
            </a:r>
            <a:r>
              <a:rPr lang="cs-CZ" sz="2200" dirty="0" smtClean="0">
                <a:sym typeface="Wingdings" panose="05000000000000000000" pitchFamily="2" charset="2"/>
              </a:rPr>
              <a:t>. Eklogy, </a:t>
            </a:r>
            <a:r>
              <a:rPr lang="cs-CZ" sz="2200" dirty="0" err="1" smtClean="0">
                <a:sym typeface="Wingdings" panose="05000000000000000000" pitchFamily="2" charset="2"/>
              </a:rPr>
              <a:t>Nomokánon</a:t>
            </a:r>
            <a:r>
              <a:rPr lang="cs-CZ" sz="2200" dirty="0" smtClean="0">
                <a:sym typeface="Wingdings" panose="05000000000000000000" pitchFamily="2" charset="2"/>
              </a:rPr>
              <a:t> podle Synagogy</a:t>
            </a:r>
          </a:p>
          <a:p>
            <a:pPr marL="0" indent="0">
              <a:buNone/>
            </a:pPr>
            <a:endParaRPr lang="cs-CZ" sz="2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22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25402" y="223520"/>
            <a:ext cx="5382117" cy="6441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přemyslovská 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epocha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12</a:t>
            </a:r>
            <a:r>
              <a:rPr lang="cs-CZ" sz="2200" dirty="0">
                <a:sym typeface="Wingdings" panose="05000000000000000000" pitchFamily="2" charset="2"/>
              </a:rPr>
              <a:t>. stol. </a:t>
            </a:r>
            <a:r>
              <a:rPr lang="cs-CZ" sz="2200" dirty="0" err="1">
                <a:sym typeface="Wingdings" panose="05000000000000000000" pitchFamily="2" charset="2"/>
              </a:rPr>
              <a:t>Gratiánův</a:t>
            </a:r>
            <a:r>
              <a:rPr lang="cs-CZ" sz="2200" dirty="0">
                <a:sym typeface="Wingdings" panose="05000000000000000000" pitchFamily="2" charset="2"/>
              </a:rPr>
              <a:t> dekret</a:t>
            </a:r>
          </a:p>
          <a:p>
            <a:r>
              <a:rPr lang="cs-CZ" sz="2200" dirty="0" err="1">
                <a:sym typeface="Wingdings" panose="05000000000000000000" pitchFamily="2" charset="2"/>
              </a:rPr>
              <a:t>cír</a:t>
            </a:r>
            <a:r>
              <a:rPr lang="cs-CZ" sz="2200" dirty="0">
                <a:sym typeface="Wingdings" panose="05000000000000000000" pitchFamily="2" charset="2"/>
              </a:rPr>
              <a:t>. školy od 11. stol. (bis. </a:t>
            </a:r>
            <a:r>
              <a:rPr lang="cs-CZ" sz="2200" dirty="0" err="1">
                <a:sym typeface="Wingdings" panose="05000000000000000000" pitchFamily="2" charset="2"/>
              </a:rPr>
              <a:t>Pha</a:t>
            </a:r>
            <a:r>
              <a:rPr lang="cs-CZ" sz="2200" dirty="0">
                <a:sym typeface="Wingdings" panose="05000000000000000000" pitchFamily="2" charset="2"/>
              </a:rPr>
              <a:t>, </a:t>
            </a:r>
            <a:r>
              <a:rPr lang="cs-CZ" sz="2200" dirty="0" err="1">
                <a:sym typeface="Wingdings" panose="05000000000000000000" pitchFamily="2" charset="2"/>
              </a:rPr>
              <a:t>Olom</a:t>
            </a:r>
            <a:r>
              <a:rPr lang="cs-CZ" sz="2200" dirty="0" smtClean="0">
                <a:sym typeface="Wingdings" panose="05000000000000000000" pitchFamily="2" charset="2"/>
              </a:rPr>
              <a:t>.)  představy, zásady ŘP</a:t>
            </a:r>
            <a:endParaRPr lang="cs-CZ" sz="2200" dirty="0">
              <a:sym typeface="Wingdings" panose="05000000000000000000" pitchFamily="2" charset="2"/>
            </a:endParaRPr>
          </a:p>
          <a:p>
            <a:r>
              <a:rPr lang="cs-CZ" sz="2200" dirty="0">
                <a:sym typeface="Wingdings" panose="05000000000000000000" pitchFamily="2" charset="2"/>
              </a:rPr>
              <a:t>studium v </a:t>
            </a:r>
            <a:r>
              <a:rPr lang="cs-CZ" sz="2200" dirty="0" err="1">
                <a:sym typeface="Wingdings" panose="05000000000000000000" pitchFamily="2" charset="2"/>
              </a:rPr>
              <a:t>zahr</a:t>
            </a:r>
            <a:r>
              <a:rPr lang="cs-CZ" sz="2200" dirty="0">
                <a:sym typeface="Wingdings" panose="05000000000000000000" pitchFamily="2" charset="2"/>
              </a:rPr>
              <a:t>. od 12. stol. (</a:t>
            </a:r>
            <a:r>
              <a:rPr lang="cs-CZ" sz="2200" dirty="0" err="1">
                <a:sym typeface="Wingdings" panose="05000000000000000000" pitchFamily="2" charset="2"/>
              </a:rPr>
              <a:t>Ita</a:t>
            </a:r>
            <a:r>
              <a:rPr lang="cs-CZ" sz="2200" dirty="0">
                <a:sym typeface="Wingdings" panose="05000000000000000000" pitchFamily="2" charset="2"/>
              </a:rPr>
              <a:t>, </a:t>
            </a:r>
            <a:r>
              <a:rPr lang="cs-CZ" sz="2200" dirty="0" err="1">
                <a:sym typeface="Wingdings" panose="05000000000000000000" pitchFamily="2" charset="2"/>
              </a:rPr>
              <a:t>Fra</a:t>
            </a:r>
            <a:r>
              <a:rPr lang="cs-CZ" sz="2200" dirty="0" smtClean="0">
                <a:sym typeface="Wingdings" panose="05000000000000000000" pitchFamily="2" charset="2"/>
              </a:rPr>
              <a:t>)  </a:t>
            </a:r>
            <a:r>
              <a:rPr lang="cs-CZ" sz="2200" dirty="0" err="1" smtClean="0">
                <a:sym typeface="Wingdings" panose="05000000000000000000" pitchFamily="2" charset="2"/>
              </a:rPr>
              <a:t>odb</a:t>
            </a:r>
            <a:r>
              <a:rPr lang="cs-CZ" sz="2200" dirty="0" smtClean="0">
                <a:sym typeface="Wingdings" panose="05000000000000000000" pitchFamily="2" charset="2"/>
              </a:rPr>
              <a:t>. práv. vzdělání</a:t>
            </a:r>
            <a:endParaRPr lang="cs-CZ" sz="2200" dirty="0">
              <a:sym typeface="Wingdings" panose="05000000000000000000" pitchFamily="2" charset="2"/>
            </a:endParaRPr>
          </a:p>
          <a:p>
            <a:r>
              <a:rPr lang="cs-CZ" sz="2200" dirty="0">
                <a:sym typeface="Wingdings" panose="05000000000000000000" pitchFamily="2" charset="2"/>
              </a:rPr>
              <a:t>učení právníci v Čechách (</a:t>
            </a:r>
            <a:r>
              <a:rPr lang="cs-CZ" sz="2200" dirty="0" err="1">
                <a:sym typeface="Wingdings" panose="05000000000000000000" pitchFamily="2" charset="2"/>
              </a:rPr>
              <a:t>Gozzio</a:t>
            </a:r>
            <a:r>
              <a:rPr lang="cs-CZ" sz="2200" dirty="0">
                <a:sym typeface="Wingdings" panose="05000000000000000000" pitchFamily="2" charset="2"/>
              </a:rPr>
              <a:t> z </a:t>
            </a:r>
            <a:r>
              <a:rPr lang="cs-CZ" sz="2200" dirty="0" err="1">
                <a:sym typeface="Wingdings" panose="05000000000000000000" pitchFamily="2" charset="2"/>
              </a:rPr>
              <a:t>Orvieta</a:t>
            </a:r>
            <a:r>
              <a:rPr lang="cs-CZ" sz="2200" dirty="0">
                <a:sym typeface="Wingdings" panose="05000000000000000000" pitchFamily="2" charset="2"/>
              </a:rPr>
              <a:t>)</a:t>
            </a:r>
          </a:p>
          <a:p>
            <a:r>
              <a:rPr lang="cs-CZ" sz="2200" dirty="0" smtClean="0"/>
              <a:t>chybí přímý vztah k </a:t>
            </a:r>
            <a:r>
              <a:rPr lang="cs-CZ" sz="2200" dirty="0" err="1" smtClean="0"/>
              <a:t>justin</a:t>
            </a:r>
            <a:r>
              <a:rPr lang="cs-CZ" sz="2200" dirty="0" smtClean="0"/>
              <a:t>. pramenům a velkým dílům glosátorské školy</a:t>
            </a:r>
          </a:p>
          <a:p>
            <a:r>
              <a:rPr lang="cs-CZ" sz="2200" dirty="0" smtClean="0"/>
              <a:t>od 2/2 13. stol. veřej. notariát (škola při </a:t>
            </a:r>
            <a:r>
              <a:rPr lang="cs-CZ" sz="2200" dirty="0" err="1" smtClean="0"/>
              <a:t>vyšehr</a:t>
            </a:r>
            <a:r>
              <a:rPr lang="cs-CZ" sz="2200" dirty="0" smtClean="0"/>
              <a:t>. kapitule)</a:t>
            </a:r>
          </a:p>
          <a:p>
            <a:r>
              <a:rPr lang="cs-CZ" sz="2200" dirty="0" smtClean="0"/>
              <a:t>od 12. stol. řádné, </a:t>
            </a:r>
            <a:r>
              <a:rPr lang="cs-CZ" sz="2200" dirty="0" err="1" smtClean="0"/>
              <a:t>rozh</a:t>
            </a:r>
            <a:r>
              <a:rPr lang="cs-CZ" sz="2200" dirty="0" smtClean="0"/>
              <a:t>. a </a:t>
            </a:r>
            <a:r>
              <a:rPr lang="cs-CZ" sz="2200" dirty="0" err="1" smtClean="0"/>
              <a:t>cír</a:t>
            </a:r>
            <a:r>
              <a:rPr lang="cs-CZ" sz="2200" dirty="0" smtClean="0"/>
              <a:t>. soudnictví; soud. </a:t>
            </a:r>
            <a:r>
              <a:rPr lang="cs-CZ" sz="2200" dirty="0" err="1" smtClean="0"/>
              <a:t>ref</a:t>
            </a:r>
            <a:r>
              <a:rPr lang="cs-CZ" sz="2200" dirty="0" smtClean="0"/>
              <a:t>. PO II. </a:t>
            </a:r>
            <a:r>
              <a:rPr lang="cs-CZ" sz="2200" dirty="0" smtClean="0">
                <a:sym typeface="Wingdings" panose="05000000000000000000" pitchFamily="2" charset="2"/>
              </a:rPr>
              <a:t> desky, </a:t>
            </a:r>
            <a:r>
              <a:rPr lang="cs-CZ" sz="2200" dirty="0" err="1" smtClean="0">
                <a:sym typeface="Wingdings" panose="05000000000000000000" pitchFamily="2" charset="2"/>
              </a:rPr>
              <a:t>půhony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dirty="0" smtClean="0"/>
              <a:t>kanceláře </a:t>
            </a:r>
            <a:r>
              <a:rPr lang="cs-CZ" sz="2200" dirty="0">
                <a:sym typeface="Wingdings" panose="05000000000000000000" pitchFamily="2" charset="2"/>
              </a:rPr>
              <a:t> </a:t>
            </a:r>
            <a:r>
              <a:rPr lang="cs-CZ" sz="2200" dirty="0" smtClean="0"/>
              <a:t>formuláře, listiny od 13. stol.</a:t>
            </a:r>
          </a:p>
          <a:p>
            <a:r>
              <a:rPr lang="cs-CZ" sz="2200" dirty="0" smtClean="0"/>
              <a:t>kodifikace (IRM)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558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1800"/>
            <a:ext cx="10149840" cy="716280"/>
          </a:xfrm>
        </p:spPr>
        <p:txBody>
          <a:bodyPr>
            <a:normAutofit/>
          </a:bodyPr>
          <a:lstStyle/>
          <a:p>
            <a:r>
              <a:rPr lang="cs-CZ" dirty="0" smtClean="0"/>
              <a:t>Postup romanizace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5200" y="1330960"/>
            <a:ext cx="520192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lucemburská epocha</a:t>
            </a:r>
            <a:r>
              <a:rPr lang="cs-CZ" sz="2200" dirty="0" smtClean="0">
                <a:sym typeface="Wingdings" panose="05000000000000000000" pitchFamily="2" charset="2"/>
              </a:rPr>
              <a:t> 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2/2 14. stol. latina v deskách a listinách vytlačována češtinou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1348 praž. univerzita  Kuneš z Třebovle (traktát o odúmrtích)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měst. kanceláře  měst. knihy (kniha písaře Jana 1353)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zem. soud ve 14. st. </a:t>
            </a:r>
            <a:r>
              <a:rPr lang="cs-CZ" sz="2200" dirty="0">
                <a:sym typeface="Wingdings" panose="05000000000000000000" pitchFamily="2" charset="2"/>
              </a:rPr>
              <a:t> </a:t>
            </a:r>
            <a:r>
              <a:rPr lang="cs-CZ" sz="2200" dirty="0" smtClean="0">
                <a:sym typeface="Wingdings" panose="05000000000000000000" pitchFamily="2" charset="2"/>
              </a:rPr>
              <a:t> racionalizace </a:t>
            </a:r>
            <a:r>
              <a:rPr lang="cs-CZ" sz="2200" dirty="0" err="1" smtClean="0">
                <a:sym typeface="Wingdings" panose="05000000000000000000" pitchFamily="2" charset="2"/>
              </a:rPr>
              <a:t>dk</a:t>
            </a:r>
            <a:r>
              <a:rPr lang="cs-CZ" sz="2200" dirty="0" smtClean="0">
                <a:sym typeface="Wingdings" panose="05000000000000000000" pitchFamily="2" charset="2"/>
              </a:rPr>
              <a:t> řízení, </a:t>
            </a:r>
            <a:r>
              <a:rPr lang="cs-CZ" sz="2200" dirty="0" err="1" smtClean="0">
                <a:sym typeface="Wingdings" panose="05000000000000000000" pitchFamily="2" charset="2"/>
              </a:rPr>
              <a:t>pís</a:t>
            </a:r>
            <a:r>
              <a:rPr lang="cs-CZ" sz="2200" dirty="0" smtClean="0">
                <a:sym typeface="Wingdings" panose="05000000000000000000" pitchFamily="2" charset="2"/>
              </a:rPr>
              <a:t>. vkládání </a:t>
            </a:r>
            <a:r>
              <a:rPr lang="cs-CZ" sz="2200" dirty="0" err="1" smtClean="0">
                <a:sym typeface="Wingdings" panose="05000000000000000000" pitchFamily="2" charset="2"/>
              </a:rPr>
              <a:t>půhonů</a:t>
            </a:r>
            <a:r>
              <a:rPr lang="cs-CZ" sz="2200" dirty="0" smtClean="0">
                <a:sym typeface="Wingdings" panose="05000000000000000000" pitchFamily="2" charset="2"/>
              </a:rPr>
              <a:t>, uznání některých nároků opřených o ŘP zásady</a:t>
            </a:r>
          </a:p>
          <a:p>
            <a:pPr marL="0" indent="0">
              <a:buNone/>
            </a:pPr>
            <a:endParaRPr lang="cs-CZ" sz="22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25402" y="1330960"/>
            <a:ext cx="5382117" cy="533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jagellonsko-habsburská epocha</a:t>
            </a:r>
            <a:r>
              <a:rPr lang="cs-CZ" sz="2200" dirty="0" smtClean="0">
                <a:sym typeface="Wingdings" panose="05000000000000000000" pitchFamily="2" charset="2"/>
              </a:rPr>
              <a:t> 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rozvoj. </a:t>
            </a:r>
            <a:r>
              <a:rPr lang="cs-CZ" sz="2200" dirty="0" err="1" smtClean="0">
                <a:sym typeface="Wingdings" panose="05000000000000000000" pitchFamily="2" charset="2"/>
              </a:rPr>
              <a:t>šlecht</a:t>
            </a:r>
            <a:r>
              <a:rPr lang="cs-CZ" sz="2200" dirty="0" smtClean="0">
                <a:sym typeface="Wingdings" panose="05000000000000000000" pitchFamily="2" charset="2"/>
              </a:rPr>
              <a:t>. podnikání a zaostávání zem. </a:t>
            </a:r>
            <a:r>
              <a:rPr lang="cs-CZ" sz="2200" dirty="0" err="1" smtClean="0">
                <a:sym typeface="Wingdings" panose="05000000000000000000" pitchFamily="2" charset="2"/>
              </a:rPr>
              <a:t>pr</a:t>
            </a:r>
            <a:r>
              <a:rPr lang="cs-CZ" sz="2200" dirty="0" smtClean="0">
                <a:sym typeface="Wingdings" panose="05000000000000000000" pitchFamily="2" charset="2"/>
              </a:rPr>
              <a:t>. za </a:t>
            </a:r>
            <a:r>
              <a:rPr lang="cs-CZ" sz="2200" dirty="0" err="1" smtClean="0">
                <a:sym typeface="Wingdings" panose="05000000000000000000" pitchFamily="2" charset="2"/>
              </a:rPr>
              <a:t>hosp</a:t>
            </a:r>
            <a:r>
              <a:rPr lang="cs-CZ" sz="2200" dirty="0" smtClean="0">
                <a:sym typeface="Wingdings" panose="05000000000000000000" pitchFamily="2" charset="2"/>
              </a:rPr>
              <a:t>. poměry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přímý vztah k </a:t>
            </a:r>
            <a:r>
              <a:rPr lang="cs-CZ" sz="2200" dirty="0" err="1" smtClean="0">
                <a:sym typeface="Wingdings" panose="05000000000000000000" pitchFamily="2" charset="2"/>
              </a:rPr>
              <a:t>justin</a:t>
            </a:r>
            <a:r>
              <a:rPr lang="cs-CZ" sz="2200" dirty="0" smtClean="0">
                <a:sym typeface="Wingdings" panose="05000000000000000000" pitchFamily="2" charset="2"/>
              </a:rPr>
              <a:t>. pramenům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humanismus</a:t>
            </a:r>
          </a:p>
          <a:p>
            <a:pPr marL="0" indent="0">
              <a:buNone/>
            </a:pPr>
            <a:r>
              <a:rPr lang="cs-CZ" sz="2200" dirty="0" smtClean="0">
                <a:sym typeface="Wingdings" panose="05000000000000000000" pitchFamily="2" charset="2"/>
              </a:rPr>
              <a:t>1579 Koldínem vrcholí recepce v měst. </a:t>
            </a:r>
            <a:r>
              <a:rPr lang="cs-CZ" sz="2200" dirty="0" err="1" smtClean="0">
                <a:sym typeface="Wingdings" panose="05000000000000000000" pitchFamily="2" charset="2"/>
              </a:rPr>
              <a:t>pr</a:t>
            </a:r>
            <a:r>
              <a:rPr lang="cs-CZ" sz="2200" dirty="0" smtClean="0">
                <a:sym typeface="Wingdings" panose="05000000000000000000" pitchFamily="2" charset="2"/>
              </a:rPr>
              <a:t>., unifikace, subsidiarita pro zem. </a:t>
            </a:r>
            <a:r>
              <a:rPr lang="cs-CZ" sz="2200" dirty="0" err="1" smtClean="0">
                <a:sym typeface="Wingdings" panose="05000000000000000000" pitchFamily="2" charset="2"/>
              </a:rPr>
              <a:t>pr</a:t>
            </a:r>
            <a:r>
              <a:rPr lang="cs-CZ" sz="2200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cs-CZ" sz="2200" dirty="0" smtClean="0">
                <a:sym typeface="Wingdings" panose="05000000000000000000" pitchFamily="2" charset="2"/>
              </a:rPr>
              <a:t>1627/8 OZZ vrcholí recepce v zem. </a:t>
            </a:r>
            <a:r>
              <a:rPr lang="cs-CZ" sz="2200" dirty="0" err="1" smtClean="0">
                <a:sym typeface="Wingdings" panose="05000000000000000000" pitchFamily="2" charset="2"/>
              </a:rPr>
              <a:t>pr</a:t>
            </a:r>
            <a:r>
              <a:rPr lang="cs-CZ" sz="2200" dirty="0" smtClean="0">
                <a:sym typeface="Wingdings" panose="05000000000000000000" pitchFamily="2" charset="2"/>
              </a:rPr>
              <a:t>.  </a:t>
            </a:r>
            <a:r>
              <a:rPr lang="cs-CZ" sz="2200" dirty="0" err="1" smtClean="0">
                <a:sym typeface="Wingdings" panose="05000000000000000000" pitchFamily="2" charset="2"/>
              </a:rPr>
              <a:t>obecnoprávní</a:t>
            </a:r>
            <a:r>
              <a:rPr lang="cs-CZ" sz="2200" dirty="0" smtClean="0">
                <a:sym typeface="Wingdings" panose="05000000000000000000" pitchFamily="2" charset="2"/>
              </a:rPr>
              <a:t> proces na zem. soudě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po 1620 zákonodárné akty panovníka a praxe apelačního soudu </a:t>
            </a:r>
            <a:r>
              <a:rPr lang="cs-CZ" sz="2200" dirty="0">
                <a:sym typeface="Wingdings" panose="05000000000000000000" pitchFamily="2" charset="2"/>
              </a:rPr>
              <a:t> </a:t>
            </a:r>
            <a:r>
              <a:rPr lang="cs-CZ" sz="2200" i="1" dirty="0" smtClean="0">
                <a:sym typeface="Wingdings" panose="05000000000000000000" pitchFamily="2" charset="2"/>
              </a:rPr>
              <a:t>ius </a:t>
            </a:r>
            <a:r>
              <a:rPr lang="cs-CZ" sz="2200" i="1" dirty="0" err="1" smtClean="0">
                <a:sym typeface="Wingdings" panose="05000000000000000000" pitchFamily="2" charset="2"/>
              </a:rPr>
              <a:t>commune</a:t>
            </a:r>
            <a:endParaRPr lang="cs-CZ" sz="2200" i="1" dirty="0" smtClean="0">
              <a:sym typeface="Wingdings" panose="05000000000000000000" pitchFamily="2" charset="2"/>
            </a:endParaRPr>
          </a:p>
          <a:p>
            <a:endParaRPr lang="cs-CZ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448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1800"/>
            <a:ext cx="9601200" cy="716280"/>
          </a:xfrm>
        </p:spPr>
        <p:txBody>
          <a:bodyPr/>
          <a:lstStyle/>
          <a:p>
            <a:r>
              <a:rPr lang="cs-CZ" dirty="0" smtClean="0"/>
              <a:t>ŘP v listinách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351280"/>
            <a:ext cx="5008880" cy="5394960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výskyt </a:t>
            </a:r>
            <a:r>
              <a:rPr lang="cs-CZ" sz="2200" dirty="0" err="1" smtClean="0"/>
              <a:t>římskopr</a:t>
            </a:r>
            <a:r>
              <a:rPr lang="cs-CZ" sz="2200" dirty="0" smtClean="0"/>
              <a:t>. prvků v diplomat. materiálu </a:t>
            </a:r>
            <a:r>
              <a:rPr lang="cs-CZ" sz="2200" dirty="0">
                <a:sym typeface="Wingdings" panose="05000000000000000000" pitchFamily="2" charset="2"/>
              </a:rPr>
              <a:t>(</a:t>
            </a:r>
            <a:r>
              <a:rPr lang="cs-CZ" sz="2200" dirty="0" smtClean="0">
                <a:sym typeface="Wingdings" panose="05000000000000000000" pitchFamily="2" charset="2"/>
              </a:rPr>
              <a:t>listiny, </a:t>
            </a:r>
            <a:r>
              <a:rPr lang="cs-CZ" sz="2200" dirty="0" err="1" smtClean="0">
                <a:sym typeface="Wingdings" panose="05000000000000000000" pitchFamily="2" charset="2"/>
              </a:rPr>
              <a:t>úřed</a:t>
            </a:r>
            <a:r>
              <a:rPr lang="cs-CZ" sz="2200" dirty="0" smtClean="0">
                <a:sym typeface="Wingdings" panose="05000000000000000000" pitchFamily="2" charset="2"/>
              </a:rPr>
              <a:t>. a soud. knihy)  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pojmy, úsloví, klausule, dispozice, zásady</a:t>
            </a:r>
          </a:p>
          <a:p>
            <a:r>
              <a:rPr lang="cs-CZ" sz="2200" dirty="0">
                <a:sym typeface="Wingdings" panose="05000000000000000000" pitchFamily="2" charset="2"/>
              </a:rPr>
              <a:t>užívání listin při </a:t>
            </a:r>
            <a:r>
              <a:rPr lang="cs-CZ" sz="2200" dirty="0" err="1">
                <a:sym typeface="Wingdings" panose="05000000000000000000" pitchFamily="2" charset="2"/>
              </a:rPr>
              <a:t>pr</a:t>
            </a:r>
            <a:r>
              <a:rPr lang="cs-CZ" sz="2200" dirty="0">
                <a:sym typeface="Wingdings" panose="05000000000000000000" pitchFamily="2" charset="2"/>
              </a:rPr>
              <a:t>. jednáních zavedla </a:t>
            </a:r>
            <a:r>
              <a:rPr lang="cs-CZ" sz="22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cír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r>
              <a:rPr lang="cs-CZ" sz="2200" dirty="0" smtClean="0">
                <a:sym typeface="Wingdings" panose="05000000000000000000" pitchFamily="2" charset="2"/>
              </a:rPr>
              <a:t> (dochování od poč. 12. stol.)</a:t>
            </a:r>
          </a:p>
          <a:p>
            <a:r>
              <a:rPr lang="cs-CZ" sz="22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dk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 prostředek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dirty="0" err="1" smtClean="0">
                <a:sym typeface="Wingdings" panose="05000000000000000000" pitchFamily="2" charset="2"/>
              </a:rPr>
              <a:t>římskokan</a:t>
            </a:r>
            <a:r>
              <a:rPr lang="cs-CZ" sz="2200" dirty="0" smtClean="0">
                <a:sym typeface="Wingdings" panose="05000000000000000000" pitchFamily="2" charset="2"/>
              </a:rPr>
              <a:t>. řízení, od 13. stol i na zem. soudě</a:t>
            </a:r>
            <a:endParaRPr lang="cs-CZ" sz="2200" dirty="0">
              <a:sym typeface="Wingdings" panose="05000000000000000000" pitchFamily="2" charset="2"/>
            </a:endParaRPr>
          </a:p>
          <a:p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cíl: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vyhovět jasnou a přesnou formulací skuteční vůli jednajících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pr</a:t>
            </a:r>
            <a:r>
              <a:rPr lang="cs-CZ" sz="2200" i="0" dirty="0" smtClean="0">
                <a:sym typeface="Wingdings" panose="05000000000000000000" pitchFamily="2" charset="2"/>
              </a:rPr>
              <a:t>. jistota a zlepšení </a:t>
            </a:r>
            <a:r>
              <a:rPr lang="cs-CZ" sz="2200" i="0" dirty="0" err="1" smtClean="0">
                <a:sym typeface="Wingdings" panose="05000000000000000000" pitchFamily="2" charset="2"/>
              </a:rPr>
              <a:t>dk</a:t>
            </a:r>
            <a:r>
              <a:rPr lang="cs-CZ" sz="2200" i="0" dirty="0" smtClean="0">
                <a:sym typeface="Wingdings" panose="05000000000000000000" pitchFamily="2" charset="2"/>
              </a:rPr>
              <a:t>. situace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pís</a:t>
            </a:r>
            <a:r>
              <a:rPr lang="cs-CZ" sz="2200" i="0" dirty="0" smtClean="0">
                <a:sym typeface="Wingdings" panose="05000000000000000000" pitchFamily="2" charset="2"/>
              </a:rPr>
              <a:t>. fixace poměrů</a:t>
            </a:r>
          </a:p>
          <a:p>
            <a:endParaRPr lang="cs-CZ" sz="2200" dirty="0" smtClean="0">
              <a:sym typeface="Wingdings" panose="05000000000000000000" pitchFamily="2" charset="2"/>
            </a:endParaRP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31280" y="1351280"/>
            <a:ext cx="5344160" cy="5394960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od 13. stol</a:t>
            </a:r>
            <a:r>
              <a:rPr lang="cs-CZ" sz="2200" dirty="0"/>
              <a:t>. </a:t>
            </a:r>
            <a:r>
              <a:rPr lang="cs-CZ" sz="2200" dirty="0" smtClean="0"/>
              <a:t>stylizace v rukou </a:t>
            </a:r>
            <a:r>
              <a:rPr lang="cs-CZ" sz="2200" dirty="0" err="1" smtClean="0"/>
              <a:t>odb</a:t>
            </a:r>
            <a:r>
              <a:rPr lang="cs-CZ" sz="2200" dirty="0" smtClean="0"/>
              <a:t>. školených (veřej. a </a:t>
            </a:r>
            <a:r>
              <a:rPr lang="cs-CZ" sz="2200" dirty="0" err="1" smtClean="0"/>
              <a:t>soukr</a:t>
            </a:r>
            <a:r>
              <a:rPr lang="cs-CZ" sz="2200" dirty="0" smtClean="0"/>
              <a:t>.) notářů a právníků </a:t>
            </a:r>
            <a:r>
              <a:rPr lang="cs-CZ" sz="2200" dirty="0" smtClean="0">
                <a:sym typeface="Wingdings" panose="05000000000000000000" pitchFamily="2" charset="2"/>
              </a:rPr>
              <a:t> intenzivnější romanizace 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x od 14. stol. čeština a domácí </a:t>
            </a:r>
            <a:r>
              <a:rPr lang="cs-CZ" sz="22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pr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 vzdělanost </a:t>
            </a:r>
            <a:r>
              <a:rPr lang="cs-CZ" sz="2200" dirty="0" smtClean="0">
                <a:sym typeface="Wingdings" panose="05000000000000000000" pitchFamily="2" charset="2"/>
              </a:rPr>
              <a:t>v měst. a zem. prostředí</a:t>
            </a:r>
          </a:p>
          <a:p>
            <a:r>
              <a:rPr lang="cs-CZ" sz="2200" b="1" dirty="0" smtClean="0">
                <a:solidFill>
                  <a:srgbClr val="7030A0"/>
                </a:solidFill>
              </a:rPr>
              <a:t>kult. prostředí:</a:t>
            </a:r>
          </a:p>
          <a:p>
            <a:pPr lvl="1"/>
            <a:r>
              <a:rPr lang="cs-CZ" sz="2200" b="1" i="0" dirty="0" smtClean="0">
                <a:solidFill>
                  <a:srgbClr val="C00000"/>
                </a:solidFill>
              </a:rPr>
              <a:t>města:</a:t>
            </a:r>
            <a:r>
              <a:rPr lang="cs-CZ" sz="2200" i="0" dirty="0" smtClean="0"/>
              <a:t> ústní jednání před měst. soudem/radou, protokolovaná do </a:t>
            </a:r>
            <a:r>
              <a:rPr lang="cs-CZ" sz="2200" i="0" dirty="0" err="1" smtClean="0"/>
              <a:t>úřed</a:t>
            </a:r>
            <a:r>
              <a:rPr lang="cs-CZ" sz="2200" i="0" dirty="0" smtClean="0"/>
              <a:t>. knih</a:t>
            </a:r>
          </a:p>
          <a:p>
            <a:pPr lvl="1"/>
            <a:r>
              <a:rPr lang="cs-CZ" sz="2200" b="1" i="0" dirty="0" smtClean="0">
                <a:solidFill>
                  <a:srgbClr val="C00000"/>
                </a:solidFill>
              </a:rPr>
              <a:t>šlechta:</a:t>
            </a:r>
            <a:r>
              <a:rPr lang="cs-CZ" sz="2200" i="0" dirty="0" smtClean="0"/>
              <a:t> ústní jednání, primát DZ s výjimkou „mobilizace“ majetku</a:t>
            </a:r>
          </a:p>
          <a:p>
            <a:pPr lvl="1"/>
            <a:r>
              <a:rPr lang="cs-CZ" sz="2200" b="1" i="0" dirty="0" err="1" smtClean="0">
                <a:solidFill>
                  <a:srgbClr val="C00000"/>
                </a:solidFill>
              </a:rPr>
              <a:t>cír</a:t>
            </a:r>
            <a:r>
              <a:rPr lang="cs-CZ" sz="2200" b="1" i="0" dirty="0" smtClean="0">
                <a:solidFill>
                  <a:srgbClr val="C00000"/>
                </a:solidFill>
              </a:rPr>
              <a:t>.: </a:t>
            </a:r>
            <a:r>
              <a:rPr lang="cs-CZ" sz="2200" i="0" dirty="0" smtClean="0"/>
              <a:t>primát listiny, všechna jednání o </a:t>
            </a:r>
            <a:r>
              <a:rPr lang="cs-CZ" sz="2200" i="0" dirty="0" err="1" smtClean="0"/>
              <a:t>majet</a:t>
            </a:r>
            <a:r>
              <a:rPr lang="cs-CZ" sz="2200" i="0" dirty="0" smtClean="0"/>
              <a:t>. vybavení </a:t>
            </a:r>
            <a:r>
              <a:rPr lang="cs-CZ" sz="2200" i="0" dirty="0" err="1" smtClean="0"/>
              <a:t>cír</a:t>
            </a:r>
            <a:r>
              <a:rPr lang="cs-CZ" sz="2200" i="0" dirty="0" smtClean="0"/>
              <a:t>. ústavů obligatorně v listinné formě, event. v „zaknihované“ formě</a:t>
            </a:r>
            <a:endParaRPr lang="cs-CZ" sz="2200" dirty="0" smtClean="0"/>
          </a:p>
          <a:p>
            <a:pPr lvl="1"/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26328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1800"/>
            <a:ext cx="4043680" cy="716280"/>
          </a:xfrm>
        </p:spPr>
        <p:txBody>
          <a:bodyPr/>
          <a:lstStyle/>
          <a:p>
            <a:r>
              <a:rPr lang="cs-CZ" dirty="0" smtClean="0"/>
              <a:t>ŘP v listinách 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351280"/>
            <a:ext cx="5008880" cy="5394960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rgbClr val="7030A0"/>
                </a:solidFill>
              </a:rPr>
              <a:t>předmět studia: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pr</a:t>
            </a:r>
            <a:r>
              <a:rPr lang="cs-CZ" sz="2200" i="0" dirty="0" smtClean="0">
                <a:sym typeface="Wingdings" panose="05000000000000000000" pitchFamily="2" charset="2"/>
              </a:rPr>
              <a:t>. okruh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účastníci </a:t>
            </a:r>
            <a:r>
              <a:rPr lang="cs-CZ" sz="2200" i="0" dirty="0" err="1" smtClean="0">
                <a:sym typeface="Wingdings" panose="05000000000000000000" pitchFamily="2" charset="2"/>
              </a:rPr>
              <a:t>pr</a:t>
            </a:r>
            <a:r>
              <a:rPr lang="cs-CZ" sz="2200" i="0" dirty="0" smtClean="0">
                <a:sym typeface="Wingdings" panose="05000000000000000000" pitchFamily="2" charset="2"/>
              </a:rPr>
              <a:t>. jednání a jeho </a:t>
            </a:r>
            <a:r>
              <a:rPr lang="cs-CZ" sz="2200" i="0" dirty="0" err="1" smtClean="0">
                <a:sym typeface="Wingdings" panose="05000000000000000000" pitchFamily="2" charset="2"/>
              </a:rPr>
              <a:t>zlistinění</a:t>
            </a:r>
            <a:endParaRPr lang="cs-CZ" sz="2200" i="0" dirty="0">
              <a:sym typeface="Wingdings" panose="05000000000000000000" pitchFamily="2" charset="2"/>
            </a:endParaRP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část listiny</a:t>
            </a:r>
          </a:p>
          <a:p>
            <a:endParaRPr lang="cs-CZ" sz="2200" dirty="0" smtClean="0">
              <a:sym typeface="Wingdings" panose="05000000000000000000" pitchFamily="2" charset="2"/>
            </a:endParaRP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31280" y="1351280"/>
            <a:ext cx="5344160" cy="5394960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obecné klausule</a:t>
            </a:r>
          </a:p>
          <a:p>
            <a:pPr lvl="1"/>
            <a:r>
              <a:rPr lang="cs-CZ" sz="2200" i="0" dirty="0">
                <a:sym typeface="Wingdings" panose="05000000000000000000" pitchFamily="2" charset="2"/>
              </a:rPr>
              <a:t>snaha o trvalé a nenapadnutelné účinky</a:t>
            </a:r>
          </a:p>
          <a:p>
            <a:pPr lvl="1"/>
            <a:r>
              <a:rPr lang="cs-CZ" sz="2200" i="0" dirty="0">
                <a:sym typeface="Wingdings" panose="05000000000000000000" pitchFamily="2" charset="2"/>
              </a:rPr>
              <a:t>ujišťující o absenci vad vůle</a:t>
            </a:r>
          </a:p>
          <a:p>
            <a:pPr lvl="1"/>
            <a:r>
              <a:rPr lang="cs-CZ" sz="2200" i="0" dirty="0" err="1">
                <a:sym typeface="Wingdings" panose="05000000000000000000" pitchFamily="2" charset="2"/>
              </a:rPr>
              <a:t>renunciační</a:t>
            </a:r>
            <a:r>
              <a:rPr lang="cs-CZ" sz="2200" i="0" dirty="0">
                <a:sym typeface="Wingdings" panose="05000000000000000000" pitchFamily="2" charset="2"/>
              </a:rPr>
              <a:t> </a:t>
            </a:r>
            <a:r>
              <a:rPr lang="cs-CZ" sz="2200" i="0" dirty="0" smtClean="0">
                <a:sym typeface="Wingdings" panose="05000000000000000000" pitchFamily="2" charset="2"/>
              </a:rPr>
              <a:t>(generál., </a:t>
            </a:r>
            <a:r>
              <a:rPr lang="cs-CZ" sz="2200" i="0" dirty="0" err="1" smtClean="0">
                <a:sym typeface="Wingdings" panose="05000000000000000000" pitchFamily="2" charset="2"/>
              </a:rPr>
              <a:t>spec</a:t>
            </a:r>
            <a:r>
              <a:rPr lang="cs-CZ" sz="2200" i="0" dirty="0" smtClean="0">
                <a:sym typeface="Wingdings" panose="05000000000000000000" pitchFamily="2" charset="2"/>
              </a:rPr>
              <a:t>.): vylučují uplatnění obranných/útoč. prostředků, typické pro </a:t>
            </a:r>
            <a:r>
              <a:rPr lang="cs-CZ" sz="2200" i="0" dirty="0" err="1" smtClean="0">
                <a:sym typeface="Wingdings" panose="05000000000000000000" pitchFamily="2" charset="2"/>
              </a:rPr>
              <a:t>cír</a:t>
            </a:r>
            <a:r>
              <a:rPr lang="cs-CZ" sz="2200" i="0" dirty="0" smtClean="0">
                <a:sym typeface="Wingdings" panose="05000000000000000000" pitchFamily="2" charset="2"/>
              </a:rPr>
              <a:t>. </a:t>
            </a:r>
            <a:r>
              <a:rPr lang="cs-CZ" sz="2200" i="0" dirty="0" err="1" smtClean="0">
                <a:sym typeface="Wingdings" panose="05000000000000000000" pitchFamily="2" charset="2"/>
              </a:rPr>
              <a:t>prostř</a:t>
            </a:r>
            <a:r>
              <a:rPr lang="cs-CZ" sz="2200" i="0" dirty="0" smtClean="0">
                <a:sym typeface="Wingdings" panose="05000000000000000000" pitchFamily="2" charset="2"/>
              </a:rPr>
              <a:t>.</a:t>
            </a:r>
          </a:p>
          <a:p>
            <a:pPr lvl="2"/>
            <a:r>
              <a:rPr lang="cs-CZ" sz="2200" dirty="0" smtClean="0">
                <a:sym typeface="Wingdings" panose="05000000000000000000" pitchFamily="2" charset="2"/>
              </a:rPr>
              <a:t>proces. </a:t>
            </a:r>
            <a:r>
              <a:rPr lang="cs-CZ" sz="2200" dirty="0">
                <a:sym typeface="Wingdings" panose="05000000000000000000" pitchFamily="2" charset="2"/>
              </a:rPr>
              <a:t>prostředky (žaloby, námitky, obrany)</a:t>
            </a:r>
          </a:p>
          <a:p>
            <a:pPr lvl="2"/>
            <a:r>
              <a:rPr lang="cs-CZ" sz="2200" dirty="0" err="1">
                <a:sym typeface="Wingdings" panose="05000000000000000000" pitchFamily="2" charset="2"/>
              </a:rPr>
              <a:t>hmotněpr</a:t>
            </a:r>
            <a:r>
              <a:rPr lang="cs-CZ" sz="2200" dirty="0">
                <a:sym typeface="Wingdings" panose="05000000000000000000" pitchFamily="2" charset="2"/>
              </a:rPr>
              <a:t>. </a:t>
            </a:r>
            <a:r>
              <a:rPr lang="cs-CZ" sz="2200" dirty="0" smtClean="0">
                <a:sym typeface="Wingdings" panose="05000000000000000000" pitchFamily="2" charset="2"/>
              </a:rPr>
              <a:t>nároky</a:t>
            </a:r>
          </a:p>
          <a:p>
            <a:pPr lvl="2"/>
            <a:r>
              <a:rPr lang="cs-CZ" sz="2200" i="1" dirty="0" err="1" smtClean="0">
                <a:sym typeface="Wingdings" panose="05000000000000000000" pitchFamily="2" charset="2"/>
              </a:rPr>
              <a:t>exc</a:t>
            </a:r>
            <a:r>
              <a:rPr lang="cs-CZ" sz="2200" i="1" dirty="0" smtClean="0">
                <a:sym typeface="Wingdings" panose="05000000000000000000" pitchFamily="2" charset="2"/>
              </a:rPr>
              <a:t>. non </a:t>
            </a:r>
            <a:r>
              <a:rPr lang="cs-CZ" sz="2200" i="1" dirty="0" err="1" smtClean="0">
                <a:sym typeface="Wingdings" panose="05000000000000000000" pitchFamily="2" charset="2"/>
              </a:rPr>
              <a:t>numeratae</a:t>
            </a:r>
            <a:r>
              <a:rPr lang="cs-CZ" sz="2200" i="1" dirty="0" smtClean="0">
                <a:sym typeface="Wingdings" panose="05000000000000000000" pitchFamily="2" charset="2"/>
              </a:rPr>
              <a:t> </a:t>
            </a:r>
            <a:r>
              <a:rPr lang="cs-CZ" sz="2200" i="1" dirty="0" err="1" smtClean="0">
                <a:sym typeface="Wingdings" panose="05000000000000000000" pitchFamily="2" charset="2"/>
              </a:rPr>
              <a:t>pecuniae</a:t>
            </a:r>
            <a:r>
              <a:rPr lang="cs-CZ" sz="2200" i="1" dirty="0" smtClean="0">
                <a:sym typeface="Wingdings" panose="05000000000000000000" pitchFamily="2" charset="2"/>
              </a:rPr>
              <a:t> </a:t>
            </a:r>
            <a:r>
              <a:rPr lang="cs-CZ" sz="2200" dirty="0" smtClean="0">
                <a:sym typeface="Wingdings" panose="05000000000000000000" pitchFamily="2" charset="2"/>
              </a:rPr>
              <a:t>(nesplnění peněž. protiplnění)</a:t>
            </a:r>
          </a:p>
          <a:p>
            <a:pPr lvl="2"/>
            <a:r>
              <a:rPr lang="cs-CZ" sz="2200" i="1" dirty="0" err="1" smtClean="0">
                <a:sym typeface="Wingdings" panose="05000000000000000000" pitchFamily="2" charset="2"/>
              </a:rPr>
              <a:t>exc</a:t>
            </a:r>
            <a:r>
              <a:rPr lang="cs-CZ" sz="2200" i="1" dirty="0" smtClean="0">
                <a:sym typeface="Wingdings" panose="05000000000000000000" pitchFamily="2" charset="2"/>
              </a:rPr>
              <a:t>. </a:t>
            </a:r>
            <a:r>
              <a:rPr lang="cs-CZ" sz="2200" i="1" dirty="0" err="1" smtClean="0">
                <a:sym typeface="Wingdings" panose="05000000000000000000" pitchFamily="2" charset="2"/>
              </a:rPr>
              <a:t>doli</a:t>
            </a:r>
            <a:r>
              <a:rPr lang="cs-CZ" sz="2200" dirty="0" smtClean="0">
                <a:sym typeface="Wingdings" panose="05000000000000000000" pitchFamily="2" charset="2"/>
              </a:rPr>
              <a:t> (podvod)</a:t>
            </a:r>
          </a:p>
          <a:p>
            <a:pPr marL="987552" lvl="2" indent="0">
              <a:buNone/>
            </a:pPr>
            <a:r>
              <a:rPr lang="cs-CZ" sz="2200" dirty="0" smtClean="0">
                <a:sym typeface="Wingdings" panose="05000000000000000000" pitchFamily="2" charset="2"/>
              </a:rPr>
              <a:t> </a:t>
            </a:r>
          </a:p>
          <a:p>
            <a:pPr lvl="2"/>
            <a:endParaRPr lang="cs-CZ" sz="2200" dirty="0" smtClean="0">
              <a:sym typeface="Wingdings" panose="05000000000000000000" pitchFamily="2" charset="2"/>
            </a:endParaRPr>
          </a:p>
          <a:p>
            <a:pPr lvl="2"/>
            <a:endParaRPr lang="cs-CZ" sz="2200" dirty="0" smtClean="0">
              <a:sym typeface="Wingdings" panose="05000000000000000000" pitchFamily="2" charset="2"/>
            </a:endParaRPr>
          </a:p>
          <a:p>
            <a:pPr lvl="1"/>
            <a:endParaRPr 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95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259080"/>
            <a:ext cx="4104640" cy="716280"/>
          </a:xfrm>
        </p:spPr>
        <p:txBody>
          <a:bodyPr/>
          <a:lstStyle/>
          <a:p>
            <a:r>
              <a:rPr lang="cs-CZ" dirty="0" smtClean="0"/>
              <a:t>ŘP v listinách 3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351280"/>
            <a:ext cx="5008880" cy="5394960"/>
          </a:xfrm>
        </p:spPr>
        <p:txBody>
          <a:bodyPr>
            <a:normAutofit lnSpcReduction="10000"/>
          </a:bodyPr>
          <a:lstStyle/>
          <a:p>
            <a:r>
              <a:rPr lang="cs-CZ" sz="2200" b="1" i="0" dirty="0" smtClean="0">
                <a:solidFill>
                  <a:srgbClr val="C00000"/>
                </a:solidFill>
                <a:sym typeface="Wingdings" panose="05000000000000000000" pitchFamily="2" charset="2"/>
              </a:rPr>
              <a:t>právní vztahy k nemovitostem</a:t>
            </a:r>
          </a:p>
          <a:p>
            <a:pPr lvl="1"/>
            <a:r>
              <a:rPr lang="cs-CZ" sz="2200" dirty="0" err="1" smtClean="0">
                <a:sym typeface="Wingdings" panose="05000000000000000000" pitchFamily="2" charset="2"/>
              </a:rPr>
              <a:t>hereditas</a:t>
            </a:r>
            <a:r>
              <a:rPr lang="cs-CZ" sz="2200" dirty="0" smtClean="0">
                <a:sym typeface="Wingdings" panose="05000000000000000000" pitchFamily="2" charset="2"/>
              </a:rPr>
              <a:t> = dědina, </a:t>
            </a:r>
            <a:r>
              <a:rPr lang="cs-CZ" sz="2200" dirty="0" err="1" smtClean="0">
                <a:sym typeface="Wingdings" panose="05000000000000000000" pitchFamily="2" charset="2"/>
              </a:rPr>
              <a:t>proprietas</a:t>
            </a:r>
            <a:r>
              <a:rPr lang="cs-CZ" sz="2200" dirty="0" smtClean="0">
                <a:sym typeface="Wingdings" panose="05000000000000000000" pitchFamily="2" charset="2"/>
              </a:rPr>
              <a:t>, dominium </a:t>
            </a:r>
            <a:r>
              <a:rPr lang="cs-CZ" sz="2200" i="0" dirty="0" smtClean="0">
                <a:sym typeface="Wingdings" panose="05000000000000000000" pitchFamily="2" charset="2"/>
              </a:rPr>
              <a:t>pro </a:t>
            </a:r>
            <a:r>
              <a:rPr lang="cs-CZ" sz="2200" i="0" dirty="0" err="1" smtClean="0">
                <a:sym typeface="Wingdings" panose="05000000000000000000" pitchFamily="2" charset="2"/>
              </a:rPr>
              <a:t>růz</a:t>
            </a:r>
            <a:r>
              <a:rPr lang="cs-CZ" sz="2200" i="0" dirty="0" smtClean="0">
                <a:sym typeface="Wingdings" panose="05000000000000000000" pitchFamily="2" charset="2"/>
              </a:rPr>
              <a:t>. druhy věc. práv</a:t>
            </a:r>
          </a:p>
          <a:p>
            <a:pPr lvl="1"/>
            <a:r>
              <a:rPr lang="cs-CZ" sz="2200" dirty="0" err="1" smtClean="0">
                <a:sym typeface="Wingdings" panose="05000000000000000000" pitchFamily="2" charset="2"/>
              </a:rPr>
              <a:t>possessio</a:t>
            </a:r>
            <a:r>
              <a:rPr lang="cs-CZ" sz="2200" i="0" dirty="0" smtClean="0">
                <a:sym typeface="Wingdings" panose="05000000000000000000" pitchFamily="2" charset="2"/>
              </a:rPr>
              <a:t> pro vyjádření vlastnické pozice X držba známa až od </a:t>
            </a:r>
            <a:r>
              <a:rPr lang="cs-CZ" sz="2200" i="0" dirty="0" err="1" smtClean="0">
                <a:sym typeface="Wingdings" panose="05000000000000000000" pitchFamily="2" charset="2"/>
              </a:rPr>
              <a:t>kon</a:t>
            </a:r>
            <a:r>
              <a:rPr lang="cs-CZ" sz="2200" i="0" dirty="0" smtClean="0">
                <a:sym typeface="Wingdings" panose="05000000000000000000" pitchFamily="2" charset="2"/>
              </a:rPr>
              <a:t>. 15. stol.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13. stol. „kapitalizace“ majetku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i="0" dirty="0" smtClean="0">
                <a:sym typeface="Wingdings" panose="05000000000000000000" pitchFamily="2" charset="2"/>
              </a:rPr>
              <a:t>  stará a nová terminologie vedle sebe</a:t>
            </a:r>
          </a:p>
          <a:p>
            <a:pPr lvl="1"/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od 13. stol. nauka o děleném vlastnictví </a:t>
            </a:r>
            <a:r>
              <a:rPr lang="cs-CZ" sz="2200" i="0" dirty="0" smtClean="0">
                <a:sym typeface="Wingdings" panose="05000000000000000000" pitchFamily="2" charset="2"/>
              </a:rPr>
              <a:t>(</a:t>
            </a:r>
            <a:r>
              <a:rPr lang="cs-CZ" sz="2200" dirty="0" err="1" smtClean="0">
                <a:sym typeface="Wingdings" panose="05000000000000000000" pitchFamily="2" charset="2"/>
              </a:rPr>
              <a:t>directum</a:t>
            </a:r>
            <a:r>
              <a:rPr lang="cs-CZ" sz="2200" dirty="0" smtClean="0">
                <a:sym typeface="Wingdings" panose="05000000000000000000" pitchFamily="2" charset="2"/>
              </a:rPr>
              <a:t>, </a:t>
            </a:r>
            <a:r>
              <a:rPr lang="cs-CZ" sz="2200" dirty="0" err="1" smtClean="0">
                <a:sym typeface="Wingdings" panose="05000000000000000000" pitchFamily="2" charset="2"/>
              </a:rPr>
              <a:t>utile</a:t>
            </a:r>
            <a:r>
              <a:rPr lang="cs-CZ" sz="2200" i="0" dirty="0" smtClean="0">
                <a:sym typeface="Wingdings" panose="05000000000000000000" pitchFamily="2" charset="2"/>
              </a:rPr>
              <a:t>)</a:t>
            </a:r>
          </a:p>
          <a:p>
            <a:endParaRPr lang="cs-CZ" sz="2200" dirty="0" smtClean="0">
              <a:sym typeface="Wingdings" panose="05000000000000000000" pitchFamily="2" charset="2"/>
            </a:endParaRP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58560" y="345440"/>
            <a:ext cx="5516880" cy="6400800"/>
          </a:xfrm>
        </p:spPr>
        <p:txBody>
          <a:bodyPr>
            <a:normAutofit lnSpcReduction="10000"/>
          </a:bodyPr>
          <a:lstStyle/>
          <a:p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zcizovací </a:t>
            </a:r>
            <a:r>
              <a:rPr lang="cs-CZ" sz="22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pr</a:t>
            </a:r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. jednání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ve 12. stol. </a:t>
            </a:r>
            <a:r>
              <a:rPr lang="cs-CZ" sz="2200" i="0" dirty="0" err="1" smtClean="0">
                <a:sym typeface="Wingdings" panose="05000000000000000000" pitchFamily="2" charset="2"/>
              </a:rPr>
              <a:t>majet</a:t>
            </a:r>
            <a:r>
              <a:rPr lang="cs-CZ" sz="2200" i="0" dirty="0" smtClean="0">
                <a:sym typeface="Wingdings" panose="05000000000000000000" pitchFamily="2" charset="2"/>
              </a:rPr>
              <a:t>. převody formulovány jako jediný akt a pouze se konstatují věcné účinky</a:t>
            </a:r>
          </a:p>
          <a:p>
            <a:pPr lvl="1"/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od </a:t>
            </a: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13. stol. nauka o převodu </a:t>
            </a:r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vlastnictví </a:t>
            </a:r>
            <a:r>
              <a:rPr lang="cs-CZ" sz="2200" i="0" dirty="0" smtClean="0">
                <a:sym typeface="Wingdings" panose="05000000000000000000" pitchFamily="2" charset="2"/>
              </a:rPr>
              <a:t>rozlišující </a:t>
            </a:r>
            <a:r>
              <a:rPr lang="cs-CZ" sz="2200" i="0" dirty="0" err="1" smtClean="0">
                <a:sym typeface="Wingdings" panose="05000000000000000000" pitchFamily="2" charset="2"/>
              </a:rPr>
              <a:t>zavaz</a:t>
            </a:r>
            <a:r>
              <a:rPr lang="cs-CZ" sz="2200" i="0" dirty="0" smtClean="0">
                <a:sym typeface="Wingdings" panose="05000000000000000000" pitchFamily="2" charset="2"/>
              </a:rPr>
              <a:t>. a zciz. jednání, </a:t>
            </a:r>
            <a:r>
              <a:rPr lang="cs-CZ" sz="2200" dirty="0" err="1" smtClean="0">
                <a:sym typeface="Wingdings" panose="05000000000000000000" pitchFamily="2" charset="2"/>
              </a:rPr>
              <a:t>titulus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i="0" dirty="0" smtClean="0">
                <a:sym typeface="Wingdings" panose="05000000000000000000" pitchFamily="2" charset="2"/>
              </a:rPr>
              <a:t>a</a:t>
            </a:r>
            <a:r>
              <a:rPr lang="cs-CZ" sz="2200" dirty="0" smtClean="0">
                <a:sym typeface="Wingdings" panose="05000000000000000000" pitchFamily="2" charset="2"/>
              </a:rPr>
              <a:t> modus</a:t>
            </a:r>
          </a:p>
          <a:p>
            <a:pPr lvl="1"/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od 14. stol. se vyžaduje u dispozic s </a:t>
            </a:r>
            <a:r>
              <a:rPr lang="cs-CZ" sz="2200" b="1" i="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nemov</a:t>
            </a:r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. zápis do </a:t>
            </a:r>
            <a:r>
              <a:rPr lang="cs-CZ" sz="2200" b="1" i="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úřed</a:t>
            </a:r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. knih</a:t>
            </a:r>
          </a:p>
          <a:p>
            <a:pPr lvl="1"/>
            <a:r>
              <a:rPr lang="cs-CZ" sz="2200" dirty="0" err="1" smtClean="0">
                <a:sym typeface="Wingdings" panose="05000000000000000000" pitchFamily="2" charset="2"/>
              </a:rPr>
              <a:t>tradere</a:t>
            </a:r>
            <a:r>
              <a:rPr lang="cs-CZ" sz="2200" i="0" dirty="0" smtClean="0">
                <a:sym typeface="Wingdings" panose="05000000000000000000" pitchFamily="2" charset="2"/>
              </a:rPr>
              <a:t> pro převod držby</a:t>
            </a:r>
          </a:p>
          <a:p>
            <a:pPr lvl="1"/>
            <a:r>
              <a:rPr lang="cs-CZ" sz="2200" dirty="0" err="1" smtClean="0">
                <a:sym typeface="Wingdings" panose="05000000000000000000" pitchFamily="2" charset="2"/>
              </a:rPr>
              <a:t>iustum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dirty="0" err="1" smtClean="0">
                <a:sym typeface="Wingdings" panose="05000000000000000000" pitchFamily="2" charset="2"/>
              </a:rPr>
              <a:t>pretium</a:t>
            </a:r>
            <a:endParaRPr lang="cs-CZ" sz="2200" dirty="0" smtClean="0">
              <a:sym typeface="Wingdings" panose="05000000000000000000" pitchFamily="2" charset="2"/>
            </a:endParaRP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předmětem </a:t>
            </a:r>
            <a:r>
              <a:rPr lang="cs-CZ" sz="2200" i="0" dirty="0" err="1" smtClean="0">
                <a:sym typeface="Wingdings" panose="05000000000000000000" pitchFamily="2" charset="2"/>
              </a:rPr>
              <a:t>pís</a:t>
            </a:r>
            <a:r>
              <a:rPr lang="cs-CZ" sz="2200" i="0" dirty="0" smtClean="0">
                <a:sym typeface="Wingdings" panose="05000000000000000000" pitchFamily="2" charset="2"/>
              </a:rPr>
              <a:t>. </a:t>
            </a:r>
            <a:r>
              <a:rPr lang="cs-CZ" sz="2200" i="0" dirty="0" err="1" smtClean="0">
                <a:sym typeface="Wingdings" panose="05000000000000000000" pitchFamily="2" charset="2"/>
              </a:rPr>
              <a:t>trhov</a:t>
            </a:r>
            <a:r>
              <a:rPr lang="cs-CZ" sz="2200" i="0" dirty="0" smtClean="0">
                <a:sym typeface="Wingdings" panose="05000000000000000000" pitchFamily="2" charset="2"/>
              </a:rPr>
              <a:t>. ujednání převážně </a:t>
            </a:r>
            <a:r>
              <a:rPr lang="cs-CZ" sz="2200" i="0" dirty="0" err="1" smtClean="0">
                <a:sym typeface="Wingdings" panose="05000000000000000000" pitchFamily="2" charset="2"/>
              </a:rPr>
              <a:t>nemov</a:t>
            </a:r>
            <a:r>
              <a:rPr lang="cs-CZ" sz="2200" i="0" dirty="0" smtClean="0">
                <a:sym typeface="Wingdings" panose="05000000000000000000" pitchFamily="2" charset="2"/>
              </a:rPr>
              <a:t>. (jméno, poloha, pertinence)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potvrzení o plnění prodávajícímu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směna nesmí být na škodu žádné straně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darování má </a:t>
            </a:r>
            <a:r>
              <a:rPr lang="cs-CZ" sz="2200" i="0" dirty="0" err="1" smtClean="0">
                <a:sym typeface="Wingdings" panose="05000000000000000000" pitchFamily="2" charset="2"/>
              </a:rPr>
              <a:t>neurč</a:t>
            </a:r>
            <a:r>
              <a:rPr lang="cs-CZ" sz="2200" i="0" dirty="0" smtClean="0">
                <a:sym typeface="Wingdings" panose="05000000000000000000" pitchFamily="2" charset="2"/>
              </a:rPr>
              <a:t>. formulace</a:t>
            </a:r>
            <a:endParaRPr lang="cs-CZ" sz="2200" i="0" dirty="0">
              <a:sym typeface="Wingdings" panose="05000000000000000000" pitchFamily="2" charset="2"/>
            </a:endParaRPr>
          </a:p>
          <a:p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36638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1800"/>
            <a:ext cx="4216400" cy="716280"/>
          </a:xfrm>
        </p:spPr>
        <p:txBody>
          <a:bodyPr/>
          <a:lstStyle/>
          <a:p>
            <a:r>
              <a:rPr lang="cs-CZ" dirty="0" smtClean="0"/>
              <a:t>ŘP v listinách 3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351280"/>
            <a:ext cx="5008880" cy="5394960"/>
          </a:xfrm>
        </p:spPr>
        <p:txBody>
          <a:bodyPr>
            <a:normAutofit lnSpcReduction="10000"/>
          </a:bodyPr>
          <a:lstStyle/>
          <a:p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poslední pořízení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nejst</a:t>
            </a:r>
            <a:r>
              <a:rPr lang="cs-CZ" sz="2200" i="0" dirty="0" smtClean="0">
                <a:sym typeface="Wingdings" panose="05000000000000000000" pitchFamily="2" charset="2"/>
              </a:rPr>
              <a:t>. dochované případy od 12. stol.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cír</a:t>
            </a:r>
            <a:r>
              <a:rPr lang="cs-CZ" sz="2200" i="0" dirty="0" smtClean="0">
                <a:sym typeface="Wingdings" panose="05000000000000000000" pitchFamily="2" charset="2"/>
              </a:rPr>
              <a:t>. propagace darů </a:t>
            </a:r>
            <a:r>
              <a:rPr lang="cs-CZ" sz="2200" dirty="0" smtClean="0">
                <a:sym typeface="Wingdings" panose="05000000000000000000" pitchFamily="2" charset="2"/>
              </a:rPr>
              <a:t>pro anima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darování pro případ smrti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pořízení pro případ smrti (</a:t>
            </a:r>
            <a:r>
              <a:rPr lang="cs-CZ" sz="2200" dirty="0" err="1" smtClean="0">
                <a:sym typeface="Wingdings" panose="05000000000000000000" pitchFamily="2" charset="2"/>
              </a:rPr>
              <a:t>testamentum</a:t>
            </a:r>
            <a:r>
              <a:rPr lang="cs-CZ" sz="2200" dirty="0" smtClean="0">
                <a:sym typeface="Wingdings" panose="05000000000000000000" pitchFamily="2" charset="2"/>
              </a:rPr>
              <a:t>, </a:t>
            </a:r>
            <a:r>
              <a:rPr lang="cs-CZ" sz="2200" dirty="0" err="1" smtClean="0">
                <a:sym typeface="Wingdings" panose="05000000000000000000" pitchFamily="2" charset="2"/>
              </a:rPr>
              <a:t>legatum</a:t>
            </a:r>
            <a:r>
              <a:rPr lang="cs-CZ" sz="2200" i="0" dirty="0" smtClean="0">
                <a:sym typeface="Wingdings" panose="05000000000000000000" pitchFamily="2" charset="2"/>
              </a:rPr>
              <a:t>) </a:t>
            </a:r>
            <a:r>
              <a:rPr lang="cs-CZ" sz="2200" i="0" dirty="0">
                <a:sym typeface="Wingdings" panose="05000000000000000000" pitchFamily="2" charset="2"/>
              </a:rPr>
              <a:t> </a:t>
            </a:r>
            <a:r>
              <a:rPr lang="cs-CZ" sz="2200" i="0" dirty="0" smtClean="0">
                <a:sym typeface="Wingdings" panose="05000000000000000000" pitchFamily="2" charset="2"/>
              </a:rPr>
              <a:t>vliv </a:t>
            </a:r>
            <a:r>
              <a:rPr lang="cs-CZ" sz="2200" i="0" dirty="0" err="1" smtClean="0">
                <a:sym typeface="Wingdings" panose="05000000000000000000" pitchFamily="2" charset="2"/>
              </a:rPr>
              <a:t>římskokan</a:t>
            </a:r>
            <a:r>
              <a:rPr lang="cs-CZ" sz="2200" i="0" dirty="0" smtClean="0">
                <a:sym typeface="Wingdings" panose="05000000000000000000" pitchFamily="2" charset="2"/>
              </a:rPr>
              <a:t>. testamentu (odvolatelnost, forma)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soukr</a:t>
            </a:r>
            <a:r>
              <a:rPr lang="cs-CZ" sz="2200" i="0" dirty="0" smtClean="0">
                <a:sym typeface="Wingdings" panose="05000000000000000000" pitchFamily="2" charset="2"/>
              </a:rPr>
              <a:t>. testament s děd. institucí v </a:t>
            </a:r>
            <a:r>
              <a:rPr lang="cs-CZ" sz="2200" i="0" dirty="0" err="1" smtClean="0">
                <a:sym typeface="Wingdings" panose="05000000000000000000" pitchFamily="2" charset="2"/>
              </a:rPr>
              <a:t>cír</a:t>
            </a:r>
            <a:r>
              <a:rPr lang="cs-CZ" sz="2200" i="0" dirty="0" smtClean="0">
                <a:sym typeface="Wingdings" panose="05000000000000000000" pitchFamily="2" charset="2"/>
              </a:rPr>
              <a:t>. a měst. </a:t>
            </a:r>
            <a:r>
              <a:rPr lang="cs-CZ" sz="2200" i="0" dirty="0" err="1" smtClean="0">
                <a:sym typeface="Wingdings" panose="05000000000000000000" pitchFamily="2" charset="2"/>
              </a:rPr>
              <a:t>pr</a:t>
            </a:r>
            <a:r>
              <a:rPr lang="cs-CZ" sz="2200" i="0" dirty="0" smtClean="0">
                <a:sym typeface="Wingdings" panose="05000000000000000000" pitchFamily="2" charset="2"/>
              </a:rPr>
              <a:t>. X v zem. právu </a:t>
            </a:r>
            <a:r>
              <a:rPr lang="cs-CZ" sz="2200" i="0" dirty="0" err="1" smtClean="0">
                <a:sym typeface="Wingdings" panose="05000000000000000000" pitchFamily="2" charset="2"/>
              </a:rPr>
              <a:t>kr.</a:t>
            </a:r>
            <a:r>
              <a:rPr lang="cs-CZ" sz="2200" i="0" dirty="0" smtClean="0">
                <a:sym typeface="Wingdings" panose="05000000000000000000" pitchFamily="2" charset="2"/>
              </a:rPr>
              <a:t> svolení (mocný list)</a:t>
            </a:r>
          </a:p>
          <a:p>
            <a:pPr lvl="1"/>
            <a:endParaRPr lang="cs-CZ" sz="2200" i="0" dirty="0" smtClean="0">
              <a:sym typeface="Wingdings" panose="05000000000000000000" pitchFamily="2" charset="2"/>
            </a:endParaRPr>
          </a:p>
          <a:p>
            <a:endParaRPr lang="cs-CZ" sz="2200" dirty="0" smtClean="0">
              <a:sym typeface="Wingdings" panose="05000000000000000000" pitchFamily="2" charset="2"/>
            </a:endParaRP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31280" y="172720"/>
            <a:ext cx="5577840" cy="6573520"/>
          </a:xfrm>
        </p:spPr>
        <p:txBody>
          <a:bodyPr>
            <a:normAutofit lnSpcReduction="10000"/>
          </a:bodyPr>
          <a:lstStyle/>
          <a:p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závazky</a:t>
            </a:r>
          </a:p>
          <a:p>
            <a:pPr lvl="1"/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smlouvy byly </a:t>
            </a:r>
            <a:r>
              <a:rPr lang="cs-CZ" sz="2200" b="1" i="0" dirty="0" err="1">
                <a:solidFill>
                  <a:srgbClr val="7030A0"/>
                </a:solidFill>
                <a:sym typeface="Wingdings" panose="05000000000000000000" pitchFamily="2" charset="2"/>
              </a:rPr>
              <a:t>dk</a:t>
            </a: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200" i="0" dirty="0">
                <a:sym typeface="Wingdings" panose="05000000000000000000" pitchFamily="2" charset="2"/>
              </a:rPr>
              <a:t> se smlouvami (</a:t>
            </a:r>
            <a:r>
              <a:rPr lang="cs-CZ" sz="2200" dirty="0" err="1">
                <a:sym typeface="Wingdings" panose="05000000000000000000" pitchFamily="2" charset="2"/>
              </a:rPr>
              <a:t>contracus</a:t>
            </a:r>
            <a:r>
              <a:rPr lang="cs-CZ" sz="2200" i="0" dirty="0">
                <a:sym typeface="Wingdings" panose="05000000000000000000" pitchFamily="2" charset="2"/>
              </a:rPr>
              <a:t>) nebývaly zásadně spojovány zavazovací účinky, ledaže obsahovaly zvl. ustanovení o slibu něco plnit</a:t>
            </a:r>
          </a:p>
          <a:p>
            <a:pPr lvl="1"/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od 13. stol. klausule o odstranění </a:t>
            </a:r>
            <a:r>
              <a:rPr lang="cs-CZ" sz="2200" b="1" i="0" dirty="0" err="1">
                <a:solidFill>
                  <a:srgbClr val="7030A0"/>
                </a:solidFill>
                <a:sym typeface="Wingdings" panose="05000000000000000000" pitchFamily="2" charset="2"/>
              </a:rPr>
              <a:t>pr</a:t>
            </a: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. vad </a:t>
            </a:r>
            <a:r>
              <a:rPr lang="cs-CZ" sz="2200" i="0" dirty="0">
                <a:sym typeface="Wingdings" panose="05000000000000000000" pitchFamily="2" charset="2"/>
              </a:rPr>
              <a:t>(</a:t>
            </a:r>
            <a:r>
              <a:rPr lang="cs-CZ" sz="2200" dirty="0" err="1">
                <a:sym typeface="Wingdings" panose="05000000000000000000" pitchFamily="2" charset="2"/>
              </a:rPr>
              <a:t>emendare</a:t>
            </a:r>
            <a:r>
              <a:rPr lang="cs-CZ" sz="2200" dirty="0">
                <a:sym typeface="Wingdings" panose="05000000000000000000" pitchFamily="2" charset="2"/>
              </a:rPr>
              <a:t>, </a:t>
            </a:r>
            <a:r>
              <a:rPr lang="cs-CZ" sz="2200" dirty="0" err="1">
                <a:sym typeface="Wingdings" panose="05000000000000000000" pitchFamily="2" charset="2"/>
              </a:rPr>
              <a:t>disbrigare</a:t>
            </a:r>
            <a:r>
              <a:rPr lang="cs-CZ" sz="2200" i="0" dirty="0">
                <a:sym typeface="Wingdings" panose="05000000000000000000" pitchFamily="2" charset="2"/>
              </a:rPr>
              <a:t>) pod sankcí pokuty</a:t>
            </a:r>
          </a:p>
          <a:p>
            <a:pPr lvl="1"/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od 13. stol. klausule o peněžité náhradě pro případ evikce </a:t>
            </a:r>
            <a:r>
              <a:rPr lang="cs-CZ" sz="2200" i="0" dirty="0">
                <a:sym typeface="Wingdings" panose="05000000000000000000" pitchFamily="2" charset="2"/>
              </a:rPr>
              <a:t>v trzích s </a:t>
            </a:r>
            <a:r>
              <a:rPr lang="cs-CZ" sz="2200" i="0" dirty="0" err="1">
                <a:sym typeface="Wingdings" panose="05000000000000000000" pitchFamily="2" charset="2"/>
              </a:rPr>
              <a:t>cír</a:t>
            </a:r>
            <a:r>
              <a:rPr lang="cs-CZ" sz="2200" i="0" dirty="0">
                <a:sym typeface="Wingdings" panose="05000000000000000000" pitchFamily="2" charset="2"/>
              </a:rPr>
              <a:t>.  (rukojemství, kauce), v zem. </a:t>
            </a:r>
            <a:r>
              <a:rPr lang="cs-CZ" sz="2200" i="0" dirty="0" err="1">
                <a:sym typeface="Wingdings" panose="05000000000000000000" pitchFamily="2" charset="2"/>
              </a:rPr>
              <a:t>pr</a:t>
            </a:r>
            <a:r>
              <a:rPr lang="cs-CZ" sz="2200" i="0" dirty="0">
                <a:sym typeface="Wingdings" panose="05000000000000000000" pitchFamily="2" charset="2"/>
              </a:rPr>
              <a:t>. ručení za evikci</a:t>
            </a:r>
          </a:p>
          <a:p>
            <a:pPr lvl="1"/>
            <a:r>
              <a:rPr lang="cs-CZ" sz="2200" i="0" dirty="0">
                <a:sym typeface="Wingdings" panose="05000000000000000000" pitchFamily="2" charset="2"/>
              </a:rPr>
              <a:t>pacht</a:t>
            </a:r>
          </a:p>
          <a:p>
            <a:pPr lvl="1"/>
            <a:r>
              <a:rPr lang="cs-CZ" sz="2200" i="0" dirty="0">
                <a:sym typeface="Wingdings" panose="05000000000000000000" pitchFamily="2" charset="2"/>
              </a:rPr>
              <a:t>uznání dluhu (</a:t>
            </a:r>
            <a:r>
              <a:rPr lang="cs-CZ" sz="2200" dirty="0" err="1">
                <a:sym typeface="Wingdings" panose="05000000000000000000" pitchFamily="2" charset="2"/>
              </a:rPr>
              <a:t>promittere</a:t>
            </a:r>
            <a:r>
              <a:rPr lang="cs-CZ" sz="2200" i="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stipulace: gen. slib dodržet </a:t>
            </a:r>
            <a:r>
              <a:rPr lang="cs-CZ" sz="2200" i="0" dirty="0" err="1" smtClean="0">
                <a:sym typeface="Wingdings" panose="05000000000000000000" pitchFamily="2" charset="2"/>
              </a:rPr>
              <a:t>podm</a:t>
            </a:r>
            <a:r>
              <a:rPr lang="cs-CZ" sz="2200" i="0" dirty="0" smtClean="0">
                <a:sym typeface="Wingdings" panose="05000000000000000000" pitchFamily="2" charset="2"/>
              </a:rPr>
              <a:t>. smlouvy, dom. forma (</a:t>
            </a:r>
            <a:r>
              <a:rPr lang="cs-CZ" sz="2200" dirty="0" err="1" smtClean="0">
                <a:sym typeface="Wingdings" panose="05000000000000000000" pitchFamily="2" charset="2"/>
              </a:rPr>
              <a:t>manualis</a:t>
            </a:r>
            <a:r>
              <a:rPr lang="cs-CZ" sz="2200" i="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zajištění: os. (</a:t>
            </a:r>
            <a:r>
              <a:rPr lang="cs-CZ" sz="2200" i="0" dirty="0" err="1" smtClean="0">
                <a:sym typeface="Wingdings" panose="05000000000000000000" pitchFamily="2" charset="2"/>
              </a:rPr>
              <a:t>rukojem</a:t>
            </a:r>
            <a:r>
              <a:rPr lang="cs-CZ" sz="2200" i="0" dirty="0" smtClean="0">
                <a:sym typeface="Wingdings" panose="05000000000000000000" pitchFamily="2" charset="2"/>
              </a:rPr>
              <a:t>., solid.), věc. (zástava propad. a prodej., hypotéka)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změna subjektů: cese, převzetí dluhu</a:t>
            </a:r>
            <a:endParaRPr lang="cs-CZ" sz="2200" i="0" dirty="0">
              <a:sym typeface="Wingdings" panose="05000000000000000000" pitchFamily="2" charset="2"/>
            </a:endParaRPr>
          </a:p>
          <a:p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20089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pojem a </a:t>
            </a:r>
            <a:r>
              <a:rPr lang="cs-CZ" sz="2400" dirty="0"/>
              <a:t>formy </a:t>
            </a:r>
            <a:r>
              <a:rPr lang="cs-CZ" sz="2400" dirty="0" smtClean="0"/>
              <a:t>recepce</a:t>
            </a:r>
          </a:p>
          <a:p>
            <a:r>
              <a:rPr lang="cs-CZ" sz="2400" dirty="0" smtClean="0"/>
              <a:t>ŘP prameny</a:t>
            </a:r>
          </a:p>
          <a:p>
            <a:r>
              <a:rPr lang="cs-CZ" sz="2400" dirty="0" smtClean="0"/>
              <a:t>domácí bádání </a:t>
            </a:r>
            <a:r>
              <a:rPr lang="cs-CZ" sz="2400" dirty="0"/>
              <a:t>o </a:t>
            </a:r>
            <a:r>
              <a:rPr lang="cs-CZ" sz="2400" dirty="0" smtClean="0"/>
              <a:t>římském právu</a:t>
            </a:r>
            <a:endParaRPr lang="cs-CZ" sz="2400" dirty="0"/>
          </a:p>
          <a:p>
            <a:r>
              <a:rPr lang="cs-CZ" sz="2400" dirty="0" smtClean="0"/>
              <a:t>vývoj romanizace na našem území</a:t>
            </a:r>
          </a:p>
          <a:p>
            <a:r>
              <a:rPr lang="cs-CZ" sz="2400" dirty="0" smtClean="0"/>
              <a:t>ŘP v listinách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188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6480" y="477519"/>
            <a:ext cx="4772906" cy="6156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7030A0"/>
                </a:solidFill>
              </a:rPr>
              <a:t>RECEPCE</a:t>
            </a:r>
            <a:r>
              <a:rPr lang="cs-CZ" sz="2200" dirty="0"/>
              <a:t> </a:t>
            </a:r>
            <a:r>
              <a:rPr lang="cs-CZ" sz="2200" b="1" dirty="0">
                <a:solidFill>
                  <a:srgbClr val="7030A0"/>
                </a:solidFill>
              </a:rPr>
              <a:t>= </a:t>
            </a:r>
            <a:r>
              <a:rPr lang="cs-CZ" sz="2200" b="1" dirty="0" smtClean="0">
                <a:solidFill>
                  <a:srgbClr val="7030A0"/>
                </a:solidFill>
              </a:rPr>
              <a:t>přímý vliv; obsahový přenos </a:t>
            </a:r>
            <a:r>
              <a:rPr lang="cs-CZ" sz="2200" dirty="0" smtClean="0"/>
              <a:t>právního </a:t>
            </a:r>
            <a:r>
              <a:rPr lang="cs-CZ" sz="2200" dirty="0"/>
              <a:t>ustanovení nebo celého pramene práva z jednoho právního řádu do </a:t>
            </a:r>
            <a:r>
              <a:rPr lang="cs-CZ" sz="2200" dirty="0" smtClean="0"/>
              <a:t>jiného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7030A0"/>
                </a:solidFill>
              </a:rPr>
              <a:t>X RENESANCE (12. století)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7030A0"/>
                </a:solidFill>
              </a:rPr>
              <a:t>X ROMANIZACE = </a:t>
            </a:r>
            <a:r>
              <a:rPr lang="cs-CZ" sz="2200" b="1" dirty="0" smtClean="0">
                <a:solidFill>
                  <a:srgbClr val="7030A0"/>
                </a:solidFill>
              </a:rPr>
              <a:t>nepřímý vliv </a:t>
            </a:r>
            <a:r>
              <a:rPr lang="cs-CZ" sz="2200" dirty="0">
                <a:solidFill>
                  <a:schemeClr val="tx1"/>
                </a:solidFill>
              </a:rPr>
              <a:t>na právní vývoj prostřednictvím </a:t>
            </a:r>
            <a:r>
              <a:rPr lang="cs-CZ" sz="2200" b="1" dirty="0" smtClean="0">
                <a:solidFill>
                  <a:srgbClr val="7030A0"/>
                </a:solidFill>
              </a:rPr>
              <a:t>intelekt. formování tvůrců </a:t>
            </a:r>
            <a:r>
              <a:rPr lang="cs-CZ" sz="2200" b="1" dirty="0">
                <a:solidFill>
                  <a:srgbClr val="7030A0"/>
                </a:solidFill>
              </a:rPr>
              <a:t>a uživatelů </a:t>
            </a:r>
            <a:r>
              <a:rPr lang="cs-CZ" sz="2200" b="1" dirty="0" smtClean="0">
                <a:solidFill>
                  <a:srgbClr val="7030A0"/>
                </a:solidFill>
              </a:rPr>
              <a:t>práva </a:t>
            </a:r>
            <a:r>
              <a:rPr lang="cs-CZ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terminologie, systematika, odkazy + zvědečtění </a:t>
            </a:r>
            <a:r>
              <a:rPr lang="cs-CZ" sz="22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pr</a:t>
            </a:r>
            <a:r>
              <a:rPr lang="cs-CZ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. života</a:t>
            </a:r>
            <a:endParaRPr lang="cs-CZ" sz="2200" dirty="0" smtClean="0">
              <a:solidFill>
                <a:schemeClr val="tx1"/>
              </a:solidFill>
            </a:endParaRPr>
          </a:p>
          <a:p>
            <a:r>
              <a:rPr lang="cs-CZ" sz="2200" b="1" dirty="0" smtClean="0">
                <a:solidFill>
                  <a:srgbClr val="7030A0"/>
                </a:solidFill>
              </a:rPr>
              <a:t>FORMY</a:t>
            </a:r>
            <a:r>
              <a:rPr lang="cs-CZ" sz="2200" dirty="0" smtClean="0"/>
              <a:t>:</a:t>
            </a:r>
          </a:p>
          <a:p>
            <a:pPr lvl="1"/>
            <a:r>
              <a:rPr lang="cs-CZ" sz="2200" i="0" dirty="0" smtClean="0"/>
              <a:t>vědomá x nevědomá</a:t>
            </a:r>
          </a:p>
          <a:p>
            <a:pPr lvl="1"/>
            <a:r>
              <a:rPr lang="cs-CZ" sz="2200" i="0" dirty="0" smtClean="0"/>
              <a:t>soustavná x nesoustavná</a:t>
            </a:r>
          </a:p>
          <a:p>
            <a:pPr lvl="1"/>
            <a:r>
              <a:rPr lang="cs-CZ" sz="2200" i="0" dirty="0" smtClean="0"/>
              <a:t>teoretická x praktická</a:t>
            </a:r>
          </a:p>
          <a:p>
            <a:r>
              <a:rPr lang="cs-CZ" sz="2200" b="1" dirty="0" smtClean="0">
                <a:solidFill>
                  <a:srgbClr val="7030A0"/>
                </a:solidFill>
              </a:rPr>
              <a:t>předmět</a:t>
            </a:r>
            <a:r>
              <a:rPr lang="cs-CZ" sz="2200" dirty="0" smtClean="0"/>
              <a:t>: ŘP, </a:t>
            </a:r>
            <a:r>
              <a:rPr lang="cs-CZ" sz="2200" i="1" dirty="0" smtClean="0"/>
              <a:t>ius </a:t>
            </a:r>
            <a:r>
              <a:rPr lang="cs-CZ" sz="2200" i="1" dirty="0" err="1" smtClean="0"/>
              <a:t>commune</a:t>
            </a:r>
            <a:endParaRPr lang="cs-CZ" sz="2200" i="1" dirty="0" smtClean="0"/>
          </a:p>
          <a:p>
            <a:pPr lvl="1"/>
            <a:endParaRPr lang="cs-CZ" sz="2200" i="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19520" y="477518"/>
            <a:ext cx="5770879" cy="6156961"/>
          </a:xfrm>
        </p:spPr>
        <p:txBody>
          <a:bodyPr>
            <a:normAutofit/>
          </a:bodyPr>
          <a:lstStyle/>
          <a:p>
            <a:r>
              <a:rPr lang="cs-CZ" sz="2200" dirty="0" smtClean="0"/>
              <a:t>„katalyzátory“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panovník/zeměpán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církev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univerzita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humanisté (1562 čes. překlad Just. </a:t>
            </a:r>
            <a:r>
              <a:rPr lang="cs-CZ" sz="2200" i="0" dirty="0" err="1" smtClean="0"/>
              <a:t>Inst</a:t>
            </a:r>
            <a:r>
              <a:rPr lang="cs-CZ" sz="2200" i="0" dirty="0" smtClean="0"/>
              <a:t>.)</a:t>
            </a:r>
          </a:p>
          <a:p>
            <a:r>
              <a:rPr lang="cs-CZ" sz="2200" dirty="0" smtClean="0"/>
              <a:t>obec. předpoklady: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personalita práva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err="1" smtClean="0"/>
              <a:t>hosp</a:t>
            </a:r>
            <a:r>
              <a:rPr lang="cs-CZ" sz="2200" i="0" dirty="0" smtClean="0"/>
              <a:t>. rozvoj (</a:t>
            </a:r>
            <a:r>
              <a:rPr lang="cs-CZ" sz="2200" i="0" dirty="0" err="1" smtClean="0"/>
              <a:t>Blochův</a:t>
            </a:r>
            <a:r>
              <a:rPr lang="cs-CZ" sz="2200" i="0" dirty="0" smtClean="0"/>
              <a:t> „druhý feudál. věk“ od pol. 11. stol.)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 zájem </a:t>
            </a:r>
            <a:r>
              <a:rPr lang="cs-CZ" sz="2200" i="0" dirty="0" err="1" smtClean="0"/>
              <a:t>cír</a:t>
            </a:r>
            <a:r>
              <a:rPr lang="cs-CZ" sz="2200" i="0" dirty="0" smtClean="0"/>
              <a:t>. na impériu</a:t>
            </a:r>
          </a:p>
          <a:p>
            <a:r>
              <a:rPr lang="cs-CZ" sz="2200" b="1" dirty="0" err="1" smtClean="0">
                <a:solidFill>
                  <a:srgbClr val="7030A0"/>
                </a:solidFill>
              </a:rPr>
              <a:t>stv</a:t>
            </a:r>
            <a:r>
              <a:rPr lang="cs-CZ" sz="2200" b="1" dirty="0" smtClean="0">
                <a:solidFill>
                  <a:srgbClr val="7030A0"/>
                </a:solidFill>
              </a:rPr>
              <a:t>. </a:t>
            </a:r>
            <a:r>
              <a:rPr lang="cs-CZ" sz="2200" b="1" dirty="0" smtClean="0">
                <a:solidFill>
                  <a:srgbClr val="7030A0"/>
                </a:solidFill>
              </a:rPr>
              <a:t>školy </a:t>
            </a:r>
            <a:r>
              <a:rPr lang="cs-CZ" sz="2200" dirty="0" smtClean="0">
                <a:solidFill>
                  <a:schemeClr val="tx1"/>
                </a:solidFill>
              </a:rPr>
              <a:t>(centrum Bologna, předchůdce Pavia)</a:t>
            </a:r>
            <a:r>
              <a:rPr lang="cs-CZ" sz="2200" dirty="0" smtClean="0"/>
              <a:t>:</a:t>
            </a:r>
            <a:endParaRPr lang="cs-CZ" sz="2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err="1" smtClean="0"/>
              <a:t>teoret</a:t>
            </a:r>
            <a:r>
              <a:rPr lang="cs-CZ" sz="2200" i="0" dirty="0" smtClean="0"/>
              <a:t>.: </a:t>
            </a:r>
            <a:r>
              <a:rPr lang="cs-CZ" sz="2200" b="1" i="0" dirty="0" smtClean="0">
                <a:solidFill>
                  <a:srgbClr val="7030A0"/>
                </a:solidFill>
              </a:rPr>
              <a:t>glosátoři</a:t>
            </a:r>
            <a:r>
              <a:rPr lang="cs-CZ" sz="2200" i="0" dirty="0" smtClean="0"/>
              <a:t> (glosy, distinkce, </a:t>
            </a:r>
            <a:r>
              <a:rPr lang="cs-CZ" sz="2200" i="0" dirty="0" err="1" smtClean="0"/>
              <a:t>brokardy</a:t>
            </a:r>
            <a:r>
              <a:rPr lang="cs-CZ" sz="2200" i="0" dirty="0" smtClean="0"/>
              <a:t>, </a:t>
            </a:r>
            <a:r>
              <a:rPr lang="cs-CZ" sz="2200" i="0" dirty="0" err="1" smtClean="0"/>
              <a:t>summy</a:t>
            </a:r>
            <a:r>
              <a:rPr lang="cs-CZ" sz="2200" i="0" dirty="0" smtClean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err="1" smtClean="0"/>
              <a:t>prakt</a:t>
            </a:r>
            <a:r>
              <a:rPr lang="cs-CZ" sz="2200" i="0" dirty="0" smtClean="0"/>
              <a:t>.: </a:t>
            </a:r>
            <a:r>
              <a:rPr lang="cs-CZ" sz="2200" b="1" i="0" dirty="0" smtClean="0">
                <a:solidFill>
                  <a:srgbClr val="7030A0"/>
                </a:solidFill>
              </a:rPr>
              <a:t>komentátoři</a:t>
            </a:r>
            <a:r>
              <a:rPr lang="cs-CZ" sz="2200" i="0" dirty="0" smtClean="0"/>
              <a:t> (traktáty, konsilia)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přínos: aktualizace a zobecnění </a:t>
            </a:r>
            <a:r>
              <a:rPr lang="cs-CZ" sz="2200" i="0" dirty="0" err="1" smtClean="0"/>
              <a:t>římskopr</a:t>
            </a:r>
            <a:r>
              <a:rPr lang="cs-CZ" sz="2200" i="0" dirty="0" smtClean="0"/>
              <a:t>. kazuistiky </a:t>
            </a:r>
            <a:r>
              <a:rPr lang="cs-CZ" sz="2200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„spojovací článek“ mezi světem ant. a </a:t>
            </a:r>
            <a:r>
              <a:rPr lang="cs-CZ" sz="2200" b="1" i="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stv</a:t>
            </a:r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. </a:t>
            </a:r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endParaRPr lang="cs-CZ" sz="2200" b="1" i="0" dirty="0" smtClean="0">
              <a:solidFill>
                <a:srgbClr val="7030A0"/>
              </a:solidFill>
            </a:endParaRPr>
          </a:p>
          <a:p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40717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Justiniánská</a:t>
            </a:r>
            <a:r>
              <a:rPr lang="cs-CZ" dirty="0" smtClean="0">
                <a:solidFill>
                  <a:schemeClr val="tx1"/>
                </a:solidFill>
              </a:rPr>
              <a:t> kodifikace 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/>
          <a:lstStyle/>
          <a:p>
            <a:r>
              <a:rPr lang="cs-CZ" sz="2400" dirty="0" err="1" smtClean="0"/>
              <a:t>Justinánova</a:t>
            </a:r>
            <a:r>
              <a:rPr lang="cs-CZ" sz="2400" dirty="0" smtClean="0"/>
              <a:t> idea obnovy </a:t>
            </a:r>
            <a:r>
              <a:rPr lang="cs-CZ" sz="2400" dirty="0" err="1" smtClean="0"/>
              <a:t>řím</a:t>
            </a:r>
            <a:r>
              <a:rPr lang="cs-CZ" sz="2400" dirty="0" smtClean="0"/>
              <a:t>. říše </a:t>
            </a:r>
            <a:r>
              <a:rPr lang="cs-CZ" sz="2400" dirty="0" smtClean="0">
                <a:sym typeface="Wingdings" panose="05000000000000000000" pitchFamily="2" charset="2"/>
              </a:rPr>
              <a:t> zákonodárná činnost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polit. hlediska: 1. absolutismus, 2. křesťanství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kompilační práce </a:t>
            </a:r>
          </a:p>
          <a:p>
            <a:pPr lvl="1"/>
            <a:r>
              <a:rPr lang="cs-CZ" sz="2400" dirty="0" smtClean="0">
                <a:sym typeface="Wingdings" panose="05000000000000000000" pitchFamily="2" charset="2"/>
              </a:rPr>
              <a:t>od 528</a:t>
            </a:r>
          </a:p>
          <a:p>
            <a:pPr lvl="1"/>
            <a:r>
              <a:rPr lang="cs-CZ" sz="2400" dirty="0">
                <a:sym typeface="Wingdings" panose="05000000000000000000" pitchFamily="2" charset="2"/>
              </a:rPr>
              <a:t>rychlé tempo </a:t>
            </a:r>
          </a:p>
          <a:p>
            <a:pPr lvl="1"/>
            <a:r>
              <a:rPr lang="cs-CZ" sz="2400" dirty="0" smtClean="0">
                <a:sym typeface="Wingdings" panose="05000000000000000000" pitchFamily="2" charset="2"/>
              </a:rPr>
              <a:t>komise učenců a praktiků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NÁZEV: </a:t>
            </a:r>
            <a:r>
              <a:rPr lang="cs-CZ" sz="2400" b="1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Corpus </a:t>
            </a:r>
            <a:r>
              <a:rPr lang="cs-CZ" sz="2400" b="1" i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iuris</a:t>
            </a:r>
            <a:r>
              <a:rPr lang="cs-CZ" sz="2400" b="1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cs-CZ" sz="2400" b="1" i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civilis</a:t>
            </a:r>
            <a:r>
              <a:rPr lang="cs-CZ" sz="2400" b="1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cs-CZ" sz="2400" dirty="0" smtClean="0">
                <a:sym typeface="Wingdings" panose="05000000000000000000" pitchFamily="2" charset="2"/>
              </a:rPr>
              <a:t>(vydavatel </a:t>
            </a:r>
            <a:r>
              <a:rPr lang="cs-CZ" sz="2400" dirty="0" err="1" smtClean="0">
                <a:sym typeface="Wingdings" panose="05000000000000000000" pitchFamily="2" charset="2"/>
              </a:rPr>
              <a:t>Dionysius</a:t>
            </a:r>
            <a:r>
              <a:rPr lang="cs-CZ" sz="2400" dirty="0" smtClean="0">
                <a:sym typeface="Wingdings" panose="05000000000000000000" pitchFamily="2" charset="2"/>
              </a:rPr>
              <a:t> </a:t>
            </a:r>
            <a:r>
              <a:rPr lang="cs-CZ" sz="2400" dirty="0" err="1" smtClean="0">
                <a:sym typeface="Wingdings" panose="05000000000000000000" pitchFamily="2" charset="2"/>
              </a:rPr>
              <a:t>Gothofredus</a:t>
            </a:r>
            <a:r>
              <a:rPr lang="cs-CZ" sz="2400" dirty="0" smtClean="0">
                <a:sym typeface="Wingdings" panose="05000000000000000000" pitchFamily="2" charset="2"/>
              </a:rPr>
              <a:t>, 1598)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KRITICKÉ VYDÁNÍ: </a:t>
            </a:r>
          </a:p>
          <a:p>
            <a:pPr lvl="1"/>
            <a:r>
              <a:rPr lang="cs-CZ" sz="2400" dirty="0" smtClean="0">
                <a:sym typeface="Wingdings" panose="05000000000000000000" pitchFamily="2" charset="2"/>
              </a:rPr>
              <a:t>něm. 19. stol.  </a:t>
            </a:r>
            <a:r>
              <a:rPr lang="cs-CZ" sz="2400" dirty="0" err="1" smtClean="0">
                <a:sym typeface="Wingdings" panose="05000000000000000000" pitchFamily="2" charset="2"/>
              </a:rPr>
              <a:t>Mommsen-Krüger</a:t>
            </a:r>
            <a:r>
              <a:rPr lang="cs-CZ" sz="2400" dirty="0" smtClean="0">
                <a:sym typeface="Wingdings" panose="05000000000000000000" pitchFamily="2" charset="2"/>
              </a:rPr>
              <a:t> et </a:t>
            </a:r>
            <a:r>
              <a:rPr lang="cs-CZ" sz="2400" dirty="0">
                <a:sym typeface="Wingdings" panose="05000000000000000000" pitchFamily="2" charset="2"/>
              </a:rPr>
              <a:t>al. </a:t>
            </a:r>
            <a:r>
              <a:rPr lang="cs-CZ" sz="2400" i="1" dirty="0">
                <a:sym typeface="Wingdings" panose="05000000000000000000" pitchFamily="2" charset="2"/>
              </a:rPr>
              <a:t>Corpus </a:t>
            </a:r>
            <a:r>
              <a:rPr lang="cs-CZ" sz="2400" i="1" dirty="0" err="1">
                <a:sym typeface="Wingdings" panose="05000000000000000000" pitchFamily="2" charset="2"/>
              </a:rPr>
              <a:t>iuris</a:t>
            </a:r>
            <a:r>
              <a:rPr lang="cs-CZ" sz="2400" i="1" dirty="0">
                <a:sym typeface="Wingdings" panose="05000000000000000000" pitchFamily="2" charset="2"/>
              </a:rPr>
              <a:t> </a:t>
            </a:r>
            <a:r>
              <a:rPr lang="cs-CZ" sz="2400" i="1" dirty="0" err="1">
                <a:sym typeface="Wingdings" panose="05000000000000000000" pitchFamily="2" charset="2"/>
              </a:rPr>
              <a:t>civilis</a:t>
            </a:r>
            <a:endParaRPr lang="cs-CZ" sz="2400" i="1" dirty="0" smtClean="0">
              <a:sym typeface="Wingdings" panose="05000000000000000000" pitchFamily="2" charset="2"/>
            </a:endParaRPr>
          </a:p>
          <a:p>
            <a:pPr lvl="1"/>
            <a:r>
              <a:rPr lang="cs-CZ" sz="2400" dirty="0" err="1" smtClean="0">
                <a:sym typeface="Wingdings" panose="05000000000000000000" pitchFamily="2" charset="2"/>
              </a:rPr>
              <a:t>ital</a:t>
            </a:r>
            <a:r>
              <a:rPr lang="cs-CZ" sz="2400" dirty="0" smtClean="0">
                <a:sym typeface="Wingdings" panose="05000000000000000000" pitchFamily="2" charset="2"/>
              </a:rPr>
              <a:t>. 20. stol. </a:t>
            </a:r>
            <a:r>
              <a:rPr lang="cs-CZ" sz="2400" dirty="0" err="1" smtClean="0">
                <a:sym typeface="Wingdings" panose="05000000000000000000" pitchFamily="2" charset="2"/>
              </a:rPr>
              <a:t>Bonfante</a:t>
            </a:r>
            <a:r>
              <a:rPr lang="cs-CZ" sz="2400" dirty="0" smtClean="0">
                <a:sym typeface="Wingdings" panose="05000000000000000000" pitchFamily="2" charset="2"/>
              </a:rPr>
              <a:t> et </a:t>
            </a:r>
            <a:r>
              <a:rPr lang="cs-CZ" sz="2400" dirty="0">
                <a:sym typeface="Wingdings" panose="05000000000000000000" pitchFamily="2" charset="2"/>
              </a:rPr>
              <a:t>al. </a:t>
            </a:r>
            <a:r>
              <a:rPr lang="cs-CZ" sz="2400" i="1" dirty="0" err="1">
                <a:sym typeface="Wingdings" panose="05000000000000000000" pitchFamily="2" charset="2"/>
              </a:rPr>
              <a:t>Digesta</a:t>
            </a:r>
            <a:r>
              <a:rPr lang="cs-CZ" sz="2400" i="1" dirty="0">
                <a:sym typeface="Wingdings" panose="05000000000000000000" pitchFamily="2" charset="2"/>
              </a:rPr>
              <a:t> </a:t>
            </a:r>
            <a:r>
              <a:rPr lang="cs-CZ" sz="2400" i="1" dirty="0" err="1">
                <a:sym typeface="Wingdings" panose="05000000000000000000" pitchFamily="2" charset="2"/>
              </a:rPr>
              <a:t>Iustiniani</a:t>
            </a:r>
            <a:r>
              <a:rPr lang="cs-CZ" sz="2400" i="1" dirty="0">
                <a:sym typeface="Wingdings" panose="05000000000000000000" pitchFamily="2" charset="2"/>
              </a:rPr>
              <a:t> Augusti </a:t>
            </a:r>
            <a:endParaRPr lang="cs-CZ" sz="2400" i="1" dirty="0" smtClean="0">
              <a:sym typeface="Wingdings" panose="05000000000000000000" pitchFamily="2" charset="2"/>
            </a:endParaRPr>
          </a:p>
          <a:p>
            <a:endParaRPr lang="cs-CZ" dirty="0" smtClean="0">
              <a:sym typeface="Wingdings" panose="05000000000000000000" pitchFamily="2" charset="2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0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Justiniánská</a:t>
            </a:r>
            <a:r>
              <a:rPr lang="cs-CZ" dirty="0" smtClean="0">
                <a:solidFill>
                  <a:schemeClr val="tx1"/>
                </a:solidFill>
              </a:rPr>
              <a:t> kodifikace 2: CODEX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528-529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sbírka </a:t>
            </a:r>
            <a:r>
              <a:rPr lang="cs-CZ" sz="2400" b="1" dirty="0" err="1" smtClean="0">
                <a:solidFill>
                  <a:srgbClr val="C00000"/>
                </a:solidFill>
              </a:rPr>
              <a:t>cís</a:t>
            </a:r>
            <a:r>
              <a:rPr lang="cs-CZ" sz="2400" b="1" dirty="0" smtClean="0">
                <a:solidFill>
                  <a:srgbClr val="C00000"/>
                </a:solidFill>
              </a:rPr>
              <a:t>. zákonů</a:t>
            </a:r>
          </a:p>
          <a:p>
            <a:r>
              <a:rPr lang="cs-CZ" sz="2400" dirty="0" smtClean="0"/>
              <a:t>památka se nezachovala</a:t>
            </a:r>
          </a:p>
          <a:p>
            <a:r>
              <a:rPr lang="cs-CZ" sz="2400" dirty="0" smtClean="0"/>
              <a:t>cíl:</a:t>
            </a:r>
          </a:p>
          <a:p>
            <a:pPr lvl="1"/>
            <a:r>
              <a:rPr lang="cs-CZ" sz="2400" dirty="0" smtClean="0"/>
              <a:t>odstranit zastaralé předpisy </a:t>
            </a:r>
          </a:p>
          <a:p>
            <a:pPr lvl="1"/>
            <a:r>
              <a:rPr lang="cs-CZ" sz="2400" dirty="0" smtClean="0"/>
              <a:t>uvést do souladu rozporné předpisy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7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155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Justiniánská</a:t>
            </a:r>
            <a:r>
              <a:rPr lang="cs-CZ" dirty="0" smtClean="0">
                <a:solidFill>
                  <a:schemeClr val="tx1"/>
                </a:solidFill>
              </a:rPr>
              <a:t> kodifikace 3: DIGESTA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34720" y="1483360"/>
            <a:ext cx="5232400" cy="52019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restrikce práce s </a:t>
            </a:r>
            <a:r>
              <a:rPr lang="cs-CZ" sz="2400" dirty="0" err="1" smtClean="0"/>
              <a:t>pr</a:t>
            </a:r>
            <a:r>
              <a:rPr lang="cs-CZ" sz="2400" dirty="0" smtClean="0"/>
              <a:t>. prameny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„aktualizovaný“ výbor z klas. právníků</a:t>
            </a:r>
          </a:p>
          <a:p>
            <a:r>
              <a:rPr lang="cs-CZ" sz="2400" dirty="0" smtClean="0"/>
              <a:t>cíl:</a:t>
            </a:r>
          </a:p>
          <a:p>
            <a:pPr lvl="1"/>
            <a:r>
              <a:rPr lang="cs-CZ" sz="2400" dirty="0"/>
              <a:t>vybrat a utřídit spisy klas. právníků s i</a:t>
            </a:r>
            <a:r>
              <a:rPr lang="cs-CZ" sz="2400" i="1" dirty="0"/>
              <a:t>us </a:t>
            </a:r>
            <a:r>
              <a:rPr lang="cs-CZ" sz="2400" i="1" dirty="0" err="1"/>
              <a:t>respondendi</a:t>
            </a:r>
            <a:endParaRPr lang="cs-CZ" sz="2400" i="1" dirty="0"/>
          </a:p>
          <a:p>
            <a:pPr lvl="1"/>
            <a:r>
              <a:rPr lang="cs-CZ" sz="2400" dirty="0" smtClean="0"/>
              <a:t>přizpůsobit staré právo novým </a:t>
            </a:r>
            <a:r>
              <a:rPr lang="cs-CZ" sz="2400" dirty="0" err="1" smtClean="0"/>
              <a:t>hosp</a:t>
            </a:r>
            <a:r>
              <a:rPr lang="cs-CZ" sz="2400" dirty="0" smtClean="0"/>
              <a:t>. a soc. potřebám</a:t>
            </a:r>
          </a:p>
          <a:p>
            <a:pPr lvl="1"/>
            <a:r>
              <a:rPr lang="cs-CZ" sz="2400" dirty="0" smtClean="0"/>
              <a:t>odstranit rozpory a duplicity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CITACE filologická (moderní)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inskripce &gt; D &gt; kniha &gt; titul &gt; fragment &gt; paragraf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38240" y="1351280"/>
            <a:ext cx="5770880" cy="5161278"/>
          </a:xfrm>
        </p:spPr>
        <p:txBody>
          <a:bodyPr>
            <a:normAutofit/>
          </a:bodyPr>
          <a:lstStyle/>
          <a:p>
            <a:r>
              <a:rPr lang="cs-CZ" sz="2200" dirty="0" smtClean="0"/>
              <a:t>VZNIK 530-533 (</a:t>
            </a:r>
            <a:r>
              <a:rPr lang="cs-CZ" sz="2200" dirty="0" err="1" smtClean="0"/>
              <a:t>publ</a:t>
            </a:r>
            <a:r>
              <a:rPr lang="cs-CZ" sz="2200" dirty="0" smtClean="0"/>
              <a:t>. konstituce):</a:t>
            </a:r>
          </a:p>
          <a:p>
            <a:pPr marL="457200" lvl="1" indent="0">
              <a:buNone/>
            </a:pPr>
            <a:r>
              <a:rPr lang="cs-CZ" sz="2200" b="1" dirty="0" err="1" smtClean="0">
                <a:solidFill>
                  <a:srgbClr val="002060"/>
                </a:solidFill>
              </a:rPr>
              <a:t>Bluhmeho</a:t>
            </a:r>
            <a:r>
              <a:rPr lang="cs-CZ" sz="2200" b="1" dirty="0" smtClean="0">
                <a:solidFill>
                  <a:srgbClr val="002060"/>
                </a:solidFill>
              </a:rPr>
              <a:t> teorie </a:t>
            </a:r>
            <a:r>
              <a:rPr lang="cs-CZ" sz="2200" dirty="0" smtClean="0">
                <a:sym typeface="Wingdings" panose="05000000000000000000" pitchFamily="2" charset="2"/>
              </a:rPr>
              <a:t> skupiny excerpovaného materiálu, </a:t>
            </a:r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tzv. masy</a:t>
            </a:r>
            <a:r>
              <a:rPr lang="cs-CZ" sz="2200" dirty="0" smtClean="0">
                <a:sym typeface="Wingdings" panose="05000000000000000000" pitchFamily="2" charset="2"/>
              </a:rPr>
              <a:t>: </a:t>
            </a:r>
            <a:r>
              <a:rPr lang="cs-CZ" sz="2200" dirty="0">
                <a:sym typeface="Wingdings" panose="05000000000000000000" pitchFamily="2" charset="2"/>
              </a:rPr>
              <a:t>„Sabinova“ </a:t>
            </a:r>
            <a:r>
              <a:rPr lang="cs-CZ" sz="2200" dirty="0" smtClean="0">
                <a:sym typeface="Wingdings" panose="05000000000000000000" pitchFamily="2" charset="2"/>
              </a:rPr>
              <a:t>(</a:t>
            </a:r>
            <a:r>
              <a:rPr lang="cs-CZ" sz="2200" dirty="0">
                <a:sym typeface="Wingdings" panose="05000000000000000000" pitchFamily="2" charset="2"/>
              </a:rPr>
              <a:t>komentáře k ius </a:t>
            </a:r>
            <a:r>
              <a:rPr lang="cs-CZ" sz="2200" dirty="0" smtClean="0">
                <a:sym typeface="Wingdings" panose="05000000000000000000" pitchFamily="2" charset="2"/>
              </a:rPr>
              <a:t>civile), </a:t>
            </a:r>
            <a:r>
              <a:rPr lang="cs-CZ" sz="2200" dirty="0">
                <a:sym typeface="Wingdings" panose="05000000000000000000" pitchFamily="2" charset="2"/>
              </a:rPr>
              <a:t>„ediktální</a:t>
            </a:r>
            <a:r>
              <a:rPr lang="cs-CZ" sz="2200" dirty="0" smtClean="0">
                <a:sym typeface="Wingdings" panose="05000000000000000000" pitchFamily="2" charset="2"/>
              </a:rPr>
              <a:t>“ (komentáře k </a:t>
            </a:r>
            <a:r>
              <a:rPr lang="cs-CZ" sz="2200" dirty="0" err="1" smtClean="0">
                <a:sym typeface="Wingdings" panose="05000000000000000000" pitchFamily="2" charset="2"/>
              </a:rPr>
              <a:t>prét</a:t>
            </a:r>
            <a:r>
              <a:rPr lang="cs-CZ" sz="2200" dirty="0" smtClean="0">
                <a:sym typeface="Wingdings" panose="05000000000000000000" pitchFamily="2" charset="2"/>
              </a:rPr>
              <a:t>. ediktu), „</a:t>
            </a:r>
            <a:r>
              <a:rPr lang="cs-CZ" sz="2200" dirty="0" err="1">
                <a:sym typeface="Wingdings" panose="05000000000000000000" pitchFamily="2" charset="2"/>
              </a:rPr>
              <a:t>Papiniova</a:t>
            </a:r>
            <a:r>
              <a:rPr lang="cs-CZ" sz="2200" dirty="0" smtClean="0">
                <a:sym typeface="Wingdings" panose="05000000000000000000" pitchFamily="2" charset="2"/>
              </a:rPr>
              <a:t>“ (sbírky otázek a odpovědí) a „dodatková“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cs-CZ" sz="2200" dirty="0" smtClean="0">
                <a:sym typeface="Wingdings" panose="05000000000000000000" pitchFamily="2" charset="2"/>
              </a:rPr>
              <a:t>rozdělení činnosti komise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  <a:r>
              <a:rPr lang="cs-CZ" sz="2200" dirty="0" smtClean="0">
                <a:sym typeface="Wingdings" panose="05000000000000000000" pitchFamily="2" charset="2"/>
              </a:rPr>
              <a:t> subkomise  excerpují jednotlivé skupiny autorů a děl</a:t>
            </a:r>
          </a:p>
          <a:p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interpolace</a:t>
            </a:r>
            <a:r>
              <a:rPr lang="cs-CZ" sz="2200" dirty="0" smtClean="0">
                <a:sym typeface="Wingdings" panose="05000000000000000000" pitchFamily="2" charset="2"/>
              </a:rPr>
              <a:t>  adaptace klas. </a:t>
            </a:r>
            <a:r>
              <a:rPr lang="cs-CZ" sz="2200" dirty="0" err="1" smtClean="0">
                <a:sym typeface="Wingdings" panose="05000000000000000000" pitchFamily="2" charset="2"/>
              </a:rPr>
              <a:t>pr</a:t>
            </a:r>
            <a:r>
              <a:rPr lang="cs-CZ" sz="2200" dirty="0" smtClean="0">
                <a:sym typeface="Wingdings" panose="05000000000000000000" pitchFamily="2" charset="2"/>
              </a:rPr>
              <a:t>. textů</a:t>
            </a:r>
          </a:p>
          <a:p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DOCHOVÁNÍ:</a:t>
            </a:r>
          </a:p>
          <a:p>
            <a:pPr lvl="1"/>
            <a:r>
              <a:rPr lang="cs-CZ" sz="2200" b="1" i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littera</a:t>
            </a:r>
            <a:r>
              <a:rPr lang="cs-CZ" sz="2200" b="1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Florentina </a:t>
            </a:r>
            <a:r>
              <a:rPr lang="cs-CZ" sz="2200" dirty="0" smtClean="0">
                <a:sym typeface="Wingdings" panose="05000000000000000000" pitchFamily="2" charset="2"/>
              </a:rPr>
              <a:t>(7.-6. st. NL)</a:t>
            </a:r>
          </a:p>
          <a:p>
            <a:pPr lvl="1"/>
            <a:r>
              <a:rPr lang="cs-CZ" sz="2200" b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littera</a:t>
            </a:r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cs-CZ" sz="2200" b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Bononiensis</a:t>
            </a:r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/</a:t>
            </a:r>
            <a:r>
              <a:rPr lang="cs-CZ" sz="2200" b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Vulgata</a:t>
            </a:r>
            <a:r>
              <a:rPr lang="cs-CZ" sz="2200" dirty="0" smtClean="0">
                <a:sym typeface="Wingdings" panose="05000000000000000000" pitchFamily="2" charset="2"/>
              </a:rPr>
              <a:t>  </a:t>
            </a:r>
            <a:r>
              <a:rPr lang="cs-CZ" sz="2200" dirty="0" err="1" smtClean="0">
                <a:sym typeface="Wingdings" panose="05000000000000000000" pitchFamily="2" charset="2"/>
              </a:rPr>
              <a:t>stv</a:t>
            </a:r>
            <a:r>
              <a:rPr lang="cs-CZ" sz="2200" dirty="0" smtClean="0">
                <a:sym typeface="Wingdings" panose="05000000000000000000" pitchFamily="2" charset="2"/>
              </a:rPr>
              <a:t>. rkp. (</a:t>
            </a:r>
            <a:r>
              <a:rPr lang="cs-CZ" sz="2200" dirty="0" err="1" smtClean="0">
                <a:sym typeface="Wingdings" panose="05000000000000000000" pitchFamily="2" charset="2"/>
              </a:rPr>
              <a:t>vetus</a:t>
            </a:r>
            <a:r>
              <a:rPr lang="cs-CZ" sz="2200" dirty="0" smtClean="0">
                <a:sym typeface="Wingdings" panose="05000000000000000000" pitchFamily="2" charset="2"/>
              </a:rPr>
              <a:t>, </a:t>
            </a:r>
            <a:r>
              <a:rPr lang="cs-CZ" sz="2200" dirty="0" err="1" smtClean="0">
                <a:sym typeface="Wingdings" panose="05000000000000000000" pitchFamily="2" charset="2"/>
              </a:rPr>
              <a:t>infortiatum</a:t>
            </a:r>
            <a:r>
              <a:rPr lang="cs-CZ" sz="2200" dirty="0" smtClean="0">
                <a:sym typeface="Wingdings" panose="05000000000000000000" pitchFamily="2" charset="2"/>
              </a:rPr>
              <a:t>, novum)</a:t>
            </a:r>
          </a:p>
        </p:txBody>
      </p:sp>
    </p:spTree>
    <p:extLst>
      <p:ext uri="{BB962C8B-B14F-4D97-AF65-F5344CB8AC3E}">
        <p14:creationId xmlns:p14="http://schemas.microsoft.com/office/powerpoint/2010/main" val="11525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Justiniánská</a:t>
            </a:r>
            <a:r>
              <a:rPr lang="cs-CZ" dirty="0" smtClean="0">
                <a:solidFill>
                  <a:schemeClr val="tx1"/>
                </a:solidFill>
              </a:rPr>
              <a:t> kodifikace 3: INSTITUCE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533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autorizovaná učebnice </a:t>
            </a:r>
            <a:r>
              <a:rPr lang="cs-CZ" sz="2400" b="1" dirty="0" err="1" smtClean="0">
                <a:solidFill>
                  <a:srgbClr val="C00000"/>
                </a:solidFill>
              </a:rPr>
              <a:t>řím</a:t>
            </a:r>
            <a:r>
              <a:rPr lang="cs-CZ" sz="2400" b="1" dirty="0" smtClean="0">
                <a:solidFill>
                  <a:srgbClr val="C00000"/>
                </a:solidFill>
              </a:rPr>
              <a:t>. práva pro začátečníky</a:t>
            </a:r>
          </a:p>
          <a:p>
            <a:r>
              <a:rPr lang="cs-CZ" sz="2400" dirty="0" smtClean="0"/>
              <a:t>základ: </a:t>
            </a:r>
            <a:r>
              <a:rPr lang="cs-CZ" sz="2400" dirty="0" err="1" smtClean="0"/>
              <a:t>Gaiovy</a:t>
            </a:r>
            <a:r>
              <a:rPr lang="cs-CZ" sz="2400" dirty="0" smtClean="0"/>
              <a:t> aj. instituce</a:t>
            </a:r>
          </a:p>
          <a:p>
            <a:r>
              <a:rPr lang="cs-CZ" sz="2400" dirty="0" smtClean="0"/>
              <a:t>knihy rozděleny mezi profesory práva (</a:t>
            </a:r>
            <a:r>
              <a:rPr lang="cs-CZ" sz="2400" dirty="0" err="1" smtClean="0"/>
              <a:t>Dorotheus</a:t>
            </a:r>
            <a:r>
              <a:rPr lang="cs-CZ" sz="2400" dirty="0" smtClean="0"/>
              <a:t>, Theofil), pracující pod vedením </a:t>
            </a:r>
            <a:r>
              <a:rPr lang="cs-CZ" sz="2400" dirty="0" err="1"/>
              <a:t>Triboniana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smtClean="0"/>
              <a:t>učebnice sloužila na právnických fakultách do novověku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05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Justiniánská</a:t>
            </a:r>
            <a:r>
              <a:rPr lang="cs-CZ" dirty="0" smtClean="0">
                <a:solidFill>
                  <a:schemeClr val="tx1"/>
                </a:solidFill>
              </a:rPr>
              <a:t> kodifikace 4: </a:t>
            </a:r>
            <a:r>
              <a:rPr lang="cs-CZ" dirty="0" err="1" smtClean="0">
                <a:solidFill>
                  <a:schemeClr val="tx1"/>
                </a:solidFill>
              </a:rPr>
              <a:t>Codex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Repetitiae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Praelectionis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42080"/>
          </a:xfrm>
        </p:spPr>
        <p:txBody>
          <a:bodyPr>
            <a:normAutofit/>
          </a:bodyPr>
          <a:lstStyle/>
          <a:p>
            <a:r>
              <a:rPr lang="cs-CZ" sz="2400" dirty="0"/>
              <a:t>534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sbírka revidovaných </a:t>
            </a:r>
            <a:r>
              <a:rPr lang="cs-CZ" sz="2400" b="1" dirty="0" err="1" smtClean="0">
                <a:solidFill>
                  <a:srgbClr val="C00000"/>
                </a:solidFill>
              </a:rPr>
              <a:t>cís</a:t>
            </a:r>
            <a:r>
              <a:rPr lang="cs-CZ" sz="2400" b="1" dirty="0">
                <a:solidFill>
                  <a:srgbClr val="C00000"/>
                </a:solidFill>
              </a:rPr>
              <a:t>. </a:t>
            </a:r>
            <a:r>
              <a:rPr lang="cs-CZ" sz="2400" b="1" dirty="0" smtClean="0">
                <a:solidFill>
                  <a:srgbClr val="C00000"/>
                </a:solidFill>
              </a:rPr>
              <a:t>zákonů od Hadriána po Justiniána</a:t>
            </a:r>
            <a:endParaRPr lang="cs-CZ" sz="2400" dirty="0" smtClean="0"/>
          </a:p>
          <a:p>
            <a:r>
              <a:rPr lang="cs-CZ" sz="2400" dirty="0" smtClean="0"/>
              <a:t>12 knih řazených věcně</a:t>
            </a:r>
          </a:p>
          <a:p>
            <a:r>
              <a:rPr lang="cs-CZ" sz="2400" dirty="0" smtClean="0"/>
              <a:t>divergence mezi klas. práv. spisy řešeny v průběhu </a:t>
            </a:r>
            <a:r>
              <a:rPr lang="cs-CZ" sz="2400" dirty="0" err="1" smtClean="0"/>
              <a:t>kodif</a:t>
            </a:r>
            <a:r>
              <a:rPr lang="cs-CZ" sz="2400" dirty="0" smtClean="0"/>
              <a:t>. prací na „plenárních schůzích“ vydáním </a:t>
            </a:r>
            <a:r>
              <a:rPr lang="cs-CZ" sz="2400" dirty="0" err="1" smtClean="0"/>
              <a:t>cís</a:t>
            </a:r>
            <a:r>
              <a:rPr lang="cs-CZ" sz="2400" dirty="0" smtClean="0"/>
              <a:t>. </a:t>
            </a:r>
            <a:r>
              <a:rPr lang="cs-CZ" sz="2400" dirty="0" err="1" smtClean="0"/>
              <a:t>konstitutcí</a:t>
            </a:r>
            <a:r>
              <a:rPr lang="cs-CZ" sz="2400" dirty="0" smtClean="0"/>
              <a:t> (</a:t>
            </a:r>
            <a:r>
              <a:rPr lang="cs-CZ" sz="2400" i="1" dirty="0" err="1" smtClean="0"/>
              <a:t>decisiones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cíl:</a:t>
            </a:r>
          </a:p>
          <a:p>
            <a:pPr lvl="1"/>
            <a:r>
              <a:rPr lang="cs-CZ" sz="2400" dirty="0" smtClean="0"/>
              <a:t>zapracovat </a:t>
            </a:r>
            <a:r>
              <a:rPr lang="cs-CZ" sz="2400" i="1" dirty="0" err="1" smtClean="0"/>
              <a:t>decisiones</a:t>
            </a:r>
            <a:endParaRPr lang="cs-CZ" sz="2400" i="1" dirty="0" smtClean="0"/>
          </a:p>
          <a:p>
            <a:pPr lvl="1"/>
            <a:r>
              <a:rPr lang="cs-CZ" sz="2400" dirty="0" smtClean="0"/>
              <a:t>odstranit zastaralé předpisy, duplicity, rozpory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216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Justiniánská</a:t>
            </a:r>
            <a:r>
              <a:rPr lang="cs-CZ" dirty="0" smtClean="0">
                <a:solidFill>
                  <a:schemeClr val="tx1"/>
                </a:solidFill>
              </a:rPr>
              <a:t> kodifikace 5: NOVELY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>
                <a:solidFill>
                  <a:srgbClr val="C00000"/>
                </a:solidFill>
              </a:rPr>
              <a:t>soukr</a:t>
            </a:r>
            <a:r>
              <a:rPr lang="cs-CZ" sz="2400" b="1" dirty="0">
                <a:solidFill>
                  <a:srgbClr val="C00000"/>
                </a:solidFill>
              </a:rPr>
              <a:t>. sbírky </a:t>
            </a:r>
            <a:r>
              <a:rPr lang="cs-CZ" sz="2400" b="1" dirty="0" err="1">
                <a:solidFill>
                  <a:srgbClr val="C00000"/>
                </a:solidFill>
              </a:rPr>
              <a:t>cís</a:t>
            </a:r>
            <a:r>
              <a:rPr lang="cs-CZ" sz="2400" b="1" dirty="0">
                <a:solidFill>
                  <a:srgbClr val="C00000"/>
                </a:solidFill>
              </a:rPr>
              <a:t>. zákonů pocházejících převážně od Justiniána</a:t>
            </a:r>
            <a:endParaRPr lang="cs-CZ" sz="2400" dirty="0"/>
          </a:p>
          <a:p>
            <a:r>
              <a:rPr lang="cs-CZ" sz="2400" i="1" dirty="0" err="1" smtClean="0"/>
              <a:t>novellae</a:t>
            </a:r>
            <a:r>
              <a:rPr lang="cs-CZ" sz="2400" i="1" dirty="0" smtClean="0"/>
              <a:t> = </a:t>
            </a:r>
            <a:r>
              <a:rPr lang="cs-CZ" sz="2400" dirty="0" smtClean="0"/>
              <a:t>nové zákony vydané po publikaci Kodexu</a:t>
            </a:r>
          </a:p>
          <a:p>
            <a:r>
              <a:rPr lang="cs-CZ" sz="2400" dirty="0" smtClean="0"/>
              <a:t>derogační účinek vůči </a:t>
            </a:r>
            <a:r>
              <a:rPr lang="cs-CZ" sz="2400" dirty="0" err="1" smtClean="0"/>
              <a:t>ofic</a:t>
            </a:r>
            <a:r>
              <a:rPr lang="cs-CZ" sz="2400" dirty="0" smtClean="0"/>
              <a:t>. kodifikaci</a:t>
            </a:r>
          </a:p>
          <a:p>
            <a:r>
              <a:rPr lang="cs-CZ" sz="2400" dirty="0" smtClean="0"/>
              <a:t>v řečtině</a:t>
            </a:r>
          </a:p>
          <a:p>
            <a:r>
              <a:rPr lang="cs-CZ" sz="2400" dirty="0" smtClean="0"/>
              <a:t>OBSAH: převážně veř. právo </a:t>
            </a:r>
            <a:r>
              <a:rPr lang="cs-CZ" sz="2400" dirty="0" err="1" smtClean="0"/>
              <a:t>cír</a:t>
            </a:r>
            <a:r>
              <a:rPr lang="cs-CZ" sz="2400" dirty="0" smtClean="0"/>
              <a:t>. a </a:t>
            </a:r>
            <a:r>
              <a:rPr lang="cs-CZ" sz="2400" dirty="0" err="1" smtClean="0"/>
              <a:t>spr</a:t>
            </a:r>
            <a:r>
              <a:rPr lang="cs-CZ" sz="2400" dirty="0" smtClean="0"/>
              <a:t>.</a:t>
            </a:r>
          </a:p>
          <a:p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4456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1509</TotalTime>
  <Words>1707</Words>
  <Application>Microsoft Office PowerPoint</Application>
  <PresentationFormat>Širokoúhlá obrazovka</PresentationFormat>
  <Paragraphs>202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Franklin Gothic Book</vt:lpstr>
      <vt:lpstr>Wingdings</vt:lpstr>
      <vt:lpstr>Crop</vt:lpstr>
      <vt:lpstr>ŘÍMSKOPRÁVNÍ RECEPCE </vt:lpstr>
      <vt:lpstr>OBSAH:</vt:lpstr>
      <vt:lpstr>Prezentace aplikace PowerPoint</vt:lpstr>
      <vt:lpstr>Justiniánská kodifikace 1</vt:lpstr>
      <vt:lpstr>Justiniánská kodifikace 2: CODEX</vt:lpstr>
      <vt:lpstr>Justiniánská kodifikace 3: DIGESTA</vt:lpstr>
      <vt:lpstr>Justiniánská kodifikace 3: INSTITUCE</vt:lpstr>
      <vt:lpstr>Justiniánská kodifikace 4: Codex Repetitiae Praelectionis</vt:lpstr>
      <vt:lpstr>Justiniánská kodifikace 5: NOVELY</vt:lpstr>
      <vt:lpstr>Bádání o římském právu</vt:lpstr>
      <vt:lpstr>Bádání o recepci ŘP v českých zemích</vt:lpstr>
      <vt:lpstr>Postup romanizace 1</vt:lpstr>
      <vt:lpstr>Postup romanizace 2</vt:lpstr>
      <vt:lpstr>ŘP v listinách 1</vt:lpstr>
      <vt:lpstr>ŘP v listinách 2 </vt:lpstr>
      <vt:lpstr>ŘP v listinách 3 </vt:lpstr>
      <vt:lpstr>ŘP v listinách 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 Razim</cp:lastModifiedBy>
  <cp:revision>138</cp:revision>
  <dcterms:created xsi:type="dcterms:W3CDTF">2017-09-25T08:27:37Z</dcterms:created>
  <dcterms:modified xsi:type="dcterms:W3CDTF">2017-10-04T11:10:45Z</dcterms:modified>
</cp:coreProperties>
</file>