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5" r:id="rId1"/>
  </p:sldMasterIdLst>
  <p:handoutMasterIdLst>
    <p:handoutMasterId r:id="rId19"/>
  </p:handout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7" r:id="rId12"/>
    <p:sldId id="266" r:id="rId13"/>
    <p:sldId id="268" r:id="rId14"/>
    <p:sldId id="269" r:id="rId15"/>
    <p:sldId id="270" r:id="rId16"/>
    <p:sldId id="271" r:id="rId17"/>
    <p:sldId id="272" r:id="rId18"/>
  </p:sldIdLst>
  <p:sldSz cx="9144000" cy="6858000" type="screen4x3"/>
  <p:notesSz cx="6951663" cy="10082213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95" d="100"/>
          <a:sy n="95" d="100"/>
        </p:scale>
        <p:origin x="-109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t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defTabSz="973138">
              <a:defRPr sz="1300"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9575800"/>
            <a:ext cx="3013075" cy="504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7329" tIns="48664" rIns="97329" bIns="48664" numCol="1" anchor="b" anchorCtr="0" compatLnSpc="1">
            <a:prstTxWarp prst="textNoShape">
              <a:avLst/>
            </a:prstTxWarp>
          </a:bodyPr>
          <a:lstStyle>
            <a:lvl1pPr algn="r" defTabSz="973138">
              <a:defRPr sz="1300"/>
            </a:lvl1pPr>
          </a:lstStyle>
          <a:p>
            <a:pPr>
              <a:defRPr/>
            </a:pPr>
            <a:fld id="{52CCF5A0-D39E-4337-8686-097FC8AF05E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/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94C0A0-73A6-406E-86DE-8336C813769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7170FFE-FA0C-4AE6-9B0F-578836D7829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136CA-8ABB-490A-9690-F95851C90076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87C3B4-A319-468D-BAF8-634CC77B782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6"/>
          <p:cNvSpPr/>
          <p:nvPr/>
        </p:nvSpPr>
        <p:spPr>
          <a:xfrm>
            <a:off x="4495800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5" name="Oval 7"/>
          <p:cNvSpPr/>
          <p:nvPr/>
        </p:nvSpPr>
        <p:spPr>
          <a:xfrm>
            <a:off x="4695825" y="3924300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6" name="Oval 8"/>
          <p:cNvSpPr/>
          <p:nvPr/>
        </p:nvSpPr>
        <p:spPr>
          <a:xfrm>
            <a:off x="4297363" y="3924300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65AD901-DC19-448B-B7D1-FB9724BD3B72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 smtClean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B81121-09E4-4B33-81B9-A9CC27B5F569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67729C-2345-4C38-86DD-C5A21F3F7E2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B8AA56-E324-467B-8BFD-FC2F696CA888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778DBE-AA14-4DAC-A001-DEF5DD2049DF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5D7B7A8-1FC8-4CC4-B3D8-5E3B034B8E13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rtlCol="0">
            <a:normAutofit/>
          </a:bodyPr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cs-CZ" noProof="0" smtClean="0"/>
              <a:t>Kliknutím na ikonu přidáte obrázek.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6020E-449E-44AB-BEB3-808FD476893A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Kliknutím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  <a:endParaRPr lang="en-US" altLang="cs-CZ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2700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8813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endParaRPr lang="cs-CZ" alt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925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pPr>
              <a:defRPr/>
            </a:pPr>
            <a:fld id="{5A596023-EA2E-46C1-A0A9-7882E4B7924D}" type="slidenum">
              <a:rPr lang="cs-CZ" altLang="cs-CZ"/>
              <a:pPr>
                <a:defRPr/>
              </a:pPr>
              <a:t>‹#›</a:t>
            </a:fld>
            <a:endParaRPr lang="cs-CZ" altLang="cs-CZ"/>
          </a:p>
        </p:txBody>
      </p:sp>
      <p:sp>
        <p:nvSpPr>
          <p:cNvPr id="7" name="Oval 6"/>
          <p:cNvSpPr/>
          <p:nvPr/>
        </p:nvSpPr>
        <p:spPr>
          <a:xfrm>
            <a:off x="8458200" y="6499225"/>
            <a:ext cx="84138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569913" y="6499225"/>
            <a:ext cx="84137" cy="84138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701" r:id="rId2"/>
    <p:sldLayoutId id="2147483710" r:id="rId3"/>
    <p:sldLayoutId id="2147483702" r:id="rId4"/>
    <p:sldLayoutId id="2147483703" r:id="rId5"/>
    <p:sldLayoutId id="2147483704" r:id="rId6"/>
    <p:sldLayoutId id="2147483705" r:id="rId7"/>
    <p:sldLayoutId id="2147483706" r:id="rId8"/>
    <p:sldLayoutId id="2147483707" r:id="rId9"/>
    <p:sldLayoutId id="2147483708" r:id="rId10"/>
    <p:sldLayoutId id="2147483709" r:id="rId11"/>
  </p:sldLayoutIdLst>
  <p:txStyles>
    <p:titleStyle>
      <a:lvl1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  <a:lvl2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2pPr>
      <a:lvl3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3pPr>
      <a:lvl4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4pPr>
      <a:lvl5pPr algn="ctr" rtl="0" eaLnBrk="0" fontAlgn="base" hangingPunct="0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5pPr>
      <a:lvl6pPr marL="4572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6pPr>
      <a:lvl7pPr marL="9144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7pPr>
      <a:lvl8pPr marL="13716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8pPr>
      <a:lvl9pPr marL="1828800" algn="ctr" rtl="0" fontAlgn="base">
        <a:lnSpc>
          <a:spcPts val="5800"/>
        </a:lnSpc>
        <a:spcBef>
          <a:spcPct val="0"/>
        </a:spcBef>
        <a:spcAft>
          <a:spcPct val="0"/>
        </a:spcAft>
        <a:defRPr sz="5400">
          <a:solidFill>
            <a:schemeClr val="tx2"/>
          </a:solidFill>
          <a:latin typeface="Palatino Linotype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rgbClr val="7F7F7F"/>
          </a:solidFill>
          <a:latin typeface="+mj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Courier New" pitchFamily="49" charset="0"/>
        <a:buChar char="o"/>
        <a:defRPr sz="1600" kern="1200">
          <a:solidFill>
            <a:srgbClr val="7F7F7F"/>
          </a:solidFill>
          <a:latin typeface="+mj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1600" kern="1200">
          <a:solidFill>
            <a:srgbClr val="7F7F7F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219200"/>
            <a:ext cx="8077200" cy="22860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 sz="6600" dirty="0"/>
              <a:t>Financování </a:t>
            </a:r>
            <a:r>
              <a:rPr lang="cs-CZ" altLang="cs-CZ" sz="6600" dirty="0" smtClean="0"/>
              <a:t>činnosti korporací</a:t>
            </a:r>
            <a:endParaRPr lang="cs-CZ" altLang="cs-CZ" sz="6600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0" y="4852988"/>
            <a:ext cx="6248400" cy="862012"/>
          </a:xfrm>
        </p:spPr>
        <p:txBody>
          <a:bodyPr rtlCol="0"/>
          <a:lstStyle/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cs-CZ" altLang="cs-CZ" sz="1800" b="1" dirty="0"/>
              <a:t>Alena </a:t>
            </a:r>
            <a:r>
              <a:rPr lang="cs-CZ" altLang="cs-CZ" sz="1800" b="1" dirty="0" err="1"/>
              <a:t>Kerlinová</a:t>
            </a:r>
            <a:endParaRPr lang="cs-CZ" altLang="cs-CZ" sz="1800" b="1" dirty="0"/>
          </a:p>
          <a:p>
            <a:pPr algn="r" eaLnBrk="1" fontAlgn="auto" hangingPunct="1">
              <a:lnSpc>
                <a:spcPct val="80000"/>
              </a:lnSpc>
              <a:spcAft>
                <a:spcPts val="0"/>
              </a:spcAft>
              <a:buFont typeface="Arial" pitchFamily="34" charset="0"/>
              <a:buNone/>
              <a:defRPr/>
            </a:pPr>
            <a:r>
              <a:rPr lang="en-US" altLang="cs-CZ" sz="1600" dirty="0" smtClean="0"/>
              <a:t>a</a:t>
            </a:r>
            <a:r>
              <a:rPr lang="cs-CZ" altLang="cs-CZ" sz="1600" dirty="0" err="1" smtClean="0"/>
              <a:t>lena</a:t>
            </a:r>
            <a:r>
              <a:rPr lang="cs-CZ" altLang="cs-CZ" sz="1600" dirty="0" smtClean="0"/>
              <a:t>.</a:t>
            </a:r>
            <a:r>
              <a:rPr lang="en-US" altLang="cs-CZ" sz="1600" dirty="0" err="1" smtClean="0"/>
              <a:t>k</a:t>
            </a:r>
            <a:r>
              <a:rPr lang="cs-CZ" altLang="cs-CZ" sz="1600" dirty="0" err="1" smtClean="0"/>
              <a:t>erlinova</a:t>
            </a:r>
            <a:r>
              <a:rPr lang="cs-CZ" altLang="cs-CZ" sz="1600" dirty="0" smtClean="0"/>
              <a:t>@</a:t>
            </a:r>
            <a:r>
              <a:rPr lang="en-US" altLang="cs-CZ" sz="1600" dirty="0" smtClean="0"/>
              <a:t>gmail.com</a:t>
            </a:r>
            <a:endParaRPr lang="cs-CZ" altLang="cs-CZ" sz="16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Poměr vlastního a cizího kapitálu</a:t>
            </a:r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„Cizí kapitál je levnější než vlastní“ – platí do určité míry</a:t>
            </a:r>
          </a:p>
          <a:p>
            <a:pPr lvl="1" eaLnBrk="1" hangingPunct="1"/>
            <a:r>
              <a:rPr lang="cs-CZ" altLang="cs-CZ" sz="2400" smtClean="0"/>
              <a:t>S výší zadluženosti roste rizikovost společnosti i cena cizího kapitálu</a:t>
            </a:r>
          </a:p>
          <a:p>
            <a:pPr eaLnBrk="1" hangingPunct="1"/>
            <a:r>
              <a:rPr lang="cs-CZ" altLang="cs-CZ" sz="2600" smtClean="0"/>
              <a:t>Tzv. bilanční pravidla – spíše doporučení</a:t>
            </a:r>
          </a:p>
          <a:p>
            <a:pPr lvl="1" eaLnBrk="1" hangingPunct="1"/>
            <a:r>
              <a:rPr lang="cs-CZ" altLang="cs-CZ" sz="2400" smtClean="0"/>
              <a:t>Zlaté pravidlo financování</a:t>
            </a:r>
          </a:p>
          <a:p>
            <a:pPr lvl="1" eaLnBrk="1" hangingPunct="1"/>
            <a:r>
              <a:rPr lang="cs-CZ" altLang="cs-CZ" sz="2400" smtClean="0"/>
              <a:t>Zlaté pravidlo vyrovnání rizika</a:t>
            </a:r>
          </a:p>
          <a:p>
            <a:pPr lvl="1" eaLnBrk="1" hangingPunct="1"/>
            <a:r>
              <a:rPr lang="cs-CZ" altLang="cs-CZ" sz="2400" smtClean="0"/>
              <a:t>Zlaté pari pravidlo</a:t>
            </a:r>
          </a:p>
          <a:p>
            <a:pPr lvl="1" eaLnBrk="1" hangingPunct="1"/>
            <a:r>
              <a:rPr lang="cs-CZ" altLang="cs-CZ" sz="2400" smtClean="0"/>
              <a:t>Zlaté poměrové pravidlo (růstové pravidlo)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vyrovnání rizika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800" dirty="0" smtClean="0"/>
              <a:t>Týká se pouze skladby kapitálu</a:t>
            </a:r>
          </a:p>
          <a:p>
            <a:pPr eaLnBrk="1" hangingPunct="1"/>
            <a:r>
              <a:rPr lang="cs-CZ" altLang="cs-CZ" sz="2800" dirty="0" smtClean="0"/>
              <a:t>Vlastníci by měli nést minimálně stejné riziko jako věřitelé</a:t>
            </a:r>
          </a:p>
          <a:p>
            <a:pPr eaLnBrk="1" hangingPunct="1"/>
            <a:r>
              <a:rPr lang="cs-CZ" altLang="cs-CZ" sz="2800" dirty="0" smtClean="0"/>
              <a:t>Při zadlužení více jak 50 % je společnost z pohledu bankovní instituce méně důvěryhodná</a:t>
            </a:r>
          </a:p>
          <a:p>
            <a:pPr lvl="1" eaLnBrk="1" hangingPunct="1"/>
            <a:r>
              <a:rPr lang="cs-CZ" altLang="cs-CZ" sz="1800" dirty="0" smtClean="0"/>
              <a:t>Záleží ale i např. na velikosti, historii či vlastnících společnosti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pravidlo financování (bilanční)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Poměřuje výši dlouhodobých aktiv s výší dlouhodobých pasiv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zdroje není vhodné využít pro investice s rychlou návratností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Krátkodobé zdroje poměrně drahé a časově omezené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Novější verze pravidla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Dlouhodobými zdroji má být financována i trvale vázaná část oběžného majetku (snahou snížit výši drahých cizích zdrojů na minimum)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pari pravidlo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Doplňuje zlaté pravidlo financování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Vlastní kapitál by měl být maximálně rovný dlouhodobému majetku, ale jen v případě, pokud společnost nevyužívá dlouhodobý cizí kapitál 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800" dirty="0" smtClean="0"/>
              <a:t>Financování činnosti z nerozděleného zisku není nejefektivnější – lépe vložit do nějaké jiné investice a získat vyšší výnos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Zlaté poměrové pravidlo (růstové)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>
          <a:xfrm>
            <a:off x="381000" y="1905000"/>
            <a:ext cx="8153400" cy="44958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Poměřuje růst investic s růstem tržeb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Vyšší tempo růstu tržeb než tempo růstu investic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Stávající investice mají financovat investice nové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Porušení pravidla často vede k: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Snížení rentability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Problémům s likviditou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Ztrátě konkurenceschopnosti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smtClean="0"/>
              <a:t>Existenci nevyužitých kapacit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600" smtClean="0"/>
              <a:t>Přispívá ke stabilizaci společnosti a možnosti eliminovat špatné investice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400" smtClean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Další možná pravidla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Např. ukazatelé platební schopnosti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jedna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Stav peněžních prostředků (včetně pohledávek) nesmí být menší než krátkodobé cizí zdroje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3200" dirty="0" smtClean="0"/>
              <a:t>Pravidlo dva ku jedné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Oběžný majetek má být minimálně dvakrát větší než krátkodobé cizí zdroje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Shrnutí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3200" dirty="0" smtClean="0"/>
              <a:t>Neexistuje vždy platné pravidlo, poměr vlastního a cizího kapitálu</a:t>
            </a:r>
          </a:p>
          <a:p>
            <a:pPr eaLnBrk="1" hangingPunct="1"/>
            <a:r>
              <a:rPr lang="cs-CZ" altLang="cs-CZ" sz="3200" dirty="0" smtClean="0"/>
              <a:t>Všechna pravidla pouze doporučení</a:t>
            </a:r>
          </a:p>
          <a:p>
            <a:pPr eaLnBrk="1" hangingPunct="1"/>
            <a:r>
              <a:rPr lang="cs-CZ" altLang="cs-CZ" sz="3200" dirty="0" smtClean="0"/>
              <a:t>Odlišnosti a specifika:</a:t>
            </a:r>
          </a:p>
          <a:p>
            <a:pPr lvl="1" eaLnBrk="1" hangingPunct="1"/>
            <a:r>
              <a:rPr lang="cs-CZ" altLang="cs-CZ" sz="2000" dirty="0" smtClean="0"/>
              <a:t>Zejména podnikatelská činnost (společnost výrobní nebo obchodní?)</a:t>
            </a:r>
          </a:p>
          <a:p>
            <a:pPr lvl="1" eaLnBrk="1" hangingPunct="1"/>
            <a:r>
              <a:rPr lang="cs-CZ" altLang="cs-CZ" sz="2000" dirty="0" smtClean="0"/>
              <a:t>Velikost společnosti, historie, vlastníci, ale i např. zda vstupuje na nový trh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40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609600"/>
            <a:ext cx="7772400" cy="4267200"/>
          </a:xfrm>
        </p:spPr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Děkuji za pozornost</a:t>
            </a:r>
          </a:p>
        </p:txBody>
      </p:sp>
      <p:sp>
        <p:nvSpPr>
          <p:cNvPr id="399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 rtlCol="0"/>
          <a:lstStyle/>
          <a:p>
            <a:pPr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cs-CZ" altLang="cs-CZ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zdroje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dirty="0" smtClean="0"/>
              <a:t>Užší pojetí</a:t>
            </a:r>
          </a:p>
          <a:p>
            <a:pPr lvl="1" eaLnBrk="1" hangingPunct="1"/>
            <a:r>
              <a:rPr lang="cs-CZ" altLang="cs-CZ" sz="2400" dirty="0" smtClean="0"/>
              <a:t>Zdroje krytí majetku</a:t>
            </a:r>
          </a:p>
          <a:p>
            <a:pPr eaLnBrk="1" hangingPunct="1"/>
            <a:r>
              <a:rPr lang="cs-CZ" altLang="cs-CZ" sz="2600" dirty="0" smtClean="0"/>
              <a:t>Širší pojetí</a:t>
            </a:r>
          </a:p>
          <a:p>
            <a:pPr lvl="1" eaLnBrk="1" hangingPunct="1"/>
            <a:r>
              <a:rPr lang="cs-CZ" altLang="cs-CZ" sz="2400" i="1" dirty="0" smtClean="0"/>
              <a:t>„souhrn peněz, který společnost získá za určité období inkasem za své realizované výrobky, služby, eventuálně za svůj nepeněžní majetek, dále růstem různých forem vlastního kapitálu, dluhů a výjimečně i nenávratných dotací“</a:t>
            </a:r>
            <a:r>
              <a:rPr lang="cs-CZ" altLang="cs-CZ" sz="2400" dirty="0" smtClean="0"/>
              <a:t> (Valach, 2006)</a:t>
            </a:r>
          </a:p>
          <a:p>
            <a:pPr lvl="1" eaLnBrk="1" hangingPunct="1"/>
            <a:r>
              <a:rPr lang="cs-CZ" altLang="cs-CZ" sz="2400" dirty="0" smtClean="0"/>
              <a:t>Součástí i odpisy a leasing</a:t>
            </a:r>
            <a:endParaRPr lang="cs-CZ" altLang="cs-CZ" sz="2400" i="1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Rozdělení finančních zdrojů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altLang="cs-CZ" sz="2600" smtClean="0"/>
              <a:t>Z hlediska původu prostředků</a:t>
            </a:r>
          </a:p>
          <a:p>
            <a:pPr lvl="1" eaLnBrk="1" hangingPunct="1"/>
            <a:r>
              <a:rPr lang="cs-CZ" altLang="cs-CZ" sz="2400" smtClean="0"/>
              <a:t>Interní (vnitřní)</a:t>
            </a:r>
          </a:p>
          <a:p>
            <a:pPr lvl="1" eaLnBrk="1" hangingPunct="1"/>
            <a:r>
              <a:rPr lang="cs-CZ" altLang="cs-CZ" sz="2400" smtClean="0"/>
              <a:t>Externí (vnější)</a:t>
            </a:r>
          </a:p>
          <a:p>
            <a:pPr eaLnBrk="1" hangingPunct="1"/>
            <a:r>
              <a:rPr lang="cs-CZ" altLang="cs-CZ" sz="2600" smtClean="0"/>
              <a:t>Z hlediska časového</a:t>
            </a:r>
          </a:p>
          <a:p>
            <a:pPr lvl="1" eaLnBrk="1" hangingPunct="1"/>
            <a:r>
              <a:rPr lang="cs-CZ" altLang="cs-CZ" sz="2400" smtClean="0"/>
              <a:t>Krátkodobé</a:t>
            </a:r>
          </a:p>
          <a:p>
            <a:pPr lvl="1" eaLnBrk="1" hangingPunct="1"/>
            <a:r>
              <a:rPr lang="cs-CZ" altLang="cs-CZ" sz="2400" smtClean="0"/>
              <a:t>Dlouhodobé</a:t>
            </a:r>
          </a:p>
          <a:p>
            <a:pPr eaLnBrk="1" hangingPunct="1"/>
            <a:r>
              <a:rPr lang="cs-CZ" altLang="cs-CZ" sz="2600" smtClean="0"/>
              <a:t>Z hlediska vlastnictví</a:t>
            </a:r>
          </a:p>
          <a:p>
            <a:pPr lvl="1" eaLnBrk="1" hangingPunct="1"/>
            <a:r>
              <a:rPr lang="cs-CZ" altLang="cs-CZ" sz="2400" smtClean="0"/>
              <a:t>Vlastní</a:t>
            </a:r>
          </a:p>
          <a:p>
            <a:pPr lvl="1" eaLnBrk="1" hangingPunct="1"/>
            <a:r>
              <a:rPr lang="cs-CZ" altLang="cs-CZ" sz="2400" smtClean="0"/>
              <a:t>Cizí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Finanční struktura (pasiva)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Vlastní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Základní kapitál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Kapitálové fondy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Fondy ze zisku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minulých let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Výsledek hospodaření běžného účetního období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Cizí zdroje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Rezervy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Dlouhodobé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Krátkodobé závazky</a:t>
            </a:r>
          </a:p>
          <a:p>
            <a:pPr marL="1371600" lvl="2" indent="-457200" eaLnBrk="1" hangingPunct="1">
              <a:lnSpc>
                <a:spcPct val="80000"/>
              </a:lnSpc>
              <a:buClr>
                <a:schemeClr val="tx1"/>
              </a:buClr>
              <a:buFontTx/>
              <a:buAutoNum type="alphaLcParenR"/>
            </a:pPr>
            <a:r>
              <a:rPr lang="cs-CZ" altLang="cs-CZ" sz="2000" smtClean="0"/>
              <a:t>Bankovní úvěry a výpomoci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cs-CZ" altLang="cs-CZ" sz="2200" smtClean="0"/>
              <a:t>Časové rozlišení</a:t>
            </a:r>
            <a:endParaRPr lang="cs-CZ" altLang="cs-CZ" sz="2600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 peněžitými i nepeněžitými vklady všech společníků – vyjádřeny v penězích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Majetek poskytnutý společníky, přechází do majetku obchodní společnosti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Velikost podílu společníků na obchodní společnosti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smtClean="0"/>
              <a:t>Kapitálové fondy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peněžitými či nepeněžitými vklady společníků, které nezvyšují základní kapitál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smtClean="0"/>
              <a:t>Tvořeny i přijatými dary nebo oceňovacími rozdíly z přecenění majetku a závazku (tedy i emisní ážio)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vlastního kapitálu (2)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Fondy ze zisku</a:t>
            </a:r>
          </a:p>
          <a:p>
            <a:pPr lvl="1" eaLnBrk="1" hangingPunct="1">
              <a:lnSpc>
                <a:spcPct val="80000"/>
              </a:lnSpc>
            </a:pPr>
            <a:r>
              <a:rPr lang="en-US" altLang="cs-CZ" sz="2400" dirty="0" smtClean="0"/>
              <a:t>T</a:t>
            </a:r>
            <a:r>
              <a:rPr lang="cs-CZ" altLang="cs-CZ" sz="2400" dirty="0" err="1" smtClean="0"/>
              <a:t>vorba</a:t>
            </a:r>
            <a:r>
              <a:rPr lang="cs-CZ" altLang="cs-CZ" sz="2400" dirty="0" smtClean="0"/>
              <a:t> pouze dobrovolná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Ke krytí ztrát společnosti, ale i např. fondy rozvoje, odměn nebo sociální fondy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Zisk, který společnosti zůstal po zaplacení daní, přídělům do fondů a vyplacení dividend akcionářům či podílů společníkům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Výsledek hospodaření běžného účetního období – výsledek hospodaření ve schvalovacím řízení – nerozdělený zisk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Může být i neuhrazená ztráta minulých let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Rezervy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Účelem je krýt budoucí výdaje a rizika, vznikající ze současných závazků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Vytváří se k předem určenému účelu budoucího využití, částka není přesně známá, období k jejich čerpání nebývá vždy jisté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Neprochází zdaněním daní z příjmů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dirty="0" smtClean="0"/>
              <a:t>Dlouhodobé závazky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Doba splatnosti delší než jeden rok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400" dirty="0" smtClean="0"/>
              <a:t>Zejména z obchodních vztahů, z pronájmu, z emitovaných dluhopisů</a:t>
            </a:r>
          </a:p>
          <a:p>
            <a:pPr lvl="1" eaLnBrk="1" hangingPunct="1">
              <a:lnSpc>
                <a:spcPct val="80000"/>
              </a:lnSpc>
            </a:pPr>
            <a:endParaRPr lang="cs-CZ" altLang="cs-CZ" sz="2000" dirty="0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Složky cizího kapitálu (2)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Krátkodobé závazky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 obchodních vztahů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 zaměstnancům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Ze sociálního zabezpečení a zdravotního pojištění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Ke státu</a:t>
            </a:r>
          </a:p>
          <a:p>
            <a:pPr eaLnBrk="1" hangingPunct="1">
              <a:lnSpc>
                <a:spcPct val="90000"/>
              </a:lnSpc>
            </a:pPr>
            <a:r>
              <a:rPr lang="cs-CZ" altLang="cs-CZ" sz="2100" dirty="0" smtClean="0"/>
              <a:t>Bankovní úvěry a výpomoci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Dlouhodobé – např. hypoteční</a:t>
            </a:r>
          </a:p>
          <a:p>
            <a:pPr lvl="1" eaLnBrk="1" hangingPunct="1">
              <a:lnSpc>
                <a:spcPct val="90000"/>
              </a:lnSpc>
            </a:pPr>
            <a:r>
              <a:rPr lang="cs-CZ" altLang="cs-CZ" sz="2000" dirty="0" smtClean="0"/>
              <a:t>Krátkodobé – např. kontokorentní</a:t>
            </a: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sz="2100" dirty="0" smtClean="0"/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cs-CZ" altLang="cs-CZ" sz="2100" dirty="0" smtClean="0"/>
              <a:t>(pozn.: Závazek = současná povinnost společnosti, která vznikla na základě minulých skutečností a od jehož vypořádání se očekává, že způsobí odtok zdrojů)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fontAlgn="auto" hangingPunct="1">
              <a:spcAft>
                <a:spcPts val="0"/>
              </a:spcAft>
              <a:defRPr/>
            </a:pPr>
            <a:r>
              <a:rPr lang="cs-CZ" altLang="cs-CZ"/>
              <a:t>Vztah vlastního a cizího kapitálu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Vlastní kapitál 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Měl by tvořit základ financování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Nositelem tzv. podnikatelského rizika – společnost vnímána jako spolehlivý a silný partner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Bezpečný zdroj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Platí se za něj v závislosti na dosažení hospodářského výsledku </a:t>
            </a:r>
          </a:p>
          <a:p>
            <a:pPr eaLnBrk="1" hangingPunct="1">
              <a:lnSpc>
                <a:spcPct val="80000"/>
              </a:lnSpc>
            </a:pPr>
            <a:r>
              <a:rPr lang="cs-CZ" altLang="cs-CZ" sz="2000" dirty="0" smtClean="0"/>
              <a:t>Cizí zdroje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Cenou za půjčení je úrok – působí tzv. úrokový daňový štít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Považován za méně rizikový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Nevzniká žádné právo na přímém řízení společnosti</a:t>
            </a:r>
          </a:p>
          <a:p>
            <a:pPr lvl="1" eaLnBrk="1" hangingPunct="1">
              <a:lnSpc>
                <a:spcPct val="80000"/>
              </a:lnSpc>
            </a:pPr>
            <a:r>
              <a:rPr lang="cs-CZ" altLang="cs-CZ" sz="2000" dirty="0" smtClean="0"/>
              <a:t>Princip finanční páky – pozitivní působení, pokud placené úroky nižší než rentabilita aktiv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kutivní">
  <a:themeElements>
    <a:clrScheme name="Úhly">
      <a:dk1>
        <a:srgbClr val="000000"/>
      </a:dk1>
      <a:lt1>
        <a:srgbClr val="FFFFFF"/>
      </a:lt1>
      <a:dk2>
        <a:srgbClr val="434342"/>
      </a:dk2>
      <a:lt2>
        <a:srgbClr val="CDD7D9"/>
      </a:lt2>
      <a:accent1>
        <a:srgbClr val="797B7E"/>
      </a:accent1>
      <a:accent2>
        <a:srgbClr val="F96A1B"/>
      </a:accent2>
      <a:accent3>
        <a:srgbClr val="08A1D9"/>
      </a:accent3>
      <a:accent4>
        <a:srgbClr val="7C984A"/>
      </a:accent4>
      <a:accent5>
        <a:srgbClr val="C2AD8D"/>
      </a:accent5>
      <a:accent6>
        <a:srgbClr val="506E94"/>
      </a:accent6>
      <a:hlink>
        <a:srgbClr val="5F5F5F"/>
      </a:hlink>
      <a:folHlink>
        <a:srgbClr val="969696"/>
      </a:folHlink>
    </a:clrScheme>
    <a:fontScheme name="Exekutivní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kutivní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297</TotalTime>
  <Words>796</Words>
  <Application>Microsoft Office PowerPoint</Application>
  <PresentationFormat>On-screen Show (4:3)</PresentationFormat>
  <Paragraphs>124</Paragraphs>
  <Slides>17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18" baseType="lpstr">
      <vt:lpstr>Exekutivní</vt:lpstr>
      <vt:lpstr>Financování činnosti korporací</vt:lpstr>
      <vt:lpstr>Finanční zdroje</vt:lpstr>
      <vt:lpstr>Rozdělení finančních zdrojů</vt:lpstr>
      <vt:lpstr>Finanční struktura (pasiva)</vt:lpstr>
      <vt:lpstr>Složky vlastního kapitálu</vt:lpstr>
      <vt:lpstr>Složky vlastního kapitálu (2)</vt:lpstr>
      <vt:lpstr>Složky cizího kapitálu</vt:lpstr>
      <vt:lpstr>Složky cizího kapitálu (2)</vt:lpstr>
      <vt:lpstr>Vztah vlastního a cizího kapitálu</vt:lpstr>
      <vt:lpstr>Poměr vlastního a cizího kapitálu</vt:lpstr>
      <vt:lpstr>Zlaté pravidlo vyrovnání rizika</vt:lpstr>
      <vt:lpstr>Zlaté pravidlo financování (bilanční)</vt:lpstr>
      <vt:lpstr>Zlaté pari pravidlo</vt:lpstr>
      <vt:lpstr>Zlaté poměrové pravidlo (růstové)</vt:lpstr>
      <vt:lpstr>Další možná pravidla</vt:lpstr>
      <vt:lpstr>Shrnutí</vt:lpstr>
      <vt:lpstr>Děkuji za pozornost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Alena Kerlinová</dc:creator>
  <cp:lastModifiedBy>kerlo</cp:lastModifiedBy>
  <cp:revision>23</cp:revision>
  <cp:lastPrinted>1601-01-01T00:00:00Z</cp:lastPrinted>
  <dcterms:created xsi:type="dcterms:W3CDTF">1601-01-01T00:00:00Z</dcterms:created>
  <dcterms:modified xsi:type="dcterms:W3CDTF">2017-10-24T09:13:42Z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