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4" r:id="rId3"/>
  </p:sldMasterIdLst>
  <p:notesMasterIdLst>
    <p:notesMasterId r:id="rId26"/>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7" r:id="rId22"/>
    <p:sldId id="274" r:id="rId23"/>
    <p:sldId id="275" r:id="rId24"/>
    <p:sldId id="276"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432"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8" name="PlaceHolder 1"/>
          <p:cNvSpPr>
            <a:spLocks noGrp="1"/>
          </p:cNvSpPr>
          <p:nvPr>
            <p:ph type="body"/>
          </p:nvPr>
        </p:nvSpPr>
        <p:spPr>
          <a:xfrm>
            <a:off x="756000" y="5078520"/>
            <a:ext cx="6047640" cy="4811040"/>
          </a:xfrm>
          <a:prstGeom prst="rect">
            <a:avLst/>
          </a:prstGeom>
        </p:spPr>
        <p:txBody>
          <a:bodyPr lIns="0" tIns="0" rIns="0" bIns="0"/>
          <a:lstStyle/>
          <a:p>
            <a:r>
              <a:rPr lang="cs-CZ" sz="2000">
                <a:latin typeface="Arial"/>
              </a:rPr>
              <a:t>Klikněte pro úpravu formátu komentářů</a:t>
            </a:r>
            <a:endParaRPr/>
          </a:p>
        </p:txBody>
      </p:sp>
      <p:sp>
        <p:nvSpPr>
          <p:cNvPr id="109" name="PlaceHolder 2"/>
          <p:cNvSpPr>
            <a:spLocks noGrp="1"/>
          </p:cNvSpPr>
          <p:nvPr>
            <p:ph type="hdr"/>
          </p:nvPr>
        </p:nvSpPr>
        <p:spPr>
          <a:xfrm>
            <a:off x="0" y="0"/>
            <a:ext cx="3280680" cy="534240"/>
          </a:xfrm>
          <a:prstGeom prst="rect">
            <a:avLst/>
          </a:prstGeom>
        </p:spPr>
        <p:txBody>
          <a:bodyPr lIns="0" tIns="0" rIns="0" bIns="0"/>
          <a:lstStyle/>
          <a:p>
            <a:r>
              <a:rPr lang="cs-CZ" sz="1400">
                <a:latin typeface="Times New Roman"/>
              </a:rPr>
              <a:t>&lt;záhlaví&gt;</a:t>
            </a:r>
            <a:endParaRPr/>
          </a:p>
        </p:txBody>
      </p:sp>
      <p:sp>
        <p:nvSpPr>
          <p:cNvPr id="110" name="PlaceHolder 3"/>
          <p:cNvSpPr>
            <a:spLocks noGrp="1"/>
          </p:cNvSpPr>
          <p:nvPr>
            <p:ph type="dt"/>
          </p:nvPr>
        </p:nvSpPr>
        <p:spPr>
          <a:xfrm>
            <a:off x="4278960" y="0"/>
            <a:ext cx="3280680" cy="534240"/>
          </a:xfrm>
          <a:prstGeom prst="rect">
            <a:avLst/>
          </a:prstGeom>
        </p:spPr>
        <p:txBody>
          <a:bodyPr lIns="0" tIns="0" rIns="0" bIns="0"/>
          <a:lstStyle/>
          <a:p>
            <a:pPr algn="r"/>
            <a:r>
              <a:rPr lang="cs-CZ" sz="1400">
                <a:latin typeface="Times New Roman"/>
              </a:rPr>
              <a:t>&lt;datum/čas&gt;</a:t>
            </a:r>
            <a:endParaRPr/>
          </a:p>
        </p:txBody>
      </p:sp>
      <p:sp>
        <p:nvSpPr>
          <p:cNvPr id="111" name="PlaceHolder 4"/>
          <p:cNvSpPr>
            <a:spLocks noGrp="1"/>
          </p:cNvSpPr>
          <p:nvPr>
            <p:ph type="ftr"/>
          </p:nvPr>
        </p:nvSpPr>
        <p:spPr>
          <a:xfrm>
            <a:off x="0" y="10157400"/>
            <a:ext cx="3280680" cy="534240"/>
          </a:xfrm>
          <a:prstGeom prst="rect">
            <a:avLst/>
          </a:prstGeom>
        </p:spPr>
        <p:txBody>
          <a:bodyPr lIns="0" tIns="0" rIns="0" bIns="0" anchor="b"/>
          <a:lstStyle/>
          <a:p>
            <a:r>
              <a:rPr lang="cs-CZ" sz="1400">
                <a:latin typeface="Times New Roman"/>
              </a:rPr>
              <a:t>&lt;zápatí&gt;</a:t>
            </a:r>
            <a:endParaRPr/>
          </a:p>
        </p:txBody>
      </p:sp>
      <p:sp>
        <p:nvSpPr>
          <p:cNvPr id="112" name="PlaceHolder 5"/>
          <p:cNvSpPr>
            <a:spLocks noGrp="1"/>
          </p:cNvSpPr>
          <p:nvPr>
            <p:ph type="sldNum"/>
          </p:nvPr>
        </p:nvSpPr>
        <p:spPr>
          <a:xfrm>
            <a:off x="4278960" y="10157400"/>
            <a:ext cx="3280680" cy="534240"/>
          </a:xfrm>
          <a:prstGeom prst="rect">
            <a:avLst/>
          </a:prstGeom>
        </p:spPr>
        <p:txBody>
          <a:bodyPr lIns="0" tIns="0" rIns="0" bIns="0" anchor="b"/>
          <a:lstStyle/>
          <a:p>
            <a:pPr algn="r"/>
            <a:fld id="{4154AF52-6406-4801-8D2B-093E1CBC6382}" type="slidenum">
              <a:rPr lang="cs-CZ" sz="1400">
                <a:latin typeface="Times New Roman"/>
              </a:rPr>
              <a:t>‹#›</a:t>
            </a:fld>
            <a:endParaRPr/>
          </a:p>
        </p:txBody>
      </p:sp>
    </p:spTree>
    <p:extLst>
      <p:ext uri="{BB962C8B-B14F-4D97-AF65-F5344CB8AC3E}">
        <p14:creationId xmlns:p14="http://schemas.microsoft.com/office/powerpoint/2010/main" val="216158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685800" y="4343400"/>
            <a:ext cx="5485680" cy="411408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CustomShape 1"/>
          <p:cNvSpPr/>
          <p:nvPr/>
        </p:nvSpPr>
        <p:spPr>
          <a:xfrm>
            <a:off x="685800" y="4343400"/>
            <a:ext cx="5485680" cy="411408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CustomShape 1"/>
          <p:cNvSpPr/>
          <p:nvPr/>
        </p:nvSpPr>
        <p:spPr>
          <a:xfrm>
            <a:off x="685800" y="4343400"/>
            <a:ext cx="5485680" cy="411408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CustomShape 1"/>
          <p:cNvSpPr/>
          <p:nvPr/>
        </p:nvSpPr>
        <p:spPr>
          <a:xfrm>
            <a:off x="685800" y="4343400"/>
            <a:ext cx="5485680" cy="411408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CustomShape 1"/>
          <p:cNvSpPr/>
          <p:nvPr/>
        </p:nvSpPr>
        <p:spPr>
          <a:xfrm>
            <a:off x="685800" y="4343400"/>
            <a:ext cx="5485680" cy="411408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24"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25"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27"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8"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9"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30"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32"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33"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34" name="Obrázek 33"/>
          <p:cNvPicPr/>
          <p:nvPr/>
        </p:nvPicPr>
        <p:blipFill>
          <a:blip r:embed="rId2"/>
          <a:stretch/>
        </p:blipFill>
        <p:spPr>
          <a:xfrm>
            <a:off x="2079000" y="1604520"/>
            <a:ext cx="4985280" cy="3977280"/>
          </a:xfrm>
          <a:prstGeom prst="rect">
            <a:avLst/>
          </a:prstGeom>
          <a:ln>
            <a:noFill/>
          </a:ln>
        </p:spPr>
      </p:pic>
      <p:pic>
        <p:nvPicPr>
          <p:cNvPr id="35" name="Obrázek 34"/>
          <p:cNvPicPr/>
          <p:nvPr/>
        </p:nvPicPr>
        <p:blipFill>
          <a:blip r:embed="rId2"/>
          <a:stretch/>
        </p:blipFill>
        <p:spPr>
          <a:xfrm>
            <a:off x="2079000" y="1604520"/>
            <a:ext cx="498528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39"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41"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43"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44"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48"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49"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50"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3"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52"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53"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54"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56"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57"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58"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60"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61"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63"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64"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65"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66"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68"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69"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70" name="Obrázek 69"/>
          <p:cNvPicPr/>
          <p:nvPr/>
        </p:nvPicPr>
        <p:blipFill>
          <a:blip r:embed="rId2"/>
          <a:stretch/>
        </p:blipFill>
        <p:spPr>
          <a:xfrm>
            <a:off x="2079000" y="1604520"/>
            <a:ext cx="4985280" cy="3977280"/>
          </a:xfrm>
          <a:prstGeom prst="rect">
            <a:avLst/>
          </a:prstGeom>
          <a:ln>
            <a:noFill/>
          </a:ln>
        </p:spPr>
      </p:pic>
      <p:pic>
        <p:nvPicPr>
          <p:cNvPr id="71" name="Obrázek 70"/>
          <p:cNvPicPr/>
          <p:nvPr/>
        </p:nvPicPr>
        <p:blipFill>
          <a:blip r:embed="rId2"/>
          <a:stretch/>
        </p:blipFill>
        <p:spPr>
          <a:xfrm>
            <a:off x="2079000" y="1604520"/>
            <a:ext cx="4985280" cy="3977280"/>
          </a:xfrm>
          <a:prstGeom prst="rect">
            <a:avLst/>
          </a:prstGeom>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75"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77"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79"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80"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84"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85"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86"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88"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89"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90"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92"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93"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94"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96" name="PlaceHolder 2"/>
          <p:cNvSpPr>
            <a:spLocks noGrp="1"/>
          </p:cNvSpPr>
          <p:nvPr>
            <p:ph type="body"/>
          </p:nvPr>
        </p:nvSpPr>
        <p:spPr>
          <a:xfrm>
            <a:off x="457200" y="1604520"/>
            <a:ext cx="8229240" cy="1896840"/>
          </a:xfrm>
          <a:prstGeom prst="rect">
            <a:avLst/>
          </a:prstGeom>
        </p:spPr>
        <p:txBody>
          <a:bodyPr lIns="0" tIns="0" rIns="0" bIns="0"/>
          <a:lstStyle/>
          <a:p>
            <a:endParaRPr/>
          </a:p>
        </p:txBody>
      </p:sp>
      <p:sp>
        <p:nvSpPr>
          <p:cNvPr id="97" name="PlaceHolder 3"/>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99"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00"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01" name="PlaceHolder 4"/>
          <p:cNvSpPr>
            <a:spLocks noGrp="1"/>
          </p:cNvSpPr>
          <p:nvPr>
            <p:ph type="body"/>
          </p:nvPr>
        </p:nvSpPr>
        <p:spPr>
          <a:xfrm>
            <a:off x="4674240" y="3682080"/>
            <a:ext cx="4015800" cy="1896840"/>
          </a:xfrm>
          <a:prstGeom prst="rect">
            <a:avLst/>
          </a:prstGeom>
        </p:spPr>
        <p:txBody>
          <a:bodyPr lIns="0" tIns="0" rIns="0" bIns="0"/>
          <a:lstStyle/>
          <a:p>
            <a:endParaRPr/>
          </a:p>
        </p:txBody>
      </p:sp>
      <p:sp>
        <p:nvSpPr>
          <p:cNvPr id="102" name="PlaceHolder 5"/>
          <p:cNvSpPr>
            <a:spLocks noGrp="1"/>
          </p:cNvSpPr>
          <p:nvPr>
            <p:ph type="body"/>
          </p:nvPr>
        </p:nvSpPr>
        <p:spPr>
          <a:xfrm>
            <a:off x="457200" y="3682080"/>
            <a:ext cx="4015800" cy="1896840"/>
          </a:xfrm>
          <a:prstGeom prst="rect">
            <a:avLst/>
          </a:prstGeom>
        </p:spPr>
        <p:txBody>
          <a:bodyPr lIns="0" tIns="0" rIns="0" bIns="0"/>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104" name="PlaceHolder 2"/>
          <p:cNvSpPr>
            <a:spLocks noGrp="1"/>
          </p:cNvSpPr>
          <p:nvPr>
            <p:ph type="body"/>
          </p:nvPr>
        </p:nvSpPr>
        <p:spPr>
          <a:xfrm>
            <a:off x="457200" y="1604520"/>
            <a:ext cx="8229240" cy="3977280"/>
          </a:xfrm>
          <a:prstGeom prst="rect">
            <a:avLst/>
          </a:prstGeom>
        </p:spPr>
        <p:txBody>
          <a:bodyPr lIns="0" tIns="0" rIns="0" bIns="0"/>
          <a:lstStyle/>
          <a:p>
            <a:endParaRPr/>
          </a:p>
        </p:txBody>
      </p:sp>
      <p:sp>
        <p:nvSpPr>
          <p:cNvPr id="105" name="PlaceHolder 3"/>
          <p:cNvSpPr>
            <a:spLocks noGrp="1"/>
          </p:cNvSpPr>
          <p:nvPr>
            <p:ph type="body"/>
          </p:nvPr>
        </p:nvSpPr>
        <p:spPr>
          <a:xfrm>
            <a:off x="457200" y="1604520"/>
            <a:ext cx="8229240" cy="3977280"/>
          </a:xfrm>
          <a:prstGeom prst="rect">
            <a:avLst/>
          </a:prstGeom>
        </p:spPr>
        <p:txBody>
          <a:bodyPr lIns="0" tIns="0" rIns="0" bIns="0"/>
          <a:lstStyle/>
          <a:p>
            <a:endParaRPr/>
          </a:p>
        </p:txBody>
      </p:sp>
      <p:pic>
        <p:nvPicPr>
          <p:cNvPr id="106" name="Obrázek 105"/>
          <p:cNvPicPr/>
          <p:nvPr/>
        </p:nvPicPr>
        <p:blipFill>
          <a:blip r:embed="rId2"/>
          <a:stretch/>
        </p:blipFill>
        <p:spPr>
          <a:xfrm>
            <a:off x="2079000" y="1604520"/>
            <a:ext cx="4985280" cy="3977280"/>
          </a:xfrm>
          <a:prstGeom prst="rect">
            <a:avLst/>
          </a:prstGeom>
          <a:ln>
            <a:noFill/>
          </a:ln>
        </p:spPr>
      </p:pic>
      <p:pic>
        <p:nvPicPr>
          <p:cNvPr id="107" name="Obrázek 106"/>
          <p:cNvPicPr/>
          <p:nvPr/>
        </p:nvPicPr>
        <p:blipFill>
          <a:blip r:embed="rId2"/>
          <a:stretch/>
        </p:blipFill>
        <p:spPr>
          <a:xfrm>
            <a:off x="2079000" y="1604520"/>
            <a:ext cx="4985280" cy="3977280"/>
          </a:xfrm>
          <a:prstGeom prst="rect">
            <a:avLst/>
          </a:prstGeom>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7"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8" name="PlaceHolder 3"/>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12"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13" name="PlaceHolder 3"/>
          <p:cNvSpPr>
            <a:spLocks noGrp="1"/>
          </p:cNvSpPr>
          <p:nvPr>
            <p:ph type="body"/>
          </p:nvPr>
        </p:nvSpPr>
        <p:spPr>
          <a:xfrm>
            <a:off x="457200" y="3682080"/>
            <a:ext cx="4015800" cy="1896840"/>
          </a:xfrm>
          <a:prstGeom prst="rect">
            <a:avLst/>
          </a:prstGeom>
        </p:spPr>
        <p:txBody>
          <a:bodyPr lIns="0" tIns="0" rIns="0" bIns="0"/>
          <a:lstStyle/>
          <a:p>
            <a:endParaRPr/>
          </a:p>
        </p:txBody>
      </p:sp>
      <p:sp>
        <p:nvSpPr>
          <p:cNvPr id="14" name="PlaceHolder 4"/>
          <p:cNvSpPr>
            <a:spLocks noGrp="1"/>
          </p:cNvSpPr>
          <p:nvPr>
            <p:ph type="body"/>
          </p:nvPr>
        </p:nvSpPr>
        <p:spPr>
          <a:xfrm>
            <a:off x="4674240" y="1604520"/>
            <a:ext cx="4015800" cy="39772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16" name="PlaceHolder 2"/>
          <p:cNvSpPr>
            <a:spLocks noGrp="1"/>
          </p:cNvSpPr>
          <p:nvPr>
            <p:ph type="body"/>
          </p:nvPr>
        </p:nvSpPr>
        <p:spPr>
          <a:xfrm>
            <a:off x="457200" y="1604520"/>
            <a:ext cx="4015800" cy="3977280"/>
          </a:xfrm>
          <a:prstGeom prst="rect">
            <a:avLst/>
          </a:prstGeom>
        </p:spPr>
        <p:txBody>
          <a:bodyPr lIns="0" tIns="0" rIns="0" bIns="0"/>
          <a:lstStyle/>
          <a:p>
            <a:endParaRPr/>
          </a:p>
        </p:txBody>
      </p:sp>
      <p:sp>
        <p:nvSpPr>
          <p:cNvPr id="17"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18" name="PlaceHolder 4"/>
          <p:cNvSpPr>
            <a:spLocks noGrp="1"/>
          </p:cNvSpPr>
          <p:nvPr>
            <p:ph type="body"/>
          </p:nvPr>
        </p:nvSpPr>
        <p:spPr>
          <a:xfrm>
            <a:off x="4674240" y="3682080"/>
            <a:ext cx="401580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tIns="0" rIns="0" bIns="0" anchor="ctr"/>
          <a:lstStyle/>
          <a:p>
            <a:endParaRPr/>
          </a:p>
        </p:txBody>
      </p:sp>
      <p:sp>
        <p:nvSpPr>
          <p:cNvPr id="20" name="PlaceHolder 2"/>
          <p:cNvSpPr>
            <a:spLocks noGrp="1"/>
          </p:cNvSpPr>
          <p:nvPr>
            <p:ph type="body"/>
          </p:nvPr>
        </p:nvSpPr>
        <p:spPr>
          <a:xfrm>
            <a:off x="457200" y="1604520"/>
            <a:ext cx="4015800" cy="1896840"/>
          </a:xfrm>
          <a:prstGeom prst="rect">
            <a:avLst/>
          </a:prstGeom>
        </p:spPr>
        <p:txBody>
          <a:bodyPr lIns="0" tIns="0" rIns="0" bIns="0"/>
          <a:lstStyle/>
          <a:p>
            <a:endParaRPr/>
          </a:p>
        </p:txBody>
      </p:sp>
      <p:sp>
        <p:nvSpPr>
          <p:cNvPr id="21" name="PlaceHolder 3"/>
          <p:cNvSpPr>
            <a:spLocks noGrp="1"/>
          </p:cNvSpPr>
          <p:nvPr>
            <p:ph type="body"/>
          </p:nvPr>
        </p:nvSpPr>
        <p:spPr>
          <a:xfrm>
            <a:off x="4674240" y="1604520"/>
            <a:ext cx="4015800" cy="1896840"/>
          </a:xfrm>
          <a:prstGeom prst="rect">
            <a:avLst/>
          </a:prstGeom>
        </p:spPr>
        <p:txBody>
          <a:bodyPr lIns="0" tIns="0" rIns="0" bIns="0"/>
          <a:lstStyle/>
          <a:p>
            <a:endParaRPr/>
          </a:p>
        </p:txBody>
      </p:sp>
      <p:sp>
        <p:nvSpPr>
          <p:cNvPr id="22" name="PlaceHolder 4"/>
          <p:cNvSpPr>
            <a:spLocks noGrp="1"/>
          </p:cNvSpPr>
          <p:nvPr>
            <p:ph type="body"/>
          </p:nvPr>
        </p:nvSpPr>
        <p:spPr>
          <a:xfrm>
            <a:off x="457200" y="3682080"/>
            <a:ext cx="82292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8880" cy="1144440"/>
          </a:xfrm>
          <a:prstGeom prst="rect">
            <a:avLst/>
          </a:prstGeom>
        </p:spPr>
        <p:txBody>
          <a:bodyPr lIns="0" tIns="0" rIns="0" bIns="0" anchor="ctr"/>
          <a:lstStyle/>
          <a:p>
            <a:r>
              <a:rPr lang="cs-CZ">
                <a:latin typeface="Arial"/>
              </a:rPr>
              <a:t>Klikněte pro úpravu formátu textu nadpisu</a:t>
            </a:r>
            <a:endParaRPr/>
          </a:p>
        </p:txBody>
      </p:sp>
      <p:sp>
        <p:nvSpPr>
          <p:cNvPr id="3" name="PlaceHolder 2"/>
          <p:cNvSpPr>
            <a:spLocks noGrp="1"/>
          </p:cNvSpPr>
          <p:nvPr>
            <p:ph type="body"/>
          </p:nvPr>
        </p:nvSpPr>
        <p:spPr>
          <a:xfrm>
            <a:off x="457200" y="1604520"/>
            <a:ext cx="8229240" cy="3977280"/>
          </a:xfrm>
          <a:prstGeom prst="rect">
            <a:avLst/>
          </a:prstGeom>
        </p:spPr>
        <p:txBody>
          <a:bodyPr lIns="0" tIns="0" rIns="0" bIns="0"/>
          <a:lstStyle/>
          <a:p>
            <a:pPr>
              <a:buSzPct val="45000"/>
              <a:buFont typeface="StarSymbol"/>
              <a:buChar char=""/>
            </a:pPr>
            <a:r>
              <a:rPr lang="cs-CZ">
                <a:latin typeface="Arial"/>
              </a:rPr>
              <a:t>Klikněte pro úpravu formátu textu osnovy</a:t>
            </a:r>
            <a:endParaRPr/>
          </a:p>
          <a:p>
            <a:pPr lvl="1">
              <a:buSzPct val="75000"/>
              <a:buFont typeface="StarSymbol"/>
              <a:buChar char=""/>
            </a:pPr>
            <a:r>
              <a:rPr lang="cs-CZ">
                <a:latin typeface="Arial"/>
              </a:rPr>
              <a:t>Druhá úroveň</a:t>
            </a:r>
            <a:endParaRPr/>
          </a:p>
          <a:p>
            <a:pPr lvl="2">
              <a:buSzPct val="45000"/>
              <a:buFont typeface="StarSymbol"/>
              <a:buChar char=""/>
            </a:pPr>
            <a:r>
              <a:rPr lang="cs-CZ">
                <a:latin typeface="Arial"/>
              </a:rPr>
              <a:t>Třetí úroveň</a:t>
            </a:r>
            <a:endParaRPr/>
          </a:p>
          <a:p>
            <a:pPr lvl="3">
              <a:buSzPct val="75000"/>
              <a:buFont typeface="StarSymbol"/>
              <a:buChar char=""/>
            </a:pPr>
            <a:r>
              <a:rPr lang="cs-CZ">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p:bodyStyle/>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tIns="0" rIns="0" bIns="0" anchor="ctr"/>
          <a:lstStyle/>
          <a:p>
            <a:r>
              <a:rPr lang="cs-CZ">
                <a:latin typeface="Arial"/>
              </a:rPr>
              <a:t>Klikněte pro úpravu formátu textu nadpisu</a:t>
            </a:r>
            <a:endParaRPr/>
          </a:p>
        </p:txBody>
      </p:sp>
      <p:sp>
        <p:nvSpPr>
          <p:cNvPr id="37" name="PlaceHolder 2"/>
          <p:cNvSpPr>
            <a:spLocks noGrp="1"/>
          </p:cNvSpPr>
          <p:nvPr>
            <p:ph type="body"/>
          </p:nvPr>
        </p:nvSpPr>
        <p:spPr>
          <a:xfrm>
            <a:off x="457200" y="1604520"/>
            <a:ext cx="8229240" cy="3977280"/>
          </a:xfrm>
          <a:prstGeom prst="rect">
            <a:avLst/>
          </a:prstGeom>
        </p:spPr>
        <p:txBody>
          <a:bodyPr lIns="0" tIns="0" rIns="0" bIns="0"/>
          <a:lstStyle/>
          <a:p>
            <a:pPr>
              <a:buSzPct val="45000"/>
              <a:buFont typeface="StarSymbol"/>
              <a:buChar char=""/>
            </a:pPr>
            <a:r>
              <a:rPr lang="cs-CZ">
                <a:latin typeface="Arial"/>
              </a:rPr>
              <a:t>Klikněte pro úpravu formátu textu osnovy</a:t>
            </a:r>
            <a:endParaRPr/>
          </a:p>
          <a:p>
            <a:pPr lvl="1">
              <a:buSzPct val="75000"/>
              <a:buFont typeface="StarSymbol"/>
              <a:buChar char=""/>
            </a:pPr>
            <a:r>
              <a:rPr lang="cs-CZ">
                <a:latin typeface="Arial"/>
              </a:rPr>
              <a:t>Druhá úroveň</a:t>
            </a:r>
            <a:endParaRPr/>
          </a:p>
          <a:p>
            <a:pPr lvl="2">
              <a:buSzPct val="45000"/>
              <a:buFont typeface="StarSymbol"/>
              <a:buChar char=""/>
            </a:pPr>
            <a:r>
              <a:rPr lang="cs-CZ">
                <a:latin typeface="Arial"/>
              </a:rPr>
              <a:t>Třetí úroveň</a:t>
            </a:r>
            <a:endParaRPr/>
          </a:p>
          <a:p>
            <a:pPr lvl="3">
              <a:buSzPct val="75000"/>
              <a:buFont typeface="StarSymbol"/>
              <a:buChar char=""/>
            </a:pPr>
            <a:r>
              <a:rPr lang="cs-CZ">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p:bodyStyle/>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3600"/>
            <a:ext cx="8229240" cy="1144800"/>
          </a:xfrm>
          <a:prstGeom prst="rect">
            <a:avLst/>
          </a:prstGeom>
        </p:spPr>
        <p:txBody>
          <a:bodyPr lIns="0" tIns="0" rIns="0" bIns="0" anchor="ctr"/>
          <a:lstStyle/>
          <a:p>
            <a:r>
              <a:rPr lang="cs-CZ">
                <a:latin typeface="Arial"/>
              </a:rPr>
              <a:t>Klikněte pro úpravu formátu textu nadpisu</a:t>
            </a:r>
            <a:endParaRPr/>
          </a:p>
        </p:txBody>
      </p:sp>
      <p:sp>
        <p:nvSpPr>
          <p:cNvPr id="73" name="PlaceHolder 2"/>
          <p:cNvSpPr>
            <a:spLocks noGrp="1"/>
          </p:cNvSpPr>
          <p:nvPr>
            <p:ph type="body"/>
          </p:nvPr>
        </p:nvSpPr>
        <p:spPr>
          <a:xfrm>
            <a:off x="457200" y="1604520"/>
            <a:ext cx="8229240" cy="3977280"/>
          </a:xfrm>
          <a:prstGeom prst="rect">
            <a:avLst/>
          </a:prstGeom>
        </p:spPr>
        <p:txBody>
          <a:bodyPr lIns="0" tIns="0" rIns="0" bIns="0"/>
          <a:lstStyle/>
          <a:p>
            <a:pPr>
              <a:buSzPct val="45000"/>
              <a:buFont typeface="StarSymbol"/>
              <a:buChar char=""/>
            </a:pPr>
            <a:r>
              <a:rPr lang="cs-CZ">
                <a:latin typeface="Arial"/>
              </a:rPr>
              <a:t>Klikněte pro úpravu formátu textu osnovy</a:t>
            </a:r>
            <a:endParaRPr/>
          </a:p>
          <a:p>
            <a:pPr lvl="1">
              <a:buSzPct val="75000"/>
              <a:buFont typeface="StarSymbol"/>
              <a:buChar char=""/>
            </a:pPr>
            <a:r>
              <a:rPr lang="cs-CZ">
                <a:latin typeface="Arial"/>
              </a:rPr>
              <a:t>Druhá úroveň</a:t>
            </a:r>
            <a:endParaRPr/>
          </a:p>
          <a:p>
            <a:pPr lvl="2">
              <a:buSzPct val="45000"/>
              <a:buFont typeface="StarSymbol"/>
              <a:buChar char=""/>
            </a:pPr>
            <a:r>
              <a:rPr lang="cs-CZ">
                <a:latin typeface="Arial"/>
              </a:rPr>
              <a:t>Třetí úroveň</a:t>
            </a:r>
            <a:endParaRPr/>
          </a:p>
          <a:p>
            <a:pPr lvl="3">
              <a:buSzPct val="75000"/>
              <a:buFont typeface="StarSymbol"/>
              <a:buChar char=""/>
            </a:pPr>
            <a:r>
              <a:rPr lang="cs-CZ">
                <a:latin typeface="Arial"/>
              </a:rPr>
              <a:t>Čtvrtá úroveň osnovy</a:t>
            </a:r>
            <a:endParaRPr/>
          </a:p>
          <a:p>
            <a:pPr lvl="4">
              <a:buSzPct val="45000"/>
              <a:buFont typeface="StarSymbol"/>
              <a:buChar char=""/>
            </a:pPr>
            <a:r>
              <a:rPr lang="cs-CZ" sz="2000">
                <a:latin typeface="Arial"/>
              </a:rPr>
              <a:t>Pátá úroveň osnovy</a:t>
            </a:r>
            <a:endParaRPr/>
          </a:p>
          <a:p>
            <a:pPr lvl="5">
              <a:buSzPct val="45000"/>
              <a:buFont typeface="StarSymbol"/>
              <a:buChar char=""/>
            </a:pPr>
            <a:r>
              <a:rPr lang="cs-CZ" sz="2000">
                <a:latin typeface="Arial"/>
              </a:rPr>
              <a:t>Šestá úroveň</a:t>
            </a:r>
            <a:endParaRPr/>
          </a:p>
          <a:p>
            <a:pPr lvl="6">
              <a:buSzPct val="45000"/>
              <a:buFont typeface="StarSymbol"/>
              <a:buChar char=""/>
            </a:pPr>
            <a:r>
              <a:rPr lang="cs-CZ" sz="2000">
                <a:latin typeface="Arial"/>
              </a:rPr>
              <a:t>Sedmá úroveň</a:t>
            </a:r>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p:bodyStyle/>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CustomShape 1"/>
          <p:cNvSpPr/>
          <p:nvPr/>
        </p:nvSpPr>
        <p:spPr>
          <a:xfrm>
            <a:off x="685800" y="2130480"/>
            <a:ext cx="7771680" cy="146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cs-CZ" sz="4400" strike="noStrike">
                <a:solidFill>
                  <a:srgbClr val="000000"/>
                </a:solidFill>
                <a:latin typeface="Calibri"/>
                <a:ea typeface="DejaVu Sans"/>
              </a:rPr>
              <a:t>Základní kapitál - východiska</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CustomShape 1"/>
          <p:cNvSpPr/>
          <p:nvPr/>
        </p:nvSpPr>
        <p:spPr>
          <a:xfrm>
            <a:off x="251640" y="395280"/>
            <a:ext cx="467964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trike="noStrike">
                <a:solidFill>
                  <a:srgbClr val="000000"/>
                </a:solidFill>
                <a:latin typeface="Calibri"/>
                <a:ea typeface="DejaVu Sans"/>
              </a:rPr>
              <a:t>29 Cdo 2790/2012</a:t>
            </a:r>
            <a:endParaRPr/>
          </a:p>
        </p:txBody>
      </p:sp>
      <p:sp>
        <p:nvSpPr>
          <p:cNvPr id="147" name="CustomShape 2"/>
          <p:cNvSpPr/>
          <p:nvPr/>
        </p:nvSpPr>
        <p:spPr>
          <a:xfrm>
            <a:off x="251640" y="771840"/>
            <a:ext cx="8352360" cy="3656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trike="noStrike">
                <a:solidFill>
                  <a:srgbClr val="000000"/>
                </a:solidFill>
                <a:latin typeface="Calibri"/>
                <a:ea typeface="DejaVu Sans"/>
              </a:rPr>
              <a:t>1) Ke dni 30. listopadu 2000 zvýšila žalobkyně svůj základní kapitál ze 100.000,- Kč na 4.015.000,- Kč, a to nepeněžitým vkladem, představovaným spornými nemovitostmi.</a:t>
            </a:r>
            <a:endParaRPr/>
          </a:p>
          <a:p>
            <a:pPr>
              <a:lnSpc>
                <a:spcPct val="100000"/>
              </a:lnSpc>
            </a:pPr>
            <a:r>
              <a:rPr lang="cs-CZ" strike="noStrike">
                <a:solidFill>
                  <a:srgbClr val="000000"/>
                </a:solidFill>
                <a:latin typeface="Calibri"/>
                <a:ea typeface="DejaVu Sans"/>
              </a:rPr>
              <a:t> </a:t>
            </a:r>
            <a:endParaRPr/>
          </a:p>
          <a:p>
            <a:pPr>
              <a:lnSpc>
                <a:spcPct val="100000"/>
              </a:lnSpc>
            </a:pPr>
            <a:r>
              <a:rPr lang="cs-CZ" strike="noStrike">
                <a:solidFill>
                  <a:srgbClr val="000000"/>
                </a:solidFill>
                <a:latin typeface="Calibri"/>
                <a:ea typeface="DejaVu Sans"/>
              </a:rPr>
              <a:t>2) Dne 10. března 2005 žalobkyně (jakožto prodávající) uzavřela se žalovanou (jakožto kupující) kupní smlouvu o prodeji sporných nemovitostí. Kupní cena byla sjednána ve výši 4.500.000,- Kč. Za žalobkyni smlouvu uzavíral její jednatel V. Š. starší.</a:t>
            </a:r>
            <a:endParaRPr/>
          </a:p>
          <a:p>
            <a:pPr>
              <a:lnSpc>
                <a:spcPct val="100000"/>
              </a:lnSpc>
            </a:pPr>
            <a:r>
              <a:rPr lang="cs-CZ" strike="noStrike">
                <a:solidFill>
                  <a:srgbClr val="000000"/>
                </a:solidFill>
                <a:latin typeface="Calibri"/>
                <a:ea typeface="DejaVu Sans"/>
              </a:rPr>
              <a:t> </a:t>
            </a:r>
            <a:endParaRPr/>
          </a:p>
          <a:p>
            <a:pPr>
              <a:lnSpc>
                <a:spcPct val="100000"/>
              </a:lnSpc>
            </a:pPr>
            <a:r>
              <a:rPr lang="cs-CZ" strike="noStrike">
                <a:solidFill>
                  <a:srgbClr val="000000"/>
                </a:solidFill>
                <a:latin typeface="Calibri"/>
                <a:ea typeface="DejaVu Sans"/>
              </a:rPr>
              <a:t>3) Podle ujednání obsaženého v kupní smlouvě měla být kupní cena „uhrazena zápočtem“ proti pohledávce žalované za žalobkyní.</a:t>
            </a:r>
            <a:endParaRPr/>
          </a:p>
          <a:p>
            <a:pPr>
              <a:lnSpc>
                <a:spcPct val="100000"/>
              </a:lnSpc>
            </a:pPr>
            <a:r>
              <a:rPr lang="cs-CZ" strike="noStrike">
                <a:solidFill>
                  <a:srgbClr val="000000"/>
                </a:solidFill>
                <a:latin typeface="Calibri"/>
                <a:ea typeface="DejaVu Sans"/>
              </a:rPr>
              <a:t> </a:t>
            </a:r>
            <a:endParaRPr/>
          </a:p>
          <a:p>
            <a:pPr>
              <a:lnSpc>
                <a:spcPct val="100000"/>
              </a:lnSpc>
            </a:pPr>
            <a:r>
              <a:rPr lang="cs-CZ" strike="noStrike">
                <a:solidFill>
                  <a:srgbClr val="000000"/>
                </a:solidFill>
                <a:latin typeface="Calibri"/>
                <a:ea typeface="DejaVu Sans"/>
              </a:rPr>
              <a:t>4) Vlastnické právo žalované bylo vloženo do katastru nemovitostí s právními účinky ke dni 11. dubna 2005.</a:t>
            </a:r>
            <a:endParaRPr/>
          </a:p>
          <a:p>
            <a:pPr>
              <a:lnSpc>
                <a:spcPct val="100000"/>
              </a:lnSpc>
            </a:pPr>
            <a:endParaRPr/>
          </a:p>
        </p:txBody>
      </p:sp>
      <p:sp>
        <p:nvSpPr>
          <p:cNvPr id="148" name="CustomShape 3"/>
          <p:cNvSpPr/>
          <p:nvPr/>
        </p:nvSpPr>
        <p:spPr>
          <a:xfrm>
            <a:off x="251640" y="4459680"/>
            <a:ext cx="8568360" cy="2010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trike="noStrike">
                <a:solidFill>
                  <a:srgbClr val="000000"/>
                </a:solidFill>
                <a:latin typeface="Calibri"/>
                <a:ea typeface="DejaVu Sans"/>
              </a:rPr>
              <a:t>Odvolací soud  shodně se soudem prvního stupně  dovodil, že prodejem sporných nemovitostí „fakticky došlo ke snížení základního kapitálu“, který představuje „garanční fond pro věřitele společnosti“. Měla-li kupní smlouva „ve svých důsledcích vést ke snížení základního kapitálu, bylo třeba, aby jejímu uzavření předcházelo písemné rozhodnutí jediné společnice o snížení základního kapitálu. Jestliže o snížení základního kapitálu nebylo „kvalifikovaným způsobem rozhodnuto“, je kupní smlouva pro rozpor se zákonem od počátku absolutně neplatná.</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CustomShape 1"/>
          <p:cNvSpPr/>
          <p:nvPr/>
        </p:nvSpPr>
        <p:spPr>
          <a:xfrm>
            <a:off x="251640" y="548640"/>
            <a:ext cx="8424360" cy="6125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trike="noStrike">
                <a:solidFill>
                  <a:srgbClr val="000000"/>
                </a:solidFill>
                <a:latin typeface="Calibri"/>
                <a:ea typeface="DejaVu Sans"/>
              </a:rPr>
              <a:t>Základní kapitál představuje peněžní vyjádření souhrnu peněžitých i nepeněžitých vkladů všech společníků a jako součást vlastního kapitálu se v rozvaze vykazuje na straně pasiv. Při vzniku společnosti má zobrazovat, jak velké jsou vnitřní zdroje společnosti, popř. jakou hodnotu má majetek, který společníci do společnosti. Základní kapitál není představován penězi ocenitelnými hodnotami (v projednávané věci spornými nemovitostmi), které byly (jakožto nepeněžitý vklad) vloženy do společnosti; jeho součástí je pouhé číselné vyjádření hodnoty takto vložených nepeněžitých vkladů. Nakládání s majetkem společnosti, bez ohledu na to, zda jde o majetek, který představoval nepeněžitý vklad, nemá žádný vliv na výši základního kapitálu společnosti.  </a:t>
            </a:r>
            <a:endParaRPr/>
          </a:p>
          <a:p>
            <a:pPr>
              <a:lnSpc>
                <a:spcPct val="100000"/>
              </a:lnSpc>
            </a:pPr>
            <a:endParaRPr/>
          </a:p>
          <a:p>
            <a:pPr algn="just">
              <a:lnSpc>
                <a:spcPct val="100000"/>
              </a:lnSpc>
            </a:pPr>
            <a:r>
              <a:rPr lang="cs-CZ" strike="noStrike">
                <a:solidFill>
                  <a:srgbClr val="000000"/>
                </a:solidFill>
                <a:latin typeface="Calibri"/>
                <a:ea typeface="DejaVu Sans"/>
              </a:rPr>
              <a:t>Promítnuto do poměrů projednávané věci to znamená, že převod sporných nemovitostí, které byly v minulosti vloženy jakožto nepeněžitý vklad do společnosti (žalobkyně), nemá žádný vliv na výši základního kapitálu žalobkyně, a nakládání s nimi není omezeno zákonnou úpravou, jež svěřuje rozhodování o změnách výše základního kapitálu do působnosti valné hromady společnosti s ručením omezeným, resp. jejího jediného společníka.</a:t>
            </a:r>
            <a:endParaRPr/>
          </a:p>
          <a:p>
            <a:pPr>
              <a:lnSpc>
                <a:spcPct val="100000"/>
              </a:lnSpc>
            </a:pPr>
            <a:r>
              <a:rPr lang="cs-CZ" strike="noStrike">
                <a:solidFill>
                  <a:srgbClr val="000000"/>
                </a:solidFill>
                <a:latin typeface="Calibri"/>
                <a:ea typeface="DejaVu Sans"/>
              </a:rPr>
              <a:t> </a:t>
            </a:r>
            <a:endParaRPr/>
          </a:p>
          <a:p>
            <a:pPr algn="just">
              <a:lnSpc>
                <a:spcPct val="100000"/>
              </a:lnSpc>
            </a:pPr>
            <a:r>
              <a:rPr lang="cs-CZ" strike="noStrike">
                <a:solidFill>
                  <a:srgbClr val="000000"/>
                </a:solidFill>
                <a:latin typeface="Calibri"/>
                <a:ea typeface="DejaVu Sans"/>
              </a:rPr>
              <a:t>Závěr odvolacího soudu, podle kterého převodem sporných nemovitostí „došlo k faktickému snížení základního kapitálu“, a kupní smlouva je v rozporu se zákonnou úpravou změn výše základního kapitálu, je tudíž nesprávný.</a:t>
            </a:r>
            <a:endParaRPr/>
          </a:p>
          <a:p>
            <a:pPr>
              <a:lnSpc>
                <a:spcPct val="100000"/>
              </a:lnSpc>
            </a:pPr>
            <a:r>
              <a:rPr lang="cs-CZ" strike="noStrike">
                <a:solidFill>
                  <a:srgbClr val="000000"/>
                </a:solidFill>
                <a:latin typeface="Calibri"/>
                <a:ea typeface="DejaVu Sans"/>
              </a:rPr>
              <a:t> </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CustomShape 1"/>
          <p:cNvSpPr/>
          <p:nvPr/>
        </p:nvSpPr>
        <p:spPr>
          <a:xfrm>
            <a:off x="685800" y="1984680"/>
            <a:ext cx="7771680" cy="1599480"/>
          </a:xfrm>
          <a:prstGeom prst="rect">
            <a:avLst/>
          </a:prstGeom>
          <a:noFill/>
          <a:ln>
            <a:noFill/>
          </a:ln>
        </p:spPr>
        <p:style>
          <a:lnRef idx="0">
            <a:scrgbClr r="0" g="0" b="0"/>
          </a:lnRef>
          <a:fillRef idx="0">
            <a:scrgbClr r="0" g="0" b="0"/>
          </a:fillRef>
          <a:effectRef idx="0">
            <a:scrgbClr r="0" g="0" b="0"/>
          </a:effectRef>
          <a:fontRef idx="minor"/>
        </p:style>
        <p:txBody>
          <a:bodyPr lIns="50760" tIns="50760" rIns="132120" bIns="50760" anchor="ctr"/>
          <a:lstStyle/>
          <a:p>
            <a:pPr algn="ctr">
              <a:lnSpc>
                <a:spcPct val="100000"/>
              </a:lnSpc>
            </a:pPr>
            <a:r>
              <a:rPr lang="cs-CZ" sz="4400" strike="noStrike">
                <a:solidFill>
                  <a:srgbClr val="000000"/>
                </a:solidFill>
                <a:latin typeface="Times New Roman"/>
                <a:ea typeface="ヒラギノ明朝 ProN W3"/>
              </a:rPr>
              <a:t>Změny výše základního kapitálu</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CustomShape 1"/>
          <p:cNvSpPr/>
          <p:nvPr/>
        </p:nvSpPr>
        <p:spPr>
          <a:xfrm>
            <a:off x="683640" y="260640"/>
            <a:ext cx="7770960" cy="502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cs-CZ" sz="4400" strike="noStrike">
                <a:solidFill>
                  <a:srgbClr val="000000"/>
                </a:solidFill>
                <a:latin typeface="Calibri"/>
                <a:ea typeface="DejaVu Sans"/>
              </a:rPr>
              <a:t>Změny výše základního kapitálu</a:t>
            </a:r>
            <a:endParaRPr/>
          </a:p>
        </p:txBody>
      </p:sp>
      <p:sp>
        <p:nvSpPr>
          <p:cNvPr id="152" name="CustomShape 2"/>
          <p:cNvSpPr/>
          <p:nvPr/>
        </p:nvSpPr>
        <p:spPr>
          <a:xfrm>
            <a:off x="227520" y="867960"/>
            <a:ext cx="8783640" cy="1918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2000" strike="noStrike">
                <a:solidFill>
                  <a:srgbClr val="000000"/>
                </a:solidFill>
                <a:latin typeface="Calibri"/>
                <a:ea typeface="DejaVu Sans"/>
              </a:rPr>
              <a:t>Východiska</a:t>
            </a:r>
            <a:endParaRPr/>
          </a:p>
          <a:p>
            <a:pPr algn="just">
              <a:lnSpc>
                <a:spcPct val="100000"/>
              </a:lnSpc>
            </a:pPr>
            <a:r>
              <a:rPr lang="cs-CZ" sz="2000" strike="noStrike">
                <a:solidFill>
                  <a:srgbClr val="000000"/>
                </a:solidFill>
                <a:latin typeface="Calibri"/>
                <a:ea typeface="DejaVu Sans"/>
              </a:rPr>
              <a:t>Soubor pravidel, která závazně upravují postup, jehož cílem je změna údaje o výši základního kapitálu ve společenské smlouvě nebo stanovách . Jde současně o změnu v rozsahu vlastního zdroje financování společnosti, která má dopad na věřitele. Pro změnu proto neplatí běžné postupy, jimiž dochází ke změně společenské smlouvy nebo stanov.</a:t>
            </a:r>
            <a:endParaRPr/>
          </a:p>
        </p:txBody>
      </p:sp>
      <p:sp>
        <p:nvSpPr>
          <p:cNvPr id="153" name="CustomShape 3"/>
          <p:cNvSpPr/>
          <p:nvPr/>
        </p:nvSpPr>
        <p:spPr>
          <a:xfrm>
            <a:off x="287640" y="2809080"/>
            <a:ext cx="8663400" cy="64656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400" strike="noStrike">
                <a:solidFill>
                  <a:srgbClr val="FFFFFF"/>
                </a:solidFill>
                <a:latin typeface="Calibri"/>
                <a:ea typeface="DejaVu Sans"/>
              </a:rPr>
              <a:t>Druhy postupu podle ekonomického významu změny </a:t>
            </a:r>
            <a:endParaRPr/>
          </a:p>
        </p:txBody>
      </p:sp>
      <p:sp>
        <p:nvSpPr>
          <p:cNvPr id="154" name="CustomShape 4"/>
          <p:cNvSpPr/>
          <p:nvPr/>
        </p:nvSpPr>
        <p:spPr>
          <a:xfrm>
            <a:off x="2483640" y="3717000"/>
            <a:ext cx="1654920" cy="64656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400" strike="noStrike">
                <a:solidFill>
                  <a:srgbClr val="000000"/>
                </a:solidFill>
                <a:latin typeface="Calibri"/>
                <a:ea typeface="DejaVu Sans"/>
              </a:rPr>
              <a:t>Zvýšení</a:t>
            </a:r>
            <a:endParaRPr/>
          </a:p>
        </p:txBody>
      </p:sp>
      <p:sp>
        <p:nvSpPr>
          <p:cNvPr id="155" name="CustomShape 5"/>
          <p:cNvSpPr/>
          <p:nvPr/>
        </p:nvSpPr>
        <p:spPr>
          <a:xfrm>
            <a:off x="6228360" y="3717000"/>
            <a:ext cx="1654920" cy="64656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400" strike="noStrike">
                <a:solidFill>
                  <a:srgbClr val="000000"/>
                </a:solidFill>
                <a:latin typeface="Calibri"/>
                <a:ea typeface="DejaVu Sans"/>
              </a:rPr>
              <a:t>Snížení</a:t>
            </a:r>
            <a:endParaRPr/>
          </a:p>
        </p:txBody>
      </p:sp>
      <p:sp>
        <p:nvSpPr>
          <p:cNvPr id="156" name="CustomShape 6"/>
          <p:cNvSpPr/>
          <p:nvPr/>
        </p:nvSpPr>
        <p:spPr>
          <a:xfrm>
            <a:off x="227520" y="4667400"/>
            <a:ext cx="1630800" cy="502560"/>
          </a:xfrm>
          <a:prstGeom prst="rect">
            <a:avLst/>
          </a:prstGeom>
          <a:solidFill>
            <a:srgbClr val="FF66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400" strike="noStrike">
                <a:solidFill>
                  <a:srgbClr val="000000"/>
                </a:solidFill>
                <a:latin typeface="Calibri"/>
                <a:ea typeface="DejaVu Sans"/>
              </a:rPr>
              <a:t>Efektivní</a:t>
            </a:r>
            <a:endParaRPr/>
          </a:p>
        </p:txBody>
      </p:sp>
      <p:sp>
        <p:nvSpPr>
          <p:cNvPr id="157" name="CustomShape 7"/>
          <p:cNvSpPr/>
          <p:nvPr/>
        </p:nvSpPr>
        <p:spPr>
          <a:xfrm>
            <a:off x="227520" y="5877360"/>
            <a:ext cx="1630800" cy="502560"/>
          </a:xfrm>
          <a:prstGeom prst="rect">
            <a:avLst/>
          </a:prstGeom>
          <a:solidFill>
            <a:srgbClr val="FF66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400" strike="noStrike">
                <a:solidFill>
                  <a:srgbClr val="000000"/>
                </a:solidFill>
                <a:latin typeface="Calibri"/>
                <a:ea typeface="DejaVu Sans"/>
              </a:rPr>
              <a:t>Nominální</a:t>
            </a:r>
            <a:endParaRPr/>
          </a:p>
        </p:txBody>
      </p:sp>
      <p:sp>
        <p:nvSpPr>
          <p:cNvPr id="158" name="CustomShape 8"/>
          <p:cNvSpPr/>
          <p:nvPr/>
        </p:nvSpPr>
        <p:spPr>
          <a:xfrm>
            <a:off x="2123640" y="4509000"/>
            <a:ext cx="2878920" cy="91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trike="noStrike">
                <a:solidFill>
                  <a:srgbClr val="000000"/>
                </a:solidFill>
                <a:latin typeface="Calibri"/>
                <a:ea typeface="DejaVu Sans"/>
              </a:rPr>
              <a:t>Rozšíření vlastních zdrojů financování, vyrovnání dluhů korporace</a:t>
            </a:r>
            <a:endParaRPr/>
          </a:p>
        </p:txBody>
      </p:sp>
      <p:sp>
        <p:nvSpPr>
          <p:cNvPr id="159" name="CustomShape 9"/>
          <p:cNvSpPr/>
          <p:nvPr/>
        </p:nvSpPr>
        <p:spPr>
          <a:xfrm>
            <a:off x="5308560" y="4546080"/>
            <a:ext cx="3587040" cy="91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trike="noStrike">
                <a:solidFill>
                  <a:srgbClr val="000000"/>
                </a:solidFill>
                <a:latin typeface="Calibri"/>
                <a:ea typeface="DejaVu Sans"/>
              </a:rPr>
              <a:t>Zmenšení rozsahu vázaných zdrojů, uvolněné zdroje se vracejí společníkům</a:t>
            </a:r>
            <a:endParaRPr/>
          </a:p>
        </p:txBody>
      </p:sp>
      <p:sp>
        <p:nvSpPr>
          <p:cNvPr id="160" name="CustomShape 10"/>
          <p:cNvSpPr/>
          <p:nvPr/>
        </p:nvSpPr>
        <p:spPr>
          <a:xfrm>
            <a:off x="2123640" y="5667480"/>
            <a:ext cx="2878920" cy="91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trike="noStrike">
                <a:solidFill>
                  <a:srgbClr val="000000"/>
                </a:solidFill>
                <a:latin typeface="Calibri"/>
                <a:ea typeface="DejaVu Sans"/>
              </a:rPr>
              <a:t>Přesun mezi účetními položkami, rozšíření vázaných zdrojů</a:t>
            </a:r>
            <a:endParaRPr/>
          </a:p>
        </p:txBody>
      </p:sp>
      <p:sp>
        <p:nvSpPr>
          <p:cNvPr id="161" name="CustomShape 11"/>
          <p:cNvSpPr/>
          <p:nvPr/>
        </p:nvSpPr>
        <p:spPr>
          <a:xfrm>
            <a:off x="5222160" y="5529240"/>
            <a:ext cx="3731040" cy="118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trike="noStrike">
                <a:solidFill>
                  <a:srgbClr val="000000"/>
                </a:solidFill>
                <a:latin typeface="Calibri"/>
                <a:ea typeface="DejaVu Sans"/>
              </a:rPr>
              <a:t>Přesuny uvnitř vlastního kapitálu, např. úhrada ztráty nebo přesun ze základního kapitálu do rezervního fondu (§ 544 ZOK)</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CustomShape 1"/>
          <p:cNvSpPr/>
          <p:nvPr/>
        </p:nvSpPr>
        <p:spPr>
          <a:xfrm>
            <a:off x="467640" y="116640"/>
            <a:ext cx="8228160" cy="56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cs-CZ" sz="3200" strike="noStrike">
                <a:solidFill>
                  <a:srgbClr val="000000"/>
                </a:solidFill>
                <a:latin typeface="Calibri"/>
                <a:ea typeface="DejaVu Sans"/>
              </a:rPr>
              <a:t>Rozhodování o změně výše základního kapitálu</a:t>
            </a:r>
            <a:endParaRPr/>
          </a:p>
        </p:txBody>
      </p:sp>
      <p:sp>
        <p:nvSpPr>
          <p:cNvPr id="163" name="CustomShape 2"/>
          <p:cNvSpPr/>
          <p:nvPr/>
        </p:nvSpPr>
        <p:spPr>
          <a:xfrm>
            <a:off x="2555640" y="836640"/>
            <a:ext cx="2950920" cy="57456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000" strike="noStrike">
                <a:solidFill>
                  <a:srgbClr val="FFFFFF"/>
                </a:solidFill>
                <a:latin typeface="Calibri"/>
                <a:ea typeface="DejaVu Sans"/>
              </a:rPr>
              <a:t>Rozhodovací orgán</a:t>
            </a:r>
            <a:endParaRPr/>
          </a:p>
        </p:txBody>
      </p:sp>
      <p:sp>
        <p:nvSpPr>
          <p:cNvPr id="164" name="CustomShape 3"/>
          <p:cNvSpPr/>
          <p:nvPr/>
        </p:nvSpPr>
        <p:spPr>
          <a:xfrm>
            <a:off x="2555640" y="3903480"/>
            <a:ext cx="2950920" cy="574560"/>
          </a:xfrm>
          <a:prstGeom prst="rect">
            <a:avLst/>
          </a:prstGeom>
          <a:solidFill>
            <a:srgbClr val="00206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000" strike="noStrike">
                <a:solidFill>
                  <a:srgbClr val="FFFFFF"/>
                </a:solidFill>
                <a:latin typeface="Calibri"/>
                <a:ea typeface="DejaVu Sans"/>
              </a:rPr>
              <a:t>Přijímání rozhodnutí</a:t>
            </a:r>
            <a:endParaRPr/>
          </a:p>
        </p:txBody>
      </p:sp>
      <p:sp>
        <p:nvSpPr>
          <p:cNvPr id="165" name="CustomShape 4"/>
          <p:cNvSpPr/>
          <p:nvPr/>
        </p:nvSpPr>
        <p:spPr>
          <a:xfrm>
            <a:off x="395640" y="1412640"/>
            <a:ext cx="934560" cy="79056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000" strike="noStrike">
                <a:solidFill>
                  <a:srgbClr val="000000"/>
                </a:solidFill>
                <a:latin typeface="Calibri"/>
                <a:ea typeface="DejaVu Sans"/>
              </a:rPr>
              <a:t>sro</a:t>
            </a:r>
            <a:endParaRPr/>
          </a:p>
        </p:txBody>
      </p:sp>
      <p:sp>
        <p:nvSpPr>
          <p:cNvPr id="166" name="CustomShape 5"/>
          <p:cNvSpPr/>
          <p:nvPr/>
        </p:nvSpPr>
        <p:spPr>
          <a:xfrm>
            <a:off x="408600" y="2439720"/>
            <a:ext cx="934560" cy="64656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000" strike="noStrike">
                <a:solidFill>
                  <a:srgbClr val="000000"/>
                </a:solidFill>
                <a:latin typeface="Calibri"/>
                <a:ea typeface="DejaVu Sans"/>
              </a:rPr>
              <a:t>as</a:t>
            </a:r>
            <a:endParaRPr/>
          </a:p>
        </p:txBody>
      </p:sp>
      <p:sp>
        <p:nvSpPr>
          <p:cNvPr id="167" name="CustomShape 6"/>
          <p:cNvSpPr/>
          <p:nvPr/>
        </p:nvSpPr>
        <p:spPr>
          <a:xfrm>
            <a:off x="251640" y="4725000"/>
            <a:ext cx="934560" cy="64656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000" strike="noStrike">
                <a:solidFill>
                  <a:srgbClr val="000000"/>
                </a:solidFill>
                <a:latin typeface="Calibri"/>
                <a:ea typeface="DejaVu Sans"/>
              </a:rPr>
              <a:t>sro</a:t>
            </a:r>
            <a:endParaRPr/>
          </a:p>
        </p:txBody>
      </p:sp>
      <p:sp>
        <p:nvSpPr>
          <p:cNvPr id="168" name="CustomShape 7"/>
          <p:cNvSpPr/>
          <p:nvPr/>
        </p:nvSpPr>
        <p:spPr>
          <a:xfrm>
            <a:off x="251640" y="5577480"/>
            <a:ext cx="934560" cy="646560"/>
          </a:xfrm>
          <a:prstGeom prst="rect">
            <a:avLst/>
          </a:prstGeom>
          <a:solidFill>
            <a:srgbClr val="FFC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000" strike="noStrike">
                <a:solidFill>
                  <a:srgbClr val="000000"/>
                </a:solidFill>
                <a:latin typeface="Calibri"/>
                <a:ea typeface="DejaVu Sans"/>
              </a:rPr>
              <a:t>as</a:t>
            </a:r>
            <a:endParaRPr/>
          </a:p>
        </p:txBody>
      </p:sp>
      <p:sp>
        <p:nvSpPr>
          <p:cNvPr id="169" name="CustomShape 8"/>
          <p:cNvSpPr/>
          <p:nvPr/>
        </p:nvSpPr>
        <p:spPr>
          <a:xfrm>
            <a:off x="1547640" y="1700640"/>
            <a:ext cx="7199280" cy="394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2000" strike="noStrike">
                <a:solidFill>
                  <a:srgbClr val="000000"/>
                </a:solidFill>
                <a:latin typeface="Calibri"/>
                <a:ea typeface="DejaVu Sans"/>
              </a:rPr>
              <a:t>Výlučná působnost valné hromady (§ 190 ZOK)</a:t>
            </a:r>
            <a:endParaRPr/>
          </a:p>
        </p:txBody>
      </p:sp>
      <p:sp>
        <p:nvSpPr>
          <p:cNvPr id="170" name="CustomShape 9"/>
          <p:cNvSpPr/>
          <p:nvPr/>
        </p:nvSpPr>
        <p:spPr>
          <a:xfrm>
            <a:off x="1531080" y="2272320"/>
            <a:ext cx="7199280" cy="16138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2000" strike="noStrike">
                <a:solidFill>
                  <a:srgbClr val="000000"/>
                </a:solidFill>
                <a:latin typeface="Calibri"/>
                <a:ea typeface="DejaVu Sans"/>
              </a:rPr>
              <a:t>Valná hromada: rozhodování o změně výše základního kapitálu</a:t>
            </a:r>
            <a:endParaRPr/>
          </a:p>
          <a:p>
            <a:pPr>
              <a:lnSpc>
                <a:spcPct val="100000"/>
              </a:lnSpc>
            </a:pPr>
            <a:r>
              <a:rPr lang="cs-CZ" sz="2000" strike="noStrike">
                <a:solidFill>
                  <a:srgbClr val="000000"/>
                </a:solidFill>
                <a:latin typeface="Calibri"/>
                <a:ea typeface="DejaVu Sans"/>
              </a:rPr>
              <a:t>                              rozhodování o pověření představenstva (správní </a:t>
            </a:r>
            <a:endParaRPr/>
          </a:p>
          <a:p>
            <a:pPr>
              <a:lnSpc>
                <a:spcPct val="100000"/>
              </a:lnSpc>
            </a:pPr>
            <a:r>
              <a:rPr lang="cs-CZ" sz="2000" strike="noStrike">
                <a:solidFill>
                  <a:srgbClr val="000000"/>
                </a:solidFill>
                <a:latin typeface="Calibri"/>
                <a:ea typeface="DejaVu Sans"/>
              </a:rPr>
              <a:t>                              rady) ke zvýšení základního kapitálu (§ 421 ZOK)</a:t>
            </a:r>
            <a:endParaRPr/>
          </a:p>
          <a:p>
            <a:pPr>
              <a:lnSpc>
                <a:spcPct val="100000"/>
              </a:lnSpc>
            </a:pPr>
            <a:r>
              <a:rPr lang="cs-CZ" sz="2000" strike="noStrike">
                <a:solidFill>
                  <a:srgbClr val="000000"/>
                </a:solidFill>
                <a:latin typeface="Calibri"/>
                <a:ea typeface="DejaVu Sans"/>
              </a:rPr>
              <a:t>Představenstvo (správní rada): rozhodování na základě pověření a za</a:t>
            </a:r>
            <a:endParaRPr/>
          </a:p>
          <a:p>
            <a:pPr>
              <a:lnSpc>
                <a:spcPct val="100000"/>
              </a:lnSpc>
            </a:pPr>
            <a:r>
              <a:rPr lang="cs-CZ" sz="2000" strike="noStrike">
                <a:solidFill>
                  <a:srgbClr val="000000"/>
                </a:solidFill>
                <a:latin typeface="Calibri"/>
                <a:ea typeface="DejaVu Sans"/>
              </a:rPr>
              <a:t>                               podmínek stanovených zákonem (§ 511 a n. ZOK)</a:t>
            </a:r>
            <a:endParaRPr/>
          </a:p>
        </p:txBody>
      </p:sp>
      <p:sp>
        <p:nvSpPr>
          <p:cNvPr id="171" name="CustomShape 10"/>
          <p:cNvSpPr/>
          <p:nvPr/>
        </p:nvSpPr>
        <p:spPr>
          <a:xfrm>
            <a:off x="1331640" y="5534640"/>
            <a:ext cx="6839280" cy="1308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2000" strike="noStrike">
                <a:solidFill>
                  <a:srgbClr val="000000"/>
                </a:solidFill>
                <a:latin typeface="Calibri"/>
                <a:ea typeface="DejaVu Sans"/>
              </a:rPr>
              <a:t>Alespoň dvoutřetinová většina hlasů přítomných akcionářů a dvoutřetinová většina hlasů přítomných akcionářů každého rozhodnutím dotčeného druhu akcií, </a:t>
            </a:r>
            <a:endParaRPr/>
          </a:p>
          <a:p>
            <a:pPr>
              <a:lnSpc>
                <a:spcPct val="100000"/>
              </a:lnSpc>
            </a:pPr>
            <a:r>
              <a:rPr lang="cs-CZ" sz="2000" strike="noStrike">
                <a:solidFill>
                  <a:srgbClr val="000000"/>
                </a:solidFill>
                <a:latin typeface="Calibri"/>
                <a:ea typeface="DejaVu Sans"/>
              </a:rPr>
              <a:t>osvědčení veřejnou listinou ( § 416, 417 ZOK)</a:t>
            </a:r>
            <a:endParaRPr/>
          </a:p>
        </p:txBody>
      </p:sp>
      <p:sp>
        <p:nvSpPr>
          <p:cNvPr id="172" name="CustomShape 11"/>
          <p:cNvSpPr/>
          <p:nvPr/>
        </p:nvSpPr>
        <p:spPr>
          <a:xfrm>
            <a:off x="1344600" y="4695120"/>
            <a:ext cx="7618320" cy="699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2000" strike="noStrike">
                <a:solidFill>
                  <a:srgbClr val="000000"/>
                </a:solidFill>
                <a:latin typeface="Calibri"/>
                <a:ea typeface="DejaVu Sans"/>
              </a:rPr>
              <a:t>Dvoutřetinová většina hlasů všech společníků, osvědčuje se veřejnou listinou (§ 171, 172 ZOK)</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CustomShape 1"/>
          <p:cNvSpPr/>
          <p:nvPr/>
        </p:nvSpPr>
        <p:spPr>
          <a:xfrm>
            <a:off x="467640" y="188640"/>
            <a:ext cx="8228160" cy="776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cs-CZ" sz="2400" strike="noStrike">
                <a:solidFill>
                  <a:srgbClr val="000000"/>
                </a:solidFill>
                <a:latin typeface="Calibri"/>
                <a:ea typeface="DejaVu Sans"/>
              </a:rPr>
              <a:t>Ochrana akcionářů při zvyšování základního kapitálu – přednostní právo na upsání nových akcií</a:t>
            </a:r>
            <a:endParaRPr/>
          </a:p>
        </p:txBody>
      </p:sp>
      <p:sp>
        <p:nvSpPr>
          <p:cNvPr id="174" name="CustomShape 2"/>
          <p:cNvSpPr/>
          <p:nvPr/>
        </p:nvSpPr>
        <p:spPr>
          <a:xfrm>
            <a:off x="294480" y="1411920"/>
            <a:ext cx="2014920" cy="64656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000" strike="noStrike">
                <a:solidFill>
                  <a:srgbClr val="FFFFFF"/>
                </a:solidFill>
                <a:latin typeface="Calibri"/>
                <a:ea typeface="DejaVu Sans"/>
              </a:rPr>
              <a:t>Důvod ochrany</a:t>
            </a:r>
            <a:endParaRPr/>
          </a:p>
        </p:txBody>
      </p:sp>
      <p:sp>
        <p:nvSpPr>
          <p:cNvPr id="175" name="CustomShape 3"/>
          <p:cNvSpPr/>
          <p:nvPr/>
        </p:nvSpPr>
        <p:spPr>
          <a:xfrm>
            <a:off x="308160" y="2421000"/>
            <a:ext cx="2014920" cy="82368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000" strike="noStrike">
                <a:solidFill>
                  <a:srgbClr val="FFFFFF"/>
                </a:solidFill>
                <a:latin typeface="Calibri"/>
                <a:ea typeface="DejaVu Sans"/>
              </a:rPr>
              <a:t>Rozsah přednostního práva</a:t>
            </a:r>
            <a:endParaRPr/>
          </a:p>
        </p:txBody>
      </p:sp>
      <p:sp>
        <p:nvSpPr>
          <p:cNvPr id="176" name="CustomShape 4"/>
          <p:cNvSpPr/>
          <p:nvPr/>
        </p:nvSpPr>
        <p:spPr>
          <a:xfrm>
            <a:off x="301680" y="4112280"/>
            <a:ext cx="2014920" cy="64656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000" strike="noStrike">
                <a:solidFill>
                  <a:srgbClr val="FFFFFF"/>
                </a:solidFill>
                <a:latin typeface="Calibri"/>
                <a:ea typeface="DejaVu Sans"/>
              </a:rPr>
              <a:t>Informace pro společníky</a:t>
            </a:r>
            <a:endParaRPr/>
          </a:p>
        </p:txBody>
      </p:sp>
      <p:sp>
        <p:nvSpPr>
          <p:cNvPr id="177" name="CustomShape 5"/>
          <p:cNvSpPr/>
          <p:nvPr/>
        </p:nvSpPr>
        <p:spPr>
          <a:xfrm>
            <a:off x="323640" y="5661360"/>
            <a:ext cx="2014920" cy="86256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000" strike="noStrike">
                <a:solidFill>
                  <a:srgbClr val="FFFFFF"/>
                </a:solidFill>
                <a:latin typeface="Calibri"/>
                <a:ea typeface="DejaVu Sans"/>
              </a:rPr>
              <a:t>Omezení přednostního práva</a:t>
            </a:r>
            <a:endParaRPr/>
          </a:p>
        </p:txBody>
      </p:sp>
      <p:sp>
        <p:nvSpPr>
          <p:cNvPr id="178" name="CustomShape 6"/>
          <p:cNvSpPr/>
          <p:nvPr/>
        </p:nvSpPr>
        <p:spPr>
          <a:xfrm>
            <a:off x="2570760" y="1385640"/>
            <a:ext cx="6335280" cy="699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2000" strike="noStrike">
                <a:solidFill>
                  <a:srgbClr val="000000"/>
                </a:solidFill>
                <a:latin typeface="Calibri"/>
                <a:ea typeface="DejaVu Sans"/>
              </a:rPr>
              <a:t>Zabránění poklesu celkového podílu akcionářů na řízení společnosti („naředění akcií)</a:t>
            </a:r>
            <a:endParaRPr/>
          </a:p>
        </p:txBody>
      </p:sp>
      <p:sp>
        <p:nvSpPr>
          <p:cNvPr id="179" name="CustomShape 7"/>
          <p:cNvSpPr/>
          <p:nvPr/>
        </p:nvSpPr>
        <p:spPr>
          <a:xfrm>
            <a:off x="2570760" y="2330640"/>
            <a:ext cx="6335280" cy="1004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2000" strike="noStrike">
                <a:solidFill>
                  <a:srgbClr val="000000"/>
                </a:solidFill>
                <a:latin typeface="Calibri"/>
                <a:ea typeface="DejaVu Sans"/>
              </a:rPr>
              <a:t>Právo podílet se na celkové částce  zvýšení v rozsahu vlastního podílu akcionáře, pokud má být emisní kurs akcií splácen v penězích. (§ 484 ZOK)</a:t>
            </a:r>
            <a:endParaRPr/>
          </a:p>
        </p:txBody>
      </p:sp>
      <p:sp>
        <p:nvSpPr>
          <p:cNvPr id="180" name="CustomShape 8"/>
          <p:cNvSpPr/>
          <p:nvPr/>
        </p:nvSpPr>
        <p:spPr>
          <a:xfrm>
            <a:off x="2535480" y="4088160"/>
            <a:ext cx="6407280" cy="118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trike="noStrike">
                <a:solidFill>
                  <a:srgbClr val="000000"/>
                </a:solidFill>
                <a:latin typeface="Calibri"/>
                <a:ea typeface="DejaVu Sans"/>
              </a:rPr>
              <a:t>Představenstvo zašle akcionářům informaci o místě a lhůtě vykonání přednostního práva, počtu nových akcií, které lze upsat na jednu dosavadní, charakteristice nových akcií a rozhodném dni (§ 485 ZOK).</a:t>
            </a:r>
            <a:endParaRPr/>
          </a:p>
        </p:txBody>
      </p:sp>
      <p:sp>
        <p:nvSpPr>
          <p:cNvPr id="181" name="CustomShape 9"/>
          <p:cNvSpPr/>
          <p:nvPr/>
        </p:nvSpPr>
        <p:spPr>
          <a:xfrm>
            <a:off x="2555640" y="5661360"/>
            <a:ext cx="6407280" cy="91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trike="noStrike">
                <a:solidFill>
                  <a:srgbClr val="000000"/>
                </a:solidFill>
                <a:latin typeface="Calibri"/>
                <a:ea typeface="DejaVu Sans"/>
              </a:rPr>
              <a:t>Přednostní právo nelze omezit nebo vyloučit stanovami, ale o  - omezení nebo vyloučení může rozhodnout valná hromada, je-li to v důležitém zájmu společnosti. (§ 487 – 489 ZOK)</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CustomShape 1"/>
          <p:cNvSpPr/>
          <p:nvPr/>
        </p:nvSpPr>
        <p:spPr>
          <a:xfrm>
            <a:off x="457200" y="274680"/>
            <a:ext cx="8228160" cy="560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cs-CZ" sz="3200" strike="noStrike">
                <a:solidFill>
                  <a:srgbClr val="000000"/>
                </a:solidFill>
                <a:latin typeface="Calibri"/>
                <a:ea typeface="DejaVu Sans"/>
              </a:rPr>
              <a:t>Ochrana věřitelů – snížení základního kapitálu</a:t>
            </a:r>
            <a:endParaRPr/>
          </a:p>
        </p:txBody>
      </p:sp>
      <p:sp>
        <p:nvSpPr>
          <p:cNvPr id="183" name="CustomShape 2"/>
          <p:cNvSpPr/>
          <p:nvPr/>
        </p:nvSpPr>
        <p:spPr>
          <a:xfrm>
            <a:off x="179640" y="908640"/>
            <a:ext cx="2446920" cy="64656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000" strike="noStrike">
                <a:solidFill>
                  <a:srgbClr val="FFFFFF"/>
                </a:solidFill>
                <a:latin typeface="Calibri"/>
                <a:ea typeface="DejaVu Sans"/>
              </a:rPr>
              <a:t>Podstata ochrany</a:t>
            </a:r>
            <a:endParaRPr/>
          </a:p>
        </p:txBody>
      </p:sp>
      <p:sp>
        <p:nvSpPr>
          <p:cNvPr id="184" name="CustomShape 3"/>
          <p:cNvSpPr/>
          <p:nvPr/>
        </p:nvSpPr>
        <p:spPr>
          <a:xfrm>
            <a:off x="2857680" y="916560"/>
            <a:ext cx="6047280" cy="699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2000" strike="noStrike">
                <a:solidFill>
                  <a:srgbClr val="000000"/>
                </a:solidFill>
                <a:latin typeface="Calibri"/>
                <a:ea typeface="DejaVu Sans"/>
              </a:rPr>
              <a:t>Informace o rozhodnutí snížit základní kapitál a výzva k přihlášení pohledávek.</a:t>
            </a:r>
            <a:endParaRPr/>
          </a:p>
        </p:txBody>
      </p:sp>
      <p:sp>
        <p:nvSpPr>
          <p:cNvPr id="185" name="CustomShape 4"/>
          <p:cNvSpPr/>
          <p:nvPr/>
        </p:nvSpPr>
        <p:spPr>
          <a:xfrm>
            <a:off x="197280" y="1736640"/>
            <a:ext cx="4678920" cy="646560"/>
          </a:xfrm>
          <a:prstGeom prst="rect">
            <a:avLst/>
          </a:prstGeom>
          <a:solidFill>
            <a:srgbClr val="00B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000" strike="noStrike">
                <a:solidFill>
                  <a:srgbClr val="FFFFFF"/>
                </a:solidFill>
                <a:latin typeface="Calibri"/>
                <a:ea typeface="DejaVu Sans"/>
              </a:rPr>
              <a:t>Postup představenstva (§ 518 ZOK)</a:t>
            </a:r>
            <a:endParaRPr/>
          </a:p>
        </p:txBody>
      </p:sp>
      <p:sp>
        <p:nvSpPr>
          <p:cNvPr id="186" name="CustomShape 5"/>
          <p:cNvSpPr/>
          <p:nvPr/>
        </p:nvSpPr>
        <p:spPr>
          <a:xfrm>
            <a:off x="179640" y="2709000"/>
            <a:ext cx="8725320" cy="31384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trike="noStrike">
                <a:solidFill>
                  <a:srgbClr val="000000"/>
                </a:solidFill>
                <a:latin typeface="Calibri"/>
                <a:ea typeface="DejaVu Sans"/>
              </a:rPr>
              <a:t>- </a:t>
            </a:r>
            <a:r>
              <a:rPr lang="cs-CZ" sz="2000" strike="noStrike">
                <a:solidFill>
                  <a:srgbClr val="FF0000"/>
                </a:solidFill>
                <a:latin typeface="Calibri"/>
                <a:ea typeface="DejaVu Sans"/>
              </a:rPr>
              <a:t>oznámení rozhodnutí o snížení </a:t>
            </a:r>
            <a:r>
              <a:rPr lang="cs-CZ" sz="2000" strike="noStrike">
                <a:solidFill>
                  <a:srgbClr val="000000"/>
                </a:solidFill>
                <a:latin typeface="Calibri"/>
                <a:ea typeface="DejaVu Sans"/>
              </a:rPr>
              <a:t>základního kapitálu písemně těm známým věřitelům, jejichž pohledávky vznikly před účinností rozhodnutí valné hromady o snížení, spojeno s výzvou k přihlášení pohledávek - § 518 odst. 1</a:t>
            </a:r>
            <a:endParaRPr/>
          </a:p>
          <a:p>
            <a:pPr algn="just">
              <a:lnSpc>
                <a:spcPct val="100000"/>
              </a:lnSpc>
              <a:buFont typeface="StarSymbol"/>
              <a:buChar char="-"/>
            </a:pPr>
            <a:r>
              <a:rPr lang="cs-CZ" sz="2000" strike="noStrike">
                <a:solidFill>
                  <a:srgbClr val="FF0000"/>
                </a:solidFill>
                <a:latin typeface="Calibri"/>
                <a:ea typeface="DejaVu Sans"/>
              </a:rPr>
              <a:t>zveřejnění usnesení </a:t>
            </a:r>
            <a:r>
              <a:rPr lang="cs-CZ" sz="2000" strike="noStrike">
                <a:solidFill>
                  <a:srgbClr val="000000"/>
                </a:solidFill>
                <a:latin typeface="Calibri"/>
                <a:ea typeface="DejaVu Sans"/>
              </a:rPr>
              <a:t>o snížení základního kapitálu dvakrát po sobě s odstupem</a:t>
            </a:r>
            <a:endParaRPr/>
          </a:p>
          <a:p>
            <a:pPr algn="just">
              <a:lnSpc>
                <a:spcPct val="100000"/>
              </a:lnSpc>
            </a:pPr>
            <a:r>
              <a:rPr lang="cs-CZ" sz="2000" strike="noStrike">
                <a:solidFill>
                  <a:srgbClr val="000000"/>
                </a:solidFill>
                <a:latin typeface="Calibri"/>
                <a:ea typeface="DejaVu Sans"/>
              </a:rPr>
              <a:t>30 dní. Poprvé zveřejní představenstvo usnesení po zápisu usnesení do obchodního rejstříku, součástí zveřejnění je výzva k přihlášení pohledávek</a:t>
            </a:r>
            <a:endParaRPr/>
          </a:p>
          <a:p>
            <a:pPr algn="just">
              <a:lnSpc>
                <a:spcPct val="100000"/>
              </a:lnSpc>
              <a:buFont typeface="StarSymbol"/>
              <a:buChar char="-"/>
            </a:pPr>
            <a:r>
              <a:rPr lang="cs-CZ" sz="2000" strike="noStrike">
                <a:solidFill>
                  <a:srgbClr val="000000"/>
                </a:solidFill>
                <a:latin typeface="Calibri"/>
                <a:ea typeface="DejaVu Sans"/>
              </a:rPr>
              <a:t>Věřitelé mohou do 90 dnů ode dne, kdy obdrželi oznámení, nebo od druhého zveřejnění informace o snížení požadovat, aby jejich dosud nesplatné pohledávky byly </a:t>
            </a:r>
            <a:r>
              <a:rPr lang="cs-CZ" sz="2000" strike="noStrike">
                <a:solidFill>
                  <a:srgbClr val="FF0000"/>
                </a:solidFill>
                <a:latin typeface="Calibri"/>
                <a:ea typeface="DejaVu Sans"/>
              </a:rPr>
              <a:t>splněny</a:t>
            </a:r>
            <a:r>
              <a:rPr lang="cs-CZ" sz="2000" strike="noStrike">
                <a:solidFill>
                  <a:srgbClr val="000000"/>
                </a:solidFill>
                <a:latin typeface="Calibri"/>
                <a:ea typeface="DejaVu Sans"/>
              </a:rPr>
              <a:t> nebo přiměřeně </a:t>
            </a:r>
            <a:r>
              <a:rPr lang="cs-CZ" sz="2000" strike="noStrike">
                <a:solidFill>
                  <a:srgbClr val="FF0000"/>
                </a:solidFill>
                <a:latin typeface="Calibri"/>
                <a:ea typeface="DejaVu Sans"/>
              </a:rPr>
              <a:t>zajištěny</a:t>
            </a:r>
            <a:r>
              <a:rPr lang="cs-CZ" sz="2000" strike="noStrike">
                <a:solidFill>
                  <a:srgbClr val="000000"/>
                </a:solidFill>
                <a:latin typeface="Calibri"/>
                <a:ea typeface="DejaVu Sans"/>
              </a:rPr>
              <a:t> nebo bylo dohodnuto </a:t>
            </a:r>
            <a:r>
              <a:rPr lang="cs-CZ" sz="2000" strike="noStrike">
                <a:solidFill>
                  <a:srgbClr val="FF0000"/>
                </a:solidFill>
                <a:latin typeface="Calibri"/>
                <a:ea typeface="DejaVu Sans"/>
              </a:rPr>
              <a:t>jiné řešení.</a:t>
            </a:r>
            <a:endParaRPr/>
          </a:p>
        </p:txBody>
      </p:sp>
      <p:sp>
        <p:nvSpPr>
          <p:cNvPr id="187" name="CustomShape 6"/>
          <p:cNvSpPr/>
          <p:nvPr/>
        </p:nvSpPr>
        <p:spPr>
          <a:xfrm>
            <a:off x="197280" y="5879160"/>
            <a:ext cx="8707320" cy="9122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trike="noStrike">
                <a:solidFill>
                  <a:srgbClr val="00B050"/>
                </a:solidFill>
                <a:latin typeface="Calibri"/>
                <a:ea typeface="DejaVu Sans"/>
              </a:rPr>
              <a:t>Před splněním povinností vůči věřitelům nelze akcionářům poskytnout plnění z důvodu snížení základního kapitálu nebo prominout nesplacené části emisního kursu akcií.  Snížení zapíše soud, jen pokud bylo prokázáno uspokojení nebo zajištění věřitelů.</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CustomShape 1"/>
          <p:cNvSpPr/>
          <p:nvPr/>
        </p:nvSpPr>
        <p:spPr>
          <a:xfrm>
            <a:off x="685800" y="2349000"/>
            <a:ext cx="7771680" cy="1599480"/>
          </a:xfrm>
          <a:prstGeom prst="rect">
            <a:avLst/>
          </a:prstGeom>
          <a:noFill/>
          <a:ln>
            <a:noFill/>
          </a:ln>
        </p:spPr>
        <p:style>
          <a:lnRef idx="0">
            <a:scrgbClr r="0" g="0" b="0"/>
          </a:lnRef>
          <a:fillRef idx="0">
            <a:scrgbClr r="0" g="0" b="0"/>
          </a:fillRef>
          <a:effectRef idx="0">
            <a:scrgbClr r="0" g="0" b="0"/>
          </a:effectRef>
          <a:fontRef idx="minor"/>
        </p:style>
        <p:txBody>
          <a:bodyPr lIns="50760" tIns="50760" rIns="132120" bIns="50760" anchor="ctr"/>
          <a:lstStyle/>
          <a:p>
            <a:pPr algn="ctr">
              <a:lnSpc>
                <a:spcPct val="100000"/>
              </a:lnSpc>
            </a:pPr>
            <a:r>
              <a:rPr lang="cs-CZ" sz="4400" strike="noStrike">
                <a:solidFill>
                  <a:srgbClr val="000000"/>
                </a:solidFill>
                <a:latin typeface="Times New Roman"/>
                <a:ea typeface="ヒラギノ明朝 ProN W3"/>
              </a:rPr>
              <a:t>Základní kapitál – změny výše judikatura</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CustomShape 1"/>
          <p:cNvSpPr/>
          <p:nvPr/>
        </p:nvSpPr>
        <p:spPr>
          <a:xfrm>
            <a:off x="251640" y="404640"/>
            <a:ext cx="3527640" cy="3643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trike="noStrike">
                <a:solidFill>
                  <a:srgbClr val="000000"/>
                </a:solidFill>
                <a:latin typeface="Calibri"/>
                <a:ea typeface="DejaVu Sans"/>
              </a:rPr>
              <a:t>29 Cdo 868/2007</a:t>
            </a:r>
            <a:endParaRPr/>
          </a:p>
        </p:txBody>
      </p:sp>
      <p:sp>
        <p:nvSpPr>
          <p:cNvPr id="190" name="CustomShape 2"/>
          <p:cNvSpPr/>
          <p:nvPr/>
        </p:nvSpPr>
        <p:spPr>
          <a:xfrm>
            <a:off x="251640" y="1052640"/>
            <a:ext cx="8712360" cy="6948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Font typeface="StarSymbol"/>
              <a:buChar char="-"/>
            </a:pPr>
            <a:r>
              <a:rPr lang="cs-CZ" strike="noStrike">
                <a:solidFill>
                  <a:srgbClr val="000000"/>
                </a:solidFill>
                <a:latin typeface="Calibri"/>
                <a:ea typeface="DejaVu Sans"/>
              </a:rPr>
              <a:t>rejstříkový soud nepovolil zápis zvýšení základního kapitálu</a:t>
            </a:r>
            <a:endParaRPr/>
          </a:p>
          <a:p>
            <a:pPr>
              <a:lnSpc>
                <a:spcPct val="100000"/>
              </a:lnSpc>
              <a:buFont typeface="StarSymbol"/>
              <a:buChar char="-"/>
            </a:pPr>
            <a:r>
              <a:rPr lang="cs-CZ" strike="noStrike">
                <a:solidFill>
                  <a:srgbClr val="000000"/>
                </a:solidFill>
                <a:latin typeface="Calibri"/>
                <a:ea typeface="DejaVu Sans"/>
              </a:rPr>
              <a:t>valná hromada rozhodla o tom, že zvýšení bude představovat 227 kusů kmenových akcií, každá  o jmenovité hodnotě 50.000,- Kč, celková výše zvýšení je 11 350 000 Kč</a:t>
            </a:r>
            <a:endParaRPr/>
          </a:p>
          <a:p>
            <a:pPr>
              <a:lnSpc>
                <a:spcPct val="100000"/>
              </a:lnSpc>
              <a:buFont typeface="StarSymbol"/>
              <a:buChar char="-"/>
            </a:pPr>
            <a:r>
              <a:rPr lang="cs-CZ" strike="noStrike">
                <a:solidFill>
                  <a:srgbClr val="000000"/>
                </a:solidFill>
                <a:latin typeface="Calibri"/>
                <a:ea typeface="DejaVu Sans"/>
              </a:rPr>
              <a:t>přednostní právo na úpis jedné nové akcie připadá na 209 kusů dosavadních akcií,</a:t>
            </a:r>
            <a:endParaRPr/>
          </a:p>
          <a:p>
            <a:pPr>
              <a:lnSpc>
                <a:spcPct val="100000"/>
              </a:lnSpc>
              <a:buFont typeface="StarSymbol"/>
              <a:buChar char="-"/>
            </a:pPr>
            <a:r>
              <a:rPr lang="cs-CZ" strike="noStrike">
                <a:solidFill>
                  <a:srgbClr val="000000"/>
                </a:solidFill>
                <a:latin typeface="Calibri"/>
                <a:ea typeface="DejaVu Sans"/>
              </a:rPr>
              <a:t>společnost má rozptýlenou akcionářskou strukturu přesahující 10.000 akcionářů, z nichž pouze 6 akcionářů bylo k rozhodnému dni vlastníky více jak 209 kusů akcií a zbytek byli minoritní akcionáři.</a:t>
            </a:r>
            <a:endParaRPr/>
          </a:p>
          <a:p>
            <a:pPr algn="just">
              <a:lnSpc>
                <a:spcPct val="100000"/>
              </a:lnSpc>
              <a:buFont typeface="StarSymbol"/>
              <a:buChar char="-"/>
            </a:pPr>
            <a:r>
              <a:rPr lang="cs-CZ" strike="noStrike">
                <a:solidFill>
                  <a:srgbClr val="000000"/>
                </a:solidFill>
                <a:latin typeface="Calibri"/>
                <a:ea typeface="DejaVu Sans"/>
              </a:rPr>
              <a:t>Dovolatelka argumentuje tím, že obchodní zákoník neurčuje povinnost stanovit podmínky při zvyšování  základního kapitálu tak, aby každý akcionář mohl na každou dosavadní  akcii upsat nejméně jednu akcii. Má za to, že stávající úprava  je obecná a připouští jak možnost, že na jednu dosavadní akcii připadne méně než jedna nová akcie, tak i možnost, že na jednu dosavadní akcii připadne více než jedna nová akcie. Z formulace jednotlivých ustanovení obchodního zákoníku, zejména pak z § 204a odst. 2 písm. b), lze dle dovolatelky jednoznačně dovodit, že zákonodárce výslovně počítá s možností, že na jednu dosavadní akcii připadá méně než jedna nová akcie, a že tedy rozhodnutí valné hromady dovolatelky ze dne 13. ledna 2005 bylo v souladu se zákonem. Rovněž je třeba vzít v úvahu oprávněné zájmy společnosti a důvody zvyšování základního kapitálu. Mohlo by paradoxně dojít i k situaci, že by k účinnému zvýšení základního kapitálu vůbec nikdy nedošlo, neboť by se nepodařilo upsat akcie odpovídající navrhovanému zvýšení.</a:t>
            </a:r>
            <a:endParaRPr/>
          </a:p>
          <a:p>
            <a:pPr>
              <a:lnSpc>
                <a:spcPct val="100000"/>
              </a:lnSpc>
            </a:pPr>
            <a:r>
              <a:rPr lang="cs-CZ" strike="noStrike">
                <a:solidFill>
                  <a:srgbClr val="000000"/>
                </a:solidFill>
                <a:latin typeface="Calibri"/>
                <a:ea typeface="DejaVu Sans"/>
              </a:rPr>
              <a:t> </a:t>
            </a:r>
            <a:endParaRPr/>
          </a:p>
          <a:p>
            <a:pPr>
              <a:lnSpc>
                <a:spcPct val="100000"/>
              </a:lnSpc>
            </a:pPr>
            <a:endParaRPr/>
          </a:p>
          <a:p>
            <a:pPr>
              <a:lnSpc>
                <a:spcPct val="100000"/>
              </a:lnSpc>
            </a:pPr>
            <a:endParaRPr/>
          </a:p>
          <a:p>
            <a:pPr>
              <a:lnSpc>
                <a:spcPct val="100000"/>
              </a:lnSpc>
            </a:pPr>
            <a:r>
              <a:rPr lang="cs-CZ" strike="noStrike">
                <a:solidFill>
                  <a:srgbClr val="000000"/>
                </a:solidFill>
                <a:latin typeface="Calibri"/>
                <a:ea typeface="DejaVu Sans"/>
              </a:rPr>
              <a:t> </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z="3200" dirty="0" smtClean="0"/>
              <a:t>Závěry Nejvyššího soudu ČR</a:t>
            </a:r>
            <a:endParaRPr lang="cs-CZ" sz="3200" dirty="0"/>
          </a:p>
        </p:txBody>
      </p:sp>
      <p:sp>
        <p:nvSpPr>
          <p:cNvPr id="4" name="TextovéPole 3"/>
          <p:cNvSpPr txBox="1"/>
          <p:nvPr/>
        </p:nvSpPr>
        <p:spPr>
          <a:xfrm>
            <a:off x="395536" y="1412776"/>
            <a:ext cx="8064896" cy="3416320"/>
          </a:xfrm>
          <a:prstGeom prst="rect">
            <a:avLst/>
          </a:prstGeom>
          <a:noFill/>
        </p:spPr>
        <p:txBody>
          <a:bodyPr wrap="square" rtlCol="0">
            <a:spAutoFit/>
          </a:bodyPr>
          <a:lstStyle/>
          <a:p>
            <a:r>
              <a:rPr lang="cs-CZ" dirty="0"/>
              <a:t>Dovolání není přípustné.</a:t>
            </a:r>
            <a:br>
              <a:rPr lang="cs-CZ" dirty="0"/>
            </a:br>
            <a:r>
              <a:rPr lang="cs-CZ" dirty="0"/>
              <a:t/>
            </a:r>
            <a:br>
              <a:rPr lang="cs-CZ" dirty="0"/>
            </a:br>
            <a:r>
              <a:rPr lang="cs-CZ" dirty="0"/>
              <a:t>Odvolací soud nezaložil </a:t>
            </a:r>
            <a:r>
              <a:rPr lang="cs-CZ" dirty="0" smtClean="0"/>
              <a:t>své </a:t>
            </a:r>
            <a:r>
              <a:rPr lang="cs-CZ" dirty="0"/>
              <a:t>rozhodnutí na tom, že o zvýšení základního kapitálu musí být rozhodnuto tak, aby bylo možno upsat na jednu dosavadní akcii nejméně jednu akcii na zvýšení základního kapitálu a nezaložil je ani na (extensivním) výkladu ustanovení § 56a obch. zák. Založil je na tom, že v posuzované věci určila valná hromada podmínky zvýšení základního kapitálu tak, že fakticky vyloučila minoritní akcionáře z práva na úpis, bez ohledu na to, že je zákonem garantována převoditelnost  přednostního práva na upisování akcií na zvýšení základního </a:t>
            </a:r>
            <a:r>
              <a:rPr lang="cs-CZ" dirty="0" smtClean="0"/>
              <a:t>kapitálu.</a:t>
            </a:r>
          </a:p>
          <a:p>
            <a:endParaRPr lang="cs-CZ" dirty="0"/>
          </a:p>
          <a:p>
            <a:r>
              <a:rPr lang="cs-CZ" dirty="0" smtClean="0"/>
              <a:t>Rozhodnutí nižších soudů tak nebylo nutno revidovat.</a:t>
            </a:r>
            <a:endParaRPr lang="cs-CZ" dirty="0"/>
          </a:p>
        </p:txBody>
      </p:sp>
    </p:spTree>
    <p:extLst>
      <p:ext uri="{BB962C8B-B14F-4D97-AF65-F5344CB8AC3E}">
        <p14:creationId xmlns:p14="http://schemas.microsoft.com/office/powerpoint/2010/main" val="1271877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323640" y="404640"/>
            <a:ext cx="8208360" cy="5576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2400" strike="noStrike">
                <a:solidFill>
                  <a:srgbClr val="FF0000"/>
                </a:solidFill>
                <a:latin typeface="Calibri"/>
                <a:ea typeface="DejaVu Sans"/>
              </a:rPr>
              <a:t>základní kapitál:</a:t>
            </a:r>
            <a:r>
              <a:rPr lang="cs-CZ" sz="2400" strike="noStrike">
                <a:solidFill>
                  <a:srgbClr val="000000"/>
                </a:solidFill>
                <a:latin typeface="Calibri"/>
                <a:ea typeface="DejaVu Sans"/>
              </a:rPr>
              <a:t> tvořen peněžitými i nepeněžitými vklady společníků a je peněžním vyjádřením těchto vkladů. Povinně se tvoří u kapitálových společností a u komanditní společnosti se tvoří z povinných vkladů komanditistů. Výše základního kapitálu se zapisuje do obchodního rejstříku. </a:t>
            </a:r>
            <a:endParaRPr/>
          </a:p>
          <a:p>
            <a:pPr algn="just">
              <a:lnSpc>
                <a:spcPct val="100000"/>
              </a:lnSpc>
            </a:pPr>
            <a:r>
              <a:rPr lang="cs-CZ" sz="2400" strike="noStrike">
                <a:solidFill>
                  <a:srgbClr val="0070C0"/>
                </a:solidFill>
                <a:latin typeface="Calibri"/>
                <a:ea typeface="DejaVu Sans"/>
              </a:rPr>
              <a:t>Základní kapitál jako zdroj – ekonomický význam základního kapitálu: </a:t>
            </a:r>
            <a:r>
              <a:rPr lang="cs-CZ" sz="2400" strike="noStrike">
                <a:solidFill>
                  <a:srgbClr val="000000"/>
                </a:solidFill>
                <a:latin typeface="Calibri"/>
                <a:ea typeface="DejaVu Sans"/>
              </a:rPr>
              <a:t>V účetní rozvaze je součástí vlastního kapitálu a položkou pasiv, vyjadřuje zde rozsah financování společnosti z vlastních zdrojů. V aktivech proto údaji o základním kapitálu odpovídá různá struktura majetku, který je kryt základním kapitálem.</a:t>
            </a:r>
            <a:endParaRPr/>
          </a:p>
          <a:p>
            <a:pPr algn="just">
              <a:lnSpc>
                <a:spcPct val="100000"/>
              </a:lnSpc>
            </a:pPr>
            <a:r>
              <a:rPr lang="cs-CZ" sz="2400" strike="noStrike">
                <a:solidFill>
                  <a:srgbClr val="0070C0"/>
                </a:solidFill>
                <a:latin typeface="Calibri"/>
                <a:ea typeface="DejaVu Sans"/>
              </a:rPr>
              <a:t>Základní kapitál jako zajišťovací prvek – garanční funkce základního kapitálu: </a:t>
            </a:r>
            <a:r>
              <a:rPr lang="cs-CZ" sz="2400" strike="noStrike">
                <a:solidFill>
                  <a:srgbClr val="000000"/>
                </a:solidFill>
                <a:latin typeface="Calibri"/>
                <a:ea typeface="DejaVu Sans"/>
              </a:rPr>
              <a:t>snaha poskytnou věřitelům jistotu splnění jejich pohledávek, i když společníci nejsou zákonnými ručiteli</a:t>
            </a:r>
            <a:endParaRPr/>
          </a:p>
          <a:p>
            <a:pPr>
              <a:lnSpc>
                <a:spcPct val="100000"/>
              </a:lnSpc>
            </a:pP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CustomShape 1"/>
          <p:cNvSpPr/>
          <p:nvPr/>
        </p:nvSpPr>
        <p:spPr>
          <a:xfrm>
            <a:off x="755640" y="332640"/>
            <a:ext cx="7848360" cy="863640"/>
          </a:xfrm>
          <a:prstGeom prst="rect">
            <a:avLst/>
          </a:prstGeom>
          <a:solidFill>
            <a:srgbClr val="C0000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3200" strike="noStrike">
                <a:solidFill>
                  <a:srgbClr val="FFFFFF"/>
                </a:solidFill>
                <a:latin typeface="Calibri"/>
              </a:rPr>
              <a:t>Kritika koncepce základního kapitálu</a:t>
            </a:r>
            <a:endParaRPr/>
          </a:p>
        </p:txBody>
      </p:sp>
      <p:sp>
        <p:nvSpPr>
          <p:cNvPr id="120" name="CustomShape 2"/>
          <p:cNvSpPr/>
          <p:nvPr/>
        </p:nvSpPr>
        <p:spPr>
          <a:xfrm>
            <a:off x="107640" y="1556640"/>
            <a:ext cx="8856720" cy="41137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2400" strike="noStrike">
                <a:solidFill>
                  <a:srgbClr val="000000"/>
                </a:solidFill>
                <a:latin typeface="Calibri"/>
              </a:rPr>
              <a:t>Studie z roku 2006:</a:t>
            </a:r>
            <a:endParaRPr/>
          </a:p>
          <a:p>
            <a:pPr>
              <a:lnSpc>
                <a:spcPct val="100000"/>
              </a:lnSpc>
              <a:buFont typeface="StarSymbol"/>
              <a:buAutoNum type="arabicParenR"/>
            </a:pPr>
            <a:r>
              <a:rPr lang="cs-CZ" sz="2400" strike="noStrike">
                <a:solidFill>
                  <a:srgbClr val="000000"/>
                </a:solidFill>
                <a:latin typeface="Calibri"/>
              </a:rPr>
              <a:t>Ovlivňuje nějak kapitálová struktura hodnotu obchodního závodu společnosti ?  Pokud by tomu tak nebylo, nemělo by význam zabývat se vztahem financování z vlastních a cizích zdrojů a upravovat právně základní kapitál.</a:t>
            </a:r>
            <a:endParaRPr/>
          </a:p>
          <a:p>
            <a:pPr>
              <a:lnSpc>
                <a:spcPct val="100000"/>
              </a:lnSpc>
              <a:buFont typeface="StarSymbol"/>
              <a:buAutoNum type="arabicParenR"/>
            </a:pPr>
            <a:r>
              <a:rPr lang="cs-CZ" sz="2400" strike="noStrike">
                <a:solidFill>
                  <a:srgbClr val="000000"/>
                </a:solidFill>
                <a:latin typeface="Calibri"/>
              </a:rPr>
              <a:t>Nakolik je významný vzájemný vztah mezi financováním z vlastních a cizích zdrojů pro finanční stabilitu závodu, existuje nějaký  poměr těchto zdrojů, který by potencionálním investorům ulehčoval rozhodnutí, zda investovat ?</a:t>
            </a:r>
            <a:endParaRPr/>
          </a:p>
          <a:p>
            <a:pPr>
              <a:lnSpc>
                <a:spcPct val="100000"/>
              </a:lnSpc>
              <a:buFont typeface="StarSymbol"/>
              <a:buAutoNum type="arabicParenR"/>
            </a:pPr>
            <a:r>
              <a:rPr lang="cs-CZ" sz="2400" strike="noStrike">
                <a:solidFill>
                  <a:srgbClr val="000000"/>
                </a:solidFill>
                <a:latin typeface="Calibri"/>
              </a:rPr>
              <a:t>Může být pro společnost výhodné podřídit se rigidním předpisům chránícím základní kapitál ?</a:t>
            </a:r>
            <a:endParaRPr/>
          </a:p>
        </p:txBody>
      </p:sp>
    </p:spTree>
    <p:extLst>
      <p:ext uri="{BB962C8B-B14F-4D97-AF65-F5344CB8AC3E}">
        <p14:creationId xmlns:p14="http://schemas.microsoft.com/office/powerpoint/2010/main" val="237413683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ustomShape 1"/>
          <p:cNvSpPr/>
          <p:nvPr/>
        </p:nvSpPr>
        <p:spPr>
          <a:xfrm>
            <a:off x="467640" y="548640"/>
            <a:ext cx="8352720" cy="5942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z="2400" strike="noStrike">
                <a:solidFill>
                  <a:srgbClr val="000000"/>
                </a:solidFill>
                <a:latin typeface="Calibri"/>
              </a:rPr>
              <a:t>Na všechny otázky je kladná odpověď, přesto je ochranné působení základního kapitálu limitováno:</a:t>
            </a:r>
            <a:endParaRPr/>
          </a:p>
          <a:p>
            <a:pPr>
              <a:lnSpc>
                <a:spcPct val="100000"/>
              </a:lnSpc>
              <a:buFont typeface="StarSymbol"/>
              <a:buChar char="-"/>
            </a:pPr>
            <a:r>
              <a:rPr lang="cs-CZ" sz="2400" strike="noStrike">
                <a:solidFill>
                  <a:srgbClr val="000000"/>
                </a:solidFill>
                <a:latin typeface="Calibri"/>
              </a:rPr>
              <a:t>vypovídací možností účetních výkazů, na něž jsou např. vázány podmínky pro rozdělování zisku,</a:t>
            </a:r>
            <a:endParaRPr/>
          </a:p>
          <a:p>
            <a:pPr>
              <a:lnSpc>
                <a:spcPct val="100000"/>
              </a:lnSpc>
              <a:buFont typeface="StarSymbol"/>
              <a:buChar char="-"/>
            </a:pPr>
            <a:r>
              <a:rPr lang="cs-CZ" sz="2400" strike="noStrike">
                <a:solidFill>
                  <a:srgbClr val="000000"/>
                </a:solidFill>
                <a:latin typeface="Calibri"/>
              </a:rPr>
              <a:t>základní kapitál nevypovídá nic o tržní hodnotě akcií nebo podílů, nemá pro možné investory žádný informační význam, kromě toho si společníci mohou skrytě rozdělovat zisk jinými cestami,</a:t>
            </a:r>
            <a:endParaRPr/>
          </a:p>
          <a:p>
            <a:pPr>
              <a:lnSpc>
                <a:spcPct val="100000"/>
              </a:lnSpc>
              <a:buFont typeface="StarSymbol"/>
              <a:buChar char="-"/>
            </a:pPr>
            <a:r>
              <a:rPr lang="cs-CZ" sz="2400" strike="noStrike">
                <a:solidFill>
                  <a:srgbClr val="000000"/>
                </a:solidFill>
                <a:latin typeface="Calibri"/>
              </a:rPr>
              <a:t>významným vnitřním zdrojem financování je vytvořený zisk – jeho použití je ekonomická otázka, právní regulace zde není efektivní,</a:t>
            </a:r>
            <a:endParaRPr/>
          </a:p>
          <a:p>
            <a:pPr>
              <a:lnSpc>
                <a:spcPct val="100000"/>
              </a:lnSpc>
              <a:buFont typeface="StarSymbol"/>
              <a:buChar char="-"/>
            </a:pPr>
            <a:r>
              <a:rPr lang="cs-CZ" sz="2400" strike="noStrike">
                <a:solidFill>
                  <a:srgbClr val="000000"/>
                </a:solidFill>
                <a:latin typeface="Calibri"/>
              </a:rPr>
              <a:t>velikost základního kapitálu nic nevypovídá o struktuře majetku společnosti, neukazuje platební schopnost společnosti</a:t>
            </a:r>
            <a:endParaRPr/>
          </a:p>
          <a:p>
            <a:pPr>
              <a:lnSpc>
                <a:spcPct val="100000"/>
              </a:lnSpc>
              <a:buFont typeface="StarSymbol"/>
              <a:buChar char="-"/>
            </a:pPr>
            <a:r>
              <a:rPr lang="cs-CZ" sz="2400" strike="noStrike">
                <a:solidFill>
                  <a:srgbClr val="000000"/>
                </a:solidFill>
                <a:latin typeface="Calibri"/>
              </a:rPr>
              <a:t>pro věřitele je mnohem důležitější informací aktuální tržní hodnota majetku společnosti.</a:t>
            </a:r>
            <a:endParaRPr/>
          </a:p>
          <a:p>
            <a:pPr>
              <a:lnSpc>
                <a:spcPct val="100000"/>
              </a:lnSpc>
            </a:pPr>
            <a:endParaRPr/>
          </a:p>
        </p:txBody>
      </p:sp>
    </p:spTree>
    <p:extLst>
      <p:ext uri="{BB962C8B-B14F-4D97-AF65-F5344CB8AC3E}">
        <p14:creationId xmlns:p14="http://schemas.microsoft.com/office/powerpoint/2010/main" val="257244449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 name="CustomShape 1"/>
          <p:cNvSpPr/>
          <p:nvPr/>
        </p:nvSpPr>
        <p:spPr>
          <a:xfrm>
            <a:off x="1907640" y="188640"/>
            <a:ext cx="5760360" cy="914040"/>
          </a:xfrm>
          <a:prstGeom prst="rect">
            <a:avLst/>
          </a:prstGeom>
          <a:solidFill>
            <a:srgbClr val="92D050"/>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800" strike="noStrike">
                <a:solidFill>
                  <a:srgbClr val="000000"/>
                </a:solidFill>
                <a:latin typeface="Calibri"/>
              </a:rPr>
              <a:t>Jiné koncepce</a:t>
            </a:r>
            <a:endParaRPr/>
          </a:p>
        </p:txBody>
      </p:sp>
      <p:sp>
        <p:nvSpPr>
          <p:cNvPr id="123" name="CustomShape 2"/>
          <p:cNvSpPr/>
          <p:nvPr/>
        </p:nvSpPr>
        <p:spPr>
          <a:xfrm>
            <a:off x="319320" y="1268640"/>
            <a:ext cx="8352720" cy="5274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cs-CZ" strike="noStrike">
                <a:solidFill>
                  <a:srgbClr val="000000"/>
                </a:solidFill>
                <a:latin typeface="Calibri"/>
              </a:rPr>
              <a:t>- </a:t>
            </a:r>
            <a:r>
              <a:rPr lang="cs-CZ" sz="2000" strike="noStrike">
                <a:solidFill>
                  <a:srgbClr val="FF0000"/>
                </a:solidFill>
                <a:latin typeface="Calibri"/>
              </a:rPr>
              <a:t>Koncepce adekvátní kapitalizace: </a:t>
            </a:r>
            <a:r>
              <a:rPr lang="cs-CZ" sz="2000" strike="noStrike">
                <a:solidFill>
                  <a:srgbClr val="000000"/>
                </a:solidFill>
                <a:latin typeface="Calibri"/>
              </a:rPr>
              <a:t>vychází z předpokladu, že odpovídající výše kapitálu nezbytného pro podnikání se liší podle oblasti investování, konkrétní hospodářské situace i zkušeností zakladatelů a neměla by být určována právní regulací. Sankce za neadekvátní vybavení společnosti kapitálem ?</a:t>
            </a:r>
            <a:endParaRPr/>
          </a:p>
          <a:p>
            <a:pPr>
              <a:lnSpc>
                <a:spcPct val="100000"/>
              </a:lnSpc>
              <a:buFont typeface="StarSymbol"/>
              <a:buChar char="-"/>
            </a:pPr>
            <a:r>
              <a:rPr lang="cs-CZ" sz="2000" strike="noStrike">
                <a:solidFill>
                  <a:srgbClr val="FF0000"/>
                </a:solidFill>
                <a:latin typeface="Calibri"/>
              </a:rPr>
              <a:t>Ochrana věřitelů při rozdělování zisku</a:t>
            </a:r>
            <a:r>
              <a:rPr lang="cs-CZ" sz="2000" strike="noStrike">
                <a:solidFill>
                  <a:srgbClr val="000000"/>
                </a:solidFill>
                <a:latin typeface="Calibri"/>
              </a:rPr>
              <a:t>: podíl na zisku nikoli jen z akumulovaného zisku, ale i ze zisku běžného účetního období, a to i v případě, že společnost má neuhrazené ztráty minulých let – umožňuje to získat nové investory tím, že budu i v obtížné situaci vyplácet dividendy. Nalezení přiměřeného řešení je věcí obratnosti managementu. Testem možnosti vyplatit dividendy je test solventnosti:</a:t>
            </a:r>
            <a:endParaRPr/>
          </a:p>
          <a:p>
            <a:pPr>
              <a:lnSpc>
                <a:spcPct val="100000"/>
              </a:lnSpc>
            </a:pPr>
            <a:r>
              <a:rPr lang="cs-CZ" sz="2000" strike="noStrike">
                <a:solidFill>
                  <a:srgbClr val="000000"/>
                </a:solidFill>
                <a:latin typeface="Calibri"/>
              </a:rPr>
              <a:t>      - testuji likviditu (schopnost uhradit dluhy) i velikost majetku v porovnání s dluhy.</a:t>
            </a:r>
            <a:endParaRPr/>
          </a:p>
          <a:p>
            <a:pPr>
              <a:lnSpc>
                <a:spcPct val="100000"/>
              </a:lnSpc>
            </a:pPr>
            <a:r>
              <a:rPr lang="cs-CZ" sz="2000" strike="noStrike">
                <a:solidFill>
                  <a:srgbClr val="000000"/>
                </a:solidFill>
                <a:latin typeface="Calibri"/>
              </a:rPr>
              <a:t>- </a:t>
            </a:r>
            <a:r>
              <a:rPr lang="cs-CZ" sz="2000" strike="noStrike">
                <a:solidFill>
                  <a:srgbClr val="FF0000"/>
                </a:solidFill>
                <a:latin typeface="Calibri"/>
              </a:rPr>
              <a:t>Ochrana věřitelů </a:t>
            </a:r>
            <a:r>
              <a:rPr lang="cs-CZ" sz="2000" strike="noStrike">
                <a:solidFill>
                  <a:srgbClr val="000000"/>
                </a:solidFill>
                <a:latin typeface="Calibri"/>
              </a:rPr>
              <a:t>má být zajišťována především </a:t>
            </a:r>
            <a:r>
              <a:rPr lang="cs-CZ" sz="2000" strike="noStrike">
                <a:solidFill>
                  <a:srgbClr val="FF0000"/>
                </a:solidFill>
                <a:latin typeface="Calibri"/>
              </a:rPr>
              <a:t>smluvními podmínkami, </a:t>
            </a:r>
            <a:r>
              <a:rPr lang="cs-CZ" sz="2000" strike="noStrike">
                <a:solidFill>
                  <a:srgbClr val="000000"/>
                </a:solidFill>
                <a:latin typeface="Calibri"/>
              </a:rPr>
              <a:t>zejména v úvěrových smlouvách. I klausule stanovující hranice závazků, které může společnost převzít, podmínky, za nichž může rozdělit zisk, principy pro vykazování hospodářských výsledků. Výhoda: přizpůsobení konkrétním situaci dlužníka.</a:t>
            </a:r>
            <a:endParaRPr/>
          </a:p>
        </p:txBody>
      </p:sp>
    </p:spTree>
    <p:extLst>
      <p:ext uri="{BB962C8B-B14F-4D97-AF65-F5344CB8AC3E}">
        <p14:creationId xmlns:p14="http://schemas.microsoft.com/office/powerpoint/2010/main" val="253026963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CustomShape 1"/>
          <p:cNvSpPr/>
          <p:nvPr/>
        </p:nvSpPr>
        <p:spPr>
          <a:xfrm>
            <a:off x="615600" y="128880"/>
            <a:ext cx="4534920" cy="499320"/>
          </a:xfrm>
          <a:prstGeom prst="rect">
            <a:avLst/>
          </a:prstGeom>
          <a:solidFill>
            <a:srgbClr val="CC3300"/>
          </a:solidFill>
          <a:ln w="9360">
            <a:round/>
          </a:ln>
        </p:spPr>
        <p:style>
          <a:lnRef idx="0">
            <a:scrgbClr r="0" g="0" b="0"/>
          </a:lnRef>
          <a:fillRef idx="0">
            <a:scrgbClr r="0" g="0" b="0"/>
          </a:fillRef>
          <a:effectRef idx="0">
            <a:scrgbClr r="0" g="0" b="0"/>
          </a:effectRef>
          <a:fontRef idx="minor"/>
        </p:style>
      </p:sp>
      <p:sp>
        <p:nvSpPr>
          <p:cNvPr id="116" name="CustomShape 2"/>
          <p:cNvSpPr/>
          <p:nvPr/>
        </p:nvSpPr>
        <p:spPr>
          <a:xfrm>
            <a:off x="595440" y="196200"/>
            <a:ext cx="4575240" cy="36468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400" strike="noStrike">
                <a:solidFill>
                  <a:srgbClr val="000000"/>
                </a:solidFill>
                <a:latin typeface="Times New Roman"/>
                <a:ea typeface="ヒラギノ明朝 ProN W3"/>
              </a:rPr>
              <a:t>Garanční funkce základního kapitálu</a:t>
            </a:r>
            <a:endParaRPr/>
          </a:p>
        </p:txBody>
      </p:sp>
      <p:sp>
        <p:nvSpPr>
          <p:cNvPr id="117" name="CustomShape 3"/>
          <p:cNvSpPr/>
          <p:nvPr/>
        </p:nvSpPr>
        <p:spPr>
          <a:xfrm>
            <a:off x="391320" y="2124360"/>
            <a:ext cx="6725160" cy="428040"/>
          </a:xfrm>
          <a:prstGeom prst="rect">
            <a:avLst/>
          </a:prstGeom>
          <a:solidFill>
            <a:srgbClr val="00B050"/>
          </a:solidFill>
          <a:ln w="9360">
            <a:round/>
          </a:ln>
        </p:spPr>
        <p:style>
          <a:lnRef idx="0">
            <a:scrgbClr r="0" g="0" b="0"/>
          </a:lnRef>
          <a:fillRef idx="0">
            <a:scrgbClr r="0" g="0" b="0"/>
          </a:fillRef>
          <a:effectRef idx="0">
            <a:scrgbClr r="0" g="0" b="0"/>
          </a:effectRef>
          <a:fontRef idx="minor"/>
        </p:style>
      </p:sp>
      <p:sp>
        <p:nvSpPr>
          <p:cNvPr id="118" name="CustomShape 4"/>
          <p:cNvSpPr/>
          <p:nvPr/>
        </p:nvSpPr>
        <p:spPr>
          <a:xfrm>
            <a:off x="1183680" y="2135160"/>
            <a:ext cx="2188800" cy="364680"/>
          </a:xfrm>
          <a:prstGeom prst="rect">
            <a:avLst/>
          </a:prstGeom>
          <a:solidFill>
            <a:srgbClr val="00B050"/>
          </a:solid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400" strike="noStrike">
                <a:solidFill>
                  <a:srgbClr val="000000"/>
                </a:solidFill>
                <a:latin typeface="Times New Roman"/>
                <a:ea typeface="ヒラギノ明朝 ProN W3"/>
              </a:rPr>
              <a:t>Princip vytvoření a vázanosti</a:t>
            </a:r>
            <a:endParaRPr/>
          </a:p>
        </p:txBody>
      </p:sp>
      <p:sp>
        <p:nvSpPr>
          <p:cNvPr id="119" name="CustomShape 5"/>
          <p:cNvSpPr/>
          <p:nvPr/>
        </p:nvSpPr>
        <p:spPr>
          <a:xfrm>
            <a:off x="460800" y="2781000"/>
            <a:ext cx="8359200" cy="1790640"/>
          </a:xfrm>
          <a:prstGeom prst="rect">
            <a:avLst/>
          </a:prstGeom>
          <a:solidFill>
            <a:srgbClr val="92D050"/>
          </a:solidFill>
          <a:ln>
            <a:noFill/>
          </a:ln>
        </p:spPr>
        <p:style>
          <a:lnRef idx="0">
            <a:scrgbClr r="0" g="0" b="0"/>
          </a:lnRef>
          <a:fillRef idx="0">
            <a:scrgbClr r="0" g="0" b="0"/>
          </a:fillRef>
          <a:effectRef idx="0">
            <a:scrgbClr r="0" g="0" b="0"/>
          </a:effectRef>
          <a:fontRef idx="minor"/>
        </p:style>
        <p:txBody>
          <a:bodyPr wrap="none" lIns="0" tIns="0" rIns="40680" bIns="0" anchor="ctr"/>
          <a:lstStyle/>
          <a:p>
            <a:pPr>
              <a:lnSpc>
                <a:spcPct val="100000"/>
              </a:lnSpc>
              <a:buFont typeface="Times New Roman"/>
              <a:buChar char="•"/>
            </a:pPr>
            <a:r>
              <a:rPr lang="cs-CZ" sz="2000" strike="noStrike">
                <a:solidFill>
                  <a:srgbClr val="000000"/>
                </a:solidFill>
                <a:latin typeface="Times New Roman"/>
                <a:ea typeface="ヒラギノ明朝 ProN W3"/>
              </a:rPr>
              <a:t> zabezpečení věřitelů majetkem společnosti </a:t>
            </a:r>
            <a:endParaRPr/>
          </a:p>
          <a:p>
            <a:pPr>
              <a:lnSpc>
                <a:spcPct val="100000"/>
              </a:lnSpc>
              <a:buFont typeface="Times New Roman"/>
              <a:buChar char="•"/>
            </a:pPr>
            <a:r>
              <a:rPr lang="cs-CZ" sz="2000" strike="noStrike">
                <a:solidFill>
                  <a:srgbClr val="000000"/>
                </a:solidFill>
                <a:latin typeface="Times New Roman"/>
                <a:ea typeface="ヒラギノ明朝 ProN W3"/>
              </a:rPr>
              <a:t> nezávislost společnosti na skutečnostech, které by mohly nastat</a:t>
            </a:r>
            <a:r>
              <a:rPr lang="cs-CZ" sz="2000" strike="noStrike">
                <a:solidFill>
                  <a:srgbClr val="000000"/>
                </a:solidFill>
                <a:latin typeface="Arial"/>
                <a:ea typeface="DejaVu Sans"/>
              </a:rPr>
              <a:t> </a:t>
            </a:r>
            <a:r>
              <a:rPr lang="cs-CZ" sz="2000" strike="noStrike">
                <a:solidFill>
                  <a:srgbClr val="000000"/>
                </a:solidFill>
                <a:latin typeface="Times New Roman"/>
                <a:ea typeface="ヒラギノ明朝 ProN W3"/>
              </a:rPr>
              <a:t>u jednotlivých </a:t>
            </a:r>
            <a:endParaRPr/>
          </a:p>
          <a:p>
            <a:pPr>
              <a:lnSpc>
                <a:spcPct val="100000"/>
              </a:lnSpc>
            </a:pPr>
            <a:r>
              <a:rPr lang="cs-CZ" sz="2000" strike="noStrike">
                <a:solidFill>
                  <a:srgbClr val="000000"/>
                </a:solidFill>
                <a:latin typeface="Times New Roman"/>
                <a:ea typeface="ヒラギノ明朝 ProN W3"/>
              </a:rPr>
              <a:t>společníků,</a:t>
            </a:r>
            <a:endParaRPr/>
          </a:p>
          <a:p>
            <a:pPr>
              <a:lnSpc>
                <a:spcPct val="100000"/>
              </a:lnSpc>
              <a:buFont typeface="Times New Roman"/>
              <a:buChar char="•"/>
            </a:pPr>
            <a:r>
              <a:rPr lang="cs-CZ" sz="2000" strike="noStrike">
                <a:solidFill>
                  <a:srgbClr val="000000"/>
                </a:solidFill>
                <a:latin typeface="Times New Roman"/>
                <a:ea typeface="ヒラギノ明朝 ProN W3"/>
              </a:rPr>
              <a:t> vyloučení požadavků společníků na vrácení vkladů </a:t>
            </a:r>
            <a:endParaRPr/>
          </a:p>
          <a:p>
            <a:pPr>
              <a:lnSpc>
                <a:spcPct val="100000"/>
              </a:lnSpc>
            </a:pPr>
            <a:r>
              <a:rPr lang="cs-CZ" sz="2000" strike="noStrike">
                <a:solidFill>
                  <a:srgbClr val="000000"/>
                </a:solidFill>
                <a:latin typeface="Times New Roman"/>
                <a:ea typeface="ヒラギノ明朝 ProN W3"/>
              </a:rPr>
              <a:t>(brání rozdělení základního kapitálu mezi společníky za trvání </a:t>
            </a:r>
            <a:endParaRPr/>
          </a:p>
          <a:p>
            <a:pPr>
              <a:lnSpc>
                <a:spcPct val="100000"/>
              </a:lnSpc>
            </a:pPr>
            <a:r>
              <a:rPr lang="cs-CZ" sz="2000" strike="noStrike">
                <a:solidFill>
                  <a:srgbClr val="000000"/>
                </a:solidFill>
                <a:latin typeface="Times New Roman"/>
                <a:ea typeface="ヒラギノ明朝 ProN W3"/>
              </a:rPr>
              <a:t>společnosti i libovolným změnám výše základního kapitálu)</a:t>
            </a:r>
            <a:endParaRPr/>
          </a:p>
        </p:txBody>
      </p:sp>
      <p:sp>
        <p:nvSpPr>
          <p:cNvPr id="120" name="CustomShape 6"/>
          <p:cNvSpPr/>
          <p:nvPr/>
        </p:nvSpPr>
        <p:spPr>
          <a:xfrm>
            <a:off x="460800" y="4676040"/>
            <a:ext cx="6116040" cy="429480"/>
          </a:xfrm>
          <a:prstGeom prst="rect">
            <a:avLst/>
          </a:prstGeom>
          <a:solidFill>
            <a:srgbClr val="00B050"/>
          </a:solidFill>
          <a:ln w="9360">
            <a:round/>
          </a:ln>
        </p:spPr>
        <p:style>
          <a:lnRef idx="0">
            <a:scrgbClr r="0" g="0" b="0"/>
          </a:lnRef>
          <a:fillRef idx="0">
            <a:scrgbClr r="0" g="0" b="0"/>
          </a:fillRef>
          <a:effectRef idx="0">
            <a:scrgbClr r="0" g="0" b="0"/>
          </a:effectRef>
          <a:fontRef idx="minor"/>
        </p:style>
      </p:sp>
      <p:sp>
        <p:nvSpPr>
          <p:cNvPr id="121" name="CustomShape 7"/>
          <p:cNvSpPr/>
          <p:nvPr/>
        </p:nvSpPr>
        <p:spPr>
          <a:xfrm>
            <a:off x="1146600" y="4740840"/>
            <a:ext cx="4744440" cy="364680"/>
          </a:xfrm>
          <a:prstGeom prst="rect">
            <a:avLst/>
          </a:prstGeom>
          <a:solidFill>
            <a:srgbClr val="00B050"/>
          </a:solid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400" strike="noStrike">
                <a:solidFill>
                  <a:srgbClr val="000000"/>
                </a:solidFill>
                <a:latin typeface="Times New Roman"/>
                <a:ea typeface="ヒラギノ明朝 ProN W3"/>
              </a:rPr>
              <a:t>Princip zachování základního kapitálu</a:t>
            </a:r>
            <a:endParaRPr/>
          </a:p>
        </p:txBody>
      </p:sp>
      <p:sp>
        <p:nvSpPr>
          <p:cNvPr id="122" name="CustomShape 8"/>
          <p:cNvSpPr/>
          <p:nvPr/>
        </p:nvSpPr>
        <p:spPr>
          <a:xfrm>
            <a:off x="391320" y="5288760"/>
            <a:ext cx="6898320" cy="1258200"/>
          </a:xfrm>
          <a:prstGeom prst="rect">
            <a:avLst/>
          </a:prstGeom>
          <a:solidFill>
            <a:srgbClr val="92D050"/>
          </a:solidFill>
          <a:ln w="9360">
            <a:round/>
          </a:ln>
        </p:spPr>
        <p:style>
          <a:lnRef idx="0">
            <a:scrgbClr r="0" g="0" b="0"/>
          </a:lnRef>
          <a:fillRef idx="0">
            <a:scrgbClr r="0" g="0" b="0"/>
          </a:fillRef>
          <a:effectRef idx="0">
            <a:scrgbClr r="0" g="0" b="0"/>
          </a:effectRef>
          <a:fontRef idx="minor"/>
        </p:style>
      </p:sp>
      <p:sp>
        <p:nvSpPr>
          <p:cNvPr id="123" name="CustomShape 9"/>
          <p:cNvSpPr/>
          <p:nvPr/>
        </p:nvSpPr>
        <p:spPr>
          <a:xfrm>
            <a:off x="527760" y="5612400"/>
            <a:ext cx="6588720" cy="610200"/>
          </a:xfrm>
          <a:prstGeom prst="rect">
            <a:avLst/>
          </a:prstGeom>
          <a:solidFill>
            <a:srgbClr val="92D050"/>
          </a:solid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000" strike="noStrike">
                <a:solidFill>
                  <a:srgbClr val="000000"/>
                </a:solidFill>
                <a:latin typeface="Times New Roman"/>
                <a:ea typeface="ヒラギノ明朝 ProN W3"/>
              </a:rPr>
              <a:t>skutečná existence rovnosti mezi</a:t>
            </a:r>
            <a:endParaRPr/>
          </a:p>
          <a:p>
            <a:pPr algn="ctr">
              <a:lnSpc>
                <a:spcPct val="100000"/>
              </a:lnSpc>
            </a:pPr>
            <a:r>
              <a:rPr lang="cs-CZ" sz="2000" strike="noStrike">
                <a:solidFill>
                  <a:srgbClr val="000000"/>
                </a:solidFill>
                <a:latin typeface="Times New Roman"/>
                <a:ea typeface="ヒラギノ明朝 ProN W3"/>
              </a:rPr>
              <a:t> majetkem společnosti a číselnou hodnotou základního kapitálu </a:t>
            </a:r>
            <a:endParaRPr/>
          </a:p>
        </p:txBody>
      </p:sp>
      <p:sp>
        <p:nvSpPr>
          <p:cNvPr id="124" name="CustomShape 10"/>
          <p:cNvSpPr/>
          <p:nvPr/>
        </p:nvSpPr>
        <p:spPr>
          <a:xfrm>
            <a:off x="76320" y="764640"/>
            <a:ext cx="8856720" cy="13100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just">
              <a:lnSpc>
                <a:spcPct val="100000"/>
              </a:lnSpc>
            </a:pPr>
            <a:r>
              <a:rPr lang="cs-CZ" sz="2000" strike="noStrike">
                <a:solidFill>
                  <a:srgbClr val="000000"/>
                </a:solidFill>
                <a:latin typeface="Arial"/>
                <a:ea typeface="DejaVu Sans"/>
              </a:rPr>
              <a:t>Vychází z principu omezeného ručení společníků kapitálových společností a potřeby ochránit věřitele. Výhoda omezeného ručení je kompenzována povinností tvorby garanční majetkové masy. Povinnost vytvořit garanční majetek stíhá společníky.</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CustomShape 1"/>
          <p:cNvSpPr/>
          <p:nvPr/>
        </p:nvSpPr>
        <p:spPr>
          <a:xfrm>
            <a:off x="720720" y="0"/>
            <a:ext cx="7771680" cy="1411920"/>
          </a:xfrm>
          <a:prstGeom prst="rect">
            <a:avLst/>
          </a:prstGeom>
          <a:noFill/>
          <a:ln>
            <a:noFill/>
          </a:ln>
        </p:spPr>
        <p:style>
          <a:lnRef idx="0">
            <a:scrgbClr r="0" g="0" b="0"/>
          </a:lnRef>
          <a:fillRef idx="0">
            <a:scrgbClr r="0" g="0" b="0"/>
          </a:fillRef>
          <a:effectRef idx="0">
            <a:scrgbClr r="0" g="0" b="0"/>
          </a:effectRef>
          <a:fontRef idx="minor"/>
        </p:style>
        <p:txBody>
          <a:bodyPr lIns="50760" tIns="50760" rIns="132120" bIns="50760" anchor="ctr"/>
          <a:lstStyle/>
          <a:p>
            <a:pPr algn="ctr">
              <a:lnSpc>
                <a:spcPct val="100000"/>
              </a:lnSpc>
            </a:pPr>
            <a:r>
              <a:rPr lang="cs-CZ" sz="3600" strike="noStrike">
                <a:solidFill>
                  <a:srgbClr val="000000"/>
                </a:solidFill>
                <a:latin typeface="Times New Roman"/>
                <a:ea typeface="ヒラギノ明朝 ProN W3"/>
              </a:rPr>
              <a:t>Projevy zásady zachování a vázanosti základního kapitálu</a:t>
            </a:r>
            <a:endParaRPr/>
          </a:p>
        </p:txBody>
      </p:sp>
      <p:sp>
        <p:nvSpPr>
          <p:cNvPr id="126" name="CustomShape 2"/>
          <p:cNvSpPr/>
          <p:nvPr/>
        </p:nvSpPr>
        <p:spPr>
          <a:xfrm>
            <a:off x="395280" y="1557360"/>
            <a:ext cx="8276400" cy="643680"/>
          </a:xfrm>
          <a:prstGeom prst="rect">
            <a:avLst/>
          </a:prstGeom>
          <a:solidFill>
            <a:srgbClr val="00CC99"/>
          </a:solidFill>
          <a:ln w="9360">
            <a:round/>
          </a:ln>
        </p:spPr>
        <p:style>
          <a:lnRef idx="0">
            <a:scrgbClr r="0" g="0" b="0"/>
          </a:lnRef>
          <a:fillRef idx="0">
            <a:scrgbClr r="0" g="0" b="0"/>
          </a:fillRef>
          <a:effectRef idx="0">
            <a:scrgbClr r="0" g="0" b="0"/>
          </a:effectRef>
          <a:fontRef idx="minor"/>
        </p:style>
      </p:sp>
      <p:sp>
        <p:nvSpPr>
          <p:cNvPr id="127" name="CustomShape 3"/>
          <p:cNvSpPr/>
          <p:nvPr/>
        </p:nvSpPr>
        <p:spPr>
          <a:xfrm>
            <a:off x="821520" y="1514160"/>
            <a:ext cx="7420680" cy="73044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400" strike="noStrike">
                <a:solidFill>
                  <a:srgbClr val="000000"/>
                </a:solidFill>
                <a:latin typeface="Times New Roman"/>
                <a:ea typeface="ヒラギノ明朝 ProN W3"/>
              </a:rPr>
              <a:t>povinnost vytvářet základní kapitál v minimálním zákonem </a:t>
            </a:r>
            <a:endParaRPr/>
          </a:p>
          <a:p>
            <a:pPr algn="ctr">
              <a:lnSpc>
                <a:spcPct val="100000"/>
              </a:lnSpc>
            </a:pPr>
            <a:r>
              <a:rPr lang="cs-CZ" sz="2400" strike="noStrike">
                <a:solidFill>
                  <a:srgbClr val="000000"/>
                </a:solidFill>
                <a:latin typeface="Times New Roman"/>
                <a:ea typeface="ヒラギノ明朝 ProN W3"/>
              </a:rPr>
              <a:t>stanoveném rozsahu - jen akciová společnost , § 246</a:t>
            </a:r>
            <a:endParaRPr/>
          </a:p>
        </p:txBody>
      </p:sp>
      <p:sp>
        <p:nvSpPr>
          <p:cNvPr id="128" name="CustomShape 4"/>
          <p:cNvSpPr/>
          <p:nvPr/>
        </p:nvSpPr>
        <p:spPr>
          <a:xfrm>
            <a:off x="382680" y="3980520"/>
            <a:ext cx="8479800" cy="727920"/>
          </a:xfrm>
          <a:prstGeom prst="rect">
            <a:avLst/>
          </a:prstGeom>
          <a:solidFill>
            <a:srgbClr val="00CC99"/>
          </a:solidFill>
          <a:ln w="9360">
            <a:round/>
          </a:ln>
        </p:spPr>
        <p:style>
          <a:lnRef idx="0">
            <a:scrgbClr r="0" g="0" b="0"/>
          </a:lnRef>
          <a:fillRef idx="0">
            <a:scrgbClr r="0" g="0" b="0"/>
          </a:fillRef>
          <a:effectRef idx="0">
            <a:scrgbClr r="0" g="0" b="0"/>
          </a:effectRef>
          <a:fontRef idx="minor"/>
        </p:style>
      </p:sp>
      <p:sp>
        <p:nvSpPr>
          <p:cNvPr id="129" name="CustomShape 5"/>
          <p:cNvSpPr/>
          <p:nvPr/>
        </p:nvSpPr>
        <p:spPr>
          <a:xfrm>
            <a:off x="429120" y="3908160"/>
            <a:ext cx="8357400" cy="872280"/>
          </a:xfrm>
          <a:prstGeom prst="rect">
            <a:avLst/>
          </a:prstGeom>
          <a:noFill/>
          <a:ln>
            <a:noFill/>
          </a:ln>
        </p:spPr>
        <p:style>
          <a:lnRef idx="0">
            <a:scrgbClr r="0" g="0" b="0"/>
          </a:lnRef>
          <a:fillRef idx="0">
            <a:scrgbClr r="0" g="0" b="0"/>
          </a:fillRef>
          <a:effectRef idx="0">
            <a:scrgbClr r="0" g="0" b="0"/>
          </a:effectRef>
          <a:fontRef idx="minor"/>
        </p:style>
        <p:txBody>
          <a:bodyPr lIns="0" tIns="0" rIns="40680" bIns="0" anchor="ctr"/>
          <a:lstStyle/>
          <a:p>
            <a:pPr algn="ctr">
              <a:lnSpc>
                <a:spcPct val="100000"/>
              </a:lnSpc>
            </a:pPr>
            <a:r>
              <a:rPr lang="cs-CZ" sz="2400" strike="noStrike">
                <a:solidFill>
                  <a:srgbClr val="000000"/>
                </a:solidFill>
                <a:latin typeface="Times New Roman"/>
                <a:ea typeface="ヒラギノ明朝 ProN W3"/>
              </a:rPr>
              <a:t>zákaz vracení vkladů (§ 16), prominutí povinnosti splatit vklad (§ 150, § 344)</a:t>
            </a:r>
            <a:endParaRPr/>
          </a:p>
        </p:txBody>
      </p:sp>
      <p:sp>
        <p:nvSpPr>
          <p:cNvPr id="130" name="CustomShape 6"/>
          <p:cNvSpPr/>
          <p:nvPr/>
        </p:nvSpPr>
        <p:spPr>
          <a:xfrm>
            <a:off x="251640" y="2463840"/>
            <a:ext cx="8712360" cy="428040"/>
          </a:xfrm>
          <a:prstGeom prst="rect">
            <a:avLst/>
          </a:prstGeom>
          <a:solidFill>
            <a:srgbClr val="00CC99"/>
          </a:solidFill>
          <a:ln w="9360">
            <a:round/>
          </a:ln>
        </p:spPr>
        <p:style>
          <a:lnRef idx="0">
            <a:scrgbClr r="0" g="0" b="0"/>
          </a:lnRef>
          <a:fillRef idx="0">
            <a:scrgbClr r="0" g="0" b="0"/>
          </a:fillRef>
          <a:effectRef idx="0">
            <a:scrgbClr r="0" g="0" b="0"/>
          </a:effectRef>
          <a:fontRef idx="minor"/>
        </p:style>
      </p:sp>
      <p:sp>
        <p:nvSpPr>
          <p:cNvPr id="131" name="CustomShape 7"/>
          <p:cNvSpPr/>
          <p:nvPr/>
        </p:nvSpPr>
        <p:spPr>
          <a:xfrm>
            <a:off x="2627280" y="2496960"/>
            <a:ext cx="3822480" cy="36468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400" strike="noStrike">
                <a:solidFill>
                  <a:srgbClr val="000000"/>
                </a:solidFill>
                <a:latin typeface="Times New Roman"/>
                <a:ea typeface="ヒラギノ明朝 ProN W3"/>
              </a:rPr>
              <a:t>povinnost splatit vklady (§ 17, § 23, speciální úpravy - § 150, § 344)</a:t>
            </a:r>
            <a:endParaRPr/>
          </a:p>
        </p:txBody>
      </p:sp>
      <p:sp>
        <p:nvSpPr>
          <p:cNvPr id="132" name="CustomShape 8"/>
          <p:cNvSpPr/>
          <p:nvPr/>
        </p:nvSpPr>
        <p:spPr>
          <a:xfrm>
            <a:off x="426240" y="5013000"/>
            <a:ext cx="8273160" cy="859680"/>
          </a:xfrm>
          <a:prstGeom prst="rect">
            <a:avLst/>
          </a:prstGeom>
          <a:solidFill>
            <a:srgbClr val="00CC99"/>
          </a:solidFill>
          <a:ln w="9360">
            <a:round/>
          </a:ln>
        </p:spPr>
        <p:style>
          <a:lnRef idx="0">
            <a:scrgbClr r="0" g="0" b="0"/>
          </a:lnRef>
          <a:fillRef idx="0">
            <a:scrgbClr r="0" g="0" b="0"/>
          </a:fillRef>
          <a:effectRef idx="0">
            <a:scrgbClr r="0" g="0" b="0"/>
          </a:effectRef>
          <a:fontRef idx="minor"/>
        </p:style>
      </p:sp>
      <p:sp>
        <p:nvSpPr>
          <p:cNvPr id="133" name="CustomShape 9"/>
          <p:cNvSpPr/>
          <p:nvPr/>
        </p:nvSpPr>
        <p:spPr>
          <a:xfrm>
            <a:off x="426240" y="5013000"/>
            <a:ext cx="8392320" cy="859680"/>
          </a:xfrm>
          <a:prstGeom prst="rect">
            <a:avLst/>
          </a:prstGeom>
          <a:noFill/>
          <a:ln>
            <a:noFill/>
          </a:ln>
        </p:spPr>
        <p:style>
          <a:lnRef idx="0">
            <a:scrgbClr r="0" g="0" b="0"/>
          </a:lnRef>
          <a:fillRef idx="0">
            <a:scrgbClr r="0" g="0" b="0"/>
          </a:fillRef>
          <a:effectRef idx="0">
            <a:scrgbClr r="0" g="0" b="0"/>
          </a:effectRef>
          <a:fontRef idx="minor"/>
        </p:style>
        <p:txBody>
          <a:bodyPr lIns="0" tIns="0" rIns="40680" bIns="0" anchor="ctr"/>
          <a:lstStyle/>
          <a:p>
            <a:pPr algn="ctr">
              <a:lnSpc>
                <a:spcPct val="100000"/>
              </a:lnSpc>
            </a:pPr>
            <a:r>
              <a:rPr lang="cs-CZ" sz="2400" strike="noStrike">
                <a:solidFill>
                  <a:srgbClr val="000000"/>
                </a:solidFill>
                <a:latin typeface="Times New Roman"/>
                <a:ea typeface="ヒラギノ明朝 ProN W3"/>
              </a:rPr>
              <a:t>zákaz vyplácení podílu na zisku, pokud by nebyly vytvořeny zdroje (§ 40, § 161, § 350)</a:t>
            </a:r>
            <a:endParaRPr/>
          </a:p>
        </p:txBody>
      </p:sp>
      <p:sp>
        <p:nvSpPr>
          <p:cNvPr id="134" name="CustomShape 10"/>
          <p:cNvSpPr/>
          <p:nvPr/>
        </p:nvSpPr>
        <p:spPr>
          <a:xfrm>
            <a:off x="484200" y="6021360"/>
            <a:ext cx="8276400" cy="688320"/>
          </a:xfrm>
          <a:prstGeom prst="rect">
            <a:avLst/>
          </a:prstGeom>
          <a:solidFill>
            <a:srgbClr val="00CC99"/>
          </a:solidFill>
          <a:ln w="9360">
            <a:round/>
          </a:ln>
        </p:spPr>
        <p:style>
          <a:lnRef idx="0">
            <a:scrgbClr r="0" g="0" b="0"/>
          </a:lnRef>
          <a:fillRef idx="0">
            <a:scrgbClr r="0" g="0" b="0"/>
          </a:fillRef>
          <a:effectRef idx="0">
            <a:scrgbClr r="0" g="0" b="0"/>
          </a:effectRef>
          <a:fontRef idx="minor"/>
        </p:style>
      </p:sp>
      <p:sp>
        <p:nvSpPr>
          <p:cNvPr id="135" name="CustomShape 11"/>
          <p:cNvSpPr/>
          <p:nvPr/>
        </p:nvSpPr>
        <p:spPr>
          <a:xfrm>
            <a:off x="1202040" y="5979240"/>
            <a:ext cx="6786720" cy="730440"/>
          </a:xfrm>
          <a:prstGeom prst="rect">
            <a:avLst/>
          </a:prstGeom>
          <a:noFill/>
          <a:ln>
            <a:noFill/>
          </a:ln>
        </p:spPr>
        <p:style>
          <a:lnRef idx="0">
            <a:scrgbClr r="0" g="0" b="0"/>
          </a:lnRef>
          <a:fillRef idx="0">
            <a:scrgbClr r="0" g="0" b="0"/>
          </a:fillRef>
          <a:effectRef idx="0">
            <a:scrgbClr r="0" g="0" b="0"/>
          </a:effectRef>
          <a:fontRef idx="minor"/>
        </p:style>
        <p:txBody>
          <a:bodyPr wrap="none" lIns="0" tIns="0" rIns="40680" bIns="0" anchor="ctr"/>
          <a:lstStyle/>
          <a:p>
            <a:pPr algn="ctr">
              <a:lnSpc>
                <a:spcPct val="100000"/>
              </a:lnSpc>
            </a:pPr>
            <a:r>
              <a:rPr lang="cs-CZ" sz="2400" strike="noStrike">
                <a:solidFill>
                  <a:srgbClr val="000000"/>
                </a:solidFill>
                <a:latin typeface="Times New Roman"/>
                <a:ea typeface="ヒラギノ明朝 ProN W3"/>
              </a:rPr>
              <a:t>kogentně stanovené postupy pro zvyšování a snižování</a:t>
            </a:r>
            <a:endParaRPr/>
          </a:p>
          <a:p>
            <a:pPr algn="ctr">
              <a:lnSpc>
                <a:spcPct val="100000"/>
              </a:lnSpc>
            </a:pPr>
            <a:r>
              <a:rPr lang="cs-CZ" sz="2400" strike="noStrike">
                <a:solidFill>
                  <a:srgbClr val="000000"/>
                </a:solidFill>
                <a:latin typeface="Times New Roman"/>
                <a:ea typeface="ヒラギノ明朝 ProN W3"/>
              </a:rPr>
              <a:t>základního kapitálu</a:t>
            </a:r>
            <a:endParaRPr/>
          </a:p>
        </p:txBody>
      </p:sp>
      <p:sp>
        <p:nvSpPr>
          <p:cNvPr id="136" name="CustomShape 12"/>
          <p:cNvSpPr/>
          <p:nvPr/>
        </p:nvSpPr>
        <p:spPr>
          <a:xfrm>
            <a:off x="251640" y="3069000"/>
            <a:ext cx="8712360" cy="719640"/>
          </a:xfrm>
          <a:prstGeom prst="rect">
            <a:avLst/>
          </a:prstGeom>
          <a:solidFill>
            <a:srgbClr val="00CC99"/>
          </a:solidFill>
          <a:ln w="6480">
            <a:solidFill>
              <a:schemeClr val="tx1"/>
            </a:solidFill>
            <a:round/>
          </a:ln>
        </p:spPr>
        <p:style>
          <a:lnRef idx="2">
            <a:schemeClr val="accent1">
              <a:shade val="50000"/>
            </a:schemeClr>
          </a:lnRef>
          <a:fillRef idx="1">
            <a:schemeClr val="accent1"/>
          </a:fillRef>
          <a:effectRef idx="0">
            <a:schemeClr val="accent1"/>
          </a:effectRef>
          <a:fontRef idx="minor"/>
        </p:style>
        <p:txBody>
          <a:bodyPr lIns="90000" tIns="45000" rIns="90000" bIns="45000" anchor="ctr"/>
          <a:lstStyle/>
          <a:p>
            <a:pPr algn="ctr">
              <a:lnSpc>
                <a:spcPct val="100000"/>
              </a:lnSpc>
            </a:pPr>
            <a:r>
              <a:rPr lang="cs-CZ" sz="2000" strike="noStrike">
                <a:solidFill>
                  <a:srgbClr val="000000"/>
                </a:solidFill>
                <a:latin typeface="Arial"/>
                <a:ea typeface="DejaVu Sans"/>
              </a:rPr>
              <a:t>Povinnost ocenit nepeněžitý vklad znaleckým posudkem (§ 143, § 251)</a:t>
            </a:r>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CustomShape 1"/>
          <p:cNvSpPr/>
          <p:nvPr/>
        </p:nvSpPr>
        <p:spPr>
          <a:xfrm>
            <a:off x="685800" y="380880"/>
            <a:ext cx="7771680" cy="1599480"/>
          </a:xfrm>
          <a:prstGeom prst="rect">
            <a:avLst/>
          </a:prstGeom>
          <a:noFill/>
          <a:ln>
            <a:noFill/>
          </a:ln>
        </p:spPr>
        <p:style>
          <a:lnRef idx="0">
            <a:scrgbClr r="0" g="0" b="0"/>
          </a:lnRef>
          <a:fillRef idx="0">
            <a:scrgbClr r="0" g="0" b="0"/>
          </a:fillRef>
          <a:effectRef idx="0">
            <a:scrgbClr r="0" g="0" b="0"/>
          </a:effectRef>
          <a:fontRef idx="minor"/>
        </p:style>
        <p:txBody>
          <a:bodyPr lIns="50760" tIns="50760" rIns="132120" bIns="50760" anchor="ctr"/>
          <a:lstStyle/>
          <a:p>
            <a:pPr algn="ctr">
              <a:lnSpc>
                <a:spcPct val="100000"/>
              </a:lnSpc>
            </a:pPr>
            <a:r>
              <a:rPr lang="cs-CZ" sz="4400" strike="noStrike">
                <a:solidFill>
                  <a:srgbClr val="000000"/>
                </a:solidFill>
                <a:latin typeface="Times New Roman"/>
                <a:ea typeface="ヒラギノ明朝 ProN W3"/>
              </a:rPr>
              <a:t>Příklad - rozvaha s. r. o.</a:t>
            </a:r>
            <a:endParaRPr/>
          </a:p>
        </p:txBody>
      </p:sp>
      <p:graphicFrame>
        <p:nvGraphicFramePr>
          <p:cNvPr id="138" name="Table 2"/>
          <p:cNvGraphicFramePr/>
          <p:nvPr/>
        </p:nvGraphicFramePr>
        <p:xfrm>
          <a:off x="685800" y="2424240"/>
          <a:ext cx="7773840" cy="2830320"/>
        </p:xfrm>
        <a:graphic>
          <a:graphicData uri="http://schemas.openxmlformats.org/drawingml/2006/table">
            <a:tbl>
              <a:tblPr/>
              <a:tblGrid>
                <a:gridCol w="3887640"/>
                <a:gridCol w="3886200"/>
              </a:tblGrid>
              <a:tr h="696600">
                <a:tc>
                  <a:txBody>
                    <a:bodyPr/>
                    <a:lstStyle/>
                    <a:p>
                      <a:pPr>
                        <a:lnSpc>
                          <a:spcPct val="86000"/>
                        </a:lnSpc>
                      </a:pPr>
                      <a:r>
                        <a:rPr lang="cs-CZ" sz="1400" strike="noStrike">
                          <a:solidFill>
                            <a:srgbClr val="000000"/>
                          </a:solidFill>
                          <a:latin typeface="Times New Roman Bold"/>
                          <a:ea typeface="Times New Roman Bold"/>
                        </a:rPr>
                        <a:t>AKTIVA</a:t>
                      </a:r>
                      <a:endParaRPr/>
                    </a:p>
                  </a:txBody>
                  <a:tcPr/>
                </a:tc>
                <a:tc>
                  <a:txBody>
                    <a:bodyPr/>
                    <a:lstStyle/>
                    <a:p>
                      <a:pPr>
                        <a:lnSpc>
                          <a:spcPct val="86000"/>
                        </a:lnSpc>
                      </a:pPr>
                      <a:r>
                        <a:rPr lang="cs-CZ" sz="1400" strike="noStrike">
                          <a:solidFill>
                            <a:srgbClr val="000000"/>
                          </a:solidFill>
                          <a:latin typeface="Times New Roman Bold"/>
                          <a:ea typeface="Times New Roman Bold"/>
                        </a:rPr>
                        <a:t>PASIVA</a:t>
                      </a:r>
                      <a:endParaRPr/>
                    </a:p>
                  </a:txBody>
                  <a:tcPr/>
                </a:tc>
              </a:tr>
              <a:tr h="741240">
                <a:tc>
                  <a:txBody>
                    <a:bodyPr/>
                    <a:lstStyle/>
                    <a:p>
                      <a:pPr>
                        <a:lnSpc>
                          <a:spcPct val="86000"/>
                        </a:lnSpc>
                      </a:pPr>
                      <a:r>
                        <a:rPr lang="cs-CZ" sz="1400" strike="noStrike">
                          <a:solidFill>
                            <a:srgbClr val="000000"/>
                          </a:solidFill>
                          <a:latin typeface="Times New Roman"/>
                          <a:ea typeface="ヒラギノ明朝 ProN W3"/>
                        </a:rPr>
                        <a:t>B.II. Dlouhodobý hmotný majetek</a:t>
                      </a:r>
                      <a:endParaRPr/>
                    </a:p>
                    <a:p>
                      <a:pPr>
                        <a:lnSpc>
                          <a:spcPct val="86000"/>
                        </a:lnSpc>
                      </a:pPr>
                      <a:r>
                        <a:rPr lang="cs-CZ" sz="1400" strike="noStrike">
                          <a:solidFill>
                            <a:srgbClr val="000000"/>
                          </a:solidFill>
                          <a:latin typeface="Times New Roman Italic"/>
                          <a:ea typeface="Times New Roman Italic"/>
                        </a:rPr>
                        <a:t>Budova 300 000 Kč</a:t>
                      </a:r>
                      <a:endParaRPr/>
                    </a:p>
                  </a:txBody>
                  <a:tcPr/>
                </a:tc>
                <a:tc>
                  <a:txBody>
                    <a:bodyPr/>
                    <a:lstStyle/>
                    <a:p>
                      <a:pPr>
                        <a:lnSpc>
                          <a:spcPct val="86000"/>
                        </a:lnSpc>
                      </a:pPr>
                      <a:r>
                        <a:rPr lang="cs-CZ" sz="1400" strike="noStrike">
                          <a:solidFill>
                            <a:srgbClr val="000000"/>
                          </a:solidFill>
                          <a:latin typeface="Times New Roman"/>
                          <a:ea typeface="ヒラギノ明朝 ProN W3"/>
                        </a:rPr>
                        <a:t>A.I. Základní kapitál</a:t>
                      </a:r>
                      <a:endParaRPr/>
                    </a:p>
                    <a:p>
                      <a:pPr>
                        <a:lnSpc>
                          <a:spcPct val="86000"/>
                        </a:lnSpc>
                      </a:pPr>
                      <a:r>
                        <a:rPr lang="cs-CZ" sz="1400" strike="noStrike">
                          <a:solidFill>
                            <a:srgbClr val="000000"/>
                          </a:solidFill>
                          <a:latin typeface="Times New Roman Italic"/>
                          <a:ea typeface="Times New Roman Italic"/>
                        </a:rPr>
                        <a:t>vklad Jáji 300 000 Kč</a:t>
                      </a:r>
                      <a:endParaRPr/>
                    </a:p>
                    <a:p>
                      <a:pPr>
                        <a:lnSpc>
                          <a:spcPct val="86000"/>
                        </a:lnSpc>
                      </a:pPr>
                      <a:r>
                        <a:rPr lang="cs-CZ" sz="1400" strike="noStrike">
                          <a:solidFill>
                            <a:srgbClr val="000000"/>
                          </a:solidFill>
                          <a:latin typeface="Times New Roman Italic"/>
                          <a:ea typeface="Times New Roman Italic"/>
                        </a:rPr>
                        <a:t>vklad Páji 300 000 Kč</a:t>
                      </a:r>
                      <a:endParaRPr/>
                    </a:p>
                  </a:txBody>
                  <a:tcPr/>
                </a:tc>
              </a:tr>
              <a:tr h="695160">
                <a:tc>
                  <a:txBody>
                    <a:bodyPr/>
                    <a:lstStyle/>
                    <a:p>
                      <a:pPr>
                        <a:lnSpc>
                          <a:spcPct val="86000"/>
                        </a:lnSpc>
                      </a:pPr>
                      <a:r>
                        <a:rPr lang="cs-CZ" sz="1400" strike="noStrike">
                          <a:solidFill>
                            <a:srgbClr val="000000"/>
                          </a:solidFill>
                          <a:latin typeface="Times New Roman"/>
                          <a:ea typeface="ヒラギノ明朝 ProN W3"/>
                        </a:rPr>
                        <a:t>C.IV. Krátkodobý finanční majetek</a:t>
                      </a:r>
                      <a:endParaRPr/>
                    </a:p>
                    <a:p>
                      <a:pPr>
                        <a:lnSpc>
                          <a:spcPct val="86000"/>
                        </a:lnSpc>
                      </a:pPr>
                      <a:r>
                        <a:rPr lang="cs-CZ" sz="1400" strike="noStrike">
                          <a:solidFill>
                            <a:srgbClr val="000000"/>
                          </a:solidFill>
                          <a:latin typeface="Times New Roman Italic"/>
                          <a:ea typeface="Times New Roman Italic"/>
                        </a:rPr>
                        <a:t>Hotovost 300 000 Kč</a:t>
                      </a:r>
                      <a:endParaRPr/>
                    </a:p>
                  </a:txBody>
                  <a:tcPr/>
                </a:tc>
                <a:tc>
                  <a:txBody>
                    <a:bodyPr/>
                    <a:lstStyle/>
                    <a:p>
                      <a:endParaRPr lang="cs-CZ"/>
                    </a:p>
                  </a:txBody>
                  <a:tcPr/>
                </a:tc>
              </a:tr>
              <a:tr h="697320">
                <a:tc>
                  <a:txBody>
                    <a:bodyPr/>
                    <a:lstStyle/>
                    <a:p>
                      <a:pPr>
                        <a:lnSpc>
                          <a:spcPct val="86000"/>
                        </a:lnSpc>
                      </a:pPr>
                      <a:r>
                        <a:rPr lang="cs-CZ" sz="1400" strike="noStrike">
                          <a:solidFill>
                            <a:srgbClr val="000000"/>
                          </a:solidFill>
                          <a:latin typeface="Times New Roman"/>
                          <a:ea typeface="ヒラギノ明朝 ProN W3"/>
                        </a:rPr>
                        <a:t>AKTIVA CELKEM </a:t>
                      </a:r>
                      <a:r>
                        <a:rPr lang="cs-CZ" sz="1400" strike="noStrike">
                          <a:solidFill>
                            <a:srgbClr val="000000"/>
                          </a:solidFill>
                          <a:latin typeface="Times New Roman Italic"/>
                          <a:ea typeface="Times New Roman Italic"/>
                        </a:rPr>
                        <a:t>600 000 Kč</a:t>
                      </a:r>
                      <a:endParaRPr/>
                    </a:p>
                  </a:txBody>
                  <a:tcPr/>
                </a:tc>
                <a:tc>
                  <a:txBody>
                    <a:bodyPr/>
                    <a:lstStyle/>
                    <a:p>
                      <a:pPr>
                        <a:lnSpc>
                          <a:spcPct val="86000"/>
                        </a:lnSpc>
                      </a:pPr>
                      <a:r>
                        <a:rPr lang="cs-CZ" sz="1400" strike="noStrike">
                          <a:solidFill>
                            <a:srgbClr val="000000"/>
                          </a:solidFill>
                          <a:latin typeface="Times New Roman"/>
                          <a:ea typeface="ヒラギノ明朝 ProN W3"/>
                        </a:rPr>
                        <a:t>PASIVA CELKEM </a:t>
                      </a:r>
                      <a:r>
                        <a:rPr lang="cs-CZ" sz="1400" strike="noStrike">
                          <a:solidFill>
                            <a:srgbClr val="000000"/>
                          </a:solidFill>
                          <a:latin typeface="Times New Roman Italic"/>
                          <a:ea typeface="Times New Roman Italic"/>
                        </a:rPr>
                        <a:t>600 000 Kč</a:t>
                      </a:r>
                      <a:endParaRPr/>
                    </a:p>
                  </a:txBody>
                  <a:tcPr/>
                </a:tc>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CustomShape 1"/>
          <p:cNvSpPr/>
          <p:nvPr/>
        </p:nvSpPr>
        <p:spPr>
          <a:xfrm>
            <a:off x="685800" y="380880"/>
            <a:ext cx="7771680" cy="1599480"/>
          </a:xfrm>
          <a:prstGeom prst="rect">
            <a:avLst/>
          </a:prstGeom>
          <a:noFill/>
          <a:ln>
            <a:noFill/>
          </a:ln>
        </p:spPr>
        <p:style>
          <a:lnRef idx="0">
            <a:scrgbClr r="0" g="0" b="0"/>
          </a:lnRef>
          <a:fillRef idx="0">
            <a:scrgbClr r="0" g="0" b="0"/>
          </a:fillRef>
          <a:effectRef idx="0">
            <a:scrgbClr r="0" g="0" b="0"/>
          </a:effectRef>
          <a:fontRef idx="minor"/>
        </p:style>
        <p:txBody>
          <a:bodyPr lIns="50760" tIns="50760" rIns="132120" bIns="50760" anchor="ctr"/>
          <a:lstStyle/>
          <a:p>
            <a:pPr algn="ctr">
              <a:lnSpc>
                <a:spcPct val="100000"/>
              </a:lnSpc>
            </a:pPr>
            <a:r>
              <a:rPr lang="cs-CZ" sz="4400" strike="noStrike">
                <a:solidFill>
                  <a:srgbClr val="000000"/>
                </a:solidFill>
                <a:latin typeface="Times New Roman"/>
                <a:ea typeface="ヒラギノ明朝 ProN W3"/>
              </a:rPr>
              <a:t>Příklad - úvěr od banky</a:t>
            </a:r>
            <a:endParaRPr/>
          </a:p>
        </p:txBody>
      </p:sp>
      <p:graphicFrame>
        <p:nvGraphicFramePr>
          <p:cNvPr id="140" name="Table 2"/>
          <p:cNvGraphicFramePr/>
          <p:nvPr/>
        </p:nvGraphicFramePr>
        <p:xfrm>
          <a:off x="685800" y="2494080"/>
          <a:ext cx="7773840" cy="2649240"/>
        </p:xfrm>
        <a:graphic>
          <a:graphicData uri="http://schemas.openxmlformats.org/drawingml/2006/table">
            <a:tbl>
              <a:tblPr/>
              <a:tblGrid>
                <a:gridCol w="3887640"/>
                <a:gridCol w="3886200"/>
              </a:tblGrid>
              <a:tr h="636480">
                <a:tc>
                  <a:txBody>
                    <a:bodyPr/>
                    <a:lstStyle/>
                    <a:p>
                      <a:pPr>
                        <a:lnSpc>
                          <a:spcPct val="86000"/>
                        </a:lnSpc>
                      </a:pPr>
                      <a:r>
                        <a:rPr lang="cs-CZ" sz="1400" strike="noStrike">
                          <a:solidFill>
                            <a:srgbClr val="000000"/>
                          </a:solidFill>
                          <a:latin typeface="Times New Roman Bold"/>
                          <a:ea typeface="Times New Roman Bold"/>
                        </a:rPr>
                        <a:t>AKTIVA</a:t>
                      </a:r>
                      <a:endParaRPr/>
                    </a:p>
                  </a:txBody>
                  <a:tcPr/>
                </a:tc>
                <a:tc>
                  <a:txBody>
                    <a:bodyPr/>
                    <a:lstStyle/>
                    <a:p>
                      <a:pPr>
                        <a:lnSpc>
                          <a:spcPct val="86000"/>
                        </a:lnSpc>
                      </a:pPr>
                      <a:r>
                        <a:rPr lang="cs-CZ" sz="1400" strike="noStrike">
                          <a:solidFill>
                            <a:srgbClr val="000000"/>
                          </a:solidFill>
                          <a:latin typeface="Times New Roman Bold"/>
                          <a:ea typeface="Times New Roman Bold"/>
                        </a:rPr>
                        <a:t>PASIVA</a:t>
                      </a:r>
                      <a:endParaRPr/>
                    </a:p>
                  </a:txBody>
                  <a:tcPr/>
                </a:tc>
              </a:tr>
              <a:tr h="741240">
                <a:tc>
                  <a:txBody>
                    <a:bodyPr/>
                    <a:lstStyle/>
                    <a:p>
                      <a:pPr>
                        <a:lnSpc>
                          <a:spcPct val="86000"/>
                        </a:lnSpc>
                      </a:pPr>
                      <a:r>
                        <a:rPr lang="cs-CZ" sz="1400" strike="noStrike">
                          <a:solidFill>
                            <a:srgbClr val="000000"/>
                          </a:solidFill>
                          <a:latin typeface="Times New Roman"/>
                          <a:ea typeface="ヒラギノ明朝 ProN W3"/>
                        </a:rPr>
                        <a:t>B.II. Dlouhodobý hmotný majetek</a:t>
                      </a:r>
                      <a:endParaRPr/>
                    </a:p>
                    <a:p>
                      <a:pPr>
                        <a:lnSpc>
                          <a:spcPct val="86000"/>
                        </a:lnSpc>
                      </a:pPr>
                      <a:r>
                        <a:rPr lang="cs-CZ" sz="1400" strike="noStrike">
                          <a:solidFill>
                            <a:srgbClr val="000000"/>
                          </a:solidFill>
                          <a:latin typeface="Times New Roman Italic"/>
                          <a:ea typeface="Times New Roman Italic"/>
                        </a:rPr>
                        <a:t>Budova 300 000 Kč</a:t>
                      </a:r>
                      <a:endParaRPr/>
                    </a:p>
                  </a:txBody>
                  <a:tcPr/>
                </a:tc>
                <a:tc>
                  <a:txBody>
                    <a:bodyPr/>
                    <a:lstStyle/>
                    <a:p>
                      <a:pPr>
                        <a:lnSpc>
                          <a:spcPct val="86000"/>
                        </a:lnSpc>
                      </a:pPr>
                      <a:r>
                        <a:rPr lang="cs-CZ" sz="1400" strike="noStrike">
                          <a:solidFill>
                            <a:srgbClr val="000000"/>
                          </a:solidFill>
                          <a:latin typeface="Times New Roman"/>
                          <a:ea typeface="ヒラギノ明朝 ProN W3"/>
                        </a:rPr>
                        <a:t>A.I. Základní kapitál</a:t>
                      </a:r>
                      <a:endParaRPr/>
                    </a:p>
                    <a:p>
                      <a:pPr>
                        <a:lnSpc>
                          <a:spcPct val="86000"/>
                        </a:lnSpc>
                      </a:pPr>
                      <a:r>
                        <a:rPr lang="cs-CZ" sz="1400" strike="noStrike">
                          <a:solidFill>
                            <a:srgbClr val="000000"/>
                          </a:solidFill>
                          <a:latin typeface="Times New Roman Italic"/>
                          <a:ea typeface="Times New Roman Italic"/>
                        </a:rPr>
                        <a:t>vklad Jáji 300 000 Kč</a:t>
                      </a:r>
                      <a:endParaRPr/>
                    </a:p>
                    <a:p>
                      <a:pPr>
                        <a:lnSpc>
                          <a:spcPct val="86000"/>
                        </a:lnSpc>
                      </a:pPr>
                      <a:r>
                        <a:rPr lang="cs-CZ" sz="1400" strike="noStrike">
                          <a:solidFill>
                            <a:srgbClr val="000000"/>
                          </a:solidFill>
                          <a:latin typeface="Times New Roman Italic"/>
                          <a:ea typeface="Times New Roman Italic"/>
                        </a:rPr>
                        <a:t>vklad Páji 300 000 Kč</a:t>
                      </a:r>
                      <a:endParaRPr/>
                    </a:p>
                  </a:txBody>
                  <a:tcPr/>
                </a:tc>
              </a:tr>
              <a:tr h="634680">
                <a:tc>
                  <a:txBody>
                    <a:bodyPr/>
                    <a:lstStyle/>
                    <a:p>
                      <a:pPr>
                        <a:lnSpc>
                          <a:spcPct val="86000"/>
                        </a:lnSpc>
                      </a:pPr>
                      <a:r>
                        <a:rPr lang="cs-CZ" sz="1400" strike="noStrike">
                          <a:solidFill>
                            <a:srgbClr val="000000"/>
                          </a:solidFill>
                          <a:latin typeface="Times New Roman"/>
                          <a:ea typeface="ヒラギノ明朝 ProN W3"/>
                        </a:rPr>
                        <a:t>C.IV. Krátkodobý finanční majetek</a:t>
                      </a:r>
                      <a:endParaRPr/>
                    </a:p>
                    <a:p>
                      <a:pPr>
                        <a:lnSpc>
                          <a:spcPct val="86000"/>
                        </a:lnSpc>
                      </a:pPr>
                      <a:r>
                        <a:rPr lang="cs-CZ" sz="1400" strike="noStrike">
                          <a:solidFill>
                            <a:srgbClr val="000000"/>
                          </a:solidFill>
                          <a:latin typeface="Times New Roman Italic"/>
                          <a:ea typeface="Times New Roman Italic"/>
                        </a:rPr>
                        <a:t>Hotovost </a:t>
                      </a:r>
                      <a:r>
                        <a:rPr lang="cs-CZ" sz="1400" strike="noStrike">
                          <a:solidFill>
                            <a:srgbClr val="000000"/>
                          </a:solidFill>
                          <a:latin typeface="Times New Roman Bold Italic"/>
                          <a:ea typeface="Times New Roman Bold Italic"/>
                        </a:rPr>
                        <a:t>800 000</a:t>
                      </a:r>
                      <a:r>
                        <a:rPr lang="cs-CZ" sz="1400" strike="noStrike">
                          <a:solidFill>
                            <a:srgbClr val="000000"/>
                          </a:solidFill>
                          <a:latin typeface="Times New Roman Italic"/>
                          <a:ea typeface="Times New Roman Italic"/>
                        </a:rPr>
                        <a:t> Kč</a:t>
                      </a:r>
                      <a:endParaRPr/>
                    </a:p>
                  </a:txBody>
                  <a:tcPr/>
                </a:tc>
                <a:tc>
                  <a:txBody>
                    <a:bodyPr/>
                    <a:lstStyle/>
                    <a:p>
                      <a:pPr>
                        <a:lnSpc>
                          <a:spcPct val="86000"/>
                        </a:lnSpc>
                      </a:pPr>
                      <a:r>
                        <a:rPr lang="cs-CZ" sz="1400" strike="noStrike">
                          <a:solidFill>
                            <a:srgbClr val="000000"/>
                          </a:solidFill>
                          <a:latin typeface="Times New Roman"/>
                          <a:ea typeface="ヒラギノ明朝 ProN W3"/>
                        </a:rPr>
                        <a:t>B.IV. Bankovní úvěry a výpomoci</a:t>
                      </a:r>
                      <a:endParaRPr/>
                    </a:p>
                    <a:p>
                      <a:pPr>
                        <a:lnSpc>
                          <a:spcPct val="86000"/>
                        </a:lnSpc>
                      </a:pPr>
                      <a:r>
                        <a:rPr lang="cs-CZ" sz="1400" strike="noStrike">
                          <a:solidFill>
                            <a:srgbClr val="000000"/>
                          </a:solidFill>
                          <a:latin typeface="Times New Roman Italic"/>
                          <a:ea typeface="Times New Roman Italic"/>
                        </a:rPr>
                        <a:t>Úvěr od banky </a:t>
                      </a:r>
                      <a:r>
                        <a:rPr lang="cs-CZ" sz="1400" strike="noStrike">
                          <a:solidFill>
                            <a:srgbClr val="000000"/>
                          </a:solidFill>
                          <a:latin typeface="Times New Roman Bold Italic"/>
                          <a:ea typeface="Times New Roman Bold Italic"/>
                        </a:rPr>
                        <a:t>500 000 Kč</a:t>
                      </a:r>
                      <a:endParaRPr/>
                    </a:p>
                  </a:txBody>
                  <a:tcPr/>
                </a:tc>
              </a:tr>
              <a:tr h="636840">
                <a:tc>
                  <a:txBody>
                    <a:bodyPr/>
                    <a:lstStyle/>
                    <a:p>
                      <a:pPr>
                        <a:lnSpc>
                          <a:spcPct val="86000"/>
                        </a:lnSpc>
                      </a:pPr>
                      <a:r>
                        <a:rPr lang="cs-CZ" sz="1400" strike="noStrike">
                          <a:solidFill>
                            <a:srgbClr val="000000"/>
                          </a:solidFill>
                          <a:latin typeface="Times New Roman"/>
                          <a:ea typeface="ヒラギノ明朝 ProN W3"/>
                        </a:rPr>
                        <a:t>AKTIVA CELKEM </a:t>
                      </a:r>
                      <a:r>
                        <a:rPr lang="cs-CZ" sz="1400" strike="noStrike">
                          <a:solidFill>
                            <a:srgbClr val="000000"/>
                          </a:solidFill>
                          <a:latin typeface="Times New Roman Bold Italic"/>
                          <a:ea typeface="Times New Roman Bold Italic"/>
                        </a:rPr>
                        <a:t>1 100 000</a:t>
                      </a:r>
                      <a:r>
                        <a:rPr lang="cs-CZ" sz="1400" strike="noStrike">
                          <a:solidFill>
                            <a:srgbClr val="000000"/>
                          </a:solidFill>
                          <a:latin typeface="Times New Roman Italic"/>
                          <a:ea typeface="Times New Roman Italic"/>
                        </a:rPr>
                        <a:t> Kč</a:t>
                      </a:r>
                      <a:endParaRPr/>
                    </a:p>
                  </a:txBody>
                  <a:tcPr/>
                </a:tc>
                <a:tc>
                  <a:txBody>
                    <a:bodyPr/>
                    <a:lstStyle/>
                    <a:p>
                      <a:pPr>
                        <a:lnSpc>
                          <a:spcPct val="86000"/>
                        </a:lnSpc>
                      </a:pPr>
                      <a:r>
                        <a:rPr lang="cs-CZ" sz="1400" strike="noStrike">
                          <a:solidFill>
                            <a:srgbClr val="000000"/>
                          </a:solidFill>
                          <a:latin typeface="Times New Roman"/>
                          <a:ea typeface="ヒラギノ明朝 ProN W3"/>
                        </a:rPr>
                        <a:t>PASIVA CELKEM </a:t>
                      </a:r>
                      <a:r>
                        <a:rPr lang="cs-CZ" sz="1400" strike="noStrike">
                          <a:solidFill>
                            <a:srgbClr val="000000"/>
                          </a:solidFill>
                          <a:latin typeface="Times New Roman Bold Italic"/>
                          <a:ea typeface="Times New Roman Bold Italic"/>
                        </a:rPr>
                        <a:t>1 100 000</a:t>
                      </a:r>
                      <a:r>
                        <a:rPr lang="cs-CZ" sz="1400" strike="noStrike">
                          <a:solidFill>
                            <a:srgbClr val="000000"/>
                          </a:solidFill>
                          <a:latin typeface="Times New Roman Italic"/>
                          <a:ea typeface="Times New Roman Italic"/>
                        </a:rPr>
                        <a:t> Kč</a:t>
                      </a:r>
                      <a:endParaRPr/>
                    </a:p>
                  </a:txBody>
                  <a:tcPr/>
                </a:tc>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685800" y="380880"/>
            <a:ext cx="7771680" cy="1599480"/>
          </a:xfrm>
          <a:prstGeom prst="rect">
            <a:avLst/>
          </a:prstGeom>
          <a:noFill/>
          <a:ln>
            <a:noFill/>
          </a:ln>
        </p:spPr>
        <p:style>
          <a:lnRef idx="0">
            <a:scrgbClr r="0" g="0" b="0"/>
          </a:lnRef>
          <a:fillRef idx="0">
            <a:scrgbClr r="0" g="0" b="0"/>
          </a:fillRef>
          <a:effectRef idx="0">
            <a:scrgbClr r="0" g="0" b="0"/>
          </a:effectRef>
          <a:fontRef idx="minor"/>
        </p:style>
        <p:txBody>
          <a:bodyPr lIns="50760" tIns="50760" rIns="132120" bIns="50760" anchor="ctr"/>
          <a:lstStyle/>
          <a:p>
            <a:pPr algn="ctr">
              <a:lnSpc>
                <a:spcPct val="100000"/>
              </a:lnSpc>
            </a:pPr>
            <a:r>
              <a:rPr lang="cs-CZ" sz="4400" strike="noStrike">
                <a:solidFill>
                  <a:srgbClr val="000000"/>
                </a:solidFill>
                <a:latin typeface="Times New Roman"/>
                <a:ea typeface="ヒラギノ明朝 ProN W3"/>
              </a:rPr>
              <a:t>Příklad - nákup stroje</a:t>
            </a:r>
            <a:endParaRPr/>
          </a:p>
        </p:txBody>
      </p:sp>
      <p:graphicFrame>
        <p:nvGraphicFramePr>
          <p:cNvPr id="142" name="Table 2"/>
          <p:cNvGraphicFramePr/>
          <p:nvPr/>
        </p:nvGraphicFramePr>
        <p:xfrm>
          <a:off x="685800" y="2494080"/>
          <a:ext cx="7773840" cy="2795400"/>
        </p:xfrm>
        <a:graphic>
          <a:graphicData uri="http://schemas.openxmlformats.org/drawingml/2006/table">
            <a:tbl>
              <a:tblPr/>
              <a:tblGrid>
                <a:gridCol w="3887640"/>
                <a:gridCol w="3886200"/>
              </a:tblGrid>
              <a:tr h="671400">
                <a:tc>
                  <a:txBody>
                    <a:bodyPr/>
                    <a:lstStyle/>
                    <a:p>
                      <a:pPr>
                        <a:lnSpc>
                          <a:spcPct val="86000"/>
                        </a:lnSpc>
                      </a:pPr>
                      <a:r>
                        <a:rPr lang="cs-CZ" sz="1400" strike="noStrike">
                          <a:solidFill>
                            <a:srgbClr val="000000"/>
                          </a:solidFill>
                          <a:latin typeface="Times New Roman Bold"/>
                          <a:ea typeface="Times New Roman Bold"/>
                        </a:rPr>
                        <a:t>AKTIVA</a:t>
                      </a:r>
                      <a:endParaRPr/>
                    </a:p>
                  </a:txBody>
                  <a:tcPr/>
                </a:tc>
                <a:tc>
                  <a:txBody>
                    <a:bodyPr/>
                    <a:lstStyle/>
                    <a:p>
                      <a:pPr>
                        <a:lnSpc>
                          <a:spcPct val="86000"/>
                        </a:lnSpc>
                      </a:pPr>
                      <a:r>
                        <a:rPr lang="cs-CZ" sz="1400" strike="noStrike">
                          <a:solidFill>
                            <a:srgbClr val="000000"/>
                          </a:solidFill>
                          <a:latin typeface="Times New Roman Bold"/>
                          <a:ea typeface="Times New Roman Bold"/>
                        </a:rPr>
                        <a:t>PASIVA</a:t>
                      </a:r>
                      <a:endParaRPr/>
                    </a:p>
                  </a:txBody>
                  <a:tcPr/>
                </a:tc>
              </a:tr>
              <a:tr h="780840">
                <a:tc>
                  <a:txBody>
                    <a:bodyPr/>
                    <a:lstStyle/>
                    <a:p>
                      <a:pPr>
                        <a:lnSpc>
                          <a:spcPct val="86000"/>
                        </a:lnSpc>
                      </a:pPr>
                      <a:r>
                        <a:rPr lang="cs-CZ" sz="1400" strike="noStrike">
                          <a:solidFill>
                            <a:srgbClr val="000000"/>
                          </a:solidFill>
                          <a:latin typeface="Times New Roman"/>
                          <a:ea typeface="ヒラギノ明朝 ProN W3"/>
                        </a:rPr>
                        <a:t>B.II. Dlouhodobý hmotný majetek</a:t>
                      </a:r>
                      <a:endParaRPr/>
                    </a:p>
                    <a:p>
                      <a:pPr>
                        <a:lnSpc>
                          <a:spcPct val="86000"/>
                        </a:lnSpc>
                      </a:pPr>
                      <a:r>
                        <a:rPr lang="cs-CZ" sz="1400" strike="noStrike">
                          <a:solidFill>
                            <a:srgbClr val="000000"/>
                          </a:solidFill>
                          <a:latin typeface="Times New Roman Italic"/>
                          <a:ea typeface="Times New Roman Italic"/>
                        </a:rPr>
                        <a:t>Budova 300 000 Kč</a:t>
                      </a:r>
                      <a:endParaRPr/>
                    </a:p>
                    <a:p>
                      <a:pPr>
                        <a:lnSpc>
                          <a:spcPct val="86000"/>
                        </a:lnSpc>
                      </a:pPr>
                      <a:r>
                        <a:rPr lang="cs-CZ" sz="1400" strike="noStrike">
                          <a:solidFill>
                            <a:srgbClr val="000000"/>
                          </a:solidFill>
                          <a:latin typeface="Times New Roman Italic"/>
                          <a:ea typeface="Times New Roman Italic"/>
                        </a:rPr>
                        <a:t>Stroj </a:t>
                      </a:r>
                      <a:r>
                        <a:rPr lang="cs-CZ" sz="1400" strike="noStrike">
                          <a:solidFill>
                            <a:srgbClr val="000000"/>
                          </a:solidFill>
                          <a:latin typeface="Times New Roman Bold Italic"/>
                          <a:ea typeface="Times New Roman Bold Italic"/>
                        </a:rPr>
                        <a:t>500 000</a:t>
                      </a:r>
                      <a:r>
                        <a:rPr lang="cs-CZ" sz="1400" strike="noStrike">
                          <a:solidFill>
                            <a:srgbClr val="000000"/>
                          </a:solidFill>
                          <a:latin typeface="Times New Roman Italic"/>
                          <a:ea typeface="Times New Roman Italic"/>
                        </a:rPr>
                        <a:t> Kč</a:t>
                      </a:r>
                      <a:endParaRPr/>
                    </a:p>
                  </a:txBody>
                  <a:tcPr/>
                </a:tc>
                <a:tc>
                  <a:txBody>
                    <a:bodyPr/>
                    <a:lstStyle/>
                    <a:p>
                      <a:pPr>
                        <a:lnSpc>
                          <a:spcPct val="86000"/>
                        </a:lnSpc>
                      </a:pPr>
                      <a:r>
                        <a:rPr lang="cs-CZ" sz="1400" strike="noStrike">
                          <a:solidFill>
                            <a:srgbClr val="000000"/>
                          </a:solidFill>
                          <a:latin typeface="Times New Roman"/>
                          <a:ea typeface="ヒラギノ明朝 ProN W3"/>
                        </a:rPr>
                        <a:t>A.I. Základní kapitál</a:t>
                      </a:r>
                      <a:endParaRPr/>
                    </a:p>
                    <a:p>
                      <a:pPr>
                        <a:lnSpc>
                          <a:spcPct val="86000"/>
                        </a:lnSpc>
                      </a:pPr>
                      <a:r>
                        <a:rPr lang="cs-CZ" sz="1400" strike="noStrike">
                          <a:solidFill>
                            <a:srgbClr val="000000"/>
                          </a:solidFill>
                          <a:latin typeface="Times New Roman Italic"/>
                          <a:ea typeface="Times New Roman Italic"/>
                        </a:rPr>
                        <a:t>vklad Jáji 300 000 Kč</a:t>
                      </a:r>
                      <a:endParaRPr/>
                    </a:p>
                    <a:p>
                      <a:pPr>
                        <a:lnSpc>
                          <a:spcPct val="86000"/>
                        </a:lnSpc>
                      </a:pPr>
                      <a:r>
                        <a:rPr lang="cs-CZ" sz="1400" strike="noStrike">
                          <a:solidFill>
                            <a:srgbClr val="000000"/>
                          </a:solidFill>
                          <a:latin typeface="Times New Roman Italic"/>
                          <a:ea typeface="Times New Roman Italic"/>
                        </a:rPr>
                        <a:t>vklad Páji 300 000 Kč</a:t>
                      </a:r>
                      <a:endParaRPr/>
                    </a:p>
                  </a:txBody>
                  <a:tcPr/>
                </a:tc>
              </a:tr>
              <a:tr h="671400">
                <a:tc>
                  <a:txBody>
                    <a:bodyPr/>
                    <a:lstStyle/>
                    <a:p>
                      <a:pPr>
                        <a:lnSpc>
                          <a:spcPct val="86000"/>
                        </a:lnSpc>
                      </a:pPr>
                      <a:r>
                        <a:rPr lang="cs-CZ" sz="1400" strike="noStrike">
                          <a:solidFill>
                            <a:srgbClr val="000000"/>
                          </a:solidFill>
                          <a:latin typeface="Times New Roman"/>
                          <a:ea typeface="ヒラギノ明朝 ProN W3"/>
                        </a:rPr>
                        <a:t>C.IV. Krátkodobý finanční majetek</a:t>
                      </a:r>
                      <a:endParaRPr/>
                    </a:p>
                    <a:p>
                      <a:pPr>
                        <a:lnSpc>
                          <a:spcPct val="86000"/>
                        </a:lnSpc>
                      </a:pPr>
                      <a:r>
                        <a:rPr lang="cs-CZ" sz="1400" strike="noStrike">
                          <a:solidFill>
                            <a:srgbClr val="000000"/>
                          </a:solidFill>
                          <a:latin typeface="Times New Roman Italic"/>
                          <a:ea typeface="Times New Roman Italic"/>
                        </a:rPr>
                        <a:t>Hotovost </a:t>
                      </a:r>
                      <a:r>
                        <a:rPr lang="cs-CZ" sz="1400" strike="noStrike">
                          <a:solidFill>
                            <a:srgbClr val="000000"/>
                          </a:solidFill>
                          <a:latin typeface="Times New Roman Bold Italic"/>
                          <a:ea typeface="Times New Roman Bold Italic"/>
                        </a:rPr>
                        <a:t>300 000</a:t>
                      </a:r>
                      <a:r>
                        <a:rPr lang="cs-CZ" sz="1400" strike="noStrike">
                          <a:solidFill>
                            <a:srgbClr val="000000"/>
                          </a:solidFill>
                          <a:latin typeface="Times New Roman Italic"/>
                          <a:ea typeface="Times New Roman Italic"/>
                        </a:rPr>
                        <a:t> Kč</a:t>
                      </a:r>
                      <a:endParaRPr/>
                    </a:p>
                  </a:txBody>
                  <a:tcPr/>
                </a:tc>
                <a:tc>
                  <a:txBody>
                    <a:bodyPr/>
                    <a:lstStyle/>
                    <a:p>
                      <a:pPr>
                        <a:lnSpc>
                          <a:spcPct val="86000"/>
                        </a:lnSpc>
                      </a:pPr>
                      <a:r>
                        <a:rPr lang="cs-CZ" sz="1400" strike="noStrike">
                          <a:solidFill>
                            <a:srgbClr val="000000"/>
                          </a:solidFill>
                          <a:latin typeface="Times New Roman"/>
                          <a:ea typeface="ヒラギノ明朝 ProN W3"/>
                        </a:rPr>
                        <a:t>B.IV. Bankovní úvěry a výpomoci</a:t>
                      </a:r>
                      <a:endParaRPr/>
                    </a:p>
                    <a:p>
                      <a:pPr>
                        <a:lnSpc>
                          <a:spcPct val="86000"/>
                        </a:lnSpc>
                      </a:pPr>
                      <a:r>
                        <a:rPr lang="cs-CZ" sz="1400" strike="noStrike">
                          <a:solidFill>
                            <a:srgbClr val="000000"/>
                          </a:solidFill>
                          <a:latin typeface="Times New Roman Italic"/>
                          <a:ea typeface="Times New Roman Italic"/>
                        </a:rPr>
                        <a:t>Úvěr od banky 500 000 Kč</a:t>
                      </a:r>
                      <a:endParaRPr/>
                    </a:p>
                  </a:txBody>
                  <a:tcPr/>
                </a:tc>
              </a:tr>
              <a:tr h="671760">
                <a:tc>
                  <a:txBody>
                    <a:bodyPr/>
                    <a:lstStyle/>
                    <a:p>
                      <a:pPr>
                        <a:lnSpc>
                          <a:spcPct val="86000"/>
                        </a:lnSpc>
                      </a:pPr>
                      <a:r>
                        <a:rPr lang="cs-CZ" sz="1400" strike="noStrike">
                          <a:solidFill>
                            <a:srgbClr val="000000"/>
                          </a:solidFill>
                          <a:latin typeface="Times New Roman"/>
                          <a:ea typeface="ヒラギノ明朝 ProN W3"/>
                        </a:rPr>
                        <a:t>AKTIVA CELKEM </a:t>
                      </a:r>
                      <a:r>
                        <a:rPr lang="cs-CZ" sz="1400" strike="noStrike">
                          <a:solidFill>
                            <a:srgbClr val="000000"/>
                          </a:solidFill>
                          <a:latin typeface="Times New Roman Italic"/>
                          <a:ea typeface="Times New Roman Italic"/>
                        </a:rPr>
                        <a:t>1 100 000 Kč</a:t>
                      </a:r>
                      <a:endParaRPr/>
                    </a:p>
                  </a:txBody>
                  <a:tcPr/>
                </a:tc>
                <a:tc>
                  <a:txBody>
                    <a:bodyPr/>
                    <a:lstStyle/>
                    <a:p>
                      <a:pPr>
                        <a:lnSpc>
                          <a:spcPct val="86000"/>
                        </a:lnSpc>
                      </a:pPr>
                      <a:r>
                        <a:rPr lang="cs-CZ" sz="1400" strike="noStrike">
                          <a:solidFill>
                            <a:srgbClr val="000000"/>
                          </a:solidFill>
                          <a:latin typeface="Times New Roman"/>
                          <a:ea typeface="ヒラギノ明朝 ProN W3"/>
                        </a:rPr>
                        <a:t>PASIVA CELKEM </a:t>
                      </a:r>
                      <a:r>
                        <a:rPr lang="cs-CZ" sz="1400" strike="noStrike">
                          <a:solidFill>
                            <a:srgbClr val="000000"/>
                          </a:solidFill>
                          <a:latin typeface="Times New Roman Italic"/>
                          <a:ea typeface="Times New Roman Italic"/>
                        </a:rPr>
                        <a:t>1 100 000 Kč</a:t>
                      </a:r>
                      <a:endParaRPr/>
                    </a:p>
                  </a:txBody>
                  <a:tcPr/>
                </a:tc>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CustomShape 1"/>
          <p:cNvSpPr/>
          <p:nvPr/>
        </p:nvSpPr>
        <p:spPr>
          <a:xfrm>
            <a:off x="685800" y="380880"/>
            <a:ext cx="7771680" cy="1599480"/>
          </a:xfrm>
          <a:prstGeom prst="rect">
            <a:avLst/>
          </a:prstGeom>
          <a:noFill/>
          <a:ln>
            <a:noFill/>
          </a:ln>
        </p:spPr>
        <p:style>
          <a:lnRef idx="0">
            <a:scrgbClr r="0" g="0" b="0"/>
          </a:lnRef>
          <a:fillRef idx="0">
            <a:scrgbClr r="0" g="0" b="0"/>
          </a:fillRef>
          <a:effectRef idx="0">
            <a:scrgbClr r="0" g="0" b="0"/>
          </a:effectRef>
          <a:fontRef idx="minor"/>
        </p:style>
        <p:txBody>
          <a:bodyPr lIns="50760" tIns="50760" rIns="132120" bIns="50760" anchor="ctr"/>
          <a:lstStyle/>
          <a:p>
            <a:pPr algn="ctr">
              <a:lnSpc>
                <a:spcPct val="100000"/>
              </a:lnSpc>
            </a:pPr>
            <a:r>
              <a:rPr lang="cs-CZ" sz="4400" strike="noStrike">
                <a:solidFill>
                  <a:srgbClr val="000000"/>
                </a:solidFill>
                <a:latin typeface="Times New Roman"/>
                <a:ea typeface="ヒラギノ明朝 ProN W3"/>
              </a:rPr>
              <a:t>Příklad - nákup materiálu</a:t>
            </a:r>
            <a:endParaRPr/>
          </a:p>
        </p:txBody>
      </p:sp>
      <p:graphicFrame>
        <p:nvGraphicFramePr>
          <p:cNvPr id="144" name="Table 2"/>
          <p:cNvGraphicFramePr/>
          <p:nvPr/>
        </p:nvGraphicFramePr>
        <p:xfrm>
          <a:off x="685800" y="1981080"/>
          <a:ext cx="7773840" cy="3674880"/>
        </p:xfrm>
        <a:graphic>
          <a:graphicData uri="http://schemas.openxmlformats.org/drawingml/2006/table">
            <a:tbl>
              <a:tblPr/>
              <a:tblGrid>
                <a:gridCol w="3887640"/>
                <a:gridCol w="3886200"/>
              </a:tblGrid>
              <a:tr h="704520">
                <a:tc>
                  <a:txBody>
                    <a:bodyPr/>
                    <a:lstStyle/>
                    <a:p>
                      <a:pPr>
                        <a:lnSpc>
                          <a:spcPct val="86000"/>
                        </a:lnSpc>
                      </a:pPr>
                      <a:r>
                        <a:rPr lang="cs-CZ" sz="1400" strike="noStrike">
                          <a:solidFill>
                            <a:srgbClr val="000000"/>
                          </a:solidFill>
                          <a:latin typeface="Times New Roman Bold"/>
                          <a:ea typeface="Times New Roman Bold"/>
                        </a:rPr>
                        <a:t>AKTIVA</a:t>
                      </a:r>
                      <a:endParaRPr/>
                    </a:p>
                  </a:txBody>
                  <a:tcPr/>
                </a:tc>
                <a:tc>
                  <a:txBody>
                    <a:bodyPr/>
                    <a:lstStyle/>
                    <a:p>
                      <a:pPr>
                        <a:lnSpc>
                          <a:spcPct val="86000"/>
                        </a:lnSpc>
                      </a:pPr>
                      <a:r>
                        <a:rPr lang="cs-CZ" sz="1400" strike="noStrike">
                          <a:solidFill>
                            <a:srgbClr val="000000"/>
                          </a:solidFill>
                          <a:latin typeface="Times New Roman Bold"/>
                          <a:ea typeface="Times New Roman Bold"/>
                        </a:rPr>
                        <a:t>PASIVA</a:t>
                      </a:r>
                      <a:endParaRPr/>
                    </a:p>
                  </a:txBody>
                  <a:tcPr/>
                </a:tc>
              </a:tr>
              <a:tr h="820440">
                <a:tc>
                  <a:txBody>
                    <a:bodyPr/>
                    <a:lstStyle/>
                    <a:p>
                      <a:pPr>
                        <a:lnSpc>
                          <a:spcPct val="86000"/>
                        </a:lnSpc>
                      </a:pPr>
                      <a:r>
                        <a:rPr lang="cs-CZ" sz="1400" strike="noStrike">
                          <a:solidFill>
                            <a:srgbClr val="000000"/>
                          </a:solidFill>
                          <a:latin typeface="Times New Roman"/>
                          <a:ea typeface="ヒラギノ明朝 ProN W3"/>
                        </a:rPr>
                        <a:t>B.II. Dlouhodobý hmotný majetek</a:t>
                      </a:r>
                      <a:endParaRPr/>
                    </a:p>
                    <a:p>
                      <a:pPr>
                        <a:lnSpc>
                          <a:spcPct val="86000"/>
                        </a:lnSpc>
                      </a:pPr>
                      <a:r>
                        <a:rPr lang="cs-CZ" sz="1400" strike="noStrike">
                          <a:solidFill>
                            <a:srgbClr val="000000"/>
                          </a:solidFill>
                          <a:latin typeface="Times New Roman Italic"/>
                          <a:ea typeface="Times New Roman Italic"/>
                        </a:rPr>
                        <a:t>Budova 300 000 Kč</a:t>
                      </a:r>
                      <a:endParaRPr/>
                    </a:p>
                    <a:p>
                      <a:pPr>
                        <a:lnSpc>
                          <a:spcPct val="86000"/>
                        </a:lnSpc>
                      </a:pPr>
                      <a:r>
                        <a:rPr lang="cs-CZ" sz="1400" strike="noStrike">
                          <a:solidFill>
                            <a:srgbClr val="000000"/>
                          </a:solidFill>
                          <a:latin typeface="Times New Roman Italic"/>
                          <a:ea typeface="Times New Roman Italic"/>
                        </a:rPr>
                        <a:t>Stroj 500 000 Kč</a:t>
                      </a:r>
                      <a:endParaRPr/>
                    </a:p>
                  </a:txBody>
                  <a:tcPr/>
                </a:tc>
                <a:tc>
                  <a:txBody>
                    <a:bodyPr/>
                    <a:lstStyle/>
                    <a:p>
                      <a:pPr>
                        <a:lnSpc>
                          <a:spcPct val="86000"/>
                        </a:lnSpc>
                      </a:pPr>
                      <a:r>
                        <a:rPr lang="cs-CZ" sz="1400" strike="noStrike">
                          <a:solidFill>
                            <a:srgbClr val="000000"/>
                          </a:solidFill>
                          <a:latin typeface="Times New Roman"/>
                          <a:ea typeface="ヒラギノ明朝 ProN W3"/>
                        </a:rPr>
                        <a:t>A.I. Základní kapitál</a:t>
                      </a:r>
                      <a:endParaRPr/>
                    </a:p>
                    <a:p>
                      <a:pPr>
                        <a:lnSpc>
                          <a:spcPct val="86000"/>
                        </a:lnSpc>
                      </a:pPr>
                      <a:r>
                        <a:rPr lang="cs-CZ" sz="1400" strike="noStrike">
                          <a:solidFill>
                            <a:srgbClr val="000000"/>
                          </a:solidFill>
                          <a:latin typeface="Times New Roman Italic"/>
                          <a:ea typeface="Times New Roman Italic"/>
                        </a:rPr>
                        <a:t>vklad Jáji 300 000 Kč</a:t>
                      </a:r>
                      <a:endParaRPr/>
                    </a:p>
                    <a:p>
                      <a:pPr>
                        <a:lnSpc>
                          <a:spcPct val="86000"/>
                        </a:lnSpc>
                      </a:pPr>
                      <a:r>
                        <a:rPr lang="cs-CZ" sz="1400" strike="noStrike">
                          <a:solidFill>
                            <a:srgbClr val="000000"/>
                          </a:solidFill>
                          <a:latin typeface="Times New Roman Italic"/>
                          <a:ea typeface="Times New Roman Italic"/>
                        </a:rPr>
                        <a:t>vklad Páji 300 000 Kč</a:t>
                      </a:r>
                      <a:endParaRPr/>
                    </a:p>
                  </a:txBody>
                  <a:tcPr/>
                </a:tc>
              </a:tr>
              <a:tr h="704520">
                <a:tc>
                  <a:txBody>
                    <a:bodyPr/>
                    <a:lstStyle/>
                    <a:p>
                      <a:pPr>
                        <a:lnSpc>
                          <a:spcPct val="86000"/>
                        </a:lnSpc>
                      </a:pPr>
                      <a:r>
                        <a:rPr lang="cs-CZ" sz="1400" strike="noStrike">
                          <a:solidFill>
                            <a:srgbClr val="000000"/>
                          </a:solidFill>
                          <a:latin typeface="Times New Roman"/>
                          <a:ea typeface="ヒラギノ明朝 ProN W3"/>
                        </a:rPr>
                        <a:t>C.I. Zásoby</a:t>
                      </a:r>
                      <a:endParaRPr/>
                    </a:p>
                    <a:p>
                      <a:pPr>
                        <a:lnSpc>
                          <a:spcPct val="86000"/>
                        </a:lnSpc>
                      </a:pPr>
                      <a:r>
                        <a:rPr lang="cs-CZ" sz="1400" strike="noStrike">
                          <a:solidFill>
                            <a:srgbClr val="000000"/>
                          </a:solidFill>
                          <a:latin typeface="Times New Roman Italic"/>
                          <a:ea typeface="Times New Roman Italic"/>
                        </a:rPr>
                        <a:t>Materiál </a:t>
                      </a:r>
                      <a:r>
                        <a:rPr lang="cs-CZ" sz="1400" strike="noStrike">
                          <a:solidFill>
                            <a:srgbClr val="000000"/>
                          </a:solidFill>
                          <a:latin typeface="Times New Roman Bold Italic"/>
                          <a:ea typeface="Times New Roman Bold Italic"/>
                        </a:rPr>
                        <a:t>250 000</a:t>
                      </a:r>
                      <a:r>
                        <a:rPr lang="cs-CZ" sz="1400" strike="noStrike">
                          <a:solidFill>
                            <a:srgbClr val="000000"/>
                          </a:solidFill>
                          <a:latin typeface="Times New Roman Italic"/>
                          <a:ea typeface="Times New Roman Italic"/>
                        </a:rPr>
                        <a:t> Kč</a:t>
                      </a:r>
                      <a:endParaRPr/>
                    </a:p>
                  </a:txBody>
                  <a:tcPr/>
                </a:tc>
                <a:tc>
                  <a:txBody>
                    <a:bodyPr/>
                    <a:lstStyle/>
                    <a:p>
                      <a:pPr>
                        <a:lnSpc>
                          <a:spcPct val="86000"/>
                        </a:lnSpc>
                      </a:pPr>
                      <a:r>
                        <a:rPr lang="cs-CZ" sz="1400" strike="noStrike">
                          <a:solidFill>
                            <a:srgbClr val="000000"/>
                          </a:solidFill>
                          <a:latin typeface="Times New Roman"/>
                          <a:ea typeface="ヒラギノ明朝 ProN W3"/>
                        </a:rPr>
                        <a:t>B.IV. Bankovní úvěry a výpomoci</a:t>
                      </a:r>
                      <a:endParaRPr/>
                    </a:p>
                    <a:p>
                      <a:pPr>
                        <a:lnSpc>
                          <a:spcPct val="86000"/>
                        </a:lnSpc>
                      </a:pPr>
                      <a:r>
                        <a:rPr lang="cs-CZ" sz="1400" strike="noStrike">
                          <a:solidFill>
                            <a:srgbClr val="000000"/>
                          </a:solidFill>
                          <a:latin typeface="Times New Roman Italic"/>
                          <a:ea typeface="Times New Roman Italic"/>
                        </a:rPr>
                        <a:t>Úvěr od Banky 500 000 Kč</a:t>
                      </a:r>
                      <a:endParaRPr/>
                    </a:p>
                  </a:txBody>
                  <a:tcPr/>
                </a:tc>
              </a:tr>
              <a:tr h="739440">
                <a:tc>
                  <a:txBody>
                    <a:bodyPr/>
                    <a:lstStyle/>
                    <a:p>
                      <a:pPr>
                        <a:lnSpc>
                          <a:spcPct val="86000"/>
                        </a:lnSpc>
                      </a:pPr>
                      <a:r>
                        <a:rPr lang="cs-CZ" sz="1400" strike="noStrike">
                          <a:solidFill>
                            <a:srgbClr val="000000"/>
                          </a:solidFill>
                          <a:latin typeface="Times New Roman"/>
                          <a:ea typeface="ヒラギノ明朝 ProN W3"/>
                        </a:rPr>
                        <a:t>C.IV. Krátkodobý finanční majetek</a:t>
                      </a:r>
                      <a:endParaRPr/>
                    </a:p>
                    <a:p>
                      <a:pPr>
                        <a:lnSpc>
                          <a:spcPct val="86000"/>
                        </a:lnSpc>
                      </a:pPr>
                      <a:r>
                        <a:rPr lang="cs-CZ" sz="1400" strike="noStrike">
                          <a:solidFill>
                            <a:srgbClr val="000000"/>
                          </a:solidFill>
                          <a:latin typeface="Times New Roman Italic"/>
                          <a:ea typeface="Times New Roman Italic"/>
                        </a:rPr>
                        <a:t>Hotovost </a:t>
                      </a:r>
                      <a:r>
                        <a:rPr lang="cs-CZ" sz="1400" strike="noStrike">
                          <a:solidFill>
                            <a:srgbClr val="000000"/>
                          </a:solidFill>
                          <a:latin typeface="Times New Roman Bold Italic"/>
                          <a:ea typeface="Times New Roman Bold Italic"/>
                        </a:rPr>
                        <a:t>50 000</a:t>
                      </a:r>
                      <a:r>
                        <a:rPr lang="cs-CZ" sz="1400" strike="noStrike">
                          <a:solidFill>
                            <a:srgbClr val="000000"/>
                          </a:solidFill>
                          <a:latin typeface="Times New Roman Italic"/>
                          <a:ea typeface="Times New Roman Italic"/>
                        </a:rPr>
                        <a:t> Kč</a:t>
                      </a:r>
                      <a:endParaRPr/>
                    </a:p>
                  </a:txBody>
                  <a:tcPr/>
                </a:tc>
                <a:tc>
                  <a:txBody>
                    <a:bodyPr/>
                    <a:lstStyle/>
                    <a:p>
                      <a:endParaRPr lang="cs-CZ"/>
                    </a:p>
                  </a:txBody>
                  <a:tcPr/>
                </a:tc>
              </a:tr>
              <a:tr h="705960">
                <a:tc>
                  <a:txBody>
                    <a:bodyPr/>
                    <a:lstStyle/>
                    <a:p>
                      <a:pPr>
                        <a:lnSpc>
                          <a:spcPct val="86000"/>
                        </a:lnSpc>
                      </a:pPr>
                      <a:r>
                        <a:rPr lang="cs-CZ" sz="1400" strike="noStrike">
                          <a:solidFill>
                            <a:srgbClr val="000000"/>
                          </a:solidFill>
                          <a:latin typeface="Times New Roman"/>
                          <a:ea typeface="ヒラギノ明朝 ProN W3"/>
                        </a:rPr>
                        <a:t>AKTIVA CELKEM </a:t>
                      </a:r>
                      <a:r>
                        <a:rPr lang="cs-CZ" sz="1400" strike="noStrike">
                          <a:solidFill>
                            <a:srgbClr val="000000"/>
                          </a:solidFill>
                          <a:latin typeface="Times New Roman Italic"/>
                          <a:ea typeface="Times New Roman Italic"/>
                        </a:rPr>
                        <a:t>1 100 000 Kč</a:t>
                      </a:r>
                      <a:endParaRPr/>
                    </a:p>
                  </a:txBody>
                  <a:tcPr/>
                </a:tc>
                <a:tc>
                  <a:txBody>
                    <a:bodyPr/>
                    <a:lstStyle/>
                    <a:p>
                      <a:pPr>
                        <a:lnSpc>
                          <a:spcPct val="86000"/>
                        </a:lnSpc>
                      </a:pPr>
                      <a:r>
                        <a:rPr lang="cs-CZ" sz="1400" strike="noStrike">
                          <a:solidFill>
                            <a:srgbClr val="000000"/>
                          </a:solidFill>
                          <a:latin typeface="Times New Roman"/>
                          <a:ea typeface="ヒラギノ明朝 ProN W3"/>
                        </a:rPr>
                        <a:t>PASIVA CELKEM </a:t>
                      </a:r>
                      <a:r>
                        <a:rPr lang="cs-CZ" sz="1400" strike="noStrike">
                          <a:solidFill>
                            <a:srgbClr val="000000"/>
                          </a:solidFill>
                          <a:latin typeface="Times New Roman Italic"/>
                          <a:ea typeface="Times New Roman Italic"/>
                        </a:rPr>
                        <a:t>1 100 000 Kč</a:t>
                      </a:r>
                      <a:endParaRPr/>
                    </a:p>
                  </a:txBody>
                  <a:tcPr/>
                </a:tc>
              </a:tr>
            </a:tbl>
          </a:graphicData>
        </a:graphic>
      </p:graphicFrame>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CustomShape 1"/>
          <p:cNvSpPr/>
          <p:nvPr/>
        </p:nvSpPr>
        <p:spPr>
          <a:xfrm>
            <a:off x="685800" y="2349000"/>
            <a:ext cx="7771680" cy="1599480"/>
          </a:xfrm>
          <a:prstGeom prst="rect">
            <a:avLst/>
          </a:prstGeom>
          <a:noFill/>
          <a:ln>
            <a:noFill/>
          </a:ln>
        </p:spPr>
        <p:style>
          <a:lnRef idx="0">
            <a:scrgbClr r="0" g="0" b="0"/>
          </a:lnRef>
          <a:fillRef idx="0">
            <a:scrgbClr r="0" g="0" b="0"/>
          </a:fillRef>
          <a:effectRef idx="0">
            <a:scrgbClr r="0" g="0" b="0"/>
          </a:effectRef>
          <a:fontRef idx="minor"/>
        </p:style>
        <p:txBody>
          <a:bodyPr lIns="50760" tIns="50760" rIns="132120" bIns="50760" anchor="ctr"/>
          <a:lstStyle/>
          <a:p>
            <a:pPr algn="ctr">
              <a:lnSpc>
                <a:spcPct val="100000"/>
              </a:lnSpc>
            </a:pPr>
            <a:r>
              <a:rPr lang="cs-CZ" sz="4400" strike="noStrike">
                <a:solidFill>
                  <a:srgbClr val="000000"/>
                </a:solidFill>
                <a:latin typeface="Times New Roman"/>
                <a:ea typeface="ヒラギノ明朝 ProN W3"/>
              </a:rPr>
              <a:t>Základní kapitál - zásady judikatura</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1822</Words>
  <Application>Microsoft Office PowerPoint</Application>
  <PresentationFormat>Předvádění na obrazovce (4:3)</PresentationFormat>
  <Paragraphs>177</Paragraphs>
  <Slides>22</Slides>
  <Notes>5</Notes>
  <HiddenSlides>0</HiddenSlides>
  <MMClips>0</MMClips>
  <ScaleCrop>false</ScaleCrop>
  <HeadingPairs>
    <vt:vector size="4" baseType="variant">
      <vt:variant>
        <vt:lpstr>Motiv</vt:lpstr>
      </vt:variant>
      <vt:variant>
        <vt:i4>3</vt:i4>
      </vt:variant>
      <vt:variant>
        <vt:lpstr>Nadpisy snímků</vt:lpstr>
      </vt:variant>
      <vt:variant>
        <vt:i4>22</vt:i4>
      </vt:variant>
    </vt:vector>
  </HeadingPairs>
  <TitlesOfParts>
    <vt:vector size="25" baseType="lpstr">
      <vt:lpstr>Office Theme</vt:lpstr>
      <vt:lpstr>Office Theme</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Závěry Nejvyššího soudu ČR</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Jarmila Pokorná</dc:creator>
  <cp:lastModifiedBy>Jarmila Pokorná</cp:lastModifiedBy>
  <cp:revision>3</cp:revision>
  <dcterms:modified xsi:type="dcterms:W3CDTF">2017-10-19T11:08:20Z</dcterms:modified>
</cp:coreProperties>
</file>