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6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7.xml.rels" ContentType="application/vnd.openxmlformats-package.relationships+xml"/>
  <Override PartName="/ppt/slideLayouts/slideLayout5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45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46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84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85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2680"/>
          </a:xfrm>
          <a:prstGeom prst="rect">
            <a:avLst/>
          </a:prstGeom>
        </p:spPr>
        <p:txBody>
          <a:bodyPr lIns="0" rIns="0" tIns="0" bIns="0"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000" cy="4726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112" name="PlaceHolder 5"/>
          <p:cNvSpPr>
            <a:spLocks noGrp="1"/>
          </p:cNvSpPr>
          <p:nvPr>
            <p:ph type="sldNum"/>
          </p:nvPr>
        </p:nvSpPr>
        <p:spPr>
          <a:xfrm>
            <a:off x="6555960" y="6247440"/>
            <a:ext cx="2130120" cy="472680"/>
          </a:xfrm>
          <a:prstGeom prst="rect">
            <a:avLst/>
          </a:prstGeom>
        </p:spPr>
        <p:txBody>
          <a:bodyPr lIns="0" rIns="0" tIns="0" bIns="0"/>
          <a:p>
            <a:pPr algn="r"/>
            <a:fld id="{B57B0FD6-8612-4E52-AAFA-40D0F5AF679B}" type="slidenum">
              <a:rPr lang="cs-CZ" sz="1400">
                <a:latin typeface="Times New Roman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149" name="PlaceHolder 3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2680"/>
          </a:xfrm>
          <a:prstGeom prst="rect">
            <a:avLst/>
          </a:prstGeom>
        </p:spPr>
        <p:txBody>
          <a:bodyPr lIns="0" rIns="0" tIns="0" bIns="0"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150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000" cy="4726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151" name="PlaceHolder 5"/>
          <p:cNvSpPr>
            <a:spLocks noGrp="1"/>
          </p:cNvSpPr>
          <p:nvPr>
            <p:ph type="sldNum"/>
          </p:nvPr>
        </p:nvSpPr>
        <p:spPr>
          <a:xfrm>
            <a:off x="6555960" y="6247440"/>
            <a:ext cx="2130120" cy="472680"/>
          </a:xfrm>
          <a:prstGeom prst="rect">
            <a:avLst/>
          </a:prstGeom>
        </p:spPr>
        <p:txBody>
          <a:bodyPr lIns="0" rIns="0" tIns="0" bIns="0"/>
          <a:p>
            <a:pPr algn="r"/>
            <a:fld id="{25DF8368-737B-4495-B877-D52A2098327A}" type="slidenum">
              <a:rPr lang="cs-CZ" sz="1400">
                <a:latin typeface="Times New Roman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582840" y="620640"/>
            <a:ext cx="7770960" cy="83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Funkce insolvenčního práva</a:t>
            </a:r>
            <a:endParaRPr/>
          </a:p>
        </p:txBody>
      </p:sp>
      <p:sp>
        <p:nvSpPr>
          <p:cNvPr id="187" name="CustomShape 2"/>
          <p:cNvSpPr/>
          <p:nvPr/>
        </p:nvSpPr>
        <p:spPr>
          <a:xfrm>
            <a:off x="179640" y="2292120"/>
            <a:ext cx="8577360" cy="30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- odstranění hospodářsky neúspěšných subjektů z trhu kolektivním postupem chránícím zájem všech věřitelů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- efektivní naložení s majetkem dlužníka bez ohledu na nesourodé nároky věřitelů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rychlost a efektivita insolvenčního řízení zlepšuje podmínky na trhu pro všechny investory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188" name="Line 3"/>
          <p:cNvSpPr/>
          <p:nvPr/>
        </p:nvSpPr>
        <p:spPr>
          <a:xfrm>
            <a:off x="4104000" y="3888000"/>
            <a:ext cx="0" cy="792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582840" y="620640"/>
            <a:ext cx="7770960" cy="83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Novelizované znění insolvenčního zákona</a:t>
            </a:r>
            <a:endParaRPr/>
          </a:p>
        </p:txBody>
      </p:sp>
      <p:sp>
        <p:nvSpPr>
          <p:cNvPr id="209" name="CustomShape 2"/>
          <p:cNvSpPr/>
          <p:nvPr/>
        </p:nvSpPr>
        <p:spPr>
          <a:xfrm>
            <a:off x="179640" y="2292120"/>
            <a:ext cx="8577360" cy="30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Prováděcí předpis: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Vyhl. č. 190/2017 Sb., </a:t>
            </a:r>
            <a:r>
              <a:rPr lang="cs-CZ" sz="2800" strike="noStrike">
                <a:solidFill>
                  <a:srgbClr val="080808"/>
                </a:solidFill>
                <a:latin typeface="ArialMT"/>
                <a:ea typeface="ヒラギノ角ゴ Pro W3"/>
              </a:rPr>
              <a:t>o platební neschopnosti podnikatele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 Italic"/>
                <a:ea typeface="ヒラギノ角ゴ Pro W3"/>
              </a:rPr>
              <a:t>Částka Sbírky: 69/2017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 Italic"/>
                <a:ea typeface="ヒラギノ角ゴ Pro W3"/>
              </a:rPr>
              <a:t>Platnost:           30. 6. 2017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 Italic"/>
                <a:ea typeface="ヒラギノ角ゴ Pro W3"/>
              </a:rPr>
              <a:t>Účinnost:          1. 7. 2017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457200" y="274680"/>
            <a:ext cx="8110440" cy="44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Vybrané části vyhlášky</a:t>
            </a:r>
            <a:endParaRPr/>
          </a:p>
        </p:txBody>
      </p:sp>
      <p:sp>
        <p:nvSpPr>
          <p:cNvPr id="211" name="CustomShape 2"/>
          <p:cNvSpPr/>
          <p:nvPr/>
        </p:nvSpPr>
        <p:spPr>
          <a:xfrm>
            <a:off x="395640" y="864000"/>
            <a:ext cx="8423640" cy="57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Výkaz likvidity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Ve výkazu stavu likvidity se uvede velikost mezery krytí za účelem posouzení, zda taková mezera krytí dosahuje desetiny výše splatných peněžitých závazků dlužníka.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                   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graphicFrame>
        <p:nvGraphicFramePr>
          <p:cNvPr id="212" name="Table 3"/>
          <p:cNvGraphicFramePr/>
          <p:nvPr/>
        </p:nvGraphicFramePr>
        <p:xfrm>
          <a:off x="211680" y="2265480"/>
          <a:ext cx="8567280" cy="2774160"/>
        </p:xfrm>
        <a:graphic>
          <a:graphicData uri="http://schemas.openxmlformats.org/drawingml/2006/table">
            <a:tbl>
              <a:tblPr/>
              <a:tblGrid>
                <a:gridCol w="4283280"/>
                <a:gridCol w="4284000"/>
              </a:tblGrid>
              <a:tr h="353880"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Majetek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Závazky</a:t>
                      </a:r>
                      <a:endParaRPr/>
                    </a:p>
                  </a:txBody>
                  <a:tcPr/>
                </a:tc>
              </a:tr>
              <a:tr h="2420280"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Krátkodobý finanční majetek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Peníze v pokladně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Peníze na účtech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Ostatní krátkodobý finanční majetek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(cenné papíry přijaté k obchodování na regulovaném trhu EU a zemí OECD)</a:t>
                      </a:r>
                      <a:endParaRPr/>
                    </a:p>
                    <a:p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tj. souhrn disponibilních prostředků dlužníka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solidFill>
                            <a:srgbClr val="000000"/>
                          </a:solidFill>
                          <a:latin typeface="ArialMT"/>
                          <a:ea typeface="ArialMT"/>
                        </a:rPr>
                        <a:t>veškeré peněžité dluhy dlužníka splatné k datu posouzení likvidity, zejména krátkodobé závazky</a:t>
                      </a:r>
                      <a:endParaRPr/>
                    </a:p>
                    <a:p>
                      <a:endParaRPr/>
                    </a:p>
                    <a:p>
                      <a:endParaRPr/>
                    </a:p>
                    <a:p>
                      <a:endParaRPr/>
                    </a:p>
                    <a:p>
                      <a:endParaRPr/>
                    </a:p>
                    <a:p>
                      <a:r>
                        <a:rPr lang="cs-CZ" strike="noStrike">
                          <a:solidFill>
                            <a:srgbClr val="000000"/>
                          </a:solidFill>
                          <a:latin typeface="Arial"/>
                          <a:ea typeface="ArialMT"/>
                        </a:rPr>
                        <a:t>tj. souhrn splatných peněžitých závazků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3" name="CustomShape 4"/>
          <p:cNvSpPr/>
          <p:nvPr/>
        </p:nvSpPr>
        <p:spPr>
          <a:xfrm>
            <a:off x="132840" y="5112000"/>
            <a:ext cx="8794800" cy="149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- Výkaz stavu likvidity se sestavuje k poslednímu dni kalendářního měsíce předcházejícího měsíci, v němž bylo zahájeno insolvenční řízení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- Dlužník sestaví za účelem sestavení výkazu stavu likvidity mezitímní účetní závěrku k datu posouzení likvidity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457200" y="274680"/>
            <a:ext cx="8110440" cy="44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Vybrané části vyhlášky</a:t>
            </a:r>
            <a:endParaRPr/>
          </a:p>
        </p:txBody>
      </p:sp>
      <p:sp>
        <p:nvSpPr>
          <p:cNvPr id="215" name="CustomShape 2"/>
          <p:cNvSpPr/>
          <p:nvPr/>
        </p:nvSpPr>
        <p:spPr>
          <a:xfrm>
            <a:off x="395640" y="864000"/>
            <a:ext cx="8423640" cy="57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Výhled vývoje likvidity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- představuje krátkodobý plán vývoje oběžných aktiv, krátkodobých závazků a peněžních toků dlužníka. Jeho účelem je posouzení schopnosti dlužníka splnit jeho splatné závazky v období, na které se výhled vývoje likvidity sestavuje,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- výhled vývoje likvidity obsahuje pro období, na které se sestavuje, přehled předpokládaných nákladů a výnosů dlužníka, přehled předpokládaných příjmů a výdajů dlužníka a přehled předpokládaného vývoje vybraných položek rozvahy dlužníka, včetně odhadovaného výkazu stavu likvidity k poslednímu dni tohoto období.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- výhled vývoje likvidity se sestavuje na období 8 týdnů od data posouzení likvidity.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457200" y="274680"/>
            <a:ext cx="8110440" cy="44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Vybrané části vyhlášky</a:t>
            </a:r>
            <a:endParaRPr/>
          </a:p>
        </p:txBody>
      </p:sp>
      <p:sp>
        <p:nvSpPr>
          <p:cNvPr id="217" name="CustomShape 2"/>
          <p:cNvSpPr/>
          <p:nvPr/>
        </p:nvSpPr>
        <p:spPr>
          <a:xfrm>
            <a:off x="395640" y="864000"/>
            <a:ext cx="8423640" cy="57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Výhled vývoje likvidity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/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- </a:t>
            </a:r>
            <a:r>
              <a:rPr lang="cs-CZ" sz="2200" strike="noStrike">
                <a:solidFill>
                  <a:srgbClr val="ff3333"/>
                </a:solidFill>
                <a:latin typeface="Times New Roman"/>
                <a:ea typeface="DejaVu Sans"/>
              </a:rPr>
              <a:t>zdroj údajů</a:t>
            </a: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: </a:t>
            </a: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očekávané doby inkasa pohledávek dlužníka existujících k datu posouzení likvidity, očekávané výnosy podložené reálnými zakázkami, očekávané splatnosti pohledávek z těchto zakázek, očekávané náklady a platby závazků odpovídající těmto nákladům</a:t>
            </a:r>
            <a:endParaRPr/>
          </a:p>
          <a:p>
            <a:pPr algn="just"/>
            <a:endParaRPr/>
          </a:p>
          <a:p>
            <a:pPr algn="just"/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- </a:t>
            </a:r>
            <a:r>
              <a:rPr lang="cs-CZ" sz="2200" strike="noStrike">
                <a:solidFill>
                  <a:srgbClr val="ff3333"/>
                </a:solidFill>
                <a:latin typeface="Times New Roman"/>
                <a:ea typeface="DejaVu Sans"/>
              </a:rPr>
              <a:t>věrohodnost údajů: </a:t>
            </a: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v</a:t>
            </a:r>
            <a:r>
              <a:rPr lang="cs-CZ" sz="2200" strike="noStrike">
                <a:latin typeface="Times New Roman"/>
                <a:ea typeface="DejaVu Sans"/>
              </a:rPr>
              <a:t>ýhled vývoje likvidity je věrohodný, je-li postaven na reálných předpokladech. Předpoklady lze považovat za reálné, </a:t>
            </a:r>
            <a:r>
              <a:rPr lang="cs-CZ" sz="2000" strike="noStrike">
                <a:latin typeface="Times New Roman"/>
                <a:ea typeface="DejaVu Sans"/>
              </a:rPr>
              <a:t>zejména jestliže</a:t>
            </a:r>
            <a:r>
              <a:rPr b="1"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očekávané prodeje a tržby vycházejí z již uzavřených smluv nebo smluv, jejichž uzavření se jeví jako vysoce pravděpodobné,</a:t>
            </a:r>
            <a:r>
              <a:rPr b="1" lang="cs-CZ" sz="2000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očekávané náklady na produkci vycházejí z podložených a odůvodněných kalkulací,</a:t>
            </a:r>
            <a:r>
              <a:rPr b="1" lang="cs-CZ" sz="2000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očekávané inkaso stávajících pohledávek není ohroženo platební neschopností nebo odepřením plnění ze strany dlužníkových odběratelů a</a:t>
            </a:r>
            <a:r>
              <a:rPr b="1" lang="cs-CZ" sz="2000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doba splatnosti závazků činí 15 dnů nebo jestliže je delší doba splatnosti závazků podložena písemnou smlouvou.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457200" y="274680"/>
            <a:ext cx="8110440" cy="44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Vybrané části vyhlášky</a:t>
            </a:r>
            <a:endParaRPr/>
          </a:p>
        </p:txBody>
      </p:sp>
      <p:sp>
        <p:nvSpPr>
          <p:cNvPr id="219" name="CustomShape 2"/>
          <p:cNvSpPr/>
          <p:nvPr/>
        </p:nvSpPr>
        <p:spPr>
          <a:xfrm>
            <a:off x="395640" y="864000"/>
            <a:ext cx="8423640" cy="57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lang="cs-CZ" sz="2200" strike="noStrike">
                <a:solidFill>
                  <a:srgbClr val="000000"/>
                </a:solidFill>
                <a:latin typeface="Times New Roman"/>
                <a:ea typeface="ArialMT"/>
              </a:rPr>
              <a:t>Zpracovatelem, který sestavuje výkaz stavu likvidity nebo výhled vývoje likvidity, může být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cs-CZ" strike="noStrike">
                <a:solidFill>
                  <a:srgbClr val="000000"/>
                </a:solidFill>
                <a:latin typeface="Times New Roman"/>
                <a:ea typeface="ArialMT"/>
              </a:rPr>
              <a:t>a)</a:t>
            </a:r>
            <a:r>
              <a:rPr lang="cs-CZ" strike="noStrike">
                <a:solidFill>
                  <a:srgbClr val="000000"/>
                </a:solidFill>
                <a:latin typeface="Times New Roman"/>
                <a:ea typeface="ArialMT"/>
              </a:rPr>
              <a:t> statutární auditor nebo auditorská společnost,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cs-CZ" strike="noStrike">
                <a:solidFill>
                  <a:srgbClr val="000000"/>
                </a:solidFill>
                <a:latin typeface="Times New Roman"/>
                <a:ea typeface="ArialMT"/>
              </a:rPr>
              <a:t>b)</a:t>
            </a:r>
            <a:r>
              <a:rPr lang="cs-CZ" strike="noStrike">
                <a:solidFill>
                  <a:srgbClr val="000000"/>
                </a:solidFill>
                <a:latin typeface="Times New Roman"/>
                <a:ea typeface="ArialMT"/>
              </a:rPr>
              <a:t> znalec zapsaný do seznamu znalců vedeného Ministerstvem spravedlnosti pro obor ekonomika, odvětví účetní evidence nebo znalecký ústav nebo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cs-CZ" strike="noStrike">
                <a:solidFill>
                  <a:srgbClr val="000000"/>
                </a:solidFill>
                <a:latin typeface="Times New Roman"/>
                <a:ea typeface="ArialMT"/>
              </a:rPr>
              <a:t>c)</a:t>
            </a:r>
            <a:r>
              <a:rPr lang="cs-CZ" strike="noStrike">
                <a:solidFill>
                  <a:srgbClr val="000000"/>
                </a:solidFill>
                <a:latin typeface="Times New Roman"/>
                <a:ea typeface="ArialMT"/>
              </a:rPr>
              <a:t> osoba, která se zabývá ekonomickým poradenstvím v oblasti insolvencí a restrukturalizací, a výkaz stavu likvidity nebo výhled vývoje likvidity zpracovává prostřednictvím osob auditora nebo zapsaného znalce.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MT"/>
              </a:rPr>
              <a:t>Výkaz stavu likvidity a výhled vývoje likvidity se sestavuje podle údajů a podkladů poskytnutých dlužníkem.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MT"/>
              </a:rPr>
              <a:t>Položky výkazu stavu likvidity a výhledu vývoje likvidity mají stejný obsah jako shodně označené položky rozvahy nebo výkazu zisku a ztráty podle vyhlášky č. 500/2002 Sb.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582840" y="620640"/>
            <a:ext cx="7770960" cy="83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Základní problémy</a:t>
            </a:r>
            <a:endParaRPr/>
          </a:p>
        </p:txBody>
      </p:sp>
      <p:sp>
        <p:nvSpPr>
          <p:cNvPr id="190" name="CustomShape 2"/>
          <p:cNvSpPr/>
          <p:nvPr/>
        </p:nvSpPr>
        <p:spPr>
          <a:xfrm>
            <a:off x="179640" y="2292120"/>
            <a:ext cx="8577360" cy="30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1) obrana proti neopodstatněným námitkám úpadců, kteří se takto snaží zachovat si co nejdéle možnost disponovat s majetkem – minimalizace ztrát věřitelů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2) efektivní obrana proti neoprávněným insolvenčním návrhům, které ničí soutěžní pozici postiženého dlužníka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Nutnost najít metodu, která dovolí posoudit znaky úpadku a sníží dopady obou problémů na minimum </a:t>
            </a:r>
            <a:endParaRPr/>
          </a:p>
        </p:txBody>
      </p:sp>
      <p:sp>
        <p:nvSpPr>
          <p:cNvPr id="191" name="Line 3"/>
          <p:cNvSpPr/>
          <p:nvPr/>
        </p:nvSpPr>
        <p:spPr>
          <a:xfrm>
            <a:off x="4320000" y="4320000"/>
            <a:ext cx="0" cy="64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499320" y="122760"/>
            <a:ext cx="7770960" cy="66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Zákonné znaky úpadku</a:t>
            </a:r>
            <a:endParaRPr/>
          </a:p>
        </p:txBody>
      </p:sp>
      <p:sp>
        <p:nvSpPr>
          <p:cNvPr id="193" name="CustomShape 2"/>
          <p:cNvSpPr/>
          <p:nvPr/>
        </p:nvSpPr>
        <p:spPr>
          <a:xfrm>
            <a:off x="192600" y="2791800"/>
            <a:ext cx="8577360" cy="30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1)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ヒラギノ角ゴ Pro W3"/>
              </a:rPr>
              <a:t>platební neschopnost: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 d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lužník je v úpadku, jestliže má</a:t>
            </a:r>
            <a:endParaRPr/>
          </a:p>
          <a:p>
            <a:pPr algn="just"/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a)</a:t>
            </a:r>
            <a:r>
              <a:rPr b="1"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 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více věřitelů a</a:t>
            </a:r>
            <a:endParaRPr/>
          </a:p>
          <a:p>
            <a:pPr algn="just"/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b)peněžité závazky po dobu delší 30 dnů po lhůtě splatnosti a</a:t>
            </a:r>
            <a:endParaRPr/>
          </a:p>
          <a:p>
            <a:pPr algn="just"/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c)</a:t>
            </a:r>
            <a:r>
              <a:rPr b="1" lang="cs-CZ" sz="2000" strike="noStrike">
                <a:solidFill>
                  <a:srgbClr val="080808"/>
                </a:solidFill>
                <a:latin typeface="Times New Roman"/>
              </a:rPr>
              <a:t> 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tyto závazky není schopen plnit.</a:t>
            </a:r>
            <a:endParaRPr/>
          </a:p>
          <a:p>
            <a:pPr algn="just"/>
            <a:endParaRPr/>
          </a:p>
          <a:p>
            <a:pPr algn="just"/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Vyvratitelná domněnka: m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á se za to, že dlužník není schopen plnit své peněžité závazky, jestliže</a:t>
            </a:r>
            <a:r>
              <a:rPr b="1" lang="cs-CZ" sz="2000" strike="noStrike">
                <a:solidFill>
                  <a:srgbClr val="080808"/>
                </a:solidFill>
                <a:latin typeface="Times New Roman"/>
              </a:rPr>
              <a:t> 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zastavil platby podstatné části svých peněžitých závazků, nebo</a:t>
            </a:r>
            <a:endParaRPr/>
          </a:p>
          <a:p>
            <a:pPr algn="just"/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je neplní po dobu delší 3 měsíců po lhůtě splatnosti, nebo</a:t>
            </a:r>
            <a:r>
              <a:rPr b="1" lang="cs-CZ" sz="2000" strike="noStrike">
                <a:solidFill>
                  <a:srgbClr val="080808"/>
                </a:solidFill>
                <a:latin typeface="Times New Roman"/>
              </a:rPr>
              <a:t> 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není možné dosáhnout uspokojení některé ze splatných peněžitých pohledávek vůči dlužníku výkonem rozhodnutí nebo exekucí, nebo</a:t>
            </a:r>
            <a:r>
              <a:rPr b="1" lang="cs-CZ" sz="2000" strike="noStrike">
                <a:solidFill>
                  <a:srgbClr val="080808"/>
                </a:solidFill>
                <a:latin typeface="Times New Roman"/>
              </a:rPr>
              <a:t> 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nesplnil povinnost předložit seznamy uvedené v § 104 odst. 1, kterou mu uložil insolvenční soud.</a:t>
            </a:r>
            <a:endParaRPr/>
          </a:p>
          <a:p>
            <a:pPr algn="just"/>
            <a:endParaRPr/>
          </a:p>
          <a:p>
            <a:pPr algn="just"/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2)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ArialMT"/>
              </a:rPr>
              <a:t>předlužení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: 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</a:rPr>
              <a:t>O předlužení jde tehdy, má-li dlužník více věřitelů a souhrn jeho závazků převyšuje hodnotu jeho majetku. Při stanovení hodnoty dlužníkova majetku se přihlíží také k další správě jeho majetku, případně k dalšímu provozování jeho podniku, lze-li se zřetelem ke všem okolnostem důvodně předpokládat, že dlužník bude moci ve správě majetku nebo v provozu podniku pokračovat.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 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499320" y="122760"/>
            <a:ext cx="7770960" cy="66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Ekonomické příčiny úpadku</a:t>
            </a:r>
            <a:endParaRPr/>
          </a:p>
        </p:txBody>
      </p:sp>
      <p:sp>
        <p:nvSpPr>
          <p:cNvPr id="195" name="CustomShape 2"/>
          <p:cNvSpPr/>
          <p:nvPr/>
        </p:nvSpPr>
        <p:spPr>
          <a:xfrm>
            <a:off x="400320" y="2528640"/>
            <a:ext cx="8577360" cy="30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1)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ヒラギノ角ゴ Pro W3"/>
              </a:rPr>
              <a:t>platební neschopnost: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- produkce není schopna přinést dostatečný zisk – nejzávažnější problém, nutno jít do podstaty podnikání, popř. opustit trh,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- chyby a nedostatky v řízení inkasa a pohledávek, lze napravit snížením zásob, restrukturalizací úvěrů, zlepšením inkasa pohledávek,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- vysoké nároky na hotovost při obsluze cizích  zdrojů financování</a:t>
            </a:r>
            <a:endParaRPr/>
          </a:p>
          <a:p>
            <a:pPr algn="just"/>
            <a:endParaRPr/>
          </a:p>
          <a:p>
            <a:pPr algn="just"/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2)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ArialMT"/>
              </a:rPr>
              <a:t>předlužení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ArialMT"/>
              </a:rPr>
              <a:t>:  stav, kdy majetkové hodnoty obsažené v podniku nepokrývají  pohledávky věřitelů. Na rozdíl od definice právní, je nutné z ekonomického hlediska za určitou formu předlužení považovat již překročení určité míry zadlužení, kdy hrozí riziko, že hodnoty obsažené v závodě budou velmi rychle nižší než hodnota závazku. Přijatelná míra zadlužení se ovšem bude lišit podle jednotlivých odvětví a oborů podnikání a její překročení představuje stav značně vysokého rizika z hlediska finanční stability.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 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509040" y="626760"/>
            <a:ext cx="7770960" cy="66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Schopnost dalšího fungování dlužníkova podnikání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(going concern)</a:t>
            </a:r>
            <a:endParaRPr/>
          </a:p>
        </p:txBody>
      </p:sp>
      <p:sp>
        <p:nvSpPr>
          <p:cNvPr id="197" name="CustomShape 2"/>
          <p:cNvSpPr/>
          <p:nvPr/>
        </p:nvSpPr>
        <p:spPr>
          <a:xfrm>
            <a:off x="400320" y="2528640"/>
            <a:ext cx="8577360" cy="30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- Nutnost vzít v úvahu i další faktory kromě platební schopnosti a existence majetku, např. </a:t>
            </a: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produkt a jeho konkurenceschopnost, dodavatelsko – odběratelské vztahy, personální zabezpečení produkce,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- představují tzv. nefinanční faktory,  v důsledku jejich absence by s největší pravděpodobností došlo k omezení schopnosti dalšího fungování a existence závodu podnikatele.</a:t>
            </a:r>
            <a:endParaRPr/>
          </a:p>
          <a:p>
            <a:endParaRPr/>
          </a:p>
          <a:p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Schopnost dalšího fungování závodu je pro hodnocení platební schopnosti a předlužení klíčová. Jestliže tato schopnost absentuje, pak  úvahy o možném odvrácení či vyvrácení platební neschopnosti a předlužení téměř nepřicházejí v úvahu.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 </a:t>
            </a:r>
            <a:endParaRPr/>
          </a:p>
        </p:txBody>
      </p:sp>
      <p:sp>
        <p:nvSpPr>
          <p:cNvPr id="198" name="Line 3"/>
          <p:cNvSpPr/>
          <p:nvPr/>
        </p:nvSpPr>
        <p:spPr>
          <a:xfrm>
            <a:off x="4392000" y="3672000"/>
            <a:ext cx="0" cy="432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509040" y="626760"/>
            <a:ext cx="7770960" cy="66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Osvědčení úpadku</a:t>
            </a:r>
            <a:endParaRPr/>
          </a:p>
        </p:txBody>
      </p:sp>
      <p:sp>
        <p:nvSpPr>
          <p:cNvPr id="200" name="CustomShape 2"/>
          <p:cNvSpPr/>
          <p:nvPr/>
        </p:nvSpPr>
        <p:spPr>
          <a:xfrm>
            <a:off x="400320" y="2528640"/>
            <a:ext cx="8577360" cy="30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/>
            <a:r>
              <a:rPr lang="cs-CZ" sz="2000" strike="noStrike">
                <a:solidFill>
                  <a:srgbClr val="080808"/>
                </a:solidFill>
                <a:latin typeface="Times New Roman"/>
                <a:ea typeface="ヒラギノ角ゴ Pro W3"/>
              </a:rPr>
              <a:t>-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ヒラギノ角ゴ Pro W3"/>
              </a:rPr>
              <a:t>Insolvenční soud vydá rozhodnutí o úpadku, je-li osvědčením nebo dokazováním zjištěno, že dlužník je v úpadku nebo že mu úpadek hrozí - § 136 odst. 1 IZ.</a:t>
            </a:r>
            <a:endParaRPr/>
          </a:p>
          <a:p>
            <a:pPr algn="just"/>
            <a:endParaRPr/>
          </a:p>
          <a:p>
            <a:pPr algn="just"/>
            <a:r>
              <a:rPr lang="cs-CZ" sz="2000" strike="noStrike">
                <a:solidFill>
                  <a:srgbClr val="000000"/>
                </a:solidFill>
                <a:latin typeface="Times New Roman"/>
                <a:ea typeface="ヒラギノ角ゴ Pro W3"/>
              </a:rPr>
              <a:t>- Výrok má deklaratorní povahu – konstatuje se zjištěný skutkový stav,</a:t>
            </a:r>
            <a:endParaRPr/>
          </a:p>
          <a:p>
            <a:pPr algn="just"/>
            <a:r>
              <a:rPr lang="cs-CZ" sz="2000" strike="noStrike">
                <a:solidFill>
                  <a:srgbClr val="000000"/>
                </a:solidFill>
                <a:latin typeface="Times New Roman"/>
                <a:ea typeface="ヒラギノ角ゴ Pro W3"/>
              </a:rPr>
              <a:t>- je nutno posoudit ekonomickou situaci závodu podnikatele, aby výrok soudu měl reálný ekonomický obsah,</a:t>
            </a:r>
            <a:endParaRPr/>
          </a:p>
          <a:p>
            <a:pPr algn="just"/>
            <a:r>
              <a:rPr lang="cs-CZ" sz="2000" strike="noStrike">
                <a:solidFill>
                  <a:srgbClr val="000000"/>
                </a:solidFill>
                <a:latin typeface="Times New Roman"/>
                <a:ea typeface="ヒラギノ角ゴ Pro W3"/>
              </a:rPr>
              <a:t>- soudům chybí systematické nástroje a metodika posouzení ekonomického obsahu, ze kterých by jasně vyplynula ekonomická podstata stavu závodu.</a:t>
            </a:r>
            <a:endParaRPr/>
          </a:p>
          <a:p>
            <a:pPr algn="just"/>
            <a:endParaRPr/>
          </a:p>
          <a:p>
            <a:pPr algn="just"/>
            <a:endParaRPr/>
          </a:p>
          <a:p>
            <a:pPr algn="just"/>
            <a:endParaRPr/>
          </a:p>
          <a:p>
            <a:pPr algn="just"/>
            <a:endParaRPr/>
          </a:p>
          <a:p>
            <a:pPr algn="just"/>
            <a:r>
              <a:rPr lang="cs-CZ" sz="2000" strike="noStrike">
                <a:solidFill>
                  <a:srgbClr val="000000"/>
                </a:solidFill>
                <a:latin typeface="Times New Roman"/>
                <a:ea typeface="ヒラギノ角ゴ Pro W3"/>
              </a:rPr>
              <a:t>Opatření usměrňující rozhodování soudů lze najít v jedné části novelizace insolvenčního zákona.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 </a:t>
            </a:r>
            <a:endParaRPr/>
          </a:p>
        </p:txBody>
      </p:sp>
      <p:sp>
        <p:nvSpPr>
          <p:cNvPr id="201" name="Line 3"/>
          <p:cNvSpPr/>
          <p:nvPr/>
        </p:nvSpPr>
        <p:spPr>
          <a:xfrm>
            <a:off x="4392000" y="4320000"/>
            <a:ext cx="0" cy="576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582840" y="620640"/>
            <a:ext cx="7770960" cy="83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Novelizované znění insolvenčního zákona</a:t>
            </a:r>
            <a:endParaRPr/>
          </a:p>
        </p:txBody>
      </p:sp>
      <p:sp>
        <p:nvSpPr>
          <p:cNvPr id="203" name="CustomShape 2"/>
          <p:cNvSpPr/>
          <p:nvPr/>
        </p:nvSpPr>
        <p:spPr>
          <a:xfrm>
            <a:off x="179640" y="2292120"/>
            <a:ext cx="8577360" cy="30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"/>
                <a:ea typeface="ヒラギノ角ゴ Pro W3"/>
              </a:rPr>
              <a:t>Zákon č. 64/2017 Sb.</a:t>
            </a:r>
            <a:r>
              <a:rPr lang="cs-CZ" sz="2800" strike="noStrike">
                <a:solidFill>
                  <a:srgbClr val="080808"/>
                </a:solidFill>
                <a:latin typeface="Arial Italic"/>
                <a:ea typeface="ヒラギノ角ゴ Pro W3"/>
              </a:rPr>
              <a:t>, kterým se mění zákon č. 182/2006 Sb., o úpadku a způsobech jeho řešení (insolvenční zákon)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 Italic"/>
                <a:ea typeface="ヒラギノ角ゴ Pro W3"/>
              </a:rPr>
              <a:t>Částka Sbírky: 21/2017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 Italic"/>
                <a:ea typeface="ヒラギノ角ゴ Pro W3"/>
              </a:rPr>
              <a:t>Platnost:           3. 3. 2017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800" strike="noStrike">
                <a:solidFill>
                  <a:srgbClr val="080808"/>
                </a:solidFill>
                <a:latin typeface="Arial Italic"/>
                <a:ea typeface="ヒラギノ角ゴ Pro W3"/>
              </a:rPr>
              <a:t>Účinnost:          1. 7. 2017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457200" y="274680"/>
            <a:ext cx="8110440" cy="44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Vybrané části novelizace</a:t>
            </a:r>
            <a:endParaRPr/>
          </a:p>
        </p:txBody>
      </p:sp>
      <p:sp>
        <p:nvSpPr>
          <p:cNvPr id="205" name="CustomShape 2"/>
          <p:cNvSpPr/>
          <p:nvPr/>
        </p:nvSpPr>
        <p:spPr>
          <a:xfrm>
            <a:off x="395640" y="864000"/>
            <a:ext cx="8423640" cy="57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§ 3 odst. 3 insolvenčního zákona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Má se za to, že dlužník, který je podnikatelem a vede účetnictví, je schopen plnit své peněžité závazky,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- jestliže rozdíl mezi výší jeho splatných peněžitých závazků a výší jeho disponibilních prostředků  („mezera krytí“) stanovený ve výkazu stavu likvidity podle prováděcího právního předpisu představuje méně než desetinu výše jeho splatných peněžitých závazků, anebo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- pokud výhled vývoje likvidity sestavený podle prováděcího právního předpisu osvědčuje, že mezera krytí klesne v období, na které se výhled vývoje likvidity sestavuje, pod jednu desetinu výše jeho splatných peněžitých závazků.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457200" y="274680"/>
            <a:ext cx="8110440" cy="44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Vybrané části novelizace</a:t>
            </a:r>
            <a:endParaRPr/>
          </a:p>
        </p:txBody>
      </p:sp>
      <p:sp>
        <p:nvSpPr>
          <p:cNvPr id="207" name="CustomShape 2"/>
          <p:cNvSpPr/>
          <p:nvPr/>
        </p:nvSpPr>
        <p:spPr>
          <a:xfrm>
            <a:off x="395640" y="864000"/>
            <a:ext cx="8423640" cy="57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§ 3 odst. 3  insolvenčního zákona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cs-CZ" sz="2200" strike="noStrike">
                <a:solidFill>
                  <a:srgbClr val="000000"/>
                </a:solidFill>
                <a:latin typeface="Times New Roman"/>
                <a:ea typeface="DejaVu Sans"/>
              </a:rPr>
              <a:t>Výkaz stavu likvidity anebo výhled vývoje likvidity musí být sestaveny v souladu s požadavky, které stanoví prováděcí právní předpis, auditorem, znalcem nebo osobou, která se zabývá ekonomickým poradenstvím v oblasti insolvencí a restrukturalizací a splňuje požadavky stanovené prováděcím právním předpisem.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ArialMT"/>
              </a:rPr>
              <a:t>§ 131 odst. 2 insolvenčního zákona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200" strike="noStrike">
                <a:solidFill>
                  <a:srgbClr val="000000"/>
                </a:solidFill>
                <a:latin typeface="Times New Roman"/>
                <a:ea typeface="ArialMT"/>
              </a:rPr>
              <a:t>Při projednání insolvenčního návrhu podaného věřitelem se k výkazu stavu likvidity a výhledu vývoje likvidity přihlíží pouze tehdy, předloží-li dlužník oba dokumenty insolvenčnímu soudu</a:t>
            </a:r>
            <a:r>
              <a:rPr lang="cs-CZ" sz="2200" strike="noStrike">
                <a:solidFill>
                  <a:srgbClr val="ff3333"/>
                </a:solidFill>
                <a:latin typeface="Times New Roman"/>
                <a:ea typeface="ArialMT"/>
              </a:rPr>
              <a:t> nejpozději do 14 dní</a:t>
            </a:r>
            <a:r>
              <a:rPr lang="cs-CZ" sz="2200" strike="noStrike">
                <a:solidFill>
                  <a:srgbClr val="000000"/>
                </a:solidFill>
                <a:latin typeface="Times New Roman"/>
                <a:ea typeface="ArialMT"/>
              </a:rPr>
              <a:t> od zveřejnění vyhlášky o zahájení insolvenčního řízení v insolvenčním rejstříku. Tuto lhůtu může insolvenční soud na žádost dlužníka z důvodů zvláštního zřetele hodných přiměřeně prodloužit.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