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94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61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06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9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07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3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79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99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50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73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58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774C4-BD86-4446-9196-B1A6444EEF36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C7AA-8F0B-41BE-959C-BEB797AF5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00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19100" y="481043"/>
            <a:ext cx="114566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W+B:</a:t>
            </a:r>
          </a:p>
          <a:p>
            <a:r>
              <a:rPr lang="cs-CZ" sz="2800" dirty="0" smtClean="0"/>
              <a:t>Politické, společenské a ekonomické změny jsou následovány poznáním nových práv a věčně mladé </a:t>
            </a:r>
            <a:r>
              <a:rPr lang="cs-CZ" sz="2800" dirty="0" err="1" smtClean="0"/>
              <a:t>common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roste, aby nadále plnilo společenské potřeby. Proto v dávných dobách poskytovalo právo ochranu pouze v případě ohrožení života a vlastnictví, tj. pro případy narušení </a:t>
            </a:r>
            <a:r>
              <a:rPr lang="cs-CZ" sz="2800" dirty="0" err="1" smtClean="0"/>
              <a:t>vi</a:t>
            </a:r>
            <a:r>
              <a:rPr lang="cs-CZ" sz="2800" dirty="0" smtClean="0"/>
              <a:t> et </a:t>
            </a:r>
            <a:r>
              <a:rPr lang="cs-CZ" sz="2800" dirty="0" err="1" smtClean="0"/>
              <a:t>armis</a:t>
            </a:r>
            <a:r>
              <a:rPr lang="cs-CZ" sz="2800" dirty="0" smtClean="0"/>
              <a:t>. Právo na život tak chránilo subjekt pouze před různým fyzickým útokem, svoboda znamenala ochranu před fyzickým omezením a vlastnické právo chránilo jednotlivci jeho území a dobytek. Později přišlo poznání duševní podstaty člověka, jeho pocitů a intelektu. S postupem času se pak rozsah těchto práv rozšiřoval. Dnes dostalo právo na život charakter práva užívat si života – práva být nechán na pokoji, právo na svobodu zajišťuje výkon rozsáhlých občanských svobod a pojem ‚vlastnictví‘ se rozrostl a zahrnuje všechny možné formy majetku – nehmotného i hmotného.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722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19100" y="481043"/>
            <a:ext cx="1145667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/>
              <a:t>Pl</a:t>
            </a:r>
            <a:r>
              <a:rPr lang="cs-CZ" sz="2800" dirty="0" smtClean="0"/>
              <a:t>. ÚS 32/95:</a:t>
            </a:r>
          </a:p>
          <a:p>
            <a:r>
              <a:rPr lang="cs-CZ" sz="2800" dirty="0" smtClean="0"/>
              <a:t>„Ústavní úprava postavení jedince ve společnosti obsahuje ochranu individuálních práv a svobod, jakož i ochranu veřejných statků (public </a:t>
            </a:r>
            <a:r>
              <a:rPr lang="cs-CZ" sz="2800" dirty="0" err="1" smtClean="0"/>
              <a:t>goods</a:t>
            </a:r>
            <a:r>
              <a:rPr lang="cs-CZ" sz="2800" dirty="0" smtClean="0"/>
              <a:t>, kolektive </a:t>
            </a:r>
            <a:r>
              <a:rPr lang="cs-CZ" sz="2800" dirty="0" err="1" smtClean="0"/>
              <a:t>Gütter</a:t>
            </a:r>
            <a:r>
              <a:rPr lang="cs-CZ" sz="2800" dirty="0" smtClean="0"/>
              <a:t>). Rozdíl mezi nimi spočívá v jejich distributivnosti. Pro veřejné statky je typické, že prospěch z nich je nedělitelný a lidé nemohou být vyloučeni z jeho požívání. Příklady veřejných statků jsou národní bezpečnost, veřejný pořádek, zdravé životní prostředí. Veřejným statkem se tudíž určitý aspekt lidské existence stává za podmínky, kdy není možno jej pojmově, věcně i právně rozložit na části a tyto přiřadit jednotlivcům jako podíly. (-) Pro základní práva a svobody je, na rozdíl veřejných statků, typická jejich distributivnost. Aspekty lidské existence, jakými jsou např. osobní svoboda, svoboda projevu, účast v politickém dění a s tím spjaté volební právo, právo zastávat veřejné funkce, právo sdružovat se v politických stranách atd., lze pojmově, věcně i právně členit na části a tyto přiřadit jednotlivcům.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446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7180" y="182880"/>
            <a:ext cx="1077849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Jack </a:t>
            </a:r>
            <a:r>
              <a:rPr lang="cs-CZ" sz="2800" dirty="0" err="1" smtClean="0"/>
              <a:t>Valenti</a:t>
            </a:r>
            <a:r>
              <a:rPr lang="cs-CZ" sz="2800" dirty="0" smtClean="0"/>
              <a:t>, Kongres USA, 1981:</a:t>
            </a:r>
          </a:p>
          <a:p>
            <a:r>
              <a:rPr lang="cs-CZ" sz="2800" dirty="0" smtClean="0"/>
              <a:t>Majitelům duševního vlastnictví musí být přiznána stejná práva a stejné prostředky ochrany, které mají všichni ostatní vlastníci v tomto národě. Tak to celé stojí. To je ta otázka. A to je základ, na kterém celé toto slyšení a následující debata musí zůstat.</a:t>
            </a:r>
          </a:p>
          <a:p>
            <a:endParaRPr lang="cs-CZ" sz="2800" dirty="0"/>
          </a:p>
          <a:p>
            <a:r>
              <a:rPr lang="cs-CZ" sz="2800" dirty="0" err="1" smtClean="0"/>
              <a:t>Lessig</a:t>
            </a:r>
            <a:r>
              <a:rPr lang="cs-CZ" sz="2800" dirty="0" smtClean="0"/>
              <a:t>, 2004:</a:t>
            </a:r>
          </a:p>
          <a:p>
            <a:r>
              <a:rPr lang="cs-CZ" sz="2800" dirty="0" smtClean="0"/>
              <a:t>V této kapitole jsem si dal za cíl přesvědčit vás o dvou věcech. Zaprvé, že z historického hlediska je </a:t>
            </a:r>
            <a:r>
              <a:rPr lang="cs-CZ" sz="2800" dirty="0" err="1" smtClean="0"/>
              <a:t>Valentiho</a:t>
            </a:r>
            <a:r>
              <a:rPr lang="cs-CZ" sz="2800" dirty="0" smtClean="0"/>
              <a:t> požadavek absolutně chybný. Za druhé pak, že by byla strašná chyba odmítnout v tomto případě naši historii. Vždy jsme totiž posuzovali práva k výsledkům tvůrčí činnosti jinak než práva přiznaná všem ostatním vlastníkům. Tato práva nikdy nebyla stejná a nikdy stejná být nesmí. Jakkoli to může znít nesmyslně, postavit tato práva naroveň by znamenalo zásadním způsobem oslabit možnosti nových tvůrců tvořit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856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4320" y="480060"/>
            <a:ext cx="116014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Frank La </a:t>
            </a:r>
            <a:r>
              <a:rPr lang="cs-CZ" sz="2800" dirty="0" err="1" smtClean="0"/>
              <a:t>Rue</a:t>
            </a:r>
            <a:r>
              <a:rPr lang="cs-CZ" sz="2800" dirty="0" smtClean="0"/>
              <a:t>, A/HRC/17/27:</a:t>
            </a:r>
          </a:p>
          <a:p>
            <a:endParaRPr lang="cs-CZ" sz="2800" dirty="0"/>
          </a:p>
          <a:p>
            <a:r>
              <a:rPr lang="cs-CZ" sz="2800" dirty="0" smtClean="0"/>
              <a:t>Zatímco blokovací a filtrovací nástroje znemožňují uživatelům přístup ke konkrétnímu obsahu, začaly státy rovněž aplikovat nástroje k celkovému odpojení přístupu na internet. Zvláštní zpravodaj považuje odpojování uživatelů od přístupu k internetu, bez ohledu na jeho ospravedlnění, včetně porušování duševního vlastnictví, za neproporcionální, čímž dochází k porušení článku 19, odstavce 3 Mezinárodního paktu o občanských a politických právech. Zvláštní zpravodaj vyzývá státy, aby zajistily, že přístup k internetu je udržován nepřetržitě, a to včetně období politických nepokojů. Zvláštní zpravodaj pak obzvláště naléhá na státy, aby zrušily nebo změnily existující zákony na ochranu duševního vlastnictví, které umožňují odpojit uživatele od internetu a aby se zdržely přijetí takových zákonů.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0368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vignette1.wikia.nocookie.net/starcitizen/images/c/c9/Javelin-Sale.jpg/revision/latest?cb=201411292137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480377"/>
            <a:ext cx="10858500" cy="3714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69925" y="4697730"/>
            <a:ext cx="1085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“Digital asset” means an electronic record in which an individual has a right or interest. The term does not include an underlying asset or liability unless the asset or liability is itself an electronic record.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“Custodian” means a person that carries, maintains, processes, receives, or stores a digital asset of a user.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840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656</Words>
  <Application>Microsoft Office PowerPoint</Application>
  <PresentationFormat>Širokoúhlá obrazovka</PresentationFormat>
  <Paragraphs>15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Polčák</dc:creator>
  <cp:lastModifiedBy>Radim Polčák</cp:lastModifiedBy>
  <cp:revision>3</cp:revision>
  <dcterms:created xsi:type="dcterms:W3CDTF">2017-10-30T16:20:29Z</dcterms:created>
  <dcterms:modified xsi:type="dcterms:W3CDTF">2017-10-30T16:40:07Z</dcterms:modified>
</cp:coreProperties>
</file>