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2" r:id="rId9"/>
    <p:sldId id="265" r:id="rId10"/>
    <p:sldId id="267" r:id="rId11"/>
    <p:sldId id="268" r:id="rId12"/>
    <p:sldId id="269" r:id="rId13"/>
    <p:sldId id="271" r:id="rId14"/>
    <p:sldId id="272" r:id="rId15"/>
    <p:sldId id="270" r:id="rId16"/>
    <p:sldId id="273" r:id="rId17"/>
    <p:sldId id="266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5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26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2052B-D1D8-4708-8851-5315E8CBD250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63A51-E2B7-4239-804F-48FFB31A9B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228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DD55B-270C-46F9-BFF5-5F7B0B9D82AF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C3746-AC44-422F-A279-640CB2DE9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7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01600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lofialovy_s_nadpis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838200" y="2463431"/>
            <a:ext cx="10515600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93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lofialovy_velky_lev_a_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5592278" y="1925052"/>
            <a:ext cx="5761522" cy="2499209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415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4219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27648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38464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4315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27744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92810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243484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421242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8338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3686575"/>
            <a:ext cx="10515600" cy="126080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56515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2180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2180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40209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5481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5481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59793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32318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019491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ty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0" y="951597"/>
            <a:ext cx="4762500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81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2765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/>
          <p:cNvSpPr>
            <a:spLocks noGrp="1" noChangeAspect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8653112" y="5733085"/>
            <a:ext cx="2796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b="1" dirty="0">
                <a:solidFill>
                  <a:schemeClr val="tx2"/>
                </a:solidFill>
              </a:rPr>
              <a:t>SCHEJBAL</a:t>
            </a:r>
            <a:r>
              <a:rPr lang="cs-CZ" sz="1600" b="1" baseline="0" dirty="0">
                <a:solidFill>
                  <a:schemeClr val="tx2"/>
                </a:solidFill>
              </a:rPr>
              <a:t> </a:t>
            </a:r>
            <a:r>
              <a:rPr lang="en-US" sz="1600" b="1" baseline="0" dirty="0">
                <a:solidFill>
                  <a:schemeClr val="tx2"/>
                </a:solidFill>
              </a:rPr>
              <a:t>&amp;</a:t>
            </a:r>
            <a:r>
              <a:rPr lang="cs-CZ" sz="1600" b="1" baseline="0" dirty="0">
                <a:solidFill>
                  <a:schemeClr val="tx2"/>
                </a:solidFill>
              </a:rPr>
              <a:t> PARTNERS</a:t>
            </a:r>
            <a:endParaRPr lang="cs-CZ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28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9" r:id="rId10"/>
    <p:sldLayoutId id="2147483660" r:id="rId11"/>
    <p:sldLayoutId id="2147483656" r:id="rId12"/>
    <p:sldLayoutId id="2147483657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Source Sans Pro Black" panose="020B0803030403020204" pitchFamily="34" charset="-18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schejbal@akschejbal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cs/dohled_financni_trh/legislativni_zakladna/emise_evidence_cp_nabidky_prevzeti_vytesneni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537370"/>
            <a:ext cx="9144000" cy="1610267"/>
          </a:xfrm>
        </p:spPr>
        <p:txBody>
          <a:bodyPr/>
          <a:lstStyle/>
          <a:p>
            <a:r>
              <a:rPr lang="cs-CZ" dirty="0"/>
              <a:t>Investiční služby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197776"/>
            <a:ext cx="9144000" cy="1614855"/>
          </a:xfrm>
        </p:spPr>
        <p:txBody>
          <a:bodyPr>
            <a:normAutofit/>
          </a:bodyPr>
          <a:lstStyle/>
          <a:p>
            <a:r>
              <a:rPr lang="cs-CZ" dirty="0"/>
              <a:t>JUDr. Lumír Schejbal</a:t>
            </a:r>
          </a:p>
          <a:p>
            <a:r>
              <a:rPr lang="cs-CZ" b="1" dirty="0"/>
              <a:t>SCHEJBAL&amp;PARTNERS s.r.o., advokátní kancelář</a:t>
            </a:r>
          </a:p>
          <a:p>
            <a:r>
              <a:rPr lang="cs-CZ" dirty="0"/>
              <a:t>specializovaná na právo finančních služeb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35501"/>
            <a:ext cx="12192000" cy="2222499"/>
          </a:xfrm>
          <a:prstGeom prst="rect">
            <a:avLst/>
          </a:prstGeo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157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Investiční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378994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Hlavní investiční služby (jen OCP)</a:t>
            </a:r>
          </a:p>
          <a:p>
            <a:pPr marL="0" indent="0">
              <a:buNone/>
            </a:pPr>
            <a:r>
              <a:rPr lang="cs-CZ" b="1" dirty="0"/>
              <a:t>a) přijímání a předávání pokynů týkajících se investičních nástrojů,</a:t>
            </a:r>
          </a:p>
          <a:p>
            <a:pPr marL="0" indent="0">
              <a:buNone/>
            </a:pPr>
            <a:r>
              <a:rPr lang="cs-CZ" b="1" dirty="0"/>
              <a:t>b) provádění pokynů týkajících se investičních nástrojů na účet zákazníka,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obchodování s investičními nástroji na vlastní účet,</a:t>
            </a:r>
          </a:p>
          <a:p>
            <a:pPr marL="0" indent="0">
              <a:buNone/>
            </a:pPr>
            <a:r>
              <a:rPr lang="cs-CZ" b="1" dirty="0"/>
              <a:t>d) obhospodařování majetku zákazníka, je-li jeho součástí investiční nástroj, na základě volné úvahy v rámci smluvního ujednání,</a:t>
            </a:r>
          </a:p>
          <a:p>
            <a:pPr marL="0" indent="0">
              <a:buNone/>
            </a:pPr>
            <a:r>
              <a:rPr lang="cs-CZ" b="1" dirty="0"/>
              <a:t>e) investiční poradenství týkající se investičních nástrojů,</a:t>
            </a:r>
          </a:p>
          <a:p>
            <a:pPr marL="0" indent="0">
              <a:buNone/>
            </a:pPr>
            <a:r>
              <a:rPr lang="cs-CZ" b="1" dirty="0"/>
              <a:t>f)</a:t>
            </a:r>
            <a:r>
              <a:rPr lang="cs-CZ" dirty="0"/>
              <a:t> provozování mnohostranného obchodního systému,</a:t>
            </a:r>
          </a:p>
          <a:p>
            <a:pPr marL="0" indent="0">
              <a:buNone/>
            </a:pPr>
            <a:r>
              <a:rPr lang="cs-CZ" b="1" dirty="0"/>
              <a:t>g)</a:t>
            </a:r>
            <a:r>
              <a:rPr lang="cs-CZ" dirty="0"/>
              <a:t> upisování nebo umisťování investičních nástrojů se závazkem jejich upsání,</a:t>
            </a:r>
          </a:p>
          <a:p>
            <a:pPr marL="0" indent="0">
              <a:buNone/>
            </a:pPr>
            <a:r>
              <a:rPr lang="cs-CZ" b="1" dirty="0"/>
              <a:t>h)</a:t>
            </a:r>
            <a:r>
              <a:rPr lang="cs-CZ" dirty="0"/>
              <a:t> umisťování investičních nástrojů bez závazku jejich upsání.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301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Investiční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1836"/>
            <a:ext cx="10515600" cy="378994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Doplňkové investiční služby (vyjma písm. a) možno i na živnost kdokoliv)</a:t>
            </a:r>
          </a:p>
          <a:p>
            <a:pPr marL="0" indent="0">
              <a:buNone/>
            </a:pPr>
            <a:r>
              <a:rPr lang="cs-CZ" b="1" dirty="0"/>
              <a:t>a) úschova a správa investičních nástrojů včetně souvisejících služeb,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poskytování úvěru nebo zápůjčky zákazníkovi za účelem umožnění obchodu s investičním nástrojem, 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poradenská činnost týkající se struktury kapitálu, průmyslové strategie, jakož i poskytování porad a služeb týkajících se přeměn společností nebo převodů obchodních závodů,</a:t>
            </a:r>
          </a:p>
          <a:p>
            <a:pPr marL="0" indent="0">
              <a:buNone/>
            </a:pPr>
            <a:r>
              <a:rPr lang="cs-CZ" b="1" dirty="0"/>
              <a:t>d)</a:t>
            </a:r>
            <a:r>
              <a:rPr lang="cs-CZ" dirty="0"/>
              <a:t> poskytování investičních doporučení a analýz investičních příležitostí nebo podobných obecných doporučení týkajících se obchodování s investičními nástroji,</a:t>
            </a:r>
          </a:p>
          <a:p>
            <a:pPr marL="0" indent="0">
              <a:buNone/>
            </a:pPr>
            <a:r>
              <a:rPr lang="cs-CZ" b="1" dirty="0"/>
              <a:t>e)</a:t>
            </a:r>
            <a:r>
              <a:rPr lang="cs-CZ" dirty="0"/>
              <a:t> provádění devizových operací souvisejících s poskytováním investičních služeb,</a:t>
            </a:r>
          </a:p>
          <a:p>
            <a:pPr marL="0" indent="0">
              <a:buNone/>
            </a:pPr>
            <a:r>
              <a:rPr lang="cs-CZ" b="1" dirty="0"/>
              <a:t>f)</a:t>
            </a:r>
            <a:r>
              <a:rPr lang="cs-CZ" dirty="0"/>
              <a:t> služby související s upisováním nebo umisťováním investičních nástrojů,</a:t>
            </a:r>
          </a:p>
          <a:p>
            <a:pPr marL="0" indent="0">
              <a:buNone/>
            </a:pPr>
            <a:r>
              <a:rPr lang="cs-CZ" b="1" dirty="0"/>
              <a:t>g)</a:t>
            </a:r>
            <a:r>
              <a:rPr lang="cs-CZ" dirty="0"/>
              <a:t> služba obdobná investiční službě, která se týká majetkové hodnoty.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254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3970"/>
          </a:xfrm>
        </p:spPr>
        <p:txBody>
          <a:bodyPr/>
          <a:lstStyle/>
          <a:p>
            <a:r>
              <a:rPr lang="cs-CZ" dirty="0"/>
              <a:t>Investiční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9096"/>
            <a:ext cx="10515600" cy="41027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a)</a:t>
            </a:r>
            <a:r>
              <a:rPr lang="cs-CZ" dirty="0"/>
              <a:t> investiční cenné papíry,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cenné papíry kolektivního investování,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nástroje peněžního trhu,</a:t>
            </a:r>
          </a:p>
          <a:p>
            <a:pPr marL="0" indent="0">
              <a:buNone/>
            </a:pPr>
            <a:r>
              <a:rPr lang="cs-CZ" b="1" dirty="0"/>
              <a:t>Deriváty:</a:t>
            </a:r>
          </a:p>
          <a:p>
            <a:pPr marL="0" indent="0">
              <a:buNone/>
            </a:pPr>
            <a:r>
              <a:rPr lang="cs-CZ" b="1" dirty="0"/>
              <a:t>d)</a:t>
            </a:r>
            <a:r>
              <a:rPr lang="cs-CZ" dirty="0"/>
              <a:t> opce, </a:t>
            </a:r>
            <a:r>
              <a:rPr lang="cs-CZ" dirty="0" err="1"/>
              <a:t>futures</a:t>
            </a:r>
            <a:r>
              <a:rPr lang="cs-CZ" dirty="0"/>
              <a:t>, swapy, forwardy a jiné nástroje, jejichž hodnota se vztahuje ke kurzu nebo hodnotě cenných papírů, měnovým kurzům, úrokové míře nebo úrokovému výnosu, jakož i jiným derivátům, finančním indexům…,</a:t>
            </a:r>
          </a:p>
          <a:p>
            <a:pPr marL="0" indent="0">
              <a:buNone/>
            </a:pPr>
            <a:r>
              <a:rPr lang="cs-CZ" b="1" dirty="0"/>
              <a:t>e)</a:t>
            </a:r>
            <a:r>
              <a:rPr lang="cs-CZ" dirty="0"/>
              <a:t> nástroje umožňující přenos úvěrového rizika,</a:t>
            </a:r>
          </a:p>
          <a:p>
            <a:pPr marL="0" indent="0">
              <a:buNone/>
            </a:pPr>
            <a:r>
              <a:rPr lang="cs-CZ" b="1" dirty="0"/>
              <a:t>f)</a:t>
            </a:r>
            <a:r>
              <a:rPr lang="cs-CZ" dirty="0"/>
              <a:t> finanční rozdílové smlouvy,</a:t>
            </a:r>
          </a:p>
          <a:p>
            <a:pPr marL="0" indent="0">
              <a:buNone/>
            </a:pPr>
            <a:r>
              <a:rPr lang="cs-CZ" b="1" dirty="0"/>
              <a:t>g)</a:t>
            </a:r>
            <a:r>
              <a:rPr lang="cs-CZ" dirty="0"/>
              <a:t> opce, </a:t>
            </a:r>
            <a:r>
              <a:rPr lang="cs-CZ" dirty="0" err="1"/>
              <a:t>futures</a:t>
            </a:r>
            <a:r>
              <a:rPr lang="cs-CZ" dirty="0"/>
              <a:t>, swapy, forwardy a jiné nástroje, jejichž hodnota se vztahuje ke komoditám, ke klimatickým ukazatelům, přepravním tarifům, emisním povolenkám nebo míře inflace a dalším ekonomickým ukazatelům…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980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Odborná péče OCP při poskytování investičních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74657"/>
            <a:ext cx="10515600" cy="339892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OCP jako profesionál musí poskytovat služby zákazníkům jako spotřebitelům s odbornou péčí:</a:t>
            </a:r>
          </a:p>
          <a:p>
            <a:pPr lvl="1"/>
            <a:r>
              <a:rPr lang="cs-CZ" dirty="0"/>
              <a:t>Pravidla komunikace a propagace IS (</a:t>
            </a:r>
            <a:r>
              <a:rPr lang="cs-CZ" dirty="0" err="1"/>
              <a:t>disclaimer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Informační povinnost (předsmluvní, po provedení obchodu, průběžná po nákupu)</a:t>
            </a:r>
          </a:p>
          <a:p>
            <a:pPr lvl="1"/>
            <a:r>
              <a:rPr lang="cs-CZ" dirty="0"/>
              <a:t>Cenová a obchodní transparentnost („co nejlépe“); </a:t>
            </a:r>
            <a:r>
              <a:rPr lang="cs-CZ" dirty="0" err="1"/>
              <a:t>samovstup</a:t>
            </a:r>
            <a:endParaRPr lang="cs-CZ" dirty="0"/>
          </a:p>
          <a:p>
            <a:pPr lvl="1"/>
            <a:r>
              <a:rPr lang="cs-CZ" dirty="0"/>
              <a:t>Řešení reklamací a stížností</a:t>
            </a:r>
          </a:p>
          <a:p>
            <a:r>
              <a:rPr lang="cs-CZ" dirty="0"/>
              <a:t>Dohled ČNB            dohled na dálku, kontroly na místě, sankce      </a:t>
            </a:r>
          </a:p>
          <a:p>
            <a:pPr marL="457200" lvl="1" indent="0">
              <a:buNone/>
            </a:pPr>
            <a:r>
              <a:rPr lang="cs-CZ" dirty="0"/>
              <a:t>(konkrétní příklad)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3230479" y="418699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001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Smlouvy OCP a zákazníků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Komisionářská smlouva</a:t>
            </a:r>
          </a:p>
          <a:p>
            <a:r>
              <a:rPr lang="cs-CZ" dirty="0" err="1"/>
              <a:t>Obhospodařovatelská</a:t>
            </a:r>
            <a:r>
              <a:rPr lang="cs-CZ" dirty="0"/>
              <a:t> smlouva</a:t>
            </a:r>
          </a:p>
          <a:p>
            <a:r>
              <a:rPr lang="cs-CZ" dirty="0"/>
              <a:t>Smlouva o správě investičních nástrojů</a:t>
            </a:r>
          </a:p>
          <a:p>
            <a:r>
              <a:rPr lang="cs-CZ" dirty="0"/>
              <a:t>Smlouva o úschově investičních nástrojů</a:t>
            </a:r>
          </a:p>
          <a:p>
            <a:r>
              <a:rPr lang="cs-CZ" dirty="0"/>
              <a:t>Příkazní smlouva (</a:t>
            </a:r>
            <a:r>
              <a:rPr lang="cs-CZ" dirty="0" err="1"/>
              <a:t>corporate</a:t>
            </a:r>
            <a:r>
              <a:rPr lang="cs-CZ" dirty="0"/>
              <a:t> finance)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2955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subjekty kapitálového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3365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Investiční zprostředkovatelé</a:t>
            </a:r>
          </a:p>
          <a:p>
            <a:r>
              <a:rPr lang="cs-CZ" dirty="0"/>
              <a:t>Investiční společnosti a investiční fondy</a:t>
            </a:r>
          </a:p>
          <a:p>
            <a:r>
              <a:rPr lang="cs-CZ" dirty="0"/>
              <a:t>Burzy cenných papírů (BCPP)</a:t>
            </a:r>
          </a:p>
          <a:p>
            <a:r>
              <a:rPr lang="cs-CZ" dirty="0"/>
              <a:t>Vypořádací systémy (CDCP)</a:t>
            </a:r>
          </a:p>
          <a:p>
            <a:r>
              <a:rPr lang="cs-CZ" dirty="0"/>
              <a:t>Emitenti (akcie, dluhopisy) – IPO a PP; derivátové nástroje, certifikáty</a:t>
            </a:r>
          </a:p>
          <a:p>
            <a:r>
              <a:rPr lang="cs-CZ" dirty="0"/>
              <a:t>Dohledové orgány (ČNB, MF – AML)</a:t>
            </a:r>
          </a:p>
          <a:p>
            <a:r>
              <a:rPr lang="cs-CZ" b="1" dirty="0"/>
              <a:t>Investoři! Bez nich by to nešlo </a:t>
            </a:r>
            <a:r>
              <a:rPr lang="cs-CZ" b="1" dirty="0">
                <a:sym typeface="Wingdings" panose="05000000000000000000" pitchFamily="2" charset="2"/>
              </a:rPr>
              <a:t>.</a:t>
            </a:r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271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Vaše dotazy?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dirty="0"/>
              <a:t>(já se vždy bál zeptat </a:t>
            </a:r>
            <a:r>
              <a:rPr lang="cs-CZ" sz="5400" dirty="0">
                <a:sym typeface="Wingdings" panose="05000000000000000000" pitchFamily="2" charset="2"/>
              </a:rPr>
              <a:t>)</a:t>
            </a:r>
            <a:endParaRPr lang="cs-CZ" sz="5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875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08802"/>
          </a:xfrm>
        </p:spPr>
        <p:txBody>
          <a:bodyPr/>
          <a:lstStyle/>
          <a:p>
            <a:r>
              <a:rPr lang="cs-CZ" dirty="0"/>
              <a:t>Děkuji za pozornost.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schejbal@akschejbal.cz</a:t>
            </a:r>
            <a:endParaRPr lang="cs-CZ" dirty="0"/>
          </a:p>
          <a:p>
            <a:r>
              <a:rPr lang="cs-CZ" dirty="0"/>
              <a:t>603881511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SCHEJBAL&amp;PARTNERS s.r.o. advokátní kancelář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924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311859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Zákon č. 256/2004 Sb., o podnikání na kapitálovém trhu (ZPKT) – §3 -§32</a:t>
            </a:r>
          </a:p>
          <a:p>
            <a:r>
              <a:rPr lang="cs-CZ" dirty="0"/>
              <a:t> Vyhláška 303/2010 Sb., o podrobnější úpravě některých pravidel při poskytování investičních služeb</a:t>
            </a:r>
          </a:p>
          <a:p>
            <a:r>
              <a:rPr lang="cs-CZ" dirty="0"/>
              <a:t> Vyhláška č. 163/2014 Sb., o výkonu činnosti bank, spořitelních a úvěrních družstev a obchodníků s cennými papíry</a:t>
            </a:r>
          </a:p>
          <a:p>
            <a:r>
              <a:rPr lang="cs-CZ" dirty="0"/>
              <a:t>Další vyhlášky: o odborné způsobilosti, o deníku obchodníka, o samostatné a navazující evidenci, o žádostech (licence) …</a:t>
            </a:r>
          </a:p>
          <a:p>
            <a:r>
              <a:rPr lang="cs-CZ" dirty="0"/>
              <a:t>směrnice Evropského parlamentu a Rady (transpozice)</a:t>
            </a:r>
          </a:p>
          <a:p>
            <a:r>
              <a:rPr lang="de-DE" dirty="0"/>
              <a:t>NAŘÍZENÍ KOMISE ES</a:t>
            </a:r>
            <a:r>
              <a:rPr lang="cs-CZ" dirty="0"/>
              <a:t> (přímá účinnost)</a:t>
            </a:r>
          </a:p>
          <a:p>
            <a:r>
              <a:rPr lang="cs-CZ" dirty="0"/>
              <a:t>Pokyny ESMA a EBA (soft </a:t>
            </a:r>
            <a:r>
              <a:rPr lang="cs-CZ" dirty="0" err="1"/>
              <a:t>law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10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http://www.cnb.cz/cs/dohled_financni_trh/legislativni_zakladna/obchodnici_s_cp_inv_zprostredkovatele/</a:t>
            </a:r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779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Poskytovatelé investičních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Obchodník s cennými papíry (banky, omezeně i investiční společnosti)</a:t>
            </a:r>
          </a:p>
          <a:p>
            <a:r>
              <a:rPr lang="cs-CZ" dirty="0"/>
              <a:t>Investiční zprostředkovatel</a:t>
            </a:r>
          </a:p>
          <a:p>
            <a:r>
              <a:rPr lang="cs-CZ" dirty="0"/>
              <a:t>Vázaný zástupce</a:t>
            </a:r>
          </a:p>
          <a:p>
            <a:r>
              <a:rPr lang="cs-CZ" dirty="0"/>
              <a:t>Tipaři </a:t>
            </a:r>
            <a:r>
              <a:rPr lang="cs-CZ" dirty="0">
                <a:sym typeface="Wingdings" panose="05000000000000000000" pitchFamily="2" charset="2"/>
              </a:rPr>
              <a:t>, nebo-</a:t>
            </a:r>
            <a:r>
              <a:rPr lang="cs-CZ" dirty="0" err="1">
                <a:sym typeface="Wingdings" panose="05000000000000000000" pitchFamily="2" charset="2"/>
              </a:rPr>
              <a:t>li</a:t>
            </a:r>
            <a:r>
              <a:rPr lang="cs-CZ" dirty="0">
                <a:sym typeface="Wingdings" panose="05000000000000000000" pitchFamily="2" charset="2"/>
              </a:rPr>
              <a:t> zprostředkovatelé obch. kontaktů (bez licence)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285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Obchodník s cennými papíry (OCP)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4243"/>
            <a:ext cx="10515600" cy="408167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Historický institut, garance vypořádání obchodů s cennými papíry (dodání cenných papírů proti finančnímu plnění)</a:t>
            </a:r>
          </a:p>
          <a:p>
            <a:pPr marL="0" indent="0">
              <a:buNone/>
            </a:pPr>
            <a:r>
              <a:rPr lang="cs-CZ" dirty="0"/>
              <a:t>                                   </a:t>
            </a:r>
            <a:r>
              <a:rPr lang="cs-CZ" sz="2000" dirty="0"/>
              <a:t>CP</a:t>
            </a:r>
            <a:r>
              <a:rPr lang="cs-CZ" sz="1200" dirty="0"/>
              <a:t>                                                      </a:t>
            </a:r>
            <a:r>
              <a:rPr lang="cs-CZ" sz="2000" dirty="0" err="1"/>
              <a:t>CP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</a:t>
            </a:r>
            <a:r>
              <a:rPr lang="cs-CZ" sz="2000" dirty="0"/>
              <a:t>Peníze                            </a:t>
            </a:r>
            <a:r>
              <a:rPr lang="cs-CZ" sz="2000" dirty="0" err="1"/>
              <a:t>Peníze</a:t>
            </a:r>
            <a:endParaRPr lang="cs-CZ" sz="2000" dirty="0"/>
          </a:p>
          <a:p>
            <a:r>
              <a:rPr lang="cs-CZ" dirty="0"/>
              <a:t>Tvorba trhu s cennými papíry (garance likvidity)</a:t>
            </a:r>
          </a:p>
          <a:p>
            <a:r>
              <a:rPr lang="cs-CZ" dirty="0"/>
              <a:t>Zakladatelé oficiálních trhů s cennými papíry (zakladatelé a exkluzivní členové burz)</a:t>
            </a:r>
          </a:p>
          <a:p>
            <a:r>
              <a:rPr lang="cs-CZ" dirty="0"/>
              <a:t>Důvěra, velké objemy obchodů, excesy            regulace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7499336" y="493172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323652" y="2506629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OCP</a:t>
            </a:r>
          </a:p>
          <a:p>
            <a:pPr algn="ctr"/>
            <a:r>
              <a:rPr lang="cs-CZ" dirty="0"/>
              <a:t>garant</a:t>
            </a:r>
          </a:p>
        </p:txBody>
      </p:sp>
      <p:sp>
        <p:nvSpPr>
          <p:cNvPr id="7" name="Ovál 6"/>
          <p:cNvSpPr/>
          <p:nvPr/>
        </p:nvSpPr>
        <p:spPr>
          <a:xfrm>
            <a:off x="1630017" y="2506629"/>
            <a:ext cx="204083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Prodávající CP</a:t>
            </a:r>
          </a:p>
        </p:txBody>
      </p:sp>
      <p:sp>
        <p:nvSpPr>
          <p:cNvPr id="8" name="Ovál 7"/>
          <p:cNvSpPr/>
          <p:nvPr/>
        </p:nvSpPr>
        <p:spPr>
          <a:xfrm>
            <a:off x="8242032" y="2506629"/>
            <a:ext cx="1644089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Kupující CP</a:t>
            </a:r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670852" y="2809806"/>
            <a:ext cx="1652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6335740" y="2801087"/>
            <a:ext cx="1906292" cy="87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 flipV="1">
            <a:off x="3636268" y="3085823"/>
            <a:ext cx="1652801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 flipV="1">
            <a:off x="6335740" y="3106700"/>
            <a:ext cx="1906292" cy="87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1571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 OCP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7496"/>
            <a:ext cx="10515600" cy="4108174"/>
          </a:xfrm>
        </p:spPr>
        <p:txBody>
          <a:bodyPr>
            <a:normAutofit/>
          </a:bodyPr>
          <a:lstStyle/>
          <a:p>
            <a:r>
              <a:rPr lang="cs-CZ" dirty="0"/>
              <a:t>Jednotná pravidla pro celou EU (evropský pas; </a:t>
            </a:r>
            <a:r>
              <a:rPr lang="cs-CZ" dirty="0" err="1"/>
              <a:t>brexit</a:t>
            </a:r>
            <a:r>
              <a:rPr lang="cs-CZ" dirty="0"/>
              <a:t> GB?)</a:t>
            </a:r>
          </a:p>
          <a:p>
            <a:r>
              <a:rPr lang="cs-CZ" dirty="0"/>
              <a:t>Správní řízení před ČNB            rozhodnutí o udělení povolení k výkonu činnosti OCP</a:t>
            </a:r>
          </a:p>
          <a:p>
            <a:r>
              <a:rPr lang="cs-CZ" dirty="0"/>
              <a:t>Vysoké nároky („malá banka“):</a:t>
            </a:r>
          </a:p>
          <a:p>
            <a:pPr lvl="1"/>
            <a:r>
              <a:rPr lang="cs-CZ" dirty="0"/>
              <a:t>Minimální počáteční kapitál (EUR)                kapitálová přiměřenost</a:t>
            </a:r>
          </a:p>
          <a:p>
            <a:pPr lvl="1"/>
            <a:r>
              <a:rPr lang="cs-CZ" dirty="0"/>
              <a:t>Sídlo v ČR</a:t>
            </a:r>
          </a:p>
          <a:p>
            <a:pPr lvl="1"/>
            <a:r>
              <a:rPr lang="cs-CZ" dirty="0"/>
              <a:t>Organizační, věcné a personální předpoklady</a:t>
            </a:r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5117592" y="194551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6440455" y="330926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647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předpoklady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689695"/>
          </a:xfrm>
        </p:spPr>
        <p:txBody>
          <a:bodyPr>
            <a:normAutofit/>
          </a:bodyPr>
          <a:lstStyle/>
          <a:p>
            <a:r>
              <a:rPr lang="cs-CZ" dirty="0"/>
              <a:t>Průhledná struktura ovládajících osob (schválení)</a:t>
            </a:r>
          </a:p>
          <a:p>
            <a:r>
              <a:rPr lang="cs-CZ" dirty="0"/>
              <a:t>Transparentní vedoucí osoby, znalosti a zkušenosti (schválení)</a:t>
            </a:r>
          </a:p>
          <a:p>
            <a:r>
              <a:rPr lang="cs-CZ" dirty="0"/>
              <a:t>Pracovníci front </a:t>
            </a:r>
            <a:r>
              <a:rPr lang="cs-CZ" dirty="0" err="1"/>
              <a:t>office</a:t>
            </a:r>
            <a:r>
              <a:rPr lang="cs-CZ" dirty="0"/>
              <a:t>             makléřská zkouška x znalosti a zkušenosti</a:t>
            </a:r>
          </a:p>
          <a:p>
            <a:r>
              <a:rPr lang="cs-CZ" dirty="0"/>
              <a:t>Pracovníci </a:t>
            </a:r>
            <a:r>
              <a:rPr lang="cs-CZ" dirty="0" err="1"/>
              <a:t>compliance</a:t>
            </a:r>
            <a:r>
              <a:rPr lang="cs-CZ" dirty="0"/>
              <a:t>, IA a RM – znalosti a zkušenosti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4769300" y="268117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903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předpoklady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59986"/>
          </a:xfrm>
        </p:spPr>
        <p:txBody>
          <a:bodyPr>
            <a:normAutofit/>
          </a:bodyPr>
          <a:lstStyle/>
          <a:p>
            <a:r>
              <a:rPr lang="cs-CZ" dirty="0"/>
              <a:t>Organizační struktura OCP (front </a:t>
            </a:r>
            <a:r>
              <a:rPr lang="cs-CZ" dirty="0" err="1"/>
              <a:t>office</a:t>
            </a:r>
            <a:r>
              <a:rPr lang="cs-CZ" dirty="0"/>
              <a:t>, </a:t>
            </a:r>
            <a:r>
              <a:rPr lang="cs-CZ" dirty="0" err="1"/>
              <a:t>back</a:t>
            </a:r>
            <a:r>
              <a:rPr lang="cs-CZ" dirty="0"/>
              <a:t> </a:t>
            </a:r>
            <a:r>
              <a:rPr lang="cs-CZ" dirty="0" err="1"/>
              <a:t>office</a:t>
            </a:r>
            <a:r>
              <a:rPr lang="cs-CZ" dirty="0"/>
              <a:t>, IT, </a:t>
            </a:r>
            <a:r>
              <a:rPr lang="cs-CZ" dirty="0" err="1"/>
              <a:t>compliance</a:t>
            </a:r>
            <a:r>
              <a:rPr lang="cs-CZ" dirty="0"/>
              <a:t>, IA, RM)</a:t>
            </a:r>
          </a:p>
          <a:p>
            <a:r>
              <a:rPr lang="cs-CZ" dirty="0"/>
              <a:t>Vnitřní předpisy</a:t>
            </a:r>
          </a:p>
          <a:p>
            <a:pPr lvl="1"/>
            <a:r>
              <a:rPr lang="cs-CZ" dirty="0"/>
              <a:t>Organizační řád, pravidla komunikace</a:t>
            </a:r>
          </a:p>
          <a:p>
            <a:pPr lvl="1"/>
            <a:r>
              <a:rPr lang="cs-CZ" dirty="0"/>
              <a:t>Pravidla poskytování investičních služeb, evidence</a:t>
            </a:r>
          </a:p>
          <a:p>
            <a:pPr lvl="1"/>
            <a:r>
              <a:rPr lang="cs-CZ" dirty="0"/>
              <a:t>Řízení rizik</a:t>
            </a:r>
          </a:p>
          <a:p>
            <a:pPr lvl="1"/>
            <a:r>
              <a:rPr lang="cs-CZ" dirty="0"/>
              <a:t>Pravidla IT, tok informací a dat, archivace, reporting ČNB</a:t>
            </a:r>
          </a:p>
          <a:p>
            <a:pPr lvl="1"/>
            <a:r>
              <a:rPr lang="cs-CZ" dirty="0"/>
              <a:t>Pravidla vnitřní kontroly (VKS, linie kontroly, </a:t>
            </a:r>
            <a:r>
              <a:rPr lang="cs-CZ" dirty="0" err="1"/>
              <a:t>compliance</a:t>
            </a:r>
            <a:r>
              <a:rPr lang="cs-CZ" dirty="0"/>
              <a:t>, IA, AML/CFT)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6355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Věcné předpoklady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7396"/>
            <a:ext cx="10515600" cy="2765626"/>
          </a:xfrm>
        </p:spPr>
        <p:txBody>
          <a:bodyPr/>
          <a:lstStyle/>
          <a:p>
            <a:r>
              <a:rPr lang="cs-CZ" dirty="0"/>
              <a:t>IT infrastruktura</a:t>
            </a:r>
          </a:p>
          <a:p>
            <a:r>
              <a:rPr lang="cs-CZ" dirty="0"/>
              <a:t>Obchodní informační systém, připojení na burzy a banky</a:t>
            </a:r>
          </a:p>
          <a:p>
            <a:r>
              <a:rPr lang="cs-CZ" dirty="0"/>
              <a:t>Informační zdroje pro obchodování</a:t>
            </a:r>
          </a:p>
          <a:p>
            <a:r>
              <a:rPr lang="cs-CZ" dirty="0"/>
              <a:t>Kanceláře, vybavení 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6332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SCHEJBAL&amp;PARTNERS">
      <a:dk1>
        <a:sysClr val="windowText" lastClr="000000"/>
      </a:dk1>
      <a:lt1>
        <a:sysClr val="window" lastClr="FFFFFF"/>
      </a:lt1>
      <a:dk2>
        <a:srgbClr val="4F1751"/>
      </a:dk2>
      <a:lt2>
        <a:srgbClr val="F2F2F2"/>
      </a:lt2>
      <a:accent1>
        <a:srgbClr val="4F1751"/>
      </a:accent1>
      <a:accent2>
        <a:srgbClr val="ED7D31"/>
      </a:accent2>
      <a:accent3>
        <a:srgbClr val="A5A5A5"/>
      </a:accent3>
      <a:accent4>
        <a:srgbClr val="D09B2C"/>
      </a:accent4>
      <a:accent5>
        <a:srgbClr val="4472C4"/>
      </a:accent5>
      <a:accent6>
        <a:srgbClr val="70AD47"/>
      </a:accent6>
      <a:hlink>
        <a:srgbClr val="4F1751"/>
      </a:hlink>
      <a:folHlink>
        <a:srgbClr val="732175"/>
      </a:folHlink>
    </a:clrScheme>
    <a:fontScheme name="SCHEJBAL&amp;PARTNERS – 2016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5923B971-02D7-4C1F-8E30-69FFD7614DEB}" vid="{8C281848-0DEB-4D69-8318-65BD4EABD00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sablona-AK (2)</Template>
  <TotalTime>777</TotalTime>
  <Words>593</Words>
  <Application>Microsoft Office PowerPoint</Application>
  <PresentationFormat>Širokoúhlá obrazovka</PresentationFormat>
  <Paragraphs>130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Source Sans Pro</vt:lpstr>
      <vt:lpstr>Source Sans Pro Black</vt:lpstr>
      <vt:lpstr>Source Sans Pro Light</vt:lpstr>
      <vt:lpstr>Wingdings</vt:lpstr>
      <vt:lpstr>Motiv Office</vt:lpstr>
      <vt:lpstr>Investiční služby</vt:lpstr>
      <vt:lpstr>Právní předpisy</vt:lpstr>
      <vt:lpstr>Právní předpisy</vt:lpstr>
      <vt:lpstr>Poskytovatelé investičních služeb</vt:lpstr>
      <vt:lpstr>Obchodník s cennými papíry (OCP)</vt:lpstr>
      <vt:lpstr>Licence OCP</vt:lpstr>
      <vt:lpstr>Personální předpoklady</vt:lpstr>
      <vt:lpstr>Organizační předpoklady</vt:lpstr>
      <vt:lpstr>Věcné předpoklady</vt:lpstr>
      <vt:lpstr>Investiční služby</vt:lpstr>
      <vt:lpstr>Investiční služby</vt:lpstr>
      <vt:lpstr>Investiční nástroje</vt:lpstr>
      <vt:lpstr>Odborná péče OCP při poskytování investičních služeb</vt:lpstr>
      <vt:lpstr>Smlouvy OCP a zákazníků</vt:lpstr>
      <vt:lpstr>Další subjekty kapitálového trhu</vt:lpstr>
      <vt:lpstr>Vaše dotazy?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Prospekt CP</dc:title>
  <dc:creator>Tomáš Kopečný</dc:creator>
  <cp:lastModifiedBy>JUDr. Lumír Schejbal, advokát</cp:lastModifiedBy>
  <cp:revision>27</cp:revision>
  <dcterms:created xsi:type="dcterms:W3CDTF">2016-10-20T06:30:03Z</dcterms:created>
  <dcterms:modified xsi:type="dcterms:W3CDTF">2016-11-23T21:07:21Z</dcterms:modified>
</cp:coreProperties>
</file>