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slides/slide169.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2"/>
  </p:notesMasterIdLst>
  <p:handoutMasterIdLst>
    <p:handoutMasterId r:id="rId173"/>
  </p:handoutMasterIdLst>
  <p:sldIdLst>
    <p:sldId id="256" r:id="rId2"/>
    <p:sldId id="284" r:id="rId3"/>
    <p:sldId id="257" r:id="rId4"/>
    <p:sldId id="283" r:id="rId5"/>
    <p:sldId id="285" r:id="rId6"/>
    <p:sldId id="286" r:id="rId7"/>
    <p:sldId id="291" r:id="rId8"/>
    <p:sldId id="292" r:id="rId9"/>
    <p:sldId id="299" r:id="rId10"/>
    <p:sldId id="300" r:id="rId11"/>
    <p:sldId id="489" r:id="rId12"/>
    <p:sldId id="287" r:id="rId13"/>
    <p:sldId id="288" r:id="rId14"/>
    <p:sldId id="289" r:id="rId15"/>
    <p:sldId id="492" r:id="rId16"/>
    <p:sldId id="493" r:id="rId17"/>
    <p:sldId id="302" r:id="rId18"/>
    <p:sldId id="303" r:id="rId19"/>
    <p:sldId id="305" r:id="rId20"/>
    <p:sldId id="304" r:id="rId21"/>
    <p:sldId id="308" r:id="rId22"/>
    <p:sldId id="310" r:id="rId23"/>
    <p:sldId id="290" r:id="rId24"/>
    <p:sldId id="306" r:id="rId25"/>
    <p:sldId id="318" r:id="rId26"/>
    <p:sldId id="346" r:id="rId27"/>
    <p:sldId id="328" r:id="rId28"/>
    <p:sldId id="311" r:id="rId29"/>
    <p:sldId id="329" r:id="rId30"/>
    <p:sldId id="330" r:id="rId31"/>
    <p:sldId id="323" r:id="rId32"/>
    <p:sldId id="324" r:id="rId33"/>
    <p:sldId id="331" r:id="rId34"/>
    <p:sldId id="332" r:id="rId35"/>
    <p:sldId id="327" r:id="rId36"/>
    <p:sldId id="333" r:id="rId37"/>
    <p:sldId id="490" r:id="rId38"/>
    <p:sldId id="491" r:id="rId39"/>
    <p:sldId id="334" r:id="rId40"/>
    <p:sldId id="336" r:id="rId41"/>
    <p:sldId id="340" r:id="rId42"/>
    <p:sldId id="338" r:id="rId43"/>
    <p:sldId id="343" r:id="rId44"/>
    <p:sldId id="342" r:id="rId45"/>
    <p:sldId id="344" r:id="rId46"/>
    <p:sldId id="345" r:id="rId47"/>
    <p:sldId id="347" r:id="rId48"/>
    <p:sldId id="349" r:id="rId49"/>
    <p:sldId id="350" r:id="rId50"/>
    <p:sldId id="351" r:id="rId51"/>
    <p:sldId id="352" r:id="rId52"/>
    <p:sldId id="353" r:id="rId53"/>
    <p:sldId id="497" r:id="rId54"/>
    <p:sldId id="374" r:id="rId55"/>
    <p:sldId id="375" r:id="rId56"/>
    <p:sldId id="377" r:id="rId57"/>
    <p:sldId id="356" r:id="rId58"/>
    <p:sldId id="379" r:id="rId59"/>
    <p:sldId id="357" r:id="rId60"/>
    <p:sldId id="358" r:id="rId61"/>
    <p:sldId id="359" r:id="rId62"/>
    <p:sldId id="362" r:id="rId63"/>
    <p:sldId id="360" r:id="rId64"/>
    <p:sldId id="361" r:id="rId65"/>
    <p:sldId id="363" r:id="rId66"/>
    <p:sldId id="364" r:id="rId67"/>
    <p:sldId id="500" r:id="rId68"/>
    <p:sldId id="501" r:id="rId69"/>
    <p:sldId id="502" r:id="rId70"/>
    <p:sldId id="503" r:id="rId71"/>
    <p:sldId id="504" r:id="rId72"/>
    <p:sldId id="505" r:id="rId73"/>
    <p:sldId id="506" r:id="rId74"/>
    <p:sldId id="507" r:id="rId75"/>
    <p:sldId id="508" r:id="rId76"/>
    <p:sldId id="509" r:id="rId77"/>
    <p:sldId id="510" r:id="rId78"/>
    <p:sldId id="367" r:id="rId79"/>
    <p:sldId id="380" r:id="rId80"/>
    <p:sldId id="370" r:id="rId81"/>
    <p:sldId id="395" r:id="rId82"/>
    <p:sldId id="397" r:id="rId83"/>
    <p:sldId id="399" r:id="rId84"/>
    <p:sldId id="401" r:id="rId85"/>
    <p:sldId id="511" r:id="rId86"/>
    <p:sldId id="381" r:id="rId87"/>
    <p:sldId id="383" r:id="rId88"/>
    <p:sldId id="385" r:id="rId89"/>
    <p:sldId id="391" r:id="rId90"/>
    <p:sldId id="392" r:id="rId91"/>
    <p:sldId id="402" r:id="rId92"/>
    <p:sldId id="495" r:id="rId93"/>
    <p:sldId id="403" r:id="rId94"/>
    <p:sldId id="405" r:id="rId95"/>
    <p:sldId id="406" r:id="rId96"/>
    <p:sldId id="408" r:id="rId97"/>
    <p:sldId id="407" r:id="rId98"/>
    <p:sldId id="409" r:id="rId99"/>
    <p:sldId id="394" r:id="rId100"/>
    <p:sldId id="415" r:id="rId101"/>
    <p:sldId id="410" r:id="rId102"/>
    <p:sldId id="496" r:id="rId103"/>
    <p:sldId id="411" r:id="rId104"/>
    <p:sldId id="412" r:id="rId105"/>
    <p:sldId id="519" r:id="rId106"/>
    <p:sldId id="523" r:id="rId107"/>
    <p:sldId id="413" r:id="rId108"/>
    <p:sldId id="414" r:id="rId109"/>
    <p:sldId id="514" r:id="rId110"/>
    <p:sldId id="512" r:id="rId111"/>
    <p:sldId id="513" r:id="rId112"/>
    <p:sldId id="521" r:id="rId113"/>
    <p:sldId id="517" r:id="rId114"/>
    <p:sldId id="518" r:id="rId115"/>
    <p:sldId id="416" r:id="rId116"/>
    <p:sldId id="417" r:id="rId117"/>
    <p:sldId id="418" r:id="rId118"/>
    <p:sldId id="419" r:id="rId119"/>
    <p:sldId id="420" r:id="rId120"/>
    <p:sldId id="421" r:id="rId121"/>
    <p:sldId id="423" r:id="rId122"/>
    <p:sldId id="258" r:id="rId123"/>
    <p:sldId id="424" r:id="rId124"/>
    <p:sldId id="494" r:id="rId125"/>
    <p:sldId id="425" r:id="rId126"/>
    <p:sldId id="426" r:id="rId127"/>
    <p:sldId id="427" r:id="rId128"/>
    <p:sldId id="429" r:id="rId129"/>
    <p:sldId id="431" r:id="rId130"/>
    <p:sldId id="432" r:id="rId131"/>
    <p:sldId id="434" r:id="rId132"/>
    <p:sldId id="437" r:id="rId133"/>
    <p:sldId id="436" r:id="rId134"/>
    <p:sldId id="439" r:id="rId135"/>
    <p:sldId id="441" r:id="rId136"/>
    <p:sldId id="465" r:id="rId137"/>
    <p:sldId id="485" r:id="rId138"/>
    <p:sldId id="479" r:id="rId139"/>
    <p:sldId id="480" r:id="rId140"/>
    <p:sldId id="481" r:id="rId141"/>
    <p:sldId id="482" r:id="rId142"/>
    <p:sldId id="515" r:id="rId143"/>
    <p:sldId id="516" r:id="rId144"/>
    <p:sldId id="483" r:id="rId145"/>
    <p:sldId id="443" r:id="rId146"/>
    <p:sldId id="445" r:id="rId147"/>
    <p:sldId id="447" r:id="rId148"/>
    <p:sldId id="452" r:id="rId149"/>
    <p:sldId id="449" r:id="rId150"/>
    <p:sldId id="453" r:id="rId151"/>
    <p:sldId id="455" r:id="rId152"/>
    <p:sldId id="457" r:id="rId153"/>
    <p:sldId id="459" r:id="rId154"/>
    <p:sldId id="464" r:id="rId155"/>
    <p:sldId id="463" r:id="rId156"/>
    <p:sldId id="467" r:id="rId157"/>
    <p:sldId id="469" r:id="rId158"/>
    <p:sldId id="475" r:id="rId159"/>
    <p:sldId id="472" r:id="rId160"/>
    <p:sldId id="259" r:id="rId161"/>
    <p:sldId id="498" r:id="rId162"/>
    <p:sldId id="260" r:id="rId163"/>
    <p:sldId id="261" r:id="rId164"/>
    <p:sldId id="262" r:id="rId165"/>
    <p:sldId id="476" r:id="rId166"/>
    <p:sldId id="478" r:id="rId167"/>
    <p:sldId id="477" r:id="rId168"/>
    <p:sldId id="486" r:id="rId169"/>
    <p:sldId id="487" r:id="rId170"/>
    <p:sldId id="488" r:id="rId17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17" autoAdjust="0"/>
  </p:normalViewPr>
  <p:slideViewPr>
    <p:cSldViewPr>
      <p:cViewPr>
        <p:scale>
          <a:sx n="86" d="100"/>
          <a:sy n="86" d="100"/>
        </p:scale>
        <p:origin x="-2310" y="-49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viewProps" Target="view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01254C-560E-4EC0-BA43-D18F77BF287E}" type="datetimeFigureOut">
              <a:rPr lang="cs-CZ" smtClean="0"/>
              <a:t>29.9.2014</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B5B295-2DE5-41D7-9BC8-ED007EA061C9}" type="slidenum">
              <a:rPr lang="cs-CZ" smtClean="0"/>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198973-3B0D-4F09-8833-23FFA8F87F5F}" type="datetimeFigureOut">
              <a:rPr lang="cs-CZ" smtClean="0"/>
              <a:pPr/>
              <a:t>29.9.2014</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F8DBC1-D89A-4FBC-8E1E-C513476FD348}" type="slidenum">
              <a:rPr lang="cs-CZ" smtClean="0"/>
              <a:pPr/>
              <a:t>‹#›</a:t>
            </a:fld>
            <a:endParaRPr lang="cs-CZ"/>
          </a:p>
        </p:txBody>
      </p:sp>
    </p:spTree>
    <p:extLst>
      <p:ext uri="{BB962C8B-B14F-4D97-AF65-F5344CB8AC3E}">
        <p14:creationId xmlns:p14="http://schemas.microsoft.com/office/powerpoint/2010/main" xmlns="" val="4257861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BEF8DBC1-D89A-4FBC-8E1E-C513476FD348}" type="slidenum">
              <a:rPr lang="cs-CZ" smtClean="0"/>
              <a:pPr/>
              <a:t>28</a:t>
            </a:fld>
            <a:endParaRPr lang="cs-CZ"/>
          </a:p>
        </p:txBody>
      </p:sp>
    </p:spTree>
    <p:extLst>
      <p:ext uri="{BB962C8B-B14F-4D97-AF65-F5344CB8AC3E}">
        <p14:creationId xmlns:p14="http://schemas.microsoft.com/office/powerpoint/2010/main" xmlns="" val="1788840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Ref idx="1001">
        <a:schemeClr val="bg2"/>
      </p:bgRef>
    </p:bg>
    <p:spTree>
      <p:nvGrpSpPr>
        <p:cNvPr id="1" name=""/>
        <p:cNvGrpSpPr/>
        <p:nvPr/>
      </p:nvGrpSpPr>
      <p:grpSpPr>
        <a:xfrm>
          <a:off x="0" y="0"/>
          <a:ext cx="0" cy="0"/>
          <a:chOff x="0" y="0"/>
          <a:chExt cx="0" cy="0"/>
        </a:xfrm>
      </p:grpSpPr>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Podnadpis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p:txBody>
          <a:bodyPr/>
          <a:lstStyle/>
          <a:p>
            <a:fld id="{CA651CB2-5B5D-4379-9B98-A0DC5AF9FD38}" type="datetimeFigureOut">
              <a:rPr lang="cs-CZ" smtClean="0"/>
              <a:pPr/>
              <a:t>29.9.2014</a:t>
            </a:fld>
            <a:endParaRPr lang="cs-CZ"/>
          </a:p>
        </p:txBody>
      </p:sp>
      <p:sp>
        <p:nvSpPr>
          <p:cNvPr id="17" name="Zástupný symbol pro zápatí 16"/>
          <p:cNvSpPr>
            <a:spLocks noGrp="1"/>
          </p:cNvSpPr>
          <p:nvPr>
            <p:ph type="ftr" sz="quarter" idx="11"/>
          </p:nvPr>
        </p:nvSpPr>
        <p:spPr/>
        <p:txBody>
          <a:bodyPr/>
          <a:lstStyle/>
          <a:p>
            <a:endParaRPr lang="cs-CZ"/>
          </a:p>
        </p:txBody>
      </p:sp>
      <p:sp>
        <p:nvSpPr>
          <p:cNvPr id="7" name="Přímá spojnice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á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á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Zástupný symbol pro číslo snímk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A587138-34B0-4344-9856-BCC2E00C1442}" type="slidenum">
              <a:rPr lang="cs-CZ" smtClean="0"/>
              <a:pPr/>
              <a:t>‹#›</a:t>
            </a:fld>
            <a:endParaRPr lang="cs-CZ"/>
          </a:p>
        </p:txBody>
      </p:sp>
      <p:sp>
        <p:nvSpPr>
          <p:cNvPr id="8" name="Nadpis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CA651CB2-5B5D-4379-9B98-A0DC5AF9FD38}" type="datetimeFigureOut">
              <a:rPr lang="cs-CZ" smtClean="0"/>
              <a:pPr/>
              <a:t>29.9.2014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A587138-34B0-4344-9856-BCC2E00C1442}"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bg>
      <p:bgRef idx="1001">
        <a:schemeClr val="bg2"/>
      </p:bgRef>
    </p:bg>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Přímá spojnice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á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6915912" y="3009901"/>
            <a:ext cx="457200" cy="441325"/>
          </a:xfrm>
        </p:spPr>
        <p:txBody>
          <a:bodyPr/>
          <a:lstStyle/>
          <a:p>
            <a:fld id="{0A587138-34B0-4344-9856-BCC2E00C1442}" type="slidenum">
              <a:rPr lang="cs-CZ" smtClean="0"/>
              <a:pPr/>
              <a:t>‹#›</a:t>
            </a:fld>
            <a:endParaRPr lang="cs-CZ"/>
          </a:p>
        </p:txBody>
      </p:sp>
      <p:sp>
        <p:nvSpPr>
          <p:cNvPr id="3" name="Zástupný symbol pro svislý text 2"/>
          <p:cNvSpPr>
            <a:spLocks noGrp="1"/>
          </p:cNvSpPr>
          <p:nvPr>
            <p:ph type="body" orient="vert" idx="1"/>
          </p:nvPr>
        </p:nvSpPr>
        <p:spPr>
          <a:xfrm>
            <a:off x="304800" y="304800"/>
            <a:ext cx="6553200" cy="5821366"/>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CA651CB2-5B5D-4379-9B98-A0DC5AF9FD38}" type="datetimeFigureOut">
              <a:rPr lang="cs-CZ" smtClean="0"/>
              <a:pPr/>
              <a:t>29.9.2014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2" name="Svislý nadpis 1"/>
          <p:cNvSpPr>
            <a:spLocks noGrp="1"/>
          </p:cNvSpPr>
          <p:nvPr>
            <p:ph type="title" orient="vert"/>
          </p:nvPr>
        </p:nvSpPr>
        <p:spPr>
          <a:xfrm>
            <a:off x="7391400" y="304801"/>
            <a:ext cx="1447800" cy="5851525"/>
          </a:xfrm>
        </p:spPr>
        <p:txBody>
          <a:bodyPr vert="eaVert"/>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solidFill>
                  <a:schemeClr val="accent3">
                    <a:shade val="75000"/>
                  </a:schemeClr>
                </a:solidFill>
              </a:defRPr>
            </a:lvl1pPr>
          </a:lstStyle>
          <a:p>
            <a:r>
              <a:rPr kumimoji="0" lang="cs-CZ" smtClean="0"/>
              <a:t>Kliknutím lze upravit styl.</a:t>
            </a:r>
            <a:endParaRPr kumimoji="0" lang="en-US"/>
          </a:p>
        </p:txBody>
      </p:sp>
      <p:sp>
        <p:nvSpPr>
          <p:cNvPr id="4" name="Zástupný symbol pro datum 3"/>
          <p:cNvSpPr>
            <a:spLocks noGrp="1"/>
          </p:cNvSpPr>
          <p:nvPr>
            <p:ph type="dt" sz="half" idx="10"/>
          </p:nvPr>
        </p:nvSpPr>
        <p:spPr/>
        <p:txBody>
          <a:bodyPr/>
          <a:lstStyle/>
          <a:p>
            <a:fld id="{CA651CB2-5B5D-4379-9B98-A0DC5AF9FD38}" type="datetimeFigureOut">
              <a:rPr lang="cs-CZ" smtClean="0"/>
              <a:pPr/>
              <a:t>29.9.2014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a:xfrm>
            <a:off x="4361688" y="1026372"/>
            <a:ext cx="457200" cy="441325"/>
          </a:xfrm>
        </p:spPr>
        <p:txBody>
          <a:bodyPr/>
          <a:lstStyle/>
          <a:p>
            <a:fld id="{0A587138-34B0-4344-9856-BCC2E00C1442}" type="slidenum">
              <a:rPr lang="cs-CZ" smtClean="0"/>
              <a:pPr/>
              <a:t>‹#›</a:t>
            </a:fld>
            <a:endParaRPr lang="cs-CZ"/>
          </a:p>
        </p:txBody>
      </p:sp>
      <p:sp>
        <p:nvSpPr>
          <p:cNvPr id="8" name="Zástupný symbol pro obsah 7"/>
          <p:cNvSpPr>
            <a:spLocks noGrp="1"/>
          </p:cNvSpPr>
          <p:nvPr>
            <p:ph sz="quarter" idx="1"/>
          </p:nvPr>
        </p:nvSpPr>
        <p:spPr>
          <a:xfrm>
            <a:off x="301752" y="1527048"/>
            <a:ext cx="850392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bdélní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13" name="Obdélní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Obdélní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Zástupný symbol pro zápatí 4"/>
          <p:cNvSpPr>
            <a:spLocks noGrp="1"/>
          </p:cNvSpPr>
          <p:nvPr>
            <p:ph type="ftr" sz="quarter" idx="11"/>
          </p:nvPr>
        </p:nvSpPr>
        <p:spPr/>
        <p:txBody>
          <a:bodyPr/>
          <a:lstStyle/>
          <a:p>
            <a:endParaRPr lang="cs-CZ"/>
          </a:p>
        </p:txBody>
      </p:sp>
      <p:sp>
        <p:nvSpPr>
          <p:cNvPr id="4" name="Zástupný symbol pro datum 3"/>
          <p:cNvSpPr>
            <a:spLocks noGrp="1"/>
          </p:cNvSpPr>
          <p:nvPr>
            <p:ph type="dt" sz="half" idx="10"/>
          </p:nvPr>
        </p:nvSpPr>
        <p:spPr/>
        <p:txBody>
          <a:bodyPr/>
          <a:lstStyle/>
          <a:p>
            <a:fld id="{CA651CB2-5B5D-4379-9B98-A0DC5AF9FD38}" type="datetimeFigureOut">
              <a:rPr lang="cs-CZ" smtClean="0"/>
              <a:pPr/>
              <a:t>29.9.2014</a:t>
            </a:fld>
            <a:endParaRPr lang="cs-CZ"/>
          </a:p>
        </p:txBody>
      </p:sp>
      <p:sp>
        <p:nvSpPr>
          <p:cNvPr id="8" name="Přímá spojnice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á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Zástupný symbol pro číslo snímk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A587138-34B0-4344-9856-BCC2E00C1442}" type="slidenum">
              <a:rPr lang="cs-CZ" smtClean="0"/>
              <a:pPr/>
              <a:t>‹#›</a:t>
            </a:fld>
            <a:endParaRPr lang="cs-CZ"/>
          </a:p>
        </p:txBody>
      </p:sp>
      <p:sp>
        <p:nvSpPr>
          <p:cNvPr id="2" name="Nadpis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1">
        <a:schemeClr val="bg2"/>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301752" y="228600"/>
            <a:ext cx="8534400" cy="758952"/>
          </a:xfrm>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a:xfrm>
            <a:off x="5791200" y="6409944"/>
            <a:ext cx="3044952" cy="365760"/>
          </a:xfrm>
        </p:spPr>
        <p:txBody>
          <a:bodyPr/>
          <a:lstStyle/>
          <a:p>
            <a:fld id="{CA651CB2-5B5D-4379-9B98-A0DC5AF9FD38}" type="datetimeFigureOut">
              <a:rPr lang="cs-CZ" smtClean="0"/>
              <a:pPr/>
              <a:t>29.9.2014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A587138-34B0-4344-9856-BCC2E00C1442}" type="slidenum">
              <a:rPr lang="cs-CZ" smtClean="0"/>
              <a:pPr/>
              <a:t>‹#›</a:t>
            </a:fld>
            <a:endParaRPr lang="cs-CZ"/>
          </a:p>
        </p:txBody>
      </p:sp>
      <p:sp>
        <p:nvSpPr>
          <p:cNvPr id="8" name="Přímá spojnice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Zástupný symbol pro obsah 9"/>
          <p:cNvSpPr>
            <a:spLocks noGrp="1"/>
          </p:cNvSpPr>
          <p:nvPr>
            <p:ph sz="half" idx="1"/>
          </p:nvPr>
        </p:nvSpPr>
        <p:spPr>
          <a:xfrm>
            <a:off x="301752"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obsah 11"/>
          <p:cNvSpPr>
            <a:spLocks noGrp="1"/>
          </p:cNvSpPr>
          <p:nvPr>
            <p:ph sz="half" idx="2"/>
          </p:nvPr>
        </p:nvSpPr>
        <p:spPr>
          <a:xfrm>
            <a:off x="4800600" y="1371600"/>
            <a:ext cx="4038600" cy="4681728"/>
          </a:xfrm>
        </p:spPr>
        <p:txBody>
          <a:bodyPr/>
          <a:lstStyle>
            <a:lvl1pPr>
              <a:defRPr sz="2500"/>
            </a:lvl1p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1">
        <a:schemeClr val="bg2"/>
      </p:bgRef>
    </p:bg>
    <p:spTree>
      <p:nvGrpSpPr>
        <p:cNvPr id="1" name=""/>
        <p:cNvGrpSpPr/>
        <p:nvPr/>
      </p:nvGrpSpPr>
      <p:grpSpPr>
        <a:xfrm>
          <a:off x="0" y="0"/>
          <a:ext cx="0" cy="0"/>
          <a:chOff x="0" y="0"/>
          <a:chExt cx="0" cy="0"/>
        </a:xfrm>
      </p:grpSpPr>
      <p:sp>
        <p:nvSpPr>
          <p:cNvPr id="10" name="Přímá spojnice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Obdélní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Obdélní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Obdélní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Obdélní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bdélní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Zástupný symbol pro tex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4" name="Zástupný symbol pro tex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cs-CZ" smtClean="0"/>
              <a:t>Kliknutím lze upravit styly předlohy textu.</a:t>
            </a:r>
          </a:p>
        </p:txBody>
      </p:sp>
      <p:sp>
        <p:nvSpPr>
          <p:cNvPr id="7" name="Zástupný symbol pro datum 6"/>
          <p:cNvSpPr>
            <a:spLocks noGrp="1"/>
          </p:cNvSpPr>
          <p:nvPr>
            <p:ph type="dt" sz="half" idx="10"/>
          </p:nvPr>
        </p:nvSpPr>
        <p:spPr/>
        <p:txBody>
          <a:bodyPr/>
          <a:lstStyle/>
          <a:p>
            <a:fld id="{CA651CB2-5B5D-4379-9B98-A0DC5AF9FD38}" type="datetimeFigureOut">
              <a:rPr lang="cs-CZ" smtClean="0"/>
              <a:pPr/>
              <a:t>29.9.2014</a:t>
            </a:fld>
            <a:endParaRPr lang="cs-CZ"/>
          </a:p>
        </p:txBody>
      </p:sp>
      <p:sp>
        <p:nvSpPr>
          <p:cNvPr id="8" name="Zástupný symbol pro zápatí 7"/>
          <p:cNvSpPr>
            <a:spLocks noGrp="1"/>
          </p:cNvSpPr>
          <p:nvPr>
            <p:ph type="ftr" sz="quarter" idx="11"/>
          </p:nvPr>
        </p:nvSpPr>
        <p:spPr>
          <a:xfrm>
            <a:off x="304800" y="6409944"/>
            <a:ext cx="3581400" cy="365760"/>
          </a:xfrm>
        </p:spPr>
        <p:txBody>
          <a:bodyPr/>
          <a:lstStyle/>
          <a:p>
            <a:endParaRPr lang="cs-CZ"/>
          </a:p>
        </p:txBody>
      </p:sp>
      <p:sp>
        <p:nvSpPr>
          <p:cNvPr id="15" name="Přímá spojnice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Zástupný symbol pro obsah 23"/>
          <p:cNvSpPr>
            <a:spLocks noGrp="1"/>
          </p:cNvSpPr>
          <p:nvPr>
            <p:ph sz="quarter" idx="2"/>
          </p:nvPr>
        </p:nvSpPr>
        <p:spPr>
          <a:xfrm>
            <a:off x="301752" y="2471383"/>
            <a:ext cx="4041648" cy="3818404"/>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6" name="Zástupný symbol pro obsah 25"/>
          <p:cNvSpPr>
            <a:spLocks noGrp="1"/>
          </p:cNvSpPr>
          <p:nvPr>
            <p:ph sz="quarter" idx="4"/>
          </p:nvPr>
        </p:nvSpPr>
        <p:spPr>
          <a:xfrm>
            <a:off x="4800600" y="2471383"/>
            <a:ext cx="4038600" cy="382219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5" name="Ová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á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Zástupný symbol pro číslo snímku 8"/>
          <p:cNvSpPr>
            <a:spLocks noGrp="1"/>
          </p:cNvSpPr>
          <p:nvPr>
            <p:ph type="sldNum" sz="quarter" idx="12"/>
          </p:nvPr>
        </p:nvSpPr>
        <p:spPr>
          <a:xfrm>
            <a:off x="4343400" y="1042416"/>
            <a:ext cx="457200" cy="441325"/>
          </a:xfrm>
        </p:spPr>
        <p:txBody>
          <a:bodyPr/>
          <a:lstStyle>
            <a:lvl1pPr algn="ctr">
              <a:defRPr/>
            </a:lvl1pPr>
          </a:lstStyle>
          <a:p>
            <a:fld id="{0A587138-34B0-4344-9856-BCC2E00C1442}" type="slidenum">
              <a:rPr lang="cs-CZ" smtClean="0"/>
              <a:pPr/>
              <a:t>‹#›</a:t>
            </a:fld>
            <a:endParaRPr lang="cs-CZ"/>
          </a:p>
        </p:txBody>
      </p:sp>
      <p:sp>
        <p:nvSpPr>
          <p:cNvPr id="23" name="Nadpis 22"/>
          <p:cNvSpPr>
            <a:spLocks noGrp="1"/>
          </p:cNvSpPr>
          <p:nvPr>
            <p:ph type="title"/>
          </p:nvPr>
        </p:nvSpPr>
        <p:spPr/>
        <p:txBody>
          <a:bodyPr rtlCol="0" anchor="b" anchorCtr="0"/>
          <a:lstStyle/>
          <a:p>
            <a:r>
              <a:rPr kumimoji="0" lang="cs-CZ" smtClean="0"/>
              <a:t>Kliknutím lze upravit styl.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datum 2"/>
          <p:cNvSpPr>
            <a:spLocks noGrp="1"/>
          </p:cNvSpPr>
          <p:nvPr>
            <p:ph type="dt" sz="half" idx="10"/>
          </p:nvPr>
        </p:nvSpPr>
        <p:spPr/>
        <p:txBody>
          <a:bodyPr/>
          <a:lstStyle/>
          <a:p>
            <a:fld id="{CA651CB2-5B5D-4379-9B98-A0DC5AF9FD38}" type="datetimeFigureOut">
              <a:rPr lang="cs-CZ" smtClean="0"/>
              <a:pPr/>
              <a:t>29.9.2014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a:xfrm>
            <a:off x="4343400" y="1036020"/>
            <a:ext cx="457200" cy="441325"/>
          </a:xfrm>
        </p:spPr>
        <p:txBody>
          <a:bodyPr/>
          <a:lstStyle/>
          <a:p>
            <a:fld id="{0A587138-34B0-4344-9856-BCC2E00C1442}"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7" name="Obdélní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Obdélní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Obdélní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Obdélní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Zástupný symbol pro datum 1"/>
          <p:cNvSpPr>
            <a:spLocks noGrp="1"/>
          </p:cNvSpPr>
          <p:nvPr>
            <p:ph type="dt" sz="half" idx="10"/>
          </p:nvPr>
        </p:nvSpPr>
        <p:spPr/>
        <p:txBody>
          <a:bodyPr/>
          <a:lstStyle/>
          <a:p>
            <a:fld id="{CA651CB2-5B5D-4379-9B98-A0DC5AF9FD38}" type="datetimeFigureOut">
              <a:rPr lang="cs-CZ" smtClean="0"/>
              <a:pPr/>
              <a:t>29.9.2014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0A587138-34B0-4344-9856-BCC2E00C1442}"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1">
        <a:schemeClr val="bg1"/>
      </p:bgRef>
    </p:bg>
    <p:spTree>
      <p:nvGrpSpPr>
        <p:cNvPr id="1" name=""/>
        <p:cNvGrpSpPr/>
        <p:nvPr/>
      </p:nvGrpSpPr>
      <p:grpSpPr>
        <a:xfrm>
          <a:off x="0" y="0"/>
          <a:ext cx="0" cy="0"/>
          <a:chOff x="0" y="0"/>
          <a:chExt cx="0" cy="0"/>
        </a:xfrm>
      </p:grpSpPr>
      <p:sp>
        <p:nvSpPr>
          <p:cNvPr id="19" name="Obdélní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Obdélní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bdélní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Nadpis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Obdélní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Přímá spojnice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Zástupný symbol pro obsah 19"/>
          <p:cNvSpPr>
            <a:spLocks noGrp="1"/>
          </p:cNvSpPr>
          <p:nvPr>
            <p:ph sz="quarter" idx="1"/>
          </p:nvPr>
        </p:nvSpPr>
        <p:spPr>
          <a:xfrm>
            <a:off x="3124200" y="685800"/>
            <a:ext cx="5638800" cy="5410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0" name="Ová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á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A587138-34B0-4344-9856-BCC2E00C1442}" type="slidenum">
              <a:rPr lang="cs-CZ" smtClean="0"/>
              <a:pPr/>
              <a:t>‹#›</a:t>
            </a:fld>
            <a:endParaRPr lang="cs-CZ"/>
          </a:p>
        </p:txBody>
      </p:sp>
      <p:sp>
        <p:nvSpPr>
          <p:cNvPr id="21" name="Obdélní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p:txBody>
          <a:bodyPr/>
          <a:lstStyle/>
          <a:p>
            <a:fld id="{CA651CB2-5B5D-4379-9B98-A0DC5AF9FD38}" type="datetimeFigureOut">
              <a:rPr lang="cs-CZ" smtClean="0"/>
              <a:pPr/>
              <a:t>29.9.2014</a:t>
            </a:fld>
            <a:endParaRPr lang="cs-CZ"/>
          </a:p>
        </p:txBody>
      </p:sp>
      <p:sp>
        <p:nvSpPr>
          <p:cNvPr id="6" name="Zástupný symbol pro zápatí 5"/>
          <p:cNvSpPr>
            <a:spLocks noGrp="1"/>
          </p:cNvSpPr>
          <p:nvPr>
            <p:ph type="ftr" sz="quarter" idx="11"/>
          </p:nvPr>
        </p:nvSpPr>
        <p:spPr>
          <a:xfrm>
            <a:off x="301752" y="6410848"/>
            <a:ext cx="3383280" cy="365760"/>
          </a:xfrm>
        </p:spPr>
        <p:txBody>
          <a:bodyPr/>
          <a:lstStyle/>
          <a:p>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1" name="Přímá spojnice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Obdélní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Obdélní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Obdélní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bdélní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á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á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Zástupný symbol pro číslo snímku 6"/>
          <p:cNvSpPr>
            <a:spLocks noGrp="1"/>
          </p:cNvSpPr>
          <p:nvPr>
            <p:ph type="sldNum" sz="quarter" idx="12"/>
          </p:nvPr>
        </p:nvSpPr>
        <p:spPr>
          <a:xfrm>
            <a:off x="1371600" y="312738"/>
            <a:ext cx="457200" cy="441325"/>
          </a:xfrm>
        </p:spPr>
        <p:txBody>
          <a:bodyPr/>
          <a:lstStyle/>
          <a:p>
            <a:fld id="{0A587138-34B0-4344-9856-BCC2E00C1442}" type="slidenum">
              <a:rPr lang="cs-CZ" smtClean="0"/>
              <a:pPr/>
              <a:t>‹#›</a:t>
            </a:fld>
            <a:endParaRPr lang="cs-CZ"/>
          </a:p>
        </p:txBody>
      </p:sp>
      <p:sp>
        <p:nvSpPr>
          <p:cNvPr id="2" name="Nadpis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3000375" y="609600"/>
            <a:ext cx="5867400" cy="4267200"/>
          </a:xfrm>
        </p:spPr>
        <p:txBody>
          <a:bodyPr/>
          <a:lstStyle>
            <a:lvl1pPr marL="0" indent="0">
              <a:buNone/>
              <a:defRPr sz="3200"/>
            </a:lvl1pPr>
          </a:lstStyle>
          <a:p>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22" name="Obdélní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Zástupný symbol pro datum 4"/>
          <p:cNvSpPr>
            <a:spLocks noGrp="1"/>
          </p:cNvSpPr>
          <p:nvPr>
            <p:ph type="dt" sz="half" idx="10"/>
          </p:nvPr>
        </p:nvSpPr>
        <p:spPr>
          <a:xfrm>
            <a:off x="5788152" y="6404984"/>
            <a:ext cx="3044952" cy="365760"/>
          </a:xfrm>
        </p:spPr>
        <p:txBody>
          <a:bodyPr/>
          <a:lstStyle/>
          <a:p>
            <a:fld id="{CA651CB2-5B5D-4379-9B98-A0DC5AF9FD38}" type="datetimeFigureOut">
              <a:rPr lang="cs-CZ" smtClean="0"/>
              <a:pPr/>
              <a:t>29.9.2014</a:t>
            </a:fld>
            <a:endParaRPr lang="cs-CZ"/>
          </a:p>
        </p:txBody>
      </p:sp>
      <p:sp>
        <p:nvSpPr>
          <p:cNvPr id="6" name="Zástupný symbol pro zápatí 5"/>
          <p:cNvSpPr>
            <a:spLocks noGrp="1"/>
          </p:cNvSpPr>
          <p:nvPr>
            <p:ph type="ftr" sz="quarter" idx="11"/>
          </p:nvPr>
        </p:nvSpPr>
        <p:spPr>
          <a:xfrm>
            <a:off x="301752" y="6410848"/>
            <a:ext cx="3584448" cy="365760"/>
          </a:xfrm>
        </p:spPr>
        <p:txBody>
          <a:bodyPr/>
          <a:lstStyle/>
          <a:p>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Obdélní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Obdélní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Obdélní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Obdélní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bdélní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Zástupný symbol pro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A651CB2-5B5D-4379-9B98-A0DC5AF9FD38}" type="datetimeFigureOut">
              <a:rPr lang="cs-CZ" smtClean="0"/>
              <a:pPr/>
              <a:t>29.9.2014</a:t>
            </a:fld>
            <a:endParaRPr lang="cs-CZ"/>
          </a:p>
        </p:txBody>
      </p:sp>
      <p:sp>
        <p:nvSpPr>
          <p:cNvPr id="3" name="Zástupný symbol pro zápatí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cs-CZ"/>
          </a:p>
        </p:txBody>
      </p:sp>
      <p:sp>
        <p:nvSpPr>
          <p:cNvPr id="8" name="Obdélní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Přímá spojnice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á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á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Zástupný symbol pro číslo snímk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A587138-34B0-4344-9856-BCC2E00C1442}" type="slidenum">
              <a:rPr lang="cs-CZ" smtClean="0"/>
              <a:pPr/>
              <a:t>‹#›</a:t>
            </a:fld>
            <a:endParaRPr lang="cs-CZ"/>
          </a:p>
        </p:txBody>
      </p:sp>
      <p:sp>
        <p:nvSpPr>
          <p:cNvPr id="22" name="Zástupný symbol pro nadpis 21"/>
          <p:cNvSpPr>
            <a:spLocks noGrp="1"/>
          </p:cNvSpPr>
          <p:nvPr>
            <p:ph type="title"/>
          </p:nvPr>
        </p:nvSpPr>
        <p:spPr>
          <a:xfrm>
            <a:off x="301752" y="228600"/>
            <a:ext cx="8534400" cy="758952"/>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google.cz/url?sa=i&amp;rct=j&amp;q=&amp;esrc=s&amp;frm=1&amp;source=images&amp;cd=&amp;cad=rja&amp;uact=8&amp;docid=yzOPJ63itplebM&amp;tbnid=rW4zENUo3jyUaM:&amp;ved=0CAUQjRw&amp;url=http://www.lidovky.cz/soud-dal-vondrackove-sanci-na-vyssi-nahradu-za-clanky-o-psovi-p5x-/lide.aspx?c=A130124_161313_lide_vsv&amp;ei=h61wU7XQOsiaO4C2gKAN&amp;psig=AFQjCNGj0uCYZr5uiBurbeVuo78bz934Wg&amp;ust=1399979600050072"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www.reflex.cz/" TargetMode="Externa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hyperlink" Target="http://zpravy.idnes.cz/navstevnici-prisli-o-filipa-d10-/domaci.aspx?c=A030506_224801_domaci_pol"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p:txBody>
          <a:bodyPr/>
          <a:lstStyle/>
          <a:p>
            <a:r>
              <a:rPr lang="cs-CZ" dirty="0" smtClean="0"/>
              <a:t>Michal Ryška</a:t>
            </a:r>
          </a:p>
          <a:p>
            <a:r>
              <a:rPr lang="cs-CZ" dirty="0" smtClean="0"/>
              <a:t>Krajský soud Brno</a:t>
            </a:r>
            <a:endParaRPr lang="cs-CZ" dirty="0"/>
          </a:p>
        </p:txBody>
      </p:sp>
      <p:sp>
        <p:nvSpPr>
          <p:cNvPr id="2" name="Nadpis 1"/>
          <p:cNvSpPr>
            <a:spLocks noGrp="1"/>
          </p:cNvSpPr>
          <p:nvPr>
            <p:ph type="ctrTitle"/>
          </p:nvPr>
        </p:nvSpPr>
        <p:spPr/>
        <p:txBody>
          <a:bodyPr/>
          <a:lstStyle/>
          <a:p>
            <a:r>
              <a:rPr lang="cs-CZ" b="1" dirty="0" smtClean="0"/>
              <a:t>Ochrana osobnosti dle NOZ</a:t>
            </a:r>
            <a:endParaRPr lang="cs-CZ" b="1" dirty="0"/>
          </a:p>
        </p:txBody>
      </p:sp>
    </p:spTree>
    <p:extLst>
      <p:ext uri="{BB962C8B-B14F-4D97-AF65-F5344CB8AC3E}">
        <p14:creationId xmlns:p14="http://schemas.microsoft.com/office/powerpoint/2010/main" xmlns="" val="4209243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Generální klauzule</a:t>
            </a:r>
            <a:endParaRPr lang="cs-CZ" dirty="0"/>
          </a:p>
        </p:txBody>
      </p:sp>
      <p:sp>
        <p:nvSpPr>
          <p:cNvPr id="3" name="Zástupný symbol pro obsah 2"/>
          <p:cNvSpPr>
            <a:spLocks noGrp="1"/>
          </p:cNvSpPr>
          <p:nvPr>
            <p:ph sz="quarter" idx="1"/>
          </p:nvPr>
        </p:nvSpPr>
        <p:spPr/>
        <p:txBody>
          <a:bodyPr>
            <a:normAutofit fontScale="92500"/>
          </a:bodyPr>
          <a:lstStyle/>
          <a:p>
            <a:pPr algn="just"/>
            <a:r>
              <a:rPr lang="cs-CZ" b="1" dirty="0" smtClean="0"/>
              <a:t>Zákon č. 82/1998 Sb. </a:t>
            </a:r>
            <a:r>
              <a:rPr lang="cs-CZ" dirty="0" smtClean="0"/>
              <a:t>– rozsudek </a:t>
            </a:r>
            <a:r>
              <a:rPr lang="cs-CZ" dirty="0"/>
              <a:t>Nejvyššího soudu </a:t>
            </a:r>
            <a:r>
              <a:rPr lang="cs-CZ" dirty="0" err="1"/>
              <a:t>sp</a:t>
            </a:r>
            <a:r>
              <a:rPr lang="cs-CZ" dirty="0"/>
              <a:t>. zn. 31 </a:t>
            </a:r>
            <a:r>
              <a:rPr lang="cs-CZ" dirty="0" err="1"/>
              <a:t>Cdo</a:t>
            </a:r>
            <a:r>
              <a:rPr lang="cs-CZ" dirty="0"/>
              <a:t> </a:t>
            </a:r>
            <a:r>
              <a:rPr lang="cs-CZ" dirty="0" smtClean="0"/>
              <a:t>3916/2008 </a:t>
            </a:r>
            <a:r>
              <a:rPr lang="cs-CZ" dirty="0"/>
              <a:t>ze dne 11. 5. </a:t>
            </a:r>
            <a:r>
              <a:rPr lang="cs-CZ" dirty="0" smtClean="0"/>
              <a:t>2011:</a:t>
            </a:r>
          </a:p>
          <a:p>
            <a:pPr marL="0" indent="0">
              <a:buNone/>
            </a:pPr>
            <a:endParaRPr lang="cs-CZ" dirty="0"/>
          </a:p>
          <a:p>
            <a:pPr marL="0" indent="0" algn="just">
              <a:buNone/>
            </a:pPr>
            <a:r>
              <a:rPr lang="cs-CZ" dirty="0" smtClean="0"/>
              <a:t>    </a:t>
            </a:r>
            <a:r>
              <a:rPr lang="cs-CZ" i="1" dirty="0" smtClean="0"/>
              <a:t>Uvedený </a:t>
            </a:r>
            <a:r>
              <a:rPr lang="cs-CZ" i="1" dirty="0"/>
              <a:t>závěr je </a:t>
            </a:r>
            <a:r>
              <a:rPr lang="cs-CZ" b="1" i="1" dirty="0"/>
              <a:t>plně použitelný i pro případné uplatňování práva na náhradu nemajetkové újmy </a:t>
            </a:r>
            <a:r>
              <a:rPr lang="cs-CZ" b="1" i="1" dirty="0" smtClean="0"/>
              <a:t>              za </a:t>
            </a:r>
            <a:r>
              <a:rPr lang="cs-CZ" b="1" i="1" dirty="0"/>
              <a:t>nezákonné rozhodnutí </a:t>
            </a:r>
            <a:r>
              <a:rPr lang="cs-CZ" i="1" dirty="0"/>
              <a:t>podle § 11 a násl. </a:t>
            </a:r>
            <a:r>
              <a:rPr lang="cs-CZ" i="1" dirty="0" err="1"/>
              <a:t>obč</a:t>
            </a:r>
            <a:r>
              <a:rPr lang="cs-CZ" i="1" dirty="0"/>
              <a:t>. zák. </a:t>
            </a:r>
            <a:r>
              <a:rPr lang="cs-CZ" i="1" dirty="0" smtClean="0"/>
              <a:t>    a </a:t>
            </a:r>
            <a:r>
              <a:rPr lang="cs-CZ" i="1" dirty="0"/>
              <a:t>podle § 13 a § 31a zák. č. </a:t>
            </a:r>
            <a:r>
              <a:rPr lang="cs-CZ" i="1" dirty="0" smtClean="0"/>
              <a:t>82/1998 </a:t>
            </a:r>
            <a:r>
              <a:rPr lang="cs-CZ" i="1" dirty="0"/>
              <a:t>Sb. ve znění pozdějších předpisů, popř. podle čl. 5 odst. 5 Úmluvy, jsou-li takové nároky, byť rozděleně, jak se tomu jeví být v daném případě, uplatňovány na základě shodných tvrzení.</a:t>
            </a:r>
          </a:p>
        </p:txBody>
      </p:sp>
    </p:spTree>
    <p:extLst>
      <p:ext uri="{BB962C8B-B14F-4D97-AF65-F5344CB8AC3E}">
        <p14:creationId xmlns:p14="http://schemas.microsoft.com/office/powerpoint/2010/main" xmlns="" val="211350790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g.reflex.cz/img/3/article/1069885_viewegh.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8784976" cy="561662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ovéPole 1"/>
          <p:cNvSpPr txBox="1"/>
          <p:nvPr/>
        </p:nvSpPr>
        <p:spPr>
          <a:xfrm>
            <a:off x="179512" y="6021288"/>
            <a:ext cx="8784976" cy="246221"/>
          </a:xfrm>
          <a:prstGeom prst="rect">
            <a:avLst/>
          </a:prstGeom>
          <a:noFill/>
        </p:spPr>
        <p:txBody>
          <a:bodyPr wrap="square" rtlCol="0">
            <a:spAutoFit/>
          </a:bodyPr>
          <a:lstStyle/>
          <a:p>
            <a:r>
              <a:rPr lang="cs-CZ" sz="1000" dirty="0"/>
              <a:t>http://img.reflex.cz/img/3/article/1069885_viewegh.jpg</a:t>
            </a:r>
          </a:p>
        </p:txBody>
      </p:sp>
    </p:spTree>
    <p:extLst>
      <p:ext uri="{BB962C8B-B14F-4D97-AF65-F5344CB8AC3E}">
        <p14:creationId xmlns:p14="http://schemas.microsoft.com/office/powerpoint/2010/main" xmlns="" val="429459439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55000" lnSpcReduction="20000"/>
          </a:bodyPr>
          <a:lstStyle/>
          <a:p>
            <a:r>
              <a:rPr lang="cs-CZ" dirty="0" smtClean="0"/>
              <a:t>Nález ÚS </a:t>
            </a:r>
            <a:r>
              <a:rPr lang="cs-CZ" dirty="0" err="1" smtClean="0"/>
              <a:t>sp</a:t>
            </a:r>
            <a:r>
              <a:rPr lang="cs-CZ" dirty="0"/>
              <a:t>. zn. I. ÚS 1586/09 ze dne </a:t>
            </a:r>
            <a:r>
              <a:rPr lang="cs-CZ" dirty="0" smtClean="0"/>
              <a:t>6.3.2012:</a:t>
            </a:r>
          </a:p>
          <a:p>
            <a:endParaRPr lang="cs-CZ" dirty="0"/>
          </a:p>
          <a:p>
            <a:pPr marL="0" indent="0" algn="just">
              <a:buNone/>
            </a:pPr>
            <a:r>
              <a:rPr lang="cs-CZ" dirty="0" smtClean="0"/>
              <a:t>      </a:t>
            </a:r>
            <a:r>
              <a:rPr lang="cs-CZ" i="1" dirty="0" smtClean="0"/>
              <a:t>V </a:t>
            </a:r>
            <a:r>
              <a:rPr lang="cs-CZ" i="1" dirty="0"/>
              <a:t>tomto pojetí, zohledňujícím význam intenzity a míry zavinění při stanovení výše </a:t>
            </a:r>
            <a:r>
              <a:rPr lang="cs-CZ" i="1" dirty="0" err="1"/>
              <a:t>relutární</a:t>
            </a:r>
            <a:r>
              <a:rPr lang="cs-CZ" i="1" dirty="0"/>
              <a:t> náhrady, je zásah do práva na ochranu osobnosti civilním deliktem a přiměřené zadostiučinění jednou z civilněprávních </a:t>
            </a:r>
            <a:r>
              <a:rPr lang="cs-CZ" b="1" i="1" dirty="0"/>
              <a:t>sankcí, </a:t>
            </a:r>
            <a:r>
              <a:rPr lang="cs-CZ" i="1" dirty="0"/>
              <a:t>která má </a:t>
            </a:r>
            <a:r>
              <a:rPr lang="cs-CZ" b="1" i="1" dirty="0"/>
              <a:t>odrazovat rušitele chráněných osobnostních statků a jeho možné následovníky</a:t>
            </a:r>
            <a:r>
              <a:rPr lang="cs-CZ" i="1" dirty="0"/>
              <a:t> od protiprávního jednání, a být tak </a:t>
            </a:r>
            <a:r>
              <a:rPr lang="cs-CZ" b="1" i="1" dirty="0"/>
              <a:t>nástrojem speciální i generální prevence, </a:t>
            </a:r>
            <a:r>
              <a:rPr lang="cs-CZ" i="1" dirty="0"/>
              <a:t>což vyžaduje, aby se jednalo o </a:t>
            </a:r>
            <a:r>
              <a:rPr lang="cs-CZ" b="1" i="1" dirty="0"/>
              <a:t>sankci patřičně důraznou a dostačující (přiměřenou) i z tohoto hlediska. </a:t>
            </a:r>
            <a:r>
              <a:rPr lang="cs-CZ" i="1" dirty="0"/>
              <a:t>"V rozhodnutí soudu musí být preventivně </a:t>
            </a:r>
            <a:r>
              <a:rPr lang="cs-CZ" b="1" i="1" u="sng" dirty="0"/>
              <a:t>optimalizováno mezi satisfakčním a sankčním působením </a:t>
            </a:r>
            <a:r>
              <a:rPr lang="cs-CZ" i="1" dirty="0"/>
              <a:t>přiměřeného zadostiučinění, mezi nimiž existuje vztah komplementarity (navzájem se doplňují, posilují - viz teze vyjádřená ohledně narůstající potřeby finanční satisfakce v přímé úměře s mírou zavinění původce zásahu) i vztah konkurence (v tom směru, že výše náhrady nesmí být toliko exemplární civilní sankcí, tj. fakticky bezdůvodným obohacením osoby dotčené neoprávněným zásahem) (srov. P. Hajn: Cit. dílo, str. 7 a násl.). Obdobně i K. Eliáš a kol. dovodili, že "nelze opomenout, že forma a výše zadostiučinění sleduje účel nejen nápravný a vyrovnací, ale též </a:t>
            </a:r>
            <a:r>
              <a:rPr lang="cs-CZ" b="1" i="1" dirty="0"/>
              <a:t>individuálně odrazující </a:t>
            </a:r>
            <a:r>
              <a:rPr lang="cs-CZ" b="1" i="1" dirty="0" smtClean="0"/>
              <a:t>          a </a:t>
            </a:r>
            <a:r>
              <a:rPr lang="cs-CZ" b="1" i="1" dirty="0"/>
              <a:t>nepřímo i obecně předcházející </a:t>
            </a:r>
            <a:r>
              <a:rPr lang="cs-CZ" i="1" dirty="0"/>
              <a:t>podobným jiným zásahům. </a:t>
            </a:r>
            <a:r>
              <a:rPr lang="cs-CZ" b="1" i="1" u="sng" dirty="0"/>
              <a:t>Odstrašující či odrazující funkce</a:t>
            </a:r>
            <a:r>
              <a:rPr lang="cs-CZ" b="1" i="1" dirty="0"/>
              <a:t> </a:t>
            </a:r>
            <a:r>
              <a:rPr lang="cs-CZ" i="1" dirty="0"/>
              <a:t>tohoto institutu ochrany soukromého práva se </a:t>
            </a:r>
            <a:r>
              <a:rPr lang="cs-CZ" b="1" i="1" dirty="0"/>
              <a:t>společně s funkcí preventivní </a:t>
            </a:r>
            <a:r>
              <a:rPr lang="cs-CZ" i="1" dirty="0"/>
              <a:t>projevuje nejen v obecné rovině nepřímo vychovávající k úctě k právům jiných lidí, ale zejména ve vztahu ke konkrétnímu původci zásahu, jehož má odradit od myšlenky pokračování v zásahu nebo od myšlenky dalšího zásahu. (...) </a:t>
            </a:r>
          </a:p>
        </p:txBody>
      </p:sp>
    </p:spTree>
    <p:extLst>
      <p:ext uri="{BB962C8B-B14F-4D97-AF65-F5344CB8AC3E}">
        <p14:creationId xmlns:p14="http://schemas.microsoft.com/office/powerpoint/2010/main" xmlns="" val="27225991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62500" lnSpcReduction="20000"/>
          </a:bodyPr>
          <a:lstStyle/>
          <a:p>
            <a:pPr algn="just"/>
            <a:r>
              <a:rPr lang="cs-CZ" dirty="0" smtClean="0"/>
              <a:t>Usnesení Ústavního soudu </a:t>
            </a:r>
            <a:r>
              <a:rPr lang="cs-CZ" dirty="0" err="1" smtClean="0"/>
              <a:t>sp</a:t>
            </a:r>
            <a:r>
              <a:rPr lang="cs-CZ" dirty="0" smtClean="0"/>
              <a:t>. zn. </a:t>
            </a:r>
            <a:r>
              <a:rPr lang="pl-PL" dirty="0"/>
              <a:t>II.ÚS 438/14 ze dne 20. 5. </a:t>
            </a:r>
            <a:r>
              <a:rPr lang="pl-PL" dirty="0" smtClean="0"/>
              <a:t>2014:</a:t>
            </a:r>
          </a:p>
          <a:p>
            <a:pPr marL="0" indent="0" algn="just">
              <a:buNone/>
            </a:pPr>
            <a:r>
              <a:rPr lang="pl-PL" dirty="0"/>
              <a:t/>
            </a:r>
            <a:br>
              <a:rPr lang="pl-PL" dirty="0"/>
            </a:br>
            <a:r>
              <a:rPr lang="pl-PL" dirty="0"/>
              <a:t> </a:t>
            </a:r>
            <a:r>
              <a:rPr lang="pl-PL" dirty="0" smtClean="0"/>
              <a:t>    </a:t>
            </a:r>
            <a:r>
              <a:rPr lang="cs-CZ" i="1" dirty="0" smtClean="0"/>
              <a:t>Náhrada </a:t>
            </a:r>
            <a:r>
              <a:rPr lang="cs-CZ" i="1" dirty="0"/>
              <a:t>nemajetkové újmy v penězích plní </a:t>
            </a:r>
            <a:r>
              <a:rPr lang="cs-CZ" b="1" i="1" dirty="0"/>
              <a:t>primárně funkci satisfakční</a:t>
            </a:r>
            <a:r>
              <a:rPr lang="cs-CZ" i="1" dirty="0"/>
              <a:t>, </a:t>
            </a:r>
            <a:r>
              <a:rPr lang="cs-CZ" i="1" dirty="0" smtClean="0"/>
              <a:t>            tj</a:t>
            </a:r>
            <a:r>
              <a:rPr lang="cs-CZ" i="1" dirty="0"/>
              <a:t>. jejím účelem je přiměřeně s ohledem na všechny okolnosti konkrétního případu, optimálně, a tím účinně vyvážit a zmírnit nepříznivý následek neoprávněného zásahu. Základním a určujícím hlediskem při určování výše náhrady nemajetkové újmy pak musí být hledisko závažnosti a intenzity ("blízkosti") zásahu (srov. nález </a:t>
            </a:r>
            <a:r>
              <a:rPr lang="cs-CZ" i="1" dirty="0" err="1"/>
              <a:t>sp</a:t>
            </a:r>
            <a:r>
              <a:rPr lang="cs-CZ" i="1" dirty="0"/>
              <a:t>. zn</a:t>
            </a:r>
            <a:r>
              <a:rPr lang="cs-CZ" i="1" dirty="0" smtClean="0"/>
              <a:t>. I</a:t>
            </a:r>
            <a:r>
              <a:rPr lang="cs-CZ" i="1" dirty="0"/>
              <a:t>. ÚS 1586/09 ze dne 6. 3. 2012, N 43/64 </a:t>
            </a:r>
            <a:r>
              <a:rPr lang="cs-CZ" i="1" dirty="0" err="1"/>
              <a:t>SbNU</a:t>
            </a:r>
            <a:r>
              <a:rPr lang="cs-CZ" i="1" dirty="0"/>
              <a:t> 491, body 33 a 34, usnesení </a:t>
            </a:r>
            <a:r>
              <a:rPr lang="cs-CZ" i="1" dirty="0" err="1"/>
              <a:t>sp</a:t>
            </a:r>
            <a:r>
              <a:rPr lang="cs-CZ" i="1" dirty="0"/>
              <a:t>. zn. </a:t>
            </a:r>
            <a:r>
              <a:rPr lang="cs-CZ" i="1" dirty="0" smtClean="0"/>
              <a:t>              II</a:t>
            </a:r>
            <a:r>
              <a:rPr lang="cs-CZ" i="1" dirty="0"/>
              <a:t>. ÚS 3894/11 ze dne 30. 5. 2012, bod 17, dostupné na http://nalus.usoud.cz). </a:t>
            </a:r>
            <a:r>
              <a:rPr lang="cs-CZ" b="1" i="1" dirty="0"/>
              <a:t>Současně by však náhrada nemajetkové újmy v penězích měla plnit </a:t>
            </a:r>
            <a:r>
              <a:rPr lang="cs-CZ" b="1" i="1" u="sng" dirty="0"/>
              <a:t>funkci preventivně-sankční </a:t>
            </a:r>
            <a:r>
              <a:rPr lang="cs-CZ" i="1" dirty="0"/>
              <a:t>(srov. nález </a:t>
            </a:r>
            <a:r>
              <a:rPr lang="cs-CZ" i="1" dirty="0" err="1"/>
              <a:t>sp</a:t>
            </a:r>
            <a:r>
              <a:rPr lang="cs-CZ" i="1" dirty="0"/>
              <a:t>. zn. I. ÚS 1586/09 ze dne 6. 3. 2012, </a:t>
            </a:r>
            <a:r>
              <a:rPr lang="cs-CZ" i="1" dirty="0" smtClean="0"/>
              <a:t>        N </a:t>
            </a:r>
            <a:r>
              <a:rPr lang="cs-CZ" i="1" dirty="0"/>
              <a:t>43/64 </a:t>
            </a:r>
            <a:r>
              <a:rPr lang="cs-CZ" i="1" dirty="0" err="1"/>
              <a:t>SbNU</a:t>
            </a:r>
            <a:r>
              <a:rPr lang="cs-CZ" i="1" dirty="0"/>
              <a:t> 491, bod 35), protože v určitých případech může být občanskoprávní ochrana účinná jen tehdy, jestliže i výše plnění uloženého rušiteli bude postižené fyzické osobě zajišťovat nejen přiměřené zadostiučinění, odpovídající závažnosti vzniklé nemajetkové újmy, nýbrž zároveň bude svým </a:t>
            </a:r>
            <a:r>
              <a:rPr lang="cs-CZ" b="1" i="1" dirty="0"/>
              <a:t>odstrašujícím účinkem působit preventivně </a:t>
            </a:r>
            <a:r>
              <a:rPr lang="cs-CZ" b="1" i="1" dirty="0" smtClean="0"/>
              <a:t> jak </a:t>
            </a:r>
            <a:r>
              <a:rPr lang="cs-CZ" b="1" i="1" dirty="0"/>
              <a:t>na rušitele, tak i na ostatní potenciální rušitele</a:t>
            </a:r>
            <a:r>
              <a:rPr lang="cs-CZ" i="1" dirty="0"/>
              <a:t> (srov. Knap, K., Švestka, J., Jehlička, O., Pavlík P., Plecitý, V. Ochrana osobnosti podle občanského práva. </a:t>
            </a:r>
            <a:r>
              <a:rPr lang="cs-CZ" i="1" dirty="0" smtClean="0"/>
              <a:t>4</a:t>
            </a:r>
            <a:r>
              <a:rPr lang="cs-CZ" i="1" dirty="0"/>
              <a:t>. vydání. Praha: Linde 2004, str. 192</a:t>
            </a:r>
            <a:r>
              <a:rPr lang="cs-CZ" i="1" dirty="0" smtClean="0"/>
              <a:t>).</a:t>
            </a:r>
          </a:p>
          <a:p>
            <a:pPr marL="0" indent="0" algn="just">
              <a:buNone/>
            </a:pPr>
            <a:r>
              <a:rPr lang="cs-CZ" i="1" dirty="0" smtClean="0"/>
              <a:t> </a:t>
            </a:r>
            <a:r>
              <a:rPr lang="pl-PL" dirty="0"/>
              <a:t/>
            </a:r>
            <a:br>
              <a:rPr lang="pl-PL" dirty="0"/>
            </a:br>
            <a:endParaRPr lang="cs-CZ" dirty="0"/>
          </a:p>
        </p:txBody>
      </p:sp>
    </p:spTree>
    <p:extLst>
      <p:ext uri="{BB962C8B-B14F-4D97-AF65-F5344CB8AC3E}">
        <p14:creationId xmlns:p14="http://schemas.microsoft.com/office/powerpoint/2010/main" xmlns="" val="40474705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77500" lnSpcReduction="20000"/>
          </a:bodyPr>
          <a:lstStyle/>
          <a:p>
            <a:pPr marL="0" indent="0" algn="just">
              <a:buNone/>
            </a:pPr>
            <a:r>
              <a:rPr lang="cs-CZ" dirty="0" smtClean="0"/>
              <a:t>     </a:t>
            </a:r>
            <a:r>
              <a:rPr lang="cs-CZ" i="1" dirty="0"/>
              <a:t>Otázka </a:t>
            </a:r>
            <a:r>
              <a:rPr lang="cs-CZ" b="1" i="1" u="sng" dirty="0"/>
              <a:t>míry zavinění </a:t>
            </a:r>
            <a:r>
              <a:rPr lang="cs-CZ" i="1" dirty="0"/>
              <a:t>původce zásahu pro stanovení výše </a:t>
            </a:r>
            <a:r>
              <a:rPr lang="cs-CZ" i="1" dirty="0" err="1"/>
              <a:t>relutární</a:t>
            </a:r>
            <a:r>
              <a:rPr lang="cs-CZ" i="1" dirty="0"/>
              <a:t> náhrady dle § 13 odst. 3 </a:t>
            </a:r>
            <a:r>
              <a:rPr lang="cs-CZ" i="1" dirty="0" err="1"/>
              <a:t>obč</a:t>
            </a:r>
            <a:r>
              <a:rPr lang="cs-CZ" i="1" dirty="0"/>
              <a:t>. zák. se tak stává zásadním způsobem spoluurčující a bezpochyby i </a:t>
            </a:r>
            <a:r>
              <a:rPr lang="cs-CZ" b="1" i="1" u="sng" dirty="0"/>
              <a:t>jedním z klíčových hledisek pro navýšení</a:t>
            </a:r>
            <a:r>
              <a:rPr lang="cs-CZ" b="1" i="1" dirty="0"/>
              <a:t> </a:t>
            </a:r>
            <a:r>
              <a:rPr lang="cs-CZ" i="1" dirty="0" err="1"/>
              <a:t>relutární</a:t>
            </a:r>
            <a:r>
              <a:rPr lang="cs-CZ" i="1" dirty="0"/>
              <a:t> </a:t>
            </a:r>
            <a:r>
              <a:rPr lang="cs-CZ" i="1" dirty="0" smtClean="0"/>
              <a:t>náhrady… V </a:t>
            </a:r>
            <a:r>
              <a:rPr lang="cs-CZ" i="1" dirty="0"/>
              <a:t>tomto směru lze dojít k závěru, že v případě </a:t>
            </a:r>
            <a:r>
              <a:rPr lang="cs-CZ" b="1" i="1" dirty="0"/>
              <a:t>zlého úmyslu (záměru) </a:t>
            </a:r>
            <a:r>
              <a:rPr lang="cs-CZ" i="1" dirty="0"/>
              <a:t>na straně původce neoprávněného zásahu by měl soud svůj odsudek nad tímto společensky i právně zvlášť odsouzeníhodným chováním vyjádřit právě </a:t>
            </a:r>
            <a:r>
              <a:rPr lang="cs-CZ" b="1" i="1" dirty="0"/>
              <a:t>citelným určením výše peněžitého zadostiučinění</a:t>
            </a:r>
            <a:r>
              <a:rPr lang="cs-CZ" i="1" dirty="0"/>
              <a:t>. Obdobně by bylo třeba postupovat i v případě, že by původce neoprávněného zásahu do osobnostních práv právě tímto zásahem </a:t>
            </a:r>
            <a:r>
              <a:rPr lang="cs-CZ" b="1" i="1" dirty="0"/>
              <a:t>sledoval</a:t>
            </a:r>
            <a:r>
              <a:rPr lang="cs-CZ" i="1" dirty="0"/>
              <a:t> pouze záměr zvýšit svůj </a:t>
            </a:r>
            <a:r>
              <a:rPr lang="cs-CZ" b="1" i="1" dirty="0"/>
              <a:t>majetkový prospěch </a:t>
            </a:r>
            <a:r>
              <a:rPr lang="cs-CZ" i="1" dirty="0"/>
              <a:t>či tak činil ve snaze zviditelnit se a získat tak potřebnou publicitu pro své konání (např. zvýšený odběr a prodej tisku, reklama aj.).</a:t>
            </a:r>
          </a:p>
          <a:p>
            <a:pPr marL="0" indent="0">
              <a:buNone/>
            </a:pPr>
            <a:r>
              <a:rPr lang="cs-CZ" dirty="0"/>
              <a:t> </a:t>
            </a:r>
          </a:p>
          <a:p>
            <a:endParaRPr lang="cs-CZ" dirty="0"/>
          </a:p>
        </p:txBody>
      </p:sp>
    </p:spTree>
    <p:extLst>
      <p:ext uri="{BB962C8B-B14F-4D97-AF65-F5344CB8AC3E}">
        <p14:creationId xmlns:p14="http://schemas.microsoft.com/office/powerpoint/2010/main" xmlns="" val="12928996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lstStyle/>
          <a:p>
            <a:pPr algn="just"/>
            <a:r>
              <a:rPr lang="cs-CZ" dirty="0" smtClean="0"/>
              <a:t>Rozsudek </a:t>
            </a:r>
            <a:r>
              <a:rPr lang="cs-CZ" dirty="0"/>
              <a:t>NS  </a:t>
            </a:r>
            <a:r>
              <a:rPr lang="cs-CZ" dirty="0" err="1"/>
              <a:t>sp</a:t>
            </a:r>
            <a:r>
              <a:rPr lang="cs-CZ" dirty="0"/>
              <a:t>. zn. 30 </a:t>
            </a:r>
            <a:r>
              <a:rPr lang="cs-CZ" dirty="0" err="1"/>
              <a:t>Cdo</a:t>
            </a:r>
            <a:r>
              <a:rPr lang="cs-CZ" dirty="0"/>
              <a:t> 4431/2007 ze dne 7.10.2009:</a:t>
            </a:r>
          </a:p>
          <a:p>
            <a:endParaRPr lang="cs-CZ" dirty="0"/>
          </a:p>
          <a:p>
            <a:pPr marL="0" indent="0" algn="just">
              <a:buNone/>
            </a:pPr>
            <a:r>
              <a:rPr lang="cs-CZ" dirty="0"/>
              <a:t>     </a:t>
            </a:r>
            <a:r>
              <a:rPr lang="cs-CZ" i="1" dirty="0"/>
              <a:t>Zadostiučinění v penězích plní především satisfakční funkci, i když </a:t>
            </a:r>
            <a:r>
              <a:rPr lang="cs-CZ" b="1" i="1" dirty="0"/>
              <a:t>úlohu preventivního významu </a:t>
            </a:r>
            <a:r>
              <a:rPr lang="cs-CZ" i="1" dirty="0"/>
              <a:t>zákonu odpovídajícího a spravedlivého zadostiučinění </a:t>
            </a:r>
            <a:r>
              <a:rPr lang="cs-CZ" b="1" i="1" dirty="0"/>
              <a:t>nelze vylučovat</a:t>
            </a:r>
            <a:r>
              <a:rPr lang="cs-CZ" i="1" dirty="0"/>
              <a:t>.</a:t>
            </a:r>
            <a:endParaRPr lang="cs-CZ" dirty="0"/>
          </a:p>
        </p:txBody>
      </p:sp>
    </p:spTree>
    <p:extLst>
      <p:ext uri="{BB962C8B-B14F-4D97-AF65-F5344CB8AC3E}">
        <p14:creationId xmlns:p14="http://schemas.microsoft.com/office/powerpoint/2010/main" xmlns="" val="16106873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92500" lnSpcReduction="10000"/>
          </a:bodyPr>
          <a:lstStyle/>
          <a:p>
            <a:pPr algn="just"/>
            <a:r>
              <a:rPr lang="cs-CZ" dirty="0" smtClean="0"/>
              <a:t>Rozsudek NS </a:t>
            </a:r>
            <a:r>
              <a:rPr lang="cs-CZ" dirty="0" err="1" smtClean="0"/>
              <a:t>sp</a:t>
            </a:r>
            <a:r>
              <a:rPr lang="cs-CZ" dirty="0" smtClean="0"/>
              <a:t>. zn. 30 </a:t>
            </a:r>
            <a:r>
              <a:rPr lang="cs-CZ" dirty="0" err="1" smtClean="0"/>
              <a:t>Cdo</a:t>
            </a:r>
            <a:r>
              <a:rPr lang="cs-CZ" dirty="0" smtClean="0"/>
              <a:t> 4842/2010 ze dne 27.9.2012 (protiprávní odstranění vaječníků):</a:t>
            </a:r>
          </a:p>
          <a:p>
            <a:pPr algn="just"/>
            <a:endParaRPr lang="cs-CZ" dirty="0"/>
          </a:p>
          <a:p>
            <a:pPr marL="0" indent="0" algn="just">
              <a:buNone/>
            </a:pPr>
            <a:r>
              <a:rPr lang="cs-CZ" dirty="0" smtClean="0"/>
              <a:t>     </a:t>
            </a:r>
            <a:r>
              <a:rPr lang="cs-CZ" i="1" dirty="0" smtClean="0"/>
              <a:t>V </a:t>
            </a:r>
            <a:r>
              <a:rPr lang="cs-CZ" i="1" dirty="0"/>
              <a:t>rozhodnutí soudu o náhradě nemajetkové újmy </a:t>
            </a:r>
            <a:r>
              <a:rPr lang="cs-CZ" i="1" dirty="0" smtClean="0"/>
              <a:t>              v </a:t>
            </a:r>
            <a:r>
              <a:rPr lang="cs-CZ" i="1" dirty="0"/>
              <a:t>penězích musí být </a:t>
            </a:r>
            <a:r>
              <a:rPr lang="cs-CZ" b="1" i="1" dirty="0"/>
              <a:t>preventivně optimalizováno mezi </a:t>
            </a:r>
            <a:r>
              <a:rPr lang="cs-CZ" b="1" i="1" u="sng" dirty="0"/>
              <a:t>satisfakčním a sankčním působením </a:t>
            </a:r>
            <a:r>
              <a:rPr lang="cs-CZ" i="1" dirty="0"/>
              <a:t>přiměřeného zadostiučinění, mezi nimiž existuje vztah komplementarity i vztah konkurence. Otázka míry </a:t>
            </a:r>
            <a:r>
              <a:rPr lang="cs-CZ" b="1" i="1" dirty="0"/>
              <a:t>zavinění</a:t>
            </a:r>
            <a:r>
              <a:rPr lang="cs-CZ" i="1" dirty="0"/>
              <a:t> původce zásahu pro stanovení výše </a:t>
            </a:r>
            <a:r>
              <a:rPr lang="cs-CZ" i="1" dirty="0" err="1"/>
              <a:t>relutární</a:t>
            </a:r>
            <a:r>
              <a:rPr lang="cs-CZ" i="1" dirty="0"/>
              <a:t> náhrady dle </a:t>
            </a:r>
            <a:r>
              <a:rPr lang="cs-CZ" i="1" dirty="0" smtClean="0"/>
              <a:t>§ 13 odst</a:t>
            </a:r>
            <a:r>
              <a:rPr lang="cs-CZ" i="1" dirty="0"/>
              <a:t>. 3 </a:t>
            </a:r>
            <a:r>
              <a:rPr lang="cs-CZ" i="1" dirty="0" err="1" smtClean="0"/>
              <a:t>obč</a:t>
            </a:r>
            <a:r>
              <a:rPr lang="cs-CZ" i="1" dirty="0" smtClean="0"/>
              <a:t>. zák. se </a:t>
            </a:r>
            <a:r>
              <a:rPr lang="cs-CZ" i="1" dirty="0"/>
              <a:t>tak stává zásadním způsobem spoluurčující a bezpochyby i </a:t>
            </a:r>
            <a:r>
              <a:rPr lang="cs-CZ" b="1" i="1" dirty="0"/>
              <a:t>jedním </a:t>
            </a:r>
            <a:r>
              <a:rPr lang="cs-CZ" b="1" i="1" dirty="0" smtClean="0"/>
              <a:t>                    z </a:t>
            </a:r>
            <a:r>
              <a:rPr lang="cs-CZ" b="1" i="1" dirty="0"/>
              <a:t>klíčových hledisek pro navýšení </a:t>
            </a:r>
            <a:r>
              <a:rPr lang="cs-CZ" i="1" dirty="0" err="1"/>
              <a:t>relutární</a:t>
            </a:r>
            <a:r>
              <a:rPr lang="cs-CZ" i="1" dirty="0"/>
              <a:t> náhrady.</a:t>
            </a:r>
          </a:p>
        </p:txBody>
      </p:sp>
    </p:spTree>
    <p:extLst>
      <p:ext uri="{BB962C8B-B14F-4D97-AF65-F5344CB8AC3E}">
        <p14:creationId xmlns:p14="http://schemas.microsoft.com/office/powerpoint/2010/main" xmlns="" val="38343466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92500" lnSpcReduction="20000"/>
          </a:bodyPr>
          <a:lstStyle/>
          <a:p>
            <a:pPr algn="just"/>
            <a:r>
              <a:rPr lang="cs-CZ" dirty="0" smtClean="0"/>
              <a:t>Rozsudek NS </a:t>
            </a:r>
            <a:r>
              <a:rPr lang="cs-CZ" dirty="0" err="1" smtClean="0"/>
              <a:t>sp</a:t>
            </a:r>
            <a:r>
              <a:rPr lang="cs-CZ" dirty="0" smtClean="0"/>
              <a:t>. zn. 30 </a:t>
            </a:r>
            <a:r>
              <a:rPr lang="cs-CZ" dirty="0" err="1" smtClean="0"/>
              <a:t>Cdo</a:t>
            </a:r>
            <a:r>
              <a:rPr lang="cs-CZ" dirty="0" smtClean="0"/>
              <a:t> 3770/2011 ze dne 12.12.2012:</a:t>
            </a:r>
          </a:p>
          <a:p>
            <a:pPr algn="just"/>
            <a:endParaRPr lang="cs-CZ" dirty="0" smtClean="0"/>
          </a:p>
          <a:p>
            <a:pPr marL="0" indent="0" algn="just">
              <a:buNone/>
            </a:pPr>
            <a:r>
              <a:rPr lang="cs-CZ" dirty="0" smtClean="0"/>
              <a:t>     </a:t>
            </a:r>
            <a:r>
              <a:rPr lang="cs-CZ" i="1" dirty="0" smtClean="0"/>
              <a:t>Kdyby </a:t>
            </a:r>
            <a:r>
              <a:rPr lang="cs-CZ" i="1" dirty="0"/>
              <a:t>se však jednání zákonného zástupce, objektivně kvalifikované jako rozporné se zájmy dítěte, mělo promítnout např. ve snížení výše uvažovaného peněžitého zadostiučinění, došlo by jednak k </a:t>
            </a:r>
            <a:r>
              <a:rPr lang="cs-CZ" b="1" i="1" dirty="0"/>
              <a:t>popření</a:t>
            </a:r>
            <a:r>
              <a:rPr lang="cs-CZ" i="1" dirty="0"/>
              <a:t> satisfakční funkce peněžitého zadostiučinění ve vztahu k dotčenému dítěti (nezletilému je peněžité zadostiučinění sníženo, ačkoliv se na vzniku újmy nepodílelo) a rovněž </a:t>
            </a:r>
            <a:r>
              <a:rPr lang="cs-CZ" i="1" dirty="0" smtClean="0"/>
              <a:t>                            k </a:t>
            </a:r>
            <a:r>
              <a:rPr lang="cs-CZ" b="1" i="1" dirty="0"/>
              <a:t>preventivní funkci peněžitého zadostiučinění </a:t>
            </a:r>
            <a:r>
              <a:rPr lang="cs-CZ" i="1" dirty="0"/>
              <a:t>(šiřitel soukromých informací o dítěti </a:t>
            </a:r>
            <a:r>
              <a:rPr lang="cs-CZ" b="1" i="1" dirty="0"/>
              <a:t>by nebyl </a:t>
            </a:r>
            <a:r>
              <a:rPr lang="cs-CZ" b="1" i="1" dirty="0" smtClean="0"/>
              <a:t>                 </a:t>
            </a:r>
            <a:r>
              <a:rPr lang="cs-CZ" i="1" dirty="0" smtClean="0"/>
              <a:t>před </a:t>
            </a:r>
            <a:r>
              <a:rPr lang="cs-CZ" i="1" dirty="0"/>
              <a:t>dalšími útoky </a:t>
            </a:r>
            <a:r>
              <a:rPr lang="cs-CZ" b="1" i="1" u="sng" dirty="0"/>
              <a:t>odstrašen výší</a:t>
            </a:r>
            <a:r>
              <a:rPr lang="cs-CZ" b="1" i="1" dirty="0"/>
              <a:t> </a:t>
            </a:r>
            <a:r>
              <a:rPr lang="cs-CZ" i="1" dirty="0"/>
              <a:t>přiznaného peněžitého zadostiučinění). </a:t>
            </a:r>
          </a:p>
        </p:txBody>
      </p:sp>
    </p:spTree>
    <p:extLst>
      <p:ext uri="{BB962C8B-B14F-4D97-AF65-F5344CB8AC3E}">
        <p14:creationId xmlns:p14="http://schemas.microsoft.com/office/powerpoint/2010/main" xmlns="" val="31673526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77500" lnSpcReduction="20000"/>
          </a:bodyPr>
          <a:lstStyle/>
          <a:p>
            <a:r>
              <a:rPr lang="cs-CZ" dirty="0" smtClean="0"/>
              <a:t>Rozsudek NS </a:t>
            </a:r>
            <a:r>
              <a:rPr lang="cs-CZ" dirty="0" err="1"/>
              <a:t>sp</a:t>
            </a:r>
            <a:r>
              <a:rPr lang="cs-CZ" dirty="0"/>
              <a:t>. zn. 30 </a:t>
            </a:r>
            <a:r>
              <a:rPr lang="cs-CZ" dirty="0" err="1"/>
              <a:t>Cdo</a:t>
            </a:r>
            <a:r>
              <a:rPr lang="cs-CZ" dirty="0"/>
              <a:t> </a:t>
            </a:r>
            <a:r>
              <a:rPr lang="cs-CZ" dirty="0" smtClean="0"/>
              <a:t>1231/2011 </a:t>
            </a:r>
            <a:r>
              <a:rPr lang="cs-CZ" dirty="0"/>
              <a:t>ze dne </a:t>
            </a:r>
            <a:r>
              <a:rPr lang="cs-CZ" dirty="0" smtClean="0"/>
              <a:t>12.12.2012:</a:t>
            </a:r>
          </a:p>
          <a:p>
            <a:endParaRPr lang="cs-CZ" dirty="0"/>
          </a:p>
          <a:p>
            <a:pPr marL="0" indent="0" algn="just">
              <a:buNone/>
            </a:pPr>
            <a:r>
              <a:rPr lang="cs-CZ" i="1" dirty="0" smtClean="0"/>
              <a:t>    Je </a:t>
            </a:r>
            <a:r>
              <a:rPr lang="cs-CZ" i="1" dirty="0"/>
              <a:t>zřejmé, že </a:t>
            </a:r>
            <a:r>
              <a:rPr lang="cs-CZ" b="1" i="1" u="sng" dirty="0"/>
              <a:t>preventivně - sankční funkci zadostiučinění </a:t>
            </a:r>
            <a:r>
              <a:rPr lang="cs-CZ" i="1" dirty="0"/>
              <a:t>nelze uplatňovat u každého zásahu do osobnostních práv; je však nicméně nezbytné </a:t>
            </a:r>
            <a:r>
              <a:rPr lang="cs-CZ" b="1" i="1" dirty="0"/>
              <a:t>posoudit vhodnost jejího použití </a:t>
            </a:r>
            <a:r>
              <a:rPr lang="cs-CZ" b="1" i="1" dirty="0" smtClean="0"/>
              <a:t>                        v </a:t>
            </a:r>
            <a:r>
              <a:rPr lang="cs-CZ" b="1" i="1" dirty="0"/>
              <a:t>konkrétním případě</a:t>
            </a:r>
            <a:r>
              <a:rPr lang="cs-CZ" i="1" dirty="0"/>
              <a:t>, zvláště pak tehdy, kdy skutečně hrozí opakování podobných zásahů do ochrany osobnosti, a kdy je třeba žalovanou od podobných zásahů </a:t>
            </a:r>
            <a:r>
              <a:rPr lang="cs-CZ" b="1" i="1" dirty="0"/>
              <a:t>odradit</a:t>
            </a:r>
            <a:r>
              <a:rPr lang="cs-CZ" i="1" dirty="0"/>
              <a:t>.</a:t>
            </a:r>
            <a:endParaRPr lang="cs-CZ" dirty="0"/>
          </a:p>
          <a:p>
            <a:pPr marL="0" indent="0">
              <a:buNone/>
            </a:pPr>
            <a:endParaRPr lang="cs-CZ" i="1" dirty="0" smtClean="0"/>
          </a:p>
          <a:p>
            <a:pPr marL="0" indent="0" algn="just">
              <a:buNone/>
            </a:pPr>
            <a:r>
              <a:rPr lang="cs-CZ" i="1" dirty="0"/>
              <a:t> </a:t>
            </a:r>
            <a:r>
              <a:rPr lang="cs-CZ" i="1" dirty="0" smtClean="0"/>
              <a:t>    Za </a:t>
            </a:r>
            <a:r>
              <a:rPr lang="cs-CZ" i="1" dirty="0"/>
              <a:t>situace, kdy žalobkyně nastínila tuto otázku už ve svém žalobním návrhu, se jí měly soudy zabývat a zhodnotit, zda se budou na konkrétní případ preventivně - sankční funkci </a:t>
            </a:r>
            <a:r>
              <a:rPr lang="cs-CZ" b="1" i="1" dirty="0"/>
              <a:t>aplikovat</a:t>
            </a:r>
            <a:r>
              <a:rPr lang="cs-CZ" i="1" dirty="0"/>
              <a:t>, popřípadě adekvátně odůvodnit, proč se </a:t>
            </a:r>
            <a:r>
              <a:rPr lang="cs-CZ" b="1" i="1" dirty="0"/>
              <a:t>zde</a:t>
            </a:r>
            <a:r>
              <a:rPr lang="cs-CZ" i="1" dirty="0"/>
              <a:t> tato funkce </a:t>
            </a:r>
            <a:r>
              <a:rPr lang="cs-CZ" b="1" i="1" dirty="0"/>
              <a:t>neuplatní</a:t>
            </a:r>
            <a:r>
              <a:rPr lang="cs-CZ" i="1" dirty="0" smtClean="0"/>
              <a:t>.</a:t>
            </a:r>
            <a:endParaRPr lang="cs-CZ" dirty="0"/>
          </a:p>
        </p:txBody>
      </p:sp>
    </p:spTree>
    <p:extLst>
      <p:ext uri="{BB962C8B-B14F-4D97-AF65-F5344CB8AC3E}">
        <p14:creationId xmlns:p14="http://schemas.microsoft.com/office/powerpoint/2010/main" xmlns="" val="329751093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70000" lnSpcReduction="20000"/>
          </a:bodyPr>
          <a:lstStyle/>
          <a:p>
            <a:r>
              <a:rPr lang="sk-SK" dirty="0" err="1" smtClean="0"/>
              <a:t>Rozsudek</a:t>
            </a:r>
            <a:r>
              <a:rPr lang="sk-SK" dirty="0" smtClean="0"/>
              <a:t> NS </a:t>
            </a:r>
            <a:r>
              <a:rPr lang="sk-SK" dirty="0" err="1" smtClean="0"/>
              <a:t>sp</a:t>
            </a:r>
            <a:r>
              <a:rPr lang="sk-SK" dirty="0" smtClean="0"/>
              <a:t>. </a:t>
            </a:r>
            <a:r>
              <a:rPr lang="sk-SK" dirty="0"/>
              <a:t>zn. 30 </a:t>
            </a:r>
            <a:r>
              <a:rPr lang="sk-SK" dirty="0" err="1"/>
              <a:t>Cdo</a:t>
            </a:r>
            <a:r>
              <a:rPr lang="sk-SK" dirty="0"/>
              <a:t> </a:t>
            </a:r>
            <a:r>
              <a:rPr lang="sk-SK" dirty="0" smtClean="0"/>
              <a:t>3352/2012 </a:t>
            </a:r>
            <a:r>
              <a:rPr lang="sk-SK" dirty="0" err="1"/>
              <a:t>ze</a:t>
            </a:r>
            <a:r>
              <a:rPr lang="sk-SK" dirty="0"/>
              <a:t> dne </a:t>
            </a:r>
            <a:r>
              <a:rPr lang="sk-SK" dirty="0" smtClean="0"/>
              <a:t>19.6.2013:</a:t>
            </a:r>
            <a:endParaRPr lang="cs-CZ" dirty="0"/>
          </a:p>
          <a:p>
            <a:pPr marL="0" indent="0">
              <a:buNone/>
            </a:pPr>
            <a:endParaRPr lang="cs-CZ" dirty="0"/>
          </a:p>
          <a:p>
            <a:pPr marL="0" indent="0" algn="just">
              <a:buNone/>
            </a:pPr>
            <a:r>
              <a:rPr lang="sk-SK" i="1" dirty="0" smtClean="0"/>
              <a:t>     </a:t>
            </a:r>
            <a:r>
              <a:rPr lang="sk-SK" i="1" dirty="0" err="1" smtClean="0"/>
              <a:t>Současně</a:t>
            </a:r>
            <a:r>
              <a:rPr lang="sk-SK" i="1" dirty="0" smtClean="0"/>
              <a:t> </a:t>
            </a:r>
            <a:r>
              <a:rPr lang="sk-SK" i="1" dirty="0"/>
              <a:t>dovolací </a:t>
            </a:r>
            <a:r>
              <a:rPr lang="sk-SK" i="1" dirty="0" err="1"/>
              <a:t>soud</a:t>
            </a:r>
            <a:r>
              <a:rPr lang="sk-SK" i="1" dirty="0"/>
              <a:t> </a:t>
            </a:r>
            <a:r>
              <a:rPr lang="sk-SK" i="1" dirty="0" err="1"/>
              <a:t>konstatuje</a:t>
            </a:r>
            <a:r>
              <a:rPr lang="sk-SK" i="1" dirty="0"/>
              <a:t>, že </a:t>
            </a:r>
            <a:r>
              <a:rPr lang="sk-SK" i="1" dirty="0" err="1"/>
              <a:t>se</a:t>
            </a:r>
            <a:r>
              <a:rPr lang="sk-SK" i="1" dirty="0"/>
              <a:t> </a:t>
            </a:r>
            <a:r>
              <a:rPr lang="sk-SK" i="1" dirty="0" err="1"/>
              <a:t>dovolatelka</a:t>
            </a:r>
            <a:r>
              <a:rPr lang="sk-SK" i="1" dirty="0"/>
              <a:t> </a:t>
            </a:r>
            <a:r>
              <a:rPr lang="sk-SK" i="1" dirty="0" err="1"/>
              <a:t>již</a:t>
            </a:r>
            <a:r>
              <a:rPr lang="sk-SK" i="1" dirty="0"/>
              <a:t> </a:t>
            </a:r>
            <a:r>
              <a:rPr lang="sk-SK" i="1" dirty="0" err="1"/>
              <a:t>dříve</a:t>
            </a:r>
            <a:r>
              <a:rPr lang="sk-SK" i="1" dirty="0"/>
              <a:t> domáhala také </a:t>
            </a:r>
            <a:r>
              <a:rPr lang="sk-SK" b="1" i="1" u="sng" dirty="0" err="1"/>
              <a:t>preventivně</a:t>
            </a:r>
            <a:r>
              <a:rPr lang="sk-SK" b="1" i="1" u="sng" dirty="0"/>
              <a:t> - sankční </a:t>
            </a:r>
            <a:r>
              <a:rPr lang="sk-SK" b="1" i="1" u="sng" dirty="0" err="1"/>
              <a:t>funkce</a:t>
            </a:r>
            <a:r>
              <a:rPr lang="sk-SK" b="1" i="1" dirty="0"/>
              <a:t> </a:t>
            </a:r>
            <a:r>
              <a:rPr lang="sk-SK" i="1" dirty="0"/>
              <a:t>ochrany osobnosti (</a:t>
            </a:r>
            <a:r>
              <a:rPr lang="sk-SK" i="1" dirty="0" err="1"/>
              <a:t>viz</a:t>
            </a:r>
            <a:r>
              <a:rPr lang="sk-SK" i="1" dirty="0"/>
              <a:t>. č. l. 32), </a:t>
            </a:r>
            <a:r>
              <a:rPr lang="sk-SK" i="1" dirty="0" err="1"/>
              <a:t>kterou</a:t>
            </a:r>
            <a:r>
              <a:rPr lang="sk-SK" i="1" dirty="0"/>
              <a:t> odvolací </a:t>
            </a:r>
            <a:r>
              <a:rPr lang="sk-SK" i="1" dirty="0" err="1"/>
              <a:t>soud</a:t>
            </a:r>
            <a:r>
              <a:rPr lang="sk-SK" i="1" dirty="0"/>
              <a:t> nijak </a:t>
            </a:r>
            <a:r>
              <a:rPr lang="sk-SK" i="1" dirty="0" err="1"/>
              <a:t>nepromítl</a:t>
            </a:r>
            <a:r>
              <a:rPr lang="sk-SK" i="1" dirty="0"/>
              <a:t> do výše </a:t>
            </a:r>
            <a:r>
              <a:rPr lang="sk-SK" i="1" dirty="0" err="1"/>
              <a:t>přiznaného</a:t>
            </a:r>
            <a:r>
              <a:rPr lang="sk-SK" i="1" dirty="0"/>
              <a:t> </a:t>
            </a:r>
            <a:r>
              <a:rPr lang="sk-SK" i="1" dirty="0" err="1"/>
              <a:t>finančního</a:t>
            </a:r>
            <a:r>
              <a:rPr lang="sk-SK" i="1" dirty="0"/>
              <a:t> </a:t>
            </a:r>
            <a:r>
              <a:rPr lang="sk-SK" i="1" dirty="0" err="1"/>
              <a:t>zadostiučinění</a:t>
            </a:r>
            <a:r>
              <a:rPr lang="sk-SK" i="1" dirty="0"/>
              <a:t>. </a:t>
            </a:r>
            <a:r>
              <a:rPr lang="sk-SK" i="1" dirty="0" err="1"/>
              <a:t>Přičemž</a:t>
            </a:r>
            <a:r>
              <a:rPr lang="sk-SK" i="1" dirty="0"/>
              <a:t> jak </a:t>
            </a:r>
            <a:r>
              <a:rPr lang="sk-SK" i="1" dirty="0" err="1"/>
              <a:t>již</a:t>
            </a:r>
            <a:r>
              <a:rPr lang="sk-SK" i="1" dirty="0"/>
              <a:t> </a:t>
            </a:r>
            <a:r>
              <a:rPr lang="sk-SK" i="1" dirty="0" err="1"/>
              <a:t>dříve</a:t>
            </a:r>
            <a:r>
              <a:rPr lang="sk-SK" i="1" dirty="0"/>
              <a:t> </a:t>
            </a:r>
            <a:r>
              <a:rPr lang="sk-SK" i="1" dirty="0" err="1"/>
              <a:t>uvedl</a:t>
            </a:r>
            <a:r>
              <a:rPr lang="sk-SK" i="1" dirty="0"/>
              <a:t> </a:t>
            </a:r>
            <a:r>
              <a:rPr lang="sk-SK" i="1" dirty="0" err="1"/>
              <a:t>Nejvyšší</a:t>
            </a:r>
            <a:r>
              <a:rPr lang="sk-SK" i="1" dirty="0"/>
              <a:t> </a:t>
            </a:r>
            <a:r>
              <a:rPr lang="sk-SK" i="1" dirty="0" err="1"/>
              <a:t>soud</a:t>
            </a:r>
            <a:r>
              <a:rPr lang="sk-SK" i="1" dirty="0"/>
              <a:t> </a:t>
            </a:r>
            <a:r>
              <a:rPr lang="sk-SK" i="1" dirty="0" err="1"/>
              <a:t>ve</a:t>
            </a:r>
            <a:r>
              <a:rPr lang="sk-SK" i="1" dirty="0"/>
              <a:t> </a:t>
            </a:r>
            <a:r>
              <a:rPr lang="sk-SK" i="1" dirty="0" err="1"/>
              <a:t>svém</a:t>
            </a:r>
            <a:r>
              <a:rPr lang="sk-SK" i="1" dirty="0"/>
              <a:t> rozhodnutí </a:t>
            </a:r>
            <a:r>
              <a:rPr lang="sk-SK" i="1" dirty="0" err="1"/>
              <a:t>ze</a:t>
            </a:r>
            <a:r>
              <a:rPr lang="sk-SK" i="1" dirty="0"/>
              <a:t> dne 12. 12. 2012, </a:t>
            </a:r>
            <a:r>
              <a:rPr lang="sk-SK" i="1" dirty="0" err="1"/>
              <a:t>sp</a:t>
            </a:r>
            <a:r>
              <a:rPr lang="sk-SK" i="1" dirty="0"/>
              <a:t>. zn. 30 </a:t>
            </a:r>
            <a:r>
              <a:rPr lang="sk-SK" i="1" dirty="0" err="1"/>
              <a:t>Cdo</a:t>
            </a:r>
            <a:r>
              <a:rPr lang="sk-SK" i="1" dirty="0"/>
              <a:t> 1231/2011, že „</a:t>
            </a:r>
            <a:r>
              <a:rPr lang="sk-SK" i="1" dirty="0" err="1"/>
              <a:t>preventivně</a:t>
            </a:r>
            <a:r>
              <a:rPr lang="sk-SK" i="1" dirty="0"/>
              <a:t> - sankční </a:t>
            </a:r>
            <a:r>
              <a:rPr lang="sk-SK" i="1" dirty="0" err="1"/>
              <a:t>funkci</a:t>
            </a:r>
            <a:r>
              <a:rPr lang="sk-SK" i="1" dirty="0"/>
              <a:t> </a:t>
            </a:r>
            <a:r>
              <a:rPr lang="sk-SK" i="1" dirty="0" err="1"/>
              <a:t>zadostiučinění</a:t>
            </a:r>
            <a:r>
              <a:rPr lang="sk-SK" i="1" dirty="0"/>
              <a:t> </a:t>
            </a:r>
            <a:r>
              <a:rPr lang="sk-SK" i="1" dirty="0" err="1"/>
              <a:t>nelze</a:t>
            </a:r>
            <a:r>
              <a:rPr lang="sk-SK" i="1" dirty="0"/>
              <a:t> </a:t>
            </a:r>
            <a:r>
              <a:rPr lang="sk-SK" i="1" dirty="0" err="1"/>
              <a:t>uplatňovat</a:t>
            </a:r>
            <a:r>
              <a:rPr lang="sk-SK" i="1" dirty="0"/>
              <a:t> u každého zásahu do </a:t>
            </a:r>
            <a:r>
              <a:rPr lang="sk-SK" i="1" dirty="0" err="1"/>
              <a:t>osobnostních</a:t>
            </a:r>
            <a:r>
              <a:rPr lang="sk-SK" i="1" dirty="0"/>
              <a:t> práv; je však </a:t>
            </a:r>
            <a:r>
              <a:rPr lang="sk-SK" i="1" dirty="0" err="1"/>
              <a:t>nicméně</a:t>
            </a:r>
            <a:r>
              <a:rPr lang="sk-SK" i="1" dirty="0"/>
              <a:t> </a:t>
            </a:r>
            <a:r>
              <a:rPr lang="sk-SK" b="1" i="1" dirty="0" err="1"/>
              <a:t>nezbytné</a:t>
            </a:r>
            <a:r>
              <a:rPr lang="sk-SK" b="1" i="1" dirty="0"/>
              <a:t> </a:t>
            </a:r>
            <a:r>
              <a:rPr lang="sk-SK" b="1" i="1" dirty="0" err="1"/>
              <a:t>posoudit</a:t>
            </a:r>
            <a:r>
              <a:rPr lang="sk-SK" b="1" i="1" dirty="0"/>
              <a:t> </a:t>
            </a:r>
            <a:r>
              <a:rPr lang="sk-SK" b="1" i="1" dirty="0" err="1"/>
              <a:t>vhodnost</a:t>
            </a:r>
            <a:r>
              <a:rPr lang="sk-SK" b="1" i="1" dirty="0"/>
              <a:t> </a:t>
            </a:r>
            <a:r>
              <a:rPr lang="sk-SK" b="1" i="1" dirty="0" err="1"/>
              <a:t>jejího</a:t>
            </a:r>
            <a:r>
              <a:rPr lang="sk-SK" b="1" i="1" dirty="0"/>
              <a:t> použití </a:t>
            </a:r>
            <a:r>
              <a:rPr lang="sk-SK" b="1" i="1" dirty="0" smtClean="0"/>
              <a:t>                               v </a:t>
            </a:r>
            <a:r>
              <a:rPr lang="sk-SK" b="1" i="1" dirty="0" err="1"/>
              <a:t>konkrétním</a:t>
            </a:r>
            <a:r>
              <a:rPr lang="sk-SK" b="1" i="1" dirty="0"/>
              <a:t> </a:t>
            </a:r>
            <a:r>
              <a:rPr lang="sk-SK" b="1" i="1" dirty="0" err="1"/>
              <a:t>případě</a:t>
            </a:r>
            <a:r>
              <a:rPr lang="sk-SK" i="1" dirty="0"/>
              <a:t>, </a:t>
            </a:r>
            <a:r>
              <a:rPr lang="sk-SK" i="1" dirty="0" err="1"/>
              <a:t>zvláště</a:t>
            </a:r>
            <a:r>
              <a:rPr lang="sk-SK" i="1" dirty="0"/>
              <a:t> </a:t>
            </a:r>
            <a:r>
              <a:rPr lang="sk-SK" i="1" dirty="0" err="1"/>
              <a:t>pak</a:t>
            </a:r>
            <a:r>
              <a:rPr lang="sk-SK" i="1" dirty="0"/>
              <a:t> </a:t>
            </a:r>
            <a:r>
              <a:rPr lang="sk-SK" i="1" dirty="0" err="1"/>
              <a:t>tehdy</a:t>
            </a:r>
            <a:r>
              <a:rPr lang="sk-SK" i="1" dirty="0"/>
              <a:t>, </a:t>
            </a:r>
            <a:r>
              <a:rPr lang="sk-SK" i="1" dirty="0" err="1"/>
              <a:t>kdy</a:t>
            </a:r>
            <a:r>
              <a:rPr lang="sk-SK" i="1" dirty="0"/>
              <a:t> </a:t>
            </a:r>
            <a:r>
              <a:rPr lang="sk-SK" i="1" dirty="0" err="1"/>
              <a:t>skutečně</a:t>
            </a:r>
            <a:r>
              <a:rPr lang="sk-SK" i="1" dirty="0"/>
              <a:t> hrozní </a:t>
            </a:r>
            <a:r>
              <a:rPr lang="sk-SK" i="1" dirty="0" err="1"/>
              <a:t>opakování</a:t>
            </a:r>
            <a:r>
              <a:rPr lang="sk-SK" i="1" dirty="0"/>
              <a:t> podobných </a:t>
            </a:r>
            <a:r>
              <a:rPr lang="sk-SK" i="1" dirty="0" err="1"/>
              <a:t>zásahů</a:t>
            </a:r>
            <a:r>
              <a:rPr lang="sk-SK" i="1" dirty="0"/>
              <a:t> do ochrany osobnosti, a </a:t>
            </a:r>
            <a:r>
              <a:rPr lang="sk-SK" i="1" dirty="0" err="1"/>
              <a:t>kdy</a:t>
            </a:r>
            <a:r>
              <a:rPr lang="sk-SK" i="1" dirty="0"/>
              <a:t> je </a:t>
            </a:r>
            <a:r>
              <a:rPr lang="sk-SK" i="1" dirty="0" err="1"/>
              <a:t>třeba</a:t>
            </a:r>
            <a:r>
              <a:rPr lang="sk-SK" i="1" dirty="0"/>
              <a:t> žalovanou od podobných </a:t>
            </a:r>
            <a:r>
              <a:rPr lang="sk-SK" i="1" dirty="0" err="1"/>
              <a:t>zásahů</a:t>
            </a:r>
            <a:r>
              <a:rPr lang="sk-SK" i="1" dirty="0"/>
              <a:t> </a:t>
            </a:r>
            <a:r>
              <a:rPr lang="sk-SK" i="1" dirty="0" err="1"/>
              <a:t>odradit</a:t>
            </a:r>
            <a:r>
              <a:rPr lang="sk-SK" i="1" dirty="0"/>
              <a:t>. </a:t>
            </a:r>
            <a:r>
              <a:rPr lang="sk-SK" i="1" dirty="0" err="1"/>
              <a:t>Proto</a:t>
            </a:r>
            <a:r>
              <a:rPr lang="sk-SK" i="1" dirty="0"/>
              <a:t> za </a:t>
            </a:r>
            <a:r>
              <a:rPr lang="sk-SK" i="1" dirty="0" err="1"/>
              <a:t>situace</a:t>
            </a:r>
            <a:r>
              <a:rPr lang="sk-SK" i="1" dirty="0"/>
              <a:t>, </a:t>
            </a:r>
            <a:r>
              <a:rPr lang="sk-SK" i="1" dirty="0" err="1"/>
              <a:t>kdy</a:t>
            </a:r>
            <a:r>
              <a:rPr lang="sk-SK" i="1" dirty="0"/>
              <a:t> </a:t>
            </a:r>
            <a:r>
              <a:rPr lang="sk-SK" i="1" dirty="0" err="1"/>
              <a:t>se</a:t>
            </a:r>
            <a:r>
              <a:rPr lang="sk-SK" i="1" dirty="0"/>
              <a:t> </a:t>
            </a:r>
            <a:r>
              <a:rPr lang="sk-SK" i="1" dirty="0" err="1"/>
              <a:t>dovolatelka</a:t>
            </a:r>
            <a:r>
              <a:rPr lang="sk-SK" i="1" dirty="0"/>
              <a:t> </a:t>
            </a:r>
            <a:r>
              <a:rPr lang="sk-SK" i="1" dirty="0" err="1"/>
              <a:t>domáhá</a:t>
            </a:r>
            <a:r>
              <a:rPr lang="sk-SK" i="1" dirty="0"/>
              <a:t> </a:t>
            </a:r>
            <a:r>
              <a:rPr lang="sk-SK" i="1" dirty="0" err="1"/>
              <a:t>preventivní</a:t>
            </a:r>
            <a:r>
              <a:rPr lang="sk-SK" i="1" dirty="0"/>
              <a:t> a sankční </a:t>
            </a:r>
            <a:r>
              <a:rPr lang="sk-SK" i="1" dirty="0" err="1"/>
              <a:t>funkce</a:t>
            </a:r>
            <a:r>
              <a:rPr lang="sk-SK" i="1" dirty="0"/>
              <a:t>, je </a:t>
            </a:r>
            <a:r>
              <a:rPr lang="sk-SK" i="1" dirty="0" err="1"/>
              <a:t>třeba</a:t>
            </a:r>
            <a:r>
              <a:rPr lang="sk-SK" i="1" dirty="0"/>
              <a:t> </a:t>
            </a:r>
            <a:r>
              <a:rPr lang="sk-SK" i="1" dirty="0" err="1"/>
              <a:t>adekvátně</a:t>
            </a:r>
            <a:r>
              <a:rPr lang="sk-SK" i="1" dirty="0"/>
              <a:t> </a:t>
            </a:r>
            <a:r>
              <a:rPr lang="sk-SK" i="1" dirty="0" err="1"/>
              <a:t>zdůvodnit</a:t>
            </a:r>
            <a:r>
              <a:rPr lang="sk-SK" i="1" dirty="0"/>
              <a:t>, </a:t>
            </a:r>
            <a:r>
              <a:rPr lang="sk-SK" i="1" dirty="0" err="1"/>
              <a:t>zda</a:t>
            </a:r>
            <a:r>
              <a:rPr lang="sk-SK" i="1" dirty="0"/>
              <a:t> a </a:t>
            </a:r>
            <a:r>
              <a:rPr lang="sk-SK" i="1" dirty="0" err="1"/>
              <a:t>proč</a:t>
            </a:r>
            <a:r>
              <a:rPr lang="sk-SK" i="1" dirty="0"/>
              <a:t> </a:t>
            </a:r>
            <a:r>
              <a:rPr lang="sk-SK" i="1" dirty="0" err="1"/>
              <a:t>se</a:t>
            </a:r>
            <a:r>
              <a:rPr lang="sk-SK" i="1" dirty="0"/>
              <a:t> bude k </a:t>
            </a:r>
            <a:r>
              <a:rPr lang="sk-SK" i="1" dirty="0" err="1"/>
              <a:t>této</a:t>
            </a:r>
            <a:r>
              <a:rPr lang="sk-SK" i="1" dirty="0"/>
              <a:t> </a:t>
            </a:r>
            <a:r>
              <a:rPr lang="sk-SK" i="1" dirty="0" err="1"/>
              <a:t>funkci</a:t>
            </a:r>
            <a:r>
              <a:rPr lang="sk-SK" i="1" dirty="0"/>
              <a:t> </a:t>
            </a:r>
            <a:r>
              <a:rPr lang="sk-SK" i="1" dirty="0" err="1"/>
              <a:t>přihlížet</a:t>
            </a:r>
            <a:r>
              <a:rPr lang="sk-SK" i="1" dirty="0"/>
              <a:t> a jak </a:t>
            </a:r>
            <a:r>
              <a:rPr lang="sk-SK" i="1" dirty="0" err="1"/>
              <a:t>se</a:t>
            </a:r>
            <a:r>
              <a:rPr lang="sk-SK" i="1" dirty="0"/>
              <a:t> </a:t>
            </a:r>
            <a:r>
              <a:rPr lang="sk-SK" i="1" dirty="0" err="1"/>
              <a:t>uplatnění</a:t>
            </a:r>
            <a:r>
              <a:rPr lang="sk-SK" i="1" dirty="0"/>
              <a:t> </a:t>
            </a:r>
            <a:r>
              <a:rPr lang="sk-SK" i="1" dirty="0" err="1"/>
              <a:t>této</a:t>
            </a:r>
            <a:r>
              <a:rPr lang="sk-SK" i="1" dirty="0"/>
              <a:t> </a:t>
            </a:r>
            <a:r>
              <a:rPr lang="sk-SK" i="1" dirty="0" err="1"/>
              <a:t>funkce</a:t>
            </a:r>
            <a:r>
              <a:rPr lang="sk-SK" i="1" dirty="0"/>
              <a:t> </a:t>
            </a:r>
            <a:r>
              <a:rPr lang="sk-SK" i="1" dirty="0" err="1"/>
              <a:t>promítne</a:t>
            </a:r>
            <a:r>
              <a:rPr lang="sk-SK" i="1" dirty="0"/>
              <a:t> do celkové výše </a:t>
            </a:r>
            <a:r>
              <a:rPr lang="sk-SK" i="1" dirty="0" err="1"/>
              <a:t>přiznané</a:t>
            </a:r>
            <a:r>
              <a:rPr lang="sk-SK" i="1" dirty="0"/>
              <a:t> finanční náhrady za </a:t>
            </a:r>
            <a:r>
              <a:rPr lang="sk-SK" i="1" dirty="0" err="1"/>
              <a:t>způsobenou</a:t>
            </a:r>
            <a:r>
              <a:rPr lang="sk-SK" i="1" dirty="0"/>
              <a:t> nemajetkovou </a:t>
            </a:r>
            <a:r>
              <a:rPr lang="sk-SK" i="1" dirty="0" err="1"/>
              <a:t>újmu</a:t>
            </a:r>
            <a:r>
              <a:rPr lang="sk-SK" i="1" dirty="0"/>
              <a:t>.“ Odvolací </a:t>
            </a:r>
            <a:r>
              <a:rPr lang="sk-SK" i="1" dirty="0" err="1"/>
              <a:t>soud</a:t>
            </a:r>
            <a:r>
              <a:rPr lang="sk-SK" i="1" dirty="0"/>
              <a:t> však otázku </a:t>
            </a:r>
            <a:r>
              <a:rPr lang="sk-SK" i="1" dirty="0" err="1"/>
              <a:t>preventivně</a:t>
            </a:r>
            <a:r>
              <a:rPr lang="sk-SK" i="1" dirty="0"/>
              <a:t> – sankční </a:t>
            </a:r>
            <a:r>
              <a:rPr lang="sk-SK" i="1" dirty="0" err="1"/>
              <a:t>funkce</a:t>
            </a:r>
            <a:r>
              <a:rPr lang="sk-SK" i="1" dirty="0"/>
              <a:t> </a:t>
            </a:r>
            <a:r>
              <a:rPr lang="sk-SK" i="1" dirty="0" smtClean="0"/>
              <a:t>                              v </a:t>
            </a:r>
            <a:r>
              <a:rPr lang="sk-SK" i="1" dirty="0" err="1"/>
              <a:t>konkrétním</a:t>
            </a:r>
            <a:r>
              <a:rPr lang="sk-SK" i="1" dirty="0"/>
              <a:t> </a:t>
            </a:r>
            <a:r>
              <a:rPr lang="sk-SK" i="1" dirty="0" err="1"/>
              <a:t>případě</a:t>
            </a:r>
            <a:r>
              <a:rPr lang="sk-SK" i="1" dirty="0"/>
              <a:t> nijak </a:t>
            </a:r>
            <a:r>
              <a:rPr lang="sk-SK" i="1" dirty="0" err="1"/>
              <a:t>nezkoumal</a:t>
            </a:r>
            <a:r>
              <a:rPr lang="sk-SK" i="1" dirty="0"/>
              <a:t>.</a:t>
            </a:r>
            <a:endParaRPr lang="cs-CZ" i="1" dirty="0"/>
          </a:p>
          <a:p>
            <a:endParaRPr lang="cs-CZ" i="1" dirty="0"/>
          </a:p>
        </p:txBody>
      </p:sp>
    </p:spTree>
    <p:extLst>
      <p:ext uri="{BB962C8B-B14F-4D97-AF65-F5344CB8AC3E}">
        <p14:creationId xmlns:p14="http://schemas.microsoft.com/office/powerpoint/2010/main" xmlns="" val="261080133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70000" lnSpcReduction="20000"/>
          </a:bodyPr>
          <a:lstStyle/>
          <a:p>
            <a:r>
              <a:rPr lang="cs-CZ" b="1" dirty="0" smtClean="0"/>
              <a:t>Adhezní řízení </a:t>
            </a:r>
            <a:r>
              <a:rPr lang="cs-CZ" dirty="0"/>
              <a:t>- </a:t>
            </a:r>
            <a:r>
              <a:rPr lang="cs-CZ" dirty="0" smtClean="0"/>
              <a:t>usnesení NS </a:t>
            </a:r>
            <a:r>
              <a:rPr lang="cs-CZ" dirty="0" err="1"/>
              <a:t>sp.zn</a:t>
            </a:r>
            <a:r>
              <a:rPr lang="cs-CZ" dirty="0"/>
              <a:t>. 8 </a:t>
            </a:r>
            <a:r>
              <a:rPr lang="cs-CZ" dirty="0" err="1"/>
              <a:t>Tdo</a:t>
            </a:r>
            <a:r>
              <a:rPr lang="cs-CZ" dirty="0"/>
              <a:t> </a:t>
            </a:r>
            <a:r>
              <a:rPr lang="cs-CZ" dirty="0" smtClean="0"/>
              <a:t>46/2013 </a:t>
            </a:r>
            <a:r>
              <a:rPr lang="cs-CZ" dirty="0"/>
              <a:t>ze dne </a:t>
            </a:r>
            <a:r>
              <a:rPr lang="cs-CZ" dirty="0" smtClean="0"/>
              <a:t>19.6.2013:</a:t>
            </a:r>
          </a:p>
          <a:p>
            <a:endParaRPr lang="cs-CZ" b="1" dirty="0" smtClean="0"/>
          </a:p>
          <a:p>
            <a:pPr marL="0" indent="0" algn="just">
              <a:buNone/>
            </a:pPr>
            <a:r>
              <a:rPr lang="cs-CZ" dirty="0" smtClean="0"/>
              <a:t>      </a:t>
            </a:r>
            <a:r>
              <a:rPr lang="cs-CZ" i="1" dirty="0" smtClean="0"/>
              <a:t>Pro </a:t>
            </a:r>
            <a:r>
              <a:rPr lang="cs-CZ" i="1" dirty="0"/>
              <a:t>stanovení výše nemajetkové újmy v penězích (</a:t>
            </a:r>
            <a:r>
              <a:rPr lang="cs-CZ" i="1" dirty="0" err="1"/>
              <a:t>relutární</a:t>
            </a:r>
            <a:r>
              <a:rPr lang="cs-CZ" i="1" dirty="0"/>
              <a:t>) podle § 13 odst. 3 </a:t>
            </a:r>
            <a:r>
              <a:rPr lang="cs-CZ" i="1" dirty="0" err="1"/>
              <a:t>obč</a:t>
            </a:r>
            <a:r>
              <a:rPr lang="cs-CZ" i="1" dirty="0"/>
              <a:t>. zák. je </a:t>
            </a:r>
            <a:r>
              <a:rPr lang="cs-CZ" b="1" i="1" dirty="0"/>
              <a:t>rozhodná i míra zavinění původce zásahu</a:t>
            </a:r>
            <a:r>
              <a:rPr lang="cs-CZ" i="1" dirty="0"/>
              <a:t>, která se stává zásadním způsobem spoluurčující a bezpochyby je i </a:t>
            </a:r>
            <a:r>
              <a:rPr lang="cs-CZ" b="1" i="1" dirty="0"/>
              <a:t>jedním </a:t>
            </a:r>
            <a:r>
              <a:rPr lang="cs-CZ" b="1" i="1" dirty="0" smtClean="0"/>
              <a:t>                    z </a:t>
            </a:r>
            <a:r>
              <a:rPr lang="cs-CZ" b="1" i="1" dirty="0"/>
              <a:t>klíčových hledisek pro navýšení </a:t>
            </a:r>
            <a:r>
              <a:rPr lang="cs-CZ" b="1" i="1" dirty="0" err="1"/>
              <a:t>relutární</a:t>
            </a:r>
            <a:r>
              <a:rPr lang="cs-CZ" b="1" i="1" dirty="0"/>
              <a:t> náhrady</a:t>
            </a:r>
            <a:r>
              <a:rPr lang="cs-CZ" i="1" dirty="0"/>
              <a:t>. To odpovídá </a:t>
            </a:r>
            <a:r>
              <a:rPr lang="cs-CZ" i="1" dirty="0" smtClean="0"/>
              <a:t>           i </a:t>
            </a:r>
            <a:r>
              <a:rPr lang="cs-CZ" i="1" dirty="0"/>
              <a:t>satisfakčnímu smyslu této náhrady, kdy potřeba finanční satisfakce narůstá v přímé úměře s mírou zavinění původce zásahu, neboť vyšší mírou zavinění je vždy neoprávněnost zásahu do osobnostních práv zesílena (je zesílena křivda, za niž má přijít zadostiučinění). V tomto směru lze dojít </a:t>
            </a:r>
            <a:r>
              <a:rPr lang="cs-CZ" i="1" dirty="0" smtClean="0"/>
              <a:t>             k </a:t>
            </a:r>
            <a:r>
              <a:rPr lang="cs-CZ" i="1" dirty="0"/>
              <a:t>závěru, že v případě zlého úmyslu (záměru) na straně původce neoprávněného zásahu by měl soud svůj odsudek nad tímto společensky </a:t>
            </a:r>
            <a:r>
              <a:rPr lang="cs-CZ" i="1" dirty="0" smtClean="0"/>
              <a:t>           i </a:t>
            </a:r>
            <a:r>
              <a:rPr lang="cs-CZ" i="1" dirty="0"/>
              <a:t>právně zvlášť odsouzeníhodným chováním vyjádřit právě </a:t>
            </a:r>
            <a:r>
              <a:rPr lang="cs-CZ" b="1" i="1" dirty="0"/>
              <a:t>citelným určením výše peněžitého zadostiučinění </a:t>
            </a:r>
            <a:r>
              <a:rPr lang="cs-CZ" i="1" dirty="0"/>
              <a:t>(srov. přiměřeně nález Ústavního soudu ze dne 6. 3. 2012, </a:t>
            </a:r>
            <a:r>
              <a:rPr lang="cs-CZ" i="1" dirty="0" err="1"/>
              <a:t>sp</a:t>
            </a:r>
            <a:r>
              <a:rPr lang="cs-CZ" i="1" dirty="0"/>
              <a:t>. zn. I. ÚS 1586/2009, usnesení Ústavního soudu ze dne 20. 5. 2002, </a:t>
            </a:r>
            <a:r>
              <a:rPr lang="cs-CZ" i="1" dirty="0" err="1"/>
              <a:t>sp</a:t>
            </a:r>
            <a:r>
              <a:rPr lang="cs-CZ" i="1" dirty="0"/>
              <a:t>. zn. IV. ÚS 315/2001, a rozsudek Nejvyššího soudu </a:t>
            </a:r>
            <a:r>
              <a:rPr lang="cs-CZ" i="1" dirty="0" smtClean="0"/>
              <a:t>ze </a:t>
            </a:r>
            <a:r>
              <a:rPr lang="cs-CZ" i="1" dirty="0"/>
              <a:t>dne 28. 6. 2007, </a:t>
            </a:r>
            <a:r>
              <a:rPr lang="cs-CZ" i="1" dirty="0" err="1"/>
              <a:t>sp</a:t>
            </a:r>
            <a:r>
              <a:rPr lang="cs-CZ" i="1" dirty="0"/>
              <a:t>. zn. 30 </a:t>
            </a:r>
            <a:r>
              <a:rPr lang="cs-CZ" i="1" dirty="0" err="1"/>
              <a:t>Cdo</a:t>
            </a:r>
            <a:r>
              <a:rPr lang="cs-CZ" i="1" dirty="0"/>
              <a:t> 2625/2007). </a:t>
            </a:r>
          </a:p>
        </p:txBody>
      </p:sp>
    </p:spTree>
    <p:extLst>
      <p:ext uri="{BB962C8B-B14F-4D97-AF65-F5344CB8AC3E}">
        <p14:creationId xmlns:p14="http://schemas.microsoft.com/office/powerpoint/2010/main" xmlns="" val="2991624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Generální klauzule</a:t>
            </a:r>
            <a:endParaRPr lang="cs-CZ" dirty="0"/>
          </a:p>
        </p:txBody>
      </p:sp>
      <p:sp>
        <p:nvSpPr>
          <p:cNvPr id="3" name="Zástupný symbol pro obsah 2"/>
          <p:cNvSpPr>
            <a:spLocks noGrp="1"/>
          </p:cNvSpPr>
          <p:nvPr>
            <p:ph sz="quarter" idx="1"/>
          </p:nvPr>
        </p:nvSpPr>
        <p:spPr/>
        <p:txBody>
          <a:bodyPr>
            <a:normAutofit fontScale="62500" lnSpcReduction="20000"/>
          </a:bodyPr>
          <a:lstStyle/>
          <a:p>
            <a:pPr algn="just"/>
            <a:r>
              <a:rPr lang="cs-CZ" b="1" dirty="0"/>
              <a:t>Zákon č. 82/1998 Sb. </a:t>
            </a:r>
            <a:r>
              <a:rPr lang="en-US" dirty="0" smtClean="0"/>
              <a:t>- r</a:t>
            </a:r>
            <a:r>
              <a:rPr lang="pl-PL" dirty="0" smtClean="0"/>
              <a:t>ozsudek </a:t>
            </a:r>
            <a:r>
              <a:rPr lang="pl-PL" dirty="0"/>
              <a:t>NS sp. zn. 30 Cdo 2530/2012 </a:t>
            </a:r>
            <a:r>
              <a:rPr lang="pl-PL" dirty="0" smtClean="0"/>
              <a:t>z</a:t>
            </a:r>
            <a:r>
              <a:rPr lang="en-US" dirty="0" smtClean="0"/>
              <a:t>e </a:t>
            </a:r>
            <a:r>
              <a:rPr lang="en-US" dirty="0" err="1" smtClean="0"/>
              <a:t>dne</a:t>
            </a:r>
            <a:r>
              <a:rPr lang="en-US" dirty="0" smtClean="0"/>
              <a:t> </a:t>
            </a:r>
            <a:r>
              <a:rPr lang="pl-PL" dirty="0" smtClean="0"/>
              <a:t>                      24.4.2013</a:t>
            </a:r>
            <a:r>
              <a:rPr lang="cs-CZ" dirty="0" smtClean="0"/>
              <a:t>:</a:t>
            </a:r>
          </a:p>
          <a:p>
            <a:pPr algn="just"/>
            <a:endParaRPr lang="cs-CZ" dirty="0"/>
          </a:p>
          <a:p>
            <a:pPr marL="0" indent="0" algn="just">
              <a:buNone/>
            </a:pPr>
            <a:r>
              <a:rPr lang="cs-CZ" dirty="0" smtClean="0"/>
              <a:t>     </a:t>
            </a:r>
            <a:r>
              <a:rPr lang="cs-CZ" b="1" i="1" dirty="0" smtClean="0"/>
              <a:t>Ačkoli </a:t>
            </a:r>
            <a:r>
              <a:rPr lang="cs-CZ" b="1" i="1" dirty="0"/>
              <a:t>žalobce označuje svoji žalobu jako žalobu na "ochranu osobnosti"</a:t>
            </a:r>
            <a:r>
              <a:rPr lang="cs-CZ" i="1" dirty="0"/>
              <a:t>, měl se soud prvního stupně nejprve zabývat, v souladu s principem </a:t>
            </a:r>
            <a:r>
              <a:rPr lang="cs-CZ" i="1" dirty="0" err="1"/>
              <a:t>iura</a:t>
            </a:r>
            <a:r>
              <a:rPr lang="cs-CZ" i="1" dirty="0"/>
              <a:t> </a:t>
            </a:r>
            <a:r>
              <a:rPr lang="cs-CZ" i="1" dirty="0" err="1"/>
              <a:t>novit</a:t>
            </a:r>
            <a:r>
              <a:rPr lang="cs-CZ" i="1" dirty="0"/>
              <a:t> curia, zda nebylo na místě celou věc posoudit a rozhodnout podle zákona </a:t>
            </a:r>
            <a:r>
              <a:rPr lang="cs-CZ" i="1" dirty="0" smtClean="0"/>
              <a:t>                       č</a:t>
            </a:r>
            <a:r>
              <a:rPr lang="cs-CZ" i="1" dirty="0"/>
              <a:t>. 82/1998 Sb., o odpovědnosti za škodu způsobenou při výkonu veřejné moci rozhodnutím nebo nesprávným úředním postupem, ve znění zákona č. 160/2006 Sb., který do tohoto zákona přinesl novelu v podobě náhrady vzniklé nemajetkové újmy, jíž se lze domáhat jako součásti náhrady škody způsobené při výkonu veřejné moci (srov. nález Ústavního soudu ze dne 14. 4. 2009, </a:t>
            </a:r>
            <a:r>
              <a:rPr lang="cs-CZ" i="1" dirty="0" err="1"/>
              <a:t>sp</a:t>
            </a:r>
            <a:r>
              <a:rPr lang="cs-CZ" i="1" dirty="0"/>
              <a:t>. zn. II. ÚS 1191/08). Přitom žalobce uplatnil svou žalobu u soudu 2. ledna 2008, tedy až po účinnosti této </a:t>
            </a:r>
            <a:r>
              <a:rPr lang="cs-CZ" i="1" dirty="0" smtClean="0"/>
              <a:t>novely… </a:t>
            </a:r>
            <a:r>
              <a:rPr lang="en-US" i="1" dirty="0" smtClean="0"/>
              <a:t>[S]</a:t>
            </a:r>
            <a:r>
              <a:rPr lang="cs-CZ" i="1" dirty="0" err="1" smtClean="0"/>
              <a:t>oudy</a:t>
            </a:r>
            <a:r>
              <a:rPr lang="cs-CZ" i="1" dirty="0" smtClean="0"/>
              <a:t> </a:t>
            </a:r>
            <a:r>
              <a:rPr lang="cs-CZ" i="1" dirty="0"/>
              <a:t>obou stupňů měly dovodit, že se zde, v části týkající se nezákonného vedení trestních řízení, jedná o otázku zda vznikla nemajetková újma při výkonu veřejné moci nezákonným rozhodnutím, která </a:t>
            </a:r>
            <a:r>
              <a:rPr lang="cs-CZ" b="1" i="1" dirty="0"/>
              <a:t>měla být následně posuzována v mezích zákona </a:t>
            </a:r>
            <a:r>
              <a:rPr lang="cs-CZ" b="1" i="1" dirty="0" err="1"/>
              <a:t>OdpŠk</a:t>
            </a:r>
            <a:r>
              <a:rPr lang="cs-CZ" b="1" i="1" dirty="0"/>
              <a:t> (lex </a:t>
            </a:r>
            <a:r>
              <a:rPr lang="cs-CZ" b="1" i="1" dirty="0" err="1"/>
              <a:t>specialis</a:t>
            </a:r>
            <a:r>
              <a:rPr lang="cs-CZ" b="1" i="1" dirty="0"/>
              <a:t>), a nikoli podle občanského zákoníku, jenž je ke zmíněnému </a:t>
            </a:r>
            <a:r>
              <a:rPr lang="cs-CZ" b="1" i="1" dirty="0" err="1"/>
              <a:t>OdpŠk</a:t>
            </a:r>
            <a:r>
              <a:rPr lang="cs-CZ" b="1" i="1" dirty="0"/>
              <a:t> zákonem obecným (lex </a:t>
            </a:r>
            <a:r>
              <a:rPr lang="cs-CZ" b="1" i="1" dirty="0" err="1"/>
              <a:t>generali</a:t>
            </a:r>
            <a:r>
              <a:rPr lang="cs-CZ" b="1" i="1" dirty="0"/>
              <a:t>). </a:t>
            </a:r>
            <a:endParaRPr lang="cs-CZ" i="1" dirty="0"/>
          </a:p>
        </p:txBody>
      </p:sp>
    </p:spTree>
    <p:extLst>
      <p:ext uri="{BB962C8B-B14F-4D97-AF65-F5344CB8AC3E}">
        <p14:creationId xmlns:p14="http://schemas.microsoft.com/office/powerpoint/2010/main" xmlns="" val="275641869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62500" lnSpcReduction="20000"/>
          </a:bodyPr>
          <a:lstStyle/>
          <a:p>
            <a:pPr algn="just"/>
            <a:r>
              <a:rPr lang="cs-CZ" b="1" dirty="0" smtClean="0"/>
              <a:t>Odmítající názor </a:t>
            </a:r>
            <a:r>
              <a:rPr lang="cs-CZ" dirty="0" smtClean="0"/>
              <a:t>– usnesení NS </a:t>
            </a:r>
            <a:r>
              <a:rPr lang="cs-CZ" dirty="0" err="1" smtClean="0"/>
              <a:t>sp</a:t>
            </a:r>
            <a:r>
              <a:rPr lang="cs-CZ" dirty="0" smtClean="0"/>
              <a:t>. zn. 30 </a:t>
            </a:r>
            <a:r>
              <a:rPr lang="cs-CZ" dirty="0" err="1" smtClean="0"/>
              <a:t>Cdo</a:t>
            </a:r>
            <a:r>
              <a:rPr lang="cs-CZ" dirty="0" smtClean="0"/>
              <a:t> 3157/2013 ze dne 22.8.2014:</a:t>
            </a:r>
          </a:p>
          <a:p>
            <a:pPr algn="just"/>
            <a:endParaRPr lang="cs-CZ" dirty="0"/>
          </a:p>
          <a:p>
            <a:pPr marL="0" indent="0" algn="just">
              <a:buNone/>
            </a:pPr>
            <a:r>
              <a:rPr lang="cs-CZ" i="1" dirty="0" smtClean="0"/>
              <a:t>     Naopak</a:t>
            </a:r>
            <a:r>
              <a:rPr lang="cs-CZ" i="1" dirty="0"/>
              <a:t>, </a:t>
            </a:r>
            <a:r>
              <a:rPr lang="cs-CZ" b="1" i="1" u="sng" dirty="0"/>
              <a:t>český právní řád nezná soukromoprávní institut sankční škody </a:t>
            </a:r>
            <a:r>
              <a:rPr lang="cs-CZ" i="1" dirty="0"/>
              <a:t>(</a:t>
            </a:r>
            <a:r>
              <a:rPr lang="cs-CZ" i="1" dirty="0" err="1"/>
              <a:t>punitive</a:t>
            </a:r>
            <a:r>
              <a:rPr lang="cs-CZ" i="1" dirty="0"/>
              <a:t> </a:t>
            </a:r>
            <a:r>
              <a:rPr lang="cs-CZ" i="1" dirty="0" err="1"/>
              <a:t>damages</a:t>
            </a:r>
            <a:r>
              <a:rPr lang="cs-CZ" i="1" dirty="0"/>
              <a:t>). Sankční postih je vyhrazen výlučně státní moci a veřejnému právu (k tomu srovnej konstantní judikaturu Nejvyššího soudu: rozsudek </a:t>
            </a:r>
            <a:r>
              <a:rPr lang="cs-CZ" i="1" dirty="0" err="1"/>
              <a:t>sp</a:t>
            </a:r>
            <a:r>
              <a:rPr lang="cs-CZ" i="1" dirty="0"/>
              <a:t>. zn. </a:t>
            </a:r>
            <a:r>
              <a:rPr lang="cs-CZ" i="1" dirty="0" smtClean="0"/>
              <a:t>                30 </a:t>
            </a:r>
            <a:r>
              <a:rPr lang="cs-CZ" i="1" dirty="0" err="1"/>
              <a:t>Cdo</a:t>
            </a:r>
            <a:r>
              <a:rPr lang="cs-CZ" i="1" dirty="0"/>
              <a:t> 3936/2010 ze dne 15. prosince 2011, rozsudek ze dne 6. srpna 2011, </a:t>
            </a:r>
            <a:r>
              <a:rPr lang="cs-CZ" i="1" dirty="0" err="1"/>
              <a:t>sp</a:t>
            </a:r>
            <a:r>
              <a:rPr lang="cs-CZ" i="1" dirty="0"/>
              <a:t>. zn. </a:t>
            </a:r>
            <a:r>
              <a:rPr lang="cs-CZ" i="1" dirty="0" smtClean="0"/>
              <a:t>            30 </a:t>
            </a:r>
            <a:r>
              <a:rPr lang="cs-CZ" i="1" dirty="0" err="1"/>
              <a:t>Cdo</a:t>
            </a:r>
            <a:r>
              <a:rPr lang="cs-CZ" i="1" dirty="0"/>
              <a:t> 2434/2010, rozsudek ze dne 15. března 2012, </a:t>
            </a:r>
            <a:r>
              <a:rPr lang="cs-CZ" i="1" dirty="0" err="1"/>
              <a:t>sp</a:t>
            </a:r>
            <a:r>
              <a:rPr lang="cs-CZ" i="1" dirty="0"/>
              <a:t>. zn. 30 </a:t>
            </a:r>
            <a:r>
              <a:rPr lang="cs-CZ" i="1" dirty="0" err="1"/>
              <a:t>Cdo</a:t>
            </a:r>
            <a:r>
              <a:rPr lang="cs-CZ" i="1" dirty="0"/>
              <a:t> 1796/2011, rozsudek ze dne 24. dubna 2013, </a:t>
            </a:r>
            <a:r>
              <a:rPr lang="cs-CZ" i="1" dirty="0" err="1"/>
              <a:t>sp</a:t>
            </a:r>
            <a:r>
              <a:rPr lang="cs-CZ" i="1" dirty="0"/>
              <a:t>. zn. 30 </a:t>
            </a:r>
            <a:r>
              <a:rPr lang="cs-CZ" i="1" dirty="0" err="1"/>
              <a:t>Cdo</a:t>
            </a:r>
            <a:r>
              <a:rPr lang="cs-CZ" i="1" dirty="0"/>
              <a:t> 2469/2012, rozsudek ze dne 28. února 2013, </a:t>
            </a:r>
            <a:r>
              <a:rPr lang="cs-CZ" i="1" dirty="0" err="1"/>
              <a:t>sp</a:t>
            </a:r>
            <a:r>
              <a:rPr lang="cs-CZ" i="1" dirty="0"/>
              <a:t>. zn. 30 </a:t>
            </a:r>
            <a:r>
              <a:rPr lang="cs-CZ" i="1" dirty="0" err="1" smtClean="0"/>
              <a:t>Cdo</a:t>
            </a:r>
            <a:r>
              <a:rPr lang="cs-CZ" i="1" dirty="0" smtClean="0"/>
              <a:t> </a:t>
            </a:r>
            <a:r>
              <a:rPr lang="cs-CZ" i="1" dirty="0"/>
              <a:t>2778/2011 nebo rozsudek ze dne 15. prosince 2011, </a:t>
            </a:r>
            <a:r>
              <a:rPr lang="cs-CZ" i="1" dirty="0" err="1"/>
              <a:t>sp</a:t>
            </a:r>
            <a:r>
              <a:rPr lang="cs-CZ" i="1" dirty="0"/>
              <a:t>. zn. 30 </a:t>
            </a:r>
            <a:r>
              <a:rPr lang="cs-CZ" i="1" dirty="0" err="1"/>
              <a:t>Cdo</a:t>
            </a:r>
            <a:r>
              <a:rPr lang="cs-CZ" i="1" dirty="0"/>
              <a:t> 3936/2010, </a:t>
            </a:r>
            <a:r>
              <a:rPr lang="cs-CZ" i="1" dirty="0" smtClean="0"/>
              <a:t>kde </a:t>
            </a:r>
            <a:r>
              <a:rPr lang="cs-CZ" b="1" i="1" dirty="0"/>
              <a:t>Nejvyšší soud výslovně odmítl přítomnost </a:t>
            </a:r>
            <a:r>
              <a:rPr lang="cs-CZ" b="1" i="1" dirty="0" err="1"/>
              <a:t>punitive</a:t>
            </a:r>
            <a:r>
              <a:rPr lang="cs-CZ" b="1" i="1" dirty="0"/>
              <a:t> </a:t>
            </a:r>
            <a:r>
              <a:rPr lang="cs-CZ" b="1" i="1" dirty="0" smtClean="0"/>
              <a:t>                 a </a:t>
            </a:r>
            <a:r>
              <a:rPr lang="cs-CZ" b="1" i="1" dirty="0" err="1"/>
              <a:t>exemplary</a:t>
            </a:r>
            <a:r>
              <a:rPr lang="cs-CZ" b="1" i="1" dirty="0"/>
              <a:t> </a:t>
            </a:r>
            <a:r>
              <a:rPr lang="cs-CZ" b="1" i="1" dirty="0" err="1"/>
              <a:t>damages</a:t>
            </a:r>
            <a:r>
              <a:rPr lang="cs-CZ" b="1" i="1" dirty="0"/>
              <a:t> a jiných odškodnění represivní povahy v českém právním řádu</a:t>
            </a:r>
            <a:r>
              <a:rPr lang="cs-CZ" i="1" dirty="0"/>
              <a:t>). </a:t>
            </a:r>
            <a:endParaRPr lang="cs-CZ" i="1" dirty="0" smtClean="0"/>
          </a:p>
          <a:p>
            <a:pPr marL="0" indent="0" algn="just">
              <a:buNone/>
            </a:pPr>
            <a:endParaRPr lang="cs-CZ" i="1" dirty="0"/>
          </a:p>
          <a:p>
            <a:pPr marL="0" indent="0" algn="just">
              <a:buNone/>
            </a:pPr>
            <a:r>
              <a:rPr lang="cs-CZ" i="1" dirty="0" smtClean="0"/>
              <a:t>     Odvolacím </a:t>
            </a:r>
            <a:r>
              <a:rPr lang="cs-CZ" i="1" dirty="0"/>
              <a:t>soudem citovaný nález Ústavního soudu ze dne 6. března 2012, </a:t>
            </a:r>
            <a:r>
              <a:rPr lang="cs-CZ" i="1" dirty="0" err="1"/>
              <a:t>sp</a:t>
            </a:r>
            <a:r>
              <a:rPr lang="cs-CZ" i="1" dirty="0"/>
              <a:t>. zn. </a:t>
            </a:r>
            <a:r>
              <a:rPr lang="cs-CZ" i="1" dirty="0" smtClean="0"/>
              <a:t> I</a:t>
            </a:r>
            <a:r>
              <a:rPr lang="cs-CZ" i="1" dirty="0"/>
              <a:t>. ÚS 1586/09, představuje ve vztahu k exemplární náhradě škody a k otázce sankční náhrady škody </a:t>
            </a:r>
            <a:r>
              <a:rPr lang="cs-CZ" b="1" i="1" u="sng" dirty="0"/>
              <a:t>ojedinělou výjimku</a:t>
            </a:r>
            <a:r>
              <a:rPr lang="cs-CZ" i="1" dirty="0"/>
              <a:t>, která vychází ze zvláštních skutkových okolností případu (srov. reflexi předmětného nálezu např. v usnesení II. ÚS 1360/12 ze dne 13. září 2012, usnesení </a:t>
            </a:r>
            <a:r>
              <a:rPr lang="cs-CZ" i="1" dirty="0" err="1"/>
              <a:t>sp</a:t>
            </a:r>
            <a:r>
              <a:rPr lang="cs-CZ" i="1" dirty="0"/>
              <a:t>. zn. III. ÚS 3066/11 ze dne 17. prosince 2013, nebo nálezu </a:t>
            </a:r>
            <a:r>
              <a:rPr lang="cs-CZ" i="1" dirty="0" err="1"/>
              <a:t>sp</a:t>
            </a:r>
            <a:r>
              <a:rPr lang="cs-CZ" i="1" dirty="0"/>
              <a:t>. zn. II. ÚS 171/12 ze dne 15. května 2012). </a:t>
            </a:r>
          </a:p>
          <a:p>
            <a:pPr marL="0" indent="0" algn="just">
              <a:buNone/>
            </a:pPr>
            <a:r>
              <a:rPr lang="cs-CZ" i="1" dirty="0" smtClean="0"/>
              <a:t> </a:t>
            </a:r>
          </a:p>
          <a:p>
            <a:pPr marL="0" indent="0" algn="just">
              <a:buNone/>
            </a:pPr>
            <a:endParaRPr lang="cs-CZ" i="1" dirty="0"/>
          </a:p>
          <a:p>
            <a:pPr algn="just"/>
            <a:endParaRPr lang="cs-CZ" dirty="0"/>
          </a:p>
        </p:txBody>
      </p:sp>
    </p:spTree>
    <p:extLst>
      <p:ext uri="{BB962C8B-B14F-4D97-AF65-F5344CB8AC3E}">
        <p14:creationId xmlns:p14="http://schemas.microsoft.com/office/powerpoint/2010/main" xmlns="" val="34346049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62500" lnSpcReduction="20000"/>
          </a:bodyPr>
          <a:lstStyle/>
          <a:p>
            <a:pPr marL="0" indent="0" algn="just">
              <a:buNone/>
            </a:pPr>
            <a:r>
              <a:rPr lang="cs-CZ" i="1" dirty="0" smtClean="0"/>
              <a:t>     Nejvyšší </a:t>
            </a:r>
            <a:r>
              <a:rPr lang="cs-CZ" i="1" dirty="0"/>
              <a:t>soud po zvážení shora uvedených skutečností dospěl k závěru, že uznání cizího rozhodnutí přiznávajícího </a:t>
            </a:r>
            <a:r>
              <a:rPr lang="cs-CZ" i="1" dirty="0" err="1"/>
              <a:t>punitive</a:t>
            </a:r>
            <a:r>
              <a:rPr lang="cs-CZ" i="1" dirty="0"/>
              <a:t> </a:t>
            </a:r>
            <a:r>
              <a:rPr lang="cs-CZ" i="1" dirty="0" err="1"/>
              <a:t>damages</a:t>
            </a:r>
            <a:r>
              <a:rPr lang="cs-CZ" i="1" dirty="0"/>
              <a:t> v českém právu nelze bez dalšího odmítnout pro rozpor s veřejným pořádkem, byť </a:t>
            </a:r>
            <a:r>
              <a:rPr lang="cs-CZ" b="1" i="1" dirty="0"/>
              <a:t>český právní řád nezná soukromoprávní institut sankční škody </a:t>
            </a:r>
            <a:r>
              <a:rPr lang="cs-CZ" i="1" dirty="0"/>
              <a:t>(viz zmiňovaná judikatura Nejvyššího soudu). V tomto směru je třeba nálezu Ústavního soudu ze dne 6. března 2012, </a:t>
            </a:r>
            <a:r>
              <a:rPr lang="cs-CZ" i="1" dirty="0" err="1"/>
              <a:t>sp</a:t>
            </a:r>
            <a:r>
              <a:rPr lang="cs-CZ" i="1" dirty="0"/>
              <a:t>. zn. I. ÚS 1586/09, na který odkazuje odvolací soud, rozumět tak, jak je ostatně uvedeno v bodě 37 jeho odůvodnění, že v případě vyšší míry zavinění je vždy neoprávněnost zásahu do osobnostních práv zesílena (je zesílena křivda, za niž má přijít zadostiučinění), čemuž musí odpovídat i forma a výše poskytované satisfakce. </a:t>
            </a:r>
            <a:r>
              <a:rPr lang="cs-CZ" b="1" i="1" dirty="0"/>
              <a:t>Nejde proto o umožnění soukromoprávního trestání, ale o stanovení satisfakce ve formě a výši odpovídající újmě poškozeného, umocněné zvláštními okolnostmi. </a:t>
            </a:r>
            <a:endParaRPr lang="cs-CZ" b="1" i="1" dirty="0" smtClean="0"/>
          </a:p>
          <a:p>
            <a:pPr marL="0" indent="0" algn="just">
              <a:buNone/>
            </a:pPr>
            <a:endParaRPr lang="cs-CZ" b="1" i="1" dirty="0"/>
          </a:p>
          <a:p>
            <a:pPr marL="0" indent="0" algn="just">
              <a:buNone/>
            </a:pPr>
            <a:r>
              <a:rPr lang="cs-CZ" i="1" dirty="0"/>
              <a:t>    Ze </a:t>
            </a:r>
            <a:r>
              <a:rPr lang="cs-CZ" b="1" i="1" dirty="0"/>
              <a:t>stejné koncepce </a:t>
            </a:r>
            <a:r>
              <a:rPr lang="cs-CZ" i="1" dirty="0"/>
              <a:t>ostatně vychází </a:t>
            </a:r>
            <a:r>
              <a:rPr lang="cs-CZ" b="1" i="1" dirty="0"/>
              <a:t>i současný občanský zákoník</a:t>
            </a:r>
            <a:r>
              <a:rPr lang="cs-CZ" i="1" dirty="0"/>
              <a:t>, </a:t>
            </a:r>
            <a:r>
              <a:rPr lang="cs-CZ" i="1" dirty="0" smtClean="0"/>
              <a:t>který            v </a:t>
            </a:r>
            <a:r>
              <a:rPr lang="cs-CZ" i="1" dirty="0"/>
              <a:t>§ 2957 o. z. uvádí okolnosti umocňující intenzitu a závažnost újmy poškozeného</a:t>
            </a:r>
            <a:r>
              <a:rPr lang="cs-CZ" i="1"/>
              <a:t>, </a:t>
            </a:r>
            <a:r>
              <a:rPr lang="cs-CZ" i="1" smtClean="0"/>
              <a:t>          k </a:t>
            </a:r>
            <a:r>
              <a:rPr lang="cs-CZ" i="1" dirty="0"/>
              <a:t>nimž musí být při stanovení její náhrady </a:t>
            </a:r>
            <a:r>
              <a:rPr lang="cs-CZ" i="1" dirty="0" smtClean="0"/>
              <a:t>přihlédnuto, jako </a:t>
            </a:r>
            <a:r>
              <a:rPr lang="cs-CZ" i="1" dirty="0"/>
              <a:t>jsou úmyslné způsobení újmy, zvláště pak způsobení újmy s použitím lsti, pohrůžky, zneužitím závislosti poškozeného na škůdci, násobením účinků zásahu jeho uváděním ve veřejnou známost, nebo v důsledku diskriminace poškozeného se zřetelem na jeho pohlaví, zdravotní stav, etnický původ, víru nebo i jiné obdobně závažné důvody.</a:t>
            </a:r>
          </a:p>
          <a:p>
            <a:endParaRPr lang="cs-CZ" dirty="0"/>
          </a:p>
        </p:txBody>
      </p:sp>
    </p:spTree>
    <p:extLst>
      <p:ext uri="{BB962C8B-B14F-4D97-AF65-F5344CB8AC3E}">
        <p14:creationId xmlns:p14="http://schemas.microsoft.com/office/powerpoint/2010/main" xmlns="" val="35438627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55000" lnSpcReduction="20000"/>
          </a:bodyPr>
          <a:lstStyle/>
          <a:p>
            <a:r>
              <a:rPr lang="cs-CZ" dirty="0" smtClean="0"/>
              <a:t>Již zmíněný nález ÚS </a:t>
            </a:r>
            <a:r>
              <a:rPr lang="cs-CZ" dirty="0" err="1" smtClean="0"/>
              <a:t>sp</a:t>
            </a:r>
            <a:r>
              <a:rPr lang="cs-CZ" dirty="0" smtClean="0"/>
              <a:t>. zn. I. ÚS 1586/09 ze dne 6.3.2012:</a:t>
            </a:r>
          </a:p>
          <a:p>
            <a:endParaRPr lang="cs-CZ" dirty="0"/>
          </a:p>
          <a:p>
            <a:pPr marL="0" indent="0" algn="just">
              <a:buNone/>
            </a:pPr>
            <a:r>
              <a:rPr lang="cs-CZ" i="1" dirty="0" smtClean="0"/>
              <a:t>      Je </a:t>
            </a:r>
            <a:r>
              <a:rPr lang="cs-CZ" i="1" dirty="0"/>
              <a:t>nezbytné trvat na požadavku, aby obecné soudy ve své judikatuře respektovaly určitá </a:t>
            </a:r>
            <a:r>
              <a:rPr lang="cs-CZ" b="1" i="1" u="sng" dirty="0"/>
              <a:t>společná, obecná kritéria</a:t>
            </a:r>
            <a:r>
              <a:rPr lang="cs-CZ" i="1" dirty="0"/>
              <a:t>, jež by vždy braly v úvahu při určení konkrétního způsobu </a:t>
            </a:r>
            <a:r>
              <a:rPr lang="cs-CZ" i="1" dirty="0" smtClean="0"/>
              <a:t>                 či </a:t>
            </a:r>
            <a:r>
              <a:rPr lang="cs-CZ" i="1" dirty="0"/>
              <a:t>stanovení výše přiměřeného zadostiučinění. Základním a určujícím hlediskem pro stanovení uvedených měřítek musí být hledisko závažnosti a intenzity („blízkosti“) zásahu do práv náležejících do tzv. intimní sféry soukromého života jednotlivce, dotýkající se samé podstaty lidství a lidské důstojnosti, který je s ohledem na její význam nezbytné vnímat jako zásah nejcitlivější a nejzávažnější, bez ohledu na skutečnost, zda se jedná o jednotlivce veřejně činného, známého či nikoliv.</a:t>
            </a:r>
          </a:p>
          <a:p>
            <a:pPr marL="0" indent="0">
              <a:buNone/>
            </a:pPr>
            <a:endParaRPr lang="cs-CZ" i="1" dirty="0" smtClean="0"/>
          </a:p>
          <a:p>
            <a:pPr marL="0" indent="0" algn="just">
              <a:buNone/>
            </a:pPr>
            <a:r>
              <a:rPr lang="cs-CZ" i="1" dirty="0"/>
              <a:t> </a:t>
            </a:r>
            <a:r>
              <a:rPr lang="cs-CZ" i="1" dirty="0" smtClean="0"/>
              <a:t>    Při </a:t>
            </a:r>
            <a:r>
              <a:rPr lang="cs-CZ" i="1" dirty="0"/>
              <a:t>úvaze o přiměřenosti výše náhrady nemajetkové újmy v penězích je rovněž nezbytné </a:t>
            </a:r>
            <a:r>
              <a:rPr lang="cs-CZ" b="1" i="1" dirty="0"/>
              <a:t>přihlédnout k samotnému účelu a funkcím </a:t>
            </a:r>
            <a:r>
              <a:rPr lang="cs-CZ" i="1" dirty="0"/>
              <a:t>tohoto institutu při ochraně osobnosti</a:t>
            </a:r>
            <a:r>
              <a:rPr lang="cs-CZ" i="1" dirty="0" smtClean="0"/>
              <a:t>.</a:t>
            </a:r>
          </a:p>
          <a:p>
            <a:pPr marL="0" indent="0">
              <a:buNone/>
            </a:pPr>
            <a:endParaRPr lang="cs-CZ" i="1" dirty="0" smtClean="0"/>
          </a:p>
          <a:p>
            <a:pPr marL="0" indent="0" algn="just">
              <a:buNone/>
            </a:pPr>
            <a:r>
              <a:rPr lang="cs-CZ" i="1" dirty="0"/>
              <a:t> </a:t>
            </a:r>
            <a:r>
              <a:rPr lang="cs-CZ" i="1" dirty="0" smtClean="0"/>
              <a:t>    V</a:t>
            </a:r>
            <a:r>
              <a:rPr lang="cs-CZ" i="1" dirty="0"/>
              <a:t> pojetí zohledňujícím význam intenzity a míry zavinění při stanovení výše </a:t>
            </a:r>
            <a:r>
              <a:rPr lang="cs-CZ" i="1" dirty="0" err="1"/>
              <a:t>relutární</a:t>
            </a:r>
            <a:r>
              <a:rPr lang="cs-CZ" i="1" dirty="0"/>
              <a:t> náhrady je zásah do práva na ochranu osobnosti civilním deliktem a přiměřené zadostiučinění jednou z civilněprávních sankcí, která má rušitele chráněných osobnostních statků a jeho možné následovníky odrazovat od protiprávního jednání, a být tak nástrojem speciální i generální prevence, což vyžaduje, aby se jednalo o</a:t>
            </a:r>
            <a:r>
              <a:rPr lang="cs-CZ" b="1" i="1" dirty="0"/>
              <a:t> sankci patřičně důraznou a dostačující (přiměřenou) i z tohoto hlediska</a:t>
            </a:r>
            <a:r>
              <a:rPr lang="cs-CZ" i="1" dirty="0"/>
              <a:t>․</a:t>
            </a:r>
          </a:p>
          <a:p>
            <a:pPr marL="0" indent="0">
              <a:buNone/>
            </a:pPr>
            <a:endParaRPr lang="cs-CZ" dirty="0"/>
          </a:p>
        </p:txBody>
      </p:sp>
    </p:spTree>
    <p:extLst>
      <p:ext uri="{BB962C8B-B14F-4D97-AF65-F5344CB8AC3E}">
        <p14:creationId xmlns:p14="http://schemas.microsoft.com/office/powerpoint/2010/main" xmlns="" val="151117168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lstStyle/>
          <a:p>
            <a:pPr algn="just"/>
            <a:r>
              <a:rPr lang="cs-CZ" dirty="0" smtClean="0"/>
              <a:t>Kühn, Z: </a:t>
            </a:r>
            <a:r>
              <a:rPr lang="cs-CZ" b="1" u="sng" dirty="0" smtClean="0"/>
              <a:t>Sankční </a:t>
            </a:r>
            <a:r>
              <a:rPr lang="cs-CZ" b="1" u="sng" dirty="0"/>
              <a:t>funkce</a:t>
            </a:r>
            <a:r>
              <a:rPr lang="cs-CZ" b="1" dirty="0"/>
              <a:t> náhrady škody </a:t>
            </a:r>
            <a:r>
              <a:rPr lang="cs-CZ" dirty="0"/>
              <a:t>je obsažena též v návrhu občanského </a:t>
            </a:r>
            <a:r>
              <a:rPr lang="cs-CZ" dirty="0" smtClean="0"/>
              <a:t>zákoníku…, podle </a:t>
            </a:r>
            <a:r>
              <a:rPr lang="cs-CZ" dirty="0"/>
              <a:t>něhož kromě náhrady, k níž je škůdce jinak povinen, vznikne poškozeným právo na její přiměřené zvýšení, byla-li újma způsobena úmyslně, zvláště s použitím lsti, pohrůžky, zneužitím závislosti poškozeného </a:t>
            </a:r>
            <a:r>
              <a:rPr lang="cs-CZ" dirty="0" smtClean="0"/>
              <a:t>          na </a:t>
            </a:r>
            <a:r>
              <a:rPr lang="cs-CZ" dirty="0"/>
              <a:t>škůdci nebo autority škůdce, nebo rovněž „diskriminací poškozeného z důvodu pohlaví, zdravotního stavu, etnického původu, víry nebo obdobných závažných důvodů“.</a:t>
            </a:r>
          </a:p>
        </p:txBody>
      </p:sp>
    </p:spTree>
    <p:extLst>
      <p:ext uri="{BB962C8B-B14F-4D97-AF65-F5344CB8AC3E}">
        <p14:creationId xmlns:p14="http://schemas.microsoft.com/office/powerpoint/2010/main" xmlns="" val="3722114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85000" lnSpcReduction="20000"/>
          </a:bodyPr>
          <a:lstStyle/>
          <a:p>
            <a:pPr algn="just"/>
            <a:r>
              <a:rPr lang="cs-CZ" dirty="0"/>
              <a:t>Sabine von </a:t>
            </a:r>
            <a:r>
              <a:rPr lang="cs-CZ" dirty="0" err="1"/>
              <a:t>Colson</a:t>
            </a:r>
            <a:r>
              <a:rPr lang="cs-CZ" dirty="0"/>
              <a:t> a Elisabeth </a:t>
            </a:r>
            <a:r>
              <a:rPr lang="cs-CZ" dirty="0" err="1"/>
              <a:t>Kamann</a:t>
            </a:r>
            <a:r>
              <a:rPr lang="cs-CZ" dirty="0"/>
              <a:t> kontra Spolková země </a:t>
            </a:r>
            <a:r>
              <a:rPr lang="cs-CZ" dirty="0" smtClean="0"/>
              <a:t>Severní Porýní – Vestfálsko (14/83):</a:t>
            </a:r>
          </a:p>
          <a:p>
            <a:endParaRPr lang="cs-CZ" dirty="0"/>
          </a:p>
          <a:p>
            <a:pPr marL="0" indent="0" algn="just">
              <a:buNone/>
            </a:pPr>
            <a:r>
              <a:rPr lang="cs-CZ" i="1" dirty="0" smtClean="0"/>
              <a:t>     Směrnice </a:t>
            </a:r>
            <a:r>
              <a:rPr lang="cs-CZ" i="1" dirty="0"/>
              <a:t>76/207/EHS ponechává při stanovení sankcí </a:t>
            </a:r>
            <a:r>
              <a:rPr lang="cs-CZ" i="1" dirty="0" smtClean="0"/>
              <a:t>              za porušení zákazu </a:t>
            </a:r>
            <a:r>
              <a:rPr lang="cs-CZ" i="1" dirty="0"/>
              <a:t>diskriminace členským státům možnost volby takového </a:t>
            </a:r>
            <a:r>
              <a:rPr lang="cs-CZ" i="1" dirty="0" smtClean="0"/>
              <a:t>řešení, kterým </a:t>
            </a:r>
            <a:r>
              <a:rPr lang="cs-CZ" i="1" dirty="0"/>
              <a:t>bude nejvhodněji dosaženo směrnicí požadovaného cíle. </a:t>
            </a:r>
            <a:r>
              <a:rPr lang="cs-CZ" i="1" dirty="0" smtClean="0"/>
              <a:t>Přesto </a:t>
            </a:r>
            <a:r>
              <a:rPr lang="pl-PL" i="1" dirty="0" smtClean="0"/>
              <a:t>ale </a:t>
            </a:r>
            <a:r>
              <a:rPr lang="pl-PL" i="1" dirty="0"/>
              <a:t>od států </a:t>
            </a:r>
            <a:r>
              <a:rPr lang="pl-PL" i="1" dirty="0" smtClean="0"/>
              <a:t>                   vyžaduje, aby </a:t>
            </a:r>
            <a:r>
              <a:rPr lang="pl-PL" i="1" dirty="0"/>
              <a:t>- rozhodnou-li se sankcionovat </a:t>
            </a:r>
            <a:r>
              <a:rPr lang="pl-PL" i="1" dirty="0" smtClean="0"/>
              <a:t>porušení </a:t>
            </a:r>
            <a:r>
              <a:rPr lang="cs-CZ" i="1" dirty="0" smtClean="0"/>
              <a:t>tohoto </a:t>
            </a:r>
            <a:r>
              <a:rPr lang="cs-CZ" i="1" dirty="0"/>
              <a:t>zákazu přiznáním kompenzace - zajistily </a:t>
            </a:r>
            <a:r>
              <a:rPr lang="cs-CZ" i="1" dirty="0" smtClean="0"/>
              <a:t>efektivnost                     a </a:t>
            </a:r>
            <a:r>
              <a:rPr lang="cs-CZ" b="1" i="1" u="sng" dirty="0"/>
              <a:t>odstrašující účinek této sankce </a:t>
            </a:r>
            <a:r>
              <a:rPr lang="cs-CZ" i="1" dirty="0"/>
              <a:t>a současně její adekvátnost </a:t>
            </a:r>
            <a:r>
              <a:rPr lang="cs-CZ" i="1" dirty="0" smtClean="0"/>
              <a:t>utrpěné újmě</a:t>
            </a:r>
            <a:r>
              <a:rPr lang="cs-CZ" i="1" dirty="0"/>
              <a:t>. </a:t>
            </a:r>
            <a:r>
              <a:rPr lang="cs-CZ" b="1" i="1" dirty="0"/>
              <a:t>Sankce tedy musí představovat </a:t>
            </a:r>
            <a:r>
              <a:rPr lang="cs-CZ" b="1" i="1" u="sng" dirty="0"/>
              <a:t>víc než jen nominální </a:t>
            </a:r>
            <a:r>
              <a:rPr lang="cs-CZ" b="1" i="1" u="sng" dirty="0" smtClean="0"/>
              <a:t>odškodnění</a:t>
            </a:r>
            <a:r>
              <a:rPr lang="cs-CZ" i="1" dirty="0" smtClean="0"/>
              <a:t>, kterým </a:t>
            </a:r>
            <a:r>
              <a:rPr lang="cs-CZ" i="1" dirty="0"/>
              <a:t>je například náhrada cestovních výdajů </a:t>
            </a:r>
            <a:r>
              <a:rPr lang="cs-CZ" i="1" dirty="0" smtClean="0"/>
              <a:t>vynaložených                v </a:t>
            </a:r>
            <a:r>
              <a:rPr lang="cs-CZ" i="1" dirty="0"/>
              <a:t>souvislosti s podáním žádosti </a:t>
            </a:r>
            <a:r>
              <a:rPr lang="cs-CZ" i="1" dirty="0" smtClean="0"/>
              <a:t> o </a:t>
            </a:r>
            <a:r>
              <a:rPr lang="cs-CZ" i="1" dirty="0"/>
              <a:t>zaměstnání.</a:t>
            </a:r>
          </a:p>
        </p:txBody>
      </p:sp>
    </p:spTree>
    <p:extLst>
      <p:ext uri="{BB962C8B-B14F-4D97-AF65-F5344CB8AC3E}">
        <p14:creationId xmlns:p14="http://schemas.microsoft.com/office/powerpoint/2010/main" xmlns="" val="35348488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lnSpcReduction="10000"/>
          </a:bodyPr>
          <a:lstStyle/>
          <a:p>
            <a:pPr algn="just"/>
            <a:r>
              <a:rPr lang="cs-CZ" b="1" dirty="0"/>
              <a:t>Jsou tresty </a:t>
            </a:r>
            <a:r>
              <a:rPr lang="cs-CZ" b="1" dirty="0" smtClean="0"/>
              <a:t>skutečně jen </a:t>
            </a:r>
            <a:r>
              <a:rPr lang="cs-CZ" b="1" dirty="0"/>
              <a:t>prostředkem veřejného </a:t>
            </a:r>
            <a:r>
              <a:rPr lang="cs-CZ" b="1" dirty="0" smtClean="0"/>
              <a:t>práva nebo jsou vlastní                         i soukromému právu?</a:t>
            </a:r>
          </a:p>
          <a:p>
            <a:pPr algn="just"/>
            <a:endParaRPr lang="cs-CZ" dirty="0"/>
          </a:p>
          <a:p>
            <a:r>
              <a:rPr lang="cs-CZ" dirty="0" smtClean="0"/>
              <a:t>§ 40 odst. 4, věta druhá AZ:</a:t>
            </a:r>
          </a:p>
          <a:p>
            <a:pPr marL="0" indent="0">
              <a:buNone/>
            </a:pPr>
            <a:endParaRPr lang="cs-CZ" b="1" dirty="0" smtClean="0"/>
          </a:p>
          <a:p>
            <a:pPr marL="0" indent="0" algn="just">
              <a:buNone/>
            </a:pPr>
            <a:r>
              <a:rPr lang="cs-CZ" dirty="0" smtClean="0"/>
              <a:t>     Výše </a:t>
            </a:r>
            <a:r>
              <a:rPr lang="cs-CZ" dirty="0"/>
              <a:t>bezdůvodného obohacení vzniklého na straně toho, kdo neoprávněně nakládal s dílem, aniž by </a:t>
            </a:r>
            <a:r>
              <a:rPr lang="cs-CZ" dirty="0" smtClean="0"/>
              <a:t>                   k </a:t>
            </a:r>
            <a:r>
              <a:rPr lang="cs-CZ" dirty="0"/>
              <a:t>tomu získal potřebnou licenci, činí </a:t>
            </a:r>
            <a:r>
              <a:rPr lang="cs-CZ" b="1" dirty="0"/>
              <a:t>dvojnásobek odměny</a:t>
            </a:r>
            <a:r>
              <a:rPr lang="cs-CZ" dirty="0"/>
              <a:t>, která by byla za získání takové licence obvyklá v době neoprávněného nakládání s dílem.</a:t>
            </a:r>
          </a:p>
          <a:p>
            <a:endParaRPr lang="cs-CZ" dirty="0"/>
          </a:p>
        </p:txBody>
      </p:sp>
    </p:spTree>
    <p:extLst>
      <p:ext uri="{BB962C8B-B14F-4D97-AF65-F5344CB8AC3E}">
        <p14:creationId xmlns:p14="http://schemas.microsoft.com/office/powerpoint/2010/main" xmlns="" val="75971993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77500" lnSpcReduction="20000"/>
          </a:bodyPr>
          <a:lstStyle/>
          <a:p>
            <a:r>
              <a:rPr lang="cs-CZ" dirty="0" smtClean="0"/>
              <a:t>§ 3004 NOZ:</a:t>
            </a:r>
          </a:p>
          <a:p>
            <a:endParaRPr lang="cs-CZ" dirty="0"/>
          </a:p>
          <a:p>
            <a:pPr marL="0" indent="0" algn="just">
              <a:buNone/>
            </a:pPr>
            <a:r>
              <a:rPr lang="cs-CZ" dirty="0" smtClean="0"/>
              <a:t>(1</a:t>
            </a:r>
            <a:r>
              <a:rPr lang="cs-CZ" dirty="0"/>
              <a:t>) Obohacený, který nebyl v dobré víře, vydá vše, co obohacením nabyl, včetně plodů a užitků; rovněž nahradí užitek, který by ochuzený byl získal. Zcizil-li předmět bezdůvodného obohacení za úplatu, má ochuzený právo požadovat, aby mu byla podle jeho volby vydána buď peněžitá náhrada, anebo co obohacený zcizením utržil.</a:t>
            </a:r>
          </a:p>
          <a:p>
            <a:endParaRPr lang="cs-CZ" dirty="0"/>
          </a:p>
          <a:p>
            <a:pPr marL="0" indent="0" algn="just">
              <a:buNone/>
            </a:pPr>
            <a:r>
              <a:rPr lang="cs-CZ" dirty="0" smtClean="0"/>
              <a:t>(</a:t>
            </a:r>
            <a:r>
              <a:rPr lang="cs-CZ" dirty="0"/>
              <a:t>2) Bylo-li bezdůvodné obohacení nabyto zásahem do přirozeného práva člověka chráněného ustanoveními první části tohoto zákona, může ochuzený požadovat za neoprávněné nakládání s hodnotami týkajícími se jeho osobnosti namísto plnění podle odstavce 1 </a:t>
            </a:r>
            <a:r>
              <a:rPr lang="cs-CZ" b="1" dirty="0"/>
              <a:t>dvojnásobek odměny obvyklé </a:t>
            </a:r>
            <a:r>
              <a:rPr lang="cs-CZ" dirty="0"/>
              <a:t>za udělení souhlasu s takovým nakládáním. Je-li pro to spravedlivý důvod, může soud rozsah plnění </a:t>
            </a:r>
            <a:r>
              <a:rPr lang="cs-CZ" b="1" dirty="0"/>
              <a:t>přiměřeně zvýšit</a:t>
            </a:r>
            <a:r>
              <a:rPr lang="cs-CZ" dirty="0"/>
              <a:t>.</a:t>
            </a:r>
          </a:p>
        </p:txBody>
      </p:sp>
    </p:spTree>
    <p:extLst>
      <p:ext uri="{BB962C8B-B14F-4D97-AF65-F5344CB8AC3E}">
        <p14:creationId xmlns:p14="http://schemas.microsoft.com/office/powerpoint/2010/main" xmlns="" val="120715647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85000" lnSpcReduction="20000"/>
          </a:bodyPr>
          <a:lstStyle/>
          <a:p>
            <a:pPr algn="just"/>
            <a:r>
              <a:rPr lang="cs-CZ" dirty="0" smtClean="0"/>
              <a:t>Rozsudek NS </a:t>
            </a:r>
            <a:r>
              <a:rPr lang="cs-CZ" dirty="0" err="1" smtClean="0"/>
              <a:t>sp</a:t>
            </a:r>
            <a:r>
              <a:rPr lang="cs-CZ" dirty="0" smtClean="0"/>
              <a:t>. zn. </a:t>
            </a:r>
            <a:r>
              <a:rPr lang="cs-CZ" dirty="0"/>
              <a:t>28 </a:t>
            </a:r>
            <a:r>
              <a:rPr lang="cs-CZ" dirty="0" err="1"/>
              <a:t>Cdo</a:t>
            </a:r>
            <a:r>
              <a:rPr lang="cs-CZ" dirty="0"/>
              <a:t> </a:t>
            </a:r>
            <a:r>
              <a:rPr lang="cs-CZ" dirty="0" smtClean="0"/>
              <a:t>4755/2009 ze dne 20.7.2011:</a:t>
            </a:r>
          </a:p>
          <a:p>
            <a:pPr algn="just"/>
            <a:endParaRPr lang="cs-CZ" b="1" dirty="0" smtClean="0"/>
          </a:p>
          <a:p>
            <a:pPr marL="0" indent="0" algn="just">
              <a:buNone/>
            </a:pPr>
            <a:r>
              <a:rPr lang="cs-CZ" i="1" dirty="0" smtClean="0"/>
              <a:t>     Užije-li </a:t>
            </a:r>
            <a:r>
              <a:rPr lang="cs-CZ" i="1" dirty="0"/>
              <a:t>někdo </a:t>
            </a:r>
            <a:r>
              <a:rPr lang="cs-CZ" b="1" i="1" dirty="0"/>
              <a:t>cizí podobizny nebo jiného chráněného statku </a:t>
            </a:r>
            <a:r>
              <a:rPr lang="cs-CZ" i="1" dirty="0"/>
              <a:t>ve smyslu § 12 odst. 1 občanského zákoníku </a:t>
            </a:r>
            <a:r>
              <a:rPr lang="cs-CZ" b="1" i="1" dirty="0"/>
              <a:t>pro účely propagace </a:t>
            </a:r>
            <a:r>
              <a:rPr lang="cs-CZ" i="1" dirty="0"/>
              <a:t>výrobků nebo služeb, získává určitou majetkovou hodnotu, která odpovídá hodnotě úplaty za souhlas dotčené osoby k takovému užití. Neobdrží-li dotčená osoba za užití chráněného statku příslušnou úplatu, projeví se to, pokud ovšem neudělila souhlas k bezplatnému užití, negativně v jejích majetkových poměrech. Dojde-li tedy k užití chráněných statků pro reklamní účely, aniž by dotčená osoba obdržela úplatu </a:t>
            </a:r>
            <a:r>
              <a:rPr lang="cs-CZ" i="1" dirty="0" smtClean="0"/>
              <a:t>             za </a:t>
            </a:r>
            <a:r>
              <a:rPr lang="cs-CZ" i="1" dirty="0"/>
              <a:t>takové užití nebo souhlasila s užitím bezplatným, lze dovodit, že tomu, kdo chráněné statky užil, vzniká na úkor dotčené osoby </a:t>
            </a:r>
            <a:r>
              <a:rPr lang="cs-CZ" b="1" i="1" dirty="0"/>
              <a:t>bezdůvodné obohacení</a:t>
            </a:r>
            <a:r>
              <a:rPr lang="cs-CZ" i="1" dirty="0"/>
              <a:t>.</a:t>
            </a:r>
          </a:p>
        </p:txBody>
      </p:sp>
    </p:spTree>
    <p:extLst>
      <p:ext uri="{BB962C8B-B14F-4D97-AF65-F5344CB8AC3E}">
        <p14:creationId xmlns:p14="http://schemas.microsoft.com/office/powerpoint/2010/main" xmlns="" val="359402846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77500" lnSpcReduction="20000"/>
          </a:bodyPr>
          <a:lstStyle/>
          <a:p>
            <a:pPr marL="0" indent="0" algn="just">
              <a:buNone/>
            </a:pPr>
            <a:r>
              <a:rPr lang="cs-CZ" i="1" dirty="0" smtClean="0"/>
              <a:t>      V </a:t>
            </a:r>
            <a:r>
              <a:rPr lang="cs-CZ" i="1" dirty="0"/>
              <a:t>projednávané věci žalobci </a:t>
            </a:r>
            <a:r>
              <a:rPr lang="cs-CZ" b="1" i="1" dirty="0"/>
              <a:t>netvrdili, že </a:t>
            </a:r>
            <a:r>
              <a:rPr lang="cs-CZ" i="1" dirty="0"/>
              <a:t>by užitím jejich jmen </a:t>
            </a:r>
            <a:r>
              <a:rPr lang="cs-CZ" i="1" dirty="0" smtClean="0"/>
              <a:t>          a </a:t>
            </a:r>
            <a:r>
              <a:rPr lang="cs-CZ" i="1" dirty="0"/>
              <a:t>podobizen reklamě byla ve značné míře </a:t>
            </a:r>
            <a:r>
              <a:rPr lang="cs-CZ" b="1" i="1" dirty="0"/>
              <a:t>snížena jejich důstojnost nebo vážnost ve společnosti </a:t>
            </a:r>
            <a:r>
              <a:rPr lang="cs-CZ" i="1" dirty="0"/>
              <a:t>a ani žalovanou částku neodvozovali od závažnosti zásahu do jejich osobnostního práva tak, aby výše náhrady za nemajetkovou újmu byla této závažnosti přiměřená. Žalobci naopak od počátku (tj. již </a:t>
            </a:r>
            <a:r>
              <a:rPr lang="cs-CZ" i="1" dirty="0" smtClean="0"/>
              <a:t>v </a:t>
            </a:r>
            <a:r>
              <a:rPr lang="cs-CZ" i="1" dirty="0"/>
              <a:t>žalobě) tvrdili, že užíváním jejich jmen a podob v reklamě </a:t>
            </a:r>
            <a:r>
              <a:rPr lang="cs-CZ" b="1" i="1" dirty="0"/>
              <a:t>vzniká žalovaným majetkový prospěch </a:t>
            </a:r>
            <a:r>
              <a:rPr lang="cs-CZ" i="1" dirty="0"/>
              <a:t>spočívající v tom, že žalobcům nehradí úplatu za takové užití obvyklou, a rovněž žalovaná částka je již </a:t>
            </a:r>
            <a:r>
              <a:rPr lang="cs-CZ" i="1" dirty="0" smtClean="0"/>
              <a:t>                 v </a:t>
            </a:r>
            <a:r>
              <a:rPr lang="cs-CZ" i="1" dirty="0"/>
              <a:t>žalobě odvozena </a:t>
            </a:r>
            <a:r>
              <a:rPr lang="cs-CZ" i="1" dirty="0" smtClean="0"/>
              <a:t>od </a:t>
            </a:r>
            <a:r>
              <a:rPr lang="cs-CZ" i="1" dirty="0"/>
              <a:t>obvyklé výše takové úplaty. Na základě žalobních tvrzení proto </a:t>
            </a:r>
            <a:r>
              <a:rPr lang="cs-CZ" b="1" i="1" dirty="0"/>
              <a:t>nelze žalovanou částku přiznat </a:t>
            </a:r>
            <a:r>
              <a:rPr lang="cs-CZ" b="1" i="1" dirty="0" smtClean="0"/>
              <a:t>              jako </a:t>
            </a:r>
            <a:r>
              <a:rPr lang="cs-CZ" b="1" i="1" dirty="0"/>
              <a:t>náhradu za nemajetkovou újmu ve smyslu § 13 odst. 2 </a:t>
            </a:r>
            <a:r>
              <a:rPr lang="cs-CZ" b="1" i="1" dirty="0" err="1"/>
              <a:t>obč</a:t>
            </a:r>
            <a:r>
              <a:rPr lang="cs-CZ" b="1" i="1" dirty="0"/>
              <a:t>. zák</a:t>
            </a:r>
            <a:r>
              <a:rPr lang="cs-CZ" b="1" i="1" dirty="0" smtClean="0"/>
              <a:t>.</a:t>
            </a:r>
          </a:p>
          <a:p>
            <a:pPr marL="0" indent="0" algn="just">
              <a:buNone/>
            </a:pPr>
            <a:r>
              <a:rPr lang="cs-CZ" i="1" dirty="0" smtClean="0"/>
              <a:t> </a:t>
            </a:r>
            <a:r>
              <a:rPr lang="cs-CZ" i="1" dirty="0"/>
              <a:t/>
            </a:r>
            <a:br>
              <a:rPr lang="cs-CZ" i="1" dirty="0"/>
            </a:br>
            <a:r>
              <a:rPr lang="cs-CZ" i="1" dirty="0"/>
              <a:t/>
            </a:r>
            <a:br>
              <a:rPr lang="cs-CZ" i="1" dirty="0"/>
            </a:br>
            <a:endParaRPr lang="cs-CZ" i="1" dirty="0"/>
          </a:p>
        </p:txBody>
      </p:sp>
    </p:spTree>
    <p:extLst>
      <p:ext uri="{BB962C8B-B14F-4D97-AF65-F5344CB8AC3E}">
        <p14:creationId xmlns:p14="http://schemas.microsoft.com/office/powerpoint/2010/main" xmlns="" val="28285595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85000" lnSpcReduction="10000"/>
          </a:bodyPr>
          <a:lstStyle/>
          <a:p>
            <a:r>
              <a:rPr lang="cs-CZ" sz="2800" dirty="0"/>
              <a:t>§ 2957 NOZ:</a:t>
            </a:r>
          </a:p>
          <a:p>
            <a:pPr marL="0" indent="0">
              <a:buNone/>
            </a:pPr>
            <a:endParaRPr lang="cs-CZ" sz="2800" i="1" dirty="0"/>
          </a:p>
          <a:p>
            <a:pPr marL="0" indent="0" algn="just">
              <a:buNone/>
            </a:pPr>
            <a:r>
              <a:rPr lang="cs-CZ" sz="2800" i="1" dirty="0"/>
              <a:t>     </a:t>
            </a:r>
            <a:r>
              <a:rPr lang="cs-CZ" sz="2800" dirty="0"/>
              <a:t>Způsob a výše přiměřeného zadostiučinění musí být určeny tak, aby byly </a:t>
            </a:r>
            <a:r>
              <a:rPr lang="cs-CZ" sz="2800" b="1" dirty="0"/>
              <a:t>odčiněny i </a:t>
            </a:r>
            <a:r>
              <a:rPr lang="cs-CZ" sz="2800" b="1" u="sng" dirty="0"/>
              <a:t>okolnosti zvláštního zřetele hodné</a:t>
            </a:r>
            <a:r>
              <a:rPr lang="cs-CZ" sz="2800" dirty="0"/>
              <a:t>. Jimi jsou </a:t>
            </a:r>
            <a:r>
              <a:rPr lang="cs-CZ" sz="2800" b="1" dirty="0"/>
              <a:t>úmyslné</a:t>
            </a:r>
            <a:r>
              <a:rPr lang="cs-CZ" sz="2800" dirty="0"/>
              <a:t> způsobení újmy, zvláště pak způsobení újmy s použitím lsti, pohrůžky, zneužitím závislosti poškozeného </a:t>
            </a:r>
            <a:r>
              <a:rPr lang="cs-CZ" sz="2800" dirty="0" smtClean="0"/>
              <a:t>na </a:t>
            </a:r>
            <a:r>
              <a:rPr lang="cs-CZ" sz="2800" dirty="0"/>
              <a:t>škůdci, násobením účinků zásahu jeho uváděním ve </a:t>
            </a:r>
            <a:r>
              <a:rPr lang="cs-CZ" sz="2800" b="1" dirty="0"/>
              <a:t>veřejnou známost</a:t>
            </a:r>
            <a:r>
              <a:rPr lang="cs-CZ" sz="2800" dirty="0"/>
              <a:t>, </a:t>
            </a:r>
            <a:r>
              <a:rPr lang="cs-CZ" sz="2800" dirty="0" smtClean="0"/>
              <a:t>nebo v </a:t>
            </a:r>
            <a:r>
              <a:rPr lang="cs-CZ" sz="2800" dirty="0"/>
              <a:t>důsledku </a:t>
            </a:r>
            <a:r>
              <a:rPr lang="cs-CZ" sz="2800" b="1" dirty="0"/>
              <a:t>diskriminace </a:t>
            </a:r>
            <a:r>
              <a:rPr lang="cs-CZ" sz="2800" dirty="0"/>
              <a:t>poškozeného se zřetelem na jeho pohlaví, zdravotní stav, etnický původ, víru nebo i </a:t>
            </a:r>
            <a:r>
              <a:rPr lang="cs-CZ" sz="2800" b="1" dirty="0"/>
              <a:t>jiné obdobně závažné důvody</a:t>
            </a:r>
            <a:r>
              <a:rPr lang="cs-CZ" sz="2800" dirty="0"/>
              <a:t>. Vezme se rovněž v úvahu obava poškozeného ze ztráty života nebo vážného poškození zdraví, pokud takovou obavu hrozba nebo jiná příčina vyvolala.</a:t>
            </a:r>
          </a:p>
          <a:p>
            <a:endParaRPr lang="cs-CZ" dirty="0"/>
          </a:p>
        </p:txBody>
      </p:sp>
    </p:spTree>
    <p:extLst>
      <p:ext uri="{BB962C8B-B14F-4D97-AF65-F5344CB8AC3E}">
        <p14:creationId xmlns:p14="http://schemas.microsoft.com/office/powerpoint/2010/main" xmlns="" val="3254020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Ochrana proti difamaci</a:t>
            </a:r>
            <a:endParaRPr lang="cs-CZ" b="1" dirty="0"/>
          </a:p>
        </p:txBody>
      </p:sp>
      <p:sp>
        <p:nvSpPr>
          <p:cNvPr id="3" name="Zástupný symbol pro obsah 2"/>
          <p:cNvSpPr>
            <a:spLocks noGrp="1"/>
          </p:cNvSpPr>
          <p:nvPr>
            <p:ph sz="quarter" idx="1"/>
          </p:nvPr>
        </p:nvSpPr>
        <p:spPr/>
        <p:txBody>
          <a:bodyPr>
            <a:normAutofit fontScale="77500" lnSpcReduction="20000"/>
          </a:bodyPr>
          <a:lstStyle/>
          <a:p>
            <a:pPr algn="just"/>
            <a:r>
              <a:rPr lang="cs-CZ" b="1" u="sng" dirty="0"/>
              <a:t>Ochrana </a:t>
            </a:r>
            <a:r>
              <a:rPr lang="cs-CZ" b="1" u="sng" dirty="0" smtClean="0"/>
              <a:t>vážnosti a cti</a:t>
            </a:r>
            <a:r>
              <a:rPr lang="cs-CZ" b="1" dirty="0" smtClean="0"/>
              <a:t> </a:t>
            </a:r>
            <a:r>
              <a:rPr lang="cs-CZ" dirty="0" smtClean="0"/>
              <a:t>- absolutně nejfrekventovanější žaloby</a:t>
            </a:r>
          </a:p>
          <a:p>
            <a:endParaRPr lang="cs-CZ" dirty="0"/>
          </a:p>
          <a:p>
            <a:pPr algn="just"/>
            <a:r>
              <a:rPr lang="cs-CZ" b="1" dirty="0" smtClean="0"/>
              <a:t>Kolize </a:t>
            </a:r>
            <a:r>
              <a:rPr lang="cs-CZ" dirty="0"/>
              <a:t>práva na svobodu projevu </a:t>
            </a:r>
            <a:r>
              <a:rPr lang="cs-CZ" dirty="0" smtClean="0"/>
              <a:t>a práva na informace s </a:t>
            </a:r>
            <a:r>
              <a:rPr lang="cs-CZ" dirty="0"/>
              <a:t>právem </a:t>
            </a:r>
            <a:r>
              <a:rPr lang="cs-CZ" dirty="0" smtClean="0"/>
              <a:t>                       na </a:t>
            </a:r>
            <a:r>
              <a:rPr lang="cs-CZ" dirty="0"/>
              <a:t>ochranu </a:t>
            </a:r>
            <a:r>
              <a:rPr lang="cs-CZ" dirty="0" smtClean="0"/>
              <a:t>osobnosti </a:t>
            </a:r>
          </a:p>
          <a:p>
            <a:pPr marL="0" indent="0" algn="just">
              <a:buNone/>
            </a:pPr>
            <a:endParaRPr lang="cs-CZ" dirty="0" smtClean="0"/>
          </a:p>
          <a:p>
            <a:pPr algn="just"/>
            <a:r>
              <a:rPr lang="cs-CZ" dirty="0" smtClean="0"/>
              <a:t>Nález ÚS </a:t>
            </a:r>
            <a:r>
              <a:rPr lang="cs-CZ" dirty="0" err="1"/>
              <a:t>sp</a:t>
            </a:r>
            <a:r>
              <a:rPr lang="cs-CZ" dirty="0"/>
              <a:t>. zn. IV. ÚS 154/97 </a:t>
            </a:r>
            <a:r>
              <a:rPr lang="cs-CZ" dirty="0" smtClean="0"/>
              <a:t>ze </a:t>
            </a:r>
            <a:r>
              <a:rPr lang="cs-CZ" dirty="0"/>
              <a:t>dne 9. 2. </a:t>
            </a:r>
            <a:r>
              <a:rPr lang="cs-CZ" dirty="0" smtClean="0"/>
              <a:t>1998:</a:t>
            </a:r>
          </a:p>
          <a:p>
            <a:pPr marL="0" indent="0" algn="just">
              <a:buNone/>
            </a:pPr>
            <a:endParaRPr lang="cs-CZ" i="1" dirty="0" smtClean="0"/>
          </a:p>
          <a:p>
            <a:pPr marL="0" indent="0" algn="just">
              <a:buNone/>
            </a:pPr>
            <a:r>
              <a:rPr lang="cs-CZ" i="1" dirty="0"/>
              <a:t> </a:t>
            </a:r>
            <a:r>
              <a:rPr lang="cs-CZ" i="1" dirty="0" smtClean="0"/>
              <a:t>   Při </a:t>
            </a:r>
            <a:r>
              <a:rPr lang="cs-CZ" i="1" dirty="0"/>
              <a:t>střetu základního politického práva na informace a jejich šíření </a:t>
            </a:r>
            <a:r>
              <a:rPr lang="cs-CZ" i="1" dirty="0" smtClean="0"/>
              <a:t>            s </a:t>
            </a:r>
            <a:r>
              <a:rPr lang="cs-CZ" i="1" dirty="0"/>
              <a:t>právem na ochranu osobnosti a soukromého života, tedy </a:t>
            </a:r>
            <a:r>
              <a:rPr lang="cs-CZ" b="1" i="1" dirty="0"/>
              <a:t>základních práv, které stojí na stejné úrovni</a:t>
            </a:r>
            <a:r>
              <a:rPr lang="cs-CZ" i="1" dirty="0"/>
              <a:t>, bude vždy věcí nezávislých soudů, aby s přihlédnutím k okolnostem každého jednotlivého případu pečlivě zvážily, zda jednomu právu nebyla </a:t>
            </a:r>
            <a:r>
              <a:rPr lang="cs-CZ" b="1" i="1" dirty="0"/>
              <a:t>nedůvodně dána přednost </a:t>
            </a:r>
            <a:r>
              <a:rPr lang="cs-CZ" i="1" dirty="0"/>
              <a:t>před právem druhým. Tak to ostatně stanoví i čl. 4 odst. 4 Listiny, když ukládá orgánům aplikujícím právo, aby při této aplikace </a:t>
            </a:r>
            <a:r>
              <a:rPr lang="cs-CZ" b="1" i="1" dirty="0"/>
              <a:t>šetřily podstatu </a:t>
            </a:r>
            <a:r>
              <a:rPr lang="cs-CZ" b="1" i="1" dirty="0" smtClean="0"/>
              <a:t>a </a:t>
            </a:r>
            <a:r>
              <a:rPr lang="cs-CZ" b="1" i="1" dirty="0"/>
              <a:t>smysl </a:t>
            </a:r>
            <a:r>
              <a:rPr lang="cs-CZ" i="1" dirty="0"/>
              <a:t>základních práv.</a:t>
            </a:r>
          </a:p>
          <a:p>
            <a:endParaRPr lang="cs-CZ" dirty="0"/>
          </a:p>
        </p:txBody>
      </p:sp>
    </p:spTree>
    <p:extLst>
      <p:ext uri="{BB962C8B-B14F-4D97-AF65-F5344CB8AC3E}">
        <p14:creationId xmlns:p14="http://schemas.microsoft.com/office/powerpoint/2010/main" xmlns="" val="289773806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47500" lnSpcReduction="20000"/>
          </a:bodyPr>
          <a:lstStyle/>
          <a:p>
            <a:r>
              <a:rPr lang="cs-CZ" b="1" dirty="0"/>
              <a:t>Náhrada při poškození věci </a:t>
            </a:r>
            <a:r>
              <a:rPr lang="cs-CZ" dirty="0" smtClean="0"/>
              <a:t>- § </a:t>
            </a:r>
            <a:r>
              <a:rPr lang="cs-CZ" dirty="0"/>
              <a:t>2969 </a:t>
            </a:r>
            <a:r>
              <a:rPr lang="cs-CZ" dirty="0" smtClean="0"/>
              <a:t>NOZ:</a:t>
            </a:r>
            <a:endParaRPr lang="cs-CZ" dirty="0"/>
          </a:p>
          <a:p>
            <a:endParaRPr lang="cs-CZ" i="1" dirty="0" smtClean="0"/>
          </a:p>
          <a:p>
            <a:pPr marL="0" indent="0" algn="just">
              <a:buNone/>
            </a:pPr>
            <a:r>
              <a:rPr lang="cs-CZ" dirty="0" smtClean="0"/>
              <a:t>(</a:t>
            </a:r>
            <a:r>
              <a:rPr lang="cs-CZ" dirty="0"/>
              <a:t>1) Při určení výše škody na věci se vychází z její obvyklé ceny v době poškození a zohlední se, co poškozený musí </a:t>
            </a:r>
            <a:r>
              <a:rPr lang="cs-CZ" dirty="0" smtClean="0"/>
              <a:t>            k </a:t>
            </a:r>
            <a:r>
              <a:rPr lang="cs-CZ" dirty="0"/>
              <a:t>obnovení nebo nahrazení funkce věci účelně vynaložit.</a:t>
            </a:r>
          </a:p>
          <a:p>
            <a:pPr marL="0" indent="0" algn="just">
              <a:buNone/>
            </a:pPr>
            <a:r>
              <a:rPr lang="cs-CZ" dirty="0" smtClean="0"/>
              <a:t>(</a:t>
            </a:r>
            <a:r>
              <a:rPr lang="cs-CZ" dirty="0"/>
              <a:t>2) Poškodil-li škůdce věc </a:t>
            </a:r>
            <a:r>
              <a:rPr lang="cs-CZ" b="1" dirty="0"/>
              <a:t>ze svévole nebo škodolibosti</a:t>
            </a:r>
            <a:r>
              <a:rPr lang="cs-CZ" dirty="0"/>
              <a:t>, nahradí poškozenému </a:t>
            </a:r>
            <a:r>
              <a:rPr lang="cs-CZ" b="1" u="sng" dirty="0"/>
              <a:t>cenu zvláštní obliby</a:t>
            </a:r>
            <a:r>
              <a:rPr lang="cs-CZ" dirty="0" smtClean="0"/>
              <a:t>.</a:t>
            </a:r>
          </a:p>
          <a:p>
            <a:pPr marL="0" indent="0" algn="just">
              <a:buNone/>
            </a:pPr>
            <a:endParaRPr lang="cs-CZ" dirty="0"/>
          </a:p>
          <a:p>
            <a:r>
              <a:rPr lang="cs-CZ" dirty="0"/>
              <a:t>Usnesení NS </a:t>
            </a:r>
            <a:r>
              <a:rPr lang="cs-CZ" dirty="0" err="1"/>
              <a:t>sp</a:t>
            </a:r>
            <a:r>
              <a:rPr lang="cs-CZ" dirty="0"/>
              <a:t>. zn. 30 </a:t>
            </a:r>
            <a:r>
              <a:rPr lang="cs-CZ" dirty="0" err="1"/>
              <a:t>Cdo</a:t>
            </a:r>
            <a:r>
              <a:rPr lang="cs-CZ" dirty="0"/>
              <a:t> 2072/2007 ze dne 31.1.2008:</a:t>
            </a:r>
          </a:p>
          <a:p>
            <a:pPr marL="0" indent="0">
              <a:buNone/>
            </a:pPr>
            <a:endParaRPr lang="cs-CZ" dirty="0" smtClean="0"/>
          </a:p>
          <a:p>
            <a:pPr marL="0" indent="0" algn="just">
              <a:buNone/>
            </a:pPr>
            <a:r>
              <a:rPr lang="cs-CZ" i="1" dirty="0"/>
              <a:t> </a:t>
            </a:r>
            <a:r>
              <a:rPr lang="cs-CZ" i="1" dirty="0" smtClean="0"/>
              <a:t>    Pokud </a:t>
            </a:r>
            <a:r>
              <a:rPr lang="cs-CZ" i="1" dirty="0"/>
              <a:t>žaloba zásah do osobnostních práv vyvozovala z tvrzené ztráty některých kompaktních disků, </a:t>
            </a:r>
            <a:r>
              <a:rPr lang="cs-CZ" i="1" dirty="0" smtClean="0"/>
              <a:t>                  z </a:t>
            </a:r>
            <a:r>
              <a:rPr lang="cs-CZ" i="1" dirty="0"/>
              <a:t>poškození jejich obalů, resp. ztráty dalších předmětů s tím, že tak došlo k zásahu mimo jiné do citové sféry žalobce, neboť nedílnou součástí jeho života byla sběratelská činnost těchto hudebních nosičů, je třeba konstatovat, že je nepochybné, že </a:t>
            </a:r>
            <a:r>
              <a:rPr lang="cs-CZ" b="1" i="1" dirty="0"/>
              <a:t>osobnost fyzické osoby vymezuje mimo jiné i její interní vztah </a:t>
            </a:r>
            <a:r>
              <a:rPr lang="cs-CZ" b="1" i="1" dirty="0" smtClean="0"/>
              <a:t>          k </a:t>
            </a:r>
            <a:r>
              <a:rPr lang="cs-CZ" b="1" i="1" dirty="0"/>
              <a:t>zálibám, stejně tak jako k prožívání jejich realizace</a:t>
            </a:r>
            <a:r>
              <a:rPr lang="cs-CZ" i="1" dirty="0"/>
              <a:t>. </a:t>
            </a:r>
            <a:r>
              <a:rPr lang="cs-CZ" b="1" i="1" dirty="0"/>
              <a:t>Nelze však dovozovat, že by případné dotčení např. hmotného substrátu, jehož prostřednictvím fyzická osoba takovéto zájmy realizuje, mohlo </a:t>
            </a:r>
            <a:r>
              <a:rPr lang="cs-CZ" b="1" i="1" dirty="0" smtClean="0"/>
              <a:t>být … klasifikováno </a:t>
            </a:r>
            <a:r>
              <a:rPr lang="cs-CZ" b="1" i="1" dirty="0"/>
              <a:t>jako zásah do osobnosti </a:t>
            </a:r>
            <a:r>
              <a:rPr lang="cs-CZ" i="1" dirty="0"/>
              <a:t>takovéto osoby.</a:t>
            </a:r>
          </a:p>
          <a:p>
            <a:pPr marL="0" indent="0">
              <a:buNone/>
            </a:pPr>
            <a:endParaRPr lang="cs-CZ" dirty="0"/>
          </a:p>
          <a:p>
            <a:r>
              <a:rPr lang="cs-CZ" b="1" dirty="0"/>
              <a:t>Náhrada nemajetkové újmy </a:t>
            </a:r>
            <a:r>
              <a:rPr lang="cs-CZ" dirty="0" smtClean="0"/>
              <a:t>- § </a:t>
            </a:r>
            <a:r>
              <a:rPr lang="cs-CZ" dirty="0"/>
              <a:t>2971 </a:t>
            </a:r>
            <a:r>
              <a:rPr lang="cs-CZ" dirty="0" smtClean="0"/>
              <a:t>NOZ:</a:t>
            </a:r>
          </a:p>
          <a:p>
            <a:pPr marL="0" indent="0">
              <a:buNone/>
            </a:pPr>
            <a:endParaRPr lang="cs-CZ" b="1" i="1" dirty="0" smtClean="0"/>
          </a:p>
          <a:p>
            <a:pPr marL="0" indent="0" algn="just">
              <a:buNone/>
            </a:pPr>
            <a:r>
              <a:rPr lang="cs-CZ" b="1" i="1" dirty="0" smtClean="0"/>
              <a:t>    </a:t>
            </a:r>
            <a:r>
              <a:rPr lang="cs-CZ" dirty="0" smtClean="0"/>
              <a:t>Odůvodňují-li </a:t>
            </a:r>
            <a:r>
              <a:rPr lang="cs-CZ" dirty="0"/>
              <a:t>to zvláštní okolnosti, za nichž škůdce způsobil újmu protiprávním činem, zejména porušil-li </a:t>
            </a:r>
            <a:r>
              <a:rPr lang="cs-CZ" dirty="0" smtClean="0"/>
              <a:t>             </a:t>
            </a:r>
            <a:r>
              <a:rPr lang="cs-CZ" b="1" dirty="0" smtClean="0"/>
              <a:t>z </a:t>
            </a:r>
            <a:r>
              <a:rPr lang="cs-CZ" b="1" dirty="0"/>
              <a:t>hrubé nedbalosti důležitou právní povinnost</a:t>
            </a:r>
            <a:r>
              <a:rPr lang="cs-CZ" dirty="0"/>
              <a:t>, anebo způsobil-li </a:t>
            </a:r>
            <a:r>
              <a:rPr lang="cs-CZ" b="1" dirty="0"/>
              <a:t>újmu úmyslně </a:t>
            </a:r>
            <a:r>
              <a:rPr lang="cs-CZ" dirty="0"/>
              <a:t>z touhy ničit, ublížit nebo z jiné pohnutky zvlášť zavrženíhodné, nahradí škůdce též nemajetkovou újmu každému, kdo způsobenou újmu důvodně pociťuje jako </a:t>
            </a:r>
            <a:r>
              <a:rPr lang="cs-CZ" b="1" dirty="0"/>
              <a:t>osobní neštěstí, které nelze jinak odčinit</a:t>
            </a:r>
            <a:r>
              <a:rPr lang="cs-CZ" dirty="0"/>
              <a:t>.</a:t>
            </a:r>
          </a:p>
          <a:p>
            <a:endParaRPr lang="cs-CZ" dirty="0"/>
          </a:p>
        </p:txBody>
      </p:sp>
    </p:spTree>
    <p:extLst>
      <p:ext uri="{BB962C8B-B14F-4D97-AF65-F5344CB8AC3E}">
        <p14:creationId xmlns:p14="http://schemas.microsoft.com/office/powerpoint/2010/main" xmlns="" val="356352420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77500" lnSpcReduction="20000"/>
          </a:bodyPr>
          <a:lstStyle/>
          <a:p>
            <a:r>
              <a:rPr lang="cs-CZ" dirty="0" smtClean="0"/>
              <a:t>Čl. </a:t>
            </a:r>
            <a:r>
              <a:rPr lang="cs-CZ" dirty="0"/>
              <a:t>10:101. </a:t>
            </a:r>
            <a:r>
              <a:rPr lang="cs-CZ" dirty="0" smtClean="0"/>
              <a:t>PETL - </a:t>
            </a:r>
            <a:r>
              <a:rPr lang="cs-CZ" b="1" dirty="0" smtClean="0"/>
              <a:t>Povaha </a:t>
            </a:r>
            <a:r>
              <a:rPr lang="cs-CZ" b="1" dirty="0"/>
              <a:t>a účel náhrady </a:t>
            </a:r>
            <a:r>
              <a:rPr lang="cs-CZ" b="1" dirty="0" smtClean="0"/>
              <a:t>škody</a:t>
            </a:r>
          </a:p>
          <a:p>
            <a:endParaRPr lang="cs-CZ" dirty="0" smtClean="0"/>
          </a:p>
          <a:p>
            <a:pPr marL="0" indent="0" algn="just">
              <a:buNone/>
            </a:pPr>
            <a:r>
              <a:rPr lang="cs-CZ" dirty="0"/>
              <a:t> </a:t>
            </a:r>
            <a:r>
              <a:rPr lang="cs-CZ" dirty="0" smtClean="0"/>
              <a:t>    Náhrada </a:t>
            </a:r>
            <a:r>
              <a:rPr lang="cs-CZ" dirty="0"/>
              <a:t>škody je peněžní platba, která má nahradit poškozenému škodu, jinak řečeno navrátit ho do stavu, pokud to jen penězi jde, </a:t>
            </a:r>
            <a:r>
              <a:rPr lang="cs-CZ" dirty="0" smtClean="0"/>
              <a:t>             ve </a:t>
            </a:r>
            <a:r>
              <a:rPr lang="cs-CZ" dirty="0"/>
              <a:t>kterém by byl, když by škodlivé jednání nebylo spácháno. Náhrada škody slouží také </a:t>
            </a:r>
            <a:r>
              <a:rPr lang="cs-CZ" b="1" dirty="0"/>
              <a:t>účelu předcházení škodám</a:t>
            </a:r>
            <a:r>
              <a:rPr lang="cs-CZ" dirty="0" smtClean="0"/>
              <a:t>.</a:t>
            </a:r>
          </a:p>
          <a:p>
            <a:pPr marL="0" indent="0" algn="just">
              <a:buNone/>
            </a:pPr>
            <a:endParaRPr lang="cs-CZ" dirty="0"/>
          </a:p>
          <a:p>
            <a:r>
              <a:rPr lang="cs-CZ" dirty="0" smtClean="0"/>
              <a:t>Čl. </a:t>
            </a:r>
            <a:r>
              <a:rPr lang="cs-CZ" dirty="0"/>
              <a:t>10:301. </a:t>
            </a:r>
            <a:r>
              <a:rPr lang="cs-CZ" dirty="0" smtClean="0"/>
              <a:t>PETL - </a:t>
            </a:r>
            <a:r>
              <a:rPr lang="cs-CZ" b="1" dirty="0" smtClean="0"/>
              <a:t>Nemajetková škoda</a:t>
            </a:r>
          </a:p>
          <a:p>
            <a:endParaRPr lang="cs-CZ" b="1" dirty="0" smtClean="0"/>
          </a:p>
          <a:p>
            <a:pPr marL="0" indent="0" algn="just">
              <a:buNone/>
            </a:pPr>
            <a:r>
              <a:rPr lang="cs-CZ" dirty="0"/>
              <a:t>(</a:t>
            </a:r>
            <a:r>
              <a:rPr lang="cs-CZ" dirty="0" smtClean="0"/>
              <a:t>2</a:t>
            </a:r>
            <a:r>
              <a:rPr lang="cs-CZ" dirty="0"/>
              <a:t>) Obecně musí být při stanovení takové náhrady škody zváženy všechny okolnosti případu, včetně závažnosti, trvání </a:t>
            </a:r>
            <a:r>
              <a:rPr lang="cs-CZ" dirty="0" smtClean="0"/>
              <a:t>a </a:t>
            </a:r>
            <a:r>
              <a:rPr lang="cs-CZ" dirty="0"/>
              <a:t>následků újmy. </a:t>
            </a:r>
            <a:r>
              <a:rPr lang="cs-CZ" b="1" dirty="0"/>
              <a:t>Stupeň zavinění </a:t>
            </a:r>
            <a:r>
              <a:rPr lang="cs-CZ" dirty="0"/>
              <a:t>škůdce </a:t>
            </a:r>
            <a:r>
              <a:rPr lang="cs-CZ" b="1" dirty="0"/>
              <a:t>musí být vzat v potaz </a:t>
            </a:r>
            <a:r>
              <a:rPr lang="cs-CZ" dirty="0"/>
              <a:t>pouze, </a:t>
            </a:r>
            <a:r>
              <a:rPr lang="cs-CZ" b="1" dirty="0"/>
              <a:t>pokud významně přispěl k újmě </a:t>
            </a:r>
            <a:r>
              <a:rPr lang="cs-CZ" dirty="0" smtClean="0"/>
              <a:t>poškozeného.</a:t>
            </a:r>
            <a:endParaRPr lang="cs-CZ" dirty="0"/>
          </a:p>
        </p:txBody>
      </p:sp>
    </p:spTree>
    <p:extLst>
      <p:ext uri="{BB962C8B-B14F-4D97-AF65-F5344CB8AC3E}">
        <p14:creationId xmlns:p14="http://schemas.microsoft.com/office/powerpoint/2010/main" xmlns="" val="28194946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Dědění satisfakcí</a:t>
            </a:r>
            <a:endParaRPr lang="cs-CZ" b="1" dirty="0"/>
          </a:p>
        </p:txBody>
      </p:sp>
      <p:sp>
        <p:nvSpPr>
          <p:cNvPr id="3" name="Zástupný symbol pro obsah 2"/>
          <p:cNvSpPr>
            <a:spLocks noGrp="1"/>
          </p:cNvSpPr>
          <p:nvPr>
            <p:ph sz="quarter" idx="1"/>
          </p:nvPr>
        </p:nvSpPr>
        <p:spPr/>
        <p:txBody>
          <a:bodyPr>
            <a:normAutofit fontScale="77500" lnSpcReduction="20000"/>
          </a:bodyPr>
          <a:lstStyle/>
          <a:p>
            <a:pPr algn="just"/>
            <a:r>
              <a:rPr lang="cs-CZ" dirty="0" smtClean="0"/>
              <a:t>Dosavadní doktrína ani judikatura nepřipouštěly dědění u osoby dotčené zásahem ani u původce zásahu</a:t>
            </a:r>
          </a:p>
          <a:p>
            <a:pPr marL="0" indent="0" algn="just">
              <a:buNone/>
            </a:pPr>
            <a:endParaRPr lang="cs-CZ" dirty="0" smtClean="0"/>
          </a:p>
          <a:p>
            <a:pPr algn="just"/>
            <a:r>
              <a:rPr lang="cs-CZ" dirty="0" smtClean="0"/>
              <a:t>Rozsudek NS </a:t>
            </a:r>
            <a:r>
              <a:rPr lang="cs-CZ" dirty="0" err="1" smtClean="0"/>
              <a:t>sp</a:t>
            </a:r>
            <a:r>
              <a:rPr lang="cs-CZ" dirty="0" smtClean="0"/>
              <a:t>. zn. 30 </a:t>
            </a:r>
            <a:r>
              <a:rPr lang="cs-CZ" dirty="0" err="1" smtClean="0"/>
              <a:t>Cdo</a:t>
            </a:r>
            <a:r>
              <a:rPr lang="cs-CZ" dirty="0" smtClean="0"/>
              <a:t> 1051/2005 ze dne 27.9.2005 – smrt původce zásahu:</a:t>
            </a:r>
          </a:p>
          <a:p>
            <a:pPr marL="0" indent="0" algn="just">
              <a:buNone/>
            </a:pPr>
            <a:endParaRPr lang="cs-CZ" dirty="0" smtClean="0"/>
          </a:p>
          <a:p>
            <a:pPr marL="0" indent="0" algn="just">
              <a:buNone/>
            </a:pPr>
            <a:r>
              <a:rPr lang="cs-CZ" i="1" dirty="0" smtClean="0"/>
              <a:t>     Jestliže </a:t>
            </a:r>
            <a:r>
              <a:rPr lang="cs-CZ" i="1" dirty="0"/>
              <a:t>osoba, u níž okolnosti odůvodňují posuzovat ji jako potencionálně povinnou osobu za tvrzený zásah do osobnostních práv žalobce, </a:t>
            </a:r>
            <a:r>
              <a:rPr lang="cs-CZ" b="1" i="1" dirty="0"/>
              <a:t>zemřela, zanikla tím její případná povinnost vyvozovaná z ustanovení § 13 </a:t>
            </a:r>
            <a:r>
              <a:rPr lang="cs-CZ" b="1" i="1" dirty="0" err="1"/>
              <a:t>o.z</a:t>
            </a:r>
            <a:r>
              <a:rPr lang="cs-CZ" b="1" i="1" dirty="0"/>
              <a:t>. </a:t>
            </a:r>
            <a:r>
              <a:rPr lang="cs-CZ" i="1" dirty="0"/>
              <a:t>V tomto případě se jedná </a:t>
            </a:r>
            <a:r>
              <a:rPr lang="cs-CZ" i="1" dirty="0" smtClean="0"/>
              <a:t>           o </a:t>
            </a:r>
            <a:r>
              <a:rPr lang="cs-CZ" b="1" i="1" dirty="0"/>
              <a:t>výlučně osobní povinnost povinného subjektu</a:t>
            </a:r>
            <a:r>
              <a:rPr lang="cs-CZ" i="1" dirty="0"/>
              <a:t>. Kromě toho zákon sám nestanoví eventuální možnost případného přechodu této povinnosti na další osoby, jako osoby z tohoto vztahu povinné</a:t>
            </a:r>
            <a:r>
              <a:rPr lang="cs-CZ" i="1" dirty="0" smtClean="0"/>
              <a:t>.</a:t>
            </a:r>
          </a:p>
          <a:p>
            <a:pPr marL="0" indent="0" algn="just">
              <a:buNone/>
            </a:pPr>
            <a:endParaRPr lang="cs-CZ" i="1" dirty="0" smtClean="0"/>
          </a:p>
          <a:p>
            <a:pPr algn="just"/>
            <a:r>
              <a:rPr lang="cs-CZ" dirty="0" smtClean="0"/>
              <a:t>Apel doktríny na změnu</a:t>
            </a:r>
          </a:p>
        </p:txBody>
      </p:sp>
    </p:spTree>
    <p:extLst>
      <p:ext uri="{BB962C8B-B14F-4D97-AF65-F5344CB8AC3E}">
        <p14:creationId xmlns:p14="http://schemas.microsoft.com/office/powerpoint/2010/main" xmlns="" val="176374691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Dědění satisfakcí</a:t>
            </a:r>
            <a:endParaRPr lang="cs-CZ" dirty="0"/>
          </a:p>
        </p:txBody>
      </p:sp>
      <p:sp>
        <p:nvSpPr>
          <p:cNvPr id="3" name="Zástupný symbol pro obsah 2"/>
          <p:cNvSpPr>
            <a:spLocks noGrp="1"/>
          </p:cNvSpPr>
          <p:nvPr>
            <p:ph sz="quarter" idx="1"/>
          </p:nvPr>
        </p:nvSpPr>
        <p:spPr/>
        <p:txBody>
          <a:bodyPr>
            <a:normAutofit lnSpcReduction="10000"/>
          </a:bodyPr>
          <a:lstStyle/>
          <a:p>
            <a:pPr algn="just"/>
            <a:r>
              <a:rPr lang="cs-CZ" sz="2400" dirty="0"/>
              <a:t>§ 1475 odst. 2 </a:t>
            </a:r>
            <a:r>
              <a:rPr lang="cs-CZ" sz="2400" dirty="0" smtClean="0"/>
              <a:t>NOZ:</a:t>
            </a:r>
          </a:p>
          <a:p>
            <a:pPr algn="just"/>
            <a:endParaRPr lang="cs-CZ" sz="2400" dirty="0"/>
          </a:p>
          <a:p>
            <a:pPr marL="0" indent="0" algn="just">
              <a:buNone/>
            </a:pPr>
            <a:r>
              <a:rPr lang="cs-CZ" sz="2400" i="1" dirty="0" smtClean="0">
                <a:solidFill>
                  <a:schemeClr val="tx1"/>
                </a:solidFill>
              </a:rPr>
              <a:t>     </a:t>
            </a:r>
            <a:r>
              <a:rPr lang="cs-CZ" sz="2400" dirty="0" smtClean="0">
                <a:solidFill>
                  <a:schemeClr val="tx1"/>
                </a:solidFill>
              </a:rPr>
              <a:t>Pozůstalost </a:t>
            </a:r>
            <a:r>
              <a:rPr lang="cs-CZ" sz="2400" dirty="0">
                <a:solidFill>
                  <a:schemeClr val="tx1"/>
                </a:solidFill>
              </a:rPr>
              <a:t>tvoří celé jmění zůstavitele, kromě práv </a:t>
            </a:r>
            <a:r>
              <a:rPr lang="cs-CZ" sz="2400" dirty="0" smtClean="0">
                <a:solidFill>
                  <a:schemeClr val="tx1"/>
                </a:solidFill>
              </a:rPr>
              <a:t>                    a </a:t>
            </a:r>
            <a:r>
              <a:rPr lang="cs-CZ" sz="2400" dirty="0">
                <a:solidFill>
                  <a:schemeClr val="tx1"/>
                </a:solidFill>
              </a:rPr>
              <a:t>povinností vázaných výlučně na jeho osobu, </a:t>
            </a:r>
            <a:r>
              <a:rPr lang="cs-CZ" sz="2400" b="1" dirty="0">
                <a:solidFill>
                  <a:schemeClr val="tx1"/>
                </a:solidFill>
              </a:rPr>
              <a:t>ledaže byly jako dluh uznány nebo uplatněny</a:t>
            </a:r>
            <a:r>
              <a:rPr lang="cs-CZ" sz="2400" dirty="0">
                <a:solidFill>
                  <a:schemeClr val="tx1"/>
                </a:solidFill>
              </a:rPr>
              <a:t> u orgánu veřejné moci</a:t>
            </a:r>
            <a:r>
              <a:rPr lang="cs-CZ" sz="2400" dirty="0" smtClean="0">
                <a:solidFill>
                  <a:schemeClr val="tx1"/>
                </a:solidFill>
              </a:rPr>
              <a:t>.</a:t>
            </a:r>
          </a:p>
          <a:p>
            <a:pPr marL="0" indent="0" algn="just">
              <a:buNone/>
            </a:pPr>
            <a:endParaRPr lang="cs-CZ" sz="2400" dirty="0" smtClean="0">
              <a:solidFill>
                <a:schemeClr val="tx1"/>
              </a:solidFill>
            </a:endParaRPr>
          </a:p>
          <a:p>
            <a:pPr algn="just"/>
            <a:r>
              <a:rPr lang="cs-CZ" sz="2400" dirty="0" smtClean="0">
                <a:solidFill>
                  <a:schemeClr val="tx1"/>
                </a:solidFill>
              </a:rPr>
              <a:t>Důvodová zpráva výslovně stvrzuje přechod satisfakcí           v penězích</a:t>
            </a:r>
          </a:p>
          <a:p>
            <a:r>
              <a:rPr lang="cs-CZ" sz="2400" dirty="0" smtClean="0"/>
              <a:t>Týká </a:t>
            </a:r>
            <a:r>
              <a:rPr lang="cs-CZ" sz="2400" dirty="0"/>
              <a:t>se patrně </a:t>
            </a:r>
            <a:r>
              <a:rPr lang="cs-CZ" sz="2400" dirty="0" smtClean="0"/>
              <a:t>právě jen </a:t>
            </a:r>
            <a:r>
              <a:rPr lang="cs-CZ" sz="2400" b="1" dirty="0"/>
              <a:t>finančních</a:t>
            </a:r>
            <a:r>
              <a:rPr lang="cs-CZ" sz="2400" dirty="0"/>
              <a:t> </a:t>
            </a:r>
            <a:r>
              <a:rPr lang="cs-CZ" sz="2400" dirty="0" smtClean="0"/>
              <a:t>satisfakcí</a:t>
            </a:r>
          </a:p>
          <a:p>
            <a:pPr algn="just"/>
            <a:r>
              <a:rPr lang="cs-CZ" sz="2400" dirty="0" smtClean="0"/>
              <a:t>Další argument pro </a:t>
            </a:r>
            <a:r>
              <a:rPr lang="cs-CZ" sz="2400" b="1" dirty="0" smtClean="0"/>
              <a:t>preventivně-sankční funkci </a:t>
            </a:r>
            <a:r>
              <a:rPr lang="cs-CZ" sz="2400" dirty="0" smtClean="0"/>
              <a:t>(satisfakční funkce zaniká smrtí)</a:t>
            </a:r>
          </a:p>
          <a:p>
            <a:endParaRPr lang="cs-CZ" sz="2400" dirty="0"/>
          </a:p>
          <a:p>
            <a:endParaRPr lang="cs-CZ" sz="2400" dirty="0"/>
          </a:p>
        </p:txBody>
      </p:sp>
    </p:spTree>
    <p:extLst>
      <p:ext uri="{BB962C8B-B14F-4D97-AF65-F5344CB8AC3E}">
        <p14:creationId xmlns:p14="http://schemas.microsoft.com/office/powerpoint/2010/main" xmlns="" val="399457076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Dopady do manželského </a:t>
            </a:r>
            <a:r>
              <a:rPr lang="cs-CZ" b="1" smtClean="0"/>
              <a:t>majetkového práva</a:t>
            </a:r>
            <a:endParaRPr lang="cs-CZ" b="1" dirty="0"/>
          </a:p>
        </p:txBody>
      </p:sp>
      <p:sp>
        <p:nvSpPr>
          <p:cNvPr id="3" name="Zástupný symbol pro obsah 2"/>
          <p:cNvSpPr>
            <a:spLocks noGrp="1"/>
          </p:cNvSpPr>
          <p:nvPr>
            <p:ph sz="quarter" idx="1"/>
          </p:nvPr>
        </p:nvSpPr>
        <p:spPr/>
        <p:txBody>
          <a:bodyPr>
            <a:normAutofit fontScale="62500" lnSpcReduction="20000"/>
          </a:bodyPr>
          <a:lstStyle/>
          <a:p>
            <a:r>
              <a:rPr lang="cs-CZ" dirty="0" smtClean="0"/>
              <a:t>§ 709 odst. 1 NOZ - </a:t>
            </a:r>
            <a:r>
              <a:rPr lang="cs-CZ" b="1" dirty="0"/>
              <a:t>v</a:t>
            </a:r>
            <a:r>
              <a:rPr lang="cs-CZ" b="1" dirty="0" smtClean="0"/>
              <a:t>ýluka </a:t>
            </a:r>
            <a:r>
              <a:rPr lang="cs-CZ" b="1" dirty="0"/>
              <a:t>ze společného jmění manželů</a:t>
            </a:r>
            <a:endParaRPr lang="cs-CZ" dirty="0" smtClean="0"/>
          </a:p>
          <a:p>
            <a:endParaRPr lang="cs-CZ" dirty="0"/>
          </a:p>
          <a:p>
            <a:pPr marL="0" indent="0" algn="just">
              <a:buNone/>
            </a:pPr>
            <a:r>
              <a:rPr lang="cs-CZ" dirty="0" smtClean="0"/>
              <a:t>     Součástí </a:t>
            </a:r>
            <a:r>
              <a:rPr lang="cs-CZ" dirty="0"/>
              <a:t>společného jmění je to, čeho nabyl jeden </a:t>
            </a:r>
            <a:r>
              <a:rPr lang="cs-CZ" dirty="0" smtClean="0"/>
              <a:t>z </a:t>
            </a:r>
            <a:r>
              <a:rPr lang="cs-CZ" dirty="0"/>
              <a:t>manželů nebo čeho nabyli oba manželé </a:t>
            </a:r>
            <a:r>
              <a:rPr lang="cs-CZ" dirty="0" smtClean="0"/>
              <a:t>společně za </a:t>
            </a:r>
            <a:r>
              <a:rPr lang="cs-CZ" dirty="0"/>
              <a:t>trvání manželství, s </a:t>
            </a:r>
            <a:r>
              <a:rPr lang="cs-CZ" b="1" dirty="0"/>
              <a:t>výjimkou</a:t>
            </a:r>
            <a:r>
              <a:rPr lang="cs-CZ" dirty="0"/>
              <a:t> toho, </a:t>
            </a:r>
            <a:r>
              <a:rPr lang="cs-CZ" dirty="0" smtClean="0"/>
              <a:t>co:</a:t>
            </a:r>
            <a:endParaRPr lang="cs-CZ" dirty="0"/>
          </a:p>
          <a:p>
            <a:pPr marL="0" indent="0" algn="just">
              <a:buNone/>
            </a:pPr>
            <a:r>
              <a:rPr lang="cs-CZ" dirty="0" smtClean="0"/>
              <a:t>c</a:t>
            </a:r>
            <a:r>
              <a:rPr lang="cs-CZ" dirty="0"/>
              <a:t>) nabyl jeden z manželů jako náhradu nemajetkové újmy na svých přirozených </a:t>
            </a:r>
            <a:r>
              <a:rPr lang="cs-CZ" dirty="0" smtClean="0"/>
              <a:t>právech</a:t>
            </a:r>
          </a:p>
          <a:p>
            <a:pPr marL="0" indent="0" algn="just">
              <a:buNone/>
            </a:pPr>
            <a:endParaRPr lang="cs-CZ" dirty="0"/>
          </a:p>
          <a:p>
            <a:pPr algn="just"/>
            <a:r>
              <a:rPr lang="cs-CZ" dirty="0" smtClean="0"/>
              <a:t>Usnesení </a:t>
            </a:r>
            <a:r>
              <a:rPr lang="cs-CZ" dirty="0"/>
              <a:t>NS </a:t>
            </a:r>
            <a:r>
              <a:rPr lang="cs-CZ" dirty="0" err="1"/>
              <a:t>sp</a:t>
            </a:r>
            <a:r>
              <a:rPr lang="cs-CZ" dirty="0"/>
              <a:t>. zn. 21 </a:t>
            </a:r>
            <a:r>
              <a:rPr lang="cs-CZ" dirty="0" err="1"/>
              <a:t>Cdo</a:t>
            </a:r>
            <a:r>
              <a:rPr lang="cs-CZ" dirty="0"/>
              <a:t> </a:t>
            </a:r>
            <a:r>
              <a:rPr lang="cs-CZ" dirty="0" smtClean="0"/>
              <a:t>5015/2008 </a:t>
            </a:r>
            <a:r>
              <a:rPr lang="cs-CZ" dirty="0"/>
              <a:t>ze dne </a:t>
            </a:r>
            <a:r>
              <a:rPr lang="cs-CZ" dirty="0" smtClean="0"/>
              <a:t>24.11.2010:</a:t>
            </a:r>
          </a:p>
          <a:p>
            <a:pPr marL="0" indent="0" algn="just">
              <a:buNone/>
            </a:pPr>
            <a:endParaRPr lang="cs-CZ" dirty="0" smtClean="0"/>
          </a:p>
          <a:p>
            <a:pPr marL="0" indent="0" algn="just">
              <a:buNone/>
            </a:pPr>
            <a:r>
              <a:rPr lang="cs-CZ" i="1" dirty="0" smtClean="0"/>
              <a:t>      Vzhledem </a:t>
            </a:r>
            <a:r>
              <a:rPr lang="cs-CZ" i="1" dirty="0"/>
              <a:t>k tomu, že finanční prostředky vyplacené v posuzovaném případě pozůstalému manželovi F. K. jako </a:t>
            </a:r>
            <a:r>
              <a:rPr lang="cs-CZ" b="1" i="1" dirty="0"/>
              <a:t>odškodnění za jeho rasovou persekuci </a:t>
            </a:r>
            <a:r>
              <a:rPr lang="cs-CZ" b="1" i="1" dirty="0" smtClean="0"/>
              <a:t>                   </a:t>
            </a:r>
            <a:r>
              <a:rPr lang="cs-CZ" i="1" dirty="0" smtClean="0"/>
              <a:t>v </a:t>
            </a:r>
            <a:r>
              <a:rPr lang="cs-CZ" i="1" dirty="0"/>
              <a:t>období druhé světové války mají srovnatelný smysl a účel jako </a:t>
            </a:r>
            <a:r>
              <a:rPr lang="cs-CZ" b="1" i="1" dirty="0"/>
              <a:t>náhrada </a:t>
            </a:r>
            <a:r>
              <a:rPr lang="cs-CZ" b="1" i="1" dirty="0" smtClean="0"/>
              <a:t>                     za </a:t>
            </a:r>
            <a:r>
              <a:rPr lang="cs-CZ" b="1" i="1" dirty="0"/>
              <a:t>bolestné a za ztížení společenského uplatnění </a:t>
            </a:r>
            <a:r>
              <a:rPr lang="cs-CZ" i="1" dirty="0"/>
              <a:t>nebo jako </a:t>
            </a:r>
            <a:r>
              <a:rPr lang="cs-CZ" b="1" i="1" dirty="0"/>
              <a:t>peněžitá satisfakce podle ustanovení § 13 </a:t>
            </a:r>
            <a:r>
              <a:rPr lang="cs-CZ" b="1" i="1" dirty="0" err="1"/>
              <a:t>obč</a:t>
            </a:r>
            <a:r>
              <a:rPr lang="cs-CZ" b="1" i="1" dirty="0"/>
              <a:t>. zák. </a:t>
            </a:r>
            <a:r>
              <a:rPr lang="cs-CZ" i="1" dirty="0"/>
              <a:t>(účelem je kompenzace především zdravotní, resp. psychické újmy poškozeného), dospěl dovolací soud - shodně </a:t>
            </a:r>
            <a:r>
              <a:rPr lang="cs-CZ" i="1" dirty="0" smtClean="0"/>
              <a:t>                    s </a:t>
            </a:r>
            <a:r>
              <a:rPr lang="cs-CZ" i="1" dirty="0"/>
              <a:t>odvolacím soudem - k závěru, že také tyto </a:t>
            </a:r>
            <a:r>
              <a:rPr lang="cs-CZ" b="1" i="1" dirty="0"/>
              <a:t>finanční prostředky</a:t>
            </a:r>
            <a:r>
              <a:rPr lang="cs-CZ" i="1" dirty="0"/>
              <a:t> vyplacené pozůstalému manželovi za trvání manželství </a:t>
            </a:r>
            <a:r>
              <a:rPr lang="cs-CZ" b="1" i="1" dirty="0"/>
              <a:t>nepatřily do jeho společného jmění </a:t>
            </a:r>
            <a:r>
              <a:rPr lang="cs-CZ" i="1" dirty="0"/>
              <a:t>se zůstavitelkou.</a:t>
            </a:r>
          </a:p>
          <a:p>
            <a:pPr algn="just"/>
            <a:endParaRPr lang="cs-CZ" dirty="0" smtClean="0"/>
          </a:p>
          <a:p>
            <a:pPr marL="0" indent="0" algn="just">
              <a:buNone/>
            </a:pPr>
            <a:endParaRPr lang="cs-CZ" dirty="0"/>
          </a:p>
          <a:p>
            <a:pPr marL="0" indent="0" algn="just">
              <a:buNone/>
            </a:pPr>
            <a:endParaRPr lang="cs-CZ" dirty="0"/>
          </a:p>
        </p:txBody>
      </p:sp>
    </p:spTree>
    <p:extLst>
      <p:ext uri="{BB962C8B-B14F-4D97-AF65-F5344CB8AC3E}">
        <p14:creationId xmlns:p14="http://schemas.microsoft.com/office/powerpoint/2010/main" xmlns="" val="253535791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Promlčení satisfakcí</a:t>
            </a:r>
            <a:endParaRPr lang="cs-CZ" b="1" dirty="0"/>
          </a:p>
        </p:txBody>
      </p:sp>
      <p:sp>
        <p:nvSpPr>
          <p:cNvPr id="3" name="Zástupný symbol pro obsah 2"/>
          <p:cNvSpPr>
            <a:spLocks noGrp="1"/>
          </p:cNvSpPr>
          <p:nvPr>
            <p:ph sz="quarter" idx="1"/>
          </p:nvPr>
        </p:nvSpPr>
        <p:spPr/>
        <p:txBody>
          <a:bodyPr>
            <a:normAutofit fontScale="25000" lnSpcReduction="20000"/>
          </a:bodyPr>
          <a:lstStyle/>
          <a:p>
            <a:pPr algn="just">
              <a:defRPr/>
            </a:pPr>
            <a:r>
              <a:rPr lang="cs-CZ" sz="9600" dirty="0"/>
              <a:t>Rozsudek NS </a:t>
            </a:r>
            <a:r>
              <a:rPr lang="cs-CZ" sz="9600" dirty="0" err="1"/>
              <a:t>sp</a:t>
            </a:r>
            <a:r>
              <a:rPr lang="cs-CZ" sz="9600" dirty="0"/>
              <a:t>. zn. 30 </a:t>
            </a:r>
            <a:r>
              <a:rPr lang="cs-CZ" sz="9600" dirty="0" err="1"/>
              <a:t>Cdo</a:t>
            </a:r>
            <a:r>
              <a:rPr lang="cs-CZ" sz="9600" dirty="0"/>
              <a:t> 1542/2003 ze dne 25.9.2003 – závěr o nepromlčitelnosti</a:t>
            </a:r>
            <a:r>
              <a:rPr lang="cs-CZ" sz="9600" dirty="0" smtClean="0"/>
              <a:t>:</a:t>
            </a:r>
          </a:p>
          <a:p>
            <a:pPr algn="just">
              <a:defRPr/>
            </a:pPr>
            <a:endParaRPr lang="cs-CZ" sz="9600" dirty="0"/>
          </a:p>
          <a:p>
            <a:pPr algn="just">
              <a:buNone/>
              <a:defRPr/>
            </a:pPr>
            <a:r>
              <a:rPr lang="cs-CZ" sz="9600" i="1" dirty="0" smtClean="0"/>
              <a:t>    Přiměřené </a:t>
            </a:r>
            <a:r>
              <a:rPr lang="cs-CZ" sz="9600" i="1" dirty="0"/>
              <a:t>zadostiučinění podle </a:t>
            </a:r>
            <a:r>
              <a:rPr lang="cs-CZ" sz="9600" i="1" dirty="0" smtClean="0"/>
              <a:t>ustanovení § </a:t>
            </a:r>
            <a:r>
              <a:rPr lang="cs-CZ" sz="9600" i="1" dirty="0"/>
              <a:t>13 o. z. … nelze … jako právo ryze osobní povahy vydělit z okruhu </a:t>
            </a:r>
            <a:r>
              <a:rPr lang="cs-CZ" sz="9600" b="1" i="1" dirty="0"/>
              <a:t>nepromlčitelných nemajetkových práv</a:t>
            </a:r>
            <a:r>
              <a:rPr lang="cs-CZ" sz="9600" i="1" dirty="0"/>
              <a:t>, byť se satisfakce příslušné nemajetkové újmy fyzické osoby vyjadřuje prostřednictvím finančních prostředků</a:t>
            </a:r>
            <a:r>
              <a:rPr lang="cs-CZ" sz="9600" i="1" dirty="0" smtClean="0"/>
              <a:t>.</a:t>
            </a:r>
          </a:p>
          <a:p>
            <a:pPr algn="just">
              <a:buNone/>
              <a:defRPr/>
            </a:pPr>
            <a:endParaRPr lang="cs-CZ" sz="9600" i="1" dirty="0"/>
          </a:p>
          <a:p>
            <a:pPr>
              <a:defRPr/>
            </a:pPr>
            <a:r>
              <a:rPr lang="cs-CZ" sz="9600" dirty="0"/>
              <a:t>Silná kritika části právní teorie i soudní praxe</a:t>
            </a:r>
          </a:p>
          <a:p>
            <a:endParaRPr lang="cs-CZ" dirty="0"/>
          </a:p>
        </p:txBody>
      </p:sp>
    </p:spTree>
    <p:extLst>
      <p:ext uri="{BB962C8B-B14F-4D97-AF65-F5344CB8AC3E}">
        <p14:creationId xmlns:p14="http://schemas.microsoft.com/office/powerpoint/2010/main" xmlns="" val="71596739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Promlčení satisfakcí</a:t>
            </a:r>
            <a:endParaRPr lang="cs-CZ" dirty="0"/>
          </a:p>
        </p:txBody>
      </p:sp>
      <p:sp>
        <p:nvSpPr>
          <p:cNvPr id="3" name="Zástupný symbol pro obsah 2"/>
          <p:cNvSpPr>
            <a:spLocks noGrp="1"/>
          </p:cNvSpPr>
          <p:nvPr>
            <p:ph sz="quarter" idx="1"/>
          </p:nvPr>
        </p:nvSpPr>
        <p:spPr/>
        <p:txBody>
          <a:bodyPr>
            <a:normAutofit fontScale="25000" lnSpcReduction="20000"/>
          </a:bodyPr>
          <a:lstStyle/>
          <a:p>
            <a:pPr algn="just">
              <a:defRPr/>
            </a:pPr>
            <a:r>
              <a:rPr lang="cs-CZ" sz="9600" dirty="0"/>
              <a:t>14.11.2007 – hlasování </a:t>
            </a:r>
            <a:r>
              <a:rPr lang="cs-CZ" sz="9600" dirty="0" smtClean="0"/>
              <a:t>občanskoprávního a </a:t>
            </a:r>
            <a:r>
              <a:rPr lang="cs-CZ" sz="9600" dirty="0"/>
              <a:t>obchodního kolegia </a:t>
            </a:r>
            <a:r>
              <a:rPr lang="cs-CZ" sz="9600" dirty="0" smtClean="0"/>
              <a:t>NS - </a:t>
            </a:r>
            <a:r>
              <a:rPr lang="cs-CZ" sz="9600" b="1" dirty="0" smtClean="0"/>
              <a:t>R </a:t>
            </a:r>
            <a:r>
              <a:rPr lang="cs-CZ" sz="9600" b="1" dirty="0"/>
              <a:t>4/2008 </a:t>
            </a:r>
            <a:r>
              <a:rPr lang="cs-CZ" sz="9600" dirty="0"/>
              <a:t>(rozsudek VS Olomouc  </a:t>
            </a:r>
            <a:r>
              <a:rPr lang="cs-CZ" sz="9600" dirty="0" err="1"/>
              <a:t>sp</a:t>
            </a:r>
            <a:r>
              <a:rPr lang="cs-CZ" sz="9600" dirty="0"/>
              <a:t>. zn.             1 Co 63/2003 ze dne 17.2.2004</a:t>
            </a:r>
            <a:r>
              <a:rPr lang="cs-CZ" sz="9600" dirty="0" smtClean="0"/>
              <a:t>):</a:t>
            </a:r>
          </a:p>
          <a:p>
            <a:pPr algn="just">
              <a:defRPr/>
            </a:pPr>
            <a:endParaRPr lang="cs-CZ" sz="9600" dirty="0"/>
          </a:p>
          <a:p>
            <a:pPr algn="just">
              <a:buNone/>
              <a:defRPr/>
            </a:pPr>
            <a:r>
              <a:rPr lang="cs-CZ" sz="9600" i="1" dirty="0" smtClean="0"/>
              <a:t>    Právo </a:t>
            </a:r>
            <a:r>
              <a:rPr lang="cs-CZ" sz="9600" i="1" dirty="0"/>
              <a:t>na náhradu nemajetkové </a:t>
            </a:r>
            <a:r>
              <a:rPr lang="cs-CZ" sz="9600" i="1" dirty="0" smtClean="0"/>
              <a:t>újmy v penězích podle </a:t>
            </a:r>
            <a:r>
              <a:rPr lang="cs-CZ" sz="9600" i="1" dirty="0"/>
              <a:t>ustanovení § 13 odst. 2 </a:t>
            </a:r>
            <a:r>
              <a:rPr lang="cs-CZ" sz="9600" i="1" dirty="0" err="1"/>
              <a:t>o.z</a:t>
            </a:r>
            <a:r>
              <a:rPr lang="cs-CZ" sz="9600" i="1" dirty="0"/>
              <a:t>. je právem majetkové povahy, které </a:t>
            </a:r>
            <a:r>
              <a:rPr lang="cs-CZ" sz="9600" b="1" i="1" dirty="0"/>
              <a:t>se promlčuje </a:t>
            </a:r>
            <a:r>
              <a:rPr lang="cs-CZ" sz="9600" i="1" dirty="0"/>
              <a:t>v obecné promlčecí době</a:t>
            </a:r>
            <a:r>
              <a:rPr lang="cs-CZ" sz="9600" i="1" dirty="0" smtClean="0"/>
              <a:t>.“</a:t>
            </a:r>
          </a:p>
          <a:p>
            <a:pPr algn="just">
              <a:buNone/>
              <a:defRPr/>
            </a:pPr>
            <a:endParaRPr lang="cs-CZ" sz="9600" dirty="0"/>
          </a:p>
          <a:p>
            <a:pPr algn="just">
              <a:defRPr/>
            </a:pPr>
            <a:r>
              <a:rPr lang="cs-CZ" sz="9600" dirty="0"/>
              <a:t>Rozsudek velkého senátu </a:t>
            </a:r>
            <a:r>
              <a:rPr lang="cs-CZ" sz="9600" dirty="0" err="1"/>
              <a:t>sp</a:t>
            </a:r>
            <a:r>
              <a:rPr lang="cs-CZ" sz="9600" dirty="0"/>
              <a:t>. zn. 31 </a:t>
            </a:r>
            <a:r>
              <a:rPr lang="cs-CZ" sz="9600" dirty="0" err="1"/>
              <a:t>Cdo</a:t>
            </a:r>
            <a:r>
              <a:rPr lang="cs-CZ" sz="9600" dirty="0"/>
              <a:t> 3161/2008 ze dne </a:t>
            </a:r>
            <a:r>
              <a:rPr lang="cs-CZ" sz="9600" dirty="0" smtClean="0"/>
              <a:t>12.11.2008</a:t>
            </a:r>
          </a:p>
          <a:p>
            <a:pPr marL="0" indent="0" algn="just">
              <a:buNone/>
              <a:defRPr/>
            </a:pPr>
            <a:endParaRPr lang="cs-CZ" sz="9600" dirty="0" smtClean="0"/>
          </a:p>
          <a:p>
            <a:pPr algn="just">
              <a:defRPr/>
            </a:pPr>
            <a:r>
              <a:rPr lang="cs-CZ" sz="9600" dirty="0" smtClean="0"/>
              <a:t>Navazující problémy: ochrana legitimního očekávání (změna judikatury), rozpor námitky s dobrými mravy</a:t>
            </a:r>
            <a:endParaRPr lang="cs-CZ" sz="9600" dirty="0"/>
          </a:p>
          <a:p>
            <a:endParaRPr lang="cs-CZ" dirty="0"/>
          </a:p>
        </p:txBody>
      </p:sp>
    </p:spTree>
    <p:extLst>
      <p:ext uri="{BB962C8B-B14F-4D97-AF65-F5344CB8AC3E}">
        <p14:creationId xmlns:p14="http://schemas.microsoft.com/office/powerpoint/2010/main" xmlns="" val="271361986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Promlčení satisfakcí</a:t>
            </a:r>
            <a:endParaRPr lang="cs-CZ" dirty="0"/>
          </a:p>
        </p:txBody>
      </p:sp>
      <p:sp>
        <p:nvSpPr>
          <p:cNvPr id="3" name="Zástupný symbol pro obsah 2"/>
          <p:cNvSpPr>
            <a:spLocks noGrp="1"/>
          </p:cNvSpPr>
          <p:nvPr>
            <p:ph sz="quarter" idx="1"/>
          </p:nvPr>
        </p:nvSpPr>
        <p:spPr/>
        <p:txBody>
          <a:bodyPr/>
          <a:lstStyle/>
          <a:p>
            <a:r>
              <a:rPr lang="cs-CZ" dirty="0" smtClean="0"/>
              <a:t>§ 612 NOZ:</a:t>
            </a:r>
          </a:p>
          <a:p>
            <a:pPr marL="0" indent="0">
              <a:buNone/>
            </a:pPr>
            <a:endParaRPr lang="cs-CZ" dirty="0" smtClean="0"/>
          </a:p>
          <a:p>
            <a:pPr marL="0" indent="0" algn="just">
              <a:buNone/>
            </a:pPr>
            <a:r>
              <a:rPr lang="cs-CZ" dirty="0" smtClean="0"/>
              <a:t>V </a:t>
            </a:r>
            <a:r>
              <a:rPr lang="cs-CZ" dirty="0"/>
              <a:t>případě práva na život a důstojnost, jméno, zdraví, vážnost, čest, soukromí nebo obdobného osobního práva </a:t>
            </a:r>
            <a:r>
              <a:rPr lang="cs-CZ" b="1" dirty="0"/>
              <a:t>se promlčují jen práva na odčinění újmy </a:t>
            </a:r>
            <a:r>
              <a:rPr lang="cs-CZ" dirty="0"/>
              <a:t>způsobené na těchto právech</a:t>
            </a:r>
            <a:r>
              <a:rPr lang="cs-CZ" dirty="0" smtClean="0"/>
              <a:t>.</a:t>
            </a:r>
          </a:p>
          <a:p>
            <a:pPr marL="0" indent="0" algn="just">
              <a:buNone/>
            </a:pPr>
            <a:endParaRPr lang="cs-CZ" i="1" dirty="0"/>
          </a:p>
          <a:p>
            <a:pPr algn="just"/>
            <a:r>
              <a:rPr lang="cs-CZ" dirty="0" smtClean="0"/>
              <a:t>Pozor: promlčení se nově týká i </a:t>
            </a:r>
            <a:r>
              <a:rPr lang="cs-CZ" b="1" dirty="0" smtClean="0"/>
              <a:t>omluv</a:t>
            </a:r>
            <a:r>
              <a:rPr lang="cs-CZ" dirty="0" smtClean="0"/>
              <a:t>!</a:t>
            </a:r>
            <a:endParaRPr lang="cs-CZ" dirty="0"/>
          </a:p>
        </p:txBody>
      </p:sp>
    </p:spTree>
    <p:extLst>
      <p:ext uri="{BB962C8B-B14F-4D97-AF65-F5344CB8AC3E}">
        <p14:creationId xmlns:p14="http://schemas.microsoft.com/office/powerpoint/2010/main" xmlns="" val="19467030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a:t>
            </a:r>
            <a:r>
              <a:rPr lang="cs-CZ" b="1" dirty="0" smtClean="0"/>
              <a:t>zásahu </a:t>
            </a:r>
            <a:r>
              <a:rPr lang="cs-CZ" b="1" dirty="0"/>
              <a:t>do </a:t>
            </a:r>
            <a:r>
              <a:rPr lang="cs-CZ" b="1" dirty="0" smtClean="0"/>
              <a:t>práva </a:t>
            </a:r>
            <a:r>
              <a:rPr lang="cs-CZ" b="1" dirty="0"/>
              <a:t>na život </a:t>
            </a:r>
            <a:endParaRPr lang="cs-CZ" dirty="0"/>
          </a:p>
        </p:txBody>
      </p:sp>
      <p:sp>
        <p:nvSpPr>
          <p:cNvPr id="3" name="Zástupný symbol pro obsah 2"/>
          <p:cNvSpPr>
            <a:spLocks noGrp="1"/>
          </p:cNvSpPr>
          <p:nvPr>
            <p:ph sz="quarter" idx="1"/>
          </p:nvPr>
        </p:nvSpPr>
        <p:spPr/>
        <p:txBody>
          <a:bodyPr/>
          <a:lstStyle/>
          <a:p>
            <a:r>
              <a:rPr lang="cs-CZ" altLang="cs-CZ" b="1" u="sng" dirty="0"/>
              <a:t>Primární oběť</a:t>
            </a:r>
            <a:r>
              <a:rPr lang="cs-CZ" altLang="cs-CZ" b="1" dirty="0" smtClean="0"/>
              <a:t>:</a:t>
            </a:r>
          </a:p>
          <a:p>
            <a:pPr marL="0" indent="0">
              <a:buNone/>
            </a:pPr>
            <a:endParaRPr lang="cs-CZ" altLang="cs-CZ" dirty="0"/>
          </a:p>
          <a:p>
            <a:r>
              <a:rPr lang="cs-CZ" altLang="cs-CZ" dirty="0" smtClean="0"/>
              <a:t>Právo </a:t>
            </a:r>
            <a:r>
              <a:rPr lang="cs-CZ" altLang="cs-CZ" dirty="0"/>
              <a:t>na život je právem osobního </a:t>
            </a:r>
            <a:r>
              <a:rPr lang="cs-CZ" altLang="cs-CZ" dirty="0" smtClean="0"/>
              <a:t>charakteru</a:t>
            </a:r>
          </a:p>
          <a:p>
            <a:pPr marL="0" indent="0">
              <a:buNone/>
            </a:pPr>
            <a:endParaRPr lang="cs-CZ" altLang="cs-CZ" dirty="0"/>
          </a:p>
          <a:p>
            <a:r>
              <a:rPr lang="cs-CZ" altLang="cs-CZ" dirty="0" smtClean="0"/>
              <a:t>Usmrcením </a:t>
            </a:r>
            <a:r>
              <a:rPr lang="cs-CZ" altLang="cs-CZ" dirty="0"/>
              <a:t>nároky z porušení práva </a:t>
            </a:r>
            <a:r>
              <a:rPr lang="cs-CZ" altLang="cs-CZ" b="1" dirty="0"/>
              <a:t>zanikají </a:t>
            </a:r>
            <a:endParaRPr lang="cs-CZ" altLang="cs-CZ" b="1" dirty="0" smtClean="0"/>
          </a:p>
          <a:p>
            <a:pPr marL="0" indent="0">
              <a:buNone/>
            </a:pPr>
            <a:endParaRPr lang="cs-CZ" altLang="cs-CZ" b="1" dirty="0"/>
          </a:p>
          <a:p>
            <a:pPr algn="just"/>
            <a:r>
              <a:rPr lang="cs-CZ" altLang="cs-CZ" b="1" dirty="0" smtClean="0"/>
              <a:t>Nepřecházejí</a:t>
            </a:r>
            <a:r>
              <a:rPr lang="cs-CZ" altLang="cs-CZ" dirty="0" smtClean="0"/>
              <a:t> </a:t>
            </a:r>
            <a:r>
              <a:rPr lang="cs-CZ" altLang="cs-CZ" dirty="0"/>
              <a:t>na nástupce a </a:t>
            </a:r>
            <a:r>
              <a:rPr lang="cs-CZ" altLang="cs-CZ" b="1" dirty="0"/>
              <a:t>nevznikají               </a:t>
            </a:r>
            <a:r>
              <a:rPr lang="cs-CZ" altLang="cs-CZ" dirty="0"/>
              <a:t>ani z titulu postmortální ochrany osobnosti</a:t>
            </a:r>
          </a:p>
          <a:p>
            <a:pPr marL="0" indent="0">
              <a:buNone/>
            </a:pPr>
            <a:endParaRPr lang="cs-CZ" dirty="0"/>
          </a:p>
        </p:txBody>
      </p:sp>
    </p:spTree>
    <p:extLst>
      <p:ext uri="{BB962C8B-B14F-4D97-AF65-F5344CB8AC3E}">
        <p14:creationId xmlns:p14="http://schemas.microsoft.com/office/powerpoint/2010/main" xmlns="" val="935460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život </a:t>
            </a:r>
            <a:endParaRPr lang="cs-CZ" dirty="0"/>
          </a:p>
        </p:txBody>
      </p:sp>
      <p:sp>
        <p:nvSpPr>
          <p:cNvPr id="3" name="Zástupný symbol pro obsah 2"/>
          <p:cNvSpPr>
            <a:spLocks noGrp="1"/>
          </p:cNvSpPr>
          <p:nvPr>
            <p:ph sz="quarter" idx="1"/>
          </p:nvPr>
        </p:nvSpPr>
        <p:spPr/>
        <p:txBody>
          <a:bodyPr>
            <a:normAutofit lnSpcReduction="10000"/>
          </a:bodyPr>
          <a:lstStyle/>
          <a:p>
            <a:pPr algn="just">
              <a:buFont typeface="Arial" pitchFamily="34" charset="0"/>
              <a:buChar char="•"/>
              <a:defRPr/>
            </a:pPr>
            <a:r>
              <a:rPr lang="cs-CZ" b="1" u="sng" dirty="0"/>
              <a:t>Sekundární </a:t>
            </a:r>
            <a:r>
              <a:rPr lang="cs-CZ" b="1" u="sng" dirty="0" smtClean="0"/>
              <a:t>oběti largo </a:t>
            </a:r>
            <a:r>
              <a:rPr lang="cs-CZ" b="1" u="sng" dirty="0" err="1" smtClean="0"/>
              <a:t>sensu</a:t>
            </a:r>
            <a:r>
              <a:rPr lang="cs-CZ" b="1" u="sng" dirty="0" smtClean="0"/>
              <a:t> </a:t>
            </a:r>
            <a:r>
              <a:rPr lang="cs-CZ" b="1" dirty="0" smtClean="0"/>
              <a:t>(osoby blízké):</a:t>
            </a:r>
          </a:p>
          <a:p>
            <a:pPr marL="0" indent="0" algn="just">
              <a:buNone/>
              <a:defRPr/>
            </a:pPr>
            <a:endParaRPr lang="cs-CZ" b="1" dirty="0"/>
          </a:p>
          <a:p>
            <a:pPr algn="just">
              <a:buFont typeface="Arial" pitchFamily="34" charset="0"/>
              <a:buChar char="•"/>
              <a:defRPr/>
            </a:pPr>
            <a:r>
              <a:rPr lang="cs-CZ" dirty="0" smtClean="0"/>
              <a:t>Socialistická </a:t>
            </a:r>
            <a:r>
              <a:rPr lang="cs-CZ" dirty="0"/>
              <a:t>koncepce (nevyčíslitelnost hodnoty lidského života, nemravnost náhrady citové újmy </a:t>
            </a:r>
            <a:r>
              <a:rPr lang="cs-CZ" dirty="0" smtClean="0"/>
              <a:t>           v </a:t>
            </a:r>
            <a:r>
              <a:rPr lang="cs-CZ" dirty="0"/>
              <a:t>penězích</a:t>
            </a:r>
            <a:r>
              <a:rPr lang="cs-CZ" dirty="0" smtClean="0"/>
              <a:t>)</a:t>
            </a:r>
          </a:p>
          <a:p>
            <a:pPr marL="0" indent="0" algn="just">
              <a:buNone/>
              <a:defRPr/>
            </a:pPr>
            <a:endParaRPr lang="cs-CZ" dirty="0"/>
          </a:p>
          <a:p>
            <a:pPr algn="just">
              <a:buFont typeface="Arial" pitchFamily="34" charset="0"/>
              <a:buChar char="•"/>
              <a:defRPr/>
            </a:pPr>
            <a:r>
              <a:rPr lang="cs-CZ" dirty="0" smtClean="0"/>
              <a:t>Prolomení </a:t>
            </a:r>
            <a:r>
              <a:rPr lang="cs-CZ" dirty="0"/>
              <a:t>dosavadních společenských paradigmat </a:t>
            </a:r>
            <a:r>
              <a:rPr lang="cs-CZ" dirty="0" smtClean="0"/>
              <a:t>          v </a:t>
            </a:r>
            <a:r>
              <a:rPr lang="cs-CZ" dirty="0"/>
              <a:t>90. letech – průlomová judikatura KS v Ostravě (např. </a:t>
            </a:r>
            <a:r>
              <a:rPr lang="cs-CZ" dirty="0" err="1"/>
              <a:t>sp</a:t>
            </a:r>
            <a:r>
              <a:rPr lang="cs-CZ" dirty="0"/>
              <a:t>. zn. 23 C 52/96 ze dne 23.1.1998) </a:t>
            </a:r>
            <a:r>
              <a:rPr lang="cs-CZ" dirty="0" smtClean="0"/>
              <a:t>                     – </a:t>
            </a:r>
            <a:r>
              <a:rPr lang="cs-CZ" dirty="0"/>
              <a:t>porušení práva na život jednoho </a:t>
            </a:r>
            <a:r>
              <a:rPr lang="cs-CZ" dirty="0" smtClean="0"/>
              <a:t>je </a:t>
            </a:r>
            <a:r>
              <a:rPr lang="cs-CZ" dirty="0"/>
              <a:t>i </a:t>
            </a:r>
            <a:r>
              <a:rPr lang="cs-CZ" b="1" dirty="0"/>
              <a:t>zásahem </a:t>
            </a:r>
            <a:r>
              <a:rPr lang="cs-CZ" b="1" dirty="0" smtClean="0"/>
              <a:t>          do </a:t>
            </a:r>
            <a:r>
              <a:rPr lang="cs-CZ" b="1" dirty="0"/>
              <a:t>práva na soukromí druhého</a:t>
            </a:r>
          </a:p>
          <a:p>
            <a:endParaRPr lang="cs-CZ" dirty="0"/>
          </a:p>
        </p:txBody>
      </p:sp>
    </p:spTree>
    <p:extLst>
      <p:ext uri="{BB962C8B-B14F-4D97-AF65-F5344CB8AC3E}">
        <p14:creationId xmlns:p14="http://schemas.microsoft.com/office/powerpoint/2010/main" xmlns="" val="3716107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lnSpcReduction="10000"/>
          </a:bodyPr>
          <a:lstStyle/>
          <a:p>
            <a:pPr algn="just"/>
            <a:r>
              <a:rPr lang="cs-CZ" b="1" dirty="0" smtClean="0"/>
              <a:t>Princip proporcionality </a:t>
            </a:r>
            <a:r>
              <a:rPr lang="cs-CZ" dirty="0" smtClean="0"/>
              <a:t>– např. rozsudek NS           </a:t>
            </a:r>
            <a:r>
              <a:rPr lang="cs-CZ" dirty="0" err="1" smtClean="0"/>
              <a:t>sp</a:t>
            </a:r>
            <a:r>
              <a:rPr lang="cs-CZ" dirty="0" smtClean="0"/>
              <a:t>. zn. 30 </a:t>
            </a:r>
            <a:r>
              <a:rPr lang="cs-CZ" dirty="0" err="1" smtClean="0"/>
              <a:t>Cdo</a:t>
            </a:r>
            <a:r>
              <a:rPr lang="cs-CZ" dirty="0" smtClean="0"/>
              <a:t> 1016/2010 ze dne 31.1.2012:</a:t>
            </a:r>
          </a:p>
          <a:p>
            <a:pPr marL="0" indent="0">
              <a:buNone/>
            </a:pPr>
            <a:endParaRPr lang="cs-CZ" dirty="0" smtClean="0"/>
          </a:p>
          <a:p>
            <a:pPr marL="0" indent="0" algn="just">
              <a:buNone/>
            </a:pPr>
            <a:r>
              <a:rPr lang="cs-CZ" i="1" dirty="0" smtClean="0"/>
              <a:t>Je </a:t>
            </a:r>
            <a:r>
              <a:rPr lang="cs-CZ" i="1" dirty="0"/>
              <a:t>vždy nezbytné zkoumat míru (intenzitu) tvrzeného porušení základního práva na ochranu osobnosti (osobní cti a dobré pověsti), a to právě v kontextu se svobodou projevu a s právem na informace a se zřetelem na </a:t>
            </a:r>
            <a:r>
              <a:rPr lang="cs-CZ" b="1" i="1" dirty="0"/>
              <a:t>požadavek proporcionality </a:t>
            </a:r>
            <a:r>
              <a:rPr lang="cs-CZ" i="1" dirty="0"/>
              <a:t>uplatňování těchto práv (a jejich ochrany).</a:t>
            </a:r>
            <a:endParaRPr lang="cs-CZ" i="1" dirty="0" smtClean="0"/>
          </a:p>
          <a:p>
            <a:endParaRPr lang="cs-CZ" dirty="0"/>
          </a:p>
          <a:p>
            <a:r>
              <a:rPr lang="cs-CZ" b="1" u="sng" dirty="0" smtClean="0"/>
              <a:t>Co</a:t>
            </a:r>
            <a:r>
              <a:rPr lang="cs-CZ" b="1" u="sng" dirty="0"/>
              <a:t>, kdo, o </a:t>
            </a:r>
            <a:r>
              <a:rPr lang="cs-CZ" b="1" u="sng" dirty="0" smtClean="0"/>
              <a:t>kom, jak </a:t>
            </a:r>
            <a:r>
              <a:rPr lang="cs-CZ" b="1" u="sng" dirty="0"/>
              <a:t>a proč </a:t>
            </a:r>
            <a:r>
              <a:rPr lang="cs-CZ" b="1" u="sng" dirty="0" smtClean="0"/>
              <a:t>(kdy a kde)</a:t>
            </a:r>
            <a:endParaRPr lang="cs-CZ" u="sng" dirty="0"/>
          </a:p>
          <a:p>
            <a:endParaRPr lang="cs-CZ" dirty="0"/>
          </a:p>
        </p:txBody>
      </p:sp>
    </p:spTree>
    <p:extLst>
      <p:ext uri="{BB962C8B-B14F-4D97-AF65-F5344CB8AC3E}">
        <p14:creationId xmlns:p14="http://schemas.microsoft.com/office/powerpoint/2010/main" xmlns="" val="23342152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život </a:t>
            </a:r>
            <a:endParaRPr lang="cs-CZ" dirty="0"/>
          </a:p>
        </p:txBody>
      </p:sp>
      <p:sp>
        <p:nvSpPr>
          <p:cNvPr id="3" name="Zástupný symbol pro obsah 2"/>
          <p:cNvSpPr>
            <a:spLocks noGrp="1"/>
          </p:cNvSpPr>
          <p:nvPr>
            <p:ph sz="quarter" idx="1"/>
          </p:nvPr>
        </p:nvSpPr>
        <p:spPr/>
        <p:txBody>
          <a:bodyPr>
            <a:normAutofit fontScale="70000" lnSpcReduction="20000"/>
          </a:bodyPr>
          <a:lstStyle/>
          <a:p>
            <a:r>
              <a:rPr lang="cs-CZ" dirty="0" smtClean="0"/>
              <a:t>Rozsudek KS v Ostravě </a:t>
            </a:r>
            <a:r>
              <a:rPr lang="cs-CZ" dirty="0" err="1" smtClean="0"/>
              <a:t>sp</a:t>
            </a:r>
            <a:r>
              <a:rPr lang="cs-CZ" dirty="0"/>
              <a:t>. zn. 23 C 52/96 ze dne </a:t>
            </a:r>
            <a:r>
              <a:rPr lang="cs-CZ" dirty="0" smtClean="0"/>
              <a:t>23.1.1998:</a:t>
            </a:r>
          </a:p>
          <a:p>
            <a:endParaRPr lang="cs-CZ" dirty="0"/>
          </a:p>
          <a:p>
            <a:pPr marL="0" indent="0" algn="just">
              <a:buNone/>
            </a:pPr>
            <a:r>
              <a:rPr lang="cs-CZ" i="1" dirty="0" smtClean="0"/>
              <a:t>     Jestliže </a:t>
            </a:r>
            <a:r>
              <a:rPr lang="cs-CZ" i="1" dirty="0"/>
              <a:t>mezi fyzickými osobami existují sociální, morální, citové </a:t>
            </a:r>
            <a:r>
              <a:rPr lang="cs-CZ" i="1" dirty="0" smtClean="0"/>
              <a:t>                        a </a:t>
            </a:r>
            <a:r>
              <a:rPr lang="cs-CZ" i="1" dirty="0"/>
              <a:t>kulturní vztahy vytvořené v rámci jejich soukromého a rodinného života, může </a:t>
            </a:r>
            <a:r>
              <a:rPr lang="cs-CZ" b="1" i="1" dirty="0"/>
              <a:t>porušením práva na život jedné z nich </a:t>
            </a:r>
            <a:r>
              <a:rPr lang="cs-CZ" i="1" dirty="0"/>
              <a:t>dojít k </a:t>
            </a:r>
            <a:r>
              <a:rPr lang="cs-CZ" b="1" i="1" dirty="0"/>
              <a:t>neoprávněnému zásahu do práva na soukromí druhé z těchto osob</a:t>
            </a:r>
            <a:r>
              <a:rPr lang="cs-CZ" i="1" dirty="0"/>
              <a:t>. Právo </a:t>
            </a:r>
            <a:r>
              <a:rPr lang="cs-CZ" i="1" dirty="0" smtClean="0"/>
              <a:t>                        na </a:t>
            </a:r>
            <a:r>
              <a:rPr lang="cs-CZ" i="1" dirty="0"/>
              <a:t>soukromí totiž zahrnuje i právo fyzické osoby vytvořit a udržovat vztahy s jinými lidskými bytostmi, zejména v citové oblasti, aby tak fyzická osoba mohla rozvíjet a naplňovat vlastní osobnost. Protiprávní narušení těchto vztahů ze strany jiného představuje neoprávněný zásah do práva </a:t>
            </a:r>
            <a:r>
              <a:rPr lang="cs-CZ" i="1" dirty="0" smtClean="0"/>
              <a:t>                          na </a:t>
            </a:r>
            <a:r>
              <a:rPr lang="cs-CZ" i="1" dirty="0"/>
              <a:t>soukromý a rodinný život fyzické osoby.</a:t>
            </a:r>
          </a:p>
          <a:p>
            <a:endParaRPr lang="cs-CZ" i="1" dirty="0"/>
          </a:p>
          <a:p>
            <a:pPr marL="0" indent="0" algn="just">
              <a:buNone/>
            </a:pPr>
            <a:r>
              <a:rPr lang="cs-CZ" i="1" dirty="0" smtClean="0"/>
              <a:t>     Snížení </a:t>
            </a:r>
            <a:r>
              <a:rPr lang="cs-CZ" i="1" dirty="0"/>
              <a:t>důstojnosti fyzické osoby nebo její vážnosti ve společnosti </a:t>
            </a:r>
            <a:r>
              <a:rPr lang="cs-CZ" i="1" dirty="0" smtClean="0"/>
              <a:t>               ve </a:t>
            </a:r>
            <a:r>
              <a:rPr lang="cs-CZ" i="1" dirty="0"/>
              <a:t>značné míře není jediným případem, kdy postižené fyzické osobě vznikne </a:t>
            </a:r>
            <a:r>
              <a:rPr lang="cs-CZ" b="1" i="1" dirty="0"/>
              <a:t>právo na náhradu nemajetkové újmy v penězích </a:t>
            </a:r>
            <a:r>
              <a:rPr lang="cs-CZ" i="1" dirty="0"/>
              <a:t>podle § 13 odst. 2 </a:t>
            </a:r>
            <a:r>
              <a:rPr lang="cs-CZ" i="1" dirty="0" err="1"/>
              <a:t>ObčZ</a:t>
            </a:r>
            <a:r>
              <a:rPr lang="cs-CZ" i="1" dirty="0"/>
              <a:t>; podmínky pro vznik tohoto práva jsou splněny ve všech případech neoprávněných zásahů do osobnostních práv, kdy se nejeví postačujícím zadostiučinění podle § 13 odst. 1 </a:t>
            </a:r>
            <a:r>
              <a:rPr lang="cs-CZ" i="1" dirty="0" err="1"/>
              <a:t>ObčZ</a:t>
            </a:r>
            <a:r>
              <a:rPr lang="cs-CZ" i="1" dirty="0"/>
              <a:t>.</a:t>
            </a:r>
          </a:p>
        </p:txBody>
      </p:sp>
    </p:spTree>
    <p:extLst>
      <p:ext uri="{BB962C8B-B14F-4D97-AF65-F5344CB8AC3E}">
        <p14:creationId xmlns:p14="http://schemas.microsoft.com/office/powerpoint/2010/main" xmlns="" val="319060065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život </a:t>
            </a:r>
            <a:endParaRPr lang="cs-CZ" dirty="0"/>
          </a:p>
        </p:txBody>
      </p:sp>
      <p:sp>
        <p:nvSpPr>
          <p:cNvPr id="3" name="Zástupný symbol pro obsah 2"/>
          <p:cNvSpPr>
            <a:spLocks noGrp="1"/>
          </p:cNvSpPr>
          <p:nvPr>
            <p:ph sz="quarter" idx="1"/>
          </p:nvPr>
        </p:nvSpPr>
        <p:spPr/>
        <p:txBody>
          <a:bodyPr/>
          <a:lstStyle/>
          <a:p>
            <a:pPr algn="just">
              <a:buFont typeface="Arial" pitchFamily="34" charset="0"/>
              <a:buChar char="•"/>
              <a:defRPr/>
            </a:pPr>
            <a:r>
              <a:rPr lang="cs-CZ" dirty="0"/>
              <a:t>1.5.2004 - </a:t>
            </a:r>
            <a:r>
              <a:rPr lang="cs-CZ" b="1" dirty="0"/>
              <a:t>jednorázové paušály </a:t>
            </a:r>
            <a:r>
              <a:rPr lang="cs-CZ" dirty="0"/>
              <a:t>(§ 444 odst. 3 </a:t>
            </a:r>
            <a:r>
              <a:rPr lang="cs-CZ" dirty="0" err="1"/>
              <a:t>obč</a:t>
            </a:r>
            <a:r>
              <a:rPr lang="cs-CZ" dirty="0"/>
              <a:t>. zák.):</a:t>
            </a:r>
          </a:p>
          <a:p>
            <a:pPr lvl="1" algn="just">
              <a:buFont typeface="Arial" pitchFamily="34" charset="0"/>
              <a:buChar char="–"/>
              <a:defRPr/>
            </a:pPr>
            <a:r>
              <a:rPr lang="cs-CZ" dirty="0">
                <a:solidFill>
                  <a:schemeClr val="tx1"/>
                </a:solidFill>
              </a:rPr>
              <a:t>taxativní výčet osob (nikoli např. prarodiče nežijící ve společné domácnosti)</a:t>
            </a:r>
          </a:p>
          <a:p>
            <a:pPr lvl="1" algn="just">
              <a:buFont typeface="Arial" pitchFamily="34" charset="0"/>
              <a:buChar char="–"/>
              <a:defRPr/>
            </a:pPr>
            <a:r>
              <a:rPr lang="cs-CZ" dirty="0">
                <a:solidFill>
                  <a:schemeClr val="tx1"/>
                </a:solidFill>
              </a:rPr>
              <a:t>taxativní výčet částek (maximum 240 tisíc korun)</a:t>
            </a:r>
          </a:p>
          <a:p>
            <a:pPr lvl="1" algn="just">
              <a:buFont typeface="Arial" pitchFamily="34" charset="0"/>
              <a:buChar char="–"/>
              <a:defRPr/>
            </a:pPr>
            <a:r>
              <a:rPr lang="cs-CZ" dirty="0">
                <a:solidFill>
                  <a:schemeClr val="tx1"/>
                </a:solidFill>
              </a:rPr>
              <a:t>degradace „hodnoty </a:t>
            </a:r>
            <a:r>
              <a:rPr lang="cs-CZ" dirty="0" smtClean="0">
                <a:solidFill>
                  <a:schemeClr val="tx1"/>
                </a:solidFill>
              </a:rPr>
              <a:t>lidského života“ x jde o citovou újmu, nikoli hodnotu života</a:t>
            </a:r>
            <a:endParaRPr lang="cs-CZ" dirty="0">
              <a:solidFill>
                <a:schemeClr val="tx1"/>
              </a:solidFill>
            </a:endParaRPr>
          </a:p>
          <a:p>
            <a:pPr lvl="1" algn="just">
              <a:buFont typeface="Arial" pitchFamily="34" charset="0"/>
              <a:buChar char="–"/>
              <a:defRPr/>
            </a:pPr>
            <a:r>
              <a:rPr lang="cs-CZ" dirty="0">
                <a:solidFill>
                  <a:schemeClr val="tx1"/>
                </a:solidFill>
              </a:rPr>
              <a:t>nezpůsobilost být nástrojem speciální i generální prevence („hodnota života“ vs. „hodnota zdraví“)</a:t>
            </a:r>
          </a:p>
          <a:p>
            <a:pPr lvl="1" algn="just">
              <a:buFont typeface="Arial" pitchFamily="34" charset="0"/>
              <a:buChar char="–"/>
              <a:defRPr/>
            </a:pPr>
            <a:r>
              <a:rPr lang="cs-CZ" dirty="0">
                <a:solidFill>
                  <a:schemeClr val="tx1"/>
                </a:solidFill>
              </a:rPr>
              <a:t>oslabení důvěry poškozených v právní stát schopný zajistit </a:t>
            </a:r>
            <a:r>
              <a:rPr lang="cs-CZ" b="1" dirty="0">
                <a:solidFill>
                  <a:schemeClr val="tx1"/>
                </a:solidFill>
              </a:rPr>
              <a:t>adekvátní</a:t>
            </a:r>
            <a:r>
              <a:rPr lang="cs-CZ" dirty="0">
                <a:solidFill>
                  <a:schemeClr val="tx1"/>
                </a:solidFill>
              </a:rPr>
              <a:t> právní ochranu</a:t>
            </a:r>
          </a:p>
          <a:p>
            <a:endParaRPr lang="cs-CZ" dirty="0"/>
          </a:p>
        </p:txBody>
      </p:sp>
    </p:spTree>
    <p:extLst>
      <p:ext uri="{BB962C8B-B14F-4D97-AF65-F5344CB8AC3E}">
        <p14:creationId xmlns:p14="http://schemas.microsoft.com/office/powerpoint/2010/main" xmlns="" val="315171278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život </a:t>
            </a:r>
            <a:endParaRPr lang="cs-CZ" dirty="0"/>
          </a:p>
        </p:txBody>
      </p:sp>
      <p:sp>
        <p:nvSpPr>
          <p:cNvPr id="3" name="Zástupný symbol pro obsah 2"/>
          <p:cNvSpPr>
            <a:spLocks noGrp="1"/>
          </p:cNvSpPr>
          <p:nvPr>
            <p:ph sz="quarter" idx="1"/>
          </p:nvPr>
        </p:nvSpPr>
        <p:spPr/>
        <p:txBody>
          <a:bodyPr>
            <a:normAutofit fontScale="70000" lnSpcReduction="20000"/>
          </a:bodyPr>
          <a:lstStyle/>
          <a:p>
            <a:pPr algn="just">
              <a:defRPr/>
            </a:pPr>
            <a:r>
              <a:rPr lang="cs-CZ" dirty="0" smtClean="0"/>
              <a:t>Nález </a:t>
            </a:r>
            <a:r>
              <a:rPr lang="cs-CZ" dirty="0"/>
              <a:t>ÚS </a:t>
            </a:r>
            <a:r>
              <a:rPr lang="cs-CZ" dirty="0" err="1"/>
              <a:t>sp</a:t>
            </a:r>
            <a:r>
              <a:rPr lang="cs-CZ" dirty="0"/>
              <a:t>. zn. </a:t>
            </a:r>
            <a:r>
              <a:rPr lang="cs-CZ" dirty="0" err="1"/>
              <a:t>Pl</a:t>
            </a:r>
            <a:r>
              <a:rPr lang="cs-CZ" dirty="0"/>
              <a:t>. ÚS 16/04 ze dne </a:t>
            </a:r>
            <a:r>
              <a:rPr lang="cs-CZ" dirty="0" smtClean="0"/>
              <a:t>4.5.2005:</a:t>
            </a:r>
          </a:p>
          <a:p>
            <a:pPr marL="0" indent="0" algn="just">
              <a:buNone/>
              <a:defRPr/>
            </a:pPr>
            <a:endParaRPr lang="cs-CZ" dirty="0" smtClean="0"/>
          </a:p>
          <a:p>
            <a:pPr marL="0" indent="0" algn="just">
              <a:buNone/>
              <a:defRPr/>
            </a:pPr>
            <a:r>
              <a:rPr lang="cs-CZ" i="1" dirty="0" smtClean="0"/>
              <a:t>     Ústavní </a:t>
            </a:r>
            <a:r>
              <a:rPr lang="cs-CZ" i="1" dirty="0"/>
              <a:t>soud posuzoval, zda lze za použití interpretačních pravidel vyložit ustanovení občanského zákoníku, vymezující náhradu škody tak, že by bylo možné pod toto ustanovení podřadit i nárok na náhradu imateriální škody, spočívající ve ztrátě blízké osoby. Zde nemohl pominout, že v období </a:t>
            </a:r>
            <a:r>
              <a:rPr lang="cs-CZ" i="1" dirty="0" smtClean="0"/>
              <a:t>                     od </a:t>
            </a:r>
            <a:r>
              <a:rPr lang="cs-CZ" i="1" dirty="0"/>
              <a:t>podání ústavní stížnosti byla do zákona včleněna úprava odškodnění pozůstalých novelizovaným ustanovením § 444 občanského zákoníku, </a:t>
            </a:r>
            <a:r>
              <a:rPr lang="cs-CZ" i="1" dirty="0" smtClean="0"/>
              <a:t>                 do </a:t>
            </a:r>
            <a:r>
              <a:rPr lang="cs-CZ" i="1" dirty="0"/>
              <a:t>kterého byl vložen nový odstavec 3, který tuto problematiku řeší jednorázovým plněním. Tímto ustanovením zákonodárce upravil způsob </a:t>
            </a:r>
            <a:r>
              <a:rPr lang="cs-CZ" i="1" dirty="0" smtClean="0"/>
              <a:t>              a </a:t>
            </a:r>
            <a:r>
              <a:rPr lang="cs-CZ" i="1" dirty="0"/>
              <a:t>rozsah náhrady za tento druh imateriální škody. Tato úprava neumožňuje svojí jednoznačností žádný prostor pro odlišný výklad. Je však </a:t>
            </a:r>
            <a:r>
              <a:rPr lang="cs-CZ" b="1" i="1" dirty="0"/>
              <a:t>natolik paušální, že ji nelze považovat za vyčerpávající řešení </a:t>
            </a:r>
            <a:r>
              <a:rPr lang="cs-CZ" i="1" dirty="0"/>
              <a:t>daného problému. Proto </a:t>
            </a:r>
            <a:r>
              <a:rPr lang="cs-CZ" b="1" i="1" dirty="0"/>
              <a:t>nevylučuje</a:t>
            </a:r>
            <a:r>
              <a:rPr lang="cs-CZ" i="1" dirty="0"/>
              <a:t>, pokud jednorázové odškodnění není dostatečnou satisfakcí za vzniklou újmu na osobnostních právech, </a:t>
            </a:r>
            <a:r>
              <a:rPr lang="cs-CZ" b="1" i="1" dirty="0"/>
              <a:t>aby se dotčené osoby domáhaly další satisfakce podle ustanovení na ochranu osobnosti</a:t>
            </a:r>
            <a:r>
              <a:rPr lang="cs-CZ" i="1" dirty="0"/>
              <a:t>.</a:t>
            </a:r>
          </a:p>
          <a:p>
            <a:endParaRPr lang="cs-CZ" dirty="0"/>
          </a:p>
        </p:txBody>
      </p:sp>
    </p:spTree>
    <p:extLst>
      <p:ext uri="{BB962C8B-B14F-4D97-AF65-F5344CB8AC3E}">
        <p14:creationId xmlns:p14="http://schemas.microsoft.com/office/powerpoint/2010/main" xmlns="" val="83489816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život </a:t>
            </a:r>
            <a:endParaRPr lang="cs-CZ" dirty="0"/>
          </a:p>
        </p:txBody>
      </p:sp>
      <p:sp>
        <p:nvSpPr>
          <p:cNvPr id="3" name="Zástupný symbol pro obsah 2"/>
          <p:cNvSpPr>
            <a:spLocks noGrp="1"/>
          </p:cNvSpPr>
          <p:nvPr>
            <p:ph sz="quarter" idx="1"/>
          </p:nvPr>
        </p:nvSpPr>
        <p:spPr/>
        <p:txBody>
          <a:bodyPr>
            <a:normAutofit lnSpcReduction="10000"/>
          </a:bodyPr>
          <a:lstStyle/>
          <a:p>
            <a:pPr algn="just">
              <a:defRPr/>
            </a:pPr>
            <a:r>
              <a:rPr lang="cs-CZ" dirty="0" smtClean="0"/>
              <a:t>Rozsudek </a:t>
            </a:r>
            <a:r>
              <a:rPr lang="cs-CZ" dirty="0"/>
              <a:t>NS </a:t>
            </a:r>
            <a:r>
              <a:rPr lang="cs-CZ" dirty="0" err="1"/>
              <a:t>sp</a:t>
            </a:r>
            <a:r>
              <a:rPr lang="cs-CZ" dirty="0"/>
              <a:t>. zn. 30 </a:t>
            </a:r>
            <a:r>
              <a:rPr lang="cs-CZ" dirty="0" err="1"/>
              <a:t>Cdo</a:t>
            </a:r>
            <a:r>
              <a:rPr lang="cs-CZ" dirty="0"/>
              <a:t> 5188/2007 ze dne </a:t>
            </a:r>
            <a:r>
              <a:rPr lang="cs-CZ" dirty="0" smtClean="0"/>
              <a:t>21.12.2009:</a:t>
            </a:r>
          </a:p>
          <a:p>
            <a:pPr algn="just">
              <a:defRPr/>
            </a:pPr>
            <a:endParaRPr lang="cs-CZ" dirty="0"/>
          </a:p>
          <a:p>
            <a:pPr marL="0" indent="0" algn="just">
              <a:buNone/>
              <a:defRPr/>
            </a:pPr>
            <a:r>
              <a:rPr lang="cs-CZ" i="1" dirty="0" smtClean="0"/>
              <a:t>     Pro </a:t>
            </a:r>
            <a:r>
              <a:rPr lang="cs-CZ" b="1" i="1" dirty="0"/>
              <a:t>navýšení náhrad </a:t>
            </a:r>
            <a:r>
              <a:rPr lang="cs-CZ" i="1" dirty="0"/>
              <a:t>nad paušální jednorázové částky zakotvené v ustanovení § 444 odst. 3 </a:t>
            </a:r>
            <a:r>
              <a:rPr lang="cs-CZ" i="1" dirty="0" err="1"/>
              <a:t>obč</a:t>
            </a:r>
            <a:r>
              <a:rPr lang="cs-CZ" i="1" dirty="0"/>
              <a:t>. zák. cestou ustanovení § 13 odst. 2 a 3 </a:t>
            </a:r>
            <a:r>
              <a:rPr lang="cs-CZ" i="1" dirty="0" err="1"/>
              <a:t>obč</a:t>
            </a:r>
            <a:r>
              <a:rPr lang="cs-CZ" i="1" dirty="0"/>
              <a:t>. zák. je místo </a:t>
            </a:r>
            <a:r>
              <a:rPr lang="cs-CZ" i="1" dirty="0" smtClean="0"/>
              <a:t>           </a:t>
            </a:r>
            <a:r>
              <a:rPr lang="cs-CZ" b="1" i="1" dirty="0" smtClean="0"/>
              <a:t>v </a:t>
            </a:r>
            <a:r>
              <a:rPr lang="cs-CZ" b="1" i="1" dirty="0"/>
              <a:t>případech mimořádných</a:t>
            </a:r>
            <a:r>
              <a:rPr lang="cs-CZ" i="1" dirty="0"/>
              <a:t>, tj. v případech </a:t>
            </a:r>
            <a:r>
              <a:rPr lang="cs-CZ" b="1" i="1" dirty="0"/>
              <a:t>mimořádné závažnosti vzniklé nemajetkové újmy </a:t>
            </a:r>
            <a:r>
              <a:rPr lang="cs-CZ" i="1" dirty="0"/>
              <a:t>či při </a:t>
            </a:r>
            <a:r>
              <a:rPr lang="cs-CZ" b="1" i="1" dirty="0"/>
              <a:t>mimořádných okolnostech</a:t>
            </a:r>
            <a:r>
              <a:rPr lang="cs-CZ" i="1" dirty="0"/>
              <a:t>, za nichž k </a:t>
            </a:r>
            <a:r>
              <a:rPr lang="cs-CZ" b="1" i="1" dirty="0"/>
              <a:t>porušení práva </a:t>
            </a:r>
            <a:r>
              <a:rPr lang="cs-CZ" i="1" dirty="0"/>
              <a:t>došlo.</a:t>
            </a:r>
          </a:p>
          <a:p>
            <a:pPr algn="just">
              <a:buNone/>
              <a:defRPr/>
            </a:pPr>
            <a:r>
              <a:rPr lang="cs-CZ" dirty="0"/>
              <a:t>	</a:t>
            </a:r>
          </a:p>
        </p:txBody>
      </p:sp>
    </p:spTree>
    <p:extLst>
      <p:ext uri="{BB962C8B-B14F-4D97-AF65-F5344CB8AC3E}">
        <p14:creationId xmlns:p14="http://schemas.microsoft.com/office/powerpoint/2010/main" xmlns="" val="37321028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život </a:t>
            </a:r>
            <a:endParaRPr lang="cs-CZ" dirty="0"/>
          </a:p>
        </p:txBody>
      </p:sp>
      <p:sp>
        <p:nvSpPr>
          <p:cNvPr id="3" name="Zástupný symbol pro obsah 2"/>
          <p:cNvSpPr>
            <a:spLocks noGrp="1"/>
          </p:cNvSpPr>
          <p:nvPr>
            <p:ph sz="quarter" idx="1"/>
          </p:nvPr>
        </p:nvSpPr>
        <p:spPr/>
        <p:txBody>
          <a:bodyPr/>
          <a:lstStyle/>
          <a:p>
            <a:pPr algn="just"/>
            <a:r>
              <a:rPr lang="cs-CZ" dirty="0" smtClean="0"/>
              <a:t>V praxi v několika případech </a:t>
            </a:r>
            <a:r>
              <a:rPr lang="cs-CZ" b="1" dirty="0" smtClean="0"/>
              <a:t>1 -3 miliony Kč </a:t>
            </a:r>
            <a:r>
              <a:rPr lang="cs-CZ" dirty="0" smtClean="0"/>
              <a:t>(celkem pro všechny i s připočtením paušálů)</a:t>
            </a:r>
          </a:p>
          <a:p>
            <a:pPr marL="0" indent="0" algn="just">
              <a:buNone/>
            </a:pPr>
            <a:endParaRPr lang="cs-CZ" dirty="0" smtClean="0"/>
          </a:p>
          <a:p>
            <a:pPr algn="just"/>
            <a:r>
              <a:rPr lang="cs-CZ" dirty="0" smtClean="0"/>
              <a:t>Mimořádné důvody: např. věk usmrceného, způsob usmrcení, očitý svědek usmrcení (nově § 2971 NOZ  – sekundární oběti </a:t>
            </a:r>
            <a:r>
              <a:rPr lang="cs-CZ" dirty="0" err="1" smtClean="0"/>
              <a:t>stricto</a:t>
            </a:r>
            <a:r>
              <a:rPr lang="cs-CZ" dirty="0" smtClean="0"/>
              <a:t> </a:t>
            </a:r>
            <a:r>
              <a:rPr lang="cs-CZ" dirty="0" err="1" smtClean="0"/>
              <a:t>sensu</a:t>
            </a:r>
            <a:r>
              <a:rPr lang="cs-CZ" dirty="0" smtClean="0"/>
              <a:t>), alkohol či drogy  za volantem …</a:t>
            </a:r>
            <a:endParaRPr lang="cs-CZ" dirty="0"/>
          </a:p>
        </p:txBody>
      </p:sp>
    </p:spTree>
    <p:extLst>
      <p:ext uri="{BB962C8B-B14F-4D97-AF65-F5344CB8AC3E}">
        <p14:creationId xmlns:p14="http://schemas.microsoft.com/office/powerpoint/2010/main" xmlns="" val="14816619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život </a:t>
            </a:r>
            <a:endParaRPr lang="cs-CZ" dirty="0"/>
          </a:p>
        </p:txBody>
      </p:sp>
      <p:sp>
        <p:nvSpPr>
          <p:cNvPr id="3" name="Zástupný symbol pro obsah 2"/>
          <p:cNvSpPr>
            <a:spLocks noGrp="1"/>
          </p:cNvSpPr>
          <p:nvPr>
            <p:ph sz="quarter" idx="1"/>
          </p:nvPr>
        </p:nvSpPr>
        <p:spPr/>
        <p:txBody>
          <a:bodyPr>
            <a:normAutofit fontScale="92500" lnSpcReduction="10000"/>
          </a:bodyPr>
          <a:lstStyle/>
          <a:p>
            <a:r>
              <a:rPr lang="cs-CZ" altLang="cs-CZ" dirty="0" smtClean="0"/>
              <a:t>NOZ neobsahuje </a:t>
            </a:r>
            <a:r>
              <a:rPr lang="cs-CZ" altLang="cs-CZ" dirty="0"/>
              <a:t>žádné paušály </a:t>
            </a:r>
            <a:r>
              <a:rPr lang="cs-CZ" altLang="cs-CZ" dirty="0" smtClean="0"/>
              <a:t>- § </a:t>
            </a:r>
            <a:r>
              <a:rPr lang="cs-CZ" altLang="cs-CZ" dirty="0"/>
              <a:t>2959 </a:t>
            </a:r>
            <a:r>
              <a:rPr lang="cs-CZ" altLang="cs-CZ" dirty="0" smtClean="0"/>
              <a:t>NOZ:</a:t>
            </a:r>
          </a:p>
          <a:p>
            <a:pPr marL="274320" lvl="1" indent="0" algn="just">
              <a:buNone/>
            </a:pPr>
            <a:endParaRPr lang="cs-CZ" altLang="cs-CZ" dirty="0"/>
          </a:p>
          <a:p>
            <a:pPr marL="274320" lvl="1" indent="0" algn="just">
              <a:buNone/>
            </a:pPr>
            <a:r>
              <a:rPr lang="cs-CZ" altLang="cs-CZ" dirty="0" smtClean="0">
                <a:solidFill>
                  <a:schemeClr val="tx1"/>
                </a:solidFill>
              </a:rPr>
              <a:t>Při </a:t>
            </a:r>
            <a:r>
              <a:rPr lang="cs-CZ" altLang="cs-CZ" b="1" dirty="0">
                <a:solidFill>
                  <a:schemeClr val="tx1"/>
                </a:solidFill>
              </a:rPr>
              <a:t>usmrcení</a:t>
            </a:r>
            <a:r>
              <a:rPr lang="cs-CZ" altLang="cs-CZ" dirty="0">
                <a:solidFill>
                  <a:schemeClr val="tx1"/>
                </a:solidFill>
              </a:rPr>
              <a:t> nebo zvlášť závažném ublížení na zdraví odčiní škůdce duševní útrapy manželu, rodiči, dítěti nebo jiné osobě blízké peněžitou náhradou </a:t>
            </a:r>
            <a:r>
              <a:rPr lang="cs-CZ" altLang="cs-CZ" b="1" dirty="0">
                <a:solidFill>
                  <a:schemeClr val="tx1"/>
                </a:solidFill>
              </a:rPr>
              <a:t>vyvažující plně</a:t>
            </a:r>
            <a:r>
              <a:rPr lang="cs-CZ" altLang="cs-CZ" dirty="0">
                <a:solidFill>
                  <a:schemeClr val="tx1"/>
                </a:solidFill>
              </a:rPr>
              <a:t> jejich utrpení. Nelze-li výši náhrady takto určit, stanoví se </a:t>
            </a:r>
            <a:r>
              <a:rPr lang="cs-CZ" altLang="cs-CZ" b="1" dirty="0">
                <a:solidFill>
                  <a:schemeClr val="tx1"/>
                </a:solidFill>
              </a:rPr>
              <a:t>podle zásad slušnosti</a:t>
            </a:r>
            <a:r>
              <a:rPr lang="cs-CZ" altLang="cs-CZ" dirty="0" smtClean="0">
                <a:solidFill>
                  <a:schemeClr val="tx1"/>
                </a:solidFill>
              </a:rPr>
              <a:t>.</a:t>
            </a:r>
          </a:p>
          <a:p>
            <a:pPr marL="274320" lvl="1" indent="0" algn="just">
              <a:buNone/>
            </a:pPr>
            <a:endParaRPr lang="cs-CZ" altLang="cs-CZ" dirty="0" smtClean="0">
              <a:solidFill>
                <a:schemeClr val="tx1"/>
              </a:solidFill>
            </a:endParaRPr>
          </a:p>
          <a:p>
            <a:pPr algn="just"/>
            <a:r>
              <a:rPr lang="cs-CZ" altLang="cs-CZ" b="1" dirty="0" smtClean="0"/>
              <a:t>Výhody</a:t>
            </a:r>
            <a:r>
              <a:rPr lang="cs-CZ" altLang="cs-CZ" dirty="0" smtClean="0"/>
              <a:t>: volné individuální posouzení, vliv i na celkovou úroveň satisfakcí (nemožnost komparací s paušály)</a:t>
            </a:r>
          </a:p>
          <a:p>
            <a:pPr marL="0" indent="0" algn="just">
              <a:buNone/>
            </a:pPr>
            <a:endParaRPr lang="cs-CZ" altLang="cs-CZ" dirty="0" smtClean="0"/>
          </a:p>
          <a:p>
            <a:pPr algn="just"/>
            <a:r>
              <a:rPr lang="cs-CZ" altLang="cs-CZ" b="1" dirty="0" smtClean="0"/>
              <a:t>Nevýhody</a:t>
            </a:r>
            <a:r>
              <a:rPr lang="cs-CZ" altLang="cs-CZ" dirty="0" smtClean="0"/>
              <a:t>: iluzorní konstrukce, přetížení soudů, nepředvídatelnost, nerovnost - „krajské právo“?                  (§ 13 NOZ, čl. 10:301.3 PETL)</a:t>
            </a:r>
            <a:endParaRPr lang="cs-CZ" altLang="cs-CZ" dirty="0"/>
          </a:p>
          <a:p>
            <a:endParaRPr lang="cs-CZ" dirty="0"/>
          </a:p>
        </p:txBody>
      </p:sp>
    </p:spTree>
    <p:extLst>
      <p:ext uri="{BB962C8B-B14F-4D97-AF65-F5344CB8AC3E}">
        <p14:creationId xmlns:p14="http://schemas.microsoft.com/office/powerpoint/2010/main" xmlns="" val="305302903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život </a:t>
            </a:r>
            <a:endParaRPr lang="cs-CZ" dirty="0"/>
          </a:p>
        </p:txBody>
      </p:sp>
      <p:sp>
        <p:nvSpPr>
          <p:cNvPr id="3" name="Zástupný symbol pro obsah 2"/>
          <p:cNvSpPr>
            <a:spLocks noGrp="1"/>
          </p:cNvSpPr>
          <p:nvPr>
            <p:ph sz="quarter" idx="1"/>
          </p:nvPr>
        </p:nvSpPr>
        <p:spPr/>
        <p:txBody>
          <a:bodyPr>
            <a:normAutofit/>
          </a:bodyPr>
          <a:lstStyle/>
          <a:p>
            <a:pPr algn="just"/>
            <a:r>
              <a:rPr lang="cs-CZ" dirty="0"/>
              <a:t>Kolik vlastně za standardní případ nemajetkové újmy způsobené usmrcením</a:t>
            </a:r>
            <a:r>
              <a:rPr lang="cs-CZ" dirty="0" smtClean="0"/>
              <a:t>?</a:t>
            </a:r>
          </a:p>
          <a:p>
            <a:pPr marL="0" indent="0" algn="just">
              <a:buNone/>
            </a:pPr>
            <a:endParaRPr lang="cs-CZ" dirty="0"/>
          </a:p>
          <a:p>
            <a:pPr algn="just"/>
            <a:r>
              <a:rPr lang="cs-CZ" dirty="0" smtClean="0"/>
              <a:t>Neexistuje žádná jednotná metodika jako                    u nemajetkové újmy na zdraví</a:t>
            </a:r>
          </a:p>
          <a:p>
            <a:endParaRPr lang="cs-CZ" dirty="0"/>
          </a:p>
          <a:p>
            <a:pPr algn="just"/>
            <a:r>
              <a:rPr lang="cs-CZ" dirty="0" smtClean="0"/>
              <a:t>NS pouze shromáždil </a:t>
            </a:r>
            <a:r>
              <a:rPr lang="cs-CZ" dirty="0"/>
              <a:t>judikáty vycházející ovšem z jiných relací (situace deformována </a:t>
            </a:r>
            <a:r>
              <a:rPr lang="cs-CZ" dirty="0" smtClean="0"/>
              <a:t>paušály            dle § 444 odst. 3 </a:t>
            </a:r>
            <a:r>
              <a:rPr lang="cs-CZ" dirty="0" err="1" smtClean="0"/>
              <a:t>obč</a:t>
            </a:r>
            <a:r>
              <a:rPr lang="cs-CZ" dirty="0" smtClean="0"/>
              <a:t>. zák.   a problémem pojištění odpovědnosti dle zák. č. 168/1999 Sb.)</a:t>
            </a:r>
          </a:p>
          <a:p>
            <a:endParaRPr lang="cs-CZ" dirty="0"/>
          </a:p>
          <a:p>
            <a:endParaRPr lang="cs-CZ" dirty="0"/>
          </a:p>
        </p:txBody>
      </p:sp>
    </p:spTree>
    <p:extLst>
      <p:ext uri="{BB962C8B-B14F-4D97-AF65-F5344CB8AC3E}">
        <p14:creationId xmlns:p14="http://schemas.microsoft.com/office/powerpoint/2010/main" xmlns="" val="40888915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život </a:t>
            </a:r>
            <a:endParaRPr lang="cs-CZ" dirty="0"/>
          </a:p>
        </p:txBody>
      </p:sp>
      <p:sp>
        <p:nvSpPr>
          <p:cNvPr id="3" name="Zástupný symbol pro obsah 2"/>
          <p:cNvSpPr>
            <a:spLocks noGrp="1"/>
          </p:cNvSpPr>
          <p:nvPr>
            <p:ph sz="quarter" idx="1"/>
          </p:nvPr>
        </p:nvSpPr>
        <p:spPr/>
        <p:txBody>
          <a:bodyPr>
            <a:normAutofit/>
          </a:bodyPr>
          <a:lstStyle/>
          <a:p>
            <a:pPr algn="just"/>
            <a:r>
              <a:rPr lang="cs-CZ" dirty="0" smtClean="0"/>
              <a:t> </a:t>
            </a:r>
            <a:r>
              <a:rPr lang="cs-CZ" b="1" dirty="0"/>
              <a:t>Výše náhrady nemajetkové újmy za ztrátu (usmrcení) osoby blízké cestou ochrany osobnosti </a:t>
            </a:r>
            <a:r>
              <a:rPr lang="cs-CZ" dirty="0"/>
              <a:t>podle ustanovení § 11 a 13 zákona </a:t>
            </a:r>
            <a:r>
              <a:rPr lang="cs-CZ" dirty="0" smtClean="0"/>
              <a:t>                 č</a:t>
            </a:r>
            <a:r>
              <a:rPr lang="cs-CZ" dirty="0"/>
              <a:t>. 40/1964 Sb., občanský zákoník, ve znění pozdějších předpisů (dále i jen jako „</a:t>
            </a:r>
            <a:r>
              <a:rPr lang="cs-CZ" b="1" dirty="0"/>
              <a:t>OZ</a:t>
            </a:r>
            <a:r>
              <a:rPr lang="cs-CZ" dirty="0"/>
              <a:t>“) </a:t>
            </a:r>
            <a:endParaRPr lang="cs-CZ" dirty="0" smtClean="0"/>
          </a:p>
          <a:p>
            <a:endParaRPr lang="cs-CZ" b="1" dirty="0"/>
          </a:p>
          <a:p>
            <a:pPr algn="just"/>
            <a:r>
              <a:rPr lang="cs-CZ" b="1" dirty="0" smtClean="0"/>
              <a:t>Zpracováno</a:t>
            </a:r>
            <a:r>
              <a:rPr lang="cs-CZ" b="1" dirty="0"/>
              <a:t>: </a:t>
            </a:r>
            <a:r>
              <a:rPr lang="cs-CZ" dirty="0"/>
              <a:t>Nejvyšší soud, úsek místopředsedy Nejvyššího soudu, Oddělení evidence judikatury, červen 2013 </a:t>
            </a:r>
          </a:p>
          <a:p>
            <a:r>
              <a:rPr lang="cs-CZ" dirty="0"/>
              <a:t>JUDr. Petra POLIŠENSKÁ </a:t>
            </a:r>
          </a:p>
          <a:p>
            <a:pPr marL="0" indent="0">
              <a:buNone/>
            </a:pPr>
            <a:endParaRPr lang="cs-CZ" dirty="0"/>
          </a:p>
        </p:txBody>
      </p:sp>
    </p:spTree>
    <p:extLst>
      <p:ext uri="{BB962C8B-B14F-4D97-AF65-F5344CB8AC3E}">
        <p14:creationId xmlns:p14="http://schemas.microsoft.com/office/powerpoint/2010/main" xmlns="" val="246487279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život </a:t>
            </a:r>
            <a:endParaRPr lang="cs-CZ" dirty="0"/>
          </a:p>
        </p:txBody>
      </p:sp>
      <p:sp>
        <p:nvSpPr>
          <p:cNvPr id="3" name="Zástupný symbol pro obsah 2"/>
          <p:cNvSpPr>
            <a:spLocks noGrp="1"/>
          </p:cNvSpPr>
          <p:nvPr>
            <p:ph sz="quarter" idx="1"/>
          </p:nvPr>
        </p:nvSpPr>
        <p:spPr>
          <a:xfrm>
            <a:off x="323528" y="1412776"/>
            <a:ext cx="8503920" cy="4572000"/>
          </a:xfrm>
        </p:spPr>
        <p:txBody>
          <a:bodyPr>
            <a:normAutofit fontScale="92500" lnSpcReduction="10000"/>
          </a:bodyPr>
          <a:lstStyle/>
          <a:p>
            <a:r>
              <a:rPr lang="cs-CZ" b="1" dirty="0" smtClean="0"/>
              <a:t>Krajské </a:t>
            </a:r>
            <a:r>
              <a:rPr lang="cs-CZ" b="1" dirty="0"/>
              <a:t>a vrchní soudy versus Nejvyšší soud </a:t>
            </a:r>
            <a:endParaRPr lang="cs-CZ" b="1" dirty="0" smtClean="0"/>
          </a:p>
          <a:p>
            <a:pPr marL="0" indent="0">
              <a:buNone/>
            </a:pPr>
            <a:endParaRPr lang="cs-CZ" b="1" dirty="0"/>
          </a:p>
          <a:p>
            <a:pPr algn="just"/>
            <a:r>
              <a:rPr lang="cs-CZ" b="1" dirty="0" smtClean="0"/>
              <a:t>Krajské </a:t>
            </a:r>
            <a:r>
              <a:rPr lang="cs-CZ" b="1" dirty="0"/>
              <a:t>a vrchní soudy </a:t>
            </a:r>
            <a:r>
              <a:rPr lang="cs-CZ" dirty="0"/>
              <a:t>ve své rozhodovací činnosti </a:t>
            </a:r>
            <a:r>
              <a:rPr lang="cs-CZ" dirty="0" err="1"/>
              <a:t>relutární</a:t>
            </a:r>
            <a:r>
              <a:rPr lang="cs-CZ" dirty="0"/>
              <a:t> satisfakci nad rámec § 444 odst. 3 OZ </a:t>
            </a:r>
            <a:r>
              <a:rPr lang="cs-CZ" dirty="0" smtClean="0"/>
              <a:t>                    ve </a:t>
            </a:r>
            <a:r>
              <a:rPr lang="cs-CZ" dirty="0"/>
              <a:t>sledovaném období pravidelně přiznávaly s odkazem na specifické okolnosti jednotlivých případů. </a:t>
            </a:r>
            <a:endParaRPr lang="cs-CZ" dirty="0" smtClean="0"/>
          </a:p>
          <a:p>
            <a:pPr marL="0" indent="0" algn="just">
              <a:buNone/>
            </a:pPr>
            <a:endParaRPr lang="cs-CZ" dirty="0"/>
          </a:p>
          <a:p>
            <a:pPr algn="just"/>
            <a:r>
              <a:rPr lang="cs-CZ" dirty="0" smtClean="0"/>
              <a:t>Judikatura </a:t>
            </a:r>
            <a:r>
              <a:rPr lang="cs-CZ" b="1" dirty="0"/>
              <a:t>Nejvyššího soudu </a:t>
            </a:r>
            <a:r>
              <a:rPr lang="cs-CZ" dirty="0"/>
              <a:t>se v tomto ohledu jeví jako rigoróznější, neboť přiznání další satisfakce imateriální újmy nad rámec náhrady škody podle § 444 odst. 3 OZ podmiňuje určitou </a:t>
            </a:r>
            <a:r>
              <a:rPr lang="cs-CZ" b="1" dirty="0"/>
              <a:t>mimořádností případu </a:t>
            </a:r>
            <a:r>
              <a:rPr lang="cs-CZ" dirty="0"/>
              <a:t>(viz výše). </a:t>
            </a:r>
          </a:p>
        </p:txBody>
      </p:sp>
    </p:spTree>
    <p:extLst>
      <p:ext uri="{BB962C8B-B14F-4D97-AF65-F5344CB8AC3E}">
        <p14:creationId xmlns:p14="http://schemas.microsoft.com/office/powerpoint/2010/main" xmlns="" val="104960737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život </a:t>
            </a:r>
            <a:endParaRPr lang="cs-CZ" dirty="0"/>
          </a:p>
        </p:txBody>
      </p:sp>
      <p:sp>
        <p:nvSpPr>
          <p:cNvPr id="3" name="Zástupný symbol pro obsah 2"/>
          <p:cNvSpPr>
            <a:spLocks noGrp="1"/>
          </p:cNvSpPr>
          <p:nvPr>
            <p:ph sz="quarter" idx="1"/>
          </p:nvPr>
        </p:nvSpPr>
        <p:spPr/>
        <p:txBody>
          <a:bodyPr>
            <a:normAutofit fontScale="92500" lnSpcReduction="10000"/>
          </a:bodyPr>
          <a:lstStyle/>
          <a:p>
            <a:r>
              <a:rPr lang="cs-CZ" b="1" dirty="0" smtClean="0"/>
              <a:t>Výše </a:t>
            </a:r>
            <a:r>
              <a:rPr lang="cs-CZ" b="1" dirty="0"/>
              <a:t>přiznaného zadostiučinění </a:t>
            </a:r>
            <a:endParaRPr lang="cs-CZ" b="1" dirty="0" smtClean="0"/>
          </a:p>
          <a:p>
            <a:pPr marL="0" indent="0">
              <a:buNone/>
            </a:pPr>
            <a:endParaRPr lang="cs-CZ" b="1" dirty="0"/>
          </a:p>
          <a:p>
            <a:pPr algn="just"/>
            <a:r>
              <a:rPr lang="cs-CZ" dirty="0" smtClean="0"/>
              <a:t>Ačkoli </a:t>
            </a:r>
            <a:r>
              <a:rPr lang="cs-CZ" dirty="0"/>
              <a:t>se při odůvodňování rozhodnutí, kterými je přiznáváno zadostiučinění nad rámec </a:t>
            </a:r>
            <a:r>
              <a:rPr lang="cs-CZ" dirty="0" err="1"/>
              <a:t>ust</a:t>
            </a:r>
            <a:r>
              <a:rPr lang="cs-CZ" dirty="0"/>
              <a:t>. § 444 odst. 3 OZ, v rozhodovací praxi soudů objevují shodné motivy, jejich zobecnění by vzhledem k vysoce individuálnímu charakteru jednotlivých případů nutně vedlo </a:t>
            </a:r>
            <a:r>
              <a:rPr lang="cs-CZ" dirty="0" smtClean="0"/>
              <a:t>                             k </a:t>
            </a:r>
            <a:r>
              <a:rPr lang="cs-CZ" dirty="0"/>
              <a:t>nepřesnostem. </a:t>
            </a:r>
            <a:endParaRPr lang="cs-CZ" dirty="0" smtClean="0"/>
          </a:p>
          <a:p>
            <a:pPr algn="just"/>
            <a:endParaRPr lang="cs-CZ" dirty="0"/>
          </a:p>
          <a:p>
            <a:pPr algn="just"/>
            <a:r>
              <a:rPr lang="cs-CZ" dirty="0" smtClean="0"/>
              <a:t>Rovněž </a:t>
            </a:r>
            <a:r>
              <a:rPr lang="cs-CZ" dirty="0"/>
              <a:t>je třeba vzít v potaz, že k jistým disproporcím </a:t>
            </a:r>
            <a:r>
              <a:rPr lang="cs-CZ" dirty="0" smtClean="0"/>
              <a:t>           ve </a:t>
            </a:r>
            <a:r>
              <a:rPr lang="cs-CZ" dirty="0"/>
              <a:t>výši přiznaných náhradách vede i limitace soudu žalobním petitem. </a:t>
            </a:r>
          </a:p>
          <a:p>
            <a:pPr marL="0" indent="0">
              <a:buNone/>
            </a:pPr>
            <a:endParaRPr lang="cs-CZ" dirty="0"/>
          </a:p>
        </p:txBody>
      </p:sp>
    </p:spTree>
    <p:extLst>
      <p:ext uri="{BB962C8B-B14F-4D97-AF65-F5344CB8AC3E}">
        <p14:creationId xmlns:p14="http://schemas.microsoft.com/office/powerpoint/2010/main" xmlns="" val="96576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55000" lnSpcReduction="20000"/>
          </a:bodyPr>
          <a:lstStyle/>
          <a:p>
            <a:pPr lvl="0"/>
            <a:r>
              <a:rPr lang="cs-CZ" sz="3200" b="1" u="sng" dirty="0"/>
              <a:t>Kategorizace </a:t>
            </a:r>
            <a:r>
              <a:rPr lang="cs-CZ" sz="3200" b="1" u="sng" dirty="0" smtClean="0"/>
              <a:t>informací dle </a:t>
            </a:r>
            <a:r>
              <a:rPr lang="cs-CZ" sz="3200" b="1" u="sng" dirty="0"/>
              <a:t>charakteru </a:t>
            </a:r>
            <a:r>
              <a:rPr lang="cs-CZ" sz="3200" b="1" u="sng" dirty="0" smtClean="0"/>
              <a:t>informace:</a:t>
            </a:r>
          </a:p>
          <a:p>
            <a:pPr marL="0" lvl="0" indent="0">
              <a:buNone/>
            </a:pPr>
            <a:endParaRPr lang="cs-CZ" sz="3200" dirty="0"/>
          </a:p>
          <a:p>
            <a:pPr marL="514350" indent="-514350" algn="just">
              <a:buAutoNum type="arabicParenR"/>
            </a:pPr>
            <a:r>
              <a:rPr lang="cs-CZ" sz="3200" b="1" dirty="0" smtClean="0"/>
              <a:t>Skutková </a:t>
            </a:r>
            <a:r>
              <a:rPr lang="cs-CZ" sz="3200" b="1" dirty="0"/>
              <a:t>tvrzení </a:t>
            </a:r>
            <a:r>
              <a:rPr lang="cs-CZ" sz="3200" b="1" dirty="0" smtClean="0"/>
              <a:t> - </a:t>
            </a:r>
            <a:r>
              <a:rPr lang="cs-CZ" sz="3200" dirty="0" smtClean="0"/>
              <a:t>mají </a:t>
            </a:r>
            <a:r>
              <a:rPr lang="cs-CZ" sz="3200" b="1" dirty="0"/>
              <a:t>objektivní</a:t>
            </a:r>
            <a:r>
              <a:rPr lang="cs-CZ" sz="3200" dirty="0"/>
              <a:t> </a:t>
            </a:r>
            <a:r>
              <a:rPr lang="cs-CZ" sz="3200" dirty="0" smtClean="0"/>
              <a:t>povahu </a:t>
            </a:r>
            <a:r>
              <a:rPr lang="cs-CZ" sz="3200" dirty="0"/>
              <a:t>a jako taková je lze </a:t>
            </a:r>
            <a:r>
              <a:rPr lang="cs-CZ" sz="3200" dirty="0" smtClean="0"/>
              <a:t>ověřit (</a:t>
            </a:r>
            <a:r>
              <a:rPr lang="cs-CZ" sz="3200" b="1" dirty="0" smtClean="0"/>
              <a:t>důkaz pravdy)</a:t>
            </a:r>
          </a:p>
          <a:p>
            <a:pPr marL="514350" indent="-514350">
              <a:buAutoNum type="arabicParenR"/>
            </a:pPr>
            <a:endParaRPr lang="cs-CZ" sz="3200" b="1" i="1" dirty="0" smtClean="0"/>
          </a:p>
          <a:p>
            <a:pPr marL="514350" indent="-514350" algn="just">
              <a:buFont typeface="Wingdings 2"/>
              <a:buAutoNum type="arabicParenR"/>
            </a:pPr>
            <a:r>
              <a:rPr lang="cs-CZ" sz="3200" b="1" dirty="0" smtClean="0"/>
              <a:t>Hodnotící </a:t>
            </a:r>
            <a:r>
              <a:rPr lang="cs-CZ" sz="3200" b="1" dirty="0"/>
              <a:t>úsudky</a:t>
            </a:r>
            <a:r>
              <a:rPr lang="cs-CZ" sz="3200" dirty="0"/>
              <a:t> </a:t>
            </a:r>
            <a:r>
              <a:rPr lang="cs-CZ" sz="3200" dirty="0" smtClean="0"/>
              <a:t>- vždy </a:t>
            </a:r>
            <a:r>
              <a:rPr lang="cs-CZ" sz="3200" b="1" dirty="0"/>
              <a:t>subjektivní</a:t>
            </a:r>
            <a:r>
              <a:rPr lang="cs-CZ" sz="3200" dirty="0"/>
              <a:t>, neboť jsou výrazem názorů toho, kdo hodnotící úsudek </a:t>
            </a:r>
            <a:r>
              <a:rPr lang="cs-CZ" sz="3200" dirty="0" smtClean="0"/>
              <a:t>činí - důkaz </a:t>
            </a:r>
            <a:r>
              <a:rPr lang="cs-CZ" sz="3200" dirty="0"/>
              <a:t>pravdy je </a:t>
            </a:r>
            <a:r>
              <a:rPr lang="cs-CZ" sz="3200" dirty="0" smtClean="0"/>
              <a:t>vyloučen x  </a:t>
            </a:r>
            <a:r>
              <a:rPr lang="cs-CZ" sz="3200" b="1" dirty="0" smtClean="0"/>
              <a:t>povinnost prokázat základ kritiky - </a:t>
            </a:r>
            <a:r>
              <a:rPr lang="cs-CZ" sz="3200" dirty="0" smtClean="0"/>
              <a:t>např</a:t>
            </a:r>
            <a:r>
              <a:rPr lang="cs-CZ" sz="3200" dirty="0"/>
              <a:t>. nález ÚS </a:t>
            </a:r>
            <a:r>
              <a:rPr lang="cs-CZ" sz="3200" dirty="0" err="1" smtClean="0"/>
              <a:t>sp</a:t>
            </a:r>
            <a:r>
              <a:rPr lang="cs-CZ" sz="3200" dirty="0"/>
              <a:t>. zn. I. ÚS 453/03 ze dne </a:t>
            </a:r>
            <a:r>
              <a:rPr lang="cs-CZ" sz="3200" dirty="0" smtClean="0"/>
              <a:t>11.11.2005</a:t>
            </a:r>
            <a:r>
              <a:rPr lang="cs-CZ" sz="3200" dirty="0"/>
              <a:t>:</a:t>
            </a:r>
          </a:p>
          <a:p>
            <a:pPr marL="0" indent="0" algn="just">
              <a:buNone/>
            </a:pPr>
            <a:endParaRPr lang="cs-CZ" sz="3200" dirty="0"/>
          </a:p>
          <a:p>
            <a:pPr marL="0" indent="0" algn="just">
              <a:buNone/>
            </a:pPr>
            <a:r>
              <a:rPr lang="cs-CZ" sz="3200" dirty="0" smtClean="0"/>
              <a:t>       </a:t>
            </a:r>
            <a:r>
              <a:rPr lang="cs-CZ" sz="3200" i="1" dirty="0" smtClean="0"/>
              <a:t>Presumpcí </a:t>
            </a:r>
            <a:r>
              <a:rPr lang="cs-CZ" sz="3200" i="1" dirty="0"/>
              <a:t>ústavní konformity je chráněn toliko hodnotící úsudek, nikoli tvrzení faktů, která v míře, v níž sloužila za</a:t>
            </a:r>
            <a:r>
              <a:rPr lang="cs-CZ" sz="3200" b="1" i="1" dirty="0"/>
              <a:t> základ kritiky, musí naopak důkazně prokazovat kritik </a:t>
            </a:r>
            <a:r>
              <a:rPr lang="cs-CZ" sz="3200" b="1" i="1" dirty="0" smtClean="0"/>
              <a:t>sám.</a:t>
            </a:r>
          </a:p>
          <a:p>
            <a:pPr marL="0" indent="0" algn="just">
              <a:buNone/>
            </a:pPr>
            <a:endParaRPr lang="cs-CZ" sz="3200" b="1" i="1" dirty="0"/>
          </a:p>
          <a:p>
            <a:pPr algn="just"/>
            <a:r>
              <a:rPr lang="cs-CZ" sz="3200" b="1" dirty="0" smtClean="0"/>
              <a:t>Kritika </a:t>
            </a:r>
            <a:r>
              <a:rPr lang="cs-CZ" sz="3200" b="1" dirty="0"/>
              <a:t>přípustná</a:t>
            </a:r>
            <a:r>
              <a:rPr lang="cs-CZ" sz="3200" dirty="0"/>
              <a:t>: věcná, konkrétní a přiměřená (obsahem i </a:t>
            </a:r>
            <a:r>
              <a:rPr lang="cs-CZ" sz="3200" dirty="0" smtClean="0"/>
              <a:t>formou)             </a:t>
            </a:r>
            <a:r>
              <a:rPr lang="cs-CZ" sz="3200" b="1" dirty="0" smtClean="0"/>
              <a:t>x</a:t>
            </a:r>
            <a:r>
              <a:rPr lang="cs-CZ" sz="3200" dirty="0" smtClean="0"/>
              <a:t> </a:t>
            </a:r>
            <a:r>
              <a:rPr lang="cs-CZ" sz="3200" b="1" dirty="0" smtClean="0"/>
              <a:t>intenzivní exces </a:t>
            </a:r>
            <a:r>
              <a:rPr lang="cs-CZ" sz="3200" dirty="0" smtClean="0"/>
              <a:t>(míra expresivity ve značném nepoměru k cíli kritiky)</a:t>
            </a:r>
            <a:endParaRPr lang="cs-CZ" sz="3200" b="1" dirty="0"/>
          </a:p>
          <a:p>
            <a:pPr marL="0" indent="0" algn="just">
              <a:buNone/>
            </a:pPr>
            <a:endParaRPr lang="cs-CZ" dirty="0" smtClean="0"/>
          </a:p>
          <a:p>
            <a:pPr marL="0" indent="0">
              <a:buNone/>
            </a:pPr>
            <a:r>
              <a:rPr lang="cs-CZ" dirty="0"/>
              <a:t> </a:t>
            </a:r>
            <a:r>
              <a:rPr lang="cs-CZ" dirty="0" smtClean="0"/>
              <a:t>      </a:t>
            </a:r>
            <a:endParaRPr lang="cs-CZ" dirty="0"/>
          </a:p>
        </p:txBody>
      </p:sp>
    </p:spTree>
    <p:extLst>
      <p:ext uri="{BB962C8B-B14F-4D97-AF65-F5344CB8AC3E}">
        <p14:creationId xmlns:p14="http://schemas.microsoft.com/office/powerpoint/2010/main" xmlns="" val="215685155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život </a:t>
            </a:r>
            <a:endParaRPr lang="cs-CZ" dirty="0"/>
          </a:p>
        </p:txBody>
      </p:sp>
      <p:sp>
        <p:nvSpPr>
          <p:cNvPr id="3" name="Zástupný symbol pro obsah 2"/>
          <p:cNvSpPr>
            <a:spLocks noGrp="1"/>
          </p:cNvSpPr>
          <p:nvPr>
            <p:ph sz="quarter" idx="1"/>
          </p:nvPr>
        </p:nvSpPr>
        <p:spPr/>
        <p:txBody>
          <a:bodyPr>
            <a:normAutofit fontScale="92500" lnSpcReduction="10000"/>
          </a:bodyPr>
          <a:lstStyle/>
          <a:p>
            <a:r>
              <a:rPr lang="cs-CZ" b="1" dirty="0" smtClean="0"/>
              <a:t>Obecné </a:t>
            </a:r>
            <a:r>
              <a:rPr lang="cs-CZ" b="1" dirty="0"/>
              <a:t>závěry </a:t>
            </a:r>
            <a:endParaRPr lang="cs-CZ" b="1" dirty="0" smtClean="0"/>
          </a:p>
          <a:p>
            <a:pPr marL="0" indent="0">
              <a:buNone/>
            </a:pPr>
            <a:endParaRPr lang="cs-CZ" b="1" dirty="0"/>
          </a:p>
          <a:p>
            <a:r>
              <a:rPr lang="cs-CZ" dirty="0" smtClean="0"/>
              <a:t>Je </a:t>
            </a:r>
            <a:r>
              <a:rPr lang="cs-CZ" dirty="0"/>
              <a:t>možné zaujmout zobecňující závěr, že výše přiznaného zadostiučinění se mimo specifických výjimek pohybovala v řádu několika desítek až stovek tisíc (nikoli tedy v řádu milionů) korun českých. </a:t>
            </a:r>
            <a:endParaRPr lang="cs-CZ" dirty="0" smtClean="0"/>
          </a:p>
          <a:p>
            <a:pPr marL="0" indent="0">
              <a:buNone/>
            </a:pPr>
            <a:endParaRPr lang="cs-CZ" dirty="0"/>
          </a:p>
          <a:p>
            <a:pPr algn="just"/>
            <a:r>
              <a:rPr lang="cs-CZ" dirty="0" smtClean="0"/>
              <a:t>V </a:t>
            </a:r>
            <a:r>
              <a:rPr lang="cs-CZ" dirty="0"/>
              <a:t>souvislosti se zavedením nároku na jednorázové odškodnění pozůstalých v případě usmrcení osoby blízké je možné hovořit o jistém nárůstu výše </a:t>
            </a:r>
            <a:r>
              <a:rPr lang="cs-CZ" dirty="0" err="1"/>
              <a:t>relutární</a:t>
            </a:r>
            <a:r>
              <a:rPr lang="cs-CZ" dirty="0"/>
              <a:t> náhrady újmy pozůstalých (při sečtení nároků dle § 444 odst. 3 OZ a § 13 OZ). </a:t>
            </a:r>
          </a:p>
          <a:p>
            <a:pPr marL="0" indent="0">
              <a:buNone/>
            </a:pPr>
            <a:endParaRPr lang="cs-CZ" dirty="0"/>
          </a:p>
        </p:txBody>
      </p:sp>
    </p:spTree>
    <p:extLst>
      <p:ext uri="{BB962C8B-B14F-4D97-AF65-F5344CB8AC3E}">
        <p14:creationId xmlns:p14="http://schemas.microsoft.com/office/powerpoint/2010/main" xmlns="" val="220829799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život </a:t>
            </a:r>
            <a:endParaRPr lang="cs-CZ" dirty="0"/>
          </a:p>
        </p:txBody>
      </p:sp>
      <p:sp>
        <p:nvSpPr>
          <p:cNvPr id="3" name="Zástupný symbol pro obsah 2"/>
          <p:cNvSpPr>
            <a:spLocks noGrp="1"/>
          </p:cNvSpPr>
          <p:nvPr>
            <p:ph sz="quarter" idx="1"/>
          </p:nvPr>
        </p:nvSpPr>
        <p:spPr/>
        <p:txBody>
          <a:bodyPr/>
          <a:lstStyle/>
          <a:p>
            <a:r>
              <a:rPr lang="cs-CZ" b="1" dirty="0" smtClean="0"/>
              <a:t>Další </a:t>
            </a:r>
            <a:r>
              <a:rPr lang="cs-CZ" b="1" dirty="0"/>
              <a:t>závěry </a:t>
            </a:r>
            <a:endParaRPr lang="cs-CZ" b="1" dirty="0" smtClean="0"/>
          </a:p>
          <a:p>
            <a:pPr marL="0" indent="0">
              <a:buNone/>
            </a:pPr>
            <a:endParaRPr lang="cs-CZ" b="1" dirty="0"/>
          </a:p>
          <a:p>
            <a:pPr algn="just"/>
            <a:r>
              <a:rPr lang="cs-CZ" dirty="0" smtClean="0"/>
              <a:t>V </a:t>
            </a:r>
            <a:r>
              <a:rPr lang="cs-CZ" dirty="0"/>
              <a:t>případě usmrcení osob v souvislosti </a:t>
            </a:r>
            <a:r>
              <a:rPr lang="cs-CZ" dirty="0" smtClean="0"/>
              <a:t>                             </a:t>
            </a:r>
            <a:r>
              <a:rPr lang="cs-CZ" b="1" dirty="0" smtClean="0"/>
              <a:t>s </a:t>
            </a:r>
            <a:r>
              <a:rPr lang="cs-CZ" b="1" dirty="0"/>
              <a:t>dopravními nehodami </a:t>
            </a:r>
            <a:r>
              <a:rPr lang="cs-CZ" dirty="0"/>
              <a:t>byly přiznávány obecně </a:t>
            </a:r>
            <a:r>
              <a:rPr lang="cs-CZ" b="1" dirty="0"/>
              <a:t>nižší částky</a:t>
            </a:r>
            <a:r>
              <a:rPr lang="cs-CZ" dirty="0"/>
              <a:t>, než v případě ostatních událostí vedoucích k usmrcení osoby blízké (příkladem mohou být lékařská pochybení). </a:t>
            </a:r>
          </a:p>
          <a:p>
            <a:pPr marL="0" indent="0">
              <a:buNone/>
            </a:pPr>
            <a:endParaRPr lang="cs-CZ" dirty="0"/>
          </a:p>
        </p:txBody>
      </p:sp>
    </p:spTree>
    <p:extLst>
      <p:ext uri="{BB962C8B-B14F-4D97-AF65-F5344CB8AC3E}">
        <p14:creationId xmlns:p14="http://schemas.microsoft.com/office/powerpoint/2010/main" xmlns="" val="157797797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život </a:t>
            </a:r>
            <a:endParaRPr lang="cs-CZ" dirty="0"/>
          </a:p>
        </p:txBody>
      </p:sp>
      <p:sp>
        <p:nvSpPr>
          <p:cNvPr id="3" name="Zástupný symbol pro obsah 2"/>
          <p:cNvSpPr>
            <a:spLocks noGrp="1"/>
          </p:cNvSpPr>
          <p:nvPr>
            <p:ph sz="quarter" idx="1"/>
          </p:nvPr>
        </p:nvSpPr>
        <p:spPr/>
        <p:txBody>
          <a:bodyPr>
            <a:normAutofit fontScale="62500" lnSpcReduction="20000"/>
          </a:bodyPr>
          <a:lstStyle/>
          <a:p>
            <a:pPr algn="just"/>
            <a:r>
              <a:rPr lang="es-ES" dirty="0" smtClean="0"/>
              <a:t> </a:t>
            </a:r>
            <a:r>
              <a:rPr lang="es-ES" dirty="0"/>
              <a:t>Rozsudky </a:t>
            </a:r>
            <a:r>
              <a:rPr lang="cs-CZ" dirty="0" smtClean="0"/>
              <a:t>Soudního dvora </a:t>
            </a:r>
            <a:r>
              <a:rPr lang="es-ES" dirty="0" smtClean="0"/>
              <a:t>ve </a:t>
            </a:r>
            <a:r>
              <a:rPr lang="es-ES" dirty="0"/>
              <a:t>věcech </a:t>
            </a:r>
            <a:r>
              <a:rPr lang="es-ES" dirty="0" smtClean="0"/>
              <a:t>C-22/12</a:t>
            </a:r>
            <a:r>
              <a:rPr lang="cs-CZ" dirty="0" smtClean="0"/>
              <a:t> </a:t>
            </a:r>
            <a:r>
              <a:rPr lang="es-ES" dirty="0" smtClean="0"/>
              <a:t>a C-277/12</a:t>
            </a:r>
            <a:r>
              <a:rPr lang="cs-CZ" dirty="0" smtClean="0"/>
              <a:t> ze dne 24.10.2013:</a:t>
            </a:r>
            <a:r>
              <a:rPr lang="es-ES" dirty="0" smtClean="0"/>
              <a:t> </a:t>
            </a:r>
            <a:endParaRPr lang="cs-CZ" dirty="0" smtClean="0"/>
          </a:p>
          <a:p>
            <a:pPr marL="0" indent="0" algn="just">
              <a:buNone/>
            </a:pPr>
            <a:endParaRPr lang="es-ES" dirty="0"/>
          </a:p>
          <a:p>
            <a:pPr algn="just"/>
            <a:r>
              <a:rPr lang="cs-CZ" dirty="0" smtClean="0"/>
              <a:t>Katarína </a:t>
            </a:r>
            <a:r>
              <a:rPr lang="cs-CZ" dirty="0"/>
              <a:t>Haasová v. Rastislav </a:t>
            </a:r>
            <a:r>
              <a:rPr lang="cs-CZ" dirty="0" err="1"/>
              <a:t>Petrík</a:t>
            </a:r>
            <a:r>
              <a:rPr lang="cs-CZ" dirty="0"/>
              <a:t> a Blanka </a:t>
            </a:r>
            <a:r>
              <a:rPr lang="cs-CZ" dirty="0" err="1" smtClean="0"/>
              <a:t>Holingová</a:t>
            </a:r>
            <a:endParaRPr lang="cs-CZ" dirty="0"/>
          </a:p>
          <a:p>
            <a:pPr marL="0" indent="0">
              <a:buNone/>
            </a:pPr>
            <a:endParaRPr lang="cs-CZ" dirty="0"/>
          </a:p>
          <a:p>
            <a:pPr marL="0" indent="0" algn="just">
              <a:buNone/>
            </a:pPr>
            <a:r>
              <a:rPr lang="cs-CZ" i="1" dirty="0" smtClean="0"/>
              <a:t>     Článek </a:t>
            </a:r>
            <a:r>
              <a:rPr lang="cs-CZ" i="1" dirty="0"/>
              <a:t>3 odst. 1 směrnice Rady 72/166/EHS ze dne 24. dubna 1972 o sbližování právních předpisů členských států týkajících se pojištění občanskoprávní odpovědnosti z provozu motorových vozidel a kontroly povinnosti uzavřít pro případ takové odpovědnosti pojištění, čl. 1 odst. 1 a 2 druhé směrnice Rady 84/5/EHS ze dne 30. prosince 1983 o sbližování právních předpisů členských států týkajících se pojištění občanskoprávní odpovědnosti z provozu motorových vozidel, ve znění směrnice Evropského parlamentu a Rady 2005/14/ES ze dne 11. května 2005, a článek 1 první pododstavec třetí směrnice Rady 90/232/EHS ze dne 14. května 1990 o sbližování právních předpisů členských států týkajících se pojištění občanskoprávní odpovědnosti z provozu motorových vozidel musejí být vykládány v tom smyslu, že </a:t>
            </a:r>
            <a:r>
              <a:rPr lang="cs-CZ" b="1" i="1" u="sng" dirty="0"/>
              <a:t>povinné pojištění</a:t>
            </a:r>
            <a:r>
              <a:rPr lang="cs-CZ" b="1" i="1" dirty="0"/>
              <a:t> občanskoprávní odpovědnosti za škodu způsobenou provozem motorového vozidla </a:t>
            </a:r>
            <a:r>
              <a:rPr lang="cs-CZ" b="1" i="1" u="sng" dirty="0"/>
              <a:t>musí pokrývat</a:t>
            </a:r>
            <a:r>
              <a:rPr lang="cs-CZ" b="1" i="1" dirty="0"/>
              <a:t> náhradu nemajetkové újmy, kterou utrpěly osoby blízké obětí usmrcených při dopravních nehodách</a:t>
            </a:r>
            <a:r>
              <a:rPr lang="cs-CZ" i="1" dirty="0"/>
              <a:t>, pokud tuto náhradu škody z titulu občanskoprávní odpovědnosti pojištěného upravují vnitrostátní právní předpisy použitelné na spor v původním řízení</a:t>
            </a:r>
            <a:r>
              <a:rPr lang="cs-CZ" i="1" dirty="0" smtClean="0"/>
              <a:t>.</a:t>
            </a:r>
          </a:p>
          <a:p>
            <a:pPr>
              <a:buFontTx/>
              <a:buChar char="-"/>
            </a:pPr>
            <a:endParaRPr lang="cs-CZ" b="1" dirty="0"/>
          </a:p>
          <a:p>
            <a:pPr>
              <a:buFontTx/>
              <a:buChar char="-"/>
            </a:pPr>
            <a:endParaRPr lang="cs-CZ" dirty="0"/>
          </a:p>
        </p:txBody>
      </p:sp>
    </p:spTree>
    <p:extLst>
      <p:ext uri="{BB962C8B-B14F-4D97-AF65-F5344CB8AC3E}">
        <p14:creationId xmlns:p14="http://schemas.microsoft.com/office/powerpoint/2010/main" xmlns="" val="341526560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život </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dirty="0" err="1"/>
              <a:t>Vitālijs</a:t>
            </a:r>
            <a:r>
              <a:rPr lang="cs-CZ" dirty="0"/>
              <a:t> </a:t>
            </a:r>
            <a:r>
              <a:rPr lang="cs-CZ" dirty="0" err="1"/>
              <a:t>Drozdovs</a:t>
            </a:r>
            <a:r>
              <a:rPr lang="cs-CZ" dirty="0"/>
              <a:t> v. </a:t>
            </a:r>
            <a:r>
              <a:rPr lang="cs-CZ" dirty="0" err="1"/>
              <a:t>Baltikums</a:t>
            </a:r>
            <a:r>
              <a:rPr lang="cs-CZ" dirty="0"/>
              <a:t> AAS </a:t>
            </a:r>
          </a:p>
          <a:p>
            <a:endParaRPr lang="cs-CZ" dirty="0"/>
          </a:p>
          <a:p>
            <a:pPr marL="0" indent="0" algn="just">
              <a:buNone/>
            </a:pPr>
            <a:r>
              <a:rPr lang="cs-CZ" dirty="0"/>
              <a:t>    </a:t>
            </a:r>
            <a:r>
              <a:rPr lang="cs-CZ" i="1" dirty="0"/>
              <a:t>Článek 3 odst. 1 směrnice 72/166 a čl. 1 odst. 1 a 2 druhé směrnice 84/5 musejí být vykládány v tom smyslu, že </a:t>
            </a:r>
            <a:r>
              <a:rPr lang="cs-CZ" b="1" i="1" u="sng" dirty="0"/>
              <a:t>brání vnitrostátním ustanovením</a:t>
            </a:r>
            <a:r>
              <a:rPr lang="cs-CZ" b="1" i="1" dirty="0"/>
              <a:t>, podle kterých povinné pojištění občanskoprávní odpovědnosti za škodu způsobenou provozem motorového vozidla kryje náhradu nemajetkové újmy</a:t>
            </a:r>
            <a:r>
              <a:rPr lang="cs-CZ" i="1" dirty="0"/>
              <a:t>, která musí být podle vnitrostátních právních předpisů upravujících občanskoprávní odpovědnost nahrazena </a:t>
            </a:r>
            <a:r>
              <a:rPr lang="cs-CZ" i="1" dirty="0" smtClean="0"/>
              <a:t>           </a:t>
            </a:r>
            <a:r>
              <a:rPr lang="cs-CZ" b="1" i="1" dirty="0" smtClean="0"/>
              <a:t>z </a:t>
            </a:r>
            <a:r>
              <a:rPr lang="cs-CZ" b="1" i="1" dirty="0"/>
              <a:t>důvodu usmrcení rodinných příslušníků</a:t>
            </a:r>
            <a:r>
              <a:rPr lang="cs-CZ" i="1" dirty="0"/>
              <a:t>, které jsou blízkými osobami, při dopravní nehodě, </a:t>
            </a:r>
            <a:r>
              <a:rPr lang="cs-CZ" b="1" i="1" u="sng" dirty="0"/>
              <a:t>pouze </a:t>
            </a:r>
            <a:r>
              <a:rPr lang="cs-CZ" b="1" i="1" u="sng" dirty="0" smtClean="0"/>
              <a:t>         do </a:t>
            </a:r>
            <a:r>
              <a:rPr lang="cs-CZ" b="1" i="1" u="sng" dirty="0"/>
              <a:t>výše maximální částky, která je nižší</a:t>
            </a:r>
            <a:r>
              <a:rPr lang="cs-CZ" b="1" i="1" dirty="0"/>
              <a:t> než částky upravené v čl. 1 odst. 2 druhé směrnice</a:t>
            </a:r>
            <a:r>
              <a:rPr lang="cs-CZ" i="1" dirty="0"/>
              <a:t>.</a:t>
            </a:r>
          </a:p>
          <a:p>
            <a:endParaRPr lang="cs-CZ" dirty="0"/>
          </a:p>
        </p:txBody>
      </p:sp>
    </p:spTree>
    <p:extLst>
      <p:ext uri="{BB962C8B-B14F-4D97-AF65-F5344CB8AC3E}">
        <p14:creationId xmlns:p14="http://schemas.microsoft.com/office/powerpoint/2010/main" xmlns="" val="381743921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život </a:t>
            </a:r>
            <a:endParaRPr lang="cs-CZ" dirty="0"/>
          </a:p>
        </p:txBody>
      </p:sp>
      <p:sp>
        <p:nvSpPr>
          <p:cNvPr id="3" name="Zástupný symbol pro obsah 2"/>
          <p:cNvSpPr>
            <a:spLocks noGrp="1"/>
          </p:cNvSpPr>
          <p:nvPr>
            <p:ph sz="quarter" idx="1"/>
          </p:nvPr>
        </p:nvSpPr>
        <p:spPr/>
        <p:txBody>
          <a:bodyPr>
            <a:normAutofit fontScale="85000" lnSpcReduction="20000"/>
          </a:bodyPr>
          <a:lstStyle/>
          <a:p>
            <a:pPr algn="just"/>
            <a:r>
              <a:rPr lang="pl-PL" b="1" dirty="0" smtClean="0"/>
              <a:t>Rozsudek </a:t>
            </a:r>
            <a:r>
              <a:rPr lang="pl-PL" b="1" dirty="0"/>
              <a:t>Krajského soudu v Ostravě ze dne </a:t>
            </a:r>
            <a:r>
              <a:rPr lang="pl-PL" b="1" dirty="0" smtClean="0"/>
              <a:t>21.3.2012</a:t>
            </a:r>
            <a:r>
              <a:rPr lang="pl-PL" b="1" dirty="0"/>
              <a:t>, sp. zn. 23 C 240/2008 </a:t>
            </a:r>
            <a:endParaRPr lang="pl-PL" b="1" dirty="0" smtClean="0"/>
          </a:p>
          <a:p>
            <a:pPr marL="0" indent="0" algn="just">
              <a:buNone/>
            </a:pPr>
            <a:endParaRPr lang="pl-PL" dirty="0"/>
          </a:p>
          <a:p>
            <a:r>
              <a:rPr lang="cs-CZ" b="1" dirty="0" smtClean="0"/>
              <a:t>1.700.000</a:t>
            </a:r>
            <a:r>
              <a:rPr lang="cs-CZ" b="1" dirty="0"/>
              <a:t>,-Kč</a:t>
            </a:r>
            <a:r>
              <a:rPr lang="cs-CZ" dirty="0"/>
              <a:t>/matka </a:t>
            </a:r>
            <a:r>
              <a:rPr lang="cs-CZ" dirty="0" smtClean="0"/>
              <a:t> +</a:t>
            </a:r>
            <a:r>
              <a:rPr lang="cs-CZ" dirty="0"/>
              <a:t>240.000,-Kč </a:t>
            </a:r>
          </a:p>
          <a:p>
            <a:r>
              <a:rPr lang="cs-CZ" b="1" dirty="0" smtClean="0"/>
              <a:t>1.000.000</a:t>
            </a:r>
            <a:r>
              <a:rPr lang="cs-CZ" b="1" dirty="0"/>
              <a:t>,-Kč</a:t>
            </a:r>
            <a:r>
              <a:rPr lang="cs-CZ" dirty="0"/>
              <a:t>/sestra </a:t>
            </a:r>
            <a:r>
              <a:rPr lang="cs-CZ" dirty="0" smtClean="0"/>
              <a:t> +</a:t>
            </a:r>
            <a:r>
              <a:rPr lang="cs-CZ" dirty="0"/>
              <a:t>175.000,-Kč </a:t>
            </a:r>
          </a:p>
          <a:p>
            <a:endParaRPr lang="cs-CZ" dirty="0"/>
          </a:p>
          <a:p>
            <a:pPr algn="just"/>
            <a:r>
              <a:rPr lang="cs-CZ" dirty="0" smtClean="0"/>
              <a:t>pochybení </a:t>
            </a:r>
            <a:r>
              <a:rPr lang="cs-CZ" dirty="0"/>
              <a:t>zdravotnického zařízení v souvislosti </a:t>
            </a:r>
            <a:r>
              <a:rPr lang="cs-CZ" dirty="0" smtClean="0"/>
              <a:t>s </a:t>
            </a:r>
            <a:r>
              <a:rPr lang="cs-CZ" dirty="0"/>
              <a:t>lékařským zákrokem, † dítě a sourozenec </a:t>
            </a:r>
            <a:endParaRPr lang="cs-CZ" dirty="0" smtClean="0"/>
          </a:p>
          <a:p>
            <a:pPr marL="0" indent="0" algn="just">
              <a:buNone/>
            </a:pPr>
            <a:endParaRPr lang="cs-CZ" dirty="0"/>
          </a:p>
          <a:p>
            <a:pPr algn="just"/>
            <a:r>
              <a:rPr lang="cs-CZ" dirty="0" smtClean="0"/>
              <a:t>hrubé </a:t>
            </a:r>
            <a:r>
              <a:rPr lang="cs-CZ" dirty="0"/>
              <a:t>opakované pochybení lékařů dosahující intenzity trestného činu </a:t>
            </a:r>
            <a:endParaRPr lang="cs-CZ" dirty="0" smtClean="0"/>
          </a:p>
          <a:p>
            <a:pPr marL="0" indent="0" algn="just">
              <a:buNone/>
            </a:pPr>
            <a:endParaRPr lang="cs-CZ" dirty="0"/>
          </a:p>
          <a:p>
            <a:r>
              <a:rPr lang="pl-PL" dirty="0" smtClean="0"/>
              <a:t>jednorázová </a:t>
            </a:r>
            <a:r>
              <a:rPr lang="pl-PL" dirty="0"/>
              <a:t>náhrada škody podle § 444 odst. 3 OZ </a:t>
            </a:r>
          </a:p>
        </p:txBody>
      </p:sp>
    </p:spTree>
    <p:extLst>
      <p:ext uri="{BB962C8B-B14F-4D97-AF65-F5344CB8AC3E}">
        <p14:creationId xmlns:p14="http://schemas.microsoft.com/office/powerpoint/2010/main" xmlns="" val="32507313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život </a:t>
            </a:r>
            <a:endParaRPr lang="cs-CZ" dirty="0"/>
          </a:p>
        </p:txBody>
      </p:sp>
      <p:sp>
        <p:nvSpPr>
          <p:cNvPr id="3" name="Zástupný symbol pro obsah 2"/>
          <p:cNvSpPr>
            <a:spLocks noGrp="1"/>
          </p:cNvSpPr>
          <p:nvPr>
            <p:ph sz="quarter" idx="1"/>
          </p:nvPr>
        </p:nvSpPr>
        <p:spPr/>
        <p:txBody>
          <a:bodyPr>
            <a:normAutofit/>
          </a:bodyPr>
          <a:lstStyle/>
          <a:p>
            <a:pPr algn="just"/>
            <a:r>
              <a:rPr lang="cs-CZ" b="1" u="sng" dirty="0"/>
              <a:t>Sekundární oběti </a:t>
            </a:r>
            <a:r>
              <a:rPr lang="cs-CZ" b="1" u="sng" dirty="0" err="1" smtClean="0"/>
              <a:t>stricto</a:t>
            </a:r>
            <a:r>
              <a:rPr lang="cs-CZ" b="1" u="sng" dirty="0" smtClean="0"/>
              <a:t> </a:t>
            </a:r>
            <a:r>
              <a:rPr lang="cs-CZ" b="1" u="sng" dirty="0" err="1"/>
              <a:t>sensu</a:t>
            </a:r>
            <a:r>
              <a:rPr lang="cs-CZ" b="1" dirty="0"/>
              <a:t> </a:t>
            </a:r>
            <a:r>
              <a:rPr lang="cs-CZ" b="1" dirty="0" smtClean="0"/>
              <a:t>(svědci usmrcení, šok z usmrcení) - </a:t>
            </a:r>
            <a:r>
              <a:rPr lang="cs-CZ" dirty="0" smtClean="0"/>
              <a:t>§ 2971 NOZ:</a:t>
            </a:r>
          </a:p>
          <a:p>
            <a:pPr marL="0" indent="0">
              <a:buNone/>
            </a:pPr>
            <a:endParaRPr lang="cs-CZ" dirty="0" smtClean="0"/>
          </a:p>
          <a:p>
            <a:pPr marL="274320" lvl="2" indent="0" algn="just">
              <a:buClr>
                <a:schemeClr val="accent1"/>
              </a:buClr>
              <a:buSzPct val="85000"/>
              <a:buNone/>
            </a:pPr>
            <a:r>
              <a:rPr lang="cs-CZ" dirty="0" smtClean="0">
                <a:solidFill>
                  <a:schemeClr val="tx1"/>
                </a:solidFill>
              </a:rPr>
              <a:t>Odůvodňují-li </a:t>
            </a:r>
            <a:r>
              <a:rPr lang="cs-CZ" dirty="0">
                <a:solidFill>
                  <a:schemeClr val="tx1"/>
                </a:solidFill>
              </a:rPr>
              <a:t>to </a:t>
            </a:r>
            <a:r>
              <a:rPr lang="cs-CZ" b="1" dirty="0">
                <a:solidFill>
                  <a:schemeClr val="tx1"/>
                </a:solidFill>
              </a:rPr>
              <a:t>zvláštní okolnosti</a:t>
            </a:r>
            <a:r>
              <a:rPr lang="cs-CZ" dirty="0">
                <a:solidFill>
                  <a:schemeClr val="tx1"/>
                </a:solidFill>
              </a:rPr>
              <a:t>, za nichž škůdce způsobil újmu protiprávním činem, zejména porušil-li z hrubé nedbalosti důležitou právní povinnost, anebo způsobil-li újmu úmyslně </a:t>
            </a:r>
            <a:r>
              <a:rPr lang="cs-CZ" dirty="0" smtClean="0">
                <a:solidFill>
                  <a:schemeClr val="tx1"/>
                </a:solidFill>
              </a:rPr>
              <a:t>z </a:t>
            </a:r>
            <a:r>
              <a:rPr lang="cs-CZ" dirty="0">
                <a:solidFill>
                  <a:schemeClr val="tx1"/>
                </a:solidFill>
              </a:rPr>
              <a:t>touhy ničit, ublížit nebo z jiné pohnutky zvlášť zavrženíhodné, nahradí škůdce též nemajetkovou újmu každému, kdo způsobenou újmu důvodně pociťuje jako </a:t>
            </a:r>
            <a:r>
              <a:rPr lang="cs-CZ" b="1" dirty="0">
                <a:solidFill>
                  <a:schemeClr val="tx1"/>
                </a:solidFill>
              </a:rPr>
              <a:t>osobní neštěstí</a:t>
            </a:r>
            <a:r>
              <a:rPr lang="cs-CZ" dirty="0">
                <a:solidFill>
                  <a:schemeClr val="tx1"/>
                </a:solidFill>
              </a:rPr>
              <a:t>, které nelze jinak odčinit</a:t>
            </a:r>
            <a:r>
              <a:rPr lang="cs-CZ" dirty="0" smtClean="0">
                <a:solidFill>
                  <a:schemeClr val="tx1"/>
                </a:solidFill>
              </a:rPr>
              <a:t>.</a:t>
            </a:r>
          </a:p>
          <a:p>
            <a:pPr marL="274320" lvl="2" indent="0" algn="just">
              <a:buClr>
                <a:schemeClr val="accent1"/>
              </a:buClr>
              <a:buSzPct val="85000"/>
              <a:buNone/>
            </a:pPr>
            <a:endParaRPr lang="cs-CZ" dirty="0" smtClean="0"/>
          </a:p>
          <a:p>
            <a:pPr marL="274320" lvl="1" indent="0" algn="just">
              <a:buNone/>
            </a:pPr>
            <a:endParaRPr lang="cs-CZ" i="1" dirty="0" smtClean="0">
              <a:solidFill>
                <a:schemeClr val="tx1"/>
              </a:solidFill>
            </a:endParaRPr>
          </a:p>
          <a:p>
            <a:pPr marL="274320" lvl="1" indent="0" algn="just">
              <a:buNone/>
            </a:pPr>
            <a:endParaRPr lang="cs-CZ" dirty="0"/>
          </a:p>
          <a:p>
            <a:pPr marL="274320" lvl="1" indent="0" algn="just">
              <a:buNone/>
            </a:pPr>
            <a:endParaRPr lang="cs-CZ" i="1" dirty="0">
              <a:solidFill>
                <a:schemeClr val="tx1"/>
              </a:solidFill>
            </a:endParaRPr>
          </a:p>
        </p:txBody>
      </p:sp>
    </p:spTree>
    <p:extLst>
      <p:ext uri="{BB962C8B-B14F-4D97-AF65-F5344CB8AC3E}">
        <p14:creationId xmlns:p14="http://schemas.microsoft.com/office/powerpoint/2010/main" xmlns="" val="345562471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a:t>
            </a:r>
            <a:r>
              <a:rPr lang="cs-CZ" b="1" dirty="0" smtClean="0"/>
              <a:t>život </a:t>
            </a:r>
            <a:endParaRPr lang="cs-CZ" dirty="0"/>
          </a:p>
        </p:txBody>
      </p:sp>
      <p:sp>
        <p:nvSpPr>
          <p:cNvPr id="3" name="Zástupný symbol pro obsah 2"/>
          <p:cNvSpPr>
            <a:spLocks noGrp="1"/>
          </p:cNvSpPr>
          <p:nvPr>
            <p:ph sz="quarter" idx="1"/>
          </p:nvPr>
        </p:nvSpPr>
        <p:spPr/>
        <p:txBody>
          <a:bodyPr>
            <a:normAutofit fontScale="47500" lnSpcReduction="20000"/>
          </a:bodyPr>
          <a:lstStyle/>
          <a:p>
            <a:pPr algn="just"/>
            <a:r>
              <a:rPr lang="cs-CZ" sz="4200" b="1" dirty="0" smtClean="0"/>
              <a:t>Šok z usmrcení – přerušená kauzalita </a:t>
            </a:r>
            <a:r>
              <a:rPr lang="cs-CZ" sz="4200" dirty="0" smtClean="0"/>
              <a:t>(např. rozsudek </a:t>
            </a:r>
            <a:r>
              <a:rPr lang="cs-CZ" sz="4200" dirty="0"/>
              <a:t>Nejvyššího </a:t>
            </a:r>
            <a:r>
              <a:rPr lang="cs-CZ" sz="4200" dirty="0" smtClean="0"/>
              <a:t>soudu  </a:t>
            </a:r>
            <a:r>
              <a:rPr lang="cs-CZ" sz="4200" dirty="0" err="1" smtClean="0"/>
              <a:t>sp</a:t>
            </a:r>
            <a:r>
              <a:rPr lang="cs-CZ" sz="4200" dirty="0"/>
              <a:t>. zn. 25 </a:t>
            </a:r>
            <a:r>
              <a:rPr lang="cs-CZ" sz="4200" dirty="0" err="1"/>
              <a:t>Cdo</a:t>
            </a:r>
            <a:r>
              <a:rPr lang="cs-CZ" sz="4200" dirty="0"/>
              <a:t> </a:t>
            </a:r>
            <a:r>
              <a:rPr lang="cs-CZ" sz="4200" dirty="0" smtClean="0"/>
              <a:t>2692/2006 </a:t>
            </a:r>
            <a:r>
              <a:rPr lang="cs-CZ" sz="4200" dirty="0"/>
              <a:t>ze dne 12. 6. </a:t>
            </a:r>
            <a:r>
              <a:rPr lang="cs-CZ" sz="4200" dirty="0" smtClean="0"/>
              <a:t>2008): </a:t>
            </a:r>
            <a:endParaRPr lang="cs-CZ" sz="4200" dirty="0"/>
          </a:p>
          <a:p>
            <a:endParaRPr lang="cs-CZ" b="1" dirty="0" smtClean="0"/>
          </a:p>
          <a:p>
            <a:pPr marL="274320" lvl="1" indent="0" algn="just">
              <a:buNone/>
            </a:pPr>
            <a:endParaRPr lang="cs-CZ" b="1" dirty="0"/>
          </a:p>
          <a:p>
            <a:pPr marL="274320" lvl="1" indent="0" algn="just">
              <a:buNone/>
            </a:pPr>
            <a:r>
              <a:rPr lang="cs-CZ" sz="3300" i="1" dirty="0" smtClean="0">
                <a:solidFill>
                  <a:schemeClr val="tx1"/>
                </a:solidFill>
              </a:rPr>
              <a:t>Při </a:t>
            </a:r>
            <a:r>
              <a:rPr lang="cs-CZ" sz="3300" i="1" dirty="0">
                <a:solidFill>
                  <a:schemeClr val="tx1"/>
                </a:solidFill>
              </a:rPr>
              <a:t>posuzované nehodě nedošlo k poškození zdraví žalobkyně, nýbrž újma na zdraví se </a:t>
            </a:r>
            <a:r>
              <a:rPr lang="cs-CZ" sz="3300" i="1" dirty="0" smtClean="0">
                <a:solidFill>
                  <a:schemeClr val="tx1"/>
                </a:solidFill>
              </a:rPr>
              <a:t> u </a:t>
            </a:r>
            <a:r>
              <a:rPr lang="cs-CZ" sz="3300" i="1" dirty="0">
                <a:solidFill>
                  <a:schemeClr val="tx1"/>
                </a:solidFill>
              </a:rPr>
              <a:t>ní rozvinula v </a:t>
            </a:r>
            <a:r>
              <a:rPr lang="cs-CZ" sz="3300" b="1" i="1" dirty="0">
                <a:solidFill>
                  <a:schemeClr val="tx1"/>
                </a:solidFill>
              </a:rPr>
              <a:t>reakci na vážné poškození zdraví jejího manžela</a:t>
            </a:r>
            <a:r>
              <a:rPr lang="cs-CZ" sz="3300" i="1" dirty="0">
                <a:solidFill>
                  <a:schemeClr val="tx1"/>
                </a:solidFill>
              </a:rPr>
              <a:t>. Přímým důsledkem dopravní nehody způsobené žalovaným zde bylo tedy poškození zdraví manžela žalobkyně a tento důsledek se pak stal příčinou vzniku újmy na zdraví žalobkyně. Újma, jež vznikla na zdraví žalobkyně následkem reakce na úraz jejího manžela, vznikla tedy </a:t>
            </a:r>
            <a:r>
              <a:rPr lang="cs-CZ" sz="3300" b="1" i="1" dirty="0">
                <a:solidFill>
                  <a:schemeClr val="tx1"/>
                </a:solidFill>
              </a:rPr>
              <a:t>v příčinné souvislosti se skutečností, jež sama je následkem škodné události</a:t>
            </a:r>
            <a:r>
              <a:rPr lang="cs-CZ" sz="3300" i="1" dirty="0">
                <a:solidFill>
                  <a:schemeClr val="tx1"/>
                </a:solidFill>
              </a:rPr>
              <a:t>. V takovém případě je třeba i nadále vycházet </a:t>
            </a:r>
            <a:r>
              <a:rPr lang="cs-CZ" sz="3300" i="1" dirty="0" smtClean="0">
                <a:solidFill>
                  <a:schemeClr val="tx1"/>
                </a:solidFill>
              </a:rPr>
              <a:t>                      z </a:t>
            </a:r>
            <a:r>
              <a:rPr lang="cs-CZ" sz="3300" i="1" dirty="0">
                <a:solidFill>
                  <a:schemeClr val="tx1"/>
                </a:solidFill>
              </a:rPr>
              <a:t>právního názoru na otázku příčinné souvislosti mezi protiprávním jednáním škůdce či škodnou událostí a vznikem škody, jak byl vysloven v rozhodnutí „</a:t>
            </a:r>
            <a:r>
              <a:rPr lang="cs-CZ" sz="3300" i="1" dirty="0" err="1">
                <a:solidFill>
                  <a:schemeClr val="tx1"/>
                </a:solidFill>
              </a:rPr>
              <a:t>Rc</a:t>
            </a:r>
            <a:r>
              <a:rPr lang="cs-CZ" sz="3300" i="1" dirty="0">
                <a:solidFill>
                  <a:schemeClr val="tx1"/>
                </a:solidFill>
              </a:rPr>
              <a:t> 7/79“, v němž se uvádí, že příčinnou souvislost mezi jednáním škůdce a vzniklou škodou nelze dovodit </a:t>
            </a:r>
            <a:r>
              <a:rPr lang="cs-CZ" sz="3300" i="1" dirty="0" smtClean="0">
                <a:solidFill>
                  <a:schemeClr val="tx1"/>
                </a:solidFill>
              </a:rPr>
              <a:t>           ze </a:t>
            </a:r>
            <a:r>
              <a:rPr lang="cs-CZ" sz="3300" i="1" dirty="0">
                <a:solidFill>
                  <a:schemeClr val="tx1"/>
                </a:solidFill>
              </a:rPr>
              <a:t>skutečnosti, která je již sama následkem, za nějž škůdce odpovídá z jiného právního důvodu. Tak je tomu např. tehdy, utrpěl-li někdo škodu v důsledku reakce (šoku) na zprávu o smrtelném úrazu jiné osoby, který škůdce způsobil a za škodu z něhož odpovídá</a:t>
            </a:r>
            <a:r>
              <a:rPr lang="cs-CZ" sz="3300" i="1" dirty="0" smtClean="0">
                <a:solidFill>
                  <a:schemeClr val="tx1"/>
                </a:solidFill>
              </a:rPr>
              <a:t>.</a:t>
            </a:r>
          </a:p>
          <a:p>
            <a:pPr marL="274320" lvl="1" indent="0" algn="just">
              <a:buNone/>
            </a:pPr>
            <a:r>
              <a:rPr lang="cs-CZ" sz="3300" b="1" dirty="0"/>
              <a:t/>
            </a:r>
            <a:br>
              <a:rPr lang="cs-CZ" sz="3300" b="1" dirty="0"/>
            </a:br>
            <a:r>
              <a:rPr lang="cs-CZ" b="1" dirty="0"/>
              <a:t/>
            </a:r>
            <a:br>
              <a:rPr lang="cs-CZ" b="1" dirty="0"/>
            </a:br>
            <a:r>
              <a:rPr lang="cs-CZ" b="1" dirty="0"/>
              <a:t/>
            </a:r>
            <a:br>
              <a:rPr lang="cs-CZ" b="1" dirty="0"/>
            </a:br>
            <a:endParaRPr lang="cs-CZ" dirty="0"/>
          </a:p>
        </p:txBody>
      </p:sp>
    </p:spTree>
    <p:extLst>
      <p:ext uri="{BB962C8B-B14F-4D97-AF65-F5344CB8AC3E}">
        <p14:creationId xmlns:p14="http://schemas.microsoft.com/office/powerpoint/2010/main" xmlns="" val="129314890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zdraví </a:t>
            </a:r>
            <a:endParaRPr lang="cs-CZ" dirty="0"/>
          </a:p>
        </p:txBody>
      </p:sp>
      <p:sp>
        <p:nvSpPr>
          <p:cNvPr id="3" name="Zástupný symbol pro obsah 2"/>
          <p:cNvSpPr>
            <a:spLocks noGrp="1"/>
          </p:cNvSpPr>
          <p:nvPr>
            <p:ph sz="quarter" idx="1"/>
          </p:nvPr>
        </p:nvSpPr>
        <p:spPr/>
        <p:txBody>
          <a:bodyPr>
            <a:normAutofit fontScale="92500" lnSpcReduction="20000"/>
          </a:bodyPr>
          <a:lstStyle/>
          <a:p>
            <a:pPr algn="just"/>
            <a:r>
              <a:rPr lang="cs-CZ" altLang="cs-CZ" b="1" u="sng" dirty="0"/>
              <a:t>Primární oběť </a:t>
            </a:r>
            <a:r>
              <a:rPr lang="cs-CZ" altLang="cs-CZ" b="1" dirty="0"/>
              <a:t>: </a:t>
            </a:r>
          </a:p>
          <a:p>
            <a:pPr algn="just"/>
            <a:endParaRPr lang="cs-CZ" altLang="cs-CZ" b="1" dirty="0"/>
          </a:p>
          <a:p>
            <a:pPr algn="just">
              <a:buNone/>
            </a:pPr>
            <a:r>
              <a:rPr lang="cs-CZ" altLang="cs-CZ" b="1" dirty="0"/>
              <a:t>	</a:t>
            </a:r>
            <a:r>
              <a:rPr lang="cs-CZ" altLang="cs-CZ" dirty="0"/>
              <a:t>vztah ochrany osobnosti k náhradě škody na zdraví </a:t>
            </a:r>
            <a:r>
              <a:rPr lang="cs-CZ" altLang="cs-CZ" dirty="0" smtClean="0"/>
              <a:t>              dle </a:t>
            </a:r>
            <a:r>
              <a:rPr lang="cs-CZ" altLang="cs-CZ" dirty="0" err="1"/>
              <a:t>obč</a:t>
            </a:r>
            <a:r>
              <a:rPr lang="cs-CZ" altLang="cs-CZ" dirty="0"/>
              <a:t>. zák. – byla dána samostatnost nároků                     či vztah obecného a zvláštního </a:t>
            </a:r>
            <a:r>
              <a:rPr lang="cs-CZ" altLang="cs-CZ" dirty="0" smtClean="0"/>
              <a:t>?</a:t>
            </a:r>
          </a:p>
          <a:p>
            <a:pPr algn="just">
              <a:buNone/>
            </a:pPr>
            <a:endParaRPr lang="cs-CZ" altLang="cs-CZ" dirty="0"/>
          </a:p>
          <a:p>
            <a:pPr algn="just"/>
            <a:r>
              <a:rPr lang="cs-CZ" altLang="cs-CZ" b="1" dirty="0"/>
              <a:t>Samostatnost nároků </a:t>
            </a:r>
          </a:p>
          <a:p>
            <a:pPr algn="just">
              <a:buNone/>
            </a:pPr>
            <a:r>
              <a:rPr lang="cs-CZ" altLang="cs-CZ" dirty="0"/>
              <a:t>	(rozsudek NS </a:t>
            </a:r>
            <a:r>
              <a:rPr lang="cs-CZ" altLang="cs-CZ" dirty="0" err="1"/>
              <a:t>sp</a:t>
            </a:r>
            <a:r>
              <a:rPr lang="cs-CZ" altLang="cs-CZ" dirty="0"/>
              <a:t>. zn. 30 </a:t>
            </a:r>
            <a:r>
              <a:rPr lang="cs-CZ" altLang="cs-CZ" dirty="0" err="1"/>
              <a:t>Cdo</a:t>
            </a:r>
            <a:r>
              <a:rPr lang="cs-CZ" altLang="cs-CZ" dirty="0"/>
              <a:t> 154/2007  ze dne 28.6.2007) – </a:t>
            </a:r>
            <a:r>
              <a:rPr lang="cs-CZ" altLang="cs-CZ" i="1" dirty="0"/>
              <a:t>non lege </a:t>
            </a:r>
            <a:r>
              <a:rPr lang="cs-CZ" altLang="cs-CZ" i="1" dirty="0" err="1"/>
              <a:t>artis</a:t>
            </a:r>
            <a:r>
              <a:rPr lang="cs-CZ" altLang="cs-CZ" i="1" dirty="0"/>
              <a:t> </a:t>
            </a:r>
            <a:r>
              <a:rPr lang="cs-CZ" altLang="cs-CZ" dirty="0"/>
              <a:t>radioterapie</a:t>
            </a:r>
          </a:p>
          <a:p>
            <a:pPr algn="just">
              <a:buNone/>
            </a:pPr>
            <a:r>
              <a:rPr lang="cs-CZ" altLang="cs-CZ" dirty="0"/>
              <a:t>	Cizkrajov (potvrzující rozsudek VS v Praze </a:t>
            </a:r>
            <a:r>
              <a:rPr lang="cs-CZ" altLang="cs-CZ" dirty="0" err="1"/>
              <a:t>sp</a:t>
            </a:r>
            <a:r>
              <a:rPr lang="cs-CZ" altLang="cs-CZ" dirty="0"/>
              <a:t>. zn.              1 Co 29/2005 ze dne 2.8.2005 - 1 milion vedle                  15 milionů náhrady škody)</a:t>
            </a:r>
          </a:p>
          <a:p>
            <a:endParaRPr lang="cs-CZ" dirty="0"/>
          </a:p>
        </p:txBody>
      </p:sp>
    </p:spTree>
    <p:extLst>
      <p:ext uri="{BB962C8B-B14F-4D97-AF65-F5344CB8AC3E}">
        <p14:creationId xmlns:p14="http://schemas.microsoft.com/office/powerpoint/2010/main" xmlns="" val="79596191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zdraví </a:t>
            </a:r>
            <a:endParaRPr lang="cs-CZ" dirty="0"/>
          </a:p>
        </p:txBody>
      </p:sp>
      <p:sp>
        <p:nvSpPr>
          <p:cNvPr id="3" name="Zástupný symbol pro obsah 2"/>
          <p:cNvSpPr>
            <a:spLocks noGrp="1"/>
          </p:cNvSpPr>
          <p:nvPr>
            <p:ph sz="quarter" idx="1"/>
          </p:nvPr>
        </p:nvSpPr>
        <p:spPr/>
        <p:txBody>
          <a:bodyPr>
            <a:normAutofit fontScale="92500" lnSpcReduction="10000"/>
          </a:bodyPr>
          <a:lstStyle/>
          <a:p>
            <a:pPr algn="just"/>
            <a:r>
              <a:rPr lang="cs-CZ" sz="2800" b="1" dirty="0" smtClean="0"/>
              <a:t>Non </a:t>
            </a:r>
            <a:r>
              <a:rPr lang="cs-CZ" sz="2800" b="1" dirty="0"/>
              <a:t>bis in idem: </a:t>
            </a:r>
            <a:r>
              <a:rPr lang="cs-CZ" sz="2800" dirty="0"/>
              <a:t>komplementární úprava ochrany osobnosti: nejen v § 11 a násl. </a:t>
            </a:r>
            <a:r>
              <a:rPr lang="cs-CZ" sz="2800" dirty="0" err="1"/>
              <a:t>obč</a:t>
            </a:r>
            <a:r>
              <a:rPr lang="cs-CZ" sz="2800" dirty="0"/>
              <a:t>. zák., speciální úprava finančních náhrad nemajetkové újmy  </a:t>
            </a:r>
            <a:r>
              <a:rPr lang="cs-CZ" sz="2800" dirty="0" smtClean="0"/>
              <a:t>                    při </a:t>
            </a:r>
            <a:r>
              <a:rPr lang="cs-CZ" sz="2800" dirty="0"/>
              <a:t>poškození </a:t>
            </a:r>
            <a:r>
              <a:rPr lang="cs-CZ" sz="2800" dirty="0" smtClean="0"/>
              <a:t>zdraví</a:t>
            </a:r>
          </a:p>
          <a:p>
            <a:pPr marL="0" indent="0" algn="just">
              <a:buNone/>
            </a:pPr>
            <a:endParaRPr lang="cs-CZ" altLang="cs-CZ" dirty="0"/>
          </a:p>
          <a:p>
            <a:pPr algn="just"/>
            <a:r>
              <a:rPr lang="cs-CZ" altLang="cs-CZ" dirty="0"/>
              <a:t>I psychická újma </a:t>
            </a:r>
            <a:r>
              <a:rPr lang="cs-CZ" altLang="cs-CZ" dirty="0" smtClean="0"/>
              <a:t>spadala </a:t>
            </a:r>
            <a:r>
              <a:rPr lang="cs-CZ" altLang="cs-CZ" dirty="0"/>
              <a:t>do režimu náhrady </a:t>
            </a:r>
            <a:r>
              <a:rPr lang="cs-CZ" altLang="cs-CZ"/>
              <a:t>škody </a:t>
            </a:r>
            <a:r>
              <a:rPr lang="cs-CZ" altLang="cs-CZ" smtClean="0"/>
              <a:t>              na </a:t>
            </a:r>
            <a:r>
              <a:rPr lang="cs-CZ" altLang="cs-CZ" dirty="0"/>
              <a:t>zdraví (§ 2 odst. 1 </a:t>
            </a:r>
            <a:r>
              <a:rPr lang="cs-CZ" altLang="cs-CZ" dirty="0" err="1"/>
              <a:t>vyhl</a:t>
            </a:r>
            <a:r>
              <a:rPr lang="cs-CZ" altLang="cs-CZ" dirty="0"/>
              <a:t>. č. 440/2001 - každé duševní strádání, </a:t>
            </a:r>
            <a:r>
              <a:rPr lang="cs-CZ" altLang="cs-CZ" dirty="0" err="1"/>
              <a:t>příl</a:t>
            </a:r>
            <a:r>
              <a:rPr lang="cs-CZ" altLang="cs-CZ" dirty="0"/>
              <a:t>. 2, pol. 016 -  vážné duševní poruchy</a:t>
            </a:r>
            <a:r>
              <a:rPr lang="cs-CZ" altLang="cs-CZ" dirty="0" smtClean="0"/>
              <a:t>)</a:t>
            </a:r>
          </a:p>
          <a:p>
            <a:pPr marL="0" indent="0" algn="just">
              <a:buNone/>
            </a:pPr>
            <a:endParaRPr lang="cs-CZ" altLang="cs-CZ" dirty="0"/>
          </a:p>
          <a:p>
            <a:pPr algn="just"/>
            <a:r>
              <a:rPr lang="cs-CZ" altLang="cs-CZ" dirty="0"/>
              <a:t>Vztah obecného a zvláštního – žaloba zamítnuta</a:t>
            </a:r>
          </a:p>
          <a:p>
            <a:pPr algn="just">
              <a:buNone/>
            </a:pPr>
            <a:r>
              <a:rPr lang="cs-CZ" altLang="cs-CZ" dirty="0"/>
              <a:t>	(překážka litispendence či věci rozsouzené?)</a:t>
            </a:r>
          </a:p>
        </p:txBody>
      </p:sp>
    </p:spTree>
    <p:extLst>
      <p:ext uri="{BB962C8B-B14F-4D97-AF65-F5344CB8AC3E}">
        <p14:creationId xmlns:p14="http://schemas.microsoft.com/office/powerpoint/2010/main" xmlns="" val="132406975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zdraví </a:t>
            </a:r>
            <a:endParaRPr lang="cs-CZ" dirty="0"/>
          </a:p>
        </p:txBody>
      </p:sp>
      <p:sp>
        <p:nvSpPr>
          <p:cNvPr id="3" name="Zástupný symbol pro obsah 2"/>
          <p:cNvSpPr>
            <a:spLocks noGrp="1"/>
          </p:cNvSpPr>
          <p:nvPr>
            <p:ph sz="quarter" idx="1"/>
          </p:nvPr>
        </p:nvSpPr>
        <p:spPr/>
        <p:txBody>
          <a:bodyPr>
            <a:normAutofit fontScale="47500" lnSpcReduction="20000"/>
          </a:bodyPr>
          <a:lstStyle/>
          <a:p>
            <a:pPr algn="just">
              <a:lnSpc>
                <a:spcPct val="80000"/>
              </a:lnSpc>
              <a:defRPr/>
            </a:pPr>
            <a:r>
              <a:rPr lang="cs-CZ" sz="4200" b="1" dirty="0"/>
              <a:t>Specialita nároku na NŠ na zdraví</a:t>
            </a:r>
          </a:p>
          <a:p>
            <a:pPr algn="just">
              <a:lnSpc>
                <a:spcPct val="120000"/>
              </a:lnSpc>
              <a:buNone/>
              <a:defRPr/>
            </a:pPr>
            <a:r>
              <a:rPr lang="cs-CZ" sz="4200" dirty="0"/>
              <a:t>	(potvrzující rozsudek VS v Olomouci </a:t>
            </a:r>
            <a:r>
              <a:rPr lang="cs-CZ" sz="4200" dirty="0" err="1"/>
              <a:t>sp</a:t>
            </a:r>
            <a:r>
              <a:rPr lang="cs-CZ" sz="4200" dirty="0"/>
              <a:t>. zn</a:t>
            </a:r>
            <a:r>
              <a:rPr lang="cs-CZ" sz="4200" dirty="0" smtClean="0"/>
              <a:t>. </a:t>
            </a:r>
            <a:r>
              <a:rPr lang="cs-CZ" sz="4200" dirty="0"/>
              <a:t>1 Co 2/2010 ze dne 5.5.2010) – voperování nesprávné </a:t>
            </a:r>
            <a:r>
              <a:rPr lang="cs-CZ" sz="4200" dirty="0" err="1"/>
              <a:t>vnitrooční</a:t>
            </a:r>
            <a:r>
              <a:rPr lang="cs-CZ" sz="4200" dirty="0"/>
              <a:t> čočky na základě chybného zápisu biometrických hodnot (pravděpodobně záměna hodnot) – 2 žaloby – </a:t>
            </a:r>
            <a:r>
              <a:rPr lang="cs-CZ" sz="4200" b="1" dirty="0"/>
              <a:t>kolegium NS schválilo do „zelené sbírky“ (</a:t>
            </a:r>
            <a:r>
              <a:rPr lang="cs-CZ" sz="4200" b="1" dirty="0" err="1"/>
              <a:t>Rc</a:t>
            </a:r>
            <a:r>
              <a:rPr lang="cs-CZ" sz="4200" b="1" dirty="0"/>
              <a:t> 56/2011</a:t>
            </a:r>
            <a:r>
              <a:rPr lang="cs-CZ" sz="4200" b="1" dirty="0" smtClean="0"/>
              <a:t>)</a:t>
            </a:r>
          </a:p>
          <a:p>
            <a:pPr algn="just">
              <a:lnSpc>
                <a:spcPct val="120000"/>
              </a:lnSpc>
              <a:buNone/>
              <a:defRPr/>
            </a:pPr>
            <a:endParaRPr lang="cs-CZ" sz="3600" b="1" dirty="0" smtClean="0"/>
          </a:p>
          <a:p>
            <a:pPr algn="just"/>
            <a:r>
              <a:rPr lang="cs-CZ" sz="4200" dirty="0"/>
              <a:t>K tomu nález </a:t>
            </a:r>
            <a:r>
              <a:rPr lang="cs-CZ" sz="4200" dirty="0" smtClean="0"/>
              <a:t>ÚS </a:t>
            </a:r>
            <a:r>
              <a:rPr lang="cs-CZ" sz="4200" dirty="0" err="1"/>
              <a:t>sp</a:t>
            </a:r>
            <a:r>
              <a:rPr lang="cs-CZ" sz="4200" dirty="0"/>
              <a:t>. zn. III.ÚS 2253/13   </a:t>
            </a:r>
            <a:r>
              <a:rPr lang="cs-CZ" sz="4200" dirty="0" smtClean="0"/>
              <a:t>ze </a:t>
            </a:r>
            <a:r>
              <a:rPr lang="cs-CZ" sz="4200" dirty="0"/>
              <a:t>dne 9. 1. </a:t>
            </a:r>
            <a:r>
              <a:rPr lang="cs-CZ" sz="4200" dirty="0" smtClean="0"/>
              <a:t>2014:</a:t>
            </a:r>
            <a:endParaRPr lang="cs-CZ" sz="4200" dirty="0"/>
          </a:p>
          <a:p>
            <a:pPr marL="0" indent="0">
              <a:buNone/>
            </a:pPr>
            <a:endParaRPr lang="cs-CZ" sz="4200" b="1" dirty="0"/>
          </a:p>
          <a:p>
            <a:pPr marL="274320" lvl="1" indent="0" algn="just">
              <a:buNone/>
            </a:pPr>
            <a:r>
              <a:rPr lang="cs-CZ" sz="3600" i="1" dirty="0">
                <a:solidFill>
                  <a:schemeClr val="tx1"/>
                </a:solidFill>
              </a:rPr>
              <a:t>Ústavně konformní výklad (z hlediska základního práva na plnou náhradu veškeré utrpěné újmy na zdraví) § 444 odst. 1 občanského zákoníku (ve znění do 31. 12. 2013) tak vyžaduje, aby se pod termínem </a:t>
            </a:r>
            <a:r>
              <a:rPr lang="cs-CZ" sz="3600" b="1" i="1" dirty="0">
                <a:solidFill>
                  <a:schemeClr val="tx1"/>
                </a:solidFill>
              </a:rPr>
              <a:t>„škoda na zdraví“ </a:t>
            </a:r>
            <a:r>
              <a:rPr lang="cs-CZ" sz="3600" i="1" dirty="0">
                <a:solidFill>
                  <a:schemeClr val="tx1"/>
                </a:solidFill>
              </a:rPr>
              <a:t>rozumělo nejen zhoršení zdravotního stavu poškozeného, nýbrž </a:t>
            </a:r>
            <a:r>
              <a:rPr lang="cs-CZ" sz="3600" b="1" i="1" dirty="0">
                <a:solidFill>
                  <a:schemeClr val="tx1"/>
                </a:solidFill>
              </a:rPr>
              <a:t>i ztráta jeho očekávaného zlepšení</a:t>
            </a:r>
            <a:r>
              <a:rPr lang="cs-CZ" sz="3600" i="1" dirty="0">
                <a:solidFill>
                  <a:schemeClr val="tx1"/>
                </a:solidFill>
              </a:rPr>
              <a:t> způsobená vadami postupu poskytovatele zdravotní služby.</a:t>
            </a:r>
          </a:p>
          <a:p>
            <a:pPr algn="just">
              <a:lnSpc>
                <a:spcPct val="80000"/>
              </a:lnSpc>
              <a:buNone/>
              <a:defRPr/>
            </a:pPr>
            <a:endParaRPr lang="cs-CZ" sz="2800" b="1" dirty="0"/>
          </a:p>
          <a:p>
            <a:pPr algn="just">
              <a:lnSpc>
                <a:spcPct val="80000"/>
              </a:lnSpc>
              <a:buNone/>
              <a:defRPr/>
            </a:pPr>
            <a:r>
              <a:rPr lang="cs-CZ" sz="2800" b="1" dirty="0"/>
              <a:t>	</a:t>
            </a:r>
            <a:endParaRPr lang="cs-CZ" dirty="0"/>
          </a:p>
        </p:txBody>
      </p:sp>
    </p:spTree>
    <p:extLst>
      <p:ext uri="{BB962C8B-B14F-4D97-AF65-F5344CB8AC3E}">
        <p14:creationId xmlns:p14="http://schemas.microsoft.com/office/powerpoint/2010/main" xmlns="" val="1291020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62500" lnSpcReduction="20000"/>
          </a:bodyPr>
          <a:lstStyle/>
          <a:p>
            <a:pPr algn="just"/>
            <a:r>
              <a:rPr lang="cs-CZ" b="1" dirty="0" smtClean="0"/>
              <a:t>Ryze subjektivní hodnocení projevů politika </a:t>
            </a:r>
            <a:r>
              <a:rPr lang="cs-CZ" dirty="0" smtClean="0"/>
              <a:t>- nález </a:t>
            </a:r>
            <a:r>
              <a:rPr lang="cs-CZ" dirty="0"/>
              <a:t>Ústavního soudu </a:t>
            </a:r>
            <a:r>
              <a:rPr lang="cs-CZ" dirty="0" err="1"/>
              <a:t>sp</a:t>
            </a:r>
            <a:r>
              <a:rPr lang="cs-CZ" dirty="0"/>
              <a:t>. zn. IV.ÚS 1511/13, ze dne 20. 5. </a:t>
            </a:r>
            <a:r>
              <a:rPr lang="cs-CZ" dirty="0" smtClean="0"/>
              <a:t>2014:</a:t>
            </a:r>
          </a:p>
          <a:p>
            <a:pPr algn="just"/>
            <a:endParaRPr lang="cs-CZ" dirty="0" smtClean="0"/>
          </a:p>
          <a:p>
            <a:pPr marL="0" indent="0" algn="just">
              <a:buNone/>
            </a:pPr>
            <a:r>
              <a:rPr lang="cs-CZ" dirty="0" smtClean="0"/>
              <a:t>     </a:t>
            </a:r>
            <a:r>
              <a:rPr lang="cs-CZ" i="1" dirty="0" smtClean="0"/>
              <a:t>Požadavek </a:t>
            </a:r>
            <a:r>
              <a:rPr lang="cs-CZ" i="1" dirty="0"/>
              <a:t>na věcný základ kritiky je obtížně splnitelný tam, kde jde o </a:t>
            </a:r>
            <a:r>
              <a:rPr lang="cs-CZ" b="1" i="1" dirty="0"/>
              <a:t>ryzí subjektivní názor</a:t>
            </a:r>
            <a:r>
              <a:rPr lang="cs-CZ" i="1" dirty="0"/>
              <a:t> na konkrétní akty či projevy politika, např. </a:t>
            </a:r>
            <a:r>
              <a:rPr lang="cs-CZ" b="1" i="1" dirty="0"/>
              <a:t>označení politického projevu za balast</a:t>
            </a:r>
            <a:r>
              <a:rPr lang="cs-CZ" i="1" dirty="0"/>
              <a:t>. Ústavní soud </a:t>
            </a:r>
            <a:r>
              <a:rPr lang="cs-CZ" b="1" i="1" dirty="0"/>
              <a:t>nemůže</a:t>
            </a:r>
            <a:r>
              <a:rPr lang="cs-CZ" i="1" dirty="0"/>
              <a:t> tím, že by v posuzovaném případě rezignoval na ingerenci do rozhodovací činnosti obecných soudů, </a:t>
            </a:r>
            <a:r>
              <a:rPr lang="cs-CZ" b="1" i="1" dirty="0"/>
              <a:t>připustit, aby se prostor pro svobodné šíření názorů a myšlenek zúžil natolik, že bude ve veřejném prostoru zapovězeno hodnotit projevy politických představitelů slovy jako "bezobsažná megalomanská spoušť banalit" či "tuny balastu", </a:t>
            </a:r>
            <a:r>
              <a:rPr lang="cs-CZ" i="1" dirty="0"/>
              <a:t>resp. že bude zapovězeno kritizovat politické představitele za "neschopnost věcně seznamovat veřejnost" s čímkoli, např. s děním v obci, jako v posuzovaném případě, a to bez ohledu na to, jakou povahu ony kritizované projevy politických představitelů budou mít. </a:t>
            </a:r>
            <a:endParaRPr lang="cs-CZ" i="1" dirty="0" smtClean="0"/>
          </a:p>
          <a:p>
            <a:endParaRPr lang="cs-CZ" dirty="0"/>
          </a:p>
          <a:p>
            <a:pPr marL="0" indent="0" algn="just">
              <a:buNone/>
            </a:pPr>
            <a:r>
              <a:rPr lang="cs-CZ" i="1" dirty="0" smtClean="0"/>
              <a:t>     Na </a:t>
            </a:r>
            <a:r>
              <a:rPr lang="cs-CZ" i="1" dirty="0"/>
              <a:t>uvedené názory má stěžovatel bezpochyby </a:t>
            </a:r>
            <a:r>
              <a:rPr lang="cs-CZ" b="1" i="1" dirty="0"/>
              <a:t>právo</a:t>
            </a:r>
            <a:r>
              <a:rPr lang="cs-CZ" i="1" dirty="0"/>
              <a:t>, a to </a:t>
            </a:r>
            <a:r>
              <a:rPr lang="cs-CZ" b="1" i="1" dirty="0"/>
              <a:t>i kdyby byl jediný, kdo bude tímto způsobem </a:t>
            </a:r>
            <a:r>
              <a:rPr lang="cs-CZ" i="1" dirty="0"/>
              <a:t>výroky konkrétní veřejně činné osoby </a:t>
            </a:r>
            <a:r>
              <a:rPr lang="cs-CZ" b="1" i="1" dirty="0"/>
              <a:t>hodnotit</a:t>
            </a:r>
            <a:r>
              <a:rPr lang="cs-CZ" i="1" dirty="0"/>
              <a:t>, resp. uvedené názory </a:t>
            </a:r>
            <a:r>
              <a:rPr lang="cs-CZ" i="1" dirty="0" smtClean="0"/>
              <a:t>zastávat… </a:t>
            </a:r>
            <a:endParaRPr lang="cs-CZ" i="1" dirty="0"/>
          </a:p>
          <a:p>
            <a:pPr algn="just"/>
            <a:endParaRPr lang="cs-CZ" dirty="0" smtClean="0"/>
          </a:p>
        </p:txBody>
      </p:sp>
    </p:spTree>
    <p:extLst>
      <p:ext uri="{BB962C8B-B14F-4D97-AF65-F5344CB8AC3E}">
        <p14:creationId xmlns:p14="http://schemas.microsoft.com/office/powerpoint/2010/main" xmlns="" val="103564527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zdraví </a:t>
            </a:r>
            <a:endParaRPr lang="cs-CZ" dirty="0"/>
          </a:p>
        </p:txBody>
      </p:sp>
      <p:sp>
        <p:nvSpPr>
          <p:cNvPr id="3" name="Zástupný symbol pro obsah 2"/>
          <p:cNvSpPr>
            <a:spLocks noGrp="1"/>
          </p:cNvSpPr>
          <p:nvPr>
            <p:ph sz="quarter" idx="1"/>
          </p:nvPr>
        </p:nvSpPr>
        <p:spPr/>
        <p:txBody>
          <a:bodyPr/>
          <a:lstStyle/>
          <a:p>
            <a:pPr algn="just"/>
            <a:r>
              <a:rPr lang="cs-CZ" altLang="cs-CZ" dirty="0"/>
              <a:t>Přípustnost žaloby na ochranu osobnosti vedle náhrady nemajetkové újmy v režimu </a:t>
            </a:r>
            <a:r>
              <a:rPr lang="cs-CZ" altLang="cs-CZ" dirty="0" smtClean="0"/>
              <a:t>škody                    na </a:t>
            </a:r>
            <a:r>
              <a:rPr lang="cs-CZ" altLang="cs-CZ" dirty="0"/>
              <a:t>zdraví</a:t>
            </a:r>
            <a:r>
              <a:rPr lang="cs-CZ" altLang="cs-CZ" dirty="0" smtClean="0"/>
              <a:t>:</a:t>
            </a:r>
          </a:p>
          <a:p>
            <a:pPr marL="0" indent="0" algn="just">
              <a:buNone/>
            </a:pPr>
            <a:endParaRPr lang="cs-CZ" altLang="cs-CZ" dirty="0" smtClean="0"/>
          </a:p>
          <a:p>
            <a:pPr algn="just">
              <a:buNone/>
            </a:pPr>
            <a:r>
              <a:rPr lang="cs-CZ" altLang="cs-CZ" dirty="0" smtClean="0"/>
              <a:t>	- odlišnost skutku (informovaný souhlas, zásah na veřejnosti), nároků (omluva), osob (</a:t>
            </a:r>
            <a:r>
              <a:rPr lang="cs-CZ" altLang="cs-CZ" b="1" dirty="0" smtClean="0"/>
              <a:t>sekundární oběti</a:t>
            </a:r>
            <a:r>
              <a:rPr lang="cs-CZ" altLang="cs-CZ" dirty="0" smtClean="0"/>
              <a:t>)</a:t>
            </a:r>
          </a:p>
          <a:p>
            <a:pPr algn="just">
              <a:buNone/>
            </a:pPr>
            <a:endParaRPr lang="cs-CZ" altLang="cs-CZ" dirty="0" smtClean="0"/>
          </a:p>
          <a:p>
            <a:pPr algn="just">
              <a:buNone/>
            </a:pPr>
            <a:r>
              <a:rPr lang="cs-CZ" altLang="cs-CZ" dirty="0"/>
              <a:t>	- paušální úprava vylučující individuální posouzení případu (nález </a:t>
            </a:r>
            <a:r>
              <a:rPr lang="cs-CZ" altLang="cs-CZ" dirty="0" err="1"/>
              <a:t>sp</a:t>
            </a:r>
            <a:r>
              <a:rPr lang="cs-CZ" altLang="cs-CZ" dirty="0"/>
              <a:t>. zn. </a:t>
            </a:r>
            <a:r>
              <a:rPr lang="cs-CZ" altLang="cs-CZ" dirty="0" err="1"/>
              <a:t>Pl</a:t>
            </a:r>
            <a:r>
              <a:rPr lang="cs-CZ" altLang="cs-CZ" dirty="0"/>
              <a:t>. ÚS 16/04 ze dne 4.5.2005)</a:t>
            </a:r>
          </a:p>
          <a:p>
            <a:pPr marL="0" indent="0">
              <a:buNone/>
            </a:pPr>
            <a:endParaRPr lang="cs-CZ" dirty="0"/>
          </a:p>
        </p:txBody>
      </p:sp>
    </p:spTree>
    <p:extLst>
      <p:ext uri="{BB962C8B-B14F-4D97-AF65-F5344CB8AC3E}">
        <p14:creationId xmlns:p14="http://schemas.microsoft.com/office/powerpoint/2010/main" xmlns="" val="318089895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zdraví </a:t>
            </a:r>
            <a:endParaRPr lang="cs-CZ" dirty="0"/>
          </a:p>
        </p:txBody>
      </p:sp>
      <p:sp>
        <p:nvSpPr>
          <p:cNvPr id="3" name="Zástupný symbol pro obsah 2"/>
          <p:cNvSpPr>
            <a:spLocks noGrp="1"/>
          </p:cNvSpPr>
          <p:nvPr>
            <p:ph sz="quarter" idx="1"/>
          </p:nvPr>
        </p:nvSpPr>
        <p:spPr/>
        <p:txBody>
          <a:bodyPr>
            <a:normAutofit fontScale="85000" lnSpcReduction="10000"/>
          </a:bodyPr>
          <a:lstStyle/>
          <a:p>
            <a:r>
              <a:rPr lang="cs-CZ" altLang="cs-CZ" sz="2400" b="1" dirty="0" smtClean="0"/>
              <a:t>NOZ ruší „tabulky“ </a:t>
            </a:r>
            <a:r>
              <a:rPr lang="cs-CZ" altLang="cs-CZ" sz="2400" dirty="0" smtClean="0"/>
              <a:t>(</a:t>
            </a:r>
            <a:r>
              <a:rPr lang="cs-CZ" altLang="cs-CZ" sz="2400" dirty="0" err="1" smtClean="0"/>
              <a:t>vyhl</a:t>
            </a:r>
            <a:r>
              <a:rPr lang="cs-CZ" altLang="cs-CZ" sz="2400" dirty="0" smtClean="0"/>
              <a:t>. č. 440/2001 Sb.)</a:t>
            </a:r>
          </a:p>
          <a:p>
            <a:pPr marL="0" indent="0">
              <a:buNone/>
            </a:pPr>
            <a:endParaRPr lang="cs-CZ" altLang="cs-CZ" sz="2400" dirty="0"/>
          </a:p>
          <a:p>
            <a:pPr algn="just"/>
            <a:r>
              <a:rPr lang="cs-CZ" altLang="cs-CZ" sz="2400" dirty="0"/>
              <a:t>§ </a:t>
            </a:r>
            <a:r>
              <a:rPr lang="cs-CZ" altLang="cs-CZ" sz="2400" dirty="0" smtClean="0"/>
              <a:t>2958 NOZ: </a:t>
            </a:r>
          </a:p>
          <a:p>
            <a:pPr algn="just"/>
            <a:endParaRPr lang="cs-CZ" altLang="cs-CZ" sz="2400" i="1" dirty="0"/>
          </a:p>
          <a:p>
            <a:pPr marL="0" indent="0" algn="just">
              <a:buNone/>
            </a:pPr>
            <a:r>
              <a:rPr lang="cs-CZ" altLang="cs-CZ" sz="2400" dirty="0" smtClean="0"/>
              <a:t>     Při </a:t>
            </a:r>
            <a:r>
              <a:rPr lang="cs-CZ" altLang="cs-CZ" sz="2400" dirty="0"/>
              <a:t>ublížení na zdraví odčiní škůdce újmu poškozeného peněžitou náhradou, </a:t>
            </a:r>
            <a:r>
              <a:rPr lang="cs-CZ" altLang="cs-CZ" sz="2400" b="1" dirty="0"/>
              <a:t>vyvažující plně</a:t>
            </a:r>
            <a:r>
              <a:rPr lang="cs-CZ" altLang="cs-CZ" sz="2400" dirty="0"/>
              <a:t> vytrpěné bolesti a další nemajetkové újmy; vznikla-li poškozením zdraví překážka lepší budoucnosti poškozeného, nahradí mu škůdce i ztížení společenského uplatnění. Nelze-li výši náhrady takto určit, stanoví se </a:t>
            </a:r>
            <a:r>
              <a:rPr lang="cs-CZ" altLang="cs-CZ" sz="2400" b="1" dirty="0"/>
              <a:t>podle zásad slušnosti</a:t>
            </a:r>
            <a:r>
              <a:rPr lang="cs-CZ" altLang="cs-CZ" sz="2400" dirty="0" smtClean="0"/>
              <a:t>.</a:t>
            </a:r>
          </a:p>
          <a:p>
            <a:pPr marL="0" indent="0" algn="just">
              <a:buNone/>
            </a:pPr>
            <a:endParaRPr lang="cs-CZ" altLang="cs-CZ" sz="2400" dirty="0" smtClean="0"/>
          </a:p>
          <a:p>
            <a:pPr algn="just"/>
            <a:r>
              <a:rPr lang="cs-CZ" altLang="cs-CZ" sz="2400" b="1" dirty="0"/>
              <a:t>Výhody</a:t>
            </a:r>
            <a:r>
              <a:rPr lang="cs-CZ" altLang="cs-CZ" sz="2400" dirty="0"/>
              <a:t>: volné individuální </a:t>
            </a:r>
            <a:r>
              <a:rPr lang="cs-CZ" altLang="cs-CZ" sz="2400" dirty="0" smtClean="0"/>
              <a:t>posouzení</a:t>
            </a:r>
          </a:p>
          <a:p>
            <a:pPr marL="0" indent="0" algn="just">
              <a:buNone/>
            </a:pPr>
            <a:endParaRPr lang="cs-CZ" altLang="cs-CZ" sz="2400" dirty="0" smtClean="0"/>
          </a:p>
          <a:p>
            <a:pPr algn="just"/>
            <a:r>
              <a:rPr lang="cs-CZ" altLang="cs-CZ" sz="2400" b="1" dirty="0" smtClean="0"/>
              <a:t>Nevýhody</a:t>
            </a:r>
            <a:r>
              <a:rPr lang="cs-CZ" altLang="cs-CZ" sz="2400" dirty="0" smtClean="0"/>
              <a:t>: iluzorní </a:t>
            </a:r>
            <a:r>
              <a:rPr lang="cs-CZ" altLang="cs-CZ" sz="2400" dirty="0"/>
              <a:t>konstrukce, </a:t>
            </a:r>
            <a:r>
              <a:rPr lang="cs-CZ" altLang="cs-CZ" sz="2400" dirty="0" smtClean="0"/>
              <a:t>přetížení soudů, nepředvídatelnost</a:t>
            </a:r>
            <a:r>
              <a:rPr lang="cs-CZ" altLang="cs-CZ" sz="2400" dirty="0"/>
              <a:t>, nerovnost - „krajské právo</a:t>
            </a:r>
            <a:r>
              <a:rPr lang="cs-CZ" altLang="cs-CZ" sz="2400" dirty="0" smtClean="0"/>
              <a:t>“? (§ </a:t>
            </a:r>
            <a:r>
              <a:rPr lang="cs-CZ" altLang="cs-CZ" sz="2400" dirty="0"/>
              <a:t>13 NOZ, čl. 10:301.3 PETL)</a:t>
            </a:r>
          </a:p>
          <a:p>
            <a:pPr algn="just"/>
            <a:endParaRPr lang="cs-CZ" altLang="cs-CZ" sz="2400" i="1" dirty="0"/>
          </a:p>
          <a:p>
            <a:endParaRPr lang="cs-CZ" dirty="0"/>
          </a:p>
        </p:txBody>
      </p:sp>
    </p:spTree>
    <p:extLst>
      <p:ext uri="{BB962C8B-B14F-4D97-AF65-F5344CB8AC3E}">
        <p14:creationId xmlns:p14="http://schemas.microsoft.com/office/powerpoint/2010/main" xmlns="" val="315955673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zdraví </a:t>
            </a:r>
            <a:endParaRPr lang="cs-CZ" dirty="0"/>
          </a:p>
        </p:txBody>
      </p:sp>
      <p:sp>
        <p:nvSpPr>
          <p:cNvPr id="3" name="Zástupný symbol pro obsah 2"/>
          <p:cNvSpPr>
            <a:spLocks noGrp="1"/>
          </p:cNvSpPr>
          <p:nvPr>
            <p:ph sz="quarter" idx="1"/>
          </p:nvPr>
        </p:nvSpPr>
        <p:spPr/>
        <p:txBody>
          <a:bodyPr>
            <a:normAutofit fontScale="85000" lnSpcReduction="20000"/>
          </a:bodyPr>
          <a:lstStyle/>
          <a:p>
            <a:pPr algn="just"/>
            <a:r>
              <a:rPr lang="cs-CZ" b="1" dirty="0" smtClean="0"/>
              <a:t>Řešení -  </a:t>
            </a:r>
            <a:r>
              <a:rPr lang="cs-CZ" b="1" dirty="0"/>
              <a:t>Metodika Nejvyššího soudu k náhradě nemajetkové újmy na zdraví </a:t>
            </a:r>
            <a:r>
              <a:rPr lang="cs-CZ" dirty="0" smtClean="0"/>
              <a:t>:</a:t>
            </a:r>
          </a:p>
          <a:p>
            <a:pPr marL="0" indent="0" algn="just">
              <a:buNone/>
            </a:pPr>
            <a:endParaRPr lang="cs-CZ" dirty="0" smtClean="0"/>
          </a:p>
          <a:p>
            <a:pPr marL="514350" indent="-514350">
              <a:buAutoNum type="arabicParenR"/>
            </a:pPr>
            <a:r>
              <a:rPr lang="cs-CZ" b="1" dirty="0" smtClean="0"/>
              <a:t>Bolestné </a:t>
            </a:r>
            <a:r>
              <a:rPr lang="cs-CZ" dirty="0" smtClean="0"/>
              <a:t>–</a:t>
            </a:r>
            <a:r>
              <a:rPr lang="cs-CZ" b="1" dirty="0" smtClean="0"/>
              <a:t> </a:t>
            </a:r>
            <a:r>
              <a:rPr lang="cs-CZ" dirty="0" smtClean="0"/>
              <a:t>revize vyhlášky</a:t>
            </a:r>
          </a:p>
          <a:p>
            <a:pPr marL="514350" indent="-514350">
              <a:buAutoNum type="arabicParenR"/>
            </a:pPr>
            <a:endParaRPr lang="cs-CZ" b="1" dirty="0"/>
          </a:p>
          <a:p>
            <a:pPr marL="514350" indent="-514350">
              <a:buAutoNum type="arabicParenR"/>
            </a:pPr>
            <a:r>
              <a:rPr lang="cs-CZ" b="1" dirty="0" smtClean="0"/>
              <a:t>ZSU (překážka lepší budoucnosti) </a:t>
            </a:r>
            <a:r>
              <a:rPr lang="cs-CZ" dirty="0" smtClean="0"/>
              <a:t>-</a:t>
            </a:r>
            <a:r>
              <a:rPr lang="cs-CZ" b="1" dirty="0" smtClean="0"/>
              <a:t> </a:t>
            </a:r>
            <a:r>
              <a:rPr lang="cs-CZ" dirty="0"/>
              <a:t>MKF </a:t>
            </a:r>
            <a:r>
              <a:rPr lang="cs-CZ" dirty="0" smtClean="0"/>
              <a:t>dle WHO:</a:t>
            </a:r>
          </a:p>
          <a:p>
            <a:pPr algn="just">
              <a:buFontTx/>
              <a:buChar char="-"/>
            </a:pPr>
            <a:r>
              <a:rPr lang="cs-CZ" dirty="0" smtClean="0"/>
              <a:t>stanovení výsledného omezení v % </a:t>
            </a:r>
          </a:p>
          <a:p>
            <a:pPr algn="just">
              <a:buFontTx/>
              <a:buChar char="-"/>
            </a:pPr>
            <a:r>
              <a:rPr lang="cs-CZ" dirty="0" smtClean="0"/>
              <a:t>100% =  kompletní vyřazení žijícího člověka ze všech sfér života</a:t>
            </a:r>
          </a:p>
          <a:p>
            <a:pPr algn="just">
              <a:buFontTx/>
              <a:buChar char="-"/>
            </a:pPr>
            <a:r>
              <a:rPr lang="cs-CZ" dirty="0" smtClean="0"/>
              <a:t>maximální výchozí částka 10 milionů Kč (400 násobek hrubé mzdy)</a:t>
            </a:r>
          </a:p>
          <a:p>
            <a:pPr algn="just">
              <a:buFontTx/>
              <a:buChar char="-"/>
            </a:pPr>
            <a:r>
              <a:rPr lang="cs-CZ" dirty="0" smtClean="0"/>
              <a:t>navýšení až na dvojnásobek (věk, výjimečné uplatnění, důvody na straně škůdce dle § 2957 NOZ)</a:t>
            </a:r>
            <a:endParaRPr lang="cs-CZ" dirty="0"/>
          </a:p>
        </p:txBody>
      </p:sp>
    </p:spTree>
    <p:extLst>
      <p:ext uri="{BB962C8B-B14F-4D97-AF65-F5344CB8AC3E}">
        <p14:creationId xmlns:p14="http://schemas.microsoft.com/office/powerpoint/2010/main" xmlns="" val="299616062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zdraví </a:t>
            </a:r>
            <a:endParaRPr lang="cs-CZ" dirty="0"/>
          </a:p>
        </p:txBody>
      </p:sp>
      <p:sp>
        <p:nvSpPr>
          <p:cNvPr id="3" name="Zástupný symbol pro obsah 2"/>
          <p:cNvSpPr>
            <a:spLocks noGrp="1"/>
          </p:cNvSpPr>
          <p:nvPr>
            <p:ph sz="quarter" idx="1"/>
          </p:nvPr>
        </p:nvSpPr>
        <p:spPr/>
        <p:txBody>
          <a:bodyPr>
            <a:normAutofit fontScale="92500" lnSpcReduction="20000"/>
          </a:bodyPr>
          <a:lstStyle/>
          <a:p>
            <a:pPr algn="just"/>
            <a:r>
              <a:rPr lang="cs-CZ" altLang="cs-CZ" b="1" u="sng" dirty="0"/>
              <a:t>Sekundární </a:t>
            </a:r>
            <a:r>
              <a:rPr lang="cs-CZ" altLang="cs-CZ" b="1" u="sng" dirty="0" smtClean="0"/>
              <a:t>oběti</a:t>
            </a:r>
            <a:r>
              <a:rPr lang="cs-CZ" b="1" u="sng" dirty="0"/>
              <a:t> largo </a:t>
            </a:r>
            <a:r>
              <a:rPr lang="cs-CZ" b="1" u="sng" dirty="0" err="1"/>
              <a:t>sensu</a:t>
            </a:r>
            <a:r>
              <a:rPr lang="cs-CZ" b="1" u="sng" dirty="0"/>
              <a:t> </a:t>
            </a:r>
            <a:r>
              <a:rPr lang="cs-CZ" b="1" dirty="0"/>
              <a:t>(osoby blízké</a:t>
            </a:r>
            <a:r>
              <a:rPr lang="cs-CZ" b="1" dirty="0" smtClean="0"/>
              <a:t>):</a:t>
            </a:r>
          </a:p>
          <a:p>
            <a:pPr marL="0" indent="0" algn="just">
              <a:buNone/>
            </a:pPr>
            <a:endParaRPr lang="cs-CZ" b="1" dirty="0" smtClean="0"/>
          </a:p>
          <a:p>
            <a:pPr algn="just"/>
            <a:r>
              <a:rPr lang="cs-CZ" altLang="cs-CZ" b="1" dirty="0" smtClean="0"/>
              <a:t>Závažné</a:t>
            </a:r>
            <a:r>
              <a:rPr lang="cs-CZ" altLang="cs-CZ" dirty="0" smtClean="0"/>
              <a:t> </a:t>
            </a:r>
            <a:r>
              <a:rPr lang="cs-CZ" altLang="cs-CZ" dirty="0"/>
              <a:t>zásahy do práva </a:t>
            </a:r>
            <a:r>
              <a:rPr lang="cs-CZ" altLang="cs-CZ" dirty="0" smtClean="0"/>
              <a:t>na </a:t>
            </a:r>
            <a:r>
              <a:rPr lang="cs-CZ" altLang="cs-CZ" dirty="0"/>
              <a:t>zdraví jedné z osob mohou být i </a:t>
            </a:r>
            <a:r>
              <a:rPr lang="cs-CZ" altLang="cs-CZ" b="1" dirty="0"/>
              <a:t>zásahem do práva na soukromí a práva </a:t>
            </a:r>
            <a:r>
              <a:rPr lang="cs-CZ" altLang="cs-CZ" b="1" dirty="0" smtClean="0"/>
              <a:t>          na </a:t>
            </a:r>
            <a:r>
              <a:rPr lang="cs-CZ" altLang="cs-CZ" b="1" dirty="0"/>
              <a:t>rodinný život osob </a:t>
            </a:r>
            <a:r>
              <a:rPr lang="cs-CZ" altLang="cs-CZ" b="1" dirty="0" smtClean="0"/>
              <a:t>blízkých</a:t>
            </a:r>
          </a:p>
          <a:p>
            <a:pPr marL="0" indent="0" algn="just">
              <a:buNone/>
            </a:pPr>
            <a:endParaRPr lang="cs-CZ" altLang="cs-CZ" b="1" dirty="0"/>
          </a:p>
          <a:p>
            <a:pPr algn="just"/>
            <a:r>
              <a:rPr lang="cs-CZ" altLang="cs-CZ" dirty="0"/>
              <a:t>Rozsudek VS v Olomouci </a:t>
            </a:r>
            <a:r>
              <a:rPr lang="cs-CZ" altLang="cs-CZ" dirty="0" err="1"/>
              <a:t>sp</a:t>
            </a:r>
            <a:r>
              <a:rPr lang="cs-CZ" altLang="cs-CZ" dirty="0"/>
              <a:t>. zn. 1 Co 249/2006 ze dne 13.7.2010 – trvalý zásah a intenzivnější charakter </a:t>
            </a:r>
            <a:r>
              <a:rPr lang="cs-CZ" altLang="cs-CZ" dirty="0" smtClean="0"/>
              <a:t>                 než </a:t>
            </a:r>
            <a:r>
              <a:rPr lang="cs-CZ" altLang="cs-CZ" dirty="0"/>
              <a:t>usmrcení (500 tisíc</a:t>
            </a:r>
            <a:r>
              <a:rPr lang="cs-CZ" altLang="cs-CZ" dirty="0" smtClean="0"/>
              <a:t>)</a:t>
            </a:r>
          </a:p>
          <a:p>
            <a:pPr marL="0" indent="0" algn="just">
              <a:buNone/>
            </a:pPr>
            <a:endParaRPr lang="cs-CZ" altLang="cs-CZ" dirty="0">
              <a:latin typeface="Arial" charset="0"/>
            </a:endParaRPr>
          </a:p>
          <a:p>
            <a:pPr algn="just"/>
            <a:r>
              <a:rPr lang="cs-CZ" altLang="cs-CZ" dirty="0"/>
              <a:t>KS v Hradci Králové již 2x 1.500.000,- Kč pro každého </a:t>
            </a:r>
            <a:r>
              <a:rPr lang="cs-CZ" altLang="cs-CZ" dirty="0" smtClean="0"/>
              <a:t>          z </a:t>
            </a:r>
            <a:r>
              <a:rPr lang="cs-CZ" altLang="cs-CZ" dirty="0"/>
              <a:t>rodičů </a:t>
            </a:r>
          </a:p>
          <a:p>
            <a:endParaRPr lang="cs-CZ" dirty="0"/>
          </a:p>
        </p:txBody>
      </p:sp>
    </p:spTree>
    <p:extLst>
      <p:ext uri="{BB962C8B-B14F-4D97-AF65-F5344CB8AC3E}">
        <p14:creationId xmlns:p14="http://schemas.microsoft.com/office/powerpoint/2010/main" xmlns="" val="197673522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zdraví </a:t>
            </a:r>
            <a:endParaRPr lang="cs-CZ" dirty="0"/>
          </a:p>
        </p:txBody>
      </p:sp>
      <p:sp>
        <p:nvSpPr>
          <p:cNvPr id="3" name="Zástupný symbol pro obsah 2"/>
          <p:cNvSpPr>
            <a:spLocks noGrp="1"/>
          </p:cNvSpPr>
          <p:nvPr>
            <p:ph sz="quarter" idx="1"/>
          </p:nvPr>
        </p:nvSpPr>
        <p:spPr/>
        <p:txBody>
          <a:bodyPr/>
          <a:lstStyle/>
          <a:p>
            <a:r>
              <a:rPr lang="cs-CZ" altLang="cs-CZ" dirty="0" smtClean="0"/>
              <a:t>§ </a:t>
            </a:r>
            <a:r>
              <a:rPr lang="cs-CZ" altLang="cs-CZ" dirty="0"/>
              <a:t>2959 NOZ:</a:t>
            </a:r>
          </a:p>
          <a:p>
            <a:pPr marL="274320" lvl="1" indent="0" algn="just">
              <a:buNone/>
            </a:pPr>
            <a:endParaRPr lang="cs-CZ" altLang="cs-CZ" dirty="0"/>
          </a:p>
          <a:p>
            <a:pPr marL="274320" lvl="1" indent="0" algn="just">
              <a:buNone/>
            </a:pPr>
            <a:r>
              <a:rPr lang="cs-CZ" altLang="cs-CZ" dirty="0">
                <a:solidFill>
                  <a:schemeClr val="tx1"/>
                </a:solidFill>
              </a:rPr>
              <a:t>Při usmrcení nebo </a:t>
            </a:r>
            <a:r>
              <a:rPr lang="cs-CZ" altLang="cs-CZ" b="1" dirty="0">
                <a:solidFill>
                  <a:schemeClr val="tx1"/>
                </a:solidFill>
              </a:rPr>
              <a:t>zvlášť závažném ublížení na zdraví </a:t>
            </a:r>
            <a:r>
              <a:rPr lang="cs-CZ" altLang="cs-CZ" dirty="0">
                <a:solidFill>
                  <a:schemeClr val="tx1"/>
                </a:solidFill>
              </a:rPr>
              <a:t>odčiní škůdce duševní útrapy manželu, rodiči, dítěti nebo jiné osobě blízké peněžitou náhradou </a:t>
            </a:r>
            <a:r>
              <a:rPr lang="cs-CZ" altLang="cs-CZ" b="1" dirty="0">
                <a:solidFill>
                  <a:schemeClr val="tx1"/>
                </a:solidFill>
              </a:rPr>
              <a:t>vyvažující plně</a:t>
            </a:r>
            <a:r>
              <a:rPr lang="cs-CZ" altLang="cs-CZ" dirty="0">
                <a:solidFill>
                  <a:schemeClr val="tx1"/>
                </a:solidFill>
              </a:rPr>
              <a:t> jejich utrpení. Nelze-li výši náhrady takto určit, stanoví se </a:t>
            </a:r>
            <a:r>
              <a:rPr lang="cs-CZ" altLang="cs-CZ" b="1" dirty="0">
                <a:solidFill>
                  <a:schemeClr val="tx1"/>
                </a:solidFill>
              </a:rPr>
              <a:t>podle zásad slušnosti</a:t>
            </a:r>
            <a:r>
              <a:rPr lang="cs-CZ" altLang="cs-CZ" dirty="0">
                <a:solidFill>
                  <a:schemeClr val="tx1"/>
                </a:solidFill>
              </a:rPr>
              <a:t>.</a:t>
            </a:r>
          </a:p>
          <a:p>
            <a:endParaRPr lang="cs-CZ" dirty="0"/>
          </a:p>
        </p:txBody>
      </p:sp>
    </p:spTree>
    <p:extLst>
      <p:ext uri="{BB962C8B-B14F-4D97-AF65-F5344CB8AC3E}">
        <p14:creationId xmlns:p14="http://schemas.microsoft.com/office/powerpoint/2010/main" xmlns="" val="393784987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Ochrana primárních a sekundárních obětí zásahu do práva na z</a:t>
            </a:r>
            <a:r>
              <a:rPr lang="cs-CZ" b="1" dirty="0" smtClean="0"/>
              <a:t>draví</a:t>
            </a:r>
            <a:endParaRPr lang="cs-CZ" dirty="0"/>
          </a:p>
        </p:txBody>
      </p:sp>
      <p:sp>
        <p:nvSpPr>
          <p:cNvPr id="3" name="Zástupný symbol pro obsah 2"/>
          <p:cNvSpPr>
            <a:spLocks noGrp="1"/>
          </p:cNvSpPr>
          <p:nvPr>
            <p:ph sz="quarter" idx="1"/>
          </p:nvPr>
        </p:nvSpPr>
        <p:spPr/>
        <p:txBody>
          <a:bodyPr>
            <a:normAutofit/>
          </a:bodyPr>
          <a:lstStyle/>
          <a:p>
            <a:pPr algn="just"/>
            <a:r>
              <a:rPr lang="cs-CZ" b="1" u="sng" dirty="0"/>
              <a:t>Sekundární oběti </a:t>
            </a:r>
            <a:r>
              <a:rPr lang="cs-CZ" b="1" u="sng" dirty="0" err="1" smtClean="0"/>
              <a:t>stricto</a:t>
            </a:r>
            <a:r>
              <a:rPr lang="cs-CZ" b="1" u="sng" dirty="0" smtClean="0"/>
              <a:t> </a:t>
            </a:r>
            <a:r>
              <a:rPr lang="cs-CZ" b="1" u="sng" dirty="0" err="1"/>
              <a:t>sensu</a:t>
            </a:r>
            <a:r>
              <a:rPr lang="cs-CZ" b="1" dirty="0"/>
              <a:t> </a:t>
            </a:r>
            <a:r>
              <a:rPr lang="cs-CZ" b="1" dirty="0" smtClean="0"/>
              <a:t>(svědci, šok) - </a:t>
            </a:r>
            <a:r>
              <a:rPr lang="cs-CZ" dirty="0" smtClean="0"/>
              <a:t>§ 2971 NOZ:</a:t>
            </a:r>
          </a:p>
          <a:p>
            <a:pPr marL="0" indent="0">
              <a:buNone/>
            </a:pPr>
            <a:endParaRPr lang="cs-CZ" dirty="0" smtClean="0"/>
          </a:p>
          <a:p>
            <a:pPr marL="274320" lvl="2" indent="0" algn="just">
              <a:buClr>
                <a:schemeClr val="accent1"/>
              </a:buClr>
              <a:buSzPct val="85000"/>
              <a:buNone/>
            </a:pPr>
            <a:r>
              <a:rPr lang="cs-CZ" dirty="0" smtClean="0">
                <a:solidFill>
                  <a:schemeClr val="tx1"/>
                </a:solidFill>
              </a:rPr>
              <a:t>Odůvodňují-li </a:t>
            </a:r>
            <a:r>
              <a:rPr lang="cs-CZ" dirty="0">
                <a:solidFill>
                  <a:schemeClr val="tx1"/>
                </a:solidFill>
              </a:rPr>
              <a:t>to </a:t>
            </a:r>
            <a:r>
              <a:rPr lang="cs-CZ" b="1" dirty="0">
                <a:solidFill>
                  <a:schemeClr val="tx1"/>
                </a:solidFill>
              </a:rPr>
              <a:t>zvláštní okolnosti</a:t>
            </a:r>
            <a:r>
              <a:rPr lang="cs-CZ" dirty="0">
                <a:solidFill>
                  <a:schemeClr val="tx1"/>
                </a:solidFill>
              </a:rPr>
              <a:t>, za nichž škůdce způsobil újmu protiprávním činem, zejména porušil-li z hrubé nedbalosti důležitou právní povinnost, anebo způsobil-li újmu úmyslně </a:t>
            </a:r>
            <a:r>
              <a:rPr lang="cs-CZ" dirty="0" smtClean="0">
                <a:solidFill>
                  <a:schemeClr val="tx1"/>
                </a:solidFill>
              </a:rPr>
              <a:t>z </a:t>
            </a:r>
            <a:r>
              <a:rPr lang="cs-CZ" dirty="0">
                <a:solidFill>
                  <a:schemeClr val="tx1"/>
                </a:solidFill>
              </a:rPr>
              <a:t>touhy ničit, ublížit nebo z jiné pohnutky zvlášť zavrženíhodné, nahradí škůdce též nemajetkovou újmu každému, kdo způsobenou újmu důvodně pociťuje jako </a:t>
            </a:r>
            <a:r>
              <a:rPr lang="cs-CZ" b="1" dirty="0">
                <a:solidFill>
                  <a:schemeClr val="tx1"/>
                </a:solidFill>
              </a:rPr>
              <a:t>osobní neštěstí</a:t>
            </a:r>
            <a:r>
              <a:rPr lang="cs-CZ" dirty="0">
                <a:solidFill>
                  <a:schemeClr val="tx1"/>
                </a:solidFill>
              </a:rPr>
              <a:t>, které nelze jinak odčinit</a:t>
            </a:r>
            <a:r>
              <a:rPr lang="cs-CZ" dirty="0" smtClean="0">
                <a:solidFill>
                  <a:schemeClr val="tx1"/>
                </a:solidFill>
              </a:rPr>
              <a:t>.</a:t>
            </a:r>
          </a:p>
          <a:p>
            <a:pPr marL="274320" lvl="2" indent="0" algn="just">
              <a:buClr>
                <a:schemeClr val="accent1"/>
              </a:buClr>
              <a:buSzPct val="85000"/>
              <a:buNone/>
            </a:pPr>
            <a:endParaRPr lang="cs-CZ" dirty="0" smtClean="0"/>
          </a:p>
          <a:p>
            <a:pPr marL="274320" lvl="1" indent="0" algn="just">
              <a:buNone/>
            </a:pPr>
            <a:endParaRPr lang="cs-CZ" i="1" dirty="0" smtClean="0">
              <a:solidFill>
                <a:schemeClr val="tx1"/>
              </a:solidFill>
            </a:endParaRPr>
          </a:p>
          <a:p>
            <a:pPr marL="274320" lvl="1" indent="0" algn="just">
              <a:buNone/>
            </a:pPr>
            <a:endParaRPr lang="cs-CZ" dirty="0"/>
          </a:p>
          <a:p>
            <a:pPr marL="274320" lvl="1" indent="0" algn="just">
              <a:buNone/>
            </a:pPr>
            <a:endParaRPr lang="cs-CZ" i="1" dirty="0">
              <a:solidFill>
                <a:schemeClr val="tx1"/>
              </a:solidFill>
            </a:endParaRPr>
          </a:p>
        </p:txBody>
      </p:sp>
    </p:spTree>
    <p:extLst>
      <p:ext uri="{BB962C8B-B14F-4D97-AF65-F5344CB8AC3E}">
        <p14:creationId xmlns:p14="http://schemas.microsoft.com/office/powerpoint/2010/main" xmlns="" val="272871399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Ochrana lidského těla po smrti (pitvy)</a:t>
            </a:r>
            <a:endParaRPr lang="cs-CZ" b="1" dirty="0"/>
          </a:p>
        </p:txBody>
      </p:sp>
      <p:sp>
        <p:nvSpPr>
          <p:cNvPr id="3" name="Zástupný symbol pro obsah 2"/>
          <p:cNvSpPr>
            <a:spLocks noGrp="1"/>
          </p:cNvSpPr>
          <p:nvPr>
            <p:ph sz="quarter" idx="1"/>
          </p:nvPr>
        </p:nvSpPr>
        <p:spPr/>
        <p:txBody>
          <a:bodyPr>
            <a:normAutofit fontScale="55000" lnSpcReduction="20000"/>
          </a:bodyPr>
          <a:lstStyle/>
          <a:p>
            <a:pPr marL="0" indent="0">
              <a:buNone/>
            </a:pPr>
            <a:endParaRPr lang="cs-CZ" b="1" dirty="0" smtClean="0"/>
          </a:p>
          <a:p>
            <a:r>
              <a:rPr lang="cs-CZ" dirty="0"/>
              <a:t>§ 113 </a:t>
            </a:r>
            <a:r>
              <a:rPr lang="cs-CZ" dirty="0" smtClean="0"/>
              <a:t>NOZ:</a:t>
            </a:r>
            <a:endParaRPr lang="cs-CZ" dirty="0"/>
          </a:p>
          <a:p>
            <a:pPr marL="0" indent="0" algn="just">
              <a:buNone/>
            </a:pPr>
            <a:endParaRPr lang="cs-CZ" dirty="0"/>
          </a:p>
          <a:p>
            <a:pPr marL="0" indent="0" algn="just">
              <a:buNone/>
            </a:pPr>
            <a:r>
              <a:rPr lang="cs-CZ" dirty="0" smtClean="0"/>
              <a:t>(</a:t>
            </a:r>
            <a:r>
              <a:rPr lang="cs-CZ" dirty="0"/>
              <a:t>1) Člověk má </a:t>
            </a:r>
            <a:r>
              <a:rPr lang="cs-CZ" b="1" dirty="0"/>
              <a:t>právo rozhodnout</a:t>
            </a:r>
            <a:r>
              <a:rPr lang="cs-CZ" dirty="0"/>
              <a:t>, jak bude po jeho smrti naloženo </a:t>
            </a:r>
            <a:r>
              <a:rPr lang="cs-CZ" dirty="0" smtClean="0"/>
              <a:t> s </a:t>
            </a:r>
            <a:r>
              <a:rPr lang="cs-CZ" dirty="0"/>
              <a:t>jeho tělem.</a:t>
            </a:r>
          </a:p>
          <a:p>
            <a:pPr marL="0" indent="0" algn="just">
              <a:buNone/>
            </a:pPr>
            <a:r>
              <a:rPr lang="cs-CZ" dirty="0" smtClean="0"/>
              <a:t>(</a:t>
            </a:r>
            <a:r>
              <a:rPr lang="cs-CZ" dirty="0"/>
              <a:t>2) </a:t>
            </a:r>
            <a:r>
              <a:rPr lang="cs-CZ" b="1" dirty="0"/>
              <a:t>Provést pitvu </a:t>
            </a:r>
            <a:r>
              <a:rPr lang="cs-CZ" dirty="0"/>
              <a:t>nebo použít lidské tělo po smrti člověka </a:t>
            </a:r>
            <a:r>
              <a:rPr lang="cs-CZ" dirty="0" smtClean="0"/>
              <a:t>pro </a:t>
            </a:r>
            <a:r>
              <a:rPr lang="cs-CZ" dirty="0"/>
              <a:t>potřeby lékařské vědy, výzkumu nebo k výukovým účelům </a:t>
            </a:r>
            <a:r>
              <a:rPr lang="cs-CZ" dirty="0" smtClean="0"/>
              <a:t> </a:t>
            </a:r>
            <a:r>
              <a:rPr lang="cs-CZ" b="1" dirty="0" smtClean="0"/>
              <a:t>bez </a:t>
            </a:r>
            <a:r>
              <a:rPr lang="cs-CZ" b="1" dirty="0"/>
              <a:t>souhlasu </a:t>
            </a:r>
            <a:r>
              <a:rPr lang="cs-CZ" dirty="0"/>
              <a:t>zemřelého lze </a:t>
            </a:r>
            <a:r>
              <a:rPr lang="cs-CZ" b="1" dirty="0"/>
              <a:t>jen, pokud tak stanoví jiný zákon</a:t>
            </a:r>
            <a:r>
              <a:rPr lang="cs-CZ" dirty="0" smtClean="0"/>
              <a:t>.</a:t>
            </a:r>
          </a:p>
          <a:p>
            <a:pPr marL="0" indent="0" algn="just">
              <a:buNone/>
            </a:pPr>
            <a:endParaRPr lang="cs-CZ" dirty="0" smtClean="0"/>
          </a:p>
          <a:p>
            <a:r>
              <a:rPr lang="cs-CZ" dirty="0"/>
              <a:t>§ 115 </a:t>
            </a:r>
            <a:r>
              <a:rPr lang="cs-CZ" dirty="0" smtClean="0"/>
              <a:t>NOZ:</a:t>
            </a:r>
          </a:p>
          <a:p>
            <a:pPr marL="0" indent="0">
              <a:buNone/>
            </a:pPr>
            <a:endParaRPr lang="cs-CZ" dirty="0"/>
          </a:p>
          <a:p>
            <a:pPr marL="0" indent="0" algn="just">
              <a:buNone/>
            </a:pPr>
            <a:r>
              <a:rPr lang="cs-CZ" dirty="0" smtClean="0"/>
              <a:t>     Zemře-li </a:t>
            </a:r>
            <a:r>
              <a:rPr lang="cs-CZ" dirty="0"/>
              <a:t>člověk, aniž projeví souhlas s pitvou nebo s použitím svého těla po smrti způsobem podle § 113, </a:t>
            </a:r>
            <a:r>
              <a:rPr lang="cs-CZ" b="1" dirty="0"/>
              <a:t>platí, že </a:t>
            </a:r>
            <a:r>
              <a:rPr lang="cs-CZ" dirty="0"/>
              <a:t>s provedením pitvy nebo s takovým použitím svého těla </a:t>
            </a:r>
            <a:r>
              <a:rPr lang="cs-CZ" b="1" dirty="0"/>
              <a:t>nesouhlasí</a:t>
            </a:r>
            <a:r>
              <a:rPr lang="cs-CZ" dirty="0"/>
              <a:t>.</a:t>
            </a:r>
          </a:p>
          <a:p>
            <a:pPr marL="0" indent="0">
              <a:buNone/>
            </a:pPr>
            <a:endParaRPr lang="cs-CZ" dirty="0"/>
          </a:p>
          <a:p>
            <a:r>
              <a:rPr lang="cs-CZ" dirty="0"/>
              <a:t>§ 116 </a:t>
            </a:r>
            <a:r>
              <a:rPr lang="cs-CZ" dirty="0" smtClean="0"/>
              <a:t>NOZ:</a:t>
            </a:r>
          </a:p>
          <a:p>
            <a:pPr marL="0" indent="0">
              <a:buNone/>
            </a:pPr>
            <a:endParaRPr lang="cs-CZ" dirty="0"/>
          </a:p>
          <a:p>
            <a:pPr marL="0" indent="0" algn="just">
              <a:buNone/>
            </a:pPr>
            <a:r>
              <a:rPr lang="cs-CZ" dirty="0" smtClean="0"/>
              <a:t>     </a:t>
            </a:r>
            <a:r>
              <a:rPr lang="cs-CZ" b="1" dirty="0" smtClean="0"/>
              <a:t>Kdo </a:t>
            </a:r>
            <a:r>
              <a:rPr lang="cs-CZ" b="1" dirty="0"/>
              <a:t>souhlasí</a:t>
            </a:r>
            <a:r>
              <a:rPr lang="cs-CZ" dirty="0"/>
              <a:t>, aby po jeho smrti bylo jeho tělo pitváno nebo použito způsobem podle § 113, </a:t>
            </a:r>
            <a:r>
              <a:rPr lang="cs-CZ" b="1" dirty="0"/>
              <a:t>zapíše své stanovisko do rejstříku </a:t>
            </a:r>
            <a:r>
              <a:rPr lang="cs-CZ" dirty="0"/>
              <a:t>vedeného podle jiného právního předpisu; tento souhlas lze projevit </a:t>
            </a:r>
            <a:r>
              <a:rPr lang="cs-CZ" b="1" dirty="0"/>
              <a:t>i ve veřejné listině</a:t>
            </a:r>
            <a:r>
              <a:rPr lang="cs-CZ" dirty="0"/>
              <a:t>, nebo </a:t>
            </a:r>
            <a:r>
              <a:rPr lang="cs-CZ" b="1" dirty="0"/>
              <a:t>vůči poskytovateli zdravotních služeb </a:t>
            </a:r>
            <a:r>
              <a:rPr lang="cs-CZ" dirty="0"/>
              <a:t>s účinky vůči tomuto poskytovateli.</a:t>
            </a:r>
          </a:p>
          <a:p>
            <a:pPr marL="0" indent="0">
              <a:buNone/>
            </a:pPr>
            <a:endParaRPr lang="cs-CZ" dirty="0"/>
          </a:p>
        </p:txBody>
      </p:sp>
    </p:spTree>
    <p:extLst>
      <p:ext uri="{BB962C8B-B14F-4D97-AF65-F5344CB8AC3E}">
        <p14:creationId xmlns:p14="http://schemas.microsoft.com/office/powerpoint/2010/main" xmlns="" val="286477494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lidského těla po smrti (pitvy)</a:t>
            </a:r>
            <a:endParaRPr lang="cs-CZ" dirty="0"/>
          </a:p>
        </p:txBody>
      </p:sp>
      <p:sp>
        <p:nvSpPr>
          <p:cNvPr id="3" name="Zástupný symbol pro obsah 2"/>
          <p:cNvSpPr>
            <a:spLocks noGrp="1"/>
          </p:cNvSpPr>
          <p:nvPr>
            <p:ph sz="quarter" idx="1"/>
          </p:nvPr>
        </p:nvSpPr>
        <p:spPr/>
        <p:txBody>
          <a:bodyPr>
            <a:normAutofit fontScale="70000" lnSpcReduction="20000"/>
          </a:bodyPr>
          <a:lstStyle/>
          <a:p>
            <a:r>
              <a:rPr lang="cs-CZ" b="1" dirty="0" smtClean="0"/>
              <a:t>Respekt </a:t>
            </a:r>
            <a:r>
              <a:rPr lang="cs-CZ" b="1" dirty="0"/>
              <a:t>k autonomii člověka i po smrti</a:t>
            </a:r>
          </a:p>
          <a:p>
            <a:endParaRPr lang="cs-CZ" dirty="0" smtClean="0"/>
          </a:p>
          <a:p>
            <a:pPr algn="just"/>
            <a:r>
              <a:rPr lang="cs-CZ" dirty="0" smtClean="0"/>
              <a:t>Dle </a:t>
            </a:r>
            <a:r>
              <a:rPr lang="cs-CZ" dirty="0"/>
              <a:t>mediálních  informací údajně pokles na 10%, údajně i problém </a:t>
            </a:r>
            <a:r>
              <a:rPr lang="cs-CZ" dirty="0" smtClean="0"/>
              <a:t>                                  s </a:t>
            </a:r>
            <a:r>
              <a:rPr lang="cs-CZ" dirty="0"/>
              <a:t>transplantacemi (opačný právní režim)</a:t>
            </a:r>
          </a:p>
          <a:p>
            <a:endParaRPr lang="cs-CZ" dirty="0"/>
          </a:p>
          <a:p>
            <a:r>
              <a:rPr lang="cs-CZ" dirty="0"/>
              <a:t>Různé názory </a:t>
            </a:r>
            <a:r>
              <a:rPr lang="cs-CZ" dirty="0" smtClean="0"/>
              <a:t>právníků (např. ČLK vs. nemocniční právníci)</a:t>
            </a:r>
            <a:endParaRPr lang="cs-CZ" dirty="0"/>
          </a:p>
          <a:p>
            <a:pPr algn="just"/>
            <a:endParaRPr lang="cs-CZ" dirty="0" smtClean="0"/>
          </a:p>
          <a:p>
            <a:pPr algn="just"/>
            <a:r>
              <a:rPr lang="cs-CZ" dirty="0" smtClean="0"/>
              <a:t>Výkladové </a:t>
            </a:r>
            <a:r>
              <a:rPr lang="cs-CZ" dirty="0"/>
              <a:t>stanovisko č. 20 Expertní skupiny Komise pro aplikaci  nové civilní legislativy při Ministerstvu spravedlnosti ze dne </a:t>
            </a:r>
            <a:r>
              <a:rPr lang="cs-CZ" dirty="0" smtClean="0"/>
              <a:t>3.3.2014:</a:t>
            </a:r>
            <a:endParaRPr lang="cs-CZ" dirty="0"/>
          </a:p>
          <a:p>
            <a:pPr marL="0" indent="0" algn="just">
              <a:buNone/>
            </a:pPr>
            <a:r>
              <a:rPr lang="cs-CZ" i="1" dirty="0" smtClean="0"/>
              <a:t>    </a:t>
            </a:r>
          </a:p>
          <a:p>
            <a:pPr marL="0" indent="0" algn="just">
              <a:buNone/>
            </a:pPr>
            <a:r>
              <a:rPr lang="cs-CZ" i="1" dirty="0" smtClean="0"/>
              <a:t>    Vyjádření </a:t>
            </a:r>
            <a:r>
              <a:rPr lang="cs-CZ" i="1" dirty="0"/>
              <a:t>souhlasu s pitvou dle § 115 NOZ je </a:t>
            </a:r>
            <a:r>
              <a:rPr lang="cs-CZ" b="1" i="1" dirty="0"/>
              <a:t>relevantní pouze k pitvě anatomické </a:t>
            </a:r>
            <a:r>
              <a:rPr lang="cs-CZ" i="1" dirty="0"/>
              <a:t>(tedy pro potřeby lékařské vědy, výzkumu nebo k výukovým </a:t>
            </a:r>
            <a:r>
              <a:rPr lang="cs-CZ" i="1" dirty="0" smtClean="0"/>
              <a:t>účelům) a </a:t>
            </a:r>
            <a:r>
              <a:rPr lang="cs-CZ" b="1" i="1" dirty="0"/>
              <a:t>pitvám, které nejsou uvedeny v taxativním výčtu „povinných“ pitev </a:t>
            </a:r>
            <a:r>
              <a:rPr lang="cs-CZ" i="1" dirty="0"/>
              <a:t>stanovených v § 88 odst. 2 a 3 ZZS; </a:t>
            </a:r>
            <a:r>
              <a:rPr lang="cs-CZ" b="1" i="1" dirty="0"/>
              <a:t>v ostatních případech bude pitva prováděna povinně</a:t>
            </a:r>
            <a:r>
              <a:rPr lang="cs-CZ" i="1" dirty="0"/>
              <a:t> (§ 88 odst. 2 a 3 ZZS a § 115 trestního řádu). </a:t>
            </a:r>
            <a:endParaRPr lang="cs-CZ" dirty="0"/>
          </a:p>
        </p:txBody>
      </p:sp>
    </p:spTree>
    <p:extLst>
      <p:ext uri="{BB962C8B-B14F-4D97-AF65-F5344CB8AC3E}">
        <p14:creationId xmlns:p14="http://schemas.microsoft.com/office/powerpoint/2010/main" xmlns="" val="333167016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lidského těla po smrti (pitvy)</a:t>
            </a:r>
            <a:endParaRPr lang="cs-CZ" dirty="0"/>
          </a:p>
        </p:txBody>
      </p:sp>
      <p:sp>
        <p:nvSpPr>
          <p:cNvPr id="3" name="Zástupný symbol pro obsah 2"/>
          <p:cNvSpPr>
            <a:spLocks noGrp="1"/>
          </p:cNvSpPr>
          <p:nvPr>
            <p:ph sz="quarter" idx="1"/>
          </p:nvPr>
        </p:nvSpPr>
        <p:spPr/>
        <p:txBody>
          <a:bodyPr>
            <a:normAutofit fontScale="85000" lnSpcReduction="10000"/>
          </a:bodyPr>
          <a:lstStyle/>
          <a:p>
            <a:r>
              <a:rPr lang="cs-CZ" dirty="0" smtClean="0"/>
              <a:t>§ 88 ZZS – </a:t>
            </a:r>
            <a:r>
              <a:rPr lang="cs-CZ" b="1" dirty="0" smtClean="0"/>
              <a:t>4 druhy pitev</a:t>
            </a:r>
            <a:r>
              <a:rPr lang="cs-CZ" dirty="0" smtClean="0"/>
              <a:t>:</a:t>
            </a:r>
          </a:p>
          <a:p>
            <a:pPr marL="514350" indent="-514350" algn="just">
              <a:buAutoNum type="alphaLcParenR"/>
            </a:pPr>
            <a:r>
              <a:rPr lang="cs-CZ" b="1" dirty="0" smtClean="0"/>
              <a:t>patologicko-anatomické </a:t>
            </a:r>
            <a:r>
              <a:rPr lang="cs-CZ" dirty="0" smtClean="0"/>
              <a:t>(za účelem zjištění nemoci, komplikací a ověření klinické diagnózy  a postupu u osob zemřelých ve zdravotnickém zařízení smrtí z chorobných příčin)</a:t>
            </a:r>
          </a:p>
          <a:p>
            <a:pPr marL="514350" indent="-514350" algn="just">
              <a:buAutoNum type="alphaLcParenR"/>
            </a:pPr>
            <a:r>
              <a:rPr lang="cs-CZ" b="1" dirty="0"/>
              <a:t>z</a:t>
            </a:r>
            <a:r>
              <a:rPr lang="cs-CZ" b="1" dirty="0" smtClean="0"/>
              <a:t>dravotní</a:t>
            </a:r>
            <a:r>
              <a:rPr lang="cs-CZ" dirty="0" smtClean="0"/>
              <a:t> (za účelem zjištění příčiny smrti a mechanismu úmrtí u osob zemřelých mimo zdravotnické zařízení nebo           v něm náhlým, neočekáváným nebo násilným úmrtím                     vč. sebevraždy)</a:t>
            </a:r>
          </a:p>
          <a:p>
            <a:pPr marL="514350" indent="-514350" algn="just">
              <a:buAutoNum type="alphaLcParenR"/>
            </a:pPr>
            <a:r>
              <a:rPr lang="cs-CZ" b="1" dirty="0"/>
              <a:t>s</a:t>
            </a:r>
            <a:r>
              <a:rPr lang="cs-CZ" b="1" dirty="0" smtClean="0"/>
              <a:t>oudní</a:t>
            </a:r>
            <a:r>
              <a:rPr lang="cs-CZ" dirty="0" smtClean="0"/>
              <a:t> (při podezření na úmrtí způsobené trestným činem)</a:t>
            </a:r>
          </a:p>
          <a:p>
            <a:pPr marL="514350" indent="-514350" algn="just">
              <a:buAutoNum type="alphaLcParenR"/>
            </a:pPr>
            <a:r>
              <a:rPr lang="cs-CZ" b="1" dirty="0"/>
              <a:t>a</a:t>
            </a:r>
            <a:r>
              <a:rPr lang="cs-CZ" b="1" dirty="0" smtClean="0"/>
              <a:t>natomické</a:t>
            </a:r>
            <a:r>
              <a:rPr lang="cs-CZ" dirty="0" smtClean="0"/>
              <a:t> (k výukovým účelům nebo pro účely vědy           a výzkumu)</a:t>
            </a:r>
          </a:p>
        </p:txBody>
      </p:sp>
    </p:spTree>
    <p:extLst>
      <p:ext uri="{BB962C8B-B14F-4D97-AF65-F5344CB8AC3E}">
        <p14:creationId xmlns:p14="http://schemas.microsoft.com/office/powerpoint/2010/main" xmlns="" val="3454820553"/>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lidského těla po smrti (pitvy)</a:t>
            </a:r>
            <a:endParaRPr lang="cs-CZ" dirty="0"/>
          </a:p>
        </p:txBody>
      </p:sp>
      <p:sp>
        <p:nvSpPr>
          <p:cNvPr id="3" name="Zástupný symbol pro obsah 2"/>
          <p:cNvSpPr>
            <a:spLocks noGrp="1"/>
          </p:cNvSpPr>
          <p:nvPr>
            <p:ph sz="quarter" idx="1"/>
          </p:nvPr>
        </p:nvSpPr>
        <p:spPr/>
        <p:txBody>
          <a:bodyPr>
            <a:normAutofit fontScale="70000" lnSpcReduction="20000"/>
          </a:bodyPr>
          <a:lstStyle/>
          <a:p>
            <a:pPr algn="just"/>
            <a:r>
              <a:rPr lang="cs-CZ" dirty="0" smtClean="0"/>
              <a:t>Ne </a:t>
            </a:r>
            <a:r>
              <a:rPr lang="cs-CZ" dirty="0"/>
              <a:t>všechny pitvy prováděné na základě určení „prohlížejícím“ lékařem nebo poskytovatelem provádějícím pitvy lze považovat </a:t>
            </a:r>
            <a:r>
              <a:rPr lang="cs-CZ" dirty="0" smtClean="0"/>
              <a:t>za </a:t>
            </a:r>
            <a:r>
              <a:rPr lang="cs-CZ" dirty="0"/>
              <a:t>pitvy </a:t>
            </a:r>
            <a:r>
              <a:rPr lang="cs-CZ" dirty="0" smtClean="0"/>
              <a:t>povinné.</a:t>
            </a:r>
          </a:p>
          <a:p>
            <a:pPr marL="0" indent="0" algn="just">
              <a:buNone/>
            </a:pPr>
            <a:endParaRPr lang="cs-CZ" dirty="0" smtClean="0"/>
          </a:p>
          <a:p>
            <a:pPr algn="just"/>
            <a:r>
              <a:rPr lang="cs-CZ" dirty="0"/>
              <a:t>Ustanovení § 88 odst. 2 a 3 ZZS stanoví pro povinné pitvy taxativní výčet případů a nestanoví možnost tento výčet rozšířit „určením“ lékařem nebo příslušným poskytovatelem. Takové </a:t>
            </a:r>
            <a:r>
              <a:rPr lang="cs-CZ" b="1" dirty="0"/>
              <a:t>rozšíření jen rozhodnutím lékaře nebo poskytovatele provádějícího pitvu by popíralo smysl posmrtné ochrany člověka vyjádřeného v NOZ. </a:t>
            </a:r>
            <a:endParaRPr lang="cs-CZ" b="1" dirty="0" smtClean="0"/>
          </a:p>
          <a:p>
            <a:pPr algn="just"/>
            <a:endParaRPr lang="cs-CZ" b="1" dirty="0"/>
          </a:p>
          <a:p>
            <a:pPr algn="just"/>
            <a:r>
              <a:rPr lang="cs-CZ" b="1" dirty="0" smtClean="0"/>
              <a:t>Transplantace: zcela opačná domněnka </a:t>
            </a:r>
            <a:r>
              <a:rPr lang="cs-CZ" dirty="0" smtClean="0"/>
              <a:t>(souhlas, není-li prokázán nesouhlas – v Národním registru nesouhlasících s posmrtným odběrem tkání a orgánů, resp. za života před lékařem a svědkem)</a:t>
            </a:r>
          </a:p>
          <a:p>
            <a:pPr algn="just"/>
            <a:endParaRPr lang="cs-CZ" b="1" dirty="0"/>
          </a:p>
          <a:p>
            <a:pPr algn="just"/>
            <a:r>
              <a:rPr lang="cs-CZ" b="1" dirty="0" smtClean="0">
                <a:solidFill>
                  <a:srgbClr val="FF0000"/>
                </a:solidFill>
              </a:rPr>
              <a:t>„Balíček první pomoci“</a:t>
            </a:r>
            <a:r>
              <a:rPr lang="cs-CZ" dirty="0" smtClean="0"/>
              <a:t> – požadavky Ministerstva </a:t>
            </a:r>
            <a:r>
              <a:rPr lang="cs-CZ" dirty="0"/>
              <a:t>zdravotnictví a České lékařské komory </a:t>
            </a:r>
            <a:endParaRPr lang="cs-CZ" b="1" dirty="0">
              <a:solidFill>
                <a:srgbClr val="FF0000"/>
              </a:solidFill>
            </a:endParaRPr>
          </a:p>
        </p:txBody>
      </p:sp>
    </p:spTree>
    <p:extLst>
      <p:ext uri="{BB962C8B-B14F-4D97-AF65-F5344CB8AC3E}">
        <p14:creationId xmlns:p14="http://schemas.microsoft.com/office/powerpoint/2010/main" xmlns="" val="4019124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70000" lnSpcReduction="20000"/>
          </a:bodyPr>
          <a:lstStyle/>
          <a:p>
            <a:pPr marL="0" indent="0" algn="just">
              <a:buNone/>
            </a:pPr>
            <a:r>
              <a:rPr lang="cs-CZ" b="1" i="1" dirty="0" smtClean="0"/>
              <a:t>      Soudy </a:t>
            </a:r>
            <a:r>
              <a:rPr lang="cs-CZ" b="1" i="1" dirty="0"/>
              <a:t>tak nemohou být </a:t>
            </a:r>
            <a:r>
              <a:rPr lang="cs-CZ" i="1" dirty="0"/>
              <a:t>v takovýchto případech, resp. názorových polemikách, </a:t>
            </a:r>
            <a:r>
              <a:rPr lang="cs-CZ" b="1" i="1" dirty="0"/>
              <a:t>arbitry správnosti</a:t>
            </a:r>
            <a:r>
              <a:rPr lang="cs-CZ" i="1" dirty="0"/>
              <a:t>, relevance či vhodnosti uvedených názorů, neboť podobné výroky, jako nyní posuzované, mají </a:t>
            </a:r>
            <a:r>
              <a:rPr lang="cs-CZ" b="1" i="1" dirty="0"/>
              <a:t>charakter zcela subjektivních mínění, resp. hodnotových preferencí, které jsou z povahy věci ryze individuální a nelze je objektivizovat</a:t>
            </a:r>
            <a:r>
              <a:rPr lang="cs-CZ" i="1" dirty="0"/>
              <a:t>. I zcela věcný projev jednoho politika může jeho názorový oponent vnímat jako balast či banalitu, a naopak. Podobná vzájemná subjektivní hodnocení jsou ostatně předmětem a obsahem politických diskusí na všech úrovních politiky. Veřejná debata o veřejných věcech by měla podléhat, pokud jde o subjektivní názory v ní prezentované, pouze minimální míře zásahů ze strany veřejné moci (soudů). Je </a:t>
            </a:r>
            <a:r>
              <a:rPr lang="cs-CZ" b="1" i="1" dirty="0"/>
              <a:t>věcí příjemců informací (čtenářů, diváků), </a:t>
            </a:r>
            <a:r>
              <a:rPr lang="cs-CZ" i="1" dirty="0"/>
              <a:t>aby si o aktérech veřejné diskuse sami učinili obrázek, a to jak na základě formy, tak obsahu jimi prezentovaných </a:t>
            </a:r>
            <a:r>
              <a:rPr lang="cs-CZ" i="1" dirty="0" smtClean="0"/>
              <a:t>názorů…</a:t>
            </a:r>
            <a:endParaRPr lang="cs-CZ" i="1" dirty="0"/>
          </a:p>
          <a:p>
            <a:pPr marL="0" indent="0" algn="just">
              <a:buNone/>
            </a:pPr>
            <a:r>
              <a:rPr lang="cs-CZ" b="1" i="1" dirty="0"/>
              <a:t/>
            </a:r>
            <a:br>
              <a:rPr lang="cs-CZ" b="1" i="1" dirty="0"/>
            </a:br>
            <a:r>
              <a:rPr lang="cs-CZ" b="1" i="1" dirty="0" smtClean="0"/>
              <a:t>      Výjimečná </a:t>
            </a:r>
            <a:r>
              <a:rPr lang="cs-CZ" b="1" i="1" dirty="0"/>
              <a:t>ingerence veřejné moci </a:t>
            </a:r>
            <a:r>
              <a:rPr lang="cs-CZ" i="1" dirty="0"/>
              <a:t>(tedy soudů v řízení na ochranu osobnosti) pak bude </a:t>
            </a:r>
            <a:r>
              <a:rPr lang="cs-CZ" b="1" i="1" dirty="0"/>
              <a:t>namístě pouze při zjevně excesivní formě prezentace názorů, typicky u vulgárních projevů</a:t>
            </a:r>
            <a:r>
              <a:rPr lang="cs-CZ" i="1" dirty="0"/>
              <a:t>. I zde je však vždy nutno hodnotit celkový kontext projevu.</a:t>
            </a:r>
          </a:p>
          <a:p>
            <a:endParaRPr lang="cs-CZ" dirty="0"/>
          </a:p>
        </p:txBody>
      </p:sp>
    </p:spTree>
    <p:extLst>
      <p:ext uri="{BB962C8B-B14F-4D97-AF65-F5344CB8AC3E}">
        <p14:creationId xmlns:p14="http://schemas.microsoft.com/office/powerpoint/2010/main" xmlns="" val="15045313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Presumpce udělení souhlasu se zásahem do integrity</a:t>
            </a:r>
            <a:endParaRPr lang="cs-CZ" b="1" dirty="0"/>
          </a:p>
        </p:txBody>
      </p:sp>
      <p:sp>
        <p:nvSpPr>
          <p:cNvPr id="3" name="Zástupný symbol pro obsah 2"/>
          <p:cNvSpPr>
            <a:spLocks noGrp="1"/>
          </p:cNvSpPr>
          <p:nvPr>
            <p:ph sz="quarter" idx="1"/>
          </p:nvPr>
        </p:nvSpPr>
        <p:spPr/>
        <p:txBody>
          <a:bodyPr>
            <a:normAutofit fontScale="85000" lnSpcReduction="20000"/>
          </a:bodyPr>
          <a:lstStyle/>
          <a:p>
            <a:r>
              <a:rPr lang="cs-CZ" dirty="0" smtClean="0"/>
              <a:t>Dosavadní 4 teze posouzení zásahu do integrity:</a:t>
            </a:r>
          </a:p>
          <a:p>
            <a:pPr marL="0" indent="0">
              <a:buNone/>
            </a:pPr>
            <a:endParaRPr lang="cs-CZ" dirty="0" smtClean="0"/>
          </a:p>
          <a:p>
            <a:pPr marL="514350" indent="-514350" algn="just">
              <a:buAutoNum type="arabicParenR"/>
            </a:pPr>
            <a:r>
              <a:rPr lang="cs-CZ" dirty="0" smtClean="0"/>
              <a:t>Nedotknutelnost integrity</a:t>
            </a:r>
          </a:p>
          <a:p>
            <a:pPr marL="514350" indent="-514350" algn="just">
              <a:buAutoNum type="arabicParenR"/>
            </a:pPr>
            <a:r>
              <a:rPr lang="cs-CZ" dirty="0" smtClean="0"/>
              <a:t>Oprávněný zásah musí mít právní důvod (okolnost vylučující neoprávněnost zásahu)</a:t>
            </a:r>
          </a:p>
          <a:p>
            <a:pPr marL="514350" indent="-514350" algn="just">
              <a:buAutoNum type="arabicParenR"/>
            </a:pPr>
            <a:r>
              <a:rPr lang="cs-CZ" dirty="0" smtClean="0"/>
              <a:t>Právním důvodem je typicky informovaný souhlas,  ale i zákonné licence (stav nouze, povinné léčení)</a:t>
            </a:r>
          </a:p>
          <a:p>
            <a:pPr marL="514350" indent="-514350" algn="just">
              <a:buAutoNum type="arabicParenR"/>
            </a:pPr>
            <a:r>
              <a:rPr lang="cs-CZ" b="1" dirty="0" smtClean="0"/>
              <a:t>Právní důvod prokazuje původce zásahu</a:t>
            </a:r>
            <a:endParaRPr lang="cs-CZ" dirty="0" smtClean="0"/>
          </a:p>
          <a:p>
            <a:pPr marL="514350" indent="-514350" algn="just">
              <a:buAutoNum type="arabicParenR"/>
            </a:pPr>
            <a:endParaRPr lang="cs-CZ" dirty="0" smtClean="0"/>
          </a:p>
          <a:p>
            <a:pPr algn="just"/>
            <a:r>
              <a:rPr lang="cs-CZ" dirty="0" smtClean="0"/>
              <a:t>§ 97 odst. 2 NOZ - vyvratitelná právní domněnka souhlasu:</a:t>
            </a:r>
          </a:p>
          <a:p>
            <a:pPr marL="274320" lvl="2" indent="0" algn="just">
              <a:buClr>
                <a:schemeClr val="accent1"/>
              </a:buClr>
              <a:buSzPct val="85000"/>
              <a:buNone/>
            </a:pPr>
            <a:endParaRPr lang="cs-CZ" dirty="0"/>
          </a:p>
          <a:p>
            <a:pPr marL="274320" lvl="2" indent="0" algn="just">
              <a:buClr>
                <a:schemeClr val="accent1"/>
              </a:buClr>
              <a:buSzPct val="85000"/>
              <a:buNone/>
            </a:pPr>
            <a:r>
              <a:rPr lang="cs-CZ" dirty="0" smtClean="0">
                <a:solidFill>
                  <a:schemeClr val="tx1"/>
                </a:solidFill>
              </a:rPr>
              <a:t>Nevyžaduje-li </a:t>
            </a:r>
            <a:r>
              <a:rPr lang="cs-CZ" dirty="0">
                <a:solidFill>
                  <a:schemeClr val="tx1"/>
                </a:solidFill>
              </a:rPr>
              <a:t>se pro souhlas písemná forma, </a:t>
            </a:r>
            <a:r>
              <a:rPr lang="cs-CZ" b="1" dirty="0">
                <a:solidFill>
                  <a:schemeClr val="tx1"/>
                </a:solidFill>
              </a:rPr>
              <a:t>má se za to, že byl udělen</a:t>
            </a:r>
            <a:r>
              <a:rPr lang="cs-CZ" dirty="0">
                <a:solidFill>
                  <a:schemeClr val="tx1"/>
                </a:solidFill>
              </a:rPr>
              <a:t>. </a:t>
            </a:r>
            <a:r>
              <a:rPr lang="cs-CZ" dirty="0" smtClean="0">
                <a:solidFill>
                  <a:schemeClr val="tx1"/>
                </a:solidFill>
              </a:rPr>
              <a:t>           Při </a:t>
            </a:r>
            <a:r>
              <a:rPr lang="cs-CZ" dirty="0">
                <a:solidFill>
                  <a:schemeClr val="tx1"/>
                </a:solidFill>
              </a:rPr>
              <a:t>nejistotě, zda byl souhlas odvolán v jiné než písemné formě, se má </a:t>
            </a:r>
            <a:r>
              <a:rPr lang="cs-CZ" dirty="0" smtClean="0">
                <a:solidFill>
                  <a:schemeClr val="tx1"/>
                </a:solidFill>
              </a:rPr>
              <a:t> za </a:t>
            </a:r>
            <a:r>
              <a:rPr lang="cs-CZ" dirty="0">
                <a:solidFill>
                  <a:schemeClr val="tx1"/>
                </a:solidFill>
              </a:rPr>
              <a:t>to, že </a:t>
            </a:r>
            <a:r>
              <a:rPr lang="cs-CZ" dirty="0" smtClean="0">
                <a:solidFill>
                  <a:schemeClr val="tx1"/>
                </a:solidFill>
              </a:rPr>
              <a:t>         k </a:t>
            </a:r>
            <a:r>
              <a:rPr lang="cs-CZ" dirty="0">
                <a:solidFill>
                  <a:schemeClr val="tx1"/>
                </a:solidFill>
              </a:rPr>
              <a:t>odvolání nedošlo.</a:t>
            </a:r>
          </a:p>
          <a:p>
            <a:pPr algn="just"/>
            <a:endParaRPr lang="cs-CZ" sz="2000" dirty="0"/>
          </a:p>
          <a:p>
            <a:pPr marL="274320" lvl="1" indent="0">
              <a:buNone/>
            </a:pPr>
            <a:endParaRPr lang="cs-CZ" sz="2000" i="1" dirty="0" smtClean="0">
              <a:solidFill>
                <a:schemeClr val="tx1"/>
              </a:solidFill>
            </a:endParaRPr>
          </a:p>
        </p:txBody>
      </p:sp>
    </p:spTree>
    <p:extLst>
      <p:ext uri="{BB962C8B-B14F-4D97-AF65-F5344CB8AC3E}">
        <p14:creationId xmlns:p14="http://schemas.microsoft.com/office/powerpoint/2010/main" xmlns="" val="4146670106"/>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Presumpce udělení souhlasu se zásahem do integrity</a:t>
            </a:r>
            <a:endParaRPr lang="cs-CZ" dirty="0"/>
          </a:p>
        </p:txBody>
      </p:sp>
      <p:sp>
        <p:nvSpPr>
          <p:cNvPr id="3" name="Zástupný symbol pro obsah 2"/>
          <p:cNvSpPr>
            <a:spLocks noGrp="1"/>
          </p:cNvSpPr>
          <p:nvPr>
            <p:ph sz="quarter" idx="1"/>
          </p:nvPr>
        </p:nvSpPr>
        <p:spPr/>
        <p:txBody>
          <a:bodyPr>
            <a:normAutofit lnSpcReduction="10000"/>
          </a:bodyPr>
          <a:lstStyle/>
          <a:p>
            <a:pPr algn="just"/>
            <a:r>
              <a:rPr lang="cs-CZ" dirty="0" smtClean="0"/>
              <a:t>Německo – </a:t>
            </a:r>
            <a:r>
              <a:rPr lang="cs-CZ" b="1" dirty="0" err="1" smtClean="0"/>
              <a:t>Patientenrechtgesetz</a:t>
            </a:r>
            <a:r>
              <a:rPr lang="cs-CZ" b="1" dirty="0" smtClean="0"/>
              <a:t> </a:t>
            </a:r>
            <a:r>
              <a:rPr lang="cs-CZ" dirty="0" smtClean="0"/>
              <a:t>(§ 630a-h BGB):</a:t>
            </a:r>
          </a:p>
          <a:p>
            <a:pPr marL="0" indent="0" algn="just">
              <a:buNone/>
            </a:pPr>
            <a:endParaRPr lang="cs-CZ" dirty="0" smtClean="0"/>
          </a:p>
          <a:p>
            <a:pPr algn="just"/>
            <a:r>
              <a:rPr lang="cs-CZ" dirty="0" smtClean="0"/>
              <a:t>630h odst. 2  BGB: </a:t>
            </a:r>
          </a:p>
          <a:p>
            <a:endParaRPr lang="cs-CZ" dirty="0"/>
          </a:p>
          <a:p>
            <a:pPr marL="0" indent="0" algn="just">
              <a:buNone/>
            </a:pPr>
            <a:r>
              <a:rPr lang="cs-CZ" dirty="0" smtClean="0"/>
              <a:t>    Ošetřující je </a:t>
            </a:r>
            <a:r>
              <a:rPr lang="cs-CZ" b="1" dirty="0" smtClean="0"/>
              <a:t>povinen dokázat, že získal souhlas </a:t>
            </a:r>
            <a:r>
              <a:rPr lang="cs-CZ" dirty="0" smtClean="0"/>
              <a:t>podle § 630d a poskytl poučení v souladu s požadavky § 630e. Pokud poučení nesplňuje požadavky § 630e, může se ošetřující lékař odvolávat na to, že pacient </a:t>
            </a:r>
            <a:r>
              <a:rPr lang="cs-CZ" b="1" dirty="0" smtClean="0"/>
              <a:t>by se zákrokem souhlasil</a:t>
            </a:r>
            <a:r>
              <a:rPr lang="cs-CZ" dirty="0" smtClean="0"/>
              <a:t> i v případě řádného poučení o něm.</a:t>
            </a:r>
          </a:p>
          <a:p>
            <a:pPr marL="0" indent="0" algn="just">
              <a:buNone/>
            </a:pPr>
            <a:endParaRPr lang="cs-CZ" dirty="0" smtClean="0"/>
          </a:p>
          <a:p>
            <a:endParaRPr lang="cs-CZ" dirty="0" smtClean="0"/>
          </a:p>
        </p:txBody>
      </p:sp>
    </p:spTree>
    <p:extLst>
      <p:ext uri="{BB962C8B-B14F-4D97-AF65-F5344CB8AC3E}">
        <p14:creationId xmlns:p14="http://schemas.microsoft.com/office/powerpoint/2010/main" xmlns="" val="3434421629"/>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Presumpce udělení souhlasu se zásahem do integrity</a:t>
            </a:r>
            <a:endParaRPr lang="cs-CZ" dirty="0"/>
          </a:p>
        </p:txBody>
      </p:sp>
      <p:sp>
        <p:nvSpPr>
          <p:cNvPr id="3" name="Zástupný symbol pro obsah 2"/>
          <p:cNvSpPr>
            <a:spLocks noGrp="1"/>
          </p:cNvSpPr>
          <p:nvPr>
            <p:ph sz="quarter" idx="1"/>
          </p:nvPr>
        </p:nvSpPr>
        <p:spPr/>
        <p:txBody>
          <a:bodyPr>
            <a:normAutofit/>
          </a:bodyPr>
          <a:lstStyle/>
          <a:p>
            <a:r>
              <a:rPr lang="cs-CZ" b="1" dirty="0" smtClean="0"/>
              <a:t>Triplicita</a:t>
            </a:r>
            <a:r>
              <a:rPr lang="cs-CZ" dirty="0" smtClean="0"/>
              <a:t> zákonné úpravy informovaného souhlasu</a:t>
            </a:r>
          </a:p>
          <a:p>
            <a:r>
              <a:rPr lang="cs-CZ" dirty="0" smtClean="0"/>
              <a:t>Použitelnost </a:t>
            </a:r>
            <a:r>
              <a:rPr lang="cs-CZ" dirty="0"/>
              <a:t>i pro zdravotnictví (neexistuje odlišná speciální </a:t>
            </a:r>
            <a:r>
              <a:rPr lang="cs-CZ" dirty="0" smtClean="0"/>
              <a:t>úprava)</a:t>
            </a:r>
          </a:p>
          <a:p>
            <a:r>
              <a:rPr lang="cs-CZ" dirty="0" smtClean="0"/>
              <a:t>„Uvedení normativní regulace do souladu s běžnou praxí“  </a:t>
            </a:r>
          </a:p>
          <a:p>
            <a:pPr algn="just"/>
            <a:r>
              <a:rPr lang="cs-CZ" dirty="0" smtClean="0"/>
              <a:t>Přetrvávající paternalismus, hodnotové odmítání principů medicínského práva částí lékařů	</a:t>
            </a:r>
          </a:p>
          <a:p>
            <a:pPr algn="just"/>
            <a:r>
              <a:rPr lang="cs-CZ" dirty="0" smtClean="0"/>
              <a:t>Maximálně problematické a ojedinělé řešení, </a:t>
            </a:r>
            <a:r>
              <a:rPr lang="cs-CZ" b="1" dirty="0" smtClean="0"/>
              <a:t>praktická neúnosnost negativního důkazního břemene</a:t>
            </a:r>
          </a:p>
          <a:p>
            <a:pPr marL="0" indent="0" algn="just">
              <a:buNone/>
            </a:pPr>
            <a:endParaRPr lang="cs-CZ" dirty="0" smtClean="0"/>
          </a:p>
        </p:txBody>
      </p:sp>
    </p:spTree>
    <p:extLst>
      <p:ext uri="{BB962C8B-B14F-4D97-AF65-F5344CB8AC3E}">
        <p14:creationId xmlns:p14="http://schemas.microsoft.com/office/powerpoint/2010/main" xmlns="" val="135801115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Presumpce udělení souhlasu se zásahem do integrity</a:t>
            </a:r>
            <a:endParaRPr lang="cs-CZ" dirty="0"/>
          </a:p>
        </p:txBody>
      </p:sp>
      <p:sp>
        <p:nvSpPr>
          <p:cNvPr id="3" name="Zástupný symbol pro obsah 2"/>
          <p:cNvSpPr>
            <a:spLocks noGrp="1"/>
          </p:cNvSpPr>
          <p:nvPr>
            <p:ph sz="quarter" idx="1"/>
          </p:nvPr>
        </p:nvSpPr>
        <p:spPr/>
        <p:txBody>
          <a:bodyPr>
            <a:noAutofit/>
          </a:bodyPr>
          <a:lstStyle/>
          <a:p>
            <a:pPr algn="just"/>
            <a:r>
              <a:rPr lang="cs-CZ" sz="1600" dirty="0"/>
              <a:t>Nález ÚS </a:t>
            </a:r>
            <a:r>
              <a:rPr lang="cs-CZ" sz="1600" dirty="0" err="1"/>
              <a:t>sp</a:t>
            </a:r>
            <a:r>
              <a:rPr lang="cs-CZ" sz="1600" dirty="0"/>
              <a:t>. zn. I. ÚS 22/10 ze dne 7.4.2010 (negativní důkazní teorie</a:t>
            </a:r>
            <a:r>
              <a:rPr lang="cs-CZ" sz="1600" dirty="0" smtClean="0"/>
              <a:t>):</a:t>
            </a:r>
          </a:p>
          <a:p>
            <a:pPr marL="0" indent="0" algn="just">
              <a:buNone/>
            </a:pPr>
            <a:endParaRPr lang="cs-CZ" sz="1600" dirty="0"/>
          </a:p>
          <a:p>
            <a:pPr marL="274320" lvl="1" indent="0" algn="just">
              <a:buNone/>
            </a:pPr>
            <a:r>
              <a:rPr lang="cs-CZ" sz="1600" i="1" dirty="0">
                <a:solidFill>
                  <a:schemeClr val="tx1"/>
                </a:solidFill>
              </a:rPr>
              <a:t>Po nikom nelze spravedlivě požadovat, aby prokázal reálnou neexistenci určité právní skutečnosti</a:t>
            </a:r>
            <a:r>
              <a:rPr lang="cs-CZ" sz="1600" i="1" dirty="0" smtClean="0">
                <a:solidFill>
                  <a:schemeClr val="tx1"/>
                </a:solidFill>
              </a:rPr>
              <a:t>.</a:t>
            </a:r>
          </a:p>
          <a:p>
            <a:pPr marL="274320" lvl="1" indent="0" algn="just">
              <a:buNone/>
            </a:pPr>
            <a:endParaRPr lang="cs-CZ" sz="1600" dirty="0" smtClean="0"/>
          </a:p>
          <a:p>
            <a:pPr algn="just"/>
            <a:r>
              <a:rPr lang="cs-CZ" sz="1600" dirty="0" smtClean="0"/>
              <a:t>Rozsudek </a:t>
            </a:r>
            <a:r>
              <a:rPr lang="cs-CZ" sz="1600" dirty="0"/>
              <a:t>NS </a:t>
            </a:r>
            <a:r>
              <a:rPr lang="cs-CZ" sz="1600" dirty="0" err="1"/>
              <a:t>sp</a:t>
            </a:r>
            <a:r>
              <a:rPr lang="cs-CZ" sz="1600" dirty="0"/>
              <a:t>. zn. 22 </a:t>
            </a:r>
            <a:r>
              <a:rPr lang="cs-CZ" sz="1600" dirty="0" err="1"/>
              <a:t>Cdo</a:t>
            </a:r>
            <a:r>
              <a:rPr lang="cs-CZ" sz="1600" dirty="0"/>
              <a:t> 4707/2010 ze dne </a:t>
            </a:r>
            <a:r>
              <a:rPr lang="cs-CZ" sz="1600" dirty="0" smtClean="0"/>
              <a:t>14.2.2013 (odmítnutí negativní důkazní teorie):</a:t>
            </a:r>
          </a:p>
          <a:p>
            <a:pPr marL="0" indent="0" algn="just">
              <a:buNone/>
            </a:pPr>
            <a:endParaRPr lang="cs-CZ" sz="1600" dirty="0"/>
          </a:p>
          <a:p>
            <a:pPr marL="274320" lvl="1" indent="0" algn="just">
              <a:buNone/>
            </a:pPr>
            <a:r>
              <a:rPr lang="cs-CZ" sz="1600" i="1" dirty="0">
                <a:solidFill>
                  <a:schemeClr val="tx1"/>
                </a:solidFill>
              </a:rPr>
              <a:t>Negativní skutečnosti lze v řízení dokazovat</a:t>
            </a:r>
            <a:r>
              <a:rPr lang="cs-CZ" sz="1600" i="1" dirty="0" smtClean="0">
                <a:solidFill>
                  <a:schemeClr val="tx1"/>
                </a:solidFill>
              </a:rPr>
              <a:t>.</a:t>
            </a:r>
          </a:p>
          <a:p>
            <a:pPr marL="274320" lvl="1" indent="0" algn="just">
              <a:buNone/>
            </a:pPr>
            <a:endParaRPr lang="cs-CZ" sz="1600" dirty="0" smtClean="0"/>
          </a:p>
          <a:p>
            <a:r>
              <a:rPr lang="cs-CZ" sz="1600" dirty="0" smtClean="0"/>
              <a:t>Nález Ústavního soudu </a:t>
            </a:r>
            <a:r>
              <a:rPr lang="cs-CZ" sz="1600" dirty="0" err="1" smtClean="0"/>
              <a:t>sp</a:t>
            </a:r>
            <a:r>
              <a:rPr lang="cs-CZ" sz="1600" dirty="0" smtClean="0"/>
              <a:t>. zn. </a:t>
            </a:r>
            <a:r>
              <a:rPr lang="cs-CZ" sz="1600" dirty="0" err="1" smtClean="0"/>
              <a:t>Pl</a:t>
            </a:r>
            <a:r>
              <a:rPr lang="cs-CZ" sz="1600" dirty="0" smtClean="0"/>
              <a:t>. ÚS 37/04 ze dne 26.4.2006:</a:t>
            </a:r>
          </a:p>
          <a:p>
            <a:pPr marL="0" indent="0">
              <a:buNone/>
            </a:pPr>
            <a:endParaRPr lang="cs-CZ" sz="1600" dirty="0" smtClean="0"/>
          </a:p>
          <a:p>
            <a:pPr marL="274320" lvl="1" indent="0" algn="just">
              <a:buNone/>
            </a:pPr>
            <a:r>
              <a:rPr lang="cs-CZ" sz="1600" i="1" dirty="0" smtClean="0">
                <a:solidFill>
                  <a:schemeClr val="tx1"/>
                </a:solidFill>
              </a:rPr>
              <a:t>V </a:t>
            </a:r>
            <a:r>
              <a:rPr lang="cs-CZ" sz="1600" i="1" dirty="0">
                <a:solidFill>
                  <a:schemeClr val="tx1"/>
                </a:solidFill>
              </a:rPr>
              <a:t>právu na spravedlivý proces obsažená zásada rovnosti zbraní </a:t>
            </a:r>
            <a:r>
              <a:rPr lang="cs-CZ" sz="1600" i="1" dirty="0" smtClean="0">
                <a:solidFill>
                  <a:schemeClr val="tx1"/>
                </a:solidFill>
              </a:rPr>
              <a:t> v </a:t>
            </a:r>
            <a:r>
              <a:rPr lang="cs-CZ" sz="1600" i="1" dirty="0">
                <a:solidFill>
                  <a:schemeClr val="tx1"/>
                </a:solidFill>
              </a:rPr>
              <a:t>civilním řízení obecně zahrnuje též rovnost břemen, která jsou </a:t>
            </a:r>
            <a:r>
              <a:rPr lang="cs-CZ" sz="1600" i="1" dirty="0" smtClean="0">
                <a:solidFill>
                  <a:schemeClr val="tx1"/>
                </a:solidFill>
              </a:rPr>
              <a:t>na </a:t>
            </a:r>
            <a:r>
              <a:rPr lang="cs-CZ" sz="1600" i="1" dirty="0">
                <a:solidFill>
                  <a:schemeClr val="tx1"/>
                </a:solidFill>
              </a:rPr>
              <a:t>účastníky řízení kladena (a která </a:t>
            </a:r>
            <a:r>
              <a:rPr lang="cs-CZ" sz="1600" b="1" i="1" dirty="0">
                <a:solidFill>
                  <a:schemeClr val="tx1"/>
                </a:solidFill>
              </a:rPr>
              <a:t>nesmí být nepřiměřená</a:t>
            </a:r>
            <a:r>
              <a:rPr lang="cs-CZ" sz="1600" i="1" dirty="0">
                <a:solidFill>
                  <a:schemeClr val="tx1"/>
                </a:solidFill>
              </a:rPr>
              <a:t>), </a:t>
            </a:r>
            <a:r>
              <a:rPr lang="cs-CZ" sz="1600" i="1" dirty="0" smtClean="0">
                <a:solidFill>
                  <a:schemeClr val="tx1"/>
                </a:solidFill>
              </a:rPr>
              <a:t>v </a:t>
            </a:r>
            <a:r>
              <a:rPr lang="cs-CZ" sz="1600" i="1" dirty="0">
                <a:solidFill>
                  <a:schemeClr val="tx1"/>
                </a:solidFill>
              </a:rPr>
              <a:t>opačném případě nelze řízení jako celek považovat </a:t>
            </a:r>
            <a:r>
              <a:rPr lang="cs-CZ" sz="1600" i="1" dirty="0" smtClean="0">
                <a:solidFill>
                  <a:schemeClr val="tx1"/>
                </a:solidFill>
              </a:rPr>
              <a:t>za </a:t>
            </a:r>
            <a:r>
              <a:rPr lang="cs-CZ" sz="1600" i="1" dirty="0">
                <a:solidFill>
                  <a:schemeClr val="tx1"/>
                </a:solidFill>
              </a:rPr>
              <a:t>spravedlivé. </a:t>
            </a:r>
          </a:p>
        </p:txBody>
      </p:sp>
    </p:spTree>
    <p:extLst>
      <p:ext uri="{BB962C8B-B14F-4D97-AF65-F5344CB8AC3E}">
        <p14:creationId xmlns:p14="http://schemas.microsoft.com/office/powerpoint/2010/main" xmlns="" val="333675168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Presumpce udělení souhlasu se zásahem do integrity</a:t>
            </a:r>
            <a:endParaRPr lang="cs-CZ" dirty="0"/>
          </a:p>
        </p:txBody>
      </p:sp>
      <p:sp>
        <p:nvSpPr>
          <p:cNvPr id="3" name="Zástupný symbol pro obsah 2"/>
          <p:cNvSpPr>
            <a:spLocks noGrp="1"/>
          </p:cNvSpPr>
          <p:nvPr>
            <p:ph sz="quarter" idx="1"/>
          </p:nvPr>
        </p:nvSpPr>
        <p:spPr/>
        <p:txBody>
          <a:bodyPr>
            <a:normAutofit lnSpcReduction="10000"/>
          </a:bodyPr>
          <a:lstStyle/>
          <a:p>
            <a:r>
              <a:rPr lang="cs-CZ" dirty="0" smtClean="0"/>
              <a:t>Možná protiústavnost</a:t>
            </a:r>
          </a:p>
          <a:p>
            <a:pPr marL="0" indent="0">
              <a:buNone/>
            </a:pPr>
            <a:endParaRPr lang="cs-CZ" dirty="0"/>
          </a:p>
          <a:p>
            <a:r>
              <a:rPr lang="cs-CZ" dirty="0" smtClean="0"/>
              <a:t>Varianty řešení:</a:t>
            </a:r>
          </a:p>
          <a:p>
            <a:pPr marL="0" indent="0">
              <a:buNone/>
            </a:pPr>
            <a:endParaRPr lang="cs-CZ" dirty="0"/>
          </a:p>
          <a:p>
            <a:pPr marL="514350" indent="-514350" algn="just">
              <a:buAutoNum type="arabicParenR"/>
            </a:pPr>
            <a:r>
              <a:rPr lang="cs-CZ" dirty="0" smtClean="0"/>
              <a:t>Derogace ÚS</a:t>
            </a:r>
          </a:p>
          <a:p>
            <a:pPr marL="514350" indent="-514350" algn="just">
              <a:buAutoNum type="arabicParenR"/>
            </a:pPr>
            <a:endParaRPr lang="cs-CZ" dirty="0"/>
          </a:p>
          <a:p>
            <a:pPr marL="514350" indent="-514350" algn="just">
              <a:buAutoNum type="arabicParenR"/>
            </a:pPr>
            <a:r>
              <a:rPr lang="cs-CZ" b="1" dirty="0" smtClean="0"/>
              <a:t>Rozdělení důkazního břemene </a:t>
            </a:r>
            <a:r>
              <a:rPr lang="cs-CZ" dirty="0" smtClean="0"/>
              <a:t>ohledně poučení (vysvětlení) a udělení souhlasu</a:t>
            </a:r>
          </a:p>
          <a:p>
            <a:pPr marL="514350" indent="-514350" algn="just">
              <a:buAutoNum type="arabicParenR"/>
            </a:pPr>
            <a:endParaRPr lang="cs-CZ" dirty="0" smtClean="0"/>
          </a:p>
          <a:p>
            <a:pPr marL="514350" indent="-514350" algn="just">
              <a:buFont typeface="Wingdings 2"/>
              <a:buAutoNum type="arabicParenR"/>
            </a:pPr>
            <a:r>
              <a:rPr lang="cs-CZ" dirty="0" smtClean="0">
                <a:solidFill>
                  <a:srgbClr val="FF0000"/>
                </a:solidFill>
              </a:rPr>
              <a:t>„Balíček první pomoci“</a:t>
            </a:r>
            <a:r>
              <a:rPr lang="cs-CZ" dirty="0"/>
              <a:t>- vypustí se</a:t>
            </a:r>
          </a:p>
          <a:p>
            <a:pPr marL="514350" indent="-514350" algn="just">
              <a:buAutoNum type="arabicParenR"/>
            </a:pPr>
            <a:endParaRPr lang="cs-CZ" dirty="0" smtClean="0">
              <a:solidFill>
                <a:srgbClr val="FF0000"/>
              </a:solidFill>
            </a:endParaRPr>
          </a:p>
          <a:p>
            <a:pPr marL="0" indent="0">
              <a:buNone/>
            </a:pPr>
            <a:endParaRPr lang="cs-CZ" dirty="0">
              <a:solidFill>
                <a:srgbClr val="FF0000"/>
              </a:solidFill>
            </a:endParaRPr>
          </a:p>
        </p:txBody>
      </p:sp>
    </p:spTree>
    <p:extLst>
      <p:ext uri="{BB962C8B-B14F-4D97-AF65-F5344CB8AC3E}">
        <p14:creationId xmlns:p14="http://schemas.microsoft.com/office/powerpoint/2010/main" xmlns="" val="3237203676"/>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Náklady řízení</a:t>
            </a:r>
            <a:endParaRPr lang="cs-CZ" b="1" dirty="0"/>
          </a:p>
        </p:txBody>
      </p:sp>
      <p:sp>
        <p:nvSpPr>
          <p:cNvPr id="3" name="Zástupný symbol pro obsah 2"/>
          <p:cNvSpPr>
            <a:spLocks noGrp="1"/>
          </p:cNvSpPr>
          <p:nvPr>
            <p:ph sz="quarter" idx="1"/>
          </p:nvPr>
        </p:nvSpPr>
        <p:spPr/>
        <p:txBody>
          <a:bodyPr>
            <a:normAutofit fontScale="47500" lnSpcReduction="20000"/>
          </a:bodyPr>
          <a:lstStyle/>
          <a:p>
            <a:r>
              <a:rPr lang="cs-CZ" b="1" u="sng" dirty="0" smtClean="0"/>
              <a:t>Soudní poplatky</a:t>
            </a:r>
            <a:r>
              <a:rPr lang="cs-CZ" dirty="0" smtClean="0"/>
              <a:t>:</a:t>
            </a:r>
          </a:p>
          <a:p>
            <a:pPr marL="0" indent="0">
              <a:buNone/>
            </a:pPr>
            <a:endParaRPr lang="cs-CZ" dirty="0"/>
          </a:p>
          <a:p>
            <a:r>
              <a:rPr lang="cs-CZ" b="1" dirty="0" smtClean="0"/>
              <a:t>Sazebník poplatků</a:t>
            </a:r>
            <a:r>
              <a:rPr lang="cs-CZ" dirty="0" smtClean="0"/>
              <a:t>:</a:t>
            </a:r>
          </a:p>
          <a:p>
            <a:endParaRPr lang="cs-CZ" dirty="0" smtClean="0"/>
          </a:p>
          <a:p>
            <a:endParaRPr lang="cs-CZ" dirty="0"/>
          </a:p>
          <a:p>
            <a:r>
              <a:rPr lang="cs-CZ" dirty="0"/>
              <a:t>Položka 3</a:t>
            </a:r>
          </a:p>
          <a:p>
            <a:pPr marL="0" indent="0">
              <a:buNone/>
            </a:pPr>
            <a:r>
              <a:rPr lang="cs-CZ" dirty="0"/>
              <a:t> </a:t>
            </a:r>
          </a:p>
          <a:p>
            <a:pPr marL="0" indent="0">
              <a:buNone/>
            </a:pPr>
            <a:r>
              <a:rPr lang="cs-CZ" dirty="0" smtClean="0"/>
              <a:t>Za </a:t>
            </a:r>
            <a:r>
              <a:rPr lang="cs-CZ" dirty="0"/>
              <a:t>návrh na zahájení řízení </a:t>
            </a:r>
            <a:r>
              <a:rPr lang="cs-CZ" b="1" dirty="0"/>
              <a:t>s návrhem na náhradu nemajetkové újmy v penězích</a:t>
            </a:r>
          </a:p>
          <a:p>
            <a:pPr marL="0" indent="0">
              <a:buNone/>
            </a:pPr>
            <a:r>
              <a:rPr lang="cs-CZ" dirty="0"/>
              <a:t> </a:t>
            </a:r>
            <a:r>
              <a:rPr lang="cs-CZ" dirty="0" smtClean="0"/>
              <a:t>      a</a:t>
            </a:r>
            <a:r>
              <a:rPr lang="cs-CZ" dirty="0"/>
              <a:t>)   do   částky   200   000   Kč   včetně                                    2   000  Kč</a:t>
            </a:r>
          </a:p>
          <a:p>
            <a:pPr marL="0" indent="0">
              <a:buNone/>
            </a:pPr>
            <a:r>
              <a:rPr lang="cs-CZ" dirty="0" smtClean="0"/>
              <a:t>       b</a:t>
            </a:r>
            <a:r>
              <a:rPr lang="cs-CZ" dirty="0"/>
              <a:t>)   v   částce   vyšší   než   200   000   Kč                                  1   %   z   této   </a:t>
            </a:r>
            <a:r>
              <a:rPr lang="cs-CZ" dirty="0" smtClean="0"/>
              <a:t>částky</a:t>
            </a:r>
          </a:p>
          <a:p>
            <a:endParaRPr lang="cs-CZ" dirty="0"/>
          </a:p>
          <a:p>
            <a:r>
              <a:rPr lang="cs-CZ" dirty="0"/>
              <a:t>Položka 4</a:t>
            </a:r>
          </a:p>
          <a:p>
            <a:pPr marL="0" indent="0">
              <a:buNone/>
            </a:pPr>
            <a:r>
              <a:rPr lang="cs-CZ" dirty="0"/>
              <a:t> </a:t>
            </a:r>
          </a:p>
          <a:p>
            <a:pPr marL="0" indent="0">
              <a:buNone/>
            </a:pPr>
            <a:r>
              <a:rPr lang="cs-CZ" dirty="0" smtClean="0"/>
              <a:t>1</a:t>
            </a:r>
            <a:r>
              <a:rPr lang="cs-CZ" dirty="0"/>
              <a:t>. Za návrh na zahájení občanského soudního řízení, jehož předmětem není peněžité plnění</a:t>
            </a:r>
          </a:p>
          <a:p>
            <a:pPr marL="0" indent="0">
              <a:buNone/>
            </a:pPr>
            <a:r>
              <a:rPr lang="cs-CZ" dirty="0" smtClean="0"/>
              <a:t>         c</a:t>
            </a:r>
            <a:r>
              <a:rPr lang="cs-CZ" dirty="0"/>
              <a:t>)   v   ostatních   případech,   není-li   dále   stanoveno   jinak                2   000  Kč</a:t>
            </a:r>
          </a:p>
          <a:p>
            <a:pPr marL="0" indent="0">
              <a:buNone/>
            </a:pPr>
            <a:r>
              <a:rPr lang="cs-CZ" dirty="0"/>
              <a:t>	</a:t>
            </a:r>
          </a:p>
          <a:p>
            <a:pPr marL="0" indent="0" algn="just">
              <a:buNone/>
            </a:pPr>
            <a:r>
              <a:rPr lang="cs-CZ" dirty="0" smtClean="0"/>
              <a:t>Pozn. č. 6</a:t>
            </a:r>
            <a:r>
              <a:rPr lang="cs-CZ" dirty="0"/>
              <a:t>. Za návrh na zahájení řízení o rozvod manželství, za návrh na zahájení řízení na určení neplatnosti nebo o určení, zda tu manželství je či není, za návrh na zahájení řízení o zrušení, neplatnosti nebo neexistenci partnerství, za </a:t>
            </a:r>
            <a:r>
              <a:rPr lang="cs-CZ" b="1" dirty="0"/>
              <a:t>návrh na zahájení řízení na ochranu osobnosti bez návrhu na náhradu nemajetkové újmy </a:t>
            </a:r>
            <a:r>
              <a:rPr lang="cs-CZ" dirty="0"/>
              <a:t>nebo za návrh na zahájení řízení na ochranu dobré pověsti právnické osoby bez návrhu na náhradu nemajetkové újmy se vybere poplatek podle bodu 1 písmene c).</a:t>
            </a:r>
            <a:endParaRPr lang="cs-CZ" dirty="0" smtClean="0"/>
          </a:p>
          <a:p>
            <a:endParaRPr lang="cs-CZ" dirty="0"/>
          </a:p>
          <a:p>
            <a:pPr marL="0" indent="0" algn="just">
              <a:buNone/>
            </a:pPr>
            <a:endParaRPr lang="pl-PL" b="1" i="1" dirty="0"/>
          </a:p>
          <a:p>
            <a:endParaRPr lang="cs-CZ" dirty="0" smtClean="0"/>
          </a:p>
          <a:p>
            <a:endParaRPr lang="cs-CZ" dirty="0"/>
          </a:p>
          <a:p>
            <a:endParaRPr lang="cs-CZ" dirty="0"/>
          </a:p>
        </p:txBody>
      </p:sp>
    </p:spTree>
    <p:extLst>
      <p:ext uri="{BB962C8B-B14F-4D97-AF65-F5344CB8AC3E}">
        <p14:creationId xmlns:p14="http://schemas.microsoft.com/office/powerpoint/2010/main" xmlns="" val="170109607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Náklady řízení</a:t>
            </a:r>
            <a:endParaRPr lang="cs-CZ" dirty="0"/>
          </a:p>
        </p:txBody>
      </p:sp>
      <p:sp>
        <p:nvSpPr>
          <p:cNvPr id="3" name="Zástupný symbol pro obsah 2"/>
          <p:cNvSpPr>
            <a:spLocks noGrp="1"/>
          </p:cNvSpPr>
          <p:nvPr>
            <p:ph sz="quarter" idx="1"/>
          </p:nvPr>
        </p:nvSpPr>
        <p:spPr/>
        <p:txBody>
          <a:bodyPr>
            <a:normAutofit fontScale="77500" lnSpcReduction="20000"/>
          </a:bodyPr>
          <a:lstStyle/>
          <a:p>
            <a:pPr algn="just"/>
            <a:r>
              <a:rPr lang="cs-CZ" dirty="0"/>
              <a:t>Usnesení </a:t>
            </a:r>
            <a:r>
              <a:rPr lang="cs-CZ" dirty="0" err="1"/>
              <a:t>sp</a:t>
            </a:r>
            <a:r>
              <a:rPr lang="cs-CZ" dirty="0"/>
              <a:t>. zn. 30 </a:t>
            </a:r>
            <a:r>
              <a:rPr lang="cs-CZ" dirty="0" err="1"/>
              <a:t>Cdo</a:t>
            </a:r>
            <a:r>
              <a:rPr lang="cs-CZ" dirty="0"/>
              <a:t> 1215/2013 ze dne 25.9.2013, R 13/2014  (roztříštěná praxe – viz i hlasování kolegia 32:11):</a:t>
            </a:r>
          </a:p>
          <a:p>
            <a:endParaRPr lang="cs-CZ" dirty="0"/>
          </a:p>
          <a:p>
            <a:pPr marL="0" indent="0" algn="just">
              <a:buNone/>
            </a:pPr>
            <a:r>
              <a:rPr lang="cs-CZ" b="1" dirty="0"/>
              <a:t>      </a:t>
            </a:r>
            <a:r>
              <a:rPr lang="cs-CZ" b="1" i="1" dirty="0"/>
              <a:t>Není-li </a:t>
            </a:r>
            <a:r>
              <a:rPr lang="cs-CZ" i="1" dirty="0"/>
              <a:t>předmětem žaloby na ochranu osobnosti </a:t>
            </a:r>
            <a:r>
              <a:rPr lang="cs-CZ" b="1" i="1" dirty="0"/>
              <a:t>právo </a:t>
            </a:r>
            <a:r>
              <a:rPr lang="cs-CZ" b="1" i="1" dirty="0" smtClean="0"/>
              <a:t>                  na </a:t>
            </a:r>
            <a:r>
              <a:rPr lang="cs-CZ" b="1" i="1" dirty="0"/>
              <a:t>náhradu nemajetkové újmy v penězích</a:t>
            </a:r>
            <a:r>
              <a:rPr lang="cs-CZ" i="1" dirty="0"/>
              <a:t>, činí soudní poplatek z této žaloby částku </a:t>
            </a:r>
            <a:r>
              <a:rPr lang="cs-CZ" b="1" i="1" dirty="0"/>
              <a:t>2000 Kč </a:t>
            </a:r>
            <a:r>
              <a:rPr lang="cs-CZ" i="1" dirty="0"/>
              <a:t>(položka 4 bodu 6. Sazebníku soudních poplatků), </a:t>
            </a:r>
            <a:r>
              <a:rPr lang="cs-CZ" b="1" i="1" dirty="0"/>
              <a:t>bez zřetele </a:t>
            </a:r>
            <a:r>
              <a:rPr lang="cs-CZ" i="1" dirty="0"/>
              <a:t>k tomu, </a:t>
            </a:r>
            <a:r>
              <a:rPr lang="cs-CZ" b="1" i="1" dirty="0"/>
              <a:t>kolik žalobních návrhů </a:t>
            </a:r>
            <a:r>
              <a:rPr lang="cs-CZ" i="1" dirty="0"/>
              <a:t>vzešlo ze skutku tvrzeného žalobcem (v mezích § 13 odst. 1 </a:t>
            </a:r>
            <a:r>
              <a:rPr lang="cs-CZ" i="1" dirty="0" err="1"/>
              <a:t>obč</a:t>
            </a:r>
            <a:r>
              <a:rPr lang="cs-CZ" i="1" dirty="0"/>
              <a:t>. zák.).</a:t>
            </a:r>
          </a:p>
          <a:p>
            <a:pPr marL="0" indent="0">
              <a:buNone/>
            </a:pPr>
            <a:endParaRPr lang="cs-CZ" i="1" dirty="0"/>
          </a:p>
          <a:p>
            <a:pPr marL="0" indent="0" algn="just">
              <a:buNone/>
            </a:pPr>
            <a:r>
              <a:rPr lang="cs-CZ" i="1" dirty="0"/>
              <a:t>      </a:t>
            </a:r>
            <a:r>
              <a:rPr lang="cs-CZ" b="1" i="1" dirty="0"/>
              <a:t>Je-li</a:t>
            </a:r>
            <a:r>
              <a:rPr lang="cs-CZ" i="1" dirty="0"/>
              <a:t> předmětem žaloby na ochranu osobnosti </a:t>
            </a:r>
            <a:r>
              <a:rPr lang="cs-CZ" b="1" i="1" dirty="0"/>
              <a:t>právo </a:t>
            </a:r>
            <a:r>
              <a:rPr lang="cs-CZ" b="1" i="1" dirty="0" smtClean="0"/>
              <a:t>                   na </a:t>
            </a:r>
            <a:r>
              <a:rPr lang="cs-CZ" b="1" i="1" dirty="0"/>
              <a:t>náhradu nemajetkové újmy v penězích</a:t>
            </a:r>
            <a:r>
              <a:rPr lang="cs-CZ" i="1" dirty="0"/>
              <a:t>, vybere se soudní poplatek </a:t>
            </a:r>
            <a:r>
              <a:rPr lang="cs-CZ" b="1" i="1" dirty="0"/>
              <a:t>jen podle položky 3 </a:t>
            </a:r>
            <a:r>
              <a:rPr lang="cs-CZ" i="1" dirty="0"/>
              <a:t>Sazebníku soudních poplatků, </a:t>
            </a:r>
            <a:r>
              <a:rPr lang="cs-CZ" b="1" i="1" dirty="0"/>
              <a:t>bez zřetele k tomu, zda </a:t>
            </a:r>
            <a:r>
              <a:rPr lang="cs-CZ" i="1" dirty="0"/>
              <a:t>se žalobce domáhá </a:t>
            </a:r>
            <a:r>
              <a:rPr lang="cs-CZ" b="1" i="1" dirty="0"/>
              <a:t>také ochrany dle </a:t>
            </a:r>
            <a:r>
              <a:rPr lang="pl-PL" b="1" i="1" dirty="0"/>
              <a:t>§ 13 odst. 1 obč. zák.</a:t>
            </a:r>
          </a:p>
          <a:p>
            <a:endParaRPr lang="cs-CZ" dirty="0"/>
          </a:p>
        </p:txBody>
      </p:sp>
    </p:spTree>
    <p:extLst>
      <p:ext uri="{BB962C8B-B14F-4D97-AF65-F5344CB8AC3E}">
        <p14:creationId xmlns:p14="http://schemas.microsoft.com/office/powerpoint/2010/main" xmlns="" val="367575137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Náklady řízení</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b="1" dirty="0"/>
              <a:t>Osvobození </a:t>
            </a:r>
            <a:r>
              <a:rPr lang="cs-CZ" dirty="0"/>
              <a:t>- § 11  odst. 2 zák. o SOP:</a:t>
            </a:r>
          </a:p>
          <a:p>
            <a:pPr marL="0" indent="0">
              <a:buNone/>
            </a:pPr>
            <a:endParaRPr lang="cs-CZ" dirty="0"/>
          </a:p>
          <a:p>
            <a:pPr marL="0" lvl="0" indent="0" algn="just">
              <a:buNone/>
            </a:pPr>
            <a:r>
              <a:rPr lang="cs-CZ" dirty="0" smtClean="0"/>
              <a:t>d) navrhovatel</a:t>
            </a:r>
            <a:r>
              <a:rPr lang="cs-CZ" dirty="0"/>
              <a:t>, jemuž byla způsobena újma, v řízení </a:t>
            </a:r>
            <a:r>
              <a:rPr lang="cs-CZ" dirty="0" smtClean="0"/>
              <a:t>                  o </a:t>
            </a:r>
            <a:r>
              <a:rPr lang="cs-CZ" b="1" dirty="0"/>
              <a:t>náhradu újmy na zdraví nebo újmy způsobené usmrcením </a:t>
            </a:r>
            <a:r>
              <a:rPr lang="cs-CZ" dirty="0"/>
              <a:t>včetně náhrady škody na věcech vzniklé </a:t>
            </a:r>
            <a:r>
              <a:rPr lang="cs-CZ" dirty="0" smtClean="0"/>
              <a:t>               v </a:t>
            </a:r>
            <a:r>
              <a:rPr lang="cs-CZ" dirty="0"/>
              <a:t>souvislosti s ublížením na zdraví nebo usmrcením </a:t>
            </a:r>
            <a:r>
              <a:rPr lang="cs-CZ" dirty="0" smtClean="0"/>
              <a:t>            a </a:t>
            </a:r>
            <a:r>
              <a:rPr lang="cs-CZ" dirty="0"/>
              <a:t>náhrady nákladů léčení</a:t>
            </a:r>
            <a:r>
              <a:rPr lang="cs-CZ" dirty="0" smtClean="0"/>
              <a:t>,</a:t>
            </a:r>
          </a:p>
          <a:p>
            <a:pPr lvl="0"/>
            <a:endParaRPr lang="cs-CZ" dirty="0"/>
          </a:p>
          <a:p>
            <a:pPr marL="0" indent="0" algn="just">
              <a:buNone/>
            </a:pPr>
            <a:r>
              <a:rPr lang="cs-CZ" dirty="0"/>
              <a:t>q) navrhovatel v řízení o náhradě škody nebo nemajetkové újmy nebo na vydání bezdůvodného obohacení, který byl </a:t>
            </a:r>
            <a:r>
              <a:rPr lang="cs-CZ" b="1" dirty="0"/>
              <a:t>pravomocným odsuzujícím rozhodnutím </a:t>
            </a:r>
            <a:r>
              <a:rPr lang="cs-CZ" b="1" dirty="0" smtClean="0"/>
              <a:t>                     v </a:t>
            </a:r>
            <a:r>
              <a:rPr lang="cs-CZ" b="1" dirty="0"/>
              <a:t>trestním řízení </a:t>
            </a:r>
            <a:r>
              <a:rPr lang="cs-CZ" dirty="0"/>
              <a:t>se svým nárokem nebo v jeho zbytku </a:t>
            </a:r>
            <a:r>
              <a:rPr lang="cs-CZ" b="1" dirty="0"/>
              <a:t>odkázán</a:t>
            </a:r>
            <a:r>
              <a:rPr lang="cs-CZ" dirty="0"/>
              <a:t> na řízení ve věcech občanskoprávních,</a:t>
            </a:r>
          </a:p>
          <a:p>
            <a:endParaRPr lang="cs-CZ" dirty="0"/>
          </a:p>
        </p:txBody>
      </p:sp>
    </p:spTree>
    <p:extLst>
      <p:ext uri="{BB962C8B-B14F-4D97-AF65-F5344CB8AC3E}">
        <p14:creationId xmlns:p14="http://schemas.microsoft.com/office/powerpoint/2010/main" xmlns="" val="285405138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Náklady řízení</a:t>
            </a:r>
            <a:endParaRPr lang="cs-CZ" dirty="0"/>
          </a:p>
        </p:txBody>
      </p:sp>
      <p:sp>
        <p:nvSpPr>
          <p:cNvPr id="3" name="Zástupný symbol pro obsah 2"/>
          <p:cNvSpPr>
            <a:spLocks noGrp="1"/>
          </p:cNvSpPr>
          <p:nvPr>
            <p:ph sz="quarter" idx="1"/>
          </p:nvPr>
        </p:nvSpPr>
        <p:spPr/>
        <p:txBody>
          <a:bodyPr/>
          <a:lstStyle/>
          <a:p>
            <a:r>
              <a:rPr lang="cs-CZ" b="1" dirty="0"/>
              <a:t>Odměna advokáta – </a:t>
            </a:r>
            <a:r>
              <a:rPr lang="cs-CZ" b="1" dirty="0" err="1"/>
              <a:t>vyhl</a:t>
            </a:r>
            <a:r>
              <a:rPr lang="cs-CZ" b="1" dirty="0"/>
              <a:t>. č. 177/1996 Sb.:</a:t>
            </a:r>
            <a:endParaRPr lang="cs-CZ" dirty="0"/>
          </a:p>
          <a:p>
            <a:pPr marL="0" indent="0">
              <a:buNone/>
            </a:pPr>
            <a:endParaRPr lang="cs-CZ" dirty="0"/>
          </a:p>
          <a:p>
            <a:pPr lvl="0"/>
            <a:r>
              <a:rPr lang="cs-CZ" b="1" dirty="0"/>
              <a:t>bez NNÚ - § 9 odst. 3 písm. d): </a:t>
            </a:r>
            <a:endParaRPr lang="cs-CZ" b="1" dirty="0" smtClean="0"/>
          </a:p>
          <a:p>
            <a:pPr marL="0" lvl="0" indent="0">
              <a:buNone/>
            </a:pPr>
            <a:r>
              <a:rPr lang="cs-CZ" b="1" dirty="0"/>
              <a:t> </a:t>
            </a:r>
            <a:r>
              <a:rPr lang="cs-CZ" b="1" dirty="0" smtClean="0"/>
              <a:t>  TH 35.000 Kč ---› 2.500 Kč</a:t>
            </a:r>
          </a:p>
          <a:p>
            <a:pPr marL="0" lvl="0" indent="0">
              <a:buNone/>
            </a:pPr>
            <a:endParaRPr lang="cs-CZ" dirty="0"/>
          </a:p>
          <a:p>
            <a:pPr lvl="0"/>
            <a:r>
              <a:rPr lang="cs-CZ" b="1" dirty="0"/>
              <a:t>s NNÚ - § 9 odst. 4 písm. a) : </a:t>
            </a:r>
            <a:endParaRPr lang="cs-CZ" b="1" dirty="0" smtClean="0"/>
          </a:p>
          <a:p>
            <a:pPr marL="0" lvl="0" indent="0">
              <a:buNone/>
            </a:pPr>
            <a:r>
              <a:rPr lang="cs-CZ" b="1" dirty="0"/>
              <a:t> </a:t>
            </a:r>
            <a:r>
              <a:rPr lang="cs-CZ" b="1" dirty="0" smtClean="0"/>
              <a:t>  </a:t>
            </a:r>
            <a:r>
              <a:rPr lang="cs-CZ" b="1" smtClean="0"/>
              <a:t>TH 50.000 Kč ---›3.100 Kč </a:t>
            </a:r>
            <a:endParaRPr lang="cs-CZ" dirty="0"/>
          </a:p>
          <a:p>
            <a:endParaRPr lang="cs-CZ" dirty="0"/>
          </a:p>
        </p:txBody>
      </p:sp>
    </p:spTree>
    <p:extLst>
      <p:ext uri="{BB962C8B-B14F-4D97-AF65-F5344CB8AC3E}">
        <p14:creationId xmlns:p14="http://schemas.microsoft.com/office/powerpoint/2010/main" xmlns="" val="297685680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Náklady řízení</a:t>
            </a:r>
            <a:endParaRPr lang="cs-CZ" dirty="0"/>
          </a:p>
        </p:txBody>
      </p:sp>
      <p:sp>
        <p:nvSpPr>
          <p:cNvPr id="3" name="Zástupný symbol pro obsah 2"/>
          <p:cNvSpPr>
            <a:spLocks noGrp="1"/>
          </p:cNvSpPr>
          <p:nvPr>
            <p:ph sz="quarter" idx="1"/>
          </p:nvPr>
        </p:nvSpPr>
        <p:spPr/>
        <p:txBody>
          <a:bodyPr>
            <a:normAutofit fontScale="62500" lnSpcReduction="20000"/>
          </a:bodyPr>
          <a:lstStyle/>
          <a:p>
            <a:r>
              <a:rPr lang="cs-CZ" b="1" dirty="0" smtClean="0"/>
              <a:t>Náhrada nákladů řízení - § </a:t>
            </a:r>
            <a:r>
              <a:rPr lang="cs-CZ" b="1" dirty="0"/>
              <a:t>142/ 3 OSŘ</a:t>
            </a:r>
            <a:r>
              <a:rPr lang="cs-CZ" b="1" dirty="0" smtClean="0"/>
              <a:t>:</a:t>
            </a:r>
          </a:p>
          <a:p>
            <a:endParaRPr lang="cs-CZ" dirty="0"/>
          </a:p>
          <a:p>
            <a:pPr marL="0" indent="0" algn="just">
              <a:buNone/>
            </a:pPr>
            <a:r>
              <a:rPr lang="cs-CZ" dirty="0" smtClean="0"/>
              <a:t>     I </a:t>
            </a:r>
            <a:r>
              <a:rPr lang="cs-CZ" dirty="0"/>
              <a:t>když měl účastník ve věci úspěch jen částečný, může mu soud přiznat plnou náhradu nákladů řízení, měl-li neúspěch v poměrně nepatrné části nebo </a:t>
            </a:r>
            <a:r>
              <a:rPr lang="cs-CZ" b="1" dirty="0"/>
              <a:t>záviselo-li rozhodnutí o výši plnění </a:t>
            </a:r>
            <a:r>
              <a:rPr lang="cs-CZ" dirty="0"/>
              <a:t>na znaleckém posudku nebo </a:t>
            </a:r>
            <a:r>
              <a:rPr lang="cs-CZ" b="1" dirty="0"/>
              <a:t>na úvaze soudu</a:t>
            </a:r>
            <a:r>
              <a:rPr lang="cs-CZ" b="1" dirty="0" smtClean="0"/>
              <a:t>.</a:t>
            </a:r>
          </a:p>
          <a:p>
            <a:pPr marL="0" indent="0" algn="just">
              <a:buNone/>
            </a:pPr>
            <a:endParaRPr lang="cs-CZ" dirty="0"/>
          </a:p>
          <a:p>
            <a:pPr algn="just"/>
            <a:r>
              <a:rPr lang="cs-CZ" dirty="0"/>
              <a:t>Nález </a:t>
            </a:r>
            <a:r>
              <a:rPr lang="cs-CZ" dirty="0" smtClean="0"/>
              <a:t>ÚS </a:t>
            </a:r>
            <a:r>
              <a:rPr lang="cs-CZ" dirty="0" err="1" smtClean="0"/>
              <a:t>sp</a:t>
            </a:r>
            <a:r>
              <a:rPr lang="cs-CZ" dirty="0" smtClean="0"/>
              <a:t>. zn. III</a:t>
            </a:r>
            <a:r>
              <a:rPr lang="cs-CZ" dirty="0"/>
              <a:t>. ÚS 170/99 ze dne </a:t>
            </a:r>
            <a:r>
              <a:rPr lang="cs-CZ" dirty="0" smtClean="0"/>
              <a:t>22.6.2000 (úspěch </a:t>
            </a:r>
            <a:r>
              <a:rPr lang="cs-CZ" dirty="0"/>
              <a:t>jen ohledně morální satisfakce, NNÚ </a:t>
            </a:r>
            <a:r>
              <a:rPr lang="cs-CZ" dirty="0" smtClean="0"/>
              <a:t>zamítnuta):</a:t>
            </a:r>
          </a:p>
          <a:p>
            <a:endParaRPr lang="cs-CZ" b="1" dirty="0"/>
          </a:p>
          <a:p>
            <a:pPr marL="0" indent="0" algn="just">
              <a:buNone/>
            </a:pPr>
            <a:r>
              <a:rPr lang="cs-CZ" b="1" dirty="0" smtClean="0"/>
              <a:t>     </a:t>
            </a:r>
            <a:r>
              <a:rPr lang="cs-CZ" i="1" dirty="0" smtClean="0"/>
              <a:t>Soud </a:t>
            </a:r>
            <a:r>
              <a:rPr lang="cs-CZ" i="1" dirty="0"/>
              <a:t>nemůže v takových případech postupovat mechanicky, ale musí věcně posoudit, co je v dané věci hlavní a co doprovodné. Navrhovatel měl úspěch v hlavní otázce, tj. v tom, že bylo zasaženo nepřípustným způsobem do jeho osobních práv. Nepřiznání požadované náhrady nemajetkové újmy bylo dáno úvahou soudu (§ 136 o.s.ř.), takže i když měl žalobce formálně úspěch jen částečný, </a:t>
            </a:r>
            <a:r>
              <a:rPr lang="cs-CZ" b="1" i="1" dirty="0"/>
              <a:t>přichází v tomto případě v úvahu plná náhrada nákladů řízení ve smyslu ustanovení § 142 odst. 3 o.s.ř.</a:t>
            </a:r>
            <a:r>
              <a:rPr lang="cs-CZ" i="1" dirty="0"/>
              <a:t> Obdobně viz i rozsudek Vrchního soudu v Olomouci, ze dne 25.2.1998, </a:t>
            </a:r>
            <a:r>
              <a:rPr lang="cs-CZ" i="1" dirty="0" err="1"/>
              <a:t>sp.zn</a:t>
            </a:r>
            <a:r>
              <a:rPr lang="cs-CZ" i="1" dirty="0"/>
              <a:t>. 1 Co 173/97 (BA. 99, 2: 66).</a:t>
            </a:r>
          </a:p>
        </p:txBody>
      </p:sp>
    </p:spTree>
    <p:extLst>
      <p:ext uri="{BB962C8B-B14F-4D97-AF65-F5344CB8AC3E}">
        <p14:creationId xmlns:p14="http://schemas.microsoft.com/office/powerpoint/2010/main" xmlns="" val="431242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55000" lnSpcReduction="20000"/>
          </a:bodyPr>
          <a:lstStyle/>
          <a:p>
            <a:pPr algn="just"/>
            <a:r>
              <a:rPr lang="cs-CZ" b="1" dirty="0" smtClean="0"/>
              <a:t>Satira, parodie, karikatura </a:t>
            </a:r>
            <a:r>
              <a:rPr lang="cs-CZ" dirty="0" smtClean="0"/>
              <a:t>– usnesení ÚS </a:t>
            </a:r>
            <a:r>
              <a:rPr lang="cs-CZ" dirty="0" err="1" smtClean="0"/>
              <a:t>sp</a:t>
            </a:r>
            <a:r>
              <a:rPr lang="cs-CZ" dirty="0" smtClean="0"/>
              <a:t>. zn. I.ÚS 2246/12 ze dne 17.4.2014:</a:t>
            </a:r>
          </a:p>
          <a:p>
            <a:pPr marL="0" indent="0">
              <a:buNone/>
            </a:pPr>
            <a:endParaRPr lang="cs-CZ" dirty="0"/>
          </a:p>
          <a:p>
            <a:pPr marL="0" indent="0" algn="just">
              <a:buNone/>
            </a:pPr>
            <a:r>
              <a:rPr lang="cs-CZ" i="1" dirty="0" smtClean="0"/>
              <a:t>      Co </a:t>
            </a:r>
            <a:r>
              <a:rPr lang="cs-CZ" i="1" dirty="0"/>
              <a:t>se týče názoru, který stěžovatelka zjevně zastává, totiž že i na karikaturu nutno vztáhnout požadavek, aby byla pravdivá, přiměřená, podložená a přispívala k debatě ve veřejném zájmu, což se prý v daném případě nestalo, nezbývá než znovu poukázat na </a:t>
            </a:r>
            <a:r>
              <a:rPr lang="cs-CZ" sz="2900" b="1" i="1" dirty="0"/>
              <a:t>specifika politické karikatury</a:t>
            </a:r>
            <a:r>
              <a:rPr lang="cs-CZ" i="1" dirty="0"/>
              <a:t>, žánru na pomezí umění, satiry, kritiky a žurnalistiky, pro kterou je typické, že pomocí mnohdy ostré ironie a zveličování určitých charakterových a tělesných rysů karikované osoby kritizuje jeho politické chování. "Uměřený či korektní karikaturista" je termín, obsahující </a:t>
            </a:r>
            <a:r>
              <a:rPr lang="cs-CZ" i="1" dirty="0" smtClean="0"/>
              <a:t> v </a:t>
            </a:r>
            <a:r>
              <a:rPr lang="cs-CZ" i="1" dirty="0"/>
              <a:t>sobě zřejmě stejný rozpor v samotném pojmu (</a:t>
            </a:r>
            <a:r>
              <a:rPr lang="cs-CZ" i="1" dirty="0" err="1"/>
              <a:t>contradictio</a:t>
            </a:r>
            <a:r>
              <a:rPr lang="cs-CZ" i="1" dirty="0"/>
              <a:t> in </a:t>
            </a:r>
            <a:r>
              <a:rPr lang="cs-CZ" i="1" dirty="0" err="1"/>
              <a:t>adiecto</a:t>
            </a:r>
            <a:r>
              <a:rPr lang="cs-CZ" i="1" dirty="0"/>
              <a:t>), jako shora uvedené slovní spojení "laskavá politická karikatura". Politická karikatura je naopak vždy hodnotovým soudem, </a:t>
            </a:r>
            <a:r>
              <a:rPr lang="cs-CZ" b="1" i="1" dirty="0"/>
              <a:t>formou - z povahy věci - nelaskavé kritiky </a:t>
            </a:r>
            <a:r>
              <a:rPr lang="cs-CZ" i="1" dirty="0"/>
              <a:t>mocných, kterou je ve svobodné společnosti jako užitečnou společenskou satiru nutno podporovat. </a:t>
            </a:r>
            <a:endParaRPr lang="cs-CZ" i="1" dirty="0" smtClean="0"/>
          </a:p>
          <a:p>
            <a:pPr marL="0" indent="0" algn="just">
              <a:buNone/>
            </a:pPr>
            <a:endParaRPr lang="cs-CZ" i="1" dirty="0"/>
          </a:p>
          <a:p>
            <a:pPr marL="0" indent="0" algn="just">
              <a:buNone/>
            </a:pPr>
            <a:r>
              <a:rPr lang="cs-CZ" dirty="0" smtClean="0"/>
              <a:t>      </a:t>
            </a:r>
            <a:r>
              <a:rPr lang="cs-CZ" dirty="0" err="1" smtClean="0"/>
              <a:t>Obiter</a:t>
            </a:r>
            <a:r>
              <a:rPr lang="cs-CZ" dirty="0" smtClean="0"/>
              <a:t> </a:t>
            </a:r>
            <a:r>
              <a:rPr lang="cs-CZ" dirty="0" err="1" smtClean="0"/>
              <a:t>dictum</a:t>
            </a:r>
            <a:r>
              <a:rPr lang="cs-CZ" dirty="0" smtClean="0"/>
              <a:t>:</a:t>
            </a:r>
          </a:p>
          <a:p>
            <a:pPr marL="0" indent="0" algn="just">
              <a:buNone/>
            </a:pPr>
            <a:endParaRPr lang="cs-CZ" i="1" dirty="0" smtClean="0"/>
          </a:p>
          <a:p>
            <a:pPr marL="0" indent="0" algn="just">
              <a:buNone/>
            </a:pPr>
            <a:r>
              <a:rPr lang="cs-CZ" i="1" dirty="0" smtClean="0"/>
              <a:t>      Soudní </a:t>
            </a:r>
            <a:r>
              <a:rPr lang="cs-CZ" i="1" dirty="0"/>
              <a:t>rozhodnutí v obdobných věcech, dekretující de facto čemu se lidé ještě mohou smát nebo co je již obscénní a urážlivé, by naopak v drtivé většině případů znamenala neústavní omezení svobody projevu. Je </a:t>
            </a:r>
            <a:r>
              <a:rPr lang="cs-CZ" b="1" i="1" dirty="0"/>
              <a:t>zejména na veřejnosti, a nikoliv na soudech</a:t>
            </a:r>
            <a:r>
              <a:rPr lang="cs-CZ" i="1" dirty="0"/>
              <a:t>, aby zaujali stanovisko ke konkrétní politické karikatuře a k tomu, zda je autorovo hodnocení určité situace nevkusné, nebo naopak vtipné a </a:t>
            </a:r>
            <a:r>
              <a:rPr lang="cs-CZ" i="1" dirty="0" smtClean="0"/>
              <a:t>přesvědčivé.</a:t>
            </a:r>
            <a:endParaRPr lang="cs-CZ" i="1" dirty="0"/>
          </a:p>
          <a:p>
            <a:pPr marL="0" indent="0" algn="just">
              <a:buNone/>
            </a:pPr>
            <a:endParaRPr lang="cs-CZ" i="1" dirty="0"/>
          </a:p>
          <a:p>
            <a:pPr marL="0" indent="0">
              <a:buNone/>
            </a:pPr>
            <a:endParaRPr lang="cs-CZ" dirty="0"/>
          </a:p>
          <a:p>
            <a:endParaRPr lang="cs-CZ" dirty="0"/>
          </a:p>
        </p:txBody>
      </p:sp>
    </p:spTree>
    <p:extLst>
      <p:ext uri="{BB962C8B-B14F-4D97-AF65-F5344CB8AC3E}">
        <p14:creationId xmlns:p14="http://schemas.microsoft.com/office/powerpoint/2010/main" xmlns="" val="152966719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pPr marL="0" indent="0">
              <a:buNone/>
            </a:pPr>
            <a:endParaRPr lang="cs-CZ" altLang="cs-CZ" sz="2800" b="1" dirty="0" smtClean="0"/>
          </a:p>
          <a:p>
            <a:pPr marL="0" indent="0">
              <a:buNone/>
            </a:pPr>
            <a:endParaRPr lang="cs-CZ" altLang="cs-CZ" sz="2800" b="1" dirty="0"/>
          </a:p>
          <a:p>
            <a:pPr marL="0" indent="0">
              <a:buNone/>
            </a:pPr>
            <a:endParaRPr lang="cs-CZ" altLang="cs-CZ" sz="2800" b="1" dirty="0" smtClean="0"/>
          </a:p>
          <a:p>
            <a:pPr marL="0" indent="0">
              <a:buNone/>
            </a:pPr>
            <a:r>
              <a:rPr lang="cs-CZ" altLang="cs-CZ" sz="2800" b="1" dirty="0"/>
              <a:t>	</a:t>
            </a:r>
            <a:r>
              <a:rPr lang="cs-CZ" altLang="cs-CZ" sz="2800" b="1" dirty="0" smtClean="0"/>
              <a:t>	    Děkuji </a:t>
            </a:r>
            <a:r>
              <a:rPr lang="cs-CZ" altLang="cs-CZ" sz="2800" b="1" dirty="0"/>
              <a:t>za pozornost.</a:t>
            </a:r>
          </a:p>
          <a:p>
            <a:pPr marL="0" indent="0">
              <a:buNone/>
            </a:pPr>
            <a:endParaRPr lang="cs-CZ" sz="2800" b="1" dirty="0"/>
          </a:p>
          <a:p>
            <a:pPr marL="0" indent="0">
              <a:buNone/>
            </a:pPr>
            <a:r>
              <a:rPr lang="cs-CZ" sz="2800" b="1" dirty="0"/>
              <a:t>			</a:t>
            </a:r>
            <a:r>
              <a:rPr lang="cs-CZ" sz="2800" b="1" dirty="0" smtClean="0"/>
              <a:t>  Michal </a:t>
            </a:r>
            <a:r>
              <a:rPr lang="cs-CZ" sz="2800" b="1" dirty="0"/>
              <a:t>Ryška</a:t>
            </a:r>
            <a:endParaRPr lang="cs-CZ" sz="2800" dirty="0"/>
          </a:p>
          <a:p>
            <a:pPr marL="0" indent="0">
              <a:buNone/>
            </a:pPr>
            <a:endParaRPr lang="cs-CZ" dirty="0"/>
          </a:p>
        </p:txBody>
      </p:sp>
    </p:spTree>
    <p:extLst>
      <p:ext uri="{BB962C8B-B14F-4D97-AF65-F5344CB8AC3E}">
        <p14:creationId xmlns:p14="http://schemas.microsoft.com/office/powerpoint/2010/main" xmlns="" val="3716948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69" y="-171400"/>
            <a:ext cx="9141131" cy="61402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7614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9512" y="188640"/>
            <a:ext cx="8921973" cy="5976664"/>
          </a:xfrm>
          <a:prstGeom prst="rect">
            <a:avLst/>
          </a:prstGeom>
        </p:spPr>
      </p:pic>
    </p:spTree>
    <p:extLst>
      <p:ext uri="{BB962C8B-B14F-4D97-AF65-F5344CB8AC3E}">
        <p14:creationId xmlns:p14="http://schemas.microsoft.com/office/powerpoint/2010/main" xmlns="" val="2590502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Změna věcné příslušnosti</a:t>
            </a:r>
            <a:endParaRPr lang="cs-CZ" b="1" dirty="0"/>
          </a:p>
        </p:txBody>
      </p:sp>
      <p:sp>
        <p:nvSpPr>
          <p:cNvPr id="3" name="Zástupný symbol pro obsah 2"/>
          <p:cNvSpPr>
            <a:spLocks noGrp="1"/>
          </p:cNvSpPr>
          <p:nvPr>
            <p:ph sz="quarter" idx="1"/>
          </p:nvPr>
        </p:nvSpPr>
        <p:spPr/>
        <p:txBody>
          <a:bodyPr>
            <a:normAutofit lnSpcReduction="10000"/>
          </a:bodyPr>
          <a:lstStyle/>
          <a:p>
            <a:r>
              <a:rPr lang="cs-CZ" b="1" dirty="0" smtClean="0"/>
              <a:t>Vývoj </a:t>
            </a:r>
            <a:r>
              <a:rPr lang="cs-CZ" b="1" dirty="0"/>
              <a:t>legislativních představ, důvody změny věcné </a:t>
            </a:r>
            <a:r>
              <a:rPr lang="cs-CZ" b="1" dirty="0" smtClean="0"/>
              <a:t>příslušnosti</a:t>
            </a:r>
          </a:p>
          <a:p>
            <a:pPr lvl="0" algn="just"/>
            <a:endParaRPr lang="cs-CZ" dirty="0"/>
          </a:p>
          <a:p>
            <a:r>
              <a:rPr lang="cs-CZ" dirty="0"/>
              <a:t>Statistiky: </a:t>
            </a:r>
            <a:endParaRPr lang="cs-CZ" dirty="0" smtClean="0"/>
          </a:p>
          <a:p>
            <a:pPr marL="0" indent="0">
              <a:buNone/>
            </a:pPr>
            <a:r>
              <a:rPr lang="cs-CZ" dirty="0" smtClean="0"/>
              <a:t>    2010 </a:t>
            </a:r>
            <a:r>
              <a:rPr lang="cs-CZ" dirty="0"/>
              <a:t>– 568 skončených věcí, </a:t>
            </a:r>
            <a:endParaRPr lang="cs-CZ" dirty="0" smtClean="0"/>
          </a:p>
          <a:p>
            <a:pPr marL="0" indent="0">
              <a:buNone/>
            </a:pPr>
            <a:r>
              <a:rPr lang="cs-CZ" dirty="0"/>
              <a:t> </a:t>
            </a:r>
            <a:r>
              <a:rPr lang="cs-CZ" dirty="0" smtClean="0"/>
              <a:t>   2011- </a:t>
            </a:r>
            <a:r>
              <a:rPr lang="cs-CZ" dirty="0"/>
              <a:t>578 skončených věcí, </a:t>
            </a:r>
            <a:endParaRPr lang="cs-CZ" dirty="0" smtClean="0"/>
          </a:p>
          <a:p>
            <a:pPr marL="0" indent="0">
              <a:buNone/>
            </a:pPr>
            <a:r>
              <a:rPr lang="cs-CZ" dirty="0"/>
              <a:t> </a:t>
            </a:r>
            <a:r>
              <a:rPr lang="cs-CZ" dirty="0" smtClean="0"/>
              <a:t>   2012 </a:t>
            </a:r>
            <a:r>
              <a:rPr lang="cs-CZ" dirty="0"/>
              <a:t>– 507 skončených </a:t>
            </a:r>
            <a:r>
              <a:rPr lang="cs-CZ" dirty="0" smtClean="0"/>
              <a:t>věcí.</a:t>
            </a:r>
          </a:p>
          <a:p>
            <a:pPr marL="0" indent="0">
              <a:buNone/>
            </a:pPr>
            <a:endParaRPr lang="cs-CZ" dirty="0" smtClean="0"/>
          </a:p>
          <a:p>
            <a:pPr algn="just">
              <a:buSzPct val="120000"/>
              <a:buFont typeface="Arial" panose="020B0604020202020204" pitchFamily="34" charset="0"/>
              <a:buChar char="•"/>
            </a:pPr>
            <a:r>
              <a:rPr lang="cs-CZ" b="1" dirty="0" smtClean="0"/>
              <a:t>Soudcovské právo </a:t>
            </a:r>
            <a:r>
              <a:rPr lang="cs-CZ" dirty="0" smtClean="0"/>
              <a:t>– nutná znalost judikatury              (vč. ÚS a ESLP) a doktríny x použitelnost komentářů</a:t>
            </a:r>
          </a:p>
          <a:p>
            <a:pPr marL="0" indent="0">
              <a:buNone/>
            </a:pPr>
            <a:endParaRPr lang="cs-CZ" dirty="0"/>
          </a:p>
          <a:p>
            <a:endParaRPr lang="cs-CZ" dirty="0"/>
          </a:p>
        </p:txBody>
      </p:sp>
    </p:spTree>
    <p:extLst>
      <p:ext uri="{BB962C8B-B14F-4D97-AF65-F5344CB8AC3E}">
        <p14:creationId xmlns:p14="http://schemas.microsoft.com/office/powerpoint/2010/main" xmlns="" val="2306300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267744" y="404664"/>
            <a:ext cx="4925348" cy="5472608"/>
          </a:xfrm>
          <a:prstGeom prst="rect">
            <a:avLst/>
          </a:prstGeom>
        </p:spPr>
      </p:pic>
    </p:spTree>
    <p:extLst>
      <p:ext uri="{BB962C8B-B14F-4D97-AF65-F5344CB8AC3E}">
        <p14:creationId xmlns:p14="http://schemas.microsoft.com/office/powerpoint/2010/main" xmlns="" val="1418881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55000" lnSpcReduction="20000"/>
          </a:bodyPr>
          <a:lstStyle/>
          <a:p>
            <a:endParaRPr lang="cs-CZ" dirty="0" smtClean="0"/>
          </a:p>
          <a:p>
            <a:r>
              <a:rPr lang="cs-CZ" b="1" dirty="0" smtClean="0"/>
              <a:t>Usnesení ÚS </a:t>
            </a:r>
            <a:r>
              <a:rPr lang="cs-CZ" b="1" dirty="0" err="1" smtClean="0"/>
              <a:t>sp</a:t>
            </a:r>
            <a:r>
              <a:rPr lang="cs-CZ" b="1" dirty="0" smtClean="0"/>
              <a:t>. zn.</a:t>
            </a:r>
            <a:r>
              <a:rPr lang="cs-CZ" b="1" dirty="0"/>
              <a:t> II.ÚS </a:t>
            </a:r>
            <a:r>
              <a:rPr lang="cs-CZ" b="1" dirty="0" smtClean="0"/>
              <a:t>468/03 ze dne  </a:t>
            </a:r>
            <a:r>
              <a:rPr lang="cs-CZ" b="1" dirty="0"/>
              <a:t>25. 11. </a:t>
            </a:r>
            <a:r>
              <a:rPr lang="cs-CZ" b="1" dirty="0" smtClean="0"/>
              <a:t>2010:</a:t>
            </a:r>
          </a:p>
          <a:p>
            <a:pPr marL="0" indent="0">
              <a:buNone/>
            </a:pPr>
            <a:endParaRPr lang="cs-CZ" dirty="0" smtClean="0"/>
          </a:p>
          <a:p>
            <a:pPr marL="0" indent="0">
              <a:buNone/>
            </a:pPr>
            <a:endParaRPr lang="cs-CZ" dirty="0"/>
          </a:p>
          <a:p>
            <a:pPr marL="0" indent="0" algn="just">
              <a:buNone/>
            </a:pPr>
            <a:r>
              <a:rPr lang="cs-CZ" i="1" dirty="0" smtClean="0"/>
              <a:t>       Obecné </a:t>
            </a:r>
            <a:r>
              <a:rPr lang="cs-CZ" i="1" dirty="0"/>
              <a:t>soudy </a:t>
            </a:r>
            <a:r>
              <a:rPr lang="cs-CZ" i="1" dirty="0" smtClean="0"/>
              <a:t>… dospěly … k </a:t>
            </a:r>
            <a:r>
              <a:rPr lang="cs-CZ" i="1" dirty="0"/>
              <a:t>závěru, že předmětný projev, tj. kritika obsažená </a:t>
            </a:r>
            <a:r>
              <a:rPr lang="cs-CZ" i="1" dirty="0" smtClean="0"/>
              <a:t>                                     v </a:t>
            </a:r>
            <a:r>
              <a:rPr lang="cs-CZ" i="1" dirty="0"/>
              <a:t>komiksu, </a:t>
            </a:r>
            <a:r>
              <a:rPr lang="cs-CZ" b="1" i="1" dirty="0"/>
              <a:t>přesáhl přípustnou intenzitu </a:t>
            </a:r>
            <a:r>
              <a:rPr lang="cs-CZ" i="1" dirty="0"/>
              <a:t>takovou mírou, že zasáhl do osobnostních práv vedlejšího účastníka. Byť Ústavní soud nesdílí v jednotlivostech všechna východiska uvedená </a:t>
            </a:r>
            <a:r>
              <a:rPr lang="cs-CZ" i="1" dirty="0" smtClean="0"/>
              <a:t>              v </a:t>
            </a:r>
            <a:r>
              <a:rPr lang="cs-CZ" i="1" dirty="0"/>
              <a:t>odůvodnění napadených rozhodnutí obecných soudů, musí opětovně připomenout, že není povolán posuzovat správnost napadených rozhodnutí</a:t>
            </a:r>
            <a:r>
              <a:rPr lang="cs-CZ" i="1" dirty="0" smtClean="0"/>
              <a:t>.</a:t>
            </a:r>
          </a:p>
          <a:p>
            <a:pPr marL="0" indent="0" algn="just">
              <a:buNone/>
            </a:pPr>
            <a:r>
              <a:rPr lang="cs-CZ" i="1" dirty="0" smtClean="0"/>
              <a:t> </a:t>
            </a:r>
            <a:r>
              <a:rPr lang="cs-CZ" i="1" dirty="0"/>
              <a:t/>
            </a:r>
            <a:br>
              <a:rPr lang="cs-CZ" i="1" dirty="0"/>
            </a:br>
            <a:r>
              <a:rPr lang="cs-CZ" i="1" dirty="0"/>
              <a:t/>
            </a:r>
            <a:br>
              <a:rPr lang="cs-CZ" i="1" dirty="0"/>
            </a:br>
            <a:r>
              <a:rPr lang="cs-CZ" i="1" dirty="0" smtClean="0"/>
              <a:t>      Ústavní </a:t>
            </a:r>
            <a:r>
              <a:rPr lang="cs-CZ" i="1" dirty="0"/>
              <a:t>soud v projednávané věci uzavírá, že </a:t>
            </a:r>
            <a:r>
              <a:rPr lang="cs-CZ" b="1" i="1" dirty="0"/>
              <a:t>neshledal závěry </a:t>
            </a:r>
            <a:r>
              <a:rPr lang="cs-CZ" i="1" dirty="0"/>
              <a:t>učiněné v napadených rozhodnutích </a:t>
            </a:r>
            <a:r>
              <a:rPr lang="cs-CZ" b="1" i="1" dirty="0"/>
              <a:t>jako závěry jednostranně upřednostňující </a:t>
            </a:r>
            <a:r>
              <a:rPr lang="cs-CZ" i="1" dirty="0"/>
              <a:t>jedno z dotčených základních práv, tj. obecné soudy při interpretaci mezí přiměřené kritiky nedaly neoprávněně přednost ochraně osobnostních práv před ochranou práva na svobodu projevu. Závěry </a:t>
            </a:r>
            <a:r>
              <a:rPr lang="cs-CZ" i="1"/>
              <a:t>plynoucí </a:t>
            </a:r>
            <a:r>
              <a:rPr lang="cs-CZ" i="1" smtClean="0"/>
              <a:t>                           z </a:t>
            </a:r>
            <a:r>
              <a:rPr lang="cs-CZ" i="1" dirty="0"/>
              <a:t>hodnocení okolností konkrétního případu odrážející se v posouzení střetu dvou základních práv, tak jak jsou zřejmé z přijatých rozhodnutí, je třeba považovat za výraz nezávislého soudního rozhodování, do kterého nemůže Ústavní soud zasahovat, neboť by tím zasahoval do pravomoci obecných soudů. </a:t>
            </a:r>
            <a:endParaRPr lang="cs-CZ" i="1" dirty="0" smtClean="0"/>
          </a:p>
          <a:p>
            <a:pPr marL="0" indent="0" algn="just">
              <a:buNone/>
            </a:pPr>
            <a:r>
              <a:rPr lang="cs-CZ" i="1" dirty="0"/>
              <a:t/>
            </a:r>
            <a:br>
              <a:rPr lang="cs-CZ" i="1" dirty="0"/>
            </a:br>
            <a:endParaRPr lang="cs-CZ" i="1" dirty="0"/>
          </a:p>
        </p:txBody>
      </p:sp>
    </p:spTree>
    <p:extLst>
      <p:ext uri="{BB962C8B-B14F-4D97-AF65-F5344CB8AC3E}">
        <p14:creationId xmlns:p14="http://schemas.microsoft.com/office/powerpoint/2010/main" xmlns="" val="7259278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idnes.cz/10/122/gal/CEN37c6a9_Brezin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332656"/>
            <a:ext cx="8136904" cy="59766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41233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77500" lnSpcReduction="20000"/>
          </a:bodyPr>
          <a:lstStyle/>
          <a:p>
            <a:pPr algn="just"/>
            <a:r>
              <a:rPr lang="cs-CZ" b="1" dirty="0" smtClean="0"/>
              <a:t>Význam celkového vyznění informace </a:t>
            </a:r>
            <a:r>
              <a:rPr lang="cs-CZ" dirty="0" smtClean="0"/>
              <a:t>x „deformace informace“ – nález ÚS</a:t>
            </a:r>
            <a:r>
              <a:rPr lang="cs-CZ" dirty="0"/>
              <a:t> </a:t>
            </a:r>
            <a:r>
              <a:rPr lang="cs-CZ" dirty="0" err="1" smtClean="0"/>
              <a:t>sp</a:t>
            </a:r>
            <a:r>
              <a:rPr lang="cs-CZ" dirty="0"/>
              <a:t>. zn. I. ÚS 156/99 </a:t>
            </a:r>
            <a:r>
              <a:rPr lang="cs-CZ" dirty="0" smtClean="0"/>
              <a:t> ze </a:t>
            </a:r>
            <a:r>
              <a:rPr lang="cs-CZ" dirty="0"/>
              <a:t>dne </a:t>
            </a:r>
            <a:r>
              <a:rPr lang="cs-CZ" dirty="0" smtClean="0"/>
              <a:t>8.2.2000:</a:t>
            </a:r>
          </a:p>
          <a:p>
            <a:pPr marL="0" indent="0" algn="just">
              <a:buNone/>
            </a:pPr>
            <a:endParaRPr lang="cs-CZ" b="1" dirty="0"/>
          </a:p>
          <a:p>
            <a:pPr marL="0" indent="0" algn="just">
              <a:buNone/>
            </a:pPr>
            <a:r>
              <a:rPr lang="cs-CZ" b="1" i="1" dirty="0" smtClean="0"/>
              <a:t>     Každé </a:t>
            </a:r>
            <a:r>
              <a:rPr lang="cs-CZ" b="1" i="1" dirty="0"/>
              <a:t>zveřejnění nepravdivého údaje nemusí automaticky znamenat neoprávněný zásah </a:t>
            </a:r>
            <a:r>
              <a:rPr lang="cs-CZ" b="1" i="1" dirty="0" smtClean="0"/>
              <a:t>                             do </a:t>
            </a:r>
            <a:r>
              <a:rPr lang="cs-CZ" b="1" i="1" dirty="0"/>
              <a:t>osobnostních práv</a:t>
            </a:r>
            <a:r>
              <a:rPr lang="cs-CZ" i="1" dirty="0"/>
              <a:t>. Takový zásah je dán pouze tehdy, jestliže existuje mezi zásahem a porušením osobnostní sféry příčinná souvislost a jestliže tento zásah v  konkrétním  případě  přesáhl  určitou  přípustnou  intenzitu  takovou  mírou,  kterou  již </a:t>
            </a:r>
            <a:r>
              <a:rPr lang="cs-CZ" i="1" dirty="0" smtClean="0"/>
              <a:t>                         v </a:t>
            </a:r>
            <a:r>
              <a:rPr lang="cs-CZ" i="1" dirty="0"/>
              <a:t>demokratické společnosti tolerovat nelze. Významné musí vždy být to, aby </a:t>
            </a:r>
            <a:r>
              <a:rPr lang="cs-CZ" b="1" i="1" dirty="0"/>
              <a:t>celkové vyznění určité informace odpovídalo pravdě</a:t>
            </a:r>
            <a:r>
              <a:rPr lang="cs-CZ" i="1" dirty="0" smtClean="0"/>
              <a:t>.</a:t>
            </a:r>
          </a:p>
          <a:p>
            <a:pPr marL="0" indent="0" algn="just">
              <a:buNone/>
            </a:pPr>
            <a:endParaRPr lang="cs-CZ" i="1" dirty="0" smtClean="0"/>
          </a:p>
          <a:p>
            <a:pPr algn="just"/>
            <a:r>
              <a:rPr lang="cs-CZ" i="1" dirty="0" smtClean="0"/>
              <a:t>Příklad: dotace přes </a:t>
            </a:r>
            <a:r>
              <a:rPr lang="cs-CZ" i="1" dirty="0"/>
              <a:t>10 </a:t>
            </a:r>
            <a:r>
              <a:rPr lang="cs-CZ" i="1" dirty="0" smtClean="0"/>
              <a:t>milionů </a:t>
            </a:r>
            <a:r>
              <a:rPr lang="cs-CZ" i="1" dirty="0"/>
              <a:t>x 8 </a:t>
            </a:r>
            <a:r>
              <a:rPr lang="cs-CZ" i="1" dirty="0" smtClean="0"/>
              <a:t>milionů</a:t>
            </a:r>
          </a:p>
          <a:p>
            <a:pPr algn="just"/>
            <a:endParaRPr lang="cs-CZ" i="1" dirty="0"/>
          </a:p>
          <a:p>
            <a:pPr algn="just"/>
            <a:r>
              <a:rPr lang="cs-CZ" dirty="0" smtClean="0"/>
              <a:t>Stejné slovo může být dle </a:t>
            </a:r>
            <a:r>
              <a:rPr lang="cs-CZ" b="1" dirty="0" smtClean="0"/>
              <a:t>kontextu </a:t>
            </a:r>
            <a:r>
              <a:rPr lang="cs-CZ" dirty="0" smtClean="0"/>
              <a:t>skutkové tvrzení či hodnotící úsudek (např. </a:t>
            </a:r>
            <a:r>
              <a:rPr lang="cs-CZ" i="1" dirty="0" smtClean="0"/>
              <a:t>mafie</a:t>
            </a:r>
            <a:r>
              <a:rPr lang="cs-CZ" dirty="0" smtClean="0"/>
              <a:t>)</a:t>
            </a:r>
            <a:endParaRPr lang="cs-CZ" dirty="0"/>
          </a:p>
          <a:p>
            <a:pPr marL="0" indent="0" algn="just">
              <a:buNone/>
            </a:pPr>
            <a:endParaRPr lang="cs-CZ" i="1" dirty="0"/>
          </a:p>
          <a:p>
            <a:pPr marL="0" indent="0" algn="just">
              <a:buNone/>
            </a:pPr>
            <a:endParaRPr lang="cs-CZ" i="1" dirty="0"/>
          </a:p>
          <a:p>
            <a:pPr algn="just"/>
            <a:endParaRPr lang="cs-CZ" dirty="0"/>
          </a:p>
        </p:txBody>
      </p:sp>
    </p:spTree>
    <p:extLst>
      <p:ext uri="{BB962C8B-B14F-4D97-AF65-F5344CB8AC3E}">
        <p14:creationId xmlns:p14="http://schemas.microsoft.com/office/powerpoint/2010/main" xmlns="" val="3632624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a:bodyPr>
          <a:lstStyle/>
          <a:p>
            <a:pPr lvl="0" algn="just"/>
            <a:r>
              <a:rPr lang="cs-CZ" sz="2800" b="1" u="sng" dirty="0"/>
              <a:t>Kategorizace </a:t>
            </a:r>
            <a:r>
              <a:rPr lang="cs-CZ" sz="2800" b="1" u="sng" dirty="0" smtClean="0"/>
              <a:t>informací </a:t>
            </a:r>
            <a:r>
              <a:rPr lang="cs-CZ" sz="2800" b="1" u="sng" dirty="0"/>
              <a:t>dle </a:t>
            </a:r>
            <a:r>
              <a:rPr lang="cs-CZ" sz="2800" b="1" u="sng" dirty="0" smtClean="0"/>
              <a:t>osoby dotčené zásahem:</a:t>
            </a:r>
          </a:p>
          <a:p>
            <a:pPr marL="0" lvl="0" indent="0" algn="just">
              <a:buNone/>
            </a:pPr>
            <a:endParaRPr lang="cs-CZ" sz="2800" b="1" u="sng" dirty="0" smtClean="0"/>
          </a:p>
          <a:p>
            <a:pPr marL="514350" indent="-514350" algn="just">
              <a:buAutoNum type="arabicParenR"/>
            </a:pPr>
            <a:r>
              <a:rPr lang="cs-CZ" sz="2800" b="1" dirty="0" smtClean="0"/>
              <a:t>Osoby veřejného zájmu (ve veřejných záležitostech x specifická ochrana soukromí)</a:t>
            </a:r>
          </a:p>
          <a:p>
            <a:pPr marL="514350" indent="-514350" algn="just">
              <a:buAutoNum type="arabicParenR"/>
            </a:pPr>
            <a:endParaRPr lang="cs-CZ" sz="2800" b="1" dirty="0"/>
          </a:p>
          <a:p>
            <a:pPr marL="514350" indent="-514350">
              <a:buAutoNum type="arabicParenR"/>
            </a:pPr>
            <a:r>
              <a:rPr lang="cs-CZ" sz="2800" b="1" dirty="0" smtClean="0"/>
              <a:t>Běžní občané</a:t>
            </a:r>
            <a:endParaRPr lang="cs-CZ" sz="2800" b="1" dirty="0"/>
          </a:p>
          <a:p>
            <a:pPr lvl="0" algn="just"/>
            <a:endParaRPr lang="cs-CZ" sz="2800" b="1" u="sng" dirty="0" smtClean="0"/>
          </a:p>
          <a:p>
            <a:pPr lvl="0" algn="just"/>
            <a:endParaRPr lang="cs-CZ" sz="2800" b="1" u="sng" dirty="0" smtClean="0"/>
          </a:p>
          <a:p>
            <a:pPr marL="0" lvl="0" indent="0">
              <a:buNone/>
            </a:pPr>
            <a:endParaRPr lang="cs-CZ" sz="2800" b="1" u="sng" dirty="0"/>
          </a:p>
          <a:p>
            <a:pPr marL="0" lvl="0" indent="0">
              <a:buNone/>
            </a:pPr>
            <a:endParaRPr lang="cs-CZ" sz="2800" b="1" u="sng" dirty="0"/>
          </a:p>
          <a:p>
            <a:endParaRPr lang="cs-CZ" dirty="0"/>
          </a:p>
        </p:txBody>
      </p:sp>
    </p:spTree>
    <p:extLst>
      <p:ext uri="{BB962C8B-B14F-4D97-AF65-F5344CB8AC3E}">
        <p14:creationId xmlns:p14="http://schemas.microsoft.com/office/powerpoint/2010/main" xmlns="" val="8809420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62500" lnSpcReduction="20000"/>
          </a:bodyPr>
          <a:lstStyle/>
          <a:p>
            <a:r>
              <a:rPr lang="cs-CZ" dirty="0" smtClean="0"/>
              <a:t>Nález </a:t>
            </a:r>
            <a:r>
              <a:rPr lang="cs-CZ" dirty="0"/>
              <a:t>Ústavního soudu </a:t>
            </a:r>
            <a:r>
              <a:rPr lang="cs-CZ" dirty="0" err="1"/>
              <a:t>sp</a:t>
            </a:r>
            <a:r>
              <a:rPr lang="cs-CZ" dirty="0"/>
              <a:t>. zn. IV. ÚS 146/04 ze dne </a:t>
            </a:r>
            <a:r>
              <a:rPr lang="cs-CZ" dirty="0" smtClean="0"/>
              <a:t>4.4.2005: </a:t>
            </a:r>
            <a:endParaRPr lang="cs-CZ" dirty="0"/>
          </a:p>
          <a:p>
            <a:pPr marL="0" indent="0">
              <a:buNone/>
            </a:pPr>
            <a:endParaRPr lang="cs-CZ" dirty="0"/>
          </a:p>
          <a:p>
            <a:pPr marL="0" indent="0" algn="just">
              <a:buNone/>
            </a:pPr>
            <a:r>
              <a:rPr lang="cs-CZ" i="1" dirty="0" smtClean="0"/>
              <a:t>     Práva </a:t>
            </a:r>
            <a:r>
              <a:rPr lang="cs-CZ" i="1" dirty="0"/>
              <a:t>na ochranu osobnosti se mohou samozřejmě domáhat i politikové </a:t>
            </a:r>
            <a:r>
              <a:rPr lang="cs-CZ" i="1" dirty="0" smtClean="0"/>
              <a:t> a </a:t>
            </a:r>
            <a:r>
              <a:rPr lang="cs-CZ" i="1" dirty="0"/>
              <a:t>ostatní veřejně činné osoby</a:t>
            </a:r>
            <a:r>
              <a:rPr lang="cs-CZ" b="1" i="1" dirty="0"/>
              <a:t>, měřítka posouzení skutkových tvrzení </a:t>
            </a:r>
            <a:r>
              <a:rPr lang="cs-CZ" b="1" i="1" dirty="0" smtClean="0"/>
              <a:t> a </a:t>
            </a:r>
            <a:r>
              <a:rPr lang="cs-CZ" b="1" i="1" dirty="0"/>
              <a:t>hodnocení jsou však v jejich případech mnohem měkčí</a:t>
            </a:r>
            <a:r>
              <a:rPr lang="cs-CZ" i="1" dirty="0"/>
              <a:t> </a:t>
            </a:r>
            <a:r>
              <a:rPr lang="cs-CZ" i="1" dirty="0" smtClean="0"/>
              <a:t>ve </a:t>
            </a:r>
            <a:r>
              <a:rPr lang="cs-CZ" i="1" dirty="0"/>
              <a:t>prospěch novinářů a jiných původců těchto </a:t>
            </a:r>
            <a:r>
              <a:rPr lang="cs-CZ" i="1" dirty="0" smtClean="0"/>
              <a:t>výroků.</a:t>
            </a:r>
          </a:p>
          <a:p>
            <a:pPr marL="0" indent="0" algn="just">
              <a:buNone/>
            </a:pPr>
            <a:endParaRPr lang="cs-CZ" i="1" dirty="0"/>
          </a:p>
          <a:p>
            <a:r>
              <a:rPr lang="cs-CZ" dirty="0"/>
              <a:t>Nález ÚS </a:t>
            </a:r>
            <a:r>
              <a:rPr lang="cs-CZ" dirty="0" err="1"/>
              <a:t>sp</a:t>
            </a:r>
            <a:r>
              <a:rPr lang="cs-CZ" dirty="0"/>
              <a:t>. zn. I. ÚS 453/03 ze dne 11.11.2005:</a:t>
            </a:r>
          </a:p>
          <a:p>
            <a:endParaRPr lang="cs-CZ" dirty="0"/>
          </a:p>
          <a:p>
            <a:pPr marL="0" indent="0" algn="just">
              <a:buNone/>
            </a:pPr>
            <a:r>
              <a:rPr lang="cs-CZ" b="1" i="1" dirty="0" smtClean="0"/>
              <a:t> </a:t>
            </a:r>
            <a:r>
              <a:rPr lang="cs-CZ" b="1" i="1" dirty="0"/>
              <a:t> </a:t>
            </a:r>
            <a:r>
              <a:rPr lang="cs-CZ" b="1" i="1" dirty="0" smtClean="0"/>
              <a:t>     Věcí </a:t>
            </a:r>
            <a:r>
              <a:rPr lang="cs-CZ" b="1" i="1" dirty="0"/>
              <a:t>veřejnou</a:t>
            </a:r>
            <a:r>
              <a:rPr lang="cs-CZ" i="1" dirty="0"/>
              <a:t> jsou veškeré agendy státních institucí, jakož i činnost osob působících ve veřejném životě, tj. např. činnost politiků místních i celostátních, úředníků, soudců, advokátů, popř. kandidátů či čekatelů na tyto funkce; věcí veřejnou je ovšem i umění včetně novinářských aktivit a showbyznysu a dále </a:t>
            </a:r>
            <a:r>
              <a:rPr lang="cs-CZ" b="1" i="1" dirty="0"/>
              <a:t>vše, co na sebe upoutává veřejnou pozornost</a:t>
            </a:r>
            <a:r>
              <a:rPr lang="cs-CZ" i="1" dirty="0"/>
              <a:t>. Tyto veřejné záležitosti, resp. veřejná činnost jednotlivých osob, mohou být veřejně posuzovány. Při kritice veřejné záležitosti vykonávané veřejně působícími osobami </a:t>
            </a:r>
            <a:r>
              <a:rPr lang="cs-CZ" b="1" i="1" dirty="0"/>
              <a:t>platí z hlediska ústavního presumpce, že jde o kritiku ústavně konformní</a:t>
            </a:r>
            <a:r>
              <a:rPr lang="cs-CZ" i="1" dirty="0"/>
              <a:t>. Jde o výraz demokratického principu, </a:t>
            </a:r>
            <a:r>
              <a:rPr lang="cs-CZ" i="1" dirty="0" smtClean="0"/>
              <a:t>           o </a:t>
            </a:r>
            <a:r>
              <a:rPr lang="cs-CZ" i="1" dirty="0"/>
              <a:t>výraz participace členů občanské společnosti na věcech veřejných.</a:t>
            </a:r>
          </a:p>
          <a:p>
            <a:endParaRPr lang="cs-CZ" dirty="0"/>
          </a:p>
        </p:txBody>
      </p:sp>
    </p:spTree>
    <p:extLst>
      <p:ext uri="{BB962C8B-B14F-4D97-AF65-F5344CB8AC3E}">
        <p14:creationId xmlns:p14="http://schemas.microsoft.com/office/powerpoint/2010/main" xmlns="" val="3914736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70000" lnSpcReduction="20000"/>
          </a:bodyPr>
          <a:lstStyle/>
          <a:p>
            <a:r>
              <a:rPr lang="cs-CZ" dirty="0" smtClean="0"/>
              <a:t>Rozsudek NS </a:t>
            </a:r>
            <a:r>
              <a:rPr lang="cs-CZ" dirty="0" err="1" smtClean="0"/>
              <a:t>sp</a:t>
            </a:r>
            <a:r>
              <a:rPr lang="cs-CZ" dirty="0" smtClean="0"/>
              <a:t>. zn. 30 </a:t>
            </a:r>
            <a:r>
              <a:rPr lang="cs-CZ" dirty="0" err="1" smtClean="0"/>
              <a:t>Cdo</a:t>
            </a:r>
            <a:r>
              <a:rPr lang="cs-CZ" dirty="0" smtClean="0"/>
              <a:t> </a:t>
            </a:r>
            <a:r>
              <a:rPr lang="cs-CZ" dirty="0"/>
              <a:t>2591/2011 </a:t>
            </a:r>
            <a:r>
              <a:rPr lang="cs-CZ" dirty="0" smtClean="0"/>
              <a:t>ze dne 10.01.2013:</a:t>
            </a:r>
            <a:endParaRPr lang="cs-CZ" dirty="0"/>
          </a:p>
          <a:p>
            <a:pPr marL="0" indent="0">
              <a:buNone/>
            </a:pPr>
            <a:endParaRPr lang="cs-CZ" dirty="0" smtClean="0"/>
          </a:p>
          <a:p>
            <a:pPr marL="0" indent="0" algn="just">
              <a:buNone/>
            </a:pPr>
            <a:r>
              <a:rPr lang="cs-CZ" dirty="0"/>
              <a:t> </a:t>
            </a:r>
            <a:r>
              <a:rPr lang="cs-CZ" dirty="0" smtClean="0"/>
              <a:t>    </a:t>
            </a:r>
            <a:r>
              <a:rPr lang="cs-CZ" i="1" dirty="0" smtClean="0"/>
              <a:t>Při </a:t>
            </a:r>
            <a:r>
              <a:rPr lang="cs-CZ" i="1" dirty="0"/>
              <a:t>kritice veřejné záležitosti vykonávané veřejně působícími osobami, </a:t>
            </a:r>
            <a:r>
              <a:rPr lang="cs-CZ" b="1" i="1" dirty="0"/>
              <a:t>platí z ústavního hlediska presumpce o tom, že jde o kritiku dovolenou</a:t>
            </a:r>
            <a:r>
              <a:rPr lang="cs-CZ" i="1" dirty="0"/>
              <a:t>. Jde o výraz demokratického principu, o výraz participace občanské společnosti na věcech veřejných. Má-li být svoboda projevu osoby kritizující v takových věcech omezena rozhodnutím soudu, je třeba, aby osoba dotčená prokázala, že kritika nebyla vyřčena v dobré víře nebo nešlo </a:t>
            </a:r>
            <a:r>
              <a:rPr lang="cs-CZ" i="1" dirty="0" smtClean="0"/>
              <a:t> o </a:t>
            </a:r>
            <a:r>
              <a:rPr lang="cs-CZ" i="1" dirty="0"/>
              <a:t>„fair“ kritiku. Pokud jde o hodnotící soudy, </a:t>
            </a:r>
            <a:r>
              <a:rPr lang="cs-CZ" b="1" i="1" dirty="0"/>
              <a:t>i přehánění a nadsázka, byť by byly i tvrdé, nečiní samy o sobě projev nedovoleným. Ani nepřípadnost názoru kritika z hlediska logiky a podjatost kritika nedovolují samy o sobě učinit závěr, že kritik vybočil z projevu, který lze označit za fair.</a:t>
            </a:r>
            <a:r>
              <a:rPr lang="cs-CZ" i="1" dirty="0"/>
              <a:t> Pouze v případě, že jde o kritiku věcí či jednání osob vystupujících ve věcech veřejných, která </a:t>
            </a:r>
            <a:r>
              <a:rPr lang="cs-CZ" b="1" i="1" dirty="0"/>
              <a:t>zcela postrádá věcný základ </a:t>
            </a:r>
            <a:r>
              <a:rPr lang="cs-CZ" i="1" dirty="0" smtClean="0"/>
              <a:t>a </a:t>
            </a:r>
            <a:r>
              <a:rPr lang="cs-CZ" i="1" dirty="0"/>
              <a:t>pro kterou nelze nalézt žádné zdůvodnění (paušální kritika), je třeba považovat takovou kritiku za vybočující z „fair“ projevu, a tedy </a:t>
            </a:r>
            <a:r>
              <a:rPr lang="cs-CZ" i="1" dirty="0" smtClean="0"/>
              <a:t>                 za </a:t>
            </a:r>
            <a:r>
              <a:rPr lang="cs-CZ" i="1" dirty="0"/>
              <a:t>nedovolenou (obdobně srovnej např. nález Ústavního soudu ze dne </a:t>
            </a:r>
            <a:r>
              <a:rPr lang="cs-CZ" i="1" dirty="0" smtClean="0"/>
              <a:t>               17</a:t>
            </a:r>
            <a:r>
              <a:rPr lang="cs-CZ" i="1" dirty="0"/>
              <a:t>. července 2007, IV. ÚS 23/05).</a:t>
            </a:r>
          </a:p>
        </p:txBody>
      </p:sp>
    </p:spTree>
    <p:extLst>
      <p:ext uri="{BB962C8B-B14F-4D97-AF65-F5344CB8AC3E}">
        <p14:creationId xmlns:p14="http://schemas.microsoft.com/office/powerpoint/2010/main" xmlns="" val="3331268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77500" lnSpcReduction="20000"/>
          </a:bodyPr>
          <a:lstStyle/>
          <a:p>
            <a:pPr algn="just"/>
            <a:r>
              <a:rPr lang="cs-CZ" b="1" dirty="0" smtClean="0"/>
              <a:t>Celebrity</a:t>
            </a:r>
            <a:r>
              <a:rPr lang="cs-CZ" dirty="0" smtClean="0"/>
              <a:t> - nález ÚS </a:t>
            </a:r>
            <a:r>
              <a:rPr lang="cs-CZ" dirty="0" err="1"/>
              <a:t>sp</a:t>
            </a:r>
            <a:r>
              <a:rPr lang="cs-CZ" dirty="0"/>
              <a:t>. zn. I. ÚS 367/03 ze dne </a:t>
            </a:r>
            <a:r>
              <a:rPr lang="cs-CZ" dirty="0" smtClean="0"/>
              <a:t>15.3.2005:</a:t>
            </a:r>
          </a:p>
          <a:p>
            <a:pPr algn="just"/>
            <a:endParaRPr lang="cs-CZ" dirty="0"/>
          </a:p>
          <a:p>
            <a:pPr marL="0" indent="0" algn="just">
              <a:buNone/>
            </a:pPr>
            <a:r>
              <a:rPr lang="cs-CZ" dirty="0" smtClean="0"/>
              <a:t>     </a:t>
            </a:r>
            <a:r>
              <a:rPr lang="cs-CZ" i="1" dirty="0" smtClean="0"/>
              <a:t>Osoby </a:t>
            </a:r>
            <a:r>
              <a:rPr lang="cs-CZ" i="1" dirty="0"/>
              <a:t>veřejně činné, tedy politici, veřejní činitelé, </a:t>
            </a:r>
            <a:r>
              <a:rPr lang="cs-CZ" b="1" i="1" dirty="0"/>
              <a:t>mediální hvězdy </a:t>
            </a:r>
            <a:r>
              <a:rPr lang="cs-CZ" i="1" dirty="0"/>
              <a:t>aj., musí akceptovat větší míru veřejné kritiky než jiní občané. </a:t>
            </a:r>
            <a:r>
              <a:rPr lang="cs-CZ" b="1" i="1" dirty="0"/>
              <a:t>Důvod</a:t>
            </a:r>
            <a:r>
              <a:rPr lang="cs-CZ" i="1" dirty="0"/>
              <a:t> tohoto principu je </a:t>
            </a:r>
            <a:r>
              <a:rPr lang="cs-CZ" b="1" i="1" dirty="0"/>
              <a:t>dvojí</a:t>
            </a:r>
            <a:r>
              <a:rPr lang="cs-CZ" i="1" dirty="0"/>
              <a:t>. Jednak se tím </a:t>
            </a:r>
            <a:r>
              <a:rPr lang="cs-CZ" b="1" i="1" dirty="0"/>
              <a:t>podporuje veřejná diskuze o veřejných věcech </a:t>
            </a:r>
            <a:r>
              <a:rPr lang="cs-CZ" i="1" dirty="0"/>
              <a:t>a svobodné utváření názorů. Co největší bohatost diskuze o věcech veřejných by měla být státní mocí regulována jen v míře nezbytně nutné (srov. čl. 17 odst. 4 Listiny základních práv a svobod). Současně tím stát akceptuje, že jeho </a:t>
            </a:r>
            <a:r>
              <a:rPr lang="cs-CZ" b="1" i="1" dirty="0"/>
              <a:t>mocenský zásah </a:t>
            </a:r>
            <a:r>
              <a:rPr lang="cs-CZ" i="1" dirty="0"/>
              <a:t>do svobody projevu, za účelem ochrany dobrého jména jiných občanů, by měl přijít </a:t>
            </a:r>
            <a:r>
              <a:rPr lang="cs-CZ" b="1" i="1" dirty="0"/>
              <a:t>subsidiárně</a:t>
            </a:r>
            <a:r>
              <a:rPr lang="cs-CZ" i="1" dirty="0"/>
              <a:t>, tedy pouze tehdy, pokud nelze škodu napravit jinak. Škodu lze napravit jinak než zásahem státu, např. užitím přípustných možností k oponování kontroverzních a zavádějících názorů. Tak lze často minimalizovat škodlivý následek sporných výroků mnohem efektivněji, než cestou soudního řízení.</a:t>
            </a:r>
          </a:p>
        </p:txBody>
      </p:sp>
    </p:spTree>
    <p:extLst>
      <p:ext uri="{BB962C8B-B14F-4D97-AF65-F5344CB8AC3E}">
        <p14:creationId xmlns:p14="http://schemas.microsoft.com/office/powerpoint/2010/main" xmlns="" val="1631010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lidovky.cz/09/063/lnorg/MEL2c05c9_Vondrackova.jpg">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79512" y="116632"/>
            <a:ext cx="8784976" cy="561662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ovéPole 3"/>
          <p:cNvSpPr txBox="1"/>
          <p:nvPr/>
        </p:nvSpPr>
        <p:spPr>
          <a:xfrm>
            <a:off x="251520" y="5877272"/>
            <a:ext cx="8535787" cy="246221"/>
          </a:xfrm>
          <a:prstGeom prst="rect">
            <a:avLst/>
          </a:prstGeom>
          <a:noFill/>
        </p:spPr>
        <p:txBody>
          <a:bodyPr wrap="square" rtlCol="0">
            <a:spAutoFit/>
          </a:bodyPr>
          <a:lstStyle/>
          <a:p>
            <a:r>
              <a:rPr lang="cs-CZ" sz="1000" dirty="0"/>
              <a:t>Zdroj: http://www.lidovky.cz/soud-dal-vondrackove-sanci-na-vyssi-nahradu-za-clanky-o-psovi-p5x-/lide.aspx?c=A130124_161313_lide_vsv</a:t>
            </a:r>
          </a:p>
        </p:txBody>
      </p:sp>
    </p:spTree>
    <p:extLst>
      <p:ext uri="{BB962C8B-B14F-4D97-AF65-F5344CB8AC3E}">
        <p14:creationId xmlns:p14="http://schemas.microsoft.com/office/powerpoint/2010/main" xmlns="" val="9046193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85000" lnSpcReduction="20000"/>
          </a:bodyPr>
          <a:lstStyle/>
          <a:p>
            <a:pPr algn="just"/>
            <a:r>
              <a:rPr lang="cs-CZ" b="1" dirty="0" smtClean="0"/>
              <a:t>Novináři</a:t>
            </a:r>
            <a:r>
              <a:rPr lang="cs-CZ" dirty="0" smtClean="0"/>
              <a:t> – rozsudek KS Brno </a:t>
            </a:r>
            <a:r>
              <a:rPr lang="cs-CZ" dirty="0" err="1" smtClean="0"/>
              <a:t>sp</a:t>
            </a:r>
            <a:r>
              <a:rPr lang="cs-CZ" dirty="0" smtClean="0"/>
              <a:t>. zn. 24 C 52/2003 ze dne 26.3.2008:</a:t>
            </a:r>
          </a:p>
          <a:p>
            <a:pPr marL="0" indent="0">
              <a:buNone/>
            </a:pPr>
            <a:endParaRPr lang="cs-CZ" dirty="0" smtClean="0"/>
          </a:p>
          <a:p>
            <a:pPr marL="0" indent="0" algn="just">
              <a:buNone/>
            </a:pPr>
            <a:r>
              <a:rPr lang="cs-CZ" dirty="0" smtClean="0"/>
              <a:t>       </a:t>
            </a:r>
            <a:r>
              <a:rPr lang="cs-CZ" i="1" dirty="0" smtClean="0"/>
              <a:t>Žalobce </a:t>
            </a:r>
            <a:r>
              <a:rPr lang="cs-CZ" i="1" dirty="0"/>
              <a:t>jako novináře lze za osobu veřejně činnou nepochybně považovat. Dokonce ve vztahu k žalobci osobně tak již dovodil i Ústavní soud ČR v nálezu </a:t>
            </a:r>
            <a:r>
              <a:rPr lang="cs-CZ" i="1" dirty="0" err="1"/>
              <a:t>sp</a:t>
            </a:r>
            <a:r>
              <a:rPr lang="cs-CZ" i="1" dirty="0"/>
              <a:t>. zn. I. ÚS 453/03 ze dne 11.11.2005, dle kterého věcí veřejnou je i umění </a:t>
            </a:r>
            <a:r>
              <a:rPr lang="cs-CZ" b="1" i="1" dirty="0"/>
              <a:t>včetně novinářských aktivit </a:t>
            </a:r>
            <a:r>
              <a:rPr lang="cs-CZ" i="1" dirty="0"/>
              <a:t>a showbyznysu a dále vše, co na sebe strhává veřejnou pozornost. Je to ostatně zcela pochopitelné, neboť novinář veškerá v tomto směru rozhodná kritéria více než bezezbytku splňuje. </a:t>
            </a:r>
            <a:r>
              <a:rPr lang="cs-CZ" b="1" i="1" dirty="0"/>
              <a:t>Vstupuje do společenské diskuze, poutá v ní na sebe společenskou pozornost</a:t>
            </a:r>
            <a:r>
              <a:rPr lang="cs-CZ" i="1" dirty="0"/>
              <a:t> a z titulu svého postavení má </a:t>
            </a:r>
            <a:r>
              <a:rPr lang="cs-CZ" b="1" i="1" dirty="0"/>
              <a:t>možnost ovlivňovat veřejné mínění</a:t>
            </a:r>
            <a:r>
              <a:rPr lang="cs-CZ" i="1" dirty="0"/>
              <a:t> včetně možnosti veřejně polemizovat s kontroverzními či zavádějícími názory oponentů. </a:t>
            </a:r>
          </a:p>
        </p:txBody>
      </p:sp>
    </p:spTree>
    <p:extLst>
      <p:ext uri="{BB962C8B-B14F-4D97-AF65-F5344CB8AC3E}">
        <p14:creationId xmlns:p14="http://schemas.microsoft.com/office/powerpoint/2010/main" xmlns="" val="59754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Základní principy</a:t>
            </a:r>
            <a:endParaRPr lang="cs-CZ" b="1" dirty="0"/>
          </a:p>
        </p:txBody>
      </p:sp>
      <p:sp>
        <p:nvSpPr>
          <p:cNvPr id="3" name="Zástupný symbol pro obsah 2"/>
          <p:cNvSpPr>
            <a:spLocks noGrp="1"/>
          </p:cNvSpPr>
          <p:nvPr>
            <p:ph sz="quarter" idx="1"/>
          </p:nvPr>
        </p:nvSpPr>
        <p:spPr>
          <a:xfrm>
            <a:off x="251520" y="1628800"/>
            <a:ext cx="8503920" cy="4572000"/>
          </a:xfrm>
        </p:spPr>
        <p:txBody>
          <a:bodyPr>
            <a:normAutofit fontScale="92500" lnSpcReduction="10000"/>
          </a:bodyPr>
          <a:lstStyle/>
          <a:p>
            <a:r>
              <a:rPr lang="cs-CZ" b="1" dirty="0" smtClean="0"/>
              <a:t>Deklarované základní principy:</a:t>
            </a:r>
          </a:p>
          <a:p>
            <a:pPr marL="0" indent="0">
              <a:buNone/>
            </a:pPr>
            <a:endParaRPr lang="cs-CZ" dirty="0" smtClean="0"/>
          </a:p>
          <a:p>
            <a:pPr marL="514350" indent="-514350" algn="just">
              <a:buAutoNum type="arabicParenR"/>
            </a:pPr>
            <a:r>
              <a:rPr lang="cs-CZ" b="1" dirty="0" smtClean="0"/>
              <a:t>Autonomie vůle </a:t>
            </a:r>
            <a:r>
              <a:rPr lang="cs-CZ" dirty="0" smtClean="0"/>
              <a:t>x konkrétní realizace občas pokulhává (typicky § 97 odst. 2 NOZ nebo omezení prostředků ochrany) – </a:t>
            </a:r>
            <a:r>
              <a:rPr lang="cs-CZ" dirty="0" smtClean="0">
                <a:solidFill>
                  <a:srgbClr val="FF0000"/>
                </a:solidFill>
              </a:rPr>
              <a:t>„balíček první pomoci“</a:t>
            </a:r>
          </a:p>
          <a:p>
            <a:pPr marL="514350" indent="-514350" algn="just">
              <a:buAutoNum type="arabicParenR"/>
            </a:pPr>
            <a:r>
              <a:rPr lang="cs-CZ" b="1" dirty="0" smtClean="0"/>
              <a:t>Diskontinuita</a:t>
            </a:r>
            <a:r>
              <a:rPr lang="cs-CZ" dirty="0" smtClean="0"/>
              <a:t> x dosavadní doktrína i judikatura              s výjimkami použitelné (platí stejné principy)</a:t>
            </a:r>
          </a:p>
          <a:p>
            <a:pPr marL="0" indent="0" algn="just">
              <a:buNone/>
            </a:pPr>
            <a:endParaRPr lang="cs-CZ" dirty="0" smtClean="0"/>
          </a:p>
          <a:p>
            <a:pPr algn="just"/>
            <a:r>
              <a:rPr lang="cs-CZ" b="1" dirty="0" smtClean="0"/>
              <a:t>Srozumitelnost</a:t>
            </a:r>
            <a:r>
              <a:rPr lang="cs-CZ" dirty="0" smtClean="0"/>
              <a:t> pro „běžného člověka“ (posudek)                    x rozsah a roztříštěnost úpravy, ztráta orientace tvůrců    (§ 3037 NOZ) i komentátorů</a:t>
            </a:r>
          </a:p>
          <a:p>
            <a:pPr marL="0" indent="0">
              <a:buNone/>
            </a:pPr>
            <a:endParaRPr lang="cs-CZ" dirty="0"/>
          </a:p>
        </p:txBody>
      </p:sp>
    </p:spTree>
    <p:extLst>
      <p:ext uri="{BB962C8B-B14F-4D97-AF65-F5344CB8AC3E}">
        <p14:creationId xmlns:p14="http://schemas.microsoft.com/office/powerpoint/2010/main" xmlns="" val="23084816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70000" lnSpcReduction="20000"/>
          </a:bodyPr>
          <a:lstStyle/>
          <a:p>
            <a:pPr algn="just"/>
            <a:r>
              <a:rPr lang="cs-CZ" b="1" dirty="0" smtClean="0"/>
              <a:t>Občanští aktivisté </a:t>
            </a:r>
            <a:r>
              <a:rPr lang="cs-CZ" dirty="0" smtClean="0"/>
              <a:t>– rozsudek KS Brno </a:t>
            </a:r>
            <a:r>
              <a:rPr lang="cs-CZ" dirty="0" err="1" smtClean="0"/>
              <a:t>sp</a:t>
            </a:r>
            <a:r>
              <a:rPr lang="cs-CZ" dirty="0" smtClean="0"/>
              <a:t>. zn. 24 C 91/2009 ze dne 26.3.2010:</a:t>
            </a:r>
          </a:p>
          <a:p>
            <a:endParaRPr lang="cs-CZ" dirty="0" smtClean="0"/>
          </a:p>
          <a:p>
            <a:pPr marL="0" indent="0" algn="just">
              <a:buNone/>
            </a:pPr>
            <a:r>
              <a:rPr lang="cs-CZ" dirty="0"/>
              <a:t> </a:t>
            </a:r>
            <a:r>
              <a:rPr lang="cs-CZ" dirty="0" smtClean="0"/>
              <a:t>      </a:t>
            </a:r>
            <a:r>
              <a:rPr lang="cs-CZ" i="1" dirty="0" smtClean="0"/>
              <a:t>I </a:t>
            </a:r>
            <a:r>
              <a:rPr lang="cs-CZ" i="1" dirty="0"/>
              <a:t>soukromé osoby či sdružení se vystavují </a:t>
            </a:r>
            <a:r>
              <a:rPr lang="cs-CZ" b="1" i="1" dirty="0"/>
              <a:t>dohledu, pokud vstoupí </a:t>
            </a:r>
            <a:r>
              <a:rPr lang="cs-CZ" b="1" i="1" dirty="0" smtClean="0"/>
              <a:t> do </a:t>
            </a:r>
            <a:r>
              <a:rPr lang="cs-CZ" b="1" i="1" dirty="0"/>
              <a:t>arény veřejné diskuze</a:t>
            </a:r>
            <a:r>
              <a:rPr lang="cs-CZ" i="1" dirty="0"/>
              <a:t> a účast ve veřejné diskuzi je tedy v tomto směru relevantním faktorem (např. rozsudky Evropského soudu pro lidská práva ve věcech </a:t>
            </a:r>
            <a:r>
              <a:rPr lang="cs-CZ" i="1" dirty="0" err="1"/>
              <a:t>Nilsen</a:t>
            </a:r>
            <a:r>
              <a:rPr lang="cs-CZ" i="1" dirty="0"/>
              <a:t>  a </a:t>
            </a:r>
            <a:r>
              <a:rPr lang="cs-CZ" i="1" dirty="0" err="1"/>
              <a:t>Johnsen</a:t>
            </a:r>
            <a:r>
              <a:rPr lang="cs-CZ" i="1" dirty="0"/>
              <a:t> proti Norsku ze dne 25.11.1999 </a:t>
            </a:r>
            <a:r>
              <a:rPr lang="cs-CZ" i="1" dirty="0" smtClean="0"/>
              <a:t>                        či </a:t>
            </a:r>
            <a:r>
              <a:rPr lang="cs-CZ" i="1" dirty="0"/>
              <a:t>Jerusalem proti Rakousku ze dne 27.2.2001), byť </a:t>
            </a:r>
            <a:r>
              <a:rPr lang="cs-CZ" i="1" dirty="0" err="1"/>
              <a:t>promiskue</a:t>
            </a:r>
            <a:r>
              <a:rPr lang="cs-CZ" i="1" dirty="0"/>
              <a:t> tyto veřejně činné osoby </a:t>
            </a:r>
            <a:r>
              <a:rPr lang="cs-CZ" i="1" dirty="0" smtClean="0"/>
              <a:t>či </a:t>
            </a:r>
            <a:r>
              <a:rPr lang="cs-CZ" i="1" dirty="0"/>
              <a:t>sdružení nespadají do stejné kategorie s </a:t>
            </a:r>
            <a:r>
              <a:rPr lang="cs-CZ" i="1" dirty="0" smtClean="0"/>
              <a:t>politiky. </a:t>
            </a:r>
            <a:r>
              <a:rPr lang="cs-CZ" b="1" i="1" dirty="0" smtClean="0"/>
              <a:t>Žalobce </a:t>
            </a:r>
            <a:r>
              <a:rPr lang="cs-CZ" b="1" i="1" dirty="0"/>
              <a:t>jako občanského aktivistu lze v tomto ohledu za osobu veřejně činnou nepochybně považovat - vstupuje do arény veřejné diskuze, poutá v ní na sebe společenskou pozornost a svou činností se snaží ovlivňovat veřejné mínění. </a:t>
            </a:r>
            <a:r>
              <a:rPr lang="cs-CZ" i="1" dirty="0"/>
              <a:t>Jakkoli tedy </a:t>
            </a:r>
            <a:r>
              <a:rPr lang="cs-CZ" i="1" dirty="0" err="1"/>
              <a:t>promiskue</a:t>
            </a:r>
            <a:r>
              <a:rPr lang="cs-CZ" i="1" dirty="0"/>
              <a:t> nespadá do stejné kategorie s politiky, naplňuje </a:t>
            </a:r>
            <a:r>
              <a:rPr lang="cs-CZ" i="1" dirty="0" smtClean="0"/>
              <a:t>znaky </a:t>
            </a:r>
            <a:r>
              <a:rPr lang="cs-CZ" i="1" dirty="0"/>
              <a:t>nutné pro začlenění do kategorie osob veřejně činných a je povinen snášet (v porovnání s běžným občanem) širší spektrum zásahů do svých osobnostních práv </a:t>
            </a:r>
            <a:r>
              <a:rPr lang="cs-CZ" i="1" dirty="0" smtClean="0"/>
              <a:t>             co </a:t>
            </a:r>
            <a:r>
              <a:rPr lang="cs-CZ" i="1" dirty="0"/>
              <a:t>do rozsahu a přesnosti skutkových tvrzení  i  kritiky. </a:t>
            </a:r>
          </a:p>
        </p:txBody>
      </p:sp>
    </p:spTree>
    <p:extLst>
      <p:ext uri="{BB962C8B-B14F-4D97-AF65-F5344CB8AC3E}">
        <p14:creationId xmlns:p14="http://schemas.microsoft.com/office/powerpoint/2010/main" xmlns="" val="41472306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92500"/>
          </a:bodyPr>
          <a:lstStyle/>
          <a:p>
            <a:pPr algn="just"/>
            <a:r>
              <a:rPr lang="cs-CZ" b="1" dirty="0" smtClean="0"/>
              <a:t>Soudci</a:t>
            </a:r>
            <a:r>
              <a:rPr lang="cs-CZ" dirty="0" smtClean="0"/>
              <a:t> – nález slovenského ÚS </a:t>
            </a:r>
            <a:r>
              <a:rPr lang="cs-CZ" dirty="0" err="1" smtClean="0"/>
              <a:t>sp</a:t>
            </a:r>
            <a:r>
              <a:rPr lang="cs-CZ" dirty="0" smtClean="0"/>
              <a:t>. zn. II. ÚS 152/08            ze dne 15.12.2009:</a:t>
            </a:r>
          </a:p>
          <a:p>
            <a:pPr marL="0" indent="0">
              <a:buNone/>
            </a:pPr>
            <a:endParaRPr lang="cs-CZ" dirty="0" smtClean="0"/>
          </a:p>
          <a:p>
            <a:pPr marL="0" indent="0" algn="just">
              <a:buNone/>
            </a:pPr>
            <a:r>
              <a:rPr lang="cs-CZ" dirty="0"/>
              <a:t> </a:t>
            </a:r>
            <a:r>
              <a:rPr lang="cs-CZ" dirty="0" smtClean="0"/>
              <a:t>   </a:t>
            </a:r>
            <a:r>
              <a:rPr lang="cs-CZ" i="1" dirty="0" err="1" smtClean="0"/>
              <a:t>Dôsledkom</a:t>
            </a:r>
            <a:r>
              <a:rPr lang="cs-CZ" i="1" dirty="0" smtClean="0"/>
              <a:t> </a:t>
            </a:r>
            <a:r>
              <a:rPr lang="cs-CZ" i="1" dirty="0"/>
              <a:t>snahy o podporu </a:t>
            </a:r>
            <a:r>
              <a:rPr lang="cs-CZ" i="1" dirty="0" err="1"/>
              <a:t>výmeny</a:t>
            </a:r>
            <a:r>
              <a:rPr lang="cs-CZ" i="1" dirty="0"/>
              <a:t> </a:t>
            </a:r>
            <a:r>
              <a:rPr lang="cs-CZ" i="1" dirty="0" err="1"/>
              <a:t>názorov</a:t>
            </a:r>
            <a:r>
              <a:rPr lang="cs-CZ" i="1" dirty="0"/>
              <a:t> o </a:t>
            </a:r>
            <a:r>
              <a:rPr lang="cs-CZ" i="1" dirty="0" err="1"/>
              <a:t>verejne</a:t>
            </a:r>
            <a:r>
              <a:rPr lang="cs-CZ" i="1" dirty="0"/>
              <a:t> </a:t>
            </a:r>
            <a:r>
              <a:rPr lang="cs-CZ" i="1" dirty="0" err="1"/>
              <a:t>zaujímavých</a:t>
            </a:r>
            <a:r>
              <a:rPr lang="cs-CZ" i="1" dirty="0"/>
              <a:t> </a:t>
            </a:r>
            <a:r>
              <a:rPr lang="cs-CZ" i="1" dirty="0" err="1"/>
              <a:t>témach</a:t>
            </a:r>
            <a:r>
              <a:rPr lang="cs-CZ" i="1" dirty="0"/>
              <a:t> je </a:t>
            </a:r>
            <a:r>
              <a:rPr lang="cs-CZ" i="1" dirty="0" err="1"/>
              <a:t>kategorizácia</a:t>
            </a:r>
            <a:r>
              <a:rPr lang="cs-CZ" i="1" dirty="0"/>
              <a:t> </a:t>
            </a:r>
            <a:r>
              <a:rPr lang="cs-CZ" i="1" dirty="0" err="1"/>
              <a:t>adresátov</a:t>
            </a:r>
            <a:r>
              <a:rPr lang="cs-CZ" i="1" dirty="0"/>
              <a:t> kritiky. Stupeň </a:t>
            </a:r>
            <a:r>
              <a:rPr lang="cs-CZ" i="1" dirty="0" err="1"/>
              <a:t>dovolenej</a:t>
            </a:r>
            <a:r>
              <a:rPr lang="cs-CZ" i="1" dirty="0"/>
              <a:t> kritiky </a:t>
            </a:r>
            <a:r>
              <a:rPr lang="cs-CZ" i="1" dirty="0" err="1"/>
              <a:t>sa</a:t>
            </a:r>
            <a:r>
              <a:rPr lang="cs-CZ" i="1" dirty="0"/>
              <a:t> </a:t>
            </a:r>
            <a:r>
              <a:rPr lang="cs-CZ" i="1" dirty="0" err="1"/>
              <a:t>mení</a:t>
            </a:r>
            <a:r>
              <a:rPr lang="cs-CZ" i="1" dirty="0"/>
              <a:t> </a:t>
            </a:r>
            <a:r>
              <a:rPr lang="cs-CZ" i="1" dirty="0" err="1"/>
              <a:t>podľa</a:t>
            </a:r>
            <a:r>
              <a:rPr lang="cs-CZ" i="1" dirty="0"/>
              <a:t> charakteristiky adresáta. Hranice </a:t>
            </a:r>
            <a:r>
              <a:rPr lang="cs-CZ" i="1" dirty="0" err="1"/>
              <a:t>akceptovateľnej</a:t>
            </a:r>
            <a:r>
              <a:rPr lang="cs-CZ" i="1" dirty="0"/>
              <a:t> kritiky sú </a:t>
            </a:r>
            <a:r>
              <a:rPr lang="cs-CZ" i="1" dirty="0" err="1"/>
              <a:t>najširšie</a:t>
            </a:r>
            <a:r>
              <a:rPr lang="cs-CZ" i="1" dirty="0"/>
              <a:t> </a:t>
            </a:r>
            <a:r>
              <a:rPr lang="cs-CZ" i="1" dirty="0" smtClean="0"/>
              <a:t>          u </a:t>
            </a:r>
            <a:r>
              <a:rPr lang="cs-CZ" i="1" dirty="0" err="1"/>
              <a:t>politikov</a:t>
            </a:r>
            <a:r>
              <a:rPr lang="cs-CZ" i="1" dirty="0"/>
              <a:t> a </a:t>
            </a:r>
            <a:r>
              <a:rPr lang="cs-CZ" i="1" dirty="0" err="1"/>
              <a:t>najužšie</a:t>
            </a:r>
            <a:r>
              <a:rPr lang="cs-CZ" i="1" dirty="0"/>
              <a:t> u „</a:t>
            </a:r>
            <a:r>
              <a:rPr lang="cs-CZ" i="1" dirty="0" err="1"/>
              <a:t>bežných</a:t>
            </a:r>
            <a:r>
              <a:rPr lang="cs-CZ" i="1" dirty="0"/>
              <a:t>“ </a:t>
            </a:r>
            <a:r>
              <a:rPr lang="cs-CZ" i="1" dirty="0" err="1"/>
              <a:t>občanov</a:t>
            </a:r>
            <a:r>
              <a:rPr lang="cs-CZ" i="1" dirty="0"/>
              <a:t>. </a:t>
            </a:r>
            <a:r>
              <a:rPr lang="cs-CZ" i="1" dirty="0" err="1"/>
              <a:t>Ústavný</a:t>
            </a:r>
            <a:r>
              <a:rPr lang="cs-CZ" i="1" dirty="0"/>
              <a:t> </a:t>
            </a:r>
            <a:r>
              <a:rPr lang="cs-CZ" i="1" dirty="0" err="1"/>
              <a:t>súd</a:t>
            </a:r>
            <a:r>
              <a:rPr lang="cs-CZ" i="1" dirty="0"/>
              <a:t> akceptuje </a:t>
            </a:r>
            <a:r>
              <a:rPr lang="cs-CZ" b="1" i="1" dirty="0"/>
              <a:t>trend </a:t>
            </a:r>
            <a:r>
              <a:rPr lang="cs-CZ" b="1" i="1" dirty="0" err="1"/>
              <a:t>smerujúci</a:t>
            </a:r>
            <a:r>
              <a:rPr lang="cs-CZ" b="1" i="1" dirty="0"/>
              <a:t> k </a:t>
            </a:r>
            <a:r>
              <a:rPr lang="cs-CZ" b="1" i="1" dirty="0" err="1"/>
              <a:t>posúvaniu</a:t>
            </a:r>
            <a:r>
              <a:rPr lang="cs-CZ" b="1" i="1" dirty="0"/>
              <a:t> </a:t>
            </a:r>
            <a:r>
              <a:rPr lang="cs-CZ" b="1" i="1" dirty="0" err="1"/>
              <a:t>pozície</a:t>
            </a:r>
            <a:r>
              <a:rPr lang="cs-CZ" b="1" i="1" dirty="0"/>
              <a:t> </a:t>
            </a:r>
            <a:r>
              <a:rPr lang="cs-CZ" b="1" i="1" dirty="0" err="1"/>
              <a:t>sudcov</a:t>
            </a:r>
            <a:r>
              <a:rPr lang="cs-CZ" i="1" dirty="0"/>
              <a:t>, </a:t>
            </a:r>
            <a:r>
              <a:rPr lang="cs-CZ" i="1" dirty="0" err="1"/>
              <a:t>ktorí</a:t>
            </a:r>
            <a:r>
              <a:rPr lang="cs-CZ" i="1" dirty="0"/>
              <a:t> </a:t>
            </a:r>
            <a:r>
              <a:rPr lang="cs-CZ" i="1" dirty="0" err="1"/>
              <a:t>stoja</a:t>
            </a:r>
            <a:r>
              <a:rPr lang="cs-CZ" i="1" dirty="0"/>
              <a:t> kdesi </a:t>
            </a:r>
            <a:r>
              <a:rPr lang="cs-CZ" b="1" i="1" dirty="0" err="1"/>
              <a:t>uprostred</a:t>
            </a:r>
            <a:r>
              <a:rPr lang="cs-CZ" i="1" dirty="0"/>
              <a:t> naznačeného kontinua </a:t>
            </a:r>
            <a:r>
              <a:rPr lang="cs-CZ" b="1" i="1" dirty="0" err="1"/>
              <a:t>smerom</a:t>
            </a:r>
            <a:r>
              <a:rPr lang="cs-CZ" b="1" i="1" dirty="0"/>
              <a:t> k </a:t>
            </a:r>
            <a:r>
              <a:rPr lang="cs-CZ" b="1" i="1" dirty="0" err="1"/>
              <a:t>politikom</a:t>
            </a:r>
            <a:r>
              <a:rPr lang="cs-CZ" i="1" dirty="0"/>
              <a:t>. </a:t>
            </a:r>
          </a:p>
          <a:p>
            <a:endParaRPr lang="cs-CZ" dirty="0"/>
          </a:p>
        </p:txBody>
      </p:sp>
    </p:spTree>
    <p:extLst>
      <p:ext uri="{BB962C8B-B14F-4D97-AF65-F5344CB8AC3E}">
        <p14:creationId xmlns:p14="http://schemas.microsoft.com/office/powerpoint/2010/main" xmlns="" val="13622533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77500" lnSpcReduction="20000"/>
          </a:bodyPr>
          <a:lstStyle/>
          <a:p>
            <a:pPr algn="just"/>
            <a:r>
              <a:rPr lang="cs-CZ" b="1" dirty="0" smtClean="0"/>
              <a:t>Pedagogové</a:t>
            </a:r>
            <a:r>
              <a:rPr lang="cs-CZ" dirty="0" smtClean="0"/>
              <a:t> - rozsudek NS </a:t>
            </a:r>
            <a:r>
              <a:rPr lang="cs-CZ" dirty="0" err="1"/>
              <a:t>sp</a:t>
            </a:r>
            <a:r>
              <a:rPr lang="cs-CZ" dirty="0"/>
              <a:t>. zn. 30 </a:t>
            </a:r>
            <a:r>
              <a:rPr lang="cs-CZ" dirty="0" err="1"/>
              <a:t>Cdo</a:t>
            </a:r>
            <a:r>
              <a:rPr lang="cs-CZ" dirty="0"/>
              <a:t> </a:t>
            </a:r>
            <a:r>
              <a:rPr lang="cs-CZ" dirty="0" smtClean="0"/>
              <a:t>2563/2009 ze </a:t>
            </a:r>
            <a:r>
              <a:rPr lang="cs-CZ" dirty="0"/>
              <a:t>dne </a:t>
            </a:r>
            <a:r>
              <a:rPr lang="cs-CZ" dirty="0" smtClean="0"/>
              <a:t>27.1.2011:</a:t>
            </a:r>
          </a:p>
          <a:p>
            <a:pPr algn="just"/>
            <a:endParaRPr lang="cs-CZ" dirty="0"/>
          </a:p>
          <a:p>
            <a:pPr marL="0" indent="0" algn="just">
              <a:buNone/>
            </a:pPr>
            <a:r>
              <a:rPr lang="cs-CZ" dirty="0" smtClean="0"/>
              <a:t>     </a:t>
            </a:r>
            <a:r>
              <a:rPr lang="cs-CZ" i="1" dirty="0" smtClean="0"/>
              <a:t>Je </a:t>
            </a:r>
            <a:r>
              <a:rPr lang="cs-CZ" i="1" dirty="0"/>
              <a:t>nepochybné, že povolání pedagoga je spojeno s jeho veřejným působením, byť - např. oproti politikům – do značné míry limitovaným. Jistě je též pravdou, že na tyto pracovníky jsou kladeny též zvýšené odborné i morální nároky, takže v tomto smyslu </a:t>
            </a:r>
            <a:r>
              <a:rPr lang="cs-CZ" b="1" i="1" dirty="0"/>
              <a:t>podléhají kontrole veřejnosti</a:t>
            </a:r>
            <a:r>
              <a:rPr lang="cs-CZ" i="1" dirty="0"/>
              <a:t>, a to zejména té, která se s jejich prací setkává. Naproti tomu je však třeba zdůraznit </a:t>
            </a:r>
            <a:r>
              <a:rPr lang="cs-CZ" b="1" i="1" dirty="0"/>
              <a:t>meze takového posuzování</a:t>
            </a:r>
            <a:r>
              <a:rPr lang="cs-CZ" i="1" dirty="0"/>
              <a:t>, které je </a:t>
            </a:r>
            <a:r>
              <a:rPr lang="cs-CZ" b="1" i="1" dirty="0"/>
              <a:t>nutno stanovit jako přísnější oproti veřejně obecně činným a známým osobnostem</a:t>
            </a:r>
            <a:r>
              <a:rPr lang="cs-CZ" i="1" dirty="0"/>
              <a:t> (tj. politikům, umělcům apod.). </a:t>
            </a:r>
            <a:endParaRPr lang="cs-CZ" i="1" dirty="0" smtClean="0"/>
          </a:p>
          <a:p>
            <a:pPr marL="0" indent="0" algn="just">
              <a:buNone/>
            </a:pPr>
            <a:endParaRPr lang="cs-CZ" i="1" dirty="0" smtClean="0"/>
          </a:p>
          <a:p>
            <a:pPr algn="just"/>
            <a:r>
              <a:rPr lang="cs-CZ" dirty="0" smtClean="0"/>
              <a:t>„Omluva za listopad“ – usnesení NS </a:t>
            </a:r>
            <a:r>
              <a:rPr lang="cs-CZ" dirty="0" err="1" smtClean="0"/>
              <a:t>sp</a:t>
            </a:r>
            <a:r>
              <a:rPr lang="cs-CZ" dirty="0" smtClean="0"/>
              <a:t>. zn. </a:t>
            </a:r>
            <a:r>
              <a:rPr lang="cs-CZ" dirty="0"/>
              <a:t>30 </a:t>
            </a:r>
            <a:r>
              <a:rPr lang="cs-CZ" dirty="0" err="1"/>
              <a:t>Cdo</a:t>
            </a:r>
            <a:r>
              <a:rPr lang="cs-CZ" dirty="0"/>
              <a:t> </a:t>
            </a:r>
            <a:r>
              <a:rPr lang="cs-CZ" dirty="0" smtClean="0"/>
              <a:t>3981/2013               ze dne 29.1.2014</a:t>
            </a:r>
            <a:endParaRPr lang="cs-CZ" dirty="0"/>
          </a:p>
        </p:txBody>
      </p:sp>
    </p:spTree>
    <p:extLst>
      <p:ext uri="{BB962C8B-B14F-4D97-AF65-F5344CB8AC3E}">
        <p14:creationId xmlns:p14="http://schemas.microsoft.com/office/powerpoint/2010/main" xmlns="" val="34633721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lstStyle/>
          <a:p>
            <a:pPr algn="just"/>
            <a:r>
              <a:rPr lang="cs-CZ" dirty="0" smtClean="0"/>
              <a:t>Snížená ochrana se však netýká </a:t>
            </a:r>
            <a:r>
              <a:rPr lang="cs-CZ" b="1" dirty="0" smtClean="0"/>
              <a:t>zjevných nepravd </a:t>
            </a:r>
            <a:r>
              <a:rPr lang="cs-CZ" dirty="0" smtClean="0"/>
              <a:t>- </a:t>
            </a:r>
            <a:r>
              <a:rPr lang="cs-CZ" dirty="0"/>
              <a:t>usnesení </a:t>
            </a:r>
            <a:r>
              <a:rPr lang="cs-CZ" dirty="0" smtClean="0"/>
              <a:t>NS </a:t>
            </a:r>
            <a:r>
              <a:rPr lang="cs-CZ" dirty="0" err="1"/>
              <a:t>sp</a:t>
            </a:r>
            <a:r>
              <a:rPr lang="cs-CZ" dirty="0"/>
              <a:t>. zn. 30 </a:t>
            </a:r>
            <a:r>
              <a:rPr lang="cs-CZ" dirty="0" err="1"/>
              <a:t>Cdo</a:t>
            </a:r>
            <a:r>
              <a:rPr lang="cs-CZ" dirty="0"/>
              <a:t> 1174/2007 </a:t>
            </a:r>
            <a:r>
              <a:rPr lang="cs-CZ" dirty="0" smtClean="0"/>
              <a:t>ze </a:t>
            </a:r>
            <a:r>
              <a:rPr lang="cs-CZ" dirty="0"/>
              <a:t>dne </a:t>
            </a:r>
            <a:r>
              <a:rPr lang="cs-CZ" dirty="0" smtClean="0"/>
              <a:t>29.11.2007:</a:t>
            </a:r>
          </a:p>
          <a:p>
            <a:pPr marL="0" indent="0">
              <a:buNone/>
            </a:pPr>
            <a:endParaRPr lang="cs-CZ" b="1" dirty="0" smtClean="0"/>
          </a:p>
          <a:p>
            <a:pPr marL="0" indent="0" algn="just">
              <a:buNone/>
            </a:pPr>
            <a:r>
              <a:rPr lang="cs-CZ" i="1" dirty="0" smtClean="0"/>
              <a:t>     U </a:t>
            </a:r>
            <a:r>
              <a:rPr lang="cs-CZ" i="1" dirty="0"/>
              <a:t>veřejně činné osoby  </a:t>
            </a:r>
            <a:r>
              <a:rPr lang="cs-CZ" i="1" dirty="0" smtClean="0"/>
              <a:t>se </a:t>
            </a:r>
            <a:r>
              <a:rPr lang="cs-CZ" b="1" i="1" dirty="0"/>
              <a:t>vyšší míra tolerance </a:t>
            </a:r>
            <a:r>
              <a:rPr lang="cs-CZ" b="1" i="1" dirty="0" smtClean="0"/>
              <a:t>            </a:t>
            </a:r>
            <a:r>
              <a:rPr lang="cs-CZ" i="1" dirty="0" smtClean="0"/>
              <a:t>při  </a:t>
            </a:r>
            <a:r>
              <a:rPr lang="cs-CZ" i="1" dirty="0"/>
              <a:t>posouzení skutkových tvrzení a hodnotících  soudů  uplatněných při kritice související  s veřejnou činností, kterou taková osoba vykonává, </a:t>
            </a:r>
            <a:r>
              <a:rPr lang="cs-CZ" b="1" i="1" dirty="0"/>
              <a:t>nevztahuje             na nepravdivé údaje </a:t>
            </a:r>
            <a:r>
              <a:rPr lang="cs-CZ" i="1" dirty="0"/>
              <a:t>o veřejně činné osobě.  </a:t>
            </a:r>
          </a:p>
          <a:p>
            <a:endParaRPr lang="cs-CZ" dirty="0"/>
          </a:p>
        </p:txBody>
      </p:sp>
    </p:spTree>
    <p:extLst>
      <p:ext uri="{BB962C8B-B14F-4D97-AF65-F5344CB8AC3E}">
        <p14:creationId xmlns:p14="http://schemas.microsoft.com/office/powerpoint/2010/main" xmlns="" val="1459121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77500" lnSpcReduction="20000"/>
          </a:bodyPr>
          <a:lstStyle/>
          <a:p>
            <a:pPr algn="just"/>
            <a:r>
              <a:rPr lang="cs-CZ" b="1" dirty="0"/>
              <a:t>Garantováno legitimní očekávání ochrany vlastního soukromí </a:t>
            </a:r>
            <a:r>
              <a:rPr lang="cs-CZ" dirty="0"/>
              <a:t>- </a:t>
            </a:r>
            <a:r>
              <a:rPr lang="cs-CZ" dirty="0" smtClean="0"/>
              <a:t>zveřejnění </a:t>
            </a:r>
            <a:r>
              <a:rPr lang="cs-CZ" dirty="0"/>
              <a:t>fotografií ze soukromého života monacké princezny (von Hannover proti Německu</a:t>
            </a:r>
            <a:r>
              <a:rPr lang="cs-CZ" dirty="0" smtClean="0"/>
              <a:t>):</a:t>
            </a:r>
          </a:p>
          <a:p>
            <a:pPr marL="0" indent="0">
              <a:buNone/>
            </a:pPr>
            <a:endParaRPr lang="cs-CZ" dirty="0"/>
          </a:p>
          <a:p>
            <a:pPr marL="0" indent="0" algn="just">
              <a:buNone/>
            </a:pPr>
            <a:r>
              <a:rPr lang="cs-CZ" dirty="0" smtClean="0"/>
              <a:t>      </a:t>
            </a:r>
            <a:r>
              <a:rPr lang="cs-CZ" i="1" dirty="0" smtClean="0"/>
              <a:t>Rozhodujícím </a:t>
            </a:r>
            <a:r>
              <a:rPr lang="cs-CZ" i="1" dirty="0"/>
              <a:t>faktorem při posouzení kolidujících právních zájmů - ochrany soukromého života a svobody projevu - by měl být </a:t>
            </a:r>
            <a:r>
              <a:rPr lang="cs-CZ" b="1" i="1" dirty="0"/>
              <a:t>příspěvek</a:t>
            </a:r>
            <a:r>
              <a:rPr lang="cs-CZ" i="1" dirty="0"/>
              <a:t> publikovaných fotografií a článků </a:t>
            </a:r>
            <a:r>
              <a:rPr lang="cs-CZ" b="1" i="1" dirty="0"/>
              <a:t>k diskusi </a:t>
            </a:r>
            <a:r>
              <a:rPr lang="cs-CZ" b="1" i="1" dirty="0" smtClean="0"/>
              <a:t>                   o </a:t>
            </a:r>
            <a:r>
              <a:rPr lang="cs-CZ" b="1" i="1" dirty="0"/>
              <a:t>obecném zájmu</a:t>
            </a:r>
            <a:r>
              <a:rPr lang="cs-CZ" i="1" dirty="0" smtClean="0"/>
              <a:t>.</a:t>
            </a:r>
          </a:p>
          <a:p>
            <a:pPr marL="0" indent="0" algn="just">
              <a:buNone/>
            </a:pPr>
            <a:endParaRPr lang="cs-CZ" i="1" dirty="0"/>
          </a:p>
          <a:p>
            <a:pPr algn="just"/>
            <a:r>
              <a:rPr lang="cs-CZ" i="1" dirty="0" smtClean="0"/>
              <a:t>von </a:t>
            </a:r>
            <a:r>
              <a:rPr lang="cs-CZ" i="1" dirty="0"/>
              <a:t>Hannover proti Německu (1)</a:t>
            </a:r>
            <a:r>
              <a:rPr lang="cs-CZ" dirty="0"/>
              <a:t>, rozsudek, 24. 6. 2004, </a:t>
            </a:r>
            <a:r>
              <a:rPr lang="cs-CZ" dirty="0" smtClean="0"/>
              <a:t>                      č</a:t>
            </a:r>
            <a:r>
              <a:rPr lang="cs-CZ" dirty="0"/>
              <a:t>. 59320/00</a:t>
            </a:r>
          </a:p>
          <a:p>
            <a:pPr algn="just"/>
            <a:r>
              <a:rPr lang="cs-CZ" i="1" dirty="0" smtClean="0"/>
              <a:t>von </a:t>
            </a:r>
            <a:r>
              <a:rPr lang="cs-CZ" i="1" dirty="0"/>
              <a:t>Hannover proti Německu (2)</a:t>
            </a:r>
            <a:r>
              <a:rPr lang="cs-CZ" dirty="0"/>
              <a:t>, rozsudek, 7. 2. 2012, </a:t>
            </a:r>
            <a:r>
              <a:rPr lang="cs-CZ" dirty="0" smtClean="0"/>
              <a:t>                         č</a:t>
            </a:r>
            <a:r>
              <a:rPr lang="cs-CZ" dirty="0"/>
              <a:t>. 40660/08</a:t>
            </a:r>
          </a:p>
          <a:p>
            <a:r>
              <a:rPr lang="cs-CZ" i="1" dirty="0" smtClean="0"/>
              <a:t>von </a:t>
            </a:r>
            <a:r>
              <a:rPr lang="cs-CZ" i="1" dirty="0"/>
              <a:t>Hannover proti Německu (3)</a:t>
            </a:r>
            <a:r>
              <a:rPr lang="cs-CZ" dirty="0"/>
              <a:t>, rozsudek, 19. 9. 2013, č. </a:t>
            </a:r>
            <a:r>
              <a:rPr lang="en-US" dirty="0"/>
              <a:t>8772/10</a:t>
            </a:r>
            <a:endParaRPr lang="cs-CZ" dirty="0"/>
          </a:p>
          <a:p>
            <a:endParaRPr lang="cs-CZ" dirty="0"/>
          </a:p>
        </p:txBody>
      </p:sp>
    </p:spTree>
    <p:extLst>
      <p:ext uri="{BB962C8B-B14F-4D97-AF65-F5344CB8AC3E}">
        <p14:creationId xmlns:p14="http://schemas.microsoft.com/office/powerpoint/2010/main" xmlns="" val="1727259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yska\Desktop\bez názvu.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9490" y="127780"/>
            <a:ext cx="8754998" cy="61815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5126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img.reflex.cz/img/3/article/1785729_necas-nagyov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45521"/>
            <a:ext cx="8712968" cy="554461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ovéPole 1"/>
          <p:cNvSpPr txBox="1"/>
          <p:nvPr/>
        </p:nvSpPr>
        <p:spPr>
          <a:xfrm>
            <a:off x="179512" y="6093296"/>
            <a:ext cx="8784976" cy="246221"/>
          </a:xfrm>
          <a:prstGeom prst="rect">
            <a:avLst/>
          </a:prstGeom>
          <a:noFill/>
        </p:spPr>
        <p:txBody>
          <a:bodyPr wrap="square" rtlCol="0">
            <a:spAutoFit/>
          </a:bodyPr>
          <a:lstStyle/>
          <a:p>
            <a:r>
              <a:rPr lang="cs-CZ" sz="1000" dirty="0" smtClean="0">
                <a:hlinkClick r:id="rId3"/>
              </a:rPr>
              <a:t>www.reflex.cz</a:t>
            </a:r>
            <a:r>
              <a:rPr lang="cs-CZ" sz="1000" dirty="0" smtClean="0"/>
              <a:t>. . </a:t>
            </a:r>
            <a:r>
              <a:rPr lang="cs-CZ" sz="1000" dirty="0"/>
              <a:t>Nečas a Nagyová: Nešťastné partnerství. Foto: Fotomontáž Jan Ignác Říha </a:t>
            </a:r>
          </a:p>
        </p:txBody>
      </p:sp>
    </p:spTree>
    <p:extLst>
      <p:ext uri="{BB962C8B-B14F-4D97-AF65-F5344CB8AC3E}">
        <p14:creationId xmlns:p14="http://schemas.microsoft.com/office/powerpoint/2010/main" xmlns="" val="32589506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idnes.cz/08/062/maxi/VED23b26a_titulka500_2008061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40066"/>
            <a:ext cx="8712968" cy="60780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11111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nstinkt.tyden.cz/obrazek/4a2f862a43a84/topol2-4a2f89dc3aedb_400x58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260648"/>
            <a:ext cx="8640960" cy="61206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47433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92500" lnSpcReduction="10000"/>
          </a:bodyPr>
          <a:lstStyle/>
          <a:p>
            <a:r>
              <a:rPr lang="cs-CZ" b="1" dirty="0" smtClean="0"/>
              <a:t>Osoby blízké osobám veřejného zájmu</a:t>
            </a:r>
          </a:p>
          <a:p>
            <a:pPr marL="0" indent="0">
              <a:buNone/>
            </a:pPr>
            <a:endParaRPr lang="cs-CZ" b="1" dirty="0" smtClean="0"/>
          </a:p>
          <a:p>
            <a:pPr algn="just"/>
            <a:r>
              <a:rPr lang="cs-CZ" dirty="0" smtClean="0"/>
              <a:t>Rozsudek NS </a:t>
            </a:r>
            <a:r>
              <a:rPr lang="cs-CZ" dirty="0" err="1" smtClean="0"/>
              <a:t>sp</a:t>
            </a:r>
            <a:r>
              <a:rPr lang="cs-CZ" dirty="0" smtClean="0"/>
              <a:t>. zn. </a:t>
            </a:r>
            <a:r>
              <a:rPr lang="cs-CZ" dirty="0"/>
              <a:t>30 </a:t>
            </a:r>
            <a:r>
              <a:rPr lang="cs-CZ" dirty="0" err="1"/>
              <a:t>Cdo</a:t>
            </a:r>
            <a:r>
              <a:rPr lang="cs-CZ" dirty="0"/>
              <a:t> </a:t>
            </a:r>
            <a:r>
              <a:rPr lang="cs-CZ" dirty="0" smtClean="0"/>
              <a:t>3770/2011 ze dne 12.12.2012:</a:t>
            </a:r>
          </a:p>
          <a:p>
            <a:pPr marL="0" indent="0" algn="just">
              <a:buNone/>
            </a:pPr>
            <a:endParaRPr lang="cs-CZ" dirty="0"/>
          </a:p>
          <a:p>
            <a:pPr marL="0" indent="0" algn="just">
              <a:buNone/>
            </a:pPr>
            <a:r>
              <a:rPr lang="cs-CZ" dirty="0" smtClean="0"/>
              <a:t>     </a:t>
            </a:r>
            <a:r>
              <a:rPr lang="cs-CZ" i="1" dirty="0" smtClean="0"/>
              <a:t>Ochrany </a:t>
            </a:r>
            <a:r>
              <a:rPr lang="cs-CZ" i="1" dirty="0"/>
              <a:t>podle ustanovení § 11 </a:t>
            </a:r>
            <a:r>
              <a:rPr lang="cs-CZ" i="1" dirty="0" err="1"/>
              <a:t>obč</a:t>
            </a:r>
            <a:r>
              <a:rPr lang="cs-CZ" i="1" dirty="0"/>
              <a:t>. zák. požívají </a:t>
            </a:r>
            <a:r>
              <a:rPr lang="cs-CZ" i="1" dirty="0" smtClean="0"/>
              <a:t>                     i </a:t>
            </a:r>
            <a:r>
              <a:rPr lang="cs-CZ" i="1" dirty="0"/>
              <a:t>takové </a:t>
            </a:r>
            <a:r>
              <a:rPr lang="cs-CZ" b="1" i="1" dirty="0"/>
              <a:t>snímky nezletilého dítěte „celebrit“</a:t>
            </a:r>
            <a:r>
              <a:rPr lang="cs-CZ" i="1" dirty="0"/>
              <a:t>, zachycující jeho každodenní a soukromou činnost, </a:t>
            </a:r>
            <a:r>
              <a:rPr lang="cs-CZ" i="1" dirty="0" smtClean="0"/>
              <a:t>                  </a:t>
            </a:r>
            <a:r>
              <a:rPr lang="cs-CZ" b="1" i="1" dirty="0" smtClean="0"/>
              <a:t>na </a:t>
            </a:r>
            <a:r>
              <a:rPr lang="cs-CZ" b="1" i="1" dirty="0"/>
              <a:t>jejichž zveřejnění není dán obecný </a:t>
            </a:r>
            <a:r>
              <a:rPr lang="cs-CZ" b="1" i="1" dirty="0" smtClean="0"/>
              <a:t>zájem</a:t>
            </a:r>
            <a:r>
              <a:rPr lang="cs-CZ" i="1" dirty="0" smtClean="0"/>
              <a:t>, </a:t>
            </a:r>
            <a:r>
              <a:rPr lang="cs-CZ" i="1" dirty="0"/>
              <a:t>a to </a:t>
            </a:r>
            <a:r>
              <a:rPr lang="cs-CZ" i="1" dirty="0" smtClean="0"/>
              <a:t>           i </a:t>
            </a:r>
            <a:r>
              <a:rPr lang="cs-CZ" i="1" dirty="0"/>
              <a:t>když je poskytl jejich zákonný zástupce, vedený pohnutkou přitáhnout pozornost veřejnosti ke své osobě.</a:t>
            </a:r>
          </a:p>
          <a:p>
            <a:endParaRPr lang="cs-CZ" b="1" dirty="0"/>
          </a:p>
        </p:txBody>
      </p:sp>
    </p:spTree>
    <p:extLst>
      <p:ext uri="{BB962C8B-B14F-4D97-AF65-F5344CB8AC3E}">
        <p14:creationId xmlns:p14="http://schemas.microsoft.com/office/powerpoint/2010/main" xmlns="" val="642418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Ztráta orientace tvůrců</a:t>
            </a:r>
            <a:endParaRPr lang="cs-CZ" b="1" dirty="0"/>
          </a:p>
        </p:txBody>
      </p:sp>
      <p:sp>
        <p:nvSpPr>
          <p:cNvPr id="3" name="Zástupný symbol pro obsah 2"/>
          <p:cNvSpPr>
            <a:spLocks noGrp="1"/>
          </p:cNvSpPr>
          <p:nvPr>
            <p:ph sz="quarter" idx="1"/>
          </p:nvPr>
        </p:nvSpPr>
        <p:spPr/>
        <p:txBody>
          <a:bodyPr>
            <a:normAutofit fontScale="77500" lnSpcReduction="20000"/>
          </a:bodyPr>
          <a:lstStyle/>
          <a:p>
            <a:pPr algn="just"/>
            <a:r>
              <a:rPr lang="cs-CZ" b="1" dirty="0" smtClean="0"/>
              <a:t>Stanovisko </a:t>
            </a:r>
            <a:r>
              <a:rPr lang="cs-CZ" b="1" dirty="0"/>
              <a:t>č. 2 Expertní skupiny Komise pro aplikaci nové civilní legislativy při Ministerstvu spravedlnosti </a:t>
            </a:r>
            <a:r>
              <a:rPr lang="cs-CZ" b="1" dirty="0" smtClean="0"/>
              <a:t>ze </a:t>
            </a:r>
            <a:r>
              <a:rPr lang="cs-CZ" b="1" dirty="0"/>
              <a:t>dne </a:t>
            </a:r>
            <a:r>
              <a:rPr lang="cs-CZ" b="1" dirty="0" smtClean="0"/>
              <a:t>          7</a:t>
            </a:r>
            <a:r>
              <a:rPr lang="cs-CZ" b="1" dirty="0"/>
              <a:t>. 12. </a:t>
            </a:r>
            <a:r>
              <a:rPr lang="cs-CZ" b="1" dirty="0" smtClean="0"/>
              <a:t>2012:</a:t>
            </a:r>
          </a:p>
          <a:p>
            <a:pPr marL="0" indent="0" algn="just">
              <a:buNone/>
            </a:pPr>
            <a:endParaRPr lang="cs-CZ" dirty="0" smtClean="0"/>
          </a:p>
          <a:p>
            <a:pPr marL="0" indent="0" algn="just">
              <a:buNone/>
            </a:pPr>
            <a:r>
              <a:rPr lang="cs-CZ" i="1" dirty="0" smtClean="0"/>
              <a:t>     Schválené </a:t>
            </a:r>
            <a:r>
              <a:rPr lang="cs-CZ" i="1" dirty="0"/>
              <a:t>ustanovení § 612 NOZ </a:t>
            </a:r>
            <a:r>
              <a:rPr lang="cs-CZ" b="1" i="1" dirty="0"/>
              <a:t>již nebylo zpětně </a:t>
            </a:r>
            <a:r>
              <a:rPr lang="cs-CZ" b="1" i="1" dirty="0" smtClean="0"/>
              <a:t>reflektováno </a:t>
            </a:r>
            <a:r>
              <a:rPr lang="cs-CZ" i="1" dirty="0" smtClean="0"/>
              <a:t>v </a:t>
            </a:r>
            <a:r>
              <a:rPr lang="cs-CZ" i="1" dirty="0"/>
              <a:t>předmětném přechodném ustanovení § 3037 NOZ, kde </a:t>
            </a:r>
            <a:r>
              <a:rPr lang="cs-CZ" b="1" i="1" dirty="0"/>
              <a:t>zůstala původní úprava </a:t>
            </a:r>
            <a:r>
              <a:rPr lang="cs-CZ" i="1" dirty="0"/>
              <a:t>prekluze práva na ochranu osobnosti. Prekluzi práva na ochranu osobnosti obsahovalo ustanovení § 524 odst. 1 návrhu nového občanského zákoníku z roku 2005 a následující verze do roku 2011. Verze návrhu NOZ z roku 2011 a následně schválený text zákona již tuto úpravu nepřevzaly, přičemž schválený NOZ zakotvuje nepromlčitelnost osobnostních práv </a:t>
            </a:r>
            <a:r>
              <a:rPr lang="cs-CZ" i="1" dirty="0" smtClean="0"/>
              <a:t>                    a </a:t>
            </a:r>
            <a:r>
              <a:rPr lang="cs-CZ" i="1" dirty="0"/>
              <a:t>upravuje promlčení </a:t>
            </a:r>
            <a:r>
              <a:rPr lang="cs-CZ" i="1" dirty="0" smtClean="0"/>
              <a:t>pouze u </a:t>
            </a:r>
            <a:r>
              <a:rPr lang="cs-CZ" i="1" dirty="0"/>
              <a:t>práv na odčinění újmy způsobené </a:t>
            </a:r>
            <a:r>
              <a:rPr lang="cs-CZ" i="1" dirty="0" smtClean="0"/>
              <a:t>            na </a:t>
            </a:r>
            <a:r>
              <a:rPr lang="cs-CZ" i="1" dirty="0"/>
              <a:t>těchto právech. </a:t>
            </a:r>
            <a:r>
              <a:rPr lang="cs-CZ" b="1" i="1" dirty="0"/>
              <a:t>Přechodné ustanovení § 3037 NOZ tedy lze z tohoto důvodu považovat za </a:t>
            </a:r>
            <a:r>
              <a:rPr lang="cs-CZ" b="1" i="1" u="sng" dirty="0"/>
              <a:t>obsoletní</a:t>
            </a:r>
            <a:r>
              <a:rPr lang="cs-CZ" b="1" i="1" dirty="0"/>
              <a:t>. </a:t>
            </a:r>
          </a:p>
        </p:txBody>
      </p:sp>
    </p:spTree>
    <p:extLst>
      <p:ext uri="{BB962C8B-B14F-4D97-AF65-F5344CB8AC3E}">
        <p14:creationId xmlns:p14="http://schemas.microsoft.com/office/powerpoint/2010/main" xmlns="" val="37629809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media.novinky.cz/871/428714-original1-6vwo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0647" y="188640"/>
            <a:ext cx="8640840" cy="5211317"/>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ovéPole 1"/>
          <p:cNvSpPr txBox="1"/>
          <p:nvPr/>
        </p:nvSpPr>
        <p:spPr>
          <a:xfrm>
            <a:off x="240647" y="5517232"/>
            <a:ext cx="8640840" cy="800219"/>
          </a:xfrm>
          <a:prstGeom prst="rect">
            <a:avLst/>
          </a:prstGeom>
          <a:noFill/>
        </p:spPr>
        <p:txBody>
          <a:bodyPr wrap="square" rtlCol="0">
            <a:spAutoFit/>
          </a:bodyPr>
          <a:lstStyle/>
          <a:p>
            <a:pPr algn="just"/>
            <a:r>
              <a:rPr lang="cs-CZ" b="1" dirty="0"/>
              <a:t>Josef Rychtář ukazuje vzkaz, který měla Iveta Bartošová napsat synovi Arturovi. </a:t>
            </a:r>
            <a:endParaRPr lang="cs-CZ" b="1" dirty="0" smtClean="0"/>
          </a:p>
          <a:p>
            <a:pPr algn="just"/>
            <a:r>
              <a:rPr lang="cs-CZ" sz="1000" dirty="0"/>
              <a:t>Zdroj: http://www.novinky.cz/krimi/335537-rychtar-je-podezrely-z-ucasti-na-sebevrazde-bartosove.html</a:t>
            </a:r>
          </a:p>
        </p:txBody>
      </p:sp>
    </p:spTree>
    <p:extLst>
      <p:ext uri="{BB962C8B-B14F-4D97-AF65-F5344CB8AC3E}">
        <p14:creationId xmlns:p14="http://schemas.microsoft.com/office/powerpoint/2010/main" xmlns="" val="328613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62500" lnSpcReduction="20000"/>
          </a:bodyPr>
          <a:lstStyle/>
          <a:p>
            <a:pPr algn="just"/>
            <a:r>
              <a:rPr lang="cs-CZ" dirty="0" smtClean="0"/>
              <a:t>Usnesení </a:t>
            </a:r>
            <a:r>
              <a:rPr lang="cs-CZ" dirty="0"/>
              <a:t>ÚS </a:t>
            </a:r>
            <a:r>
              <a:rPr lang="cs-CZ" dirty="0" err="1"/>
              <a:t>sp</a:t>
            </a:r>
            <a:r>
              <a:rPr lang="cs-CZ" dirty="0"/>
              <a:t>. zn. I.ÚS 2246/12 ze dne 17.4.2014</a:t>
            </a:r>
            <a:r>
              <a:rPr lang="cs-CZ" dirty="0" smtClean="0"/>
              <a:t>:</a:t>
            </a:r>
          </a:p>
          <a:p>
            <a:pPr algn="just"/>
            <a:endParaRPr lang="cs-CZ" dirty="0"/>
          </a:p>
          <a:p>
            <a:pPr marL="0" indent="0" algn="just">
              <a:buNone/>
            </a:pPr>
            <a:r>
              <a:rPr lang="cs-CZ" i="1" dirty="0" smtClean="0"/>
              <a:t>     I </a:t>
            </a:r>
            <a:r>
              <a:rPr lang="cs-CZ" i="1" dirty="0"/>
              <a:t>názor stěžovatelky, že zesměšněním manžela došlo k zásahu do jejího soukromí a její osobnostní sféry, proto nutno ve světle shora řečeného odmítnout. Pokud namítá, že nezastávala veřejnou funkci a přesto byla uvedeným způsobem karikována, nezbývá než konstatovat, že </a:t>
            </a:r>
            <a:r>
              <a:rPr lang="cs-CZ" b="1" i="1" dirty="0"/>
              <a:t>sama nepopírá svoji roli veřejně známé osoby, která aktivně vystupovala při politické podpoře svého manžela</a:t>
            </a:r>
            <a:r>
              <a:rPr lang="cs-CZ" i="1" dirty="0"/>
              <a:t>. V tomto rámci došlo také k oznámení jejího těhotenství, jak uvedly i obecné soudy. Stěžovatelka byla tedy </a:t>
            </a:r>
            <a:r>
              <a:rPr lang="cs-CZ" b="1" i="1" dirty="0"/>
              <a:t>nepochybně osobou veřejně značně známou a rozhodně se nestavěla do pozadí</a:t>
            </a:r>
            <a:r>
              <a:rPr lang="cs-CZ" i="1" dirty="0"/>
              <a:t>; musí proto snést větší rozsah kritiky než občané veřejně nevystupující. Navíc měla v době publikace karikované kresby také </a:t>
            </a:r>
            <a:r>
              <a:rPr lang="cs-CZ" b="1" i="1" dirty="0"/>
              <a:t>dostatek možností, jak mediálně prezentovat svůj nesouhlas </a:t>
            </a:r>
            <a:r>
              <a:rPr lang="cs-CZ" i="1" dirty="0"/>
              <a:t>s názory, se kterými se neztotožňovala nebo které pociťovala jako útok na sebe nebo svého manžela. I z tohoto důvodu je soudní ochrana dobrého jména veřejně činných osob obecně realizována v mnohem menší míře než ochrana dobrého jména kohokoliv jiného, který nemá takové spektrum možností vstoupit do veřejné diskuse. Není žádným tajemstvím, že lidé, pohybující se zručně v politické, obchodní či umělecké oblasti neváhají využívat služeb různých public relations agentur. </a:t>
            </a:r>
          </a:p>
          <a:p>
            <a:pPr marL="0" indent="0">
              <a:buNone/>
            </a:pPr>
            <a:endParaRPr lang="cs-CZ" dirty="0"/>
          </a:p>
          <a:p>
            <a:endParaRPr lang="cs-CZ" dirty="0"/>
          </a:p>
        </p:txBody>
      </p:sp>
    </p:spTree>
    <p:extLst>
      <p:ext uri="{BB962C8B-B14F-4D97-AF65-F5344CB8AC3E}">
        <p14:creationId xmlns:p14="http://schemas.microsoft.com/office/powerpoint/2010/main" xmlns="" val="7241044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70000" lnSpcReduction="20000"/>
          </a:bodyPr>
          <a:lstStyle/>
          <a:p>
            <a:pPr lvl="0"/>
            <a:r>
              <a:rPr lang="cs-CZ" b="1" u="sng" dirty="0"/>
              <a:t>Kategorizace </a:t>
            </a:r>
            <a:r>
              <a:rPr lang="cs-CZ" b="1" u="sng" dirty="0" smtClean="0"/>
              <a:t>informací </a:t>
            </a:r>
            <a:r>
              <a:rPr lang="cs-CZ" b="1" u="sng" dirty="0"/>
              <a:t>dle původce </a:t>
            </a:r>
            <a:r>
              <a:rPr lang="cs-CZ" b="1" u="sng" dirty="0" smtClean="0"/>
              <a:t>zásahu</a:t>
            </a:r>
            <a:endParaRPr lang="cs-CZ" dirty="0"/>
          </a:p>
          <a:p>
            <a:endParaRPr lang="cs-CZ" dirty="0" smtClean="0"/>
          </a:p>
          <a:p>
            <a:pPr algn="just"/>
            <a:r>
              <a:rPr lang="cs-CZ" b="1" dirty="0"/>
              <a:t>Média </a:t>
            </a:r>
            <a:r>
              <a:rPr lang="cs-CZ" dirty="0" smtClean="0"/>
              <a:t>(hlídací pes demokracie – public </a:t>
            </a:r>
            <a:r>
              <a:rPr lang="cs-CZ" dirty="0" err="1" smtClean="0"/>
              <a:t>watch</a:t>
            </a:r>
            <a:r>
              <a:rPr lang="cs-CZ" dirty="0" smtClean="0"/>
              <a:t> dog) </a:t>
            </a:r>
            <a:r>
              <a:rPr lang="cs-CZ" b="1" dirty="0" smtClean="0"/>
              <a:t>a </a:t>
            </a:r>
            <a:r>
              <a:rPr lang="cs-CZ" b="1" dirty="0"/>
              <a:t>opoziční politici </a:t>
            </a:r>
            <a:r>
              <a:rPr lang="cs-CZ" dirty="0" smtClean="0"/>
              <a:t>– privilegovaná skupina,  </a:t>
            </a:r>
            <a:r>
              <a:rPr lang="cs-CZ" b="1" dirty="0"/>
              <a:t>silnější</a:t>
            </a:r>
            <a:r>
              <a:rPr lang="cs-CZ" dirty="0"/>
              <a:t> ochrana svobody </a:t>
            </a:r>
            <a:r>
              <a:rPr lang="cs-CZ" dirty="0" smtClean="0"/>
              <a:t>projevu</a:t>
            </a:r>
          </a:p>
          <a:p>
            <a:pPr algn="just"/>
            <a:endParaRPr lang="cs-CZ" dirty="0" smtClean="0"/>
          </a:p>
          <a:p>
            <a:r>
              <a:rPr lang="cs-CZ" dirty="0" smtClean="0"/>
              <a:t>Nález ÚS </a:t>
            </a:r>
            <a:r>
              <a:rPr lang="cs-CZ" dirty="0" err="1" smtClean="0"/>
              <a:t>sp</a:t>
            </a:r>
            <a:r>
              <a:rPr lang="cs-CZ" dirty="0" smtClean="0"/>
              <a:t>. zn. I. ÚS 156/99 ze dne 8.2.2000:</a:t>
            </a:r>
          </a:p>
          <a:p>
            <a:endParaRPr lang="cs-CZ" dirty="0" smtClean="0"/>
          </a:p>
          <a:p>
            <a:pPr marL="0" indent="0" algn="just">
              <a:buNone/>
            </a:pPr>
            <a:r>
              <a:rPr lang="cs-CZ" dirty="0" smtClean="0"/>
              <a:t> </a:t>
            </a:r>
            <a:r>
              <a:rPr lang="cs-CZ" dirty="0"/>
              <a:t> </a:t>
            </a:r>
            <a:r>
              <a:rPr lang="cs-CZ" dirty="0" smtClean="0"/>
              <a:t>   </a:t>
            </a:r>
            <a:r>
              <a:rPr lang="cs-CZ" i="1" dirty="0" smtClean="0"/>
              <a:t>Podle </a:t>
            </a:r>
            <a:r>
              <a:rPr lang="cs-CZ" i="1" dirty="0"/>
              <a:t>názoru Ústavního soudu je nutno </a:t>
            </a:r>
            <a:r>
              <a:rPr lang="cs-CZ" b="1" i="1" dirty="0"/>
              <a:t>respektovat určitá specifika běžného periodického tisku</a:t>
            </a:r>
            <a:r>
              <a:rPr lang="cs-CZ" i="1" dirty="0"/>
              <a:t>, určeného pro informování nejširší veřejnosti (na rozdíl např. od publikací odborných), který v určitých případech </a:t>
            </a:r>
            <a:r>
              <a:rPr lang="cs-CZ" b="1" i="1" dirty="0"/>
              <a:t>musí </a:t>
            </a:r>
            <a:r>
              <a:rPr lang="cs-CZ" i="1" dirty="0"/>
              <a:t>- především s ohledem na rozsah jednotlivých příspěvků a čtenářský zájem - </a:t>
            </a:r>
            <a:r>
              <a:rPr lang="cs-CZ" b="1" i="1" dirty="0"/>
              <a:t>přistupovat k určitým zjednodušením</a:t>
            </a:r>
            <a:r>
              <a:rPr lang="cs-CZ" i="1" dirty="0"/>
              <a:t>, a nelze bez dalšího tvrdit, že každé zjednodušení (či zkreslení) musí nutně vést k zásahu do osobnostních práv dotčených osob. </a:t>
            </a:r>
            <a:r>
              <a:rPr lang="cs-CZ" b="1" i="1" dirty="0"/>
              <a:t>Lze tedy stěží trvat na naprosté přesnosti skutkových tvrzení </a:t>
            </a:r>
            <a:r>
              <a:rPr lang="cs-CZ" i="1" dirty="0"/>
              <a:t>a klást tak na novináře - ve svých důsledcích - nesplnitelné nároky. Významné proto musí vždy být to, aby </a:t>
            </a:r>
            <a:r>
              <a:rPr lang="cs-CZ" b="1" i="1" dirty="0"/>
              <a:t>celkové vyznění určité informace odpovídalo pravdě</a:t>
            </a:r>
            <a:r>
              <a:rPr lang="cs-CZ" i="1" dirty="0" smtClean="0"/>
              <a:t>.</a:t>
            </a:r>
          </a:p>
          <a:p>
            <a:endParaRPr lang="cs-CZ" dirty="0"/>
          </a:p>
          <a:p>
            <a:endParaRPr lang="cs-CZ" dirty="0"/>
          </a:p>
          <a:p>
            <a:endParaRPr lang="cs-CZ" dirty="0"/>
          </a:p>
        </p:txBody>
      </p:sp>
    </p:spTree>
    <p:extLst>
      <p:ext uri="{BB962C8B-B14F-4D97-AF65-F5344CB8AC3E}">
        <p14:creationId xmlns:p14="http://schemas.microsoft.com/office/powerpoint/2010/main" xmlns="" val="29782990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85000" lnSpcReduction="20000"/>
          </a:bodyPr>
          <a:lstStyle/>
          <a:p>
            <a:r>
              <a:rPr lang="cs-CZ" dirty="0" smtClean="0"/>
              <a:t>Rozsudek </a:t>
            </a:r>
            <a:r>
              <a:rPr lang="cs-CZ" dirty="0"/>
              <a:t>NS </a:t>
            </a:r>
            <a:r>
              <a:rPr lang="cs-CZ" dirty="0" err="1"/>
              <a:t>sp</a:t>
            </a:r>
            <a:r>
              <a:rPr lang="cs-CZ" dirty="0"/>
              <a:t>. zn. 30 </a:t>
            </a:r>
            <a:r>
              <a:rPr lang="cs-CZ" dirty="0" err="1"/>
              <a:t>Cdo</a:t>
            </a:r>
            <a:r>
              <a:rPr lang="cs-CZ" dirty="0"/>
              <a:t> 2796/2005 ze dne </a:t>
            </a:r>
            <a:r>
              <a:rPr lang="cs-CZ" dirty="0" smtClean="0"/>
              <a:t>31.8.2006:</a:t>
            </a:r>
          </a:p>
          <a:p>
            <a:pPr marL="0" indent="0">
              <a:buNone/>
            </a:pPr>
            <a:endParaRPr lang="cs-CZ" dirty="0" smtClean="0"/>
          </a:p>
          <a:p>
            <a:pPr marL="0" indent="0" algn="just">
              <a:buNone/>
            </a:pPr>
            <a:r>
              <a:rPr lang="cs-CZ" dirty="0"/>
              <a:t> </a:t>
            </a:r>
            <a:r>
              <a:rPr lang="cs-CZ" dirty="0" smtClean="0"/>
              <a:t>    </a:t>
            </a:r>
            <a:r>
              <a:rPr lang="cs-CZ" i="1" dirty="0" smtClean="0"/>
              <a:t>Při </a:t>
            </a:r>
            <a:r>
              <a:rPr lang="cs-CZ" i="1" dirty="0"/>
              <a:t>posuzování, zda došlo k neoprávněnému zásahu do práva na ochranu osobnosti je nutno </a:t>
            </a:r>
            <a:r>
              <a:rPr lang="cs-CZ" b="1" i="1" dirty="0"/>
              <a:t>respektovat určitá specifika běžného periodického tisku</a:t>
            </a:r>
            <a:r>
              <a:rPr lang="cs-CZ" i="1" dirty="0"/>
              <a:t>, určeného pro informování nejširší veřejnosti (na rozdíl např. od publikací odborných), který se v konkrétních případech </a:t>
            </a:r>
            <a:r>
              <a:rPr lang="cs-CZ" b="1" i="1" dirty="0"/>
              <a:t>musí</a:t>
            </a:r>
            <a:r>
              <a:rPr lang="cs-CZ" i="1" dirty="0"/>
              <a:t> (především s ohledem na rozsah jednotlivých příspěvků a čtenářský zájem) </a:t>
            </a:r>
            <a:r>
              <a:rPr lang="cs-CZ" b="1" i="1" dirty="0"/>
              <a:t>uchylovat k jistým zjednodušením</a:t>
            </a:r>
            <a:r>
              <a:rPr lang="cs-CZ" i="1" dirty="0"/>
              <a:t>. Nelze bez dalšího tvrdit, že každé zjednodušení (či zkreslení) musí nutně vést k zásahu do osobnostních práv dotčených osob. V tomto případě </a:t>
            </a:r>
            <a:r>
              <a:rPr lang="cs-CZ" b="1" i="1" dirty="0"/>
              <a:t>nelze trvat na naprosté přesnosti skutkových tvrzení </a:t>
            </a:r>
            <a:r>
              <a:rPr lang="cs-CZ" i="1" dirty="0"/>
              <a:t>a klást tím ve svých důsledcích na novináře nesplnitelné nároky.</a:t>
            </a:r>
          </a:p>
          <a:p>
            <a:endParaRPr lang="cs-CZ" i="1" dirty="0"/>
          </a:p>
        </p:txBody>
      </p:sp>
    </p:spTree>
    <p:extLst>
      <p:ext uri="{BB962C8B-B14F-4D97-AF65-F5344CB8AC3E}">
        <p14:creationId xmlns:p14="http://schemas.microsoft.com/office/powerpoint/2010/main" xmlns="" val="7658118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85000" lnSpcReduction="20000"/>
          </a:bodyPr>
          <a:lstStyle/>
          <a:p>
            <a:r>
              <a:rPr lang="cs-CZ" dirty="0" smtClean="0"/>
              <a:t>Usnesení ÚS </a:t>
            </a:r>
            <a:r>
              <a:rPr lang="cs-CZ" dirty="0" err="1" smtClean="0"/>
              <a:t>sp</a:t>
            </a:r>
            <a:r>
              <a:rPr lang="cs-CZ" dirty="0" smtClean="0"/>
              <a:t>. </a:t>
            </a:r>
            <a:r>
              <a:rPr lang="cs-CZ" dirty="0"/>
              <a:t>zn. III. ÚS </a:t>
            </a:r>
            <a:r>
              <a:rPr lang="cs-CZ" dirty="0" smtClean="0"/>
              <a:t>928/06 ze dne 24.4.2008:</a:t>
            </a:r>
          </a:p>
          <a:p>
            <a:pPr marL="0" indent="0">
              <a:buNone/>
            </a:pPr>
            <a:endParaRPr lang="cs-CZ" dirty="0" smtClean="0"/>
          </a:p>
          <a:p>
            <a:pPr marL="0" indent="0" algn="just">
              <a:buNone/>
            </a:pPr>
            <a:r>
              <a:rPr lang="cs-CZ" i="1" dirty="0"/>
              <a:t> </a:t>
            </a:r>
            <a:r>
              <a:rPr lang="cs-CZ" i="1" dirty="0" smtClean="0"/>
              <a:t>    Novinářská </a:t>
            </a:r>
            <a:r>
              <a:rPr lang="cs-CZ" i="1" dirty="0"/>
              <a:t>svoboda zahrnuje i </a:t>
            </a:r>
            <a:r>
              <a:rPr lang="cs-CZ" b="1" i="1" dirty="0"/>
              <a:t>možnost použití určité míry přehánění (nadsázky) či dokonce provokace</a:t>
            </a:r>
            <a:r>
              <a:rPr lang="cs-CZ" i="1" dirty="0"/>
              <a:t> (</a:t>
            </a:r>
            <a:r>
              <a:rPr lang="cs-CZ" i="1" dirty="0" err="1"/>
              <a:t>Oberschlick</a:t>
            </a:r>
            <a:r>
              <a:rPr lang="cs-CZ" i="1" dirty="0"/>
              <a:t> proti Rakousku, </a:t>
            </a:r>
            <a:r>
              <a:rPr lang="cs-CZ" i="1" dirty="0" err="1"/>
              <a:t>Dalban</a:t>
            </a:r>
            <a:r>
              <a:rPr lang="cs-CZ" i="1" dirty="0"/>
              <a:t> proti Rumunsku, Přehled rozsudků ESLP č.10 roč. 1999, str. 217; De </a:t>
            </a:r>
            <a:r>
              <a:rPr lang="cs-CZ" i="1" dirty="0" err="1"/>
              <a:t>Haes</a:t>
            </a:r>
            <a:r>
              <a:rPr lang="cs-CZ" i="1" dirty="0"/>
              <a:t> a </a:t>
            </a:r>
            <a:r>
              <a:rPr lang="cs-CZ" i="1" dirty="0" err="1"/>
              <a:t>Gijsels</a:t>
            </a:r>
            <a:r>
              <a:rPr lang="cs-CZ" i="1" dirty="0"/>
              <a:t> </a:t>
            </a:r>
            <a:r>
              <a:rPr lang="cs-CZ" i="1" dirty="0" smtClean="0"/>
              <a:t>             proti </a:t>
            </a:r>
            <a:r>
              <a:rPr lang="cs-CZ" i="1" dirty="0"/>
              <a:t>Belgii; </a:t>
            </a:r>
            <a:r>
              <a:rPr lang="cs-CZ" i="1" dirty="0" err="1"/>
              <a:t>Fressoz</a:t>
            </a:r>
            <a:r>
              <a:rPr lang="cs-CZ" i="1" dirty="0"/>
              <a:t> a </a:t>
            </a:r>
            <a:r>
              <a:rPr lang="cs-CZ" i="1" dirty="0" err="1"/>
              <a:t>Roire</a:t>
            </a:r>
            <a:r>
              <a:rPr lang="cs-CZ" i="1" dirty="0"/>
              <a:t> proti Francii, </a:t>
            </a:r>
            <a:r>
              <a:rPr lang="cs-CZ" i="1" dirty="0" err="1"/>
              <a:t>Bladet</a:t>
            </a:r>
            <a:r>
              <a:rPr lang="cs-CZ" i="1" dirty="0"/>
              <a:t> </a:t>
            </a:r>
            <a:r>
              <a:rPr lang="cs-CZ" i="1" dirty="0" err="1"/>
              <a:t>Troms</a:t>
            </a:r>
            <a:r>
              <a:rPr lang="cs-CZ" i="1" dirty="0"/>
              <a:t> </a:t>
            </a:r>
            <a:r>
              <a:rPr lang="cs-CZ" i="1" dirty="0" smtClean="0"/>
              <a:t>           a </a:t>
            </a:r>
            <a:r>
              <a:rPr lang="cs-CZ" i="1" dirty="0" err="1"/>
              <a:t>Stensaas</a:t>
            </a:r>
            <a:r>
              <a:rPr lang="cs-CZ" i="1" dirty="0"/>
              <a:t> proti Norsku a další). Kromě poskytování "suchých" faktů může tisk proto "volit i jiné metody informování veřejnosti, a to v případě, cítí-li potřebu získat její pozornost </a:t>
            </a:r>
            <a:r>
              <a:rPr lang="cs-CZ" i="1" dirty="0" smtClean="0"/>
              <a:t>          k </a:t>
            </a:r>
            <a:r>
              <a:rPr lang="cs-CZ" i="1" dirty="0"/>
              <a:t>problematickému tématu či vyvolat veřejnou diskuzi...; </a:t>
            </a:r>
            <a:r>
              <a:rPr lang="cs-CZ" i="1" dirty="0" smtClean="0"/>
              <a:t>         za </a:t>
            </a:r>
            <a:r>
              <a:rPr lang="cs-CZ" i="1" dirty="0"/>
              <a:t>tímto účelem je pak </a:t>
            </a:r>
            <a:r>
              <a:rPr lang="cs-CZ" b="1" i="1" dirty="0"/>
              <a:t>používána nadsázka, polemika, citově zbarvené, provokující, ba dokonce šokující výrazy</a:t>
            </a:r>
            <a:r>
              <a:rPr lang="cs-CZ" i="1" dirty="0"/>
              <a:t>" (srov. usnesení Ústavního soudu ze dne 24. 10. 2006, </a:t>
            </a:r>
            <a:r>
              <a:rPr lang="cs-CZ" i="1" dirty="0" err="1"/>
              <a:t>sp</a:t>
            </a:r>
            <a:r>
              <a:rPr lang="cs-CZ" i="1" dirty="0"/>
              <a:t>. zn. IV.ÚS 424/06).</a:t>
            </a:r>
          </a:p>
        </p:txBody>
      </p:sp>
    </p:spTree>
    <p:extLst>
      <p:ext uri="{BB962C8B-B14F-4D97-AF65-F5344CB8AC3E}">
        <p14:creationId xmlns:p14="http://schemas.microsoft.com/office/powerpoint/2010/main" xmlns="" val="1977777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62500" lnSpcReduction="20000"/>
          </a:bodyPr>
          <a:lstStyle/>
          <a:p>
            <a:pPr algn="just"/>
            <a:r>
              <a:rPr lang="cs-CZ" b="1" dirty="0"/>
              <a:t>Vrcholní představitelé státní </a:t>
            </a:r>
            <a:r>
              <a:rPr lang="cs-CZ" b="1" dirty="0" smtClean="0"/>
              <a:t>moci – </a:t>
            </a:r>
            <a:r>
              <a:rPr lang="cs-CZ" dirty="0" smtClean="0"/>
              <a:t>přísnější kritéria na projev (nález </a:t>
            </a:r>
            <a:r>
              <a:rPr lang="cs-CZ" dirty="0"/>
              <a:t>ÚS </a:t>
            </a:r>
            <a:r>
              <a:rPr lang="cs-CZ" dirty="0" smtClean="0"/>
              <a:t>                </a:t>
            </a:r>
            <a:r>
              <a:rPr lang="cs-CZ" dirty="0" err="1" smtClean="0"/>
              <a:t>sp</a:t>
            </a:r>
            <a:r>
              <a:rPr lang="cs-CZ" dirty="0"/>
              <a:t>. zn. I. ÚS 453/03 ze dne </a:t>
            </a:r>
            <a:r>
              <a:rPr lang="cs-CZ" dirty="0" smtClean="0"/>
              <a:t>11.11.2005):</a:t>
            </a:r>
          </a:p>
          <a:p>
            <a:pPr marL="0" indent="0">
              <a:buNone/>
            </a:pPr>
            <a:endParaRPr lang="cs-CZ" dirty="0"/>
          </a:p>
          <a:p>
            <a:pPr marL="0" indent="0" algn="just">
              <a:buNone/>
            </a:pPr>
            <a:r>
              <a:rPr lang="cs-CZ" dirty="0" smtClean="0"/>
              <a:t>     </a:t>
            </a:r>
            <a:r>
              <a:rPr lang="cs-CZ" i="1" dirty="0" smtClean="0"/>
              <a:t>Ústavní </a:t>
            </a:r>
            <a:r>
              <a:rPr lang="cs-CZ" i="1" dirty="0"/>
              <a:t>soud má za to, že informace osob zastávajících vysoké ústavní funkce poskytované veřejnosti se nemohou opírat o zdroj v podobě ústního podání </a:t>
            </a:r>
            <a:r>
              <a:rPr lang="cs-CZ" i="1" dirty="0" smtClean="0"/>
              <a:t>                     v </a:t>
            </a:r>
            <a:r>
              <a:rPr lang="cs-CZ" i="1" dirty="0"/>
              <a:t>podmínkách, které v každém rozumném člověku vyvolají přinejmenším podezření </a:t>
            </a:r>
            <a:r>
              <a:rPr lang="cs-CZ" i="1" dirty="0" smtClean="0"/>
              <a:t>          z </a:t>
            </a:r>
            <a:r>
              <a:rPr lang="cs-CZ" i="1" dirty="0"/>
              <a:t>toho, že osoba informaci poskytující mohla díky času, místu, popř. atmosféře nabýt dojmu, že nejde o žádnou závažnou informaci a tomu přizpůsobila míru </a:t>
            </a:r>
            <a:r>
              <a:rPr lang="cs-CZ" i="1" dirty="0" smtClean="0"/>
              <a:t>pečlivosti…. Ústavní </a:t>
            </a:r>
            <a:r>
              <a:rPr lang="cs-CZ" i="1" dirty="0"/>
              <a:t>soud je přesvědčen o tom, </a:t>
            </a:r>
            <a:r>
              <a:rPr lang="cs-CZ" b="1" i="1" dirty="0"/>
              <a:t>že informace poskytované vysokými ústavními činiteli obsahující tak výbušný potenciál jako v tomto případě, by měly být seriózně ověřovány jejich odbornými aparáty předtím, než budou veřejně sdělovány</a:t>
            </a:r>
            <a:r>
              <a:rPr lang="cs-CZ" i="1" dirty="0"/>
              <a:t>, což se v daném případě evidentně </a:t>
            </a:r>
            <a:r>
              <a:rPr lang="cs-CZ" i="1" dirty="0" smtClean="0"/>
              <a:t>nestalo…</a:t>
            </a:r>
            <a:r>
              <a:rPr lang="cs-CZ" i="1" dirty="0"/>
              <a:t> hodnotí Ústavní soud </a:t>
            </a:r>
            <a:r>
              <a:rPr lang="cs-CZ" i="1" dirty="0" err="1"/>
              <a:t>prokázaně</a:t>
            </a:r>
            <a:r>
              <a:rPr lang="cs-CZ" i="1" dirty="0"/>
              <a:t> vynaložené úsilí vedlejšího účastníka k ověření pravdivosti jeho následného výroku jako zcela neadekvátní vzhledem k difamačnímu potenciálu obsaženému v něm</a:t>
            </a:r>
            <a:r>
              <a:rPr lang="cs-CZ" b="1" i="1" dirty="0"/>
              <a:t>. Prokázané úsilí naopak hodnotí jako neadekvátní </a:t>
            </a:r>
            <a:r>
              <a:rPr lang="cs-CZ" b="1" i="1" dirty="0" smtClean="0"/>
              <a:t>               ve </a:t>
            </a:r>
            <a:r>
              <a:rPr lang="cs-CZ" b="1" i="1" dirty="0"/>
              <a:t>vztahu k možnostem vedlejšího účastníka ověřit si pravdivost informace. Vedlejší účastník se v té době mohl spolehnout na spolupráci obrovského administrativního aparátu, který pro něj zajišťoval </a:t>
            </a:r>
            <a:r>
              <a:rPr lang="cs-CZ" b="1" i="1" dirty="0" smtClean="0"/>
              <a:t>                   nebo </a:t>
            </a:r>
            <a:r>
              <a:rPr lang="cs-CZ" b="1" i="1" dirty="0"/>
              <a:t>zajišťovat mohl podklady pro veřejná vystoupení.</a:t>
            </a:r>
            <a:endParaRPr lang="cs-CZ" i="1" dirty="0"/>
          </a:p>
          <a:p>
            <a:pPr marL="0" indent="0" algn="just">
              <a:buNone/>
            </a:pPr>
            <a:endParaRPr lang="cs-CZ" dirty="0"/>
          </a:p>
          <a:p>
            <a:endParaRPr lang="cs-CZ" dirty="0"/>
          </a:p>
        </p:txBody>
      </p:sp>
    </p:spTree>
    <p:extLst>
      <p:ext uri="{BB962C8B-B14F-4D97-AF65-F5344CB8AC3E}">
        <p14:creationId xmlns:p14="http://schemas.microsoft.com/office/powerpoint/2010/main" xmlns="" val="2037627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62500" lnSpcReduction="20000"/>
          </a:bodyPr>
          <a:lstStyle/>
          <a:p>
            <a:r>
              <a:rPr lang="cs-CZ" b="1" dirty="0" smtClean="0"/>
              <a:t>Advokáti - </a:t>
            </a:r>
            <a:r>
              <a:rPr lang="cs-CZ" dirty="0" smtClean="0"/>
              <a:t>rozsudek </a:t>
            </a:r>
            <a:r>
              <a:rPr lang="cs-CZ" dirty="0"/>
              <a:t>NS </a:t>
            </a:r>
            <a:r>
              <a:rPr lang="cs-CZ" dirty="0" err="1"/>
              <a:t>sp</a:t>
            </a:r>
            <a:r>
              <a:rPr lang="cs-CZ" dirty="0"/>
              <a:t>. zn. 30 </a:t>
            </a:r>
            <a:r>
              <a:rPr lang="cs-CZ" dirty="0" err="1"/>
              <a:t>Cdo</a:t>
            </a:r>
            <a:r>
              <a:rPr lang="cs-CZ" dirty="0"/>
              <a:t> 2591/2011 ze dne </a:t>
            </a:r>
            <a:r>
              <a:rPr lang="cs-CZ" dirty="0" smtClean="0"/>
              <a:t>10.01.2013:</a:t>
            </a:r>
          </a:p>
          <a:p>
            <a:endParaRPr lang="cs-CZ" dirty="0" smtClean="0"/>
          </a:p>
          <a:p>
            <a:pPr marL="0" indent="0" algn="just">
              <a:buNone/>
            </a:pPr>
            <a:r>
              <a:rPr lang="cs-CZ" dirty="0" smtClean="0"/>
              <a:t>     </a:t>
            </a:r>
            <a:r>
              <a:rPr lang="cs-CZ" i="1" dirty="0" smtClean="0"/>
              <a:t>Uvedený </a:t>
            </a:r>
            <a:r>
              <a:rPr lang="cs-CZ" i="1" dirty="0"/>
              <a:t>předpis v rámci vymezení požadavků kladených na advokáty mimo jiné ve svém § 17 stanoví, že </a:t>
            </a:r>
            <a:r>
              <a:rPr lang="cs-CZ" b="1" i="1" dirty="0"/>
              <a:t>advokát postupuje při výkonu advokacie tak, aby nesnižoval důstojnost advokátního stavu</a:t>
            </a:r>
            <a:r>
              <a:rPr lang="cs-CZ" i="1" dirty="0"/>
              <a:t>; za tím účelem je zejména povinen dodržovat pravidla profesionální etiky a pravidla soutěže, přičemž pravidla profesionální etiky a pravidla soutěže stanoví stavovský </a:t>
            </a:r>
            <a:r>
              <a:rPr lang="cs-CZ" i="1" dirty="0" smtClean="0"/>
              <a:t>předpis … V </a:t>
            </a:r>
            <a:r>
              <a:rPr lang="cs-CZ" i="1" dirty="0"/>
              <a:t>případě zmiňovaných předpokladů, jimž má advokát ve smyslu ustanovení § 17 zákona </a:t>
            </a:r>
            <a:r>
              <a:rPr lang="cs-CZ" i="1" dirty="0" smtClean="0"/>
              <a:t>                       o </a:t>
            </a:r>
            <a:r>
              <a:rPr lang="cs-CZ" i="1" dirty="0"/>
              <a:t>advokacii (resp. příslušných ustanovení odvozeného stavovského předpisu) vyhovět (tedy s ohledem na posuzovaný případ - i pravidlům slušnosti, vážnosti a úcty </a:t>
            </a:r>
            <a:r>
              <a:rPr lang="cs-CZ" i="1" dirty="0" smtClean="0"/>
              <a:t>                 k </a:t>
            </a:r>
            <a:r>
              <a:rPr lang="cs-CZ" i="1" dirty="0"/>
              <a:t>ostatním subjektům), však jejich nenaplnění, resp. nedodržení, je </a:t>
            </a:r>
            <a:r>
              <a:rPr lang="cs-CZ" b="1" i="1" dirty="0"/>
              <a:t>důvodem možného sankčního postupu ve smyslu § 32 zákona o advokacii </a:t>
            </a:r>
            <a:r>
              <a:rPr lang="cs-CZ" i="1" dirty="0"/>
              <a:t>z titulu posuzování možného kárného provinění, jež je tímto ustanovením chápáno jako závažné nebo opětovné zaviněné porušení povinností stanovených advokátovi nebo advokátnímu koncipientovi tímto nebo zvláštním zákonem nebo stavovským předpisem. </a:t>
            </a:r>
            <a:r>
              <a:rPr lang="cs-CZ" i="1" dirty="0" smtClean="0"/>
              <a:t> Ač </a:t>
            </a:r>
            <a:r>
              <a:rPr lang="cs-CZ" i="1" dirty="0"/>
              <a:t>není možné nikterak umenšovat nutnost respektovat při výkonu advokacie (ve smyslu významu tohoto institutu, jehož výklad byl podán výše) povinnosti advokátů stanovené zákonem o advokacii, resp. dalšími souvisejícími předpisy, </a:t>
            </a:r>
            <a:r>
              <a:rPr lang="cs-CZ" b="1" i="1" dirty="0"/>
              <a:t>nelze dovozovat, že by advokát byl, na rozdíl od ostatních občanů, omezen v ústavně zaručených principech svobody projevu, resp. ve svém právu na kritiku</a:t>
            </a:r>
            <a:r>
              <a:rPr lang="cs-CZ" i="1" dirty="0"/>
              <a:t>. </a:t>
            </a:r>
          </a:p>
        </p:txBody>
      </p:sp>
    </p:spTree>
    <p:extLst>
      <p:ext uri="{BB962C8B-B14F-4D97-AF65-F5344CB8AC3E}">
        <p14:creationId xmlns:p14="http://schemas.microsoft.com/office/powerpoint/2010/main" xmlns="" val="26666791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media.investicniweb.cz/photos/2012/01/24/7-10551-kmotr_.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91775"/>
            <a:ext cx="8771809" cy="582807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ovéPole 2"/>
          <p:cNvSpPr txBox="1"/>
          <p:nvPr/>
        </p:nvSpPr>
        <p:spPr>
          <a:xfrm>
            <a:off x="179512" y="6165304"/>
            <a:ext cx="8712968" cy="246221"/>
          </a:xfrm>
          <a:prstGeom prst="rect">
            <a:avLst/>
          </a:prstGeom>
          <a:noFill/>
        </p:spPr>
        <p:txBody>
          <a:bodyPr wrap="square" rtlCol="0">
            <a:spAutoFit/>
          </a:bodyPr>
          <a:lstStyle/>
          <a:p>
            <a:r>
              <a:rPr lang="cs-CZ" sz="1000" dirty="0" smtClean="0"/>
              <a:t>Zdroj: http</a:t>
            </a:r>
            <a:r>
              <a:rPr lang="cs-CZ" sz="1000" dirty="0"/>
              <a:t>://media.investicniweb.cz/photos/2012/01/24/7-10551-kmotr_.jpg</a:t>
            </a:r>
          </a:p>
        </p:txBody>
      </p:sp>
    </p:spTree>
    <p:extLst>
      <p:ext uri="{BB962C8B-B14F-4D97-AF65-F5344CB8AC3E}">
        <p14:creationId xmlns:p14="http://schemas.microsoft.com/office/powerpoint/2010/main" xmlns="" val="149696799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77500" lnSpcReduction="20000"/>
          </a:bodyPr>
          <a:lstStyle/>
          <a:p>
            <a:pPr algn="just"/>
            <a:r>
              <a:rPr lang="cs-CZ" b="1" dirty="0" smtClean="0"/>
              <a:t>Osoby vykonávající práva a plnící povinnosti (zákonné licence) </a:t>
            </a:r>
            <a:r>
              <a:rPr lang="cs-CZ" dirty="0" smtClean="0"/>
              <a:t>- </a:t>
            </a:r>
            <a:r>
              <a:rPr lang="cs-CZ" dirty="0"/>
              <a:t>typicky </a:t>
            </a:r>
            <a:r>
              <a:rPr lang="cs-CZ" dirty="0" smtClean="0"/>
              <a:t>účastníci, svědci a  </a:t>
            </a:r>
            <a:r>
              <a:rPr lang="cs-CZ" dirty="0"/>
              <a:t>znalci </a:t>
            </a:r>
            <a:r>
              <a:rPr lang="cs-CZ" dirty="0" smtClean="0"/>
              <a:t>z </a:t>
            </a:r>
            <a:r>
              <a:rPr lang="cs-CZ" dirty="0"/>
              <a:t>jiných </a:t>
            </a:r>
            <a:r>
              <a:rPr lang="cs-CZ" dirty="0" smtClean="0"/>
              <a:t>řízení</a:t>
            </a:r>
          </a:p>
          <a:p>
            <a:pPr marL="0" indent="0" algn="just">
              <a:buNone/>
            </a:pPr>
            <a:endParaRPr lang="cs-CZ" dirty="0" smtClean="0"/>
          </a:p>
          <a:p>
            <a:pPr algn="just"/>
            <a:r>
              <a:rPr lang="cs-CZ" b="1" dirty="0" smtClean="0"/>
              <a:t>Vyloučena </a:t>
            </a:r>
            <a:r>
              <a:rPr lang="cs-CZ" b="1" dirty="0"/>
              <a:t>neoprávněnost zásahu </a:t>
            </a:r>
            <a:r>
              <a:rPr lang="cs-CZ" b="1" dirty="0" smtClean="0"/>
              <a:t>(okolnost vylučující protiprávnost)   x    exces</a:t>
            </a:r>
          </a:p>
          <a:p>
            <a:endParaRPr lang="cs-CZ" b="1" dirty="0"/>
          </a:p>
          <a:p>
            <a:pPr algn="just"/>
            <a:r>
              <a:rPr lang="cs-CZ" dirty="0" smtClean="0"/>
              <a:t>Rozsudek </a:t>
            </a:r>
            <a:r>
              <a:rPr lang="cs-CZ" dirty="0"/>
              <a:t>Nejvyššího soudu </a:t>
            </a:r>
            <a:r>
              <a:rPr lang="cs-CZ" dirty="0" err="1"/>
              <a:t>sp</a:t>
            </a:r>
            <a:r>
              <a:rPr lang="cs-CZ" dirty="0"/>
              <a:t>. zn. 30 </a:t>
            </a:r>
            <a:r>
              <a:rPr lang="cs-CZ" dirty="0" err="1"/>
              <a:t>Cdo</a:t>
            </a:r>
            <a:r>
              <a:rPr lang="cs-CZ" dirty="0"/>
              <a:t> 1404/2006 </a:t>
            </a:r>
            <a:r>
              <a:rPr lang="cs-CZ" dirty="0" smtClean="0"/>
              <a:t>ze </a:t>
            </a:r>
            <a:r>
              <a:rPr lang="cs-CZ" dirty="0"/>
              <a:t>dne </a:t>
            </a:r>
            <a:r>
              <a:rPr lang="cs-CZ" dirty="0" smtClean="0"/>
              <a:t>              31.10.2006 (</a:t>
            </a:r>
            <a:r>
              <a:rPr lang="cs-CZ" dirty="0"/>
              <a:t>výroky </a:t>
            </a:r>
            <a:r>
              <a:rPr lang="cs-CZ" i="1" dirty="0" smtClean="0"/>
              <a:t>"žalobkyně </a:t>
            </a:r>
            <a:r>
              <a:rPr lang="cs-CZ" i="1" dirty="0"/>
              <a:t>je zlodějka, krade a </a:t>
            </a:r>
            <a:r>
              <a:rPr lang="cs-CZ" i="1" dirty="0" smtClean="0"/>
              <a:t>lže“</a:t>
            </a:r>
            <a:r>
              <a:rPr lang="cs-CZ" dirty="0" smtClean="0"/>
              <a:t>):</a:t>
            </a:r>
          </a:p>
          <a:p>
            <a:endParaRPr lang="cs-CZ" dirty="0"/>
          </a:p>
          <a:p>
            <a:pPr marL="0" indent="0" algn="just">
              <a:buNone/>
            </a:pPr>
            <a:r>
              <a:rPr lang="cs-CZ" i="1" dirty="0" smtClean="0"/>
              <a:t>     Nelze </a:t>
            </a:r>
            <a:r>
              <a:rPr lang="cs-CZ" i="1" dirty="0"/>
              <a:t>odhlížet od emotivního pojetí jednání před soudem </a:t>
            </a:r>
            <a:r>
              <a:rPr lang="cs-CZ" i="1" dirty="0" smtClean="0"/>
              <a:t>                            a </a:t>
            </a:r>
            <a:r>
              <a:rPr lang="cs-CZ" i="1" dirty="0"/>
              <a:t>s ohledem na průběh tehdejšího jednání, v němž byly probírány vzájemné rodinné vztahy mezi účastníky a slyšenými svědky, </a:t>
            </a:r>
            <a:r>
              <a:rPr lang="cs-CZ" b="1" i="1" dirty="0"/>
              <a:t>nebylo možno předmětný expresivní výrok žalované kvalifikovat jako vybočení z mezí její účastnické výpovědi</a:t>
            </a:r>
            <a:r>
              <a:rPr lang="cs-CZ" i="1" dirty="0"/>
              <a:t>. </a:t>
            </a:r>
          </a:p>
          <a:p>
            <a:endParaRPr lang="cs-CZ" dirty="0"/>
          </a:p>
        </p:txBody>
      </p:sp>
    </p:spTree>
    <p:extLst>
      <p:ext uri="{BB962C8B-B14F-4D97-AF65-F5344CB8AC3E}">
        <p14:creationId xmlns:p14="http://schemas.microsoft.com/office/powerpoint/2010/main" xmlns="" val="32044325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55000" lnSpcReduction="20000"/>
          </a:bodyPr>
          <a:lstStyle/>
          <a:p>
            <a:pPr algn="just"/>
            <a:r>
              <a:rPr lang="cs-CZ" b="1" dirty="0" smtClean="0"/>
              <a:t>Nepřímí původci zásahů </a:t>
            </a:r>
            <a:r>
              <a:rPr lang="cs-CZ" b="1" dirty="0"/>
              <a:t>– </a:t>
            </a:r>
            <a:r>
              <a:rPr lang="cs-CZ" b="1" dirty="0" smtClean="0"/>
              <a:t>nedostatek </a:t>
            </a:r>
            <a:r>
              <a:rPr lang="cs-CZ" b="1" dirty="0"/>
              <a:t>pasivní </a:t>
            </a:r>
            <a:r>
              <a:rPr lang="cs-CZ" b="1" dirty="0" smtClean="0"/>
              <a:t>věcné legitimace  x exces</a:t>
            </a:r>
          </a:p>
          <a:p>
            <a:pPr algn="just"/>
            <a:endParaRPr lang="cs-CZ" b="1" dirty="0"/>
          </a:p>
          <a:p>
            <a:pPr algn="just"/>
            <a:r>
              <a:rPr lang="cs-CZ" dirty="0" smtClean="0"/>
              <a:t>Dříve analogicky § 420 odst. 2 </a:t>
            </a:r>
            <a:r>
              <a:rPr lang="cs-CZ" dirty="0" err="1" smtClean="0"/>
              <a:t>obč</a:t>
            </a:r>
            <a:r>
              <a:rPr lang="cs-CZ" dirty="0"/>
              <a:t>. </a:t>
            </a:r>
            <a:r>
              <a:rPr lang="cs-CZ" dirty="0" err="1" smtClean="0"/>
              <a:t>zák</a:t>
            </a:r>
            <a:r>
              <a:rPr lang="cs-CZ" dirty="0" smtClean="0"/>
              <a:t> – rozsudek NS </a:t>
            </a:r>
            <a:r>
              <a:rPr lang="cs-CZ" dirty="0" err="1" smtClean="0"/>
              <a:t>sp</a:t>
            </a:r>
            <a:r>
              <a:rPr lang="cs-CZ" dirty="0" smtClean="0"/>
              <a:t>. zn. 30 </a:t>
            </a:r>
            <a:r>
              <a:rPr lang="cs-CZ" dirty="0" err="1"/>
              <a:t>Cdo</a:t>
            </a:r>
            <a:r>
              <a:rPr lang="cs-CZ" dirty="0"/>
              <a:t> </a:t>
            </a:r>
            <a:r>
              <a:rPr lang="cs-CZ" dirty="0" smtClean="0"/>
              <a:t>2712/2005 ze dne 22.6.2006:</a:t>
            </a:r>
          </a:p>
          <a:p>
            <a:pPr algn="just"/>
            <a:endParaRPr lang="cs-CZ" dirty="0" smtClean="0"/>
          </a:p>
          <a:p>
            <a:pPr marL="0" indent="0" algn="just">
              <a:buNone/>
            </a:pPr>
            <a:r>
              <a:rPr lang="cs-CZ" dirty="0" smtClean="0"/>
              <a:t>      </a:t>
            </a:r>
            <a:r>
              <a:rPr lang="cs-CZ" i="1" dirty="0" smtClean="0"/>
              <a:t>Jestliže </a:t>
            </a:r>
            <a:r>
              <a:rPr lang="cs-CZ" i="1" dirty="0"/>
              <a:t>byl neoprávněný zásah do osobnostních práv fyzické osoby způsoben někým, kdo byl </a:t>
            </a:r>
            <a:r>
              <a:rPr lang="cs-CZ" b="1" i="1" dirty="0"/>
              <a:t>použit </a:t>
            </a:r>
            <a:r>
              <a:rPr lang="cs-CZ" i="1" dirty="0"/>
              <a:t>právnickou nebo jinou fyzickou osobou k realizaci činnosti této právnické či jiné osoby, přičítá se za použití analogie ustanovení § 420 odst. 2 ve spojení s ustanovením § 853 </a:t>
            </a:r>
            <a:r>
              <a:rPr lang="cs-CZ" i="1" dirty="0" err="1"/>
              <a:t>obč</a:t>
            </a:r>
            <a:r>
              <a:rPr lang="cs-CZ" i="1" dirty="0"/>
              <a:t>. zák. neoprávněný zásah samotné fyzické či jiné právnické osobě. Soud se musí zabývat splněním předpokladu tohoto druhu odpovědnosti, a to že právnická osoba </a:t>
            </a:r>
            <a:r>
              <a:rPr lang="cs-CZ" b="1" i="1" dirty="0"/>
              <a:t>vědomě použila </a:t>
            </a:r>
            <a:r>
              <a:rPr lang="cs-CZ" i="1" dirty="0"/>
              <a:t>takové osoby </a:t>
            </a:r>
            <a:r>
              <a:rPr lang="cs-CZ" i="1" dirty="0" smtClean="0"/>
              <a:t>            a </a:t>
            </a:r>
            <a:r>
              <a:rPr lang="cs-CZ" i="1" dirty="0"/>
              <a:t>že taková osoba vědomě jednala, byla použita za právnickou osobu v rámci pověřením vymezené činnosti. Je-li totiž na základě zhodnocení všech okolností konkrétního </a:t>
            </a:r>
            <a:r>
              <a:rPr lang="cs-CZ" i="1" dirty="0" smtClean="0"/>
              <a:t>                     případu </a:t>
            </a:r>
            <a:r>
              <a:rPr lang="cs-CZ" i="1" dirty="0"/>
              <a:t>– především </a:t>
            </a:r>
            <a:r>
              <a:rPr lang="cs-CZ" b="1" i="1" dirty="0"/>
              <a:t>z hlediska místního, časového a věcného vztahu k plnění činnosti </a:t>
            </a:r>
            <a:r>
              <a:rPr lang="cs-CZ" i="1" dirty="0"/>
              <a:t>– na místě závěr, že se činnost použité osoby již neděla v rámci pověřením vymezené činnosti, </a:t>
            </a:r>
            <a:r>
              <a:rPr lang="cs-CZ" i="1" dirty="0" smtClean="0"/>
              <a:t> ale </a:t>
            </a:r>
            <a:r>
              <a:rPr lang="cs-CZ" i="1" dirty="0"/>
              <a:t>šlo o vybočení (exces) z tohoto rámce, o jednání za jiného z vlastní iniciativy a </a:t>
            </a:r>
            <a:r>
              <a:rPr lang="cs-CZ" b="1" i="1" dirty="0"/>
              <a:t>ve vlastním zájmu</a:t>
            </a:r>
            <a:r>
              <a:rPr lang="cs-CZ" i="1" dirty="0"/>
              <a:t>, postihují občanskoprávní sankce podle ustanovení § 13 </a:t>
            </a:r>
            <a:r>
              <a:rPr lang="cs-CZ" i="1" dirty="0" err="1"/>
              <a:t>obč</a:t>
            </a:r>
            <a:r>
              <a:rPr lang="cs-CZ" i="1" dirty="0"/>
              <a:t>. zák. přímo tuto použitou osobu. Právě tak, pokud předseda politické strany vysloví svůj názor na určitou událost a přitom zároveň </a:t>
            </a:r>
            <a:r>
              <a:rPr lang="cs-CZ" b="1" i="1" dirty="0"/>
              <a:t>nejde o názor přijatý oprávněným orgánem politické strany</a:t>
            </a:r>
            <a:r>
              <a:rPr lang="cs-CZ" i="1" dirty="0"/>
              <a:t>, odpovídá </a:t>
            </a:r>
            <a:r>
              <a:rPr lang="cs-CZ" i="1" dirty="0" smtClean="0"/>
              <a:t>                     ve </a:t>
            </a:r>
            <a:r>
              <a:rPr lang="cs-CZ" i="1" dirty="0"/>
              <a:t>smyslu judikatury Nejvyššího soudu postižené fyzické osobě za neoprávněný zásah </a:t>
            </a:r>
            <a:r>
              <a:rPr lang="cs-CZ" i="1" dirty="0" smtClean="0"/>
              <a:t>                       do </a:t>
            </a:r>
            <a:r>
              <a:rPr lang="cs-CZ" i="1" dirty="0"/>
              <a:t>osobnostních práv sám předseda politické strany, nikoli však politická strana sama. Takový výrok není totiž výrokem politické strany, a tedy ani předmětem její vlastní odpovědnosti </a:t>
            </a:r>
            <a:r>
              <a:rPr lang="cs-CZ" i="1" dirty="0" smtClean="0"/>
              <a:t>             podle </a:t>
            </a:r>
            <a:r>
              <a:rPr lang="cs-CZ" i="1" dirty="0"/>
              <a:t>ustanovení § 13 </a:t>
            </a:r>
            <a:r>
              <a:rPr lang="cs-CZ" i="1" dirty="0" err="1"/>
              <a:t>obč</a:t>
            </a:r>
            <a:r>
              <a:rPr lang="cs-CZ" i="1" dirty="0"/>
              <a:t>. zák. (srov. např. rozsudek Nejvyššího soudu České republiky ze dne </a:t>
            </a:r>
            <a:r>
              <a:rPr lang="cs-CZ" i="1" dirty="0" smtClean="0"/>
              <a:t> 29</a:t>
            </a:r>
            <a:r>
              <a:rPr lang="cs-CZ" i="1" dirty="0"/>
              <a:t>. listopadu 2001, </a:t>
            </a:r>
            <a:r>
              <a:rPr lang="cs-CZ" i="1" dirty="0" err="1"/>
              <a:t>sp</a:t>
            </a:r>
            <a:r>
              <a:rPr lang="cs-CZ" i="1" dirty="0"/>
              <a:t>. zn. 30 </a:t>
            </a:r>
            <a:r>
              <a:rPr lang="cs-CZ" i="1" dirty="0" err="1"/>
              <a:t>Cdo</a:t>
            </a:r>
            <a:r>
              <a:rPr lang="cs-CZ" i="1" dirty="0"/>
              <a:t> 79/2001</a:t>
            </a:r>
            <a:r>
              <a:rPr lang="cs-CZ" i="1" dirty="0" smtClean="0"/>
              <a:t>).</a:t>
            </a:r>
            <a:endParaRPr lang="cs-CZ" i="1" dirty="0"/>
          </a:p>
        </p:txBody>
      </p:sp>
    </p:spTree>
    <p:extLst>
      <p:ext uri="{BB962C8B-B14F-4D97-AF65-F5344CB8AC3E}">
        <p14:creationId xmlns:p14="http://schemas.microsoft.com/office/powerpoint/2010/main" xmlns="" val="2251008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Generální klauzule</a:t>
            </a:r>
            <a:endParaRPr lang="cs-CZ" b="1" dirty="0"/>
          </a:p>
        </p:txBody>
      </p:sp>
      <p:sp>
        <p:nvSpPr>
          <p:cNvPr id="3" name="Zástupný symbol pro obsah 2"/>
          <p:cNvSpPr>
            <a:spLocks noGrp="1"/>
          </p:cNvSpPr>
          <p:nvPr>
            <p:ph sz="quarter" idx="1"/>
          </p:nvPr>
        </p:nvSpPr>
        <p:spPr/>
        <p:txBody>
          <a:bodyPr>
            <a:normAutofit/>
          </a:bodyPr>
          <a:lstStyle/>
          <a:p>
            <a:r>
              <a:rPr lang="cs-CZ" dirty="0" smtClean="0"/>
              <a:t>§ 81 NOZ – </a:t>
            </a:r>
            <a:r>
              <a:rPr lang="cs-CZ" b="1" dirty="0" smtClean="0"/>
              <a:t>generální klauzule</a:t>
            </a:r>
            <a:r>
              <a:rPr lang="cs-CZ" dirty="0" smtClean="0"/>
              <a:t>:</a:t>
            </a:r>
          </a:p>
          <a:p>
            <a:pPr marL="0" indent="0">
              <a:buNone/>
            </a:pPr>
            <a:endParaRPr lang="cs-CZ" dirty="0" smtClean="0"/>
          </a:p>
          <a:p>
            <a:pPr marL="0" indent="0" algn="just">
              <a:buNone/>
            </a:pPr>
            <a:r>
              <a:rPr lang="cs-CZ" dirty="0" smtClean="0"/>
              <a:t>(</a:t>
            </a:r>
            <a:r>
              <a:rPr lang="cs-CZ" dirty="0"/>
              <a:t>1) Chráněna je osobnost člověka včetně všech jeho přirozených práv. Každý je povinen ctít svobodné rozhodnutí člověka žít podle svého.</a:t>
            </a:r>
          </a:p>
          <a:p>
            <a:pPr marL="0" indent="0" algn="just">
              <a:buNone/>
            </a:pPr>
            <a:r>
              <a:rPr lang="cs-CZ" dirty="0" smtClean="0"/>
              <a:t>(</a:t>
            </a:r>
            <a:r>
              <a:rPr lang="cs-CZ" dirty="0"/>
              <a:t>2) Ochrany požívají zejména život a důstojnost člověka, jeho zdraví a právo žít v příznivém životním prostředí, jeho vážnost, čest, soukromí a jeho projevy osobní povahy</a:t>
            </a:r>
            <a:r>
              <a:rPr lang="cs-CZ" dirty="0" smtClean="0"/>
              <a:t>.</a:t>
            </a:r>
          </a:p>
          <a:p>
            <a:pPr marL="0" indent="0" algn="just">
              <a:buNone/>
            </a:pPr>
            <a:endParaRPr lang="cs-CZ" b="1" dirty="0" smtClean="0"/>
          </a:p>
          <a:p>
            <a:pPr marL="0" indent="0" algn="just">
              <a:buNone/>
            </a:pPr>
            <a:endParaRPr lang="cs-CZ" dirty="0"/>
          </a:p>
          <a:p>
            <a:pPr marL="0" indent="0" algn="just">
              <a:buNone/>
            </a:pPr>
            <a:endParaRPr lang="cs-CZ" dirty="0" smtClean="0"/>
          </a:p>
        </p:txBody>
      </p:sp>
    </p:spTree>
    <p:extLst>
      <p:ext uri="{BB962C8B-B14F-4D97-AF65-F5344CB8AC3E}">
        <p14:creationId xmlns:p14="http://schemas.microsoft.com/office/powerpoint/2010/main" xmlns="" val="7344491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92500"/>
          </a:bodyPr>
          <a:lstStyle/>
          <a:p>
            <a:pPr algn="just"/>
            <a:r>
              <a:rPr lang="cs-CZ" dirty="0" smtClean="0"/>
              <a:t>Rozsudek KS v Brně </a:t>
            </a:r>
            <a:r>
              <a:rPr lang="cs-CZ" dirty="0" err="1" smtClean="0"/>
              <a:t>sp</a:t>
            </a:r>
            <a:r>
              <a:rPr lang="cs-CZ" dirty="0" smtClean="0"/>
              <a:t>. zn. 24 C 67/2006 ze dne 26.1.2007:</a:t>
            </a:r>
          </a:p>
          <a:p>
            <a:pPr marL="0" indent="0">
              <a:buNone/>
            </a:pPr>
            <a:endParaRPr lang="cs-CZ" dirty="0"/>
          </a:p>
          <a:p>
            <a:pPr marL="0" indent="0" algn="just">
              <a:buNone/>
            </a:pPr>
            <a:r>
              <a:rPr lang="cs-CZ" dirty="0" smtClean="0"/>
              <a:t>     </a:t>
            </a:r>
            <a:r>
              <a:rPr lang="cs-CZ" i="1" dirty="0" smtClean="0"/>
              <a:t>Odpovědnost </a:t>
            </a:r>
            <a:r>
              <a:rPr lang="cs-CZ" i="1" dirty="0"/>
              <a:t>za výrok předsedy politické strany, který </a:t>
            </a:r>
            <a:r>
              <a:rPr lang="cs-CZ" b="1" i="1" dirty="0"/>
              <a:t>při obhajobě způsobu získání </a:t>
            </a:r>
            <a:r>
              <a:rPr lang="cs-CZ" b="1" i="1" dirty="0" smtClean="0"/>
              <a:t>své funkce </a:t>
            </a:r>
            <a:r>
              <a:rPr lang="cs-CZ" i="1" dirty="0"/>
              <a:t>nepřípustnou kritikou protiprávně </a:t>
            </a:r>
            <a:r>
              <a:rPr lang="cs-CZ" i="1" dirty="0" smtClean="0"/>
              <a:t>zasáhl do </a:t>
            </a:r>
            <a:r>
              <a:rPr lang="cs-CZ" i="1" dirty="0"/>
              <a:t>osobnostního práva žalobce dle § 11 a násl. </a:t>
            </a:r>
            <a:r>
              <a:rPr lang="cs-CZ" i="1" dirty="0" err="1"/>
              <a:t>obč</a:t>
            </a:r>
            <a:r>
              <a:rPr lang="cs-CZ" i="1" dirty="0"/>
              <a:t>. zák., nese sám předseda politické strany a nelze ji přenášet na politickou stranu, neboť výrok byl </a:t>
            </a:r>
            <a:r>
              <a:rPr lang="cs-CZ" i="1" dirty="0" smtClean="0"/>
              <a:t>pronesen </a:t>
            </a:r>
            <a:r>
              <a:rPr lang="cs-CZ" b="1" i="1" dirty="0" smtClean="0"/>
              <a:t>ve </a:t>
            </a:r>
            <a:r>
              <a:rPr lang="cs-CZ" b="1" i="1" dirty="0"/>
              <a:t>vlastním zájmu </a:t>
            </a:r>
            <a:r>
              <a:rPr lang="cs-CZ" i="1" dirty="0"/>
              <a:t>předsedy strany </a:t>
            </a:r>
            <a:r>
              <a:rPr lang="cs-CZ" i="1" dirty="0" smtClean="0"/>
              <a:t>  a   zároveň   nešlo o </a:t>
            </a:r>
            <a:r>
              <a:rPr lang="cs-CZ" i="1" dirty="0"/>
              <a:t>názor přijatý oprávněným orgánem politické strany.</a:t>
            </a:r>
          </a:p>
        </p:txBody>
      </p:sp>
    </p:spTree>
    <p:extLst>
      <p:ext uri="{BB962C8B-B14F-4D97-AF65-F5344CB8AC3E}">
        <p14:creationId xmlns:p14="http://schemas.microsoft.com/office/powerpoint/2010/main" xmlns="" val="25355763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lstStyle/>
          <a:p>
            <a:pPr algn="just"/>
            <a:r>
              <a:rPr lang="cs-CZ" dirty="0" smtClean="0"/>
              <a:t>§ 2914 NOZ:</a:t>
            </a:r>
            <a:endParaRPr lang="cs-CZ" dirty="0"/>
          </a:p>
          <a:p>
            <a:pPr marL="0" indent="0" algn="just">
              <a:buNone/>
            </a:pPr>
            <a:endParaRPr lang="cs-CZ" dirty="0" smtClean="0"/>
          </a:p>
          <a:p>
            <a:pPr marL="0" indent="0" algn="just">
              <a:buNone/>
            </a:pPr>
            <a:r>
              <a:rPr lang="cs-CZ" dirty="0"/>
              <a:t> </a:t>
            </a:r>
            <a:r>
              <a:rPr lang="cs-CZ" dirty="0" smtClean="0"/>
              <a:t>    Kdo </a:t>
            </a:r>
            <a:r>
              <a:rPr lang="cs-CZ" dirty="0"/>
              <a:t>při své činnosti </a:t>
            </a:r>
            <a:r>
              <a:rPr lang="cs-CZ" b="1" dirty="0"/>
              <a:t>použije zmocněnce, zaměstnance nebo jiného pomocníka</a:t>
            </a:r>
            <a:r>
              <a:rPr lang="cs-CZ" dirty="0"/>
              <a:t>, nahradí škodu jím způsobenou stejně, jako by ji způsobil sám. Zavázal-li se však někdo při plnění jiné osoby provést určitou činnost samostatně, nepovažuje se </a:t>
            </a:r>
            <a:r>
              <a:rPr lang="cs-CZ" dirty="0" smtClean="0"/>
              <a:t>                           za </a:t>
            </a:r>
            <a:r>
              <a:rPr lang="cs-CZ" dirty="0"/>
              <a:t>pomocníka; pokud ho však tato jiná osoba nepečlivě vybrala nebo na něho nedostatečně dohlížela, ručí za splnění jeho povinnosti k náhradě škody.</a:t>
            </a:r>
          </a:p>
          <a:p>
            <a:endParaRPr lang="cs-CZ" dirty="0"/>
          </a:p>
          <a:p>
            <a:endParaRPr lang="cs-CZ" dirty="0"/>
          </a:p>
        </p:txBody>
      </p:sp>
    </p:spTree>
    <p:extLst>
      <p:ext uri="{BB962C8B-B14F-4D97-AF65-F5344CB8AC3E}">
        <p14:creationId xmlns:p14="http://schemas.microsoft.com/office/powerpoint/2010/main" xmlns="" val="38158633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lnSpcReduction="10000"/>
          </a:bodyPr>
          <a:lstStyle/>
          <a:p>
            <a:pPr lvl="0" algn="just"/>
            <a:r>
              <a:rPr lang="cs-CZ" b="1" u="sng" dirty="0"/>
              <a:t>Význam motivu </a:t>
            </a:r>
            <a:r>
              <a:rPr lang="cs-CZ" b="1" u="sng" dirty="0" smtClean="0"/>
              <a:t>zveřejnění</a:t>
            </a:r>
            <a:r>
              <a:rPr lang="cs-CZ" dirty="0" smtClean="0"/>
              <a:t> (legitimní x nelegitimní) - nález </a:t>
            </a:r>
            <a:r>
              <a:rPr lang="cs-CZ" dirty="0"/>
              <a:t>ÚS </a:t>
            </a:r>
            <a:r>
              <a:rPr lang="cs-CZ" dirty="0" err="1"/>
              <a:t>sp</a:t>
            </a:r>
            <a:r>
              <a:rPr lang="cs-CZ" dirty="0"/>
              <a:t>. zn. I. ÚS 453/03 ze dne 11.11.2005:</a:t>
            </a:r>
          </a:p>
          <a:p>
            <a:pPr marL="0" indent="0">
              <a:buNone/>
            </a:pPr>
            <a:endParaRPr lang="cs-CZ" dirty="0"/>
          </a:p>
          <a:p>
            <a:pPr marL="0" indent="0" algn="just">
              <a:buNone/>
            </a:pPr>
            <a:r>
              <a:rPr lang="cs-CZ" dirty="0"/>
              <a:t> </a:t>
            </a:r>
            <a:r>
              <a:rPr lang="cs-CZ" dirty="0" smtClean="0"/>
              <a:t>   </a:t>
            </a:r>
            <a:r>
              <a:rPr lang="cs-CZ" i="1" dirty="0" smtClean="0"/>
              <a:t>Důležité </a:t>
            </a:r>
            <a:r>
              <a:rPr lang="cs-CZ" i="1" dirty="0"/>
              <a:t>pro zvážení legitimního zveřejnění informace je zkoumání motivu zveřejnění. Legitimitu zveřejnění informace nelze dovodit pokud byla dominantně motivována </a:t>
            </a:r>
            <a:r>
              <a:rPr lang="cs-CZ" b="1" i="1" dirty="0"/>
              <a:t>touhou poškodit </a:t>
            </a:r>
            <a:r>
              <a:rPr lang="cs-CZ" i="1" dirty="0"/>
              <a:t>difamovanou osobu, pokud šiřitel sám informaci nevěřil anebo pokud ji poskytl bezohledně, aniž by se řádně staral o to, zda je či není pravdivá.</a:t>
            </a:r>
          </a:p>
          <a:p>
            <a:endParaRPr lang="cs-CZ" dirty="0"/>
          </a:p>
        </p:txBody>
      </p:sp>
    </p:spTree>
    <p:extLst>
      <p:ext uri="{BB962C8B-B14F-4D97-AF65-F5344CB8AC3E}">
        <p14:creationId xmlns:p14="http://schemas.microsoft.com/office/powerpoint/2010/main" xmlns="" val="2505223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lstStyle/>
          <a:p>
            <a:pPr algn="just"/>
            <a:r>
              <a:rPr lang="cs-CZ" dirty="0" smtClean="0"/>
              <a:t>Rozsudek Nejvyššího soudu </a:t>
            </a:r>
            <a:r>
              <a:rPr lang="cs-CZ" dirty="0" err="1" smtClean="0"/>
              <a:t>sp</a:t>
            </a:r>
            <a:r>
              <a:rPr lang="cs-CZ" dirty="0" smtClean="0"/>
              <a:t>. zn.                               30 </a:t>
            </a:r>
            <a:r>
              <a:rPr lang="cs-CZ" dirty="0" err="1" smtClean="0"/>
              <a:t>Cdo</a:t>
            </a:r>
            <a:r>
              <a:rPr lang="cs-CZ" dirty="0" smtClean="0"/>
              <a:t> 1883/2013-735 ze dne 19.3.2014:</a:t>
            </a:r>
          </a:p>
          <a:p>
            <a:pPr algn="just"/>
            <a:endParaRPr lang="cs-CZ" dirty="0" smtClean="0"/>
          </a:p>
          <a:p>
            <a:pPr marL="0" indent="0" algn="just">
              <a:buNone/>
            </a:pPr>
            <a:r>
              <a:rPr lang="cs-CZ" dirty="0" smtClean="0"/>
              <a:t>   </a:t>
            </a:r>
            <a:r>
              <a:rPr lang="cs-CZ" i="1" dirty="0" smtClean="0"/>
              <a:t>Hodnotící </a:t>
            </a:r>
            <a:r>
              <a:rPr lang="cs-CZ" i="1" dirty="0"/>
              <a:t>soud </a:t>
            </a:r>
            <a:r>
              <a:rPr lang="cs-CZ" i="1" dirty="0" smtClean="0"/>
              <a:t>… </a:t>
            </a:r>
            <a:r>
              <a:rPr lang="cs-CZ" i="1" dirty="0"/>
              <a:t>nelze jakkoli dokazovat, je však nutné </a:t>
            </a:r>
            <a:r>
              <a:rPr lang="cs-CZ" b="1" i="1" dirty="0"/>
              <a:t>zkoumat</a:t>
            </a:r>
            <a:r>
              <a:rPr lang="cs-CZ" i="1" dirty="0"/>
              <a:t>, zda se zakládá na pravdivé informaci, zda forma jeho veřejné prezentace je přiměřená a zda zásah do práv dotčené osoby je nevyhnutelným průvodním jevem výkonu kritiky, tzn., </a:t>
            </a:r>
            <a:r>
              <a:rPr lang="cs-CZ" b="1" i="1" dirty="0"/>
              <a:t>zda primárním cílem kritiky není hanobení dané osoby</a:t>
            </a:r>
            <a:r>
              <a:rPr lang="cs-CZ" i="1" dirty="0"/>
              <a:t>.</a:t>
            </a:r>
          </a:p>
          <a:p>
            <a:pPr algn="just"/>
            <a:endParaRPr lang="cs-CZ" dirty="0" smtClean="0"/>
          </a:p>
          <a:p>
            <a:pPr algn="just"/>
            <a:endParaRPr lang="cs-CZ" dirty="0"/>
          </a:p>
        </p:txBody>
      </p:sp>
    </p:spTree>
    <p:extLst>
      <p:ext uri="{BB962C8B-B14F-4D97-AF65-F5344CB8AC3E}">
        <p14:creationId xmlns:p14="http://schemas.microsoft.com/office/powerpoint/2010/main" xmlns="" val="6628500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85000" lnSpcReduction="10000"/>
          </a:bodyPr>
          <a:lstStyle/>
          <a:p>
            <a:r>
              <a:rPr lang="cs-CZ" dirty="0" smtClean="0"/>
              <a:t>Rozsudek KS v Brně </a:t>
            </a:r>
            <a:r>
              <a:rPr lang="cs-CZ" dirty="0" err="1" smtClean="0"/>
              <a:t>sp</a:t>
            </a:r>
            <a:r>
              <a:rPr lang="cs-CZ" dirty="0" smtClean="0"/>
              <a:t>. zn. 13 </a:t>
            </a:r>
            <a:r>
              <a:rPr lang="cs-CZ" dirty="0"/>
              <a:t>Co </a:t>
            </a:r>
            <a:r>
              <a:rPr lang="cs-CZ" dirty="0" smtClean="0"/>
              <a:t>62/2011 ze dne 23.5.2013:</a:t>
            </a:r>
          </a:p>
          <a:p>
            <a:endParaRPr lang="cs-CZ" dirty="0"/>
          </a:p>
          <a:p>
            <a:pPr marL="0" indent="0" algn="just" hangingPunct="0">
              <a:buNone/>
            </a:pPr>
            <a:r>
              <a:rPr lang="cs-CZ" i="1" dirty="0" smtClean="0"/>
              <a:t>    Kritika </a:t>
            </a:r>
            <a:r>
              <a:rPr lang="cs-CZ" i="1" dirty="0"/>
              <a:t>žalovaných navíc směřovala ke </a:t>
            </a:r>
            <a:r>
              <a:rPr lang="cs-CZ" b="1" i="1" dirty="0"/>
              <a:t>zcela legitimnímu cíli</a:t>
            </a:r>
            <a:r>
              <a:rPr lang="cs-CZ" i="1" dirty="0"/>
              <a:t>, který vyjádřil již Ústavní soud v nálezu ze dne 8.12.2004 tak, že „…</a:t>
            </a:r>
            <a:r>
              <a:rPr lang="cs-CZ" b="1" i="1" dirty="0"/>
              <a:t>prostředí univerzit</a:t>
            </a:r>
            <a:r>
              <a:rPr lang="cs-CZ" i="1" dirty="0"/>
              <a:t> bylo třeba – za aktivní účasti studentů a nového vedení vysokých škol – </a:t>
            </a:r>
            <a:r>
              <a:rPr lang="cs-CZ" b="1" i="1" dirty="0"/>
              <a:t>zásadně </a:t>
            </a:r>
            <a:r>
              <a:rPr lang="cs-CZ" b="1" i="1" dirty="0" smtClean="0"/>
              <a:t>                   a </a:t>
            </a:r>
            <a:r>
              <a:rPr lang="cs-CZ" b="1" i="1" dirty="0"/>
              <a:t>urychleně změnit</a:t>
            </a:r>
            <a:r>
              <a:rPr lang="cs-CZ" i="1" dirty="0"/>
              <a:t>…“. </a:t>
            </a:r>
            <a:r>
              <a:rPr lang="cs-CZ" i="1" dirty="0" smtClean="0"/>
              <a:t>Při </a:t>
            </a:r>
            <a:r>
              <a:rPr lang="cs-CZ" i="1" dirty="0"/>
              <a:t>závěru, že kritika adresovaná žalobci byla založena na pravdivém základu, že byla ve smyslu judikaturou přijatých a výše uvedených zásad kritikou přiměřenou a že vedla k legitimnímu cíli, by vyhovění žalobě, tedy uložení povinnosti omluvy žalovaným, znamenala popření obecně platné zásady, že omezení svobody projevu v demokratické společnosti musí být nezbytné. </a:t>
            </a:r>
          </a:p>
          <a:p>
            <a:pPr marL="0" indent="0" hangingPunct="0">
              <a:buNone/>
            </a:pPr>
            <a:endParaRPr lang="cs-CZ" i="1" dirty="0"/>
          </a:p>
          <a:p>
            <a:endParaRPr lang="cs-CZ" dirty="0"/>
          </a:p>
        </p:txBody>
      </p:sp>
    </p:spTree>
    <p:extLst>
      <p:ext uri="{BB962C8B-B14F-4D97-AF65-F5344CB8AC3E}">
        <p14:creationId xmlns:p14="http://schemas.microsoft.com/office/powerpoint/2010/main" xmlns="" val="29971039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Autofit/>
          </a:bodyPr>
          <a:lstStyle/>
          <a:p>
            <a:pPr algn="just"/>
            <a:r>
              <a:rPr lang="cs-CZ" sz="1800" b="1" u="sng" dirty="0"/>
              <a:t>10-ti stupňový test </a:t>
            </a:r>
            <a:r>
              <a:rPr lang="cs-CZ" sz="1800" b="1" u="sng" dirty="0" smtClean="0"/>
              <a:t>difamace</a:t>
            </a:r>
            <a:r>
              <a:rPr lang="cs-CZ" sz="1800" dirty="0" smtClean="0"/>
              <a:t> -nález </a:t>
            </a:r>
            <a:r>
              <a:rPr lang="cs-CZ" sz="1800" dirty="0"/>
              <a:t>ÚS </a:t>
            </a:r>
            <a:r>
              <a:rPr lang="cs-CZ" sz="1800" dirty="0" err="1"/>
              <a:t>sp</a:t>
            </a:r>
            <a:r>
              <a:rPr lang="cs-CZ" sz="1800" dirty="0"/>
              <a:t>. zn. I. ÚS 453/03 ze dne 11.11.2005</a:t>
            </a:r>
            <a:r>
              <a:rPr lang="cs-CZ" sz="1800" dirty="0" smtClean="0"/>
              <a:t>:</a:t>
            </a:r>
          </a:p>
          <a:p>
            <a:pPr marL="0" indent="0">
              <a:buNone/>
            </a:pPr>
            <a:endParaRPr lang="cs-CZ" sz="1800" dirty="0"/>
          </a:p>
          <a:p>
            <a:pPr marL="0" indent="0" algn="just">
              <a:buNone/>
            </a:pPr>
            <a:r>
              <a:rPr lang="cs-CZ" sz="1800" i="1" dirty="0" smtClean="0"/>
              <a:t>    Tvrzená </a:t>
            </a:r>
            <a:r>
              <a:rPr lang="cs-CZ" sz="1800" i="1" dirty="0"/>
              <a:t>difamační fakta je třeba vždy posuzovat komplexně pod zorným úhlem mnoha hledisek, která lze vyjádřit v následujících bodech (shodně viz </a:t>
            </a:r>
            <a:r>
              <a:rPr lang="cs-CZ" sz="1800" i="1" dirty="0" err="1"/>
              <a:t>Amicus</a:t>
            </a:r>
            <a:r>
              <a:rPr lang="cs-CZ" sz="1800" i="1" dirty="0"/>
              <a:t> </a:t>
            </a:r>
            <a:r>
              <a:rPr lang="cs-CZ" sz="1800" i="1" dirty="0" err="1"/>
              <a:t>Curiae</a:t>
            </a:r>
            <a:r>
              <a:rPr lang="cs-CZ" sz="1800" i="1" dirty="0"/>
              <a:t> </a:t>
            </a:r>
            <a:r>
              <a:rPr lang="cs-CZ" sz="1800" i="1" dirty="0" err="1"/>
              <a:t>Opinion</a:t>
            </a:r>
            <a:r>
              <a:rPr lang="cs-CZ" sz="1800" i="1" dirty="0"/>
              <a:t> Benátské Komise ze dne 17. 3. 2004, CDL-AD(2004)011):</a:t>
            </a:r>
          </a:p>
          <a:p>
            <a:pPr marL="0" indent="0" algn="just">
              <a:buNone/>
            </a:pPr>
            <a:r>
              <a:rPr lang="cs-CZ" sz="1800" i="1" dirty="0"/>
              <a:t> </a:t>
            </a:r>
            <a:r>
              <a:rPr lang="cs-CZ" sz="1800" i="1" dirty="0" smtClean="0"/>
              <a:t>   1</a:t>
            </a:r>
            <a:r>
              <a:rPr lang="cs-CZ" sz="1800" i="1" dirty="0"/>
              <a:t>. </a:t>
            </a:r>
            <a:r>
              <a:rPr lang="cs-CZ" sz="1800" b="1" i="1" dirty="0"/>
              <a:t>Závažnost obvinění</a:t>
            </a:r>
            <a:r>
              <a:rPr lang="cs-CZ" sz="1800" i="1" dirty="0"/>
              <a:t>. Čím závažnější obvinění je, tím více byla veřejnost dezinformována </a:t>
            </a:r>
            <a:r>
              <a:rPr lang="cs-CZ" sz="1800" i="1" dirty="0" smtClean="0"/>
              <a:t> a </a:t>
            </a:r>
            <a:r>
              <a:rPr lang="cs-CZ" sz="1800" i="1" dirty="0"/>
              <a:t>difamovaná osoba poškozena, pokud tvrzení není pravdivé.</a:t>
            </a:r>
          </a:p>
          <a:p>
            <a:pPr marL="0" indent="0" algn="just">
              <a:buNone/>
            </a:pPr>
            <a:r>
              <a:rPr lang="cs-CZ" sz="1800" i="1" dirty="0" smtClean="0"/>
              <a:t>   2</a:t>
            </a:r>
            <a:r>
              <a:rPr lang="cs-CZ" sz="1800" i="1" dirty="0"/>
              <a:t>. </a:t>
            </a:r>
            <a:r>
              <a:rPr lang="cs-CZ" sz="1800" b="1" i="1" dirty="0"/>
              <a:t>Povaha informace </a:t>
            </a:r>
            <a:r>
              <a:rPr lang="cs-CZ" sz="1800" b="1" i="1" dirty="0" smtClean="0"/>
              <a:t> </a:t>
            </a:r>
            <a:r>
              <a:rPr lang="cs-CZ" sz="1800" i="1" dirty="0" smtClean="0"/>
              <a:t>a </a:t>
            </a:r>
            <a:r>
              <a:rPr lang="cs-CZ" sz="1800" i="1" dirty="0"/>
              <a:t>uvážení, do jaké míry je předmětný problém </a:t>
            </a:r>
            <a:r>
              <a:rPr lang="cs-CZ" sz="1800" b="1" i="1" dirty="0"/>
              <a:t>záležitostí veřejného zájmu</a:t>
            </a:r>
            <a:r>
              <a:rPr lang="cs-CZ" sz="1800" i="1" dirty="0"/>
              <a:t>.</a:t>
            </a:r>
          </a:p>
          <a:p>
            <a:pPr marL="0" indent="0" algn="just">
              <a:buNone/>
            </a:pPr>
            <a:r>
              <a:rPr lang="cs-CZ" sz="1800" i="1" dirty="0" smtClean="0"/>
              <a:t>   3</a:t>
            </a:r>
            <a:r>
              <a:rPr lang="cs-CZ" sz="1800" i="1" dirty="0"/>
              <a:t>. </a:t>
            </a:r>
            <a:r>
              <a:rPr lang="cs-CZ" sz="1800" b="1" i="1" dirty="0"/>
              <a:t>Zdroj informace</a:t>
            </a:r>
            <a:r>
              <a:rPr lang="cs-CZ" sz="1800" i="1" dirty="0"/>
              <a:t>. Někteří šiřitelé informace nemají přímou znalost </a:t>
            </a:r>
            <a:r>
              <a:rPr lang="cs-CZ" sz="1800" i="1" dirty="0" smtClean="0"/>
              <a:t>                    o </a:t>
            </a:r>
            <a:r>
              <a:rPr lang="cs-CZ" sz="1800" i="1" dirty="0"/>
              <a:t>události. Někteří mají vlastní důvody rozmělnit informaci anebo jsou placeni za své příběhy.</a:t>
            </a:r>
          </a:p>
          <a:p>
            <a:pPr marL="0" indent="0">
              <a:buNone/>
            </a:pPr>
            <a:r>
              <a:rPr lang="cs-CZ" sz="1800" i="1" dirty="0" smtClean="0"/>
              <a:t>   4</a:t>
            </a:r>
            <a:r>
              <a:rPr lang="cs-CZ" sz="1800" i="1" dirty="0"/>
              <a:t>. Vynaložené úsilí a konkrétní kroky k </a:t>
            </a:r>
            <a:r>
              <a:rPr lang="cs-CZ" sz="1800" b="1" i="1" dirty="0"/>
              <a:t>ověření pravdivosti </a:t>
            </a:r>
            <a:r>
              <a:rPr lang="cs-CZ" sz="1800" i="1" dirty="0"/>
              <a:t>informace.</a:t>
            </a:r>
          </a:p>
          <a:p>
            <a:pPr marL="0" indent="0">
              <a:buNone/>
            </a:pPr>
            <a:endParaRPr lang="cs-CZ" sz="1600" i="1" dirty="0"/>
          </a:p>
          <a:p>
            <a:pPr marL="0" indent="0">
              <a:buNone/>
            </a:pPr>
            <a:r>
              <a:rPr lang="cs-CZ" sz="1600" i="1" dirty="0" smtClean="0"/>
              <a:t>   </a:t>
            </a:r>
            <a:endParaRPr lang="cs-CZ" sz="1600" i="1" dirty="0"/>
          </a:p>
        </p:txBody>
      </p:sp>
    </p:spTree>
    <p:extLst>
      <p:ext uri="{BB962C8B-B14F-4D97-AF65-F5344CB8AC3E}">
        <p14:creationId xmlns:p14="http://schemas.microsoft.com/office/powerpoint/2010/main" xmlns="" val="38387656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Ochrana proti difamaci</a:t>
            </a:r>
            <a:endParaRPr lang="cs-CZ" dirty="0"/>
          </a:p>
        </p:txBody>
      </p:sp>
      <p:sp>
        <p:nvSpPr>
          <p:cNvPr id="3" name="Zástupný symbol pro obsah 2"/>
          <p:cNvSpPr>
            <a:spLocks noGrp="1"/>
          </p:cNvSpPr>
          <p:nvPr>
            <p:ph sz="quarter" idx="1"/>
          </p:nvPr>
        </p:nvSpPr>
        <p:spPr/>
        <p:txBody>
          <a:bodyPr>
            <a:normAutofit fontScale="85000" lnSpcReduction="10000"/>
          </a:bodyPr>
          <a:lstStyle/>
          <a:p>
            <a:pPr marL="0" indent="0">
              <a:buNone/>
            </a:pPr>
            <a:r>
              <a:rPr lang="cs-CZ" sz="2800" i="1" dirty="0" smtClean="0"/>
              <a:t>     5</a:t>
            </a:r>
            <a:r>
              <a:rPr lang="cs-CZ" sz="2800" i="1" dirty="0"/>
              <a:t>. </a:t>
            </a:r>
            <a:r>
              <a:rPr lang="cs-CZ" sz="2800" b="1" i="1" dirty="0"/>
              <a:t>Status informace</a:t>
            </a:r>
            <a:r>
              <a:rPr lang="cs-CZ" sz="2800" i="1" dirty="0"/>
              <a:t>. Obvinění již může být předmětem vyšetřování, které vyžaduje ohledy.</a:t>
            </a:r>
          </a:p>
          <a:p>
            <a:pPr marL="0" indent="0" algn="just">
              <a:buNone/>
            </a:pPr>
            <a:r>
              <a:rPr lang="cs-CZ" i="1" dirty="0" smtClean="0"/>
              <a:t>    6</a:t>
            </a:r>
            <a:r>
              <a:rPr lang="cs-CZ" i="1" dirty="0"/>
              <a:t>. </a:t>
            </a:r>
            <a:r>
              <a:rPr lang="cs-CZ" b="1" i="1" dirty="0"/>
              <a:t>Naléhavost záležitosti</a:t>
            </a:r>
            <a:r>
              <a:rPr lang="cs-CZ" i="1" dirty="0"/>
              <a:t>. Zprávy jsou často komoditou podléhající rychlé zkáze.</a:t>
            </a:r>
          </a:p>
          <a:p>
            <a:pPr marL="0" indent="0" algn="just">
              <a:buNone/>
            </a:pPr>
            <a:r>
              <a:rPr lang="cs-CZ" i="1" dirty="0" smtClean="0"/>
              <a:t>     7</a:t>
            </a:r>
            <a:r>
              <a:rPr lang="cs-CZ" i="1" dirty="0"/>
              <a:t>. Zda byl žádán </a:t>
            </a:r>
            <a:r>
              <a:rPr lang="cs-CZ" b="1" i="1" dirty="0"/>
              <a:t>komentář od stěžovatele (žalobce)</a:t>
            </a:r>
            <a:r>
              <a:rPr lang="cs-CZ" i="1" dirty="0"/>
              <a:t>. Ten může mít informace, kterými jiní nedisponují nebo které nesdělili. Oslovení stěžovatele (žalobce) nemusí být vždy nutné.</a:t>
            </a:r>
          </a:p>
          <a:p>
            <a:pPr marL="0" indent="0">
              <a:buNone/>
            </a:pPr>
            <a:r>
              <a:rPr lang="cs-CZ" i="1" dirty="0" smtClean="0"/>
              <a:t>    8</a:t>
            </a:r>
            <a:r>
              <a:rPr lang="cs-CZ" i="1" dirty="0"/>
              <a:t>. Zda médii šířené sdělení obsahovalo podstatu události viděné </a:t>
            </a:r>
            <a:r>
              <a:rPr lang="cs-CZ" b="1" i="1" dirty="0"/>
              <a:t>očima stěžovatele (žalobce)</a:t>
            </a:r>
            <a:r>
              <a:rPr lang="cs-CZ" i="1" dirty="0"/>
              <a:t>.</a:t>
            </a:r>
          </a:p>
          <a:p>
            <a:pPr marL="0" indent="0" algn="just">
              <a:buNone/>
            </a:pPr>
            <a:r>
              <a:rPr lang="cs-CZ" i="1" dirty="0" smtClean="0"/>
              <a:t>    9</a:t>
            </a:r>
            <a:r>
              <a:rPr lang="cs-CZ" i="1" dirty="0"/>
              <a:t>. </a:t>
            </a:r>
            <a:r>
              <a:rPr lang="cs-CZ" b="1" i="1" dirty="0"/>
              <a:t>Tón sdělení </a:t>
            </a:r>
            <a:r>
              <a:rPr lang="cs-CZ" i="1" dirty="0"/>
              <a:t>šířeného médii. Původce mediálně šířené informace může iniciovat diskusi nebo vyšetřování. Nemusí prezentovat obvinění jako sdělování faktu.</a:t>
            </a:r>
          </a:p>
          <a:p>
            <a:pPr marL="0" indent="0">
              <a:buNone/>
            </a:pPr>
            <a:r>
              <a:rPr lang="cs-CZ" i="1" dirty="0" smtClean="0"/>
              <a:t>    10</a:t>
            </a:r>
            <a:r>
              <a:rPr lang="cs-CZ" i="1" dirty="0"/>
              <a:t>. </a:t>
            </a:r>
            <a:r>
              <a:rPr lang="cs-CZ" b="1" i="1" dirty="0"/>
              <a:t>Okolnosti zveřejnění </a:t>
            </a:r>
            <a:r>
              <a:rPr lang="cs-CZ" i="1" dirty="0"/>
              <a:t>včetně jeho </a:t>
            </a:r>
            <a:r>
              <a:rPr lang="cs-CZ" b="1" i="1" dirty="0"/>
              <a:t>načasování</a:t>
            </a:r>
            <a:r>
              <a:rPr lang="cs-CZ" i="1" dirty="0"/>
              <a:t>.</a:t>
            </a:r>
          </a:p>
          <a:p>
            <a:endParaRPr lang="cs-CZ" dirty="0"/>
          </a:p>
          <a:p>
            <a:endParaRPr lang="cs-CZ" dirty="0"/>
          </a:p>
        </p:txBody>
      </p:sp>
    </p:spTree>
    <p:extLst>
      <p:ext uri="{BB962C8B-B14F-4D97-AF65-F5344CB8AC3E}">
        <p14:creationId xmlns:p14="http://schemas.microsoft.com/office/powerpoint/2010/main" xmlns="" val="35845293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Podmínky odpovědnosti za zásah</a:t>
            </a:r>
            <a:endParaRPr lang="cs-CZ" b="1" dirty="0"/>
          </a:p>
        </p:txBody>
      </p:sp>
      <p:sp>
        <p:nvSpPr>
          <p:cNvPr id="3" name="Zástupný symbol pro obsah 2"/>
          <p:cNvSpPr>
            <a:spLocks noGrp="1"/>
          </p:cNvSpPr>
          <p:nvPr>
            <p:ph sz="quarter" idx="1"/>
          </p:nvPr>
        </p:nvSpPr>
        <p:spPr/>
        <p:txBody>
          <a:bodyPr>
            <a:normAutofit/>
          </a:bodyPr>
          <a:lstStyle/>
          <a:p>
            <a:pPr lvl="0" algn="just"/>
            <a:r>
              <a:rPr lang="cs-CZ" dirty="0" smtClean="0"/>
              <a:t>Specifické </a:t>
            </a:r>
            <a:r>
              <a:rPr lang="cs-CZ" dirty="0"/>
              <a:t>– </a:t>
            </a:r>
            <a:r>
              <a:rPr lang="cs-CZ" b="1" dirty="0"/>
              <a:t>objektivní </a:t>
            </a:r>
            <a:r>
              <a:rPr lang="cs-CZ" b="1" dirty="0" smtClean="0"/>
              <a:t>princip </a:t>
            </a:r>
            <a:r>
              <a:rPr lang="cs-CZ" dirty="0" smtClean="0"/>
              <a:t>- nevyžaduje se zavinění </a:t>
            </a:r>
            <a:r>
              <a:rPr lang="cs-CZ" dirty="0"/>
              <a:t>a v podstatě ani vznik </a:t>
            </a:r>
            <a:r>
              <a:rPr lang="cs-CZ" dirty="0" smtClean="0"/>
              <a:t>újmy:</a:t>
            </a:r>
            <a:endParaRPr lang="cs-CZ" dirty="0"/>
          </a:p>
          <a:p>
            <a:pPr marL="0" lvl="0" indent="0" algn="just">
              <a:buNone/>
            </a:pPr>
            <a:r>
              <a:rPr lang="cs-CZ" dirty="0"/>
              <a:t> </a:t>
            </a:r>
            <a:endParaRPr lang="cs-CZ" sz="2400" b="1" u="sng" dirty="0"/>
          </a:p>
          <a:p>
            <a:pPr marL="514350" lvl="0" indent="-514350" algn="just">
              <a:buFont typeface="Wingdings 2"/>
              <a:buAutoNum type="arabicParenR"/>
            </a:pPr>
            <a:r>
              <a:rPr lang="cs-CZ" sz="2400" b="1" dirty="0"/>
              <a:t>Neoprávněný zásah</a:t>
            </a:r>
            <a:r>
              <a:rPr lang="cs-CZ" sz="2400" dirty="0"/>
              <a:t> – rozpor s objektivním právem</a:t>
            </a:r>
          </a:p>
          <a:p>
            <a:pPr marL="514350" lvl="0" indent="-514350" algn="just">
              <a:buFont typeface="Wingdings 2"/>
              <a:buAutoNum type="arabicParenR"/>
            </a:pPr>
            <a:r>
              <a:rPr lang="cs-CZ" sz="2400" b="1" dirty="0"/>
              <a:t>Objektivní způsobilost zásahu porušit nebo jen ohrozit osobnost</a:t>
            </a:r>
            <a:endParaRPr lang="cs-CZ" sz="2400" dirty="0"/>
          </a:p>
          <a:p>
            <a:pPr marL="514350" lvl="0" indent="-514350" algn="just">
              <a:buFont typeface="Wingdings 2"/>
              <a:buAutoNum type="arabicParenR"/>
            </a:pPr>
            <a:r>
              <a:rPr lang="cs-CZ" sz="2400" b="1" dirty="0"/>
              <a:t>Kauzalita </a:t>
            </a:r>
            <a:r>
              <a:rPr lang="cs-CZ" sz="2400" dirty="0"/>
              <a:t>mezi neoprávněným zásahem a porušením nebo jen ohrožením osobnosti </a:t>
            </a:r>
          </a:p>
          <a:p>
            <a:pPr marL="0" indent="0">
              <a:buNone/>
            </a:pPr>
            <a:endParaRPr lang="cs-CZ" dirty="0"/>
          </a:p>
          <a:p>
            <a:endParaRPr lang="cs-CZ" dirty="0"/>
          </a:p>
        </p:txBody>
      </p:sp>
    </p:spTree>
    <p:extLst>
      <p:ext uri="{BB962C8B-B14F-4D97-AF65-F5344CB8AC3E}">
        <p14:creationId xmlns:p14="http://schemas.microsoft.com/office/powerpoint/2010/main" xmlns="" val="34907986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Podmínky odpovědnosti za zásah</a:t>
            </a:r>
            <a:endParaRPr lang="cs-CZ" dirty="0"/>
          </a:p>
        </p:txBody>
      </p:sp>
      <p:sp>
        <p:nvSpPr>
          <p:cNvPr id="3" name="Zástupný symbol pro obsah 2"/>
          <p:cNvSpPr>
            <a:spLocks noGrp="1"/>
          </p:cNvSpPr>
          <p:nvPr>
            <p:ph sz="quarter" idx="1"/>
          </p:nvPr>
        </p:nvSpPr>
        <p:spPr/>
        <p:txBody>
          <a:bodyPr>
            <a:normAutofit fontScale="77500" lnSpcReduction="20000"/>
          </a:bodyPr>
          <a:lstStyle/>
          <a:p>
            <a:r>
              <a:rPr lang="cs-CZ" dirty="0" smtClean="0"/>
              <a:t>Usnesení ÚS </a:t>
            </a:r>
            <a:r>
              <a:rPr lang="cs-CZ" dirty="0" err="1" smtClean="0"/>
              <a:t>sp</a:t>
            </a:r>
            <a:r>
              <a:rPr lang="cs-CZ" dirty="0"/>
              <a:t>. zn. IV. ÚS 315/01 ze dne 20.5.2002:</a:t>
            </a:r>
          </a:p>
          <a:p>
            <a:endParaRPr lang="cs-CZ" dirty="0"/>
          </a:p>
          <a:p>
            <a:pPr marL="0" indent="0" algn="just">
              <a:buNone/>
            </a:pPr>
            <a:r>
              <a:rPr lang="cs-CZ" dirty="0" smtClean="0"/>
              <a:t>    </a:t>
            </a:r>
            <a:r>
              <a:rPr lang="cs-CZ" i="1" dirty="0" smtClean="0"/>
              <a:t>Pokud </a:t>
            </a:r>
            <a:r>
              <a:rPr lang="cs-CZ" i="1" dirty="0"/>
              <a:t>stěžovatel zdůrazňuje absenci zavinění na své straně, je tato námitka, uplatněná až v řízení o ústavní stížnosti, právně irelevantní. Odpovědnost stanovená v ustanovení § 13 občanského zákoníku je </a:t>
            </a:r>
            <a:r>
              <a:rPr lang="cs-CZ" b="1" i="1" dirty="0"/>
              <a:t>odpovědností objektivní</a:t>
            </a:r>
            <a:r>
              <a:rPr lang="cs-CZ" i="1" dirty="0"/>
              <a:t>, což znamená, že občanskoprávní sankce vzniká na objektivním základě, její nastoupení </a:t>
            </a:r>
            <a:r>
              <a:rPr lang="cs-CZ" b="1" i="1" dirty="0"/>
              <a:t>nevyžaduje zavinění</a:t>
            </a:r>
            <a:r>
              <a:rPr lang="cs-CZ" i="1" dirty="0"/>
              <a:t>, a tato odpovědnost nemůže být proto vyloučena ani důkazem omluvitelného omylu apod. Vzniklá nemajetková újma na osobnosti postižené fyzické osoby je pro ni stejně závažná bez ohledu na to, jednal-li původce zásahu zaviněně </a:t>
            </a:r>
            <a:r>
              <a:rPr lang="cs-CZ" i="1" dirty="0" smtClean="0"/>
              <a:t>          či </a:t>
            </a:r>
            <a:r>
              <a:rPr lang="cs-CZ" i="1" dirty="0"/>
              <a:t>nikoliv. </a:t>
            </a:r>
            <a:r>
              <a:rPr lang="cs-CZ" b="1" i="1" dirty="0"/>
              <a:t>Subjektivní prvek zavinění má význam toliko </a:t>
            </a:r>
            <a:r>
              <a:rPr lang="cs-CZ" b="1" i="1" dirty="0" smtClean="0"/>
              <a:t>          při </a:t>
            </a:r>
            <a:r>
              <a:rPr lang="cs-CZ" b="1" i="1" dirty="0"/>
              <a:t>určování výše náhrady nemajetkové újmy</a:t>
            </a:r>
            <a:r>
              <a:rPr lang="cs-CZ" i="1" dirty="0"/>
              <a:t> dle odst. 3 citovaného ustanovení (srov. dikci "k okolnostem, za nichž k porušení práva došlo"). </a:t>
            </a:r>
          </a:p>
        </p:txBody>
      </p:sp>
    </p:spTree>
    <p:extLst>
      <p:ext uri="{BB962C8B-B14F-4D97-AF65-F5344CB8AC3E}">
        <p14:creationId xmlns:p14="http://schemas.microsoft.com/office/powerpoint/2010/main" xmlns="" val="27272279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Podmínky odpovědnosti za zásah</a:t>
            </a:r>
            <a:endParaRPr lang="cs-CZ" dirty="0"/>
          </a:p>
        </p:txBody>
      </p:sp>
      <p:sp>
        <p:nvSpPr>
          <p:cNvPr id="3" name="Zástupný symbol pro obsah 2"/>
          <p:cNvSpPr>
            <a:spLocks noGrp="1"/>
          </p:cNvSpPr>
          <p:nvPr>
            <p:ph sz="quarter" idx="1"/>
          </p:nvPr>
        </p:nvSpPr>
        <p:spPr/>
        <p:txBody>
          <a:bodyPr>
            <a:normAutofit fontScale="85000" lnSpcReduction="20000"/>
          </a:bodyPr>
          <a:lstStyle/>
          <a:p>
            <a:pPr algn="just"/>
            <a:r>
              <a:rPr lang="cs-CZ" dirty="0" smtClean="0"/>
              <a:t>Rozsudek NS </a:t>
            </a:r>
            <a:r>
              <a:rPr lang="cs-CZ" dirty="0" err="1" smtClean="0"/>
              <a:t>sp</a:t>
            </a:r>
            <a:r>
              <a:rPr lang="cs-CZ" dirty="0" smtClean="0"/>
              <a:t>. zn. 28 </a:t>
            </a:r>
            <a:r>
              <a:rPr lang="cs-CZ" dirty="0" err="1"/>
              <a:t>Cdo</a:t>
            </a:r>
            <a:r>
              <a:rPr lang="cs-CZ" dirty="0"/>
              <a:t> </a:t>
            </a:r>
            <a:r>
              <a:rPr lang="cs-CZ" dirty="0" smtClean="0"/>
              <a:t>1234/2002 </a:t>
            </a:r>
            <a:r>
              <a:rPr lang="cs-CZ" dirty="0"/>
              <a:t>ze dne </a:t>
            </a:r>
            <a:r>
              <a:rPr lang="cs-CZ" dirty="0" smtClean="0"/>
              <a:t>21.8.2003 (tisková zpráva zaslána do ČTK, avšak ČTK ji vůbec nepoužila):</a:t>
            </a:r>
          </a:p>
          <a:p>
            <a:pPr marL="0" indent="0">
              <a:buNone/>
            </a:pPr>
            <a:endParaRPr lang="cs-CZ" dirty="0"/>
          </a:p>
          <a:p>
            <a:pPr marL="0" indent="0" algn="just">
              <a:buNone/>
            </a:pPr>
            <a:r>
              <a:rPr lang="cs-CZ" dirty="0"/>
              <a:t> </a:t>
            </a:r>
            <a:r>
              <a:rPr lang="cs-CZ" dirty="0" smtClean="0"/>
              <a:t>   </a:t>
            </a:r>
            <a:r>
              <a:rPr lang="cs-CZ" i="1" dirty="0" smtClean="0"/>
              <a:t>Odvolací </a:t>
            </a:r>
            <a:r>
              <a:rPr lang="cs-CZ" i="1" dirty="0"/>
              <a:t>soud ve svém právním závěru nekladl totiž důraz na to, že je rozhodné, zda se pronesené (sdělené) údaje dostaly na veřejnost nebo </a:t>
            </a:r>
            <a:r>
              <a:rPr lang="cs-CZ" b="1" i="1" dirty="0"/>
              <a:t>mohly se </a:t>
            </a:r>
            <a:r>
              <a:rPr lang="cs-CZ" i="1" dirty="0"/>
              <a:t>v důsledku jednání subjektu zásahu </a:t>
            </a:r>
            <a:r>
              <a:rPr lang="cs-CZ" b="1" i="1" dirty="0"/>
              <a:t>dostat na veřejnost </a:t>
            </a:r>
            <a:r>
              <a:rPr lang="cs-CZ" i="1" dirty="0"/>
              <a:t>(srov. Sborník III. Nejvyššího soudu, SEVT, Praha 1980, str. 199), ale naopak za rozhodné pokládal to, zda v daném případě Č. t. k. si jen zprávu přečetla a žádnou pasáž z ní nepublikovala, takže podle názoru odvolacího soudu tu chyběl základní předpoklad, tedy zveřejnění zprávy. V tomto smyslu jde o názor lišící se </a:t>
            </a:r>
            <a:r>
              <a:rPr lang="cs-CZ" i="1" dirty="0" smtClean="0"/>
              <a:t>                     od </a:t>
            </a:r>
            <a:r>
              <a:rPr lang="cs-CZ" i="1" dirty="0"/>
              <a:t>závěrů z citované uveřejněné a ustálené judikatury. </a:t>
            </a:r>
          </a:p>
        </p:txBody>
      </p:sp>
    </p:spTree>
    <p:extLst>
      <p:ext uri="{BB962C8B-B14F-4D97-AF65-F5344CB8AC3E}">
        <p14:creationId xmlns:p14="http://schemas.microsoft.com/office/powerpoint/2010/main" xmlns="" val="150773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Generální klauzule</a:t>
            </a:r>
            <a:endParaRPr lang="cs-CZ" dirty="0"/>
          </a:p>
        </p:txBody>
      </p:sp>
      <p:sp>
        <p:nvSpPr>
          <p:cNvPr id="3" name="Zástupný symbol pro obsah 2"/>
          <p:cNvSpPr>
            <a:spLocks noGrp="1"/>
          </p:cNvSpPr>
          <p:nvPr>
            <p:ph sz="quarter" idx="1"/>
          </p:nvPr>
        </p:nvSpPr>
        <p:spPr/>
        <p:txBody>
          <a:bodyPr>
            <a:normAutofit/>
          </a:bodyPr>
          <a:lstStyle/>
          <a:p>
            <a:pPr algn="just"/>
            <a:r>
              <a:rPr lang="cs-CZ" b="1" dirty="0"/>
              <a:t>Jednotné</a:t>
            </a:r>
            <a:r>
              <a:rPr lang="cs-CZ" dirty="0"/>
              <a:t> osobnostní právo (monistická koncepce), </a:t>
            </a:r>
            <a:r>
              <a:rPr lang="cs-CZ" b="1" dirty="0"/>
              <a:t>demonstrativní</a:t>
            </a:r>
            <a:r>
              <a:rPr lang="cs-CZ" dirty="0"/>
              <a:t> výčet dílčích práv</a:t>
            </a:r>
          </a:p>
          <a:p>
            <a:pPr marL="0" indent="0" algn="just">
              <a:buNone/>
            </a:pPr>
            <a:endParaRPr lang="cs-CZ" dirty="0"/>
          </a:p>
          <a:p>
            <a:pPr algn="just"/>
            <a:r>
              <a:rPr lang="cs-CZ" b="1" dirty="0"/>
              <a:t>Právo na jméno </a:t>
            </a:r>
            <a:r>
              <a:rPr lang="cs-CZ" dirty="0"/>
              <a:t>– vyňato a systematicky zařazeno                   do samostatné úpravy v § 77-79 NOZ</a:t>
            </a:r>
          </a:p>
          <a:p>
            <a:pPr marL="0" indent="0" algn="just">
              <a:buNone/>
            </a:pPr>
            <a:endParaRPr lang="cs-CZ" dirty="0" smtClean="0"/>
          </a:p>
          <a:p>
            <a:pPr algn="just"/>
            <a:r>
              <a:rPr lang="cs-CZ" b="1" dirty="0" smtClean="0"/>
              <a:t>Mimo tento celek </a:t>
            </a:r>
            <a:r>
              <a:rPr lang="cs-CZ" dirty="0" smtClean="0"/>
              <a:t>stojící práva nepodléhají režimu ochrany osobnosti  (není dotčena ochrana v jiném režimu)</a:t>
            </a:r>
          </a:p>
          <a:p>
            <a:pPr marL="0" indent="0" algn="just">
              <a:buNone/>
            </a:pPr>
            <a:endParaRPr lang="cs-CZ" dirty="0"/>
          </a:p>
          <a:p>
            <a:endParaRPr lang="cs-CZ" dirty="0" smtClean="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xmlns="" val="223155606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Podmínky odpovědnosti za zásah</a:t>
            </a:r>
            <a:endParaRPr lang="cs-CZ" dirty="0"/>
          </a:p>
        </p:txBody>
      </p:sp>
      <p:sp>
        <p:nvSpPr>
          <p:cNvPr id="3" name="Zástupný symbol pro obsah 2"/>
          <p:cNvSpPr>
            <a:spLocks noGrp="1"/>
          </p:cNvSpPr>
          <p:nvPr>
            <p:ph sz="quarter" idx="1"/>
          </p:nvPr>
        </p:nvSpPr>
        <p:spPr/>
        <p:txBody>
          <a:bodyPr>
            <a:normAutofit fontScale="85000" lnSpcReduction="20000"/>
          </a:bodyPr>
          <a:lstStyle/>
          <a:p>
            <a:r>
              <a:rPr lang="cs-CZ" dirty="0" smtClean="0"/>
              <a:t>Usnesení NS </a:t>
            </a:r>
            <a:r>
              <a:rPr lang="cs-CZ" dirty="0" err="1" smtClean="0"/>
              <a:t>sp</a:t>
            </a:r>
            <a:r>
              <a:rPr lang="cs-CZ" dirty="0" smtClean="0"/>
              <a:t>. zn. 30 </a:t>
            </a:r>
            <a:r>
              <a:rPr lang="cs-CZ" dirty="0" err="1"/>
              <a:t>Cdo</a:t>
            </a:r>
            <a:r>
              <a:rPr lang="cs-CZ" dirty="0"/>
              <a:t> 3377/2011 </a:t>
            </a:r>
            <a:r>
              <a:rPr lang="cs-CZ" dirty="0" smtClean="0"/>
              <a:t>ze dne 30.07.2013:</a:t>
            </a:r>
          </a:p>
          <a:p>
            <a:pPr marL="0" indent="0">
              <a:buNone/>
            </a:pPr>
            <a:endParaRPr lang="cs-CZ" dirty="0" smtClean="0"/>
          </a:p>
          <a:p>
            <a:pPr marL="0" indent="0" algn="just">
              <a:buNone/>
            </a:pPr>
            <a:r>
              <a:rPr lang="cs-CZ" b="1" i="1" dirty="0"/>
              <a:t> </a:t>
            </a:r>
            <a:r>
              <a:rPr lang="cs-CZ" b="1" i="1" dirty="0" smtClean="0"/>
              <a:t>    </a:t>
            </a:r>
            <a:r>
              <a:rPr lang="cs-CZ" i="1" dirty="0" err="1" smtClean="0"/>
              <a:t>Obiter</a:t>
            </a:r>
            <a:r>
              <a:rPr lang="cs-CZ" i="1" dirty="0" smtClean="0"/>
              <a:t> </a:t>
            </a:r>
            <a:r>
              <a:rPr lang="cs-CZ" i="1" dirty="0" err="1"/>
              <a:t>dictum</a:t>
            </a:r>
            <a:r>
              <a:rPr lang="cs-CZ" i="1" dirty="0"/>
              <a:t> uvedené v usnesení </a:t>
            </a:r>
            <a:r>
              <a:rPr lang="cs-CZ" i="1" dirty="0" err="1"/>
              <a:t>sp</a:t>
            </a:r>
            <a:r>
              <a:rPr lang="cs-CZ" i="1" dirty="0"/>
              <a:t>. zn. I ÚS 1919/2008, jakkoliv je z povahy věci pro obecné soudy nezavazující (srov. nález ze dne 13. 11. 2007, </a:t>
            </a:r>
            <a:r>
              <a:rPr lang="cs-CZ" i="1" dirty="0" err="1"/>
              <a:t>sp</a:t>
            </a:r>
            <a:r>
              <a:rPr lang="cs-CZ" i="1" dirty="0"/>
              <a:t>. zn. IV. ÚS 301/05, podle něhož usnesení nejsou považována za závazná ani pro Ústavní soud, ani za obecně precedenčně významná), neposuzuje </a:t>
            </a:r>
            <a:r>
              <a:rPr lang="cs-CZ" b="1" i="1" dirty="0"/>
              <a:t>teorii ztráty šancí</a:t>
            </a:r>
            <a:r>
              <a:rPr lang="cs-CZ" i="1" dirty="0"/>
              <a:t> jinak než </a:t>
            </a:r>
            <a:r>
              <a:rPr lang="cs-CZ" b="1" i="1" dirty="0"/>
              <a:t>jako otázku příčinné souvislosti</a:t>
            </a:r>
            <a:r>
              <a:rPr lang="cs-CZ" i="1" dirty="0"/>
              <a:t>. I doktrinálně je převažující názor, že v oblasti ochrany osobnosti </a:t>
            </a:r>
            <a:r>
              <a:rPr lang="cs-CZ" b="1" i="1" dirty="0"/>
              <a:t>nepředstavuje ztráta šancí jako taková újmu </a:t>
            </a:r>
            <a:r>
              <a:rPr lang="cs-CZ" b="1" i="1" dirty="0" err="1"/>
              <a:t>odškodnitelnou</a:t>
            </a:r>
            <a:r>
              <a:rPr lang="cs-CZ" b="1" i="1" dirty="0"/>
              <a:t> z titulu ochrany osobnosti </a:t>
            </a:r>
            <a:r>
              <a:rPr lang="cs-CZ" i="1" dirty="0"/>
              <a:t>(srov. </a:t>
            </a:r>
            <a:r>
              <a:rPr lang="cs-CZ" i="1" dirty="0" err="1"/>
              <a:t>Holčapek</a:t>
            </a:r>
            <a:r>
              <a:rPr lang="cs-CZ" i="1" dirty="0"/>
              <a:t>, T.: Dokazování v </a:t>
            </a:r>
            <a:r>
              <a:rPr lang="cs-CZ" i="1" dirty="0" err="1"/>
              <a:t>medicinskoprávních</a:t>
            </a:r>
            <a:r>
              <a:rPr lang="cs-CZ" i="1" dirty="0"/>
              <a:t> sporech. Praha, </a:t>
            </a:r>
            <a:r>
              <a:rPr lang="cs-CZ" i="1" dirty="0" err="1"/>
              <a:t>Wolters</a:t>
            </a:r>
            <a:r>
              <a:rPr lang="cs-CZ" i="1" dirty="0"/>
              <a:t> </a:t>
            </a:r>
            <a:r>
              <a:rPr lang="cs-CZ" i="1" dirty="0" err="1"/>
              <a:t>Kluwer</a:t>
            </a:r>
            <a:r>
              <a:rPr lang="cs-CZ" i="1" dirty="0"/>
              <a:t> ČR, a.s., s. 179, nebo Ryška, M. Způsobilost zásahu přivodit újmu na zdraví a teorie ztráty šancí, uveřejněno dne 2. 9. 2012 na www.pravo-medicina.sk). </a:t>
            </a:r>
          </a:p>
        </p:txBody>
      </p:sp>
    </p:spTree>
    <p:extLst>
      <p:ext uri="{BB962C8B-B14F-4D97-AF65-F5344CB8AC3E}">
        <p14:creationId xmlns:p14="http://schemas.microsoft.com/office/powerpoint/2010/main" xmlns="" val="22343741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Test proporcionality</a:t>
            </a:r>
            <a:endParaRPr lang="cs-CZ" b="1" dirty="0"/>
          </a:p>
        </p:txBody>
      </p:sp>
      <p:sp>
        <p:nvSpPr>
          <p:cNvPr id="3" name="Zástupný symbol pro obsah 2"/>
          <p:cNvSpPr>
            <a:spLocks noGrp="1"/>
          </p:cNvSpPr>
          <p:nvPr>
            <p:ph sz="quarter" idx="1"/>
          </p:nvPr>
        </p:nvSpPr>
        <p:spPr/>
        <p:txBody>
          <a:bodyPr>
            <a:normAutofit/>
          </a:bodyPr>
          <a:lstStyle/>
          <a:p>
            <a:pPr lvl="0" algn="just"/>
            <a:r>
              <a:rPr lang="cs-CZ" b="1" dirty="0"/>
              <a:t>Zásah do osobnostních práv: oprávněný x </a:t>
            </a:r>
            <a:r>
              <a:rPr lang="cs-CZ" b="1" dirty="0" smtClean="0"/>
              <a:t>neoprávněný</a:t>
            </a:r>
          </a:p>
          <a:p>
            <a:pPr marL="0" lvl="0" indent="0">
              <a:buNone/>
            </a:pPr>
            <a:endParaRPr lang="cs-CZ" b="1" dirty="0"/>
          </a:p>
          <a:p>
            <a:r>
              <a:rPr lang="cs-CZ" b="1" dirty="0" smtClean="0"/>
              <a:t>Test proporcionality </a:t>
            </a:r>
            <a:r>
              <a:rPr lang="cs-CZ" dirty="0" smtClean="0"/>
              <a:t>- ústavněprávní </a:t>
            </a:r>
            <a:r>
              <a:rPr lang="cs-CZ" dirty="0"/>
              <a:t>metoda</a:t>
            </a:r>
          </a:p>
          <a:p>
            <a:pPr marL="0" indent="0">
              <a:buNone/>
            </a:pPr>
            <a:endParaRPr lang="cs-CZ" dirty="0" smtClean="0"/>
          </a:p>
          <a:p>
            <a:r>
              <a:rPr lang="cs-CZ" dirty="0" smtClean="0"/>
              <a:t>Prostředek k řešení </a:t>
            </a:r>
            <a:r>
              <a:rPr lang="cs-CZ" b="1" dirty="0" smtClean="0"/>
              <a:t>kolizí</a:t>
            </a:r>
            <a:r>
              <a:rPr lang="cs-CZ" dirty="0" smtClean="0"/>
              <a:t> práv a hodnot</a:t>
            </a:r>
          </a:p>
          <a:p>
            <a:endParaRPr lang="cs-CZ" dirty="0" smtClean="0"/>
          </a:p>
          <a:p>
            <a:pPr marL="0" indent="0">
              <a:buNone/>
            </a:pPr>
            <a:endParaRPr lang="cs-CZ" dirty="0" smtClean="0"/>
          </a:p>
        </p:txBody>
      </p:sp>
    </p:spTree>
    <p:extLst>
      <p:ext uri="{BB962C8B-B14F-4D97-AF65-F5344CB8AC3E}">
        <p14:creationId xmlns:p14="http://schemas.microsoft.com/office/powerpoint/2010/main" xmlns="" val="30945583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Test proporcionality</a:t>
            </a:r>
            <a:endParaRPr lang="cs-CZ" dirty="0"/>
          </a:p>
        </p:txBody>
      </p:sp>
      <p:sp>
        <p:nvSpPr>
          <p:cNvPr id="3" name="Zástupný symbol pro obsah 2"/>
          <p:cNvSpPr>
            <a:spLocks noGrp="1"/>
          </p:cNvSpPr>
          <p:nvPr>
            <p:ph sz="quarter" idx="1"/>
          </p:nvPr>
        </p:nvSpPr>
        <p:spPr/>
        <p:txBody>
          <a:bodyPr>
            <a:normAutofit fontScale="77500" lnSpcReduction="20000"/>
          </a:bodyPr>
          <a:lstStyle/>
          <a:p>
            <a:r>
              <a:rPr lang="cs-CZ" dirty="0"/>
              <a:t>Nález </a:t>
            </a:r>
            <a:r>
              <a:rPr lang="cs-CZ" dirty="0" smtClean="0"/>
              <a:t>ÚS  </a:t>
            </a:r>
            <a:r>
              <a:rPr lang="cs-CZ" dirty="0" err="1"/>
              <a:t>sp</a:t>
            </a:r>
            <a:r>
              <a:rPr lang="cs-CZ" dirty="0"/>
              <a:t>. zn. </a:t>
            </a:r>
            <a:r>
              <a:rPr lang="cs-CZ" dirty="0" err="1"/>
              <a:t>Pl</a:t>
            </a:r>
            <a:r>
              <a:rPr lang="cs-CZ" dirty="0"/>
              <a:t>. ÚS 4/94 ze dne 12.10.1994:</a:t>
            </a:r>
          </a:p>
          <a:p>
            <a:endParaRPr lang="cs-CZ" dirty="0"/>
          </a:p>
          <a:p>
            <a:pPr marL="0" indent="0" algn="just">
              <a:buNone/>
            </a:pPr>
            <a:r>
              <a:rPr lang="cs-CZ" dirty="0"/>
              <a:t>     </a:t>
            </a:r>
            <a:r>
              <a:rPr lang="cs-CZ" i="1" dirty="0"/>
              <a:t>K </a:t>
            </a:r>
            <a:r>
              <a:rPr lang="cs-CZ" b="1" i="1" dirty="0"/>
              <a:t>omezení </a:t>
            </a:r>
            <a:r>
              <a:rPr lang="cs-CZ" i="1" dirty="0"/>
              <a:t>základních práv či svobod, i když jejich ústavní úprava omezení nepředpokládá, může dojít </a:t>
            </a:r>
            <a:r>
              <a:rPr lang="cs-CZ" b="1" i="1" dirty="0"/>
              <a:t>v případě jejich kolize</a:t>
            </a:r>
            <a:r>
              <a:rPr lang="cs-CZ" i="1" dirty="0"/>
              <a:t>. Základní je v této souvislosti maxima, podle které základní právo či svobodu </a:t>
            </a:r>
            <a:r>
              <a:rPr lang="cs-CZ" b="1" i="1" dirty="0"/>
              <a:t>lze omezit pouze v zájmu jiného základního práva či svobody</a:t>
            </a:r>
            <a:r>
              <a:rPr lang="cs-CZ" i="1" dirty="0"/>
              <a:t>. V případě závěru o opodstatněnosti priority jednoho ze dvou v kolizi stojících základních práv, je nutnou podmínkou konečného rozhodnutí rovněž </a:t>
            </a:r>
            <a:r>
              <a:rPr lang="cs-CZ" b="1" i="1" dirty="0"/>
              <a:t>využití všech možností minimalizace zásahu </a:t>
            </a:r>
            <a:r>
              <a:rPr lang="cs-CZ" i="1" dirty="0"/>
              <a:t>do druhého </a:t>
            </a:r>
            <a:r>
              <a:rPr lang="cs-CZ" i="1" dirty="0" smtClean="0"/>
              <a:t>z </a:t>
            </a:r>
            <a:r>
              <a:rPr lang="cs-CZ" i="1" dirty="0"/>
              <a:t>nich. Tento závěr lze odvodit </a:t>
            </a:r>
            <a:r>
              <a:rPr lang="cs-CZ" i="1" dirty="0" smtClean="0"/>
              <a:t>            i </a:t>
            </a:r>
            <a:r>
              <a:rPr lang="cs-CZ" i="1" dirty="0"/>
              <a:t>z </a:t>
            </a:r>
            <a:r>
              <a:rPr lang="cs-CZ" b="1" i="1" dirty="0"/>
              <a:t>ustanovení čl. 4 odst. 4 Listiny základních práv  </a:t>
            </a:r>
            <a:r>
              <a:rPr lang="cs-CZ" b="1" i="1" dirty="0" smtClean="0"/>
              <a:t>                    a </a:t>
            </a:r>
            <a:r>
              <a:rPr lang="cs-CZ" b="1" i="1" dirty="0"/>
              <a:t>svobod</a:t>
            </a:r>
            <a:r>
              <a:rPr lang="cs-CZ" i="1" dirty="0"/>
              <a:t>, a sice </a:t>
            </a:r>
            <a:r>
              <a:rPr lang="cs-CZ" i="1" dirty="0" smtClean="0"/>
              <a:t>v </a:t>
            </a:r>
            <a:r>
              <a:rPr lang="cs-CZ" i="1" dirty="0"/>
              <a:t>tom smyslu, že základních práv a svobod musí být šetřeno nejenom při používání ustanovení o mezích základních práv a svobod, nýbrž analogicky rovněž v případě jejich omezení </a:t>
            </a:r>
            <a:r>
              <a:rPr lang="cs-CZ" i="1" dirty="0" smtClean="0"/>
              <a:t>                        v </a:t>
            </a:r>
            <a:r>
              <a:rPr lang="cs-CZ" i="1" dirty="0"/>
              <a:t>důsledku jejich vzájemné kolize.</a:t>
            </a:r>
          </a:p>
          <a:p>
            <a:endParaRPr lang="cs-CZ" dirty="0"/>
          </a:p>
        </p:txBody>
      </p:sp>
    </p:spTree>
    <p:extLst>
      <p:ext uri="{BB962C8B-B14F-4D97-AF65-F5344CB8AC3E}">
        <p14:creationId xmlns:p14="http://schemas.microsoft.com/office/powerpoint/2010/main" xmlns="" val="14732622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Test proporcionality</a:t>
            </a:r>
            <a:endParaRPr lang="cs-CZ" dirty="0"/>
          </a:p>
        </p:txBody>
      </p:sp>
      <p:sp>
        <p:nvSpPr>
          <p:cNvPr id="3" name="Zástupný symbol pro obsah 2"/>
          <p:cNvSpPr>
            <a:spLocks noGrp="1"/>
          </p:cNvSpPr>
          <p:nvPr>
            <p:ph sz="quarter" idx="1"/>
          </p:nvPr>
        </p:nvSpPr>
        <p:spPr/>
        <p:txBody>
          <a:bodyPr>
            <a:normAutofit fontScale="92500"/>
          </a:bodyPr>
          <a:lstStyle/>
          <a:p>
            <a:r>
              <a:rPr lang="cs-CZ" dirty="0"/>
              <a:t> Nález ÚS </a:t>
            </a:r>
            <a:r>
              <a:rPr lang="cs-CZ" dirty="0" err="1"/>
              <a:t>sp</a:t>
            </a:r>
            <a:r>
              <a:rPr lang="cs-CZ" dirty="0"/>
              <a:t>. zn. I. ÚS 353/04 ze dne 16.6.2005:</a:t>
            </a:r>
          </a:p>
          <a:p>
            <a:endParaRPr lang="cs-CZ" dirty="0"/>
          </a:p>
          <a:p>
            <a:pPr marL="0" indent="0" algn="just">
              <a:buNone/>
            </a:pPr>
            <a:r>
              <a:rPr lang="cs-CZ" i="1" dirty="0"/>
              <a:t>    Při střetu dvou základních práv musí obecné soudy nejprve </a:t>
            </a:r>
            <a:r>
              <a:rPr lang="cs-CZ" b="1" i="1" dirty="0"/>
              <a:t>rozpoznat, která </a:t>
            </a:r>
            <a:r>
              <a:rPr lang="cs-CZ" i="1" dirty="0"/>
              <a:t>základní práva jednotlivých účastníků sporu jsou </a:t>
            </a:r>
            <a:r>
              <a:rPr lang="cs-CZ" b="1" i="1" dirty="0"/>
              <a:t>ve hře</a:t>
            </a:r>
            <a:r>
              <a:rPr lang="cs-CZ" i="1" dirty="0"/>
              <a:t>, a poté, </a:t>
            </a:r>
            <a:r>
              <a:rPr lang="cs-CZ" i="1" dirty="0" smtClean="0"/>
              <a:t>                                               s </a:t>
            </a:r>
            <a:r>
              <a:rPr lang="cs-CZ" i="1" dirty="0"/>
              <a:t>přihlédnutím ke všem rozhodným okolnostem daného případu, musí soudy rozhodnout tak, aby, je-li to možné, zůstalo </a:t>
            </a:r>
            <a:r>
              <a:rPr lang="cs-CZ" b="1" i="1" dirty="0"/>
              <a:t>zachováno z obou </a:t>
            </a:r>
            <a:r>
              <a:rPr lang="cs-CZ" i="1" dirty="0"/>
              <a:t>základních práv </a:t>
            </a:r>
            <a:r>
              <a:rPr lang="cs-CZ" b="1" i="1" dirty="0"/>
              <a:t>co nejvíce</a:t>
            </a:r>
            <a:r>
              <a:rPr lang="cs-CZ" i="1" dirty="0"/>
              <a:t>, a není-li to možné, pak </a:t>
            </a:r>
            <a:r>
              <a:rPr lang="cs-CZ" b="1" i="1" dirty="0"/>
              <a:t>dát přednost </a:t>
            </a:r>
            <a:r>
              <a:rPr lang="cs-CZ" i="1" dirty="0"/>
              <a:t>tomu základnímu právu, v jehož prospěch svědčí obecná idea spravedlnosti, resp. obecný princip.</a:t>
            </a:r>
          </a:p>
          <a:p>
            <a:endParaRPr lang="cs-CZ" dirty="0"/>
          </a:p>
        </p:txBody>
      </p:sp>
    </p:spTree>
    <p:extLst>
      <p:ext uri="{BB962C8B-B14F-4D97-AF65-F5344CB8AC3E}">
        <p14:creationId xmlns:p14="http://schemas.microsoft.com/office/powerpoint/2010/main" xmlns="" val="15474951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Test proporcionality</a:t>
            </a:r>
            <a:endParaRPr lang="cs-CZ" dirty="0"/>
          </a:p>
        </p:txBody>
      </p:sp>
      <p:sp>
        <p:nvSpPr>
          <p:cNvPr id="3" name="Zástupný symbol pro obsah 2"/>
          <p:cNvSpPr>
            <a:spLocks noGrp="1"/>
          </p:cNvSpPr>
          <p:nvPr>
            <p:ph sz="quarter" idx="1"/>
          </p:nvPr>
        </p:nvSpPr>
        <p:spPr/>
        <p:txBody>
          <a:bodyPr/>
          <a:lstStyle/>
          <a:p>
            <a:r>
              <a:rPr lang="cs-CZ" dirty="0" smtClean="0"/>
              <a:t>Nález ÚS </a:t>
            </a:r>
            <a:r>
              <a:rPr lang="cs-CZ" dirty="0" err="1" smtClean="0"/>
              <a:t>sp</a:t>
            </a:r>
            <a:r>
              <a:rPr lang="cs-CZ" dirty="0"/>
              <a:t>. zn. IV. ÚS 23/05 ze dne </a:t>
            </a:r>
            <a:r>
              <a:rPr lang="cs-CZ" dirty="0" smtClean="0"/>
              <a:t>17.7.2007:</a:t>
            </a:r>
          </a:p>
          <a:p>
            <a:pPr marL="0" indent="0">
              <a:buNone/>
            </a:pPr>
            <a:endParaRPr lang="cs-CZ" dirty="0"/>
          </a:p>
          <a:p>
            <a:pPr marL="0" indent="0" algn="just">
              <a:buNone/>
            </a:pPr>
            <a:r>
              <a:rPr lang="cs-CZ" i="1" dirty="0" smtClean="0"/>
              <a:t>     Vždy </a:t>
            </a:r>
            <a:r>
              <a:rPr lang="cs-CZ" i="1" dirty="0"/>
              <a:t>platí, že je třeba </a:t>
            </a:r>
            <a:r>
              <a:rPr lang="cs-CZ" b="1" i="1" dirty="0"/>
              <a:t>vážit</a:t>
            </a:r>
            <a:r>
              <a:rPr lang="cs-CZ" i="1" dirty="0"/>
              <a:t> konkurující statky </a:t>
            </a:r>
            <a:r>
              <a:rPr lang="cs-CZ" b="1" i="1" dirty="0"/>
              <a:t>s ohledem na konkrétně skutkově utvořený základ</a:t>
            </a:r>
            <a:r>
              <a:rPr lang="cs-CZ" i="1" dirty="0"/>
              <a:t>,  </a:t>
            </a:r>
            <a:r>
              <a:rPr lang="cs-CZ" i="1" dirty="0" smtClean="0"/>
              <a:t>a </a:t>
            </a:r>
            <a:r>
              <a:rPr lang="cs-CZ" i="1" dirty="0"/>
              <a:t>to v tom smyslu a tak, aby oba konkurující si statky byly v co největší míře zachovány, a nelze-li tomuto požadavku vyhovět, je třeba zdůvodnit zásah </a:t>
            </a:r>
            <a:r>
              <a:rPr lang="cs-CZ" i="1" dirty="0" smtClean="0"/>
              <a:t>                    do </a:t>
            </a:r>
            <a:r>
              <a:rPr lang="cs-CZ" i="1" dirty="0"/>
              <a:t>jednoho z konkurujících si statků, </a:t>
            </a:r>
            <a:r>
              <a:rPr lang="cs-CZ" i="1" dirty="0" smtClean="0"/>
              <a:t>a </a:t>
            </a:r>
            <a:r>
              <a:rPr lang="cs-CZ" i="1" dirty="0"/>
              <a:t>to </a:t>
            </a:r>
            <a:r>
              <a:rPr lang="cs-CZ" i="1" dirty="0" smtClean="0"/>
              <a:t>                           </a:t>
            </a:r>
            <a:r>
              <a:rPr lang="cs-CZ" b="1" i="1" dirty="0" smtClean="0"/>
              <a:t>při </a:t>
            </a:r>
            <a:r>
              <a:rPr lang="cs-CZ" b="1" i="1" dirty="0"/>
              <a:t>uplatnění principů </a:t>
            </a:r>
            <a:r>
              <a:rPr lang="cs-CZ" b="1" i="1" dirty="0" smtClean="0"/>
              <a:t>proporcionality.</a:t>
            </a:r>
            <a:endParaRPr lang="cs-CZ" dirty="0"/>
          </a:p>
        </p:txBody>
      </p:sp>
    </p:spTree>
    <p:extLst>
      <p:ext uri="{BB962C8B-B14F-4D97-AF65-F5344CB8AC3E}">
        <p14:creationId xmlns:p14="http://schemas.microsoft.com/office/powerpoint/2010/main" xmlns="" val="4991408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Test proporcionality</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dirty="0" smtClean="0"/>
              <a:t>Metodologicky postaven na 3 krocích:</a:t>
            </a:r>
          </a:p>
          <a:p>
            <a:pPr marL="0" lvl="0" indent="0" algn="just">
              <a:buNone/>
            </a:pPr>
            <a:endParaRPr lang="cs-CZ" sz="2400" b="1" u="sng" dirty="0"/>
          </a:p>
          <a:p>
            <a:pPr marL="514350" indent="-514350" algn="just">
              <a:buAutoNum type="arabicParenR"/>
            </a:pPr>
            <a:r>
              <a:rPr lang="cs-CZ" sz="2400" b="1" dirty="0"/>
              <a:t>H</a:t>
            </a:r>
            <a:r>
              <a:rPr lang="cs-CZ" sz="2400" b="1" dirty="0" smtClean="0"/>
              <a:t>ledisko vhodnosti </a:t>
            </a:r>
            <a:r>
              <a:rPr lang="cs-CZ" sz="2400" dirty="0" smtClean="0"/>
              <a:t>-</a:t>
            </a:r>
            <a:r>
              <a:rPr lang="cs-CZ" sz="2400" b="1" dirty="0" smtClean="0"/>
              <a:t> </a:t>
            </a:r>
            <a:r>
              <a:rPr lang="cs-CZ" sz="2400" dirty="0" smtClean="0"/>
              <a:t>cílem </a:t>
            </a:r>
            <a:r>
              <a:rPr lang="cs-CZ" sz="2400" dirty="0"/>
              <a:t>je posouzení </a:t>
            </a:r>
            <a:r>
              <a:rPr lang="cs-CZ" sz="2400" b="1" dirty="0"/>
              <a:t>způsobilosti</a:t>
            </a:r>
            <a:r>
              <a:rPr lang="cs-CZ" sz="2400" dirty="0"/>
              <a:t> zvoleného prostředku </a:t>
            </a:r>
            <a:r>
              <a:rPr lang="cs-CZ" sz="2400" b="1" dirty="0"/>
              <a:t>dosáhnout </a:t>
            </a:r>
            <a:r>
              <a:rPr lang="cs-CZ" sz="2400" dirty="0" smtClean="0"/>
              <a:t>sledovaného </a:t>
            </a:r>
            <a:r>
              <a:rPr lang="cs-CZ" sz="2400" b="1" dirty="0" smtClean="0"/>
              <a:t>účelu</a:t>
            </a:r>
            <a:endParaRPr lang="cs-CZ" sz="2400" b="1" dirty="0"/>
          </a:p>
          <a:p>
            <a:pPr marL="514350" indent="-514350" algn="just">
              <a:buAutoNum type="arabicParenR"/>
            </a:pPr>
            <a:endParaRPr lang="cs-CZ" sz="2400" b="1" dirty="0"/>
          </a:p>
          <a:p>
            <a:pPr marL="514350" indent="-514350" algn="just">
              <a:buFont typeface="Wingdings 2"/>
              <a:buAutoNum type="arabicParenR"/>
            </a:pPr>
            <a:r>
              <a:rPr lang="cs-CZ" sz="2400" b="1" dirty="0" smtClean="0"/>
              <a:t>Hledisko </a:t>
            </a:r>
            <a:r>
              <a:rPr lang="cs-CZ" sz="2400" b="1" dirty="0"/>
              <a:t>potřebnosti (hledisko minimalizace zásahu</a:t>
            </a:r>
            <a:r>
              <a:rPr lang="cs-CZ" sz="2400" b="1" dirty="0" smtClean="0"/>
              <a:t>) </a:t>
            </a:r>
            <a:r>
              <a:rPr lang="cs-CZ" sz="2400" dirty="0" smtClean="0"/>
              <a:t>- sleduje </a:t>
            </a:r>
            <a:r>
              <a:rPr lang="cs-CZ" sz="2400" dirty="0"/>
              <a:t>analýzu plurality možných prostředků způsobilých dosáhnout sledovaného účelu, z nichž je pak zapotřebí </a:t>
            </a:r>
            <a:r>
              <a:rPr lang="cs-CZ" sz="2400" b="1" dirty="0"/>
              <a:t>zvolit takový </a:t>
            </a:r>
            <a:r>
              <a:rPr lang="cs-CZ" sz="2400" dirty="0"/>
              <a:t>prostředek, </a:t>
            </a:r>
            <a:r>
              <a:rPr lang="cs-CZ" sz="2400" b="1" dirty="0"/>
              <a:t>který </a:t>
            </a:r>
            <a:r>
              <a:rPr lang="cs-CZ" sz="2400" dirty="0"/>
              <a:t>ústavně chráněnou hodnotu </a:t>
            </a:r>
            <a:r>
              <a:rPr lang="cs-CZ" sz="2400" b="1" dirty="0"/>
              <a:t>omezuje v míře </a:t>
            </a:r>
            <a:r>
              <a:rPr lang="cs-CZ" sz="2400" b="1" dirty="0" smtClean="0"/>
              <a:t>nejmenší</a:t>
            </a:r>
            <a:endParaRPr lang="cs-CZ" sz="2400" dirty="0"/>
          </a:p>
          <a:p>
            <a:pPr marL="514350" indent="-514350" algn="just">
              <a:buFont typeface="Wingdings 2"/>
              <a:buAutoNum type="arabicParenR"/>
            </a:pPr>
            <a:endParaRPr lang="cs-CZ" sz="2400" dirty="0"/>
          </a:p>
          <a:p>
            <a:pPr marL="514350" indent="-514350" algn="just">
              <a:buAutoNum type="arabicParenR"/>
            </a:pPr>
            <a:r>
              <a:rPr lang="cs-CZ" sz="2400" b="1" dirty="0" smtClean="0"/>
              <a:t>Poměřování </a:t>
            </a:r>
            <a:r>
              <a:rPr lang="cs-CZ" sz="2400" b="1" dirty="0"/>
              <a:t>(zvažování</a:t>
            </a:r>
            <a:r>
              <a:rPr lang="cs-CZ" sz="2400" b="1" dirty="0" smtClean="0"/>
              <a:t>) </a:t>
            </a:r>
            <a:r>
              <a:rPr lang="cs-CZ" sz="2400" dirty="0" smtClean="0"/>
              <a:t>-  </a:t>
            </a:r>
            <a:r>
              <a:rPr lang="cs-CZ" sz="2400" b="1" dirty="0"/>
              <a:t>porovnávání závažnosti </a:t>
            </a:r>
            <a:r>
              <a:rPr lang="cs-CZ" sz="2400" b="1" dirty="0" smtClean="0"/>
              <a:t>          </a:t>
            </a:r>
            <a:r>
              <a:rPr lang="cs-CZ" sz="2400" dirty="0" smtClean="0"/>
              <a:t>v </a:t>
            </a:r>
            <a:r>
              <a:rPr lang="cs-CZ" sz="2400" dirty="0"/>
              <a:t>kolizi stojících práv a zájmů, a to i vzhledem k akceptované hierarchii </a:t>
            </a:r>
            <a:r>
              <a:rPr lang="cs-CZ" sz="2400" dirty="0" smtClean="0"/>
              <a:t>hodnot</a:t>
            </a:r>
            <a:endParaRPr lang="cs-CZ" sz="2400" dirty="0"/>
          </a:p>
          <a:p>
            <a:endParaRPr lang="cs-CZ" dirty="0" smtClean="0"/>
          </a:p>
          <a:p>
            <a:endParaRPr lang="cs-CZ" dirty="0"/>
          </a:p>
        </p:txBody>
      </p:sp>
    </p:spTree>
    <p:extLst>
      <p:ext uri="{BB962C8B-B14F-4D97-AF65-F5344CB8AC3E}">
        <p14:creationId xmlns:p14="http://schemas.microsoft.com/office/powerpoint/2010/main" xmlns="" val="9694201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8784298" cy="61926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12628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Test proporcionality</a:t>
            </a:r>
            <a:endParaRPr lang="cs-CZ" dirty="0"/>
          </a:p>
        </p:txBody>
      </p:sp>
      <p:sp>
        <p:nvSpPr>
          <p:cNvPr id="3" name="Zástupný symbol pro obsah 2"/>
          <p:cNvSpPr>
            <a:spLocks noGrp="1"/>
          </p:cNvSpPr>
          <p:nvPr>
            <p:ph sz="quarter" idx="1"/>
          </p:nvPr>
        </p:nvSpPr>
        <p:spPr/>
        <p:txBody>
          <a:bodyPr>
            <a:normAutofit fontScale="77500" lnSpcReduction="20000"/>
          </a:bodyPr>
          <a:lstStyle/>
          <a:p>
            <a:pPr algn="just"/>
            <a:r>
              <a:rPr lang="cs-CZ" b="1" u="sng" dirty="0" smtClean="0"/>
              <a:t>Přípustnost „nezákonného“  důkazu </a:t>
            </a:r>
          </a:p>
          <a:p>
            <a:pPr marL="0" indent="0" algn="just">
              <a:buNone/>
            </a:pPr>
            <a:r>
              <a:rPr lang="cs-CZ" b="1" dirty="0" smtClean="0"/>
              <a:t>(audio či audiovizuální záznam, obrazový snímek                 bez souhlasu)</a:t>
            </a:r>
          </a:p>
          <a:p>
            <a:pPr marL="0" indent="0" algn="just">
              <a:buNone/>
            </a:pPr>
            <a:endParaRPr lang="cs-CZ" b="1" dirty="0" smtClean="0"/>
          </a:p>
          <a:p>
            <a:pPr algn="just"/>
            <a:r>
              <a:rPr lang="cs-CZ" b="1" dirty="0" smtClean="0"/>
              <a:t>Restriktivní přístup </a:t>
            </a:r>
            <a:r>
              <a:rPr lang="cs-CZ" dirty="0" smtClean="0"/>
              <a:t>-</a:t>
            </a:r>
            <a:r>
              <a:rPr lang="cs-CZ" b="1" dirty="0" smtClean="0"/>
              <a:t> </a:t>
            </a:r>
            <a:r>
              <a:rPr lang="cs-CZ" dirty="0" smtClean="0"/>
              <a:t>rozsudek NS </a:t>
            </a:r>
            <a:r>
              <a:rPr lang="cs-CZ" dirty="0" err="1"/>
              <a:t>sp</a:t>
            </a:r>
            <a:r>
              <a:rPr lang="cs-CZ" dirty="0"/>
              <a:t>. zn. </a:t>
            </a:r>
            <a:r>
              <a:rPr lang="cs-CZ" dirty="0" smtClean="0"/>
              <a:t>21 </a:t>
            </a:r>
            <a:r>
              <a:rPr lang="cs-CZ" dirty="0" err="1"/>
              <a:t>Cdo</a:t>
            </a:r>
            <a:r>
              <a:rPr lang="cs-CZ" dirty="0"/>
              <a:t> 1009/98 ze dne 21.10.1998 </a:t>
            </a:r>
            <a:r>
              <a:rPr lang="cs-CZ" dirty="0" smtClean="0"/>
              <a:t> </a:t>
            </a:r>
            <a:r>
              <a:rPr lang="cs-CZ" dirty="0"/>
              <a:t>(</a:t>
            </a:r>
            <a:r>
              <a:rPr lang="cs-CZ" dirty="0" err="1"/>
              <a:t>Rc</a:t>
            </a:r>
            <a:r>
              <a:rPr lang="cs-CZ" dirty="0"/>
              <a:t> 39/99</a:t>
            </a:r>
            <a:r>
              <a:rPr lang="cs-CZ" dirty="0" smtClean="0"/>
              <a:t>):</a:t>
            </a:r>
          </a:p>
          <a:p>
            <a:pPr algn="just"/>
            <a:endParaRPr lang="cs-CZ" b="1" dirty="0" smtClean="0"/>
          </a:p>
          <a:p>
            <a:pPr marL="0" indent="0" algn="just">
              <a:buNone/>
            </a:pPr>
            <a:r>
              <a:rPr lang="cs-CZ" dirty="0" smtClean="0"/>
              <a:t>     </a:t>
            </a:r>
            <a:r>
              <a:rPr lang="cs-CZ" i="1" dirty="0" smtClean="0"/>
              <a:t>Navrhne-li </a:t>
            </a:r>
            <a:r>
              <a:rPr lang="cs-CZ" i="1" dirty="0"/>
              <a:t>účastník občanského soudního řízení k prokázání svých tvrzení důkaz, který byl pořízen nebo účastníkem opatřen </a:t>
            </a:r>
            <a:r>
              <a:rPr lang="cs-CZ" i="1" dirty="0" smtClean="0"/>
              <a:t>               v </a:t>
            </a:r>
            <a:r>
              <a:rPr lang="cs-CZ" i="1" dirty="0"/>
              <a:t>rozporu s obecně závaznými právními předpisy </a:t>
            </a:r>
            <a:r>
              <a:rPr lang="cs-CZ" i="1" dirty="0" smtClean="0"/>
              <a:t>a </a:t>
            </a:r>
            <a:r>
              <a:rPr lang="cs-CZ" i="1" dirty="0"/>
              <a:t>jehož pořízením nebo opatřením došlo k porušení práv jiné fyzické nebo právnické osoby, </a:t>
            </a:r>
            <a:r>
              <a:rPr lang="cs-CZ" b="1" i="1" dirty="0"/>
              <a:t>soud takový důkaz jako nepřípustný neprovede</a:t>
            </a:r>
            <a:r>
              <a:rPr lang="cs-CZ" i="1" dirty="0"/>
              <a:t>. </a:t>
            </a:r>
            <a:r>
              <a:rPr lang="cs-CZ" b="1" i="1" dirty="0"/>
              <a:t>Nepřípustným důkazem je proto i záznam telefonického rozhovoru, který byl takto pořízen bez vědomí hovořících osob.</a:t>
            </a:r>
            <a:endParaRPr lang="cs-CZ" b="1" i="1" dirty="0" smtClean="0"/>
          </a:p>
          <a:p>
            <a:pPr algn="just"/>
            <a:endParaRPr lang="cs-CZ" b="1" dirty="0"/>
          </a:p>
        </p:txBody>
      </p:sp>
    </p:spTree>
    <p:extLst>
      <p:ext uri="{BB962C8B-B14F-4D97-AF65-F5344CB8AC3E}">
        <p14:creationId xmlns:p14="http://schemas.microsoft.com/office/powerpoint/2010/main" xmlns="" val="16874041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Test proporcionality</a:t>
            </a:r>
            <a:endParaRPr lang="cs-CZ" dirty="0"/>
          </a:p>
        </p:txBody>
      </p:sp>
      <p:sp>
        <p:nvSpPr>
          <p:cNvPr id="3" name="Zástupný symbol pro obsah 2"/>
          <p:cNvSpPr>
            <a:spLocks noGrp="1"/>
          </p:cNvSpPr>
          <p:nvPr>
            <p:ph sz="quarter" idx="1"/>
          </p:nvPr>
        </p:nvSpPr>
        <p:spPr/>
        <p:txBody>
          <a:bodyPr/>
          <a:lstStyle/>
          <a:p>
            <a:pPr algn="just"/>
            <a:r>
              <a:rPr lang="cs-CZ" b="1" dirty="0" smtClean="0"/>
              <a:t>Hledání výjimek </a:t>
            </a:r>
            <a:r>
              <a:rPr lang="cs-CZ" dirty="0" smtClean="0"/>
              <a:t>– např. rozsudek NS                     </a:t>
            </a:r>
            <a:r>
              <a:rPr lang="cs-CZ" dirty="0" err="1" smtClean="0"/>
              <a:t>sp</a:t>
            </a:r>
            <a:r>
              <a:rPr lang="cs-CZ" dirty="0"/>
              <a:t>. zn. 30 </a:t>
            </a:r>
            <a:r>
              <a:rPr lang="cs-CZ" dirty="0" err="1"/>
              <a:t>Cdo</a:t>
            </a:r>
            <a:r>
              <a:rPr lang="cs-CZ" dirty="0"/>
              <a:t> 64/2004 ze dne </a:t>
            </a:r>
            <a:r>
              <a:rPr lang="cs-CZ" dirty="0" smtClean="0"/>
              <a:t>11.5.2005:</a:t>
            </a:r>
          </a:p>
          <a:p>
            <a:pPr algn="just"/>
            <a:endParaRPr lang="cs-CZ" b="1" dirty="0"/>
          </a:p>
          <a:p>
            <a:pPr marL="0" indent="0" algn="just">
              <a:buNone/>
            </a:pPr>
            <a:r>
              <a:rPr lang="cs-CZ" i="1" dirty="0" smtClean="0"/>
              <a:t>     Hovory </a:t>
            </a:r>
            <a:r>
              <a:rPr lang="cs-CZ" i="1" dirty="0"/>
              <a:t>fyzických osob, ke kterým dochází </a:t>
            </a:r>
            <a:r>
              <a:rPr lang="cs-CZ" i="1" dirty="0" smtClean="0"/>
              <a:t>                 při </a:t>
            </a:r>
            <a:r>
              <a:rPr lang="cs-CZ" i="1" dirty="0"/>
              <a:t>výkonu povolání, při obchodní či veřejné činnosti, zpravidla </a:t>
            </a:r>
            <a:r>
              <a:rPr lang="cs-CZ" b="1" i="1" dirty="0"/>
              <a:t>nemají charakter projevů osobní povahy</a:t>
            </a:r>
            <a:r>
              <a:rPr lang="cs-CZ" i="1" dirty="0"/>
              <a:t>; </a:t>
            </a:r>
            <a:r>
              <a:rPr lang="cs-CZ" b="1" i="1" u="sng" dirty="0"/>
              <a:t>důkaz</a:t>
            </a:r>
            <a:r>
              <a:rPr lang="cs-CZ" i="1" dirty="0"/>
              <a:t> zvukovým záznamem takového hovoru proto </a:t>
            </a:r>
            <a:r>
              <a:rPr lang="cs-CZ" b="1" i="1" u="sng" dirty="0"/>
              <a:t>není</a:t>
            </a:r>
            <a:r>
              <a:rPr lang="cs-CZ" i="1" dirty="0"/>
              <a:t> v občanském soudním řízení </a:t>
            </a:r>
            <a:r>
              <a:rPr lang="cs-CZ" b="1" i="1" u="sng" dirty="0"/>
              <a:t>nepřípustný</a:t>
            </a:r>
            <a:r>
              <a:rPr lang="cs-CZ" i="1" dirty="0"/>
              <a:t>.</a:t>
            </a:r>
            <a:endParaRPr lang="cs-CZ" i="1" dirty="0" smtClean="0"/>
          </a:p>
          <a:p>
            <a:endParaRPr lang="cs-CZ" b="1" dirty="0" smtClean="0"/>
          </a:p>
          <a:p>
            <a:endParaRPr lang="cs-CZ" dirty="0"/>
          </a:p>
          <a:p>
            <a:endParaRPr lang="cs-CZ" dirty="0"/>
          </a:p>
        </p:txBody>
      </p:sp>
    </p:spTree>
    <p:extLst>
      <p:ext uri="{BB962C8B-B14F-4D97-AF65-F5344CB8AC3E}">
        <p14:creationId xmlns:p14="http://schemas.microsoft.com/office/powerpoint/2010/main" xmlns="" val="28197453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Test proporcionality</a:t>
            </a:r>
            <a:endParaRPr lang="cs-CZ" dirty="0"/>
          </a:p>
        </p:txBody>
      </p:sp>
      <p:sp>
        <p:nvSpPr>
          <p:cNvPr id="3" name="Zástupný symbol pro obsah 2"/>
          <p:cNvSpPr>
            <a:spLocks noGrp="1"/>
          </p:cNvSpPr>
          <p:nvPr>
            <p:ph sz="quarter" idx="1"/>
          </p:nvPr>
        </p:nvSpPr>
        <p:spPr/>
        <p:txBody>
          <a:bodyPr>
            <a:normAutofit fontScale="77500" lnSpcReduction="20000"/>
          </a:bodyPr>
          <a:lstStyle/>
          <a:p>
            <a:pPr algn="just"/>
            <a:r>
              <a:rPr lang="cs-CZ" b="1" dirty="0" smtClean="0"/>
              <a:t>Správní a trestní judikatura (proporcionalita):</a:t>
            </a:r>
          </a:p>
          <a:p>
            <a:pPr algn="just"/>
            <a:endParaRPr lang="cs-CZ" b="1" dirty="0" smtClean="0"/>
          </a:p>
          <a:p>
            <a:pPr algn="just"/>
            <a:r>
              <a:rPr lang="cs-CZ" dirty="0" smtClean="0"/>
              <a:t>Usnesení NS </a:t>
            </a:r>
            <a:r>
              <a:rPr lang="cs-CZ" dirty="0" err="1"/>
              <a:t>sp</a:t>
            </a:r>
            <a:r>
              <a:rPr lang="cs-CZ" dirty="0"/>
              <a:t>. zn. 5 </a:t>
            </a:r>
            <a:r>
              <a:rPr lang="cs-CZ" dirty="0" err="1"/>
              <a:t>Tdo</a:t>
            </a:r>
            <a:r>
              <a:rPr lang="cs-CZ" dirty="0"/>
              <a:t> 459/2007 ze dne </a:t>
            </a:r>
            <a:r>
              <a:rPr lang="cs-CZ" dirty="0" smtClean="0"/>
              <a:t>30.5.2007   (R 7/2008):</a:t>
            </a:r>
          </a:p>
          <a:p>
            <a:pPr algn="just"/>
            <a:endParaRPr lang="cs-CZ" dirty="0"/>
          </a:p>
          <a:p>
            <a:pPr marL="0" indent="0" algn="just">
              <a:buNone/>
            </a:pPr>
            <a:r>
              <a:rPr lang="cs-CZ" i="1" dirty="0"/>
              <a:t> </a:t>
            </a:r>
            <a:r>
              <a:rPr lang="cs-CZ" i="1" dirty="0" smtClean="0"/>
              <a:t>    S </a:t>
            </a:r>
            <a:r>
              <a:rPr lang="cs-CZ" i="1" dirty="0"/>
              <a:t>ohledem na ustanovení § 89 </a:t>
            </a:r>
            <a:r>
              <a:rPr lang="cs-CZ" i="1" dirty="0" smtClean="0"/>
              <a:t>odst</a:t>
            </a:r>
            <a:r>
              <a:rPr lang="cs-CZ" i="1" dirty="0"/>
              <a:t>. 2 </a:t>
            </a:r>
            <a:r>
              <a:rPr lang="cs-CZ" i="1" dirty="0" err="1"/>
              <a:t>tr</a:t>
            </a:r>
            <a:r>
              <a:rPr lang="cs-CZ" i="1" dirty="0"/>
              <a:t>. ř. </a:t>
            </a:r>
            <a:r>
              <a:rPr lang="cs-CZ" b="1" i="1" dirty="0"/>
              <a:t>zásadně </a:t>
            </a:r>
            <a:r>
              <a:rPr lang="cs-CZ" b="1" i="1" u="sng" dirty="0"/>
              <a:t>nelze vyloučit</a:t>
            </a:r>
            <a:r>
              <a:rPr lang="cs-CZ" b="1" i="1" dirty="0"/>
              <a:t> možnost</a:t>
            </a:r>
            <a:r>
              <a:rPr lang="cs-CZ" i="1" dirty="0"/>
              <a:t>, aby byl k důkazu použit </a:t>
            </a:r>
            <a:r>
              <a:rPr lang="cs-CZ" i="1" dirty="0" smtClean="0"/>
              <a:t>i </a:t>
            </a:r>
            <a:r>
              <a:rPr lang="cs-CZ" i="1" dirty="0"/>
              <a:t>zvukový záznam, který byl pořízen soukromou osobou bez souhlasu osob, jejichž hlas je takto </a:t>
            </a:r>
            <a:r>
              <a:rPr lang="cs-CZ" i="1" dirty="0" smtClean="0"/>
              <a:t>zaznamenán… </a:t>
            </a:r>
            <a:r>
              <a:rPr lang="cs-CZ" b="1" i="1" dirty="0" smtClean="0"/>
              <a:t>Přípustnost</a:t>
            </a:r>
            <a:r>
              <a:rPr lang="cs-CZ" i="1" dirty="0" smtClean="0"/>
              <a:t> </a:t>
            </a:r>
            <a:r>
              <a:rPr lang="cs-CZ" i="1" dirty="0"/>
              <a:t>takového důkazu je však nezbytné vždy </a:t>
            </a:r>
            <a:r>
              <a:rPr lang="cs-CZ" b="1" i="1" dirty="0" smtClean="0"/>
              <a:t>posuzovat </a:t>
            </a:r>
            <a:r>
              <a:rPr lang="cs-CZ" b="1" i="1" dirty="0"/>
              <a:t>též s ohledem </a:t>
            </a:r>
            <a:r>
              <a:rPr lang="cs-CZ" b="1" i="1" dirty="0" smtClean="0"/>
              <a:t> na </a:t>
            </a:r>
            <a:r>
              <a:rPr lang="cs-CZ" b="1" i="1" dirty="0"/>
              <a:t>respektování práva </a:t>
            </a:r>
            <a:r>
              <a:rPr lang="cs-CZ" b="1" i="1" dirty="0" smtClean="0"/>
              <a:t>                 na </a:t>
            </a:r>
            <a:r>
              <a:rPr lang="cs-CZ" b="1" i="1" dirty="0"/>
              <a:t>soukromí </a:t>
            </a:r>
            <a:r>
              <a:rPr lang="cs-CZ" i="1" dirty="0"/>
              <a:t>zakotveného v čl. 8 Úmluvy </a:t>
            </a:r>
            <a:r>
              <a:rPr lang="cs-CZ" i="1" dirty="0" smtClean="0"/>
              <a:t>o </a:t>
            </a:r>
            <a:r>
              <a:rPr lang="cs-CZ" i="1" dirty="0"/>
              <a:t>ochraně lidských práv </a:t>
            </a:r>
            <a:r>
              <a:rPr lang="cs-CZ" i="1" dirty="0" smtClean="0"/>
              <a:t> a </a:t>
            </a:r>
            <a:r>
              <a:rPr lang="cs-CZ" i="1" dirty="0"/>
              <a:t>základních svobod, práva na nedotknutelnost osoby a jejího soukromí ve smyslu čl. 7 </a:t>
            </a:r>
            <a:r>
              <a:rPr lang="cs-CZ" i="1" dirty="0" smtClean="0"/>
              <a:t> a </a:t>
            </a:r>
            <a:r>
              <a:rPr lang="cs-CZ" i="1" dirty="0"/>
              <a:t>čl. 10 odst. 2 Listiny základních práv </a:t>
            </a:r>
            <a:r>
              <a:rPr lang="cs-CZ" i="1" dirty="0" smtClean="0"/>
              <a:t>         a </a:t>
            </a:r>
            <a:r>
              <a:rPr lang="cs-CZ" i="1" dirty="0"/>
              <a:t>svobod. </a:t>
            </a:r>
          </a:p>
          <a:p>
            <a:pPr algn="just"/>
            <a:endParaRPr lang="cs-CZ" b="1" dirty="0" smtClean="0"/>
          </a:p>
          <a:p>
            <a:endParaRPr lang="cs-CZ" b="1" dirty="0"/>
          </a:p>
        </p:txBody>
      </p:sp>
    </p:spTree>
    <p:extLst>
      <p:ext uri="{BB962C8B-B14F-4D97-AF65-F5344CB8AC3E}">
        <p14:creationId xmlns:p14="http://schemas.microsoft.com/office/powerpoint/2010/main" xmlns="" val="858042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Generální klauzule</a:t>
            </a:r>
            <a:endParaRPr lang="cs-CZ" dirty="0"/>
          </a:p>
        </p:txBody>
      </p:sp>
      <p:sp>
        <p:nvSpPr>
          <p:cNvPr id="3" name="Zástupný symbol pro obsah 2"/>
          <p:cNvSpPr>
            <a:spLocks noGrp="1"/>
          </p:cNvSpPr>
          <p:nvPr>
            <p:ph sz="quarter" idx="1"/>
          </p:nvPr>
        </p:nvSpPr>
        <p:spPr/>
        <p:txBody>
          <a:bodyPr>
            <a:normAutofit/>
          </a:bodyPr>
          <a:lstStyle/>
          <a:p>
            <a:pPr algn="just"/>
            <a:r>
              <a:rPr lang="cs-CZ" dirty="0" smtClean="0"/>
              <a:t>Usnesení </a:t>
            </a:r>
            <a:r>
              <a:rPr lang="cs-CZ" dirty="0"/>
              <a:t>Nejvyššího soudu </a:t>
            </a:r>
            <a:r>
              <a:rPr lang="cs-CZ" dirty="0" err="1"/>
              <a:t>sp</a:t>
            </a:r>
            <a:r>
              <a:rPr lang="cs-CZ" dirty="0"/>
              <a:t>. zn. 30 </a:t>
            </a:r>
            <a:r>
              <a:rPr lang="cs-CZ" dirty="0" err="1"/>
              <a:t>Cdo</a:t>
            </a:r>
            <a:r>
              <a:rPr lang="cs-CZ" dirty="0"/>
              <a:t> 3125/2006 ze dne </a:t>
            </a:r>
            <a:r>
              <a:rPr lang="cs-CZ" dirty="0" smtClean="0"/>
              <a:t>29.11.2007:</a:t>
            </a:r>
            <a:endParaRPr lang="cs-CZ" dirty="0"/>
          </a:p>
          <a:p>
            <a:pPr marL="0" indent="0" algn="just">
              <a:buNone/>
            </a:pPr>
            <a:endParaRPr lang="cs-CZ" b="1" dirty="0" smtClean="0"/>
          </a:p>
          <a:p>
            <a:pPr marL="0" indent="0" algn="just">
              <a:buNone/>
            </a:pPr>
            <a:r>
              <a:rPr lang="cs-CZ" b="1" i="1" dirty="0"/>
              <a:t> </a:t>
            </a:r>
            <a:r>
              <a:rPr lang="cs-CZ" b="1" i="1" dirty="0" smtClean="0"/>
              <a:t>    Právo </a:t>
            </a:r>
            <a:r>
              <a:rPr lang="cs-CZ" b="1" i="1" dirty="0"/>
              <a:t>na projednání věci v soudním řízení </a:t>
            </a:r>
            <a:r>
              <a:rPr lang="cs-CZ" i="1" dirty="0"/>
              <a:t>bez zbytečných průtahů je právem zřetelně odlišným od práv chráněných ustanoveními § 11 až 13 </a:t>
            </a:r>
            <a:r>
              <a:rPr lang="cs-CZ" i="1" dirty="0" err="1"/>
              <a:t>o.z</a:t>
            </a:r>
            <a:r>
              <a:rPr lang="cs-CZ" i="1" dirty="0"/>
              <a:t>. </a:t>
            </a:r>
            <a:r>
              <a:rPr lang="cs-CZ" i="1" dirty="0" smtClean="0"/>
              <a:t>               Toto </a:t>
            </a:r>
            <a:r>
              <a:rPr lang="cs-CZ" i="1" dirty="0"/>
              <a:t>právo nemá ryze osobní povahu, neboť </a:t>
            </a:r>
            <a:r>
              <a:rPr lang="cs-CZ" b="1" i="1" dirty="0"/>
              <a:t>není spjato s osobní integritou</a:t>
            </a:r>
            <a:r>
              <a:rPr lang="cs-CZ" i="1" dirty="0"/>
              <a:t> fyzické osoby a jde výlučně o právo na ochranu fyzické osoby </a:t>
            </a:r>
            <a:r>
              <a:rPr lang="cs-CZ" i="1" dirty="0" smtClean="0"/>
              <a:t>ve </a:t>
            </a:r>
            <a:r>
              <a:rPr lang="cs-CZ" i="1" dirty="0"/>
              <a:t>vztahu ke státní suverenitě.</a:t>
            </a:r>
          </a:p>
          <a:p>
            <a:pPr marL="0" indent="0" algn="just">
              <a:buNone/>
            </a:pPr>
            <a:endParaRPr lang="cs-CZ" dirty="0"/>
          </a:p>
          <a:p>
            <a:pPr marL="0" indent="0" algn="just">
              <a:buNone/>
            </a:pPr>
            <a:endParaRPr lang="cs-CZ" dirty="0"/>
          </a:p>
          <a:p>
            <a:pPr marL="0" indent="0" algn="just">
              <a:buNone/>
            </a:pPr>
            <a:endParaRPr lang="cs-CZ" dirty="0"/>
          </a:p>
          <a:p>
            <a:endParaRPr lang="cs-CZ" dirty="0"/>
          </a:p>
        </p:txBody>
      </p:sp>
    </p:spTree>
    <p:extLst>
      <p:ext uri="{BB962C8B-B14F-4D97-AF65-F5344CB8AC3E}">
        <p14:creationId xmlns:p14="http://schemas.microsoft.com/office/powerpoint/2010/main" xmlns="" val="184749066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Test proporcionality</a:t>
            </a:r>
            <a:endParaRPr lang="cs-CZ" dirty="0"/>
          </a:p>
        </p:txBody>
      </p:sp>
      <p:sp>
        <p:nvSpPr>
          <p:cNvPr id="3" name="Zástupný symbol pro obsah 2"/>
          <p:cNvSpPr>
            <a:spLocks noGrp="1"/>
          </p:cNvSpPr>
          <p:nvPr>
            <p:ph sz="quarter" idx="1"/>
          </p:nvPr>
        </p:nvSpPr>
        <p:spPr/>
        <p:txBody>
          <a:bodyPr>
            <a:normAutofit fontScale="62500" lnSpcReduction="20000"/>
          </a:bodyPr>
          <a:lstStyle/>
          <a:p>
            <a:pPr algn="just"/>
            <a:r>
              <a:rPr lang="cs-CZ" dirty="0" smtClean="0"/>
              <a:t>Usnesení NS </a:t>
            </a:r>
            <a:r>
              <a:rPr lang="cs-CZ" dirty="0" err="1" smtClean="0"/>
              <a:t>sp</a:t>
            </a:r>
            <a:r>
              <a:rPr lang="cs-CZ" dirty="0"/>
              <a:t>. </a:t>
            </a:r>
            <a:r>
              <a:rPr lang="cs-CZ" dirty="0" smtClean="0"/>
              <a:t>zn. 3 </a:t>
            </a:r>
            <a:r>
              <a:rPr lang="cs-CZ" dirty="0" err="1"/>
              <a:t>Tdo</a:t>
            </a:r>
            <a:r>
              <a:rPr lang="cs-CZ" dirty="0"/>
              <a:t> 1340/2009 ze dne </a:t>
            </a:r>
            <a:r>
              <a:rPr lang="cs-CZ" dirty="0" smtClean="0"/>
              <a:t>25.11.2009:</a:t>
            </a:r>
          </a:p>
          <a:p>
            <a:pPr algn="just"/>
            <a:endParaRPr lang="cs-CZ" dirty="0"/>
          </a:p>
          <a:p>
            <a:pPr marL="0" indent="0" algn="just">
              <a:buNone/>
            </a:pPr>
            <a:r>
              <a:rPr lang="cs-CZ" dirty="0" smtClean="0"/>
              <a:t>     </a:t>
            </a:r>
            <a:r>
              <a:rPr lang="cs-CZ" i="1" dirty="0" smtClean="0"/>
              <a:t>Podle </a:t>
            </a:r>
            <a:r>
              <a:rPr lang="cs-CZ" i="1" dirty="0"/>
              <a:t>rozhodnutí publikovaného pod č. 7/2008 Sb. </a:t>
            </a:r>
            <a:r>
              <a:rPr lang="cs-CZ" i="1" dirty="0" err="1"/>
              <a:t>rozh</a:t>
            </a:r>
            <a:r>
              <a:rPr lang="cs-CZ" i="1" dirty="0"/>
              <a:t>. </a:t>
            </a:r>
            <a:r>
              <a:rPr lang="cs-CZ" i="1" dirty="0" err="1"/>
              <a:t>tr</a:t>
            </a:r>
            <a:r>
              <a:rPr lang="cs-CZ" i="1" dirty="0"/>
              <a:t>. může za důkaz sloužit vše, co může přispět k objasnění věci, tedy s ohledem na </a:t>
            </a:r>
            <a:r>
              <a:rPr lang="cs-CZ" i="1" dirty="0" err="1"/>
              <a:t>ust</a:t>
            </a:r>
            <a:r>
              <a:rPr lang="cs-CZ" i="1" dirty="0"/>
              <a:t>. § 89 odst. 2 </a:t>
            </a:r>
            <a:r>
              <a:rPr lang="cs-CZ" i="1" dirty="0" err="1"/>
              <a:t>tr</a:t>
            </a:r>
            <a:r>
              <a:rPr lang="cs-CZ" i="1" dirty="0"/>
              <a:t>. ř. </a:t>
            </a:r>
            <a:r>
              <a:rPr lang="cs-CZ" b="1" i="1" u="sng" dirty="0"/>
              <a:t>nelze </a:t>
            </a:r>
            <a:r>
              <a:rPr lang="cs-CZ" b="1" i="1" u="sng" dirty="0" err="1"/>
              <a:t>apriori</a:t>
            </a:r>
            <a:r>
              <a:rPr lang="cs-CZ" b="1" i="1" u="sng" dirty="0"/>
              <a:t> vyloučit</a:t>
            </a:r>
            <a:r>
              <a:rPr lang="cs-CZ" b="1" i="1" dirty="0"/>
              <a:t> možnost, aby byl k důkazu použit i zvukový záznam pořízený soukromou osobou bez souhlasu </a:t>
            </a:r>
            <a:r>
              <a:rPr lang="cs-CZ" i="1" dirty="0"/>
              <a:t>osoby, jejíž hlas je takto </a:t>
            </a:r>
            <a:r>
              <a:rPr lang="cs-CZ" i="1" dirty="0" smtClean="0"/>
              <a:t>zaznamenán. </a:t>
            </a:r>
            <a:r>
              <a:rPr lang="cs-CZ" i="1" dirty="0" err="1" smtClean="0"/>
              <a:t>Ust</a:t>
            </a:r>
            <a:r>
              <a:rPr lang="cs-CZ" i="1" dirty="0"/>
              <a:t>. § 88 se zde neuplatní, a to ani analogicky, neboť upravuje odlišnou situaci, a sice zaznamenávání hlasového projevu orgány činnými v trestním řízení, které musí nutně splňovat přísnější kritéria. </a:t>
            </a:r>
            <a:r>
              <a:rPr lang="cs-CZ" b="1" i="1" dirty="0"/>
              <a:t>Přípustnost</a:t>
            </a:r>
            <a:r>
              <a:rPr lang="cs-CZ" i="1" dirty="0"/>
              <a:t> takového důkazu je však vždy nezbytné </a:t>
            </a:r>
            <a:r>
              <a:rPr lang="cs-CZ" b="1" i="1" dirty="0"/>
              <a:t>posuzovat též s ohledem na respektování práva na soukromí </a:t>
            </a:r>
            <a:r>
              <a:rPr lang="cs-CZ" i="1" dirty="0"/>
              <a:t>zakotveného v čl. 8 Úmluvy o ochraně lidských práv a základních svobod, práva </a:t>
            </a:r>
            <a:r>
              <a:rPr lang="cs-CZ" i="1" dirty="0" smtClean="0"/>
              <a:t>        na </a:t>
            </a:r>
            <a:r>
              <a:rPr lang="cs-CZ" i="1" dirty="0"/>
              <a:t>nedotknutelnost osoby a jejího soukromí ve smyslu čl. 7 odst. 1 a čl. 10 odst. 2 Listiny základních práv a svobod. Jde o situaci, kdy zde dochází k určité kolizi chráněných zájmů. V posuzovaném případě ovšem soudy </a:t>
            </a:r>
            <a:r>
              <a:rPr lang="cs-CZ" b="1" i="1" dirty="0"/>
              <a:t>správně upřednostnily zájem na ochraně společnosti před závažnou trestnou činností</a:t>
            </a:r>
            <a:r>
              <a:rPr lang="cs-CZ" i="1" dirty="0"/>
              <a:t>, když nahrání hlasových projevů obviněného D. realizoval svědek D. G. proto, aby tak </a:t>
            </a:r>
            <a:r>
              <a:rPr lang="cs-CZ" i="1" dirty="0" smtClean="0"/>
              <a:t>             </a:t>
            </a:r>
            <a:r>
              <a:rPr lang="cs-CZ" b="1" i="1" dirty="0" smtClean="0"/>
              <a:t>v </a:t>
            </a:r>
            <a:r>
              <a:rPr lang="cs-CZ" b="1" i="1" dirty="0"/>
              <a:t>tísni zadokumentoval nezákonné jednání </a:t>
            </a:r>
            <a:r>
              <a:rPr lang="cs-CZ" i="1" dirty="0"/>
              <a:t>obviněného.</a:t>
            </a:r>
            <a:endParaRPr lang="cs-CZ" i="1" dirty="0" smtClean="0"/>
          </a:p>
          <a:p>
            <a:pPr algn="just"/>
            <a:endParaRPr lang="cs-CZ" i="1" dirty="0"/>
          </a:p>
          <a:p>
            <a:pPr algn="just"/>
            <a:endParaRPr lang="cs-CZ" dirty="0"/>
          </a:p>
        </p:txBody>
      </p:sp>
    </p:spTree>
    <p:extLst>
      <p:ext uri="{BB962C8B-B14F-4D97-AF65-F5344CB8AC3E}">
        <p14:creationId xmlns:p14="http://schemas.microsoft.com/office/powerpoint/2010/main" xmlns="" val="25670364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Test proporcionality</a:t>
            </a:r>
            <a:endParaRPr lang="cs-CZ" dirty="0"/>
          </a:p>
        </p:txBody>
      </p:sp>
      <p:sp>
        <p:nvSpPr>
          <p:cNvPr id="3" name="Zástupný symbol pro obsah 2"/>
          <p:cNvSpPr>
            <a:spLocks noGrp="1"/>
          </p:cNvSpPr>
          <p:nvPr>
            <p:ph sz="quarter" idx="1"/>
          </p:nvPr>
        </p:nvSpPr>
        <p:spPr/>
        <p:txBody>
          <a:bodyPr>
            <a:normAutofit fontScale="70000" lnSpcReduction="20000"/>
          </a:bodyPr>
          <a:lstStyle/>
          <a:p>
            <a:pPr algn="just"/>
            <a:r>
              <a:rPr lang="cs-CZ" dirty="0" smtClean="0"/>
              <a:t>Rozsudek NSS </a:t>
            </a:r>
            <a:r>
              <a:rPr lang="cs-CZ" dirty="0" err="1" smtClean="0"/>
              <a:t>sp</a:t>
            </a:r>
            <a:r>
              <a:rPr lang="cs-CZ" dirty="0" smtClean="0"/>
              <a:t>. zn. 8 </a:t>
            </a:r>
            <a:r>
              <a:rPr lang="cs-CZ" dirty="0" err="1" smtClean="0"/>
              <a:t>Afs</a:t>
            </a:r>
            <a:r>
              <a:rPr lang="cs-CZ" dirty="0" smtClean="0"/>
              <a:t> 40/2012 ze dne 31.10.2013:</a:t>
            </a:r>
          </a:p>
          <a:p>
            <a:pPr algn="just"/>
            <a:endParaRPr lang="cs-CZ" dirty="0"/>
          </a:p>
          <a:p>
            <a:pPr marL="0" indent="0" algn="just">
              <a:buNone/>
            </a:pPr>
            <a:r>
              <a:rPr lang="cs-CZ" dirty="0" smtClean="0"/>
              <a:t>     </a:t>
            </a:r>
            <a:r>
              <a:rPr lang="cs-CZ" i="1" dirty="0" smtClean="0"/>
              <a:t>V </a:t>
            </a:r>
            <a:r>
              <a:rPr lang="cs-CZ" i="1" dirty="0"/>
              <a:t>řízení o správním </a:t>
            </a:r>
            <a:r>
              <a:rPr lang="cs-CZ" b="1" i="1" dirty="0"/>
              <a:t>deliktu je </a:t>
            </a:r>
            <a:r>
              <a:rPr lang="cs-CZ" b="1" i="1" u="sng" dirty="0"/>
              <a:t>přípustné využít jako důkaz </a:t>
            </a:r>
            <a:r>
              <a:rPr lang="cs-CZ" b="1" i="1" dirty="0"/>
              <a:t>nahrávku telefonního hovoru </a:t>
            </a:r>
            <a:r>
              <a:rPr lang="cs-CZ" i="1" dirty="0"/>
              <a:t>mezi obchodním manažerem dodavatele </a:t>
            </a:r>
            <a:r>
              <a:rPr lang="cs-CZ" i="1" dirty="0" smtClean="0"/>
              <a:t>         a </a:t>
            </a:r>
            <a:r>
              <a:rPr lang="cs-CZ" i="1" dirty="0"/>
              <a:t>pracovníkem odběratele ke zjištění, zda byly uzavřeny a plněny zakázané dohody o přímém určení cen pro další prodej, které mohly vést k narušení hospodářské soutěže (ve smyslu § 3 odst. 1 a odst. 2 zákona č. 143/2001 Sb., </a:t>
            </a:r>
            <a:r>
              <a:rPr lang="cs-CZ" i="1" dirty="0" smtClean="0"/>
              <a:t>         o </a:t>
            </a:r>
            <a:r>
              <a:rPr lang="cs-CZ" i="1" dirty="0"/>
              <a:t>ochraně hospodářské soutěže). Je však třeba v každém konkrétním případě zohlednit, že dochází ke </a:t>
            </a:r>
            <a:r>
              <a:rPr lang="cs-CZ" b="1" i="1" dirty="0"/>
              <a:t>střetu ústavně chráněných zájmů</a:t>
            </a:r>
            <a:r>
              <a:rPr lang="cs-CZ" i="1" dirty="0"/>
              <a:t>, </a:t>
            </a:r>
            <a:r>
              <a:rPr lang="cs-CZ" i="1" dirty="0" smtClean="0"/>
              <a:t>           a </a:t>
            </a:r>
            <a:r>
              <a:rPr lang="cs-CZ" i="1" dirty="0"/>
              <a:t>sice zájmu na ochraně soukromí a osobnostních práv účastníků telefonního hovoru </a:t>
            </a:r>
            <a:r>
              <a:rPr lang="cs-CZ" i="1" dirty="0" smtClean="0"/>
              <a:t>a </a:t>
            </a:r>
            <a:r>
              <a:rPr lang="cs-CZ" i="1" dirty="0"/>
              <a:t>zájmu společnosti na objasnění a potrestání deliktního jednání (k čl. 7 odst. 1 a čl. 10 odst. 2 Listiny základních práv </a:t>
            </a:r>
            <a:r>
              <a:rPr lang="cs-CZ" i="1" dirty="0" smtClean="0"/>
              <a:t>a </a:t>
            </a:r>
            <a:r>
              <a:rPr lang="cs-CZ" i="1" dirty="0"/>
              <a:t>svobod). Přitom může být významné, zda je takto získaný důkaz základem pro zjištění skutkového stavu, či zda pouze podporuje skutková zjištění vyplývající </a:t>
            </a:r>
            <a:r>
              <a:rPr lang="cs-CZ" i="1" dirty="0" smtClean="0"/>
              <a:t>            z </a:t>
            </a:r>
            <a:r>
              <a:rPr lang="cs-CZ" i="1" dirty="0"/>
              <a:t>jiných důkazů. Rovněž je třeba hodnotit, zda byla nahrávka telefonního hovoru pořízena z iniciativy správního orgánu v rámci trvalejšího monitoringu aktivit soutěžitele a zda nebyla využita k jinému účelu, než </a:t>
            </a:r>
            <a:r>
              <a:rPr lang="cs-CZ" i="1" dirty="0" smtClean="0"/>
              <a:t>           ke </a:t>
            </a:r>
            <a:r>
              <a:rPr lang="cs-CZ" i="1" dirty="0"/>
              <a:t>kterému byla pořízena.</a:t>
            </a:r>
          </a:p>
        </p:txBody>
      </p:sp>
    </p:spTree>
    <p:extLst>
      <p:ext uri="{BB962C8B-B14F-4D97-AF65-F5344CB8AC3E}">
        <p14:creationId xmlns:p14="http://schemas.microsoft.com/office/powerpoint/2010/main" xmlns="" val="41729756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Test proporcionality</a:t>
            </a:r>
            <a:endParaRPr lang="cs-CZ" dirty="0"/>
          </a:p>
        </p:txBody>
      </p:sp>
      <p:sp>
        <p:nvSpPr>
          <p:cNvPr id="3" name="Zástupný symbol pro obsah 2"/>
          <p:cNvSpPr>
            <a:spLocks noGrp="1"/>
          </p:cNvSpPr>
          <p:nvPr>
            <p:ph sz="quarter" idx="1"/>
          </p:nvPr>
        </p:nvSpPr>
        <p:spPr/>
        <p:txBody>
          <a:bodyPr>
            <a:normAutofit fontScale="77500" lnSpcReduction="20000"/>
          </a:bodyPr>
          <a:lstStyle/>
          <a:p>
            <a:pPr algn="just"/>
            <a:r>
              <a:rPr lang="cs-CZ" dirty="0" smtClean="0"/>
              <a:t>Usnesení </a:t>
            </a:r>
            <a:r>
              <a:rPr lang="cs-CZ" dirty="0"/>
              <a:t>německého Spolkového ústavního soudu </a:t>
            </a:r>
            <a:r>
              <a:rPr lang="cs-CZ" dirty="0" smtClean="0"/>
              <a:t> ze </a:t>
            </a:r>
            <a:r>
              <a:rPr lang="cs-CZ" dirty="0"/>
              <a:t>dne 9. října 2002 ve spojených věcech pod </a:t>
            </a:r>
            <a:r>
              <a:rPr lang="cs-CZ" dirty="0" err="1"/>
              <a:t>sp</a:t>
            </a:r>
            <a:r>
              <a:rPr lang="cs-CZ" dirty="0"/>
              <a:t>. zn. 1 </a:t>
            </a:r>
            <a:r>
              <a:rPr lang="cs-CZ" dirty="0" err="1"/>
              <a:t>BvR</a:t>
            </a:r>
            <a:r>
              <a:rPr lang="cs-CZ" dirty="0"/>
              <a:t> 1611/96, 1 </a:t>
            </a:r>
            <a:r>
              <a:rPr lang="cs-CZ" dirty="0" err="1"/>
              <a:t>BvR</a:t>
            </a:r>
            <a:r>
              <a:rPr lang="cs-CZ" dirty="0"/>
              <a:t> </a:t>
            </a:r>
            <a:r>
              <a:rPr lang="cs-CZ" dirty="0" smtClean="0"/>
              <a:t>805/98:</a:t>
            </a:r>
          </a:p>
          <a:p>
            <a:pPr marL="0" indent="0">
              <a:buNone/>
            </a:pPr>
            <a:endParaRPr lang="cs-CZ" i="1" dirty="0" smtClean="0"/>
          </a:p>
          <a:p>
            <a:pPr marL="0" indent="0" algn="just">
              <a:buNone/>
            </a:pPr>
            <a:r>
              <a:rPr lang="cs-CZ" i="1" dirty="0" smtClean="0"/>
              <a:t>     Udržení </a:t>
            </a:r>
            <a:r>
              <a:rPr lang="cs-CZ" i="1" dirty="0"/>
              <a:t>fungujícího soudnictví a úsilí o materiálně pravdivé rozhodování jsou </a:t>
            </a:r>
            <a:r>
              <a:rPr lang="cs-CZ" b="1" i="1" dirty="0"/>
              <a:t>důležitým zájmem obecného </a:t>
            </a:r>
            <a:r>
              <a:rPr lang="cs-CZ" b="1" i="1" dirty="0" smtClean="0"/>
              <a:t>blaha</a:t>
            </a:r>
            <a:r>
              <a:rPr lang="cs-CZ" i="1" dirty="0" smtClean="0"/>
              <a:t>.</a:t>
            </a:r>
            <a:r>
              <a:rPr lang="cs-CZ" dirty="0"/>
              <a:t> </a:t>
            </a:r>
            <a:endParaRPr lang="cs-CZ" dirty="0" smtClean="0"/>
          </a:p>
          <a:p>
            <a:pPr marL="0" indent="0" algn="just">
              <a:buNone/>
            </a:pPr>
            <a:endParaRPr lang="cs-CZ" dirty="0"/>
          </a:p>
          <a:p>
            <a:pPr marL="0" indent="0" algn="just">
              <a:buNone/>
            </a:pPr>
            <a:r>
              <a:rPr lang="cs-CZ" dirty="0"/>
              <a:t> </a:t>
            </a:r>
            <a:r>
              <a:rPr lang="cs-CZ" dirty="0" smtClean="0"/>
              <a:t>    </a:t>
            </a:r>
            <a:r>
              <a:rPr lang="cs-CZ" b="1" i="1" dirty="0" smtClean="0"/>
              <a:t>Obecná </a:t>
            </a:r>
            <a:r>
              <a:rPr lang="cs-CZ" b="1" i="1" dirty="0"/>
              <a:t>osobnostní práva nejsou zaručena bezpodmínečně</a:t>
            </a:r>
            <a:r>
              <a:rPr lang="cs-CZ" i="1" dirty="0"/>
              <a:t>, neboť je </a:t>
            </a:r>
            <a:r>
              <a:rPr lang="cs-CZ" b="1" i="1" dirty="0"/>
              <a:t>omezuje </a:t>
            </a:r>
            <a:r>
              <a:rPr lang="cs-CZ" i="1" dirty="0"/>
              <a:t>ústavní pořádek v širším smyslu, ke kterému se řadí také procesní předpisy upravující dokazování (získávání a hodnocení důkazů). Zda je zásah do základního práva oprávněný, se řídí výsledkem úvahy mezi použití odporujícími osobnostními právy na straně jedné a pro použití mluvícím právním zájmem na straně druhé, tj. </a:t>
            </a:r>
            <a:r>
              <a:rPr lang="cs-CZ" b="1" i="1" dirty="0"/>
              <a:t>výsledkem poměřování v rámci </a:t>
            </a:r>
            <a:r>
              <a:rPr lang="cs-CZ" b="1" i="1" u="sng" dirty="0"/>
              <a:t>testu proporcionality</a:t>
            </a:r>
            <a:r>
              <a:rPr lang="cs-CZ" i="1" dirty="0"/>
              <a:t>. V civilním řízení </a:t>
            </a:r>
            <a:r>
              <a:rPr lang="cs-CZ" b="1" i="1" dirty="0"/>
              <a:t>není vyloučena situace, kdy </a:t>
            </a:r>
            <a:r>
              <a:rPr lang="cs-CZ" b="1" i="1" u="sng" dirty="0"/>
              <a:t>zájem na provedení důkazu dostane zvláštní význam</a:t>
            </a:r>
            <a:r>
              <a:rPr lang="cs-CZ" b="1" i="1" dirty="0"/>
              <a:t> pro realizaci práva jedné strany</a:t>
            </a:r>
            <a:r>
              <a:rPr lang="cs-CZ" i="1" dirty="0"/>
              <a:t>.</a:t>
            </a:r>
          </a:p>
          <a:p>
            <a:pPr marL="0" indent="0" algn="just">
              <a:buNone/>
            </a:pPr>
            <a:endParaRPr lang="cs-CZ" dirty="0"/>
          </a:p>
          <a:p>
            <a:endParaRPr lang="cs-CZ" dirty="0"/>
          </a:p>
        </p:txBody>
      </p:sp>
    </p:spTree>
    <p:extLst>
      <p:ext uri="{BB962C8B-B14F-4D97-AF65-F5344CB8AC3E}">
        <p14:creationId xmlns:p14="http://schemas.microsoft.com/office/powerpoint/2010/main" xmlns="" val="3477181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Test proporcionality</a:t>
            </a:r>
            <a:endParaRPr lang="cs-CZ" dirty="0"/>
          </a:p>
        </p:txBody>
      </p:sp>
      <p:sp>
        <p:nvSpPr>
          <p:cNvPr id="3" name="Zástupný symbol pro obsah 2"/>
          <p:cNvSpPr>
            <a:spLocks noGrp="1"/>
          </p:cNvSpPr>
          <p:nvPr>
            <p:ph sz="quarter" idx="1"/>
          </p:nvPr>
        </p:nvSpPr>
        <p:spPr/>
        <p:txBody>
          <a:bodyPr>
            <a:normAutofit fontScale="85000" lnSpcReduction="20000"/>
          </a:bodyPr>
          <a:lstStyle/>
          <a:p>
            <a:pPr algn="just"/>
            <a:r>
              <a:rPr lang="cs-CZ" b="1" dirty="0" smtClean="0"/>
              <a:t>NOZ – zákonná licence + podmínka proporcionality:</a:t>
            </a:r>
          </a:p>
          <a:p>
            <a:pPr algn="just"/>
            <a:endParaRPr lang="cs-CZ" b="1" dirty="0"/>
          </a:p>
          <a:p>
            <a:pPr algn="just"/>
            <a:r>
              <a:rPr lang="cs-CZ" dirty="0" smtClean="0"/>
              <a:t>§ 88 NOZ:</a:t>
            </a:r>
          </a:p>
          <a:p>
            <a:pPr algn="just"/>
            <a:endParaRPr lang="cs-CZ" dirty="0" smtClean="0"/>
          </a:p>
          <a:p>
            <a:pPr marL="0" indent="0" algn="just">
              <a:buNone/>
            </a:pPr>
            <a:r>
              <a:rPr lang="cs-CZ" dirty="0"/>
              <a:t>(1) </a:t>
            </a:r>
            <a:r>
              <a:rPr lang="cs-CZ" b="1" dirty="0"/>
              <a:t>Svolení není třeba</a:t>
            </a:r>
            <a:r>
              <a:rPr lang="cs-CZ" dirty="0"/>
              <a:t>, pokud se podobizna nebo zvukový </a:t>
            </a:r>
            <a:r>
              <a:rPr lang="cs-CZ" dirty="0" smtClean="0"/>
              <a:t>          či </a:t>
            </a:r>
            <a:r>
              <a:rPr lang="cs-CZ" dirty="0"/>
              <a:t>obrazový záznam pořídí nebo použijí </a:t>
            </a:r>
            <a:r>
              <a:rPr lang="cs-CZ" b="1" dirty="0"/>
              <a:t>k výkonu nebo ochraně jiných práv nebo právem chráněných zájmů </a:t>
            </a:r>
            <a:r>
              <a:rPr lang="cs-CZ" dirty="0"/>
              <a:t>jiných osob.</a:t>
            </a:r>
          </a:p>
          <a:p>
            <a:pPr algn="just"/>
            <a:endParaRPr lang="cs-CZ" dirty="0"/>
          </a:p>
          <a:p>
            <a:pPr marL="0" indent="0" algn="just">
              <a:buNone/>
            </a:pPr>
            <a:r>
              <a:rPr lang="cs-CZ" dirty="0" smtClean="0"/>
              <a:t>(</a:t>
            </a:r>
            <a:r>
              <a:rPr lang="cs-CZ" dirty="0"/>
              <a:t>2) Svolení není třeba ani v případě, když se podobizna, písemnost osobní povahy nebo zvukový či obrazový záznam pořídí nebo použijí na základě zákona k úřednímu účelu nebo </a:t>
            </a:r>
            <a:r>
              <a:rPr lang="cs-CZ" dirty="0" smtClean="0"/>
              <a:t>         v </a:t>
            </a:r>
            <a:r>
              <a:rPr lang="cs-CZ" dirty="0"/>
              <a:t>případě, že někdo veřejně vystoupí v záležitosti veřejného zájmu.</a:t>
            </a:r>
            <a:endParaRPr lang="cs-CZ" dirty="0" smtClean="0"/>
          </a:p>
          <a:p>
            <a:endParaRPr lang="cs-CZ" dirty="0"/>
          </a:p>
        </p:txBody>
      </p:sp>
    </p:spTree>
    <p:extLst>
      <p:ext uri="{BB962C8B-B14F-4D97-AF65-F5344CB8AC3E}">
        <p14:creationId xmlns:p14="http://schemas.microsoft.com/office/powerpoint/2010/main" xmlns="" val="40415186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Test proporcionality</a:t>
            </a:r>
            <a:endParaRPr lang="cs-CZ" dirty="0"/>
          </a:p>
        </p:txBody>
      </p:sp>
      <p:sp>
        <p:nvSpPr>
          <p:cNvPr id="3" name="Zástupný symbol pro obsah 2"/>
          <p:cNvSpPr>
            <a:spLocks noGrp="1"/>
          </p:cNvSpPr>
          <p:nvPr>
            <p:ph sz="quarter" idx="1"/>
          </p:nvPr>
        </p:nvSpPr>
        <p:spPr/>
        <p:txBody>
          <a:bodyPr/>
          <a:lstStyle/>
          <a:p>
            <a:r>
              <a:rPr lang="cs-CZ" dirty="0" smtClean="0"/>
              <a:t>§ 90 NOZ:</a:t>
            </a:r>
          </a:p>
          <a:p>
            <a:endParaRPr lang="cs-CZ" dirty="0"/>
          </a:p>
          <a:p>
            <a:pPr marL="0" indent="0" algn="just">
              <a:buNone/>
            </a:pPr>
            <a:r>
              <a:rPr lang="cs-CZ" dirty="0" smtClean="0"/>
              <a:t>    Zákonný </a:t>
            </a:r>
            <a:r>
              <a:rPr lang="cs-CZ" dirty="0"/>
              <a:t>důvod k zásahu do soukromí jiného </a:t>
            </a:r>
            <a:r>
              <a:rPr lang="cs-CZ" dirty="0" smtClean="0"/>
              <a:t>                nebo </a:t>
            </a:r>
            <a:r>
              <a:rPr lang="cs-CZ" dirty="0"/>
              <a:t>k použití jeho podobizny, písemnosti osobní povahy nebo zvukového či obrazového záznamu </a:t>
            </a:r>
            <a:r>
              <a:rPr lang="cs-CZ" b="1" dirty="0"/>
              <a:t>nesmí být využit </a:t>
            </a:r>
            <a:r>
              <a:rPr lang="cs-CZ" b="1" u="sng" dirty="0"/>
              <a:t>nepřiměřeným</a:t>
            </a:r>
            <a:r>
              <a:rPr lang="cs-CZ" b="1" dirty="0"/>
              <a:t> způsobem </a:t>
            </a:r>
            <a:r>
              <a:rPr lang="cs-CZ" b="1" dirty="0" smtClean="0"/>
              <a:t>              v </a:t>
            </a:r>
            <a:r>
              <a:rPr lang="cs-CZ" b="1" dirty="0"/>
              <a:t>rozporu </a:t>
            </a:r>
            <a:r>
              <a:rPr lang="cs-CZ" b="1" dirty="0" smtClean="0"/>
              <a:t>s </a:t>
            </a:r>
            <a:r>
              <a:rPr lang="cs-CZ" b="1" dirty="0"/>
              <a:t>oprávněnými zájmy člověka</a:t>
            </a:r>
            <a:r>
              <a:rPr lang="cs-CZ" dirty="0"/>
              <a:t>.</a:t>
            </a:r>
          </a:p>
        </p:txBody>
      </p:sp>
    </p:spTree>
    <p:extLst>
      <p:ext uri="{BB962C8B-B14F-4D97-AF65-F5344CB8AC3E}">
        <p14:creationId xmlns:p14="http://schemas.microsoft.com/office/powerpoint/2010/main" xmlns="" val="28634041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Test proporcionality</a:t>
            </a:r>
            <a:endParaRPr lang="cs-CZ" dirty="0"/>
          </a:p>
        </p:txBody>
      </p:sp>
      <p:sp>
        <p:nvSpPr>
          <p:cNvPr id="3" name="Zástupný symbol pro obsah 2"/>
          <p:cNvSpPr>
            <a:spLocks noGrp="1"/>
          </p:cNvSpPr>
          <p:nvPr>
            <p:ph sz="quarter" idx="1"/>
          </p:nvPr>
        </p:nvSpPr>
        <p:spPr/>
        <p:txBody>
          <a:bodyPr/>
          <a:lstStyle/>
          <a:p>
            <a:pPr algn="just"/>
            <a:r>
              <a:rPr lang="cs-CZ" b="1" dirty="0" smtClean="0"/>
              <a:t>1. hledisko (hledisko vhodnosti, způsobilost dosáhnout účelu):</a:t>
            </a:r>
          </a:p>
          <a:p>
            <a:pPr marL="0" indent="0" algn="just">
              <a:buNone/>
            </a:pPr>
            <a:endParaRPr lang="cs-CZ" b="1" dirty="0" smtClean="0"/>
          </a:p>
          <a:p>
            <a:pPr algn="just">
              <a:buFontTx/>
              <a:buChar char="-"/>
            </a:pPr>
            <a:r>
              <a:rPr lang="cs-CZ" b="1" dirty="0" smtClean="0"/>
              <a:t>nadbytečnost </a:t>
            </a:r>
            <a:r>
              <a:rPr lang="cs-CZ" b="1" dirty="0"/>
              <a:t>důkazu </a:t>
            </a:r>
            <a:r>
              <a:rPr lang="cs-CZ" dirty="0" smtClean="0"/>
              <a:t>(nemá potenci prokázat            či vyvrátit relevantní skutkové tvrzení </a:t>
            </a:r>
            <a:r>
              <a:rPr lang="cs-CZ" dirty="0"/>
              <a:t>nebo </a:t>
            </a:r>
            <a:r>
              <a:rPr lang="cs-CZ" dirty="0" smtClean="0"/>
              <a:t>má prokázat  již prokázané)</a:t>
            </a:r>
          </a:p>
          <a:p>
            <a:pPr algn="just">
              <a:buFontTx/>
              <a:buChar char="-"/>
            </a:pPr>
            <a:r>
              <a:rPr lang="cs-CZ" dirty="0" smtClean="0"/>
              <a:t>neprovedení </a:t>
            </a:r>
            <a:r>
              <a:rPr lang="cs-CZ" dirty="0"/>
              <a:t>důkazu </a:t>
            </a:r>
            <a:r>
              <a:rPr lang="cs-CZ" dirty="0" smtClean="0"/>
              <a:t>pro nadbytečnost má přednost              před event. neprovedením </a:t>
            </a:r>
            <a:r>
              <a:rPr lang="cs-CZ" dirty="0"/>
              <a:t>důkazu </a:t>
            </a:r>
            <a:r>
              <a:rPr lang="cs-CZ" dirty="0" smtClean="0"/>
              <a:t>pro nepřípustnost</a:t>
            </a:r>
            <a:endParaRPr lang="cs-CZ" b="1" dirty="0"/>
          </a:p>
        </p:txBody>
      </p:sp>
    </p:spTree>
    <p:extLst>
      <p:ext uri="{BB962C8B-B14F-4D97-AF65-F5344CB8AC3E}">
        <p14:creationId xmlns:p14="http://schemas.microsoft.com/office/powerpoint/2010/main" xmlns="" val="34711540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Test proporcionality</a:t>
            </a:r>
            <a:endParaRPr lang="cs-CZ" dirty="0"/>
          </a:p>
        </p:txBody>
      </p:sp>
      <p:sp>
        <p:nvSpPr>
          <p:cNvPr id="3" name="Zástupný symbol pro obsah 2"/>
          <p:cNvSpPr>
            <a:spLocks noGrp="1"/>
          </p:cNvSpPr>
          <p:nvPr>
            <p:ph sz="quarter" idx="1"/>
          </p:nvPr>
        </p:nvSpPr>
        <p:spPr/>
        <p:txBody>
          <a:bodyPr/>
          <a:lstStyle/>
          <a:p>
            <a:pPr algn="just"/>
            <a:r>
              <a:rPr lang="cs-CZ" b="1" dirty="0" smtClean="0"/>
              <a:t>2. hledisko (hledisko potřebnosti, minimalizace </a:t>
            </a:r>
            <a:r>
              <a:rPr lang="cs-CZ" b="1" dirty="0"/>
              <a:t>zásahu</a:t>
            </a:r>
            <a:r>
              <a:rPr lang="cs-CZ" b="1" dirty="0" smtClean="0"/>
              <a:t>):</a:t>
            </a:r>
          </a:p>
          <a:p>
            <a:pPr algn="just"/>
            <a:endParaRPr lang="cs-CZ" b="1" dirty="0"/>
          </a:p>
          <a:p>
            <a:pPr marL="0" indent="0" algn="just">
              <a:buNone/>
            </a:pPr>
            <a:r>
              <a:rPr lang="cs-CZ" dirty="0" smtClean="0"/>
              <a:t>- je-li </a:t>
            </a:r>
            <a:r>
              <a:rPr lang="cs-CZ" dirty="0"/>
              <a:t>možnost prokázat tvrzení </a:t>
            </a:r>
            <a:r>
              <a:rPr lang="cs-CZ" b="1" dirty="0"/>
              <a:t>jiným důkazním </a:t>
            </a:r>
            <a:r>
              <a:rPr lang="cs-CZ" b="1" dirty="0" smtClean="0"/>
              <a:t>prostředkem</a:t>
            </a:r>
            <a:r>
              <a:rPr lang="cs-CZ" dirty="0" smtClean="0"/>
              <a:t>, </a:t>
            </a:r>
            <a:r>
              <a:rPr lang="cs-CZ" dirty="0"/>
              <a:t>v zájmu minimalizace zásahu </a:t>
            </a:r>
            <a:r>
              <a:rPr lang="cs-CZ" dirty="0" smtClean="0"/>
              <a:t>                  do </a:t>
            </a:r>
            <a:r>
              <a:rPr lang="cs-CZ" dirty="0"/>
              <a:t>základních </a:t>
            </a:r>
            <a:r>
              <a:rPr lang="cs-CZ" dirty="0" smtClean="0"/>
              <a:t>práv by měl soud </a:t>
            </a:r>
            <a:r>
              <a:rPr lang="cs-CZ" dirty="0"/>
              <a:t>takový přípustný důkaz </a:t>
            </a:r>
            <a:r>
              <a:rPr lang="cs-CZ" dirty="0" smtClean="0"/>
              <a:t>upřednostnit</a:t>
            </a:r>
            <a:endParaRPr lang="cs-CZ" b="1" dirty="0" smtClean="0"/>
          </a:p>
          <a:p>
            <a:pPr algn="just"/>
            <a:endParaRPr lang="cs-CZ" dirty="0"/>
          </a:p>
        </p:txBody>
      </p:sp>
    </p:spTree>
    <p:extLst>
      <p:ext uri="{BB962C8B-B14F-4D97-AF65-F5344CB8AC3E}">
        <p14:creationId xmlns:p14="http://schemas.microsoft.com/office/powerpoint/2010/main" xmlns="" val="499039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Test proporcionality</a:t>
            </a:r>
            <a:endParaRPr lang="cs-CZ" dirty="0"/>
          </a:p>
        </p:txBody>
      </p:sp>
      <p:sp>
        <p:nvSpPr>
          <p:cNvPr id="3" name="Zástupný symbol pro obsah 2"/>
          <p:cNvSpPr>
            <a:spLocks noGrp="1"/>
          </p:cNvSpPr>
          <p:nvPr>
            <p:ph sz="quarter" idx="1"/>
          </p:nvPr>
        </p:nvSpPr>
        <p:spPr/>
        <p:txBody>
          <a:bodyPr>
            <a:normAutofit fontScale="55000" lnSpcReduction="20000"/>
          </a:bodyPr>
          <a:lstStyle/>
          <a:p>
            <a:r>
              <a:rPr lang="cs-CZ" b="1" dirty="0" smtClean="0"/>
              <a:t>3. hledisko (poměřování v kolizi stojících práv a hodnot) :</a:t>
            </a:r>
          </a:p>
          <a:p>
            <a:endParaRPr lang="cs-CZ" b="1" dirty="0"/>
          </a:p>
          <a:p>
            <a:pPr marL="0" indent="0">
              <a:buNone/>
            </a:pPr>
            <a:r>
              <a:rPr lang="cs-CZ" dirty="0" err="1" smtClean="0"/>
              <a:t>Stalking</a:t>
            </a:r>
            <a:r>
              <a:rPr lang="cs-CZ" dirty="0" smtClean="0"/>
              <a:t> (rozsudek KS Brno </a:t>
            </a:r>
            <a:r>
              <a:rPr lang="cs-CZ" dirty="0" err="1" smtClean="0"/>
              <a:t>sp</a:t>
            </a:r>
            <a:r>
              <a:rPr lang="cs-CZ" dirty="0" smtClean="0"/>
              <a:t>. zn. 24 C 26/2009):</a:t>
            </a:r>
          </a:p>
          <a:p>
            <a:pPr marL="0" indent="0">
              <a:buNone/>
            </a:pPr>
            <a:endParaRPr lang="cs-CZ" b="1" u="sng" dirty="0" smtClean="0"/>
          </a:p>
          <a:p>
            <a:pPr marL="0" indent="0" algn="just">
              <a:buNone/>
            </a:pPr>
            <a:r>
              <a:rPr lang="cs-CZ" i="1" dirty="0" smtClean="0"/>
              <a:t>     Pokud </a:t>
            </a:r>
            <a:r>
              <a:rPr lang="cs-CZ" i="1" dirty="0"/>
              <a:t>někdo </a:t>
            </a:r>
            <a:r>
              <a:rPr lang="cs-CZ" b="1" i="1" dirty="0"/>
              <a:t>soustavně zasahuje </a:t>
            </a:r>
            <a:r>
              <a:rPr lang="cs-CZ" b="1" i="1" dirty="0" smtClean="0"/>
              <a:t> </a:t>
            </a:r>
            <a:r>
              <a:rPr lang="cs-CZ" b="1" i="1" dirty="0"/>
              <a:t>do cizího soukromí</a:t>
            </a:r>
            <a:r>
              <a:rPr lang="cs-CZ" i="1" dirty="0"/>
              <a:t>, pak se nemůže v tomto rámci s úspěchem dovolávat ochrany vlastního soukromí, a to tím spíše, je-li takové </a:t>
            </a:r>
            <a:r>
              <a:rPr lang="cs-CZ" b="1" i="1" dirty="0"/>
              <a:t>„soukromí“ zachycováno na veřejných prostranstvích </a:t>
            </a:r>
            <a:r>
              <a:rPr lang="cs-CZ" i="1" dirty="0"/>
              <a:t>(ulice, prostor pod okny domu), na nichž nelze </a:t>
            </a:r>
            <a:r>
              <a:rPr lang="cs-CZ" i="1" dirty="0" smtClean="0"/>
              <a:t> o </a:t>
            </a:r>
            <a:r>
              <a:rPr lang="cs-CZ" i="1" dirty="0"/>
              <a:t>existenci soukromí prakticky hovořit, a je-li takto dokumentováno jeho vlastní nezákonné jednání. Za této situace proto nelze výkonu práva na ochranu soukromí žalovaného přiznat                          dle § 3 odst. 1 </a:t>
            </a:r>
            <a:r>
              <a:rPr lang="cs-CZ" i="1" dirty="0" err="1"/>
              <a:t>obč</a:t>
            </a:r>
            <a:r>
              <a:rPr lang="cs-CZ" i="1" dirty="0"/>
              <a:t>. zák. právní ochranu, neboť takový výkon práv </a:t>
            </a:r>
            <a:r>
              <a:rPr lang="cs-CZ" i="1" dirty="0" smtClean="0"/>
              <a:t>by </a:t>
            </a:r>
            <a:r>
              <a:rPr lang="cs-CZ" i="1" dirty="0"/>
              <a:t>nepřiměřeně a </a:t>
            </a:r>
            <a:r>
              <a:rPr lang="cs-CZ" i="1" dirty="0" err="1"/>
              <a:t>šikanózně</a:t>
            </a:r>
            <a:r>
              <a:rPr lang="cs-CZ" i="1" dirty="0"/>
              <a:t> zasahoval do práv a oprávněných zájmů jiných a byl by také v rozporu s dobrými mravy (byl by, objektivně vzato, neslušný). </a:t>
            </a:r>
            <a:r>
              <a:rPr lang="cs-CZ" b="1" i="1" dirty="0"/>
              <a:t>Závěr o přípustnosti provedení důkazu je třeba přijmout tím spíše, že žalobkyně již dříve nedosáhla právní ochrany </a:t>
            </a:r>
            <a:r>
              <a:rPr lang="cs-CZ" i="1" dirty="0"/>
              <a:t>před jednáním žalovaného právě </a:t>
            </a:r>
            <a:r>
              <a:rPr lang="cs-CZ" b="1" i="1" dirty="0"/>
              <a:t>v důsledku neunesení břemene osvědčení svých tvrzení </a:t>
            </a:r>
            <a:r>
              <a:rPr lang="cs-CZ" i="1" dirty="0"/>
              <a:t>o takovém </a:t>
            </a:r>
            <a:r>
              <a:rPr lang="cs-CZ" i="1" dirty="0" smtClean="0"/>
              <a:t>jednání…        Za </a:t>
            </a:r>
            <a:r>
              <a:rPr lang="cs-CZ" i="1" dirty="0"/>
              <a:t>situace, kdy žalobkyně právě s poukazem na neunesení břemene osvědčení </a:t>
            </a:r>
            <a:r>
              <a:rPr lang="cs-CZ" i="1" dirty="0" smtClean="0"/>
              <a:t>svých </a:t>
            </a:r>
            <a:r>
              <a:rPr lang="cs-CZ" i="1" dirty="0"/>
              <a:t>tvrzení </a:t>
            </a:r>
            <a:r>
              <a:rPr lang="cs-CZ" i="1" dirty="0" smtClean="0"/>
              <a:t>         o </a:t>
            </a:r>
            <a:r>
              <a:rPr lang="cs-CZ" i="1" dirty="0"/>
              <a:t>jednání žalovaného nedosáhla požadované soudní ochrany před tímto jednáním prostřednictvím předběžného opatření, tedy nepochybně </a:t>
            </a:r>
            <a:r>
              <a:rPr lang="cs-CZ" b="1" i="1" dirty="0"/>
              <a:t>vzrostla legitimní potřeba žalobkyně dokumentovat si takové nezákonné jednání a zajistit si tím potřebné důkazy </a:t>
            </a:r>
            <a:r>
              <a:rPr lang="cs-CZ" i="1" dirty="0"/>
              <a:t>o jednání žalovaného pro účely soudního řízení ve věci samé.</a:t>
            </a:r>
          </a:p>
          <a:p>
            <a:pPr marL="0" indent="0">
              <a:buNone/>
            </a:pPr>
            <a:endParaRPr lang="cs-CZ" dirty="0"/>
          </a:p>
          <a:p>
            <a:pPr marL="0" indent="0">
              <a:buNone/>
            </a:pPr>
            <a:endParaRPr lang="cs-CZ" dirty="0" smtClean="0"/>
          </a:p>
          <a:p>
            <a:pPr marL="0" indent="0">
              <a:buNone/>
            </a:pPr>
            <a:endParaRPr lang="cs-CZ" b="1" dirty="0"/>
          </a:p>
          <a:p>
            <a:pPr marL="0" indent="0">
              <a:buNone/>
            </a:pPr>
            <a:endParaRPr lang="cs-CZ" b="1" dirty="0" smtClean="0"/>
          </a:p>
          <a:p>
            <a:endParaRPr lang="cs-CZ" b="1" dirty="0"/>
          </a:p>
          <a:p>
            <a:endParaRPr lang="cs-CZ" b="1" dirty="0" smtClean="0"/>
          </a:p>
          <a:p>
            <a:endParaRPr lang="cs-CZ" dirty="0"/>
          </a:p>
          <a:p>
            <a:endParaRPr lang="cs-CZ" dirty="0"/>
          </a:p>
        </p:txBody>
      </p:sp>
    </p:spTree>
    <p:extLst>
      <p:ext uri="{BB962C8B-B14F-4D97-AF65-F5344CB8AC3E}">
        <p14:creationId xmlns:p14="http://schemas.microsoft.com/office/powerpoint/2010/main" xmlns="" val="39241748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Katalog prostředků ochrany</a:t>
            </a:r>
            <a:endParaRPr lang="cs-CZ" b="1" dirty="0"/>
          </a:p>
        </p:txBody>
      </p:sp>
      <p:sp>
        <p:nvSpPr>
          <p:cNvPr id="3" name="Zástupný symbol pro obsah 2"/>
          <p:cNvSpPr>
            <a:spLocks noGrp="1"/>
          </p:cNvSpPr>
          <p:nvPr>
            <p:ph sz="quarter" idx="1"/>
          </p:nvPr>
        </p:nvSpPr>
        <p:spPr/>
        <p:txBody>
          <a:bodyPr>
            <a:normAutofit fontScale="77500" lnSpcReduction="20000"/>
          </a:bodyPr>
          <a:lstStyle/>
          <a:p>
            <a:r>
              <a:rPr lang="cs-CZ" dirty="0"/>
              <a:t>§ 13 OZ (</a:t>
            </a:r>
            <a:r>
              <a:rPr lang="cs-CZ" b="1" dirty="0"/>
              <a:t>demonstrativní</a:t>
            </a:r>
            <a:r>
              <a:rPr lang="cs-CZ" dirty="0"/>
              <a:t> </a:t>
            </a:r>
            <a:r>
              <a:rPr lang="cs-CZ" dirty="0" smtClean="0"/>
              <a:t>výčet – „zejména“):</a:t>
            </a:r>
          </a:p>
          <a:p>
            <a:pPr marL="0" indent="0">
              <a:buNone/>
            </a:pPr>
            <a:endParaRPr lang="cs-CZ" dirty="0" smtClean="0"/>
          </a:p>
          <a:p>
            <a:pPr marL="0" indent="0" algn="just">
              <a:buNone/>
            </a:pPr>
            <a:r>
              <a:rPr lang="cs-CZ" dirty="0"/>
              <a:t>(1) Fyzická osoba má právo se zejména domáhat, aby bylo </a:t>
            </a:r>
            <a:r>
              <a:rPr lang="cs-CZ" b="1" dirty="0"/>
              <a:t>upuštěno </a:t>
            </a:r>
            <a:r>
              <a:rPr lang="cs-CZ" b="1" dirty="0" smtClean="0"/>
              <a:t> </a:t>
            </a:r>
            <a:r>
              <a:rPr lang="cs-CZ" dirty="0" smtClean="0"/>
              <a:t>od </a:t>
            </a:r>
            <a:r>
              <a:rPr lang="cs-CZ" dirty="0"/>
              <a:t>neoprávněných zásahů do práva na ochranu její osobnosti, aby byly </a:t>
            </a:r>
            <a:r>
              <a:rPr lang="cs-CZ" b="1" dirty="0"/>
              <a:t>odstraněny</a:t>
            </a:r>
            <a:r>
              <a:rPr lang="cs-CZ" dirty="0"/>
              <a:t> následky těchto zásahů a aby jí bylo dáno </a:t>
            </a:r>
            <a:r>
              <a:rPr lang="cs-CZ" b="1" dirty="0"/>
              <a:t>přiměřené zadostiučinění</a:t>
            </a:r>
            <a:r>
              <a:rPr lang="cs-CZ" dirty="0"/>
              <a:t>.</a:t>
            </a:r>
          </a:p>
          <a:p>
            <a:pPr marL="0" indent="0">
              <a:buNone/>
            </a:pPr>
            <a:r>
              <a:rPr lang="cs-CZ" dirty="0"/>
              <a:t> </a:t>
            </a:r>
          </a:p>
          <a:p>
            <a:pPr marL="0" indent="0" algn="just">
              <a:buNone/>
            </a:pPr>
            <a:r>
              <a:rPr lang="cs-CZ" dirty="0" smtClean="0"/>
              <a:t>(</a:t>
            </a:r>
            <a:r>
              <a:rPr lang="cs-CZ" dirty="0"/>
              <a:t>2) Pokud by se nejevilo postačujícím zadostiučinění podle odstavce 1 zejména proto, že byla ve značné míře snížena důstojnost fyzické osoby nebo její vážnost ve společnosti, má fyzická osoba též právo </a:t>
            </a:r>
            <a:r>
              <a:rPr lang="cs-CZ" dirty="0" smtClean="0"/>
              <a:t>          na </a:t>
            </a:r>
            <a:r>
              <a:rPr lang="cs-CZ" b="1" dirty="0"/>
              <a:t>náhradu nemajetkové újmy v penězích</a:t>
            </a:r>
            <a:r>
              <a:rPr lang="cs-CZ" dirty="0"/>
              <a:t>.</a:t>
            </a:r>
          </a:p>
          <a:p>
            <a:pPr marL="0" indent="0">
              <a:buNone/>
            </a:pPr>
            <a:r>
              <a:rPr lang="cs-CZ" dirty="0"/>
              <a:t> </a:t>
            </a:r>
          </a:p>
          <a:p>
            <a:pPr marL="0" indent="0" algn="just">
              <a:buNone/>
            </a:pPr>
            <a:r>
              <a:rPr lang="cs-CZ" dirty="0" smtClean="0"/>
              <a:t>(</a:t>
            </a:r>
            <a:r>
              <a:rPr lang="cs-CZ" dirty="0"/>
              <a:t>3) Výši náhrady podle odstavce 2 určí soud s přihlédnutím </a:t>
            </a:r>
            <a:r>
              <a:rPr lang="cs-CZ" dirty="0" smtClean="0"/>
              <a:t>                    k </a:t>
            </a:r>
            <a:r>
              <a:rPr lang="cs-CZ" dirty="0"/>
              <a:t>závažnosti vzniklé újmy a k okolnostem, za nichž k porušení práva došlo</a:t>
            </a:r>
            <a:r>
              <a:rPr lang="cs-CZ" dirty="0" smtClean="0"/>
              <a:t>.</a:t>
            </a:r>
            <a:endParaRPr lang="cs-CZ" dirty="0"/>
          </a:p>
        </p:txBody>
      </p:sp>
    </p:spTree>
    <p:extLst>
      <p:ext uri="{BB962C8B-B14F-4D97-AF65-F5344CB8AC3E}">
        <p14:creationId xmlns:p14="http://schemas.microsoft.com/office/powerpoint/2010/main" xmlns="" val="41425766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Katalog prostředků ochrany</a:t>
            </a:r>
            <a:endParaRPr lang="cs-CZ" dirty="0"/>
          </a:p>
        </p:txBody>
      </p:sp>
      <p:sp>
        <p:nvSpPr>
          <p:cNvPr id="3" name="Zástupný symbol pro obsah 2"/>
          <p:cNvSpPr>
            <a:spLocks noGrp="1"/>
          </p:cNvSpPr>
          <p:nvPr>
            <p:ph sz="quarter" idx="1"/>
          </p:nvPr>
        </p:nvSpPr>
        <p:spPr/>
        <p:txBody>
          <a:bodyPr>
            <a:normAutofit lnSpcReduction="10000"/>
          </a:bodyPr>
          <a:lstStyle/>
          <a:p>
            <a:pPr algn="just"/>
            <a:r>
              <a:rPr lang="cs-CZ" dirty="0" smtClean="0"/>
              <a:t>V praxi 4 typy žalob:</a:t>
            </a:r>
          </a:p>
          <a:p>
            <a:pPr marL="0" indent="0" algn="just">
              <a:buNone/>
            </a:pPr>
            <a:endParaRPr lang="cs-CZ" dirty="0" smtClean="0"/>
          </a:p>
          <a:p>
            <a:pPr marL="514350" indent="-514350" algn="just">
              <a:buAutoNum type="arabicParenR"/>
            </a:pPr>
            <a:r>
              <a:rPr lang="cs-CZ" dirty="0" smtClean="0"/>
              <a:t>Zdržovací </a:t>
            </a:r>
            <a:r>
              <a:rPr lang="cs-CZ" dirty="0"/>
              <a:t>žaloba</a:t>
            </a:r>
          </a:p>
          <a:p>
            <a:pPr marL="514350" indent="-514350" algn="just">
              <a:buAutoNum type="arabicParenR"/>
            </a:pPr>
            <a:r>
              <a:rPr lang="cs-CZ" dirty="0"/>
              <a:t>Odstraňovací žaloba</a:t>
            </a:r>
          </a:p>
          <a:p>
            <a:pPr marL="514350" indent="-514350" algn="just">
              <a:buAutoNum type="arabicParenR"/>
            </a:pPr>
            <a:r>
              <a:rPr lang="cs-CZ" dirty="0"/>
              <a:t>Satisfakční žaloba</a:t>
            </a:r>
          </a:p>
          <a:p>
            <a:pPr marL="514350" indent="-514350" algn="just">
              <a:buAutoNum type="arabicParenR"/>
            </a:pPr>
            <a:r>
              <a:rPr lang="cs-CZ" dirty="0"/>
              <a:t>Přípustnost určovací žaloby (nemusel být naléhavý právní zájem na určení</a:t>
            </a:r>
            <a:r>
              <a:rPr lang="cs-CZ" dirty="0" smtClean="0"/>
              <a:t>)</a:t>
            </a:r>
          </a:p>
          <a:p>
            <a:pPr marL="0" indent="0" algn="just">
              <a:buNone/>
            </a:pPr>
            <a:endParaRPr lang="cs-CZ" dirty="0"/>
          </a:p>
          <a:p>
            <a:pPr algn="just"/>
            <a:r>
              <a:rPr lang="cs-CZ" dirty="0"/>
              <a:t>Výhody: úprava koncentrovaná a jednotně postavená na </a:t>
            </a:r>
            <a:r>
              <a:rPr lang="cs-CZ" b="1" dirty="0"/>
              <a:t>objektivní odpovědnosti</a:t>
            </a:r>
          </a:p>
          <a:p>
            <a:endParaRPr lang="cs-CZ" dirty="0"/>
          </a:p>
        </p:txBody>
      </p:sp>
    </p:spTree>
    <p:extLst>
      <p:ext uri="{BB962C8B-B14F-4D97-AF65-F5344CB8AC3E}">
        <p14:creationId xmlns:p14="http://schemas.microsoft.com/office/powerpoint/2010/main" xmlns="" val="2967804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Generální klauzule</a:t>
            </a:r>
            <a:endParaRPr lang="cs-CZ" dirty="0"/>
          </a:p>
        </p:txBody>
      </p:sp>
      <p:sp>
        <p:nvSpPr>
          <p:cNvPr id="3" name="Zástupný symbol pro obsah 2"/>
          <p:cNvSpPr>
            <a:spLocks noGrp="1"/>
          </p:cNvSpPr>
          <p:nvPr>
            <p:ph sz="quarter" idx="1"/>
          </p:nvPr>
        </p:nvSpPr>
        <p:spPr/>
        <p:txBody>
          <a:bodyPr>
            <a:normAutofit fontScale="77500" lnSpcReduction="20000"/>
          </a:bodyPr>
          <a:lstStyle/>
          <a:p>
            <a:pPr algn="just"/>
            <a:r>
              <a:rPr lang="cs-CZ" dirty="0"/>
              <a:t> </a:t>
            </a:r>
            <a:r>
              <a:rPr lang="cs-CZ" dirty="0" smtClean="0"/>
              <a:t>Rozsudek </a:t>
            </a:r>
            <a:r>
              <a:rPr lang="cs-CZ" dirty="0"/>
              <a:t>Krajského soudu v Brně </a:t>
            </a:r>
            <a:r>
              <a:rPr lang="cs-CZ" dirty="0" err="1"/>
              <a:t>sp</a:t>
            </a:r>
            <a:r>
              <a:rPr lang="cs-CZ" dirty="0"/>
              <a:t>. zn. 24 C 90/2007 ze dne 23.5.2008</a:t>
            </a:r>
            <a:r>
              <a:rPr lang="cs-CZ" dirty="0" smtClean="0"/>
              <a:t>:</a:t>
            </a:r>
          </a:p>
          <a:p>
            <a:pPr marL="0" indent="0">
              <a:buNone/>
            </a:pPr>
            <a:endParaRPr lang="cs-CZ" dirty="0"/>
          </a:p>
          <a:p>
            <a:pPr marL="0" indent="0" algn="just">
              <a:buNone/>
            </a:pPr>
            <a:r>
              <a:rPr lang="cs-CZ" b="1" i="1" dirty="0" smtClean="0"/>
              <a:t>      Právo </a:t>
            </a:r>
            <a:r>
              <a:rPr lang="cs-CZ" b="1" i="1" dirty="0"/>
              <a:t>na zaplacení (pohledávka) </a:t>
            </a:r>
            <a:r>
              <a:rPr lang="cs-CZ" i="1" dirty="0"/>
              <a:t>ze smluvního závazkového vztahu mezi osobnostní práva věřitele jako fyzické osoby jednoznačně nepatří, neboť </a:t>
            </a:r>
            <a:r>
              <a:rPr lang="cs-CZ" b="1" i="1" dirty="0"/>
              <a:t>se nikterak nedotýká fyzické a morální integrity </a:t>
            </a:r>
            <a:r>
              <a:rPr lang="cs-CZ" i="1" dirty="0"/>
              <a:t>osobnosti věřitele, jeho individuality a suverenity. </a:t>
            </a:r>
            <a:r>
              <a:rPr lang="cs-CZ" i="1" dirty="0" smtClean="0"/>
              <a:t>           Již </a:t>
            </a:r>
            <a:r>
              <a:rPr lang="cs-CZ" i="1" dirty="0"/>
              <a:t>prostý fakt, že věřitel zásadně </a:t>
            </a:r>
            <a:r>
              <a:rPr lang="cs-CZ" b="1" i="1" dirty="0"/>
              <a:t>může v rámci </a:t>
            </a:r>
            <a:r>
              <a:rPr lang="cs-CZ" b="1" i="1" dirty="0" err="1"/>
              <a:t>cesse</a:t>
            </a:r>
            <a:r>
              <a:rPr lang="cs-CZ" b="1" i="1" dirty="0"/>
              <a:t> postoupit svou pohledávku na třetí osobu bez toho, aby byla integrita věřitele převodem pohledávky jakkoli dotčena</a:t>
            </a:r>
            <a:r>
              <a:rPr lang="cs-CZ" i="1" dirty="0"/>
              <a:t>, vylučuje osobní propojení pohledávky s osobností věřitele. </a:t>
            </a:r>
            <a:r>
              <a:rPr lang="cs-CZ" b="1" i="1" dirty="0"/>
              <a:t>Nezaplacení kupní ceny</a:t>
            </a:r>
            <a:r>
              <a:rPr lang="cs-CZ" i="1" dirty="0"/>
              <a:t> dodaného stavebního materiálu řádně a včas </a:t>
            </a:r>
            <a:r>
              <a:rPr lang="cs-CZ" b="1" i="1" dirty="0"/>
              <a:t>není proto ze strany dlužníka neoprávněným zásahem </a:t>
            </a:r>
            <a:r>
              <a:rPr lang="cs-CZ" b="1" i="1" dirty="0" smtClean="0"/>
              <a:t>                       do </a:t>
            </a:r>
            <a:r>
              <a:rPr lang="cs-CZ" b="1" i="1" dirty="0"/>
              <a:t>osobnostních práv věřitele</a:t>
            </a:r>
            <a:r>
              <a:rPr lang="cs-CZ" i="1" dirty="0"/>
              <a:t> a následky takto vzniklé (v podobě tvrzeného snížení cti a důstojnosti věřitele v důsledku tvrzené druhotné platební neschopnosti věřitele) proto nejsou následky neoprávněného zásahu do práva na ochranu osobnosti.</a:t>
            </a:r>
          </a:p>
        </p:txBody>
      </p:sp>
    </p:spTree>
    <p:extLst>
      <p:ext uri="{BB962C8B-B14F-4D97-AF65-F5344CB8AC3E}">
        <p14:creationId xmlns:p14="http://schemas.microsoft.com/office/powerpoint/2010/main" xmlns="" val="391266665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Katalog prostředků ochrany</a:t>
            </a:r>
            <a:endParaRPr lang="cs-CZ" dirty="0"/>
          </a:p>
        </p:txBody>
      </p:sp>
      <p:sp>
        <p:nvSpPr>
          <p:cNvPr id="3" name="Zástupný symbol pro obsah 2"/>
          <p:cNvSpPr>
            <a:spLocks noGrp="1"/>
          </p:cNvSpPr>
          <p:nvPr>
            <p:ph sz="quarter" idx="1"/>
          </p:nvPr>
        </p:nvSpPr>
        <p:spPr/>
        <p:txBody>
          <a:bodyPr>
            <a:normAutofit lnSpcReduction="10000"/>
          </a:bodyPr>
          <a:lstStyle/>
          <a:p>
            <a:r>
              <a:rPr lang="cs-CZ" dirty="0" smtClean="0"/>
              <a:t>§ 82 odst. 1 NOZ (</a:t>
            </a:r>
            <a:r>
              <a:rPr lang="cs-CZ" b="1" dirty="0" smtClean="0"/>
              <a:t>taxativní</a:t>
            </a:r>
            <a:r>
              <a:rPr lang="cs-CZ" dirty="0" smtClean="0"/>
              <a:t> výčet):</a:t>
            </a:r>
          </a:p>
          <a:p>
            <a:endParaRPr lang="cs-CZ" dirty="0"/>
          </a:p>
          <a:p>
            <a:pPr marL="0" indent="0" algn="just">
              <a:buNone/>
            </a:pPr>
            <a:r>
              <a:rPr lang="cs-CZ" dirty="0"/>
              <a:t> </a:t>
            </a:r>
            <a:r>
              <a:rPr lang="cs-CZ" dirty="0" smtClean="0"/>
              <a:t>   Člověk</a:t>
            </a:r>
            <a:r>
              <a:rPr lang="cs-CZ" dirty="0"/>
              <a:t>, jehož osobnost byla dotčena, má právo domáhat se toho, aby bylo od neoprávněného zásahu </a:t>
            </a:r>
            <a:r>
              <a:rPr lang="cs-CZ" b="1" dirty="0"/>
              <a:t>upuštěno</a:t>
            </a:r>
            <a:r>
              <a:rPr lang="cs-CZ" dirty="0"/>
              <a:t> nebo aby byl </a:t>
            </a:r>
            <a:r>
              <a:rPr lang="cs-CZ" b="1" dirty="0"/>
              <a:t>odstraněn </a:t>
            </a:r>
            <a:r>
              <a:rPr lang="cs-CZ" dirty="0"/>
              <a:t>jeho následek</a:t>
            </a:r>
            <a:r>
              <a:rPr lang="cs-CZ" dirty="0" smtClean="0"/>
              <a:t>.</a:t>
            </a:r>
          </a:p>
          <a:p>
            <a:pPr marL="0" indent="0" algn="just">
              <a:buNone/>
            </a:pPr>
            <a:endParaRPr lang="cs-CZ" dirty="0"/>
          </a:p>
          <a:p>
            <a:pPr algn="just"/>
            <a:r>
              <a:rPr lang="cs-CZ" dirty="0" smtClean="0"/>
              <a:t>Omezeno jen na 2 typy:</a:t>
            </a:r>
          </a:p>
          <a:p>
            <a:pPr marL="0" indent="0" algn="just">
              <a:buNone/>
            </a:pPr>
            <a:endParaRPr lang="cs-CZ" dirty="0"/>
          </a:p>
          <a:p>
            <a:pPr marL="514350" indent="-514350" algn="just">
              <a:buAutoNum type="arabicParenR"/>
            </a:pPr>
            <a:r>
              <a:rPr lang="cs-CZ" dirty="0"/>
              <a:t>Zdržovací žaloba</a:t>
            </a:r>
          </a:p>
          <a:p>
            <a:pPr marL="514350" indent="-514350" algn="just">
              <a:buAutoNum type="arabicParenR"/>
            </a:pPr>
            <a:r>
              <a:rPr lang="cs-CZ" dirty="0"/>
              <a:t>Odstraňovací </a:t>
            </a:r>
            <a:r>
              <a:rPr lang="cs-CZ" dirty="0" smtClean="0"/>
              <a:t>žaloba</a:t>
            </a:r>
          </a:p>
          <a:p>
            <a:pPr marL="514350" indent="-514350" algn="just">
              <a:buAutoNum type="arabicParenR"/>
            </a:pPr>
            <a:endParaRPr lang="cs-CZ" dirty="0" smtClean="0"/>
          </a:p>
          <a:p>
            <a:pPr marL="0" indent="0" algn="just">
              <a:buNone/>
            </a:pPr>
            <a:endParaRPr lang="cs-CZ" dirty="0" smtClean="0"/>
          </a:p>
          <a:p>
            <a:pPr marL="514350" indent="-514350" algn="just">
              <a:buAutoNum type="arabicParenR"/>
            </a:pPr>
            <a:endParaRPr lang="cs-CZ" dirty="0"/>
          </a:p>
          <a:p>
            <a:endParaRPr lang="cs-CZ" dirty="0" smtClean="0"/>
          </a:p>
          <a:p>
            <a:pPr marL="0" indent="0">
              <a:buNone/>
            </a:pPr>
            <a:endParaRPr lang="cs-CZ" dirty="0"/>
          </a:p>
          <a:p>
            <a:pPr marL="0" indent="0">
              <a:buNone/>
            </a:pPr>
            <a:endParaRPr lang="cs-CZ" dirty="0"/>
          </a:p>
        </p:txBody>
      </p:sp>
    </p:spTree>
    <p:extLst>
      <p:ext uri="{BB962C8B-B14F-4D97-AF65-F5344CB8AC3E}">
        <p14:creationId xmlns:p14="http://schemas.microsoft.com/office/powerpoint/2010/main" xmlns="" val="46799730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Katalog prostředků ochrany</a:t>
            </a:r>
            <a:endParaRPr lang="cs-CZ" dirty="0"/>
          </a:p>
        </p:txBody>
      </p:sp>
      <p:sp>
        <p:nvSpPr>
          <p:cNvPr id="3" name="Zástupný symbol pro obsah 2"/>
          <p:cNvSpPr>
            <a:spLocks noGrp="1"/>
          </p:cNvSpPr>
          <p:nvPr>
            <p:ph sz="quarter" idx="1"/>
          </p:nvPr>
        </p:nvSpPr>
        <p:spPr/>
        <p:txBody>
          <a:bodyPr/>
          <a:lstStyle/>
          <a:p>
            <a:r>
              <a:rPr lang="cs-CZ" b="1" dirty="0"/>
              <a:t>Zdržovací </a:t>
            </a:r>
            <a:r>
              <a:rPr lang="cs-CZ" b="1" dirty="0" smtClean="0"/>
              <a:t>žaloba:</a:t>
            </a:r>
          </a:p>
          <a:p>
            <a:pPr marL="0" indent="0">
              <a:buNone/>
            </a:pPr>
            <a:endParaRPr lang="cs-CZ" b="1" dirty="0" smtClean="0"/>
          </a:p>
          <a:p>
            <a:pPr>
              <a:buFontTx/>
              <a:buChar char="-"/>
            </a:pPr>
            <a:r>
              <a:rPr lang="cs-CZ" dirty="0" smtClean="0"/>
              <a:t>v praxi často podávány nedůvodně (jednorázové zásahy) </a:t>
            </a:r>
          </a:p>
          <a:p>
            <a:pPr algn="just">
              <a:buFontTx/>
              <a:buChar char="-"/>
            </a:pPr>
            <a:r>
              <a:rPr lang="cs-CZ" dirty="0" smtClean="0"/>
              <a:t> </a:t>
            </a:r>
            <a:r>
              <a:rPr lang="cs-CZ" b="1" dirty="0" smtClean="0"/>
              <a:t>podmínka úspěchu</a:t>
            </a:r>
            <a:r>
              <a:rPr lang="cs-CZ" dirty="0" smtClean="0"/>
              <a:t>:  trvání zásahu nebo reálná hrozba opakování v budoucnu</a:t>
            </a:r>
          </a:p>
          <a:p>
            <a:pPr algn="just">
              <a:buFontTx/>
              <a:buChar char="-"/>
            </a:pPr>
            <a:endParaRPr lang="cs-CZ" dirty="0"/>
          </a:p>
          <a:p>
            <a:pPr algn="just"/>
            <a:r>
              <a:rPr lang="cs-CZ" b="1" dirty="0"/>
              <a:t>Odstraňovací žaloba </a:t>
            </a:r>
            <a:r>
              <a:rPr lang="cs-CZ" dirty="0"/>
              <a:t>- odstranění </a:t>
            </a:r>
            <a:r>
              <a:rPr lang="cs-CZ" b="1" dirty="0"/>
              <a:t>zdroje </a:t>
            </a:r>
            <a:r>
              <a:rPr lang="cs-CZ" dirty="0"/>
              <a:t>závadných následků či závadného stavu </a:t>
            </a:r>
          </a:p>
          <a:p>
            <a:pPr algn="just">
              <a:buFontTx/>
              <a:buChar char="-"/>
            </a:pPr>
            <a:endParaRPr lang="cs-CZ" dirty="0"/>
          </a:p>
          <a:p>
            <a:pPr marL="0" indent="0">
              <a:buNone/>
            </a:pPr>
            <a:endParaRPr lang="cs-CZ" dirty="0"/>
          </a:p>
        </p:txBody>
      </p:sp>
    </p:spTree>
    <p:extLst>
      <p:ext uri="{BB962C8B-B14F-4D97-AF65-F5344CB8AC3E}">
        <p14:creationId xmlns:p14="http://schemas.microsoft.com/office/powerpoint/2010/main" xmlns="" val="40770572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g.geocaching.com/cache/b013242c-94d4-439e-a214-1b11fef9ac3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188640"/>
            <a:ext cx="8640960" cy="568863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ovéPole 1"/>
          <p:cNvSpPr txBox="1"/>
          <p:nvPr/>
        </p:nvSpPr>
        <p:spPr>
          <a:xfrm>
            <a:off x="251520" y="6093296"/>
            <a:ext cx="8640960" cy="246221"/>
          </a:xfrm>
          <a:prstGeom prst="rect">
            <a:avLst/>
          </a:prstGeom>
          <a:noFill/>
        </p:spPr>
        <p:txBody>
          <a:bodyPr wrap="square" rtlCol="0">
            <a:spAutoFit/>
          </a:bodyPr>
          <a:lstStyle/>
          <a:p>
            <a:r>
              <a:rPr lang="cs-CZ" sz="1000" dirty="0" smtClean="0"/>
              <a:t>Zdroj: http</a:t>
            </a:r>
            <a:r>
              <a:rPr lang="cs-CZ" sz="1000" dirty="0"/>
              <a:t>://img.geocaching.com/cache/b013242c-94d4-439e-a214-1b11fef9ac3c.jpg</a:t>
            </a:r>
          </a:p>
        </p:txBody>
      </p:sp>
    </p:spTree>
    <p:extLst>
      <p:ext uri="{BB962C8B-B14F-4D97-AF65-F5344CB8AC3E}">
        <p14:creationId xmlns:p14="http://schemas.microsoft.com/office/powerpoint/2010/main" xmlns="" val="317522447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rcheologienadosah.cz/sites/default/files/filip.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39"/>
            <a:ext cx="8856984" cy="576064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ovéPole 1"/>
          <p:cNvSpPr txBox="1"/>
          <p:nvPr/>
        </p:nvSpPr>
        <p:spPr>
          <a:xfrm>
            <a:off x="179512" y="6021288"/>
            <a:ext cx="8712968" cy="246221"/>
          </a:xfrm>
          <a:prstGeom prst="rect">
            <a:avLst/>
          </a:prstGeom>
          <a:noFill/>
        </p:spPr>
        <p:txBody>
          <a:bodyPr wrap="square" rtlCol="0">
            <a:spAutoFit/>
          </a:bodyPr>
          <a:lstStyle/>
          <a:p>
            <a:r>
              <a:rPr lang="cs-CZ" sz="1000" dirty="0" smtClean="0"/>
              <a:t>Zdroj: http</a:t>
            </a:r>
            <a:r>
              <a:rPr lang="cs-CZ" sz="1000" dirty="0"/>
              <a:t>://www.archeologienadosah.cz/sites/default/files/filip.jpg</a:t>
            </a:r>
          </a:p>
        </p:txBody>
      </p:sp>
    </p:spTree>
    <p:extLst>
      <p:ext uri="{BB962C8B-B14F-4D97-AF65-F5344CB8AC3E}">
        <p14:creationId xmlns:p14="http://schemas.microsoft.com/office/powerpoint/2010/main" xmlns="" val="344552408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Katalog prostředků ochrany</a:t>
            </a:r>
            <a:endParaRPr lang="cs-CZ" b="1" dirty="0"/>
          </a:p>
        </p:txBody>
      </p:sp>
      <p:sp>
        <p:nvSpPr>
          <p:cNvPr id="3" name="Zástupný symbol pro obsah 2"/>
          <p:cNvSpPr>
            <a:spLocks noGrp="1"/>
          </p:cNvSpPr>
          <p:nvPr>
            <p:ph sz="quarter" idx="1"/>
          </p:nvPr>
        </p:nvSpPr>
        <p:spPr/>
        <p:txBody>
          <a:bodyPr>
            <a:normAutofit fontScale="55000" lnSpcReduction="20000"/>
          </a:bodyPr>
          <a:lstStyle/>
          <a:p>
            <a:pPr algn="just"/>
            <a:r>
              <a:rPr lang="cs-CZ" i="1" dirty="0"/>
              <a:t>"Pro mě bylo setkání se seriálem Návštěvníci na </a:t>
            </a:r>
            <a:r>
              <a:rPr lang="cs-CZ" i="1" dirty="0" smtClean="0"/>
              <a:t>obrazovce </a:t>
            </a:r>
            <a:r>
              <a:rPr lang="cs-CZ" i="1" dirty="0"/>
              <a:t>šok</a:t>
            </a:r>
            <a:r>
              <a:rPr lang="cs-CZ" i="1" dirty="0" smtClean="0"/>
              <a:t>. Když </a:t>
            </a:r>
            <a:r>
              <a:rPr lang="cs-CZ" i="1" dirty="0"/>
              <a:t>jsem viděla </a:t>
            </a:r>
            <a:r>
              <a:rPr lang="cs-CZ" i="1" dirty="0" smtClean="0"/>
              <a:t>                       na </a:t>
            </a:r>
            <a:r>
              <a:rPr lang="cs-CZ" i="1" dirty="0"/>
              <a:t>obrazovce akademika Filipa, bylo mi mého manžela strašně </a:t>
            </a:r>
            <a:r>
              <a:rPr lang="cs-CZ" i="1" dirty="0" smtClean="0"/>
              <a:t>líto.“</a:t>
            </a:r>
          </a:p>
          <a:p>
            <a:pPr marL="0" indent="0">
              <a:buNone/>
            </a:pPr>
            <a:r>
              <a:rPr lang="cs-CZ" dirty="0"/>
              <a:t>	</a:t>
            </a:r>
            <a:endParaRPr lang="cs-CZ" dirty="0" smtClean="0"/>
          </a:p>
          <a:p>
            <a:pPr marL="0" indent="0">
              <a:buNone/>
            </a:pPr>
            <a:r>
              <a:rPr lang="cs-CZ" dirty="0"/>
              <a:t>	</a:t>
            </a:r>
            <a:r>
              <a:rPr lang="cs-CZ" dirty="0" smtClean="0"/>
              <a:t>(Alena </a:t>
            </a:r>
            <a:r>
              <a:rPr lang="cs-CZ" dirty="0"/>
              <a:t>Filipová </a:t>
            </a:r>
            <a:r>
              <a:rPr lang="cs-CZ" dirty="0" smtClean="0"/>
              <a:t>, vdova po akademikovi Janu Filipovi)</a:t>
            </a:r>
          </a:p>
          <a:p>
            <a:pPr marL="0" indent="0">
              <a:buNone/>
            </a:pPr>
            <a:endParaRPr lang="cs-CZ" dirty="0"/>
          </a:p>
          <a:p>
            <a:r>
              <a:rPr lang="cs-CZ" i="1" dirty="0"/>
              <a:t>"Pamatuji se na to dodnes, ona se rozhodla, že nám vysílání </a:t>
            </a:r>
            <a:r>
              <a:rPr lang="cs-CZ" i="1" dirty="0" smtClean="0"/>
              <a:t>znemožní." </a:t>
            </a:r>
          </a:p>
          <a:p>
            <a:pPr marL="0" indent="0">
              <a:buNone/>
            </a:pPr>
            <a:endParaRPr lang="cs-CZ" dirty="0" smtClean="0"/>
          </a:p>
          <a:p>
            <a:pPr marL="0" indent="0">
              <a:buNone/>
            </a:pPr>
            <a:r>
              <a:rPr lang="cs-CZ" dirty="0"/>
              <a:t> </a:t>
            </a:r>
            <a:r>
              <a:rPr lang="cs-CZ" dirty="0" smtClean="0"/>
              <a:t>     	(dramaturgyně Jarmila Turnovská)</a:t>
            </a:r>
            <a:endParaRPr lang="cs-CZ" dirty="0"/>
          </a:p>
          <a:p>
            <a:pPr marL="0" indent="0">
              <a:buNone/>
            </a:pPr>
            <a:endParaRPr lang="cs-CZ" dirty="0" smtClean="0"/>
          </a:p>
          <a:p>
            <a:pPr algn="just"/>
            <a:r>
              <a:rPr lang="cs-CZ" i="1" dirty="0" smtClean="0"/>
              <a:t>„Každý</a:t>
            </a:r>
            <a:r>
              <a:rPr lang="cs-CZ" i="1" dirty="0"/>
              <a:t>, kdo v seriálu vyslovil jméno Filip, musel dodatečně nadabovat slovo Richard. Stálo to kolem sto tisíc korun, ale myslím, že jsme to udělali velmi dobře. Natočil jsem spoustu věcí, ale v životě jsem se s něčím takovým </a:t>
            </a:r>
            <a:r>
              <a:rPr lang="cs-CZ" i="1" dirty="0" smtClean="0"/>
              <a:t>nesetkal." </a:t>
            </a:r>
          </a:p>
          <a:p>
            <a:pPr marL="0" indent="0" algn="just">
              <a:buNone/>
            </a:pPr>
            <a:endParaRPr lang="cs-CZ" i="1" dirty="0" smtClean="0"/>
          </a:p>
          <a:p>
            <a:pPr marL="0" indent="0">
              <a:buNone/>
            </a:pPr>
            <a:r>
              <a:rPr lang="cs-CZ" dirty="0" smtClean="0"/>
              <a:t>	(režisér Jindřich Polák)</a:t>
            </a:r>
          </a:p>
          <a:p>
            <a:pPr marL="0" indent="0">
              <a:buNone/>
            </a:pPr>
            <a:endParaRPr lang="cs-CZ" dirty="0"/>
          </a:p>
          <a:p>
            <a:pPr algn="just"/>
            <a:r>
              <a:rPr lang="cs-CZ" i="1" dirty="0" smtClean="0"/>
              <a:t>"</a:t>
            </a:r>
            <a:r>
              <a:rPr lang="cs-CZ" i="1" dirty="0"/>
              <a:t>Existují případy, kdy se musela například vystřihnout nějaká scéna nebo pozastavit celý film, ale aby se muselo takto trapně změnit jméno, to </a:t>
            </a:r>
            <a:r>
              <a:rPr lang="cs-CZ" i="1" dirty="0" smtClean="0"/>
              <a:t>neznám." </a:t>
            </a:r>
          </a:p>
          <a:p>
            <a:pPr marL="0" indent="0" algn="just">
              <a:buNone/>
            </a:pPr>
            <a:endParaRPr lang="cs-CZ" i="1" dirty="0" smtClean="0"/>
          </a:p>
          <a:p>
            <a:pPr marL="0" indent="0">
              <a:buNone/>
            </a:pPr>
            <a:r>
              <a:rPr lang="cs-CZ" dirty="0" smtClean="0"/>
              <a:t>	(</a:t>
            </a:r>
            <a:r>
              <a:rPr lang="cs-CZ" dirty="0"/>
              <a:t>filmový kritik Tomáš </a:t>
            </a:r>
            <a:r>
              <a:rPr lang="cs-CZ" dirty="0" err="1" smtClean="0"/>
              <a:t>Baldýnský</a:t>
            </a:r>
            <a:r>
              <a:rPr lang="cs-CZ" dirty="0" smtClean="0"/>
              <a:t>)</a:t>
            </a:r>
          </a:p>
          <a:p>
            <a:pPr marL="0" indent="0">
              <a:buNone/>
            </a:pPr>
            <a:endParaRPr lang="cs-CZ" dirty="0"/>
          </a:p>
          <a:p>
            <a:pPr marL="0" indent="0">
              <a:buNone/>
            </a:pPr>
            <a:r>
              <a:rPr lang="cs-CZ" sz="1600" dirty="0"/>
              <a:t>Zdroj: </a:t>
            </a:r>
            <a:r>
              <a:rPr lang="cs-CZ" sz="1600" u="sng" dirty="0">
                <a:hlinkClick r:id="rId2"/>
              </a:rPr>
              <a:t>http://zpravy.idnes.cz/navstevnici-prisli-o-filipa-d10-/domaci.aspx?c=A030506_224801_domaci_pol</a:t>
            </a:r>
            <a:endParaRPr lang="cs-CZ" sz="1600" dirty="0"/>
          </a:p>
          <a:p>
            <a:endParaRPr lang="cs-CZ" dirty="0"/>
          </a:p>
        </p:txBody>
      </p:sp>
    </p:spTree>
    <p:extLst>
      <p:ext uri="{BB962C8B-B14F-4D97-AF65-F5344CB8AC3E}">
        <p14:creationId xmlns:p14="http://schemas.microsoft.com/office/powerpoint/2010/main" xmlns="" val="403177765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Katalog prostředků ochrany</a:t>
            </a:r>
            <a:endParaRPr lang="cs-CZ" dirty="0"/>
          </a:p>
        </p:txBody>
      </p:sp>
      <p:sp>
        <p:nvSpPr>
          <p:cNvPr id="3" name="Zástupný symbol pro obsah 2"/>
          <p:cNvSpPr>
            <a:spLocks noGrp="1"/>
          </p:cNvSpPr>
          <p:nvPr>
            <p:ph sz="quarter" idx="1"/>
          </p:nvPr>
        </p:nvSpPr>
        <p:spPr/>
        <p:txBody>
          <a:bodyPr>
            <a:normAutofit fontScale="55000" lnSpcReduction="20000"/>
          </a:bodyPr>
          <a:lstStyle/>
          <a:p>
            <a:r>
              <a:rPr lang="cs-CZ" b="1" u="sng" dirty="0" smtClean="0"/>
              <a:t>Postmortální ochrana</a:t>
            </a:r>
            <a:r>
              <a:rPr lang="cs-CZ" b="1" dirty="0" smtClean="0"/>
              <a:t>:</a:t>
            </a:r>
          </a:p>
          <a:p>
            <a:endParaRPr lang="cs-CZ" dirty="0"/>
          </a:p>
          <a:p>
            <a:r>
              <a:rPr lang="cs-CZ" dirty="0" smtClean="0"/>
              <a:t>§ 15 OZ:</a:t>
            </a:r>
          </a:p>
          <a:p>
            <a:pPr marL="0" indent="0">
              <a:buNone/>
            </a:pPr>
            <a:endParaRPr lang="cs-CZ" dirty="0" smtClean="0"/>
          </a:p>
          <a:p>
            <a:pPr marL="0" indent="0" algn="just">
              <a:buNone/>
            </a:pPr>
            <a:r>
              <a:rPr lang="cs-CZ" dirty="0"/>
              <a:t> </a:t>
            </a:r>
            <a:r>
              <a:rPr lang="cs-CZ" dirty="0" smtClean="0"/>
              <a:t>    Po </a:t>
            </a:r>
            <a:r>
              <a:rPr lang="cs-CZ" dirty="0"/>
              <a:t>smrti fyzické osoby přísluší uplatňovat právo </a:t>
            </a:r>
            <a:r>
              <a:rPr lang="cs-CZ" dirty="0" smtClean="0"/>
              <a:t>na </a:t>
            </a:r>
            <a:r>
              <a:rPr lang="cs-CZ" dirty="0"/>
              <a:t>ochranu její osobnosti </a:t>
            </a:r>
            <a:r>
              <a:rPr lang="cs-CZ" b="1" dirty="0"/>
              <a:t>manželu nebo </a:t>
            </a:r>
            <a:r>
              <a:rPr lang="cs-CZ" b="1" dirty="0" smtClean="0"/>
              <a:t>partnerovi a </a:t>
            </a:r>
            <a:r>
              <a:rPr lang="cs-CZ" b="1" dirty="0"/>
              <a:t>dětem</a:t>
            </a:r>
            <a:r>
              <a:rPr lang="cs-CZ" dirty="0"/>
              <a:t>, a není-li jich, jejím </a:t>
            </a:r>
            <a:r>
              <a:rPr lang="cs-CZ" b="1" dirty="0"/>
              <a:t>rodičům</a:t>
            </a:r>
            <a:r>
              <a:rPr lang="cs-CZ" dirty="0" smtClean="0"/>
              <a:t>.</a:t>
            </a:r>
          </a:p>
          <a:p>
            <a:pPr marL="0" indent="0" algn="just">
              <a:buNone/>
            </a:pPr>
            <a:endParaRPr lang="cs-CZ" dirty="0"/>
          </a:p>
          <a:p>
            <a:pPr algn="just"/>
            <a:r>
              <a:rPr lang="cs-CZ" dirty="0"/>
              <a:t>§ 82 </a:t>
            </a:r>
            <a:r>
              <a:rPr lang="cs-CZ" dirty="0" smtClean="0"/>
              <a:t>odst. 2 NOZ:</a:t>
            </a:r>
          </a:p>
          <a:p>
            <a:pPr algn="just"/>
            <a:endParaRPr lang="cs-CZ" dirty="0"/>
          </a:p>
          <a:p>
            <a:pPr marL="0" indent="0" algn="just">
              <a:buNone/>
            </a:pPr>
            <a:r>
              <a:rPr lang="cs-CZ" dirty="0" smtClean="0"/>
              <a:t>(</a:t>
            </a:r>
            <a:r>
              <a:rPr lang="cs-CZ" dirty="0"/>
              <a:t>2) Po smrti člověka se může ochrany jeho osobnosti domáhat </a:t>
            </a:r>
            <a:r>
              <a:rPr lang="cs-CZ" b="1" dirty="0"/>
              <a:t>kterákoli z osob jemu blízkých</a:t>
            </a:r>
            <a:r>
              <a:rPr lang="cs-CZ" dirty="0"/>
              <a:t>.</a:t>
            </a:r>
          </a:p>
          <a:p>
            <a:pPr marL="0" indent="0" algn="just">
              <a:buNone/>
            </a:pPr>
            <a:r>
              <a:rPr lang="cs-CZ" dirty="0"/>
              <a:t> </a:t>
            </a:r>
          </a:p>
          <a:p>
            <a:pPr algn="just"/>
            <a:r>
              <a:rPr lang="cs-CZ" dirty="0"/>
              <a:t>§ 83 </a:t>
            </a:r>
            <a:r>
              <a:rPr lang="cs-CZ" dirty="0" smtClean="0"/>
              <a:t>NOZ:</a:t>
            </a:r>
            <a:endParaRPr lang="cs-CZ" dirty="0"/>
          </a:p>
          <a:p>
            <a:pPr algn="just"/>
            <a:endParaRPr lang="cs-CZ" dirty="0"/>
          </a:p>
          <a:p>
            <a:pPr marL="0" indent="0" algn="just">
              <a:buNone/>
            </a:pPr>
            <a:r>
              <a:rPr lang="cs-CZ" dirty="0" smtClean="0"/>
              <a:t>(</a:t>
            </a:r>
            <a:r>
              <a:rPr lang="cs-CZ" dirty="0"/>
              <a:t>1) </a:t>
            </a:r>
            <a:r>
              <a:rPr lang="cs-CZ" b="1" dirty="0"/>
              <a:t>Souvisí-li</a:t>
            </a:r>
            <a:r>
              <a:rPr lang="cs-CZ" dirty="0"/>
              <a:t> neoprávněný zásah do osobnosti člověka </a:t>
            </a:r>
            <a:r>
              <a:rPr lang="cs-CZ" b="1" dirty="0"/>
              <a:t>s jeho činností v právnické osobě</a:t>
            </a:r>
            <a:r>
              <a:rPr lang="cs-CZ" dirty="0"/>
              <a:t>, může právo na ochranu jeho osobnosti uplatnit i tato právnická osoba; za jeho života však jen jeho jménem a s jeho souhlasem. Není-li člověk schopen projevit vůli pro nepřítomnost </a:t>
            </a:r>
            <a:r>
              <a:rPr lang="cs-CZ" dirty="0" smtClean="0"/>
              <a:t>                      nebo </a:t>
            </a:r>
            <a:r>
              <a:rPr lang="cs-CZ" dirty="0"/>
              <a:t>pro neschopnost úsudku, není souhlasu třeba.</a:t>
            </a:r>
          </a:p>
          <a:p>
            <a:pPr algn="just"/>
            <a:endParaRPr lang="cs-CZ" dirty="0"/>
          </a:p>
          <a:p>
            <a:pPr marL="0" indent="0" algn="just">
              <a:buNone/>
            </a:pPr>
            <a:r>
              <a:rPr lang="cs-CZ" dirty="0" smtClean="0"/>
              <a:t>(</a:t>
            </a:r>
            <a:r>
              <a:rPr lang="cs-CZ" dirty="0"/>
              <a:t>2) </a:t>
            </a:r>
            <a:r>
              <a:rPr lang="cs-CZ" b="1" dirty="0"/>
              <a:t>Po smrti člověka se právnická osoba může domáhat</a:t>
            </a:r>
            <a:r>
              <a:rPr lang="cs-CZ" dirty="0"/>
              <a:t>, aby od neoprávněného zásahu bylo upuštěno a aby byly odstraněny jeho následky.</a:t>
            </a:r>
          </a:p>
        </p:txBody>
      </p:sp>
    </p:spTree>
    <p:extLst>
      <p:ext uri="{BB962C8B-B14F-4D97-AF65-F5344CB8AC3E}">
        <p14:creationId xmlns:p14="http://schemas.microsoft.com/office/powerpoint/2010/main" xmlns="" val="4239352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Katalog prostředků ochrany</a:t>
            </a:r>
            <a:endParaRPr lang="cs-CZ" dirty="0"/>
          </a:p>
        </p:txBody>
      </p:sp>
      <p:sp>
        <p:nvSpPr>
          <p:cNvPr id="3" name="Zástupný symbol pro obsah 2"/>
          <p:cNvSpPr>
            <a:spLocks noGrp="1"/>
          </p:cNvSpPr>
          <p:nvPr>
            <p:ph sz="quarter" idx="1"/>
          </p:nvPr>
        </p:nvSpPr>
        <p:spPr/>
        <p:txBody>
          <a:bodyPr>
            <a:normAutofit lnSpcReduction="10000"/>
          </a:bodyPr>
          <a:lstStyle/>
          <a:p>
            <a:pPr algn="just"/>
            <a:r>
              <a:rPr lang="cs-CZ" b="1" dirty="0"/>
              <a:t>Určovací </a:t>
            </a:r>
            <a:r>
              <a:rPr lang="cs-CZ" b="1" dirty="0" smtClean="0"/>
              <a:t>žaloba:</a:t>
            </a:r>
          </a:p>
          <a:p>
            <a:pPr marL="0" indent="0" algn="just">
              <a:buNone/>
            </a:pPr>
            <a:r>
              <a:rPr lang="cs-CZ" b="1" dirty="0"/>
              <a:t> </a:t>
            </a:r>
          </a:p>
          <a:p>
            <a:pPr marL="0" indent="0" algn="just">
              <a:buNone/>
            </a:pPr>
            <a:r>
              <a:rPr lang="cs-CZ" b="1" dirty="0" smtClean="0"/>
              <a:t>    </a:t>
            </a:r>
            <a:r>
              <a:rPr lang="cs-CZ" dirty="0" smtClean="0"/>
              <a:t>Komentář -</a:t>
            </a:r>
            <a:r>
              <a:rPr lang="cs-CZ" b="1" dirty="0" smtClean="0"/>
              <a:t>  </a:t>
            </a:r>
            <a:r>
              <a:rPr lang="cs-CZ" dirty="0"/>
              <a:t>jen při existenci </a:t>
            </a:r>
            <a:r>
              <a:rPr lang="cs-CZ" b="1" dirty="0"/>
              <a:t>naléhavého právního zájmu</a:t>
            </a:r>
            <a:r>
              <a:rPr lang="cs-CZ" dirty="0"/>
              <a:t> (§ 80 OSŘ</a:t>
            </a:r>
            <a:r>
              <a:rPr lang="cs-CZ" dirty="0" smtClean="0"/>
              <a:t>)</a:t>
            </a:r>
          </a:p>
          <a:p>
            <a:pPr marL="0" indent="0" algn="just">
              <a:buNone/>
            </a:pPr>
            <a:r>
              <a:rPr lang="cs-CZ" dirty="0" smtClean="0"/>
              <a:t> </a:t>
            </a:r>
            <a:r>
              <a:rPr lang="cs-CZ" dirty="0"/>
              <a:t>x </a:t>
            </a:r>
            <a:r>
              <a:rPr lang="cs-CZ" dirty="0" smtClean="0"/>
              <a:t> konstatování porušení práva - jiný </a:t>
            </a:r>
            <a:r>
              <a:rPr lang="cs-CZ" dirty="0"/>
              <a:t>způsob satisfakce (§ 2951 odst. 2 NOZ</a:t>
            </a:r>
            <a:r>
              <a:rPr lang="cs-CZ" dirty="0" smtClean="0"/>
              <a:t>) – </a:t>
            </a:r>
            <a:r>
              <a:rPr lang="cs-CZ" b="1" dirty="0" smtClean="0"/>
              <a:t>satisfakční žaloba</a:t>
            </a:r>
            <a:endParaRPr lang="cs-CZ" b="1" dirty="0"/>
          </a:p>
          <a:p>
            <a:pPr algn="just"/>
            <a:endParaRPr lang="cs-CZ" dirty="0"/>
          </a:p>
          <a:p>
            <a:pPr algn="just"/>
            <a:r>
              <a:rPr lang="cs-CZ" b="1" dirty="0"/>
              <a:t> Satisfakce již nejsou založeny na objektivní odpovědnosti !!!</a:t>
            </a:r>
            <a:r>
              <a:rPr lang="cs-CZ" dirty="0"/>
              <a:t> (jednotná úprava závazků </a:t>
            </a:r>
            <a:r>
              <a:rPr lang="cs-CZ" dirty="0" smtClean="0"/>
              <a:t>                 z </a:t>
            </a:r>
            <a:r>
              <a:rPr lang="cs-CZ" dirty="0"/>
              <a:t>deliktů)</a:t>
            </a:r>
          </a:p>
          <a:p>
            <a:endParaRPr lang="cs-CZ" dirty="0"/>
          </a:p>
        </p:txBody>
      </p:sp>
    </p:spTree>
    <p:extLst>
      <p:ext uri="{BB962C8B-B14F-4D97-AF65-F5344CB8AC3E}">
        <p14:creationId xmlns:p14="http://schemas.microsoft.com/office/powerpoint/2010/main" xmlns="" val="40951350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Náhrada nemajetkové újmy</a:t>
            </a:r>
            <a:endParaRPr lang="cs-CZ" b="1" dirty="0"/>
          </a:p>
        </p:txBody>
      </p:sp>
      <p:sp>
        <p:nvSpPr>
          <p:cNvPr id="3" name="Zástupný symbol pro obsah 2"/>
          <p:cNvSpPr>
            <a:spLocks noGrp="1"/>
          </p:cNvSpPr>
          <p:nvPr>
            <p:ph sz="quarter" idx="1"/>
          </p:nvPr>
        </p:nvSpPr>
        <p:spPr/>
        <p:txBody>
          <a:bodyPr>
            <a:normAutofit fontScale="77500" lnSpcReduction="20000"/>
          </a:bodyPr>
          <a:lstStyle/>
          <a:p>
            <a:pPr algn="just"/>
            <a:r>
              <a:rPr lang="cs-CZ" sz="2600" dirty="0" smtClean="0"/>
              <a:t>NOZ se hlásí k PETL x fakticky rozpor (</a:t>
            </a:r>
            <a:r>
              <a:rPr lang="cs-CZ" sz="2600" b="1" dirty="0" smtClean="0"/>
              <a:t>škoda vs. újma</a:t>
            </a:r>
            <a:r>
              <a:rPr lang="cs-CZ" sz="2600" dirty="0" smtClean="0"/>
              <a:t>) – viz § 2894 NOZ:</a:t>
            </a:r>
          </a:p>
          <a:p>
            <a:pPr marL="0" indent="0" algn="just">
              <a:buNone/>
            </a:pPr>
            <a:endParaRPr lang="cs-CZ" sz="2600" dirty="0"/>
          </a:p>
          <a:p>
            <a:pPr marL="0" indent="0" algn="just">
              <a:buNone/>
            </a:pPr>
            <a:r>
              <a:rPr lang="cs-CZ" sz="2600" dirty="0" smtClean="0"/>
              <a:t>(</a:t>
            </a:r>
            <a:r>
              <a:rPr lang="cs-CZ" sz="2600" dirty="0"/>
              <a:t>1) Povinnost nahradit jinému újmu zahrnuje vždy povinnost </a:t>
            </a:r>
            <a:r>
              <a:rPr lang="cs-CZ" sz="2600" dirty="0" smtClean="0"/>
              <a:t>k </a:t>
            </a:r>
            <a:r>
              <a:rPr lang="cs-CZ" sz="2600" dirty="0"/>
              <a:t>náhradě </a:t>
            </a:r>
            <a:r>
              <a:rPr lang="cs-CZ" sz="2600" b="1" dirty="0"/>
              <a:t>újmy na jmění (škody)</a:t>
            </a:r>
            <a:r>
              <a:rPr lang="cs-CZ" sz="2600" dirty="0"/>
              <a:t>.</a:t>
            </a:r>
          </a:p>
          <a:p>
            <a:pPr marL="0" indent="0" algn="just">
              <a:buNone/>
            </a:pPr>
            <a:r>
              <a:rPr lang="cs-CZ" sz="2600" dirty="0" smtClean="0"/>
              <a:t>(</a:t>
            </a:r>
            <a:r>
              <a:rPr lang="cs-CZ" sz="2600" dirty="0"/>
              <a:t>2) Nebyla-li povinnost odčinit jinému </a:t>
            </a:r>
            <a:r>
              <a:rPr lang="cs-CZ" sz="2600" b="1" dirty="0"/>
              <a:t>nemajetkovou újmu </a:t>
            </a:r>
            <a:r>
              <a:rPr lang="cs-CZ" sz="2600" dirty="0"/>
              <a:t>výslovně </a:t>
            </a:r>
            <a:r>
              <a:rPr lang="cs-CZ" sz="2600" b="1" dirty="0"/>
              <a:t>ujednána</a:t>
            </a:r>
            <a:r>
              <a:rPr lang="cs-CZ" sz="2600" dirty="0"/>
              <a:t>, postihuje škůdce, jen </a:t>
            </a:r>
            <a:r>
              <a:rPr lang="cs-CZ" sz="2600" b="1" dirty="0"/>
              <a:t>stanoví-li to zvlášť zákon</a:t>
            </a:r>
            <a:r>
              <a:rPr lang="cs-CZ" sz="2600" dirty="0"/>
              <a:t>. </a:t>
            </a:r>
            <a:r>
              <a:rPr lang="cs-CZ" sz="2600" dirty="0" smtClean="0"/>
              <a:t>                 V </a:t>
            </a:r>
            <a:r>
              <a:rPr lang="cs-CZ" sz="2600" dirty="0"/>
              <a:t>takových případech se povinnost nahradit nemajetkovou újmu poskytnutím zadostiučinění posoudí </a:t>
            </a:r>
            <a:r>
              <a:rPr lang="cs-CZ" sz="2600" b="1" dirty="0"/>
              <a:t>obdobně podle ustanovení </a:t>
            </a:r>
            <a:r>
              <a:rPr lang="cs-CZ" sz="2600" b="1" dirty="0" smtClean="0"/>
              <a:t>                        o </a:t>
            </a:r>
            <a:r>
              <a:rPr lang="cs-CZ" sz="2600" b="1" dirty="0"/>
              <a:t>povinnosti nahradit škodu</a:t>
            </a:r>
            <a:r>
              <a:rPr lang="cs-CZ" sz="2600" dirty="0" smtClean="0"/>
              <a:t>.</a:t>
            </a:r>
          </a:p>
          <a:p>
            <a:pPr marL="0" indent="0" algn="just">
              <a:buNone/>
            </a:pPr>
            <a:endParaRPr lang="cs-CZ" sz="2600" dirty="0" smtClean="0"/>
          </a:p>
          <a:p>
            <a:pPr marL="0" indent="0" algn="just">
              <a:buNone/>
            </a:pPr>
            <a:r>
              <a:rPr lang="cs-CZ" sz="2600" dirty="0" smtClean="0"/>
              <a:t>X čl</a:t>
            </a:r>
            <a:r>
              <a:rPr lang="cs-CZ" sz="2600" dirty="0"/>
              <a:t>. 2:101 </a:t>
            </a:r>
            <a:r>
              <a:rPr lang="cs-CZ" sz="2600" dirty="0" smtClean="0"/>
              <a:t>PETL:</a:t>
            </a:r>
          </a:p>
          <a:p>
            <a:pPr marL="0" indent="0" algn="just">
              <a:buNone/>
            </a:pPr>
            <a:endParaRPr lang="cs-CZ" sz="2600" i="1" u="sng" dirty="0">
              <a:solidFill>
                <a:schemeClr val="tx1"/>
              </a:solidFill>
            </a:endParaRPr>
          </a:p>
          <a:p>
            <a:pPr marL="0" indent="0" algn="just">
              <a:buNone/>
            </a:pPr>
            <a:r>
              <a:rPr lang="cs-CZ" sz="2600" dirty="0" smtClean="0"/>
              <a:t>     </a:t>
            </a:r>
            <a:r>
              <a:rPr lang="cs-CZ" sz="2600" dirty="0" smtClean="0">
                <a:solidFill>
                  <a:schemeClr val="tx1"/>
                </a:solidFill>
              </a:rPr>
              <a:t>Škoda </a:t>
            </a:r>
            <a:r>
              <a:rPr lang="cs-CZ" sz="2600" dirty="0">
                <a:solidFill>
                  <a:schemeClr val="tx1"/>
                </a:solidFill>
              </a:rPr>
              <a:t>je </a:t>
            </a:r>
            <a:r>
              <a:rPr lang="cs-CZ" sz="2600" b="1" dirty="0">
                <a:solidFill>
                  <a:schemeClr val="tx1"/>
                </a:solidFill>
              </a:rPr>
              <a:t>majetkovou nebo nemajetkovou újmou </a:t>
            </a:r>
            <a:r>
              <a:rPr lang="cs-CZ" sz="2600" dirty="0">
                <a:solidFill>
                  <a:schemeClr val="tx1"/>
                </a:solidFill>
              </a:rPr>
              <a:t>zákonem chráněného zájmu.</a:t>
            </a:r>
          </a:p>
          <a:p>
            <a:pPr marL="0" indent="0" algn="just">
              <a:buNone/>
            </a:pPr>
            <a:endParaRPr lang="cs-CZ" i="1" dirty="0"/>
          </a:p>
        </p:txBody>
      </p:sp>
    </p:spTree>
    <p:extLst>
      <p:ext uri="{BB962C8B-B14F-4D97-AF65-F5344CB8AC3E}">
        <p14:creationId xmlns:p14="http://schemas.microsoft.com/office/powerpoint/2010/main" xmlns="" val="239347488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Náhrada </a:t>
            </a:r>
            <a:r>
              <a:rPr lang="cs-CZ" b="1" dirty="0" smtClean="0"/>
              <a:t>nemajetkové </a:t>
            </a:r>
            <a:r>
              <a:rPr lang="cs-CZ" b="1" dirty="0"/>
              <a:t>újmy</a:t>
            </a:r>
            <a:endParaRPr lang="cs-CZ" dirty="0"/>
          </a:p>
        </p:txBody>
      </p:sp>
      <p:sp>
        <p:nvSpPr>
          <p:cNvPr id="3" name="Zástupný symbol pro obsah 2"/>
          <p:cNvSpPr>
            <a:spLocks noGrp="1"/>
          </p:cNvSpPr>
          <p:nvPr>
            <p:ph sz="quarter" idx="1"/>
          </p:nvPr>
        </p:nvSpPr>
        <p:spPr/>
        <p:txBody>
          <a:bodyPr>
            <a:noAutofit/>
          </a:bodyPr>
          <a:lstStyle/>
          <a:p>
            <a:pPr algn="just"/>
            <a:r>
              <a:rPr lang="cs-CZ" sz="1800" dirty="0" smtClean="0"/>
              <a:t>Satisfakční povinnost obecně založena na </a:t>
            </a:r>
            <a:r>
              <a:rPr lang="cs-CZ" sz="1800" b="1" dirty="0" smtClean="0"/>
              <a:t>presumovaném nedbalostním zavinění</a:t>
            </a:r>
            <a:r>
              <a:rPr lang="cs-CZ" sz="1800" dirty="0"/>
              <a:t> </a:t>
            </a:r>
            <a:r>
              <a:rPr lang="cs-CZ" sz="1800" dirty="0" smtClean="0"/>
              <a:t>– viz § </a:t>
            </a:r>
            <a:r>
              <a:rPr lang="cs-CZ" sz="1800" dirty="0"/>
              <a:t>2894 odst. 2, </a:t>
            </a:r>
            <a:r>
              <a:rPr lang="cs-CZ" sz="1800" dirty="0" smtClean="0"/>
              <a:t>věta druhá NOZ ve spojení s: </a:t>
            </a:r>
          </a:p>
          <a:p>
            <a:pPr algn="just"/>
            <a:endParaRPr lang="cs-CZ" sz="1800" dirty="0"/>
          </a:p>
          <a:p>
            <a:pPr algn="just"/>
            <a:r>
              <a:rPr lang="cs-CZ" sz="1800" dirty="0" smtClean="0"/>
              <a:t>§ </a:t>
            </a:r>
            <a:r>
              <a:rPr lang="cs-CZ" sz="1800" dirty="0"/>
              <a:t>2910 NOZ:</a:t>
            </a:r>
          </a:p>
          <a:p>
            <a:pPr marL="0" lvl="1" indent="0" algn="just">
              <a:buClr>
                <a:schemeClr val="accent1"/>
              </a:buClr>
              <a:buSzPct val="85000"/>
              <a:buNone/>
            </a:pPr>
            <a:endParaRPr lang="cs-CZ" sz="1800" dirty="0">
              <a:solidFill>
                <a:schemeClr val="tx1"/>
              </a:solidFill>
            </a:endParaRPr>
          </a:p>
          <a:p>
            <a:pPr marL="0" lvl="1" indent="0" algn="just">
              <a:buClr>
                <a:schemeClr val="accent1"/>
              </a:buClr>
              <a:buSzPct val="85000"/>
              <a:buNone/>
            </a:pPr>
            <a:r>
              <a:rPr lang="cs-CZ" sz="1800" dirty="0">
                <a:solidFill>
                  <a:schemeClr val="tx1"/>
                </a:solidFill>
              </a:rPr>
              <a:t>     Škůdce, který </a:t>
            </a:r>
            <a:r>
              <a:rPr lang="cs-CZ" sz="1800" b="1" dirty="0">
                <a:solidFill>
                  <a:schemeClr val="tx1"/>
                </a:solidFill>
              </a:rPr>
              <a:t>vlastním zaviněním </a:t>
            </a:r>
            <a:r>
              <a:rPr lang="cs-CZ" sz="1800" dirty="0">
                <a:solidFill>
                  <a:schemeClr val="tx1"/>
                </a:solidFill>
              </a:rPr>
              <a:t>poruší povinnost stanovenou zákonem                      a zasáhne tak  do </a:t>
            </a:r>
            <a:r>
              <a:rPr lang="cs-CZ" sz="1800" b="1" dirty="0">
                <a:solidFill>
                  <a:schemeClr val="tx1"/>
                </a:solidFill>
              </a:rPr>
              <a:t>absolutního práva </a:t>
            </a:r>
            <a:r>
              <a:rPr lang="cs-CZ" sz="1800" dirty="0">
                <a:solidFill>
                  <a:schemeClr val="tx1"/>
                </a:solidFill>
              </a:rPr>
              <a:t>poškozeného, nahradí poškozenému, co tím způsobil. Povinnost k náhradě vznikne i škůdci, který zasáhne do jiného práva poškozeného zaviněným porušením zákonné povinnosti stanovené na ochranu takového práva.</a:t>
            </a:r>
          </a:p>
          <a:p>
            <a:pPr algn="just"/>
            <a:endParaRPr lang="cs-CZ" sz="1800" dirty="0"/>
          </a:p>
          <a:p>
            <a:pPr algn="just"/>
            <a:r>
              <a:rPr lang="cs-CZ" sz="1800" dirty="0"/>
              <a:t>§ 2911 NOZ:</a:t>
            </a:r>
          </a:p>
          <a:p>
            <a:pPr algn="just"/>
            <a:endParaRPr lang="cs-CZ" sz="1800" dirty="0"/>
          </a:p>
          <a:p>
            <a:pPr marL="0" lvl="1" indent="0" algn="just">
              <a:buClr>
                <a:schemeClr val="accent1"/>
              </a:buClr>
              <a:buSzPct val="85000"/>
              <a:buNone/>
            </a:pPr>
            <a:r>
              <a:rPr lang="cs-CZ" sz="1800" i="1" dirty="0">
                <a:solidFill>
                  <a:schemeClr val="tx1"/>
                </a:solidFill>
              </a:rPr>
              <a:t>    </a:t>
            </a:r>
            <a:r>
              <a:rPr lang="cs-CZ" sz="1800" dirty="0">
                <a:solidFill>
                  <a:schemeClr val="tx1"/>
                </a:solidFill>
              </a:rPr>
              <a:t>Způsobí-li škůdce poškozenému škodu porušením zákonné povinnosti</a:t>
            </a:r>
            <a:r>
              <a:rPr lang="cs-CZ" sz="1800" b="1" dirty="0">
                <a:solidFill>
                  <a:schemeClr val="tx1"/>
                </a:solidFill>
              </a:rPr>
              <a:t>, má se za to</a:t>
            </a:r>
            <a:r>
              <a:rPr lang="cs-CZ" sz="1800" dirty="0">
                <a:solidFill>
                  <a:schemeClr val="tx1"/>
                </a:solidFill>
              </a:rPr>
              <a:t>, že škodu </a:t>
            </a:r>
            <a:r>
              <a:rPr lang="cs-CZ" sz="1800" b="1" dirty="0">
                <a:solidFill>
                  <a:schemeClr val="tx1"/>
                </a:solidFill>
              </a:rPr>
              <a:t>zavinil z nedbalosti</a:t>
            </a:r>
            <a:r>
              <a:rPr lang="cs-CZ" sz="1800" dirty="0">
                <a:solidFill>
                  <a:schemeClr val="tx1"/>
                </a:solidFill>
              </a:rPr>
              <a:t>.</a:t>
            </a:r>
          </a:p>
          <a:p>
            <a:pPr algn="just"/>
            <a:endParaRPr lang="cs-CZ" sz="1800" dirty="0"/>
          </a:p>
          <a:p>
            <a:pPr marL="0" indent="0" algn="just">
              <a:buNone/>
            </a:pPr>
            <a:endParaRPr lang="cs-CZ" sz="1800" i="1" dirty="0">
              <a:solidFill>
                <a:schemeClr val="tx1"/>
              </a:solidFill>
            </a:endParaRPr>
          </a:p>
        </p:txBody>
      </p:sp>
    </p:spTree>
    <p:extLst>
      <p:ext uri="{BB962C8B-B14F-4D97-AF65-F5344CB8AC3E}">
        <p14:creationId xmlns:p14="http://schemas.microsoft.com/office/powerpoint/2010/main" xmlns="" val="159082419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92500" lnSpcReduction="20000"/>
          </a:bodyPr>
          <a:lstStyle/>
          <a:p>
            <a:r>
              <a:rPr lang="cs-CZ" sz="3100" b="1" dirty="0"/>
              <a:t>Náhrada při újmě na přirozených právech člověka   </a:t>
            </a:r>
            <a:endParaRPr lang="cs-CZ" sz="3100" b="1" dirty="0" smtClean="0"/>
          </a:p>
          <a:p>
            <a:pPr marL="0" indent="0">
              <a:buNone/>
            </a:pPr>
            <a:endParaRPr lang="cs-CZ" sz="3100" b="1" dirty="0" smtClean="0"/>
          </a:p>
          <a:p>
            <a:r>
              <a:rPr lang="cs-CZ" sz="3100" dirty="0" smtClean="0"/>
              <a:t>§ 2956 NOZ:</a:t>
            </a:r>
          </a:p>
          <a:p>
            <a:pPr marL="0" lvl="1" indent="0">
              <a:buClr>
                <a:schemeClr val="accent1"/>
              </a:buClr>
              <a:buSzPct val="85000"/>
              <a:buNone/>
            </a:pPr>
            <a:endParaRPr lang="cs-CZ" sz="3100" i="1" dirty="0" smtClean="0">
              <a:solidFill>
                <a:schemeClr val="tx1"/>
              </a:solidFill>
            </a:endParaRPr>
          </a:p>
          <a:p>
            <a:pPr marL="0" lvl="1" indent="0" algn="just">
              <a:buClr>
                <a:schemeClr val="accent1"/>
              </a:buClr>
              <a:buSzPct val="85000"/>
              <a:buNone/>
            </a:pPr>
            <a:r>
              <a:rPr lang="cs-CZ" sz="3100" i="1" dirty="0">
                <a:solidFill>
                  <a:schemeClr val="tx1"/>
                </a:solidFill>
              </a:rPr>
              <a:t> </a:t>
            </a:r>
            <a:r>
              <a:rPr lang="cs-CZ" sz="3100" i="1" dirty="0" smtClean="0">
                <a:solidFill>
                  <a:schemeClr val="tx1"/>
                </a:solidFill>
              </a:rPr>
              <a:t>    </a:t>
            </a:r>
            <a:r>
              <a:rPr lang="cs-CZ" sz="3100" dirty="0" smtClean="0">
                <a:solidFill>
                  <a:schemeClr val="tx1"/>
                </a:solidFill>
              </a:rPr>
              <a:t>Vznikne-li </a:t>
            </a:r>
            <a:r>
              <a:rPr lang="cs-CZ" sz="3100" dirty="0">
                <a:solidFill>
                  <a:schemeClr val="tx1"/>
                </a:solidFill>
              </a:rPr>
              <a:t>škůdci povinnost odčinit člověku újmu na jeho přirozeném právu chráněném ustanoveními první části tohoto zákona, </a:t>
            </a:r>
            <a:r>
              <a:rPr lang="cs-CZ" sz="3100" b="1" dirty="0">
                <a:solidFill>
                  <a:schemeClr val="tx1"/>
                </a:solidFill>
              </a:rPr>
              <a:t>nahradí </a:t>
            </a:r>
            <a:r>
              <a:rPr lang="cs-CZ" sz="3100" dirty="0">
                <a:solidFill>
                  <a:schemeClr val="tx1"/>
                </a:solidFill>
              </a:rPr>
              <a:t>škodu </a:t>
            </a:r>
            <a:r>
              <a:rPr lang="cs-CZ" sz="3100" b="1" dirty="0">
                <a:solidFill>
                  <a:schemeClr val="tx1"/>
                </a:solidFill>
              </a:rPr>
              <a:t>i nemajetkovou újmu</a:t>
            </a:r>
            <a:r>
              <a:rPr lang="cs-CZ" sz="3100" dirty="0">
                <a:solidFill>
                  <a:schemeClr val="tx1"/>
                </a:solidFill>
              </a:rPr>
              <a:t>, kterou tím způsobil; jako nemajetkovou újmu odčiní </a:t>
            </a:r>
            <a:r>
              <a:rPr lang="cs-CZ" sz="3100" dirty="0" smtClean="0">
                <a:solidFill>
                  <a:schemeClr val="tx1"/>
                </a:solidFill>
              </a:rPr>
              <a:t>                       i </a:t>
            </a:r>
            <a:r>
              <a:rPr lang="cs-CZ" sz="3100" dirty="0">
                <a:solidFill>
                  <a:schemeClr val="tx1"/>
                </a:solidFill>
              </a:rPr>
              <a:t>způsobené </a:t>
            </a:r>
            <a:r>
              <a:rPr lang="cs-CZ" sz="3100" b="1" dirty="0">
                <a:solidFill>
                  <a:schemeClr val="tx1"/>
                </a:solidFill>
              </a:rPr>
              <a:t>duševní útrapy</a:t>
            </a:r>
            <a:r>
              <a:rPr lang="cs-CZ" sz="3100" dirty="0">
                <a:solidFill>
                  <a:schemeClr val="tx1"/>
                </a:solidFill>
              </a:rPr>
              <a:t>.</a:t>
            </a:r>
          </a:p>
          <a:p>
            <a:pPr marL="0" indent="0">
              <a:buNone/>
            </a:pPr>
            <a:endParaRPr lang="cs-CZ" sz="3100" dirty="0" smtClean="0"/>
          </a:p>
          <a:p>
            <a:endParaRPr lang="cs-CZ" dirty="0"/>
          </a:p>
        </p:txBody>
      </p:sp>
    </p:spTree>
    <p:extLst>
      <p:ext uri="{BB962C8B-B14F-4D97-AF65-F5344CB8AC3E}">
        <p14:creationId xmlns:p14="http://schemas.microsoft.com/office/powerpoint/2010/main" xmlns="" val="4083863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Generální klauzule</a:t>
            </a:r>
            <a:endParaRPr lang="cs-CZ" dirty="0"/>
          </a:p>
        </p:txBody>
      </p:sp>
      <p:sp>
        <p:nvSpPr>
          <p:cNvPr id="3" name="Zástupný symbol pro obsah 2"/>
          <p:cNvSpPr>
            <a:spLocks noGrp="1"/>
          </p:cNvSpPr>
          <p:nvPr>
            <p:ph sz="quarter" idx="1"/>
          </p:nvPr>
        </p:nvSpPr>
        <p:spPr/>
        <p:txBody>
          <a:bodyPr>
            <a:normAutofit fontScale="85000" lnSpcReduction="20000"/>
          </a:bodyPr>
          <a:lstStyle/>
          <a:p>
            <a:r>
              <a:rPr lang="cs-CZ" b="1" dirty="0" smtClean="0"/>
              <a:t>Non bis in idem (speciální úprava náhrady újmy):</a:t>
            </a:r>
          </a:p>
          <a:p>
            <a:pPr marL="0" indent="0">
              <a:buNone/>
            </a:pPr>
            <a:endParaRPr lang="cs-CZ" b="1" dirty="0" smtClean="0"/>
          </a:p>
          <a:p>
            <a:pPr marL="0" indent="0" algn="just">
              <a:buNone/>
            </a:pPr>
            <a:r>
              <a:rPr lang="cs-CZ" dirty="0" smtClean="0"/>
              <a:t>    </a:t>
            </a:r>
            <a:r>
              <a:rPr lang="cs-CZ" b="1" dirty="0" smtClean="0"/>
              <a:t>Náhrada za bolest a za ztížení společenského uplatnění </a:t>
            </a:r>
            <a:r>
              <a:rPr lang="cs-CZ" dirty="0" smtClean="0"/>
              <a:t>- rozsudek </a:t>
            </a:r>
            <a:r>
              <a:rPr lang="cs-CZ" dirty="0"/>
              <a:t>Vrchního soudu v Olomouci </a:t>
            </a:r>
            <a:r>
              <a:rPr lang="cs-CZ" dirty="0" smtClean="0"/>
              <a:t>                             </a:t>
            </a:r>
            <a:r>
              <a:rPr lang="cs-CZ" dirty="0" err="1" smtClean="0"/>
              <a:t>sp</a:t>
            </a:r>
            <a:r>
              <a:rPr lang="cs-CZ" dirty="0"/>
              <a:t>. zn. 1 Co 2/2010 </a:t>
            </a:r>
            <a:r>
              <a:rPr lang="cs-CZ" dirty="0" smtClean="0"/>
              <a:t> ze </a:t>
            </a:r>
            <a:r>
              <a:rPr lang="cs-CZ" dirty="0"/>
              <a:t>dne 5. 5. </a:t>
            </a:r>
            <a:r>
              <a:rPr lang="cs-CZ" dirty="0" smtClean="0"/>
              <a:t>2010 (R 56/2011):</a:t>
            </a:r>
          </a:p>
          <a:p>
            <a:pPr marL="0" indent="0" algn="just">
              <a:buNone/>
            </a:pPr>
            <a:endParaRPr lang="cs-CZ" dirty="0" smtClean="0"/>
          </a:p>
          <a:p>
            <a:pPr marL="0" indent="0" algn="just">
              <a:buNone/>
            </a:pPr>
            <a:r>
              <a:rPr lang="cs-CZ" dirty="0" smtClean="0"/>
              <a:t>     </a:t>
            </a:r>
            <a:r>
              <a:rPr lang="cs-CZ" i="1" dirty="0" smtClean="0"/>
              <a:t>Právo </a:t>
            </a:r>
            <a:r>
              <a:rPr lang="cs-CZ" i="1" dirty="0"/>
              <a:t>na náhradu nemajetkové újmy v penězích podle ustanovení § 13 odst. 2 a 3 zákona č. 40/1964 Sb., </a:t>
            </a:r>
            <a:r>
              <a:rPr lang="cs-CZ" i="1" dirty="0" err="1"/>
              <a:t>obč</a:t>
            </a:r>
            <a:r>
              <a:rPr lang="cs-CZ" i="1" dirty="0"/>
              <a:t>. zák. </a:t>
            </a:r>
            <a:r>
              <a:rPr lang="cs-CZ" i="1" dirty="0" smtClean="0"/>
              <a:t>          a </a:t>
            </a:r>
            <a:r>
              <a:rPr lang="cs-CZ" i="1" dirty="0"/>
              <a:t>nároky na náhradu škody na zdraví za bolest a za ztížení společenského uplatnění podle ustanovení § 444 odst. 1 </a:t>
            </a:r>
            <a:r>
              <a:rPr lang="cs-CZ" i="1" dirty="0" err="1"/>
              <a:t>obč</a:t>
            </a:r>
            <a:r>
              <a:rPr lang="cs-CZ" i="1" dirty="0"/>
              <a:t>. zák. nebo podle ustanovení § 372 zákona č. 262/2006 Sb., zákoníku práce, v platném znění, jsou samostatné právní prostředky ochrany fyzické osoby, a proto je </a:t>
            </a:r>
            <a:r>
              <a:rPr lang="cs-CZ" b="1" i="1" dirty="0"/>
              <a:t>nelze uplatnit na základě totožných skutkových tvrzení</a:t>
            </a:r>
            <a:r>
              <a:rPr lang="cs-CZ" i="1" dirty="0"/>
              <a:t>. </a:t>
            </a:r>
          </a:p>
        </p:txBody>
      </p:sp>
    </p:spTree>
    <p:extLst>
      <p:ext uri="{BB962C8B-B14F-4D97-AF65-F5344CB8AC3E}">
        <p14:creationId xmlns:p14="http://schemas.microsoft.com/office/powerpoint/2010/main" xmlns="" val="367860395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92500"/>
          </a:bodyPr>
          <a:lstStyle/>
          <a:p>
            <a:pPr algn="just"/>
            <a:r>
              <a:rPr lang="cs-CZ" sz="2800" b="1" dirty="0" smtClean="0"/>
              <a:t>Způsob satisfakce</a:t>
            </a:r>
            <a:r>
              <a:rPr lang="cs-CZ" sz="2800" dirty="0" smtClean="0"/>
              <a:t> </a:t>
            </a:r>
            <a:r>
              <a:rPr lang="cs-CZ" sz="2800" dirty="0"/>
              <a:t>- § 2951 odst. 2 NOZ:</a:t>
            </a:r>
          </a:p>
          <a:p>
            <a:pPr marL="0" indent="0" algn="just">
              <a:buNone/>
            </a:pPr>
            <a:endParaRPr lang="cs-CZ" sz="2800" i="1" dirty="0"/>
          </a:p>
          <a:p>
            <a:pPr marL="0" indent="0" algn="just">
              <a:buNone/>
            </a:pPr>
            <a:r>
              <a:rPr lang="cs-CZ" sz="2800" i="1" dirty="0"/>
              <a:t>     </a:t>
            </a:r>
            <a:r>
              <a:rPr lang="cs-CZ" sz="2800" dirty="0"/>
              <a:t>Nemajetková újma se odčiní </a:t>
            </a:r>
            <a:r>
              <a:rPr lang="cs-CZ" sz="2800" b="1" dirty="0"/>
              <a:t>přiměřeným zadostiučiněním</a:t>
            </a:r>
            <a:r>
              <a:rPr lang="cs-CZ" sz="2800" dirty="0"/>
              <a:t>. Zadostiučinění musí být poskytnuto </a:t>
            </a:r>
            <a:r>
              <a:rPr lang="cs-CZ" sz="2800" b="1" dirty="0"/>
              <a:t>v penězích</a:t>
            </a:r>
            <a:r>
              <a:rPr lang="cs-CZ" sz="2800" dirty="0"/>
              <a:t>, nezajistí-li jeho </a:t>
            </a:r>
            <a:r>
              <a:rPr lang="cs-CZ" sz="2800" b="1" dirty="0"/>
              <a:t>jiný způsob </a:t>
            </a:r>
            <a:r>
              <a:rPr lang="cs-CZ" sz="2800" dirty="0"/>
              <a:t>skutečné </a:t>
            </a:r>
            <a:r>
              <a:rPr lang="cs-CZ" sz="2800" dirty="0" smtClean="0"/>
              <a:t>        a </a:t>
            </a:r>
            <a:r>
              <a:rPr lang="cs-CZ" sz="2800" dirty="0"/>
              <a:t>dostatečně účinné odčinění způsobené újmy</a:t>
            </a:r>
            <a:r>
              <a:rPr lang="cs-CZ" sz="2800" dirty="0" smtClean="0"/>
              <a:t>.</a:t>
            </a:r>
          </a:p>
          <a:p>
            <a:pPr marL="0" indent="0" algn="just">
              <a:buNone/>
            </a:pPr>
            <a:endParaRPr lang="cs-CZ" sz="2800" dirty="0"/>
          </a:p>
          <a:p>
            <a:pPr algn="just"/>
            <a:r>
              <a:rPr lang="cs-CZ" sz="2800" b="1" dirty="0"/>
              <a:t>Přes zavádějící formulaci není </a:t>
            </a:r>
            <a:r>
              <a:rPr lang="cs-CZ" sz="2800" b="1" dirty="0" smtClean="0"/>
              <a:t>uzákoněna priorita </a:t>
            </a:r>
            <a:r>
              <a:rPr lang="cs-CZ" sz="2800" b="1" dirty="0"/>
              <a:t>finanční satisfakce!</a:t>
            </a:r>
            <a:endParaRPr lang="cs-CZ" sz="2800" dirty="0"/>
          </a:p>
          <a:p>
            <a:pPr marL="0" indent="0">
              <a:buNone/>
            </a:pPr>
            <a:r>
              <a:rPr lang="cs-CZ" sz="2800" b="1" dirty="0"/>
              <a:t> </a:t>
            </a:r>
            <a:endParaRPr lang="cs-CZ" sz="2800" dirty="0"/>
          </a:p>
          <a:p>
            <a:pPr marL="0" indent="0" algn="just">
              <a:buNone/>
            </a:pPr>
            <a:endParaRPr lang="cs-CZ" sz="2800" dirty="0"/>
          </a:p>
          <a:p>
            <a:endParaRPr lang="cs-CZ" dirty="0"/>
          </a:p>
        </p:txBody>
      </p:sp>
    </p:spTree>
    <p:extLst>
      <p:ext uri="{BB962C8B-B14F-4D97-AF65-F5344CB8AC3E}">
        <p14:creationId xmlns:p14="http://schemas.microsoft.com/office/powerpoint/2010/main" xmlns="" val="17899916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92500" lnSpcReduction="10000"/>
          </a:bodyPr>
          <a:lstStyle/>
          <a:p>
            <a:pPr algn="just"/>
            <a:r>
              <a:rPr lang="cs-CZ" b="1" dirty="0"/>
              <a:t>Jiný </a:t>
            </a:r>
            <a:r>
              <a:rPr lang="cs-CZ" b="1" dirty="0" smtClean="0"/>
              <a:t>způsob satisfakce - </a:t>
            </a:r>
            <a:r>
              <a:rPr lang="cs-CZ" dirty="0"/>
              <a:t>omluva, svépomoc, </a:t>
            </a:r>
            <a:r>
              <a:rPr lang="cs-CZ" dirty="0" smtClean="0"/>
              <a:t>konstatování (určení) porušení práva, jiné rozhodnutí</a:t>
            </a:r>
          </a:p>
          <a:p>
            <a:pPr marL="0" indent="0" algn="just">
              <a:buNone/>
            </a:pPr>
            <a:endParaRPr lang="cs-CZ" dirty="0"/>
          </a:p>
          <a:p>
            <a:pPr algn="just"/>
            <a:r>
              <a:rPr lang="cs-CZ" b="1" dirty="0" smtClean="0"/>
              <a:t>Omluva</a:t>
            </a:r>
            <a:r>
              <a:rPr lang="cs-CZ" dirty="0" smtClean="0"/>
              <a:t> - </a:t>
            </a:r>
            <a:r>
              <a:rPr lang="cs-CZ" dirty="0"/>
              <a:t>soukromá nebo veřejná </a:t>
            </a:r>
            <a:r>
              <a:rPr lang="cs-CZ" dirty="0" smtClean="0"/>
              <a:t>(adekvátnost </a:t>
            </a:r>
            <a:r>
              <a:rPr lang="cs-CZ" dirty="0"/>
              <a:t>obsahu </a:t>
            </a:r>
            <a:r>
              <a:rPr lang="cs-CZ" dirty="0" smtClean="0"/>
              <a:t> i </a:t>
            </a:r>
            <a:r>
              <a:rPr lang="cs-CZ" dirty="0"/>
              <a:t>formy, </a:t>
            </a:r>
            <a:r>
              <a:rPr lang="cs-CZ" dirty="0" smtClean="0"/>
              <a:t>vykonatelnost)</a:t>
            </a:r>
          </a:p>
          <a:p>
            <a:pPr marL="0" indent="0" algn="just">
              <a:buNone/>
            </a:pPr>
            <a:endParaRPr lang="cs-CZ" dirty="0"/>
          </a:p>
          <a:p>
            <a:r>
              <a:rPr lang="cs-CZ" b="1" dirty="0" smtClean="0"/>
              <a:t>Obsah omluvy </a:t>
            </a:r>
            <a:r>
              <a:rPr lang="cs-CZ" dirty="0" smtClean="0"/>
              <a:t>-</a:t>
            </a:r>
            <a:r>
              <a:rPr lang="cs-CZ" b="1" dirty="0" smtClean="0"/>
              <a:t> </a:t>
            </a:r>
            <a:r>
              <a:rPr lang="cs-CZ" dirty="0" smtClean="0"/>
              <a:t>musí </a:t>
            </a:r>
            <a:r>
              <a:rPr lang="cs-CZ" dirty="0"/>
              <a:t>odpovídat zásahu, pozor na slova typu </a:t>
            </a:r>
            <a:r>
              <a:rPr lang="cs-CZ" i="1" dirty="0"/>
              <a:t>„velice lituji, slibuji, že už nikdy neudělám…“</a:t>
            </a:r>
          </a:p>
          <a:p>
            <a:pPr marL="0" indent="0">
              <a:buNone/>
            </a:pPr>
            <a:endParaRPr lang="cs-CZ" dirty="0"/>
          </a:p>
          <a:p>
            <a:pPr algn="just"/>
            <a:r>
              <a:rPr lang="cs-CZ" b="1" dirty="0" smtClean="0"/>
              <a:t>Forma omluvy </a:t>
            </a:r>
            <a:r>
              <a:rPr lang="cs-CZ" dirty="0" smtClean="0"/>
              <a:t>- proporcionalita </a:t>
            </a:r>
            <a:r>
              <a:rPr lang="cs-CZ" dirty="0"/>
              <a:t>mezi zásahem </a:t>
            </a:r>
            <a:r>
              <a:rPr lang="cs-CZ" dirty="0" smtClean="0"/>
              <a:t>             a </a:t>
            </a:r>
            <a:r>
              <a:rPr lang="cs-CZ" dirty="0"/>
              <a:t>satisfakcí</a:t>
            </a:r>
          </a:p>
          <a:p>
            <a:pPr marL="0" indent="0">
              <a:buNone/>
            </a:pPr>
            <a:endParaRPr lang="cs-CZ" dirty="0"/>
          </a:p>
          <a:p>
            <a:pPr algn="just"/>
            <a:endParaRPr lang="cs-CZ" dirty="0"/>
          </a:p>
          <a:p>
            <a:pPr algn="just"/>
            <a:endParaRPr lang="cs-CZ" dirty="0"/>
          </a:p>
          <a:p>
            <a:endParaRPr lang="cs-CZ" dirty="0"/>
          </a:p>
        </p:txBody>
      </p:sp>
    </p:spTree>
    <p:extLst>
      <p:ext uri="{BB962C8B-B14F-4D97-AF65-F5344CB8AC3E}">
        <p14:creationId xmlns:p14="http://schemas.microsoft.com/office/powerpoint/2010/main" xmlns="" val="240046074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70000" lnSpcReduction="20000"/>
          </a:bodyPr>
          <a:lstStyle/>
          <a:p>
            <a:pPr algn="just"/>
            <a:r>
              <a:rPr lang="cs-CZ" dirty="0" smtClean="0"/>
              <a:t>Rozsudek Nejvyššího soudu </a:t>
            </a:r>
            <a:r>
              <a:rPr lang="cs-CZ" dirty="0" err="1" smtClean="0"/>
              <a:t>sp</a:t>
            </a:r>
            <a:r>
              <a:rPr lang="cs-CZ" dirty="0" smtClean="0"/>
              <a:t>. zn</a:t>
            </a:r>
            <a:r>
              <a:rPr lang="cs-CZ" dirty="0"/>
              <a:t>. 23 </a:t>
            </a:r>
            <a:r>
              <a:rPr lang="cs-CZ" dirty="0" err="1"/>
              <a:t>Cdo</a:t>
            </a:r>
            <a:r>
              <a:rPr lang="cs-CZ" dirty="0"/>
              <a:t> </a:t>
            </a:r>
            <a:r>
              <a:rPr lang="cs-CZ" dirty="0" smtClean="0"/>
              <a:t>4669/2010 ze dne 28.8.2012 (nekalá soutěž):</a:t>
            </a:r>
          </a:p>
          <a:p>
            <a:endParaRPr lang="cs-CZ" dirty="0" smtClean="0"/>
          </a:p>
          <a:p>
            <a:pPr marL="0" indent="0" algn="just">
              <a:buNone/>
            </a:pPr>
            <a:r>
              <a:rPr lang="cs-CZ" dirty="0"/>
              <a:t> </a:t>
            </a:r>
            <a:r>
              <a:rPr lang="cs-CZ" dirty="0" smtClean="0"/>
              <a:t>    </a:t>
            </a:r>
            <a:r>
              <a:rPr lang="cs-CZ" i="1" dirty="0" smtClean="0"/>
              <a:t>Je-li </a:t>
            </a:r>
            <a:r>
              <a:rPr lang="cs-CZ" i="1" dirty="0"/>
              <a:t>žalobní petit přesný, určitý a srozumitelný, soud neporuší ustanovení § 155 odst. 1 o. s. ř. nebo ani jiné zákonné ustanovení, jestliže </a:t>
            </a:r>
            <a:r>
              <a:rPr lang="cs-CZ" b="1" i="1" dirty="0"/>
              <a:t>použitím jiných slov </a:t>
            </a:r>
            <a:r>
              <a:rPr lang="cs-CZ" i="1" dirty="0"/>
              <a:t>vyjádří ve výroku rozhodnutí stejná práva </a:t>
            </a:r>
            <a:r>
              <a:rPr lang="cs-CZ" i="1" dirty="0" smtClean="0"/>
              <a:t>                     a </a:t>
            </a:r>
            <a:r>
              <a:rPr lang="cs-CZ" i="1" dirty="0"/>
              <a:t>povinnosti, kterých se žalobce domáhal. Pouze soud rozhoduje, jak bude formulován výrok jeho rozhodnutí; případným </a:t>
            </a:r>
            <a:r>
              <a:rPr lang="cs-CZ" b="1" i="1" dirty="0"/>
              <a:t>návrhem žalobce </a:t>
            </a:r>
            <a:r>
              <a:rPr lang="cs-CZ" b="1" i="1" dirty="0" smtClean="0"/>
              <a:t>                  na </a:t>
            </a:r>
            <a:r>
              <a:rPr lang="cs-CZ" b="1" i="1" dirty="0"/>
              <a:t>znění výroku rozhodnutí přitom není vázán</a:t>
            </a:r>
            <a:r>
              <a:rPr lang="cs-CZ" i="1" dirty="0"/>
              <a:t>. </a:t>
            </a:r>
            <a:r>
              <a:rPr lang="cs-CZ" b="1" i="1" dirty="0"/>
              <a:t>Při formulaci výroku rozhodnutí </a:t>
            </a:r>
            <a:r>
              <a:rPr lang="cs-CZ" i="1" dirty="0"/>
              <a:t>soud samozřejmě musí </a:t>
            </a:r>
            <a:r>
              <a:rPr lang="cs-CZ" b="1" i="1" dirty="0"/>
              <a:t>dbát, aby vyjadřoval </a:t>
            </a:r>
            <a:r>
              <a:rPr lang="cs-CZ" b="1" i="1" dirty="0" smtClean="0"/>
              <a:t>            (</a:t>
            </a:r>
            <a:r>
              <a:rPr lang="cs-CZ" b="1" i="1" u="sng" dirty="0"/>
              <a:t>z obsahového hlediska</a:t>
            </a:r>
            <a:r>
              <a:rPr lang="cs-CZ" b="1" i="1" dirty="0"/>
              <a:t>) to, čeho se žalobce žalobou domáhal</a:t>
            </a:r>
            <a:r>
              <a:rPr lang="cs-CZ" i="1" dirty="0"/>
              <a:t>; překročit žalobu a přisoudit něco jiného nebo více, než čeho se žalobce domáhal, může jen tehdy, jestliže řízení bylo možné zahájit i bez návrhu nebo jestliže z právního předpisu vyplývá určitý způsob vypořádání vztahu mezi účastníky. Soud tak </a:t>
            </a:r>
            <a:r>
              <a:rPr lang="cs-CZ" b="1" i="1" u="sng" dirty="0"/>
              <a:t>může např. upravit znění navržené omluvy </a:t>
            </a:r>
            <a:r>
              <a:rPr lang="cs-CZ" b="1" i="1" dirty="0"/>
              <a:t>tak, aby odpovídala prokázanému závadnému jednání žalovaných </a:t>
            </a:r>
            <a:r>
              <a:rPr lang="cs-CZ" b="1" i="1" dirty="0" smtClean="0"/>
              <a:t>             a </a:t>
            </a:r>
            <a:r>
              <a:rPr lang="cs-CZ" b="1" i="1" dirty="0"/>
              <a:t>smyslu institutu omluvy jako takovému. Může tedy vypustit určité slovní spojení či celou větu či znění omluvy zkonkretizovat.</a:t>
            </a:r>
          </a:p>
        </p:txBody>
      </p:sp>
    </p:spTree>
    <p:extLst>
      <p:ext uri="{BB962C8B-B14F-4D97-AF65-F5344CB8AC3E}">
        <p14:creationId xmlns:p14="http://schemas.microsoft.com/office/powerpoint/2010/main" xmlns="" val="350424269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lstStyle/>
          <a:p>
            <a:pPr algn="just"/>
            <a:r>
              <a:rPr lang="cs-CZ" dirty="0" smtClean="0"/>
              <a:t>Rozsudek </a:t>
            </a:r>
            <a:r>
              <a:rPr lang="cs-CZ" dirty="0"/>
              <a:t>KS v Ostravě </a:t>
            </a:r>
            <a:r>
              <a:rPr lang="cs-CZ" dirty="0" err="1"/>
              <a:t>sp</a:t>
            </a:r>
            <a:r>
              <a:rPr lang="cs-CZ" dirty="0"/>
              <a:t>. zn. 23 </a:t>
            </a:r>
            <a:r>
              <a:rPr lang="cs-CZ" dirty="0" smtClean="0"/>
              <a:t>C 3/97 </a:t>
            </a:r>
            <a:r>
              <a:rPr lang="cs-CZ" dirty="0"/>
              <a:t>ze dne 15.4.1997, SR </a:t>
            </a:r>
            <a:r>
              <a:rPr lang="cs-CZ" dirty="0" smtClean="0"/>
              <a:t>6/1997:</a:t>
            </a:r>
          </a:p>
          <a:p>
            <a:endParaRPr lang="cs-CZ" dirty="0"/>
          </a:p>
          <a:p>
            <a:pPr marL="0" indent="0" algn="just">
              <a:buNone/>
            </a:pPr>
            <a:r>
              <a:rPr lang="cs-CZ" dirty="0" smtClean="0"/>
              <a:t>     </a:t>
            </a:r>
            <a:r>
              <a:rPr lang="cs-CZ" i="1" dirty="0" smtClean="0"/>
              <a:t>Přiměřeným </a:t>
            </a:r>
            <a:r>
              <a:rPr lang="cs-CZ" i="1" dirty="0"/>
              <a:t>zadostiučiněním nemůže být omluva pronášená za takových okolností, že </a:t>
            </a:r>
            <a:r>
              <a:rPr lang="cs-CZ" b="1" i="1" dirty="0"/>
              <a:t>teprve z ní se určitá část veřejnosti dozví</a:t>
            </a:r>
            <a:r>
              <a:rPr lang="cs-CZ" i="1" dirty="0"/>
              <a:t> o zásahu </a:t>
            </a:r>
            <a:r>
              <a:rPr lang="cs-CZ" i="1" dirty="0" smtClean="0"/>
              <a:t>                         do </a:t>
            </a:r>
            <a:r>
              <a:rPr lang="cs-CZ" i="1" dirty="0"/>
              <a:t>osobnostních práv, o němž by se jinak nedozvěděla a jenž by tedy do té doby nemohl vážnost postižené fyzické osoby v očích dané části veřejnosti snížit.</a:t>
            </a:r>
          </a:p>
          <a:p>
            <a:pPr marL="0" indent="0">
              <a:buNone/>
            </a:pPr>
            <a:endParaRPr lang="cs-CZ" dirty="0"/>
          </a:p>
        </p:txBody>
      </p:sp>
    </p:spTree>
    <p:extLst>
      <p:ext uri="{BB962C8B-B14F-4D97-AF65-F5344CB8AC3E}">
        <p14:creationId xmlns:p14="http://schemas.microsoft.com/office/powerpoint/2010/main" xmlns="" val="196070617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88640"/>
            <a:ext cx="8782944" cy="58326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ovéPole 2"/>
          <p:cNvSpPr txBox="1"/>
          <p:nvPr/>
        </p:nvSpPr>
        <p:spPr>
          <a:xfrm>
            <a:off x="179512" y="6165304"/>
            <a:ext cx="8782944" cy="246221"/>
          </a:xfrm>
          <a:prstGeom prst="rect">
            <a:avLst/>
          </a:prstGeom>
          <a:noFill/>
        </p:spPr>
        <p:txBody>
          <a:bodyPr wrap="square" rtlCol="0">
            <a:spAutoFit/>
          </a:bodyPr>
          <a:lstStyle/>
          <a:p>
            <a:r>
              <a:rPr lang="cs-CZ" sz="1000" dirty="0"/>
              <a:t>http://www.novinky.cz/zahranicni/evropa/331598-slovensky-tydenik-musel-zverejnit-omluvu-na-54-strankach.html</a:t>
            </a:r>
          </a:p>
        </p:txBody>
      </p:sp>
    </p:spTree>
    <p:extLst>
      <p:ext uri="{BB962C8B-B14F-4D97-AF65-F5344CB8AC3E}">
        <p14:creationId xmlns:p14="http://schemas.microsoft.com/office/powerpoint/2010/main" xmlns="" val="95836066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85000" lnSpcReduction="20000"/>
          </a:bodyPr>
          <a:lstStyle/>
          <a:p>
            <a:pPr algn="just"/>
            <a:r>
              <a:rPr lang="cs-CZ" b="1" dirty="0" smtClean="0"/>
              <a:t>Svépomoc </a:t>
            </a:r>
            <a:r>
              <a:rPr lang="cs-CZ" dirty="0" smtClean="0"/>
              <a:t>- rozsudek </a:t>
            </a:r>
            <a:r>
              <a:rPr lang="cs-CZ" dirty="0"/>
              <a:t>Nejvyššího soudu ze dne </a:t>
            </a:r>
            <a:r>
              <a:rPr lang="cs-CZ" dirty="0" smtClean="0"/>
              <a:t>15.7.2004</a:t>
            </a:r>
            <a:r>
              <a:rPr lang="cs-CZ" dirty="0"/>
              <a:t>, </a:t>
            </a:r>
            <a:r>
              <a:rPr lang="cs-CZ" dirty="0" smtClean="0"/>
              <a:t>             </a:t>
            </a:r>
            <a:r>
              <a:rPr lang="cs-CZ" dirty="0" err="1" smtClean="0"/>
              <a:t>sp</a:t>
            </a:r>
            <a:r>
              <a:rPr lang="cs-CZ" dirty="0"/>
              <a:t>. zn. 30 </a:t>
            </a:r>
            <a:r>
              <a:rPr lang="cs-CZ" dirty="0" err="1"/>
              <a:t>Cdo</a:t>
            </a:r>
            <a:r>
              <a:rPr lang="cs-CZ" dirty="0"/>
              <a:t> </a:t>
            </a:r>
            <a:r>
              <a:rPr lang="cs-CZ" dirty="0" smtClean="0"/>
              <a:t>157/2004:</a:t>
            </a:r>
            <a:endParaRPr lang="cs-CZ" dirty="0"/>
          </a:p>
          <a:p>
            <a:endParaRPr lang="cs-CZ" dirty="0"/>
          </a:p>
          <a:p>
            <a:pPr marL="0" indent="0" algn="just">
              <a:buNone/>
            </a:pPr>
            <a:r>
              <a:rPr lang="cs-CZ" dirty="0" smtClean="0"/>
              <a:t>    </a:t>
            </a:r>
            <a:r>
              <a:rPr lang="cs-CZ" i="1" dirty="0" smtClean="0"/>
              <a:t>Je-li </a:t>
            </a:r>
            <a:r>
              <a:rPr lang="cs-CZ" i="1" dirty="0"/>
              <a:t>účelem zadostiučinění podle § 13 občanského zákoníku reparace následků zásahu do osobnostní sféry fyzické osoby, pak předpoklad poskytnutí takovéhoto zadostiučinění může modifikovat skutečnost případného </a:t>
            </a:r>
            <a:r>
              <a:rPr lang="cs-CZ" b="1" i="1" dirty="0"/>
              <a:t>zhojení následku </a:t>
            </a:r>
            <a:r>
              <a:rPr lang="cs-CZ" i="1" dirty="0"/>
              <a:t>zásahu v té či oné míře tím, že jistou formu </a:t>
            </a:r>
            <a:r>
              <a:rPr lang="cs-CZ" b="1" i="1" dirty="0"/>
              <a:t>zadostiučinění si fakticky poskytne sám poškozený</a:t>
            </a:r>
            <a:r>
              <a:rPr lang="cs-CZ" i="1" dirty="0"/>
              <a:t>, a to na úkor zájmů škůdce, např. ve formě následného a jinak neakceptovatelného verbálního nebo brachiálního útoku, apod. V takovýchto případech je třeba porovnat míru dotčení osobnosti fyzické osoby, a tomu odpovídající předpoklad přiměřenosti satisfakce s tím, do jaké míry byl nárok na satisfakci suplován případnou "svémocí" poškozeného.</a:t>
            </a:r>
          </a:p>
          <a:p>
            <a:pPr marL="0" indent="0">
              <a:buNone/>
            </a:pPr>
            <a:endParaRPr lang="cs-CZ" dirty="0"/>
          </a:p>
          <a:p>
            <a:endParaRPr lang="cs-CZ" dirty="0"/>
          </a:p>
        </p:txBody>
      </p:sp>
    </p:spTree>
    <p:extLst>
      <p:ext uri="{BB962C8B-B14F-4D97-AF65-F5344CB8AC3E}">
        <p14:creationId xmlns:p14="http://schemas.microsoft.com/office/powerpoint/2010/main" xmlns="" val="19497196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77500" lnSpcReduction="20000"/>
          </a:bodyPr>
          <a:lstStyle/>
          <a:p>
            <a:r>
              <a:rPr lang="cs-CZ" dirty="0" smtClean="0"/>
              <a:t>Rozsudek KS v Brně </a:t>
            </a:r>
            <a:r>
              <a:rPr lang="cs-CZ" dirty="0" err="1" smtClean="0"/>
              <a:t>sp</a:t>
            </a:r>
            <a:r>
              <a:rPr lang="cs-CZ" dirty="0" smtClean="0"/>
              <a:t>. zn.</a:t>
            </a:r>
            <a:r>
              <a:rPr lang="cs-CZ" dirty="0"/>
              <a:t> 24 C </a:t>
            </a:r>
            <a:r>
              <a:rPr lang="cs-CZ" dirty="0" smtClean="0"/>
              <a:t>36/2008 ze dne 30.1.2009:</a:t>
            </a:r>
          </a:p>
          <a:p>
            <a:endParaRPr lang="cs-CZ" dirty="0"/>
          </a:p>
          <a:p>
            <a:pPr marL="0" indent="0" algn="just">
              <a:buNone/>
            </a:pPr>
            <a:r>
              <a:rPr lang="cs-CZ" i="1" dirty="0"/>
              <a:t> </a:t>
            </a:r>
            <a:r>
              <a:rPr lang="cs-CZ" i="1" dirty="0" smtClean="0"/>
              <a:t>    Zpravodajství </a:t>
            </a:r>
            <a:r>
              <a:rPr lang="cs-CZ" i="1" dirty="0"/>
              <a:t>o natolik závažné události, jakou záměna dětí spojená s takto silným lidským příběhem nepochybně je, mělo svou informační hodnotu pro společnost a plnilo i preventivní funkci, když                  po zveřejnění věci došlo ke zpřísnění preventivních opatření v celé řadě zdravotnických </a:t>
            </a:r>
            <a:r>
              <a:rPr lang="cs-CZ" i="1" dirty="0" smtClean="0"/>
              <a:t>zařízení… </a:t>
            </a:r>
            <a:r>
              <a:rPr lang="cs-CZ" i="1" dirty="0"/>
              <a:t>Jinou věcí je však otázka </a:t>
            </a:r>
            <a:r>
              <a:rPr lang="cs-CZ" b="1" i="1" dirty="0"/>
              <a:t>opakovaného pobírání honorářů ze strany jednoho </a:t>
            </a:r>
            <a:r>
              <a:rPr lang="cs-CZ" b="1" i="1" dirty="0" smtClean="0"/>
              <a:t>                    z </a:t>
            </a:r>
            <a:r>
              <a:rPr lang="cs-CZ" b="1" i="1" dirty="0"/>
              <a:t>rodičovských párů za poskytování soukromí </a:t>
            </a:r>
            <a:r>
              <a:rPr lang="cs-CZ" b="1" i="1" dirty="0" smtClean="0"/>
              <a:t>médiím </a:t>
            </a:r>
            <a:r>
              <a:rPr lang="cs-CZ" i="1" dirty="0" smtClean="0"/>
              <a:t>… </a:t>
            </a:r>
            <a:r>
              <a:rPr lang="cs-CZ" i="1" dirty="0"/>
              <a:t>Tato skutková zjištění jsou proto právně významná nikoli pro závěry soudu o rozsahu a intenzitě vzniklé nemajetkové újmy, jak byly učiněny výše, ale pro závěr soudu, že oba žalobci jsou </a:t>
            </a:r>
            <a:r>
              <a:rPr lang="cs-CZ" b="1" i="1" dirty="0"/>
              <a:t>schopni zajistit si za svou újmu tímto způsobem částečnou satisfakci </a:t>
            </a:r>
            <a:r>
              <a:rPr lang="cs-CZ" b="1" i="1" dirty="0" smtClean="0"/>
              <a:t>svépomocí</a:t>
            </a:r>
            <a:r>
              <a:rPr lang="cs-CZ" i="1" dirty="0" smtClean="0"/>
              <a:t>… Je </a:t>
            </a:r>
            <a:r>
              <a:rPr lang="cs-CZ" i="1" dirty="0"/>
              <a:t>proto v těchto souvislostech nutno zhodnotit určitý postoj obou žalobců, kterým deklarují, že jsou schopni se svou nepochybně traumatizující situací naložit svépomocí </a:t>
            </a:r>
            <a:r>
              <a:rPr lang="cs-CZ" i="1" dirty="0" smtClean="0"/>
              <a:t>částečně </a:t>
            </a:r>
            <a:r>
              <a:rPr lang="cs-CZ" i="1" dirty="0"/>
              <a:t>i  ku prospěchu svému.</a:t>
            </a:r>
          </a:p>
          <a:p>
            <a:endParaRPr lang="cs-CZ" dirty="0"/>
          </a:p>
          <a:p>
            <a:endParaRPr lang="cs-CZ" dirty="0"/>
          </a:p>
        </p:txBody>
      </p:sp>
    </p:spTree>
    <p:extLst>
      <p:ext uri="{BB962C8B-B14F-4D97-AF65-F5344CB8AC3E}">
        <p14:creationId xmlns:p14="http://schemas.microsoft.com/office/powerpoint/2010/main" xmlns="" val="29748960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62500" lnSpcReduction="20000"/>
          </a:bodyPr>
          <a:lstStyle/>
          <a:p>
            <a:r>
              <a:rPr lang="cs-CZ" b="1" dirty="0"/>
              <a:t>Jiné </a:t>
            </a:r>
            <a:r>
              <a:rPr lang="cs-CZ" b="1" dirty="0" smtClean="0"/>
              <a:t>rozhodnutí </a:t>
            </a:r>
            <a:r>
              <a:rPr lang="cs-CZ" dirty="0" smtClean="0"/>
              <a:t>- usnesení NS </a:t>
            </a:r>
            <a:r>
              <a:rPr lang="cs-CZ" dirty="0" err="1" smtClean="0"/>
              <a:t>sp</a:t>
            </a:r>
            <a:r>
              <a:rPr lang="cs-CZ" dirty="0"/>
              <a:t>. zn. 30 </a:t>
            </a:r>
            <a:r>
              <a:rPr lang="cs-CZ" dirty="0" err="1"/>
              <a:t>Cdo</a:t>
            </a:r>
            <a:r>
              <a:rPr lang="cs-CZ" dirty="0"/>
              <a:t> 4003/2011 ze dne </a:t>
            </a:r>
            <a:r>
              <a:rPr lang="cs-CZ" dirty="0" smtClean="0"/>
              <a:t>29.11.2012:</a:t>
            </a:r>
          </a:p>
          <a:p>
            <a:endParaRPr lang="cs-CZ" dirty="0"/>
          </a:p>
          <a:p>
            <a:pPr marL="0" indent="0" algn="just">
              <a:buNone/>
            </a:pPr>
            <a:r>
              <a:rPr lang="cs-CZ" dirty="0" smtClean="0"/>
              <a:t>     </a:t>
            </a:r>
            <a:r>
              <a:rPr lang="cs-CZ" i="1" dirty="0" smtClean="0"/>
              <a:t>Právní </a:t>
            </a:r>
            <a:r>
              <a:rPr lang="cs-CZ" i="1" dirty="0"/>
              <a:t>úprava ochrany osobnosti fyzické osoby tvoří určitou hierarchii; civilní právo umožňuje dohodu stran konfliktu o zásahu a o jeho satisfakci, svépomoc postiženého, ochranu pomocí státního orgánu a jeho rozhodnutím, při určité úrovni společenské nebezpečnosti skutku pak ochrana přerůstá do řízení trestněprávního </a:t>
            </a:r>
            <a:r>
              <a:rPr lang="cs-CZ" i="1" dirty="0" smtClean="0"/>
              <a:t>             či </a:t>
            </a:r>
            <a:r>
              <a:rPr lang="cs-CZ" i="1" dirty="0"/>
              <a:t>přestupkového. </a:t>
            </a:r>
            <a:r>
              <a:rPr lang="cs-CZ" b="1" i="1" dirty="0"/>
              <a:t>Satisfakce je postižené osobě poskytnuta každou formou použité obrany</a:t>
            </a:r>
            <a:r>
              <a:rPr lang="cs-CZ" i="1" dirty="0"/>
              <a:t>, přičemž </a:t>
            </a:r>
            <a:r>
              <a:rPr lang="cs-CZ" b="1" i="1" dirty="0"/>
              <a:t>potrestáním škůdce v přestupkovém či trestním řízení je satisfakce velmi výrazná</a:t>
            </a:r>
            <a:r>
              <a:rPr lang="cs-CZ" i="1" dirty="0"/>
              <a:t>, neboť státní orgán konstatuje nejen protiprávní jednání, ale také subjektivní vztah pachatele ke svému jednání a stanoví sankce podle závažnosti jednání škůdce. Z hlediska poskytnuté satisfakce ve správním řízení je nerozhodné, že v přestupkovém řízení nelze žalobkyni přiznat nemajetkovou újmu. Z hlediska posouzení zda je dostatečná satisfakce, které se žalobkyni nepochybně dostalo již ve správním řízení, je třeba především vyjít jak z celkové povahy, tak i z jednotlivých okolností konkrétního případu (musí přihlédnout např. </a:t>
            </a:r>
            <a:r>
              <a:rPr lang="cs-CZ" i="1" dirty="0" smtClean="0"/>
              <a:t>             k </a:t>
            </a:r>
            <a:r>
              <a:rPr lang="cs-CZ" i="1" dirty="0"/>
              <a:t>intenzitě, povaze a způsobu neoprávněného zásahu, k charakteru a rozsahu zasažené hodnoty osobnosti, k trvání i šíři ohlasu vzniklé nemajetkové újmy </a:t>
            </a:r>
            <a:r>
              <a:rPr lang="cs-CZ" i="1" dirty="0" smtClean="0"/>
              <a:t>                    pro </a:t>
            </a:r>
            <a:r>
              <a:rPr lang="cs-CZ" i="1" dirty="0"/>
              <a:t>postavení a uplatnění postižené fyzické osoby ve společnosti apod.</a:t>
            </a:r>
          </a:p>
          <a:p>
            <a:pPr marL="0" indent="0">
              <a:buNone/>
            </a:pPr>
            <a:endParaRPr lang="cs-CZ" dirty="0"/>
          </a:p>
          <a:p>
            <a:endParaRPr lang="cs-CZ" dirty="0"/>
          </a:p>
        </p:txBody>
      </p:sp>
    </p:spTree>
    <p:extLst>
      <p:ext uri="{BB962C8B-B14F-4D97-AF65-F5344CB8AC3E}">
        <p14:creationId xmlns:p14="http://schemas.microsoft.com/office/powerpoint/2010/main" xmlns="" val="39257038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62500" lnSpcReduction="20000"/>
          </a:bodyPr>
          <a:lstStyle/>
          <a:p>
            <a:pPr algn="just"/>
            <a:r>
              <a:rPr lang="cs-CZ" b="1" u="sng" dirty="0"/>
              <a:t>Test objektivního posouzení</a:t>
            </a:r>
            <a:r>
              <a:rPr lang="cs-CZ" b="1" dirty="0"/>
              <a:t> </a:t>
            </a:r>
            <a:r>
              <a:rPr lang="cs-CZ" dirty="0" smtClean="0"/>
              <a:t>- rozsudek </a:t>
            </a:r>
            <a:r>
              <a:rPr lang="cs-CZ" dirty="0"/>
              <a:t>NS  </a:t>
            </a:r>
            <a:r>
              <a:rPr lang="cs-CZ" dirty="0" err="1"/>
              <a:t>sp</a:t>
            </a:r>
            <a:r>
              <a:rPr lang="cs-CZ" dirty="0"/>
              <a:t>. zn. 30 </a:t>
            </a:r>
            <a:r>
              <a:rPr lang="cs-CZ" dirty="0" err="1"/>
              <a:t>Cdo</a:t>
            </a:r>
            <a:r>
              <a:rPr lang="cs-CZ" dirty="0"/>
              <a:t> 4431/2007 ze dne </a:t>
            </a:r>
            <a:r>
              <a:rPr lang="cs-CZ" dirty="0" smtClean="0"/>
              <a:t>7.10.2009:</a:t>
            </a:r>
          </a:p>
          <a:p>
            <a:endParaRPr lang="cs-CZ" dirty="0"/>
          </a:p>
          <a:p>
            <a:pPr marL="0" indent="0" algn="just">
              <a:buNone/>
            </a:pPr>
            <a:r>
              <a:rPr lang="cs-CZ" dirty="0" smtClean="0"/>
              <a:t>     </a:t>
            </a:r>
            <a:r>
              <a:rPr lang="cs-CZ" i="1" dirty="0" smtClean="0"/>
              <a:t>Zadostiučinění </a:t>
            </a:r>
            <a:r>
              <a:rPr lang="cs-CZ" i="1" dirty="0"/>
              <a:t>v penězích plní především satisfakční funkci, i když úlohu preventivního významu zákonu odpovídajícího a spravedlivého zadostiučinění nelze vylučovat. Vlastní zásah je nutno hodnotit vždy </a:t>
            </a:r>
            <a:r>
              <a:rPr lang="cs-CZ" b="1" i="1" dirty="0"/>
              <a:t>objektivně</a:t>
            </a:r>
            <a:r>
              <a:rPr lang="cs-CZ" i="1" dirty="0"/>
              <a:t> s přihlédnutím ke konkrétní </a:t>
            </a:r>
            <a:r>
              <a:rPr lang="cs-CZ" b="1" i="1" dirty="0"/>
              <a:t>situaci</a:t>
            </a:r>
            <a:r>
              <a:rPr lang="cs-CZ" i="1" dirty="0"/>
              <a:t>, za které k neoprávněnému zásahu došlo (tzv. konkrétní uplatnění objektivního kritéria), jakož i k </a:t>
            </a:r>
            <a:r>
              <a:rPr lang="cs-CZ" b="1" i="1" dirty="0"/>
              <a:t>osobě</a:t>
            </a:r>
            <a:r>
              <a:rPr lang="cs-CZ" i="1" dirty="0"/>
              <a:t> postižené fyzické osoby (tzv. diferencované uplatnění objektivního kritéria). Uplatnění konkrétního a diferencovaného objektivního hodnocení znamená, že o snížení důstojnosti postižené fyzické osoby či její vážnosti ve společnosti ve značné míře půjde pouze tam, kde za konkrétní situace, za které k neoprávněnému zásahu do osobnosti fyzické osoby došlo, jakož i </a:t>
            </a:r>
            <a:r>
              <a:rPr lang="cs-CZ" i="1" dirty="0" smtClean="0"/>
              <a:t>                     s </a:t>
            </a:r>
            <a:r>
              <a:rPr lang="cs-CZ" i="1" dirty="0"/>
              <a:t>přihlédnutím k dotčené fyzické osobě, lze spolehlivě dovodit, že by nastalou </a:t>
            </a:r>
            <a:r>
              <a:rPr lang="cs-CZ" b="1" i="1" dirty="0"/>
              <a:t>nemajetkovou újmu </a:t>
            </a:r>
            <a:r>
              <a:rPr lang="cs-CZ" i="1" dirty="0"/>
              <a:t>vzhledem k intenzitě a trvání nepříznivého následku spočívajícího ve snížení její důstojnosti či vážnosti ve společnosti </a:t>
            </a:r>
            <a:r>
              <a:rPr lang="cs-CZ" b="1" i="1" dirty="0"/>
              <a:t>pociťovala jako závažnou zpravidla každá fyzická osoba</a:t>
            </a:r>
            <a:r>
              <a:rPr lang="cs-CZ" i="1" dirty="0"/>
              <a:t> nacházející se na místě a v postavení postižené fyzické osoby</a:t>
            </a:r>
            <a:r>
              <a:rPr lang="cs-CZ" i="1" dirty="0" smtClean="0"/>
              <a:t>.</a:t>
            </a:r>
          </a:p>
          <a:p>
            <a:pPr marL="0" indent="0">
              <a:buNone/>
            </a:pPr>
            <a:endParaRPr lang="cs-CZ" dirty="0"/>
          </a:p>
          <a:p>
            <a:r>
              <a:rPr lang="cs-CZ" b="1" dirty="0" smtClean="0"/>
              <a:t>Jak </a:t>
            </a:r>
            <a:r>
              <a:rPr lang="cs-CZ" b="1" dirty="0"/>
              <a:t>intenzivně by újmu </a:t>
            </a:r>
            <a:r>
              <a:rPr lang="cs-CZ" b="1" dirty="0" smtClean="0"/>
              <a:t>v dané situaci vnímal </a:t>
            </a:r>
            <a:r>
              <a:rPr lang="cs-CZ" b="1" dirty="0"/>
              <a:t>„běžný člověk“?</a:t>
            </a:r>
          </a:p>
          <a:p>
            <a:endParaRPr lang="cs-CZ" dirty="0"/>
          </a:p>
        </p:txBody>
      </p:sp>
    </p:spTree>
    <p:extLst>
      <p:ext uri="{BB962C8B-B14F-4D97-AF65-F5344CB8AC3E}">
        <p14:creationId xmlns:p14="http://schemas.microsoft.com/office/powerpoint/2010/main" xmlns="" val="40283438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Náhrada nemajetkové újmy</a:t>
            </a:r>
            <a:endParaRPr lang="cs-CZ" dirty="0"/>
          </a:p>
        </p:txBody>
      </p:sp>
      <p:sp>
        <p:nvSpPr>
          <p:cNvPr id="3" name="Zástupný symbol pro obsah 2"/>
          <p:cNvSpPr>
            <a:spLocks noGrp="1"/>
          </p:cNvSpPr>
          <p:nvPr>
            <p:ph sz="quarter" idx="1"/>
          </p:nvPr>
        </p:nvSpPr>
        <p:spPr/>
        <p:txBody>
          <a:bodyPr>
            <a:normAutofit fontScale="77500" lnSpcReduction="20000"/>
          </a:bodyPr>
          <a:lstStyle/>
          <a:p>
            <a:pPr algn="just"/>
            <a:r>
              <a:rPr lang="cs-CZ" b="1" u="sng" dirty="0"/>
              <a:t>Příklon k </a:t>
            </a:r>
            <a:r>
              <a:rPr lang="cs-CZ" b="1" u="sng" dirty="0" smtClean="0"/>
              <a:t>preventivně-sankční </a:t>
            </a:r>
            <a:r>
              <a:rPr lang="cs-CZ" b="1" u="sng" dirty="0"/>
              <a:t>funkci finančních satisfakcí </a:t>
            </a:r>
            <a:r>
              <a:rPr lang="cs-CZ" dirty="0" smtClean="0"/>
              <a:t>– nejednotné názory teoretiků i judikatury x </a:t>
            </a:r>
            <a:r>
              <a:rPr lang="cs-CZ" smtClean="0"/>
              <a:t>dle NOZ patrně </a:t>
            </a:r>
            <a:r>
              <a:rPr lang="cs-CZ" dirty="0" smtClean="0"/>
              <a:t>už jen akademický problém</a:t>
            </a:r>
            <a:endParaRPr lang="cs-CZ" b="1" u="sng" dirty="0" smtClean="0"/>
          </a:p>
          <a:p>
            <a:pPr algn="just"/>
            <a:endParaRPr lang="cs-CZ" b="1" u="sng" dirty="0"/>
          </a:p>
          <a:p>
            <a:pPr algn="just"/>
            <a:r>
              <a:rPr lang="cs-CZ" dirty="0" smtClean="0"/>
              <a:t>Usnesení ÚS </a:t>
            </a:r>
            <a:r>
              <a:rPr lang="cs-CZ" dirty="0" err="1"/>
              <a:t>sp</a:t>
            </a:r>
            <a:r>
              <a:rPr lang="cs-CZ" dirty="0"/>
              <a:t>. zn. IV. ÚS 315/01 </a:t>
            </a:r>
            <a:r>
              <a:rPr lang="cs-CZ" dirty="0" smtClean="0"/>
              <a:t>ze </a:t>
            </a:r>
            <a:r>
              <a:rPr lang="cs-CZ" dirty="0"/>
              <a:t>dne </a:t>
            </a:r>
            <a:r>
              <a:rPr lang="cs-CZ" dirty="0" smtClean="0"/>
              <a:t>20.5.2002:</a:t>
            </a:r>
          </a:p>
          <a:p>
            <a:pPr marL="0" indent="0" algn="just">
              <a:buNone/>
            </a:pPr>
            <a:endParaRPr lang="cs-CZ" dirty="0" smtClean="0"/>
          </a:p>
          <a:p>
            <a:pPr marL="0" indent="0" algn="just">
              <a:buNone/>
            </a:pPr>
            <a:r>
              <a:rPr lang="cs-CZ" dirty="0"/>
              <a:t> </a:t>
            </a:r>
            <a:r>
              <a:rPr lang="cs-CZ" dirty="0" smtClean="0"/>
              <a:t>   </a:t>
            </a:r>
            <a:r>
              <a:rPr lang="cs-CZ" i="1" dirty="0" smtClean="0"/>
              <a:t>Odpovědnost </a:t>
            </a:r>
            <a:r>
              <a:rPr lang="cs-CZ" i="1" dirty="0"/>
              <a:t>za zásah do osobnostních práv je odpovědností objektivního charakteru, což znamená, že občanskoprávní sankce vzniká na objektivním základě, její nastoupení nevyžaduje zavinění. Vzniklá nemajetková újma na osobnosti postižené fyzické osoby je pro ni stejně závažná bez ohledu na to, jednal-li původce zásahu zaviněně či nikoliv. Subjektivní prvek </a:t>
            </a:r>
            <a:r>
              <a:rPr lang="cs-CZ" b="1" i="1" dirty="0"/>
              <a:t>zavinění má význam toliko při určování výše náhrady </a:t>
            </a:r>
            <a:r>
              <a:rPr lang="cs-CZ" i="1" dirty="0"/>
              <a:t>nemajetkové újmy dle § 13 odst. 3 </a:t>
            </a:r>
            <a:r>
              <a:rPr lang="cs-CZ" i="1" dirty="0" err="1" smtClean="0"/>
              <a:t>obč</a:t>
            </a:r>
            <a:r>
              <a:rPr lang="cs-CZ" i="1" dirty="0" smtClean="0"/>
              <a:t>. zák. v </a:t>
            </a:r>
            <a:r>
              <a:rPr lang="cs-CZ" i="1" dirty="0"/>
              <a:t>rámci zohlednění okolností, za nichž k porušení práva došlo.</a:t>
            </a:r>
          </a:p>
          <a:p>
            <a:pPr algn="just"/>
            <a:endParaRPr lang="cs-CZ" dirty="0"/>
          </a:p>
        </p:txBody>
      </p:sp>
    </p:spTree>
    <p:extLst>
      <p:ext uri="{BB962C8B-B14F-4D97-AF65-F5344CB8AC3E}">
        <p14:creationId xmlns:p14="http://schemas.microsoft.com/office/powerpoint/2010/main" xmlns="" val="19908114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dministrativní">
  <a:themeElements>
    <a:clrScheme name="Administrativní">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dministrativní">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2490</TotalTime>
  <Words>16052</Words>
  <Application>Microsoft Office PowerPoint</Application>
  <PresentationFormat>Předvádění na obrazovce (4:3)</PresentationFormat>
  <Paragraphs>1008</Paragraphs>
  <Slides>170</Slides>
  <Notes>1</Notes>
  <HiddenSlides>0</HiddenSlides>
  <MMClips>0</MMClips>
  <ScaleCrop>false</ScaleCrop>
  <HeadingPairs>
    <vt:vector size="4" baseType="variant">
      <vt:variant>
        <vt:lpstr>Motiv</vt:lpstr>
      </vt:variant>
      <vt:variant>
        <vt:i4>1</vt:i4>
      </vt:variant>
      <vt:variant>
        <vt:lpstr>Nadpisy snímků</vt:lpstr>
      </vt:variant>
      <vt:variant>
        <vt:i4>170</vt:i4>
      </vt:variant>
    </vt:vector>
  </HeadingPairs>
  <TitlesOfParts>
    <vt:vector size="171" baseType="lpstr">
      <vt:lpstr>Administrativní</vt:lpstr>
      <vt:lpstr>Ochrana osobnosti dle NOZ</vt:lpstr>
      <vt:lpstr>Změna věcné příslušnosti</vt:lpstr>
      <vt:lpstr>Základní principy</vt:lpstr>
      <vt:lpstr>Ztráta orientace tvůrců</vt:lpstr>
      <vt:lpstr>Generální klauzule</vt:lpstr>
      <vt:lpstr>Generální klauzule</vt:lpstr>
      <vt:lpstr>Generální klauzule</vt:lpstr>
      <vt:lpstr>Generální klauzule</vt:lpstr>
      <vt:lpstr>Generální klauzule</vt:lpstr>
      <vt:lpstr>Generální klauzule</vt:lpstr>
      <vt:lpstr>Generální klauzule</vt:lpstr>
      <vt:lpstr>Ochrana proti difamaci</vt:lpstr>
      <vt:lpstr>Ochrana proti difamaci</vt:lpstr>
      <vt:lpstr>Ochrana proti difamaci</vt:lpstr>
      <vt:lpstr>Ochrana proti difamaci</vt:lpstr>
      <vt:lpstr>Ochrana proti difamaci</vt:lpstr>
      <vt:lpstr>Ochrana proti difamaci</vt:lpstr>
      <vt:lpstr>Snímek 18</vt:lpstr>
      <vt:lpstr>Snímek 19</vt:lpstr>
      <vt:lpstr>Snímek 20</vt:lpstr>
      <vt:lpstr>Ochrana proti difamaci</vt:lpstr>
      <vt:lpstr>Snímek 22</vt:lpstr>
      <vt:lpstr>Ochrana proti difamaci</vt:lpstr>
      <vt:lpstr>Ochrana proti difamaci</vt:lpstr>
      <vt:lpstr>Ochrana proti difamaci</vt:lpstr>
      <vt:lpstr>Ochrana proti difamaci</vt:lpstr>
      <vt:lpstr>Ochrana proti difamaci</vt:lpstr>
      <vt:lpstr>Snímek 28</vt:lpstr>
      <vt:lpstr>Ochrana proti difamaci</vt:lpstr>
      <vt:lpstr>Ochrana proti difamaci</vt:lpstr>
      <vt:lpstr>Ochrana proti difamaci</vt:lpstr>
      <vt:lpstr>Ochrana proti difamaci</vt:lpstr>
      <vt:lpstr>Ochrana proti difamaci</vt:lpstr>
      <vt:lpstr>Ochrana proti difamaci</vt:lpstr>
      <vt:lpstr>Snímek 35</vt:lpstr>
      <vt:lpstr>Snímek 36</vt:lpstr>
      <vt:lpstr>Snímek 37</vt:lpstr>
      <vt:lpstr>Snímek 38</vt:lpstr>
      <vt:lpstr>Ochrana proti difamaci</vt:lpstr>
      <vt:lpstr>Snímek 40</vt:lpstr>
      <vt:lpstr>Ochrana proti difamaci</vt:lpstr>
      <vt:lpstr>Ochrana proti difamaci</vt:lpstr>
      <vt:lpstr>Ochrana proti difamaci</vt:lpstr>
      <vt:lpstr>Ochrana proti difamaci</vt:lpstr>
      <vt:lpstr>Ochrana proti difamaci</vt:lpstr>
      <vt:lpstr>Ochrana proti difamaci</vt:lpstr>
      <vt:lpstr>Snímek 47</vt:lpstr>
      <vt:lpstr>Ochrana proti difamaci</vt:lpstr>
      <vt:lpstr>Ochrana proti difamaci</vt:lpstr>
      <vt:lpstr>Ochrana proti difamaci</vt:lpstr>
      <vt:lpstr>Ochrana proti difamaci</vt:lpstr>
      <vt:lpstr>Ochrana proti difamaci</vt:lpstr>
      <vt:lpstr>Ochrana proti difamaci</vt:lpstr>
      <vt:lpstr>Ochrana proti difamaci</vt:lpstr>
      <vt:lpstr>Ochrana proti difamaci</vt:lpstr>
      <vt:lpstr>Ochrana proti difamaci</vt:lpstr>
      <vt:lpstr>Podmínky odpovědnosti za zásah</vt:lpstr>
      <vt:lpstr>Podmínky odpovědnosti za zásah</vt:lpstr>
      <vt:lpstr>Podmínky odpovědnosti za zásah</vt:lpstr>
      <vt:lpstr>Podmínky odpovědnosti za zásah</vt:lpstr>
      <vt:lpstr>Test proporcionality</vt:lpstr>
      <vt:lpstr>Test proporcionality</vt:lpstr>
      <vt:lpstr>Test proporcionality</vt:lpstr>
      <vt:lpstr>Test proporcionality</vt:lpstr>
      <vt:lpstr>Test proporcionality</vt:lpstr>
      <vt:lpstr>Snímek 66</vt:lpstr>
      <vt:lpstr>Test proporcionality</vt:lpstr>
      <vt:lpstr>Test proporcionality</vt:lpstr>
      <vt:lpstr>Test proporcionality</vt:lpstr>
      <vt:lpstr>Test proporcionality</vt:lpstr>
      <vt:lpstr>Test proporcionality</vt:lpstr>
      <vt:lpstr>Test proporcionality</vt:lpstr>
      <vt:lpstr>Test proporcionality</vt:lpstr>
      <vt:lpstr>Test proporcionality</vt:lpstr>
      <vt:lpstr>Test proporcionality</vt:lpstr>
      <vt:lpstr>Test proporcionality</vt:lpstr>
      <vt:lpstr>Test proporcionality</vt:lpstr>
      <vt:lpstr>Katalog prostředků ochrany</vt:lpstr>
      <vt:lpstr>Katalog prostředků ochrany</vt:lpstr>
      <vt:lpstr>Katalog prostředků ochrany</vt:lpstr>
      <vt:lpstr>Katalog prostředků ochrany</vt:lpstr>
      <vt:lpstr>Snímek 82</vt:lpstr>
      <vt:lpstr>Snímek 83</vt:lpstr>
      <vt:lpstr>Katalog prostředků ochrany</vt:lpstr>
      <vt:lpstr>Katalog prostředků ochrany</vt:lpstr>
      <vt:lpstr>Katalog prostředků ochrany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Snímek 94</vt:lpstr>
      <vt:lpstr>Náhrada nemajetkové újmy</vt:lpstr>
      <vt:lpstr>Náhrada nemajetkové újmy</vt:lpstr>
      <vt:lpstr>Náhrada nemajetkové újmy</vt:lpstr>
      <vt:lpstr>Náhrada nemajetkové újmy</vt:lpstr>
      <vt:lpstr>Náhrada nemajetkové újmy</vt:lpstr>
      <vt:lpstr>Snímek 100</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Náhrada nemajetkové újmy</vt:lpstr>
      <vt:lpstr>Dědění satisfakcí</vt:lpstr>
      <vt:lpstr>Dědění satisfakcí</vt:lpstr>
      <vt:lpstr>Dopady do manželského majetkového práva</vt:lpstr>
      <vt:lpstr>Promlčení satisfakcí</vt:lpstr>
      <vt:lpstr>Promlčení satisfakcí</vt:lpstr>
      <vt:lpstr>Promlčení satisfakcí</vt:lpstr>
      <vt:lpstr>Ochrana primárních a sekundárních obětí zásahu do práva na život </vt:lpstr>
      <vt:lpstr>Ochrana primárních a sekundárních obětí zásahu do práva na život </vt:lpstr>
      <vt:lpstr>Ochrana primárních a sekundárních obětí zásahu do práva na život </vt:lpstr>
      <vt:lpstr>Ochrana primárních a sekundárních obětí zásahu do práva na život </vt:lpstr>
      <vt:lpstr>Ochrana primárních a sekundárních obětí zásahu do práva na život </vt:lpstr>
      <vt:lpstr>Ochrana primárních a sekundárních obětí zásahu do práva na život </vt:lpstr>
      <vt:lpstr>Ochrana primárních a sekundárních obětí zásahu do práva na život </vt:lpstr>
      <vt:lpstr>Ochrana primárních a sekundárních obětí zásahu do práva na život </vt:lpstr>
      <vt:lpstr>Ochrana primárních a sekundárních obětí zásahu do práva na život </vt:lpstr>
      <vt:lpstr>Ochrana primárních a sekundárních obětí zásahu do práva na život </vt:lpstr>
      <vt:lpstr>Ochrana primárních a sekundárních obětí zásahu do práva na život </vt:lpstr>
      <vt:lpstr>Ochrana primárních a sekundárních obětí zásahu do práva na život </vt:lpstr>
      <vt:lpstr>Ochrana primárních a sekundárních obětí zásahu do práva na život </vt:lpstr>
      <vt:lpstr>Ochrana primárních a sekundárních obětí zásahu do práva na život </vt:lpstr>
      <vt:lpstr>Ochrana primárních a sekundárních obětí zásahu do práva na život </vt:lpstr>
      <vt:lpstr>Ochrana primárních a sekundárních obětí zásahu do práva na život </vt:lpstr>
      <vt:lpstr>Ochrana primárních a sekundárních obětí zásahu do práva na život </vt:lpstr>
      <vt:lpstr>Ochrana primárních a sekundárních obětí zásahu do práva na život </vt:lpstr>
      <vt:lpstr>Ochrana primárních a sekundárních obětí zásahu do práva na život </vt:lpstr>
      <vt:lpstr>Ochrana primárních a sekundárních obětí zásahu do práva na zdraví </vt:lpstr>
      <vt:lpstr>Ochrana primárních a sekundárních obětí zásahu do práva na zdraví </vt:lpstr>
      <vt:lpstr>Ochrana primárních a sekundárních obětí zásahu do práva na zdraví </vt:lpstr>
      <vt:lpstr>Ochrana primárních a sekundárních obětí zásahu do práva na zdraví </vt:lpstr>
      <vt:lpstr>Ochrana primárních a sekundárních obětí zásahu do práva na zdraví </vt:lpstr>
      <vt:lpstr>Ochrana primárních a sekundárních obětí zásahu do práva na zdraví </vt:lpstr>
      <vt:lpstr>Ochrana primárních a sekundárních obětí zásahu do práva na zdraví </vt:lpstr>
      <vt:lpstr>Ochrana primárních a sekundárních obětí zásahu do práva na zdraví </vt:lpstr>
      <vt:lpstr>Ochrana primárních a sekundárních obětí zásahu do práva na zdraví</vt:lpstr>
      <vt:lpstr>Ochrana lidského těla po smrti (pitvy)</vt:lpstr>
      <vt:lpstr>Ochrana lidského těla po smrti (pitvy)</vt:lpstr>
      <vt:lpstr>Ochrana lidského těla po smrti (pitvy)</vt:lpstr>
      <vt:lpstr>Ochrana lidského těla po smrti (pitvy)</vt:lpstr>
      <vt:lpstr>Presumpce udělení souhlasu se zásahem do integrity</vt:lpstr>
      <vt:lpstr>Presumpce udělení souhlasu se zásahem do integrity</vt:lpstr>
      <vt:lpstr>Presumpce udělení souhlasu se zásahem do integrity</vt:lpstr>
      <vt:lpstr>Presumpce udělení souhlasu se zásahem do integrity</vt:lpstr>
      <vt:lpstr>Presumpce udělení souhlasu se zásahem do integrity</vt:lpstr>
      <vt:lpstr>Náklady řízení</vt:lpstr>
      <vt:lpstr>Náklady řízení</vt:lpstr>
      <vt:lpstr>Náklady řízení</vt:lpstr>
      <vt:lpstr>Náklady řízení</vt:lpstr>
      <vt:lpstr>Náklady řízení</vt:lpstr>
      <vt:lpstr>Snímek 170</vt:lpstr>
    </vt:vector>
  </TitlesOfParts>
  <Company>KS Brno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NOZ ve zdravotnictví</dc:title>
  <dc:creator>Uživatel systému Windows</dc:creator>
  <cp:lastModifiedBy>hajek</cp:lastModifiedBy>
  <cp:revision>428</cp:revision>
  <cp:lastPrinted>2014-05-14T12:11:26Z</cp:lastPrinted>
  <dcterms:created xsi:type="dcterms:W3CDTF">2014-02-24T12:17:56Z</dcterms:created>
  <dcterms:modified xsi:type="dcterms:W3CDTF">2014-09-29T12:26:39Z</dcterms:modified>
</cp:coreProperties>
</file>