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5" r:id="rId3"/>
    <p:sldId id="326" r:id="rId4"/>
    <p:sldId id="328" r:id="rId5"/>
    <p:sldId id="33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61" r:id="rId18"/>
    <p:sldId id="352" r:id="rId19"/>
    <p:sldId id="360" r:id="rId20"/>
    <p:sldId id="353" r:id="rId21"/>
    <p:sldId id="362" r:id="rId22"/>
    <p:sldId id="331" r:id="rId23"/>
    <p:sldId id="333" r:id="rId24"/>
    <p:sldId id="334" r:id="rId25"/>
    <p:sldId id="339" r:id="rId26"/>
    <p:sldId id="340" r:id="rId27"/>
    <p:sldId id="335" r:id="rId28"/>
    <p:sldId id="358" r:id="rId29"/>
    <p:sldId id="336" r:id="rId30"/>
    <p:sldId id="337" r:id="rId31"/>
    <p:sldId id="338" r:id="rId32"/>
    <p:sldId id="355" r:id="rId33"/>
    <p:sldId id="356" r:id="rId34"/>
    <p:sldId id="359" r:id="rId35"/>
    <p:sldId id="279" r:id="rId36"/>
    <p:sldId id="287" r:id="rId37"/>
    <p:sldId id="301" r:id="rId38"/>
    <p:sldId id="300" r:id="rId39"/>
    <p:sldId id="297" r:id="rId40"/>
    <p:sldId id="364" r:id="rId41"/>
    <p:sldId id="298" r:id="rId42"/>
    <p:sldId id="299" r:id="rId43"/>
    <p:sldId id="296" r:id="rId44"/>
    <p:sldId id="363" r:id="rId45"/>
    <p:sldId id="295" r:id="rId46"/>
    <p:sldId id="293" r:id="rId47"/>
    <p:sldId id="294" r:id="rId48"/>
    <p:sldId id="354" r:id="rId49"/>
    <p:sldId id="288" r:id="rId50"/>
    <p:sldId id="289" r:id="rId51"/>
    <p:sldId id="302" r:id="rId52"/>
    <p:sldId id="312" r:id="rId53"/>
    <p:sldId id="314" r:id="rId54"/>
    <p:sldId id="305" r:id="rId55"/>
    <p:sldId id="315" r:id="rId56"/>
    <p:sldId id="306" r:id="rId57"/>
    <p:sldId id="307" r:id="rId58"/>
    <p:sldId id="313" r:id="rId59"/>
    <p:sldId id="308" r:id="rId60"/>
    <p:sldId id="309" r:id="rId61"/>
    <p:sldId id="316" r:id="rId62"/>
    <p:sldId id="310" r:id="rId63"/>
    <p:sldId id="267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280" autoAdjust="0"/>
  </p:normalViewPr>
  <p:slideViewPr>
    <p:cSldViewPr>
      <p:cViewPr varScale="1">
        <p:scale>
          <a:sx n="45" d="100"/>
          <a:sy n="45" d="100"/>
        </p:scale>
        <p:origin x="97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8299648" cy="60486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Základní </a:t>
            </a:r>
            <a:r>
              <a:rPr lang="cs-CZ" b="1" dirty="0"/>
              <a:t>Pojmy</a:t>
            </a:r>
            <a:r>
              <a:rPr lang="cs-CZ" dirty="0"/>
              <a:t>  </a:t>
            </a:r>
            <a:br>
              <a:rPr lang="cs-CZ" dirty="0"/>
            </a:br>
            <a:r>
              <a:rPr lang="cs-CZ" sz="4000" dirty="0"/>
              <a:t>Právní </a:t>
            </a:r>
            <a:r>
              <a:rPr lang="cs-CZ" sz="4000" b="1" dirty="0"/>
              <a:t>principy</a:t>
            </a:r>
            <a:br>
              <a:rPr lang="cs-CZ" dirty="0"/>
            </a:br>
            <a:r>
              <a:rPr lang="cs-CZ" b="1" dirty="0"/>
              <a:t> Zásady </a:t>
            </a:r>
            <a:r>
              <a:rPr lang="cs-CZ" dirty="0"/>
              <a:t>zákona o veřejných Zakázkách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25826" y="6021288"/>
            <a:ext cx="8856984" cy="1296144"/>
          </a:xfrm>
        </p:spPr>
        <p:txBody>
          <a:bodyPr>
            <a:normAutofit/>
          </a:bodyPr>
          <a:lstStyle/>
          <a:p>
            <a:pPr algn="r"/>
            <a:endParaRPr lang="cs-CZ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1124745"/>
            <a:ext cx="8820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z judikatury: rozsudek KS </a:t>
            </a:r>
            <a:r>
              <a:rPr lang="cs-CZ" sz="4000" dirty="0" err="1"/>
              <a:t>sp</a:t>
            </a:r>
            <a:r>
              <a:rPr lang="cs-CZ" sz="4000" dirty="0"/>
              <a:t>. zn. 62 Ca 30/2008 </a:t>
            </a:r>
          </a:p>
          <a:p>
            <a:r>
              <a:rPr lang="cs-CZ" sz="4000" dirty="0"/>
              <a:t>a navazující NSS </a:t>
            </a:r>
            <a:r>
              <a:rPr lang="cs-CZ" sz="4000" dirty="0" err="1"/>
              <a:t>sp</a:t>
            </a:r>
            <a:r>
              <a:rPr lang="cs-CZ" sz="4000" dirty="0"/>
              <a:t>. zn. 2 </a:t>
            </a:r>
            <a:r>
              <a:rPr lang="cs-CZ" sz="4000" dirty="0" err="1"/>
              <a:t>Afs</a:t>
            </a:r>
            <a:r>
              <a:rPr lang="cs-CZ" sz="4000" dirty="0"/>
              <a:t> 132/2009,  62 Ca 36/2011 </a:t>
            </a:r>
          </a:p>
        </p:txBody>
      </p:sp>
    </p:spTree>
    <p:extLst>
      <p:ext uri="{BB962C8B-B14F-4D97-AF65-F5344CB8AC3E}">
        <p14:creationId xmlns:p14="http://schemas.microsoft.com/office/powerpoint/2010/main" val="1733854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/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služeb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200" dirty="0"/>
              <a:t>hodnota</a:t>
            </a:r>
            <a:r>
              <a:rPr lang="cs-CZ" sz="3200" b="1" dirty="0"/>
              <a:t> </a:t>
            </a:r>
            <a:r>
              <a:rPr lang="cs-CZ" sz="3200" b="1" dirty="0" err="1"/>
              <a:t>vz</a:t>
            </a:r>
            <a:r>
              <a:rPr lang="cs-CZ" sz="3200" b="1" dirty="0"/>
              <a:t> </a:t>
            </a:r>
            <a:r>
              <a:rPr lang="cs-CZ" sz="3200" dirty="0"/>
              <a:t>na služby dle celkové </a:t>
            </a:r>
            <a:r>
              <a:rPr lang="cs-CZ" sz="3200" u="sng" dirty="0"/>
              <a:t>smluvní ceny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Pokud není stanovena:</a:t>
            </a:r>
          </a:p>
          <a:p>
            <a:r>
              <a:rPr lang="pl-PL" sz="3200" dirty="0"/>
              <a:t>a) za </a:t>
            </a:r>
            <a:r>
              <a:rPr lang="pl-PL" sz="3200" u="sng" dirty="0"/>
              <a:t>celou dobu trvání </a:t>
            </a:r>
            <a:r>
              <a:rPr lang="pl-PL" sz="3200" dirty="0"/>
              <a:t>smlouvy, je-li doba trvání</a:t>
            </a:r>
          </a:p>
          <a:p>
            <a:pPr marL="0" indent="0">
              <a:buNone/>
            </a:pPr>
            <a:r>
              <a:rPr lang="cs-CZ" sz="3200" dirty="0"/>
              <a:t> smlouvy rovna 48 měsíců nebo kratší,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pl-PL" sz="3200" dirty="0"/>
              <a:t>b) </a:t>
            </a:r>
            <a:r>
              <a:rPr lang="pl-PL" sz="3200" u="sng" dirty="0"/>
              <a:t>za 48 měsíců </a:t>
            </a:r>
            <a:r>
              <a:rPr lang="pl-PL" sz="3200" dirty="0"/>
              <a:t>u smlouvy na dobu neurčitou,</a:t>
            </a:r>
          </a:p>
          <a:p>
            <a:pPr marL="0" indent="0">
              <a:buNone/>
            </a:pPr>
            <a:r>
              <a:rPr lang="cs-CZ" sz="3200" dirty="0"/>
              <a:t> nebo smlouvy s dobou trvání delší než 48 měsíců</a:t>
            </a:r>
          </a:p>
        </p:txBody>
      </p:sp>
    </p:spTree>
    <p:extLst>
      <p:ext uri="{BB962C8B-B14F-4D97-AF65-F5344CB8AC3E}">
        <p14:creationId xmlns:p14="http://schemas.microsoft.com/office/powerpoint/2010/main" val="234849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služeb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38270" y="1484784"/>
            <a:ext cx="9036496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273050" algn="l"/>
              </a:tabLst>
            </a:pPr>
            <a:r>
              <a:rPr lang="cs-CZ" sz="3600" dirty="0"/>
              <a:t>Dále  musí zohlednit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u pojišťovacích služeb pojistné, provizi</a:t>
            </a:r>
            <a:endParaRPr lang="cs-CZ" sz="3600" u="sng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u bankovních, finančních – vycházet z veškerých souvisejících plateb jako jsou provize, úroky, odměny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u projektových služeb – základem budou platby za zpracování projektu (honoráře), provize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73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stavebních prací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nutno zahrnout i předpokládanou hodnotu odpovídající dodávkám a službám nezbytným pro provedení stavebních prací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výrobky předané zadavatelem dodavateli rovněž započíst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399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ve zvláštních případech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/>
          </a:bodyPr>
          <a:lstStyle/>
          <a:p>
            <a:r>
              <a:rPr lang="cs-CZ" sz="3600" dirty="0"/>
              <a:t>u rámcové dohody  </a:t>
            </a:r>
          </a:p>
          <a:p>
            <a:r>
              <a:rPr lang="cs-CZ" sz="3600" dirty="0"/>
              <a:t>dynamického nákupního systému</a:t>
            </a:r>
          </a:p>
          <a:p>
            <a:pPr marL="0" indent="0">
              <a:buNone/>
            </a:pPr>
            <a:r>
              <a:rPr lang="cs-CZ" sz="3600" dirty="0"/>
              <a:t>-je rozhodná souhrnná předpokládaná hodnota všech </a:t>
            </a:r>
            <a:r>
              <a:rPr lang="cs-CZ" sz="3600" b="1" dirty="0" err="1"/>
              <a:t>vz</a:t>
            </a:r>
            <a:r>
              <a:rPr lang="cs-CZ" sz="3600" dirty="0"/>
              <a:t>, jež mohou být na základě rámcové dohody nebo v dynamickém nákupním systému zadány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inovační partnerství</a:t>
            </a:r>
          </a:p>
          <a:p>
            <a:pPr marL="0" indent="0">
              <a:buNone/>
            </a:pPr>
            <a:r>
              <a:rPr lang="cs-CZ" sz="3600" dirty="0"/>
              <a:t>předpokládaná hodnota výzkumných a vývojových činností +  i těch co mohou být vyvinuty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90353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600" dirty="0"/>
              <a:t>se určuje podle její předpokládané hodnoty</a:t>
            </a:r>
          </a:p>
          <a:p>
            <a:endParaRPr lang="cs-CZ" sz="3600" dirty="0"/>
          </a:p>
          <a:p>
            <a:r>
              <a:rPr lang="cs-CZ" sz="3600" dirty="0"/>
              <a:t>povinnost dodržet režim určený při zahájení zadávacího řízení i v případě, že by byl oprávněn použít jiný </a:t>
            </a:r>
            <a:r>
              <a:rPr lang="cs-CZ" sz="2000" dirty="0"/>
              <a:t>§ 24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ale i zjednodušený režim dle </a:t>
            </a:r>
            <a:r>
              <a:rPr lang="cs-CZ" sz="2000" dirty="0"/>
              <a:t>§ 129.</a:t>
            </a:r>
          </a:p>
        </p:txBody>
      </p:sp>
    </p:spTree>
    <p:extLst>
      <p:ext uri="{BB962C8B-B14F-4D97-AF65-F5344CB8AC3E}">
        <p14:creationId xmlns:p14="http://schemas.microsoft.com/office/powerpoint/2010/main" val="163583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Nadlimitní veřejná zakázka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předpokládaná hodnota je rovna nebo</a:t>
            </a:r>
          </a:p>
          <a:p>
            <a:pPr marL="0" indent="0">
              <a:buNone/>
            </a:pPr>
            <a:r>
              <a:rPr lang="cs-CZ" sz="3600" dirty="0"/>
              <a:t>přesahuje finanční limit stanovený nařízením vlády zapracovávajícím příslušné předpisy EU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Zadavatel ji zadává v nadlimitním režimu</a:t>
            </a:r>
          </a:p>
        </p:txBody>
      </p:sp>
    </p:spTree>
    <p:extLst>
      <p:ext uri="{BB962C8B-B14F-4D97-AF65-F5344CB8AC3E}">
        <p14:creationId xmlns:p14="http://schemas.microsoft.com/office/powerpoint/2010/main" val="3873085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Nadlimitní režim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druhu zadávacího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92480" cy="5257800"/>
          </a:xfrm>
        </p:spPr>
        <p:txBody>
          <a:bodyPr>
            <a:noAutofit/>
          </a:bodyPr>
          <a:lstStyle/>
          <a:p>
            <a:r>
              <a:rPr lang="cs-CZ" sz="3600" dirty="0"/>
              <a:t>otevřené řízení</a:t>
            </a:r>
          </a:p>
          <a:p>
            <a:r>
              <a:rPr lang="cs-CZ" sz="3600" dirty="0"/>
              <a:t>užší řízení a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Za splnění zvláštních podmínek i</a:t>
            </a:r>
          </a:p>
          <a:p>
            <a:r>
              <a:rPr lang="cs-CZ" sz="3600" dirty="0"/>
              <a:t> jednací řízení s uveřejněním</a:t>
            </a:r>
          </a:p>
          <a:p>
            <a:r>
              <a:rPr lang="cs-CZ" sz="3600" dirty="0"/>
              <a:t> jednací řízení bez uveřejnění</a:t>
            </a:r>
          </a:p>
          <a:p>
            <a:r>
              <a:rPr lang="cs-CZ" sz="3600" dirty="0"/>
              <a:t> řízení se soutěžním dialogem </a:t>
            </a:r>
          </a:p>
          <a:p>
            <a:r>
              <a:rPr lang="cs-CZ" sz="3600" dirty="0"/>
              <a:t> řízení o inovačním partnerství</a:t>
            </a:r>
          </a:p>
        </p:txBody>
      </p:sp>
    </p:spTree>
    <p:extLst>
      <p:ext uri="{BB962C8B-B14F-4D97-AF65-F5344CB8AC3E}">
        <p14:creationId xmlns:p14="http://schemas.microsoft.com/office/powerpoint/2010/main" val="1633929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Podlimitní veřejná zakázka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Nedosahuje výše nadlimitní</a:t>
            </a:r>
          </a:p>
          <a:p>
            <a:r>
              <a:rPr lang="cs-CZ" sz="3600" dirty="0"/>
              <a:t>Zadává v podlimitním režimu podle části třetí, pokud ji nezadává ve zjednodušeném režimu, nebo u ní neuplatnil výjimku</a:t>
            </a:r>
          </a:p>
        </p:txBody>
      </p:sp>
    </p:spTree>
    <p:extLst>
      <p:ext uri="{BB962C8B-B14F-4D97-AF65-F5344CB8AC3E}">
        <p14:creationId xmlns:p14="http://schemas.microsoft.com/office/powerpoint/2010/main" val="2240503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druhu zadávacího řízení v podlimitním režimu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a</a:t>
            </a:r>
            <a:r>
              <a:rPr lang="cs-CZ" sz="3600" dirty="0"/>
              <a:t>) zjednodušené podlimitní řízení s výjimkou   	</a:t>
            </a:r>
            <a:r>
              <a:rPr lang="cs-CZ" sz="3600" b="1" dirty="0" err="1"/>
              <a:t>vz</a:t>
            </a:r>
            <a:r>
              <a:rPr lang="cs-CZ" sz="3600" dirty="0"/>
              <a:t> na stavební práce, jejíž 	předpokládaná hodnota přesáhne 50  	mil. Kč</a:t>
            </a:r>
          </a:p>
          <a:p>
            <a:endParaRPr lang="cs-CZ" sz="3600" dirty="0"/>
          </a:p>
          <a:p>
            <a:r>
              <a:rPr lang="cs-CZ" sz="3600" dirty="0"/>
              <a:t>b) druhy zadávacích řízení pro nadlimitní režim</a:t>
            </a:r>
          </a:p>
        </p:txBody>
      </p:sp>
    </p:spTree>
    <p:extLst>
      <p:ext uri="{BB962C8B-B14F-4D97-AF65-F5344CB8AC3E}">
        <p14:creationId xmlns:p14="http://schemas.microsoft.com/office/powerpoint/2010/main" val="73965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úpravy ZVZZ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600" dirty="0"/>
              <a:t>Pravidla pro zadávání veřejných zakázek /</a:t>
            </a:r>
            <a:r>
              <a:rPr lang="cs-CZ" sz="3600" b="1" dirty="0" err="1"/>
              <a:t>vz</a:t>
            </a:r>
            <a:r>
              <a:rPr lang="cs-CZ" sz="3600" b="1" dirty="0"/>
              <a:t>/</a:t>
            </a:r>
          </a:p>
          <a:p>
            <a:r>
              <a:rPr lang="cs-CZ" sz="3600" dirty="0"/>
              <a:t>povinnosti dodavatelů při zadávání </a:t>
            </a:r>
            <a:r>
              <a:rPr lang="cs-CZ" sz="3600" b="1" dirty="0" err="1"/>
              <a:t>vz</a:t>
            </a:r>
            <a:r>
              <a:rPr lang="cs-CZ" sz="3600" dirty="0"/>
              <a:t> a při zvláštních postupech předcházejících jejich zadání</a:t>
            </a:r>
          </a:p>
          <a:p>
            <a:r>
              <a:rPr lang="cs-CZ" sz="3600" dirty="0"/>
              <a:t>uveřejňování informací o </a:t>
            </a:r>
            <a:r>
              <a:rPr lang="cs-CZ" sz="3600" b="1" dirty="0" err="1"/>
              <a:t>vz</a:t>
            </a:r>
            <a:endParaRPr lang="cs-CZ" sz="3600" b="1" dirty="0"/>
          </a:p>
          <a:p>
            <a:r>
              <a:rPr lang="cs-CZ" sz="3600" dirty="0"/>
              <a:t>zvláštní podmínky fakturace za </a:t>
            </a:r>
            <a:r>
              <a:rPr lang="cs-CZ" sz="3600" b="1" dirty="0" err="1"/>
              <a:t>vz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903511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zakázka malého rozsahu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Autofit/>
          </a:bodyPr>
          <a:lstStyle/>
          <a:p>
            <a:r>
              <a:rPr lang="cs-CZ" sz="4400" dirty="0"/>
              <a:t>Jejíž předpokládaná hodnota je rovna nebo nižší v případě veřejné zakázky:</a:t>
            </a:r>
          </a:p>
          <a:p>
            <a:r>
              <a:rPr lang="pl-PL" sz="4400" dirty="0"/>
              <a:t>a) na dodávky nebo na služby částce </a:t>
            </a:r>
            <a:r>
              <a:rPr lang="pl-PL" sz="4400" u="sng" dirty="0"/>
              <a:t>2 mil.Kč</a:t>
            </a:r>
            <a:endParaRPr lang="cs-CZ" sz="4400" u="sng" dirty="0"/>
          </a:p>
          <a:p>
            <a:r>
              <a:rPr lang="cs-CZ" sz="4400" dirty="0"/>
              <a:t>b) na stavební práce částce </a:t>
            </a:r>
            <a:r>
              <a:rPr lang="cs-CZ" sz="4400" u="sng" dirty="0"/>
              <a:t>6 mil. Kč</a:t>
            </a:r>
          </a:p>
        </p:txBody>
      </p:sp>
    </p:spTree>
    <p:extLst>
      <p:ext uri="{BB962C8B-B14F-4D97-AF65-F5344CB8AC3E}">
        <p14:creationId xmlns:p14="http://schemas.microsoft.com/office/powerpoint/2010/main" val="3312786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Zjednodušený režim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r>
              <a:rPr lang="cs-CZ" sz="3600" b="1" dirty="0" err="1"/>
              <a:t>vz</a:t>
            </a:r>
            <a:r>
              <a:rPr lang="cs-CZ" sz="3600" dirty="0"/>
              <a:t> včetně koncesí podle na sociální a jiné zvláštní služby uvedené v příloze č. 4</a:t>
            </a:r>
          </a:p>
          <a:p>
            <a:r>
              <a:rPr lang="nn-NO" sz="3600" dirty="0"/>
              <a:t>i služby v příloze</a:t>
            </a:r>
            <a:r>
              <a:rPr lang="cs-CZ" sz="3600" dirty="0"/>
              <a:t> neuvedené když jejich předpokládaná hodnota nižší, než je předpokládaná hodnota služeb uvedených v příloze</a:t>
            </a:r>
          </a:p>
          <a:p>
            <a:r>
              <a:rPr lang="cs-CZ" sz="2800" dirty="0"/>
              <a:t>Zdravotní a sociální včetně administrativy, služby pro veřejnost obecné či organizované odbory, pol. organizacemi, hotelové</a:t>
            </a:r>
          </a:p>
        </p:txBody>
      </p:sp>
    </p:spTree>
    <p:extLst>
      <p:ext uri="{BB962C8B-B14F-4D97-AF65-F5344CB8AC3E}">
        <p14:creationId xmlns:p14="http://schemas.microsoft.com/office/powerpoint/2010/main" val="240964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zadávacích řízení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760640"/>
          </a:xfrm>
        </p:spPr>
        <p:txBody>
          <a:bodyPr>
            <a:noAutofit/>
          </a:bodyPr>
          <a:lstStyle/>
          <a:p>
            <a:r>
              <a:rPr lang="cs-CZ" sz="3600" dirty="0"/>
              <a:t>a)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zjednodušené podlimitní řízení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25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otevřené řízení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část 4., § 56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užší řízení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58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jednací řízení s uveřejněním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hl. IV, § 60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jednací řízení bez uveřejnění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hl. V, § 63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řízení se soutěžním dialogem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hl. VI, § 68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řízení o inovačním partnerství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VII, § 70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koncesní řízení,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 8.,</a:t>
            </a:r>
            <a:r>
              <a:rPr lang="cs-CZ" sz="2000" dirty="0"/>
              <a:t> § 174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řízení pro zadání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zjednoduš. režimu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 5., </a:t>
            </a:r>
            <a:r>
              <a:rPr lang="cs-CZ" sz="2000" dirty="0"/>
              <a:t>§ 129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/>
              <a:t>Veřejná zakázka v oblasti obrany </a:t>
            </a:r>
            <a:r>
              <a:rPr lang="cs-CZ" dirty="0"/>
              <a:t>nebo bezpečnosti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19958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druhu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zadavatel volí druh s ohledem na své postavení, předpokládanou hodnotu, příp. na základě 	splnění zákonných podmínek</a:t>
            </a:r>
          </a:p>
          <a:p>
            <a:pPr marL="0" indent="0">
              <a:buNone/>
              <a:tabLst>
                <a:tab pos="273050" algn="l"/>
              </a:tabLst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otevřené a užší řízení lze využít vždy???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00115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Veřejný zadavatel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sv-S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republika; v případě České republiky se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složky státu považují za samostatné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národní banka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státní příspěvková organizace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územní samosprávný celek, jeho příspěvková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jiná právnická osoba, pokud</a:t>
            </a:r>
          </a:p>
        </p:txBody>
      </p:sp>
    </p:spTree>
    <p:extLst>
      <p:ext uri="{BB962C8B-B14F-4D97-AF65-F5344CB8AC3E}">
        <p14:creationId xmlns:p14="http://schemas.microsoft.com/office/powerpoint/2010/main" val="433722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osoba, která k úhradě nadlimitní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podlimitní veřejné zakázky použije více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než 200 000 000 Kč, nebo více než 50 % peněžních prostředků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rozpočtu veřejného zadavatele,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rozpočtu Evropské unie nebo veřejného rozpočtu cizího státu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/výjimka případů, kdy je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plněna mimo EU/</a:t>
            </a:r>
          </a:p>
        </p:txBody>
      </p:sp>
    </p:spTree>
    <p:extLst>
      <p:ext uri="{BB962C8B-B14F-4D97-AF65-F5344CB8AC3E}">
        <p14:creationId xmlns:p14="http://schemas.microsoft.com/office/powerpoint/2010/main" val="319137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Sektorový zadavatel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zadávaná jinou osobou při výkonu relevantní činnosti 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relevantní činnost vykonává na základě zvláštního nebo výhradního práva podle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152 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nad touto osobou může veřejný zadavatel</a:t>
            </a:r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přímo nebo nepřímo uplatňovat dominantní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vliv 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plyn, teplo, elektroenergetika a voda:/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projekty vodních děl + odpadní vody</a:t>
            </a:r>
          </a:p>
        </p:txBody>
      </p:sp>
    </p:spTree>
    <p:extLst>
      <p:ext uri="{BB962C8B-B14F-4D97-AF65-F5344CB8AC3E}">
        <p14:creationId xmlns:p14="http://schemas.microsoft.com/office/powerpoint/2010/main" val="466670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2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Dodavatelem se rozumí osoba, která nabízí poskytnutí dodávek, služeb nebo stavebních prací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více těchto osob společně 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pobočka závodu</a:t>
            </a:r>
          </a:p>
        </p:txBody>
      </p:sp>
    </p:spTree>
    <p:extLst>
      <p:ext uri="{BB962C8B-B14F-4D97-AF65-F5344CB8AC3E}">
        <p14:creationId xmlns:p14="http://schemas.microsoft.com/office/powerpoint/2010/main" val="2028446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Účastník zadávacího řízení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 Dodavatel se stává účastníkem zadávacího řízení v okamžiku, kdy </a:t>
            </a:r>
            <a:r>
              <a:rPr lang="cs-CZ" sz="2000" dirty="0"/>
              <a:t>§47</a:t>
            </a:r>
          </a:p>
          <a:p>
            <a:r>
              <a:rPr lang="cs-CZ" sz="3600" dirty="0"/>
              <a:t>a) vyjádří předběžný zájem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b) podá žádost o účast nebo nabídku</a:t>
            </a:r>
          </a:p>
          <a:p>
            <a:endParaRPr lang="cs-CZ" sz="3600" dirty="0"/>
          </a:p>
          <a:p>
            <a:r>
              <a:rPr lang="cs-CZ" sz="3600" dirty="0"/>
              <a:t>c) zahájí jednání se zadavatelem v       	zadávacím   řízení</a:t>
            </a:r>
          </a:p>
        </p:txBody>
      </p:sp>
    </p:spTree>
    <p:extLst>
      <p:ext uri="{BB962C8B-B14F-4D97-AF65-F5344CB8AC3E}">
        <p14:creationId xmlns:p14="http://schemas.microsoft.com/office/powerpoint/2010/main" val="673612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zadávání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zadavatelé mohou veřejnou zakázku zadat společně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také společně s osobou, která nemá povinnost postupovat podle zákona</a:t>
            </a:r>
          </a:p>
          <a:p>
            <a:pPr>
              <a:buFontTx/>
              <a:buChar char="-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písemná smlouva</a:t>
            </a:r>
          </a:p>
          <a:p>
            <a:pPr>
              <a:buFontTx/>
              <a:buChar char="-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zásadně solidární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407365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veřejné zakázky /VZ/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Zadáním </a:t>
            </a:r>
            <a:r>
              <a:rPr lang="cs-CZ" sz="3600" b="1" dirty="0" err="1"/>
              <a:t>vz</a:t>
            </a:r>
            <a:r>
              <a:rPr lang="cs-CZ" sz="3600" dirty="0"/>
              <a:t> je uzavření </a:t>
            </a:r>
            <a:r>
              <a:rPr lang="cs-CZ" sz="3600" u="sng" dirty="0"/>
              <a:t>úplatné</a:t>
            </a:r>
            <a:r>
              <a:rPr lang="cs-CZ" sz="3600" dirty="0"/>
              <a:t> smlouvy mezi zadavatelem a dodavatelem, z níž vyplývá povinnost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dodavatele poskytnout </a:t>
            </a:r>
            <a:r>
              <a:rPr lang="cs-CZ" sz="3600" u="sng" dirty="0"/>
              <a:t>dodávky  </a:t>
            </a:r>
          </a:p>
          <a:p>
            <a:r>
              <a:rPr lang="cs-CZ" sz="3600" u="sng" dirty="0"/>
              <a:t>služby</a:t>
            </a:r>
            <a:r>
              <a:rPr lang="cs-CZ" sz="3600" dirty="0"/>
              <a:t> </a:t>
            </a:r>
          </a:p>
          <a:p>
            <a:r>
              <a:rPr lang="cs-CZ" sz="3600" u="sng" dirty="0"/>
              <a:t>stavební práce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20045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Společně z různých členských států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Rozhodné právo: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mezinárodní smlouva</a:t>
            </a:r>
          </a:p>
          <a:p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dohodou osob zúčastněných na zakázce</a:t>
            </a:r>
          </a:p>
          <a:p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centrální zadavatele z jiného členského státu, je rozhodným právem jeho právo i pro přezkum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366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Centrální zadavatel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pl-PL" sz="3600" dirty="0"/>
              <a:t>Centrálním zadavatelem je zadavatel dle našeho</a:t>
            </a:r>
            <a:r>
              <a:rPr lang="cs-CZ" sz="3600" dirty="0"/>
              <a:t> anebo podle práva jiného členského státu</a:t>
            </a:r>
          </a:p>
          <a:p>
            <a:r>
              <a:rPr lang="cs-CZ" sz="3600" dirty="0"/>
              <a:t>a)</a:t>
            </a:r>
            <a:r>
              <a:rPr lang="cs-CZ" sz="3600" u="sng" dirty="0"/>
              <a:t> pořizuje </a:t>
            </a:r>
            <a:r>
              <a:rPr lang="cs-CZ" sz="3600" dirty="0"/>
              <a:t>dodávky či služby, které následně přenechá </a:t>
            </a:r>
            <a:r>
              <a:rPr lang="pl-PL" sz="3600" dirty="0"/>
              <a:t>jednomu nebo více zadavatelům za cenu </a:t>
            </a:r>
            <a:r>
              <a:rPr lang="cs-CZ" sz="3600" dirty="0"/>
              <a:t>nikoliv vyšší, než za  kterou byly pořízeny</a:t>
            </a:r>
          </a:p>
          <a:p>
            <a:endParaRPr lang="cs-CZ" sz="3600" dirty="0"/>
          </a:p>
          <a:p>
            <a:r>
              <a:rPr lang="cs-CZ" sz="3600" dirty="0"/>
              <a:t>b) </a:t>
            </a:r>
            <a:r>
              <a:rPr lang="cs-CZ" sz="3600" u="sng" dirty="0"/>
              <a:t>jiný</a:t>
            </a:r>
            <a:r>
              <a:rPr lang="cs-CZ" sz="3600" dirty="0"/>
              <a:t> zadavatel nebo zadavatelé pořizují dodávky, služby nebo stavební práce.</a:t>
            </a:r>
          </a:p>
        </p:txBody>
      </p:sp>
    </p:spTree>
    <p:extLst>
      <p:ext uri="{BB962C8B-B14F-4D97-AF65-F5344CB8AC3E}">
        <p14:creationId xmlns:p14="http://schemas.microsoft.com/office/powerpoint/2010/main" val="2263607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dodržení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5012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dodržení zákona odpovídá při </a:t>
            </a: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centralizovaném zadávání 1)</a:t>
            </a:r>
            <a:r>
              <a:rPr lang="cs-CZ" sz="4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centrální zadavatel</a:t>
            </a:r>
          </a:p>
          <a:p>
            <a:endParaRPr lang="cs-CZ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sz="4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 </a:t>
            </a: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samostatně zadávající </a:t>
            </a:r>
            <a:r>
              <a:rPr lang="cs-CZ" sz="4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endParaRPr lang="cs-CZ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 rámci dynamického nákupního systému provozovaného centrálním zadavatelem, </a:t>
            </a:r>
          </a:p>
          <a:p>
            <a:pPr>
              <a:buFontTx/>
              <a:buChar char="-"/>
            </a:pPr>
            <a:endParaRPr lang="cs-CZ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na základě rámcové dohody uzavřené v rámci</a:t>
            </a:r>
          </a:p>
          <a:p>
            <a:pPr marL="0" indent="0">
              <a:buNone/>
            </a:pP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centralizovaného zadávání</a:t>
            </a:r>
            <a:endParaRPr lang="pl-PL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432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výlučně sektorových veřejných zakázek, 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postupuje podle ustanovení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upravující sektorové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3637910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44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Avenir Book" charset="0"/>
                <a:cs typeface="Avenir Book" charset="0"/>
              </a:rPr>
              <a:t>Příklad právního obyčeje u nás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Avenir Book" charset="0"/>
                <a:cs typeface="Avenir Book" charset="0"/>
              </a:rPr>
              <a:t>Jmenování premiéra</a:t>
            </a:r>
          </a:p>
        </p:txBody>
      </p:sp>
      <p:pic>
        <p:nvPicPr>
          <p:cNvPr id="4" name="Picture 2" descr="http://www.vlada.cz/assets/media-centrum/aktualne/IMG_1788-3028258071-O_dotex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2389686"/>
            <a:ext cx="5336160" cy="3630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3112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613855" cy="990600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Právní principy, obecné zásady právní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324528" cy="5257800"/>
          </a:xfrm>
        </p:spPr>
        <p:txBody>
          <a:bodyPr>
            <a:noAutofit/>
          </a:bodyPr>
          <a:lstStyle/>
          <a:p>
            <a:pPr lvl="0"/>
            <a:r>
              <a:rPr lang="cs-CZ" sz="2800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na rozdíl od obyčejů je však nenalézáme ve společnosti ale v samotném systému práva</a:t>
            </a:r>
          </a:p>
          <a:p>
            <a:r>
              <a:rPr lang="cs-CZ" sz="2800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nejsou konkrétní 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Avenir Book"/>
                <a:cs typeface="Times New Roman" panose="02020603050405020304" pitchFamily="18" charset="0"/>
              </a:rPr>
              <a:t>– mají vyšší míru abstraktnosti </a:t>
            </a:r>
          </a:p>
          <a:p>
            <a:pPr marL="342900" lvl="0" indent="-342900">
              <a:buFont typeface="Wingdings" panose="05000000000000000000" pitchFamily="2" charset="2"/>
              <a:buChar char=""/>
              <a:tabLst>
                <a:tab pos="457200" algn="l"/>
              </a:tabLst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Avenir Book"/>
                <a:cs typeface="Times New Roman" panose="02020603050405020304" pitchFamily="18" charset="0"/>
              </a:rPr>
              <a:t>mohou být výjimečně vyjádřeny explicitně v právním předpise ( OZ, </a:t>
            </a:r>
            <a:r>
              <a:rPr lang="cs-CZ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venir Book"/>
                <a:cs typeface="Times New Roman" panose="02020603050405020304" pitchFamily="18" charset="0"/>
              </a:rPr>
              <a:t>zak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Avenir Book"/>
                <a:cs typeface="Times New Roman" panose="02020603050405020304" pitchFamily="18" charset="0"/>
              </a:rPr>
              <a:t>. práce, ZVZ)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"/>
              <a:tabLst>
                <a:tab pos="457200" algn="l"/>
              </a:tabLs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lze je z předpisu dovozovat – z Ú plyne právo na práci</a:t>
            </a:r>
          </a:p>
          <a:p>
            <a:pPr marL="342900" lvl="0" indent="-342900">
              <a:buFont typeface="Wingdings" panose="05000000000000000000" pitchFamily="2" charset="2"/>
              <a:buChar char=""/>
              <a:tabLst>
                <a:tab pos="457200" algn="l"/>
              </a:tabLs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jsou vytvářeny právní teorií, obvykle pocházejí už od římského práva</a:t>
            </a:r>
            <a:endParaRPr lang="cs-CZ" sz="2800" dirty="0">
              <a:latin typeface="Times New Roman" panose="02020603050405020304" pitchFamily="18" charset="0"/>
              <a:ea typeface="Avenir Book" charset="0"/>
              <a:cs typeface="Times New Roman" panose="02020603050405020304" pitchFamily="18" charset="0"/>
            </a:endParaRPr>
          </a:p>
          <a:p>
            <a:pPr lvl="0"/>
            <a:r>
              <a:rPr lang="cs-CZ" sz="2800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mají z podstaty především argumentační charakter (jejich konkrétní obsah je součástí argumentace </a:t>
            </a:r>
            <a:r>
              <a:rPr lang="cs-CZ" sz="2800" i="1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ad hoc</a:t>
            </a:r>
            <a:r>
              <a:rPr lang="cs-CZ" sz="2800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např. právo na spravedlivý proces, presumpce nevinny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Avenir Book"/>
                <a:cs typeface="Times New Roman" panose="02020603050405020304" pitchFamily="18" charset="0"/>
              </a:rPr>
              <a:t>, předvídatelnost rozhodnutí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sz="2400" dirty="0">
              <a:latin typeface="Times New Roman" panose="02020603050405020304" pitchFamily="18" charset="0"/>
              <a:ea typeface="Avenir Book" charset="0"/>
              <a:cs typeface="Times New Roman" panose="02020603050405020304" pitchFamily="18" charset="0"/>
            </a:endParaRPr>
          </a:p>
          <a:p>
            <a:endParaRPr lang="cs-CZ" sz="2400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5878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cca norma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484784"/>
            <a:ext cx="926306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Normy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vzájemně </a:t>
            </a:r>
            <a:r>
              <a:rPr lang="cs-CZ" sz="3200" u="sng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vylučují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ano cca ne</a:t>
            </a:r>
          </a:p>
          <a:p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základné elementární jednotka právního řádu</a:t>
            </a:r>
          </a:p>
          <a:p>
            <a:endParaRPr lang="cs-CZ" sz="32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2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Principy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pracují s </a:t>
            </a:r>
            <a:r>
              <a:rPr lang="cs-CZ" sz="3200" u="sng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vyvažováním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princip proporcionality a subsidiarity</a:t>
            </a:r>
          </a:p>
          <a:p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</a:rPr>
              <a:t>        Nejobecnější, nejhodnotnější, maximy, skelet předpisů, odvětví, veřejného a soukromého práva, právního řádu</a:t>
            </a:r>
          </a:p>
          <a:p>
            <a:endParaRPr lang="cs-CZ" sz="3200" dirty="0">
              <a:solidFill>
                <a:srgbClr val="00000A"/>
              </a:solidFill>
              <a:latin typeface="Times New Roman" panose="02020603050405020304" pitchFamily="18" charset="0"/>
            </a:endParaRPr>
          </a:p>
          <a:p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</a:rPr>
              <a:t>               nižší a vyšší, významnější, ústavní a běžné, odvětvové a  objektivního práva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0938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583"/>
            <a:ext cx="8153400" cy="990600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působení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98884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Zefektivnění</a:t>
            </a:r>
            <a:r>
              <a:rPr lang="cs-CZ" sz="4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působení práva, </a:t>
            </a:r>
          </a:p>
          <a:p>
            <a:r>
              <a:rPr lang="cs-CZ" sz="4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kterou je dosahováno „prozařování ducha zákona“,</a:t>
            </a:r>
          </a:p>
          <a:p>
            <a:endParaRPr lang="cs-CZ" sz="40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4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považuji za možnou až relativně běžnou aplikaci právních principů  ve veřejných zakázkách velmi často užívané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80904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zásada, pravidlo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556792"/>
            <a:ext cx="9144000" cy="4541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Princip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základní bod, pilíř, znak práva, hodnota, standard normativního systému zvaného právo (např. svoboda, spravedlnost, humanismus nebo i rovnost). </a:t>
            </a:r>
          </a:p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2400" b="1" dirty="0"/>
              <a:t>Zásada</a:t>
            </a:r>
            <a:r>
              <a:rPr lang="cs-CZ" sz="2400" dirty="0"/>
              <a:t> v obecnější podobě a míře konkretizuje, rozpracovává princip, je spojena s individuálnějším, bližším normativním obsahem. Je však stále ještě na velmi vysokém stupni abstrakce (římsko-právní zásady spravedlnosti, zásada co není zakázáno, je dovoleno, zásada vztahů lex </a:t>
            </a:r>
            <a:r>
              <a:rPr lang="cs-CZ" sz="2400" dirty="0" err="1"/>
              <a:t>generalis</a:t>
            </a:r>
            <a:r>
              <a:rPr lang="cs-CZ" sz="2400" dirty="0"/>
              <a:t> a lex </a:t>
            </a:r>
            <a:r>
              <a:rPr lang="cs-CZ" sz="2400" dirty="0" err="1"/>
              <a:t>specialis</a:t>
            </a:r>
            <a:r>
              <a:rPr lang="cs-CZ" sz="2400" dirty="0"/>
              <a:t> aj.). </a:t>
            </a:r>
          </a:p>
        </p:txBody>
      </p:sp>
    </p:spTree>
    <p:extLst>
      <p:ext uri="{BB962C8B-B14F-4D97-AF65-F5344CB8AC3E}">
        <p14:creationId xmlns:p14="http://schemas.microsoft.com/office/powerpoint/2010/main" val="52102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se nepovažuje za zakázku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kterou se zakládá pracovněprávní vztah</a:t>
            </a:r>
          </a:p>
          <a:p>
            <a:r>
              <a:rPr lang="cs-CZ" sz="3600" dirty="0"/>
              <a:t> jiný obdobný vztah </a:t>
            </a:r>
          </a:p>
          <a:p>
            <a:r>
              <a:rPr lang="cs-CZ" sz="3600" dirty="0"/>
              <a:t>smlouvy upravující spolupráci zadavatele při zadávání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16497709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219200"/>
            <a:ext cx="91440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endParaRPr lang="cs-CZ" sz="3200" b="1" dirty="0"/>
          </a:p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3200" b="1" dirty="0"/>
              <a:t>Pravidlo J</a:t>
            </a:r>
            <a:r>
              <a:rPr lang="cs-CZ" sz="3200" dirty="0"/>
              <a:t>edná se o obsahově nejkonkrétnější pojem. Bývá vyjádřen v konkrétních ustanoveních pozitivního práva a blíží se představě normativního textu různého stupně obecnosti. Jako příklad lze uvést pravidla silničního provozu.</a:t>
            </a:r>
          </a:p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/I PN se označuje jako pravidlo chování/</a:t>
            </a:r>
          </a:p>
        </p:txBody>
      </p:sp>
    </p:spTree>
    <p:extLst>
      <p:ext uri="{BB962C8B-B14F-4D97-AF65-F5344CB8AC3E}">
        <p14:creationId xmlns:p14="http://schemas.microsoft.com/office/powerpoint/2010/main" val="2117339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odlišování, resp. ztotožnění pojmů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41277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 jedné strany  lze určitý rozdíl nalézt. Základní dělicí čarou pro event., byť velmi subtilní, rozlišování pojmu princip a zásada je zatímco zásady lze (byť i víceméně výjimečně) v objektivním právu obvykle z-měnit, právní princip je možné pouze dočasně a v dané individuální situaci či věci (naprosto výjimečně) odsunout na přechodnou dobu a jaksi latentně do pozadí, nechat převážit jiný princip. Jeho „upozadění“ se děje pravidelně na úkor jiného principu, vždy dočasně a v jedinečném okamžiku. Neříká to obvykle nic o významu „potlačeného“ principu.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9242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Ztotožnění pojmů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484784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 druhé straně lze považovat tento rozdíl za spíše akademický, neostrý a v některých momentech až příliš svazující.</a:t>
            </a:r>
          </a:p>
          <a:p>
            <a:endParaRPr lang="cs-CZ" sz="24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Dle v právní praxi a pravděpodobně pod jejím tlakem i v právní teorii, včetně obecné, došlo k zaujetí poněkud zjednodušeného stanoviska. </a:t>
            </a:r>
          </a:p>
          <a:p>
            <a:endParaRPr lang="cs-CZ" sz="24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Jde spíše o konvenci, jak budou všechny tyto popsané instituty </a:t>
            </a:r>
            <a:r>
              <a:rPr lang="cs-CZ" sz="2400" dirty="0" err="1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pojmeno</a:t>
            </a:r>
            <a:r>
              <a:rPr lang="cs-CZ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vány a používány. Je tomu tak zřejmě zjednodušení, nebo z důvodů praktických či jiných. Možnost jejich skutečné identity lze také uvést.</a:t>
            </a:r>
          </a:p>
          <a:p>
            <a:r>
              <a:rPr lang="cs-CZ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Poté se označují, resp. zastřešují obvykle jedním pojmem – „princip“ či „zásada“, ev. „obecná zásada právní“. Zákonodárce spíše pléduje pro pojem zásada. Jistou roli mohla sehrát i okolnost, že v (nejen) anglickém jazyce jde vlastně o jeden termín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64121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Předpoklady použití principů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219200"/>
            <a:ext cx="896448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49580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Pozitivní </a:t>
            </a:r>
            <a:r>
              <a:rPr lang="cs-CZ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cs-CZ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negativní.</a:t>
            </a:r>
            <a:endParaRPr lang="cs-CZ" sz="2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3200" b="1" i="1" u="sng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Pozitivní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předpoklady jsou ty, které zde musí existovat, aby vůbec vznikl problém, který by byl následně řešitelný nějakým právně logickým pravidlem, zásadou nebo principem. </a:t>
            </a:r>
          </a:p>
          <a:p>
            <a:pPr algn="just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Jejich „pozitivnost“ spočívá v nutnosti právního řešení určité skutkové podstaty na základě dané „společenské poptávky“, resp. potřeby řešení zvlášť obtížného případu, zejména v souladu s nemožností porušení, resp. příkazem jiného stěžejního principu 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denegatio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iustitiae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9705" indent="449580" algn="just" hangingPunct="0">
              <a:lnSpc>
                <a:spcPct val="150000"/>
              </a:lnSpc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1700808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i="1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i="1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6832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Předpoklady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b="1" i="1" u="sng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Negativním</a:t>
            </a:r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předpokladem tohoto postupu je, že daný problém (okruh, jednání) není dostatečně nebo vůbec řešen konkrétním pozitivním ustanovením. Negativnost záleží v nedostatečné míře popisu pravidla chování nebo konstrukce jakési „nadměrné obecnosti“ vedoucí k ne-jednoznačnosti interpretace. </a:t>
            </a:r>
          </a:p>
          <a:p>
            <a:pPr algn="just"/>
            <a:r>
              <a:rPr lang="cs-CZ" sz="3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Poslední možností pro posouzení merita věci je až „mlčení“ (třeba při vědomí, že i mlčení zákona má, resp. může mít svůj normativní obsah) zákonodárce o problému.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412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jistota….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POZOR!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2209800" y="1752600"/>
            <a:ext cx="7114728" cy="5105400"/>
          </a:xfrm>
        </p:spPr>
        <p:txBody>
          <a:bodyPr>
            <a:noAutofit/>
          </a:bodyPr>
          <a:lstStyle/>
          <a:p>
            <a:r>
              <a:rPr lang="cs-CZ" sz="3200" dirty="0"/>
              <a:t>Winter, který popsal „všechny“ v úvahu přicházející principy, vyskytující se v českém právu a dospěl až k číslu 528.  Je tedy nasnadě, že takto je v českém právním řádu použitelných cca 500 právních principů, které bývají, resp. latentně mohou být používány jako jakási korekční pravidla výkladu pozitivního práva.  /Nálezy ÚS/</a:t>
            </a:r>
          </a:p>
        </p:txBody>
      </p:sp>
    </p:spTree>
    <p:extLst>
      <p:ext uri="{BB962C8B-B14F-4D97-AF65-F5344CB8AC3E}">
        <p14:creationId xmlns:p14="http://schemas.microsoft.com/office/powerpoint/2010/main" val="22710616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principů, zásad (a pravidel)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252520" cy="5257800"/>
          </a:xfrm>
        </p:spPr>
        <p:txBody>
          <a:bodyPr>
            <a:noAutofit/>
          </a:bodyPr>
          <a:lstStyle/>
          <a:p>
            <a:pPr algn="just" hangingPunct="0"/>
            <a:r>
              <a:rPr lang="cs-CZ" sz="2400" dirty="0"/>
              <a:t>1) Tvoří v jistém smyslu základní skelet, páteř právního řádu, právních odvětví a jednotlivých předpisů.</a:t>
            </a:r>
          </a:p>
          <a:p>
            <a:pPr algn="just" hangingPunct="0"/>
            <a:r>
              <a:rPr lang="cs-CZ" sz="2400" dirty="0"/>
              <a:t>2) Představují často „základní“, resp. nejvýznamnější interpretační pomůcky ve výkladu právních norem, umožňují potvrzení či vyvrácení správnosti anebo nemožnost správné aplikace dané právní normy.</a:t>
            </a:r>
          </a:p>
          <a:p>
            <a:pPr algn="just" hangingPunct="0"/>
            <a:r>
              <a:rPr lang="cs-CZ" sz="2400" dirty="0"/>
              <a:t>3) Nejčastěji v tzv. zvlášť složitých případech (hard </a:t>
            </a:r>
            <a:r>
              <a:rPr lang="cs-CZ" sz="2400" dirty="0" err="1"/>
              <a:t>cases</a:t>
            </a:r>
            <a:r>
              <a:rPr lang="cs-CZ" sz="2400" dirty="0"/>
              <a:t>) ev. (hraničních případech) určují východiska, směr, korekce, pravidla nebo způsob výkladu, potvrzují správnost, pravdivost nebo nepravdivost nebo jindy mohou odstraňovat tvrdosti nebo </a:t>
            </a:r>
            <a:r>
              <a:rPr lang="cs-CZ" sz="2400" dirty="0" err="1"/>
              <a:t>derogovat</a:t>
            </a:r>
            <a:r>
              <a:rPr lang="cs-CZ" sz="2400" dirty="0"/>
              <a:t>. V tomto smyslu je lze také označit za jakési významné verifikátory.</a:t>
            </a:r>
          </a:p>
          <a:p>
            <a:pPr algn="just" hangingPunct="0"/>
            <a:r>
              <a:rPr lang="cs-CZ" sz="2400" dirty="0"/>
              <a:t>4) Právní principy a zásady mají kromě vyšší míry obecnosti také zakódovanou vyšší axiologickou kvalitu, hodnotu a obsah než běžné právní normy.</a:t>
            </a:r>
          </a:p>
          <a:p>
            <a:pPr algn="just"/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9182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1088"/>
            <a:ext cx="8153400" cy="990600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pPr hangingPunct="0"/>
            <a:r>
              <a:rPr lang="cs-CZ" sz="2800" dirty="0"/>
              <a:t>4) Principy jsou schopny prozařovat právní řád, urychlovat a usnadňovat jeho reakce na dynamicky se měnící, konkrétní a vrstevnatou společenskou realitu komplikovaných a strukturovaných vztahů, dodávat mu zdravého rozumu, naplňovat ducha zákona, dodávat smysluplnosti, ryzosti a jistého puncu spravedlnosti. </a:t>
            </a:r>
          </a:p>
          <a:p>
            <a:pPr hangingPunct="0"/>
            <a:r>
              <a:rPr lang="cs-CZ" sz="2800" dirty="0"/>
              <a:t>5) Plní, byť spíše v jedinečných, zvláštních případech i roli „vlastního pravidla chování“. Konec konců je vlastně každé rozhodnutí podle principů v podstatě a v důsledku shodné s rozhodováním podle „běžných“ </a:t>
            </a:r>
            <a:r>
              <a:rPr lang="cs-CZ" sz="3200" dirty="0"/>
              <a:t>právních norem.</a:t>
            </a:r>
          </a:p>
          <a:p>
            <a:pPr hangingPunct="0"/>
            <a:r>
              <a:rPr lang="cs-CZ" sz="2800" dirty="0"/>
              <a:t>6)Vnáší do právního řádu a objektivního práva ius non </a:t>
            </a:r>
            <a:r>
              <a:rPr lang="cs-CZ" sz="2800" dirty="0" err="1"/>
              <a:t>scriptum</a:t>
            </a:r>
            <a:r>
              <a:rPr lang="cs-CZ" sz="2800" dirty="0"/>
              <a:t>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375459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900" b="1" dirty="0"/>
              <a:t>Role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85000" lnSpcReduction="20000"/>
          </a:bodyPr>
          <a:lstStyle/>
          <a:p>
            <a:pPr algn="just" hangingPunct="0"/>
            <a:r>
              <a:rPr lang="cs-CZ" sz="3800" dirty="0"/>
              <a:t>7)Případnou kolizi mezi nimi je možné často rozhodnout na základě testu proporcionality, rozhodnutí pro dání přednosti jednomu z nich nemusí být v každém případě jen na podkladě poměřování principů, ale i jiných úvah.</a:t>
            </a:r>
          </a:p>
          <a:p>
            <a:pPr algn="just" hangingPunct="0"/>
            <a:r>
              <a:rPr lang="cs-CZ" sz="3800" dirty="0"/>
              <a:t>8) Je nutné odlišovat principy a zásady v právu nebo principům přiznat hierarchický charakter.</a:t>
            </a:r>
          </a:p>
          <a:p>
            <a:pPr algn="just" hangingPunct="0"/>
            <a:r>
              <a:rPr lang="cs-CZ" sz="3800" dirty="0"/>
              <a:t>9) Rozeznáváme ústavní a obyčejné, vyšší a nižší, logicko-právní a pozitivně-právní, obecné a odvětvové čili - speciální principy a zásady.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7548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990600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Rozum, principy spravedlnosti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153400" cy="4495800"/>
          </a:xfrm>
        </p:spPr>
        <p:txBody>
          <a:bodyPr/>
          <a:lstStyle/>
          <a:p>
            <a:pPr lvl="0"/>
            <a:endParaRPr lang="cs-CZ" sz="3200" dirty="0">
              <a:ea typeface="Avenir Book" charset="0"/>
              <a:cs typeface="Avenir Book" charset="0"/>
            </a:endParaRPr>
          </a:p>
          <a:p>
            <a:pPr lvl="0"/>
            <a:r>
              <a:rPr lang="cs-CZ" sz="3200" dirty="0">
                <a:ea typeface="Avenir Book" charset="0"/>
                <a:cs typeface="Avenir Book" charset="0"/>
              </a:rPr>
              <a:t>spravedlnost má příliš subjektivní charakter  </a:t>
            </a:r>
          </a:p>
          <a:p>
            <a:pPr lvl="0"/>
            <a:endParaRPr lang="cs-CZ" sz="3200" dirty="0">
              <a:ea typeface="Avenir Book" charset="0"/>
              <a:cs typeface="Avenir Book" charset="0"/>
            </a:endParaRPr>
          </a:p>
          <a:p>
            <a:pPr lvl="0"/>
            <a:r>
              <a:rPr lang="cs-CZ" sz="3200" dirty="0">
                <a:ea typeface="Avenir Book" charset="0"/>
                <a:cs typeface="Avenir Book" charset="0"/>
              </a:rPr>
              <a:t>závaznost je tedy pouze argumentační</a:t>
            </a:r>
          </a:p>
          <a:p>
            <a:endParaRPr lang="cs-CZ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5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zakázka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2204864"/>
            <a:ext cx="9036496" cy="3891136"/>
          </a:xfrm>
        </p:spPr>
        <p:txBody>
          <a:bodyPr>
            <a:normAutofit/>
          </a:bodyPr>
          <a:lstStyle/>
          <a:p>
            <a:r>
              <a:rPr lang="cs-CZ" sz="4000" dirty="0"/>
              <a:t>zakázka na </a:t>
            </a:r>
            <a:r>
              <a:rPr lang="pl-PL" sz="4000" dirty="0"/>
              <a:t>dodávky </a:t>
            </a:r>
            <a:r>
              <a:rPr lang="pl-PL" sz="2000" dirty="0"/>
              <a:t>§ 14 odst. 2, </a:t>
            </a:r>
          </a:p>
          <a:p>
            <a:r>
              <a:rPr lang="pl-PL" sz="4000" dirty="0"/>
              <a:t>veřejná zakázka na stavební práce </a:t>
            </a:r>
            <a:r>
              <a:rPr lang="pl-PL" sz="2000" dirty="0"/>
              <a:t>§ 14 odst. 3 </a:t>
            </a:r>
          </a:p>
          <a:p>
            <a:r>
              <a:rPr lang="pl-PL" sz="4000" dirty="0"/>
              <a:t>koncese na služby  </a:t>
            </a:r>
            <a:r>
              <a:rPr lang="pl-PL" sz="2000" dirty="0"/>
              <a:t>§ 174 odst. 3 </a:t>
            </a:r>
          </a:p>
          <a:p>
            <a:r>
              <a:rPr lang="pl-PL" sz="4000" dirty="0"/>
              <a:t>nebo koncese na stavební práce</a:t>
            </a:r>
            <a:r>
              <a:rPr lang="pl-PL" sz="3200" dirty="0"/>
              <a:t> </a:t>
            </a:r>
            <a:r>
              <a:rPr lang="cs-CZ" sz="3200" dirty="0"/>
              <a:t> </a:t>
            </a:r>
            <a:r>
              <a:rPr lang="cs-CZ" sz="2000" dirty="0"/>
              <a:t>§ 174 odst. 2.</a:t>
            </a:r>
          </a:p>
        </p:txBody>
      </p:sp>
    </p:spTree>
    <p:extLst>
      <p:ext uri="{BB962C8B-B14F-4D97-AF65-F5344CB8AC3E}">
        <p14:creationId xmlns:p14="http://schemas.microsoft.com/office/powerpoint/2010/main" val="17134865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3400" cy="990600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ea typeface="Avenir Book" charset="0"/>
                <a:cs typeface="Times New Roman" panose="02020603050405020304" pitchFamily="18" charset="0"/>
              </a:rPr>
              <a:t>Doktrinální publikace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>
                <a:latin typeface="Avenir Book" charset="0"/>
                <a:ea typeface="Avenir Book" charset="0"/>
                <a:cs typeface="Avenir Book" charset="0"/>
              </a:rPr>
              <a:t>= </a:t>
            </a:r>
            <a:r>
              <a:rPr lang="cs-CZ" dirty="0">
                <a:ea typeface="Avenir Book" charset="0"/>
                <a:cs typeface="Avenir Book" charset="0"/>
              </a:rPr>
              <a:t>učení významných právníků</a:t>
            </a:r>
          </a:p>
          <a:p>
            <a:pPr lvl="0"/>
            <a:r>
              <a:rPr lang="cs-CZ" dirty="0">
                <a:ea typeface="Avenir Book" charset="0"/>
                <a:cs typeface="Avenir Book" charset="0"/>
              </a:rPr>
              <a:t>nemají absolutně závazný charakter =&gt; subjektivní povaha a prakticky nulová formální legitimita </a:t>
            </a:r>
          </a:p>
          <a:p>
            <a:pPr lvl="0"/>
            <a:r>
              <a:rPr lang="cs-CZ" dirty="0">
                <a:ea typeface="Avenir Book" charset="0"/>
                <a:cs typeface="Avenir Book" charset="0"/>
              </a:rPr>
              <a:t>jejich argumentační závaznost však může být velice intenzivní, v důsledku materiální kvality příslušného právního názoru nebo také záleží  i na reputaci jejího autora  </a:t>
            </a:r>
          </a:p>
          <a:p>
            <a:pPr lvl="0"/>
            <a:r>
              <a:rPr lang="cs-CZ" dirty="0">
                <a:ea typeface="Avenir Book" charset="0"/>
                <a:cs typeface="Avenir Book" charset="0"/>
              </a:rPr>
              <a:t>v mezinárodním právu veřejném</a:t>
            </a:r>
          </a:p>
          <a:p>
            <a:endParaRPr lang="cs-CZ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39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0" y="-171400"/>
            <a:ext cx="9601200" cy="64807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 procesu zadávání veřejných zakázek.</a:t>
            </a:r>
          </a:p>
          <a:p>
            <a:pPr marL="0" indent="0">
              <a:buNone/>
            </a:pPr>
            <a:r>
              <a:rPr lang="cs-CZ" sz="3600" b="1" dirty="0"/>
              <a:t>    1.Obecné</a:t>
            </a:r>
            <a:r>
              <a:rPr lang="cs-CZ" sz="3600" dirty="0"/>
              <a:t> – zásady zákona</a:t>
            </a:r>
            <a:endParaRPr lang="cs-CZ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přiměřenost /proporcionalita/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r>
              <a:rPr lang="cs-CZ" sz="3600" b="1" dirty="0"/>
              <a:t>   2. </a:t>
            </a:r>
            <a:r>
              <a:rPr lang="cs-CZ" sz="3600" dirty="0"/>
              <a:t>Ve vztahu </a:t>
            </a:r>
            <a:r>
              <a:rPr lang="cs-CZ" sz="3600" b="1" dirty="0"/>
              <a:t>k dodavatelům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3200" dirty="0"/>
              <a:t>rovné zacházení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zákaz diskriminace</a:t>
            </a:r>
          </a:p>
          <a:p>
            <a:pPr marL="0" indent="0">
              <a:buNone/>
            </a:pPr>
            <a:r>
              <a:rPr lang="cs-CZ" sz="2400" dirty="0"/>
              <a:t>	  		</a:t>
            </a:r>
          </a:p>
          <a:p>
            <a:pPr marL="0" indent="0">
              <a:buNone/>
            </a:pPr>
            <a:r>
              <a:rPr lang="cs-CZ" sz="2400" dirty="0"/>
              <a:t>	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159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04664"/>
            <a:ext cx="9144000" cy="5281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Zákaz </a:t>
            </a: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omezování účasti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zadávacím řízení  </a:t>
            </a: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sídla.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členském státě EU neb Švýcarské unie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Ve státě, jež má uzavřenu mezinárodní smlouvu s ČR neb EU</a:t>
            </a:r>
          </a:p>
        </p:txBody>
      </p:sp>
    </p:spTree>
    <p:extLst>
      <p:ext uri="{BB962C8B-B14F-4D97-AF65-F5344CB8AC3E}">
        <p14:creationId xmlns:p14="http://schemas.microsoft.com/office/powerpoint/2010/main" val="17465631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116632"/>
            <a:ext cx="914501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zásady Evropského práva nevyjádřené v ZVZ.</a:t>
            </a: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volného pohybu zboží,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svobody usazování, podnikání a poskytování služeb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subsidiarita  a proporcionalita /dovozená z práva EU/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cs-CZ" sz="3200" b="1" dirty="0"/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férovosti /dovozená doktríny/ 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85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ZVZ?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hospodářské soutěže	  	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hospodárnosti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řádného nakládání s veřejnými zdroji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elektronizace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přesné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specifikace způsobu provedení veřejné zakázky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- flexibility zadávání zakázek</a:t>
            </a:r>
          </a:p>
          <a:p>
            <a:endParaRPr lang="cs-CZ" sz="3200" dirty="0"/>
          </a:p>
          <a:p>
            <a:pPr>
              <a:tabLst>
                <a:tab pos="1160463" algn="l"/>
              </a:tabLst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základní jsou výslovně zakotvené (§ 6 odst. 1,2,3 ZVZ)</a:t>
            </a:r>
          </a:p>
        </p:txBody>
      </p:sp>
    </p:spTree>
    <p:extLst>
      <p:ext uri="{BB962C8B-B14F-4D97-AF65-F5344CB8AC3E}">
        <p14:creationId xmlns:p14="http://schemas.microsoft.com/office/powerpoint/2010/main" val="13438529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0"/>
            <a:ext cx="903649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4400" b="1" dirty="0"/>
              <a:t>TRANSPARENTNOST</a:t>
            </a:r>
            <a:endParaRPr lang="cs-CZ" sz="4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Průhlednost, předvídatelnost, pochopitelnost, ověřitelnost , propustnost, co nejširší informovanost a kontrolovatelnost jednotlivých fází postupu veřejného zadavatele.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 a cíl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maximální zabránění korupčním praktikám,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efektivní a hospodárné používání,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úspora veřejných prostředků a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kultivace podnikatelského prostředí  </a:t>
            </a:r>
          </a:p>
          <a:p>
            <a:pPr>
              <a:spcAft>
                <a:spcPts val="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479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251520" y="0"/>
            <a:ext cx="9036496" cy="70294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b="1" dirty="0"/>
              <a:t>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rozsudek KS </a:t>
            </a:r>
            <a:r>
              <a:rPr lang="cs-CZ" sz="2400" dirty="0" err="1"/>
              <a:t>sp</a:t>
            </a:r>
            <a:r>
              <a:rPr lang="cs-CZ" sz="2400" dirty="0"/>
              <a:t>. zn. 31 Ca 166/2005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požadavek transparentnosti není naplněn, pokud jsou v postupu zadavatele shledány </a:t>
            </a:r>
            <a:r>
              <a:rPr lang="cs-CZ" sz="2400" i="1" dirty="0"/>
              <a:t>„…takové prvky, jež by zadávací řízení činily </a:t>
            </a:r>
            <a:r>
              <a:rPr lang="cs-CZ" sz="2400" i="1" u="sng" dirty="0"/>
              <a:t>nekontrolovatelným, hůře kontrolovatelným, nečitelným a nepřehledným</a:t>
            </a:r>
            <a:r>
              <a:rPr lang="cs-CZ" sz="2400" i="1" dirty="0"/>
              <a:t> nebo jež by vzbuzovaly </a:t>
            </a:r>
            <a:r>
              <a:rPr lang="cs-CZ" sz="2400" i="1" u="sng" dirty="0"/>
              <a:t>pochybnosti o pravých důvodech</a:t>
            </a:r>
            <a:r>
              <a:rPr lang="cs-CZ" sz="2400" i="1" dirty="0"/>
              <a:t> jednotlivých kroků zadavatele…“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rozsudky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131/2007, 1 </a:t>
            </a:r>
            <a:r>
              <a:rPr lang="cs-CZ" sz="2400" dirty="0" err="1"/>
              <a:t>Afs</a:t>
            </a:r>
            <a:r>
              <a:rPr lang="cs-CZ" sz="2400" dirty="0"/>
              <a:t> 45/2010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„…</a:t>
            </a:r>
            <a:r>
              <a:rPr lang="cs-CZ" sz="2400" i="1" dirty="0"/>
              <a:t>podmínkou dodržení zásady transparentnosti je tedy průběh zadávacího řízení takovým způsobem, který se navenek jeví jako </a:t>
            </a:r>
            <a:r>
              <a:rPr lang="cs-CZ" sz="2400" i="1" u="sng" dirty="0"/>
              <a:t>férový a řádný</a:t>
            </a:r>
            <a:r>
              <a:rPr lang="cs-CZ" sz="2400" i="1" dirty="0"/>
              <a:t>. (…) Porušení zásady transparentnosti nastává nezávisle na tom, zda se podaří prokázat konkrétní porušení některé konkrétní zákonné povinnosti…“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2400" dirty="0"/>
              <a:t> dále také např. v rozsudcích NSS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Afs</a:t>
            </a:r>
            <a:r>
              <a:rPr lang="cs-CZ" sz="2400" dirty="0"/>
              <a:t> 86/2008 (transparentnost Z.D.),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	36/2010 (netransparentní hodnocení), KS </a:t>
            </a:r>
            <a:r>
              <a:rPr lang="cs-CZ" sz="2400" dirty="0" err="1"/>
              <a:t>sp</a:t>
            </a:r>
            <a:r>
              <a:rPr lang="cs-CZ" sz="2400" dirty="0"/>
              <a:t>. zn. 62 Ca 31/2008 a NSS 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Afs</a:t>
            </a:r>
            <a:r>
              <a:rPr lang="cs-CZ" sz="2400" dirty="0"/>
              <a:t> 45/2010 	(omezení počtu zájemců losováním),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61/2012 (elektronické losování), a další.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cs-CZ" sz="2400" i="1" dirty="0"/>
          </a:p>
          <a:p>
            <a:pPr lvl="1">
              <a:lnSpc>
                <a:spcPct val="100000"/>
              </a:lnSpc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070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83295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273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působí ke všem potenciálním dodavatelům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zjevná diskriminace (rozdílné zacházení s jednotlivcem a celkem) 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skrytá diskriminace (podmínky nastaveny pouze zdánlivě stejně)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nelze tento koncept aplikovat mechanicky – existují limity, všechny podmínky nemohou 	působit na všechny dodavatele stejně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 k dodavatelům musí být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materiálně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stejný </a:t>
            </a:r>
          </a:p>
        </p:txBody>
      </p:sp>
    </p:spTree>
    <p:extLst>
      <p:ext uri="{BB962C8B-B14F-4D97-AF65-F5344CB8AC3E}">
        <p14:creationId xmlns:p14="http://schemas.microsoft.com/office/powerpoint/2010/main" val="37981751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9263" y="980728"/>
            <a:ext cx="892899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</a:t>
            </a:r>
          </a:p>
          <a:p>
            <a:pPr lvl="1" algn="ctr"/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nižší hodnota VZ = nižší nároky na proces zadávání,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kvalifikace (technická, zdrojová, personální musí být odůvodněná), 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stanovených lhůt,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požadavků zadavatele apod.</a:t>
            </a:r>
          </a:p>
          <a:p>
            <a:pPr marL="749808" lvl="2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s diskriminací – co je nepřiměřené je i diskriminační</a:t>
            </a:r>
          </a:p>
        </p:txBody>
      </p:sp>
    </p:spTree>
    <p:extLst>
      <p:ext uri="{BB962C8B-B14F-4D97-AF65-F5344CB8AC3E}">
        <p14:creationId xmlns:p14="http://schemas.microsoft.com/office/powerpoint/2010/main" val="14219388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rozsudek KS </a:t>
            </a:r>
            <a:r>
              <a:rPr lang="cs-CZ" sz="2000" dirty="0" err="1"/>
              <a:t>sp</a:t>
            </a:r>
            <a:r>
              <a:rPr lang="cs-CZ" sz="2000" dirty="0"/>
              <a:t>. zn. 62 Ca 9/2007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5 </a:t>
            </a:r>
            <a:r>
              <a:rPr lang="cs-CZ" sz="2000" dirty="0" err="1"/>
              <a:t>Afs</a:t>
            </a:r>
            <a:r>
              <a:rPr lang="cs-CZ" sz="2000" dirty="0"/>
              <a:t> 131/2007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„[p]</a:t>
            </a:r>
            <a:r>
              <a:rPr lang="cs-CZ" sz="2000" i="1" dirty="0" err="1"/>
              <a:t>orušení</a:t>
            </a:r>
            <a:r>
              <a:rPr lang="cs-CZ" sz="2000" i="1" dirty="0"/>
              <a:t> zásady nediskriminace zadávacího řízení by nesporně nastalo, pokud by zadavatel </a:t>
            </a:r>
            <a:r>
              <a:rPr lang="cs-CZ" sz="2000" i="1" u="sng" dirty="0"/>
              <a:t>v téže situaci a v týchž otázkách</a:t>
            </a:r>
            <a:r>
              <a:rPr lang="cs-CZ" sz="2000" i="1" dirty="0"/>
              <a:t> přistupoval k některým uchazečům o veřejnou zakázku </a:t>
            </a:r>
            <a:r>
              <a:rPr lang="cs-CZ" sz="2000" i="1" u="sng" dirty="0"/>
              <a:t>procedurálně nebo obsahově jinak než ke zbylým</a:t>
            </a:r>
            <a:r>
              <a:rPr lang="cs-CZ" sz="2000" i="1" dirty="0"/>
              <a:t>, popř. pokud by v důsledku zadavatelova postupu bylo některým uchazečům </a:t>
            </a:r>
            <a:r>
              <a:rPr lang="cs-CZ" sz="2000" i="1" u="sng" dirty="0"/>
              <a:t>objektivně znemožněno nebo ztíženo</a:t>
            </a:r>
            <a:r>
              <a:rPr lang="cs-CZ" sz="2000" i="1" dirty="0"/>
              <a:t> ucházet se o veřejnou zakázku za podmínek, za nichž se o ni mohou ucházet jiní uchazeči</a:t>
            </a:r>
            <a:r>
              <a:rPr lang="cs-CZ" sz="2000" dirty="0"/>
              <a:t>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20/2008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„[z]</a:t>
            </a:r>
            <a:r>
              <a:rPr lang="cs-CZ" sz="2000" i="1" dirty="0" err="1"/>
              <a:t>ákaz</a:t>
            </a:r>
            <a:r>
              <a:rPr lang="cs-CZ" sz="2000" i="1" dirty="0"/>
              <a:t> diskriminace uvedený v § 6 zákona č. 137/2006 Sb., o veřejných zakázkách, zahrnuje jednak formu </a:t>
            </a:r>
            <a:r>
              <a:rPr lang="cs-CZ" sz="2000" i="1" u="sng" dirty="0"/>
              <a:t>zjevnou</a:t>
            </a:r>
            <a:r>
              <a:rPr lang="cs-CZ" sz="2000" i="1" dirty="0"/>
              <a:t>, jednak formu </a:t>
            </a:r>
            <a:r>
              <a:rPr lang="cs-CZ" sz="2000" i="1" u="sng" dirty="0"/>
              <a:t>skrytou</a:t>
            </a:r>
            <a:r>
              <a:rPr lang="cs-CZ" sz="2000" i="1" dirty="0"/>
              <a:t>. Za skrytou formu nepřípustné diskriminace je třeba považovat i takový postup, kterým zadavatel znemožní některým dodavatelům ucházet se o veřejnou zakázku nastavením technických kvalifikačních předpokladů zjevně nepřiměřených ve vztahu k velikosti, složitosti a technické náročnosti konkrétní veřejné zakázky, v důsledku čehož je zřejmé, že zakázku nemohou splnit někteří z potenciálních uchazečů, jež by jinak byli bývali k plnění předmětu veřejné zakázky objektivně způsobilými“.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027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3200" dirty="0"/>
              <a:t> předpokládaná výše úplaty vyplývající z plnění </a:t>
            </a:r>
            <a:r>
              <a:rPr lang="cs-CZ" sz="3200" b="1" dirty="0" err="1"/>
              <a:t>vz</a:t>
            </a:r>
            <a:r>
              <a:rPr lang="cs-CZ" sz="3200" b="1" dirty="0"/>
              <a:t> </a:t>
            </a:r>
            <a:r>
              <a:rPr lang="cs-CZ" sz="3200" dirty="0"/>
              <a:t>(vč. úplat od třetích osob), bez DPH</a:t>
            </a:r>
          </a:p>
          <a:p>
            <a:r>
              <a:rPr lang="cs-CZ" sz="3200" dirty="0"/>
              <a:t>předpokládaná hodnota změn závazků ze smlouvy</a:t>
            </a:r>
          </a:p>
          <a:p>
            <a:r>
              <a:rPr lang="cs-CZ" sz="3200" dirty="0"/>
              <a:t>předpokládaná výše cen, odměn, plateb, které zadavatel poskytne dodavatelům v souvislosti s jejich účastí</a:t>
            </a:r>
          </a:p>
          <a:p>
            <a:r>
              <a:rPr lang="cs-CZ" sz="3200" dirty="0"/>
              <a:t> výše aktuální okamžiku zahájení zadávacího řízení neb zadání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 výše ze zkušeností se z se stejným obdobným předmětem, </a:t>
            </a:r>
            <a:r>
              <a:rPr lang="cs-CZ" sz="3200" dirty="0" err="1"/>
              <a:t>info</a:t>
            </a:r>
            <a:r>
              <a:rPr lang="cs-CZ" sz="3200" dirty="0"/>
              <a:t> získaných průzkumem trhu jinak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92017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8"/>
            <a:ext cx="9144000" cy="6432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</a:t>
            </a:r>
          </a:p>
          <a:p>
            <a:pPr algn="ctr"/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rovnost příležitostí všech dodavatelů o veřejnou zakázku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shodné zacházení s uchazeči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nutno dodržovat ve všech fází zadávacího procesu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souvisí s transparentností – nutno nějakým způsobem ověřit, zda bylo se všemi  uchazeči rovně zacházeno</a:t>
            </a:r>
          </a:p>
          <a:p>
            <a:pPr algn="ctr"/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512265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899998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Rovné zacházení při jakémkoli doteku, zejména při právních jednáních ve vztazích mezi zadavatelem a všemi uchazeči bez jakýchkoli rozdílů. </a:t>
            </a:r>
          </a:p>
          <a:p>
            <a:pPr algn="just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Zadávací dokumentace, musí v každém okamžiku umožnit objektivní a stejné podmínky, včetně momentu posuzování podaných nabídek a výběru.</a:t>
            </a:r>
          </a:p>
          <a:p>
            <a:pPr algn="just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/>
              <a:t>Dle rozhodnutí </a:t>
            </a:r>
            <a:r>
              <a:rPr lang="cs-CZ" sz="2800" dirty="0" err="1"/>
              <a:t>Embassy</a:t>
            </a:r>
            <a:r>
              <a:rPr lang="cs-CZ" sz="2800" dirty="0"/>
              <a:t> </a:t>
            </a:r>
            <a:r>
              <a:rPr lang="cs-CZ" sz="2800" dirty="0" err="1"/>
              <a:t>Limousines</a:t>
            </a:r>
            <a:r>
              <a:rPr lang="cs-CZ" sz="2800" dirty="0"/>
              <a:t> and. </a:t>
            </a:r>
            <a:r>
              <a:rPr lang="cs-CZ" sz="2800" dirty="0" err="1"/>
              <a:t>Services</a:t>
            </a:r>
            <a:r>
              <a:rPr lang="cs-CZ" sz="2800" dirty="0"/>
              <a:t> v. Evropský parlament, rozsudek Soudu 1. stupně č. T-2003/96 ze dne 17. prosince 1998 je mj. zadavatel povinen projevovat souvislé a logické chování vůči uchazečům, nesmí přihlédnout k jakékoli intervenci politických a administrativních subjektů pocházejících i zevnitř instituce.</a:t>
            </a:r>
          </a:p>
          <a:p>
            <a:pPr algn="just"/>
            <a:r>
              <a:rPr lang="cs-CZ" sz="2800" dirty="0"/>
              <a:t> 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770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74846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   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(výslovně nevyjádřené)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nelze je upřednostnit před základními zásadami, jsou     doplňkové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podpora </a:t>
            </a:r>
            <a:r>
              <a:rPr lang="cs-CZ" sz="2400" dirty="0"/>
              <a:t>hospodářské soutěže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judikovaná zásada – např. 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61/2010, KS 62 </a:t>
            </a:r>
            <a:r>
              <a:rPr lang="cs-CZ" sz="2400" dirty="0" err="1"/>
              <a:t>Af</a:t>
            </a:r>
            <a:r>
              <a:rPr lang="cs-CZ" sz="2400" dirty="0"/>
              <a:t> 112/2013 (napadeno u NSS </a:t>
            </a:r>
            <a:r>
              <a:rPr lang="cs-CZ" sz="2400" dirty="0" err="1"/>
              <a:t>sp</a:t>
            </a:r>
            <a:r>
              <a:rPr lang="cs-CZ" sz="2400" dirty="0"/>
              <a:t>. zn. 1 As 256/2015),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42/2012 (vytvoření podmínek pro následné JŘBÚ)</a:t>
            </a:r>
          </a:p>
          <a:p>
            <a:pPr marL="273050" indent="-273050">
              <a:buFont typeface="Wingdings" panose="05000000000000000000" pitchFamily="2" charset="2"/>
              <a:buChar char="Ø"/>
            </a:pPr>
            <a:r>
              <a:rPr lang="cs-CZ" sz="2400" b="1" dirty="0"/>
              <a:t>hospodárnost </a:t>
            </a:r>
            <a:r>
              <a:rPr lang="cs-CZ" sz="2400" dirty="0"/>
              <a:t>(účelem zákona je férová soutěž, která by měla vést k hospodárnosti, 	efektivnosti a účelnosti vynakládání prostředků z veřejných zdrojů)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273050" algn="l"/>
              </a:tabLst>
            </a:pPr>
            <a:r>
              <a:rPr lang="cs-CZ" sz="2400" dirty="0"/>
              <a:t> rozsudek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43/2012 a jemu předcházející rozsudek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62/2010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elektronizace</a:t>
            </a:r>
            <a:r>
              <a:rPr lang="cs-CZ" sz="2400" dirty="0"/>
              <a:t> procesu zadávání</a:t>
            </a: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32426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084" y="3583"/>
            <a:ext cx="8514528" cy="12192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dirty="0"/>
            </a:br>
            <a:r>
              <a:rPr lang="cs-CZ" sz="4900" b="1" dirty="0"/>
              <a:t>Předpokládaná hodnota veřejné zakázky u provozních jednotek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zadavatel musí zahrnout všechny provozní jednotky (zásadně)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ne v případě, kdy jsou funkčně samostatné při zadávání </a:t>
            </a:r>
            <a:r>
              <a:rPr lang="cs-CZ" sz="3600" b="1" dirty="0" err="1"/>
              <a:t>vz</a:t>
            </a:r>
            <a:r>
              <a:rPr lang="cs-CZ" sz="3600" dirty="0"/>
              <a:t> (městské části, fakulty VŠ)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veřejné zakázky rozdělené na části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cs-CZ" sz="3200" dirty="0"/>
              <a:t>hodnota podle součtu předpokládaných hodnot všech těchto částí, nezáleží zda v jednom či více řízeních, samostatně neb ve spolupráci</a:t>
            </a:r>
          </a:p>
          <a:p>
            <a:r>
              <a:rPr lang="cs-CZ" sz="3200" dirty="0"/>
              <a:t>součet předpokládaných hodnot částí </a:t>
            </a:r>
            <a:r>
              <a:rPr lang="cs-CZ" sz="3200" b="1" dirty="0" err="1"/>
              <a:t>vz</a:t>
            </a:r>
            <a:r>
              <a:rPr lang="cs-CZ" sz="3200" dirty="0"/>
              <a:t> musí zahrnovat předpokládanou hodnotu všech plnění, která tvoří jeden funkční celek a jsou zadávána v časové souvislosti</a:t>
            </a:r>
          </a:p>
          <a:p>
            <a:r>
              <a:rPr lang="cs-CZ" sz="3200" dirty="0"/>
              <a:t>výjimka - jednotlivá část v hodně pod 20%</a:t>
            </a:r>
          </a:p>
        </p:txBody>
      </p:sp>
    </p:spTree>
    <p:extLst>
      <p:ext uri="{BB962C8B-B14F-4D97-AF65-F5344CB8AC3E}">
        <p14:creationId xmlns:p14="http://schemas.microsoft.com/office/powerpoint/2010/main" val="333782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/>
              <a:t>Předpokládaná hodnota </a:t>
            </a:r>
            <a:r>
              <a:rPr lang="cs-CZ" b="1" dirty="0" err="1"/>
              <a:t>vz</a:t>
            </a:r>
            <a:br>
              <a:rPr lang="cs-CZ" b="1" dirty="0"/>
            </a:br>
            <a:r>
              <a:rPr lang="cs-CZ" b="1" dirty="0"/>
              <a:t>pravidelné povahy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  <a:tabLst>
                <a:tab pos="273050" algn="l"/>
              </a:tabLst>
            </a:pPr>
            <a:r>
              <a:rPr lang="cs-CZ" sz="3800" dirty="0"/>
              <a:t>- ve výši skutečné ceny uhrazené za uplynulých 12 měsíců (příp. upravené o očekávané změny)</a:t>
            </a:r>
          </a:p>
          <a:p>
            <a:pPr lvl="1">
              <a:buFontTx/>
              <a:buChar char="-"/>
              <a:tabLst>
                <a:tab pos="273050" algn="l"/>
              </a:tabLst>
            </a:pPr>
            <a:r>
              <a:rPr lang="cs-CZ" sz="3800" dirty="0"/>
              <a:t>součet předpokládaného plnění za následujících 12 měsíců </a:t>
            </a:r>
          </a:p>
          <a:p>
            <a:r>
              <a:rPr lang="cs-CZ" sz="3800" dirty="0"/>
              <a:t> </a:t>
            </a:r>
            <a:r>
              <a:rPr lang="cs-CZ" sz="3300" dirty="0"/>
              <a:t>výjimka jednotková cena je v průběhu účetního období proměnlivá a zadavatel pořizuje takové dodávky či  opakované služby podle aktuálních potřeb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určitou – za celou dobu účinnosti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neurčitou – za dobu 48 měsíců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4282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3253</TotalTime>
  <Words>2213</Words>
  <Application>Microsoft Office PowerPoint</Application>
  <PresentationFormat>Předvádění na obrazovce (4:3)</PresentationFormat>
  <Paragraphs>363</Paragraphs>
  <Slides>63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71" baseType="lpstr">
      <vt:lpstr>Avenir Book</vt:lpstr>
      <vt:lpstr>Calibri</vt:lpstr>
      <vt:lpstr>Courier New</vt:lpstr>
      <vt:lpstr>Times New Roman</vt:lpstr>
      <vt:lpstr>Tw Cen MT</vt:lpstr>
      <vt:lpstr>Wingdings</vt:lpstr>
      <vt:lpstr>Wingdings 2</vt:lpstr>
      <vt:lpstr>Medián</vt:lpstr>
      <vt:lpstr>Základní Pojmy   Právní principy  Zásady zákona o veřejných Zakázkách</vt:lpstr>
      <vt:lpstr>Předmět úpravy ZVZZ</vt:lpstr>
      <vt:lpstr>Zadání veřejné zakázky /VZ/</vt:lpstr>
      <vt:lpstr>Co se nepovažuje za zakázku</vt:lpstr>
      <vt:lpstr>Veřejná zakázka</vt:lpstr>
      <vt:lpstr> Předpokládaná hodnota vz </vt:lpstr>
      <vt:lpstr> Předpokládaná hodnota veřejné zakázky u provozních jednotek </vt:lpstr>
      <vt:lpstr>Předpokládaná hodnota veřejné zakázky rozdělené na části</vt:lpstr>
      <vt:lpstr>Předpokládaná hodnota vz pravidelné povahy</vt:lpstr>
      <vt:lpstr>Prezentace aplikace PowerPoint</vt:lpstr>
      <vt:lpstr> Předpokládaná hodnota služeb </vt:lpstr>
      <vt:lpstr>Předpokládaná hodnota služeb </vt:lpstr>
      <vt:lpstr> Předpokládaná hodnota stavebních prací </vt:lpstr>
      <vt:lpstr>Předpokládaná hodnota ve zvláštních případech</vt:lpstr>
      <vt:lpstr>Režim veřejné zakázky</vt:lpstr>
      <vt:lpstr>Nadlimitní veřejná zakázka</vt:lpstr>
      <vt:lpstr>Nadlimitní režim volba druhu zadávacího řízení</vt:lpstr>
      <vt:lpstr>Podlimitní veřejná zakázka</vt:lpstr>
      <vt:lpstr> Volba druhu zadávacího řízení v podlimitním režimu </vt:lpstr>
      <vt:lpstr>Veřejná zakázka malého rozsahu</vt:lpstr>
      <vt:lpstr>Zjednodušený režim</vt:lpstr>
      <vt:lpstr>Druhy zadávacích řízení § 3</vt:lpstr>
      <vt:lpstr>Volba druhu řízení</vt:lpstr>
      <vt:lpstr>Veřejný zadavatel</vt:lpstr>
      <vt:lpstr>Zadavatel</vt:lpstr>
      <vt:lpstr>Sektorový zadavatel</vt:lpstr>
      <vt:lpstr> Dodavatel </vt:lpstr>
      <vt:lpstr> Účastník zadávacího řízení </vt:lpstr>
      <vt:lpstr>Společné zadávání</vt:lpstr>
      <vt:lpstr>Společně z různých členských států</vt:lpstr>
      <vt:lpstr>Centrální zadavatel</vt:lpstr>
      <vt:lpstr>Odpovědnost za dodržení zákona</vt:lpstr>
      <vt:lpstr>Odpovědnost</vt:lpstr>
      <vt:lpstr>Prezentace aplikace PowerPoint</vt:lpstr>
      <vt:lpstr>Příklad právního obyčeje u nás</vt:lpstr>
      <vt:lpstr>Právní principy, obecné zásady právní</vt:lpstr>
      <vt:lpstr>Princip cca norma</vt:lpstr>
      <vt:lpstr>Cíle působení</vt:lpstr>
      <vt:lpstr> Princip, zásada, pravidlo</vt:lpstr>
      <vt:lpstr>Odlišení</vt:lpstr>
      <vt:lpstr>Možnosti odlišování, resp. ztotožnění pojmů</vt:lpstr>
      <vt:lpstr>Ztotožnění pojmů</vt:lpstr>
      <vt:lpstr> Předpoklady použití principů</vt:lpstr>
      <vt:lpstr>Předpoklady  </vt:lpstr>
      <vt:lpstr>Právní jistota….</vt:lpstr>
      <vt:lpstr>Role principů, zásad (a pravidel)</vt:lpstr>
      <vt:lpstr>Role</vt:lpstr>
      <vt:lpstr>Role </vt:lpstr>
      <vt:lpstr>Rozum, principy spravedlnosti</vt:lpstr>
      <vt:lpstr>Doktrinální publikace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Pojmy, zásady ZVZ</dc:title>
  <dc:creator>Jaromír Harvánek</dc:creator>
  <cp:lastModifiedBy>Jaromír Harvánek</cp:lastModifiedBy>
  <cp:revision>218</cp:revision>
  <dcterms:created xsi:type="dcterms:W3CDTF">2015-10-07T18:28:44Z</dcterms:created>
  <dcterms:modified xsi:type="dcterms:W3CDTF">2017-10-02T15:16:31Z</dcterms:modified>
</cp:coreProperties>
</file>