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2"/>
  </p:notesMasterIdLst>
  <p:sldIdLst>
    <p:sldId id="256" r:id="rId2"/>
    <p:sldId id="273" r:id="rId3"/>
    <p:sldId id="291" r:id="rId4"/>
    <p:sldId id="275" r:id="rId5"/>
    <p:sldId id="292" r:id="rId6"/>
    <p:sldId id="272" r:id="rId7"/>
    <p:sldId id="276" r:id="rId8"/>
    <p:sldId id="280" r:id="rId9"/>
    <p:sldId id="284" r:id="rId10"/>
    <p:sldId id="279" r:id="rId11"/>
    <p:sldId id="281" r:id="rId12"/>
    <p:sldId id="282" r:id="rId13"/>
    <p:sldId id="287" r:id="rId14"/>
    <p:sldId id="288" r:id="rId15"/>
    <p:sldId id="293" r:id="rId16"/>
    <p:sldId id="258" r:id="rId17"/>
    <p:sldId id="277" r:id="rId18"/>
    <p:sldId id="290" r:id="rId19"/>
    <p:sldId id="294" r:id="rId20"/>
    <p:sldId id="269" r:id="rId21"/>
    <p:sldId id="260" r:id="rId22"/>
    <p:sldId id="259" r:id="rId23"/>
    <p:sldId id="262" r:id="rId24"/>
    <p:sldId id="295" r:id="rId25"/>
    <p:sldId id="263" r:id="rId26"/>
    <p:sldId id="265" r:id="rId27"/>
    <p:sldId id="266" r:id="rId28"/>
    <p:sldId id="296" r:id="rId29"/>
    <p:sldId id="297" r:id="rId30"/>
    <p:sldId id="298" r:id="rId31"/>
    <p:sldId id="299" r:id="rId32"/>
    <p:sldId id="300" r:id="rId33"/>
    <p:sldId id="302" r:id="rId34"/>
    <p:sldId id="268" r:id="rId35"/>
    <p:sldId id="270" r:id="rId36"/>
    <p:sldId id="271" r:id="rId37"/>
    <p:sldId id="278" r:id="rId38"/>
    <p:sldId id="283" r:id="rId39"/>
    <p:sldId id="285" r:id="rId40"/>
    <p:sldId id="286" r:id="rId4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4660"/>
  </p:normalViewPr>
  <p:slideViewPr>
    <p:cSldViewPr>
      <p:cViewPr varScale="1">
        <p:scale>
          <a:sx n="112" d="100"/>
          <a:sy n="112" d="100"/>
        </p:scale>
        <p:origin x="-159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D13EBF-0AC5-4363-8901-F92BDD7FD2F2}" type="datetimeFigureOut">
              <a:rPr lang="cs-CZ" smtClean="0"/>
              <a:t>18.10.2017</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5707A2-65F8-4BB1-896B-CE76D1729F61}" type="slidenum">
              <a:rPr lang="cs-CZ" smtClean="0"/>
              <a:t>‹#›</a:t>
            </a:fld>
            <a:endParaRPr lang="cs-CZ"/>
          </a:p>
        </p:txBody>
      </p:sp>
    </p:spTree>
    <p:extLst>
      <p:ext uri="{BB962C8B-B14F-4D97-AF65-F5344CB8AC3E}">
        <p14:creationId xmlns:p14="http://schemas.microsoft.com/office/powerpoint/2010/main" val="850744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75707A2-65F8-4BB1-896B-CE76D1729F61}" type="slidenum">
              <a:rPr lang="cs-CZ" smtClean="0"/>
              <a:t>4</a:t>
            </a:fld>
            <a:endParaRPr lang="cs-CZ"/>
          </a:p>
        </p:txBody>
      </p:sp>
    </p:spTree>
    <p:extLst>
      <p:ext uri="{BB962C8B-B14F-4D97-AF65-F5344CB8AC3E}">
        <p14:creationId xmlns:p14="http://schemas.microsoft.com/office/powerpoint/2010/main" val="3967474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a:t>Kliknutím lze upravit styl.</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a:t>Kliknutím lze upravit styl předlohy.</a:t>
            </a:r>
            <a:endParaRPr kumimoji="0" lang="en-US"/>
          </a:p>
        </p:txBody>
      </p:sp>
      <p:sp>
        <p:nvSpPr>
          <p:cNvPr id="4" name="Zástupný symbol pro datum 3"/>
          <p:cNvSpPr>
            <a:spLocks noGrp="1"/>
          </p:cNvSpPr>
          <p:nvPr>
            <p:ph type="dt" sz="half" idx="10"/>
          </p:nvPr>
        </p:nvSpPr>
        <p:spPr/>
        <p:txBody>
          <a:bodyPr/>
          <a:lstStyle/>
          <a:p>
            <a:fld id="{680A35D4-774A-423D-A59E-A117669BC511}" type="datetimeFigureOut">
              <a:rPr lang="cs-CZ" smtClean="0"/>
              <a:pPr/>
              <a:t>18.10.2017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26CD5A4-6E43-44DB-BBE5-44EEDA448732}" type="slidenum">
              <a:rPr lang="cs-CZ" smtClean="0"/>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680A35D4-774A-423D-A59E-A117669BC511}" type="datetimeFigureOut">
              <a:rPr lang="cs-CZ" smtClean="0"/>
              <a:pPr/>
              <a:t>18.10.2017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26CD5A4-6E43-44DB-BBE5-44EEDA448732}"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680A35D4-774A-423D-A59E-A117669BC511}" type="datetimeFigureOut">
              <a:rPr lang="cs-CZ" smtClean="0"/>
              <a:pPr/>
              <a:t>18.10.2017</a:t>
            </a:fld>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endParaRPr lang="cs-CZ"/>
          </a:p>
        </p:txBody>
      </p:sp>
      <p:sp>
        <p:nvSpPr>
          <p:cNvPr id="6" name="Zástupný symbol pro číslo snímku 5"/>
          <p:cNvSpPr>
            <a:spLocks noGrp="1"/>
          </p:cNvSpPr>
          <p:nvPr>
            <p:ph type="sldNum" sz="quarter" idx="12"/>
          </p:nvPr>
        </p:nvSpPr>
        <p:spPr/>
        <p:txBody>
          <a:bodyPr/>
          <a:lstStyle/>
          <a:p>
            <a:fld id="{F26CD5A4-6E43-44DB-BBE5-44EEDA448732}"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kumimoji="0" lang="cs-CZ"/>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680A35D4-774A-423D-A59E-A117669BC511}" type="datetimeFigureOut">
              <a:rPr lang="cs-CZ" smtClean="0"/>
              <a:pPr/>
              <a:t>18.10.2017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26CD5A4-6E43-44DB-BBE5-44EEDA448732}"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a:t>Kliknutím lze upravit styl.</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p:txBody>
          <a:bodyPr/>
          <a:lstStyle/>
          <a:p>
            <a:fld id="{680A35D4-774A-423D-A59E-A117669BC511}" type="datetimeFigureOut">
              <a:rPr lang="cs-CZ" smtClean="0"/>
              <a:pPr/>
              <a:t>18.10.2017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26CD5A4-6E43-44DB-BBE5-44EEDA448732}"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680A35D4-774A-423D-A59E-A117669BC511}" type="datetimeFigureOut">
              <a:rPr lang="cs-CZ" smtClean="0"/>
              <a:pPr/>
              <a:t>18.10.2017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26CD5A4-6E43-44DB-BBE5-44EEDA448732}"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a:t>Kliknutím lze upravit styl.</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Kliknutím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Kliknutím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680A35D4-774A-423D-A59E-A117669BC511}" type="datetimeFigureOut">
              <a:rPr lang="cs-CZ" smtClean="0"/>
              <a:pPr/>
              <a:t>18.10.2017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26CD5A4-6E43-44DB-BBE5-44EEDA448732}"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680A35D4-774A-423D-A59E-A117669BC511}" type="datetimeFigureOut">
              <a:rPr lang="cs-CZ" smtClean="0"/>
              <a:pPr/>
              <a:t>18.10.2017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26CD5A4-6E43-44DB-BBE5-44EEDA448732}"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80A35D4-774A-423D-A59E-A117669BC511}" type="datetimeFigureOut">
              <a:rPr lang="cs-CZ" smtClean="0"/>
              <a:pPr/>
              <a:t>18.10.2017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26CD5A4-6E43-44DB-BBE5-44EEDA448732}"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a:t>Kliknutím lze upravit styl.</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p:txBody>
          <a:bodyPr/>
          <a:lstStyle/>
          <a:p>
            <a:fld id="{680A35D4-774A-423D-A59E-A117669BC511}" type="datetimeFigureOut">
              <a:rPr lang="cs-CZ" smtClean="0"/>
              <a:pPr/>
              <a:t>18.10.2017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26CD5A4-6E43-44DB-BBE5-44EEDA448732}" type="slidenum">
              <a:rPr lang="cs-CZ" smtClean="0"/>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a:t>Kliknutím lze upravit styl.</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fld id="{680A35D4-774A-423D-A59E-A117669BC511}" type="datetimeFigureOut">
              <a:rPr lang="cs-CZ" smtClean="0"/>
              <a:pPr/>
              <a:t>18.10.2017</a:t>
            </a:fld>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fld id="{F26CD5A4-6E43-44DB-BBE5-44EEDA448732}"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cs-CZ"/>
              <a:t>Kliknutím lze upravit styl.</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680A35D4-774A-423D-A59E-A117669BC511}" type="datetimeFigureOut">
              <a:rPr lang="cs-CZ" smtClean="0"/>
              <a:pPr/>
              <a:t>18.10.2017</a:t>
            </a:fld>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F26CD5A4-6E43-44DB-BBE5-44EEDA448732}"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79512" y="1772816"/>
            <a:ext cx="8712968" cy="1829761"/>
          </a:xfrm>
        </p:spPr>
        <p:txBody>
          <a:bodyPr>
            <a:normAutofit fontScale="90000"/>
          </a:bodyPr>
          <a:lstStyle/>
          <a:p>
            <a:pPr algn="ctr"/>
            <a:r>
              <a:rPr lang="cs-CZ" dirty="0"/>
              <a:t>Úvod do zdravotnického práva</a:t>
            </a:r>
            <a:br>
              <a:rPr lang="cs-CZ" dirty="0"/>
            </a:br>
            <a:r>
              <a:rPr lang="cs-CZ" dirty="0"/>
              <a:t/>
            </a:r>
            <a:br>
              <a:rPr lang="cs-CZ" dirty="0"/>
            </a:br>
            <a:r>
              <a:rPr lang="cs-CZ" b="0" dirty="0"/>
              <a:t>Ondřej Pavelek</a:t>
            </a:r>
            <a:br>
              <a:rPr lang="cs-CZ" b="0" dirty="0"/>
            </a:br>
            <a:r>
              <a:rPr lang="cs-CZ" b="0" dirty="0"/>
              <a:t/>
            </a:r>
            <a:br>
              <a:rPr lang="cs-CZ" b="0" dirty="0"/>
            </a:br>
            <a:r>
              <a:rPr lang="cs-CZ" b="0" dirty="0"/>
              <a:t>3. 10. 2017</a:t>
            </a:r>
            <a:r>
              <a:rPr lang="cs-CZ" dirty="0"/>
              <a:t/>
            </a:r>
            <a:br>
              <a:rPr lang="cs-CZ" dirty="0"/>
            </a:b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č. </a:t>
            </a:r>
            <a:r>
              <a:rPr lang="cs-CZ" dirty="0" smtClean="0"/>
              <a:t>3: </a:t>
            </a:r>
            <a:r>
              <a:rPr lang="cs-CZ" dirty="0"/>
              <a:t>nezodpovědný otec</a:t>
            </a:r>
          </a:p>
        </p:txBody>
      </p:sp>
      <p:sp>
        <p:nvSpPr>
          <p:cNvPr id="3" name="Zástupný symbol pro obsah 2"/>
          <p:cNvSpPr>
            <a:spLocks noGrp="1"/>
          </p:cNvSpPr>
          <p:nvPr>
            <p:ph idx="1"/>
          </p:nvPr>
        </p:nvSpPr>
        <p:spPr>
          <a:xfrm>
            <a:off x="457200" y="1700808"/>
            <a:ext cx="8229600" cy="4896543"/>
          </a:xfrm>
        </p:spPr>
        <p:txBody>
          <a:bodyPr/>
          <a:lstStyle/>
          <a:p>
            <a:r>
              <a:rPr lang="cs-CZ" dirty="0"/>
              <a:t>§ 55 odst. 1 zákona o veřejném zdravotním pojištění:</a:t>
            </a:r>
          </a:p>
          <a:p>
            <a:pPr marL="118872" indent="0">
              <a:buNone/>
            </a:pPr>
            <a:endParaRPr lang="cs-CZ" dirty="0"/>
          </a:p>
          <a:p>
            <a:pPr algn="just"/>
            <a:r>
              <a:rPr lang="cs-CZ" i="1" dirty="0"/>
              <a:t>Příslušná zdravotní pojišťovna má </a:t>
            </a:r>
            <a:r>
              <a:rPr lang="cs-CZ" i="1" u="sng" dirty="0"/>
              <a:t>vůči třetí osobě</a:t>
            </a:r>
            <a:r>
              <a:rPr lang="cs-CZ" i="1" dirty="0"/>
              <a:t> </a:t>
            </a:r>
            <a:r>
              <a:rPr lang="cs-CZ" i="1" u="sng" dirty="0"/>
              <a:t>právo na náhradu </a:t>
            </a:r>
            <a:r>
              <a:rPr lang="cs-CZ" i="1" dirty="0"/>
              <a:t>těch nákladů na hrazené služby, které vynaložila v důsledku </a:t>
            </a:r>
            <a:r>
              <a:rPr lang="cs-CZ" i="1" u="sng" dirty="0"/>
              <a:t>zaviněného protiprávního jednání </a:t>
            </a:r>
            <a:r>
              <a:rPr lang="cs-CZ" i="1" dirty="0"/>
              <a:t>této třetí osoby vůči pojištěnci. Náhrada podle věty první je příjmem fondů zdravotní pojišťovny.</a:t>
            </a:r>
          </a:p>
        </p:txBody>
      </p:sp>
    </p:spTree>
    <p:extLst>
      <p:ext uri="{BB962C8B-B14F-4D97-AF65-F5344CB8AC3E}">
        <p14:creationId xmlns:p14="http://schemas.microsoft.com/office/powerpoint/2010/main" val="585666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Farmaceutické právo</a:t>
            </a:r>
          </a:p>
        </p:txBody>
      </p:sp>
      <p:sp>
        <p:nvSpPr>
          <p:cNvPr id="3" name="Zástupný symbol pro obsah 2"/>
          <p:cNvSpPr>
            <a:spLocks noGrp="1"/>
          </p:cNvSpPr>
          <p:nvPr>
            <p:ph idx="1"/>
          </p:nvPr>
        </p:nvSpPr>
        <p:spPr/>
        <p:txBody>
          <a:bodyPr>
            <a:normAutofit/>
          </a:bodyPr>
          <a:lstStyle/>
          <a:p>
            <a:pPr marL="118872" indent="0">
              <a:buNone/>
            </a:pPr>
            <a:r>
              <a:rPr lang="cs-CZ" b="1" dirty="0"/>
              <a:t>a)</a:t>
            </a:r>
            <a:r>
              <a:rPr lang="cs-CZ" dirty="0"/>
              <a:t> </a:t>
            </a:r>
            <a:r>
              <a:rPr lang="cs-CZ" b="1" dirty="0"/>
              <a:t>výzkum, výroba, příprava, distribuce, kontrola a odstraňování léčiv</a:t>
            </a:r>
          </a:p>
          <a:p>
            <a:pPr marL="118872" indent="0">
              <a:buNone/>
            </a:pPr>
            <a:r>
              <a:rPr lang="cs-CZ" b="1" dirty="0"/>
              <a:t>b)</a:t>
            </a:r>
            <a:r>
              <a:rPr lang="cs-CZ" dirty="0"/>
              <a:t> </a:t>
            </a:r>
            <a:r>
              <a:rPr lang="cs-CZ" b="1" dirty="0"/>
              <a:t>registraci, předepisování a výdej léčivých přípravků, prodej vyhrazených léčivých přípravků a poskytování informací,</a:t>
            </a:r>
          </a:p>
          <a:p>
            <a:pPr marL="118872" indent="0">
              <a:buNone/>
            </a:pPr>
            <a:r>
              <a:rPr lang="cs-CZ" b="1" dirty="0"/>
              <a:t>c) mezinárodní spolupráci při zajišťování ochrany veřejného zdraví d) vedení dokumentace o činnostech uvedených v písmenech</a:t>
            </a:r>
          </a:p>
        </p:txBody>
      </p:sp>
    </p:spTree>
    <p:extLst>
      <p:ext uri="{BB962C8B-B14F-4D97-AF65-F5344CB8AC3E}">
        <p14:creationId xmlns:p14="http://schemas.microsoft.com/office/powerpoint/2010/main" val="2987466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Ochrana veřejného zdraví</a:t>
            </a:r>
          </a:p>
        </p:txBody>
      </p:sp>
      <p:sp>
        <p:nvSpPr>
          <p:cNvPr id="3" name="Zástupný symbol pro obsah 2"/>
          <p:cNvSpPr>
            <a:spLocks noGrp="1"/>
          </p:cNvSpPr>
          <p:nvPr>
            <p:ph idx="1"/>
          </p:nvPr>
        </p:nvSpPr>
        <p:spPr/>
        <p:txBody>
          <a:bodyPr/>
          <a:lstStyle/>
          <a:p>
            <a:r>
              <a:rPr lang="cs-CZ" b="1" dirty="0"/>
              <a:t>Zákon o ochraně veřejného zdraví</a:t>
            </a:r>
          </a:p>
          <a:p>
            <a:endParaRPr lang="cs-CZ" dirty="0"/>
          </a:p>
          <a:p>
            <a:r>
              <a:rPr lang="cs-CZ" dirty="0"/>
              <a:t>= zdravotní stav obyvatelstva a jeho skupin</a:t>
            </a:r>
          </a:p>
          <a:p>
            <a:endParaRPr lang="cs-CZ" dirty="0"/>
          </a:p>
          <a:p>
            <a:r>
              <a:rPr lang="cs-CZ" dirty="0"/>
              <a:t>Upravuje např. </a:t>
            </a:r>
          </a:p>
          <a:p>
            <a:pPr lvl="1"/>
            <a:r>
              <a:rPr lang="cs-CZ" dirty="0"/>
              <a:t>hygienické požadavky na vodu </a:t>
            </a:r>
          </a:p>
          <a:p>
            <a:pPr lvl="1"/>
            <a:r>
              <a:rPr lang="cs-CZ" dirty="0"/>
              <a:t>Hygienické požadavky na prostory a provoz škol</a:t>
            </a:r>
          </a:p>
          <a:p>
            <a:pPr lvl="1"/>
            <a:r>
              <a:rPr lang="cs-CZ" dirty="0"/>
              <a:t>Ochrana před hlukem… </a:t>
            </a:r>
          </a:p>
        </p:txBody>
      </p:sp>
    </p:spTree>
    <p:extLst>
      <p:ext uri="{BB962C8B-B14F-4D97-AF65-F5344CB8AC3E}">
        <p14:creationId xmlns:p14="http://schemas.microsoft.com/office/powerpoint/2010/main" val="1892545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59BB4918-AFD1-413C-BB5D-1B7E171897AF}"/>
              </a:ext>
            </a:extLst>
          </p:cNvPr>
          <p:cNvSpPr>
            <a:spLocks noGrp="1"/>
          </p:cNvSpPr>
          <p:nvPr>
            <p:ph type="title"/>
          </p:nvPr>
        </p:nvSpPr>
        <p:spPr/>
        <p:txBody>
          <a:bodyPr>
            <a:normAutofit fontScale="90000"/>
          </a:bodyPr>
          <a:lstStyle/>
          <a:p>
            <a:r>
              <a:rPr lang="cs-CZ" dirty="0" smtClean="0"/>
              <a:t>Příklad č. 4: </a:t>
            </a:r>
            <a:r>
              <a:rPr lang="cs-CZ" dirty="0"/>
              <a:t>solárium a kosmetika</a:t>
            </a:r>
          </a:p>
        </p:txBody>
      </p:sp>
      <p:sp>
        <p:nvSpPr>
          <p:cNvPr id="3" name="Zástupný symbol pro obsah 2">
            <a:extLst>
              <a:ext uri="{FF2B5EF4-FFF2-40B4-BE49-F238E27FC236}">
                <a16:creationId xmlns="" xmlns:a16="http://schemas.microsoft.com/office/drawing/2014/main" id="{3E898094-0BF3-480D-BDBA-61E805A7DBCD}"/>
              </a:ext>
            </a:extLst>
          </p:cNvPr>
          <p:cNvSpPr>
            <a:spLocks noGrp="1"/>
          </p:cNvSpPr>
          <p:nvPr>
            <p:ph idx="1"/>
          </p:nvPr>
        </p:nvSpPr>
        <p:spPr/>
        <p:txBody>
          <a:bodyPr/>
          <a:lstStyle/>
          <a:p>
            <a:r>
              <a:rPr lang="cs-CZ" dirty="0"/>
              <a:t>Magda měla na obličeji ekzém. Protože ale šla s novým přítelem do divadla, chtěla vypadat dobře. Poradila se s kamarádkou a ta jí řekla, aby si zašla nejprve do solária, neboť po jedné návštěvě jí ekzém na večer zmizí a pak ještě pro jistotu zajde na kosmetiku. </a:t>
            </a:r>
          </a:p>
          <a:p>
            <a:r>
              <a:rPr lang="cs-CZ" b="1" dirty="0"/>
              <a:t>Budete-li zaměstnanec v soláriu nebo kosmetička, jak budete reagovat na návštěvu Magdy?</a:t>
            </a:r>
          </a:p>
          <a:p>
            <a:pPr marL="118872" indent="0">
              <a:buNone/>
            </a:pPr>
            <a:endParaRPr lang="cs-CZ" dirty="0"/>
          </a:p>
        </p:txBody>
      </p:sp>
    </p:spTree>
    <p:extLst>
      <p:ext uri="{BB962C8B-B14F-4D97-AF65-F5344CB8AC3E}">
        <p14:creationId xmlns:p14="http://schemas.microsoft.com/office/powerpoint/2010/main" val="41106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71016C5C-6EBE-4138-B8EE-2D037213F757}"/>
              </a:ext>
            </a:extLst>
          </p:cNvPr>
          <p:cNvSpPr>
            <a:spLocks noGrp="1"/>
          </p:cNvSpPr>
          <p:nvPr>
            <p:ph type="title"/>
          </p:nvPr>
        </p:nvSpPr>
        <p:spPr/>
        <p:txBody>
          <a:bodyPr/>
          <a:lstStyle/>
          <a:p>
            <a:r>
              <a:rPr lang="cs-CZ" dirty="0" smtClean="0"/>
              <a:t>§ 22: zákaz výkonů</a:t>
            </a:r>
            <a:endParaRPr lang="cs-CZ" dirty="0"/>
          </a:p>
        </p:txBody>
      </p:sp>
      <p:sp>
        <p:nvSpPr>
          <p:cNvPr id="3" name="Zástupný symbol pro obsah 2">
            <a:extLst>
              <a:ext uri="{FF2B5EF4-FFF2-40B4-BE49-F238E27FC236}">
                <a16:creationId xmlns="" xmlns:a16="http://schemas.microsoft.com/office/drawing/2014/main" id="{AE5C6783-29A4-446C-986E-538FC201D44D}"/>
              </a:ext>
            </a:extLst>
          </p:cNvPr>
          <p:cNvSpPr>
            <a:spLocks noGrp="1"/>
          </p:cNvSpPr>
          <p:nvPr>
            <p:ph idx="1"/>
          </p:nvPr>
        </p:nvSpPr>
        <p:spPr/>
        <p:txBody>
          <a:bodyPr>
            <a:normAutofit/>
          </a:bodyPr>
          <a:lstStyle/>
          <a:p>
            <a:pPr marL="118872" indent="0" algn="just">
              <a:buNone/>
            </a:pPr>
            <a:r>
              <a:rPr lang="cs-CZ" dirty="0" smtClean="0"/>
              <a:t>Osoba </a:t>
            </a:r>
            <a:r>
              <a:rPr lang="cs-CZ" dirty="0"/>
              <a:t>provozující kosmetické, masérské, regenerační nebo rekondiční služby, kadeřnictví, holičství, pedikúru, manikúru, solárium a činnost, při níž je porušována integrita kůže, </a:t>
            </a:r>
            <a:r>
              <a:rPr lang="cs-CZ" b="1" u="sng" dirty="0"/>
              <a:t>nesmí provádět výkony na nemocné kůži</a:t>
            </a:r>
            <a:r>
              <a:rPr lang="cs-CZ" dirty="0"/>
              <a:t>, manipulace s jizvami a mateřskými znaménky, výkony na sliznicích, oční spojivce a rohovce.</a:t>
            </a:r>
          </a:p>
          <a:p>
            <a:endParaRPr lang="cs-CZ" dirty="0"/>
          </a:p>
        </p:txBody>
      </p:sp>
    </p:spTree>
    <p:extLst>
      <p:ext uri="{BB962C8B-B14F-4D97-AF65-F5344CB8AC3E}">
        <p14:creationId xmlns:p14="http://schemas.microsoft.com/office/powerpoint/2010/main" val="917181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č. 5</a:t>
            </a:r>
            <a:endParaRPr lang="cs-CZ" dirty="0"/>
          </a:p>
        </p:txBody>
      </p:sp>
      <p:sp>
        <p:nvSpPr>
          <p:cNvPr id="3" name="Zástupný symbol pro obsah 2"/>
          <p:cNvSpPr>
            <a:spLocks noGrp="1"/>
          </p:cNvSpPr>
          <p:nvPr>
            <p:ph idx="1"/>
          </p:nvPr>
        </p:nvSpPr>
        <p:spPr/>
        <p:txBody>
          <a:bodyPr/>
          <a:lstStyle/>
          <a:p>
            <a:pPr algn="just"/>
            <a:r>
              <a:rPr lang="cs-CZ" dirty="0"/>
              <a:t>Adam jel na prázdniny do Súdánu, kde řádí břišní tyfus. Když se vrátil zpět, měl být z ihned z letiště převezen do nemocnice, kde měl být hospitalizován na infekčním oddělení. Adam to odmítl a odjel domů. </a:t>
            </a:r>
            <a:endParaRPr lang="cs-CZ" dirty="0" smtClean="0"/>
          </a:p>
          <a:p>
            <a:endParaRPr lang="cs-CZ" dirty="0"/>
          </a:p>
          <a:p>
            <a:r>
              <a:rPr lang="cs-CZ" b="1" dirty="0" smtClean="0"/>
              <a:t>Posuďte </a:t>
            </a:r>
            <a:r>
              <a:rPr lang="cs-CZ" b="1" dirty="0"/>
              <a:t>takový postup. Jaké sankce hrozí Adamovi? </a:t>
            </a:r>
          </a:p>
          <a:p>
            <a:pPr marL="118872" indent="0">
              <a:buNone/>
            </a:pPr>
            <a:endParaRPr lang="cs-CZ" dirty="0"/>
          </a:p>
        </p:txBody>
      </p:sp>
    </p:spTree>
    <p:extLst>
      <p:ext uri="{BB962C8B-B14F-4D97-AF65-F5344CB8AC3E}">
        <p14:creationId xmlns:p14="http://schemas.microsoft.com/office/powerpoint/2010/main" val="3412655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algn="ctr"/>
            <a:r>
              <a:rPr lang="cs-CZ" dirty="0"/>
              <a:t>Prameny</a:t>
            </a:r>
          </a:p>
        </p:txBody>
      </p:sp>
      <p:sp>
        <p:nvSpPr>
          <p:cNvPr id="4" name="Obdélník 3"/>
          <p:cNvSpPr/>
          <p:nvPr/>
        </p:nvSpPr>
        <p:spPr>
          <a:xfrm>
            <a:off x="2339752" y="1772816"/>
            <a:ext cx="4464496"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200" b="1" dirty="0">
                <a:solidFill>
                  <a:schemeClr val="tx1"/>
                </a:solidFill>
              </a:rPr>
              <a:t>Mezinárodní smlouvy</a:t>
            </a:r>
          </a:p>
        </p:txBody>
      </p:sp>
      <p:sp>
        <p:nvSpPr>
          <p:cNvPr id="5" name="Obdélník 4"/>
          <p:cNvSpPr/>
          <p:nvPr/>
        </p:nvSpPr>
        <p:spPr>
          <a:xfrm>
            <a:off x="755576" y="4797152"/>
            <a:ext cx="280831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solidFill>
                  <a:schemeClr val="tx1"/>
                </a:solidFill>
              </a:rPr>
              <a:t>Veřejné právo</a:t>
            </a:r>
          </a:p>
          <a:p>
            <a:pPr algn="ctr"/>
            <a:r>
              <a:rPr lang="cs-CZ" b="1" dirty="0">
                <a:solidFill>
                  <a:schemeClr val="tx1"/>
                </a:solidFill>
              </a:rPr>
              <a:t>(normy práva veřejného)</a:t>
            </a:r>
          </a:p>
        </p:txBody>
      </p:sp>
      <p:sp>
        <p:nvSpPr>
          <p:cNvPr id="7" name="Obdélník 6"/>
          <p:cNvSpPr/>
          <p:nvPr/>
        </p:nvSpPr>
        <p:spPr>
          <a:xfrm>
            <a:off x="5508104" y="4797152"/>
            <a:ext cx="280831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solidFill>
                  <a:schemeClr val="tx1"/>
                </a:solidFill>
              </a:rPr>
              <a:t>Soukromé právo</a:t>
            </a:r>
          </a:p>
          <a:p>
            <a:pPr algn="ctr"/>
            <a:r>
              <a:rPr lang="cs-CZ" b="1" dirty="0">
                <a:solidFill>
                  <a:schemeClr val="tx1"/>
                </a:solidFill>
              </a:rPr>
              <a:t>(normy práva soukromého)</a:t>
            </a:r>
          </a:p>
        </p:txBody>
      </p:sp>
      <p:sp>
        <p:nvSpPr>
          <p:cNvPr id="6" name="Obdélník 5"/>
          <p:cNvSpPr/>
          <p:nvPr/>
        </p:nvSpPr>
        <p:spPr>
          <a:xfrm>
            <a:off x="3167844" y="3356992"/>
            <a:ext cx="280831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Právo EU</a:t>
            </a:r>
            <a:endParaRPr lang="cs-CZ" b="1"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a:t>Úmluva o lidských právech a biomedicíně</a:t>
            </a:r>
          </a:p>
        </p:txBody>
      </p:sp>
      <p:sp>
        <p:nvSpPr>
          <p:cNvPr id="3" name="Zástupný symbol pro obsah 2"/>
          <p:cNvSpPr>
            <a:spLocks noGrp="1"/>
          </p:cNvSpPr>
          <p:nvPr>
            <p:ph idx="1"/>
          </p:nvPr>
        </p:nvSpPr>
        <p:spPr/>
        <p:txBody>
          <a:bodyPr>
            <a:normAutofit/>
          </a:bodyPr>
          <a:lstStyle/>
          <a:p>
            <a:r>
              <a:rPr lang="cs-CZ" dirty="0"/>
              <a:t>Souhlas </a:t>
            </a:r>
          </a:p>
          <a:p>
            <a:r>
              <a:rPr lang="cs-CZ" dirty="0"/>
              <a:t>Ochrana soukromí a právo na informace </a:t>
            </a:r>
          </a:p>
          <a:p>
            <a:r>
              <a:rPr lang="cs-CZ" dirty="0"/>
              <a:t>Lidský genom </a:t>
            </a:r>
          </a:p>
          <a:p>
            <a:r>
              <a:rPr lang="cs-CZ" dirty="0"/>
              <a:t>Vědecký výzkum </a:t>
            </a:r>
          </a:p>
          <a:p>
            <a:r>
              <a:rPr lang="cs-CZ" dirty="0"/>
              <a:t>Odběr orgánu a tkáně z žijících dárců pro účely transplantace </a:t>
            </a:r>
          </a:p>
          <a:p>
            <a:r>
              <a:rPr lang="cs-CZ" u="sng" dirty="0"/>
              <a:t>Zákaz finančního prospěchu </a:t>
            </a:r>
            <a:r>
              <a:rPr lang="cs-CZ" dirty="0"/>
              <a:t>a nakládání s částmi lidského těla</a:t>
            </a:r>
          </a:p>
        </p:txBody>
      </p:sp>
    </p:spTree>
    <p:extLst>
      <p:ext uri="{BB962C8B-B14F-4D97-AF65-F5344CB8AC3E}">
        <p14:creationId xmlns:p14="http://schemas.microsoft.com/office/powerpoint/2010/main" val="3613810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E3F35A93-0B27-4484-B152-C89622FC8547}"/>
              </a:ext>
            </a:extLst>
          </p:cNvPr>
          <p:cNvSpPr>
            <a:spLocks noGrp="1"/>
          </p:cNvSpPr>
          <p:nvPr>
            <p:ph type="title"/>
          </p:nvPr>
        </p:nvSpPr>
        <p:spPr/>
        <p:txBody>
          <a:bodyPr/>
          <a:lstStyle/>
          <a:p>
            <a:pPr algn="ctr"/>
            <a:r>
              <a:rPr lang="cs-CZ" dirty="0"/>
              <a:t>Právo EU</a:t>
            </a:r>
          </a:p>
        </p:txBody>
      </p:sp>
      <p:sp>
        <p:nvSpPr>
          <p:cNvPr id="3" name="Zástupný symbol pro obsah 2">
            <a:extLst>
              <a:ext uri="{FF2B5EF4-FFF2-40B4-BE49-F238E27FC236}">
                <a16:creationId xmlns="" xmlns:a16="http://schemas.microsoft.com/office/drawing/2014/main" id="{ACF6D83A-6D42-4DC5-BFE2-30E035D65883}"/>
              </a:ext>
            </a:extLst>
          </p:cNvPr>
          <p:cNvSpPr>
            <a:spLocks noGrp="1"/>
          </p:cNvSpPr>
          <p:nvPr>
            <p:ph idx="1"/>
          </p:nvPr>
        </p:nvSpPr>
        <p:spPr/>
        <p:txBody>
          <a:bodyPr/>
          <a:lstStyle/>
          <a:p>
            <a:r>
              <a:rPr lang="cs-CZ" dirty="0" smtClean="0"/>
              <a:t>Např. </a:t>
            </a:r>
            <a:r>
              <a:rPr lang="cs-CZ" b="1" dirty="0"/>
              <a:t>Nařízení Evropského parlamentu a Rady (EU) 2017/745 ze dne 5. dubna 2017 o zdravotnických </a:t>
            </a:r>
            <a:r>
              <a:rPr lang="cs-CZ" b="1" dirty="0" smtClean="0"/>
              <a:t>prostředcích</a:t>
            </a:r>
          </a:p>
          <a:p>
            <a:pPr marL="118872" indent="0">
              <a:buNone/>
            </a:pPr>
            <a:endParaRPr lang="cs-CZ" b="1" dirty="0"/>
          </a:p>
          <a:p>
            <a:pPr marL="118872" indent="0">
              <a:buNone/>
            </a:pPr>
            <a:r>
              <a:rPr lang="cs-CZ" dirty="0" smtClean="0"/>
              <a:t>-&gt; stanoví </a:t>
            </a:r>
            <a:r>
              <a:rPr lang="cs-CZ" dirty="0"/>
              <a:t>pravidla pro uvádění na trh, dodávání na trh nebo uvádění do provozu humánních zdravotnických prostředků a jejich příslušenství v Unii</a:t>
            </a:r>
          </a:p>
        </p:txBody>
      </p:sp>
    </p:spTree>
    <p:extLst>
      <p:ext uri="{BB962C8B-B14F-4D97-AF65-F5344CB8AC3E}">
        <p14:creationId xmlns:p14="http://schemas.microsoft.com/office/powerpoint/2010/main" val="3804331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a:t>směrnice Evropského parlamentu a Rady 2011/24/EU ze dne 9. března 2011 o uplatňování práv pacientů v přeshraniční zdravotní péči.</a:t>
            </a:r>
            <a:endParaRPr lang="cs-CZ" dirty="0"/>
          </a:p>
        </p:txBody>
      </p:sp>
    </p:spTree>
    <p:extLst>
      <p:ext uri="{BB962C8B-B14F-4D97-AF65-F5344CB8AC3E}">
        <p14:creationId xmlns:p14="http://schemas.microsoft.com/office/powerpoint/2010/main" val="2647616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435280" cy="1252728"/>
          </a:xfrm>
        </p:spPr>
        <p:txBody>
          <a:bodyPr>
            <a:normAutofit fontScale="90000"/>
          </a:bodyPr>
          <a:lstStyle/>
          <a:p>
            <a:pPr algn="ctr"/>
            <a:r>
              <a:rPr lang="cs-CZ" dirty="0"/>
              <a:t>Zdravotnické právo jako právní odvětví</a:t>
            </a:r>
          </a:p>
        </p:txBody>
      </p:sp>
      <p:sp>
        <p:nvSpPr>
          <p:cNvPr id="3" name="Zástupný symbol pro obsah 2"/>
          <p:cNvSpPr>
            <a:spLocks noGrp="1"/>
          </p:cNvSpPr>
          <p:nvPr>
            <p:ph idx="1"/>
          </p:nvPr>
        </p:nvSpPr>
        <p:spPr/>
        <p:txBody>
          <a:bodyPr/>
          <a:lstStyle/>
          <a:p>
            <a:pPr marL="118872" indent="0">
              <a:buNone/>
            </a:pPr>
            <a:endParaRPr lang="cs-CZ" b="1" dirty="0"/>
          </a:p>
          <a:p>
            <a:r>
              <a:rPr lang="cs-CZ" b="1" dirty="0"/>
              <a:t>Proč studovat zdravotnické právo? </a:t>
            </a:r>
            <a:endParaRPr lang="cs-CZ" b="1" dirty="0" smtClean="0"/>
          </a:p>
          <a:p>
            <a:endParaRPr lang="cs-CZ" b="1" dirty="0"/>
          </a:p>
          <a:p>
            <a:r>
              <a:rPr lang="cs-CZ" b="1" dirty="0" smtClean="0"/>
              <a:t>„kvalifikovanější pacient“</a:t>
            </a:r>
          </a:p>
          <a:p>
            <a:endParaRPr lang="cs-CZ" b="1" dirty="0"/>
          </a:p>
          <a:p>
            <a:r>
              <a:rPr lang="cs-CZ" b="1" dirty="0" smtClean="0"/>
              <a:t>Etika právnické profese</a:t>
            </a:r>
            <a:endParaRPr lang="cs-CZ" b="1" dirty="0"/>
          </a:p>
          <a:p>
            <a:pPr marL="118872" indent="0">
              <a:buNone/>
            </a:pPr>
            <a:endParaRPr lang="cs-CZ" b="1" dirty="0"/>
          </a:p>
          <a:p>
            <a:r>
              <a:rPr lang="cs-CZ" b="1" dirty="0"/>
              <a:t>Zdravotnické právo jako právní odvětví?</a:t>
            </a:r>
          </a:p>
          <a:p>
            <a:endParaRPr lang="cs-CZ" b="1" dirty="0"/>
          </a:p>
          <a:p>
            <a:pPr marL="118872" indent="0">
              <a:buNone/>
            </a:pPr>
            <a:endParaRPr lang="cs-CZ" b="1" dirty="0"/>
          </a:p>
          <a:p>
            <a:endParaRPr lang="cs-CZ" b="1" dirty="0"/>
          </a:p>
          <a:p>
            <a:endParaRPr lang="cs-CZ" b="1" dirty="0"/>
          </a:p>
          <a:p>
            <a:endParaRPr lang="cs-CZ" b="1" dirty="0"/>
          </a:p>
          <a:p>
            <a:endParaRPr lang="cs-CZ" dirty="0"/>
          </a:p>
        </p:txBody>
      </p:sp>
    </p:spTree>
    <p:extLst>
      <p:ext uri="{BB962C8B-B14F-4D97-AF65-F5344CB8AC3E}">
        <p14:creationId xmlns:p14="http://schemas.microsoft.com/office/powerpoint/2010/main" val="40330830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2780928"/>
            <a:ext cx="8229600" cy="1143000"/>
          </a:xfrm>
        </p:spPr>
        <p:txBody>
          <a:bodyPr/>
          <a:lstStyle/>
          <a:p>
            <a:pPr algn="ctr"/>
            <a:r>
              <a:rPr lang="cs-CZ" dirty="0">
                <a:solidFill>
                  <a:schemeClr val="tx1"/>
                </a:solidFill>
              </a:rPr>
              <a:t>Veřejné právo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476672"/>
            <a:ext cx="8229600" cy="1143000"/>
          </a:xfrm>
        </p:spPr>
        <p:txBody>
          <a:bodyPr>
            <a:normAutofit/>
          </a:bodyPr>
          <a:lstStyle/>
          <a:p>
            <a:pPr algn="ctr"/>
            <a:r>
              <a:rPr lang="cs-CZ" dirty="0"/>
              <a:t>Zákon o zdravotních službách</a:t>
            </a:r>
          </a:p>
        </p:txBody>
      </p:sp>
      <p:sp>
        <p:nvSpPr>
          <p:cNvPr id="2" name="Zástupný symbol pro obsah 1"/>
          <p:cNvSpPr>
            <a:spLocks noGrp="1"/>
          </p:cNvSpPr>
          <p:nvPr>
            <p:ph idx="1"/>
          </p:nvPr>
        </p:nvSpPr>
        <p:spPr>
          <a:xfrm>
            <a:off x="457200" y="1700808"/>
            <a:ext cx="8229600" cy="4306483"/>
          </a:xfrm>
        </p:spPr>
        <p:txBody>
          <a:bodyPr/>
          <a:lstStyle/>
          <a:p>
            <a:r>
              <a:rPr lang="cs-CZ" dirty="0"/>
              <a:t>Co je informovaná souhlas?</a:t>
            </a:r>
          </a:p>
          <a:p>
            <a:pPr>
              <a:buNone/>
            </a:pPr>
            <a:endParaRPr lang="cs-CZ" dirty="0"/>
          </a:p>
          <a:p>
            <a:r>
              <a:rPr lang="cs-CZ" dirty="0"/>
              <a:t>Co je postup tzv. lex artis?</a:t>
            </a:r>
          </a:p>
          <a:p>
            <a:endParaRPr lang="cs-CZ" dirty="0"/>
          </a:p>
          <a:p>
            <a:r>
              <a:rPr lang="cs-CZ" dirty="0"/>
              <a:t>Podmínky vedení zdravotnické dokumentace</a:t>
            </a:r>
          </a:p>
          <a:p>
            <a:endParaRPr lang="cs-CZ" dirty="0"/>
          </a:p>
          <a:p>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pPr algn="ctr"/>
            <a:r>
              <a:rPr lang="cs-CZ" dirty="0"/>
              <a:t>Zákon o zdravotních službách</a:t>
            </a:r>
          </a:p>
        </p:txBody>
      </p:sp>
      <p:sp>
        <p:nvSpPr>
          <p:cNvPr id="2" name="Zástupný symbol pro obsah 1"/>
          <p:cNvSpPr>
            <a:spLocks noGrp="1"/>
          </p:cNvSpPr>
          <p:nvPr>
            <p:ph idx="1"/>
          </p:nvPr>
        </p:nvSpPr>
        <p:spPr/>
        <p:txBody>
          <a:bodyPr>
            <a:normAutofit lnSpcReduction="10000"/>
          </a:bodyPr>
          <a:lstStyle/>
          <a:p>
            <a:r>
              <a:rPr lang="cs-CZ" dirty="0"/>
              <a:t>zdravotní služby a podmínky jejich poskytování (včetně výkonu státní správy),</a:t>
            </a:r>
          </a:p>
          <a:p>
            <a:r>
              <a:rPr lang="cs-CZ" dirty="0"/>
              <a:t>druhy a formy zdravotní péče, </a:t>
            </a:r>
          </a:p>
          <a:p>
            <a:r>
              <a:rPr lang="cs-CZ" dirty="0"/>
              <a:t>podmínky hodnocení kvality a bezpečí zdravotních služeb</a:t>
            </a:r>
          </a:p>
          <a:p>
            <a:r>
              <a:rPr lang="cs-CZ" dirty="0"/>
              <a:t>práva a povinnosti:</a:t>
            </a:r>
          </a:p>
          <a:p>
            <a:pPr lvl="1"/>
            <a:r>
              <a:rPr lang="cs-CZ" dirty="0"/>
              <a:t> pacientů a osob pacientům blízkých, </a:t>
            </a:r>
          </a:p>
          <a:p>
            <a:pPr lvl="1"/>
            <a:r>
              <a:rPr lang="cs-CZ" dirty="0"/>
              <a:t>poskytovatelů zdravotních služeb, </a:t>
            </a:r>
          </a:p>
          <a:p>
            <a:pPr lvl="1"/>
            <a:r>
              <a:rPr lang="cs-CZ" dirty="0"/>
              <a:t>zdravotnických pracovníků a jiných odborných pracovníků</a:t>
            </a:r>
          </a:p>
          <a:p>
            <a:pPr lvl="1"/>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79512" y="274638"/>
            <a:ext cx="8568952" cy="1143000"/>
          </a:xfrm>
        </p:spPr>
        <p:txBody>
          <a:bodyPr>
            <a:normAutofit fontScale="90000"/>
          </a:bodyPr>
          <a:lstStyle/>
          <a:p>
            <a:pPr algn="ctr"/>
            <a:r>
              <a:rPr lang="cs-CZ" dirty="0"/>
              <a:t/>
            </a:r>
            <a:br>
              <a:rPr lang="cs-CZ" dirty="0"/>
            </a:br>
            <a:r>
              <a:rPr lang="cs-CZ" sz="4000" dirty="0"/>
              <a:t>Zákon o specifických zdravotních službách</a:t>
            </a:r>
          </a:p>
        </p:txBody>
      </p:sp>
      <p:sp>
        <p:nvSpPr>
          <p:cNvPr id="2" name="Zástupný symbol pro obsah 1"/>
          <p:cNvSpPr>
            <a:spLocks noGrp="1"/>
          </p:cNvSpPr>
          <p:nvPr>
            <p:ph idx="1"/>
          </p:nvPr>
        </p:nvSpPr>
        <p:spPr>
          <a:xfrm>
            <a:off x="457200" y="1844824"/>
            <a:ext cx="8229600" cy="4162467"/>
          </a:xfrm>
        </p:spPr>
        <p:txBody>
          <a:bodyPr>
            <a:normAutofit lnSpcReduction="10000"/>
          </a:bodyPr>
          <a:lstStyle/>
          <a:p>
            <a:r>
              <a:rPr lang="cs-CZ" dirty="0"/>
              <a:t>Asistovaná reprodukce (§ 3)</a:t>
            </a:r>
          </a:p>
          <a:p>
            <a:r>
              <a:rPr lang="cs-CZ" dirty="0"/>
              <a:t>Sterilizace (§ 12)</a:t>
            </a:r>
          </a:p>
          <a:p>
            <a:r>
              <a:rPr lang="cs-CZ" dirty="0"/>
              <a:t>Terapeutická kastrace (§ 17)</a:t>
            </a:r>
          </a:p>
          <a:p>
            <a:r>
              <a:rPr lang="cs-CZ" dirty="0"/>
              <a:t>Změna pohlaví transsexuálních pacientů (§ 21)</a:t>
            </a:r>
          </a:p>
          <a:p>
            <a:r>
              <a:rPr lang="cs-CZ" dirty="0"/>
              <a:t>Psychochirurgické výkony (§ 24)</a:t>
            </a:r>
          </a:p>
          <a:p>
            <a:r>
              <a:rPr lang="cs-CZ" dirty="0"/>
              <a:t>Genetická vyšetření (§ 28)</a:t>
            </a:r>
          </a:p>
          <a:p>
            <a:r>
              <a:rPr lang="cs-CZ" dirty="0"/>
              <a:t>Odběry lidské krve a jejích složek, léčba krví nebo jejími složkami (§ 31)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Za jakých podmínek může být provedena asistovaná reprodukce? </a:t>
            </a:r>
          </a:p>
          <a:p>
            <a:pPr marL="118872" indent="0">
              <a:buNone/>
            </a:pPr>
            <a:endParaRPr lang="cs-CZ" dirty="0" smtClean="0"/>
          </a:p>
          <a:p>
            <a:r>
              <a:rPr lang="cs-CZ" dirty="0" smtClean="0"/>
              <a:t>Jaké je věkové omezení?</a:t>
            </a:r>
          </a:p>
          <a:p>
            <a:pPr marL="118872" indent="0">
              <a:buNone/>
            </a:pPr>
            <a:endParaRPr lang="cs-CZ" dirty="0" smtClean="0"/>
          </a:p>
          <a:p>
            <a:r>
              <a:rPr lang="cs-CZ" dirty="0" smtClean="0"/>
              <a:t>Kdo smí být anonymním dárcem spermií? </a:t>
            </a:r>
            <a:endParaRPr lang="cs-CZ" dirty="0"/>
          </a:p>
        </p:txBody>
      </p:sp>
    </p:spTree>
    <p:extLst>
      <p:ext uri="{BB962C8B-B14F-4D97-AF65-F5344CB8AC3E}">
        <p14:creationId xmlns:p14="http://schemas.microsoft.com/office/powerpoint/2010/main" val="2070632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pPr algn="ctr"/>
            <a:r>
              <a:rPr lang="pl-PL" dirty="0"/>
              <a:t>Zákon o lidských tkáních a buňkách</a:t>
            </a:r>
            <a:endParaRPr lang="cs-CZ" dirty="0"/>
          </a:p>
        </p:txBody>
      </p:sp>
      <p:sp>
        <p:nvSpPr>
          <p:cNvPr id="2" name="Zástupný symbol pro obsah 1"/>
          <p:cNvSpPr>
            <a:spLocks noGrp="1"/>
          </p:cNvSpPr>
          <p:nvPr>
            <p:ph idx="1"/>
          </p:nvPr>
        </p:nvSpPr>
        <p:spPr/>
        <p:txBody>
          <a:bodyPr/>
          <a:lstStyle/>
          <a:p>
            <a:r>
              <a:rPr lang="cs-CZ" dirty="0"/>
              <a:t>podmínky pro zajištění jakosti a bezpečnosti lidských tkání a buněk určených k použití u člověka, popřípadě ke zhotovení produktů z lidských tkání, nebo lidských buněk určených k použití u člověka</a:t>
            </a:r>
            <a:r>
              <a:rPr lang="cs-CZ" dirty="0" smtClean="0"/>
              <a:t>,</a:t>
            </a:r>
          </a:p>
          <a:p>
            <a:endParaRPr lang="cs-CZ" dirty="0"/>
          </a:p>
          <a:p>
            <a:r>
              <a:rPr lang="cs-CZ" dirty="0" smtClean="0"/>
              <a:t>Např. dovoz tkání ze třetích zemí</a:t>
            </a: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a:t>Zákon  o zdravotnické záchranné službě </a:t>
            </a:r>
          </a:p>
        </p:txBody>
      </p:sp>
      <p:sp>
        <p:nvSpPr>
          <p:cNvPr id="2" name="Zástupný symbol pro obsah 1"/>
          <p:cNvSpPr>
            <a:spLocks noGrp="1"/>
          </p:cNvSpPr>
          <p:nvPr>
            <p:ph idx="1"/>
          </p:nvPr>
        </p:nvSpPr>
        <p:spPr/>
        <p:txBody>
          <a:bodyPr/>
          <a:lstStyle/>
          <a:p>
            <a:pPr>
              <a:buNone/>
            </a:pPr>
            <a:r>
              <a:rPr lang="cs-CZ" dirty="0"/>
              <a:t>Upravuje zejména</a:t>
            </a:r>
          </a:p>
          <a:p>
            <a:endParaRPr lang="cs-CZ" dirty="0"/>
          </a:p>
          <a:p>
            <a:r>
              <a:rPr lang="cs-CZ" dirty="0"/>
              <a:t>Podmínky poskytování zdravotnické záchranné služby</a:t>
            </a:r>
          </a:p>
          <a:p>
            <a:endParaRPr lang="cs-CZ" dirty="0"/>
          </a:p>
          <a:p>
            <a:r>
              <a:rPr lang="cs-CZ" dirty="0"/>
              <a:t>Dostupnost zdravotnické záchranné služby (20 minut)</a:t>
            </a:r>
          </a:p>
          <a:p>
            <a:endParaRPr lang="cs-CZ" dirty="0"/>
          </a:p>
          <a:p>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95536" y="332656"/>
            <a:ext cx="8229600" cy="1143000"/>
          </a:xfrm>
        </p:spPr>
        <p:txBody>
          <a:bodyPr/>
          <a:lstStyle/>
          <a:p>
            <a:pPr algn="ctr"/>
            <a:r>
              <a:rPr lang="cs-CZ" dirty="0"/>
              <a:t>Kontrolní otázka</a:t>
            </a:r>
          </a:p>
        </p:txBody>
      </p:sp>
      <p:sp>
        <p:nvSpPr>
          <p:cNvPr id="2" name="Zástupný symbol pro obsah 1"/>
          <p:cNvSpPr>
            <a:spLocks noGrp="1"/>
          </p:cNvSpPr>
          <p:nvPr>
            <p:ph idx="1"/>
          </p:nvPr>
        </p:nvSpPr>
        <p:spPr/>
        <p:txBody>
          <a:bodyPr/>
          <a:lstStyle/>
          <a:p>
            <a:r>
              <a:rPr lang="cs-CZ" dirty="0"/>
              <a:t>Jaký je vztah uvedených předpisů?</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Zákon o „komorách“</a:t>
            </a:r>
            <a:endParaRPr lang="cs-CZ" dirty="0"/>
          </a:p>
        </p:txBody>
      </p:sp>
      <p:sp>
        <p:nvSpPr>
          <p:cNvPr id="3" name="Zástupný symbol pro obsah 2"/>
          <p:cNvSpPr>
            <a:spLocks noGrp="1"/>
          </p:cNvSpPr>
          <p:nvPr>
            <p:ph idx="1"/>
          </p:nvPr>
        </p:nvSpPr>
        <p:spPr/>
        <p:txBody>
          <a:bodyPr>
            <a:normAutofit fontScale="92500"/>
          </a:bodyPr>
          <a:lstStyle/>
          <a:p>
            <a:r>
              <a:rPr lang="cs-CZ" dirty="0" smtClean="0"/>
              <a:t>Česká lékařská komora,  Česká stomatologická </a:t>
            </a:r>
            <a:r>
              <a:rPr lang="cs-CZ" dirty="0"/>
              <a:t>komora </a:t>
            </a:r>
            <a:r>
              <a:rPr lang="cs-CZ" dirty="0" smtClean="0"/>
              <a:t>a Česká </a:t>
            </a:r>
            <a:r>
              <a:rPr lang="cs-CZ" dirty="0"/>
              <a:t>lékárnická </a:t>
            </a:r>
            <a:r>
              <a:rPr lang="cs-CZ" dirty="0" smtClean="0"/>
              <a:t>komora</a:t>
            </a:r>
          </a:p>
          <a:p>
            <a:pPr marL="118872" indent="0">
              <a:buNone/>
            </a:pPr>
            <a:endParaRPr lang="cs-CZ" dirty="0"/>
          </a:p>
          <a:p>
            <a:r>
              <a:rPr lang="cs-CZ" dirty="0" smtClean="0"/>
              <a:t>samosprávné nepolitické stavovské organizace sdružující </a:t>
            </a:r>
            <a:r>
              <a:rPr lang="cs-CZ" dirty="0"/>
              <a:t>všechny lékaře, stomatology a lékárníky zapsané v seznamech vedených komorami.</a:t>
            </a:r>
          </a:p>
          <a:p>
            <a:r>
              <a:rPr lang="cs-CZ" dirty="0" smtClean="0"/>
              <a:t>Komory </a:t>
            </a:r>
            <a:r>
              <a:rPr lang="cs-CZ" dirty="0"/>
              <a:t>jsou právnickými osobami</a:t>
            </a:r>
            <a:r>
              <a:rPr lang="cs-CZ" dirty="0" smtClean="0"/>
              <a:t>.</a:t>
            </a:r>
          </a:p>
          <a:p>
            <a:r>
              <a:rPr lang="cs-CZ" dirty="0" smtClean="0"/>
              <a:t>Každý lékař, který vykonává lékařské povolání</a:t>
            </a:r>
            <a:endParaRPr lang="cs-CZ" dirty="0"/>
          </a:p>
        </p:txBody>
      </p:sp>
    </p:spTree>
    <p:extLst>
      <p:ext uri="{BB962C8B-B14F-4D97-AF65-F5344CB8AC3E}">
        <p14:creationId xmlns:p14="http://schemas.microsoft.com/office/powerpoint/2010/main" val="16129432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č. 6: zápal plic</a:t>
            </a:r>
            <a:endParaRPr lang="cs-CZ" dirty="0"/>
          </a:p>
        </p:txBody>
      </p:sp>
      <p:sp>
        <p:nvSpPr>
          <p:cNvPr id="3" name="Zástupný symbol pro obsah 2"/>
          <p:cNvSpPr>
            <a:spLocks noGrp="1"/>
          </p:cNvSpPr>
          <p:nvPr>
            <p:ph idx="1"/>
          </p:nvPr>
        </p:nvSpPr>
        <p:spPr/>
        <p:txBody>
          <a:bodyPr/>
          <a:lstStyle/>
          <a:p>
            <a:r>
              <a:rPr lang="cs-CZ" b="1" dirty="0" smtClean="0"/>
              <a:t>Veronika byla naštvaná na svého praktického lékaře, protože podle ní v únoru 2016 zanedbal svou péči, když jí včas nediagnostikoval zápal plic, který následně prodělala. Nechce to však zatím řešit soudní cestou. </a:t>
            </a:r>
          </a:p>
          <a:p>
            <a:endParaRPr lang="cs-CZ" b="1" dirty="0"/>
          </a:p>
          <a:p>
            <a:r>
              <a:rPr lang="cs-CZ" b="1" dirty="0" smtClean="0"/>
              <a:t>Posuďte.</a:t>
            </a:r>
          </a:p>
          <a:p>
            <a:endParaRPr lang="cs-CZ" dirty="0"/>
          </a:p>
          <a:p>
            <a:pPr marL="118872" indent="0">
              <a:buNone/>
            </a:pPr>
            <a:endParaRPr lang="cs-CZ" dirty="0"/>
          </a:p>
        </p:txBody>
      </p:sp>
    </p:spTree>
    <p:extLst>
      <p:ext uri="{BB962C8B-B14F-4D97-AF65-F5344CB8AC3E}">
        <p14:creationId xmlns:p14="http://schemas.microsoft.com/office/powerpoint/2010/main" val="740402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č. 1</a:t>
            </a:r>
            <a:endParaRPr lang="cs-CZ" dirty="0"/>
          </a:p>
        </p:txBody>
      </p:sp>
      <p:sp>
        <p:nvSpPr>
          <p:cNvPr id="3" name="Zástupný symbol pro obsah 2"/>
          <p:cNvSpPr>
            <a:spLocks noGrp="1"/>
          </p:cNvSpPr>
          <p:nvPr>
            <p:ph idx="1"/>
          </p:nvPr>
        </p:nvSpPr>
        <p:spPr/>
        <p:txBody>
          <a:bodyPr/>
          <a:lstStyle/>
          <a:p>
            <a:pPr algn="just"/>
            <a:r>
              <a:rPr lang="cs-CZ" dirty="0"/>
              <a:t>Katka žádala před porodem lékaře v porodnici, aby jí po porodu vydali placentu. Chtěla ji sníst, neboť je přesvědčena, že to přispěje k lepší imunitě jejího narozeného dítěte. Lékaři na její přání zapomněli a placentu </a:t>
            </a:r>
            <a:r>
              <a:rPr lang="cs-CZ" dirty="0" smtClean="0"/>
              <a:t>biologicky odstranili.</a:t>
            </a:r>
          </a:p>
          <a:p>
            <a:pPr marL="118872" indent="0">
              <a:buNone/>
            </a:pPr>
            <a:endParaRPr lang="cs-CZ" dirty="0"/>
          </a:p>
          <a:p>
            <a:r>
              <a:rPr lang="cs-CZ" b="1" dirty="0"/>
              <a:t>Posuďte. </a:t>
            </a:r>
          </a:p>
          <a:p>
            <a:pPr marL="118872" indent="0">
              <a:buNone/>
            </a:pPr>
            <a:endParaRPr lang="cs-CZ" dirty="0"/>
          </a:p>
        </p:txBody>
      </p:sp>
    </p:spTree>
    <p:extLst>
      <p:ext uri="{BB962C8B-B14F-4D97-AF65-F5344CB8AC3E}">
        <p14:creationId xmlns:p14="http://schemas.microsoft.com/office/powerpoint/2010/main" val="31658000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Komu může adresovat svou stížnost?</a:t>
            </a:r>
          </a:p>
          <a:p>
            <a:endParaRPr lang="cs-CZ" dirty="0"/>
          </a:p>
          <a:p>
            <a:r>
              <a:rPr lang="cs-CZ" dirty="0" smtClean="0"/>
              <a:t>Podle jakého předpisu?</a:t>
            </a:r>
          </a:p>
          <a:p>
            <a:endParaRPr lang="cs-CZ" dirty="0"/>
          </a:p>
          <a:p>
            <a:r>
              <a:rPr lang="cs-CZ" dirty="0" smtClean="0"/>
              <a:t>Kdy musí stížnost podat?</a:t>
            </a:r>
          </a:p>
          <a:p>
            <a:endParaRPr lang="cs-CZ" dirty="0"/>
          </a:p>
          <a:p>
            <a:r>
              <a:rPr lang="cs-CZ" dirty="0" smtClean="0"/>
              <a:t>Jaké sankce lékaři hrozí?</a:t>
            </a:r>
            <a:endParaRPr lang="cs-CZ" dirty="0"/>
          </a:p>
        </p:txBody>
      </p:sp>
    </p:spTree>
    <p:extLst>
      <p:ext uri="{BB962C8B-B14F-4D97-AF65-F5344CB8AC3E}">
        <p14:creationId xmlns:p14="http://schemas.microsoft.com/office/powerpoint/2010/main" val="2135249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smtClean="0"/>
              <a:t>Komora je oprávněna řešit stížnosti - § 2 odst. 2 zákona o komorách</a:t>
            </a:r>
          </a:p>
          <a:p>
            <a:pPr marL="118872" indent="0">
              <a:buNone/>
            </a:pPr>
            <a:endParaRPr lang="cs-CZ" b="1" dirty="0" smtClean="0"/>
          </a:p>
          <a:p>
            <a:r>
              <a:rPr lang="cs-CZ" b="1" dirty="0" smtClean="0"/>
              <a:t>Disciplinární </a:t>
            </a:r>
            <a:r>
              <a:rPr lang="cs-CZ" b="1" dirty="0"/>
              <a:t>řád České lékařské </a:t>
            </a:r>
            <a:r>
              <a:rPr lang="cs-CZ" b="1" dirty="0" smtClean="0"/>
              <a:t>komory</a:t>
            </a:r>
          </a:p>
          <a:p>
            <a:endParaRPr lang="cs-CZ" b="1" dirty="0"/>
          </a:p>
          <a:p>
            <a:r>
              <a:rPr lang="cs-CZ" b="1" dirty="0" smtClean="0"/>
              <a:t>Stížnosti na jednání lékařů</a:t>
            </a:r>
          </a:p>
          <a:p>
            <a:pPr marL="118872" indent="0">
              <a:buNone/>
            </a:pPr>
            <a:endParaRPr lang="cs-CZ" b="1" dirty="0" smtClean="0"/>
          </a:p>
          <a:p>
            <a:r>
              <a:rPr lang="cs-CZ" b="1" dirty="0"/>
              <a:t>Řízení by nemělo trvat déle než 6 měsíců</a:t>
            </a:r>
          </a:p>
          <a:p>
            <a:pPr marL="118872" indent="0">
              <a:buNone/>
            </a:pPr>
            <a:endParaRPr lang="cs-CZ" b="1" dirty="0" smtClean="0"/>
          </a:p>
          <a:p>
            <a:pPr marL="118872" indent="0">
              <a:buNone/>
            </a:pPr>
            <a:endParaRPr lang="cs-CZ" b="1" dirty="0"/>
          </a:p>
          <a:p>
            <a:endParaRPr lang="cs-CZ" dirty="0"/>
          </a:p>
        </p:txBody>
      </p:sp>
    </p:spTree>
    <p:extLst>
      <p:ext uri="{BB962C8B-B14F-4D97-AF65-F5344CB8AC3E}">
        <p14:creationId xmlns:p14="http://schemas.microsoft.com/office/powerpoint/2010/main" val="10430953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nelze projednat, uplynula-li od jeho spáchání promlčecí doba, jež činí jeden </a:t>
            </a:r>
            <a:r>
              <a:rPr lang="cs-CZ" dirty="0" smtClean="0"/>
              <a:t>rok</a:t>
            </a:r>
          </a:p>
          <a:p>
            <a:r>
              <a:rPr lang="cs-CZ" dirty="0" smtClean="0"/>
              <a:t>Staví se:</a:t>
            </a:r>
            <a:endParaRPr lang="cs-CZ" dirty="0"/>
          </a:p>
          <a:p>
            <a:r>
              <a:rPr lang="cs-CZ" dirty="0"/>
              <a:t>a) po dobu </a:t>
            </a:r>
            <a:r>
              <a:rPr lang="cs-CZ" u="sng" dirty="0"/>
              <a:t>trvání řízení dle disciplinárního řádu</a:t>
            </a:r>
            <a:r>
              <a:rPr lang="cs-CZ" dirty="0"/>
              <a:t>, a to ode dne, kdy stížnost nebo podnět byly doručeny komoře, nebo kdy komora zahájila řízení dle disciplinárního řádu z vlastního podnětu, přičemž promlčecí doba neběží až do dne konečného pravomocného vyřízení věci,</a:t>
            </a:r>
            <a:br>
              <a:rPr lang="cs-CZ" dirty="0"/>
            </a:br>
            <a:r>
              <a:rPr lang="cs-CZ" dirty="0"/>
              <a:t>b) </a:t>
            </a:r>
            <a:r>
              <a:rPr lang="cs-CZ" u="sng" dirty="0"/>
              <a:t>po dobu, kdy lékař, proti kterému stížnost směřuje, není členem komory</a:t>
            </a:r>
            <a:r>
              <a:rPr lang="cs-CZ" dirty="0"/>
              <a:t>,</a:t>
            </a:r>
            <a:br>
              <a:rPr lang="cs-CZ" dirty="0"/>
            </a:br>
            <a:r>
              <a:rPr lang="cs-CZ" b="1" dirty="0"/>
              <a:t>c) po dobu, kdy je v téže věci vedeno řízení u jiného orgánu, zejména u orgánu činného v trestním řízení.</a:t>
            </a:r>
          </a:p>
        </p:txBody>
      </p:sp>
    </p:spTree>
    <p:extLst>
      <p:ext uri="{BB962C8B-B14F-4D97-AF65-F5344CB8AC3E}">
        <p14:creationId xmlns:p14="http://schemas.microsoft.com/office/powerpoint/2010/main" val="3705054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Sankce:</a:t>
            </a:r>
            <a:endParaRPr lang="cs-CZ" dirty="0"/>
          </a:p>
        </p:txBody>
      </p:sp>
      <p:sp>
        <p:nvSpPr>
          <p:cNvPr id="3" name="Zástupný symbol pro obsah 2"/>
          <p:cNvSpPr>
            <a:spLocks noGrp="1"/>
          </p:cNvSpPr>
          <p:nvPr>
            <p:ph idx="1"/>
          </p:nvPr>
        </p:nvSpPr>
        <p:spPr/>
        <p:txBody>
          <a:bodyPr>
            <a:normAutofit/>
          </a:bodyPr>
          <a:lstStyle/>
          <a:p>
            <a:pPr marL="118872" indent="0">
              <a:buNone/>
            </a:pPr>
            <a:r>
              <a:rPr lang="cs-CZ" b="1" dirty="0"/>
              <a:t>Čestná rada OS </a:t>
            </a:r>
            <a:r>
              <a:rPr lang="cs-CZ" b="1" dirty="0" err="1" smtClean="0"/>
              <a:t>ČLK</a:t>
            </a:r>
            <a:r>
              <a:rPr lang="cs-CZ" dirty="0" smtClean="0"/>
              <a:t>: </a:t>
            </a:r>
            <a:r>
              <a:rPr lang="cs-CZ" b="1" dirty="0" smtClean="0"/>
              <a:t>důtka -</a:t>
            </a:r>
            <a:r>
              <a:rPr lang="cs-CZ" dirty="0"/>
              <a:t> popřípadě </a:t>
            </a:r>
            <a:r>
              <a:rPr lang="cs-CZ" dirty="0" smtClean="0"/>
              <a:t>pokuta </a:t>
            </a:r>
            <a:r>
              <a:rPr lang="cs-CZ" dirty="0"/>
              <a:t>od 2.000,- Kč do 20.000,- Kč</a:t>
            </a:r>
            <a:r>
              <a:rPr lang="cs-CZ" dirty="0" smtClean="0"/>
              <a:t>.</a:t>
            </a:r>
          </a:p>
          <a:p>
            <a:pPr marL="118872" indent="0">
              <a:buNone/>
            </a:pPr>
            <a:r>
              <a:rPr lang="cs-CZ" dirty="0"/>
              <a:t/>
            </a:r>
            <a:br>
              <a:rPr lang="cs-CZ" dirty="0"/>
            </a:br>
            <a:r>
              <a:rPr lang="cs-CZ" b="1" dirty="0"/>
              <a:t>Čestná rada </a:t>
            </a:r>
            <a:r>
              <a:rPr lang="cs-CZ" b="1" dirty="0" err="1"/>
              <a:t>ČLK</a:t>
            </a:r>
            <a:r>
              <a:rPr lang="cs-CZ" dirty="0"/>
              <a:t> </a:t>
            </a:r>
            <a:br>
              <a:rPr lang="cs-CZ" dirty="0"/>
            </a:br>
            <a:r>
              <a:rPr lang="cs-CZ" dirty="0"/>
              <a:t>a) </a:t>
            </a:r>
            <a:r>
              <a:rPr lang="cs-CZ" b="1" dirty="0"/>
              <a:t>pokutu od 3.000,- Kč do 30.000,- Kč</a:t>
            </a:r>
            <a:r>
              <a:rPr lang="cs-CZ" dirty="0"/>
              <a:t/>
            </a:r>
            <a:br>
              <a:rPr lang="cs-CZ" dirty="0"/>
            </a:br>
            <a:r>
              <a:rPr lang="cs-CZ" dirty="0"/>
              <a:t>b) </a:t>
            </a:r>
            <a:r>
              <a:rPr lang="cs-CZ" b="1" dirty="0"/>
              <a:t>podmíněné vyloučení z komory se zkušební dobou v délce od 1 do 3 let</a:t>
            </a:r>
            <a:r>
              <a:rPr lang="cs-CZ" dirty="0"/>
              <a:t/>
            </a:r>
            <a:br>
              <a:rPr lang="cs-CZ" dirty="0"/>
            </a:br>
            <a:r>
              <a:rPr lang="cs-CZ" dirty="0"/>
              <a:t>c) </a:t>
            </a:r>
            <a:r>
              <a:rPr lang="cs-CZ" b="1" dirty="0"/>
              <a:t>vyloučení z komory.</a:t>
            </a:r>
            <a:endParaRPr lang="cs-CZ" dirty="0"/>
          </a:p>
        </p:txBody>
      </p:sp>
    </p:spTree>
    <p:extLst>
      <p:ext uri="{BB962C8B-B14F-4D97-AF65-F5344CB8AC3E}">
        <p14:creationId xmlns:p14="http://schemas.microsoft.com/office/powerpoint/2010/main" val="25177434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67544" y="1916832"/>
            <a:ext cx="8229600" cy="4594515"/>
          </a:xfrm>
        </p:spPr>
        <p:txBody>
          <a:bodyPr>
            <a:normAutofit fontScale="92500" lnSpcReduction="10000"/>
          </a:bodyPr>
          <a:lstStyle/>
          <a:p>
            <a:r>
              <a:rPr lang="cs-CZ" b="1" dirty="0"/>
              <a:t>Zákon o nelékařských zdravotnických povoláních</a:t>
            </a:r>
          </a:p>
          <a:p>
            <a:r>
              <a:rPr lang="cs-CZ" b="1" dirty="0"/>
              <a:t>Zákon o veřejném zdravotním pojištění </a:t>
            </a:r>
          </a:p>
          <a:p>
            <a:r>
              <a:rPr lang="cs-CZ" b="1" dirty="0"/>
              <a:t>Zákon o Všeobecné zdravotní pojišťovně České republiky</a:t>
            </a:r>
          </a:p>
          <a:p>
            <a:r>
              <a:rPr lang="cs-CZ" b="1" dirty="0"/>
              <a:t>Zákon o resortních, oborových, podnikových a dalších zdravotních pojišťovnách</a:t>
            </a:r>
          </a:p>
          <a:p>
            <a:r>
              <a:rPr lang="cs-CZ" b="1" dirty="0" smtClean="0"/>
              <a:t>Zákona </a:t>
            </a:r>
            <a:r>
              <a:rPr lang="cs-CZ" b="1" dirty="0"/>
              <a:t>o darování, odběrech a transplantacích tkání a orgánů a o změně některých zákonů (transplantační zákon)</a:t>
            </a:r>
          </a:p>
          <a:p>
            <a:endParaRPr lang="cs-CZ" dirty="0"/>
          </a:p>
          <a:p>
            <a:endParaRPr lang="cs-CZ" dirty="0"/>
          </a:p>
          <a:p>
            <a:endParaRPr lang="cs-CZ" dirty="0"/>
          </a:p>
          <a:p>
            <a:endParaRPr lang="cs-CZ" dirty="0"/>
          </a:p>
        </p:txBody>
      </p:sp>
      <p:sp>
        <p:nvSpPr>
          <p:cNvPr id="4" name="Nadpis 1"/>
          <p:cNvSpPr>
            <a:spLocks noGrp="1"/>
          </p:cNvSpPr>
          <p:nvPr>
            <p:ph type="title"/>
          </p:nvPr>
        </p:nvSpPr>
        <p:spPr>
          <a:xfrm>
            <a:off x="457200" y="155448"/>
            <a:ext cx="8229600" cy="1252728"/>
          </a:xfrm>
        </p:spPr>
        <p:txBody>
          <a:bodyPr/>
          <a:lstStyle/>
          <a:p>
            <a:pPr algn="ctr"/>
            <a:r>
              <a:rPr lang="cs-CZ" dirty="0" smtClean="0"/>
              <a:t>Další předpisy:</a:t>
            </a:r>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2852936"/>
            <a:ext cx="8229600" cy="1143000"/>
          </a:xfrm>
        </p:spPr>
        <p:txBody>
          <a:bodyPr/>
          <a:lstStyle/>
          <a:p>
            <a:pPr algn="ctr"/>
            <a:r>
              <a:rPr lang="cs-CZ" dirty="0">
                <a:solidFill>
                  <a:schemeClr val="tx1"/>
                </a:solidFill>
              </a:rPr>
              <a:t>Soukromé právo</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b="1" dirty="0"/>
              <a:t>Občanský zákoník </a:t>
            </a:r>
          </a:p>
          <a:p>
            <a:r>
              <a:rPr lang="cs-CZ" b="1" dirty="0"/>
              <a:t>Zákoník práce</a:t>
            </a:r>
          </a:p>
          <a:p>
            <a:r>
              <a:rPr lang="cs-CZ" b="1" dirty="0"/>
              <a:t>Nařízení vlády č. 276/2015 </a:t>
            </a:r>
            <a:r>
              <a:rPr lang="cs-CZ" b="1" dirty="0" err="1"/>
              <a:t>Sb.Nařízení</a:t>
            </a:r>
            <a:r>
              <a:rPr lang="cs-CZ" b="1" dirty="0"/>
              <a:t> vlády o odškodňování bolesti a ztížení společenského uplatnění způsobené pracovním úrazem nebo nemocí z povolání</a:t>
            </a:r>
          </a:p>
          <a:p>
            <a:pPr marL="118872" indent="0">
              <a:buNone/>
            </a:pPr>
            <a:endParaRPr lang="cs-CZ" b="1" dirty="0"/>
          </a:p>
          <a:p>
            <a:r>
              <a:rPr lang="cs-CZ" b="1" dirty="0"/>
              <a:t>(Metodika k odškodňování újmy na zdraví)</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Občanský zákoník</a:t>
            </a:r>
          </a:p>
        </p:txBody>
      </p:sp>
      <p:sp>
        <p:nvSpPr>
          <p:cNvPr id="3" name="Zástupný symbol pro obsah 2"/>
          <p:cNvSpPr>
            <a:spLocks noGrp="1"/>
          </p:cNvSpPr>
          <p:nvPr>
            <p:ph idx="1"/>
          </p:nvPr>
        </p:nvSpPr>
        <p:spPr/>
        <p:txBody>
          <a:bodyPr/>
          <a:lstStyle/>
          <a:p>
            <a:r>
              <a:rPr lang="cs-CZ" dirty="0"/>
              <a:t>§ 29: změna pohlaví</a:t>
            </a:r>
          </a:p>
          <a:p>
            <a:r>
              <a:rPr lang="cs-CZ" dirty="0"/>
              <a:t>§ 81 až § 114: ochrana osobnosti </a:t>
            </a:r>
          </a:p>
          <a:p>
            <a:pPr lvl="1"/>
            <a:r>
              <a:rPr lang="cs-CZ" dirty="0"/>
              <a:t>Člověk je nedotknutelný</a:t>
            </a:r>
          </a:p>
          <a:p>
            <a:pPr lvl="1"/>
            <a:r>
              <a:rPr lang="cs-CZ" dirty="0"/>
              <a:t>Zásah do integrity</a:t>
            </a:r>
          </a:p>
          <a:p>
            <a:pPr lvl="1"/>
            <a:r>
              <a:rPr lang="cs-CZ" dirty="0"/>
              <a:t>Práva člověka převzatého do zdravotnického zařízení</a:t>
            </a:r>
          </a:p>
          <a:p>
            <a:pPr lvl="1"/>
            <a:r>
              <a:rPr lang="cs-CZ" dirty="0"/>
              <a:t>Nakládání s částmi lidského těla</a:t>
            </a:r>
          </a:p>
          <a:p>
            <a:pPr lvl="1"/>
            <a:r>
              <a:rPr lang="cs-CZ" dirty="0"/>
              <a:t>Ochrana lidského těla po smrti </a:t>
            </a:r>
          </a:p>
        </p:txBody>
      </p:sp>
    </p:spTree>
    <p:extLst>
      <p:ext uri="{BB962C8B-B14F-4D97-AF65-F5344CB8AC3E}">
        <p14:creationId xmlns:p14="http://schemas.microsoft.com/office/powerpoint/2010/main" val="8339248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č. </a:t>
            </a:r>
            <a:r>
              <a:rPr lang="cs-CZ" dirty="0" smtClean="0"/>
              <a:t>7: </a:t>
            </a:r>
            <a:r>
              <a:rPr lang="cs-CZ" dirty="0"/>
              <a:t>darování ledviny</a:t>
            </a:r>
          </a:p>
        </p:txBody>
      </p:sp>
      <p:sp>
        <p:nvSpPr>
          <p:cNvPr id="3" name="Zástupný symbol pro obsah 2"/>
          <p:cNvSpPr>
            <a:spLocks noGrp="1"/>
          </p:cNvSpPr>
          <p:nvPr>
            <p:ph idx="1"/>
          </p:nvPr>
        </p:nvSpPr>
        <p:spPr/>
        <p:txBody>
          <a:bodyPr/>
          <a:lstStyle/>
          <a:p>
            <a:r>
              <a:rPr lang="cs-CZ" dirty="0"/>
              <a:t>Jana a Honza jsou manželé. Honza potřebuje transplantaci ledviny. Jana se rozhodla, že mu ji daruje; uzavřeli darovací smlouvu podle § 2055 a násl. o. z. </a:t>
            </a:r>
          </a:p>
          <a:p>
            <a:pPr marL="118872" indent="0">
              <a:buNone/>
            </a:pPr>
            <a:endParaRPr lang="cs-CZ" dirty="0"/>
          </a:p>
          <a:p>
            <a:pPr lvl="0"/>
            <a:r>
              <a:rPr lang="cs-CZ" dirty="0"/>
              <a:t>Posuďte platnost této smlouvy. </a:t>
            </a:r>
          </a:p>
          <a:p>
            <a:pPr lvl="0"/>
            <a:r>
              <a:rPr lang="cs-CZ" dirty="0"/>
              <a:t>Poraďte manželům, jak postupovat. </a:t>
            </a:r>
          </a:p>
          <a:p>
            <a:endParaRPr lang="cs-CZ" dirty="0"/>
          </a:p>
        </p:txBody>
      </p:sp>
    </p:spTree>
    <p:extLst>
      <p:ext uri="{BB962C8B-B14F-4D97-AF65-F5344CB8AC3E}">
        <p14:creationId xmlns:p14="http://schemas.microsoft.com/office/powerpoint/2010/main" val="4336196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č. </a:t>
            </a:r>
            <a:r>
              <a:rPr lang="cs-CZ" dirty="0" smtClean="0"/>
              <a:t>8: </a:t>
            </a:r>
            <a:r>
              <a:rPr lang="cs-CZ" dirty="0"/>
              <a:t>změna pohlaví</a:t>
            </a:r>
          </a:p>
        </p:txBody>
      </p:sp>
      <p:sp>
        <p:nvSpPr>
          <p:cNvPr id="3" name="Zástupný symbol pro obsah 2"/>
          <p:cNvSpPr>
            <a:spLocks noGrp="1"/>
          </p:cNvSpPr>
          <p:nvPr>
            <p:ph idx="1"/>
          </p:nvPr>
        </p:nvSpPr>
        <p:spPr/>
        <p:txBody>
          <a:bodyPr/>
          <a:lstStyle/>
          <a:p>
            <a:pPr algn="just"/>
            <a:r>
              <a:rPr lang="cs-CZ" dirty="0"/>
              <a:t>Mladý muž Petr (25 let) se cítil být celý dosavadní život jako žena. Rozhodl se pro změnu pohlaví. Posuďte. </a:t>
            </a:r>
          </a:p>
          <a:p>
            <a:pPr algn="just"/>
            <a:endParaRPr lang="cs-CZ" dirty="0"/>
          </a:p>
          <a:p>
            <a:pPr algn="just"/>
            <a:endParaRPr lang="cs-CZ" dirty="0"/>
          </a:p>
          <a:p>
            <a:pPr algn="just"/>
            <a:endParaRPr lang="cs-CZ" dirty="0"/>
          </a:p>
          <a:p>
            <a:pPr algn="just"/>
            <a:endParaRPr lang="cs-CZ" dirty="0"/>
          </a:p>
          <a:p>
            <a:pPr algn="just">
              <a:buNone/>
            </a:pPr>
            <a:endParaRPr lang="cs-CZ" dirty="0"/>
          </a:p>
          <a:p>
            <a:pPr algn="just"/>
            <a:endParaRPr lang="cs-CZ" dirty="0"/>
          </a:p>
        </p:txBody>
      </p:sp>
    </p:spTree>
    <p:extLst>
      <p:ext uri="{BB962C8B-B14F-4D97-AF65-F5344CB8AC3E}">
        <p14:creationId xmlns:p14="http://schemas.microsoft.com/office/powerpoint/2010/main" val="2452404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507288" cy="1252728"/>
          </a:xfrm>
        </p:spPr>
        <p:txBody>
          <a:bodyPr>
            <a:normAutofit fontScale="90000"/>
          </a:bodyPr>
          <a:lstStyle/>
          <a:p>
            <a:r>
              <a:rPr lang="cs-CZ" dirty="0"/>
              <a:t>Počet advokátů se zaměřením na ZP</a:t>
            </a:r>
          </a:p>
        </p:txBody>
      </p:sp>
      <p:sp>
        <p:nvSpPr>
          <p:cNvPr id="3" name="Zástupný symbol pro obsah 2"/>
          <p:cNvSpPr>
            <a:spLocks noGrp="1"/>
          </p:cNvSpPr>
          <p:nvPr>
            <p:ph idx="1"/>
          </p:nvPr>
        </p:nvSpPr>
        <p:spPr/>
        <p:txBody>
          <a:bodyPr/>
          <a:lstStyle/>
          <a:p>
            <a:r>
              <a:rPr lang="cs-CZ" b="1" dirty="0"/>
              <a:t>Počet advokátů v ČR cca 11 tis. </a:t>
            </a:r>
          </a:p>
          <a:p>
            <a:endParaRPr lang="cs-CZ" b="1" dirty="0"/>
          </a:p>
          <a:p>
            <a:r>
              <a:rPr lang="cs-CZ" b="1" dirty="0"/>
              <a:t>Počet advokátů se zaměřením na ZP: 276</a:t>
            </a:r>
          </a:p>
          <a:p>
            <a:endParaRPr lang="cs-CZ" b="1" dirty="0"/>
          </a:p>
          <a:p>
            <a:r>
              <a:rPr lang="cs-CZ" b="1" dirty="0"/>
              <a:t>Autorské právo: 476</a:t>
            </a:r>
          </a:p>
          <a:p>
            <a:endParaRPr lang="cs-CZ" b="1" dirty="0"/>
          </a:p>
          <a:p>
            <a:r>
              <a:rPr lang="cs-CZ" b="1" dirty="0"/>
              <a:t>Právo životního prostředí: 110 </a:t>
            </a:r>
          </a:p>
          <a:p>
            <a:endParaRPr lang="cs-CZ" b="1" dirty="0"/>
          </a:p>
          <a:p>
            <a:r>
              <a:rPr lang="cs-CZ" b="1" dirty="0"/>
              <a:t>Pracovní právo: 2498 </a:t>
            </a:r>
          </a:p>
        </p:txBody>
      </p:sp>
    </p:spTree>
    <p:extLst>
      <p:ext uri="{BB962C8B-B14F-4D97-AF65-F5344CB8AC3E}">
        <p14:creationId xmlns:p14="http://schemas.microsoft.com/office/powerpoint/2010/main" val="33341316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Shrnutí</a:t>
            </a:r>
          </a:p>
        </p:txBody>
      </p:sp>
      <p:sp>
        <p:nvSpPr>
          <p:cNvPr id="3" name="Zástupný symbol pro obsah 2"/>
          <p:cNvSpPr>
            <a:spLocks noGrp="1"/>
          </p:cNvSpPr>
          <p:nvPr>
            <p:ph idx="1"/>
          </p:nvPr>
        </p:nvSpPr>
        <p:spPr/>
        <p:txBody>
          <a:bodyPr/>
          <a:lstStyle/>
          <a:p>
            <a:r>
              <a:rPr lang="cs-CZ" dirty="0" smtClean="0"/>
              <a:t>Zdravotnické </a:t>
            </a:r>
            <a:r>
              <a:rPr lang="cs-CZ" dirty="0"/>
              <a:t>právo je roztříštěno </a:t>
            </a:r>
          </a:p>
          <a:p>
            <a:endParaRPr lang="cs-CZ" dirty="0"/>
          </a:p>
          <a:p>
            <a:r>
              <a:rPr lang="cs-CZ" dirty="0"/>
              <a:t>Je upraveno normami </a:t>
            </a:r>
            <a:r>
              <a:rPr lang="cs-CZ" dirty="0" smtClean="0"/>
              <a:t>práva mezinárodního, EU, </a:t>
            </a:r>
            <a:r>
              <a:rPr lang="cs-CZ" dirty="0"/>
              <a:t>veřejného i </a:t>
            </a:r>
            <a:r>
              <a:rPr lang="cs-CZ" dirty="0" smtClean="0"/>
              <a:t>soukromého -&gt; </a:t>
            </a:r>
            <a:r>
              <a:rPr lang="cs-CZ" dirty="0"/>
              <a:t>tyto normy se doplňují </a:t>
            </a:r>
          </a:p>
          <a:p>
            <a:endParaRPr lang="cs-CZ" dirty="0"/>
          </a:p>
          <a:p>
            <a:endParaRPr lang="cs-CZ" dirty="0"/>
          </a:p>
        </p:txBody>
      </p:sp>
    </p:spTree>
    <p:extLst>
      <p:ext uri="{BB962C8B-B14F-4D97-AF65-F5344CB8AC3E}">
        <p14:creationId xmlns:p14="http://schemas.microsoft.com/office/powerpoint/2010/main" val="680858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č. 2</a:t>
            </a:r>
            <a:endParaRPr lang="cs-CZ" dirty="0"/>
          </a:p>
        </p:txBody>
      </p:sp>
      <p:sp>
        <p:nvSpPr>
          <p:cNvPr id="3" name="Zástupný symbol pro obsah 2"/>
          <p:cNvSpPr>
            <a:spLocks noGrp="1"/>
          </p:cNvSpPr>
          <p:nvPr>
            <p:ph idx="1"/>
          </p:nvPr>
        </p:nvSpPr>
        <p:spPr/>
        <p:txBody>
          <a:bodyPr/>
          <a:lstStyle/>
          <a:p>
            <a:pPr algn="just"/>
            <a:r>
              <a:rPr lang="cs-CZ" dirty="0"/>
              <a:t>Klára byla asi ve 12. těhotenském týdnu (zjistila z těhotenského testu), navštívila svého gynekologa a žádala, aby jí těhotenství </a:t>
            </a:r>
            <a:r>
              <a:rPr lang="cs-CZ" dirty="0" smtClean="0"/>
              <a:t>potvrdil. </a:t>
            </a:r>
            <a:r>
              <a:rPr lang="cs-CZ" dirty="0"/>
              <a:t>Gynekolog jí chtěl provést vyšetření ultrazvukem, což však odmítla s odůvodněním, že ultrazvukové vyšetření způsobuje </a:t>
            </a:r>
            <a:r>
              <a:rPr lang="cs-CZ" dirty="0" smtClean="0"/>
              <a:t>u dítěte autismus</a:t>
            </a:r>
            <a:r>
              <a:rPr lang="cs-CZ" dirty="0"/>
              <a:t>. </a:t>
            </a:r>
            <a:endParaRPr lang="cs-CZ" dirty="0" smtClean="0"/>
          </a:p>
          <a:p>
            <a:pPr marL="118872" indent="0">
              <a:buNone/>
            </a:pPr>
            <a:endParaRPr lang="cs-CZ" dirty="0"/>
          </a:p>
          <a:p>
            <a:r>
              <a:rPr lang="cs-CZ" b="1" dirty="0"/>
              <a:t>Posuďte postup lékaře.</a:t>
            </a:r>
          </a:p>
          <a:p>
            <a:pPr marL="118872" indent="0">
              <a:buNone/>
            </a:pPr>
            <a:endParaRPr lang="cs-CZ" dirty="0"/>
          </a:p>
        </p:txBody>
      </p:sp>
    </p:spTree>
    <p:extLst>
      <p:ext uri="{BB962C8B-B14F-4D97-AF65-F5344CB8AC3E}">
        <p14:creationId xmlns:p14="http://schemas.microsoft.com/office/powerpoint/2010/main" val="467804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Předmět zdravotnického práva</a:t>
            </a:r>
          </a:p>
        </p:txBody>
      </p:sp>
      <p:sp>
        <p:nvSpPr>
          <p:cNvPr id="3" name="Zástupný symbol pro obsah 2"/>
          <p:cNvSpPr>
            <a:spLocks noGrp="1"/>
          </p:cNvSpPr>
          <p:nvPr>
            <p:ph idx="1"/>
          </p:nvPr>
        </p:nvSpPr>
        <p:spPr/>
        <p:txBody>
          <a:bodyPr/>
          <a:lstStyle/>
          <a:p>
            <a:r>
              <a:rPr lang="cs-CZ" dirty="0"/>
              <a:t>1. Vztah lékaře a pacienta </a:t>
            </a:r>
          </a:p>
          <a:p>
            <a:endParaRPr lang="cs-CZ" dirty="0"/>
          </a:p>
          <a:p>
            <a:r>
              <a:rPr lang="cs-CZ" dirty="0"/>
              <a:t>2. Veřejné zdravotní pojištění </a:t>
            </a:r>
          </a:p>
          <a:p>
            <a:endParaRPr lang="cs-CZ" dirty="0"/>
          </a:p>
          <a:p>
            <a:r>
              <a:rPr lang="cs-CZ" dirty="0"/>
              <a:t>3. farmaceutické právo </a:t>
            </a:r>
          </a:p>
          <a:p>
            <a:endParaRPr lang="cs-CZ" dirty="0"/>
          </a:p>
          <a:p>
            <a:r>
              <a:rPr lang="cs-CZ" dirty="0"/>
              <a:t>4. ochrana veřejného zdraví</a:t>
            </a:r>
          </a:p>
        </p:txBody>
      </p:sp>
    </p:spTree>
    <p:extLst>
      <p:ext uri="{BB962C8B-B14F-4D97-AF65-F5344CB8AC3E}">
        <p14:creationId xmlns:p14="http://schemas.microsoft.com/office/powerpoint/2010/main" val="3269258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1. Vztah lékaře a pacienta</a:t>
            </a:r>
          </a:p>
        </p:txBody>
      </p:sp>
      <p:sp>
        <p:nvSpPr>
          <p:cNvPr id="4" name="Obdélník 3"/>
          <p:cNvSpPr/>
          <p:nvPr/>
        </p:nvSpPr>
        <p:spPr>
          <a:xfrm>
            <a:off x="452285" y="2204864"/>
            <a:ext cx="3024336"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a:solidFill>
                  <a:schemeClr val="tx1"/>
                </a:solidFill>
              </a:rPr>
              <a:t>Pacient</a:t>
            </a:r>
          </a:p>
        </p:txBody>
      </p:sp>
      <p:sp>
        <p:nvSpPr>
          <p:cNvPr id="5" name="Obdélník 4"/>
          <p:cNvSpPr/>
          <p:nvPr/>
        </p:nvSpPr>
        <p:spPr>
          <a:xfrm>
            <a:off x="5148064" y="2204864"/>
            <a:ext cx="3024336"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a:solidFill>
                  <a:schemeClr val="tx1"/>
                </a:solidFill>
              </a:rPr>
              <a:t>Lékař</a:t>
            </a:r>
          </a:p>
        </p:txBody>
      </p:sp>
      <p:sp>
        <p:nvSpPr>
          <p:cNvPr id="6" name="Obdélník 5"/>
          <p:cNvSpPr/>
          <p:nvPr/>
        </p:nvSpPr>
        <p:spPr>
          <a:xfrm>
            <a:off x="5200826" y="4716292"/>
            <a:ext cx="3024336"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800" b="1" dirty="0">
                <a:solidFill>
                  <a:schemeClr val="tx1"/>
                </a:solidFill>
              </a:rPr>
              <a:t>Financování zdravotnictví </a:t>
            </a:r>
          </a:p>
        </p:txBody>
      </p:sp>
      <p:sp>
        <p:nvSpPr>
          <p:cNvPr id="7" name="Obousměrná vodorovná šipka 6"/>
          <p:cNvSpPr/>
          <p:nvPr/>
        </p:nvSpPr>
        <p:spPr>
          <a:xfrm>
            <a:off x="3923928" y="2780928"/>
            <a:ext cx="864096" cy="21602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ousměrná svislá šipka 7"/>
          <p:cNvSpPr/>
          <p:nvPr/>
        </p:nvSpPr>
        <p:spPr>
          <a:xfrm>
            <a:off x="6660232" y="3573016"/>
            <a:ext cx="216024" cy="100811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doleva 8"/>
          <p:cNvSpPr/>
          <p:nvPr/>
        </p:nvSpPr>
        <p:spPr>
          <a:xfrm rot="2287888">
            <a:off x="2895640" y="4329101"/>
            <a:ext cx="1944216" cy="50405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39765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Veřejné zdravotní pojištění</a:t>
            </a:r>
          </a:p>
        </p:txBody>
      </p:sp>
      <p:sp>
        <p:nvSpPr>
          <p:cNvPr id="3" name="Zástupný symbol pro obsah 2"/>
          <p:cNvSpPr>
            <a:spLocks noGrp="1"/>
          </p:cNvSpPr>
          <p:nvPr>
            <p:ph idx="1"/>
          </p:nvPr>
        </p:nvSpPr>
        <p:spPr/>
        <p:txBody>
          <a:bodyPr>
            <a:normAutofit/>
          </a:bodyPr>
          <a:lstStyle/>
          <a:p>
            <a:r>
              <a:rPr lang="cs-CZ" b="1" dirty="0"/>
              <a:t>Zákon o veřejném zdravotním pojištění</a:t>
            </a:r>
          </a:p>
          <a:p>
            <a:endParaRPr lang="cs-CZ" b="1" dirty="0"/>
          </a:p>
          <a:p>
            <a:pPr marL="118872" indent="0">
              <a:buNone/>
            </a:pPr>
            <a:endParaRPr lang="cs-CZ" dirty="0"/>
          </a:p>
        </p:txBody>
      </p:sp>
    </p:spTree>
    <p:extLst>
      <p:ext uri="{BB962C8B-B14F-4D97-AF65-F5344CB8AC3E}">
        <p14:creationId xmlns:p14="http://schemas.microsoft.com/office/powerpoint/2010/main" val="4063333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č. </a:t>
            </a:r>
            <a:r>
              <a:rPr lang="cs-CZ" dirty="0" smtClean="0"/>
              <a:t>3: </a:t>
            </a:r>
            <a:r>
              <a:rPr lang="cs-CZ" dirty="0"/>
              <a:t>nezodpovědný otec</a:t>
            </a:r>
          </a:p>
        </p:txBody>
      </p:sp>
      <p:sp>
        <p:nvSpPr>
          <p:cNvPr id="3" name="Zástupný symbol pro obsah 2"/>
          <p:cNvSpPr>
            <a:spLocks noGrp="1"/>
          </p:cNvSpPr>
          <p:nvPr>
            <p:ph idx="1"/>
          </p:nvPr>
        </p:nvSpPr>
        <p:spPr/>
        <p:txBody>
          <a:bodyPr>
            <a:normAutofit fontScale="70000" lnSpcReduction="20000"/>
          </a:bodyPr>
          <a:lstStyle/>
          <a:p>
            <a:pPr algn="just"/>
            <a:r>
              <a:rPr lang="cs-CZ" dirty="0"/>
              <a:t>Nezletilý devítiletý Honza, syn žalovaného, vjel na dětském motocyklu opatřeném motorem, schopném dosáhnout rychlosti až 40 km/h, z místa mimo vozovku na místní komunikaci a nedal přednost v jízdě osobnímu automobilu, jehož řidička přijíždějící po komunikaci zprava přední částí vozidla narazila do pravého boku motocyklu. Následkem střetu utrpěl nezletilý Honza mnohačetná těžká zranění. Žalovaný otec byl uznán vinným trestným činem ublížení na zdraví podle § 224 odst. 1, 2 trestního zákona (pozn. § 147 trestního zákoníku), spočívajícím v tom, že svému synu způsobil z nedbalosti těžkou újmu na zdraví porušením důležité povinnosti vyplývající z jeho postavení rodiče a z ustanovení § 31 odst. 1 písm. a), odst. 2 zákona o rodině, neboť odešel do domu a nechal syna s nastartovaným motocyklem samotného na ulici. </a:t>
            </a:r>
          </a:p>
          <a:p>
            <a:pPr algn="just"/>
            <a:endParaRPr lang="cs-CZ" dirty="0"/>
          </a:p>
        </p:txBody>
      </p:sp>
    </p:spTree>
    <p:extLst>
      <p:ext uri="{BB962C8B-B14F-4D97-AF65-F5344CB8AC3E}">
        <p14:creationId xmlns:p14="http://schemas.microsoft.com/office/powerpoint/2010/main" val="16992269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Template>
  <TotalTime>417</TotalTime>
  <Words>1252</Words>
  <Application>Microsoft Office PowerPoint</Application>
  <PresentationFormat>Předvádění na obrazovce (4:3)</PresentationFormat>
  <Paragraphs>202</Paragraphs>
  <Slides>40</Slides>
  <Notes>1</Notes>
  <HiddenSlides>0</HiddenSlides>
  <MMClips>0</MMClips>
  <ScaleCrop>false</ScaleCrop>
  <HeadingPairs>
    <vt:vector size="4" baseType="variant">
      <vt:variant>
        <vt:lpstr>Motiv</vt:lpstr>
      </vt:variant>
      <vt:variant>
        <vt:i4>1</vt:i4>
      </vt:variant>
      <vt:variant>
        <vt:lpstr>Nadpisy snímků</vt:lpstr>
      </vt:variant>
      <vt:variant>
        <vt:i4>40</vt:i4>
      </vt:variant>
    </vt:vector>
  </HeadingPairs>
  <TitlesOfParts>
    <vt:vector size="41" baseType="lpstr">
      <vt:lpstr>Modul</vt:lpstr>
      <vt:lpstr>Úvod do zdravotnického práva  Ondřej Pavelek  3. 10. 2017 </vt:lpstr>
      <vt:lpstr>Zdravotnické právo jako právní odvětví</vt:lpstr>
      <vt:lpstr>Příklad č. 1</vt:lpstr>
      <vt:lpstr>Počet advokátů se zaměřením na ZP</vt:lpstr>
      <vt:lpstr>Příklad č. 2</vt:lpstr>
      <vt:lpstr>Předmět zdravotnického práva</vt:lpstr>
      <vt:lpstr>1. Vztah lékaře a pacienta</vt:lpstr>
      <vt:lpstr>2. Veřejné zdravotní pojištění</vt:lpstr>
      <vt:lpstr>Příklad č. 3: nezodpovědný otec</vt:lpstr>
      <vt:lpstr>Příklad č. 3: nezodpovědný otec</vt:lpstr>
      <vt:lpstr>3. Farmaceutické právo</vt:lpstr>
      <vt:lpstr>4. Ochrana veřejného zdraví</vt:lpstr>
      <vt:lpstr>Příklad č. 4: solárium a kosmetika</vt:lpstr>
      <vt:lpstr>§ 22: zákaz výkonů</vt:lpstr>
      <vt:lpstr>Příklad č. 5</vt:lpstr>
      <vt:lpstr>Prameny</vt:lpstr>
      <vt:lpstr>Úmluva o lidských právech a biomedicíně</vt:lpstr>
      <vt:lpstr>Právo EU</vt:lpstr>
      <vt:lpstr>Prezentace aplikace PowerPoint</vt:lpstr>
      <vt:lpstr>Veřejné právo</vt:lpstr>
      <vt:lpstr>Zákon o zdravotních službách</vt:lpstr>
      <vt:lpstr>Zákon o zdravotních službách</vt:lpstr>
      <vt:lpstr> Zákon o specifických zdravotních službách</vt:lpstr>
      <vt:lpstr>Prezentace aplikace PowerPoint</vt:lpstr>
      <vt:lpstr>Zákon o lidských tkáních a buňkách</vt:lpstr>
      <vt:lpstr>Zákon  o zdravotnické záchranné službě </vt:lpstr>
      <vt:lpstr>Kontrolní otázka</vt:lpstr>
      <vt:lpstr>Zákon o „komorách“</vt:lpstr>
      <vt:lpstr>Příklad č. 6: zápal plic</vt:lpstr>
      <vt:lpstr>Prezentace aplikace PowerPoint</vt:lpstr>
      <vt:lpstr>Prezentace aplikace PowerPoint</vt:lpstr>
      <vt:lpstr>Prezentace aplikace PowerPoint</vt:lpstr>
      <vt:lpstr>Sankce:</vt:lpstr>
      <vt:lpstr>Další předpisy:</vt:lpstr>
      <vt:lpstr>Soukromé právo</vt:lpstr>
      <vt:lpstr>Prezentace aplikace PowerPoint</vt:lpstr>
      <vt:lpstr>Občanský zákoník</vt:lpstr>
      <vt:lpstr>Příklad č. 7: darování ledviny</vt:lpstr>
      <vt:lpstr>Příklad č. 8: změna pohlaví</vt:lpstr>
      <vt:lpstr>Shrnutí</vt:lpstr>
    </vt:vector>
  </TitlesOfParts>
  <Company>Nejvyšší soud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medicínského práva  Ondřej Pavelek  7. 3. 2017</dc:title>
  <dc:creator>s</dc:creator>
  <cp:lastModifiedBy>Pavelek Ondřej</cp:lastModifiedBy>
  <cp:revision>49</cp:revision>
  <dcterms:created xsi:type="dcterms:W3CDTF">2017-03-03T08:08:57Z</dcterms:created>
  <dcterms:modified xsi:type="dcterms:W3CDTF">2017-10-18T05:59:46Z</dcterms:modified>
</cp:coreProperties>
</file>