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10" r:id="rId4"/>
    <p:sldId id="308" r:id="rId5"/>
    <p:sldId id="309" r:id="rId6"/>
    <p:sldId id="288" r:id="rId7"/>
    <p:sldId id="290" r:id="rId8"/>
    <p:sldId id="289" r:id="rId9"/>
    <p:sldId id="259" r:id="rId10"/>
    <p:sldId id="260" r:id="rId11"/>
    <p:sldId id="273" r:id="rId12"/>
    <p:sldId id="270" r:id="rId13"/>
    <p:sldId id="274" r:id="rId14"/>
    <p:sldId id="262" r:id="rId15"/>
    <p:sldId id="277" r:id="rId16"/>
    <p:sldId id="278" r:id="rId17"/>
    <p:sldId id="279" r:id="rId18"/>
    <p:sldId id="280" r:id="rId19"/>
    <p:sldId id="261" r:id="rId20"/>
    <p:sldId id="284" r:id="rId21"/>
    <p:sldId id="292" r:id="rId22"/>
    <p:sldId id="293" r:id="rId23"/>
    <p:sldId id="294" r:id="rId24"/>
    <p:sldId id="295" r:id="rId25"/>
    <p:sldId id="296" r:id="rId26"/>
    <p:sldId id="300" r:id="rId27"/>
    <p:sldId id="297" r:id="rId28"/>
    <p:sldId id="298" r:id="rId29"/>
    <p:sldId id="291" r:id="rId30"/>
    <p:sldId id="266" r:id="rId31"/>
    <p:sldId id="267" r:id="rId32"/>
    <p:sldId id="301" r:id="rId33"/>
    <p:sldId id="302" r:id="rId34"/>
    <p:sldId id="303" r:id="rId35"/>
    <p:sldId id="275" r:id="rId36"/>
    <p:sldId id="304" r:id="rId37"/>
    <p:sldId id="282" r:id="rId38"/>
    <p:sldId id="306" r:id="rId39"/>
    <p:sldId id="283" r:id="rId40"/>
    <p:sldId id="307" r:id="rId41"/>
    <p:sldId id="285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E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D205E2F-5B32-475E-BC78-AE2B9D3439D7}" type="datetimeFigureOut">
              <a:rPr lang="cs-CZ" smtClean="0"/>
              <a:pPr/>
              <a:t>01.12.2017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nusa.cz/onas.php" TargetMode="External"/><Relationship Id="rId3" Type="http://schemas.openxmlformats.org/officeDocument/2006/relationships/hyperlink" Target="http://www.fnhk.cz/" TargetMode="External"/><Relationship Id="rId7" Type="http://schemas.openxmlformats.org/officeDocument/2006/relationships/hyperlink" Target="http://www.fnspo.cz/" TargetMode="External"/><Relationship Id="rId12" Type="http://schemas.openxmlformats.org/officeDocument/2006/relationships/hyperlink" Target="http://www.vfn.cz/" TargetMode="External"/><Relationship Id="rId2" Type="http://schemas.openxmlformats.org/officeDocument/2006/relationships/hyperlink" Target="http://www.fnbrn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nplzen.cz/" TargetMode="External"/><Relationship Id="rId11" Type="http://schemas.openxmlformats.org/officeDocument/2006/relationships/hyperlink" Target="http://www.lfhk.cuni.cz/patanat/" TargetMode="External"/><Relationship Id="rId5" Type="http://schemas.openxmlformats.org/officeDocument/2006/relationships/hyperlink" Target="http://www.fnol.cz/news.jsp?id=643" TargetMode="External"/><Relationship Id="rId10" Type="http://schemas.openxmlformats.org/officeDocument/2006/relationships/hyperlink" Target="http://www.ftn.cz/" TargetMode="External"/><Relationship Id="rId4" Type="http://schemas.openxmlformats.org/officeDocument/2006/relationships/hyperlink" Target="http://www.fnkv.cz/" TargetMode="External"/><Relationship Id="rId9" Type="http://schemas.openxmlformats.org/officeDocument/2006/relationships/hyperlink" Target="http://www.fnmotol.cz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cr.cz/obsah/centra-vysoce-specializovane-pece_2422_3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r-jihomoravsky.cz/Default.aspx?PubID=312768&amp;TypeID=7" TargetMode="External"/><Relationship Id="rId13" Type="http://schemas.openxmlformats.org/officeDocument/2006/relationships/hyperlink" Target="http://www.kr-jihomoravsky.cz/Default.aspx?PubID=312773&amp;TypeID=7" TargetMode="External"/><Relationship Id="rId3" Type="http://schemas.openxmlformats.org/officeDocument/2006/relationships/hyperlink" Target="http://www.kr-jihomoravsky.cz/Default.aspx?PubID=312764&amp;TypeID=7" TargetMode="External"/><Relationship Id="rId7" Type="http://schemas.openxmlformats.org/officeDocument/2006/relationships/hyperlink" Target="http://www.kr-jihomoravsky.cz/Default.aspx?PubID=312767&amp;TypeID=7" TargetMode="External"/><Relationship Id="rId12" Type="http://schemas.openxmlformats.org/officeDocument/2006/relationships/hyperlink" Target="http://www.kr-jihomoravsky.cz/Default.aspx?PubID=312772&amp;TypeID=7" TargetMode="External"/><Relationship Id="rId2" Type="http://schemas.openxmlformats.org/officeDocument/2006/relationships/hyperlink" Target="http://www.kr-jihomoravsky.cz/Default.aspx?PubID=312763&amp;TypeID=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r-jihomoravsky.cz/Default.aspx?PubID=312776&amp;TypeID=7" TargetMode="External"/><Relationship Id="rId11" Type="http://schemas.openxmlformats.org/officeDocument/2006/relationships/hyperlink" Target="http://www.kr-jihomoravsky.cz/Default.aspx?PubID=312771&amp;TypeID=7" TargetMode="External"/><Relationship Id="rId5" Type="http://schemas.openxmlformats.org/officeDocument/2006/relationships/hyperlink" Target="http://www.kr-jihomoravsky.cz/Default.aspx?PubID=312765&amp;TypeID=7" TargetMode="External"/><Relationship Id="rId15" Type="http://schemas.openxmlformats.org/officeDocument/2006/relationships/hyperlink" Target="http://www.kr-jihomoravsky.cz/Default.aspx?PubID=312775&amp;TypeID=7" TargetMode="External"/><Relationship Id="rId10" Type="http://schemas.openxmlformats.org/officeDocument/2006/relationships/hyperlink" Target="http://www.kr-jihomoravsky.cz/Default.aspx?PubID=312770&amp;TypeID=7" TargetMode="External"/><Relationship Id="rId4" Type="http://schemas.openxmlformats.org/officeDocument/2006/relationships/hyperlink" Target="http://www.kr-jihomoravsky.cz/Default.aspx?PubID=312766&amp;TypeID=7" TargetMode="External"/><Relationship Id="rId9" Type="http://schemas.openxmlformats.org/officeDocument/2006/relationships/hyperlink" Target="http://www.kr-jihomoravsky.cz/Default.aspx?PubID=312769&amp;TypeID=7" TargetMode="External"/><Relationship Id="rId14" Type="http://schemas.openxmlformats.org/officeDocument/2006/relationships/hyperlink" Target="http://www.kr-jihomoravsky.cz/Default.aspx?PubID=312774&amp;TypeID=7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8077200" cy="1673352"/>
          </a:xfrm>
        </p:spPr>
        <p:txBody>
          <a:bodyPr>
            <a:noAutofit/>
          </a:bodyPr>
          <a:lstStyle/>
          <a:p>
            <a:pPr algn="ctr"/>
            <a:r>
              <a:rPr lang="cs-CZ" sz="6000" dirty="0"/>
              <a:t>Právní úprava zdravotních služeb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797152"/>
            <a:ext cx="8077200" cy="1499616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Ondřej Pavelek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a formy zdravotní péče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2204864"/>
            <a:ext cx="252028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Časová naléhavost</a:t>
            </a:r>
          </a:p>
        </p:txBody>
      </p:sp>
      <p:sp>
        <p:nvSpPr>
          <p:cNvPr id="6" name="Obdélník 5"/>
          <p:cNvSpPr/>
          <p:nvPr/>
        </p:nvSpPr>
        <p:spPr>
          <a:xfrm>
            <a:off x="467544" y="3861048"/>
            <a:ext cx="252028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Účel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868144" y="2276872"/>
            <a:ext cx="2520280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Ambulantní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5576" y="16288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Druhy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012160" y="170080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Formy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868144" y="3356992"/>
            <a:ext cx="2520280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Jednodenní péče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868144" y="4437112"/>
            <a:ext cx="2520280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Lůžková péče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868144" y="5517232"/>
            <a:ext cx="2520280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</a:rPr>
              <a:t>Zdravotní péče poskytovaná ve vlastním sociálním prostředí pacienta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2. Kdo je poskytovatelem zdravotních služeb?</a:t>
            </a:r>
          </a:p>
        </p:txBody>
      </p:sp>
      <p:sp>
        <p:nvSpPr>
          <p:cNvPr id="4" name="Obdélník 3"/>
          <p:cNvSpPr/>
          <p:nvPr/>
        </p:nvSpPr>
        <p:spPr>
          <a:xfrm>
            <a:off x="373468" y="3737419"/>
            <a:ext cx="33843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Podnikání – výdělečná činnost</a:t>
            </a:r>
          </a:p>
        </p:txBody>
      </p:sp>
      <p:sp>
        <p:nvSpPr>
          <p:cNvPr id="5" name="Obdélník 4"/>
          <p:cNvSpPr/>
          <p:nvPr/>
        </p:nvSpPr>
        <p:spPr>
          <a:xfrm>
            <a:off x="5440867" y="3757894"/>
            <a:ext cx="33843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Veřejný zájem na ochraně zdraví</a:t>
            </a:r>
          </a:p>
        </p:txBody>
      </p:sp>
      <p:sp>
        <p:nvSpPr>
          <p:cNvPr id="6" name="Rovnoramenný trojúhelník 5"/>
          <p:cNvSpPr/>
          <p:nvPr/>
        </p:nvSpPr>
        <p:spPr>
          <a:xfrm>
            <a:off x="4067944" y="2492896"/>
            <a:ext cx="990859" cy="1008112"/>
          </a:xfrm>
          <a:prstGeom prst="triangl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95536" y="1772816"/>
            <a:ext cx="8424936" cy="50405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547664" y="2420888"/>
            <a:ext cx="144016" cy="115212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133055" y="2492896"/>
            <a:ext cx="144016" cy="115212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609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3" y="548680"/>
            <a:ext cx="9001000" cy="100351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2. Kdo je poskytovatelem zdravotních služeb?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Situace před rokem 1989 </a:t>
            </a:r>
          </a:p>
          <a:p>
            <a:endParaRPr lang="cs-CZ" b="1" dirty="0"/>
          </a:p>
          <a:p>
            <a:pPr algn="just"/>
            <a:r>
              <a:rPr lang="cs-CZ" b="1" dirty="0"/>
              <a:t>Zákon č. 160/1992 Sb., o zdravotní péči v nestátních zdravotnických zařízeních</a:t>
            </a:r>
          </a:p>
          <a:p>
            <a:pPr lvl="1" algn="just"/>
            <a:r>
              <a:rPr lang="cs-CZ" b="1" dirty="0"/>
              <a:t>Jiné zdravotnické zařízení, než státní</a:t>
            </a:r>
          </a:p>
          <a:p>
            <a:pPr lvl="1" algn="just"/>
            <a:r>
              <a:rPr lang="cs-CZ" b="1" dirty="0"/>
              <a:t>Povolena přímá úhrada (§ 7)</a:t>
            </a:r>
          </a:p>
          <a:p>
            <a:pPr lvl="1" algn="just"/>
            <a:r>
              <a:rPr lang="cs-CZ" b="1" dirty="0"/>
              <a:t>Kvalifikační předpoklady středních zdravotních pracovníků</a:t>
            </a:r>
          </a:p>
          <a:p>
            <a:pPr lvl="1" algn="just"/>
            <a:r>
              <a:rPr lang="cs-CZ" b="1" dirty="0"/>
              <a:t>Vyšší podíl obcí na rozhodování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876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č.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b="1" dirty="0"/>
              <a:t>Adam s Evou se rozhodli, že si založí svou ordinaci. </a:t>
            </a:r>
          </a:p>
          <a:p>
            <a:pPr marL="118872" indent="0">
              <a:buNone/>
            </a:pPr>
            <a:endParaRPr lang="cs-CZ" b="1" dirty="0"/>
          </a:p>
          <a:p>
            <a:pPr marL="118872" indent="0">
              <a:buNone/>
            </a:pPr>
            <a:r>
              <a:rPr lang="cs-CZ" b="1" dirty="0"/>
              <a:t>Jaké podmínky musí splnit?</a:t>
            </a:r>
          </a:p>
        </p:txBody>
      </p:sp>
    </p:spTree>
    <p:extLst>
      <p:ext uri="{BB962C8B-B14F-4D97-AF65-F5344CB8AC3E}">
        <p14:creationId xmlns:p14="http://schemas.microsoft.com/office/powerpoint/2010/main" val="3748654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89" y="-31007"/>
            <a:ext cx="932497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691680" y="1916832"/>
            <a:ext cx="28803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693949" y="4149080"/>
            <a:ext cx="28803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0586" y="4618631"/>
            <a:ext cx="157579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Fakultní nemocnice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příspěvková organizace</a:t>
            </a:r>
          </a:p>
          <a:p>
            <a:endParaRPr lang="cs-CZ" dirty="0"/>
          </a:p>
          <a:p>
            <a:r>
              <a:rPr lang="cs-CZ" dirty="0"/>
              <a:t>Zřizovatelskou funkci vůči fakultní nemocnici vykonává ministerstvo</a:t>
            </a:r>
          </a:p>
          <a:p>
            <a:endParaRPr lang="cs-CZ" dirty="0"/>
          </a:p>
          <a:p>
            <a:r>
              <a:rPr lang="cs-CZ" dirty="0"/>
              <a:t>Spolupráce s fakultou – výuka, věda a výzkum</a:t>
            </a:r>
          </a:p>
        </p:txBody>
      </p:sp>
    </p:spTree>
    <p:extLst>
      <p:ext uri="{BB962C8B-B14F-4D97-AF65-F5344CB8AC3E}">
        <p14:creationId xmlns:p14="http://schemas.microsoft.com/office/powerpoint/2010/main" val="3685732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Fakultní nemocnice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hlinkClick r:id="rId2"/>
              </a:rPr>
              <a:t>Fakultní nemocnice Brno</a:t>
            </a:r>
            <a:endParaRPr lang="cs-CZ" dirty="0"/>
          </a:p>
          <a:p>
            <a:r>
              <a:rPr lang="cs-CZ" dirty="0">
                <a:hlinkClick r:id="rId3"/>
              </a:rPr>
              <a:t>Fakultní nemocnice Hradec Králové</a:t>
            </a:r>
            <a:endParaRPr lang="cs-CZ" dirty="0"/>
          </a:p>
          <a:p>
            <a:r>
              <a:rPr lang="cs-CZ" dirty="0">
                <a:hlinkClick r:id="rId4"/>
              </a:rPr>
              <a:t>Fakultní nemocnice Královské Vinohrady</a:t>
            </a:r>
            <a:endParaRPr lang="cs-CZ" dirty="0"/>
          </a:p>
          <a:p>
            <a:r>
              <a:rPr lang="cs-CZ" dirty="0">
                <a:hlinkClick r:id="rId5"/>
              </a:rPr>
              <a:t>Fakultní nemocnice Olomouc</a:t>
            </a:r>
            <a:endParaRPr lang="cs-CZ" dirty="0"/>
          </a:p>
          <a:p>
            <a:r>
              <a:rPr lang="cs-CZ" dirty="0">
                <a:hlinkClick r:id="rId6"/>
              </a:rPr>
              <a:t>Fakultní nemocnice Plzeň</a:t>
            </a:r>
            <a:endParaRPr lang="cs-CZ" dirty="0"/>
          </a:p>
          <a:p>
            <a:r>
              <a:rPr lang="cs-CZ" dirty="0">
                <a:hlinkClick r:id="rId7"/>
              </a:rPr>
              <a:t>Fakultní nemocnice s poliklinikou v Ostravě - </a:t>
            </a:r>
            <a:r>
              <a:rPr lang="cs-CZ" dirty="0" err="1">
                <a:hlinkClick r:id="rId7"/>
              </a:rPr>
              <a:t>Porubě</a:t>
            </a:r>
            <a:endParaRPr lang="cs-CZ" dirty="0"/>
          </a:p>
          <a:p>
            <a:r>
              <a:rPr lang="cs-CZ" dirty="0">
                <a:hlinkClick r:id="rId8"/>
              </a:rPr>
              <a:t>Fakultní nemocnice u sv. Anny v Brně</a:t>
            </a:r>
            <a:endParaRPr lang="cs-CZ" dirty="0"/>
          </a:p>
          <a:p>
            <a:r>
              <a:rPr lang="cs-CZ" dirty="0">
                <a:hlinkClick r:id="rId9"/>
              </a:rPr>
              <a:t>Fakultní nemocnice v Motole</a:t>
            </a:r>
            <a:endParaRPr lang="cs-CZ" dirty="0"/>
          </a:p>
          <a:p>
            <a:r>
              <a:rPr lang="cs-CZ" dirty="0">
                <a:hlinkClick r:id="rId10"/>
              </a:rPr>
              <a:t>Fakultní </a:t>
            </a:r>
            <a:r>
              <a:rPr lang="cs-CZ" dirty="0" err="1">
                <a:hlinkClick r:id="rId10"/>
              </a:rPr>
              <a:t>Thomayerova</a:t>
            </a:r>
            <a:r>
              <a:rPr lang="cs-CZ" dirty="0">
                <a:hlinkClick r:id="rId10"/>
              </a:rPr>
              <a:t> nemocnice s poliklinikou</a:t>
            </a:r>
            <a:endParaRPr lang="cs-CZ" dirty="0"/>
          </a:p>
          <a:p>
            <a:r>
              <a:rPr lang="cs-CZ" dirty="0" err="1">
                <a:hlinkClick r:id="rId11"/>
              </a:rPr>
              <a:t>Fingerlandův</a:t>
            </a:r>
            <a:r>
              <a:rPr lang="cs-CZ" dirty="0">
                <a:hlinkClick r:id="rId11"/>
              </a:rPr>
              <a:t> ústav patologie Fakultní nemocnice v Hradci Králové</a:t>
            </a:r>
            <a:endParaRPr lang="cs-CZ" dirty="0"/>
          </a:p>
          <a:p>
            <a:r>
              <a:rPr lang="cs-CZ" dirty="0">
                <a:hlinkClick r:id="rId12"/>
              </a:rPr>
              <a:t>Všeobecná fakultní nemocnice v Praze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07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Centrum vysoce specializované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Např.</a:t>
            </a:r>
          </a:p>
          <a:p>
            <a:pPr>
              <a:buNone/>
            </a:pPr>
            <a:endParaRPr lang="cs-CZ" b="1" dirty="0"/>
          </a:p>
          <a:p>
            <a:r>
              <a:rPr lang="cs-CZ" b="1" dirty="0"/>
              <a:t>Seznam center vysoce specializované hematologické péče v ČR</a:t>
            </a:r>
            <a:endParaRPr lang="cs-CZ" dirty="0"/>
          </a:p>
          <a:p>
            <a:r>
              <a:rPr lang="cs-CZ" b="1" dirty="0"/>
              <a:t>Centra vysoce specializované zdravotní péče v </a:t>
            </a:r>
            <a:r>
              <a:rPr lang="cs-CZ" b="1" dirty="0" err="1"/>
              <a:t>onkogynekologii</a:t>
            </a:r>
            <a:endParaRPr lang="cs-CZ" b="1" dirty="0"/>
          </a:p>
          <a:p>
            <a:endParaRPr lang="cs-CZ" b="1" dirty="0"/>
          </a:p>
          <a:p>
            <a:pPr>
              <a:buNone/>
            </a:pP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mzcr.cz</a:t>
            </a:r>
            <a:r>
              <a:rPr lang="cs-CZ" dirty="0">
                <a:hlinkClick r:id="rId2"/>
              </a:rPr>
              <a:t>/obsah/centra-vysoce-</a:t>
            </a:r>
            <a:r>
              <a:rPr lang="cs-CZ" dirty="0" err="1">
                <a:hlinkClick r:id="rId2"/>
              </a:rPr>
              <a:t>specializovane</a:t>
            </a:r>
            <a:r>
              <a:rPr lang="cs-CZ" dirty="0">
                <a:hlinkClick r:id="rId2"/>
              </a:rPr>
              <a:t>-pece_2422_3.html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3726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Příspěvkové organizace v oblasti zdravotnictví JMK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hlinkClick r:id="rId2"/>
              </a:rPr>
              <a:t>Dětské centrum Kyjov, </a:t>
            </a:r>
            <a:r>
              <a:rPr lang="cs-CZ" dirty="0" err="1">
                <a:hlinkClick r:id="rId2"/>
              </a:rPr>
              <a:t>p.o</a:t>
            </a:r>
            <a:r>
              <a:rPr lang="cs-CZ" dirty="0">
                <a:hlinkClick r:id="rId2"/>
              </a:rPr>
              <a:t>.</a:t>
            </a:r>
            <a:endParaRPr lang="cs-CZ" dirty="0"/>
          </a:p>
          <a:p>
            <a:r>
              <a:rPr lang="cs-CZ" dirty="0">
                <a:hlinkClick r:id="rId3"/>
              </a:rPr>
              <a:t>Dětské centrum Znojmo, </a:t>
            </a:r>
            <a:r>
              <a:rPr lang="cs-CZ" dirty="0" err="1">
                <a:hlinkClick r:id="rId3"/>
              </a:rPr>
              <a:t>p.o</a:t>
            </a:r>
            <a:r>
              <a:rPr lang="cs-CZ" dirty="0">
                <a:hlinkClick r:id="rId3"/>
              </a:rPr>
              <a:t>.</a:t>
            </a:r>
            <a:endParaRPr lang="cs-CZ" dirty="0"/>
          </a:p>
          <a:p>
            <a:r>
              <a:rPr lang="cs-CZ" dirty="0">
                <a:hlinkClick r:id="rId4"/>
              </a:rPr>
              <a:t>LILA Domov pro postižené děti </a:t>
            </a:r>
            <a:r>
              <a:rPr lang="cs-CZ" dirty="0" err="1">
                <a:hlinkClick r:id="rId4"/>
              </a:rPr>
              <a:t>Otnice</a:t>
            </a:r>
            <a:r>
              <a:rPr lang="cs-CZ" dirty="0">
                <a:hlinkClick r:id="rId4"/>
              </a:rPr>
              <a:t>, </a:t>
            </a:r>
            <a:r>
              <a:rPr lang="cs-CZ" dirty="0" err="1">
                <a:hlinkClick r:id="rId4"/>
              </a:rPr>
              <a:t>p.o</a:t>
            </a:r>
            <a:r>
              <a:rPr lang="cs-CZ" dirty="0">
                <a:hlinkClick r:id="rId4"/>
              </a:rPr>
              <a:t>.</a:t>
            </a:r>
            <a:endParaRPr lang="cs-CZ" dirty="0"/>
          </a:p>
          <a:p>
            <a:r>
              <a:rPr lang="cs-CZ" dirty="0">
                <a:hlinkClick r:id="rId5"/>
              </a:rPr>
              <a:t>Jihomoravské dětské léčebny, </a:t>
            </a:r>
            <a:r>
              <a:rPr lang="cs-CZ" dirty="0" err="1">
                <a:hlinkClick r:id="rId5"/>
              </a:rPr>
              <a:t>p.o</a:t>
            </a:r>
            <a:r>
              <a:rPr lang="cs-CZ" dirty="0">
                <a:hlinkClick r:id="rId5"/>
              </a:rPr>
              <a:t>.</a:t>
            </a:r>
            <a:endParaRPr lang="cs-CZ" dirty="0"/>
          </a:p>
          <a:p>
            <a:r>
              <a:rPr lang="cs-CZ" dirty="0">
                <a:hlinkClick r:id="rId6"/>
              </a:rPr>
              <a:t>Zdravotnická záchranná služba JMK, </a:t>
            </a:r>
            <a:r>
              <a:rPr lang="cs-CZ" dirty="0" err="1">
                <a:hlinkClick r:id="rId6"/>
              </a:rPr>
              <a:t>p.o</a:t>
            </a:r>
            <a:r>
              <a:rPr lang="cs-CZ" dirty="0">
                <a:hlinkClick r:id="rId6"/>
              </a:rPr>
              <a:t>.</a:t>
            </a:r>
            <a:endParaRPr lang="cs-CZ" dirty="0"/>
          </a:p>
          <a:p>
            <a:r>
              <a:rPr lang="cs-CZ" dirty="0">
                <a:hlinkClick r:id="rId7"/>
              </a:rPr>
              <a:t>Nemocnice Břeclav, </a:t>
            </a:r>
            <a:r>
              <a:rPr lang="cs-CZ" dirty="0" err="1">
                <a:hlinkClick r:id="rId7"/>
              </a:rPr>
              <a:t>p.o</a:t>
            </a:r>
            <a:r>
              <a:rPr lang="cs-CZ" dirty="0">
                <a:hlinkClick r:id="rId7"/>
              </a:rPr>
              <a:t>.</a:t>
            </a:r>
            <a:endParaRPr lang="cs-CZ" dirty="0"/>
          </a:p>
          <a:p>
            <a:r>
              <a:rPr lang="cs-CZ" dirty="0">
                <a:hlinkClick r:id="rId8"/>
              </a:rPr>
              <a:t>Nemocnice TGM Hodonín, </a:t>
            </a:r>
            <a:r>
              <a:rPr lang="cs-CZ" dirty="0" err="1">
                <a:hlinkClick r:id="rId8"/>
              </a:rPr>
              <a:t>p.o</a:t>
            </a:r>
            <a:r>
              <a:rPr lang="cs-CZ" dirty="0">
                <a:hlinkClick r:id="rId8"/>
              </a:rPr>
              <a:t>.</a:t>
            </a:r>
            <a:endParaRPr lang="cs-CZ" dirty="0"/>
          </a:p>
          <a:p>
            <a:r>
              <a:rPr lang="cs-CZ" dirty="0">
                <a:hlinkClick r:id="rId9"/>
              </a:rPr>
              <a:t>Nemocnice Hustopeče, </a:t>
            </a:r>
            <a:r>
              <a:rPr lang="cs-CZ" dirty="0" err="1">
                <a:hlinkClick r:id="rId9"/>
              </a:rPr>
              <a:t>p.o</a:t>
            </a:r>
            <a:r>
              <a:rPr lang="cs-CZ" dirty="0">
                <a:hlinkClick r:id="rId9"/>
              </a:rPr>
              <a:t>.</a:t>
            </a:r>
            <a:endParaRPr lang="cs-CZ" dirty="0"/>
          </a:p>
          <a:p>
            <a:r>
              <a:rPr lang="cs-CZ" dirty="0">
                <a:hlinkClick r:id="rId10"/>
              </a:rPr>
              <a:t>Nemocnice Ivančice, </a:t>
            </a:r>
            <a:r>
              <a:rPr lang="cs-CZ" dirty="0" err="1">
                <a:hlinkClick r:id="rId10"/>
              </a:rPr>
              <a:t>p.o</a:t>
            </a:r>
            <a:r>
              <a:rPr lang="cs-CZ" dirty="0">
                <a:hlinkClick r:id="rId10"/>
              </a:rPr>
              <a:t>.</a:t>
            </a:r>
            <a:endParaRPr lang="cs-CZ" dirty="0"/>
          </a:p>
          <a:p>
            <a:r>
              <a:rPr lang="cs-CZ" dirty="0">
                <a:hlinkClick r:id="rId11"/>
              </a:rPr>
              <a:t>Nemocnice Kyjov, </a:t>
            </a:r>
            <a:r>
              <a:rPr lang="cs-CZ" dirty="0" err="1">
                <a:hlinkClick r:id="rId11"/>
              </a:rPr>
              <a:t>p.o</a:t>
            </a:r>
            <a:r>
              <a:rPr lang="cs-CZ" dirty="0">
                <a:hlinkClick r:id="rId11"/>
              </a:rPr>
              <a:t>.</a:t>
            </a:r>
            <a:endParaRPr lang="cs-CZ" dirty="0"/>
          </a:p>
          <a:p>
            <a:r>
              <a:rPr lang="cs-CZ" dirty="0">
                <a:hlinkClick r:id="rId12"/>
              </a:rPr>
              <a:t>Nemocnice Milosrdných bratří </a:t>
            </a:r>
            <a:r>
              <a:rPr lang="cs-CZ" dirty="0" err="1">
                <a:hlinkClick r:id="rId12"/>
              </a:rPr>
              <a:t>Letovice</a:t>
            </a:r>
            <a:r>
              <a:rPr lang="cs-CZ" dirty="0">
                <a:hlinkClick r:id="rId12"/>
              </a:rPr>
              <a:t>, </a:t>
            </a:r>
            <a:r>
              <a:rPr lang="cs-CZ" dirty="0" err="1">
                <a:hlinkClick r:id="rId12"/>
              </a:rPr>
              <a:t>p.o</a:t>
            </a:r>
            <a:r>
              <a:rPr lang="cs-CZ" dirty="0">
                <a:hlinkClick r:id="rId12"/>
              </a:rPr>
              <a:t>.</a:t>
            </a:r>
            <a:endParaRPr lang="cs-CZ" dirty="0"/>
          </a:p>
          <a:p>
            <a:r>
              <a:rPr lang="cs-CZ" dirty="0">
                <a:hlinkClick r:id="rId13"/>
              </a:rPr>
              <a:t>Nemocnice Tišnov, </a:t>
            </a:r>
            <a:r>
              <a:rPr lang="cs-CZ" dirty="0" err="1">
                <a:hlinkClick r:id="rId13"/>
              </a:rPr>
              <a:t>p.o</a:t>
            </a:r>
            <a:r>
              <a:rPr lang="cs-CZ" dirty="0">
                <a:hlinkClick r:id="rId13"/>
              </a:rPr>
              <a:t>.</a:t>
            </a:r>
            <a:endParaRPr lang="cs-CZ" dirty="0"/>
          </a:p>
          <a:p>
            <a:r>
              <a:rPr lang="cs-CZ" dirty="0">
                <a:hlinkClick r:id="rId14"/>
              </a:rPr>
              <a:t>Nemocnice Vyškov, </a:t>
            </a:r>
            <a:r>
              <a:rPr lang="cs-CZ" dirty="0" err="1">
                <a:hlinkClick r:id="rId14"/>
              </a:rPr>
              <a:t>p.o</a:t>
            </a:r>
            <a:r>
              <a:rPr lang="cs-CZ" dirty="0">
                <a:hlinkClick r:id="rId14"/>
              </a:rPr>
              <a:t>.</a:t>
            </a:r>
            <a:endParaRPr lang="cs-CZ" dirty="0"/>
          </a:p>
          <a:p>
            <a:r>
              <a:rPr lang="cs-CZ" dirty="0">
                <a:hlinkClick r:id="rId15"/>
              </a:rPr>
              <a:t>Nemocnice Znojmo, </a:t>
            </a:r>
            <a:r>
              <a:rPr lang="cs-CZ" dirty="0" err="1">
                <a:hlinkClick r:id="rId15"/>
              </a:rPr>
              <a:t>p.o</a:t>
            </a:r>
            <a:r>
              <a:rPr lang="cs-CZ" dirty="0">
                <a:hlinkClick r:id="rId15"/>
              </a:rPr>
              <a:t>.</a:t>
            </a:r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864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3. Podmínky poskytování 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Fyzické i právnické osobě </a:t>
            </a:r>
          </a:p>
          <a:p>
            <a:endParaRPr lang="cs-CZ" dirty="0"/>
          </a:p>
          <a:p>
            <a:r>
              <a:rPr lang="cs-CZ" dirty="0"/>
              <a:t>V. o. s., k.s., s.r.o., a.s., ústav, příspěvková organizace</a:t>
            </a:r>
          </a:p>
          <a:p>
            <a:endParaRPr lang="cs-CZ" dirty="0"/>
          </a:p>
          <a:p>
            <a:r>
              <a:rPr lang="cs-CZ" dirty="0"/>
              <a:t>Žádost o udělení oprávnění – náležitosti dle s. ř. + § 18 ZZS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cs-CZ" b="1" dirty="0"/>
              <a:t>Co jsou zdravotnické služby?</a:t>
            </a:r>
          </a:p>
          <a:p>
            <a:pPr marL="633222" indent="-514350">
              <a:buFont typeface="+mj-lt"/>
              <a:buAutoNum type="arabicPeriod"/>
            </a:pPr>
            <a:endParaRPr lang="cs-CZ" b="1" dirty="0"/>
          </a:p>
          <a:p>
            <a:pPr marL="633222" indent="-514350">
              <a:buFont typeface="+mj-lt"/>
              <a:buAutoNum type="arabicPeriod"/>
            </a:pPr>
            <a:r>
              <a:rPr lang="cs-CZ" b="1" dirty="0"/>
              <a:t> Kdo je poskytovatelem zdravotních služeb?</a:t>
            </a:r>
          </a:p>
          <a:p>
            <a:pPr marL="633222" indent="-514350">
              <a:buFont typeface="+mj-lt"/>
              <a:buAutoNum type="arabicPeriod"/>
            </a:pPr>
            <a:endParaRPr lang="cs-CZ" b="1" dirty="0"/>
          </a:p>
          <a:p>
            <a:pPr marL="633222" indent="-514350">
              <a:buFont typeface="+mj-lt"/>
              <a:buAutoNum type="arabicPeriod"/>
            </a:pPr>
            <a:r>
              <a:rPr lang="cs-CZ" b="1" dirty="0"/>
              <a:t>Za jakých podmínek lze poskytovat ZS?</a:t>
            </a:r>
          </a:p>
          <a:p>
            <a:pPr marL="633222" indent="-514350">
              <a:buFont typeface="+mj-lt"/>
              <a:buAutoNum type="arabicPeriod"/>
            </a:pPr>
            <a:endParaRPr lang="cs-CZ" b="1" dirty="0"/>
          </a:p>
          <a:p>
            <a:pPr marL="633222" indent="-514350">
              <a:buFont typeface="+mj-lt"/>
              <a:buAutoNum type="arabicPeriod"/>
            </a:pPr>
            <a:r>
              <a:rPr lang="cs-CZ" b="1" dirty="0"/>
              <a:t>Jaká práva a povinnosti poskytovatel má</a:t>
            </a:r>
            <a:r>
              <a:rPr lang="cs-CZ" dirty="0"/>
              <a:t>?</a:t>
            </a:r>
          </a:p>
          <a:p>
            <a:pPr marL="633222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" y="0"/>
            <a:ext cx="9162256" cy="814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964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34A98-5919-4B1F-9D36-CBECE808B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3: práva pacientů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A77801-0C96-4F81-99B1-523536B4E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just">
              <a:buNone/>
            </a:pPr>
            <a:r>
              <a:rPr lang="cs-CZ" dirty="0"/>
              <a:t>Eva měla rakovinu. S ohledem na své onemocnění věděla, že nejlepší onkologickou péči poskytují ve FN Brno. Tam jí ovšem odmítli s tím, že si nemá co vybírat a ať zůstane v nemocnice v Tišnově. </a:t>
            </a:r>
          </a:p>
          <a:p>
            <a:pPr marL="118872" indent="0" algn="just">
              <a:buNone/>
            </a:pPr>
            <a:endParaRPr lang="cs-CZ" dirty="0"/>
          </a:p>
          <a:p>
            <a:pPr marL="118872" indent="0" algn="just">
              <a:buNone/>
            </a:pPr>
            <a:r>
              <a:rPr lang="cs-CZ" dirty="0"/>
              <a:t>Posuďte. </a:t>
            </a:r>
          </a:p>
        </p:txBody>
      </p:sp>
    </p:spTree>
    <p:extLst>
      <p:ext uri="{BB962C8B-B14F-4D97-AF65-F5344CB8AC3E}">
        <p14:creationId xmlns:p14="http://schemas.microsoft.com/office/powerpoint/2010/main" val="1740591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56E60-36AB-4F21-BA20-01DBDA43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4 práva pacientů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D75E6C-6A98-413E-BFE2-D93CC1BE2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Evě se udělalo špatně, a proto jí její manžel Adam zavolal záchranku. Eva sdělila, že chce být odvezena do FN Brno, záchranáři však její přání nerespektovali. </a:t>
            </a:r>
          </a:p>
          <a:p>
            <a:endParaRPr lang="cs-CZ" dirty="0"/>
          </a:p>
          <a:p>
            <a:r>
              <a:rPr lang="cs-CZ" dirty="0"/>
              <a:t>Posuďte.</a:t>
            </a:r>
          </a:p>
        </p:txBody>
      </p:sp>
    </p:spTree>
    <p:extLst>
      <p:ext uri="{BB962C8B-B14F-4D97-AF65-F5344CB8AC3E}">
        <p14:creationId xmlns:p14="http://schemas.microsoft.com/office/powerpoint/2010/main" val="937088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5EA54-5AE3-471D-9010-443912F0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39B279-5EE1-4003-BB29-DEFBC8F37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just">
              <a:buNone/>
            </a:pPr>
            <a:r>
              <a:rPr lang="cs-CZ" dirty="0"/>
              <a:t>Lenka seděla s ostatními pacienty v čekárně u svého gynekologa. Z ordinace vyšla zdravotní setra, která se jí zeptala, s čím přichází a následně jí předala pětistránkový informovaný souhlas, pro který si za 10 minut přišla.</a:t>
            </a:r>
          </a:p>
          <a:p>
            <a:pPr marL="118872" indent="0" algn="just">
              <a:buNone/>
            </a:pPr>
            <a:endParaRPr lang="cs-CZ" dirty="0"/>
          </a:p>
          <a:p>
            <a:pPr marL="118872" indent="0" algn="just">
              <a:buNone/>
            </a:pPr>
            <a:r>
              <a:rPr lang="cs-CZ" b="1" dirty="0"/>
              <a:t>Posuďte chování zdravotní sestry.</a:t>
            </a:r>
          </a:p>
          <a:p>
            <a:pPr marL="118872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47867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8BF3AA-1BAF-4277-804B-A3A13BFF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6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234C7C-E41E-4E21-9759-449F76BAD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just">
              <a:buNone/>
            </a:pPr>
            <a:r>
              <a:rPr lang="cs-CZ" dirty="0"/>
              <a:t>V jaké rozsahu je poskytovatel povinen poskytnou informace pacientovi o zdravotním stavu? </a:t>
            </a:r>
          </a:p>
          <a:p>
            <a:pPr marL="118872" indent="0" algn="just">
              <a:buNone/>
            </a:pPr>
            <a:endParaRPr lang="cs-CZ" dirty="0"/>
          </a:p>
          <a:p>
            <a:pPr marL="118872" indent="0" algn="just">
              <a:buNone/>
            </a:pPr>
            <a:r>
              <a:rPr lang="cs-CZ" dirty="0"/>
              <a:t>Co děti? </a:t>
            </a:r>
          </a:p>
          <a:p>
            <a:pPr marL="118872" indent="0" algn="just">
              <a:buNone/>
            </a:pPr>
            <a:endParaRPr lang="cs-CZ" dirty="0"/>
          </a:p>
          <a:p>
            <a:pPr marL="118872" indent="0" algn="just">
              <a:buNone/>
            </a:pPr>
            <a:r>
              <a:rPr lang="cs-CZ" dirty="0"/>
              <a:t>Co když si pacient nepřeje být informován? </a:t>
            </a:r>
          </a:p>
          <a:p>
            <a:pPr marL="118872" indent="0">
              <a:buNone/>
            </a:pPr>
            <a:endParaRPr lang="cs-CZ" dirty="0"/>
          </a:p>
          <a:p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533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05B58-3DBF-4832-B3B4-846AFF7F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EDBBB8-B76C-46E0-8076-8CA2A4887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just">
              <a:buNone/>
            </a:pPr>
            <a:r>
              <a:rPr lang="cs-CZ" dirty="0"/>
              <a:t>Obvodní dětská lékařka doporučila, aby pětileté Natálce byly vytrženy mandle. Maminka souhlasí, tatínek nikoli.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Posuďte. </a:t>
            </a:r>
          </a:p>
        </p:txBody>
      </p:sp>
    </p:spTree>
    <p:extLst>
      <p:ext uri="{BB962C8B-B14F-4D97-AF65-F5344CB8AC3E}">
        <p14:creationId xmlns:p14="http://schemas.microsoft.com/office/powerpoint/2010/main" val="362969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E2E13-3E0F-4D32-8253-021A2DCE2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7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FB59080-6A22-4B6A-BF49-757525D0F8DA}"/>
              </a:ext>
            </a:extLst>
          </p:cNvPr>
          <p:cNvSpPr/>
          <p:nvPr/>
        </p:nvSpPr>
        <p:spPr>
          <a:xfrm>
            <a:off x="323528" y="1916832"/>
            <a:ext cx="216024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Není shoda rodičů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BFC47AE-D79F-4556-819F-9486FE8B903E}"/>
              </a:ext>
            </a:extLst>
          </p:cNvPr>
          <p:cNvSpPr/>
          <p:nvPr/>
        </p:nvSpPr>
        <p:spPr>
          <a:xfrm>
            <a:off x="6653322" y="3248980"/>
            <a:ext cx="2279104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Soud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5567BDB-AC12-4863-9959-3E8DAFE51060}"/>
              </a:ext>
            </a:extLst>
          </p:cNvPr>
          <p:cNvSpPr/>
          <p:nvPr/>
        </p:nvSpPr>
        <p:spPr>
          <a:xfrm>
            <a:off x="3419872" y="1700808"/>
            <a:ext cx="2304256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Běžný zákrok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671F75-3AB4-45FA-9469-3AB7686528A4}"/>
              </a:ext>
            </a:extLst>
          </p:cNvPr>
          <p:cNvSpPr/>
          <p:nvPr/>
        </p:nvSpPr>
        <p:spPr>
          <a:xfrm>
            <a:off x="6588224" y="1700808"/>
            <a:ext cx="2409300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Stačí jeden rodič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BB50DB9-01CB-42A9-9FEA-95E76B7CF701}"/>
              </a:ext>
            </a:extLst>
          </p:cNvPr>
          <p:cNvSpPr/>
          <p:nvPr/>
        </p:nvSpPr>
        <p:spPr>
          <a:xfrm>
            <a:off x="3419872" y="3104964"/>
            <a:ext cx="2304256" cy="9361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Nikoli běžný zákrok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780172E-E27C-49B8-B962-2A040FED9120}"/>
              </a:ext>
            </a:extLst>
          </p:cNvPr>
          <p:cNvSpPr/>
          <p:nvPr/>
        </p:nvSpPr>
        <p:spPr>
          <a:xfrm>
            <a:off x="494286" y="4684792"/>
            <a:ext cx="2160240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Akutní péče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B43A9B6-3414-420A-89B3-EB515E34EBF2}"/>
              </a:ext>
            </a:extLst>
          </p:cNvPr>
          <p:cNvSpPr/>
          <p:nvPr/>
        </p:nvSpPr>
        <p:spPr>
          <a:xfrm>
            <a:off x="3949570" y="4684792"/>
            <a:ext cx="2232248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Zdravotnický pracovník</a:t>
            </a:r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C67E3D0F-DE21-4E79-98FB-5DFC4E73C3DB}"/>
              </a:ext>
            </a:extLst>
          </p:cNvPr>
          <p:cNvSpPr/>
          <p:nvPr/>
        </p:nvSpPr>
        <p:spPr>
          <a:xfrm>
            <a:off x="2689432" y="1936229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FD1D641F-783D-4294-AF71-E54A5EE452C9}"/>
              </a:ext>
            </a:extLst>
          </p:cNvPr>
          <p:cNvSpPr/>
          <p:nvPr/>
        </p:nvSpPr>
        <p:spPr>
          <a:xfrm rot="2076127">
            <a:off x="2644045" y="3147072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8DD03A5D-B16C-49AC-867C-3675B21B48A0}"/>
              </a:ext>
            </a:extLst>
          </p:cNvPr>
          <p:cNvSpPr/>
          <p:nvPr/>
        </p:nvSpPr>
        <p:spPr>
          <a:xfrm>
            <a:off x="5849400" y="189653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54D5D200-5DD4-4704-A026-4C5A7BB70F99}"/>
              </a:ext>
            </a:extLst>
          </p:cNvPr>
          <p:cNvSpPr/>
          <p:nvPr/>
        </p:nvSpPr>
        <p:spPr>
          <a:xfrm>
            <a:off x="5900693" y="3392996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: doprava 17">
            <a:extLst>
              <a:ext uri="{FF2B5EF4-FFF2-40B4-BE49-F238E27FC236}">
                <a16:creationId xmlns:a16="http://schemas.microsoft.com/office/drawing/2014/main" id="{FF2B23EF-9B5C-4F33-8091-8694626AC04F}"/>
              </a:ext>
            </a:extLst>
          </p:cNvPr>
          <p:cNvSpPr/>
          <p:nvPr/>
        </p:nvSpPr>
        <p:spPr>
          <a:xfrm rot="5400000">
            <a:off x="791580" y="3681028"/>
            <a:ext cx="12241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3181866F-4093-4A8E-AA80-9468FE767BDA}"/>
              </a:ext>
            </a:extLst>
          </p:cNvPr>
          <p:cNvSpPr/>
          <p:nvPr/>
        </p:nvSpPr>
        <p:spPr>
          <a:xfrm>
            <a:off x="3014016" y="4910146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AD391F38-C248-4D75-91C8-AA4F3D1A159A}"/>
              </a:ext>
            </a:extLst>
          </p:cNvPr>
          <p:cNvSpPr/>
          <p:nvPr/>
        </p:nvSpPr>
        <p:spPr>
          <a:xfrm>
            <a:off x="474945" y="5881872"/>
            <a:ext cx="2160240" cy="8640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Týrání, zneužívání…</a:t>
            </a:r>
          </a:p>
        </p:txBody>
      </p:sp>
      <p:sp>
        <p:nvSpPr>
          <p:cNvPr id="22" name="Šipka: doprava 21">
            <a:extLst>
              <a:ext uri="{FF2B5EF4-FFF2-40B4-BE49-F238E27FC236}">
                <a16:creationId xmlns:a16="http://schemas.microsoft.com/office/drawing/2014/main" id="{FB66FE78-CFD1-4612-994B-C5F890173173}"/>
              </a:ext>
            </a:extLst>
          </p:cNvPr>
          <p:cNvSpPr/>
          <p:nvPr/>
        </p:nvSpPr>
        <p:spPr>
          <a:xfrm>
            <a:off x="3131840" y="6072693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EE6F1F2A-12B5-4B7B-924F-E8E41328FC60}"/>
              </a:ext>
            </a:extLst>
          </p:cNvPr>
          <p:cNvSpPr/>
          <p:nvPr/>
        </p:nvSpPr>
        <p:spPr>
          <a:xfrm>
            <a:off x="3936738" y="5881872"/>
            <a:ext cx="3083533" cy="8640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Bez souhlasu rodičů</a:t>
            </a:r>
          </a:p>
        </p:txBody>
      </p:sp>
    </p:spTree>
    <p:extLst>
      <p:ext uri="{BB962C8B-B14F-4D97-AF65-F5344CB8AC3E}">
        <p14:creationId xmlns:p14="http://schemas.microsoft.com/office/powerpoint/2010/main" val="5828973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F4B8C-4DC5-4F8C-87B3-25473D32E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8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998D24-F9FC-4CCC-9B7A-FC2A4EEEB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Magda byla hospitalizována. Její manžel volá do nemocnice a žádá o informaci o jejím zdravotním stavu.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Posuďte. </a:t>
            </a:r>
          </a:p>
        </p:txBody>
      </p:sp>
    </p:spTree>
    <p:extLst>
      <p:ext uri="{BB962C8B-B14F-4D97-AF65-F5344CB8AC3E}">
        <p14:creationId xmlns:p14="http://schemas.microsoft.com/office/powerpoint/2010/main" val="33065010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D1E46-6496-4E45-AE82-EA07D6FB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7AB4BC7-ECB1-4E89-B8CB-D8639A46A2C5}"/>
              </a:ext>
            </a:extLst>
          </p:cNvPr>
          <p:cNvSpPr/>
          <p:nvPr/>
        </p:nvSpPr>
        <p:spPr>
          <a:xfrm>
            <a:off x="179512" y="1904737"/>
            <a:ext cx="2242592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Pacient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368780F-47C8-4F7C-9417-03F4A0719B06}"/>
              </a:ext>
            </a:extLst>
          </p:cNvPr>
          <p:cNvSpPr/>
          <p:nvPr/>
        </p:nvSpPr>
        <p:spPr>
          <a:xfrm>
            <a:off x="6372200" y="1844824"/>
            <a:ext cx="2592288" cy="12241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Může rozhodnout o osobách, kterým mohou být informace poskytnuty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3E585C5-51E5-4669-8450-376EDC2F1A0D}"/>
              </a:ext>
            </a:extLst>
          </p:cNvPr>
          <p:cNvSpPr/>
          <p:nvPr/>
        </p:nvSpPr>
        <p:spPr>
          <a:xfrm>
            <a:off x="3275856" y="1844824"/>
            <a:ext cx="2242592" cy="7799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Součást zdravotnické dokumentace </a:t>
            </a:r>
          </a:p>
        </p:txBody>
      </p:sp>
      <p:sp>
        <p:nvSpPr>
          <p:cNvPr id="7" name="Znak násobení 6">
            <a:extLst>
              <a:ext uri="{FF2B5EF4-FFF2-40B4-BE49-F238E27FC236}">
                <a16:creationId xmlns:a16="http://schemas.microsoft.com/office/drawing/2014/main" id="{F495777C-AB87-4DEA-AE51-449A7FE05353}"/>
              </a:ext>
            </a:extLst>
          </p:cNvPr>
          <p:cNvSpPr/>
          <p:nvPr/>
        </p:nvSpPr>
        <p:spPr>
          <a:xfrm>
            <a:off x="4397152" y="2741860"/>
            <a:ext cx="1008112" cy="81141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9EF30E5-C0B6-4A6E-9B2A-CC9EAB8E604F}"/>
              </a:ext>
            </a:extLst>
          </p:cNvPr>
          <p:cNvSpPr/>
          <p:nvPr/>
        </p:nvSpPr>
        <p:spPr>
          <a:xfrm>
            <a:off x="179512" y="3705941"/>
            <a:ext cx="2242592" cy="7200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Pacient není schopen určit osoby 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F05D187-D933-4DB0-81CF-BEC0B980B420}"/>
              </a:ext>
            </a:extLst>
          </p:cNvPr>
          <p:cNvSpPr/>
          <p:nvPr/>
        </p:nvSpPr>
        <p:spPr>
          <a:xfrm>
            <a:off x="3041589" y="3621978"/>
            <a:ext cx="2242592" cy="7200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Osoby blízké </a:t>
            </a:r>
          </a:p>
        </p:txBody>
      </p:sp>
      <p:sp>
        <p:nvSpPr>
          <p:cNvPr id="10" name="Znak násobení 9">
            <a:extLst>
              <a:ext uri="{FF2B5EF4-FFF2-40B4-BE49-F238E27FC236}">
                <a16:creationId xmlns:a16="http://schemas.microsoft.com/office/drawing/2014/main" id="{A02B03E1-052F-41E6-8AC5-146E42923076}"/>
              </a:ext>
            </a:extLst>
          </p:cNvPr>
          <p:cNvSpPr/>
          <p:nvPr/>
        </p:nvSpPr>
        <p:spPr>
          <a:xfrm>
            <a:off x="5328084" y="3705941"/>
            <a:ext cx="504056" cy="743989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6C43904-3BE6-4542-A38E-81896CF8A88C}"/>
              </a:ext>
            </a:extLst>
          </p:cNvPr>
          <p:cNvSpPr/>
          <p:nvPr/>
        </p:nvSpPr>
        <p:spPr>
          <a:xfrm>
            <a:off x="5919946" y="4065981"/>
            <a:ext cx="2242592" cy="7200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Pacient to vyloučil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B0969B9-64F0-41D9-A9E1-0A26A8559123}"/>
              </a:ext>
            </a:extLst>
          </p:cNvPr>
          <p:cNvSpPr/>
          <p:nvPr/>
        </p:nvSpPr>
        <p:spPr>
          <a:xfrm>
            <a:off x="6547048" y="5539433"/>
            <a:ext cx="2242592" cy="7200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Ochrana osob blízkých </a:t>
            </a:r>
          </a:p>
        </p:txBody>
      </p:sp>
      <p:sp>
        <p:nvSpPr>
          <p:cNvPr id="14" name="Znak násobení 13">
            <a:extLst>
              <a:ext uri="{FF2B5EF4-FFF2-40B4-BE49-F238E27FC236}">
                <a16:creationId xmlns:a16="http://schemas.microsoft.com/office/drawing/2014/main" id="{2FF1C812-9FE2-4FC8-A6DD-DD8095123B43}"/>
              </a:ext>
            </a:extLst>
          </p:cNvPr>
          <p:cNvSpPr/>
          <p:nvPr/>
        </p:nvSpPr>
        <p:spPr>
          <a:xfrm>
            <a:off x="7225943" y="4763623"/>
            <a:ext cx="504056" cy="743989"/>
          </a:xfrm>
          <a:prstGeom prst="mathMultiply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28AD42AF-2F6B-483D-96FE-9B39B702CEDB}"/>
              </a:ext>
            </a:extLst>
          </p:cNvPr>
          <p:cNvSpPr/>
          <p:nvPr/>
        </p:nvSpPr>
        <p:spPr>
          <a:xfrm>
            <a:off x="210079" y="5507145"/>
            <a:ext cx="2242592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Pacient zemřel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7B5D4023-7E30-4FCB-9A21-78D0F32618F8}"/>
              </a:ext>
            </a:extLst>
          </p:cNvPr>
          <p:cNvSpPr/>
          <p:nvPr/>
        </p:nvSpPr>
        <p:spPr>
          <a:xfrm>
            <a:off x="3229768" y="5512567"/>
            <a:ext cx="2242592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Osoby blízké </a:t>
            </a:r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C729B1E9-B2DC-47ED-9227-56620B26632A}"/>
              </a:ext>
            </a:extLst>
          </p:cNvPr>
          <p:cNvSpPr/>
          <p:nvPr/>
        </p:nvSpPr>
        <p:spPr>
          <a:xfrm>
            <a:off x="2666488" y="2213222"/>
            <a:ext cx="432048" cy="192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: doprava 17">
            <a:extLst>
              <a:ext uri="{FF2B5EF4-FFF2-40B4-BE49-F238E27FC236}">
                <a16:creationId xmlns:a16="http://schemas.microsoft.com/office/drawing/2014/main" id="{11F5F145-1A32-4028-B88A-941EBB69D721}"/>
              </a:ext>
            </a:extLst>
          </p:cNvPr>
          <p:cNvSpPr/>
          <p:nvPr/>
        </p:nvSpPr>
        <p:spPr>
          <a:xfrm>
            <a:off x="5742611" y="2256569"/>
            <a:ext cx="432048" cy="192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82F333B8-93E0-4D18-9D50-1FECD52A3F9B}"/>
              </a:ext>
            </a:extLst>
          </p:cNvPr>
          <p:cNvSpPr/>
          <p:nvPr/>
        </p:nvSpPr>
        <p:spPr>
          <a:xfrm>
            <a:off x="2502498" y="3969923"/>
            <a:ext cx="432048" cy="192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B770A69A-055F-48EF-A795-62247FEF304A}"/>
              </a:ext>
            </a:extLst>
          </p:cNvPr>
          <p:cNvSpPr/>
          <p:nvPr/>
        </p:nvSpPr>
        <p:spPr>
          <a:xfrm>
            <a:off x="2609541" y="5759031"/>
            <a:ext cx="432048" cy="192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: doprava 21">
            <a:extLst>
              <a:ext uri="{FF2B5EF4-FFF2-40B4-BE49-F238E27FC236}">
                <a16:creationId xmlns:a16="http://schemas.microsoft.com/office/drawing/2014/main" id="{8A4E5F31-6CEC-4969-93B9-96365499ACD1}"/>
              </a:ext>
            </a:extLst>
          </p:cNvPr>
          <p:cNvSpPr/>
          <p:nvPr/>
        </p:nvSpPr>
        <p:spPr>
          <a:xfrm rot="1441181" flipV="1">
            <a:off x="1115460" y="2865990"/>
            <a:ext cx="896030" cy="147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AEA68379-E74C-40AC-A562-A1882E56091B}"/>
              </a:ext>
            </a:extLst>
          </p:cNvPr>
          <p:cNvSpPr/>
          <p:nvPr/>
        </p:nvSpPr>
        <p:spPr>
          <a:xfrm>
            <a:off x="2102980" y="2797795"/>
            <a:ext cx="2242592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Zákaz</a:t>
            </a:r>
          </a:p>
        </p:txBody>
      </p:sp>
    </p:spTree>
    <p:extLst>
      <p:ext uri="{BB962C8B-B14F-4D97-AF65-F5344CB8AC3E}">
        <p14:creationId xmlns:p14="http://schemas.microsoft.com/office/powerpoint/2010/main" val="4215640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1F0E1-E50F-4D65-97DF-37510B0E1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A059E2-421D-4D49-B56B-C8D8C96BF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Informovaný souhlas</a:t>
            </a:r>
          </a:p>
          <a:p>
            <a:r>
              <a:rPr lang="cs-CZ" dirty="0"/>
              <a:t>2. odborná úroveň</a:t>
            </a:r>
          </a:p>
          <a:p>
            <a:r>
              <a:rPr lang="cs-CZ" dirty="0"/>
              <a:t>3. úcta a respekt </a:t>
            </a:r>
          </a:p>
          <a:p>
            <a:r>
              <a:rPr lang="cs-CZ" dirty="0"/>
              <a:t>4. zvolit si poskytovatele </a:t>
            </a:r>
          </a:p>
          <a:p>
            <a:r>
              <a:rPr lang="cs-CZ" dirty="0"/>
              <a:t>5. Právo na přítomnost osoby </a:t>
            </a:r>
          </a:p>
          <a:p>
            <a:r>
              <a:rPr lang="cs-CZ" dirty="0"/>
              <a:t>6. Být informován o ceně služeb</a:t>
            </a:r>
          </a:p>
          <a:p>
            <a:r>
              <a:rPr lang="cs-CZ" dirty="0"/>
              <a:t>7. Znát jméno ošetřujícího pracovníka</a:t>
            </a:r>
          </a:p>
          <a:p>
            <a:r>
              <a:rPr lang="cs-CZ" dirty="0"/>
              <a:t>8. Přijímat návštěvy </a:t>
            </a:r>
          </a:p>
          <a:p>
            <a:r>
              <a:rPr lang="cs-CZ" dirty="0"/>
              <a:t>9. Duchovní služby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42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FCE1A4-4876-4E22-9169-A898E6890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3C3F21-998E-42FE-9ECC-90DF81556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Jak bychom mohli charakterizovat zdravotnické právo?</a:t>
            </a:r>
          </a:p>
          <a:p>
            <a:endParaRPr lang="cs-CZ" sz="3600" b="1" dirty="0"/>
          </a:p>
          <a:p>
            <a:r>
              <a:rPr lang="cs-CZ" sz="3600" b="1" dirty="0"/>
              <a:t>Jaké jsou jeho prameny?</a:t>
            </a:r>
          </a:p>
        </p:txBody>
      </p:sp>
    </p:spTree>
    <p:extLst>
      <p:ext uri="{BB962C8B-B14F-4D97-AF65-F5344CB8AC3E}">
        <p14:creationId xmlns:p14="http://schemas.microsoft.com/office/powerpoint/2010/main" val="28301092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Práva a povinnosti poskytovatele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náležitá odborná úroveň </a:t>
            </a:r>
          </a:p>
          <a:p>
            <a:pPr marL="118872" indent="0">
              <a:buNone/>
            </a:pPr>
            <a:endParaRPr lang="cs-CZ" dirty="0"/>
          </a:p>
          <a:p>
            <a:r>
              <a:rPr lang="cs-CZ" dirty="0"/>
              <a:t>2. zajištění práv pacientů i zdravotních pracovníků </a:t>
            </a:r>
          </a:p>
          <a:p>
            <a:endParaRPr lang="cs-CZ" dirty="0"/>
          </a:p>
          <a:p>
            <a:r>
              <a:rPr lang="cs-CZ" dirty="0"/>
              <a:t>Dále např. vymezit ordinační dobu, označení… dle § 45 a § 46 ZZS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0336"/>
            <a:ext cx="7496175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54CC8-12F2-44C3-94F6-780D91F8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č. 9: hospitalizace bez souhlasu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A114C2-1922-4482-AE87-59E8C1D56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just">
              <a:buNone/>
            </a:pPr>
            <a:r>
              <a:rPr lang="cs-CZ" b="1" dirty="0"/>
              <a:t>Adam byl schizofrenik. Jednoho dne ráno ohrožoval lidi na ulici nožem. Na místo přijela policie a odvezla jej na psychiatrické oddělení, kde byl </a:t>
            </a:r>
            <a:r>
              <a:rPr lang="cs-CZ" b="1" dirty="0" err="1"/>
              <a:t>přikurtován</a:t>
            </a:r>
            <a:r>
              <a:rPr lang="cs-CZ" b="1" dirty="0"/>
              <a:t>.</a:t>
            </a:r>
          </a:p>
          <a:p>
            <a:pPr marL="118872" indent="0" algn="just">
              <a:buNone/>
            </a:pPr>
            <a:endParaRPr lang="cs-CZ" b="1" dirty="0"/>
          </a:p>
          <a:p>
            <a:pPr marL="118872" indent="0" algn="just">
              <a:buNone/>
            </a:pPr>
            <a:r>
              <a:rPr lang="cs-CZ" b="1" dirty="0"/>
              <a:t>Jaké jsou podmínky pro nedobrovolnou hospitalizaci?</a:t>
            </a:r>
          </a:p>
        </p:txBody>
      </p:sp>
    </p:spTree>
    <p:extLst>
      <p:ext uri="{BB962C8B-B14F-4D97-AF65-F5344CB8AC3E}">
        <p14:creationId xmlns:p14="http://schemas.microsoft.com/office/powerpoint/2010/main" val="37026511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6E22AFCE-8F59-4AB7-BF0D-A11841DAB79E}"/>
              </a:ext>
            </a:extLst>
          </p:cNvPr>
          <p:cNvSpPr/>
          <p:nvPr/>
        </p:nvSpPr>
        <p:spPr>
          <a:xfrm>
            <a:off x="467544" y="1740137"/>
            <a:ext cx="3240360" cy="8640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Uloženo ochranné léčení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EFF2C62-7551-43D0-B50A-0837F99507C7}"/>
              </a:ext>
            </a:extLst>
          </p:cNvPr>
          <p:cNvSpPr/>
          <p:nvPr/>
        </p:nvSpPr>
        <p:spPr>
          <a:xfrm>
            <a:off x="5148064" y="1740137"/>
            <a:ext cx="3240360" cy="8640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Izolace dle zákona o ochraně veř. zdraví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E38AD0-26B7-40EF-8DED-7D5EB8190672}"/>
              </a:ext>
            </a:extLst>
          </p:cNvPr>
          <p:cNvSpPr/>
          <p:nvPr/>
        </p:nvSpPr>
        <p:spPr>
          <a:xfrm>
            <a:off x="467544" y="2996952"/>
            <a:ext cx="3240360" cy="8640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Nařízeno dle TŘ nebo ZZŘS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F576ECB-1209-415A-B6E3-3EA3C919BAC5}"/>
              </a:ext>
            </a:extLst>
          </p:cNvPr>
          <p:cNvSpPr/>
          <p:nvPr/>
        </p:nvSpPr>
        <p:spPr>
          <a:xfrm>
            <a:off x="323528" y="4509120"/>
            <a:ext cx="1728192" cy="9274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Ohrožuje sebe nebo okolí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D767762-F680-437C-BB6D-FE42B56159D2}"/>
              </a:ext>
            </a:extLst>
          </p:cNvPr>
          <p:cNvSpPr/>
          <p:nvPr/>
        </p:nvSpPr>
        <p:spPr>
          <a:xfrm>
            <a:off x="5148064" y="2999970"/>
            <a:ext cx="324036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Neodkladná péče a není schopen vyslovit souhlas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CEA6329-046C-458E-9015-DB276616EDD9}"/>
              </a:ext>
            </a:extLst>
          </p:cNvPr>
          <p:cNvSpPr/>
          <p:nvPr/>
        </p:nvSpPr>
        <p:spPr>
          <a:xfrm>
            <a:off x="2843808" y="4320468"/>
            <a:ext cx="3285739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Duševní porucha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AC6FAF5-0B51-46A5-969A-D114F1EC6702}"/>
              </a:ext>
            </a:extLst>
          </p:cNvPr>
          <p:cNvSpPr/>
          <p:nvPr/>
        </p:nvSpPr>
        <p:spPr>
          <a:xfrm>
            <a:off x="2843808" y="5325255"/>
            <a:ext cx="3285739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Návyková látka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1BCD4480-635F-4848-BED0-F6F90081ABD1}"/>
              </a:ext>
            </a:extLst>
          </p:cNvPr>
          <p:cNvSpPr/>
          <p:nvPr/>
        </p:nvSpPr>
        <p:spPr>
          <a:xfrm>
            <a:off x="6921635" y="4509120"/>
            <a:ext cx="1728192" cy="9274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Ultima ratio</a:t>
            </a:r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F7C3319B-61DA-4531-B3B1-03B22DBD1874}"/>
              </a:ext>
            </a:extLst>
          </p:cNvPr>
          <p:cNvSpPr/>
          <p:nvPr/>
        </p:nvSpPr>
        <p:spPr>
          <a:xfrm rot="20421181">
            <a:off x="2229759" y="4576160"/>
            <a:ext cx="432048" cy="192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1B99D98D-70F5-4D34-8087-C7CF02859028}"/>
              </a:ext>
            </a:extLst>
          </p:cNvPr>
          <p:cNvSpPr/>
          <p:nvPr/>
        </p:nvSpPr>
        <p:spPr>
          <a:xfrm rot="925625">
            <a:off x="2285449" y="5340535"/>
            <a:ext cx="432048" cy="192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834D3828-B95D-416A-8A26-A6B9DAD9D36F}"/>
              </a:ext>
            </a:extLst>
          </p:cNvPr>
          <p:cNvSpPr/>
          <p:nvPr/>
        </p:nvSpPr>
        <p:spPr>
          <a:xfrm rot="2169470">
            <a:off x="6289146" y="4615060"/>
            <a:ext cx="432048" cy="192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1100BE10-1DE7-4A47-A708-21D1952A546F}"/>
              </a:ext>
            </a:extLst>
          </p:cNvPr>
          <p:cNvSpPr/>
          <p:nvPr/>
        </p:nvSpPr>
        <p:spPr>
          <a:xfrm rot="20421181">
            <a:off x="6296849" y="5322638"/>
            <a:ext cx="438329" cy="272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0341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F0D87-456E-4429-ABDA-F7CE655A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poskytovatele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00E1F4F-4685-49F9-BFD4-FD1FDD65AAF8}"/>
              </a:ext>
            </a:extLst>
          </p:cNvPr>
          <p:cNvSpPr/>
          <p:nvPr/>
        </p:nvSpPr>
        <p:spPr>
          <a:xfrm>
            <a:off x="406633" y="1677592"/>
            <a:ext cx="3240360" cy="8640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Informovat pacienta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CA7078-9508-405B-947C-A51184C0AC5D}"/>
              </a:ext>
            </a:extLst>
          </p:cNvPr>
          <p:cNvSpPr/>
          <p:nvPr/>
        </p:nvSpPr>
        <p:spPr>
          <a:xfrm>
            <a:off x="395536" y="2924944"/>
            <a:ext cx="324036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Informovat osobu, kterou pacient dříve uvedl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EA210E8-ACB5-4E8F-A967-36EB6716114C}"/>
              </a:ext>
            </a:extLst>
          </p:cNvPr>
          <p:cNvSpPr/>
          <p:nvPr/>
        </p:nvSpPr>
        <p:spPr>
          <a:xfrm>
            <a:off x="4560165" y="2274572"/>
            <a:ext cx="324036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Osobu blízkou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8DD3294-9874-4F81-8FF9-A956D627C6A9}"/>
              </a:ext>
            </a:extLst>
          </p:cNvPr>
          <p:cNvSpPr/>
          <p:nvPr/>
        </p:nvSpPr>
        <p:spPr>
          <a:xfrm>
            <a:off x="4583831" y="3446906"/>
            <a:ext cx="324036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Osoba ze společné domácnosti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89DB8E9-BE46-47EC-B80C-316A3E750AD3}"/>
              </a:ext>
            </a:extLst>
          </p:cNvPr>
          <p:cNvSpPr/>
          <p:nvPr/>
        </p:nvSpPr>
        <p:spPr>
          <a:xfrm>
            <a:off x="4583831" y="4564379"/>
            <a:ext cx="324036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Zákonného zástupce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72F708C-FD38-4A3B-A538-A712B231383D}"/>
              </a:ext>
            </a:extLst>
          </p:cNvPr>
          <p:cNvSpPr/>
          <p:nvPr/>
        </p:nvSpPr>
        <p:spPr>
          <a:xfrm>
            <a:off x="5796136" y="5917684"/>
            <a:ext cx="3240360" cy="8640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Policie ČR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833438E-0997-496E-A22B-69B49DDDC9D0}"/>
              </a:ext>
            </a:extLst>
          </p:cNvPr>
          <p:cNvSpPr/>
          <p:nvPr/>
        </p:nvSpPr>
        <p:spPr>
          <a:xfrm rot="20001995">
            <a:off x="3851920" y="292494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B421B90A-32C8-430F-9AC6-FCD076AA12B9}"/>
              </a:ext>
            </a:extLst>
          </p:cNvPr>
          <p:cNvSpPr/>
          <p:nvPr/>
        </p:nvSpPr>
        <p:spPr>
          <a:xfrm rot="607276">
            <a:off x="3821831" y="346852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F1B2A41C-40FF-487F-BAEA-AAD5DD9CD3DB}"/>
              </a:ext>
            </a:extLst>
          </p:cNvPr>
          <p:cNvSpPr/>
          <p:nvPr/>
        </p:nvSpPr>
        <p:spPr>
          <a:xfrm rot="2329489">
            <a:off x="3724206" y="4287959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98C3329B-F54A-44A0-AABF-A857A5F4E4B6}"/>
              </a:ext>
            </a:extLst>
          </p:cNvPr>
          <p:cNvSpPr/>
          <p:nvPr/>
        </p:nvSpPr>
        <p:spPr>
          <a:xfrm rot="2957888">
            <a:off x="5085037" y="5773669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6163CD3F-75B3-4B01-ACF8-EA8C53CA3277}"/>
              </a:ext>
            </a:extLst>
          </p:cNvPr>
          <p:cNvSpPr/>
          <p:nvPr/>
        </p:nvSpPr>
        <p:spPr>
          <a:xfrm>
            <a:off x="323528" y="5305808"/>
            <a:ext cx="3406571" cy="12441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SOUD do 24 hodin, ledaže souhlas dodatečně udělil x § 105 o. z.</a:t>
            </a:r>
          </a:p>
        </p:txBody>
      </p:sp>
    </p:spTree>
    <p:extLst>
      <p:ext uri="{BB962C8B-B14F-4D97-AF65-F5344CB8AC3E}">
        <p14:creationId xmlns:p14="http://schemas.microsoft.com/office/powerpoint/2010/main" val="27578276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10: útěk z nemocnice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just">
              <a:buNone/>
            </a:pPr>
            <a:r>
              <a:rPr lang="cs-CZ" b="1" dirty="0"/>
              <a:t>Pacient, který trpí schizofrenií a je nebezpečný svému okolí, utekl z psychiatrické nemocnice. Jaké povinnosti mají poskytovatelé zdravotních služeb?</a:t>
            </a:r>
          </a:p>
        </p:txBody>
      </p:sp>
    </p:spTree>
    <p:extLst>
      <p:ext uri="{BB962C8B-B14F-4D97-AF65-F5344CB8AC3E}">
        <p14:creationId xmlns:p14="http://schemas.microsoft.com/office/powerpoint/2010/main" val="6915017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B4DE8D-F318-4436-9AD1-BE8E79C0E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45FB167-D172-4BA5-B13E-DEC9116D7A96}"/>
              </a:ext>
            </a:extLst>
          </p:cNvPr>
          <p:cNvSpPr/>
          <p:nvPr/>
        </p:nvSpPr>
        <p:spPr>
          <a:xfrm>
            <a:off x="424639" y="1844824"/>
            <a:ext cx="324036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Informovat osobu, kterou pacient dříve uvedl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F302F43-4515-4AE5-ABF2-309FCD9CA2CF}"/>
              </a:ext>
            </a:extLst>
          </p:cNvPr>
          <p:cNvSpPr/>
          <p:nvPr/>
        </p:nvSpPr>
        <p:spPr>
          <a:xfrm>
            <a:off x="424639" y="3284984"/>
            <a:ext cx="324036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Manžel/registrovaný partner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396DDC9-E675-4275-BE8B-EFB0FBBCCE4D}"/>
              </a:ext>
            </a:extLst>
          </p:cNvPr>
          <p:cNvSpPr/>
          <p:nvPr/>
        </p:nvSpPr>
        <p:spPr>
          <a:xfrm>
            <a:off x="432530" y="4753992"/>
            <a:ext cx="324036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Rodiče nebo jin osoba blízká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DD8AC0-3ECC-4B5F-A231-C4E6A4D59415}"/>
              </a:ext>
            </a:extLst>
          </p:cNvPr>
          <p:cNvSpPr/>
          <p:nvPr/>
        </p:nvSpPr>
        <p:spPr>
          <a:xfrm>
            <a:off x="5004048" y="3212976"/>
            <a:ext cx="3240360" cy="8640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Policie ČR</a:t>
            </a:r>
          </a:p>
        </p:txBody>
      </p:sp>
    </p:spTree>
    <p:extLst>
      <p:ext uri="{BB962C8B-B14F-4D97-AF65-F5344CB8AC3E}">
        <p14:creationId xmlns:p14="http://schemas.microsoft.com/office/powerpoint/2010/main" val="37068869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č. 11: ukončení péče o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Těhotná Jana ležela na chodníku ; v krvi měla cca 1 promile. Přijela k ní záchranná služba s tím, že ji odvezou do nemocnice, neboť její porod byl očekáván do pár hodin. Jana začala záchranáře častovat slovními urážkami a fyzicky je napadla; jakoukoli péči odmítla.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Posuďte situaci. </a:t>
            </a:r>
          </a:p>
        </p:txBody>
      </p:sp>
    </p:spTree>
    <p:extLst>
      <p:ext uri="{BB962C8B-B14F-4D97-AF65-F5344CB8AC3E}">
        <p14:creationId xmlns:p14="http://schemas.microsoft.com/office/powerpoint/2010/main" val="6823116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BCE0B-37B8-47E9-BF08-84F8B9211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75B9B9-F326-4453-9A72-A9C4A61E3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ukončit péči podle § 48 odst. 2 ZZS, ledaže jde ale akutní případ nebo o porod § 42 odst. 3 ZZS. </a:t>
            </a:r>
          </a:p>
        </p:txBody>
      </p:sp>
    </p:spTree>
    <p:extLst>
      <p:ext uri="{BB962C8B-B14F-4D97-AF65-F5344CB8AC3E}">
        <p14:creationId xmlns:p14="http://schemas.microsoft.com/office/powerpoint/2010/main" val="4557802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č. 12: neposkytnutí zdravotní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Těhotná Petra přišla za svým gynekologem s tím, že by chtěla uměle přerušit těhotenství.  Ten to však odmítl s tím, že s potraty nesouhlasí. </a:t>
            </a:r>
          </a:p>
          <a:p>
            <a:endParaRPr lang="cs-CZ" dirty="0"/>
          </a:p>
          <a:p>
            <a:r>
              <a:rPr lang="cs-CZ" dirty="0"/>
              <a:t>Posuďte.  </a:t>
            </a:r>
          </a:p>
        </p:txBody>
      </p:sp>
    </p:spTree>
    <p:extLst>
      <p:ext uri="{BB962C8B-B14F-4D97-AF65-F5344CB8AC3E}">
        <p14:creationId xmlns:p14="http://schemas.microsoft.com/office/powerpoint/2010/main" val="381701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EF32D-A580-4A18-ACFA-F417FFAF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zdravotnického práva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68F60D9-B144-486C-A17C-72C2DBA2FC5D}"/>
              </a:ext>
            </a:extLst>
          </p:cNvPr>
          <p:cNvSpPr/>
          <p:nvPr/>
        </p:nvSpPr>
        <p:spPr>
          <a:xfrm>
            <a:off x="2267744" y="1916832"/>
            <a:ext cx="424847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Mezinárodní smlouvy a právo EU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1051E86-C039-47EF-BF63-AF6849B6DBA8}"/>
              </a:ext>
            </a:extLst>
          </p:cNvPr>
          <p:cNvSpPr/>
          <p:nvPr/>
        </p:nvSpPr>
        <p:spPr>
          <a:xfrm>
            <a:off x="251520" y="4581128"/>
            <a:ext cx="424847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Veřejné právo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8A64220-646A-4928-A9E8-E19183BD31F4}"/>
              </a:ext>
            </a:extLst>
          </p:cNvPr>
          <p:cNvSpPr/>
          <p:nvPr/>
        </p:nvSpPr>
        <p:spPr>
          <a:xfrm>
            <a:off x="2267744" y="3208376"/>
            <a:ext cx="424847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Ústavní právo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E747A84-C41B-496E-977C-8D96F9B4DF04}"/>
              </a:ext>
            </a:extLst>
          </p:cNvPr>
          <p:cNvSpPr/>
          <p:nvPr/>
        </p:nvSpPr>
        <p:spPr>
          <a:xfrm>
            <a:off x="4644008" y="4581128"/>
            <a:ext cx="424847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Soukromé právo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90C371A2-33BE-4C1A-9F1B-71AE6D660C05}"/>
              </a:ext>
            </a:extLst>
          </p:cNvPr>
          <p:cNvSpPr/>
          <p:nvPr/>
        </p:nvSpPr>
        <p:spPr>
          <a:xfrm>
            <a:off x="107504" y="4293096"/>
            <a:ext cx="4464496" cy="1728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4868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5C312-A8FB-46C6-AB20-139BD8D55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324D4D1-7094-4ADB-ABA4-3E0F1E8AE530}"/>
              </a:ext>
            </a:extLst>
          </p:cNvPr>
          <p:cNvSpPr/>
          <p:nvPr/>
        </p:nvSpPr>
        <p:spPr>
          <a:xfrm>
            <a:off x="457200" y="1727957"/>
            <a:ext cx="324036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Svědomí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6EE4711-9159-4773-8737-079B76D0EAB9}"/>
              </a:ext>
            </a:extLst>
          </p:cNvPr>
          <p:cNvSpPr/>
          <p:nvPr/>
        </p:nvSpPr>
        <p:spPr>
          <a:xfrm>
            <a:off x="5148064" y="1712283"/>
            <a:ext cx="324036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Náboženské vyznání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E0DFA44-12DC-4F96-ACD7-26C193CE1190}"/>
              </a:ext>
            </a:extLst>
          </p:cNvPr>
          <p:cNvSpPr/>
          <p:nvPr/>
        </p:nvSpPr>
        <p:spPr>
          <a:xfrm>
            <a:off x="2055664" y="3015488"/>
            <a:ext cx="4608512" cy="6480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Zajistí jiného zdravotníka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8BB9C30-C31D-4037-ABC4-868648A5FE19}"/>
              </a:ext>
            </a:extLst>
          </p:cNvPr>
          <p:cNvSpPr/>
          <p:nvPr/>
        </p:nvSpPr>
        <p:spPr>
          <a:xfrm>
            <a:off x="2087228" y="4155655"/>
            <a:ext cx="4608512" cy="63443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Zápis do zdravotnické dokumentace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B96A67F-9C9D-42EF-870A-3A714559B391}"/>
              </a:ext>
            </a:extLst>
          </p:cNvPr>
          <p:cNvSpPr/>
          <p:nvPr/>
        </p:nvSpPr>
        <p:spPr>
          <a:xfrm>
            <a:off x="323528" y="5589240"/>
            <a:ext cx="2412268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Ohrožení života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CA38590-A9C5-4EBB-B8BD-78D407956070}"/>
              </a:ext>
            </a:extLst>
          </p:cNvPr>
          <p:cNvSpPr/>
          <p:nvPr/>
        </p:nvSpPr>
        <p:spPr>
          <a:xfrm>
            <a:off x="3338737" y="5589240"/>
            <a:ext cx="2034478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Ohrožení zdraví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30DE41E-C935-4799-985C-B3A955BA7743}"/>
              </a:ext>
            </a:extLst>
          </p:cNvPr>
          <p:cNvSpPr/>
          <p:nvPr/>
        </p:nvSpPr>
        <p:spPr>
          <a:xfrm>
            <a:off x="5913525" y="5589240"/>
            <a:ext cx="2448272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Není jiný poskytovatel</a:t>
            </a:r>
          </a:p>
        </p:txBody>
      </p:sp>
      <p:sp>
        <p:nvSpPr>
          <p:cNvPr id="12" name="Znak násobení 11">
            <a:extLst>
              <a:ext uri="{FF2B5EF4-FFF2-40B4-BE49-F238E27FC236}">
                <a16:creationId xmlns:a16="http://schemas.microsoft.com/office/drawing/2014/main" id="{DF390004-A2D3-4AE1-AC04-A455FC4AED40}"/>
              </a:ext>
            </a:extLst>
          </p:cNvPr>
          <p:cNvSpPr/>
          <p:nvPr/>
        </p:nvSpPr>
        <p:spPr>
          <a:xfrm>
            <a:off x="3923928" y="4838117"/>
            <a:ext cx="720080" cy="67911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19E10D43-E9BF-4293-A246-6324880B24F6}"/>
              </a:ext>
            </a:extLst>
          </p:cNvPr>
          <p:cNvSpPr/>
          <p:nvPr/>
        </p:nvSpPr>
        <p:spPr>
          <a:xfrm rot="2398730">
            <a:off x="1382476" y="2728480"/>
            <a:ext cx="576064" cy="43204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2DDC6633-58A0-4A1F-9E53-5FEA55EE4BFE}"/>
              </a:ext>
            </a:extLst>
          </p:cNvPr>
          <p:cNvSpPr/>
          <p:nvPr/>
        </p:nvSpPr>
        <p:spPr>
          <a:xfrm rot="8033860">
            <a:off x="6849629" y="2750146"/>
            <a:ext cx="576064" cy="43204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1AF1BC59-B52D-43D7-BAC3-C1318066A6E5}"/>
              </a:ext>
            </a:extLst>
          </p:cNvPr>
          <p:cNvSpPr/>
          <p:nvPr/>
        </p:nvSpPr>
        <p:spPr>
          <a:xfrm rot="5400000">
            <a:off x="4113273" y="3749627"/>
            <a:ext cx="341388" cy="326653"/>
          </a:xfrm>
          <a:prstGeom prst="rightArrow">
            <a:avLst>
              <a:gd name="adj1" fmla="val 50000"/>
              <a:gd name="adj2" fmla="val 22042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4662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252728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26280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501CE61-88AC-4024-B024-9A6F3FD79793}"/>
              </a:ext>
            </a:extLst>
          </p:cNvPr>
          <p:cNvSpPr/>
          <p:nvPr/>
        </p:nvSpPr>
        <p:spPr>
          <a:xfrm>
            <a:off x="2555776" y="1628800"/>
            <a:ext cx="3816424" cy="8640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 o zdravotních službách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054BF04-F635-4EC0-A0FB-D8C8B7C8FD87}"/>
              </a:ext>
            </a:extLst>
          </p:cNvPr>
          <p:cNvSpPr/>
          <p:nvPr/>
        </p:nvSpPr>
        <p:spPr>
          <a:xfrm>
            <a:off x="142755" y="3568125"/>
            <a:ext cx="2520280" cy="10081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 o specifických zdravotních službách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F951A10-BCA4-48A0-8F1D-412603D540FB}"/>
              </a:ext>
            </a:extLst>
          </p:cNvPr>
          <p:cNvSpPr/>
          <p:nvPr/>
        </p:nvSpPr>
        <p:spPr>
          <a:xfrm>
            <a:off x="3422691" y="3553254"/>
            <a:ext cx="2304256" cy="10081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Transplantační zákon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F6AD2B6-6CDF-4AD9-8E6B-A8A39019B1F9}"/>
              </a:ext>
            </a:extLst>
          </p:cNvPr>
          <p:cNvSpPr/>
          <p:nvPr/>
        </p:nvSpPr>
        <p:spPr>
          <a:xfrm>
            <a:off x="6544530" y="3568124"/>
            <a:ext cx="2160240" cy="10081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 o </a:t>
            </a:r>
            <a:r>
              <a:rPr lang="cs-CZ" b="1" dirty="0" err="1">
                <a:solidFill>
                  <a:schemeClr val="tx1"/>
                </a:solidFill>
              </a:rPr>
              <a:t>zdr</a:t>
            </a:r>
            <a:r>
              <a:rPr lang="cs-CZ" b="1" dirty="0">
                <a:solidFill>
                  <a:schemeClr val="tx1"/>
                </a:solidFill>
              </a:rPr>
              <a:t>. záchranné službě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9D99970-9A05-4F19-AF4C-9EBFDF49235E}"/>
              </a:ext>
            </a:extLst>
          </p:cNvPr>
          <p:cNvSpPr/>
          <p:nvPr/>
        </p:nvSpPr>
        <p:spPr>
          <a:xfrm>
            <a:off x="2411760" y="5661248"/>
            <a:ext cx="3816424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… a mnoho dalších…</a:t>
            </a:r>
          </a:p>
        </p:txBody>
      </p:sp>
      <p:sp>
        <p:nvSpPr>
          <p:cNvPr id="9" name="Šipka: obousměrná svislá 8">
            <a:extLst>
              <a:ext uri="{FF2B5EF4-FFF2-40B4-BE49-F238E27FC236}">
                <a16:creationId xmlns:a16="http://schemas.microsoft.com/office/drawing/2014/main" id="{37E1B02B-5829-45C9-B243-1D9B05A18C2D}"/>
              </a:ext>
            </a:extLst>
          </p:cNvPr>
          <p:cNvSpPr/>
          <p:nvPr/>
        </p:nvSpPr>
        <p:spPr>
          <a:xfrm>
            <a:off x="4301970" y="2636912"/>
            <a:ext cx="324036" cy="792088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Šipka: obousměrná svislá 9">
            <a:extLst>
              <a:ext uri="{FF2B5EF4-FFF2-40B4-BE49-F238E27FC236}">
                <a16:creationId xmlns:a16="http://schemas.microsoft.com/office/drawing/2014/main" id="{F51A7173-AB9E-4388-9B26-188106A89EF1}"/>
              </a:ext>
            </a:extLst>
          </p:cNvPr>
          <p:cNvSpPr/>
          <p:nvPr/>
        </p:nvSpPr>
        <p:spPr>
          <a:xfrm rot="2567291">
            <a:off x="2519772" y="2636912"/>
            <a:ext cx="324036" cy="792088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Šipka: obousměrná svislá 10">
            <a:extLst>
              <a:ext uri="{FF2B5EF4-FFF2-40B4-BE49-F238E27FC236}">
                <a16:creationId xmlns:a16="http://schemas.microsoft.com/office/drawing/2014/main" id="{387EDDBD-6E79-484D-82EC-63F5DC9D3FCA}"/>
              </a:ext>
            </a:extLst>
          </p:cNvPr>
          <p:cNvSpPr/>
          <p:nvPr/>
        </p:nvSpPr>
        <p:spPr>
          <a:xfrm rot="19797388">
            <a:off x="6372200" y="2621155"/>
            <a:ext cx="324036" cy="792088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obousměrná svislá 11">
            <a:extLst>
              <a:ext uri="{FF2B5EF4-FFF2-40B4-BE49-F238E27FC236}">
                <a16:creationId xmlns:a16="http://schemas.microsoft.com/office/drawing/2014/main" id="{BA898600-D706-42EA-A5A4-5169BB18B42D}"/>
              </a:ext>
            </a:extLst>
          </p:cNvPr>
          <p:cNvSpPr/>
          <p:nvPr/>
        </p:nvSpPr>
        <p:spPr>
          <a:xfrm rot="19699692">
            <a:off x="1691680" y="4859542"/>
            <a:ext cx="324036" cy="792088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Šipka: obousměrná svislá 12">
            <a:extLst>
              <a:ext uri="{FF2B5EF4-FFF2-40B4-BE49-F238E27FC236}">
                <a16:creationId xmlns:a16="http://schemas.microsoft.com/office/drawing/2014/main" id="{04174F3E-97D2-44D5-B02A-CC05D6351A54}"/>
              </a:ext>
            </a:extLst>
          </p:cNvPr>
          <p:cNvSpPr/>
          <p:nvPr/>
        </p:nvSpPr>
        <p:spPr>
          <a:xfrm>
            <a:off x="4329590" y="4685621"/>
            <a:ext cx="324036" cy="792088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Šipka: obousměrná svislá 13">
            <a:extLst>
              <a:ext uri="{FF2B5EF4-FFF2-40B4-BE49-F238E27FC236}">
                <a16:creationId xmlns:a16="http://schemas.microsoft.com/office/drawing/2014/main" id="{467BAFDC-BA5D-4E02-9FB4-1F9001739A5D}"/>
              </a:ext>
            </a:extLst>
          </p:cNvPr>
          <p:cNvSpPr/>
          <p:nvPr/>
        </p:nvSpPr>
        <p:spPr>
          <a:xfrm rot="2828965">
            <a:off x="6548716" y="4759445"/>
            <a:ext cx="324036" cy="792088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Šipka: obousměrná svislá 14">
            <a:extLst>
              <a:ext uri="{FF2B5EF4-FFF2-40B4-BE49-F238E27FC236}">
                <a16:creationId xmlns:a16="http://schemas.microsoft.com/office/drawing/2014/main" id="{01613A98-9228-4EB2-88D8-413E1ACFDC08}"/>
              </a:ext>
            </a:extLst>
          </p:cNvPr>
          <p:cNvSpPr/>
          <p:nvPr/>
        </p:nvSpPr>
        <p:spPr>
          <a:xfrm rot="16200000">
            <a:off x="5973721" y="3755425"/>
            <a:ext cx="324036" cy="614829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: obousměrná svislá 15">
            <a:extLst>
              <a:ext uri="{FF2B5EF4-FFF2-40B4-BE49-F238E27FC236}">
                <a16:creationId xmlns:a16="http://schemas.microsoft.com/office/drawing/2014/main" id="{DF723255-9B65-477C-AC29-63190E66A9D6}"/>
              </a:ext>
            </a:extLst>
          </p:cNvPr>
          <p:cNvSpPr/>
          <p:nvPr/>
        </p:nvSpPr>
        <p:spPr>
          <a:xfrm rot="16200000">
            <a:off x="2880845" y="3755425"/>
            <a:ext cx="324036" cy="614829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ABC5F175-1FD4-4C8F-968F-79EC6EF7E0B1}"/>
              </a:ext>
            </a:extLst>
          </p:cNvPr>
          <p:cNvSpPr/>
          <p:nvPr/>
        </p:nvSpPr>
        <p:spPr>
          <a:xfrm>
            <a:off x="251143" y="1700808"/>
            <a:ext cx="1620933" cy="1080120"/>
          </a:xfrm>
          <a:prstGeom prst="rect">
            <a:avLst/>
          </a:prstGeom>
          <a:solidFill>
            <a:srgbClr val="09E7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ysClr val="windowText" lastClr="000000"/>
                </a:solidFill>
              </a:rPr>
              <a:t>Ostatní prameny</a:t>
            </a:r>
          </a:p>
        </p:txBody>
      </p:sp>
    </p:spTree>
    <p:extLst>
      <p:ext uri="{BB962C8B-B14F-4D97-AF65-F5344CB8AC3E}">
        <p14:creationId xmlns:p14="http://schemas.microsoft.com/office/powerpoint/2010/main" val="776874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35763-98BB-462F-9E15-F8758BB11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1. Zdravotní služby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CA884DE-595F-4A7E-9717-8EC385E89194}"/>
              </a:ext>
            </a:extLst>
          </p:cNvPr>
          <p:cNvSpPr/>
          <p:nvPr/>
        </p:nvSpPr>
        <p:spPr>
          <a:xfrm>
            <a:off x="395536" y="1656460"/>
            <a:ext cx="2890664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Poskytování péče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764756A-0E44-4DAC-9BEF-58A498F662AB}"/>
              </a:ext>
            </a:extLst>
          </p:cNvPr>
          <p:cNvSpPr/>
          <p:nvPr/>
        </p:nvSpPr>
        <p:spPr>
          <a:xfrm>
            <a:off x="3465722" y="2876847"/>
            <a:ext cx="2978486" cy="9121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Nakládání  s tělem zemřelého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7D0FD33-345C-463A-92F5-0215F88F132D}"/>
              </a:ext>
            </a:extLst>
          </p:cNvPr>
          <p:cNvSpPr/>
          <p:nvPr/>
        </p:nvSpPr>
        <p:spPr>
          <a:xfrm>
            <a:off x="457200" y="2891857"/>
            <a:ext cx="2890664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Přeprava pacientů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B622A00-705C-4E4F-A919-A88C3FA127E0}"/>
              </a:ext>
            </a:extLst>
          </p:cNvPr>
          <p:cNvSpPr/>
          <p:nvPr/>
        </p:nvSpPr>
        <p:spPr>
          <a:xfrm>
            <a:off x="6084168" y="1626861"/>
            <a:ext cx="2890664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Odběrová a tkáňová zařízení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BF10DDAA-7151-4E3F-95A6-679D685E34BE}"/>
              </a:ext>
            </a:extLst>
          </p:cNvPr>
          <p:cNvSpPr/>
          <p:nvPr/>
        </p:nvSpPr>
        <p:spPr>
          <a:xfrm>
            <a:off x="3419872" y="1692302"/>
            <a:ext cx="2386608" cy="8005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Záchytné stanice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B42574BB-4F76-49BA-8986-2E7C593730D7}"/>
              </a:ext>
            </a:extLst>
          </p:cNvPr>
          <p:cNvSpPr/>
          <p:nvPr/>
        </p:nvSpPr>
        <p:spPr>
          <a:xfrm>
            <a:off x="6736177" y="2914503"/>
            <a:ext cx="2238655" cy="83687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Specifické ZS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4FAC712-7C91-43F2-B927-581DFAE90F4A}"/>
              </a:ext>
            </a:extLst>
          </p:cNvPr>
          <p:cNvSpPr/>
          <p:nvPr/>
        </p:nvSpPr>
        <p:spPr>
          <a:xfrm>
            <a:off x="611561" y="5383650"/>
            <a:ext cx="2674640" cy="9869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Pacient</a:t>
            </a:r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24B6B1E2-A45F-4858-B699-1CDAA61D1C16}"/>
              </a:ext>
            </a:extLst>
          </p:cNvPr>
          <p:cNvSpPr/>
          <p:nvPr/>
        </p:nvSpPr>
        <p:spPr>
          <a:xfrm>
            <a:off x="3707904" y="5661248"/>
            <a:ext cx="1152128" cy="43936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05276CAA-3B4D-44C8-ACE6-E5AA4FF80407}"/>
              </a:ext>
            </a:extLst>
          </p:cNvPr>
          <p:cNvSpPr/>
          <p:nvPr/>
        </p:nvSpPr>
        <p:spPr>
          <a:xfrm rot="5400000">
            <a:off x="737665" y="4458483"/>
            <a:ext cx="1152128" cy="43936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76D41A7B-8094-4EC3-9976-0750F9A897D4}"/>
              </a:ext>
            </a:extLst>
          </p:cNvPr>
          <p:cNvSpPr/>
          <p:nvPr/>
        </p:nvSpPr>
        <p:spPr>
          <a:xfrm>
            <a:off x="5580112" y="5423360"/>
            <a:ext cx="2890664" cy="10081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Zdravotnické zařízení</a:t>
            </a:r>
          </a:p>
        </p:txBody>
      </p:sp>
      <p:sp>
        <p:nvSpPr>
          <p:cNvPr id="18" name="Šipka: doprava 17">
            <a:extLst>
              <a:ext uri="{FF2B5EF4-FFF2-40B4-BE49-F238E27FC236}">
                <a16:creationId xmlns:a16="http://schemas.microsoft.com/office/drawing/2014/main" id="{F3A4725D-9297-4CE4-8861-DE173E918900}"/>
              </a:ext>
            </a:extLst>
          </p:cNvPr>
          <p:cNvSpPr/>
          <p:nvPr/>
        </p:nvSpPr>
        <p:spPr>
          <a:xfrm rot="16200000">
            <a:off x="6759407" y="4387293"/>
            <a:ext cx="1152128" cy="43936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639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12BB1-1C05-4C37-95A2-0C4704F31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401955-6D2E-4F26-A1C3-D986F8D04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algn="just">
              <a:buNone/>
            </a:pPr>
            <a:r>
              <a:rPr lang="cs-CZ" sz="2400" dirty="0"/>
              <a:t>Pacientka byla přivezena záchrannou službou do zdravotnického zařízení, byla vyšetřena lékaři, kteří však ani při opakovaných vyšetřeních na neurologickém, interním a chirurgickém oddělení nerozpoznali vředové onemocnění a přes velké bolesti břicha pacientku nehospitalizovali a propustili ji do domácího léčení, kde zemřela.</a:t>
            </a:r>
          </a:p>
          <a:p>
            <a:pPr marL="118872" indent="0" algn="just">
              <a:buNone/>
            </a:pPr>
            <a:endParaRPr lang="cs-CZ" sz="2400" dirty="0"/>
          </a:p>
          <a:p>
            <a:pPr marL="118872" indent="0" algn="just">
              <a:buNone/>
            </a:pPr>
            <a:r>
              <a:rPr lang="cs-CZ" sz="2400" b="1" dirty="0"/>
              <a:t>Na čem postavíte jako příbuzní žalobu? </a:t>
            </a:r>
          </a:p>
          <a:p>
            <a:pPr marL="118872" indent="0" algn="just">
              <a:buNone/>
            </a:pPr>
            <a:endParaRPr lang="cs-CZ" sz="2400" dirty="0"/>
          </a:p>
          <a:p>
            <a:pPr marL="118872" indent="0" algn="just">
              <a:buNone/>
            </a:pPr>
            <a:r>
              <a:rPr lang="cs-CZ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16655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ABF7D-3A1E-488C-A932-D79CE595B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Lege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4AB81B-C69D-4ABD-9D1C-51655A5BA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4 Úmluvy o biomedicíně</a:t>
            </a:r>
          </a:p>
          <a:p>
            <a:endParaRPr lang="cs-CZ" dirty="0"/>
          </a:p>
          <a:p>
            <a:pPr algn="just"/>
            <a:r>
              <a:rPr lang="cs-CZ" dirty="0"/>
              <a:t>§ 4 odst. 5 ZZS: zdravotnická zařízení poskytují zdravotní péči v souladu se současnými a dostupnými poznatky lékařské vědy a uznávanými medicínskými postupy při respektování individuality pacientek s ohledem na konkrétní podmínky a objektivní možnosti </a:t>
            </a:r>
          </a:p>
        </p:txBody>
      </p:sp>
    </p:spTree>
    <p:extLst>
      <p:ext uri="{BB962C8B-B14F-4D97-AF65-F5344CB8AC3E}">
        <p14:creationId xmlns:p14="http://schemas.microsoft.com/office/powerpoint/2010/main" val="683344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Zdravotní péče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dirty="0"/>
              <a:t> </a:t>
            </a:r>
          </a:p>
          <a:p>
            <a:pPr marL="633222" indent="-514350" algn="just">
              <a:buNone/>
            </a:pPr>
            <a:r>
              <a:rPr lang="cs-CZ" b="1" dirty="0"/>
              <a:t>a) soubor činností a opatření prováděných u fyzických osob za účelem</a:t>
            </a:r>
          </a:p>
          <a:p>
            <a:pPr marL="633222" indent="-514350"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/>
              <a:t>	1. předcházení, odhalení a odstranění nemoci, vady nebo zdravotního stavu, </a:t>
            </a:r>
          </a:p>
          <a:p>
            <a:pPr algn="just">
              <a:buNone/>
            </a:pPr>
            <a:r>
              <a:rPr lang="cs-CZ" dirty="0"/>
              <a:t>	2. udržení, obnovení nebo zlepšení zdravotního a funkčního stavu,</a:t>
            </a:r>
          </a:p>
          <a:p>
            <a:pPr algn="just">
              <a:buNone/>
            </a:pPr>
            <a:r>
              <a:rPr lang="cs-CZ" dirty="0"/>
              <a:t>	3. udržení a prodloužení života a zmírnění utrpení,</a:t>
            </a:r>
          </a:p>
          <a:p>
            <a:pPr algn="just">
              <a:buNone/>
            </a:pPr>
            <a:r>
              <a:rPr lang="cs-CZ" dirty="0"/>
              <a:t>	4. pomoci při reprodukci a porodu,</a:t>
            </a:r>
          </a:p>
          <a:p>
            <a:pPr algn="just">
              <a:buNone/>
            </a:pPr>
            <a:r>
              <a:rPr lang="cs-CZ" dirty="0"/>
              <a:t>	5. posuzování zdravotního stavu. 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/>
              <a:t> </a:t>
            </a:r>
            <a:endParaRPr lang="cs-CZ" b="1" dirty="0"/>
          </a:p>
          <a:p>
            <a:pPr algn="just">
              <a:buNone/>
            </a:pPr>
            <a:r>
              <a:rPr lang="cs-CZ" b="1" dirty="0"/>
              <a:t>b) preventivní, diagnostické, léčebné, léčebně rehabilitační, ošetřovatelské nebo jiné zdravotní výkony prováděné zdravotnickými pracovníky za účelem podle písmene a).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629</TotalTime>
  <Words>1178</Words>
  <Application>Microsoft Office PowerPoint</Application>
  <PresentationFormat>Předvádění na obrazovce (4:3)</PresentationFormat>
  <Paragraphs>233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Corbel</vt:lpstr>
      <vt:lpstr>Wingdings</vt:lpstr>
      <vt:lpstr>Wingdings 2</vt:lpstr>
      <vt:lpstr>Wingdings 3</vt:lpstr>
      <vt:lpstr>Modul</vt:lpstr>
      <vt:lpstr>Právní úprava zdravotních služeb</vt:lpstr>
      <vt:lpstr>Základní otázky</vt:lpstr>
      <vt:lpstr>Prezentace aplikace PowerPoint</vt:lpstr>
      <vt:lpstr>Prameny zdravotnického práva</vt:lpstr>
      <vt:lpstr>Prezentace aplikace PowerPoint</vt:lpstr>
      <vt:lpstr>1. Zdravotní služby</vt:lpstr>
      <vt:lpstr>Příklad č. 1</vt:lpstr>
      <vt:lpstr>Lege artis</vt:lpstr>
      <vt:lpstr>Zdravotní péče </vt:lpstr>
      <vt:lpstr>Druhy a formy zdravotní péče</vt:lpstr>
      <vt:lpstr>2. Kdo je poskytovatelem zdravotních služeb?</vt:lpstr>
      <vt:lpstr>2. Kdo je poskytovatelem zdravotních služeb? </vt:lpstr>
      <vt:lpstr>Příklad č. 2</vt:lpstr>
      <vt:lpstr>Prezentace aplikace PowerPoint</vt:lpstr>
      <vt:lpstr>Fakultní nemocnice </vt:lpstr>
      <vt:lpstr>Fakultní nemocnice</vt:lpstr>
      <vt:lpstr>Centrum vysoce specializované péče</vt:lpstr>
      <vt:lpstr>Příspěvkové organizace v oblasti zdravotnictví JMK</vt:lpstr>
      <vt:lpstr>3. Podmínky poskytování ZS</vt:lpstr>
      <vt:lpstr>Prezentace aplikace PowerPoint</vt:lpstr>
      <vt:lpstr>Příklad č. 3: práva pacientů</vt:lpstr>
      <vt:lpstr>Příklad č. 4 práva pacientů</vt:lpstr>
      <vt:lpstr>Příklad č. 5</vt:lpstr>
      <vt:lpstr>Příklad č. 6</vt:lpstr>
      <vt:lpstr>Příklad č. 7</vt:lpstr>
      <vt:lpstr>Příklad č. 7</vt:lpstr>
      <vt:lpstr>Příklad č. 8 </vt:lpstr>
      <vt:lpstr>Prezentace aplikace PowerPoint</vt:lpstr>
      <vt:lpstr>Práva pacientů</vt:lpstr>
      <vt:lpstr>4. Práva a povinnosti poskytovatele</vt:lpstr>
      <vt:lpstr>Prezentace aplikace PowerPoint</vt:lpstr>
      <vt:lpstr>Příklad č. 9: hospitalizace bez souhlasu</vt:lpstr>
      <vt:lpstr>Prezentace aplikace PowerPoint</vt:lpstr>
      <vt:lpstr>Povinnost poskytovatele</vt:lpstr>
      <vt:lpstr>Příklad č. 10: útěk z nemocnice</vt:lpstr>
      <vt:lpstr>Prezentace aplikace PowerPoint</vt:lpstr>
      <vt:lpstr>Příklad č. 11: ukončení péče o pacienta</vt:lpstr>
      <vt:lpstr>Prezentace aplikace PowerPoint</vt:lpstr>
      <vt:lpstr>Příklad č. 12: neposkytnutí zdravotní služby</vt:lpstr>
      <vt:lpstr>Prezentace aplikace PowerPoint</vt:lpstr>
      <vt:lpstr>Děkuji za pozornost</vt:lpstr>
    </vt:vector>
  </TitlesOfParts>
  <Company>Nejvyšší soud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Poskytovatelé zdravotních služeb</dc:title>
  <dc:creator>s</dc:creator>
  <cp:lastModifiedBy>Marie</cp:lastModifiedBy>
  <cp:revision>83</cp:revision>
  <dcterms:created xsi:type="dcterms:W3CDTF">2017-03-03T09:53:10Z</dcterms:created>
  <dcterms:modified xsi:type="dcterms:W3CDTF">2017-12-01T20:17:18Z</dcterms:modified>
</cp:coreProperties>
</file>