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63" r:id="rId4"/>
    <p:sldId id="258" r:id="rId5"/>
    <p:sldId id="259" r:id="rId6"/>
    <p:sldId id="265" r:id="rId7"/>
    <p:sldId id="266" r:id="rId8"/>
    <p:sldId id="269" r:id="rId9"/>
    <p:sldId id="267" r:id="rId10"/>
    <p:sldId id="270" r:id="rId11"/>
    <p:sldId id="272" r:id="rId12"/>
    <p:sldId id="277" r:id="rId13"/>
    <p:sldId id="271" r:id="rId14"/>
    <p:sldId id="260" r:id="rId15"/>
    <p:sldId id="261" r:id="rId16"/>
    <p:sldId id="273" r:id="rId17"/>
    <p:sldId id="274" r:id="rId18"/>
    <p:sldId id="288" r:id="rId19"/>
    <p:sldId id="275" r:id="rId20"/>
    <p:sldId id="276" r:id="rId21"/>
    <p:sldId id="264" r:id="rId22"/>
    <p:sldId id="278" r:id="rId23"/>
    <p:sldId id="279" r:id="rId24"/>
    <p:sldId id="286" r:id="rId25"/>
    <p:sldId id="280" r:id="rId26"/>
    <p:sldId id="281" r:id="rId27"/>
    <p:sldId id="287" r:id="rId28"/>
    <p:sldId id="283" r:id="rId29"/>
    <p:sldId id="284" r:id="rId30"/>
    <p:sldId id="285" r:id="rId31"/>
    <p:sldId id="282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25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762C-F34A-4FD2-AA8A-A12B0E806E34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2F91-4253-4E9E-95C9-E649A33F1F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762C-F34A-4FD2-AA8A-A12B0E806E34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2F91-4253-4E9E-95C9-E649A33F1F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762C-F34A-4FD2-AA8A-A12B0E806E34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2F91-4253-4E9E-95C9-E649A33F1FBC}" type="slidenum">
              <a:rPr lang="cs-CZ" smtClean="0"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762C-F34A-4FD2-AA8A-A12B0E806E34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2F91-4253-4E9E-95C9-E649A33F1FB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762C-F34A-4FD2-AA8A-A12B0E806E34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2F91-4253-4E9E-95C9-E649A33F1F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762C-F34A-4FD2-AA8A-A12B0E806E34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2F91-4253-4E9E-95C9-E649A33F1FBC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762C-F34A-4FD2-AA8A-A12B0E806E34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2F91-4253-4E9E-95C9-E649A33F1F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762C-F34A-4FD2-AA8A-A12B0E806E34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2F91-4253-4E9E-95C9-E649A33F1F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762C-F34A-4FD2-AA8A-A12B0E806E34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2F91-4253-4E9E-95C9-E649A33F1F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762C-F34A-4FD2-AA8A-A12B0E806E34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2F91-4253-4E9E-95C9-E649A33F1FBC}" type="slidenum">
              <a:rPr lang="cs-CZ" smtClean="0"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762C-F34A-4FD2-AA8A-A12B0E806E34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2F91-4253-4E9E-95C9-E649A33F1FBC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695762C-F34A-4FD2-AA8A-A12B0E806E34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E882F91-4253-4E9E-95C9-E649A33F1FBC}" type="slidenum">
              <a:rPr lang="cs-CZ" smtClean="0"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Odpovědnost leteckého dopravce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a práva cestujících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63872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41 článků:</a:t>
            </a:r>
          </a:p>
          <a:p>
            <a:pPr lvl="2"/>
            <a:r>
              <a:rPr lang="cs-CZ" dirty="0" smtClean="0"/>
              <a:t>1 – 2	Předmět</a:t>
            </a:r>
          </a:p>
          <a:p>
            <a:pPr lvl="2"/>
            <a:r>
              <a:rPr lang="cs-CZ" dirty="0" smtClean="0"/>
              <a:t>3 – 16	Přepravní listiny</a:t>
            </a:r>
          </a:p>
          <a:p>
            <a:pPr lvl="2"/>
            <a:r>
              <a:rPr lang="cs-CZ" dirty="0" smtClean="0"/>
              <a:t>17 – 30	</a:t>
            </a:r>
            <a:r>
              <a:rPr lang="cs-CZ" dirty="0" smtClean="0">
                <a:solidFill>
                  <a:srgbClr val="FF0000"/>
                </a:solidFill>
              </a:rPr>
              <a:t>Odpovědnost dopravce</a:t>
            </a:r>
          </a:p>
          <a:p>
            <a:pPr lvl="2"/>
            <a:r>
              <a:rPr lang="cs-CZ" dirty="0" smtClean="0"/>
              <a:t>31	Kombinovaná přeprava</a:t>
            </a:r>
          </a:p>
          <a:p>
            <a:pPr lvl="2"/>
            <a:r>
              <a:rPr lang="cs-CZ" dirty="0" smtClean="0"/>
              <a:t>32 – 41	Závěrečná ustanovení</a:t>
            </a:r>
          </a:p>
          <a:p>
            <a:pPr lvl="2"/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Varšavská úmluva - struktura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873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Odpovědnost:</a:t>
            </a:r>
          </a:p>
          <a:p>
            <a:pPr lvl="2"/>
            <a:r>
              <a:rPr lang="cs-CZ" dirty="0" smtClean="0"/>
              <a:t>V případě </a:t>
            </a:r>
            <a:r>
              <a:rPr lang="cs-CZ" dirty="0"/>
              <a:t>usmrcení a </a:t>
            </a:r>
            <a:r>
              <a:rPr lang="cs-CZ" dirty="0" smtClean="0"/>
              <a:t>zranění cestujících</a:t>
            </a:r>
          </a:p>
          <a:p>
            <a:pPr lvl="2"/>
            <a:r>
              <a:rPr lang="cs-CZ" dirty="0" smtClean="0"/>
              <a:t>V případě </a:t>
            </a:r>
            <a:r>
              <a:rPr lang="cs-CZ" dirty="0"/>
              <a:t>ztráty, zničení a </a:t>
            </a:r>
            <a:r>
              <a:rPr lang="cs-CZ" dirty="0" smtClean="0"/>
              <a:t>poškození zavazadel nebo nákladu</a:t>
            </a:r>
          </a:p>
          <a:p>
            <a:pPr lvl="2"/>
            <a:r>
              <a:rPr lang="cs-CZ" dirty="0" smtClean="0"/>
              <a:t>V případě </a:t>
            </a:r>
            <a:r>
              <a:rPr lang="cs-CZ" dirty="0" smtClean="0"/>
              <a:t>zpoždění</a:t>
            </a:r>
          </a:p>
          <a:p>
            <a:pPr lvl="2"/>
            <a:endParaRPr lang="cs-CZ" dirty="0"/>
          </a:p>
          <a:p>
            <a:pPr lvl="2"/>
            <a:r>
              <a:rPr lang="cs-CZ" dirty="0" smtClean="0"/>
              <a:t>Dvoustupňová odpovědnost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Varšavská úmluva – odpovědnost dopravce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80159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Jednotka Frank </a:t>
            </a:r>
            <a:r>
              <a:rPr lang="cs-CZ" dirty="0" err="1" smtClean="0"/>
              <a:t>Poincaré</a:t>
            </a:r>
            <a:endParaRPr lang="cs-CZ" dirty="0" smtClean="0"/>
          </a:p>
          <a:p>
            <a:r>
              <a:rPr lang="cs-CZ" dirty="0" smtClean="0"/>
              <a:t>Limity </a:t>
            </a:r>
            <a:r>
              <a:rPr lang="cs-CZ" dirty="0" smtClean="0"/>
              <a:t>odpovědnosti (maximální):</a:t>
            </a:r>
            <a:endParaRPr lang="cs-CZ" dirty="0"/>
          </a:p>
          <a:p>
            <a:pPr lvl="2"/>
            <a:r>
              <a:rPr lang="cs-CZ" dirty="0" smtClean="0"/>
              <a:t>125 000 (3.750.000 Kč) za </a:t>
            </a:r>
            <a:r>
              <a:rPr lang="cs-CZ" dirty="0"/>
              <a:t>každého cestujícího, v případě škody způsobené </a:t>
            </a:r>
            <a:r>
              <a:rPr lang="cs-CZ" dirty="0" smtClean="0"/>
              <a:t>usmrcením, zraněním nebo zpožděním osob</a:t>
            </a:r>
            <a:endParaRPr lang="cs-CZ" dirty="0"/>
          </a:p>
          <a:p>
            <a:pPr lvl="2"/>
            <a:r>
              <a:rPr lang="cs-CZ" dirty="0" smtClean="0"/>
              <a:t>250/kg (7.500 Kč) v </a:t>
            </a:r>
            <a:r>
              <a:rPr lang="cs-CZ" dirty="0"/>
              <a:t>případě škody zničení, ztráty, poškození nebo </a:t>
            </a:r>
            <a:r>
              <a:rPr lang="cs-CZ" dirty="0" smtClean="0"/>
              <a:t>zničení  </a:t>
            </a:r>
            <a:r>
              <a:rPr lang="cs-CZ" dirty="0" smtClean="0"/>
              <a:t>zavazadel nebo zboží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Varšavská úmluva – limity odpovědnosti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11064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41 článků:</a:t>
            </a:r>
          </a:p>
          <a:p>
            <a:pPr lvl="2"/>
            <a:r>
              <a:rPr lang="cs-CZ" dirty="0" smtClean="0"/>
              <a:t>1 – 2	Předmět</a:t>
            </a:r>
          </a:p>
          <a:p>
            <a:pPr lvl="2"/>
            <a:r>
              <a:rPr lang="cs-CZ" dirty="0" smtClean="0"/>
              <a:t>3 – 16	Přepravní listiny</a:t>
            </a:r>
          </a:p>
          <a:p>
            <a:pPr lvl="2"/>
            <a:r>
              <a:rPr lang="cs-CZ" dirty="0" smtClean="0"/>
              <a:t>17 – 30	Odpovědnost dopravce</a:t>
            </a:r>
          </a:p>
          <a:p>
            <a:pPr lvl="2"/>
            <a:r>
              <a:rPr lang="cs-CZ" dirty="0" smtClean="0"/>
              <a:t>31	</a:t>
            </a:r>
            <a:r>
              <a:rPr lang="cs-CZ" dirty="0" smtClean="0">
                <a:solidFill>
                  <a:srgbClr val="FF0000"/>
                </a:solidFill>
              </a:rPr>
              <a:t>Kombinovaná přeprava</a:t>
            </a:r>
          </a:p>
          <a:p>
            <a:pPr lvl="2"/>
            <a:r>
              <a:rPr lang="cs-CZ" dirty="0" smtClean="0"/>
              <a:t>32 – 41	</a:t>
            </a:r>
            <a:r>
              <a:rPr lang="cs-CZ" dirty="0" smtClean="0">
                <a:solidFill>
                  <a:srgbClr val="FF0000"/>
                </a:solidFill>
              </a:rPr>
              <a:t>Závěrečná ustanovení</a:t>
            </a:r>
          </a:p>
          <a:p>
            <a:pPr lvl="2"/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Varšavská úmluva - struktura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873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1955 	(1963)		Haagský protokol</a:t>
            </a:r>
          </a:p>
          <a:p>
            <a:r>
              <a:rPr lang="cs-CZ" dirty="0" smtClean="0"/>
              <a:t>1961 (1964)		Guadalajarská úmluva</a:t>
            </a:r>
          </a:p>
          <a:p>
            <a:r>
              <a:rPr lang="cs-CZ" dirty="0" smtClean="0"/>
              <a:t>(1966		Montrealské ujednání)</a:t>
            </a:r>
          </a:p>
          <a:p>
            <a:r>
              <a:rPr lang="cs-CZ" dirty="0" smtClean="0"/>
              <a:t>1971 (x)		Guatemalský protokol</a:t>
            </a:r>
          </a:p>
          <a:p>
            <a:r>
              <a:rPr lang="cs-CZ" dirty="0" smtClean="0"/>
              <a:t>1975			Montrealské protokoly (1 - 4)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Varšavský systém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543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1999 - Úmluva </a:t>
            </a:r>
            <a:r>
              <a:rPr lang="cs-CZ" dirty="0"/>
              <a:t>o sjednocení </a:t>
            </a:r>
            <a:r>
              <a:rPr lang="cs-CZ" dirty="0" smtClean="0"/>
              <a:t>některých pravidel </a:t>
            </a:r>
            <a:r>
              <a:rPr lang="cs-CZ" dirty="0"/>
              <a:t>o mezinárodní letecké </a:t>
            </a:r>
            <a:r>
              <a:rPr lang="cs-CZ" dirty="0" smtClean="0"/>
              <a:t>přepravě</a:t>
            </a:r>
          </a:p>
          <a:p>
            <a:pPr lvl="3"/>
            <a:r>
              <a:rPr lang="cs-CZ" dirty="0" smtClean="0"/>
              <a:t>Účinnost od 4. 11. 2003</a:t>
            </a:r>
          </a:p>
          <a:p>
            <a:pPr lvl="3"/>
            <a:r>
              <a:rPr lang="cs-CZ" dirty="0" smtClean="0"/>
              <a:t>126 signatářů</a:t>
            </a:r>
          </a:p>
          <a:p>
            <a:pPr lvl="3"/>
            <a:r>
              <a:rPr lang="cs-CZ" dirty="0" smtClean="0"/>
              <a:t>ČR přistoupila 28. 5. 1999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Montrealská úmluva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362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Působnost:</a:t>
            </a:r>
          </a:p>
          <a:p>
            <a:pPr marL="581343" lvl="2" indent="0">
              <a:buNone/>
            </a:pPr>
            <a:r>
              <a:rPr lang="cs-CZ" dirty="0"/>
              <a:t>a) mezinárodní </a:t>
            </a:r>
            <a:r>
              <a:rPr lang="cs-CZ" dirty="0" smtClean="0"/>
              <a:t>přeprava</a:t>
            </a:r>
            <a:endParaRPr lang="cs-CZ" dirty="0"/>
          </a:p>
          <a:p>
            <a:pPr marL="581343" lvl="2" indent="0">
              <a:buNone/>
            </a:pPr>
            <a:r>
              <a:rPr lang="cs-CZ" dirty="0" smtClean="0"/>
              <a:t>b) </a:t>
            </a:r>
            <a:r>
              <a:rPr lang="cs-CZ" dirty="0"/>
              <a:t>osob, zavazadel, nebo </a:t>
            </a:r>
            <a:r>
              <a:rPr lang="cs-CZ" dirty="0" smtClean="0"/>
              <a:t>nákladu</a:t>
            </a:r>
          </a:p>
          <a:p>
            <a:pPr marL="581343" lvl="2" indent="0">
              <a:buNone/>
            </a:pPr>
            <a:r>
              <a:rPr lang="cs-CZ" dirty="0" smtClean="0"/>
              <a:t>c</a:t>
            </a:r>
            <a:r>
              <a:rPr lang="cs-CZ" dirty="0"/>
              <a:t>) </a:t>
            </a:r>
            <a:r>
              <a:rPr lang="cs-CZ" dirty="0" smtClean="0"/>
              <a:t>vykonávaná letecky</a:t>
            </a:r>
            <a:endParaRPr lang="cs-CZ" dirty="0"/>
          </a:p>
          <a:p>
            <a:pPr marL="581343" lvl="2" indent="0">
              <a:buNone/>
            </a:pPr>
            <a:r>
              <a:rPr lang="cs-CZ" dirty="0"/>
              <a:t>d) </a:t>
            </a:r>
            <a:r>
              <a:rPr lang="cs-CZ" dirty="0" smtClean="0"/>
              <a:t>prováděná </a:t>
            </a:r>
            <a:r>
              <a:rPr lang="cs-CZ" dirty="0"/>
              <a:t>za úplatu, příp. bezplatně, pokud se jedná o </a:t>
            </a:r>
            <a:r>
              <a:rPr lang="cs-CZ" dirty="0" smtClean="0"/>
              <a:t>profesionální letecké </a:t>
            </a:r>
            <a:r>
              <a:rPr lang="cs-CZ" dirty="0"/>
              <a:t>dopravní </a:t>
            </a:r>
            <a:r>
              <a:rPr lang="cs-CZ" dirty="0" smtClean="0"/>
              <a:t>společnosti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Montrealská </a:t>
            </a:r>
            <a:r>
              <a:rPr lang="cs-CZ" dirty="0" smtClean="0"/>
              <a:t>úmluva - působnost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43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57 </a:t>
            </a:r>
            <a:r>
              <a:rPr lang="cs-CZ" dirty="0"/>
              <a:t>článků:</a:t>
            </a:r>
          </a:p>
          <a:p>
            <a:pPr lvl="2"/>
            <a:r>
              <a:rPr lang="cs-CZ" dirty="0"/>
              <a:t>1 – 2	Předmět</a:t>
            </a:r>
          </a:p>
          <a:p>
            <a:pPr lvl="2"/>
            <a:r>
              <a:rPr lang="cs-CZ" dirty="0"/>
              <a:t>3 – 16	Přepravní listiny</a:t>
            </a:r>
          </a:p>
          <a:p>
            <a:pPr lvl="2"/>
            <a:r>
              <a:rPr lang="cs-CZ" dirty="0"/>
              <a:t>17 – </a:t>
            </a:r>
            <a:r>
              <a:rPr lang="cs-CZ" dirty="0" smtClean="0"/>
              <a:t>37</a:t>
            </a:r>
            <a:r>
              <a:rPr lang="cs-CZ" dirty="0"/>
              <a:t>	Odpovědnost dopravce</a:t>
            </a:r>
          </a:p>
          <a:p>
            <a:pPr lvl="2"/>
            <a:r>
              <a:rPr lang="cs-CZ" dirty="0"/>
              <a:t>38	Kombinovaná přeprava</a:t>
            </a:r>
          </a:p>
          <a:p>
            <a:pPr lvl="2"/>
            <a:r>
              <a:rPr lang="cs-CZ" dirty="0"/>
              <a:t>39 - 48	Doprava provozovaná jinou osobou než smluvním 		dopravcem</a:t>
            </a:r>
          </a:p>
          <a:p>
            <a:pPr lvl="2"/>
            <a:r>
              <a:rPr lang="cs-CZ" dirty="0"/>
              <a:t>49 – 57	Další a závěrečná ustanovení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Montrealská </a:t>
            </a:r>
            <a:r>
              <a:rPr lang="cs-CZ" dirty="0" smtClean="0"/>
              <a:t>úmluva - struktura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938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Vyvinění:</a:t>
            </a:r>
          </a:p>
          <a:p>
            <a:pPr lvl="2"/>
            <a:r>
              <a:rPr lang="cs-CZ" dirty="0" smtClean="0"/>
              <a:t>Škodu způsobil nebo k ní přispěl poškozený</a:t>
            </a:r>
          </a:p>
          <a:p>
            <a:pPr lvl="2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Montrealská úmluva </a:t>
            </a:r>
            <a:r>
              <a:rPr lang="cs-CZ" dirty="0" smtClean="0"/>
              <a:t>- vyvinění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589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Odpovědnost:</a:t>
            </a:r>
          </a:p>
          <a:p>
            <a:pPr lvl="2"/>
            <a:r>
              <a:rPr lang="cs-CZ" dirty="0"/>
              <a:t>V případě usmrcení a zranění cestujících</a:t>
            </a:r>
          </a:p>
          <a:p>
            <a:pPr lvl="2"/>
            <a:r>
              <a:rPr lang="cs-CZ" dirty="0"/>
              <a:t>V případě ztráty, zničení a poškození zavazadel nebo nákladu</a:t>
            </a:r>
          </a:p>
          <a:p>
            <a:pPr lvl="2"/>
            <a:r>
              <a:rPr lang="cs-CZ" dirty="0"/>
              <a:t>V případě zpoždění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Montrealská úmluva – odpovědnost dopravce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72847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Mezinárodní úprava</a:t>
            </a:r>
          </a:p>
          <a:p>
            <a:r>
              <a:rPr lang="cs-CZ" dirty="0" smtClean="0"/>
              <a:t>Evropská úprava</a:t>
            </a:r>
          </a:p>
          <a:p>
            <a:r>
              <a:rPr lang="cs-CZ" dirty="0" smtClean="0"/>
              <a:t>Vnitrostátní úprava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Právní úprava odpovědnosti </a:t>
            </a:r>
            <a:r>
              <a:rPr lang="cs-CZ" dirty="0"/>
              <a:t>leteckého dopravce</a:t>
            </a:r>
          </a:p>
        </p:txBody>
      </p:sp>
    </p:spTree>
    <p:extLst>
      <p:ext uri="{BB962C8B-B14F-4D97-AF65-F5344CB8AC3E}">
        <p14:creationId xmlns:p14="http://schemas.microsoft.com/office/powerpoint/2010/main" val="125936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Přezkum limitů každých pět </a:t>
            </a:r>
            <a:r>
              <a:rPr lang="cs-CZ" dirty="0" smtClean="0"/>
              <a:t>let, jednotka SDR</a:t>
            </a:r>
          </a:p>
          <a:p>
            <a:r>
              <a:rPr lang="cs-CZ" dirty="0" smtClean="0"/>
              <a:t>Do limitů odpovědnosti absolutně, nad ně pouze v případě nedbalosti, opomenutí a chybného jednání dopravce </a:t>
            </a:r>
            <a:endParaRPr lang="cs-CZ" dirty="0" smtClean="0"/>
          </a:p>
          <a:p>
            <a:r>
              <a:rPr lang="cs-CZ" dirty="0" smtClean="0"/>
              <a:t>Limity odpovědnosti</a:t>
            </a:r>
            <a:r>
              <a:rPr lang="cs-CZ" dirty="0" smtClean="0"/>
              <a:t>: (možné smluvní navýšení)</a:t>
            </a:r>
            <a:endParaRPr lang="cs-CZ" dirty="0" smtClean="0"/>
          </a:p>
          <a:p>
            <a:pPr lvl="2"/>
            <a:r>
              <a:rPr lang="cs-CZ" dirty="0"/>
              <a:t>113.100 SDR (3.530.303 CZK) za každého cestujícího, v případě </a:t>
            </a:r>
            <a:r>
              <a:rPr lang="cs-CZ" dirty="0" smtClean="0"/>
              <a:t>škody způsobené </a:t>
            </a:r>
            <a:r>
              <a:rPr lang="cs-CZ" dirty="0"/>
              <a:t>usmrcením nebo zraněním</a:t>
            </a:r>
          </a:p>
          <a:p>
            <a:pPr lvl="2"/>
            <a:r>
              <a:rPr lang="cs-CZ" dirty="0" smtClean="0"/>
              <a:t>4.694 </a:t>
            </a:r>
            <a:r>
              <a:rPr lang="cs-CZ" dirty="0"/>
              <a:t>SDR (146.518 CZK) za každého cestujícího, v případě </a:t>
            </a:r>
            <a:r>
              <a:rPr lang="cs-CZ" dirty="0" smtClean="0"/>
              <a:t>škody způsobené </a:t>
            </a:r>
            <a:r>
              <a:rPr lang="cs-CZ" dirty="0"/>
              <a:t>zpožděním při dopravě osob</a:t>
            </a:r>
          </a:p>
          <a:p>
            <a:pPr lvl="2"/>
            <a:r>
              <a:rPr lang="cs-CZ" dirty="0" smtClean="0"/>
              <a:t>1.131 </a:t>
            </a:r>
            <a:r>
              <a:rPr lang="cs-CZ" dirty="0"/>
              <a:t>SDR (35.303 </a:t>
            </a:r>
            <a:r>
              <a:rPr lang="cs-CZ" dirty="0" smtClean="0"/>
              <a:t>CZK) </a:t>
            </a:r>
            <a:r>
              <a:rPr lang="cs-CZ" dirty="0"/>
              <a:t>za každého cestujícího, v případě </a:t>
            </a:r>
            <a:r>
              <a:rPr lang="cs-CZ" dirty="0" smtClean="0"/>
              <a:t>škody zničení</a:t>
            </a:r>
            <a:r>
              <a:rPr lang="cs-CZ" dirty="0"/>
              <a:t>, </a:t>
            </a:r>
            <a:r>
              <a:rPr lang="cs-CZ" dirty="0" smtClean="0"/>
              <a:t>ztráty, poškození </a:t>
            </a:r>
            <a:r>
              <a:rPr lang="cs-CZ" dirty="0"/>
              <a:t>nebo zpoždění </a:t>
            </a:r>
            <a:r>
              <a:rPr lang="cs-CZ" dirty="0" smtClean="0"/>
              <a:t>zavazadel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Montrealská úmluva – limity odpovědnosti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0629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Evropská </a:t>
            </a:r>
            <a:r>
              <a:rPr lang="cs-CZ" dirty="0" smtClean="0"/>
              <a:t>úprava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071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99592" y="2708920"/>
            <a:ext cx="7524824" cy="3633267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Nařízení Rady (EHS) č. 295/91 ze dne 4. února 1991, kterým se stanoví společná pravidla </a:t>
            </a:r>
            <a:r>
              <a:rPr lang="cs-CZ" dirty="0" smtClean="0"/>
              <a:t>systému náhrad </a:t>
            </a:r>
            <a:r>
              <a:rPr lang="cs-CZ" dirty="0"/>
              <a:t>za odepření nástupu na palubu v pravidelné letecké </a:t>
            </a:r>
            <a:r>
              <a:rPr lang="cs-CZ" dirty="0" smtClean="0"/>
              <a:t>dopravě</a:t>
            </a:r>
          </a:p>
          <a:p>
            <a:r>
              <a:rPr lang="cs-CZ" dirty="0"/>
              <a:t>Nařízení Rady (ES) č. 2027/97, o odpovědnosti leteckého dopravce v případě nehod, ze dne 9. </a:t>
            </a:r>
            <a:r>
              <a:rPr lang="cs-CZ" dirty="0" smtClean="0"/>
              <a:t>října 1997</a:t>
            </a:r>
          </a:p>
          <a:p>
            <a:r>
              <a:rPr lang="cs-CZ" dirty="0"/>
              <a:t>Nařízení Evropského parlamentu a Rady (ES) č. 889/2002, kterým se mění Nařízení Rady (ES) </a:t>
            </a:r>
            <a:r>
              <a:rPr lang="cs-CZ" dirty="0" smtClean="0"/>
              <a:t>o odpovědnosti </a:t>
            </a:r>
            <a:r>
              <a:rPr lang="cs-CZ" dirty="0"/>
              <a:t>leteckého dopravce v případě nehod, ze dne 13. května 2002.</a:t>
            </a:r>
            <a:endParaRPr lang="cs-CZ" dirty="0" smtClean="0"/>
          </a:p>
          <a:p>
            <a:r>
              <a:rPr lang="cs-CZ" dirty="0"/>
              <a:t>Nařízení Evropského parlamentu a Rady (ES) č. 261/2004 kterým se stanoví společná pravidla </a:t>
            </a:r>
            <a:r>
              <a:rPr lang="cs-CZ" dirty="0" smtClean="0"/>
              <a:t>náhrad a </a:t>
            </a:r>
            <a:r>
              <a:rPr lang="cs-CZ" dirty="0"/>
              <a:t>pomoci cestujícím v letecké dopravě v případě odepření nástupu na palubu, zrušení nebo </a:t>
            </a:r>
            <a:r>
              <a:rPr lang="cs-CZ" dirty="0" smtClean="0"/>
              <a:t>významného zpoždění </a:t>
            </a:r>
            <a:r>
              <a:rPr lang="cs-CZ" dirty="0"/>
              <a:t>letů a kterým se zrušuje nařízení (EHS) č. </a:t>
            </a:r>
            <a:r>
              <a:rPr lang="cs-CZ" dirty="0" smtClean="0"/>
              <a:t>295/91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Evropská úprava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179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Nařízení Rady (ES) č. 2027/97, o odpovědnosti leteckého dopravce v případě nehod, ze dne 9. října 1997</a:t>
            </a:r>
          </a:p>
          <a:p>
            <a:r>
              <a:rPr lang="cs-CZ" dirty="0"/>
              <a:t>Nařízení Evropského parlamentu a Rady (ES) č. 889/2002, kterým se mění Nařízení Rady (ES) o odpovědnosti leteckého dopravce v případě nehod, ze dne 13. května 2002.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Evropská úprava - nehody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506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675466"/>
            <a:ext cx="7660373" cy="3489837"/>
          </a:xfrm>
        </p:spPr>
        <p:txBody>
          <a:bodyPr/>
          <a:lstStyle/>
          <a:p>
            <a:r>
              <a:rPr lang="cs-CZ" dirty="0" smtClean="0"/>
              <a:t>Nařízení 2027/97	nízké limity VÚ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pouze mezinárodní lety dle VÚ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Nařízení 889/2002	provedení ustanovení MÚ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15 denní lhůta pro poskytnutí zálohy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rozšíření působnosti na vnitrostátní 			lety</a:t>
            </a:r>
          </a:p>
          <a:p>
            <a:pPr lvl="4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Evropská úprava - nehody</a:t>
            </a:r>
          </a:p>
        </p:txBody>
      </p:sp>
    </p:spTree>
    <p:extLst>
      <p:ext uri="{BB962C8B-B14F-4D97-AF65-F5344CB8AC3E}">
        <p14:creationId xmlns:p14="http://schemas.microsoft.com/office/powerpoint/2010/main" val="368000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Nařízení Evropského parlamentu a Rady (ES) č. 261/2004 kterým se stanoví společná pravidla náhrad a pomoci cestujícím v letecké dopravě v případě odepření nástupu na palubu, zrušení nebo významného zpoždění letů a kterým se zrušuje nařízení (EHS) č. 295/91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Evropská úprava </a:t>
            </a:r>
            <a:r>
              <a:rPr lang="cs-CZ" dirty="0"/>
              <a:t>- odepření nástupu na palubu, zrušení </a:t>
            </a:r>
            <a:r>
              <a:rPr lang="cs-CZ" dirty="0" smtClean="0"/>
              <a:t>a zpoždění </a:t>
            </a:r>
            <a:r>
              <a:rPr lang="cs-CZ" dirty="0"/>
              <a:t>letů</a:t>
            </a:r>
          </a:p>
        </p:txBody>
      </p:sp>
    </p:spTree>
    <p:extLst>
      <p:ext uri="{BB962C8B-B14F-4D97-AF65-F5344CB8AC3E}">
        <p14:creationId xmlns:p14="http://schemas.microsoft.com/office/powerpoint/2010/main" val="408921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Působnost:</a:t>
            </a:r>
          </a:p>
          <a:p>
            <a:pPr marL="581343" lvl="2" indent="0">
              <a:buNone/>
            </a:pPr>
            <a:r>
              <a:rPr lang="pt-BR" dirty="0"/>
              <a:t>a) </a:t>
            </a:r>
            <a:r>
              <a:rPr lang="pt-BR" dirty="0" smtClean="0"/>
              <a:t>přeprav</a:t>
            </a:r>
            <a:r>
              <a:rPr lang="cs-CZ" dirty="0" smtClean="0"/>
              <a:t>a</a:t>
            </a:r>
            <a:r>
              <a:rPr lang="pt-BR" dirty="0" smtClean="0"/>
              <a:t> </a:t>
            </a:r>
            <a:r>
              <a:rPr lang="pt-BR" dirty="0"/>
              <a:t>osob a </a:t>
            </a:r>
            <a:r>
              <a:rPr lang="pt-BR" dirty="0" smtClean="0"/>
              <a:t>zavazadel</a:t>
            </a:r>
            <a:endParaRPr lang="pt-BR" dirty="0"/>
          </a:p>
          <a:p>
            <a:pPr marL="581343" lvl="2" indent="0">
              <a:buNone/>
            </a:pPr>
            <a:r>
              <a:rPr lang="cs-CZ" dirty="0"/>
              <a:t>b) vykonávanou </a:t>
            </a:r>
            <a:r>
              <a:rPr lang="cs-CZ" dirty="0" smtClean="0"/>
              <a:t>letecky</a:t>
            </a:r>
            <a:endParaRPr lang="cs-CZ" dirty="0"/>
          </a:p>
          <a:p>
            <a:pPr marL="581343" lvl="2" indent="0">
              <a:buNone/>
            </a:pPr>
            <a:r>
              <a:rPr lang="cs-CZ" dirty="0"/>
              <a:t>c) při které jsou cestující přepravováni z území Evropské Unie, nebo na</a:t>
            </a:r>
          </a:p>
          <a:p>
            <a:pPr marL="581343" lvl="2" indent="0">
              <a:buNone/>
            </a:pPr>
            <a:r>
              <a:rPr lang="cs-CZ" dirty="0"/>
              <a:t>území EU, za předpokladu, že dopravce je dopravcem </a:t>
            </a:r>
            <a:r>
              <a:rPr lang="cs-CZ" dirty="0" smtClean="0"/>
              <a:t>Společenství</a:t>
            </a:r>
            <a:endParaRPr lang="cs-CZ" dirty="0"/>
          </a:p>
          <a:p>
            <a:pPr marL="581343" lvl="2" indent="0">
              <a:buNone/>
            </a:pPr>
            <a:r>
              <a:rPr lang="cs-CZ" dirty="0"/>
              <a:t>d) v případě:</a:t>
            </a:r>
          </a:p>
          <a:p>
            <a:pPr marL="1188720" lvl="4" indent="0">
              <a:buNone/>
            </a:pPr>
            <a:r>
              <a:rPr lang="cs-CZ" dirty="0"/>
              <a:t>i. odepření nástupu na palubu proti vůli </a:t>
            </a:r>
            <a:r>
              <a:rPr lang="cs-CZ" dirty="0" smtClean="0"/>
              <a:t>cestujícího</a:t>
            </a:r>
            <a:endParaRPr lang="cs-CZ" dirty="0"/>
          </a:p>
          <a:p>
            <a:pPr marL="1188720" lvl="4" indent="0">
              <a:buNone/>
            </a:pPr>
            <a:r>
              <a:rPr lang="cs-CZ" dirty="0" err="1"/>
              <a:t>ii</a:t>
            </a:r>
            <a:r>
              <a:rPr lang="cs-CZ" dirty="0"/>
              <a:t>. zrušení </a:t>
            </a:r>
            <a:r>
              <a:rPr lang="cs-CZ" dirty="0" smtClean="0"/>
              <a:t>letu</a:t>
            </a:r>
            <a:endParaRPr lang="cs-CZ" dirty="0"/>
          </a:p>
          <a:p>
            <a:pPr marL="1188720" lvl="4" indent="0">
              <a:buNone/>
            </a:pPr>
            <a:r>
              <a:rPr lang="cs-CZ" dirty="0" err="1"/>
              <a:t>iii</a:t>
            </a:r>
            <a:r>
              <a:rPr lang="cs-CZ" dirty="0"/>
              <a:t>. zpoždění </a:t>
            </a:r>
            <a:r>
              <a:rPr lang="cs-CZ" dirty="0" smtClean="0"/>
              <a:t>letu</a:t>
            </a:r>
            <a:endParaRPr lang="cs-CZ" dirty="0"/>
          </a:p>
          <a:p>
            <a:pPr marL="581343" lvl="2" indent="0">
              <a:buNone/>
            </a:pPr>
            <a:r>
              <a:rPr lang="cs-CZ" dirty="0"/>
              <a:t>e) </a:t>
            </a:r>
            <a:r>
              <a:rPr lang="cs-CZ" dirty="0" smtClean="0"/>
              <a:t>prováděná </a:t>
            </a:r>
            <a:r>
              <a:rPr lang="cs-CZ" dirty="0"/>
              <a:t>za úplatu, příp. v rámci věrnostních nebo jiných </a:t>
            </a:r>
            <a:r>
              <a:rPr lang="cs-CZ" dirty="0" smtClean="0"/>
              <a:t>programů dopravce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Evropská úprava - odepření nástupu na palubu, zrušení a zpoždění letů</a:t>
            </a:r>
          </a:p>
        </p:txBody>
      </p:sp>
    </p:spTree>
    <p:extLst>
      <p:ext uri="{BB962C8B-B14F-4D97-AF65-F5344CB8AC3E}">
        <p14:creationId xmlns:p14="http://schemas.microsoft.com/office/powerpoint/2010/main" val="399583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Vyvinění – pouze mimořádné okolnosti</a:t>
            </a:r>
          </a:p>
          <a:p>
            <a:pPr lvl="2"/>
            <a:r>
              <a:rPr lang="cs-CZ" dirty="0" smtClean="0"/>
              <a:t>„</a:t>
            </a:r>
            <a:r>
              <a:rPr lang="cs-CZ" i="1" dirty="0" smtClean="0"/>
              <a:t>Takové okolnosti</a:t>
            </a:r>
            <a:r>
              <a:rPr lang="cs-CZ" i="1" dirty="0"/>
              <a:t>, kterým by nebylo možné zabránit, i kdyby byla přijata veškerá </a:t>
            </a:r>
            <a:r>
              <a:rPr lang="cs-CZ" i="1" dirty="0" smtClean="0"/>
              <a:t>přiměřená opatření</a:t>
            </a:r>
            <a:r>
              <a:rPr lang="cs-CZ" dirty="0" smtClean="0"/>
              <a:t>“</a:t>
            </a:r>
          </a:p>
          <a:p>
            <a:pPr lvl="4"/>
            <a:r>
              <a:rPr lang="cs-CZ" dirty="0" smtClean="0"/>
              <a:t>Politická nestabilita</a:t>
            </a:r>
          </a:p>
          <a:p>
            <a:pPr lvl="4"/>
            <a:r>
              <a:rPr lang="cs-CZ" dirty="0" smtClean="0"/>
              <a:t>Špatné povětrnostní podmínky</a:t>
            </a:r>
          </a:p>
          <a:p>
            <a:pPr lvl="4"/>
            <a:r>
              <a:rPr lang="cs-CZ" dirty="0" smtClean="0"/>
              <a:t>Bezpečnostní rizika</a:t>
            </a:r>
          </a:p>
          <a:p>
            <a:pPr lvl="4"/>
            <a:r>
              <a:rPr lang="cs-CZ" dirty="0" smtClean="0"/>
              <a:t>Neočekávané nedostatky letové bezpečnosti</a:t>
            </a:r>
          </a:p>
          <a:p>
            <a:pPr lvl="4"/>
            <a:r>
              <a:rPr lang="cs-CZ" dirty="0" smtClean="0"/>
              <a:t>Stávky</a:t>
            </a:r>
          </a:p>
          <a:p>
            <a:pPr lvl="4"/>
            <a:endParaRPr lang="cs-CZ" dirty="0"/>
          </a:p>
          <a:p>
            <a:pPr lvl="4"/>
            <a:r>
              <a:rPr lang="cs-CZ" dirty="0" smtClean="0"/>
              <a:t>Ne </a:t>
            </a:r>
            <a:r>
              <a:rPr lang="cs-CZ" dirty="0"/>
              <a:t>technické závady (C-549/07, </a:t>
            </a:r>
            <a:r>
              <a:rPr lang="cs-CZ" dirty="0" err="1"/>
              <a:t>Wallentin</a:t>
            </a:r>
            <a:r>
              <a:rPr lang="cs-CZ" dirty="0"/>
              <a:t>-Hermann v. </a:t>
            </a:r>
            <a:r>
              <a:rPr lang="cs-CZ" dirty="0" smtClean="0"/>
              <a:t>Alitalia)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Evropská úprava - odepření nástupu na palubu, zrušení a zpoždění letů</a:t>
            </a:r>
          </a:p>
        </p:txBody>
      </p:sp>
    </p:spTree>
    <p:extLst>
      <p:ext uri="{BB962C8B-B14F-4D97-AF65-F5344CB8AC3E}">
        <p14:creationId xmlns:p14="http://schemas.microsoft.com/office/powerpoint/2010/main" val="327937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Právo </a:t>
            </a:r>
            <a:r>
              <a:rPr lang="cs-CZ" dirty="0"/>
              <a:t>na náhradu </a:t>
            </a:r>
            <a:r>
              <a:rPr lang="cs-CZ" dirty="0" smtClean="0"/>
              <a:t>škody</a:t>
            </a:r>
          </a:p>
          <a:p>
            <a:pPr lvl="3"/>
            <a:r>
              <a:rPr lang="cs-CZ" dirty="0"/>
              <a:t>250 EUR u letů do 1.500 </a:t>
            </a:r>
            <a:r>
              <a:rPr lang="cs-CZ" dirty="0" smtClean="0"/>
              <a:t>km</a:t>
            </a:r>
            <a:endParaRPr lang="cs-CZ" dirty="0"/>
          </a:p>
          <a:p>
            <a:pPr lvl="3"/>
            <a:r>
              <a:rPr lang="cs-CZ" dirty="0" smtClean="0"/>
              <a:t>400 </a:t>
            </a:r>
            <a:r>
              <a:rPr lang="cs-CZ" dirty="0"/>
              <a:t>EUR u letů delších než 1.500 km mezi zeměmi Společenství a letů </a:t>
            </a:r>
            <a:r>
              <a:rPr lang="cs-CZ" dirty="0" smtClean="0"/>
              <a:t>o délce </a:t>
            </a:r>
            <a:r>
              <a:rPr lang="cs-CZ" dirty="0"/>
              <a:t>mezi 1.500 km a 3.500 km, mimo území </a:t>
            </a:r>
            <a:r>
              <a:rPr lang="cs-CZ" dirty="0" smtClean="0"/>
              <a:t>Společenství</a:t>
            </a:r>
            <a:endParaRPr lang="cs-CZ" dirty="0"/>
          </a:p>
          <a:p>
            <a:pPr lvl="3"/>
            <a:r>
              <a:rPr lang="cs-CZ" dirty="0" smtClean="0"/>
              <a:t>600 </a:t>
            </a:r>
            <a:r>
              <a:rPr lang="cs-CZ" dirty="0"/>
              <a:t>EUR u všech ostatních letů</a:t>
            </a:r>
          </a:p>
          <a:p>
            <a:r>
              <a:rPr lang="cs-CZ" dirty="0"/>
              <a:t>P</a:t>
            </a:r>
            <a:r>
              <a:rPr lang="cs-CZ" dirty="0" smtClean="0"/>
              <a:t>rávo </a:t>
            </a:r>
            <a:r>
              <a:rPr lang="cs-CZ" dirty="0"/>
              <a:t>na proplacení výdajů nebo na </a:t>
            </a:r>
            <a:r>
              <a:rPr lang="cs-CZ" dirty="0" smtClean="0"/>
              <a:t>přesměrování</a:t>
            </a:r>
          </a:p>
          <a:p>
            <a:pPr lvl="3"/>
            <a:r>
              <a:rPr lang="cs-CZ" dirty="0" smtClean="0"/>
              <a:t>náhrada pořizovací </a:t>
            </a:r>
            <a:r>
              <a:rPr lang="cs-CZ" dirty="0"/>
              <a:t>ceny </a:t>
            </a:r>
            <a:r>
              <a:rPr lang="cs-CZ" dirty="0" smtClean="0"/>
              <a:t>letenky včetně </a:t>
            </a:r>
            <a:r>
              <a:rPr lang="cs-CZ" dirty="0"/>
              <a:t>případného zpátečního letu </a:t>
            </a:r>
            <a:r>
              <a:rPr lang="cs-CZ" dirty="0" smtClean="0"/>
              <a:t>do původního </a:t>
            </a:r>
            <a:r>
              <a:rPr lang="cs-CZ" dirty="0"/>
              <a:t>místa odletu, při nejbližší </a:t>
            </a:r>
            <a:r>
              <a:rPr lang="cs-CZ" dirty="0" smtClean="0"/>
              <a:t>příležitosti</a:t>
            </a:r>
          </a:p>
          <a:p>
            <a:pPr lvl="3"/>
            <a:r>
              <a:rPr lang="cs-CZ" dirty="0" smtClean="0"/>
              <a:t>přesměrování </a:t>
            </a:r>
            <a:r>
              <a:rPr lang="cs-CZ" dirty="0"/>
              <a:t>při nejbližší příležitosti nebo v pozdější době, podle přání</a:t>
            </a:r>
          </a:p>
          <a:p>
            <a:pPr lvl="3"/>
            <a:r>
              <a:rPr lang="cs-CZ" dirty="0" smtClean="0"/>
              <a:t>cestujícího</a:t>
            </a:r>
            <a:endParaRPr lang="cs-CZ" dirty="0" smtClean="0"/>
          </a:p>
          <a:p>
            <a:r>
              <a:rPr lang="cs-CZ" dirty="0" smtClean="0"/>
              <a:t>Právo na poskytnutí péče</a:t>
            </a:r>
          </a:p>
          <a:p>
            <a:pPr lvl="3"/>
            <a:r>
              <a:rPr lang="cs-CZ" dirty="0" smtClean="0"/>
              <a:t>strava </a:t>
            </a:r>
            <a:r>
              <a:rPr lang="cs-CZ" dirty="0"/>
              <a:t>a </a:t>
            </a:r>
            <a:r>
              <a:rPr lang="cs-CZ" dirty="0" smtClean="0"/>
              <a:t>občerstvení</a:t>
            </a:r>
            <a:endParaRPr lang="cs-CZ" dirty="0"/>
          </a:p>
          <a:p>
            <a:pPr lvl="3"/>
            <a:r>
              <a:rPr lang="cs-CZ" dirty="0" smtClean="0"/>
              <a:t>ubytování </a:t>
            </a:r>
            <a:r>
              <a:rPr lang="cs-CZ" dirty="0"/>
              <a:t>v hotelu v případě potřeby přenocování a doprava tam i </a:t>
            </a:r>
            <a:r>
              <a:rPr lang="cs-CZ" dirty="0" smtClean="0"/>
              <a:t>zpět</a:t>
            </a:r>
            <a:endParaRPr lang="cs-CZ" dirty="0"/>
          </a:p>
          <a:p>
            <a:pPr lvl="3"/>
            <a:r>
              <a:rPr lang="cs-CZ" dirty="0" smtClean="0"/>
              <a:t>dva </a:t>
            </a:r>
            <a:r>
              <a:rPr lang="cs-CZ" dirty="0"/>
              <a:t>telefonní hovory a dvě zprávy elektronickými komunikačními</a:t>
            </a:r>
          </a:p>
          <a:p>
            <a:pPr lvl="3"/>
            <a:r>
              <a:rPr lang="cs-CZ" dirty="0" smtClean="0"/>
              <a:t>prostředky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Pomoc a náhrady poskytované cestujícím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10866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C-402/07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„</a:t>
            </a:r>
            <a:r>
              <a:rPr lang="cs-CZ" i="1" dirty="0"/>
              <a:t>ke zrušení letu došlo i </a:t>
            </a:r>
            <a:r>
              <a:rPr lang="cs-CZ" i="1" dirty="0" smtClean="0"/>
              <a:t>tehdy, pokud </a:t>
            </a:r>
            <a:r>
              <a:rPr lang="cs-CZ" i="1" dirty="0"/>
              <a:t>je původně plánovaný a zpožděný let přesunut na jiný let, tedy jestliže je </a:t>
            </a:r>
            <a:r>
              <a:rPr lang="cs-CZ" i="1" dirty="0" smtClean="0"/>
              <a:t>upuštěno od </a:t>
            </a:r>
            <a:r>
              <a:rPr lang="cs-CZ" i="1" dirty="0"/>
              <a:t>původního plánu a jeho cestující se připojí k cestujícím jiného, rovněž </a:t>
            </a:r>
            <a:r>
              <a:rPr lang="cs-CZ" i="1" dirty="0" smtClean="0"/>
              <a:t>plánovaného letu</a:t>
            </a:r>
            <a:r>
              <a:rPr lang="cs-CZ" dirty="0" smtClean="0"/>
              <a:t>“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„</a:t>
            </a:r>
            <a:r>
              <a:rPr lang="cs-CZ" i="1" dirty="0" smtClean="0"/>
              <a:t>je </a:t>
            </a:r>
            <a:r>
              <a:rPr lang="cs-CZ" i="1" dirty="0"/>
              <a:t>třeba konstatovat, že se cestující zpožděných letů mohou dovolávat nároku na náhradu škody stanoveného v článku 7 nařízení č. 261/2004, jestliže z důvodu takového letu utrpí časovou ztrátu tří nebo více hodin, tedy jestliže dosáhnou svého cílového místa určení o tři nebo více hodin později, než je čas příletu plánovaný leteckým </a:t>
            </a:r>
            <a:r>
              <a:rPr lang="cs-CZ" i="1" dirty="0" smtClean="0"/>
              <a:t>dopravcem</a:t>
            </a:r>
            <a:r>
              <a:rPr lang="cs-CZ" dirty="0" smtClean="0"/>
              <a:t>“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SDEU: </a:t>
            </a:r>
            <a:r>
              <a:rPr lang="en-US" dirty="0"/>
              <a:t>Christopher Sturgeon a </a:t>
            </a:r>
            <a:r>
              <a:rPr lang="en-US" dirty="0" err="1"/>
              <a:t>další</a:t>
            </a:r>
            <a:r>
              <a:rPr lang="en-US" dirty="0"/>
              <a:t> v. Condor </a:t>
            </a:r>
            <a:r>
              <a:rPr lang="en-US" dirty="0" err="1"/>
              <a:t>Flugdienst</a:t>
            </a:r>
            <a:r>
              <a:rPr lang="en-US" dirty="0"/>
              <a:t> </a:t>
            </a:r>
            <a:r>
              <a:rPr lang="en-US" dirty="0" smtClean="0"/>
              <a:t>GmbH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929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Mezinárodní úprava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908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2492896"/>
            <a:ext cx="7848871" cy="3888432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C-344/04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„</a:t>
            </a:r>
            <a:r>
              <a:rPr lang="cs-CZ" i="1" dirty="0" smtClean="0"/>
              <a:t>Jakákoliv </a:t>
            </a:r>
            <a:r>
              <a:rPr lang="cs-CZ" i="1" dirty="0"/>
              <a:t>žaloba na </a:t>
            </a:r>
            <a:r>
              <a:rPr lang="cs-CZ" i="1" dirty="0" smtClean="0"/>
              <a:t>náhradu škody </a:t>
            </a:r>
            <a:r>
              <a:rPr lang="cs-CZ" i="1" dirty="0"/>
              <a:t>je přípustná pouze v souladu s podmínkami a v mezích </a:t>
            </a:r>
            <a:r>
              <a:rPr lang="cs-CZ" i="1" dirty="0" smtClean="0"/>
              <a:t>stanovených Montrealskou úmluvou</a:t>
            </a:r>
            <a:r>
              <a:rPr lang="cs-CZ" dirty="0" smtClean="0"/>
              <a:t>.“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„</a:t>
            </a:r>
            <a:r>
              <a:rPr lang="cs-CZ" i="1" dirty="0" smtClean="0"/>
              <a:t>Zpoždění </a:t>
            </a:r>
            <a:r>
              <a:rPr lang="cs-CZ" i="1" dirty="0"/>
              <a:t>v </a:t>
            </a:r>
            <a:r>
              <a:rPr lang="cs-CZ" i="1" dirty="0" smtClean="0"/>
              <a:t>letecké dopravě </a:t>
            </a:r>
            <a:r>
              <a:rPr lang="cs-CZ" i="1" dirty="0"/>
              <a:t>může způsobit dva druhy škod. Prvním druhem je individuální újma, </a:t>
            </a:r>
            <a:r>
              <a:rPr lang="cs-CZ" i="1" dirty="0" smtClean="0"/>
              <a:t>která vzniká </a:t>
            </a:r>
            <a:r>
              <a:rPr lang="cs-CZ" i="1" dirty="0"/>
              <a:t>každému jednotlivému cestujícímu v závislosti na povaze jeho cesty a </a:t>
            </a:r>
            <a:r>
              <a:rPr lang="cs-CZ" i="1" dirty="0" smtClean="0"/>
              <a:t>jejíž náhrada </a:t>
            </a:r>
            <a:r>
              <a:rPr lang="cs-CZ" i="1" dirty="0"/>
              <a:t>musí být posuzována u každého případu zvlášť podle způsobených škod. </a:t>
            </a:r>
            <a:r>
              <a:rPr lang="cs-CZ" i="1" dirty="0" smtClean="0"/>
              <a:t>Tato újma </a:t>
            </a:r>
            <a:r>
              <a:rPr lang="cs-CZ" i="1" dirty="0"/>
              <a:t>může být proto nahrazena až a posteriori a individuálně. Tento druh </a:t>
            </a:r>
            <a:r>
              <a:rPr lang="cs-CZ" i="1" dirty="0" smtClean="0"/>
              <a:t>odpovědnosti za </a:t>
            </a:r>
            <a:r>
              <a:rPr lang="cs-CZ" i="1" dirty="0"/>
              <a:t>škodu je vyjádřen v </a:t>
            </a:r>
            <a:r>
              <a:rPr lang="cs-CZ" i="1" dirty="0" smtClean="0"/>
              <a:t>MÚ</a:t>
            </a:r>
            <a:r>
              <a:rPr lang="cs-CZ" i="1" dirty="0"/>
              <a:t>. Druhým druhem je škoda, která je totožná </a:t>
            </a:r>
            <a:r>
              <a:rPr lang="cs-CZ" i="1" dirty="0" smtClean="0"/>
              <a:t>pro všechny </a:t>
            </a:r>
            <a:r>
              <a:rPr lang="cs-CZ" i="1" dirty="0"/>
              <a:t>cestující, jejíž náhrada může mít formu standardizované okamžité pomoci </a:t>
            </a:r>
            <a:r>
              <a:rPr lang="cs-CZ" i="1" dirty="0" smtClean="0"/>
              <a:t>pro všechny </a:t>
            </a:r>
            <a:r>
              <a:rPr lang="cs-CZ" i="1" dirty="0"/>
              <a:t>cestující, například ve formě občerstvení, ubytování, nebo zajištění</a:t>
            </a:r>
          </a:p>
          <a:p>
            <a:pPr marL="0" indent="0">
              <a:buNone/>
            </a:pPr>
            <a:r>
              <a:rPr lang="cs-CZ" i="1" dirty="0" smtClean="0"/>
              <a:t>komunikace </a:t>
            </a:r>
            <a:r>
              <a:rPr lang="cs-CZ" i="1" dirty="0"/>
              <a:t>s rodinnými příslušníky</a:t>
            </a:r>
            <a:r>
              <a:rPr lang="cs-CZ" dirty="0" smtClean="0"/>
              <a:t>.“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cs-CZ" dirty="0"/>
              <a:t>SDEU: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en-US" dirty="0" smtClean="0"/>
              <a:t>Queen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žádost</a:t>
            </a:r>
            <a:r>
              <a:rPr lang="en-US" dirty="0"/>
              <a:t> IATA a ELFAA v. Department for </a:t>
            </a:r>
            <a:r>
              <a:rPr lang="en-US" dirty="0" smtClean="0"/>
              <a:t>Transport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32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Vnitrostátní úprava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528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1911 – Konference </a:t>
            </a:r>
            <a:r>
              <a:rPr lang="cs-CZ" dirty="0"/>
              <a:t>Právního výboru pro letectví v </a:t>
            </a:r>
            <a:r>
              <a:rPr lang="cs-CZ" dirty="0" smtClean="0"/>
              <a:t>Paříži (</a:t>
            </a:r>
            <a:r>
              <a:rPr lang="cs-CZ" dirty="0" err="1"/>
              <a:t>Comité</a:t>
            </a:r>
            <a:r>
              <a:rPr lang="cs-CZ" dirty="0"/>
              <a:t> </a:t>
            </a:r>
            <a:r>
              <a:rPr lang="cs-CZ" dirty="0" err="1" smtClean="0"/>
              <a:t>juridique</a:t>
            </a:r>
            <a:r>
              <a:rPr lang="cs-CZ" dirty="0" smtClean="0"/>
              <a:t> </a:t>
            </a:r>
            <a:r>
              <a:rPr lang="cs-CZ" dirty="0" err="1" smtClean="0"/>
              <a:t>ďaviation</a:t>
            </a:r>
            <a:r>
              <a:rPr lang="cs-CZ" dirty="0"/>
              <a:t>)</a:t>
            </a:r>
            <a:endParaRPr lang="cs-CZ" dirty="0" smtClean="0"/>
          </a:p>
          <a:p>
            <a:r>
              <a:rPr lang="cs-CZ" dirty="0" smtClean="0"/>
              <a:t>1923 - Výbor </a:t>
            </a:r>
            <a:r>
              <a:rPr lang="cs-CZ" dirty="0"/>
              <a:t>odborníků na mezinárodní letecké právo (</a:t>
            </a:r>
            <a:r>
              <a:rPr lang="cs-CZ" dirty="0" err="1" smtClean="0"/>
              <a:t>Comité</a:t>
            </a:r>
            <a:r>
              <a:rPr lang="cs-CZ" dirty="0" smtClean="0"/>
              <a:t> </a:t>
            </a:r>
            <a:r>
              <a:rPr lang="cs-CZ" dirty="0" err="1" smtClean="0"/>
              <a:t>international</a:t>
            </a:r>
            <a:r>
              <a:rPr lang="cs-CZ" dirty="0" smtClean="0"/>
              <a:t> </a:t>
            </a:r>
            <a:r>
              <a:rPr lang="cs-CZ" dirty="0"/>
              <a:t>technice </a:t>
            </a:r>
            <a:r>
              <a:rPr lang="cs-CZ" dirty="0" err="1"/>
              <a:t>d´experts</a:t>
            </a:r>
            <a:r>
              <a:rPr lang="cs-CZ" dirty="0"/>
              <a:t> </a:t>
            </a:r>
            <a:r>
              <a:rPr lang="cs-CZ" dirty="0" err="1"/>
              <a:t>juridiques</a:t>
            </a:r>
            <a:r>
              <a:rPr lang="cs-CZ" dirty="0"/>
              <a:t> </a:t>
            </a:r>
            <a:r>
              <a:rPr lang="cs-CZ" dirty="0" err="1"/>
              <a:t>aériens</a:t>
            </a:r>
            <a:r>
              <a:rPr lang="cs-CZ" dirty="0"/>
              <a:t>) </a:t>
            </a:r>
            <a:r>
              <a:rPr lang="cs-CZ" dirty="0" smtClean="0"/>
              <a:t>CITEJA</a:t>
            </a:r>
          </a:p>
          <a:p>
            <a:pPr lvl="2"/>
            <a:r>
              <a:rPr lang="cs-CZ" dirty="0" smtClean="0"/>
              <a:t>schválena Varšavská úmluva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Vývoj právní úpravy odpovědnosti leteckého dopravce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555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1923  </a:t>
            </a:r>
            <a:r>
              <a:rPr lang="cs-CZ" dirty="0"/>
              <a:t>- Úmluva o sjednocení některých pravidel o mezinárodní letecké </a:t>
            </a:r>
            <a:r>
              <a:rPr lang="cs-CZ" dirty="0" smtClean="0"/>
              <a:t>přepravě </a:t>
            </a:r>
          </a:p>
          <a:p>
            <a:pPr lvl="3"/>
            <a:r>
              <a:rPr lang="cs-CZ" dirty="0" smtClean="0"/>
              <a:t>Účinnost </a:t>
            </a:r>
            <a:r>
              <a:rPr lang="cs-CZ" dirty="0" smtClean="0"/>
              <a:t>od 13. 2. 1933</a:t>
            </a:r>
          </a:p>
          <a:p>
            <a:pPr lvl="3"/>
            <a:r>
              <a:rPr lang="cs-CZ" dirty="0" smtClean="0"/>
              <a:t>152 </a:t>
            </a:r>
            <a:r>
              <a:rPr lang="cs-CZ" dirty="0" smtClean="0"/>
              <a:t>signatářů</a:t>
            </a:r>
          </a:p>
          <a:p>
            <a:pPr lvl="3"/>
            <a:r>
              <a:rPr lang="cs-CZ" dirty="0" smtClean="0"/>
              <a:t>Československo přistoupila v roce 1935, ČR 29. 11. 1994</a:t>
            </a:r>
            <a:endParaRPr lang="cs-CZ" dirty="0" smtClean="0"/>
          </a:p>
          <a:p>
            <a:pPr lvl="3"/>
            <a:r>
              <a:rPr lang="cs-CZ" dirty="0" smtClean="0"/>
              <a:t>Základ pro tzv. Varšavský systém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Varšavská úmluva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04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Působnost:</a:t>
            </a:r>
          </a:p>
          <a:p>
            <a:pPr marL="581343" lvl="2" indent="0">
              <a:buNone/>
            </a:pPr>
            <a:r>
              <a:rPr lang="cs-CZ" dirty="0"/>
              <a:t>a) mezinárodní </a:t>
            </a:r>
            <a:r>
              <a:rPr lang="cs-CZ" dirty="0" smtClean="0"/>
              <a:t>přeprava</a:t>
            </a:r>
            <a:endParaRPr lang="cs-CZ" dirty="0"/>
          </a:p>
          <a:p>
            <a:pPr marL="581343" lvl="2" indent="0">
              <a:buNone/>
            </a:pPr>
            <a:r>
              <a:rPr lang="cs-CZ" dirty="0"/>
              <a:t>b) osob, zavazadel, nebo zboží</a:t>
            </a:r>
          </a:p>
          <a:p>
            <a:pPr marL="581343" lvl="2" indent="0">
              <a:buNone/>
            </a:pPr>
            <a:r>
              <a:rPr lang="cs-CZ" dirty="0"/>
              <a:t>c) </a:t>
            </a:r>
            <a:r>
              <a:rPr lang="cs-CZ" dirty="0" smtClean="0"/>
              <a:t>vykonávaná </a:t>
            </a:r>
            <a:r>
              <a:rPr lang="cs-CZ" dirty="0"/>
              <a:t>letecky</a:t>
            </a:r>
          </a:p>
          <a:p>
            <a:pPr marL="581343" lvl="2" indent="0">
              <a:buNone/>
            </a:pPr>
            <a:r>
              <a:rPr lang="cs-CZ" dirty="0"/>
              <a:t>d) za odměnu, nebo </a:t>
            </a:r>
            <a:r>
              <a:rPr lang="cs-CZ" dirty="0" smtClean="0"/>
              <a:t>bezplatně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Varšavská úmluva - působnost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624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41 článků:</a:t>
            </a:r>
          </a:p>
          <a:p>
            <a:pPr lvl="2"/>
            <a:r>
              <a:rPr lang="cs-CZ" dirty="0" smtClean="0"/>
              <a:t>1 – 2	Předmět</a:t>
            </a:r>
          </a:p>
          <a:p>
            <a:pPr lvl="2"/>
            <a:r>
              <a:rPr lang="cs-CZ" dirty="0" smtClean="0"/>
              <a:t>3 – 16	Přepravní listiny</a:t>
            </a:r>
          </a:p>
          <a:p>
            <a:pPr lvl="2"/>
            <a:r>
              <a:rPr lang="cs-CZ" dirty="0" smtClean="0"/>
              <a:t>17 – 30	Odpovědnost dopravce</a:t>
            </a:r>
          </a:p>
          <a:p>
            <a:pPr lvl="2"/>
            <a:r>
              <a:rPr lang="cs-CZ" dirty="0" smtClean="0"/>
              <a:t>31	Kombinovaná přeprava</a:t>
            </a:r>
          </a:p>
          <a:p>
            <a:pPr lvl="2"/>
            <a:r>
              <a:rPr lang="cs-CZ" dirty="0" smtClean="0"/>
              <a:t>32 – 41	Závěrečná ustanovení</a:t>
            </a:r>
          </a:p>
          <a:p>
            <a:pPr lvl="2"/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Varšavská úmluva - struktura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751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41 článků:</a:t>
            </a:r>
          </a:p>
          <a:p>
            <a:pPr lvl="2"/>
            <a:r>
              <a:rPr lang="cs-CZ" dirty="0" smtClean="0"/>
              <a:t>1 – 2	Předmět</a:t>
            </a:r>
          </a:p>
          <a:p>
            <a:pPr lvl="2"/>
            <a:r>
              <a:rPr lang="cs-CZ" dirty="0" smtClean="0"/>
              <a:t>3 – 16	</a:t>
            </a:r>
            <a:r>
              <a:rPr lang="cs-CZ" dirty="0" smtClean="0">
                <a:solidFill>
                  <a:srgbClr val="FF0000"/>
                </a:solidFill>
              </a:rPr>
              <a:t>Přepravní listiny</a:t>
            </a:r>
          </a:p>
          <a:p>
            <a:pPr lvl="2"/>
            <a:r>
              <a:rPr lang="cs-CZ" dirty="0" smtClean="0"/>
              <a:t>17 – 30	Odpovědnost dopravce</a:t>
            </a:r>
          </a:p>
          <a:p>
            <a:pPr lvl="2"/>
            <a:r>
              <a:rPr lang="cs-CZ" dirty="0" smtClean="0"/>
              <a:t>31	Kombinovaná přeprava</a:t>
            </a:r>
          </a:p>
          <a:p>
            <a:pPr lvl="2"/>
            <a:r>
              <a:rPr lang="cs-CZ" dirty="0" smtClean="0"/>
              <a:t>32 – 41	Závěrečná ustanovení</a:t>
            </a:r>
          </a:p>
          <a:p>
            <a:pPr lvl="2"/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Varšavská úmluva - struktura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873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Přepravní listiny:</a:t>
            </a:r>
          </a:p>
          <a:p>
            <a:pPr marL="1038543" lvl="2" indent="-457200">
              <a:buAutoNum type="alphaLcParenR"/>
            </a:pPr>
            <a:r>
              <a:rPr lang="cs-CZ" dirty="0" smtClean="0"/>
              <a:t>letenka </a:t>
            </a:r>
          </a:p>
          <a:p>
            <a:pPr marL="1038543" lvl="2" indent="-457200">
              <a:buAutoNum type="alphaLcParenR"/>
            </a:pPr>
            <a:r>
              <a:rPr lang="cs-CZ" dirty="0" smtClean="0"/>
              <a:t>zavazadlový </a:t>
            </a:r>
            <a:r>
              <a:rPr lang="cs-CZ" dirty="0"/>
              <a:t>lístek </a:t>
            </a:r>
          </a:p>
          <a:p>
            <a:pPr marL="1038543" lvl="2" indent="-457200">
              <a:buAutoNum type="alphaLcParenR"/>
            </a:pPr>
            <a:r>
              <a:rPr lang="cs-CZ" dirty="0" smtClean="0"/>
              <a:t>letecký </a:t>
            </a:r>
            <a:r>
              <a:rPr lang="cs-CZ" dirty="0"/>
              <a:t>nákladní </a:t>
            </a:r>
            <a:r>
              <a:rPr lang="cs-CZ" dirty="0" smtClean="0"/>
              <a:t>list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Povinné náležitosti:</a:t>
            </a:r>
          </a:p>
          <a:p>
            <a:pPr marL="1038543" lvl="2" indent="-457200">
              <a:buFont typeface="Symbol" pitchFamily="18" charset="2"/>
              <a:buAutoNum type="alphaLcParenR"/>
            </a:pPr>
            <a:r>
              <a:rPr lang="cs-CZ" sz="2100" dirty="0"/>
              <a:t>označení místa odletu a určení</a:t>
            </a:r>
          </a:p>
          <a:p>
            <a:pPr marL="1038543" lvl="2" indent="-457200">
              <a:buFont typeface="Symbol" pitchFamily="18" charset="2"/>
              <a:buAutoNum type="alphaLcParenR"/>
            </a:pPr>
            <a:r>
              <a:rPr lang="cs-CZ" sz="2100" dirty="0"/>
              <a:t>Označení případné zastávky</a:t>
            </a:r>
          </a:p>
          <a:p>
            <a:pPr marL="1038543" lvl="2" indent="-457200">
              <a:buFont typeface="Symbol" pitchFamily="18" charset="2"/>
              <a:buAutoNum type="alphaLcParenR"/>
            </a:pPr>
            <a:r>
              <a:rPr lang="cs-CZ" sz="2100" dirty="0"/>
              <a:t>Oznámení o aplikovatelnosti Varšavské úmluvy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Varšavská úmluva </a:t>
            </a:r>
            <a:r>
              <a:rPr lang="cs-CZ" dirty="0" smtClean="0"/>
              <a:t>– přepravní listiny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211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403</TotalTime>
  <Words>1263</Words>
  <Application>Microsoft Office PowerPoint</Application>
  <PresentationFormat>Předvádění na obrazovce (4:3)</PresentationFormat>
  <Paragraphs>180</Paragraphs>
  <Slides>31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Vlnění</vt:lpstr>
      <vt:lpstr>Odpovědnost leteckého dopravce</vt:lpstr>
      <vt:lpstr>Právní úprava odpovědnosti leteckého dopravce</vt:lpstr>
      <vt:lpstr>Mezinárodní úprava</vt:lpstr>
      <vt:lpstr>Vývoj právní úpravy odpovědnosti leteckého dopravce</vt:lpstr>
      <vt:lpstr>Varšavská úmluva</vt:lpstr>
      <vt:lpstr>Varšavská úmluva - působnost</vt:lpstr>
      <vt:lpstr>Varšavská úmluva - struktura</vt:lpstr>
      <vt:lpstr>Varšavská úmluva - struktura</vt:lpstr>
      <vt:lpstr>Varšavská úmluva – přepravní listiny</vt:lpstr>
      <vt:lpstr>Varšavská úmluva - struktura</vt:lpstr>
      <vt:lpstr>Varšavská úmluva – odpovědnost dopravce</vt:lpstr>
      <vt:lpstr>Varšavská úmluva – limity odpovědnosti</vt:lpstr>
      <vt:lpstr>Varšavská úmluva - struktura</vt:lpstr>
      <vt:lpstr>Varšavský systém</vt:lpstr>
      <vt:lpstr>Montrealská úmluva</vt:lpstr>
      <vt:lpstr>Montrealská úmluva - působnost</vt:lpstr>
      <vt:lpstr>Montrealská úmluva - struktura</vt:lpstr>
      <vt:lpstr>Montrealská úmluva - vyvinění</vt:lpstr>
      <vt:lpstr>Montrealská úmluva – odpovědnost dopravce</vt:lpstr>
      <vt:lpstr>Montrealská úmluva – limity odpovědnosti</vt:lpstr>
      <vt:lpstr>Evropská úprava</vt:lpstr>
      <vt:lpstr>Evropská úprava </vt:lpstr>
      <vt:lpstr>Evropská úprava - nehody</vt:lpstr>
      <vt:lpstr>Evropská úprava - nehody</vt:lpstr>
      <vt:lpstr>Evropská úprava - odepření nástupu na palubu, zrušení a zpoždění letů</vt:lpstr>
      <vt:lpstr>Evropská úprava - odepření nástupu na palubu, zrušení a zpoždění letů</vt:lpstr>
      <vt:lpstr>Evropská úprava - odepření nástupu na palubu, zrušení a zpoždění letů</vt:lpstr>
      <vt:lpstr>Pomoc a náhrady poskytované cestujícím</vt:lpstr>
      <vt:lpstr>SDEU: Christopher Sturgeon a další v. Condor Flugdienst GmbH</vt:lpstr>
      <vt:lpstr>SDEU: The Queen na žádost IATA a ELFAA v. Department for Transport</vt:lpstr>
      <vt:lpstr>Vnitrostátní úprava</vt:lpstr>
    </vt:vector>
  </TitlesOfParts>
  <Company>ČEZ ICT Services, a. 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Odpovědnost leteckého dopravce</dc:title>
  <dc:creator>Pichlerová Lucie</dc:creator>
  <cp:lastModifiedBy>Pichlerová Lucie</cp:lastModifiedBy>
  <cp:revision>24</cp:revision>
  <dcterms:created xsi:type="dcterms:W3CDTF">2017-10-14T12:34:48Z</dcterms:created>
  <dcterms:modified xsi:type="dcterms:W3CDTF">2017-10-17T07:18:14Z</dcterms:modified>
</cp:coreProperties>
</file>