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464" r:id="rId4"/>
    <p:sldId id="524" r:id="rId5"/>
    <p:sldId id="525" r:id="rId6"/>
    <p:sldId id="523" r:id="rId7"/>
    <p:sldId id="452" r:id="rId8"/>
    <p:sldId id="466" r:id="rId9"/>
    <p:sldId id="463" r:id="rId10"/>
    <p:sldId id="465" r:id="rId11"/>
    <p:sldId id="468" r:id="rId12"/>
    <p:sldId id="472" r:id="rId13"/>
    <p:sldId id="470" r:id="rId14"/>
    <p:sldId id="473" r:id="rId15"/>
    <p:sldId id="480" r:id="rId16"/>
    <p:sldId id="451" r:id="rId17"/>
    <p:sldId id="488" r:id="rId18"/>
    <p:sldId id="489" r:id="rId19"/>
    <p:sldId id="490" r:id="rId20"/>
    <p:sldId id="491" r:id="rId21"/>
    <p:sldId id="492" r:id="rId22"/>
    <p:sldId id="493" r:id="rId23"/>
    <p:sldId id="494" r:id="rId24"/>
    <p:sldId id="495" r:id="rId25"/>
    <p:sldId id="496" r:id="rId26"/>
    <p:sldId id="497" r:id="rId27"/>
    <p:sldId id="498" r:id="rId28"/>
    <p:sldId id="516" r:id="rId29"/>
    <p:sldId id="517" r:id="rId30"/>
    <p:sldId id="399" r:id="rId31"/>
    <p:sldId id="522" r:id="rId32"/>
    <p:sldId id="506" r:id="rId33"/>
    <p:sldId id="505" r:id="rId34"/>
    <p:sldId id="508" r:id="rId35"/>
    <p:sldId id="507" r:id="rId36"/>
    <p:sldId id="428" r:id="rId37"/>
    <p:sldId id="512" r:id="rId38"/>
    <p:sldId id="515" r:id="rId39"/>
    <p:sldId id="528" r:id="rId40"/>
    <p:sldId id="529" r:id="rId41"/>
    <p:sldId id="536" r:id="rId42"/>
    <p:sldId id="533" r:id="rId43"/>
    <p:sldId id="534" r:id="rId44"/>
    <p:sldId id="535"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16" autoAdjust="0"/>
  </p:normalViewPr>
  <p:slideViewPr>
    <p:cSldViewPr>
      <p:cViewPr varScale="1">
        <p:scale>
          <a:sx n="49" d="100"/>
          <a:sy n="49" d="100"/>
        </p:scale>
        <p:origin x="-4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21.9.2017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21.9.2017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21.9.2017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21.9.2017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21.9.2017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21.9.2017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21.9.2017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s://cs.wikipedia.org/wiki/Seznam_ohro%C5%BEen%C3%BDch_%C5%BEivo%C4%8Dich%C5%AF_v_%C4%8Cesk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hyperlink" Target="http://eur-lex.europa.eu/LexUriServ/LexUriServ.do?uri=CELEX:31997R0338:CS:NOT" TargetMode="External"/><Relationship Id="rId4" Type="http://schemas.openxmlformats.org/officeDocument/2006/relationships/hyperlink" Target="http://www.cites.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eur-lex.europa.eu/LexUriServ/LexUriServ.do?uri=CELEX:31997R0338:CS:NO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pardubice.idnes.cz/podezreni-z-pasovani-vycpaneho-medveda-majitel-restaurace-odmita-p9s-/pardubice-zpravy.aspx?c=A140815_145001_pardubice-zpravy_jah"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en.wikipedia.org/wiki/Animal_trial" TargetMode="External"/><Relationship Id="rId5" Type="http://schemas.openxmlformats.org/officeDocument/2006/relationships/hyperlink" Target="https://en.wikipedia.org/wiki/Chambers_Book_of_Days"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hyperlink" Target="http://www.dailymail.co.uk/news/article-1127012/Police-arrest-goat-accused-armed-robbery.html"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2" name="Nadpis 1"/>
          <p:cNvSpPr>
            <a:spLocks noGrp="1"/>
          </p:cNvSpPr>
          <p:nvPr>
            <p:ph type="ctrTitle"/>
          </p:nvPr>
        </p:nvSpPr>
        <p:spPr/>
        <p:txBody>
          <a:bodyPr/>
          <a:lstStyle/>
          <a:p>
            <a:endParaRPr lang="cs-CZ" dirty="0"/>
          </a:p>
        </p:txBody>
      </p:sp>
      <p:pic>
        <p:nvPicPr>
          <p:cNvPr id="2050" name="Picture 2" descr="https://s-media-cache-ak0.pinimg.com/736x/d0/72/45/d072459aa660080d24a30e11aeeb7c2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821597"/>
            <a:ext cx="3960440" cy="47912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723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984776" cy="646331"/>
          </a:xfrm>
          <a:prstGeom prst="rect">
            <a:avLst/>
          </a:prstGeom>
          <a:noFill/>
        </p:spPr>
        <p:txBody>
          <a:bodyPr wrap="square" rtlCol="0">
            <a:spAutoFit/>
          </a:bodyPr>
          <a:lstStyle/>
          <a:p>
            <a:r>
              <a:rPr lang="cs-CZ" sz="3600" b="1" dirty="0" smtClean="0">
                <a:solidFill>
                  <a:schemeClr val="accent6">
                    <a:lumMod val="75000"/>
                  </a:schemeClr>
                </a:solidFill>
                <a:latin typeface="+mj-lt"/>
              </a:rPr>
              <a:t>Ochrana zvířat při jejich „využívání“</a:t>
            </a:r>
            <a:endParaRPr lang="cs-CZ" sz="3600" b="1" dirty="0">
              <a:solidFill>
                <a:schemeClr val="accent6">
                  <a:lumMod val="75000"/>
                </a:schemeClr>
              </a:solidFill>
              <a:latin typeface="+mj-lt"/>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484784"/>
            <a:ext cx="8748464" cy="6278642"/>
          </a:xfrm>
          <a:prstGeom prst="rect">
            <a:avLst/>
          </a:prstGeom>
          <a:noFill/>
        </p:spPr>
        <p:txBody>
          <a:bodyPr wrap="square" rtlCol="0">
            <a:spAutoFit/>
          </a:bodyPr>
          <a:lstStyle/>
          <a:p>
            <a:pPr marL="457200" indent="-457200">
              <a:buFont typeface="Arial" pitchFamily="34" charset="0"/>
              <a:buChar char="•"/>
            </a:pPr>
            <a:r>
              <a:rPr lang="cs-CZ" sz="3200" b="1" dirty="0" smtClean="0"/>
              <a:t>Ochrana zvířat proti týrání</a:t>
            </a:r>
          </a:p>
          <a:p>
            <a:pPr marL="914400" lvl="1" indent="-457200">
              <a:buFont typeface="Arial" pitchFamily="34" charset="0"/>
              <a:buChar char="•"/>
            </a:pPr>
            <a:r>
              <a:rPr lang="cs-CZ" sz="3200" i="1" dirty="0" smtClean="0"/>
              <a:t>zájmové chovy, </a:t>
            </a:r>
          </a:p>
          <a:p>
            <a:pPr marL="914400" lvl="1" indent="-457200">
              <a:buFont typeface="Arial" pitchFamily="34" charset="0"/>
              <a:buChar char="•"/>
            </a:pPr>
            <a:r>
              <a:rPr lang="cs-CZ" sz="3200" i="1" dirty="0" smtClean="0"/>
              <a:t>hospodářská zvířata,</a:t>
            </a:r>
          </a:p>
          <a:p>
            <a:pPr marL="914400" lvl="1" indent="-457200">
              <a:buFont typeface="Arial" pitchFamily="34" charset="0"/>
              <a:buChar char="•"/>
            </a:pPr>
            <a:r>
              <a:rPr lang="cs-CZ" sz="3200" i="1" dirty="0" smtClean="0"/>
              <a:t>zvířata určená k vědeckým pokusům</a:t>
            </a:r>
            <a:endParaRPr lang="cs-CZ" sz="3200" i="1" dirty="0"/>
          </a:p>
          <a:p>
            <a:endParaRPr lang="cs-CZ" sz="3200" b="1" dirty="0" smtClean="0"/>
          </a:p>
          <a:p>
            <a:pPr marL="457200" indent="-457200">
              <a:buFont typeface="Arial" pitchFamily="34" charset="0"/>
              <a:buChar char="•"/>
            </a:pPr>
            <a:r>
              <a:rPr lang="cs-CZ" sz="3200" b="1" dirty="0"/>
              <a:t>V</a:t>
            </a:r>
            <a:r>
              <a:rPr lang="cs-CZ" sz="3200" b="1" dirty="0" smtClean="0"/>
              <a:t>eterinární </a:t>
            </a:r>
            <a:r>
              <a:rPr lang="cs-CZ" sz="3200" b="1" dirty="0"/>
              <a:t>péče </a:t>
            </a:r>
            <a:endParaRPr lang="cs-CZ" sz="3200" b="1" dirty="0" smtClean="0"/>
          </a:p>
          <a:p>
            <a:pPr marL="457200" indent="-457200">
              <a:buFont typeface="Arial" pitchFamily="34" charset="0"/>
              <a:buChar char="•"/>
            </a:pPr>
            <a:r>
              <a:rPr lang="cs-CZ" sz="3200" b="1" dirty="0"/>
              <a:t>Z</a:t>
            </a:r>
            <a:r>
              <a:rPr lang="cs-CZ" sz="3200" b="1" dirty="0" smtClean="0"/>
              <a:t>oologické </a:t>
            </a:r>
            <a:r>
              <a:rPr lang="cs-CZ" sz="3200" b="1" dirty="0"/>
              <a:t>zahrady, cirkusy</a:t>
            </a:r>
            <a:r>
              <a:rPr lang="cs-CZ" sz="3200" b="1" dirty="0" smtClean="0"/>
              <a:t>,…</a:t>
            </a:r>
          </a:p>
          <a:p>
            <a:pPr marL="457200" indent="-457200">
              <a:buFont typeface="Arial" pitchFamily="34" charset="0"/>
              <a:buChar char="•"/>
            </a:pPr>
            <a:endParaRPr lang="cs-CZ" sz="3200" b="1" dirty="0"/>
          </a:p>
          <a:p>
            <a:pPr marL="457200" indent="-457200">
              <a:buFont typeface="Arial" pitchFamily="34" charset="0"/>
              <a:buChar char="•"/>
            </a:pPr>
            <a:r>
              <a:rPr lang="cs-CZ" sz="3200" b="1" dirty="0" smtClean="0"/>
              <a:t>Občanskoprávní ochrana</a:t>
            </a:r>
          </a:p>
          <a:p>
            <a:endParaRPr lang="cs-CZ" sz="3200" b="1" dirty="0" smtClean="0"/>
          </a:p>
          <a:p>
            <a:endParaRPr lang="cs-CZ" sz="3200" dirty="0" smtClean="0"/>
          </a:p>
          <a:p>
            <a:endParaRPr lang="cs-CZ" sz="3200" b="1" dirty="0"/>
          </a:p>
          <a:p>
            <a:endParaRPr lang="cs-CZ" dirty="0"/>
          </a:p>
        </p:txBody>
      </p:sp>
    </p:spTree>
    <p:extLst>
      <p:ext uri="{BB962C8B-B14F-4D97-AF65-F5344CB8AC3E}">
        <p14:creationId xmlns="" xmlns:p14="http://schemas.microsoft.com/office/powerpoint/2010/main" val="32234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down)">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down)">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down)">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984776" cy="646331"/>
          </a:xfrm>
          <a:prstGeom prst="rect">
            <a:avLst/>
          </a:prstGeom>
          <a:noFill/>
        </p:spPr>
        <p:txBody>
          <a:bodyPr wrap="square" rtlCol="0">
            <a:spAutoFit/>
          </a:bodyPr>
          <a:lstStyle/>
          <a:p>
            <a:r>
              <a:rPr lang="cs-CZ" sz="3600" b="1" dirty="0">
                <a:solidFill>
                  <a:schemeClr val="accent6">
                    <a:lumMod val="75000"/>
                  </a:schemeClr>
                </a:solidFill>
              </a:rPr>
              <a:t>Občanskoprávní </a:t>
            </a:r>
            <a:r>
              <a:rPr lang="cs-CZ" sz="3600" b="1" dirty="0" smtClean="0">
                <a:solidFill>
                  <a:schemeClr val="accent6">
                    <a:lumMod val="75000"/>
                  </a:schemeClr>
                </a:solidFill>
              </a:rPr>
              <a:t>ochrana zvířat</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340768"/>
            <a:ext cx="8748464" cy="7017306"/>
          </a:xfrm>
          <a:prstGeom prst="rect">
            <a:avLst/>
          </a:prstGeom>
          <a:noFill/>
        </p:spPr>
        <p:txBody>
          <a:bodyPr wrap="square" rtlCol="0">
            <a:spAutoFit/>
          </a:bodyPr>
          <a:lstStyle/>
          <a:p>
            <a:pPr marL="457200" indent="-457200">
              <a:buFont typeface="Arial" pitchFamily="34" charset="0"/>
              <a:buChar char="•"/>
            </a:pPr>
            <a:r>
              <a:rPr lang="cs-CZ" sz="3200" b="1" dirty="0"/>
              <a:t>§ </a:t>
            </a:r>
            <a:r>
              <a:rPr lang="cs-CZ" sz="3200" b="1" dirty="0" smtClean="0"/>
              <a:t>494: </a:t>
            </a:r>
            <a:r>
              <a:rPr lang="cs-CZ" sz="3200" dirty="0" smtClean="0">
                <a:solidFill>
                  <a:schemeClr val="accent6">
                    <a:lumMod val="75000"/>
                  </a:schemeClr>
                </a:solidFill>
              </a:rPr>
              <a:t>Živé </a:t>
            </a:r>
            <a:r>
              <a:rPr lang="cs-CZ" sz="3200" dirty="0">
                <a:solidFill>
                  <a:schemeClr val="accent6">
                    <a:lumMod val="75000"/>
                  </a:schemeClr>
                </a:solidFill>
              </a:rPr>
              <a:t>zvíře </a:t>
            </a:r>
            <a:r>
              <a:rPr lang="cs-CZ" sz="3200" dirty="0" smtClean="0"/>
              <a:t>má zvláštní </a:t>
            </a:r>
            <a:r>
              <a:rPr lang="cs-CZ" sz="3200" dirty="0"/>
              <a:t>význam a hodnotu již jako </a:t>
            </a:r>
            <a:r>
              <a:rPr lang="cs-CZ" sz="3200" b="1" u="sng" dirty="0"/>
              <a:t>smysly nadaný živý tvor</a:t>
            </a:r>
            <a:r>
              <a:rPr lang="cs-CZ" sz="3200" dirty="0"/>
              <a:t>. </a:t>
            </a:r>
            <a:r>
              <a:rPr lang="cs-CZ" sz="3200" dirty="0">
                <a:solidFill>
                  <a:schemeClr val="accent6">
                    <a:lumMod val="75000"/>
                  </a:schemeClr>
                </a:solidFill>
              </a:rPr>
              <a:t>Živé zvíře </a:t>
            </a:r>
            <a:r>
              <a:rPr lang="cs-CZ" sz="3200" dirty="0"/>
              <a:t>není věcí a ustanovení o věcech se na živé zvíře použijí obdobně jen v rozsahu, ve kterém to neodporuje jeho povaze.</a:t>
            </a:r>
            <a:endParaRPr lang="cs-CZ" sz="3200" dirty="0" smtClean="0"/>
          </a:p>
          <a:p>
            <a:pPr marL="457200" indent="-457200">
              <a:buFont typeface="Arial" pitchFamily="34" charset="0"/>
              <a:buChar char="•"/>
            </a:pPr>
            <a:endParaRPr lang="cs-CZ" sz="3200" dirty="0"/>
          </a:p>
          <a:p>
            <a:r>
              <a:rPr lang="cs-CZ" sz="3200" dirty="0"/>
              <a:t> </a:t>
            </a:r>
            <a:r>
              <a:rPr lang="cs-CZ" sz="3200" dirty="0" smtClean="0"/>
              <a:t>= je to v </a:t>
            </a:r>
            <a:r>
              <a:rPr lang="cs-CZ" sz="3200" dirty="0"/>
              <a:t>rozporu se zvláštními právními předpisy na ochranu </a:t>
            </a:r>
            <a:r>
              <a:rPr lang="cs-CZ" sz="3200" dirty="0" smtClean="0"/>
              <a:t>zvířat</a:t>
            </a:r>
          </a:p>
          <a:p>
            <a:endParaRPr lang="cs-CZ" sz="3200" dirty="0"/>
          </a:p>
          <a:p>
            <a:r>
              <a:rPr lang="cs-CZ" sz="2400" i="1" dirty="0"/>
              <a:t>„nová úprava se vymaňuje z dogmatu římského práva o „bučících nástrojích“ a z právního pojetí zvířat jako věcí v právním smyslu.“</a:t>
            </a:r>
            <a:endParaRPr lang="cs-CZ" sz="2400" dirty="0" smtClean="0"/>
          </a:p>
          <a:p>
            <a:endParaRPr lang="cs-CZ" sz="3200" b="1" dirty="0" smtClean="0"/>
          </a:p>
          <a:p>
            <a:endParaRPr lang="cs-CZ" sz="3200" dirty="0" smtClean="0"/>
          </a:p>
          <a:p>
            <a:endParaRPr lang="cs-CZ" sz="3200" b="1" dirty="0"/>
          </a:p>
          <a:p>
            <a:endParaRPr lang="cs-CZ" dirty="0"/>
          </a:p>
        </p:txBody>
      </p:sp>
    </p:spTree>
    <p:extLst>
      <p:ext uri="{BB962C8B-B14F-4D97-AF65-F5344CB8AC3E}">
        <p14:creationId xmlns="" xmlns:p14="http://schemas.microsoft.com/office/powerpoint/2010/main" val="1347117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984776" cy="646331"/>
          </a:xfrm>
          <a:prstGeom prst="rect">
            <a:avLst/>
          </a:prstGeom>
          <a:noFill/>
        </p:spPr>
        <p:txBody>
          <a:bodyPr wrap="square" rtlCol="0">
            <a:spAutoFit/>
          </a:bodyPr>
          <a:lstStyle/>
          <a:p>
            <a:r>
              <a:rPr lang="cs-CZ" sz="3600" b="1" dirty="0">
                <a:solidFill>
                  <a:schemeClr val="accent6">
                    <a:lumMod val="75000"/>
                  </a:schemeClr>
                </a:solidFill>
              </a:rPr>
              <a:t>Občanskoprávní </a:t>
            </a:r>
            <a:r>
              <a:rPr lang="cs-CZ" sz="3600" b="1" dirty="0" smtClean="0">
                <a:solidFill>
                  <a:schemeClr val="accent6">
                    <a:lumMod val="75000"/>
                  </a:schemeClr>
                </a:solidFill>
              </a:rPr>
              <a:t>ochrana zvířat</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86962" y="1267370"/>
            <a:ext cx="8748464" cy="5786199"/>
          </a:xfrm>
          <a:prstGeom prst="rect">
            <a:avLst/>
          </a:prstGeom>
          <a:noFill/>
        </p:spPr>
        <p:txBody>
          <a:bodyPr wrap="square" rtlCol="0">
            <a:spAutoFit/>
          </a:bodyPr>
          <a:lstStyle/>
          <a:p>
            <a:r>
              <a:rPr lang="cs-CZ" sz="3200" b="1" dirty="0"/>
              <a:t>§ 3029 odst. 2</a:t>
            </a:r>
            <a:r>
              <a:rPr lang="cs-CZ" sz="3200" dirty="0"/>
              <a:t> NOZ: ustanovení právních předpisů z oboru veřejného práva nejsou dotčena</a:t>
            </a:r>
            <a:endParaRPr lang="cs-CZ" sz="3200" b="1" dirty="0"/>
          </a:p>
          <a:p>
            <a:endParaRPr lang="cs-CZ" sz="3200" i="1" u="sng" dirty="0" smtClean="0"/>
          </a:p>
          <a:p>
            <a:r>
              <a:rPr lang="cs-CZ" sz="3200" i="1" u="sng" dirty="0" smtClean="0"/>
              <a:t>Přeprava </a:t>
            </a:r>
            <a:r>
              <a:rPr lang="cs-CZ" sz="3200" i="1" u="sng" dirty="0"/>
              <a:t>živých </a:t>
            </a:r>
            <a:r>
              <a:rPr lang="cs-CZ" sz="3200" i="1" u="sng" dirty="0" smtClean="0"/>
              <a:t>zvířat:</a:t>
            </a:r>
          </a:p>
          <a:p>
            <a:r>
              <a:rPr lang="cs-CZ" sz="3200" dirty="0" smtClean="0"/>
              <a:t>co </a:t>
            </a:r>
            <a:r>
              <a:rPr lang="cs-CZ" sz="3200" dirty="0"/>
              <a:t>do podmínek nakládání s předmětem přepravy </a:t>
            </a:r>
            <a:r>
              <a:rPr lang="cs-CZ" sz="3200" dirty="0" smtClean="0"/>
              <a:t>se nebudou </a:t>
            </a:r>
            <a:r>
              <a:rPr lang="cs-CZ" sz="3200" dirty="0"/>
              <a:t>aplikovat ustanovení </a:t>
            </a:r>
            <a:r>
              <a:rPr lang="cs-CZ" sz="3200" dirty="0" smtClean="0"/>
              <a:t>NOZ </a:t>
            </a:r>
            <a:r>
              <a:rPr lang="cs-CZ" sz="3200" dirty="0"/>
              <a:t>o přepravní smlouvě, ale příslušné unijní i vnitrostátní právní předpisy o ochraně zvířat během přepravy</a:t>
            </a:r>
            <a:r>
              <a:rPr lang="cs-CZ" sz="3200" dirty="0" smtClean="0"/>
              <a:t>.</a:t>
            </a:r>
          </a:p>
          <a:p>
            <a:endParaRPr lang="cs-CZ" sz="3200" dirty="0"/>
          </a:p>
          <a:p>
            <a:r>
              <a:rPr lang="cs-CZ" sz="3200" dirty="0" smtClean="0"/>
              <a:t>Důsledek: relativní neplatnost (a možný VP trest)</a:t>
            </a:r>
            <a:endParaRPr lang="cs-CZ" sz="3200" dirty="0"/>
          </a:p>
          <a:p>
            <a:endParaRPr lang="cs-CZ" sz="3200" b="1" dirty="0"/>
          </a:p>
          <a:p>
            <a:endParaRPr lang="cs-CZ" dirty="0"/>
          </a:p>
        </p:txBody>
      </p:sp>
    </p:spTree>
    <p:extLst>
      <p:ext uri="{BB962C8B-B14F-4D97-AF65-F5344CB8AC3E}">
        <p14:creationId xmlns="" xmlns:p14="http://schemas.microsoft.com/office/powerpoint/2010/main" val="242658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259632" y="401157"/>
            <a:ext cx="8352928" cy="584775"/>
          </a:xfrm>
          <a:prstGeom prst="rect">
            <a:avLst/>
          </a:prstGeom>
          <a:noFill/>
        </p:spPr>
        <p:txBody>
          <a:bodyPr wrap="square" rtlCol="0">
            <a:spAutoFit/>
          </a:bodyPr>
          <a:lstStyle/>
          <a:p>
            <a:pPr lvl="1"/>
            <a:r>
              <a:rPr lang="cs-CZ" sz="3200" b="1" dirty="0" smtClean="0">
                <a:solidFill>
                  <a:schemeClr val="accent6">
                    <a:lumMod val="75000"/>
                  </a:schemeClr>
                </a:solidFill>
              </a:rPr>
              <a:t>NOZ - specifika</a:t>
            </a:r>
            <a:endParaRPr lang="cs-CZ" sz="32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484784"/>
            <a:ext cx="8748464" cy="6278642"/>
          </a:xfrm>
          <a:prstGeom prst="rect">
            <a:avLst/>
          </a:prstGeom>
          <a:noFill/>
        </p:spPr>
        <p:txBody>
          <a:bodyPr wrap="square" rtlCol="0">
            <a:spAutoFit/>
          </a:bodyPr>
          <a:lstStyle/>
          <a:p>
            <a:pPr marL="457200" indent="-457200">
              <a:buFont typeface="Arial" pitchFamily="34" charset="0"/>
              <a:buChar char="•"/>
            </a:pPr>
            <a:r>
              <a:rPr lang="cs-CZ" sz="3200" b="1" dirty="0" smtClean="0"/>
              <a:t>nabývání </a:t>
            </a:r>
            <a:r>
              <a:rPr lang="cs-CZ" sz="3200" b="1" dirty="0"/>
              <a:t>vlastnického </a:t>
            </a:r>
            <a:r>
              <a:rPr lang="cs-CZ" sz="3200" b="1" dirty="0" smtClean="0"/>
              <a:t>práva</a:t>
            </a:r>
          </a:p>
          <a:p>
            <a:pPr marL="457200" indent="-457200">
              <a:buFont typeface="Arial" pitchFamily="34" charset="0"/>
              <a:buChar char="•"/>
            </a:pPr>
            <a:r>
              <a:rPr lang="cs-CZ" sz="3200" b="1" dirty="0" smtClean="0"/>
              <a:t>náhrada </a:t>
            </a:r>
            <a:r>
              <a:rPr lang="cs-CZ" sz="3200" b="1" dirty="0"/>
              <a:t>při poškození </a:t>
            </a:r>
            <a:r>
              <a:rPr lang="cs-CZ" sz="3200" b="1" dirty="0" smtClean="0"/>
              <a:t>věci</a:t>
            </a:r>
          </a:p>
          <a:p>
            <a:pPr marL="457200" indent="-457200">
              <a:buFont typeface="Arial" pitchFamily="34" charset="0"/>
              <a:buChar char="•"/>
            </a:pPr>
            <a:r>
              <a:rPr lang="cs-CZ" sz="3200" b="1" dirty="0" smtClean="0"/>
              <a:t>náhrada </a:t>
            </a:r>
            <a:r>
              <a:rPr lang="cs-CZ" sz="3200" b="1" dirty="0"/>
              <a:t>při poranění </a:t>
            </a:r>
            <a:r>
              <a:rPr lang="cs-CZ" sz="3200" b="1" dirty="0" smtClean="0"/>
              <a:t>zvířete</a:t>
            </a:r>
          </a:p>
          <a:p>
            <a:pPr marL="457200" indent="-457200">
              <a:buFont typeface="Arial" pitchFamily="34" charset="0"/>
              <a:buChar char="•"/>
            </a:pPr>
            <a:r>
              <a:rPr lang="cs-CZ" sz="3200" b="1" dirty="0" smtClean="0"/>
              <a:t>škoda </a:t>
            </a:r>
            <a:r>
              <a:rPr lang="cs-CZ" sz="3200" b="1" dirty="0"/>
              <a:t>způsobená </a:t>
            </a:r>
            <a:r>
              <a:rPr lang="cs-CZ" sz="3200" b="1" dirty="0" smtClean="0"/>
              <a:t>zvířetem</a:t>
            </a:r>
          </a:p>
          <a:p>
            <a:pPr marL="457200" indent="-457200">
              <a:buFont typeface="Arial" pitchFamily="34" charset="0"/>
              <a:buChar char="•"/>
            </a:pPr>
            <a:r>
              <a:rPr lang="cs-CZ" sz="3200" b="1" dirty="0" smtClean="0"/>
              <a:t>vlastník může stíhat </a:t>
            </a:r>
            <a:r>
              <a:rPr lang="cs-CZ" sz="3200" b="1" dirty="0"/>
              <a:t>na cizím pozemku chované zvíře nebo roj </a:t>
            </a:r>
            <a:r>
              <a:rPr lang="cs-CZ" sz="3200" b="1" dirty="0" smtClean="0"/>
              <a:t>včel</a:t>
            </a:r>
          </a:p>
          <a:p>
            <a:pPr marL="457200" indent="-457200">
              <a:buFont typeface="Arial" pitchFamily="34" charset="0"/>
              <a:buChar char="•"/>
            </a:pPr>
            <a:r>
              <a:rPr lang="cs-CZ" sz="3200" b="1" dirty="0"/>
              <a:t>nájemce má právo chovat v bytě </a:t>
            </a:r>
            <a:r>
              <a:rPr lang="cs-CZ" sz="3200" b="1" dirty="0" smtClean="0"/>
              <a:t>zvíře</a:t>
            </a:r>
          </a:p>
          <a:p>
            <a:pPr marL="457200" indent="-457200">
              <a:buFont typeface="Arial" pitchFamily="34" charset="0"/>
              <a:buChar char="•"/>
            </a:pPr>
            <a:r>
              <a:rPr lang="cs-CZ" sz="3200" b="1" dirty="0" smtClean="0"/>
              <a:t>sousedská práva</a:t>
            </a:r>
          </a:p>
          <a:p>
            <a:pPr marL="457200" indent="-457200">
              <a:buFont typeface="Arial" pitchFamily="34" charset="0"/>
              <a:buChar char="•"/>
            </a:pPr>
            <a:endParaRPr lang="cs-CZ" sz="3200" b="1" dirty="0"/>
          </a:p>
          <a:p>
            <a:r>
              <a:rPr lang="cs-CZ" sz="3200" b="1" dirty="0" smtClean="0"/>
              <a:t>Předmět výkonu rozhodnutí (o.s.ř.)</a:t>
            </a:r>
          </a:p>
          <a:p>
            <a:endParaRPr lang="cs-CZ" sz="3200" dirty="0" smtClean="0"/>
          </a:p>
          <a:p>
            <a:endParaRPr lang="cs-CZ" sz="3200" b="1" dirty="0"/>
          </a:p>
          <a:p>
            <a:endParaRPr lang="cs-CZ" dirty="0"/>
          </a:p>
        </p:txBody>
      </p:sp>
    </p:spTree>
    <p:extLst>
      <p:ext uri="{BB962C8B-B14F-4D97-AF65-F5344CB8AC3E}">
        <p14:creationId xmlns="" xmlns:p14="http://schemas.microsoft.com/office/powerpoint/2010/main" val="161700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down)">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pPr lvl="1"/>
            <a:r>
              <a:rPr lang="cs-CZ" sz="3600" b="1" dirty="0" smtClean="0">
                <a:solidFill>
                  <a:schemeClr val="accent6">
                    <a:lumMod val="75000"/>
                  </a:schemeClr>
                </a:solidFill>
              </a:rPr>
              <a:t>Předpisy veřejného práva</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683568" y="1772816"/>
            <a:ext cx="8208912" cy="4154984"/>
          </a:xfrm>
          <a:prstGeom prst="rect">
            <a:avLst/>
          </a:prstGeom>
          <a:noFill/>
        </p:spPr>
        <p:txBody>
          <a:bodyPr wrap="square" rtlCol="0">
            <a:spAutoFit/>
          </a:bodyPr>
          <a:lstStyle/>
          <a:p>
            <a:r>
              <a:rPr lang="cs-CZ" sz="3200" dirty="0"/>
              <a:t>P</a:t>
            </a:r>
            <a:r>
              <a:rPr lang="cs-CZ" sz="3200" dirty="0" smtClean="0"/>
              <a:t>ojem </a:t>
            </a:r>
            <a:r>
              <a:rPr lang="cs-CZ" sz="3200" b="1" dirty="0" smtClean="0">
                <a:solidFill>
                  <a:schemeClr val="accent6">
                    <a:lumMod val="75000"/>
                  </a:schemeClr>
                </a:solidFill>
              </a:rPr>
              <a:t>živočich</a:t>
            </a:r>
            <a:endParaRPr lang="cs-CZ" sz="3200" dirty="0">
              <a:solidFill>
                <a:schemeClr val="accent6">
                  <a:lumMod val="75000"/>
                </a:schemeClr>
              </a:solidFill>
            </a:endParaRPr>
          </a:p>
          <a:p>
            <a:pPr marL="457200" indent="-457200">
              <a:buFontTx/>
              <a:buChar char="-"/>
            </a:pPr>
            <a:r>
              <a:rPr lang="cs-CZ" sz="2800" dirty="0" smtClean="0"/>
              <a:t>převážně </a:t>
            </a:r>
            <a:r>
              <a:rPr lang="cs-CZ" sz="2800" dirty="0"/>
              <a:t>v oblasti ochrany živočišných druhů (ochrany biodiverzity</a:t>
            </a:r>
            <a:r>
              <a:rPr lang="cs-CZ" sz="2800" dirty="0" smtClean="0"/>
              <a:t>). </a:t>
            </a:r>
          </a:p>
          <a:p>
            <a:endParaRPr lang="cs-CZ" sz="2800" dirty="0" smtClean="0"/>
          </a:p>
          <a:p>
            <a:r>
              <a:rPr lang="cs-CZ" sz="3200" dirty="0" smtClean="0"/>
              <a:t>Pojem </a:t>
            </a:r>
            <a:r>
              <a:rPr lang="cs-CZ" sz="3200" b="1" dirty="0">
                <a:solidFill>
                  <a:schemeClr val="accent6">
                    <a:lumMod val="75000"/>
                  </a:schemeClr>
                </a:solidFill>
              </a:rPr>
              <a:t>zvíře</a:t>
            </a:r>
            <a:r>
              <a:rPr lang="cs-CZ" sz="3200" dirty="0"/>
              <a:t> </a:t>
            </a:r>
            <a:endParaRPr lang="cs-CZ" sz="3200" dirty="0" smtClean="0"/>
          </a:p>
          <a:p>
            <a:r>
              <a:rPr lang="cs-CZ" sz="3200" dirty="0" smtClean="0"/>
              <a:t>- </a:t>
            </a:r>
            <a:r>
              <a:rPr lang="cs-CZ" sz="2800" dirty="0" smtClean="0"/>
              <a:t>spíše </a:t>
            </a:r>
            <a:r>
              <a:rPr lang="cs-CZ" sz="2800" dirty="0"/>
              <a:t>v souvislosti s ochranou jednotlivých zvířat a </a:t>
            </a:r>
            <a:r>
              <a:rPr lang="cs-CZ" sz="2800" dirty="0" smtClean="0"/>
              <a:t>péčí </a:t>
            </a:r>
            <a:r>
              <a:rPr lang="cs-CZ" sz="2800" dirty="0"/>
              <a:t>o ně. Pojem zvíře pak zahrnuje ve veřejném právu </a:t>
            </a:r>
            <a:r>
              <a:rPr lang="cs-CZ" sz="2800" b="1" dirty="0" smtClean="0"/>
              <a:t>obratlovce</a:t>
            </a:r>
            <a:r>
              <a:rPr lang="cs-CZ" sz="2800" dirty="0"/>
              <a:t>, navíc </a:t>
            </a:r>
            <a:r>
              <a:rPr lang="cs-CZ" sz="2800" b="1" dirty="0"/>
              <a:t>u některých zákonů je </a:t>
            </a:r>
            <a:r>
              <a:rPr lang="cs-CZ" sz="2800" b="1" dirty="0" err="1"/>
              <a:t>dovoditelný</a:t>
            </a:r>
            <a:r>
              <a:rPr lang="cs-CZ" sz="2800" b="1" dirty="0"/>
              <a:t> dopad i na některé </a:t>
            </a:r>
            <a:r>
              <a:rPr lang="cs-CZ" sz="2800" b="1" dirty="0" smtClean="0"/>
              <a:t>bezobratlé.</a:t>
            </a:r>
            <a:endParaRPr lang="cs-CZ" sz="2800" b="1" dirty="0"/>
          </a:p>
        </p:txBody>
      </p:sp>
    </p:spTree>
    <p:extLst>
      <p:ext uri="{BB962C8B-B14F-4D97-AF65-F5344CB8AC3E}">
        <p14:creationId xmlns="" xmlns:p14="http://schemas.microsoft.com/office/powerpoint/2010/main" val="23029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122" y="293440"/>
            <a:ext cx="9344470" cy="95568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lumMod val="75000"/>
                  </a:schemeClr>
                </a:solidFill>
              </a:rPr>
              <a:t>Veřejnoprávní předpisy</a:t>
            </a:r>
            <a:endParaRPr lang="cs-CZ" sz="4000" b="1" dirty="0">
              <a:solidFill>
                <a:schemeClr val="accent6">
                  <a:lumMod val="75000"/>
                </a:schemeClr>
              </a:solidFill>
            </a:endParaRPr>
          </a:p>
        </p:txBody>
      </p:sp>
      <p:sp>
        <p:nvSpPr>
          <p:cNvPr id="5" name="TextovéPole 4"/>
          <p:cNvSpPr txBox="1"/>
          <p:nvPr/>
        </p:nvSpPr>
        <p:spPr>
          <a:xfrm>
            <a:off x="541334" y="1216843"/>
            <a:ext cx="8136904" cy="5940088"/>
          </a:xfrm>
          <a:prstGeom prst="rect">
            <a:avLst/>
          </a:prstGeom>
          <a:noFill/>
        </p:spPr>
        <p:txBody>
          <a:bodyPr wrap="square" rtlCol="0">
            <a:spAutoFit/>
          </a:bodyPr>
          <a:lstStyle/>
          <a:p>
            <a:r>
              <a:rPr lang="cs-CZ" sz="2800" b="1" dirty="0"/>
              <a:t>Zákon č. 114/1992 Sb., o ochraně přírody a krajiny</a:t>
            </a:r>
            <a:endParaRPr lang="cs-CZ" sz="2800" dirty="0"/>
          </a:p>
          <a:p>
            <a:pPr lvl="0"/>
            <a:endParaRPr lang="cs-CZ" sz="2800" b="1" dirty="0" smtClean="0"/>
          </a:p>
          <a:p>
            <a:pPr marL="457200" lvl="0" indent="-457200">
              <a:buFont typeface="Arial" pitchFamily="34" charset="0"/>
              <a:buChar char="•"/>
            </a:pPr>
            <a:r>
              <a:rPr lang="cs-CZ" sz="2800" dirty="0"/>
              <a:t>ustanovení </a:t>
            </a:r>
            <a:r>
              <a:rPr lang="cs-CZ" sz="2800" b="1" dirty="0"/>
              <a:t>§ 3 odst. 1 písm. d)</a:t>
            </a:r>
            <a:r>
              <a:rPr lang="cs-CZ" sz="2800" dirty="0"/>
              <a:t> zákona za živočicha označuje </a:t>
            </a:r>
            <a:r>
              <a:rPr lang="cs-CZ" sz="2800" b="1" dirty="0">
                <a:solidFill>
                  <a:schemeClr val="accent6">
                    <a:lumMod val="75000"/>
                  </a:schemeClr>
                </a:solidFill>
              </a:rPr>
              <a:t>výhradně volně žijící živočichy</a:t>
            </a:r>
            <a:r>
              <a:rPr lang="cs-CZ" sz="2800" b="1" dirty="0" smtClean="0">
                <a:solidFill>
                  <a:schemeClr val="accent6">
                    <a:lumMod val="75000"/>
                  </a:schemeClr>
                </a:solidFill>
              </a:rPr>
              <a:t>.</a:t>
            </a:r>
          </a:p>
          <a:p>
            <a:pPr marL="457200" indent="-457200">
              <a:buFont typeface="Arial" pitchFamily="34" charset="0"/>
              <a:buChar char="•"/>
            </a:pPr>
            <a:r>
              <a:rPr lang="cs-CZ" sz="2800" dirty="0" smtClean="0"/>
              <a:t>rozlišuje </a:t>
            </a:r>
            <a:r>
              <a:rPr lang="cs-CZ" sz="2800" dirty="0"/>
              <a:t>mezi </a:t>
            </a:r>
            <a:r>
              <a:rPr lang="cs-CZ" sz="2800" u="sng" dirty="0"/>
              <a:t>zvláště chráněnými živočichy </a:t>
            </a:r>
            <a:r>
              <a:rPr lang="cs-CZ" sz="2800" dirty="0"/>
              <a:t>a </a:t>
            </a:r>
            <a:r>
              <a:rPr lang="cs-CZ" sz="2800" u="sng" dirty="0"/>
              <a:t>živočichy, kteří nejsou zvláště chránění</a:t>
            </a:r>
            <a:r>
              <a:rPr lang="cs-CZ" sz="2800" dirty="0"/>
              <a:t>. </a:t>
            </a:r>
            <a:endParaRPr lang="cs-CZ" sz="2800" dirty="0" smtClean="0"/>
          </a:p>
          <a:p>
            <a:endParaRPr lang="cs-CZ" sz="2800" b="1" dirty="0"/>
          </a:p>
          <a:p>
            <a:r>
              <a:rPr lang="cs-CZ" sz="2800" b="1" dirty="0" smtClean="0"/>
              <a:t>Zvláště </a:t>
            </a:r>
            <a:r>
              <a:rPr lang="cs-CZ" sz="2800" b="1" dirty="0"/>
              <a:t>chráněné druhy živočichů se dle stupně jejich ohrožení člení na</a:t>
            </a:r>
            <a:endParaRPr lang="cs-CZ" sz="2800" dirty="0"/>
          </a:p>
          <a:p>
            <a:r>
              <a:rPr lang="cs-CZ" sz="2800" b="1" dirty="0" smtClean="0"/>
              <a:t>	a</a:t>
            </a:r>
            <a:r>
              <a:rPr lang="cs-CZ" sz="2800" b="1" dirty="0"/>
              <a:t>) kriticky ohrožené,</a:t>
            </a:r>
            <a:endParaRPr lang="cs-CZ" sz="2800" dirty="0"/>
          </a:p>
          <a:p>
            <a:r>
              <a:rPr lang="cs-CZ" sz="2800" b="1" dirty="0"/>
              <a:t> </a:t>
            </a:r>
            <a:r>
              <a:rPr lang="cs-CZ" sz="2800" b="1" dirty="0" smtClean="0"/>
              <a:t>	b</a:t>
            </a:r>
            <a:r>
              <a:rPr lang="cs-CZ" sz="2800" b="1" dirty="0"/>
              <a:t>) silně ohrožené,</a:t>
            </a:r>
            <a:endParaRPr lang="cs-CZ" sz="2800" dirty="0"/>
          </a:p>
          <a:p>
            <a:r>
              <a:rPr lang="cs-CZ" sz="2800" b="1" dirty="0"/>
              <a:t> </a:t>
            </a:r>
            <a:r>
              <a:rPr lang="cs-CZ" sz="2800" b="1" dirty="0" smtClean="0"/>
              <a:t>	c</a:t>
            </a:r>
            <a:r>
              <a:rPr lang="cs-CZ" sz="2800" b="1" dirty="0"/>
              <a:t>) ohrožené.</a:t>
            </a:r>
            <a:endParaRPr lang="cs-CZ" sz="2800" dirty="0"/>
          </a:p>
          <a:p>
            <a:pPr lvl="0"/>
            <a:endParaRPr lang="cs-CZ" sz="2800" dirty="0" smtClean="0"/>
          </a:p>
          <a:p>
            <a:pPr lvl="0"/>
            <a:endParaRPr lang="cs-CZ" sz="1600" dirty="0"/>
          </a:p>
        </p:txBody>
      </p:sp>
    </p:spTree>
    <p:extLst>
      <p:ext uri="{BB962C8B-B14F-4D97-AF65-F5344CB8AC3E}">
        <p14:creationId xmlns="" xmlns:p14="http://schemas.microsoft.com/office/powerpoint/2010/main" val="3517279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Prameny právní úpravy</a:t>
            </a:r>
            <a:endParaRPr lang="cs-CZ" sz="4000" b="1" dirty="0"/>
          </a:p>
        </p:txBody>
      </p:sp>
      <p:sp>
        <p:nvSpPr>
          <p:cNvPr id="5" name="Zástupný symbol pro obsah 4"/>
          <p:cNvSpPr>
            <a:spLocks noGrp="1"/>
          </p:cNvSpPr>
          <p:nvPr>
            <p:ph idx="1"/>
          </p:nvPr>
        </p:nvSpPr>
        <p:spPr>
          <a:xfrm>
            <a:off x="446856" y="1628800"/>
            <a:ext cx="8229600" cy="4525963"/>
          </a:xfrm>
        </p:spPr>
        <p:txBody>
          <a:bodyPr>
            <a:normAutofit fontScale="92500" lnSpcReduction="10000"/>
          </a:bodyPr>
          <a:lstStyle/>
          <a:p>
            <a:r>
              <a:rPr lang="cs-CZ" b="1" dirty="0"/>
              <a:t>Úmluva o ochraně světového kulturního a přírodního </a:t>
            </a:r>
            <a:r>
              <a:rPr lang="cs-CZ" b="1" dirty="0" smtClean="0"/>
              <a:t>bohatství</a:t>
            </a:r>
            <a:r>
              <a:rPr lang="cs-CZ" dirty="0" smtClean="0"/>
              <a:t> (sdělení </a:t>
            </a:r>
            <a:r>
              <a:rPr lang="cs-CZ" dirty="0"/>
              <a:t>FMZV </a:t>
            </a:r>
            <a:r>
              <a:rPr lang="cs-CZ" dirty="0" smtClean="0"/>
              <a:t>č.159/1991 </a:t>
            </a:r>
            <a:r>
              <a:rPr lang="cs-CZ" dirty="0"/>
              <a:t>Sb</a:t>
            </a:r>
            <a:r>
              <a:rPr lang="cs-CZ" dirty="0" smtClean="0"/>
              <a:t>.)</a:t>
            </a:r>
            <a:endParaRPr lang="cs-CZ" dirty="0"/>
          </a:p>
          <a:p>
            <a:r>
              <a:rPr lang="cs-CZ" dirty="0" smtClean="0"/>
              <a:t>Úmluva </a:t>
            </a:r>
            <a:r>
              <a:rPr lang="cs-CZ" dirty="0"/>
              <a:t>o ochraně stěhovavých druhů volně žijících </a:t>
            </a:r>
            <a:r>
              <a:rPr lang="cs-CZ" dirty="0" smtClean="0"/>
              <a:t>živočichů (Bonnská úmluva, sdělení </a:t>
            </a:r>
            <a:r>
              <a:rPr lang="cs-CZ" dirty="0"/>
              <a:t>MZV č</a:t>
            </a:r>
            <a:r>
              <a:rPr lang="cs-CZ" dirty="0" smtClean="0"/>
              <a:t>. 127/1994 </a:t>
            </a:r>
            <a:r>
              <a:rPr lang="cs-CZ" dirty="0"/>
              <a:t>Sb.) </a:t>
            </a:r>
          </a:p>
          <a:p>
            <a:r>
              <a:rPr lang="cs-CZ" dirty="0" smtClean="0"/>
              <a:t>Úmluva </a:t>
            </a:r>
            <a:r>
              <a:rPr lang="cs-CZ" dirty="0"/>
              <a:t>o biologické </a:t>
            </a:r>
            <a:r>
              <a:rPr lang="cs-CZ" dirty="0" smtClean="0"/>
              <a:t>rozmanitosti (sdělení </a:t>
            </a:r>
            <a:r>
              <a:rPr lang="cs-CZ" dirty="0"/>
              <a:t>č.134/1999 Sb</a:t>
            </a:r>
            <a:r>
              <a:rPr lang="cs-CZ" dirty="0" smtClean="0"/>
              <a:t>.)</a:t>
            </a:r>
            <a:endParaRPr lang="cs-CZ" dirty="0"/>
          </a:p>
          <a:p>
            <a:r>
              <a:rPr lang="cs-CZ" dirty="0" smtClean="0"/>
              <a:t>Úmluva </a:t>
            </a:r>
            <a:r>
              <a:rPr lang="cs-CZ" dirty="0"/>
              <a:t>o ochraně evropské fauny a flóry a přírodních </a:t>
            </a:r>
            <a:r>
              <a:rPr lang="cs-CZ" dirty="0" smtClean="0"/>
              <a:t>stanovišť (sdělení </a:t>
            </a:r>
            <a:r>
              <a:rPr lang="cs-CZ" dirty="0"/>
              <a:t>MZV </a:t>
            </a:r>
            <a:r>
              <a:rPr lang="cs-CZ" dirty="0" smtClean="0"/>
              <a:t>107/2001 Sb.)</a:t>
            </a:r>
            <a:endParaRPr lang="cs-CZ" dirty="0"/>
          </a:p>
        </p:txBody>
      </p:sp>
    </p:spTree>
    <p:extLst>
      <p:ext uri="{BB962C8B-B14F-4D97-AF65-F5344CB8AC3E}">
        <p14:creationId xmlns="" xmlns:p14="http://schemas.microsoft.com/office/powerpoint/2010/main" val="3250837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Prameny právní úpravy</a:t>
            </a:r>
            <a:endParaRPr lang="cs-CZ" sz="4000" b="1" dirty="0"/>
          </a:p>
        </p:txBody>
      </p:sp>
      <p:sp>
        <p:nvSpPr>
          <p:cNvPr id="5" name="Zástupný symbol pro obsah 4"/>
          <p:cNvSpPr>
            <a:spLocks noGrp="1"/>
          </p:cNvSpPr>
          <p:nvPr>
            <p:ph idx="1"/>
          </p:nvPr>
        </p:nvSpPr>
        <p:spPr>
          <a:xfrm>
            <a:off x="446856" y="1628800"/>
            <a:ext cx="8229600" cy="4525963"/>
          </a:xfrm>
        </p:spPr>
        <p:txBody>
          <a:bodyPr>
            <a:normAutofit lnSpcReduction="10000"/>
          </a:bodyPr>
          <a:lstStyle/>
          <a:p>
            <a:r>
              <a:rPr lang="pl-PL" sz="2800" b="1" dirty="0" smtClean="0">
                <a:solidFill>
                  <a:schemeClr val="accent6">
                    <a:lumMod val="75000"/>
                  </a:schemeClr>
                </a:solidFill>
              </a:rPr>
              <a:t>EU: tzv. naturové směrnice (NATURA 2000)</a:t>
            </a:r>
          </a:p>
          <a:p>
            <a:pPr lvl="1"/>
            <a:r>
              <a:rPr lang="cs-CZ" sz="2600" dirty="0" smtClean="0"/>
              <a:t>směrnice 79/409/EHS o ochraně volně žijících ptáků</a:t>
            </a:r>
          </a:p>
          <a:p>
            <a:pPr lvl="1"/>
            <a:r>
              <a:rPr lang="cs-CZ" sz="2600" dirty="0" smtClean="0"/>
              <a:t>směrnice 92/43/EHS o ochraně přírodních stanovišť, volně žijících živočichů a planě rostoucích rostlin</a:t>
            </a:r>
          </a:p>
          <a:p>
            <a:endParaRPr lang="pl-PL" sz="2800" b="1" dirty="0" smtClean="0">
              <a:solidFill>
                <a:schemeClr val="accent6">
                  <a:lumMod val="75000"/>
                </a:schemeClr>
              </a:solidFill>
            </a:endParaRPr>
          </a:p>
          <a:p>
            <a:r>
              <a:rPr lang="pl-PL" sz="2800" b="1" dirty="0" smtClean="0">
                <a:solidFill>
                  <a:schemeClr val="accent6">
                    <a:lumMod val="75000"/>
                  </a:schemeClr>
                </a:solidFill>
              </a:rPr>
              <a:t>Zákon č</a:t>
            </a:r>
            <a:r>
              <a:rPr lang="pl-PL" sz="2800" b="1" dirty="0">
                <a:solidFill>
                  <a:schemeClr val="accent6">
                    <a:lumMod val="75000"/>
                  </a:schemeClr>
                </a:solidFill>
              </a:rPr>
              <a:t>. 114/1992 Sb</a:t>
            </a:r>
            <a:r>
              <a:rPr lang="pl-PL" sz="2800" b="1" dirty="0" smtClean="0">
                <a:solidFill>
                  <a:schemeClr val="accent6">
                    <a:lumMod val="75000"/>
                  </a:schemeClr>
                </a:solidFill>
              </a:rPr>
              <a:t>., </a:t>
            </a:r>
            <a:r>
              <a:rPr lang="pl-PL" sz="2800" b="1" dirty="0">
                <a:solidFill>
                  <a:schemeClr val="accent6">
                    <a:lumMod val="75000"/>
                  </a:schemeClr>
                </a:solidFill>
              </a:rPr>
              <a:t>o ochraně přírody a </a:t>
            </a:r>
            <a:r>
              <a:rPr lang="pl-PL" sz="2800" b="1" dirty="0" smtClean="0">
                <a:solidFill>
                  <a:schemeClr val="accent6">
                    <a:lumMod val="75000"/>
                  </a:schemeClr>
                </a:solidFill>
              </a:rPr>
              <a:t>krajiny</a:t>
            </a:r>
          </a:p>
          <a:p>
            <a:r>
              <a:rPr lang="cs-CZ" sz="2800" dirty="0"/>
              <a:t>Zákon č. 115/2000Sb., o poskytování náhrad škod způsobených </a:t>
            </a:r>
            <a:r>
              <a:rPr lang="cs-CZ" sz="2800" dirty="0" smtClean="0"/>
              <a:t>vybranými </a:t>
            </a:r>
            <a:r>
              <a:rPr lang="cs-CZ" sz="2800" dirty="0"/>
              <a:t>zvláště chráněnými živočichy</a:t>
            </a:r>
          </a:p>
          <a:p>
            <a:r>
              <a:rPr lang="cs-CZ" sz="2800" dirty="0" smtClean="0"/>
              <a:t>Zákon </a:t>
            </a:r>
            <a:r>
              <a:rPr lang="cs-CZ" sz="2800" dirty="0"/>
              <a:t>č. 167/2008 Sb., o předcházení ekologické újmě a její </a:t>
            </a:r>
            <a:r>
              <a:rPr lang="cs-CZ" sz="2800" dirty="0" smtClean="0"/>
              <a:t>nápravě a </a:t>
            </a:r>
            <a:r>
              <a:rPr lang="cs-CZ" sz="2800" dirty="0"/>
              <a:t>o změně některých zákonů</a:t>
            </a:r>
          </a:p>
        </p:txBody>
      </p:sp>
    </p:spTree>
    <p:extLst>
      <p:ext uri="{BB962C8B-B14F-4D97-AF65-F5344CB8AC3E}">
        <p14:creationId xmlns="" xmlns:p14="http://schemas.microsoft.com/office/powerpoint/2010/main" val="13732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down)">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down)">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down)">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Prameny právní úpravy</a:t>
            </a:r>
            <a:endParaRPr lang="cs-CZ" sz="4000" b="1" dirty="0"/>
          </a:p>
        </p:txBody>
      </p:sp>
      <p:sp>
        <p:nvSpPr>
          <p:cNvPr id="5" name="Zástupný symbol pro obsah 4"/>
          <p:cNvSpPr>
            <a:spLocks noGrp="1"/>
          </p:cNvSpPr>
          <p:nvPr>
            <p:ph idx="1"/>
          </p:nvPr>
        </p:nvSpPr>
        <p:spPr>
          <a:xfrm>
            <a:off x="446856" y="1628800"/>
            <a:ext cx="8229600" cy="4525963"/>
          </a:xfrm>
        </p:spPr>
        <p:txBody>
          <a:bodyPr>
            <a:normAutofit/>
          </a:bodyPr>
          <a:lstStyle/>
          <a:p>
            <a:r>
              <a:rPr lang="pl-PL" sz="2800" b="1" dirty="0" smtClean="0">
                <a:solidFill>
                  <a:schemeClr val="accent6">
                    <a:lumMod val="75000"/>
                  </a:schemeClr>
                </a:solidFill>
              </a:rPr>
              <a:t>Zákon č</a:t>
            </a:r>
            <a:r>
              <a:rPr lang="pl-PL" sz="2800" b="1" dirty="0">
                <a:solidFill>
                  <a:schemeClr val="accent6">
                    <a:lumMod val="75000"/>
                  </a:schemeClr>
                </a:solidFill>
              </a:rPr>
              <a:t>. 114/1992 Sb</a:t>
            </a:r>
            <a:r>
              <a:rPr lang="pl-PL" sz="2800" b="1" dirty="0" smtClean="0">
                <a:solidFill>
                  <a:schemeClr val="accent6">
                    <a:lumMod val="75000"/>
                  </a:schemeClr>
                </a:solidFill>
              </a:rPr>
              <a:t>., </a:t>
            </a:r>
            <a:r>
              <a:rPr lang="pl-PL" sz="2800" b="1" dirty="0">
                <a:solidFill>
                  <a:schemeClr val="accent6">
                    <a:lumMod val="75000"/>
                  </a:schemeClr>
                </a:solidFill>
              </a:rPr>
              <a:t>o ochraně přírody a </a:t>
            </a:r>
            <a:r>
              <a:rPr lang="pl-PL" sz="2800" b="1" dirty="0" smtClean="0">
                <a:solidFill>
                  <a:schemeClr val="accent6">
                    <a:lumMod val="75000"/>
                  </a:schemeClr>
                </a:solidFill>
              </a:rPr>
              <a:t>krajiny</a:t>
            </a:r>
          </a:p>
          <a:p>
            <a:pPr marL="0" indent="0">
              <a:buNone/>
            </a:pPr>
            <a:endParaRPr lang="pl-PL" sz="2800" b="1" dirty="0" smtClean="0">
              <a:solidFill>
                <a:schemeClr val="accent6">
                  <a:lumMod val="75000"/>
                </a:schemeClr>
              </a:solidFill>
            </a:endParaRPr>
          </a:p>
          <a:p>
            <a:pPr marL="0" indent="0">
              <a:buNone/>
            </a:pPr>
            <a:r>
              <a:rPr lang="pl-PL" sz="2800" b="1" dirty="0" smtClean="0"/>
              <a:t>Obecná ochrana druhová</a:t>
            </a:r>
            <a:endParaRPr lang="pl-PL" sz="2800" b="1" dirty="0"/>
          </a:p>
          <a:p>
            <a:r>
              <a:rPr lang="pl-PL" sz="2800" b="1" dirty="0"/>
              <a:t>Ochrana volně žijících živočichů</a:t>
            </a:r>
          </a:p>
          <a:p>
            <a:pPr lvl="1"/>
            <a:r>
              <a:rPr lang="pl-PL" sz="2400" b="1" dirty="0" smtClean="0"/>
              <a:t>včetně </a:t>
            </a:r>
            <a:r>
              <a:rPr lang="pl-PL" sz="2400" b="1" dirty="0"/>
              <a:t>handicapovaných </a:t>
            </a:r>
          </a:p>
          <a:p>
            <a:r>
              <a:rPr lang="pl-PL" sz="2800" b="1" dirty="0" smtClean="0"/>
              <a:t>Ochrana </a:t>
            </a:r>
            <a:r>
              <a:rPr lang="pl-PL" sz="2800" b="1" dirty="0"/>
              <a:t>volně žijících </a:t>
            </a:r>
            <a:r>
              <a:rPr lang="pl-PL" sz="2800" b="1" dirty="0" smtClean="0"/>
              <a:t>ptáků</a:t>
            </a:r>
          </a:p>
          <a:p>
            <a:endParaRPr lang="pl-PL" sz="2800" b="1" dirty="0" smtClean="0"/>
          </a:p>
          <a:p>
            <a:r>
              <a:rPr lang="pl-PL" sz="2800" b="1" dirty="0" smtClean="0"/>
              <a:t>Zvláštní ochrana – ohrožené druhy</a:t>
            </a:r>
          </a:p>
        </p:txBody>
      </p:sp>
    </p:spTree>
    <p:extLst>
      <p:ext uri="{BB962C8B-B14F-4D97-AF65-F5344CB8AC3E}">
        <p14:creationId xmlns="" xmlns:p14="http://schemas.microsoft.com/office/powerpoint/2010/main" val="1339828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Obecná ochrana druhová</a:t>
            </a:r>
            <a:endParaRPr lang="cs-CZ" sz="4000" b="1" dirty="0"/>
          </a:p>
        </p:txBody>
      </p:sp>
      <p:sp>
        <p:nvSpPr>
          <p:cNvPr id="5" name="Zástupný symbol pro obsah 4"/>
          <p:cNvSpPr>
            <a:spLocks noGrp="1"/>
          </p:cNvSpPr>
          <p:nvPr>
            <p:ph idx="1"/>
          </p:nvPr>
        </p:nvSpPr>
        <p:spPr>
          <a:xfrm>
            <a:off x="446856" y="1628800"/>
            <a:ext cx="8445624" cy="5171312"/>
          </a:xfrm>
        </p:spPr>
        <p:txBody>
          <a:bodyPr>
            <a:normAutofit fontScale="77500" lnSpcReduction="20000"/>
          </a:bodyPr>
          <a:lstStyle/>
          <a:p>
            <a:pPr marL="0" indent="0">
              <a:buNone/>
            </a:pPr>
            <a:r>
              <a:rPr lang="pl-PL" sz="3800" b="1" dirty="0"/>
              <a:t>§ 5 ZoPK</a:t>
            </a:r>
          </a:p>
          <a:p>
            <a:pPr marL="0" indent="0">
              <a:buNone/>
            </a:pPr>
            <a:r>
              <a:rPr lang="pl-PL" sz="3400" b="1" dirty="0" smtClean="0"/>
              <a:t>Všechny </a:t>
            </a:r>
            <a:r>
              <a:rPr lang="pl-PL" sz="3400" b="1" dirty="0"/>
              <a:t>druhy </a:t>
            </a:r>
            <a:r>
              <a:rPr lang="pl-PL" sz="3400" b="1" dirty="0">
                <a:solidFill>
                  <a:schemeClr val="accent6">
                    <a:lumMod val="75000"/>
                  </a:schemeClr>
                </a:solidFill>
              </a:rPr>
              <a:t>rostlin a živočichů chráněny před</a:t>
            </a:r>
          </a:p>
          <a:p>
            <a:pPr lvl="1"/>
            <a:r>
              <a:rPr lang="pl-PL" sz="2600" b="1" dirty="0" smtClean="0"/>
              <a:t>Zničením</a:t>
            </a:r>
            <a:endParaRPr lang="pl-PL" sz="2600" b="1" dirty="0"/>
          </a:p>
          <a:p>
            <a:pPr lvl="1"/>
            <a:r>
              <a:rPr lang="pl-PL" sz="2600" b="1" dirty="0" smtClean="0"/>
              <a:t>Poškozováním</a:t>
            </a:r>
            <a:endParaRPr lang="pl-PL" sz="2600" b="1" dirty="0"/>
          </a:p>
          <a:p>
            <a:pPr lvl="1"/>
            <a:r>
              <a:rPr lang="pl-PL" sz="2600" b="1" dirty="0" smtClean="0"/>
              <a:t>Sběrem </a:t>
            </a:r>
            <a:r>
              <a:rPr lang="pl-PL" sz="2600" b="1" dirty="0"/>
              <a:t>či </a:t>
            </a:r>
            <a:r>
              <a:rPr lang="pl-PL" sz="2600" b="1" dirty="0" smtClean="0"/>
              <a:t>odchytem, </a:t>
            </a:r>
            <a:r>
              <a:rPr lang="pl-PL" sz="2600" b="1" dirty="0" smtClean="0">
                <a:solidFill>
                  <a:schemeClr val="accent6">
                    <a:lumMod val="75000"/>
                  </a:schemeClr>
                </a:solidFill>
              </a:rPr>
              <a:t>který </a:t>
            </a:r>
            <a:r>
              <a:rPr lang="pl-PL" sz="2600" b="1" dirty="0">
                <a:solidFill>
                  <a:schemeClr val="accent6">
                    <a:lumMod val="75000"/>
                  </a:schemeClr>
                </a:solidFill>
              </a:rPr>
              <a:t>vede nebo mohl by vést k </a:t>
            </a:r>
            <a:r>
              <a:rPr lang="pl-PL" sz="2600" b="1" dirty="0" smtClean="0">
                <a:solidFill>
                  <a:schemeClr val="accent6">
                    <a:lumMod val="75000"/>
                  </a:schemeClr>
                </a:solidFill>
              </a:rPr>
              <a:t>jejich</a:t>
            </a:r>
            <a:endParaRPr lang="pl-PL" sz="3400" b="1" dirty="0" smtClean="0">
              <a:solidFill>
                <a:schemeClr val="accent6">
                  <a:lumMod val="75000"/>
                </a:schemeClr>
              </a:solidFill>
            </a:endParaRPr>
          </a:p>
          <a:p>
            <a:pPr lvl="2"/>
            <a:r>
              <a:rPr lang="pl-PL" sz="2600" b="1" dirty="0" smtClean="0">
                <a:solidFill>
                  <a:schemeClr val="accent6">
                    <a:lumMod val="75000"/>
                  </a:schemeClr>
                </a:solidFill>
              </a:rPr>
              <a:t>ohrožení </a:t>
            </a:r>
            <a:r>
              <a:rPr lang="pl-PL" sz="2600" b="1" dirty="0">
                <a:solidFill>
                  <a:schemeClr val="accent6">
                    <a:lumMod val="75000"/>
                  </a:schemeClr>
                </a:solidFill>
              </a:rPr>
              <a:t>na bytí nebo </a:t>
            </a:r>
            <a:r>
              <a:rPr lang="pl-PL" sz="2600" b="1" dirty="0" smtClean="0">
                <a:solidFill>
                  <a:schemeClr val="accent6">
                    <a:lumMod val="75000"/>
                  </a:schemeClr>
                </a:solidFill>
              </a:rPr>
              <a:t> </a:t>
            </a:r>
          </a:p>
          <a:p>
            <a:pPr lvl="2"/>
            <a:r>
              <a:rPr lang="pl-PL" sz="2600" b="1" dirty="0" smtClean="0">
                <a:solidFill>
                  <a:schemeClr val="accent6">
                    <a:lumMod val="75000"/>
                  </a:schemeClr>
                </a:solidFill>
              </a:rPr>
              <a:t>vést </a:t>
            </a:r>
            <a:r>
              <a:rPr lang="pl-PL" sz="2600" b="1" dirty="0">
                <a:solidFill>
                  <a:schemeClr val="accent6">
                    <a:lumMod val="75000"/>
                  </a:schemeClr>
                </a:solidFill>
              </a:rPr>
              <a:t>k degeneraci nebo </a:t>
            </a:r>
            <a:endParaRPr lang="pl-PL" sz="2600" b="1" dirty="0" smtClean="0">
              <a:solidFill>
                <a:schemeClr val="accent6">
                  <a:lumMod val="75000"/>
                </a:schemeClr>
              </a:solidFill>
            </a:endParaRPr>
          </a:p>
          <a:p>
            <a:pPr lvl="2"/>
            <a:r>
              <a:rPr lang="pl-PL" sz="2600" b="1" dirty="0" smtClean="0">
                <a:solidFill>
                  <a:schemeClr val="accent6">
                    <a:lumMod val="75000"/>
                  </a:schemeClr>
                </a:solidFill>
              </a:rPr>
              <a:t>zničení </a:t>
            </a:r>
            <a:r>
              <a:rPr lang="pl-PL" sz="2600" b="1" dirty="0">
                <a:solidFill>
                  <a:schemeClr val="accent6">
                    <a:lumMod val="75000"/>
                  </a:schemeClr>
                </a:solidFill>
              </a:rPr>
              <a:t>ekosystému, jehož jsou </a:t>
            </a:r>
            <a:r>
              <a:rPr lang="pl-PL" sz="2600" b="1" dirty="0" smtClean="0">
                <a:solidFill>
                  <a:schemeClr val="accent6">
                    <a:lumMod val="75000"/>
                  </a:schemeClr>
                </a:solidFill>
              </a:rPr>
              <a:t>součástí </a:t>
            </a:r>
          </a:p>
          <a:p>
            <a:pPr lvl="2"/>
            <a:r>
              <a:rPr lang="pl-PL" sz="2600" b="1" dirty="0" smtClean="0">
                <a:solidFill>
                  <a:schemeClr val="accent6">
                    <a:lumMod val="75000"/>
                  </a:schemeClr>
                </a:solidFill>
              </a:rPr>
              <a:t>k </a:t>
            </a:r>
            <a:r>
              <a:rPr lang="pl-PL" sz="2600" b="1" dirty="0">
                <a:solidFill>
                  <a:schemeClr val="accent6">
                    <a:lumMod val="75000"/>
                  </a:schemeClr>
                </a:solidFill>
              </a:rPr>
              <a:t>narušení rozmnožovacích schopností </a:t>
            </a:r>
            <a:r>
              <a:rPr lang="pl-PL" sz="2600" b="1" dirty="0" smtClean="0">
                <a:solidFill>
                  <a:schemeClr val="accent6">
                    <a:lumMod val="75000"/>
                  </a:schemeClr>
                </a:solidFill>
              </a:rPr>
              <a:t>druhů </a:t>
            </a:r>
          </a:p>
          <a:p>
            <a:pPr lvl="2"/>
            <a:r>
              <a:rPr lang="pl-PL" sz="2600" b="1" dirty="0" smtClean="0">
                <a:solidFill>
                  <a:schemeClr val="accent6">
                    <a:lumMod val="75000"/>
                  </a:schemeClr>
                </a:solidFill>
              </a:rPr>
              <a:t>k </a:t>
            </a:r>
            <a:r>
              <a:rPr lang="pl-PL" sz="2600" b="1" dirty="0">
                <a:solidFill>
                  <a:schemeClr val="accent6">
                    <a:lumMod val="75000"/>
                  </a:schemeClr>
                </a:solidFill>
              </a:rPr>
              <a:t>zániku populace druhů</a:t>
            </a:r>
          </a:p>
          <a:p>
            <a:pPr lvl="2"/>
            <a:r>
              <a:rPr lang="pl-PL" sz="2300" b="1" dirty="0" smtClean="0">
                <a:solidFill>
                  <a:schemeClr val="accent6">
                    <a:lumMod val="75000"/>
                  </a:schemeClr>
                </a:solidFill>
              </a:rPr>
              <a:t>zničení </a:t>
            </a:r>
            <a:r>
              <a:rPr lang="pl-PL" sz="2300" b="1" dirty="0">
                <a:solidFill>
                  <a:schemeClr val="accent6">
                    <a:lumMod val="75000"/>
                  </a:schemeClr>
                </a:solidFill>
              </a:rPr>
              <a:t>ekosystému, jehož jsou součástí </a:t>
            </a:r>
          </a:p>
          <a:p>
            <a:r>
              <a:rPr lang="pl-PL" sz="2800" b="1" dirty="0" smtClean="0"/>
              <a:t>nevztahuje </a:t>
            </a:r>
            <a:r>
              <a:rPr lang="pl-PL" sz="2800" b="1" dirty="0"/>
              <a:t>se na zásahy při hubení rostlin a živočichů </a:t>
            </a:r>
            <a:r>
              <a:rPr lang="pl-PL" sz="2800" b="1" dirty="0" smtClean="0"/>
              <a:t>podle zvláštních </a:t>
            </a:r>
            <a:r>
              <a:rPr lang="pl-PL" sz="2800" b="1" dirty="0"/>
              <a:t>předpisů </a:t>
            </a:r>
          </a:p>
          <a:p>
            <a:r>
              <a:rPr lang="pl-PL" sz="2800" b="1" dirty="0" smtClean="0"/>
              <a:t>Při </a:t>
            </a:r>
            <a:r>
              <a:rPr lang="pl-PL" sz="2800" b="1" dirty="0"/>
              <a:t>porušení podmínek  -  orgán ochrany přírody je oprávněn </a:t>
            </a:r>
            <a:r>
              <a:rPr lang="pl-PL" sz="2800" b="1" dirty="0" smtClean="0"/>
              <a:t>omezit rušivou </a:t>
            </a:r>
            <a:r>
              <a:rPr lang="pl-PL" sz="2800" b="1" dirty="0"/>
              <a:t>činnost </a:t>
            </a:r>
            <a:endParaRPr lang="pl-PL" sz="2800" b="1" dirty="0" smtClean="0"/>
          </a:p>
        </p:txBody>
      </p:sp>
    </p:spTree>
    <p:extLst>
      <p:ext uri="{BB962C8B-B14F-4D97-AF65-F5344CB8AC3E}">
        <p14:creationId xmlns="" xmlns:p14="http://schemas.microsoft.com/office/powerpoint/2010/main" val="55045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smtClean="0"/>
              <a:t>Obecné souvislosti</a:t>
            </a:r>
            <a:r>
              <a:rPr lang="cs-CZ" dirty="0" smtClean="0"/>
              <a:t> </a:t>
            </a:r>
          </a:p>
          <a:p>
            <a:pPr lvl="1"/>
            <a:r>
              <a:rPr lang="cs-CZ" dirty="0"/>
              <a:t>z</a:t>
            </a:r>
            <a:r>
              <a:rPr lang="cs-CZ" dirty="0" smtClean="0"/>
              <a:t>víře v právu, </a:t>
            </a:r>
          </a:p>
          <a:p>
            <a:pPr lvl="1"/>
            <a:r>
              <a:rPr lang="cs-CZ" dirty="0"/>
              <a:t>vlastnictví zvířat, odpovědnost </a:t>
            </a:r>
            <a:r>
              <a:rPr lang="cs-CZ" dirty="0" smtClean="0"/>
              <a:t>vlastníka,</a:t>
            </a:r>
            <a:endParaRPr lang="cs-CZ" dirty="0"/>
          </a:p>
          <a:p>
            <a:pPr lvl="1"/>
            <a:r>
              <a:rPr lang="cs-CZ" dirty="0" smtClean="0"/>
              <a:t>pojem zvíře/živočich/zvěř</a:t>
            </a:r>
          </a:p>
          <a:p>
            <a:endParaRPr lang="cs-CZ" dirty="0" smtClean="0"/>
          </a:p>
          <a:p>
            <a:r>
              <a:rPr lang="cs-CZ" b="1" dirty="0" smtClean="0"/>
              <a:t>Ochrana </a:t>
            </a:r>
            <a:r>
              <a:rPr lang="cs-CZ" b="1" dirty="0"/>
              <a:t>volně žijících </a:t>
            </a:r>
            <a:r>
              <a:rPr lang="cs-CZ" b="1" dirty="0" smtClean="0"/>
              <a:t>živočichů </a:t>
            </a:r>
          </a:p>
          <a:p>
            <a:r>
              <a:rPr lang="cs-CZ" b="1" dirty="0"/>
              <a:t>O</a:t>
            </a:r>
            <a:r>
              <a:rPr lang="cs-CZ" b="1" dirty="0" smtClean="0"/>
              <a:t>bchodování </a:t>
            </a:r>
            <a:r>
              <a:rPr lang="cs-CZ" b="1" dirty="0"/>
              <a:t>s ohroženými druhy živočichů </a:t>
            </a:r>
            <a:endParaRPr lang="cs-CZ" b="1" dirty="0" smtClean="0"/>
          </a:p>
          <a:p>
            <a:endParaRPr lang="cs-CZ" sz="2400"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solidFill>
                  <a:schemeClr val="accent6">
                    <a:lumMod val="75000"/>
                  </a:schemeClr>
                </a:solidFill>
              </a:rPr>
              <a:t>Osnova</a:t>
            </a:r>
            <a:endParaRPr lang="cs-CZ" sz="4000" b="1" dirty="0">
              <a:solidFill>
                <a:schemeClr val="accent6">
                  <a:lumMod val="75000"/>
                </a:schemeClr>
              </a:solidFill>
            </a:endParaRPr>
          </a:p>
        </p:txBody>
      </p:sp>
    </p:spTree>
    <p:extLst>
      <p:ext uri="{BB962C8B-B14F-4D97-AF65-F5344CB8AC3E}">
        <p14:creationId xmlns="" xmlns:p14="http://schemas.microsoft.com/office/powerpoint/2010/main" val="2639402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Obecná ochrana druhová</a:t>
            </a:r>
            <a:endParaRPr lang="cs-CZ" sz="4000" b="1" dirty="0"/>
          </a:p>
        </p:txBody>
      </p:sp>
      <p:sp>
        <p:nvSpPr>
          <p:cNvPr id="5" name="Zástupný symbol pro obsah 4"/>
          <p:cNvSpPr>
            <a:spLocks noGrp="1"/>
          </p:cNvSpPr>
          <p:nvPr>
            <p:ph idx="1"/>
          </p:nvPr>
        </p:nvSpPr>
        <p:spPr>
          <a:xfrm>
            <a:off x="446856" y="1628800"/>
            <a:ext cx="8445624" cy="5171312"/>
          </a:xfrm>
        </p:spPr>
        <p:txBody>
          <a:bodyPr>
            <a:normAutofit fontScale="62500" lnSpcReduction="20000"/>
          </a:bodyPr>
          <a:lstStyle/>
          <a:p>
            <a:pPr marL="0" indent="0">
              <a:buNone/>
            </a:pPr>
            <a:r>
              <a:rPr lang="pl-PL" sz="4500" b="1" dirty="0">
                <a:solidFill>
                  <a:schemeClr val="accent6"/>
                </a:solidFill>
              </a:rPr>
              <a:t>Povinnosti při provádění zemědělských, lesnických pracích, </a:t>
            </a:r>
            <a:r>
              <a:rPr lang="pl-PL" sz="4500" b="1" dirty="0" smtClean="0">
                <a:solidFill>
                  <a:schemeClr val="accent6"/>
                </a:solidFill>
              </a:rPr>
              <a:t>stavebních </a:t>
            </a:r>
            <a:r>
              <a:rPr lang="pl-PL" sz="4500" b="1" dirty="0">
                <a:solidFill>
                  <a:schemeClr val="accent6"/>
                </a:solidFill>
              </a:rPr>
              <a:t>a dalších činnostech </a:t>
            </a:r>
            <a:r>
              <a:rPr lang="pl-PL" sz="4500" b="1" dirty="0"/>
              <a:t>(§ 5/3 ZoPK)</a:t>
            </a:r>
          </a:p>
          <a:p>
            <a:r>
              <a:rPr lang="pl-PL" sz="3800" b="1" dirty="0"/>
              <a:t>P</a:t>
            </a:r>
            <a:r>
              <a:rPr lang="pl-PL" sz="3800" b="1" dirty="0" smtClean="0"/>
              <a:t>ostupovat </a:t>
            </a:r>
            <a:r>
              <a:rPr lang="pl-PL" sz="3800" b="1" dirty="0"/>
              <a:t>tak, aby nedocházelo k nadměrnému úhynu rostlin a </a:t>
            </a:r>
            <a:r>
              <a:rPr lang="pl-PL" sz="3800" b="1" dirty="0" smtClean="0"/>
              <a:t>zraňování </a:t>
            </a:r>
            <a:r>
              <a:rPr lang="pl-PL" sz="3800" b="1" dirty="0"/>
              <a:t>živočichů, ničení jejich biotopů</a:t>
            </a:r>
          </a:p>
          <a:p>
            <a:r>
              <a:rPr lang="pl-PL" sz="3800" b="1" dirty="0" smtClean="0"/>
              <a:t>Povinnost </a:t>
            </a:r>
            <a:r>
              <a:rPr lang="pl-PL" sz="3800" b="1" dirty="0"/>
              <a:t>používat technicky a ekonomicky dostupné prostředky</a:t>
            </a:r>
          </a:p>
          <a:p>
            <a:pPr marL="0" indent="0">
              <a:buNone/>
            </a:pPr>
            <a:endParaRPr lang="pl-PL" sz="3800" b="1" dirty="0"/>
          </a:p>
          <a:p>
            <a:pPr marL="0" indent="0">
              <a:buNone/>
            </a:pPr>
            <a:r>
              <a:rPr lang="pl-PL" sz="3800" b="1" dirty="0" smtClean="0"/>
              <a:t>Oprávnění </a:t>
            </a:r>
            <a:r>
              <a:rPr lang="pl-PL" sz="3800" b="1" dirty="0"/>
              <a:t>orgánu ochrany přírody uložit zajištění nebo použití </a:t>
            </a:r>
          </a:p>
          <a:p>
            <a:pPr marL="0" indent="0">
              <a:buNone/>
            </a:pPr>
            <a:r>
              <a:rPr lang="pl-PL" sz="3800" b="1" dirty="0"/>
              <a:t>takovýchto prostředků, neučiní-li tak povinná osoba sama </a:t>
            </a:r>
          </a:p>
          <a:p>
            <a:pPr marL="0" indent="0">
              <a:buNone/>
            </a:pPr>
            <a:r>
              <a:rPr lang="pl-PL" sz="3800" b="1" dirty="0" smtClean="0"/>
              <a:t> </a:t>
            </a:r>
          </a:p>
          <a:p>
            <a:pPr marL="0" indent="0">
              <a:buNone/>
            </a:pPr>
            <a:r>
              <a:rPr lang="pl-PL" sz="3800" b="1" dirty="0" smtClean="0"/>
              <a:t>Záměrné </a:t>
            </a:r>
            <a:r>
              <a:rPr lang="pl-PL" sz="3800" b="1" dirty="0"/>
              <a:t>rozšíření geograficky nepůvodního druhu (§ 5/4 </a:t>
            </a:r>
          </a:p>
          <a:p>
            <a:pPr marL="0" indent="0">
              <a:buNone/>
            </a:pPr>
            <a:r>
              <a:rPr lang="pl-PL" sz="3800" b="1" dirty="0"/>
              <a:t>ZoPK)</a:t>
            </a:r>
          </a:p>
          <a:p>
            <a:pPr marL="0" indent="0">
              <a:buNone/>
            </a:pPr>
            <a:r>
              <a:rPr lang="pl-PL" sz="3800" b="1" dirty="0" smtClean="0"/>
              <a:t>- </a:t>
            </a:r>
            <a:r>
              <a:rPr lang="pl-PL" sz="3800" b="1" dirty="0"/>
              <a:t>povolení orgánu ochrany přírody </a:t>
            </a:r>
            <a:endParaRPr lang="pl-PL" sz="2800" b="1" dirty="0" smtClean="0"/>
          </a:p>
        </p:txBody>
      </p:sp>
    </p:spTree>
    <p:extLst>
      <p:ext uri="{BB962C8B-B14F-4D97-AF65-F5344CB8AC3E}">
        <p14:creationId xmlns="" xmlns:p14="http://schemas.microsoft.com/office/powerpoint/2010/main" val="1833919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Ochrana volně žijících ptáků</a:t>
            </a:r>
            <a:endParaRPr lang="cs-CZ" sz="4000" b="1" dirty="0"/>
          </a:p>
        </p:txBody>
      </p:sp>
      <p:sp>
        <p:nvSpPr>
          <p:cNvPr id="5" name="Zástupný symbol pro obsah 4"/>
          <p:cNvSpPr>
            <a:spLocks noGrp="1"/>
          </p:cNvSpPr>
          <p:nvPr>
            <p:ph idx="1"/>
          </p:nvPr>
        </p:nvSpPr>
        <p:spPr>
          <a:xfrm>
            <a:off x="446856" y="1628800"/>
            <a:ext cx="8445624" cy="5171312"/>
          </a:xfrm>
        </p:spPr>
        <p:txBody>
          <a:bodyPr>
            <a:normAutofit fontScale="70000" lnSpcReduction="20000"/>
          </a:bodyPr>
          <a:lstStyle/>
          <a:p>
            <a:pPr marL="0" indent="0">
              <a:buNone/>
            </a:pPr>
            <a:r>
              <a:rPr lang="pl-PL" sz="5100" b="1" dirty="0">
                <a:solidFill>
                  <a:schemeClr val="accent6"/>
                </a:solidFill>
              </a:rPr>
              <a:t>§ 5a, § 5b ZOPK</a:t>
            </a:r>
          </a:p>
          <a:p>
            <a:pPr marL="0" indent="0">
              <a:buNone/>
            </a:pPr>
            <a:r>
              <a:rPr lang="pl-PL" sz="5100" b="1" dirty="0" smtClean="0"/>
              <a:t>Zákazy</a:t>
            </a:r>
            <a:endParaRPr lang="pl-PL" sz="5100" b="1" dirty="0"/>
          </a:p>
          <a:p>
            <a:r>
              <a:rPr lang="pl-PL" sz="4500" b="1" dirty="0" smtClean="0"/>
              <a:t>Úmyslného </a:t>
            </a:r>
            <a:r>
              <a:rPr lang="pl-PL" sz="4500" b="1" dirty="0"/>
              <a:t>usmrcování nebo </a:t>
            </a:r>
            <a:r>
              <a:rPr lang="pl-PL" sz="4500" b="1" dirty="0" smtClean="0"/>
              <a:t>odchytu</a:t>
            </a:r>
            <a:endParaRPr lang="pl-PL" sz="4500" b="1" dirty="0"/>
          </a:p>
          <a:p>
            <a:r>
              <a:rPr lang="pl-PL" sz="4500" b="1" dirty="0" smtClean="0"/>
              <a:t>Úmyslného </a:t>
            </a:r>
            <a:r>
              <a:rPr lang="pl-PL" sz="4500" b="1" dirty="0"/>
              <a:t>poškozování, ničení hnízd</a:t>
            </a:r>
          </a:p>
          <a:p>
            <a:r>
              <a:rPr lang="pl-PL" sz="4500" b="1" dirty="0" smtClean="0"/>
              <a:t>Sběru </a:t>
            </a:r>
            <a:r>
              <a:rPr lang="pl-PL" sz="4500" b="1" dirty="0"/>
              <a:t>vajec</a:t>
            </a:r>
          </a:p>
          <a:p>
            <a:r>
              <a:rPr lang="pl-PL" sz="4500" b="1" dirty="0" smtClean="0"/>
              <a:t>Úmyslného </a:t>
            </a:r>
            <a:r>
              <a:rPr lang="pl-PL" sz="4500" b="1" dirty="0"/>
              <a:t>vyrušování ptáků</a:t>
            </a:r>
          </a:p>
          <a:p>
            <a:r>
              <a:rPr lang="pl-PL" sz="4500" b="1" dirty="0" smtClean="0"/>
              <a:t>Držení </a:t>
            </a:r>
            <a:r>
              <a:rPr lang="pl-PL" sz="4500" b="1" dirty="0"/>
              <a:t>ptáků, jejichž lov a odchyt jsou zakázány</a:t>
            </a:r>
          </a:p>
          <a:p>
            <a:pPr lvl="1"/>
            <a:r>
              <a:rPr lang="pl-PL" sz="4100" b="1" dirty="0" smtClean="0"/>
              <a:t>výluka </a:t>
            </a:r>
            <a:r>
              <a:rPr lang="pl-PL" sz="4100" b="1" dirty="0"/>
              <a:t>pro druhy ptáků dle zákona o myslivosti </a:t>
            </a:r>
          </a:p>
          <a:p>
            <a:pPr marL="0" indent="0">
              <a:buNone/>
            </a:pPr>
            <a:r>
              <a:rPr lang="pl-PL" sz="4500" b="1" dirty="0" smtClean="0"/>
              <a:t>Zákaz </a:t>
            </a:r>
            <a:r>
              <a:rPr lang="pl-PL" sz="4500" b="1" dirty="0"/>
              <a:t>prodeje, držení za účelem prodeje</a:t>
            </a:r>
          </a:p>
          <a:p>
            <a:pPr lvl="1"/>
            <a:r>
              <a:rPr lang="pl-PL" sz="4100" b="1" dirty="0" smtClean="0"/>
              <a:t>Povinnost </a:t>
            </a:r>
            <a:r>
              <a:rPr lang="pl-PL" sz="4100" b="1" dirty="0"/>
              <a:t>prokázat </a:t>
            </a:r>
            <a:r>
              <a:rPr lang="pl-PL" sz="4100" b="1" dirty="0" smtClean="0"/>
              <a:t>původ</a:t>
            </a:r>
            <a:endParaRPr lang="pl-PL" sz="4100" b="1" dirty="0"/>
          </a:p>
        </p:txBody>
      </p:sp>
    </p:spTree>
    <p:extLst>
      <p:ext uri="{BB962C8B-B14F-4D97-AF65-F5344CB8AC3E}">
        <p14:creationId xmlns="" xmlns:p14="http://schemas.microsoft.com/office/powerpoint/2010/main" val="926788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Ochrana volně žijících ptáků</a:t>
            </a:r>
            <a:endParaRPr lang="cs-CZ" sz="4000" b="1" dirty="0"/>
          </a:p>
        </p:txBody>
      </p:sp>
      <p:sp>
        <p:nvSpPr>
          <p:cNvPr id="5" name="Zástupný symbol pro obsah 4"/>
          <p:cNvSpPr>
            <a:spLocks noGrp="1"/>
          </p:cNvSpPr>
          <p:nvPr>
            <p:ph idx="1"/>
          </p:nvPr>
        </p:nvSpPr>
        <p:spPr>
          <a:xfrm>
            <a:off x="446856" y="1628800"/>
            <a:ext cx="8445624" cy="5171312"/>
          </a:xfrm>
        </p:spPr>
        <p:txBody>
          <a:bodyPr>
            <a:normAutofit fontScale="85000" lnSpcReduction="20000"/>
          </a:bodyPr>
          <a:lstStyle/>
          <a:p>
            <a:pPr marL="0" indent="0">
              <a:buNone/>
            </a:pPr>
            <a:r>
              <a:rPr lang="pl-PL" sz="5100" b="1" dirty="0">
                <a:solidFill>
                  <a:schemeClr val="accent6"/>
                </a:solidFill>
              </a:rPr>
              <a:t>Odchylný postup při ochraně ptáků:</a:t>
            </a:r>
          </a:p>
          <a:p>
            <a:pPr marL="0" indent="0">
              <a:buNone/>
            </a:pPr>
            <a:r>
              <a:rPr lang="pl-PL" sz="5100" b="1" dirty="0" smtClean="0"/>
              <a:t>V </a:t>
            </a:r>
            <a:r>
              <a:rPr lang="pl-PL" sz="5100" b="1" dirty="0"/>
              <a:t>zájmu (§ 5b odst. 1 ZoPK)</a:t>
            </a:r>
          </a:p>
          <a:p>
            <a:r>
              <a:rPr lang="pl-PL" sz="4100" b="1" dirty="0" smtClean="0"/>
              <a:t>Veřejného </a:t>
            </a:r>
            <a:r>
              <a:rPr lang="pl-PL" sz="4100" b="1" dirty="0"/>
              <a:t>zdraví</a:t>
            </a:r>
          </a:p>
          <a:p>
            <a:r>
              <a:rPr lang="pl-PL" sz="4100" b="1" dirty="0" smtClean="0"/>
              <a:t>Veřejné </a:t>
            </a:r>
            <a:r>
              <a:rPr lang="pl-PL" sz="4100" b="1" dirty="0"/>
              <a:t>bezpečnosti</a:t>
            </a:r>
          </a:p>
          <a:p>
            <a:r>
              <a:rPr lang="pl-PL" sz="4100" b="1" dirty="0" smtClean="0"/>
              <a:t>Bezpečnosti </a:t>
            </a:r>
            <a:r>
              <a:rPr lang="pl-PL" sz="4100" b="1" dirty="0"/>
              <a:t>leteckého provozu</a:t>
            </a:r>
          </a:p>
          <a:p>
            <a:r>
              <a:rPr lang="pl-PL" sz="4100" b="1" dirty="0" smtClean="0"/>
              <a:t>Prevence </a:t>
            </a:r>
            <a:r>
              <a:rPr lang="pl-PL" sz="4100" b="1" dirty="0"/>
              <a:t>závažných škod na úrodě, domácích zvířatech, </a:t>
            </a:r>
          </a:p>
          <a:p>
            <a:r>
              <a:rPr lang="pl-PL" sz="4100" b="1" dirty="0"/>
              <a:t>lesích, rybářství, vodním hospodářství</a:t>
            </a:r>
          </a:p>
          <a:p>
            <a:r>
              <a:rPr lang="pl-PL" sz="4100" b="1" dirty="0" smtClean="0"/>
              <a:t>Ochrany </a:t>
            </a:r>
            <a:r>
              <a:rPr lang="pl-PL" sz="4100" b="1" dirty="0"/>
              <a:t>volně žijících živočichů, rostlin</a:t>
            </a:r>
            <a:endParaRPr lang="pl-PL" sz="3600" b="1" dirty="0"/>
          </a:p>
        </p:txBody>
      </p:sp>
    </p:spTree>
    <p:extLst>
      <p:ext uri="{BB962C8B-B14F-4D97-AF65-F5344CB8AC3E}">
        <p14:creationId xmlns="" xmlns:p14="http://schemas.microsoft.com/office/powerpoint/2010/main" val="2949181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smtClean="0"/>
              <a:t>Ochrana volně žijících ptáků</a:t>
            </a:r>
            <a:endParaRPr lang="cs-CZ" sz="4000" b="1" dirty="0"/>
          </a:p>
        </p:txBody>
      </p:sp>
      <p:sp>
        <p:nvSpPr>
          <p:cNvPr id="5" name="Zástupný symbol pro obsah 4"/>
          <p:cNvSpPr>
            <a:spLocks noGrp="1"/>
          </p:cNvSpPr>
          <p:nvPr>
            <p:ph idx="1"/>
          </p:nvPr>
        </p:nvSpPr>
        <p:spPr>
          <a:xfrm>
            <a:off x="446856" y="1628800"/>
            <a:ext cx="8445624" cy="5171312"/>
          </a:xfrm>
        </p:spPr>
        <p:txBody>
          <a:bodyPr>
            <a:normAutofit fontScale="85000" lnSpcReduction="20000"/>
          </a:bodyPr>
          <a:lstStyle/>
          <a:p>
            <a:pPr marL="0" indent="0">
              <a:buNone/>
            </a:pPr>
            <a:r>
              <a:rPr lang="pl-PL" sz="5100" b="1" dirty="0">
                <a:solidFill>
                  <a:schemeClr val="accent6"/>
                </a:solidFill>
              </a:rPr>
              <a:t>Odchylný postup při ochraně ptáků:</a:t>
            </a:r>
          </a:p>
          <a:p>
            <a:pPr marL="0" indent="0">
              <a:buNone/>
            </a:pPr>
            <a:r>
              <a:rPr lang="pl-PL" sz="5100" b="1" dirty="0" smtClean="0"/>
              <a:t>V </a:t>
            </a:r>
            <a:r>
              <a:rPr lang="pl-PL" sz="5100" b="1" dirty="0"/>
              <a:t>zájmu (§ 5b odst. 1 ZoPK)</a:t>
            </a:r>
          </a:p>
          <a:p>
            <a:r>
              <a:rPr lang="pl-PL" sz="4100" b="1" dirty="0" smtClean="0"/>
              <a:t>Veřejného </a:t>
            </a:r>
            <a:r>
              <a:rPr lang="pl-PL" sz="4100" b="1" dirty="0"/>
              <a:t>zdraví</a:t>
            </a:r>
          </a:p>
          <a:p>
            <a:r>
              <a:rPr lang="pl-PL" sz="4100" b="1" dirty="0" smtClean="0"/>
              <a:t>Veřejné </a:t>
            </a:r>
            <a:r>
              <a:rPr lang="pl-PL" sz="4100" b="1" dirty="0"/>
              <a:t>bezpečnosti</a:t>
            </a:r>
          </a:p>
          <a:p>
            <a:r>
              <a:rPr lang="pl-PL" sz="4100" b="1" dirty="0" smtClean="0"/>
              <a:t>Bezpečnosti </a:t>
            </a:r>
            <a:r>
              <a:rPr lang="pl-PL" sz="4100" b="1" dirty="0"/>
              <a:t>leteckého provozu</a:t>
            </a:r>
          </a:p>
          <a:p>
            <a:r>
              <a:rPr lang="pl-PL" sz="4100" b="1" dirty="0" smtClean="0"/>
              <a:t>Prevence </a:t>
            </a:r>
            <a:r>
              <a:rPr lang="pl-PL" sz="4100" b="1" dirty="0"/>
              <a:t>závažných škod na úrodě, domácích zvířatech, </a:t>
            </a:r>
          </a:p>
          <a:p>
            <a:r>
              <a:rPr lang="pl-PL" sz="4100" b="1" dirty="0"/>
              <a:t>lesích, rybářství, vodním hospodářství</a:t>
            </a:r>
          </a:p>
          <a:p>
            <a:r>
              <a:rPr lang="pl-PL" sz="4100" b="1" dirty="0" smtClean="0"/>
              <a:t>Ochrany </a:t>
            </a:r>
            <a:r>
              <a:rPr lang="pl-PL" sz="4100" b="1" dirty="0"/>
              <a:t>volně žijících živočichů, rostlin</a:t>
            </a:r>
            <a:endParaRPr lang="pl-PL" sz="3600" b="1" dirty="0"/>
          </a:p>
        </p:txBody>
      </p:sp>
    </p:spTree>
    <p:extLst>
      <p:ext uri="{BB962C8B-B14F-4D97-AF65-F5344CB8AC3E}">
        <p14:creationId xmlns="" xmlns:p14="http://schemas.microsoft.com/office/powerpoint/2010/main" val="3000058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91680" y="263058"/>
            <a:ext cx="7056784" cy="646331"/>
          </a:xfrm>
          <a:prstGeom prst="rect">
            <a:avLst/>
          </a:prstGeom>
          <a:noFill/>
        </p:spPr>
        <p:txBody>
          <a:bodyPr wrap="square" rtlCol="0">
            <a:spAutoFit/>
          </a:bodyPr>
          <a:lstStyle/>
          <a:p>
            <a:pPr algn="just"/>
            <a:r>
              <a:rPr lang="cs-CZ" sz="3600" b="1" dirty="0" smtClean="0"/>
              <a:t>Ochrana volně žijících ptáků</a:t>
            </a:r>
            <a:endParaRPr lang="cs-CZ" sz="3600" b="1" dirty="0"/>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ástupný symbol pro obsah 2"/>
          <p:cNvSpPr>
            <a:spLocks noGrp="1"/>
          </p:cNvSpPr>
          <p:nvPr>
            <p:ph idx="1"/>
          </p:nvPr>
        </p:nvSpPr>
        <p:spPr>
          <a:xfrm>
            <a:off x="457200" y="1600200"/>
            <a:ext cx="4474840" cy="4525963"/>
          </a:xfrm>
        </p:spPr>
        <p:txBody>
          <a:bodyPr>
            <a:normAutofit fontScale="62500" lnSpcReduction="20000"/>
          </a:bodyPr>
          <a:lstStyle/>
          <a:p>
            <a:pPr marL="0" indent="0">
              <a:buNone/>
            </a:pPr>
            <a:r>
              <a:rPr lang="de-DE" dirty="0" err="1"/>
              <a:t>Vyhláška</a:t>
            </a:r>
            <a:r>
              <a:rPr lang="cs-CZ" dirty="0"/>
              <a:t> č. </a:t>
            </a:r>
            <a:r>
              <a:rPr lang="de-DE" dirty="0"/>
              <a:t>294/2006 </a:t>
            </a:r>
            <a:r>
              <a:rPr lang="de-DE" dirty="0" err="1"/>
              <a:t>Sb</a:t>
            </a:r>
            <a:r>
              <a:rPr lang="de-DE" dirty="0"/>
              <a:t>.</a:t>
            </a:r>
            <a:r>
              <a:rPr lang="cs-CZ" dirty="0"/>
              <a:t>, </a:t>
            </a:r>
            <a:endParaRPr lang="cs-CZ" dirty="0" smtClean="0"/>
          </a:p>
          <a:p>
            <a:pPr marL="0" indent="0">
              <a:buNone/>
            </a:pPr>
            <a:r>
              <a:rPr lang="de-DE" dirty="0" smtClean="0"/>
              <a:t>o </a:t>
            </a:r>
            <a:r>
              <a:rPr lang="de-DE" dirty="0" err="1"/>
              <a:t>odchylném</a:t>
            </a:r>
            <a:r>
              <a:rPr lang="de-DE" dirty="0"/>
              <a:t> </a:t>
            </a:r>
            <a:r>
              <a:rPr lang="de-DE" dirty="0" err="1"/>
              <a:t>postupu</a:t>
            </a:r>
            <a:r>
              <a:rPr lang="de-DE" dirty="0"/>
              <a:t> pro </a:t>
            </a:r>
            <a:r>
              <a:rPr lang="de-DE" dirty="0" err="1"/>
              <a:t>usmrcování</a:t>
            </a:r>
            <a:r>
              <a:rPr lang="de-DE" dirty="0"/>
              <a:t> </a:t>
            </a:r>
            <a:r>
              <a:rPr lang="de-DE" dirty="0" err="1"/>
              <a:t>špačka</a:t>
            </a:r>
            <a:r>
              <a:rPr lang="de-DE" dirty="0"/>
              <a:t> </a:t>
            </a:r>
            <a:r>
              <a:rPr lang="de-DE" dirty="0" err="1" smtClean="0"/>
              <a:t>obecného</a:t>
            </a: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r>
              <a:rPr lang="pl-PL" b="1" dirty="0"/>
              <a:t>na základě novely  ZoPK zák. č. 349/2009 Sb. </a:t>
            </a:r>
          </a:p>
          <a:p>
            <a:r>
              <a:rPr lang="pl-PL" dirty="0">
                <a:solidFill>
                  <a:schemeClr val="accent6"/>
                </a:solidFill>
              </a:rPr>
              <a:t>Rozhodnutím orgánu ochrany přírody</a:t>
            </a:r>
          </a:p>
          <a:p>
            <a:pPr marL="0" indent="0">
              <a:buNone/>
            </a:pPr>
            <a:r>
              <a:rPr lang="pl-PL" dirty="0" smtClean="0">
                <a:solidFill>
                  <a:schemeClr val="accent6"/>
                </a:solidFill>
              </a:rPr>
              <a:t>	nebo</a:t>
            </a:r>
            <a:endParaRPr lang="pl-PL" dirty="0">
              <a:solidFill>
                <a:schemeClr val="accent6"/>
              </a:solidFill>
            </a:endParaRPr>
          </a:p>
          <a:p>
            <a:r>
              <a:rPr lang="pl-PL" dirty="0">
                <a:solidFill>
                  <a:schemeClr val="accent6"/>
                </a:solidFill>
              </a:rPr>
              <a:t>Opatřením obecné povahy – MŽP</a:t>
            </a:r>
            <a:endParaRPr lang="pl-PL" dirty="0"/>
          </a:p>
          <a:p>
            <a:pPr marL="0" indent="0">
              <a:buNone/>
            </a:pPr>
            <a:endParaRPr lang="cs-CZ" dirty="0"/>
          </a:p>
          <a:p>
            <a:pPr marL="0" indent="0" algn="just">
              <a:buNone/>
            </a:pPr>
            <a:endParaRPr lang="cs-CZ" b="1" dirty="0"/>
          </a:p>
          <a:p>
            <a:pPr marL="0" indent="0" algn="just">
              <a:buNone/>
            </a:pPr>
            <a:endParaRPr lang="cs-CZ" b="1" dirty="0" smtClean="0"/>
          </a:p>
          <a:p>
            <a:pPr marL="0" indent="0" algn="just">
              <a:buNone/>
            </a:pPr>
            <a:r>
              <a:rPr lang="cs-CZ" sz="2400" dirty="0"/>
              <a:t>	</a:t>
            </a:r>
            <a:r>
              <a:rPr lang="cs-CZ" sz="2400" dirty="0" smtClean="0"/>
              <a:t>	            	</a:t>
            </a:r>
            <a:r>
              <a:rPr lang="en-US" sz="2400" i="1" dirty="0" err="1" smtClean="0"/>
              <a:t>Sturnus</a:t>
            </a:r>
            <a:r>
              <a:rPr lang="en-US" sz="2400" i="1" dirty="0" smtClean="0"/>
              <a:t> </a:t>
            </a:r>
            <a:r>
              <a:rPr lang="en-US" sz="2400" i="1" dirty="0"/>
              <a:t>vulgaris</a:t>
            </a:r>
            <a:endParaRPr lang="cs-CZ" sz="2400" b="1" i="1" dirty="0"/>
          </a:p>
        </p:txBody>
      </p:sp>
      <p:pic>
        <p:nvPicPr>
          <p:cNvPr id="10" name="Picture 2" descr="http://kaprum.cz/archiv/galerie/fauna/%C5%A1pa%C4%8Dek.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21849" y="1882931"/>
            <a:ext cx="3010372" cy="39011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3912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smtClean="0"/>
              <a:t>Zvláště chráněné druhy živočichů</a:t>
            </a:r>
            <a:endParaRPr lang="cs-CZ" sz="4000" b="1" dirty="0"/>
          </a:p>
        </p:txBody>
      </p:sp>
      <p:sp>
        <p:nvSpPr>
          <p:cNvPr id="5" name="Zástupný symbol pro obsah 4"/>
          <p:cNvSpPr>
            <a:spLocks noGrp="1"/>
          </p:cNvSpPr>
          <p:nvPr>
            <p:ph idx="1"/>
          </p:nvPr>
        </p:nvSpPr>
        <p:spPr>
          <a:xfrm>
            <a:off x="446856" y="1628800"/>
            <a:ext cx="8445624" cy="5171312"/>
          </a:xfrm>
        </p:spPr>
        <p:txBody>
          <a:bodyPr>
            <a:normAutofit fontScale="70000" lnSpcReduction="20000"/>
          </a:bodyPr>
          <a:lstStyle/>
          <a:p>
            <a:pPr marL="0" indent="0">
              <a:buNone/>
            </a:pPr>
            <a:r>
              <a:rPr lang="pl-PL" b="1" dirty="0">
                <a:solidFill>
                  <a:schemeClr val="accent6"/>
                </a:solidFill>
              </a:rPr>
              <a:t>Kategorizace:</a:t>
            </a:r>
          </a:p>
          <a:p>
            <a:pPr marL="0" indent="0">
              <a:buNone/>
            </a:pPr>
            <a:r>
              <a:rPr lang="pl-PL" b="1" dirty="0" smtClean="0"/>
              <a:t>a)kriticky </a:t>
            </a:r>
            <a:r>
              <a:rPr lang="pl-PL" b="1" dirty="0"/>
              <a:t>ohrožené</a:t>
            </a:r>
          </a:p>
          <a:p>
            <a:pPr marL="0" indent="0">
              <a:buNone/>
            </a:pPr>
            <a:r>
              <a:rPr lang="pl-PL" b="1" dirty="0" smtClean="0"/>
              <a:t>b</a:t>
            </a:r>
            <a:r>
              <a:rPr lang="pl-PL" b="1" dirty="0"/>
              <a:t>) silně ohrožené</a:t>
            </a:r>
          </a:p>
          <a:p>
            <a:pPr marL="0" indent="0">
              <a:buNone/>
            </a:pPr>
            <a:r>
              <a:rPr lang="pl-PL" b="1" dirty="0" smtClean="0"/>
              <a:t>c</a:t>
            </a:r>
            <a:r>
              <a:rPr lang="pl-PL" b="1" dirty="0"/>
              <a:t>) ohrožené</a:t>
            </a:r>
          </a:p>
          <a:p>
            <a:pPr marL="0" indent="0">
              <a:buNone/>
            </a:pPr>
            <a:r>
              <a:rPr lang="pl-PL" b="1" dirty="0" smtClean="0"/>
              <a:t> </a:t>
            </a:r>
            <a:r>
              <a:rPr lang="pl-PL" b="1" dirty="0"/>
              <a:t>- Příloha vyhlášky č. 395/1992 Sb</a:t>
            </a:r>
            <a:r>
              <a:rPr lang="pl-PL" b="1" dirty="0" smtClean="0"/>
              <a:t>. </a:t>
            </a:r>
            <a:r>
              <a:rPr lang="pl-PL" sz="2300" dirty="0" smtClean="0">
                <a:hlinkClick r:id="rId4"/>
              </a:rPr>
              <a:t>https</a:t>
            </a:r>
            <a:r>
              <a:rPr lang="pl-PL" sz="2300" dirty="0">
                <a:hlinkClick r:id="rId4"/>
              </a:rPr>
              <a:t>://cs.wikipedia.org/wiki/Seznam_ohro%C5%BEen%C3%BDch_%C5%BEivo%C4%8Dich%C5%AF_v_%</a:t>
            </a:r>
            <a:r>
              <a:rPr lang="pl-PL" sz="2300" dirty="0" smtClean="0">
                <a:hlinkClick r:id="rId4"/>
              </a:rPr>
              <a:t>C4%8Cesku</a:t>
            </a:r>
            <a:r>
              <a:rPr lang="pl-PL" sz="2300" dirty="0" smtClean="0"/>
              <a:t> </a:t>
            </a:r>
            <a:endParaRPr lang="pl-PL" sz="2300" dirty="0"/>
          </a:p>
          <a:p>
            <a:pPr marL="0" indent="0">
              <a:buNone/>
            </a:pPr>
            <a:endParaRPr lang="pl-PL" dirty="0" smtClean="0"/>
          </a:p>
          <a:p>
            <a:pPr marL="0" indent="0">
              <a:buNone/>
            </a:pPr>
            <a:r>
              <a:rPr lang="pl-PL" b="1" dirty="0" smtClean="0">
                <a:solidFill>
                  <a:schemeClr val="accent6"/>
                </a:solidFill>
              </a:rPr>
              <a:t>Ochrana</a:t>
            </a:r>
            <a:r>
              <a:rPr lang="pl-PL" b="1" dirty="0">
                <a:solidFill>
                  <a:schemeClr val="accent6"/>
                </a:solidFill>
              </a:rPr>
              <a:t>: </a:t>
            </a:r>
          </a:p>
          <a:p>
            <a:r>
              <a:rPr lang="pl-PL" sz="3400" b="1" dirty="0" smtClean="0"/>
              <a:t>ve </a:t>
            </a:r>
            <a:r>
              <a:rPr lang="pl-PL" sz="3400" b="1" dirty="0"/>
              <a:t>všech podzemních a nadzemních </a:t>
            </a:r>
            <a:r>
              <a:rPr lang="pl-PL" sz="3400" b="1" dirty="0" smtClean="0"/>
              <a:t>částech ve všech vývojových </a:t>
            </a:r>
            <a:r>
              <a:rPr lang="pl-PL" sz="3400" b="1" dirty="0"/>
              <a:t>stádiích, i „mrtvé“ – uhynulé</a:t>
            </a:r>
          </a:p>
          <a:p>
            <a:r>
              <a:rPr lang="pl-PL" sz="3400" b="1" dirty="0"/>
              <a:t>z</a:t>
            </a:r>
            <a:r>
              <a:rPr lang="pl-PL" sz="3400" b="1" dirty="0" smtClean="0"/>
              <a:t>ákaz </a:t>
            </a:r>
            <a:r>
              <a:rPr lang="pl-PL" sz="3400" b="1" dirty="0"/>
              <a:t>sbírat</a:t>
            </a:r>
            <a:r>
              <a:rPr lang="pl-PL" sz="3400" b="1" dirty="0" smtClean="0"/>
              <a:t>, trhat,vykopávat</a:t>
            </a:r>
            <a:r>
              <a:rPr lang="pl-PL" sz="3400" b="1" dirty="0"/>
              <a:t>, poškozovat, ničit jinak </a:t>
            </a:r>
            <a:r>
              <a:rPr lang="pl-PL" sz="3400" b="1" dirty="0" smtClean="0"/>
              <a:t>rušit ve </a:t>
            </a:r>
            <a:r>
              <a:rPr lang="pl-PL" sz="3400" b="1" dirty="0"/>
              <a:t>vývoji</a:t>
            </a:r>
          </a:p>
          <a:p>
            <a:r>
              <a:rPr lang="pl-PL" sz="3400" b="1" dirty="0"/>
              <a:t>z</a:t>
            </a:r>
            <a:r>
              <a:rPr lang="pl-PL" sz="3400" b="1" dirty="0" smtClean="0"/>
              <a:t>ákaz </a:t>
            </a:r>
            <a:r>
              <a:rPr lang="pl-PL" sz="3400" b="1" dirty="0"/>
              <a:t>držet, pěstovat, dopravovat, prodávat, </a:t>
            </a:r>
            <a:r>
              <a:rPr lang="pl-PL" sz="3400" b="1" dirty="0" smtClean="0"/>
              <a:t>vyměňovat nebo </a:t>
            </a:r>
            <a:r>
              <a:rPr lang="pl-PL" sz="3400" b="1" dirty="0"/>
              <a:t>nabízet za účelem prodeje nebo výměny</a:t>
            </a:r>
          </a:p>
        </p:txBody>
      </p:sp>
    </p:spTree>
    <p:extLst>
      <p:ext uri="{BB962C8B-B14F-4D97-AF65-F5344CB8AC3E}">
        <p14:creationId xmlns="" xmlns:p14="http://schemas.microsoft.com/office/powerpoint/2010/main" val="38204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down)">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down)">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smtClean="0"/>
              <a:t>Zvláště chráněné druhy živočichů</a:t>
            </a:r>
            <a:endParaRPr lang="cs-CZ" sz="4000" b="1" dirty="0"/>
          </a:p>
        </p:txBody>
      </p:sp>
      <p:sp>
        <p:nvSpPr>
          <p:cNvPr id="5" name="Zástupný symbol pro obsah 4"/>
          <p:cNvSpPr>
            <a:spLocks noGrp="1"/>
          </p:cNvSpPr>
          <p:nvPr>
            <p:ph idx="1"/>
          </p:nvPr>
        </p:nvSpPr>
        <p:spPr>
          <a:xfrm>
            <a:off x="446856" y="1628800"/>
            <a:ext cx="8445624" cy="5171312"/>
          </a:xfrm>
        </p:spPr>
        <p:txBody>
          <a:bodyPr>
            <a:normAutofit fontScale="70000" lnSpcReduction="20000"/>
          </a:bodyPr>
          <a:lstStyle/>
          <a:p>
            <a:pPr marL="0" indent="0">
              <a:buNone/>
            </a:pPr>
            <a:r>
              <a:rPr lang="pl-PL" b="1" dirty="0"/>
              <a:t>Výjimky z ochrany</a:t>
            </a:r>
          </a:p>
          <a:p>
            <a:pPr marL="0" indent="0">
              <a:buNone/>
            </a:pPr>
            <a:endParaRPr lang="pl-PL" dirty="0" smtClean="0"/>
          </a:p>
          <a:p>
            <a:pPr marL="0" indent="0">
              <a:buNone/>
            </a:pPr>
            <a:r>
              <a:rPr lang="pl-PL" b="1" u="sng" dirty="0">
                <a:solidFill>
                  <a:schemeClr val="accent6"/>
                </a:solidFill>
              </a:rPr>
              <a:t>Z</a:t>
            </a:r>
            <a:r>
              <a:rPr lang="pl-PL" b="1" u="sng" dirty="0" smtClean="0">
                <a:solidFill>
                  <a:schemeClr val="accent6"/>
                </a:solidFill>
              </a:rPr>
              <a:t>ásah </a:t>
            </a:r>
            <a:r>
              <a:rPr lang="pl-PL" b="1" u="sng" dirty="0">
                <a:solidFill>
                  <a:schemeClr val="accent6"/>
                </a:solidFill>
              </a:rPr>
              <a:t>je prokazatelně nezbytný</a:t>
            </a:r>
            <a:r>
              <a:rPr lang="pl-PL" b="1" dirty="0">
                <a:solidFill>
                  <a:schemeClr val="accent6"/>
                </a:solidFill>
              </a:rPr>
              <a:t> </a:t>
            </a:r>
            <a:r>
              <a:rPr lang="pl-PL" dirty="0"/>
              <a:t>v důsledku běžného </a:t>
            </a:r>
          </a:p>
          <a:p>
            <a:pPr marL="0" indent="0">
              <a:buNone/>
            </a:pPr>
            <a:r>
              <a:rPr lang="pl-PL" dirty="0"/>
              <a:t>obhospodařování nemovitostí nebo jiného majetku nebo z důvodů </a:t>
            </a:r>
          </a:p>
          <a:p>
            <a:pPr marL="0" indent="0">
              <a:buNone/>
            </a:pPr>
            <a:r>
              <a:rPr lang="pl-PL" dirty="0"/>
              <a:t>hygienických, ochrany veřejného zdraví, veřejné bezpečnosti, </a:t>
            </a:r>
            <a:r>
              <a:rPr lang="pl-PL" dirty="0" smtClean="0"/>
              <a:t>leteckého provozu</a:t>
            </a:r>
          </a:p>
          <a:p>
            <a:pPr marL="0" indent="0">
              <a:buNone/>
            </a:pPr>
            <a:endParaRPr lang="pl-PL" dirty="0"/>
          </a:p>
          <a:p>
            <a:pPr marL="0" indent="0">
              <a:buNone/>
            </a:pPr>
            <a:r>
              <a:rPr lang="pl-PL" dirty="0" smtClean="0"/>
              <a:t>K </a:t>
            </a:r>
            <a:r>
              <a:rPr lang="pl-PL" dirty="0"/>
              <a:t>zásahu nutné nutné </a:t>
            </a:r>
            <a:r>
              <a:rPr lang="pl-PL" b="1" u="sng" dirty="0">
                <a:solidFill>
                  <a:schemeClr val="accent6"/>
                </a:solidFill>
              </a:rPr>
              <a:t>předchozí stanovisko orgánu ochrany </a:t>
            </a:r>
          </a:p>
          <a:p>
            <a:pPr marL="0" indent="0">
              <a:buNone/>
            </a:pPr>
            <a:r>
              <a:rPr lang="pl-PL" b="1" u="sng" dirty="0">
                <a:solidFill>
                  <a:schemeClr val="accent6"/>
                </a:solidFill>
              </a:rPr>
              <a:t>přírody</a:t>
            </a:r>
            <a:r>
              <a:rPr lang="pl-PL" dirty="0"/>
              <a:t>, pokud nejde o naléhavý zásah z hlediska veřejného zdraví, </a:t>
            </a:r>
          </a:p>
          <a:p>
            <a:pPr marL="0" indent="0">
              <a:buNone/>
            </a:pPr>
            <a:r>
              <a:rPr lang="pl-PL" dirty="0"/>
              <a:t>veřejné bezpečnosti a bezpečnosti leteckého </a:t>
            </a:r>
            <a:r>
              <a:rPr lang="pl-PL" dirty="0" smtClean="0"/>
              <a:t>provozu</a:t>
            </a:r>
          </a:p>
          <a:p>
            <a:pPr marL="0" indent="0">
              <a:buNone/>
            </a:pPr>
            <a:endParaRPr lang="pl-PL" dirty="0"/>
          </a:p>
          <a:p>
            <a:pPr marL="0" indent="0">
              <a:buNone/>
            </a:pPr>
            <a:r>
              <a:rPr lang="pl-PL" dirty="0"/>
              <a:t>Orgán ochrany přírody může ve stanovisku uložit </a:t>
            </a:r>
            <a:r>
              <a:rPr lang="pl-PL" u="sng" dirty="0"/>
              <a:t>náhradní ochranné </a:t>
            </a:r>
            <a:r>
              <a:rPr lang="pl-PL" u="sng" dirty="0" smtClean="0"/>
              <a:t>opatření </a:t>
            </a:r>
            <a:r>
              <a:rPr lang="pl-PL" dirty="0" smtClean="0"/>
              <a:t>(např</a:t>
            </a:r>
            <a:r>
              <a:rPr lang="pl-PL" dirty="0"/>
              <a:t>. záchranný přenos </a:t>
            </a:r>
            <a:r>
              <a:rPr lang="pl-PL" dirty="0" smtClean="0"/>
              <a:t>živočichů) </a:t>
            </a:r>
            <a:endParaRPr lang="pl-PL" dirty="0"/>
          </a:p>
        </p:txBody>
      </p:sp>
    </p:spTree>
    <p:extLst>
      <p:ext uri="{BB962C8B-B14F-4D97-AF65-F5344CB8AC3E}">
        <p14:creationId xmlns="" xmlns:p14="http://schemas.microsoft.com/office/powerpoint/2010/main" val="1537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down)">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down)">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smtClean="0"/>
              <a:t>Zvláště chráněné druhy živočichů</a:t>
            </a:r>
            <a:endParaRPr lang="cs-CZ" sz="4000" b="1" dirty="0"/>
          </a:p>
        </p:txBody>
      </p:sp>
      <p:sp>
        <p:nvSpPr>
          <p:cNvPr id="5" name="Zástupný symbol pro obsah 4"/>
          <p:cNvSpPr>
            <a:spLocks noGrp="1"/>
          </p:cNvSpPr>
          <p:nvPr>
            <p:ph idx="1"/>
          </p:nvPr>
        </p:nvSpPr>
        <p:spPr>
          <a:xfrm>
            <a:off x="446856" y="1628800"/>
            <a:ext cx="8445624" cy="5171312"/>
          </a:xfrm>
        </p:spPr>
        <p:txBody>
          <a:bodyPr>
            <a:normAutofit/>
          </a:bodyPr>
          <a:lstStyle/>
          <a:p>
            <a:pPr marL="0" indent="0">
              <a:buNone/>
            </a:pPr>
            <a:r>
              <a:rPr lang="pl-PL" sz="2800" b="1" dirty="0"/>
              <a:t>Prokázání původu  - § 54 </a:t>
            </a:r>
            <a:r>
              <a:rPr lang="pl-PL" sz="2800" b="1" dirty="0" smtClean="0"/>
              <a:t>ZoPK (přesah do CITES)</a:t>
            </a:r>
            <a:endParaRPr lang="pl-PL" sz="2800" b="1" dirty="0"/>
          </a:p>
          <a:p>
            <a:pPr marL="0" indent="0">
              <a:buNone/>
            </a:pPr>
            <a:r>
              <a:rPr lang="pl-PL" sz="2800" b="1" dirty="0" smtClean="0"/>
              <a:t>Záchranné </a:t>
            </a:r>
            <a:r>
              <a:rPr lang="pl-PL" sz="2800" b="1" dirty="0"/>
              <a:t>programy - § 52 ZoPK</a:t>
            </a:r>
          </a:p>
          <a:p>
            <a:pPr marL="0" indent="0">
              <a:buNone/>
            </a:pPr>
            <a:r>
              <a:rPr lang="pl-PL" sz="2800" b="1" dirty="0" smtClean="0">
                <a:solidFill>
                  <a:schemeClr val="accent6"/>
                </a:solidFill>
              </a:rPr>
              <a:t>Výjimky </a:t>
            </a:r>
            <a:r>
              <a:rPr lang="pl-PL" sz="2800" b="1" dirty="0">
                <a:solidFill>
                  <a:schemeClr val="accent6"/>
                </a:solidFill>
              </a:rPr>
              <a:t>ze zákazů </a:t>
            </a:r>
            <a:r>
              <a:rPr lang="pl-PL" sz="2800" b="1" dirty="0"/>
              <a:t>- § 56</a:t>
            </a:r>
          </a:p>
          <a:p>
            <a:r>
              <a:rPr lang="pl-PL" sz="2800" b="1" dirty="0" smtClean="0"/>
              <a:t>rozhodnutím</a:t>
            </a:r>
            <a:endParaRPr lang="pl-PL" sz="2800" b="1" dirty="0"/>
          </a:p>
          <a:p>
            <a:r>
              <a:rPr lang="pl-PL" sz="2800" b="1" dirty="0" smtClean="0"/>
              <a:t>OOP</a:t>
            </a:r>
            <a:endParaRPr lang="pl-PL" sz="2800" b="1" dirty="0"/>
          </a:p>
          <a:p>
            <a:r>
              <a:rPr lang="pl-PL" sz="2800" b="1" dirty="0" smtClean="0"/>
              <a:t>dohoda </a:t>
            </a:r>
            <a:r>
              <a:rPr lang="pl-PL" sz="2800" b="1" dirty="0"/>
              <a:t>ve stanovených případech – nahrazuje výjimku</a:t>
            </a:r>
          </a:p>
          <a:p>
            <a:pPr marL="0" indent="0">
              <a:buNone/>
            </a:pPr>
            <a:r>
              <a:rPr lang="pl-PL" sz="2800" b="1" dirty="0" smtClean="0"/>
              <a:t>předchozí </a:t>
            </a:r>
            <a:r>
              <a:rPr lang="pl-PL" sz="2800" b="1" dirty="0"/>
              <a:t>souhlas k </a:t>
            </a:r>
            <a:r>
              <a:rPr lang="pl-PL" sz="2800" b="1" dirty="0" smtClean="0"/>
              <a:t>činnostem - </a:t>
            </a:r>
            <a:r>
              <a:rPr lang="pl-PL" sz="2800" b="1" dirty="0"/>
              <a:t>v bližších ochranných </a:t>
            </a:r>
            <a:r>
              <a:rPr lang="pl-PL" sz="2800" b="1" dirty="0" smtClean="0"/>
              <a:t>podmínkách (§ </a:t>
            </a:r>
            <a:r>
              <a:rPr lang="pl-PL" sz="2800" b="1" dirty="0"/>
              <a:t>57 </a:t>
            </a:r>
            <a:r>
              <a:rPr lang="pl-PL" sz="2800" b="1" dirty="0" smtClean="0"/>
              <a:t>ZoPK) </a:t>
            </a:r>
            <a:endParaRPr lang="pl-PL" sz="2800" b="1" dirty="0"/>
          </a:p>
        </p:txBody>
      </p:sp>
    </p:spTree>
    <p:extLst>
      <p:ext uri="{BB962C8B-B14F-4D97-AF65-F5344CB8AC3E}">
        <p14:creationId xmlns="" xmlns:p14="http://schemas.microsoft.com/office/powerpoint/2010/main" val="3275445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91680" y="263058"/>
            <a:ext cx="7540152" cy="707886"/>
          </a:xfrm>
          <a:prstGeom prst="rect">
            <a:avLst/>
          </a:prstGeom>
          <a:noFill/>
        </p:spPr>
        <p:txBody>
          <a:bodyPr wrap="square" rtlCol="0">
            <a:spAutoFit/>
          </a:bodyPr>
          <a:lstStyle/>
          <a:p>
            <a:r>
              <a:rPr lang="cs-CZ" sz="4000" b="1" dirty="0" smtClean="0">
                <a:solidFill>
                  <a:schemeClr val="accent6"/>
                </a:solidFill>
              </a:rPr>
              <a:t>Trestněprávní odpovědnost</a:t>
            </a:r>
            <a:endParaRPr lang="cs-CZ" sz="4000" b="1" dirty="0">
              <a:solidFill>
                <a:schemeClr val="accent6"/>
              </a:solidFill>
            </a:endParaRPr>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ástupný symbol pro obsah 2"/>
          <p:cNvSpPr>
            <a:spLocks noGrp="1"/>
          </p:cNvSpPr>
          <p:nvPr>
            <p:ph idx="1"/>
          </p:nvPr>
        </p:nvSpPr>
        <p:spPr/>
        <p:txBody>
          <a:bodyPr>
            <a:normAutofit fontScale="62500" lnSpcReduction="20000"/>
          </a:bodyPr>
          <a:lstStyle/>
          <a:p>
            <a:pPr marL="0" indent="0">
              <a:buNone/>
            </a:pPr>
            <a:r>
              <a:rPr lang="cs-CZ" b="1" dirty="0"/>
              <a:t>§ 299 Neoprávněné nakládání s chráněnými volně žijícími živočichy a planě rostoucími </a:t>
            </a:r>
            <a:r>
              <a:rPr lang="cs-CZ" b="1" dirty="0" smtClean="0"/>
              <a:t>rostlinami</a:t>
            </a:r>
          </a:p>
          <a:p>
            <a:pPr marL="0" indent="0">
              <a:buNone/>
            </a:pPr>
            <a:endParaRPr lang="cs-CZ" b="1" dirty="0"/>
          </a:p>
          <a:p>
            <a:pPr marL="0" indent="0">
              <a:buNone/>
            </a:pPr>
            <a:r>
              <a:rPr lang="cs-CZ" b="1" dirty="0" smtClean="0"/>
              <a:t>1</a:t>
            </a:r>
            <a:r>
              <a:rPr lang="cs-CZ" b="1" dirty="0"/>
              <a:t>)</a:t>
            </a:r>
            <a:r>
              <a:rPr lang="cs-CZ" dirty="0"/>
              <a:t> </a:t>
            </a:r>
            <a:r>
              <a:rPr lang="cs-CZ" dirty="0" smtClean="0"/>
              <a:t>…usmrtí</a:t>
            </a:r>
            <a:r>
              <a:rPr lang="cs-CZ" dirty="0"/>
              <a:t>, zničí, poškodí, odejme z přírody, zpracovává, doveze, vyveze, proveze, přechovává, nabízí, zprostředkuje, sobě nebo jinému opatří jedince zvláště chráněného druhu živočicha nebo rostliny nebo exemplář </a:t>
            </a:r>
            <a:r>
              <a:rPr lang="cs-CZ" b="1" dirty="0"/>
              <a:t>chráněného druhu </a:t>
            </a:r>
            <a:r>
              <a:rPr lang="cs-CZ" dirty="0"/>
              <a:t>a spáchá takový čin </a:t>
            </a:r>
            <a:r>
              <a:rPr lang="cs-CZ" b="1" dirty="0"/>
              <a:t>na více než dvaceti pěti kusech </a:t>
            </a:r>
            <a:r>
              <a:rPr lang="cs-CZ" dirty="0"/>
              <a:t>živočichů, rostlin nebo exemplářů, bude potrestán odnětím svobody až na tři léta, zákazem činnosti nebo propadnutím věci nebo jiné majetkové hodnoty</a:t>
            </a:r>
            <a:r>
              <a:rPr lang="cs-CZ" dirty="0" smtClean="0"/>
              <a:t>.</a:t>
            </a:r>
          </a:p>
          <a:p>
            <a:pPr marL="0" indent="0">
              <a:buNone/>
            </a:pPr>
            <a:r>
              <a:rPr lang="cs-CZ" dirty="0"/>
              <a:t/>
            </a:r>
            <a:br>
              <a:rPr lang="cs-CZ" dirty="0"/>
            </a:br>
            <a:r>
              <a:rPr lang="cs-CZ" b="1" dirty="0"/>
              <a:t>(2)</a:t>
            </a:r>
            <a:r>
              <a:rPr lang="cs-CZ" dirty="0"/>
              <a:t> Stejně bude potrestán, kdo v rozporu s jiným právním předpisem usmrtí, zničí, poškodí, odejme z přírody, zpracovává, doveze, vyveze, proveze, přechovává, nabízí, zprostředkuje, sobě nebo jinému </a:t>
            </a:r>
            <a:r>
              <a:rPr lang="cs-CZ" b="1" dirty="0"/>
              <a:t>opatří jedince silně nebo kriticky ohroženého druhu živočicha nebo rostliny nebo exemplář druhu přímo ohroženého vyhubením nebo vyhynutím</a:t>
            </a:r>
            <a:r>
              <a:rPr lang="cs-CZ" dirty="0"/>
              <a:t>.</a:t>
            </a:r>
            <a:br>
              <a:rPr lang="cs-CZ" dirty="0"/>
            </a:br>
            <a:endParaRPr lang="cs-CZ" dirty="0"/>
          </a:p>
        </p:txBody>
      </p:sp>
    </p:spTree>
    <p:extLst>
      <p:ext uri="{BB962C8B-B14F-4D97-AF65-F5344CB8AC3E}">
        <p14:creationId xmlns="" xmlns:p14="http://schemas.microsoft.com/office/powerpoint/2010/main" val="367060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91680" y="263058"/>
            <a:ext cx="7540152" cy="707886"/>
          </a:xfrm>
          <a:prstGeom prst="rect">
            <a:avLst/>
          </a:prstGeom>
          <a:noFill/>
        </p:spPr>
        <p:txBody>
          <a:bodyPr wrap="square" rtlCol="0">
            <a:spAutoFit/>
          </a:bodyPr>
          <a:lstStyle/>
          <a:p>
            <a:r>
              <a:rPr lang="cs-CZ" sz="4000" b="1" dirty="0" smtClean="0">
                <a:solidFill>
                  <a:schemeClr val="accent6"/>
                </a:solidFill>
              </a:rPr>
              <a:t>Trestněprávní odpovědnost</a:t>
            </a:r>
            <a:endParaRPr lang="cs-CZ" sz="4000" b="1" dirty="0">
              <a:solidFill>
                <a:schemeClr val="accent6"/>
              </a:solidFill>
            </a:endParaRPr>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ástupný symbol pro obsah 2"/>
          <p:cNvSpPr>
            <a:spLocks noGrp="1"/>
          </p:cNvSpPr>
          <p:nvPr>
            <p:ph idx="1"/>
          </p:nvPr>
        </p:nvSpPr>
        <p:spPr/>
        <p:txBody>
          <a:bodyPr>
            <a:normAutofit fontScale="77500" lnSpcReduction="20000"/>
          </a:bodyPr>
          <a:lstStyle/>
          <a:p>
            <a:pPr marL="0" indent="0">
              <a:buNone/>
            </a:pPr>
            <a:r>
              <a:rPr lang="cs-CZ" b="1" dirty="0"/>
              <a:t>§ 300</a:t>
            </a:r>
          </a:p>
          <a:p>
            <a:pPr marL="0" indent="0">
              <a:buNone/>
            </a:pPr>
            <a:r>
              <a:rPr lang="cs-CZ" b="1" dirty="0"/>
              <a:t>Neoprávněné nakládání s chráněnými volně žijícími živočichy a planě rostoucími rostlinami z nedbalosti</a:t>
            </a:r>
          </a:p>
          <a:p>
            <a:pPr marL="0" indent="0">
              <a:buNone/>
            </a:pPr>
            <a:r>
              <a:rPr lang="cs-CZ" dirty="0"/>
              <a:t>Kdo z hrubé nedbalosti poruší jiný právní předpis tím, že </a:t>
            </a:r>
            <a:r>
              <a:rPr lang="cs-CZ" b="1" dirty="0">
                <a:solidFill>
                  <a:schemeClr val="accent6"/>
                </a:solidFill>
              </a:rPr>
              <a:t>usmrtí, zničí, poškodí, odejme z přírody, zpracovává, opakovaně doveze, vyveze nebo proveze, přechovává, nabízí, zprostředkuje nebo sobě nebo jinému opatří </a:t>
            </a:r>
            <a:r>
              <a:rPr lang="cs-CZ" b="1" dirty="0"/>
              <a:t>jedince zvláště chráněného druhu živočicha nebo rostliny nebo exemplář chráněného druhu ve větším rozsahu než dvaceti pěti kusů nebo jedince kriticky ohroženého druhu živočicha nebo rostliny nebo exemplář druhu přímo ohroženého vyhubením nebo vyhynutím</a:t>
            </a:r>
            <a:r>
              <a:rPr lang="cs-CZ" dirty="0"/>
              <a:t>, bude potrestán odnětím svobody až na jeden rok, zákazem činnosti nebo propadnutím věci.</a:t>
            </a:r>
          </a:p>
        </p:txBody>
      </p:sp>
    </p:spTree>
    <p:extLst>
      <p:ext uri="{BB962C8B-B14F-4D97-AF65-F5344CB8AC3E}">
        <p14:creationId xmlns="" xmlns:p14="http://schemas.microsoft.com/office/powerpoint/2010/main" val="2610153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lumMod val="75000"/>
                  </a:schemeClr>
                </a:solidFill>
              </a:rPr>
              <a:t>Zvíře v právu</a:t>
            </a:r>
            <a:endParaRPr lang="cs-CZ" sz="40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908720"/>
            <a:ext cx="8748464" cy="8863965"/>
          </a:xfrm>
          <a:prstGeom prst="rect">
            <a:avLst/>
          </a:prstGeom>
          <a:noFill/>
        </p:spPr>
        <p:txBody>
          <a:bodyPr wrap="square" rtlCol="0">
            <a:spAutoFit/>
          </a:bodyPr>
          <a:lstStyle/>
          <a:p>
            <a:pPr marL="457200" indent="-457200">
              <a:lnSpc>
                <a:spcPct val="150000"/>
              </a:lnSpc>
              <a:buFont typeface="Arial" pitchFamily="34" charset="0"/>
              <a:buChar char="•"/>
            </a:pPr>
            <a:r>
              <a:rPr lang="cs-CZ" sz="3200" b="1" dirty="0" smtClean="0"/>
              <a:t>Historický a náboženský kontext</a:t>
            </a:r>
          </a:p>
          <a:p>
            <a:pPr marL="914400" lvl="1" indent="-457200">
              <a:buFont typeface="Arial" pitchFamily="34" charset="0"/>
              <a:buChar char="•"/>
            </a:pPr>
            <a:r>
              <a:rPr lang="cs-CZ" sz="2400" i="1" dirty="0" smtClean="0"/>
              <a:t>Římské právo, </a:t>
            </a:r>
            <a:r>
              <a:rPr lang="cs-CZ" sz="2400" i="1" dirty="0"/>
              <a:t>Karteziánská koncepce, </a:t>
            </a:r>
            <a:r>
              <a:rPr lang="cs-CZ" sz="2400" i="1" dirty="0" err="1"/>
              <a:t>Comte</a:t>
            </a:r>
            <a:r>
              <a:rPr lang="cs-CZ" sz="2400" i="1" dirty="0"/>
              <a:t>, Schopenhauer, Nietzsche, Schweitzer </a:t>
            </a:r>
            <a:endParaRPr lang="cs-CZ" sz="2400" i="1" dirty="0" smtClean="0"/>
          </a:p>
          <a:p>
            <a:pPr marL="914400" lvl="1" indent="-457200">
              <a:buFont typeface="Arial" pitchFamily="34" charset="0"/>
              <a:buChar char="•"/>
            </a:pPr>
            <a:r>
              <a:rPr lang="cs-CZ" sz="2400" i="1" dirty="0" smtClean="0"/>
              <a:t>Regulace animal </a:t>
            </a:r>
            <a:r>
              <a:rPr lang="cs-CZ" sz="2400" i="1" dirty="0" err="1" smtClean="0"/>
              <a:t>welfare</a:t>
            </a:r>
            <a:r>
              <a:rPr lang="cs-CZ" sz="2400" i="1" dirty="0" smtClean="0"/>
              <a:t> v Anglii, Francii, USA</a:t>
            </a:r>
          </a:p>
          <a:p>
            <a:pPr marL="457200" indent="-457200">
              <a:buFont typeface="Arial" pitchFamily="34" charset="0"/>
              <a:buChar char="•"/>
            </a:pPr>
            <a:r>
              <a:rPr lang="cs-CZ" sz="3200" b="1" dirty="0" smtClean="0"/>
              <a:t>Status zvířete - zvíře předmět vlastnických vztahů, zvíře jako ne(věc)?</a:t>
            </a:r>
          </a:p>
          <a:p>
            <a:pPr marL="457200" indent="-457200">
              <a:lnSpc>
                <a:spcPct val="150000"/>
              </a:lnSpc>
              <a:buFont typeface="Arial" pitchFamily="34" charset="0"/>
              <a:buChar char="•"/>
            </a:pPr>
            <a:r>
              <a:rPr lang="cs-CZ" sz="3200" b="1" dirty="0" smtClean="0"/>
              <a:t>Zvíře jako obnovitelný přírodní zdroj?</a:t>
            </a:r>
          </a:p>
          <a:p>
            <a:pPr marL="457200" indent="-457200">
              <a:buFont typeface="Arial" pitchFamily="34" charset="0"/>
              <a:buChar char="•"/>
            </a:pPr>
            <a:r>
              <a:rPr lang="cs-CZ" sz="3200" i="1" dirty="0" smtClean="0"/>
              <a:t>Využívání zvířat\ochrana zvířat při jejich využívání\ochrana zvířat</a:t>
            </a:r>
          </a:p>
          <a:p>
            <a:pPr marL="457200" indent="-457200">
              <a:lnSpc>
                <a:spcPct val="150000"/>
              </a:lnSpc>
              <a:buFont typeface="Arial" pitchFamily="34" charset="0"/>
              <a:buChar char="•"/>
            </a:pPr>
            <a:r>
              <a:rPr lang="cs-CZ" sz="3200" b="1" dirty="0" smtClean="0"/>
              <a:t>Ochranné režimy zvířat (živočichů)</a:t>
            </a:r>
          </a:p>
          <a:p>
            <a:pPr marL="914400" lvl="1" indent="-457200">
              <a:buFont typeface="Arial" pitchFamily="34" charset="0"/>
              <a:buChar char="•"/>
            </a:pPr>
            <a:r>
              <a:rPr lang="cs-CZ" sz="2800" i="1" dirty="0" smtClean="0"/>
              <a:t>hierarchické\stojící vedle sebe</a:t>
            </a:r>
          </a:p>
          <a:p>
            <a:pPr marL="457200" indent="-457200">
              <a:buFont typeface="Arial" pitchFamily="34" charset="0"/>
              <a:buChar char="•"/>
            </a:pPr>
            <a:endParaRPr lang="cs-CZ" sz="3200" b="1" dirty="0"/>
          </a:p>
          <a:p>
            <a:pPr marL="457200" indent="-457200">
              <a:buFont typeface="Arial" pitchFamily="34" charset="0"/>
              <a:buChar char="•"/>
            </a:pPr>
            <a:endParaRPr lang="cs-CZ" sz="3200" b="1" dirty="0" smtClean="0"/>
          </a:p>
          <a:p>
            <a:endParaRPr lang="cs-CZ" sz="3200" b="1" dirty="0" smtClean="0"/>
          </a:p>
          <a:p>
            <a:endParaRPr lang="cs-CZ" sz="3200" dirty="0" smtClean="0"/>
          </a:p>
          <a:p>
            <a:endParaRPr lang="cs-CZ" sz="3200" b="1" dirty="0"/>
          </a:p>
          <a:p>
            <a:endParaRPr lang="cs-CZ" dirty="0"/>
          </a:p>
        </p:txBody>
      </p:sp>
    </p:spTree>
    <p:extLst>
      <p:ext uri="{BB962C8B-B14F-4D97-AF65-F5344CB8AC3E}">
        <p14:creationId xmlns="" xmlns:p14="http://schemas.microsoft.com/office/powerpoint/2010/main" val="2264766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down)">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500"/>
                                        <p:tgtEl>
                                          <p:spTgt spid="5">
                                            <p:txEl>
                                              <p:pRg st="6" end="6"/>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down)">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91680" y="2608281"/>
            <a:ext cx="7200800" cy="1323439"/>
          </a:xfrm>
          <a:prstGeom prst="rect">
            <a:avLst/>
          </a:prstGeom>
          <a:noFill/>
        </p:spPr>
        <p:txBody>
          <a:bodyPr wrap="square" rtlCol="0">
            <a:spAutoFit/>
          </a:bodyPr>
          <a:lstStyle/>
          <a:p>
            <a:r>
              <a:rPr lang="cs-CZ" sz="4000" b="1" dirty="0" smtClean="0"/>
              <a:t>Obchodování </a:t>
            </a:r>
            <a:r>
              <a:rPr lang="en-US" sz="4000" b="1" dirty="0"/>
              <a:t>s </a:t>
            </a:r>
            <a:r>
              <a:rPr lang="en-US" sz="4000" b="1" dirty="0" err="1"/>
              <a:t>ohroženými</a:t>
            </a:r>
            <a:r>
              <a:rPr lang="en-US" sz="4000" b="1" dirty="0"/>
              <a:t> </a:t>
            </a:r>
            <a:r>
              <a:rPr lang="en-US" sz="4000" b="1" dirty="0" err="1"/>
              <a:t>druhy</a:t>
            </a:r>
            <a:r>
              <a:rPr lang="en-US" sz="4000" b="1" dirty="0"/>
              <a:t> </a:t>
            </a:r>
            <a:r>
              <a:rPr lang="en-US" sz="4000" b="1" dirty="0" err="1"/>
              <a:t>živočichů</a:t>
            </a:r>
            <a:r>
              <a:rPr lang="en-US" sz="4000" b="1" dirty="0"/>
              <a:t> a </a:t>
            </a:r>
            <a:r>
              <a:rPr lang="en-US" sz="4000" b="1" dirty="0" err="1"/>
              <a:t>rostlin</a:t>
            </a:r>
            <a:endParaRPr lang="cs-CZ" sz="4000" b="1" dirty="0"/>
          </a:p>
        </p:txBody>
      </p:sp>
    </p:spTree>
    <p:extLst>
      <p:ext uri="{BB962C8B-B14F-4D97-AF65-F5344CB8AC3E}">
        <p14:creationId xmlns="" xmlns:p14="http://schemas.microsoft.com/office/powerpoint/2010/main" val="578886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547664" y="548680"/>
            <a:ext cx="7128792" cy="584775"/>
          </a:xfrm>
          <a:prstGeom prst="rect">
            <a:avLst/>
          </a:prstGeom>
          <a:noFill/>
        </p:spPr>
        <p:txBody>
          <a:bodyPr wrap="square" rtlCol="0">
            <a:spAutoFit/>
          </a:bodyPr>
          <a:lstStyle/>
          <a:p>
            <a:pPr>
              <a:buNone/>
            </a:pPr>
            <a:r>
              <a:rPr lang="cs-CZ" sz="3200" b="1" dirty="0" smtClean="0">
                <a:solidFill>
                  <a:schemeClr val="accent6"/>
                </a:solidFill>
              </a:rPr>
              <a:t>???</a:t>
            </a:r>
          </a:p>
        </p:txBody>
      </p:sp>
      <p:sp>
        <p:nvSpPr>
          <p:cNvPr id="5" name="Zástupný symbol pro obsah 4"/>
          <p:cNvSpPr>
            <a:spLocks noGrp="1"/>
          </p:cNvSpPr>
          <p:nvPr>
            <p:ph idx="1"/>
          </p:nvPr>
        </p:nvSpPr>
        <p:spPr/>
        <p:txBody>
          <a:bodyPr/>
          <a:lstStyle/>
          <a:p>
            <a:endParaRPr lang="cs-CZ" dirty="0"/>
          </a:p>
        </p:txBody>
      </p:sp>
      <p:pic>
        <p:nvPicPr>
          <p:cNvPr id="1026" name="Picture 2" descr="http://opilcovorano.cz/wp-content/uploads/2013/10/5953522-andrej-babis-s-tigre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9834" y="2060848"/>
            <a:ext cx="5165324" cy="344600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oidnes.cz/05/093/maxi/PATddc52_zralok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58660" y="1772816"/>
            <a:ext cx="3869743"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img.mf.cz/176/317/3-P20130829048550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59095" y="4149080"/>
            <a:ext cx="3888886" cy="23042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1042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475656" y="384547"/>
            <a:ext cx="7200800" cy="1077218"/>
          </a:xfrm>
          <a:prstGeom prst="rect">
            <a:avLst/>
          </a:prstGeom>
          <a:noFill/>
        </p:spPr>
        <p:txBody>
          <a:bodyPr wrap="square" rtlCol="0">
            <a:spAutoFit/>
          </a:bodyPr>
          <a:lstStyle/>
          <a:p>
            <a:r>
              <a:rPr lang="cs-CZ" sz="3200" b="1" dirty="0" smtClean="0">
                <a:solidFill>
                  <a:schemeClr val="accent6"/>
                </a:solidFill>
              </a:rPr>
              <a:t>Obchodování </a:t>
            </a:r>
            <a:r>
              <a:rPr lang="en-US" sz="3200" b="1" dirty="0">
                <a:solidFill>
                  <a:schemeClr val="accent6"/>
                </a:solidFill>
              </a:rPr>
              <a:t>s </a:t>
            </a:r>
            <a:r>
              <a:rPr lang="en-US" sz="3200" b="1" dirty="0" err="1">
                <a:solidFill>
                  <a:schemeClr val="accent6"/>
                </a:solidFill>
              </a:rPr>
              <a:t>ohroženými</a:t>
            </a:r>
            <a:r>
              <a:rPr lang="en-US" sz="3200" b="1" dirty="0">
                <a:solidFill>
                  <a:schemeClr val="accent6"/>
                </a:solidFill>
              </a:rPr>
              <a:t> </a:t>
            </a:r>
            <a:r>
              <a:rPr lang="en-US" sz="3200" b="1" dirty="0" err="1">
                <a:solidFill>
                  <a:schemeClr val="accent6"/>
                </a:solidFill>
              </a:rPr>
              <a:t>druhy</a:t>
            </a:r>
            <a:r>
              <a:rPr lang="en-US" sz="3200" b="1" dirty="0">
                <a:solidFill>
                  <a:schemeClr val="accent6"/>
                </a:solidFill>
              </a:rPr>
              <a:t> </a:t>
            </a:r>
            <a:r>
              <a:rPr lang="en-US" sz="3200" b="1" dirty="0" err="1">
                <a:solidFill>
                  <a:schemeClr val="accent6"/>
                </a:solidFill>
              </a:rPr>
              <a:t>živočichů</a:t>
            </a:r>
            <a:r>
              <a:rPr lang="en-US" sz="3200" b="1" dirty="0">
                <a:solidFill>
                  <a:schemeClr val="accent6"/>
                </a:solidFill>
              </a:rPr>
              <a:t> a </a:t>
            </a:r>
            <a:r>
              <a:rPr lang="en-US" sz="3200" b="1" dirty="0" err="1">
                <a:solidFill>
                  <a:schemeClr val="accent6"/>
                </a:solidFill>
              </a:rPr>
              <a:t>rostlin</a:t>
            </a:r>
            <a:endParaRPr lang="cs-CZ" sz="32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normAutofit/>
          </a:bodyPr>
          <a:lstStyle/>
          <a:p>
            <a:pPr marL="0" indent="0">
              <a:buNone/>
            </a:pPr>
            <a:r>
              <a:rPr lang="cs-CZ" b="1" dirty="0" smtClean="0">
                <a:solidFill>
                  <a:schemeClr val="accent6"/>
                </a:solidFill>
              </a:rPr>
              <a:t>Cíle</a:t>
            </a:r>
            <a:r>
              <a:rPr lang="cs-CZ" b="1" dirty="0" smtClean="0"/>
              <a:t> právní regulace:</a:t>
            </a:r>
          </a:p>
          <a:p>
            <a:r>
              <a:rPr lang="cs-CZ" dirty="0" smtClean="0"/>
              <a:t>Minimalizovat </a:t>
            </a:r>
            <a:r>
              <a:rPr lang="cs-CZ" dirty="0"/>
              <a:t>využívání volné přírody (rostlin, živočichů) pro účely „obchodu“ </a:t>
            </a:r>
            <a:endParaRPr lang="cs-CZ" dirty="0" smtClean="0"/>
          </a:p>
          <a:p>
            <a:r>
              <a:rPr lang="cs-CZ" dirty="0" smtClean="0"/>
              <a:t>Kontrola </a:t>
            </a:r>
            <a:r>
              <a:rPr lang="cs-CZ" dirty="0"/>
              <a:t>a regulace mezinárodního obchodu (a pohybu vůbec) </a:t>
            </a:r>
            <a:endParaRPr lang="cs-CZ" dirty="0" smtClean="0"/>
          </a:p>
          <a:p>
            <a:pPr lvl="1"/>
            <a:r>
              <a:rPr lang="cs-CZ" dirty="0" smtClean="0"/>
              <a:t>se </a:t>
            </a:r>
            <a:r>
              <a:rPr lang="cs-CZ" dirty="0"/>
              <a:t>samotnými druhy </a:t>
            </a:r>
            <a:endParaRPr lang="cs-CZ" dirty="0" smtClean="0"/>
          </a:p>
          <a:p>
            <a:pPr lvl="1"/>
            <a:r>
              <a:rPr lang="cs-CZ" dirty="0" smtClean="0"/>
              <a:t>s </a:t>
            </a:r>
            <a:r>
              <a:rPr lang="cs-CZ" dirty="0"/>
              <a:t>jejich částmi </a:t>
            </a:r>
            <a:endParaRPr lang="cs-CZ" dirty="0" smtClean="0"/>
          </a:p>
          <a:p>
            <a:pPr lvl="1"/>
            <a:r>
              <a:rPr lang="cs-CZ" dirty="0" smtClean="0"/>
              <a:t>s </a:t>
            </a:r>
            <a:r>
              <a:rPr lang="cs-CZ" dirty="0"/>
              <a:t>výrobky z nich</a:t>
            </a:r>
            <a:endParaRPr lang="cs-CZ" b="1" u="sng" dirty="0"/>
          </a:p>
          <a:p>
            <a:pPr marL="0" indent="0">
              <a:buNone/>
            </a:pPr>
            <a:endParaRPr lang="cs-CZ" b="1" u="sng" dirty="0"/>
          </a:p>
        </p:txBody>
      </p:sp>
    </p:spTree>
    <p:extLst>
      <p:ext uri="{BB962C8B-B14F-4D97-AF65-F5344CB8AC3E}">
        <p14:creationId xmlns="" xmlns:p14="http://schemas.microsoft.com/office/powerpoint/2010/main" val="253107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475656" y="384547"/>
            <a:ext cx="7200800" cy="584775"/>
          </a:xfrm>
          <a:prstGeom prst="rect">
            <a:avLst/>
          </a:prstGeom>
          <a:noFill/>
        </p:spPr>
        <p:txBody>
          <a:bodyPr wrap="square" rtlCol="0">
            <a:spAutoFit/>
          </a:bodyPr>
          <a:lstStyle/>
          <a:p>
            <a:r>
              <a:rPr lang="cs-CZ" sz="3200" b="1" dirty="0" smtClean="0">
                <a:solidFill>
                  <a:schemeClr val="accent6"/>
                </a:solidFill>
              </a:rPr>
              <a:t>Prameny právní úpravy</a:t>
            </a:r>
            <a:endParaRPr lang="cs-CZ" sz="3200" b="1" dirty="0">
              <a:solidFill>
                <a:schemeClr val="accent6"/>
              </a:solidFill>
            </a:endParaRPr>
          </a:p>
        </p:txBody>
      </p:sp>
      <p:sp>
        <p:nvSpPr>
          <p:cNvPr id="3" name="Zástupný symbol pro obsah 2"/>
          <p:cNvSpPr>
            <a:spLocks noGrp="1"/>
          </p:cNvSpPr>
          <p:nvPr>
            <p:ph idx="1"/>
          </p:nvPr>
        </p:nvSpPr>
        <p:spPr>
          <a:xfrm>
            <a:off x="543172" y="1492076"/>
            <a:ext cx="8277300" cy="5308036"/>
          </a:xfrm>
        </p:spPr>
        <p:txBody>
          <a:bodyPr>
            <a:normAutofit fontScale="92500" lnSpcReduction="20000"/>
          </a:bodyPr>
          <a:lstStyle/>
          <a:p>
            <a:r>
              <a:rPr lang="cs-CZ" b="1" u="sng" dirty="0" smtClean="0"/>
              <a:t>Úmluva</a:t>
            </a:r>
            <a:r>
              <a:rPr lang="cs-CZ" b="1" dirty="0" smtClean="0"/>
              <a:t> </a:t>
            </a:r>
            <a:r>
              <a:rPr lang="cs-CZ" b="1" dirty="0"/>
              <a:t>o mezinárodním obchodu ohroženými druhy volně žijících živočichů a planě rostoucích rostlin</a:t>
            </a:r>
            <a:r>
              <a:rPr lang="cs-CZ" dirty="0"/>
              <a:t> (</a:t>
            </a:r>
            <a:r>
              <a:rPr lang="cs-CZ" dirty="0" err="1"/>
              <a:t>Convention</a:t>
            </a:r>
            <a:r>
              <a:rPr lang="cs-CZ" dirty="0"/>
              <a:t> on International </a:t>
            </a:r>
            <a:r>
              <a:rPr lang="cs-CZ" dirty="0" err="1"/>
              <a:t>Trade</a:t>
            </a:r>
            <a:r>
              <a:rPr lang="cs-CZ" dirty="0"/>
              <a:t> in </a:t>
            </a:r>
            <a:r>
              <a:rPr lang="cs-CZ" dirty="0" err="1"/>
              <a:t>Endangered</a:t>
            </a:r>
            <a:r>
              <a:rPr lang="cs-CZ" dirty="0"/>
              <a:t> Species </a:t>
            </a:r>
            <a:r>
              <a:rPr lang="cs-CZ" dirty="0" err="1"/>
              <a:t>of</a:t>
            </a:r>
            <a:r>
              <a:rPr lang="cs-CZ" dirty="0"/>
              <a:t> </a:t>
            </a:r>
            <a:r>
              <a:rPr lang="cs-CZ" dirty="0" err="1"/>
              <a:t>Wild</a:t>
            </a:r>
            <a:r>
              <a:rPr lang="cs-CZ" dirty="0"/>
              <a:t> Fauna and Flora </a:t>
            </a:r>
            <a:r>
              <a:rPr lang="cs-CZ" dirty="0" smtClean="0"/>
              <a:t>– </a:t>
            </a:r>
            <a:r>
              <a:rPr lang="cs-CZ" b="1" dirty="0" smtClean="0">
                <a:solidFill>
                  <a:schemeClr val="accent6"/>
                </a:solidFill>
                <a:hlinkClick r:id="rId4"/>
              </a:rPr>
              <a:t>CITES</a:t>
            </a:r>
            <a:r>
              <a:rPr lang="cs-CZ" b="1" dirty="0" smtClean="0"/>
              <a:t> - 1975</a:t>
            </a:r>
            <a:r>
              <a:rPr lang="cs-CZ" dirty="0" smtClean="0"/>
              <a:t>)</a:t>
            </a:r>
          </a:p>
          <a:p>
            <a:r>
              <a:rPr lang="cs-CZ" b="1" u="sng" dirty="0" smtClean="0"/>
              <a:t>Nařízení</a:t>
            </a:r>
            <a:r>
              <a:rPr lang="cs-CZ" b="1" dirty="0" smtClean="0"/>
              <a:t> </a:t>
            </a:r>
            <a:r>
              <a:rPr lang="cs-CZ" b="1" dirty="0"/>
              <a:t>Rady (ES) č. </a:t>
            </a:r>
            <a:r>
              <a:rPr lang="cs-CZ" b="1" dirty="0">
                <a:hlinkClick r:id="rId5" tooltip="338/97"/>
              </a:rPr>
              <a:t>338/97</a:t>
            </a:r>
            <a:r>
              <a:rPr lang="cs-CZ" b="1" dirty="0"/>
              <a:t> </a:t>
            </a:r>
            <a:r>
              <a:rPr lang="cs-CZ" dirty="0"/>
              <a:t>ze dne 9. prosince 1996 o ochraně druhů volně žijících živočichů a planě rostoucích rostlin regulováním obchodu s </a:t>
            </a:r>
            <a:r>
              <a:rPr lang="cs-CZ" dirty="0" smtClean="0"/>
              <a:t>nimi </a:t>
            </a:r>
            <a:r>
              <a:rPr lang="en-US" b="1" dirty="0" smtClean="0"/>
              <a:t>+</a:t>
            </a:r>
            <a:r>
              <a:rPr lang="cs-CZ" b="1" dirty="0" smtClean="0"/>
              <a:t> změny a prováděcí </a:t>
            </a:r>
            <a:r>
              <a:rPr lang="cs-CZ" b="1" u="sng" dirty="0" smtClean="0"/>
              <a:t>nařízení</a:t>
            </a:r>
          </a:p>
          <a:p>
            <a:r>
              <a:rPr lang="cs-CZ" sz="3100" b="1" dirty="0"/>
              <a:t>Nařízení Evropského parlamentu a Rady (ES) č. 1007/2009, </a:t>
            </a:r>
            <a:r>
              <a:rPr lang="pl-PL" sz="3100" b="1" dirty="0"/>
              <a:t>o obchodování s produkty z tuleňů</a:t>
            </a:r>
            <a:endParaRPr lang="cs-CZ" sz="3100" b="1" dirty="0"/>
          </a:p>
          <a:p>
            <a:r>
              <a:rPr lang="cs-CZ" b="1" u="sng" dirty="0" smtClean="0"/>
              <a:t>Zákon</a:t>
            </a:r>
            <a:r>
              <a:rPr lang="cs-CZ" b="1" dirty="0" smtClean="0"/>
              <a:t> </a:t>
            </a:r>
            <a:r>
              <a:rPr lang="cs-CZ" b="1" dirty="0"/>
              <a:t>č. 100/2004 Sb</a:t>
            </a:r>
            <a:r>
              <a:rPr lang="cs-CZ" b="1" dirty="0" smtClean="0"/>
              <a:t>. </a:t>
            </a:r>
            <a:r>
              <a:rPr lang="cs-CZ" b="1" dirty="0"/>
              <a:t>(zákon o obchodování s ohroženými druhy)</a:t>
            </a:r>
            <a:r>
              <a:rPr lang="cs-CZ" b="1" dirty="0" smtClean="0"/>
              <a:t> </a:t>
            </a:r>
            <a:endParaRPr lang="cs-CZ" b="1" u="sng" dirty="0"/>
          </a:p>
        </p:txBody>
      </p:sp>
    </p:spTree>
    <p:extLst>
      <p:ext uri="{BB962C8B-B14F-4D97-AF65-F5344CB8AC3E}">
        <p14:creationId xmlns="" xmlns:p14="http://schemas.microsoft.com/office/powerpoint/2010/main" val="22101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475656" y="384547"/>
            <a:ext cx="7200800" cy="707886"/>
          </a:xfrm>
          <a:prstGeom prst="rect">
            <a:avLst/>
          </a:prstGeom>
          <a:noFill/>
        </p:spPr>
        <p:txBody>
          <a:bodyPr wrap="square" rtlCol="0">
            <a:spAutoFit/>
          </a:bodyPr>
          <a:lstStyle/>
          <a:p>
            <a:r>
              <a:rPr lang="cs-CZ" sz="4000" b="1" dirty="0" smtClean="0">
                <a:solidFill>
                  <a:schemeClr val="accent6"/>
                </a:solidFill>
              </a:rPr>
              <a:t>CITES</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normAutofit fontScale="92500" lnSpcReduction="10000"/>
          </a:bodyPr>
          <a:lstStyle/>
          <a:p>
            <a:pPr marL="0" indent="0">
              <a:buNone/>
            </a:pPr>
            <a:r>
              <a:rPr lang="cs-CZ" b="1" dirty="0">
                <a:solidFill>
                  <a:schemeClr val="accent6"/>
                </a:solidFill>
              </a:rPr>
              <a:t>CITES</a:t>
            </a:r>
            <a:r>
              <a:rPr lang="cs-CZ" dirty="0"/>
              <a:t> </a:t>
            </a:r>
            <a:r>
              <a:rPr lang="cs-CZ" dirty="0" smtClean="0"/>
              <a:t>(</a:t>
            </a:r>
            <a:r>
              <a:rPr lang="cs-CZ" dirty="0"/>
              <a:t>180 </a:t>
            </a:r>
            <a:r>
              <a:rPr lang="cs-CZ" dirty="0" smtClean="0"/>
              <a:t>států – všechny členské státy EU a od roku 2015 i EU, </a:t>
            </a:r>
            <a:r>
              <a:rPr lang="cs-CZ" dirty="0"/>
              <a:t>30.000 </a:t>
            </a:r>
            <a:r>
              <a:rPr lang="cs-CZ" dirty="0" smtClean="0"/>
              <a:t>druhů):</a:t>
            </a:r>
            <a:endParaRPr lang="cs-CZ" dirty="0"/>
          </a:p>
          <a:p>
            <a:pPr marL="0" indent="0">
              <a:buNone/>
            </a:pPr>
            <a:r>
              <a:rPr lang="cs-CZ" dirty="0" smtClean="0"/>
              <a:t>živé </a:t>
            </a:r>
            <a:r>
              <a:rPr lang="cs-CZ" dirty="0"/>
              <a:t>organismy, </a:t>
            </a:r>
            <a:r>
              <a:rPr lang="cs-CZ" b="1" dirty="0" smtClean="0"/>
              <a:t>jakékoli </a:t>
            </a:r>
            <a:r>
              <a:rPr lang="cs-CZ" b="1" dirty="0"/>
              <a:t>jejich </a:t>
            </a:r>
            <a:r>
              <a:rPr lang="cs-CZ" b="1" dirty="0" smtClean="0"/>
              <a:t>části, </a:t>
            </a:r>
            <a:r>
              <a:rPr lang="cs-CZ" b="1" dirty="0"/>
              <a:t>výrobky z </a:t>
            </a:r>
            <a:r>
              <a:rPr lang="cs-CZ" b="1" dirty="0" smtClean="0"/>
              <a:t>nich: </a:t>
            </a:r>
            <a:r>
              <a:rPr lang="cs-CZ" dirty="0" smtClean="0"/>
              <a:t>z</a:t>
            </a:r>
            <a:r>
              <a:rPr lang="cs-CZ" dirty="0"/>
              <a:t> kožešin, kůží a kostí chráněných zvířat, sošky a řezby ze vzácných dřevin či slonoviny, výrobky tradiční asijské medicíny obsahující výtažky z chráněných živočichů či rostlin, gurmánské speciality aj. </a:t>
            </a:r>
            <a:endParaRPr lang="cs-CZ" dirty="0" smtClean="0"/>
          </a:p>
          <a:p>
            <a:pPr marL="0" indent="0">
              <a:buNone/>
            </a:pPr>
            <a:r>
              <a:rPr lang="cs-CZ" dirty="0" smtClean="0"/>
              <a:t>Živé </a:t>
            </a:r>
            <a:r>
              <a:rPr lang="cs-CZ" dirty="0"/>
              <a:t>i mrtvé organismy jsou v rámci  CITES oficiálně označovány termínem "</a:t>
            </a:r>
            <a:r>
              <a:rPr lang="cs-CZ" b="1" dirty="0"/>
              <a:t>exemplář</a:t>
            </a:r>
            <a:r>
              <a:rPr lang="cs-CZ" dirty="0"/>
              <a:t>". </a:t>
            </a:r>
            <a:endParaRPr lang="cs-CZ" b="1" u="sng" dirty="0"/>
          </a:p>
        </p:txBody>
      </p:sp>
    </p:spTree>
    <p:extLst>
      <p:ext uri="{BB962C8B-B14F-4D97-AF65-F5344CB8AC3E}">
        <p14:creationId xmlns="" xmlns:p14="http://schemas.microsoft.com/office/powerpoint/2010/main" val="1931135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475656" y="384547"/>
            <a:ext cx="7668344" cy="584775"/>
          </a:xfrm>
          <a:prstGeom prst="rect">
            <a:avLst/>
          </a:prstGeom>
          <a:noFill/>
        </p:spPr>
        <p:txBody>
          <a:bodyPr wrap="square" rtlCol="0">
            <a:spAutoFit/>
          </a:bodyPr>
          <a:lstStyle/>
          <a:p>
            <a:r>
              <a:rPr lang="cs-CZ" sz="3200" b="1" dirty="0">
                <a:solidFill>
                  <a:schemeClr val="accent6"/>
                </a:solidFill>
              </a:rPr>
              <a:t>Nařízení č. </a:t>
            </a:r>
            <a:r>
              <a:rPr lang="cs-CZ" sz="3200" b="1" dirty="0" smtClean="0">
                <a:hlinkClick r:id="rId4" tooltip="338/97"/>
              </a:rPr>
              <a:t>338/97</a:t>
            </a:r>
            <a:r>
              <a:rPr lang="cs-CZ" sz="3200" b="1" dirty="0" smtClean="0"/>
              <a:t> (</a:t>
            </a:r>
            <a:r>
              <a:rPr lang="en-US" sz="3200" b="1" dirty="0" smtClean="0"/>
              <a:t>+ </a:t>
            </a:r>
            <a:r>
              <a:rPr lang="cs-CZ" sz="3200" b="1" dirty="0" smtClean="0"/>
              <a:t>p</a:t>
            </a:r>
            <a:r>
              <a:rPr lang="pt-BR" sz="3200" b="1" dirty="0"/>
              <a:t>rováděcí </a:t>
            </a:r>
            <a:r>
              <a:rPr lang="pt-BR" sz="3200" b="1" dirty="0" smtClean="0"/>
              <a:t>nařízení</a:t>
            </a:r>
            <a:r>
              <a:rPr lang="cs-CZ" sz="3200" b="1" dirty="0" smtClean="0"/>
              <a:t>):</a:t>
            </a:r>
            <a:endParaRPr lang="cs-CZ" sz="3200" b="1" dirty="0"/>
          </a:p>
        </p:txBody>
      </p:sp>
      <p:sp>
        <p:nvSpPr>
          <p:cNvPr id="3" name="Zástupný symbol pro obsah 2"/>
          <p:cNvSpPr>
            <a:spLocks noGrp="1"/>
          </p:cNvSpPr>
          <p:nvPr>
            <p:ph idx="1"/>
          </p:nvPr>
        </p:nvSpPr>
        <p:spPr>
          <a:xfrm>
            <a:off x="251520" y="1340769"/>
            <a:ext cx="8661648" cy="4997800"/>
          </a:xfrm>
        </p:spPr>
        <p:txBody>
          <a:bodyPr>
            <a:normAutofit fontScale="92500" lnSpcReduction="20000"/>
          </a:bodyPr>
          <a:lstStyle/>
          <a:p>
            <a:pPr marL="0" indent="0">
              <a:buNone/>
            </a:pPr>
            <a:r>
              <a:rPr lang="cs-CZ" sz="3900" b="1" dirty="0">
                <a:solidFill>
                  <a:schemeClr val="accent6"/>
                </a:solidFill>
              </a:rPr>
              <a:t>Exemplář: </a:t>
            </a:r>
            <a:endParaRPr lang="cs-CZ" sz="3900" b="1" dirty="0" smtClean="0">
              <a:solidFill>
                <a:schemeClr val="accent6"/>
              </a:solidFill>
            </a:endParaRPr>
          </a:p>
          <a:p>
            <a:pPr marL="0" indent="0">
              <a:buNone/>
            </a:pPr>
            <a:r>
              <a:rPr lang="cs-CZ" sz="2800" dirty="0" smtClean="0"/>
              <a:t>Čl</a:t>
            </a:r>
            <a:r>
              <a:rPr lang="cs-CZ" sz="2800" dirty="0"/>
              <a:t>. 2 písm. t): </a:t>
            </a:r>
            <a:endParaRPr lang="cs-CZ" sz="2800" dirty="0" smtClean="0"/>
          </a:p>
          <a:p>
            <a:r>
              <a:rPr lang="cs-CZ" sz="2800" b="1" dirty="0" smtClean="0"/>
              <a:t>Jakýkoli </a:t>
            </a:r>
            <a:r>
              <a:rPr lang="cs-CZ" sz="2800" b="1" dirty="0"/>
              <a:t>živočišný a rostlinný jedinec</a:t>
            </a:r>
            <a:r>
              <a:rPr lang="cs-CZ" sz="2800" dirty="0"/>
              <a:t>, ať živý nebo neživý, patřící k některému z druhů zařazených do přílohy A-D </a:t>
            </a:r>
          </a:p>
          <a:p>
            <a:r>
              <a:rPr lang="cs-CZ" sz="2800" b="1" dirty="0" smtClean="0"/>
              <a:t>Jakákoli </a:t>
            </a:r>
            <a:r>
              <a:rPr lang="cs-CZ" sz="2800" b="1" dirty="0"/>
              <a:t>jeho část nebo odvozenina</a:t>
            </a:r>
            <a:r>
              <a:rPr lang="cs-CZ" sz="2800" dirty="0"/>
              <a:t>, ať tvoří součást jiného zboží či nikoli </a:t>
            </a:r>
            <a:endParaRPr lang="cs-CZ" sz="2800" dirty="0" smtClean="0"/>
          </a:p>
          <a:p>
            <a:r>
              <a:rPr lang="cs-CZ" sz="2800" b="1" dirty="0" smtClean="0"/>
              <a:t>Jakékoli </a:t>
            </a:r>
            <a:r>
              <a:rPr lang="cs-CZ" sz="2800" b="1" dirty="0"/>
              <a:t>jiné zboží</a:t>
            </a:r>
            <a:r>
              <a:rPr lang="cs-CZ" sz="2800" dirty="0"/>
              <a:t>, z něhož je podle průvodních dokumentů, obalu nebo označení či etikety nebo jakýchkoli jiných příznaků patrné, že </a:t>
            </a:r>
            <a:r>
              <a:rPr lang="cs-CZ" sz="2800" b="1" dirty="0"/>
              <a:t>představuje nebo obsahuje části či odvozeniny </a:t>
            </a:r>
            <a:r>
              <a:rPr lang="cs-CZ" sz="2800" dirty="0"/>
              <a:t>živočichů nebo rostlin druhů A-D </a:t>
            </a:r>
            <a:endParaRPr lang="cs-CZ" sz="2800" dirty="0" smtClean="0"/>
          </a:p>
          <a:p>
            <a:pPr marL="0" indent="0">
              <a:buNone/>
            </a:pPr>
            <a:r>
              <a:rPr lang="cs-CZ" sz="2800" i="1" dirty="0" smtClean="0"/>
              <a:t>	Pokud </a:t>
            </a:r>
            <a:r>
              <a:rPr lang="cs-CZ" sz="2800" i="1" dirty="0"/>
              <a:t>takové části či odvozeniny nejsou vyňaty z působnosti </a:t>
            </a:r>
            <a:r>
              <a:rPr lang="cs-CZ" sz="2800" i="1" dirty="0" smtClean="0"/>
              <a:t>	nařízení </a:t>
            </a:r>
            <a:r>
              <a:rPr lang="cs-CZ" sz="2800" i="1" dirty="0"/>
              <a:t>– vyznačením v </a:t>
            </a:r>
            <a:r>
              <a:rPr lang="cs-CZ" sz="2800" i="1" dirty="0" smtClean="0"/>
              <a:t>přílohách</a:t>
            </a:r>
            <a:endParaRPr lang="pl-PL" sz="2800" i="1" dirty="0" smtClean="0"/>
          </a:p>
          <a:p>
            <a:pPr marL="0" indent="0">
              <a:buNone/>
            </a:pPr>
            <a:r>
              <a:rPr lang="pl-PL" sz="2800" b="1" dirty="0" smtClean="0"/>
              <a:t>SEZNAM DRUHŮ ZAŘAZENÝCH DO PŘÍLOH A - D </a:t>
            </a:r>
            <a:r>
              <a:rPr lang="pt-BR" sz="2800" b="1" dirty="0" smtClean="0"/>
              <a:t> </a:t>
            </a:r>
            <a:endParaRPr lang="cs-CZ" sz="2800" b="1" u="sng" dirty="0"/>
          </a:p>
        </p:txBody>
      </p:sp>
    </p:spTree>
    <p:extLst>
      <p:ext uri="{BB962C8B-B14F-4D97-AF65-F5344CB8AC3E}">
        <p14:creationId xmlns="" xmlns:p14="http://schemas.microsoft.com/office/powerpoint/2010/main" val="702709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763688" y="383331"/>
            <a:ext cx="7200800" cy="584775"/>
          </a:xfrm>
          <a:prstGeom prst="rect">
            <a:avLst/>
          </a:prstGeom>
          <a:noFill/>
        </p:spPr>
        <p:txBody>
          <a:bodyPr wrap="square" rtlCol="0">
            <a:spAutoFit/>
          </a:bodyPr>
          <a:lstStyle/>
          <a:p>
            <a:r>
              <a:rPr lang="cs-CZ" sz="3200" b="1" dirty="0" smtClean="0">
                <a:solidFill>
                  <a:schemeClr val="accent6"/>
                </a:solidFill>
              </a:rPr>
              <a:t>ČESKÁ ÚPRAVA</a:t>
            </a:r>
            <a:endParaRPr lang="cs-CZ" sz="3200" b="1" dirty="0">
              <a:solidFill>
                <a:schemeClr val="accent6"/>
              </a:solidFill>
            </a:endParaRPr>
          </a:p>
        </p:txBody>
      </p:sp>
      <p:sp>
        <p:nvSpPr>
          <p:cNvPr id="3" name="Zástupný symbol pro obsah 2"/>
          <p:cNvSpPr>
            <a:spLocks noGrp="1"/>
          </p:cNvSpPr>
          <p:nvPr>
            <p:ph idx="1"/>
          </p:nvPr>
        </p:nvSpPr>
        <p:spPr>
          <a:xfrm>
            <a:off x="543172" y="1461765"/>
            <a:ext cx="8349308" cy="5107575"/>
          </a:xfrm>
        </p:spPr>
        <p:txBody>
          <a:bodyPr>
            <a:normAutofit fontScale="70000" lnSpcReduction="20000"/>
          </a:bodyPr>
          <a:lstStyle/>
          <a:p>
            <a:pPr marL="0" indent="0">
              <a:buNone/>
            </a:pPr>
            <a:r>
              <a:rPr lang="cs-CZ" b="1" dirty="0" smtClean="0"/>
              <a:t>zákon </a:t>
            </a:r>
            <a:r>
              <a:rPr lang="cs-CZ" b="1" dirty="0"/>
              <a:t>č. 100/2004 Sb., </a:t>
            </a:r>
            <a:r>
              <a:rPr lang="cs-CZ" sz="2400" dirty="0"/>
              <a:t>o ochraně druhů volně žijících živočichů a planě rostoucích rostlin regulováním obchodu s nimi a dalších opatřeních k ochraně těchto druhů a o změně některých zákonů </a:t>
            </a:r>
            <a:r>
              <a:rPr lang="cs-CZ" b="1" dirty="0"/>
              <a:t>(zákon o obchodování s ohroženými druhy</a:t>
            </a:r>
            <a:r>
              <a:rPr lang="cs-CZ" b="1" dirty="0" smtClean="0"/>
              <a:t>):</a:t>
            </a:r>
          </a:p>
          <a:p>
            <a:r>
              <a:rPr lang="cs-CZ" sz="3400" b="1" dirty="0" smtClean="0"/>
              <a:t>MŽP</a:t>
            </a:r>
            <a:r>
              <a:rPr lang="cs-CZ" sz="3400" dirty="0" smtClean="0"/>
              <a:t> </a:t>
            </a:r>
            <a:r>
              <a:rPr lang="cs-CZ" sz="3400" dirty="0"/>
              <a:t>je tzv. výkonným orgánem CITES a např. </a:t>
            </a:r>
            <a:r>
              <a:rPr lang="cs-CZ" sz="3400" b="1" dirty="0"/>
              <a:t>uděluje povolení k vývozu a dovozu </a:t>
            </a:r>
            <a:r>
              <a:rPr lang="cs-CZ" sz="3400" dirty="0"/>
              <a:t>exemplářů ve vztahu ke třetím zemím,</a:t>
            </a:r>
          </a:p>
          <a:p>
            <a:r>
              <a:rPr lang="cs-CZ" sz="3400" b="1" dirty="0"/>
              <a:t>Agentura ochrany přírody a krajiny </a:t>
            </a:r>
            <a:r>
              <a:rPr lang="cs-CZ" sz="3400" dirty="0"/>
              <a:t>ČR je tzv. vědeckým orgánem CITES a </a:t>
            </a:r>
            <a:r>
              <a:rPr lang="cs-CZ" sz="3400" b="1" dirty="0"/>
              <a:t>vydává odborná vyjádření</a:t>
            </a:r>
            <a:r>
              <a:rPr lang="cs-CZ" sz="3400" dirty="0"/>
              <a:t>, která jsou podkladem pro rozhodování MŽP</a:t>
            </a:r>
          </a:p>
          <a:p>
            <a:r>
              <a:rPr lang="cs-CZ" sz="3400" b="1" dirty="0"/>
              <a:t>celní orgány a Česká inspekce životního prostředí </a:t>
            </a:r>
            <a:r>
              <a:rPr lang="cs-CZ" sz="3400" dirty="0"/>
              <a:t>(ČIŽP) </a:t>
            </a:r>
            <a:r>
              <a:rPr lang="cs-CZ" sz="3400" b="1" dirty="0"/>
              <a:t>jsou kontrolními orgány</a:t>
            </a:r>
            <a:r>
              <a:rPr lang="cs-CZ" sz="3400" dirty="0"/>
              <a:t>, které dohlíží nad dodržování povinností vyplývajících z Úmluvy, někdy též ve spolupráci se Státní veterinární správou a Státní rostlinolékařská správou</a:t>
            </a:r>
          </a:p>
          <a:p>
            <a:r>
              <a:rPr lang="cs-CZ" sz="3400" b="1" dirty="0"/>
              <a:t>krajské úřady povolují obchod s exempláři </a:t>
            </a:r>
            <a:r>
              <a:rPr lang="cs-CZ" sz="3400" dirty="0"/>
              <a:t>CITES uvnitř EU, pokud takový proces  nařízení č. 338/97 </a:t>
            </a:r>
            <a:r>
              <a:rPr lang="cs-CZ" sz="3400" dirty="0" smtClean="0"/>
              <a:t>vyžaduje</a:t>
            </a:r>
          </a:p>
          <a:p>
            <a:pPr marL="0" indent="0">
              <a:buNone/>
            </a:pPr>
            <a:r>
              <a:rPr lang="en-US" sz="2800" dirty="0" smtClean="0"/>
              <a:t>+ </a:t>
            </a:r>
            <a:r>
              <a:rPr lang="cs-CZ" sz="2800" dirty="0" smtClean="0"/>
              <a:t>vyhláška </a:t>
            </a:r>
            <a:r>
              <a:rPr lang="cs-CZ" sz="2800" dirty="0"/>
              <a:t>č. 210/2010 Sb., o provedení některých ustanovení zákona o obchodování s ohroženými </a:t>
            </a:r>
            <a:r>
              <a:rPr lang="cs-CZ" sz="2800" dirty="0" smtClean="0"/>
              <a:t>druhy</a:t>
            </a:r>
            <a:endParaRPr lang="cs-CZ" dirty="0"/>
          </a:p>
        </p:txBody>
      </p:sp>
    </p:spTree>
    <p:extLst>
      <p:ext uri="{BB962C8B-B14F-4D97-AF65-F5344CB8AC3E}">
        <p14:creationId xmlns="" xmlns:p14="http://schemas.microsoft.com/office/powerpoint/2010/main" val="15401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200800" cy="584775"/>
          </a:xfrm>
          <a:prstGeom prst="rect">
            <a:avLst/>
          </a:prstGeom>
          <a:noFill/>
        </p:spPr>
        <p:txBody>
          <a:bodyPr wrap="square" rtlCol="0">
            <a:spAutoFit/>
          </a:bodyPr>
          <a:lstStyle/>
          <a:p>
            <a:r>
              <a:rPr lang="cs-CZ" sz="3200" b="1" dirty="0" smtClean="0">
                <a:solidFill>
                  <a:schemeClr val="accent6"/>
                </a:solidFill>
              </a:rPr>
              <a:t>MECHANISMUS REGULACE</a:t>
            </a:r>
            <a:endParaRPr lang="cs-CZ" sz="3200" b="1" dirty="0">
              <a:solidFill>
                <a:schemeClr val="accent6"/>
              </a:solidFill>
            </a:endParaRPr>
          </a:p>
        </p:txBody>
      </p:sp>
      <p:sp>
        <p:nvSpPr>
          <p:cNvPr id="3" name="Zástupný symbol pro obsah 2"/>
          <p:cNvSpPr>
            <a:spLocks noGrp="1"/>
          </p:cNvSpPr>
          <p:nvPr>
            <p:ph idx="1"/>
          </p:nvPr>
        </p:nvSpPr>
        <p:spPr>
          <a:xfrm>
            <a:off x="395536" y="1216333"/>
            <a:ext cx="8517632" cy="5122235"/>
          </a:xfrm>
        </p:spPr>
        <p:txBody>
          <a:bodyPr>
            <a:normAutofit fontScale="92500" lnSpcReduction="10000"/>
          </a:bodyPr>
          <a:lstStyle/>
          <a:p>
            <a:pPr marL="0" indent="0">
              <a:buNone/>
            </a:pPr>
            <a:r>
              <a:rPr lang="cs-CZ" b="1" dirty="0" smtClean="0">
                <a:solidFill>
                  <a:schemeClr val="accent6"/>
                </a:solidFill>
              </a:rPr>
              <a:t>DRUHY Z PŘÍLOHY A nařízení </a:t>
            </a:r>
            <a:r>
              <a:rPr lang="cs-CZ" dirty="0" smtClean="0"/>
              <a:t>je </a:t>
            </a:r>
            <a:r>
              <a:rPr lang="cs-CZ" dirty="0"/>
              <a:t>zakázáno jakkoli komerčně využívat </a:t>
            </a:r>
            <a:endParaRPr lang="cs-CZ" dirty="0" smtClean="0"/>
          </a:p>
          <a:p>
            <a:pPr lvl="1"/>
            <a:r>
              <a:rPr lang="cs-CZ" dirty="0" smtClean="0"/>
              <a:t>prodávat </a:t>
            </a:r>
          </a:p>
          <a:p>
            <a:pPr lvl="1"/>
            <a:r>
              <a:rPr lang="cs-CZ" dirty="0" smtClean="0"/>
              <a:t>nakupovat </a:t>
            </a:r>
          </a:p>
          <a:p>
            <a:pPr lvl="1"/>
            <a:r>
              <a:rPr lang="cs-CZ" dirty="0" smtClean="0"/>
              <a:t>inzerovat </a:t>
            </a:r>
          </a:p>
          <a:p>
            <a:pPr lvl="1"/>
            <a:r>
              <a:rPr lang="cs-CZ" dirty="0" smtClean="0"/>
              <a:t>vystavovat </a:t>
            </a:r>
            <a:r>
              <a:rPr lang="cs-CZ" dirty="0"/>
              <a:t>za peníze </a:t>
            </a:r>
            <a:endParaRPr lang="cs-CZ" dirty="0" smtClean="0"/>
          </a:p>
          <a:p>
            <a:pPr lvl="1"/>
            <a:r>
              <a:rPr lang="cs-CZ" dirty="0" smtClean="0"/>
              <a:t>používat </a:t>
            </a:r>
            <a:r>
              <a:rPr lang="cs-CZ" dirty="0"/>
              <a:t>je k reklamě apod</a:t>
            </a:r>
            <a:r>
              <a:rPr lang="cs-CZ" dirty="0" smtClean="0"/>
              <a:t>.</a:t>
            </a:r>
          </a:p>
          <a:p>
            <a:r>
              <a:rPr lang="cs-CZ" dirty="0" smtClean="0"/>
              <a:t>Výjimky pro konkrétní případ nebo i činnosti (správní řízení, KÚ, správa CHKO, správa NP)</a:t>
            </a:r>
          </a:p>
          <a:p>
            <a:r>
              <a:rPr lang="cs-CZ" sz="1900" dirty="0">
                <a:hlinkClick r:id="rId4"/>
              </a:rPr>
              <a:t>http://pardubice.idnes.cz/podezreni-z-pasovani-vycpaneho-medveda-majitel-restaurace-odmita-p9s-/</a:t>
            </a:r>
            <a:r>
              <a:rPr lang="cs-CZ" sz="1900" dirty="0" smtClean="0">
                <a:hlinkClick r:id="rId4"/>
              </a:rPr>
              <a:t>pardubice-zpravy.aspx?c=A140815_145001_pardubice-zpravy_jah</a:t>
            </a:r>
            <a:r>
              <a:rPr lang="cs-CZ" sz="1900" dirty="0" smtClean="0"/>
              <a:t> </a:t>
            </a:r>
            <a:endParaRPr lang="cs-CZ" sz="1900" dirty="0"/>
          </a:p>
        </p:txBody>
      </p:sp>
    </p:spTree>
    <p:extLst>
      <p:ext uri="{BB962C8B-B14F-4D97-AF65-F5344CB8AC3E}">
        <p14:creationId xmlns="" xmlns:p14="http://schemas.microsoft.com/office/powerpoint/2010/main" val="3007489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ovéPole 6"/>
          <p:cNvSpPr txBox="1"/>
          <p:nvPr/>
        </p:nvSpPr>
        <p:spPr>
          <a:xfrm>
            <a:off x="1619672" y="384547"/>
            <a:ext cx="7200800" cy="584775"/>
          </a:xfrm>
          <a:prstGeom prst="rect">
            <a:avLst/>
          </a:prstGeom>
          <a:noFill/>
        </p:spPr>
        <p:txBody>
          <a:bodyPr wrap="square" rtlCol="0">
            <a:spAutoFit/>
          </a:bodyPr>
          <a:lstStyle/>
          <a:p>
            <a:r>
              <a:rPr lang="cs-CZ" sz="3200" b="1" dirty="0" smtClean="0">
                <a:solidFill>
                  <a:schemeClr val="accent6"/>
                </a:solidFill>
              </a:rPr>
              <a:t>MECHANISMUS REGULACE</a:t>
            </a:r>
            <a:endParaRPr lang="cs-CZ" sz="3200" b="1" dirty="0">
              <a:solidFill>
                <a:schemeClr val="accent6"/>
              </a:solidFill>
            </a:endParaRPr>
          </a:p>
        </p:txBody>
      </p:sp>
      <p:sp>
        <p:nvSpPr>
          <p:cNvPr id="4" name="Zástupný symbol pro obsah 3"/>
          <p:cNvSpPr>
            <a:spLocks noGrp="1"/>
          </p:cNvSpPr>
          <p:nvPr>
            <p:ph idx="1"/>
          </p:nvPr>
        </p:nvSpPr>
        <p:spPr/>
        <p:txBody>
          <a:bodyPr/>
          <a:lstStyle/>
          <a:p>
            <a:r>
              <a:rPr lang="cs-CZ" b="1" dirty="0" smtClean="0"/>
              <a:t>Povinnost označit exempláře</a:t>
            </a:r>
          </a:p>
          <a:p>
            <a:r>
              <a:rPr lang="cs-CZ" b="1" dirty="0" smtClean="0"/>
              <a:t>Registrace exemplářů </a:t>
            </a:r>
            <a:r>
              <a:rPr lang="cs-CZ" dirty="0" smtClean="0"/>
              <a:t>(A </a:t>
            </a:r>
            <a:r>
              <a:rPr lang="en-US" dirty="0" smtClean="0"/>
              <a:t>+</a:t>
            </a:r>
            <a:r>
              <a:rPr lang="cs-CZ" dirty="0" smtClean="0"/>
              <a:t> </a:t>
            </a:r>
            <a:r>
              <a:rPr lang="en-US" dirty="0" smtClean="0"/>
              <a:t>n</a:t>
            </a:r>
            <a:r>
              <a:rPr lang="cs-CZ" dirty="0" err="1" smtClean="0"/>
              <a:t>ěkteré</a:t>
            </a:r>
            <a:r>
              <a:rPr lang="cs-CZ" dirty="0" smtClean="0"/>
              <a:t> B)</a:t>
            </a:r>
          </a:p>
          <a:p>
            <a:r>
              <a:rPr lang="cs-CZ" b="1" dirty="0" smtClean="0"/>
              <a:t>Povinnost</a:t>
            </a:r>
            <a:r>
              <a:rPr lang="cs-CZ" dirty="0" smtClean="0"/>
              <a:t> </a:t>
            </a:r>
            <a:r>
              <a:rPr lang="cs-CZ" dirty="0"/>
              <a:t>na výzvu ČIŽP nebo celních orgánů </a:t>
            </a:r>
            <a:r>
              <a:rPr lang="cs-CZ" b="1" dirty="0" smtClean="0"/>
              <a:t>prokázat legální původ </a:t>
            </a:r>
            <a:r>
              <a:rPr lang="cs-CZ" dirty="0" smtClean="0"/>
              <a:t>(jinak </a:t>
            </a:r>
            <a:r>
              <a:rPr lang="cs-CZ" dirty="0"/>
              <a:t>zákaz realizace </a:t>
            </a:r>
            <a:r>
              <a:rPr lang="cs-CZ" dirty="0" smtClean="0"/>
              <a:t>záměru, </a:t>
            </a:r>
            <a:r>
              <a:rPr lang="cs-CZ" dirty="0"/>
              <a:t>zadržení, </a:t>
            </a:r>
            <a:r>
              <a:rPr lang="cs-CZ" dirty="0" smtClean="0"/>
              <a:t>zabavení)</a:t>
            </a:r>
            <a:endParaRPr lang="cs-CZ" dirty="0"/>
          </a:p>
        </p:txBody>
      </p:sp>
    </p:spTree>
    <p:extLst>
      <p:ext uri="{BB962C8B-B14F-4D97-AF65-F5344CB8AC3E}">
        <p14:creationId xmlns="" xmlns:p14="http://schemas.microsoft.com/office/powerpoint/2010/main" val="31850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ovéPole 6"/>
          <p:cNvSpPr txBox="1"/>
          <p:nvPr/>
        </p:nvSpPr>
        <p:spPr>
          <a:xfrm>
            <a:off x="1619672" y="384547"/>
            <a:ext cx="7200800" cy="584775"/>
          </a:xfrm>
          <a:prstGeom prst="rect">
            <a:avLst/>
          </a:prstGeom>
          <a:noFill/>
        </p:spPr>
        <p:txBody>
          <a:bodyPr wrap="square" rtlCol="0">
            <a:spAutoFit/>
          </a:bodyPr>
          <a:lstStyle/>
          <a:p>
            <a:r>
              <a:rPr lang="cs-CZ" sz="3200" b="1" dirty="0" smtClean="0">
                <a:solidFill>
                  <a:schemeClr val="accent6"/>
                </a:solidFill>
              </a:rPr>
              <a:t>MECHANISMUS REGULACE</a:t>
            </a:r>
            <a:endParaRPr lang="cs-CZ" sz="3200" b="1" dirty="0">
              <a:solidFill>
                <a:schemeClr val="accent6"/>
              </a:solidFill>
            </a:endParaRPr>
          </a:p>
        </p:txBody>
      </p:sp>
      <p:pic>
        <p:nvPicPr>
          <p:cNvPr id="3074" name="Picture 2" descr="http://www.cizp.cz/zdroj.aspx?typ=5&amp;Id=1488&amp;sh=-11099347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2348880"/>
            <a:ext cx="4102351" cy="307676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ástupný symbol pro obsah 2"/>
          <p:cNvSpPr>
            <a:spLocks noGrp="1"/>
          </p:cNvSpPr>
          <p:nvPr>
            <p:ph idx="1"/>
          </p:nvPr>
        </p:nvSpPr>
        <p:spPr/>
        <p:txBody>
          <a:bodyPr/>
          <a:lstStyle/>
          <a:p>
            <a:endParaRPr lang="cs-CZ" dirty="0"/>
          </a:p>
        </p:txBody>
      </p:sp>
      <p:pic>
        <p:nvPicPr>
          <p:cNvPr id="4098" name="Picture 2" descr="http://www.cizp.cz/zdroj.aspx?typ=5&amp;Id=515&amp;sh=-70723296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04048" y="1592457"/>
            <a:ext cx="3442205" cy="45896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05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lumMod val="75000"/>
                  </a:schemeClr>
                </a:solidFill>
              </a:rPr>
              <a:t>Zvíře v právu</a:t>
            </a:r>
            <a:endParaRPr lang="cs-CZ" sz="40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pic>
        <p:nvPicPr>
          <p:cNvPr id="6" name="Picture 2" descr="http://assets.atlasobscura.com/article_images/800x/17437/imag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35696" y="1202342"/>
            <a:ext cx="6114256" cy="439462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ovéPole 6"/>
          <p:cNvSpPr txBox="1"/>
          <p:nvPr/>
        </p:nvSpPr>
        <p:spPr>
          <a:xfrm>
            <a:off x="683568" y="5733256"/>
            <a:ext cx="8229600" cy="923330"/>
          </a:xfrm>
          <a:prstGeom prst="rect">
            <a:avLst/>
          </a:prstGeom>
          <a:noFill/>
        </p:spPr>
        <p:txBody>
          <a:bodyPr wrap="square" rtlCol="0">
            <a:spAutoFit/>
          </a:bodyPr>
          <a:lstStyle/>
          <a:p>
            <a:r>
              <a:rPr lang="en-US" dirty="0"/>
              <a:t>Illustration from </a:t>
            </a:r>
            <a:r>
              <a:rPr lang="en-US" i="1" dirty="0">
                <a:hlinkClick r:id="rId5" tooltip="Chambers Book of Days"/>
              </a:rPr>
              <a:t>Chambers Book of </a:t>
            </a:r>
            <a:r>
              <a:rPr lang="en-US" i="1" dirty="0" smtClean="0">
                <a:hlinkClick r:id="rId5" tooltip="Chambers Book of Days"/>
              </a:rPr>
              <a:t>Days</a:t>
            </a:r>
            <a:r>
              <a:rPr lang="cs-CZ" i="1" dirty="0" smtClean="0"/>
              <a:t> </a:t>
            </a:r>
            <a:r>
              <a:rPr lang="en-US" dirty="0" smtClean="0"/>
              <a:t>depicting </a:t>
            </a:r>
            <a:r>
              <a:rPr lang="en-US" dirty="0"/>
              <a:t>a sow and her piglets being tried for the murder of a child. The trial allegedly took place in 1457, the mother being found guilty and the piglets acquitted</a:t>
            </a:r>
            <a:r>
              <a:rPr lang="en-US" dirty="0" smtClean="0"/>
              <a:t>.</a:t>
            </a:r>
            <a:r>
              <a:rPr lang="cs-CZ" dirty="0"/>
              <a:t> </a:t>
            </a:r>
            <a:r>
              <a:rPr lang="cs-CZ" sz="1400" dirty="0"/>
              <a:t>(</a:t>
            </a:r>
            <a:r>
              <a:rPr lang="cs-CZ" sz="1400" dirty="0">
                <a:hlinkClick r:id="rId6"/>
              </a:rPr>
              <a:t>https://</a:t>
            </a:r>
            <a:r>
              <a:rPr lang="cs-CZ" sz="1400" dirty="0" smtClean="0">
                <a:hlinkClick r:id="rId6"/>
              </a:rPr>
              <a:t>en.wikipedia.org/wiki/</a:t>
            </a:r>
            <a:r>
              <a:rPr lang="cs-CZ" sz="1400" dirty="0" err="1" smtClean="0">
                <a:hlinkClick r:id="rId6"/>
              </a:rPr>
              <a:t>Animal_trial</a:t>
            </a:r>
            <a:r>
              <a:rPr lang="cs-CZ" sz="1400" dirty="0" smtClean="0"/>
              <a:t>) </a:t>
            </a:r>
            <a:endParaRPr lang="cs-CZ" dirty="0"/>
          </a:p>
        </p:txBody>
      </p:sp>
    </p:spTree>
    <p:extLst>
      <p:ext uri="{BB962C8B-B14F-4D97-AF65-F5344CB8AC3E}">
        <p14:creationId xmlns="" xmlns:p14="http://schemas.microsoft.com/office/powerpoint/2010/main" val="2807089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5" name="TextovéPole 4"/>
          <p:cNvSpPr txBox="1"/>
          <p:nvPr/>
        </p:nvSpPr>
        <p:spPr>
          <a:xfrm>
            <a:off x="360385" y="1111374"/>
            <a:ext cx="8748464" cy="5755422"/>
          </a:xfrm>
          <a:prstGeom prst="rect">
            <a:avLst/>
          </a:prstGeom>
          <a:noFill/>
        </p:spPr>
        <p:txBody>
          <a:bodyPr wrap="square" rtlCol="0">
            <a:spAutoFit/>
          </a:bodyPr>
          <a:lstStyle/>
          <a:p>
            <a:endParaRPr lang="cs-CZ" sz="3200" b="1" dirty="0"/>
          </a:p>
          <a:p>
            <a:r>
              <a:rPr lang="cs-CZ" sz="3200" dirty="0"/>
              <a:t> </a:t>
            </a:r>
            <a:r>
              <a:rPr lang="cs-CZ" sz="3200" b="1" dirty="0">
                <a:solidFill>
                  <a:schemeClr val="accent6">
                    <a:lumMod val="75000"/>
                  </a:schemeClr>
                </a:solidFill>
              </a:rPr>
              <a:t>246/1992 </a:t>
            </a:r>
            <a:r>
              <a:rPr lang="cs-CZ" sz="3200" b="1" dirty="0" smtClean="0">
                <a:solidFill>
                  <a:schemeClr val="accent6">
                    <a:lumMod val="75000"/>
                  </a:schemeClr>
                </a:solidFill>
              </a:rPr>
              <a:t>Sb., na ochranu zvířat proti týrání:</a:t>
            </a:r>
          </a:p>
          <a:p>
            <a:endParaRPr lang="cs-CZ" sz="3200" dirty="0" smtClean="0"/>
          </a:p>
          <a:p>
            <a:r>
              <a:rPr lang="cs-CZ" sz="3200" dirty="0" smtClean="0"/>
              <a:t>jediný definuje zvíře, ovšem pouze pro své účely:</a:t>
            </a:r>
          </a:p>
          <a:p>
            <a:r>
              <a:rPr lang="cs-CZ" sz="3200" b="1" dirty="0"/>
              <a:t> „každý živý obratlovec, kromě člověka, </a:t>
            </a:r>
          </a:p>
          <a:p>
            <a:r>
              <a:rPr lang="cs-CZ" sz="3200" b="1" dirty="0"/>
              <a:t>nikoliv však plod nebo embryo</a:t>
            </a:r>
            <a:r>
              <a:rPr lang="cs-CZ" sz="3200" b="1" dirty="0" smtClean="0"/>
              <a:t>“ </a:t>
            </a:r>
            <a:r>
              <a:rPr lang="cs-CZ" sz="2800" dirty="0" smtClean="0"/>
              <a:t>(plus širší ochrana pokusných zvířat – i stádia vývoje a živí hlavonožci)</a:t>
            </a:r>
            <a:endParaRPr lang="cs-CZ" sz="3200" dirty="0" smtClean="0"/>
          </a:p>
          <a:p>
            <a:r>
              <a:rPr lang="cs-CZ" sz="2400" b="1" dirty="0"/>
              <a:t>(77/2004 Sb</a:t>
            </a:r>
            <a:r>
              <a:rPr lang="cs-CZ" sz="2400" b="1" dirty="0" smtClean="0"/>
              <a:t>.: „</a:t>
            </a:r>
            <a:r>
              <a:rPr lang="cs-CZ" sz="2400" b="1" dirty="0"/>
              <a:t>přiměřeně i na jiné živočichy</a:t>
            </a:r>
            <a:r>
              <a:rPr lang="cs-CZ" sz="2400" b="1" dirty="0" smtClean="0"/>
              <a:t>“)</a:t>
            </a:r>
          </a:p>
          <a:p>
            <a:endParaRPr lang="cs-CZ" sz="2400" b="1" dirty="0"/>
          </a:p>
          <a:p>
            <a:r>
              <a:rPr lang="cs-CZ" sz="3200" b="1" dirty="0">
                <a:solidFill>
                  <a:schemeClr val="accent6">
                    <a:lumMod val="75000"/>
                  </a:schemeClr>
                </a:solidFill>
              </a:rPr>
              <a:t>TZ</a:t>
            </a:r>
            <a:r>
              <a:rPr lang="cs-CZ" sz="3200" dirty="0"/>
              <a:t> – týrání zvířat, zanedbání péče o zvíře z nedbalosti</a:t>
            </a:r>
          </a:p>
          <a:p>
            <a:r>
              <a:rPr lang="cs-CZ" sz="3200" dirty="0"/>
              <a:t> - definice není, ale interpretací jen </a:t>
            </a:r>
            <a:r>
              <a:rPr lang="cs-CZ" sz="3200" dirty="0" smtClean="0"/>
              <a:t>obratlovci</a:t>
            </a:r>
            <a:endParaRPr lang="cs-CZ" sz="3200" b="1" dirty="0"/>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smtClean="0">
                <a:solidFill>
                  <a:schemeClr val="accent6">
                    <a:lumMod val="75000"/>
                  </a:schemeClr>
                </a:solidFill>
              </a:rPr>
              <a:t>Předpisy veřejného práva</a:t>
            </a:r>
            <a:endParaRPr lang="cs-CZ" sz="3600" b="1" dirty="0">
              <a:solidFill>
                <a:schemeClr val="accent6">
                  <a:lumMod val="75000"/>
                </a:schemeClr>
              </a:solidFill>
            </a:endParaRPr>
          </a:p>
        </p:txBody>
      </p:sp>
    </p:spTree>
    <p:extLst>
      <p:ext uri="{BB962C8B-B14F-4D97-AF65-F5344CB8AC3E}">
        <p14:creationId xmlns="" xmlns:p14="http://schemas.microsoft.com/office/powerpoint/2010/main" val="129199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5" name="TextovéPole 4"/>
          <p:cNvSpPr txBox="1"/>
          <p:nvPr/>
        </p:nvSpPr>
        <p:spPr>
          <a:xfrm>
            <a:off x="360385" y="1111374"/>
            <a:ext cx="8748464" cy="1077218"/>
          </a:xfrm>
          <a:prstGeom prst="rect">
            <a:avLst/>
          </a:prstGeom>
          <a:noFill/>
        </p:spPr>
        <p:txBody>
          <a:bodyPr wrap="square" rtlCol="0">
            <a:spAutoFit/>
          </a:bodyPr>
          <a:lstStyle/>
          <a:p>
            <a:endParaRPr lang="cs-CZ" sz="3200" b="1" dirty="0"/>
          </a:p>
          <a:p>
            <a:r>
              <a:rPr lang="cs-CZ" sz="3200" dirty="0"/>
              <a:t> </a:t>
            </a:r>
            <a:r>
              <a:rPr lang="cs-CZ" sz="3200" b="1" dirty="0">
                <a:solidFill>
                  <a:schemeClr val="accent6">
                    <a:lumMod val="75000"/>
                  </a:schemeClr>
                </a:solidFill>
              </a:rPr>
              <a:t>246/1992 </a:t>
            </a:r>
            <a:r>
              <a:rPr lang="cs-CZ" sz="3200" b="1" dirty="0" smtClean="0">
                <a:solidFill>
                  <a:schemeClr val="accent6">
                    <a:lumMod val="75000"/>
                  </a:schemeClr>
                </a:solidFill>
              </a:rPr>
              <a:t>Sb., na ochranu zvířat proti týrání</a:t>
            </a:r>
            <a:r>
              <a:rPr lang="cs-CZ" sz="3200" b="1" dirty="0" smtClean="0">
                <a:solidFill>
                  <a:schemeClr val="accent6">
                    <a:lumMod val="75000"/>
                  </a:schemeClr>
                </a:solidFill>
              </a:rPr>
              <a:t>:</a:t>
            </a:r>
            <a:endParaRPr lang="cs-CZ" sz="3200" b="1" dirty="0" smtClean="0">
              <a:solidFill>
                <a:schemeClr val="accent6">
                  <a:lumMod val="75000"/>
                </a:schemeClr>
              </a:solidFill>
            </a:endParaRPr>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smtClean="0">
                <a:solidFill>
                  <a:schemeClr val="accent6">
                    <a:lumMod val="75000"/>
                  </a:schemeClr>
                </a:solidFill>
              </a:rPr>
              <a:t>Předpisy veřejného práva</a:t>
            </a:r>
            <a:endParaRPr lang="cs-CZ" sz="3600" b="1" dirty="0">
              <a:solidFill>
                <a:schemeClr val="accent6">
                  <a:lumMod val="75000"/>
                </a:schemeClr>
              </a:solidFill>
            </a:endParaRPr>
          </a:p>
        </p:txBody>
      </p:sp>
      <p:pic>
        <p:nvPicPr>
          <p:cNvPr id="3074" name="Picture 2"/>
          <p:cNvPicPr>
            <a:picLocks noChangeAspect="1" noChangeArrowheads="1"/>
          </p:cNvPicPr>
          <p:nvPr/>
        </p:nvPicPr>
        <p:blipFill>
          <a:blip r:embed="rId4" cstate="print"/>
          <a:srcRect/>
          <a:stretch>
            <a:fillRect/>
          </a:stretch>
        </p:blipFill>
        <p:spPr bwMode="auto">
          <a:xfrm>
            <a:off x="0" y="-819472"/>
            <a:ext cx="9137649" cy="6853237"/>
          </a:xfrm>
          <a:prstGeom prst="rect">
            <a:avLst/>
          </a:prstGeom>
          <a:noFill/>
          <a:ln w="9525">
            <a:noFill/>
            <a:miter lim="800000"/>
            <a:headEnd/>
            <a:tailEnd/>
          </a:ln>
          <a:effectLst/>
        </p:spPr>
      </p:pic>
    </p:spTree>
    <p:extLst>
      <p:ext uri="{BB962C8B-B14F-4D97-AF65-F5344CB8AC3E}">
        <p14:creationId xmlns="" xmlns:p14="http://schemas.microsoft.com/office/powerpoint/2010/main" val="129199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122" y="293440"/>
            <a:ext cx="9344470" cy="95568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lumMod val="75000"/>
                  </a:schemeClr>
                </a:solidFill>
              </a:rPr>
              <a:t>Veřejnoprávní předpisy</a:t>
            </a:r>
            <a:endParaRPr lang="cs-CZ" sz="4000" b="1" dirty="0">
              <a:solidFill>
                <a:schemeClr val="accent6">
                  <a:lumMod val="75000"/>
                </a:schemeClr>
              </a:solidFill>
            </a:endParaRPr>
          </a:p>
        </p:txBody>
      </p:sp>
      <p:sp>
        <p:nvSpPr>
          <p:cNvPr id="5" name="TextovéPole 4"/>
          <p:cNvSpPr txBox="1"/>
          <p:nvPr/>
        </p:nvSpPr>
        <p:spPr>
          <a:xfrm>
            <a:off x="541334" y="1216843"/>
            <a:ext cx="8136904" cy="4216539"/>
          </a:xfrm>
          <a:prstGeom prst="rect">
            <a:avLst/>
          </a:prstGeom>
          <a:noFill/>
        </p:spPr>
        <p:txBody>
          <a:bodyPr wrap="square" rtlCol="0">
            <a:spAutoFit/>
          </a:bodyPr>
          <a:lstStyle/>
          <a:p>
            <a:r>
              <a:rPr lang="cs-CZ" sz="2800" b="1" dirty="0"/>
              <a:t>Zákon č. 246/1992 Sb., na ochranu zvířat proti týrání</a:t>
            </a:r>
            <a:endParaRPr lang="cs-CZ" sz="2800" dirty="0"/>
          </a:p>
          <a:p>
            <a:pPr lvl="0"/>
            <a:endParaRPr lang="cs-CZ" sz="2800" b="1" dirty="0" smtClean="0"/>
          </a:p>
          <a:p>
            <a:pPr lvl="0"/>
            <a:r>
              <a:rPr lang="cs-CZ" sz="2800" b="1" dirty="0" smtClean="0"/>
              <a:t>Podle </a:t>
            </a:r>
            <a:r>
              <a:rPr lang="cs-CZ" sz="2800" b="1" dirty="0"/>
              <a:t>života zvířete ve vztahu k člověku</a:t>
            </a:r>
            <a:endParaRPr lang="cs-CZ" sz="2800" dirty="0"/>
          </a:p>
          <a:p>
            <a:r>
              <a:rPr lang="cs-CZ" sz="2800" dirty="0"/>
              <a:t>1a) zvířata v lidské péči,</a:t>
            </a:r>
          </a:p>
          <a:p>
            <a:r>
              <a:rPr lang="cs-CZ" sz="2800" dirty="0"/>
              <a:t>1b) zvířata volně žijící.</a:t>
            </a:r>
          </a:p>
          <a:p>
            <a:pPr lvl="0"/>
            <a:r>
              <a:rPr lang="cs-CZ" sz="2800" b="1" dirty="0" smtClean="0"/>
              <a:t>Podle </a:t>
            </a:r>
            <a:r>
              <a:rPr lang="cs-CZ" sz="2800" b="1" dirty="0"/>
              <a:t>účelu chovu</a:t>
            </a:r>
            <a:endParaRPr lang="cs-CZ" sz="2800" dirty="0"/>
          </a:p>
          <a:p>
            <a:r>
              <a:rPr lang="cs-CZ" sz="2800" dirty="0"/>
              <a:t>2a) zvířata hospodářská, </a:t>
            </a:r>
          </a:p>
          <a:p>
            <a:r>
              <a:rPr lang="cs-CZ" sz="2800" dirty="0"/>
              <a:t>2b) zvířata zájmová,</a:t>
            </a:r>
          </a:p>
          <a:p>
            <a:r>
              <a:rPr lang="cs-CZ" sz="2800" dirty="0"/>
              <a:t>2c) zvířata pokusná.</a:t>
            </a:r>
          </a:p>
          <a:p>
            <a:endParaRPr lang="cs-CZ" sz="1600" dirty="0"/>
          </a:p>
        </p:txBody>
      </p:sp>
    </p:spTree>
    <p:extLst>
      <p:ext uri="{BB962C8B-B14F-4D97-AF65-F5344CB8AC3E}">
        <p14:creationId xmlns="" xmlns:p14="http://schemas.microsoft.com/office/powerpoint/2010/main" val="1166969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gracefulchic.com/wp-content/uploads/2014/10/inside-image-Clooney-Wedd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41998" y="1665587"/>
            <a:ext cx="6346426" cy="512090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523220"/>
          </a:xfrm>
          <a:prstGeom prst="rect">
            <a:avLst/>
          </a:prstGeom>
          <a:noFill/>
        </p:spPr>
        <p:txBody>
          <a:bodyPr wrap="square" rtlCol="0">
            <a:spAutoFit/>
          </a:bodyPr>
          <a:lstStyle/>
          <a:p>
            <a:r>
              <a:rPr lang="cs-CZ" sz="2800" b="1" dirty="0"/>
              <a:t>V lidské </a:t>
            </a:r>
            <a:r>
              <a:rPr lang="cs-CZ" sz="2800" b="1" dirty="0" smtClean="0"/>
              <a:t>péči - </a:t>
            </a:r>
            <a:r>
              <a:rPr lang="cs-CZ" sz="2800" b="1" dirty="0"/>
              <a:t>hospodářská, zájmová, pokusná</a:t>
            </a: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062103"/>
          </a:xfrm>
          <a:prstGeom prst="rect">
            <a:avLst/>
          </a:prstGeom>
          <a:noFill/>
        </p:spPr>
        <p:txBody>
          <a:bodyPr wrap="square" rtlCol="0">
            <a:spAutoFit/>
          </a:bodyPr>
          <a:lstStyle/>
          <a:p>
            <a:pPr marL="457200" indent="-457200">
              <a:buFont typeface="Arial" pitchFamily="34" charset="0"/>
              <a:buChar char="•"/>
            </a:pPr>
            <a:endParaRPr lang="cs-CZ" sz="3200" b="1" dirty="0"/>
          </a:p>
          <a:p>
            <a:endParaRPr lang="cs-CZ" sz="3200" b="1" dirty="0"/>
          </a:p>
          <a:p>
            <a:endParaRPr lang="cs-CZ" sz="3200" b="1" dirty="0"/>
          </a:p>
          <a:p>
            <a:endParaRPr lang="cs-CZ" sz="3200" b="1" dirty="0" smtClean="0"/>
          </a:p>
        </p:txBody>
      </p:sp>
      <p:pic>
        <p:nvPicPr>
          <p:cNvPr id="3074" name="Picture 2" descr="http://animalfair.com/wp-content/uploads/2008/02/George-Clooney-Marries-His-Pig-8585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1559" y="1556792"/>
            <a:ext cx="3770905" cy="54468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5557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619672" y="384547"/>
            <a:ext cx="7056784" cy="523220"/>
          </a:xfrm>
          <a:prstGeom prst="rect">
            <a:avLst/>
          </a:prstGeom>
          <a:noFill/>
        </p:spPr>
        <p:txBody>
          <a:bodyPr wrap="square" rtlCol="0">
            <a:spAutoFit/>
          </a:bodyPr>
          <a:lstStyle/>
          <a:p>
            <a:r>
              <a:rPr lang="cs-CZ" sz="2800" b="1" dirty="0"/>
              <a:t>V lidské </a:t>
            </a:r>
            <a:r>
              <a:rPr lang="cs-CZ" sz="2800" b="1" dirty="0" smtClean="0"/>
              <a:t>péči - </a:t>
            </a:r>
            <a:r>
              <a:rPr lang="cs-CZ" sz="2800" b="1" dirty="0"/>
              <a:t>hospodářská, zájmová, pokusná</a:t>
            </a: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062103"/>
          </a:xfrm>
          <a:prstGeom prst="rect">
            <a:avLst/>
          </a:prstGeom>
          <a:noFill/>
        </p:spPr>
        <p:txBody>
          <a:bodyPr wrap="square" rtlCol="0">
            <a:spAutoFit/>
          </a:bodyPr>
          <a:lstStyle/>
          <a:p>
            <a:pPr marL="457200" indent="-457200">
              <a:buFont typeface="Arial" pitchFamily="34" charset="0"/>
              <a:buChar char="•"/>
            </a:pPr>
            <a:endParaRPr lang="cs-CZ" sz="3200" b="1" dirty="0"/>
          </a:p>
          <a:p>
            <a:endParaRPr lang="cs-CZ" sz="3200" b="1" dirty="0"/>
          </a:p>
          <a:p>
            <a:endParaRPr lang="cs-CZ" sz="3200" b="1" dirty="0"/>
          </a:p>
          <a:p>
            <a:endParaRPr lang="cs-CZ" sz="3200" b="1" dirty="0" smtClean="0"/>
          </a:p>
        </p:txBody>
      </p:sp>
      <p:pic>
        <p:nvPicPr>
          <p:cNvPr id="1030" name="Picture 6" descr="http://www.orangeyouglad.com/blogs/files/2011/03/maxthepi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1484784"/>
            <a:ext cx="6120680" cy="46007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5702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lumMod val="75000"/>
                  </a:schemeClr>
                </a:solidFill>
              </a:rPr>
              <a:t>Zvíře v právu</a:t>
            </a:r>
            <a:endParaRPr lang="cs-CZ" sz="40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pic>
        <p:nvPicPr>
          <p:cNvPr id="5" name="Obrázek 4"/>
          <p:cNvPicPr>
            <a:picLocks noChangeAspect="1"/>
          </p:cNvPicPr>
          <p:nvPr/>
        </p:nvPicPr>
        <p:blipFill>
          <a:blip r:embed="rId4" cstate="print"/>
          <a:stretch>
            <a:fillRect/>
          </a:stretch>
        </p:blipFill>
        <p:spPr>
          <a:xfrm>
            <a:off x="1661049" y="127350"/>
            <a:ext cx="5431232" cy="5910159"/>
          </a:xfrm>
          <a:prstGeom prst="rect">
            <a:avLst/>
          </a:prstGeom>
        </p:spPr>
      </p:pic>
      <p:sp>
        <p:nvSpPr>
          <p:cNvPr id="7" name="TextovéPole 6"/>
          <p:cNvSpPr txBox="1"/>
          <p:nvPr/>
        </p:nvSpPr>
        <p:spPr>
          <a:xfrm>
            <a:off x="457200" y="6237312"/>
            <a:ext cx="7931224" cy="307777"/>
          </a:xfrm>
          <a:prstGeom prst="rect">
            <a:avLst/>
          </a:prstGeom>
          <a:noFill/>
        </p:spPr>
        <p:txBody>
          <a:bodyPr wrap="square" rtlCol="0">
            <a:spAutoFit/>
          </a:bodyPr>
          <a:lstStyle/>
          <a:p>
            <a:r>
              <a:rPr lang="cs-CZ" sz="1400" dirty="0">
                <a:hlinkClick r:id="rId5"/>
              </a:rPr>
              <a:t>http://</a:t>
            </a:r>
            <a:r>
              <a:rPr lang="cs-CZ" sz="1400" dirty="0" smtClean="0">
                <a:hlinkClick r:id="rId5"/>
              </a:rPr>
              <a:t>www.dailymail.co.uk/news/article-1127012/Police-arrest-goat-accused-armed-robbery.html</a:t>
            </a:r>
            <a:r>
              <a:rPr lang="cs-CZ" sz="1400" dirty="0" smtClean="0"/>
              <a:t> </a:t>
            </a:r>
            <a:endParaRPr lang="cs-CZ" sz="1400" dirty="0"/>
          </a:p>
        </p:txBody>
      </p:sp>
    </p:spTree>
    <p:extLst>
      <p:ext uri="{BB962C8B-B14F-4D97-AF65-F5344CB8AC3E}">
        <p14:creationId xmlns="" xmlns:p14="http://schemas.microsoft.com/office/powerpoint/2010/main" val="3039364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lumMod val="75000"/>
                  </a:schemeClr>
                </a:solidFill>
              </a:rPr>
              <a:t>Zvíře v právu</a:t>
            </a:r>
            <a:endParaRPr lang="cs-CZ" sz="40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pic>
        <p:nvPicPr>
          <p:cNvPr id="1026" name="Picture 2" descr="http://i.dailymail.co.uk/i/pix/2008/05/21/article-1020986-01542D2100000578-506_468x511_popu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2060848"/>
            <a:ext cx="3693732" cy="402165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i.dailymail.co.uk/i/pix/2008/05/21/article-1020986-0153F0A700000578-727_468x381_popup.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72388" y="2852936"/>
            <a:ext cx="5172529" cy="297259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ovéPole 5"/>
          <p:cNvSpPr txBox="1"/>
          <p:nvPr/>
        </p:nvSpPr>
        <p:spPr>
          <a:xfrm>
            <a:off x="4288333" y="2060848"/>
            <a:ext cx="5256584" cy="461665"/>
          </a:xfrm>
          <a:prstGeom prst="rect">
            <a:avLst/>
          </a:prstGeom>
          <a:noFill/>
        </p:spPr>
        <p:txBody>
          <a:bodyPr wrap="square" rtlCol="0">
            <a:spAutoFit/>
          </a:bodyPr>
          <a:lstStyle/>
          <a:p>
            <a:r>
              <a:rPr lang="cs-CZ" sz="2400" b="1" i="1" dirty="0" smtClean="0"/>
              <a:t>Matthew Pan (</a:t>
            </a:r>
            <a:r>
              <a:rPr lang="cs-CZ" sz="2400" b="1" i="1" dirty="0" err="1" smtClean="0"/>
              <a:t>Hiasl</a:t>
            </a:r>
            <a:r>
              <a:rPr lang="cs-CZ" sz="2400" b="1" i="1" dirty="0" smtClean="0"/>
              <a:t>)</a:t>
            </a:r>
            <a:endParaRPr lang="cs-CZ" sz="2400" b="1" i="1" dirty="0"/>
          </a:p>
        </p:txBody>
      </p:sp>
    </p:spTree>
    <p:extLst>
      <p:ext uri="{BB962C8B-B14F-4D97-AF65-F5344CB8AC3E}">
        <p14:creationId xmlns="" xmlns:p14="http://schemas.microsoft.com/office/powerpoint/2010/main" val="3239734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lumMod val="75000"/>
                  </a:schemeClr>
                </a:solidFill>
              </a:rPr>
              <a:t>Zvíře v právu</a:t>
            </a:r>
            <a:endParaRPr lang="cs-CZ" sz="40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pic>
        <p:nvPicPr>
          <p:cNvPr id="5" name="Picture 2" descr="https://suryanaidus.files.wordpress.com/2011/05/palitana6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13094" y="1896836"/>
            <a:ext cx="6517811" cy="433072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ovéPole 6"/>
          <p:cNvSpPr txBox="1"/>
          <p:nvPr/>
        </p:nvSpPr>
        <p:spPr>
          <a:xfrm>
            <a:off x="503004" y="1171469"/>
            <a:ext cx="8183796" cy="646331"/>
          </a:xfrm>
          <a:prstGeom prst="rect">
            <a:avLst/>
          </a:prstGeom>
          <a:noFill/>
        </p:spPr>
        <p:txBody>
          <a:bodyPr wrap="square" rtlCol="0">
            <a:spAutoFit/>
          </a:bodyPr>
          <a:lstStyle/>
          <a:p>
            <a:r>
              <a:rPr lang="cs-CZ" b="1" dirty="0" err="1" smtClean="0"/>
              <a:t>Palitana</a:t>
            </a:r>
            <a:r>
              <a:rPr lang="cs-CZ" b="1" dirty="0" smtClean="0"/>
              <a:t>, Indie – </a:t>
            </a:r>
            <a:r>
              <a:rPr lang="cs-CZ" dirty="0" smtClean="0"/>
              <a:t>od roku 2014 zákaz </a:t>
            </a:r>
            <a:r>
              <a:rPr lang="cs-CZ" dirty="0"/>
              <a:t>nejen usmrcování zvířat pro jídlo, ale i prodeje a nákupu masa nebo vajec, a také výkonu souvisejících zaměstnání.</a:t>
            </a:r>
            <a:endParaRPr lang="cs-CZ" b="1" dirty="0"/>
          </a:p>
        </p:txBody>
      </p:sp>
    </p:spTree>
    <p:extLst>
      <p:ext uri="{BB962C8B-B14F-4D97-AF65-F5344CB8AC3E}">
        <p14:creationId xmlns="" xmlns:p14="http://schemas.microsoft.com/office/powerpoint/2010/main" val="3551758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vincentchow.net/wp-content/uploads/2006/12/cow-far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263" y="3987514"/>
            <a:ext cx="4223600" cy="264894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r>
              <a:rPr lang="cs-CZ" sz="3600" b="1" dirty="0" smtClean="0">
                <a:solidFill>
                  <a:schemeClr val="accent6">
                    <a:lumMod val="75000"/>
                  </a:schemeClr>
                </a:solidFill>
                <a:latin typeface="+mj-lt"/>
              </a:rPr>
              <a:t>Co právo nereguluje</a:t>
            </a:r>
            <a:endParaRPr lang="cs-CZ" sz="3600" b="1" dirty="0">
              <a:solidFill>
                <a:schemeClr val="accent6">
                  <a:lumMod val="75000"/>
                </a:schemeClr>
              </a:solidFill>
              <a:latin typeface="+mj-lt"/>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71631" y="1556792"/>
            <a:ext cx="8748464" cy="4308872"/>
          </a:xfrm>
          <a:prstGeom prst="rect">
            <a:avLst/>
          </a:prstGeom>
          <a:noFill/>
        </p:spPr>
        <p:txBody>
          <a:bodyPr wrap="square" rtlCol="0">
            <a:spAutoFit/>
          </a:bodyPr>
          <a:lstStyle/>
          <a:p>
            <a:pPr marL="457200" indent="-457200">
              <a:buFont typeface="Arial" pitchFamily="34" charset="0"/>
              <a:buChar char="•"/>
            </a:pPr>
            <a:r>
              <a:rPr lang="cs-CZ" sz="3200" b="1" dirty="0" smtClean="0"/>
              <a:t>Zvířata jako zdroje znečištění ovzduší</a:t>
            </a:r>
          </a:p>
          <a:p>
            <a:pPr marL="457200" indent="-457200">
              <a:buFont typeface="Arial" pitchFamily="34" charset="0"/>
              <a:buChar char="•"/>
            </a:pPr>
            <a:endParaRPr lang="cs-CZ" sz="3200" b="1" dirty="0" smtClean="0"/>
          </a:p>
          <a:p>
            <a:pPr marL="457200" indent="-457200">
              <a:buFont typeface="Arial" pitchFamily="34" charset="0"/>
              <a:buChar char="•"/>
            </a:pPr>
            <a:r>
              <a:rPr lang="cs-CZ" sz="3200" b="1" dirty="0" smtClean="0"/>
              <a:t>Proporcionalita využívání zvířat</a:t>
            </a:r>
          </a:p>
          <a:p>
            <a:pPr marL="914400" lvl="1" indent="-457200">
              <a:buFont typeface="Arial" pitchFamily="34" charset="0"/>
              <a:buChar char="•"/>
            </a:pPr>
            <a:r>
              <a:rPr lang="cs-CZ" sz="3200" i="1" dirty="0" smtClean="0"/>
              <a:t>zbytečný luxus</a:t>
            </a:r>
          </a:p>
          <a:p>
            <a:pPr marL="914400" lvl="1" indent="-457200">
              <a:buFont typeface="Arial" pitchFamily="34" charset="0"/>
              <a:buChar char="•"/>
            </a:pPr>
            <a:r>
              <a:rPr lang="cs-CZ" sz="3200" i="1" dirty="0" smtClean="0"/>
              <a:t>krutá zábava</a:t>
            </a:r>
          </a:p>
          <a:p>
            <a:endParaRPr lang="cs-CZ" sz="3200" b="1" dirty="0" smtClean="0"/>
          </a:p>
          <a:p>
            <a:endParaRPr lang="cs-CZ" sz="3200" dirty="0" smtClean="0"/>
          </a:p>
          <a:p>
            <a:endParaRPr lang="cs-CZ" sz="3200" b="1" dirty="0"/>
          </a:p>
          <a:p>
            <a:endParaRPr lang="cs-CZ" dirty="0"/>
          </a:p>
        </p:txBody>
      </p:sp>
      <p:pic>
        <p:nvPicPr>
          <p:cNvPr id="6" name="Picture 2" descr="http://naschov.cz/wp-content/uploads/sites/9/2008/12/kozesiny3_600x45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77052" y="3429000"/>
            <a:ext cx="3879424" cy="290956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ovéPole 6"/>
          <p:cNvSpPr txBox="1"/>
          <p:nvPr/>
        </p:nvSpPr>
        <p:spPr>
          <a:xfrm>
            <a:off x="2909658" y="6359463"/>
            <a:ext cx="5946817" cy="261610"/>
          </a:xfrm>
          <a:prstGeom prst="rect">
            <a:avLst/>
          </a:prstGeom>
          <a:noFill/>
        </p:spPr>
        <p:txBody>
          <a:bodyPr wrap="square" rtlCol="0">
            <a:spAutoFit/>
          </a:bodyPr>
          <a:lstStyle/>
          <a:p>
            <a:r>
              <a:rPr lang="cs-CZ" sz="1050" dirty="0" smtClean="0"/>
              <a:t>www.sodahead.com                                                                                                                           www.naschov.cz</a:t>
            </a:r>
            <a:endParaRPr lang="cs-CZ" sz="1050" dirty="0"/>
          </a:p>
        </p:txBody>
      </p:sp>
    </p:spTree>
    <p:extLst>
      <p:ext uri="{BB962C8B-B14F-4D97-AF65-F5344CB8AC3E}">
        <p14:creationId xmlns="" xmlns:p14="http://schemas.microsoft.com/office/powerpoint/2010/main" val="1417898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r>
              <a:rPr lang="cs-CZ" sz="3600" b="1" dirty="0" smtClean="0">
                <a:solidFill>
                  <a:schemeClr val="accent6">
                    <a:lumMod val="75000"/>
                  </a:schemeClr>
                </a:solidFill>
                <a:latin typeface="+mj-lt"/>
              </a:rPr>
              <a:t>Ochrana zvířat</a:t>
            </a:r>
            <a:endParaRPr lang="cs-CZ" sz="3600" b="1" dirty="0">
              <a:solidFill>
                <a:schemeClr val="accent6">
                  <a:lumMod val="75000"/>
                </a:schemeClr>
              </a:solidFill>
              <a:latin typeface="+mj-lt"/>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89876" y="1246390"/>
            <a:ext cx="8748464" cy="6771084"/>
          </a:xfrm>
          <a:prstGeom prst="rect">
            <a:avLst/>
          </a:prstGeom>
          <a:noFill/>
        </p:spPr>
        <p:txBody>
          <a:bodyPr wrap="square" rtlCol="0">
            <a:spAutoFit/>
          </a:bodyPr>
          <a:lstStyle/>
          <a:p>
            <a:pPr marL="457200" indent="-457200">
              <a:buFont typeface="Arial" pitchFamily="34" charset="0"/>
              <a:buChar char="•"/>
            </a:pPr>
            <a:r>
              <a:rPr lang="cs-CZ" sz="3200" b="1" dirty="0" smtClean="0"/>
              <a:t>Ochrana přírody a krajiny</a:t>
            </a:r>
          </a:p>
          <a:p>
            <a:pPr marL="914400" lvl="1" indent="-457200">
              <a:buFont typeface="Arial" pitchFamily="34" charset="0"/>
              <a:buChar char="•"/>
            </a:pPr>
            <a:r>
              <a:rPr lang="cs-CZ" sz="3200" i="1" dirty="0" smtClean="0"/>
              <a:t>Obecná ochrana volně žijících živočichů</a:t>
            </a:r>
          </a:p>
          <a:p>
            <a:pPr marL="914400" lvl="1" indent="-457200">
              <a:buFont typeface="Arial" pitchFamily="34" charset="0"/>
              <a:buChar char="•"/>
            </a:pPr>
            <a:r>
              <a:rPr lang="cs-CZ" sz="3200" i="1" dirty="0" smtClean="0"/>
              <a:t>Ochrana ohrožených druhů živočichů</a:t>
            </a:r>
          </a:p>
          <a:p>
            <a:pPr marL="914400" lvl="1" indent="-457200">
              <a:buFont typeface="Arial" pitchFamily="34" charset="0"/>
              <a:buChar char="•"/>
            </a:pPr>
            <a:endParaRPr lang="cs-CZ" sz="3200" b="1" dirty="0" smtClean="0"/>
          </a:p>
          <a:p>
            <a:pPr lvl="1" indent="-457200">
              <a:buFont typeface="Arial" pitchFamily="34" charset="0"/>
              <a:buChar char="•"/>
            </a:pPr>
            <a:r>
              <a:rPr lang="cs-CZ" sz="3200" b="1" dirty="0" smtClean="0"/>
              <a:t>Obchodování </a:t>
            </a:r>
            <a:r>
              <a:rPr lang="cs-CZ" sz="3200" b="1" dirty="0"/>
              <a:t>s ohroženými </a:t>
            </a:r>
            <a:r>
              <a:rPr lang="cs-CZ" sz="3200" b="1" dirty="0" smtClean="0"/>
              <a:t>druhy živočichů (a rostlin)</a:t>
            </a:r>
            <a:endParaRPr lang="en-US" sz="3200" b="1" dirty="0"/>
          </a:p>
          <a:p>
            <a:pPr lvl="1" indent="-457200">
              <a:buFont typeface="Arial" pitchFamily="34" charset="0"/>
              <a:buChar char="•"/>
            </a:pPr>
            <a:endParaRPr lang="cs-CZ" sz="3200" b="1" dirty="0" smtClean="0"/>
          </a:p>
          <a:p>
            <a:pPr lvl="1" indent="-457200">
              <a:buFont typeface="Arial" pitchFamily="34" charset="0"/>
              <a:buChar char="•"/>
            </a:pPr>
            <a:r>
              <a:rPr lang="cs-CZ" sz="3200" b="1" dirty="0" smtClean="0"/>
              <a:t>Ochrana zvířat před týráním (SP i TP)</a:t>
            </a:r>
            <a:endParaRPr lang="en-US" sz="3200" b="1" dirty="0"/>
          </a:p>
          <a:p>
            <a:pPr marL="457200" indent="-457200">
              <a:buFont typeface="Arial" pitchFamily="34" charset="0"/>
              <a:buChar char="•"/>
            </a:pPr>
            <a:endParaRPr lang="cs-CZ" sz="3200" b="1" dirty="0" smtClean="0"/>
          </a:p>
          <a:p>
            <a:pPr marL="457200" indent="-457200">
              <a:buFont typeface="Arial" pitchFamily="34" charset="0"/>
              <a:buChar char="•"/>
            </a:pPr>
            <a:r>
              <a:rPr lang="cs-CZ" sz="3200" b="1" dirty="0" smtClean="0"/>
              <a:t>Dílčí ochrana: lesní zákon, vodní zákon</a:t>
            </a:r>
            <a:endParaRPr lang="cs-CZ" sz="3200" b="1" dirty="0"/>
          </a:p>
          <a:p>
            <a:endParaRPr lang="cs-CZ" sz="3200" b="1" dirty="0" smtClean="0"/>
          </a:p>
          <a:p>
            <a:endParaRPr lang="cs-CZ" sz="3200" dirty="0" smtClean="0"/>
          </a:p>
          <a:p>
            <a:endParaRPr lang="cs-CZ" sz="3200" b="1" dirty="0"/>
          </a:p>
          <a:p>
            <a:endParaRPr lang="cs-CZ" dirty="0"/>
          </a:p>
        </p:txBody>
      </p:sp>
    </p:spTree>
    <p:extLst>
      <p:ext uri="{BB962C8B-B14F-4D97-AF65-F5344CB8AC3E}">
        <p14:creationId xmlns="" xmlns:p14="http://schemas.microsoft.com/office/powerpoint/2010/main" val="809302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wipe(down)">
                                      <p:cBhvr>
                                        <p:cTn id="2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11956</TotalTime>
  <Words>1758</Words>
  <Application>Microsoft Office PowerPoint</Application>
  <PresentationFormat>Předvádění na obrazovce (4:3)</PresentationFormat>
  <Paragraphs>312</Paragraphs>
  <Slides>44</Slides>
  <Notes>0</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Motiv systému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vomacka</cp:lastModifiedBy>
  <cp:revision>242</cp:revision>
  <dcterms:created xsi:type="dcterms:W3CDTF">2014-09-07T21:44:03Z</dcterms:created>
  <dcterms:modified xsi:type="dcterms:W3CDTF">2017-09-21T07:11:57Z</dcterms:modified>
</cp:coreProperties>
</file>