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9" r:id="rId2"/>
    <p:sldId id="410" r:id="rId3"/>
    <p:sldId id="408" r:id="rId4"/>
    <p:sldId id="414" r:id="rId5"/>
    <p:sldId id="436" r:id="rId6"/>
    <p:sldId id="437" r:id="rId7"/>
    <p:sldId id="438" r:id="rId8"/>
    <p:sldId id="439" r:id="rId9"/>
    <p:sldId id="411" r:id="rId10"/>
    <p:sldId id="434" r:id="rId11"/>
    <p:sldId id="435" r:id="rId12"/>
    <p:sldId id="433" r:id="rId13"/>
    <p:sldId id="412" r:id="rId14"/>
    <p:sldId id="413" r:id="rId15"/>
    <p:sldId id="440" r:id="rId16"/>
    <p:sldId id="441" r:id="rId17"/>
    <p:sldId id="442" r:id="rId18"/>
    <p:sldId id="415" r:id="rId19"/>
    <p:sldId id="416" r:id="rId20"/>
    <p:sldId id="432" r:id="rId21"/>
    <p:sldId id="443" r:id="rId22"/>
    <p:sldId id="444" r:id="rId23"/>
    <p:sldId id="445" r:id="rId24"/>
    <p:sldId id="446" r:id="rId25"/>
    <p:sldId id="447" r:id="rId26"/>
    <p:sldId id="448" r:id="rId27"/>
    <p:sldId id="449" r:id="rId28"/>
    <p:sldId id="450" r:id="rId29"/>
    <p:sldId id="451" r:id="rId30"/>
    <p:sldId id="452" r:id="rId31"/>
    <p:sldId id="453" r:id="rId32"/>
    <p:sldId id="454" r:id="rId33"/>
    <p:sldId id="430" r:id="rId34"/>
    <p:sldId id="455"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6" autoAdjust="0"/>
    <p:restoredTop sz="94494" autoAdjust="0"/>
  </p:normalViewPr>
  <p:slideViewPr>
    <p:cSldViewPr>
      <p:cViewPr varScale="1">
        <p:scale>
          <a:sx n="102" d="100"/>
          <a:sy n="102" d="100"/>
        </p:scale>
        <p:origin x="4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20.09.2017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20.09.2017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20.09.2017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20.09.2017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20.09.2017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20.09.2017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20.09.2017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20.09.2017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Pojetí práva</a:t>
            </a:r>
            <a:endParaRPr lang="cs-CZ" sz="4000" b="1" dirty="0"/>
          </a:p>
        </p:txBody>
      </p:sp>
      <p:pic>
        <p:nvPicPr>
          <p:cNvPr id="1026" name="Picture 2" descr="C:\Users\Vojtech\Desktop\seacoast-wallpapers-couple-screensaver-summer-nature-random-94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530" y="263024"/>
            <a:ext cx="10219004" cy="638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69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ru Kleinbauer Saúl Luciano Lliuya (priv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1825212"/>
            <a:ext cx="6667500" cy="375285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019290" y="5815348"/>
            <a:ext cx="4176464" cy="523220"/>
          </a:xfrm>
          <a:prstGeom prst="rect">
            <a:avLst/>
          </a:prstGeom>
          <a:noFill/>
        </p:spPr>
        <p:txBody>
          <a:bodyPr wrap="square" rtlCol="0">
            <a:spAutoFit/>
          </a:bodyPr>
          <a:lstStyle/>
          <a:p>
            <a:r>
              <a:rPr lang="cs-CZ" sz="2800" b="1" dirty="0" err="1"/>
              <a:t>Saúl</a:t>
            </a:r>
            <a:r>
              <a:rPr lang="cs-CZ" sz="2800" b="1" dirty="0"/>
              <a:t> </a:t>
            </a:r>
            <a:r>
              <a:rPr lang="cs-CZ" sz="2800" b="1" dirty="0" err="1"/>
              <a:t>Lliuya</a:t>
            </a:r>
            <a:r>
              <a:rPr lang="cs-CZ" dirty="0"/>
              <a:t> </a:t>
            </a:r>
            <a:endParaRPr lang="cs-CZ" dirty="0"/>
          </a:p>
        </p:txBody>
      </p:sp>
    </p:spTree>
    <p:extLst>
      <p:ext uri="{BB962C8B-B14F-4D97-AF65-F5344CB8AC3E}">
        <p14:creationId xmlns:p14="http://schemas.microsoft.com/office/powerpoint/2010/main" val="2716280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cstate="print"/>
          <a:stretch>
            <a:fillRect/>
          </a:stretch>
        </p:blipFill>
        <p:spPr>
          <a:xfrm>
            <a:off x="1259632" y="1783356"/>
            <a:ext cx="6272668" cy="4189494"/>
          </a:xfrm>
          <a:prstGeom prst="rect">
            <a:avLst/>
          </a:prstGeom>
        </p:spPr>
      </p:pic>
    </p:spTree>
    <p:extLst>
      <p:ext uri="{BB962C8B-B14F-4D97-AF65-F5344CB8AC3E}">
        <p14:creationId xmlns:p14="http://schemas.microsoft.com/office/powerpoint/2010/main" val="2088412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utschland Klage gegen RWE - peruanischer Bauer Saúl Luciano Lliuya (picture-alliance/dpa/R. Weihrau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44238"/>
            <a:ext cx="6667500" cy="3752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ok vyhľadávania obrázkov pre dopyt peru germany farm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3112927"/>
            <a:ext cx="454787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989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860032" y="972017"/>
            <a:ext cx="6696744" cy="584775"/>
          </a:xfrm>
          <a:prstGeom prst="rect">
            <a:avLst/>
          </a:prstGeom>
          <a:noFill/>
        </p:spPr>
        <p:txBody>
          <a:bodyPr wrap="square" rtlCol="0">
            <a:spAutoFit/>
          </a:bodyPr>
          <a:lstStyle/>
          <a:p>
            <a:r>
              <a:rPr lang="cs-CZ" sz="3200" b="1" dirty="0" smtClean="0"/>
              <a:t>Správní právo</a:t>
            </a:r>
            <a:endParaRPr lang="cs-CZ" sz="3200" b="1" dirty="0"/>
          </a:p>
        </p:txBody>
      </p:sp>
      <p:sp>
        <p:nvSpPr>
          <p:cNvPr id="6" name="Zaoblený obdélník 5"/>
          <p:cNvSpPr/>
          <p:nvPr/>
        </p:nvSpPr>
        <p:spPr>
          <a:xfrm>
            <a:off x="755576" y="1556792"/>
            <a:ext cx="7344816" cy="46085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7" name="Zaoblený obdélník 6"/>
          <p:cNvSpPr/>
          <p:nvPr/>
        </p:nvSpPr>
        <p:spPr>
          <a:xfrm>
            <a:off x="1187624" y="1792609"/>
            <a:ext cx="3974404" cy="1152128"/>
          </a:xfrm>
          <a:prstGeom prst="roundRect">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Právo životního prostředí</a:t>
            </a:r>
            <a:endParaRPr lang="cs-CZ" sz="2800" dirty="0"/>
          </a:p>
        </p:txBody>
      </p:sp>
      <p:sp>
        <p:nvSpPr>
          <p:cNvPr id="10" name="Zaoblený obdélník 9"/>
          <p:cNvSpPr/>
          <p:nvPr/>
        </p:nvSpPr>
        <p:spPr>
          <a:xfrm>
            <a:off x="921832" y="3068960"/>
            <a:ext cx="7106552" cy="8177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2800" dirty="0" smtClean="0"/>
              <a:t>Regulace územního plánování a výstavby</a:t>
            </a:r>
            <a:endParaRPr lang="cs-CZ" sz="2800" dirty="0"/>
          </a:p>
        </p:txBody>
      </p:sp>
      <p:sp>
        <p:nvSpPr>
          <p:cNvPr id="12" name="Zaoblený obdélník 11"/>
          <p:cNvSpPr/>
          <p:nvPr/>
        </p:nvSpPr>
        <p:spPr>
          <a:xfrm>
            <a:off x="3419872" y="5159815"/>
            <a:ext cx="3209932"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2800" dirty="0" smtClean="0"/>
              <a:t>Správní trestání</a:t>
            </a:r>
            <a:endParaRPr lang="cs-CZ" sz="2800" dirty="0"/>
          </a:p>
        </p:txBody>
      </p:sp>
      <p:sp>
        <p:nvSpPr>
          <p:cNvPr id="13" name="Zaoblený obdélník 12"/>
          <p:cNvSpPr/>
          <p:nvPr/>
        </p:nvSpPr>
        <p:spPr>
          <a:xfrm>
            <a:off x="1835696" y="4131824"/>
            <a:ext cx="5616624"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2800" dirty="0" smtClean="0"/>
              <a:t>Daňové předpisy, státní dotace</a:t>
            </a:r>
            <a:endParaRPr lang="cs-CZ" sz="2800" dirty="0"/>
          </a:p>
        </p:txBody>
      </p:sp>
      <p:sp>
        <p:nvSpPr>
          <p:cNvPr id="15" name="Zaoblený obdélník 14"/>
          <p:cNvSpPr/>
          <p:nvPr/>
        </p:nvSpPr>
        <p:spPr>
          <a:xfrm>
            <a:off x="7394678" y="3146550"/>
            <a:ext cx="504056" cy="662613"/>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6" name="Zaoblený obdélník 15"/>
          <p:cNvSpPr/>
          <p:nvPr/>
        </p:nvSpPr>
        <p:spPr>
          <a:xfrm>
            <a:off x="6912260" y="4160557"/>
            <a:ext cx="504056" cy="662613"/>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7" name="Zaoblený obdélník 16"/>
          <p:cNvSpPr/>
          <p:nvPr/>
        </p:nvSpPr>
        <p:spPr>
          <a:xfrm>
            <a:off x="6012160" y="5224552"/>
            <a:ext cx="504056" cy="662613"/>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867051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Právo životního prostředí</a:t>
            </a:r>
            <a:endParaRPr lang="cs-CZ" sz="4000" b="1" dirty="0"/>
          </a:p>
        </p:txBody>
      </p:sp>
      <p:sp>
        <p:nvSpPr>
          <p:cNvPr id="6" name="Zaoblený obdélník 5"/>
          <p:cNvSpPr/>
          <p:nvPr/>
        </p:nvSpPr>
        <p:spPr>
          <a:xfrm>
            <a:off x="755576" y="1556792"/>
            <a:ext cx="7344816" cy="4608512"/>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cs-CZ"/>
          </a:p>
        </p:txBody>
      </p:sp>
      <p:sp>
        <p:nvSpPr>
          <p:cNvPr id="7" name="Zaoblený obdélník 6"/>
          <p:cNvSpPr/>
          <p:nvPr/>
        </p:nvSpPr>
        <p:spPr>
          <a:xfrm>
            <a:off x="1187624" y="1792609"/>
            <a:ext cx="3974404" cy="11521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Ochrana přírody a krajiny</a:t>
            </a:r>
            <a:endParaRPr lang="cs-CZ" sz="2800" dirty="0"/>
          </a:p>
        </p:txBody>
      </p:sp>
      <p:sp>
        <p:nvSpPr>
          <p:cNvPr id="10" name="Zaoblený obdélník 9"/>
          <p:cNvSpPr/>
          <p:nvPr/>
        </p:nvSpPr>
        <p:spPr>
          <a:xfrm>
            <a:off x="858524" y="3148149"/>
            <a:ext cx="2880320" cy="8177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Ochrana ovzduší</a:t>
            </a:r>
            <a:endParaRPr lang="cs-CZ" sz="2800" dirty="0"/>
          </a:p>
        </p:txBody>
      </p:sp>
      <p:sp>
        <p:nvSpPr>
          <p:cNvPr id="11" name="Zaoblený obdélník 10"/>
          <p:cNvSpPr/>
          <p:nvPr/>
        </p:nvSpPr>
        <p:spPr>
          <a:xfrm>
            <a:off x="5004048" y="3068960"/>
            <a:ext cx="2857972"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Chemické látky</a:t>
            </a:r>
            <a:endParaRPr lang="cs-CZ" sz="2800" dirty="0"/>
          </a:p>
        </p:txBody>
      </p:sp>
      <p:sp>
        <p:nvSpPr>
          <p:cNvPr id="12" name="Zaoblený obdélník 11"/>
          <p:cNvSpPr/>
          <p:nvPr/>
        </p:nvSpPr>
        <p:spPr>
          <a:xfrm>
            <a:off x="5077225" y="4509120"/>
            <a:ext cx="2497932" cy="7920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Obaly, odpady</a:t>
            </a:r>
            <a:endParaRPr lang="cs-CZ" sz="2800" dirty="0"/>
          </a:p>
        </p:txBody>
      </p:sp>
      <p:sp>
        <p:nvSpPr>
          <p:cNvPr id="13" name="Zaoblený obdélník 12"/>
          <p:cNvSpPr/>
          <p:nvPr/>
        </p:nvSpPr>
        <p:spPr>
          <a:xfrm>
            <a:off x="2330142" y="4041068"/>
            <a:ext cx="2426693"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Ochrana vod</a:t>
            </a:r>
            <a:endParaRPr lang="cs-CZ" sz="2800" dirty="0"/>
          </a:p>
        </p:txBody>
      </p:sp>
      <p:sp>
        <p:nvSpPr>
          <p:cNvPr id="14" name="Zaoblený obdélník 13"/>
          <p:cNvSpPr/>
          <p:nvPr/>
        </p:nvSpPr>
        <p:spPr>
          <a:xfrm>
            <a:off x="1583600" y="5100939"/>
            <a:ext cx="2808514" cy="79764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2800" dirty="0" smtClean="0"/>
              <a:t>Ochrana zvířat</a:t>
            </a:r>
            <a:endParaRPr lang="cs-CZ" sz="2800" dirty="0"/>
          </a:p>
        </p:txBody>
      </p:sp>
    </p:spTree>
    <p:extLst>
      <p:ext uri="{BB962C8B-B14F-4D97-AF65-F5344CB8AC3E}">
        <p14:creationId xmlns:p14="http://schemas.microsoft.com/office/powerpoint/2010/main" val="2069924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Pojem účasti veřejnosti</a:t>
            </a:r>
            <a:endParaRPr lang="cs-CZ" sz="4000" b="1" dirty="0"/>
          </a:p>
        </p:txBody>
      </p:sp>
      <p:sp>
        <p:nvSpPr>
          <p:cNvPr id="5" name="Zástupný symbol pro obsah 4"/>
          <p:cNvSpPr>
            <a:spLocks noGrp="1"/>
          </p:cNvSpPr>
          <p:nvPr>
            <p:ph idx="1"/>
          </p:nvPr>
        </p:nvSpPr>
        <p:spPr/>
        <p:txBody>
          <a:bodyPr>
            <a:normAutofit/>
          </a:bodyPr>
          <a:lstStyle/>
          <a:p>
            <a:pPr algn="just"/>
            <a:r>
              <a:rPr lang="cs-CZ" sz="1800" dirty="0"/>
              <a:t>V </a:t>
            </a:r>
            <a:r>
              <a:rPr lang="cs-CZ" sz="2400" b="1" dirty="0"/>
              <a:t>širším smyslu </a:t>
            </a:r>
            <a:r>
              <a:rPr lang="cs-CZ" sz="1800" b="1" dirty="0" smtClean="0">
                <a:solidFill>
                  <a:srgbClr val="FF0000"/>
                </a:solidFill>
              </a:rPr>
              <a:t>výkon </a:t>
            </a:r>
            <a:r>
              <a:rPr lang="cs-CZ" sz="1800" b="1" dirty="0">
                <a:solidFill>
                  <a:srgbClr val="FF0000"/>
                </a:solidFill>
              </a:rPr>
              <a:t>politických práv</a:t>
            </a:r>
            <a:r>
              <a:rPr lang="cs-CZ" sz="1800" dirty="0"/>
              <a:t>, zejména práva </a:t>
            </a:r>
            <a:r>
              <a:rPr lang="cs-CZ" sz="1800" dirty="0" smtClean="0"/>
              <a:t>sdružovacího</a:t>
            </a:r>
            <a:r>
              <a:rPr lang="cs-CZ" sz="1800" dirty="0"/>
              <a:t>, shromažďovacího, petičního, uskutečňování práva podílet se na správě věcí veřejných, a to buď přímo nebo prostřednictvím volených zástupců (aktivní i pasivní volební právo do zastupitelských a samosprávných orgánů všech stupňů, účast v referendu), </a:t>
            </a:r>
            <a:r>
              <a:rPr lang="cs-CZ" sz="1800" b="1" dirty="0" smtClean="0">
                <a:solidFill>
                  <a:srgbClr val="00B050"/>
                </a:solidFill>
              </a:rPr>
              <a:t>uskutečňování </a:t>
            </a:r>
            <a:r>
              <a:rPr lang="cs-CZ" sz="1800" b="1" dirty="0">
                <a:solidFill>
                  <a:srgbClr val="00B050"/>
                </a:solidFill>
              </a:rPr>
              <a:t>práva na informace</a:t>
            </a:r>
            <a:r>
              <a:rPr lang="cs-CZ" sz="1800" dirty="0"/>
              <a:t>, </a:t>
            </a:r>
            <a:r>
              <a:rPr lang="cs-CZ" sz="1800" b="1" dirty="0">
                <a:solidFill>
                  <a:srgbClr val="00B0F0"/>
                </a:solidFill>
              </a:rPr>
              <a:t>podávání podnětů a stížností</a:t>
            </a:r>
            <a:r>
              <a:rPr lang="cs-CZ" sz="1800" dirty="0"/>
              <a:t>, účast v řízeních, která nejsou správními řízeními, a ve správních řízeních, </a:t>
            </a:r>
            <a:r>
              <a:rPr lang="cs-CZ" sz="1800" b="1" dirty="0">
                <a:solidFill>
                  <a:srgbClr val="92D050"/>
                </a:solidFill>
              </a:rPr>
              <a:t>účast v občanskoprávních řízeních</a:t>
            </a:r>
            <a:r>
              <a:rPr lang="cs-CZ" sz="1800" dirty="0"/>
              <a:t>, účast </a:t>
            </a:r>
            <a:r>
              <a:rPr lang="cs-CZ" sz="1800" dirty="0" err="1"/>
              <a:t>institucializované</a:t>
            </a:r>
            <a:r>
              <a:rPr lang="cs-CZ" sz="1800" dirty="0"/>
              <a:t> povahy (výkon funkce veřejných stráží), </a:t>
            </a:r>
            <a:r>
              <a:rPr lang="cs-CZ" sz="1800" b="1" dirty="0">
                <a:solidFill>
                  <a:schemeClr val="accent6">
                    <a:lumMod val="75000"/>
                  </a:schemeClr>
                </a:solidFill>
              </a:rPr>
              <a:t>výkon vlastnického práva </a:t>
            </a:r>
            <a:r>
              <a:rPr lang="cs-CZ" sz="1800" dirty="0"/>
              <a:t>a uzavírání dohod a ostatní formy spolupráce s orgány veřejné správy</a:t>
            </a:r>
            <a:r>
              <a:rPr lang="cs-CZ" sz="1800" dirty="0" smtClean="0"/>
              <a:t>.</a:t>
            </a:r>
          </a:p>
          <a:p>
            <a:pPr algn="just"/>
            <a:r>
              <a:rPr lang="cs-CZ" sz="1800" dirty="0"/>
              <a:t>V </a:t>
            </a:r>
            <a:r>
              <a:rPr lang="cs-CZ" sz="2400" b="1" dirty="0"/>
              <a:t>užším smyslu </a:t>
            </a:r>
            <a:r>
              <a:rPr lang="cs-CZ" sz="1800" dirty="0"/>
              <a:t>jako </a:t>
            </a:r>
            <a:r>
              <a:rPr lang="cs-CZ" sz="1800" b="1" dirty="0">
                <a:solidFill>
                  <a:srgbClr val="FF0000"/>
                </a:solidFill>
              </a:rPr>
              <a:t>účast ve správních řízeních a procesech</a:t>
            </a:r>
            <a:r>
              <a:rPr lang="cs-CZ" sz="1800" dirty="0"/>
              <a:t>, které s životním prostředím souvisejí. Ta může nabývat různé intenzity v závislosti na procesním postavení konkrétního subjektu, od slabších forem (</a:t>
            </a:r>
            <a:r>
              <a:rPr lang="cs-CZ" sz="2000" b="1" dirty="0"/>
              <a:t>konzultativní účast</a:t>
            </a:r>
            <a:r>
              <a:rPr lang="cs-CZ" sz="1800" dirty="0"/>
              <a:t>) podání připomínek bez větší možnosti ovlivnit finální rozhodnutí až po silnou formu (</a:t>
            </a:r>
            <a:r>
              <a:rPr lang="cs-CZ" sz="2000" b="1" dirty="0"/>
              <a:t>plnoprávná účast</a:t>
            </a:r>
            <a:r>
              <a:rPr lang="cs-CZ" sz="1800" dirty="0"/>
              <a:t>) postavení účastníka řízení, jemuž svědčí možnost podávání námitek i obrany proti vydanému rozhodnutí.</a:t>
            </a:r>
          </a:p>
        </p:txBody>
      </p:sp>
    </p:spTree>
    <p:extLst>
      <p:ext uri="{BB962C8B-B14F-4D97-AF65-F5344CB8AC3E}">
        <p14:creationId xmlns:p14="http://schemas.microsoft.com/office/powerpoint/2010/main" val="127863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7200800" cy="584775"/>
          </a:xfrm>
          <a:prstGeom prst="rect">
            <a:avLst/>
          </a:prstGeom>
          <a:noFill/>
        </p:spPr>
        <p:txBody>
          <a:bodyPr wrap="square" rtlCol="0">
            <a:spAutoFit/>
          </a:bodyPr>
          <a:lstStyle/>
          <a:p>
            <a:r>
              <a:rPr lang="cs-CZ" sz="3200" b="1" dirty="0" smtClean="0"/>
              <a:t>Pojem veřejnosti a dotčené veřejnosti</a:t>
            </a:r>
            <a:endParaRPr lang="cs-CZ" sz="3200" b="1" dirty="0"/>
          </a:p>
        </p:txBody>
      </p:sp>
      <p:sp>
        <p:nvSpPr>
          <p:cNvPr id="5" name="Zástupný symbol pro obsah 4"/>
          <p:cNvSpPr>
            <a:spLocks noGrp="1"/>
          </p:cNvSpPr>
          <p:nvPr>
            <p:ph idx="1"/>
          </p:nvPr>
        </p:nvSpPr>
        <p:spPr/>
        <p:txBody>
          <a:bodyPr>
            <a:normAutofit fontScale="92500" lnSpcReduction="10000"/>
          </a:bodyPr>
          <a:lstStyle/>
          <a:p>
            <a:pPr algn="just"/>
            <a:r>
              <a:rPr lang="cs-CZ" sz="2400" b="1" dirty="0"/>
              <a:t>Pojem veřejnost </a:t>
            </a:r>
            <a:r>
              <a:rPr lang="cs-CZ" sz="1800" dirty="0"/>
              <a:t>je užíván </a:t>
            </a:r>
            <a:r>
              <a:rPr lang="cs-CZ" sz="1800" dirty="0" smtClean="0"/>
              <a:t>ve smyslu „každý“, zejména </a:t>
            </a:r>
            <a:r>
              <a:rPr lang="cs-CZ" sz="1800" dirty="0"/>
              <a:t>v rámci úpravy práva na přístup k environmentálním informacím, které musí být přístupné všem osobám bez jakékoliv povinnosti prokazovat zájem. Objevuje se ale též v úpravě účasti na rozhodovacích procesech jako například v čl. 6 odst. 7 </a:t>
            </a:r>
            <a:r>
              <a:rPr lang="cs-CZ" sz="1800" dirty="0" err="1"/>
              <a:t>Aarhuské</a:t>
            </a:r>
            <a:r>
              <a:rPr lang="cs-CZ" sz="1800" dirty="0"/>
              <a:t> úmluvy, který přiznává právo předkládat připomínky, informace, rozbory nebo stanoviska v rámci řízení o specifických činnostech všem příslušníkům </a:t>
            </a:r>
            <a:r>
              <a:rPr lang="cs-CZ" sz="1800" dirty="0" smtClean="0"/>
              <a:t>veřejnosti.</a:t>
            </a:r>
          </a:p>
          <a:p>
            <a:pPr algn="just"/>
            <a:r>
              <a:rPr lang="cs-CZ" sz="2400" b="1" dirty="0" smtClean="0"/>
              <a:t>Pojem </a:t>
            </a:r>
            <a:r>
              <a:rPr lang="cs-CZ" sz="2400" b="1" dirty="0"/>
              <a:t>dotčená veřejnost </a:t>
            </a:r>
            <a:r>
              <a:rPr lang="cs-CZ" sz="1800" dirty="0" smtClean="0"/>
              <a:t>zahrnuje dotčené osoby, což jsou v českém </a:t>
            </a:r>
            <a:r>
              <a:rPr lang="cs-CZ" sz="1800" dirty="0" err="1" smtClean="0"/>
              <a:t>pjetí</a:t>
            </a:r>
            <a:r>
              <a:rPr lang="cs-CZ" sz="1800" dirty="0" smtClean="0"/>
              <a:t> zejména dotčení vlastníci a také ekologické spolky. Jedná se o pojem </a:t>
            </a:r>
            <a:r>
              <a:rPr lang="cs-CZ" sz="1800" dirty="0"/>
              <a:t>typický pro </a:t>
            </a:r>
            <a:r>
              <a:rPr lang="cs-CZ" sz="1800" dirty="0" smtClean="0"/>
              <a:t>plnohodnotnou úpravu </a:t>
            </a:r>
            <a:r>
              <a:rPr lang="cs-CZ" sz="1800" dirty="0"/>
              <a:t>účasti na rozhodovacích procesech a možnost domáhat se soudní ochrany. Dotčená veřejnost nemusí být definována vnitrostátní úpravou, ale </a:t>
            </a:r>
            <a:r>
              <a:rPr lang="cs-CZ" sz="1800" dirty="0" smtClean="0"/>
              <a:t>musí dotčené </a:t>
            </a:r>
            <a:r>
              <a:rPr lang="cs-CZ" sz="1800" dirty="0"/>
              <a:t>veřejnosti v pojetí </a:t>
            </a:r>
            <a:r>
              <a:rPr lang="cs-CZ" sz="1800" dirty="0" err="1"/>
              <a:t>Aarhuské</a:t>
            </a:r>
            <a:r>
              <a:rPr lang="cs-CZ" sz="1800" dirty="0"/>
              <a:t> úmluvy, mezi kterou budou vždy patřit i ekologické spolky, umožnit širokou účast na rozhodování a přístup k soudní ochraně</a:t>
            </a:r>
            <a:r>
              <a:rPr lang="cs-CZ" sz="1800" dirty="0" smtClean="0"/>
              <a:t>.</a:t>
            </a:r>
          </a:p>
          <a:p>
            <a:pPr algn="just"/>
            <a:endParaRPr lang="cs-CZ" sz="1800" dirty="0"/>
          </a:p>
          <a:p>
            <a:pPr algn="just"/>
            <a:r>
              <a:rPr lang="cs-CZ" sz="1800" dirty="0"/>
              <a:t>Pro všechny procesy obecně platí, že jednotlivcům v nich bývá zásadně přiznána pouze účast konzultativní, pokud jim nesvědčí výhodnější pozice například z titulu dotčení vlastnických práv. </a:t>
            </a:r>
          </a:p>
        </p:txBody>
      </p:sp>
    </p:spTree>
    <p:extLst>
      <p:ext uri="{BB962C8B-B14F-4D97-AF65-F5344CB8AC3E}">
        <p14:creationId xmlns:p14="http://schemas.microsoft.com/office/powerpoint/2010/main" val="290532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p:txBody>
          <a:bodyPr>
            <a:normAutofit/>
          </a:bodyPr>
          <a:lstStyle/>
          <a:p>
            <a:pPr marL="0" indent="0">
              <a:buNone/>
            </a:pPr>
            <a:r>
              <a:rPr lang="cs-CZ" dirty="0" smtClean="0"/>
              <a:t>Dvě cesty k plnoprávné účasti:</a:t>
            </a:r>
          </a:p>
          <a:p>
            <a:pPr marL="0" indent="0">
              <a:buNone/>
            </a:pPr>
            <a:endParaRPr lang="cs-CZ" dirty="0" smtClean="0"/>
          </a:p>
          <a:p>
            <a:r>
              <a:rPr lang="cs-CZ" dirty="0" smtClean="0"/>
              <a:t>Vlastní úprava účastenství nebo obecná úprava ve správním řádu.</a:t>
            </a:r>
          </a:p>
          <a:p>
            <a:r>
              <a:rPr lang="cs-CZ" dirty="0" smtClean="0"/>
              <a:t>Úprava počítající se zapojením ekologických spolků v řízeních i podle jiných právních předpisů: § 70 ZOPK, § 9c zákona EIA.</a:t>
            </a:r>
            <a:endParaRPr lang="cs-CZ" dirty="0"/>
          </a:p>
        </p:txBody>
      </p:sp>
      <p:sp>
        <p:nvSpPr>
          <p:cNvPr id="7" name="TextovéPole 6"/>
          <p:cNvSpPr txBox="1"/>
          <p:nvPr/>
        </p:nvSpPr>
        <p:spPr>
          <a:xfrm>
            <a:off x="1979712" y="430639"/>
            <a:ext cx="9453736" cy="830997"/>
          </a:xfrm>
          <a:prstGeom prst="rect">
            <a:avLst/>
          </a:prstGeom>
          <a:noFill/>
        </p:spPr>
        <p:txBody>
          <a:bodyPr wrap="square" rtlCol="0">
            <a:spAutoFit/>
          </a:bodyPr>
          <a:lstStyle/>
          <a:p>
            <a:r>
              <a:rPr lang="cs-CZ" sz="2400" b="1" dirty="0">
                <a:latin typeface="Consolas" panose="020B0609020204030204" pitchFamily="49" charset="0"/>
              </a:rPr>
              <a:t>Ú</a:t>
            </a:r>
            <a:r>
              <a:rPr lang="cs-CZ" sz="2400" b="1" dirty="0" smtClean="0">
                <a:latin typeface="Consolas" panose="020B0609020204030204" pitchFamily="49" charset="0"/>
              </a:rPr>
              <a:t>čast </a:t>
            </a:r>
            <a:r>
              <a:rPr lang="cs-CZ" sz="2400" b="1" dirty="0">
                <a:latin typeface="Consolas" panose="020B0609020204030204" pitchFamily="49" charset="0"/>
              </a:rPr>
              <a:t>veřejnosti </a:t>
            </a:r>
            <a:r>
              <a:rPr lang="cs-CZ" sz="2400" b="1" dirty="0" smtClean="0">
                <a:latin typeface="Consolas" panose="020B0609020204030204" pitchFamily="49" charset="0"/>
              </a:rPr>
              <a:t>na rozhodování</a:t>
            </a:r>
          </a:p>
          <a:p>
            <a:endParaRPr lang="cs-CZ" sz="2400" b="1" dirty="0">
              <a:latin typeface="Consolas" panose="020B0609020204030204" pitchFamily="49" charset="0"/>
            </a:endParaRPr>
          </a:p>
        </p:txBody>
      </p:sp>
    </p:spTree>
    <p:extLst>
      <p:ext uri="{BB962C8B-B14F-4D97-AF65-F5344CB8AC3E}">
        <p14:creationId xmlns:p14="http://schemas.microsoft.com/office/powerpoint/2010/main" val="3231674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18</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107" name="TextovéPole 106"/>
          <p:cNvSpPr txBox="1"/>
          <p:nvPr/>
        </p:nvSpPr>
        <p:spPr>
          <a:xfrm>
            <a:off x="6553200" y="449765"/>
            <a:ext cx="2357589" cy="276999"/>
          </a:xfrm>
          <a:prstGeom prst="rect">
            <a:avLst/>
          </a:prstGeom>
          <a:noFill/>
        </p:spPr>
        <p:txBody>
          <a:bodyPr wrap="square" rtlCol="0">
            <a:spAutoFit/>
          </a:bodyPr>
          <a:lstStyle/>
          <a:p>
            <a:r>
              <a:rPr lang="cs-CZ" sz="1200" dirty="0" smtClean="0"/>
              <a:t>Návrh na zrušení OOP</a:t>
            </a:r>
            <a:endParaRPr lang="cs-CZ" sz="1200"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60" name="Přímá spojnice se šipkou 59"/>
          <p:cNvCxnSpPr/>
          <p:nvPr/>
        </p:nvCxnSpPr>
        <p:spPr>
          <a:xfrm>
            <a:off x="5945818" y="57900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Tree>
    <p:extLst>
      <p:ext uri="{BB962C8B-B14F-4D97-AF65-F5344CB8AC3E}">
        <p14:creationId xmlns:p14="http://schemas.microsoft.com/office/powerpoint/2010/main" val="654698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19</a:t>
            </a:fld>
            <a:endParaRPr lang="en-GB"/>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23383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V="1">
            <a:off x="5613379" y="4046270"/>
            <a:ext cx="298475" cy="9952"/>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1" name="TextovéPole 90"/>
          <p:cNvSpPr txBox="1"/>
          <p:nvPr/>
        </p:nvSpPr>
        <p:spPr>
          <a:xfrm>
            <a:off x="4491168" y="2197952"/>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98" name="TextovéPole 97"/>
          <p:cNvSpPr txBox="1"/>
          <p:nvPr/>
        </p:nvSpPr>
        <p:spPr>
          <a:xfrm>
            <a:off x="1193214" y="2204062"/>
            <a:ext cx="3233230" cy="369332"/>
          </a:xfrm>
          <a:prstGeom prst="rect">
            <a:avLst/>
          </a:prstGeom>
          <a:noFill/>
        </p:spPr>
        <p:txBody>
          <a:bodyPr wrap="square" rtlCol="0">
            <a:spAutoFit/>
          </a:bodyPr>
          <a:lstStyle/>
          <a:p>
            <a:r>
              <a:rPr lang="cs-CZ" b="1" dirty="0" smtClean="0"/>
              <a:t>ZS      </a:t>
            </a:r>
            <a:r>
              <a:rPr lang="cs-CZ" sz="1400" b="1" dirty="0" smtClean="0"/>
              <a:t>(JÚ)</a:t>
            </a:r>
            <a:endParaRPr lang="cs-CZ" sz="1400" b="1" dirty="0"/>
          </a:p>
        </p:txBody>
      </p:sp>
      <p:sp>
        <p:nvSpPr>
          <p:cNvPr id="46" name="TextovéPole 45"/>
          <p:cNvSpPr txBox="1"/>
          <p:nvPr/>
        </p:nvSpPr>
        <p:spPr>
          <a:xfrm>
            <a:off x="7380312" y="3841861"/>
            <a:ext cx="1664085" cy="461665"/>
          </a:xfrm>
          <a:prstGeom prst="rect">
            <a:avLst/>
          </a:prstGeom>
          <a:noFill/>
        </p:spPr>
        <p:txBody>
          <a:bodyPr wrap="square" rtlCol="0">
            <a:spAutoFit/>
          </a:bodyPr>
          <a:lstStyle/>
          <a:p>
            <a:r>
              <a:rPr lang="cs-CZ" sz="1200" dirty="0" smtClean="0"/>
              <a:t>Žaloba proti rozhodnutí správního orgánu</a:t>
            </a:r>
            <a:endParaRPr lang="cs-CZ" sz="1200"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Přímá spojnice se šipkou 62"/>
          <p:cNvCxnSpPr/>
          <p:nvPr/>
        </p:nvCxnSpPr>
        <p:spPr>
          <a:xfrm>
            <a:off x="6874404" y="4056222"/>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64" name="TextovéPole 63"/>
          <p:cNvSpPr txBox="1"/>
          <p:nvPr/>
        </p:nvSpPr>
        <p:spPr>
          <a:xfrm>
            <a:off x="5884401" y="3857961"/>
            <a:ext cx="2448272" cy="369332"/>
          </a:xfrm>
          <a:prstGeom prst="rect">
            <a:avLst/>
          </a:prstGeom>
          <a:noFill/>
        </p:spPr>
        <p:txBody>
          <a:bodyPr wrap="square" rtlCol="0">
            <a:spAutoFit/>
          </a:bodyPr>
          <a:lstStyle/>
          <a:p>
            <a:r>
              <a:rPr lang="cs-CZ" b="1" dirty="0" smtClean="0"/>
              <a:t>odvolání</a:t>
            </a:r>
            <a:endParaRPr lang="cs-CZ" b="1" dirty="0"/>
          </a:p>
        </p:txBody>
      </p: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98" idx="1"/>
          </p:cNvCxnSpPr>
          <p:nvPr/>
        </p:nvCxnSpPr>
        <p:spPr>
          <a:xfrm rot="10800000" flipV="1">
            <a:off x="425500" y="2388728"/>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a:off x="1414823" y="2573998"/>
            <a:ext cx="658252" cy="6426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101398" y="2847073"/>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Zakřivená spojnice 88"/>
          <p:cNvCxnSpPr/>
          <p:nvPr/>
        </p:nvCxnSpPr>
        <p:spPr>
          <a:xfrm rot="16200000" flipH="1">
            <a:off x="393862" y="3462146"/>
            <a:ext cx="2486365" cy="771496"/>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93" name="TextovéPole 92"/>
          <p:cNvSpPr txBox="1"/>
          <p:nvPr/>
        </p:nvSpPr>
        <p:spPr>
          <a:xfrm>
            <a:off x="7345183" y="4371085"/>
            <a:ext cx="1664085" cy="461665"/>
          </a:xfrm>
          <a:prstGeom prst="rect">
            <a:avLst/>
          </a:prstGeom>
          <a:noFill/>
        </p:spPr>
        <p:txBody>
          <a:bodyPr wrap="square" rtlCol="0">
            <a:spAutoFit/>
          </a:bodyPr>
          <a:lstStyle/>
          <a:p>
            <a:r>
              <a:rPr lang="cs-CZ" sz="1200" dirty="0" smtClean="0"/>
              <a:t>Žaloba proti nezákonnému zásahu</a:t>
            </a:r>
            <a:endParaRPr lang="cs-CZ" sz="1200" dirty="0"/>
          </a:p>
        </p:txBody>
      </p:sp>
      <p:sp>
        <p:nvSpPr>
          <p:cNvPr id="99" name="TextovéPole 98"/>
          <p:cNvSpPr txBox="1"/>
          <p:nvPr/>
        </p:nvSpPr>
        <p:spPr>
          <a:xfrm>
            <a:off x="5255495" y="3885118"/>
            <a:ext cx="2448272" cy="369332"/>
          </a:xfrm>
          <a:prstGeom prst="rect">
            <a:avLst/>
          </a:prstGeom>
          <a:noFill/>
        </p:spPr>
        <p:txBody>
          <a:bodyPr wrap="square" rtlCol="0">
            <a:spAutoFit/>
          </a:bodyPr>
          <a:lstStyle/>
          <a:p>
            <a:r>
              <a:rPr lang="cs-CZ" b="1" dirty="0" smtClean="0"/>
              <a:t>R</a:t>
            </a:r>
            <a:endParaRPr lang="cs-CZ" b="1" dirty="0"/>
          </a:p>
        </p:txBody>
      </p:sp>
      <p:sp>
        <p:nvSpPr>
          <p:cNvPr id="101" name="TextovéPole 100"/>
          <p:cNvSpPr txBox="1"/>
          <p:nvPr/>
        </p:nvSpPr>
        <p:spPr>
          <a:xfrm>
            <a:off x="6335874" y="4395553"/>
            <a:ext cx="2448272" cy="369332"/>
          </a:xfrm>
          <a:prstGeom prst="rect">
            <a:avLst/>
          </a:prstGeom>
          <a:noFill/>
        </p:spPr>
        <p:txBody>
          <a:bodyPr wrap="square" rtlCol="0">
            <a:spAutoFit/>
          </a:bodyPr>
          <a:lstStyle/>
          <a:p>
            <a:r>
              <a:rPr lang="cs-CZ" b="1" dirty="0" smtClean="0"/>
              <a:t>JÚ</a:t>
            </a:r>
            <a:endParaRPr lang="cs-CZ" b="1" dirty="0"/>
          </a:p>
        </p:txBody>
      </p:sp>
      <p:cxnSp>
        <p:nvCxnSpPr>
          <p:cNvPr id="106" name="Přímá spojnice se šipkou 105"/>
          <p:cNvCxnSpPr/>
          <p:nvPr/>
        </p:nvCxnSpPr>
        <p:spPr>
          <a:xfrm>
            <a:off x="6800700" y="459701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cxnSp>
        <p:nvCxnSpPr>
          <p:cNvPr id="62" name="Zakřivená spojnice 61"/>
          <p:cNvCxnSpPr/>
          <p:nvPr/>
        </p:nvCxnSpPr>
        <p:spPr>
          <a:xfrm rot="5400000" flipH="1" flipV="1">
            <a:off x="1178241" y="4164115"/>
            <a:ext cx="947915" cy="360162"/>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224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Pojetí práva</a:t>
            </a:r>
            <a:endParaRPr lang="cs-CZ" sz="4000" b="1" dirty="0"/>
          </a:p>
        </p:txBody>
      </p:sp>
      <p:pic>
        <p:nvPicPr>
          <p:cNvPr id="5" name="Picture 2" descr="C:\Users\Vojtech\Desktop\seacoast-wallpapers-couple-screensav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694" y="265918"/>
            <a:ext cx="10264905" cy="6415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77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20</a:t>
            </a:fld>
            <a:endParaRPr lang="en-GB"/>
          </a:p>
        </p:txBody>
      </p:sp>
      <p:sp>
        <p:nvSpPr>
          <p:cNvPr id="11" name="Text Box 3"/>
          <p:cNvSpPr txBox="1">
            <a:spLocks noChangeArrowheads="1"/>
          </p:cNvSpPr>
          <p:nvPr/>
        </p:nvSpPr>
        <p:spPr bwMode="auto">
          <a:xfrm>
            <a:off x="825812" y="146318"/>
            <a:ext cx="2101906" cy="53721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837758" y="853765"/>
            <a:ext cx="2104246" cy="505008"/>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sp>
        <p:nvSpPr>
          <p:cNvPr id="14" name="Text Box 5"/>
          <p:cNvSpPr txBox="1">
            <a:spLocks noChangeArrowheads="1"/>
          </p:cNvSpPr>
          <p:nvPr/>
        </p:nvSpPr>
        <p:spPr bwMode="auto">
          <a:xfrm>
            <a:off x="2173948" y="2861453"/>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2145801" y="3693675"/>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137799" y="4417133"/>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a:latin typeface="Verdana" pitchFamily="34" charset="0"/>
              </a:rPr>
              <a:t>Řízení o zkušebním provozu </a:t>
            </a:r>
          </a:p>
          <a:p>
            <a:pPr eaLnBrk="0" hangingPunct="0">
              <a:spcBef>
                <a:spcPct val="50000"/>
              </a:spcBef>
              <a:buFontTx/>
              <a:buNone/>
            </a:pPr>
            <a:r>
              <a:rPr lang="cs-CZ" sz="1200" dirty="0">
                <a:latin typeface="Verdana" pitchFamily="34" charset="0"/>
              </a:rPr>
              <a:t>Řízení o změně stavby před jejím dokončením</a:t>
            </a:r>
          </a:p>
          <a:p>
            <a:pPr eaLnBrk="0" hangingPunct="0">
              <a:spcBef>
                <a:spcPct val="50000"/>
              </a:spcBef>
              <a:buFontTx/>
              <a:buNone/>
            </a:pPr>
            <a:r>
              <a:rPr lang="cs-CZ" sz="1200" dirty="0">
                <a:latin typeface="Verdana" pitchFamily="34" charset="0"/>
              </a:rPr>
              <a:t>Kolaudační souhlas </a:t>
            </a:r>
          </a:p>
          <a:p>
            <a:pPr eaLnBrk="0" hangingPunct="0">
              <a:spcBef>
                <a:spcPct val="50000"/>
              </a:spcBef>
              <a:buFontTx/>
              <a:buNone/>
            </a:pPr>
            <a:r>
              <a:rPr lang="cs-CZ" sz="1200" dirty="0">
                <a:latin typeface="Verdana" pitchFamily="34" charset="0"/>
              </a:rPr>
              <a:t>Řízení o odstranění stavby </a:t>
            </a:r>
          </a:p>
          <a:p>
            <a:pPr eaLnBrk="0" hangingPunct="0">
              <a:spcBef>
                <a:spcPct val="50000"/>
              </a:spcBef>
              <a:buFontTx/>
              <a:buNone/>
            </a:pPr>
            <a:r>
              <a:rPr lang="cs-CZ" sz="1200" dirty="0">
                <a:latin typeface="Verdana" pitchFamily="34" charset="0"/>
              </a:rPr>
              <a:t>Řízení o dodatečném povolení stavby</a:t>
            </a:r>
            <a:endParaRPr lang="en-US" sz="1200" dirty="0">
              <a:latin typeface="Verdana" pitchFamily="34" charset="0"/>
            </a:endParaRPr>
          </a:p>
        </p:txBody>
      </p:sp>
      <p:cxnSp>
        <p:nvCxnSpPr>
          <p:cNvPr id="27" name="AutoShape 18"/>
          <p:cNvCxnSpPr>
            <a:cxnSpLocks noChangeShapeType="1"/>
            <a:stCxn id="11" idx="2"/>
            <a:endCxn id="12" idx="0"/>
          </p:cNvCxnSpPr>
          <p:nvPr/>
        </p:nvCxnSpPr>
        <p:spPr bwMode="auto">
          <a:xfrm>
            <a:off x="1876765" y="68353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5"/>
          <p:cNvSpPr txBox="1">
            <a:spLocks noChangeArrowheads="1"/>
          </p:cNvSpPr>
          <p:nvPr/>
        </p:nvSpPr>
        <p:spPr bwMode="auto">
          <a:xfrm>
            <a:off x="208760" y="3271319"/>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137799" y="2151724"/>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34" name="Přímá spojnice se šipkou 33"/>
          <p:cNvCxnSpPr/>
          <p:nvPr/>
        </p:nvCxnSpPr>
        <p:spPr>
          <a:xfrm>
            <a:off x="4027697" y="23383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V="1">
            <a:off x="5613379" y="4046270"/>
            <a:ext cx="298475" cy="9952"/>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77" name="Přímá spojnice se šipkou 76"/>
          <p:cNvCxnSpPr/>
          <p:nvPr/>
        </p:nvCxnSpPr>
        <p:spPr>
          <a:xfrm rot="10800000">
            <a:off x="1641072" y="2424456"/>
            <a:ext cx="467954"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073152" y="305905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104552" y="52414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059097" y="11178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261674" y="378251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670262" y="331126"/>
            <a:ext cx="2448272" cy="369332"/>
          </a:xfrm>
          <a:prstGeom prst="rect">
            <a:avLst/>
          </a:prstGeom>
          <a:noFill/>
        </p:spPr>
        <p:txBody>
          <a:bodyPr wrap="square" rtlCol="0">
            <a:spAutoFit/>
          </a:bodyPr>
          <a:lstStyle/>
          <a:p>
            <a:r>
              <a:rPr lang="cs-CZ" b="1" dirty="0" smtClean="0"/>
              <a:t>OOP</a:t>
            </a:r>
            <a:endParaRPr lang="cs-CZ" b="1" dirty="0"/>
          </a:p>
        </p:txBody>
      </p:sp>
      <p:sp>
        <p:nvSpPr>
          <p:cNvPr id="91" name="TextovéPole 90"/>
          <p:cNvSpPr txBox="1"/>
          <p:nvPr/>
        </p:nvSpPr>
        <p:spPr>
          <a:xfrm>
            <a:off x="4491168" y="2197952"/>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97" name="TextovéPole 96"/>
          <p:cNvSpPr txBox="1"/>
          <p:nvPr/>
        </p:nvSpPr>
        <p:spPr>
          <a:xfrm>
            <a:off x="4586561" y="2888772"/>
            <a:ext cx="2448272" cy="369332"/>
          </a:xfrm>
          <a:prstGeom prst="rect">
            <a:avLst/>
          </a:prstGeom>
          <a:noFill/>
        </p:spPr>
        <p:txBody>
          <a:bodyPr wrap="square" rtlCol="0">
            <a:spAutoFit/>
          </a:bodyPr>
          <a:lstStyle/>
          <a:p>
            <a:r>
              <a:rPr lang="cs-CZ" b="1" dirty="0" smtClean="0"/>
              <a:t>R</a:t>
            </a:r>
            <a:endParaRPr lang="cs-CZ" b="1" dirty="0"/>
          </a:p>
        </p:txBody>
      </p:sp>
      <p:sp>
        <p:nvSpPr>
          <p:cNvPr id="98" name="TextovéPole 97"/>
          <p:cNvSpPr txBox="1"/>
          <p:nvPr/>
        </p:nvSpPr>
        <p:spPr>
          <a:xfrm>
            <a:off x="1193214" y="2204062"/>
            <a:ext cx="3233230" cy="369332"/>
          </a:xfrm>
          <a:prstGeom prst="rect">
            <a:avLst/>
          </a:prstGeom>
          <a:noFill/>
        </p:spPr>
        <p:txBody>
          <a:bodyPr wrap="square" rtlCol="0">
            <a:spAutoFit/>
          </a:bodyPr>
          <a:lstStyle/>
          <a:p>
            <a:r>
              <a:rPr lang="cs-CZ" b="1" dirty="0" smtClean="0"/>
              <a:t>ZS      </a:t>
            </a:r>
            <a:r>
              <a:rPr lang="cs-CZ" sz="1400" b="1" dirty="0" smtClean="0"/>
              <a:t>(JÚ)</a:t>
            </a:r>
            <a:endParaRPr lang="cs-CZ" sz="1400" b="1" dirty="0"/>
          </a:p>
        </p:txBody>
      </p:sp>
      <p:sp>
        <p:nvSpPr>
          <p:cNvPr id="46" name="TextovéPole 45"/>
          <p:cNvSpPr txBox="1"/>
          <p:nvPr/>
        </p:nvSpPr>
        <p:spPr>
          <a:xfrm>
            <a:off x="7380312" y="3841861"/>
            <a:ext cx="1664085" cy="461665"/>
          </a:xfrm>
          <a:prstGeom prst="rect">
            <a:avLst/>
          </a:prstGeom>
          <a:noFill/>
        </p:spPr>
        <p:txBody>
          <a:bodyPr wrap="square" rtlCol="0">
            <a:spAutoFit/>
          </a:bodyPr>
          <a:lstStyle/>
          <a:p>
            <a:r>
              <a:rPr lang="cs-CZ" sz="1200" dirty="0" smtClean="0"/>
              <a:t>Žaloba proti rozhodnutí správního orgánu</a:t>
            </a:r>
            <a:endParaRPr lang="cs-CZ" sz="1200" dirty="0"/>
          </a:p>
        </p:txBody>
      </p:sp>
      <p:sp>
        <p:nvSpPr>
          <p:cNvPr id="107" name="TextovéPole 106"/>
          <p:cNvSpPr txBox="1"/>
          <p:nvPr/>
        </p:nvSpPr>
        <p:spPr>
          <a:xfrm>
            <a:off x="6553200" y="449765"/>
            <a:ext cx="2357589" cy="276999"/>
          </a:xfrm>
          <a:prstGeom prst="rect">
            <a:avLst/>
          </a:prstGeom>
          <a:noFill/>
        </p:spPr>
        <p:txBody>
          <a:bodyPr wrap="square" rtlCol="0">
            <a:spAutoFit/>
          </a:bodyPr>
          <a:lstStyle/>
          <a:p>
            <a:r>
              <a:rPr lang="cs-CZ" sz="1200" dirty="0" smtClean="0"/>
              <a:t>Návrh na zrušení OOP</a:t>
            </a:r>
            <a:endParaRPr lang="cs-CZ" sz="1200" dirty="0"/>
          </a:p>
        </p:txBody>
      </p:sp>
      <p:sp>
        <p:nvSpPr>
          <p:cNvPr id="51" name="TextovéPole 50"/>
          <p:cNvSpPr txBox="1"/>
          <p:nvPr/>
        </p:nvSpPr>
        <p:spPr>
          <a:xfrm>
            <a:off x="3670262" y="916293"/>
            <a:ext cx="2448272" cy="338554"/>
          </a:xfrm>
          <a:prstGeom prst="rect">
            <a:avLst/>
          </a:prstGeom>
          <a:noFill/>
        </p:spPr>
        <p:txBody>
          <a:bodyPr wrap="square" rtlCol="0">
            <a:spAutoFit/>
          </a:bodyPr>
          <a:lstStyle/>
          <a:p>
            <a:r>
              <a:rPr lang="cs-CZ" sz="1600" b="1" dirty="0" smtClean="0"/>
              <a:t>OOP</a:t>
            </a:r>
            <a:endParaRPr lang="cs-CZ" sz="1600" b="1" dirty="0"/>
          </a:p>
        </p:txBody>
      </p:sp>
      <p:cxnSp>
        <p:nvCxnSpPr>
          <p:cNvPr id="56" name="AutoShape 18"/>
          <p:cNvCxnSpPr>
            <a:cxnSpLocks noChangeShapeType="1"/>
          </p:cNvCxnSpPr>
          <p:nvPr/>
        </p:nvCxnSpPr>
        <p:spPr bwMode="auto">
          <a:xfrm>
            <a:off x="3043828" y="2733578"/>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050386" y="3354526"/>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Přímá spojnice se šipkou 59"/>
          <p:cNvCxnSpPr/>
          <p:nvPr/>
        </p:nvCxnSpPr>
        <p:spPr>
          <a:xfrm>
            <a:off x="5945818" y="57900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cxnSp>
        <p:nvCxnSpPr>
          <p:cNvPr id="61" name="AutoShape 18"/>
          <p:cNvCxnSpPr>
            <a:cxnSpLocks noChangeShapeType="1"/>
          </p:cNvCxnSpPr>
          <p:nvPr/>
        </p:nvCxnSpPr>
        <p:spPr bwMode="auto">
          <a:xfrm flipH="1">
            <a:off x="3043828" y="4152656"/>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Přímá spojnice se šipkou 62"/>
          <p:cNvCxnSpPr/>
          <p:nvPr/>
        </p:nvCxnSpPr>
        <p:spPr>
          <a:xfrm>
            <a:off x="6874404" y="4056222"/>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64" name="TextovéPole 63"/>
          <p:cNvSpPr txBox="1"/>
          <p:nvPr/>
        </p:nvSpPr>
        <p:spPr>
          <a:xfrm>
            <a:off x="5884401" y="3857961"/>
            <a:ext cx="2448272" cy="369332"/>
          </a:xfrm>
          <a:prstGeom prst="rect">
            <a:avLst/>
          </a:prstGeom>
          <a:noFill/>
        </p:spPr>
        <p:txBody>
          <a:bodyPr wrap="square" rtlCol="0">
            <a:spAutoFit/>
          </a:bodyPr>
          <a:lstStyle/>
          <a:p>
            <a:r>
              <a:rPr lang="cs-CZ" b="1" dirty="0" smtClean="0"/>
              <a:t>odvolání</a:t>
            </a:r>
            <a:endParaRPr lang="cs-CZ" b="1" dirty="0"/>
          </a:p>
        </p:txBody>
      </p:sp>
      <p:sp>
        <p:nvSpPr>
          <p:cNvPr id="65" name="TextovéPole 64"/>
          <p:cNvSpPr txBox="1"/>
          <p:nvPr/>
        </p:nvSpPr>
        <p:spPr>
          <a:xfrm>
            <a:off x="4729628" y="3570662"/>
            <a:ext cx="2448272" cy="369332"/>
          </a:xfrm>
          <a:prstGeom prst="rect">
            <a:avLst/>
          </a:prstGeom>
          <a:noFill/>
        </p:spPr>
        <p:txBody>
          <a:bodyPr wrap="square" rtlCol="0">
            <a:spAutoFit/>
          </a:bodyPr>
          <a:lstStyle/>
          <a:p>
            <a:r>
              <a:rPr lang="cs-CZ" b="1" dirty="0" smtClean="0"/>
              <a:t>R</a:t>
            </a:r>
            <a:endParaRPr lang="cs-CZ" b="1" dirty="0"/>
          </a:p>
        </p:txBody>
      </p:sp>
      <p:cxnSp>
        <p:nvCxnSpPr>
          <p:cNvPr id="67" name="Přímá spojnice se šipkou 66"/>
          <p:cNvCxnSpPr/>
          <p:nvPr/>
        </p:nvCxnSpPr>
        <p:spPr>
          <a:xfrm>
            <a:off x="4643784" y="531438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111738" y="5102536"/>
            <a:ext cx="2448272" cy="369332"/>
          </a:xfrm>
          <a:prstGeom prst="rect">
            <a:avLst/>
          </a:prstGeom>
          <a:noFill/>
        </p:spPr>
        <p:txBody>
          <a:bodyPr wrap="square" rtlCol="0">
            <a:spAutoFit/>
          </a:bodyPr>
          <a:lstStyle/>
          <a:p>
            <a:r>
              <a:rPr lang="cs-CZ" b="1" dirty="0" smtClean="0"/>
              <a:t>JÚ</a:t>
            </a:r>
            <a:endParaRPr lang="cs-CZ" b="1" dirty="0"/>
          </a:p>
        </p:txBody>
      </p:sp>
      <p:cxnSp>
        <p:nvCxnSpPr>
          <p:cNvPr id="69" name="Přímá spojnice se šipkou 68"/>
          <p:cNvCxnSpPr/>
          <p:nvPr/>
        </p:nvCxnSpPr>
        <p:spPr>
          <a:xfrm>
            <a:off x="4464086" y="4632498"/>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0" name="TextovéPole 69"/>
          <p:cNvSpPr txBox="1"/>
          <p:nvPr/>
        </p:nvSpPr>
        <p:spPr>
          <a:xfrm>
            <a:off x="4932040" y="4420645"/>
            <a:ext cx="2448272" cy="369332"/>
          </a:xfrm>
          <a:prstGeom prst="rect">
            <a:avLst/>
          </a:prstGeom>
          <a:noFill/>
        </p:spPr>
        <p:txBody>
          <a:bodyPr wrap="square" rtlCol="0">
            <a:spAutoFit/>
          </a:bodyPr>
          <a:lstStyle/>
          <a:p>
            <a:r>
              <a:rPr lang="cs-CZ" b="1" dirty="0" smtClean="0"/>
              <a:t>R</a:t>
            </a:r>
            <a:endParaRPr lang="cs-CZ" b="1" dirty="0"/>
          </a:p>
        </p:txBody>
      </p:sp>
      <p:cxnSp>
        <p:nvCxnSpPr>
          <p:cNvPr id="71" name="Přímá spojnice se šipkou 70"/>
          <p:cNvCxnSpPr/>
          <p:nvPr/>
        </p:nvCxnSpPr>
        <p:spPr>
          <a:xfrm>
            <a:off x="4482173" y="495164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2" name="TextovéPole 71"/>
          <p:cNvSpPr txBox="1"/>
          <p:nvPr/>
        </p:nvSpPr>
        <p:spPr>
          <a:xfrm>
            <a:off x="4950127" y="4739791"/>
            <a:ext cx="2448272" cy="369332"/>
          </a:xfrm>
          <a:prstGeom prst="rect">
            <a:avLst/>
          </a:prstGeom>
          <a:noFill/>
        </p:spPr>
        <p:txBody>
          <a:bodyPr wrap="square" rtlCol="0">
            <a:spAutoFit/>
          </a:bodyPr>
          <a:lstStyle/>
          <a:p>
            <a:r>
              <a:rPr lang="cs-CZ" b="1" dirty="0" smtClean="0"/>
              <a:t>R</a:t>
            </a:r>
            <a:endParaRPr lang="cs-CZ" b="1" dirty="0"/>
          </a:p>
        </p:txBody>
      </p:sp>
      <p:cxnSp>
        <p:nvCxnSpPr>
          <p:cNvPr id="73" name="Přímá spojnice se šipkou 72"/>
          <p:cNvCxnSpPr/>
          <p:nvPr/>
        </p:nvCxnSpPr>
        <p:spPr>
          <a:xfrm>
            <a:off x="4426444" y="565667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894398" y="5444823"/>
            <a:ext cx="2448272" cy="369332"/>
          </a:xfrm>
          <a:prstGeom prst="rect">
            <a:avLst/>
          </a:prstGeom>
          <a:noFill/>
        </p:spPr>
        <p:txBody>
          <a:bodyPr wrap="square" rtlCol="0">
            <a:spAutoFit/>
          </a:bodyPr>
          <a:lstStyle/>
          <a:p>
            <a:r>
              <a:rPr lang="cs-CZ" b="1" dirty="0" smtClean="0"/>
              <a:t>R</a:t>
            </a:r>
            <a:endParaRPr lang="cs-CZ" b="1" dirty="0"/>
          </a:p>
        </p:txBody>
      </p:sp>
      <p:cxnSp>
        <p:nvCxnSpPr>
          <p:cNvPr id="75" name="Přímá spojnice se šipkou 74"/>
          <p:cNvCxnSpPr/>
          <p:nvPr/>
        </p:nvCxnSpPr>
        <p:spPr>
          <a:xfrm>
            <a:off x="4219764" y="606386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 name="TextovéPole 75"/>
          <p:cNvSpPr txBox="1"/>
          <p:nvPr/>
        </p:nvSpPr>
        <p:spPr>
          <a:xfrm>
            <a:off x="4687718" y="5852014"/>
            <a:ext cx="2448272" cy="369332"/>
          </a:xfrm>
          <a:prstGeom prst="rect">
            <a:avLst/>
          </a:prstGeom>
          <a:noFill/>
        </p:spPr>
        <p:txBody>
          <a:bodyPr wrap="square" rtlCol="0">
            <a:spAutoFit/>
          </a:bodyPr>
          <a:lstStyle/>
          <a:p>
            <a:r>
              <a:rPr lang="cs-CZ" b="1" dirty="0" smtClean="0"/>
              <a:t>R</a:t>
            </a:r>
            <a:endParaRPr lang="cs-CZ" b="1" dirty="0"/>
          </a:p>
        </p:txBody>
      </p:sp>
      <p:cxnSp>
        <p:nvCxnSpPr>
          <p:cNvPr id="18" name="Přímá spojnice se šipkou 17"/>
          <p:cNvCxnSpPr/>
          <p:nvPr/>
        </p:nvCxnSpPr>
        <p:spPr>
          <a:xfrm>
            <a:off x="1485283" y="3782515"/>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20" name="Zakřivená spojnice 19"/>
          <p:cNvCxnSpPr>
            <a:stCxn id="98" idx="1"/>
          </p:cNvCxnSpPr>
          <p:nvPr/>
        </p:nvCxnSpPr>
        <p:spPr>
          <a:xfrm rot="10800000" flipV="1">
            <a:off x="425500" y="2388728"/>
            <a:ext cx="767714" cy="836506"/>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p:nvPr/>
        </p:nvCxnSpPr>
        <p:spPr>
          <a:xfrm>
            <a:off x="1414823" y="2573998"/>
            <a:ext cx="658252" cy="6426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1101398" y="2847073"/>
            <a:ext cx="1247491" cy="750089"/>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Zakřivená spojnice 88"/>
          <p:cNvCxnSpPr/>
          <p:nvPr/>
        </p:nvCxnSpPr>
        <p:spPr>
          <a:xfrm rot="16200000" flipH="1">
            <a:off x="393862" y="3462146"/>
            <a:ext cx="2486365" cy="771496"/>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0" name="TextovéPole 89"/>
          <p:cNvSpPr txBox="1"/>
          <p:nvPr/>
        </p:nvSpPr>
        <p:spPr>
          <a:xfrm>
            <a:off x="1551026" y="3440675"/>
            <a:ext cx="2448272" cy="369332"/>
          </a:xfrm>
          <a:prstGeom prst="rect">
            <a:avLst/>
          </a:prstGeom>
          <a:noFill/>
        </p:spPr>
        <p:txBody>
          <a:bodyPr wrap="square" rtlCol="0">
            <a:spAutoFit/>
          </a:bodyPr>
          <a:lstStyle/>
          <a:p>
            <a:r>
              <a:rPr lang="cs-CZ" b="1" dirty="0" smtClean="0"/>
              <a:t>R</a:t>
            </a:r>
            <a:endParaRPr lang="cs-CZ" b="1" dirty="0"/>
          </a:p>
        </p:txBody>
      </p:sp>
      <p:sp>
        <p:nvSpPr>
          <p:cNvPr id="93" name="TextovéPole 92"/>
          <p:cNvSpPr txBox="1"/>
          <p:nvPr/>
        </p:nvSpPr>
        <p:spPr>
          <a:xfrm>
            <a:off x="7345183" y="4371085"/>
            <a:ext cx="1664085" cy="461665"/>
          </a:xfrm>
          <a:prstGeom prst="rect">
            <a:avLst/>
          </a:prstGeom>
          <a:noFill/>
        </p:spPr>
        <p:txBody>
          <a:bodyPr wrap="square" rtlCol="0">
            <a:spAutoFit/>
          </a:bodyPr>
          <a:lstStyle/>
          <a:p>
            <a:r>
              <a:rPr lang="cs-CZ" sz="1200" dirty="0" smtClean="0"/>
              <a:t>Žaloba proti nezákonnému zásahu</a:t>
            </a:r>
            <a:endParaRPr lang="cs-CZ" sz="1200" dirty="0"/>
          </a:p>
        </p:txBody>
      </p:sp>
      <p:sp>
        <p:nvSpPr>
          <p:cNvPr id="99" name="TextovéPole 98"/>
          <p:cNvSpPr txBox="1"/>
          <p:nvPr/>
        </p:nvSpPr>
        <p:spPr>
          <a:xfrm>
            <a:off x="5255495" y="3885118"/>
            <a:ext cx="2448272" cy="369332"/>
          </a:xfrm>
          <a:prstGeom prst="rect">
            <a:avLst/>
          </a:prstGeom>
          <a:noFill/>
        </p:spPr>
        <p:txBody>
          <a:bodyPr wrap="square" rtlCol="0">
            <a:spAutoFit/>
          </a:bodyPr>
          <a:lstStyle/>
          <a:p>
            <a:r>
              <a:rPr lang="cs-CZ" b="1" dirty="0" smtClean="0"/>
              <a:t>R</a:t>
            </a:r>
            <a:endParaRPr lang="cs-CZ" b="1" dirty="0"/>
          </a:p>
        </p:txBody>
      </p:sp>
      <p:sp>
        <p:nvSpPr>
          <p:cNvPr id="101" name="TextovéPole 100"/>
          <p:cNvSpPr txBox="1"/>
          <p:nvPr/>
        </p:nvSpPr>
        <p:spPr>
          <a:xfrm>
            <a:off x="6335874" y="4395553"/>
            <a:ext cx="2448272" cy="369332"/>
          </a:xfrm>
          <a:prstGeom prst="rect">
            <a:avLst/>
          </a:prstGeom>
          <a:noFill/>
        </p:spPr>
        <p:txBody>
          <a:bodyPr wrap="square" rtlCol="0">
            <a:spAutoFit/>
          </a:bodyPr>
          <a:lstStyle/>
          <a:p>
            <a:r>
              <a:rPr lang="cs-CZ" b="1" dirty="0" smtClean="0"/>
              <a:t>JÚ</a:t>
            </a:r>
            <a:endParaRPr lang="cs-CZ" b="1" dirty="0"/>
          </a:p>
        </p:txBody>
      </p:sp>
      <p:cxnSp>
        <p:nvCxnSpPr>
          <p:cNvPr id="106" name="Přímá spojnice se šipkou 105"/>
          <p:cNvCxnSpPr/>
          <p:nvPr/>
        </p:nvCxnSpPr>
        <p:spPr>
          <a:xfrm>
            <a:off x="6800700" y="4597017"/>
            <a:ext cx="468266" cy="3171"/>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54" name="Text Box 5"/>
          <p:cNvSpPr txBox="1">
            <a:spLocks noChangeArrowheads="1"/>
          </p:cNvSpPr>
          <p:nvPr/>
        </p:nvSpPr>
        <p:spPr bwMode="auto">
          <a:xfrm>
            <a:off x="2324547" y="121654"/>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328577" y="823182"/>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58" name="Text Box 7"/>
          <p:cNvSpPr txBox="1">
            <a:spLocks noChangeArrowheads="1"/>
          </p:cNvSpPr>
          <p:nvPr/>
        </p:nvSpPr>
        <p:spPr bwMode="auto">
          <a:xfrm>
            <a:off x="52513" y="3717430"/>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cxnSp>
        <p:nvCxnSpPr>
          <p:cNvPr id="62" name="Zakřivená spojnice 61"/>
          <p:cNvCxnSpPr/>
          <p:nvPr/>
        </p:nvCxnSpPr>
        <p:spPr>
          <a:xfrm rot="5400000" flipH="1" flipV="1">
            <a:off x="1178241" y="4164115"/>
            <a:ext cx="947915" cy="360162"/>
          </a:xfrm>
          <a:prstGeom prst="curvedConnector3">
            <a:avLst>
              <a:gd name="adj1" fmla="val 50000"/>
            </a:avLst>
          </a:prstGeom>
          <a:ln w="28575">
            <a:solidFill>
              <a:srgbClr val="92D050"/>
            </a:solidFill>
            <a:prstDash val="lg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110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21</a:t>
            </a:fld>
            <a:endParaRPr lang="en-GB"/>
          </a:p>
        </p:txBody>
      </p:sp>
      <p:sp>
        <p:nvSpPr>
          <p:cNvPr id="12" name="TextovéPole 11"/>
          <p:cNvSpPr txBox="1"/>
          <p:nvPr/>
        </p:nvSpPr>
        <p:spPr>
          <a:xfrm>
            <a:off x="323528" y="6021288"/>
            <a:ext cx="8717722" cy="369332"/>
          </a:xfrm>
          <a:prstGeom prst="rect">
            <a:avLst/>
          </a:prstGeom>
          <a:noFill/>
        </p:spPr>
        <p:txBody>
          <a:bodyPr wrap="square" rtlCol="0">
            <a:spAutoFit/>
          </a:bodyPr>
          <a:lstStyle/>
          <a:p>
            <a:r>
              <a:rPr lang="cs-CZ" b="1" dirty="0" smtClean="0">
                <a:latin typeface="Consolas" panose="020B0609020204030204" pitchFamily="49" charset="0"/>
              </a:rPr>
              <a:t>Výstavba stálého kempu s celkovou kapacitou 100 ubytovaných</a:t>
            </a:r>
            <a:endParaRPr lang="cs-CZ" b="1" dirty="0">
              <a:latin typeface="Consolas" panose="020B0609020204030204" pitchFamily="49" charset="0"/>
            </a:endParaRPr>
          </a:p>
        </p:txBody>
      </p:sp>
      <p:pic>
        <p:nvPicPr>
          <p:cNvPr id="1028" name="Picture 4" descr="http://www.kempy-chaty.cz/sites/default/files/kemp_zelezna_ruda_chatky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99173"/>
            <a:ext cx="6048375"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935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22</a:t>
            </a:fld>
            <a:endParaRPr lang="en-GB"/>
          </a:p>
        </p:txBody>
      </p:sp>
      <p:sp>
        <p:nvSpPr>
          <p:cNvPr id="12" name="TextovéPole 11"/>
          <p:cNvSpPr txBox="1"/>
          <p:nvPr/>
        </p:nvSpPr>
        <p:spPr>
          <a:xfrm>
            <a:off x="1187624" y="908720"/>
            <a:ext cx="6480720" cy="2862322"/>
          </a:xfrm>
          <a:prstGeom prst="rect">
            <a:avLst/>
          </a:prstGeom>
          <a:noFill/>
        </p:spPr>
        <p:txBody>
          <a:bodyPr wrap="square" rtlCol="0">
            <a:spAutoFit/>
          </a:bodyPr>
          <a:lstStyle/>
          <a:p>
            <a:r>
              <a:rPr lang="cs-CZ" b="1" dirty="0">
                <a:latin typeface="Consolas" panose="020B0609020204030204" pitchFamily="49" charset="0"/>
              </a:rPr>
              <a:t>Výstavba stálého kempu s celkovou kapacitou 100 ubytovaných</a:t>
            </a:r>
          </a:p>
          <a:p>
            <a:endParaRPr lang="cs-CZ" b="1" dirty="0">
              <a:latin typeface="Consolas" panose="020B0609020204030204" pitchFamily="49" charset="0"/>
            </a:endParaRPr>
          </a:p>
          <a:p>
            <a:endParaRPr lang="cs-CZ" b="1" dirty="0" smtClean="0">
              <a:latin typeface="Consolas" panose="020B0609020204030204" pitchFamily="49" charset="0"/>
            </a:endParaRPr>
          </a:p>
          <a:p>
            <a:endParaRPr lang="cs-CZ" b="1" dirty="0">
              <a:latin typeface="Consolas" panose="020B0609020204030204" pitchFamily="49" charset="0"/>
            </a:endParaRPr>
          </a:p>
          <a:p>
            <a:endParaRPr lang="cs-CZ" b="1" dirty="0" smtClean="0">
              <a:latin typeface="Consolas" panose="020B0609020204030204" pitchFamily="49" charset="0"/>
            </a:endParaRPr>
          </a:p>
          <a:p>
            <a:pPr marL="285750" indent="-285750">
              <a:buFontTx/>
              <a:buChar char="-"/>
            </a:pPr>
            <a:r>
              <a:rPr lang="cs-CZ" b="1" dirty="0" smtClean="0"/>
              <a:t>Příloha </a:t>
            </a:r>
            <a:r>
              <a:rPr lang="cs-CZ" b="1" dirty="0"/>
              <a:t>č. 1/Kat. II, bod </a:t>
            </a:r>
            <a:r>
              <a:rPr lang="cs-CZ" b="1" dirty="0" smtClean="0"/>
              <a:t>10.12 zákona o posuzování vlivů, EIA neproběhne,</a:t>
            </a:r>
          </a:p>
          <a:p>
            <a:pPr marL="285750" indent="-285750">
              <a:buFontTx/>
              <a:buChar char="-"/>
            </a:pPr>
            <a:r>
              <a:rPr lang="cs-CZ" b="1" dirty="0" smtClean="0"/>
              <a:t>IPPC není,</a:t>
            </a:r>
            <a:endParaRPr lang="cs-CZ" b="1" dirty="0"/>
          </a:p>
          <a:p>
            <a:pPr marL="285750" indent="-285750">
              <a:buFontTx/>
              <a:buChar char="-"/>
            </a:pPr>
            <a:r>
              <a:rPr lang="cs-CZ" b="1" dirty="0" smtClean="0">
                <a:latin typeface="Consolas" panose="020B0609020204030204" pitchFamily="49" charset="0"/>
              </a:rPr>
              <a:t>Zemědělská půda.</a:t>
            </a:r>
          </a:p>
        </p:txBody>
      </p:sp>
    </p:spTree>
    <p:extLst>
      <p:ext uri="{BB962C8B-B14F-4D97-AF65-F5344CB8AC3E}">
        <p14:creationId xmlns:p14="http://schemas.microsoft.com/office/powerpoint/2010/main" val="3143365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23</a:t>
            </a:fld>
            <a:endParaRPr lang="en-GB"/>
          </a:p>
        </p:txBody>
      </p:sp>
      <p:sp>
        <p:nvSpPr>
          <p:cNvPr id="14" name="Text Box 5"/>
          <p:cNvSpPr txBox="1">
            <a:spLocks noChangeArrowheads="1"/>
          </p:cNvSpPr>
          <p:nvPr/>
        </p:nvSpPr>
        <p:spPr bwMode="auto">
          <a:xfrm>
            <a:off x="2670144" y="2079475"/>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654150" y="2735657"/>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cxnSp>
        <p:nvCxnSpPr>
          <p:cNvPr id="57" name="AutoShape 18"/>
          <p:cNvCxnSpPr>
            <a:cxnSpLocks noChangeShapeType="1"/>
          </p:cNvCxnSpPr>
          <p:nvPr/>
        </p:nvCxnSpPr>
        <p:spPr bwMode="auto">
          <a:xfrm>
            <a:off x="3583316" y="2560078"/>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398083" y="3543245"/>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603670" y="3186637"/>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426653" y="1616558"/>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ovéPole 1"/>
          <p:cNvSpPr txBox="1"/>
          <p:nvPr/>
        </p:nvSpPr>
        <p:spPr>
          <a:xfrm>
            <a:off x="395536" y="4751303"/>
            <a:ext cx="8501698" cy="2031325"/>
          </a:xfrm>
          <a:prstGeom prst="rect">
            <a:avLst/>
          </a:prstGeom>
          <a:noFill/>
        </p:spPr>
        <p:txBody>
          <a:bodyPr wrap="square" rtlCol="0">
            <a:spAutoFit/>
          </a:bodyPr>
          <a:lstStyle/>
          <a:p>
            <a:pPr algn="just"/>
            <a:r>
              <a:rPr lang="cs-CZ" dirty="0" smtClean="0"/>
              <a:t>V </a:t>
            </a:r>
            <a:r>
              <a:rPr lang="cs-CZ" dirty="0"/>
              <a:t>územním řízení se </a:t>
            </a:r>
            <a:r>
              <a:rPr lang="cs-CZ" dirty="0" smtClean="0"/>
              <a:t>nepřihlíží k </a:t>
            </a:r>
            <a:r>
              <a:rPr lang="cs-CZ" dirty="0"/>
              <a:t>námitkám k věcem, o kterých bylo rozhodnuto při vydání </a:t>
            </a:r>
            <a:r>
              <a:rPr lang="cs-CZ" dirty="0" smtClean="0"/>
              <a:t>územního nebo </a:t>
            </a:r>
            <a:r>
              <a:rPr lang="cs-CZ" dirty="0"/>
              <a:t>regulačního plánu (§ 89 odst. 2 </a:t>
            </a:r>
            <a:r>
              <a:rPr lang="cs-CZ" dirty="0" err="1"/>
              <a:t>StavZ</a:t>
            </a:r>
            <a:r>
              <a:rPr lang="cs-CZ" dirty="0"/>
              <a:t>). Ve stavebním řízení se pak </a:t>
            </a:r>
            <a:r>
              <a:rPr lang="cs-CZ" dirty="0" smtClean="0"/>
              <a:t>již nepřihlíží </a:t>
            </a:r>
            <a:r>
              <a:rPr lang="cs-CZ" dirty="0"/>
              <a:t>k námitkám účastníků řízení, které byly nebo mohly být </a:t>
            </a:r>
            <a:r>
              <a:rPr lang="cs-CZ" dirty="0" smtClean="0"/>
              <a:t>uplatněny při </a:t>
            </a:r>
            <a:r>
              <a:rPr lang="cs-CZ" dirty="0"/>
              <a:t>územním řízení, při pořizování regulačního plánu nebo při vydání </a:t>
            </a:r>
            <a:r>
              <a:rPr lang="cs-CZ" dirty="0" smtClean="0"/>
              <a:t>územního opatření </a:t>
            </a:r>
            <a:r>
              <a:rPr lang="cs-CZ" dirty="0"/>
              <a:t>o stavební uzávěře anebo územního opatření o asanaci </a:t>
            </a:r>
            <a:r>
              <a:rPr lang="cs-CZ" dirty="0" smtClean="0"/>
              <a:t>území (§ </a:t>
            </a:r>
            <a:r>
              <a:rPr lang="cs-CZ" dirty="0"/>
              <a:t>114 odst. 2 </a:t>
            </a:r>
            <a:r>
              <a:rPr lang="cs-CZ" dirty="0" err="1"/>
              <a:t>StavZ</a:t>
            </a:r>
            <a:r>
              <a:rPr lang="cs-CZ" dirty="0"/>
              <a:t>). Také zpravidla platí, že oprávněný subjekt musí </a:t>
            </a:r>
            <a:r>
              <a:rPr lang="cs-CZ" dirty="0" smtClean="0"/>
              <a:t>podat připomínku </a:t>
            </a:r>
            <a:r>
              <a:rPr lang="cs-CZ" dirty="0"/>
              <a:t>či námitky ve stanovené lhůtě, zmešká-li ji, k jeho </a:t>
            </a:r>
            <a:r>
              <a:rPr lang="cs-CZ" dirty="0" smtClean="0"/>
              <a:t>připomínce či </a:t>
            </a:r>
            <a:r>
              <a:rPr lang="cs-CZ" dirty="0"/>
              <a:t>námitce se nepřihlíží.</a:t>
            </a:r>
          </a:p>
        </p:txBody>
      </p:sp>
      <p:cxnSp>
        <p:nvCxnSpPr>
          <p:cNvPr id="4" name="Přímá spojnice se šipkou 3"/>
          <p:cNvCxnSpPr/>
          <p:nvPr/>
        </p:nvCxnSpPr>
        <p:spPr>
          <a:xfrm flipH="1">
            <a:off x="5364088" y="2276872"/>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5364088" y="2924944"/>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6228184" y="2079475"/>
            <a:ext cx="1368152" cy="369332"/>
          </a:xfrm>
          <a:prstGeom prst="rect">
            <a:avLst/>
          </a:prstGeom>
          <a:noFill/>
        </p:spPr>
        <p:txBody>
          <a:bodyPr wrap="square" rtlCol="0">
            <a:spAutoFit/>
          </a:bodyPr>
          <a:lstStyle/>
          <a:p>
            <a:r>
              <a:rPr lang="cs-CZ" dirty="0" smtClean="0"/>
              <a:t>řízení</a:t>
            </a:r>
            <a:endParaRPr lang="cs-CZ" dirty="0"/>
          </a:p>
        </p:txBody>
      </p:sp>
      <p:sp>
        <p:nvSpPr>
          <p:cNvPr id="16" name="TextovéPole 15"/>
          <p:cNvSpPr txBox="1"/>
          <p:nvPr/>
        </p:nvSpPr>
        <p:spPr>
          <a:xfrm>
            <a:off x="6228184" y="2760449"/>
            <a:ext cx="1368152" cy="369332"/>
          </a:xfrm>
          <a:prstGeom prst="rect">
            <a:avLst/>
          </a:prstGeom>
          <a:noFill/>
        </p:spPr>
        <p:txBody>
          <a:bodyPr wrap="square" rtlCol="0">
            <a:spAutoFit/>
          </a:bodyPr>
          <a:lstStyle/>
          <a:p>
            <a:r>
              <a:rPr lang="cs-CZ" dirty="0" smtClean="0"/>
              <a:t>řízení</a:t>
            </a:r>
            <a:endParaRPr lang="cs-CZ" dirty="0"/>
          </a:p>
        </p:txBody>
      </p:sp>
    </p:spTree>
    <p:extLst>
      <p:ext uri="{BB962C8B-B14F-4D97-AF65-F5344CB8AC3E}">
        <p14:creationId xmlns:p14="http://schemas.microsoft.com/office/powerpoint/2010/main" val="3639210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24</a:t>
            </a:fld>
            <a:endParaRPr lang="en-GB"/>
          </a:p>
        </p:txBody>
      </p:sp>
      <p:sp>
        <p:nvSpPr>
          <p:cNvPr id="12" name="TextovéPole 11"/>
          <p:cNvSpPr txBox="1"/>
          <p:nvPr/>
        </p:nvSpPr>
        <p:spPr>
          <a:xfrm>
            <a:off x="1187624" y="908720"/>
            <a:ext cx="7200800" cy="3785652"/>
          </a:xfrm>
          <a:prstGeom prst="rect">
            <a:avLst/>
          </a:prstGeom>
          <a:noFill/>
        </p:spPr>
        <p:txBody>
          <a:bodyPr wrap="square" rtlCol="0">
            <a:spAutoFit/>
          </a:bodyPr>
          <a:lstStyle/>
          <a:p>
            <a:r>
              <a:rPr lang="cs-CZ" sz="2400" b="1" dirty="0">
                <a:latin typeface="Consolas" panose="020B0609020204030204" pitchFamily="49" charset="0"/>
              </a:rPr>
              <a:t>Výstavba stálého kempu s celkovou kapacitou 100 ubytovaných</a:t>
            </a:r>
          </a:p>
          <a:p>
            <a:endParaRPr lang="cs-CZ" sz="2400" b="1" dirty="0">
              <a:latin typeface="Consolas" panose="020B0609020204030204" pitchFamily="49" charset="0"/>
            </a:endParaRPr>
          </a:p>
          <a:p>
            <a:endParaRPr lang="cs-CZ" sz="2400" b="1" dirty="0" smtClean="0">
              <a:latin typeface="Consolas" panose="020B0609020204030204" pitchFamily="49" charset="0"/>
            </a:endParaRPr>
          </a:p>
          <a:p>
            <a:endParaRPr lang="cs-CZ" sz="2400" b="1" dirty="0">
              <a:latin typeface="Consolas" panose="020B0609020204030204" pitchFamily="49" charset="0"/>
            </a:endParaRPr>
          </a:p>
          <a:p>
            <a:endParaRPr lang="cs-CZ" sz="2400" b="1" dirty="0" smtClean="0">
              <a:latin typeface="Consolas" panose="020B0609020204030204" pitchFamily="49" charset="0"/>
            </a:endParaRPr>
          </a:p>
          <a:p>
            <a:pPr marL="285750" indent="-285750">
              <a:buFontTx/>
              <a:buChar char="-"/>
            </a:pPr>
            <a:r>
              <a:rPr lang="cs-CZ" sz="2400" b="1" dirty="0" smtClean="0"/>
              <a:t>Příloha </a:t>
            </a:r>
            <a:r>
              <a:rPr lang="cs-CZ" sz="2400" b="1" dirty="0"/>
              <a:t>č. 1/Kat. II, bod </a:t>
            </a:r>
            <a:r>
              <a:rPr lang="cs-CZ" sz="2400" b="1" dirty="0" smtClean="0"/>
              <a:t>10.12 zákona o posuzování vlivů, EIA proběhne (10 m od lesa)</a:t>
            </a:r>
          </a:p>
          <a:p>
            <a:pPr marL="285750" indent="-285750">
              <a:buFontTx/>
              <a:buChar char="-"/>
            </a:pPr>
            <a:r>
              <a:rPr lang="cs-CZ" sz="2400" b="1" dirty="0" smtClean="0"/>
              <a:t>IPPC není,</a:t>
            </a:r>
            <a:endParaRPr lang="cs-CZ" sz="2400" b="1" dirty="0"/>
          </a:p>
          <a:p>
            <a:pPr marL="285750" indent="-285750">
              <a:buFontTx/>
              <a:buChar char="-"/>
            </a:pPr>
            <a:r>
              <a:rPr lang="cs-CZ" sz="2400" b="1" dirty="0" smtClean="0">
                <a:latin typeface="Consolas" panose="020B0609020204030204" pitchFamily="49" charset="0"/>
              </a:rPr>
              <a:t>Zemědělská půda.</a:t>
            </a:r>
          </a:p>
        </p:txBody>
      </p:sp>
    </p:spTree>
    <p:extLst>
      <p:ext uri="{BB962C8B-B14F-4D97-AF65-F5344CB8AC3E}">
        <p14:creationId xmlns:p14="http://schemas.microsoft.com/office/powerpoint/2010/main" val="3890631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2528668" y="2674436"/>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512674" y="3330618"/>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cxnSp>
        <p:nvCxnSpPr>
          <p:cNvPr id="57" name="AutoShape 18"/>
          <p:cNvCxnSpPr>
            <a:cxnSpLocks noChangeShapeType="1"/>
          </p:cNvCxnSpPr>
          <p:nvPr/>
        </p:nvCxnSpPr>
        <p:spPr bwMode="auto">
          <a:xfrm>
            <a:off x="3441840" y="3155039"/>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256607" y="4138206"/>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462194" y="3781598"/>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426653" y="1616558"/>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5"/>
          <p:cNvSpPr txBox="1">
            <a:spLocks noChangeArrowheads="1"/>
          </p:cNvSpPr>
          <p:nvPr/>
        </p:nvSpPr>
        <p:spPr bwMode="auto">
          <a:xfrm>
            <a:off x="2699792" y="908720"/>
            <a:ext cx="2075188"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Posouzení vlivů záměru (EIA)</a:t>
            </a:r>
            <a:endParaRPr lang="en-US" dirty="0">
              <a:latin typeface="Verdana" pitchFamily="34" charset="0"/>
            </a:endParaRPr>
          </a:p>
        </p:txBody>
      </p:sp>
      <p:cxnSp>
        <p:nvCxnSpPr>
          <p:cNvPr id="12" name="AutoShape 18"/>
          <p:cNvCxnSpPr>
            <a:cxnSpLocks noChangeShapeType="1"/>
          </p:cNvCxnSpPr>
          <p:nvPr/>
        </p:nvCxnSpPr>
        <p:spPr bwMode="auto">
          <a:xfrm>
            <a:off x="3577345" y="142242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7"/>
          <p:cNvSpPr txBox="1">
            <a:spLocks noChangeArrowheads="1"/>
          </p:cNvSpPr>
          <p:nvPr/>
        </p:nvSpPr>
        <p:spPr bwMode="auto">
          <a:xfrm>
            <a:off x="2411471" y="2111492"/>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Dotčení lesa</a:t>
            </a:r>
            <a:endParaRPr lang="cs-CZ" sz="1200" dirty="0">
              <a:latin typeface="Verdana" pitchFamily="34" charset="0"/>
            </a:endParaRPr>
          </a:p>
        </p:txBody>
      </p:sp>
      <p:cxnSp>
        <p:nvCxnSpPr>
          <p:cNvPr id="16" name="AutoShape 18"/>
          <p:cNvCxnSpPr>
            <a:cxnSpLocks noChangeShapeType="1"/>
            <a:endCxn id="14" idx="0"/>
          </p:cNvCxnSpPr>
          <p:nvPr/>
        </p:nvCxnSpPr>
        <p:spPr bwMode="auto">
          <a:xfrm>
            <a:off x="3578944" y="2414799"/>
            <a:ext cx="2142" cy="25963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ovéPole 2"/>
          <p:cNvSpPr txBox="1"/>
          <p:nvPr/>
        </p:nvSpPr>
        <p:spPr>
          <a:xfrm>
            <a:off x="187264" y="4648351"/>
            <a:ext cx="8892480" cy="2031325"/>
          </a:xfrm>
          <a:prstGeom prst="rect">
            <a:avLst/>
          </a:prstGeom>
          <a:noFill/>
        </p:spPr>
        <p:txBody>
          <a:bodyPr wrap="square" rtlCol="0">
            <a:spAutoFit/>
          </a:bodyPr>
          <a:lstStyle/>
          <a:p>
            <a:r>
              <a:rPr lang="cs-CZ" dirty="0" smtClean="0"/>
              <a:t>§ 14/2 </a:t>
            </a:r>
            <a:r>
              <a:rPr lang="cs-CZ" dirty="0" err="1" smtClean="0"/>
              <a:t>LesZ</a:t>
            </a:r>
            <a:r>
              <a:rPr lang="cs-CZ" dirty="0" smtClean="0"/>
              <a:t>: </a:t>
            </a:r>
            <a:r>
              <a:rPr lang="cs-CZ" i="1" dirty="0"/>
              <a:t>Dotýká-li se řízení podle zvláštních </a:t>
            </a:r>
            <a:r>
              <a:rPr lang="cs-CZ" i="1" dirty="0" smtClean="0"/>
              <a:t>předpisů </a:t>
            </a:r>
            <a:r>
              <a:rPr lang="cs-CZ" i="1" dirty="0"/>
              <a:t>zájmů chráněných tímto zákonem, rozhodne stavební úřad nebo jiný orgán státní správy jen se souhlasem příslušného orgánu státní správy lesů, který může svůj souhlas vázat na splnění podmínek. Tohoto souhlasu je třeba i k dotčení pozemků do vzdálenosti 50 m od okraje lesa. Souhlas vydávaný jako podklad pro rozhodnutí o umístění stavby nebo územní souhlas a dále pro rozhodnutí o povolení stavby, zařízení nebo terénních úprav anebo jejich ohlášení je závazným stanoviskem podle správního </a:t>
            </a:r>
            <a:r>
              <a:rPr lang="cs-CZ" i="1" dirty="0" smtClean="0"/>
              <a:t>řádu </a:t>
            </a:r>
            <a:r>
              <a:rPr lang="cs-CZ" i="1" dirty="0"/>
              <a:t>a není samostatným rozhodnutím ve správním řízení.</a:t>
            </a:r>
          </a:p>
        </p:txBody>
      </p:sp>
      <p:cxnSp>
        <p:nvCxnSpPr>
          <p:cNvPr id="17" name="Přímá spojnice se šipkou 16"/>
          <p:cNvCxnSpPr/>
          <p:nvPr/>
        </p:nvCxnSpPr>
        <p:spPr>
          <a:xfrm flipH="1">
            <a:off x="4932040" y="2965070"/>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a:off x="4932040" y="3519626"/>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5940152" y="2777715"/>
            <a:ext cx="1867228" cy="369332"/>
          </a:xfrm>
          <a:prstGeom prst="rect">
            <a:avLst/>
          </a:prstGeom>
          <a:noFill/>
        </p:spPr>
        <p:txBody>
          <a:bodyPr wrap="square" rtlCol="0">
            <a:spAutoFit/>
          </a:bodyPr>
          <a:lstStyle/>
          <a:p>
            <a:r>
              <a:rPr lang="cs-CZ" dirty="0"/>
              <a:t>n</a:t>
            </a:r>
            <a:r>
              <a:rPr lang="cs-CZ" dirty="0" smtClean="0"/>
              <a:t>avazující řízení</a:t>
            </a:r>
            <a:endParaRPr lang="cs-CZ" dirty="0"/>
          </a:p>
        </p:txBody>
      </p:sp>
      <p:sp>
        <p:nvSpPr>
          <p:cNvPr id="22" name="TextovéPole 21"/>
          <p:cNvSpPr txBox="1"/>
          <p:nvPr/>
        </p:nvSpPr>
        <p:spPr>
          <a:xfrm>
            <a:off x="5940152" y="3343926"/>
            <a:ext cx="1867228" cy="369332"/>
          </a:xfrm>
          <a:prstGeom prst="rect">
            <a:avLst/>
          </a:prstGeom>
          <a:noFill/>
        </p:spPr>
        <p:txBody>
          <a:bodyPr wrap="square" rtlCol="0">
            <a:spAutoFit/>
          </a:bodyPr>
          <a:lstStyle/>
          <a:p>
            <a:r>
              <a:rPr lang="cs-CZ" dirty="0"/>
              <a:t>n</a:t>
            </a:r>
            <a:r>
              <a:rPr lang="cs-CZ" dirty="0" smtClean="0"/>
              <a:t>avazující řízení</a:t>
            </a:r>
            <a:endParaRPr lang="cs-CZ" dirty="0"/>
          </a:p>
        </p:txBody>
      </p:sp>
    </p:spTree>
    <p:extLst>
      <p:ext uri="{BB962C8B-B14F-4D97-AF65-F5344CB8AC3E}">
        <p14:creationId xmlns:p14="http://schemas.microsoft.com/office/powerpoint/2010/main" val="2235776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26</a:t>
            </a:fld>
            <a:endParaRPr lang="en-GB"/>
          </a:p>
        </p:txBody>
      </p:sp>
      <p:pic>
        <p:nvPicPr>
          <p:cNvPr id="1026" name="Picture 2" descr="Výsledok vyhľadávania obrázkov pre dopyt čistírna odpadních v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000553" cy="46650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259632" y="6021288"/>
            <a:ext cx="6480720" cy="369332"/>
          </a:xfrm>
          <a:prstGeom prst="rect">
            <a:avLst/>
          </a:prstGeom>
          <a:noFill/>
        </p:spPr>
        <p:txBody>
          <a:bodyPr wrap="square" rtlCol="0">
            <a:spAutoFit/>
          </a:bodyPr>
          <a:lstStyle/>
          <a:p>
            <a:r>
              <a:rPr lang="cs-CZ" b="1" dirty="0" smtClean="0">
                <a:latin typeface="Consolas" panose="020B0609020204030204" pitchFamily="49" charset="0"/>
              </a:rPr>
              <a:t>Výstavba čistírny odpadních vod za městem</a:t>
            </a:r>
            <a:endParaRPr lang="cs-CZ" b="1" dirty="0">
              <a:latin typeface="Consolas" panose="020B0609020204030204" pitchFamily="49" charset="0"/>
            </a:endParaRPr>
          </a:p>
        </p:txBody>
      </p:sp>
    </p:spTree>
    <p:extLst>
      <p:ext uri="{BB962C8B-B14F-4D97-AF65-F5344CB8AC3E}">
        <p14:creationId xmlns:p14="http://schemas.microsoft.com/office/powerpoint/2010/main" val="974273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27</a:t>
            </a:fld>
            <a:endParaRPr lang="en-GB"/>
          </a:p>
        </p:txBody>
      </p:sp>
      <p:sp>
        <p:nvSpPr>
          <p:cNvPr id="12" name="TextovéPole 11"/>
          <p:cNvSpPr txBox="1"/>
          <p:nvPr/>
        </p:nvSpPr>
        <p:spPr>
          <a:xfrm>
            <a:off x="1187624" y="908719"/>
            <a:ext cx="7344816" cy="4154984"/>
          </a:xfrm>
          <a:prstGeom prst="rect">
            <a:avLst/>
          </a:prstGeom>
          <a:noFill/>
        </p:spPr>
        <p:txBody>
          <a:bodyPr wrap="square" rtlCol="0">
            <a:spAutoFit/>
          </a:bodyPr>
          <a:lstStyle/>
          <a:p>
            <a:r>
              <a:rPr lang="cs-CZ" sz="2400" b="1" dirty="0" smtClean="0">
                <a:latin typeface="Consolas" panose="020B0609020204030204" pitchFamily="49" charset="0"/>
              </a:rPr>
              <a:t>Výstavba malé čistírny odpadních vod za městem</a:t>
            </a:r>
          </a:p>
          <a:p>
            <a:endParaRPr lang="cs-CZ" sz="2400" b="1" dirty="0">
              <a:latin typeface="Consolas" panose="020B0609020204030204" pitchFamily="49" charset="0"/>
            </a:endParaRPr>
          </a:p>
          <a:p>
            <a:endParaRPr lang="cs-CZ" sz="2400" b="1" dirty="0" smtClean="0">
              <a:latin typeface="Consolas" panose="020B0609020204030204" pitchFamily="49" charset="0"/>
            </a:endParaRPr>
          </a:p>
          <a:p>
            <a:endParaRPr lang="cs-CZ" sz="2400" b="1" dirty="0">
              <a:latin typeface="Consolas" panose="020B0609020204030204" pitchFamily="49" charset="0"/>
            </a:endParaRPr>
          </a:p>
          <a:p>
            <a:endParaRPr lang="cs-CZ" sz="2400" b="1" dirty="0" smtClean="0">
              <a:latin typeface="Consolas" panose="020B0609020204030204" pitchFamily="49" charset="0"/>
            </a:endParaRPr>
          </a:p>
          <a:p>
            <a:pPr marL="285750" indent="-285750">
              <a:buFontTx/>
              <a:buChar char="-"/>
            </a:pPr>
            <a:r>
              <a:rPr lang="cs-CZ" sz="2400" b="1" dirty="0" smtClean="0"/>
              <a:t>Příloha </a:t>
            </a:r>
            <a:r>
              <a:rPr lang="cs-CZ" sz="2400" b="1" dirty="0"/>
              <a:t>č. 1/Kat. II, bod </a:t>
            </a:r>
            <a:r>
              <a:rPr lang="cs-CZ" sz="2400" b="1" dirty="0" smtClean="0"/>
              <a:t>1.9 zákona o posuzování vlivů, EIA neproběhne,</a:t>
            </a:r>
          </a:p>
          <a:p>
            <a:pPr marL="285750" indent="-285750">
              <a:buFontTx/>
              <a:buChar char="-"/>
            </a:pPr>
            <a:r>
              <a:rPr lang="cs-CZ" sz="2400" b="1" dirty="0" smtClean="0"/>
              <a:t>Pod limitem IPPC,</a:t>
            </a:r>
            <a:endParaRPr lang="cs-CZ" sz="2400" b="1" dirty="0"/>
          </a:p>
          <a:p>
            <a:pPr marL="285750" indent="-285750">
              <a:buFontTx/>
              <a:buChar char="-"/>
            </a:pPr>
            <a:r>
              <a:rPr lang="cs-CZ" sz="2400" b="1" dirty="0" smtClean="0">
                <a:latin typeface="Consolas" panose="020B0609020204030204" pitchFamily="49" charset="0"/>
              </a:rPr>
              <a:t>Zemědělská půda,</a:t>
            </a:r>
          </a:p>
          <a:p>
            <a:pPr marL="285750" indent="-285750">
              <a:buFontTx/>
              <a:buChar char="-"/>
            </a:pPr>
            <a:r>
              <a:rPr lang="cs-CZ" sz="2400" b="1" dirty="0" smtClean="0">
                <a:latin typeface="Consolas" panose="020B0609020204030204" pitchFamily="49" charset="0"/>
              </a:rPr>
              <a:t>Rostoucí dřeviny.</a:t>
            </a:r>
          </a:p>
        </p:txBody>
      </p:sp>
    </p:spTree>
    <p:extLst>
      <p:ext uri="{BB962C8B-B14F-4D97-AF65-F5344CB8AC3E}">
        <p14:creationId xmlns:p14="http://schemas.microsoft.com/office/powerpoint/2010/main" val="832702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28</a:t>
            </a:fld>
            <a:endParaRPr lang="en-GB"/>
          </a:p>
        </p:txBody>
      </p:sp>
      <p:sp>
        <p:nvSpPr>
          <p:cNvPr id="14" name="Text Box 5"/>
          <p:cNvSpPr txBox="1">
            <a:spLocks noChangeArrowheads="1"/>
          </p:cNvSpPr>
          <p:nvPr/>
        </p:nvSpPr>
        <p:spPr bwMode="auto">
          <a:xfrm>
            <a:off x="2670144" y="2079475"/>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670144" y="4437112"/>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670144" y="5083127"/>
            <a:ext cx="2340730" cy="327210"/>
          </a:xfrm>
          <a:prstGeom prst="rect">
            <a:avLst/>
          </a:prstGeom>
          <a:solidFill>
            <a:schemeClr val="accent2">
              <a:lumMod val="20000"/>
              <a:lumOff val="8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a:latin typeface="Verdana" pitchFamily="34" charset="0"/>
              </a:rPr>
              <a:t>Řízení o zkušebním provozu </a:t>
            </a:r>
          </a:p>
        </p:txBody>
      </p:sp>
      <p:cxnSp>
        <p:nvCxnSpPr>
          <p:cNvPr id="57" name="AutoShape 18"/>
          <p:cNvCxnSpPr>
            <a:cxnSpLocks noChangeShapeType="1"/>
          </p:cNvCxnSpPr>
          <p:nvPr/>
        </p:nvCxnSpPr>
        <p:spPr bwMode="auto">
          <a:xfrm>
            <a:off x="3583316" y="2560078"/>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616803" y="4896093"/>
            <a:ext cx="6558" cy="18703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670144" y="5752246"/>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623361" y="5395638"/>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426653" y="1616558"/>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7"/>
          <p:cNvSpPr txBox="1">
            <a:spLocks noChangeArrowheads="1"/>
          </p:cNvSpPr>
          <p:nvPr/>
        </p:nvSpPr>
        <p:spPr bwMode="auto">
          <a:xfrm>
            <a:off x="2503903" y="2728959"/>
            <a:ext cx="2441582" cy="379377"/>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Kácení dřevin</a:t>
            </a:r>
            <a:endParaRPr lang="cs-CZ" sz="1200" dirty="0">
              <a:latin typeface="Verdana" pitchFamily="34" charset="0"/>
            </a:endParaRPr>
          </a:p>
        </p:txBody>
      </p:sp>
      <p:cxnSp>
        <p:nvCxnSpPr>
          <p:cNvPr id="81" name="AutoShape 18"/>
          <p:cNvCxnSpPr>
            <a:cxnSpLocks noChangeShapeType="1"/>
          </p:cNvCxnSpPr>
          <p:nvPr/>
        </p:nvCxnSpPr>
        <p:spPr bwMode="auto">
          <a:xfrm>
            <a:off x="3526280" y="3107586"/>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5"/>
          <p:cNvSpPr txBox="1">
            <a:spLocks noChangeArrowheads="1"/>
          </p:cNvSpPr>
          <p:nvPr/>
        </p:nvSpPr>
        <p:spPr bwMode="auto">
          <a:xfrm>
            <a:off x="2714965" y="3271941"/>
            <a:ext cx="2104836" cy="485879"/>
          </a:xfrm>
          <a:prstGeom prst="rect">
            <a:avLst/>
          </a:prstGeom>
          <a:solidFill>
            <a:schemeClr val="tx2">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Odběr vod</a:t>
            </a:r>
            <a:endParaRPr lang="en-US" dirty="0">
              <a:latin typeface="Verdana" pitchFamily="34" charset="0"/>
            </a:endParaRPr>
          </a:p>
        </p:txBody>
      </p:sp>
      <p:cxnSp>
        <p:nvCxnSpPr>
          <p:cNvPr id="18" name="AutoShape 18"/>
          <p:cNvCxnSpPr>
            <a:cxnSpLocks noChangeShapeType="1"/>
          </p:cNvCxnSpPr>
          <p:nvPr/>
        </p:nvCxnSpPr>
        <p:spPr bwMode="auto">
          <a:xfrm>
            <a:off x="3628137" y="3752544"/>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7"/>
          <p:cNvSpPr txBox="1">
            <a:spLocks noChangeArrowheads="1"/>
          </p:cNvSpPr>
          <p:nvPr/>
        </p:nvSpPr>
        <p:spPr bwMode="auto">
          <a:xfrm>
            <a:off x="2548724" y="3921425"/>
            <a:ext cx="2441582" cy="379377"/>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Nakládání s odpady</a:t>
            </a:r>
            <a:endParaRPr lang="cs-CZ" sz="1200" dirty="0">
              <a:latin typeface="Verdana" pitchFamily="34" charset="0"/>
            </a:endParaRPr>
          </a:p>
        </p:txBody>
      </p:sp>
      <p:cxnSp>
        <p:nvCxnSpPr>
          <p:cNvPr id="20" name="AutoShape 18"/>
          <p:cNvCxnSpPr>
            <a:cxnSpLocks noChangeShapeType="1"/>
          </p:cNvCxnSpPr>
          <p:nvPr/>
        </p:nvCxnSpPr>
        <p:spPr bwMode="auto">
          <a:xfrm>
            <a:off x="3571101" y="4300052"/>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se šipkou 20"/>
          <p:cNvCxnSpPr/>
          <p:nvPr/>
        </p:nvCxnSpPr>
        <p:spPr>
          <a:xfrm flipH="1">
            <a:off x="5076056" y="2318140"/>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5940152" y="2153645"/>
            <a:ext cx="1368152" cy="369332"/>
          </a:xfrm>
          <a:prstGeom prst="rect">
            <a:avLst/>
          </a:prstGeom>
          <a:noFill/>
        </p:spPr>
        <p:txBody>
          <a:bodyPr wrap="square" rtlCol="0">
            <a:spAutoFit/>
          </a:bodyPr>
          <a:lstStyle/>
          <a:p>
            <a:r>
              <a:rPr lang="cs-CZ" dirty="0" smtClean="0"/>
              <a:t>řízení</a:t>
            </a:r>
            <a:endParaRPr lang="cs-CZ" dirty="0"/>
          </a:p>
        </p:txBody>
      </p:sp>
      <p:cxnSp>
        <p:nvCxnSpPr>
          <p:cNvPr id="23" name="Přímá spojnice se šipkou 22"/>
          <p:cNvCxnSpPr/>
          <p:nvPr/>
        </p:nvCxnSpPr>
        <p:spPr>
          <a:xfrm flipH="1">
            <a:off x="5074890" y="2893454"/>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5938986" y="2728959"/>
            <a:ext cx="1368152" cy="369332"/>
          </a:xfrm>
          <a:prstGeom prst="rect">
            <a:avLst/>
          </a:prstGeom>
          <a:noFill/>
        </p:spPr>
        <p:txBody>
          <a:bodyPr wrap="square" rtlCol="0">
            <a:spAutoFit/>
          </a:bodyPr>
          <a:lstStyle/>
          <a:p>
            <a:r>
              <a:rPr lang="cs-CZ" dirty="0" smtClean="0"/>
              <a:t>řízení</a:t>
            </a:r>
            <a:endParaRPr lang="cs-CZ" dirty="0"/>
          </a:p>
        </p:txBody>
      </p:sp>
      <p:cxnSp>
        <p:nvCxnSpPr>
          <p:cNvPr id="25" name="Přímá spojnice se šipkou 24"/>
          <p:cNvCxnSpPr/>
          <p:nvPr/>
        </p:nvCxnSpPr>
        <p:spPr>
          <a:xfrm flipH="1">
            <a:off x="5148064" y="3488938"/>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6012160" y="3324443"/>
            <a:ext cx="1368152" cy="369332"/>
          </a:xfrm>
          <a:prstGeom prst="rect">
            <a:avLst/>
          </a:prstGeom>
          <a:noFill/>
        </p:spPr>
        <p:txBody>
          <a:bodyPr wrap="square" rtlCol="0">
            <a:spAutoFit/>
          </a:bodyPr>
          <a:lstStyle/>
          <a:p>
            <a:r>
              <a:rPr lang="cs-CZ" dirty="0" smtClean="0"/>
              <a:t>řízení</a:t>
            </a:r>
            <a:endParaRPr lang="cs-CZ" dirty="0"/>
          </a:p>
        </p:txBody>
      </p:sp>
      <p:cxnSp>
        <p:nvCxnSpPr>
          <p:cNvPr id="27" name="Přímá spojnice se šipkou 26"/>
          <p:cNvCxnSpPr/>
          <p:nvPr/>
        </p:nvCxnSpPr>
        <p:spPr>
          <a:xfrm flipH="1">
            <a:off x="5359478" y="4095215"/>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6223574" y="3930720"/>
            <a:ext cx="1368152" cy="369332"/>
          </a:xfrm>
          <a:prstGeom prst="rect">
            <a:avLst/>
          </a:prstGeom>
          <a:noFill/>
        </p:spPr>
        <p:txBody>
          <a:bodyPr wrap="square" rtlCol="0">
            <a:spAutoFit/>
          </a:bodyPr>
          <a:lstStyle/>
          <a:p>
            <a:r>
              <a:rPr lang="cs-CZ" dirty="0" smtClean="0"/>
              <a:t>řízení</a:t>
            </a:r>
            <a:endParaRPr lang="cs-CZ" dirty="0"/>
          </a:p>
        </p:txBody>
      </p:sp>
      <p:cxnSp>
        <p:nvCxnSpPr>
          <p:cNvPr id="29" name="Přímá spojnice se šipkou 28"/>
          <p:cNvCxnSpPr/>
          <p:nvPr/>
        </p:nvCxnSpPr>
        <p:spPr>
          <a:xfrm flipH="1">
            <a:off x="5359478" y="4672493"/>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6223574" y="4507998"/>
            <a:ext cx="1368152" cy="369332"/>
          </a:xfrm>
          <a:prstGeom prst="rect">
            <a:avLst/>
          </a:prstGeom>
          <a:noFill/>
        </p:spPr>
        <p:txBody>
          <a:bodyPr wrap="square" rtlCol="0">
            <a:spAutoFit/>
          </a:bodyPr>
          <a:lstStyle/>
          <a:p>
            <a:r>
              <a:rPr lang="cs-CZ" dirty="0" smtClean="0"/>
              <a:t>řízení</a:t>
            </a:r>
            <a:endParaRPr lang="cs-CZ" dirty="0"/>
          </a:p>
        </p:txBody>
      </p:sp>
      <p:cxnSp>
        <p:nvCxnSpPr>
          <p:cNvPr id="31" name="Přímá spojnice se šipkou 30"/>
          <p:cNvCxnSpPr/>
          <p:nvPr/>
        </p:nvCxnSpPr>
        <p:spPr>
          <a:xfrm flipH="1">
            <a:off x="5358539" y="5192199"/>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6222635" y="5027704"/>
            <a:ext cx="1368152" cy="369332"/>
          </a:xfrm>
          <a:prstGeom prst="rect">
            <a:avLst/>
          </a:prstGeom>
          <a:noFill/>
        </p:spPr>
        <p:txBody>
          <a:bodyPr wrap="square" rtlCol="0">
            <a:spAutoFit/>
          </a:bodyPr>
          <a:lstStyle/>
          <a:p>
            <a:r>
              <a:rPr lang="cs-CZ" dirty="0" smtClean="0"/>
              <a:t>řízení</a:t>
            </a:r>
            <a:endParaRPr lang="cs-CZ" dirty="0"/>
          </a:p>
        </p:txBody>
      </p:sp>
    </p:spTree>
    <p:extLst>
      <p:ext uri="{BB962C8B-B14F-4D97-AF65-F5344CB8AC3E}">
        <p14:creationId xmlns:p14="http://schemas.microsoft.com/office/powerpoint/2010/main" val="3712192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29</a:t>
            </a:fld>
            <a:endParaRPr lang="en-GB"/>
          </a:p>
        </p:txBody>
      </p:sp>
      <p:sp>
        <p:nvSpPr>
          <p:cNvPr id="12" name="TextovéPole 11"/>
          <p:cNvSpPr txBox="1"/>
          <p:nvPr/>
        </p:nvSpPr>
        <p:spPr>
          <a:xfrm>
            <a:off x="1187624" y="908720"/>
            <a:ext cx="6480720" cy="2031325"/>
          </a:xfrm>
          <a:prstGeom prst="rect">
            <a:avLst/>
          </a:prstGeom>
          <a:noFill/>
        </p:spPr>
        <p:txBody>
          <a:bodyPr wrap="square" rtlCol="0">
            <a:spAutoFit/>
          </a:bodyPr>
          <a:lstStyle/>
          <a:p>
            <a:r>
              <a:rPr lang="cs-CZ" b="1" dirty="0" smtClean="0">
                <a:latin typeface="Consolas" panose="020B0609020204030204" pitchFamily="49" charset="0"/>
              </a:rPr>
              <a:t>Rekonstrukce malé čistírny odpadních vod za městem</a:t>
            </a:r>
          </a:p>
          <a:p>
            <a:endParaRPr lang="cs-CZ" b="1" dirty="0">
              <a:latin typeface="Consolas" panose="020B0609020204030204" pitchFamily="49" charset="0"/>
            </a:endParaRPr>
          </a:p>
          <a:p>
            <a:endParaRPr lang="cs-CZ" b="1" dirty="0" smtClean="0">
              <a:latin typeface="Consolas" panose="020B0609020204030204" pitchFamily="49" charset="0"/>
            </a:endParaRPr>
          </a:p>
          <a:p>
            <a:endParaRPr lang="cs-CZ" b="1" dirty="0">
              <a:latin typeface="Consolas" panose="020B0609020204030204" pitchFamily="49" charset="0"/>
            </a:endParaRPr>
          </a:p>
          <a:p>
            <a:endParaRPr lang="cs-CZ" b="1" dirty="0" smtClean="0">
              <a:latin typeface="Consolas" panose="020B0609020204030204" pitchFamily="49" charset="0"/>
            </a:endParaRPr>
          </a:p>
          <a:p>
            <a:pPr marL="285750" indent="-285750">
              <a:buFontTx/>
              <a:buChar char="-"/>
            </a:pPr>
            <a:r>
              <a:rPr lang="cs-CZ" b="1" dirty="0" smtClean="0"/>
              <a:t>Příloha </a:t>
            </a:r>
            <a:r>
              <a:rPr lang="cs-CZ" b="1" dirty="0"/>
              <a:t>č. 1/Kat. II, bod </a:t>
            </a:r>
            <a:r>
              <a:rPr lang="cs-CZ" b="1" dirty="0" smtClean="0"/>
              <a:t>1.9 zákona o posuzování vlivů, EIA neproběhne</a:t>
            </a:r>
          </a:p>
        </p:txBody>
      </p:sp>
    </p:spTree>
    <p:extLst>
      <p:ext uri="{BB962C8B-B14F-4D97-AF65-F5344CB8AC3E}">
        <p14:creationId xmlns:p14="http://schemas.microsoft.com/office/powerpoint/2010/main" val="2192264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PŽP chrání mimo jiné druhy volně žijících živočichů a planě rostoucích rostlin a jejich přírodní stanoviště, ekosystémy, biologickou rozmanitost, krajinu. </a:t>
            </a:r>
          </a:p>
          <a:p>
            <a:endParaRPr lang="cs-CZ" dirty="0" smtClean="0"/>
          </a:p>
          <a:p>
            <a:r>
              <a:rPr lang="cs-CZ" dirty="0" smtClean="0"/>
              <a:t>Antropocentrické pojetí práva</a:t>
            </a:r>
          </a:p>
          <a:p>
            <a:r>
              <a:rPr lang="cs-CZ" dirty="0" err="1" smtClean="0"/>
              <a:t>schutznormtheorie</a:t>
            </a:r>
            <a:r>
              <a:rPr lang="cs-CZ" dirty="0" smtClean="0"/>
              <a:t>, </a:t>
            </a:r>
            <a:r>
              <a:rPr lang="cs-CZ" dirty="0" err="1" smtClean="0"/>
              <a:t>interest</a:t>
            </a:r>
            <a:r>
              <a:rPr lang="cs-CZ" dirty="0" smtClean="0"/>
              <a:t> </a:t>
            </a:r>
            <a:r>
              <a:rPr lang="cs-CZ" dirty="0" err="1" smtClean="0"/>
              <a:t>theory</a:t>
            </a:r>
            <a:endParaRPr lang="cs-CZ" dirty="0" smtClean="0"/>
          </a:p>
          <a:p>
            <a:endParaRPr lang="cs-CZ" dirty="0" smtClean="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04664"/>
            <a:ext cx="7992888" cy="1200329"/>
          </a:xfrm>
          <a:prstGeom prst="rect">
            <a:avLst/>
          </a:prstGeom>
          <a:noFill/>
        </p:spPr>
        <p:txBody>
          <a:bodyPr wrap="square" rtlCol="0">
            <a:spAutoFit/>
          </a:bodyPr>
          <a:lstStyle/>
          <a:p>
            <a:r>
              <a:rPr lang="cs-CZ" sz="3200" b="1" dirty="0" smtClean="0"/>
              <a:t>Pojetí práva: </a:t>
            </a:r>
            <a:r>
              <a:rPr lang="cs-CZ" sz="3200" dirty="0" smtClean="0"/>
              <a:t>„</a:t>
            </a:r>
            <a:r>
              <a:rPr lang="cs-CZ" sz="3200" dirty="0" err="1" smtClean="0"/>
              <a:t>The</a:t>
            </a:r>
            <a:r>
              <a:rPr lang="cs-CZ" sz="3200" dirty="0" smtClean="0"/>
              <a:t> </a:t>
            </a:r>
            <a:r>
              <a:rPr lang="cs-CZ" sz="3200" dirty="0" err="1" smtClean="0"/>
              <a:t>fish</a:t>
            </a:r>
            <a:r>
              <a:rPr lang="cs-CZ" sz="3200" dirty="0" smtClean="0"/>
              <a:t> </a:t>
            </a:r>
            <a:r>
              <a:rPr lang="cs-CZ" sz="3200" dirty="0" err="1" smtClean="0"/>
              <a:t>cannot</a:t>
            </a:r>
            <a:r>
              <a:rPr lang="cs-CZ" sz="3200" dirty="0" smtClean="0"/>
              <a:t> go to </a:t>
            </a:r>
            <a:r>
              <a:rPr lang="cs-CZ" sz="3200" dirty="0" err="1" smtClean="0"/>
              <a:t>court</a:t>
            </a:r>
            <a:r>
              <a:rPr lang="cs-CZ" sz="3200" dirty="0" smtClean="0"/>
              <a:t>“</a:t>
            </a:r>
          </a:p>
          <a:p>
            <a:endParaRPr lang="cs-CZ" sz="4000" b="1" dirty="0"/>
          </a:p>
        </p:txBody>
      </p:sp>
    </p:spTree>
    <p:extLst>
      <p:ext uri="{BB962C8B-B14F-4D97-AF65-F5344CB8AC3E}">
        <p14:creationId xmlns:p14="http://schemas.microsoft.com/office/powerpoint/2010/main" val="2449637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30</a:t>
            </a:fld>
            <a:endParaRPr lang="en-GB"/>
          </a:p>
        </p:txBody>
      </p:sp>
      <p:sp>
        <p:nvSpPr>
          <p:cNvPr id="15" name="Text Box 6"/>
          <p:cNvSpPr txBox="1">
            <a:spLocks noChangeArrowheads="1"/>
          </p:cNvSpPr>
          <p:nvPr/>
        </p:nvSpPr>
        <p:spPr bwMode="auto">
          <a:xfrm>
            <a:off x="2636674" y="3298538"/>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604754" y="3947720"/>
            <a:ext cx="2340730" cy="327210"/>
          </a:xfrm>
          <a:prstGeom prst="rect">
            <a:avLst/>
          </a:prstGeom>
          <a:solidFill>
            <a:schemeClr val="accent2">
              <a:lumMod val="20000"/>
              <a:lumOff val="8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a:latin typeface="Verdana" pitchFamily="34" charset="0"/>
              </a:rPr>
              <a:t>Řízení o zkušebním provozu </a:t>
            </a:r>
          </a:p>
        </p:txBody>
      </p:sp>
      <p:cxnSp>
        <p:nvCxnSpPr>
          <p:cNvPr id="61" name="AutoShape 18"/>
          <p:cNvCxnSpPr>
            <a:cxnSpLocks noChangeShapeType="1"/>
          </p:cNvCxnSpPr>
          <p:nvPr/>
        </p:nvCxnSpPr>
        <p:spPr bwMode="auto">
          <a:xfrm flipH="1">
            <a:off x="3551413" y="3760686"/>
            <a:ext cx="6558" cy="18703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604754" y="4616839"/>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557971" y="4260231"/>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a:xfrm flipH="1">
            <a:off x="5004048" y="3492759"/>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5868144" y="3328264"/>
            <a:ext cx="1368152" cy="369332"/>
          </a:xfrm>
          <a:prstGeom prst="rect">
            <a:avLst/>
          </a:prstGeom>
          <a:noFill/>
        </p:spPr>
        <p:txBody>
          <a:bodyPr wrap="square" rtlCol="0">
            <a:spAutoFit/>
          </a:bodyPr>
          <a:lstStyle/>
          <a:p>
            <a:r>
              <a:rPr lang="cs-CZ" dirty="0" smtClean="0"/>
              <a:t>řízení</a:t>
            </a:r>
            <a:endParaRPr lang="cs-CZ" dirty="0"/>
          </a:p>
        </p:txBody>
      </p:sp>
      <p:cxnSp>
        <p:nvCxnSpPr>
          <p:cNvPr id="11" name="Přímá spojnice se šipkou 10"/>
          <p:cNvCxnSpPr/>
          <p:nvPr/>
        </p:nvCxnSpPr>
        <p:spPr>
          <a:xfrm flipH="1">
            <a:off x="5085699" y="4096535"/>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949795" y="3932040"/>
            <a:ext cx="1368152" cy="369332"/>
          </a:xfrm>
          <a:prstGeom prst="rect">
            <a:avLst/>
          </a:prstGeom>
          <a:noFill/>
        </p:spPr>
        <p:txBody>
          <a:bodyPr wrap="square" rtlCol="0">
            <a:spAutoFit/>
          </a:bodyPr>
          <a:lstStyle/>
          <a:p>
            <a:r>
              <a:rPr lang="cs-CZ" dirty="0" smtClean="0"/>
              <a:t>řízení</a:t>
            </a:r>
            <a:endParaRPr lang="cs-CZ" dirty="0"/>
          </a:p>
        </p:txBody>
      </p:sp>
    </p:spTree>
    <p:extLst>
      <p:ext uri="{BB962C8B-B14F-4D97-AF65-F5344CB8AC3E}">
        <p14:creationId xmlns:p14="http://schemas.microsoft.com/office/powerpoint/2010/main" val="1872553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31</a:t>
            </a:fld>
            <a:endParaRPr lang="en-GB"/>
          </a:p>
        </p:txBody>
      </p:sp>
      <p:sp>
        <p:nvSpPr>
          <p:cNvPr id="12" name="TextovéPole 11"/>
          <p:cNvSpPr txBox="1"/>
          <p:nvPr/>
        </p:nvSpPr>
        <p:spPr>
          <a:xfrm>
            <a:off x="1187624" y="908720"/>
            <a:ext cx="6480720" cy="3754874"/>
          </a:xfrm>
          <a:prstGeom prst="rect">
            <a:avLst/>
          </a:prstGeom>
          <a:noFill/>
        </p:spPr>
        <p:txBody>
          <a:bodyPr wrap="square" rtlCol="0">
            <a:spAutoFit/>
          </a:bodyPr>
          <a:lstStyle/>
          <a:p>
            <a:r>
              <a:rPr lang="cs-CZ" sz="2000" b="1" dirty="0" smtClean="0">
                <a:latin typeface="Consolas" panose="020B0609020204030204" pitchFamily="49" charset="0"/>
              </a:rPr>
              <a:t>Výstavba větší čistírny odpadních vod za městem</a:t>
            </a:r>
          </a:p>
          <a:p>
            <a:endParaRPr lang="cs-CZ" sz="2000" b="1" dirty="0">
              <a:latin typeface="Consolas" panose="020B0609020204030204" pitchFamily="49" charset="0"/>
            </a:endParaRPr>
          </a:p>
          <a:p>
            <a:endParaRPr lang="cs-CZ" sz="2000" b="1" dirty="0" smtClean="0">
              <a:latin typeface="Consolas" panose="020B0609020204030204" pitchFamily="49" charset="0"/>
            </a:endParaRPr>
          </a:p>
          <a:p>
            <a:endParaRPr lang="cs-CZ" sz="2000" b="1" dirty="0">
              <a:latin typeface="Consolas" panose="020B0609020204030204" pitchFamily="49" charset="0"/>
            </a:endParaRPr>
          </a:p>
          <a:p>
            <a:endParaRPr lang="cs-CZ" sz="2000" b="1" dirty="0" smtClean="0">
              <a:latin typeface="Consolas" panose="020B0609020204030204" pitchFamily="49" charset="0"/>
            </a:endParaRPr>
          </a:p>
          <a:p>
            <a:pPr marL="285750" indent="-285750">
              <a:buFontTx/>
              <a:buChar char="-"/>
            </a:pPr>
            <a:r>
              <a:rPr lang="cs-CZ" sz="2000" b="1" dirty="0" smtClean="0"/>
              <a:t>ÚSES – místní biokoridor (soustava remízků),</a:t>
            </a:r>
          </a:p>
          <a:p>
            <a:pPr marL="285750" indent="-285750">
              <a:buFontTx/>
              <a:buChar char="-"/>
            </a:pPr>
            <a:r>
              <a:rPr lang="cs-CZ" sz="2000" b="1" dirty="0" smtClean="0"/>
              <a:t>Příloha </a:t>
            </a:r>
            <a:r>
              <a:rPr lang="cs-CZ" sz="2000" b="1" dirty="0"/>
              <a:t>č. 1/Kat. II, bod </a:t>
            </a:r>
            <a:r>
              <a:rPr lang="cs-CZ" sz="2000" b="1" dirty="0" smtClean="0"/>
              <a:t>1.9 zákona o posuzování vlivů, EIA proběhne,</a:t>
            </a:r>
          </a:p>
          <a:p>
            <a:pPr marL="285750" indent="-285750">
              <a:buFontTx/>
              <a:buChar char="-"/>
            </a:pPr>
            <a:r>
              <a:rPr lang="cs-CZ" sz="2000" b="1" dirty="0" smtClean="0"/>
              <a:t>Nad limitem IPPC,</a:t>
            </a:r>
            <a:endParaRPr lang="cs-CZ" sz="2000" b="1" dirty="0"/>
          </a:p>
          <a:p>
            <a:pPr marL="285750" indent="-285750">
              <a:buFontTx/>
              <a:buChar char="-"/>
            </a:pPr>
            <a:r>
              <a:rPr lang="cs-CZ" sz="2000" b="1" dirty="0" smtClean="0">
                <a:latin typeface="Consolas" panose="020B0609020204030204" pitchFamily="49" charset="0"/>
              </a:rPr>
              <a:t>Zemědělská půda,</a:t>
            </a:r>
          </a:p>
          <a:p>
            <a:pPr marL="285750" indent="-285750">
              <a:buFontTx/>
              <a:buChar char="-"/>
            </a:pPr>
            <a:r>
              <a:rPr lang="cs-CZ" sz="2000" b="1" dirty="0" smtClean="0">
                <a:latin typeface="Consolas" panose="020B0609020204030204" pitchFamily="49" charset="0"/>
              </a:rPr>
              <a:t>Rostoucí dřeviny.</a:t>
            </a:r>
          </a:p>
        </p:txBody>
      </p:sp>
    </p:spTree>
    <p:extLst>
      <p:ext uri="{BB962C8B-B14F-4D97-AF65-F5344CB8AC3E}">
        <p14:creationId xmlns:p14="http://schemas.microsoft.com/office/powerpoint/2010/main" val="3769568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907650" y="4301811"/>
            <a:ext cx="2133600" cy="476250"/>
          </a:xfrm>
        </p:spPr>
        <p:txBody>
          <a:bodyPr/>
          <a:lstStyle/>
          <a:p>
            <a:fld id="{2BCE163F-7B9D-4840-A966-572BBA1EC294}" type="slidenum">
              <a:rPr lang="en-GB"/>
              <a:pPr/>
              <a:t>32</a:t>
            </a:fld>
            <a:endParaRPr lang="en-GB"/>
          </a:p>
        </p:txBody>
      </p:sp>
      <p:sp>
        <p:nvSpPr>
          <p:cNvPr id="14" name="Text Box 5"/>
          <p:cNvSpPr txBox="1">
            <a:spLocks noChangeArrowheads="1"/>
          </p:cNvSpPr>
          <p:nvPr/>
        </p:nvSpPr>
        <p:spPr bwMode="auto">
          <a:xfrm>
            <a:off x="2670144" y="2079475"/>
            <a:ext cx="2104836" cy="485879"/>
          </a:xfrm>
          <a:prstGeom prst="rect">
            <a:avLst/>
          </a:prstGeom>
          <a:solidFill>
            <a:schemeClr val="bg2">
              <a:lumMod val="9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Umístění stavby</a:t>
            </a:r>
            <a:endParaRPr lang="en-US" dirty="0">
              <a:latin typeface="Verdana" pitchFamily="34" charset="0"/>
            </a:endParaRPr>
          </a:p>
        </p:txBody>
      </p:sp>
      <p:sp>
        <p:nvSpPr>
          <p:cNvPr id="15" name="Text Box 6"/>
          <p:cNvSpPr txBox="1">
            <a:spLocks noChangeArrowheads="1"/>
          </p:cNvSpPr>
          <p:nvPr/>
        </p:nvSpPr>
        <p:spPr bwMode="auto">
          <a:xfrm>
            <a:off x="2699792" y="3960176"/>
            <a:ext cx="2075188" cy="458981"/>
          </a:xfrm>
          <a:prstGeom prst="rect">
            <a:avLst/>
          </a:prstGeom>
          <a:solidFill>
            <a:schemeClr val="accent6">
              <a:lumMod val="20000"/>
              <a:lumOff val="80000"/>
            </a:schemeClr>
          </a:solidFill>
          <a:ln w="22225">
            <a:solidFill>
              <a:schemeClr val="tx1"/>
            </a:solidFill>
            <a:miter lim="800000"/>
            <a:headEnd/>
            <a:tailEnd/>
          </a:ln>
          <a:effectLs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2667872" y="4609358"/>
            <a:ext cx="2340730" cy="327210"/>
          </a:xfrm>
          <a:prstGeom prst="rect">
            <a:avLst/>
          </a:prstGeom>
          <a:solidFill>
            <a:schemeClr val="accent2">
              <a:lumMod val="20000"/>
              <a:lumOff val="8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a:latin typeface="Verdana" pitchFamily="34" charset="0"/>
              </a:rPr>
              <a:t>Řízení o zkušebním provozu </a:t>
            </a:r>
          </a:p>
        </p:txBody>
      </p:sp>
      <p:sp>
        <p:nvSpPr>
          <p:cNvPr id="59" name="Text Box 5"/>
          <p:cNvSpPr txBox="1">
            <a:spLocks noChangeArrowheads="1"/>
          </p:cNvSpPr>
          <p:nvPr/>
        </p:nvSpPr>
        <p:spPr bwMode="auto">
          <a:xfrm>
            <a:off x="2990307" y="2728959"/>
            <a:ext cx="1186019" cy="456739"/>
          </a:xfrm>
          <a:prstGeom prst="rect">
            <a:avLst/>
          </a:prstGeom>
          <a:solidFill>
            <a:schemeClr val="accent4">
              <a:lumMod val="20000"/>
              <a:lumOff val="8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66" name="Text Box 5"/>
          <p:cNvSpPr txBox="1">
            <a:spLocks noChangeArrowheads="1"/>
          </p:cNvSpPr>
          <p:nvPr/>
        </p:nvSpPr>
        <p:spPr bwMode="auto">
          <a:xfrm>
            <a:off x="2699792" y="908720"/>
            <a:ext cx="2075188"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Posouzení vlivů záměru (EIA)</a:t>
            </a:r>
            <a:endParaRPr lang="en-US" dirty="0">
              <a:latin typeface="Verdana" pitchFamily="34" charset="0"/>
            </a:endParaRPr>
          </a:p>
        </p:txBody>
      </p:sp>
      <p:cxnSp>
        <p:nvCxnSpPr>
          <p:cNvPr id="56" name="AutoShape 18"/>
          <p:cNvCxnSpPr>
            <a:cxnSpLocks noChangeShapeType="1"/>
          </p:cNvCxnSpPr>
          <p:nvPr/>
        </p:nvCxnSpPr>
        <p:spPr bwMode="auto">
          <a:xfrm>
            <a:off x="3577345" y="142242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a:endCxn id="59" idx="0"/>
          </p:cNvCxnSpPr>
          <p:nvPr/>
        </p:nvCxnSpPr>
        <p:spPr bwMode="auto">
          <a:xfrm>
            <a:off x="3583316" y="2560078"/>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614531" y="4422324"/>
            <a:ext cx="6558" cy="18703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18"/>
          <p:cNvCxnSpPr>
            <a:cxnSpLocks noChangeShapeType="1"/>
          </p:cNvCxnSpPr>
          <p:nvPr/>
        </p:nvCxnSpPr>
        <p:spPr bwMode="auto">
          <a:xfrm flipH="1">
            <a:off x="3590461" y="3135581"/>
            <a:ext cx="6558" cy="24031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2667872" y="5278477"/>
            <a:ext cx="2701270" cy="327210"/>
          </a:xfrm>
          <a:prstGeom prst="rect">
            <a:avLst/>
          </a:prstGeom>
          <a:solidFill>
            <a:schemeClr val="accent1">
              <a:lumMod val="20000"/>
              <a:lumOff val="80000"/>
            </a:schemeClr>
          </a:solidFill>
          <a:ln w="2857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Vydání kolaudačního souhlasu</a:t>
            </a:r>
            <a:endParaRPr lang="cs-CZ" sz="1200" dirty="0">
              <a:latin typeface="Verdana" pitchFamily="34" charset="0"/>
            </a:endParaRPr>
          </a:p>
        </p:txBody>
      </p:sp>
      <p:cxnSp>
        <p:nvCxnSpPr>
          <p:cNvPr id="51" name="AutoShape 18"/>
          <p:cNvCxnSpPr>
            <a:cxnSpLocks noChangeShapeType="1"/>
          </p:cNvCxnSpPr>
          <p:nvPr/>
        </p:nvCxnSpPr>
        <p:spPr bwMode="auto">
          <a:xfrm flipH="1">
            <a:off x="3621089" y="4921869"/>
            <a:ext cx="7144" cy="35660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507689" y="1580684"/>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Odnětí půdy ze ZPF</a:t>
            </a:r>
            <a:endParaRPr lang="cs-CZ" sz="1200" dirty="0">
              <a:latin typeface="Verdana" pitchFamily="34" charset="0"/>
            </a:endParaRPr>
          </a:p>
        </p:txBody>
      </p:sp>
      <p:cxnSp>
        <p:nvCxnSpPr>
          <p:cNvPr id="79" name="AutoShape 18"/>
          <p:cNvCxnSpPr>
            <a:cxnSpLocks noChangeShapeType="1"/>
          </p:cNvCxnSpPr>
          <p:nvPr/>
        </p:nvCxnSpPr>
        <p:spPr bwMode="auto">
          <a:xfrm>
            <a:off x="3594126" y="1919865"/>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7"/>
          <p:cNvSpPr txBox="1">
            <a:spLocks noChangeArrowheads="1"/>
          </p:cNvSpPr>
          <p:nvPr/>
        </p:nvSpPr>
        <p:spPr bwMode="auto">
          <a:xfrm>
            <a:off x="2567021" y="3390597"/>
            <a:ext cx="2441582" cy="379377"/>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Kácení dřevin</a:t>
            </a:r>
            <a:endParaRPr lang="cs-CZ" sz="1200" dirty="0">
              <a:latin typeface="Verdana" pitchFamily="34" charset="0"/>
            </a:endParaRPr>
          </a:p>
        </p:txBody>
      </p:sp>
      <p:cxnSp>
        <p:nvCxnSpPr>
          <p:cNvPr id="81" name="AutoShape 18"/>
          <p:cNvCxnSpPr>
            <a:cxnSpLocks noChangeShapeType="1"/>
          </p:cNvCxnSpPr>
          <p:nvPr/>
        </p:nvCxnSpPr>
        <p:spPr bwMode="auto">
          <a:xfrm>
            <a:off x="3589398" y="3769224"/>
            <a:ext cx="1" cy="16888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7"/>
          <p:cNvSpPr txBox="1">
            <a:spLocks noChangeArrowheads="1"/>
          </p:cNvSpPr>
          <p:nvPr/>
        </p:nvSpPr>
        <p:spPr bwMode="auto">
          <a:xfrm>
            <a:off x="4300982" y="2027758"/>
            <a:ext cx="2115734" cy="327210"/>
          </a:xfrm>
          <a:prstGeom prst="rect">
            <a:avLst/>
          </a:prstGeom>
          <a:solidFill>
            <a:schemeClr val="accent3">
              <a:lumMod val="40000"/>
              <a:lumOff val="60000"/>
            </a:schemeClr>
          </a:solidFill>
          <a:ln w="22225">
            <a:solidFill>
              <a:schemeClr val="tx1"/>
            </a:solidFill>
            <a:prstDash val="solid"/>
            <a:miter lim="800000"/>
            <a:headEnd/>
            <a:tailEnd/>
          </a:ln>
          <a:effectLst/>
          <a:extLst/>
        </p:spPr>
        <p:txBody>
          <a:bodyPr anchor="ctr"/>
          <a:lstStyle/>
          <a:p>
            <a:pPr eaLnBrk="0" hangingPunct="0">
              <a:spcBef>
                <a:spcPct val="50000"/>
              </a:spcBef>
              <a:buFontTx/>
              <a:buNone/>
            </a:pPr>
            <a:r>
              <a:rPr lang="cs-CZ" sz="1200" dirty="0" smtClean="0">
                <a:latin typeface="Verdana" pitchFamily="34" charset="0"/>
              </a:rPr>
              <a:t>Stanovisko k ÚSES</a:t>
            </a:r>
            <a:endParaRPr lang="cs-CZ" sz="1200" dirty="0">
              <a:latin typeface="Verdana" pitchFamily="34" charset="0"/>
            </a:endParaRPr>
          </a:p>
        </p:txBody>
      </p:sp>
      <p:cxnSp>
        <p:nvCxnSpPr>
          <p:cNvPr id="21" name="Přímá spojnice se šipkou 20"/>
          <p:cNvCxnSpPr/>
          <p:nvPr/>
        </p:nvCxnSpPr>
        <p:spPr>
          <a:xfrm flipH="1">
            <a:off x="6036054" y="2448072"/>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6900150" y="2283577"/>
            <a:ext cx="1992330" cy="369332"/>
          </a:xfrm>
          <a:prstGeom prst="rect">
            <a:avLst/>
          </a:prstGeom>
          <a:noFill/>
        </p:spPr>
        <p:txBody>
          <a:bodyPr wrap="square" rtlCol="0">
            <a:spAutoFit/>
          </a:bodyPr>
          <a:lstStyle/>
          <a:p>
            <a:r>
              <a:rPr lang="cs-CZ" dirty="0"/>
              <a:t>n</a:t>
            </a:r>
            <a:r>
              <a:rPr lang="cs-CZ" dirty="0" smtClean="0"/>
              <a:t>avazující řízení</a:t>
            </a:r>
            <a:endParaRPr lang="cs-CZ" dirty="0"/>
          </a:p>
        </p:txBody>
      </p:sp>
      <p:cxnSp>
        <p:nvCxnSpPr>
          <p:cNvPr id="23" name="Přímá spojnice se šipkou 22"/>
          <p:cNvCxnSpPr/>
          <p:nvPr/>
        </p:nvCxnSpPr>
        <p:spPr>
          <a:xfrm flipH="1">
            <a:off x="6043554" y="2930744"/>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6907650" y="2766249"/>
            <a:ext cx="1867228" cy="369332"/>
          </a:xfrm>
          <a:prstGeom prst="rect">
            <a:avLst/>
          </a:prstGeom>
          <a:noFill/>
        </p:spPr>
        <p:txBody>
          <a:bodyPr wrap="square" rtlCol="0">
            <a:spAutoFit/>
          </a:bodyPr>
          <a:lstStyle/>
          <a:p>
            <a:r>
              <a:rPr lang="cs-CZ" dirty="0"/>
              <a:t>n</a:t>
            </a:r>
            <a:r>
              <a:rPr lang="cs-CZ" dirty="0" smtClean="0"/>
              <a:t>avazující řízení</a:t>
            </a:r>
            <a:endParaRPr lang="cs-CZ" dirty="0"/>
          </a:p>
        </p:txBody>
      </p:sp>
      <p:cxnSp>
        <p:nvCxnSpPr>
          <p:cNvPr id="25" name="Přímá spojnice se šipkou 24"/>
          <p:cNvCxnSpPr/>
          <p:nvPr/>
        </p:nvCxnSpPr>
        <p:spPr>
          <a:xfrm flipH="1">
            <a:off x="6156176" y="3534588"/>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7020272" y="3370093"/>
            <a:ext cx="1368152" cy="369332"/>
          </a:xfrm>
          <a:prstGeom prst="rect">
            <a:avLst/>
          </a:prstGeom>
          <a:noFill/>
        </p:spPr>
        <p:txBody>
          <a:bodyPr wrap="square" rtlCol="0">
            <a:spAutoFit/>
          </a:bodyPr>
          <a:lstStyle/>
          <a:p>
            <a:r>
              <a:rPr lang="cs-CZ" dirty="0" smtClean="0"/>
              <a:t>řízení</a:t>
            </a:r>
            <a:endParaRPr lang="cs-CZ" dirty="0"/>
          </a:p>
        </p:txBody>
      </p:sp>
      <p:cxnSp>
        <p:nvCxnSpPr>
          <p:cNvPr id="27" name="Přímá spojnice se šipkou 26"/>
          <p:cNvCxnSpPr/>
          <p:nvPr/>
        </p:nvCxnSpPr>
        <p:spPr>
          <a:xfrm flipH="1">
            <a:off x="6156176" y="4091168"/>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H="1">
            <a:off x="6231426" y="4722035"/>
            <a:ext cx="8640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7095522" y="4557540"/>
            <a:ext cx="1368152" cy="369332"/>
          </a:xfrm>
          <a:prstGeom prst="rect">
            <a:avLst/>
          </a:prstGeom>
          <a:noFill/>
        </p:spPr>
        <p:txBody>
          <a:bodyPr wrap="square" rtlCol="0">
            <a:spAutoFit/>
          </a:bodyPr>
          <a:lstStyle/>
          <a:p>
            <a:r>
              <a:rPr lang="cs-CZ" dirty="0" smtClean="0"/>
              <a:t>řízení</a:t>
            </a:r>
            <a:endParaRPr lang="cs-CZ" dirty="0"/>
          </a:p>
        </p:txBody>
      </p:sp>
      <p:sp>
        <p:nvSpPr>
          <p:cNvPr id="31" name="TextovéPole 30"/>
          <p:cNvSpPr txBox="1"/>
          <p:nvPr/>
        </p:nvSpPr>
        <p:spPr>
          <a:xfrm>
            <a:off x="7044750" y="3914529"/>
            <a:ext cx="1867228" cy="369332"/>
          </a:xfrm>
          <a:prstGeom prst="rect">
            <a:avLst/>
          </a:prstGeom>
          <a:noFill/>
        </p:spPr>
        <p:txBody>
          <a:bodyPr wrap="square" rtlCol="0">
            <a:spAutoFit/>
          </a:bodyPr>
          <a:lstStyle/>
          <a:p>
            <a:r>
              <a:rPr lang="cs-CZ" dirty="0"/>
              <a:t>n</a:t>
            </a:r>
            <a:r>
              <a:rPr lang="cs-CZ" dirty="0" smtClean="0"/>
              <a:t>avazující řízení</a:t>
            </a:r>
            <a:endParaRPr lang="cs-CZ" dirty="0"/>
          </a:p>
        </p:txBody>
      </p:sp>
    </p:spTree>
    <p:extLst>
      <p:ext uri="{BB962C8B-B14F-4D97-AF65-F5344CB8AC3E}">
        <p14:creationId xmlns:p14="http://schemas.microsoft.com/office/powerpoint/2010/main" val="2178193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Aktivní legitimace pro podání žaloby</a:t>
            </a:r>
            <a:endParaRPr lang="cs-CZ" sz="2800" b="1" dirty="0"/>
          </a:p>
        </p:txBody>
      </p:sp>
      <p:sp>
        <p:nvSpPr>
          <p:cNvPr id="3" name="Zástupný symbol pro obsah 2"/>
          <p:cNvSpPr>
            <a:spLocks noGrp="1"/>
          </p:cNvSpPr>
          <p:nvPr>
            <p:ph idx="1"/>
          </p:nvPr>
        </p:nvSpPr>
        <p:spPr/>
        <p:txBody>
          <a:bodyPr>
            <a:normAutofit/>
          </a:bodyPr>
          <a:lstStyle/>
          <a:p>
            <a:pPr marL="0" indent="0">
              <a:buNone/>
            </a:pPr>
            <a:r>
              <a:rPr lang="cs-CZ" dirty="0" smtClean="0"/>
              <a:t>Podle s. </a:t>
            </a:r>
            <a:r>
              <a:rPr lang="cs-CZ" dirty="0" err="1" smtClean="0"/>
              <a:t>ř</a:t>
            </a:r>
            <a:r>
              <a:rPr lang="cs-CZ" dirty="0" smtClean="0"/>
              <a:t>. s., především z titulu </a:t>
            </a:r>
            <a:r>
              <a:rPr lang="cs-CZ" dirty="0" smtClean="0"/>
              <a:t>účastníka, ale 		základem je </a:t>
            </a:r>
            <a:r>
              <a:rPr lang="cs-CZ" b="1" dirty="0" smtClean="0"/>
              <a:t>dotčenost na právech</a:t>
            </a:r>
            <a:endParaRPr lang="cs-CZ" b="1" dirty="0" smtClean="0"/>
          </a:p>
          <a:p>
            <a:pPr marL="0" indent="0">
              <a:buNone/>
            </a:pPr>
            <a:r>
              <a:rPr lang="cs-CZ" dirty="0" smtClean="0"/>
              <a:t>		(omezení žalobních námitek)</a:t>
            </a:r>
          </a:p>
          <a:p>
            <a:pPr marL="0" indent="0">
              <a:buNone/>
            </a:pPr>
            <a:r>
              <a:rPr lang="cs-CZ" dirty="0" smtClean="0"/>
              <a:t>		záleží na druhu řízení – rozhodnutí, 		zásah, nečinnost, </a:t>
            </a:r>
            <a:r>
              <a:rPr lang="cs-CZ" dirty="0" err="1" smtClean="0"/>
              <a:t>oop</a:t>
            </a:r>
            <a:r>
              <a:rPr lang="cs-CZ" dirty="0" smtClean="0"/>
              <a:t>, </a:t>
            </a:r>
            <a:r>
              <a:rPr lang="cs-CZ" dirty="0" smtClean="0"/>
              <a:t>informace</a:t>
            </a:r>
          </a:p>
          <a:p>
            <a:pPr marL="0" indent="0">
              <a:buNone/>
            </a:pPr>
            <a:r>
              <a:rPr lang="cs-CZ" dirty="0" smtClean="0"/>
              <a:t>Nutnost vyčerpání opravných prostředků</a:t>
            </a:r>
            <a:endParaRPr lang="cs-CZ" dirty="0" smtClean="0"/>
          </a:p>
          <a:p>
            <a:pPr marL="0" indent="0">
              <a:buNone/>
            </a:pPr>
            <a:endParaRPr lang="cs-CZ" dirty="0" smtClean="0"/>
          </a:p>
          <a:p>
            <a:pPr marL="0" indent="0">
              <a:buNone/>
            </a:pPr>
            <a:r>
              <a:rPr lang="cs-CZ" dirty="0" smtClean="0"/>
              <a:t>Přímo podle zvláštního zákona (EIA)</a:t>
            </a:r>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2604680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76880"/>
            <a:ext cx="6696744" cy="523220"/>
          </a:xfrm>
          <a:prstGeom prst="rect">
            <a:avLst/>
          </a:prstGeom>
          <a:noFill/>
        </p:spPr>
        <p:txBody>
          <a:bodyPr wrap="square" rtlCol="0">
            <a:spAutoFit/>
          </a:bodyPr>
          <a:lstStyle/>
          <a:p>
            <a:r>
              <a:rPr lang="cs-CZ" sz="2800" b="1" dirty="0" smtClean="0"/>
              <a:t>Správní soudnictví</a:t>
            </a:r>
            <a:endParaRPr lang="cs-CZ" sz="2800" b="1" dirty="0"/>
          </a:p>
        </p:txBody>
      </p:sp>
      <p:sp>
        <p:nvSpPr>
          <p:cNvPr id="3" name="Zástupný symbol pro obsah 2"/>
          <p:cNvSpPr>
            <a:spLocks noGrp="1"/>
          </p:cNvSpPr>
          <p:nvPr>
            <p:ph idx="1"/>
          </p:nvPr>
        </p:nvSpPr>
        <p:spPr/>
        <p:txBody>
          <a:bodyPr>
            <a:normAutofit fontScale="92500"/>
          </a:bodyPr>
          <a:lstStyle/>
          <a:p>
            <a:pPr marL="0" indent="0">
              <a:buNone/>
            </a:pPr>
            <a:endParaRPr lang="cs-CZ" dirty="0" smtClean="0"/>
          </a:p>
          <a:p>
            <a:pPr marL="0" indent="0">
              <a:buNone/>
            </a:pPr>
            <a:r>
              <a:rPr lang="cs-CZ" sz="3400" b="1" dirty="0">
                <a:solidFill>
                  <a:srgbClr val="00B050"/>
                </a:solidFill>
              </a:rPr>
              <a:t>R</a:t>
            </a:r>
            <a:r>
              <a:rPr lang="cs-CZ" sz="3400" b="1" dirty="0" smtClean="0">
                <a:solidFill>
                  <a:srgbClr val="00B050"/>
                </a:solidFill>
              </a:rPr>
              <a:t>elevantní </a:t>
            </a:r>
            <a:r>
              <a:rPr lang="cs-CZ" sz="3400" b="1" dirty="0">
                <a:solidFill>
                  <a:srgbClr val="00B050"/>
                </a:solidFill>
              </a:rPr>
              <a:t>čtyři druhy řízení:</a:t>
            </a:r>
          </a:p>
          <a:p>
            <a:pPr marL="0" indent="0">
              <a:buNone/>
            </a:pPr>
            <a:r>
              <a:rPr lang="cs-CZ" dirty="0"/>
              <a:t>• řízení o žalobě proti rozhodnutí správního </a:t>
            </a:r>
            <a:r>
              <a:rPr lang="cs-CZ" dirty="0" smtClean="0"/>
              <a:t>orgánu,</a:t>
            </a:r>
            <a:endParaRPr lang="cs-CZ" dirty="0"/>
          </a:p>
          <a:p>
            <a:pPr marL="0" indent="0">
              <a:buNone/>
            </a:pPr>
            <a:r>
              <a:rPr lang="cs-CZ" dirty="0"/>
              <a:t>• ochrana proti nečinnosti správního </a:t>
            </a:r>
            <a:r>
              <a:rPr lang="cs-CZ" dirty="0" smtClean="0"/>
              <a:t>orgánu,</a:t>
            </a:r>
            <a:endParaRPr lang="cs-CZ" dirty="0"/>
          </a:p>
          <a:p>
            <a:pPr marL="0" indent="0">
              <a:buNone/>
            </a:pPr>
            <a:r>
              <a:rPr lang="cs-CZ" dirty="0"/>
              <a:t>• řízení o ochraně před nezákonným zásahem, pokynem nebo </a:t>
            </a:r>
            <a:r>
              <a:rPr lang="cs-CZ" dirty="0" smtClean="0"/>
              <a:t>donucením správního,</a:t>
            </a:r>
            <a:endParaRPr lang="cs-CZ" dirty="0"/>
          </a:p>
          <a:p>
            <a:pPr marL="0" indent="0">
              <a:buNone/>
            </a:pPr>
            <a:r>
              <a:rPr lang="cs-CZ" dirty="0"/>
              <a:t>• řízení o zrušení opatření obecné povahy nebo jeho </a:t>
            </a:r>
            <a:r>
              <a:rPr lang="cs-CZ" dirty="0" smtClean="0"/>
              <a:t>části.</a:t>
            </a:r>
          </a:p>
          <a:p>
            <a:pPr marL="0" indent="0">
              <a:buNone/>
            </a:pPr>
            <a:endParaRPr lang="cs-CZ" dirty="0"/>
          </a:p>
          <a:p>
            <a:pPr marL="0" indent="0">
              <a:buNone/>
            </a:pPr>
            <a:endParaRPr lang="cs-CZ" dirty="0"/>
          </a:p>
          <a:p>
            <a:pPr marL="0" indent="0">
              <a:buNone/>
            </a:pPr>
            <a:endParaRPr lang="cs-CZ" dirty="0" smtClean="0"/>
          </a:p>
          <a:p>
            <a:pPr marL="0" indent="0">
              <a:buNone/>
            </a:pPr>
            <a:endParaRPr lang="cs-CZ" dirty="0" smtClean="0"/>
          </a:p>
          <a:p>
            <a:pPr marL="0" indent="0">
              <a:buNone/>
            </a:pPr>
            <a:endParaRPr lang="cs-CZ" dirty="0"/>
          </a:p>
        </p:txBody>
      </p:sp>
    </p:spTree>
    <p:extLst>
      <p:ext uri="{BB962C8B-B14F-4D97-AF65-F5344CB8AC3E}">
        <p14:creationId xmlns:p14="http://schemas.microsoft.com/office/powerpoint/2010/main" val="4111141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smtClean="0"/>
              <a:t>Různé přímé/nepřímé, formální/neformální </a:t>
            </a:r>
          </a:p>
          <a:p>
            <a:endParaRPr lang="cs-CZ" dirty="0" smtClean="0"/>
          </a:p>
          <a:p>
            <a:r>
              <a:rPr lang="cs-CZ" dirty="0" smtClean="0"/>
              <a:t>Petiční právo</a:t>
            </a:r>
          </a:p>
          <a:p>
            <a:r>
              <a:rPr lang="cs-CZ" dirty="0" smtClean="0"/>
              <a:t>Shromažďovací právo</a:t>
            </a:r>
          </a:p>
          <a:p>
            <a:r>
              <a:rPr lang="cs-CZ" dirty="0" smtClean="0"/>
              <a:t>Sdružovací právo</a:t>
            </a:r>
          </a:p>
          <a:p>
            <a:r>
              <a:rPr lang="cs-CZ" dirty="0" smtClean="0"/>
              <a:t>Referendum</a:t>
            </a:r>
          </a:p>
          <a:p>
            <a:r>
              <a:rPr lang="cs-CZ" dirty="0" smtClean="0"/>
              <a:t>Informace</a:t>
            </a:r>
          </a:p>
          <a:p>
            <a:r>
              <a:rPr lang="cs-CZ" dirty="0" smtClean="0"/>
              <a:t>Účast na rozhodování</a:t>
            </a:r>
          </a:p>
          <a:p>
            <a:r>
              <a:rPr lang="cs-CZ" dirty="0" smtClean="0"/>
              <a:t>Soudní ochrana</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Způsoby účasti veřejnosti</a:t>
            </a:r>
            <a:endParaRPr lang="cs-CZ" sz="4000" b="1" dirty="0"/>
          </a:p>
        </p:txBody>
      </p:sp>
      <p:cxnSp>
        <p:nvCxnSpPr>
          <p:cNvPr id="6" name="Přímá spojnice 5"/>
          <p:cNvCxnSpPr/>
          <p:nvPr/>
        </p:nvCxnSpPr>
        <p:spPr>
          <a:xfrm flipV="1">
            <a:off x="323528" y="4293096"/>
            <a:ext cx="8016280" cy="7200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3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435280" cy="604664"/>
          </a:xfrm>
        </p:spPr>
        <p:txBody>
          <a:bodyPr>
            <a:normAutofit/>
          </a:bodyPr>
          <a:lstStyle/>
          <a:p>
            <a:pPr marL="0" indent="0">
              <a:buNone/>
            </a:pPr>
            <a:r>
              <a:rPr lang="cs-CZ" b="1" dirty="0" smtClean="0"/>
              <a:t>Je to nutné?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323439"/>
          </a:xfrm>
          <a:prstGeom prst="rect">
            <a:avLst/>
          </a:prstGeom>
          <a:noFill/>
        </p:spPr>
        <p:txBody>
          <a:bodyPr wrap="square" rtlCol="0">
            <a:spAutoFit/>
          </a:bodyPr>
          <a:lstStyle/>
          <a:p>
            <a:r>
              <a:rPr lang="cs-CZ" sz="4000" b="1" dirty="0" smtClean="0"/>
              <a:t>Účast veřejnosti na ochraně životního prostředí – proč?</a:t>
            </a:r>
            <a:endParaRPr lang="cs-CZ" sz="4000" b="1" dirty="0"/>
          </a:p>
        </p:txBody>
      </p:sp>
      <p:sp>
        <p:nvSpPr>
          <p:cNvPr id="7" name="Zástupný symbol pro obsah 2"/>
          <p:cNvSpPr txBox="1">
            <a:spLocks/>
          </p:cNvSpPr>
          <p:nvPr/>
        </p:nvSpPr>
        <p:spPr>
          <a:xfrm>
            <a:off x="447796" y="2229750"/>
            <a:ext cx="843528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b="1" dirty="0" smtClean="0"/>
              <a:t>Klady?</a:t>
            </a:r>
          </a:p>
        </p:txBody>
      </p:sp>
      <p:sp>
        <p:nvSpPr>
          <p:cNvPr id="8" name="Zástupný symbol pro obsah 2"/>
          <p:cNvSpPr txBox="1">
            <a:spLocks/>
          </p:cNvSpPr>
          <p:nvPr/>
        </p:nvSpPr>
        <p:spPr>
          <a:xfrm>
            <a:off x="549753" y="4762057"/>
            <a:ext cx="843528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b="1" dirty="0" smtClean="0"/>
              <a:t>Proč ne? </a:t>
            </a:r>
          </a:p>
        </p:txBody>
      </p:sp>
      <p:sp>
        <p:nvSpPr>
          <p:cNvPr id="5" name="TextovéPole 4"/>
          <p:cNvSpPr txBox="1"/>
          <p:nvPr/>
        </p:nvSpPr>
        <p:spPr>
          <a:xfrm>
            <a:off x="549752" y="2847596"/>
            <a:ext cx="8333323" cy="2492990"/>
          </a:xfrm>
          <a:prstGeom prst="rect">
            <a:avLst/>
          </a:prstGeom>
          <a:noFill/>
        </p:spPr>
        <p:txBody>
          <a:bodyPr wrap="square" rtlCol="0">
            <a:spAutoFit/>
          </a:bodyPr>
          <a:lstStyle/>
          <a:p>
            <a:r>
              <a:rPr lang="cs-CZ" sz="2400" dirty="0" smtClean="0"/>
              <a:t>Environmentální demokracie – odpovědnost, transparentnost</a:t>
            </a:r>
            <a:endParaRPr lang="cs-CZ" sz="2400" dirty="0"/>
          </a:p>
          <a:p>
            <a:r>
              <a:rPr lang="cs-CZ" sz="2400" dirty="0" smtClean="0"/>
              <a:t>Znalost poměrů a blízkost ke zdroji</a:t>
            </a:r>
            <a:endParaRPr lang="cs-CZ" sz="2400" dirty="0"/>
          </a:p>
          <a:p>
            <a:r>
              <a:rPr lang="cs-CZ" sz="2400" dirty="0" smtClean="0"/>
              <a:t>Pomocná ruka</a:t>
            </a:r>
            <a:endParaRPr lang="cs-CZ" sz="2400" dirty="0"/>
          </a:p>
          <a:p>
            <a:r>
              <a:rPr lang="cs-CZ" sz="2400" dirty="0" smtClean="0"/>
              <a:t>Veřejná podpora rozhodnutí</a:t>
            </a:r>
            <a:endParaRPr lang="cs-CZ" sz="2400" dirty="0"/>
          </a:p>
          <a:p>
            <a:r>
              <a:rPr lang="cs-CZ" sz="2400" dirty="0" smtClean="0"/>
              <a:t>Rozvoj environmentální výchovy a vzdělání</a:t>
            </a:r>
            <a:endParaRPr lang="cs-CZ" sz="2400" dirty="0"/>
          </a:p>
          <a:p>
            <a:endParaRPr lang="cs-CZ" dirty="0"/>
          </a:p>
          <a:p>
            <a:endParaRPr lang="cs-CZ" dirty="0"/>
          </a:p>
        </p:txBody>
      </p:sp>
      <p:sp>
        <p:nvSpPr>
          <p:cNvPr id="11" name="TextovéPole 10"/>
          <p:cNvSpPr txBox="1"/>
          <p:nvPr/>
        </p:nvSpPr>
        <p:spPr>
          <a:xfrm>
            <a:off x="549751" y="5293519"/>
            <a:ext cx="8333323" cy="1200329"/>
          </a:xfrm>
          <a:prstGeom prst="rect">
            <a:avLst/>
          </a:prstGeom>
          <a:noFill/>
        </p:spPr>
        <p:txBody>
          <a:bodyPr wrap="square" rtlCol="0">
            <a:spAutoFit/>
          </a:bodyPr>
          <a:lstStyle/>
          <a:p>
            <a:r>
              <a:rPr lang="cs-CZ" sz="2400" dirty="0" smtClean="0"/>
              <a:t>Pouze procesní práva, široký rozsah, bezplatné nebo takřka bezplatné, ne nutně ochrana životního prostředí – osobní zájmy…</a:t>
            </a:r>
          </a:p>
          <a:p>
            <a:r>
              <a:rPr lang="cs-CZ" sz="2400" dirty="0" smtClean="0"/>
              <a:t>Platonická láska</a:t>
            </a:r>
            <a:endParaRPr lang="cs-CZ" sz="2400" dirty="0"/>
          </a:p>
        </p:txBody>
      </p:sp>
    </p:spTree>
    <p:extLst>
      <p:ext uri="{BB962C8B-B14F-4D97-AF65-F5344CB8AC3E}">
        <p14:creationId xmlns:p14="http://schemas.microsoft.com/office/powerpoint/2010/main" val="18395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 calcmode="lin" valueType="num">
                                      <p:cBhvr additive="base">
                                        <p:cTn id="4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323439"/>
          </a:xfrm>
          <a:prstGeom prst="rect">
            <a:avLst/>
          </a:prstGeom>
          <a:noFill/>
        </p:spPr>
        <p:txBody>
          <a:bodyPr wrap="square" rtlCol="0">
            <a:spAutoFit/>
          </a:bodyPr>
          <a:lstStyle/>
          <a:p>
            <a:r>
              <a:rPr lang="cs-CZ" sz="4000" b="1" dirty="0" smtClean="0"/>
              <a:t>Účast veřejnosti na ochraně životního prostředí – proč?</a:t>
            </a:r>
            <a:endParaRPr lang="cs-CZ" sz="4000" b="1" dirty="0"/>
          </a:p>
        </p:txBody>
      </p:sp>
      <p:sp>
        <p:nvSpPr>
          <p:cNvPr id="8" name="Zástupný symbol pro obsah 2"/>
          <p:cNvSpPr txBox="1">
            <a:spLocks/>
          </p:cNvSpPr>
          <p:nvPr/>
        </p:nvSpPr>
        <p:spPr>
          <a:xfrm>
            <a:off x="539552" y="1772816"/>
            <a:ext cx="8435280"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sz="2000" b="1" dirty="0" smtClean="0"/>
              <a:t>Obejdeme se bez veřejnosti?</a:t>
            </a:r>
          </a:p>
          <a:p>
            <a:pPr marL="0" indent="0">
              <a:buFont typeface="Arial" pitchFamily="34" charset="0"/>
              <a:buNone/>
            </a:pPr>
            <a:endParaRPr lang="cs-CZ" sz="2000" b="1" dirty="0"/>
          </a:p>
          <a:p>
            <a:r>
              <a:rPr lang="cs-CZ" sz="2000" b="1" dirty="0" smtClean="0"/>
              <a:t>Preventivní průřezové procesy</a:t>
            </a:r>
          </a:p>
          <a:p>
            <a:r>
              <a:rPr lang="cs-CZ" sz="2000" b="1" dirty="0" smtClean="0"/>
              <a:t>Povinnosti správních orgánů příslušných k vedení různých procesů a řízení </a:t>
            </a:r>
            <a:r>
              <a:rPr lang="cs-CZ" sz="2000" b="1" i="1" dirty="0" smtClean="0"/>
              <a:t>ex offo</a:t>
            </a:r>
          </a:p>
          <a:p>
            <a:r>
              <a:rPr lang="cs-CZ" sz="2000" b="1" dirty="0" smtClean="0"/>
              <a:t>Činnost dotčených orgánů (stanoviska a závazná stanoviska – odborné hledisko)</a:t>
            </a:r>
          </a:p>
          <a:p>
            <a:r>
              <a:rPr lang="cs-CZ" sz="2000" b="1" dirty="0" smtClean="0"/>
              <a:t>Přezkumné řízení, obnova řízení a další mimořádné opravné prostředky</a:t>
            </a:r>
          </a:p>
          <a:p>
            <a:r>
              <a:rPr lang="cs-CZ" sz="2000" b="1" dirty="0" smtClean="0"/>
              <a:t>Povinnosti orgánů činných v trestním řízení</a:t>
            </a:r>
          </a:p>
          <a:p>
            <a:r>
              <a:rPr lang="cs-CZ" sz="2000" b="1" dirty="0" smtClean="0"/>
              <a:t>Aktivní legitimace Veřejného ochránce práv a Nejvyššího státního zástupce</a:t>
            </a:r>
          </a:p>
          <a:p>
            <a:endParaRPr lang="cs-CZ" sz="2000" b="1" dirty="0"/>
          </a:p>
          <a:p>
            <a:endParaRPr lang="cs-CZ" sz="2000" b="1" dirty="0" smtClean="0"/>
          </a:p>
          <a:p>
            <a:r>
              <a:rPr lang="cs-CZ" sz="2000" b="1" dirty="0" smtClean="0"/>
              <a:t>Ale když se věci nevyvíjejí podle zákona? </a:t>
            </a:r>
          </a:p>
        </p:txBody>
      </p:sp>
    </p:spTree>
    <p:extLst>
      <p:ext uri="{BB962C8B-B14F-4D97-AF65-F5344CB8AC3E}">
        <p14:creationId xmlns:p14="http://schemas.microsoft.com/office/powerpoint/2010/main" val="362540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10" end="10"/>
                                            </p:txEl>
                                          </p:spTgt>
                                        </p:tgtEl>
                                        <p:attrNameLst>
                                          <p:attrName>style.visibility</p:attrName>
                                        </p:attrNameLst>
                                      </p:cBhvr>
                                      <p:to>
                                        <p:strVal val="visible"/>
                                      </p:to>
                                    </p:set>
                                    <p:anim calcmode="lin" valueType="num">
                                      <p:cBhvr additive="base">
                                        <p:cTn id="4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323439"/>
          </a:xfrm>
          <a:prstGeom prst="rect">
            <a:avLst/>
          </a:prstGeom>
          <a:noFill/>
        </p:spPr>
        <p:txBody>
          <a:bodyPr wrap="square" rtlCol="0">
            <a:spAutoFit/>
          </a:bodyPr>
          <a:lstStyle/>
          <a:p>
            <a:r>
              <a:rPr lang="cs-CZ" sz="4000" b="1" dirty="0" smtClean="0"/>
              <a:t>Účast veřejnosti na ochraně životního prostředí – proč?</a:t>
            </a:r>
            <a:endParaRPr lang="cs-CZ" sz="4000" b="1" dirty="0"/>
          </a:p>
        </p:txBody>
      </p:sp>
      <p:sp>
        <p:nvSpPr>
          <p:cNvPr id="13" name="TextovéPole 12"/>
          <p:cNvSpPr txBox="1"/>
          <p:nvPr/>
        </p:nvSpPr>
        <p:spPr>
          <a:xfrm>
            <a:off x="539552" y="1595021"/>
            <a:ext cx="7920880" cy="6124754"/>
          </a:xfrm>
          <a:prstGeom prst="rect">
            <a:avLst/>
          </a:prstGeom>
          <a:noFill/>
        </p:spPr>
        <p:txBody>
          <a:bodyPr wrap="square" rtlCol="0">
            <a:spAutoFit/>
          </a:bodyPr>
          <a:lstStyle/>
          <a:p>
            <a:r>
              <a:rPr lang="cs-CZ" sz="2800" b="1" u="sng" dirty="0" smtClean="0"/>
              <a:t>Nastavení systému účasti veřejnosti:</a:t>
            </a:r>
          </a:p>
          <a:p>
            <a:r>
              <a:rPr lang="cs-CZ" sz="2800" dirty="0" smtClean="0"/>
              <a:t>Definice veřejnosti</a:t>
            </a:r>
          </a:p>
          <a:p>
            <a:r>
              <a:rPr lang="cs-CZ" sz="2800" dirty="0" smtClean="0"/>
              <a:t>Rozsah práv</a:t>
            </a:r>
          </a:p>
          <a:p>
            <a:r>
              <a:rPr lang="cs-CZ" sz="2800" dirty="0" smtClean="0"/>
              <a:t>Procesní možnosti </a:t>
            </a:r>
          </a:p>
          <a:p>
            <a:r>
              <a:rPr lang="cs-CZ" sz="2800" dirty="0" smtClean="0"/>
              <a:t>Dostupnost, rozsah, účinnost soudní ochrany (</a:t>
            </a:r>
            <a:r>
              <a:rPr lang="cs-CZ" sz="2800" i="1" dirty="0" err="1" smtClean="0"/>
              <a:t>actio</a:t>
            </a:r>
            <a:r>
              <a:rPr lang="cs-CZ" sz="2800" i="1" dirty="0" smtClean="0"/>
              <a:t> </a:t>
            </a:r>
            <a:r>
              <a:rPr lang="cs-CZ" sz="2800" i="1" dirty="0" err="1" smtClean="0"/>
              <a:t>popularis</a:t>
            </a:r>
            <a:r>
              <a:rPr lang="cs-CZ" sz="2800" dirty="0" smtClean="0"/>
              <a:t>, hromadné žaloby)</a:t>
            </a:r>
          </a:p>
          <a:p>
            <a:r>
              <a:rPr lang="cs-CZ" sz="2800" dirty="0" smtClean="0"/>
              <a:t>Právní pomoc, moderace nákladů řízení…</a:t>
            </a:r>
          </a:p>
          <a:p>
            <a:endParaRPr lang="cs-CZ" sz="2800" dirty="0" smtClean="0"/>
          </a:p>
          <a:p>
            <a:r>
              <a:rPr lang="cs-CZ" sz="2800" u="sng" dirty="0" smtClean="0"/>
              <a:t>Ale i komplexní nástroje</a:t>
            </a:r>
            <a:r>
              <a:rPr lang="cs-CZ" sz="2800" dirty="0" smtClean="0"/>
              <a:t>:</a:t>
            </a:r>
          </a:p>
          <a:p>
            <a:r>
              <a:rPr lang="cs-CZ" sz="2800" dirty="0" smtClean="0"/>
              <a:t>Vyjednávání</a:t>
            </a:r>
          </a:p>
          <a:p>
            <a:r>
              <a:rPr lang="cs-CZ" sz="2800" dirty="0" smtClean="0"/>
              <a:t>Jednotné povolovací řízení</a:t>
            </a:r>
          </a:p>
          <a:p>
            <a:r>
              <a:rPr lang="cs-CZ" sz="2800" dirty="0" smtClean="0"/>
              <a:t>Přehledná pravidla</a:t>
            </a:r>
          </a:p>
          <a:p>
            <a:endParaRPr lang="cs-CZ" sz="2800" dirty="0" smtClean="0"/>
          </a:p>
          <a:p>
            <a:endParaRPr lang="cs-CZ" sz="2800" dirty="0"/>
          </a:p>
        </p:txBody>
      </p:sp>
    </p:spTree>
    <p:extLst>
      <p:ext uri="{BB962C8B-B14F-4D97-AF65-F5344CB8AC3E}">
        <p14:creationId xmlns:p14="http://schemas.microsoft.com/office/powerpoint/2010/main" val="93552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anim calcmode="lin" valueType="num">
                                      <p:cBhvr additive="base">
                                        <p:cTn id="4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8" end="8"/>
                                            </p:txEl>
                                          </p:spTgt>
                                        </p:tgtEl>
                                        <p:attrNameLst>
                                          <p:attrName>style.visibility</p:attrName>
                                        </p:attrNameLst>
                                      </p:cBhvr>
                                      <p:to>
                                        <p:strVal val="visible"/>
                                      </p:to>
                                    </p:set>
                                    <p:anim calcmode="lin" valueType="num">
                                      <p:cBhvr additive="base">
                                        <p:cTn id="49"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9" end="9"/>
                                            </p:txEl>
                                          </p:spTgt>
                                        </p:tgtEl>
                                        <p:attrNameLst>
                                          <p:attrName>style.visibility</p:attrName>
                                        </p:attrNameLst>
                                      </p:cBhvr>
                                      <p:to>
                                        <p:strVal val="visible"/>
                                      </p:to>
                                    </p:set>
                                    <p:anim calcmode="lin" valueType="num">
                                      <p:cBhvr additive="base">
                                        <p:cTn id="55"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10" end="10"/>
                                            </p:txEl>
                                          </p:spTgt>
                                        </p:tgtEl>
                                        <p:attrNameLst>
                                          <p:attrName>style.visibility</p:attrName>
                                        </p:attrNameLst>
                                      </p:cBhvr>
                                      <p:to>
                                        <p:strVal val="visible"/>
                                      </p:to>
                                    </p:set>
                                    <p:anim calcmode="lin" valueType="num">
                                      <p:cBhvr additive="base">
                                        <p:cTn id="61"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Nedostatky českého systému</a:t>
            </a:r>
            <a:endParaRPr lang="cs-CZ" sz="4000" b="1" dirty="0"/>
          </a:p>
        </p:txBody>
      </p:sp>
      <p:sp>
        <p:nvSpPr>
          <p:cNvPr id="13" name="TextovéPole 12"/>
          <p:cNvSpPr txBox="1"/>
          <p:nvPr/>
        </p:nvSpPr>
        <p:spPr>
          <a:xfrm>
            <a:off x="539552" y="1595021"/>
            <a:ext cx="7920880" cy="954107"/>
          </a:xfrm>
          <a:prstGeom prst="rect">
            <a:avLst/>
          </a:prstGeom>
          <a:noFill/>
        </p:spPr>
        <p:txBody>
          <a:bodyPr wrap="square" rtlCol="0">
            <a:spAutoFit/>
          </a:bodyPr>
          <a:lstStyle/>
          <a:p>
            <a:endParaRPr lang="cs-CZ" sz="2800" dirty="0" smtClean="0"/>
          </a:p>
          <a:p>
            <a:endParaRPr lang="cs-CZ" sz="2800" dirty="0"/>
          </a:p>
        </p:txBody>
      </p:sp>
      <p:sp>
        <p:nvSpPr>
          <p:cNvPr id="3" name="TextovéPole 2"/>
          <p:cNvSpPr txBox="1"/>
          <p:nvPr/>
        </p:nvSpPr>
        <p:spPr>
          <a:xfrm>
            <a:off x="683568" y="1595021"/>
            <a:ext cx="7560840" cy="1938992"/>
          </a:xfrm>
          <a:prstGeom prst="rect">
            <a:avLst/>
          </a:prstGeom>
          <a:noFill/>
        </p:spPr>
        <p:txBody>
          <a:bodyPr wrap="square" rtlCol="0">
            <a:spAutoFit/>
          </a:bodyPr>
          <a:lstStyle/>
          <a:p>
            <a:pPr marL="285750" indent="-285750">
              <a:buFont typeface="Arial" panose="020B0604020202020204" pitchFamily="34" charset="0"/>
              <a:buChar char="•"/>
            </a:pPr>
            <a:r>
              <a:rPr lang="cs-CZ" sz="2400" b="1" dirty="0" smtClean="0"/>
              <a:t>Fragmentace podmínek účasti veřejnosti</a:t>
            </a:r>
          </a:p>
          <a:p>
            <a:pPr marL="285750" indent="-285750">
              <a:buFont typeface="Arial" panose="020B0604020202020204" pitchFamily="34" charset="0"/>
              <a:buChar char="•"/>
            </a:pPr>
            <a:r>
              <a:rPr lang="cs-CZ" sz="2400" b="1" dirty="0" smtClean="0"/>
              <a:t>Neschopnost celkového nastavení a propojení povolovacích řízení</a:t>
            </a:r>
          </a:p>
          <a:p>
            <a:pPr marL="285750" indent="-285750">
              <a:buFont typeface="Arial" panose="020B0604020202020204" pitchFamily="34" charset="0"/>
              <a:buChar char="•"/>
            </a:pPr>
            <a:r>
              <a:rPr lang="cs-CZ" sz="2400" b="1" dirty="0" smtClean="0"/>
              <a:t>Minimalistický přístup k harmonizačním požadavkům</a:t>
            </a:r>
          </a:p>
          <a:p>
            <a:pPr marL="285750" indent="-285750">
              <a:buFont typeface="Arial" panose="020B0604020202020204" pitchFamily="34" charset="0"/>
              <a:buChar char="•"/>
            </a:pPr>
            <a:r>
              <a:rPr lang="cs-CZ" sz="2400" b="1" dirty="0" smtClean="0"/>
              <a:t>Vnímání účasti veřejnosti jako nežádoucí  </a:t>
            </a:r>
            <a:endParaRPr lang="cs-CZ" sz="2400" b="1" dirty="0"/>
          </a:p>
        </p:txBody>
      </p:sp>
      <p:sp>
        <p:nvSpPr>
          <p:cNvPr id="5" name="TextovéPole 4"/>
          <p:cNvSpPr txBox="1"/>
          <p:nvPr/>
        </p:nvSpPr>
        <p:spPr>
          <a:xfrm>
            <a:off x="827584" y="3861048"/>
            <a:ext cx="7992888" cy="2031325"/>
          </a:xfrm>
          <a:prstGeom prst="rect">
            <a:avLst/>
          </a:prstGeom>
          <a:noFill/>
        </p:spPr>
        <p:txBody>
          <a:bodyPr wrap="square" rtlCol="0">
            <a:spAutoFit/>
          </a:bodyPr>
          <a:lstStyle/>
          <a:p>
            <a:pPr algn="just"/>
            <a:r>
              <a:rPr lang="cs-CZ" i="1" dirty="0" smtClean="0"/>
              <a:t>„Smyslem </a:t>
            </a:r>
            <a:r>
              <a:rPr lang="cs-CZ" i="1" dirty="0"/>
              <a:t>a účelem jejich účasti ve stavebních řízení není blokace, zdržování a protahování realizace stavebního záměru procesními obstrukcemi, nýbrž to, aby kvalifikovaně, tj. odbornými argumenty z oblasti ochrany životního prostředí, urbanismu apod., hájila dotčené (veřejné) zájmy ochrany přírody a krajiny v konkurenci jiných veřejných zájmů a zájmů soukromých</a:t>
            </a:r>
            <a:r>
              <a:rPr lang="cs-CZ" i="1" dirty="0" smtClean="0"/>
              <a:t>.“</a:t>
            </a:r>
          </a:p>
          <a:p>
            <a:endParaRPr lang="cs-CZ" dirty="0"/>
          </a:p>
          <a:p>
            <a:pPr algn="r"/>
            <a:r>
              <a:rPr lang="cs-CZ" dirty="0" smtClean="0"/>
              <a:t>(rozsudek NSS ze </a:t>
            </a:r>
            <a:r>
              <a:rPr lang="cs-CZ" dirty="0"/>
              <a:t>dne 4. 5. 2011, č. j. 7 As 2/2011 </a:t>
            </a:r>
            <a:r>
              <a:rPr lang="cs-CZ" dirty="0" smtClean="0"/>
              <a:t>– 52)</a:t>
            </a:r>
            <a:endParaRPr lang="cs-CZ" dirty="0"/>
          </a:p>
        </p:txBody>
      </p:sp>
    </p:spTree>
    <p:extLst>
      <p:ext uri="{BB962C8B-B14F-4D97-AF65-F5344CB8AC3E}">
        <p14:creationId xmlns:p14="http://schemas.microsoft.com/office/powerpoint/2010/main" val="335974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Vnitrostátní právní systém</a:t>
            </a:r>
            <a:endParaRPr lang="cs-CZ" sz="4000" b="1" dirty="0"/>
          </a:p>
        </p:txBody>
      </p:sp>
      <p:sp>
        <p:nvSpPr>
          <p:cNvPr id="5" name="Zaoblený obdélník 4"/>
          <p:cNvSpPr/>
          <p:nvPr/>
        </p:nvSpPr>
        <p:spPr>
          <a:xfrm>
            <a:off x="611560" y="1340768"/>
            <a:ext cx="5616624" cy="9361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600" dirty="0" smtClean="0"/>
              <a:t>Ústavní právo</a:t>
            </a:r>
            <a:endParaRPr lang="cs-CZ" sz="3600" dirty="0"/>
          </a:p>
        </p:txBody>
      </p:sp>
      <p:sp>
        <p:nvSpPr>
          <p:cNvPr id="8" name="Zaoblený obdélník 7"/>
          <p:cNvSpPr/>
          <p:nvPr/>
        </p:nvSpPr>
        <p:spPr>
          <a:xfrm>
            <a:off x="611560" y="2463814"/>
            <a:ext cx="5616624" cy="9361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3600" dirty="0" smtClean="0"/>
              <a:t>Trestní právo</a:t>
            </a:r>
            <a:endParaRPr lang="cs-CZ" sz="3600" dirty="0"/>
          </a:p>
        </p:txBody>
      </p:sp>
      <p:sp>
        <p:nvSpPr>
          <p:cNvPr id="9" name="Zaoblený obdélník 8"/>
          <p:cNvSpPr/>
          <p:nvPr/>
        </p:nvSpPr>
        <p:spPr>
          <a:xfrm>
            <a:off x="628261" y="3573016"/>
            <a:ext cx="5599923" cy="93610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cs-CZ" sz="3600" dirty="0" smtClean="0"/>
              <a:t>Správní právo</a:t>
            </a:r>
            <a:endParaRPr lang="cs-CZ" sz="3600" dirty="0"/>
          </a:p>
        </p:txBody>
      </p:sp>
      <p:sp>
        <p:nvSpPr>
          <p:cNvPr id="10" name="Zaoblený obdélník 9"/>
          <p:cNvSpPr/>
          <p:nvPr/>
        </p:nvSpPr>
        <p:spPr>
          <a:xfrm>
            <a:off x="634176" y="4617132"/>
            <a:ext cx="559400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3600" dirty="0" smtClean="0"/>
              <a:t>Civilní právo</a:t>
            </a:r>
            <a:endParaRPr lang="cs-CZ" sz="3600" dirty="0"/>
          </a:p>
        </p:txBody>
      </p:sp>
      <p:sp>
        <p:nvSpPr>
          <p:cNvPr id="11" name="Zaoblený obdélník 10"/>
          <p:cNvSpPr/>
          <p:nvPr/>
        </p:nvSpPr>
        <p:spPr>
          <a:xfrm>
            <a:off x="648418" y="5707157"/>
            <a:ext cx="5579766"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cs-CZ" sz="3600" dirty="0" smtClean="0"/>
              <a:t>Další odvětví</a:t>
            </a:r>
            <a:endParaRPr lang="cs-CZ" sz="3600" dirty="0"/>
          </a:p>
        </p:txBody>
      </p:sp>
      <p:sp>
        <p:nvSpPr>
          <p:cNvPr id="6" name="Zaoblený obdélník 5"/>
          <p:cNvSpPr/>
          <p:nvPr/>
        </p:nvSpPr>
        <p:spPr>
          <a:xfrm>
            <a:off x="3431180" y="3655707"/>
            <a:ext cx="1889783" cy="789064"/>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cs-CZ" dirty="0" smtClean="0"/>
              <a:t>Právo životního prostředí v užším pojetí</a:t>
            </a:r>
            <a:endParaRPr lang="cs-CZ" dirty="0"/>
          </a:p>
        </p:txBody>
      </p:sp>
      <p:sp>
        <p:nvSpPr>
          <p:cNvPr id="7" name="Zaoblený obdélník 6"/>
          <p:cNvSpPr/>
          <p:nvPr/>
        </p:nvSpPr>
        <p:spPr>
          <a:xfrm>
            <a:off x="7665735" y="3992674"/>
            <a:ext cx="1008112" cy="338577"/>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2" name="TextovéPole 11"/>
          <p:cNvSpPr txBox="1"/>
          <p:nvPr/>
        </p:nvSpPr>
        <p:spPr>
          <a:xfrm>
            <a:off x="7521488" y="3382061"/>
            <a:ext cx="1301823" cy="646331"/>
          </a:xfrm>
          <a:prstGeom prst="rect">
            <a:avLst/>
          </a:prstGeom>
          <a:noFill/>
        </p:spPr>
        <p:txBody>
          <a:bodyPr wrap="square" rtlCol="0">
            <a:spAutoFit/>
          </a:bodyPr>
          <a:lstStyle/>
          <a:p>
            <a:pPr algn="ctr"/>
            <a:r>
              <a:rPr lang="cs-CZ" dirty="0"/>
              <a:t>NORMY PŽP</a:t>
            </a:r>
          </a:p>
        </p:txBody>
      </p:sp>
      <p:sp>
        <p:nvSpPr>
          <p:cNvPr id="15" name="Zaoblený obdélník 14"/>
          <p:cNvSpPr/>
          <p:nvPr/>
        </p:nvSpPr>
        <p:spPr>
          <a:xfrm>
            <a:off x="5608519" y="1470243"/>
            <a:ext cx="504056" cy="662613"/>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6" name="Zaoblený obdélník 15"/>
          <p:cNvSpPr/>
          <p:nvPr/>
        </p:nvSpPr>
        <p:spPr>
          <a:xfrm>
            <a:off x="5608519" y="2594958"/>
            <a:ext cx="504056" cy="690026"/>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7" name="Zaoblený obdélník 16"/>
          <p:cNvSpPr/>
          <p:nvPr/>
        </p:nvSpPr>
        <p:spPr>
          <a:xfrm>
            <a:off x="5582254" y="4740171"/>
            <a:ext cx="504056" cy="690026"/>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8" name="Zaoblený obdélník 17"/>
          <p:cNvSpPr/>
          <p:nvPr/>
        </p:nvSpPr>
        <p:spPr>
          <a:xfrm>
            <a:off x="5582254" y="5879314"/>
            <a:ext cx="504056" cy="690026"/>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sp>
        <p:nvSpPr>
          <p:cNvPr id="19" name="Zaoblený obdélník 18"/>
          <p:cNvSpPr/>
          <p:nvPr/>
        </p:nvSpPr>
        <p:spPr>
          <a:xfrm>
            <a:off x="5508891" y="3705226"/>
            <a:ext cx="504056" cy="690026"/>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cs-CZ" dirty="0"/>
          </a:p>
        </p:txBody>
      </p:sp>
      <p:cxnSp>
        <p:nvCxnSpPr>
          <p:cNvPr id="14" name="Přímá spojnice se šipkou 13"/>
          <p:cNvCxnSpPr/>
          <p:nvPr/>
        </p:nvCxnSpPr>
        <p:spPr>
          <a:xfrm flipH="1" flipV="1">
            <a:off x="6012948" y="1801550"/>
            <a:ext cx="1439372" cy="2059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H="1" flipV="1">
            <a:off x="6012948" y="2939972"/>
            <a:ext cx="1295356" cy="1088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flipV="1">
            <a:off x="5834282" y="4193649"/>
            <a:ext cx="1474022" cy="1376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flipH="1">
            <a:off x="5860547" y="4617132"/>
            <a:ext cx="1660941"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H="1">
            <a:off x="6012947" y="4509120"/>
            <a:ext cx="1943429" cy="1715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49" name="Přímá spojnice se šipkou 2048"/>
          <p:cNvCxnSpPr/>
          <p:nvPr/>
        </p:nvCxnSpPr>
        <p:spPr>
          <a:xfrm flipH="1" flipV="1">
            <a:off x="5220072" y="3861048"/>
            <a:ext cx="2088232" cy="300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92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7029</TotalTime>
  <Words>1567</Words>
  <Application>Microsoft Office PowerPoint</Application>
  <PresentationFormat>Předvádění na obrazovce (4:3)</PresentationFormat>
  <Paragraphs>283</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Consolas</vt:lpstr>
      <vt:lpstr>Verdana</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Vojtěch Vomáčka</cp:lastModifiedBy>
  <cp:revision>154</cp:revision>
  <dcterms:created xsi:type="dcterms:W3CDTF">2014-09-07T21:44:03Z</dcterms:created>
  <dcterms:modified xsi:type="dcterms:W3CDTF">2017-09-20T07:50:17Z</dcterms:modified>
</cp:coreProperties>
</file>