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46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397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1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988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6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4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9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6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3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D617-5BEC-4B4A-B5B3-ECB939D5917A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3790F3-0360-DA4A-BAD5-B15FC1EE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9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English administrative judiciary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3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Lawsuits </a:t>
            </a:r>
            <a:r>
              <a:rPr lang="en-US" b="1" dirty="0" smtClean="0"/>
              <a:t>/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561" y="1567543"/>
            <a:ext cx="9272051" cy="434367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Judicial Review:</a:t>
            </a:r>
            <a:endParaRPr lang="en-US" sz="2400" dirty="0" smtClean="0"/>
          </a:p>
          <a:p>
            <a:r>
              <a:rPr lang="en-US" sz="2400" dirty="0" smtClean="0"/>
              <a:t>Still in the name of the monarch</a:t>
            </a:r>
          </a:p>
          <a:p>
            <a:r>
              <a:rPr lang="en-US" sz="2400" dirty="0" smtClean="0"/>
              <a:t>Since 1978</a:t>
            </a:r>
          </a:p>
          <a:p>
            <a:r>
              <a:rPr lang="en-US" sz="2400" dirty="0" smtClean="0"/>
              <a:t>Unified Prerogative Writs and ordinary claims</a:t>
            </a:r>
          </a:p>
          <a:p>
            <a:r>
              <a:rPr lang="en-US" sz="2400" dirty="0" smtClean="0"/>
              <a:t>Requests:</a:t>
            </a:r>
          </a:p>
          <a:p>
            <a:r>
              <a:rPr lang="en-US" sz="2400" dirty="0" smtClean="0"/>
              <a:t>Certiorari, Prohibition, Mandamus, declaration, injunction (for provisional protection), damages (only as an accessorial request), substitutionary remedy (since 2000 / 2007)</a:t>
            </a:r>
          </a:p>
          <a:p>
            <a:r>
              <a:rPr lang="en-US" sz="2400" dirty="0" smtClean="0"/>
              <a:t>Joint legal protection procedure, not single legal recourse</a:t>
            </a:r>
          </a:p>
        </p:txBody>
      </p:sp>
    </p:spTree>
    <p:extLst>
      <p:ext uri="{BB962C8B-B14F-4D97-AF65-F5344CB8AC3E}">
        <p14:creationId xmlns:p14="http://schemas.microsoft.com/office/powerpoint/2010/main" val="49697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Challengeable 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Enactments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Laws (EU, ECHR </a:t>
            </a:r>
            <a:r>
              <a:rPr lang="mr-IN" dirty="0" smtClean="0"/>
              <a:t>–</a:t>
            </a:r>
            <a:r>
              <a:rPr lang="en-US" dirty="0" smtClean="0"/>
              <a:t> exception of illegality) and </a:t>
            </a:r>
            <a:r>
              <a:rPr lang="en-US" u="sng" dirty="0" smtClean="0"/>
              <a:t>by-laws</a:t>
            </a:r>
            <a:r>
              <a:rPr lang="en-US" dirty="0" smtClean="0"/>
              <a:t> (direct control)</a:t>
            </a:r>
          </a:p>
          <a:p>
            <a:r>
              <a:rPr lang="en-US" u="sng" dirty="0" smtClean="0"/>
              <a:t>Decisions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administrative acts</a:t>
            </a:r>
          </a:p>
          <a:p>
            <a:r>
              <a:rPr lang="en-US" u="sng" dirty="0" smtClean="0"/>
              <a:t>Action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factual acts of administrative</a:t>
            </a:r>
          </a:p>
          <a:p>
            <a:r>
              <a:rPr lang="en-US" u="sng" dirty="0"/>
              <a:t>F</a:t>
            </a:r>
            <a:r>
              <a:rPr lang="en-US" u="sng" dirty="0" smtClean="0"/>
              <a:t>ailure to act </a:t>
            </a:r>
            <a:r>
              <a:rPr lang="mr-IN" dirty="0" smtClean="0"/>
              <a:t>–</a:t>
            </a:r>
            <a:r>
              <a:rPr lang="en-US" dirty="0" smtClean="0"/>
              <a:t> administrative silence</a:t>
            </a:r>
          </a:p>
          <a:p>
            <a:r>
              <a:rPr lang="en-US" dirty="0" smtClean="0"/>
              <a:t>Also provisional and procedural decisions and rec commendations, guidelines and public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4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Judicial Control of Discretionary 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Points of law</a:t>
            </a:r>
            <a:r>
              <a:rPr lang="en-US" dirty="0" smtClean="0"/>
              <a:t> (competence, procedure [natural justice], form of act, application of the law)</a:t>
            </a:r>
          </a:p>
          <a:p>
            <a:r>
              <a:rPr lang="en-US" u="sng" dirty="0" smtClean="0"/>
              <a:t>Facts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only obvious (flagrant) mistakes</a:t>
            </a:r>
          </a:p>
          <a:p>
            <a:r>
              <a:rPr lang="en-US" u="sng" dirty="0" smtClean="0"/>
              <a:t>Discretion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Wednesbury</a:t>
            </a:r>
            <a:r>
              <a:rPr lang="en-US" dirty="0" smtClean="0"/>
              <a:t> principles </a:t>
            </a:r>
            <a:r>
              <a:rPr lang="mr-IN" dirty="0" smtClean="0"/>
              <a:t>–</a:t>
            </a:r>
            <a:r>
              <a:rPr lang="en-US" dirty="0" smtClean="0"/>
              <a:t> legal aim</a:t>
            </a:r>
            <a:r>
              <a:rPr lang="en-US" dirty="0"/>
              <a:t> </a:t>
            </a:r>
            <a:r>
              <a:rPr lang="en-US" dirty="0" smtClean="0"/>
              <a:t>(political decision have a special treatment)</a:t>
            </a:r>
          </a:p>
          <a:p>
            <a:r>
              <a:rPr lang="en-US" u="sng" dirty="0" smtClean="0"/>
              <a:t>Deference:</a:t>
            </a:r>
            <a:endParaRPr lang="en-US" dirty="0"/>
          </a:p>
          <a:p>
            <a:r>
              <a:rPr lang="en-US" dirty="0" smtClean="0"/>
              <a:t>deriver from the </a:t>
            </a:r>
            <a:r>
              <a:rPr lang="en-US" u="sng" dirty="0" smtClean="0"/>
              <a:t>principle of comity</a:t>
            </a:r>
          </a:p>
          <a:p>
            <a:r>
              <a:rPr lang="en-US" dirty="0" smtClean="0"/>
              <a:t>Similar to </a:t>
            </a:r>
            <a:r>
              <a:rPr lang="en-US" i="1" dirty="0" err="1" smtClean="0"/>
              <a:t>Beurteilungsspielraum</a:t>
            </a:r>
            <a:endParaRPr lang="en-US" i="1" dirty="0" smtClean="0"/>
          </a:p>
          <a:p>
            <a:r>
              <a:rPr lang="en-US" dirty="0" smtClean="0"/>
              <a:t>Only </a:t>
            </a:r>
            <a:r>
              <a:rPr lang="en-US" u="sng" dirty="0" smtClean="0"/>
              <a:t>unreasonable interpretation</a:t>
            </a:r>
            <a:r>
              <a:rPr lang="en-US" dirty="0" smtClean="0"/>
              <a:t> of legal standards in sanctioned</a:t>
            </a:r>
          </a:p>
        </p:txBody>
      </p:sp>
    </p:spTree>
    <p:extLst>
      <p:ext uri="{BB962C8B-B14F-4D97-AF65-F5344CB8AC3E}">
        <p14:creationId xmlns:p14="http://schemas.microsoft.com/office/powerpoint/2010/main" val="140273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Legal Recourse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 on </a:t>
            </a:r>
            <a:r>
              <a:rPr lang="en-US" u="sng" dirty="0" smtClean="0"/>
              <a:t>points of law</a:t>
            </a:r>
          </a:p>
          <a:p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u="sng" dirty="0" smtClean="0"/>
              <a:t>lower or the higher courts allow </a:t>
            </a:r>
            <a:r>
              <a:rPr lang="en-US" dirty="0" smtClean="0"/>
              <a:t>the appeal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First-Tier Tribunal </a:t>
            </a:r>
            <a:r>
              <a:rPr lang="en-US" dirty="0" smtClean="0"/>
              <a:t>and the </a:t>
            </a:r>
            <a:r>
              <a:rPr lang="en-US" u="sng" dirty="0" smtClean="0"/>
              <a:t>Upper Tribunal </a:t>
            </a:r>
            <a:r>
              <a:rPr lang="en-US" dirty="0" smtClean="0"/>
              <a:t>can reassess their own decisions (</a:t>
            </a:r>
            <a:r>
              <a:rPr lang="en-US" u="sng" dirty="0" smtClean="0"/>
              <a:t>remonstrative legal remedies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5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Relations to Administrative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access to courts before access to tribunals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3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 for your attention!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Historical Development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489" y="2462149"/>
            <a:ext cx="2974848" cy="3121152"/>
          </a:xfrm>
        </p:spPr>
      </p:pic>
    </p:spTree>
    <p:extLst>
      <p:ext uri="{BB962C8B-B14F-4D97-AF65-F5344CB8AC3E}">
        <p14:creationId xmlns:p14="http://schemas.microsoft.com/office/powerpoint/2010/main" val="142899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Historical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Court of King’s Bench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damages claims, Medieval times, part of King’s entourage</a:t>
            </a:r>
          </a:p>
          <a:p>
            <a:r>
              <a:rPr lang="en-US" u="sng" dirty="0" smtClean="0"/>
              <a:t>XVII century changes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a) King lost the right to remove judges</a:t>
            </a:r>
          </a:p>
          <a:p>
            <a:r>
              <a:rPr lang="en-US" dirty="0" smtClean="0"/>
              <a:t>b) Prerogative Writs (Certiorari, Mandamus, Prohibition and Habeas Corpus)</a:t>
            </a:r>
          </a:p>
          <a:p>
            <a:r>
              <a:rPr lang="en-US" u="sng" dirty="0" smtClean="0"/>
              <a:t>XIX century</a:t>
            </a:r>
            <a:r>
              <a:rPr lang="en-US" dirty="0" smtClean="0"/>
              <a:t>:</a:t>
            </a:r>
          </a:p>
          <a:p>
            <a:r>
              <a:rPr lang="en-US" u="sng" dirty="0" smtClean="0"/>
              <a:t>High Court</a:t>
            </a:r>
            <a:r>
              <a:rPr lang="en-US" dirty="0" smtClean="0"/>
              <a:t> competent for administrative disputes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u="sng" dirty="0" smtClean="0"/>
              <a:t>the</a:t>
            </a:r>
            <a:r>
              <a:rPr lang="en-US" dirty="0" smtClean="0"/>
              <a:t> </a:t>
            </a:r>
            <a:r>
              <a:rPr lang="en-US" u="sng" dirty="0" smtClean="0"/>
              <a:t>Queen’s Bench Division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later became </a:t>
            </a:r>
            <a:r>
              <a:rPr lang="en-US" u="sng" dirty="0" smtClean="0"/>
              <a:t>the Administrative Court</a:t>
            </a:r>
          </a:p>
          <a:p>
            <a:r>
              <a:rPr lang="en-US" dirty="0" smtClean="0"/>
              <a:t>Appeal to the </a:t>
            </a:r>
            <a:r>
              <a:rPr lang="en-US" u="sng" dirty="0" smtClean="0"/>
              <a:t>Court of Appeal</a:t>
            </a:r>
            <a:r>
              <a:rPr lang="en-US" dirty="0" smtClean="0"/>
              <a:t> and then to the </a:t>
            </a:r>
            <a:r>
              <a:rPr lang="en-US" u="sng" dirty="0" smtClean="0"/>
              <a:t>House of Lords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as of 2009 </a:t>
            </a:r>
            <a:r>
              <a:rPr lang="en-US" u="sng" dirty="0" smtClean="0"/>
              <a:t>Supreme Court of the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1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Albert </a:t>
            </a:r>
            <a:r>
              <a:rPr lang="en-US" b="1" dirty="0" smtClean="0"/>
              <a:t>Venn Dicey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7" y="1517481"/>
            <a:ext cx="4522365" cy="4749515"/>
          </a:xfrm>
        </p:spPr>
      </p:pic>
    </p:spTree>
    <p:extLst>
      <p:ext uri="{BB962C8B-B14F-4D97-AF65-F5344CB8AC3E}">
        <p14:creationId xmlns:p14="http://schemas.microsoft.com/office/powerpoint/2010/main" val="213185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Historical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Administrative Tribunals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1660 </a:t>
            </a:r>
            <a:r>
              <a:rPr lang="mr-IN" dirty="0" smtClean="0"/>
              <a:t>–</a:t>
            </a:r>
            <a:r>
              <a:rPr lang="en-US" dirty="0" smtClean="0"/>
              <a:t> the Commissioner of Customs and Excise</a:t>
            </a:r>
          </a:p>
          <a:p>
            <a:r>
              <a:rPr lang="en-US" dirty="0" smtClean="0"/>
              <a:t>1799 </a:t>
            </a:r>
            <a:r>
              <a:rPr lang="mr-IN" dirty="0" smtClean="0"/>
              <a:t>–</a:t>
            </a:r>
            <a:r>
              <a:rPr lang="en-US" dirty="0" smtClean="0"/>
              <a:t> the General Commissioner of Income Tax</a:t>
            </a:r>
          </a:p>
          <a:p>
            <a:r>
              <a:rPr lang="en-US" dirty="0" smtClean="0"/>
              <a:t>XX century phenomenon </a:t>
            </a:r>
            <a:r>
              <a:rPr lang="mr-IN" dirty="0" smtClean="0"/>
              <a:t>–</a:t>
            </a:r>
            <a:r>
              <a:rPr lang="en-US" dirty="0" smtClean="0"/>
              <a:t> more than 80 by the end of XX century</a:t>
            </a:r>
          </a:p>
          <a:p>
            <a:r>
              <a:rPr lang="en-US" dirty="0" smtClean="0"/>
              <a:t>Product of the Welfare State</a:t>
            </a:r>
          </a:p>
          <a:p>
            <a:r>
              <a:rPr lang="en-US" i="1" dirty="0" smtClean="0"/>
              <a:t>Ad hoc</a:t>
            </a:r>
            <a:r>
              <a:rPr lang="en-US" dirty="0" smtClean="0"/>
              <a:t>, without plan, huge procedural and organizational variations</a:t>
            </a:r>
          </a:p>
          <a:p>
            <a:r>
              <a:rPr lang="en-US" dirty="0" smtClean="0"/>
              <a:t>No guarantees of independence and due process, no lawyers within</a:t>
            </a:r>
          </a:p>
          <a:p>
            <a:r>
              <a:rPr lang="en-US" dirty="0" smtClean="0"/>
              <a:t>Quasi-judicial entities</a:t>
            </a:r>
          </a:p>
        </p:txBody>
      </p:sp>
    </p:spTree>
    <p:extLst>
      <p:ext uri="{BB962C8B-B14F-4D97-AF65-F5344CB8AC3E}">
        <p14:creationId xmlns:p14="http://schemas.microsoft.com/office/powerpoint/2010/main" val="27577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Historical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Administrative Tribunals</a:t>
            </a:r>
            <a:r>
              <a:rPr lang="en-US" dirty="0" smtClean="0"/>
              <a:t>:</a:t>
            </a:r>
          </a:p>
          <a:p>
            <a:r>
              <a:rPr lang="en-US" u="sng" dirty="0" smtClean="0"/>
              <a:t>Franks Committee on Tribunals and Enquiries (1957)</a:t>
            </a:r>
            <a:r>
              <a:rPr lang="en-US" dirty="0" smtClean="0"/>
              <a:t>:</a:t>
            </a:r>
          </a:p>
          <a:p>
            <a:r>
              <a:rPr lang="en-US" dirty="0" smtClean="0"/>
              <a:t>Openness, fairness and impartiality</a:t>
            </a:r>
          </a:p>
        </p:txBody>
      </p:sp>
    </p:spTree>
    <p:extLst>
      <p:ext uri="{BB962C8B-B14F-4D97-AF65-F5344CB8AC3E}">
        <p14:creationId xmlns:p14="http://schemas.microsoft.com/office/powerpoint/2010/main" val="149234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Organization and Jurisdiction of Administrative Judiciary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Constitutional Reform Act (2005)</a:t>
            </a:r>
          </a:p>
          <a:p>
            <a:r>
              <a:rPr lang="en-US" dirty="0" smtClean="0"/>
              <a:t>The Tribunals, Courts and Enforcement Act (2007)</a:t>
            </a:r>
          </a:p>
          <a:p>
            <a:r>
              <a:rPr lang="en-US" dirty="0" smtClean="0"/>
              <a:t>Part 54 of the </a:t>
            </a:r>
            <a:r>
              <a:rPr lang="en-US" smtClean="0"/>
              <a:t>Civil Procedure Rules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Supreme Court of the UK</a:t>
            </a:r>
          </a:p>
          <a:p>
            <a:r>
              <a:rPr lang="en-US" dirty="0" smtClean="0"/>
              <a:t>The Court of Appeal</a:t>
            </a:r>
          </a:p>
          <a:p>
            <a:r>
              <a:rPr lang="en-US" dirty="0" smtClean="0"/>
              <a:t>The High Court (Administrative Court) / Upper Tribunal (superior court of records)</a:t>
            </a:r>
          </a:p>
          <a:p>
            <a:r>
              <a:rPr lang="en-US" dirty="0" smtClean="0"/>
              <a:t>The First-Tier Tribunal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3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Lawsuits / Claims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Ordinary Claims:</a:t>
            </a:r>
            <a:endParaRPr lang="en-US" sz="2400" dirty="0" smtClean="0"/>
          </a:p>
          <a:p>
            <a:r>
              <a:rPr lang="en-US" sz="2400" dirty="0" smtClean="0"/>
              <a:t>Damages claims, injunction, declaration</a:t>
            </a:r>
          </a:p>
          <a:p>
            <a:r>
              <a:rPr lang="en-US" sz="2400" dirty="0" smtClean="0"/>
              <a:t>Ordinary courts, civil procedure</a:t>
            </a:r>
          </a:p>
        </p:txBody>
      </p:sp>
    </p:spTree>
    <p:extLst>
      <p:ext uri="{BB962C8B-B14F-4D97-AF65-F5344CB8AC3E}">
        <p14:creationId xmlns:p14="http://schemas.microsoft.com/office/powerpoint/2010/main" val="100249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Lawsuits / Claims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Prerogative Writs:</a:t>
            </a:r>
            <a:endParaRPr lang="en-US" sz="2400" dirty="0" smtClean="0"/>
          </a:p>
          <a:p>
            <a:r>
              <a:rPr lang="en-US" sz="2400" dirty="0" smtClean="0"/>
              <a:t>Submitted </a:t>
            </a:r>
            <a:r>
              <a:rPr lang="en-US" sz="2400" u="sng" dirty="0" smtClean="0"/>
              <a:t>in the name of monarch</a:t>
            </a:r>
          </a:p>
          <a:p>
            <a:r>
              <a:rPr lang="en-US" sz="2400" dirty="0" smtClean="0"/>
              <a:t>Since XVI century citizens submit them </a:t>
            </a:r>
            <a:r>
              <a:rPr lang="en-US" sz="2400" u="sng" dirty="0" smtClean="0"/>
              <a:t>without monarch’s approval</a:t>
            </a:r>
          </a:p>
          <a:p>
            <a:r>
              <a:rPr lang="en-US" sz="2400" dirty="0" smtClean="0"/>
              <a:t>1938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u="sng" dirty="0" smtClean="0"/>
              <a:t>Prerogative Orders</a:t>
            </a:r>
          </a:p>
          <a:p>
            <a:r>
              <a:rPr lang="en-US" sz="2400" dirty="0" smtClean="0"/>
              <a:t>2004 </a:t>
            </a:r>
            <a:r>
              <a:rPr lang="mr-IN" sz="2400" dirty="0" smtClean="0"/>
              <a:t>–</a:t>
            </a:r>
            <a:r>
              <a:rPr lang="en-US" sz="2400" dirty="0" smtClean="0"/>
              <a:t> renaming:</a:t>
            </a:r>
          </a:p>
          <a:p>
            <a:r>
              <a:rPr lang="en-US" sz="2400" dirty="0" smtClean="0"/>
              <a:t>Certiorari </a:t>
            </a:r>
            <a:r>
              <a:rPr lang="mr-IN" sz="2400" dirty="0" smtClean="0"/>
              <a:t>–</a:t>
            </a:r>
            <a:r>
              <a:rPr lang="en-US" sz="2400" dirty="0" smtClean="0"/>
              <a:t> Quashing Order</a:t>
            </a:r>
          </a:p>
          <a:p>
            <a:r>
              <a:rPr lang="en-US" sz="2400" dirty="0" smtClean="0"/>
              <a:t>Prohibition </a:t>
            </a:r>
            <a:r>
              <a:rPr lang="mr-IN" sz="2400" dirty="0" smtClean="0"/>
              <a:t>–</a:t>
            </a:r>
            <a:r>
              <a:rPr lang="en-US" sz="2400" dirty="0" smtClean="0"/>
              <a:t> Prohibition Order</a:t>
            </a:r>
          </a:p>
          <a:p>
            <a:r>
              <a:rPr lang="en-US" sz="2400" dirty="0" smtClean="0"/>
              <a:t>Mandamus </a:t>
            </a:r>
            <a:r>
              <a:rPr lang="mr-IN" sz="2400" dirty="0" smtClean="0"/>
              <a:t>–</a:t>
            </a:r>
            <a:r>
              <a:rPr lang="en-US" sz="2400" dirty="0" smtClean="0"/>
              <a:t> Mandatory Order</a:t>
            </a:r>
          </a:p>
        </p:txBody>
      </p:sp>
    </p:spTree>
    <p:extLst>
      <p:ext uri="{BB962C8B-B14F-4D97-AF65-F5344CB8AC3E}">
        <p14:creationId xmlns:p14="http://schemas.microsoft.com/office/powerpoint/2010/main" val="1116540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524</Words>
  <Application>Microsoft Macintosh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Century Gothic</vt:lpstr>
      <vt:lpstr>Mangal</vt:lpstr>
      <vt:lpstr>Wingdings 3</vt:lpstr>
      <vt:lpstr>Arial</vt:lpstr>
      <vt:lpstr>Wisp</vt:lpstr>
      <vt:lpstr>English administrative judiciary</vt:lpstr>
      <vt:lpstr>Historical Development</vt:lpstr>
      <vt:lpstr>Historical Development</vt:lpstr>
      <vt:lpstr>Albert Venn Dicey</vt:lpstr>
      <vt:lpstr>Historical Development</vt:lpstr>
      <vt:lpstr>Historical Development</vt:lpstr>
      <vt:lpstr>Organization and Jurisdiction of Administrative Judiciary</vt:lpstr>
      <vt:lpstr>Lawsuits / Claims</vt:lpstr>
      <vt:lpstr>Lawsuits / Claims</vt:lpstr>
      <vt:lpstr>Lawsuits / Claims</vt:lpstr>
      <vt:lpstr>Challengeable Acts</vt:lpstr>
      <vt:lpstr>Judicial Control of Discretionary Acts</vt:lpstr>
      <vt:lpstr>Legal Recourse</vt:lpstr>
      <vt:lpstr>Relations to Administrative Procedure</vt:lpstr>
      <vt:lpstr>Thank you for your attention!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administrative judiciary</dc:title>
  <dc:creator>Microsoft Office User</dc:creator>
  <cp:lastModifiedBy>Microsoft Office User</cp:lastModifiedBy>
  <cp:revision>32</cp:revision>
  <dcterms:created xsi:type="dcterms:W3CDTF">2017-05-17T05:48:54Z</dcterms:created>
  <dcterms:modified xsi:type="dcterms:W3CDTF">2017-11-18T14:42:39Z</dcterms:modified>
</cp:coreProperties>
</file>