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75" r:id="rId4"/>
    <p:sldId id="274" r:id="rId5"/>
    <p:sldId id="272" r:id="rId6"/>
    <p:sldId id="273" r:id="rId7"/>
    <p:sldId id="261" r:id="rId8"/>
    <p:sldId id="264" r:id="rId9"/>
    <p:sldId id="265" r:id="rId10"/>
    <p:sldId id="266" r:id="rId11"/>
    <p:sldId id="267" r:id="rId12"/>
    <p:sldId id="262" r:id="rId13"/>
    <p:sldId id="268" r:id="rId14"/>
    <p:sldId id="270" r:id="rId15"/>
    <p:sldId id="258" r:id="rId16"/>
    <p:sldId id="257" r:id="rId17"/>
    <p:sldId id="263" r:id="rId18"/>
    <p:sldId id="259" r:id="rId19"/>
    <p:sldId id="260" r:id="rId20"/>
    <p:sldId id="269"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snapToGrid="0" snapToObjects="1">
      <p:cViewPr varScale="1">
        <p:scale>
          <a:sx n="92" d="100"/>
          <a:sy n="92" d="100"/>
        </p:scale>
        <p:origin x="7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German Administrative Judiciary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2477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0073" y="401782"/>
            <a:ext cx="8844539" cy="1503218"/>
          </a:xfrm>
        </p:spPr>
        <p:txBody>
          <a:bodyPr/>
          <a:lstStyle/>
          <a:p>
            <a:pPr algn="ctr"/>
            <a:r>
              <a:rPr lang="en-US" b="1" dirty="0"/>
              <a:t>Types of Lawsuits / Acts / Claims</a:t>
            </a:r>
          </a:p>
        </p:txBody>
      </p:sp>
      <p:sp>
        <p:nvSpPr>
          <p:cNvPr id="3" name="Content Placeholder 2"/>
          <p:cNvSpPr>
            <a:spLocks noGrp="1"/>
          </p:cNvSpPr>
          <p:nvPr>
            <p:ph idx="1"/>
          </p:nvPr>
        </p:nvSpPr>
        <p:spPr>
          <a:xfrm>
            <a:off x="2382983" y="1052945"/>
            <a:ext cx="9121630" cy="5286071"/>
          </a:xfrm>
        </p:spPr>
        <p:txBody>
          <a:bodyPr>
            <a:noAutofit/>
          </a:bodyPr>
          <a:lstStyle/>
          <a:p>
            <a:r>
              <a:rPr lang="en-US" sz="2200" b="1" i="1" dirty="0" err="1" smtClean="0"/>
              <a:t>Feststellungsklage</a:t>
            </a:r>
            <a:endParaRPr lang="en-US" sz="2200" b="1" i="1" dirty="0"/>
          </a:p>
          <a:p>
            <a:r>
              <a:rPr lang="en-US" sz="2200" dirty="0" smtClean="0"/>
              <a:t>declaring </a:t>
            </a:r>
            <a:r>
              <a:rPr lang="en-US" sz="2200" dirty="0"/>
              <a:t>existence or nonexistence of certain legal </a:t>
            </a:r>
            <a:r>
              <a:rPr lang="en-US" sz="2200" dirty="0" smtClean="0"/>
              <a:t>relationship</a:t>
            </a:r>
          </a:p>
          <a:p>
            <a:r>
              <a:rPr lang="en-US" sz="2200" dirty="0" smtClean="0"/>
              <a:t>declaration </a:t>
            </a:r>
            <a:r>
              <a:rPr lang="en-US" sz="2200" dirty="0"/>
              <a:t>of nullity of an administrative </a:t>
            </a:r>
            <a:r>
              <a:rPr lang="en-US" sz="2200" dirty="0" smtClean="0"/>
              <a:t>act </a:t>
            </a:r>
            <a:r>
              <a:rPr lang="mr-IN" sz="2200" dirty="0" smtClean="0"/>
              <a:t>–</a:t>
            </a:r>
            <a:r>
              <a:rPr lang="en-US" sz="2200" dirty="0" smtClean="0"/>
              <a:t> </a:t>
            </a:r>
            <a:r>
              <a:rPr lang="en-US" sz="2200" i="1" u="sng" dirty="0" err="1" smtClean="0"/>
              <a:t>Nichtigkeitsfeststellungsklage</a:t>
            </a:r>
            <a:endParaRPr lang="en-US" sz="2200" dirty="0" smtClean="0"/>
          </a:p>
          <a:p>
            <a:r>
              <a:rPr lang="en-US" sz="2200" u="sng" dirty="0" smtClean="0"/>
              <a:t>Conditions</a:t>
            </a:r>
            <a:r>
              <a:rPr lang="en-US" sz="2200" dirty="0" smtClean="0"/>
              <a:t>:</a:t>
            </a:r>
          </a:p>
          <a:p>
            <a:r>
              <a:rPr lang="en-US" sz="2200" dirty="0" smtClean="0"/>
              <a:t>a) available only </a:t>
            </a:r>
            <a:r>
              <a:rPr lang="en-US" sz="2200" dirty="0"/>
              <a:t>when other types of lawsuits cannot be </a:t>
            </a:r>
            <a:r>
              <a:rPr lang="en-US" sz="2200" dirty="0" smtClean="0"/>
              <a:t>used</a:t>
            </a:r>
          </a:p>
          <a:p>
            <a:r>
              <a:rPr lang="en-US" sz="2200" dirty="0" smtClean="0"/>
              <a:t>b) plaintiff has to have an interest for this kind of legal protection (e.g. to have an administrative act declared illegal so that it would not be repeated or for reasons of legal certainty [e.g. preclusive deadline elapsed])</a:t>
            </a:r>
          </a:p>
          <a:p>
            <a:r>
              <a:rPr lang="en-US" sz="2200" dirty="0"/>
              <a:t>Exceptions of unconstitutionality and of illegality (</a:t>
            </a:r>
            <a:r>
              <a:rPr lang="en-US" sz="2200" i="1" dirty="0"/>
              <a:t>inter </a:t>
            </a:r>
            <a:r>
              <a:rPr lang="en-US" sz="2200" i="1" dirty="0" err="1"/>
              <a:t>partes</a:t>
            </a:r>
            <a:r>
              <a:rPr lang="en-US" sz="2200" dirty="0"/>
              <a:t> effect with respect to the general administrative legal act)</a:t>
            </a:r>
          </a:p>
          <a:p>
            <a:endParaRPr lang="en-US" sz="2200" dirty="0"/>
          </a:p>
        </p:txBody>
      </p:sp>
    </p:spTree>
    <p:extLst>
      <p:ext uri="{BB962C8B-B14F-4D97-AF65-F5344CB8AC3E}">
        <p14:creationId xmlns:p14="http://schemas.microsoft.com/office/powerpoint/2010/main" val="1192874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Lawsuits / Acts / Claims</a:t>
            </a:r>
          </a:p>
        </p:txBody>
      </p:sp>
      <p:sp>
        <p:nvSpPr>
          <p:cNvPr id="3" name="Content Placeholder 2"/>
          <p:cNvSpPr>
            <a:spLocks noGrp="1"/>
          </p:cNvSpPr>
          <p:nvPr>
            <p:ph idx="1"/>
          </p:nvPr>
        </p:nvSpPr>
        <p:spPr>
          <a:xfrm>
            <a:off x="2313709" y="1773382"/>
            <a:ext cx="9190903" cy="4565634"/>
          </a:xfrm>
        </p:spPr>
        <p:txBody>
          <a:bodyPr>
            <a:noAutofit/>
          </a:bodyPr>
          <a:lstStyle/>
          <a:p>
            <a:r>
              <a:rPr lang="en-US" sz="2400" b="1" i="1" dirty="0" err="1" smtClean="0"/>
              <a:t>Normenkontrollverfahren</a:t>
            </a:r>
            <a:r>
              <a:rPr lang="en-US" sz="2400" b="1" i="1" dirty="0" smtClean="0"/>
              <a:t> (</a:t>
            </a:r>
            <a:r>
              <a:rPr lang="en-US" sz="2400" b="1" i="1" dirty="0" err="1" smtClean="0"/>
              <a:t>abstrakte</a:t>
            </a:r>
            <a:r>
              <a:rPr lang="en-US" sz="2400" b="1" i="1" dirty="0" smtClean="0"/>
              <a:t> </a:t>
            </a:r>
            <a:r>
              <a:rPr lang="en-US" sz="2400" b="1" i="1" dirty="0" err="1" smtClean="0"/>
              <a:t>Normenkontrollklage</a:t>
            </a:r>
            <a:r>
              <a:rPr lang="en-US" sz="2400" b="1" i="1" dirty="0" smtClean="0"/>
              <a:t>)</a:t>
            </a:r>
          </a:p>
          <a:p>
            <a:r>
              <a:rPr lang="en-US" sz="2400" dirty="0" smtClean="0"/>
              <a:t>Against general administrative legal </a:t>
            </a:r>
            <a:r>
              <a:rPr lang="en-US" sz="2400" dirty="0"/>
              <a:t>acts (by-laws</a:t>
            </a:r>
            <a:r>
              <a:rPr lang="en-US" sz="2400" dirty="0" smtClean="0"/>
              <a:t>)</a:t>
            </a:r>
          </a:p>
          <a:p>
            <a:r>
              <a:rPr lang="en-US" sz="2400" i="1" dirty="0" err="1" smtClean="0"/>
              <a:t>Erga</a:t>
            </a:r>
            <a:r>
              <a:rPr lang="en-US" sz="2400" i="1" dirty="0" smtClean="0"/>
              <a:t> </a:t>
            </a:r>
            <a:r>
              <a:rPr lang="en-US" sz="2400" i="1" dirty="0" err="1" smtClean="0"/>
              <a:t>omnes</a:t>
            </a:r>
            <a:r>
              <a:rPr lang="en-US" sz="2400" dirty="0" smtClean="0"/>
              <a:t> effect</a:t>
            </a:r>
          </a:p>
          <a:p>
            <a:r>
              <a:rPr lang="en-US" sz="2400" dirty="0" smtClean="0"/>
              <a:t>Only against urban planning document issued by the local government (Art. 47 </a:t>
            </a:r>
            <a:r>
              <a:rPr lang="en-US" sz="2400" dirty="0" err="1" smtClean="0"/>
              <a:t>VwVG</a:t>
            </a:r>
            <a:r>
              <a:rPr lang="en-US" sz="2400" dirty="0" smtClean="0"/>
              <a:t>) or other acts indicated in </a:t>
            </a:r>
            <a:r>
              <a:rPr lang="en-US" sz="2400" i="1" dirty="0" smtClean="0"/>
              <a:t>Lander</a:t>
            </a:r>
            <a:r>
              <a:rPr lang="en-US" sz="2400" dirty="0" smtClean="0"/>
              <a:t> legislation</a:t>
            </a:r>
          </a:p>
          <a:p>
            <a:r>
              <a:rPr lang="en-US" sz="2400" dirty="0" smtClean="0"/>
              <a:t>Interest has to be proven for </a:t>
            </a:r>
            <a:r>
              <a:rPr lang="en-US" sz="2400" i="1" dirty="0" smtClean="0"/>
              <a:t>locus </a:t>
            </a:r>
            <a:r>
              <a:rPr lang="en-US" sz="2400" i="1" dirty="0" err="1" smtClean="0"/>
              <a:t>standi</a:t>
            </a:r>
            <a:endParaRPr lang="en-US" sz="2400" dirty="0" smtClean="0"/>
          </a:p>
          <a:p>
            <a:r>
              <a:rPr lang="en-US" sz="2400" dirty="0" smtClean="0"/>
              <a:t>Does not remove final judgments based on unconstitutional and illegal by-law</a:t>
            </a:r>
          </a:p>
          <a:p>
            <a:endParaRPr lang="en-US" sz="2400" dirty="0"/>
          </a:p>
        </p:txBody>
      </p:sp>
    </p:spTree>
    <p:extLst>
      <p:ext uri="{BB962C8B-B14F-4D97-AF65-F5344CB8AC3E}">
        <p14:creationId xmlns:p14="http://schemas.microsoft.com/office/powerpoint/2010/main" val="1378110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Challengeable Acts / Claims</a:t>
            </a:r>
            <a:endParaRPr lang="en-US" b="1" dirty="0"/>
          </a:p>
        </p:txBody>
      </p:sp>
      <p:sp>
        <p:nvSpPr>
          <p:cNvPr id="3" name="Content Placeholder 2"/>
          <p:cNvSpPr>
            <a:spLocks noGrp="1"/>
          </p:cNvSpPr>
          <p:nvPr>
            <p:ph idx="1"/>
          </p:nvPr>
        </p:nvSpPr>
        <p:spPr/>
        <p:txBody>
          <a:bodyPr>
            <a:normAutofit/>
          </a:bodyPr>
          <a:lstStyle/>
          <a:p>
            <a:r>
              <a:rPr lang="en-US" sz="2400" dirty="0" smtClean="0"/>
              <a:t>Individual administrative acts</a:t>
            </a:r>
          </a:p>
          <a:p>
            <a:r>
              <a:rPr lang="en-US" sz="2400" dirty="0" smtClean="0"/>
              <a:t>General administrative acts</a:t>
            </a:r>
          </a:p>
          <a:p>
            <a:r>
              <a:rPr lang="en-US" sz="2400" dirty="0" smtClean="0"/>
              <a:t>Factual acts of administration</a:t>
            </a:r>
          </a:p>
          <a:p>
            <a:r>
              <a:rPr lang="en-US" sz="2400" dirty="0" smtClean="0"/>
              <a:t>Administrative silence</a:t>
            </a:r>
          </a:p>
        </p:txBody>
      </p:sp>
    </p:spTree>
    <p:extLst>
      <p:ext uri="{BB962C8B-B14F-4D97-AF65-F5344CB8AC3E}">
        <p14:creationId xmlns:p14="http://schemas.microsoft.com/office/powerpoint/2010/main" val="363501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Judicial Control of Discretionary Acts</a:t>
            </a:r>
            <a:endParaRPr lang="en-US" b="1" dirty="0"/>
          </a:p>
        </p:txBody>
      </p:sp>
      <p:sp>
        <p:nvSpPr>
          <p:cNvPr id="3" name="Content Placeholder 2"/>
          <p:cNvSpPr>
            <a:spLocks noGrp="1"/>
          </p:cNvSpPr>
          <p:nvPr>
            <p:ph idx="1"/>
          </p:nvPr>
        </p:nvSpPr>
        <p:spPr/>
        <p:txBody>
          <a:bodyPr>
            <a:normAutofit/>
          </a:bodyPr>
          <a:lstStyle/>
          <a:p>
            <a:r>
              <a:rPr lang="en-US" sz="2400" dirty="0" smtClean="0"/>
              <a:t>Control of </a:t>
            </a:r>
            <a:r>
              <a:rPr lang="en-US" sz="2400" u="sng" dirty="0" smtClean="0"/>
              <a:t>formal and material legality </a:t>
            </a:r>
            <a:r>
              <a:rPr lang="en-US" sz="2400" dirty="0" smtClean="0"/>
              <a:t>(competence, procedure, form of act, application of the law)</a:t>
            </a:r>
          </a:p>
          <a:p>
            <a:endParaRPr lang="en-US" sz="2400" dirty="0" smtClean="0"/>
          </a:p>
          <a:p>
            <a:r>
              <a:rPr lang="en-US" sz="2400" u="sng" dirty="0" smtClean="0"/>
              <a:t>Full control of determined facts</a:t>
            </a:r>
            <a:r>
              <a:rPr lang="en-US" sz="2400" dirty="0" smtClean="0"/>
              <a:t> (exception </a:t>
            </a:r>
            <a:r>
              <a:rPr lang="mr-IN" sz="2400" dirty="0" smtClean="0"/>
              <a:t>–</a:t>
            </a:r>
            <a:r>
              <a:rPr lang="en-US" sz="2400" dirty="0" smtClean="0"/>
              <a:t> nuclear power plant building permit </a:t>
            </a:r>
            <a:r>
              <a:rPr lang="mr-IN" sz="2400" dirty="0" smtClean="0"/>
              <a:t>–</a:t>
            </a:r>
            <a:r>
              <a:rPr lang="en-US" sz="2400" dirty="0" smtClean="0"/>
              <a:t> case </a:t>
            </a:r>
            <a:r>
              <a:rPr lang="en-US" sz="2400" i="1" dirty="0" err="1" smtClean="0"/>
              <a:t>Whyl</a:t>
            </a:r>
            <a:r>
              <a:rPr lang="en-US" sz="2400" dirty="0" smtClean="0"/>
              <a:t> </a:t>
            </a:r>
            <a:r>
              <a:rPr lang="mr-IN" sz="2400" dirty="0" smtClean="0"/>
              <a:t>–</a:t>
            </a:r>
            <a:r>
              <a:rPr lang="en-US" sz="2400" dirty="0" smtClean="0"/>
              <a:t> was the factual basis sufficient for deciding)</a:t>
            </a:r>
          </a:p>
          <a:p>
            <a:endParaRPr lang="en-US" sz="2400" dirty="0" smtClean="0"/>
          </a:p>
          <a:p>
            <a:r>
              <a:rPr lang="en-US" sz="2400" i="1" u="sng" dirty="0" err="1" smtClean="0"/>
              <a:t>Ermessen</a:t>
            </a:r>
            <a:r>
              <a:rPr lang="en-US" sz="2400" dirty="0"/>
              <a:t> </a:t>
            </a:r>
            <a:r>
              <a:rPr lang="mr-IN" sz="2400" dirty="0" smtClean="0"/>
              <a:t>–</a:t>
            </a:r>
            <a:r>
              <a:rPr lang="en-US" sz="2400" dirty="0" smtClean="0"/>
              <a:t> </a:t>
            </a:r>
            <a:r>
              <a:rPr lang="en-US" sz="2400" dirty="0" err="1" smtClean="0"/>
              <a:t>exces</a:t>
            </a:r>
            <a:r>
              <a:rPr lang="en-US" sz="2400" dirty="0" smtClean="0"/>
              <a:t> of powers and legal aim</a:t>
            </a:r>
          </a:p>
          <a:p>
            <a:endParaRPr lang="en-US" sz="2400" i="1" dirty="0"/>
          </a:p>
        </p:txBody>
      </p:sp>
    </p:spTree>
    <p:extLst>
      <p:ext uri="{BB962C8B-B14F-4D97-AF65-F5344CB8AC3E}">
        <p14:creationId xmlns:p14="http://schemas.microsoft.com/office/powerpoint/2010/main" val="656776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Judicial Control of Discretionary Acts</a:t>
            </a:r>
            <a:endParaRPr lang="en-US" b="1" dirty="0"/>
          </a:p>
        </p:txBody>
      </p:sp>
      <p:sp>
        <p:nvSpPr>
          <p:cNvPr id="3" name="Content Placeholder 2"/>
          <p:cNvSpPr>
            <a:spLocks noGrp="1"/>
          </p:cNvSpPr>
          <p:nvPr>
            <p:ph idx="1"/>
          </p:nvPr>
        </p:nvSpPr>
        <p:spPr>
          <a:xfrm>
            <a:off x="1797270" y="1340069"/>
            <a:ext cx="9707342" cy="5186855"/>
          </a:xfrm>
        </p:spPr>
        <p:txBody>
          <a:bodyPr>
            <a:normAutofit/>
          </a:bodyPr>
          <a:lstStyle/>
          <a:p>
            <a:r>
              <a:rPr lang="en-US" sz="2400" i="1" u="sng" dirty="0" err="1" smtClean="0"/>
              <a:t>Ermessen</a:t>
            </a:r>
            <a:r>
              <a:rPr lang="en-US" sz="2400" dirty="0"/>
              <a:t> </a:t>
            </a:r>
            <a:r>
              <a:rPr lang="en-US" sz="2400" dirty="0" smtClean="0"/>
              <a:t>control through constitutional principles of </a:t>
            </a:r>
            <a:r>
              <a:rPr lang="en-US" sz="2400" u="sng" dirty="0" smtClean="0"/>
              <a:t>equality before the law </a:t>
            </a:r>
            <a:r>
              <a:rPr lang="en-US" sz="2400" dirty="0" smtClean="0"/>
              <a:t>(Art. 3 GG) (legitimate expectations) and </a:t>
            </a:r>
            <a:r>
              <a:rPr lang="en-US" sz="2400" u="sng" dirty="0" smtClean="0"/>
              <a:t>proportionality</a:t>
            </a:r>
            <a:endParaRPr lang="en-US" sz="2400" dirty="0" smtClean="0"/>
          </a:p>
          <a:p>
            <a:r>
              <a:rPr lang="en-US" sz="2400" dirty="0" smtClean="0"/>
              <a:t>Administration is bound by its internal acts and previous case-law even in case of discretionary acts </a:t>
            </a:r>
            <a:r>
              <a:rPr lang="mr-IN" sz="2400" dirty="0" smtClean="0"/>
              <a:t>–</a:t>
            </a:r>
            <a:r>
              <a:rPr lang="en-US" sz="2400" dirty="0" smtClean="0"/>
              <a:t> ‘</a:t>
            </a:r>
            <a:r>
              <a:rPr lang="en-US" sz="2400" u="sng" dirty="0" smtClean="0"/>
              <a:t>filling the gaps in the legal norm</a:t>
            </a:r>
            <a:r>
              <a:rPr lang="en-US" sz="2400" dirty="0" smtClean="0"/>
              <a:t>’ or ‘</a:t>
            </a:r>
            <a:r>
              <a:rPr lang="en-US" sz="2400" u="sng" dirty="0" smtClean="0"/>
              <a:t>dying out of discretion</a:t>
            </a:r>
            <a:r>
              <a:rPr lang="en-US" sz="2400" dirty="0" smtClean="0"/>
              <a:t>’</a:t>
            </a:r>
          </a:p>
          <a:p>
            <a:r>
              <a:rPr lang="en-US" sz="2400" i="1" u="sng" dirty="0" err="1" smtClean="0"/>
              <a:t>Ermessenreduzierung</a:t>
            </a:r>
            <a:r>
              <a:rPr lang="en-US" sz="2400" i="1" u="sng" dirty="0" smtClean="0"/>
              <a:t> auf Null</a:t>
            </a:r>
            <a:r>
              <a:rPr lang="en-US" sz="2400" dirty="0" smtClean="0"/>
              <a:t> </a:t>
            </a:r>
            <a:r>
              <a:rPr lang="mr-IN" sz="2400" dirty="0" smtClean="0"/>
              <a:t>–</a:t>
            </a:r>
            <a:r>
              <a:rPr lang="en-US" sz="2400" dirty="0" smtClean="0"/>
              <a:t> application of the principle of equality and specific circumstances of the case</a:t>
            </a:r>
          </a:p>
          <a:p>
            <a:r>
              <a:rPr lang="en-US" sz="2400" i="1" u="sng" dirty="0" err="1" smtClean="0"/>
              <a:t>Beurteilungsspielraum</a:t>
            </a:r>
            <a:r>
              <a:rPr lang="en-US" sz="2400" dirty="0" smtClean="0"/>
              <a:t> </a:t>
            </a:r>
            <a:r>
              <a:rPr lang="mr-IN" sz="2400" dirty="0" smtClean="0"/>
              <a:t>–</a:t>
            </a:r>
            <a:r>
              <a:rPr lang="en-US" sz="2400" dirty="0" smtClean="0"/>
              <a:t> (not the same as </a:t>
            </a:r>
            <a:r>
              <a:rPr lang="en-US" sz="2400" i="1" u="sng" dirty="0" err="1" smtClean="0"/>
              <a:t>unbestimmte</a:t>
            </a:r>
            <a:r>
              <a:rPr lang="en-US" sz="2400" i="1" u="sng" dirty="0" smtClean="0"/>
              <a:t> </a:t>
            </a:r>
            <a:r>
              <a:rPr lang="en-US" sz="2400" i="1" u="sng" dirty="0" err="1" smtClean="0"/>
              <a:t>Rechtsbegriffe</a:t>
            </a:r>
            <a:r>
              <a:rPr lang="en-US" sz="2400" dirty="0" smtClean="0"/>
              <a:t>) </a:t>
            </a:r>
            <a:r>
              <a:rPr lang="mr-IN" sz="2400" dirty="0" smtClean="0"/>
              <a:t>–</a:t>
            </a:r>
            <a:r>
              <a:rPr lang="en-US" sz="2400" dirty="0" smtClean="0"/>
              <a:t> judicially uncontrolled legal standards </a:t>
            </a:r>
            <a:r>
              <a:rPr lang="mr-IN" sz="2400" dirty="0" smtClean="0"/>
              <a:t>–</a:t>
            </a:r>
            <a:r>
              <a:rPr lang="en-US" sz="2400" dirty="0" smtClean="0"/>
              <a:t> decision is personal (exam) or unrepeatable (collegial authority)</a:t>
            </a:r>
            <a:endParaRPr lang="en-US" sz="2400" i="1" u="sng" dirty="0"/>
          </a:p>
        </p:txBody>
      </p:sp>
    </p:spTree>
    <p:extLst>
      <p:ext uri="{BB962C8B-B14F-4D97-AF65-F5344CB8AC3E}">
        <p14:creationId xmlns:p14="http://schemas.microsoft.com/office/powerpoint/2010/main" val="16622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Interim measures</a:t>
            </a:r>
            <a:endParaRPr lang="en-US" b="1" dirty="0"/>
          </a:p>
        </p:txBody>
      </p:sp>
      <p:sp>
        <p:nvSpPr>
          <p:cNvPr id="3" name="Content Placeholder 2"/>
          <p:cNvSpPr>
            <a:spLocks noGrp="1"/>
          </p:cNvSpPr>
          <p:nvPr>
            <p:ph idx="1"/>
          </p:nvPr>
        </p:nvSpPr>
        <p:spPr/>
        <p:txBody>
          <a:bodyPr>
            <a:normAutofit/>
          </a:bodyPr>
          <a:lstStyle/>
          <a:p>
            <a:r>
              <a:rPr lang="en-US" sz="2400" i="1" u="sng" dirty="0" err="1" smtClean="0"/>
              <a:t>Anfechtunsklage</a:t>
            </a:r>
            <a:r>
              <a:rPr lang="en-US" sz="2400" dirty="0" smtClean="0"/>
              <a:t>, as a rule, had </a:t>
            </a:r>
            <a:r>
              <a:rPr lang="en-US" sz="2400" u="sng" dirty="0" smtClean="0"/>
              <a:t>suspensory effect</a:t>
            </a:r>
          </a:p>
          <a:p>
            <a:endParaRPr lang="en-US" sz="2400" dirty="0" smtClean="0"/>
          </a:p>
          <a:p>
            <a:r>
              <a:rPr lang="en-US" sz="2400" u="sng" dirty="0" smtClean="0"/>
              <a:t>Preliminary measures </a:t>
            </a:r>
            <a:r>
              <a:rPr lang="en-US" sz="2400" dirty="0" smtClean="0"/>
              <a:t>by first-instance and appellate courts</a:t>
            </a:r>
          </a:p>
          <a:p>
            <a:r>
              <a:rPr lang="en-US" sz="2400" u="sng" dirty="0" smtClean="0"/>
              <a:t>Condition</a:t>
            </a:r>
            <a:r>
              <a:rPr lang="en-US" sz="2400" dirty="0" smtClean="0"/>
              <a:t>: </a:t>
            </a:r>
            <a:r>
              <a:rPr lang="en-US" sz="2400" dirty="0"/>
              <a:t>if the danger exists that the enforcement of a right of the plaintiff could be prevented or considerably impeded by means of an alteration of the existing </a:t>
            </a:r>
            <a:r>
              <a:rPr lang="en-US" sz="2400" dirty="0" smtClean="0"/>
              <a:t>state</a:t>
            </a:r>
            <a:endParaRPr lang="en-US" sz="2400" dirty="0"/>
          </a:p>
        </p:txBody>
      </p:sp>
    </p:spTree>
    <p:extLst>
      <p:ext uri="{BB962C8B-B14F-4D97-AF65-F5344CB8AC3E}">
        <p14:creationId xmlns:p14="http://schemas.microsoft.com/office/powerpoint/2010/main" val="432134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Oral Hearings</a:t>
            </a:r>
            <a:endParaRPr lang="en-US" b="1" dirty="0"/>
          </a:p>
        </p:txBody>
      </p:sp>
      <p:sp>
        <p:nvSpPr>
          <p:cNvPr id="3" name="Content Placeholder 2"/>
          <p:cNvSpPr>
            <a:spLocks noGrp="1"/>
          </p:cNvSpPr>
          <p:nvPr>
            <p:ph idx="1"/>
          </p:nvPr>
        </p:nvSpPr>
        <p:spPr/>
        <p:txBody>
          <a:bodyPr>
            <a:normAutofit/>
          </a:bodyPr>
          <a:lstStyle/>
          <a:p>
            <a:r>
              <a:rPr lang="en-US" sz="2000" u="sng" dirty="0" smtClean="0"/>
              <a:t>First-instance administrative courts</a:t>
            </a:r>
            <a:r>
              <a:rPr lang="en-US" sz="2000" dirty="0" smtClean="0"/>
              <a:t> decide on </a:t>
            </a:r>
            <a:r>
              <a:rPr lang="en-US" sz="2000" dirty="0"/>
              <a:t>the basis of a public oral </a:t>
            </a:r>
            <a:r>
              <a:rPr lang="en-US" sz="2000" dirty="0" smtClean="0"/>
              <a:t>hearing.</a:t>
            </a:r>
          </a:p>
          <a:p>
            <a:r>
              <a:rPr lang="en-US" sz="2000" u="sng" dirty="0" smtClean="0"/>
              <a:t>Exceptions:</a:t>
            </a:r>
          </a:p>
          <a:p>
            <a:r>
              <a:rPr lang="en-US" sz="2000" dirty="0" smtClean="0"/>
              <a:t>a) if all the parties agree</a:t>
            </a:r>
          </a:p>
          <a:p>
            <a:r>
              <a:rPr lang="en-US" sz="2000" dirty="0" smtClean="0"/>
              <a:t>b) when </a:t>
            </a:r>
            <a:r>
              <a:rPr lang="en-US" sz="2000" dirty="0"/>
              <a:t>a court issues a decision that is not a </a:t>
            </a:r>
            <a:r>
              <a:rPr lang="en-US" sz="2000" dirty="0" smtClean="0"/>
              <a:t>judgment</a:t>
            </a:r>
            <a:endParaRPr lang="en-US" sz="2000" dirty="0"/>
          </a:p>
          <a:p>
            <a:r>
              <a:rPr lang="en-US" sz="2000" dirty="0" smtClean="0"/>
              <a:t>c) </a:t>
            </a:r>
            <a:r>
              <a:rPr lang="en-US" sz="2000" dirty="0"/>
              <a:t>when it renders a summary decision in cases that do not show any particular factual or legal difficulties and where the facts have been </a:t>
            </a:r>
            <a:r>
              <a:rPr lang="en-US" sz="2000" dirty="0" smtClean="0"/>
              <a:t>clarified</a:t>
            </a:r>
            <a:endParaRPr lang="en-US" sz="2000" dirty="0"/>
          </a:p>
          <a:p>
            <a:r>
              <a:rPr lang="en-US" sz="2000" dirty="0" smtClean="0"/>
              <a:t>d) </a:t>
            </a:r>
            <a:r>
              <a:rPr lang="en-US" sz="2000" dirty="0"/>
              <a:t>when a higher court is deciding on the conflict of territorial jurisdictions of lower courts</a:t>
            </a:r>
            <a:r>
              <a:rPr lang="en-US" sz="2000" dirty="0" smtClean="0"/>
              <a:t>.</a:t>
            </a:r>
            <a:endParaRPr lang="en-US" sz="2000" dirty="0"/>
          </a:p>
        </p:txBody>
      </p:sp>
    </p:spTree>
    <p:extLst>
      <p:ext uri="{BB962C8B-B14F-4D97-AF65-F5344CB8AC3E}">
        <p14:creationId xmlns:p14="http://schemas.microsoft.com/office/powerpoint/2010/main" val="1938379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Decisions</a:t>
            </a:r>
            <a:endParaRPr lang="en-US" b="1" dirty="0"/>
          </a:p>
        </p:txBody>
      </p:sp>
      <p:sp>
        <p:nvSpPr>
          <p:cNvPr id="3" name="Content Placeholder 2"/>
          <p:cNvSpPr>
            <a:spLocks noGrp="1"/>
          </p:cNvSpPr>
          <p:nvPr>
            <p:ph idx="1"/>
          </p:nvPr>
        </p:nvSpPr>
        <p:spPr/>
        <p:txBody>
          <a:bodyPr>
            <a:normAutofit/>
          </a:bodyPr>
          <a:lstStyle/>
          <a:p>
            <a:r>
              <a:rPr lang="en-US" sz="2400" dirty="0" smtClean="0"/>
              <a:t>Annulment of challenged individual administrative act (including ‘channeling’)</a:t>
            </a:r>
          </a:p>
          <a:p>
            <a:r>
              <a:rPr lang="en-US" sz="2400" dirty="0" smtClean="0"/>
              <a:t>Ordering issuance of an act (administrative silence) or payment of sum due by the administration</a:t>
            </a:r>
          </a:p>
          <a:p>
            <a:r>
              <a:rPr lang="en-US" sz="2400" dirty="0" smtClean="0"/>
              <a:t>Ordering ceasing or undertaking of a factual act of administration</a:t>
            </a:r>
          </a:p>
          <a:p>
            <a:r>
              <a:rPr lang="en-US" sz="2400" dirty="0" smtClean="0"/>
              <a:t>Declarations</a:t>
            </a:r>
          </a:p>
          <a:p>
            <a:r>
              <a:rPr lang="en-US" sz="2400" dirty="0" smtClean="0"/>
              <a:t>Annulment of general administrative acts</a:t>
            </a:r>
          </a:p>
          <a:p>
            <a:endParaRPr lang="en-US" sz="2400" dirty="0"/>
          </a:p>
        </p:txBody>
      </p:sp>
    </p:spTree>
    <p:extLst>
      <p:ext uri="{BB962C8B-B14F-4D97-AF65-F5344CB8AC3E}">
        <p14:creationId xmlns:p14="http://schemas.microsoft.com/office/powerpoint/2010/main" val="1512698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Legal Recourse</a:t>
            </a:r>
            <a:br>
              <a:rPr lang="en-US" sz="2800" b="1" dirty="0" smtClean="0"/>
            </a:br>
            <a:r>
              <a:rPr lang="en-US" sz="2800" b="1" dirty="0" smtClean="0"/>
              <a:t>- </a:t>
            </a:r>
            <a:r>
              <a:rPr lang="en-US" sz="2800" b="1" i="1" dirty="0" err="1" smtClean="0"/>
              <a:t>Berufung</a:t>
            </a:r>
            <a:r>
              <a:rPr lang="en-US" sz="2800" b="1" dirty="0" smtClean="0"/>
              <a:t> -</a:t>
            </a:r>
            <a:endParaRPr lang="en-US" sz="2800" b="1" dirty="0"/>
          </a:p>
        </p:txBody>
      </p:sp>
      <p:sp>
        <p:nvSpPr>
          <p:cNvPr id="3" name="Content Placeholder 2"/>
          <p:cNvSpPr>
            <a:spLocks noGrp="1"/>
          </p:cNvSpPr>
          <p:nvPr>
            <p:ph idx="1"/>
          </p:nvPr>
        </p:nvSpPr>
        <p:spPr>
          <a:xfrm>
            <a:off x="2323070" y="1581665"/>
            <a:ext cx="9181542" cy="4329557"/>
          </a:xfrm>
        </p:spPr>
        <p:txBody>
          <a:bodyPr>
            <a:noAutofit/>
          </a:bodyPr>
          <a:lstStyle/>
          <a:p>
            <a:r>
              <a:rPr lang="en-US" sz="2000" dirty="0" smtClean="0"/>
              <a:t>against </a:t>
            </a:r>
            <a:r>
              <a:rPr lang="en-US" sz="2000" dirty="0"/>
              <a:t>judgments of administrative </a:t>
            </a:r>
            <a:r>
              <a:rPr lang="en-US" sz="2000" dirty="0" smtClean="0"/>
              <a:t>courts</a:t>
            </a:r>
          </a:p>
          <a:p>
            <a:r>
              <a:rPr lang="en-US" sz="2000" dirty="0" smtClean="0"/>
              <a:t>submitted </a:t>
            </a:r>
            <a:r>
              <a:rPr lang="en-US" sz="2000" dirty="0"/>
              <a:t>to higher administrative </a:t>
            </a:r>
            <a:r>
              <a:rPr lang="en-US" sz="2000" dirty="0" smtClean="0"/>
              <a:t>courts</a:t>
            </a:r>
          </a:p>
          <a:p>
            <a:r>
              <a:rPr lang="en-US" sz="2000" dirty="0" smtClean="0"/>
              <a:t>points </a:t>
            </a:r>
            <a:r>
              <a:rPr lang="en-US" sz="2000" dirty="0"/>
              <a:t>of law and </a:t>
            </a:r>
            <a:r>
              <a:rPr lang="en-US" sz="2000" dirty="0" smtClean="0"/>
              <a:t>facts</a:t>
            </a:r>
          </a:p>
          <a:p>
            <a:r>
              <a:rPr lang="en-US" sz="2000" u="sng" dirty="0" smtClean="0"/>
              <a:t>The </a:t>
            </a:r>
            <a:r>
              <a:rPr lang="en-US" sz="2000" u="sng" dirty="0"/>
              <a:t>appeal shall be admitted if one the following conditions is met</a:t>
            </a:r>
            <a:r>
              <a:rPr lang="en-US" sz="2000" dirty="0" smtClean="0"/>
              <a:t>:</a:t>
            </a:r>
          </a:p>
          <a:p>
            <a:r>
              <a:rPr lang="en-US" sz="2000" dirty="0"/>
              <a:t>a</a:t>
            </a:r>
            <a:r>
              <a:rPr lang="en-US" sz="2000" dirty="0" smtClean="0"/>
              <a:t>) </a:t>
            </a:r>
            <a:r>
              <a:rPr lang="en-US" sz="2000" dirty="0"/>
              <a:t>if serious doubts exist as to the correctness of the </a:t>
            </a:r>
            <a:r>
              <a:rPr lang="en-US" sz="2000" dirty="0" smtClean="0"/>
              <a:t>judgment</a:t>
            </a:r>
            <a:endParaRPr lang="en-US" sz="2000" dirty="0"/>
          </a:p>
          <a:p>
            <a:r>
              <a:rPr lang="en-US" sz="2000" dirty="0" smtClean="0"/>
              <a:t>b) </a:t>
            </a:r>
            <a:r>
              <a:rPr lang="en-US" sz="2000" dirty="0"/>
              <a:t>if the case has special factual or legal </a:t>
            </a:r>
            <a:r>
              <a:rPr lang="en-US" sz="2000" dirty="0" smtClean="0"/>
              <a:t>difficulties</a:t>
            </a:r>
            <a:endParaRPr lang="en-US" sz="2000" dirty="0"/>
          </a:p>
          <a:p>
            <a:r>
              <a:rPr lang="en-US" sz="2000" dirty="0" smtClean="0"/>
              <a:t>c) </a:t>
            </a:r>
            <a:r>
              <a:rPr lang="en-US" sz="2000" dirty="0"/>
              <a:t>if the case is of fundamental </a:t>
            </a:r>
            <a:r>
              <a:rPr lang="en-US" sz="2000" dirty="0" smtClean="0"/>
              <a:t>significance</a:t>
            </a:r>
            <a:endParaRPr lang="en-US" sz="2000" dirty="0"/>
          </a:p>
          <a:p>
            <a:r>
              <a:rPr lang="en-US" sz="2000" dirty="0" smtClean="0"/>
              <a:t>d) </a:t>
            </a:r>
            <a:r>
              <a:rPr lang="en-US" sz="2000" dirty="0"/>
              <a:t>if the judgment derogates from a ruling of a higher administrative court, of the Federal Administrative Court, of the Joint Panel of the supreme courts of the Federation or of the Federal Constitutional Court, and is based on this </a:t>
            </a:r>
            <a:r>
              <a:rPr lang="en-US" sz="2000" dirty="0" smtClean="0"/>
              <a:t>derogation</a:t>
            </a:r>
            <a:endParaRPr lang="en-US" sz="2000" dirty="0"/>
          </a:p>
          <a:p>
            <a:r>
              <a:rPr lang="en-US" sz="2000" dirty="0" smtClean="0"/>
              <a:t>e) </a:t>
            </a:r>
            <a:r>
              <a:rPr lang="en-US" sz="2000" dirty="0"/>
              <a:t>if a judgment is based on a procedural shortcoming.</a:t>
            </a:r>
          </a:p>
        </p:txBody>
      </p:sp>
    </p:spTree>
    <p:extLst>
      <p:ext uri="{BB962C8B-B14F-4D97-AF65-F5344CB8AC3E}">
        <p14:creationId xmlns:p14="http://schemas.microsoft.com/office/powerpoint/2010/main" val="12515644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Legal Recourse</a:t>
            </a:r>
            <a:br>
              <a:rPr lang="en-US" sz="2800" b="1" dirty="0" smtClean="0"/>
            </a:br>
            <a:r>
              <a:rPr lang="en-US" sz="2800" b="1" dirty="0" smtClean="0"/>
              <a:t>- </a:t>
            </a:r>
            <a:r>
              <a:rPr lang="en-US" sz="2800" b="1" i="1" dirty="0" smtClean="0"/>
              <a:t>Revision</a:t>
            </a:r>
            <a:r>
              <a:rPr lang="en-US" sz="2800" b="1" dirty="0" smtClean="0"/>
              <a:t> -</a:t>
            </a:r>
            <a:endParaRPr lang="en-US" sz="2800" b="1" dirty="0"/>
          </a:p>
        </p:txBody>
      </p:sp>
      <p:sp>
        <p:nvSpPr>
          <p:cNvPr id="3" name="Content Placeholder 2"/>
          <p:cNvSpPr>
            <a:spLocks noGrp="1"/>
          </p:cNvSpPr>
          <p:nvPr>
            <p:ph idx="1"/>
          </p:nvPr>
        </p:nvSpPr>
        <p:spPr>
          <a:xfrm>
            <a:off x="2014151" y="1618735"/>
            <a:ext cx="9490461" cy="4292487"/>
          </a:xfrm>
        </p:spPr>
        <p:txBody>
          <a:bodyPr>
            <a:normAutofit/>
          </a:bodyPr>
          <a:lstStyle/>
          <a:p>
            <a:r>
              <a:rPr lang="en-US" sz="2000" dirty="0"/>
              <a:t>a</a:t>
            </a:r>
            <a:r>
              <a:rPr lang="en-US" sz="2000" dirty="0" smtClean="0"/>
              <a:t>gainst </a:t>
            </a:r>
            <a:r>
              <a:rPr lang="en-US" sz="2000" dirty="0"/>
              <a:t>decisions of higher administrative </a:t>
            </a:r>
            <a:r>
              <a:rPr lang="en-US" sz="2000" dirty="0" smtClean="0"/>
              <a:t>courts</a:t>
            </a:r>
          </a:p>
          <a:p>
            <a:r>
              <a:rPr lang="en-US" sz="2000" dirty="0" smtClean="0"/>
              <a:t>submitted </a:t>
            </a:r>
            <a:r>
              <a:rPr lang="en-US" sz="2000" dirty="0"/>
              <a:t>to the Federal Administrative </a:t>
            </a:r>
            <a:r>
              <a:rPr lang="en-US" sz="2000" dirty="0" smtClean="0"/>
              <a:t>Court</a:t>
            </a:r>
          </a:p>
          <a:p>
            <a:r>
              <a:rPr lang="en-US" sz="2000" dirty="0"/>
              <a:t>o</a:t>
            </a:r>
            <a:r>
              <a:rPr lang="en-US" sz="2000" dirty="0" smtClean="0"/>
              <a:t>nly on points of law</a:t>
            </a:r>
          </a:p>
          <a:p>
            <a:r>
              <a:rPr lang="en-US" sz="2000" u="sng" dirty="0" smtClean="0"/>
              <a:t>The </a:t>
            </a:r>
            <a:r>
              <a:rPr lang="en-US" sz="2000" u="sng" dirty="0"/>
              <a:t>appeal before the Federal Administrative Court shall be admissible in one of the following instances</a:t>
            </a:r>
            <a:r>
              <a:rPr lang="en-US" sz="2000" dirty="0" smtClean="0"/>
              <a:t>:</a:t>
            </a:r>
          </a:p>
          <a:p>
            <a:r>
              <a:rPr lang="en-US" sz="2000" dirty="0"/>
              <a:t>a</a:t>
            </a:r>
            <a:r>
              <a:rPr lang="en-US" sz="2000" dirty="0" smtClean="0"/>
              <a:t>) </a:t>
            </a:r>
            <a:r>
              <a:rPr lang="en-US" sz="2000" dirty="0"/>
              <a:t>if the legal case is of fundamental </a:t>
            </a:r>
            <a:r>
              <a:rPr lang="en-US" sz="2000" dirty="0" smtClean="0"/>
              <a:t>significance</a:t>
            </a:r>
            <a:endParaRPr lang="en-US" sz="2000" dirty="0"/>
          </a:p>
          <a:p>
            <a:r>
              <a:rPr lang="en-US" sz="2000" dirty="0" smtClean="0"/>
              <a:t>b) </a:t>
            </a:r>
            <a:r>
              <a:rPr lang="en-US" sz="2000" dirty="0"/>
              <a:t>if the judgment deviates from a ruling of the Federal Administrative Court, of the Joint Panel of the supreme courts of the Federation or of the Federal Constitutional Court and is based on this </a:t>
            </a:r>
            <a:r>
              <a:rPr lang="en-US" sz="2000" dirty="0" smtClean="0"/>
              <a:t>deviation</a:t>
            </a:r>
            <a:endParaRPr lang="en-US" sz="2000" dirty="0"/>
          </a:p>
          <a:p>
            <a:r>
              <a:rPr lang="en-US" sz="2000" dirty="0" smtClean="0"/>
              <a:t>c) </a:t>
            </a:r>
            <a:r>
              <a:rPr lang="en-US" sz="2000" dirty="0"/>
              <a:t>if a judgment is based on a procedural shortcoming.</a:t>
            </a:r>
          </a:p>
        </p:txBody>
      </p:sp>
    </p:spTree>
    <p:extLst>
      <p:ext uri="{BB962C8B-B14F-4D97-AF65-F5344CB8AC3E}">
        <p14:creationId xmlns:p14="http://schemas.microsoft.com/office/powerpoint/2010/main" val="1308792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Historical Development</a:t>
            </a:r>
            <a:endParaRPr lang="en-US" b="1" dirty="0"/>
          </a:p>
        </p:txBody>
      </p:sp>
      <p:sp>
        <p:nvSpPr>
          <p:cNvPr id="3" name="Content Placeholder 2"/>
          <p:cNvSpPr>
            <a:spLocks noGrp="1"/>
          </p:cNvSpPr>
          <p:nvPr>
            <p:ph idx="1"/>
          </p:nvPr>
        </p:nvSpPr>
        <p:spPr/>
        <p:txBody>
          <a:bodyPr>
            <a:normAutofit/>
          </a:bodyPr>
          <a:lstStyle/>
          <a:p>
            <a:r>
              <a:rPr lang="en-US" sz="2800" b="1" i="1" dirty="0" err="1" smtClean="0"/>
              <a:t>Justizstaatlichkeit</a:t>
            </a:r>
            <a:r>
              <a:rPr lang="en-US" sz="2800" dirty="0"/>
              <a:t> </a:t>
            </a:r>
            <a:r>
              <a:rPr lang="mr-IN" sz="2800" dirty="0" smtClean="0"/>
              <a:t>–</a:t>
            </a:r>
            <a:r>
              <a:rPr lang="en-US" sz="2800" dirty="0" smtClean="0"/>
              <a:t> pronouncing administrative disputes for civil ones, so that they could be judged</a:t>
            </a:r>
          </a:p>
          <a:p>
            <a:r>
              <a:rPr lang="en-US" sz="2800" i="1" u="sng" dirty="0" smtClean="0"/>
              <a:t>Otto Bahr </a:t>
            </a:r>
            <a:r>
              <a:rPr lang="mr-IN" sz="2800" i="1" u="sng" dirty="0" smtClean="0"/>
              <a:t>–</a:t>
            </a:r>
            <a:r>
              <a:rPr lang="en-US" sz="2800" i="1" u="sng" dirty="0" smtClean="0"/>
              <a:t> Rudolf von </a:t>
            </a:r>
            <a:r>
              <a:rPr lang="en-US" sz="2800" i="1" u="sng" dirty="0" err="1" smtClean="0"/>
              <a:t>Gneist</a:t>
            </a:r>
            <a:r>
              <a:rPr lang="en-US" sz="2800" u="sng" dirty="0" smtClean="0"/>
              <a:t> debate</a:t>
            </a:r>
          </a:p>
          <a:p>
            <a:r>
              <a:rPr lang="en-US" sz="2800" dirty="0" smtClean="0"/>
              <a:t>Baden </a:t>
            </a:r>
            <a:r>
              <a:rPr lang="mr-IN" sz="2800" dirty="0" smtClean="0"/>
              <a:t>–</a:t>
            </a:r>
            <a:r>
              <a:rPr lang="en-US" sz="2800" dirty="0" smtClean="0"/>
              <a:t> </a:t>
            </a:r>
            <a:r>
              <a:rPr lang="en-US" sz="2800" u="sng" dirty="0" smtClean="0"/>
              <a:t>first administrative court </a:t>
            </a:r>
            <a:r>
              <a:rPr lang="en-US" sz="2800" dirty="0" smtClean="0"/>
              <a:t>in 1863</a:t>
            </a:r>
          </a:p>
          <a:p>
            <a:r>
              <a:rPr lang="en-US" sz="2800" dirty="0" smtClean="0"/>
              <a:t>Württemberg </a:t>
            </a:r>
            <a:r>
              <a:rPr lang="mr-IN" sz="2800" dirty="0" smtClean="0"/>
              <a:t>–</a:t>
            </a:r>
            <a:r>
              <a:rPr lang="en-US" sz="2800" dirty="0" smtClean="0"/>
              <a:t> first introduced </a:t>
            </a:r>
            <a:r>
              <a:rPr lang="en-US" sz="2800" u="sng" dirty="0" smtClean="0"/>
              <a:t>general clause </a:t>
            </a:r>
            <a:r>
              <a:rPr lang="en-US" sz="2800" dirty="0" smtClean="0"/>
              <a:t>for administrative disputes</a:t>
            </a:r>
            <a:endParaRPr lang="en-US" sz="2800" dirty="0"/>
          </a:p>
        </p:txBody>
      </p:sp>
    </p:spTree>
    <p:extLst>
      <p:ext uri="{BB962C8B-B14F-4D97-AF65-F5344CB8AC3E}">
        <p14:creationId xmlns:p14="http://schemas.microsoft.com/office/powerpoint/2010/main" val="7412740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Relations to Administrative Procedure</a:t>
            </a:r>
            <a:endParaRPr lang="en-US" b="1" dirty="0"/>
          </a:p>
        </p:txBody>
      </p:sp>
      <p:sp>
        <p:nvSpPr>
          <p:cNvPr id="3" name="Content Placeholder 2"/>
          <p:cNvSpPr>
            <a:spLocks noGrp="1"/>
          </p:cNvSpPr>
          <p:nvPr>
            <p:ph idx="1"/>
          </p:nvPr>
        </p:nvSpPr>
        <p:spPr/>
        <p:txBody>
          <a:bodyPr/>
          <a:lstStyle/>
          <a:p>
            <a:r>
              <a:rPr lang="en-US" sz="2400" b="1" i="1" dirty="0" err="1" smtClean="0"/>
              <a:t>Widerspruch</a:t>
            </a:r>
            <a:endParaRPr lang="en-US" sz="2400" dirty="0" smtClean="0"/>
          </a:p>
          <a:p>
            <a:r>
              <a:rPr lang="en-US" sz="2400" dirty="0" smtClean="0"/>
              <a:t>Obligatory in case of </a:t>
            </a:r>
            <a:r>
              <a:rPr lang="en-US" sz="2400" i="1" u="sng" dirty="0" err="1" smtClean="0"/>
              <a:t>Anfechtungsklage</a:t>
            </a:r>
            <a:r>
              <a:rPr lang="en-US" sz="2400" i="1" u="sng" dirty="0" smtClean="0"/>
              <a:t> </a:t>
            </a:r>
            <a:r>
              <a:rPr lang="en-US" sz="2400" dirty="0" smtClean="0"/>
              <a:t>and </a:t>
            </a:r>
            <a:r>
              <a:rPr lang="en-US" sz="2400" i="1" u="sng" dirty="0" err="1" smtClean="0"/>
              <a:t>Verpflichtungsklage</a:t>
            </a:r>
            <a:endParaRPr lang="en-US" sz="2400" dirty="0"/>
          </a:p>
        </p:txBody>
      </p:sp>
    </p:spTree>
    <p:extLst>
      <p:ext uri="{BB962C8B-B14F-4D97-AF65-F5344CB8AC3E}">
        <p14:creationId xmlns:p14="http://schemas.microsoft.com/office/powerpoint/2010/main" val="2035314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Thank you for your attention!</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5554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368913"/>
            <a:ext cx="8049491" cy="6037119"/>
          </a:xfrm>
        </p:spPr>
      </p:pic>
    </p:spTree>
    <p:extLst>
      <p:ext uri="{BB962C8B-B14F-4D97-AF65-F5344CB8AC3E}">
        <p14:creationId xmlns:p14="http://schemas.microsoft.com/office/powerpoint/2010/main" val="846574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Historical Development</a:t>
            </a:r>
            <a:endParaRPr lang="en-US" b="1" dirty="0"/>
          </a:p>
        </p:txBody>
      </p:sp>
      <p:sp>
        <p:nvSpPr>
          <p:cNvPr id="3" name="Content Placeholder 2"/>
          <p:cNvSpPr>
            <a:spLocks noGrp="1"/>
          </p:cNvSpPr>
          <p:nvPr>
            <p:ph idx="1"/>
          </p:nvPr>
        </p:nvSpPr>
        <p:spPr/>
        <p:txBody>
          <a:bodyPr>
            <a:normAutofit/>
          </a:bodyPr>
          <a:lstStyle/>
          <a:p>
            <a:r>
              <a:rPr lang="en-US" sz="2800" b="1" i="1" dirty="0" err="1" smtClean="0"/>
              <a:t>Vollstandige</a:t>
            </a:r>
            <a:r>
              <a:rPr lang="en-US" sz="2800" b="1" i="1" dirty="0" smtClean="0"/>
              <a:t> </a:t>
            </a:r>
            <a:r>
              <a:rPr lang="en-US" sz="2800" b="1" i="1" dirty="0" err="1" smtClean="0"/>
              <a:t>gerichtliche</a:t>
            </a:r>
            <a:r>
              <a:rPr lang="en-US" sz="2800" b="1" i="1" dirty="0" smtClean="0"/>
              <a:t> </a:t>
            </a:r>
            <a:r>
              <a:rPr lang="en-US" sz="2800" b="1" i="1" dirty="0" err="1" smtClean="0"/>
              <a:t>Kontrolle</a:t>
            </a:r>
            <a:r>
              <a:rPr lang="en-US" sz="2800" dirty="0" smtClean="0"/>
              <a:t> (full, integral judicial control)</a:t>
            </a:r>
          </a:p>
          <a:p>
            <a:endParaRPr lang="en-US" sz="2800" dirty="0" smtClean="0"/>
          </a:p>
          <a:p>
            <a:r>
              <a:rPr lang="en-US" sz="2800" b="1" i="1" dirty="0" err="1" smtClean="0"/>
              <a:t>Totaller</a:t>
            </a:r>
            <a:r>
              <a:rPr lang="en-US" sz="2800" b="1" i="1" dirty="0" smtClean="0"/>
              <a:t> </a:t>
            </a:r>
            <a:r>
              <a:rPr lang="en-US" sz="2800" b="1" i="1" dirty="0" err="1" smtClean="0"/>
              <a:t>Rechtsstaat</a:t>
            </a:r>
            <a:r>
              <a:rPr lang="en-US" sz="2800" dirty="0" smtClean="0"/>
              <a:t> (complete Rule of Law)</a:t>
            </a:r>
          </a:p>
          <a:p>
            <a:endParaRPr lang="en-US" sz="2800" b="1" i="1" dirty="0"/>
          </a:p>
          <a:p>
            <a:r>
              <a:rPr lang="en-US" sz="2800" dirty="0" smtClean="0"/>
              <a:t>Experience of WWII</a:t>
            </a:r>
            <a:endParaRPr lang="en-US" sz="2800" dirty="0"/>
          </a:p>
        </p:txBody>
      </p:sp>
    </p:spTree>
    <p:extLst>
      <p:ext uri="{BB962C8B-B14F-4D97-AF65-F5344CB8AC3E}">
        <p14:creationId xmlns:p14="http://schemas.microsoft.com/office/powerpoint/2010/main" val="12174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Critique of Full Judicial Control</a:t>
            </a:r>
            <a:endParaRPr lang="en-US" b="1" dirty="0"/>
          </a:p>
        </p:txBody>
      </p:sp>
      <p:sp>
        <p:nvSpPr>
          <p:cNvPr id="3" name="Content Placeholder 2"/>
          <p:cNvSpPr>
            <a:spLocks noGrp="1"/>
          </p:cNvSpPr>
          <p:nvPr>
            <p:ph idx="1"/>
          </p:nvPr>
        </p:nvSpPr>
        <p:spPr/>
        <p:txBody>
          <a:bodyPr/>
          <a:lstStyle/>
          <a:p>
            <a:r>
              <a:rPr lang="en-US" sz="2400" dirty="0" smtClean="0"/>
              <a:t>Imbalance between private and public interest, in favor of the prior</a:t>
            </a:r>
          </a:p>
          <a:p>
            <a:r>
              <a:rPr lang="en-US" sz="2400" dirty="0" smtClean="0"/>
              <a:t>Disregard of administrative authorities’ expertise</a:t>
            </a:r>
          </a:p>
          <a:p>
            <a:r>
              <a:rPr lang="en-US" sz="2400" dirty="0" smtClean="0"/>
              <a:t>Lacks of democratic legitimacy of courts</a:t>
            </a:r>
          </a:p>
          <a:p>
            <a:r>
              <a:rPr lang="en-US" sz="2400" dirty="0" smtClean="0"/>
              <a:t>Administration is also bound by the principle of legality</a:t>
            </a:r>
          </a:p>
          <a:p>
            <a:r>
              <a:rPr lang="en-US" sz="2400" dirty="0" smtClean="0"/>
              <a:t>Hinders government’s policies and administrative action</a:t>
            </a:r>
          </a:p>
          <a:p>
            <a:r>
              <a:rPr lang="en-US" sz="2400" dirty="0" smtClean="0"/>
              <a:t>Engages vast resources in administrative judiciary</a:t>
            </a:r>
            <a:endParaRPr lang="en-US" sz="2400" dirty="0"/>
          </a:p>
        </p:txBody>
      </p:sp>
    </p:spTree>
    <p:extLst>
      <p:ext uri="{BB962C8B-B14F-4D97-AF65-F5344CB8AC3E}">
        <p14:creationId xmlns:p14="http://schemas.microsoft.com/office/powerpoint/2010/main" val="1561879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Organization and Jurisdiction of Administrative Judiciary</a:t>
            </a:r>
            <a:endParaRPr lang="en-US" b="1" dirty="0"/>
          </a:p>
        </p:txBody>
      </p:sp>
      <p:sp>
        <p:nvSpPr>
          <p:cNvPr id="3" name="Content Placeholder 2"/>
          <p:cNvSpPr>
            <a:spLocks noGrp="1"/>
          </p:cNvSpPr>
          <p:nvPr>
            <p:ph idx="1"/>
          </p:nvPr>
        </p:nvSpPr>
        <p:spPr/>
        <p:txBody>
          <a:bodyPr>
            <a:normAutofit fontScale="92500"/>
          </a:bodyPr>
          <a:lstStyle/>
          <a:p>
            <a:r>
              <a:rPr lang="en-US" sz="2400" b="1" i="1" dirty="0" err="1" smtClean="0"/>
              <a:t>Bundesverwaltungsgericht</a:t>
            </a:r>
            <a:r>
              <a:rPr lang="en-US" sz="2400" b="1" dirty="0" smtClean="0"/>
              <a:t> </a:t>
            </a:r>
            <a:r>
              <a:rPr lang="en-US" sz="2400" dirty="0" smtClean="0"/>
              <a:t>(1953)</a:t>
            </a:r>
            <a:r>
              <a:rPr lang="mr-IN" sz="2400" i="1" dirty="0" smtClean="0"/>
              <a:t>–</a:t>
            </a:r>
            <a:r>
              <a:rPr lang="en-US" sz="2400" i="1" dirty="0" smtClean="0"/>
              <a:t> Federal level, federal law</a:t>
            </a:r>
            <a:endParaRPr lang="en-US" sz="2400" b="1" i="1" dirty="0" smtClean="0"/>
          </a:p>
          <a:p>
            <a:r>
              <a:rPr lang="en-US" sz="2400" b="1" i="1" dirty="0" err="1" smtClean="0"/>
              <a:t>Oberverwaltungsgericht</a:t>
            </a:r>
            <a:r>
              <a:rPr lang="en-US" sz="2400" dirty="0" smtClean="0"/>
              <a:t> </a:t>
            </a:r>
            <a:r>
              <a:rPr lang="mr-IN" sz="2400" dirty="0" smtClean="0"/>
              <a:t>–</a:t>
            </a:r>
            <a:r>
              <a:rPr lang="en-US" sz="2400" dirty="0" smtClean="0"/>
              <a:t> </a:t>
            </a:r>
            <a:r>
              <a:rPr lang="en-US" sz="2400" i="1" dirty="0" smtClean="0"/>
              <a:t>Land</a:t>
            </a:r>
            <a:r>
              <a:rPr lang="en-US" sz="2400" dirty="0" smtClean="0"/>
              <a:t> level, federal and </a:t>
            </a:r>
            <a:r>
              <a:rPr lang="en-US" sz="2400" i="1" dirty="0" smtClean="0"/>
              <a:t>land</a:t>
            </a:r>
            <a:r>
              <a:rPr lang="en-US" sz="2400" dirty="0" smtClean="0"/>
              <a:t> law (up to one per </a:t>
            </a:r>
            <a:r>
              <a:rPr lang="en-US" sz="2400" i="1" dirty="0" smtClean="0"/>
              <a:t>land</a:t>
            </a:r>
            <a:r>
              <a:rPr lang="en-US" sz="2400" dirty="0" smtClean="0"/>
              <a:t>, one court for more </a:t>
            </a:r>
            <a:r>
              <a:rPr lang="en-US" sz="2400" i="1" dirty="0" smtClean="0"/>
              <a:t>lander</a:t>
            </a:r>
            <a:r>
              <a:rPr lang="en-US" sz="2400" dirty="0" smtClean="0"/>
              <a:t>)</a:t>
            </a:r>
            <a:endParaRPr lang="en-US" sz="2400" b="1" i="1" dirty="0" smtClean="0"/>
          </a:p>
          <a:p>
            <a:r>
              <a:rPr lang="en-US" sz="2400" b="1" i="1" dirty="0" err="1" smtClean="0"/>
              <a:t>Verwaltungsgericht</a:t>
            </a:r>
            <a:r>
              <a:rPr lang="en-US" sz="2400" dirty="0" smtClean="0"/>
              <a:t> - </a:t>
            </a:r>
            <a:r>
              <a:rPr lang="en-US" sz="2400" i="1" dirty="0"/>
              <a:t>Land</a:t>
            </a:r>
            <a:r>
              <a:rPr lang="en-US" sz="2400" dirty="0"/>
              <a:t> level, federal and </a:t>
            </a:r>
            <a:r>
              <a:rPr lang="en-US" sz="2400" i="1" dirty="0"/>
              <a:t>land</a:t>
            </a:r>
            <a:r>
              <a:rPr lang="en-US" sz="2400" dirty="0"/>
              <a:t> </a:t>
            </a:r>
            <a:r>
              <a:rPr lang="en-US" sz="2400" dirty="0" smtClean="0"/>
              <a:t>law (at least one per </a:t>
            </a:r>
            <a:r>
              <a:rPr lang="en-US" sz="2400" i="1" dirty="0" smtClean="0"/>
              <a:t>land</a:t>
            </a:r>
            <a:r>
              <a:rPr lang="en-US" sz="2400" dirty="0" smtClean="0"/>
              <a:t>)</a:t>
            </a:r>
          </a:p>
          <a:p>
            <a:endParaRPr lang="en-US" sz="2400" b="1" i="1" dirty="0"/>
          </a:p>
          <a:p>
            <a:r>
              <a:rPr lang="en-US" sz="2400" dirty="0"/>
              <a:t>Not all disputes are dealt with in three-instances</a:t>
            </a:r>
          </a:p>
          <a:p>
            <a:r>
              <a:rPr lang="en-US" sz="2400" dirty="0" smtClean="0"/>
              <a:t>Damages claim, public procurement, fiscal and social security disputes, expropriation compensation disputes</a:t>
            </a:r>
            <a:endParaRPr lang="en-US" sz="2400" b="1" i="1" dirty="0"/>
          </a:p>
          <a:p>
            <a:endParaRPr lang="en-US" sz="2400" b="1" i="1" dirty="0"/>
          </a:p>
        </p:txBody>
      </p:sp>
    </p:spTree>
    <p:extLst>
      <p:ext uri="{BB962C8B-B14F-4D97-AF65-F5344CB8AC3E}">
        <p14:creationId xmlns:p14="http://schemas.microsoft.com/office/powerpoint/2010/main" val="1523690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Types of Lawsuits / Acts / Claims</a:t>
            </a:r>
            <a:endParaRPr lang="en-US" b="1" dirty="0"/>
          </a:p>
        </p:txBody>
      </p:sp>
      <p:sp>
        <p:nvSpPr>
          <p:cNvPr id="3" name="Content Placeholder 2"/>
          <p:cNvSpPr>
            <a:spLocks noGrp="1"/>
          </p:cNvSpPr>
          <p:nvPr>
            <p:ph idx="1"/>
          </p:nvPr>
        </p:nvSpPr>
        <p:spPr>
          <a:xfrm>
            <a:off x="2397211" y="1346886"/>
            <a:ext cx="9107401" cy="4992130"/>
          </a:xfrm>
        </p:spPr>
        <p:txBody>
          <a:bodyPr>
            <a:noAutofit/>
          </a:bodyPr>
          <a:lstStyle/>
          <a:p>
            <a:r>
              <a:rPr lang="en-US" sz="2400" b="1" i="1" dirty="0" err="1" smtClean="0"/>
              <a:t>Anfechtungsklage</a:t>
            </a:r>
            <a:endParaRPr lang="en-US" sz="2400" dirty="0"/>
          </a:p>
          <a:p>
            <a:r>
              <a:rPr lang="en-US" sz="2400" dirty="0" smtClean="0"/>
              <a:t>annulment of an individual administrative act </a:t>
            </a:r>
            <a:r>
              <a:rPr lang="en-US" sz="2400" i="1" dirty="0" smtClean="0"/>
              <a:t>(</a:t>
            </a:r>
            <a:r>
              <a:rPr lang="en-US" sz="2400" i="1" dirty="0" err="1" smtClean="0"/>
              <a:t>Verwaltungsakt</a:t>
            </a:r>
            <a:r>
              <a:rPr lang="en-US" sz="2400" i="1" dirty="0" smtClean="0"/>
              <a:t>) </a:t>
            </a:r>
            <a:r>
              <a:rPr lang="en-US" sz="2400" u="sng" dirty="0" smtClean="0"/>
              <a:t>setting down obligations for the party</a:t>
            </a:r>
          </a:p>
          <a:p>
            <a:r>
              <a:rPr lang="en-US" sz="2400" dirty="0" smtClean="0"/>
              <a:t>Taking new facts into account is allowed</a:t>
            </a:r>
          </a:p>
          <a:p>
            <a:r>
              <a:rPr lang="en-US" sz="2400" dirty="0" smtClean="0"/>
              <a:t>Annulment of the act since the moment he became illegal (as of its issuance or later)</a:t>
            </a:r>
          </a:p>
          <a:p>
            <a:r>
              <a:rPr lang="en-US" sz="2400" dirty="0" smtClean="0"/>
              <a:t>‘</a:t>
            </a:r>
            <a:r>
              <a:rPr lang="en-US" sz="2400" dirty="0" err="1" smtClean="0"/>
              <a:t>Channelling</a:t>
            </a:r>
            <a:r>
              <a:rPr lang="en-US" sz="2400" dirty="0" smtClean="0"/>
              <a:t>’</a:t>
            </a:r>
          </a:p>
          <a:p>
            <a:r>
              <a:rPr lang="en-US" sz="2400" dirty="0" smtClean="0"/>
              <a:t>Exceptions of unconstitutionality and of illegality (</a:t>
            </a:r>
            <a:r>
              <a:rPr lang="en-US" sz="2400" i="1" dirty="0" smtClean="0"/>
              <a:t>inter </a:t>
            </a:r>
            <a:r>
              <a:rPr lang="en-US" sz="2400" i="1" dirty="0" err="1" smtClean="0"/>
              <a:t>partes</a:t>
            </a:r>
            <a:r>
              <a:rPr lang="en-US" sz="2400" dirty="0" smtClean="0"/>
              <a:t> effect with respect to the general administrative legal act)</a:t>
            </a:r>
          </a:p>
          <a:p>
            <a:r>
              <a:rPr lang="en-US" sz="2400" dirty="0" smtClean="0"/>
              <a:t>Amendment of the </a:t>
            </a:r>
            <a:r>
              <a:rPr lang="en-US" sz="2400" i="1" dirty="0" err="1" smtClean="0"/>
              <a:t>Verwaltungsakt</a:t>
            </a:r>
            <a:r>
              <a:rPr lang="en-US" sz="2400" dirty="0" smtClean="0"/>
              <a:t> prescribing pecuniary obligations </a:t>
            </a:r>
            <a:r>
              <a:rPr lang="mr-IN" sz="2400" dirty="0" smtClean="0"/>
              <a:t>–</a:t>
            </a:r>
            <a:r>
              <a:rPr lang="en-US" sz="2400" dirty="0" smtClean="0"/>
              <a:t> </a:t>
            </a:r>
            <a:r>
              <a:rPr lang="en-US" sz="2400" i="1" dirty="0" err="1" smtClean="0"/>
              <a:t>plein</a:t>
            </a:r>
            <a:r>
              <a:rPr lang="en-US" sz="2400" i="1" dirty="0" smtClean="0"/>
              <a:t> </a:t>
            </a:r>
            <a:r>
              <a:rPr lang="en-US" sz="2400" i="1" dirty="0" err="1" smtClean="0"/>
              <a:t>contentieux</a:t>
            </a:r>
            <a:endParaRPr lang="en-US" sz="2400" dirty="0" smtClean="0"/>
          </a:p>
        </p:txBody>
      </p:sp>
    </p:spTree>
    <p:extLst>
      <p:ext uri="{BB962C8B-B14F-4D97-AF65-F5344CB8AC3E}">
        <p14:creationId xmlns:p14="http://schemas.microsoft.com/office/powerpoint/2010/main" val="574878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Lawsuits / Acts / Claims</a:t>
            </a:r>
          </a:p>
        </p:txBody>
      </p:sp>
      <p:sp>
        <p:nvSpPr>
          <p:cNvPr id="3" name="Content Placeholder 2"/>
          <p:cNvSpPr>
            <a:spLocks noGrp="1"/>
          </p:cNvSpPr>
          <p:nvPr>
            <p:ph idx="1"/>
          </p:nvPr>
        </p:nvSpPr>
        <p:spPr>
          <a:xfrm>
            <a:off x="2397211" y="1905000"/>
            <a:ext cx="9107401" cy="4434016"/>
          </a:xfrm>
        </p:spPr>
        <p:txBody>
          <a:bodyPr>
            <a:noAutofit/>
          </a:bodyPr>
          <a:lstStyle/>
          <a:p>
            <a:r>
              <a:rPr lang="en-US" sz="2400" b="1" i="1" dirty="0" err="1" smtClean="0"/>
              <a:t>Verpflichtungsklage</a:t>
            </a:r>
            <a:endParaRPr lang="en-US" sz="2400" dirty="0"/>
          </a:p>
          <a:p>
            <a:r>
              <a:rPr lang="en-US" sz="2400" dirty="0" smtClean="0"/>
              <a:t>Concerns only </a:t>
            </a:r>
            <a:r>
              <a:rPr lang="en-US" sz="2400" i="1" dirty="0" err="1" smtClean="0"/>
              <a:t>Verwaltungsakt</a:t>
            </a:r>
            <a:endParaRPr lang="en-US" sz="2400" dirty="0" smtClean="0"/>
          </a:p>
          <a:p>
            <a:r>
              <a:rPr lang="en-US" sz="2400" dirty="0" smtClean="0"/>
              <a:t>Against </a:t>
            </a:r>
            <a:r>
              <a:rPr lang="en-US" sz="2400" u="sng" dirty="0" smtClean="0"/>
              <a:t>rejection</a:t>
            </a:r>
            <a:r>
              <a:rPr lang="en-US" sz="2400" dirty="0" smtClean="0"/>
              <a:t> - </a:t>
            </a:r>
            <a:r>
              <a:rPr lang="en-US" sz="2400" i="1" dirty="0" err="1" smtClean="0"/>
              <a:t>Versagunggegenklage</a:t>
            </a:r>
            <a:endParaRPr lang="en-US" sz="2400" dirty="0" smtClean="0"/>
          </a:p>
          <a:p>
            <a:r>
              <a:rPr lang="en-US" sz="2400" dirty="0" smtClean="0"/>
              <a:t>Against </a:t>
            </a:r>
            <a:r>
              <a:rPr lang="en-US" sz="2400" u="sng" dirty="0" smtClean="0"/>
              <a:t>administrative silence </a:t>
            </a:r>
            <a:r>
              <a:rPr lang="mr-IN" sz="2400" dirty="0" smtClean="0"/>
              <a:t>–</a:t>
            </a:r>
            <a:r>
              <a:rPr lang="en-US" sz="2400" dirty="0" smtClean="0"/>
              <a:t> </a:t>
            </a:r>
            <a:r>
              <a:rPr lang="en-US" sz="2400" i="1" dirty="0" err="1" smtClean="0"/>
              <a:t>Untatigkeitsklage</a:t>
            </a:r>
            <a:endParaRPr lang="en-US" sz="2400" i="1" dirty="0" smtClean="0"/>
          </a:p>
          <a:p>
            <a:r>
              <a:rPr lang="en-US" sz="2400" dirty="0"/>
              <a:t>‘</a:t>
            </a:r>
            <a:r>
              <a:rPr lang="en-US" sz="2400" dirty="0" err="1"/>
              <a:t>Channelling</a:t>
            </a:r>
            <a:r>
              <a:rPr lang="en-US" sz="2400" dirty="0" smtClean="0"/>
              <a:t>’ (difference between bound and discretionary acts)</a:t>
            </a:r>
            <a:endParaRPr lang="en-US" sz="2400" dirty="0"/>
          </a:p>
          <a:p>
            <a:r>
              <a:rPr lang="en-US" sz="2400" dirty="0"/>
              <a:t>Exceptions of unconstitutionality and of illegality (</a:t>
            </a:r>
            <a:r>
              <a:rPr lang="en-US" sz="2400" i="1" dirty="0"/>
              <a:t>inter </a:t>
            </a:r>
            <a:r>
              <a:rPr lang="en-US" sz="2400" i="1" dirty="0" err="1"/>
              <a:t>partes</a:t>
            </a:r>
            <a:r>
              <a:rPr lang="en-US" sz="2400" dirty="0"/>
              <a:t> effect with respect to the general administrative legal act)</a:t>
            </a:r>
          </a:p>
          <a:p>
            <a:endParaRPr lang="en-US" sz="2400" dirty="0" smtClean="0"/>
          </a:p>
        </p:txBody>
      </p:sp>
    </p:spTree>
    <p:extLst>
      <p:ext uri="{BB962C8B-B14F-4D97-AF65-F5344CB8AC3E}">
        <p14:creationId xmlns:p14="http://schemas.microsoft.com/office/powerpoint/2010/main" val="2118291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Lawsuits / Acts / Claims</a:t>
            </a:r>
          </a:p>
        </p:txBody>
      </p:sp>
      <p:sp>
        <p:nvSpPr>
          <p:cNvPr id="3" name="Content Placeholder 2"/>
          <p:cNvSpPr>
            <a:spLocks noGrp="1"/>
          </p:cNvSpPr>
          <p:nvPr>
            <p:ph idx="1"/>
          </p:nvPr>
        </p:nvSpPr>
        <p:spPr>
          <a:xfrm>
            <a:off x="2327565" y="1496292"/>
            <a:ext cx="9177048" cy="4842724"/>
          </a:xfrm>
        </p:spPr>
        <p:txBody>
          <a:bodyPr>
            <a:noAutofit/>
          </a:bodyPr>
          <a:lstStyle/>
          <a:p>
            <a:r>
              <a:rPr lang="en-US" sz="2400" b="1" i="1" dirty="0" err="1" smtClean="0"/>
              <a:t>Leistungsklage</a:t>
            </a:r>
            <a:endParaRPr lang="en-US" sz="2400" b="1" i="1" dirty="0" smtClean="0"/>
          </a:p>
          <a:p>
            <a:r>
              <a:rPr lang="en-US" sz="2400" dirty="0" smtClean="0"/>
              <a:t>other types</a:t>
            </a:r>
            <a:r>
              <a:rPr lang="en-US" sz="2400" b="1" dirty="0" smtClean="0"/>
              <a:t> </a:t>
            </a:r>
            <a:r>
              <a:rPr lang="en-US" sz="2400" dirty="0" smtClean="0"/>
              <a:t>of acts of administration, especially factual actions </a:t>
            </a:r>
            <a:r>
              <a:rPr lang="mr-IN" sz="2400" dirty="0" smtClean="0"/>
              <a:t>–</a:t>
            </a:r>
            <a:r>
              <a:rPr lang="en-US" sz="2400" dirty="0" smtClean="0"/>
              <a:t> </a:t>
            </a:r>
            <a:r>
              <a:rPr lang="en-US" sz="2400" i="1" dirty="0" err="1" smtClean="0"/>
              <a:t>Realakt</a:t>
            </a:r>
            <a:r>
              <a:rPr lang="en-US" sz="2400" dirty="0" smtClean="0"/>
              <a:t>, </a:t>
            </a:r>
            <a:r>
              <a:rPr lang="en-US" sz="2400" i="1" dirty="0" err="1" smtClean="0"/>
              <a:t>schlichtes</a:t>
            </a:r>
            <a:r>
              <a:rPr lang="en-US" sz="2400" i="1" dirty="0" smtClean="0"/>
              <a:t> </a:t>
            </a:r>
            <a:r>
              <a:rPr lang="en-US" sz="2400" i="1" dirty="0" err="1" smtClean="0"/>
              <a:t>Verwaltungshandeln</a:t>
            </a:r>
            <a:endParaRPr lang="en-US" sz="2400" i="1" dirty="0" smtClean="0"/>
          </a:p>
          <a:p>
            <a:r>
              <a:rPr lang="en-US" sz="2400" dirty="0" smtClean="0"/>
              <a:t>Challenging illegally undertaken </a:t>
            </a:r>
            <a:r>
              <a:rPr lang="en-US" sz="2400" i="1" dirty="0" err="1" smtClean="0"/>
              <a:t>Realakt</a:t>
            </a:r>
            <a:r>
              <a:rPr lang="en-US" sz="2400" dirty="0" smtClean="0"/>
              <a:t> </a:t>
            </a:r>
            <a:r>
              <a:rPr lang="mr-IN" sz="2400" dirty="0" smtClean="0"/>
              <a:t>–</a:t>
            </a:r>
            <a:r>
              <a:rPr lang="en-US" sz="2400" dirty="0" smtClean="0"/>
              <a:t> </a:t>
            </a:r>
            <a:r>
              <a:rPr lang="en-US" sz="2400" i="1" u="sng" dirty="0" err="1" smtClean="0"/>
              <a:t>Untelassungsklage</a:t>
            </a:r>
            <a:endParaRPr lang="en-US" sz="2400" i="1" u="sng" dirty="0" smtClean="0"/>
          </a:p>
          <a:p>
            <a:r>
              <a:rPr lang="en-US" sz="2400" dirty="0" smtClean="0"/>
              <a:t>Requesting undertaking of illegally </a:t>
            </a:r>
            <a:r>
              <a:rPr lang="en-US" sz="2400" dirty="0" err="1" smtClean="0"/>
              <a:t>ommitted</a:t>
            </a:r>
            <a:r>
              <a:rPr lang="en-US" sz="2400" dirty="0" smtClean="0"/>
              <a:t> </a:t>
            </a:r>
            <a:r>
              <a:rPr lang="en-US" sz="2400" i="1" dirty="0" err="1" smtClean="0"/>
              <a:t>Realakt</a:t>
            </a:r>
            <a:r>
              <a:rPr lang="en-US" sz="2400" dirty="0" smtClean="0"/>
              <a:t> or payment of a sum due </a:t>
            </a:r>
            <a:r>
              <a:rPr lang="mr-IN" sz="2400" dirty="0" smtClean="0"/>
              <a:t>–</a:t>
            </a:r>
            <a:r>
              <a:rPr lang="en-US" sz="2400" dirty="0" smtClean="0"/>
              <a:t> </a:t>
            </a:r>
            <a:r>
              <a:rPr lang="en-US" sz="2400" i="1" u="sng" dirty="0" err="1" smtClean="0"/>
              <a:t>allgemeine</a:t>
            </a:r>
            <a:r>
              <a:rPr lang="en-US" sz="2400" i="1" u="sng" dirty="0" smtClean="0"/>
              <a:t> </a:t>
            </a:r>
            <a:r>
              <a:rPr lang="en-US" sz="2400" i="1" u="sng" dirty="0" err="1" smtClean="0"/>
              <a:t>Leistungsklage</a:t>
            </a:r>
            <a:endParaRPr lang="en-US" sz="2400" i="1" u="sng" dirty="0" smtClean="0"/>
          </a:p>
          <a:p>
            <a:r>
              <a:rPr lang="en-US" sz="2400" dirty="0" smtClean="0"/>
              <a:t>Could be combined with </a:t>
            </a:r>
            <a:r>
              <a:rPr lang="en-US" sz="2400" i="1" dirty="0" err="1" smtClean="0"/>
              <a:t>Anfechtungsklage</a:t>
            </a:r>
            <a:r>
              <a:rPr lang="en-US" sz="2400" dirty="0" smtClean="0"/>
              <a:t> (e.g. illegally fired civil servant </a:t>
            </a:r>
            <a:r>
              <a:rPr lang="mr-IN" sz="2400" dirty="0" smtClean="0"/>
              <a:t>–</a:t>
            </a:r>
            <a:r>
              <a:rPr lang="en-US" sz="2400" dirty="0" smtClean="0"/>
              <a:t> reemployment and payment of skipped salaries)</a:t>
            </a:r>
          </a:p>
          <a:p>
            <a:r>
              <a:rPr lang="en-US" sz="2400" dirty="0" smtClean="0"/>
              <a:t>Created by case-law</a:t>
            </a:r>
          </a:p>
        </p:txBody>
      </p:sp>
    </p:spTree>
    <p:extLst>
      <p:ext uri="{BB962C8B-B14F-4D97-AF65-F5344CB8AC3E}">
        <p14:creationId xmlns:p14="http://schemas.microsoft.com/office/powerpoint/2010/main" val="1843032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150</TotalTime>
  <Words>1144</Words>
  <Application>Microsoft Macintosh PowerPoint</Application>
  <PresentationFormat>Widescreen</PresentationFormat>
  <Paragraphs>119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Century Gothic</vt:lpstr>
      <vt:lpstr>Mangal</vt:lpstr>
      <vt:lpstr>Wingdings 3</vt:lpstr>
      <vt:lpstr>Arial</vt:lpstr>
      <vt:lpstr>Wisp</vt:lpstr>
      <vt:lpstr>German Administrative Judiciary</vt:lpstr>
      <vt:lpstr>Historical Development</vt:lpstr>
      <vt:lpstr>PowerPoint Presentation</vt:lpstr>
      <vt:lpstr>Historical Development</vt:lpstr>
      <vt:lpstr>Critique of Full Judicial Control</vt:lpstr>
      <vt:lpstr>Organization and Jurisdiction of Administrative Judiciary</vt:lpstr>
      <vt:lpstr>Types of Lawsuits / Acts / Claims</vt:lpstr>
      <vt:lpstr>Types of Lawsuits / Acts / Claims</vt:lpstr>
      <vt:lpstr>Types of Lawsuits / Acts / Claims</vt:lpstr>
      <vt:lpstr>Types of Lawsuits / Acts / Claims</vt:lpstr>
      <vt:lpstr>Types of Lawsuits / Acts / Claims</vt:lpstr>
      <vt:lpstr>Challengeable Acts / Claims</vt:lpstr>
      <vt:lpstr>Judicial Control of Discretionary Acts</vt:lpstr>
      <vt:lpstr>Judicial Control of Discretionary Acts</vt:lpstr>
      <vt:lpstr>Interim measures</vt:lpstr>
      <vt:lpstr>Oral Hearings</vt:lpstr>
      <vt:lpstr>Decisions</vt:lpstr>
      <vt:lpstr>Legal Recourse - Berufung -</vt:lpstr>
      <vt:lpstr>Legal Recourse - Revision -</vt:lpstr>
      <vt:lpstr>Relations to Administrative Procedure</vt:lpstr>
      <vt:lpstr>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German Administrative Judiciary</dc:title>
  <dc:creator>Microsoft Office User</dc:creator>
  <cp:lastModifiedBy>Microsoft Office User</cp:lastModifiedBy>
  <cp:revision>61</cp:revision>
  <dcterms:created xsi:type="dcterms:W3CDTF">2017-05-16T19:41:59Z</dcterms:created>
  <dcterms:modified xsi:type="dcterms:W3CDTF">2017-11-18T14:42:56Z</dcterms:modified>
</cp:coreProperties>
</file>