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2E9D7C3-E350-433B-94C2-255A842DD8AB}" type="datetimeFigureOut">
              <a:rPr lang="cs-CZ" smtClean="0"/>
              <a:t>08.11.2017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18FCCC0-91F6-44DE-BC85-26E3F26643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Eva Dobrovolná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 dirty="0"/>
              <a:t>Rakouský </a:t>
            </a:r>
            <a:r>
              <a:rPr lang="cs-CZ" sz="2400" dirty="0" err="1"/>
              <a:t>abgb</a:t>
            </a:r>
            <a:r>
              <a:rPr lang="cs-CZ" sz="2400" dirty="0"/>
              <a:t> a jeho vliv na české soukromé právo</a:t>
            </a:r>
          </a:p>
        </p:txBody>
      </p:sp>
      <p:pic>
        <p:nvPicPr>
          <p:cNvPr id="1026" name="Picture 2" descr="Znak (logo) Masarykovy univerzity - Barevné provedení">
            <a:extLst>
              <a:ext uri="{FF2B5EF4-FFF2-40B4-BE49-F238E27FC236}">
                <a16:creationId xmlns:a16="http://schemas.microsoft.com/office/drawing/2014/main" id="{3B91EA73-5850-495A-80FB-BF8AB09FB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35" y="10104"/>
            <a:ext cx="2169790" cy="216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6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Inspirace širokým pojetím vlastnictví</a:t>
            </a:r>
          </a:p>
          <a:p>
            <a:r>
              <a:rPr lang="cs-CZ" dirty="0"/>
              <a:t>Otázka je, jak nakládat s právy a nehmotnými statky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030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Nabývání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Vydržení – řádné x mimořádné</a:t>
            </a:r>
          </a:p>
          <a:p>
            <a:r>
              <a:rPr lang="cs-CZ" dirty="0"/>
              <a:t>Přivlastnění</a:t>
            </a:r>
          </a:p>
          <a:p>
            <a:r>
              <a:rPr lang="cs-CZ" dirty="0"/>
              <a:t>Zpracování, smísení</a:t>
            </a:r>
          </a:p>
          <a:p>
            <a:r>
              <a:rPr lang="cs-CZ" dirty="0"/>
              <a:t>Převod – odklonění od rakouského principu tradice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11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od neoprávněného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nemovitých věcí zapisovaných v KN – materiální publicita, podobně jako v rakouském GG</a:t>
            </a:r>
          </a:p>
          <a:p>
            <a:r>
              <a:rPr lang="cs-CZ" dirty="0"/>
              <a:t>U movitých věcí podobné předpoklady, česká ochrana je poněkud širší</a:t>
            </a:r>
          </a:p>
          <a:p>
            <a:pPr lvl="1"/>
            <a:r>
              <a:rPr lang="cs-CZ" dirty="0"/>
              <a:t>Platný titul</a:t>
            </a:r>
          </a:p>
          <a:p>
            <a:pPr lvl="1"/>
            <a:r>
              <a:rPr lang="cs-CZ" dirty="0"/>
              <a:t>Dobrá víra</a:t>
            </a:r>
          </a:p>
          <a:p>
            <a:pPr lvl="1"/>
            <a:r>
              <a:rPr lang="cs-CZ" dirty="0"/>
              <a:t>Privilegovaný způsob nabytí</a:t>
            </a:r>
          </a:p>
          <a:p>
            <a:r>
              <a:rPr lang="cs-CZ" dirty="0"/>
              <a:t>Domněnka poctivého jednání</a:t>
            </a:r>
          </a:p>
        </p:txBody>
      </p:sp>
    </p:spTree>
    <p:extLst>
      <p:ext uri="{BB962C8B-B14F-4D97-AF65-F5344CB8AC3E}">
        <p14:creationId xmlns:p14="http://schemas.microsoft.com/office/powerpoint/2010/main" val="1619691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Žaloba </a:t>
            </a:r>
            <a:r>
              <a:rPr lang="cs-CZ" dirty="0" err="1"/>
              <a:t>reivindikační</a:t>
            </a:r>
            <a:endParaRPr lang="cs-CZ" dirty="0"/>
          </a:p>
          <a:p>
            <a:r>
              <a:rPr lang="cs-CZ" dirty="0"/>
              <a:t>Žaloba </a:t>
            </a:r>
            <a:r>
              <a:rPr lang="cs-CZ" dirty="0" err="1"/>
              <a:t>negatorní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Inspirace soudní praxí 22 </a:t>
            </a:r>
            <a:r>
              <a:rPr lang="cs-CZ" dirty="0" err="1"/>
              <a:t>Cdo</a:t>
            </a:r>
            <a:r>
              <a:rPr lang="cs-CZ" dirty="0"/>
              <a:t> 374/2015</a:t>
            </a:r>
          </a:p>
          <a:p>
            <a:pPr lvl="1"/>
            <a:endParaRPr lang="cs-CZ" dirty="0"/>
          </a:p>
          <a:p>
            <a:pPr lvl="0">
              <a:buClr>
                <a:srgbClr val="93A299"/>
              </a:buClr>
            </a:pPr>
            <a:r>
              <a:rPr lang="cs-CZ" dirty="0" err="1">
                <a:solidFill>
                  <a:srgbClr val="564B3C"/>
                </a:solidFill>
              </a:rPr>
              <a:t>Publiciánská</a:t>
            </a:r>
            <a:r>
              <a:rPr lang="cs-CZ" dirty="0">
                <a:solidFill>
                  <a:srgbClr val="564B3C"/>
                </a:solidFill>
              </a:rPr>
              <a:t> žaloba</a:t>
            </a:r>
          </a:p>
          <a:p>
            <a:pPr lvl="0">
              <a:buClr>
                <a:srgbClr val="93A299"/>
              </a:buClr>
            </a:pPr>
            <a:endParaRPr lang="cs-CZ" dirty="0">
              <a:solidFill>
                <a:srgbClr val="564B3C"/>
              </a:solidFill>
            </a:endParaRPr>
          </a:p>
          <a:p>
            <a:pPr lvl="0">
              <a:buClr>
                <a:srgbClr val="93A299"/>
              </a:buClr>
            </a:pPr>
            <a:r>
              <a:rPr lang="cs-CZ" dirty="0">
                <a:solidFill>
                  <a:srgbClr val="564B3C"/>
                </a:solidFill>
              </a:rPr>
              <a:t>Co s ochranou obligačně oprávněných?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40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Sousedská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Převzetí § 364 a § 364a ABGB</a:t>
            </a:r>
          </a:p>
          <a:p>
            <a:r>
              <a:rPr lang="cs-CZ" dirty="0"/>
              <a:t>Problémy s úředně povoleným zařízením a výkladovou praxí rakouského OGH</a:t>
            </a:r>
          </a:p>
          <a:p>
            <a:r>
              <a:rPr lang="cs-CZ" dirty="0"/>
              <a:t>Judikaturní inspirace:</a:t>
            </a:r>
          </a:p>
          <a:p>
            <a:pPr lvl="1"/>
            <a:r>
              <a:rPr lang="cs-CZ" dirty="0"/>
              <a:t>22 </a:t>
            </a:r>
            <a:r>
              <a:rPr lang="cs-CZ" dirty="0" err="1"/>
              <a:t>Cdo</a:t>
            </a:r>
            <a:r>
              <a:rPr lang="cs-CZ" dirty="0"/>
              <a:t> 3778/2015 </a:t>
            </a:r>
          </a:p>
          <a:p>
            <a:pPr lvl="1"/>
            <a:r>
              <a:rPr lang="cs-CZ" dirty="0"/>
              <a:t>22 </a:t>
            </a:r>
            <a:r>
              <a:rPr lang="cs-CZ" dirty="0" err="1"/>
              <a:t>Cdo</a:t>
            </a:r>
            <a:r>
              <a:rPr lang="cs-CZ" dirty="0"/>
              <a:t> 1313/2016 </a:t>
            </a:r>
          </a:p>
          <a:p>
            <a:pPr lvl="1"/>
            <a:r>
              <a:rPr lang="cs-CZ" dirty="0"/>
              <a:t>22 </a:t>
            </a:r>
            <a:r>
              <a:rPr lang="cs-CZ" dirty="0" err="1"/>
              <a:t>Cdo</a:t>
            </a:r>
            <a:r>
              <a:rPr lang="cs-CZ" dirty="0"/>
              <a:t> 2270/2012 (sportovní hřiště)</a:t>
            </a:r>
          </a:p>
        </p:txBody>
      </p:sp>
    </p:spTree>
    <p:extLst>
      <p:ext uri="{BB962C8B-B14F-4D97-AF65-F5344CB8AC3E}">
        <p14:creationId xmlns:p14="http://schemas.microsoft.com/office/powerpoint/2010/main" val="558028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Podílové spoluvlastnictví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Malá inspirace rakouským právem, pouze u běžné správy</a:t>
            </a:r>
          </a:p>
          <a:p>
            <a:r>
              <a:rPr lang="cs-CZ" dirty="0"/>
              <a:t>Nicméně přesto vliv rakouské judikatury</a:t>
            </a:r>
          </a:p>
          <a:p>
            <a:pPr lvl="1"/>
            <a:r>
              <a:rPr lang="cs-CZ" dirty="0"/>
              <a:t>Zamítnutí žaloby  na zrušení, resp. oddělení – 22 </a:t>
            </a:r>
            <a:r>
              <a:rPr lang="cs-CZ" dirty="0" err="1"/>
              <a:t>Cdo</a:t>
            </a:r>
            <a:r>
              <a:rPr lang="cs-CZ" dirty="0"/>
              <a:t> 5159/2014</a:t>
            </a:r>
          </a:p>
          <a:p>
            <a:pPr lvl="1"/>
            <a:r>
              <a:rPr lang="cs-CZ" dirty="0"/>
              <a:t>Rozdělení na jednotky</a:t>
            </a:r>
          </a:p>
        </p:txBody>
      </p:sp>
    </p:spTree>
    <p:extLst>
      <p:ext uri="{BB962C8B-B14F-4D97-AF65-F5344CB8AC3E}">
        <p14:creationId xmlns:p14="http://schemas.microsoft.com/office/powerpoint/2010/main" val="3514752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propůjčování cest nezbytných 1896</a:t>
            </a:r>
          </a:p>
          <a:p>
            <a:r>
              <a:rPr lang="cs-CZ" dirty="0"/>
              <a:t>Způsob vzniku, práva a povinnosti, důvody odepření přístupu převzaté z tohoto zákona</a:t>
            </a:r>
          </a:p>
          <a:p>
            <a:r>
              <a:rPr lang="cs-CZ" dirty="0"/>
              <a:t>Velká inspirace rakouskou judikaturou</a:t>
            </a:r>
          </a:p>
          <a:p>
            <a:pPr lvl="1"/>
            <a:r>
              <a:rPr lang="cs-CZ" dirty="0"/>
              <a:t>Např. 22 </a:t>
            </a:r>
            <a:r>
              <a:rPr lang="cs-CZ" dirty="0" err="1"/>
              <a:t>Cdo</a:t>
            </a:r>
            <a:r>
              <a:rPr lang="cs-CZ" dirty="0"/>
              <a:t> 3242/2015</a:t>
            </a:r>
          </a:p>
        </p:txBody>
      </p:sp>
    </p:spTree>
    <p:extLst>
      <p:ext uri="{BB962C8B-B14F-4D97-AF65-F5344CB8AC3E}">
        <p14:creationId xmlns:p14="http://schemas.microsoft.com/office/powerpoint/2010/main" val="3837827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o právu stavby z roku 1912</a:t>
            </a:r>
          </a:p>
          <a:p>
            <a:r>
              <a:rPr lang="cs-CZ" dirty="0"/>
              <a:t>Převzatý koncept i právní úprava</a:t>
            </a:r>
          </a:p>
          <a:p>
            <a:r>
              <a:rPr lang="cs-CZ" dirty="0"/>
              <a:t>V Rakousku využívaný institut, v České republice určitá zdrženlivost</a:t>
            </a:r>
          </a:p>
          <a:p>
            <a:r>
              <a:rPr lang="cs-CZ" dirty="0"/>
              <a:t>Sporné otázky řešitelné pomocí rakouské nauky a praxe</a:t>
            </a:r>
          </a:p>
          <a:p>
            <a:pPr lvl="1"/>
            <a:r>
              <a:rPr lang="cs-CZ" dirty="0"/>
              <a:t>Zatížení části pozemku</a:t>
            </a:r>
          </a:p>
          <a:p>
            <a:pPr lvl="1"/>
            <a:r>
              <a:rPr lang="cs-CZ" dirty="0"/>
              <a:t>Vymezení stavby ve smlouvě</a:t>
            </a:r>
          </a:p>
          <a:p>
            <a:pPr lvl="1"/>
            <a:r>
              <a:rPr lang="cs-CZ" dirty="0"/>
              <a:t>Stavba jako „věc“</a:t>
            </a:r>
          </a:p>
          <a:p>
            <a:pPr lvl="1"/>
            <a:r>
              <a:rPr lang="cs-CZ" dirty="0" err="1"/>
              <a:t>Věcněprávní</a:t>
            </a:r>
            <a:r>
              <a:rPr lang="cs-CZ" dirty="0"/>
              <a:t> účinky ujednání</a:t>
            </a:r>
          </a:p>
          <a:p>
            <a:r>
              <a:rPr lang="cs-CZ" dirty="0"/>
              <a:t>Prozatím žádná judikatura vyšších soudů</a:t>
            </a:r>
          </a:p>
        </p:txBody>
      </p:sp>
    </p:spTree>
    <p:extLst>
      <p:ext uri="{BB962C8B-B14F-4D97-AF65-F5344CB8AC3E}">
        <p14:creationId xmlns:p14="http://schemas.microsoft.com/office/powerpoint/2010/main" val="3453671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60672" cy="1039427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43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260672" cy="1039427"/>
          </a:xfrm>
        </p:spPr>
        <p:txBody>
          <a:bodyPr/>
          <a:lstStyle/>
          <a:p>
            <a:r>
              <a:rPr lang="cs-CZ" dirty="0" err="1"/>
              <a:t>Abgb</a:t>
            </a:r>
            <a:r>
              <a:rPr lang="cs-CZ" dirty="0"/>
              <a:t> -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Rok 1811, vstup v účinnost 1.1.1812</a:t>
            </a:r>
          </a:p>
          <a:p>
            <a:r>
              <a:rPr lang="cs-CZ" dirty="0"/>
              <a:t>Druhý nejstarší občanský zákoník v Evropě</a:t>
            </a:r>
          </a:p>
          <a:p>
            <a:r>
              <a:rPr lang="cs-CZ" dirty="0"/>
              <a:t>Země: Horní Rakousko, Dolní Rakousko, </a:t>
            </a:r>
            <a:r>
              <a:rPr lang="cs-CZ" dirty="0" err="1"/>
              <a:t>Šýrsko</a:t>
            </a:r>
            <a:r>
              <a:rPr lang="cs-CZ" dirty="0"/>
              <a:t>, Korutany, Čechy, Morava, Slezsko, Bukovina, Lombardsko-Benátsko, Chorvatsko, Sedmihradsko, Halič</a:t>
            </a:r>
          </a:p>
          <a:p>
            <a:r>
              <a:rPr lang="cs-CZ" dirty="0"/>
              <a:t>Evropský občanský zákoník</a:t>
            </a:r>
          </a:p>
          <a:p>
            <a:r>
              <a:rPr lang="cs-CZ" dirty="0"/>
              <a:t>Přirozenoprávní kodifikace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39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Zásadnější novely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Rodinné právo (2001, 2004, 2009, 2013)</a:t>
            </a:r>
          </a:p>
          <a:p>
            <a:r>
              <a:rPr lang="cs-CZ" dirty="0"/>
              <a:t>Dědické právo (2017)</a:t>
            </a:r>
          </a:p>
          <a:p>
            <a:r>
              <a:rPr lang="cs-CZ" dirty="0"/>
              <a:t>Odpovědnost za vady (2004)</a:t>
            </a:r>
          </a:p>
          <a:p>
            <a:r>
              <a:rPr lang="cs-CZ" dirty="0"/>
              <a:t>Sousedská práva (2001)</a:t>
            </a:r>
          </a:p>
          <a:p>
            <a:r>
              <a:rPr lang="cs-CZ" dirty="0"/>
              <a:t>Postoupení pohledávky (2005)</a:t>
            </a:r>
          </a:p>
          <a:p>
            <a:r>
              <a:rPr lang="cs-CZ" dirty="0"/>
              <a:t>Opatrovnictví osob duševně nemocných (2006, nově i 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84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na jiné právní řády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Tam, kde ABGB platil, lze najít vlivy – zejména Chorvatsko a Slovinsko, </a:t>
            </a:r>
            <a:r>
              <a:rPr lang="cs-CZ" dirty="0" err="1"/>
              <a:t>niicméně</a:t>
            </a:r>
            <a:r>
              <a:rPr lang="cs-CZ" dirty="0"/>
              <a:t> nově i Česko</a:t>
            </a:r>
          </a:p>
          <a:p>
            <a:r>
              <a:rPr lang="cs-CZ" dirty="0"/>
              <a:t>Např. </a:t>
            </a:r>
            <a:r>
              <a:rPr lang="cs-CZ" dirty="0" err="1"/>
              <a:t>chrovatská</a:t>
            </a:r>
            <a:r>
              <a:rPr lang="cs-CZ" dirty="0"/>
              <a:t> úprava věcných práv a slovinská úprava závazků. </a:t>
            </a:r>
          </a:p>
          <a:p>
            <a:r>
              <a:rPr lang="cs-CZ" dirty="0"/>
              <a:t>Např. Polsko, konkrétně systém oddělených </a:t>
            </a:r>
            <a:r>
              <a:rPr lang="cs-CZ" dirty="0" err="1"/>
              <a:t>jměí</a:t>
            </a:r>
            <a:r>
              <a:rPr lang="cs-CZ" dirty="0"/>
              <a:t> v manželském právu, zásada zavinění v rodinném právu, povinné díly</a:t>
            </a:r>
          </a:p>
          <a:p>
            <a:r>
              <a:rPr lang="cs-CZ" dirty="0"/>
              <a:t>Např. Itálie, kde ABGB svůj význam pozbyl v roce 1866, někteří právníci byli proti zavedení </a:t>
            </a:r>
            <a:r>
              <a:rPr lang="cs-CZ" dirty="0" err="1"/>
              <a:t>Codice</a:t>
            </a:r>
            <a:r>
              <a:rPr lang="cs-CZ" dirty="0"/>
              <a:t> Civile</a:t>
            </a:r>
          </a:p>
          <a:p>
            <a:r>
              <a:rPr lang="cs-CZ" dirty="0"/>
              <a:t>Dodnes – rakouský katastr v některých zemích – např. </a:t>
            </a:r>
            <a:r>
              <a:rPr lang="cs-CZ" dirty="0" err="1"/>
              <a:t>Trento</a:t>
            </a:r>
            <a:r>
              <a:rPr lang="cs-CZ" dirty="0"/>
              <a:t>, </a:t>
            </a:r>
            <a:r>
              <a:rPr lang="cs-CZ" dirty="0" err="1"/>
              <a:t>Bolzano</a:t>
            </a:r>
            <a:r>
              <a:rPr lang="cs-CZ" dirty="0"/>
              <a:t>, </a:t>
            </a:r>
            <a:r>
              <a:rPr lang="cs-CZ" dirty="0" err="1"/>
              <a:t>Trieste</a:t>
            </a:r>
            <a:r>
              <a:rPr lang="cs-CZ" dirty="0"/>
              <a:t>, </a:t>
            </a:r>
            <a:r>
              <a:rPr lang="cs-CZ" dirty="0" err="1"/>
              <a:t>Gorizia</a:t>
            </a:r>
            <a:r>
              <a:rPr lang="cs-CZ" dirty="0"/>
              <a:t> a v některých obcích provincií </a:t>
            </a:r>
            <a:r>
              <a:rPr lang="cs-CZ" dirty="0" err="1"/>
              <a:t>Udine</a:t>
            </a:r>
            <a:r>
              <a:rPr lang="cs-CZ" dirty="0"/>
              <a:t>, </a:t>
            </a:r>
            <a:r>
              <a:rPr lang="cs-CZ" dirty="0" err="1"/>
              <a:t>Brescia</a:t>
            </a:r>
            <a:r>
              <a:rPr lang="cs-CZ" dirty="0"/>
              <a:t>, </a:t>
            </a:r>
            <a:r>
              <a:rPr lang="cs-CZ" dirty="0" err="1"/>
              <a:t>Belluno</a:t>
            </a:r>
            <a:r>
              <a:rPr lang="cs-CZ" dirty="0"/>
              <a:t> a </a:t>
            </a:r>
            <a:r>
              <a:rPr lang="cs-CZ" dirty="0" err="1"/>
              <a:t>Vicenza</a:t>
            </a:r>
            <a:r>
              <a:rPr lang="cs-CZ" dirty="0"/>
              <a:t> </a:t>
            </a:r>
          </a:p>
          <a:p>
            <a:r>
              <a:rPr lang="cs-CZ" dirty="0"/>
              <a:t>Např. vývoj v Československu po 1. světové válce – recepce</a:t>
            </a:r>
          </a:p>
          <a:p>
            <a:r>
              <a:rPr lang="cs-CZ" dirty="0"/>
              <a:t>Např. v Bosně a </a:t>
            </a:r>
            <a:r>
              <a:rPr lang="cs-CZ" dirty="0" err="1"/>
              <a:t>Herzegovině</a:t>
            </a:r>
            <a:r>
              <a:rPr lang="cs-CZ" dirty="0"/>
              <a:t> a v Srbsku dodnes subsidiární použitelnost ABGB</a:t>
            </a:r>
          </a:p>
          <a:p>
            <a:r>
              <a:rPr lang="cs-CZ" dirty="0"/>
              <a:t>Např. „Smíšený právní řád“ – švýcarské, rakouské a lichtenštejnské právo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55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dimenze </a:t>
            </a:r>
            <a:r>
              <a:rPr lang="cs-CZ" dirty="0" err="1"/>
              <a:t>abgb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upozadění vlivem BGB, neochota právních komparatistů zabývat se složitým jazykem, pojmy a instituty</a:t>
            </a:r>
          </a:p>
          <a:p>
            <a:r>
              <a:rPr lang="cs-CZ" dirty="0"/>
              <a:t>Nadčasová ustanovení – věcná práva, omyl, přirozenoprávní základy kodexu</a:t>
            </a:r>
          </a:p>
          <a:p>
            <a:r>
              <a:rPr lang="cs-CZ" dirty="0"/>
              <a:t>Rakouské vlivy: PETL, 8. kniha DCFR</a:t>
            </a:r>
          </a:p>
          <a:p>
            <a:r>
              <a:rPr lang="cs-CZ" dirty="0"/>
              <a:t>Satelitní princip, proto velmi malý vliv evropských předpisů</a:t>
            </a:r>
          </a:p>
          <a:p>
            <a:r>
              <a:rPr lang="cs-CZ" dirty="0"/>
              <a:t>Problém ABGB: Práce s kodexem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54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Vliv na české právo – vybrané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Mnoho oblastí, nejsilněji věcná práva a dědické právo</a:t>
            </a:r>
          </a:p>
          <a:p>
            <a:r>
              <a:rPr lang="cs-CZ" dirty="0"/>
              <a:t>Věcná práva:</a:t>
            </a:r>
          </a:p>
          <a:p>
            <a:pPr lvl="1"/>
            <a:r>
              <a:rPr lang="cs-CZ" dirty="0"/>
              <a:t>Pojetí věci</a:t>
            </a:r>
          </a:p>
          <a:p>
            <a:pPr lvl="1"/>
            <a:r>
              <a:rPr lang="cs-CZ" dirty="0"/>
              <a:t>Pojetí držby</a:t>
            </a:r>
          </a:p>
          <a:p>
            <a:pPr lvl="1"/>
            <a:r>
              <a:rPr lang="cs-CZ" dirty="0"/>
              <a:t>Ochrana držby</a:t>
            </a:r>
          </a:p>
          <a:p>
            <a:pPr lvl="1"/>
            <a:r>
              <a:rPr lang="cs-CZ" dirty="0"/>
              <a:t>Předmět vlastnictví</a:t>
            </a:r>
          </a:p>
          <a:p>
            <a:pPr lvl="1"/>
            <a:r>
              <a:rPr lang="cs-CZ" dirty="0"/>
              <a:t>Nabývání vlastnictví</a:t>
            </a:r>
          </a:p>
          <a:p>
            <a:pPr lvl="1"/>
            <a:r>
              <a:rPr lang="cs-CZ" dirty="0"/>
              <a:t>Nabytí od neoprávněného</a:t>
            </a:r>
          </a:p>
          <a:p>
            <a:pPr lvl="1"/>
            <a:r>
              <a:rPr lang="cs-CZ" dirty="0"/>
              <a:t>Ochrana vlastnictví</a:t>
            </a:r>
          </a:p>
          <a:p>
            <a:pPr lvl="1"/>
            <a:r>
              <a:rPr lang="cs-CZ" dirty="0"/>
              <a:t>Sousedská práva</a:t>
            </a:r>
          </a:p>
          <a:p>
            <a:pPr lvl="1"/>
            <a:r>
              <a:rPr lang="cs-CZ" dirty="0"/>
              <a:t>Podílové spoluvlastnictví</a:t>
            </a:r>
          </a:p>
          <a:p>
            <a:pPr lvl="1"/>
            <a:r>
              <a:rPr lang="cs-CZ" dirty="0"/>
              <a:t>Nezbytná cesta</a:t>
            </a:r>
          </a:p>
          <a:p>
            <a:pPr lvl="1"/>
            <a:r>
              <a:rPr lang="cs-CZ" dirty="0"/>
              <a:t>Právo stavby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95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Široké pojetí věci v § 489 OZ, odpovídající § 285 ABGB </a:t>
            </a:r>
          </a:p>
          <a:p>
            <a:r>
              <a:rPr lang="cs-CZ" dirty="0"/>
              <a:t>Doktrinální zúžení? </a:t>
            </a:r>
          </a:p>
          <a:p>
            <a:pPr lvl="1"/>
            <a:r>
              <a:rPr lang="cs-CZ" dirty="0"/>
              <a:t>Ne všechna ustanovení o věcných právech „jsou šita“ na nehmotné věci</a:t>
            </a:r>
          </a:p>
          <a:p>
            <a:r>
              <a:rPr lang="cs-CZ" dirty="0"/>
              <a:t>Problém se </a:t>
            </a:r>
            <a:r>
              <a:rPr lang="cs-CZ" dirty="0" err="1"/>
              <a:t>superedifikáty</a:t>
            </a:r>
            <a:endParaRPr lang="cs-CZ" dirty="0"/>
          </a:p>
          <a:p>
            <a:pPr lvl="1"/>
            <a:r>
              <a:rPr lang="cs-CZ" dirty="0"/>
              <a:t>Movité nebo nemovité věci?</a:t>
            </a:r>
          </a:p>
          <a:p>
            <a:pPr lvl="1"/>
            <a:r>
              <a:rPr lang="cs-CZ" dirty="0"/>
              <a:t>Hledání kritéria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23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Držba věci vs. Držba práva</a:t>
            </a:r>
          </a:p>
          <a:p>
            <a:r>
              <a:rPr lang="cs-CZ" dirty="0"/>
              <a:t>Jaká držba vede k vydržení?</a:t>
            </a:r>
          </a:p>
          <a:p>
            <a:r>
              <a:rPr lang="cs-CZ" dirty="0"/>
              <a:t>Držba řádná (</a:t>
            </a:r>
            <a:r>
              <a:rPr lang="cs-CZ" dirty="0" err="1"/>
              <a:t>rechtmässig</a:t>
            </a:r>
            <a:r>
              <a:rPr lang="cs-CZ" dirty="0"/>
              <a:t>), pravá (</a:t>
            </a:r>
            <a:r>
              <a:rPr lang="cs-CZ" dirty="0" err="1"/>
              <a:t>echt</a:t>
            </a:r>
            <a:r>
              <a:rPr lang="cs-CZ" dirty="0"/>
              <a:t>), poctivá (</a:t>
            </a:r>
            <a:r>
              <a:rPr lang="cs-CZ" dirty="0" err="1"/>
              <a:t>redlich</a:t>
            </a:r>
            <a:r>
              <a:rPr lang="cs-CZ" dirty="0"/>
              <a:t>)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98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Úprava § 1003 a násl. OZ a § 176-180 OSŘ převzata z rakouského ABGB a ZPO</a:t>
            </a:r>
          </a:p>
          <a:p>
            <a:r>
              <a:rPr lang="cs-CZ" dirty="0"/>
              <a:t>Ochrana poslední držby před svémocným rušením nahradila problematickou ochranu pokojného stavu</a:t>
            </a:r>
          </a:p>
          <a:p>
            <a:r>
              <a:rPr lang="cs-CZ" dirty="0"/>
              <a:t>Podobné problémy – procesní nebo hmotněprávní povaha lhůty, lhůta pro soudní rozhodnutí, označení žaloby</a:t>
            </a:r>
          </a:p>
          <a:p>
            <a:r>
              <a:rPr lang="cs-CZ" dirty="0"/>
              <a:t>Totéž u žaloby na ochranu držby před prováděním nebo odstraňováním stavby </a:t>
            </a:r>
          </a:p>
        </p:txBody>
      </p:sp>
    </p:spTree>
    <p:extLst>
      <p:ext uri="{BB962C8B-B14F-4D97-AF65-F5344CB8AC3E}">
        <p14:creationId xmlns:p14="http://schemas.microsoft.com/office/powerpoint/2010/main" val="1464260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201</TotalTime>
  <Words>665</Words>
  <Application>Microsoft Office PowerPoint</Application>
  <PresentationFormat>Předvádění na obrazovce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Book Antiqua</vt:lpstr>
      <vt:lpstr>Century Gothic</vt:lpstr>
      <vt:lpstr>Lékárna</vt:lpstr>
      <vt:lpstr>Rakouský abgb a jeho vliv na české soukromé právo</vt:lpstr>
      <vt:lpstr>Abgb - historie</vt:lpstr>
      <vt:lpstr>Zásadnější novely</vt:lpstr>
      <vt:lpstr>Vliv na jiné právní řády</vt:lpstr>
      <vt:lpstr>Evropská dimenze abgb</vt:lpstr>
      <vt:lpstr>Vliv na české právo – vybrané otázky</vt:lpstr>
      <vt:lpstr>Pojetí věci</vt:lpstr>
      <vt:lpstr>Pojetí držby</vt:lpstr>
      <vt:lpstr>Ochrana držby</vt:lpstr>
      <vt:lpstr>Předmět vlastnictví</vt:lpstr>
      <vt:lpstr>Nabývání vlastnictví</vt:lpstr>
      <vt:lpstr>Nabytí od neoprávněného</vt:lpstr>
      <vt:lpstr>Ochrana vlastnického práva</vt:lpstr>
      <vt:lpstr>Sousedská práva</vt:lpstr>
      <vt:lpstr>Podílové spoluvlastnictví</vt:lpstr>
      <vt:lpstr>Nezbytná cesta</vt:lpstr>
      <vt:lpstr>Právo stavby</vt:lpstr>
      <vt:lpstr>Děkuji za pozornost!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Rakouský abgb a jeho vliv na české soukromé právo</dc:title>
  <dc:creator>204602</dc:creator>
  <cp:lastModifiedBy>Marie</cp:lastModifiedBy>
  <cp:revision>12</cp:revision>
  <dcterms:created xsi:type="dcterms:W3CDTF">2017-10-18T11:08:34Z</dcterms:created>
  <dcterms:modified xsi:type="dcterms:W3CDTF">2017-11-08T15:03:40Z</dcterms:modified>
</cp:coreProperties>
</file>