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6"/>
  </p:notesMasterIdLst>
  <p:handoutMasterIdLst>
    <p:handoutMasterId r:id="rId17"/>
  </p:handoutMasterIdLst>
  <p:sldIdLst>
    <p:sldId id="309" r:id="rId3"/>
    <p:sldId id="326" r:id="rId4"/>
    <p:sldId id="328" r:id="rId5"/>
    <p:sldId id="341" r:id="rId6"/>
    <p:sldId id="342" r:id="rId7"/>
    <p:sldId id="339" r:id="rId8"/>
    <p:sldId id="340" r:id="rId9"/>
    <p:sldId id="334" r:id="rId10"/>
    <p:sldId id="331" r:id="rId11"/>
    <p:sldId id="332" r:id="rId12"/>
    <p:sldId id="337" r:id="rId13"/>
    <p:sldId id="343" r:id="rId14"/>
    <p:sldId id="322" r:id="rId1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1" autoAdjust="0"/>
    <p:restoredTop sz="94675" autoAdjust="0"/>
  </p:normalViewPr>
  <p:slideViewPr>
    <p:cSldViewPr>
      <p:cViewPr varScale="1">
        <p:scale>
          <a:sx n="77" d="100"/>
          <a:sy n="77" d="100"/>
        </p:scale>
        <p:origin x="10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5F52D01-D0B5-4912-9E2B-1A469C9C22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21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9F4DC71-5790-4329-ABAE-EE6053F3058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503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13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31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F9D96F6-1ACC-4536-AE57-5DE68E50E5B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B15A88-7277-4E16-A5F6-E6AF1C3099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09C416-5A97-41A1-AFDC-538D5E6E1F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743EF1-6B51-4E5C-BAFF-4F4E7D968A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5E75A-8E93-4F4C-9A9C-0B7E844372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61176-636D-421D-A566-B12A573FA9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EE9D9E-9924-4121-B02A-0ED8BAA6B1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554526-B6BB-4B15-89FD-83751DAA46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35EFB-75E3-4439-B22F-462D9B9DA1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C64FB7-85F4-4CAD-9EF6-CA01A3BD45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E5703A-999A-4F2A-8E03-E2D00018FA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4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A11CA51-6866-47C6-81F7-7D0C150EEF4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28860" y="2780928"/>
            <a:ext cx="6429420" cy="280831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3200" b="1" smtClean="0"/>
              <a:t>Blok </a:t>
            </a:r>
            <a:r>
              <a:rPr lang="cs-CZ" sz="3200" b="1" smtClean="0"/>
              <a:t>4: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1200" b="1" dirty="0" smtClean="0"/>
              <a:t/>
            </a:r>
            <a:br>
              <a:rPr lang="cs-CZ" sz="1200" b="1" dirty="0" smtClean="0"/>
            </a:br>
            <a:r>
              <a:rPr lang="cs-CZ" sz="3200" b="1" dirty="0" smtClean="0"/>
              <a:t>Odpovědnostní režimy mezinárodních obchodů</a:t>
            </a:r>
            <a:br>
              <a:rPr lang="cs-CZ" sz="3200" b="1" dirty="0" smtClean="0"/>
            </a:br>
            <a:r>
              <a:rPr lang="cs-CZ" sz="2800" b="1" dirty="0" smtClean="0"/>
              <a:t>(osnova k praktickému nácviku)</a:t>
            </a:r>
            <a:r>
              <a:rPr lang="cs-CZ" sz="1200" b="1" dirty="0"/>
              <a:t/>
            </a:r>
            <a:br>
              <a:rPr lang="cs-CZ" sz="1200" b="1" dirty="0"/>
            </a:br>
            <a:r>
              <a:rPr lang="cs-CZ" sz="1200" b="1" dirty="0" smtClean="0"/>
              <a:t/>
            </a:r>
            <a:br>
              <a:rPr lang="cs-CZ" sz="1200" b="1" dirty="0" smtClean="0"/>
            </a:br>
            <a:r>
              <a:rPr lang="cs-CZ" sz="2400" b="1" dirty="0" smtClean="0"/>
              <a:t>Zdeněk Kapitán</a:t>
            </a:r>
            <a:endParaRPr lang="cs-CZ" sz="2400" dirty="0"/>
          </a:p>
        </p:txBody>
      </p:sp>
      <p:pic>
        <p:nvPicPr>
          <p:cNvPr id="1026" name="Picture 2" descr="http://dovednosti.law.muni.cz/img/OPVK_hor_zakladni_logolink_RGB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733256"/>
            <a:ext cx="48291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95536" y="6405984"/>
            <a:ext cx="3816424" cy="26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kern="0" dirty="0" err="1" smtClean="0"/>
              <a:t>MVV794K</a:t>
            </a:r>
            <a:r>
              <a:rPr lang="cs-CZ" sz="2400" b="1" kern="0" dirty="0" smtClean="0"/>
              <a:t>: Praxe </a:t>
            </a:r>
            <a:r>
              <a:rPr lang="cs-CZ" sz="2400" b="1" kern="0" dirty="0" err="1" smtClean="0"/>
              <a:t>MPSaO</a:t>
            </a:r>
            <a:endParaRPr lang="cs-CZ" sz="1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63"/>
            <a:ext cx="7772400" cy="503237"/>
          </a:xfrm>
        </p:spPr>
        <p:txBody>
          <a:bodyPr/>
          <a:lstStyle/>
          <a:p>
            <a:r>
              <a:rPr lang="cs-CZ" dirty="0" smtClean="0"/>
              <a:t>Nároky z vad dle </a:t>
            </a:r>
            <a:r>
              <a:rPr lang="cs-CZ" dirty="0" err="1" smtClean="0"/>
              <a:t>CISG</a:t>
            </a:r>
            <a:r>
              <a:rPr lang="cs-CZ" dirty="0" smtClean="0"/>
              <a:t> –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44824"/>
            <a:ext cx="7772400" cy="4646141"/>
          </a:xfrm>
        </p:spPr>
        <p:txBody>
          <a:bodyPr/>
          <a:lstStyle/>
          <a:p>
            <a:pPr marL="560387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cs-CZ" dirty="0"/>
              <a:t>Upravené </a:t>
            </a:r>
            <a:r>
              <a:rPr lang="cs-CZ" dirty="0" err="1"/>
              <a:t>CISG</a:t>
            </a:r>
            <a:endParaRPr lang="cs-CZ" dirty="0"/>
          </a:p>
          <a:p>
            <a:pPr marL="985838" lvl="2" indent="-442913" algn="just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60000"/>
            </a:pPr>
            <a:r>
              <a:rPr lang="cs-CZ" sz="2400" dirty="0">
                <a:solidFill>
                  <a:schemeClr val="tx2"/>
                </a:solidFill>
              </a:rPr>
              <a:t>týkající se </a:t>
            </a:r>
            <a:r>
              <a:rPr lang="cs-CZ" sz="2400" dirty="0" smtClean="0">
                <a:solidFill>
                  <a:schemeClr val="tx2"/>
                </a:solidFill>
              </a:rPr>
              <a:t>plnění (odstranění vadnosti, výměna, sleva, odstoupení)</a:t>
            </a:r>
            <a:endParaRPr lang="cs-CZ" sz="2400" dirty="0">
              <a:solidFill>
                <a:schemeClr val="tx2"/>
              </a:solidFill>
            </a:endParaRPr>
          </a:p>
          <a:p>
            <a:pPr marL="985838" lvl="2" indent="-442913" algn="just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60000"/>
            </a:pPr>
            <a:r>
              <a:rPr lang="cs-CZ" sz="2400" dirty="0">
                <a:solidFill>
                  <a:schemeClr val="tx2"/>
                </a:solidFill>
              </a:rPr>
              <a:t>náhrada škody</a:t>
            </a:r>
          </a:p>
          <a:p>
            <a:pPr marL="985838" lvl="2" indent="-442913" algn="just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60000"/>
            </a:pPr>
            <a:r>
              <a:rPr lang="cs-CZ" sz="2400" dirty="0">
                <a:solidFill>
                  <a:schemeClr val="tx2"/>
                </a:solidFill>
              </a:rPr>
              <a:t>úrok z prodlení (u peněžitých závazků)</a:t>
            </a:r>
          </a:p>
          <a:p>
            <a:pPr marL="560387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cs-CZ" dirty="0"/>
              <a:t>Vyplývající ze </a:t>
            </a:r>
            <a:r>
              <a:rPr lang="cs-CZ" dirty="0" smtClean="0"/>
              <a:t>smlouvy</a:t>
            </a:r>
          </a:p>
          <a:p>
            <a:pPr marL="542925" indent="-496888"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úkol 6: reflektujte specifikace regulace reklamačního procesu dle </a:t>
            </a:r>
            <a:r>
              <a:rPr lang="cs-CZ" dirty="0" err="1"/>
              <a:t>CISG</a:t>
            </a:r>
            <a:r>
              <a:rPr lang="cs-CZ" dirty="0"/>
              <a:t> při formulaci vzorového smluvního ustanovení </a:t>
            </a:r>
            <a:r>
              <a:rPr lang="cs-CZ" dirty="0" smtClean="0"/>
              <a:t>o </a:t>
            </a:r>
            <a:r>
              <a:rPr lang="cs-CZ" dirty="0"/>
              <a:t>odpovědnosti</a:t>
            </a:r>
          </a:p>
          <a:p>
            <a:pPr marL="542925" indent="-496888" algn="just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úkol 7: pro konstruované vzorové ustanovení odhadněte rizika v oblasti daně z příjmu pro případ, že sjednaná pravidla nebudou dodržena</a:t>
            </a:r>
          </a:p>
          <a:p>
            <a:pPr marL="46037" indent="0">
              <a:lnSpc>
                <a:spcPct val="120000"/>
              </a:lnSpc>
              <a:buNone/>
            </a:pPr>
            <a:endParaRPr lang="cs-CZ" sz="2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542925" algn="just">
              <a:spcBef>
                <a:spcPts val="0"/>
              </a:spcBef>
            </a:pPr>
            <a:r>
              <a:rPr lang="cs-CZ" sz="2000" dirty="0"/>
              <a:t>automatický zánik</a:t>
            </a:r>
          </a:p>
          <a:p>
            <a:pPr marL="1071563" lvl="2" indent="-528638" algn="just">
              <a:spcBef>
                <a:spcPts val="0"/>
              </a:spcBef>
            </a:pPr>
            <a:r>
              <a:rPr lang="cs-CZ" sz="1800" dirty="0"/>
              <a:t>fixní smlouvy</a:t>
            </a:r>
          </a:p>
          <a:p>
            <a:pPr marL="1071563" lvl="2" indent="-528638" algn="just">
              <a:spcBef>
                <a:spcPts val="0"/>
              </a:spcBef>
            </a:pPr>
            <a:r>
              <a:rPr lang="cs-CZ" sz="1800" dirty="0"/>
              <a:t>rozvazovací podmínky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sz="2000" dirty="0"/>
              <a:t>odstoupení od smlouvy (</a:t>
            </a:r>
            <a:r>
              <a:rPr lang="cs-CZ" sz="2000" dirty="0" err="1"/>
              <a:t>withdrawal</a:t>
            </a:r>
            <a:r>
              <a:rPr lang="cs-CZ" sz="2000" dirty="0"/>
              <a:t>) – je vnímáno většinou právních řádů jako sankční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sz="2000" dirty="0"/>
              <a:t>výpověď smlouvy (</a:t>
            </a:r>
            <a:r>
              <a:rPr lang="cs-CZ" sz="2000" dirty="0" err="1"/>
              <a:t>termination</a:t>
            </a:r>
            <a:r>
              <a:rPr lang="cs-CZ" sz="2000" dirty="0"/>
              <a:t>):</a:t>
            </a:r>
          </a:p>
          <a:p>
            <a:pPr marL="1071563" lvl="2" indent="-528638" algn="just">
              <a:spcBef>
                <a:spcPts val="0"/>
              </a:spcBef>
            </a:pPr>
            <a:r>
              <a:rPr lang="cs-CZ" sz="1800" dirty="0"/>
              <a:t>právní řády ji regulují různě, někdy rovněž jako sankční</a:t>
            </a:r>
          </a:p>
          <a:p>
            <a:pPr marL="1071563" lvl="2" indent="-528638" algn="just">
              <a:spcBef>
                <a:spcPts val="0"/>
              </a:spcBef>
            </a:pPr>
            <a:r>
              <a:rPr lang="cs-CZ" sz="1800" dirty="0" err="1"/>
              <a:t>termination</a:t>
            </a:r>
            <a:r>
              <a:rPr lang="cs-CZ" sz="1800" dirty="0"/>
              <a:t> se používá také k označení zániku smluv obecně</a:t>
            </a:r>
          </a:p>
          <a:p>
            <a:pPr marL="1071563" lvl="2" indent="-528638" algn="just">
              <a:spcBef>
                <a:spcPts val="0"/>
              </a:spcBef>
            </a:pPr>
            <a:r>
              <a:rPr lang="cs-CZ" sz="1800" dirty="0"/>
              <a:t>zpravidla jde o způsob ukončení smluv na dobu určitou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sz="2000" dirty="0"/>
              <a:t>právo </a:t>
            </a:r>
            <a:r>
              <a:rPr lang="cs-CZ" sz="2000" dirty="0" smtClean="0"/>
              <a:t>opce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sz="2000" dirty="0" smtClean="0"/>
              <a:t>úkol 8: podle zvláštního zadání posuďte případ ukončení „spolupráce“ českého prodávajícího a </a:t>
            </a:r>
            <a:r>
              <a:rPr lang="cs-CZ" sz="2000" dirty="0" err="1" smtClean="0"/>
              <a:t>francozského</a:t>
            </a:r>
            <a:r>
              <a:rPr lang="cs-CZ" sz="2000" dirty="0" smtClean="0"/>
              <a:t> kupujícího, kteří spolu dlouhodobě spolupracují na základě opakujících se kupních smluv </a:t>
            </a:r>
            <a:endParaRPr lang="cs-CZ" sz="2000" dirty="0"/>
          </a:p>
          <a:p>
            <a:pPr algn="just"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3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Smluvní pokuta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indent="-628650" algn="just"/>
            <a:r>
              <a:rPr lang="cs-CZ" sz="2000" dirty="0"/>
              <a:t>běžné smluvní ustanovení, přitom patří mezi nejproblematičtější</a:t>
            </a:r>
          </a:p>
          <a:p>
            <a:pPr marL="628650" indent="-628650" algn="just"/>
            <a:r>
              <a:rPr lang="cs-CZ" sz="2000" dirty="0"/>
              <a:t>některé obvyklé nedostatky: </a:t>
            </a:r>
          </a:p>
          <a:p>
            <a:pPr marL="1171575" lvl="1" indent="-542925" algn="just"/>
            <a:r>
              <a:rPr lang="cs-CZ" sz="2000" dirty="0"/>
              <a:t>záměna s úrokem z prodlení, </a:t>
            </a:r>
          </a:p>
          <a:p>
            <a:pPr marL="1171575" lvl="1" indent="-542925" algn="just"/>
            <a:r>
              <a:rPr lang="cs-CZ" sz="2000" dirty="0"/>
              <a:t>nepřiměřená výše (problém se soudní </a:t>
            </a:r>
            <a:r>
              <a:rPr lang="cs-CZ" sz="2000" dirty="0" smtClean="0"/>
              <a:t>praxí; předvídatelnost, proporcionalita),</a:t>
            </a:r>
            <a:endParaRPr lang="cs-CZ" sz="2000" dirty="0"/>
          </a:p>
          <a:p>
            <a:pPr marL="1171575" lvl="1" indent="-542925" algn="just"/>
            <a:r>
              <a:rPr lang="cs-CZ" sz="2000" dirty="0"/>
              <a:t>rozdílná právní kvalifikace v různých státech</a:t>
            </a:r>
          </a:p>
          <a:p>
            <a:pPr marL="628650" indent="-628650" algn="just"/>
            <a:r>
              <a:rPr lang="cs-CZ" sz="2000" dirty="0" smtClean="0"/>
              <a:t>řešení likvidujícího nároku na náhradu „následné“ škody</a:t>
            </a:r>
          </a:p>
          <a:p>
            <a:pPr marL="628650" indent="-628650" algn="just"/>
            <a:r>
              <a:rPr lang="cs-CZ" sz="2000" dirty="0" smtClean="0"/>
              <a:t>zapomíná </a:t>
            </a:r>
            <a:r>
              <a:rPr lang="cs-CZ" sz="2000" dirty="0"/>
              <a:t>se, že má být praktická a má zjednodušovat důkazní </a:t>
            </a:r>
            <a:r>
              <a:rPr lang="cs-CZ" sz="2000" dirty="0" smtClean="0"/>
              <a:t>situaci</a:t>
            </a:r>
          </a:p>
          <a:p>
            <a:pPr marL="628650" indent="-628650" algn="just"/>
            <a:r>
              <a:rPr lang="cs-CZ" sz="2000" dirty="0" smtClean="0"/>
              <a:t>úkol 9: podle obecných doporučení konstruujte pro praxi smluvní ustanovení o smluvní pokutě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674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13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689672"/>
            <a:ext cx="5969000" cy="3168328"/>
          </a:xfrm>
        </p:spPr>
        <p:txBody>
          <a:bodyPr/>
          <a:lstStyle/>
          <a:p>
            <a:r>
              <a:rPr lang="cs-CZ" sz="4400" dirty="0" smtClean="0"/>
              <a:t>Hezký zbytek dne.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9170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Předsmluvní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496888" algn="just">
              <a:spcBef>
                <a:spcPts val="0"/>
              </a:spcBef>
              <a:spcAft>
                <a:spcPts val="300"/>
              </a:spcAft>
              <a:tabLst>
                <a:tab pos="271463" algn="l"/>
              </a:tabLst>
            </a:pPr>
            <a:r>
              <a:rPr lang="cs-CZ" dirty="0"/>
              <a:t>ošetřit režim jednání – uzavřít například smlouvu o způsobu uzavírání smlouvy</a:t>
            </a:r>
          </a:p>
          <a:p>
            <a:pPr marL="542925" indent="-496888" algn="just">
              <a:spcBef>
                <a:spcPts val="0"/>
              </a:spcBef>
              <a:spcAft>
                <a:spcPts val="300"/>
              </a:spcAft>
              <a:tabLst>
                <a:tab pos="271463" algn="l"/>
              </a:tabLst>
            </a:pPr>
            <a:r>
              <a:rPr lang="cs-CZ" dirty="0"/>
              <a:t>pořizovat zápisy z jednání</a:t>
            </a:r>
          </a:p>
          <a:p>
            <a:pPr marL="542925" indent="-496888" algn="just">
              <a:spcBef>
                <a:spcPts val="0"/>
              </a:spcBef>
              <a:spcAft>
                <a:spcPts val="300"/>
              </a:spcAft>
              <a:tabLst>
                <a:tab pos="271463" algn="l"/>
              </a:tabLst>
            </a:pPr>
            <a:r>
              <a:rPr lang="cs-CZ" dirty="0"/>
              <a:t>používat </a:t>
            </a:r>
            <a:r>
              <a:rPr lang="cs-CZ" dirty="0" smtClean="0"/>
              <a:t>alibi-klausuli a čistící </a:t>
            </a:r>
            <a:r>
              <a:rPr lang="cs-CZ" dirty="0"/>
              <a:t>klausuli</a:t>
            </a:r>
          </a:p>
          <a:p>
            <a:pPr marL="542925" indent="-496888" algn="just">
              <a:spcBef>
                <a:spcPts val="0"/>
              </a:spcBef>
              <a:spcAft>
                <a:spcPts val="300"/>
              </a:spcAft>
              <a:tabLst>
                <a:tab pos="271463" algn="l"/>
              </a:tabLst>
            </a:pPr>
            <a:r>
              <a:rPr lang="cs-CZ" dirty="0" smtClean="0"/>
              <a:t>předsmluvní </a:t>
            </a:r>
            <a:r>
              <a:rPr lang="cs-CZ" dirty="0"/>
              <a:t>odpovědnost a její režim </a:t>
            </a:r>
            <a:r>
              <a:rPr lang="cs-CZ" dirty="0" smtClean="0"/>
              <a:t>dle Řím II</a:t>
            </a:r>
          </a:p>
          <a:p>
            <a:pPr marL="542925" indent="-496888" algn="just">
              <a:spcBef>
                <a:spcPts val="0"/>
              </a:spcBef>
              <a:spcAft>
                <a:spcPts val="300"/>
              </a:spcAft>
              <a:tabLst>
                <a:tab pos="271463" algn="l"/>
              </a:tabLst>
            </a:pPr>
            <a:r>
              <a:rPr lang="cs-CZ" dirty="0" smtClean="0"/>
              <a:t>úkol 1: pro konkrétní skutkový stav zvažte okruh právních řádů, jejichž aplikaci musíte zvažovat ke zjištění, zda byl projeven smluvní konsenzus</a:t>
            </a:r>
          </a:p>
          <a:p>
            <a:pPr marL="542925" indent="-496888" algn="just">
              <a:spcBef>
                <a:spcPts val="0"/>
              </a:spcBef>
              <a:spcAft>
                <a:spcPts val="300"/>
              </a:spcAft>
              <a:tabLst>
                <a:tab pos="271463" algn="l"/>
              </a:tabLst>
            </a:pPr>
            <a:r>
              <a:rPr lang="cs-CZ" dirty="0" smtClean="0"/>
              <a:t>úkol 2: jaká rizika jsou spojena s regulací předsmluvní odpovědnosti podle českého práva; lze je smluvně ošetřit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13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regulace kontraktačního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44824"/>
            <a:ext cx="7772400" cy="4392488"/>
          </a:xfrm>
        </p:spPr>
        <p:txBody>
          <a:bodyPr/>
          <a:lstStyle/>
          <a:p>
            <a:pPr marL="442913" indent="-396875" algn="just">
              <a:spcBef>
                <a:spcPts val="600"/>
              </a:spcBef>
            </a:pPr>
            <a:r>
              <a:rPr lang="cs-CZ" sz="2100" dirty="0"/>
              <a:t>v mezinárodním obchodu neplatí premisa, že ke vzniku smlouva je třeba k </a:t>
            </a:r>
            <a:r>
              <a:rPr lang="cs-CZ" sz="2100" dirty="0" smtClean="0"/>
              <a:t>100 % </a:t>
            </a:r>
            <a:r>
              <a:rPr lang="cs-CZ" sz="2100" dirty="0"/>
              <a:t>obsahové shodnosti akceptace a nabídky (tzv. </a:t>
            </a:r>
            <a:r>
              <a:rPr lang="cs-CZ" sz="2100" i="1" dirty="0" err="1">
                <a:latin typeface="Times New Roman" pitchFamily="18" charset="0"/>
                <a:cs typeface="Times New Roman" pitchFamily="18" charset="0"/>
              </a:rPr>
              <a:t>mirror</a:t>
            </a:r>
            <a:r>
              <a:rPr lang="cs-CZ" sz="2100" i="1" dirty="0">
                <a:latin typeface="Times New Roman" pitchFamily="18" charset="0"/>
                <a:cs typeface="Times New Roman" pitchFamily="18" charset="0"/>
              </a:rPr>
              <a:t> rule </a:t>
            </a:r>
            <a:r>
              <a:rPr lang="cs-CZ" sz="2100" dirty="0"/>
              <a:t>doktrína)</a:t>
            </a:r>
          </a:p>
          <a:p>
            <a:pPr marL="442913" indent="-396875" algn="just">
              <a:spcBef>
                <a:spcPts val="600"/>
              </a:spcBef>
            </a:pPr>
            <a:r>
              <a:rPr lang="cs-CZ" sz="2100" dirty="0"/>
              <a:t>podle čl. 19 odst. 2 </a:t>
            </a:r>
            <a:r>
              <a:rPr lang="cs-CZ" sz="2100" dirty="0" err="1"/>
              <a:t>CISG</a:t>
            </a:r>
            <a:r>
              <a:rPr lang="cs-CZ" sz="2100" dirty="0"/>
              <a:t> je obsaženo pravidlo pro vznik smlouvy, i když akceptace mění podmínky nabídky (modifikovaná </a:t>
            </a:r>
            <a:r>
              <a:rPr lang="cs-CZ" sz="2100" i="1" dirty="0">
                <a:latin typeface="Times New Roman" pitchFamily="18" charset="0"/>
                <a:cs typeface="Times New Roman" pitchFamily="18" charset="0"/>
              </a:rPr>
              <a:t>last shot rule </a:t>
            </a:r>
            <a:r>
              <a:rPr lang="cs-CZ" sz="2100" dirty="0"/>
              <a:t>doktrína)</a:t>
            </a:r>
          </a:p>
          <a:p>
            <a:pPr marL="442913" indent="-396875" algn="just">
              <a:spcBef>
                <a:spcPts val="600"/>
              </a:spcBef>
            </a:pPr>
            <a:r>
              <a:rPr lang="cs-CZ" sz="2100" dirty="0"/>
              <a:t>uvedeným postupem lze měnit pouze nepodstatné podmínky </a:t>
            </a:r>
            <a:r>
              <a:rPr lang="cs-CZ" sz="2100" dirty="0" smtClean="0"/>
              <a:t>nabídky (vazba na definici podstatnosti podle čl. 25 </a:t>
            </a:r>
            <a:r>
              <a:rPr lang="cs-CZ" sz="2100" dirty="0" err="1" smtClean="0"/>
              <a:t>CISG</a:t>
            </a:r>
            <a:r>
              <a:rPr lang="cs-CZ" sz="2100" dirty="0" smtClean="0"/>
              <a:t>)</a:t>
            </a:r>
            <a:endParaRPr lang="cs-CZ" sz="2100" dirty="0"/>
          </a:p>
          <a:p>
            <a:pPr marL="442913" indent="-396875" algn="just">
              <a:spcBef>
                <a:spcPts val="600"/>
              </a:spcBef>
            </a:pPr>
            <a:r>
              <a:rPr lang="cs-CZ" sz="2100" dirty="0"/>
              <a:t>pozor </a:t>
            </a:r>
            <a:r>
              <a:rPr lang="cs-CZ" sz="2100" dirty="0" smtClean="0"/>
              <a:t>sepětí </a:t>
            </a:r>
            <a:r>
              <a:rPr lang="cs-CZ" sz="2100" dirty="0"/>
              <a:t>kontraktačního procesu a případné námitky neplatnosti, která nespadá do působnosti </a:t>
            </a:r>
            <a:r>
              <a:rPr lang="cs-CZ" sz="2100" dirty="0" err="1"/>
              <a:t>CISG</a:t>
            </a:r>
            <a:r>
              <a:rPr lang="cs-CZ" sz="2100" dirty="0"/>
              <a:t> dle čl. 4 písm. a</a:t>
            </a:r>
            <a:r>
              <a:rPr lang="cs-CZ" sz="2100" dirty="0" smtClean="0"/>
              <a:t>); v případě, že se dospěje k českému právu, to obsahu doktrínu </a:t>
            </a:r>
            <a:r>
              <a:rPr lang="cs-CZ" sz="2100" i="1" dirty="0" smtClean="0"/>
              <a:t>last shot rule</a:t>
            </a:r>
            <a:r>
              <a:rPr lang="cs-CZ" sz="2100" dirty="0" smtClean="0"/>
              <a:t>, pro bitvu forem </a:t>
            </a:r>
            <a:r>
              <a:rPr lang="cs-CZ" sz="2100" i="1" dirty="0" err="1" smtClean="0"/>
              <a:t>knock-out</a:t>
            </a:r>
            <a:r>
              <a:rPr lang="cs-CZ" sz="2100" i="1" dirty="0" smtClean="0"/>
              <a:t> rule</a:t>
            </a:r>
            <a:endParaRPr lang="cs-CZ" sz="210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2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 měla smlouva obsahovat?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609600" indent="-609600">
              <a:spcBef>
                <a:spcPts val="1200"/>
              </a:spcBef>
              <a:buFont typeface="Wingdings" pitchFamily="2" charset="2"/>
              <a:buAutoNum type="arabicPeriod"/>
            </a:pPr>
            <a:r>
              <a:rPr lang="cs-CZ" sz="2800" dirty="0"/>
              <a:t>účel smlouvy</a:t>
            </a:r>
          </a:p>
          <a:p>
            <a:pPr marL="609600" indent="-609600">
              <a:spcBef>
                <a:spcPts val="1200"/>
              </a:spcBef>
              <a:buFont typeface="Wingdings" pitchFamily="2" charset="2"/>
              <a:buAutoNum type="arabicPeriod"/>
            </a:pPr>
            <a:r>
              <a:rPr lang="cs-CZ" sz="2800" dirty="0"/>
              <a:t>předmět smlouvy</a:t>
            </a:r>
          </a:p>
          <a:p>
            <a:pPr marL="609600" indent="-609600">
              <a:spcBef>
                <a:spcPts val="1200"/>
              </a:spcBef>
              <a:buFont typeface="Wingdings" pitchFamily="2" charset="2"/>
              <a:buAutoNum type="arabicPeriod"/>
            </a:pPr>
            <a:r>
              <a:rPr lang="cs-CZ" sz="2800" dirty="0"/>
              <a:t>vlastní práva a povinnosti</a:t>
            </a:r>
          </a:p>
          <a:p>
            <a:pPr marL="609600" indent="-609600">
              <a:spcBef>
                <a:spcPts val="1200"/>
              </a:spcBef>
              <a:buFont typeface="Wingdings" pitchFamily="2" charset="2"/>
              <a:buAutoNum type="arabicPeriod"/>
            </a:pPr>
            <a:r>
              <a:rPr lang="cs-CZ" sz="2800" dirty="0"/>
              <a:t>sankční a odpovědnostní režim</a:t>
            </a:r>
          </a:p>
          <a:p>
            <a:pPr marL="609600" indent="-609600">
              <a:spcBef>
                <a:spcPts val="1200"/>
              </a:spcBef>
              <a:buFont typeface="Wingdings" pitchFamily="2" charset="2"/>
              <a:buAutoNum type="arabicPeriod"/>
            </a:pPr>
            <a:r>
              <a:rPr lang="cs-CZ" sz="2800" dirty="0"/>
              <a:t>právní režim zániku smlouvy</a:t>
            </a:r>
          </a:p>
          <a:p>
            <a:pPr marL="609600" indent="-609600">
              <a:spcBef>
                <a:spcPts val="1200"/>
              </a:spcBef>
              <a:buFont typeface="Wingdings" pitchFamily="2" charset="2"/>
              <a:buAutoNum type="arabicPeriod"/>
            </a:pPr>
            <a:r>
              <a:rPr lang="cs-CZ" sz="2800" dirty="0"/>
              <a:t>režimové </a:t>
            </a:r>
            <a:r>
              <a:rPr lang="cs-CZ" sz="2800" dirty="0" smtClean="0"/>
              <a:t>doložky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685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Důležitá ustanovení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79625"/>
            <a:ext cx="7772400" cy="4357687"/>
          </a:xfrm>
        </p:spPr>
        <p:txBody>
          <a:bodyPr/>
          <a:lstStyle/>
          <a:p>
            <a:pPr marL="542925" indent="-542925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ujednání o ceně</a:t>
            </a:r>
          </a:p>
          <a:p>
            <a:pPr marL="542925" indent="-542925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ujednání o zboží (viz dále)</a:t>
            </a:r>
          </a:p>
          <a:p>
            <a:pPr marL="542925" indent="-542925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definice podstatného porušení smlouvy (viz dále)</a:t>
            </a:r>
          </a:p>
          <a:p>
            <a:pPr marL="542925" indent="-542925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místo a čas dodání (propojení s </a:t>
            </a:r>
            <a:r>
              <a:rPr lang="cs-CZ" dirty="0" err="1" smtClean="0"/>
              <a:t>Incoterms</a:t>
            </a:r>
            <a:r>
              <a:rPr lang="cs-CZ" dirty="0" smtClean="0"/>
              <a:t>)</a:t>
            </a:r>
          </a:p>
          <a:p>
            <a:pPr marL="542925" indent="-542925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přechod nebezpečí škody na zboží</a:t>
            </a:r>
          </a:p>
          <a:p>
            <a:pPr marL="542925" indent="-542925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doložka o právní režimu vad (viz dále)</a:t>
            </a:r>
          </a:p>
          <a:p>
            <a:pPr marL="542925" indent="-542925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smluvní pokuta (viz dále)</a:t>
            </a:r>
          </a:p>
          <a:p>
            <a:pPr marL="542925" indent="-542925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odstoupení</a:t>
            </a:r>
          </a:p>
          <a:p>
            <a:pPr marL="542925" indent="-542925" algn="just">
              <a:spcBef>
                <a:spcPts val="0"/>
              </a:spcBef>
              <a:spcAft>
                <a:spcPts val="300"/>
              </a:spcAft>
            </a:pPr>
            <a:r>
              <a:rPr lang="cs-CZ" dirty="0" smtClean="0"/>
              <a:t>úkol 3: definujte rozdíl mezi předmětem smlouvy a účelem smlouvy a vyjmenujte alespoň 3 oblasti, které vhodná definice účelu smlouvy ovlivňuje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1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924944"/>
            <a:ext cx="7772400" cy="1362075"/>
          </a:xfrm>
        </p:spPr>
        <p:txBody>
          <a:bodyPr/>
          <a:lstStyle/>
          <a:p>
            <a:r>
              <a:rPr lang="cs-CZ" cap="none" dirty="0" smtClean="0"/>
              <a:t>Vznikla smlouva…</a:t>
            </a:r>
            <a:endParaRPr lang="cs-CZ" cap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F5E75A-8E93-4F4C-9A9C-0B7E8443727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039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23641"/>
            <a:ext cx="7772400" cy="4357687"/>
          </a:xfrm>
        </p:spPr>
        <p:txBody>
          <a:bodyPr/>
          <a:lstStyle/>
          <a:p>
            <a:pPr marL="442913" indent="-442913" algn="just">
              <a:tabLst>
                <a:tab pos="442913" algn="l"/>
              </a:tabLst>
            </a:pPr>
            <a:r>
              <a:rPr lang="cs-CZ" dirty="0"/>
              <a:t>oblast ovládaná zvyklostmi; závisí na komoditě zboží</a:t>
            </a:r>
          </a:p>
          <a:p>
            <a:pPr marL="442913" indent="-442913" algn="just">
              <a:tabLst>
                <a:tab pos="442913" algn="l"/>
              </a:tabLst>
            </a:pPr>
            <a:r>
              <a:rPr lang="cs-CZ" dirty="0"/>
              <a:t>kategorie „zboží, které se hodí pro účel sledovaný smlouvou“</a:t>
            </a:r>
          </a:p>
          <a:p>
            <a:pPr marL="442913" indent="-442913" algn="just">
              <a:tabLst>
                <a:tab pos="442913" algn="l"/>
              </a:tabLst>
            </a:pPr>
            <a:r>
              <a:rPr lang="cs-CZ" dirty="0"/>
              <a:t>úzké propojení s vymezím účelu smlouvy</a:t>
            </a:r>
          </a:p>
          <a:p>
            <a:pPr marL="442913" indent="-442913" algn="just">
              <a:tabLst>
                <a:tab pos="442913" algn="l"/>
              </a:tabLst>
            </a:pPr>
            <a:r>
              <a:rPr lang="cs-CZ" dirty="0"/>
              <a:t>rozbor čl. 35 odst. 2 </a:t>
            </a:r>
            <a:r>
              <a:rPr lang="cs-CZ" dirty="0" err="1" smtClean="0"/>
              <a:t>CISG</a:t>
            </a:r>
            <a:endParaRPr lang="cs-CZ" dirty="0" smtClean="0"/>
          </a:p>
          <a:p>
            <a:pPr marL="442913" indent="-442913" algn="just">
              <a:tabLst>
                <a:tab pos="442913" algn="l"/>
              </a:tabLst>
            </a:pPr>
            <a:r>
              <a:rPr lang="cs-CZ" dirty="0" smtClean="0"/>
              <a:t>úkol 4: posuďte podle zvláštního zadání příklad vymezení kvality těsnění a odhadněte případný výsledek řešení sporu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23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 smtClean="0"/>
              <a:t>Mezery v </a:t>
            </a:r>
            <a:r>
              <a:rPr lang="cs-CZ" dirty="0" err="1" smtClean="0"/>
              <a:t>Incoterms</a:t>
            </a:r>
            <a:r>
              <a:rPr lang="cs-CZ" dirty="0" smtClean="0"/>
              <a:t> a jejich promítnutí do oblasti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542925" indent="-496888" algn="just">
              <a:spcBef>
                <a:spcPts val="0"/>
              </a:spcBef>
            </a:pPr>
            <a:r>
              <a:rPr lang="cs-CZ" sz="2200" dirty="0"/>
              <a:t>zajištění nakládky (</a:t>
            </a:r>
            <a:r>
              <a:rPr lang="cs-CZ" sz="2200" dirty="0" err="1"/>
              <a:t>EXW</a:t>
            </a:r>
            <a:r>
              <a:rPr lang="cs-CZ" sz="2200" dirty="0" smtClean="0"/>
              <a:t>) …</a:t>
            </a:r>
            <a:endParaRPr lang="cs-CZ" sz="2200" dirty="0"/>
          </a:p>
          <a:p>
            <a:pPr marL="542925" indent="-496888" algn="just">
              <a:spcBef>
                <a:spcPts val="0"/>
              </a:spcBef>
            </a:pPr>
            <a:r>
              <a:rPr lang="cs-CZ" sz="2200" dirty="0"/>
              <a:t>hrazení nákladů přepravného (</a:t>
            </a:r>
            <a:r>
              <a:rPr lang="cs-CZ" sz="2200" dirty="0" err="1"/>
              <a:t>FCA</a:t>
            </a:r>
            <a:r>
              <a:rPr lang="cs-CZ" sz="2200" dirty="0" smtClean="0"/>
              <a:t>)</a:t>
            </a:r>
            <a:r>
              <a:rPr lang="cs-CZ" sz="2200" dirty="0"/>
              <a:t> …</a:t>
            </a:r>
          </a:p>
          <a:p>
            <a:pPr marL="542925" indent="-496888" algn="just">
              <a:spcBef>
                <a:spcPts val="0"/>
              </a:spcBef>
            </a:pPr>
            <a:r>
              <a:rPr lang="cs-CZ" sz="2200" dirty="0"/>
              <a:t>problematické osvobození od DPH při vývozu do třetích zemí (</a:t>
            </a:r>
            <a:r>
              <a:rPr lang="cs-CZ" sz="2200" dirty="0" err="1"/>
              <a:t>EXW</a:t>
            </a:r>
            <a:r>
              <a:rPr lang="cs-CZ" sz="2200" dirty="0"/>
              <a:t>, </a:t>
            </a:r>
            <a:r>
              <a:rPr lang="cs-CZ" sz="2200" dirty="0" err="1"/>
              <a:t>FCA</a:t>
            </a:r>
            <a:r>
              <a:rPr lang="cs-CZ" sz="2200" dirty="0" smtClean="0"/>
              <a:t>)</a:t>
            </a:r>
            <a:r>
              <a:rPr lang="cs-CZ" sz="2200" dirty="0"/>
              <a:t> …</a:t>
            </a:r>
          </a:p>
          <a:p>
            <a:pPr marL="542925" indent="-496888" algn="just">
              <a:spcBef>
                <a:spcPts val="0"/>
              </a:spcBef>
            </a:pPr>
            <a:r>
              <a:rPr lang="cs-CZ" sz="2200" dirty="0"/>
              <a:t>okamžik přechodu rizik (</a:t>
            </a:r>
            <a:r>
              <a:rPr lang="cs-CZ" sz="2200" dirty="0" err="1"/>
              <a:t>CPT</a:t>
            </a:r>
            <a:r>
              <a:rPr lang="cs-CZ" sz="2200" dirty="0" smtClean="0"/>
              <a:t>) </a:t>
            </a:r>
            <a:r>
              <a:rPr lang="cs-CZ" sz="2200" dirty="0"/>
              <a:t>…</a:t>
            </a:r>
          </a:p>
          <a:p>
            <a:pPr marL="542925" indent="-496888" algn="just">
              <a:spcBef>
                <a:spcPts val="0"/>
              </a:spcBef>
            </a:pPr>
            <a:r>
              <a:rPr lang="cs-CZ" sz="2200" dirty="0"/>
              <a:t>rozsah pojištění (CIP, </a:t>
            </a:r>
            <a:r>
              <a:rPr lang="cs-CZ" sz="2200" dirty="0" err="1"/>
              <a:t>CIF</a:t>
            </a:r>
            <a:r>
              <a:rPr lang="cs-CZ" sz="2200" dirty="0" smtClean="0"/>
              <a:t>)</a:t>
            </a:r>
            <a:r>
              <a:rPr lang="cs-CZ" sz="2200" dirty="0"/>
              <a:t> …</a:t>
            </a:r>
          </a:p>
          <a:p>
            <a:pPr marL="542925" indent="-496888" algn="just">
              <a:spcBef>
                <a:spcPts val="0"/>
              </a:spcBef>
            </a:pPr>
            <a:r>
              <a:rPr lang="cs-CZ" sz="2200" dirty="0"/>
              <a:t>celní formality na dovozu (</a:t>
            </a:r>
            <a:r>
              <a:rPr lang="cs-CZ" sz="2200" dirty="0" err="1"/>
              <a:t>DDP</a:t>
            </a:r>
            <a:r>
              <a:rPr lang="cs-CZ" sz="2200" dirty="0" smtClean="0"/>
              <a:t>)</a:t>
            </a:r>
            <a:r>
              <a:rPr lang="cs-CZ" sz="2200" dirty="0"/>
              <a:t> …</a:t>
            </a:r>
          </a:p>
          <a:p>
            <a:pPr marL="542925" indent="-496888" algn="just">
              <a:spcBef>
                <a:spcPts val="0"/>
              </a:spcBef>
            </a:pPr>
            <a:r>
              <a:rPr lang="cs-CZ" sz="2200" dirty="0"/>
              <a:t>podmínky vykládky v místě dodání (DAT, </a:t>
            </a:r>
            <a:r>
              <a:rPr lang="cs-CZ" sz="2200" dirty="0" err="1" smtClean="0"/>
              <a:t>DDP</a:t>
            </a:r>
            <a:r>
              <a:rPr lang="cs-CZ" sz="2200" dirty="0" smtClean="0"/>
              <a:t>)</a:t>
            </a:r>
            <a:r>
              <a:rPr lang="cs-CZ" sz="2200" dirty="0"/>
              <a:t> …</a:t>
            </a:r>
            <a:endParaRPr lang="cs-CZ" sz="2200" dirty="0" smtClean="0"/>
          </a:p>
          <a:p>
            <a:pPr marL="542925" indent="-496888" algn="just">
              <a:spcBef>
                <a:spcPts val="0"/>
              </a:spcBef>
            </a:pPr>
            <a:r>
              <a:rPr lang="cs-CZ" sz="2200" dirty="0" smtClean="0"/>
              <a:t>úkol 5: podle zvláštního zadání vyřešte problém </a:t>
            </a:r>
            <a:br>
              <a:rPr lang="cs-CZ" sz="2200" dirty="0" smtClean="0"/>
            </a:br>
            <a:r>
              <a:rPr lang="cs-CZ" sz="2200" dirty="0" smtClean="0"/>
              <a:t>s uplatněním nároku na osvobození od DPH s nárokem na odpočet při </a:t>
            </a:r>
            <a:r>
              <a:rPr lang="cs-CZ" sz="2200" dirty="0" err="1" smtClean="0"/>
              <a:t>vnitrounijních</a:t>
            </a:r>
            <a:r>
              <a:rPr lang="cs-CZ" sz="2200" dirty="0" smtClean="0"/>
              <a:t> i </a:t>
            </a:r>
            <a:r>
              <a:rPr lang="cs-CZ" sz="2200" dirty="0" err="1" smtClean="0"/>
              <a:t>extraunijních</a:t>
            </a:r>
            <a:r>
              <a:rPr lang="cs-CZ" sz="2200" dirty="0" smtClean="0"/>
              <a:t> vývozech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8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reklamačního </a:t>
            </a:r>
            <a:r>
              <a:rPr lang="cs-CZ" dirty="0" smtClean="0"/>
              <a:t>procesu </a:t>
            </a:r>
            <a:r>
              <a:rPr lang="cs-CZ" dirty="0" err="1" smtClean="0"/>
              <a:t>CISG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531813" indent="-531813" algn="just">
              <a:spcBef>
                <a:spcPts val="0"/>
              </a:spcBef>
              <a:spcAft>
                <a:spcPts val="0"/>
              </a:spcAft>
              <a:buSzPct val="100000"/>
              <a:buFont typeface="Wingdings" pitchFamily="2" charset="2"/>
              <a:buAutoNum type="arabicPeriod"/>
              <a:tabLst>
                <a:tab pos="531813" algn="l"/>
              </a:tabLst>
              <a:defRPr/>
            </a:pPr>
            <a:r>
              <a:rPr lang="cs-CZ" sz="2800" b="1" dirty="0"/>
              <a:t>Prohlídka zboží</a:t>
            </a:r>
            <a:r>
              <a:rPr lang="cs-CZ" sz="2800" dirty="0"/>
              <a:t> (v době co možná nejkratší)</a:t>
            </a:r>
          </a:p>
          <a:p>
            <a:pPr marL="531813" indent="-531813" algn="just">
              <a:spcBef>
                <a:spcPts val="0"/>
              </a:spcBef>
              <a:spcAft>
                <a:spcPts val="0"/>
              </a:spcAft>
              <a:buNone/>
              <a:tabLst>
                <a:tab pos="531813" algn="l"/>
              </a:tabLst>
            </a:pPr>
            <a:r>
              <a:rPr lang="cs-CZ" sz="2800" dirty="0" smtClean="0"/>
              <a:t>	</a:t>
            </a:r>
            <a:r>
              <a:rPr lang="cs-CZ" sz="2800" dirty="0" err="1" smtClean="0"/>
              <a:t>CISG</a:t>
            </a:r>
            <a:r>
              <a:rPr lang="cs-CZ" sz="2800" dirty="0" smtClean="0"/>
              <a:t> </a:t>
            </a:r>
            <a:r>
              <a:rPr lang="cs-CZ" sz="2800" dirty="0"/>
              <a:t>tuto problematiku přesně neupravuje, měla by stanovit smlouva; je třeba upravit </a:t>
            </a:r>
            <a:r>
              <a:rPr lang="cs-CZ" sz="2800" b="1" dirty="0">
                <a:solidFill>
                  <a:schemeClr val="tx2"/>
                </a:solidFill>
              </a:rPr>
              <a:t>co, kdo, kdy </a:t>
            </a:r>
            <a:r>
              <a:rPr lang="cs-CZ" sz="2800" dirty="0"/>
              <a:t>a</a:t>
            </a:r>
            <a:r>
              <a:rPr lang="cs-CZ" sz="2800" b="1" dirty="0">
                <a:solidFill>
                  <a:schemeClr val="tx2"/>
                </a:solidFill>
              </a:rPr>
              <a:t> jak</a:t>
            </a:r>
            <a:r>
              <a:rPr lang="cs-CZ" sz="2800" dirty="0"/>
              <a:t>.</a:t>
            </a:r>
          </a:p>
          <a:p>
            <a:pPr marL="531813" indent="-531813" algn="just">
              <a:spcBef>
                <a:spcPts val="0"/>
              </a:spcBef>
              <a:spcAft>
                <a:spcPts val="0"/>
              </a:spcAft>
              <a:buNone/>
              <a:tabLst>
                <a:tab pos="531813" algn="l"/>
              </a:tabLst>
            </a:pPr>
            <a:r>
              <a:rPr lang="cs-CZ" sz="2800" dirty="0" smtClean="0"/>
              <a:t>	Úkonem </a:t>
            </a:r>
            <a:r>
              <a:rPr lang="cs-CZ" sz="2800" dirty="0"/>
              <a:t>k zachování nároků je </a:t>
            </a:r>
            <a:r>
              <a:rPr lang="cs-CZ" sz="2800" b="1" dirty="0">
                <a:solidFill>
                  <a:schemeClr val="tx2"/>
                </a:solidFill>
              </a:rPr>
              <a:t>oznámení vad</a:t>
            </a:r>
            <a:r>
              <a:rPr lang="cs-CZ" sz="2800" dirty="0"/>
              <a:t>; to by mělo obsahovat také volbu nároků z vad</a:t>
            </a:r>
          </a:p>
          <a:p>
            <a:pPr marL="531813" indent="-531813" algn="just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 startAt="2"/>
              <a:tabLst>
                <a:tab pos="531813" algn="l"/>
              </a:tabLst>
              <a:defRPr/>
            </a:pPr>
            <a:r>
              <a:rPr lang="cs-CZ" sz="2800" b="1" dirty="0"/>
              <a:t>Oznámení vady</a:t>
            </a:r>
            <a:r>
              <a:rPr lang="cs-CZ" sz="2800" dirty="0"/>
              <a:t> (v době přiměřené)</a:t>
            </a:r>
          </a:p>
          <a:p>
            <a:pPr marL="531813" indent="-531813" algn="just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 startAt="2"/>
              <a:tabLst>
                <a:tab pos="531813" algn="l"/>
              </a:tabLst>
              <a:defRPr/>
            </a:pPr>
            <a:r>
              <a:rPr lang="cs-CZ" sz="2800" b="1" dirty="0"/>
              <a:t>Uplatnění nároků z vad</a:t>
            </a:r>
            <a:r>
              <a:rPr lang="cs-CZ" sz="2800" dirty="0"/>
              <a:t> (v obecné promlčecí době, případně ve zvláštní lhůtě</a:t>
            </a:r>
            <a:r>
              <a:rPr lang="cs-CZ" sz="2800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746</TotalTime>
  <Words>697</Words>
  <Application>Microsoft Macintosh PowerPoint</Application>
  <PresentationFormat>Předvádění na obrazovce (4:3)</PresentationFormat>
  <Paragraphs>95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Times New Roman</vt:lpstr>
      <vt:lpstr>Trebuchet MS</vt:lpstr>
      <vt:lpstr>Wingdings</vt:lpstr>
      <vt:lpstr>Arial</vt:lpstr>
      <vt:lpstr>3558</vt:lpstr>
      <vt:lpstr>BÉŽOVÁ TITL</vt:lpstr>
      <vt:lpstr>Blok 4:  Odpovědnostní režimy mezinárodních obchodů (osnova k praktickému nácviku)  Zdeněk Kapitán</vt:lpstr>
      <vt:lpstr>Předsmluvní fáze</vt:lpstr>
      <vt:lpstr>Shrnutí regulace kontraktačního procesu</vt:lpstr>
      <vt:lpstr>Co by měla smlouva obsahovat?</vt:lpstr>
      <vt:lpstr>Důležitá ustanovení smlouvy</vt:lpstr>
      <vt:lpstr>Vznikla smlouva…</vt:lpstr>
      <vt:lpstr>Vymezení kvality</vt:lpstr>
      <vt:lpstr>Mezery v Incoterms a jejich promítnutí do oblasti odpovědnosti</vt:lpstr>
      <vt:lpstr>Shrnutí reklamačního procesu CISG</vt:lpstr>
      <vt:lpstr>Nároky z vad dle CISG – systém</vt:lpstr>
      <vt:lpstr>Ukončení smlouvy</vt:lpstr>
      <vt:lpstr>Smluvní pokuta</vt:lpstr>
      <vt:lpstr>Hezký zbytek dne.</vt:lpstr>
    </vt:vector>
  </TitlesOfParts>
  <Company>HP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Brusel IIa   Další otázky související s oblastí procesního práva  Zdeněk Kapitán</dc:title>
  <dc:creator>kapitan</dc:creator>
  <cp:lastModifiedBy>Zdenek Kapitan</cp:lastModifiedBy>
  <cp:revision>57</cp:revision>
  <dcterms:created xsi:type="dcterms:W3CDTF">2009-03-26T03:28:01Z</dcterms:created>
  <dcterms:modified xsi:type="dcterms:W3CDTF">2016-10-04T08:15:50Z</dcterms:modified>
</cp:coreProperties>
</file>