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4EA300-2A6F-48DB-9AED-FB46639799FC}" type="datetimeFigureOut">
              <a:rPr lang="cs-CZ" smtClean="0"/>
              <a:t>01.12.2017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C09B7-97E0-4A7D-B659-32A88B20AA03}" type="slidenum">
              <a:rPr lang="cs-CZ" smtClean="0"/>
              <a:t>‹#›</a:t>
            </a:fld>
            <a:endParaRPr lang="cs-CZ"/>
          </a:p>
        </p:txBody>
      </p:sp>
    </p:spTree>
    <p:extLst>
      <p:ext uri="{BB962C8B-B14F-4D97-AF65-F5344CB8AC3E}">
        <p14:creationId xmlns:p14="http://schemas.microsoft.com/office/powerpoint/2010/main" val="2528818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63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E02E6F-D19D-4500-B740-447D60FBA757}" type="slidenum">
              <a:rPr lang="cs-CZ"/>
              <a:pPr fontAlgn="base">
                <a:spcBef>
                  <a:spcPct val="0"/>
                </a:spcBef>
                <a:spcAft>
                  <a:spcPct val="0"/>
                </a:spcAft>
              </a:pPr>
              <a:t>1</a:t>
            </a:fld>
            <a:endParaRPr lang="cs-CZ"/>
          </a:p>
        </p:txBody>
      </p:sp>
    </p:spTree>
    <p:extLst>
      <p:ext uri="{BB962C8B-B14F-4D97-AF65-F5344CB8AC3E}">
        <p14:creationId xmlns:p14="http://schemas.microsoft.com/office/powerpoint/2010/main" val="1701917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641D265F-0915-4DDA-A5DC-EFE70F7FD064}" type="datetimeFigureOut">
              <a:rPr lang="cs-CZ" smtClean="0"/>
              <a:t>01.12.2017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272084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1D265F-0915-4DDA-A5DC-EFE70F7FD064}" type="datetimeFigureOut">
              <a:rPr lang="cs-CZ" smtClean="0"/>
              <a:t>01.12.2017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139222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1D265F-0915-4DDA-A5DC-EFE70F7FD064}" type="datetimeFigureOut">
              <a:rPr lang="cs-CZ" smtClean="0"/>
              <a:t>01.12.2017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986280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Nadpis, klipart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277814"/>
            <a:ext cx="10972800" cy="1139825"/>
          </a:xfrm>
        </p:spPr>
        <p:txBody>
          <a:bodyPr/>
          <a:lstStyle/>
          <a:p>
            <a:r>
              <a:rPr lang="cs-CZ" smtClean="0"/>
              <a:t>Kliknutím lze upravit styl.</a:t>
            </a:r>
            <a:endParaRPr lang="cs-CZ"/>
          </a:p>
        </p:txBody>
      </p:sp>
      <p:sp>
        <p:nvSpPr>
          <p:cNvPr id="3" name="Zástupný symbol pro klipart 2"/>
          <p:cNvSpPr>
            <a:spLocks noGrp="1"/>
          </p:cNvSpPr>
          <p:nvPr>
            <p:ph type="clipArt" sz="half" idx="1"/>
          </p:nvPr>
        </p:nvSpPr>
        <p:spPr>
          <a:xfrm>
            <a:off x="609600" y="1600201"/>
            <a:ext cx="5384800" cy="4530725"/>
          </a:xfrm>
        </p:spPr>
        <p:txBody>
          <a:bodyPr/>
          <a:lstStyle/>
          <a:p>
            <a:pPr lvl="0"/>
            <a:endParaRPr lang="cs-CZ" noProof="0" smtClean="0"/>
          </a:p>
        </p:txBody>
      </p:sp>
      <p:sp>
        <p:nvSpPr>
          <p:cNvPr id="4" name="Zástupný symbol pro text 3"/>
          <p:cNvSpPr>
            <a:spLocks noGrp="1"/>
          </p:cNvSpPr>
          <p:nvPr>
            <p:ph type="body" sz="half" idx="2"/>
          </p:nvPr>
        </p:nvSpPr>
        <p:spPr>
          <a:xfrm>
            <a:off x="6197600" y="1600201"/>
            <a:ext cx="5384800" cy="45307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26"/>
          <p:cNvSpPr>
            <a:spLocks noGrp="1" noChangeArrowheads="1"/>
          </p:cNvSpPr>
          <p:nvPr>
            <p:ph type="ftr" sz="quarter" idx="10"/>
          </p:nvPr>
        </p:nvSpPr>
        <p:spPr/>
        <p:txBody>
          <a:bodyPr/>
          <a:lstStyle>
            <a:lvl1pPr>
              <a:defRPr/>
            </a:lvl1pPr>
          </a:lstStyle>
          <a:p>
            <a:pPr>
              <a:defRPr/>
            </a:pPr>
            <a:r>
              <a:rPr lang="cs-CZ" altLang="cs-CZ" smtClean="0"/>
              <a:t>Seminaria s.r.o., Radlická 2000/3, Praha 5,  tel: 257 095 220, fax: 257 095 221, info@seminaria.cz, www.seminaria.cz</a:t>
            </a:r>
            <a:endParaRPr lang="cs-CZ" altLang="cs-CZ"/>
          </a:p>
        </p:txBody>
      </p:sp>
      <p:sp>
        <p:nvSpPr>
          <p:cNvPr id="6" name="Rectangle 27"/>
          <p:cNvSpPr>
            <a:spLocks noGrp="1" noChangeArrowheads="1"/>
          </p:cNvSpPr>
          <p:nvPr>
            <p:ph type="sldNum" sz="quarter" idx="11"/>
          </p:nvPr>
        </p:nvSpPr>
        <p:spPr/>
        <p:txBody>
          <a:bodyPr/>
          <a:lstStyle>
            <a:lvl1pPr>
              <a:defRPr/>
            </a:lvl1pPr>
          </a:lstStyle>
          <a:p>
            <a:pPr>
              <a:defRPr/>
            </a:pPr>
            <a:fld id="{0971D442-EDC5-4341-B965-1F76781DE42E}" type="slidenum">
              <a:rPr lang="cs-CZ" altLang="cs-CZ"/>
              <a:pPr>
                <a:defRPr/>
              </a:pPr>
              <a:t>‹#›</a:t>
            </a:fld>
            <a:endParaRPr lang="cs-CZ" altLang="cs-CZ"/>
          </a:p>
        </p:txBody>
      </p:sp>
      <p:sp>
        <p:nvSpPr>
          <p:cNvPr id="7" name="Rectangle 28"/>
          <p:cNvSpPr>
            <a:spLocks noGrp="1" noChangeArrowheads="1"/>
          </p:cNvSpPr>
          <p:nvPr>
            <p:ph type="dt" sz="half" idx="12"/>
          </p:nvPr>
        </p:nvSpPr>
        <p:spPr>
          <a:xfrm>
            <a:off x="0" y="0"/>
            <a:ext cx="0" cy="0"/>
          </a:xfrm>
        </p:spPr>
        <p:txBody>
          <a:bodyPr/>
          <a:lstStyle>
            <a:lvl1pPr algn="r" eaLnBrk="1" hangingPunct="1">
              <a:defRPr/>
            </a:lvl1pPr>
          </a:lstStyle>
          <a:p>
            <a:pPr>
              <a:defRPr/>
            </a:pPr>
            <a:fld id="{11B408F7-E429-4D9A-BF0A-B0882F0EAB39}" type="datetime1">
              <a:rPr lang="en-US" altLang="cs-CZ" smtClean="0"/>
              <a:t>12/1/2017</a:t>
            </a:fld>
            <a:endParaRPr lang="cs-CZ" altLang="cs-CZ"/>
          </a:p>
        </p:txBody>
      </p:sp>
    </p:spTree>
    <p:extLst>
      <p:ext uri="{BB962C8B-B14F-4D97-AF65-F5344CB8AC3E}">
        <p14:creationId xmlns:p14="http://schemas.microsoft.com/office/powerpoint/2010/main" val="90243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1D265F-0915-4DDA-A5DC-EFE70F7FD064}" type="datetimeFigureOut">
              <a:rPr lang="cs-CZ" smtClean="0"/>
              <a:t>01.12.2017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214464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641D265F-0915-4DDA-A5DC-EFE70F7FD064}" type="datetimeFigureOut">
              <a:rPr lang="cs-CZ" smtClean="0"/>
              <a:t>01.12.2017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229648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41D265F-0915-4DDA-A5DC-EFE70F7FD064}" type="datetimeFigureOut">
              <a:rPr lang="cs-CZ" smtClean="0"/>
              <a:t>01.12.2017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121980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41D265F-0915-4DDA-A5DC-EFE70F7FD064}" type="datetimeFigureOut">
              <a:rPr lang="cs-CZ" smtClean="0"/>
              <a:t>01.12.2017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3980990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41D265F-0915-4DDA-A5DC-EFE70F7FD064}" type="datetimeFigureOut">
              <a:rPr lang="cs-CZ" smtClean="0"/>
              <a:t>01.12.2017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4547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41D265F-0915-4DDA-A5DC-EFE70F7FD064}" type="datetimeFigureOut">
              <a:rPr lang="cs-CZ" smtClean="0"/>
              <a:t>01.12.2017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306134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41D265F-0915-4DDA-A5DC-EFE70F7FD064}" type="datetimeFigureOut">
              <a:rPr lang="cs-CZ" smtClean="0"/>
              <a:t>01.12.2017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497594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41D265F-0915-4DDA-A5DC-EFE70F7FD064}" type="datetimeFigureOut">
              <a:rPr lang="cs-CZ" smtClean="0"/>
              <a:t>01.12.2017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637FC1-890B-4F91-A614-32526429B42D}" type="slidenum">
              <a:rPr lang="cs-CZ" smtClean="0"/>
              <a:t>‹#›</a:t>
            </a:fld>
            <a:endParaRPr lang="cs-CZ"/>
          </a:p>
        </p:txBody>
      </p:sp>
    </p:spTree>
    <p:extLst>
      <p:ext uri="{BB962C8B-B14F-4D97-AF65-F5344CB8AC3E}">
        <p14:creationId xmlns:p14="http://schemas.microsoft.com/office/powerpoint/2010/main" val="273544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D265F-0915-4DDA-A5DC-EFE70F7FD064}" type="datetimeFigureOut">
              <a:rPr lang="cs-CZ" smtClean="0"/>
              <a:t>01.12.2017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37FC1-890B-4F91-A614-32526429B42D}" type="slidenum">
              <a:rPr lang="cs-CZ" smtClean="0"/>
              <a:t>‹#›</a:t>
            </a:fld>
            <a:endParaRPr lang="cs-CZ"/>
          </a:p>
        </p:txBody>
      </p:sp>
    </p:spTree>
    <p:extLst>
      <p:ext uri="{BB962C8B-B14F-4D97-AF65-F5344CB8AC3E}">
        <p14:creationId xmlns:p14="http://schemas.microsoft.com/office/powerpoint/2010/main" val="3768750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2209800" y="2130426"/>
            <a:ext cx="7772400" cy="1298575"/>
          </a:xfrm>
        </p:spPr>
        <p:txBody>
          <a:bodyPr>
            <a:normAutofit fontScale="90000"/>
          </a:bodyPr>
          <a:lstStyle/>
          <a:p>
            <a:r>
              <a:rPr lang="cs-CZ" b="1" dirty="0" smtClean="0"/>
              <a:t/>
            </a:r>
            <a:br>
              <a:rPr lang="cs-CZ" b="1" dirty="0" smtClean="0"/>
            </a:br>
            <a:r>
              <a:rPr lang="cs-CZ" altLang="cs-CZ" sz="4000" b="1" dirty="0">
                <a:solidFill>
                  <a:schemeClr val="tx1"/>
                </a:solidFill>
                <a:latin typeface="Calibri" panose="020F0502020204030204" pitchFamily="34" charset="0"/>
                <a:cs typeface="Calibri" panose="020F0502020204030204" pitchFamily="34" charset="0"/>
              </a:rPr>
              <a:t>Rozpočet </a:t>
            </a:r>
            <a:r>
              <a:rPr lang="cs-CZ" altLang="cs-CZ" sz="4000" b="1" dirty="0" smtClean="0">
                <a:solidFill>
                  <a:schemeClr val="tx1"/>
                </a:solidFill>
                <a:latin typeface="Calibri" panose="020F0502020204030204" pitchFamily="34" charset="0"/>
                <a:cs typeface="Calibri" panose="020F0502020204030204" pitchFamily="34" charset="0"/>
              </a:rPr>
              <a:t>obce </a:t>
            </a:r>
            <a:r>
              <a:rPr lang="cs-CZ" altLang="cs-CZ" sz="4900" b="1" u="sng" dirty="0" smtClean="0">
                <a:solidFill>
                  <a:schemeClr val="tx1"/>
                </a:solidFill>
                <a:latin typeface="Calibri" panose="020F0502020204030204" pitchFamily="34" charset="0"/>
                <a:cs typeface="Calibri" panose="020F0502020204030204" pitchFamily="34" charset="0"/>
              </a:rPr>
              <a:t/>
            </a:r>
            <a:br>
              <a:rPr lang="cs-CZ" altLang="cs-CZ" sz="4900" b="1" u="sng" dirty="0" smtClean="0">
                <a:solidFill>
                  <a:schemeClr val="tx1"/>
                </a:solidFill>
                <a:latin typeface="Calibri" panose="020F0502020204030204" pitchFamily="34" charset="0"/>
                <a:cs typeface="Calibri" panose="020F0502020204030204" pitchFamily="34" charset="0"/>
              </a:rPr>
            </a:br>
            <a:endParaRPr lang="cs-CZ" sz="2800" b="1" dirty="0">
              <a:solidFill>
                <a:schemeClr val="tx1"/>
              </a:solidFill>
              <a:latin typeface="Calibri" panose="020F0502020204030204" pitchFamily="34" charset="0"/>
              <a:cs typeface="Calibri" panose="020F0502020204030204" pitchFamily="34" charset="0"/>
            </a:endParaRPr>
          </a:p>
        </p:txBody>
      </p:sp>
      <p:sp>
        <p:nvSpPr>
          <p:cNvPr id="2" name="Podnadpis 1"/>
          <p:cNvSpPr>
            <a:spLocks noGrp="1"/>
          </p:cNvSpPr>
          <p:nvPr>
            <p:ph type="subTitle" idx="1"/>
          </p:nvPr>
        </p:nvSpPr>
        <p:spPr/>
        <p:txBody>
          <a:bodyPr>
            <a:normAutofit/>
          </a:bodyPr>
          <a:lstStyle/>
          <a:p>
            <a:r>
              <a:rPr lang="cs-CZ" sz="3600" b="1" dirty="0" smtClean="0">
                <a:solidFill>
                  <a:schemeClr val="tx1"/>
                </a:solidFill>
              </a:rPr>
              <a:t>JUDr. Ivana Pařízková</a:t>
            </a:r>
          </a:p>
          <a:p>
            <a:endParaRPr lang="cs-CZ" b="1" dirty="0"/>
          </a:p>
        </p:txBody>
      </p:sp>
      <p:sp>
        <p:nvSpPr>
          <p:cNvPr id="3" name="Zástupný symbol pro číslo snímku 2"/>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3585739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normAutofit fontScale="90000"/>
          </a:bodyPr>
          <a:lstStyle/>
          <a:p>
            <a:pPr algn="ctr"/>
            <a:r>
              <a:rPr lang="cs-CZ" altLang="cs-CZ" sz="4800"/>
              <a:t/>
            </a:r>
            <a:br>
              <a:rPr lang="cs-CZ" altLang="cs-CZ" sz="4800"/>
            </a:br>
            <a:r>
              <a:rPr lang="cs-CZ" altLang="cs-CZ" sz="4800"/>
              <a:t>Zákonem se řídí:</a:t>
            </a:r>
          </a:p>
        </p:txBody>
      </p:sp>
      <p:sp>
        <p:nvSpPr>
          <p:cNvPr id="21507" name="Rectangle 3"/>
          <p:cNvSpPr>
            <a:spLocks noGrp="1" noChangeArrowheads="1"/>
          </p:cNvSpPr>
          <p:nvPr>
            <p:ph type="body" idx="4294967295"/>
          </p:nvPr>
        </p:nvSpPr>
        <p:spPr/>
        <p:txBody>
          <a:bodyPr>
            <a:normAutofit fontScale="92500" lnSpcReduction="20000"/>
          </a:bodyPr>
          <a:lstStyle/>
          <a:p>
            <a:pPr>
              <a:lnSpc>
                <a:spcPct val="90000"/>
              </a:lnSpc>
              <a:buFont typeface="Wingdings" panose="05000000000000000000" pitchFamily="2" charset="2"/>
              <a:buChar char="Ø"/>
            </a:pPr>
            <a:endParaRPr lang="cs-CZ" altLang="cs-CZ" b="1" smtClean="0"/>
          </a:p>
          <a:p>
            <a:pPr>
              <a:lnSpc>
                <a:spcPct val="90000"/>
              </a:lnSpc>
              <a:buFont typeface="Wingdings" panose="05000000000000000000" pitchFamily="2" charset="2"/>
              <a:buChar char="Ø"/>
            </a:pPr>
            <a:endParaRPr lang="cs-CZ" altLang="cs-CZ" b="1" smtClean="0"/>
          </a:p>
          <a:p>
            <a:pPr>
              <a:lnSpc>
                <a:spcPct val="90000"/>
              </a:lnSpc>
              <a:buFont typeface="Wingdings" panose="05000000000000000000" pitchFamily="2" charset="2"/>
              <a:buChar char="Ø"/>
            </a:pPr>
            <a:r>
              <a:rPr lang="cs-CZ" altLang="cs-CZ" b="1" smtClean="0"/>
              <a:t>Obce </a:t>
            </a:r>
          </a:p>
          <a:p>
            <a:pPr>
              <a:lnSpc>
                <a:spcPct val="90000"/>
              </a:lnSpc>
              <a:buFont typeface="Wingdings" panose="05000000000000000000" pitchFamily="2" charset="2"/>
              <a:buChar char="Ø"/>
            </a:pPr>
            <a:r>
              <a:rPr lang="cs-CZ" altLang="cs-CZ" b="1" smtClean="0"/>
              <a:t>Kraje</a:t>
            </a:r>
          </a:p>
          <a:p>
            <a:pPr>
              <a:lnSpc>
                <a:spcPct val="90000"/>
              </a:lnSpc>
              <a:buFont typeface="Wingdings" panose="05000000000000000000" pitchFamily="2" charset="2"/>
              <a:buChar char="Ø"/>
            </a:pPr>
            <a:r>
              <a:rPr lang="cs-CZ" altLang="cs-CZ" b="1" smtClean="0"/>
              <a:t>Dobrovolné svazky obcí</a:t>
            </a:r>
          </a:p>
          <a:p>
            <a:pPr>
              <a:lnSpc>
                <a:spcPct val="90000"/>
              </a:lnSpc>
              <a:buFont typeface="Wingdings" panose="05000000000000000000" pitchFamily="2" charset="2"/>
              <a:buChar char="Ø"/>
            </a:pPr>
            <a:r>
              <a:rPr lang="cs-CZ" altLang="cs-CZ" b="1" smtClean="0"/>
              <a:t>Statutární města</a:t>
            </a:r>
          </a:p>
          <a:p>
            <a:pPr>
              <a:lnSpc>
                <a:spcPct val="90000"/>
              </a:lnSpc>
              <a:buFont typeface="Wingdings" panose="05000000000000000000" pitchFamily="2" charset="2"/>
              <a:buChar char="Ø"/>
            </a:pPr>
            <a:r>
              <a:rPr lang="cs-CZ" altLang="cs-CZ" b="1" smtClean="0"/>
              <a:t>Městské části a obvody</a:t>
            </a:r>
          </a:p>
          <a:p>
            <a:pPr>
              <a:lnSpc>
                <a:spcPct val="90000"/>
              </a:lnSpc>
              <a:buFont typeface="Wingdings" panose="05000000000000000000" pitchFamily="2" charset="2"/>
              <a:buChar char="Ø"/>
            </a:pPr>
            <a:r>
              <a:rPr lang="cs-CZ" altLang="cs-CZ" b="1" smtClean="0"/>
              <a:t>Hlavní město Praha</a:t>
            </a:r>
          </a:p>
          <a:p>
            <a:pPr>
              <a:lnSpc>
                <a:spcPct val="90000"/>
              </a:lnSpc>
              <a:buFont typeface="Wingdings" panose="05000000000000000000" pitchFamily="2" charset="2"/>
              <a:buChar char="Ø"/>
            </a:pPr>
            <a:r>
              <a:rPr lang="cs-CZ" altLang="cs-CZ" b="1" smtClean="0"/>
              <a:t>Příspěvkové organizace v oblasti školství</a:t>
            </a:r>
          </a:p>
          <a:p>
            <a:pPr>
              <a:lnSpc>
                <a:spcPct val="90000"/>
              </a:lnSpc>
              <a:buFont typeface="Wingdings" panose="05000000000000000000" pitchFamily="2" charset="2"/>
              <a:buChar char="Ø"/>
            </a:pPr>
            <a:r>
              <a:rPr lang="cs-CZ" altLang="cs-CZ" b="1" smtClean="0"/>
              <a:t>Regionální rady regionů soudržnosti</a:t>
            </a:r>
          </a:p>
          <a:p>
            <a:pPr>
              <a:lnSpc>
                <a:spcPct val="90000"/>
              </a:lnSpc>
              <a:buFont typeface="Wingdings" panose="05000000000000000000" pitchFamily="2" charset="2"/>
              <a:buNone/>
            </a:pPr>
            <a:endParaRPr lang="cs-CZ" altLang="cs-CZ" b="1" smtClean="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260490599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1"/>
                </a:solidFill>
              </a:rPr>
              <a:t>Další činnosti zabezpečované PO</a:t>
            </a:r>
            <a:endParaRPr lang="cs-CZ" b="1" dirty="0">
              <a:solidFill>
                <a:schemeClr val="accent1"/>
              </a:solidFill>
            </a:endParaRPr>
          </a:p>
        </p:txBody>
      </p:sp>
      <p:sp>
        <p:nvSpPr>
          <p:cNvPr id="3" name="Zástupný symbol pro obsah 2"/>
          <p:cNvSpPr>
            <a:spLocks noGrp="1"/>
          </p:cNvSpPr>
          <p:nvPr>
            <p:ph idx="1"/>
          </p:nvPr>
        </p:nvSpPr>
        <p:spPr/>
        <p:txBody>
          <a:bodyPr>
            <a:normAutofit/>
          </a:bodyPr>
          <a:lstStyle/>
          <a:p>
            <a:pPr algn="just"/>
            <a:r>
              <a:rPr lang="cs-CZ" dirty="0">
                <a:solidFill>
                  <a:schemeClr val="accent1"/>
                </a:solidFill>
              </a:rPr>
              <a:t>Stravování a stravovací </a:t>
            </a:r>
            <a:r>
              <a:rPr lang="cs-CZ" dirty="0" smtClean="0">
                <a:solidFill>
                  <a:schemeClr val="accent1"/>
                </a:solidFill>
              </a:rPr>
              <a:t>služby</a:t>
            </a:r>
          </a:p>
          <a:p>
            <a:pPr algn="just"/>
            <a:r>
              <a:rPr lang="cs-CZ" dirty="0">
                <a:solidFill>
                  <a:schemeClr val="accent1"/>
                </a:solidFill>
              </a:rPr>
              <a:t>Úvěry, půjčky a ručení příspěvkové </a:t>
            </a:r>
            <a:r>
              <a:rPr lang="cs-CZ" dirty="0" smtClean="0">
                <a:solidFill>
                  <a:schemeClr val="accent1"/>
                </a:solidFill>
              </a:rPr>
              <a:t>organizace</a:t>
            </a:r>
          </a:p>
          <a:p>
            <a:pPr algn="just"/>
            <a:r>
              <a:rPr lang="cs-CZ" dirty="0">
                <a:solidFill>
                  <a:schemeClr val="accent1"/>
                </a:solidFill>
              </a:rPr>
              <a:t>Nákup na splátky příspěvkovými </a:t>
            </a:r>
            <a:r>
              <a:rPr lang="cs-CZ" dirty="0" smtClean="0">
                <a:solidFill>
                  <a:schemeClr val="accent1"/>
                </a:solidFill>
              </a:rPr>
              <a:t>organizacemi</a:t>
            </a:r>
          </a:p>
          <a:p>
            <a:pPr algn="just"/>
            <a:r>
              <a:rPr lang="cs-CZ" dirty="0">
                <a:solidFill>
                  <a:schemeClr val="accent1"/>
                </a:solidFill>
              </a:rPr>
              <a:t>Nakládání s cennými papíry příspěvkovými </a:t>
            </a:r>
            <a:r>
              <a:rPr lang="cs-CZ" dirty="0" smtClean="0">
                <a:solidFill>
                  <a:schemeClr val="accent1"/>
                </a:solidFill>
              </a:rPr>
              <a:t>organizacemi</a:t>
            </a:r>
          </a:p>
          <a:p>
            <a:pPr algn="just"/>
            <a:r>
              <a:rPr lang="cs-CZ" dirty="0">
                <a:solidFill>
                  <a:schemeClr val="accent1"/>
                </a:solidFill>
              </a:rPr>
              <a:t>Poskytování darů příspěvkovými organizacemi</a:t>
            </a:r>
          </a:p>
          <a:p>
            <a:pPr marL="0" indent="0" algn="just">
              <a:buNone/>
            </a:pPr>
            <a:r>
              <a:rPr lang="cs-CZ" dirty="0" smtClean="0">
                <a:solidFill>
                  <a:schemeClr val="accent1"/>
                </a:solidFill>
              </a:rPr>
              <a:t>Příspěvková </a:t>
            </a:r>
            <a:r>
              <a:rPr lang="cs-CZ" dirty="0">
                <a:solidFill>
                  <a:schemeClr val="accent1"/>
                </a:solidFill>
              </a:rPr>
              <a:t>organizace </a:t>
            </a:r>
            <a:r>
              <a:rPr lang="cs-CZ" i="1" u="sng" dirty="0">
                <a:solidFill>
                  <a:schemeClr val="accent1"/>
                </a:solidFill>
              </a:rPr>
              <a:t>není oprávněna poskytovat dary </a:t>
            </a:r>
            <a:r>
              <a:rPr lang="cs-CZ" dirty="0">
                <a:solidFill>
                  <a:schemeClr val="accent1"/>
                </a:solidFill>
              </a:rPr>
              <a:t>jiným subjektům, s výjimkou obvyklých peněžitých nebo věcných darů svým zaměstnancům a jiným osobám ze svého fondu kulturních a sociálních potřeb </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100</a:t>
            </a:fld>
            <a:endParaRPr lang="en-US" dirty="0"/>
          </a:p>
        </p:txBody>
      </p:sp>
    </p:spTree>
    <p:extLst>
      <p:ext uri="{BB962C8B-B14F-4D97-AF65-F5344CB8AC3E}">
        <p14:creationId xmlns:p14="http://schemas.microsoft.com/office/powerpoint/2010/main" val="4878867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1"/>
                </a:solidFill>
              </a:rPr>
              <a:t>Zřizování a zakládání právnických </a:t>
            </a:r>
            <a:r>
              <a:rPr lang="cs-CZ" b="1" dirty="0" smtClean="0">
                <a:solidFill>
                  <a:schemeClr val="accent1"/>
                </a:solidFill>
              </a:rPr>
              <a:t>osob PO</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b="1" i="1" u="sng" dirty="0" smtClean="0">
                <a:solidFill>
                  <a:schemeClr val="accent1"/>
                </a:solidFill>
              </a:rPr>
              <a:t>Příspěvková </a:t>
            </a:r>
            <a:r>
              <a:rPr lang="cs-CZ" b="1" i="1" u="sng" dirty="0">
                <a:solidFill>
                  <a:schemeClr val="accent1"/>
                </a:solidFill>
              </a:rPr>
              <a:t>organizace nesmí</a:t>
            </a:r>
          </a:p>
          <a:p>
            <a:pPr marL="0" indent="0">
              <a:buNone/>
            </a:pPr>
            <a:r>
              <a:rPr lang="cs-CZ" dirty="0" smtClean="0">
                <a:solidFill>
                  <a:schemeClr val="accent1"/>
                </a:solidFill>
              </a:rPr>
              <a:t>a</a:t>
            </a:r>
            <a:r>
              <a:rPr lang="cs-CZ" dirty="0">
                <a:solidFill>
                  <a:schemeClr val="accent1"/>
                </a:solidFill>
              </a:rPr>
              <a:t>) zřizovat nebo zakládat právnické osoby,</a:t>
            </a:r>
          </a:p>
          <a:p>
            <a:pPr marL="0" indent="0">
              <a:buNone/>
            </a:pPr>
            <a:r>
              <a:rPr lang="cs-CZ" dirty="0" smtClean="0">
                <a:solidFill>
                  <a:schemeClr val="accent1"/>
                </a:solidFill>
              </a:rPr>
              <a:t>b</a:t>
            </a:r>
            <a:r>
              <a:rPr lang="cs-CZ" dirty="0">
                <a:solidFill>
                  <a:schemeClr val="accent1"/>
                </a:solidFill>
              </a:rPr>
              <a:t>) mít majetkovou účast v právnické osobě zřízené nebo založené za účelem podnikání.</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101</a:t>
            </a:fld>
            <a:endParaRPr lang="en-US" dirty="0"/>
          </a:p>
        </p:txBody>
      </p:sp>
    </p:spTree>
    <p:extLst>
      <p:ext uri="{BB962C8B-B14F-4D97-AF65-F5344CB8AC3E}">
        <p14:creationId xmlns:p14="http://schemas.microsoft.com/office/powerpoint/2010/main" val="285271309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b="1" u="sng" dirty="0">
                <a:latin typeface="+mn-lt"/>
              </a:rPr>
              <a:t>Hospodaření svazku obcí</a:t>
            </a:r>
          </a:p>
        </p:txBody>
      </p:sp>
      <p:sp>
        <p:nvSpPr>
          <p:cNvPr id="74755" name="Rectangle 3"/>
          <p:cNvSpPr>
            <a:spLocks noGrp="1" noChangeArrowheads="1"/>
          </p:cNvSpPr>
          <p:nvPr>
            <p:ph type="body" idx="4294967295"/>
          </p:nvPr>
        </p:nvSpPr>
        <p:spPr>
          <a:xfrm>
            <a:off x="546265" y="1773239"/>
            <a:ext cx="9650248" cy="4357687"/>
          </a:xfrm>
        </p:spPr>
        <p:txBody>
          <a:bodyPr>
            <a:normAutofit fontScale="92500" lnSpcReduction="10000"/>
          </a:bodyPr>
          <a:lstStyle/>
          <a:p>
            <a:pPr>
              <a:lnSpc>
                <a:spcPct val="80000"/>
              </a:lnSpc>
              <a:buFont typeface="Wingdings" panose="05000000000000000000" pitchFamily="2" charset="2"/>
              <a:buNone/>
            </a:pPr>
            <a:endParaRPr lang="cs-CZ" altLang="cs-CZ" sz="3200" b="1" dirty="0"/>
          </a:p>
          <a:p>
            <a:pPr>
              <a:lnSpc>
                <a:spcPct val="80000"/>
              </a:lnSpc>
              <a:buFont typeface="Wingdings" panose="05000000000000000000" pitchFamily="2" charset="2"/>
              <a:buNone/>
            </a:pPr>
            <a:r>
              <a:rPr lang="cs-CZ" altLang="cs-CZ" b="1" u="sng" dirty="0" smtClean="0"/>
              <a:t>Majetek</a:t>
            </a:r>
            <a:endParaRPr lang="cs-CZ" altLang="cs-CZ" b="1" u="sng" dirty="0"/>
          </a:p>
          <a:p>
            <a:pPr>
              <a:lnSpc>
                <a:spcPct val="80000"/>
              </a:lnSpc>
              <a:buFont typeface="Wingdings" panose="05000000000000000000" pitchFamily="2" charset="2"/>
              <a:buNone/>
            </a:pPr>
            <a:r>
              <a:rPr lang="cs-CZ" altLang="cs-CZ" sz="2400" b="1" i="1" dirty="0"/>
              <a:t>     </a:t>
            </a:r>
            <a:r>
              <a:rPr lang="cs-CZ" altLang="cs-CZ" b="1" i="1" dirty="0"/>
              <a:t>Vložený vlastní majetek</a:t>
            </a:r>
            <a:r>
              <a:rPr lang="cs-CZ" altLang="cs-CZ" sz="3600" b="1" i="1" dirty="0"/>
              <a:t> </a:t>
            </a:r>
            <a:r>
              <a:rPr lang="cs-CZ" altLang="cs-CZ" b="1" i="1" dirty="0"/>
              <a:t>jednotlivých členských obcí (podle stanov svazku obcí), ale majetek je pořád ve vlastnictví obce-svazek pouze hospodaří-vlastnictví nelze převést</a:t>
            </a:r>
          </a:p>
          <a:p>
            <a:pPr>
              <a:lnSpc>
                <a:spcPct val="80000"/>
              </a:lnSpc>
              <a:buFont typeface="Wingdings" panose="05000000000000000000" pitchFamily="2" charset="2"/>
              <a:buNone/>
            </a:pPr>
            <a:endParaRPr lang="cs-CZ" altLang="cs-CZ" b="1" i="1" dirty="0"/>
          </a:p>
          <a:p>
            <a:pPr>
              <a:lnSpc>
                <a:spcPct val="80000"/>
              </a:lnSpc>
              <a:buFont typeface="Wingdings" panose="05000000000000000000" pitchFamily="2" charset="2"/>
              <a:buNone/>
            </a:pPr>
            <a:r>
              <a:rPr lang="cs-CZ" altLang="cs-CZ" b="1" u="sng" dirty="0"/>
              <a:t>Finanční hospodaření SO</a:t>
            </a:r>
          </a:p>
          <a:p>
            <a:pPr>
              <a:lnSpc>
                <a:spcPct val="80000"/>
              </a:lnSpc>
              <a:buFontTx/>
              <a:buChar char="-"/>
            </a:pPr>
            <a:r>
              <a:rPr lang="cs-CZ" altLang="cs-CZ" b="1" dirty="0"/>
              <a:t>Rozpočet</a:t>
            </a:r>
          </a:p>
          <a:p>
            <a:pPr>
              <a:lnSpc>
                <a:spcPct val="80000"/>
              </a:lnSpc>
              <a:buFontTx/>
              <a:buChar char="-"/>
            </a:pPr>
            <a:r>
              <a:rPr lang="cs-CZ" altLang="cs-CZ" b="1" dirty="0"/>
              <a:t>Střednědobý výhled</a:t>
            </a:r>
          </a:p>
          <a:p>
            <a:pPr>
              <a:lnSpc>
                <a:spcPct val="80000"/>
              </a:lnSpc>
              <a:buFontTx/>
              <a:buChar char="-"/>
            </a:pPr>
            <a:r>
              <a:rPr lang="cs-CZ" altLang="cs-CZ" b="1" dirty="0"/>
              <a:t>Zveřejnění návrhu po dobu 15 dnů před schválením v jednotlivých obcích</a:t>
            </a:r>
          </a:p>
          <a:p>
            <a:pPr>
              <a:lnSpc>
                <a:spcPct val="80000"/>
              </a:lnSpc>
              <a:buFontTx/>
              <a:buChar char="-"/>
            </a:pPr>
            <a:endParaRPr lang="cs-CZ" altLang="cs-CZ" sz="2000" b="1" dirty="0"/>
          </a:p>
          <a:p>
            <a:pPr>
              <a:lnSpc>
                <a:spcPct val="80000"/>
              </a:lnSpc>
              <a:buFont typeface="Wingdings" panose="05000000000000000000" pitchFamily="2" charset="2"/>
              <a:buNone/>
            </a:pPr>
            <a:endParaRPr lang="cs-CZ" altLang="cs-CZ" b="1" dirty="0" smtClean="0">
              <a:solidFill>
                <a:srgbClr val="FFFF00"/>
              </a:solidFill>
            </a:endParaRPr>
          </a:p>
          <a:p>
            <a:pPr>
              <a:lnSpc>
                <a:spcPct val="80000"/>
              </a:lnSpc>
              <a:buFont typeface="Wingdings" panose="05000000000000000000" pitchFamily="2" charset="2"/>
              <a:buNone/>
            </a:pPr>
            <a:endParaRPr lang="cs-CZ" altLang="cs-CZ" sz="1800" b="1" i="1" dirty="0">
              <a:solidFill>
                <a:srgbClr val="FFFF00"/>
              </a:solidFill>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102</a:t>
            </a:fld>
            <a:endParaRPr lang="en-US" dirty="0"/>
          </a:p>
        </p:txBody>
      </p:sp>
    </p:spTree>
    <p:extLst>
      <p:ext uri="{BB962C8B-B14F-4D97-AF65-F5344CB8AC3E}">
        <p14:creationId xmlns:p14="http://schemas.microsoft.com/office/powerpoint/2010/main" val="17531621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4000" b="1" u="sng" dirty="0">
                <a:latin typeface="+mn-lt"/>
              </a:rPr>
              <a:t>Příspěvkové organizace SO</a:t>
            </a:r>
          </a:p>
        </p:txBody>
      </p:sp>
      <p:sp>
        <p:nvSpPr>
          <p:cNvPr id="75779" name="Rectangle 3"/>
          <p:cNvSpPr>
            <a:spLocks noGrp="1" noChangeArrowheads="1"/>
          </p:cNvSpPr>
          <p:nvPr>
            <p:ph type="body" idx="4294967295"/>
          </p:nvPr>
        </p:nvSpPr>
        <p:spPr>
          <a:xfrm>
            <a:off x="593767" y="1773239"/>
            <a:ext cx="9602748" cy="4357687"/>
          </a:xfrm>
        </p:spPr>
        <p:txBody>
          <a:bodyPr>
            <a:normAutofit fontScale="92500" lnSpcReduction="20000"/>
          </a:bodyPr>
          <a:lstStyle/>
          <a:p>
            <a:endParaRPr lang="cs-CZ" altLang="cs-CZ" dirty="0" smtClean="0"/>
          </a:p>
          <a:p>
            <a:endParaRPr lang="cs-CZ" altLang="cs-CZ" dirty="0" smtClean="0"/>
          </a:p>
          <a:p>
            <a:endParaRPr lang="cs-CZ" altLang="cs-CZ" dirty="0" smtClean="0"/>
          </a:p>
          <a:p>
            <a:pPr algn="just"/>
            <a:r>
              <a:rPr lang="cs-CZ" altLang="cs-CZ" sz="3500" b="1" dirty="0" smtClean="0"/>
              <a:t>SO může zřizovat PO v oblasti školství (školy, školská zařízení)</a:t>
            </a:r>
          </a:p>
          <a:p>
            <a:pPr algn="just"/>
            <a:r>
              <a:rPr lang="cs-CZ" altLang="cs-CZ" sz="3500" b="1" dirty="0" smtClean="0">
                <a:solidFill>
                  <a:srgbClr val="FF0000"/>
                </a:solidFill>
              </a:rPr>
              <a:t>Nejvyšší orgán svazku obcí</a:t>
            </a:r>
            <a:r>
              <a:rPr lang="cs-CZ" altLang="cs-CZ" sz="3500" b="1" dirty="0" smtClean="0"/>
              <a:t> rozhoduje o zřízení, změně, zrušení PO, </a:t>
            </a:r>
          </a:p>
          <a:p>
            <a:pPr algn="just"/>
            <a:r>
              <a:rPr lang="cs-CZ" altLang="cs-CZ" sz="3500" b="1" dirty="0" smtClean="0"/>
              <a:t>vydá zřizovací listinu</a:t>
            </a:r>
          </a:p>
          <a:p>
            <a:pPr algn="just"/>
            <a:r>
              <a:rPr lang="cs-CZ" altLang="cs-CZ" sz="3500" b="1" dirty="0" smtClean="0"/>
              <a:t>Dále platí vše jako u jiných PO dle z. č. 250/2000 Sb., RPÚR</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103</a:t>
            </a:fld>
            <a:endParaRPr lang="en-US" dirty="0"/>
          </a:p>
        </p:txBody>
      </p:sp>
    </p:spTree>
    <p:extLst>
      <p:ext uri="{BB962C8B-B14F-4D97-AF65-F5344CB8AC3E}">
        <p14:creationId xmlns:p14="http://schemas.microsoft.com/office/powerpoint/2010/main" val="428654651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normAutofit fontScale="90000"/>
          </a:bodyPr>
          <a:lstStyle/>
          <a:p>
            <a:pPr algn="ctr"/>
            <a:r>
              <a:rPr lang="cs-CZ" altLang="cs-CZ" sz="2800" dirty="0"/>
              <a:t/>
            </a:r>
            <a:br>
              <a:rPr lang="cs-CZ" altLang="cs-CZ" sz="2800" dirty="0"/>
            </a:br>
            <a:r>
              <a:rPr lang="cs-CZ" altLang="cs-CZ" sz="2800" dirty="0"/>
              <a:t/>
            </a:r>
            <a:br>
              <a:rPr lang="cs-CZ" altLang="cs-CZ" sz="2800" dirty="0"/>
            </a:br>
            <a:r>
              <a:rPr lang="cs-CZ" altLang="cs-CZ" sz="3600" b="1" u="sng" dirty="0">
                <a:latin typeface="+mn-lt"/>
              </a:rPr>
              <a:t>Plnění závazků z Evropské dohody</a:t>
            </a:r>
            <a:endParaRPr lang="cs-CZ" altLang="cs-CZ" sz="2800" b="1" u="sng" dirty="0">
              <a:latin typeface="+mn-lt"/>
            </a:endParaRPr>
          </a:p>
        </p:txBody>
      </p:sp>
      <p:sp>
        <p:nvSpPr>
          <p:cNvPr id="76803" name="Rectangle 3"/>
          <p:cNvSpPr>
            <a:spLocks noGrp="1" noChangeArrowheads="1"/>
          </p:cNvSpPr>
          <p:nvPr>
            <p:ph type="body" idx="4294967295"/>
          </p:nvPr>
        </p:nvSpPr>
        <p:spPr>
          <a:xfrm>
            <a:off x="712519" y="1773239"/>
            <a:ext cx="9483994" cy="4357687"/>
          </a:xfrm>
        </p:spPr>
        <p:txBody>
          <a:bodyPr>
            <a:normAutofit lnSpcReduction="10000"/>
          </a:bodyPr>
          <a:lstStyle/>
          <a:p>
            <a:pPr>
              <a:lnSpc>
                <a:spcPct val="90000"/>
              </a:lnSpc>
              <a:buFont typeface="Wingdings" panose="05000000000000000000" pitchFamily="2" charset="2"/>
              <a:buNone/>
            </a:pPr>
            <a:r>
              <a:rPr lang="cs-CZ" altLang="cs-CZ" sz="2000" dirty="0"/>
              <a:t>	</a:t>
            </a:r>
          </a:p>
          <a:p>
            <a:pPr>
              <a:lnSpc>
                <a:spcPct val="90000"/>
              </a:lnSpc>
              <a:buFont typeface="Wingdings" panose="05000000000000000000" pitchFamily="2" charset="2"/>
              <a:buNone/>
            </a:pPr>
            <a:endParaRPr lang="cs-CZ" altLang="cs-CZ" sz="2000" dirty="0"/>
          </a:p>
          <a:p>
            <a:pPr>
              <a:lnSpc>
                <a:spcPct val="90000"/>
              </a:lnSpc>
              <a:buFont typeface="Wingdings" panose="05000000000000000000" pitchFamily="2" charset="2"/>
              <a:buNone/>
            </a:pPr>
            <a:endParaRPr lang="cs-CZ" altLang="cs-CZ" sz="2000" dirty="0"/>
          </a:p>
          <a:p>
            <a:pPr algn="just">
              <a:lnSpc>
                <a:spcPct val="90000"/>
              </a:lnSpc>
              <a:buFont typeface="Wingdings" panose="05000000000000000000" pitchFamily="2" charset="2"/>
              <a:buNone/>
            </a:pPr>
            <a:r>
              <a:rPr lang="cs-CZ" altLang="cs-CZ" sz="2000" dirty="0"/>
              <a:t>    </a:t>
            </a:r>
            <a:r>
              <a:rPr lang="cs-CZ" altLang="cs-CZ" sz="3200" b="1" dirty="0" smtClean="0"/>
              <a:t>Poskytování finančních prostředků z rozpočtů ÚSC musí být v souladu se zvláštním zákonem upravujícím postup při posuzování slučitelnosti veřejné podpory se závazky vyplývajícími z Evropské dohody zakládající přidružení mezi Českou republikou na jedné straně a Evropskými společenstvími a jejich členskými státy na straně druhé.</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104</a:t>
            </a:fld>
            <a:endParaRPr lang="en-US" dirty="0"/>
          </a:p>
        </p:txBody>
      </p:sp>
    </p:spTree>
    <p:extLst>
      <p:ext uri="{BB962C8B-B14F-4D97-AF65-F5344CB8AC3E}">
        <p14:creationId xmlns:p14="http://schemas.microsoft.com/office/powerpoint/2010/main" val="65816036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800" b="1" dirty="0">
                <a:solidFill>
                  <a:srgbClr val="FF0000"/>
                </a:solidFill>
                <a:latin typeface="+mn-lt"/>
              </a:rPr>
              <a:t>Závěrem</a:t>
            </a:r>
            <a:endParaRPr lang="cs-CZ" sz="4800" b="1" dirty="0">
              <a:latin typeface="+mn-lt"/>
            </a:endParaRPr>
          </a:p>
        </p:txBody>
      </p:sp>
      <p:sp>
        <p:nvSpPr>
          <p:cNvPr id="3" name="Zástupný symbol pro obsah 2"/>
          <p:cNvSpPr>
            <a:spLocks noGrp="1"/>
          </p:cNvSpPr>
          <p:nvPr>
            <p:ph idx="1"/>
          </p:nvPr>
        </p:nvSpPr>
        <p:spPr/>
        <p:txBody>
          <a:bodyPr>
            <a:normAutofit fontScale="92500"/>
          </a:bodyPr>
          <a:lstStyle/>
          <a:p>
            <a:r>
              <a:rPr lang="cs-CZ" dirty="0"/>
              <a:t>Primární funkcí veřejné správy </a:t>
            </a:r>
            <a:r>
              <a:rPr lang="cs-CZ" dirty="0" smtClean="0"/>
              <a:t>obcí - je </a:t>
            </a:r>
            <a:r>
              <a:rPr lang="cs-CZ" dirty="0"/>
              <a:t>zabezpečování veřejných statků a služeb pro své </a:t>
            </a:r>
            <a:r>
              <a:rPr lang="cs-CZ" dirty="0" smtClean="0"/>
              <a:t>občany</a:t>
            </a:r>
            <a:r>
              <a:rPr lang="cs-CZ" dirty="0"/>
              <a:t> </a:t>
            </a:r>
            <a:r>
              <a:rPr lang="cs-CZ" dirty="0" smtClean="0"/>
              <a:t>a musí </a:t>
            </a:r>
            <a:r>
              <a:rPr lang="cs-CZ" dirty="0"/>
              <a:t>mít k tomu potřebné </a:t>
            </a:r>
            <a:r>
              <a:rPr lang="cs-CZ" dirty="0" smtClean="0"/>
              <a:t>zdroje v rozpočtu – vlastní - získané</a:t>
            </a:r>
          </a:p>
          <a:p>
            <a:r>
              <a:rPr lang="cs-CZ" i="1" dirty="0">
                <a:solidFill>
                  <a:srgbClr val="FF0000"/>
                </a:solidFill>
              </a:rPr>
              <a:t>možnosti obce ovlivňovat vlastní zdroje jsou dostatečné pro realizaci práva obce na </a:t>
            </a:r>
            <a:r>
              <a:rPr lang="cs-CZ" i="1" dirty="0" smtClean="0">
                <a:solidFill>
                  <a:srgbClr val="FF0000"/>
                </a:solidFill>
              </a:rPr>
              <a:t>samosprávu</a:t>
            </a:r>
            <a:r>
              <a:rPr lang="cs-CZ" dirty="0" smtClean="0">
                <a:solidFill>
                  <a:srgbClr val="FF0000"/>
                </a:solidFill>
              </a:rPr>
              <a:t>?</a:t>
            </a:r>
          </a:p>
          <a:p>
            <a:r>
              <a:rPr lang="cs-CZ" dirty="0"/>
              <a:t>Obce jako územní samosprávné celky zabezpečují různé veřejné statky, od základních škol, přes nemocnice, až po sběr odpadu nebo úpravu trávníků v městských parcích. K tomu, aby obce mohly plnit tyto funkce, potřebují mít zdroje finančního krytí. Aby obce mohli </a:t>
            </a:r>
            <a:r>
              <a:rPr lang="cs-CZ" dirty="0" smtClean="0"/>
              <a:t>veřejné </a:t>
            </a:r>
            <a:r>
              <a:rPr lang="cs-CZ" dirty="0"/>
              <a:t>statky, </a:t>
            </a:r>
            <a:r>
              <a:rPr lang="cs-CZ" dirty="0" smtClean="0"/>
              <a:t>jejichž zabezpečování </a:t>
            </a:r>
            <a:r>
              <a:rPr lang="cs-CZ" dirty="0"/>
              <a:t>je jim svěřeno, účelně poskytovat, plánovat a efektivně řídit, </a:t>
            </a:r>
            <a:r>
              <a:rPr lang="cs-CZ" b="1" i="1" u="sng" dirty="0">
                <a:solidFill>
                  <a:srgbClr val="FF0000"/>
                </a:solidFill>
              </a:rPr>
              <a:t>musí mít možnost ovlivňovat příjmovou stránku svých rozpočtů. </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105</a:t>
            </a:fld>
            <a:endParaRPr lang="en-US" dirty="0"/>
          </a:p>
        </p:txBody>
      </p:sp>
    </p:spTree>
    <p:extLst>
      <p:ext uri="{BB962C8B-B14F-4D97-AF65-F5344CB8AC3E}">
        <p14:creationId xmlns:p14="http://schemas.microsoft.com/office/powerpoint/2010/main" val="204138868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algn="just"/>
            <a:r>
              <a:rPr lang="cs-CZ" dirty="0"/>
              <a:t>Ústava zaručuje obcím právo na samosprávu, jehož obsahem je správa vlastních </a:t>
            </a:r>
            <a:r>
              <a:rPr lang="cs-CZ" dirty="0">
                <a:solidFill>
                  <a:srgbClr val="FF0000"/>
                </a:solidFill>
              </a:rPr>
              <a:t>záležitostí včetně vydávání právních předpisů</a:t>
            </a:r>
            <a:r>
              <a:rPr lang="cs-CZ" dirty="0"/>
              <a:t>, vytváření vlastních orgánů, samostatné hospodaření, vlastní majetek </a:t>
            </a:r>
            <a:r>
              <a:rPr lang="cs-CZ" dirty="0">
                <a:solidFill>
                  <a:srgbClr val="FF0000"/>
                </a:solidFill>
              </a:rPr>
              <a:t>a vlastní rozpočet.</a:t>
            </a:r>
            <a:r>
              <a:rPr lang="cs-CZ" dirty="0"/>
              <a:t> Právní úprava obsažená v Ústavě je poněkud strohá a chybí (na rozdíl např. od Ústavy Německa) zejména garance vlastního financování nebo alespoň garance </a:t>
            </a:r>
            <a:r>
              <a:rPr lang="cs-CZ" dirty="0">
                <a:solidFill>
                  <a:srgbClr val="FF0000"/>
                </a:solidFill>
              </a:rPr>
              <a:t>rozpočtového určení daní</a:t>
            </a:r>
            <a:r>
              <a:rPr lang="cs-CZ" dirty="0"/>
              <a:t>. Právo na územní samosprávu je jako ústavní právo chráněno. Do činnosti územních samosprávných celků lze zasahovat jen způsobem stanoveným </a:t>
            </a:r>
            <a:r>
              <a:rPr lang="cs-CZ" dirty="0" smtClean="0"/>
              <a:t>zákonem</a:t>
            </a:r>
            <a:r>
              <a:rPr lang="cs-CZ" dirty="0"/>
              <a:t> </a:t>
            </a:r>
            <a:r>
              <a:rPr lang="cs-CZ" dirty="0" smtClean="0"/>
              <a:t>a </a:t>
            </a:r>
            <a:r>
              <a:rPr lang="cs-CZ" dirty="0"/>
              <a:t>jen vyžaduje-li to ochrana zákona. Ani tento zákonný zásah však nesmí narušit materiální podstatu a obsah ústavního práva obce na samosprávu. </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106</a:t>
            </a:fld>
            <a:endParaRPr lang="en-US" dirty="0"/>
          </a:p>
        </p:txBody>
      </p:sp>
    </p:spTree>
    <p:extLst>
      <p:ext uri="{BB962C8B-B14F-4D97-AF65-F5344CB8AC3E}">
        <p14:creationId xmlns:p14="http://schemas.microsoft.com/office/powerpoint/2010/main" val="81258899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5400" dirty="0" smtClean="0">
                <a:solidFill>
                  <a:srgbClr val="FF0000"/>
                </a:solidFill>
                <a:latin typeface="+mn-lt"/>
              </a:rPr>
              <a:t>Závěrem </a:t>
            </a:r>
            <a:endParaRPr lang="cs-CZ" sz="5400" dirty="0">
              <a:solidFill>
                <a:srgbClr val="FF0000"/>
              </a:solidFill>
              <a:latin typeface="+mn-lt"/>
            </a:endParaRPr>
          </a:p>
        </p:txBody>
      </p:sp>
      <p:sp>
        <p:nvSpPr>
          <p:cNvPr id="3" name="Zástupný symbol pro obsah 2"/>
          <p:cNvSpPr>
            <a:spLocks noGrp="1"/>
          </p:cNvSpPr>
          <p:nvPr>
            <p:ph idx="1"/>
          </p:nvPr>
        </p:nvSpPr>
        <p:spPr/>
        <p:txBody>
          <a:bodyPr>
            <a:normAutofit/>
          </a:bodyPr>
          <a:lstStyle/>
          <a:p>
            <a:pPr algn="just"/>
            <a:r>
              <a:rPr lang="cs-CZ" sz="3600" b="1" dirty="0"/>
              <a:t>právní řád je značně složitý, </a:t>
            </a:r>
            <a:endParaRPr lang="cs-CZ" sz="3600" b="1" dirty="0" smtClean="0"/>
          </a:p>
          <a:p>
            <a:pPr algn="just"/>
            <a:r>
              <a:rPr lang="cs-CZ" sz="3600" b="1" dirty="0" smtClean="0"/>
              <a:t>právní </a:t>
            </a:r>
            <a:r>
              <a:rPr lang="cs-CZ" sz="3600" b="1" dirty="0"/>
              <a:t>úprava </a:t>
            </a:r>
            <a:r>
              <a:rPr lang="cs-CZ" sz="3600" b="1" dirty="0" smtClean="0"/>
              <a:t>roztříštěná </a:t>
            </a:r>
            <a:r>
              <a:rPr lang="cs-CZ" sz="3600" b="1" dirty="0"/>
              <a:t>a bez rozsáhlých odborných znalostí je správa vlastních záležitostí obce prakticky nemožná. </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107</a:t>
            </a:fld>
            <a:endParaRPr lang="en-US" dirty="0"/>
          </a:p>
        </p:txBody>
      </p:sp>
    </p:spTree>
    <p:extLst>
      <p:ext uri="{BB962C8B-B14F-4D97-AF65-F5344CB8AC3E}">
        <p14:creationId xmlns:p14="http://schemas.microsoft.com/office/powerpoint/2010/main" val="35637824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p:txBody>
          <a:bodyPr/>
          <a:lstStyle/>
          <a:p>
            <a:r>
              <a:rPr lang="cs-CZ" altLang="cs-CZ" sz="2800" dirty="0"/>
              <a:t/>
            </a:r>
            <a:br>
              <a:rPr lang="cs-CZ" altLang="cs-CZ" sz="2800" dirty="0"/>
            </a:br>
            <a:endParaRPr lang="cs-CZ" altLang="cs-CZ" sz="2800" dirty="0"/>
          </a:p>
        </p:txBody>
      </p:sp>
      <p:sp>
        <p:nvSpPr>
          <p:cNvPr id="71683" name="Rectangle 3"/>
          <p:cNvSpPr>
            <a:spLocks noGrp="1" noChangeArrowheads="1"/>
          </p:cNvSpPr>
          <p:nvPr>
            <p:ph type="subTitle" idx="1"/>
          </p:nvPr>
        </p:nvSpPr>
        <p:spPr>
          <a:xfrm>
            <a:off x="6381751" y="1773239"/>
            <a:ext cx="3814763" cy="4357687"/>
          </a:xfrm>
        </p:spPr>
        <p:txBody>
          <a:bodyPr>
            <a:normAutofit/>
          </a:bodyPr>
          <a:lstStyle/>
          <a:p>
            <a:pPr>
              <a:buFont typeface="Wingdings" panose="05000000000000000000" pitchFamily="2" charset="2"/>
              <a:buNone/>
            </a:pPr>
            <a:endParaRPr lang="cs-CZ" altLang="cs-CZ" sz="2800" dirty="0"/>
          </a:p>
          <a:p>
            <a:pPr>
              <a:buFont typeface="Wingdings" panose="05000000000000000000" pitchFamily="2" charset="2"/>
              <a:buNone/>
            </a:pPr>
            <a:endParaRPr lang="cs-CZ" altLang="cs-CZ" dirty="0"/>
          </a:p>
          <a:p>
            <a:pPr algn="just">
              <a:buFont typeface="Wingdings" panose="05000000000000000000" pitchFamily="2" charset="2"/>
              <a:buNone/>
            </a:pPr>
            <a:r>
              <a:rPr lang="cs-CZ" altLang="cs-CZ" sz="2800" b="1" dirty="0"/>
              <a:t>Děkuji za pozornost.</a:t>
            </a:r>
            <a:endParaRPr lang="cs-CZ" altLang="cs-CZ" sz="3600" b="1" dirty="0"/>
          </a:p>
          <a:p>
            <a:pPr algn="just">
              <a:buFont typeface="Wingdings" panose="05000000000000000000" pitchFamily="2" charset="2"/>
              <a:buNone/>
            </a:pPr>
            <a:r>
              <a:rPr lang="cs-CZ" altLang="cs-CZ" sz="2800" b="1" dirty="0"/>
              <a:t>Pěkný zbytek dne,</a:t>
            </a:r>
          </a:p>
          <a:p>
            <a:pPr algn="just">
              <a:buFont typeface="Wingdings" panose="05000000000000000000" pitchFamily="2" charset="2"/>
              <a:buNone/>
            </a:pPr>
            <a:r>
              <a:rPr lang="cs-CZ" altLang="cs-CZ" sz="2800" b="1" dirty="0"/>
              <a:t>hezký večer</a:t>
            </a:r>
          </a:p>
          <a:p>
            <a:pPr algn="just">
              <a:buFont typeface="Wingdings" panose="05000000000000000000" pitchFamily="2" charset="2"/>
              <a:buNone/>
            </a:pPr>
            <a:r>
              <a:rPr lang="cs-CZ" altLang="cs-CZ" sz="2800" b="1" dirty="0"/>
              <a:t>a příště </a:t>
            </a:r>
            <a:r>
              <a:rPr lang="cs-CZ" altLang="cs-CZ" sz="2800" b="1" dirty="0" smtClean="0"/>
              <a:t>na shledanou</a:t>
            </a:r>
            <a:r>
              <a:rPr lang="cs-CZ" altLang="cs-CZ" sz="2800" b="1" dirty="0"/>
              <a:t>!</a:t>
            </a:r>
          </a:p>
        </p:txBody>
      </p:sp>
      <p:pic>
        <p:nvPicPr>
          <p:cNvPr id="71684" name="Picture 6" descr="j0300840"/>
          <p:cNvPicPr>
            <a:picLocks noGrp="1" noChangeAspect="1" noChangeArrowheads="1"/>
          </p:cNvPicPr>
          <p:nvPr>
            <p:ph type="clipArt" sz="half" idx="4294967295"/>
          </p:nvPr>
        </p:nvPicPr>
        <p:blipFill>
          <a:blip r:embed="rId2">
            <a:extLst>
              <a:ext uri="{28A0092B-C50C-407E-A947-70E740481C1C}">
                <a14:useLocalDpi xmlns:a14="http://schemas.microsoft.com/office/drawing/2010/main" val="0"/>
              </a:ext>
            </a:extLst>
          </a:blip>
          <a:srcRect/>
          <a:stretch>
            <a:fillRect/>
          </a:stretch>
        </p:blipFill>
        <p:spPr>
          <a:xfrm>
            <a:off x="1425039" y="2924175"/>
            <a:ext cx="2351314" cy="1909082"/>
          </a:xfrm>
        </p:spPr>
      </p:pic>
      <p:sp>
        <p:nvSpPr>
          <p:cNvPr id="3" name="Zástupný symbol pro číslo snímku 2"/>
          <p:cNvSpPr>
            <a:spLocks noGrp="1"/>
          </p:cNvSpPr>
          <p:nvPr>
            <p:ph type="sldNum" sz="quarter" idx="12"/>
          </p:nvPr>
        </p:nvSpPr>
        <p:spPr/>
        <p:txBody>
          <a:bodyPr/>
          <a:lstStyle/>
          <a:p>
            <a:fld id="{4FAB73BC-B049-4115-A692-8D63A059BFB8}" type="slidenum">
              <a:rPr lang="en-US" smtClean="0"/>
              <a:pPr/>
              <a:t>108</a:t>
            </a:fld>
            <a:endParaRPr lang="en-US" dirty="0"/>
          </a:p>
        </p:txBody>
      </p:sp>
    </p:spTree>
    <p:extLst>
      <p:ext uri="{BB962C8B-B14F-4D97-AF65-F5344CB8AC3E}">
        <p14:creationId xmlns:p14="http://schemas.microsoft.com/office/powerpoint/2010/main" val="3220385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1363744" y="115888"/>
            <a:ext cx="9144000" cy="2387600"/>
          </a:xfrm>
        </p:spPr>
        <p:txBody>
          <a:bodyPr>
            <a:normAutofit/>
          </a:bodyPr>
          <a:lstStyle/>
          <a:p>
            <a:pPr algn="ctr">
              <a:defRPr/>
            </a:pPr>
            <a:r>
              <a:rPr lang="cs-CZ" altLang="cs-CZ" sz="2800" b="1" u="sng" dirty="0">
                <a:effectLst>
                  <a:outerShdw blurRad="38100" dist="38100" dir="2700000" algn="tl">
                    <a:srgbClr val="C0C0C0"/>
                  </a:outerShdw>
                </a:effectLst>
              </a:rPr>
              <a:t/>
            </a:r>
            <a:br>
              <a:rPr lang="cs-CZ" altLang="cs-CZ" sz="2800" b="1" u="sng" dirty="0">
                <a:effectLst>
                  <a:outerShdw blurRad="38100" dist="38100" dir="2700000" algn="tl">
                    <a:srgbClr val="C0C0C0"/>
                  </a:outerShdw>
                </a:effectLst>
              </a:rPr>
            </a:br>
            <a:r>
              <a:rPr lang="cs-CZ" altLang="cs-CZ" sz="2800" b="1" u="sng" dirty="0">
                <a:effectLst>
                  <a:outerShdw blurRad="38100" dist="38100" dir="2700000" algn="tl">
                    <a:srgbClr val="C0C0C0"/>
                  </a:outerShdw>
                </a:effectLst>
              </a:rPr>
              <a:t/>
            </a:r>
            <a:br>
              <a:rPr lang="cs-CZ" altLang="cs-CZ" sz="2800" b="1" u="sng" dirty="0">
                <a:effectLst>
                  <a:outerShdw blurRad="38100" dist="38100" dir="2700000" algn="tl">
                    <a:srgbClr val="C0C0C0"/>
                  </a:outerShdw>
                </a:effectLst>
              </a:rPr>
            </a:br>
            <a:r>
              <a:rPr lang="cs-CZ" altLang="cs-CZ" sz="4800" b="1" dirty="0"/>
              <a:t>Základní </a:t>
            </a:r>
            <a:r>
              <a:rPr lang="cs-CZ" altLang="cs-CZ" sz="4800" b="1" dirty="0" smtClean="0"/>
              <a:t>pojmy  pro hospodaření</a:t>
            </a:r>
            <a:endParaRPr lang="cs-CZ" altLang="cs-CZ" sz="4800" b="1" dirty="0"/>
          </a:p>
        </p:txBody>
      </p:sp>
      <p:sp>
        <p:nvSpPr>
          <p:cNvPr id="22531" name="Rectangle 3"/>
          <p:cNvSpPr>
            <a:spLocks noGrp="1" noChangeArrowheads="1"/>
          </p:cNvSpPr>
          <p:nvPr>
            <p:ph type="subTitle" idx="1"/>
          </p:nvPr>
        </p:nvSpPr>
        <p:spPr>
          <a:xfrm>
            <a:off x="1731390" y="2904454"/>
            <a:ext cx="9144000" cy="2938206"/>
          </a:xfrm>
        </p:spPr>
        <p:txBody>
          <a:bodyPr>
            <a:normAutofit fontScale="32500" lnSpcReduction="20000"/>
          </a:bodyPr>
          <a:lstStyle/>
          <a:p>
            <a:pPr>
              <a:buFont typeface="Wingdings" panose="05000000000000000000" pitchFamily="2" charset="2"/>
              <a:buNone/>
            </a:pPr>
            <a:endParaRPr lang="cs-CZ" altLang="cs-CZ" sz="5500" b="1" dirty="0"/>
          </a:p>
          <a:p>
            <a:pPr marL="685800" indent="-685800" algn="l">
              <a:buFont typeface="Wingdings" panose="05000000000000000000" pitchFamily="2" charset="2"/>
              <a:buChar char="ü"/>
            </a:pPr>
            <a:r>
              <a:rPr lang="cs-CZ" altLang="cs-CZ" sz="9600" b="1" u="sng" dirty="0"/>
              <a:t>Rozpočet</a:t>
            </a:r>
            <a:r>
              <a:rPr lang="cs-CZ" altLang="cs-CZ" sz="9600" b="1" dirty="0"/>
              <a:t> - </a:t>
            </a:r>
            <a:r>
              <a:rPr lang="cs-CZ" altLang="cs-CZ" sz="9600" i="1" dirty="0"/>
              <a:t>finanční plán, jímž se řídí financování činností  ÚSC a svazku obcí, </a:t>
            </a:r>
            <a:r>
              <a:rPr lang="cs-CZ" altLang="cs-CZ" sz="9600" i="1" dirty="0" smtClean="0"/>
              <a:t>   </a:t>
            </a:r>
          </a:p>
          <a:p>
            <a:pPr marL="685800" indent="-685800" algn="l">
              <a:buFont typeface="Wingdings" panose="05000000000000000000" pitchFamily="2" charset="2"/>
              <a:buChar char="ü"/>
            </a:pPr>
            <a:r>
              <a:rPr lang="cs-CZ" altLang="cs-CZ" sz="9600" b="1" dirty="0"/>
              <a:t>R</a:t>
            </a:r>
            <a:r>
              <a:rPr lang="cs-CZ" altLang="cs-CZ" sz="9600" b="1" dirty="0" smtClean="0"/>
              <a:t>ozpočtový rok</a:t>
            </a:r>
            <a:r>
              <a:rPr lang="cs-CZ" altLang="cs-CZ" sz="9600" i="1" dirty="0" smtClean="0"/>
              <a:t>=kalendářní rok</a:t>
            </a:r>
          </a:p>
          <a:p>
            <a:pPr marL="685800" indent="-685800" algn="l">
              <a:buFont typeface="Wingdings" panose="05000000000000000000" pitchFamily="2" charset="2"/>
              <a:buChar char="ü"/>
            </a:pPr>
            <a:r>
              <a:rPr lang="cs-CZ" altLang="cs-CZ" sz="9600" b="1" u="sng" dirty="0" smtClean="0"/>
              <a:t>Střednědobý </a:t>
            </a:r>
            <a:r>
              <a:rPr lang="cs-CZ" altLang="cs-CZ" sz="9600" b="1" u="sng" dirty="0"/>
              <a:t>výhled</a:t>
            </a:r>
            <a:r>
              <a:rPr lang="cs-CZ" altLang="cs-CZ" sz="9600" b="1" dirty="0"/>
              <a:t> – </a:t>
            </a:r>
            <a:r>
              <a:rPr lang="cs-CZ" altLang="cs-CZ" sz="9600" i="1" dirty="0"/>
              <a:t>je </a:t>
            </a:r>
            <a:r>
              <a:rPr lang="cs-CZ" altLang="cs-CZ" sz="9600" i="1" dirty="0" smtClean="0"/>
              <a:t>nástrojem </a:t>
            </a:r>
            <a:r>
              <a:rPr lang="cs-CZ" altLang="cs-CZ" sz="9600" i="1" dirty="0"/>
              <a:t>ÚSC sloužícím pro střednědobé finanční  plánování rozvoje jeho hospodářství</a:t>
            </a:r>
          </a:p>
          <a:p>
            <a:pPr>
              <a:buFont typeface="Wingdings" panose="05000000000000000000" pitchFamily="2" charset="2"/>
              <a:buNone/>
            </a:pPr>
            <a:endParaRPr lang="cs-CZ" altLang="cs-CZ" sz="2800" b="1" dirty="0"/>
          </a:p>
          <a:p>
            <a:pPr>
              <a:buFont typeface="Wingdings" panose="05000000000000000000" pitchFamily="2" charset="2"/>
              <a:buNone/>
            </a:pPr>
            <a:endParaRPr lang="cs-CZ" altLang="cs-CZ" sz="28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2580004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i="1" dirty="0" smtClean="0">
                <a:solidFill>
                  <a:srgbClr val="FF0000"/>
                </a:solidFill>
              </a:rPr>
              <a:t>Pojem rozpočet </a:t>
            </a:r>
            <a:endParaRPr lang="cs-CZ" b="1" i="1" dirty="0">
              <a:solidFill>
                <a:srgbClr val="FF0000"/>
              </a:solidFill>
            </a:endParaRPr>
          </a:p>
        </p:txBody>
      </p:sp>
      <p:sp>
        <p:nvSpPr>
          <p:cNvPr id="3" name="Zástupný symbol pro obsah 2"/>
          <p:cNvSpPr>
            <a:spLocks noGrp="1"/>
          </p:cNvSpPr>
          <p:nvPr>
            <p:ph idx="1"/>
          </p:nvPr>
        </p:nvSpPr>
        <p:spPr/>
        <p:txBody>
          <a:bodyPr>
            <a:noAutofit/>
          </a:bodyPr>
          <a:lstStyle/>
          <a:p>
            <a:r>
              <a:rPr lang="cs-CZ" altLang="cs-CZ" sz="3600" b="1" u="sng" dirty="0"/>
              <a:t>BUDGET</a:t>
            </a:r>
            <a:r>
              <a:rPr lang="cs-CZ" altLang="cs-CZ" sz="3600" dirty="0"/>
              <a:t>=anglické slovo, vzniklo ze starofrancouzského </a:t>
            </a:r>
            <a:r>
              <a:rPr lang="cs-CZ" altLang="cs-CZ" sz="3600" dirty="0" err="1"/>
              <a:t>boulgette</a:t>
            </a:r>
            <a:endParaRPr lang="cs-CZ" altLang="cs-CZ" sz="3600" dirty="0"/>
          </a:p>
          <a:p>
            <a:r>
              <a:rPr lang="cs-CZ" altLang="cs-CZ" sz="3600" b="1" i="1" dirty="0"/>
              <a:t>V nejširším pojetí-přehled příjmů a vydání soukromého nebo veřejného hospodářství pro určité období rozpočtové období</a:t>
            </a:r>
          </a:p>
          <a:p>
            <a:r>
              <a:rPr lang="cs-CZ" altLang="cs-CZ" sz="3200" b="1" dirty="0"/>
              <a:t>Definici nelze jednoznačně stanovit  a to z důvodu, že rozpočet ve společnosti hraje roli hospodářskou a státoprávní</a:t>
            </a:r>
          </a:p>
          <a:p>
            <a:r>
              <a:rPr lang="cs-CZ" altLang="cs-CZ" b="1" u="sng" dirty="0"/>
              <a:t>Nejčastěji je posuzován ze stránky hospodářské</a:t>
            </a:r>
          </a:p>
          <a:p>
            <a:endParaRPr lang="cs-CZ" sz="3600"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3350753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b="1" u="sng" dirty="0" smtClean="0"/>
              <a:t>Rozpočet ze </a:t>
            </a:r>
            <a:r>
              <a:rPr lang="cs-CZ" altLang="cs-CZ" b="1" u="sng" dirty="0"/>
              <a:t>stránky hospodářské</a:t>
            </a:r>
            <a:endParaRPr lang="cs-CZ" dirty="0"/>
          </a:p>
        </p:txBody>
      </p:sp>
      <p:sp>
        <p:nvSpPr>
          <p:cNvPr id="3" name="Zástupný symbol pro obsah 2"/>
          <p:cNvSpPr>
            <a:spLocks noGrp="1"/>
          </p:cNvSpPr>
          <p:nvPr>
            <p:ph idx="1"/>
          </p:nvPr>
        </p:nvSpPr>
        <p:spPr/>
        <p:txBody>
          <a:bodyPr>
            <a:noAutofit/>
          </a:bodyPr>
          <a:lstStyle/>
          <a:p>
            <a:r>
              <a:rPr lang="cs-CZ" altLang="cs-CZ" sz="3600" b="1" u="sng" dirty="0"/>
              <a:t>Číselný plán pro určité</a:t>
            </a:r>
            <a:r>
              <a:rPr lang="cs-CZ" altLang="cs-CZ" sz="3600" b="1" dirty="0"/>
              <a:t>, časově omezené období,  jehož náplní jsou PŘÍJMY a VÝDAJE</a:t>
            </a:r>
          </a:p>
          <a:p>
            <a:r>
              <a:rPr lang="cs-CZ" altLang="cs-CZ" sz="3600" b="1" u="sng" dirty="0"/>
              <a:t>Z historického pohledu</a:t>
            </a:r>
            <a:r>
              <a:rPr lang="cs-CZ" altLang="cs-CZ" sz="3600" b="1" dirty="0"/>
              <a:t> lze rozpočet chápat jako produkt historického vývoje společnosti  a její ekonomiky</a:t>
            </a:r>
          </a:p>
          <a:p>
            <a:r>
              <a:rPr lang="cs-CZ" altLang="cs-CZ" sz="3600" b="1" u="sng" dirty="0"/>
              <a:t>Vztah příjmů a výdajů</a:t>
            </a:r>
            <a:r>
              <a:rPr lang="cs-CZ" altLang="cs-CZ" sz="3600" b="1" dirty="0"/>
              <a:t> pro určité období –</a:t>
            </a:r>
          </a:p>
          <a:p>
            <a:pPr>
              <a:buFont typeface="Wingdings" panose="05000000000000000000" pitchFamily="2" charset="2"/>
              <a:buNone/>
            </a:pPr>
            <a:r>
              <a:rPr lang="cs-CZ" altLang="cs-CZ" sz="3600" b="1" dirty="0"/>
              <a:t>   časový úsek, jedná se o takový vztah, který vychází z počáteční situace(stavu) P+V a z cílové vize P+V</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290271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2619931" y="546754"/>
            <a:ext cx="5990669" cy="1878471"/>
          </a:xfrm>
        </p:spPr>
        <p:txBody>
          <a:bodyPr>
            <a:normAutofit fontScale="90000"/>
          </a:bodyPr>
          <a:lstStyle/>
          <a:p>
            <a:pPr algn="ctr"/>
            <a:r>
              <a:rPr lang="cs-CZ" altLang="cs-CZ" sz="2800" b="1" dirty="0"/>
              <a:t/>
            </a:r>
            <a:br>
              <a:rPr lang="cs-CZ" altLang="cs-CZ" sz="2800" b="1" dirty="0"/>
            </a:br>
            <a:r>
              <a:rPr lang="cs-CZ" altLang="cs-CZ" sz="4000" b="1" dirty="0" smtClean="0"/>
              <a:t>STŘEDNĚDOBÝ VÝHLED vychází:</a:t>
            </a:r>
            <a:br>
              <a:rPr lang="cs-CZ" altLang="cs-CZ" sz="4000" b="1" dirty="0" smtClean="0"/>
            </a:br>
            <a:r>
              <a:rPr lang="cs-CZ" altLang="cs-CZ" sz="1800" b="1" dirty="0" smtClean="0"/>
              <a:t>dříve rozpočtový výhled</a:t>
            </a:r>
            <a:r>
              <a:rPr lang="cs-CZ" altLang="cs-CZ" sz="1600" b="1" dirty="0"/>
              <a:t/>
            </a:r>
            <a:br>
              <a:rPr lang="cs-CZ" altLang="cs-CZ" sz="1600" b="1" dirty="0"/>
            </a:br>
            <a:r>
              <a:rPr lang="cs-CZ" altLang="cs-CZ" sz="2800" b="1" dirty="0"/>
              <a:t/>
            </a:r>
            <a:br>
              <a:rPr lang="cs-CZ" altLang="cs-CZ" sz="2800" b="1" dirty="0"/>
            </a:br>
            <a:endParaRPr lang="cs-CZ" altLang="cs-CZ" sz="2800" b="1" dirty="0"/>
          </a:p>
        </p:txBody>
      </p:sp>
      <p:sp>
        <p:nvSpPr>
          <p:cNvPr id="23555" name="Rectangle 3"/>
          <p:cNvSpPr>
            <a:spLocks noGrp="1" noChangeArrowheads="1"/>
          </p:cNvSpPr>
          <p:nvPr>
            <p:ph type="subTitle" idx="1"/>
          </p:nvPr>
        </p:nvSpPr>
        <p:spPr>
          <a:xfrm>
            <a:off x="938150" y="1705794"/>
            <a:ext cx="9725891" cy="4024313"/>
          </a:xfrm>
        </p:spPr>
        <p:txBody>
          <a:bodyPr>
            <a:normAutofit fontScale="92500" lnSpcReduction="10000"/>
          </a:bodyPr>
          <a:lstStyle/>
          <a:p>
            <a:pPr marL="533400" indent="-533400">
              <a:lnSpc>
                <a:spcPct val="90000"/>
              </a:lnSpc>
              <a:buNone/>
            </a:pPr>
            <a:endParaRPr lang="cs-CZ" altLang="cs-CZ" sz="2800" b="1" dirty="0" smtClean="0"/>
          </a:p>
          <a:p>
            <a:pPr>
              <a:lnSpc>
                <a:spcPct val="90000"/>
              </a:lnSpc>
            </a:pPr>
            <a:endParaRPr lang="cs-CZ" altLang="cs-CZ" sz="2800" b="1" dirty="0" smtClean="0"/>
          </a:p>
          <a:p>
            <a:pPr marL="533400" indent="-533400" algn="just">
              <a:lnSpc>
                <a:spcPct val="90000"/>
              </a:lnSpc>
              <a:buFont typeface="Wingdings" panose="05000000000000000000" pitchFamily="2" charset="2"/>
              <a:buChar char="ü"/>
            </a:pPr>
            <a:r>
              <a:rPr lang="cs-CZ" altLang="cs-CZ" sz="3000" b="1" dirty="0" smtClean="0"/>
              <a:t>Uzavřených smluvních vztahů</a:t>
            </a:r>
          </a:p>
          <a:p>
            <a:pPr marL="533400" indent="-533400" algn="just">
              <a:buFont typeface="Wingdings" panose="05000000000000000000" pitchFamily="2" charset="2"/>
              <a:buChar char="ü"/>
            </a:pPr>
            <a:r>
              <a:rPr lang="cs-CZ" altLang="cs-CZ" sz="3000" b="1" dirty="0"/>
              <a:t>Přijatých </a:t>
            </a:r>
            <a:r>
              <a:rPr lang="cs-CZ" altLang="cs-CZ" sz="3000" b="1" dirty="0" smtClean="0"/>
              <a:t>závazků</a:t>
            </a:r>
          </a:p>
          <a:p>
            <a:pPr marL="533400" indent="-533400" algn="just">
              <a:buFont typeface="Wingdings" panose="05000000000000000000" pitchFamily="2" charset="2"/>
              <a:buChar char="ü"/>
            </a:pPr>
            <a:r>
              <a:rPr lang="cs-CZ" altLang="cs-CZ" sz="3000" b="1" dirty="0"/>
              <a:t>U dlouhodobých závazků se uvedou jejich dopady na hospodaření územního samosprávného celku nebo svazku obcí po celou dobu trvání závazku.</a:t>
            </a:r>
          </a:p>
          <a:p>
            <a:pPr marL="533400" indent="-533400" algn="just">
              <a:lnSpc>
                <a:spcPct val="90000"/>
              </a:lnSpc>
              <a:buFont typeface="Wingdings" panose="05000000000000000000" pitchFamily="2" charset="2"/>
              <a:buChar char="ü"/>
            </a:pPr>
            <a:r>
              <a:rPr lang="cs-CZ" altLang="cs-CZ" sz="3000" b="1" dirty="0" smtClean="0"/>
              <a:t>Sestavuje </a:t>
            </a:r>
            <a:r>
              <a:rPr lang="cs-CZ" altLang="cs-CZ" sz="3000" b="1" dirty="0"/>
              <a:t>se na období 2-5 let, následujících po roce, na který se sestavuje roční rozpočet</a:t>
            </a:r>
          </a:p>
          <a:p>
            <a:pPr marL="533400" indent="-533400">
              <a:lnSpc>
                <a:spcPct val="90000"/>
              </a:lnSpc>
              <a:buNone/>
            </a:pPr>
            <a:endParaRPr lang="cs-CZ" altLang="cs-CZ" sz="2800" b="1" dirty="0"/>
          </a:p>
          <a:p>
            <a:pPr marL="533400" indent="-533400">
              <a:lnSpc>
                <a:spcPct val="90000"/>
              </a:lnSpc>
              <a:buNone/>
            </a:pPr>
            <a:endParaRPr lang="cs-CZ" altLang="cs-CZ" sz="2800" dirty="0">
              <a:solidFill>
                <a:schemeClr val="hlink"/>
              </a:solidFill>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147100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3600" b="1" u="sng" dirty="0">
                <a:latin typeface="+mn-lt"/>
              </a:rPr>
              <a:t/>
            </a:r>
            <a:br>
              <a:rPr lang="cs-CZ" altLang="cs-CZ" sz="3600" b="1" u="sng" dirty="0">
                <a:latin typeface="+mn-lt"/>
              </a:rPr>
            </a:br>
            <a:r>
              <a:rPr lang="cs-CZ" altLang="cs-CZ" sz="3600" b="1" u="sng" dirty="0">
                <a:latin typeface="+mn-lt"/>
              </a:rPr>
              <a:t>Obsahem střednědobého  výhledu jsou:</a:t>
            </a:r>
          </a:p>
        </p:txBody>
      </p:sp>
      <p:sp>
        <p:nvSpPr>
          <p:cNvPr id="175107" name="Rectangle 3"/>
          <p:cNvSpPr>
            <a:spLocks noGrp="1" noChangeArrowheads="1"/>
          </p:cNvSpPr>
          <p:nvPr>
            <p:ph type="body" idx="4294967295"/>
          </p:nvPr>
        </p:nvSpPr>
        <p:spPr/>
        <p:txBody>
          <a:bodyPr/>
          <a:lstStyle/>
          <a:p>
            <a:pPr marL="0" indent="0">
              <a:buNone/>
              <a:defRPr/>
            </a:pPr>
            <a:endParaRPr lang="cs-CZ" altLang="cs-CZ" dirty="0"/>
          </a:p>
          <a:p>
            <a:pPr>
              <a:buFont typeface="Wingdings" panose="05000000000000000000" pitchFamily="2" charset="2"/>
              <a:buChar char="v"/>
              <a:defRPr/>
            </a:pPr>
            <a:r>
              <a:rPr lang="cs-CZ" altLang="cs-CZ" dirty="0"/>
              <a:t>Souhrnné </a:t>
            </a:r>
            <a:r>
              <a:rPr lang="cs-CZ" altLang="cs-CZ" dirty="0" smtClean="0"/>
              <a:t>základní </a:t>
            </a:r>
            <a:r>
              <a:rPr lang="cs-CZ" altLang="cs-CZ" dirty="0"/>
              <a:t>údaje o příjmech a </a:t>
            </a:r>
            <a:r>
              <a:rPr lang="cs-CZ" altLang="cs-CZ" dirty="0" smtClean="0"/>
              <a:t>výdajích</a:t>
            </a:r>
          </a:p>
          <a:p>
            <a:pPr marL="0" indent="0">
              <a:buNone/>
              <a:defRPr/>
            </a:pPr>
            <a:endParaRPr lang="cs-CZ" altLang="cs-CZ" dirty="0"/>
          </a:p>
          <a:p>
            <a:pPr>
              <a:buFont typeface="Wingdings" panose="05000000000000000000" pitchFamily="2" charset="2"/>
              <a:buChar char="v"/>
              <a:defRPr/>
            </a:pPr>
            <a:r>
              <a:rPr lang="cs-CZ" altLang="cs-CZ" dirty="0" smtClean="0"/>
              <a:t>Dlouhodobé </a:t>
            </a:r>
            <a:r>
              <a:rPr lang="cs-CZ" altLang="cs-CZ" dirty="0"/>
              <a:t>závazky a </a:t>
            </a:r>
            <a:r>
              <a:rPr lang="cs-CZ" altLang="cs-CZ" dirty="0" smtClean="0"/>
              <a:t>pohledávky a </a:t>
            </a:r>
            <a:r>
              <a:rPr lang="cs-CZ" dirty="0"/>
              <a:t>uvedou </a:t>
            </a:r>
            <a:r>
              <a:rPr lang="cs-CZ" dirty="0" smtClean="0"/>
              <a:t>se jejich </a:t>
            </a:r>
            <a:r>
              <a:rPr lang="cs-CZ" dirty="0"/>
              <a:t>dopady na hospodaření územního samosprávného celku nebo svazku obcí po celou dobu trvání závazku</a:t>
            </a:r>
            <a:r>
              <a:rPr lang="cs-CZ" dirty="0" smtClean="0"/>
              <a:t>.</a:t>
            </a:r>
          </a:p>
          <a:p>
            <a:pPr marL="0" indent="0">
              <a:buNone/>
              <a:defRPr/>
            </a:pPr>
            <a:endParaRPr lang="cs-CZ" dirty="0"/>
          </a:p>
          <a:p>
            <a:pPr>
              <a:buFont typeface="Wingdings" panose="05000000000000000000" pitchFamily="2" charset="2"/>
              <a:buChar char="v"/>
              <a:defRPr/>
            </a:pPr>
            <a:r>
              <a:rPr lang="cs-CZ" altLang="cs-CZ" dirty="0" smtClean="0"/>
              <a:t>Finanční </a:t>
            </a:r>
            <a:r>
              <a:rPr lang="cs-CZ" altLang="cs-CZ" dirty="0"/>
              <a:t>zdroje a potřeby dlouhodobě realizovaných záměrů</a:t>
            </a:r>
          </a:p>
          <a:p>
            <a:pPr algn="ctr">
              <a:buFont typeface="Wingdings" panose="05000000000000000000" pitchFamily="2" charset="2"/>
              <a:buNone/>
              <a:defRPr/>
            </a:pPr>
            <a:r>
              <a:rPr lang="cs-CZ" altLang="cs-CZ" dirty="0">
                <a:solidFill>
                  <a:srgbClr val="CC0000"/>
                </a:solidFill>
              </a:rPr>
              <a:t>   </a:t>
            </a:r>
            <a:r>
              <a:rPr lang="cs-CZ" altLang="cs-CZ" b="1" i="1" u="sng" dirty="0" smtClean="0">
                <a:effectLst>
                  <a:outerShdw blurRad="38100" dist="38100" dir="2700000" algn="tl">
                    <a:srgbClr val="C0C0C0"/>
                  </a:outerShdw>
                </a:effectLst>
              </a:rPr>
              <a:t>RV- je povinný (dříve fakultativní)!!!</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3189056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i="1" u="sng" dirty="0" smtClean="0">
                <a:solidFill>
                  <a:schemeClr val="accent5"/>
                </a:solidFill>
              </a:rPr>
              <a:t>PUBLICITA §3 odst. 3 a 4!!!</a:t>
            </a:r>
            <a:endParaRPr lang="cs-CZ" b="1" i="1" u="sng" dirty="0">
              <a:solidFill>
                <a:schemeClr val="accent5"/>
              </a:solidFill>
            </a:endParaRPr>
          </a:p>
        </p:txBody>
      </p:sp>
      <p:sp>
        <p:nvSpPr>
          <p:cNvPr id="3" name="Zástupný symbol pro obsah 2"/>
          <p:cNvSpPr>
            <a:spLocks noGrp="1"/>
          </p:cNvSpPr>
          <p:nvPr>
            <p:ph idx="1"/>
          </p:nvPr>
        </p:nvSpPr>
        <p:spPr>
          <a:xfrm>
            <a:off x="838200" y="1528354"/>
            <a:ext cx="10515600" cy="4827996"/>
          </a:xfrm>
        </p:spPr>
        <p:txBody>
          <a:bodyPr>
            <a:normAutofit fontScale="85000" lnSpcReduction="20000"/>
          </a:bodyPr>
          <a:lstStyle/>
          <a:p>
            <a:pPr algn="just"/>
            <a:r>
              <a:rPr lang="cs-CZ" dirty="0" smtClean="0">
                <a:solidFill>
                  <a:schemeClr val="accent5"/>
                </a:solidFill>
              </a:rPr>
              <a:t>Obec zveřejní </a:t>
            </a:r>
            <a:r>
              <a:rPr lang="cs-CZ" b="1" dirty="0">
                <a:solidFill>
                  <a:schemeClr val="accent5"/>
                </a:solidFill>
              </a:rPr>
              <a:t>návrh</a:t>
            </a:r>
            <a:r>
              <a:rPr lang="cs-CZ" dirty="0">
                <a:solidFill>
                  <a:schemeClr val="accent5"/>
                </a:solidFill>
              </a:rPr>
              <a:t> střednědobého výhledu rozpočtu na svých internetových stránkách a na úřední desce nejméně 15 dnů přede dnem zahájení jeho projednávání na zasedání zastupitelstva územního samosprávného celku. Na internetových stránkách se zveřejňuje úplné znění návrhu. Na úřední desce může být návrh zveřejněn v užším rozsahu, který obsahuje alespoň údaje o příjmech a výdajích v jednotlivých letech a o dlouhodobých závazcích a pohledávkách. </a:t>
            </a:r>
            <a:endParaRPr lang="cs-CZ" dirty="0" smtClean="0">
              <a:solidFill>
                <a:schemeClr val="accent5"/>
              </a:solidFill>
            </a:endParaRPr>
          </a:p>
          <a:p>
            <a:pPr marL="0" indent="0" algn="just">
              <a:buNone/>
            </a:pPr>
            <a:r>
              <a:rPr lang="cs-CZ" b="1" i="1" u="sng" dirty="0" smtClean="0">
                <a:solidFill>
                  <a:schemeClr val="accent5"/>
                </a:solidFill>
              </a:rPr>
              <a:t>Obec současně </a:t>
            </a:r>
            <a:r>
              <a:rPr lang="cs-CZ" b="1" i="1" u="sng" dirty="0">
                <a:solidFill>
                  <a:schemeClr val="accent5"/>
                </a:solidFill>
              </a:rPr>
              <a:t>oznámí na úřední desce, kde je návrh střednědobého výhledu rozpočtu zveřejněn a kde je možno nahlédnout do jeho listinné podoby. </a:t>
            </a:r>
            <a:r>
              <a:rPr lang="cs-CZ" dirty="0">
                <a:solidFill>
                  <a:schemeClr val="accent5"/>
                </a:solidFill>
              </a:rPr>
              <a:t>Zveřejnění musí trvat až do schválení střednědobého výhledu rozpočtu. Připomínky k návrhu střednědobého výhledu rozpočtu mohou občané územního samosprávného celku uplatnit písemně ve lhůtě stanovené při jeho zveřejnění nebo ústně při jeho projednávání na zasedání zastupitelstva.</a:t>
            </a:r>
          </a:p>
          <a:p>
            <a:pPr algn="just"/>
            <a:r>
              <a:rPr lang="cs-CZ" dirty="0" smtClean="0">
                <a:solidFill>
                  <a:schemeClr val="accent5"/>
                </a:solidFill>
              </a:rPr>
              <a:t>Územní </a:t>
            </a:r>
            <a:r>
              <a:rPr lang="cs-CZ" dirty="0">
                <a:solidFill>
                  <a:schemeClr val="accent5"/>
                </a:solidFill>
              </a:rPr>
              <a:t>samosprávný celek zveřejní střednědobý výhled rozpočtu na svých internetových stránkách do 30 dnů ode dne jeho schválení a současně oznámí na úřední desce, kde je zveřejněn v elektronické podobě a kde je možno nahlédnout do jeho listinné podoby. Tímto způsobem musí být zpřístupněn až do schválení nového střednědobého výhledu rozpočtu.</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977726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latin typeface="+mn-lt"/>
              </a:rPr>
              <a:t>Rozpočet obce</a:t>
            </a:r>
            <a:endParaRPr lang="cs-CZ" b="1" dirty="0">
              <a:latin typeface="+mn-lt"/>
            </a:endParaRPr>
          </a:p>
        </p:txBody>
      </p:sp>
      <p:sp>
        <p:nvSpPr>
          <p:cNvPr id="3" name="Zástupný symbol pro obsah 2"/>
          <p:cNvSpPr>
            <a:spLocks noGrp="1"/>
          </p:cNvSpPr>
          <p:nvPr>
            <p:ph idx="1"/>
          </p:nvPr>
        </p:nvSpPr>
        <p:spPr/>
        <p:txBody>
          <a:bodyPr/>
          <a:lstStyle/>
          <a:p>
            <a:r>
              <a:rPr lang="cs-CZ" dirty="0" smtClean="0"/>
              <a:t>Při zpracování ročního rozpočtu se </a:t>
            </a:r>
            <a:r>
              <a:rPr lang="cs-CZ" b="1" i="1" u="sng" dirty="0" smtClean="0"/>
              <a:t>vychází </a:t>
            </a:r>
            <a:r>
              <a:rPr lang="cs-CZ" dirty="0" smtClean="0"/>
              <a:t>ze střednědobého výhledu rozpočtu.</a:t>
            </a:r>
          </a:p>
          <a:p>
            <a:r>
              <a:rPr lang="cs-CZ" dirty="0" smtClean="0"/>
              <a:t>Rozpočet se sestavuje zpravidla jako vyrovnaný</a:t>
            </a:r>
            <a:r>
              <a:rPr lang="cs-CZ" dirty="0"/>
              <a:t> </a:t>
            </a:r>
            <a:r>
              <a:rPr lang="cs-CZ" dirty="0" smtClean="0"/>
              <a:t>  </a:t>
            </a:r>
          </a:p>
          <a:p>
            <a:pPr marL="0" indent="0">
              <a:buNone/>
            </a:pPr>
            <a:r>
              <a:rPr lang="cs-CZ" dirty="0" smtClean="0"/>
              <a:t>                                          </a:t>
            </a:r>
            <a:r>
              <a:rPr lang="cs-CZ" altLang="cs-CZ" i="1" u="sng" dirty="0">
                <a:latin typeface="Arial Black" panose="020B0A04020102020204" pitchFamily="34" charset="0"/>
              </a:rPr>
              <a:t>Vyrovnaný</a:t>
            </a:r>
            <a:r>
              <a:rPr lang="cs-CZ" altLang="cs-CZ" b="1" i="1" dirty="0">
                <a:latin typeface="Arial Black" panose="020B0A04020102020204" pitchFamily="34" charset="0"/>
              </a:rPr>
              <a:t>  </a:t>
            </a:r>
            <a:r>
              <a:rPr lang="cs-CZ" altLang="cs-CZ" dirty="0"/>
              <a:t>   P = </a:t>
            </a:r>
            <a:r>
              <a:rPr lang="cs-CZ" altLang="cs-CZ" dirty="0" smtClean="0"/>
              <a:t>V</a:t>
            </a:r>
          </a:p>
          <a:p>
            <a:pPr marL="0" indent="0">
              <a:buNone/>
            </a:pPr>
            <a:endParaRPr lang="cs-CZ" altLang="cs-CZ" b="1" i="1" u="sng" dirty="0" smtClean="0">
              <a:latin typeface="Arial Black" panose="020B0A04020102020204" pitchFamily="34" charset="0"/>
            </a:endParaRPr>
          </a:p>
          <a:p>
            <a:pPr marL="0" indent="0" algn="ctr">
              <a:buNone/>
            </a:pPr>
            <a:r>
              <a:rPr lang="cs-CZ" altLang="cs-CZ" b="1" i="1" u="sng" dirty="0" smtClean="0">
                <a:latin typeface="Arial Black" panose="020B0A04020102020204" pitchFamily="34" charset="0"/>
              </a:rPr>
              <a:t>Přebytkový </a:t>
            </a:r>
            <a:r>
              <a:rPr lang="cs-CZ" altLang="cs-CZ" b="1" i="1" u="sng" dirty="0">
                <a:latin typeface="Arial Black" panose="020B0A04020102020204" pitchFamily="34" charset="0"/>
              </a:rPr>
              <a:t>rozpočet</a:t>
            </a:r>
            <a:r>
              <a:rPr lang="cs-CZ" altLang="cs-CZ" b="1" i="1" u="sng" dirty="0"/>
              <a:t> </a:t>
            </a:r>
          </a:p>
          <a:p>
            <a:pPr marL="0" indent="0">
              <a:buNone/>
            </a:pPr>
            <a:r>
              <a:rPr lang="cs-CZ" dirty="0" smtClean="0"/>
              <a:t>Může být schválen jako </a:t>
            </a:r>
            <a:r>
              <a:rPr lang="cs-CZ" dirty="0" smtClean="0">
                <a:solidFill>
                  <a:srgbClr val="FF0000"/>
                </a:solidFill>
              </a:rPr>
              <a:t>přebytkový, </a:t>
            </a:r>
            <a:r>
              <a:rPr lang="cs-CZ" dirty="0" smtClean="0"/>
              <a:t>jestliže některé příjmy daného roku jsou určeny k využití až v následujících letech </a:t>
            </a:r>
          </a:p>
          <a:p>
            <a:pPr marL="0" indent="0">
              <a:buNone/>
            </a:pPr>
            <a:r>
              <a:rPr lang="cs-CZ" dirty="0" smtClean="0"/>
              <a:t>nebo jsou-li určeny ke splácení jistiny úvěrů z předchozích let.</a:t>
            </a:r>
            <a:endParaRPr lang="cs-CZ"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269094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Rozpočet obce</a:t>
            </a:r>
          </a:p>
        </p:txBody>
      </p:sp>
      <p:sp>
        <p:nvSpPr>
          <p:cNvPr id="3" name="Zástupný symbol pro obsah 2"/>
          <p:cNvSpPr>
            <a:spLocks noGrp="1"/>
          </p:cNvSpPr>
          <p:nvPr>
            <p:ph idx="1"/>
          </p:nvPr>
        </p:nvSpPr>
        <p:spPr/>
        <p:txBody>
          <a:bodyPr>
            <a:normAutofit/>
          </a:bodyPr>
          <a:lstStyle/>
          <a:p>
            <a:pPr marL="457200" indent="-457200">
              <a:lnSpc>
                <a:spcPct val="80000"/>
              </a:lnSpc>
              <a:buNone/>
            </a:pPr>
            <a:r>
              <a:rPr lang="cs-CZ" altLang="cs-CZ" b="1" i="1" dirty="0"/>
              <a:t> </a:t>
            </a:r>
            <a:endParaRPr lang="cs-CZ" altLang="cs-CZ" b="1" i="1" dirty="0" smtClean="0"/>
          </a:p>
          <a:p>
            <a:pPr marL="457200" indent="-457200">
              <a:lnSpc>
                <a:spcPct val="80000"/>
              </a:lnSpc>
              <a:buNone/>
            </a:pPr>
            <a:r>
              <a:rPr lang="cs-CZ" altLang="cs-CZ" b="1" i="1" dirty="0" smtClean="0">
                <a:latin typeface="Arial Black" panose="020B0A04020102020204" pitchFamily="34" charset="0"/>
              </a:rPr>
              <a:t>    </a:t>
            </a:r>
            <a:r>
              <a:rPr lang="cs-CZ" altLang="cs-CZ" b="1" i="1" u="sng" dirty="0" smtClean="0">
                <a:latin typeface="Arial Black" panose="020B0A04020102020204" pitchFamily="34" charset="0"/>
              </a:rPr>
              <a:t>Deficitní </a:t>
            </a:r>
            <a:r>
              <a:rPr lang="cs-CZ" altLang="cs-CZ" b="1" i="1" u="sng" dirty="0">
                <a:latin typeface="Arial Black" panose="020B0A04020102020204" pitchFamily="34" charset="0"/>
              </a:rPr>
              <a:t>rozpočet</a:t>
            </a:r>
            <a:r>
              <a:rPr lang="cs-CZ" altLang="cs-CZ" dirty="0"/>
              <a:t> </a:t>
            </a:r>
            <a:r>
              <a:rPr lang="cs-CZ" altLang="cs-CZ" dirty="0" smtClean="0"/>
              <a:t> </a:t>
            </a:r>
          </a:p>
          <a:p>
            <a:pPr marL="457200" indent="-457200">
              <a:lnSpc>
                <a:spcPct val="80000"/>
              </a:lnSpc>
              <a:buNone/>
            </a:pPr>
            <a:r>
              <a:rPr lang="cs-CZ" altLang="cs-CZ" dirty="0"/>
              <a:t> </a:t>
            </a:r>
            <a:r>
              <a:rPr lang="cs-CZ" altLang="cs-CZ" dirty="0" smtClean="0"/>
              <a:t>     tzv</a:t>
            </a:r>
            <a:r>
              <a:rPr lang="cs-CZ" altLang="cs-CZ" dirty="0"/>
              <a:t>.</a:t>
            </a:r>
            <a:r>
              <a:rPr lang="cs-CZ" altLang="cs-CZ" dirty="0" smtClean="0"/>
              <a:t> </a:t>
            </a:r>
            <a:r>
              <a:rPr lang="cs-CZ" b="1" u="sng" dirty="0"/>
              <a:t>schodkový</a:t>
            </a:r>
            <a:r>
              <a:rPr lang="cs-CZ" dirty="0"/>
              <a:t> </a:t>
            </a:r>
            <a:r>
              <a:rPr lang="cs-CZ" altLang="cs-CZ" dirty="0" smtClean="0"/>
              <a:t>může </a:t>
            </a:r>
            <a:r>
              <a:rPr lang="cs-CZ" altLang="cs-CZ" dirty="0"/>
              <a:t>být </a:t>
            </a:r>
            <a:r>
              <a:rPr lang="cs-CZ" altLang="cs-CZ" dirty="0" smtClean="0"/>
              <a:t>schválen </a:t>
            </a:r>
            <a:r>
              <a:rPr lang="cs-CZ" dirty="0"/>
              <a:t>jen v případě, že schodek bude možné uhradit</a:t>
            </a:r>
          </a:p>
          <a:p>
            <a:pPr marL="457200" indent="-457200">
              <a:lnSpc>
                <a:spcPct val="80000"/>
              </a:lnSpc>
              <a:buFont typeface="Wingdings" panose="05000000000000000000" pitchFamily="2" charset="2"/>
              <a:buNone/>
            </a:pPr>
            <a:endParaRPr lang="cs-CZ" altLang="cs-CZ" dirty="0"/>
          </a:p>
          <a:p>
            <a:pPr marL="457200" indent="-457200">
              <a:lnSpc>
                <a:spcPct val="80000"/>
              </a:lnSpc>
              <a:buFont typeface="Wingdings" panose="05000000000000000000" pitchFamily="2" charset="2"/>
              <a:buAutoNum type="arabicPeriod"/>
            </a:pPr>
            <a:r>
              <a:rPr lang="cs-CZ" altLang="cs-CZ" dirty="0"/>
              <a:t>Finančními prostředky z minulých let</a:t>
            </a:r>
          </a:p>
          <a:p>
            <a:pPr marL="457200" indent="-457200">
              <a:lnSpc>
                <a:spcPct val="80000"/>
              </a:lnSpc>
              <a:buFont typeface="Wingdings" panose="05000000000000000000" pitchFamily="2" charset="2"/>
              <a:buAutoNum type="arabicPeriod"/>
            </a:pPr>
            <a:r>
              <a:rPr lang="cs-CZ" altLang="cs-CZ" dirty="0"/>
              <a:t>Smluvně zabezpečenou půjčkou, úvěrem, návratnou  finanční výpomocí, výnosem z prodeje vlastních </a:t>
            </a:r>
            <a:r>
              <a:rPr lang="cs-CZ" altLang="cs-CZ" dirty="0" smtClean="0"/>
              <a:t>komunálních dluhopisů</a:t>
            </a:r>
            <a:endParaRPr lang="cs-CZ" dirty="0" smtClean="0"/>
          </a:p>
          <a:p>
            <a:pPr marL="0" indent="0">
              <a:buNone/>
            </a:pPr>
            <a:endParaRPr lang="cs-CZ"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70712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5"/>
                </a:solidFill>
              </a:rPr>
              <a:t>Musí být splněna PODMÍNKA</a:t>
            </a:r>
            <a:endParaRPr lang="cs-CZ" b="1" dirty="0">
              <a:solidFill>
                <a:schemeClr val="accent5"/>
              </a:solidFill>
            </a:endParaRPr>
          </a:p>
        </p:txBody>
      </p:sp>
      <p:sp>
        <p:nvSpPr>
          <p:cNvPr id="3" name="Zástupný symbol pro obsah 2"/>
          <p:cNvSpPr>
            <a:spLocks noGrp="1"/>
          </p:cNvSpPr>
          <p:nvPr>
            <p:ph idx="1"/>
          </p:nvPr>
        </p:nvSpPr>
        <p:spPr/>
        <p:txBody>
          <a:bodyPr/>
          <a:lstStyle/>
          <a:p>
            <a:pPr algn="just"/>
            <a:r>
              <a:rPr lang="cs-CZ" dirty="0" smtClean="0">
                <a:solidFill>
                  <a:schemeClr val="accent5"/>
                </a:solidFill>
              </a:rPr>
              <a:t>Při </a:t>
            </a:r>
            <a:r>
              <a:rPr lang="cs-CZ" dirty="0">
                <a:solidFill>
                  <a:schemeClr val="accent5"/>
                </a:solidFill>
              </a:rPr>
              <a:t>uplatnění opatření podle zákona o pravidlech rozpočtové odpovědnosti </a:t>
            </a:r>
            <a:r>
              <a:rPr lang="cs-CZ" b="1" dirty="0">
                <a:solidFill>
                  <a:schemeClr val="accent5"/>
                </a:solidFill>
              </a:rPr>
              <a:t>může být rozpočet </a:t>
            </a:r>
            <a:r>
              <a:rPr lang="cs-CZ" dirty="0">
                <a:solidFill>
                  <a:schemeClr val="accent5"/>
                </a:solidFill>
              </a:rPr>
              <a:t>územního samosprávného celku schválen </a:t>
            </a:r>
            <a:r>
              <a:rPr lang="cs-CZ" b="1" dirty="0">
                <a:solidFill>
                  <a:schemeClr val="accent5"/>
                </a:solidFill>
              </a:rPr>
              <a:t>jako schodkový jen v případě</a:t>
            </a:r>
            <a:r>
              <a:rPr lang="cs-CZ" dirty="0">
                <a:solidFill>
                  <a:schemeClr val="accent5"/>
                </a:solidFill>
              </a:rPr>
              <a:t>, že schodek bude možné uhradit </a:t>
            </a:r>
            <a:r>
              <a:rPr lang="cs-CZ" b="1" dirty="0">
                <a:solidFill>
                  <a:schemeClr val="accent5"/>
                </a:solidFill>
              </a:rPr>
              <a:t>finančními prostředky z minulých let nebo návratnou finanční výpomocí. </a:t>
            </a:r>
            <a:r>
              <a:rPr lang="cs-CZ" dirty="0">
                <a:solidFill>
                  <a:schemeClr val="accent5"/>
                </a:solidFill>
              </a:rPr>
              <a:t>Smluvně zabezpečenou </a:t>
            </a:r>
            <a:r>
              <a:rPr lang="cs-CZ" i="1" dirty="0" smtClean="0">
                <a:solidFill>
                  <a:schemeClr val="accent5"/>
                </a:solidFill>
              </a:rPr>
              <a:t>půjčkou, úvěrem </a:t>
            </a:r>
            <a:r>
              <a:rPr lang="cs-CZ" i="1" dirty="0">
                <a:solidFill>
                  <a:schemeClr val="accent5"/>
                </a:solidFill>
              </a:rPr>
              <a:t>nebo příjmem z prodeje komunálních dluhopisů územního samosprávného celku je možné uhradit pouze schodek vzniklý z důvodu předfinancování projektů spolufinancovaných z rozpočtu Evropské </a:t>
            </a:r>
            <a:r>
              <a:rPr lang="cs-CZ" i="1" dirty="0" smtClean="0">
                <a:solidFill>
                  <a:schemeClr val="accent5"/>
                </a:solidFill>
              </a:rPr>
              <a:t>unie.</a:t>
            </a:r>
          </a:p>
          <a:p>
            <a:pPr algn="just"/>
            <a:endParaRPr lang="cs-CZ" i="1"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69325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a:t>
            </a:r>
            <a:r>
              <a:rPr lang="cs-CZ" dirty="0" smtClean="0"/>
              <a:t/>
            </a:r>
            <a:br>
              <a:rPr lang="cs-CZ" dirty="0" smtClean="0"/>
            </a:br>
            <a:r>
              <a:rPr lang="cs-CZ" dirty="0" smtClean="0"/>
              <a:t> </a:t>
            </a:r>
            <a:r>
              <a:rPr lang="cs-CZ" b="1" dirty="0" smtClean="0"/>
              <a:t>Rozpočet</a:t>
            </a:r>
            <a:r>
              <a:rPr lang="cs-CZ" dirty="0" smtClean="0"/>
              <a:t> </a:t>
            </a:r>
            <a:r>
              <a:rPr lang="cs-CZ" sz="4000" dirty="0" smtClean="0"/>
              <a:t>=  </a:t>
            </a:r>
            <a:r>
              <a:rPr lang="cs-CZ" sz="3600" dirty="0" smtClean="0"/>
              <a:t>„</a:t>
            </a:r>
            <a:r>
              <a:rPr lang="cs-CZ" sz="3600" i="1" dirty="0" smtClean="0"/>
              <a:t>věcí veřejnou a záležitostí nás všech“</a:t>
            </a:r>
            <a:br>
              <a:rPr lang="cs-CZ" sz="3600" i="1" dirty="0" smtClean="0"/>
            </a:br>
            <a:r>
              <a:rPr lang="cs-CZ" sz="3600" i="1" dirty="0"/>
              <a:t> </a:t>
            </a:r>
            <a:r>
              <a:rPr lang="cs-CZ" sz="3600" i="1" dirty="0" smtClean="0"/>
              <a:t>  </a:t>
            </a:r>
            <a:r>
              <a:rPr lang="cs-CZ" sz="2000" i="1" dirty="0" smtClean="0"/>
              <a:t>                                              </a:t>
            </a:r>
            <a:endParaRPr lang="cs-CZ" sz="4000" i="1" dirty="0"/>
          </a:p>
        </p:txBody>
      </p:sp>
      <p:sp>
        <p:nvSpPr>
          <p:cNvPr id="3" name="Zástupný symbol pro obsah 2"/>
          <p:cNvSpPr>
            <a:spLocks noGrp="1"/>
          </p:cNvSpPr>
          <p:nvPr>
            <p:ph idx="1"/>
          </p:nvPr>
        </p:nvSpPr>
        <p:spPr/>
        <p:txBody>
          <a:bodyPr>
            <a:normAutofit fontScale="47500" lnSpcReduction="20000"/>
          </a:bodyPr>
          <a:lstStyle/>
          <a:p>
            <a:r>
              <a:rPr lang="cs-CZ" sz="4400" dirty="0"/>
              <a:t>Rozpočtová pravidla a související právní předpisy upravující </a:t>
            </a:r>
            <a:r>
              <a:rPr lang="cs-CZ" sz="4400" dirty="0" smtClean="0"/>
              <a:t>hospodaření, majetek a vnitřní strukturu rozpočtů  ÚSC a základní pojmy rozpočet </a:t>
            </a:r>
            <a:r>
              <a:rPr lang="cs-CZ" sz="4400" dirty="0"/>
              <a:t>a střednědobý </a:t>
            </a:r>
            <a:r>
              <a:rPr lang="cs-CZ" sz="4400" dirty="0" smtClean="0"/>
              <a:t>výhled v nové terminologii</a:t>
            </a:r>
            <a:endParaRPr lang="cs-CZ" sz="4400" dirty="0"/>
          </a:p>
          <a:p>
            <a:r>
              <a:rPr lang="cs-CZ" sz="4400" dirty="0"/>
              <a:t>Obsah </a:t>
            </a:r>
            <a:r>
              <a:rPr lang="cs-CZ" sz="4400" dirty="0" smtClean="0"/>
              <a:t>rozpočtu a obsah </a:t>
            </a:r>
            <a:r>
              <a:rPr lang="cs-CZ" sz="4400" dirty="0"/>
              <a:t>střednědobého </a:t>
            </a:r>
            <a:r>
              <a:rPr lang="cs-CZ" sz="4400" dirty="0" smtClean="0"/>
              <a:t>výhledu </a:t>
            </a:r>
            <a:endParaRPr lang="cs-CZ" sz="4400" dirty="0"/>
          </a:p>
          <a:p>
            <a:r>
              <a:rPr lang="cs-CZ" sz="4400" dirty="0" smtClean="0"/>
              <a:t>Rozpočtový proces - vypracování </a:t>
            </a:r>
            <a:r>
              <a:rPr lang="cs-CZ" sz="4400" dirty="0"/>
              <a:t>a schvalování rozpočtu a střednědobého výhledu v orgánech </a:t>
            </a:r>
            <a:r>
              <a:rPr lang="cs-CZ" sz="4400" dirty="0" smtClean="0"/>
              <a:t>obce, rozpočtové </a:t>
            </a:r>
            <a:r>
              <a:rPr lang="cs-CZ" sz="4400" dirty="0"/>
              <a:t>provizorium - než </a:t>
            </a:r>
            <a:r>
              <a:rPr lang="cs-CZ" sz="4400" dirty="0" smtClean="0"/>
              <a:t>je schválen </a:t>
            </a:r>
            <a:r>
              <a:rPr lang="cs-CZ" sz="4400" dirty="0"/>
              <a:t>rozpočet</a:t>
            </a:r>
            <a:endParaRPr lang="cs-CZ" sz="4400" dirty="0" smtClean="0"/>
          </a:p>
          <a:p>
            <a:r>
              <a:rPr lang="cs-CZ" sz="4400" dirty="0" smtClean="0"/>
              <a:t>Rozpočtová skladba, základní přehled a hlediska třídění</a:t>
            </a:r>
            <a:r>
              <a:rPr lang="cs-CZ" sz="4400" dirty="0"/>
              <a:t> </a:t>
            </a:r>
          </a:p>
          <a:p>
            <a:r>
              <a:rPr lang="cs-CZ" sz="4400" dirty="0"/>
              <a:t>Rozpočet a rozpis rozpočtu</a:t>
            </a:r>
          </a:p>
          <a:p>
            <a:r>
              <a:rPr lang="cs-CZ" sz="4400" dirty="0"/>
              <a:t>Změny rozpočtu - rozpočtová opatření</a:t>
            </a:r>
          </a:p>
          <a:p>
            <a:r>
              <a:rPr lang="cs-CZ" sz="4400" dirty="0"/>
              <a:t>Kdo schvaluje a provádí rozpočtová opatření obce </a:t>
            </a:r>
          </a:p>
          <a:p>
            <a:r>
              <a:rPr lang="cs-CZ" sz="4400" dirty="0"/>
              <a:t>Převod kompetencí ze zastupitelstva na radu</a:t>
            </a:r>
          </a:p>
          <a:p>
            <a:r>
              <a:rPr lang="cs-CZ" sz="4400" dirty="0"/>
              <a:t>Závěrečný účet</a:t>
            </a:r>
          </a:p>
          <a:p>
            <a:r>
              <a:rPr lang="cs-CZ" sz="4400" dirty="0"/>
              <a:t>Správní delikty a obrana proti nim</a:t>
            </a:r>
          </a:p>
          <a:p>
            <a:endParaRPr lang="cs-CZ"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2836476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5"/>
                </a:solidFill>
              </a:rPr>
              <a:t>PODMÍNKA na základě zákona </a:t>
            </a:r>
            <a:r>
              <a:rPr lang="cs-CZ" b="1" dirty="0">
                <a:solidFill>
                  <a:schemeClr val="accent5"/>
                </a:solidFill>
              </a:rPr>
              <a:t>23/2017 Sb.</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a:solidFill>
                  <a:schemeClr val="accent5"/>
                </a:solidFill>
              </a:rPr>
              <a:t>Územní samosprávný celek hospodaří v zájmu zdravých a udržitelných veřejných financí tak, </a:t>
            </a:r>
            <a:r>
              <a:rPr lang="cs-CZ" b="1" i="1" dirty="0">
                <a:solidFill>
                  <a:schemeClr val="accent5"/>
                </a:solidFill>
              </a:rPr>
              <a:t>aby výše jeho dluhu nepřekročila k rozvahovému dni 60 % průměru jeho příjmů za poslední 4 rozpočtové roky</a:t>
            </a:r>
            <a:r>
              <a:rPr lang="cs-CZ" b="1" i="1" dirty="0" smtClean="0">
                <a:solidFill>
                  <a:schemeClr val="accent5"/>
                </a:solidFill>
              </a:rPr>
              <a:t>.</a:t>
            </a:r>
            <a:endParaRPr lang="cs-CZ" b="1" i="1" dirty="0">
              <a:solidFill>
                <a:schemeClr val="accent5"/>
              </a:solidFill>
            </a:endParaRPr>
          </a:p>
          <a:p>
            <a:pPr algn="just"/>
            <a:r>
              <a:rPr lang="cs-CZ" dirty="0" smtClean="0">
                <a:solidFill>
                  <a:schemeClr val="accent5"/>
                </a:solidFill>
              </a:rPr>
              <a:t>Překročí-li </a:t>
            </a:r>
            <a:r>
              <a:rPr lang="cs-CZ" dirty="0">
                <a:solidFill>
                  <a:schemeClr val="accent5"/>
                </a:solidFill>
              </a:rPr>
              <a:t>dluh územního samosprávného celku k rozvahovému dni 60 % průměru jeho příjmů za poslední 4 rozpočtové roky, územní samosprávný celek </a:t>
            </a:r>
            <a:r>
              <a:rPr lang="cs-CZ" b="1" i="1" dirty="0">
                <a:solidFill>
                  <a:schemeClr val="accent5"/>
                </a:solidFill>
              </a:rPr>
              <a:t>je povinen jej v následujícím kalendářním roce snížit nejméně o 5 % </a:t>
            </a:r>
            <a:r>
              <a:rPr lang="cs-CZ" dirty="0">
                <a:solidFill>
                  <a:schemeClr val="accent5"/>
                </a:solidFill>
              </a:rPr>
              <a:t>z rozdílu mezi výší svého dluhu a 60 % průměru svých příjmů za poslední 4 rozpočtové roky.</a:t>
            </a:r>
          </a:p>
          <a:p>
            <a:pPr algn="just"/>
            <a:r>
              <a:rPr lang="cs-CZ" b="1" i="1" dirty="0" smtClean="0">
                <a:solidFill>
                  <a:schemeClr val="accent5"/>
                </a:solidFill>
              </a:rPr>
              <a:t>Nesníží-li </a:t>
            </a:r>
            <a:r>
              <a:rPr lang="cs-CZ" b="1" i="1" dirty="0">
                <a:solidFill>
                  <a:schemeClr val="accent5"/>
                </a:solidFill>
              </a:rPr>
              <a:t>územní samosprávný celek svůj dluh a jeho dluh k následujícímu rozvahovému dni převyšuje 60 % průměru jeho příjmů za poslední 4 rozpočtové roky, </a:t>
            </a:r>
            <a:r>
              <a:rPr lang="cs-CZ" b="1" i="1" u="sng" dirty="0">
                <a:solidFill>
                  <a:schemeClr val="accent5"/>
                </a:solidFill>
              </a:rPr>
              <a:t>ministerstvo v následujícím kalendářním roce rozhodne podle zákona o rozpočtovém určení daní o pozastavení převodu jeho podílu na výnosu daní.</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1695297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2800" b="1" dirty="0"/>
              <a:t>                 </a:t>
            </a:r>
            <a:r>
              <a:rPr lang="cs-CZ" altLang="cs-CZ" sz="5300" b="1" dirty="0">
                <a:latin typeface="+mn-lt"/>
              </a:rPr>
              <a:t>Zůstatky v rozpočtu a jejich použití</a:t>
            </a:r>
          </a:p>
        </p:txBody>
      </p:sp>
      <p:sp>
        <p:nvSpPr>
          <p:cNvPr id="26627" name="Rectangle 3"/>
          <p:cNvSpPr>
            <a:spLocks noGrp="1" noChangeArrowheads="1"/>
          </p:cNvSpPr>
          <p:nvPr>
            <p:ph type="body" sz="half" idx="4294967295"/>
          </p:nvPr>
        </p:nvSpPr>
        <p:spPr>
          <a:xfrm>
            <a:off x="1772239" y="1773238"/>
            <a:ext cx="8424274" cy="3920552"/>
          </a:xfrm>
        </p:spPr>
        <p:txBody>
          <a:bodyPr>
            <a:normAutofit fontScale="25000" lnSpcReduction="20000"/>
          </a:bodyPr>
          <a:lstStyle/>
          <a:p>
            <a:pPr>
              <a:lnSpc>
                <a:spcPct val="80000"/>
              </a:lnSpc>
              <a:buFont typeface="Wingdings" panose="05000000000000000000" pitchFamily="2" charset="2"/>
              <a:buNone/>
            </a:pPr>
            <a:endParaRPr lang="cs-CZ" altLang="cs-CZ" u="sng" dirty="0" smtClean="0"/>
          </a:p>
          <a:p>
            <a:pPr>
              <a:lnSpc>
                <a:spcPct val="80000"/>
              </a:lnSpc>
              <a:buFont typeface="Wingdings" panose="05000000000000000000" pitchFamily="2" charset="2"/>
              <a:buChar char="ü"/>
            </a:pPr>
            <a:endParaRPr lang="cs-CZ" altLang="cs-CZ" u="sng" dirty="0" smtClean="0"/>
          </a:p>
          <a:p>
            <a:pPr>
              <a:lnSpc>
                <a:spcPct val="80000"/>
              </a:lnSpc>
              <a:buFont typeface="Wingdings" panose="05000000000000000000" pitchFamily="2" charset="2"/>
              <a:buChar char="ü"/>
            </a:pPr>
            <a:endParaRPr lang="cs-CZ" altLang="cs-CZ" u="sng" dirty="0" smtClean="0"/>
          </a:p>
          <a:p>
            <a:pPr>
              <a:lnSpc>
                <a:spcPct val="80000"/>
              </a:lnSpc>
              <a:buFont typeface="Wingdings" panose="05000000000000000000" pitchFamily="2" charset="2"/>
              <a:buChar char="ü"/>
            </a:pPr>
            <a:endParaRPr lang="cs-CZ" altLang="cs-CZ" u="sng" dirty="0" smtClean="0"/>
          </a:p>
          <a:p>
            <a:pPr>
              <a:lnSpc>
                <a:spcPct val="80000"/>
              </a:lnSpc>
              <a:buFont typeface="Wingdings" panose="05000000000000000000" pitchFamily="2" charset="2"/>
              <a:buNone/>
            </a:pPr>
            <a:r>
              <a:rPr lang="cs-CZ" altLang="cs-CZ" sz="11200" dirty="0" smtClean="0"/>
              <a:t> </a:t>
            </a:r>
            <a:r>
              <a:rPr lang="cs-CZ" altLang="cs-CZ" sz="11200" u="sng" dirty="0" smtClean="0"/>
              <a:t>Kladné </a:t>
            </a:r>
          </a:p>
          <a:p>
            <a:pPr>
              <a:lnSpc>
                <a:spcPct val="80000"/>
              </a:lnSpc>
              <a:buFont typeface="Wingdings" panose="05000000000000000000" pitchFamily="2" charset="2"/>
              <a:buNone/>
            </a:pPr>
            <a:r>
              <a:rPr lang="cs-CZ" altLang="cs-CZ" sz="11200" dirty="0" smtClean="0"/>
              <a:t> - se převádí k použití v dalším roce ke krytí rozpočtových     výdajů</a:t>
            </a:r>
          </a:p>
          <a:p>
            <a:pPr>
              <a:lnSpc>
                <a:spcPct val="80000"/>
              </a:lnSpc>
              <a:buFont typeface="Wingdings" panose="05000000000000000000" pitchFamily="2" charset="2"/>
              <a:buNone/>
            </a:pPr>
            <a:r>
              <a:rPr lang="cs-CZ" altLang="cs-CZ" sz="11200" dirty="0" smtClean="0"/>
              <a:t> - převádí do peněžních fondů </a:t>
            </a:r>
          </a:p>
          <a:p>
            <a:pPr>
              <a:lnSpc>
                <a:spcPct val="80000"/>
              </a:lnSpc>
              <a:buFont typeface="Wingdings" panose="05000000000000000000" pitchFamily="2" charset="2"/>
              <a:buNone/>
            </a:pPr>
            <a:endParaRPr lang="cs-CZ" altLang="cs-CZ" sz="11200" u="sng" dirty="0" smtClean="0"/>
          </a:p>
          <a:p>
            <a:pPr>
              <a:lnSpc>
                <a:spcPct val="80000"/>
              </a:lnSpc>
              <a:buFont typeface="Wingdings" panose="05000000000000000000" pitchFamily="2" charset="2"/>
              <a:buNone/>
            </a:pPr>
            <a:r>
              <a:rPr lang="cs-CZ" altLang="cs-CZ" sz="11200" dirty="0" smtClean="0"/>
              <a:t> </a:t>
            </a:r>
            <a:r>
              <a:rPr lang="cs-CZ" altLang="cs-CZ" sz="11200" u="sng" dirty="0" smtClean="0"/>
              <a:t>Schodky</a:t>
            </a:r>
          </a:p>
          <a:p>
            <a:pPr>
              <a:lnSpc>
                <a:spcPct val="80000"/>
              </a:lnSpc>
              <a:buFont typeface="Wingdings" panose="05000000000000000000" pitchFamily="2" charset="2"/>
              <a:buNone/>
            </a:pPr>
            <a:r>
              <a:rPr lang="cs-CZ" altLang="cs-CZ" sz="11200" dirty="0" smtClean="0"/>
              <a:t>- se uhrazují z prostředků minulých let</a:t>
            </a:r>
          </a:p>
          <a:p>
            <a:pPr>
              <a:lnSpc>
                <a:spcPct val="80000"/>
              </a:lnSpc>
              <a:buFont typeface="Wingdings" panose="05000000000000000000" pitchFamily="2" charset="2"/>
              <a:buNone/>
            </a:pPr>
            <a:r>
              <a:rPr lang="cs-CZ" altLang="cs-CZ" sz="11200" dirty="0" smtClean="0"/>
              <a:t>-  kryjí se z návratných zdrojů splatných v následujících  letech</a:t>
            </a:r>
          </a:p>
          <a:p>
            <a:pPr algn="ctr">
              <a:lnSpc>
                <a:spcPct val="80000"/>
              </a:lnSpc>
              <a:buFont typeface="Wingdings" panose="05000000000000000000" pitchFamily="2" charset="2"/>
              <a:buNone/>
            </a:pPr>
            <a:endParaRPr lang="cs-CZ" altLang="cs-CZ" dirty="0" smtClean="0"/>
          </a:p>
          <a:p>
            <a:pPr algn="ctr">
              <a:lnSpc>
                <a:spcPct val="80000"/>
              </a:lnSpc>
              <a:buFont typeface="Wingdings" panose="05000000000000000000" pitchFamily="2" charset="2"/>
              <a:buNone/>
            </a:pPr>
            <a:r>
              <a:rPr lang="cs-CZ" altLang="cs-CZ" sz="1000" dirty="0">
                <a:solidFill>
                  <a:srgbClr val="FFFF00"/>
                </a:solidFill>
              </a:rPr>
              <a:t>                     </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21290897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normAutofit fontScale="90000"/>
          </a:bodyPr>
          <a:lstStyle/>
          <a:p>
            <a:r>
              <a:rPr lang="cs-CZ" altLang="cs-CZ" sz="2800" b="1" dirty="0"/>
              <a:t>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2800" b="1" dirty="0"/>
              <a:t>                         </a:t>
            </a:r>
            <a:r>
              <a:rPr lang="cs-CZ" altLang="cs-CZ" b="1" dirty="0">
                <a:latin typeface="+mn-lt"/>
              </a:rPr>
              <a:t>Peněžní fondy ÚSC:</a:t>
            </a:r>
          </a:p>
        </p:txBody>
      </p:sp>
      <p:sp>
        <p:nvSpPr>
          <p:cNvPr id="28675" name="Rectangle 3"/>
          <p:cNvSpPr>
            <a:spLocks noGrp="1" noChangeArrowheads="1"/>
          </p:cNvSpPr>
          <p:nvPr>
            <p:ph type="body" idx="4294967295"/>
          </p:nvPr>
        </p:nvSpPr>
        <p:spPr/>
        <p:txBody>
          <a:bodyPr>
            <a:normAutofit lnSpcReduction="10000"/>
          </a:bodyPr>
          <a:lstStyle/>
          <a:p>
            <a:pPr>
              <a:lnSpc>
                <a:spcPct val="90000"/>
              </a:lnSpc>
              <a:buFont typeface="Wingdings" panose="05000000000000000000" pitchFamily="2" charset="2"/>
              <a:buNone/>
            </a:pPr>
            <a:r>
              <a:rPr lang="cs-CZ" altLang="cs-CZ" b="1" dirty="0" smtClean="0">
                <a:solidFill>
                  <a:schemeClr val="hlink"/>
                </a:solidFill>
              </a:rPr>
              <a:t>   </a:t>
            </a:r>
          </a:p>
          <a:p>
            <a:pPr>
              <a:lnSpc>
                <a:spcPct val="90000"/>
              </a:lnSpc>
              <a:buFont typeface="Wingdings" panose="05000000000000000000" pitchFamily="2" charset="2"/>
              <a:buNone/>
            </a:pPr>
            <a:endParaRPr lang="cs-CZ" altLang="cs-CZ" b="1" dirty="0" smtClean="0"/>
          </a:p>
          <a:p>
            <a:pPr>
              <a:lnSpc>
                <a:spcPct val="90000"/>
              </a:lnSpc>
              <a:buFont typeface="Wingdings" panose="05000000000000000000" pitchFamily="2" charset="2"/>
              <a:buNone/>
            </a:pPr>
            <a:r>
              <a:rPr lang="cs-CZ" altLang="cs-CZ" b="1" dirty="0" smtClean="0"/>
              <a:t>               </a:t>
            </a:r>
            <a:r>
              <a:rPr lang="cs-CZ" altLang="cs-CZ" b="1" u="sng" dirty="0" smtClean="0"/>
              <a:t>Účelové </a:t>
            </a:r>
            <a:r>
              <a:rPr lang="cs-CZ" altLang="cs-CZ" dirty="0" smtClean="0"/>
              <a:t>(ke konkrétnímu účelu)</a:t>
            </a:r>
            <a:endParaRPr lang="cs-CZ" altLang="cs-CZ" b="1" u="sng" dirty="0" smtClean="0"/>
          </a:p>
          <a:p>
            <a:pPr>
              <a:lnSpc>
                <a:spcPct val="90000"/>
              </a:lnSpc>
              <a:buFont typeface="Wingdings" panose="05000000000000000000" pitchFamily="2" charset="2"/>
              <a:buNone/>
            </a:pPr>
            <a:r>
              <a:rPr lang="cs-CZ" altLang="cs-CZ" dirty="0" smtClean="0"/>
              <a:t>               </a:t>
            </a:r>
            <a:r>
              <a:rPr lang="cs-CZ" altLang="cs-CZ" b="1" u="sng" dirty="0" smtClean="0"/>
              <a:t>Neúčelové </a:t>
            </a:r>
            <a:r>
              <a:rPr lang="cs-CZ" altLang="cs-CZ" dirty="0" smtClean="0"/>
              <a:t>(bez účelového určení)</a:t>
            </a:r>
          </a:p>
          <a:p>
            <a:pPr>
              <a:lnSpc>
                <a:spcPct val="90000"/>
              </a:lnSpc>
              <a:buFont typeface="Wingdings" panose="05000000000000000000" pitchFamily="2" charset="2"/>
              <a:buNone/>
            </a:pPr>
            <a:endParaRPr lang="cs-CZ" altLang="cs-CZ" dirty="0" smtClean="0"/>
          </a:p>
          <a:p>
            <a:pPr>
              <a:lnSpc>
                <a:spcPct val="90000"/>
              </a:lnSpc>
              <a:buFont typeface="Wingdings" panose="05000000000000000000" pitchFamily="2" charset="2"/>
              <a:buNone/>
            </a:pPr>
            <a:r>
              <a:rPr lang="cs-CZ" altLang="cs-CZ" dirty="0" smtClean="0"/>
              <a:t>               ZDROJE – přebytky z minulých let, nevyužité P, </a:t>
            </a:r>
          </a:p>
          <a:p>
            <a:pPr>
              <a:lnSpc>
                <a:spcPct val="90000"/>
              </a:lnSpc>
              <a:buFont typeface="Wingdings" panose="05000000000000000000" pitchFamily="2" charset="2"/>
              <a:buNone/>
            </a:pPr>
            <a:r>
              <a:rPr lang="cs-CZ" altLang="cs-CZ" dirty="0" smtClean="0"/>
              <a:t>              - převody prostředků během roku </a:t>
            </a:r>
            <a:r>
              <a:rPr lang="cs-CZ" altLang="cs-CZ" u="sng" dirty="0" smtClean="0"/>
              <a:t>do  účelových</a:t>
            </a:r>
          </a:p>
          <a:p>
            <a:pPr>
              <a:lnSpc>
                <a:spcPct val="90000"/>
              </a:lnSpc>
              <a:buFont typeface="Wingdings" panose="05000000000000000000" pitchFamily="2" charset="2"/>
              <a:buNone/>
            </a:pPr>
            <a:r>
              <a:rPr lang="cs-CZ" altLang="cs-CZ" dirty="0" smtClean="0"/>
              <a:t>                 </a:t>
            </a:r>
            <a:r>
              <a:rPr lang="cs-CZ" altLang="cs-CZ" u="sng" dirty="0" smtClean="0"/>
              <a:t>peněžních fondů </a:t>
            </a:r>
            <a:r>
              <a:rPr lang="cs-CZ" altLang="cs-CZ" u="sng" dirty="0" smtClean="0">
                <a:solidFill>
                  <a:schemeClr val="accent5"/>
                </a:solidFill>
              </a:rPr>
              <a:t>???</a:t>
            </a:r>
          </a:p>
          <a:p>
            <a:pPr>
              <a:lnSpc>
                <a:spcPct val="90000"/>
              </a:lnSpc>
              <a:buFont typeface="Wingdings" panose="05000000000000000000" pitchFamily="2" charset="2"/>
              <a:buNone/>
            </a:pPr>
            <a:r>
              <a:rPr lang="cs-CZ" altLang="cs-CZ" dirty="0" smtClean="0"/>
              <a:t> </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447460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normAutofit fontScale="90000"/>
          </a:bodyPr>
          <a:lstStyle/>
          <a:p>
            <a:r>
              <a:rPr lang="cs-CZ" altLang="cs-CZ" sz="4300" b="1" i="1" dirty="0"/>
              <a:t/>
            </a:r>
            <a:br>
              <a:rPr lang="cs-CZ" altLang="cs-CZ" sz="4300" b="1" i="1" dirty="0"/>
            </a:br>
            <a:r>
              <a:rPr lang="cs-CZ" altLang="cs-CZ" sz="4300" b="1" i="1" dirty="0"/>
              <a:t/>
            </a:r>
            <a:br>
              <a:rPr lang="cs-CZ" altLang="cs-CZ" sz="4300" b="1" i="1" dirty="0"/>
            </a:br>
            <a:r>
              <a:rPr lang="cs-CZ" altLang="cs-CZ" sz="4300" b="1" i="1" dirty="0"/>
              <a:t>             </a:t>
            </a:r>
            <a:r>
              <a:rPr lang="cs-CZ" altLang="cs-CZ" sz="5300" b="1" dirty="0">
                <a:latin typeface="+mn-lt"/>
              </a:rPr>
              <a:t>Obsah </a:t>
            </a:r>
            <a:r>
              <a:rPr lang="cs-CZ" altLang="cs-CZ" sz="5300" b="1" dirty="0" smtClean="0">
                <a:latin typeface="+mn-lt"/>
              </a:rPr>
              <a:t>rozpočtu obce</a:t>
            </a:r>
            <a:endParaRPr lang="cs-CZ" altLang="cs-CZ" sz="5300" b="1" dirty="0">
              <a:latin typeface="+mn-lt"/>
            </a:endParaRPr>
          </a:p>
        </p:txBody>
      </p:sp>
      <p:sp>
        <p:nvSpPr>
          <p:cNvPr id="29699" name="Rectangle 3"/>
          <p:cNvSpPr>
            <a:spLocks noGrp="1" noChangeArrowheads="1"/>
          </p:cNvSpPr>
          <p:nvPr>
            <p:ph type="body" idx="4294967295"/>
          </p:nvPr>
        </p:nvSpPr>
        <p:spPr/>
        <p:txBody>
          <a:bodyPr>
            <a:normAutofit/>
          </a:bodyPr>
          <a:lstStyle/>
          <a:p>
            <a:pPr>
              <a:lnSpc>
                <a:spcPct val="80000"/>
              </a:lnSpc>
              <a:buFont typeface="Wingdings" panose="05000000000000000000" pitchFamily="2" charset="2"/>
              <a:buChar char="Ø"/>
            </a:pPr>
            <a:endParaRPr lang="cs-CZ" altLang="cs-CZ" sz="3200" dirty="0"/>
          </a:p>
          <a:p>
            <a:pPr>
              <a:lnSpc>
                <a:spcPct val="80000"/>
              </a:lnSpc>
              <a:buFont typeface="Wingdings" panose="05000000000000000000" pitchFamily="2" charset="2"/>
              <a:buChar char="Ø"/>
            </a:pPr>
            <a:r>
              <a:rPr lang="cs-CZ" altLang="cs-CZ" sz="4000" dirty="0" smtClean="0"/>
              <a:t>Příjmy</a:t>
            </a:r>
            <a:endParaRPr lang="cs-CZ" altLang="cs-CZ" sz="4000" dirty="0"/>
          </a:p>
          <a:p>
            <a:pPr>
              <a:lnSpc>
                <a:spcPct val="80000"/>
              </a:lnSpc>
              <a:buFont typeface="Wingdings" panose="05000000000000000000" pitchFamily="2" charset="2"/>
              <a:buChar char="Ø"/>
            </a:pPr>
            <a:r>
              <a:rPr lang="cs-CZ" altLang="cs-CZ" sz="4000" dirty="0"/>
              <a:t>Výdaje</a:t>
            </a:r>
          </a:p>
          <a:p>
            <a:pPr>
              <a:lnSpc>
                <a:spcPct val="80000"/>
              </a:lnSpc>
              <a:buFont typeface="Wingdings" panose="05000000000000000000" pitchFamily="2" charset="2"/>
              <a:buChar char="Ø"/>
            </a:pPr>
            <a:r>
              <a:rPr lang="cs-CZ" altLang="cs-CZ" sz="4000" dirty="0"/>
              <a:t>Ostatní peněžní operace</a:t>
            </a:r>
          </a:p>
          <a:p>
            <a:pPr>
              <a:lnSpc>
                <a:spcPct val="80000"/>
              </a:lnSpc>
              <a:buFont typeface="Wingdings" panose="05000000000000000000" pitchFamily="2" charset="2"/>
              <a:buChar char="Ø"/>
            </a:pPr>
            <a:r>
              <a:rPr lang="cs-CZ" altLang="cs-CZ" sz="4000" dirty="0"/>
              <a:t>Tvorba a použití peněžních fondů</a:t>
            </a:r>
          </a:p>
          <a:p>
            <a:pPr>
              <a:lnSpc>
                <a:spcPct val="80000"/>
              </a:lnSpc>
              <a:buFont typeface="Wingdings" panose="05000000000000000000" pitchFamily="2" charset="2"/>
              <a:buChar char="Ø"/>
            </a:pPr>
            <a:endParaRPr lang="cs-CZ" altLang="cs-CZ" sz="3200" dirty="0"/>
          </a:p>
          <a:p>
            <a:pPr>
              <a:lnSpc>
                <a:spcPct val="80000"/>
              </a:lnSpc>
              <a:buFont typeface="Wingdings" panose="05000000000000000000" pitchFamily="2" charset="2"/>
              <a:buNone/>
            </a:pPr>
            <a:r>
              <a:rPr lang="cs-CZ" altLang="cs-CZ" sz="1600" dirty="0"/>
              <a:t>   </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39260322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1524000" y="226816"/>
            <a:ext cx="9144000" cy="2387600"/>
          </a:xfrm>
        </p:spPr>
        <p:txBody>
          <a:bodyPr>
            <a:normAutofit/>
          </a:bodyPr>
          <a:lstStyle/>
          <a:p>
            <a:pPr algn="ctr"/>
            <a:r>
              <a:rPr lang="cs-CZ" altLang="cs-CZ" sz="2800" b="1" dirty="0"/>
              <a:t/>
            </a:r>
            <a:br>
              <a:rPr lang="cs-CZ" altLang="cs-CZ" sz="2800" b="1" dirty="0"/>
            </a:br>
            <a:r>
              <a:rPr lang="cs-CZ" altLang="cs-CZ" sz="2800" b="1" dirty="0"/>
              <a:t/>
            </a:r>
            <a:br>
              <a:rPr lang="cs-CZ" altLang="cs-CZ" sz="2800" b="1" dirty="0"/>
            </a:br>
            <a:r>
              <a:rPr lang="cs-CZ" altLang="cs-CZ" sz="4800" b="1" dirty="0" smtClean="0"/>
              <a:t>Operace mimo rozpočet:</a:t>
            </a:r>
          </a:p>
        </p:txBody>
      </p:sp>
      <p:sp>
        <p:nvSpPr>
          <p:cNvPr id="30723" name="Rectangle 3"/>
          <p:cNvSpPr>
            <a:spLocks noGrp="1" noChangeArrowheads="1"/>
          </p:cNvSpPr>
          <p:nvPr>
            <p:ph type="subTitle" idx="1"/>
          </p:nvPr>
        </p:nvSpPr>
        <p:spPr>
          <a:xfrm>
            <a:off x="1524000" y="2403567"/>
            <a:ext cx="9144000" cy="3814354"/>
          </a:xfrm>
        </p:spPr>
        <p:txBody>
          <a:bodyPr>
            <a:normAutofit fontScale="25000" lnSpcReduction="20000"/>
          </a:bodyPr>
          <a:lstStyle/>
          <a:p>
            <a:pPr>
              <a:lnSpc>
                <a:spcPct val="90000"/>
              </a:lnSpc>
              <a:buFont typeface="Wingdings" panose="05000000000000000000" pitchFamily="2" charset="2"/>
              <a:buNone/>
            </a:pPr>
            <a:endParaRPr lang="cs-CZ" altLang="cs-CZ" sz="3600" dirty="0"/>
          </a:p>
          <a:p>
            <a:pPr>
              <a:lnSpc>
                <a:spcPct val="90000"/>
              </a:lnSpc>
              <a:buFont typeface="Wingdings" panose="05000000000000000000" pitchFamily="2" charset="2"/>
              <a:buNone/>
            </a:pPr>
            <a:endParaRPr lang="cs-CZ" altLang="cs-CZ" sz="3600" dirty="0"/>
          </a:p>
          <a:p>
            <a:pPr>
              <a:lnSpc>
                <a:spcPct val="90000"/>
              </a:lnSpc>
              <a:buFont typeface="Wingdings" panose="05000000000000000000" pitchFamily="2" charset="2"/>
              <a:buNone/>
            </a:pPr>
            <a:r>
              <a:rPr lang="cs-CZ" altLang="cs-CZ" sz="14400" dirty="0"/>
              <a:t>   </a:t>
            </a:r>
            <a:r>
              <a:rPr lang="cs-CZ" altLang="cs-CZ" sz="11200" i="1" u="sng" dirty="0"/>
              <a:t>Některé operace se mohou uskutečňovat mimo rozpočet:</a:t>
            </a:r>
          </a:p>
          <a:p>
            <a:pPr>
              <a:lnSpc>
                <a:spcPct val="90000"/>
              </a:lnSpc>
              <a:buFont typeface="Wingdings" panose="05000000000000000000" pitchFamily="2" charset="2"/>
              <a:buChar char="Ø"/>
            </a:pPr>
            <a:r>
              <a:rPr lang="cs-CZ" altLang="cs-CZ" sz="12800" dirty="0"/>
              <a:t>Cizí </a:t>
            </a:r>
            <a:r>
              <a:rPr lang="cs-CZ" altLang="cs-CZ" sz="12800" dirty="0" smtClean="0"/>
              <a:t>prostředky</a:t>
            </a:r>
          </a:p>
          <a:p>
            <a:pPr algn="just"/>
            <a:r>
              <a:rPr lang="cs-CZ" altLang="cs-CZ" sz="7200" dirty="0" smtClean="0">
                <a:solidFill>
                  <a:schemeClr val="accent5"/>
                </a:solidFill>
              </a:rPr>
              <a:t>peněžní </a:t>
            </a:r>
            <a:r>
              <a:rPr lang="cs-CZ" altLang="cs-CZ" sz="7200" dirty="0">
                <a:solidFill>
                  <a:schemeClr val="accent5"/>
                </a:solidFill>
              </a:rPr>
              <a:t>prostředky, které byly obci, </a:t>
            </a:r>
            <a:r>
              <a:rPr lang="cs-CZ" altLang="cs-CZ" sz="7200" dirty="0" smtClean="0">
                <a:solidFill>
                  <a:schemeClr val="accent5"/>
                </a:solidFill>
              </a:rPr>
              <a:t>svěřeny </a:t>
            </a:r>
            <a:r>
              <a:rPr lang="cs-CZ" altLang="cs-CZ" sz="7200" dirty="0">
                <a:solidFill>
                  <a:schemeClr val="accent5"/>
                </a:solidFill>
              </a:rPr>
              <a:t>jinými </a:t>
            </a:r>
            <a:r>
              <a:rPr lang="cs-CZ" altLang="cs-CZ" sz="7200" dirty="0" smtClean="0">
                <a:solidFill>
                  <a:schemeClr val="accent5"/>
                </a:solidFill>
              </a:rPr>
              <a:t>FO x PO, </a:t>
            </a:r>
            <a:r>
              <a:rPr lang="cs-CZ" altLang="cs-CZ" sz="7200" dirty="0">
                <a:solidFill>
                  <a:schemeClr val="accent5"/>
                </a:solidFill>
              </a:rPr>
              <a:t>a to do doby, než dojde k jejich vrácení, případně k jejich vyúčtování. Takovými prostředky mohou být přijaté kauce (jistoty) na nájem apod. Cizí prostředky nejsou vedeny jako příjem rozpočtu.</a:t>
            </a:r>
          </a:p>
          <a:p>
            <a:pPr>
              <a:lnSpc>
                <a:spcPct val="90000"/>
              </a:lnSpc>
              <a:buFont typeface="Wingdings" panose="05000000000000000000" pitchFamily="2" charset="2"/>
              <a:buChar char="Ø"/>
            </a:pPr>
            <a:r>
              <a:rPr lang="cs-CZ" altLang="cs-CZ" sz="12800" dirty="0"/>
              <a:t>Sdružené </a:t>
            </a:r>
            <a:r>
              <a:rPr lang="cs-CZ" altLang="cs-CZ" sz="12800" dirty="0" smtClean="0"/>
              <a:t>prostředky</a:t>
            </a:r>
          </a:p>
          <a:p>
            <a:pPr algn="just"/>
            <a:r>
              <a:rPr lang="cs-CZ" altLang="cs-CZ" sz="7200" dirty="0">
                <a:solidFill>
                  <a:schemeClr val="accent5"/>
                </a:solidFill>
              </a:rPr>
              <a:t>Obce zpravidla sdružují peněžní prostředky za účelem společného získávání majetku nebo poskytování služeb. Sdružené prostředky jsou obvykle vedeny na zvláštním účtu, jehož nepoužité zůstatky se převádějí do dalších let. Vedle využití smlouvy o společnosti mohou obce zakládat také dobrovolné svazky obcí</a:t>
            </a:r>
          </a:p>
          <a:p>
            <a:pPr>
              <a:lnSpc>
                <a:spcPct val="90000"/>
              </a:lnSpc>
              <a:buFont typeface="Wingdings" panose="05000000000000000000" pitchFamily="2" charset="2"/>
              <a:buChar char="Ø"/>
            </a:pPr>
            <a:r>
              <a:rPr lang="cs-CZ" altLang="cs-CZ" sz="12800" dirty="0"/>
              <a:t>Podnikatelské činnosti</a:t>
            </a:r>
          </a:p>
          <a:p>
            <a:pPr>
              <a:lnSpc>
                <a:spcPct val="90000"/>
              </a:lnSpc>
              <a:buFont typeface="Wingdings" panose="05000000000000000000" pitchFamily="2" charset="2"/>
              <a:buNone/>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26710607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1026549" y="-499047"/>
            <a:ext cx="9144000" cy="2387600"/>
          </a:xfrm>
        </p:spPr>
        <p:txBody>
          <a:bodyPr>
            <a:normAutofit/>
          </a:bodyPr>
          <a:lstStyle/>
          <a:p>
            <a:pPr algn="ctr"/>
            <a:r>
              <a:rPr lang="cs-CZ" altLang="cs-CZ" sz="2900" b="1" i="1" dirty="0" smtClean="0"/>
              <a:t/>
            </a:r>
            <a:br>
              <a:rPr lang="cs-CZ" altLang="cs-CZ" sz="2900" b="1" i="1" dirty="0" smtClean="0"/>
            </a:br>
            <a:r>
              <a:rPr lang="cs-CZ" altLang="cs-CZ" sz="2900" b="1" i="1" dirty="0" smtClean="0"/>
              <a:t/>
            </a:r>
            <a:br>
              <a:rPr lang="cs-CZ" altLang="cs-CZ" sz="2900" b="1" i="1" dirty="0" smtClean="0"/>
            </a:br>
            <a:r>
              <a:rPr lang="cs-CZ" altLang="cs-CZ" sz="2900" b="1" i="1" dirty="0" smtClean="0"/>
              <a:t/>
            </a:r>
            <a:br>
              <a:rPr lang="cs-CZ" altLang="cs-CZ" sz="2900" b="1" i="1" dirty="0" smtClean="0"/>
            </a:br>
            <a:r>
              <a:rPr lang="cs-CZ" altLang="cs-CZ" sz="2900" b="1" i="1" dirty="0" smtClean="0"/>
              <a:t/>
            </a:r>
            <a:br>
              <a:rPr lang="cs-CZ" altLang="cs-CZ" sz="2900" b="1" i="1" dirty="0" smtClean="0"/>
            </a:br>
            <a:r>
              <a:rPr lang="cs-CZ" altLang="cs-CZ" sz="4800" b="1" dirty="0" smtClean="0"/>
              <a:t>Principy příjmů rozpočtu ÚSC</a:t>
            </a:r>
            <a:endParaRPr lang="cs-CZ" altLang="cs-CZ" sz="4800" b="1" dirty="0"/>
          </a:p>
        </p:txBody>
      </p:sp>
      <p:sp>
        <p:nvSpPr>
          <p:cNvPr id="31747" name="Rectangle 3"/>
          <p:cNvSpPr>
            <a:spLocks noGrp="1" noChangeArrowheads="1"/>
          </p:cNvSpPr>
          <p:nvPr>
            <p:ph type="subTitle" idx="1"/>
          </p:nvPr>
        </p:nvSpPr>
        <p:spPr>
          <a:xfrm>
            <a:off x="4038600" y="868266"/>
            <a:ext cx="3313112" cy="4796264"/>
          </a:xfrm>
        </p:spPr>
        <p:txBody>
          <a:bodyPr>
            <a:normAutofit fontScale="92500" lnSpcReduction="20000"/>
          </a:bodyPr>
          <a:lstStyle/>
          <a:p>
            <a:pPr marL="457200" indent="-457200">
              <a:lnSpc>
                <a:spcPct val="90000"/>
              </a:lnSpc>
              <a:buFont typeface="Wingdings" panose="05000000000000000000" pitchFamily="2" charset="2"/>
              <a:buAutoNum type="alphaLcParenR"/>
            </a:pPr>
            <a:endParaRPr lang="cs-CZ" altLang="cs-CZ" dirty="0" smtClean="0"/>
          </a:p>
          <a:p>
            <a:pPr marL="457200" indent="-457200">
              <a:lnSpc>
                <a:spcPct val="90000"/>
              </a:lnSpc>
              <a:buFont typeface="Wingdings" panose="05000000000000000000" pitchFamily="2" charset="2"/>
              <a:buAutoNum type="alphaLcParenR"/>
            </a:pPr>
            <a:endParaRPr lang="cs-CZ" altLang="cs-CZ" dirty="0" smtClean="0"/>
          </a:p>
          <a:p>
            <a:pPr marL="457200" indent="-457200">
              <a:lnSpc>
                <a:spcPct val="90000"/>
              </a:lnSpc>
              <a:buFont typeface="Wingdings" panose="05000000000000000000" pitchFamily="2" charset="2"/>
              <a:buAutoNum type="alphaLcParenR"/>
            </a:pPr>
            <a:endParaRPr lang="cs-CZ" altLang="cs-CZ" dirty="0" smtClean="0"/>
          </a:p>
          <a:p>
            <a:pPr marL="457200" indent="-457200">
              <a:lnSpc>
                <a:spcPct val="90000"/>
              </a:lnSpc>
              <a:buFont typeface="Wingdings" panose="05000000000000000000" pitchFamily="2" charset="2"/>
              <a:buAutoNum type="alphaLcParenR"/>
            </a:pPr>
            <a:endParaRPr lang="cs-CZ" altLang="cs-CZ" dirty="0" smtClean="0"/>
          </a:p>
          <a:p>
            <a:pPr marL="457200" indent="-457200">
              <a:lnSpc>
                <a:spcPct val="90000"/>
              </a:lnSpc>
              <a:buFont typeface="Wingdings" panose="05000000000000000000" pitchFamily="2" charset="2"/>
              <a:buAutoNum type="alphaLcParenR"/>
            </a:pPr>
            <a:endParaRPr lang="cs-CZ" altLang="cs-CZ" dirty="0" smtClean="0"/>
          </a:p>
          <a:p>
            <a:pPr marL="457200" indent="-457200" algn="l">
              <a:lnSpc>
                <a:spcPct val="90000"/>
              </a:lnSpc>
              <a:buFont typeface="Wingdings" panose="05000000000000000000" pitchFamily="2" charset="2"/>
              <a:buAutoNum type="alphaLcParenR"/>
            </a:pPr>
            <a:r>
              <a:rPr lang="cs-CZ" altLang="cs-CZ" sz="3000" b="1" dirty="0" smtClean="0"/>
              <a:t>Finanční autonomie</a:t>
            </a:r>
          </a:p>
          <a:p>
            <a:pPr marL="457200" indent="-457200" algn="l">
              <a:lnSpc>
                <a:spcPct val="90000"/>
              </a:lnSpc>
              <a:buFont typeface="Wingdings" panose="05000000000000000000" pitchFamily="2" charset="2"/>
              <a:buAutoNum type="alphaLcParenR"/>
            </a:pPr>
            <a:r>
              <a:rPr lang="cs-CZ" altLang="cs-CZ" sz="3000" b="1" dirty="0" smtClean="0"/>
              <a:t>Princip zdaňovací pravomoci</a:t>
            </a:r>
          </a:p>
          <a:p>
            <a:pPr marL="457200" indent="-457200" algn="l">
              <a:lnSpc>
                <a:spcPct val="90000"/>
              </a:lnSpc>
              <a:buFont typeface="Wingdings" panose="05000000000000000000" pitchFamily="2" charset="2"/>
              <a:buAutoNum type="alphaLcParenR"/>
            </a:pPr>
            <a:r>
              <a:rPr lang="cs-CZ" altLang="cs-CZ" sz="3000" b="1" dirty="0" smtClean="0"/>
              <a:t>Zásluhovosti</a:t>
            </a:r>
          </a:p>
          <a:p>
            <a:pPr marL="457200" indent="-457200" algn="l">
              <a:lnSpc>
                <a:spcPct val="90000"/>
              </a:lnSpc>
              <a:buFont typeface="Wingdings" panose="05000000000000000000" pitchFamily="2" charset="2"/>
              <a:buAutoNum type="alphaLcParenR"/>
            </a:pPr>
            <a:r>
              <a:rPr lang="cs-CZ" altLang="cs-CZ" sz="3000" b="1" dirty="0" smtClean="0"/>
              <a:t>Solidarity</a:t>
            </a:r>
          </a:p>
          <a:p>
            <a:pPr marL="457200" indent="-457200" algn="l">
              <a:lnSpc>
                <a:spcPct val="90000"/>
              </a:lnSpc>
              <a:buFont typeface="Wingdings" panose="05000000000000000000" pitchFamily="2" charset="2"/>
              <a:buAutoNum type="alphaLcParenR"/>
            </a:pPr>
            <a:r>
              <a:rPr lang="cs-CZ" altLang="cs-CZ" sz="3000" b="1" dirty="0" smtClean="0"/>
              <a:t>Stability</a:t>
            </a:r>
          </a:p>
          <a:p>
            <a:pPr marL="457200" indent="-457200">
              <a:lnSpc>
                <a:spcPct val="90000"/>
              </a:lnSpc>
              <a:buNone/>
            </a:pPr>
            <a:endParaRPr lang="cs-CZ" altLang="cs-CZ" dirty="0"/>
          </a:p>
          <a:p>
            <a:pPr marL="457200" indent="-457200">
              <a:lnSpc>
                <a:spcPct val="90000"/>
              </a:lnSpc>
              <a:buNone/>
            </a:pPr>
            <a:endParaRPr lang="cs-CZ" altLang="cs-CZ" dirty="0"/>
          </a:p>
        </p:txBody>
      </p:sp>
      <p:pic>
        <p:nvPicPr>
          <p:cNvPr id="31748" name="Picture 4" descr="MCj02971410000[1]"/>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9673097" y="607031"/>
            <a:ext cx="2170112" cy="1390650"/>
          </a:xfrm>
        </p:spPr>
      </p:pic>
      <p:sp>
        <p:nvSpPr>
          <p:cNvPr id="3" name="Zástupný symbol pro číslo snímku 2"/>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182652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81941" y="353250"/>
            <a:ext cx="10515600" cy="1325563"/>
          </a:xfrm>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5300" b="1" dirty="0">
                <a:latin typeface="+mn-lt"/>
              </a:rPr>
              <a:t>PŘÍJMY </a:t>
            </a:r>
            <a:r>
              <a:rPr lang="cs-CZ" altLang="cs-CZ" sz="5300" b="1" dirty="0" smtClean="0">
                <a:latin typeface="+mn-lt"/>
              </a:rPr>
              <a:t>rozpočtů obcí</a:t>
            </a:r>
            <a:endParaRPr lang="cs-CZ" altLang="cs-CZ" sz="5300" b="1" dirty="0">
              <a:latin typeface="+mn-lt"/>
            </a:endParaRPr>
          </a:p>
        </p:txBody>
      </p:sp>
      <p:sp>
        <p:nvSpPr>
          <p:cNvPr id="32771" name="Rectangle 3"/>
          <p:cNvSpPr>
            <a:spLocks noGrp="1" noChangeArrowheads="1"/>
          </p:cNvSpPr>
          <p:nvPr>
            <p:ph type="body" idx="4294967295"/>
          </p:nvPr>
        </p:nvSpPr>
        <p:spPr/>
        <p:txBody>
          <a:bodyPr/>
          <a:lstStyle/>
          <a:p>
            <a:pPr>
              <a:buFont typeface="Wingdings" panose="05000000000000000000" pitchFamily="2" charset="2"/>
              <a:buChar char="Ø"/>
            </a:pPr>
            <a:endParaRPr lang="cs-CZ" altLang="cs-CZ" dirty="0"/>
          </a:p>
          <a:p>
            <a:pPr>
              <a:buFont typeface="Wingdings" panose="05000000000000000000" pitchFamily="2" charset="2"/>
              <a:buChar char="Ø"/>
            </a:pPr>
            <a:r>
              <a:rPr lang="cs-CZ" altLang="cs-CZ" sz="3600" dirty="0" smtClean="0"/>
              <a:t>příjmy </a:t>
            </a:r>
            <a:r>
              <a:rPr lang="cs-CZ" altLang="cs-CZ" sz="3600" b="1" dirty="0"/>
              <a:t>z vlastního majetku</a:t>
            </a:r>
            <a:r>
              <a:rPr lang="cs-CZ" altLang="cs-CZ" sz="3600" dirty="0"/>
              <a:t> a majetkových práv,</a:t>
            </a:r>
          </a:p>
          <a:p>
            <a:pPr>
              <a:buFont typeface="Wingdings" panose="05000000000000000000" pitchFamily="2" charset="2"/>
              <a:buChar char="Ø"/>
            </a:pPr>
            <a:r>
              <a:rPr lang="cs-CZ" altLang="cs-CZ" sz="3600" dirty="0"/>
              <a:t>příjmy z výsledků vlastní </a:t>
            </a:r>
            <a:r>
              <a:rPr lang="cs-CZ" altLang="cs-CZ" sz="3600" b="1" dirty="0"/>
              <a:t>hospodářské činnosti, </a:t>
            </a:r>
          </a:p>
          <a:p>
            <a:pPr>
              <a:buFont typeface="Wingdings" panose="05000000000000000000" pitchFamily="2" charset="2"/>
              <a:buChar char="Ø"/>
            </a:pPr>
            <a:r>
              <a:rPr lang="cs-CZ" altLang="cs-CZ" sz="3600" dirty="0"/>
              <a:t>příjmy z hospodářské </a:t>
            </a:r>
            <a:r>
              <a:rPr lang="cs-CZ" altLang="cs-CZ" sz="3600" b="1" dirty="0"/>
              <a:t>činnosti právnických osob</a:t>
            </a:r>
            <a:r>
              <a:rPr lang="cs-CZ" altLang="cs-CZ" sz="3600" dirty="0"/>
              <a:t>, která organizaci zřídila nebo založila,</a:t>
            </a:r>
          </a:p>
          <a:p>
            <a:pPr>
              <a:buFont typeface="Wingdings" panose="05000000000000000000" pitchFamily="2" charset="2"/>
              <a:buNone/>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9109022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cs-CZ" altLang="cs-CZ" sz="2800" dirty="0"/>
              <a:t/>
            </a:r>
            <a:br>
              <a:rPr lang="cs-CZ" altLang="cs-CZ" sz="2800" dirty="0"/>
            </a:br>
            <a:endParaRPr lang="cs-CZ" altLang="cs-CZ" sz="2800" dirty="0"/>
          </a:p>
        </p:txBody>
      </p:sp>
      <p:sp>
        <p:nvSpPr>
          <p:cNvPr id="33795" name="Rectangle 3"/>
          <p:cNvSpPr>
            <a:spLocks noGrp="1" noChangeArrowheads="1"/>
          </p:cNvSpPr>
          <p:nvPr>
            <p:ph type="body" idx="4294967295"/>
          </p:nvPr>
        </p:nvSpPr>
        <p:spPr>
          <a:xfrm>
            <a:off x="979602" y="750970"/>
            <a:ext cx="10515600" cy="4351338"/>
          </a:xfrm>
        </p:spPr>
        <p:txBody>
          <a:bodyPr>
            <a:normAutofit lnSpcReduction="10000"/>
          </a:bodyPr>
          <a:lstStyle/>
          <a:p>
            <a:pPr>
              <a:lnSpc>
                <a:spcPct val="90000"/>
              </a:lnSpc>
              <a:buFont typeface="Wingdings" panose="05000000000000000000" pitchFamily="2" charset="2"/>
              <a:buChar char="Ø"/>
            </a:pPr>
            <a:endParaRPr lang="cs-CZ" altLang="cs-CZ" sz="3200" dirty="0"/>
          </a:p>
          <a:p>
            <a:pPr>
              <a:lnSpc>
                <a:spcPct val="90000"/>
              </a:lnSpc>
              <a:buFont typeface="Wingdings" panose="05000000000000000000" pitchFamily="2" charset="2"/>
              <a:buChar char="Ø"/>
            </a:pPr>
            <a:endParaRPr lang="cs-CZ" altLang="cs-CZ" sz="3200" dirty="0"/>
          </a:p>
          <a:p>
            <a:pPr>
              <a:lnSpc>
                <a:spcPct val="90000"/>
              </a:lnSpc>
              <a:buFont typeface="Wingdings" panose="05000000000000000000" pitchFamily="2" charset="2"/>
              <a:buChar char="Ø"/>
            </a:pPr>
            <a:r>
              <a:rPr lang="cs-CZ" altLang="cs-CZ" sz="4000" dirty="0"/>
              <a:t>příjmy z vlastní </a:t>
            </a:r>
            <a:r>
              <a:rPr lang="cs-CZ" altLang="cs-CZ" sz="4000" b="1" dirty="0"/>
              <a:t>správní činnosti</a:t>
            </a:r>
            <a:r>
              <a:rPr lang="cs-CZ" altLang="cs-CZ" sz="4000" dirty="0"/>
              <a:t> včetně příjmů z výkonů státní správy - správních poplatky z této činnosti, </a:t>
            </a:r>
          </a:p>
          <a:p>
            <a:pPr>
              <a:lnSpc>
                <a:spcPct val="90000"/>
              </a:lnSpc>
              <a:buFont typeface="Wingdings" panose="05000000000000000000" pitchFamily="2" charset="2"/>
              <a:buChar char="Ø"/>
            </a:pPr>
            <a:r>
              <a:rPr lang="cs-CZ" altLang="cs-CZ" sz="4000" dirty="0"/>
              <a:t>příjmy z vybraných </a:t>
            </a:r>
            <a:r>
              <a:rPr lang="cs-CZ" altLang="cs-CZ" sz="4000" b="1" dirty="0"/>
              <a:t>pokut a odvodů</a:t>
            </a:r>
            <a:r>
              <a:rPr lang="cs-CZ" altLang="cs-CZ" sz="4000" dirty="0"/>
              <a:t> uložených v pravomoci obce, </a:t>
            </a:r>
          </a:p>
          <a:p>
            <a:pPr>
              <a:lnSpc>
                <a:spcPct val="90000"/>
              </a:lnSpc>
              <a:buFont typeface="Wingdings" panose="05000000000000000000" pitchFamily="2" charset="2"/>
              <a:buChar char="Ø"/>
            </a:pPr>
            <a:r>
              <a:rPr lang="cs-CZ" altLang="cs-CZ" sz="4000" dirty="0"/>
              <a:t>výnosy z </a:t>
            </a:r>
            <a:r>
              <a:rPr lang="cs-CZ" altLang="cs-CZ" sz="4000" b="1" dirty="0"/>
              <a:t>místních poplatků</a:t>
            </a:r>
            <a:endParaRPr lang="cs-CZ" altLang="cs-CZ" sz="3600" b="1" dirty="0" smtClean="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6691975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r>
              <a:rPr lang="cs-CZ" altLang="cs-CZ" sz="2800" dirty="0"/>
              <a:t/>
            </a:r>
            <a:br>
              <a:rPr lang="cs-CZ" altLang="cs-CZ" sz="2800" dirty="0"/>
            </a:br>
            <a:endParaRPr lang="cs-CZ" altLang="cs-CZ" sz="2800" dirty="0"/>
          </a:p>
        </p:txBody>
      </p:sp>
      <p:sp>
        <p:nvSpPr>
          <p:cNvPr id="34819" name="Rectangle 3"/>
          <p:cNvSpPr>
            <a:spLocks noGrp="1" noChangeArrowheads="1"/>
          </p:cNvSpPr>
          <p:nvPr>
            <p:ph type="body" idx="4294967295"/>
          </p:nvPr>
        </p:nvSpPr>
        <p:spPr>
          <a:xfrm>
            <a:off x="951321" y="892372"/>
            <a:ext cx="10515600" cy="4351338"/>
          </a:xfrm>
        </p:spPr>
        <p:txBody>
          <a:bodyPr>
            <a:normAutofit/>
          </a:bodyPr>
          <a:lstStyle/>
          <a:p>
            <a:pPr marL="0" indent="0">
              <a:buNone/>
            </a:pPr>
            <a:endParaRPr lang="cs-CZ" altLang="cs-CZ" sz="3600" dirty="0"/>
          </a:p>
          <a:p>
            <a:pPr>
              <a:buFont typeface="Wingdings" panose="05000000000000000000" pitchFamily="2" charset="2"/>
              <a:buChar char="Ø"/>
            </a:pPr>
            <a:r>
              <a:rPr lang="cs-CZ" altLang="cs-CZ" sz="4800" dirty="0"/>
              <a:t>výnosy </a:t>
            </a:r>
            <a:r>
              <a:rPr lang="cs-CZ" altLang="cs-CZ" sz="4800" b="1" dirty="0"/>
              <a:t>daní nebo podíly na nich</a:t>
            </a:r>
            <a:r>
              <a:rPr lang="cs-CZ" altLang="cs-CZ" sz="4800" dirty="0"/>
              <a:t> podle zvláštního </a:t>
            </a:r>
            <a:r>
              <a:rPr lang="cs-CZ" altLang="cs-CZ" sz="4800" dirty="0" smtClean="0"/>
              <a:t>zákona</a:t>
            </a:r>
            <a:r>
              <a:rPr lang="cs-CZ" altLang="cs-CZ" sz="4800" dirty="0"/>
              <a:t> </a:t>
            </a:r>
            <a:r>
              <a:rPr lang="cs-CZ" altLang="cs-CZ" sz="4800" dirty="0" smtClean="0"/>
              <a:t>(DP, DPH, </a:t>
            </a:r>
            <a:r>
              <a:rPr lang="cs-CZ" altLang="cs-CZ" sz="4800" dirty="0" err="1" smtClean="0"/>
              <a:t>DzNV</a:t>
            </a:r>
            <a:r>
              <a:rPr lang="cs-CZ" altLang="cs-CZ" sz="4800" dirty="0" smtClean="0"/>
              <a:t>),</a:t>
            </a:r>
            <a:endParaRPr lang="cs-CZ" altLang="cs-CZ" sz="4800" dirty="0"/>
          </a:p>
          <a:p>
            <a:pPr>
              <a:buFont typeface="Wingdings" panose="05000000000000000000" pitchFamily="2" charset="2"/>
              <a:buChar char="Ø"/>
            </a:pPr>
            <a:r>
              <a:rPr lang="cs-CZ" altLang="cs-CZ" sz="4800" b="1" dirty="0"/>
              <a:t>dotace</a:t>
            </a:r>
            <a:r>
              <a:rPr lang="cs-CZ" altLang="cs-CZ" sz="4800" dirty="0"/>
              <a:t> ze státního rozpočtu a ze státních fondů,</a:t>
            </a:r>
          </a:p>
          <a:p>
            <a:pPr>
              <a:buFont typeface="Wingdings" panose="05000000000000000000" pitchFamily="2" charset="2"/>
              <a:buChar char="Ø"/>
            </a:pPr>
            <a:r>
              <a:rPr lang="cs-CZ" altLang="cs-CZ" sz="4800" dirty="0"/>
              <a:t> </a:t>
            </a:r>
            <a:r>
              <a:rPr lang="cs-CZ" altLang="cs-CZ" sz="4800" b="1" dirty="0"/>
              <a:t>dotace</a:t>
            </a:r>
            <a:r>
              <a:rPr lang="cs-CZ" altLang="cs-CZ" sz="4800" dirty="0"/>
              <a:t> z rozpočtu kraje</a:t>
            </a:r>
            <a:r>
              <a:rPr lang="cs-CZ" altLang="cs-CZ" sz="4800" dirty="0" smtClean="0"/>
              <a:t>,</a:t>
            </a:r>
          </a:p>
          <a:p>
            <a:pPr>
              <a:buFont typeface="Wingdings" panose="05000000000000000000" pitchFamily="2" charset="2"/>
              <a:buChar char="Ø"/>
            </a:pPr>
            <a:endParaRPr lang="cs-CZ" altLang="cs-CZ" sz="4800" dirty="0"/>
          </a:p>
          <a:p>
            <a:pPr>
              <a:buFont typeface="Wingdings" panose="05000000000000000000" pitchFamily="2" charset="2"/>
              <a:buNone/>
            </a:pPr>
            <a:endParaRPr lang="cs-CZ" altLang="cs-CZ" sz="3600"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13053090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r>
              <a:rPr lang="cs-CZ" altLang="cs-CZ" sz="2800" dirty="0"/>
              <a:t/>
            </a:r>
            <a:br>
              <a:rPr lang="cs-CZ" altLang="cs-CZ" sz="2800" dirty="0"/>
            </a:br>
            <a:endParaRPr lang="cs-CZ" altLang="cs-CZ" sz="2800" dirty="0"/>
          </a:p>
        </p:txBody>
      </p:sp>
      <p:sp>
        <p:nvSpPr>
          <p:cNvPr id="35843" name="Rectangle 3"/>
          <p:cNvSpPr>
            <a:spLocks noGrp="1" noChangeArrowheads="1"/>
          </p:cNvSpPr>
          <p:nvPr>
            <p:ph type="body" idx="4294967295"/>
          </p:nvPr>
        </p:nvSpPr>
        <p:spPr>
          <a:xfrm>
            <a:off x="1055017" y="807530"/>
            <a:ext cx="10515600" cy="4351338"/>
          </a:xfrm>
        </p:spPr>
        <p:txBody>
          <a:bodyPr/>
          <a:lstStyle/>
          <a:p>
            <a:pPr>
              <a:buFont typeface="Wingdings" panose="05000000000000000000" pitchFamily="2" charset="2"/>
              <a:buChar char="Ø"/>
            </a:pPr>
            <a:endParaRPr lang="cs-CZ" altLang="cs-CZ" sz="3200" dirty="0"/>
          </a:p>
          <a:p>
            <a:pPr>
              <a:buFont typeface="Wingdings" panose="05000000000000000000" pitchFamily="2" charset="2"/>
              <a:buChar char="Ø"/>
            </a:pPr>
            <a:endParaRPr lang="cs-CZ" altLang="cs-CZ" sz="3200" dirty="0"/>
          </a:p>
          <a:p>
            <a:pPr>
              <a:buFont typeface="Wingdings" panose="05000000000000000000" pitchFamily="2" charset="2"/>
              <a:buChar char="Ø"/>
            </a:pPr>
            <a:endParaRPr lang="cs-CZ" altLang="cs-CZ" sz="3200" dirty="0"/>
          </a:p>
          <a:p>
            <a:pPr>
              <a:buFont typeface="Wingdings" panose="05000000000000000000" pitchFamily="2" charset="2"/>
              <a:buChar char="Ø"/>
            </a:pPr>
            <a:r>
              <a:rPr lang="cs-CZ" altLang="cs-CZ" sz="4800" dirty="0" smtClean="0"/>
              <a:t>přijaté </a:t>
            </a:r>
            <a:r>
              <a:rPr lang="cs-CZ" altLang="cs-CZ" sz="4800" dirty="0"/>
              <a:t>peněžité </a:t>
            </a:r>
            <a:r>
              <a:rPr lang="cs-CZ" altLang="cs-CZ" sz="4800" b="1" dirty="0"/>
              <a:t>dary a příspěvky</a:t>
            </a:r>
            <a:r>
              <a:rPr lang="cs-CZ" altLang="cs-CZ" sz="4800" dirty="0"/>
              <a:t>,</a:t>
            </a:r>
          </a:p>
          <a:p>
            <a:pPr>
              <a:buFont typeface="Wingdings" panose="05000000000000000000" pitchFamily="2" charset="2"/>
              <a:buChar char="Ø"/>
            </a:pPr>
            <a:r>
              <a:rPr lang="cs-CZ" altLang="cs-CZ" sz="4800" dirty="0"/>
              <a:t> jiné </a:t>
            </a:r>
            <a:r>
              <a:rPr lang="cs-CZ" altLang="cs-CZ" sz="4800" b="1" dirty="0"/>
              <a:t>příjmy</a:t>
            </a:r>
            <a:r>
              <a:rPr lang="cs-CZ" altLang="cs-CZ" sz="4800" dirty="0"/>
              <a:t>, podle zvláštních zákonů</a:t>
            </a:r>
            <a:endParaRPr lang="cs-CZ" altLang="cs-CZ" sz="4400" dirty="0"/>
          </a:p>
          <a:p>
            <a:endParaRPr lang="cs-CZ" altLang="cs-CZ" dirty="0" smtClean="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2177885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cs-CZ" altLang="cs-CZ" sz="4800" b="1" dirty="0" smtClean="0">
                <a:solidFill>
                  <a:schemeClr val="tx1"/>
                </a:solidFill>
              </a:rPr>
              <a:t>TOK  PENĚZ</a:t>
            </a:r>
          </a:p>
        </p:txBody>
      </p:sp>
      <p:pic>
        <p:nvPicPr>
          <p:cNvPr id="11268" name="Picture 4" descr="MCj02380290000[1]"/>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tretch>
            <a:fillRect/>
          </a:stretch>
        </p:blipFill>
        <p:spPr>
          <a:xfrm>
            <a:off x="2564562" y="2689586"/>
            <a:ext cx="1474875" cy="2351953"/>
          </a:xfrm>
        </p:spPr>
      </p:pic>
      <p:sp>
        <p:nvSpPr>
          <p:cNvPr id="11267" name="Rectangle 3"/>
          <p:cNvSpPr>
            <a:spLocks noGrp="1" noChangeArrowheads="1"/>
          </p:cNvSpPr>
          <p:nvPr>
            <p:ph type="body" sz="half" idx="2"/>
          </p:nvPr>
        </p:nvSpPr>
        <p:spPr/>
        <p:txBody>
          <a:bodyPr/>
          <a:lstStyle/>
          <a:p>
            <a:pPr eaLnBrk="1" hangingPunct="1">
              <a:buFont typeface="Wingdings" panose="05000000000000000000" pitchFamily="2" charset="2"/>
              <a:buNone/>
            </a:pPr>
            <a:r>
              <a:rPr lang="cs-CZ" altLang="cs-CZ" sz="2800"/>
              <a:t>Příjmy                Výdaje</a:t>
            </a:r>
          </a:p>
        </p:txBody>
      </p:sp>
      <p:sp>
        <p:nvSpPr>
          <p:cNvPr id="11269" name="Oval 5"/>
          <p:cNvSpPr>
            <a:spLocks noChangeArrowheads="1"/>
          </p:cNvSpPr>
          <p:nvPr/>
        </p:nvSpPr>
        <p:spPr bwMode="auto">
          <a:xfrm>
            <a:off x="7680325" y="2060576"/>
            <a:ext cx="914400" cy="9366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800">
                <a:latin typeface="Arial" panose="020B0604020202020204" pitchFamily="34" charset="0"/>
              </a:rPr>
              <a:t>Veř.peněžní </a:t>
            </a:r>
          </a:p>
          <a:p>
            <a:pPr algn="ctr" eaLnBrk="1" hangingPunct="1">
              <a:spcBef>
                <a:spcPct val="0"/>
              </a:spcBef>
              <a:buClrTx/>
              <a:buFontTx/>
              <a:buNone/>
            </a:pPr>
            <a:r>
              <a:rPr lang="cs-CZ" altLang="cs-CZ" sz="1800">
                <a:latin typeface="Arial" panose="020B0604020202020204" pitchFamily="34" charset="0"/>
              </a:rPr>
              <a:t>fond</a:t>
            </a:r>
          </a:p>
          <a:p>
            <a:pPr algn="ctr" eaLnBrk="1" hangingPunct="1">
              <a:spcBef>
                <a:spcPct val="0"/>
              </a:spcBef>
              <a:buClrTx/>
              <a:buFontTx/>
              <a:buNone/>
            </a:pPr>
            <a:r>
              <a:rPr lang="cs-CZ" altLang="cs-CZ" sz="1800">
                <a:latin typeface="Arial" panose="020B0604020202020204" pitchFamily="34" charset="0"/>
              </a:rPr>
              <a:t>ÚSC</a:t>
            </a:r>
          </a:p>
        </p:txBody>
      </p:sp>
      <p:sp>
        <p:nvSpPr>
          <p:cNvPr id="11270" name="Oval 6"/>
          <p:cNvSpPr>
            <a:spLocks noChangeArrowheads="1"/>
          </p:cNvSpPr>
          <p:nvPr/>
        </p:nvSpPr>
        <p:spPr bwMode="auto">
          <a:xfrm>
            <a:off x="6383338" y="3429000"/>
            <a:ext cx="9144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800">
                <a:latin typeface="Arial" panose="020B0604020202020204" pitchFamily="34" charset="0"/>
              </a:rPr>
              <a:t>Daně </a:t>
            </a:r>
          </a:p>
          <a:p>
            <a:pPr algn="ctr" eaLnBrk="1" hangingPunct="1">
              <a:spcBef>
                <a:spcPct val="0"/>
              </a:spcBef>
              <a:buClrTx/>
              <a:buFontTx/>
              <a:buNone/>
            </a:pPr>
            <a:r>
              <a:rPr lang="cs-CZ" altLang="cs-CZ" sz="1800">
                <a:latin typeface="Arial" panose="020B0604020202020204" pitchFamily="34" charset="0"/>
              </a:rPr>
              <a:t>Poplatky</a:t>
            </a:r>
          </a:p>
        </p:txBody>
      </p:sp>
      <p:sp>
        <p:nvSpPr>
          <p:cNvPr id="11271" name="Oval 7"/>
          <p:cNvSpPr>
            <a:spLocks noChangeArrowheads="1"/>
          </p:cNvSpPr>
          <p:nvPr/>
        </p:nvSpPr>
        <p:spPr bwMode="auto">
          <a:xfrm>
            <a:off x="8904288" y="3429000"/>
            <a:ext cx="9144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800">
                <a:latin typeface="Arial" panose="020B0604020202020204" pitchFamily="34" charset="0"/>
              </a:rPr>
              <a:t>Veřejné</a:t>
            </a:r>
          </a:p>
          <a:p>
            <a:pPr algn="ctr" eaLnBrk="1" hangingPunct="1">
              <a:spcBef>
                <a:spcPct val="0"/>
              </a:spcBef>
              <a:buClrTx/>
              <a:buFontTx/>
              <a:buNone/>
            </a:pPr>
            <a:r>
              <a:rPr lang="cs-CZ" altLang="cs-CZ" sz="1800">
                <a:latin typeface="Arial" panose="020B0604020202020204" pitchFamily="34" charset="0"/>
              </a:rPr>
              <a:t>statky</a:t>
            </a:r>
          </a:p>
        </p:txBody>
      </p:sp>
      <p:sp>
        <p:nvSpPr>
          <p:cNvPr id="11272" name="Oval 8"/>
          <p:cNvSpPr>
            <a:spLocks noChangeArrowheads="1"/>
          </p:cNvSpPr>
          <p:nvPr/>
        </p:nvSpPr>
        <p:spPr bwMode="auto">
          <a:xfrm>
            <a:off x="7680325" y="4868863"/>
            <a:ext cx="9144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800">
                <a:latin typeface="Arial" panose="020B0604020202020204" pitchFamily="34" charset="0"/>
              </a:rPr>
              <a:t>Poplatník</a:t>
            </a:r>
          </a:p>
          <a:p>
            <a:pPr algn="ctr" eaLnBrk="1" hangingPunct="1">
              <a:spcBef>
                <a:spcPct val="0"/>
              </a:spcBef>
              <a:buClrTx/>
              <a:buFontTx/>
              <a:buNone/>
            </a:pPr>
            <a:r>
              <a:rPr lang="cs-CZ" altLang="cs-CZ" sz="1800">
                <a:latin typeface="Arial" panose="020B0604020202020204" pitchFamily="34" charset="0"/>
              </a:rPr>
              <a:t>Plátce</a:t>
            </a:r>
          </a:p>
        </p:txBody>
      </p:sp>
      <p:cxnSp>
        <p:nvCxnSpPr>
          <p:cNvPr id="11273" name="AutoShape 9"/>
          <p:cNvCxnSpPr>
            <a:cxnSpLocks noChangeShapeType="1"/>
            <a:stCxn id="11269" idx="6"/>
            <a:endCxn id="11271" idx="0"/>
          </p:cNvCxnSpPr>
          <p:nvPr/>
        </p:nvCxnSpPr>
        <p:spPr bwMode="auto">
          <a:xfrm>
            <a:off x="8594726" y="2528888"/>
            <a:ext cx="766763" cy="90011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4" name="AutoShape 10"/>
          <p:cNvCxnSpPr>
            <a:cxnSpLocks noChangeShapeType="1"/>
            <a:stCxn id="11271" idx="4"/>
            <a:endCxn id="11272" idx="6"/>
          </p:cNvCxnSpPr>
          <p:nvPr/>
        </p:nvCxnSpPr>
        <p:spPr bwMode="auto">
          <a:xfrm rot="5400000">
            <a:off x="8486776" y="4451351"/>
            <a:ext cx="982663" cy="766763"/>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5" name="AutoShape 11"/>
          <p:cNvCxnSpPr>
            <a:cxnSpLocks noChangeShapeType="1"/>
            <a:stCxn id="11272" idx="2"/>
            <a:endCxn id="11270" idx="4"/>
          </p:cNvCxnSpPr>
          <p:nvPr/>
        </p:nvCxnSpPr>
        <p:spPr bwMode="auto">
          <a:xfrm rot="10800000">
            <a:off x="6840539" y="4343401"/>
            <a:ext cx="839787" cy="982663"/>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6" name="AutoShape 12"/>
          <p:cNvCxnSpPr>
            <a:cxnSpLocks noChangeShapeType="1"/>
            <a:stCxn id="11270" idx="0"/>
            <a:endCxn id="11269" idx="2"/>
          </p:cNvCxnSpPr>
          <p:nvPr/>
        </p:nvCxnSpPr>
        <p:spPr bwMode="auto">
          <a:xfrm rot="16200000">
            <a:off x="6810376" y="2559051"/>
            <a:ext cx="900112" cy="839787"/>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Zástupný symbol pro číslo snímku 2"/>
          <p:cNvSpPr>
            <a:spLocks noGrp="1"/>
          </p:cNvSpPr>
          <p:nvPr>
            <p:ph type="sldNum" sz="quarter" idx="11"/>
          </p:nvPr>
        </p:nvSpPr>
        <p:spPr/>
        <p:txBody>
          <a:bodyPr/>
          <a:lstStyle/>
          <a:p>
            <a:pPr>
              <a:defRPr/>
            </a:pPr>
            <a:fld id="{0971D442-EDC5-4341-B965-1F76781DE42E}" type="slidenum">
              <a:rPr lang="cs-CZ" altLang="cs-CZ" smtClean="0"/>
              <a:pPr>
                <a:defRPr/>
              </a:pPr>
              <a:t>3</a:t>
            </a:fld>
            <a:endParaRPr lang="cs-CZ" altLang="cs-CZ"/>
          </a:p>
        </p:txBody>
      </p:sp>
    </p:spTree>
    <p:extLst>
      <p:ext uri="{BB962C8B-B14F-4D97-AF65-F5344CB8AC3E}">
        <p14:creationId xmlns:p14="http://schemas.microsoft.com/office/powerpoint/2010/main" val="198337227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1524000" y="679304"/>
            <a:ext cx="9144000" cy="860816"/>
          </a:xfrm>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2800" b="1" dirty="0"/>
              <a:t/>
            </a:r>
            <a:br>
              <a:rPr lang="cs-CZ" altLang="cs-CZ" sz="2800" b="1" dirty="0"/>
            </a:br>
            <a:r>
              <a:rPr lang="cs-CZ" altLang="cs-CZ" sz="5300" b="1" dirty="0"/>
              <a:t/>
            </a:r>
            <a:br>
              <a:rPr lang="cs-CZ" altLang="cs-CZ" sz="5300" b="1" dirty="0"/>
            </a:br>
            <a:r>
              <a:rPr lang="cs-CZ" altLang="cs-CZ" sz="5300" b="1" dirty="0">
                <a:latin typeface="+mn-lt"/>
              </a:rPr>
              <a:t>Další finanční prostředky:</a:t>
            </a:r>
          </a:p>
        </p:txBody>
      </p:sp>
      <p:sp>
        <p:nvSpPr>
          <p:cNvPr id="26627" name="Rectangle 3"/>
          <p:cNvSpPr>
            <a:spLocks noGrp="1" noChangeArrowheads="1"/>
          </p:cNvSpPr>
          <p:nvPr>
            <p:ph type="subTitle" idx="1"/>
          </p:nvPr>
        </p:nvSpPr>
        <p:spPr>
          <a:xfrm>
            <a:off x="1524000" y="1464705"/>
            <a:ext cx="9144000" cy="3274621"/>
          </a:xfrm>
        </p:spPr>
        <p:txBody>
          <a:bodyPr>
            <a:normAutofit fontScale="25000" lnSpcReduction="20000"/>
          </a:bodyPr>
          <a:lstStyle/>
          <a:p>
            <a:pPr marL="457200" indent="-457200">
              <a:lnSpc>
                <a:spcPct val="80000"/>
              </a:lnSpc>
              <a:buFont typeface="Wingdings" panose="05000000000000000000" pitchFamily="2" charset="2"/>
              <a:buAutoNum type="arabicPeriod"/>
              <a:defRPr/>
            </a:pPr>
            <a:endParaRPr lang="cs-CZ" altLang="cs-CZ" dirty="0" smtClean="0"/>
          </a:p>
          <a:p>
            <a:pPr marL="457200" indent="-457200">
              <a:lnSpc>
                <a:spcPct val="80000"/>
              </a:lnSpc>
              <a:buFont typeface="Wingdings" panose="05000000000000000000" pitchFamily="2" charset="2"/>
              <a:buAutoNum type="arabicPeriod"/>
              <a:defRPr/>
            </a:pPr>
            <a:endParaRPr lang="cs-CZ" altLang="cs-CZ" dirty="0" smtClean="0"/>
          </a:p>
          <a:p>
            <a:pPr marL="457200" indent="-457200">
              <a:lnSpc>
                <a:spcPct val="80000"/>
              </a:lnSpc>
              <a:buNone/>
              <a:defRPr/>
            </a:pPr>
            <a:endParaRPr lang="cs-CZ" altLang="cs-CZ" dirty="0" smtClean="0"/>
          </a:p>
          <a:p>
            <a:pPr marL="457200" indent="-457200">
              <a:lnSpc>
                <a:spcPct val="80000"/>
              </a:lnSpc>
              <a:buFont typeface="Wingdings" panose="05000000000000000000" pitchFamily="2" charset="2"/>
              <a:buAutoNum type="arabicPeriod"/>
              <a:defRPr/>
            </a:pPr>
            <a:endParaRPr lang="cs-CZ" altLang="cs-CZ" dirty="0" smtClean="0"/>
          </a:p>
          <a:p>
            <a:pPr marL="457200" indent="-457200">
              <a:lnSpc>
                <a:spcPct val="80000"/>
              </a:lnSpc>
              <a:buFont typeface="Wingdings" panose="05000000000000000000" pitchFamily="2" charset="2"/>
              <a:buAutoNum type="arabicPeriod"/>
              <a:defRPr/>
            </a:pPr>
            <a:endParaRPr lang="cs-CZ" altLang="cs-CZ" dirty="0" smtClean="0"/>
          </a:p>
          <a:p>
            <a:pPr marL="514350" indent="-514350" algn="l">
              <a:lnSpc>
                <a:spcPct val="120000"/>
              </a:lnSpc>
              <a:buFont typeface="+mj-lt"/>
              <a:buAutoNum type="arabicPeriod"/>
              <a:defRPr/>
            </a:pPr>
            <a:r>
              <a:rPr lang="cs-CZ" altLang="cs-CZ" sz="12800" dirty="0"/>
              <a:t>poskytnuté prostřednictvím </a:t>
            </a:r>
            <a:r>
              <a:rPr lang="cs-CZ" altLang="cs-CZ" sz="12800" b="1" u="sng" dirty="0"/>
              <a:t>Národního </a:t>
            </a:r>
            <a:r>
              <a:rPr lang="cs-CZ" altLang="cs-CZ" sz="12800" b="1" u="sng" dirty="0" smtClean="0"/>
              <a:t>fondu</a:t>
            </a:r>
            <a:endParaRPr lang="cs-CZ" altLang="cs-CZ" sz="12800" b="1" u="sng" dirty="0"/>
          </a:p>
          <a:p>
            <a:pPr marL="514350" indent="-514350" algn="l">
              <a:lnSpc>
                <a:spcPct val="120000"/>
              </a:lnSpc>
              <a:buFont typeface="+mj-lt"/>
              <a:buAutoNum type="arabicPeriod"/>
              <a:defRPr/>
            </a:pPr>
            <a:r>
              <a:rPr lang="cs-CZ" altLang="cs-CZ" sz="12800" dirty="0"/>
              <a:t>návratných zdrojů </a:t>
            </a:r>
            <a:r>
              <a:rPr lang="cs-CZ" altLang="cs-CZ" sz="12800" dirty="0" smtClean="0">
                <a:solidFill>
                  <a:schemeClr val="accent5"/>
                </a:solidFill>
              </a:rPr>
              <a:t>(půjčka, úvěr, návratná FV)</a:t>
            </a:r>
            <a:endParaRPr lang="cs-CZ" altLang="cs-CZ" sz="12800" dirty="0"/>
          </a:p>
          <a:p>
            <a:pPr marL="514350" indent="-514350" algn="l">
              <a:lnSpc>
                <a:spcPct val="120000"/>
              </a:lnSpc>
              <a:buFont typeface="+mj-lt"/>
              <a:buAutoNum type="arabicPeriod"/>
              <a:defRPr/>
            </a:pPr>
            <a:r>
              <a:rPr lang="cs-CZ" altLang="cs-CZ" sz="12800" dirty="0"/>
              <a:t>ke krytí dočasného časového nesouladu mezi výdaji a příjmy může být použita </a:t>
            </a:r>
            <a:r>
              <a:rPr lang="cs-CZ" altLang="cs-CZ" sz="12800" b="1" u="sng" dirty="0"/>
              <a:t>návratná finanční výpomoc ze státního rozpočtu, z rozpočtu kraje nebo z rozpočtu jiné obce. </a:t>
            </a:r>
          </a:p>
          <a:p>
            <a:pPr marL="457200" indent="-457200">
              <a:lnSpc>
                <a:spcPct val="80000"/>
              </a:lnSpc>
              <a:buFont typeface="+mj-lt"/>
              <a:buAutoNum type="arabicPeriod"/>
              <a:defRPr/>
            </a:pPr>
            <a:endParaRPr lang="cs-CZ" altLang="cs-CZ" i="1" dirty="0"/>
          </a:p>
          <a:p>
            <a:pPr marL="457200" indent="-457200">
              <a:lnSpc>
                <a:spcPct val="80000"/>
              </a:lnSpc>
              <a:defRPr/>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1255063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endParaRPr lang="cs-CZ" altLang="cs-CZ" dirty="0" smtClean="0"/>
          </a:p>
        </p:txBody>
      </p:sp>
      <p:sp>
        <p:nvSpPr>
          <p:cNvPr id="3" name="Zástupný symbol pro obsah 2"/>
          <p:cNvSpPr>
            <a:spLocks noGrp="1"/>
          </p:cNvSpPr>
          <p:nvPr>
            <p:ph idx="1"/>
          </p:nvPr>
        </p:nvSpPr>
        <p:spPr>
          <a:xfrm>
            <a:off x="762786" y="1027906"/>
            <a:ext cx="10515600" cy="4351338"/>
          </a:xfrm>
        </p:spPr>
        <p:txBody>
          <a:bodyPr/>
          <a:lstStyle/>
          <a:p>
            <a:pPr marL="457200" indent="-457200">
              <a:lnSpc>
                <a:spcPct val="80000"/>
              </a:lnSpc>
              <a:buNone/>
              <a:defRPr/>
            </a:pPr>
            <a:r>
              <a:rPr lang="cs-CZ" altLang="cs-CZ" b="1" i="1" dirty="0" smtClean="0"/>
              <a:t>     </a:t>
            </a:r>
          </a:p>
          <a:p>
            <a:pPr marL="457200" indent="-457200">
              <a:lnSpc>
                <a:spcPct val="80000"/>
              </a:lnSpc>
              <a:buNone/>
              <a:defRPr/>
            </a:pPr>
            <a:endParaRPr lang="cs-CZ" altLang="cs-CZ" b="1" i="1" dirty="0"/>
          </a:p>
          <a:p>
            <a:pPr marL="457200" indent="-457200">
              <a:lnSpc>
                <a:spcPct val="80000"/>
              </a:lnSpc>
              <a:buNone/>
              <a:defRPr/>
            </a:pPr>
            <a:endParaRPr lang="cs-CZ" altLang="cs-CZ" b="1" i="1" dirty="0" smtClean="0"/>
          </a:p>
          <a:p>
            <a:pPr>
              <a:lnSpc>
                <a:spcPct val="80000"/>
              </a:lnSpc>
              <a:defRPr/>
            </a:pPr>
            <a:r>
              <a:rPr lang="cs-CZ" altLang="cs-CZ" sz="3200" dirty="0" smtClean="0"/>
              <a:t> Návratná </a:t>
            </a:r>
            <a:r>
              <a:rPr lang="cs-CZ" altLang="cs-CZ" sz="3200" dirty="0"/>
              <a:t>finanční výpomoc je bezúročná. </a:t>
            </a:r>
          </a:p>
          <a:p>
            <a:pPr>
              <a:lnSpc>
                <a:spcPct val="80000"/>
              </a:lnSpc>
              <a:defRPr/>
            </a:pPr>
            <a:r>
              <a:rPr lang="cs-CZ" altLang="cs-CZ" sz="3200" dirty="0"/>
              <a:t> </a:t>
            </a:r>
            <a:r>
              <a:rPr lang="cs-CZ" altLang="cs-CZ" sz="3200" dirty="0" smtClean="0"/>
              <a:t>Její </a:t>
            </a:r>
            <a:r>
              <a:rPr lang="cs-CZ" altLang="cs-CZ" sz="3200" dirty="0"/>
              <a:t>opožděné splácení se považuje za zadržení peněžních </a:t>
            </a:r>
            <a:r>
              <a:rPr lang="cs-CZ" altLang="cs-CZ" sz="3200" dirty="0" smtClean="0"/>
              <a:t>    prostředků. </a:t>
            </a:r>
          </a:p>
          <a:p>
            <a:pPr marL="457200" indent="-457200">
              <a:lnSpc>
                <a:spcPct val="80000"/>
              </a:lnSpc>
              <a:buNone/>
              <a:defRPr/>
            </a:pPr>
            <a:endParaRPr lang="cs-CZ" altLang="cs-CZ" b="1" i="1" dirty="0" smtClean="0"/>
          </a:p>
          <a:p>
            <a:pPr marL="0" indent="0">
              <a:buNone/>
              <a:defRPr/>
            </a:pPr>
            <a:endParaRPr lang="cs-CZ" dirty="0"/>
          </a:p>
        </p:txBody>
      </p:sp>
      <p:sp>
        <p:nvSpPr>
          <p:cNvPr id="37893"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209D12F-2858-4F66-984B-F6DF4CE95DB0}" type="slidenum">
              <a:rPr lang="cs-CZ" altLang="cs-CZ" sz="1200"/>
              <a:pPr>
                <a:spcBef>
                  <a:spcPct val="0"/>
                </a:spcBef>
                <a:buClrTx/>
                <a:buFontTx/>
                <a:buNone/>
              </a:pPr>
              <a:t>31</a:t>
            </a:fld>
            <a:endParaRPr lang="cs-CZ" altLang="cs-CZ" sz="1200" dirty="0"/>
          </a:p>
        </p:txBody>
      </p:sp>
    </p:spTree>
    <p:extLst>
      <p:ext uri="{BB962C8B-B14F-4D97-AF65-F5344CB8AC3E}">
        <p14:creationId xmlns:p14="http://schemas.microsoft.com/office/powerpoint/2010/main" val="41845308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225630" y="795647"/>
            <a:ext cx="10515600" cy="645660"/>
          </a:xfrm>
        </p:spPr>
        <p:txBody>
          <a:bodyPr>
            <a:normAutofit fontScale="90000"/>
          </a:bodyPr>
          <a:lstStyle/>
          <a:p>
            <a:pPr algn="ctr"/>
            <a:r>
              <a:rPr lang="cs-CZ" altLang="cs-CZ" sz="2900" b="1" i="1" dirty="0"/>
              <a:t/>
            </a:r>
            <a:br>
              <a:rPr lang="cs-CZ" altLang="cs-CZ" sz="2900" b="1" i="1" dirty="0"/>
            </a:br>
            <a:r>
              <a:rPr lang="cs-CZ" altLang="cs-CZ" sz="5300" b="1" dirty="0" smtClean="0">
                <a:latin typeface="+mn-lt"/>
              </a:rPr>
              <a:t>Výdaje rozpočtu obce</a:t>
            </a:r>
            <a:endParaRPr lang="cs-CZ" altLang="cs-CZ" sz="5300" b="1" dirty="0">
              <a:latin typeface="+mn-lt"/>
            </a:endParaRPr>
          </a:p>
        </p:txBody>
      </p:sp>
      <p:sp>
        <p:nvSpPr>
          <p:cNvPr id="27651" name="Rectangle 3"/>
          <p:cNvSpPr>
            <a:spLocks noGrp="1" noChangeArrowheads="1"/>
          </p:cNvSpPr>
          <p:nvPr>
            <p:ph type="body" idx="4294967295"/>
          </p:nvPr>
        </p:nvSpPr>
        <p:spPr/>
        <p:txBody>
          <a:bodyPr>
            <a:normAutofit/>
          </a:bodyPr>
          <a:lstStyle/>
          <a:p>
            <a:pPr marL="0" indent="0">
              <a:buNone/>
              <a:defRPr/>
            </a:pPr>
            <a:endParaRPr lang="cs-CZ" altLang="cs-CZ" dirty="0" smtClean="0"/>
          </a:p>
          <a:p>
            <a:pPr>
              <a:lnSpc>
                <a:spcPct val="90000"/>
              </a:lnSpc>
              <a:buFont typeface="Wingdings" panose="05000000000000000000" pitchFamily="2" charset="2"/>
              <a:buChar char="Ø"/>
              <a:defRPr/>
            </a:pPr>
            <a:r>
              <a:rPr lang="cs-CZ" altLang="cs-CZ" sz="3200" dirty="0" smtClean="0">
                <a:latin typeface="Times New Roman" pitchFamily="18" charset="0"/>
              </a:rPr>
              <a:t> závazky </a:t>
            </a:r>
            <a:r>
              <a:rPr lang="cs-CZ" altLang="cs-CZ" sz="3200" dirty="0">
                <a:latin typeface="Times New Roman" pitchFamily="18" charset="0"/>
              </a:rPr>
              <a:t>vyplývající pro </a:t>
            </a:r>
            <a:r>
              <a:rPr lang="cs-CZ" altLang="cs-CZ" sz="3200" dirty="0" smtClean="0">
                <a:latin typeface="Times New Roman" pitchFamily="18" charset="0"/>
              </a:rPr>
              <a:t>obec </a:t>
            </a:r>
            <a:r>
              <a:rPr lang="cs-CZ" altLang="cs-CZ" sz="3200" dirty="0">
                <a:latin typeface="Times New Roman" pitchFamily="18" charset="0"/>
              </a:rPr>
              <a:t>z plnění povinností uložených </a:t>
            </a:r>
          </a:p>
          <a:p>
            <a:pPr marL="0" indent="0">
              <a:lnSpc>
                <a:spcPct val="90000"/>
              </a:lnSpc>
              <a:buNone/>
              <a:defRPr/>
            </a:pPr>
            <a:r>
              <a:rPr lang="cs-CZ" altLang="cs-CZ" sz="3200" dirty="0" smtClean="0">
                <a:latin typeface="Times New Roman" pitchFamily="18" charset="0"/>
              </a:rPr>
              <a:t>    jí </a:t>
            </a:r>
            <a:r>
              <a:rPr lang="cs-CZ" altLang="cs-CZ" sz="3200" dirty="0">
                <a:latin typeface="Times New Roman" pitchFamily="18" charset="0"/>
              </a:rPr>
              <a:t>zákony,</a:t>
            </a:r>
          </a:p>
          <a:p>
            <a:pPr>
              <a:buFont typeface="Wingdings" panose="05000000000000000000" pitchFamily="2" charset="2"/>
              <a:buChar char="Ø"/>
              <a:defRPr/>
            </a:pPr>
            <a:r>
              <a:rPr lang="cs-CZ" altLang="cs-CZ" sz="3200" dirty="0" smtClean="0">
                <a:latin typeface="Times New Roman" pitchFamily="18" charset="0"/>
              </a:rPr>
              <a:t> výdaje </a:t>
            </a:r>
            <a:r>
              <a:rPr lang="cs-CZ" altLang="cs-CZ" sz="3200" dirty="0">
                <a:latin typeface="Times New Roman" pitchFamily="18" charset="0"/>
              </a:rPr>
              <a:t>na vlastní činnost </a:t>
            </a:r>
            <a:r>
              <a:rPr lang="cs-CZ" altLang="cs-CZ" sz="3200" dirty="0" smtClean="0">
                <a:latin typeface="Times New Roman" pitchFamily="18" charset="0"/>
              </a:rPr>
              <a:t>obce</a:t>
            </a:r>
            <a:r>
              <a:rPr lang="cs-CZ" altLang="cs-CZ" sz="3200" dirty="0">
                <a:latin typeface="Times New Roman" pitchFamily="18" charset="0"/>
              </a:rPr>
              <a:t> </a:t>
            </a:r>
            <a:r>
              <a:rPr lang="cs-CZ" altLang="cs-CZ" sz="3200" dirty="0" smtClean="0">
                <a:latin typeface="Times New Roman" pitchFamily="18" charset="0"/>
              </a:rPr>
              <a:t>v  </a:t>
            </a:r>
            <a:r>
              <a:rPr lang="cs-CZ" altLang="cs-CZ" sz="3200" dirty="0">
                <a:latin typeface="Times New Roman" pitchFamily="18" charset="0"/>
              </a:rPr>
              <a:t>samostatné </a:t>
            </a:r>
            <a:r>
              <a:rPr lang="cs-CZ" altLang="cs-CZ" sz="3200" dirty="0" smtClean="0">
                <a:latin typeface="Times New Roman" pitchFamily="18" charset="0"/>
              </a:rPr>
              <a:t>působnosti,   zejména </a:t>
            </a:r>
            <a:r>
              <a:rPr lang="cs-CZ" altLang="cs-CZ" sz="3200" dirty="0">
                <a:latin typeface="Times New Roman" pitchFamily="18" charset="0"/>
              </a:rPr>
              <a:t>výdaje spojené s péčí o vlastní majetek a jeho </a:t>
            </a:r>
            <a:r>
              <a:rPr lang="cs-CZ" altLang="cs-CZ" sz="3200" dirty="0" smtClean="0">
                <a:latin typeface="Times New Roman" pitchFamily="18" charset="0"/>
              </a:rPr>
              <a:t> 	 rozvoj</a:t>
            </a:r>
            <a:r>
              <a:rPr lang="cs-CZ" altLang="cs-CZ" sz="3200" dirty="0">
                <a:latin typeface="Times New Roman" pitchFamily="18" charset="0"/>
              </a:rPr>
              <a:t>, </a:t>
            </a:r>
          </a:p>
          <a:p>
            <a:pPr>
              <a:lnSpc>
                <a:spcPct val="90000"/>
              </a:lnSpc>
              <a:buFont typeface="Wingdings" panose="05000000000000000000" pitchFamily="2" charset="2"/>
              <a:buChar char="Ø"/>
              <a:defRPr/>
            </a:pPr>
            <a:r>
              <a:rPr lang="cs-CZ" altLang="cs-CZ" sz="3200" dirty="0" smtClean="0">
                <a:latin typeface="Times New Roman" pitchFamily="18" charset="0"/>
              </a:rPr>
              <a:t> výdaje </a:t>
            </a:r>
            <a:r>
              <a:rPr lang="cs-CZ" altLang="cs-CZ" sz="3200" dirty="0">
                <a:latin typeface="Times New Roman" pitchFamily="18" charset="0"/>
              </a:rPr>
              <a:t>spojené s výkonem státní správy</a:t>
            </a:r>
            <a:endParaRPr lang="cs-CZ" altLang="cs-CZ" sz="1800" dirty="0">
              <a:latin typeface="Times New Roman" pitchFamily="18" charset="0"/>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20499066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cs-CZ" altLang="cs-CZ" sz="2800" dirty="0"/>
              <a:t/>
            </a:r>
            <a:br>
              <a:rPr lang="cs-CZ" altLang="cs-CZ" sz="2800" dirty="0"/>
            </a:br>
            <a:endParaRPr lang="cs-CZ" altLang="cs-CZ" sz="2800" dirty="0"/>
          </a:p>
        </p:txBody>
      </p:sp>
      <p:sp>
        <p:nvSpPr>
          <p:cNvPr id="39939" name="Rectangle 3"/>
          <p:cNvSpPr>
            <a:spLocks noGrp="1" noChangeArrowheads="1"/>
          </p:cNvSpPr>
          <p:nvPr>
            <p:ph type="subTitle" idx="1"/>
          </p:nvPr>
        </p:nvSpPr>
        <p:spPr>
          <a:xfrm>
            <a:off x="1021278" y="890648"/>
            <a:ext cx="9646722" cy="4785757"/>
          </a:xfrm>
        </p:spPr>
        <p:txBody>
          <a:bodyPr>
            <a:normAutofit fontScale="77500" lnSpcReduction="20000"/>
          </a:bodyPr>
          <a:lstStyle/>
          <a:p>
            <a:pPr>
              <a:lnSpc>
                <a:spcPct val="90000"/>
              </a:lnSpc>
            </a:pPr>
            <a:endParaRPr lang="cs-CZ" altLang="cs-CZ" sz="2800" dirty="0"/>
          </a:p>
          <a:p>
            <a:pPr algn="just">
              <a:lnSpc>
                <a:spcPct val="90000"/>
              </a:lnSpc>
              <a:buFont typeface="Wingdings" panose="05000000000000000000" pitchFamily="2" charset="2"/>
              <a:buChar char="Ø"/>
            </a:pPr>
            <a:r>
              <a:rPr lang="cs-CZ" altLang="cs-CZ" sz="3800" dirty="0"/>
              <a:t>závazky vyplývající pro </a:t>
            </a:r>
            <a:r>
              <a:rPr lang="cs-CZ" altLang="cs-CZ" sz="3800" dirty="0" smtClean="0"/>
              <a:t>obec, z </a:t>
            </a:r>
            <a:r>
              <a:rPr lang="cs-CZ" altLang="cs-CZ" sz="3800" dirty="0"/>
              <a:t>uzavřených smluvních vztahů a ze smluvních vztahů vlastních organizací, </a:t>
            </a:r>
          </a:p>
          <a:p>
            <a:pPr algn="just">
              <a:lnSpc>
                <a:spcPct val="90000"/>
              </a:lnSpc>
              <a:buFont typeface="Wingdings" panose="05000000000000000000" pitchFamily="2" charset="2"/>
              <a:buNone/>
            </a:pPr>
            <a:endParaRPr lang="cs-CZ" altLang="cs-CZ" sz="3800" dirty="0"/>
          </a:p>
          <a:p>
            <a:pPr algn="just">
              <a:lnSpc>
                <a:spcPct val="90000"/>
              </a:lnSpc>
              <a:buFont typeface="Wingdings" panose="05000000000000000000" pitchFamily="2" charset="2"/>
              <a:buChar char="Ø"/>
            </a:pPr>
            <a:r>
              <a:rPr lang="cs-CZ" altLang="cs-CZ" sz="3800" dirty="0"/>
              <a:t>závazky přijaté v rámci spolupráce s jinými obcemi nebo s dalšími subjekty, včetně příspěvků na společnou činnost</a:t>
            </a:r>
            <a:r>
              <a:rPr lang="cs-CZ" altLang="cs-CZ" sz="3800" dirty="0" smtClean="0"/>
              <a:t>,</a:t>
            </a:r>
          </a:p>
          <a:p>
            <a:pPr algn="just">
              <a:lnSpc>
                <a:spcPct val="90000"/>
              </a:lnSpc>
            </a:pPr>
            <a:endParaRPr lang="cs-CZ" altLang="cs-CZ" sz="3800" dirty="0" smtClean="0"/>
          </a:p>
          <a:p>
            <a:pPr algn="just">
              <a:buFont typeface="Wingdings" panose="05000000000000000000" pitchFamily="2" charset="2"/>
              <a:buChar char="Ø"/>
            </a:pPr>
            <a:r>
              <a:rPr lang="cs-CZ" altLang="cs-CZ" sz="3800" dirty="0"/>
              <a:t>úhrada úroků z přijatých půjček a úvěrů, </a:t>
            </a:r>
            <a:endParaRPr lang="cs-CZ" altLang="cs-CZ" sz="3800" dirty="0" smtClean="0"/>
          </a:p>
          <a:p>
            <a:pPr algn="just"/>
            <a:endParaRPr lang="cs-CZ" altLang="cs-CZ" sz="3800" dirty="0"/>
          </a:p>
          <a:p>
            <a:pPr algn="just">
              <a:buFont typeface="Wingdings" panose="05000000000000000000" pitchFamily="2" charset="2"/>
              <a:buChar char="Ø"/>
            </a:pPr>
            <a:r>
              <a:rPr lang="cs-CZ" altLang="cs-CZ" sz="3800" dirty="0"/>
              <a:t>výdaje na emise vlastních dluhopisů a na úhradu výnosů z nich náležejících jejich vlastníkům,</a:t>
            </a:r>
          </a:p>
          <a:p>
            <a:pPr algn="just">
              <a:lnSpc>
                <a:spcPct val="90000"/>
              </a:lnSpc>
              <a:buFont typeface="Wingdings" panose="05000000000000000000" pitchFamily="2" charset="2"/>
              <a:buChar char="Ø"/>
            </a:pPr>
            <a:endParaRPr lang="cs-CZ" altLang="cs-CZ" sz="32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13919910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cs-CZ" altLang="cs-CZ" sz="2800" dirty="0"/>
              <a:t/>
            </a:r>
            <a:br>
              <a:rPr lang="cs-CZ" altLang="cs-CZ" sz="2800" dirty="0"/>
            </a:br>
            <a:endParaRPr lang="cs-CZ" altLang="cs-CZ" sz="2800" dirty="0"/>
          </a:p>
        </p:txBody>
      </p:sp>
      <p:sp>
        <p:nvSpPr>
          <p:cNvPr id="41987" name="Rectangle 3"/>
          <p:cNvSpPr>
            <a:spLocks noGrp="1" noChangeArrowheads="1"/>
          </p:cNvSpPr>
          <p:nvPr>
            <p:ph type="subTitle" idx="1"/>
          </p:nvPr>
        </p:nvSpPr>
        <p:spPr>
          <a:xfrm>
            <a:off x="1524000" y="1401288"/>
            <a:ext cx="9144000" cy="3856512"/>
          </a:xfrm>
        </p:spPr>
        <p:txBody>
          <a:bodyPr>
            <a:normAutofit/>
          </a:bodyPr>
          <a:lstStyle/>
          <a:p>
            <a:pPr>
              <a:buFont typeface="Wingdings" panose="05000000000000000000" pitchFamily="2" charset="2"/>
              <a:buChar char="Ø"/>
            </a:pPr>
            <a:endParaRPr lang="cs-CZ" altLang="cs-CZ" sz="2800" dirty="0"/>
          </a:p>
          <a:p>
            <a:pPr>
              <a:buFont typeface="Wingdings" panose="05000000000000000000" pitchFamily="2" charset="2"/>
              <a:buChar char="Ø"/>
            </a:pPr>
            <a:endParaRPr lang="cs-CZ" altLang="cs-CZ" sz="2800" dirty="0"/>
          </a:p>
          <a:p>
            <a:pPr algn="just">
              <a:buFont typeface="Wingdings" panose="05000000000000000000" pitchFamily="2" charset="2"/>
              <a:buChar char="Ø"/>
            </a:pPr>
            <a:r>
              <a:rPr lang="cs-CZ" altLang="cs-CZ" sz="2800" dirty="0"/>
              <a:t>výdaje na podporu subjektů provádějících veřejně prospěšné činnosti a na podporu soukromého podnikání prospěšného pro obec</a:t>
            </a:r>
            <a:r>
              <a:rPr lang="cs-CZ" altLang="cs-CZ" sz="2800" dirty="0" smtClean="0"/>
              <a:t>,</a:t>
            </a:r>
          </a:p>
          <a:p>
            <a:pPr algn="just"/>
            <a:endParaRPr lang="cs-CZ" altLang="cs-CZ" sz="2800" dirty="0"/>
          </a:p>
          <a:p>
            <a:pPr algn="just">
              <a:buFont typeface="Wingdings" panose="05000000000000000000" pitchFamily="2" charset="2"/>
              <a:buChar char="Ø"/>
            </a:pPr>
            <a:r>
              <a:rPr lang="cs-CZ" altLang="cs-CZ" sz="2800" dirty="0"/>
              <a:t>jiné výdaje uskutečněné v rámci působnosti </a:t>
            </a:r>
            <a:r>
              <a:rPr lang="cs-CZ" altLang="cs-CZ" sz="2800" dirty="0" smtClean="0"/>
              <a:t>obce </a:t>
            </a:r>
            <a:r>
              <a:rPr lang="cs-CZ" altLang="cs-CZ" sz="2800" dirty="0"/>
              <a:t>včetně darů a příspěvků na sociální nebo jiné humanitární účely.</a:t>
            </a:r>
          </a:p>
          <a:p>
            <a:pPr>
              <a:buFont typeface="Wingdings" panose="05000000000000000000" pitchFamily="2" charset="2"/>
              <a:buNone/>
            </a:pPr>
            <a:endParaRPr lang="cs-CZ" altLang="cs-CZ" sz="28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34</a:t>
            </a:fld>
            <a:endParaRPr lang="en-US" dirty="0"/>
          </a:p>
        </p:txBody>
      </p:sp>
    </p:spTree>
    <p:extLst>
      <p:ext uri="{BB962C8B-B14F-4D97-AF65-F5344CB8AC3E}">
        <p14:creationId xmlns:p14="http://schemas.microsoft.com/office/powerpoint/2010/main" val="7497270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Dotace a návratná finanční </a:t>
            </a:r>
            <a:r>
              <a:rPr lang="cs-CZ" b="1" dirty="0" smtClean="0">
                <a:solidFill>
                  <a:schemeClr val="accent5"/>
                </a:solidFill>
              </a:rPr>
              <a:t>výpomoc - PROGRAM</a:t>
            </a:r>
            <a:endParaRPr lang="cs-CZ" b="1" dirty="0">
              <a:solidFill>
                <a:schemeClr val="accent5"/>
              </a:solidFill>
            </a:endParaRPr>
          </a:p>
        </p:txBody>
      </p:sp>
      <p:sp>
        <p:nvSpPr>
          <p:cNvPr id="3" name="Zástupný symbol pro obsah 2"/>
          <p:cNvSpPr>
            <a:spLocks noGrp="1"/>
          </p:cNvSpPr>
          <p:nvPr>
            <p:ph idx="1"/>
          </p:nvPr>
        </p:nvSpPr>
        <p:spPr/>
        <p:txBody>
          <a:bodyPr>
            <a:normAutofit fontScale="92500"/>
          </a:bodyPr>
          <a:lstStyle/>
          <a:p>
            <a:r>
              <a:rPr lang="cs-CZ" i="1" dirty="0" smtClean="0">
                <a:solidFill>
                  <a:schemeClr val="accent5"/>
                </a:solidFill>
              </a:rPr>
              <a:t>poskytovatelem</a:t>
            </a:r>
            <a:r>
              <a:rPr lang="cs-CZ" dirty="0" smtClean="0">
                <a:solidFill>
                  <a:schemeClr val="accent5"/>
                </a:solidFill>
              </a:rPr>
              <a:t> </a:t>
            </a:r>
            <a:r>
              <a:rPr lang="cs-CZ" dirty="0">
                <a:solidFill>
                  <a:schemeClr val="accent5"/>
                </a:solidFill>
              </a:rPr>
              <a:t>územní samosprávný celek, městská část hlavního </a:t>
            </a:r>
            <a:r>
              <a:rPr lang="cs-CZ" dirty="0" smtClean="0">
                <a:solidFill>
                  <a:schemeClr val="accent5"/>
                </a:solidFill>
              </a:rPr>
              <a:t>města </a:t>
            </a:r>
            <a:r>
              <a:rPr lang="cs-CZ" dirty="0">
                <a:solidFill>
                  <a:schemeClr val="accent5"/>
                </a:solidFill>
              </a:rPr>
              <a:t>Prahy, svazek obcí nebo Regionální rada regionu </a:t>
            </a:r>
            <a:r>
              <a:rPr lang="cs-CZ" dirty="0" smtClean="0">
                <a:solidFill>
                  <a:schemeClr val="accent5"/>
                </a:solidFill>
              </a:rPr>
              <a:t>soudržnosti</a:t>
            </a:r>
          </a:p>
          <a:p>
            <a:r>
              <a:rPr lang="cs-CZ" i="1" dirty="0" smtClean="0">
                <a:solidFill>
                  <a:schemeClr val="accent5"/>
                </a:solidFill>
              </a:rPr>
              <a:t>dotace</a:t>
            </a:r>
            <a:r>
              <a:rPr lang="cs-CZ" dirty="0" smtClean="0">
                <a:solidFill>
                  <a:schemeClr val="accent5"/>
                </a:solidFill>
              </a:rPr>
              <a:t> - peněžní </a:t>
            </a:r>
            <a:r>
              <a:rPr lang="cs-CZ" dirty="0">
                <a:solidFill>
                  <a:schemeClr val="accent5"/>
                </a:solidFill>
              </a:rPr>
              <a:t>prostředky poskytnuté z rozpočtu územního samosprávného celku, městské části hlavního města Prahy, svazku obcí nebo Regionální rady regionu soudržnosti právnické nebo fyzické osobě na stanovený </a:t>
            </a:r>
            <a:r>
              <a:rPr lang="cs-CZ" dirty="0" smtClean="0">
                <a:solidFill>
                  <a:schemeClr val="accent5"/>
                </a:solidFill>
              </a:rPr>
              <a:t>účel</a:t>
            </a:r>
            <a:endParaRPr lang="cs-CZ" dirty="0">
              <a:solidFill>
                <a:schemeClr val="accent5"/>
              </a:solidFill>
            </a:endParaRPr>
          </a:p>
          <a:p>
            <a:r>
              <a:rPr lang="cs-CZ" i="1" dirty="0" smtClean="0">
                <a:solidFill>
                  <a:schemeClr val="accent5"/>
                </a:solidFill>
              </a:rPr>
              <a:t>návratná </a:t>
            </a:r>
            <a:r>
              <a:rPr lang="cs-CZ" i="1" dirty="0">
                <a:solidFill>
                  <a:schemeClr val="accent5"/>
                </a:solidFill>
              </a:rPr>
              <a:t>finanční </a:t>
            </a:r>
            <a:r>
              <a:rPr lang="cs-CZ" i="1" dirty="0" smtClean="0">
                <a:solidFill>
                  <a:schemeClr val="accent5"/>
                </a:solidFill>
              </a:rPr>
              <a:t>výpomoc </a:t>
            </a:r>
            <a:r>
              <a:rPr lang="cs-CZ" dirty="0" smtClean="0">
                <a:solidFill>
                  <a:schemeClr val="accent5"/>
                </a:solidFill>
              </a:rPr>
              <a:t>- </a:t>
            </a:r>
            <a:r>
              <a:rPr lang="cs-CZ" dirty="0">
                <a:solidFill>
                  <a:schemeClr val="accent5"/>
                </a:solidFill>
              </a:rPr>
              <a:t>peněžní prostředky poskytnuté bezúročně z rozpočtu územního samosprávného celku, městské části hlavního města Prahy, svazku obcí nebo Regionální rady regionu soudržnosti právnické nebo fyzické osobě na stanovený účel, které je jejich příjemce povinen vrátit do rozpočtu poskytovatele ve stanovené </a:t>
            </a:r>
            <a:r>
              <a:rPr lang="cs-CZ" dirty="0" smtClean="0">
                <a:solidFill>
                  <a:schemeClr val="accent5"/>
                </a:solidFill>
              </a:rPr>
              <a:t>lhůtě  </a:t>
            </a:r>
            <a:endParaRPr lang="cs-CZ"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1421016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PROGRAM</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solidFill>
                  <a:schemeClr val="accent5"/>
                </a:solidFill>
              </a:rPr>
              <a:t>Program </a:t>
            </a:r>
            <a:r>
              <a:rPr lang="cs-CZ" dirty="0">
                <a:solidFill>
                  <a:schemeClr val="accent5"/>
                </a:solidFill>
              </a:rPr>
              <a:t>pro poskytování dotací nebo návratných finančních </a:t>
            </a:r>
            <a:r>
              <a:rPr lang="cs-CZ" dirty="0" smtClean="0">
                <a:solidFill>
                  <a:schemeClr val="accent5"/>
                </a:solidFill>
              </a:rPr>
              <a:t>výpomocí = souhrn </a:t>
            </a:r>
            <a:r>
              <a:rPr lang="cs-CZ" dirty="0">
                <a:solidFill>
                  <a:schemeClr val="accent5"/>
                </a:solidFill>
              </a:rPr>
              <a:t>věcných, časových a finančních </a:t>
            </a:r>
            <a:r>
              <a:rPr lang="cs-CZ" i="1" dirty="0">
                <a:solidFill>
                  <a:schemeClr val="accent5"/>
                </a:solidFill>
              </a:rPr>
              <a:t>podmínek podpory účelu </a:t>
            </a:r>
            <a:r>
              <a:rPr lang="cs-CZ" i="1" dirty="0" smtClean="0">
                <a:solidFill>
                  <a:schemeClr val="accent5"/>
                </a:solidFill>
              </a:rPr>
              <a:t>určeného poskytovatelem </a:t>
            </a:r>
            <a:r>
              <a:rPr lang="cs-CZ" i="1" dirty="0">
                <a:solidFill>
                  <a:schemeClr val="accent5"/>
                </a:solidFill>
              </a:rPr>
              <a:t>v programu.</a:t>
            </a:r>
          </a:p>
          <a:p>
            <a:r>
              <a:rPr lang="cs-CZ" dirty="0" smtClean="0">
                <a:solidFill>
                  <a:schemeClr val="accent5"/>
                </a:solidFill>
              </a:rPr>
              <a:t>Dotace </a:t>
            </a:r>
            <a:r>
              <a:rPr lang="cs-CZ" dirty="0">
                <a:solidFill>
                  <a:schemeClr val="accent5"/>
                </a:solidFill>
              </a:rPr>
              <a:t>nebo návratná finanční výpomoc se poskytuje na účel </a:t>
            </a:r>
            <a:r>
              <a:rPr lang="cs-CZ" dirty="0" smtClean="0">
                <a:solidFill>
                  <a:schemeClr val="accent5"/>
                </a:solidFill>
              </a:rPr>
              <a:t>určený poskytovatelem </a:t>
            </a:r>
            <a:r>
              <a:rPr lang="cs-CZ" dirty="0">
                <a:solidFill>
                  <a:schemeClr val="accent5"/>
                </a:solidFill>
              </a:rPr>
              <a:t>v programu (§ 10c), na jiný účel určený žadatelem v žádosti nebo na účel stanovený zvláštním právním </a:t>
            </a:r>
            <a:r>
              <a:rPr lang="cs-CZ" dirty="0" smtClean="0">
                <a:solidFill>
                  <a:schemeClr val="accent5"/>
                </a:solidFill>
              </a:rPr>
              <a:t>předpisem (školský zákon, z. o sociálních službách). </a:t>
            </a:r>
            <a:r>
              <a:rPr lang="cs-CZ" dirty="0">
                <a:solidFill>
                  <a:schemeClr val="accent5"/>
                </a:solidFill>
              </a:rPr>
              <a:t>Na dotaci nebo návratnou finanční výpomoc není právní nárok, nestanoví-li zvláštní právní předpis </a:t>
            </a:r>
            <a:r>
              <a:rPr lang="cs-CZ" dirty="0" smtClean="0">
                <a:solidFill>
                  <a:schemeClr val="accent5"/>
                </a:solidFill>
              </a:rPr>
              <a:t>jinak.                           </a:t>
            </a:r>
            <a:endParaRPr lang="cs-CZ" dirty="0">
              <a:solidFill>
                <a:schemeClr val="accent5"/>
              </a:solidFill>
            </a:endParaRPr>
          </a:p>
          <a:p>
            <a:r>
              <a:rPr lang="cs-CZ" dirty="0" smtClean="0">
                <a:solidFill>
                  <a:schemeClr val="accent5"/>
                </a:solidFill>
              </a:rPr>
              <a:t>Dotaci </a:t>
            </a:r>
            <a:r>
              <a:rPr lang="cs-CZ" dirty="0">
                <a:solidFill>
                  <a:schemeClr val="accent5"/>
                </a:solidFill>
              </a:rPr>
              <a:t>nebo návratnou finanční </a:t>
            </a:r>
            <a:r>
              <a:rPr lang="cs-CZ" dirty="0" smtClean="0">
                <a:solidFill>
                  <a:schemeClr val="accent5"/>
                </a:solidFill>
              </a:rPr>
              <a:t>výpomoc lze </a:t>
            </a:r>
            <a:r>
              <a:rPr lang="cs-CZ" dirty="0">
                <a:solidFill>
                  <a:schemeClr val="accent5"/>
                </a:solidFill>
              </a:rPr>
              <a:t>poskytnout na základě žádosti o poskytnutí dotace nebo návratné finanční výpomoci prostřednictvím veřejnoprávní smlouvy </a:t>
            </a:r>
            <a:r>
              <a:rPr lang="cs-CZ" dirty="0" smtClean="0">
                <a:solidFill>
                  <a:schemeClr val="accent5"/>
                </a:solidFill>
              </a:rPr>
              <a:t>-„</a:t>
            </a:r>
            <a:r>
              <a:rPr lang="cs-CZ" dirty="0">
                <a:solidFill>
                  <a:schemeClr val="accent5"/>
                </a:solidFill>
              </a:rPr>
              <a:t>žádost</a:t>
            </a:r>
            <a:r>
              <a:rPr lang="cs-CZ" dirty="0" smtClean="0">
                <a:solidFill>
                  <a:schemeClr val="accent5"/>
                </a:solidFill>
              </a:rPr>
              <a:t>“, </a:t>
            </a:r>
            <a:r>
              <a:rPr lang="cs-CZ" dirty="0">
                <a:solidFill>
                  <a:schemeClr val="accent5"/>
                </a:solidFill>
              </a:rPr>
              <a:t>popřípadě na základě povinnosti vyplývající ze zvláštního právního </a:t>
            </a:r>
            <a:r>
              <a:rPr lang="cs-CZ" dirty="0" smtClean="0">
                <a:solidFill>
                  <a:schemeClr val="accent5"/>
                </a:solidFill>
              </a:rPr>
              <a:t>předpisu</a:t>
            </a:r>
            <a:endParaRPr lang="cs-CZ"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36</a:t>
            </a:fld>
            <a:endParaRPr lang="en-US" dirty="0"/>
          </a:p>
        </p:txBody>
      </p:sp>
    </p:spTree>
    <p:extLst>
      <p:ext uri="{BB962C8B-B14F-4D97-AF65-F5344CB8AC3E}">
        <p14:creationId xmlns:p14="http://schemas.microsoft.com/office/powerpoint/2010/main" val="2533150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5"/>
                </a:solidFill>
              </a:rPr>
              <a:t>Obsahové náležitosti </a:t>
            </a:r>
            <a:r>
              <a:rPr lang="cs-CZ" b="1" i="1" dirty="0" smtClean="0">
                <a:solidFill>
                  <a:schemeClr val="accent5"/>
                </a:solidFill>
              </a:rPr>
              <a:t>Žádosti</a:t>
            </a:r>
            <a:endParaRPr lang="cs-CZ" b="1" i="1" dirty="0">
              <a:solidFill>
                <a:schemeClr val="accent5"/>
              </a:solidFill>
            </a:endParaRPr>
          </a:p>
        </p:txBody>
      </p:sp>
      <p:sp>
        <p:nvSpPr>
          <p:cNvPr id="3" name="Zástupný symbol pro obsah 2"/>
          <p:cNvSpPr>
            <a:spLocks noGrp="1"/>
          </p:cNvSpPr>
          <p:nvPr>
            <p:ph idx="1"/>
          </p:nvPr>
        </p:nvSpPr>
        <p:spPr>
          <a:xfrm>
            <a:off x="838200" y="1345474"/>
            <a:ext cx="10515600" cy="4831489"/>
          </a:xfrm>
        </p:spPr>
        <p:txBody>
          <a:bodyPr>
            <a:noAutofit/>
          </a:bodyPr>
          <a:lstStyle/>
          <a:p>
            <a:r>
              <a:rPr lang="cs-CZ" sz="1800" dirty="0">
                <a:solidFill>
                  <a:schemeClr val="accent5"/>
                </a:solidFill>
              </a:rPr>
              <a:t>jméno a příjmení, datum narození a adresu bydliště žadatele o dotaci nebo návratnou finanční výpomoc, je-li žadatel fyzickou osobou, a je-li tato fyzická osoba podnikatelem, také identifikační číslo osoby, bylo-li přiděleno, nebo, je-li žadatel právnickou osobou, název, popřípadě obchodní firmu, sídlo a identifikační číslo osoby, bylo-li přiděleno,</a:t>
            </a:r>
          </a:p>
          <a:p>
            <a:r>
              <a:rPr lang="cs-CZ" sz="1800" dirty="0">
                <a:solidFill>
                  <a:schemeClr val="accent5"/>
                </a:solidFill>
              </a:rPr>
              <a:t> </a:t>
            </a:r>
            <a:r>
              <a:rPr lang="cs-CZ" sz="1800" dirty="0" smtClean="0">
                <a:solidFill>
                  <a:schemeClr val="accent5"/>
                </a:solidFill>
              </a:rPr>
              <a:t>požadovanou </a:t>
            </a:r>
            <a:r>
              <a:rPr lang="cs-CZ" sz="1800" dirty="0">
                <a:solidFill>
                  <a:schemeClr val="accent5"/>
                </a:solidFill>
              </a:rPr>
              <a:t>částku,</a:t>
            </a:r>
          </a:p>
          <a:p>
            <a:r>
              <a:rPr lang="cs-CZ" sz="1800" dirty="0">
                <a:solidFill>
                  <a:schemeClr val="accent5"/>
                </a:solidFill>
              </a:rPr>
              <a:t> </a:t>
            </a:r>
            <a:r>
              <a:rPr lang="cs-CZ" sz="1800" dirty="0" smtClean="0">
                <a:solidFill>
                  <a:schemeClr val="accent5"/>
                </a:solidFill>
              </a:rPr>
              <a:t>účel</a:t>
            </a:r>
            <a:r>
              <a:rPr lang="cs-CZ" sz="1800" dirty="0">
                <a:solidFill>
                  <a:schemeClr val="accent5"/>
                </a:solidFill>
              </a:rPr>
              <a:t>, na který žadatel chce dotaci nebo návratnou finanční výpomoc použít,</a:t>
            </a:r>
          </a:p>
          <a:p>
            <a:r>
              <a:rPr lang="cs-CZ" sz="1800" dirty="0">
                <a:solidFill>
                  <a:schemeClr val="accent5"/>
                </a:solidFill>
              </a:rPr>
              <a:t> </a:t>
            </a:r>
            <a:r>
              <a:rPr lang="cs-CZ" sz="1800" dirty="0" smtClean="0">
                <a:solidFill>
                  <a:schemeClr val="accent5"/>
                </a:solidFill>
              </a:rPr>
              <a:t>dobu</a:t>
            </a:r>
            <a:r>
              <a:rPr lang="cs-CZ" sz="1800" dirty="0">
                <a:solidFill>
                  <a:schemeClr val="accent5"/>
                </a:solidFill>
              </a:rPr>
              <a:t>, v níž má být dosaženo účelu, u návratné finanční výpomoci i lhůty pro navrácení poskytnutých peněžních prostředků a výši jednotlivých splátek,</a:t>
            </a:r>
          </a:p>
          <a:p>
            <a:r>
              <a:rPr lang="cs-CZ" sz="1800" dirty="0">
                <a:solidFill>
                  <a:schemeClr val="accent5"/>
                </a:solidFill>
              </a:rPr>
              <a:t> </a:t>
            </a:r>
            <a:r>
              <a:rPr lang="cs-CZ" sz="1800" b="1" dirty="0" smtClean="0">
                <a:solidFill>
                  <a:schemeClr val="accent5"/>
                </a:solidFill>
              </a:rPr>
              <a:t>odůvodnění </a:t>
            </a:r>
            <a:r>
              <a:rPr lang="cs-CZ" sz="1800" b="1" dirty="0">
                <a:solidFill>
                  <a:schemeClr val="accent5"/>
                </a:solidFill>
              </a:rPr>
              <a:t>žádosti,</a:t>
            </a:r>
          </a:p>
          <a:p>
            <a:r>
              <a:rPr lang="cs-CZ" sz="1800" dirty="0">
                <a:solidFill>
                  <a:schemeClr val="accent5"/>
                </a:solidFill>
              </a:rPr>
              <a:t> </a:t>
            </a:r>
            <a:r>
              <a:rPr lang="cs-CZ" sz="1800" dirty="0" smtClean="0">
                <a:solidFill>
                  <a:schemeClr val="accent5"/>
                </a:solidFill>
              </a:rPr>
              <a:t>je-li </a:t>
            </a:r>
            <a:r>
              <a:rPr lang="cs-CZ" sz="1800" dirty="0">
                <a:solidFill>
                  <a:schemeClr val="accent5"/>
                </a:solidFill>
              </a:rPr>
              <a:t>žadatel právnickou osobou, </a:t>
            </a:r>
            <a:r>
              <a:rPr lang="cs-CZ" sz="1800" dirty="0" smtClean="0">
                <a:solidFill>
                  <a:schemeClr val="accent5"/>
                </a:solidFill>
              </a:rPr>
              <a:t>identifikaci </a:t>
            </a:r>
            <a:r>
              <a:rPr lang="cs-CZ" sz="1800" dirty="0">
                <a:solidFill>
                  <a:schemeClr val="accent5"/>
                </a:solidFill>
              </a:rPr>
              <a:t>osob zastupujících právnickou osobu s uvedením právního důvodu </a:t>
            </a:r>
            <a:r>
              <a:rPr lang="cs-CZ" sz="1800" dirty="0" smtClean="0">
                <a:solidFill>
                  <a:schemeClr val="accent5"/>
                </a:solidFill>
              </a:rPr>
              <a:t>zastoupení,  nebo osob </a:t>
            </a:r>
            <a:r>
              <a:rPr lang="cs-CZ" sz="1800" dirty="0">
                <a:solidFill>
                  <a:schemeClr val="accent5"/>
                </a:solidFill>
              </a:rPr>
              <a:t>s podílem v této právnické </a:t>
            </a:r>
            <a:r>
              <a:rPr lang="cs-CZ" sz="1800" dirty="0" smtClean="0">
                <a:solidFill>
                  <a:schemeClr val="accent5"/>
                </a:solidFill>
              </a:rPr>
              <a:t>osobě, osob</a:t>
            </a:r>
            <a:r>
              <a:rPr lang="cs-CZ" sz="1800" dirty="0">
                <a:solidFill>
                  <a:schemeClr val="accent5"/>
                </a:solidFill>
              </a:rPr>
              <a:t>, v nichž má přímý podíl, a o výši tohoto podílu,</a:t>
            </a:r>
          </a:p>
          <a:p>
            <a:r>
              <a:rPr lang="cs-CZ" sz="1800" dirty="0">
                <a:solidFill>
                  <a:schemeClr val="accent5"/>
                </a:solidFill>
              </a:rPr>
              <a:t> </a:t>
            </a:r>
            <a:r>
              <a:rPr lang="cs-CZ" sz="1800" dirty="0" smtClean="0">
                <a:solidFill>
                  <a:schemeClr val="accent5"/>
                </a:solidFill>
              </a:rPr>
              <a:t>seznam </a:t>
            </a:r>
            <a:r>
              <a:rPr lang="cs-CZ" sz="1800" dirty="0">
                <a:solidFill>
                  <a:schemeClr val="accent5"/>
                </a:solidFill>
              </a:rPr>
              <a:t>případných příloh </a:t>
            </a:r>
            <a:r>
              <a:rPr lang="cs-CZ" sz="1800" dirty="0" smtClean="0">
                <a:solidFill>
                  <a:schemeClr val="accent5"/>
                </a:solidFill>
              </a:rPr>
              <a:t>žádosti a </a:t>
            </a:r>
            <a:r>
              <a:rPr lang="cs-CZ" sz="1800" i="1" dirty="0" smtClean="0">
                <a:solidFill>
                  <a:schemeClr val="accent5"/>
                </a:solidFill>
              </a:rPr>
              <a:t>den </a:t>
            </a:r>
            <a:r>
              <a:rPr lang="cs-CZ" sz="1800" i="1" dirty="0">
                <a:solidFill>
                  <a:schemeClr val="accent5"/>
                </a:solidFill>
              </a:rPr>
              <a:t>vyhotovení žádosti a podpis </a:t>
            </a:r>
            <a:r>
              <a:rPr lang="cs-CZ" sz="1800" dirty="0">
                <a:solidFill>
                  <a:schemeClr val="accent5"/>
                </a:solidFill>
              </a:rPr>
              <a:t>osoby zastupující žadatele, v případě zastoupení na základě plné moci i plnou moc. </a:t>
            </a:r>
            <a:endParaRPr lang="cs-CZ" sz="1800" dirty="0" smtClean="0">
              <a:solidFill>
                <a:schemeClr val="accent5"/>
              </a:solidFill>
            </a:endParaRPr>
          </a:p>
          <a:p>
            <a:r>
              <a:rPr lang="cs-CZ" sz="1800" b="1" u="sng" dirty="0" smtClean="0">
                <a:solidFill>
                  <a:schemeClr val="accent5"/>
                </a:solidFill>
              </a:rPr>
              <a:t>Nevyhoví-li </a:t>
            </a:r>
            <a:r>
              <a:rPr lang="cs-CZ" sz="1800" b="1" u="sng" dirty="0">
                <a:solidFill>
                  <a:schemeClr val="accent5"/>
                </a:solidFill>
              </a:rPr>
              <a:t>poskytovatel žádosti, sdělí bez zbytečného odkladu žadateli, že jeho žádosti nebylo vyhověno a důvod nevyhovění </a:t>
            </a:r>
            <a:r>
              <a:rPr lang="cs-CZ" sz="1800" b="1" u="sng" dirty="0" smtClean="0">
                <a:solidFill>
                  <a:schemeClr val="accent5"/>
                </a:solidFill>
              </a:rPr>
              <a:t>žádosti – </a:t>
            </a:r>
            <a:r>
              <a:rPr lang="cs-CZ" sz="1800" b="1" i="1" u="sng" dirty="0" smtClean="0">
                <a:solidFill>
                  <a:schemeClr val="accent5"/>
                </a:solidFill>
              </a:rPr>
              <a:t>SDĚLENÍ.</a:t>
            </a:r>
            <a:endParaRPr lang="cs-CZ" sz="1800" b="1" i="1" u="sng"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37</a:t>
            </a:fld>
            <a:endParaRPr lang="en-US" dirty="0"/>
          </a:p>
        </p:txBody>
      </p:sp>
    </p:spTree>
    <p:extLst>
      <p:ext uri="{BB962C8B-B14F-4D97-AF65-F5344CB8AC3E}">
        <p14:creationId xmlns:p14="http://schemas.microsoft.com/office/powerpoint/2010/main" val="4260260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Obsahové náležitosti </a:t>
            </a:r>
            <a:r>
              <a:rPr lang="cs-CZ" b="1" i="1" dirty="0" smtClean="0">
                <a:solidFill>
                  <a:schemeClr val="accent5"/>
                </a:solidFill>
              </a:rPr>
              <a:t>V. SMLOUVY</a:t>
            </a:r>
            <a:endParaRPr lang="cs-CZ" dirty="0"/>
          </a:p>
        </p:txBody>
      </p:sp>
      <p:sp>
        <p:nvSpPr>
          <p:cNvPr id="3" name="Zástupný symbol pro obsah 2"/>
          <p:cNvSpPr>
            <a:spLocks noGrp="1"/>
          </p:cNvSpPr>
          <p:nvPr>
            <p:ph idx="1"/>
          </p:nvPr>
        </p:nvSpPr>
        <p:spPr>
          <a:xfrm>
            <a:off x="838200" y="1319348"/>
            <a:ext cx="10515600" cy="5037001"/>
          </a:xfrm>
        </p:spPr>
        <p:txBody>
          <a:bodyPr>
            <a:noAutofit/>
          </a:bodyPr>
          <a:lstStyle/>
          <a:p>
            <a:r>
              <a:rPr lang="cs-CZ" sz="1600" dirty="0" smtClean="0">
                <a:solidFill>
                  <a:schemeClr val="accent5"/>
                </a:solidFill>
              </a:rPr>
              <a:t>Název</a:t>
            </a:r>
            <a:r>
              <a:rPr lang="cs-CZ" sz="1600" dirty="0">
                <a:solidFill>
                  <a:schemeClr val="accent5"/>
                </a:solidFill>
              </a:rPr>
              <a:t>, sídlo, identifikační číslo poskytovatele dotace nebo návratné finanční výpomoci,</a:t>
            </a:r>
          </a:p>
          <a:p>
            <a:r>
              <a:rPr lang="cs-CZ" sz="1600" dirty="0" smtClean="0">
                <a:solidFill>
                  <a:schemeClr val="accent5"/>
                </a:solidFill>
              </a:rPr>
              <a:t>jméno </a:t>
            </a:r>
            <a:r>
              <a:rPr lang="cs-CZ" sz="1600" dirty="0">
                <a:solidFill>
                  <a:schemeClr val="accent5"/>
                </a:solidFill>
              </a:rPr>
              <a:t>a příjmení, datum narození a adresu bydliště, je-li příjemce dotace nebo návratné finanční výpomoci fyzickou </a:t>
            </a:r>
            <a:r>
              <a:rPr lang="cs-CZ" sz="1600" dirty="0" smtClean="0">
                <a:solidFill>
                  <a:schemeClr val="accent5"/>
                </a:solidFill>
              </a:rPr>
              <a:t>osobou IČ, nebo</a:t>
            </a:r>
            <a:r>
              <a:rPr lang="cs-CZ" sz="1600" dirty="0">
                <a:solidFill>
                  <a:schemeClr val="accent5"/>
                </a:solidFill>
              </a:rPr>
              <a:t>, je-li příjemce dotace nebo návratné finanční výpomoci právnickou osobou, název, popřípadě obchodní firmu, sídlo a identifikační číslo osoby, </a:t>
            </a:r>
            <a:r>
              <a:rPr lang="cs-CZ" sz="1600" dirty="0" smtClean="0">
                <a:solidFill>
                  <a:schemeClr val="accent5"/>
                </a:solidFill>
              </a:rPr>
              <a:t> </a:t>
            </a:r>
          </a:p>
          <a:p>
            <a:r>
              <a:rPr lang="cs-CZ" sz="1600" dirty="0" smtClean="0">
                <a:solidFill>
                  <a:schemeClr val="accent5"/>
                </a:solidFill>
              </a:rPr>
              <a:t>číslo </a:t>
            </a:r>
            <a:r>
              <a:rPr lang="cs-CZ" sz="1600" dirty="0">
                <a:solidFill>
                  <a:schemeClr val="accent5"/>
                </a:solidFill>
              </a:rPr>
              <a:t>bankovního účtu poskytovatele a příjemce dotace nebo návratné finanční výpomoci, nebo způsob, jakým budou prostředky poskytnuty,</a:t>
            </a:r>
          </a:p>
          <a:p>
            <a:r>
              <a:rPr lang="cs-CZ" sz="1600" dirty="0" smtClean="0">
                <a:solidFill>
                  <a:schemeClr val="accent5"/>
                </a:solidFill>
              </a:rPr>
              <a:t>poskytovanou </a:t>
            </a:r>
            <a:r>
              <a:rPr lang="cs-CZ" sz="1600" dirty="0">
                <a:solidFill>
                  <a:schemeClr val="accent5"/>
                </a:solidFill>
              </a:rPr>
              <a:t>částku nebo částku, do jejíž výše může být dotace nebo návratná finanční výpomoc </a:t>
            </a:r>
            <a:r>
              <a:rPr lang="cs-CZ" sz="1600" dirty="0" smtClean="0">
                <a:solidFill>
                  <a:schemeClr val="accent5"/>
                </a:solidFill>
              </a:rPr>
              <a:t>poskytnuta (i možný zdroj krytí u prostředků SR, NF)</a:t>
            </a:r>
            <a:endParaRPr lang="cs-CZ" sz="1600" dirty="0">
              <a:solidFill>
                <a:schemeClr val="accent5"/>
              </a:solidFill>
            </a:endParaRPr>
          </a:p>
          <a:p>
            <a:r>
              <a:rPr lang="cs-CZ" sz="1600" dirty="0" smtClean="0">
                <a:solidFill>
                  <a:schemeClr val="accent5"/>
                </a:solidFill>
              </a:rPr>
              <a:t>účel</a:t>
            </a:r>
            <a:r>
              <a:rPr lang="cs-CZ" sz="1600" dirty="0">
                <a:solidFill>
                  <a:schemeClr val="accent5"/>
                </a:solidFill>
              </a:rPr>
              <a:t>, na který jsou poskytované peněžní prostředky určeny,</a:t>
            </a:r>
          </a:p>
          <a:p>
            <a:r>
              <a:rPr lang="cs-CZ" sz="1600" dirty="0" smtClean="0">
                <a:solidFill>
                  <a:schemeClr val="accent5"/>
                </a:solidFill>
              </a:rPr>
              <a:t>dobu</a:t>
            </a:r>
            <a:r>
              <a:rPr lang="cs-CZ" sz="1600" dirty="0">
                <a:solidFill>
                  <a:schemeClr val="accent5"/>
                </a:solidFill>
              </a:rPr>
              <a:t>, v níž má být stanoveného účelu dosaženo,</a:t>
            </a:r>
          </a:p>
          <a:p>
            <a:r>
              <a:rPr lang="cs-CZ" sz="1600" dirty="0" smtClean="0">
                <a:solidFill>
                  <a:schemeClr val="accent5"/>
                </a:solidFill>
              </a:rPr>
              <a:t> </a:t>
            </a:r>
            <a:r>
              <a:rPr lang="cs-CZ" sz="1600" dirty="0">
                <a:solidFill>
                  <a:schemeClr val="accent5"/>
                </a:solidFill>
              </a:rPr>
              <a:t>u návratné finanční výpomoci lhůty pro navrácení poskytnutých peněžních prostředků a výši jednotlivých splátek,</a:t>
            </a:r>
          </a:p>
          <a:p>
            <a:r>
              <a:rPr lang="cs-CZ" sz="1600" dirty="0">
                <a:solidFill>
                  <a:schemeClr val="accent5"/>
                </a:solidFill>
              </a:rPr>
              <a:t> </a:t>
            </a:r>
            <a:r>
              <a:rPr lang="cs-CZ" sz="1600" dirty="0" smtClean="0">
                <a:solidFill>
                  <a:schemeClr val="accent5"/>
                </a:solidFill>
              </a:rPr>
              <a:t>podmínky</a:t>
            </a:r>
            <a:r>
              <a:rPr lang="cs-CZ" sz="1600" dirty="0">
                <a:solidFill>
                  <a:schemeClr val="accent5"/>
                </a:solidFill>
              </a:rPr>
              <a:t>, které je příjemce povinen při použití peněžních prostředků </a:t>
            </a:r>
            <a:r>
              <a:rPr lang="cs-CZ" sz="1600" dirty="0" smtClean="0">
                <a:solidFill>
                  <a:schemeClr val="accent5"/>
                </a:solidFill>
              </a:rPr>
              <a:t>splnit, případně </a:t>
            </a:r>
            <a:r>
              <a:rPr lang="cs-CZ" sz="1600" dirty="0">
                <a:solidFill>
                  <a:schemeClr val="accent5"/>
                </a:solidFill>
              </a:rPr>
              <a:t>další podmínky související s účelem, na nějž byly peněžní prostředky poskytnuty, které je příjemce povinen dodržet,</a:t>
            </a:r>
          </a:p>
          <a:p>
            <a:r>
              <a:rPr lang="cs-CZ" sz="1600" dirty="0" smtClean="0">
                <a:solidFill>
                  <a:schemeClr val="accent5"/>
                </a:solidFill>
              </a:rPr>
              <a:t>dobu </a:t>
            </a:r>
            <a:r>
              <a:rPr lang="cs-CZ" sz="1600" dirty="0">
                <a:solidFill>
                  <a:schemeClr val="accent5"/>
                </a:solidFill>
              </a:rPr>
              <a:t>pro předložení finančního vypořádání dotace nebo návratné finanční výpomoci a číslo účtu, na který mají být nepoužité peněžní prostředky nebo návratná finanční výpomoc vráceny,</a:t>
            </a:r>
          </a:p>
          <a:p>
            <a:r>
              <a:rPr lang="cs-CZ" sz="1600" dirty="0">
                <a:solidFill>
                  <a:schemeClr val="accent5"/>
                </a:solidFill>
              </a:rPr>
              <a:t> </a:t>
            </a:r>
            <a:r>
              <a:rPr lang="cs-CZ" sz="1600" dirty="0" smtClean="0">
                <a:solidFill>
                  <a:schemeClr val="accent5"/>
                </a:solidFill>
              </a:rPr>
              <a:t>je-li </a:t>
            </a:r>
            <a:r>
              <a:rPr lang="cs-CZ" sz="1600" dirty="0">
                <a:solidFill>
                  <a:schemeClr val="accent5"/>
                </a:solidFill>
              </a:rPr>
              <a:t>příjemcem dotace nebo návratné finanční výpomoci právnická osoba, povinnosti příjemce v případě přeměny nebo zrušení právnické osoby s likvidací,</a:t>
            </a:r>
          </a:p>
          <a:p>
            <a:r>
              <a:rPr lang="cs-CZ" sz="1600" dirty="0">
                <a:solidFill>
                  <a:schemeClr val="accent5"/>
                </a:solidFill>
              </a:rPr>
              <a:t> </a:t>
            </a:r>
            <a:r>
              <a:rPr lang="cs-CZ" sz="1600" dirty="0" smtClean="0">
                <a:solidFill>
                  <a:schemeClr val="accent5"/>
                </a:solidFill>
              </a:rPr>
              <a:t>den </a:t>
            </a:r>
            <a:r>
              <a:rPr lang="cs-CZ" sz="1600" dirty="0">
                <a:solidFill>
                  <a:schemeClr val="accent5"/>
                </a:solidFill>
              </a:rPr>
              <a:t>podpisu smlouvy smluvními stranami a jejich podpisy.</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33472639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algn="just"/>
            <a:r>
              <a:rPr lang="cs-CZ" b="1" u="sng" dirty="0" smtClean="0">
                <a:solidFill>
                  <a:schemeClr val="accent5"/>
                </a:solidFill>
              </a:rPr>
              <a:t>Ve </a:t>
            </a:r>
            <a:r>
              <a:rPr lang="cs-CZ" b="1" u="sng" dirty="0">
                <a:solidFill>
                  <a:schemeClr val="accent5"/>
                </a:solidFill>
              </a:rPr>
              <a:t>veřejnoprávní smlouvě o poskytnutí dotace </a:t>
            </a:r>
            <a:r>
              <a:rPr lang="cs-CZ" b="1" i="1" u="sng" dirty="0">
                <a:solidFill>
                  <a:schemeClr val="accent5"/>
                </a:solidFill>
              </a:rPr>
              <a:t>lze </a:t>
            </a:r>
            <a:r>
              <a:rPr lang="cs-CZ" b="1" u="sng" dirty="0">
                <a:solidFill>
                  <a:schemeClr val="accent5"/>
                </a:solidFill>
              </a:rPr>
              <a:t>z podmínek </a:t>
            </a:r>
            <a:r>
              <a:rPr lang="cs-CZ" b="1" u="sng" dirty="0" smtClean="0">
                <a:solidFill>
                  <a:schemeClr val="accent5"/>
                </a:solidFill>
              </a:rPr>
              <a:t>stanovených v zákoně </a:t>
            </a:r>
            <a:r>
              <a:rPr lang="cs-CZ" b="1" u="sng" dirty="0">
                <a:solidFill>
                  <a:schemeClr val="accent5"/>
                </a:solidFill>
              </a:rPr>
              <a:t>vymezit </a:t>
            </a:r>
            <a:r>
              <a:rPr lang="cs-CZ" b="1" u="sng" dirty="0" smtClean="0">
                <a:solidFill>
                  <a:schemeClr val="accent5"/>
                </a:solidFill>
              </a:rPr>
              <a:t> i podmínky</a:t>
            </a:r>
            <a:r>
              <a:rPr lang="cs-CZ" b="1" u="sng" dirty="0">
                <a:solidFill>
                  <a:schemeClr val="accent5"/>
                </a:solidFill>
              </a:rPr>
              <a:t>, jejichž porušení bude považováno za méně závažné, za které se uloží odvod za porušení rozpočtové kázně nižší, než odpovídá výši neoprávněně použitých nebo zadržených peněžních prostředků. </a:t>
            </a:r>
            <a:endParaRPr lang="cs-CZ" b="1" u="sng" dirty="0" smtClean="0">
              <a:solidFill>
                <a:schemeClr val="accent5"/>
              </a:solidFill>
            </a:endParaRPr>
          </a:p>
          <a:p>
            <a:pPr algn="just"/>
            <a:r>
              <a:rPr lang="cs-CZ" sz="2200" dirty="0" smtClean="0">
                <a:solidFill>
                  <a:schemeClr val="accent5"/>
                </a:solidFill>
              </a:rPr>
              <a:t>Ve </a:t>
            </a:r>
            <a:r>
              <a:rPr lang="cs-CZ" sz="2200" dirty="0">
                <a:solidFill>
                  <a:schemeClr val="accent5"/>
                </a:solidFill>
              </a:rPr>
              <a:t>veřejnoprávní smlouvě o poskytnutí dotace se pro stanovení nižšího odvodu uvede </a:t>
            </a:r>
            <a:r>
              <a:rPr lang="cs-CZ" sz="2200" i="1" dirty="0">
                <a:solidFill>
                  <a:schemeClr val="accent5"/>
                </a:solidFill>
              </a:rPr>
              <a:t>pevná částka, procento nebo procentní rozmezí, </a:t>
            </a:r>
            <a:r>
              <a:rPr lang="cs-CZ" sz="2200" dirty="0">
                <a:solidFill>
                  <a:schemeClr val="accent5"/>
                </a:solidFill>
              </a:rPr>
              <a:t>v jehož rámci bude odvod stanoven. Procento nebo procentní rozmezí se stanoví z poskytnutých prostředků, v souvislosti s jejichž použitím došlo k porušení rozpočtové kázně</a:t>
            </a:r>
            <a:r>
              <a:rPr lang="cs-CZ" sz="2200" dirty="0" smtClean="0">
                <a:solidFill>
                  <a:schemeClr val="accent5"/>
                </a:solidFill>
              </a:rPr>
              <a:t>.</a:t>
            </a:r>
          </a:p>
          <a:p>
            <a:pPr algn="just"/>
            <a:r>
              <a:rPr lang="cs-CZ" dirty="0" smtClean="0">
                <a:solidFill>
                  <a:schemeClr val="accent5"/>
                </a:solidFill>
              </a:rPr>
              <a:t>Spory </a:t>
            </a:r>
            <a:r>
              <a:rPr lang="cs-CZ" dirty="0">
                <a:solidFill>
                  <a:schemeClr val="accent5"/>
                </a:solidFill>
              </a:rPr>
              <a:t>z právních poměrů při poskytnutí dotace nebo návratné finanční výpomoci rozhoduje podle správního </a:t>
            </a:r>
            <a:r>
              <a:rPr lang="cs-CZ" dirty="0" smtClean="0">
                <a:solidFill>
                  <a:schemeClr val="accent5"/>
                </a:solidFill>
              </a:rPr>
              <a:t>řádu MF</a:t>
            </a:r>
            <a:r>
              <a:rPr lang="cs-CZ" dirty="0">
                <a:solidFill>
                  <a:schemeClr val="accent5"/>
                </a:solidFill>
              </a:rPr>
              <a:t>-</a:t>
            </a:r>
            <a:r>
              <a:rPr lang="cs-CZ" dirty="0" smtClean="0">
                <a:solidFill>
                  <a:schemeClr val="accent5"/>
                </a:solidFill>
              </a:rPr>
              <a:t> Kraje, </a:t>
            </a:r>
            <a:r>
              <a:rPr lang="cs-CZ" dirty="0" err="1" smtClean="0">
                <a:solidFill>
                  <a:schemeClr val="accent5"/>
                </a:solidFill>
              </a:rPr>
              <a:t>DSvO</a:t>
            </a:r>
            <a:r>
              <a:rPr lang="cs-CZ" dirty="0" smtClean="0">
                <a:solidFill>
                  <a:schemeClr val="accent5"/>
                </a:solidFill>
              </a:rPr>
              <a:t>, </a:t>
            </a:r>
            <a:r>
              <a:rPr lang="cs-CZ" dirty="0" err="1" smtClean="0">
                <a:solidFill>
                  <a:schemeClr val="accent5"/>
                </a:solidFill>
              </a:rPr>
              <a:t>Hl.m.P</a:t>
            </a:r>
            <a:r>
              <a:rPr lang="cs-CZ" dirty="0" smtClean="0">
                <a:solidFill>
                  <a:schemeClr val="accent5"/>
                </a:solidFill>
              </a:rPr>
              <a:t>., kraj-obce, Magistrát hl.m.P.-pro mě. </a:t>
            </a:r>
            <a:r>
              <a:rPr lang="cs-CZ" dirty="0">
                <a:solidFill>
                  <a:schemeClr val="accent5"/>
                </a:solidFill>
              </a:rPr>
              <a:t>č</a:t>
            </a:r>
            <a:r>
              <a:rPr lang="cs-CZ" dirty="0" smtClean="0">
                <a:solidFill>
                  <a:schemeClr val="accent5"/>
                </a:solidFill>
              </a:rPr>
              <a:t>ásti P.</a:t>
            </a:r>
            <a:endParaRPr lang="cs-CZ"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39</a:t>
            </a:fld>
            <a:endParaRPr lang="en-US" dirty="0"/>
          </a:p>
        </p:txBody>
      </p:sp>
    </p:spTree>
    <p:extLst>
      <p:ext uri="{BB962C8B-B14F-4D97-AF65-F5344CB8AC3E}">
        <p14:creationId xmlns:p14="http://schemas.microsoft.com/office/powerpoint/2010/main" val="187293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209800" y="1196976"/>
            <a:ext cx="7772400" cy="1470025"/>
          </a:xfrm>
        </p:spPr>
        <p:txBody>
          <a:bodyPr>
            <a:normAutofit fontScale="90000"/>
          </a:bodyPr>
          <a:lstStyle/>
          <a:p>
            <a:pPr algn="l"/>
            <a:r>
              <a:rPr lang="cs-CZ" altLang="cs-CZ" b="1" dirty="0" smtClean="0"/>
              <a:t/>
            </a:r>
            <a:br>
              <a:rPr lang="cs-CZ" altLang="cs-CZ" b="1" dirty="0" smtClean="0"/>
            </a:br>
            <a:r>
              <a:rPr lang="cs-CZ" altLang="cs-CZ" b="1" dirty="0" smtClean="0"/>
              <a:t/>
            </a:r>
            <a:br>
              <a:rPr lang="cs-CZ" altLang="cs-CZ" b="1" dirty="0" smtClean="0"/>
            </a:br>
            <a:r>
              <a:rPr lang="cs-CZ" altLang="cs-CZ" b="1" dirty="0" smtClean="0"/>
              <a:t/>
            </a:r>
            <a:br>
              <a:rPr lang="cs-CZ" altLang="cs-CZ" b="1" dirty="0" smtClean="0"/>
            </a:br>
            <a:r>
              <a:rPr lang="cs-CZ" altLang="cs-CZ" b="1" dirty="0"/>
              <a:t/>
            </a:r>
            <a:br>
              <a:rPr lang="cs-CZ" altLang="cs-CZ" b="1" dirty="0"/>
            </a:br>
            <a:r>
              <a:rPr lang="cs-CZ" altLang="cs-CZ" b="1" dirty="0" smtClean="0"/>
              <a:t/>
            </a:r>
            <a:br>
              <a:rPr lang="cs-CZ" altLang="cs-CZ" b="1" dirty="0" smtClean="0"/>
            </a:br>
            <a:r>
              <a:rPr lang="cs-CZ" altLang="cs-CZ" b="1" dirty="0"/>
              <a:t/>
            </a:r>
            <a:br>
              <a:rPr lang="cs-CZ" altLang="cs-CZ" b="1" dirty="0"/>
            </a:br>
            <a:r>
              <a:rPr lang="cs-CZ" altLang="cs-CZ" sz="4900" b="1" dirty="0" smtClean="0">
                <a:solidFill>
                  <a:schemeClr val="tx1"/>
                </a:solidFill>
              </a:rPr>
              <a:t>HOSPODAŘENÍ  ÚSC </a:t>
            </a:r>
            <a:br>
              <a:rPr lang="cs-CZ" altLang="cs-CZ" sz="4900" b="1" dirty="0" smtClean="0">
                <a:solidFill>
                  <a:schemeClr val="tx1"/>
                </a:solidFill>
              </a:rPr>
            </a:br>
            <a:r>
              <a:rPr lang="cs-CZ" altLang="cs-CZ" sz="2700" b="1" dirty="0" smtClean="0">
                <a:solidFill>
                  <a:schemeClr val="tx1"/>
                </a:solidFill>
                <a:latin typeface="Calibri" panose="020F0502020204030204" pitchFamily="34" charset="0"/>
                <a:cs typeface="Calibri" panose="020F0502020204030204" pitchFamily="34" charset="0"/>
              </a:rPr>
              <a:t>právní úprava </a:t>
            </a:r>
            <a:r>
              <a:rPr lang="cs-CZ" altLang="cs-CZ" sz="2700" b="1" dirty="0" err="1">
                <a:solidFill>
                  <a:schemeClr val="tx1"/>
                </a:solidFill>
                <a:latin typeface="Calibri" panose="020F0502020204030204" pitchFamily="34" charset="0"/>
                <a:cs typeface="Calibri" panose="020F0502020204030204" pitchFamily="34" charset="0"/>
              </a:rPr>
              <a:t>z.č</a:t>
            </a:r>
            <a:r>
              <a:rPr lang="cs-CZ" altLang="cs-CZ" sz="2700" b="1" dirty="0">
                <a:solidFill>
                  <a:schemeClr val="tx1"/>
                </a:solidFill>
                <a:latin typeface="Calibri" panose="020F0502020204030204" pitchFamily="34" charset="0"/>
                <a:cs typeface="Calibri" panose="020F0502020204030204" pitchFamily="34" charset="0"/>
              </a:rPr>
              <a:t>. 250/2000 Sb.,  +  dílčí </a:t>
            </a:r>
            <a:r>
              <a:rPr lang="cs-CZ" altLang="cs-CZ" sz="2700" b="1" dirty="0" smtClean="0">
                <a:solidFill>
                  <a:schemeClr val="tx1"/>
                </a:solidFill>
                <a:latin typeface="Calibri" panose="020F0502020204030204" pitchFamily="34" charset="0"/>
                <a:cs typeface="Calibri" panose="020F0502020204030204" pitchFamily="34" charset="0"/>
              </a:rPr>
              <a:t>novely (29)</a:t>
            </a:r>
            <a:r>
              <a:rPr lang="cs-CZ" altLang="cs-CZ" sz="2700" b="1" dirty="0">
                <a:solidFill>
                  <a:schemeClr val="tx1"/>
                </a:solidFill>
                <a:latin typeface="Calibri" panose="020F0502020204030204" pitchFamily="34" charset="0"/>
                <a:cs typeface="Calibri" panose="020F0502020204030204" pitchFamily="34" charset="0"/>
              </a:rPr>
              <a:t/>
            </a:r>
            <a:br>
              <a:rPr lang="cs-CZ" altLang="cs-CZ" sz="2700" b="1" dirty="0">
                <a:solidFill>
                  <a:schemeClr val="tx1"/>
                </a:solidFill>
                <a:latin typeface="Calibri" panose="020F0502020204030204" pitchFamily="34" charset="0"/>
                <a:cs typeface="Calibri" panose="020F0502020204030204" pitchFamily="34" charset="0"/>
              </a:rPr>
            </a:br>
            <a:endParaRPr lang="cs-CZ" altLang="cs-CZ" sz="2700" b="1" dirty="0">
              <a:solidFill>
                <a:schemeClr val="tx1"/>
              </a:solidFill>
              <a:latin typeface="Calibri" panose="020F0502020204030204" pitchFamily="34" charset="0"/>
              <a:cs typeface="Calibri" panose="020F0502020204030204" pitchFamily="34" charset="0"/>
            </a:endParaRPr>
          </a:p>
        </p:txBody>
      </p:sp>
      <p:sp>
        <p:nvSpPr>
          <p:cNvPr id="15363" name="Rectangle 3"/>
          <p:cNvSpPr>
            <a:spLocks noGrp="1" noChangeArrowheads="1"/>
          </p:cNvSpPr>
          <p:nvPr>
            <p:ph type="subTitle" idx="1"/>
          </p:nvPr>
        </p:nvSpPr>
        <p:spPr>
          <a:xfrm>
            <a:off x="1056904" y="3008670"/>
            <a:ext cx="8191994" cy="2881491"/>
          </a:xfrm>
        </p:spPr>
        <p:txBody>
          <a:bodyPr>
            <a:normAutofit fontScale="92500" lnSpcReduction="10000"/>
          </a:bodyPr>
          <a:lstStyle/>
          <a:p>
            <a:pPr marL="609600" indent="-609600" algn="l">
              <a:lnSpc>
                <a:spcPct val="80000"/>
              </a:lnSpc>
              <a:buNone/>
            </a:pPr>
            <a:r>
              <a:rPr lang="cs-CZ" altLang="cs-CZ" b="1" dirty="0">
                <a:latin typeface="Arial" panose="020B0604020202020204" pitchFamily="34" charset="0"/>
              </a:rPr>
              <a:t>                </a:t>
            </a:r>
            <a:r>
              <a:rPr lang="cs-CZ" altLang="cs-CZ" b="1" dirty="0" smtClean="0">
                <a:latin typeface="Arial" panose="020B0604020202020204" pitchFamily="34" charset="0"/>
              </a:rPr>
              <a:t>   </a:t>
            </a:r>
            <a:r>
              <a:rPr lang="cs-CZ" altLang="cs-CZ" sz="3200" b="1" dirty="0" smtClean="0"/>
              <a:t>I</a:t>
            </a:r>
            <a:r>
              <a:rPr lang="cs-CZ" altLang="cs-CZ" sz="3200" b="1" dirty="0"/>
              <a:t>.   </a:t>
            </a:r>
            <a:r>
              <a:rPr lang="cs-CZ" altLang="cs-CZ" sz="3200" b="1" dirty="0" smtClean="0"/>
              <a:t>Obecná </a:t>
            </a:r>
            <a:r>
              <a:rPr lang="cs-CZ" altLang="cs-CZ" sz="3200" b="1" dirty="0"/>
              <a:t>ustanovení</a:t>
            </a:r>
          </a:p>
          <a:p>
            <a:pPr marL="609600" indent="-609600" algn="l">
              <a:lnSpc>
                <a:spcPct val="80000"/>
              </a:lnSpc>
              <a:buNone/>
            </a:pPr>
            <a:r>
              <a:rPr lang="cs-CZ" altLang="cs-CZ" sz="3200" b="1" dirty="0"/>
              <a:t>                II.  </a:t>
            </a:r>
            <a:r>
              <a:rPr lang="cs-CZ" altLang="cs-CZ" sz="3200" b="1" dirty="0" smtClean="0"/>
              <a:t> Finanční hospodaření ÚSC</a:t>
            </a:r>
            <a:endParaRPr lang="cs-CZ" altLang="cs-CZ" sz="3200" b="1" dirty="0"/>
          </a:p>
          <a:p>
            <a:pPr marL="609600" indent="-609600" algn="l">
              <a:lnSpc>
                <a:spcPct val="80000"/>
              </a:lnSpc>
              <a:buNone/>
            </a:pPr>
            <a:r>
              <a:rPr lang="cs-CZ" altLang="cs-CZ" sz="3200" b="1" dirty="0"/>
              <a:t>                III. </a:t>
            </a:r>
            <a:r>
              <a:rPr lang="cs-CZ" altLang="cs-CZ" sz="3200" b="1" dirty="0" smtClean="0"/>
              <a:t> Rozpočtový </a:t>
            </a:r>
            <a:r>
              <a:rPr lang="cs-CZ" altLang="cs-CZ" sz="3200" b="1" dirty="0"/>
              <a:t>proces</a:t>
            </a:r>
          </a:p>
          <a:p>
            <a:pPr marL="609600" indent="-609600" algn="l">
              <a:lnSpc>
                <a:spcPct val="80000"/>
              </a:lnSpc>
              <a:buNone/>
            </a:pPr>
            <a:r>
              <a:rPr lang="cs-CZ" altLang="cs-CZ" sz="3200" b="1" dirty="0"/>
              <a:t>                IV. </a:t>
            </a:r>
            <a:r>
              <a:rPr lang="cs-CZ" altLang="cs-CZ" sz="3200" b="1" dirty="0" smtClean="0"/>
              <a:t> Organizace </a:t>
            </a:r>
            <a:r>
              <a:rPr lang="cs-CZ" altLang="cs-CZ" sz="3200" b="1" dirty="0"/>
              <a:t>ÚSC</a:t>
            </a:r>
          </a:p>
          <a:p>
            <a:pPr marL="609600" indent="-609600" algn="l">
              <a:lnSpc>
                <a:spcPct val="80000"/>
              </a:lnSpc>
              <a:buNone/>
            </a:pPr>
            <a:r>
              <a:rPr lang="cs-CZ" altLang="cs-CZ" sz="3200" b="1" dirty="0"/>
              <a:t>           </a:t>
            </a:r>
            <a:r>
              <a:rPr lang="cs-CZ" altLang="cs-CZ" sz="3200" b="1" dirty="0" smtClean="0"/>
              <a:t>     V</a:t>
            </a:r>
            <a:r>
              <a:rPr lang="cs-CZ" altLang="cs-CZ" sz="3200" b="1" dirty="0"/>
              <a:t>. </a:t>
            </a:r>
            <a:r>
              <a:rPr lang="cs-CZ" altLang="cs-CZ" sz="3200" b="1" dirty="0" smtClean="0"/>
              <a:t>  Hospodaření svazku </a:t>
            </a:r>
            <a:r>
              <a:rPr lang="cs-CZ" altLang="cs-CZ" sz="3200" b="1" dirty="0"/>
              <a:t>obcí</a:t>
            </a:r>
          </a:p>
          <a:p>
            <a:pPr marL="609600" indent="-609600" algn="l">
              <a:lnSpc>
                <a:spcPct val="80000"/>
              </a:lnSpc>
              <a:buNone/>
            </a:pPr>
            <a:r>
              <a:rPr lang="cs-CZ" altLang="cs-CZ" sz="3200" b="1" dirty="0"/>
              <a:t>      </a:t>
            </a:r>
            <a:r>
              <a:rPr lang="cs-CZ" altLang="cs-CZ" sz="3200" b="1" dirty="0" smtClean="0"/>
              <a:t>          VI</a:t>
            </a:r>
            <a:r>
              <a:rPr lang="cs-CZ" altLang="cs-CZ" sz="3200" b="1" dirty="0"/>
              <a:t>.  Přechodná a závěrečná ustanovení</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859858332"/>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5"/>
                </a:solidFill>
              </a:rPr>
              <a:t>Náležitosti programu</a:t>
            </a:r>
            <a:endParaRPr lang="cs-CZ" b="1" dirty="0">
              <a:solidFill>
                <a:schemeClr val="accent5"/>
              </a:solidFill>
            </a:endParaRPr>
          </a:p>
        </p:txBody>
      </p:sp>
      <p:sp>
        <p:nvSpPr>
          <p:cNvPr id="3" name="Zástupný symbol pro obsah 2"/>
          <p:cNvSpPr>
            <a:spLocks noGrp="1"/>
          </p:cNvSpPr>
          <p:nvPr>
            <p:ph idx="1"/>
          </p:nvPr>
        </p:nvSpPr>
        <p:spPr>
          <a:xfrm>
            <a:off x="838200" y="1340213"/>
            <a:ext cx="10515600" cy="5010876"/>
          </a:xfrm>
        </p:spPr>
        <p:txBody>
          <a:bodyPr>
            <a:noAutofit/>
          </a:bodyPr>
          <a:lstStyle/>
          <a:p>
            <a:pPr marL="0" indent="0" algn="just">
              <a:buNone/>
            </a:pPr>
            <a:r>
              <a:rPr lang="cs-CZ" sz="2000" dirty="0">
                <a:solidFill>
                  <a:schemeClr val="accent5"/>
                </a:solidFill>
              </a:rPr>
              <a:t>Poskytovatel </a:t>
            </a:r>
            <a:r>
              <a:rPr lang="cs-CZ" sz="2000" i="1" u="sng" dirty="0">
                <a:solidFill>
                  <a:schemeClr val="accent5"/>
                </a:solidFill>
              </a:rPr>
              <a:t>zveřejní program na své úřední desce způsobem umožňujícím dálkový přístup nejpozději 30 dnů před počátkem lhůty </a:t>
            </a:r>
            <a:r>
              <a:rPr lang="cs-CZ" sz="2000" i="1" u="sng" dirty="0" smtClean="0">
                <a:solidFill>
                  <a:schemeClr val="accent5"/>
                </a:solidFill>
              </a:rPr>
              <a:t>pro podání žádosti. </a:t>
            </a:r>
            <a:r>
              <a:rPr lang="cs-CZ" sz="2000" dirty="0" smtClean="0">
                <a:solidFill>
                  <a:schemeClr val="accent5"/>
                </a:solidFill>
              </a:rPr>
              <a:t>Poskytovatel</a:t>
            </a:r>
            <a:r>
              <a:rPr lang="cs-CZ" sz="2000" dirty="0">
                <a:solidFill>
                  <a:schemeClr val="accent5"/>
                </a:solidFill>
              </a:rPr>
              <a:t>, kterým je svazek obcí, zveřejní program na úředních deskách </a:t>
            </a:r>
            <a:r>
              <a:rPr lang="cs-CZ" sz="2000" dirty="0" smtClean="0">
                <a:solidFill>
                  <a:schemeClr val="accent5"/>
                </a:solidFill>
              </a:rPr>
              <a:t>členských – 30 dnů. </a:t>
            </a:r>
            <a:r>
              <a:rPr lang="cs-CZ" sz="2000" dirty="0">
                <a:solidFill>
                  <a:schemeClr val="accent5"/>
                </a:solidFill>
              </a:rPr>
              <a:t>Program se zveřejňuje nejméně po dobu 90 dnů ode dne zveřejnění.</a:t>
            </a:r>
          </a:p>
          <a:p>
            <a:pPr marL="0" indent="0">
              <a:buNone/>
            </a:pPr>
            <a:r>
              <a:rPr lang="cs-CZ" sz="2000" b="1" i="1" dirty="0" smtClean="0">
                <a:solidFill>
                  <a:schemeClr val="accent5"/>
                </a:solidFill>
              </a:rPr>
              <a:t>Program </a:t>
            </a:r>
            <a:r>
              <a:rPr lang="cs-CZ" sz="2000" b="1" i="1" dirty="0">
                <a:solidFill>
                  <a:schemeClr val="accent5"/>
                </a:solidFill>
              </a:rPr>
              <a:t>obsahuje </a:t>
            </a:r>
            <a:r>
              <a:rPr lang="cs-CZ" sz="2000" b="1" i="1" dirty="0" smtClean="0">
                <a:solidFill>
                  <a:schemeClr val="accent5"/>
                </a:solidFill>
              </a:rPr>
              <a:t>alespoň</a:t>
            </a:r>
          </a:p>
          <a:p>
            <a:pPr marL="0" indent="0">
              <a:buNone/>
            </a:pPr>
            <a:r>
              <a:rPr lang="cs-CZ" sz="2400" dirty="0" smtClean="0">
                <a:solidFill>
                  <a:schemeClr val="accent5"/>
                </a:solidFill>
              </a:rPr>
              <a:t>a</a:t>
            </a:r>
            <a:r>
              <a:rPr lang="cs-CZ" sz="2400" dirty="0">
                <a:solidFill>
                  <a:schemeClr val="accent5"/>
                </a:solidFill>
              </a:rPr>
              <a:t>) účel, na který mohou být peněžní prostředky poskytnuty</a:t>
            </a:r>
            <a:r>
              <a:rPr lang="cs-CZ" sz="2400" dirty="0" smtClean="0">
                <a:solidFill>
                  <a:schemeClr val="accent5"/>
                </a:solidFill>
              </a:rPr>
              <a:t>, </a:t>
            </a:r>
            <a:r>
              <a:rPr lang="cs-CZ" sz="2400" dirty="0">
                <a:solidFill>
                  <a:schemeClr val="accent5"/>
                </a:solidFill>
              </a:rPr>
              <a:t>podmínky pro poskytnutí dotace nebo návratné finanční výpomoci</a:t>
            </a:r>
            <a:r>
              <a:rPr lang="cs-CZ" sz="2400" dirty="0" smtClean="0">
                <a:solidFill>
                  <a:schemeClr val="accent5"/>
                </a:solidFill>
              </a:rPr>
              <a:t>, vzor </a:t>
            </a:r>
            <a:r>
              <a:rPr lang="cs-CZ" sz="2400" dirty="0">
                <a:solidFill>
                  <a:schemeClr val="accent5"/>
                </a:solidFill>
              </a:rPr>
              <a:t>žádosti, případně obsah jejích příloh.</a:t>
            </a:r>
          </a:p>
          <a:p>
            <a:pPr marL="0" indent="0">
              <a:buNone/>
            </a:pPr>
            <a:r>
              <a:rPr lang="cs-CZ" sz="2400" dirty="0" smtClean="0">
                <a:solidFill>
                  <a:schemeClr val="accent5"/>
                </a:solidFill>
              </a:rPr>
              <a:t>b</a:t>
            </a:r>
            <a:r>
              <a:rPr lang="cs-CZ" sz="2400" dirty="0">
                <a:solidFill>
                  <a:schemeClr val="accent5"/>
                </a:solidFill>
              </a:rPr>
              <a:t>) důvody podpory stanoveného účelu,</a:t>
            </a:r>
          </a:p>
          <a:p>
            <a:pPr marL="0" indent="0">
              <a:buNone/>
            </a:pPr>
            <a:r>
              <a:rPr lang="cs-CZ" sz="2400" dirty="0" smtClean="0">
                <a:solidFill>
                  <a:schemeClr val="accent5"/>
                </a:solidFill>
              </a:rPr>
              <a:t>c</a:t>
            </a:r>
            <a:r>
              <a:rPr lang="cs-CZ" sz="2400" dirty="0">
                <a:solidFill>
                  <a:schemeClr val="accent5"/>
                </a:solidFill>
              </a:rPr>
              <a:t>) předpokládaný celkový objem peněžních prostředků vyčleněných v rozpočtu na podporu stanoveného účelu,</a:t>
            </a:r>
          </a:p>
          <a:p>
            <a:pPr marL="0" indent="0">
              <a:buNone/>
            </a:pPr>
            <a:r>
              <a:rPr lang="cs-CZ" sz="2400" dirty="0" smtClean="0">
                <a:solidFill>
                  <a:schemeClr val="accent5"/>
                </a:solidFill>
              </a:rPr>
              <a:t>d</a:t>
            </a:r>
            <a:r>
              <a:rPr lang="cs-CZ" sz="2400" dirty="0">
                <a:solidFill>
                  <a:schemeClr val="accent5"/>
                </a:solidFill>
              </a:rPr>
              <a:t>) maximální výši dotace nebo návratné finanční výpomoci v jednotlivém případě, nebo kritéria pro stanovení výše dotace,</a:t>
            </a:r>
          </a:p>
          <a:p>
            <a:pPr marL="0" indent="0">
              <a:buNone/>
            </a:pPr>
            <a:r>
              <a:rPr lang="cs-CZ" sz="2400" dirty="0" smtClean="0">
                <a:solidFill>
                  <a:schemeClr val="accent5"/>
                </a:solidFill>
              </a:rPr>
              <a:t>e</a:t>
            </a:r>
            <a:r>
              <a:rPr lang="cs-CZ" sz="2400" dirty="0">
                <a:solidFill>
                  <a:schemeClr val="accent5"/>
                </a:solidFill>
              </a:rPr>
              <a:t>) okruh způsobilých žadatelů</a:t>
            </a:r>
            <a:r>
              <a:rPr lang="cs-CZ" sz="2400" dirty="0" smtClean="0">
                <a:solidFill>
                  <a:schemeClr val="accent5"/>
                </a:solidFill>
              </a:rPr>
              <a:t>, </a:t>
            </a:r>
            <a:r>
              <a:rPr lang="cs-CZ" sz="2400" dirty="0">
                <a:solidFill>
                  <a:schemeClr val="accent5"/>
                </a:solidFill>
              </a:rPr>
              <a:t>kritéria pro hodnocení žádosti, </a:t>
            </a:r>
          </a:p>
          <a:p>
            <a:pPr marL="0" indent="0">
              <a:buNone/>
            </a:pPr>
            <a:r>
              <a:rPr lang="cs-CZ" sz="2400" dirty="0" smtClean="0">
                <a:solidFill>
                  <a:schemeClr val="accent5"/>
                </a:solidFill>
              </a:rPr>
              <a:t>f</a:t>
            </a:r>
            <a:r>
              <a:rPr lang="cs-CZ" sz="2400" dirty="0">
                <a:solidFill>
                  <a:schemeClr val="accent5"/>
                </a:solidFill>
              </a:rPr>
              <a:t>) lhůtu pro podání žádosti</a:t>
            </a:r>
            <a:r>
              <a:rPr lang="cs-CZ" sz="2400" dirty="0" smtClean="0">
                <a:solidFill>
                  <a:schemeClr val="accent5"/>
                </a:solidFill>
              </a:rPr>
              <a:t>, </a:t>
            </a:r>
            <a:r>
              <a:rPr lang="cs-CZ" sz="2400" dirty="0">
                <a:solidFill>
                  <a:schemeClr val="accent5"/>
                </a:solidFill>
              </a:rPr>
              <a:t>lhůtu pro rozhodnutí o </a:t>
            </a:r>
            <a:r>
              <a:rPr lang="cs-CZ" sz="2400" dirty="0" smtClean="0">
                <a:solidFill>
                  <a:schemeClr val="accent5"/>
                </a:solidFill>
              </a:rPr>
              <a:t>žádosti</a:t>
            </a:r>
            <a:endParaRPr lang="cs-CZ" sz="2400" dirty="0">
              <a:solidFill>
                <a:schemeClr val="accent5"/>
              </a:solidFill>
            </a:endParaRPr>
          </a:p>
          <a:p>
            <a:pPr marL="0" indent="0">
              <a:buNone/>
            </a:pPr>
            <a:endParaRPr lang="cs-CZ" sz="2000"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40</a:t>
            </a:fld>
            <a:endParaRPr lang="en-US" dirty="0"/>
          </a:p>
        </p:txBody>
      </p:sp>
    </p:spTree>
    <p:extLst>
      <p:ext uri="{BB962C8B-B14F-4D97-AF65-F5344CB8AC3E}">
        <p14:creationId xmlns:p14="http://schemas.microsoft.com/office/powerpoint/2010/main" val="28493631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5"/>
                </a:solidFill>
              </a:rPr>
              <a:t>Publicita smluv</a:t>
            </a:r>
            <a:endParaRPr lang="cs-CZ" b="1" dirty="0">
              <a:solidFill>
                <a:schemeClr val="accent5"/>
              </a:solidFill>
            </a:endParaRPr>
          </a:p>
        </p:txBody>
      </p:sp>
      <p:sp>
        <p:nvSpPr>
          <p:cNvPr id="3" name="Zástupný symbol pro obsah 2"/>
          <p:cNvSpPr>
            <a:spLocks noGrp="1"/>
          </p:cNvSpPr>
          <p:nvPr>
            <p:ph idx="1"/>
          </p:nvPr>
        </p:nvSpPr>
        <p:spPr/>
        <p:txBody>
          <a:bodyPr>
            <a:normAutofit lnSpcReduction="10000"/>
          </a:bodyPr>
          <a:lstStyle/>
          <a:p>
            <a:pPr algn="just"/>
            <a:r>
              <a:rPr lang="cs-CZ" dirty="0" smtClean="0">
                <a:solidFill>
                  <a:schemeClr val="accent5"/>
                </a:solidFill>
              </a:rPr>
              <a:t>Poskytovatel</a:t>
            </a:r>
            <a:r>
              <a:rPr lang="cs-CZ" dirty="0">
                <a:solidFill>
                  <a:schemeClr val="accent5"/>
                </a:solidFill>
              </a:rPr>
              <a:t>, s výjimkou svazku obcí, zveřejní veřejnoprávní smlouvu o poskytnutí dotace nebo návratné finanční výpomoci a její dodatky na </a:t>
            </a:r>
            <a:r>
              <a:rPr lang="cs-CZ" b="1" dirty="0">
                <a:solidFill>
                  <a:schemeClr val="accent5"/>
                </a:solidFill>
              </a:rPr>
              <a:t>své úřední desce způsobem umožňujícím dálkový přístup do 30 dnů ode dne uzavření smlouvy nebo jejího dodatku. </a:t>
            </a:r>
            <a:r>
              <a:rPr lang="cs-CZ" dirty="0">
                <a:solidFill>
                  <a:schemeClr val="accent5"/>
                </a:solidFill>
              </a:rPr>
              <a:t>Veřejnoprávní smlouva o poskytnutí dotace nebo návratné finanční výpomoci do výše 50 000 Kč se nezveřejňuje; pokud uzavřením dodatku k veřejnoprávní smlouvě bude dotace nebo návratná finanční výpomoc zvýšena nad 50 000 Kč, poskytovatel zveřejní veřejnoprávní smlouvu a její dodatek na své úřední desce způsobem umožňujícím dálkový přístup do 30 dnů ode dne uzavření dodatku. Veřejnoprávní smlouva včetně dodatků musí být zveřejněna nejméně po dobu 3 let ode dne zveřejnění.</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41</a:t>
            </a:fld>
            <a:endParaRPr lang="en-US" dirty="0"/>
          </a:p>
        </p:txBody>
      </p:sp>
    </p:spTree>
    <p:extLst>
      <p:ext uri="{BB962C8B-B14F-4D97-AF65-F5344CB8AC3E}">
        <p14:creationId xmlns:p14="http://schemas.microsoft.com/office/powerpoint/2010/main" val="10393554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cs-CZ" altLang="cs-CZ" sz="2800" dirty="0"/>
              <a:t/>
            </a:r>
            <a:br>
              <a:rPr lang="cs-CZ" altLang="cs-CZ" sz="2800" dirty="0"/>
            </a:br>
            <a:endParaRPr lang="cs-CZ" altLang="cs-CZ" sz="2800" dirty="0"/>
          </a:p>
        </p:txBody>
      </p:sp>
      <p:sp>
        <p:nvSpPr>
          <p:cNvPr id="192515" name="Rectangle 3"/>
          <p:cNvSpPr>
            <a:spLocks noGrp="1" noChangeArrowheads="1"/>
          </p:cNvSpPr>
          <p:nvPr>
            <p:ph type="subTitle" idx="1"/>
          </p:nvPr>
        </p:nvSpPr>
        <p:spPr>
          <a:xfrm>
            <a:off x="1420305" y="823559"/>
            <a:ext cx="9144000" cy="3595255"/>
          </a:xfrm>
        </p:spPr>
        <p:txBody>
          <a:bodyPr>
            <a:normAutofit/>
          </a:bodyPr>
          <a:lstStyle/>
          <a:p>
            <a:pPr>
              <a:defRPr/>
            </a:pPr>
            <a:endParaRPr lang="cs-CZ" altLang="cs-CZ" dirty="0" smtClean="0"/>
          </a:p>
          <a:p>
            <a:pPr>
              <a:defRPr/>
            </a:pPr>
            <a:endParaRPr lang="cs-CZ" altLang="cs-CZ" dirty="0" smtClean="0"/>
          </a:p>
          <a:p>
            <a:pPr>
              <a:buFont typeface="Wingdings" panose="05000000000000000000" pitchFamily="2" charset="2"/>
              <a:buNone/>
              <a:defRPr/>
            </a:pPr>
            <a:r>
              <a:rPr lang="cs-CZ" altLang="cs-CZ" dirty="0" smtClean="0"/>
              <a:t>                          </a:t>
            </a:r>
          </a:p>
          <a:p>
            <a:pPr>
              <a:buFont typeface="Wingdings" panose="05000000000000000000" pitchFamily="2" charset="2"/>
              <a:buNone/>
              <a:defRPr/>
            </a:pPr>
            <a:r>
              <a:rPr lang="cs-CZ" altLang="cs-CZ" dirty="0" smtClean="0"/>
              <a:t>    </a:t>
            </a:r>
            <a:r>
              <a:rPr lang="cs-CZ" altLang="cs-CZ" sz="4800" b="1" dirty="0" smtClean="0"/>
              <a:t>Rozpočtový proces obcí         </a:t>
            </a:r>
            <a:r>
              <a:rPr lang="cs-CZ" altLang="cs-CZ" sz="4800" b="1" dirty="0">
                <a:effectLst>
                  <a:outerShdw blurRad="38100" dist="38100" dir="2700000" algn="tl">
                    <a:srgbClr val="C0C0C0"/>
                  </a:outerShdw>
                </a:effectLst>
              </a:rPr>
              <a:t>Procesní část</a:t>
            </a:r>
            <a:r>
              <a:rPr lang="cs-CZ" altLang="cs-CZ" sz="4800" dirty="0" smtClean="0"/>
              <a:t> </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42</a:t>
            </a:fld>
            <a:endParaRPr lang="en-US" dirty="0"/>
          </a:p>
        </p:txBody>
      </p:sp>
    </p:spTree>
    <p:extLst>
      <p:ext uri="{BB962C8B-B14F-4D97-AF65-F5344CB8AC3E}">
        <p14:creationId xmlns:p14="http://schemas.microsoft.com/office/powerpoint/2010/main" val="32720348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b="1" dirty="0" smtClean="0"/>
              <a:t>Zásady a funkce tvorby </a:t>
            </a:r>
            <a:r>
              <a:rPr lang="cs-CZ" altLang="cs-CZ" b="1" dirty="0"/>
              <a:t>rozpočtů</a:t>
            </a:r>
            <a:endParaRPr lang="cs-CZ" b="1" dirty="0"/>
          </a:p>
        </p:txBody>
      </p:sp>
      <p:sp>
        <p:nvSpPr>
          <p:cNvPr id="3" name="Zástupný symbol pro obsah 2"/>
          <p:cNvSpPr>
            <a:spLocks noGrp="1"/>
          </p:cNvSpPr>
          <p:nvPr>
            <p:ph idx="1"/>
          </p:nvPr>
        </p:nvSpPr>
        <p:spPr/>
        <p:txBody>
          <a:bodyPr>
            <a:normAutofit fontScale="92500" lnSpcReduction="20000"/>
          </a:bodyPr>
          <a:lstStyle/>
          <a:p>
            <a:pPr marL="533400" indent="-533400">
              <a:buFont typeface="Wingdings" panose="05000000000000000000" pitchFamily="2" charset="2"/>
              <a:buNone/>
            </a:pPr>
            <a:r>
              <a:rPr lang="cs-CZ" altLang="cs-CZ" b="1" i="1" u="sng" dirty="0" smtClean="0"/>
              <a:t> </a:t>
            </a:r>
            <a:r>
              <a:rPr lang="cs-CZ" altLang="cs-CZ" b="1" i="1" u="sng" dirty="0"/>
              <a:t>ZÁSADY</a:t>
            </a:r>
          </a:p>
          <a:p>
            <a:pPr marL="533400" indent="-533400">
              <a:buFont typeface="Wingdings" panose="05000000000000000000" pitchFamily="2" charset="2"/>
              <a:buAutoNum type="arabicParenR"/>
            </a:pPr>
            <a:r>
              <a:rPr lang="cs-CZ" altLang="cs-CZ" b="1" dirty="0"/>
              <a:t>Plánovitosti</a:t>
            </a:r>
          </a:p>
          <a:p>
            <a:pPr marL="533400" indent="-533400">
              <a:buFont typeface="Wingdings" panose="05000000000000000000" pitchFamily="2" charset="2"/>
              <a:buAutoNum type="arabicParenR"/>
            </a:pPr>
            <a:r>
              <a:rPr lang="cs-CZ" altLang="cs-CZ" b="1" dirty="0"/>
              <a:t>Jednotnosti</a:t>
            </a:r>
          </a:p>
          <a:p>
            <a:pPr marL="533400" indent="-533400">
              <a:buFont typeface="Wingdings" panose="05000000000000000000" pitchFamily="2" charset="2"/>
              <a:buAutoNum type="arabicParenR"/>
            </a:pPr>
            <a:r>
              <a:rPr lang="cs-CZ" altLang="cs-CZ" b="1" dirty="0"/>
              <a:t>Neúčelovosti P</a:t>
            </a:r>
          </a:p>
          <a:p>
            <a:pPr marL="533400" indent="-533400">
              <a:buFont typeface="Wingdings" panose="05000000000000000000" pitchFamily="2" charset="2"/>
              <a:buAutoNum type="arabicParenR"/>
            </a:pPr>
            <a:r>
              <a:rPr lang="cs-CZ" altLang="cs-CZ" b="1" dirty="0"/>
              <a:t>Účelovosti V</a:t>
            </a:r>
          </a:p>
          <a:p>
            <a:pPr marL="533400" indent="-533400">
              <a:buFont typeface="Wingdings" panose="05000000000000000000" pitchFamily="2" charset="2"/>
              <a:buAutoNum type="arabicParenR"/>
            </a:pPr>
            <a:r>
              <a:rPr lang="cs-CZ" altLang="cs-CZ" b="1" dirty="0"/>
              <a:t>Úplnosti</a:t>
            </a:r>
          </a:p>
          <a:p>
            <a:pPr marL="533400" indent="-533400">
              <a:buFont typeface="Wingdings" panose="05000000000000000000" pitchFamily="2" charset="2"/>
              <a:buAutoNum type="arabicParenR"/>
            </a:pPr>
            <a:r>
              <a:rPr lang="cs-CZ" altLang="cs-CZ" b="1" dirty="0"/>
              <a:t>Reálnosti</a:t>
            </a:r>
          </a:p>
          <a:p>
            <a:pPr marL="533400" indent="-533400">
              <a:buFont typeface="Wingdings" panose="05000000000000000000" pitchFamily="2" charset="2"/>
              <a:buAutoNum type="arabicParenR"/>
            </a:pPr>
            <a:r>
              <a:rPr lang="cs-CZ" altLang="cs-CZ" b="1" dirty="0"/>
              <a:t>Včasnosti</a:t>
            </a:r>
          </a:p>
          <a:p>
            <a:pPr marL="533400" indent="-533400">
              <a:buFont typeface="Wingdings" panose="05000000000000000000" pitchFamily="2" charset="2"/>
              <a:buAutoNum type="arabicParenR"/>
            </a:pPr>
            <a:r>
              <a:rPr lang="cs-CZ" altLang="cs-CZ" b="1" dirty="0"/>
              <a:t>Veřejnosti</a:t>
            </a:r>
          </a:p>
          <a:p>
            <a:pPr marL="533400" indent="-533400">
              <a:buFont typeface="Wingdings" panose="05000000000000000000" pitchFamily="2" charset="2"/>
              <a:buAutoNum type="arabicParenR"/>
            </a:pPr>
            <a:r>
              <a:rPr lang="cs-CZ" altLang="cs-CZ" b="1" dirty="0" smtClean="0"/>
              <a:t>Vyrovnanosti</a:t>
            </a:r>
            <a:endParaRPr lang="cs-CZ" altLang="cs-CZ" b="1" dirty="0"/>
          </a:p>
          <a:p>
            <a:pPr marL="533400" indent="-533400">
              <a:buFont typeface="Wingdings" panose="05000000000000000000" pitchFamily="2" charset="2"/>
              <a:buNone/>
            </a:pPr>
            <a:endParaRPr lang="cs-CZ" altLang="cs-CZ" b="1" dirty="0"/>
          </a:p>
          <a:p>
            <a:endParaRPr lang="cs-CZ"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43</a:t>
            </a:fld>
            <a:endParaRPr lang="en-US" dirty="0"/>
          </a:p>
        </p:txBody>
      </p:sp>
      <p:sp>
        <p:nvSpPr>
          <p:cNvPr id="6" name="Obdélník 5"/>
          <p:cNvSpPr/>
          <p:nvPr/>
        </p:nvSpPr>
        <p:spPr>
          <a:xfrm>
            <a:off x="7172696" y="2828836"/>
            <a:ext cx="3289465" cy="1815882"/>
          </a:xfrm>
          <a:prstGeom prst="rect">
            <a:avLst/>
          </a:prstGeom>
        </p:spPr>
        <p:txBody>
          <a:bodyPr wrap="square">
            <a:spAutoFit/>
          </a:bodyPr>
          <a:lstStyle/>
          <a:p>
            <a:pPr marL="533400" indent="-533400">
              <a:buFont typeface="Wingdings" panose="05000000000000000000" pitchFamily="2" charset="2"/>
              <a:buNone/>
            </a:pPr>
            <a:r>
              <a:rPr lang="cs-CZ" altLang="cs-CZ" sz="2800" b="1" i="1" u="sng" dirty="0"/>
              <a:t>FUNKCE</a:t>
            </a:r>
          </a:p>
          <a:p>
            <a:pPr marL="533400" indent="-533400">
              <a:buFont typeface="Wingdings" panose="05000000000000000000" pitchFamily="2" charset="2"/>
              <a:buAutoNum type="arabicParenR"/>
            </a:pPr>
            <a:r>
              <a:rPr lang="cs-CZ" altLang="cs-CZ" sz="2800" b="1" dirty="0"/>
              <a:t>Fiskální</a:t>
            </a:r>
          </a:p>
          <a:p>
            <a:pPr marL="533400" indent="-533400">
              <a:buFont typeface="Wingdings" panose="05000000000000000000" pitchFamily="2" charset="2"/>
              <a:buAutoNum type="arabicParenR"/>
            </a:pPr>
            <a:r>
              <a:rPr lang="cs-CZ" altLang="cs-CZ" sz="2800" b="1" dirty="0"/>
              <a:t>Alokační</a:t>
            </a:r>
          </a:p>
          <a:p>
            <a:pPr marL="533400" indent="-533400">
              <a:buFont typeface="Wingdings" panose="05000000000000000000" pitchFamily="2" charset="2"/>
              <a:buAutoNum type="arabicParenR"/>
            </a:pPr>
            <a:r>
              <a:rPr lang="cs-CZ" altLang="cs-CZ" sz="2800" b="1" dirty="0"/>
              <a:t>Redistribuční</a:t>
            </a:r>
          </a:p>
        </p:txBody>
      </p:sp>
    </p:spTree>
    <p:extLst>
      <p:ext uri="{BB962C8B-B14F-4D97-AF65-F5344CB8AC3E}">
        <p14:creationId xmlns:p14="http://schemas.microsoft.com/office/powerpoint/2010/main" val="9004808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1524000" y="207963"/>
            <a:ext cx="9144000" cy="2387600"/>
          </a:xfrm>
        </p:spPr>
        <p:txBody>
          <a:bodyPr>
            <a:normAutofit/>
          </a:bodyPr>
          <a:lstStyle/>
          <a:p>
            <a:r>
              <a:rPr lang="cs-CZ" altLang="cs-CZ" sz="3600" b="1" i="1" dirty="0" smtClean="0">
                <a:latin typeface="+mn-lt"/>
              </a:rPr>
              <a:t>Rozpočtový </a:t>
            </a:r>
            <a:r>
              <a:rPr lang="cs-CZ" altLang="cs-CZ" sz="3600" b="1" i="1" dirty="0">
                <a:latin typeface="+mn-lt"/>
              </a:rPr>
              <a:t>proces na úrovni </a:t>
            </a:r>
            <a:r>
              <a:rPr lang="cs-CZ" altLang="cs-CZ" sz="3600" b="1" i="1" dirty="0" smtClean="0">
                <a:latin typeface="+mn-lt"/>
              </a:rPr>
              <a:t>obcí</a:t>
            </a:r>
            <a:br>
              <a:rPr lang="cs-CZ" altLang="cs-CZ" sz="3600" b="1" i="1" dirty="0" smtClean="0">
                <a:latin typeface="+mn-lt"/>
              </a:rPr>
            </a:br>
            <a:r>
              <a:rPr lang="cs-CZ" altLang="cs-CZ" sz="3600" b="1" i="1" dirty="0" smtClean="0">
                <a:latin typeface="+mn-lt"/>
              </a:rPr>
              <a:t>3 etapy = 3 roky?</a:t>
            </a:r>
            <a:endParaRPr lang="cs-CZ" altLang="cs-CZ" sz="4000" b="1" i="1" dirty="0">
              <a:latin typeface="+mn-lt"/>
            </a:endParaRPr>
          </a:p>
        </p:txBody>
      </p:sp>
      <p:sp>
        <p:nvSpPr>
          <p:cNvPr id="44035" name="Rectangle 3"/>
          <p:cNvSpPr>
            <a:spLocks noGrp="1" noChangeArrowheads="1"/>
          </p:cNvSpPr>
          <p:nvPr>
            <p:ph type="subTitle" idx="1"/>
          </p:nvPr>
        </p:nvSpPr>
        <p:spPr>
          <a:xfrm>
            <a:off x="1608842" y="3008149"/>
            <a:ext cx="9144000" cy="3060142"/>
          </a:xfrm>
        </p:spPr>
        <p:txBody>
          <a:bodyPr>
            <a:normAutofit fontScale="47500" lnSpcReduction="20000"/>
          </a:bodyPr>
          <a:lstStyle/>
          <a:p>
            <a:pPr marL="533400" indent="-533400">
              <a:buFontTx/>
              <a:buAutoNum type="arabicPeriod"/>
            </a:pPr>
            <a:endParaRPr lang="cs-CZ" altLang="cs-CZ" sz="4000" dirty="0"/>
          </a:p>
          <a:p>
            <a:endParaRPr lang="cs-CZ" altLang="cs-CZ" sz="4000" dirty="0"/>
          </a:p>
          <a:p>
            <a:pPr marL="533400" indent="-533400" algn="just">
              <a:buFontTx/>
              <a:buAutoNum type="arabicPeriod"/>
            </a:pPr>
            <a:r>
              <a:rPr lang="cs-CZ" altLang="cs-CZ" sz="7400" b="1" dirty="0"/>
              <a:t>Sestavení a schválení </a:t>
            </a:r>
            <a:r>
              <a:rPr lang="cs-CZ" altLang="cs-CZ" sz="7400" b="1" dirty="0" smtClean="0"/>
              <a:t>rozpočtu a publicita</a:t>
            </a:r>
            <a:endParaRPr lang="cs-CZ" altLang="cs-CZ" sz="7400" b="1" dirty="0"/>
          </a:p>
          <a:p>
            <a:pPr marL="533400" indent="-533400" algn="just">
              <a:buFontTx/>
              <a:buAutoNum type="arabicPeriod"/>
            </a:pPr>
            <a:r>
              <a:rPr lang="cs-CZ" altLang="cs-CZ" sz="7400" b="1" dirty="0"/>
              <a:t>Plnění a kontrola</a:t>
            </a:r>
          </a:p>
          <a:p>
            <a:pPr marL="533400" indent="-533400" algn="just">
              <a:buFontTx/>
              <a:buAutoNum type="arabicPeriod"/>
            </a:pPr>
            <a:r>
              <a:rPr lang="cs-CZ" altLang="cs-CZ" sz="7400" b="1" dirty="0"/>
              <a:t>Sestavení a schválení závěrečného účtu a publicita</a:t>
            </a:r>
          </a:p>
          <a:p>
            <a:pPr marL="533400" indent="-533400">
              <a:buFont typeface="Wingdings" panose="05000000000000000000" pitchFamily="2" charset="2"/>
              <a:buAutoNum type="arabicPeriod"/>
            </a:pPr>
            <a:endParaRPr lang="cs-CZ" altLang="cs-CZ" sz="4000"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44</a:t>
            </a:fld>
            <a:endParaRPr lang="en-US" dirty="0"/>
          </a:p>
        </p:txBody>
      </p:sp>
    </p:spTree>
    <p:extLst>
      <p:ext uri="{BB962C8B-B14F-4D97-AF65-F5344CB8AC3E}">
        <p14:creationId xmlns:p14="http://schemas.microsoft.com/office/powerpoint/2010/main" val="31300069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normAutofit/>
          </a:bodyPr>
          <a:lstStyle/>
          <a:p>
            <a:pPr algn="ctr"/>
            <a:r>
              <a:rPr lang="cs-CZ" altLang="cs-CZ" sz="3600" b="1" dirty="0" smtClean="0">
                <a:solidFill>
                  <a:srgbClr val="FF0000"/>
                </a:solidFill>
                <a:latin typeface="+mn-lt"/>
              </a:rPr>
              <a:t>1. Etapa - Sestavení </a:t>
            </a:r>
            <a:r>
              <a:rPr lang="cs-CZ" altLang="cs-CZ" sz="3600" b="1" dirty="0">
                <a:solidFill>
                  <a:srgbClr val="FF0000"/>
                </a:solidFill>
                <a:latin typeface="+mn-lt"/>
              </a:rPr>
              <a:t>a zveřejnění </a:t>
            </a:r>
            <a:r>
              <a:rPr lang="cs-CZ" altLang="cs-CZ" sz="3600" b="1" dirty="0" smtClean="0">
                <a:solidFill>
                  <a:srgbClr val="FF0000"/>
                </a:solidFill>
                <a:latin typeface="+mn-lt"/>
              </a:rPr>
              <a:t>rozpočtu OBCE</a:t>
            </a:r>
            <a:r>
              <a:rPr lang="cs-CZ" altLang="cs-CZ" sz="3600" b="1" dirty="0">
                <a:latin typeface="+mn-lt"/>
              </a:rPr>
              <a:t/>
            </a:r>
            <a:br>
              <a:rPr lang="cs-CZ" altLang="cs-CZ" sz="3600" b="1" dirty="0">
                <a:latin typeface="+mn-lt"/>
              </a:rPr>
            </a:br>
            <a:endParaRPr lang="cs-CZ" altLang="cs-CZ" sz="3600" b="1" dirty="0">
              <a:latin typeface="+mn-lt"/>
            </a:endParaRPr>
          </a:p>
        </p:txBody>
      </p:sp>
      <p:sp>
        <p:nvSpPr>
          <p:cNvPr id="45059" name="Zástupný symbol pro obsah 2"/>
          <p:cNvSpPr>
            <a:spLocks noGrp="1"/>
          </p:cNvSpPr>
          <p:nvPr>
            <p:ph idx="1"/>
          </p:nvPr>
        </p:nvSpPr>
        <p:spPr>
          <a:xfrm>
            <a:off x="950026" y="1557339"/>
            <a:ext cx="10010899" cy="4570329"/>
          </a:xfrm>
        </p:spPr>
        <p:txBody>
          <a:bodyPr>
            <a:normAutofit fontScale="92500" lnSpcReduction="20000"/>
          </a:bodyPr>
          <a:lstStyle/>
          <a:p>
            <a:pPr marL="0" indent="0" algn="just">
              <a:buNone/>
            </a:pPr>
            <a:r>
              <a:rPr lang="cs-CZ" altLang="cs-CZ" sz="3000" dirty="0"/>
              <a:t>Územní samosprávný celek sestavuje rozpočet v </a:t>
            </a:r>
            <a:r>
              <a:rPr lang="cs-CZ" altLang="cs-CZ" sz="3000" b="1" i="1" dirty="0"/>
              <a:t>návaznosti na svůj střednědobý výhled </a:t>
            </a:r>
            <a:r>
              <a:rPr lang="cs-CZ" altLang="cs-CZ" sz="3000" dirty="0"/>
              <a:t>rozpočtu a na základě</a:t>
            </a:r>
          </a:p>
          <a:p>
            <a:pPr marL="0" indent="0" algn="just">
              <a:buNone/>
            </a:pPr>
            <a:endParaRPr lang="cs-CZ" altLang="cs-CZ" sz="3000" dirty="0"/>
          </a:p>
          <a:p>
            <a:pPr marL="0" indent="0" algn="just">
              <a:buNone/>
            </a:pPr>
            <a:r>
              <a:rPr lang="cs-CZ" altLang="cs-CZ" sz="3000" dirty="0" smtClean="0"/>
              <a:t>a) údajů </a:t>
            </a:r>
            <a:r>
              <a:rPr lang="cs-CZ" altLang="cs-CZ" sz="3000" dirty="0"/>
              <a:t>z </a:t>
            </a:r>
            <a:r>
              <a:rPr lang="cs-CZ" altLang="cs-CZ" sz="3000" b="1" u="sng" dirty="0"/>
              <a:t>rozpisu státního rozpočtu </a:t>
            </a:r>
            <a:r>
              <a:rPr lang="cs-CZ" altLang="cs-CZ" sz="3000" dirty="0"/>
              <a:t>nebo rozpočtového provizoria, </a:t>
            </a:r>
          </a:p>
          <a:p>
            <a:pPr marL="0" indent="0" algn="just">
              <a:buNone/>
            </a:pPr>
            <a:r>
              <a:rPr lang="cs-CZ" altLang="cs-CZ" sz="3000" dirty="0"/>
              <a:t>b) v případě </a:t>
            </a:r>
            <a:r>
              <a:rPr lang="cs-CZ" altLang="cs-CZ" sz="3000" b="1" u="sng" dirty="0"/>
              <a:t>obce též údajů z rozpočtu kraje</a:t>
            </a:r>
            <a:r>
              <a:rPr lang="cs-CZ" altLang="cs-CZ" sz="3000" dirty="0"/>
              <a:t>, jímž rozpočet kraje určuje své vztahy k rozpočtům obcí v kraji.</a:t>
            </a:r>
          </a:p>
          <a:p>
            <a:pPr marL="0" indent="0" algn="just">
              <a:buNone/>
            </a:pPr>
            <a:endParaRPr lang="cs-CZ" altLang="cs-CZ" sz="3000" dirty="0"/>
          </a:p>
          <a:p>
            <a:pPr marL="0" indent="0" algn="just">
              <a:buNone/>
            </a:pPr>
            <a:r>
              <a:rPr lang="cs-CZ" altLang="cs-CZ" sz="3000" i="1" dirty="0"/>
              <a:t>V případě, že se územní samosprávný celek podílí na realizaci </a:t>
            </a:r>
            <a:r>
              <a:rPr lang="cs-CZ" altLang="cs-CZ" sz="3000" i="1" u="sng" dirty="0"/>
              <a:t>programu nebo projektu spolufinancovaného z rozpočtu Evropské unie, </a:t>
            </a:r>
            <a:r>
              <a:rPr lang="cs-CZ" altLang="cs-CZ" sz="3000" i="1" dirty="0"/>
              <a:t>musí jeho rozpočet na příslušný kalendářní rok obsahovat stanovený objem finančních prostředků účelově určených na spolufinancování programu nebo projektu Evropské unie.</a:t>
            </a:r>
          </a:p>
          <a:p>
            <a:pPr marL="0" indent="0">
              <a:buNone/>
            </a:pPr>
            <a:endParaRPr lang="cs-CZ" altLang="cs-CZ" dirty="0" smtClean="0"/>
          </a:p>
        </p:txBody>
      </p:sp>
      <p:sp>
        <p:nvSpPr>
          <p:cNvPr id="45061"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6CA8B9C-96B2-417C-B770-D583578C15E8}" type="slidenum">
              <a:rPr lang="cs-CZ" altLang="cs-CZ" sz="1200">
                <a:latin typeface="Trebuchet MS" panose="020B0603020202020204" pitchFamily="34" charset="0"/>
              </a:rPr>
              <a:pPr/>
              <a:t>45</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6978557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4800" b="1" dirty="0">
                <a:latin typeface="+mn-lt"/>
              </a:rPr>
              <a:t>1</a:t>
            </a:r>
            <a:r>
              <a:rPr lang="cs-CZ" altLang="cs-CZ" sz="3600" b="1" dirty="0" smtClean="0">
                <a:latin typeface="+mn-lt"/>
              </a:rPr>
              <a:t>. </a:t>
            </a:r>
            <a:r>
              <a:rPr lang="cs-CZ" altLang="cs-CZ" sz="4800" b="1" dirty="0" smtClean="0">
                <a:latin typeface="+mn-lt"/>
              </a:rPr>
              <a:t>Vypracování rozpočtu</a:t>
            </a:r>
            <a:br>
              <a:rPr lang="cs-CZ" altLang="cs-CZ" sz="4800" b="1" dirty="0" smtClean="0">
                <a:latin typeface="+mn-lt"/>
              </a:rPr>
            </a:br>
            <a:r>
              <a:rPr lang="cs-CZ" altLang="cs-CZ" sz="4800" b="1" dirty="0" smtClean="0">
                <a:latin typeface="+mn-lt"/>
              </a:rPr>
              <a:t>a střednědobého výhledu</a:t>
            </a:r>
            <a:endParaRPr lang="cs-CZ" altLang="cs-CZ" sz="4800" b="1" dirty="0">
              <a:latin typeface="+mn-lt"/>
            </a:endParaRPr>
          </a:p>
        </p:txBody>
      </p:sp>
      <p:sp>
        <p:nvSpPr>
          <p:cNvPr id="46083" name="Rectangle 3"/>
          <p:cNvSpPr>
            <a:spLocks noGrp="1" noChangeArrowheads="1"/>
          </p:cNvSpPr>
          <p:nvPr>
            <p:ph type="body" idx="4294967295"/>
          </p:nvPr>
        </p:nvSpPr>
        <p:spPr>
          <a:xfrm>
            <a:off x="1793174" y="1235035"/>
            <a:ext cx="8403339" cy="4895892"/>
          </a:xfrm>
        </p:spPr>
        <p:txBody>
          <a:bodyPr>
            <a:normAutofit fontScale="85000" lnSpcReduction="20000"/>
          </a:bodyPr>
          <a:lstStyle/>
          <a:p>
            <a:pPr marL="533400" indent="-533400">
              <a:buNone/>
            </a:pPr>
            <a:endParaRPr lang="cs-CZ" altLang="cs-CZ" sz="3300" b="1" dirty="0" smtClean="0"/>
          </a:p>
          <a:p>
            <a:pPr marL="533400" indent="-533400">
              <a:buNone/>
            </a:pPr>
            <a:endParaRPr lang="cs-CZ" altLang="cs-CZ" dirty="0" smtClean="0"/>
          </a:p>
          <a:p>
            <a:pPr marL="533400" indent="-533400">
              <a:buNone/>
            </a:pPr>
            <a:endParaRPr lang="cs-CZ" altLang="cs-CZ" dirty="0" smtClean="0"/>
          </a:p>
          <a:p>
            <a:pPr marL="533400" indent="-533400">
              <a:buNone/>
            </a:pPr>
            <a:r>
              <a:rPr lang="cs-CZ" altLang="cs-CZ" sz="3600" b="1" dirty="0" smtClean="0"/>
              <a:t>Návrh rozpočtu a jeho vypracování : ???</a:t>
            </a:r>
          </a:p>
          <a:p>
            <a:pPr marL="533400" indent="-533400">
              <a:buFont typeface="Wingdings" panose="05000000000000000000" pitchFamily="2" charset="2"/>
              <a:buAutoNum type="arabicPeriod"/>
            </a:pPr>
            <a:r>
              <a:rPr lang="cs-CZ" altLang="cs-CZ" sz="3600" b="1" dirty="0" smtClean="0"/>
              <a:t>Finanční výbor</a:t>
            </a:r>
          </a:p>
          <a:p>
            <a:pPr marL="533400" indent="-533400">
              <a:buFont typeface="Wingdings" panose="05000000000000000000" pitchFamily="2" charset="2"/>
              <a:buAutoNum type="arabicPeriod"/>
            </a:pPr>
            <a:r>
              <a:rPr lang="cs-CZ" altLang="cs-CZ" sz="3600" b="1" dirty="0" smtClean="0"/>
              <a:t>Rada</a:t>
            </a:r>
          </a:p>
          <a:p>
            <a:pPr marL="533400" indent="-533400">
              <a:buFont typeface="Wingdings" panose="05000000000000000000" pitchFamily="2" charset="2"/>
              <a:buAutoNum type="arabicPeriod"/>
            </a:pPr>
            <a:r>
              <a:rPr lang="cs-CZ" altLang="cs-CZ" sz="3600" b="1" dirty="0" smtClean="0"/>
              <a:t>Finanční komise</a:t>
            </a:r>
          </a:p>
          <a:p>
            <a:pPr marL="533400" indent="-533400">
              <a:buFont typeface="Wingdings" panose="05000000000000000000" pitchFamily="2" charset="2"/>
              <a:buAutoNum type="arabicPeriod"/>
            </a:pPr>
            <a:r>
              <a:rPr lang="cs-CZ" altLang="cs-CZ" sz="3600" b="1" dirty="0" smtClean="0"/>
              <a:t>Zastupitelstvo</a:t>
            </a:r>
          </a:p>
          <a:p>
            <a:pPr marL="533400" indent="-533400">
              <a:buNone/>
            </a:pPr>
            <a:endParaRPr lang="cs-CZ" altLang="cs-CZ" sz="3600" b="1" dirty="0" smtClean="0"/>
          </a:p>
          <a:p>
            <a:pPr marL="533400" indent="-533400">
              <a:buNone/>
            </a:pPr>
            <a:r>
              <a:rPr lang="cs-CZ" altLang="cs-CZ" sz="3600" b="1" dirty="0" smtClean="0"/>
              <a:t>Připomínky:</a:t>
            </a:r>
          </a:p>
          <a:p>
            <a:pPr marL="533400" indent="-533400">
              <a:buNone/>
            </a:pPr>
            <a:r>
              <a:rPr lang="cs-CZ" altLang="cs-CZ" sz="3600" b="1" dirty="0" smtClean="0"/>
              <a:t>Občané, kontrolní výbor, zastupitelstvo</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46</a:t>
            </a:fld>
            <a:endParaRPr lang="en-US" dirty="0"/>
          </a:p>
        </p:txBody>
      </p:sp>
    </p:spTree>
    <p:extLst>
      <p:ext uri="{BB962C8B-B14F-4D97-AF65-F5344CB8AC3E}">
        <p14:creationId xmlns:p14="http://schemas.microsoft.com/office/powerpoint/2010/main" val="32455355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algn="ctr"/>
            <a:r>
              <a:rPr lang="cs-CZ" altLang="cs-CZ" dirty="0" smtClean="0">
                <a:latin typeface="+mn-lt"/>
              </a:rPr>
              <a:t>Zveřejnění rozpočtu a SV</a:t>
            </a:r>
          </a:p>
        </p:txBody>
      </p:sp>
      <p:sp>
        <p:nvSpPr>
          <p:cNvPr id="3" name="Zástupný symbol pro obsah 2"/>
          <p:cNvSpPr>
            <a:spLocks noGrp="1"/>
          </p:cNvSpPr>
          <p:nvPr>
            <p:ph idx="1"/>
          </p:nvPr>
        </p:nvSpPr>
        <p:spPr>
          <a:xfrm>
            <a:off x="838200" y="1520042"/>
            <a:ext cx="10515600" cy="4656921"/>
          </a:xfrm>
        </p:spPr>
        <p:txBody>
          <a:bodyPr>
            <a:noAutofit/>
          </a:bodyPr>
          <a:lstStyle/>
          <a:p>
            <a:pPr algn="just">
              <a:defRPr/>
            </a:pPr>
            <a:r>
              <a:rPr lang="cs-CZ" sz="2400" b="1" dirty="0"/>
              <a:t>na internetových stránkách </a:t>
            </a:r>
            <a:r>
              <a:rPr lang="cs-CZ" sz="2400" dirty="0"/>
              <a:t>- úplné znění návrhu</a:t>
            </a:r>
          </a:p>
          <a:p>
            <a:pPr algn="just">
              <a:defRPr/>
            </a:pPr>
            <a:r>
              <a:rPr lang="cs-CZ" sz="2400" b="1" i="1" dirty="0"/>
              <a:t>na úřední desce </a:t>
            </a:r>
            <a:r>
              <a:rPr lang="cs-CZ" sz="2400" i="1" dirty="0"/>
              <a:t>- užším rozsahu, který obsahuje alespoň údaje o příjmech a výdajích rozpočtu v třídění podle nejvyšších jednotek druhového třídění rozpočtové skladby</a:t>
            </a:r>
          </a:p>
          <a:p>
            <a:pPr algn="just">
              <a:defRPr/>
            </a:pPr>
            <a:r>
              <a:rPr lang="cs-CZ" sz="2400" b="1" dirty="0"/>
              <a:t>nejméně 15 dnů </a:t>
            </a:r>
            <a:r>
              <a:rPr lang="cs-CZ" sz="2400" dirty="0"/>
              <a:t>přede dnem zahájení jeho projednávání na zasedání </a:t>
            </a:r>
            <a:r>
              <a:rPr lang="cs-CZ" sz="2400" dirty="0" smtClean="0"/>
              <a:t>zastupitelstva OBCE</a:t>
            </a:r>
            <a:endParaRPr lang="cs-CZ" sz="2400" dirty="0"/>
          </a:p>
          <a:p>
            <a:pPr algn="just">
              <a:defRPr/>
            </a:pPr>
            <a:r>
              <a:rPr lang="cs-CZ" sz="2400" dirty="0" smtClean="0"/>
              <a:t>OBEC současně </a:t>
            </a:r>
            <a:r>
              <a:rPr lang="cs-CZ" sz="2400" dirty="0"/>
              <a:t>oznámí na úřední desce, kde je návrh rozpočtu zveřejněn a kde je možno nahlédnout do jeho listinné podoby. </a:t>
            </a:r>
            <a:r>
              <a:rPr lang="cs-CZ" sz="2400" b="1" dirty="0">
                <a:solidFill>
                  <a:srgbClr val="FF0000"/>
                </a:solidFill>
              </a:rPr>
              <a:t>Zveřejnění musí trvat až do schválení </a:t>
            </a:r>
            <a:r>
              <a:rPr lang="cs-CZ" sz="2400" b="1" dirty="0" smtClean="0">
                <a:solidFill>
                  <a:srgbClr val="FF0000"/>
                </a:solidFill>
              </a:rPr>
              <a:t>rozpočtu</a:t>
            </a:r>
            <a:r>
              <a:rPr lang="cs-CZ" sz="2400" dirty="0" smtClean="0"/>
              <a:t>!!!</a:t>
            </a:r>
            <a:endParaRPr lang="cs-CZ" sz="2400" dirty="0"/>
          </a:p>
          <a:p>
            <a:pPr algn="just">
              <a:defRPr/>
            </a:pPr>
            <a:r>
              <a:rPr lang="cs-CZ" sz="2400" b="1" i="1" dirty="0"/>
              <a:t>Připomínky k návrhu rozpočtu </a:t>
            </a:r>
            <a:r>
              <a:rPr lang="cs-CZ" sz="2400" dirty="0"/>
              <a:t>mohou občané </a:t>
            </a:r>
            <a:r>
              <a:rPr lang="cs-CZ" sz="2400" dirty="0" smtClean="0"/>
              <a:t>příslušné OBCE uplatnit </a:t>
            </a:r>
            <a:r>
              <a:rPr lang="cs-CZ" sz="2400" dirty="0"/>
              <a:t>písemně ve lhůtě stanovené při jeho zveřejnění nebo ústně při jeho projednávání na zasedání zastupitelstva.</a:t>
            </a:r>
          </a:p>
        </p:txBody>
      </p:sp>
      <p:sp>
        <p:nvSpPr>
          <p:cNvPr id="47109"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044FFB37-6B6D-47BC-8571-E6940F671B28}" type="slidenum">
              <a:rPr lang="cs-CZ" altLang="cs-CZ" sz="1200">
                <a:latin typeface="Trebuchet MS" panose="020B0603020202020204" pitchFamily="34" charset="0"/>
              </a:rPr>
              <a:pPr/>
              <a:t>47</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27868020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algn="ctr"/>
            <a:r>
              <a:rPr lang="cs-CZ" altLang="cs-CZ" dirty="0" smtClean="0"/>
              <a:t>Návrh rozpočtu a SV</a:t>
            </a:r>
          </a:p>
        </p:txBody>
      </p:sp>
      <p:sp>
        <p:nvSpPr>
          <p:cNvPr id="3" name="Zástupný symbol pro obsah 2"/>
          <p:cNvSpPr>
            <a:spLocks noGrp="1"/>
          </p:cNvSpPr>
          <p:nvPr>
            <p:ph idx="1"/>
          </p:nvPr>
        </p:nvSpPr>
        <p:spPr/>
        <p:txBody>
          <a:bodyPr>
            <a:normAutofit/>
          </a:bodyPr>
          <a:lstStyle/>
          <a:p>
            <a:pPr algn="just">
              <a:defRPr/>
            </a:pPr>
            <a:r>
              <a:rPr lang="cs-CZ" dirty="0">
                <a:solidFill>
                  <a:srgbClr val="FF0000"/>
                </a:solidFill>
              </a:rPr>
              <a:t>Rozpočet </a:t>
            </a:r>
            <a:r>
              <a:rPr lang="cs-CZ" dirty="0" smtClean="0">
                <a:solidFill>
                  <a:srgbClr val="FF0000"/>
                </a:solidFill>
              </a:rPr>
              <a:t>se </a:t>
            </a:r>
            <a:r>
              <a:rPr lang="cs-CZ" dirty="0">
                <a:solidFill>
                  <a:srgbClr val="FF0000"/>
                </a:solidFill>
              </a:rPr>
              <a:t>zpracovává v třídění podle rozpočtové skladby, kterou stanoví MF vyhláškou</a:t>
            </a:r>
            <a:r>
              <a:rPr lang="cs-CZ" dirty="0" smtClean="0">
                <a:solidFill>
                  <a:srgbClr val="FF0000"/>
                </a:solidFill>
              </a:rPr>
              <a:t>.????? </a:t>
            </a:r>
            <a:r>
              <a:rPr lang="cs-CZ" smtClean="0">
                <a:solidFill>
                  <a:srgbClr val="FF0000"/>
                </a:solidFill>
              </a:rPr>
              <a:t>TOŤ otázkou</a:t>
            </a:r>
            <a:endParaRPr lang="cs-CZ" dirty="0">
              <a:solidFill>
                <a:srgbClr val="FF0000"/>
              </a:solidFill>
            </a:endParaRPr>
          </a:p>
          <a:p>
            <a:pPr algn="just">
              <a:defRPr/>
            </a:pPr>
            <a:r>
              <a:rPr lang="cs-CZ" dirty="0"/>
              <a:t>Orgány </a:t>
            </a:r>
            <a:r>
              <a:rPr lang="cs-CZ" dirty="0" smtClean="0"/>
              <a:t>obcí </a:t>
            </a:r>
            <a:r>
              <a:rPr lang="cs-CZ" dirty="0"/>
              <a:t>projednávají rozpočet při jeho schvalování v třídění podle rozpočtové skladby tak, aby schválený rozpočet vyjadřoval závazné ukazatele, jimiž se mají povinně řídit</a:t>
            </a:r>
          </a:p>
          <a:p>
            <a:pPr marL="0" indent="0">
              <a:buNone/>
              <a:defRPr/>
            </a:pPr>
            <a:r>
              <a:rPr lang="cs-CZ" sz="2400" dirty="0"/>
              <a:t>a) výkonné orgány </a:t>
            </a:r>
            <a:r>
              <a:rPr lang="cs-CZ" sz="2400" dirty="0" smtClean="0"/>
              <a:t>obcí </a:t>
            </a:r>
            <a:r>
              <a:rPr lang="cs-CZ" sz="2400" dirty="0"/>
              <a:t>při hospodaření podle rozpočtu,</a:t>
            </a:r>
          </a:p>
          <a:p>
            <a:pPr marL="0" indent="0">
              <a:buNone/>
              <a:defRPr/>
            </a:pPr>
            <a:r>
              <a:rPr lang="cs-CZ" sz="2400" dirty="0"/>
              <a:t>b) právnické osoby zřízené nebo založené v působnosti </a:t>
            </a:r>
            <a:r>
              <a:rPr lang="cs-CZ" sz="2400" dirty="0" smtClean="0"/>
              <a:t>OBCE při </a:t>
            </a:r>
            <a:r>
              <a:rPr lang="cs-CZ" sz="2400" dirty="0"/>
              <a:t>svém hospodaření,</a:t>
            </a:r>
          </a:p>
          <a:p>
            <a:pPr marL="0" indent="0">
              <a:buNone/>
              <a:defRPr/>
            </a:pPr>
            <a:r>
              <a:rPr lang="cs-CZ" sz="2400" dirty="0"/>
              <a:t>c) právnické osoby zřízené v působnosti svazku obcí,</a:t>
            </a:r>
          </a:p>
          <a:p>
            <a:pPr marL="0" indent="0">
              <a:buNone/>
              <a:defRPr/>
            </a:pPr>
            <a:r>
              <a:rPr lang="cs-CZ" sz="2400" dirty="0"/>
              <a:t>d) další osoby, které mají být příjemci dotací nebo příspěvků z rozpočtu.</a:t>
            </a:r>
          </a:p>
        </p:txBody>
      </p:sp>
      <p:sp>
        <p:nvSpPr>
          <p:cNvPr id="48133"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57476F72-51DF-4CE7-B3EC-36C609A2D605}" type="slidenum">
              <a:rPr lang="cs-CZ" altLang="cs-CZ" sz="1200">
                <a:latin typeface="Trebuchet MS" panose="020B0603020202020204" pitchFamily="34" charset="0"/>
              </a:rPr>
              <a:pPr/>
              <a:t>48</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11889984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b="1" u="sng" dirty="0" smtClean="0">
                <a:latin typeface="+mn-lt"/>
              </a:rPr>
              <a:t>Schvalování rozpočtu obce a SV</a:t>
            </a:r>
            <a:endParaRPr lang="cs-CZ" altLang="cs-CZ" b="1" u="sng" dirty="0">
              <a:latin typeface="+mn-lt"/>
            </a:endParaRPr>
          </a:p>
        </p:txBody>
      </p:sp>
      <p:sp>
        <p:nvSpPr>
          <p:cNvPr id="49155" name="Rectangle 3"/>
          <p:cNvSpPr>
            <a:spLocks noGrp="1" noChangeArrowheads="1"/>
          </p:cNvSpPr>
          <p:nvPr>
            <p:ph type="body" idx="4294967295"/>
          </p:nvPr>
        </p:nvSpPr>
        <p:spPr>
          <a:xfrm>
            <a:off x="1175657" y="1773239"/>
            <a:ext cx="9020856" cy="4357687"/>
          </a:xfrm>
        </p:spPr>
        <p:txBody>
          <a:bodyPr>
            <a:normAutofit fontScale="92500" lnSpcReduction="20000"/>
          </a:bodyPr>
          <a:lstStyle/>
          <a:p>
            <a:pPr marL="0" indent="0">
              <a:buNone/>
            </a:pPr>
            <a:endParaRPr lang="cs-CZ" altLang="cs-CZ" dirty="0"/>
          </a:p>
          <a:p>
            <a:pPr marL="457200" indent="-457200">
              <a:buFontTx/>
              <a:buChar char="o"/>
            </a:pPr>
            <a:endParaRPr lang="cs-CZ" altLang="cs-CZ" dirty="0"/>
          </a:p>
          <a:p>
            <a:pPr marL="457200" indent="-457200">
              <a:buFontTx/>
              <a:buChar char="o"/>
            </a:pPr>
            <a:r>
              <a:rPr lang="cs-CZ" altLang="cs-CZ" sz="4100" b="1" dirty="0"/>
              <a:t>Vyvěšení - 15 dnů před schválením</a:t>
            </a:r>
          </a:p>
          <a:p>
            <a:pPr marL="457200" indent="-457200">
              <a:buFontTx/>
              <a:buChar char="o"/>
            </a:pPr>
            <a:r>
              <a:rPr lang="cs-CZ" altLang="cs-CZ" sz="4100" b="1" dirty="0"/>
              <a:t>Schválení – </a:t>
            </a:r>
            <a:r>
              <a:rPr lang="cs-CZ" altLang="cs-CZ" sz="4100" b="1" i="1" u="sng" dirty="0">
                <a:solidFill>
                  <a:srgbClr val="CC0000"/>
                </a:solidFill>
              </a:rPr>
              <a:t>ZASTUPITELSTVO</a:t>
            </a:r>
          </a:p>
          <a:p>
            <a:pPr marL="457200" indent="-457200">
              <a:buFontTx/>
              <a:buChar char="o"/>
            </a:pPr>
            <a:r>
              <a:rPr lang="cs-CZ" altLang="cs-CZ" sz="4100" b="1" dirty="0">
                <a:solidFill>
                  <a:srgbClr val="FF0066"/>
                </a:solidFill>
              </a:rPr>
              <a:t>Rozpočtové provizorium-Pravidla rozpočtového </a:t>
            </a:r>
            <a:r>
              <a:rPr lang="cs-CZ" altLang="cs-CZ" sz="4100" b="1" dirty="0" smtClean="0">
                <a:solidFill>
                  <a:srgbClr val="FF0066"/>
                </a:solidFill>
              </a:rPr>
              <a:t>provizoria-zastupitelstvo</a:t>
            </a:r>
            <a:endParaRPr lang="cs-CZ" altLang="cs-CZ" sz="4100" b="1" dirty="0">
              <a:solidFill>
                <a:srgbClr val="FF0066"/>
              </a:solidFill>
            </a:endParaRPr>
          </a:p>
          <a:p>
            <a:pPr marL="457200" indent="-457200">
              <a:buFontTx/>
              <a:buChar char="o"/>
            </a:pPr>
            <a:r>
              <a:rPr lang="cs-CZ" altLang="cs-CZ" sz="4100" b="1" dirty="0"/>
              <a:t>Rozpis </a:t>
            </a:r>
            <a:r>
              <a:rPr lang="cs-CZ" altLang="cs-CZ" sz="4100" b="1" dirty="0" smtClean="0"/>
              <a:t>ukazatelů </a:t>
            </a:r>
            <a:r>
              <a:rPr lang="cs-CZ" altLang="cs-CZ" sz="4100" b="1" dirty="0" smtClean="0">
                <a:solidFill>
                  <a:schemeClr val="accent5"/>
                </a:solidFill>
              </a:rPr>
              <a:t>NEPRODLENĚ po schválení rozpočtu-</a:t>
            </a:r>
            <a:r>
              <a:rPr lang="cs-CZ" altLang="cs-CZ" sz="4100" b="1" dirty="0" smtClean="0"/>
              <a:t>finanční  výbor </a:t>
            </a:r>
            <a:r>
              <a:rPr lang="cs-CZ" altLang="cs-CZ" sz="4100" b="1" dirty="0" smtClean="0">
                <a:solidFill>
                  <a:schemeClr val="accent1"/>
                </a:solidFill>
              </a:rPr>
              <a:t>???</a:t>
            </a:r>
            <a:endParaRPr lang="cs-CZ" altLang="cs-CZ" sz="4100" b="1" dirty="0">
              <a:solidFill>
                <a:schemeClr val="accent1"/>
              </a:solidFill>
            </a:endParaRPr>
          </a:p>
          <a:p>
            <a:pPr marL="457200" indent="-457200">
              <a:buFontTx/>
              <a:buChar char="o"/>
            </a:pPr>
            <a:r>
              <a:rPr lang="cs-CZ" altLang="cs-CZ" sz="4100" b="1" dirty="0"/>
              <a:t>Hospodaření a kontrola</a:t>
            </a:r>
          </a:p>
          <a:p>
            <a:pPr marL="457200" indent="-457200">
              <a:buNone/>
            </a:pPr>
            <a:endParaRPr lang="cs-CZ" altLang="cs-CZ" dirty="0" smtClean="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49</a:t>
            </a:fld>
            <a:endParaRPr lang="en-US" dirty="0"/>
          </a:p>
        </p:txBody>
      </p:sp>
    </p:spTree>
    <p:extLst>
      <p:ext uri="{BB962C8B-B14F-4D97-AF65-F5344CB8AC3E}">
        <p14:creationId xmlns:p14="http://schemas.microsoft.com/office/powerpoint/2010/main" val="3217783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351088" y="1052514"/>
            <a:ext cx="7772400" cy="503237"/>
          </a:xfrm>
        </p:spPr>
        <p:txBody>
          <a:bodyPr>
            <a:normAutofit fontScale="90000"/>
          </a:bodyPr>
          <a:lstStyle/>
          <a:p>
            <a:pPr algn="ct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r>
              <a:rPr lang="cs-CZ" altLang="cs-CZ" sz="2800" dirty="0"/>
              <a:t/>
            </a:r>
            <a:br>
              <a:rPr lang="cs-CZ" altLang="cs-CZ" sz="2800" dirty="0"/>
            </a:br>
            <a:r>
              <a:rPr lang="cs-CZ" altLang="cs-CZ" sz="2800" dirty="0" smtClean="0"/>
              <a:t/>
            </a:r>
            <a:br>
              <a:rPr lang="cs-CZ" altLang="cs-CZ" sz="2800" dirty="0" smtClean="0"/>
            </a:br>
            <a:endParaRPr lang="cs-CZ" altLang="cs-CZ" sz="4400" b="1" u="sng" dirty="0">
              <a:latin typeface="Calibri" panose="020F0502020204030204" pitchFamily="34" charset="0"/>
              <a:cs typeface="Calibri" panose="020F0502020204030204" pitchFamily="34" charset="0"/>
            </a:endParaRPr>
          </a:p>
        </p:txBody>
      </p:sp>
      <p:sp>
        <p:nvSpPr>
          <p:cNvPr id="16387" name="Rectangle 3"/>
          <p:cNvSpPr>
            <a:spLocks noGrp="1" noChangeArrowheads="1"/>
          </p:cNvSpPr>
          <p:nvPr>
            <p:ph type="subTitle" idx="1"/>
          </p:nvPr>
        </p:nvSpPr>
        <p:spPr>
          <a:xfrm>
            <a:off x="1524000" y="2968668"/>
            <a:ext cx="9144000" cy="3219190"/>
          </a:xfrm>
        </p:spPr>
        <p:txBody>
          <a:bodyPr>
            <a:normAutofit fontScale="40000" lnSpcReduction="20000"/>
          </a:bodyPr>
          <a:lstStyle/>
          <a:p>
            <a:pPr algn="just">
              <a:lnSpc>
                <a:spcPct val="90000"/>
              </a:lnSpc>
            </a:pPr>
            <a:r>
              <a:rPr lang="cs-CZ" altLang="cs-CZ" sz="6200" b="1" dirty="0" smtClean="0"/>
              <a:t>Čl. 8 Úst: „Zaručuje se samospráva územních samosprávných celků.“</a:t>
            </a:r>
          </a:p>
          <a:p>
            <a:pPr algn="just"/>
            <a:r>
              <a:rPr lang="cs-CZ" altLang="cs-CZ" sz="6000" dirty="0" smtClean="0">
                <a:solidFill>
                  <a:schemeClr val="accent5"/>
                </a:solidFill>
              </a:rPr>
              <a:t>Stát přenechává </a:t>
            </a:r>
            <a:r>
              <a:rPr lang="cs-CZ" altLang="cs-CZ" sz="6000" dirty="0">
                <a:solidFill>
                  <a:schemeClr val="accent5"/>
                </a:solidFill>
              </a:rPr>
              <a:t>část výkonu moci jiné veřejnoprávní entitě a ponechává si nad jejím výkonem dozorová a kontrolní </a:t>
            </a:r>
            <a:r>
              <a:rPr lang="cs-CZ" altLang="cs-CZ" sz="6000" dirty="0" smtClean="0">
                <a:solidFill>
                  <a:schemeClr val="accent5"/>
                </a:solidFill>
              </a:rPr>
              <a:t>oprávnění (decentralizovaná </a:t>
            </a:r>
            <a:r>
              <a:rPr lang="cs-CZ" altLang="cs-CZ" sz="6000" dirty="0">
                <a:solidFill>
                  <a:schemeClr val="accent5"/>
                </a:solidFill>
              </a:rPr>
              <a:t>státní správa). </a:t>
            </a:r>
            <a:r>
              <a:rPr lang="cs-CZ" altLang="cs-CZ" sz="6000" dirty="0" smtClean="0">
                <a:solidFill>
                  <a:schemeClr val="accent5"/>
                </a:solidFill>
              </a:rPr>
              <a:t>Čl. 105 - Výkon </a:t>
            </a:r>
            <a:r>
              <a:rPr lang="cs-CZ" altLang="cs-CZ" sz="6000" dirty="0">
                <a:solidFill>
                  <a:schemeClr val="accent5"/>
                </a:solidFill>
              </a:rPr>
              <a:t>státní správy lze svěřit orgánům samosprávy jen tehdy, stanoví-li to </a:t>
            </a:r>
            <a:r>
              <a:rPr lang="cs-CZ" altLang="cs-CZ" sz="6000" dirty="0" smtClean="0">
                <a:solidFill>
                  <a:schemeClr val="accent5"/>
                </a:solidFill>
              </a:rPr>
              <a:t>zákon = z. o obcích a krajích, </a:t>
            </a:r>
            <a:r>
              <a:rPr lang="cs-CZ" altLang="cs-CZ" sz="6000" dirty="0" err="1" smtClean="0">
                <a:solidFill>
                  <a:schemeClr val="accent5"/>
                </a:solidFill>
              </a:rPr>
              <a:t>hl.m.P</a:t>
            </a:r>
            <a:r>
              <a:rPr lang="cs-CZ" altLang="cs-CZ" sz="6000" dirty="0" smtClean="0">
                <a:solidFill>
                  <a:schemeClr val="accent5"/>
                </a:solidFill>
              </a:rPr>
              <a:t>.</a:t>
            </a:r>
          </a:p>
          <a:p>
            <a:pPr algn="just">
              <a:lnSpc>
                <a:spcPct val="90000"/>
              </a:lnSpc>
            </a:pPr>
            <a:r>
              <a:rPr lang="cs-CZ" altLang="cs-CZ" sz="8000" b="1" dirty="0" smtClean="0"/>
              <a:t>Čl. 101 odst. 3 Úst: „Územní samosprávné celky jsou veřejnoprávními korporacemi, které mohou mít vlastní majetek a hospodaří podle vlastního rozpočtu.“ </a:t>
            </a:r>
          </a:p>
        </p:txBody>
      </p:sp>
      <p:sp>
        <p:nvSpPr>
          <p:cNvPr id="2" name="Obdélník 1"/>
          <p:cNvSpPr/>
          <p:nvPr/>
        </p:nvSpPr>
        <p:spPr>
          <a:xfrm>
            <a:off x="2901455" y="1607622"/>
            <a:ext cx="6570068" cy="1200329"/>
          </a:xfrm>
          <a:prstGeom prst="rect">
            <a:avLst/>
          </a:prstGeom>
        </p:spPr>
        <p:txBody>
          <a:bodyPr wrap="none">
            <a:spAutoFit/>
          </a:bodyPr>
          <a:lstStyle/>
          <a:p>
            <a:pPr algn="ctr"/>
            <a:r>
              <a:rPr lang="cs-CZ" altLang="cs-CZ" sz="3600" b="1" u="sng" dirty="0">
                <a:latin typeface="Calibri" panose="020F0502020204030204" pitchFamily="34" charset="0"/>
                <a:cs typeface="Calibri" panose="020F0502020204030204" pitchFamily="34" charset="0"/>
              </a:rPr>
              <a:t>Ekonomická autonomie obcí </a:t>
            </a:r>
            <a:endParaRPr lang="cs-CZ" altLang="cs-CZ" sz="3600" b="1" u="sng" dirty="0" smtClean="0">
              <a:latin typeface="Calibri" panose="020F0502020204030204" pitchFamily="34" charset="0"/>
              <a:cs typeface="Calibri" panose="020F0502020204030204" pitchFamily="34" charset="0"/>
            </a:endParaRPr>
          </a:p>
          <a:p>
            <a:pPr algn="ctr"/>
            <a:r>
              <a:rPr lang="cs-CZ" altLang="cs-CZ" sz="3600" b="1" u="sng" dirty="0" smtClean="0">
                <a:latin typeface="Calibri" panose="020F0502020204030204" pitchFamily="34" charset="0"/>
                <a:cs typeface="Calibri" panose="020F0502020204030204" pitchFamily="34" charset="0"/>
              </a:rPr>
              <a:t>ve </a:t>
            </a:r>
            <a:r>
              <a:rPr lang="cs-CZ" altLang="cs-CZ" sz="3600" b="1" u="sng" dirty="0">
                <a:latin typeface="Calibri" panose="020F0502020204030204" pitchFamily="34" charset="0"/>
                <a:cs typeface="Calibri" panose="020F0502020204030204" pitchFamily="34" charset="0"/>
              </a:rPr>
              <a:t>vztahu k ústavněprávní úpravě</a:t>
            </a:r>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8185431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lstStyle/>
          <a:p>
            <a:pPr algn="ctr"/>
            <a:r>
              <a:rPr lang="cs-CZ" altLang="cs-CZ" b="1" dirty="0" smtClean="0">
                <a:solidFill>
                  <a:srgbClr val="FF0000"/>
                </a:solidFill>
                <a:latin typeface="+mn-lt"/>
              </a:rPr>
              <a:t>Rozpočtové provizorium-</a:t>
            </a:r>
            <a:r>
              <a:rPr lang="cs-CZ" altLang="cs-CZ" b="1" dirty="0" smtClean="0">
                <a:solidFill>
                  <a:schemeClr val="accent5"/>
                </a:solidFill>
                <a:latin typeface="+mn-lt"/>
              </a:rPr>
              <a:t>novinka</a:t>
            </a:r>
          </a:p>
        </p:txBody>
      </p:sp>
      <p:sp>
        <p:nvSpPr>
          <p:cNvPr id="3" name="Zástupný symbol pro obsah 2"/>
          <p:cNvSpPr>
            <a:spLocks noGrp="1"/>
          </p:cNvSpPr>
          <p:nvPr>
            <p:ph idx="1"/>
          </p:nvPr>
        </p:nvSpPr>
        <p:spPr/>
        <p:txBody>
          <a:bodyPr>
            <a:normAutofit fontScale="92500" lnSpcReduction="10000"/>
          </a:bodyPr>
          <a:lstStyle/>
          <a:p>
            <a:pPr algn="just">
              <a:defRPr/>
            </a:pPr>
            <a:r>
              <a:rPr lang="cs-CZ" dirty="0"/>
              <a:t>Při uplatnění opatření podle </a:t>
            </a:r>
            <a:r>
              <a:rPr lang="cs-CZ" b="1" u="sng" dirty="0"/>
              <a:t>zákona o pravidlech rozpočtové odpovědnosti </a:t>
            </a:r>
            <a:r>
              <a:rPr lang="cs-CZ" dirty="0"/>
              <a:t>nesmí měsíční výdaje územního samosprávného celku stanovené v pravidlech rozpočtového provizoria </a:t>
            </a:r>
            <a:r>
              <a:rPr lang="cs-CZ" b="1" u="sng" dirty="0"/>
              <a:t>překročit jednu dvanáctinu výdajů rozpočtu schváleného pro předchozí rozpočtový rok.</a:t>
            </a:r>
            <a:r>
              <a:rPr lang="cs-CZ" dirty="0"/>
              <a:t> Vyšší výdaje lze stanovit pouze v případě, že jejich zvýšení přímo souvisí se zvýšením financování výdajů stanovených jiným zákonem nebo v případě výdajů z důvodu předfinancování projektů spolufinancovaných z rozpočtu Evropské unie.</a:t>
            </a:r>
          </a:p>
          <a:p>
            <a:pPr marL="0" indent="0" algn="just">
              <a:buNone/>
              <a:defRPr/>
            </a:pPr>
            <a:endParaRPr lang="cs-CZ" dirty="0" smtClean="0"/>
          </a:p>
          <a:p>
            <a:pPr algn="just">
              <a:defRPr/>
            </a:pPr>
            <a:r>
              <a:rPr lang="cs-CZ" dirty="0"/>
              <a:t>Rozpočtové příjmy a výdaje uskutečněné v době rozpočtového provizoria se stávají příjmy a výdaji rozpočtu po jeho schválení.</a:t>
            </a:r>
          </a:p>
          <a:p>
            <a:pPr algn="just">
              <a:defRPr/>
            </a:pPr>
            <a:r>
              <a:rPr lang="cs-CZ" b="1" u="sng" dirty="0"/>
              <a:t>Schválená pravidla rozpočtového provizoria se </a:t>
            </a:r>
            <a:r>
              <a:rPr lang="cs-CZ" b="1" u="sng" dirty="0" smtClean="0"/>
              <a:t>zveřejňují!!!</a:t>
            </a:r>
            <a:endParaRPr lang="cs-CZ" b="1" u="sng" dirty="0"/>
          </a:p>
        </p:txBody>
      </p:sp>
      <p:sp>
        <p:nvSpPr>
          <p:cNvPr id="50181"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BB2995C-3E95-4260-8738-1B3A4E0FB28A}" type="slidenum">
              <a:rPr lang="cs-CZ" altLang="cs-CZ" sz="1200">
                <a:latin typeface="Trebuchet MS" panose="020B0603020202020204" pitchFamily="34" charset="0"/>
              </a:rPr>
              <a:pPr/>
              <a:t>50</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2406284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algn="ctr"/>
            <a:r>
              <a:rPr lang="cs-CZ" altLang="cs-CZ" b="1" dirty="0" smtClean="0">
                <a:solidFill>
                  <a:srgbClr val="FF0000"/>
                </a:solidFill>
                <a:latin typeface="+mn-lt"/>
              </a:rPr>
              <a:t>Zveřejnění rozpočtu, SV a vyvěšení</a:t>
            </a:r>
          </a:p>
        </p:txBody>
      </p:sp>
      <p:sp>
        <p:nvSpPr>
          <p:cNvPr id="51203" name="Zástupný symbol pro obsah 2"/>
          <p:cNvSpPr>
            <a:spLocks noGrp="1"/>
          </p:cNvSpPr>
          <p:nvPr>
            <p:ph idx="1"/>
          </p:nvPr>
        </p:nvSpPr>
        <p:spPr/>
        <p:txBody>
          <a:bodyPr>
            <a:normAutofit/>
          </a:bodyPr>
          <a:lstStyle/>
          <a:p>
            <a:pPr algn="just"/>
            <a:r>
              <a:rPr lang="cs-CZ" altLang="cs-CZ" sz="3200" b="1" i="1" dirty="0" smtClean="0"/>
              <a:t>Obec zveřejní </a:t>
            </a:r>
            <a:r>
              <a:rPr lang="cs-CZ" altLang="cs-CZ" sz="3200" b="1" i="1" dirty="0"/>
              <a:t>rozpočet na svých </a:t>
            </a:r>
            <a:r>
              <a:rPr lang="cs-CZ" altLang="cs-CZ" sz="3200" b="1" i="1" u="sng" dirty="0"/>
              <a:t>internetových stránkách do 30 dnů ode dne jeho schválení a současně oznámí na úřední desce, kde je zveřejněn v elektronické podobě a kde je možno nahlédnout do jeho listinné podoby. </a:t>
            </a:r>
            <a:r>
              <a:rPr lang="cs-CZ" altLang="cs-CZ" sz="3200" b="1" i="1" dirty="0"/>
              <a:t>Tímto způsobem musí být zpřístupněn až do schválení rozpočtu na následující rozpočtový rok.</a:t>
            </a:r>
          </a:p>
          <a:p>
            <a:endParaRPr lang="cs-CZ" altLang="cs-CZ" dirty="0" smtClean="0"/>
          </a:p>
        </p:txBody>
      </p:sp>
      <p:sp>
        <p:nvSpPr>
          <p:cNvPr id="51205"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A7CADC91-898C-4C9D-A777-10FE466CCEB3}" type="slidenum">
              <a:rPr lang="cs-CZ" altLang="cs-CZ" sz="1200">
                <a:latin typeface="Trebuchet MS" panose="020B0603020202020204" pitchFamily="34" charset="0"/>
              </a:rPr>
              <a:pPr/>
              <a:t>51</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33031658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normAutofit fontScale="90000"/>
          </a:bodyPr>
          <a:lstStyle/>
          <a:p>
            <a:pPr algn="ctr"/>
            <a:r>
              <a:rPr lang="cs-CZ" altLang="cs-CZ" sz="2800" b="1" i="1" dirty="0"/>
              <a:t/>
            </a:r>
            <a:br>
              <a:rPr lang="cs-CZ" altLang="cs-CZ" sz="2800" b="1" i="1" dirty="0"/>
            </a:br>
            <a:r>
              <a:rPr lang="cs-CZ" altLang="cs-CZ" sz="2800" b="1" i="1" dirty="0"/>
              <a:t/>
            </a:r>
            <a:br>
              <a:rPr lang="cs-CZ" altLang="cs-CZ" sz="2800" b="1" i="1" dirty="0"/>
            </a:br>
            <a:r>
              <a:rPr lang="cs-CZ" altLang="cs-CZ" sz="5300" b="1" dirty="0" smtClean="0">
                <a:latin typeface="+mn-lt"/>
              </a:rPr>
              <a:t>2. etapa - Hospodaření </a:t>
            </a:r>
            <a:r>
              <a:rPr lang="cs-CZ" altLang="cs-CZ" sz="5300" b="1" dirty="0">
                <a:latin typeface="+mn-lt"/>
              </a:rPr>
              <a:t>a kontrola</a:t>
            </a:r>
          </a:p>
        </p:txBody>
      </p:sp>
      <p:sp>
        <p:nvSpPr>
          <p:cNvPr id="52227" name="Rectangle 3"/>
          <p:cNvSpPr>
            <a:spLocks noGrp="1" noChangeArrowheads="1"/>
          </p:cNvSpPr>
          <p:nvPr>
            <p:ph type="body" idx="4294967295"/>
          </p:nvPr>
        </p:nvSpPr>
        <p:spPr>
          <a:xfrm>
            <a:off x="1460665" y="1773239"/>
            <a:ext cx="8735848" cy="4357687"/>
          </a:xfrm>
        </p:spPr>
        <p:txBody>
          <a:bodyPr>
            <a:normAutofit fontScale="85000" lnSpcReduction="20000"/>
          </a:bodyPr>
          <a:lstStyle/>
          <a:p>
            <a:pPr>
              <a:lnSpc>
                <a:spcPct val="90000"/>
              </a:lnSpc>
              <a:buFont typeface="Wingdings" panose="05000000000000000000" pitchFamily="2" charset="2"/>
              <a:buChar char="v"/>
            </a:pPr>
            <a:endParaRPr lang="cs-CZ" altLang="cs-CZ" b="1" dirty="0" smtClean="0"/>
          </a:p>
          <a:p>
            <a:pPr marL="0" indent="0">
              <a:lnSpc>
                <a:spcPct val="90000"/>
              </a:lnSpc>
              <a:buNone/>
            </a:pPr>
            <a:endParaRPr lang="cs-CZ" altLang="cs-CZ" b="1" dirty="0" smtClean="0"/>
          </a:p>
          <a:p>
            <a:pPr>
              <a:lnSpc>
                <a:spcPct val="90000"/>
              </a:lnSpc>
              <a:buFont typeface="Wingdings" panose="05000000000000000000" pitchFamily="2" charset="2"/>
              <a:buChar char="v"/>
            </a:pPr>
            <a:r>
              <a:rPr lang="cs-CZ" altLang="cs-CZ" b="1" dirty="0" smtClean="0"/>
              <a:t>Plnění sleduje finanční a kontrolní výbor ?</a:t>
            </a:r>
          </a:p>
          <a:p>
            <a:pPr>
              <a:lnSpc>
                <a:spcPct val="90000"/>
              </a:lnSpc>
              <a:buFont typeface="Wingdings" panose="05000000000000000000" pitchFamily="2" charset="2"/>
              <a:buChar char="v"/>
            </a:pPr>
            <a:r>
              <a:rPr lang="cs-CZ" altLang="cs-CZ" b="1" dirty="0" smtClean="0"/>
              <a:t>Rada obce, kraje</a:t>
            </a:r>
          </a:p>
          <a:p>
            <a:pPr>
              <a:lnSpc>
                <a:spcPct val="90000"/>
              </a:lnSpc>
              <a:buFont typeface="Wingdings" panose="05000000000000000000" pitchFamily="2" charset="2"/>
              <a:buChar char="v"/>
            </a:pPr>
            <a:r>
              <a:rPr lang="cs-CZ" altLang="cs-CZ" b="1" dirty="0" smtClean="0"/>
              <a:t>Finanční komise</a:t>
            </a:r>
          </a:p>
          <a:p>
            <a:pPr>
              <a:lnSpc>
                <a:spcPct val="90000"/>
              </a:lnSpc>
              <a:buFont typeface="Wingdings" panose="05000000000000000000" pitchFamily="2" charset="2"/>
              <a:buNone/>
            </a:pPr>
            <a:endParaRPr lang="cs-CZ" altLang="cs-CZ" sz="2000" b="1" dirty="0"/>
          </a:p>
          <a:p>
            <a:pPr>
              <a:lnSpc>
                <a:spcPct val="90000"/>
              </a:lnSpc>
              <a:buFont typeface="Wingdings" panose="05000000000000000000" pitchFamily="2" charset="2"/>
              <a:buNone/>
            </a:pPr>
            <a:r>
              <a:rPr lang="cs-CZ" altLang="cs-CZ" sz="3000" b="1" dirty="0"/>
              <a:t>Časové použití prostředků-jen pro fiskální rok,</a:t>
            </a:r>
          </a:p>
          <a:p>
            <a:pPr>
              <a:lnSpc>
                <a:spcPct val="90000"/>
              </a:lnSpc>
              <a:buFont typeface="Wingdings" panose="05000000000000000000" pitchFamily="2" charset="2"/>
              <a:buNone/>
            </a:pPr>
            <a:r>
              <a:rPr lang="cs-CZ" altLang="cs-CZ" sz="3000" b="1" dirty="0"/>
              <a:t>Ostatní se </a:t>
            </a:r>
            <a:r>
              <a:rPr lang="cs-CZ" altLang="cs-CZ" sz="3000" b="1" dirty="0" smtClean="0"/>
              <a:t>převádějí</a:t>
            </a:r>
          </a:p>
          <a:p>
            <a:pPr>
              <a:lnSpc>
                <a:spcPct val="90000"/>
              </a:lnSpc>
              <a:buFont typeface="Wingdings" panose="05000000000000000000" pitchFamily="2" charset="2"/>
              <a:buNone/>
            </a:pPr>
            <a:endParaRPr lang="cs-CZ" altLang="cs-CZ" sz="3000" b="1" u="sng" dirty="0"/>
          </a:p>
          <a:p>
            <a:pPr>
              <a:lnSpc>
                <a:spcPct val="90000"/>
              </a:lnSpc>
              <a:buFont typeface="Wingdings" panose="05000000000000000000" pitchFamily="2" charset="2"/>
              <a:buNone/>
            </a:pPr>
            <a:r>
              <a:rPr lang="cs-CZ" altLang="cs-CZ" b="1" dirty="0" smtClean="0"/>
              <a:t>KONTROLA- vnitřní </a:t>
            </a:r>
          </a:p>
          <a:p>
            <a:pPr>
              <a:lnSpc>
                <a:spcPct val="90000"/>
              </a:lnSpc>
              <a:buFont typeface="Wingdings" panose="05000000000000000000" pitchFamily="2" charset="2"/>
              <a:buNone/>
            </a:pPr>
            <a:r>
              <a:rPr lang="cs-CZ" altLang="cs-CZ" b="1" dirty="0" smtClean="0"/>
              <a:t>                        vnější</a:t>
            </a:r>
          </a:p>
          <a:p>
            <a:pPr>
              <a:lnSpc>
                <a:spcPct val="90000"/>
              </a:lnSpc>
              <a:buFont typeface="Wingdings" panose="05000000000000000000" pitchFamily="2" charset="2"/>
              <a:buNone/>
            </a:pPr>
            <a:endParaRPr lang="cs-CZ" altLang="cs-CZ" sz="2000" b="1" dirty="0"/>
          </a:p>
          <a:p>
            <a:pPr>
              <a:lnSpc>
                <a:spcPct val="90000"/>
              </a:lnSpc>
              <a:buFont typeface="Wingdings" panose="05000000000000000000" pitchFamily="2" charset="2"/>
              <a:buNone/>
            </a:pPr>
            <a:endParaRPr lang="cs-CZ" altLang="cs-CZ" sz="2000" dirty="0">
              <a:solidFill>
                <a:srgbClr val="66FFFF"/>
              </a:solidFill>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52</a:t>
            </a:fld>
            <a:endParaRPr lang="en-US" dirty="0"/>
          </a:p>
        </p:txBody>
      </p:sp>
    </p:spTree>
    <p:extLst>
      <p:ext uri="{BB962C8B-B14F-4D97-AF65-F5344CB8AC3E}">
        <p14:creationId xmlns:p14="http://schemas.microsoft.com/office/powerpoint/2010/main" val="33839174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b="1" dirty="0">
                <a:latin typeface="+mn-lt"/>
              </a:rPr>
              <a:t>Vnitřní kontrola</a:t>
            </a:r>
          </a:p>
        </p:txBody>
      </p:sp>
      <p:sp>
        <p:nvSpPr>
          <p:cNvPr id="53251" name="Rectangle 3"/>
          <p:cNvSpPr>
            <a:spLocks noGrp="1" noChangeArrowheads="1"/>
          </p:cNvSpPr>
          <p:nvPr>
            <p:ph type="body" idx="4294967295"/>
          </p:nvPr>
        </p:nvSpPr>
        <p:spPr>
          <a:xfrm>
            <a:off x="1441225" y="1595109"/>
            <a:ext cx="6403975" cy="4357687"/>
          </a:xfrm>
        </p:spPr>
        <p:txBody>
          <a:bodyPr>
            <a:normAutofit lnSpcReduction="10000"/>
          </a:bodyPr>
          <a:lstStyle/>
          <a:p>
            <a:pPr>
              <a:buFont typeface="Wingdings" panose="05000000000000000000" pitchFamily="2" charset="2"/>
              <a:buChar char="ü"/>
            </a:pPr>
            <a:endParaRPr lang="cs-CZ" altLang="cs-CZ" sz="3200" dirty="0"/>
          </a:p>
          <a:p>
            <a:pPr>
              <a:buFont typeface="Wingdings" panose="05000000000000000000" pitchFamily="2" charset="2"/>
              <a:buChar char="ü"/>
            </a:pPr>
            <a:endParaRPr lang="cs-CZ" altLang="cs-CZ" sz="3200" dirty="0"/>
          </a:p>
          <a:p>
            <a:pPr>
              <a:buFont typeface="Wingdings" panose="05000000000000000000" pitchFamily="2" charset="2"/>
              <a:buChar char="ü"/>
            </a:pPr>
            <a:r>
              <a:rPr lang="cs-CZ" altLang="cs-CZ" sz="3200" dirty="0"/>
              <a:t>Finanční výbor</a:t>
            </a:r>
          </a:p>
          <a:p>
            <a:pPr>
              <a:buFont typeface="Wingdings" panose="05000000000000000000" pitchFamily="2" charset="2"/>
              <a:buChar char="ü"/>
            </a:pPr>
            <a:r>
              <a:rPr lang="cs-CZ" altLang="cs-CZ" sz="3200" dirty="0"/>
              <a:t>Kontrolní výbor</a:t>
            </a:r>
          </a:p>
          <a:p>
            <a:pPr>
              <a:buFont typeface="Wingdings" panose="05000000000000000000" pitchFamily="2" charset="2"/>
              <a:buChar char="ü"/>
            </a:pPr>
            <a:r>
              <a:rPr lang="cs-CZ" altLang="cs-CZ" sz="3200" dirty="0"/>
              <a:t>Zastupitelstvo</a:t>
            </a:r>
          </a:p>
          <a:p>
            <a:pPr>
              <a:buFont typeface="Wingdings" panose="05000000000000000000" pitchFamily="2" charset="2"/>
              <a:buChar char="ü"/>
            </a:pPr>
            <a:r>
              <a:rPr lang="cs-CZ" altLang="cs-CZ" sz="3200" dirty="0"/>
              <a:t>Rada</a:t>
            </a:r>
          </a:p>
          <a:p>
            <a:pPr>
              <a:buFont typeface="Wingdings" panose="05000000000000000000" pitchFamily="2" charset="2"/>
              <a:buChar char="ü"/>
            </a:pPr>
            <a:r>
              <a:rPr lang="cs-CZ" altLang="cs-CZ" sz="3200" dirty="0"/>
              <a:t>Kontrola §15 RP ÚSC na základě </a:t>
            </a:r>
            <a:r>
              <a:rPr lang="cs-CZ" altLang="cs-CZ" sz="3200" dirty="0" smtClean="0"/>
              <a:t>z. 320/2001 </a:t>
            </a:r>
            <a:r>
              <a:rPr lang="cs-CZ" altLang="cs-CZ" sz="3200" dirty="0"/>
              <a:t>Sb., o FK VS</a:t>
            </a:r>
          </a:p>
          <a:p>
            <a:pPr>
              <a:buFont typeface="Wingdings" panose="05000000000000000000" pitchFamily="2" charset="2"/>
              <a:buNone/>
            </a:pPr>
            <a:endParaRPr lang="cs-CZ" altLang="cs-CZ" sz="3200"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53</a:t>
            </a:fld>
            <a:endParaRPr lang="en-US" dirty="0"/>
          </a:p>
        </p:txBody>
      </p:sp>
    </p:spTree>
    <p:extLst>
      <p:ext uri="{BB962C8B-B14F-4D97-AF65-F5344CB8AC3E}">
        <p14:creationId xmlns:p14="http://schemas.microsoft.com/office/powerpoint/2010/main" val="31201912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normAutofit fontScale="90000"/>
          </a:bodyPr>
          <a:lstStyle/>
          <a:p>
            <a:pPr algn="ctr"/>
            <a:r>
              <a:rPr lang="cs-CZ" altLang="cs-CZ" sz="2800" b="1" i="1" dirty="0"/>
              <a:t/>
            </a:r>
            <a:br>
              <a:rPr lang="cs-CZ" altLang="cs-CZ" sz="2800" b="1" i="1" dirty="0"/>
            </a:br>
            <a:r>
              <a:rPr lang="cs-CZ" altLang="cs-CZ" sz="2800" b="1" i="1" dirty="0"/>
              <a:t/>
            </a:r>
            <a:br>
              <a:rPr lang="cs-CZ" altLang="cs-CZ" sz="2800" b="1" i="1" dirty="0"/>
            </a:br>
            <a:r>
              <a:rPr lang="cs-CZ" altLang="cs-CZ" b="1" i="1" dirty="0">
                <a:latin typeface="+mn-lt"/>
              </a:rPr>
              <a:t>Vnější kontrola</a:t>
            </a:r>
          </a:p>
        </p:txBody>
      </p:sp>
      <p:sp>
        <p:nvSpPr>
          <p:cNvPr id="54275" name="Rectangle 3"/>
          <p:cNvSpPr>
            <a:spLocks noGrp="1" noChangeArrowheads="1"/>
          </p:cNvSpPr>
          <p:nvPr>
            <p:ph type="body" idx="4294967295"/>
          </p:nvPr>
        </p:nvSpPr>
        <p:spPr>
          <a:xfrm>
            <a:off x="1080655" y="1773239"/>
            <a:ext cx="9115858" cy="4357687"/>
          </a:xfrm>
        </p:spPr>
        <p:txBody>
          <a:bodyPr/>
          <a:lstStyle/>
          <a:p>
            <a:pPr>
              <a:buFont typeface="Wingdings" panose="05000000000000000000" pitchFamily="2" charset="2"/>
              <a:buChar char="ü"/>
            </a:pPr>
            <a:endParaRPr lang="cs-CZ" altLang="cs-CZ" dirty="0"/>
          </a:p>
          <a:p>
            <a:pPr>
              <a:buFont typeface="Wingdings" panose="05000000000000000000" pitchFamily="2" charset="2"/>
              <a:buChar char="ü"/>
            </a:pPr>
            <a:endParaRPr lang="cs-CZ" altLang="cs-CZ" dirty="0"/>
          </a:p>
          <a:p>
            <a:pPr>
              <a:buFont typeface="Wingdings" panose="05000000000000000000" pitchFamily="2" charset="2"/>
              <a:buChar char="ü"/>
            </a:pPr>
            <a:r>
              <a:rPr lang="cs-CZ" altLang="cs-CZ" sz="3600" dirty="0"/>
              <a:t>Občané</a:t>
            </a:r>
          </a:p>
          <a:p>
            <a:pPr>
              <a:buFont typeface="Wingdings" panose="05000000000000000000" pitchFamily="2" charset="2"/>
              <a:buChar char="ü"/>
            </a:pPr>
            <a:r>
              <a:rPr lang="cs-CZ" altLang="cs-CZ" sz="3600" dirty="0" smtClean="0"/>
              <a:t>ÚFO-</a:t>
            </a:r>
            <a:r>
              <a:rPr lang="cs-CZ" altLang="cs-CZ" sz="3600" dirty="0" smtClean="0">
                <a:solidFill>
                  <a:schemeClr val="accent1"/>
                </a:solidFill>
              </a:rPr>
              <a:t>Orgány finanční správy</a:t>
            </a:r>
            <a:endParaRPr lang="cs-CZ" altLang="cs-CZ" sz="3600" dirty="0"/>
          </a:p>
          <a:p>
            <a:pPr>
              <a:buFont typeface="Wingdings" panose="05000000000000000000" pitchFamily="2" charset="2"/>
              <a:buChar char="ü"/>
            </a:pPr>
            <a:r>
              <a:rPr lang="cs-CZ" altLang="cs-CZ" sz="3600" dirty="0"/>
              <a:t>NKÚ</a:t>
            </a:r>
          </a:p>
          <a:p>
            <a:pPr>
              <a:buFont typeface="Wingdings" panose="05000000000000000000" pitchFamily="2" charset="2"/>
              <a:buChar char="ü"/>
            </a:pPr>
            <a:r>
              <a:rPr lang="cs-CZ" altLang="cs-CZ" sz="3200" dirty="0"/>
              <a:t>Kraj- přezkoumávání hospodaření obce – z.č. 420/2004 Sb., </a:t>
            </a:r>
            <a:r>
              <a:rPr lang="cs-CZ" altLang="cs-CZ" sz="3200" dirty="0" smtClean="0">
                <a:solidFill>
                  <a:schemeClr val="accent1"/>
                </a:solidFill>
              </a:rPr>
              <a:t>nebo </a:t>
            </a:r>
            <a:r>
              <a:rPr lang="cs-CZ" altLang="cs-CZ" sz="3200" dirty="0" smtClean="0"/>
              <a:t>auditor</a:t>
            </a:r>
            <a:endParaRPr lang="cs-CZ" altLang="cs-CZ" sz="3200" dirty="0"/>
          </a:p>
          <a:p>
            <a:pPr marL="0" indent="0">
              <a:buNone/>
            </a:pPr>
            <a:endParaRPr lang="cs-CZ" altLang="cs-CZ" dirty="0"/>
          </a:p>
          <a:p>
            <a:pPr>
              <a:buFont typeface="Wingdings" panose="05000000000000000000" pitchFamily="2" charset="2"/>
              <a:buNone/>
            </a:pPr>
            <a:endParaRPr lang="cs-CZ" altLang="cs-CZ" dirty="0"/>
          </a:p>
          <a:p>
            <a:pPr>
              <a:buFont typeface="Wingdings" panose="05000000000000000000" pitchFamily="2" charset="2"/>
              <a:buChar char="ü"/>
            </a:pPr>
            <a:endParaRPr lang="cs-CZ" altLang="cs-CZ" dirty="0" smtClean="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54</a:t>
            </a:fld>
            <a:endParaRPr lang="en-US" dirty="0"/>
          </a:p>
        </p:txBody>
      </p:sp>
    </p:spTree>
    <p:extLst>
      <p:ext uri="{BB962C8B-B14F-4D97-AF65-F5344CB8AC3E}">
        <p14:creationId xmlns:p14="http://schemas.microsoft.com/office/powerpoint/2010/main" val="29926983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pPr algn="ctr"/>
            <a:r>
              <a:rPr lang="cs-CZ" altLang="cs-CZ" b="1" dirty="0" smtClean="0">
                <a:latin typeface="+mn-lt"/>
              </a:rPr>
              <a:t>Změny rozpočtu</a:t>
            </a:r>
          </a:p>
        </p:txBody>
      </p:sp>
      <p:sp>
        <p:nvSpPr>
          <p:cNvPr id="3" name="Zástupný symbol pro obsah 2"/>
          <p:cNvSpPr>
            <a:spLocks noGrp="1"/>
          </p:cNvSpPr>
          <p:nvPr>
            <p:ph idx="1"/>
          </p:nvPr>
        </p:nvSpPr>
        <p:spPr/>
        <p:txBody>
          <a:bodyPr>
            <a:normAutofit lnSpcReduction="10000"/>
          </a:bodyPr>
          <a:lstStyle/>
          <a:p>
            <a:pPr>
              <a:defRPr/>
            </a:pPr>
            <a:r>
              <a:rPr lang="cs-CZ" dirty="0" smtClean="0"/>
              <a:t>Organizační – organizace hospodaření</a:t>
            </a:r>
          </a:p>
          <a:p>
            <a:pPr>
              <a:defRPr/>
            </a:pPr>
            <a:r>
              <a:rPr lang="cs-CZ" dirty="0" smtClean="0"/>
              <a:t>Metodické – změny právních předpisů</a:t>
            </a:r>
          </a:p>
          <a:p>
            <a:pPr>
              <a:defRPr/>
            </a:pPr>
            <a:r>
              <a:rPr lang="cs-CZ" dirty="0" smtClean="0"/>
              <a:t>Věcné – objektivní skutečnosti ovlivňující plnění rozp.</a:t>
            </a:r>
          </a:p>
          <a:p>
            <a:pPr>
              <a:defRPr/>
            </a:pPr>
            <a:endParaRPr lang="cs-CZ" dirty="0"/>
          </a:p>
          <a:p>
            <a:pPr marL="0" indent="0" algn="ctr">
              <a:buNone/>
              <a:defRPr/>
            </a:pPr>
            <a:r>
              <a:rPr lang="cs-CZ" b="1" u="sng" dirty="0" smtClean="0">
                <a:solidFill>
                  <a:srgbClr val="FF0000"/>
                </a:solidFill>
              </a:rPr>
              <a:t>Změny pouze - ROZPOČTOVÝM OPATŘENÍM</a:t>
            </a:r>
          </a:p>
          <a:p>
            <a:pPr marL="0" indent="0">
              <a:buNone/>
              <a:defRPr/>
            </a:pPr>
            <a:endParaRPr lang="cs-CZ" b="1" dirty="0"/>
          </a:p>
          <a:p>
            <a:pPr marL="0" indent="0">
              <a:buNone/>
              <a:defRPr/>
            </a:pPr>
            <a:r>
              <a:rPr lang="cs-CZ" b="1" dirty="0" smtClean="0"/>
              <a:t>Přesun prostředků P+V</a:t>
            </a:r>
          </a:p>
          <a:p>
            <a:pPr marL="0" indent="0">
              <a:buNone/>
              <a:defRPr/>
            </a:pPr>
            <a:r>
              <a:rPr lang="cs-CZ" b="1" dirty="0" smtClean="0"/>
              <a:t>Nové prostředky-zvýšení rozpočtu</a:t>
            </a:r>
          </a:p>
          <a:p>
            <a:pPr marL="0" indent="0">
              <a:buNone/>
              <a:defRPr/>
            </a:pPr>
            <a:r>
              <a:rPr lang="cs-CZ" b="1" dirty="0" smtClean="0"/>
              <a:t>Vázání prostředků </a:t>
            </a:r>
          </a:p>
          <a:p>
            <a:pPr marL="0" indent="0">
              <a:buNone/>
              <a:defRPr/>
            </a:pPr>
            <a:endParaRPr lang="cs-CZ" dirty="0"/>
          </a:p>
        </p:txBody>
      </p:sp>
      <p:sp>
        <p:nvSpPr>
          <p:cNvPr id="55301"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F7C9168-8D06-4998-9D4D-372FC9E04B2C}" type="slidenum">
              <a:rPr lang="cs-CZ" altLang="cs-CZ" sz="1200"/>
              <a:pPr>
                <a:spcBef>
                  <a:spcPct val="0"/>
                </a:spcBef>
                <a:buClrTx/>
                <a:buFontTx/>
                <a:buNone/>
              </a:pPr>
              <a:t>55</a:t>
            </a:fld>
            <a:endParaRPr lang="cs-CZ" altLang="cs-CZ" sz="1200" dirty="0"/>
          </a:p>
        </p:txBody>
      </p:sp>
    </p:spTree>
    <p:extLst>
      <p:ext uri="{BB962C8B-B14F-4D97-AF65-F5344CB8AC3E}">
        <p14:creationId xmlns:p14="http://schemas.microsoft.com/office/powerpoint/2010/main" val="10496484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1"/>
                </a:solidFill>
              </a:rPr>
              <a:t>Publicita rozpočtového opatření </a:t>
            </a:r>
            <a:endParaRPr lang="cs-CZ" b="1" dirty="0">
              <a:solidFill>
                <a:schemeClr val="accent1"/>
              </a:solidFill>
            </a:endParaRPr>
          </a:p>
        </p:txBody>
      </p:sp>
      <p:sp>
        <p:nvSpPr>
          <p:cNvPr id="3" name="Zástupný symbol pro obsah 2"/>
          <p:cNvSpPr>
            <a:spLocks noGrp="1"/>
          </p:cNvSpPr>
          <p:nvPr>
            <p:ph idx="1"/>
          </p:nvPr>
        </p:nvSpPr>
        <p:spPr/>
        <p:txBody>
          <a:bodyPr/>
          <a:lstStyle/>
          <a:p>
            <a:pPr algn="just"/>
            <a:r>
              <a:rPr lang="cs-CZ" dirty="0" smtClean="0">
                <a:solidFill>
                  <a:schemeClr val="accent1"/>
                </a:solidFill>
              </a:rPr>
              <a:t>Schválené </a:t>
            </a:r>
            <a:r>
              <a:rPr lang="cs-CZ" dirty="0">
                <a:solidFill>
                  <a:schemeClr val="accent1"/>
                </a:solidFill>
              </a:rPr>
              <a:t>rozpočtové opatření se </a:t>
            </a:r>
            <a:r>
              <a:rPr lang="cs-CZ" dirty="0" smtClean="0">
                <a:solidFill>
                  <a:schemeClr val="accent1"/>
                </a:solidFill>
              </a:rPr>
              <a:t>zveřejňuje</a:t>
            </a:r>
            <a:r>
              <a:rPr lang="cs-CZ" dirty="0"/>
              <a:t> </a:t>
            </a:r>
            <a:r>
              <a:rPr lang="cs-CZ" dirty="0" smtClean="0">
                <a:solidFill>
                  <a:schemeClr val="accent1"/>
                </a:solidFill>
              </a:rPr>
              <a:t>na internetových </a:t>
            </a:r>
            <a:r>
              <a:rPr lang="cs-CZ" dirty="0">
                <a:solidFill>
                  <a:schemeClr val="accent1"/>
                </a:solidFill>
              </a:rPr>
              <a:t>stránkách do 30 dnů ode dne jeho schválení a současně oznámí na úřední desce, kde je zveřejněn v elektronické podobě a kde je možno nahlédnout do jeho listinné podoby. Tímto způsobem musí být </a:t>
            </a:r>
            <a:r>
              <a:rPr lang="cs-CZ" dirty="0" smtClean="0">
                <a:solidFill>
                  <a:schemeClr val="accent1"/>
                </a:solidFill>
              </a:rPr>
              <a:t>(rozpočet) zpřístupněn </a:t>
            </a:r>
            <a:r>
              <a:rPr lang="cs-CZ" dirty="0">
                <a:solidFill>
                  <a:schemeClr val="accent1"/>
                </a:solidFill>
              </a:rPr>
              <a:t>až do schválení </a:t>
            </a:r>
            <a:r>
              <a:rPr lang="cs-CZ" dirty="0" smtClean="0">
                <a:solidFill>
                  <a:schemeClr val="accent1"/>
                </a:solidFill>
              </a:rPr>
              <a:t>RO následujícího?</a:t>
            </a:r>
          </a:p>
          <a:p>
            <a:pPr algn="just"/>
            <a:r>
              <a:rPr lang="cs-CZ" u="sng" dirty="0" smtClean="0">
                <a:solidFill>
                  <a:schemeClr val="accent1"/>
                </a:solidFill>
              </a:rPr>
              <a:t>na </a:t>
            </a:r>
            <a:r>
              <a:rPr lang="cs-CZ" u="sng" dirty="0">
                <a:solidFill>
                  <a:schemeClr val="accent1"/>
                </a:solidFill>
              </a:rPr>
              <a:t>následující rozpočtový </a:t>
            </a:r>
            <a:r>
              <a:rPr lang="cs-CZ" u="sng" dirty="0" smtClean="0">
                <a:solidFill>
                  <a:schemeClr val="accent1"/>
                </a:solidFill>
              </a:rPr>
              <a:t>rok?</a:t>
            </a:r>
          </a:p>
          <a:p>
            <a:pPr algn="just"/>
            <a:r>
              <a:rPr lang="cs-CZ" u="sng" dirty="0" smtClean="0">
                <a:solidFill>
                  <a:schemeClr val="accent1"/>
                </a:solidFill>
              </a:rPr>
              <a:t>PROBLÉM TRVÁNÍ ZVEŘEJNĚNÍ ? NÁVRH X SCHVÁLENÝ DOKUMENT?</a:t>
            </a:r>
            <a:endParaRPr lang="cs-CZ" u="sng" dirty="0">
              <a:solidFill>
                <a:schemeClr val="accent1"/>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56</a:t>
            </a:fld>
            <a:endParaRPr lang="en-US" dirty="0"/>
          </a:p>
        </p:txBody>
      </p:sp>
    </p:spTree>
    <p:extLst>
      <p:ext uri="{BB962C8B-B14F-4D97-AF65-F5344CB8AC3E}">
        <p14:creationId xmlns:p14="http://schemas.microsoft.com/office/powerpoint/2010/main" val="32997887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508166"/>
            <a:ext cx="10515600" cy="182522"/>
          </a:xfrm>
        </p:spPr>
        <p:txBody>
          <a:bodyPr>
            <a:normAutofit fontScale="90000"/>
          </a:bodyPr>
          <a:lstStyle/>
          <a:p>
            <a:pPr algn="ctr"/>
            <a:r>
              <a:rPr lang="cs-CZ" b="1" dirty="0">
                <a:solidFill>
                  <a:srgbClr val="FF0000"/>
                </a:solidFill>
                <a:latin typeface="+mn-lt"/>
              </a:rPr>
              <a:t>PORUŠENÍ ROZPOČTOVÉ KÁZNĚ</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sz="4000" b="1" dirty="0" smtClean="0"/>
          </a:p>
          <a:p>
            <a:endParaRPr lang="cs-CZ" sz="4000" b="1" dirty="0"/>
          </a:p>
          <a:p>
            <a:r>
              <a:rPr lang="cs-CZ" sz="4000" b="1" dirty="0" smtClean="0"/>
              <a:t>Peněžité povahy</a:t>
            </a:r>
          </a:p>
          <a:p>
            <a:r>
              <a:rPr lang="cs-CZ" sz="4000" b="1" dirty="0" smtClean="0"/>
              <a:t>Nepeněžité povahy</a:t>
            </a:r>
            <a:endParaRPr lang="cs-CZ" sz="4000" b="1"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57</a:t>
            </a:fld>
            <a:endParaRPr lang="en-US" dirty="0"/>
          </a:p>
        </p:txBody>
      </p:sp>
    </p:spTree>
    <p:extLst>
      <p:ext uri="{BB962C8B-B14F-4D97-AF65-F5344CB8AC3E}">
        <p14:creationId xmlns:p14="http://schemas.microsoft.com/office/powerpoint/2010/main" val="11978499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a:xfrm>
            <a:off x="1591294" y="1125539"/>
            <a:ext cx="8619506" cy="503237"/>
          </a:xfrm>
        </p:spPr>
        <p:txBody>
          <a:bodyPr>
            <a:noAutofit/>
          </a:bodyPr>
          <a:lstStyle/>
          <a:p>
            <a:pPr algn="ctr"/>
            <a:r>
              <a:rPr lang="cs-CZ" altLang="cs-CZ" sz="3600" b="1" u="sng" dirty="0" smtClean="0">
                <a:latin typeface="+mn-lt"/>
              </a:rPr>
              <a:t>Porušení rozpočtové kázně peněžité povahy</a:t>
            </a:r>
          </a:p>
        </p:txBody>
      </p:sp>
      <p:sp>
        <p:nvSpPr>
          <p:cNvPr id="3" name="Zástupný symbol pro obsah 2"/>
          <p:cNvSpPr>
            <a:spLocks noGrp="1"/>
          </p:cNvSpPr>
          <p:nvPr>
            <p:ph idx="1"/>
          </p:nvPr>
        </p:nvSpPr>
        <p:spPr/>
        <p:txBody>
          <a:bodyPr>
            <a:normAutofit fontScale="85000" lnSpcReduction="20000"/>
          </a:bodyPr>
          <a:lstStyle/>
          <a:p>
            <a:pPr marL="0" indent="0">
              <a:buNone/>
              <a:defRPr/>
            </a:pPr>
            <a:r>
              <a:rPr lang="cs-CZ" dirty="0" smtClean="0"/>
              <a:t>Neoprávněné použití x zadržení prostředků z rozpočtů ÚSC, hl.m. Praha, RRRS, svazku obcí</a:t>
            </a:r>
          </a:p>
          <a:p>
            <a:pPr>
              <a:defRPr/>
            </a:pPr>
            <a:r>
              <a:rPr lang="cs-CZ" dirty="0" smtClean="0"/>
              <a:t>Porušení předpisů EU, veřejnoprávní smlouvy, rozhodnutí</a:t>
            </a:r>
          </a:p>
          <a:p>
            <a:pPr marL="0" indent="0">
              <a:buNone/>
              <a:defRPr/>
            </a:pPr>
            <a:endParaRPr lang="cs-CZ" dirty="0" smtClean="0"/>
          </a:p>
          <a:p>
            <a:pPr marL="0" indent="0">
              <a:buNone/>
              <a:defRPr/>
            </a:pPr>
            <a:r>
              <a:rPr lang="cs-CZ" b="1" dirty="0" smtClean="0">
                <a:solidFill>
                  <a:srgbClr val="FF0000"/>
                </a:solidFill>
              </a:rPr>
              <a:t>ODVOD za porušení rozpočtové kázně - na základě porušení podle § 22 RP ÚSC (odvody se liší)+</a:t>
            </a:r>
            <a:r>
              <a:rPr lang="cs-CZ" b="1" dirty="0">
                <a:solidFill>
                  <a:srgbClr val="FF0000"/>
                </a:solidFill>
              </a:rPr>
              <a:t>penále 1 promile z částky odvodu za každý den</a:t>
            </a:r>
          </a:p>
          <a:p>
            <a:pPr marL="0" indent="0">
              <a:buNone/>
              <a:defRPr/>
            </a:pPr>
            <a:endParaRPr lang="cs-CZ" dirty="0"/>
          </a:p>
          <a:p>
            <a:pPr marL="0" indent="0">
              <a:buNone/>
              <a:defRPr/>
            </a:pPr>
            <a:r>
              <a:rPr lang="cs-CZ" b="1" i="1" u="sng" dirty="0" smtClean="0"/>
              <a:t>O uložení odvodu a penále rozhodne: (</a:t>
            </a:r>
            <a:r>
              <a:rPr lang="cs-CZ" b="1" i="1" u="sng" dirty="0" smtClean="0">
                <a:solidFill>
                  <a:schemeClr val="accent1"/>
                </a:solidFill>
              </a:rPr>
              <a:t>odvody a penále mají administrativně finanční povahu ´= opatření k nápravě</a:t>
            </a:r>
            <a:endParaRPr lang="cs-CZ" b="1" i="1" u="sng" dirty="0" smtClean="0"/>
          </a:p>
          <a:p>
            <a:pPr marL="0" indent="0">
              <a:buNone/>
              <a:defRPr/>
            </a:pPr>
            <a:r>
              <a:rPr lang="cs-CZ" dirty="0" smtClean="0"/>
              <a:t>U obce OÚ, u městské části </a:t>
            </a:r>
            <a:r>
              <a:rPr lang="cs-CZ" dirty="0" err="1" smtClean="0"/>
              <a:t>hl.m</a:t>
            </a:r>
            <a:r>
              <a:rPr lang="cs-CZ" dirty="0" smtClean="0"/>
              <a:t>. Prahy-úřad městské části</a:t>
            </a:r>
          </a:p>
          <a:p>
            <a:pPr marL="0" indent="0">
              <a:buNone/>
              <a:defRPr/>
            </a:pPr>
            <a:r>
              <a:rPr lang="cs-CZ" dirty="0" smtClean="0"/>
              <a:t>U hl.m. Praha Magistrát</a:t>
            </a:r>
          </a:p>
          <a:p>
            <a:pPr marL="0" indent="0">
              <a:buNone/>
              <a:defRPr/>
            </a:pPr>
            <a:r>
              <a:rPr lang="cs-CZ" dirty="0" smtClean="0"/>
              <a:t>U kraje KÚ</a:t>
            </a:r>
          </a:p>
        </p:txBody>
      </p:sp>
      <p:sp>
        <p:nvSpPr>
          <p:cNvPr id="56325"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BFA48B8-D492-4B35-A17E-90569F61416B}" type="slidenum">
              <a:rPr lang="cs-CZ" altLang="cs-CZ" sz="1200"/>
              <a:pPr>
                <a:spcBef>
                  <a:spcPct val="0"/>
                </a:spcBef>
                <a:buClrTx/>
                <a:buFontTx/>
                <a:buNone/>
              </a:pPr>
              <a:t>58</a:t>
            </a:fld>
            <a:endParaRPr lang="cs-CZ" altLang="cs-CZ" sz="1200" dirty="0"/>
          </a:p>
        </p:txBody>
      </p:sp>
    </p:spTree>
    <p:extLst>
      <p:ext uri="{BB962C8B-B14F-4D97-AF65-F5344CB8AC3E}">
        <p14:creationId xmlns:p14="http://schemas.microsoft.com/office/powerpoint/2010/main" val="1125389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cs-CZ" altLang="cs-CZ" dirty="0" smtClean="0"/>
          </a:p>
        </p:txBody>
      </p:sp>
      <p:sp>
        <p:nvSpPr>
          <p:cNvPr id="57347" name="Rectangle 3"/>
          <p:cNvSpPr>
            <a:spLocks noGrp="1" noChangeArrowheads="1"/>
          </p:cNvSpPr>
          <p:nvPr>
            <p:ph idx="1"/>
          </p:nvPr>
        </p:nvSpPr>
        <p:spPr/>
        <p:txBody>
          <a:bodyPr>
            <a:normAutofit/>
          </a:bodyPr>
          <a:lstStyle/>
          <a:p>
            <a:pPr eaLnBrk="1" hangingPunct="1">
              <a:lnSpc>
                <a:spcPct val="80000"/>
              </a:lnSpc>
            </a:pPr>
            <a:r>
              <a:rPr lang="cs-CZ" altLang="cs-CZ" sz="3600" dirty="0"/>
              <a:t>Při správě odvodů a penále se postupuje podle zákona upravujícího </a:t>
            </a:r>
            <a:r>
              <a:rPr lang="cs-CZ" altLang="cs-CZ" sz="3600" b="1" dirty="0">
                <a:solidFill>
                  <a:srgbClr val="FF0000"/>
                </a:solidFill>
              </a:rPr>
              <a:t>správu daní. </a:t>
            </a:r>
            <a:r>
              <a:rPr lang="cs-CZ" altLang="cs-CZ" sz="3600" dirty="0"/>
              <a:t>Porušitel rozpočtové kázně má při správě odvodů za porušení rozpočtové kázně postavení </a:t>
            </a:r>
            <a:r>
              <a:rPr lang="cs-CZ" altLang="cs-CZ" sz="3600" dirty="0">
                <a:solidFill>
                  <a:srgbClr val="FF0000"/>
                </a:solidFill>
              </a:rPr>
              <a:t>daňového subjektu</a:t>
            </a:r>
            <a:r>
              <a:rPr lang="cs-CZ" altLang="cs-CZ" sz="3600" dirty="0" smtClean="0"/>
              <a:t>.</a:t>
            </a:r>
          </a:p>
          <a:p>
            <a:pPr marL="0" indent="0" eaLnBrk="1" hangingPunct="1">
              <a:lnSpc>
                <a:spcPct val="80000"/>
              </a:lnSpc>
              <a:buNone/>
            </a:pPr>
            <a:endParaRPr lang="cs-CZ" altLang="cs-CZ" sz="3600" dirty="0"/>
          </a:p>
          <a:p>
            <a:pPr eaLnBrk="1" hangingPunct="1">
              <a:lnSpc>
                <a:spcPct val="80000"/>
              </a:lnSpc>
            </a:pPr>
            <a:r>
              <a:rPr lang="cs-CZ" altLang="cs-CZ" sz="3600" u="sng" dirty="0" smtClean="0"/>
              <a:t>Obec poskytuje </a:t>
            </a:r>
            <a:r>
              <a:rPr lang="cs-CZ" altLang="cs-CZ" sz="3600" u="sng" dirty="0"/>
              <a:t>na </a:t>
            </a:r>
            <a:r>
              <a:rPr lang="cs-CZ" altLang="cs-CZ" sz="3600" u="sng" dirty="0">
                <a:solidFill>
                  <a:srgbClr val="FF0000"/>
                </a:solidFill>
              </a:rPr>
              <a:t>vyžádání informace </a:t>
            </a:r>
            <a:r>
              <a:rPr lang="cs-CZ" altLang="cs-CZ" sz="3600" u="sng" dirty="0"/>
              <a:t>získané při správě odvodů za porušení rozpočtové kázně orgánu oprávněnému ke kontrole těchto poskytnutých prostředků.</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59</a:t>
            </a:fld>
            <a:endParaRPr lang="en-US" dirty="0"/>
          </a:p>
        </p:txBody>
      </p:sp>
    </p:spTree>
    <p:extLst>
      <p:ext uri="{BB962C8B-B14F-4D97-AF65-F5344CB8AC3E}">
        <p14:creationId xmlns:p14="http://schemas.microsoft.com/office/powerpoint/2010/main" val="15382672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normAutofit fontScale="90000"/>
          </a:bodyPr>
          <a:lstStyle/>
          <a:p>
            <a:pPr algn="ctr"/>
            <a:r>
              <a:rPr lang="cs-CZ" altLang="cs-CZ" sz="3600" i="1" dirty="0"/>
              <a:t>     </a:t>
            </a:r>
            <a:br>
              <a:rPr lang="cs-CZ" altLang="cs-CZ" sz="3600" i="1" dirty="0"/>
            </a:br>
            <a:r>
              <a:rPr lang="cs-CZ" altLang="cs-CZ" sz="3600" i="1" dirty="0"/>
              <a:t/>
            </a:r>
            <a:br>
              <a:rPr lang="cs-CZ" altLang="cs-CZ" sz="3600" i="1" dirty="0"/>
            </a:br>
            <a:r>
              <a:rPr lang="cs-CZ" altLang="cs-CZ" sz="3600" i="1" dirty="0"/>
              <a:t/>
            </a:r>
            <a:br>
              <a:rPr lang="cs-CZ" altLang="cs-CZ" sz="3600" i="1" dirty="0"/>
            </a:br>
            <a:r>
              <a:rPr lang="cs-CZ" altLang="cs-CZ" sz="3600" i="1" dirty="0"/>
              <a:t>           </a:t>
            </a:r>
            <a:r>
              <a:rPr lang="cs-CZ" altLang="cs-CZ" sz="3600" b="1" i="1" dirty="0">
                <a:solidFill>
                  <a:srgbClr val="FF0000"/>
                </a:solidFill>
                <a:latin typeface="+mn-lt"/>
              </a:rPr>
              <a:t>Prameny právní </a:t>
            </a:r>
            <a:r>
              <a:rPr lang="cs-CZ" altLang="cs-CZ" sz="3600" b="1" i="1" dirty="0" smtClean="0">
                <a:solidFill>
                  <a:srgbClr val="FF0000"/>
                </a:solidFill>
                <a:latin typeface="+mn-lt"/>
              </a:rPr>
              <a:t>úpravy, aneb které zákony musíme ještě respektovat </a:t>
            </a:r>
            <a:endParaRPr lang="cs-CZ" altLang="cs-CZ" sz="3600" b="1" i="1" dirty="0">
              <a:solidFill>
                <a:srgbClr val="FF0000"/>
              </a:solidFill>
              <a:latin typeface="+mn-lt"/>
            </a:endParaRPr>
          </a:p>
        </p:txBody>
      </p:sp>
      <p:sp>
        <p:nvSpPr>
          <p:cNvPr id="17411" name="Rectangle 3"/>
          <p:cNvSpPr>
            <a:spLocks noGrp="1" noChangeArrowheads="1"/>
          </p:cNvSpPr>
          <p:nvPr>
            <p:ph type="body" idx="4294967295"/>
          </p:nvPr>
        </p:nvSpPr>
        <p:spPr>
          <a:xfrm>
            <a:off x="415636" y="1484314"/>
            <a:ext cx="10450286" cy="4429598"/>
          </a:xfrm>
        </p:spPr>
        <p:txBody>
          <a:bodyPr>
            <a:normAutofit fontScale="32500" lnSpcReduction="20000"/>
          </a:bodyPr>
          <a:lstStyle/>
          <a:p>
            <a:pPr>
              <a:lnSpc>
                <a:spcPct val="80000"/>
              </a:lnSpc>
              <a:buFont typeface="Wingdings" panose="05000000000000000000" pitchFamily="2" charset="2"/>
              <a:buNone/>
            </a:pPr>
            <a:endParaRPr lang="cs-CZ" altLang="cs-CZ" sz="1800" b="1" dirty="0"/>
          </a:p>
          <a:p>
            <a:pPr>
              <a:lnSpc>
                <a:spcPct val="80000"/>
              </a:lnSpc>
              <a:buFont typeface="Wingdings" panose="05000000000000000000" pitchFamily="2" charset="2"/>
              <a:buNone/>
            </a:pPr>
            <a:endParaRPr lang="cs-CZ" altLang="cs-CZ" sz="1800" b="1" dirty="0"/>
          </a:p>
          <a:p>
            <a:pPr>
              <a:lnSpc>
                <a:spcPct val="80000"/>
              </a:lnSpc>
              <a:buFont typeface="Wingdings" panose="05000000000000000000" pitchFamily="2" charset="2"/>
              <a:buNone/>
            </a:pPr>
            <a:endParaRPr lang="cs-CZ" altLang="cs-CZ" sz="1800" b="1" dirty="0"/>
          </a:p>
          <a:p>
            <a:pPr marL="0" indent="0">
              <a:lnSpc>
                <a:spcPct val="80000"/>
              </a:lnSpc>
              <a:buNone/>
            </a:pPr>
            <a:endParaRPr lang="cs-CZ" altLang="cs-CZ" sz="1800" b="1" dirty="0"/>
          </a:p>
          <a:p>
            <a:pPr marL="0" indent="0">
              <a:lnSpc>
                <a:spcPct val="80000"/>
              </a:lnSpc>
              <a:buNone/>
            </a:pPr>
            <a:endParaRPr lang="cs-CZ" altLang="cs-CZ" sz="2500" b="1" dirty="0"/>
          </a:p>
          <a:p>
            <a:pPr marL="0" indent="0">
              <a:lnSpc>
                <a:spcPct val="80000"/>
              </a:lnSpc>
              <a:buNone/>
            </a:pPr>
            <a:r>
              <a:rPr lang="cs-CZ" altLang="cs-CZ" sz="9600" b="1" dirty="0" smtClean="0">
                <a:latin typeface="Calibri" panose="020F0502020204030204" pitchFamily="34" charset="0"/>
                <a:cs typeface="Calibri" panose="020F0502020204030204" pitchFamily="34" charset="0"/>
              </a:rPr>
              <a:t>                   Z .č</a:t>
            </a:r>
            <a:r>
              <a:rPr lang="cs-CZ" altLang="cs-CZ" sz="9600" b="1" dirty="0">
                <a:latin typeface="Calibri" panose="020F0502020204030204" pitchFamily="34" charset="0"/>
                <a:cs typeface="Calibri" panose="020F0502020204030204" pitchFamily="34" charset="0"/>
              </a:rPr>
              <a:t>. 128/2000 Sb., o obcích ,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 </a:t>
            </a:r>
          </a:p>
          <a:p>
            <a:pPr marL="0" indent="0">
              <a:lnSpc>
                <a:spcPct val="80000"/>
              </a:lnSpc>
              <a:buNone/>
            </a:pPr>
            <a:r>
              <a:rPr lang="cs-CZ" altLang="cs-CZ" sz="9600" b="1" dirty="0">
                <a:latin typeface="Calibri" panose="020F0502020204030204" pitchFamily="34" charset="0"/>
                <a:cs typeface="Calibri" panose="020F0502020204030204" pitchFamily="34" charset="0"/>
              </a:rPr>
              <a:t>                   Z. č. 129/2000 Sb., o krajích, </a:t>
            </a:r>
            <a:r>
              <a:rPr lang="cs-CZ" altLang="cs-CZ" sz="9600" b="1" dirty="0" err="1">
                <a:latin typeface="Calibri" panose="020F0502020204030204" pitchFamily="34" charset="0"/>
                <a:cs typeface="Calibri" panose="020F0502020204030204" pitchFamily="34" charset="0"/>
              </a:rPr>
              <a:t>vzpzd</a:t>
            </a:r>
            <a:r>
              <a:rPr lang="cs-CZ" altLang="cs-CZ" sz="9600" b="1" dirty="0" smtClean="0">
                <a:latin typeface="Calibri" panose="020F0502020204030204" pitchFamily="34" charset="0"/>
                <a:cs typeface="Calibri" panose="020F0502020204030204" pitchFamily="34" charset="0"/>
              </a:rPr>
              <a:t>.</a:t>
            </a:r>
          </a:p>
          <a:p>
            <a:pPr marL="0" indent="0">
              <a:lnSpc>
                <a:spcPct val="80000"/>
              </a:lnSpc>
              <a:buNone/>
            </a:pPr>
            <a:r>
              <a:rPr lang="cs-CZ" altLang="cs-CZ" sz="9600" b="1" dirty="0">
                <a:latin typeface="Calibri" panose="020F0502020204030204" pitchFamily="34" charset="0"/>
                <a:cs typeface="Calibri" panose="020F0502020204030204" pitchFamily="34" charset="0"/>
              </a:rPr>
              <a:t> </a:t>
            </a:r>
            <a:r>
              <a:rPr lang="cs-CZ" altLang="cs-CZ" sz="9600" b="1" dirty="0" smtClean="0">
                <a:latin typeface="Calibri" panose="020F0502020204030204" pitchFamily="34" charset="0"/>
                <a:cs typeface="Calibri" panose="020F0502020204030204" pitchFamily="34" charset="0"/>
              </a:rPr>
              <a:t>                  Z. č. 131/2000 Sb., o hl. m. Praze, </a:t>
            </a:r>
            <a:r>
              <a:rPr lang="cs-CZ" altLang="cs-CZ" sz="9600" b="1" dirty="0" err="1" smtClean="0">
                <a:latin typeface="Calibri" panose="020F0502020204030204" pitchFamily="34" charset="0"/>
                <a:cs typeface="Calibri" panose="020F0502020204030204" pitchFamily="34" charset="0"/>
              </a:rPr>
              <a:t>vzpzd</a:t>
            </a:r>
            <a:r>
              <a:rPr lang="cs-CZ" altLang="cs-CZ" sz="9600" b="1" dirty="0" smtClean="0">
                <a:latin typeface="Calibri" panose="020F0502020204030204" pitchFamily="34" charset="0"/>
                <a:cs typeface="Calibri" panose="020F0502020204030204" pitchFamily="34" charset="0"/>
              </a:rPr>
              <a:t>.</a:t>
            </a:r>
            <a:endParaRPr lang="cs-CZ" altLang="cs-CZ" sz="9600" b="1" dirty="0">
              <a:latin typeface="Calibri" panose="020F0502020204030204" pitchFamily="34" charset="0"/>
              <a:cs typeface="Calibri" panose="020F0502020204030204" pitchFamily="34" charset="0"/>
            </a:endParaRPr>
          </a:p>
          <a:p>
            <a:pPr marL="0" indent="0">
              <a:lnSpc>
                <a:spcPct val="80000"/>
              </a:lnSpc>
              <a:buNone/>
            </a:pPr>
            <a:r>
              <a:rPr lang="cs-CZ" altLang="cs-CZ" sz="9600" b="1" dirty="0">
                <a:latin typeface="Calibri" panose="020F0502020204030204" pitchFamily="34" charset="0"/>
                <a:cs typeface="Calibri" panose="020F0502020204030204" pitchFamily="34" charset="0"/>
              </a:rPr>
              <a:t>                   Z. č. 320/2001 Sb., o finanční </a:t>
            </a:r>
            <a:r>
              <a:rPr lang="cs-CZ" altLang="cs-CZ" sz="9600" b="1" dirty="0" smtClean="0">
                <a:latin typeface="Calibri" panose="020F0502020204030204" pitchFamily="34" charset="0"/>
                <a:cs typeface="Calibri" panose="020F0502020204030204" pitchFamily="34" charset="0"/>
              </a:rPr>
              <a:t>kontrole </a:t>
            </a:r>
          </a:p>
          <a:p>
            <a:pPr marL="0" indent="0">
              <a:lnSpc>
                <a:spcPct val="80000"/>
              </a:lnSpc>
              <a:buNone/>
            </a:pPr>
            <a:r>
              <a:rPr lang="cs-CZ" altLang="cs-CZ" sz="9600" b="1" dirty="0">
                <a:latin typeface="Calibri" panose="020F0502020204030204" pitchFamily="34" charset="0"/>
                <a:cs typeface="Calibri" panose="020F0502020204030204" pitchFamily="34" charset="0"/>
              </a:rPr>
              <a:t> </a:t>
            </a:r>
            <a:r>
              <a:rPr lang="cs-CZ" altLang="cs-CZ" sz="9600" b="1" dirty="0" smtClean="0">
                <a:latin typeface="Calibri" panose="020F0502020204030204" pitchFamily="34" charset="0"/>
                <a:cs typeface="Calibri" panose="020F0502020204030204" pitchFamily="34" charset="0"/>
              </a:rPr>
              <a:t>                  ve </a:t>
            </a:r>
            <a:r>
              <a:rPr lang="cs-CZ" altLang="cs-CZ" sz="9600" b="1" dirty="0">
                <a:latin typeface="Calibri" panose="020F0502020204030204" pitchFamily="34" charset="0"/>
                <a:cs typeface="Calibri" panose="020F0502020204030204" pitchFamily="34" charset="0"/>
              </a:rPr>
              <a:t>veřejné správě, </a:t>
            </a:r>
            <a:r>
              <a:rPr lang="cs-CZ" altLang="cs-CZ" sz="9600" b="1" dirty="0" err="1" smtClean="0">
                <a:latin typeface="Calibri" panose="020F0502020204030204" pitchFamily="34" charset="0"/>
                <a:cs typeface="Calibri" panose="020F0502020204030204" pitchFamily="34" charset="0"/>
              </a:rPr>
              <a:t>vzpzd</a:t>
            </a:r>
            <a:r>
              <a:rPr lang="cs-CZ" altLang="cs-CZ" sz="9600" b="1" dirty="0" smtClean="0">
                <a:latin typeface="Calibri" panose="020F0502020204030204" pitchFamily="34" charset="0"/>
                <a:cs typeface="Calibri" panose="020F0502020204030204" pitchFamily="34" charset="0"/>
              </a:rPr>
              <a:t>.</a:t>
            </a:r>
          </a:p>
          <a:p>
            <a:pPr marL="0" indent="0">
              <a:lnSpc>
                <a:spcPct val="80000"/>
              </a:lnSpc>
              <a:buNone/>
            </a:pPr>
            <a:r>
              <a:rPr lang="cs-CZ" altLang="cs-CZ" sz="9600" b="1" dirty="0" smtClean="0"/>
              <a:t>                   Z.</a:t>
            </a:r>
            <a:r>
              <a:rPr lang="cs-CZ" altLang="cs-CZ" sz="9600" i="1" dirty="0" smtClean="0"/>
              <a:t> </a:t>
            </a:r>
            <a:r>
              <a:rPr lang="cs-CZ" altLang="cs-CZ" sz="9600" b="1" i="1" dirty="0"/>
              <a:t>č.</a:t>
            </a:r>
            <a:r>
              <a:rPr lang="cs-CZ" altLang="cs-CZ" sz="9600" b="1" dirty="0"/>
              <a:t> 255/2012 Sb.  o kontrole (kontrolní řád), </a:t>
            </a:r>
            <a:r>
              <a:rPr lang="cs-CZ" altLang="cs-CZ" sz="9600" b="1" dirty="0" err="1"/>
              <a:t>vzpzd</a:t>
            </a:r>
            <a:r>
              <a:rPr lang="cs-CZ" altLang="cs-CZ" sz="9600" b="1" dirty="0" smtClean="0"/>
              <a:t>.</a:t>
            </a:r>
            <a:endParaRPr lang="cs-CZ" altLang="cs-CZ" sz="9600" b="1" dirty="0">
              <a:latin typeface="Calibri" panose="020F0502020204030204" pitchFamily="34" charset="0"/>
              <a:cs typeface="Calibri" panose="020F0502020204030204" pitchFamily="34" charset="0"/>
            </a:endParaRPr>
          </a:p>
          <a:p>
            <a:pPr marL="0" indent="0">
              <a:lnSpc>
                <a:spcPct val="80000"/>
              </a:lnSpc>
              <a:buNone/>
            </a:pPr>
            <a:r>
              <a:rPr lang="cs-CZ" altLang="cs-CZ" sz="9600" b="1" dirty="0">
                <a:latin typeface="Calibri" panose="020F0502020204030204" pitchFamily="34" charset="0"/>
                <a:cs typeface="Calibri" panose="020F0502020204030204" pitchFamily="34" charset="0"/>
              </a:rPr>
              <a:t>                 </a:t>
            </a:r>
            <a:r>
              <a:rPr lang="cs-CZ" altLang="cs-CZ" sz="9600" b="1" dirty="0" smtClean="0">
                <a:latin typeface="Calibri" panose="020F0502020204030204" pitchFamily="34" charset="0"/>
                <a:cs typeface="Calibri" panose="020F0502020204030204" pitchFamily="34" charset="0"/>
              </a:rPr>
              <a:t>  </a:t>
            </a:r>
            <a:r>
              <a:rPr lang="cs-CZ" altLang="cs-CZ" sz="9600" b="1" dirty="0">
                <a:latin typeface="Calibri" panose="020F0502020204030204" pitchFamily="34" charset="0"/>
                <a:cs typeface="Calibri" panose="020F0502020204030204" pitchFamily="34" charset="0"/>
              </a:rPr>
              <a:t>Z. č. 243/2000 Sb., o rozpočtovém určení </a:t>
            </a:r>
            <a:r>
              <a:rPr lang="cs-CZ" altLang="cs-CZ" sz="9600" b="1" dirty="0" smtClean="0">
                <a:latin typeface="Calibri" panose="020F0502020204030204" pitchFamily="34" charset="0"/>
                <a:cs typeface="Calibri" panose="020F0502020204030204" pitchFamily="34" charset="0"/>
              </a:rPr>
              <a:t> </a:t>
            </a:r>
          </a:p>
          <a:p>
            <a:pPr marL="0" indent="0">
              <a:lnSpc>
                <a:spcPct val="80000"/>
              </a:lnSpc>
              <a:buNone/>
            </a:pPr>
            <a:r>
              <a:rPr lang="cs-CZ" altLang="cs-CZ" sz="9600" b="1" dirty="0">
                <a:latin typeface="Calibri" panose="020F0502020204030204" pitchFamily="34" charset="0"/>
                <a:cs typeface="Calibri" panose="020F0502020204030204" pitchFamily="34" charset="0"/>
              </a:rPr>
              <a:t> </a:t>
            </a:r>
            <a:r>
              <a:rPr lang="cs-CZ" altLang="cs-CZ" sz="9600" b="1" dirty="0" smtClean="0">
                <a:latin typeface="Calibri" panose="020F0502020204030204" pitchFamily="34" charset="0"/>
                <a:cs typeface="Calibri" panose="020F0502020204030204" pitchFamily="34" charset="0"/>
              </a:rPr>
              <a:t>                  výnosu některých daní územním rozpočtům</a:t>
            </a:r>
            <a:endParaRPr lang="cs-CZ" altLang="cs-CZ" sz="9600" b="1" dirty="0">
              <a:latin typeface="Calibri" panose="020F0502020204030204" pitchFamily="34" charset="0"/>
              <a:cs typeface="Calibri" panose="020F0502020204030204" pitchFamily="34" charset="0"/>
            </a:endParaRPr>
          </a:p>
          <a:p>
            <a:pPr>
              <a:lnSpc>
                <a:spcPct val="80000"/>
              </a:lnSpc>
              <a:buFont typeface="Wingdings" panose="05000000000000000000" pitchFamily="2" charset="2"/>
              <a:buNone/>
            </a:pPr>
            <a:endParaRPr lang="cs-CZ" altLang="cs-CZ" sz="18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3971995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u="sng" dirty="0">
                <a:solidFill>
                  <a:srgbClr val="FF0000"/>
                </a:solidFill>
              </a:rPr>
              <a:t>Porušení rozpočtové kázně </a:t>
            </a:r>
            <a:r>
              <a:rPr lang="cs-CZ" altLang="cs-CZ" b="1" u="sng" dirty="0" smtClean="0">
                <a:solidFill>
                  <a:srgbClr val="FF0000"/>
                </a:solidFill>
              </a:rPr>
              <a:t>nepeněžité </a:t>
            </a:r>
            <a:r>
              <a:rPr lang="cs-CZ" altLang="cs-CZ" b="1" u="sng" dirty="0">
                <a:solidFill>
                  <a:srgbClr val="FF0000"/>
                </a:solidFill>
              </a:rPr>
              <a:t>povahy</a:t>
            </a:r>
            <a:endParaRPr lang="cs-CZ" dirty="0">
              <a:solidFill>
                <a:srgbClr val="FF0000"/>
              </a:solidFill>
            </a:endParaRPr>
          </a:p>
        </p:txBody>
      </p:sp>
      <p:sp>
        <p:nvSpPr>
          <p:cNvPr id="3" name="Zástupný symbol pro obsah 2"/>
          <p:cNvSpPr>
            <a:spLocks noGrp="1"/>
          </p:cNvSpPr>
          <p:nvPr>
            <p:ph idx="1"/>
          </p:nvPr>
        </p:nvSpPr>
        <p:spPr/>
        <p:txBody>
          <a:bodyPr/>
          <a:lstStyle/>
          <a:p>
            <a:pPr algn="just"/>
            <a:r>
              <a:rPr lang="cs-CZ" dirty="0" smtClean="0"/>
              <a:t>Formální požadavky kladené na ÚSC při vytváření jednotlivých dokumentů – rozpočet, SV</a:t>
            </a:r>
          </a:p>
          <a:p>
            <a:pPr algn="just"/>
            <a:r>
              <a:rPr lang="cs-CZ" dirty="0" smtClean="0"/>
              <a:t>Porušení povinností je rozděleno podle jednotlivých subjektů – ÚSC</a:t>
            </a:r>
          </a:p>
          <a:p>
            <a:pPr marL="0" indent="0" algn="just">
              <a:buNone/>
            </a:pPr>
            <a:r>
              <a:rPr lang="cs-CZ" dirty="0"/>
              <a:t> </a:t>
            </a:r>
            <a:r>
              <a:rPr lang="cs-CZ" dirty="0" smtClean="0"/>
              <a:t>  (obec, kraj, RRRS…)</a:t>
            </a:r>
          </a:p>
          <a:p>
            <a:pPr algn="just"/>
            <a:r>
              <a:rPr lang="cs-CZ" dirty="0" smtClean="0"/>
              <a:t>Podrobně upravuje § 22 odst. 1, 2, 3, 4 rozpočtových pravidel</a:t>
            </a:r>
            <a:endParaRPr lang="cs-CZ"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60</a:t>
            </a:fld>
            <a:endParaRPr lang="en-US" dirty="0"/>
          </a:p>
        </p:txBody>
      </p:sp>
    </p:spTree>
    <p:extLst>
      <p:ext uri="{BB962C8B-B14F-4D97-AF65-F5344CB8AC3E}">
        <p14:creationId xmlns:p14="http://schemas.microsoft.com/office/powerpoint/2010/main" val="17613600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normAutofit/>
          </a:bodyPr>
          <a:lstStyle/>
          <a:p>
            <a:pPr algn="ctr"/>
            <a:r>
              <a:rPr lang="cs-CZ" altLang="cs-CZ" sz="4800" b="1" dirty="0">
                <a:solidFill>
                  <a:srgbClr val="FF0000"/>
                </a:solidFill>
                <a:latin typeface="+mn-lt"/>
              </a:rPr>
              <a:t>Přestupky</a:t>
            </a:r>
            <a:endParaRPr lang="cs-CZ" altLang="cs-CZ" sz="4800" b="1" dirty="0" smtClean="0">
              <a:solidFill>
                <a:srgbClr val="FF0000"/>
              </a:solidFill>
              <a:latin typeface="+mn-lt"/>
            </a:endParaRPr>
          </a:p>
        </p:txBody>
      </p:sp>
      <p:sp>
        <p:nvSpPr>
          <p:cNvPr id="58371" name="Zástupný symbol pro obsah 2"/>
          <p:cNvSpPr>
            <a:spLocks noGrp="1"/>
          </p:cNvSpPr>
          <p:nvPr>
            <p:ph idx="1"/>
          </p:nvPr>
        </p:nvSpPr>
        <p:spPr/>
        <p:txBody>
          <a:bodyPr>
            <a:normAutofit fontScale="92500" lnSpcReduction="20000"/>
          </a:bodyPr>
          <a:lstStyle/>
          <a:p>
            <a:pPr eaLnBrk="1" hangingPunct="1">
              <a:lnSpc>
                <a:spcPct val="80000"/>
              </a:lnSpc>
            </a:pPr>
            <a:r>
              <a:rPr lang="cs-CZ" altLang="cs-CZ" b="1" dirty="0" smtClean="0"/>
              <a:t>ÚSC, svazek obcí, městská část hlavního města Prahy nebo Regionální rada regionu soudržnosti se dopustí správního deliktu tím, že</a:t>
            </a:r>
          </a:p>
          <a:p>
            <a:pPr eaLnBrk="1" hangingPunct="1">
              <a:lnSpc>
                <a:spcPct val="80000"/>
              </a:lnSpc>
            </a:pPr>
            <a:r>
              <a:rPr lang="cs-CZ" altLang="cs-CZ" sz="3000" dirty="0" smtClean="0">
                <a:solidFill>
                  <a:srgbClr val="FF0000"/>
                </a:solidFill>
              </a:rPr>
              <a:t>nezpracuje rozpočtový výhled,</a:t>
            </a:r>
          </a:p>
          <a:p>
            <a:pPr>
              <a:lnSpc>
                <a:spcPct val="80000"/>
              </a:lnSpc>
            </a:pPr>
            <a:r>
              <a:rPr lang="cs-CZ" sz="3000" dirty="0">
                <a:solidFill>
                  <a:srgbClr val="FF0000"/>
                </a:solidFill>
              </a:rPr>
              <a:t>nezveřejní </a:t>
            </a:r>
            <a:r>
              <a:rPr lang="cs-CZ" sz="3000" dirty="0" smtClean="0">
                <a:solidFill>
                  <a:srgbClr val="FF0000"/>
                </a:solidFill>
              </a:rPr>
              <a:t>program</a:t>
            </a:r>
            <a:r>
              <a:rPr lang="cs-CZ" sz="3000" dirty="0">
                <a:solidFill>
                  <a:srgbClr val="FF0000"/>
                </a:solidFill>
              </a:rPr>
              <a:t> </a:t>
            </a:r>
            <a:r>
              <a:rPr lang="cs-CZ" sz="3000" dirty="0" smtClean="0">
                <a:solidFill>
                  <a:srgbClr val="FF0000"/>
                </a:solidFill>
              </a:rPr>
              <a:t>( </a:t>
            </a:r>
            <a:r>
              <a:rPr lang="cs-CZ" sz="3000" dirty="0">
                <a:solidFill>
                  <a:srgbClr val="FF0000"/>
                </a:solidFill>
              </a:rPr>
              <a:t>§ 10c odst. 1 </a:t>
            </a:r>
            <a:r>
              <a:rPr lang="cs-CZ" sz="3000" dirty="0" smtClean="0">
                <a:solidFill>
                  <a:srgbClr val="FF0000"/>
                </a:solidFill>
              </a:rPr>
              <a:t>),</a:t>
            </a:r>
          </a:p>
          <a:p>
            <a:pPr>
              <a:lnSpc>
                <a:spcPct val="80000"/>
              </a:lnSpc>
            </a:pPr>
            <a:r>
              <a:rPr lang="cs-CZ" sz="3000" dirty="0">
                <a:solidFill>
                  <a:srgbClr val="FF0000"/>
                </a:solidFill>
              </a:rPr>
              <a:t>nezveřejní veřejnoprávní smlouvu o poskytnutí dotace nebo návratné finanční výpomoci včetně dodatků</a:t>
            </a:r>
            <a:r>
              <a:rPr lang="cs-CZ" sz="3000" dirty="0" smtClean="0">
                <a:solidFill>
                  <a:srgbClr val="FF0000"/>
                </a:solidFill>
              </a:rPr>
              <a:t>,</a:t>
            </a:r>
            <a:endParaRPr lang="cs-CZ" altLang="cs-CZ" sz="3000" dirty="0" smtClean="0">
              <a:solidFill>
                <a:srgbClr val="FF0000"/>
              </a:solidFill>
            </a:endParaRPr>
          </a:p>
          <a:p>
            <a:pPr eaLnBrk="1" hangingPunct="1">
              <a:lnSpc>
                <a:spcPct val="80000"/>
              </a:lnSpc>
            </a:pPr>
            <a:r>
              <a:rPr lang="cs-CZ" altLang="cs-CZ" sz="3000" dirty="0" smtClean="0">
                <a:solidFill>
                  <a:srgbClr val="FF0000"/>
                </a:solidFill>
              </a:rPr>
              <a:t>nehospodaří podle pravidel rozpočtového provizoria,</a:t>
            </a:r>
          </a:p>
          <a:p>
            <a:pPr eaLnBrk="1" hangingPunct="1">
              <a:lnSpc>
                <a:spcPct val="80000"/>
              </a:lnSpc>
            </a:pPr>
            <a:r>
              <a:rPr lang="cs-CZ" altLang="cs-CZ" sz="3000" dirty="0" smtClean="0">
                <a:solidFill>
                  <a:srgbClr val="FF0000"/>
                </a:solidFill>
              </a:rPr>
              <a:t>neprovede změny schváleného rozpočtu </a:t>
            </a:r>
          </a:p>
          <a:p>
            <a:pPr eaLnBrk="1" hangingPunct="1">
              <a:lnSpc>
                <a:spcPct val="80000"/>
              </a:lnSpc>
            </a:pPr>
            <a:r>
              <a:rPr lang="cs-CZ" altLang="cs-CZ" sz="3000" dirty="0" smtClean="0">
                <a:solidFill>
                  <a:srgbClr val="FF0000"/>
                </a:solidFill>
              </a:rPr>
              <a:t>zpracuje rozpočet v rozporu s vyhl. o rozp. skladbě,</a:t>
            </a:r>
          </a:p>
          <a:p>
            <a:pPr eaLnBrk="1" hangingPunct="1">
              <a:lnSpc>
                <a:spcPct val="80000"/>
              </a:lnSpc>
            </a:pPr>
            <a:r>
              <a:rPr lang="cs-CZ" altLang="cs-CZ" sz="3000" dirty="0" smtClean="0">
                <a:solidFill>
                  <a:srgbClr val="FF0000"/>
                </a:solidFill>
              </a:rPr>
              <a:t>neprovede rozpis schváleného rozpočtu,</a:t>
            </a:r>
          </a:p>
          <a:p>
            <a:pPr eaLnBrk="1" hangingPunct="1">
              <a:lnSpc>
                <a:spcPct val="80000"/>
              </a:lnSpc>
            </a:pPr>
            <a:r>
              <a:rPr lang="cs-CZ" altLang="cs-CZ" sz="3000" dirty="0" smtClean="0">
                <a:solidFill>
                  <a:srgbClr val="FF0000"/>
                </a:solidFill>
              </a:rPr>
              <a:t>nevykonává kontrolu svého hospodaření podle KO ve VS</a:t>
            </a:r>
          </a:p>
          <a:p>
            <a:pPr eaLnBrk="1" hangingPunct="1">
              <a:lnSpc>
                <a:spcPct val="80000"/>
              </a:lnSpc>
            </a:pPr>
            <a:r>
              <a:rPr lang="cs-CZ" altLang="cs-CZ" sz="3000" dirty="0" smtClean="0">
                <a:solidFill>
                  <a:srgbClr val="FF0000"/>
                </a:solidFill>
              </a:rPr>
              <a:t>nezajistí přezkoumání svého hospodaření za uplynulý kalendářní rok</a:t>
            </a:r>
            <a:r>
              <a:rPr lang="cs-CZ" altLang="cs-CZ" sz="3000" dirty="0">
                <a:solidFill>
                  <a:srgbClr val="FF0000"/>
                </a:solidFill>
              </a:rPr>
              <a:t>.</a:t>
            </a:r>
          </a:p>
          <a:p>
            <a:pPr eaLnBrk="1" hangingPunct="1">
              <a:lnSpc>
                <a:spcPct val="80000"/>
              </a:lnSpc>
            </a:pPr>
            <a:endParaRPr lang="cs-CZ" altLang="cs-CZ" sz="1400" dirty="0"/>
          </a:p>
          <a:p>
            <a:endParaRPr lang="cs-CZ" altLang="cs-CZ" dirty="0" smtClean="0"/>
          </a:p>
        </p:txBody>
      </p:sp>
      <p:sp>
        <p:nvSpPr>
          <p:cNvPr id="58373"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3DD4C03-99CB-4C9B-B297-B1222060A5FA}" type="slidenum">
              <a:rPr lang="cs-CZ" altLang="cs-CZ" sz="1200"/>
              <a:pPr>
                <a:spcBef>
                  <a:spcPct val="0"/>
                </a:spcBef>
                <a:buClrTx/>
                <a:buFontTx/>
                <a:buNone/>
              </a:pPr>
              <a:t>61</a:t>
            </a:fld>
            <a:endParaRPr lang="cs-CZ" altLang="cs-CZ" sz="1200" dirty="0"/>
          </a:p>
        </p:txBody>
      </p:sp>
    </p:spTree>
    <p:extLst>
      <p:ext uri="{BB962C8B-B14F-4D97-AF65-F5344CB8AC3E}">
        <p14:creationId xmlns:p14="http://schemas.microsoft.com/office/powerpoint/2010/main" val="353417663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Autofit/>
          </a:bodyPr>
          <a:lstStyle/>
          <a:p>
            <a:pPr algn="just"/>
            <a:r>
              <a:rPr lang="cs-CZ" sz="3200" b="1" dirty="0" smtClean="0"/>
              <a:t>Přestupky, </a:t>
            </a:r>
            <a:r>
              <a:rPr lang="cs-CZ" sz="3200" b="1" dirty="0"/>
              <a:t>kterých se dopustila obec nebo </a:t>
            </a:r>
            <a:r>
              <a:rPr lang="cs-CZ" sz="3200" b="1" dirty="0" err="1" smtClean="0"/>
              <a:t>DSvO</a:t>
            </a:r>
            <a:r>
              <a:rPr lang="cs-CZ" sz="3200" b="1" dirty="0" smtClean="0"/>
              <a:t>, </a:t>
            </a:r>
            <a:r>
              <a:rPr lang="cs-CZ" sz="3200" b="1" dirty="0"/>
              <a:t>jehož členem není </a:t>
            </a:r>
            <a:r>
              <a:rPr lang="cs-CZ" sz="3200" b="1" dirty="0" smtClean="0"/>
              <a:t>hl. m. </a:t>
            </a:r>
            <a:r>
              <a:rPr lang="cs-CZ" sz="3200" b="1" dirty="0"/>
              <a:t>Praha, projednává v přenesené působnosti krajský úřad, v jehož správním obvodu se obec nachází nebo v jehož správním obvodu má dobrovolný svazek obcí sídlo. </a:t>
            </a:r>
            <a:endParaRPr lang="cs-CZ" sz="3200" b="1" dirty="0" smtClean="0"/>
          </a:p>
          <a:p>
            <a:pPr algn="just"/>
            <a:r>
              <a:rPr lang="cs-CZ" sz="3200" b="1" dirty="0" smtClean="0"/>
              <a:t>Přestupky, </a:t>
            </a:r>
            <a:r>
              <a:rPr lang="cs-CZ" sz="3200" b="1" dirty="0"/>
              <a:t>kterých se dopustila </a:t>
            </a:r>
            <a:r>
              <a:rPr lang="cs-CZ" sz="3200" b="1" dirty="0" smtClean="0"/>
              <a:t>mě. část hl. m. </a:t>
            </a:r>
            <a:r>
              <a:rPr lang="cs-CZ" sz="3200" b="1" dirty="0"/>
              <a:t>Prahy, projednává v přenesené působnosti Magistrát </a:t>
            </a:r>
            <a:r>
              <a:rPr lang="cs-CZ" sz="3200" b="1" dirty="0" smtClean="0"/>
              <a:t>hl. m. </a:t>
            </a:r>
            <a:r>
              <a:rPr lang="cs-CZ" sz="3200" b="1" dirty="0"/>
              <a:t>Prahy.</a:t>
            </a:r>
          </a:p>
          <a:p>
            <a:pPr algn="just"/>
            <a:r>
              <a:rPr lang="cs-CZ" sz="3200" b="1" dirty="0" smtClean="0"/>
              <a:t>Přestupky, </a:t>
            </a:r>
            <a:r>
              <a:rPr lang="cs-CZ" sz="3200" b="1" dirty="0"/>
              <a:t>kterých se dopustil kraj, Regionální rada regionu soudržnosti, </a:t>
            </a:r>
            <a:r>
              <a:rPr lang="cs-CZ" sz="3200" b="1" dirty="0" smtClean="0"/>
              <a:t>hl. m. </a:t>
            </a:r>
            <a:r>
              <a:rPr lang="cs-CZ" sz="3200" b="1" dirty="0"/>
              <a:t>Praha nebo </a:t>
            </a:r>
            <a:r>
              <a:rPr lang="cs-CZ" sz="3200" b="1" dirty="0" err="1" smtClean="0"/>
              <a:t>DSvO</a:t>
            </a:r>
            <a:r>
              <a:rPr lang="cs-CZ" sz="3200" b="1" dirty="0" smtClean="0"/>
              <a:t>, </a:t>
            </a:r>
            <a:r>
              <a:rPr lang="cs-CZ" sz="3200" b="1" dirty="0"/>
              <a:t>jehož členem je </a:t>
            </a:r>
            <a:r>
              <a:rPr lang="cs-CZ" sz="3200" b="1" dirty="0" smtClean="0"/>
              <a:t>hl. m. </a:t>
            </a:r>
            <a:r>
              <a:rPr lang="cs-CZ" sz="3200" b="1" dirty="0"/>
              <a:t>Praha, projednává Ministerstvo financí</a:t>
            </a:r>
            <a:r>
              <a:rPr lang="cs-CZ" sz="3200" b="1" dirty="0" smtClean="0"/>
              <a:t>.</a:t>
            </a:r>
            <a:endParaRPr lang="cs-CZ" sz="3200" b="1"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62</a:t>
            </a:fld>
            <a:endParaRPr lang="en-US" dirty="0"/>
          </a:p>
        </p:txBody>
      </p:sp>
    </p:spTree>
    <p:extLst>
      <p:ext uri="{BB962C8B-B14F-4D97-AF65-F5344CB8AC3E}">
        <p14:creationId xmlns:p14="http://schemas.microsoft.com/office/powerpoint/2010/main" val="35251823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lstStyle/>
          <a:p>
            <a:pPr eaLnBrk="1" hangingPunct="1"/>
            <a:endParaRPr lang="cs-CZ" altLang="cs-CZ" dirty="0" smtClean="0"/>
          </a:p>
        </p:txBody>
      </p:sp>
      <p:sp>
        <p:nvSpPr>
          <p:cNvPr id="3" name="Zástupný symbol pro obsah 2"/>
          <p:cNvSpPr>
            <a:spLocks noGrp="1"/>
          </p:cNvSpPr>
          <p:nvPr>
            <p:ph idx="1"/>
          </p:nvPr>
        </p:nvSpPr>
        <p:spPr/>
        <p:txBody>
          <a:bodyPr>
            <a:normAutofit/>
          </a:bodyPr>
          <a:lstStyle/>
          <a:p>
            <a:pPr marL="0" indent="0" algn="ctr" eaLnBrk="1" hangingPunct="1">
              <a:lnSpc>
                <a:spcPct val="80000"/>
              </a:lnSpc>
              <a:buNone/>
              <a:defRPr/>
            </a:pPr>
            <a:r>
              <a:rPr lang="cs-CZ" altLang="cs-CZ" sz="4400" b="1" dirty="0"/>
              <a:t>Za </a:t>
            </a:r>
            <a:r>
              <a:rPr lang="cs-CZ" altLang="cs-CZ" sz="4400" b="1" dirty="0" smtClean="0"/>
              <a:t>přestupek lze uložit pokutu </a:t>
            </a:r>
            <a:r>
              <a:rPr lang="cs-CZ" altLang="cs-CZ" sz="4400" b="1" dirty="0"/>
              <a:t>do </a:t>
            </a:r>
            <a:endParaRPr lang="cs-CZ" altLang="cs-CZ" sz="4400" b="1" dirty="0" smtClean="0"/>
          </a:p>
          <a:p>
            <a:pPr marL="0" indent="0" algn="ctr" eaLnBrk="1" hangingPunct="1">
              <a:lnSpc>
                <a:spcPct val="80000"/>
              </a:lnSpc>
              <a:buNone/>
              <a:defRPr/>
            </a:pPr>
            <a:r>
              <a:rPr lang="cs-CZ" altLang="cs-CZ" sz="4400" b="1" dirty="0"/>
              <a:t> </a:t>
            </a:r>
            <a:r>
              <a:rPr lang="cs-CZ" altLang="cs-CZ" sz="4400" b="1" dirty="0" smtClean="0"/>
              <a:t> 1 </a:t>
            </a:r>
            <a:r>
              <a:rPr lang="cs-CZ" altLang="cs-CZ" sz="4400" b="1" dirty="0"/>
              <a:t>000 000 Kč</a:t>
            </a:r>
            <a:r>
              <a:rPr lang="cs-CZ" altLang="cs-CZ" sz="4400" b="1" dirty="0" smtClean="0"/>
              <a:t>.</a:t>
            </a:r>
          </a:p>
          <a:p>
            <a:pPr marL="0" indent="0" eaLnBrk="1" hangingPunct="1">
              <a:lnSpc>
                <a:spcPct val="80000"/>
              </a:lnSpc>
              <a:buNone/>
              <a:defRPr/>
            </a:pPr>
            <a:endParaRPr lang="cs-CZ" altLang="cs-CZ" sz="4400" b="1" dirty="0"/>
          </a:p>
          <a:p>
            <a:pPr marL="0" indent="0" algn="just" eaLnBrk="1" hangingPunct="1">
              <a:lnSpc>
                <a:spcPct val="80000"/>
              </a:lnSpc>
              <a:buNone/>
              <a:defRPr/>
            </a:pPr>
            <a:r>
              <a:rPr lang="cs-CZ" altLang="cs-CZ" sz="4400" b="1" dirty="0"/>
              <a:t>Pokuty vybírá a vymáhá orgán, který je uložil. Příjem z pokut je příjmem rozpočtu, ze kterého je hrazena činnost správního orgánu, který pokutu uložil.</a:t>
            </a:r>
          </a:p>
          <a:p>
            <a:pPr eaLnBrk="1" hangingPunct="1">
              <a:defRPr/>
            </a:pPr>
            <a:endParaRPr lang="cs-CZ" dirty="0" smtClean="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pPr/>
              <a:t>63</a:t>
            </a:fld>
            <a:endParaRPr lang="en-US" dirty="0"/>
          </a:p>
        </p:txBody>
      </p:sp>
    </p:spTree>
    <p:extLst>
      <p:ext uri="{BB962C8B-B14F-4D97-AF65-F5344CB8AC3E}">
        <p14:creationId xmlns:p14="http://schemas.microsoft.com/office/powerpoint/2010/main" val="13559209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b="1" dirty="0" smtClean="0">
                <a:latin typeface="+mn-lt"/>
              </a:rPr>
              <a:t>3 etapa - </a:t>
            </a:r>
            <a:r>
              <a:rPr lang="cs-CZ" altLang="cs-CZ" b="1" dirty="0">
                <a:latin typeface="+mn-lt"/>
              </a:rPr>
              <a:t>Závěrečný účet</a:t>
            </a:r>
          </a:p>
        </p:txBody>
      </p:sp>
      <p:sp>
        <p:nvSpPr>
          <p:cNvPr id="60419" name="Rectangle 3"/>
          <p:cNvSpPr>
            <a:spLocks noGrp="1" noChangeArrowheads="1"/>
          </p:cNvSpPr>
          <p:nvPr>
            <p:ph type="body" idx="4294967295"/>
          </p:nvPr>
        </p:nvSpPr>
        <p:spPr/>
        <p:txBody>
          <a:bodyPr/>
          <a:lstStyle/>
          <a:p>
            <a:pPr>
              <a:buFont typeface="Wingdings" panose="05000000000000000000" pitchFamily="2" charset="2"/>
              <a:buNone/>
            </a:pPr>
            <a:endParaRPr lang="cs-CZ" altLang="cs-CZ" dirty="0" smtClean="0"/>
          </a:p>
          <a:p>
            <a:pPr>
              <a:buFont typeface="Wingdings" panose="05000000000000000000" pitchFamily="2" charset="2"/>
              <a:buNone/>
            </a:pPr>
            <a:endParaRPr lang="cs-CZ" altLang="cs-CZ" dirty="0" smtClean="0"/>
          </a:p>
          <a:p>
            <a:pPr>
              <a:buFont typeface="Wingdings" panose="05000000000000000000" pitchFamily="2" charset="2"/>
              <a:buNone/>
            </a:pPr>
            <a:r>
              <a:rPr lang="cs-CZ" altLang="cs-CZ" b="1" dirty="0" smtClean="0"/>
              <a:t>Sestavuje:</a:t>
            </a:r>
          </a:p>
        </p:txBody>
      </p:sp>
      <p:sp>
        <p:nvSpPr>
          <p:cNvPr id="199684" name="Rectangle 4"/>
          <p:cNvSpPr>
            <a:spLocks noChangeArrowheads="1"/>
          </p:cNvSpPr>
          <p:nvPr/>
        </p:nvSpPr>
        <p:spPr bwMode="auto">
          <a:xfrm>
            <a:off x="2861953" y="1773239"/>
            <a:ext cx="6366185"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lgn="l" eaLnBrk="0" hangingPunct="0">
              <a:spcBef>
                <a:spcPct val="20000"/>
              </a:spcBef>
              <a:buClr>
                <a:srgbClr val="A9AAAE"/>
              </a:buClr>
              <a:buFont typeface="Wingdings" pitchFamily="2" charset="2"/>
              <a:buChar char="n"/>
              <a:defRPr sz="2400">
                <a:solidFill>
                  <a:schemeClr val="tx1"/>
                </a:solidFill>
                <a:latin typeface="Trebuchet MS" pitchFamily="34" charset="0"/>
              </a:defRPr>
            </a:lvl1pPr>
            <a:lvl2pPr marL="800100" indent="-342900" algn="l" eaLnBrk="0" hangingPunct="0">
              <a:spcBef>
                <a:spcPct val="20000"/>
              </a:spcBef>
              <a:buClr>
                <a:srgbClr val="A9AAAE"/>
              </a:buClr>
              <a:buFont typeface="Wingdings" pitchFamily="2" charset="2"/>
              <a:buChar char="n"/>
              <a:defRPr sz="2200">
                <a:solidFill>
                  <a:schemeClr val="tx1"/>
                </a:solidFill>
                <a:latin typeface="Trebuchet MS" pitchFamily="34" charset="0"/>
              </a:defRPr>
            </a:lvl2pPr>
            <a:lvl3pPr marL="1257300" indent="-342900" algn="l" eaLnBrk="0" hangingPunct="0">
              <a:spcBef>
                <a:spcPct val="20000"/>
              </a:spcBef>
              <a:buClr>
                <a:srgbClr val="A9AAAE"/>
              </a:buClr>
              <a:buFont typeface="Wingdings" pitchFamily="2" charset="2"/>
              <a:buChar char="n"/>
              <a:defRPr sz="2000">
                <a:solidFill>
                  <a:schemeClr val="tx1"/>
                </a:solidFill>
                <a:latin typeface="Trebuchet MS" pitchFamily="34" charset="0"/>
              </a:defRPr>
            </a:lvl3pPr>
            <a:lvl4pPr marL="1714500" indent="-342900" algn="l" eaLnBrk="0" hangingPunct="0">
              <a:spcBef>
                <a:spcPct val="20000"/>
              </a:spcBef>
              <a:buClr>
                <a:srgbClr val="A9AAAE"/>
              </a:buClr>
              <a:buFont typeface="Wingdings" pitchFamily="2" charset="2"/>
              <a:buChar char="§"/>
              <a:defRPr sz="2000">
                <a:solidFill>
                  <a:schemeClr val="tx1"/>
                </a:solidFill>
                <a:latin typeface="Trebuchet MS" pitchFamily="34" charset="0"/>
              </a:defRPr>
            </a:lvl4pPr>
            <a:lvl5pPr marL="2171700" indent="-342900" algn="l" eaLnBrk="0" hangingPunct="0">
              <a:spcBef>
                <a:spcPct val="20000"/>
              </a:spcBef>
              <a:buClr>
                <a:srgbClr val="A9AAAE"/>
              </a:buClr>
              <a:buFont typeface="Wingdings" pitchFamily="2" charset="2"/>
              <a:buChar char="§"/>
              <a:defRPr sz="2000">
                <a:solidFill>
                  <a:schemeClr val="tx1"/>
                </a:solidFill>
                <a:latin typeface="Trebuchet MS" pitchFamily="34" charset="0"/>
              </a:defRPr>
            </a:lvl5pPr>
            <a:lvl6pPr marL="2628900" indent="-342900" eaLnBrk="0" fontAlgn="base" hangingPunct="0">
              <a:spcBef>
                <a:spcPct val="20000"/>
              </a:spcBef>
              <a:spcAft>
                <a:spcPct val="0"/>
              </a:spcAft>
              <a:buClr>
                <a:srgbClr val="A9AAAE"/>
              </a:buClr>
              <a:buFont typeface="Wingdings" pitchFamily="2" charset="2"/>
              <a:buChar char="§"/>
              <a:defRPr sz="2000">
                <a:solidFill>
                  <a:schemeClr val="tx1"/>
                </a:solidFill>
                <a:latin typeface="Trebuchet MS" pitchFamily="34" charset="0"/>
              </a:defRPr>
            </a:lvl6pPr>
            <a:lvl7pPr marL="3086100" indent="-342900" eaLnBrk="0" fontAlgn="base" hangingPunct="0">
              <a:spcBef>
                <a:spcPct val="20000"/>
              </a:spcBef>
              <a:spcAft>
                <a:spcPct val="0"/>
              </a:spcAft>
              <a:buClr>
                <a:srgbClr val="A9AAAE"/>
              </a:buClr>
              <a:buFont typeface="Wingdings" pitchFamily="2" charset="2"/>
              <a:buChar char="§"/>
              <a:defRPr sz="2000">
                <a:solidFill>
                  <a:schemeClr val="tx1"/>
                </a:solidFill>
                <a:latin typeface="Trebuchet MS" pitchFamily="34" charset="0"/>
              </a:defRPr>
            </a:lvl7pPr>
            <a:lvl8pPr marL="3543300" indent="-342900" eaLnBrk="0" fontAlgn="base" hangingPunct="0">
              <a:spcBef>
                <a:spcPct val="20000"/>
              </a:spcBef>
              <a:spcAft>
                <a:spcPct val="0"/>
              </a:spcAft>
              <a:buClr>
                <a:srgbClr val="A9AAAE"/>
              </a:buClr>
              <a:buFont typeface="Wingdings" pitchFamily="2" charset="2"/>
              <a:buChar char="§"/>
              <a:defRPr sz="2000">
                <a:solidFill>
                  <a:schemeClr val="tx1"/>
                </a:solidFill>
                <a:latin typeface="Trebuchet MS" pitchFamily="34" charset="0"/>
              </a:defRPr>
            </a:lvl8pPr>
            <a:lvl9pPr marL="4000500" indent="-342900" eaLnBrk="0" fontAlgn="base" hangingPunct="0">
              <a:spcBef>
                <a:spcPct val="20000"/>
              </a:spcBef>
              <a:spcAft>
                <a:spcPct val="0"/>
              </a:spcAft>
              <a:buClr>
                <a:srgbClr val="A9AAAE"/>
              </a:buClr>
              <a:buFont typeface="Wingdings" pitchFamily="2" charset="2"/>
              <a:buChar char="§"/>
              <a:defRPr sz="2000">
                <a:solidFill>
                  <a:schemeClr val="tx1"/>
                </a:solidFill>
                <a:latin typeface="Trebuchet MS" pitchFamily="34" charset="0"/>
              </a:defRPr>
            </a:lvl9pPr>
          </a:lstStyle>
          <a:p>
            <a:pPr eaLnBrk="1" hangingPunct="1">
              <a:spcBef>
                <a:spcPct val="0"/>
              </a:spcBef>
              <a:buClrTx/>
              <a:buFontTx/>
              <a:buNone/>
              <a:defRPr/>
            </a:pPr>
            <a:endParaRPr lang="cs-CZ" altLang="cs-CZ" b="1" dirty="0">
              <a:latin typeface="Arial" charset="0"/>
            </a:endParaRPr>
          </a:p>
          <a:p>
            <a:pPr eaLnBrk="1" hangingPunct="1">
              <a:spcBef>
                <a:spcPct val="0"/>
              </a:spcBef>
              <a:buClrTx/>
              <a:buFontTx/>
              <a:buNone/>
              <a:defRPr/>
            </a:pPr>
            <a:endParaRPr lang="cs-CZ" altLang="cs-CZ" b="1" dirty="0">
              <a:latin typeface="Arial" charset="0"/>
            </a:endParaRPr>
          </a:p>
          <a:p>
            <a:pPr eaLnBrk="1" hangingPunct="1">
              <a:spcBef>
                <a:spcPct val="0"/>
              </a:spcBef>
              <a:buClrTx/>
              <a:buFontTx/>
              <a:buNone/>
              <a:defRPr/>
            </a:pPr>
            <a:r>
              <a:rPr lang="cs-CZ" altLang="cs-CZ" b="1" dirty="0">
                <a:latin typeface="Arial" charset="0"/>
              </a:rPr>
              <a:t>Finanční výbor</a:t>
            </a:r>
          </a:p>
          <a:p>
            <a:pPr eaLnBrk="1" hangingPunct="1">
              <a:spcBef>
                <a:spcPct val="0"/>
              </a:spcBef>
              <a:buClrTx/>
              <a:buFontTx/>
              <a:buNone/>
              <a:defRPr/>
            </a:pPr>
            <a:r>
              <a:rPr lang="cs-CZ" altLang="cs-CZ" b="1" dirty="0">
                <a:latin typeface="Arial" charset="0"/>
              </a:rPr>
              <a:t>Rada</a:t>
            </a:r>
          </a:p>
          <a:p>
            <a:pPr eaLnBrk="1" hangingPunct="1">
              <a:spcBef>
                <a:spcPct val="0"/>
              </a:spcBef>
              <a:buClrTx/>
              <a:buFontTx/>
              <a:buNone/>
              <a:defRPr/>
            </a:pPr>
            <a:r>
              <a:rPr lang="cs-CZ" altLang="cs-CZ" b="1" dirty="0">
                <a:latin typeface="Arial" charset="0"/>
              </a:rPr>
              <a:t>Finanční komise</a:t>
            </a:r>
          </a:p>
          <a:p>
            <a:pPr eaLnBrk="1" hangingPunct="1">
              <a:spcBef>
                <a:spcPct val="0"/>
              </a:spcBef>
              <a:buClrTx/>
              <a:buFontTx/>
              <a:buNone/>
              <a:defRPr/>
            </a:pPr>
            <a:r>
              <a:rPr lang="cs-CZ" altLang="cs-CZ" b="1" dirty="0">
                <a:latin typeface="Arial" charset="0"/>
              </a:rPr>
              <a:t>Zastupitelstvo</a:t>
            </a:r>
          </a:p>
          <a:p>
            <a:pPr eaLnBrk="1" hangingPunct="1">
              <a:spcBef>
                <a:spcPct val="0"/>
              </a:spcBef>
              <a:buClrTx/>
              <a:buFontTx/>
              <a:buNone/>
              <a:defRPr/>
            </a:pPr>
            <a:endParaRPr lang="cs-CZ" altLang="cs-CZ" b="1" dirty="0">
              <a:latin typeface="Arial" charset="0"/>
            </a:endParaRPr>
          </a:p>
          <a:p>
            <a:pPr eaLnBrk="1" hangingPunct="1">
              <a:spcBef>
                <a:spcPct val="0"/>
              </a:spcBef>
              <a:buClrTx/>
              <a:buFontTx/>
              <a:buNone/>
              <a:defRPr/>
            </a:pPr>
            <a:r>
              <a:rPr lang="cs-CZ" altLang="cs-CZ" b="1" u="sng" dirty="0">
                <a:latin typeface="Arial" charset="0"/>
              </a:rPr>
              <a:t>Připomínky:</a:t>
            </a:r>
          </a:p>
          <a:p>
            <a:pPr eaLnBrk="1" hangingPunct="1">
              <a:spcBef>
                <a:spcPct val="0"/>
              </a:spcBef>
              <a:buClrTx/>
              <a:buFontTx/>
              <a:buNone/>
              <a:defRPr/>
            </a:pPr>
            <a:r>
              <a:rPr lang="cs-CZ" altLang="cs-CZ" b="1" dirty="0">
                <a:latin typeface="Arial" charset="0"/>
              </a:rPr>
              <a:t>Občané, kontrolní výbor, zastupitelstvo</a:t>
            </a:r>
          </a:p>
          <a:p>
            <a:pPr eaLnBrk="1" hangingPunct="1">
              <a:spcBef>
                <a:spcPct val="0"/>
              </a:spcBef>
              <a:buClrTx/>
              <a:buFontTx/>
              <a:buNone/>
              <a:defRPr/>
            </a:pPr>
            <a:endParaRPr lang="cs-CZ" altLang="cs-CZ" b="1" dirty="0">
              <a:latin typeface="Arial" charset="0"/>
            </a:endParaRPr>
          </a:p>
          <a:p>
            <a:pPr eaLnBrk="1" hangingPunct="1">
              <a:spcBef>
                <a:spcPct val="0"/>
              </a:spcBef>
              <a:buClrTx/>
              <a:buFontTx/>
              <a:buNone/>
              <a:defRPr/>
            </a:pPr>
            <a:r>
              <a:rPr lang="cs-CZ" altLang="cs-CZ" b="1" u="sng" dirty="0">
                <a:latin typeface="Arial" charset="0"/>
              </a:rPr>
              <a:t>Schvaluje :</a:t>
            </a:r>
          </a:p>
          <a:p>
            <a:pPr eaLnBrk="1" hangingPunct="1">
              <a:spcBef>
                <a:spcPct val="0"/>
              </a:spcBef>
              <a:buClrTx/>
              <a:buFontTx/>
              <a:buNone/>
              <a:defRPr/>
            </a:pPr>
            <a:r>
              <a:rPr lang="cs-CZ" altLang="cs-CZ" sz="2800" b="1" u="sng" dirty="0">
                <a:effectLst>
                  <a:outerShdw blurRad="38100" dist="38100" dir="2700000" algn="tl">
                    <a:srgbClr val="C0C0C0"/>
                  </a:outerShdw>
                </a:effectLst>
                <a:latin typeface="Arial" charset="0"/>
              </a:rPr>
              <a:t>zastupitelstvo</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64</a:t>
            </a:fld>
            <a:endParaRPr lang="en-US" dirty="0"/>
          </a:p>
        </p:txBody>
      </p:sp>
    </p:spTree>
    <p:extLst>
      <p:ext uri="{BB962C8B-B14F-4D97-AF65-F5344CB8AC3E}">
        <p14:creationId xmlns:p14="http://schemas.microsoft.com/office/powerpoint/2010/main" val="18302778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Závěrečný účet obce</a:t>
            </a:r>
            <a:endParaRPr lang="cs-CZ" b="1" dirty="0"/>
          </a:p>
        </p:txBody>
      </p:sp>
      <p:sp>
        <p:nvSpPr>
          <p:cNvPr id="3" name="Zástupný symbol pro obsah 2"/>
          <p:cNvSpPr>
            <a:spLocks noGrp="1"/>
          </p:cNvSpPr>
          <p:nvPr>
            <p:ph idx="1"/>
          </p:nvPr>
        </p:nvSpPr>
        <p:spPr>
          <a:xfrm>
            <a:off x="838200" y="1471961"/>
            <a:ext cx="10515600" cy="4705002"/>
          </a:xfrm>
        </p:spPr>
        <p:txBody>
          <a:bodyPr>
            <a:noAutofit/>
          </a:bodyPr>
          <a:lstStyle/>
          <a:p>
            <a:pPr algn="just"/>
            <a:r>
              <a:rPr lang="cs-CZ" sz="2400" dirty="0"/>
              <a:t>Po skončení kalendářního roku se údaje o ročním hospodaření </a:t>
            </a:r>
            <a:r>
              <a:rPr lang="cs-CZ" sz="2400" dirty="0" smtClean="0"/>
              <a:t>ÚSC </a:t>
            </a:r>
            <a:r>
              <a:rPr lang="cs-CZ" sz="2400" dirty="0"/>
              <a:t>a svazku obcí souhrnně zpracovávají do </a:t>
            </a:r>
            <a:r>
              <a:rPr lang="cs-CZ" sz="2400" u="sng" dirty="0"/>
              <a:t>závěrečného účtu.</a:t>
            </a:r>
          </a:p>
          <a:p>
            <a:pPr algn="just"/>
            <a:r>
              <a:rPr lang="cs-CZ" sz="2400" dirty="0" smtClean="0"/>
              <a:t>V </a:t>
            </a:r>
            <a:r>
              <a:rPr lang="cs-CZ" sz="2400" dirty="0"/>
              <a:t>závěrečném účtu jsou obsaženy údaje o plnění rozpočtu P</a:t>
            </a:r>
            <a:r>
              <a:rPr lang="cs-CZ" sz="2400" dirty="0" smtClean="0"/>
              <a:t> </a:t>
            </a:r>
            <a:r>
              <a:rPr lang="cs-CZ" sz="2400" dirty="0"/>
              <a:t>a V</a:t>
            </a:r>
            <a:r>
              <a:rPr lang="cs-CZ" sz="2400" dirty="0" smtClean="0"/>
              <a:t> </a:t>
            </a:r>
            <a:r>
              <a:rPr lang="cs-CZ" sz="2400" dirty="0"/>
              <a:t>v plném členění podle rozpočtové skladby, údaje o hospodaření s majetkem a o dalších finančních operacích, včetně tvorby a použití peněžních fondů v tak podrobném členění a obsahu, aby bylo možné zhodnotit finanční hospodaření </a:t>
            </a:r>
            <a:r>
              <a:rPr lang="cs-CZ" sz="2400" dirty="0" smtClean="0"/>
              <a:t>ÚSC </a:t>
            </a:r>
            <a:r>
              <a:rPr lang="cs-CZ" sz="2400" dirty="0"/>
              <a:t>nebo svazku obcí a jimi zřízených nebo založených právnických osob.</a:t>
            </a:r>
          </a:p>
          <a:p>
            <a:pPr algn="just"/>
            <a:r>
              <a:rPr lang="cs-CZ" sz="2400" dirty="0" smtClean="0"/>
              <a:t>Součástí </a:t>
            </a:r>
            <a:r>
              <a:rPr lang="cs-CZ" sz="2400" dirty="0"/>
              <a:t>závěrečného účtu je vyúčtování finančních vztahů ke státnímu rozpočtu, rozpočtům krajů, obcí, státním fondům, Národnímu fondu a jiným rozpočtům a k hospodaření dalších osob.</a:t>
            </a:r>
          </a:p>
          <a:p>
            <a:pPr algn="just"/>
            <a:r>
              <a:rPr lang="cs-CZ" sz="2400" dirty="0" smtClean="0"/>
              <a:t>ÚSC </a:t>
            </a:r>
            <a:r>
              <a:rPr lang="cs-CZ" sz="2400" dirty="0"/>
              <a:t>a svazek obcí jsou povinny dát si přezkoumat své hospodaření za uplynulý kalendářní </a:t>
            </a:r>
            <a:r>
              <a:rPr lang="cs-CZ" sz="2400" dirty="0" smtClean="0"/>
              <a:t>rok. Přezkoumání </a:t>
            </a:r>
            <a:r>
              <a:rPr lang="cs-CZ" sz="2400" dirty="0"/>
              <a:t>hospodaření upravuje zvláštní právní </a:t>
            </a:r>
            <a:r>
              <a:rPr lang="cs-CZ" sz="2400" dirty="0" smtClean="0"/>
              <a:t>předpis.</a:t>
            </a:r>
            <a:endParaRPr lang="cs-CZ" sz="2400" dirty="0"/>
          </a:p>
          <a:p>
            <a:pPr algn="just"/>
            <a:r>
              <a:rPr lang="cs-CZ" sz="2400" dirty="0" smtClean="0"/>
              <a:t>Zpráva </a:t>
            </a:r>
            <a:r>
              <a:rPr lang="cs-CZ" sz="2400" dirty="0"/>
              <a:t>o výsledku přezkoumání hospodaření je součástí závěrečného účtu při jeho projednávání v orgánech územního samosprávného celku a svazku obcí.</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65</a:t>
            </a:fld>
            <a:endParaRPr lang="en-US" dirty="0"/>
          </a:p>
        </p:txBody>
      </p:sp>
    </p:spTree>
    <p:extLst>
      <p:ext uri="{BB962C8B-B14F-4D97-AF65-F5344CB8AC3E}">
        <p14:creationId xmlns:p14="http://schemas.microsoft.com/office/powerpoint/2010/main" val="15605338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1048215"/>
            <a:ext cx="10515600" cy="5128748"/>
          </a:xfrm>
        </p:spPr>
        <p:txBody>
          <a:bodyPr>
            <a:noAutofit/>
          </a:bodyPr>
          <a:lstStyle/>
          <a:p>
            <a:pPr algn="just"/>
            <a:endParaRPr lang="cs-CZ" sz="2000" dirty="0"/>
          </a:p>
          <a:p>
            <a:pPr algn="just"/>
            <a:r>
              <a:rPr lang="cs-CZ" sz="2400" dirty="0" smtClean="0"/>
              <a:t>ÚSC </a:t>
            </a:r>
            <a:r>
              <a:rPr lang="cs-CZ" sz="2400" dirty="0"/>
              <a:t>zveřejní návrh závěrečného účtu včetně zprávy o výsledku přezkoumání </a:t>
            </a:r>
            <a:r>
              <a:rPr lang="cs-CZ" sz="2400" dirty="0" smtClean="0"/>
              <a:t>hospodaření na </a:t>
            </a:r>
            <a:r>
              <a:rPr lang="cs-CZ" sz="2400" dirty="0"/>
              <a:t>svých internetových stránkách a na úřední desce nejméně 15 dnů přede dnem zahájení jeho projednávání na zasedání zastupitelstva </a:t>
            </a:r>
            <a:r>
              <a:rPr lang="cs-CZ" sz="2400" dirty="0" smtClean="0"/>
              <a:t>ÚSC. </a:t>
            </a:r>
            <a:r>
              <a:rPr lang="cs-CZ" sz="2400" dirty="0"/>
              <a:t>Na internetových stránkách se zveřejňuje úplné znění návrhu včetně zprávy o výsledku přezkoumání hospodaření. Na úřední desce může být návrh zveřejněn v užším rozsahu, který obsahuje alespoň údaje o plnění příjmů a výdajů rozpočtu v třídění podle nejvyšších jednotek druhového třídění rozpočtové skladby a závěr zprávy o výsledku přezkoumání hospodaření. Zveřejnění musí trvat až do schválení závěrečného účtu. Připomínky k návrhu závěrečného účtu mohou občané příslušného územního samosprávného celku uplatnit písemně ve lhůtě stanovené při jeho zveřejnění nebo ústně při jeho projednávání na zasedání zastupitelstva.</a:t>
            </a:r>
          </a:p>
          <a:p>
            <a:pPr algn="just"/>
            <a:r>
              <a:rPr lang="cs-CZ" sz="2400" dirty="0"/>
              <a:t> </a:t>
            </a:r>
            <a:r>
              <a:rPr lang="cs-CZ" sz="2400" dirty="0" smtClean="0"/>
              <a:t>Projednání </a:t>
            </a:r>
            <a:r>
              <a:rPr lang="cs-CZ" sz="2400" dirty="0"/>
              <a:t>závěrečného účtu se uzavírá </a:t>
            </a:r>
            <a:r>
              <a:rPr lang="cs-CZ" sz="2400" dirty="0" smtClean="0"/>
              <a:t>vyjádřením</a:t>
            </a:r>
          </a:p>
          <a:p>
            <a:pPr marL="0" indent="0" algn="just">
              <a:buNone/>
            </a:pPr>
            <a:r>
              <a:rPr lang="cs-CZ" sz="2400" dirty="0" smtClean="0"/>
              <a:t>a</a:t>
            </a:r>
            <a:r>
              <a:rPr lang="cs-CZ" sz="2400" dirty="0"/>
              <a:t>) souhlasu s celoročním hospodařením, a to bez výhrad, nebo</a:t>
            </a:r>
          </a:p>
          <a:p>
            <a:pPr marL="0" indent="0" algn="just">
              <a:buNone/>
            </a:pPr>
            <a:r>
              <a:rPr lang="cs-CZ" sz="2400" dirty="0"/>
              <a:t> </a:t>
            </a:r>
            <a:r>
              <a:rPr lang="cs-CZ" sz="2400" dirty="0" smtClean="0"/>
              <a:t>b</a:t>
            </a:r>
            <a:r>
              <a:rPr lang="cs-CZ" sz="2400" dirty="0"/>
              <a:t>) souhlasu s výhradami, na základě nichž přijme </a:t>
            </a:r>
            <a:r>
              <a:rPr lang="cs-CZ" sz="2400" dirty="0" smtClean="0"/>
              <a:t>ÚSC </a:t>
            </a:r>
            <a:r>
              <a:rPr lang="cs-CZ" sz="2400" dirty="0"/>
              <a:t>a svazek obcí opatření potřebná k nápravě </a:t>
            </a:r>
            <a:r>
              <a:rPr lang="cs-CZ" sz="2400" dirty="0" smtClean="0"/>
              <a:t>  zjištěných </a:t>
            </a:r>
            <a:r>
              <a:rPr lang="cs-CZ" sz="2400" dirty="0"/>
              <a:t>chyb a </a:t>
            </a:r>
            <a:r>
              <a:rPr lang="cs-CZ" sz="2400" dirty="0" smtClean="0"/>
              <a:t>nedostatků</a:t>
            </a:r>
            <a:r>
              <a:rPr lang="cs-CZ" sz="2400" dirty="0"/>
              <a:t>.</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66</a:t>
            </a:fld>
            <a:endParaRPr lang="en-US" dirty="0"/>
          </a:p>
        </p:txBody>
      </p:sp>
    </p:spTree>
    <p:extLst>
      <p:ext uri="{BB962C8B-B14F-4D97-AF65-F5344CB8AC3E}">
        <p14:creationId xmlns:p14="http://schemas.microsoft.com/office/powerpoint/2010/main" val="32208205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1"/>
                </a:solidFill>
              </a:rPr>
              <a:t>Závěrečný účet s výhradami</a:t>
            </a:r>
            <a:endParaRPr lang="cs-CZ" b="1" dirty="0">
              <a:solidFill>
                <a:schemeClr val="accent1"/>
              </a:solidFill>
            </a:endParaRPr>
          </a:p>
        </p:txBody>
      </p:sp>
      <p:sp>
        <p:nvSpPr>
          <p:cNvPr id="3" name="Zástupný symbol pro obsah 2"/>
          <p:cNvSpPr>
            <a:spLocks noGrp="1"/>
          </p:cNvSpPr>
          <p:nvPr>
            <p:ph idx="1"/>
          </p:nvPr>
        </p:nvSpPr>
        <p:spPr/>
        <p:txBody>
          <a:bodyPr>
            <a:noAutofit/>
          </a:bodyPr>
          <a:lstStyle/>
          <a:p>
            <a:pPr algn="just"/>
            <a:r>
              <a:rPr lang="cs-CZ" sz="2400" dirty="0" smtClean="0">
                <a:solidFill>
                  <a:schemeClr val="accent1"/>
                </a:solidFill>
              </a:rPr>
              <a:t>V </a:t>
            </a:r>
            <a:r>
              <a:rPr lang="cs-CZ" sz="2400" dirty="0">
                <a:solidFill>
                  <a:schemeClr val="accent1"/>
                </a:solidFill>
              </a:rPr>
              <a:t>souvislosti se zjištěnými nedostatky či chybami vznikla územnímu samosprávnému </a:t>
            </a:r>
            <a:r>
              <a:rPr lang="cs-CZ" sz="2400" dirty="0" smtClean="0">
                <a:solidFill>
                  <a:schemeClr val="accent1"/>
                </a:solidFill>
              </a:rPr>
              <a:t>celku škoda</a:t>
            </a:r>
            <a:r>
              <a:rPr lang="cs-CZ" sz="2400" dirty="0">
                <a:solidFill>
                  <a:schemeClr val="accent1"/>
                </a:solidFill>
              </a:rPr>
              <a:t>. Předmětný požadavek pak spočívá v povinnosti </a:t>
            </a:r>
            <a:r>
              <a:rPr lang="cs-CZ" sz="2400" i="1" dirty="0">
                <a:solidFill>
                  <a:schemeClr val="accent1"/>
                </a:solidFill>
              </a:rPr>
              <a:t>vyvodit závěry vůči osobám, které takovou škodu způsobily</a:t>
            </a:r>
            <a:r>
              <a:rPr lang="cs-CZ" sz="2400" dirty="0">
                <a:solidFill>
                  <a:schemeClr val="accent1"/>
                </a:solidFill>
              </a:rPr>
              <a:t>. Uvedená povinnost je formulována velmi obecně a určení závěrů, které je třeba vyvodit, bude vždy záležet na konkrétních okolnostech případu</a:t>
            </a:r>
            <a:r>
              <a:rPr lang="cs-CZ" sz="2400" dirty="0" smtClean="0">
                <a:solidFill>
                  <a:schemeClr val="accent1"/>
                </a:solidFill>
              </a:rPr>
              <a:t>.</a:t>
            </a:r>
            <a:endParaRPr lang="cs-CZ" sz="2400" dirty="0">
              <a:solidFill>
                <a:schemeClr val="accent1"/>
              </a:solidFill>
            </a:endParaRPr>
          </a:p>
          <a:p>
            <a:pPr algn="just"/>
            <a:r>
              <a:rPr lang="cs-CZ" sz="2400" dirty="0" smtClean="0">
                <a:solidFill>
                  <a:schemeClr val="accent1"/>
                </a:solidFill>
              </a:rPr>
              <a:t>V </a:t>
            </a:r>
            <a:r>
              <a:rPr lang="cs-CZ" sz="2400" dirty="0">
                <a:solidFill>
                  <a:schemeClr val="accent1"/>
                </a:solidFill>
              </a:rPr>
              <a:t>této souvislosti bude předně namístě se domáhat uhrazení vzniklé škody, což je obecnou povinností územních samosprávných celků (viz § 38 odst. 6 obecního zřízení, § 35 odst. 3 zák. o hl. m. Praze a § 17 odst. 6 krajského zřízení). Ve vztahu k zaměstnancům lze dále uvažovat (za podmínek stanovených zákoníkem práce) o ukončení pracovního poměru či o odvolání vedoucích pracovníků odpovědných za oblast rozpočtového hospodaření. V rovině politické odpovědnosti je možné - zpravidla v těch nejzávažnějších případech - přistoupit například k odvolání představitelů územních samosprávných celků volených zastupitelstvem.</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67</a:t>
            </a:fld>
            <a:endParaRPr lang="en-US" dirty="0"/>
          </a:p>
        </p:txBody>
      </p:sp>
    </p:spTree>
    <p:extLst>
      <p:ext uri="{BB962C8B-B14F-4D97-AF65-F5344CB8AC3E}">
        <p14:creationId xmlns:p14="http://schemas.microsoft.com/office/powerpoint/2010/main" val="2803960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just">
              <a:lnSpc>
                <a:spcPct val="100000"/>
              </a:lnSpc>
              <a:spcBef>
                <a:spcPts val="0"/>
              </a:spcBef>
              <a:buNone/>
            </a:pPr>
            <a:r>
              <a:rPr lang="cs-CZ" dirty="0"/>
              <a:t>Územní samosprávný celek zveřejní závěrečný účet včetně zprávy o výsledku přezkoumání hospodaření na svých internetových stránkách do 30 dnů ode dne jeho schválení a současně oznámí na úřední desce, kde je zveřejněn v elektronické podobě a kde je možno nahlédnout do jeho listinné podoby. Tímto způsobem musí být zpřístupněn až do schválení závěrečného účtu za </a:t>
            </a:r>
            <a:r>
              <a:rPr lang="cs-CZ" i="1" dirty="0"/>
              <a:t>následující rozpočtový rok.</a:t>
            </a:r>
          </a:p>
          <a:p>
            <a:pPr marL="0" marR="0" lvl="0" indent="0" defTabSz="914400" eaLnBrk="1" fontAlgn="auto" latinLnBrk="0" hangingPunct="1">
              <a:lnSpc>
                <a:spcPct val="100000"/>
              </a:lnSpc>
              <a:spcBef>
                <a:spcPts val="0"/>
              </a:spcBef>
              <a:spcAft>
                <a:spcPts val="0"/>
              </a:spcAft>
              <a:buClrTx/>
              <a:buSzTx/>
              <a:buFontTx/>
              <a:buNone/>
              <a:tabLst/>
              <a:defRPr/>
            </a:pPr>
            <a:endParaRPr lang="cs-CZ"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68</a:t>
            </a:fld>
            <a:endParaRPr lang="en-US" dirty="0"/>
          </a:p>
        </p:txBody>
      </p:sp>
    </p:spTree>
    <p:extLst>
      <p:ext uri="{BB962C8B-B14F-4D97-AF65-F5344CB8AC3E}">
        <p14:creationId xmlns:p14="http://schemas.microsoft.com/office/powerpoint/2010/main" val="30779277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cs-CZ" altLang="cs-CZ" b="1"/>
              <a:t>ROZPOČTOVÁ  SKLADBA</a:t>
            </a:r>
          </a:p>
        </p:txBody>
      </p:sp>
      <p:sp>
        <p:nvSpPr>
          <p:cNvPr id="52227" name="Rectangle 3"/>
          <p:cNvSpPr>
            <a:spLocks noGrp="1" noChangeArrowheads="1"/>
          </p:cNvSpPr>
          <p:nvPr>
            <p:ph type="body" sz="half" idx="2"/>
          </p:nvPr>
        </p:nvSpPr>
        <p:spPr>
          <a:xfrm>
            <a:off x="6381751" y="1773239"/>
            <a:ext cx="3814763" cy="4357687"/>
          </a:xfrm>
        </p:spPr>
        <p:txBody>
          <a:bodyPr/>
          <a:lstStyle/>
          <a:p>
            <a:pPr>
              <a:buFont typeface="Wingdings" charset="2"/>
              <a:buChar char="Ø"/>
            </a:pPr>
            <a:r>
              <a:rPr lang="cs-CZ" altLang="cs-CZ" b="1" dirty="0"/>
              <a:t>Je závazný systém, podle kterého se člení P+V   </a:t>
            </a:r>
            <a:r>
              <a:rPr lang="cs-CZ" altLang="cs-CZ" b="1" dirty="0" smtClean="0"/>
              <a:t>všech rozpočtů</a:t>
            </a:r>
            <a:endParaRPr lang="cs-CZ" altLang="cs-CZ" b="1" dirty="0"/>
          </a:p>
          <a:p>
            <a:pPr>
              <a:buFont typeface="Wingdings" charset="2"/>
              <a:buChar char="Ø"/>
            </a:pPr>
            <a:r>
              <a:rPr lang="cs-CZ" altLang="cs-CZ" b="1" u="sng" dirty="0"/>
              <a:t>Jasná, přehledná, jednoduchá, srovnatelná</a:t>
            </a:r>
          </a:p>
          <a:p>
            <a:pPr>
              <a:buFont typeface="Wingdings" charset="2"/>
              <a:buChar char="Ø"/>
            </a:pPr>
            <a:r>
              <a:rPr lang="cs-CZ" altLang="cs-CZ" b="1" dirty="0"/>
              <a:t>Vyhláška 323/2002 Sb., o rozpočtové skladbě, </a:t>
            </a:r>
            <a:r>
              <a:rPr lang="cs-CZ" altLang="cs-CZ" b="1" dirty="0" err="1"/>
              <a:t>vzpzd</a:t>
            </a:r>
            <a:r>
              <a:rPr lang="cs-CZ" altLang="cs-CZ" b="1" dirty="0"/>
              <a:t>.</a:t>
            </a:r>
          </a:p>
        </p:txBody>
      </p:sp>
      <p:pic>
        <p:nvPicPr>
          <p:cNvPr id="52228" name="Picture 4" descr="MCj00825150000[1]"/>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3470275" y="2965451"/>
            <a:ext cx="1722438" cy="1971675"/>
          </a:xfrm>
        </p:spPr>
      </p:pic>
    </p:spTree>
    <p:extLst>
      <p:ext uri="{BB962C8B-B14F-4D97-AF65-F5344CB8AC3E}">
        <p14:creationId xmlns:p14="http://schemas.microsoft.com/office/powerpoint/2010/main" val="421858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normAutofit fontScale="90000"/>
          </a:bodyPr>
          <a:lstStyle/>
          <a:p>
            <a:r>
              <a:rPr lang="cs-CZ" altLang="cs-CZ" sz="4100" b="1" i="1" dirty="0"/>
              <a:t/>
            </a:r>
            <a:br>
              <a:rPr lang="cs-CZ" altLang="cs-CZ" sz="4100" b="1" i="1" dirty="0"/>
            </a:br>
            <a:r>
              <a:rPr lang="cs-CZ" altLang="cs-CZ" sz="4100" b="1" i="1" dirty="0"/>
              <a:t/>
            </a:r>
            <a:br>
              <a:rPr lang="cs-CZ" altLang="cs-CZ" sz="4100" b="1" i="1" dirty="0"/>
            </a:br>
            <a:r>
              <a:rPr lang="cs-CZ" altLang="cs-CZ" sz="4100" b="1" i="1" dirty="0"/>
              <a:t>     </a:t>
            </a:r>
            <a:r>
              <a:rPr lang="cs-CZ" altLang="cs-CZ" sz="4100" b="1" i="1" dirty="0" smtClean="0"/>
              <a:t>A ještě několik dalších pramenů </a:t>
            </a:r>
            <a:r>
              <a:rPr lang="cs-CZ" altLang="cs-CZ" sz="4100" b="1" i="1" dirty="0"/>
              <a:t>právní úpravy</a:t>
            </a:r>
          </a:p>
        </p:txBody>
      </p:sp>
      <p:sp>
        <p:nvSpPr>
          <p:cNvPr id="18435" name="Rectangle 3"/>
          <p:cNvSpPr>
            <a:spLocks noGrp="1" noChangeArrowheads="1"/>
          </p:cNvSpPr>
          <p:nvPr>
            <p:ph type="body" idx="4294967295"/>
          </p:nvPr>
        </p:nvSpPr>
        <p:spPr/>
        <p:txBody>
          <a:bodyPr/>
          <a:lstStyle/>
          <a:p>
            <a:pPr marL="0" indent="0">
              <a:buNone/>
            </a:pPr>
            <a:endParaRPr lang="cs-CZ" altLang="cs-CZ" sz="2000" b="1" dirty="0"/>
          </a:p>
          <a:p>
            <a:r>
              <a:rPr lang="cs-CZ" altLang="cs-CZ" b="1" dirty="0"/>
              <a:t>Z. č. 420/2004 Sb., o přezkoumávání hospodaření ÚSC, </a:t>
            </a:r>
            <a:r>
              <a:rPr lang="cs-CZ" altLang="cs-CZ" b="1" dirty="0" err="1"/>
              <a:t>vzpzd</a:t>
            </a:r>
            <a:r>
              <a:rPr lang="cs-CZ" altLang="cs-CZ" b="1" dirty="0"/>
              <a:t>.</a:t>
            </a:r>
          </a:p>
          <a:p>
            <a:r>
              <a:rPr lang="cs-CZ" altLang="cs-CZ" b="1" dirty="0"/>
              <a:t>Z. č. 563/1991 Sb., o účetnictví, </a:t>
            </a:r>
            <a:r>
              <a:rPr lang="cs-CZ" altLang="cs-CZ" b="1" dirty="0" err="1"/>
              <a:t>vzpzd</a:t>
            </a:r>
            <a:r>
              <a:rPr lang="cs-CZ" altLang="cs-CZ" b="1" dirty="0" smtClean="0"/>
              <a:t>.</a:t>
            </a:r>
          </a:p>
          <a:p>
            <a:r>
              <a:rPr lang="cs-CZ" altLang="cs-CZ" b="1" dirty="0" smtClean="0">
                <a:solidFill>
                  <a:schemeClr val="accent5"/>
                </a:solidFill>
              </a:rPr>
              <a:t>Vyhláška č. 410/2009 Sb., kterou se provádí některá </a:t>
            </a:r>
            <a:r>
              <a:rPr lang="cs-CZ" altLang="cs-CZ" b="1" dirty="0" err="1" smtClean="0">
                <a:solidFill>
                  <a:schemeClr val="accent5"/>
                </a:solidFill>
              </a:rPr>
              <a:t>ust</a:t>
            </a:r>
            <a:r>
              <a:rPr lang="cs-CZ" altLang="cs-CZ" b="1" dirty="0" smtClean="0">
                <a:solidFill>
                  <a:schemeClr val="accent5"/>
                </a:solidFill>
              </a:rPr>
              <a:t>…….ZÚ</a:t>
            </a:r>
            <a:endParaRPr lang="cs-CZ" altLang="cs-CZ" b="1" dirty="0">
              <a:solidFill>
                <a:schemeClr val="accent5"/>
              </a:solidFill>
            </a:endParaRPr>
          </a:p>
          <a:p>
            <a:r>
              <a:rPr lang="cs-CZ" altLang="cs-CZ" b="1" dirty="0"/>
              <a:t>Z. č. 280/2009 Sb., </a:t>
            </a:r>
            <a:r>
              <a:rPr lang="cs-CZ" altLang="cs-CZ" b="1" dirty="0" smtClean="0"/>
              <a:t>daňový </a:t>
            </a:r>
            <a:r>
              <a:rPr lang="cs-CZ" altLang="cs-CZ" b="1" dirty="0"/>
              <a:t>řád, v platném znění</a:t>
            </a:r>
          </a:p>
          <a:p>
            <a:r>
              <a:rPr lang="cs-CZ" altLang="cs-CZ" b="1" dirty="0"/>
              <a:t>Vyhláška č. 323/2002 Sb., o rozpočtové skladbě, </a:t>
            </a:r>
            <a:r>
              <a:rPr lang="cs-CZ" altLang="cs-CZ" b="1" dirty="0" err="1"/>
              <a:t>vzpzd</a:t>
            </a:r>
            <a:r>
              <a:rPr lang="cs-CZ" altLang="cs-CZ" b="1" dirty="0"/>
              <a:t>.</a:t>
            </a:r>
            <a:endParaRPr lang="cs-CZ" altLang="cs-CZ" sz="3600" b="1" dirty="0" smtClean="0"/>
          </a:p>
          <a:p>
            <a:r>
              <a:rPr lang="cs-CZ" altLang="cs-CZ" b="1" dirty="0"/>
              <a:t>Vyhláška č. 416/2004 Sb., kterou se provádí zák. o FK ve VS</a:t>
            </a:r>
          </a:p>
          <a:p>
            <a:pPr>
              <a:buFont typeface="Wingdings" panose="05000000000000000000" pitchFamily="2" charset="2"/>
              <a:buNone/>
            </a:pPr>
            <a:endParaRPr lang="cs-CZ" altLang="cs-CZ" sz="24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0702314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cs-CZ" altLang="cs-CZ" b="1"/>
              <a:t>ROZPOČTOVÁ  SKLADBA</a:t>
            </a:r>
          </a:p>
        </p:txBody>
      </p:sp>
      <p:sp>
        <p:nvSpPr>
          <p:cNvPr id="53251" name="Rectangle 3"/>
          <p:cNvSpPr>
            <a:spLocks noGrp="1" noChangeArrowheads="1"/>
          </p:cNvSpPr>
          <p:nvPr>
            <p:ph type="body" idx="1"/>
          </p:nvPr>
        </p:nvSpPr>
        <p:spPr/>
        <p:txBody>
          <a:bodyPr/>
          <a:lstStyle/>
          <a:p>
            <a:r>
              <a:rPr lang="cs-CZ" altLang="cs-CZ" sz="3600" b="1"/>
              <a:t>Základní třídící klíč všech peněžních operací ve veřejných rozpočtech ČR</a:t>
            </a:r>
          </a:p>
          <a:p>
            <a:r>
              <a:rPr lang="cs-CZ" altLang="cs-CZ" sz="3600" b="1"/>
              <a:t>Třídění peněžních operací a to z hlediska druhu a funkce, popřípadě účelu – týká se třídění jak P+V</a:t>
            </a:r>
          </a:p>
        </p:txBody>
      </p:sp>
    </p:spTree>
    <p:extLst>
      <p:ext uri="{BB962C8B-B14F-4D97-AF65-F5344CB8AC3E}">
        <p14:creationId xmlns:p14="http://schemas.microsoft.com/office/powerpoint/2010/main" val="14799262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a:r>
              <a:rPr lang="cs-CZ" altLang="cs-CZ" sz="4000" b="1" i="1" u="sng"/>
              <a:t>Rozpočtová skladba</a:t>
            </a:r>
          </a:p>
        </p:txBody>
      </p:sp>
      <p:sp>
        <p:nvSpPr>
          <p:cNvPr id="54275" name="Rectangle 3"/>
          <p:cNvSpPr>
            <a:spLocks noGrp="1" noChangeArrowheads="1"/>
          </p:cNvSpPr>
          <p:nvPr>
            <p:ph type="body" idx="1"/>
          </p:nvPr>
        </p:nvSpPr>
        <p:spPr/>
        <p:txBody>
          <a:bodyPr/>
          <a:lstStyle/>
          <a:p>
            <a:r>
              <a:rPr lang="cs-CZ" altLang="cs-CZ" sz="4000" b="1"/>
              <a:t>RS upravuje způsob  třídění údajů všech peněžních operací veřejných rozpočtů a peněžních fondů státu, obcí, krajů, dobrovolných svazků obcí, org. složek  a příspěvkových organizací státu a ÚSC</a:t>
            </a:r>
          </a:p>
          <a:p>
            <a:pPr>
              <a:buFont typeface="Wingdings" charset="2"/>
              <a:buNone/>
            </a:pPr>
            <a:endParaRPr lang="cs-CZ" altLang="cs-CZ" sz="4000" b="1"/>
          </a:p>
        </p:txBody>
      </p:sp>
    </p:spTree>
    <p:extLst>
      <p:ext uri="{BB962C8B-B14F-4D97-AF65-F5344CB8AC3E}">
        <p14:creationId xmlns:p14="http://schemas.microsoft.com/office/powerpoint/2010/main" val="42274013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lang="cs-CZ" altLang="cs-CZ" sz="2800" b="1" u="sng"/>
              <a:t>Třídění P+V rozpočtu se řídí</a:t>
            </a:r>
            <a:r>
              <a:rPr lang="cs-CZ" altLang="cs-CZ" sz="2800" b="1"/>
              <a:t> </a:t>
            </a:r>
            <a:r>
              <a:rPr lang="cs-CZ" altLang="cs-CZ" sz="2800" b="1" i="1" u="sng"/>
              <a:t>zásadami:</a:t>
            </a:r>
            <a:endParaRPr lang="cs-CZ" altLang="cs-CZ" sz="2800" b="1" i="1"/>
          </a:p>
        </p:txBody>
      </p:sp>
      <p:sp>
        <p:nvSpPr>
          <p:cNvPr id="55299" name="Rectangle 3"/>
          <p:cNvSpPr>
            <a:spLocks noGrp="1" noChangeArrowheads="1"/>
          </p:cNvSpPr>
          <p:nvPr>
            <p:ph type="body" idx="1"/>
          </p:nvPr>
        </p:nvSpPr>
        <p:spPr/>
        <p:txBody>
          <a:bodyPr/>
          <a:lstStyle/>
          <a:p>
            <a:pPr>
              <a:buFont typeface="Wingdings" charset="2"/>
              <a:buChar char="Ø"/>
            </a:pPr>
            <a:r>
              <a:rPr lang="cs-CZ" altLang="cs-CZ" sz="4400"/>
              <a:t>Jednotnosti a závaznosti </a:t>
            </a:r>
          </a:p>
          <a:p>
            <a:pPr>
              <a:buFont typeface="Wingdings" charset="2"/>
              <a:buChar char="Ø"/>
            </a:pPr>
            <a:r>
              <a:rPr lang="cs-CZ" altLang="cs-CZ" sz="4400"/>
              <a:t>Stability třídění rozpočtů</a:t>
            </a:r>
          </a:p>
          <a:p>
            <a:pPr>
              <a:buFont typeface="Wingdings" charset="2"/>
              <a:buChar char="Ø"/>
            </a:pPr>
            <a:r>
              <a:rPr lang="cs-CZ" altLang="cs-CZ" sz="4400"/>
              <a:t>Srozumitelnosti</a:t>
            </a:r>
          </a:p>
          <a:p>
            <a:pPr>
              <a:buFont typeface="Wingdings" charset="2"/>
              <a:buChar char="Ø"/>
            </a:pPr>
            <a:r>
              <a:rPr lang="cs-CZ" altLang="cs-CZ" sz="4400"/>
              <a:t>Kompatibility-slučitelnosti</a:t>
            </a:r>
          </a:p>
          <a:p>
            <a:pPr>
              <a:buFont typeface="Wingdings" charset="2"/>
              <a:buChar char="Ø"/>
            </a:pPr>
            <a:endParaRPr lang="cs-CZ" altLang="cs-CZ">
              <a:solidFill>
                <a:schemeClr val="bg1"/>
              </a:solidFill>
            </a:endParaRPr>
          </a:p>
        </p:txBody>
      </p:sp>
    </p:spTree>
    <p:extLst>
      <p:ext uri="{BB962C8B-B14F-4D97-AF65-F5344CB8AC3E}">
        <p14:creationId xmlns:p14="http://schemas.microsoft.com/office/powerpoint/2010/main" val="17418840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cs-CZ" altLang="cs-CZ" sz="2800" b="1" u="sng"/>
              <a:t>Třídění P+V SR podle rozpočtové skladby</a:t>
            </a:r>
          </a:p>
        </p:txBody>
      </p:sp>
      <p:sp>
        <p:nvSpPr>
          <p:cNvPr id="56323" name="Rectangle 3"/>
          <p:cNvSpPr>
            <a:spLocks noGrp="1" noChangeArrowheads="1"/>
          </p:cNvSpPr>
          <p:nvPr>
            <p:ph type="body" sz="half" idx="2"/>
          </p:nvPr>
        </p:nvSpPr>
        <p:spPr>
          <a:xfrm>
            <a:off x="6381751" y="1773239"/>
            <a:ext cx="3814763" cy="4357687"/>
          </a:xfrm>
        </p:spPr>
        <p:txBody>
          <a:bodyPr>
            <a:normAutofit fontScale="92500" lnSpcReduction="20000"/>
          </a:bodyPr>
          <a:lstStyle/>
          <a:p>
            <a:pPr marL="533400" indent="-533400">
              <a:lnSpc>
                <a:spcPct val="80000"/>
              </a:lnSpc>
              <a:buFontTx/>
              <a:buAutoNum type="arabicPeriod"/>
            </a:pPr>
            <a:endParaRPr lang="cs-CZ" altLang="cs-CZ" sz="1600">
              <a:solidFill>
                <a:srgbClr val="FF0066"/>
              </a:solidFill>
            </a:endParaRPr>
          </a:p>
          <a:p>
            <a:pPr marL="533400" indent="-533400">
              <a:lnSpc>
                <a:spcPct val="80000"/>
              </a:lnSpc>
              <a:buFontTx/>
              <a:buAutoNum type="arabicPeriod"/>
            </a:pPr>
            <a:r>
              <a:rPr lang="cs-CZ" altLang="cs-CZ" b="1"/>
              <a:t>Odpovědnostní-kapitolní</a:t>
            </a:r>
          </a:p>
          <a:p>
            <a:pPr marL="533400" indent="-533400">
              <a:lnSpc>
                <a:spcPct val="80000"/>
              </a:lnSpc>
              <a:buFontTx/>
              <a:buAutoNum type="arabicPeriod"/>
            </a:pPr>
            <a:r>
              <a:rPr lang="cs-CZ" altLang="cs-CZ" b="1"/>
              <a:t>Druhové</a:t>
            </a:r>
          </a:p>
          <a:p>
            <a:pPr marL="533400" indent="-533400">
              <a:lnSpc>
                <a:spcPct val="80000"/>
              </a:lnSpc>
              <a:buFontTx/>
              <a:buAutoNum type="arabicPeriod"/>
            </a:pPr>
            <a:r>
              <a:rPr lang="cs-CZ" altLang="cs-CZ" b="1"/>
              <a:t>Odvětvové</a:t>
            </a:r>
          </a:p>
          <a:p>
            <a:pPr marL="533400" indent="-533400">
              <a:lnSpc>
                <a:spcPct val="80000"/>
              </a:lnSpc>
              <a:buFontTx/>
              <a:buAutoNum type="arabicPeriod"/>
            </a:pPr>
            <a:r>
              <a:rPr lang="cs-CZ" altLang="cs-CZ" b="1"/>
              <a:t>Konsolidační</a:t>
            </a:r>
          </a:p>
          <a:p>
            <a:pPr marL="533400" indent="-533400">
              <a:lnSpc>
                <a:spcPct val="80000"/>
              </a:lnSpc>
              <a:buFontTx/>
              <a:buAutoNum type="arabicPeriod"/>
            </a:pPr>
            <a:r>
              <a:rPr lang="cs-CZ" altLang="cs-CZ" b="1"/>
              <a:t>Zdrojové</a:t>
            </a:r>
          </a:p>
          <a:p>
            <a:pPr marL="533400" indent="-533400">
              <a:lnSpc>
                <a:spcPct val="80000"/>
              </a:lnSpc>
              <a:buFontTx/>
              <a:buAutoNum type="arabicPeriod"/>
            </a:pPr>
            <a:r>
              <a:rPr lang="cs-CZ" altLang="cs-CZ" b="1"/>
              <a:t>Doplňkové</a:t>
            </a:r>
          </a:p>
          <a:p>
            <a:pPr marL="533400" indent="-533400">
              <a:lnSpc>
                <a:spcPct val="80000"/>
              </a:lnSpc>
              <a:buFontTx/>
              <a:buAutoNum type="arabicPeriod"/>
            </a:pPr>
            <a:r>
              <a:rPr lang="cs-CZ" altLang="cs-CZ" b="1"/>
              <a:t>Programové</a:t>
            </a:r>
          </a:p>
          <a:p>
            <a:pPr marL="533400" indent="-533400">
              <a:lnSpc>
                <a:spcPct val="80000"/>
              </a:lnSpc>
              <a:buFontTx/>
              <a:buAutoNum type="arabicPeriod"/>
            </a:pPr>
            <a:r>
              <a:rPr lang="cs-CZ" altLang="cs-CZ" b="1"/>
              <a:t>Účelové</a:t>
            </a:r>
          </a:p>
          <a:p>
            <a:pPr marL="533400" indent="-533400">
              <a:lnSpc>
                <a:spcPct val="80000"/>
              </a:lnSpc>
              <a:buFontTx/>
              <a:buAutoNum type="arabicPeriod"/>
            </a:pPr>
            <a:r>
              <a:rPr lang="cs-CZ" altLang="cs-CZ" b="1"/>
              <a:t>Strukturní</a:t>
            </a:r>
          </a:p>
          <a:p>
            <a:pPr marL="533400" indent="-533400">
              <a:lnSpc>
                <a:spcPct val="80000"/>
              </a:lnSpc>
              <a:buFontTx/>
              <a:buAutoNum type="arabicPeriod"/>
            </a:pPr>
            <a:r>
              <a:rPr lang="cs-CZ" altLang="cs-CZ" b="1"/>
              <a:t>Transferové</a:t>
            </a:r>
            <a:endParaRPr lang="cs-CZ" altLang="cs-CZ" sz="2000"/>
          </a:p>
        </p:txBody>
      </p:sp>
      <p:pic>
        <p:nvPicPr>
          <p:cNvPr id="56324" name="Picture 4" descr="MPj01777780000[1]"/>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2605088" y="2660651"/>
            <a:ext cx="3452812" cy="2582863"/>
          </a:xfrm>
        </p:spPr>
      </p:pic>
    </p:spTree>
    <p:extLst>
      <p:ext uri="{BB962C8B-B14F-4D97-AF65-F5344CB8AC3E}">
        <p14:creationId xmlns:p14="http://schemas.microsoft.com/office/powerpoint/2010/main" val="7445152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1"/>
                </a:solidFill>
              </a:rPr>
              <a:t>2016 Novela vyhlášky o RS rozšíření o §3a</a:t>
            </a:r>
            <a:endParaRPr lang="cs-CZ" b="1" dirty="0">
              <a:solidFill>
                <a:schemeClr val="accent1"/>
              </a:solidFill>
            </a:endParaRPr>
          </a:p>
        </p:txBody>
      </p:sp>
      <p:sp>
        <p:nvSpPr>
          <p:cNvPr id="4" name="Zástupný symbol pro text 3"/>
          <p:cNvSpPr>
            <a:spLocks noGrp="1"/>
          </p:cNvSpPr>
          <p:nvPr>
            <p:ph type="body" sz="half" idx="2"/>
          </p:nvPr>
        </p:nvSpPr>
        <p:spPr>
          <a:xfrm>
            <a:off x="6197600" y="1600201"/>
            <a:ext cx="5384800" cy="4756149"/>
          </a:xfrm>
        </p:spPr>
        <p:txBody>
          <a:bodyPr>
            <a:normAutofit fontScale="85000" lnSpcReduction="10000"/>
          </a:bodyPr>
          <a:lstStyle/>
          <a:p>
            <a:pPr marL="0" indent="0" algn="ctr">
              <a:buNone/>
            </a:pPr>
            <a:r>
              <a:rPr lang="cs-CZ" b="1" dirty="0">
                <a:solidFill>
                  <a:schemeClr val="accent1"/>
                </a:solidFill>
              </a:rPr>
              <a:t>Podrobnější a další třídění příjmů a výdajů</a:t>
            </a:r>
          </a:p>
          <a:p>
            <a:endParaRPr lang="cs-CZ" dirty="0"/>
          </a:p>
          <a:p>
            <a:pPr marL="0" indent="0">
              <a:buNone/>
            </a:pPr>
            <a:r>
              <a:rPr lang="cs-CZ" sz="3000" dirty="0" smtClean="0"/>
              <a:t>Organizace </a:t>
            </a:r>
            <a:r>
              <a:rPr lang="cs-CZ" sz="3000" dirty="0"/>
              <a:t>mohou použít </a:t>
            </a:r>
            <a:r>
              <a:rPr lang="cs-CZ" sz="3000" b="1" i="1" u="sng" dirty="0"/>
              <a:t>podrobnější nebo další třídění příjmů a výdajů</a:t>
            </a:r>
            <a:r>
              <a:rPr lang="cs-CZ" sz="3000" dirty="0"/>
              <a:t>. Podrobnějším tříděním se rozumí třídění příjmů a výdajů podle hledisek stanovených v § </a:t>
            </a:r>
            <a:r>
              <a:rPr lang="cs-CZ" sz="3000" dirty="0" smtClean="0"/>
              <a:t>1a  2 </a:t>
            </a:r>
            <a:r>
              <a:rPr lang="cs-CZ" sz="3000" dirty="0"/>
              <a:t>na ještě nižší jednotky třídění, než jsou jednotky třídění stanovené v § 3. Dalším tříděním se rozumí třídění příjmů a výdajů podle dalších hledisek než jen hledisek stanovených v § 1a a </a:t>
            </a:r>
            <a:r>
              <a:rPr lang="cs-CZ" sz="3000" dirty="0" smtClean="0"/>
              <a:t>2 vyhlášky</a:t>
            </a:r>
            <a:endParaRPr lang="cs-CZ" sz="3000" dirty="0"/>
          </a:p>
        </p:txBody>
      </p:sp>
      <p:sp>
        <p:nvSpPr>
          <p:cNvPr id="6" name="Zástupný symbol pro číslo snímku 5"/>
          <p:cNvSpPr>
            <a:spLocks noGrp="1"/>
          </p:cNvSpPr>
          <p:nvPr>
            <p:ph type="sldNum" sz="quarter" idx="11"/>
          </p:nvPr>
        </p:nvSpPr>
        <p:spPr/>
        <p:txBody>
          <a:bodyPr/>
          <a:lstStyle/>
          <a:p>
            <a:pPr>
              <a:defRPr/>
            </a:pPr>
            <a:fld id="{0971D442-EDC5-4341-B965-1F76781DE42E}" type="slidenum">
              <a:rPr lang="cs-CZ" altLang="cs-CZ" smtClean="0"/>
              <a:pPr>
                <a:defRPr/>
              </a:pPr>
              <a:t>74</a:t>
            </a:fld>
            <a:endParaRPr lang="cs-CZ" altLang="cs-CZ" dirty="0"/>
          </a:p>
        </p:txBody>
      </p:sp>
      <p:pic>
        <p:nvPicPr>
          <p:cNvPr id="12" name="Obrázek 11" descr="File:Modern-ftn-pen-cursive.jpg - Wikipedi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589" y="1554937"/>
            <a:ext cx="4114800" cy="4044153"/>
          </a:xfrm>
          <a:prstGeom prst="rect">
            <a:avLst/>
          </a:prstGeom>
        </p:spPr>
      </p:pic>
      <p:sp>
        <p:nvSpPr>
          <p:cNvPr id="13" name="Zástupný symbol pro online obrázek 12"/>
          <p:cNvSpPr>
            <a:spLocks noGrp="1"/>
          </p:cNvSpPr>
          <p:nvPr>
            <p:ph type="clipArt" sz="half" idx="1"/>
          </p:nvPr>
        </p:nvSpPr>
        <p:spPr/>
      </p:sp>
    </p:spTree>
    <p:extLst>
      <p:ext uri="{BB962C8B-B14F-4D97-AF65-F5344CB8AC3E}">
        <p14:creationId xmlns:p14="http://schemas.microsoft.com/office/powerpoint/2010/main" val="28896503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cs-CZ" altLang="cs-CZ" sz="3600" b="1"/>
              <a:t>2. Druhové členění</a:t>
            </a:r>
          </a:p>
        </p:txBody>
      </p:sp>
      <p:sp>
        <p:nvSpPr>
          <p:cNvPr id="60419" name="Rectangle 3"/>
          <p:cNvSpPr>
            <a:spLocks noGrp="1" noChangeArrowheads="1"/>
          </p:cNvSpPr>
          <p:nvPr>
            <p:ph type="body" idx="1"/>
          </p:nvPr>
        </p:nvSpPr>
        <p:spPr/>
        <p:txBody>
          <a:bodyPr/>
          <a:lstStyle/>
          <a:p>
            <a:pPr>
              <a:buFont typeface="Wingdings" charset="2"/>
              <a:buNone/>
            </a:pPr>
            <a:r>
              <a:rPr lang="cs-CZ" altLang="cs-CZ" b="1" i="1"/>
              <a:t>   Druhové členění se týká peněžních operací a třídí se jím všechny P+V  podle „</a:t>
            </a:r>
            <a:r>
              <a:rPr lang="cs-CZ" altLang="cs-CZ" b="1" i="1" u="sng"/>
              <a:t>DRUHU</a:t>
            </a:r>
            <a:r>
              <a:rPr lang="cs-CZ" altLang="cs-CZ" b="1" i="1"/>
              <a:t>“</a:t>
            </a:r>
          </a:p>
          <a:p>
            <a:pPr>
              <a:buFont typeface="Wingdings" charset="2"/>
              <a:buNone/>
            </a:pPr>
            <a:endParaRPr lang="cs-CZ" altLang="cs-CZ" b="1" i="1"/>
          </a:p>
          <a:p>
            <a:r>
              <a:rPr lang="cs-CZ" altLang="cs-CZ" b="1" i="1"/>
              <a:t>Pořízení věci</a:t>
            </a:r>
          </a:p>
          <a:p>
            <a:r>
              <a:rPr lang="cs-CZ" altLang="cs-CZ" b="1" i="1"/>
              <a:t>Služeb</a:t>
            </a:r>
          </a:p>
          <a:p>
            <a:r>
              <a:rPr lang="cs-CZ" altLang="cs-CZ" b="1" i="1"/>
              <a:t>Prací</a:t>
            </a:r>
          </a:p>
          <a:p>
            <a:r>
              <a:rPr lang="cs-CZ" altLang="cs-CZ" b="1" i="1"/>
              <a:t>Výkonů</a:t>
            </a:r>
          </a:p>
          <a:p>
            <a:r>
              <a:rPr lang="cs-CZ" altLang="cs-CZ" b="1" i="1"/>
              <a:t>Práv</a:t>
            </a:r>
          </a:p>
          <a:p>
            <a:pPr>
              <a:buFont typeface="Wingdings" charset="2"/>
              <a:buNone/>
            </a:pPr>
            <a:endParaRPr lang="cs-CZ" altLang="cs-CZ" b="1" i="1"/>
          </a:p>
        </p:txBody>
      </p:sp>
    </p:spTree>
    <p:extLst>
      <p:ext uri="{BB962C8B-B14F-4D97-AF65-F5344CB8AC3E}">
        <p14:creationId xmlns:p14="http://schemas.microsoft.com/office/powerpoint/2010/main" val="7935444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a:r>
              <a:rPr lang="cs-CZ" altLang="cs-CZ" sz="3600" b="1"/>
              <a:t>Druhové členění</a:t>
            </a:r>
          </a:p>
        </p:txBody>
      </p:sp>
      <p:sp>
        <p:nvSpPr>
          <p:cNvPr id="61443" name="Rectangle 3"/>
          <p:cNvSpPr>
            <a:spLocks noGrp="1" noChangeArrowheads="1"/>
          </p:cNvSpPr>
          <p:nvPr>
            <p:ph type="body" idx="1"/>
          </p:nvPr>
        </p:nvSpPr>
        <p:spPr/>
        <p:txBody>
          <a:bodyPr/>
          <a:lstStyle/>
          <a:p>
            <a:r>
              <a:rPr lang="cs-CZ" altLang="cs-CZ" b="1"/>
              <a:t>Daňové příjmy</a:t>
            </a:r>
          </a:p>
          <a:p>
            <a:r>
              <a:rPr lang="cs-CZ" altLang="cs-CZ" b="1"/>
              <a:t>Nedaňové příjmy</a:t>
            </a:r>
          </a:p>
          <a:p>
            <a:r>
              <a:rPr lang="cs-CZ" altLang="cs-CZ" b="1"/>
              <a:t>Kapitálové příjmy</a:t>
            </a:r>
          </a:p>
          <a:p>
            <a:r>
              <a:rPr lang="cs-CZ" altLang="cs-CZ" b="1"/>
              <a:t>Přijaté transfery</a:t>
            </a:r>
          </a:p>
          <a:p>
            <a:r>
              <a:rPr lang="cs-CZ" altLang="cs-CZ" b="1"/>
              <a:t>Běžné výdaje</a:t>
            </a:r>
          </a:p>
          <a:p>
            <a:r>
              <a:rPr lang="cs-CZ" altLang="cs-CZ" b="1"/>
              <a:t>Kapitálové výdaje</a:t>
            </a:r>
          </a:p>
          <a:p>
            <a:r>
              <a:rPr lang="cs-CZ" altLang="cs-CZ" b="1"/>
              <a:t>Financování</a:t>
            </a:r>
          </a:p>
          <a:p>
            <a:pPr>
              <a:buFont typeface="Wingdings" charset="2"/>
              <a:buNone/>
            </a:pPr>
            <a:endParaRPr lang="cs-CZ" altLang="cs-CZ" b="1"/>
          </a:p>
        </p:txBody>
      </p:sp>
    </p:spTree>
    <p:extLst>
      <p:ext uri="{BB962C8B-B14F-4D97-AF65-F5344CB8AC3E}">
        <p14:creationId xmlns:p14="http://schemas.microsoft.com/office/powerpoint/2010/main" val="301261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cs-CZ" altLang="cs-CZ" sz="3600" b="1"/>
              <a:t>3.Odvětvové členění</a:t>
            </a:r>
          </a:p>
        </p:txBody>
      </p:sp>
      <p:sp>
        <p:nvSpPr>
          <p:cNvPr id="62467" name="Rectangle 3"/>
          <p:cNvSpPr>
            <a:spLocks noGrp="1" noChangeArrowheads="1"/>
          </p:cNvSpPr>
          <p:nvPr>
            <p:ph type="body" idx="1"/>
          </p:nvPr>
        </p:nvSpPr>
        <p:spPr/>
        <p:txBody>
          <a:bodyPr/>
          <a:lstStyle/>
          <a:p>
            <a:pPr marL="609600" indent="-609600">
              <a:lnSpc>
                <a:spcPct val="80000"/>
              </a:lnSpc>
              <a:buNone/>
            </a:pPr>
            <a:r>
              <a:rPr lang="cs-CZ" altLang="cs-CZ" sz="1400" b="1" i="1"/>
              <a:t>        </a:t>
            </a:r>
            <a:r>
              <a:rPr lang="cs-CZ" altLang="cs-CZ" sz="1600" b="1" i="1"/>
              <a:t>Podle tohoto hlediska se P+V třídí na základě ODVĚTVÍ – druh činností ze kterých plynou P a vynakládají se V</a:t>
            </a:r>
          </a:p>
          <a:p>
            <a:pPr marL="609600" indent="-609600">
              <a:lnSpc>
                <a:spcPct val="80000"/>
              </a:lnSpc>
              <a:buNone/>
            </a:pPr>
            <a:endParaRPr lang="cs-CZ" altLang="cs-CZ" sz="1400" b="1" i="1"/>
          </a:p>
          <a:p>
            <a:pPr marL="609600" indent="-609600">
              <a:lnSpc>
                <a:spcPct val="80000"/>
              </a:lnSpc>
              <a:buFontTx/>
              <a:buAutoNum type="arabicPeriod"/>
            </a:pPr>
            <a:r>
              <a:rPr lang="cs-CZ" altLang="cs-CZ" sz="3200" i="1"/>
              <a:t>Zemědělství a lesní hospodářství</a:t>
            </a:r>
          </a:p>
          <a:p>
            <a:pPr marL="609600" indent="-609600">
              <a:lnSpc>
                <a:spcPct val="80000"/>
              </a:lnSpc>
              <a:buFontTx/>
              <a:buAutoNum type="arabicPeriod"/>
            </a:pPr>
            <a:r>
              <a:rPr lang="cs-CZ" altLang="cs-CZ" sz="3200" i="1"/>
              <a:t>Průmyslová a ostatní odvětví hospodářství</a:t>
            </a:r>
          </a:p>
          <a:p>
            <a:pPr marL="609600" indent="-609600">
              <a:lnSpc>
                <a:spcPct val="80000"/>
              </a:lnSpc>
              <a:buFontTx/>
              <a:buAutoNum type="arabicPeriod"/>
            </a:pPr>
            <a:r>
              <a:rPr lang="cs-CZ" altLang="cs-CZ" sz="3200" i="1"/>
              <a:t>Služby pro obyvatelstvo</a:t>
            </a:r>
          </a:p>
          <a:p>
            <a:pPr marL="609600" indent="-609600">
              <a:lnSpc>
                <a:spcPct val="80000"/>
              </a:lnSpc>
              <a:buFontTx/>
              <a:buAutoNum type="arabicPeriod"/>
            </a:pPr>
            <a:r>
              <a:rPr lang="cs-CZ" altLang="cs-CZ" sz="3200" i="1"/>
              <a:t>Sociální věci a politika zaměstnanosti</a:t>
            </a:r>
          </a:p>
          <a:p>
            <a:pPr marL="609600" indent="-609600">
              <a:lnSpc>
                <a:spcPct val="80000"/>
              </a:lnSpc>
              <a:buFontTx/>
              <a:buAutoNum type="arabicPeriod"/>
            </a:pPr>
            <a:r>
              <a:rPr lang="cs-CZ" altLang="cs-CZ" sz="3200" i="1"/>
              <a:t>Bezpečnost státu a právní ochrana</a:t>
            </a:r>
          </a:p>
          <a:p>
            <a:pPr marL="609600" indent="-609600">
              <a:lnSpc>
                <a:spcPct val="80000"/>
              </a:lnSpc>
              <a:buFontTx/>
              <a:buAutoNum type="arabicPeriod"/>
            </a:pPr>
            <a:r>
              <a:rPr lang="cs-CZ" altLang="cs-CZ" sz="3200" i="1"/>
              <a:t>Všeobecná veřejná správa a služby</a:t>
            </a:r>
          </a:p>
          <a:p>
            <a:pPr marL="609600" indent="-609600">
              <a:lnSpc>
                <a:spcPct val="80000"/>
              </a:lnSpc>
              <a:buNone/>
            </a:pPr>
            <a:endParaRPr lang="cs-CZ" altLang="cs-CZ" i="1"/>
          </a:p>
        </p:txBody>
      </p:sp>
    </p:spTree>
    <p:extLst>
      <p:ext uri="{BB962C8B-B14F-4D97-AF65-F5344CB8AC3E}">
        <p14:creationId xmlns:p14="http://schemas.microsoft.com/office/powerpoint/2010/main" val="16440397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cs-CZ" altLang="cs-CZ" sz="3600" b="1"/>
              <a:t>4. Konsolidační členění</a:t>
            </a:r>
            <a:r>
              <a:rPr lang="cs-CZ" altLang="cs-CZ">
                <a:solidFill>
                  <a:schemeClr val="folHlink"/>
                </a:solidFill>
              </a:rPr>
              <a:t> </a:t>
            </a:r>
          </a:p>
        </p:txBody>
      </p:sp>
      <p:sp>
        <p:nvSpPr>
          <p:cNvPr id="63491" name="Rectangle 3"/>
          <p:cNvSpPr>
            <a:spLocks noGrp="1" noChangeArrowheads="1"/>
          </p:cNvSpPr>
          <p:nvPr>
            <p:ph type="body" idx="1"/>
          </p:nvPr>
        </p:nvSpPr>
        <p:spPr/>
        <p:txBody>
          <a:bodyPr/>
          <a:lstStyle/>
          <a:p>
            <a:pPr>
              <a:lnSpc>
                <a:spcPct val="80000"/>
              </a:lnSpc>
            </a:pPr>
            <a:r>
              <a:rPr lang="cs-CZ" altLang="cs-CZ" b="1"/>
              <a:t>Záznamová jednotka  - Převody uvnitř peněžního fondu</a:t>
            </a:r>
          </a:p>
          <a:p>
            <a:pPr>
              <a:lnSpc>
                <a:spcPct val="80000"/>
              </a:lnSpc>
            </a:pPr>
            <a:r>
              <a:rPr lang="cs-CZ" altLang="cs-CZ" b="1"/>
              <a:t>Převody především uvnitř státního rozpočtu </a:t>
            </a:r>
          </a:p>
          <a:p>
            <a:pPr>
              <a:lnSpc>
                <a:spcPct val="80000"/>
              </a:lnSpc>
            </a:pPr>
            <a:r>
              <a:rPr lang="cs-CZ" altLang="cs-CZ" b="1"/>
              <a:t>Záznamová jednotka - Dotace přijaté z území jiného okresu</a:t>
            </a:r>
          </a:p>
          <a:p>
            <a:pPr>
              <a:lnSpc>
                <a:spcPct val="80000"/>
              </a:lnSpc>
            </a:pPr>
            <a:r>
              <a:rPr lang="cs-CZ" altLang="cs-CZ" b="1"/>
              <a:t>Dotace přijaté obcí od obce v jiném okrese téhož kraje</a:t>
            </a:r>
          </a:p>
          <a:p>
            <a:pPr>
              <a:lnSpc>
                <a:spcPct val="80000"/>
              </a:lnSpc>
            </a:pPr>
            <a:r>
              <a:rPr lang="cs-CZ" altLang="cs-CZ" b="1"/>
              <a:t>Splátky návratných finančních výpomocí, půjček a úvěrů přijaté obcí     nebo krajem od obce v jiném kraji nebo od jiného kraje.</a:t>
            </a:r>
          </a:p>
          <a:p>
            <a:pPr>
              <a:lnSpc>
                <a:spcPct val="80000"/>
              </a:lnSpc>
              <a:buFont typeface="Wingdings" charset="2"/>
              <a:buNone/>
            </a:pPr>
            <a:r>
              <a:rPr lang="cs-CZ" altLang="cs-CZ" sz="1000">
                <a:solidFill>
                  <a:srgbClr val="000000"/>
                </a:solidFill>
              </a:rPr>
              <a:t>	</a:t>
            </a:r>
          </a:p>
        </p:txBody>
      </p:sp>
    </p:spTree>
    <p:extLst>
      <p:ext uri="{BB962C8B-B14F-4D97-AF65-F5344CB8AC3E}">
        <p14:creationId xmlns:p14="http://schemas.microsoft.com/office/powerpoint/2010/main" val="27480325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normAutofit fontScale="90000"/>
          </a:bodyPr>
          <a:lstStyle/>
          <a:p>
            <a:pPr algn="ctr"/>
            <a:r>
              <a:rPr lang="cs-CZ" altLang="cs-CZ" sz="2800" dirty="0"/>
              <a:t/>
            </a:r>
            <a:br>
              <a:rPr lang="cs-CZ" altLang="cs-CZ" sz="2800" dirty="0"/>
            </a:br>
            <a:r>
              <a:rPr lang="cs-CZ" altLang="cs-CZ" sz="2800" dirty="0"/>
              <a:t/>
            </a:r>
            <a:br>
              <a:rPr lang="cs-CZ" altLang="cs-CZ" sz="2800" dirty="0"/>
            </a:br>
            <a:r>
              <a:rPr lang="cs-CZ" altLang="cs-CZ" b="1" dirty="0">
                <a:latin typeface="+mn-lt"/>
              </a:rPr>
              <a:t>Rozpočtová skladba:</a:t>
            </a:r>
            <a:endParaRPr lang="cs-CZ" altLang="cs-CZ" sz="2800" b="1" dirty="0">
              <a:latin typeface="+mn-lt"/>
            </a:endParaRPr>
          </a:p>
        </p:txBody>
      </p:sp>
      <p:sp>
        <p:nvSpPr>
          <p:cNvPr id="61443" name="Rectangle 3"/>
          <p:cNvSpPr>
            <a:spLocks noGrp="1" noChangeArrowheads="1"/>
          </p:cNvSpPr>
          <p:nvPr>
            <p:ph type="body" idx="4294967295"/>
          </p:nvPr>
        </p:nvSpPr>
        <p:spPr>
          <a:xfrm>
            <a:off x="838201" y="1773239"/>
            <a:ext cx="9358314" cy="4357687"/>
          </a:xfrm>
        </p:spPr>
        <p:txBody>
          <a:bodyPr>
            <a:normAutofit/>
          </a:bodyPr>
          <a:lstStyle/>
          <a:p>
            <a:pPr>
              <a:lnSpc>
                <a:spcPct val="80000"/>
              </a:lnSpc>
            </a:pPr>
            <a:endParaRPr lang="cs-CZ" altLang="cs-CZ" sz="2000" dirty="0"/>
          </a:p>
          <a:p>
            <a:pPr>
              <a:lnSpc>
                <a:spcPct val="80000"/>
              </a:lnSpc>
            </a:pPr>
            <a:endParaRPr lang="cs-CZ" altLang="cs-CZ" sz="2000" dirty="0"/>
          </a:p>
          <a:p>
            <a:pPr>
              <a:lnSpc>
                <a:spcPct val="80000"/>
              </a:lnSpc>
            </a:pPr>
            <a:endParaRPr lang="cs-CZ" altLang="cs-CZ" sz="2000" dirty="0"/>
          </a:p>
          <a:p>
            <a:pPr algn="just">
              <a:lnSpc>
                <a:spcPct val="80000"/>
              </a:lnSpc>
            </a:pPr>
            <a:r>
              <a:rPr lang="cs-CZ" altLang="cs-CZ" b="1" dirty="0" smtClean="0"/>
              <a:t>Rozpočet obce se zpracovává v třídění podle rozpočtové skladby, kterou stanoví Ministerstvo financí vyhláškou. </a:t>
            </a:r>
          </a:p>
          <a:p>
            <a:pPr algn="just">
              <a:lnSpc>
                <a:spcPct val="80000"/>
              </a:lnSpc>
              <a:buFont typeface="Wingdings" panose="05000000000000000000" pitchFamily="2" charset="2"/>
              <a:buNone/>
            </a:pPr>
            <a:endParaRPr lang="cs-CZ" altLang="cs-CZ" b="1" dirty="0" smtClean="0"/>
          </a:p>
          <a:p>
            <a:pPr algn="just">
              <a:lnSpc>
                <a:spcPct val="80000"/>
              </a:lnSpc>
            </a:pPr>
            <a:r>
              <a:rPr lang="cs-CZ" altLang="cs-CZ" b="1" dirty="0" smtClean="0"/>
              <a:t>Orgány územního samosprávného celku a orgány svazku obcí projednávají rozpočet při jeho schvalování v třídění podle rozpočtové skladby tak, aby schválený rozpočet vyjadřoval závazné ukazatele, jimiž se mají povinně řídit</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79</a:t>
            </a:fld>
            <a:endParaRPr lang="en-US" dirty="0"/>
          </a:p>
        </p:txBody>
      </p:sp>
    </p:spTree>
    <p:extLst>
      <p:ext uri="{BB962C8B-B14F-4D97-AF65-F5344CB8AC3E}">
        <p14:creationId xmlns:p14="http://schemas.microsoft.com/office/powerpoint/2010/main" val="2900835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endParaRPr lang="cs-CZ" altLang="cs-CZ" dirty="0" smtClean="0"/>
          </a:p>
        </p:txBody>
      </p:sp>
      <p:sp>
        <p:nvSpPr>
          <p:cNvPr id="19459" name="Zástupný symbol pro obsah 2"/>
          <p:cNvSpPr>
            <a:spLocks noGrp="1"/>
          </p:cNvSpPr>
          <p:nvPr>
            <p:ph idx="1"/>
          </p:nvPr>
        </p:nvSpPr>
        <p:spPr>
          <a:xfrm>
            <a:off x="838200" y="1773238"/>
            <a:ext cx="9372601" cy="4392612"/>
          </a:xfrm>
        </p:spPr>
        <p:txBody>
          <a:bodyPr>
            <a:normAutofit fontScale="92500" lnSpcReduction="10000"/>
          </a:bodyPr>
          <a:lstStyle/>
          <a:p>
            <a:r>
              <a:rPr lang="cs-CZ" altLang="cs-CZ" dirty="0" smtClean="0"/>
              <a:t>Z. č. </a:t>
            </a:r>
            <a:r>
              <a:rPr lang="cs-CZ" altLang="cs-CZ" b="1" dirty="0" smtClean="0"/>
              <a:t>23/2017 Sb., </a:t>
            </a:r>
            <a:r>
              <a:rPr lang="cs-CZ" altLang="cs-CZ" dirty="0" smtClean="0"/>
              <a:t>o pravidlech rozpočtové odpovědnosti</a:t>
            </a:r>
          </a:p>
          <a:p>
            <a:r>
              <a:rPr lang="cs-CZ" altLang="cs-CZ" dirty="0" smtClean="0"/>
              <a:t>Z. č. </a:t>
            </a:r>
            <a:r>
              <a:rPr lang="cs-CZ" altLang="cs-CZ" b="1" dirty="0" smtClean="0"/>
              <a:t>25/2017 Sb., </a:t>
            </a:r>
            <a:r>
              <a:rPr lang="cs-CZ" altLang="cs-CZ" dirty="0" smtClean="0"/>
              <a:t>o sběru vybraných údajů pro účely monitorování a řízení veřejných financí</a:t>
            </a:r>
          </a:p>
          <a:p>
            <a:r>
              <a:rPr lang="cs-CZ" altLang="cs-CZ" dirty="0" smtClean="0"/>
              <a:t>Z. č. </a:t>
            </a:r>
            <a:r>
              <a:rPr lang="cs-CZ" altLang="cs-CZ" b="1" dirty="0" smtClean="0"/>
              <a:t>248/2000 Sb., </a:t>
            </a:r>
            <a:r>
              <a:rPr lang="cs-CZ" altLang="cs-CZ" dirty="0" smtClean="0"/>
              <a:t>o podpoře regionálního rozvoje</a:t>
            </a:r>
          </a:p>
          <a:p>
            <a:r>
              <a:rPr lang="cs-CZ" altLang="cs-CZ" dirty="0" smtClean="0">
                <a:solidFill>
                  <a:schemeClr val="accent1"/>
                </a:solidFill>
              </a:rPr>
              <a:t>Z. č. </a:t>
            </a:r>
            <a:r>
              <a:rPr lang="cs-CZ" altLang="cs-CZ" b="1" dirty="0" smtClean="0">
                <a:solidFill>
                  <a:schemeClr val="accent1"/>
                </a:solidFill>
              </a:rPr>
              <a:t>89/2012 Sb</a:t>
            </a:r>
            <a:r>
              <a:rPr lang="cs-CZ" altLang="cs-CZ" dirty="0" smtClean="0">
                <a:solidFill>
                  <a:schemeClr val="accent1"/>
                </a:solidFill>
              </a:rPr>
              <a:t>., občanský </a:t>
            </a:r>
            <a:r>
              <a:rPr lang="cs-CZ" altLang="cs-CZ" dirty="0">
                <a:solidFill>
                  <a:schemeClr val="accent1"/>
                </a:solidFill>
              </a:rPr>
              <a:t>zákoník</a:t>
            </a:r>
            <a:endParaRPr lang="cs-CZ" altLang="cs-CZ" dirty="0" smtClean="0">
              <a:solidFill>
                <a:schemeClr val="accent1"/>
              </a:solidFill>
            </a:endParaRPr>
          </a:p>
          <a:p>
            <a:r>
              <a:rPr lang="cs-CZ" altLang="cs-CZ" dirty="0" smtClean="0"/>
              <a:t>Vyhláška č. </a:t>
            </a:r>
            <a:r>
              <a:rPr lang="cs-CZ" altLang="cs-CZ" b="1" dirty="0" smtClean="0"/>
              <a:t>133/2013 Sb., </a:t>
            </a:r>
            <a:r>
              <a:rPr lang="cs-CZ" altLang="cs-CZ" dirty="0" smtClean="0"/>
              <a:t>o stanovení rozsahu a struktury pro vypracování návrhu zákona o SR a návrhu SV SR a lhůtách pro jejich předkládání</a:t>
            </a:r>
          </a:p>
          <a:p>
            <a:r>
              <a:rPr lang="cs-CZ" altLang="cs-CZ" dirty="0" smtClean="0"/>
              <a:t>Vyhláška č</a:t>
            </a:r>
            <a:r>
              <a:rPr lang="cs-CZ" altLang="cs-CZ" b="1" dirty="0" smtClean="0"/>
              <a:t>. 5/2014 Sb., </a:t>
            </a:r>
            <a:r>
              <a:rPr lang="cs-CZ" altLang="cs-CZ" dirty="0" smtClean="0"/>
              <a:t>o způsobu, termínech a rozsahu údajů předkládaných pro hodnocení plnění SR, roup. </a:t>
            </a:r>
            <a:r>
              <a:rPr lang="cs-CZ" altLang="cs-CZ" dirty="0" err="1" smtClean="0"/>
              <a:t>StF</a:t>
            </a:r>
            <a:r>
              <a:rPr lang="cs-CZ" altLang="cs-CZ" dirty="0" smtClean="0"/>
              <a:t>, rozpočtů ÚSC, </a:t>
            </a:r>
            <a:r>
              <a:rPr lang="cs-CZ" altLang="cs-CZ" dirty="0" err="1" smtClean="0"/>
              <a:t>roz</a:t>
            </a:r>
            <a:r>
              <a:rPr lang="cs-CZ" altLang="cs-CZ" dirty="0" smtClean="0"/>
              <a:t>. </a:t>
            </a:r>
            <a:r>
              <a:rPr lang="cs-CZ" altLang="cs-CZ" dirty="0" err="1" smtClean="0"/>
              <a:t>DoSvO</a:t>
            </a:r>
            <a:r>
              <a:rPr lang="cs-CZ" altLang="cs-CZ" dirty="0" smtClean="0"/>
              <a:t> a </a:t>
            </a:r>
            <a:r>
              <a:rPr lang="cs-CZ" altLang="cs-CZ" dirty="0" err="1" smtClean="0"/>
              <a:t>roz</a:t>
            </a:r>
            <a:r>
              <a:rPr lang="cs-CZ" altLang="cs-CZ" dirty="0" smtClean="0"/>
              <a:t>. </a:t>
            </a:r>
            <a:r>
              <a:rPr lang="cs-CZ" altLang="cs-CZ" dirty="0" err="1" smtClean="0"/>
              <a:t>RegRR</a:t>
            </a:r>
            <a:endParaRPr lang="cs-CZ" altLang="cs-CZ" dirty="0" smtClean="0"/>
          </a:p>
          <a:p>
            <a:endParaRPr lang="cs-CZ" altLang="cs-CZ" dirty="0" smtClean="0"/>
          </a:p>
        </p:txBody>
      </p:sp>
      <p:sp>
        <p:nvSpPr>
          <p:cNvPr id="19461"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F1EE9A2-6F20-4948-BCBC-B98BAA6A17B6}" type="slidenum">
              <a:rPr lang="cs-CZ" altLang="cs-CZ" sz="1200"/>
              <a:pPr>
                <a:spcBef>
                  <a:spcPct val="0"/>
                </a:spcBef>
                <a:buClrTx/>
                <a:buFontTx/>
                <a:buNone/>
              </a:pPr>
              <a:t>8</a:t>
            </a:fld>
            <a:endParaRPr lang="cs-CZ" altLang="cs-CZ" sz="1200"/>
          </a:p>
        </p:txBody>
      </p:sp>
    </p:spTree>
    <p:extLst>
      <p:ext uri="{BB962C8B-B14F-4D97-AF65-F5344CB8AC3E}">
        <p14:creationId xmlns:p14="http://schemas.microsoft.com/office/powerpoint/2010/main" val="397124437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ltLang="cs-CZ" dirty="0"/>
          </a:p>
          <a:p>
            <a:endParaRPr lang="cs-CZ" altLang="cs-CZ" b="1" dirty="0" smtClean="0"/>
          </a:p>
          <a:p>
            <a:endParaRPr lang="cs-CZ" altLang="cs-CZ" b="1" dirty="0"/>
          </a:p>
          <a:p>
            <a:pPr marL="0" indent="0" algn="ctr">
              <a:buNone/>
            </a:pPr>
            <a:r>
              <a:rPr lang="cs-CZ" altLang="cs-CZ" sz="4400" b="1" dirty="0" smtClean="0"/>
              <a:t>Organizace </a:t>
            </a:r>
            <a:r>
              <a:rPr lang="cs-CZ" altLang="cs-CZ" sz="4400" b="1" dirty="0"/>
              <a:t>územních </a:t>
            </a:r>
            <a:r>
              <a:rPr lang="cs-CZ" altLang="cs-CZ" sz="4400" b="1" dirty="0" smtClean="0"/>
              <a:t>samosprávných celků-</a:t>
            </a:r>
          </a:p>
          <a:p>
            <a:pPr marL="0" indent="0" algn="ctr">
              <a:buNone/>
            </a:pPr>
            <a:r>
              <a:rPr lang="cs-CZ" sz="4400" b="1" dirty="0"/>
              <a:t> </a:t>
            </a:r>
            <a:r>
              <a:rPr lang="cs-CZ" sz="4400" b="1" dirty="0" smtClean="0"/>
              <a:t>- obcí</a:t>
            </a:r>
            <a:endParaRPr lang="cs-CZ" sz="4400" dirty="0"/>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80</a:t>
            </a:fld>
            <a:endParaRPr lang="en-US" dirty="0"/>
          </a:p>
        </p:txBody>
      </p:sp>
    </p:spTree>
    <p:extLst>
      <p:ext uri="{BB962C8B-B14F-4D97-AF65-F5344CB8AC3E}">
        <p14:creationId xmlns:p14="http://schemas.microsoft.com/office/powerpoint/2010/main" val="17875750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p:txBody>
          <a:bodyPr>
            <a:normAutofit/>
          </a:bodyPr>
          <a:lstStyle/>
          <a:p>
            <a:pPr algn="just"/>
            <a:r>
              <a:rPr lang="cs-CZ" altLang="cs-CZ" sz="3600" b="1" dirty="0">
                <a:latin typeface="+mn-lt"/>
              </a:rPr>
              <a:t>Organizace územních samosprávných </a:t>
            </a:r>
            <a:r>
              <a:rPr lang="cs-CZ" altLang="cs-CZ" sz="3600" b="1" dirty="0" smtClean="0">
                <a:latin typeface="+mn-lt"/>
              </a:rPr>
              <a:t>celků - obcí</a:t>
            </a:r>
            <a:endParaRPr lang="cs-CZ" altLang="cs-CZ" sz="3600" b="1" dirty="0">
              <a:latin typeface="+mn-lt"/>
            </a:endParaRPr>
          </a:p>
        </p:txBody>
      </p:sp>
      <p:sp>
        <p:nvSpPr>
          <p:cNvPr id="62467" name="Zástupný symbol pro obsah 2"/>
          <p:cNvSpPr>
            <a:spLocks noGrp="1"/>
          </p:cNvSpPr>
          <p:nvPr>
            <p:ph idx="1"/>
          </p:nvPr>
        </p:nvSpPr>
        <p:spPr/>
        <p:txBody>
          <a:bodyPr>
            <a:normAutofit/>
          </a:bodyPr>
          <a:lstStyle/>
          <a:p>
            <a:r>
              <a:rPr lang="cs-CZ" altLang="cs-CZ" sz="3600" dirty="0"/>
              <a:t>územní samosprávný </a:t>
            </a:r>
            <a:r>
              <a:rPr lang="cs-CZ" altLang="cs-CZ" sz="3600" dirty="0" smtClean="0"/>
              <a:t>celek obec </a:t>
            </a:r>
            <a:r>
              <a:rPr lang="cs-CZ" altLang="cs-CZ" sz="3600" dirty="0"/>
              <a:t>může ve své pravomoci :</a:t>
            </a:r>
          </a:p>
          <a:p>
            <a:r>
              <a:rPr lang="cs-CZ" altLang="cs-CZ" sz="3600" i="1" dirty="0" smtClean="0"/>
              <a:t>k </a:t>
            </a:r>
            <a:r>
              <a:rPr lang="cs-CZ" altLang="cs-CZ" sz="3600" i="1" u="sng" dirty="0" smtClean="0"/>
              <a:t>plnění svých úkolů</a:t>
            </a:r>
            <a:r>
              <a:rPr lang="cs-CZ" altLang="cs-CZ" sz="3600" i="1" dirty="0" smtClean="0"/>
              <a:t>, zejména </a:t>
            </a:r>
          </a:p>
          <a:p>
            <a:r>
              <a:rPr lang="cs-CZ" altLang="cs-CZ" sz="3600" i="1" dirty="0" smtClean="0"/>
              <a:t>k hospodářskému </a:t>
            </a:r>
            <a:r>
              <a:rPr lang="cs-CZ" altLang="cs-CZ" sz="3600" i="1" u="sng" dirty="0" smtClean="0"/>
              <a:t>využívání svého majetku </a:t>
            </a:r>
            <a:r>
              <a:rPr lang="cs-CZ" altLang="cs-CZ" sz="3600" i="1" dirty="0" smtClean="0"/>
              <a:t>a </a:t>
            </a:r>
          </a:p>
          <a:p>
            <a:r>
              <a:rPr lang="cs-CZ" altLang="cs-CZ" sz="3600" i="1" dirty="0" smtClean="0"/>
              <a:t>k </a:t>
            </a:r>
            <a:r>
              <a:rPr lang="cs-CZ" altLang="cs-CZ" sz="3600" i="1" u="sng" dirty="0" smtClean="0"/>
              <a:t>zabezpečení veřejně prospěšných činností</a:t>
            </a:r>
          </a:p>
        </p:txBody>
      </p:sp>
      <p:sp>
        <p:nvSpPr>
          <p:cNvPr id="62469"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49C8BDD-664F-487D-8CA8-606F3BF13A2F}" type="slidenum">
              <a:rPr lang="cs-CZ" altLang="cs-CZ" sz="1200">
                <a:latin typeface="Trebuchet MS" panose="020B0603020202020204" pitchFamily="34" charset="0"/>
              </a:rPr>
              <a:pPr/>
              <a:t>81</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227183167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4000" b="1" i="1" u="sng" dirty="0">
                <a:latin typeface="+mn-lt"/>
              </a:rPr>
              <a:t>Organizace ÚSC:</a:t>
            </a:r>
          </a:p>
        </p:txBody>
      </p:sp>
      <p:sp>
        <p:nvSpPr>
          <p:cNvPr id="63491" name="Rectangle 3"/>
          <p:cNvSpPr>
            <a:spLocks noGrp="1" noChangeArrowheads="1"/>
          </p:cNvSpPr>
          <p:nvPr>
            <p:ph type="body" idx="4294967295"/>
          </p:nvPr>
        </p:nvSpPr>
        <p:spPr>
          <a:xfrm>
            <a:off x="427513" y="1773239"/>
            <a:ext cx="9769002" cy="4357687"/>
          </a:xfrm>
        </p:spPr>
        <p:txBody>
          <a:bodyPr/>
          <a:lstStyle/>
          <a:p>
            <a:pPr marL="609600" indent="-609600">
              <a:buNone/>
            </a:pPr>
            <a:endParaRPr lang="cs-CZ" altLang="cs-CZ" dirty="0"/>
          </a:p>
          <a:p>
            <a:pPr marL="609600" indent="-609600"/>
            <a:endParaRPr lang="cs-CZ" altLang="cs-CZ" dirty="0"/>
          </a:p>
          <a:p>
            <a:pPr marL="609600" indent="-609600" algn="just"/>
            <a:r>
              <a:rPr lang="cs-CZ" altLang="cs-CZ" sz="3200" b="1" dirty="0"/>
              <a:t>zřizovat vlastní </a:t>
            </a:r>
            <a:r>
              <a:rPr lang="cs-CZ" altLang="cs-CZ" sz="3200" b="1" i="1" u="sng" dirty="0"/>
              <a:t>organizační složky </a:t>
            </a:r>
            <a:r>
              <a:rPr lang="cs-CZ" altLang="cs-CZ" sz="3200" b="1" dirty="0"/>
              <a:t>jako svá zařízení bez právní subjektivity</a:t>
            </a:r>
            <a:r>
              <a:rPr lang="cs-CZ" altLang="cs-CZ" sz="3200" b="1" dirty="0" smtClean="0"/>
              <a:t>,</a:t>
            </a:r>
          </a:p>
          <a:p>
            <a:pPr marL="0" indent="0" algn="just">
              <a:buNone/>
            </a:pPr>
            <a:endParaRPr lang="cs-CZ" altLang="cs-CZ" sz="3200" b="1" dirty="0"/>
          </a:p>
          <a:p>
            <a:pPr marL="609600" indent="-609600" algn="just"/>
            <a:r>
              <a:rPr lang="cs-CZ" altLang="cs-CZ" sz="3200" b="1" dirty="0"/>
              <a:t>zřizovat </a:t>
            </a:r>
            <a:r>
              <a:rPr lang="cs-CZ" altLang="cs-CZ" sz="3200" b="1" i="1" u="sng" dirty="0"/>
              <a:t>příspěvkové organizace </a:t>
            </a:r>
            <a:r>
              <a:rPr lang="cs-CZ" altLang="cs-CZ" sz="3200" b="1" dirty="0"/>
              <a:t>jako právnické osoby, které </a:t>
            </a:r>
            <a:r>
              <a:rPr lang="cs-CZ" altLang="cs-CZ" sz="3200" b="1" i="1" u="sng" dirty="0"/>
              <a:t>zpravidla </a:t>
            </a:r>
            <a:r>
              <a:rPr lang="cs-CZ" altLang="cs-CZ" sz="3200" b="1" dirty="0"/>
              <a:t>ve své činnosti nevytvářejí zisk, </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82</a:t>
            </a:fld>
            <a:endParaRPr lang="en-US" dirty="0"/>
          </a:p>
        </p:txBody>
      </p:sp>
    </p:spTree>
    <p:extLst>
      <p:ext uri="{BB962C8B-B14F-4D97-AF65-F5344CB8AC3E}">
        <p14:creationId xmlns:p14="http://schemas.microsoft.com/office/powerpoint/2010/main" val="146127424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lstStyle/>
          <a:p>
            <a:r>
              <a:rPr lang="cs-CZ" altLang="cs-CZ" sz="2800" dirty="0"/>
              <a:t/>
            </a:r>
            <a:br>
              <a:rPr lang="cs-CZ" altLang="cs-CZ" sz="2800" dirty="0"/>
            </a:br>
            <a:endParaRPr lang="cs-CZ" altLang="cs-CZ" sz="2800" dirty="0"/>
          </a:p>
        </p:txBody>
      </p:sp>
      <p:sp>
        <p:nvSpPr>
          <p:cNvPr id="63491" name="Rectangle 3"/>
          <p:cNvSpPr>
            <a:spLocks noGrp="1" noChangeArrowheads="1"/>
          </p:cNvSpPr>
          <p:nvPr>
            <p:ph type="subTitle" idx="1"/>
          </p:nvPr>
        </p:nvSpPr>
        <p:spPr>
          <a:xfrm>
            <a:off x="1009404" y="522514"/>
            <a:ext cx="9658598" cy="5656217"/>
          </a:xfrm>
        </p:spPr>
        <p:txBody>
          <a:bodyPr>
            <a:normAutofit fontScale="77500" lnSpcReduction="20000"/>
          </a:bodyPr>
          <a:lstStyle/>
          <a:p>
            <a:pPr marL="609600" indent="-609600">
              <a:lnSpc>
                <a:spcPct val="90000"/>
              </a:lnSpc>
            </a:pPr>
            <a:endParaRPr lang="cs-CZ" altLang="cs-CZ" b="1" dirty="0"/>
          </a:p>
          <a:p>
            <a:pPr marL="609600" indent="-609600">
              <a:lnSpc>
                <a:spcPct val="90000"/>
              </a:lnSpc>
            </a:pPr>
            <a:endParaRPr lang="cs-CZ" altLang="cs-CZ" b="1" dirty="0"/>
          </a:p>
          <a:p>
            <a:pPr marL="609600" indent="-609600">
              <a:lnSpc>
                <a:spcPct val="90000"/>
              </a:lnSpc>
            </a:pPr>
            <a:endParaRPr lang="cs-CZ" altLang="cs-CZ" b="1" dirty="0"/>
          </a:p>
          <a:p>
            <a:pPr marL="609600" indent="-609600" algn="just">
              <a:lnSpc>
                <a:spcPct val="90000"/>
              </a:lnSpc>
              <a:buFont typeface="Wingdings" panose="05000000000000000000" pitchFamily="2" charset="2"/>
              <a:buChar char="Ø"/>
            </a:pPr>
            <a:r>
              <a:rPr lang="cs-CZ" altLang="cs-CZ" sz="4000" b="1" dirty="0" smtClean="0"/>
              <a:t>zakládat </a:t>
            </a:r>
            <a:r>
              <a:rPr lang="cs-CZ" altLang="cs-CZ" sz="4000" b="1" i="1" u="sng" dirty="0" smtClean="0"/>
              <a:t>obchodní společnosti</a:t>
            </a:r>
            <a:r>
              <a:rPr lang="cs-CZ" altLang="cs-CZ" sz="4000" b="1" dirty="0" smtClean="0"/>
              <a:t>, a to akciové společnosti a společnosti s ručením omezeným,</a:t>
            </a:r>
          </a:p>
          <a:p>
            <a:pPr marL="609600" indent="-609600" algn="just">
              <a:buFont typeface="Wingdings" panose="05000000000000000000" pitchFamily="2" charset="2"/>
              <a:buChar char="Ø"/>
            </a:pPr>
            <a:r>
              <a:rPr lang="cs-CZ" altLang="cs-CZ" sz="4000" b="1" dirty="0" smtClean="0"/>
              <a:t>zakládat </a:t>
            </a:r>
            <a:r>
              <a:rPr lang="cs-CZ" altLang="cs-CZ" sz="4000" b="1" i="1" u="sng" dirty="0" smtClean="0"/>
              <a:t>Ústavy</a:t>
            </a:r>
            <a:r>
              <a:rPr lang="cs-CZ" altLang="cs-CZ" sz="4000" b="1" dirty="0" smtClean="0"/>
              <a:t> podle zvláštního zákona-NOZ (</a:t>
            </a:r>
            <a:r>
              <a:rPr lang="cs-CZ" sz="4000" dirty="0" smtClean="0">
                <a:solidFill>
                  <a:schemeClr val="accent1"/>
                </a:solidFill>
              </a:rPr>
              <a:t>právnická osoba, </a:t>
            </a:r>
            <a:r>
              <a:rPr lang="cs-CZ" sz="4000" dirty="0">
                <a:solidFill>
                  <a:schemeClr val="accent1"/>
                </a:solidFill>
              </a:rPr>
              <a:t>která je zřízena za účelem provozování společensky nebo hospodářsky prospěšné činnosti</a:t>
            </a:r>
            <a:endParaRPr lang="cs-CZ" altLang="cs-CZ" sz="4000" b="1" dirty="0" smtClean="0">
              <a:solidFill>
                <a:schemeClr val="accent1"/>
              </a:solidFill>
            </a:endParaRPr>
          </a:p>
          <a:p>
            <a:pPr marL="609600" indent="-609600" algn="just">
              <a:lnSpc>
                <a:spcPct val="90000"/>
              </a:lnSpc>
              <a:buFont typeface="Wingdings" panose="05000000000000000000" pitchFamily="2" charset="2"/>
              <a:buChar char="Ø"/>
            </a:pPr>
            <a:r>
              <a:rPr lang="cs-CZ" altLang="cs-CZ" sz="4000" b="1" dirty="0" smtClean="0"/>
              <a:t>zřizovat </a:t>
            </a:r>
            <a:r>
              <a:rPr lang="cs-CZ" altLang="cs-CZ" sz="4000" b="1" i="1" u="sng" dirty="0" smtClean="0"/>
              <a:t>školské právnické osoby</a:t>
            </a:r>
            <a:r>
              <a:rPr lang="cs-CZ" altLang="cs-CZ" sz="4000" b="1" dirty="0" smtClean="0"/>
              <a:t> podle zvláštního právního předpisu, </a:t>
            </a:r>
          </a:p>
          <a:p>
            <a:pPr marL="609600" indent="-609600" algn="just">
              <a:lnSpc>
                <a:spcPct val="90000"/>
              </a:lnSpc>
              <a:buFont typeface="Wingdings" panose="05000000000000000000" pitchFamily="2" charset="2"/>
              <a:buChar char="Ø"/>
            </a:pPr>
            <a:r>
              <a:rPr lang="cs-CZ" altLang="cs-CZ" sz="4000" b="1" dirty="0" smtClean="0"/>
              <a:t>zřizovat </a:t>
            </a:r>
            <a:r>
              <a:rPr lang="cs-CZ" altLang="cs-CZ" sz="4000" b="1" i="1" u="sng" dirty="0" smtClean="0"/>
              <a:t>veřejné výzkumné instituce </a:t>
            </a:r>
            <a:r>
              <a:rPr lang="cs-CZ" altLang="cs-CZ" sz="4000" b="1" dirty="0" smtClean="0"/>
              <a:t>podle zvláštního zákona</a:t>
            </a:r>
          </a:p>
          <a:p>
            <a:pPr algn="just"/>
            <a:r>
              <a:rPr lang="cs-CZ" altLang="cs-CZ" sz="4000" b="1" dirty="0"/>
              <a:t> </a:t>
            </a:r>
            <a:r>
              <a:rPr lang="cs-CZ" altLang="cs-CZ" sz="4000" b="1" dirty="0" smtClean="0"/>
              <a:t>        </a:t>
            </a:r>
            <a:r>
              <a:rPr lang="cs-CZ" altLang="cs-CZ" sz="4000" b="1" dirty="0" smtClean="0">
                <a:solidFill>
                  <a:schemeClr val="accent1"/>
                </a:solidFill>
              </a:rPr>
              <a:t>PO předmětem činnosti = výzkum</a:t>
            </a:r>
            <a:r>
              <a:rPr lang="cs-CZ" altLang="cs-CZ" sz="3600" dirty="0" smtClean="0"/>
              <a:t>(z</a:t>
            </a:r>
            <a:r>
              <a:rPr lang="cs-CZ" altLang="cs-CZ" sz="4000" dirty="0" smtClean="0"/>
              <a:t>.</a:t>
            </a:r>
            <a:r>
              <a:rPr lang="pl-PL" dirty="0" smtClean="0"/>
              <a:t>č</a:t>
            </a:r>
            <a:r>
              <a:rPr lang="pl-PL" dirty="0"/>
              <a:t>. 130/2002 Sb., o podpoře </a:t>
            </a:r>
            <a:r>
              <a:rPr lang="pl-PL" dirty="0" smtClean="0"/>
              <a:t>   výzkumu.. )</a:t>
            </a: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83</a:t>
            </a:fld>
            <a:endParaRPr lang="en-US" dirty="0"/>
          </a:p>
        </p:txBody>
      </p:sp>
    </p:spTree>
    <p:extLst>
      <p:ext uri="{BB962C8B-B14F-4D97-AF65-F5344CB8AC3E}">
        <p14:creationId xmlns:p14="http://schemas.microsoft.com/office/powerpoint/2010/main" val="173181998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adpis 1"/>
          <p:cNvSpPr>
            <a:spLocks noGrp="1"/>
          </p:cNvSpPr>
          <p:nvPr>
            <p:ph type="title"/>
          </p:nvPr>
        </p:nvSpPr>
        <p:spPr/>
        <p:txBody>
          <a:bodyPr/>
          <a:lstStyle/>
          <a:p>
            <a:endParaRPr lang="cs-CZ" altLang="cs-CZ" dirty="0" smtClean="0"/>
          </a:p>
        </p:txBody>
      </p:sp>
      <p:sp>
        <p:nvSpPr>
          <p:cNvPr id="65539" name="Zástupný symbol pro obsah 2"/>
          <p:cNvSpPr>
            <a:spLocks noGrp="1"/>
          </p:cNvSpPr>
          <p:nvPr>
            <p:ph idx="1"/>
          </p:nvPr>
        </p:nvSpPr>
        <p:spPr/>
        <p:txBody>
          <a:bodyPr>
            <a:normAutofit/>
          </a:bodyPr>
          <a:lstStyle/>
          <a:p>
            <a:pPr algn="just"/>
            <a:r>
              <a:rPr lang="cs-CZ" altLang="cs-CZ" sz="3600" dirty="0"/>
              <a:t>Územní samosprávný celek se může spolu s jinými osobami stát účastníkem (společníkem) na činnostech jiných osob, zejména </a:t>
            </a:r>
            <a:r>
              <a:rPr lang="cs-CZ" altLang="cs-CZ" sz="3600" b="1" dirty="0"/>
              <a:t>obchodních společností nebo obecně prospěšných společností, </a:t>
            </a:r>
            <a:r>
              <a:rPr lang="cs-CZ" altLang="cs-CZ" sz="3600" dirty="0"/>
              <a:t>na jejichž činnosti se podílí svým </a:t>
            </a:r>
            <a:r>
              <a:rPr lang="cs-CZ" altLang="cs-CZ" sz="3600" b="1" dirty="0"/>
              <a:t>majetkem včetně peněžních prostředků.</a:t>
            </a:r>
          </a:p>
        </p:txBody>
      </p:sp>
      <p:sp>
        <p:nvSpPr>
          <p:cNvPr id="6554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9269EF56-E48A-4100-B310-51504C84BDA5}" type="slidenum">
              <a:rPr lang="cs-CZ" altLang="cs-CZ" sz="1200">
                <a:latin typeface="Trebuchet MS" panose="020B0603020202020204" pitchFamily="34" charset="0"/>
              </a:rPr>
              <a:pPr/>
              <a:t>84</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237361189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normAutofit fontScale="90000"/>
          </a:bodyPr>
          <a:lstStyle/>
          <a:p>
            <a:pPr algn="ctr"/>
            <a:r>
              <a:rPr lang="cs-CZ" altLang="cs-CZ" sz="2800" b="1" i="1" u="sng" dirty="0"/>
              <a:t/>
            </a:r>
            <a:br>
              <a:rPr lang="cs-CZ" altLang="cs-CZ" sz="2800" b="1" i="1" u="sng" dirty="0"/>
            </a:br>
            <a:r>
              <a:rPr lang="cs-CZ" altLang="cs-CZ" sz="2800" b="1" i="1" u="sng" dirty="0"/>
              <a:t/>
            </a:r>
            <a:br>
              <a:rPr lang="cs-CZ" altLang="cs-CZ" sz="2800" b="1" i="1" u="sng" dirty="0"/>
            </a:br>
            <a:r>
              <a:rPr lang="cs-CZ" altLang="cs-CZ" sz="4000" b="1" i="1" u="sng" dirty="0">
                <a:latin typeface="+mn-lt"/>
              </a:rPr>
              <a:t>Organizační složky ÚSC:</a:t>
            </a:r>
          </a:p>
        </p:txBody>
      </p:sp>
      <p:sp>
        <p:nvSpPr>
          <p:cNvPr id="66563" name="Rectangle 3"/>
          <p:cNvSpPr>
            <a:spLocks noGrp="1" noChangeArrowheads="1"/>
          </p:cNvSpPr>
          <p:nvPr>
            <p:ph type="body" idx="4294967295"/>
          </p:nvPr>
        </p:nvSpPr>
        <p:spPr>
          <a:xfrm>
            <a:off x="1056904" y="1773239"/>
            <a:ext cx="9139609" cy="4357687"/>
          </a:xfrm>
        </p:spPr>
        <p:txBody>
          <a:bodyPr/>
          <a:lstStyle/>
          <a:p>
            <a:pPr>
              <a:buFont typeface="Wingdings" panose="05000000000000000000" pitchFamily="2" charset="2"/>
              <a:buChar char="Ø"/>
            </a:pPr>
            <a:endParaRPr lang="cs-CZ" altLang="cs-CZ" sz="3200" dirty="0"/>
          </a:p>
          <a:p>
            <a:pPr>
              <a:buFont typeface="Wingdings" panose="05000000000000000000" pitchFamily="2" charset="2"/>
              <a:buChar char="Ø"/>
            </a:pPr>
            <a:endParaRPr lang="cs-CZ" altLang="cs-CZ" sz="3200" dirty="0"/>
          </a:p>
          <a:p>
            <a:pPr>
              <a:buFont typeface="Wingdings" panose="05000000000000000000" pitchFamily="2" charset="2"/>
              <a:buChar char="Ø"/>
            </a:pPr>
            <a:r>
              <a:rPr lang="cs-CZ" altLang="cs-CZ" sz="3200" dirty="0"/>
              <a:t>Rozhodnutím zastupitelstva</a:t>
            </a:r>
          </a:p>
          <a:p>
            <a:pPr>
              <a:buFont typeface="Wingdings" panose="05000000000000000000" pitchFamily="2" charset="2"/>
              <a:buChar char="Ø"/>
            </a:pPr>
            <a:r>
              <a:rPr lang="cs-CZ" altLang="cs-CZ" sz="3200" dirty="0"/>
              <a:t>Zřizovací listina</a:t>
            </a:r>
          </a:p>
          <a:p>
            <a:pPr>
              <a:buFont typeface="Wingdings" panose="05000000000000000000" pitchFamily="2" charset="2"/>
              <a:buChar char="Ø"/>
            </a:pPr>
            <a:r>
              <a:rPr lang="cs-CZ" altLang="cs-CZ" sz="3200" dirty="0"/>
              <a:t>Hospodaří jménem zřizovatele</a:t>
            </a:r>
          </a:p>
          <a:p>
            <a:pPr>
              <a:buFont typeface="Wingdings" panose="05000000000000000000" pitchFamily="2" charset="2"/>
              <a:buChar char="Ø"/>
            </a:pPr>
            <a:r>
              <a:rPr lang="cs-CZ" altLang="cs-CZ" sz="3200" dirty="0"/>
              <a:t>Nejsou  účetní jednotkou</a:t>
            </a:r>
          </a:p>
          <a:p>
            <a:pPr>
              <a:buFont typeface="Wingdings" panose="05000000000000000000" pitchFamily="2" charset="2"/>
              <a:buNone/>
            </a:pPr>
            <a:endParaRPr lang="cs-CZ" altLang="cs-CZ" sz="3200"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85</a:t>
            </a:fld>
            <a:endParaRPr lang="en-US" dirty="0"/>
          </a:p>
        </p:txBody>
      </p:sp>
    </p:spTree>
    <p:extLst>
      <p:ext uri="{BB962C8B-B14F-4D97-AF65-F5344CB8AC3E}">
        <p14:creationId xmlns:p14="http://schemas.microsoft.com/office/powerpoint/2010/main" val="196439468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p:txBody>
          <a:bodyPr/>
          <a:lstStyle/>
          <a:p>
            <a:pPr algn="ctr"/>
            <a:r>
              <a:rPr lang="cs-CZ" altLang="cs-CZ" sz="4100" dirty="0"/>
              <a:t/>
            </a:r>
            <a:br>
              <a:rPr lang="cs-CZ" altLang="cs-CZ" sz="4100" dirty="0"/>
            </a:br>
            <a:r>
              <a:rPr lang="cs-CZ" altLang="cs-CZ" sz="3300" b="1" dirty="0"/>
              <a:t>Forma hospodaření  OS:</a:t>
            </a:r>
          </a:p>
        </p:txBody>
      </p:sp>
      <p:sp>
        <p:nvSpPr>
          <p:cNvPr id="65539" name="Rectangle 3"/>
          <p:cNvSpPr>
            <a:spLocks noGrp="1" noChangeArrowheads="1"/>
          </p:cNvSpPr>
          <p:nvPr>
            <p:ph type="subTitle" idx="1"/>
          </p:nvPr>
        </p:nvSpPr>
        <p:spPr>
          <a:xfrm>
            <a:off x="855023" y="2351315"/>
            <a:ext cx="9341491" cy="4005036"/>
          </a:xfrm>
        </p:spPr>
        <p:txBody>
          <a:bodyPr>
            <a:normAutofit lnSpcReduction="10000"/>
          </a:bodyPr>
          <a:lstStyle/>
          <a:p>
            <a:pPr>
              <a:lnSpc>
                <a:spcPct val="80000"/>
              </a:lnSpc>
              <a:buFont typeface="Wingdings" panose="05000000000000000000" pitchFamily="2" charset="2"/>
              <a:buChar char="Ø"/>
            </a:pPr>
            <a:endParaRPr lang="cs-CZ" altLang="cs-CZ" sz="2800" dirty="0" smtClean="0"/>
          </a:p>
          <a:p>
            <a:pPr>
              <a:lnSpc>
                <a:spcPct val="80000"/>
              </a:lnSpc>
              <a:buFont typeface="Wingdings" panose="05000000000000000000" pitchFamily="2" charset="2"/>
              <a:buChar char="Ø"/>
            </a:pPr>
            <a:endParaRPr lang="cs-CZ" altLang="cs-CZ" sz="2800" dirty="0" smtClean="0"/>
          </a:p>
          <a:p>
            <a:pPr>
              <a:lnSpc>
                <a:spcPct val="80000"/>
              </a:lnSpc>
              <a:buFont typeface="Wingdings" panose="05000000000000000000" pitchFamily="2" charset="2"/>
              <a:buChar char="Ø"/>
            </a:pPr>
            <a:endParaRPr lang="cs-CZ" altLang="cs-CZ" sz="2800" dirty="0"/>
          </a:p>
          <a:p>
            <a:pPr algn="just">
              <a:lnSpc>
                <a:spcPct val="80000"/>
              </a:lnSpc>
              <a:buFont typeface="Wingdings" panose="05000000000000000000" pitchFamily="2" charset="2"/>
              <a:buChar char="Ø"/>
            </a:pPr>
            <a:r>
              <a:rPr lang="cs-CZ" altLang="cs-CZ" sz="3000" b="1" dirty="0"/>
              <a:t>nevyžadují velký počet zaměstnanců,</a:t>
            </a:r>
          </a:p>
          <a:p>
            <a:pPr algn="just">
              <a:lnSpc>
                <a:spcPct val="80000"/>
              </a:lnSpc>
              <a:buFont typeface="Wingdings" panose="05000000000000000000" pitchFamily="2" charset="2"/>
              <a:buChar char="Ø"/>
            </a:pPr>
            <a:r>
              <a:rPr lang="cs-CZ" altLang="cs-CZ" sz="3000" b="1" dirty="0"/>
              <a:t>nepotřebují složité a rozsáhlé strojní nebo jiné technické vybavení,</a:t>
            </a:r>
          </a:p>
          <a:p>
            <a:pPr algn="just">
              <a:lnSpc>
                <a:spcPct val="80000"/>
              </a:lnSpc>
              <a:buFont typeface="Wingdings" panose="05000000000000000000" pitchFamily="2" charset="2"/>
              <a:buChar char="Ø"/>
            </a:pPr>
            <a:r>
              <a:rPr lang="cs-CZ" altLang="cs-CZ" sz="3000" b="1" dirty="0"/>
              <a:t>nejsou vnitřně odvětvově či jinak organizačně členěné, </a:t>
            </a:r>
          </a:p>
          <a:p>
            <a:pPr algn="just">
              <a:lnSpc>
                <a:spcPct val="80000"/>
              </a:lnSpc>
              <a:buFont typeface="Wingdings" panose="05000000000000000000" pitchFamily="2" charset="2"/>
              <a:buChar char="Ø"/>
            </a:pPr>
            <a:r>
              <a:rPr lang="cs-CZ" altLang="cs-CZ" sz="3000" b="1" dirty="0"/>
              <a:t>nevstupují do složitých ekonomických nebo právních vztahů.</a:t>
            </a:r>
          </a:p>
          <a:p>
            <a:pPr>
              <a:lnSpc>
                <a:spcPct val="80000"/>
              </a:lnSpc>
              <a:buFont typeface="Wingdings" panose="05000000000000000000" pitchFamily="2" charset="2"/>
              <a:buNone/>
            </a:pPr>
            <a:endParaRPr lang="cs-CZ" altLang="cs-CZ" sz="30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86</a:t>
            </a:fld>
            <a:endParaRPr lang="en-US" dirty="0"/>
          </a:p>
        </p:txBody>
      </p:sp>
    </p:spTree>
    <p:extLst>
      <p:ext uri="{BB962C8B-B14F-4D97-AF65-F5344CB8AC3E}">
        <p14:creationId xmlns:p14="http://schemas.microsoft.com/office/powerpoint/2010/main" val="352446608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Nadpis 1"/>
          <p:cNvSpPr>
            <a:spLocks noGrp="1"/>
          </p:cNvSpPr>
          <p:nvPr>
            <p:ph type="title"/>
          </p:nvPr>
        </p:nvSpPr>
        <p:spPr/>
        <p:txBody>
          <a:bodyPr/>
          <a:lstStyle/>
          <a:p>
            <a:endParaRPr lang="cs-CZ" altLang="cs-CZ" dirty="0" smtClean="0"/>
          </a:p>
        </p:txBody>
      </p:sp>
      <p:sp>
        <p:nvSpPr>
          <p:cNvPr id="68611" name="Zástupný symbol pro obsah 2"/>
          <p:cNvSpPr>
            <a:spLocks noGrp="1"/>
          </p:cNvSpPr>
          <p:nvPr>
            <p:ph idx="1"/>
          </p:nvPr>
        </p:nvSpPr>
        <p:spPr/>
        <p:txBody>
          <a:bodyPr/>
          <a:lstStyle/>
          <a:p>
            <a:pPr algn="just"/>
            <a:r>
              <a:rPr lang="cs-CZ" altLang="cs-CZ" dirty="0" smtClean="0"/>
              <a:t>Obec má ve svém rozpočtu obsaženy veškeré příjmy a výdaje svých organizačních složek. Rozpočet organizační složky je součástí rozpočtu </a:t>
            </a:r>
            <a:r>
              <a:rPr lang="cs-CZ" altLang="cs-CZ" b="1" dirty="0" smtClean="0"/>
              <a:t>jejího zřizovatele. </a:t>
            </a:r>
            <a:r>
              <a:rPr lang="cs-CZ" altLang="cs-CZ" dirty="0" smtClean="0"/>
              <a:t>Organizační složka je povinna dbát, aby dosahovala příjmů stanovených rozpočtem a plnila určené úkoly nejhospodárnějším způsobem.</a:t>
            </a:r>
          </a:p>
          <a:p>
            <a:pPr marL="0" indent="0" algn="just">
              <a:buNone/>
            </a:pPr>
            <a:endParaRPr lang="cs-CZ" altLang="cs-CZ" dirty="0" smtClean="0"/>
          </a:p>
          <a:p>
            <a:pPr algn="just"/>
            <a:r>
              <a:rPr lang="cs-CZ" altLang="cs-CZ" dirty="0" smtClean="0"/>
              <a:t>Obec dává oprávnění k dispozicím s rozpočtem organizační složky </a:t>
            </a:r>
            <a:r>
              <a:rPr lang="cs-CZ" altLang="cs-CZ" b="1" dirty="0" smtClean="0">
                <a:solidFill>
                  <a:srgbClr val="FF0000"/>
                </a:solidFill>
              </a:rPr>
              <a:t>jednak svému úřadu</a:t>
            </a:r>
            <a:r>
              <a:rPr lang="cs-CZ" altLang="cs-CZ" dirty="0" smtClean="0"/>
              <a:t>, jednak také podle </a:t>
            </a:r>
            <a:r>
              <a:rPr lang="cs-CZ" altLang="cs-CZ" b="1" dirty="0" smtClean="0">
                <a:solidFill>
                  <a:srgbClr val="FF0000"/>
                </a:solidFill>
              </a:rPr>
              <a:t>potřeby odpovědnému vedoucímu organizační složky. </a:t>
            </a:r>
          </a:p>
        </p:txBody>
      </p:sp>
      <p:sp>
        <p:nvSpPr>
          <p:cNvPr id="6861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914DA2C2-7957-444E-AE78-0D0B8B8357B6}" type="slidenum">
              <a:rPr lang="cs-CZ" altLang="cs-CZ" sz="1200">
                <a:latin typeface="Trebuchet MS" panose="020B0603020202020204" pitchFamily="34" charset="0"/>
              </a:rPr>
              <a:pPr/>
              <a:t>87</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303482035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Nadpis 1"/>
          <p:cNvSpPr>
            <a:spLocks noGrp="1"/>
          </p:cNvSpPr>
          <p:nvPr>
            <p:ph type="title"/>
          </p:nvPr>
        </p:nvSpPr>
        <p:spPr/>
        <p:txBody>
          <a:bodyPr/>
          <a:lstStyle/>
          <a:p>
            <a:endParaRPr lang="cs-CZ" altLang="cs-CZ" dirty="0" smtClean="0"/>
          </a:p>
        </p:txBody>
      </p:sp>
      <p:sp>
        <p:nvSpPr>
          <p:cNvPr id="69635" name="Zástupný symbol pro obsah 2"/>
          <p:cNvSpPr>
            <a:spLocks noGrp="1"/>
          </p:cNvSpPr>
          <p:nvPr>
            <p:ph idx="1"/>
          </p:nvPr>
        </p:nvSpPr>
        <p:spPr/>
        <p:txBody>
          <a:bodyPr/>
          <a:lstStyle/>
          <a:p>
            <a:pPr algn="just"/>
            <a:r>
              <a:rPr lang="cs-CZ" altLang="cs-CZ" dirty="0" smtClean="0"/>
              <a:t>OS má oprávnění disponovat jen s takovými peněžními prostředky, které souvisejí s její běžnou, pravidelnou činností, již je nutné zabezpečovat operativně. Tyto prostředky poskytuje zřizovatel organizační složce </a:t>
            </a:r>
            <a:r>
              <a:rPr lang="cs-CZ" altLang="cs-CZ" i="1" u="sng" dirty="0" smtClean="0"/>
              <a:t>formou provozní zálohy </a:t>
            </a:r>
            <a:r>
              <a:rPr lang="cs-CZ" altLang="cs-CZ" dirty="0" smtClean="0"/>
              <a:t>v hotovosti nebo zřízením běžného účtu u banky.</a:t>
            </a:r>
          </a:p>
          <a:p>
            <a:pPr marL="0" indent="0" algn="just">
              <a:buNone/>
            </a:pPr>
            <a:endParaRPr lang="cs-CZ" altLang="cs-CZ" dirty="0" smtClean="0"/>
          </a:p>
          <a:p>
            <a:pPr algn="just"/>
            <a:r>
              <a:rPr lang="cs-CZ" altLang="cs-CZ" dirty="0" smtClean="0"/>
              <a:t> Pokud zřizovatel přenesl na organizační složku oprávnění disponovat s peněžními prostředky, vedoucí této organizační složky odpovídá za hospodaření, vedení pokladní služby a úplnost podkladů pro účetní záznamy zřizovatele</a:t>
            </a:r>
          </a:p>
        </p:txBody>
      </p:sp>
      <p:sp>
        <p:nvSpPr>
          <p:cNvPr id="6963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50FEE423-209A-4A16-B5D5-E46AAE906FB8}" type="slidenum">
              <a:rPr lang="cs-CZ" altLang="cs-CZ" sz="1200">
                <a:latin typeface="Trebuchet MS" panose="020B0603020202020204" pitchFamily="34" charset="0"/>
              </a:rPr>
              <a:pPr/>
              <a:t>88</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396424594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normAutofit fontScale="90000"/>
          </a:bodyPr>
          <a:lstStyle/>
          <a:p>
            <a:pPr algn="ctr"/>
            <a:r>
              <a:rPr lang="cs-CZ" altLang="cs-CZ" sz="2800" b="1" dirty="0"/>
              <a:t/>
            </a:r>
            <a:br>
              <a:rPr lang="cs-CZ" altLang="cs-CZ" sz="2800" b="1" dirty="0"/>
            </a:br>
            <a:r>
              <a:rPr lang="cs-CZ" altLang="cs-CZ" sz="2800" b="1" dirty="0"/>
              <a:t/>
            </a:r>
            <a:br>
              <a:rPr lang="cs-CZ" altLang="cs-CZ" sz="2800" b="1" dirty="0"/>
            </a:br>
            <a:r>
              <a:rPr lang="cs-CZ" altLang="cs-CZ" sz="5300" b="1" dirty="0">
                <a:latin typeface="+mn-lt"/>
              </a:rPr>
              <a:t>Příspěvkové organizace ÚSC:</a:t>
            </a:r>
          </a:p>
        </p:txBody>
      </p:sp>
      <p:sp>
        <p:nvSpPr>
          <p:cNvPr id="70659" name="Rectangle 3"/>
          <p:cNvSpPr>
            <a:spLocks noGrp="1" noChangeArrowheads="1"/>
          </p:cNvSpPr>
          <p:nvPr>
            <p:ph type="body" idx="4294967295"/>
          </p:nvPr>
        </p:nvSpPr>
        <p:spPr>
          <a:xfrm>
            <a:off x="838201" y="1773239"/>
            <a:ext cx="9358314" cy="4357687"/>
          </a:xfrm>
        </p:spPr>
        <p:txBody>
          <a:bodyPr>
            <a:normAutofit/>
          </a:bodyPr>
          <a:lstStyle/>
          <a:p>
            <a:pPr>
              <a:buFont typeface="Wingdings" panose="05000000000000000000" pitchFamily="2" charset="2"/>
              <a:buNone/>
            </a:pPr>
            <a:r>
              <a:rPr lang="cs-CZ" altLang="cs-CZ" sz="2000" dirty="0"/>
              <a:t>	</a:t>
            </a:r>
          </a:p>
          <a:p>
            <a:pPr algn="just">
              <a:buFont typeface="Wingdings" panose="05000000000000000000" pitchFamily="2" charset="2"/>
              <a:buChar char="ü"/>
            </a:pPr>
            <a:r>
              <a:rPr lang="cs-CZ" altLang="cs-CZ" sz="2000" dirty="0"/>
              <a:t> </a:t>
            </a:r>
            <a:r>
              <a:rPr lang="cs-CZ" altLang="cs-CZ" sz="2000" dirty="0" smtClean="0"/>
              <a:t>  </a:t>
            </a:r>
            <a:r>
              <a:rPr lang="cs-CZ" altLang="cs-CZ" sz="3200" b="1" dirty="0" smtClean="0"/>
              <a:t>Obec zřizuje příspěvkové organizace pro takové činnosti ve své působnosti, které jsou zpravidla </a:t>
            </a:r>
            <a:r>
              <a:rPr lang="cs-CZ" altLang="cs-CZ" sz="3200" b="1" dirty="0" smtClean="0">
                <a:solidFill>
                  <a:srgbClr val="FF0000"/>
                </a:solidFill>
              </a:rPr>
              <a:t>neziskové </a:t>
            </a:r>
            <a:r>
              <a:rPr lang="cs-CZ" altLang="cs-CZ" sz="3200" b="1" dirty="0" smtClean="0"/>
              <a:t>a jejichž rozsah, struktura a složitost vyžadují </a:t>
            </a:r>
            <a:r>
              <a:rPr lang="cs-CZ" altLang="cs-CZ" sz="3200" b="1" i="1" u="sng" dirty="0">
                <a:solidFill>
                  <a:srgbClr val="FF0000"/>
                </a:solidFill>
              </a:rPr>
              <a:t>samostatnou právní subjektivitu!</a:t>
            </a:r>
          </a:p>
          <a:p>
            <a:pPr algn="just">
              <a:buFont typeface="Wingdings" panose="05000000000000000000" pitchFamily="2" charset="2"/>
              <a:buChar char="ü"/>
            </a:pPr>
            <a:r>
              <a:rPr lang="cs-CZ" altLang="cs-CZ" sz="3200" b="1" dirty="0" smtClean="0"/>
              <a:t>   Zřizovatel vydá o vzniku příspěvkové organizace zřizovací listinu</a:t>
            </a:r>
          </a:p>
          <a:p>
            <a:pPr algn="just">
              <a:buFont typeface="Wingdings" panose="05000000000000000000" pitchFamily="2" charset="2"/>
              <a:buChar char="ü"/>
            </a:pPr>
            <a:r>
              <a:rPr lang="cs-CZ" altLang="cs-CZ" sz="3200" b="1" dirty="0" smtClean="0">
                <a:solidFill>
                  <a:schemeClr val="accent1"/>
                </a:solidFill>
              </a:rPr>
              <a:t>   Zřizovatel </a:t>
            </a:r>
            <a:r>
              <a:rPr lang="cs-CZ" altLang="cs-CZ" sz="3200" b="1" dirty="0">
                <a:solidFill>
                  <a:schemeClr val="accent1"/>
                </a:solidFill>
              </a:rPr>
              <a:t>vede o všech jím zřízených příspěvkových organizacích evidenci </a:t>
            </a:r>
            <a:endParaRPr lang="cs-CZ" altLang="cs-CZ" sz="3200" b="1" dirty="0" smtClean="0">
              <a:solidFill>
                <a:schemeClr val="accent1"/>
              </a:solidFill>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89</a:t>
            </a:fld>
            <a:endParaRPr lang="en-US" dirty="0"/>
          </a:p>
        </p:txBody>
      </p:sp>
    </p:spTree>
    <p:extLst>
      <p:ext uri="{BB962C8B-B14F-4D97-AF65-F5344CB8AC3E}">
        <p14:creationId xmlns:p14="http://schemas.microsoft.com/office/powerpoint/2010/main" val="2026766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idx="4294967295"/>
          </p:nvPr>
        </p:nvSpPr>
        <p:spPr/>
        <p:txBody>
          <a:bodyPr>
            <a:normAutofit fontScale="90000"/>
          </a:bodyPr>
          <a:lstStyle/>
          <a:p>
            <a:pPr algn="ctr"/>
            <a:r>
              <a:rPr lang="cs-CZ" altLang="cs-CZ" sz="4500" b="1" dirty="0"/>
              <a:t/>
            </a:r>
            <a:br>
              <a:rPr lang="cs-CZ" altLang="cs-CZ" sz="4500" b="1" dirty="0"/>
            </a:br>
            <a:r>
              <a:rPr lang="cs-CZ" altLang="cs-CZ" sz="4500" b="1" dirty="0"/>
              <a:t/>
            </a:r>
            <a:br>
              <a:rPr lang="cs-CZ" altLang="cs-CZ" sz="4500" b="1" dirty="0"/>
            </a:br>
            <a:r>
              <a:rPr lang="cs-CZ" altLang="cs-CZ" sz="4500" b="1" dirty="0" smtClean="0"/>
              <a:t>Rozpočtová pravidla - zákon </a:t>
            </a:r>
            <a:r>
              <a:rPr lang="cs-CZ" altLang="cs-CZ" sz="4500" b="1" dirty="0"/>
              <a:t>upravuje:</a:t>
            </a:r>
          </a:p>
        </p:txBody>
      </p:sp>
      <p:sp>
        <p:nvSpPr>
          <p:cNvPr id="171011" name="Rectangle 3"/>
          <p:cNvSpPr>
            <a:spLocks noGrp="1" noChangeArrowheads="1"/>
          </p:cNvSpPr>
          <p:nvPr>
            <p:ph type="body" idx="4294967295"/>
          </p:nvPr>
        </p:nvSpPr>
        <p:spPr/>
        <p:txBody>
          <a:bodyPr>
            <a:normAutofit fontScale="92500" lnSpcReduction="20000"/>
          </a:bodyPr>
          <a:lstStyle/>
          <a:p>
            <a:pPr marL="457200" indent="-457200">
              <a:buNone/>
            </a:pPr>
            <a:endParaRPr lang="cs-CZ" altLang="cs-CZ" b="1" dirty="0" smtClean="0"/>
          </a:p>
          <a:p>
            <a:pPr marL="457200" indent="-457200">
              <a:buFont typeface="Wingdings" panose="05000000000000000000" pitchFamily="2" charset="2"/>
              <a:buChar char="v"/>
            </a:pPr>
            <a:r>
              <a:rPr lang="cs-CZ" altLang="cs-CZ" b="1" dirty="0" smtClean="0"/>
              <a:t>tvorbu, </a:t>
            </a:r>
          </a:p>
          <a:p>
            <a:pPr marL="457200" indent="-457200">
              <a:buFont typeface="Wingdings" panose="05000000000000000000" pitchFamily="2" charset="2"/>
              <a:buChar char="v"/>
            </a:pPr>
            <a:r>
              <a:rPr lang="cs-CZ" altLang="cs-CZ" b="1" dirty="0" smtClean="0"/>
              <a:t>postavení, </a:t>
            </a:r>
          </a:p>
          <a:p>
            <a:pPr marL="457200" indent="-457200">
              <a:buFont typeface="Wingdings" panose="05000000000000000000" pitchFamily="2" charset="2"/>
              <a:buChar char="v"/>
            </a:pPr>
            <a:r>
              <a:rPr lang="cs-CZ" altLang="cs-CZ" b="1" dirty="0" smtClean="0"/>
              <a:t>obsah, </a:t>
            </a:r>
          </a:p>
          <a:p>
            <a:pPr marL="457200" indent="-457200">
              <a:buFont typeface="Wingdings" panose="05000000000000000000" pitchFamily="2" charset="2"/>
              <a:buChar char="v"/>
            </a:pPr>
            <a:r>
              <a:rPr lang="cs-CZ" altLang="cs-CZ" b="1" dirty="0" smtClean="0"/>
              <a:t>funkci rozpočtů </a:t>
            </a:r>
            <a:r>
              <a:rPr lang="cs-CZ" altLang="cs-CZ" b="1" dirty="0" err="1" smtClean="0"/>
              <a:t>ÚSC-obcí+krajů</a:t>
            </a:r>
            <a:r>
              <a:rPr lang="cs-CZ" altLang="cs-CZ" b="1" dirty="0" smtClean="0"/>
              <a:t>,</a:t>
            </a:r>
          </a:p>
          <a:p>
            <a:pPr marL="457200" indent="-457200">
              <a:buFont typeface="Wingdings" panose="05000000000000000000" pitchFamily="2" charset="2"/>
              <a:buChar char="v"/>
            </a:pPr>
            <a:r>
              <a:rPr lang="cs-CZ" altLang="cs-CZ" b="1" dirty="0" smtClean="0"/>
              <a:t>stanoví pravidla hospodaření s finančními prostředky ÚSC,</a:t>
            </a:r>
          </a:p>
          <a:p>
            <a:pPr marL="457200" indent="-457200">
              <a:buFont typeface="Wingdings" panose="05000000000000000000" pitchFamily="2" charset="2"/>
              <a:buChar char="v"/>
            </a:pPr>
            <a:r>
              <a:rPr lang="cs-CZ" altLang="cs-CZ" b="1" dirty="0" smtClean="0"/>
              <a:t>zřizování nebo zakládání PO a OS, popřípadě obch. společnosti,</a:t>
            </a:r>
          </a:p>
          <a:p>
            <a:pPr marL="457200" indent="-457200">
              <a:buFont typeface="Wingdings" panose="05000000000000000000" pitchFamily="2" charset="2"/>
              <a:buChar char="v"/>
            </a:pPr>
            <a:r>
              <a:rPr lang="cs-CZ" altLang="cs-CZ" b="1" dirty="0"/>
              <a:t>z</a:t>
            </a:r>
            <a:r>
              <a:rPr lang="cs-CZ" altLang="cs-CZ" b="1" dirty="0" smtClean="0"/>
              <a:t>řizování ústavů, </a:t>
            </a:r>
          </a:p>
          <a:p>
            <a:pPr marL="457200" indent="-457200">
              <a:buFont typeface="Wingdings" panose="05000000000000000000" pitchFamily="2" charset="2"/>
              <a:buChar char="v"/>
            </a:pPr>
            <a:r>
              <a:rPr lang="cs-CZ" altLang="cs-CZ" b="1" dirty="0"/>
              <a:t>z</a:t>
            </a:r>
            <a:r>
              <a:rPr lang="cs-CZ" altLang="cs-CZ" b="1" dirty="0" smtClean="0"/>
              <a:t>řizování školských právnických osob </a:t>
            </a:r>
            <a:r>
              <a:rPr lang="cs-CZ" altLang="cs-CZ" b="1" dirty="0"/>
              <a:t>podle zvláštního právního </a:t>
            </a:r>
            <a:r>
              <a:rPr lang="cs-CZ" altLang="cs-CZ" b="1" dirty="0" smtClean="0"/>
              <a:t>předpisu,</a:t>
            </a:r>
            <a:endParaRPr lang="cs-CZ" altLang="cs-CZ" b="1" dirty="0"/>
          </a:p>
          <a:p>
            <a:pPr marL="457200" indent="-457200">
              <a:buFont typeface="Wingdings" panose="05000000000000000000" pitchFamily="2" charset="2"/>
              <a:buChar char="v"/>
            </a:pPr>
            <a:r>
              <a:rPr lang="cs-CZ" altLang="cs-CZ" b="1" dirty="0" smtClean="0"/>
              <a:t>zřizovaní </a:t>
            </a:r>
            <a:r>
              <a:rPr lang="cs-CZ" altLang="cs-CZ" b="1" dirty="0"/>
              <a:t>veřejné výzkumné instituce podle zvláštního </a:t>
            </a:r>
            <a:r>
              <a:rPr lang="cs-CZ" altLang="cs-CZ" b="1" dirty="0" smtClean="0"/>
              <a:t>zákona.</a:t>
            </a:r>
          </a:p>
          <a:p>
            <a:pPr marL="457200" indent="-457200">
              <a:buNone/>
            </a:pPr>
            <a:endParaRPr lang="cs-CZ" altLang="cs-CZ" dirty="0" smtClean="0">
              <a:solidFill>
                <a:schemeClr val="hlink"/>
              </a:solidFill>
            </a:endParaRPr>
          </a:p>
          <a:p>
            <a:pPr marL="457200" indent="-457200">
              <a:buNone/>
            </a:pPr>
            <a:endParaRPr lang="cs-CZ" altLang="cs-CZ" dirty="0" smtClean="0">
              <a:solidFill>
                <a:srgbClr val="FF9933"/>
              </a:solidFill>
            </a:endParaRPr>
          </a:p>
          <a:p>
            <a:pPr marL="457200" indent="-457200">
              <a:buNone/>
            </a:pPr>
            <a:endParaRPr lang="cs-CZ" altLang="cs-CZ" dirty="0" smtClean="0">
              <a:solidFill>
                <a:srgbClr val="FF9933"/>
              </a:solidFill>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82039531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71010"/>
                                        </p:tgtEl>
                                        <p:attrNameLst>
                                          <p:attrName>style.visibility</p:attrName>
                                        </p:attrNameLst>
                                      </p:cBhvr>
                                      <p:to>
                                        <p:strVal val="visible"/>
                                      </p:to>
                                    </p:set>
                                    <p:anim calcmode="lin" valueType="num">
                                      <p:cBhvr>
                                        <p:cTn id="7" dur="1000" fill="hold"/>
                                        <p:tgtEl>
                                          <p:spTgt spid="171010"/>
                                        </p:tgtEl>
                                        <p:attrNameLst>
                                          <p:attrName>ppt_x</p:attrName>
                                        </p:attrNameLst>
                                      </p:cBhvr>
                                      <p:tavLst>
                                        <p:tav tm="0">
                                          <p:val>
                                            <p:strVal val="#ppt_x-.2"/>
                                          </p:val>
                                        </p:tav>
                                        <p:tav tm="100000">
                                          <p:val>
                                            <p:strVal val="#ppt_x"/>
                                          </p:val>
                                        </p:tav>
                                      </p:tavLst>
                                    </p:anim>
                                    <p:anim calcmode="lin" valueType="num">
                                      <p:cBhvr>
                                        <p:cTn id="8" dur="1000" fill="hold"/>
                                        <p:tgtEl>
                                          <p:spTgt spid="1710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10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71011">
                                            <p:txEl>
                                              <p:pRg st="1" end="1"/>
                                            </p:txEl>
                                          </p:spTgt>
                                        </p:tgtEl>
                                        <p:attrNameLst>
                                          <p:attrName>style.visibility</p:attrName>
                                        </p:attrNameLst>
                                      </p:cBhvr>
                                      <p:to>
                                        <p:strVal val="visible"/>
                                      </p:to>
                                    </p:set>
                                    <p:animEffect transition="in" filter="fade">
                                      <p:cBhvr>
                                        <p:cTn id="14" dur="500"/>
                                        <p:tgtEl>
                                          <p:spTgt spid="171011">
                                            <p:txEl>
                                              <p:pRg st="1" end="1"/>
                                            </p:txEl>
                                          </p:spTgt>
                                        </p:tgtEl>
                                      </p:cBhvr>
                                    </p:animEffect>
                                    <p:anim calcmode="lin" valueType="num">
                                      <p:cBhvr>
                                        <p:cTn id="15" dur="5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7101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71011">
                                            <p:txEl>
                                              <p:pRg st="2" end="2"/>
                                            </p:txEl>
                                          </p:spTgt>
                                        </p:tgtEl>
                                        <p:attrNameLst>
                                          <p:attrName>style.visibility</p:attrName>
                                        </p:attrNameLst>
                                      </p:cBhvr>
                                      <p:to>
                                        <p:strVal val="visible"/>
                                      </p:to>
                                    </p:set>
                                    <p:animEffect transition="in" filter="fade">
                                      <p:cBhvr>
                                        <p:cTn id="21" dur="500"/>
                                        <p:tgtEl>
                                          <p:spTgt spid="171011">
                                            <p:txEl>
                                              <p:pRg st="2" end="2"/>
                                            </p:txEl>
                                          </p:spTgt>
                                        </p:tgtEl>
                                      </p:cBhvr>
                                    </p:animEffect>
                                    <p:anim calcmode="lin" valueType="num">
                                      <p:cBhvr>
                                        <p:cTn id="22" dur="500" fill="hold"/>
                                        <p:tgtEl>
                                          <p:spTgt spid="171011">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7101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71011">
                                            <p:txEl>
                                              <p:pRg st="3" end="3"/>
                                            </p:txEl>
                                          </p:spTgt>
                                        </p:tgtEl>
                                        <p:attrNameLst>
                                          <p:attrName>style.visibility</p:attrName>
                                        </p:attrNameLst>
                                      </p:cBhvr>
                                      <p:to>
                                        <p:strVal val="visible"/>
                                      </p:to>
                                    </p:set>
                                    <p:animEffect transition="in" filter="fade">
                                      <p:cBhvr>
                                        <p:cTn id="28" dur="500"/>
                                        <p:tgtEl>
                                          <p:spTgt spid="171011">
                                            <p:txEl>
                                              <p:pRg st="3" end="3"/>
                                            </p:txEl>
                                          </p:spTgt>
                                        </p:tgtEl>
                                      </p:cBhvr>
                                    </p:animEffect>
                                    <p:anim calcmode="lin" valueType="num">
                                      <p:cBhvr>
                                        <p:cTn id="29" dur="5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17101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71011">
                                            <p:txEl>
                                              <p:pRg st="4" end="4"/>
                                            </p:txEl>
                                          </p:spTgt>
                                        </p:tgtEl>
                                        <p:attrNameLst>
                                          <p:attrName>style.visibility</p:attrName>
                                        </p:attrNameLst>
                                      </p:cBhvr>
                                      <p:to>
                                        <p:strVal val="visible"/>
                                      </p:to>
                                    </p:set>
                                    <p:animEffect transition="in" filter="fade">
                                      <p:cBhvr>
                                        <p:cTn id="35" dur="500"/>
                                        <p:tgtEl>
                                          <p:spTgt spid="171011">
                                            <p:txEl>
                                              <p:pRg st="4" end="4"/>
                                            </p:txEl>
                                          </p:spTgt>
                                        </p:tgtEl>
                                      </p:cBhvr>
                                    </p:animEffect>
                                    <p:anim calcmode="lin" valueType="num">
                                      <p:cBhvr>
                                        <p:cTn id="36" dur="500" fill="hold"/>
                                        <p:tgtEl>
                                          <p:spTgt spid="171011">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171011">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71011">
                                            <p:txEl>
                                              <p:pRg st="5" end="5"/>
                                            </p:txEl>
                                          </p:spTgt>
                                        </p:tgtEl>
                                        <p:attrNameLst>
                                          <p:attrName>style.visibility</p:attrName>
                                        </p:attrNameLst>
                                      </p:cBhvr>
                                      <p:to>
                                        <p:strVal val="visible"/>
                                      </p:to>
                                    </p:set>
                                    <p:animEffect transition="in" filter="fade">
                                      <p:cBhvr>
                                        <p:cTn id="42" dur="500"/>
                                        <p:tgtEl>
                                          <p:spTgt spid="171011">
                                            <p:txEl>
                                              <p:pRg st="5" end="5"/>
                                            </p:txEl>
                                          </p:spTgt>
                                        </p:tgtEl>
                                      </p:cBhvr>
                                    </p:animEffect>
                                    <p:anim calcmode="lin" valueType="num">
                                      <p:cBhvr>
                                        <p:cTn id="43" dur="500" fill="hold"/>
                                        <p:tgtEl>
                                          <p:spTgt spid="171011">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171011">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71011">
                                            <p:txEl>
                                              <p:pRg st="6" end="6"/>
                                            </p:txEl>
                                          </p:spTgt>
                                        </p:tgtEl>
                                        <p:attrNameLst>
                                          <p:attrName>style.visibility</p:attrName>
                                        </p:attrNameLst>
                                      </p:cBhvr>
                                      <p:to>
                                        <p:strVal val="visible"/>
                                      </p:to>
                                    </p:set>
                                    <p:animEffect transition="in" filter="fade">
                                      <p:cBhvr>
                                        <p:cTn id="49" dur="500"/>
                                        <p:tgtEl>
                                          <p:spTgt spid="171011">
                                            <p:txEl>
                                              <p:pRg st="6" end="6"/>
                                            </p:txEl>
                                          </p:spTgt>
                                        </p:tgtEl>
                                      </p:cBhvr>
                                    </p:animEffect>
                                    <p:anim calcmode="lin" valueType="num">
                                      <p:cBhvr>
                                        <p:cTn id="50" dur="500" fill="hold"/>
                                        <p:tgtEl>
                                          <p:spTgt spid="171011">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17101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71011">
                                            <p:txEl>
                                              <p:pRg st="7" end="7"/>
                                            </p:txEl>
                                          </p:spTgt>
                                        </p:tgtEl>
                                        <p:attrNameLst>
                                          <p:attrName>style.visibility</p:attrName>
                                        </p:attrNameLst>
                                      </p:cBhvr>
                                      <p:to>
                                        <p:strVal val="visible"/>
                                      </p:to>
                                    </p:set>
                                    <p:animEffect transition="in" filter="fade">
                                      <p:cBhvr>
                                        <p:cTn id="56" dur="500"/>
                                        <p:tgtEl>
                                          <p:spTgt spid="171011">
                                            <p:txEl>
                                              <p:pRg st="7" end="7"/>
                                            </p:txEl>
                                          </p:spTgt>
                                        </p:tgtEl>
                                      </p:cBhvr>
                                    </p:animEffect>
                                    <p:anim calcmode="lin" valueType="num">
                                      <p:cBhvr>
                                        <p:cTn id="57" dur="500" fill="hold"/>
                                        <p:tgtEl>
                                          <p:spTgt spid="171011">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171011">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171011">
                                            <p:txEl>
                                              <p:pRg st="8" end="8"/>
                                            </p:txEl>
                                          </p:spTgt>
                                        </p:tgtEl>
                                        <p:attrNameLst>
                                          <p:attrName>style.visibility</p:attrName>
                                        </p:attrNameLst>
                                      </p:cBhvr>
                                      <p:to>
                                        <p:strVal val="visible"/>
                                      </p:to>
                                    </p:set>
                                    <p:animEffect transition="in" filter="fade">
                                      <p:cBhvr>
                                        <p:cTn id="63" dur="500"/>
                                        <p:tgtEl>
                                          <p:spTgt spid="171011">
                                            <p:txEl>
                                              <p:pRg st="8" end="8"/>
                                            </p:txEl>
                                          </p:spTgt>
                                        </p:tgtEl>
                                      </p:cBhvr>
                                    </p:animEffect>
                                    <p:anim calcmode="lin" valueType="num">
                                      <p:cBhvr>
                                        <p:cTn id="64" dur="500" fill="hold"/>
                                        <p:tgtEl>
                                          <p:spTgt spid="171011">
                                            <p:txEl>
                                              <p:pRg st="8" end="8"/>
                                            </p:txEl>
                                          </p:spTgt>
                                        </p:tgtEl>
                                        <p:attrNameLst>
                                          <p:attrName>ppt_x</p:attrName>
                                        </p:attrNameLst>
                                      </p:cBhvr>
                                      <p:tavLst>
                                        <p:tav tm="0">
                                          <p:val>
                                            <p:strVal val="#ppt_x"/>
                                          </p:val>
                                        </p:tav>
                                        <p:tav tm="100000">
                                          <p:val>
                                            <p:strVal val="#ppt_x"/>
                                          </p:val>
                                        </p:tav>
                                      </p:tavLst>
                                    </p:anim>
                                    <p:anim calcmode="lin" valueType="num">
                                      <p:cBhvr>
                                        <p:cTn id="65" dur="500" fill="hold"/>
                                        <p:tgtEl>
                                          <p:spTgt spid="171011">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171011">
                                            <p:txEl>
                                              <p:pRg st="9" end="9"/>
                                            </p:txEl>
                                          </p:spTgt>
                                        </p:tgtEl>
                                        <p:attrNameLst>
                                          <p:attrName>style.visibility</p:attrName>
                                        </p:attrNameLst>
                                      </p:cBhvr>
                                      <p:to>
                                        <p:strVal val="visible"/>
                                      </p:to>
                                    </p:set>
                                    <p:animEffect transition="in" filter="fade">
                                      <p:cBhvr>
                                        <p:cTn id="70" dur="500"/>
                                        <p:tgtEl>
                                          <p:spTgt spid="171011">
                                            <p:txEl>
                                              <p:pRg st="9" end="9"/>
                                            </p:txEl>
                                          </p:spTgt>
                                        </p:tgtEl>
                                      </p:cBhvr>
                                    </p:animEffect>
                                    <p:anim calcmode="lin" valueType="num">
                                      <p:cBhvr>
                                        <p:cTn id="71" dur="500" fill="hold"/>
                                        <p:tgtEl>
                                          <p:spTgt spid="171011">
                                            <p:txEl>
                                              <p:pRg st="9" end="9"/>
                                            </p:txEl>
                                          </p:spTgt>
                                        </p:tgtEl>
                                        <p:attrNameLst>
                                          <p:attrName>ppt_x</p:attrName>
                                        </p:attrNameLst>
                                      </p:cBhvr>
                                      <p:tavLst>
                                        <p:tav tm="0">
                                          <p:val>
                                            <p:strVal val="#ppt_x"/>
                                          </p:val>
                                        </p:tav>
                                        <p:tav tm="100000">
                                          <p:val>
                                            <p:strVal val="#ppt_x"/>
                                          </p:val>
                                        </p:tav>
                                      </p:tavLst>
                                    </p:anim>
                                    <p:anim calcmode="lin" valueType="num">
                                      <p:cBhvr>
                                        <p:cTn id="72" dur="500" fill="hold"/>
                                        <p:tgtEl>
                                          <p:spTgt spid="171011">
                                            <p:txEl>
                                              <p:pRg st="9" end="9"/>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p:bldP spid="171011"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accent1"/>
                </a:solidFill>
              </a:rPr>
              <a:t>MAJETEK PO ÚSC</a:t>
            </a:r>
            <a:endParaRPr lang="cs-CZ" b="1" dirty="0">
              <a:solidFill>
                <a:schemeClr val="accent1"/>
              </a:solidFill>
            </a:endParaRPr>
          </a:p>
        </p:txBody>
      </p:sp>
      <p:sp>
        <p:nvSpPr>
          <p:cNvPr id="3" name="Zástupný symbol pro obsah 2"/>
          <p:cNvSpPr>
            <a:spLocks noGrp="1"/>
          </p:cNvSpPr>
          <p:nvPr>
            <p:ph idx="1"/>
          </p:nvPr>
        </p:nvSpPr>
        <p:spPr/>
        <p:txBody>
          <a:bodyPr>
            <a:normAutofit fontScale="92500"/>
          </a:bodyPr>
          <a:lstStyle/>
          <a:p>
            <a:r>
              <a:rPr lang="cs-CZ" b="1" dirty="0" smtClean="0">
                <a:solidFill>
                  <a:schemeClr val="accent1"/>
                </a:solidFill>
              </a:rPr>
              <a:t>Příspěvková </a:t>
            </a:r>
            <a:r>
              <a:rPr lang="cs-CZ" b="1" dirty="0">
                <a:solidFill>
                  <a:schemeClr val="accent1"/>
                </a:solidFill>
              </a:rPr>
              <a:t>organizace nabývá majetek pro svého zřizovatele, </a:t>
            </a:r>
            <a:r>
              <a:rPr lang="cs-CZ" b="1" dirty="0" smtClean="0">
                <a:solidFill>
                  <a:schemeClr val="accent1"/>
                </a:solidFill>
              </a:rPr>
              <a:t>nestanoví-li zákon </a:t>
            </a:r>
            <a:r>
              <a:rPr lang="cs-CZ" b="1" dirty="0">
                <a:solidFill>
                  <a:schemeClr val="accent1"/>
                </a:solidFill>
              </a:rPr>
              <a:t>jinak. Zřizovatel může stanovit, ve kterých případech je k nabytí takového majetku třeba jeho předchozí písemný souhlas.</a:t>
            </a:r>
          </a:p>
          <a:p>
            <a:r>
              <a:rPr lang="cs-CZ" dirty="0">
                <a:solidFill>
                  <a:schemeClr val="accent1"/>
                </a:solidFill>
              </a:rPr>
              <a:t> </a:t>
            </a:r>
            <a:r>
              <a:rPr lang="cs-CZ" dirty="0" smtClean="0">
                <a:solidFill>
                  <a:schemeClr val="accent1"/>
                </a:solidFill>
              </a:rPr>
              <a:t>Do </a:t>
            </a:r>
            <a:r>
              <a:rPr lang="cs-CZ" dirty="0">
                <a:solidFill>
                  <a:schemeClr val="accent1"/>
                </a:solidFill>
              </a:rPr>
              <a:t>svého vlastnictví může příspěvková organizace nabýt pouze majetek potřebný k výkonu činnosti, pro kterou byla zřízena, a to</a:t>
            </a:r>
          </a:p>
          <a:p>
            <a:pPr marL="0" indent="0">
              <a:buNone/>
            </a:pPr>
            <a:r>
              <a:rPr lang="cs-CZ" dirty="0" smtClean="0">
                <a:solidFill>
                  <a:schemeClr val="accent1"/>
                </a:solidFill>
              </a:rPr>
              <a:t>a</a:t>
            </a:r>
            <a:r>
              <a:rPr lang="cs-CZ" dirty="0">
                <a:solidFill>
                  <a:schemeClr val="accent1"/>
                </a:solidFill>
              </a:rPr>
              <a:t>) bezúplatným převodem od svého zřizovatele,</a:t>
            </a:r>
          </a:p>
          <a:p>
            <a:pPr marL="0" indent="0">
              <a:buNone/>
            </a:pPr>
            <a:r>
              <a:rPr lang="cs-CZ" dirty="0" smtClean="0">
                <a:solidFill>
                  <a:schemeClr val="accent1"/>
                </a:solidFill>
              </a:rPr>
              <a:t>b</a:t>
            </a:r>
            <a:r>
              <a:rPr lang="cs-CZ" dirty="0">
                <a:solidFill>
                  <a:schemeClr val="accent1"/>
                </a:solidFill>
              </a:rPr>
              <a:t>) darem s předchozím písemným souhlasem zřizovatele,</a:t>
            </a:r>
          </a:p>
          <a:p>
            <a:pPr marL="0" indent="0">
              <a:buNone/>
            </a:pPr>
            <a:r>
              <a:rPr lang="cs-CZ" dirty="0" smtClean="0">
                <a:solidFill>
                  <a:schemeClr val="accent1"/>
                </a:solidFill>
              </a:rPr>
              <a:t>c</a:t>
            </a:r>
            <a:r>
              <a:rPr lang="cs-CZ" dirty="0">
                <a:solidFill>
                  <a:schemeClr val="accent1"/>
                </a:solidFill>
              </a:rPr>
              <a:t>) děděním; bez předchozího písemného souhlasu zřizovatele je příspěvková organizace povinna dědictví odmítnout, nebo</a:t>
            </a:r>
          </a:p>
          <a:p>
            <a:pPr marL="0" indent="0">
              <a:buNone/>
            </a:pPr>
            <a:r>
              <a:rPr lang="cs-CZ" dirty="0" smtClean="0">
                <a:solidFill>
                  <a:schemeClr val="accent1"/>
                </a:solidFill>
              </a:rPr>
              <a:t>d</a:t>
            </a:r>
            <a:r>
              <a:rPr lang="cs-CZ" dirty="0">
                <a:solidFill>
                  <a:schemeClr val="accent1"/>
                </a:solidFill>
              </a:rPr>
              <a:t>) jiným způsobem na základě rozhodnutí zřizovatele.</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90</a:t>
            </a:fld>
            <a:endParaRPr lang="en-US" dirty="0"/>
          </a:p>
        </p:txBody>
      </p:sp>
    </p:spTree>
    <p:extLst>
      <p:ext uri="{BB962C8B-B14F-4D97-AF65-F5344CB8AC3E}">
        <p14:creationId xmlns:p14="http://schemas.microsoft.com/office/powerpoint/2010/main" val="29579312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Nadpis 1"/>
          <p:cNvSpPr>
            <a:spLocks noGrp="1"/>
          </p:cNvSpPr>
          <p:nvPr>
            <p:ph type="title"/>
          </p:nvPr>
        </p:nvSpPr>
        <p:spPr>
          <a:xfrm>
            <a:off x="838200" y="365125"/>
            <a:ext cx="10515600" cy="2437452"/>
          </a:xfrm>
        </p:spPr>
        <p:txBody>
          <a:bodyPr>
            <a:normAutofit/>
          </a:bodyPr>
          <a:lstStyle/>
          <a:p>
            <a:r>
              <a:rPr lang="cs-CZ" altLang="cs-CZ" sz="4000" b="1" dirty="0">
                <a:latin typeface="+mn-lt"/>
              </a:rPr>
              <a:t>Finanční hospodaření příspěvkových organizací</a:t>
            </a:r>
            <a:r>
              <a:rPr lang="cs-CZ" altLang="cs-CZ" sz="6700" b="1" dirty="0" smtClean="0">
                <a:latin typeface="+mn-lt"/>
              </a:rPr>
              <a:t/>
            </a:r>
            <a:br>
              <a:rPr lang="cs-CZ" altLang="cs-CZ" sz="6700" b="1" dirty="0" smtClean="0">
                <a:latin typeface="+mn-lt"/>
              </a:rPr>
            </a:br>
            <a:r>
              <a:rPr lang="cs-CZ" altLang="cs-CZ" dirty="0" smtClean="0"/>
              <a:t/>
            </a:r>
            <a:br>
              <a:rPr lang="cs-CZ" altLang="cs-CZ" dirty="0" smtClean="0"/>
            </a:br>
            <a:endParaRPr lang="cs-CZ" altLang="cs-CZ" dirty="0" smtClean="0"/>
          </a:p>
        </p:txBody>
      </p:sp>
      <p:sp>
        <p:nvSpPr>
          <p:cNvPr id="71683" name="Zástupný symbol pro obsah 2"/>
          <p:cNvSpPr>
            <a:spLocks noGrp="1"/>
          </p:cNvSpPr>
          <p:nvPr>
            <p:ph idx="1"/>
          </p:nvPr>
        </p:nvSpPr>
        <p:spPr>
          <a:xfrm>
            <a:off x="743197" y="1789999"/>
            <a:ext cx="10515600" cy="4351338"/>
          </a:xfrm>
        </p:spPr>
        <p:txBody>
          <a:bodyPr>
            <a:noAutofit/>
          </a:bodyPr>
          <a:lstStyle/>
          <a:p>
            <a:pPr algn="just"/>
            <a:r>
              <a:rPr lang="cs-CZ" altLang="cs-CZ" sz="3200" dirty="0" smtClean="0"/>
              <a:t>Příspěvková organizace </a:t>
            </a:r>
            <a:r>
              <a:rPr lang="cs-CZ" altLang="cs-CZ" sz="3200" b="1" dirty="0" smtClean="0">
                <a:solidFill>
                  <a:srgbClr val="FF0000"/>
                </a:solidFill>
              </a:rPr>
              <a:t>sestavuje rozpočet a střednědobý výhled rozpočtu, které schvaluje její zřizovatel.</a:t>
            </a:r>
          </a:p>
          <a:p>
            <a:pPr algn="just"/>
            <a:r>
              <a:rPr lang="cs-CZ" altLang="cs-CZ" sz="3200" dirty="0" smtClean="0"/>
              <a:t> </a:t>
            </a:r>
            <a:r>
              <a:rPr lang="cs-CZ" altLang="cs-CZ" sz="3200" b="1" dirty="0" smtClean="0">
                <a:solidFill>
                  <a:srgbClr val="FF0000"/>
                </a:solidFill>
              </a:rPr>
              <a:t>Rozpočet příspěvkové organizace </a:t>
            </a:r>
            <a:r>
              <a:rPr lang="cs-CZ" altLang="cs-CZ" sz="3200" dirty="0" smtClean="0"/>
              <a:t>je plán výnosů a nákladů na rozpočtový rok, jímž se řídí financování činnosti příspěvkové organizace. Rozpočtový rok je shodný s kalendářním rokem.</a:t>
            </a:r>
          </a:p>
          <a:p>
            <a:pPr algn="just"/>
            <a:r>
              <a:rPr lang="cs-CZ" altLang="cs-CZ" sz="3200" dirty="0" smtClean="0"/>
              <a:t> </a:t>
            </a:r>
            <a:r>
              <a:rPr lang="cs-CZ" altLang="cs-CZ" sz="3200" b="1" dirty="0" smtClean="0">
                <a:solidFill>
                  <a:srgbClr val="FF0000"/>
                </a:solidFill>
              </a:rPr>
              <a:t>Střednědobý výhled </a:t>
            </a:r>
            <a:r>
              <a:rPr lang="cs-CZ" altLang="cs-CZ" sz="3200" dirty="0" smtClean="0"/>
              <a:t>rozpočtu příspěvkové organizace je plán výnosů a nákladů na nejméně </a:t>
            </a:r>
            <a:r>
              <a:rPr lang="cs-CZ" altLang="cs-CZ" sz="3200" dirty="0" smtClean="0">
                <a:solidFill>
                  <a:srgbClr val="FF0000"/>
                </a:solidFill>
              </a:rPr>
              <a:t>2 roky </a:t>
            </a:r>
            <a:r>
              <a:rPr lang="cs-CZ" altLang="cs-CZ" sz="3200" dirty="0" smtClean="0"/>
              <a:t>následující po roce, na který je sestavován rozpočet. Obsahuje předpokládané náklady a výnosy v jednotlivých letech.</a:t>
            </a:r>
          </a:p>
        </p:txBody>
      </p:sp>
      <p:sp>
        <p:nvSpPr>
          <p:cNvPr id="71685" name="Zástupný symbol pro číslo snímku 4"/>
          <p:cNvSpPr>
            <a:spLocks noGrp="1"/>
          </p:cNvSpPr>
          <p:nvPr>
            <p:ph type="sldNum" sz="quarter" idx="11"/>
          </p:nvPr>
        </p:nvSpPr>
        <p:spPr>
          <a:xfrm>
            <a:off x="9732389" y="6356350"/>
            <a:ext cx="4114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B2EC4A12-B452-4BC9-B075-F33486C1DB1E}" type="slidenum">
              <a:rPr lang="cs-CZ" altLang="cs-CZ" sz="1200">
                <a:latin typeface="Trebuchet MS" panose="020B0603020202020204" pitchFamily="34" charset="0"/>
              </a:rPr>
              <a:pPr/>
              <a:t>91</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109693199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
            </a:r>
            <a:br>
              <a:rPr lang="cs-CZ" dirty="0" smtClean="0"/>
            </a:br>
            <a:r>
              <a:rPr lang="cs-CZ" sz="4000" b="1" dirty="0" smtClean="0">
                <a:solidFill>
                  <a:schemeClr val="accent1"/>
                </a:solidFill>
              </a:rPr>
              <a:t>Zveřejňování </a:t>
            </a:r>
            <a:r>
              <a:rPr lang="cs-CZ" sz="4000" b="1" dirty="0">
                <a:solidFill>
                  <a:schemeClr val="accent1"/>
                </a:solidFill>
              </a:rPr>
              <a:t>střednědobého výhledu rozpočtu a rozpočtu příspěvkové organizace</a:t>
            </a:r>
            <a:r>
              <a:rPr lang="cs-CZ" dirty="0"/>
              <a:t/>
            </a:r>
            <a:br>
              <a:rPr lang="cs-CZ" dirty="0"/>
            </a:b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endParaRPr lang="cs-CZ" dirty="0"/>
          </a:p>
          <a:p>
            <a:pPr algn="just"/>
            <a:r>
              <a:rPr lang="cs-CZ" sz="3400" dirty="0" smtClean="0">
                <a:solidFill>
                  <a:schemeClr val="accent1"/>
                </a:solidFill>
              </a:rPr>
              <a:t>Příspěvková </a:t>
            </a:r>
            <a:r>
              <a:rPr lang="cs-CZ" sz="3400" dirty="0">
                <a:solidFill>
                  <a:schemeClr val="accent1"/>
                </a:solidFill>
              </a:rPr>
              <a:t>organizace zveřejní návrh střednědobého výhledu rozpočtu </a:t>
            </a:r>
            <a:r>
              <a:rPr lang="cs-CZ" sz="3400" b="1" dirty="0">
                <a:solidFill>
                  <a:schemeClr val="accent1"/>
                </a:solidFill>
              </a:rPr>
              <a:t>na svých internetových stránkách, na internetových stránkách svého zřizovatele, nebo způsobem v místě obvyklým</a:t>
            </a:r>
            <a:r>
              <a:rPr lang="cs-CZ" sz="3400" dirty="0">
                <a:solidFill>
                  <a:schemeClr val="accent1"/>
                </a:solidFill>
              </a:rPr>
              <a:t> nejméně 15 dnů přede dnem zahájení jeho projednávání zřizovatelem. Zveřejnění musí trvat až do schválení střednědobého výhledu rozpočtu.</a:t>
            </a:r>
          </a:p>
          <a:p>
            <a:pPr algn="just"/>
            <a:r>
              <a:rPr lang="cs-CZ" sz="3400" dirty="0">
                <a:solidFill>
                  <a:schemeClr val="accent1"/>
                </a:solidFill>
              </a:rPr>
              <a:t> </a:t>
            </a:r>
            <a:r>
              <a:rPr lang="cs-CZ" sz="3400" dirty="0" smtClean="0">
                <a:solidFill>
                  <a:schemeClr val="accent1"/>
                </a:solidFill>
              </a:rPr>
              <a:t>Příspěvková </a:t>
            </a:r>
            <a:r>
              <a:rPr lang="cs-CZ" sz="3400" dirty="0">
                <a:solidFill>
                  <a:schemeClr val="accent1"/>
                </a:solidFill>
              </a:rPr>
              <a:t>organizace zveřejní střednědobý výhled rozpočtu na svých internetových stránkách, na internetových stránkách svého zřizovatele, nebo způsobem v místě obvyklým do 30 dnů ode dne jeho schválení. Zveřejnění musí trvat až do schválení nového střednědobého výhledu rozpočtu.</a:t>
            </a:r>
          </a:p>
          <a:p>
            <a:pPr algn="just"/>
            <a:r>
              <a:rPr lang="cs-CZ" sz="3400" dirty="0">
                <a:solidFill>
                  <a:schemeClr val="accent1"/>
                </a:solidFill>
              </a:rPr>
              <a:t> </a:t>
            </a:r>
            <a:r>
              <a:rPr lang="cs-CZ" sz="3400" dirty="0" smtClean="0">
                <a:solidFill>
                  <a:schemeClr val="accent1"/>
                </a:solidFill>
              </a:rPr>
              <a:t>Příspěvková </a:t>
            </a:r>
            <a:r>
              <a:rPr lang="cs-CZ" sz="3400" dirty="0">
                <a:solidFill>
                  <a:schemeClr val="accent1"/>
                </a:solidFill>
              </a:rPr>
              <a:t>organizace zveřejní návrh rozpočtu na svých internetových stránkách, na internetových stránkách svého zřizovatele, nebo způsobem v místě obvyklým nejméně 15 dnů přede dnem zahájení jeho projednávání zřizovatelem. Zveřejnění musí trvat až do schválení rozpočtu.</a:t>
            </a:r>
          </a:p>
          <a:p>
            <a:pPr algn="just"/>
            <a:r>
              <a:rPr lang="cs-CZ" sz="3400" dirty="0">
                <a:solidFill>
                  <a:schemeClr val="accent1"/>
                </a:solidFill>
              </a:rPr>
              <a:t> </a:t>
            </a:r>
            <a:r>
              <a:rPr lang="cs-CZ" sz="3400" dirty="0" smtClean="0">
                <a:solidFill>
                  <a:schemeClr val="accent1"/>
                </a:solidFill>
              </a:rPr>
              <a:t>Příspěvková </a:t>
            </a:r>
            <a:r>
              <a:rPr lang="cs-CZ" sz="3400" dirty="0">
                <a:solidFill>
                  <a:schemeClr val="accent1"/>
                </a:solidFill>
              </a:rPr>
              <a:t>organizace zveřejní rozpočet na svých internetových stránkách, na internetových stránkách svého zřizovatele, nebo způsobem v místě obvyklým do 30 dnů od jeho schválení. Zveřejnění musí trvat až do schválení rozpočtu na následující rozpočtový rok.</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92</a:t>
            </a:fld>
            <a:endParaRPr lang="en-US" dirty="0"/>
          </a:p>
        </p:txBody>
      </p:sp>
    </p:spTree>
    <p:extLst>
      <p:ext uri="{BB962C8B-B14F-4D97-AF65-F5344CB8AC3E}">
        <p14:creationId xmlns:p14="http://schemas.microsoft.com/office/powerpoint/2010/main" val="22400055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p:cNvSpPr>
            <a:spLocks noGrp="1"/>
          </p:cNvSpPr>
          <p:nvPr>
            <p:ph type="title"/>
          </p:nvPr>
        </p:nvSpPr>
        <p:spPr/>
        <p:txBody>
          <a:bodyPr/>
          <a:lstStyle/>
          <a:p>
            <a:endParaRPr lang="cs-CZ" altLang="cs-CZ" dirty="0" smtClean="0"/>
          </a:p>
        </p:txBody>
      </p:sp>
      <p:sp>
        <p:nvSpPr>
          <p:cNvPr id="72707" name="Zástupný symbol pro obsah 2"/>
          <p:cNvSpPr>
            <a:spLocks noGrp="1"/>
          </p:cNvSpPr>
          <p:nvPr>
            <p:ph idx="1"/>
          </p:nvPr>
        </p:nvSpPr>
        <p:spPr/>
        <p:txBody>
          <a:bodyPr>
            <a:normAutofit/>
          </a:bodyPr>
          <a:lstStyle/>
          <a:p>
            <a:pPr algn="just"/>
            <a:r>
              <a:rPr lang="cs-CZ" altLang="cs-CZ" sz="3200" dirty="0" smtClean="0"/>
              <a:t>Příspěvková organizace hospodaří s peněžními prostředky získanými vlastní činností a s peněžními prostředky přijatými z rozpočtu svého zřizovatele. Dále hospodaří s prostředky svých fondů, s peněžitými dary od fyzických a právnických osob, včetně peněžních prostředků poskytnutých z Národního fondu a ze zahraničí.</a:t>
            </a:r>
          </a:p>
          <a:p>
            <a:pPr marL="0" indent="0">
              <a:buNone/>
            </a:pPr>
            <a:endParaRPr lang="cs-CZ" altLang="cs-CZ" sz="3200" dirty="0" smtClean="0"/>
          </a:p>
        </p:txBody>
      </p:sp>
      <p:sp>
        <p:nvSpPr>
          <p:cNvPr id="72709" name="Zástupný symbol pro číslo snímku 4"/>
          <p:cNvSpPr>
            <a:spLocks noGrp="1"/>
          </p:cNvSpPr>
          <p:nvPr>
            <p:ph type="sldNum" sz="quarter" idx="11"/>
          </p:nvPr>
        </p:nvSpPr>
        <p:spPr>
          <a:xfrm>
            <a:off x="9553281" y="6356350"/>
            <a:ext cx="4114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B3C44C63-C69A-4C2F-AB97-BA2DCB0810E9}" type="slidenum">
              <a:rPr lang="cs-CZ" altLang="cs-CZ" sz="1200">
                <a:latin typeface="Trebuchet MS" panose="020B0603020202020204" pitchFamily="34" charset="0"/>
              </a:rPr>
              <a:pPr/>
              <a:t>93</a:t>
            </a:fld>
            <a:endParaRPr lang="cs-CZ" altLang="cs-CZ" sz="1200" dirty="0">
              <a:latin typeface="Trebuchet MS" panose="020B0603020202020204" pitchFamily="34" charset="0"/>
            </a:endParaRPr>
          </a:p>
        </p:txBody>
      </p:sp>
    </p:spTree>
    <p:extLst>
      <p:ext uri="{BB962C8B-B14F-4D97-AF65-F5344CB8AC3E}">
        <p14:creationId xmlns:p14="http://schemas.microsoft.com/office/powerpoint/2010/main" val="296646618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88274"/>
            <a:ext cx="10515600" cy="561704"/>
          </a:xfrm>
        </p:spPr>
        <p:txBody>
          <a:bodyPr>
            <a:normAutofit fontScale="90000"/>
          </a:bodyPr>
          <a:lstStyle/>
          <a:p>
            <a:pPr algn="ctr"/>
            <a:r>
              <a:rPr lang="cs-CZ" dirty="0" smtClean="0"/>
              <a:t/>
            </a:r>
            <a:br>
              <a:rPr lang="cs-CZ" dirty="0" smtClean="0"/>
            </a:br>
            <a:r>
              <a:rPr lang="cs-CZ" dirty="0" smtClean="0">
                <a:solidFill>
                  <a:schemeClr val="accent1"/>
                </a:solidFill>
              </a:rPr>
              <a:t>Příspěvková </a:t>
            </a:r>
            <a:r>
              <a:rPr lang="cs-CZ" dirty="0">
                <a:solidFill>
                  <a:schemeClr val="accent1"/>
                </a:solidFill>
              </a:rPr>
              <a:t>organizace dále hospodaří</a:t>
            </a:r>
            <a:br>
              <a:rPr lang="cs-CZ" dirty="0">
                <a:solidFill>
                  <a:schemeClr val="accent1"/>
                </a:solidFill>
              </a:rPr>
            </a:br>
            <a:r>
              <a:rPr lang="cs-CZ" dirty="0">
                <a:solidFill>
                  <a:schemeClr val="accent1"/>
                </a:solidFill>
              </a:rPr>
              <a:t> </a:t>
            </a:r>
            <a:br>
              <a:rPr lang="cs-CZ" dirty="0">
                <a:solidFill>
                  <a:schemeClr val="accent1"/>
                </a:solidFill>
              </a:rPr>
            </a:br>
            <a:endParaRPr lang="cs-CZ" dirty="0">
              <a:solidFill>
                <a:schemeClr val="accent1"/>
              </a:solidFill>
            </a:endParaRPr>
          </a:p>
        </p:txBody>
      </p:sp>
      <p:sp>
        <p:nvSpPr>
          <p:cNvPr id="3" name="Zástupný symbol pro obsah 2"/>
          <p:cNvSpPr>
            <a:spLocks noGrp="1"/>
          </p:cNvSpPr>
          <p:nvPr>
            <p:ph idx="1"/>
          </p:nvPr>
        </p:nvSpPr>
        <p:spPr>
          <a:xfrm>
            <a:off x="838200" y="1254034"/>
            <a:ext cx="10515600" cy="4922929"/>
          </a:xfrm>
        </p:spPr>
        <p:txBody>
          <a:bodyPr>
            <a:noAutofit/>
          </a:bodyPr>
          <a:lstStyle/>
          <a:p>
            <a:pPr marL="0" indent="0" algn="just">
              <a:buNone/>
            </a:pPr>
            <a:r>
              <a:rPr lang="cs-CZ" sz="2400" dirty="0" smtClean="0">
                <a:solidFill>
                  <a:schemeClr val="accent1"/>
                </a:solidFill>
              </a:rPr>
              <a:t>a</a:t>
            </a:r>
            <a:r>
              <a:rPr lang="cs-CZ" sz="2400" dirty="0">
                <a:solidFill>
                  <a:schemeClr val="accent1"/>
                </a:solidFill>
              </a:rPr>
              <a:t>) s dotací na úhradu provozních výdajů, </a:t>
            </a:r>
            <a:r>
              <a:rPr lang="cs-CZ" sz="2000" dirty="0">
                <a:solidFill>
                  <a:schemeClr val="accent1"/>
                </a:solidFill>
              </a:rPr>
              <a:t>které jsou nebo mají být kryty z rozpočtu Evropské unie, včetně stanoveného podílu státního rozpočtu na financování těchto výdajů,</a:t>
            </a:r>
          </a:p>
          <a:p>
            <a:pPr marL="0" indent="0" algn="just">
              <a:buNone/>
            </a:pPr>
            <a:r>
              <a:rPr lang="cs-CZ" sz="2400" dirty="0" smtClean="0">
                <a:solidFill>
                  <a:schemeClr val="accent1"/>
                </a:solidFill>
              </a:rPr>
              <a:t>b</a:t>
            </a:r>
            <a:r>
              <a:rPr lang="cs-CZ" sz="2400" dirty="0">
                <a:solidFill>
                  <a:schemeClr val="accent1"/>
                </a:solidFill>
              </a:rPr>
              <a:t>) s dotací na úhradu provozních výdajů podle mezinárodních smluv, </a:t>
            </a:r>
            <a:r>
              <a:rPr lang="cs-CZ" sz="2000" dirty="0">
                <a:solidFill>
                  <a:schemeClr val="accent1"/>
                </a:solidFill>
              </a:rPr>
              <a:t>na základě kterých jsou České republice svěřeny peněžní prostředky z finančního mechanismu Evropského hospodářského prostoru, z finančního mechanismu Norska a programu švýcarsko-české spolupráce.</a:t>
            </a:r>
          </a:p>
          <a:p>
            <a:pPr algn="just"/>
            <a:r>
              <a:rPr lang="cs-CZ" sz="2000" dirty="0" smtClean="0">
                <a:solidFill>
                  <a:schemeClr val="accent1"/>
                </a:solidFill>
              </a:rPr>
              <a:t>Pokud </a:t>
            </a:r>
            <a:r>
              <a:rPr lang="cs-CZ" sz="2000" dirty="0">
                <a:solidFill>
                  <a:schemeClr val="accent1"/>
                </a:solidFill>
              </a:rPr>
              <a:t>se prostředky poskytnuté </a:t>
            </a:r>
            <a:r>
              <a:rPr lang="cs-CZ" sz="2000" dirty="0" smtClean="0">
                <a:solidFill>
                  <a:schemeClr val="accent1"/>
                </a:solidFill>
              </a:rPr>
              <a:t>PO nespotřebují </a:t>
            </a:r>
            <a:r>
              <a:rPr lang="cs-CZ" sz="2000" dirty="0">
                <a:solidFill>
                  <a:schemeClr val="accent1"/>
                </a:solidFill>
              </a:rPr>
              <a:t>do konce kalendářního roku, převádějí se do rezervního fondu jako zdroj financování v následujících letech a mohou se použít pouze na stanovený účel. V rezervním fondu se tyto zdroje sledují odděleně. Prostředky, které na stanovený účel nebyly použity, podléhají finančnímu vypořádání se státním rozpočtem za rok, ve kterém byl splněn účel, na který byla dotace poskytnuta.</a:t>
            </a:r>
          </a:p>
          <a:p>
            <a:pPr algn="just"/>
            <a:r>
              <a:rPr lang="cs-CZ" sz="2000" dirty="0" smtClean="0">
                <a:solidFill>
                  <a:schemeClr val="accent1"/>
                </a:solidFill>
              </a:rPr>
              <a:t>Zřizovatel </a:t>
            </a:r>
            <a:r>
              <a:rPr lang="cs-CZ" sz="2000" dirty="0">
                <a:solidFill>
                  <a:schemeClr val="accent1"/>
                </a:solidFill>
              </a:rPr>
              <a:t>poskytuje příspěvek na provoz své příspěvkové organizaci zpravidla v návaznosti na výkony nebo jiná kritéria jejích potřeb.</a:t>
            </a:r>
          </a:p>
          <a:p>
            <a:pPr algn="just"/>
            <a:r>
              <a:rPr lang="cs-CZ" sz="2000" dirty="0">
                <a:solidFill>
                  <a:schemeClr val="accent1"/>
                </a:solidFill>
              </a:rPr>
              <a:t> </a:t>
            </a:r>
            <a:r>
              <a:rPr lang="cs-CZ" sz="2000" dirty="0" smtClean="0">
                <a:solidFill>
                  <a:schemeClr val="accent1"/>
                </a:solidFill>
              </a:rPr>
              <a:t>Pokud </a:t>
            </a:r>
            <a:r>
              <a:rPr lang="cs-CZ" sz="2000" dirty="0">
                <a:solidFill>
                  <a:schemeClr val="accent1"/>
                </a:solidFill>
              </a:rPr>
              <a:t>příspěvková organizace vytváří ve své doplňkové činnosti zisk, může jej použít jen ve prospěch své hlavní činnosti; zřizovatel může organizaci povolit jiné využití tohoto zdroje.</a:t>
            </a:r>
            <a:endParaRPr lang="cs-CZ" dirty="0">
              <a:solidFill>
                <a:schemeClr val="accent1"/>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94</a:t>
            </a:fld>
            <a:endParaRPr lang="en-US" dirty="0"/>
          </a:p>
        </p:txBody>
      </p:sp>
    </p:spTree>
    <p:extLst>
      <p:ext uri="{BB962C8B-B14F-4D97-AF65-F5344CB8AC3E}">
        <p14:creationId xmlns:p14="http://schemas.microsoft.com/office/powerpoint/2010/main" val="192093200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normAutofit fontScale="90000"/>
          </a:bodyPr>
          <a:lstStyle/>
          <a:p>
            <a:pPr algn="ctr"/>
            <a:r>
              <a:rPr lang="cs-CZ" altLang="cs-CZ" sz="2800" dirty="0"/>
              <a:t/>
            </a:r>
            <a:br>
              <a:rPr lang="cs-CZ" altLang="cs-CZ" sz="2800" dirty="0"/>
            </a:br>
            <a:r>
              <a:rPr lang="cs-CZ" altLang="cs-CZ" sz="2800" dirty="0"/>
              <a:t/>
            </a:r>
            <a:br>
              <a:rPr lang="cs-CZ" altLang="cs-CZ" sz="2800" dirty="0"/>
            </a:br>
            <a:r>
              <a:rPr lang="cs-CZ" altLang="cs-CZ" sz="3600" b="1" u="sng" dirty="0">
                <a:latin typeface="+mn-lt"/>
              </a:rPr>
              <a:t>Peněžní fondy příspěvkových organizací:</a:t>
            </a:r>
          </a:p>
        </p:txBody>
      </p:sp>
      <p:sp>
        <p:nvSpPr>
          <p:cNvPr id="73731" name="Rectangle 3"/>
          <p:cNvSpPr>
            <a:spLocks noGrp="1" noChangeArrowheads="1"/>
          </p:cNvSpPr>
          <p:nvPr>
            <p:ph type="body" idx="4294967295"/>
          </p:nvPr>
        </p:nvSpPr>
        <p:spPr>
          <a:xfrm>
            <a:off x="1840675" y="1773239"/>
            <a:ext cx="8355838" cy="4357687"/>
          </a:xfrm>
        </p:spPr>
        <p:txBody>
          <a:bodyPr>
            <a:normAutofit lnSpcReduction="10000"/>
          </a:bodyPr>
          <a:lstStyle/>
          <a:p>
            <a:pPr>
              <a:buFont typeface="Wingdings" panose="05000000000000000000" pitchFamily="2" charset="2"/>
              <a:buChar char="v"/>
            </a:pPr>
            <a:endParaRPr lang="cs-CZ" altLang="cs-CZ" sz="3200" dirty="0"/>
          </a:p>
          <a:p>
            <a:pPr>
              <a:buFont typeface="Wingdings" panose="05000000000000000000" pitchFamily="2" charset="2"/>
              <a:buChar char="v"/>
            </a:pPr>
            <a:endParaRPr lang="cs-CZ" altLang="cs-CZ" sz="3200" dirty="0"/>
          </a:p>
          <a:p>
            <a:pPr>
              <a:buFont typeface="Wingdings" panose="05000000000000000000" pitchFamily="2" charset="2"/>
              <a:buChar char="v"/>
            </a:pPr>
            <a:r>
              <a:rPr lang="cs-CZ" altLang="cs-CZ" sz="3200" dirty="0"/>
              <a:t> </a:t>
            </a:r>
            <a:r>
              <a:rPr lang="cs-CZ" altLang="cs-CZ" sz="3200" b="1" dirty="0"/>
              <a:t>rezervní fond,</a:t>
            </a:r>
          </a:p>
          <a:p>
            <a:pPr>
              <a:buFont typeface="Wingdings" panose="05000000000000000000" pitchFamily="2" charset="2"/>
              <a:buChar char="v"/>
            </a:pPr>
            <a:r>
              <a:rPr lang="cs-CZ" altLang="cs-CZ" sz="3200" b="1" dirty="0"/>
              <a:t> </a:t>
            </a:r>
            <a:r>
              <a:rPr lang="cs-CZ" altLang="cs-CZ" sz="3200" b="1" dirty="0" smtClean="0"/>
              <a:t>fond investic ,</a:t>
            </a:r>
            <a:endParaRPr lang="cs-CZ" altLang="cs-CZ" sz="3200" b="1" dirty="0"/>
          </a:p>
          <a:p>
            <a:pPr>
              <a:buFont typeface="Wingdings" panose="05000000000000000000" pitchFamily="2" charset="2"/>
              <a:buChar char="v"/>
            </a:pPr>
            <a:r>
              <a:rPr lang="cs-CZ" altLang="cs-CZ" sz="3200" b="1" dirty="0"/>
              <a:t> fond odměn,</a:t>
            </a:r>
          </a:p>
          <a:p>
            <a:pPr>
              <a:buFont typeface="Wingdings" panose="05000000000000000000" pitchFamily="2" charset="2"/>
              <a:buChar char="v"/>
            </a:pPr>
            <a:r>
              <a:rPr lang="cs-CZ" altLang="cs-CZ" sz="3200" b="1" dirty="0"/>
              <a:t> fond kulturních a sociálních </a:t>
            </a:r>
            <a:r>
              <a:rPr lang="cs-CZ" altLang="cs-CZ" sz="3200" b="1" dirty="0" smtClean="0"/>
              <a:t>potřeb.</a:t>
            </a:r>
          </a:p>
          <a:p>
            <a:pPr marL="0" indent="0" algn="just">
              <a:buNone/>
            </a:pPr>
            <a:r>
              <a:rPr lang="cs-CZ" altLang="cs-CZ" sz="3200" b="1" dirty="0">
                <a:solidFill>
                  <a:schemeClr val="accent1"/>
                </a:solidFill>
              </a:rPr>
              <a:t>Zůstatky peněžních fondů se po skončení roku převádějí do následujícího roku.</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95</a:t>
            </a:fld>
            <a:endParaRPr lang="en-US" dirty="0"/>
          </a:p>
        </p:txBody>
      </p:sp>
    </p:spTree>
    <p:extLst>
      <p:ext uri="{BB962C8B-B14F-4D97-AF65-F5344CB8AC3E}">
        <p14:creationId xmlns:p14="http://schemas.microsoft.com/office/powerpoint/2010/main" val="133353954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75210"/>
            <a:ext cx="10515600" cy="457201"/>
          </a:xfrm>
        </p:spPr>
        <p:txBody>
          <a:bodyPr>
            <a:normAutofit fontScale="90000"/>
          </a:bodyPr>
          <a:lstStyle/>
          <a:p>
            <a:pPr algn="ctr"/>
            <a:r>
              <a:rPr lang="cs-CZ" b="1" dirty="0">
                <a:solidFill>
                  <a:schemeClr val="accent1"/>
                </a:solidFill>
              </a:rPr>
              <a:t>Rezervní fond</a:t>
            </a:r>
            <a:r>
              <a:rPr lang="cs-CZ" dirty="0"/>
              <a:t/>
            </a:r>
            <a:br>
              <a:rPr lang="cs-CZ" dirty="0"/>
            </a:br>
            <a:endParaRPr lang="cs-CZ" dirty="0"/>
          </a:p>
        </p:txBody>
      </p:sp>
      <p:sp>
        <p:nvSpPr>
          <p:cNvPr id="3" name="Zástupný symbol pro obsah 2"/>
          <p:cNvSpPr>
            <a:spLocks noGrp="1"/>
          </p:cNvSpPr>
          <p:nvPr>
            <p:ph idx="1"/>
          </p:nvPr>
        </p:nvSpPr>
        <p:spPr/>
        <p:txBody>
          <a:bodyPr>
            <a:normAutofit fontScale="77500" lnSpcReduction="20000"/>
          </a:bodyPr>
          <a:lstStyle/>
          <a:p>
            <a:endParaRPr lang="cs-CZ" dirty="0"/>
          </a:p>
          <a:p>
            <a:pPr algn="just"/>
            <a:r>
              <a:rPr lang="cs-CZ" dirty="0" smtClean="0">
                <a:solidFill>
                  <a:schemeClr val="accent1"/>
                </a:solidFill>
              </a:rPr>
              <a:t> </a:t>
            </a:r>
            <a:r>
              <a:rPr lang="cs-CZ" dirty="0">
                <a:solidFill>
                  <a:schemeClr val="accent1"/>
                </a:solidFill>
              </a:rPr>
              <a:t>Rezervní fond se tvoří ze zlepšeného výsledku hospodaření příspěvkové organizace na základě schválení jeho výše zřizovatelem po skončení roku, sníženého o případné převody do fondu odměn. Zlepšený výsledek hospodaření příspěvkové organizace je vytvořen tehdy, jestliže skutečné výnosy jejího hospodaření jsou spolu s přijatým provozním příspěvkem větší než její provozní náklady. Rozdělení zlepšeného výsledku hospodaření do rezervního fondu a do fondu odměn schvaluje zřizovatel. Zdrojem rezervního fondu mohou být též peněžní </a:t>
            </a:r>
            <a:r>
              <a:rPr lang="cs-CZ" dirty="0" smtClean="0">
                <a:solidFill>
                  <a:schemeClr val="accent1"/>
                </a:solidFill>
              </a:rPr>
              <a:t>dary</a:t>
            </a:r>
            <a:endParaRPr lang="cs-CZ" dirty="0">
              <a:solidFill>
                <a:schemeClr val="accent1"/>
              </a:solidFill>
            </a:endParaRPr>
          </a:p>
          <a:p>
            <a:pPr marL="0" indent="0" algn="just">
              <a:buNone/>
            </a:pPr>
            <a:r>
              <a:rPr lang="cs-CZ" dirty="0" smtClean="0">
                <a:solidFill>
                  <a:schemeClr val="accent1"/>
                </a:solidFill>
              </a:rPr>
              <a:t>Rezervní </a:t>
            </a:r>
            <a:r>
              <a:rPr lang="cs-CZ" dirty="0">
                <a:solidFill>
                  <a:schemeClr val="accent1"/>
                </a:solidFill>
              </a:rPr>
              <a:t>fond, s výjimkou účelově určených peněžních darů </a:t>
            </a:r>
            <a:r>
              <a:rPr lang="cs-CZ" dirty="0" smtClean="0">
                <a:solidFill>
                  <a:schemeClr val="accent1"/>
                </a:solidFill>
              </a:rPr>
              <a:t>používá </a:t>
            </a:r>
            <a:r>
              <a:rPr lang="cs-CZ" dirty="0">
                <a:solidFill>
                  <a:schemeClr val="accent1"/>
                </a:solidFill>
              </a:rPr>
              <a:t>příspěvková organizace</a:t>
            </a:r>
          </a:p>
          <a:p>
            <a:pPr marL="0" indent="0" algn="just">
              <a:buNone/>
            </a:pPr>
            <a:r>
              <a:rPr lang="cs-CZ" dirty="0" smtClean="0">
                <a:solidFill>
                  <a:schemeClr val="accent1"/>
                </a:solidFill>
              </a:rPr>
              <a:t>a</a:t>
            </a:r>
            <a:r>
              <a:rPr lang="cs-CZ" dirty="0">
                <a:solidFill>
                  <a:schemeClr val="accent1"/>
                </a:solidFill>
              </a:rPr>
              <a:t>) k dalšímu rozvoji své činnosti,</a:t>
            </a:r>
          </a:p>
          <a:p>
            <a:pPr marL="0" indent="0" algn="just">
              <a:buNone/>
            </a:pPr>
            <a:r>
              <a:rPr lang="cs-CZ" dirty="0" smtClean="0">
                <a:solidFill>
                  <a:schemeClr val="accent1"/>
                </a:solidFill>
              </a:rPr>
              <a:t>b</a:t>
            </a:r>
            <a:r>
              <a:rPr lang="cs-CZ" dirty="0">
                <a:solidFill>
                  <a:schemeClr val="accent1"/>
                </a:solidFill>
              </a:rPr>
              <a:t>) k časovému překlenutí dočasného nesouladu mezi výnosy a náklady,</a:t>
            </a:r>
          </a:p>
          <a:p>
            <a:pPr marL="0" indent="0" algn="just">
              <a:buNone/>
            </a:pPr>
            <a:r>
              <a:rPr lang="cs-CZ" dirty="0" smtClean="0">
                <a:solidFill>
                  <a:schemeClr val="accent1"/>
                </a:solidFill>
              </a:rPr>
              <a:t>c</a:t>
            </a:r>
            <a:r>
              <a:rPr lang="cs-CZ" dirty="0">
                <a:solidFill>
                  <a:schemeClr val="accent1"/>
                </a:solidFill>
              </a:rPr>
              <a:t>) k úhradě případných sankcí uložených jí za porušení rozpočtové kázně,</a:t>
            </a:r>
          </a:p>
          <a:p>
            <a:pPr marL="0" indent="0" algn="just">
              <a:buNone/>
            </a:pPr>
            <a:r>
              <a:rPr lang="cs-CZ" dirty="0" smtClean="0">
                <a:solidFill>
                  <a:schemeClr val="accent1"/>
                </a:solidFill>
              </a:rPr>
              <a:t>d</a:t>
            </a:r>
            <a:r>
              <a:rPr lang="cs-CZ" dirty="0">
                <a:solidFill>
                  <a:schemeClr val="accent1"/>
                </a:solidFill>
              </a:rPr>
              <a:t>) k úhradě své ztráty za předchozí léta.</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96</a:t>
            </a:fld>
            <a:endParaRPr lang="en-US" dirty="0"/>
          </a:p>
        </p:txBody>
      </p:sp>
    </p:spTree>
    <p:extLst>
      <p:ext uri="{BB962C8B-B14F-4D97-AF65-F5344CB8AC3E}">
        <p14:creationId xmlns:p14="http://schemas.microsoft.com/office/powerpoint/2010/main" val="20538438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22960"/>
            <a:ext cx="10515600" cy="365760"/>
          </a:xfrm>
        </p:spPr>
        <p:txBody>
          <a:bodyPr>
            <a:normAutofit fontScale="90000"/>
          </a:bodyPr>
          <a:lstStyle/>
          <a:p>
            <a:pPr algn="ctr"/>
            <a:r>
              <a:rPr lang="cs-CZ" b="1" dirty="0">
                <a:solidFill>
                  <a:schemeClr val="accent1"/>
                </a:solidFill>
              </a:rPr>
              <a:t>Fond investic</a:t>
            </a:r>
            <a:r>
              <a:rPr lang="cs-CZ" dirty="0"/>
              <a:t/>
            </a:r>
            <a:br>
              <a:rPr lang="cs-CZ" dirty="0"/>
            </a:br>
            <a:endParaRPr lang="cs-CZ" dirty="0"/>
          </a:p>
        </p:txBody>
      </p:sp>
      <p:sp>
        <p:nvSpPr>
          <p:cNvPr id="3" name="Zástupný symbol pro obsah 2"/>
          <p:cNvSpPr>
            <a:spLocks noGrp="1"/>
          </p:cNvSpPr>
          <p:nvPr>
            <p:ph idx="1"/>
          </p:nvPr>
        </p:nvSpPr>
        <p:spPr/>
        <p:txBody>
          <a:bodyPr>
            <a:noAutofit/>
          </a:bodyPr>
          <a:lstStyle/>
          <a:p>
            <a:pPr marL="0" indent="0">
              <a:buNone/>
            </a:pPr>
            <a:r>
              <a:rPr lang="cs-CZ" sz="1600" b="1" dirty="0" smtClean="0">
                <a:solidFill>
                  <a:schemeClr val="accent1"/>
                </a:solidFill>
              </a:rPr>
              <a:t>k </a:t>
            </a:r>
            <a:r>
              <a:rPr lang="cs-CZ" sz="1600" b="1" dirty="0">
                <a:solidFill>
                  <a:schemeClr val="accent1"/>
                </a:solidFill>
              </a:rPr>
              <a:t>financování svých investičních potřeb. Jeho zdrojem jsou</a:t>
            </a:r>
          </a:p>
          <a:p>
            <a:r>
              <a:rPr lang="cs-CZ" sz="1600" dirty="0">
                <a:solidFill>
                  <a:schemeClr val="accent1"/>
                </a:solidFill>
              </a:rPr>
              <a:t> </a:t>
            </a:r>
            <a:r>
              <a:rPr lang="cs-CZ" sz="1600" dirty="0" smtClean="0">
                <a:solidFill>
                  <a:schemeClr val="accent1"/>
                </a:solidFill>
              </a:rPr>
              <a:t>a</a:t>
            </a:r>
            <a:r>
              <a:rPr lang="cs-CZ" sz="1600" dirty="0">
                <a:solidFill>
                  <a:schemeClr val="accent1"/>
                </a:solidFill>
              </a:rPr>
              <a:t>) peněžní prostředky ve výši odpisů hmotného a nehmotného dlouhodobého </a:t>
            </a:r>
            <a:r>
              <a:rPr lang="cs-CZ" sz="1600" dirty="0" smtClean="0">
                <a:solidFill>
                  <a:schemeClr val="accent1"/>
                </a:solidFill>
              </a:rPr>
              <a:t>majetku</a:t>
            </a:r>
            <a:endParaRPr lang="cs-CZ" sz="1600" dirty="0">
              <a:solidFill>
                <a:schemeClr val="accent1"/>
              </a:solidFill>
            </a:endParaRPr>
          </a:p>
          <a:p>
            <a:r>
              <a:rPr lang="cs-CZ" sz="1600" dirty="0">
                <a:solidFill>
                  <a:schemeClr val="accent1"/>
                </a:solidFill>
              </a:rPr>
              <a:t> </a:t>
            </a:r>
            <a:r>
              <a:rPr lang="cs-CZ" sz="1600" dirty="0" smtClean="0">
                <a:solidFill>
                  <a:schemeClr val="accent1"/>
                </a:solidFill>
              </a:rPr>
              <a:t>b</a:t>
            </a:r>
            <a:r>
              <a:rPr lang="cs-CZ" sz="1600" dirty="0">
                <a:solidFill>
                  <a:schemeClr val="accent1"/>
                </a:solidFill>
              </a:rPr>
              <a:t>) investiční příspěvek z rozpočtu zřizovatele,</a:t>
            </a:r>
          </a:p>
          <a:p>
            <a:r>
              <a:rPr lang="cs-CZ" sz="1600" dirty="0">
                <a:solidFill>
                  <a:schemeClr val="accent1"/>
                </a:solidFill>
              </a:rPr>
              <a:t> </a:t>
            </a:r>
            <a:r>
              <a:rPr lang="cs-CZ" sz="1600" dirty="0" smtClean="0">
                <a:solidFill>
                  <a:schemeClr val="accent1"/>
                </a:solidFill>
              </a:rPr>
              <a:t>c</a:t>
            </a:r>
            <a:r>
              <a:rPr lang="cs-CZ" sz="1600" dirty="0">
                <a:solidFill>
                  <a:schemeClr val="accent1"/>
                </a:solidFill>
              </a:rPr>
              <a:t>) investiční dotace ze státních fondů a jiných veřejných rozpočtů,</a:t>
            </a:r>
          </a:p>
          <a:p>
            <a:r>
              <a:rPr lang="cs-CZ" sz="1600" dirty="0">
                <a:solidFill>
                  <a:schemeClr val="accent1"/>
                </a:solidFill>
              </a:rPr>
              <a:t> </a:t>
            </a:r>
            <a:r>
              <a:rPr lang="cs-CZ" sz="1600" dirty="0" smtClean="0">
                <a:solidFill>
                  <a:schemeClr val="accent1"/>
                </a:solidFill>
              </a:rPr>
              <a:t>d</a:t>
            </a:r>
            <a:r>
              <a:rPr lang="cs-CZ" sz="1600" dirty="0">
                <a:solidFill>
                  <a:schemeClr val="accent1"/>
                </a:solidFill>
              </a:rPr>
              <a:t>) příjmy z prodeje svěřeného dlouhodobého hmotného majetku, jestliže to zřizovatel podle svého rozhodnutí připustí,</a:t>
            </a:r>
          </a:p>
          <a:p>
            <a:r>
              <a:rPr lang="cs-CZ" sz="1600" dirty="0">
                <a:solidFill>
                  <a:schemeClr val="accent1"/>
                </a:solidFill>
              </a:rPr>
              <a:t> </a:t>
            </a:r>
            <a:r>
              <a:rPr lang="cs-CZ" sz="1600" dirty="0" smtClean="0">
                <a:solidFill>
                  <a:schemeClr val="accent1"/>
                </a:solidFill>
              </a:rPr>
              <a:t>e</a:t>
            </a:r>
            <a:r>
              <a:rPr lang="cs-CZ" sz="1600" dirty="0">
                <a:solidFill>
                  <a:schemeClr val="accent1"/>
                </a:solidFill>
              </a:rPr>
              <a:t>) peněžní dary a příspěvky od jiných subjektů, jsou-li určené nebo použitelné k investičním účelům,</a:t>
            </a:r>
          </a:p>
          <a:p>
            <a:r>
              <a:rPr lang="cs-CZ" sz="1600" dirty="0">
                <a:solidFill>
                  <a:schemeClr val="accent1"/>
                </a:solidFill>
              </a:rPr>
              <a:t> </a:t>
            </a:r>
            <a:r>
              <a:rPr lang="cs-CZ" sz="1600" dirty="0" smtClean="0">
                <a:solidFill>
                  <a:schemeClr val="accent1"/>
                </a:solidFill>
              </a:rPr>
              <a:t>f</a:t>
            </a:r>
            <a:r>
              <a:rPr lang="cs-CZ" sz="1600" dirty="0">
                <a:solidFill>
                  <a:schemeClr val="accent1"/>
                </a:solidFill>
              </a:rPr>
              <a:t>) příjmy z prodeje dlouhodobého hmotného majetku ve vlastnictví příspěvkové organizace,</a:t>
            </a:r>
          </a:p>
          <a:p>
            <a:r>
              <a:rPr lang="cs-CZ" sz="1600" dirty="0">
                <a:solidFill>
                  <a:schemeClr val="accent1"/>
                </a:solidFill>
              </a:rPr>
              <a:t> </a:t>
            </a:r>
            <a:r>
              <a:rPr lang="cs-CZ" sz="1600" dirty="0" smtClean="0">
                <a:solidFill>
                  <a:schemeClr val="accent1"/>
                </a:solidFill>
              </a:rPr>
              <a:t>g</a:t>
            </a:r>
            <a:r>
              <a:rPr lang="cs-CZ" sz="1600" dirty="0">
                <a:solidFill>
                  <a:schemeClr val="accent1"/>
                </a:solidFill>
              </a:rPr>
              <a:t>) převody z rezervního fondu ve výši povolené zřizovatelem.</a:t>
            </a:r>
          </a:p>
          <a:p>
            <a:pPr marL="0" indent="0">
              <a:buNone/>
            </a:pPr>
            <a:r>
              <a:rPr lang="cs-CZ" sz="1600" b="1" dirty="0" smtClean="0">
                <a:solidFill>
                  <a:schemeClr val="accent1"/>
                </a:solidFill>
              </a:rPr>
              <a:t>Fond </a:t>
            </a:r>
            <a:r>
              <a:rPr lang="cs-CZ" sz="1600" b="1" dirty="0">
                <a:solidFill>
                  <a:schemeClr val="accent1"/>
                </a:solidFill>
              </a:rPr>
              <a:t>investic příspěvkové organizace se používá</a:t>
            </a:r>
          </a:p>
          <a:p>
            <a:r>
              <a:rPr lang="cs-CZ" sz="1600" dirty="0">
                <a:solidFill>
                  <a:schemeClr val="accent1"/>
                </a:solidFill>
              </a:rPr>
              <a:t> </a:t>
            </a:r>
            <a:r>
              <a:rPr lang="cs-CZ" sz="1600" dirty="0" smtClean="0">
                <a:solidFill>
                  <a:schemeClr val="accent1"/>
                </a:solidFill>
              </a:rPr>
              <a:t>a</a:t>
            </a:r>
            <a:r>
              <a:rPr lang="cs-CZ" sz="1600" dirty="0">
                <a:solidFill>
                  <a:schemeClr val="accent1"/>
                </a:solidFill>
              </a:rPr>
              <a:t>) na pořízení a technické zhodnocení hmotného a nehmotného dlouhodobého majetku, s výjimkou drobného hmotného a nehmotného dlouhodobého majetku,</a:t>
            </a:r>
          </a:p>
          <a:p>
            <a:r>
              <a:rPr lang="cs-CZ" sz="1600" dirty="0">
                <a:solidFill>
                  <a:schemeClr val="accent1"/>
                </a:solidFill>
              </a:rPr>
              <a:t> </a:t>
            </a:r>
            <a:r>
              <a:rPr lang="cs-CZ" sz="1600" dirty="0" smtClean="0">
                <a:solidFill>
                  <a:schemeClr val="accent1"/>
                </a:solidFill>
              </a:rPr>
              <a:t>b</a:t>
            </a:r>
            <a:r>
              <a:rPr lang="cs-CZ" sz="1600" dirty="0">
                <a:solidFill>
                  <a:schemeClr val="accent1"/>
                </a:solidFill>
              </a:rPr>
              <a:t>) k úhradě investičních úvěrů nebo půjček,</a:t>
            </a:r>
          </a:p>
          <a:p>
            <a:r>
              <a:rPr lang="cs-CZ" sz="1600" dirty="0">
                <a:solidFill>
                  <a:schemeClr val="accent1"/>
                </a:solidFill>
              </a:rPr>
              <a:t> </a:t>
            </a:r>
            <a:r>
              <a:rPr lang="cs-CZ" sz="1600" dirty="0" smtClean="0">
                <a:solidFill>
                  <a:schemeClr val="accent1"/>
                </a:solidFill>
              </a:rPr>
              <a:t>c</a:t>
            </a:r>
            <a:r>
              <a:rPr lang="cs-CZ" sz="1600" dirty="0">
                <a:solidFill>
                  <a:schemeClr val="accent1"/>
                </a:solidFill>
              </a:rPr>
              <a:t>) k odvodu do rozpočtu zřizovatele, pokud takový odvod uložil,</a:t>
            </a:r>
          </a:p>
          <a:p>
            <a:r>
              <a:rPr lang="cs-CZ" sz="1600" dirty="0">
                <a:solidFill>
                  <a:schemeClr val="accent1"/>
                </a:solidFill>
              </a:rPr>
              <a:t> </a:t>
            </a:r>
            <a:r>
              <a:rPr lang="cs-CZ" sz="1600" dirty="0" smtClean="0">
                <a:solidFill>
                  <a:schemeClr val="accent1"/>
                </a:solidFill>
              </a:rPr>
              <a:t>d</a:t>
            </a:r>
            <a:r>
              <a:rPr lang="cs-CZ" sz="1600" dirty="0">
                <a:solidFill>
                  <a:schemeClr val="accent1"/>
                </a:solidFill>
              </a:rPr>
              <a:t>) k navýšení peněžních prostředků určených na financování údržby a oprav majetku, který příspěvková organizace používá pro svou činnost.</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97</a:t>
            </a:fld>
            <a:endParaRPr lang="en-US" dirty="0"/>
          </a:p>
        </p:txBody>
      </p:sp>
    </p:spTree>
    <p:extLst>
      <p:ext uri="{BB962C8B-B14F-4D97-AF65-F5344CB8AC3E}">
        <p14:creationId xmlns:p14="http://schemas.microsoft.com/office/powerpoint/2010/main" val="381940125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07869"/>
            <a:ext cx="10515600" cy="45719"/>
          </a:xfrm>
        </p:spPr>
        <p:txBody>
          <a:bodyPr>
            <a:normAutofit fontScale="90000"/>
          </a:bodyPr>
          <a:lstStyle/>
          <a:p>
            <a:pPr algn="ctr"/>
            <a:r>
              <a:rPr lang="cs-CZ" b="1" dirty="0">
                <a:solidFill>
                  <a:schemeClr val="accent1"/>
                </a:solidFill>
              </a:rPr>
              <a:t>Fond odměn</a:t>
            </a: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endParaRPr lang="cs-CZ" dirty="0"/>
          </a:p>
          <a:p>
            <a:pPr marL="0" indent="0" algn="just">
              <a:buNone/>
            </a:pPr>
            <a:r>
              <a:rPr lang="cs-CZ" dirty="0" smtClean="0">
                <a:solidFill>
                  <a:schemeClr val="accent1"/>
                </a:solidFill>
              </a:rPr>
              <a:t>Fond </a:t>
            </a:r>
            <a:r>
              <a:rPr lang="cs-CZ" dirty="0">
                <a:solidFill>
                  <a:schemeClr val="accent1"/>
                </a:solidFill>
              </a:rPr>
              <a:t>odměn je tvořen ze zlepšeného výsledku hospodaření příspěvkové organizace, a to do výše jeho 80 %, nejvýše však do výše 80 % objemu prostředků na platy stanoveného zřizovatelem nebo zvláštním právním předpisem, a peněžními dary účelově určenými na platy.</a:t>
            </a:r>
          </a:p>
          <a:p>
            <a:pPr marL="0" indent="0" algn="just">
              <a:buNone/>
            </a:pPr>
            <a:endParaRPr lang="cs-CZ" dirty="0" smtClean="0">
              <a:solidFill>
                <a:schemeClr val="accent1"/>
              </a:solidFill>
            </a:endParaRPr>
          </a:p>
          <a:p>
            <a:pPr algn="just"/>
            <a:r>
              <a:rPr lang="cs-CZ" dirty="0" smtClean="0">
                <a:solidFill>
                  <a:schemeClr val="accent1"/>
                </a:solidFill>
              </a:rPr>
              <a:t> </a:t>
            </a:r>
            <a:r>
              <a:rPr lang="cs-CZ" dirty="0">
                <a:solidFill>
                  <a:schemeClr val="accent1"/>
                </a:solidFill>
              </a:rPr>
              <a:t>Převod peněžních prostředků do fondu odměn schvaluje zřizovatel.</a:t>
            </a:r>
          </a:p>
          <a:p>
            <a:pPr algn="just"/>
            <a:r>
              <a:rPr lang="cs-CZ" dirty="0">
                <a:solidFill>
                  <a:schemeClr val="accent1"/>
                </a:solidFill>
              </a:rPr>
              <a:t> </a:t>
            </a:r>
            <a:r>
              <a:rPr lang="cs-CZ" dirty="0" smtClean="0">
                <a:solidFill>
                  <a:schemeClr val="accent1"/>
                </a:solidFill>
              </a:rPr>
              <a:t>Z </a:t>
            </a:r>
            <a:r>
              <a:rPr lang="cs-CZ" dirty="0">
                <a:solidFill>
                  <a:schemeClr val="accent1"/>
                </a:solidFill>
              </a:rPr>
              <a:t>fondu odměn se hradí odměny zaměstnancům. Přednostně se z fondu odměn hradí případné překročení stanoveného objemu prostředků na platy.</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98</a:t>
            </a:fld>
            <a:endParaRPr lang="en-US" dirty="0"/>
          </a:p>
        </p:txBody>
      </p:sp>
    </p:spTree>
    <p:extLst>
      <p:ext uri="{BB962C8B-B14F-4D97-AF65-F5344CB8AC3E}">
        <p14:creationId xmlns:p14="http://schemas.microsoft.com/office/powerpoint/2010/main" val="14377269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93412"/>
          </a:xfrm>
        </p:spPr>
        <p:txBody>
          <a:bodyPr>
            <a:normAutofit fontScale="90000"/>
          </a:bodyPr>
          <a:lstStyle/>
          <a:p>
            <a:pPr algn="ctr"/>
            <a:r>
              <a:rPr lang="cs-CZ" b="1" dirty="0">
                <a:solidFill>
                  <a:schemeClr val="accent1"/>
                </a:solidFill>
              </a:rPr>
              <a:t>Fond kulturních a sociálních potřeb</a:t>
            </a:r>
            <a:r>
              <a:rPr lang="cs-CZ" dirty="0"/>
              <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endParaRPr lang="cs-CZ" dirty="0"/>
          </a:p>
          <a:p>
            <a:pPr algn="just"/>
            <a:r>
              <a:rPr lang="cs-CZ" sz="3200" dirty="0" smtClean="0">
                <a:solidFill>
                  <a:schemeClr val="accent1"/>
                </a:solidFill>
              </a:rPr>
              <a:t>Fond </a:t>
            </a:r>
            <a:r>
              <a:rPr lang="cs-CZ" sz="3200" dirty="0">
                <a:solidFill>
                  <a:schemeClr val="accent1"/>
                </a:solidFill>
              </a:rPr>
              <a:t>kulturních a sociálních potřeb je tvořen základním přídělem na vrub nákladů příspěvkové organizace z ročního objemu nákladů zúčtovaných na platy a náhrady platů, popřípadě na mzdy a náhrady mzdy a odměny za pracovní pohotovost, na odměny a ostatní plnění za vykonávanou práci.</a:t>
            </a:r>
          </a:p>
          <a:p>
            <a:pPr algn="just"/>
            <a:r>
              <a:rPr lang="cs-CZ" sz="3200" dirty="0">
                <a:solidFill>
                  <a:schemeClr val="accent1"/>
                </a:solidFill>
              </a:rPr>
              <a:t> </a:t>
            </a:r>
            <a:r>
              <a:rPr lang="cs-CZ" sz="3200" dirty="0" smtClean="0">
                <a:solidFill>
                  <a:schemeClr val="accent1"/>
                </a:solidFill>
              </a:rPr>
              <a:t>Fond </a:t>
            </a:r>
            <a:r>
              <a:rPr lang="cs-CZ" sz="3200" dirty="0">
                <a:solidFill>
                  <a:schemeClr val="accent1"/>
                </a:solidFill>
              </a:rPr>
              <a:t>kulturních a sociálních potřeb je naplňován zálohově z roční plánované výše v souladu s jeho schváleným rozpočtem. Vyúčtování skutečného základního přídělu se provede v rámci účetní závěrky.</a:t>
            </a:r>
          </a:p>
          <a:p>
            <a:pPr marL="0" indent="0" algn="just">
              <a:buNone/>
            </a:pPr>
            <a:r>
              <a:rPr lang="cs-CZ" sz="3200" b="1" dirty="0" smtClean="0">
                <a:solidFill>
                  <a:schemeClr val="accent1"/>
                </a:solidFill>
              </a:rPr>
              <a:t>Fond </a:t>
            </a:r>
            <a:r>
              <a:rPr lang="cs-CZ" sz="3200" b="1" dirty="0">
                <a:solidFill>
                  <a:schemeClr val="accent1"/>
                </a:solidFill>
              </a:rPr>
              <a:t>kulturních a sociálních potřeb je tvořen k zabezpečování kulturních, sociálních a dalších potřeb a je určen zaměstnancům v pracovním poměru k příspěvkové organizaci, žákům středních odborných učilišť a učilišť, interním vědeckým aspirantům, důchodcům, kteří při prvém odchodu do starobního důchodu nebo invalidního důchodu pro invaliditu třetího stupně pracovali u příspěvkové organizace, případně rodinným příslušníkům zaměstnanců a jiným fyzickým nebo i právnickým osobám.</a:t>
            </a:r>
          </a:p>
          <a:p>
            <a:pPr algn="just"/>
            <a:r>
              <a:rPr lang="cs-CZ" sz="3200" dirty="0">
                <a:solidFill>
                  <a:schemeClr val="accent1"/>
                </a:solidFill>
              </a:rPr>
              <a:t> </a:t>
            </a:r>
            <a:r>
              <a:rPr lang="cs-CZ" sz="3200" dirty="0" smtClean="0">
                <a:solidFill>
                  <a:schemeClr val="accent1"/>
                </a:solidFill>
              </a:rPr>
              <a:t>Další </a:t>
            </a:r>
            <a:r>
              <a:rPr lang="cs-CZ" sz="3200" dirty="0">
                <a:solidFill>
                  <a:schemeClr val="accent1"/>
                </a:solidFill>
              </a:rPr>
              <a:t>příjmy, výši tvorby a hospodaření s fondem kulturních a sociálních potřeb stanoví Ministerstvo financí vyhláškou.</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99</a:t>
            </a:fld>
            <a:endParaRPr lang="en-US" dirty="0"/>
          </a:p>
        </p:txBody>
      </p:sp>
    </p:spTree>
    <p:extLst>
      <p:ext uri="{BB962C8B-B14F-4D97-AF65-F5344CB8AC3E}">
        <p14:creationId xmlns:p14="http://schemas.microsoft.com/office/powerpoint/2010/main" val="332301295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6975</Words>
  <Application>Microsoft Office PowerPoint</Application>
  <PresentationFormat>Širokoúhlá obrazovka</PresentationFormat>
  <Paragraphs>818</Paragraphs>
  <Slides>108</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108</vt:i4>
      </vt:variant>
    </vt:vector>
  </HeadingPairs>
  <TitlesOfParts>
    <vt:vector size="116" baseType="lpstr">
      <vt:lpstr>Arial</vt:lpstr>
      <vt:lpstr>Arial Black</vt:lpstr>
      <vt:lpstr>Calibri</vt:lpstr>
      <vt:lpstr>Calibri Light</vt:lpstr>
      <vt:lpstr>Times New Roman</vt:lpstr>
      <vt:lpstr>Trebuchet MS</vt:lpstr>
      <vt:lpstr>Wingdings</vt:lpstr>
      <vt:lpstr>Motiv Office</vt:lpstr>
      <vt:lpstr> Rozpočet obce  </vt:lpstr>
      <vt:lpstr>   Rozpočet =  „věcí veřejnou a záležitostí nás všech“                                                  </vt:lpstr>
      <vt:lpstr>TOK  PENĚZ</vt:lpstr>
      <vt:lpstr>      HOSPODAŘENÍ  ÚSC  právní úprava z.č. 250/2000 Sb.,  +  dílčí novely (29) </vt:lpstr>
      <vt:lpstr>                         </vt:lpstr>
      <vt:lpstr>                   Prameny právní úpravy, aneb které zákony musíme ještě respektovat </vt:lpstr>
      <vt:lpstr>       A ještě několik dalších pramenů právní úpravy</vt:lpstr>
      <vt:lpstr>Prezentace aplikace PowerPoint</vt:lpstr>
      <vt:lpstr>  Rozpočtová pravidla - zákon upravuje:</vt:lpstr>
      <vt:lpstr> Zákonem se řídí:</vt:lpstr>
      <vt:lpstr>  Základní pojmy  pro hospodaření</vt:lpstr>
      <vt:lpstr>Pojem rozpočet </vt:lpstr>
      <vt:lpstr>Rozpočet ze stránky hospodářské</vt:lpstr>
      <vt:lpstr> STŘEDNĚDOBÝ VÝHLED vychází: dříve rozpočtový výhled  </vt:lpstr>
      <vt:lpstr>    Obsahem střednědobého  výhledu jsou:</vt:lpstr>
      <vt:lpstr>PUBLICITA §3 odst. 3 a 4!!!</vt:lpstr>
      <vt:lpstr>Rozpočet obce</vt:lpstr>
      <vt:lpstr>Rozpočet obce</vt:lpstr>
      <vt:lpstr>Musí být splněna PODMÍNKA</vt:lpstr>
      <vt:lpstr>PODMÍNKA na základě zákona 23/2017 Sb.</vt:lpstr>
      <vt:lpstr>                     Zůstatky v rozpočtu a jejich použití</vt:lpstr>
      <vt:lpstr>                                             Peněžní fondy ÚSC:</vt:lpstr>
      <vt:lpstr>               Obsah rozpočtu obce</vt:lpstr>
      <vt:lpstr>  Operace mimo rozpočet:</vt:lpstr>
      <vt:lpstr>    Principy příjmů rozpočtu ÚSC</vt:lpstr>
      <vt:lpstr>    PŘÍJMY rozpočtů obcí</vt:lpstr>
      <vt:lpstr> </vt:lpstr>
      <vt:lpstr> </vt:lpstr>
      <vt:lpstr> </vt:lpstr>
      <vt:lpstr>    Další finanční prostředky:</vt:lpstr>
      <vt:lpstr>Prezentace aplikace PowerPoint</vt:lpstr>
      <vt:lpstr> Výdaje rozpočtu obce</vt:lpstr>
      <vt:lpstr> </vt:lpstr>
      <vt:lpstr> </vt:lpstr>
      <vt:lpstr>Dotace a návratná finanční výpomoc - PROGRAM</vt:lpstr>
      <vt:lpstr>PROGRAM</vt:lpstr>
      <vt:lpstr>Obsahové náležitosti Žádosti</vt:lpstr>
      <vt:lpstr>Obsahové náležitosti V. SMLOUVY</vt:lpstr>
      <vt:lpstr>Prezentace aplikace PowerPoint</vt:lpstr>
      <vt:lpstr>Náležitosti programu</vt:lpstr>
      <vt:lpstr>Publicita smluv</vt:lpstr>
      <vt:lpstr> </vt:lpstr>
      <vt:lpstr>Zásady a funkce tvorby rozpočtů</vt:lpstr>
      <vt:lpstr>Rozpočtový proces na úrovni obcí 3 etapy = 3 roky?</vt:lpstr>
      <vt:lpstr>1. Etapa - Sestavení a zveřejnění rozpočtu OBCE </vt:lpstr>
      <vt:lpstr> 1. Vypracování rozpočtu a střednědobého výhledu</vt:lpstr>
      <vt:lpstr>Zveřejnění rozpočtu a SV</vt:lpstr>
      <vt:lpstr>Návrh rozpočtu a SV</vt:lpstr>
      <vt:lpstr>  Schvalování rozpočtu obce a SV</vt:lpstr>
      <vt:lpstr>Rozpočtové provizorium-novinka</vt:lpstr>
      <vt:lpstr>Zveřejnění rozpočtu, SV a vyvěšení</vt:lpstr>
      <vt:lpstr>  2. etapa - Hospodaření a kontrola</vt:lpstr>
      <vt:lpstr>  Vnitřní kontrola</vt:lpstr>
      <vt:lpstr>  Vnější kontrola</vt:lpstr>
      <vt:lpstr>Změny rozpočtu</vt:lpstr>
      <vt:lpstr>Publicita rozpočtového opatření </vt:lpstr>
      <vt:lpstr>PORUŠENÍ ROZPOČTOVÉ KÁZNĚ </vt:lpstr>
      <vt:lpstr>Porušení rozpočtové kázně peněžité povahy</vt:lpstr>
      <vt:lpstr>Prezentace aplikace PowerPoint</vt:lpstr>
      <vt:lpstr>Porušení rozpočtové kázně nepeněžité povahy</vt:lpstr>
      <vt:lpstr>Přestupky</vt:lpstr>
      <vt:lpstr>Prezentace aplikace PowerPoint</vt:lpstr>
      <vt:lpstr>Prezentace aplikace PowerPoint</vt:lpstr>
      <vt:lpstr>  3 etapa - Závěrečný účet</vt:lpstr>
      <vt:lpstr>Závěrečný účet obce</vt:lpstr>
      <vt:lpstr>Prezentace aplikace PowerPoint</vt:lpstr>
      <vt:lpstr>Závěrečný účet s výhradami</vt:lpstr>
      <vt:lpstr>Prezentace aplikace PowerPoint</vt:lpstr>
      <vt:lpstr>ROZPOČTOVÁ  SKLADBA</vt:lpstr>
      <vt:lpstr>ROZPOČTOVÁ  SKLADBA</vt:lpstr>
      <vt:lpstr>Rozpočtová skladba</vt:lpstr>
      <vt:lpstr>Třídění P+V rozpočtu se řídí zásadami:</vt:lpstr>
      <vt:lpstr>Třídění P+V SR podle rozpočtové skladby</vt:lpstr>
      <vt:lpstr>2016 Novela vyhlášky o RS rozšíření o §3a</vt:lpstr>
      <vt:lpstr>2. Druhové členění</vt:lpstr>
      <vt:lpstr>Druhové členění</vt:lpstr>
      <vt:lpstr>3.Odvětvové členění</vt:lpstr>
      <vt:lpstr>4. Konsolidační členění </vt:lpstr>
      <vt:lpstr>  Rozpočtová skladba:</vt:lpstr>
      <vt:lpstr>Prezentace aplikace PowerPoint</vt:lpstr>
      <vt:lpstr>Organizace územních samosprávných celků - obcí</vt:lpstr>
      <vt:lpstr>  Organizace ÚSC:</vt:lpstr>
      <vt:lpstr> </vt:lpstr>
      <vt:lpstr>Prezentace aplikace PowerPoint</vt:lpstr>
      <vt:lpstr>  Organizační složky ÚSC:</vt:lpstr>
      <vt:lpstr> Forma hospodaření  OS:</vt:lpstr>
      <vt:lpstr>Prezentace aplikace PowerPoint</vt:lpstr>
      <vt:lpstr>Prezentace aplikace PowerPoint</vt:lpstr>
      <vt:lpstr>  Příspěvkové organizace ÚSC:</vt:lpstr>
      <vt:lpstr>MAJETEK PO ÚSC</vt:lpstr>
      <vt:lpstr>Finanční hospodaření příspěvkových organizací  </vt:lpstr>
      <vt:lpstr> Zveřejňování střednědobého výhledu rozpočtu a rozpočtu příspěvkové organizace </vt:lpstr>
      <vt:lpstr>Prezentace aplikace PowerPoint</vt:lpstr>
      <vt:lpstr> Příspěvková organizace dále hospodaří   </vt:lpstr>
      <vt:lpstr>  Peněžní fondy příspěvkových organizací:</vt:lpstr>
      <vt:lpstr>Rezervní fond </vt:lpstr>
      <vt:lpstr>Fond investic </vt:lpstr>
      <vt:lpstr>Fond odměn </vt:lpstr>
      <vt:lpstr>Fond kulturních a sociálních potřeb </vt:lpstr>
      <vt:lpstr>Další činnosti zabezpečované PO</vt:lpstr>
      <vt:lpstr>Zřizování a zakládání právnických osob PO </vt:lpstr>
      <vt:lpstr>  Hospodaření svazku obcí</vt:lpstr>
      <vt:lpstr>  Příspěvkové organizace SO</vt:lpstr>
      <vt:lpstr>  Plnění závazků z Evropské dohody</vt:lpstr>
      <vt:lpstr>Závěrem</vt:lpstr>
      <vt:lpstr>Prezentace aplikace PowerPoint</vt:lpstr>
      <vt:lpstr>Závěrem </vt:lpstr>
      <vt:lpstr>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Rozpočet obce – příprava na rok 2018</dc:title>
  <dc:creator>35</dc:creator>
  <cp:lastModifiedBy>Ivana Pařízková</cp:lastModifiedBy>
  <cp:revision>4</cp:revision>
  <dcterms:created xsi:type="dcterms:W3CDTF">2017-11-21T21:35:03Z</dcterms:created>
  <dcterms:modified xsi:type="dcterms:W3CDTF">2017-12-01T12:03:38Z</dcterms:modified>
</cp:coreProperties>
</file>