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0"/>
  </p:notesMasterIdLst>
  <p:handoutMasterIdLst>
    <p:handoutMasterId r:id="rId161"/>
  </p:handoutMasterIdLst>
  <p:sldIdLst>
    <p:sldId id="392" r:id="rId2"/>
    <p:sldId id="257" r:id="rId3"/>
    <p:sldId id="369" r:id="rId4"/>
    <p:sldId id="371" r:id="rId5"/>
    <p:sldId id="372" r:id="rId6"/>
    <p:sldId id="391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48" r:id="rId16"/>
    <p:sldId id="382" r:id="rId17"/>
    <p:sldId id="381" r:id="rId18"/>
    <p:sldId id="384" r:id="rId19"/>
    <p:sldId id="383" r:id="rId20"/>
    <p:sldId id="385" r:id="rId21"/>
    <p:sldId id="386" r:id="rId22"/>
    <p:sldId id="387" r:id="rId23"/>
    <p:sldId id="388" r:id="rId24"/>
    <p:sldId id="389" r:id="rId25"/>
    <p:sldId id="393" r:id="rId26"/>
    <p:sldId id="394" r:id="rId27"/>
    <p:sldId id="395" r:id="rId28"/>
    <p:sldId id="396" r:id="rId29"/>
    <p:sldId id="397" r:id="rId30"/>
    <p:sldId id="398" r:id="rId31"/>
    <p:sldId id="399" r:id="rId32"/>
    <p:sldId id="400" r:id="rId33"/>
    <p:sldId id="401" r:id="rId34"/>
    <p:sldId id="402" r:id="rId35"/>
    <p:sldId id="403" r:id="rId36"/>
    <p:sldId id="404" r:id="rId37"/>
    <p:sldId id="405" r:id="rId38"/>
    <p:sldId id="406" r:id="rId39"/>
    <p:sldId id="407" r:id="rId40"/>
    <p:sldId id="408" r:id="rId41"/>
    <p:sldId id="409" r:id="rId42"/>
    <p:sldId id="410" r:id="rId43"/>
    <p:sldId id="411" r:id="rId44"/>
    <p:sldId id="412" r:id="rId45"/>
    <p:sldId id="413" r:id="rId46"/>
    <p:sldId id="414" r:id="rId47"/>
    <p:sldId id="415" r:id="rId48"/>
    <p:sldId id="416" r:id="rId49"/>
    <p:sldId id="417" r:id="rId50"/>
    <p:sldId id="418" r:id="rId51"/>
    <p:sldId id="419" r:id="rId52"/>
    <p:sldId id="420" r:id="rId53"/>
    <p:sldId id="421" r:id="rId54"/>
    <p:sldId id="422" r:id="rId55"/>
    <p:sldId id="423" r:id="rId56"/>
    <p:sldId id="424" r:id="rId57"/>
    <p:sldId id="425" r:id="rId58"/>
    <p:sldId id="426" r:id="rId59"/>
    <p:sldId id="427" r:id="rId60"/>
    <p:sldId id="428" r:id="rId61"/>
    <p:sldId id="429" r:id="rId62"/>
    <p:sldId id="430" r:id="rId63"/>
    <p:sldId id="431" r:id="rId64"/>
    <p:sldId id="432" r:id="rId65"/>
    <p:sldId id="433" r:id="rId66"/>
    <p:sldId id="434" r:id="rId67"/>
    <p:sldId id="435" r:id="rId68"/>
    <p:sldId id="436" r:id="rId69"/>
    <p:sldId id="437" r:id="rId70"/>
    <p:sldId id="438" r:id="rId71"/>
    <p:sldId id="439" r:id="rId72"/>
    <p:sldId id="440" r:id="rId73"/>
    <p:sldId id="441" r:id="rId74"/>
    <p:sldId id="442" r:id="rId75"/>
    <p:sldId id="443" r:id="rId76"/>
    <p:sldId id="444" r:id="rId77"/>
    <p:sldId id="445" r:id="rId78"/>
    <p:sldId id="446" r:id="rId79"/>
    <p:sldId id="447" r:id="rId80"/>
    <p:sldId id="448" r:id="rId81"/>
    <p:sldId id="449" r:id="rId82"/>
    <p:sldId id="450" r:id="rId83"/>
    <p:sldId id="451" r:id="rId84"/>
    <p:sldId id="452" r:id="rId85"/>
    <p:sldId id="453" r:id="rId86"/>
    <p:sldId id="454" r:id="rId87"/>
    <p:sldId id="455" r:id="rId88"/>
    <p:sldId id="456" r:id="rId89"/>
    <p:sldId id="457" r:id="rId90"/>
    <p:sldId id="458" r:id="rId91"/>
    <p:sldId id="459" r:id="rId92"/>
    <p:sldId id="460" r:id="rId93"/>
    <p:sldId id="461" r:id="rId94"/>
    <p:sldId id="462" r:id="rId95"/>
    <p:sldId id="463" r:id="rId96"/>
    <p:sldId id="464" r:id="rId97"/>
    <p:sldId id="465" r:id="rId98"/>
    <p:sldId id="466" r:id="rId99"/>
    <p:sldId id="467" r:id="rId100"/>
    <p:sldId id="468" r:id="rId101"/>
    <p:sldId id="469" r:id="rId102"/>
    <p:sldId id="470" r:id="rId103"/>
    <p:sldId id="471" r:id="rId104"/>
    <p:sldId id="472" r:id="rId105"/>
    <p:sldId id="473" r:id="rId106"/>
    <p:sldId id="474" r:id="rId107"/>
    <p:sldId id="475" r:id="rId108"/>
    <p:sldId id="476" r:id="rId109"/>
    <p:sldId id="477" r:id="rId110"/>
    <p:sldId id="478" r:id="rId111"/>
    <p:sldId id="479" r:id="rId112"/>
    <p:sldId id="480" r:id="rId113"/>
    <p:sldId id="481" r:id="rId114"/>
    <p:sldId id="482" r:id="rId115"/>
    <p:sldId id="483" r:id="rId116"/>
    <p:sldId id="484" r:id="rId117"/>
    <p:sldId id="485" r:id="rId118"/>
    <p:sldId id="486" r:id="rId119"/>
    <p:sldId id="487" r:id="rId120"/>
    <p:sldId id="488" r:id="rId121"/>
    <p:sldId id="489" r:id="rId122"/>
    <p:sldId id="490" r:id="rId123"/>
    <p:sldId id="491" r:id="rId124"/>
    <p:sldId id="492" r:id="rId125"/>
    <p:sldId id="493" r:id="rId126"/>
    <p:sldId id="494" r:id="rId127"/>
    <p:sldId id="495" r:id="rId128"/>
    <p:sldId id="496" r:id="rId129"/>
    <p:sldId id="497" r:id="rId130"/>
    <p:sldId id="498" r:id="rId131"/>
    <p:sldId id="499" r:id="rId132"/>
    <p:sldId id="500" r:id="rId133"/>
    <p:sldId id="501" r:id="rId134"/>
    <p:sldId id="502" r:id="rId135"/>
    <p:sldId id="503" r:id="rId136"/>
    <p:sldId id="504" r:id="rId137"/>
    <p:sldId id="505" r:id="rId138"/>
    <p:sldId id="506" r:id="rId139"/>
    <p:sldId id="507" r:id="rId140"/>
    <p:sldId id="508" r:id="rId141"/>
    <p:sldId id="509" r:id="rId142"/>
    <p:sldId id="510" r:id="rId143"/>
    <p:sldId id="511" r:id="rId144"/>
    <p:sldId id="512" r:id="rId145"/>
    <p:sldId id="513" r:id="rId146"/>
    <p:sldId id="514" r:id="rId147"/>
    <p:sldId id="515" r:id="rId148"/>
    <p:sldId id="516" r:id="rId149"/>
    <p:sldId id="517" r:id="rId150"/>
    <p:sldId id="518" r:id="rId151"/>
    <p:sldId id="519" r:id="rId152"/>
    <p:sldId id="520" r:id="rId153"/>
    <p:sldId id="521" r:id="rId154"/>
    <p:sldId id="522" r:id="rId155"/>
    <p:sldId id="523" r:id="rId156"/>
    <p:sldId id="524" r:id="rId157"/>
    <p:sldId id="525" r:id="rId158"/>
    <p:sldId id="526" r:id="rId1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ulní strana" id="{7B692206-E671-4541-BF20-B205A4DF3851}">
          <p14:sldIdLst/>
        </p14:section>
        <p14:section name="Obsah" id="{905F8762-B386-4E38-A933-83751AE92FC0}">
          <p14:sldIdLst>
            <p14:sldId id="392"/>
            <p14:sldId id="257"/>
            <p14:sldId id="369"/>
            <p14:sldId id="371"/>
            <p14:sldId id="372"/>
            <p14:sldId id="391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48"/>
            <p14:sldId id="382"/>
            <p14:sldId id="381"/>
            <p14:sldId id="384"/>
            <p14:sldId id="383"/>
            <p14:sldId id="385"/>
            <p14:sldId id="386"/>
            <p14:sldId id="387"/>
            <p14:sldId id="388"/>
            <p14:sldId id="389"/>
            <p14:sldId id="393"/>
            <p14:sldId id="394"/>
            <p14:sldId id="395"/>
            <p14:sldId id="396"/>
            <p14:sldId id="397"/>
            <p14:sldId id="398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407"/>
            <p14:sldId id="408"/>
            <p14:sldId id="409"/>
            <p14:sldId id="410"/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55"/>
            <p14:sldId id="456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465"/>
            <p14:sldId id="466"/>
            <p14:sldId id="467"/>
            <p14:sldId id="468"/>
            <p14:sldId id="469"/>
            <p14:sldId id="470"/>
            <p14:sldId id="471"/>
            <p14:sldId id="472"/>
            <p14:sldId id="473"/>
            <p14:sldId id="474"/>
            <p14:sldId id="475"/>
            <p14:sldId id="476"/>
            <p14:sldId id="477"/>
            <p14:sldId id="478"/>
            <p14:sldId id="479"/>
            <p14:sldId id="480"/>
            <p14:sldId id="481"/>
            <p14:sldId id="482"/>
            <p14:sldId id="483"/>
            <p14:sldId id="484"/>
            <p14:sldId id="485"/>
            <p14:sldId id="486"/>
            <p14:sldId id="487"/>
            <p14:sldId id="488"/>
            <p14:sldId id="489"/>
            <p14:sldId id="490"/>
            <p14:sldId id="491"/>
            <p14:sldId id="492"/>
            <p14:sldId id="493"/>
            <p14:sldId id="494"/>
            <p14:sldId id="495"/>
            <p14:sldId id="496"/>
            <p14:sldId id="497"/>
            <p14:sldId id="498"/>
            <p14:sldId id="499"/>
            <p14:sldId id="500"/>
            <p14:sldId id="501"/>
            <p14:sldId id="502"/>
            <p14:sldId id="503"/>
            <p14:sldId id="504"/>
            <p14:sldId id="505"/>
            <p14:sldId id="506"/>
            <p14:sldId id="507"/>
            <p14:sldId id="508"/>
            <p14:sldId id="509"/>
            <p14:sldId id="510"/>
            <p14:sldId id="511"/>
            <p14:sldId id="512"/>
            <p14:sldId id="513"/>
            <p14:sldId id="514"/>
            <p14:sldId id="515"/>
            <p14:sldId id="516"/>
            <p14:sldId id="517"/>
            <p14:sldId id="518"/>
            <p14:sldId id="519"/>
            <p14:sldId id="520"/>
            <p14:sldId id="521"/>
            <p14:sldId id="522"/>
            <p14:sldId id="523"/>
            <p14:sldId id="524"/>
            <p14:sldId id="525"/>
            <p14:sldId id="526"/>
          </p14:sldIdLst>
        </p14:section>
        <p14:section name="Poděkování" id="{57CEAD7D-A9AC-46E3-B16F-0670974FC0E0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21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89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6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5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notesMaster" Target="notesMasters/notesMaster1.xml"/><Relationship Id="rId16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DBFA48-701E-4930-B0E4-AF332D1DF0F9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30511C9F-B3B9-45C9-A1D1-E63ED07E526C}">
      <dgm:prSet phldrT="[Text]"/>
      <dgm:spPr/>
      <dgm:t>
        <a:bodyPr/>
        <a:lstStyle/>
        <a:p>
          <a:r>
            <a:rPr lang="cs-CZ" dirty="0" smtClean="0"/>
            <a:t>Daňové právo</a:t>
          </a:r>
          <a:endParaRPr lang="cs-CZ" dirty="0"/>
        </a:p>
      </dgm:t>
    </dgm:pt>
    <dgm:pt modelId="{0708BACE-E384-4F67-9C50-09821A2AC24F}" type="parTrans" cxnId="{961F3E13-48E9-4655-A2A1-07746606E867}">
      <dgm:prSet/>
      <dgm:spPr/>
      <dgm:t>
        <a:bodyPr/>
        <a:lstStyle/>
        <a:p>
          <a:endParaRPr lang="cs-CZ"/>
        </a:p>
      </dgm:t>
    </dgm:pt>
    <dgm:pt modelId="{C73023BD-C44C-4491-ADDA-5030B370CCFE}" type="sibTrans" cxnId="{961F3E13-48E9-4655-A2A1-07746606E867}">
      <dgm:prSet/>
      <dgm:spPr/>
      <dgm:t>
        <a:bodyPr/>
        <a:lstStyle/>
        <a:p>
          <a:endParaRPr lang="cs-CZ"/>
        </a:p>
      </dgm:t>
    </dgm:pt>
    <dgm:pt modelId="{F3A51DC9-D9A5-4F05-BEF1-3C18A2E8A898}">
      <dgm:prSet phldrT="[Text]"/>
      <dgm:spPr/>
      <dgm:t>
        <a:bodyPr/>
        <a:lstStyle/>
        <a:p>
          <a:r>
            <a:rPr lang="cs-CZ" dirty="0" smtClean="0"/>
            <a:t>obecná část</a:t>
          </a:r>
          <a:endParaRPr lang="cs-CZ" dirty="0"/>
        </a:p>
      </dgm:t>
    </dgm:pt>
    <dgm:pt modelId="{89FA4283-14FB-476D-90EB-09E30753F7A7}" type="parTrans" cxnId="{02692003-9F87-4048-A2D3-9E269AB63857}">
      <dgm:prSet/>
      <dgm:spPr/>
      <dgm:t>
        <a:bodyPr/>
        <a:lstStyle/>
        <a:p>
          <a:endParaRPr lang="cs-CZ"/>
        </a:p>
      </dgm:t>
    </dgm:pt>
    <dgm:pt modelId="{0CEBA254-E62F-4475-B55D-84CB2D30884A}" type="sibTrans" cxnId="{02692003-9F87-4048-A2D3-9E269AB63857}">
      <dgm:prSet/>
      <dgm:spPr/>
      <dgm:t>
        <a:bodyPr/>
        <a:lstStyle/>
        <a:p>
          <a:endParaRPr lang="cs-CZ"/>
        </a:p>
      </dgm:t>
    </dgm:pt>
    <dgm:pt modelId="{EB13D266-0045-4925-81B8-DDA3D0762190}">
      <dgm:prSet phldrT="[Text]"/>
      <dgm:spPr/>
      <dgm:t>
        <a:bodyPr/>
        <a:lstStyle/>
        <a:p>
          <a:r>
            <a:rPr lang="cs-CZ" dirty="0" smtClean="0"/>
            <a:t>zvláštní část</a:t>
          </a:r>
          <a:endParaRPr lang="cs-CZ" dirty="0"/>
        </a:p>
      </dgm:t>
    </dgm:pt>
    <dgm:pt modelId="{673970D6-F399-476C-AF8D-437466BEB839}" type="parTrans" cxnId="{68839B50-FA10-4165-94CE-E0BD09B3056E}">
      <dgm:prSet/>
      <dgm:spPr/>
      <dgm:t>
        <a:bodyPr/>
        <a:lstStyle/>
        <a:p>
          <a:endParaRPr lang="cs-CZ"/>
        </a:p>
      </dgm:t>
    </dgm:pt>
    <dgm:pt modelId="{E7A2B055-64AE-4BDD-B161-A4355DA7E56C}" type="sibTrans" cxnId="{68839B50-FA10-4165-94CE-E0BD09B3056E}">
      <dgm:prSet/>
      <dgm:spPr/>
      <dgm:t>
        <a:bodyPr/>
        <a:lstStyle/>
        <a:p>
          <a:endParaRPr lang="cs-CZ"/>
        </a:p>
      </dgm:t>
    </dgm:pt>
    <dgm:pt modelId="{18C00316-C11C-42F0-82D0-9B41A424FAAB}" type="pres">
      <dgm:prSet presAssocID="{02DBFA48-701E-4930-B0E4-AF332D1DF0F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7770815-F889-4FCE-998D-D8E770F57834}" type="pres">
      <dgm:prSet presAssocID="{30511C9F-B3B9-45C9-A1D1-E63ED07E526C}" presName="root1" presStyleCnt="0"/>
      <dgm:spPr/>
      <dgm:t>
        <a:bodyPr/>
        <a:lstStyle/>
        <a:p>
          <a:endParaRPr lang="cs-CZ"/>
        </a:p>
      </dgm:t>
    </dgm:pt>
    <dgm:pt modelId="{9BAFE8A5-BE00-4385-979F-00D413E2E9F6}" type="pres">
      <dgm:prSet presAssocID="{30511C9F-B3B9-45C9-A1D1-E63ED07E526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4CF6B9-1E6B-440B-9698-0E6F5CAF3D75}" type="pres">
      <dgm:prSet presAssocID="{30511C9F-B3B9-45C9-A1D1-E63ED07E526C}" presName="level2hierChild" presStyleCnt="0"/>
      <dgm:spPr/>
      <dgm:t>
        <a:bodyPr/>
        <a:lstStyle/>
        <a:p>
          <a:endParaRPr lang="cs-CZ"/>
        </a:p>
      </dgm:t>
    </dgm:pt>
    <dgm:pt modelId="{0F6E6854-BB44-4B59-B38A-0FEB804618E4}" type="pres">
      <dgm:prSet presAssocID="{89FA4283-14FB-476D-90EB-09E30753F7A7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9BF4C954-8B24-4F44-B4F0-514906AD9108}" type="pres">
      <dgm:prSet presAssocID="{89FA4283-14FB-476D-90EB-09E30753F7A7}" presName="connTx" presStyleLbl="parChTrans1D2" presStyleIdx="0" presStyleCnt="2"/>
      <dgm:spPr/>
      <dgm:t>
        <a:bodyPr/>
        <a:lstStyle/>
        <a:p>
          <a:endParaRPr lang="cs-CZ"/>
        </a:p>
      </dgm:t>
    </dgm:pt>
    <dgm:pt modelId="{578FCF3F-47D2-43FC-B744-6E08EA6E7707}" type="pres">
      <dgm:prSet presAssocID="{F3A51DC9-D9A5-4F05-BEF1-3C18A2E8A898}" presName="root2" presStyleCnt="0"/>
      <dgm:spPr/>
      <dgm:t>
        <a:bodyPr/>
        <a:lstStyle/>
        <a:p>
          <a:endParaRPr lang="cs-CZ"/>
        </a:p>
      </dgm:t>
    </dgm:pt>
    <dgm:pt modelId="{85D028EA-9464-4126-9461-B8449B7DC885}" type="pres">
      <dgm:prSet presAssocID="{F3A51DC9-D9A5-4F05-BEF1-3C18A2E8A898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3B6302-948D-4FD6-844E-F44E5F823D36}" type="pres">
      <dgm:prSet presAssocID="{F3A51DC9-D9A5-4F05-BEF1-3C18A2E8A898}" presName="level3hierChild" presStyleCnt="0"/>
      <dgm:spPr/>
      <dgm:t>
        <a:bodyPr/>
        <a:lstStyle/>
        <a:p>
          <a:endParaRPr lang="cs-CZ"/>
        </a:p>
      </dgm:t>
    </dgm:pt>
    <dgm:pt modelId="{56F69165-1B02-4FD8-A97C-9025D47672C3}" type="pres">
      <dgm:prSet presAssocID="{673970D6-F399-476C-AF8D-437466BEB839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CF03C142-ABB0-45E1-9291-0307AB19A92C}" type="pres">
      <dgm:prSet presAssocID="{673970D6-F399-476C-AF8D-437466BEB839}" presName="connTx" presStyleLbl="parChTrans1D2" presStyleIdx="1" presStyleCnt="2"/>
      <dgm:spPr/>
      <dgm:t>
        <a:bodyPr/>
        <a:lstStyle/>
        <a:p>
          <a:endParaRPr lang="cs-CZ"/>
        </a:p>
      </dgm:t>
    </dgm:pt>
    <dgm:pt modelId="{E7C2DB84-CA78-4ABA-B2D1-6BE3B3F06AC9}" type="pres">
      <dgm:prSet presAssocID="{EB13D266-0045-4925-81B8-DDA3D0762190}" presName="root2" presStyleCnt="0"/>
      <dgm:spPr/>
      <dgm:t>
        <a:bodyPr/>
        <a:lstStyle/>
        <a:p>
          <a:endParaRPr lang="cs-CZ"/>
        </a:p>
      </dgm:t>
    </dgm:pt>
    <dgm:pt modelId="{FD01BA8D-31C0-4C1E-8593-83A910061B97}" type="pres">
      <dgm:prSet presAssocID="{EB13D266-0045-4925-81B8-DDA3D076219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5B030D0-E5B8-4F66-9202-886BC418EF80}" type="pres">
      <dgm:prSet presAssocID="{EB13D266-0045-4925-81B8-DDA3D0762190}" presName="level3hierChild" presStyleCnt="0"/>
      <dgm:spPr/>
      <dgm:t>
        <a:bodyPr/>
        <a:lstStyle/>
        <a:p>
          <a:endParaRPr lang="cs-CZ"/>
        </a:p>
      </dgm:t>
    </dgm:pt>
  </dgm:ptLst>
  <dgm:cxnLst>
    <dgm:cxn modelId="{54262F63-D1A1-4A40-AFD8-4468ABA2D0AB}" type="presOf" srcId="{30511C9F-B3B9-45C9-A1D1-E63ED07E526C}" destId="{9BAFE8A5-BE00-4385-979F-00D413E2E9F6}" srcOrd="0" destOrd="0" presId="urn:microsoft.com/office/officeart/2005/8/layout/hierarchy2"/>
    <dgm:cxn modelId="{759AC827-0311-424F-BC40-EF6C1436DE38}" type="presOf" srcId="{02DBFA48-701E-4930-B0E4-AF332D1DF0F9}" destId="{18C00316-C11C-42F0-82D0-9B41A424FAAB}" srcOrd="0" destOrd="0" presId="urn:microsoft.com/office/officeart/2005/8/layout/hierarchy2"/>
    <dgm:cxn modelId="{1958EA42-FA00-449D-9D36-17ACD85AEEC8}" type="presOf" srcId="{F3A51DC9-D9A5-4F05-BEF1-3C18A2E8A898}" destId="{85D028EA-9464-4126-9461-B8449B7DC885}" srcOrd="0" destOrd="0" presId="urn:microsoft.com/office/officeart/2005/8/layout/hierarchy2"/>
    <dgm:cxn modelId="{6DB2A3C8-7EAB-44EF-89B4-394602E45B72}" type="presOf" srcId="{89FA4283-14FB-476D-90EB-09E30753F7A7}" destId="{0F6E6854-BB44-4B59-B38A-0FEB804618E4}" srcOrd="0" destOrd="0" presId="urn:microsoft.com/office/officeart/2005/8/layout/hierarchy2"/>
    <dgm:cxn modelId="{C3B73BBC-B595-46E4-94F1-DFEFDDF8C81C}" type="presOf" srcId="{EB13D266-0045-4925-81B8-DDA3D0762190}" destId="{FD01BA8D-31C0-4C1E-8593-83A910061B97}" srcOrd="0" destOrd="0" presId="urn:microsoft.com/office/officeart/2005/8/layout/hierarchy2"/>
    <dgm:cxn modelId="{68839B50-FA10-4165-94CE-E0BD09B3056E}" srcId="{30511C9F-B3B9-45C9-A1D1-E63ED07E526C}" destId="{EB13D266-0045-4925-81B8-DDA3D0762190}" srcOrd="1" destOrd="0" parTransId="{673970D6-F399-476C-AF8D-437466BEB839}" sibTransId="{E7A2B055-64AE-4BDD-B161-A4355DA7E56C}"/>
    <dgm:cxn modelId="{1E836ED8-06F9-452A-BF14-5014A15F0CB0}" type="presOf" srcId="{89FA4283-14FB-476D-90EB-09E30753F7A7}" destId="{9BF4C954-8B24-4F44-B4F0-514906AD9108}" srcOrd="1" destOrd="0" presId="urn:microsoft.com/office/officeart/2005/8/layout/hierarchy2"/>
    <dgm:cxn modelId="{961F3E13-48E9-4655-A2A1-07746606E867}" srcId="{02DBFA48-701E-4930-B0E4-AF332D1DF0F9}" destId="{30511C9F-B3B9-45C9-A1D1-E63ED07E526C}" srcOrd="0" destOrd="0" parTransId="{0708BACE-E384-4F67-9C50-09821A2AC24F}" sibTransId="{C73023BD-C44C-4491-ADDA-5030B370CCFE}"/>
    <dgm:cxn modelId="{CED90430-B59E-4357-91D4-F7352CF17624}" type="presOf" srcId="{673970D6-F399-476C-AF8D-437466BEB839}" destId="{56F69165-1B02-4FD8-A97C-9025D47672C3}" srcOrd="0" destOrd="0" presId="urn:microsoft.com/office/officeart/2005/8/layout/hierarchy2"/>
    <dgm:cxn modelId="{E9D729AF-FC2E-4BEA-84E4-1B0BC1D45315}" type="presOf" srcId="{673970D6-F399-476C-AF8D-437466BEB839}" destId="{CF03C142-ABB0-45E1-9291-0307AB19A92C}" srcOrd="1" destOrd="0" presId="urn:microsoft.com/office/officeart/2005/8/layout/hierarchy2"/>
    <dgm:cxn modelId="{02692003-9F87-4048-A2D3-9E269AB63857}" srcId="{30511C9F-B3B9-45C9-A1D1-E63ED07E526C}" destId="{F3A51DC9-D9A5-4F05-BEF1-3C18A2E8A898}" srcOrd="0" destOrd="0" parTransId="{89FA4283-14FB-476D-90EB-09E30753F7A7}" sibTransId="{0CEBA254-E62F-4475-B55D-84CB2D30884A}"/>
    <dgm:cxn modelId="{91297AC4-64AE-4321-AFF7-3CB21C81D767}" type="presParOf" srcId="{18C00316-C11C-42F0-82D0-9B41A424FAAB}" destId="{57770815-F889-4FCE-998D-D8E770F57834}" srcOrd="0" destOrd="0" presId="urn:microsoft.com/office/officeart/2005/8/layout/hierarchy2"/>
    <dgm:cxn modelId="{6FC9D629-CBA8-4B11-8095-CB874FA5F086}" type="presParOf" srcId="{57770815-F889-4FCE-998D-D8E770F57834}" destId="{9BAFE8A5-BE00-4385-979F-00D413E2E9F6}" srcOrd="0" destOrd="0" presId="urn:microsoft.com/office/officeart/2005/8/layout/hierarchy2"/>
    <dgm:cxn modelId="{D3F60AE0-9754-48CD-98CB-96FBAE97AB4D}" type="presParOf" srcId="{57770815-F889-4FCE-998D-D8E770F57834}" destId="{9F4CF6B9-1E6B-440B-9698-0E6F5CAF3D75}" srcOrd="1" destOrd="0" presId="urn:microsoft.com/office/officeart/2005/8/layout/hierarchy2"/>
    <dgm:cxn modelId="{56D48B97-38E4-45DD-BE93-B6C194C5FD85}" type="presParOf" srcId="{9F4CF6B9-1E6B-440B-9698-0E6F5CAF3D75}" destId="{0F6E6854-BB44-4B59-B38A-0FEB804618E4}" srcOrd="0" destOrd="0" presId="urn:microsoft.com/office/officeart/2005/8/layout/hierarchy2"/>
    <dgm:cxn modelId="{574FA7F0-9E41-42F3-A816-6B0CF8BA7AEE}" type="presParOf" srcId="{0F6E6854-BB44-4B59-B38A-0FEB804618E4}" destId="{9BF4C954-8B24-4F44-B4F0-514906AD9108}" srcOrd="0" destOrd="0" presId="urn:microsoft.com/office/officeart/2005/8/layout/hierarchy2"/>
    <dgm:cxn modelId="{F22383D2-8516-4625-A341-DF7ABEE39163}" type="presParOf" srcId="{9F4CF6B9-1E6B-440B-9698-0E6F5CAF3D75}" destId="{578FCF3F-47D2-43FC-B744-6E08EA6E7707}" srcOrd="1" destOrd="0" presId="urn:microsoft.com/office/officeart/2005/8/layout/hierarchy2"/>
    <dgm:cxn modelId="{EAC93E29-0C3D-4854-AA6E-3ABB07EB68EE}" type="presParOf" srcId="{578FCF3F-47D2-43FC-B744-6E08EA6E7707}" destId="{85D028EA-9464-4126-9461-B8449B7DC885}" srcOrd="0" destOrd="0" presId="urn:microsoft.com/office/officeart/2005/8/layout/hierarchy2"/>
    <dgm:cxn modelId="{13AB290A-C60E-4938-BF6C-FF76176AF27B}" type="presParOf" srcId="{578FCF3F-47D2-43FC-B744-6E08EA6E7707}" destId="{FF3B6302-948D-4FD6-844E-F44E5F823D36}" srcOrd="1" destOrd="0" presId="urn:microsoft.com/office/officeart/2005/8/layout/hierarchy2"/>
    <dgm:cxn modelId="{9147EA26-71DE-4DDA-8FA0-034387016F15}" type="presParOf" srcId="{9F4CF6B9-1E6B-440B-9698-0E6F5CAF3D75}" destId="{56F69165-1B02-4FD8-A97C-9025D47672C3}" srcOrd="2" destOrd="0" presId="urn:microsoft.com/office/officeart/2005/8/layout/hierarchy2"/>
    <dgm:cxn modelId="{3AE34BB9-C097-4A15-AE80-509BC12469E1}" type="presParOf" srcId="{56F69165-1B02-4FD8-A97C-9025D47672C3}" destId="{CF03C142-ABB0-45E1-9291-0307AB19A92C}" srcOrd="0" destOrd="0" presId="urn:microsoft.com/office/officeart/2005/8/layout/hierarchy2"/>
    <dgm:cxn modelId="{07A9BA91-7137-40CF-8A76-5FFDA6363DEE}" type="presParOf" srcId="{9F4CF6B9-1E6B-440B-9698-0E6F5CAF3D75}" destId="{E7C2DB84-CA78-4ABA-B2D1-6BE3B3F06AC9}" srcOrd="3" destOrd="0" presId="urn:microsoft.com/office/officeart/2005/8/layout/hierarchy2"/>
    <dgm:cxn modelId="{56FA4DBE-E9B2-4A7C-ADDF-97C7C0432782}" type="presParOf" srcId="{E7C2DB84-CA78-4ABA-B2D1-6BE3B3F06AC9}" destId="{FD01BA8D-31C0-4C1E-8593-83A910061B97}" srcOrd="0" destOrd="0" presId="urn:microsoft.com/office/officeart/2005/8/layout/hierarchy2"/>
    <dgm:cxn modelId="{F5F277E7-C2A6-45DB-AA68-7A73796DC94F}" type="presParOf" srcId="{E7C2DB84-CA78-4ABA-B2D1-6BE3B3F06AC9}" destId="{15B030D0-E5B8-4F66-9202-886BC418EF8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D9D0924-D7F7-4502-9751-91DC6B5B186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B9949F4-741C-4A51-BB3D-496748645F22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Formalizované postupy</a:t>
          </a:r>
          <a:endParaRPr lang="cs-CZ" dirty="0"/>
        </a:p>
      </dgm:t>
    </dgm:pt>
    <dgm:pt modelId="{283F7A35-606F-469D-BA28-142BF0255F54}" type="parTrans" cxnId="{D3FBC8F3-4FFA-4E31-AEB3-A65416E9D6B6}">
      <dgm:prSet/>
      <dgm:spPr/>
      <dgm:t>
        <a:bodyPr/>
        <a:lstStyle/>
        <a:p>
          <a:endParaRPr lang="cs-CZ"/>
        </a:p>
      </dgm:t>
    </dgm:pt>
    <dgm:pt modelId="{83A1F50F-459B-49F1-B497-3AD80E234550}" type="sibTrans" cxnId="{D3FBC8F3-4FFA-4E31-AEB3-A65416E9D6B6}">
      <dgm:prSet/>
      <dgm:spPr/>
      <dgm:t>
        <a:bodyPr/>
        <a:lstStyle/>
        <a:p>
          <a:endParaRPr lang="cs-CZ"/>
        </a:p>
      </dgm:t>
    </dgm:pt>
    <dgm:pt modelId="{5BE7D194-705F-4860-A414-4DB5BF8B57C0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daňová kontrola</a:t>
          </a:r>
          <a:endParaRPr lang="cs-CZ" dirty="0"/>
        </a:p>
      </dgm:t>
    </dgm:pt>
    <dgm:pt modelId="{EAE5DC7E-732C-4728-A959-6483CBBAC11C}" type="parTrans" cxnId="{4DE48AA0-72C2-4A65-BB75-65354A36E920}">
      <dgm:prSet/>
      <dgm:spPr/>
      <dgm:t>
        <a:bodyPr/>
        <a:lstStyle/>
        <a:p>
          <a:endParaRPr lang="cs-CZ"/>
        </a:p>
      </dgm:t>
    </dgm:pt>
    <dgm:pt modelId="{C55ECFFA-1FC9-4263-BCC4-DFA44A622B12}" type="sibTrans" cxnId="{4DE48AA0-72C2-4A65-BB75-65354A36E920}">
      <dgm:prSet/>
      <dgm:spPr/>
      <dgm:t>
        <a:bodyPr/>
        <a:lstStyle/>
        <a:p>
          <a:endParaRPr lang="cs-CZ"/>
        </a:p>
      </dgm:t>
    </dgm:pt>
    <dgm:pt modelId="{63626AAC-BAA1-4055-B663-2F7C5C61198E}">
      <dgm:prSet phldrT="[Text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Neformalizované postupy</a:t>
          </a:r>
          <a:endParaRPr lang="cs-CZ" dirty="0"/>
        </a:p>
      </dgm:t>
    </dgm:pt>
    <dgm:pt modelId="{F1DB17C4-0C08-401C-90E0-8B199EE3D8C0}" type="parTrans" cxnId="{D4A3ECA9-49C0-4195-94AD-EF9E5C8EA436}">
      <dgm:prSet/>
      <dgm:spPr/>
      <dgm:t>
        <a:bodyPr/>
        <a:lstStyle/>
        <a:p>
          <a:endParaRPr lang="cs-CZ"/>
        </a:p>
      </dgm:t>
    </dgm:pt>
    <dgm:pt modelId="{439A1716-8197-4864-80C7-C415D3D91241}" type="sibTrans" cxnId="{D4A3ECA9-49C0-4195-94AD-EF9E5C8EA436}">
      <dgm:prSet/>
      <dgm:spPr/>
      <dgm:t>
        <a:bodyPr/>
        <a:lstStyle/>
        <a:p>
          <a:endParaRPr lang="cs-CZ"/>
        </a:p>
      </dgm:t>
    </dgm:pt>
    <dgm:pt modelId="{394A44A9-9CAD-4E63-94D1-0B0C1F71FFB8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vyhledávací činnost:</a:t>
          </a:r>
          <a:endParaRPr lang="cs-CZ" dirty="0"/>
        </a:p>
      </dgm:t>
    </dgm:pt>
    <dgm:pt modelId="{AE5881AA-A7B8-40CF-9A3D-26A13D4F15AE}" type="parTrans" cxnId="{B3DE61D6-F256-4459-BC07-CA5B3ECF316E}">
      <dgm:prSet/>
      <dgm:spPr/>
      <dgm:t>
        <a:bodyPr/>
        <a:lstStyle/>
        <a:p>
          <a:endParaRPr lang="cs-CZ"/>
        </a:p>
      </dgm:t>
    </dgm:pt>
    <dgm:pt modelId="{DBD78AB8-1F8F-4B9A-8727-344076BBC258}" type="sibTrans" cxnId="{B3DE61D6-F256-4459-BC07-CA5B3ECF316E}">
      <dgm:prSet/>
      <dgm:spPr/>
      <dgm:t>
        <a:bodyPr/>
        <a:lstStyle/>
        <a:p>
          <a:endParaRPr lang="cs-CZ"/>
        </a:p>
      </dgm:t>
    </dgm:pt>
    <dgm:pt modelId="{CC89CE62-87F1-4D4A-9B97-9A522271C965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postup k odstranění pochybností</a:t>
          </a:r>
          <a:endParaRPr lang="cs-CZ" dirty="0"/>
        </a:p>
      </dgm:t>
    </dgm:pt>
    <dgm:pt modelId="{4152D79B-A9D6-4DDE-9566-F4D6004FF8CB}" type="parTrans" cxnId="{5240E7D5-2E51-4E68-AC49-4F56271176A2}">
      <dgm:prSet/>
      <dgm:spPr/>
      <dgm:t>
        <a:bodyPr/>
        <a:lstStyle/>
        <a:p>
          <a:endParaRPr lang="cs-CZ"/>
        </a:p>
      </dgm:t>
    </dgm:pt>
    <dgm:pt modelId="{2259D108-2BC1-4DC0-8F95-B44531038EE8}" type="sibTrans" cxnId="{5240E7D5-2E51-4E68-AC49-4F56271176A2}">
      <dgm:prSet/>
      <dgm:spPr/>
      <dgm:t>
        <a:bodyPr/>
        <a:lstStyle/>
        <a:p>
          <a:endParaRPr lang="cs-CZ"/>
        </a:p>
      </dgm:t>
    </dgm:pt>
    <dgm:pt modelId="{223DC51F-164F-4542-AE15-F5025049A8B9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doručování</a:t>
          </a:r>
        </a:p>
      </dgm:t>
    </dgm:pt>
    <dgm:pt modelId="{FF349525-BDC7-4D31-9A79-35D2F62DA7AD}" type="parTrans" cxnId="{31BE4B84-6D3A-46E6-9903-FE2580418EC0}">
      <dgm:prSet/>
      <dgm:spPr/>
      <dgm:t>
        <a:bodyPr/>
        <a:lstStyle/>
        <a:p>
          <a:endParaRPr lang="cs-CZ"/>
        </a:p>
      </dgm:t>
    </dgm:pt>
    <dgm:pt modelId="{E4C04E3A-522F-4007-A62C-61D79DE49AD9}" type="sibTrans" cxnId="{31BE4B84-6D3A-46E6-9903-FE2580418EC0}">
      <dgm:prSet/>
      <dgm:spPr/>
      <dgm:t>
        <a:bodyPr/>
        <a:lstStyle/>
        <a:p>
          <a:endParaRPr lang="cs-CZ"/>
        </a:p>
      </dgm:t>
    </dgm:pt>
    <dgm:pt modelId="{139CEBC2-5B8B-4629-8DFC-2F44A0F3B4F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vedení spisu</a:t>
          </a:r>
        </a:p>
      </dgm:t>
    </dgm:pt>
    <dgm:pt modelId="{D5C601C2-9F03-4B97-8C14-413B4F9256CB}" type="parTrans" cxnId="{2EAC2042-7F0F-4882-BCD4-5ADBC102AE28}">
      <dgm:prSet/>
      <dgm:spPr/>
      <dgm:t>
        <a:bodyPr/>
        <a:lstStyle/>
        <a:p>
          <a:endParaRPr lang="cs-CZ"/>
        </a:p>
      </dgm:t>
    </dgm:pt>
    <dgm:pt modelId="{E35CE58E-6322-41D2-9704-A4F3B7702782}" type="sibTrans" cxnId="{2EAC2042-7F0F-4882-BCD4-5ADBC102AE28}">
      <dgm:prSet/>
      <dgm:spPr/>
      <dgm:t>
        <a:bodyPr/>
        <a:lstStyle/>
        <a:p>
          <a:endParaRPr lang="cs-CZ"/>
        </a:p>
      </dgm:t>
    </dgm:pt>
    <dgm:pt modelId="{4700D52C-240B-4EBB-833E-C397895A2A5A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evidence daní</a:t>
          </a:r>
        </a:p>
      </dgm:t>
    </dgm:pt>
    <dgm:pt modelId="{BC0EB94D-C033-4D3C-AC85-D2742F42DD07}" type="parTrans" cxnId="{857C8B92-2236-4E02-89F3-D9EA323DE33F}">
      <dgm:prSet/>
      <dgm:spPr/>
      <dgm:t>
        <a:bodyPr/>
        <a:lstStyle/>
        <a:p>
          <a:endParaRPr lang="cs-CZ"/>
        </a:p>
      </dgm:t>
    </dgm:pt>
    <dgm:pt modelId="{CDA883DB-8ECD-4D20-92C2-B8A39A00A747}" type="sibTrans" cxnId="{857C8B92-2236-4E02-89F3-D9EA323DE33F}">
      <dgm:prSet/>
      <dgm:spPr/>
      <dgm:t>
        <a:bodyPr/>
        <a:lstStyle/>
        <a:p>
          <a:endParaRPr lang="cs-CZ"/>
        </a:p>
      </dgm:t>
    </dgm:pt>
    <dgm:pt modelId="{D4B2914F-1802-47E9-A42D-94839763792E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místní šetření</a:t>
          </a:r>
        </a:p>
      </dgm:t>
    </dgm:pt>
    <dgm:pt modelId="{63FD4E17-A8F8-4A48-A723-D8FE65B10CA5}" type="parTrans" cxnId="{D7A7A89B-A88C-4209-B04C-453F624A5780}">
      <dgm:prSet/>
      <dgm:spPr/>
      <dgm:t>
        <a:bodyPr/>
        <a:lstStyle/>
        <a:p>
          <a:endParaRPr lang="cs-CZ"/>
        </a:p>
      </dgm:t>
    </dgm:pt>
    <dgm:pt modelId="{A7F4318D-8A1A-4A47-BE03-C3F5A057E500}" type="sibTrans" cxnId="{D7A7A89B-A88C-4209-B04C-453F624A5780}">
      <dgm:prSet/>
      <dgm:spPr/>
      <dgm:t>
        <a:bodyPr/>
        <a:lstStyle/>
        <a:p>
          <a:endParaRPr lang="cs-CZ"/>
        </a:p>
      </dgm:t>
    </dgm:pt>
    <dgm:pt modelId="{5E9875A3-27CC-41E5-82A2-DBB6A0C7E9A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dožádání</a:t>
          </a:r>
        </a:p>
      </dgm:t>
    </dgm:pt>
    <dgm:pt modelId="{D35A78DE-BD17-4C7B-A735-08EE67E779B5}" type="parTrans" cxnId="{9557F97B-4FB4-4DB0-B266-C2F810C90F23}">
      <dgm:prSet/>
      <dgm:spPr/>
      <dgm:t>
        <a:bodyPr/>
        <a:lstStyle/>
        <a:p>
          <a:endParaRPr lang="cs-CZ"/>
        </a:p>
      </dgm:t>
    </dgm:pt>
    <dgm:pt modelId="{23339E18-0CDE-4B5F-8EFF-1E850428D533}" type="sibTrans" cxnId="{9557F97B-4FB4-4DB0-B266-C2F810C90F23}">
      <dgm:prSet/>
      <dgm:spPr/>
      <dgm:t>
        <a:bodyPr/>
        <a:lstStyle/>
        <a:p>
          <a:endParaRPr lang="cs-CZ"/>
        </a:p>
      </dgm:t>
    </dgm:pt>
    <dgm:pt modelId="{D38D53BB-AE50-472B-AC71-26C598E8EC4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vybírání daní</a:t>
          </a:r>
        </a:p>
      </dgm:t>
    </dgm:pt>
    <dgm:pt modelId="{5B41C052-8121-4669-B53A-F6C3B2520CD0}" type="parTrans" cxnId="{A95CC255-A736-4534-A6FF-D0C6531CF3D5}">
      <dgm:prSet/>
      <dgm:spPr/>
      <dgm:t>
        <a:bodyPr/>
        <a:lstStyle/>
        <a:p>
          <a:endParaRPr lang="cs-CZ"/>
        </a:p>
      </dgm:t>
    </dgm:pt>
    <dgm:pt modelId="{C99AE332-EC68-4AF1-9651-57896E38CB2A}" type="sibTrans" cxnId="{A95CC255-A736-4534-A6FF-D0C6531CF3D5}">
      <dgm:prSet/>
      <dgm:spPr/>
      <dgm:t>
        <a:bodyPr/>
        <a:lstStyle/>
        <a:p>
          <a:endParaRPr lang="cs-CZ"/>
        </a:p>
      </dgm:t>
    </dgm:pt>
    <dgm:pt modelId="{B58A5267-CCEA-4064-A9CF-F31BFB63620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protokolace</a:t>
          </a:r>
        </a:p>
      </dgm:t>
    </dgm:pt>
    <dgm:pt modelId="{9257967C-2B84-4326-A9C4-F4D2664EC0B0}" type="parTrans" cxnId="{1718B98F-41E0-47E0-B4A8-5BE5CBF19F29}">
      <dgm:prSet/>
      <dgm:spPr/>
      <dgm:t>
        <a:bodyPr/>
        <a:lstStyle/>
        <a:p>
          <a:endParaRPr lang="cs-CZ"/>
        </a:p>
      </dgm:t>
    </dgm:pt>
    <dgm:pt modelId="{9AD2A3CA-C835-4D0F-A8B5-5A7C00E4391B}" type="sibTrans" cxnId="{1718B98F-41E0-47E0-B4A8-5BE5CBF19F29}">
      <dgm:prSet/>
      <dgm:spPr/>
      <dgm:t>
        <a:bodyPr/>
        <a:lstStyle/>
        <a:p>
          <a:endParaRPr lang="cs-CZ"/>
        </a:p>
      </dgm:t>
    </dgm:pt>
    <dgm:pt modelId="{E60A816E-47CD-413F-974A-18269A111EE2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vysvětlení	</a:t>
          </a:r>
        </a:p>
      </dgm:t>
    </dgm:pt>
    <dgm:pt modelId="{290FD07A-444E-4F7C-BDF7-FB53906BDDB4}" type="parTrans" cxnId="{66DB580A-1CB7-45A4-9AE6-EB53C7CE0C50}">
      <dgm:prSet/>
      <dgm:spPr/>
      <dgm:t>
        <a:bodyPr/>
        <a:lstStyle/>
        <a:p>
          <a:endParaRPr lang="cs-CZ"/>
        </a:p>
      </dgm:t>
    </dgm:pt>
    <dgm:pt modelId="{3DA1FE80-0B12-4EE5-B068-5D967F5D5B22}" type="sibTrans" cxnId="{66DB580A-1CB7-45A4-9AE6-EB53C7CE0C50}">
      <dgm:prSet/>
      <dgm:spPr/>
      <dgm:t>
        <a:bodyPr/>
        <a:lstStyle/>
        <a:p>
          <a:endParaRPr lang="cs-CZ"/>
        </a:p>
      </dgm:t>
    </dgm:pt>
    <dgm:pt modelId="{9C811100-73D9-4A74-A1BD-8F3E07CB36D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dokazování</a:t>
          </a:r>
        </a:p>
      </dgm:t>
    </dgm:pt>
    <dgm:pt modelId="{C297BB07-64ED-4577-834A-F36F672E75EB}" type="parTrans" cxnId="{60A3D24B-55E0-42AB-B9BB-7DA5612BC017}">
      <dgm:prSet/>
      <dgm:spPr/>
      <dgm:t>
        <a:bodyPr/>
        <a:lstStyle/>
        <a:p>
          <a:endParaRPr lang="cs-CZ"/>
        </a:p>
      </dgm:t>
    </dgm:pt>
    <dgm:pt modelId="{84105400-E466-4E50-AAC6-BEBBF16C52D6}" type="sibTrans" cxnId="{60A3D24B-55E0-42AB-B9BB-7DA5612BC017}">
      <dgm:prSet/>
      <dgm:spPr/>
      <dgm:t>
        <a:bodyPr/>
        <a:lstStyle/>
        <a:p>
          <a:endParaRPr lang="cs-CZ"/>
        </a:p>
      </dgm:t>
    </dgm:pt>
    <dgm:pt modelId="{CDD2FE59-8C04-4859-B869-D5A41CBF6C4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kontrolní postupy:</a:t>
          </a:r>
          <a:endParaRPr lang="cs-CZ" dirty="0"/>
        </a:p>
      </dgm:t>
    </dgm:pt>
    <dgm:pt modelId="{FACB5A1B-DA4E-42DF-96BE-4FCA87F5604D}" type="parTrans" cxnId="{1E56B410-EB3F-4229-A8B1-67C9DACBFFDF}">
      <dgm:prSet/>
      <dgm:spPr/>
    </dgm:pt>
    <dgm:pt modelId="{C8F7E7AD-6EBA-48CA-A7F7-CF0B3A8F4711}" type="sibTrans" cxnId="{1E56B410-EB3F-4229-A8B1-67C9DACBFFDF}">
      <dgm:prSet/>
      <dgm:spPr/>
    </dgm:pt>
    <dgm:pt modelId="{FDB8502D-8552-43E8-80EF-59FD57D700E7}" type="pres">
      <dgm:prSet presAssocID="{4D9D0924-D7F7-4502-9751-91DC6B5B18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2F26D6-C0D7-453D-B3D8-DE414803E92C}" type="pres">
      <dgm:prSet presAssocID="{7B9949F4-741C-4A51-BB3D-496748645F22}" presName="composite" presStyleCnt="0"/>
      <dgm:spPr/>
    </dgm:pt>
    <dgm:pt modelId="{2A2993C6-1DCB-48BE-9D76-82D91ABBBF56}" type="pres">
      <dgm:prSet presAssocID="{7B9949F4-741C-4A51-BB3D-496748645F2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7A128D-E97F-42A3-B59E-8D6174ED807F}" type="pres">
      <dgm:prSet presAssocID="{7B9949F4-741C-4A51-BB3D-496748645F2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3605B5-CAD8-4E3C-B8BB-C57764F01DDF}" type="pres">
      <dgm:prSet presAssocID="{83A1F50F-459B-49F1-B497-3AD80E234550}" presName="space" presStyleCnt="0"/>
      <dgm:spPr/>
    </dgm:pt>
    <dgm:pt modelId="{776BC58E-FD6D-461D-B5EF-6440669E8A99}" type="pres">
      <dgm:prSet presAssocID="{63626AAC-BAA1-4055-B663-2F7C5C61198E}" presName="composite" presStyleCnt="0"/>
      <dgm:spPr/>
    </dgm:pt>
    <dgm:pt modelId="{29FB556B-A09B-400D-84D6-AEDCCFF49AD8}" type="pres">
      <dgm:prSet presAssocID="{63626AAC-BAA1-4055-B663-2F7C5C61198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01595B-E45D-47D6-9D27-77ED4EEB4AFF}" type="pres">
      <dgm:prSet presAssocID="{63626AAC-BAA1-4055-B663-2F7C5C61198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A83AFC7-833C-4A70-8B34-F67F2E6491ED}" type="presOf" srcId="{CC89CE62-87F1-4D4A-9B97-9A522271C965}" destId="{4A7A128D-E97F-42A3-B59E-8D6174ED807F}" srcOrd="0" destOrd="2" presId="urn:microsoft.com/office/officeart/2005/8/layout/hList1"/>
    <dgm:cxn modelId="{A95CC255-A736-4534-A6FF-D0C6531CF3D5}" srcId="{63626AAC-BAA1-4055-B663-2F7C5C61198E}" destId="{D38D53BB-AE50-472B-AC71-26C598E8EC40}" srcOrd="6" destOrd="0" parTransId="{5B41C052-8121-4669-B53A-F6C3B2520CD0}" sibTransId="{C99AE332-EC68-4AF1-9651-57896E38CB2A}"/>
    <dgm:cxn modelId="{C95BF08A-DA8D-4712-967F-496CBE576392}" type="presOf" srcId="{B58A5267-CCEA-4064-A9CF-F31BFB63620D}" destId="{6301595B-E45D-47D6-9D27-77ED4EEB4AFF}" srcOrd="0" destOrd="9" presId="urn:microsoft.com/office/officeart/2005/8/layout/hList1"/>
    <dgm:cxn modelId="{31BE4B84-6D3A-46E6-9903-FE2580418EC0}" srcId="{63626AAC-BAA1-4055-B663-2F7C5C61198E}" destId="{223DC51F-164F-4542-AE15-F5025049A8B9}" srcOrd="3" destOrd="0" parTransId="{FF349525-BDC7-4D31-9A79-35D2F62DA7AD}" sibTransId="{E4C04E3A-522F-4007-A62C-61D79DE49AD9}"/>
    <dgm:cxn modelId="{88B228CD-8FD8-4CA6-B8D2-47F91143194C}" type="presOf" srcId="{223DC51F-164F-4542-AE15-F5025049A8B9}" destId="{6301595B-E45D-47D6-9D27-77ED4EEB4AFF}" srcOrd="0" destOrd="5" presId="urn:microsoft.com/office/officeart/2005/8/layout/hList1"/>
    <dgm:cxn modelId="{CF18DF4F-A0C4-49CB-92B0-725990190E94}" type="presOf" srcId="{4D9D0924-D7F7-4502-9751-91DC6B5B186A}" destId="{FDB8502D-8552-43E8-80EF-59FD57D700E7}" srcOrd="0" destOrd="0" presId="urn:microsoft.com/office/officeart/2005/8/layout/hList1"/>
    <dgm:cxn modelId="{E75084D1-F5CF-4BBE-A679-21E2B324B46B}" type="presOf" srcId="{5E9875A3-27CC-41E5-82A2-DBB6A0C7E9A0}" destId="{6301595B-E45D-47D6-9D27-77ED4EEB4AFF}" srcOrd="0" destOrd="4" presId="urn:microsoft.com/office/officeart/2005/8/layout/hList1"/>
    <dgm:cxn modelId="{4DE48AA0-72C2-4A65-BB75-65354A36E920}" srcId="{CDD2FE59-8C04-4859-B869-D5A41CBF6C4F}" destId="{5BE7D194-705F-4860-A414-4DB5BF8B57C0}" srcOrd="0" destOrd="0" parTransId="{EAE5DC7E-732C-4728-A959-6483CBBAC11C}" sibTransId="{C55ECFFA-1FC9-4263-BCC4-DFA44A622B12}"/>
    <dgm:cxn modelId="{60A3D24B-55E0-42AB-B9BB-7DA5612BC017}" srcId="{63626AAC-BAA1-4055-B663-2F7C5C61198E}" destId="{9C811100-73D9-4A74-A1BD-8F3E07CB36DD}" srcOrd="1" destOrd="0" parTransId="{C297BB07-64ED-4577-834A-F36F672E75EB}" sibTransId="{84105400-E466-4E50-AAC6-BEBBF16C52D6}"/>
    <dgm:cxn modelId="{4D25E5FB-D6B5-46AC-B9CF-5AC7802CCA80}" type="presOf" srcId="{139CEBC2-5B8B-4629-8DFC-2F44A0F3B4FD}" destId="{6301595B-E45D-47D6-9D27-77ED4EEB4AFF}" srcOrd="0" destOrd="6" presId="urn:microsoft.com/office/officeart/2005/8/layout/hList1"/>
    <dgm:cxn modelId="{D7A7A89B-A88C-4209-B04C-453F624A5780}" srcId="{394A44A9-9CAD-4E63-94D1-0B0C1F71FFB8}" destId="{D4B2914F-1802-47E9-A42D-94839763792E}" srcOrd="0" destOrd="0" parTransId="{63FD4E17-A8F8-4A48-A723-D8FE65B10CA5}" sibTransId="{A7F4318D-8A1A-4A47-BE03-C3F5A057E500}"/>
    <dgm:cxn modelId="{1E56B410-EB3F-4229-A8B1-67C9DACBFFDF}" srcId="{7B9949F4-741C-4A51-BB3D-496748645F22}" destId="{CDD2FE59-8C04-4859-B869-D5A41CBF6C4F}" srcOrd="0" destOrd="0" parTransId="{FACB5A1B-DA4E-42DF-96BE-4FCA87F5604D}" sibTransId="{C8F7E7AD-6EBA-48CA-A7F7-CF0B3A8F4711}"/>
    <dgm:cxn modelId="{4DBE2C05-3768-4709-B854-E58828B4AFE0}" type="presOf" srcId="{D38D53BB-AE50-472B-AC71-26C598E8EC40}" destId="{6301595B-E45D-47D6-9D27-77ED4EEB4AFF}" srcOrd="0" destOrd="8" presId="urn:microsoft.com/office/officeart/2005/8/layout/hList1"/>
    <dgm:cxn modelId="{D3FBC8F3-4FFA-4E31-AEB3-A65416E9D6B6}" srcId="{4D9D0924-D7F7-4502-9751-91DC6B5B186A}" destId="{7B9949F4-741C-4A51-BB3D-496748645F22}" srcOrd="0" destOrd="0" parTransId="{283F7A35-606F-469D-BA28-142BF0255F54}" sibTransId="{83A1F50F-459B-49F1-B497-3AD80E234550}"/>
    <dgm:cxn modelId="{2EAC2042-7F0F-4882-BCD4-5ADBC102AE28}" srcId="{63626AAC-BAA1-4055-B663-2F7C5C61198E}" destId="{139CEBC2-5B8B-4629-8DFC-2F44A0F3B4FD}" srcOrd="4" destOrd="0" parTransId="{D5C601C2-9F03-4B97-8C14-413B4F9256CB}" sibTransId="{E35CE58E-6322-41D2-9704-A4F3B7702782}"/>
    <dgm:cxn modelId="{92ECC2CB-3611-4C0E-B140-44F066F929BD}" type="presOf" srcId="{CDD2FE59-8C04-4859-B869-D5A41CBF6C4F}" destId="{4A7A128D-E97F-42A3-B59E-8D6174ED807F}" srcOrd="0" destOrd="0" presId="urn:microsoft.com/office/officeart/2005/8/layout/hList1"/>
    <dgm:cxn modelId="{4BA6AE30-3983-4C96-BDAF-109EEF84534F}" type="presOf" srcId="{63626AAC-BAA1-4055-B663-2F7C5C61198E}" destId="{29FB556B-A09B-400D-84D6-AEDCCFF49AD8}" srcOrd="0" destOrd="0" presId="urn:microsoft.com/office/officeart/2005/8/layout/hList1"/>
    <dgm:cxn modelId="{5BBF9C28-77CF-4731-87FA-F40F02810FD7}" type="presOf" srcId="{4700D52C-240B-4EBB-833E-C397895A2A5A}" destId="{6301595B-E45D-47D6-9D27-77ED4EEB4AFF}" srcOrd="0" destOrd="7" presId="urn:microsoft.com/office/officeart/2005/8/layout/hList1"/>
    <dgm:cxn modelId="{66DB580A-1CB7-45A4-9AE6-EB53C7CE0C50}" srcId="{394A44A9-9CAD-4E63-94D1-0B0C1F71FFB8}" destId="{E60A816E-47CD-413F-974A-18269A111EE2}" srcOrd="1" destOrd="0" parTransId="{290FD07A-444E-4F7C-BDF7-FB53906BDDB4}" sibTransId="{3DA1FE80-0B12-4EE5-B068-5D967F5D5B22}"/>
    <dgm:cxn modelId="{ED164E8B-45D9-44E9-9805-B621FA63F8B7}" type="presOf" srcId="{E60A816E-47CD-413F-974A-18269A111EE2}" destId="{6301595B-E45D-47D6-9D27-77ED4EEB4AFF}" srcOrd="0" destOrd="2" presId="urn:microsoft.com/office/officeart/2005/8/layout/hList1"/>
    <dgm:cxn modelId="{1E3E471D-8E5B-4047-8B3B-450DFE04CCE4}" type="presOf" srcId="{9C811100-73D9-4A74-A1BD-8F3E07CB36DD}" destId="{6301595B-E45D-47D6-9D27-77ED4EEB4AFF}" srcOrd="0" destOrd="3" presId="urn:microsoft.com/office/officeart/2005/8/layout/hList1"/>
    <dgm:cxn modelId="{CE598901-06A3-4D5B-8E34-CED6428ABF44}" type="presOf" srcId="{394A44A9-9CAD-4E63-94D1-0B0C1F71FFB8}" destId="{6301595B-E45D-47D6-9D27-77ED4EEB4AFF}" srcOrd="0" destOrd="0" presId="urn:microsoft.com/office/officeart/2005/8/layout/hList1"/>
    <dgm:cxn modelId="{9557F97B-4FB4-4DB0-B266-C2F810C90F23}" srcId="{63626AAC-BAA1-4055-B663-2F7C5C61198E}" destId="{5E9875A3-27CC-41E5-82A2-DBB6A0C7E9A0}" srcOrd="2" destOrd="0" parTransId="{D35A78DE-BD17-4C7B-A735-08EE67E779B5}" sibTransId="{23339E18-0CDE-4B5F-8EFF-1E850428D533}"/>
    <dgm:cxn modelId="{DA743E8E-EF29-404F-B823-160CDA91B070}" type="presOf" srcId="{D4B2914F-1802-47E9-A42D-94839763792E}" destId="{6301595B-E45D-47D6-9D27-77ED4EEB4AFF}" srcOrd="0" destOrd="1" presId="urn:microsoft.com/office/officeart/2005/8/layout/hList1"/>
    <dgm:cxn modelId="{BB8232C9-1335-4DB9-901D-9EA96F2D7F1B}" type="presOf" srcId="{7B9949F4-741C-4A51-BB3D-496748645F22}" destId="{2A2993C6-1DCB-48BE-9D76-82D91ABBBF56}" srcOrd="0" destOrd="0" presId="urn:microsoft.com/office/officeart/2005/8/layout/hList1"/>
    <dgm:cxn modelId="{1718B98F-41E0-47E0-B4A8-5BE5CBF19F29}" srcId="{63626AAC-BAA1-4055-B663-2F7C5C61198E}" destId="{B58A5267-CCEA-4064-A9CF-F31BFB63620D}" srcOrd="7" destOrd="0" parTransId="{9257967C-2B84-4326-A9C4-F4D2664EC0B0}" sibTransId="{9AD2A3CA-C835-4D0F-A8B5-5A7C00E4391B}"/>
    <dgm:cxn modelId="{D4A3ECA9-49C0-4195-94AD-EF9E5C8EA436}" srcId="{4D9D0924-D7F7-4502-9751-91DC6B5B186A}" destId="{63626AAC-BAA1-4055-B663-2F7C5C61198E}" srcOrd="1" destOrd="0" parTransId="{F1DB17C4-0C08-401C-90E0-8B199EE3D8C0}" sibTransId="{439A1716-8197-4864-80C7-C415D3D91241}"/>
    <dgm:cxn modelId="{857C8B92-2236-4E02-89F3-D9EA323DE33F}" srcId="{63626AAC-BAA1-4055-B663-2F7C5C61198E}" destId="{4700D52C-240B-4EBB-833E-C397895A2A5A}" srcOrd="5" destOrd="0" parTransId="{BC0EB94D-C033-4D3C-AC85-D2742F42DD07}" sibTransId="{CDA883DB-8ECD-4D20-92C2-B8A39A00A747}"/>
    <dgm:cxn modelId="{B3DE61D6-F256-4459-BC07-CA5B3ECF316E}" srcId="{63626AAC-BAA1-4055-B663-2F7C5C61198E}" destId="{394A44A9-9CAD-4E63-94D1-0B0C1F71FFB8}" srcOrd="0" destOrd="0" parTransId="{AE5881AA-A7B8-40CF-9A3D-26A13D4F15AE}" sibTransId="{DBD78AB8-1F8F-4B9A-8727-344076BBC258}"/>
    <dgm:cxn modelId="{5240E7D5-2E51-4E68-AC49-4F56271176A2}" srcId="{CDD2FE59-8C04-4859-B869-D5A41CBF6C4F}" destId="{CC89CE62-87F1-4D4A-9B97-9A522271C965}" srcOrd="1" destOrd="0" parTransId="{4152D79B-A9D6-4DDE-9566-F4D6004FF8CB}" sibTransId="{2259D108-2BC1-4DC0-8F95-B44531038EE8}"/>
    <dgm:cxn modelId="{09679EE7-17A7-4B8B-A343-A2774054660B}" type="presOf" srcId="{5BE7D194-705F-4860-A414-4DB5BF8B57C0}" destId="{4A7A128D-E97F-42A3-B59E-8D6174ED807F}" srcOrd="0" destOrd="1" presId="urn:microsoft.com/office/officeart/2005/8/layout/hList1"/>
    <dgm:cxn modelId="{F7E4B9B0-93D4-4F67-BAE3-99E252305160}" type="presParOf" srcId="{FDB8502D-8552-43E8-80EF-59FD57D700E7}" destId="{EF2F26D6-C0D7-453D-B3D8-DE414803E92C}" srcOrd="0" destOrd="0" presId="urn:microsoft.com/office/officeart/2005/8/layout/hList1"/>
    <dgm:cxn modelId="{45B31A6F-0569-493A-BB9E-F2B6DBEF3B4C}" type="presParOf" srcId="{EF2F26D6-C0D7-453D-B3D8-DE414803E92C}" destId="{2A2993C6-1DCB-48BE-9D76-82D91ABBBF56}" srcOrd="0" destOrd="0" presId="urn:microsoft.com/office/officeart/2005/8/layout/hList1"/>
    <dgm:cxn modelId="{9A500D6A-C156-469B-B411-ADA04460DACC}" type="presParOf" srcId="{EF2F26D6-C0D7-453D-B3D8-DE414803E92C}" destId="{4A7A128D-E97F-42A3-B59E-8D6174ED807F}" srcOrd="1" destOrd="0" presId="urn:microsoft.com/office/officeart/2005/8/layout/hList1"/>
    <dgm:cxn modelId="{016F2954-EF19-4C73-8C6D-26E2B4A9FEF5}" type="presParOf" srcId="{FDB8502D-8552-43E8-80EF-59FD57D700E7}" destId="{203605B5-CAD8-4E3C-B8BB-C57764F01DDF}" srcOrd="1" destOrd="0" presId="urn:microsoft.com/office/officeart/2005/8/layout/hList1"/>
    <dgm:cxn modelId="{A8D4E7C3-C2C5-4BC0-9A8F-493D40A792BB}" type="presParOf" srcId="{FDB8502D-8552-43E8-80EF-59FD57D700E7}" destId="{776BC58E-FD6D-461D-B5EF-6440669E8A99}" srcOrd="2" destOrd="0" presId="urn:microsoft.com/office/officeart/2005/8/layout/hList1"/>
    <dgm:cxn modelId="{6B1D522D-95E8-4879-BF0D-F857A0EA45C4}" type="presParOf" srcId="{776BC58E-FD6D-461D-B5EF-6440669E8A99}" destId="{29FB556B-A09B-400D-84D6-AEDCCFF49AD8}" srcOrd="0" destOrd="0" presId="urn:microsoft.com/office/officeart/2005/8/layout/hList1"/>
    <dgm:cxn modelId="{124BE38F-DCA3-434D-B7D6-4649858DEBFF}" type="presParOf" srcId="{776BC58E-FD6D-461D-B5EF-6440669E8A99}" destId="{6301595B-E45D-47D6-9D27-77ED4EEB4AF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DBFA48-701E-4930-B0E4-AF332D1DF0F9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F3A51DC9-D9A5-4F05-BEF1-3C18A2E8A898}">
      <dgm:prSet phldrT="[Text]"/>
      <dgm:spPr/>
      <dgm:t>
        <a:bodyPr/>
        <a:lstStyle/>
        <a:p>
          <a:r>
            <a:rPr lang="cs-CZ" dirty="0" smtClean="0"/>
            <a:t>hmotné (konstrukční prvky)</a:t>
          </a:r>
          <a:endParaRPr lang="cs-CZ" dirty="0"/>
        </a:p>
      </dgm:t>
    </dgm:pt>
    <dgm:pt modelId="{89FA4283-14FB-476D-90EB-09E30753F7A7}" type="parTrans" cxnId="{02692003-9F87-4048-A2D3-9E269AB63857}">
      <dgm:prSet/>
      <dgm:spPr/>
      <dgm:t>
        <a:bodyPr/>
        <a:lstStyle/>
        <a:p>
          <a:endParaRPr lang="cs-CZ"/>
        </a:p>
      </dgm:t>
    </dgm:pt>
    <dgm:pt modelId="{0CEBA254-E62F-4475-B55D-84CB2D30884A}" type="sibTrans" cxnId="{02692003-9F87-4048-A2D3-9E269AB63857}">
      <dgm:prSet/>
      <dgm:spPr/>
      <dgm:t>
        <a:bodyPr/>
        <a:lstStyle/>
        <a:p>
          <a:endParaRPr lang="cs-CZ"/>
        </a:p>
      </dgm:t>
    </dgm:pt>
    <dgm:pt modelId="{EB13D266-0045-4925-81B8-DDA3D0762190}">
      <dgm:prSet phldrT="[Text]"/>
      <dgm:spPr/>
      <dgm:t>
        <a:bodyPr/>
        <a:lstStyle/>
        <a:p>
          <a:r>
            <a:rPr lang="cs-CZ" dirty="0" smtClean="0"/>
            <a:t>procesní (správa daní)</a:t>
          </a:r>
          <a:endParaRPr lang="cs-CZ" dirty="0"/>
        </a:p>
      </dgm:t>
    </dgm:pt>
    <dgm:pt modelId="{673970D6-F399-476C-AF8D-437466BEB839}" type="parTrans" cxnId="{68839B50-FA10-4165-94CE-E0BD09B3056E}">
      <dgm:prSet/>
      <dgm:spPr/>
      <dgm:t>
        <a:bodyPr/>
        <a:lstStyle/>
        <a:p>
          <a:endParaRPr lang="cs-CZ"/>
        </a:p>
      </dgm:t>
    </dgm:pt>
    <dgm:pt modelId="{E7A2B055-64AE-4BDD-B161-A4355DA7E56C}" type="sibTrans" cxnId="{68839B50-FA10-4165-94CE-E0BD09B3056E}">
      <dgm:prSet/>
      <dgm:spPr/>
      <dgm:t>
        <a:bodyPr/>
        <a:lstStyle/>
        <a:p>
          <a:endParaRPr lang="cs-CZ"/>
        </a:p>
      </dgm:t>
    </dgm:pt>
    <dgm:pt modelId="{30511C9F-B3B9-45C9-A1D1-E63ED07E526C}">
      <dgm:prSet phldrT="[Text]"/>
      <dgm:spPr/>
      <dgm:t>
        <a:bodyPr/>
        <a:lstStyle/>
        <a:p>
          <a:r>
            <a:rPr lang="cs-CZ" dirty="0" smtClean="0"/>
            <a:t>Daňové právo</a:t>
          </a:r>
          <a:endParaRPr lang="cs-CZ" dirty="0"/>
        </a:p>
      </dgm:t>
    </dgm:pt>
    <dgm:pt modelId="{C73023BD-C44C-4491-ADDA-5030B370CCFE}" type="sibTrans" cxnId="{961F3E13-48E9-4655-A2A1-07746606E867}">
      <dgm:prSet/>
      <dgm:spPr/>
      <dgm:t>
        <a:bodyPr/>
        <a:lstStyle/>
        <a:p>
          <a:endParaRPr lang="cs-CZ"/>
        </a:p>
      </dgm:t>
    </dgm:pt>
    <dgm:pt modelId="{0708BACE-E384-4F67-9C50-09821A2AC24F}" type="parTrans" cxnId="{961F3E13-48E9-4655-A2A1-07746606E867}">
      <dgm:prSet/>
      <dgm:spPr/>
      <dgm:t>
        <a:bodyPr/>
        <a:lstStyle/>
        <a:p>
          <a:endParaRPr lang="cs-CZ"/>
        </a:p>
      </dgm:t>
    </dgm:pt>
    <dgm:pt modelId="{18C00316-C11C-42F0-82D0-9B41A424FAAB}" type="pres">
      <dgm:prSet presAssocID="{02DBFA48-701E-4930-B0E4-AF332D1DF0F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7770815-F889-4FCE-998D-D8E770F57834}" type="pres">
      <dgm:prSet presAssocID="{30511C9F-B3B9-45C9-A1D1-E63ED07E526C}" presName="root1" presStyleCnt="0"/>
      <dgm:spPr/>
      <dgm:t>
        <a:bodyPr/>
        <a:lstStyle/>
        <a:p>
          <a:endParaRPr lang="cs-CZ"/>
        </a:p>
      </dgm:t>
    </dgm:pt>
    <dgm:pt modelId="{9BAFE8A5-BE00-4385-979F-00D413E2E9F6}" type="pres">
      <dgm:prSet presAssocID="{30511C9F-B3B9-45C9-A1D1-E63ED07E526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4CF6B9-1E6B-440B-9698-0E6F5CAF3D75}" type="pres">
      <dgm:prSet presAssocID="{30511C9F-B3B9-45C9-A1D1-E63ED07E526C}" presName="level2hierChild" presStyleCnt="0"/>
      <dgm:spPr/>
      <dgm:t>
        <a:bodyPr/>
        <a:lstStyle/>
        <a:p>
          <a:endParaRPr lang="cs-CZ"/>
        </a:p>
      </dgm:t>
    </dgm:pt>
    <dgm:pt modelId="{0F6E6854-BB44-4B59-B38A-0FEB804618E4}" type="pres">
      <dgm:prSet presAssocID="{89FA4283-14FB-476D-90EB-09E30753F7A7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9BF4C954-8B24-4F44-B4F0-514906AD9108}" type="pres">
      <dgm:prSet presAssocID="{89FA4283-14FB-476D-90EB-09E30753F7A7}" presName="connTx" presStyleLbl="parChTrans1D2" presStyleIdx="0" presStyleCnt="2"/>
      <dgm:spPr/>
      <dgm:t>
        <a:bodyPr/>
        <a:lstStyle/>
        <a:p>
          <a:endParaRPr lang="cs-CZ"/>
        </a:p>
      </dgm:t>
    </dgm:pt>
    <dgm:pt modelId="{578FCF3F-47D2-43FC-B744-6E08EA6E7707}" type="pres">
      <dgm:prSet presAssocID="{F3A51DC9-D9A5-4F05-BEF1-3C18A2E8A898}" presName="root2" presStyleCnt="0"/>
      <dgm:spPr/>
      <dgm:t>
        <a:bodyPr/>
        <a:lstStyle/>
        <a:p>
          <a:endParaRPr lang="cs-CZ"/>
        </a:p>
      </dgm:t>
    </dgm:pt>
    <dgm:pt modelId="{85D028EA-9464-4126-9461-B8449B7DC885}" type="pres">
      <dgm:prSet presAssocID="{F3A51DC9-D9A5-4F05-BEF1-3C18A2E8A898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3B6302-948D-4FD6-844E-F44E5F823D36}" type="pres">
      <dgm:prSet presAssocID="{F3A51DC9-D9A5-4F05-BEF1-3C18A2E8A898}" presName="level3hierChild" presStyleCnt="0"/>
      <dgm:spPr/>
      <dgm:t>
        <a:bodyPr/>
        <a:lstStyle/>
        <a:p>
          <a:endParaRPr lang="cs-CZ"/>
        </a:p>
      </dgm:t>
    </dgm:pt>
    <dgm:pt modelId="{56F69165-1B02-4FD8-A97C-9025D47672C3}" type="pres">
      <dgm:prSet presAssocID="{673970D6-F399-476C-AF8D-437466BEB839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CF03C142-ABB0-45E1-9291-0307AB19A92C}" type="pres">
      <dgm:prSet presAssocID="{673970D6-F399-476C-AF8D-437466BEB839}" presName="connTx" presStyleLbl="parChTrans1D2" presStyleIdx="1" presStyleCnt="2"/>
      <dgm:spPr/>
      <dgm:t>
        <a:bodyPr/>
        <a:lstStyle/>
        <a:p>
          <a:endParaRPr lang="cs-CZ"/>
        </a:p>
      </dgm:t>
    </dgm:pt>
    <dgm:pt modelId="{E7C2DB84-CA78-4ABA-B2D1-6BE3B3F06AC9}" type="pres">
      <dgm:prSet presAssocID="{EB13D266-0045-4925-81B8-DDA3D0762190}" presName="root2" presStyleCnt="0"/>
      <dgm:spPr/>
      <dgm:t>
        <a:bodyPr/>
        <a:lstStyle/>
        <a:p>
          <a:endParaRPr lang="cs-CZ"/>
        </a:p>
      </dgm:t>
    </dgm:pt>
    <dgm:pt modelId="{FD01BA8D-31C0-4C1E-8593-83A910061B97}" type="pres">
      <dgm:prSet presAssocID="{EB13D266-0045-4925-81B8-DDA3D076219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5B030D0-E5B8-4F66-9202-886BC418EF80}" type="pres">
      <dgm:prSet presAssocID="{EB13D266-0045-4925-81B8-DDA3D0762190}" presName="level3hierChild" presStyleCnt="0"/>
      <dgm:spPr/>
      <dgm:t>
        <a:bodyPr/>
        <a:lstStyle/>
        <a:p>
          <a:endParaRPr lang="cs-CZ"/>
        </a:p>
      </dgm:t>
    </dgm:pt>
  </dgm:ptLst>
  <dgm:cxnLst>
    <dgm:cxn modelId="{961F3E13-48E9-4655-A2A1-07746606E867}" srcId="{02DBFA48-701E-4930-B0E4-AF332D1DF0F9}" destId="{30511C9F-B3B9-45C9-A1D1-E63ED07E526C}" srcOrd="0" destOrd="0" parTransId="{0708BACE-E384-4F67-9C50-09821A2AC24F}" sibTransId="{C73023BD-C44C-4491-ADDA-5030B370CCFE}"/>
    <dgm:cxn modelId="{82D0626D-E364-4B48-A17B-F04B33953EBB}" type="presOf" srcId="{673970D6-F399-476C-AF8D-437466BEB839}" destId="{56F69165-1B02-4FD8-A97C-9025D47672C3}" srcOrd="0" destOrd="0" presId="urn:microsoft.com/office/officeart/2005/8/layout/hierarchy2"/>
    <dgm:cxn modelId="{E47A0F15-F5C6-4425-B35B-3B7FB5A97184}" type="presOf" srcId="{89FA4283-14FB-476D-90EB-09E30753F7A7}" destId="{0F6E6854-BB44-4B59-B38A-0FEB804618E4}" srcOrd="0" destOrd="0" presId="urn:microsoft.com/office/officeart/2005/8/layout/hierarchy2"/>
    <dgm:cxn modelId="{4D37A1CD-4D27-431B-947E-C7F70ECD95F8}" type="presOf" srcId="{EB13D266-0045-4925-81B8-DDA3D0762190}" destId="{FD01BA8D-31C0-4C1E-8593-83A910061B97}" srcOrd="0" destOrd="0" presId="urn:microsoft.com/office/officeart/2005/8/layout/hierarchy2"/>
    <dgm:cxn modelId="{04DDE41A-3825-478D-8C17-EDF333835E93}" type="presOf" srcId="{673970D6-F399-476C-AF8D-437466BEB839}" destId="{CF03C142-ABB0-45E1-9291-0307AB19A92C}" srcOrd="1" destOrd="0" presId="urn:microsoft.com/office/officeart/2005/8/layout/hierarchy2"/>
    <dgm:cxn modelId="{3508A1F8-8C81-4C1D-AC67-F7005F7C6D0B}" type="presOf" srcId="{02DBFA48-701E-4930-B0E4-AF332D1DF0F9}" destId="{18C00316-C11C-42F0-82D0-9B41A424FAAB}" srcOrd="0" destOrd="0" presId="urn:microsoft.com/office/officeart/2005/8/layout/hierarchy2"/>
    <dgm:cxn modelId="{02692003-9F87-4048-A2D3-9E269AB63857}" srcId="{30511C9F-B3B9-45C9-A1D1-E63ED07E526C}" destId="{F3A51DC9-D9A5-4F05-BEF1-3C18A2E8A898}" srcOrd="0" destOrd="0" parTransId="{89FA4283-14FB-476D-90EB-09E30753F7A7}" sibTransId="{0CEBA254-E62F-4475-B55D-84CB2D30884A}"/>
    <dgm:cxn modelId="{DB9FC589-8D36-4CEA-9E76-1AA4E2BBC27A}" type="presOf" srcId="{30511C9F-B3B9-45C9-A1D1-E63ED07E526C}" destId="{9BAFE8A5-BE00-4385-979F-00D413E2E9F6}" srcOrd="0" destOrd="0" presId="urn:microsoft.com/office/officeart/2005/8/layout/hierarchy2"/>
    <dgm:cxn modelId="{68839B50-FA10-4165-94CE-E0BD09B3056E}" srcId="{30511C9F-B3B9-45C9-A1D1-E63ED07E526C}" destId="{EB13D266-0045-4925-81B8-DDA3D0762190}" srcOrd="1" destOrd="0" parTransId="{673970D6-F399-476C-AF8D-437466BEB839}" sibTransId="{E7A2B055-64AE-4BDD-B161-A4355DA7E56C}"/>
    <dgm:cxn modelId="{5DF7EA16-380D-4817-95FD-37DE4F4B914F}" type="presOf" srcId="{F3A51DC9-D9A5-4F05-BEF1-3C18A2E8A898}" destId="{85D028EA-9464-4126-9461-B8449B7DC885}" srcOrd="0" destOrd="0" presId="urn:microsoft.com/office/officeart/2005/8/layout/hierarchy2"/>
    <dgm:cxn modelId="{439175FF-BE6C-4203-B1C3-5F58A5A92FF0}" type="presOf" srcId="{89FA4283-14FB-476D-90EB-09E30753F7A7}" destId="{9BF4C954-8B24-4F44-B4F0-514906AD9108}" srcOrd="1" destOrd="0" presId="urn:microsoft.com/office/officeart/2005/8/layout/hierarchy2"/>
    <dgm:cxn modelId="{7EDE8E13-ED1C-47D6-9CE5-A50ABE910DD2}" type="presParOf" srcId="{18C00316-C11C-42F0-82D0-9B41A424FAAB}" destId="{57770815-F889-4FCE-998D-D8E770F57834}" srcOrd="0" destOrd="0" presId="urn:microsoft.com/office/officeart/2005/8/layout/hierarchy2"/>
    <dgm:cxn modelId="{70C4F4DA-47FF-43D9-A9D5-6EF0BE21DAD6}" type="presParOf" srcId="{57770815-F889-4FCE-998D-D8E770F57834}" destId="{9BAFE8A5-BE00-4385-979F-00D413E2E9F6}" srcOrd="0" destOrd="0" presId="urn:microsoft.com/office/officeart/2005/8/layout/hierarchy2"/>
    <dgm:cxn modelId="{1AB19EB5-E919-4DA8-BFB1-0564A11B4C46}" type="presParOf" srcId="{57770815-F889-4FCE-998D-D8E770F57834}" destId="{9F4CF6B9-1E6B-440B-9698-0E6F5CAF3D75}" srcOrd="1" destOrd="0" presId="urn:microsoft.com/office/officeart/2005/8/layout/hierarchy2"/>
    <dgm:cxn modelId="{0E7E4C3A-F2E3-45BA-AF94-02B12ADD53D3}" type="presParOf" srcId="{9F4CF6B9-1E6B-440B-9698-0E6F5CAF3D75}" destId="{0F6E6854-BB44-4B59-B38A-0FEB804618E4}" srcOrd="0" destOrd="0" presId="urn:microsoft.com/office/officeart/2005/8/layout/hierarchy2"/>
    <dgm:cxn modelId="{C8C9CCA9-2BB0-4594-8B1B-A89888750FE9}" type="presParOf" srcId="{0F6E6854-BB44-4B59-B38A-0FEB804618E4}" destId="{9BF4C954-8B24-4F44-B4F0-514906AD9108}" srcOrd="0" destOrd="0" presId="urn:microsoft.com/office/officeart/2005/8/layout/hierarchy2"/>
    <dgm:cxn modelId="{2F8F2EEF-EE74-452E-925D-4B39B604DBCD}" type="presParOf" srcId="{9F4CF6B9-1E6B-440B-9698-0E6F5CAF3D75}" destId="{578FCF3F-47D2-43FC-B744-6E08EA6E7707}" srcOrd="1" destOrd="0" presId="urn:microsoft.com/office/officeart/2005/8/layout/hierarchy2"/>
    <dgm:cxn modelId="{1FA69D94-A007-4CAA-A753-151F9BFA3735}" type="presParOf" srcId="{578FCF3F-47D2-43FC-B744-6E08EA6E7707}" destId="{85D028EA-9464-4126-9461-B8449B7DC885}" srcOrd="0" destOrd="0" presId="urn:microsoft.com/office/officeart/2005/8/layout/hierarchy2"/>
    <dgm:cxn modelId="{57EB0CD4-E0A6-4699-B834-68CC5F2386E9}" type="presParOf" srcId="{578FCF3F-47D2-43FC-B744-6E08EA6E7707}" destId="{FF3B6302-948D-4FD6-844E-F44E5F823D36}" srcOrd="1" destOrd="0" presId="urn:microsoft.com/office/officeart/2005/8/layout/hierarchy2"/>
    <dgm:cxn modelId="{9DC15276-8412-45CA-92A0-8AF0F5C56908}" type="presParOf" srcId="{9F4CF6B9-1E6B-440B-9698-0E6F5CAF3D75}" destId="{56F69165-1B02-4FD8-A97C-9025D47672C3}" srcOrd="2" destOrd="0" presId="urn:microsoft.com/office/officeart/2005/8/layout/hierarchy2"/>
    <dgm:cxn modelId="{0E1C6006-BD4E-42F0-9A29-A4DC7D68CAB7}" type="presParOf" srcId="{56F69165-1B02-4FD8-A97C-9025D47672C3}" destId="{CF03C142-ABB0-45E1-9291-0307AB19A92C}" srcOrd="0" destOrd="0" presId="urn:microsoft.com/office/officeart/2005/8/layout/hierarchy2"/>
    <dgm:cxn modelId="{3D73B230-843A-4C17-AEDD-1CD3004EE359}" type="presParOf" srcId="{9F4CF6B9-1E6B-440B-9698-0E6F5CAF3D75}" destId="{E7C2DB84-CA78-4ABA-B2D1-6BE3B3F06AC9}" srcOrd="3" destOrd="0" presId="urn:microsoft.com/office/officeart/2005/8/layout/hierarchy2"/>
    <dgm:cxn modelId="{D84A5625-D38A-4921-9E79-9740F7F0892D}" type="presParOf" srcId="{E7C2DB84-CA78-4ABA-B2D1-6BE3B3F06AC9}" destId="{FD01BA8D-31C0-4C1E-8593-83A910061B97}" srcOrd="0" destOrd="0" presId="urn:microsoft.com/office/officeart/2005/8/layout/hierarchy2"/>
    <dgm:cxn modelId="{DB85D2A1-43D5-422B-952C-4D6E8CEC8AC4}" type="presParOf" srcId="{E7C2DB84-CA78-4ABA-B2D1-6BE3B3F06AC9}" destId="{15B030D0-E5B8-4F66-9202-886BC418EF8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8BA3F2-0451-44DF-A8F5-4273359AABF7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D5BCB616-835C-47E2-8BB7-C7AD051F8202}">
      <dgm:prSet phldrT="[Text]" custT="1"/>
      <dgm:spPr/>
      <dgm:t>
        <a:bodyPr/>
        <a:lstStyle/>
        <a:p>
          <a:r>
            <a:rPr lang="cs-CZ" sz="1100" dirty="0" smtClean="0"/>
            <a:t>Daně v užším slova smyslu</a:t>
          </a:r>
          <a:endParaRPr lang="cs-CZ" sz="1100" dirty="0"/>
        </a:p>
      </dgm:t>
    </dgm:pt>
    <dgm:pt modelId="{27959E8C-BAE4-4FFE-BF9A-D4DFBC7B7D40}" type="parTrans" cxnId="{F40BB52A-6CCB-4AFB-B0B7-88840B1C90C5}">
      <dgm:prSet custT="1"/>
      <dgm:spPr/>
      <dgm:t>
        <a:bodyPr/>
        <a:lstStyle/>
        <a:p>
          <a:endParaRPr lang="cs-CZ" sz="800"/>
        </a:p>
      </dgm:t>
    </dgm:pt>
    <dgm:pt modelId="{171E4C92-5FC4-4F2E-AB2C-BF42020B1001}" type="sibTrans" cxnId="{F40BB52A-6CCB-4AFB-B0B7-88840B1C90C5}">
      <dgm:prSet/>
      <dgm:spPr/>
      <dgm:t>
        <a:bodyPr/>
        <a:lstStyle/>
        <a:p>
          <a:endParaRPr lang="cs-CZ"/>
        </a:p>
      </dgm:t>
    </dgm:pt>
    <dgm:pt modelId="{FE2A095F-CA4C-4DAB-AB83-A24D07792EDD}">
      <dgm:prSet phldrT="[Text]" custT="1"/>
      <dgm:spPr/>
      <dgm:t>
        <a:bodyPr/>
        <a:lstStyle/>
        <a:p>
          <a:r>
            <a:rPr lang="cs-CZ" sz="1100" dirty="0" smtClean="0"/>
            <a:t>přímé</a:t>
          </a:r>
          <a:endParaRPr lang="cs-CZ" sz="1100" dirty="0"/>
        </a:p>
      </dgm:t>
    </dgm:pt>
    <dgm:pt modelId="{A43AB9E4-442D-4F28-968B-B7ED4A65B02F}" type="parTrans" cxnId="{DA202841-0437-4F5F-8810-8ADCC8479481}">
      <dgm:prSet custT="1"/>
      <dgm:spPr/>
      <dgm:t>
        <a:bodyPr/>
        <a:lstStyle/>
        <a:p>
          <a:endParaRPr lang="cs-CZ" sz="800"/>
        </a:p>
      </dgm:t>
    </dgm:pt>
    <dgm:pt modelId="{6D4F38E0-8E0E-4F09-806F-25D6F7AB8D79}" type="sibTrans" cxnId="{DA202841-0437-4F5F-8810-8ADCC8479481}">
      <dgm:prSet/>
      <dgm:spPr/>
      <dgm:t>
        <a:bodyPr/>
        <a:lstStyle/>
        <a:p>
          <a:endParaRPr lang="cs-CZ"/>
        </a:p>
      </dgm:t>
    </dgm:pt>
    <dgm:pt modelId="{BC15DEB8-85A1-490D-8F31-8F3F8E4BF7AC}">
      <dgm:prSet phldrT="[Text]" custT="1"/>
      <dgm:spPr/>
      <dgm:t>
        <a:bodyPr/>
        <a:lstStyle/>
        <a:p>
          <a:r>
            <a:rPr lang="cs-CZ" sz="1100" dirty="0" smtClean="0"/>
            <a:t>důchodové</a:t>
          </a:r>
          <a:endParaRPr lang="cs-CZ" sz="1100" dirty="0"/>
        </a:p>
      </dgm:t>
    </dgm:pt>
    <dgm:pt modelId="{01B5E7AA-F81E-4A04-B9BB-42B75A3AE14E}" type="parTrans" cxnId="{6B345C27-179C-4926-930C-B3618E997518}">
      <dgm:prSet custT="1"/>
      <dgm:spPr/>
      <dgm:t>
        <a:bodyPr/>
        <a:lstStyle/>
        <a:p>
          <a:endParaRPr lang="cs-CZ" sz="800"/>
        </a:p>
      </dgm:t>
    </dgm:pt>
    <dgm:pt modelId="{4BDD08E1-2544-45B2-BF5D-5C7AAE927F80}" type="sibTrans" cxnId="{6B345C27-179C-4926-930C-B3618E997518}">
      <dgm:prSet/>
      <dgm:spPr/>
      <dgm:t>
        <a:bodyPr/>
        <a:lstStyle/>
        <a:p>
          <a:endParaRPr lang="cs-CZ"/>
        </a:p>
      </dgm:t>
    </dgm:pt>
    <dgm:pt modelId="{4D61ACC7-D240-49ED-821C-379B916609CD}">
      <dgm:prSet phldrT="[Text]" custT="1"/>
      <dgm:spPr/>
      <dgm:t>
        <a:bodyPr/>
        <a:lstStyle/>
        <a:p>
          <a:r>
            <a:rPr lang="cs-CZ" sz="1100" dirty="0" smtClean="0"/>
            <a:t>majetkové</a:t>
          </a:r>
          <a:endParaRPr lang="cs-CZ" sz="1100" dirty="0"/>
        </a:p>
      </dgm:t>
    </dgm:pt>
    <dgm:pt modelId="{939F6868-678C-48E1-A1A1-CDD5A5BC023D}" type="parTrans" cxnId="{404EE373-728C-4174-94BE-6C98857FABFC}">
      <dgm:prSet custT="1"/>
      <dgm:spPr/>
      <dgm:t>
        <a:bodyPr/>
        <a:lstStyle/>
        <a:p>
          <a:endParaRPr lang="cs-CZ" sz="800"/>
        </a:p>
      </dgm:t>
    </dgm:pt>
    <dgm:pt modelId="{C9BDBC19-0297-47D5-92FA-FDC0D0D862CA}" type="sibTrans" cxnId="{404EE373-728C-4174-94BE-6C98857FABFC}">
      <dgm:prSet/>
      <dgm:spPr/>
      <dgm:t>
        <a:bodyPr/>
        <a:lstStyle/>
        <a:p>
          <a:endParaRPr lang="cs-CZ"/>
        </a:p>
      </dgm:t>
    </dgm:pt>
    <dgm:pt modelId="{DD5439DA-5270-4AD3-81B5-A7EEB8283AED}">
      <dgm:prSet phldrT="[Text]" custT="1"/>
      <dgm:spPr/>
      <dgm:t>
        <a:bodyPr/>
        <a:lstStyle/>
        <a:p>
          <a:r>
            <a:rPr lang="cs-CZ" sz="1100" dirty="0" smtClean="0"/>
            <a:t>nepřímé</a:t>
          </a:r>
          <a:endParaRPr lang="cs-CZ" sz="1100" dirty="0"/>
        </a:p>
      </dgm:t>
    </dgm:pt>
    <dgm:pt modelId="{A248B63D-8EDB-4C45-9C66-B7121EF378BD}" type="parTrans" cxnId="{ECD63EED-737F-4DB3-851E-C303B94D9AB1}">
      <dgm:prSet custT="1"/>
      <dgm:spPr/>
      <dgm:t>
        <a:bodyPr/>
        <a:lstStyle/>
        <a:p>
          <a:endParaRPr lang="cs-CZ" sz="800"/>
        </a:p>
      </dgm:t>
    </dgm:pt>
    <dgm:pt modelId="{00E109D8-ECA7-4BFC-BE00-BD28FC89DAAC}" type="sibTrans" cxnId="{ECD63EED-737F-4DB3-851E-C303B94D9AB1}">
      <dgm:prSet/>
      <dgm:spPr/>
      <dgm:t>
        <a:bodyPr/>
        <a:lstStyle/>
        <a:p>
          <a:endParaRPr lang="cs-CZ"/>
        </a:p>
      </dgm:t>
    </dgm:pt>
    <dgm:pt modelId="{13DC4D21-E004-4A3E-A4A3-66C15131A8E8}">
      <dgm:prSet phldrT="[Text]" custT="1"/>
      <dgm:spPr/>
      <dgm:t>
        <a:bodyPr/>
        <a:lstStyle/>
        <a:p>
          <a:r>
            <a:rPr lang="cs-CZ" sz="1100" dirty="0" smtClean="0"/>
            <a:t>Poplatky</a:t>
          </a:r>
          <a:endParaRPr lang="cs-CZ" sz="1100" dirty="0"/>
        </a:p>
      </dgm:t>
    </dgm:pt>
    <dgm:pt modelId="{2966436D-9826-46EC-92B8-BB32C6EF93DF}" type="parTrans" cxnId="{CE38FCE2-E480-4FC4-BED6-A597FA99C26C}">
      <dgm:prSet custT="1"/>
      <dgm:spPr/>
      <dgm:t>
        <a:bodyPr/>
        <a:lstStyle/>
        <a:p>
          <a:endParaRPr lang="cs-CZ" sz="800"/>
        </a:p>
      </dgm:t>
    </dgm:pt>
    <dgm:pt modelId="{51F85171-2E05-4BCA-BC9E-FA8016AB3628}" type="sibTrans" cxnId="{CE38FCE2-E480-4FC4-BED6-A597FA99C26C}">
      <dgm:prSet/>
      <dgm:spPr/>
      <dgm:t>
        <a:bodyPr/>
        <a:lstStyle/>
        <a:p>
          <a:endParaRPr lang="cs-CZ"/>
        </a:p>
      </dgm:t>
    </dgm:pt>
    <dgm:pt modelId="{98DA337C-B025-4026-99B4-F271622F7D65}">
      <dgm:prSet phldrT="[Text]" custT="1"/>
      <dgm:spPr/>
      <dgm:t>
        <a:bodyPr/>
        <a:lstStyle/>
        <a:p>
          <a:r>
            <a:rPr lang="cs-CZ" sz="1100" dirty="0" smtClean="0"/>
            <a:t>Jiná obdobná peněžitá plnění</a:t>
          </a:r>
          <a:endParaRPr lang="cs-CZ" sz="1100" dirty="0"/>
        </a:p>
      </dgm:t>
    </dgm:pt>
    <dgm:pt modelId="{E7E39CDE-686D-4BE8-956C-4D42FC68C2CB}" type="parTrans" cxnId="{5B1603E7-3F2E-4DA8-9B23-E5357F8A0068}">
      <dgm:prSet custT="1"/>
      <dgm:spPr/>
      <dgm:t>
        <a:bodyPr/>
        <a:lstStyle/>
        <a:p>
          <a:endParaRPr lang="cs-CZ" sz="800"/>
        </a:p>
      </dgm:t>
    </dgm:pt>
    <dgm:pt modelId="{AE6D5672-F107-47C7-97B5-24B86B4A8AC5}" type="sibTrans" cxnId="{5B1603E7-3F2E-4DA8-9B23-E5357F8A0068}">
      <dgm:prSet/>
      <dgm:spPr/>
      <dgm:t>
        <a:bodyPr/>
        <a:lstStyle/>
        <a:p>
          <a:endParaRPr lang="cs-CZ"/>
        </a:p>
      </dgm:t>
    </dgm:pt>
    <dgm:pt modelId="{0ACA86A7-C67E-487B-B0B8-32195A6B1299}">
      <dgm:prSet phldrT="[Text]" custT="1"/>
      <dgm:spPr/>
      <dgm:t>
        <a:bodyPr/>
        <a:lstStyle/>
        <a:p>
          <a:r>
            <a:rPr lang="cs-CZ" sz="1100" dirty="0" smtClean="0"/>
            <a:t>státní</a:t>
          </a:r>
          <a:endParaRPr lang="cs-CZ" sz="1100" dirty="0"/>
        </a:p>
      </dgm:t>
    </dgm:pt>
    <dgm:pt modelId="{C410B22E-CF10-4168-A386-2EFCDD4051AE}" type="parTrans" cxnId="{881BA5C0-A6E4-412C-AFDD-905AB3F29621}">
      <dgm:prSet custT="1"/>
      <dgm:spPr/>
      <dgm:t>
        <a:bodyPr/>
        <a:lstStyle/>
        <a:p>
          <a:endParaRPr lang="cs-CZ" sz="800"/>
        </a:p>
      </dgm:t>
    </dgm:pt>
    <dgm:pt modelId="{BB090CD1-6322-41DD-8DF8-9E750EADDA40}" type="sibTrans" cxnId="{881BA5C0-A6E4-412C-AFDD-905AB3F29621}">
      <dgm:prSet/>
      <dgm:spPr/>
      <dgm:t>
        <a:bodyPr/>
        <a:lstStyle/>
        <a:p>
          <a:endParaRPr lang="cs-CZ"/>
        </a:p>
      </dgm:t>
    </dgm:pt>
    <dgm:pt modelId="{79D31108-33FF-41C5-ABF9-E24D99C37817}">
      <dgm:prSet phldrT="[Text]" custT="1"/>
      <dgm:spPr/>
      <dgm:t>
        <a:bodyPr/>
        <a:lstStyle/>
        <a:p>
          <a:r>
            <a:rPr lang="cs-CZ" sz="1100" dirty="0" smtClean="0"/>
            <a:t>ostatní (sui generis)</a:t>
          </a:r>
          <a:endParaRPr lang="cs-CZ" sz="1100" dirty="0"/>
        </a:p>
      </dgm:t>
    </dgm:pt>
    <dgm:pt modelId="{07ECA5F7-A7CF-45E9-B755-AE3A4870B6A9}" type="parTrans" cxnId="{6806FFC3-4010-430D-9340-8D82A15B76BF}">
      <dgm:prSet custT="1"/>
      <dgm:spPr/>
      <dgm:t>
        <a:bodyPr/>
        <a:lstStyle/>
        <a:p>
          <a:endParaRPr lang="cs-CZ" sz="800"/>
        </a:p>
      </dgm:t>
    </dgm:pt>
    <dgm:pt modelId="{03D61648-E134-4C33-887D-5D700D5C5D37}" type="sibTrans" cxnId="{6806FFC3-4010-430D-9340-8D82A15B76BF}">
      <dgm:prSet/>
      <dgm:spPr/>
      <dgm:t>
        <a:bodyPr/>
        <a:lstStyle/>
        <a:p>
          <a:endParaRPr lang="cs-CZ"/>
        </a:p>
      </dgm:t>
    </dgm:pt>
    <dgm:pt modelId="{70A9AA86-A436-4B9D-9155-6F52DF31A746}">
      <dgm:prSet phldrT="[Text]" custT="1"/>
      <dgm:spPr/>
      <dgm:t>
        <a:bodyPr/>
        <a:lstStyle/>
        <a:p>
          <a:r>
            <a:rPr lang="cs-CZ" sz="1100" dirty="0" smtClean="0"/>
            <a:t>všeobecné</a:t>
          </a:r>
          <a:endParaRPr lang="cs-CZ" sz="1100" dirty="0"/>
        </a:p>
      </dgm:t>
    </dgm:pt>
    <dgm:pt modelId="{00810A9C-9F4A-40DC-9FB9-16EB3E7072E4}" type="parTrans" cxnId="{F643B2A5-78C7-423D-8ACA-51F81C47A56F}">
      <dgm:prSet custT="1"/>
      <dgm:spPr/>
      <dgm:t>
        <a:bodyPr/>
        <a:lstStyle/>
        <a:p>
          <a:endParaRPr lang="cs-CZ" sz="800"/>
        </a:p>
      </dgm:t>
    </dgm:pt>
    <dgm:pt modelId="{FAF3B429-22FF-4AA8-B02A-EEA2F61374D4}" type="sibTrans" cxnId="{F643B2A5-78C7-423D-8ACA-51F81C47A56F}">
      <dgm:prSet/>
      <dgm:spPr/>
      <dgm:t>
        <a:bodyPr/>
        <a:lstStyle/>
        <a:p>
          <a:endParaRPr lang="cs-CZ"/>
        </a:p>
      </dgm:t>
    </dgm:pt>
    <dgm:pt modelId="{F7274232-8DBA-4553-B640-D14ECF4E1271}">
      <dgm:prSet phldrT="[Text]" custT="1"/>
      <dgm:spPr/>
      <dgm:t>
        <a:bodyPr/>
        <a:lstStyle/>
        <a:p>
          <a:r>
            <a:rPr lang="cs-CZ" sz="1100" dirty="0" smtClean="0"/>
            <a:t>selektivní</a:t>
          </a:r>
          <a:endParaRPr lang="cs-CZ" sz="1100" dirty="0"/>
        </a:p>
      </dgm:t>
    </dgm:pt>
    <dgm:pt modelId="{42089B9C-A5C9-496E-BC0A-FD6E7D0D2126}" type="parTrans" cxnId="{F615B71A-781E-4699-82A5-10CA55F7E48D}">
      <dgm:prSet custT="1"/>
      <dgm:spPr/>
      <dgm:t>
        <a:bodyPr/>
        <a:lstStyle/>
        <a:p>
          <a:endParaRPr lang="cs-CZ" sz="800"/>
        </a:p>
      </dgm:t>
    </dgm:pt>
    <dgm:pt modelId="{3C078110-C32C-4514-A61F-81D8C9CFF99B}" type="sibTrans" cxnId="{F615B71A-781E-4699-82A5-10CA55F7E48D}">
      <dgm:prSet/>
      <dgm:spPr/>
      <dgm:t>
        <a:bodyPr/>
        <a:lstStyle/>
        <a:p>
          <a:endParaRPr lang="cs-CZ"/>
        </a:p>
      </dgm:t>
    </dgm:pt>
    <dgm:pt modelId="{9F90A29F-4B65-4FA0-8814-A2C12832F0B6}">
      <dgm:prSet phldrT="[Text]" custT="1"/>
      <dgm:spPr/>
      <dgm:t>
        <a:bodyPr/>
        <a:lstStyle/>
        <a:p>
          <a:r>
            <a:rPr lang="cs-CZ" sz="1100" dirty="0" smtClean="0"/>
            <a:t>Daně v širokém slova smyslu</a:t>
          </a:r>
          <a:endParaRPr lang="cs-CZ" sz="1100" dirty="0"/>
        </a:p>
      </dgm:t>
    </dgm:pt>
    <dgm:pt modelId="{9B69AAEC-1CCC-4172-AE42-5DEC43599D2D}" type="parTrans" cxnId="{0A3ADA30-9E0F-4B49-B6EB-BB85A6CB3012}">
      <dgm:prSet/>
      <dgm:spPr/>
      <dgm:t>
        <a:bodyPr/>
        <a:lstStyle/>
        <a:p>
          <a:endParaRPr lang="cs-CZ"/>
        </a:p>
      </dgm:t>
    </dgm:pt>
    <dgm:pt modelId="{6E8DC0E6-D7BE-4DD5-8D1D-BD6171B7B23F}" type="sibTrans" cxnId="{0A3ADA30-9E0F-4B49-B6EB-BB85A6CB3012}">
      <dgm:prSet/>
      <dgm:spPr/>
      <dgm:t>
        <a:bodyPr/>
        <a:lstStyle/>
        <a:p>
          <a:endParaRPr lang="cs-CZ"/>
        </a:p>
      </dgm:t>
    </dgm:pt>
    <dgm:pt modelId="{5C956ED9-AA82-4006-902E-52622B9979B1}">
      <dgm:prSet phldrT="[Text]" custT="1"/>
      <dgm:spPr/>
      <dgm:t>
        <a:bodyPr/>
        <a:lstStyle/>
        <a:p>
          <a:r>
            <a:rPr lang="cs-CZ" sz="1100" dirty="0" smtClean="0"/>
            <a:t>soudní</a:t>
          </a:r>
          <a:endParaRPr lang="cs-CZ" sz="1100" dirty="0"/>
        </a:p>
      </dgm:t>
    </dgm:pt>
    <dgm:pt modelId="{2A844586-7566-4ADE-BB9B-5B932B87A825}" type="parTrans" cxnId="{D495DDB5-F69F-4744-B47C-60D7A150D0D9}">
      <dgm:prSet custT="1"/>
      <dgm:spPr/>
      <dgm:t>
        <a:bodyPr/>
        <a:lstStyle/>
        <a:p>
          <a:endParaRPr lang="cs-CZ" sz="800"/>
        </a:p>
      </dgm:t>
    </dgm:pt>
    <dgm:pt modelId="{E37B1221-645F-482D-A948-852378606FB4}" type="sibTrans" cxnId="{D495DDB5-F69F-4744-B47C-60D7A150D0D9}">
      <dgm:prSet/>
      <dgm:spPr/>
      <dgm:t>
        <a:bodyPr/>
        <a:lstStyle/>
        <a:p>
          <a:endParaRPr lang="cs-CZ"/>
        </a:p>
      </dgm:t>
    </dgm:pt>
    <dgm:pt modelId="{35BDDC94-4CD4-42DF-B08E-4E1D2A8231AA}">
      <dgm:prSet phldrT="[Text]" custT="1"/>
      <dgm:spPr/>
      <dgm:t>
        <a:bodyPr/>
        <a:lstStyle/>
        <a:p>
          <a:r>
            <a:rPr lang="cs-CZ" sz="1100" dirty="0" smtClean="0"/>
            <a:t>správní</a:t>
          </a:r>
          <a:endParaRPr lang="cs-CZ" sz="1100" dirty="0"/>
        </a:p>
      </dgm:t>
    </dgm:pt>
    <dgm:pt modelId="{8BF29C2A-9286-4379-A424-5097B90C5D90}" type="parTrans" cxnId="{3B4072E4-60B5-4283-90FC-4D2055C9247D}">
      <dgm:prSet custT="1"/>
      <dgm:spPr/>
      <dgm:t>
        <a:bodyPr/>
        <a:lstStyle/>
        <a:p>
          <a:endParaRPr lang="cs-CZ" sz="800"/>
        </a:p>
      </dgm:t>
    </dgm:pt>
    <dgm:pt modelId="{08D1999F-302D-455D-8078-A90768B4615A}" type="sibTrans" cxnId="{3B4072E4-60B5-4283-90FC-4D2055C9247D}">
      <dgm:prSet/>
      <dgm:spPr/>
      <dgm:t>
        <a:bodyPr/>
        <a:lstStyle/>
        <a:p>
          <a:endParaRPr lang="cs-CZ"/>
        </a:p>
      </dgm:t>
    </dgm:pt>
    <dgm:pt modelId="{BF33ABF2-F071-4614-BA35-0F185163EBF6}">
      <dgm:prSet phldrT="[Text]" custT="1"/>
      <dgm:spPr/>
      <dgm:t>
        <a:bodyPr/>
        <a:lstStyle/>
        <a:p>
          <a:r>
            <a:rPr lang="cs-CZ" sz="1100" dirty="0" smtClean="0"/>
            <a:t>místní</a:t>
          </a:r>
          <a:endParaRPr lang="cs-CZ" sz="1100" dirty="0"/>
        </a:p>
      </dgm:t>
    </dgm:pt>
    <dgm:pt modelId="{94203A77-0C54-4185-944C-05922057C1D0}" type="sibTrans" cxnId="{DB6A8A11-C107-483B-A7FE-746D68FBD7C9}">
      <dgm:prSet/>
      <dgm:spPr/>
      <dgm:t>
        <a:bodyPr/>
        <a:lstStyle/>
        <a:p>
          <a:endParaRPr lang="cs-CZ"/>
        </a:p>
      </dgm:t>
    </dgm:pt>
    <dgm:pt modelId="{DE2C12C4-738C-4992-9358-5D5E1CA6C724}" type="parTrans" cxnId="{DB6A8A11-C107-483B-A7FE-746D68FBD7C9}">
      <dgm:prSet custT="1"/>
      <dgm:spPr/>
      <dgm:t>
        <a:bodyPr/>
        <a:lstStyle/>
        <a:p>
          <a:endParaRPr lang="cs-CZ" sz="800"/>
        </a:p>
      </dgm:t>
    </dgm:pt>
    <dgm:pt modelId="{E5FF8EDC-094E-453F-8531-60B0B003E78E}">
      <dgm:prSet phldrT="[Text]" custT="1"/>
      <dgm:spPr/>
      <dgm:t>
        <a:bodyPr/>
        <a:lstStyle/>
        <a:p>
          <a:r>
            <a:rPr lang="cs-CZ" sz="1100" dirty="0" smtClean="0"/>
            <a:t>cla</a:t>
          </a:r>
          <a:endParaRPr lang="cs-CZ" sz="1100" dirty="0"/>
        </a:p>
      </dgm:t>
    </dgm:pt>
    <dgm:pt modelId="{2F796E86-52C3-4C2C-B70A-38C0F8483033}" type="parTrans" cxnId="{7595A3FC-A000-4E8A-8996-0DC197E439E6}">
      <dgm:prSet custT="1"/>
      <dgm:spPr/>
      <dgm:t>
        <a:bodyPr/>
        <a:lstStyle/>
        <a:p>
          <a:endParaRPr lang="cs-CZ" sz="800"/>
        </a:p>
      </dgm:t>
    </dgm:pt>
    <dgm:pt modelId="{6397C6B9-E1FA-4A0C-9F95-C7CD82A5BD60}" type="sibTrans" cxnId="{7595A3FC-A000-4E8A-8996-0DC197E439E6}">
      <dgm:prSet/>
      <dgm:spPr/>
      <dgm:t>
        <a:bodyPr/>
        <a:lstStyle/>
        <a:p>
          <a:endParaRPr lang="cs-CZ"/>
        </a:p>
      </dgm:t>
    </dgm:pt>
    <dgm:pt modelId="{369C6AB4-2492-4C24-B766-B4AFBC2C3A70}">
      <dgm:prSet phldrT="[Text]" custT="1"/>
      <dgm:spPr/>
      <dgm:t>
        <a:bodyPr/>
        <a:lstStyle/>
        <a:p>
          <a:r>
            <a:rPr lang="cs-CZ" sz="1100" dirty="0" smtClean="0"/>
            <a:t>veřejná pojistná</a:t>
          </a:r>
          <a:endParaRPr lang="cs-CZ" sz="1100" dirty="0"/>
        </a:p>
      </dgm:t>
    </dgm:pt>
    <dgm:pt modelId="{D8784EFA-571B-4E64-9081-49E926E3330A}" type="parTrans" cxnId="{7FFB2F42-E99B-42EB-8D0D-697B1C33E9B8}">
      <dgm:prSet custT="1"/>
      <dgm:spPr/>
      <dgm:t>
        <a:bodyPr/>
        <a:lstStyle/>
        <a:p>
          <a:endParaRPr lang="cs-CZ" sz="800"/>
        </a:p>
      </dgm:t>
    </dgm:pt>
    <dgm:pt modelId="{E5C888C9-3E40-4FC3-9319-F54CA09AABA7}" type="sibTrans" cxnId="{7FFB2F42-E99B-42EB-8D0D-697B1C33E9B8}">
      <dgm:prSet/>
      <dgm:spPr/>
      <dgm:t>
        <a:bodyPr/>
        <a:lstStyle/>
        <a:p>
          <a:endParaRPr lang="cs-CZ"/>
        </a:p>
      </dgm:t>
    </dgm:pt>
    <dgm:pt modelId="{23D49F42-EEFC-4FAC-8985-FCA67F9BD804}">
      <dgm:prSet phldrT="[Text]" custT="1"/>
      <dgm:spPr/>
      <dgm:t>
        <a:bodyPr/>
        <a:lstStyle/>
        <a:p>
          <a:r>
            <a:rPr lang="cs-CZ" sz="1100" dirty="0" smtClean="0"/>
            <a:t>ostatní</a:t>
          </a:r>
          <a:endParaRPr lang="cs-CZ" sz="1100" dirty="0"/>
        </a:p>
      </dgm:t>
    </dgm:pt>
    <dgm:pt modelId="{D290C387-56E6-4D69-990A-D4619EE3151A}" type="parTrans" cxnId="{D63E117E-DBF7-404D-87D5-7D859EE13ECF}">
      <dgm:prSet custT="1"/>
      <dgm:spPr/>
      <dgm:t>
        <a:bodyPr/>
        <a:lstStyle/>
        <a:p>
          <a:endParaRPr lang="cs-CZ" sz="800"/>
        </a:p>
      </dgm:t>
    </dgm:pt>
    <dgm:pt modelId="{0F38E270-E4FE-45BB-82BA-E4D50B9B7DEF}" type="sibTrans" cxnId="{D63E117E-DBF7-404D-87D5-7D859EE13ECF}">
      <dgm:prSet/>
      <dgm:spPr/>
      <dgm:t>
        <a:bodyPr/>
        <a:lstStyle/>
        <a:p>
          <a:endParaRPr lang="cs-CZ"/>
        </a:p>
      </dgm:t>
    </dgm:pt>
    <dgm:pt modelId="{32D76CC6-3B09-457D-9B12-BA04F481D46A}">
      <dgm:prSet phldrT="[Text]" custT="1"/>
      <dgm:spPr/>
      <dgm:t>
        <a:bodyPr/>
        <a:lstStyle/>
        <a:p>
          <a:r>
            <a:rPr lang="cs-CZ" sz="1100" dirty="0" smtClean="0"/>
            <a:t>ostatní</a:t>
          </a:r>
          <a:endParaRPr lang="cs-CZ" sz="1100" dirty="0"/>
        </a:p>
      </dgm:t>
    </dgm:pt>
    <dgm:pt modelId="{588FD521-6742-40EA-BB23-588AB894B1CA}" type="parTrans" cxnId="{5D81A6CA-8785-4CE6-83A3-2DF72E4FF79D}">
      <dgm:prSet/>
      <dgm:spPr/>
      <dgm:t>
        <a:bodyPr/>
        <a:lstStyle/>
        <a:p>
          <a:endParaRPr lang="cs-CZ"/>
        </a:p>
      </dgm:t>
    </dgm:pt>
    <dgm:pt modelId="{A5528A1B-F3DA-442C-B01A-6D74814EF138}" type="sibTrans" cxnId="{5D81A6CA-8785-4CE6-83A3-2DF72E4FF79D}">
      <dgm:prSet/>
      <dgm:spPr/>
      <dgm:t>
        <a:bodyPr/>
        <a:lstStyle/>
        <a:p>
          <a:endParaRPr lang="cs-CZ"/>
        </a:p>
      </dgm:t>
    </dgm:pt>
    <dgm:pt modelId="{84480DBE-8337-4E0C-AF13-F1D26DE94DE2}" type="pres">
      <dgm:prSet presAssocID="{D28BA3F2-0451-44DF-A8F5-4273359AABF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214D01D-4198-4C6E-8E72-776834EB7BED}" type="pres">
      <dgm:prSet presAssocID="{9F90A29F-4B65-4FA0-8814-A2C12832F0B6}" presName="root1" presStyleCnt="0"/>
      <dgm:spPr/>
      <dgm:t>
        <a:bodyPr/>
        <a:lstStyle/>
        <a:p>
          <a:endParaRPr lang="cs-CZ"/>
        </a:p>
      </dgm:t>
    </dgm:pt>
    <dgm:pt modelId="{D3563F18-88B8-4132-9499-D3DBE4BAC339}" type="pres">
      <dgm:prSet presAssocID="{9F90A29F-4B65-4FA0-8814-A2C12832F0B6}" presName="LevelOneTextNode" presStyleLbl="node0" presStyleIdx="0" presStyleCnt="1" custScaleX="125714" custScaleY="205562" custLinFactX="-43140" custLinFactNeighborX="-100000" custLinFactNeighborY="-1113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A1166EE-B540-46BD-9A0B-56CB685BF865}" type="pres">
      <dgm:prSet presAssocID="{9F90A29F-4B65-4FA0-8814-A2C12832F0B6}" presName="level2hierChild" presStyleCnt="0"/>
      <dgm:spPr/>
      <dgm:t>
        <a:bodyPr/>
        <a:lstStyle/>
        <a:p>
          <a:endParaRPr lang="cs-CZ"/>
        </a:p>
      </dgm:t>
    </dgm:pt>
    <dgm:pt modelId="{8ED6CE33-C07A-4153-88EB-FA181A38DD03}" type="pres">
      <dgm:prSet presAssocID="{27959E8C-BAE4-4FFE-BF9A-D4DFBC7B7D40}" presName="conn2-1" presStyleLbl="parChTrans1D2" presStyleIdx="0" presStyleCnt="3"/>
      <dgm:spPr/>
      <dgm:t>
        <a:bodyPr/>
        <a:lstStyle/>
        <a:p>
          <a:endParaRPr lang="cs-CZ"/>
        </a:p>
      </dgm:t>
    </dgm:pt>
    <dgm:pt modelId="{41E78001-84BE-4639-8049-44770B9A3568}" type="pres">
      <dgm:prSet presAssocID="{27959E8C-BAE4-4FFE-BF9A-D4DFBC7B7D40}" presName="connTx" presStyleLbl="parChTrans1D2" presStyleIdx="0" presStyleCnt="3"/>
      <dgm:spPr/>
      <dgm:t>
        <a:bodyPr/>
        <a:lstStyle/>
        <a:p>
          <a:endParaRPr lang="cs-CZ"/>
        </a:p>
      </dgm:t>
    </dgm:pt>
    <dgm:pt modelId="{5644EBBB-9B14-4989-8E2E-ADD1C12FB1A0}" type="pres">
      <dgm:prSet presAssocID="{D5BCB616-835C-47E2-8BB7-C7AD051F8202}" presName="root2" presStyleCnt="0"/>
      <dgm:spPr/>
      <dgm:t>
        <a:bodyPr/>
        <a:lstStyle/>
        <a:p>
          <a:endParaRPr lang="cs-CZ"/>
        </a:p>
      </dgm:t>
    </dgm:pt>
    <dgm:pt modelId="{372D9E78-2E1C-4851-9CC6-A175C06B7E43}" type="pres">
      <dgm:prSet presAssocID="{D5BCB616-835C-47E2-8BB7-C7AD051F8202}" presName="LevelTwoTextNode" presStyleLbl="node2" presStyleIdx="0" presStyleCnt="3" custScaleX="129171" custScaleY="236118" custLinFactX="-99980" custLinFactNeighborX="-100000" custLinFactNeighborY="-7642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B0341ED-C113-4FA0-85BC-1758D41CAC68}" type="pres">
      <dgm:prSet presAssocID="{D5BCB616-835C-47E2-8BB7-C7AD051F8202}" presName="level3hierChild" presStyleCnt="0"/>
      <dgm:spPr/>
      <dgm:t>
        <a:bodyPr/>
        <a:lstStyle/>
        <a:p>
          <a:endParaRPr lang="cs-CZ"/>
        </a:p>
      </dgm:t>
    </dgm:pt>
    <dgm:pt modelId="{9390C308-3C72-42AD-852F-A5C5C22B0473}" type="pres">
      <dgm:prSet presAssocID="{A43AB9E4-442D-4F28-968B-B7ED4A65B02F}" presName="conn2-1" presStyleLbl="parChTrans1D3" presStyleIdx="0" presStyleCnt="8"/>
      <dgm:spPr/>
      <dgm:t>
        <a:bodyPr/>
        <a:lstStyle/>
        <a:p>
          <a:endParaRPr lang="cs-CZ"/>
        </a:p>
      </dgm:t>
    </dgm:pt>
    <dgm:pt modelId="{9629B1D2-58FD-4CCE-A2A0-25D9B1F2D622}" type="pres">
      <dgm:prSet presAssocID="{A43AB9E4-442D-4F28-968B-B7ED4A65B02F}" presName="connTx" presStyleLbl="parChTrans1D3" presStyleIdx="0" presStyleCnt="8"/>
      <dgm:spPr/>
      <dgm:t>
        <a:bodyPr/>
        <a:lstStyle/>
        <a:p>
          <a:endParaRPr lang="cs-CZ"/>
        </a:p>
      </dgm:t>
    </dgm:pt>
    <dgm:pt modelId="{535D2A42-2D0F-41A1-B85B-F5451CC79681}" type="pres">
      <dgm:prSet presAssocID="{FE2A095F-CA4C-4DAB-AB83-A24D07792EDD}" presName="root2" presStyleCnt="0"/>
      <dgm:spPr/>
      <dgm:t>
        <a:bodyPr/>
        <a:lstStyle/>
        <a:p>
          <a:endParaRPr lang="cs-CZ"/>
        </a:p>
      </dgm:t>
    </dgm:pt>
    <dgm:pt modelId="{46325BD9-E565-4F7B-AE85-5022F0CFE6EF}" type="pres">
      <dgm:prSet presAssocID="{FE2A095F-CA4C-4DAB-AB83-A24D07792EDD}" presName="LevelTwoTextNode" presStyleLbl="node3" presStyleIdx="0" presStyleCnt="8" custLinFactNeighborX="-8654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4CDE86-7473-4896-97C6-8BE5F87AA731}" type="pres">
      <dgm:prSet presAssocID="{FE2A095F-CA4C-4DAB-AB83-A24D07792EDD}" presName="level3hierChild" presStyleCnt="0"/>
      <dgm:spPr/>
      <dgm:t>
        <a:bodyPr/>
        <a:lstStyle/>
        <a:p>
          <a:endParaRPr lang="cs-CZ"/>
        </a:p>
      </dgm:t>
    </dgm:pt>
    <dgm:pt modelId="{965E4374-C011-4D00-A891-3A7C08E9ED5A}" type="pres">
      <dgm:prSet presAssocID="{01B5E7AA-F81E-4A04-B9BB-42B75A3AE14E}" presName="conn2-1" presStyleLbl="parChTrans1D4" presStyleIdx="0" presStyleCnt="7"/>
      <dgm:spPr/>
      <dgm:t>
        <a:bodyPr/>
        <a:lstStyle/>
        <a:p>
          <a:endParaRPr lang="cs-CZ"/>
        </a:p>
      </dgm:t>
    </dgm:pt>
    <dgm:pt modelId="{70D4690C-585A-404D-9C56-DC6F632448F9}" type="pres">
      <dgm:prSet presAssocID="{01B5E7AA-F81E-4A04-B9BB-42B75A3AE14E}" presName="connTx" presStyleLbl="parChTrans1D4" presStyleIdx="0" presStyleCnt="7"/>
      <dgm:spPr/>
      <dgm:t>
        <a:bodyPr/>
        <a:lstStyle/>
        <a:p>
          <a:endParaRPr lang="cs-CZ"/>
        </a:p>
      </dgm:t>
    </dgm:pt>
    <dgm:pt modelId="{1FE259C4-5FD9-4510-998A-239FF702D895}" type="pres">
      <dgm:prSet presAssocID="{BC15DEB8-85A1-490D-8F31-8F3F8E4BF7AC}" presName="root2" presStyleCnt="0"/>
      <dgm:spPr/>
      <dgm:t>
        <a:bodyPr/>
        <a:lstStyle/>
        <a:p>
          <a:endParaRPr lang="cs-CZ"/>
        </a:p>
      </dgm:t>
    </dgm:pt>
    <dgm:pt modelId="{390CF37E-6DA2-41FA-8E66-A3D0A6BA5C53}" type="pres">
      <dgm:prSet presAssocID="{BC15DEB8-85A1-490D-8F31-8F3F8E4BF7AC}" presName="LevelTwoTextNode" presStyleLbl="node4" presStyleIdx="0" presStyleCnt="7" custLinFactNeighborX="-8654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EDF537A-27E5-460F-80C8-8456590770B9}" type="pres">
      <dgm:prSet presAssocID="{BC15DEB8-85A1-490D-8F31-8F3F8E4BF7AC}" presName="level3hierChild" presStyleCnt="0"/>
      <dgm:spPr/>
      <dgm:t>
        <a:bodyPr/>
        <a:lstStyle/>
        <a:p>
          <a:endParaRPr lang="cs-CZ"/>
        </a:p>
      </dgm:t>
    </dgm:pt>
    <dgm:pt modelId="{C24C4156-ED4F-43E1-9746-64D4F395C098}" type="pres">
      <dgm:prSet presAssocID="{939F6868-678C-48E1-A1A1-CDD5A5BC023D}" presName="conn2-1" presStyleLbl="parChTrans1D4" presStyleIdx="1" presStyleCnt="7"/>
      <dgm:spPr/>
      <dgm:t>
        <a:bodyPr/>
        <a:lstStyle/>
        <a:p>
          <a:endParaRPr lang="cs-CZ"/>
        </a:p>
      </dgm:t>
    </dgm:pt>
    <dgm:pt modelId="{70EA1595-688E-4755-B3D2-B394D9D08CC6}" type="pres">
      <dgm:prSet presAssocID="{939F6868-678C-48E1-A1A1-CDD5A5BC023D}" presName="connTx" presStyleLbl="parChTrans1D4" presStyleIdx="1" presStyleCnt="7"/>
      <dgm:spPr/>
      <dgm:t>
        <a:bodyPr/>
        <a:lstStyle/>
        <a:p>
          <a:endParaRPr lang="cs-CZ"/>
        </a:p>
      </dgm:t>
    </dgm:pt>
    <dgm:pt modelId="{C3B7F132-0AC0-46AC-A7FE-8BB9D729F1E0}" type="pres">
      <dgm:prSet presAssocID="{4D61ACC7-D240-49ED-821C-379B916609CD}" presName="root2" presStyleCnt="0"/>
      <dgm:spPr/>
      <dgm:t>
        <a:bodyPr/>
        <a:lstStyle/>
        <a:p>
          <a:endParaRPr lang="cs-CZ"/>
        </a:p>
      </dgm:t>
    </dgm:pt>
    <dgm:pt modelId="{619D265C-C827-4804-9C3B-DDBF21EED607}" type="pres">
      <dgm:prSet presAssocID="{4D61ACC7-D240-49ED-821C-379B916609CD}" presName="LevelTwoTextNode" presStyleLbl="node4" presStyleIdx="1" presStyleCnt="7" custLinFactNeighborX="-8654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00E8D9F-61DD-4F15-A9BA-54384452112A}" type="pres">
      <dgm:prSet presAssocID="{4D61ACC7-D240-49ED-821C-379B916609CD}" presName="level3hierChild" presStyleCnt="0"/>
      <dgm:spPr/>
      <dgm:t>
        <a:bodyPr/>
        <a:lstStyle/>
        <a:p>
          <a:endParaRPr lang="cs-CZ"/>
        </a:p>
      </dgm:t>
    </dgm:pt>
    <dgm:pt modelId="{EF4E63C2-DF39-4D17-B3C4-2FC16DBFF61B}" type="pres">
      <dgm:prSet presAssocID="{588FD521-6742-40EA-BB23-588AB894B1CA}" presName="conn2-1" presStyleLbl="parChTrans1D4" presStyleIdx="2" presStyleCnt="7"/>
      <dgm:spPr/>
      <dgm:t>
        <a:bodyPr/>
        <a:lstStyle/>
        <a:p>
          <a:endParaRPr lang="cs-CZ"/>
        </a:p>
      </dgm:t>
    </dgm:pt>
    <dgm:pt modelId="{6FF2A442-86E0-4DF9-B2E7-4FEAB07E6D51}" type="pres">
      <dgm:prSet presAssocID="{588FD521-6742-40EA-BB23-588AB894B1CA}" presName="connTx" presStyleLbl="parChTrans1D4" presStyleIdx="2" presStyleCnt="7"/>
      <dgm:spPr/>
      <dgm:t>
        <a:bodyPr/>
        <a:lstStyle/>
        <a:p>
          <a:endParaRPr lang="cs-CZ"/>
        </a:p>
      </dgm:t>
    </dgm:pt>
    <dgm:pt modelId="{194FD597-9ACD-4ACD-A8B9-DF6C590BB2E6}" type="pres">
      <dgm:prSet presAssocID="{32D76CC6-3B09-457D-9B12-BA04F481D46A}" presName="root2" presStyleCnt="0"/>
      <dgm:spPr/>
      <dgm:t>
        <a:bodyPr/>
        <a:lstStyle/>
        <a:p>
          <a:endParaRPr lang="cs-CZ"/>
        </a:p>
      </dgm:t>
    </dgm:pt>
    <dgm:pt modelId="{07A55C57-06C2-4D12-8C5F-6A6F99EEF7D8}" type="pres">
      <dgm:prSet presAssocID="{32D76CC6-3B09-457D-9B12-BA04F481D46A}" presName="LevelTwoTextNode" presStyleLbl="node4" presStyleIdx="2" presStyleCnt="7" custLinFactNeighborX="-8654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6AF59E6-A476-4EB9-AB8F-54A2490B5832}" type="pres">
      <dgm:prSet presAssocID="{32D76CC6-3B09-457D-9B12-BA04F481D46A}" presName="level3hierChild" presStyleCnt="0"/>
      <dgm:spPr/>
      <dgm:t>
        <a:bodyPr/>
        <a:lstStyle/>
        <a:p>
          <a:endParaRPr lang="cs-CZ"/>
        </a:p>
      </dgm:t>
    </dgm:pt>
    <dgm:pt modelId="{8A05C4A7-6D7F-4224-BA64-39916F0DC986}" type="pres">
      <dgm:prSet presAssocID="{A248B63D-8EDB-4C45-9C66-B7121EF378BD}" presName="conn2-1" presStyleLbl="parChTrans1D3" presStyleIdx="1" presStyleCnt="8"/>
      <dgm:spPr/>
      <dgm:t>
        <a:bodyPr/>
        <a:lstStyle/>
        <a:p>
          <a:endParaRPr lang="cs-CZ"/>
        </a:p>
      </dgm:t>
    </dgm:pt>
    <dgm:pt modelId="{A5251F66-EAAE-4515-B787-C0A840F415D8}" type="pres">
      <dgm:prSet presAssocID="{A248B63D-8EDB-4C45-9C66-B7121EF378BD}" presName="connTx" presStyleLbl="parChTrans1D3" presStyleIdx="1" presStyleCnt="8"/>
      <dgm:spPr/>
      <dgm:t>
        <a:bodyPr/>
        <a:lstStyle/>
        <a:p>
          <a:endParaRPr lang="cs-CZ"/>
        </a:p>
      </dgm:t>
    </dgm:pt>
    <dgm:pt modelId="{F706B2CF-93D8-4690-B37E-D4FCBD13D83E}" type="pres">
      <dgm:prSet presAssocID="{DD5439DA-5270-4AD3-81B5-A7EEB8283AED}" presName="root2" presStyleCnt="0"/>
      <dgm:spPr/>
      <dgm:t>
        <a:bodyPr/>
        <a:lstStyle/>
        <a:p>
          <a:endParaRPr lang="cs-CZ"/>
        </a:p>
      </dgm:t>
    </dgm:pt>
    <dgm:pt modelId="{5F7D107A-0715-49AA-9283-23C36E27A4D2}" type="pres">
      <dgm:prSet presAssocID="{DD5439DA-5270-4AD3-81B5-A7EEB8283AED}" presName="LevelTwoTextNode" presStyleLbl="node3" presStyleIdx="1" presStyleCnt="8" custLinFactNeighborX="-8654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1ED15CE-79BD-468D-B9B1-ADF7E6E1D391}" type="pres">
      <dgm:prSet presAssocID="{DD5439DA-5270-4AD3-81B5-A7EEB8283AED}" presName="level3hierChild" presStyleCnt="0"/>
      <dgm:spPr/>
      <dgm:t>
        <a:bodyPr/>
        <a:lstStyle/>
        <a:p>
          <a:endParaRPr lang="cs-CZ"/>
        </a:p>
      </dgm:t>
    </dgm:pt>
    <dgm:pt modelId="{A05AE863-35C2-4E93-BF25-D7D81853D374}" type="pres">
      <dgm:prSet presAssocID="{00810A9C-9F4A-40DC-9FB9-16EB3E7072E4}" presName="conn2-1" presStyleLbl="parChTrans1D4" presStyleIdx="3" presStyleCnt="7"/>
      <dgm:spPr/>
      <dgm:t>
        <a:bodyPr/>
        <a:lstStyle/>
        <a:p>
          <a:endParaRPr lang="cs-CZ"/>
        </a:p>
      </dgm:t>
    </dgm:pt>
    <dgm:pt modelId="{9455C9B3-E0C4-4DA8-A55A-3BB5C53D2812}" type="pres">
      <dgm:prSet presAssocID="{00810A9C-9F4A-40DC-9FB9-16EB3E7072E4}" presName="connTx" presStyleLbl="parChTrans1D4" presStyleIdx="3" presStyleCnt="7"/>
      <dgm:spPr/>
      <dgm:t>
        <a:bodyPr/>
        <a:lstStyle/>
        <a:p>
          <a:endParaRPr lang="cs-CZ"/>
        </a:p>
      </dgm:t>
    </dgm:pt>
    <dgm:pt modelId="{3AE74018-87FC-49B7-9913-23E595A36CA6}" type="pres">
      <dgm:prSet presAssocID="{70A9AA86-A436-4B9D-9155-6F52DF31A746}" presName="root2" presStyleCnt="0"/>
      <dgm:spPr/>
      <dgm:t>
        <a:bodyPr/>
        <a:lstStyle/>
        <a:p>
          <a:endParaRPr lang="cs-CZ"/>
        </a:p>
      </dgm:t>
    </dgm:pt>
    <dgm:pt modelId="{1C27BA9E-E7B0-4FAB-8A25-E508B419AA13}" type="pres">
      <dgm:prSet presAssocID="{70A9AA86-A436-4B9D-9155-6F52DF31A746}" presName="LevelTwoTextNode" presStyleLbl="node4" presStyleIdx="3" presStyleCnt="7" custLinFactNeighborX="-8654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2778803-9329-4B22-9B9F-3E17670F1EAE}" type="pres">
      <dgm:prSet presAssocID="{70A9AA86-A436-4B9D-9155-6F52DF31A746}" presName="level3hierChild" presStyleCnt="0"/>
      <dgm:spPr/>
      <dgm:t>
        <a:bodyPr/>
        <a:lstStyle/>
        <a:p>
          <a:endParaRPr lang="cs-CZ"/>
        </a:p>
      </dgm:t>
    </dgm:pt>
    <dgm:pt modelId="{9C975B77-4BB2-4941-9C38-722E39A5F43C}" type="pres">
      <dgm:prSet presAssocID="{42089B9C-A5C9-496E-BC0A-FD6E7D0D2126}" presName="conn2-1" presStyleLbl="parChTrans1D4" presStyleIdx="4" presStyleCnt="7"/>
      <dgm:spPr/>
      <dgm:t>
        <a:bodyPr/>
        <a:lstStyle/>
        <a:p>
          <a:endParaRPr lang="cs-CZ"/>
        </a:p>
      </dgm:t>
    </dgm:pt>
    <dgm:pt modelId="{5999703B-9AE1-40E5-B058-C69FD91D4176}" type="pres">
      <dgm:prSet presAssocID="{42089B9C-A5C9-496E-BC0A-FD6E7D0D2126}" presName="connTx" presStyleLbl="parChTrans1D4" presStyleIdx="4" presStyleCnt="7"/>
      <dgm:spPr/>
      <dgm:t>
        <a:bodyPr/>
        <a:lstStyle/>
        <a:p>
          <a:endParaRPr lang="cs-CZ"/>
        </a:p>
      </dgm:t>
    </dgm:pt>
    <dgm:pt modelId="{687FF41A-D804-4692-8D35-D262874CF0E6}" type="pres">
      <dgm:prSet presAssocID="{F7274232-8DBA-4553-B640-D14ECF4E1271}" presName="root2" presStyleCnt="0"/>
      <dgm:spPr/>
      <dgm:t>
        <a:bodyPr/>
        <a:lstStyle/>
        <a:p>
          <a:endParaRPr lang="cs-CZ"/>
        </a:p>
      </dgm:t>
    </dgm:pt>
    <dgm:pt modelId="{536A614B-E0ED-40C5-B5F1-022475D80210}" type="pres">
      <dgm:prSet presAssocID="{F7274232-8DBA-4553-B640-D14ECF4E1271}" presName="LevelTwoTextNode" presStyleLbl="node4" presStyleIdx="4" presStyleCnt="7" custLinFactNeighborX="-8654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25B8420-82C2-481C-9CE0-B9248A5045EC}" type="pres">
      <dgm:prSet presAssocID="{F7274232-8DBA-4553-B640-D14ECF4E1271}" presName="level3hierChild" presStyleCnt="0"/>
      <dgm:spPr/>
      <dgm:t>
        <a:bodyPr/>
        <a:lstStyle/>
        <a:p>
          <a:endParaRPr lang="cs-CZ"/>
        </a:p>
      </dgm:t>
    </dgm:pt>
    <dgm:pt modelId="{FCDBDBA4-46FA-4ACE-A7BE-CEC99CBCB3AE}" type="pres">
      <dgm:prSet presAssocID="{2966436D-9826-46EC-92B8-BB32C6EF93DF}" presName="conn2-1" presStyleLbl="parChTrans1D2" presStyleIdx="1" presStyleCnt="3"/>
      <dgm:spPr/>
      <dgm:t>
        <a:bodyPr/>
        <a:lstStyle/>
        <a:p>
          <a:endParaRPr lang="cs-CZ"/>
        </a:p>
      </dgm:t>
    </dgm:pt>
    <dgm:pt modelId="{833FA9B2-B872-4CE9-AC1E-A13F58B5B15A}" type="pres">
      <dgm:prSet presAssocID="{2966436D-9826-46EC-92B8-BB32C6EF93DF}" presName="connTx" presStyleLbl="parChTrans1D2" presStyleIdx="1" presStyleCnt="3"/>
      <dgm:spPr/>
      <dgm:t>
        <a:bodyPr/>
        <a:lstStyle/>
        <a:p>
          <a:endParaRPr lang="cs-CZ"/>
        </a:p>
      </dgm:t>
    </dgm:pt>
    <dgm:pt modelId="{B2C68C8D-5673-46CD-831E-E2677D82181B}" type="pres">
      <dgm:prSet presAssocID="{13DC4D21-E004-4A3E-A4A3-66C15131A8E8}" presName="root2" presStyleCnt="0"/>
      <dgm:spPr/>
      <dgm:t>
        <a:bodyPr/>
        <a:lstStyle/>
        <a:p>
          <a:endParaRPr lang="cs-CZ"/>
        </a:p>
      </dgm:t>
    </dgm:pt>
    <dgm:pt modelId="{3749049A-6031-4FFA-8618-A49889640AF9}" type="pres">
      <dgm:prSet presAssocID="{13DC4D21-E004-4A3E-A4A3-66C15131A8E8}" presName="LevelTwoTextNode" presStyleLbl="node2" presStyleIdx="1" presStyleCnt="3" custLinFactY="-7464" custLinFactNeighborX="-91472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7EEAB0-FECE-47D3-81CE-F607286BCE9E}" type="pres">
      <dgm:prSet presAssocID="{13DC4D21-E004-4A3E-A4A3-66C15131A8E8}" presName="level3hierChild" presStyleCnt="0"/>
      <dgm:spPr/>
      <dgm:t>
        <a:bodyPr/>
        <a:lstStyle/>
        <a:p>
          <a:endParaRPr lang="cs-CZ"/>
        </a:p>
      </dgm:t>
    </dgm:pt>
    <dgm:pt modelId="{B46C496B-0773-438B-945D-D13DBA1405C0}" type="pres">
      <dgm:prSet presAssocID="{C410B22E-CF10-4168-A386-2EFCDD4051AE}" presName="conn2-1" presStyleLbl="parChTrans1D3" presStyleIdx="2" presStyleCnt="8"/>
      <dgm:spPr/>
      <dgm:t>
        <a:bodyPr/>
        <a:lstStyle/>
        <a:p>
          <a:endParaRPr lang="cs-CZ"/>
        </a:p>
      </dgm:t>
    </dgm:pt>
    <dgm:pt modelId="{830B1866-F58D-4AED-8C3A-7FA6269CE16F}" type="pres">
      <dgm:prSet presAssocID="{C410B22E-CF10-4168-A386-2EFCDD4051AE}" presName="connTx" presStyleLbl="parChTrans1D3" presStyleIdx="2" presStyleCnt="8"/>
      <dgm:spPr/>
      <dgm:t>
        <a:bodyPr/>
        <a:lstStyle/>
        <a:p>
          <a:endParaRPr lang="cs-CZ"/>
        </a:p>
      </dgm:t>
    </dgm:pt>
    <dgm:pt modelId="{20F1F327-0C5C-44CC-AC26-FCED044FB85A}" type="pres">
      <dgm:prSet presAssocID="{0ACA86A7-C67E-487B-B0B8-32195A6B1299}" presName="root2" presStyleCnt="0"/>
      <dgm:spPr/>
      <dgm:t>
        <a:bodyPr/>
        <a:lstStyle/>
        <a:p>
          <a:endParaRPr lang="cs-CZ"/>
        </a:p>
      </dgm:t>
    </dgm:pt>
    <dgm:pt modelId="{14ABDB6D-FAC3-4479-819C-11624B780E00}" type="pres">
      <dgm:prSet presAssocID="{0ACA86A7-C67E-487B-B0B8-32195A6B1299}" presName="LevelTwoTextNode" presStyleLbl="node3" presStyleIdx="2" presStyleCnt="8" custLinFactX="-1608" custLinFactY="-14688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C75D2BD-2B08-42BE-B0B7-365E9E55D9E6}" type="pres">
      <dgm:prSet presAssocID="{0ACA86A7-C67E-487B-B0B8-32195A6B1299}" presName="level3hierChild" presStyleCnt="0"/>
      <dgm:spPr/>
      <dgm:t>
        <a:bodyPr/>
        <a:lstStyle/>
        <a:p>
          <a:endParaRPr lang="cs-CZ"/>
        </a:p>
      </dgm:t>
    </dgm:pt>
    <dgm:pt modelId="{A6C1185C-2692-4F64-AFB7-E9D43371DFF2}" type="pres">
      <dgm:prSet presAssocID="{2A844586-7566-4ADE-BB9B-5B932B87A825}" presName="conn2-1" presStyleLbl="parChTrans1D4" presStyleIdx="5" presStyleCnt="7"/>
      <dgm:spPr/>
      <dgm:t>
        <a:bodyPr/>
        <a:lstStyle/>
        <a:p>
          <a:endParaRPr lang="cs-CZ"/>
        </a:p>
      </dgm:t>
    </dgm:pt>
    <dgm:pt modelId="{E889C9F4-88E4-43F6-B061-B0BE8600380B}" type="pres">
      <dgm:prSet presAssocID="{2A844586-7566-4ADE-BB9B-5B932B87A825}" presName="connTx" presStyleLbl="parChTrans1D4" presStyleIdx="5" presStyleCnt="7"/>
      <dgm:spPr/>
      <dgm:t>
        <a:bodyPr/>
        <a:lstStyle/>
        <a:p>
          <a:endParaRPr lang="cs-CZ"/>
        </a:p>
      </dgm:t>
    </dgm:pt>
    <dgm:pt modelId="{1A0853FA-D360-4FEC-B793-A8E8B57E2D9F}" type="pres">
      <dgm:prSet presAssocID="{5C956ED9-AA82-4006-902E-52622B9979B1}" presName="root2" presStyleCnt="0"/>
      <dgm:spPr/>
      <dgm:t>
        <a:bodyPr/>
        <a:lstStyle/>
        <a:p>
          <a:endParaRPr lang="cs-CZ"/>
        </a:p>
      </dgm:t>
    </dgm:pt>
    <dgm:pt modelId="{3A5FE4EE-7050-4595-AFC9-BEB0C3C19311}" type="pres">
      <dgm:prSet presAssocID="{5C956ED9-AA82-4006-902E-52622B9979B1}" presName="LevelTwoTextNode" presStyleLbl="node4" presStyleIdx="5" presStyleCnt="7" custLinFactNeighborX="-36047" custLinFactNeighborY="5698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30CEE35-9535-4BA1-A5DF-32189B51F9D4}" type="pres">
      <dgm:prSet presAssocID="{5C956ED9-AA82-4006-902E-52622B9979B1}" presName="level3hierChild" presStyleCnt="0"/>
      <dgm:spPr/>
      <dgm:t>
        <a:bodyPr/>
        <a:lstStyle/>
        <a:p>
          <a:endParaRPr lang="cs-CZ"/>
        </a:p>
      </dgm:t>
    </dgm:pt>
    <dgm:pt modelId="{757F309C-D51D-4CCA-B76A-5754DC1912E8}" type="pres">
      <dgm:prSet presAssocID="{8BF29C2A-9286-4379-A424-5097B90C5D90}" presName="conn2-1" presStyleLbl="parChTrans1D4" presStyleIdx="6" presStyleCnt="7"/>
      <dgm:spPr/>
      <dgm:t>
        <a:bodyPr/>
        <a:lstStyle/>
        <a:p>
          <a:endParaRPr lang="cs-CZ"/>
        </a:p>
      </dgm:t>
    </dgm:pt>
    <dgm:pt modelId="{09597638-527B-4788-B064-58BBA5AC7D4C}" type="pres">
      <dgm:prSet presAssocID="{8BF29C2A-9286-4379-A424-5097B90C5D90}" presName="connTx" presStyleLbl="parChTrans1D4" presStyleIdx="6" presStyleCnt="7"/>
      <dgm:spPr/>
      <dgm:t>
        <a:bodyPr/>
        <a:lstStyle/>
        <a:p>
          <a:endParaRPr lang="cs-CZ"/>
        </a:p>
      </dgm:t>
    </dgm:pt>
    <dgm:pt modelId="{80DA1E78-3E73-4EAB-A557-277462644A0F}" type="pres">
      <dgm:prSet presAssocID="{35BDDC94-4CD4-42DF-B08E-4E1D2A8231AA}" presName="root2" presStyleCnt="0"/>
      <dgm:spPr/>
      <dgm:t>
        <a:bodyPr/>
        <a:lstStyle/>
        <a:p>
          <a:endParaRPr lang="cs-CZ"/>
        </a:p>
      </dgm:t>
    </dgm:pt>
    <dgm:pt modelId="{844486FF-8453-49F1-9ECB-DDAF65D90F7D}" type="pres">
      <dgm:prSet presAssocID="{35BDDC94-4CD4-42DF-B08E-4E1D2A8231AA}" presName="LevelTwoTextNode" presStyleLbl="node4" presStyleIdx="6" presStyleCnt="7" custLinFactNeighborX="-36047" custLinFactNeighborY="5698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FC3917-5965-4099-9BF9-F20D01CAF1E7}" type="pres">
      <dgm:prSet presAssocID="{35BDDC94-4CD4-42DF-B08E-4E1D2A8231AA}" presName="level3hierChild" presStyleCnt="0"/>
      <dgm:spPr/>
      <dgm:t>
        <a:bodyPr/>
        <a:lstStyle/>
        <a:p>
          <a:endParaRPr lang="cs-CZ"/>
        </a:p>
      </dgm:t>
    </dgm:pt>
    <dgm:pt modelId="{F2B6770E-AB2F-4EAB-895C-4FE80E798FE4}" type="pres">
      <dgm:prSet presAssocID="{DE2C12C4-738C-4992-9358-5D5E1CA6C724}" presName="conn2-1" presStyleLbl="parChTrans1D3" presStyleIdx="3" presStyleCnt="8"/>
      <dgm:spPr/>
      <dgm:t>
        <a:bodyPr/>
        <a:lstStyle/>
        <a:p>
          <a:endParaRPr lang="cs-CZ"/>
        </a:p>
      </dgm:t>
    </dgm:pt>
    <dgm:pt modelId="{670A4B32-41EE-435E-AD51-6C858E3055AA}" type="pres">
      <dgm:prSet presAssocID="{DE2C12C4-738C-4992-9358-5D5E1CA6C724}" presName="connTx" presStyleLbl="parChTrans1D3" presStyleIdx="3" presStyleCnt="8"/>
      <dgm:spPr/>
      <dgm:t>
        <a:bodyPr/>
        <a:lstStyle/>
        <a:p>
          <a:endParaRPr lang="cs-CZ"/>
        </a:p>
      </dgm:t>
    </dgm:pt>
    <dgm:pt modelId="{DF575BCD-333E-4B10-AEC9-C8EE70E5B051}" type="pres">
      <dgm:prSet presAssocID="{BF33ABF2-F071-4614-BA35-0F185163EBF6}" presName="root2" presStyleCnt="0"/>
      <dgm:spPr/>
      <dgm:t>
        <a:bodyPr/>
        <a:lstStyle/>
        <a:p>
          <a:endParaRPr lang="cs-CZ"/>
        </a:p>
      </dgm:t>
    </dgm:pt>
    <dgm:pt modelId="{7CD46075-FE2A-4E7F-A7F5-A074FD1A8A2D}" type="pres">
      <dgm:prSet presAssocID="{BF33ABF2-F071-4614-BA35-0F185163EBF6}" presName="LevelTwoTextNode" presStyleLbl="node3" presStyleIdx="3" presStyleCnt="8" custLinFactNeighborX="-93969" custLinFactNeighborY="-7690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697273E-363B-4A9C-95F4-F0286D417D8E}" type="pres">
      <dgm:prSet presAssocID="{BF33ABF2-F071-4614-BA35-0F185163EBF6}" presName="level3hierChild" presStyleCnt="0"/>
      <dgm:spPr/>
      <dgm:t>
        <a:bodyPr/>
        <a:lstStyle/>
        <a:p>
          <a:endParaRPr lang="cs-CZ"/>
        </a:p>
      </dgm:t>
    </dgm:pt>
    <dgm:pt modelId="{BD08EA7E-BB79-40FA-8439-FBB29D3A26F8}" type="pres">
      <dgm:prSet presAssocID="{07ECA5F7-A7CF-45E9-B755-AE3A4870B6A9}" presName="conn2-1" presStyleLbl="parChTrans1D3" presStyleIdx="4" presStyleCnt="8"/>
      <dgm:spPr/>
      <dgm:t>
        <a:bodyPr/>
        <a:lstStyle/>
        <a:p>
          <a:endParaRPr lang="cs-CZ"/>
        </a:p>
      </dgm:t>
    </dgm:pt>
    <dgm:pt modelId="{5E0809AD-D2D1-4EFB-A2C7-DAD06E971B6C}" type="pres">
      <dgm:prSet presAssocID="{07ECA5F7-A7CF-45E9-B755-AE3A4870B6A9}" presName="connTx" presStyleLbl="parChTrans1D3" presStyleIdx="4" presStyleCnt="8"/>
      <dgm:spPr/>
      <dgm:t>
        <a:bodyPr/>
        <a:lstStyle/>
        <a:p>
          <a:endParaRPr lang="cs-CZ"/>
        </a:p>
      </dgm:t>
    </dgm:pt>
    <dgm:pt modelId="{0B2CB255-340B-4ACD-B71C-FF7D128F94D3}" type="pres">
      <dgm:prSet presAssocID="{79D31108-33FF-41C5-ABF9-E24D99C37817}" presName="root2" presStyleCnt="0"/>
      <dgm:spPr/>
      <dgm:t>
        <a:bodyPr/>
        <a:lstStyle/>
        <a:p>
          <a:endParaRPr lang="cs-CZ"/>
        </a:p>
      </dgm:t>
    </dgm:pt>
    <dgm:pt modelId="{B48194FA-61DE-4D95-99F0-07A92D12D81C}" type="pres">
      <dgm:prSet presAssocID="{79D31108-33FF-41C5-ABF9-E24D99C37817}" presName="LevelTwoTextNode" presStyleLbl="node3" presStyleIdx="4" presStyleCnt="8" custLinFactNeighborX="-94662" custLinFactNeighborY="-3912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3EE9B19-91C1-4FFC-A26C-EF08AF77732C}" type="pres">
      <dgm:prSet presAssocID="{79D31108-33FF-41C5-ABF9-E24D99C37817}" presName="level3hierChild" presStyleCnt="0"/>
      <dgm:spPr/>
      <dgm:t>
        <a:bodyPr/>
        <a:lstStyle/>
        <a:p>
          <a:endParaRPr lang="cs-CZ"/>
        </a:p>
      </dgm:t>
    </dgm:pt>
    <dgm:pt modelId="{892ABCFB-8225-4991-99BF-BA0FC5E429AC}" type="pres">
      <dgm:prSet presAssocID="{E7E39CDE-686D-4BE8-956C-4D42FC68C2CB}" presName="conn2-1" presStyleLbl="parChTrans1D2" presStyleIdx="2" presStyleCnt="3"/>
      <dgm:spPr/>
      <dgm:t>
        <a:bodyPr/>
        <a:lstStyle/>
        <a:p>
          <a:endParaRPr lang="cs-CZ"/>
        </a:p>
      </dgm:t>
    </dgm:pt>
    <dgm:pt modelId="{D4042A45-DB73-499B-846D-C7BC676ABB29}" type="pres">
      <dgm:prSet presAssocID="{E7E39CDE-686D-4BE8-956C-4D42FC68C2CB}" presName="connTx" presStyleLbl="parChTrans1D2" presStyleIdx="2" presStyleCnt="3"/>
      <dgm:spPr/>
      <dgm:t>
        <a:bodyPr/>
        <a:lstStyle/>
        <a:p>
          <a:endParaRPr lang="cs-CZ"/>
        </a:p>
      </dgm:t>
    </dgm:pt>
    <dgm:pt modelId="{56064272-94CA-483C-A5F3-1D9374B6C09C}" type="pres">
      <dgm:prSet presAssocID="{98DA337C-B025-4026-99B4-F271622F7D65}" presName="root2" presStyleCnt="0"/>
      <dgm:spPr/>
      <dgm:t>
        <a:bodyPr/>
        <a:lstStyle/>
        <a:p>
          <a:endParaRPr lang="cs-CZ"/>
        </a:p>
      </dgm:t>
    </dgm:pt>
    <dgm:pt modelId="{F2D8CFA7-2EF3-47EF-9019-1B49B9E42417}" type="pres">
      <dgm:prSet presAssocID="{98DA337C-B025-4026-99B4-F271622F7D65}" presName="LevelTwoTextNode" presStyleLbl="node2" presStyleIdx="2" presStyleCnt="3" custScaleX="129171" custScaleY="144449" custLinFactX="-6750" custLinFactY="-38310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199C065-6476-468E-B194-DB94EA56402B}" type="pres">
      <dgm:prSet presAssocID="{98DA337C-B025-4026-99B4-F271622F7D65}" presName="level3hierChild" presStyleCnt="0"/>
      <dgm:spPr/>
      <dgm:t>
        <a:bodyPr/>
        <a:lstStyle/>
        <a:p>
          <a:endParaRPr lang="cs-CZ"/>
        </a:p>
      </dgm:t>
    </dgm:pt>
    <dgm:pt modelId="{187D4640-B10C-4144-AC43-C006823AFABB}" type="pres">
      <dgm:prSet presAssocID="{2F796E86-52C3-4C2C-B70A-38C0F8483033}" presName="conn2-1" presStyleLbl="parChTrans1D3" presStyleIdx="5" presStyleCnt="8"/>
      <dgm:spPr/>
      <dgm:t>
        <a:bodyPr/>
        <a:lstStyle/>
        <a:p>
          <a:endParaRPr lang="cs-CZ"/>
        </a:p>
      </dgm:t>
    </dgm:pt>
    <dgm:pt modelId="{E94789E5-9E95-4234-9D8A-CF950CCE7AC3}" type="pres">
      <dgm:prSet presAssocID="{2F796E86-52C3-4C2C-B70A-38C0F8483033}" presName="connTx" presStyleLbl="parChTrans1D3" presStyleIdx="5" presStyleCnt="8"/>
      <dgm:spPr/>
      <dgm:t>
        <a:bodyPr/>
        <a:lstStyle/>
        <a:p>
          <a:endParaRPr lang="cs-CZ"/>
        </a:p>
      </dgm:t>
    </dgm:pt>
    <dgm:pt modelId="{666AFCAD-6098-4E50-8C5F-D01C9999F71B}" type="pres">
      <dgm:prSet presAssocID="{E5FF8EDC-094E-453F-8531-60B0B003E78E}" presName="root2" presStyleCnt="0"/>
      <dgm:spPr/>
      <dgm:t>
        <a:bodyPr/>
        <a:lstStyle/>
        <a:p>
          <a:endParaRPr lang="cs-CZ"/>
        </a:p>
      </dgm:t>
    </dgm:pt>
    <dgm:pt modelId="{D7023DA3-2E60-41AF-B518-8D6825C35555}" type="pres">
      <dgm:prSet presAssocID="{E5FF8EDC-094E-453F-8531-60B0B003E78E}" presName="LevelTwoTextNode" presStyleLbl="node3" presStyleIdx="5" presStyleCnt="8" custLinFactNeighborY="-9135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8B06787-AC3E-4E0D-8116-BC05E2C4F29B}" type="pres">
      <dgm:prSet presAssocID="{E5FF8EDC-094E-453F-8531-60B0B003E78E}" presName="level3hierChild" presStyleCnt="0"/>
      <dgm:spPr/>
      <dgm:t>
        <a:bodyPr/>
        <a:lstStyle/>
        <a:p>
          <a:endParaRPr lang="cs-CZ"/>
        </a:p>
      </dgm:t>
    </dgm:pt>
    <dgm:pt modelId="{10B006DC-B0EA-4BCD-A20F-CB1DDE5C5E60}" type="pres">
      <dgm:prSet presAssocID="{D8784EFA-571B-4E64-9081-49E926E3330A}" presName="conn2-1" presStyleLbl="parChTrans1D3" presStyleIdx="6" presStyleCnt="8"/>
      <dgm:spPr/>
      <dgm:t>
        <a:bodyPr/>
        <a:lstStyle/>
        <a:p>
          <a:endParaRPr lang="cs-CZ"/>
        </a:p>
      </dgm:t>
    </dgm:pt>
    <dgm:pt modelId="{23CACC72-6B72-4215-9AF5-D6A9508968D2}" type="pres">
      <dgm:prSet presAssocID="{D8784EFA-571B-4E64-9081-49E926E3330A}" presName="connTx" presStyleLbl="parChTrans1D3" presStyleIdx="6" presStyleCnt="8"/>
      <dgm:spPr/>
      <dgm:t>
        <a:bodyPr/>
        <a:lstStyle/>
        <a:p>
          <a:endParaRPr lang="cs-CZ"/>
        </a:p>
      </dgm:t>
    </dgm:pt>
    <dgm:pt modelId="{674C2CC5-EB8E-4008-88F1-019E6334C901}" type="pres">
      <dgm:prSet presAssocID="{369C6AB4-2492-4C24-B766-B4AFBC2C3A70}" presName="root2" presStyleCnt="0"/>
      <dgm:spPr/>
      <dgm:t>
        <a:bodyPr/>
        <a:lstStyle/>
        <a:p>
          <a:endParaRPr lang="cs-CZ"/>
        </a:p>
      </dgm:t>
    </dgm:pt>
    <dgm:pt modelId="{4C3774B6-5750-4FCD-95E8-3BCFE2093125}" type="pres">
      <dgm:prSet presAssocID="{369C6AB4-2492-4C24-B766-B4AFBC2C3A70}" presName="LevelTwoTextNode" presStyleLbl="node3" presStyleIdx="6" presStyleCnt="8" custLinFactNeighborY="-9135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C93C550-310B-4F8A-AC77-EF6EC8D16828}" type="pres">
      <dgm:prSet presAssocID="{369C6AB4-2492-4C24-B766-B4AFBC2C3A70}" presName="level3hierChild" presStyleCnt="0"/>
      <dgm:spPr/>
      <dgm:t>
        <a:bodyPr/>
        <a:lstStyle/>
        <a:p>
          <a:endParaRPr lang="cs-CZ"/>
        </a:p>
      </dgm:t>
    </dgm:pt>
    <dgm:pt modelId="{8FAE1FC5-AE75-4A2B-B311-6355FAD1257B}" type="pres">
      <dgm:prSet presAssocID="{D290C387-56E6-4D69-990A-D4619EE3151A}" presName="conn2-1" presStyleLbl="parChTrans1D3" presStyleIdx="7" presStyleCnt="8"/>
      <dgm:spPr/>
      <dgm:t>
        <a:bodyPr/>
        <a:lstStyle/>
        <a:p>
          <a:endParaRPr lang="cs-CZ"/>
        </a:p>
      </dgm:t>
    </dgm:pt>
    <dgm:pt modelId="{F604B635-2D7D-4F5F-AB53-4FB96365998F}" type="pres">
      <dgm:prSet presAssocID="{D290C387-56E6-4D69-990A-D4619EE3151A}" presName="connTx" presStyleLbl="parChTrans1D3" presStyleIdx="7" presStyleCnt="8"/>
      <dgm:spPr/>
      <dgm:t>
        <a:bodyPr/>
        <a:lstStyle/>
        <a:p>
          <a:endParaRPr lang="cs-CZ"/>
        </a:p>
      </dgm:t>
    </dgm:pt>
    <dgm:pt modelId="{61C1D27F-2870-46F7-8469-E8416BFCE56D}" type="pres">
      <dgm:prSet presAssocID="{23D49F42-EEFC-4FAC-8985-FCA67F9BD804}" presName="root2" presStyleCnt="0"/>
      <dgm:spPr/>
      <dgm:t>
        <a:bodyPr/>
        <a:lstStyle/>
        <a:p>
          <a:endParaRPr lang="cs-CZ"/>
        </a:p>
      </dgm:t>
    </dgm:pt>
    <dgm:pt modelId="{AA7BB213-88B5-49D6-88E5-947EC672C691}" type="pres">
      <dgm:prSet presAssocID="{23D49F42-EEFC-4FAC-8985-FCA67F9BD804}" presName="LevelTwoTextNode" presStyleLbl="node3" presStyleIdx="7" presStyleCnt="8" custLinFactNeighborY="-9135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65B1B9-552F-4D71-A938-4EC5E1D51D33}" type="pres">
      <dgm:prSet presAssocID="{23D49F42-EEFC-4FAC-8985-FCA67F9BD804}" presName="level3hierChild" presStyleCnt="0"/>
      <dgm:spPr/>
      <dgm:t>
        <a:bodyPr/>
        <a:lstStyle/>
        <a:p>
          <a:endParaRPr lang="cs-CZ"/>
        </a:p>
      </dgm:t>
    </dgm:pt>
  </dgm:ptLst>
  <dgm:cxnLst>
    <dgm:cxn modelId="{7DE1370C-61A2-44F6-806B-11264D7104AB}" type="presOf" srcId="{588FD521-6742-40EA-BB23-588AB894B1CA}" destId="{6FF2A442-86E0-4DF9-B2E7-4FEAB07E6D51}" srcOrd="1" destOrd="0" presId="urn:microsoft.com/office/officeart/2005/8/layout/hierarchy2"/>
    <dgm:cxn modelId="{6B345C27-179C-4926-930C-B3618E997518}" srcId="{FE2A095F-CA4C-4DAB-AB83-A24D07792EDD}" destId="{BC15DEB8-85A1-490D-8F31-8F3F8E4BF7AC}" srcOrd="0" destOrd="0" parTransId="{01B5E7AA-F81E-4A04-B9BB-42B75A3AE14E}" sibTransId="{4BDD08E1-2544-45B2-BF5D-5C7AAE927F80}"/>
    <dgm:cxn modelId="{A4AB6A41-84D9-4CFD-8EA4-4965D4F3E8F1}" type="presOf" srcId="{27959E8C-BAE4-4FFE-BF9A-D4DFBC7B7D40}" destId="{8ED6CE33-C07A-4153-88EB-FA181A38DD03}" srcOrd="0" destOrd="0" presId="urn:microsoft.com/office/officeart/2005/8/layout/hierarchy2"/>
    <dgm:cxn modelId="{3017D5CC-F10E-4D04-A199-7C9048F98190}" type="presOf" srcId="{2A844586-7566-4ADE-BB9B-5B932B87A825}" destId="{A6C1185C-2692-4F64-AFB7-E9D43371DFF2}" srcOrd="0" destOrd="0" presId="urn:microsoft.com/office/officeart/2005/8/layout/hierarchy2"/>
    <dgm:cxn modelId="{7E91BDB5-0195-48CC-8611-6895F59D0B4E}" type="presOf" srcId="{BF33ABF2-F071-4614-BA35-0F185163EBF6}" destId="{7CD46075-FE2A-4E7F-A7F5-A074FD1A8A2D}" srcOrd="0" destOrd="0" presId="urn:microsoft.com/office/officeart/2005/8/layout/hierarchy2"/>
    <dgm:cxn modelId="{EE2E96D9-220B-42AE-8D1E-A1E34A3ECFC9}" type="presOf" srcId="{2966436D-9826-46EC-92B8-BB32C6EF93DF}" destId="{FCDBDBA4-46FA-4ACE-A7BE-CEC99CBCB3AE}" srcOrd="0" destOrd="0" presId="urn:microsoft.com/office/officeart/2005/8/layout/hierarchy2"/>
    <dgm:cxn modelId="{B10FD391-45C7-4E5A-BE15-4480EC3A25B8}" type="presOf" srcId="{DE2C12C4-738C-4992-9358-5D5E1CA6C724}" destId="{670A4B32-41EE-435E-AD51-6C858E3055AA}" srcOrd="1" destOrd="0" presId="urn:microsoft.com/office/officeart/2005/8/layout/hierarchy2"/>
    <dgm:cxn modelId="{CE38FCE2-E480-4FC4-BED6-A597FA99C26C}" srcId="{9F90A29F-4B65-4FA0-8814-A2C12832F0B6}" destId="{13DC4D21-E004-4A3E-A4A3-66C15131A8E8}" srcOrd="1" destOrd="0" parTransId="{2966436D-9826-46EC-92B8-BB32C6EF93DF}" sibTransId="{51F85171-2E05-4BCA-BC9E-FA8016AB3628}"/>
    <dgm:cxn modelId="{93421C49-08B3-4776-86FE-C7BC0417B4CA}" type="presOf" srcId="{79D31108-33FF-41C5-ABF9-E24D99C37817}" destId="{B48194FA-61DE-4D95-99F0-07A92D12D81C}" srcOrd="0" destOrd="0" presId="urn:microsoft.com/office/officeart/2005/8/layout/hierarchy2"/>
    <dgm:cxn modelId="{F40E11F8-F201-452F-A11D-26E71AD70917}" type="presOf" srcId="{C410B22E-CF10-4168-A386-2EFCDD4051AE}" destId="{830B1866-F58D-4AED-8C3A-7FA6269CE16F}" srcOrd="1" destOrd="0" presId="urn:microsoft.com/office/officeart/2005/8/layout/hierarchy2"/>
    <dgm:cxn modelId="{4782C398-921F-40AD-ACFE-B8EFE4BEE59E}" type="presOf" srcId="{2A844586-7566-4ADE-BB9B-5B932B87A825}" destId="{E889C9F4-88E4-43F6-B061-B0BE8600380B}" srcOrd="1" destOrd="0" presId="urn:microsoft.com/office/officeart/2005/8/layout/hierarchy2"/>
    <dgm:cxn modelId="{D92EF613-BB5C-4194-B59E-8214468E851D}" type="presOf" srcId="{D8784EFA-571B-4E64-9081-49E926E3330A}" destId="{23CACC72-6B72-4215-9AF5-D6A9508968D2}" srcOrd="1" destOrd="0" presId="urn:microsoft.com/office/officeart/2005/8/layout/hierarchy2"/>
    <dgm:cxn modelId="{E69BE708-06CC-4B1B-AB9E-355111D64F42}" type="presOf" srcId="{8BF29C2A-9286-4379-A424-5097B90C5D90}" destId="{09597638-527B-4788-B064-58BBA5AC7D4C}" srcOrd="1" destOrd="0" presId="urn:microsoft.com/office/officeart/2005/8/layout/hierarchy2"/>
    <dgm:cxn modelId="{68BE0AEA-CC1D-4340-96A4-EABFB2587FAB}" type="presOf" srcId="{2966436D-9826-46EC-92B8-BB32C6EF93DF}" destId="{833FA9B2-B872-4CE9-AC1E-A13F58B5B15A}" srcOrd="1" destOrd="0" presId="urn:microsoft.com/office/officeart/2005/8/layout/hierarchy2"/>
    <dgm:cxn modelId="{0A3ADA30-9E0F-4B49-B6EB-BB85A6CB3012}" srcId="{D28BA3F2-0451-44DF-A8F5-4273359AABF7}" destId="{9F90A29F-4B65-4FA0-8814-A2C12832F0B6}" srcOrd="0" destOrd="0" parTransId="{9B69AAEC-1CCC-4172-AE42-5DEC43599D2D}" sibTransId="{6E8DC0E6-D7BE-4DD5-8D1D-BD6171B7B23F}"/>
    <dgm:cxn modelId="{F615B71A-781E-4699-82A5-10CA55F7E48D}" srcId="{DD5439DA-5270-4AD3-81B5-A7EEB8283AED}" destId="{F7274232-8DBA-4553-B640-D14ECF4E1271}" srcOrd="1" destOrd="0" parTransId="{42089B9C-A5C9-496E-BC0A-FD6E7D0D2126}" sibTransId="{3C078110-C32C-4514-A61F-81D8C9CFF99B}"/>
    <dgm:cxn modelId="{ECD63EED-737F-4DB3-851E-C303B94D9AB1}" srcId="{D5BCB616-835C-47E2-8BB7-C7AD051F8202}" destId="{DD5439DA-5270-4AD3-81B5-A7EEB8283AED}" srcOrd="1" destOrd="0" parTransId="{A248B63D-8EDB-4C45-9C66-B7121EF378BD}" sibTransId="{00E109D8-ECA7-4BFC-BE00-BD28FC89DAAC}"/>
    <dgm:cxn modelId="{9FF2189D-62DE-459B-ABC3-46161D858731}" type="presOf" srcId="{DE2C12C4-738C-4992-9358-5D5E1CA6C724}" destId="{F2B6770E-AB2F-4EAB-895C-4FE80E798FE4}" srcOrd="0" destOrd="0" presId="urn:microsoft.com/office/officeart/2005/8/layout/hierarchy2"/>
    <dgm:cxn modelId="{946159C0-5484-467D-A4D4-18BC56EE3BFE}" type="presOf" srcId="{32D76CC6-3B09-457D-9B12-BA04F481D46A}" destId="{07A55C57-06C2-4D12-8C5F-6A6F99EEF7D8}" srcOrd="0" destOrd="0" presId="urn:microsoft.com/office/officeart/2005/8/layout/hierarchy2"/>
    <dgm:cxn modelId="{29F87F23-66F3-45DD-9F2C-D01073512CEF}" type="presOf" srcId="{5C956ED9-AA82-4006-902E-52622B9979B1}" destId="{3A5FE4EE-7050-4595-AFC9-BEB0C3C19311}" srcOrd="0" destOrd="0" presId="urn:microsoft.com/office/officeart/2005/8/layout/hierarchy2"/>
    <dgm:cxn modelId="{E4EF76D1-DA02-4D58-9FA2-94CAB6605760}" type="presOf" srcId="{E5FF8EDC-094E-453F-8531-60B0B003E78E}" destId="{D7023DA3-2E60-41AF-B518-8D6825C35555}" srcOrd="0" destOrd="0" presId="urn:microsoft.com/office/officeart/2005/8/layout/hierarchy2"/>
    <dgm:cxn modelId="{903D2260-F0E2-4972-9833-0C702E4E827C}" type="presOf" srcId="{D5BCB616-835C-47E2-8BB7-C7AD051F8202}" destId="{372D9E78-2E1C-4851-9CC6-A175C06B7E43}" srcOrd="0" destOrd="0" presId="urn:microsoft.com/office/officeart/2005/8/layout/hierarchy2"/>
    <dgm:cxn modelId="{34FD6178-A4CB-4220-9F9D-17F4ECB50B06}" type="presOf" srcId="{00810A9C-9F4A-40DC-9FB9-16EB3E7072E4}" destId="{9455C9B3-E0C4-4DA8-A55A-3BB5C53D2812}" srcOrd="1" destOrd="0" presId="urn:microsoft.com/office/officeart/2005/8/layout/hierarchy2"/>
    <dgm:cxn modelId="{9EE4B5E8-7CDE-4BA0-B8A4-4F45E4AB3E99}" type="presOf" srcId="{588FD521-6742-40EA-BB23-588AB894B1CA}" destId="{EF4E63C2-DF39-4D17-B3C4-2FC16DBFF61B}" srcOrd="0" destOrd="0" presId="urn:microsoft.com/office/officeart/2005/8/layout/hierarchy2"/>
    <dgm:cxn modelId="{7FFB2F42-E99B-42EB-8D0D-697B1C33E9B8}" srcId="{98DA337C-B025-4026-99B4-F271622F7D65}" destId="{369C6AB4-2492-4C24-B766-B4AFBC2C3A70}" srcOrd="1" destOrd="0" parTransId="{D8784EFA-571B-4E64-9081-49E926E3330A}" sibTransId="{E5C888C9-3E40-4FC3-9319-F54CA09AABA7}"/>
    <dgm:cxn modelId="{CE8D6642-839B-479F-B688-17F6B9C5CD39}" type="presOf" srcId="{F7274232-8DBA-4553-B640-D14ECF4E1271}" destId="{536A614B-E0ED-40C5-B5F1-022475D80210}" srcOrd="0" destOrd="0" presId="urn:microsoft.com/office/officeart/2005/8/layout/hierarchy2"/>
    <dgm:cxn modelId="{58F12C78-810B-4ED4-8B62-C58C1E123596}" type="presOf" srcId="{23D49F42-EEFC-4FAC-8985-FCA67F9BD804}" destId="{AA7BB213-88B5-49D6-88E5-947EC672C691}" srcOrd="0" destOrd="0" presId="urn:microsoft.com/office/officeart/2005/8/layout/hierarchy2"/>
    <dgm:cxn modelId="{93B74EAA-B83E-499C-9AAF-05C517E7304A}" type="presOf" srcId="{369C6AB4-2492-4C24-B766-B4AFBC2C3A70}" destId="{4C3774B6-5750-4FCD-95E8-3BCFE2093125}" srcOrd="0" destOrd="0" presId="urn:microsoft.com/office/officeart/2005/8/layout/hierarchy2"/>
    <dgm:cxn modelId="{E7CF9A71-DDC8-4C54-B705-512A3955077D}" type="presOf" srcId="{42089B9C-A5C9-496E-BC0A-FD6E7D0D2126}" destId="{9C975B77-4BB2-4941-9C38-722E39A5F43C}" srcOrd="0" destOrd="0" presId="urn:microsoft.com/office/officeart/2005/8/layout/hierarchy2"/>
    <dgm:cxn modelId="{E85AC7EF-8EB9-4B13-9D07-8C45F6DFE7BA}" type="presOf" srcId="{70A9AA86-A436-4B9D-9155-6F52DF31A746}" destId="{1C27BA9E-E7B0-4FAB-8A25-E508B419AA13}" srcOrd="0" destOrd="0" presId="urn:microsoft.com/office/officeart/2005/8/layout/hierarchy2"/>
    <dgm:cxn modelId="{CA0C0540-B396-421B-AD47-ADAA4B076AAC}" type="presOf" srcId="{A248B63D-8EDB-4C45-9C66-B7121EF378BD}" destId="{A5251F66-EAAE-4515-B787-C0A840F415D8}" srcOrd="1" destOrd="0" presId="urn:microsoft.com/office/officeart/2005/8/layout/hierarchy2"/>
    <dgm:cxn modelId="{53D68885-71EF-4435-9FB3-9C4FF10B656C}" type="presOf" srcId="{C410B22E-CF10-4168-A386-2EFCDD4051AE}" destId="{B46C496B-0773-438B-945D-D13DBA1405C0}" srcOrd="0" destOrd="0" presId="urn:microsoft.com/office/officeart/2005/8/layout/hierarchy2"/>
    <dgm:cxn modelId="{3B4072E4-60B5-4283-90FC-4D2055C9247D}" srcId="{0ACA86A7-C67E-487B-B0B8-32195A6B1299}" destId="{35BDDC94-4CD4-42DF-B08E-4E1D2A8231AA}" srcOrd="1" destOrd="0" parTransId="{8BF29C2A-9286-4379-A424-5097B90C5D90}" sibTransId="{08D1999F-302D-455D-8078-A90768B4615A}"/>
    <dgm:cxn modelId="{8DE2B2D8-812F-4FF1-8299-D65585344335}" type="presOf" srcId="{E7E39CDE-686D-4BE8-956C-4D42FC68C2CB}" destId="{D4042A45-DB73-499B-846D-C7BC676ABB29}" srcOrd="1" destOrd="0" presId="urn:microsoft.com/office/officeart/2005/8/layout/hierarchy2"/>
    <dgm:cxn modelId="{5CD4C5DF-9B23-49AA-B80C-E90BCA5B5A7B}" type="presOf" srcId="{2F796E86-52C3-4C2C-B70A-38C0F8483033}" destId="{E94789E5-9E95-4234-9D8A-CF950CCE7AC3}" srcOrd="1" destOrd="0" presId="urn:microsoft.com/office/officeart/2005/8/layout/hierarchy2"/>
    <dgm:cxn modelId="{D495DDB5-F69F-4744-B47C-60D7A150D0D9}" srcId="{0ACA86A7-C67E-487B-B0B8-32195A6B1299}" destId="{5C956ED9-AA82-4006-902E-52622B9979B1}" srcOrd="0" destOrd="0" parTransId="{2A844586-7566-4ADE-BB9B-5B932B87A825}" sibTransId="{E37B1221-645F-482D-A948-852378606FB4}"/>
    <dgm:cxn modelId="{8397A599-A0D7-4B81-ACE2-DA819B331B5E}" type="presOf" srcId="{E7E39CDE-686D-4BE8-956C-4D42FC68C2CB}" destId="{892ABCFB-8225-4991-99BF-BA0FC5E429AC}" srcOrd="0" destOrd="0" presId="urn:microsoft.com/office/officeart/2005/8/layout/hierarchy2"/>
    <dgm:cxn modelId="{D63E117E-DBF7-404D-87D5-7D859EE13ECF}" srcId="{98DA337C-B025-4026-99B4-F271622F7D65}" destId="{23D49F42-EEFC-4FAC-8985-FCA67F9BD804}" srcOrd="2" destOrd="0" parTransId="{D290C387-56E6-4D69-990A-D4619EE3151A}" sibTransId="{0F38E270-E4FE-45BB-82BA-E4D50B9B7DEF}"/>
    <dgm:cxn modelId="{B2F7C33F-02D2-4353-82C9-B0E121B68E46}" type="presOf" srcId="{DD5439DA-5270-4AD3-81B5-A7EEB8283AED}" destId="{5F7D107A-0715-49AA-9283-23C36E27A4D2}" srcOrd="0" destOrd="0" presId="urn:microsoft.com/office/officeart/2005/8/layout/hierarchy2"/>
    <dgm:cxn modelId="{42ED038A-9E0E-44E7-8776-A55AF49B6ABF}" type="presOf" srcId="{D290C387-56E6-4D69-990A-D4619EE3151A}" destId="{F604B635-2D7D-4F5F-AB53-4FB96365998F}" srcOrd="1" destOrd="0" presId="urn:microsoft.com/office/officeart/2005/8/layout/hierarchy2"/>
    <dgm:cxn modelId="{91C30A90-060A-49F9-BA3A-1E9B66C74A61}" type="presOf" srcId="{A248B63D-8EDB-4C45-9C66-B7121EF378BD}" destId="{8A05C4A7-6D7F-4224-BA64-39916F0DC986}" srcOrd="0" destOrd="0" presId="urn:microsoft.com/office/officeart/2005/8/layout/hierarchy2"/>
    <dgm:cxn modelId="{DB6A8A11-C107-483B-A7FE-746D68FBD7C9}" srcId="{13DC4D21-E004-4A3E-A4A3-66C15131A8E8}" destId="{BF33ABF2-F071-4614-BA35-0F185163EBF6}" srcOrd="1" destOrd="0" parTransId="{DE2C12C4-738C-4992-9358-5D5E1CA6C724}" sibTransId="{94203A77-0C54-4185-944C-05922057C1D0}"/>
    <dgm:cxn modelId="{51361FCA-323D-4FD0-9F55-01FD730D7CEF}" type="presOf" srcId="{8BF29C2A-9286-4379-A424-5097B90C5D90}" destId="{757F309C-D51D-4CCA-B76A-5754DC1912E8}" srcOrd="0" destOrd="0" presId="urn:microsoft.com/office/officeart/2005/8/layout/hierarchy2"/>
    <dgm:cxn modelId="{FAB88FA2-75F3-4E32-83F7-817CC522482F}" type="presOf" srcId="{27959E8C-BAE4-4FFE-BF9A-D4DFBC7B7D40}" destId="{41E78001-84BE-4639-8049-44770B9A3568}" srcOrd="1" destOrd="0" presId="urn:microsoft.com/office/officeart/2005/8/layout/hierarchy2"/>
    <dgm:cxn modelId="{3E192E2E-CEF7-45E5-A4B9-1B0E6A708160}" type="presOf" srcId="{4D61ACC7-D240-49ED-821C-379B916609CD}" destId="{619D265C-C827-4804-9C3B-DDBF21EED607}" srcOrd="0" destOrd="0" presId="urn:microsoft.com/office/officeart/2005/8/layout/hierarchy2"/>
    <dgm:cxn modelId="{6A54C7A5-577F-43D8-A794-E09DBAEC9139}" type="presOf" srcId="{98DA337C-B025-4026-99B4-F271622F7D65}" destId="{F2D8CFA7-2EF3-47EF-9019-1B49B9E42417}" srcOrd="0" destOrd="0" presId="urn:microsoft.com/office/officeart/2005/8/layout/hierarchy2"/>
    <dgm:cxn modelId="{8A3067C6-31EA-43AF-B302-028215C0F023}" type="presOf" srcId="{01B5E7AA-F81E-4A04-B9BB-42B75A3AE14E}" destId="{70D4690C-585A-404D-9C56-DC6F632448F9}" srcOrd="1" destOrd="0" presId="urn:microsoft.com/office/officeart/2005/8/layout/hierarchy2"/>
    <dgm:cxn modelId="{62794734-BCF6-4BC5-850E-B063CB6D0B9A}" type="presOf" srcId="{01B5E7AA-F81E-4A04-B9BB-42B75A3AE14E}" destId="{965E4374-C011-4D00-A891-3A7C08E9ED5A}" srcOrd="0" destOrd="0" presId="urn:microsoft.com/office/officeart/2005/8/layout/hierarchy2"/>
    <dgm:cxn modelId="{5D81A6CA-8785-4CE6-83A3-2DF72E4FF79D}" srcId="{FE2A095F-CA4C-4DAB-AB83-A24D07792EDD}" destId="{32D76CC6-3B09-457D-9B12-BA04F481D46A}" srcOrd="2" destOrd="0" parTransId="{588FD521-6742-40EA-BB23-588AB894B1CA}" sibTransId="{A5528A1B-F3DA-442C-B01A-6D74814EF138}"/>
    <dgm:cxn modelId="{7790BE28-63C2-45C5-8DA1-A6B1591ECBA3}" type="presOf" srcId="{07ECA5F7-A7CF-45E9-B755-AE3A4870B6A9}" destId="{BD08EA7E-BB79-40FA-8439-FBB29D3A26F8}" srcOrd="0" destOrd="0" presId="urn:microsoft.com/office/officeart/2005/8/layout/hierarchy2"/>
    <dgm:cxn modelId="{1705EA1D-0D4A-4EE0-843C-CCB355A7590B}" type="presOf" srcId="{A43AB9E4-442D-4F28-968B-B7ED4A65B02F}" destId="{9390C308-3C72-42AD-852F-A5C5C22B0473}" srcOrd="0" destOrd="0" presId="urn:microsoft.com/office/officeart/2005/8/layout/hierarchy2"/>
    <dgm:cxn modelId="{EAED84FB-D587-4D37-9366-E6FD0A3D6534}" type="presOf" srcId="{07ECA5F7-A7CF-45E9-B755-AE3A4870B6A9}" destId="{5E0809AD-D2D1-4EFB-A2C7-DAD06E971B6C}" srcOrd="1" destOrd="0" presId="urn:microsoft.com/office/officeart/2005/8/layout/hierarchy2"/>
    <dgm:cxn modelId="{598E7D2C-E4DF-49DB-9655-08790B04D1C9}" type="presOf" srcId="{13DC4D21-E004-4A3E-A4A3-66C15131A8E8}" destId="{3749049A-6031-4FFA-8618-A49889640AF9}" srcOrd="0" destOrd="0" presId="urn:microsoft.com/office/officeart/2005/8/layout/hierarchy2"/>
    <dgm:cxn modelId="{BDDFE95E-A058-42E8-9F99-BE3668761E59}" type="presOf" srcId="{2F796E86-52C3-4C2C-B70A-38C0F8483033}" destId="{187D4640-B10C-4144-AC43-C006823AFABB}" srcOrd="0" destOrd="0" presId="urn:microsoft.com/office/officeart/2005/8/layout/hierarchy2"/>
    <dgm:cxn modelId="{DA202841-0437-4F5F-8810-8ADCC8479481}" srcId="{D5BCB616-835C-47E2-8BB7-C7AD051F8202}" destId="{FE2A095F-CA4C-4DAB-AB83-A24D07792EDD}" srcOrd="0" destOrd="0" parTransId="{A43AB9E4-442D-4F28-968B-B7ED4A65B02F}" sibTransId="{6D4F38E0-8E0E-4F09-806F-25D6F7AB8D79}"/>
    <dgm:cxn modelId="{7595A3FC-A000-4E8A-8996-0DC197E439E6}" srcId="{98DA337C-B025-4026-99B4-F271622F7D65}" destId="{E5FF8EDC-094E-453F-8531-60B0B003E78E}" srcOrd="0" destOrd="0" parTransId="{2F796E86-52C3-4C2C-B70A-38C0F8483033}" sibTransId="{6397C6B9-E1FA-4A0C-9F95-C7CD82A5BD60}"/>
    <dgm:cxn modelId="{B983B87D-3A0C-4D8A-99F9-10BE94C0D65A}" type="presOf" srcId="{35BDDC94-4CD4-42DF-B08E-4E1D2A8231AA}" destId="{844486FF-8453-49F1-9ECB-DDAF65D90F7D}" srcOrd="0" destOrd="0" presId="urn:microsoft.com/office/officeart/2005/8/layout/hierarchy2"/>
    <dgm:cxn modelId="{BBAECB67-C3D3-4D85-9321-1C5B3A7CCB45}" type="presOf" srcId="{00810A9C-9F4A-40DC-9FB9-16EB3E7072E4}" destId="{A05AE863-35C2-4E93-BF25-D7D81853D374}" srcOrd="0" destOrd="0" presId="urn:microsoft.com/office/officeart/2005/8/layout/hierarchy2"/>
    <dgm:cxn modelId="{240DF1F8-189A-47BB-B099-936FAFCC71E3}" type="presOf" srcId="{D28BA3F2-0451-44DF-A8F5-4273359AABF7}" destId="{84480DBE-8337-4E0C-AF13-F1D26DE94DE2}" srcOrd="0" destOrd="0" presId="urn:microsoft.com/office/officeart/2005/8/layout/hierarchy2"/>
    <dgm:cxn modelId="{A6971BEB-F065-43CB-A0A6-FE87C0E5E4F0}" type="presOf" srcId="{D290C387-56E6-4D69-990A-D4619EE3151A}" destId="{8FAE1FC5-AE75-4A2B-B311-6355FAD1257B}" srcOrd="0" destOrd="0" presId="urn:microsoft.com/office/officeart/2005/8/layout/hierarchy2"/>
    <dgm:cxn modelId="{6806FFC3-4010-430D-9340-8D82A15B76BF}" srcId="{13DC4D21-E004-4A3E-A4A3-66C15131A8E8}" destId="{79D31108-33FF-41C5-ABF9-E24D99C37817}" srcOrd="2" destOrd="0" parTransId="{07ECA5F7-A7CF-45E9-B755-AE3A4870B6A9}" sibTransId="{03D61648-E134-4C33-887D-5D700D5C5D37}"/>
    <dgm:cxn modelId="{A64B362F-B929-42EB-8985-91EDD338E331}" type="presOf" srcId="{939F6868-678C-48E1-A1A1-CDD5A5BC023D}" destId="{70EA1595-688E-4755-B3D2-B394D9D08CC6}" srcOrd="1" destOrd="0" presId="urn:microsoft.com/office/officeart/2005/8/layout/hierarchy2"/>
    <dgm:cxn modelId="{404EE373-728C-4174-94BE-6C98857FABFC}" srcId="{FE2A095F-CA4C-4DAB-AB83-A24D07792EDD}" destId="{4D61ACC7-D240-49ED-821C-379B916609CD}" srcOrd="1" destOrd="0" parTransId="{939F6868-678C-48E1-A1A1-CDD5A5BC023D}" sibTransId="{C9BDBC19-0297-47D5-92FA-FDC0D0D862CA}"/>
    <dgm:cxn modelId="{59C4F850-C45F-43D7-8D75-6268992D5681}" type="presOf" srcId="{42089B9C-A5C9-496E-BC0A-FD6E7D0D2126}" destId="{5999703B-9AE1-40E5-B058-C69FD91D4176}" srcOrd="1" destOrd="0" presId="urn:microsoft.com/office/officeart/2005/8/layout/hierarchy2"/>
    <dgm:cxn modelId="{F643B2A5-78C7-423D-8ACA-51F81C47A56F}" srcId="{DD5439DA-5270-4AD3-81B5-A7EEB8283AED}" destId="{70A9AA86-A436-4B9D-9155-6F52DF31A746}" srcOrd="0" destOrd="0" parTransId="{00810A9C-9F4A-40DC-9FB9-16EB3E7072E4}" sibTransId="{FAF3B429-22FF-4AA8-B02A-EEA2F61374D4}"/>
    <dgm:cxn modelId="{5B1603E7-3F2E-4DA8-9B23-E5357F8A0068}" srcId="{9F90A29F-4B65-4FA0-8814-A2C12832F0B6}" destId="{98DA337C-B025-4026-99B4-F271622F7D65}" srcOrd="2" destOrd="0" parTransId="{E7E39CDE-686D-4BE8-956C-4D42FC68C2CB}" sibTransId="{AE6D5672-F107-47C7-97B5-24B86B4A8AC5}"/>
    <dgm:cxn modelId="{5FAC4363-EEFF-472C-8E0D-3AF599808B4C}" type="presOf" srcId="{FE2A095F-CA4C-4DAB-AB83-A24D07792EDD}" destId="{46325BD9-E565-4F7B-AE85-5022F0CFE6EF}" srcOrd="0" destOrd="0" presId="urn:microsoft.com/office/officeart/2005/8/layout/hierarchy2"/>
    <dgm:cxn modelId="{FCFFFD94-E217-454B-86B6-679E7871DC48}" type="presOf" srcId="{9F90A29F-4B65-4FA0-8814-A2C12832F0B6}" destId="{D3563F18-88B8-4132-9499-D3DBE4BAC339}" srcOrd="0" destOrd="0" presId="urn:microsoft.com/office/officeart/2005/8/layout/hierarchy2"/>
    <dgm:cxn modelId="{A7F1DF65-D609-4054-8590-C8CCE7FBCEC0}" type="presOf" srcId="{939F6868-678C-48E1-A1A1-CDD5A5BC023D}" destId="{C24C4156-ED4F-43E1-9746-64D4F395C098}" srcOrd="0" destOrd="0" presId="urn:microsoft.com/office/officeart/2005/8/layout/hierarchy2"/>
    <dgm:cxn modelId="{881BA5C0-A6E4-412C-AFDD-905AB3F29621}" srcId="{13DC4D21-E004-4A3E-A4A3-66C15131A8E8}" destId="{0ACA86A7-C67E-487B-B0B8-32195A6B1299}" srcOrd="0" destOrd="0" parTransId="{C410B22E-CF10-4168-A386-2EFCDD4051AE}" sibTransId="{BB090CD1-6322-41DD-8DF8-9E750EADDA40}"/>
    <dgm:cxn modelId="{A189AF5E-A2EF-469F-BCC6-A2434A66294E}" type="presOf" srcId="{BC15DEB8-85A1-490D-8F31-8F3F8E4BF7AC}" destId="{390CF37E-6DA2-41FA-8E66-A3D0A6BA5C53}" srcOrd="0" destOrd="0" presId="urn:microsoft.com/office/officeart/2005/8/layout/hierarchy2"/>
    <dgm:cxn modelId="{F40BB52A-6CCB-4AFB-B0B7-88840B1C90C5}" srcId="{9F90A29F-4B65-4FA0-8814-A2C12832F0B6}" destId="{D5BCB616-835C-47E2-8BB7-C7AD051F8202}" srcOrd="0" destOrd="0" parTransId="{27959E8C-BAE4-4FFE-BF9A-D4DFBC7B7D40}" sibTransId="{171E4C92-5FC4-4F2E-AB2C-BF42020B1001}"/>
    <dgm:cxn modelId="{084E9BBE-AE49-4B9D-A16E-BED02CB54B29}" type="presOf" srcId="{D8784EFA-571B-4E64-9081-49E926E3330A}" destId="{10B006DC-B0EA-4BCD-A20F-CB1DDE5C5E60}" srcOrd="0" destOrd="0" presId="urn:microsoft.com/office/officeart/2005/8/layout/hierarchy2"/>
    <dgm:cxn modelId="{AD56031C-C416-42F6-B0EE-D983401EC567}" type="presOf" srcId="{0ACA86A7-C67E-487B-B0B8-32195A6B1299}" destId="{14ABDB6D-FAC3-4479-819C-11624B780E00}" srcOrd="0" destOrd="0" presId="urn:microsoft.com/office/officeart/2005/8/layout/hierarchy2"/>
    <dgm:cxn modelId="{77494DD0-C31F-4D62-96B9-CDEA34F85728}" type="presOf" srcId="{A43AB9E4-442D-4F28-968B-B7ED4A65B02F}" destId="{9629B1D2-58FD-4CCE-A2A0-25D9B1F2D622}" srcOrd="1" destOrd="0" presId="urn:microsoft.com/office/officeart/2005/8/layout/hierarchy2"/>
    <dgm:cxn modelId="{1420E47C-EE51-4D93-9EFB-047940BFB5AC}" type="presParOf" srcId="{84480DBE-8337-4E0C-AF13-F1D26DE94DE2}" destId="{6214D01D-4198-4C6E-8E72-776834EB7BED}" srcOrd="0" destOrd="0" presId="urn:microsoft.com/office/officeart/2005/8/layout/hierarchy2"/>
    <dgm:cxn modelId="{9977361A-2232-4BFD-8633-53334706127F}" type="presParOf" srcId="{6214D01D-4198-4C6E-8E72-776834EB7BED}" destId="{D3563F18-88B8-4132-9499-D3DBE4BAC339}" srcOrd="0" destOrd="0" presId="urn:microsoft.com/office/officeart/2005/8/layout/hierarchy2"/>
    <dgm:cxn modelId="{2AD92F01-F29B-4C91-AA3F-DF127D9A9B35}" type="presParOf" srcId="{6214D01D-4198-4C6E-8E72-776834EB7BED}" destId="{0A1166EE-B540-46BD-9A0B-56CB685BF865}" srcOrd="1" destOrd="0" presId="urn:microsoft.com/office/officeart/2005/8/layout/hierarchy2"/>
    <dgm:cxn modelId="{C13436EF-5E67-4ACC-8CB6-208AE9261716}" type="presParOf" srcId="{0A1166EE-B540-46BD-9A0B-56CB685BF865}" destId="{8ED6CE33-C07A-4153-88EB-FA181A38DD03}" srcOrd="0" destOrd="0" presId="urn:microsoft.com/office/officeart/2005/8/layout/hierarchy2"/>
    <dgm:cxn modelId="{35848478-40E8-417D-8868-FEB09FF2B2B3}" type="presParOf" srcId="{8ED6CE33-C07A-4153-88EB-FA181A38DD03}" destId="{41E78001-84BE-4639-8049-44770B9A3568}" srcOrd="0" destOrd="0" presId="urn:microsoft.com/office/officeart/2005/8/layout/hierarchy2"/>
    <dgm:cxn modelId="{FE6F1DA0-8FF1-4976-A302-A36EEA659F4A}" type="presParOf" srcId="{0A1166EE-B540-46BD-9A0B-56CB685BF865}" destId="{5644EBBB-9B14-4989-8E2E-ADD1C12FB1A0}" srcOrd="1" destOrd="0" presId="urn:microsoft.com/office/officeart/2005/8/layout/hierarchy2"/>
    <dgm:cxn modelId="{8B5ECAD4-6977-4766-815D-C43E68E972DE}" type="presParOf" srcId="{5644EBBB-9B14-4989-8E2E-ADD1C12FB1A0}" destId="{372D9E78-2E1C-4851-9CC6-A175C06B7E43}" srcOrd="0" destOrd="0" presId="urn:microsoft.com/office/officeart/2005/8/layout/hierarchy2"/>
    <dgm:cxn modelId="{C6ECFF13-15DD-4E7A-A1AD-CEDE2D7746FE}" type="presParOf" srcId="{5644EBBB-9B14-4989-8E2E-ADD1C12FB1A0}" destId="{DB0341ED-C113-4FA0-85BC-1758D41CAC68}" srcOrd="1" destOrd="0" presId="urn:microsoft.com/office/officeart/2005/8/layout/hierarchy2"/>
    <dgm:cxn modelId="{102A08D3-C7D0-404C-A1CC-4E486164A7D7}" type="presParOf" srcId="{DB0341ED-C113-4FA0-85BC-1758D41CAC68}" destId="{9390C308-3C72-42AD-852F-A5C5C22B0473}" srcOrd="0" destOrd="0" presId="urn:microsoft.com/office/officeart/2005/8/layout/hierarchy2"/>
    <dgm:cxn modelId="{9E31010D-9DB7-4BF2-B8EA-7A6D9AE20CF0}" type="presParOf" srcId="{9390C308-3C72-42AD-852F-A5C5C22B0473}" destId="{9629B1D2-58FD-4CCE-A2A0-25D9B1F2D622}" srcOrd="0" destOrd="0" presId="urn:microsoft.com/office/officeart/2005/8/layout/hierarchy2"/>
    <dgm:cxn modelId="{BA65A33E-2E7F-4A54-A079-424460872ADD}" type="presParOf" srcId="{DB0341ED-C113-4FA0-85BC-1758D41CAC68}" destId="{535D2A42-2D0F-41A1-B85B-F5451CC79681}" srcOrd="1" destOrd="0" presId="urn:microsoft.com/office/officeart/2005/8/layout/hierarchy2"/>
    <dgm:cxn modelId="{BF4BDAC9-33FC-44A7-8152-A8B2E9576137}" type="presParOf" srcId="{535D2A42-2D0F-41A1-B85B-F5451CC79681}" destId="{46325BD9-E565-4F7B-AE85-5022F0CFE6EF}" srcOrd="0" destOrd="0" presId="urn:microsoft.com/office/officeart/2005/8/layout/hierarchy2"/>
    <dgm:cxn modelId="{70A2A484-2EBD-446A-A1BD-DA5210422807}" type="presParOf" srcId="{535D2A42-2D0F-41A1-B85B-F5451CC79681}" destId="{134CDE86-7473-4896-97C6-8BE5F87AA731}" srcOrd="1" destOrd="0" presId="urn:microsoft.com/office/officeart/2005/8/layout/hierarchy2"/>
    <dgm:cxn modelId="{4BD652CE-EE55-4147-B678-D32BBC309CC7}" type="presParOf" srcId="{134CDE86-7473-4896-97C6-8BE5F87AA731}" destId="{965E4374-C011-4D00-A891-3A7C08E9ED5A}" srcOrd="0" destOrd="0" presId="urn:microsoft.com/office/officeart/2005/8/layout/hierarchy2"/>
    <dgm:cxn modelId="{43B6D379-0ED8-4A40-AF58-A8AF637CEA9B}" type="presParOf" srcId="{965E4374-C011-4D00-A891-3A7C08E9ED5A}" destId="{70D4690C-585A-404D-9C56-DC6F632448F9}" srcOrd="0" destOrd="0" presId="urn:microsoft.com/office/officeart/2005/8/layout/hierarchy2"/>
    <dgm:cxn modelId="{1C3EF3A4-A835-4042-B297-3D14BAAC0760}" type="presParOf" srcId="{134CDE86-7473-4896-97C6-8BE5F87AA731}" destId="{1FE259C4-5FD9-4510-998A-239FF702D895}" srcOrd="1" destOrd="0" presId="urn:microsoft.com/office/officeart/2005/8/layout/hierarchy2"/>
    <dgm:cxn modelId="{3CACA180-2F84-44A7-AB1B-635FCBB4412D}" type="presParOf" srcId="{1FE259C4-5FD9-4510-998A-239FF702D895}" destId="{390CF37E-6DA2-41FA-8E66-A3D0A6BA5C53}" srcOrd="0" destOrd="0" presId="urn:microsoft.com/office/officeart/2005/8/layout/hierarchy2"/>
    <dgm:cxn modelId="{B5E8A185-34CF-4A8A-B71B-30D7467A9EE1}" type="presParOf" srcId="{1FE259C4-5FD9-4510-998A-239FF702D895}" destId="{5EDF537A-27E5-460F-80C8-8456590770B9}" srcOrd="1" destOrd="0" presId="urn:microsoft.com/office/officeart/2005/8/layout/hierarchy2"/>
    <dgm:cxn modelId="{09B89F03-6EBC-463E-843E-3CB78742EA5D}" type="presParOf" srcId="{134CDE86-7473-4896-97C6-8BE5F87AA731}" destId="{C24C4156-ED4F-43E1-9746-64D4F395C098}" srcOrd="2" destOrd="0" presId="urn:microsoft.com/office/officeart/2005/8/layout/hierarchy2"/>
    <dgm:cxn modelId="{DC330618-F8AB-42F9-AC29-775D25A09F79}" type="presParOf" srcId="{C24C4156-ED4F-43E1-9746-64D4F395C098}" destId="{70EA1595-688E-4755-B3D2-B394D9D08CC6}" srcOrd="0" destOrd="0" presId="urn:microsoft.com/office/officeart/2005/8/layout/hierarchy2"/>
    <dgm:cxn modelId="{7356B713-BAB3-4EB9-8053-6B121335F951}" type="presParOf" srcId="{134CDE86-7473-4896-97C6-8BE5F87AA731}" destId="{C3B7F132-0AC0-46AC-A7FE-8BB9D729F1E0}" srcOrd="3" destOrd="0" presId="urn:microsoft.com/office/officeart/2005/8/layout/hierarchy2"/>
    <dgm:cxn modelId="{7BC95A9E-CBEF-492A-B9FF-C54E87CD4AB9}" type="presParOf" srcId="{C3B7F132-0AC0-46AC-A7FE-8BB9D729F1E0}" destId="{619D265C-C827-4804-9C3B-DDBF21EED607}" srcOrd="0" destOrd="0" presId="urn:microsoft.com/office/officeart/2005/8/layout/hierarchy2"/>
    <dgm:cxn modelId="{AB114454-C31C-44B4-9E2C-3257831871E2}" type="presParOf" srcId="{C3B7F132-0AC0-46AC-A7FE-8BB9D729F1E0}" destId="{A00E8D9F-61DD-4F15-A9BA-54384452112A}" srcOrd="1" destOrd="0" presId="urn:microsoft.com/office/officeart/2005/8/layout/hierarchy2"/>
    <dgm:cxn modelId="{AC490E12-2EBA-40A3-BD7E-343F3177D91A}" type="presParOf" srcId="{134CDE86-7473-4896-97C6-8BE5F87AA731}" destId="{EF4E63C2-DF39-4D17-B3C4-2FC16DBFF61B}" srcOrd="4" destOrd="0" presId="urn:microsoft.com/office/officeart/2005/8/layout/hierarchy2"/>
    <dgm:cxn modelId="{42274EB9-CE8F-4598-BFBA-6F45E40C19D8}" type="presParOf" srcId="{EF4E63C2-DF39-4D17-B3C4-2FC16DBFF61B}" destId="{6FF2A442-86E0-4DF9-B2E7-4FEAB07E6D51}" srcOrd="0" destOrd="0" presId="urn:microsoft.com/office/officeart/2005/8/layout/hierarchy2"/>
    <dgm:cxn modelId="{DE010A60-754C-47EC-9722-AC7DC1DC22F9}" type="presParOf" srcId="{134CDE86-7473-4896-97C6-8BE5F87AA731}" destId="{194FD597-9ACD-4ACD-A8B9-DF6C590BB2E6}" srcOrd="5" destOrd="0" presId="urn:microsoft.com/office/officeart/2005/8/layout/hierarchy2"/>
    <dgm:cxn modelId="{98C7EC91-15EB-47A9-B4C5-6E8EDA4A29DC}" type="presParOf" srcId="{194FD597-9ACD-4ACD-A8B9-DF6C590BB2E6}" destId="{07A55C57-06C2-4D12-8C5F-6A6F99EEF7D8}" srcOrd="0" destOrd="0" presId="urn:microsoft.com/office/officeart/2005/8/layout/hierarchy2"/>
    <dgm:cxn modelId="{7CDF5331-44D5-470B-8EEE-187A94686458}" type="presParOf" srcId="{194FD597-9ACD-4ACD-A8B9-DF6C590BB2E6}" destId="{26AF59E6-A476-4EB9-AB8F-54A2490B5832}" srcOrd="1" destOrd="0" presId="urn:microsoft.com/office/officeart/2005/8/layout/hierarchy2"/>
    <dgm:cxn modelId="{FA8333BC-6B96-457F-89C9-1BE7506D5F36}" type="presParOf" srcId="{DB0341ED-C113-4FA0-85BC-1758D41CAC68}" destId="{8A05C4A7-6D7F-4224-BA64-39916F0DC986}" srcOrd="2" destOrd="0" presId="urn:microsoft.com/office/officeart/2005/8/layout/hierarchy2"/>
    <dgm:cxn modelId="{E9E488C0-20C9-4328-8C7E-C8AEEC2C79CD}" type="presParOf" srcId="{8A05C4A7-6D7F-4224-BA64-39916F0DC986}" destId="{A5251F66-EAAE-4515-B787-C0A840F415D8}" srcOrd="0" destOrd="0" presId="urn:microsoft.com/office/officeart/2005/8/layout/hierarchy2"/>
    <dgm:cxn modelId="{1E50298B-D355-43A5-8D4C-E3E3ABF638B2}" type="presParOf" srcId="{DB0341ED-C113-4FA0-85BC-1758D41CAC68}" destId="{F706B2CF-93D8-4690-B37E-D4FCBD13D83E}" srcOrd="3" destOrd="0" presId="urn:microsoft.com/office/officeart/2005/8/layout/hierarchy2"/>
    <dgm:cxn modelId="{E558B8B9-583A-4B6E-B865-DE9EDF68A8FB}" type="presParOf" srcId="{F706B2CF-93D8-4690-B37E-D4FCBD13D83E}" destId="{5F7D107A-0715-49AA-9283-23C36E27A4D2}" srcOrd="0" destOrd="0" presId="urn:microsoft.com/office/officeart/2005/8/layout/hierarchy2"/>
    <dgm:cxn modelId="{3E4B932B-F5D4-4A62-B6D4-A4A6446BF80B}" type="presParOf" srcId="{F706B2CF-93D8-4690-B37E-D4FCBD13D83E}" destId="{F1ED15CE-79BD-468D-B9B1-ADF7E6E1D391}" srcOrd="1" destOrd="0" presId="urn:microsoft.com/office/officeart/2005/8/layout/hierarchy2"/>
    <dgm:cxn modelId="{3EC4E1D9-50ED-4144-B19A-274FD28E3FD3}" type="presParOf" srcId="{F1ED15CE-79BD-468D-B9B1-ADF7E6E1D391}" destId="{A05AE863-35C2-4E93-BF25-D7D81853D374}" srcOrd="0" destOrd="0" presId="urn:microsoft.com/office/officeart/2005/8/layout/hierarchy2"/>
    <dgm:cxn modelId="{614EA20F-AA11-4A75-8BA6-E434BBA8E684}" type="presParOf" srcId="{A05AE863-35C2-4E93-BF25-D7D81853D374}" destId="{9455C9B3-E0C4-4DA8-A55A-3BB5C53D2812}" srcOrd="0" destOrd="0" presId="urn:microsoft.com/office/officeart/2005/8/layout/hierarchy2"/>
    <dgm:cxn modelId="{B1A03A0D-F8C2-4A62-AC59-5DA8FDAD5E4A}" type="presParOf" srcId="{F1ED15CE-79BD-468D-B9B1-ADF7E6E1D391}" destId="{3AE74018-87FC-49B7-9913-23E595A36CA6}" srcOrd="1" destOrd="0" presId="urn:microsoft.com/office/officeart/2005/8/layout/hierarchy2"/>
    <dgm:cxn modelId="{2474EC2A-79AC-4433-8D57-A450DD497696}" type="presParOf" srcId="{3AE74018-87FC-49B7-9913-23E595A36CA6}" destId="{1C27BA9E-E7B0-4FAB-8A25-E508B419AA13}" srcOrd="0" destOrd="0" presId="urn:microsoft.com/office/officeart/2005/8/layout/hierarchy2"/>
    <dgm:cxn modelId="{AB56CD31-FBE5-4E5B-BA5D-6C78AABF6A07}" type="presParOf" srcId="{3AE74018-87FC-49B7-9913-23E595A36CA6}" destId="{A2778803-9329-4B22-9B9F-3E17670F1EAE}" srcOrd="1" destOrd="0" presId="urn:microsoft.com/office/officeart/2005/8/layout/hierarchy2"/>
    <dgm:cxn modelId="{428E74A5-933B-4BCA-8B51-7146FEBF408A}" type="presParOf" srcId="{F1ED15CE-79BD-468D-B9B1-ADF7E6E1D391}" destId="{9C975B77-4BB2-4941-9C38-722E39A5F43C}" srcOrd="2" destOrd="0" presId="urn:microsoft.com/office/officeart/2005/8/layout/hierarchy2"/>
    <dgm:cxn modelId="{1D85BE88-CC97-4A9C-8781-FCCAC538ED33}" type="presParOf" srcId="{9C975B77-4BB2-4941-9C38-722E39A5F43C}" destId="{5999703B-9AE1-40E5-B058-C69FD91D4176}" srcOrd="0" destOrd="0" presId="urn:microsoft.com/office/officeart/2005/8/layout/hierarchy2"/>
    <dgm:cxn modelId="{83EC8E9E-4AC7-400B-8FA7-181DB988867B}" type="presParOf" srcId="{F1ED15CE-79BD-468D-B9B1-ADF7E6E1D391}" destId="{687FF41A-D804-4692-8D35-D262874CF0E6}" srcOrd="3" destOrd="0" presId="urn:microsoft.com/office/officeart/2005/8/layout/hierarchy2"/>
    <dgm:cxn modelId="{FDA03ADE-719E-4F3F-B6EE-6B0F58E43E65}" type="presParOf" srcId="{687FF41A-D804-4692-8D35-D262874CF0E6}" destId="{536A614B-E0ED-40C5-B5F1-022475D80210}" srcOrd="0" destOrd="0" presId="urn:microsoft.com/office/officeart/2005/8/layout/hierarchy2"/>
    <dgm:cxn modelId="{22B2BBD6-11EB-41B0-8D05-F5EB39CB217B}" type="presParOf" srcId="{687FF41A-D804-4692-8D35-D262874CF0E6}" destId="{C25B8420-82C2-481C-9CE0-B9248A5045EC}" srcOrd="1" destOrd="0" presId="urn:microsoft.com/office/officeart/2005/8/layout/hierarchy2"/>
    <dgm:cxn modelId="{76BABB7D-1682-406D-A83C-84DFC228025D}" type="presParOf" srcId="{0A1166EE-B540-46BD-9A0B-56CB685BF865}" destId="{FCDBDBA4-46FA-4ACE-A7BE-CEC99CBCB3AE}" srcOrd="2" destOrd="0" presId="urn:microsoft.com/office/officeart/2005/8/layout/hierarchy2"/>
    <dgm:cxn modelId="{BFC9B4E8-D4FE-4EA0-8B12-8E90804B8B79}" type="presParOf" srcId="{FCDBDBA4-46FA-4ACE-A7BE-CEC99CBCB3AE}" destId="{833FA9B2-B872-4CE9-AC1E-A13F58B5B15A}" srcOrd="0" destOrd="0" presId="urn:microsoft.com/office/officeart/2005/8/layout/hierarchy2"/>
    <dgm:cxn modelId="{FEE5BFAD-C274-4DCA-967B-FFF9BBA5FE37}" type="presParOf" srcId="{0A1166EE-B540-46BD-9A0B-56CB685BF865}" destId="{B2C68C8D-5673-46CD-831E-E2677D82181B}" srcOrd="3" destOrd="0" presId="urn:microsoft.com/office/officeart/2005/8/layout/hierarchy2"/>
    <dgm:cxn modelId="{68058891-30E2-47F2-8FEC-F49FD55F6297}" type="presParOf" srcId="{B2C68C8D-5673-46CD-831E-E2677D82181B}" destId="{3749049A-6031-4FFA-8618-A49889640AF9}" srcOrd="0" destOrd="0" presId="urn:microsoft.com/office/officeart/2005/8/layout/hierarchy2"/>
    <dgm:cxn modelId="{FF457D16-BF80-4948-BB53-D7802797E8C8}" type="presParOf" srcId="{B2C68C8D-5673-46CD-831E-E2677D82181B}" destId="{137EEAB0-FECE-47D3-81CE-F607286BCE9E}" srcOrd="1" destOrd="0" presId="urn:microsoft.com/office/officeart/2005/8/layout/hierarchy2"/>
    <dgm:cxn modelId="{5E27607F-4636-4DAD-9736-CE042A897278}" type="presParOf" srcId="{137EEAB0-FECE-47D3-81CE-F607286BCE9E}" destId="{B46C496B-0773-438B-945D-D13DBA1405C0}" srcOrd="0" destOrd="0" presId="urn:microsoft.com/office/officeart/2005/8/layout/hierarchy2"/>
    <dgm:cxn modelId="{E806D6C8-A646-43CE-B616-CE1DA3F473E7}" type="presParOf" srcId="{B46C496B-0773-438B-945D-D13DBA1405C0}" destId="{830B1866-F58D-4AED-8C3A-7FA6269CE16F}" srcOrd="0" destOrd="0" presId="urn:microsoft.com/office/officeart/2005/8/layout/hierarchy2"/>
    <dgm:cxn modelId="{D3B599CA-93B1-4434-B298-482DB7D06125}" type="presParOf" srcId="{137EEAB0-FECE-47D3-81CE-F607286BCE9E}" destId="{20F1F327-0C5C-44CC-AC26-FCED044FB85A}" srcOrd="1" destOrd="0" presId="urn:microsoft.com/office/officeart/2005/8/layout/hierarchy2"/>
    <dgm:cxn modelId="{0814430A-E141-493A-BE1C-92E66ACE7EDC}" type="presParOf" srcId="{20F1F327-0C5C-44CC-AC26-FCED044FB85A}" destId="{14ABDB6D-FAC3-4479-819C-11624B780E00}" srcOrd="0" destOrd="0" presId="urn:microsoft.com/office/officeart/2005/8/layout/hierarchy2"/>
    <dgm:cxn modelId="{BE7C6CE2-DA5F-4F97-A90B-614D0B556044}" type="presParOf" srcId="{20F1F327-0C5C-44CC-AC26-FCED044FB85A}" destId="{AC75D2BD-2B08-42BE-B0B7-365E9E55D9E6}" srcOrd="1" destOrd="0" presId="urn:microsoft.com/office/officeart/2005/8/layout/hierarchy2"/>
    <dgm:cxn modelId="{814B95FD-40D5-4485-9ACD-851EC13CD210}" type="presParOf" srcId="{AC75D2BD-2B08-42BE-B0B7-365E9E55D9E6}" destId="{A6C1185C-2692-4F64-AFB7-E9D43371DFF2}" srcOrd="0" destOrd="0" presId="urn:microsoft.com/office/officeart/2005/8/layout/hierarchy2"/>
    <dgm:cxn modelId="{FADDA163-58AA-4391-9737-3FD5F912698C}" type="presParOf" srcId="{A6C1185C-2692-4F64-AFB7-E9D43371DFF2}" destId="{E889C9F4-88E4-43F6-B061-B0BE8600380B}" srcOrd="0" destOrd="0" presId="urn:microsoft.com/office/officeart/2005/8/layout/hierarchy2"/>
    <dgm:cxn modelId="{DBC0240F-C369-4EB9-887C-C1FFCF71859B}" type="presParOf" srcId="{AC75D2BD-2B08-42BE-B0B7-365E9E55D9E6}" destId="{1A0853FA-D360-4FEC-B793-A8E8B57E2D9F}" srcOrd="1" destOrd="0" presId="urn:microsoft.com/office/officeart/2005/8/layout/hierarchy2"/>
    <dgm:cxn modelId="{895A4630-1A21-4398-BAB6-73FCB9BE6EF6}" type="presParOf" srcId="{1A0853FA-D360-4FEC-B793-A8E8B57E2D9F}" destId="{3A5FE4EE-7050-4595-AFC9-BEB0C3C19311}" srcOrd="0" destOrd="0" presId="urn:microsoft.com/office/officeart/2005/8/layout/hierarchy2"/>
    <dgm:cxn modelId="{878567D0-ECD6-453B-89E2-1D8FC3DF2E50}" type="presParOf" srcId="{1A0853FA-D360-4FEC-B793-A8E8B57E2D9F}" destId="{D30CEE35-9535-4BA1-A5DF-32189B51F9D4}" srcOrd="1" destOrd="0" presId="urn:microsoft.com/office/officeart/2005/8/layout/hierarchy2"/>
    <dgm:cxn modelId="{A83D50F1-BC15-4FC2-8239-EF74172ADDBB}" type="presParOf" srcId="{AC75D2BD-2B08-42BE-B0B7-365E9E55D9E6}" destId="{757F309C-D51D-4CCA-B76A-5754DC1912E8}" srcOrd="2" destOrd="0" presId="urn:microsoft.com/office/officeart/2005/8/layout/hierarchy2"/>
    <dgm:cxn modelId="{2DF2F101-84EA-4FF5-A286-2B2FB4F4EB7F}" type="presParOf" srcId="{757F309C-D51D-4CCA-B76A-5754DC1912E8}" destId="{09597638-527B-4788-B064-58BBA5AC7D4C}" srcOrd="0" destOrd="0" presId="urn:microsoft.com/office/officeart/2005/8/layout/hierarchy2"/>
    <dgm:cxn modelId="{253B37BE-DE23-4A50-9AFA-7B5D6BF71783}" type="presParOf" srcId="{AC75D2BD-2B08-42BE-B0B7-365E9E55D9E6}" destId="{80DA1E78-3E73-4EAB-A557-277462644A0F}" srcOrd="3" destOrd="0" presId="urn:microsoft.com/office/officeart/2005/8/layout/hierarchy2"/>
    <dgm:cxn modelId="{F44047C8-37F9-40B8-8D40-CCDC629FE0AC}" type="presParOf" srcId="{80DA1E78-3E73-4EAB-A557-277462644A0F}" destId="{844486FF-8453-49F1-9ECB-DDAF65D90F7D}" srcOrd="0" destOrd="0" presId="urn:microsoft.com/office/officeart/2005/8/layout/hierarchy2"/>
    <dgm:cxn modelId="{7D982EEB-6ECC-4385-97DA-EC6065A73D9D}" type="presParOf" srcId="{80DA1E78-3E73-4EAB-A557-277462644A0F}" destId="{5FFC3917-5965-4099-9BF9-F20D01CAF1E7}" srcOrd="1" destOrd="0" presId="urn:microsoft.com/office/officeart/2005/8/layout/hierarchy2"/>
    <dgm:cxn modelId="{26BADEA0-EEB0-4A01-9E5D-85D34E2509F4}" type="presParOf" srcId="{137EEAB0-FECE-47D3-81CE-F607286BCE9E}" destId="{F2B6770E-AB2F-4EAB-895C-4FE80E798FE4}" srcOrd="2" destOrd="0" presId="urn:microsoft.com/office/officeart/2005/8/layout/hierarchy2"/>
    <dgm:cxn modelId="{7C339BC6-DF85-4F86-AA8A-BDB70E304C75}" type="presParOf" srcId="{F2B6770E-AB2F-4EAB-895C-4FE80E798FE4}" destId="{670A4B32-41EE-435E-AD51-6C858E3055AA}" srcOrd="0" destOrd="0" presId="urn:microsoft.com/office/officeart/2005/8/layout/hierarchy2"/>
    <dgm:cxn modelId="{543D2938-5C5B-49E8-BE8C-4DDA1913CEF6}" type="presParOf" srcId="{137EEAB0-FECE-47D3-81CE-F607286BCE9E}" destId="{DF575BCD-333E-4B10-AEC9-C8EE70E5B051}" srcOrd="3" destOrd="0" presId="urn:microsoft.com/office/officeart/2005/8/layout/hierarchy2"/>
    <dgm:cxn modelId="{EF956F2F-3F1F-4345-B1EC-1DCCA8022491}" type="presParOf" srcId="{DF575BCD-333E-4B10-AEC9-C8EE70E5B051}" destId="{7CD46075-FE2A-4E7F-A7F5-A074FD1A8A2D}" srcOrd="0" destOrd="0" presId="urn:microsoft.com/office/officeart/2005/8/layout/hierarchy2"/>
    <dgm:cxn modelId="{A91C64C6-29EF-47F1-9452-EAAE0A998ED8}" type="presParOf" srcId="{DF575BCD-333E-4B10-AEC9-C8EE70E5B051}" destId="{9697273E-363B-4A9C-95F4-F0286D417D8E}" srcOrd="1" destOrd="0" presId="urn:microsoft.com/office/officeart/2005/8/layout/hierarchy2"/>
    <dgm:cxn modelId="{7F62A1F4-4F3E-42D7-B1E4-B615F8DD5B10}" type="presParOf" srcId="{137EEAB0-FECE-47D3-81CE-F607286BCE9E}" destId="{BD08EA7E-BB79-40FA-8439-FBB29D3A26F8}" srcOrd="4" destOrd="0" presId="urn:microsoft.com/office/officeart/2005/8/layout/hierarchy2"/>
    <dgm:cxn modelId="{E7C28766-A4ED-4EAC-9218-3E1618D0B859}" type="presParOf" srcId="{BD08EA7E-BB79-40FA-8439-FBB29D3A26F8}" destId="{5E0809AD-D2D1-4EFB-A2C7-DAD06E971B6C}" srcOrd="0" destOrd="0" presId="urn:microsoft.com/office/officeart/2005/8/layout/hierarchy2"/>
    <dgm:cxn modelId="{B739833D-F787-4783-86BF-FADDFE698A94}" type="presParOf" srcId="{137EEAB0-FECE-47D3-81CE-F607286BCE9E}" destId="{0B2CB255-340B-4ACD-B71C-FF7D128F94D3}" srcOrd="5" destOrd="0" presId="urn:microsoft.com/office/officeart/2005/8/layout/hierarchy2"/>
    <dgm:cxn modelId="{72257E37-9AEA-4490-BE89-7490177674C8}" type="presParOf" srcId="{0B2CB255-340B-4ACD-B71C-FF7D128F94D3}" destId="{B48194FA-61DE-4D95-99F0-07A92D12D81C}" srcOrd="0" destOrd="0" presId="urn:microsoft.com/office/officeart/2005/8/layout/hierarchy2"/>
    <dgm:cxn modelId="{44D057CD-D435-4DD6-9C41-D89895C86613}" type="presParOf" srcId="{0B2CB255-340B-4ACD-B71C-FF7D128F94D3}" destId="{43EE9B19-91C1-4FFC-A26C-EF08AF77732C}" srcOrd="1" destOrd="0" presId="urn:microsoft.com/office/officeart/2005/8/layout/hierarchy2"/>
    <dgm:cxn modelId="{71DB21E6-F5EF-4EAD-A48D-2522ADC3A413}" type="presParOf" srcId="{0A1166EE-B540-46BD-9A0B-56CB685BF865}" destId="{892ABCFB-8225-4991-99BF-BA0FC5E429AC}" srcOrd="4" destOrd="0" presId="urn:microsoft.com/office/officeart/2005/8/layout/hierarchy2"/>
    <dgm:cxn modelId="{FB89ACE7-C0A7-4744-AE3F-589B52C8B70F}" type="presParOf" srcId="{892ABCFB-8225-4991-99BF-BA0FC5E429AC}" destId="{D4042A45-DB73-499B-846D-C7BC676ABB29}" srcOrd="0" destOrd="0" presId="urn:microsoft.com/office/officeart/2005/8/layout/hierarchy2"/>
    <dgm:cxn modelId="{87267935-D516-4FB8-AC8D-ED786497FA1F}" type="presParOf" srcId="{0A1166EE-B540-46BD-9A0B-56CB685BF865}" destId="{56064272-94CA-483C-A5F3-1D9374B6C09C}" srcOrd="5" destOrd="0" presId="urn:microsoft.com/office/officeart/2005/8/layout/hierarchy2"/>
    <dgm:cxn modelId="{BC732DDE-ADEC-4888-97E9-FDEBEA2B2EE2}" type="presParOf" srcId="{56064272-94CA-483C-A5F3-1D9374B6C09C}" destId="{F2D8CFA7-2EF3-47EF-9019-1B49B9E42417}" srcOrd="0" destOrd="0" presId="urn:microsoft.com/office/officeart/2005/8/layout/hierarchy2"/>
    <dgm:cxn modelId="{3E058E8C-1BA8-44AF-9543-B64CE26AAEA4}" type="presParOf" srcId="{56064272-94CA-483C-A5F3-1D9374B6C09C}" destId="{B199C065-6476-468E-B194-DB94EA56402B}" srcOrd="1" destOrd="0" presId="urn:microsoft.com/office/officeart/2005/8/layout/hierarchy2"/>
    <dgm:cxn modelId="{51945565-B9D0-4822-95FA-F0FFE17B3562}" type="presParOf" srcId="{B199C065-6476-468E-B194-DB94EA56402B}" destId="{187D4640-B10C-4144-AC43-C006823AFABB}" srcOrd="0" destOrd="0" presId="urn:microsoft.com/office/officeart/2005/8/layout/hierarchy2"/>
    <dgm:cxn modelId="{B0F0AD12-B842-41B8-B587-E4C29B3490B2}" type="presParOf" srcId="{187D4640-B10C-4144-AC43-C006823AFABB}" destId="{E94789E5-9E95-4234-9D8A-CF950CCE7AC3}" srcOrd="0" destOrd="0" presId="urn:microsoft.com/office/officeart/2005/8/layout/hierarchy2"/>
    <dgm:cxn modelId="{978BFAC4-990C-4097-8995-C8881BCCA967}" type="presParOf" srcId="{B199C065-6476-468E-B194-DB94EA56402B}" destId="{666AFCAD-6098-4E50-8C5F-D01C9999F71B}" srcOrd="1" destOrd="0" presId="urn:microsoft.com/office/officeart/2005/8/layout/hierarchy2"/>
    <dgm:cxn modelId="{CA0DDD7A-C384-423D-93B6-88FAC4C774AB}" type="presParOf" srcId="{666AFCAD-6098-4E50-8C5F-D01C9999F71B}" destId="{D7023DA3-2E60-41AF-B518-8D6825C35555}" srcOrd="0" destOrd="0" presId="urn:microsoft.com/office/officeart/2005/8/layout/hierarchy2"/>
    <dgm:cxn modelId="{A336BE43-CFDB-4256-B607-DCD8626BDCFE}" type="presParOf" srcId="{666AFCAD-6098-4E50-8C5F-D01C9999F71B}" destId="{18B06787-AC3E-4E0D-8116-BC05E2C4F29B}" srcOrd="1" destOrd="0" presId="urn:microsoft.com/office/officeart/2005/8/layout/hierarchy2"/>
    <dgm:cxn modelId="{76EAA0D8-1142-4183-9359-CA3FCB9CCAC4}" type="presParOf" srcId="{B199C065-6476-468E-B194-DB94EA56402B}" destId="{10B006DC-B0EA-4BCD-A20F-CB1DDE5C5E60}" srcOrd="2" destOrd="0" presId="urn:microsoft.com/office/officeart/2005/8/layout/hierarchy2"/>
    <dgm:cxn modelId="{BF6EFA58-806A-4E5B-A87F-94AA96A17B53}" type="presParOf" srcId="{10B006DC-B0EA-4BCD-A20F-CB1DDE5C5E60}" destId="{23CACC72-6B72-4215-9AF5-D6A9508968D2}" srcOrd="0" destOrd="0" presId="urn:microsoft.com/office/officeart/2005/8/layout/hierarchy2"/>
    <dgm:cxn modelId="{F7D47DFD-E553-4748-A4CD-D0CE421B77A3}" type="presParOf" srcId="{B199C065-6476-468E-B194-DB94EA56402B}" destId="{674C2CC5-EB8E-4008-88F1-019E6334C901}" srcOrd="3" destOrd="0" presId="urn:microsoft.com/office/officeart/2005/8/layout/hierarchy2"/>
    <dgm:cxn modelId="{3D514DAA-4A8C-4DF0-ACE3-FCD3DDBACE46}" type="presParOf" srcId="{674C2CC5-EB8E-4008-88F1-019E6334C901}" destId="{4C3774B6-5750-4FCD-95E8-3BCFE2093125}" srcOrd="0" destOrd="0" presId="urn:microsoft.com/office/officeart/2005/8/layout/hierarchy2"/>
    <dgm:cxn modelId="{35672B9E-ADD6-47E2-ACBE-07B02E5B184D}" type="presParOf" srcId="{674C2CC5-EB8E-4008-88F1-019E6334C901}" destId="{DC93C550-310B-4F8A-AC77-EF6EC8D16828}" srcOrd="1" destOrd="0" presId="urn:microsoft.com/office/officeart/2005/8/layout/hierarchy2"/>
    <dgm:cxn modelId="{0CF0B99B-F431-43EB-8EDC-F8A060A5CBFE}" type="presParOf" srcId="{B199C065-6476-468E-B194-DB94EA56402B}" destId="{8FAE1FC5-AE75-4A2B-B311-6355FAD1257B}" srcOrd="4" destOrd="0" presId="urn:microsoft.com/office/officeart/2005/8/layout/hierarchy2"/>
    <dgm:cxn modelId="{504B61C5-0E2B-44D2-B68F-7421A6693889}" type="presParOf" srcId="{8FAE1FC5-AE75-4A2B-B311-6355FAD1257B}" destId="{F604B635-2D7D-4F5F-AB53-4FB96365998F}" srcOrd="0" destOrd="0" presId="urn:microsoft.com/office/officeart/2005/8/layout/hierarchy2"/>
    <dgm:cxn modelId="{F51B3228-F0AA-4BB2-BECA-87217E67AB82}" type="presParOf" srcId="{B199C065-6476-468E-B194-DB94EA56402B}" destId="{61C1D27F-2870-46F7-8469-E8416BFCE56D}" srcOrd="5" destOrd="0" presId="urn:microsoft.com/office/officeart/2005/8/layout/hierarchy2"/>
    <dgm:cxn modelId="{341505FC-3379-46C8-90D8-B287223238FB}" type="presParOf" srcId="{61C1D27F-2870-46F7-8469-E8416BFCE56D}" destId="{AA7BB213-88B5-49D6-88E5-947EC672C691}" srcOrd="0" destOrd="0" presId="urn:microsoft.com/office/officeart/2005/8/layout/hierarchy2"/>
    <dgm:cxn modelId="{06BF7AE0-BE94-406B-A92D-B35D66D0C340}" type="presParOf" srcId="{61C1D27F-2870-46F7-8469-E8416BFCE56D}" destId="{0865B1B9-552F-4D71-A938-4EC5E1D51D3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E40DBB-7374-4274-B335-A2AD81B282CA}" type="doc">
      <dgm:prSet loTypeId="urn:microsoft.com/office/officeart/2005/8/layout/hierarchy4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D3BDE1CE-E677-4E0C-94D6-B7344A5B9CD7}">
      <dgm:prSet phldrT="[Text]"/>
      <dgm:spPr/>
      <dgm:t>
        <a:bodyPr/>
        <a:lstStyle/>
        <a:p>
          <a:r>
            <a:rPr lang="cs-CZ" dirty="0" smtClean="0"/>
            <a:t>Daňové právo procesní</a:t>
          </a:r>
          <a:endParaRPr lang="cs-CZ" dirty="0"/>
        </a:p>
      </dgm:t>
    </dgm:pt>
    <dgm:pt modelId="{C7682A0D-327E-436E-AEB5-AE5872EFFCA2}" type="parTrans" cxnId="{FE36EE4D-D576-4AA1-A1AA-1C7ABDC77E2C}">
      <dgm:prSet/>
      <dgm:spPr/>
      <dgm:t>
        <a:bodyPr/>
        <a:lstStyle/>
        <a:p>
          <a:endParaRPr lang="cs-CZ"/>
        </a:p>
      </dgm:t>
    </dgm:pt>
    <dgm:pt modelId="{F38D7C75-DE4A-4351-9BF3-E9BF71083EBF}" type="sibTrans" cxnId="{FE36EE4D-D576-4AA1-A1AA-1C7ABDC77E2C}">
      <dgm:prSet/>
      <dgm:spPr/>
      <dgm:t>
        <a:bodyPr/>
        <a:lstStyle/>
        <a:p>
          <a:endParaRPr lang="cs-CZ"/>
        </a:p>
      </dgm:t>
    </dgm:pt>
    <dgm:pt modelId="{A6E3E79E-D3E7-4AE1-84D0-34F169E0F255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obecná část</a:t>
          </a:r>
          <a:endParaRPr lang="cs-CZ" dirty="0"/>
        </a:p>
      </dgm:t>
    </dgm:pt>
    <dgm:pt modelId="{6A7F31D8-1F18-4592-84DC-E2EE9B7D7BCD}" type="parTrans" cxnId="{C151CC9D-1AF9-4F19-901A-28917D75E5F8}">
      <dgm:prSet/>
      <dgm:spPr/>
      <dgm:t>
        <a:bodyPr/>
        <a:lstStyle/>
        <a:p>
          <a:endParaRPr lang="cs-CZ"/>
        </a:p>
      </dgm:t>
    </dgm:pt>
    <dgm:pt modelId="{A4AA78EF-1CA8-4887-8ED0-38084F90897C}" type="sibTrans" cxnId="{C151CC9D-1AF9-4F19-901A-28917D75E5F8}">
      <dgm:prSet/>
      <dgm:spPr/>
      <dgm:t>
        <a:bodyPr/>
        <a:lstStyle/>
        <a:p>
          <a:endParaRPr lang="cs-CZ"/>
        </a:p>
      </dgm:t>
    </dgm:pt>
    <dgm:pt modelId="{7A87AAE3-A044-4C38-B63A-2CEB94C22BE2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zvláštní část</a:t>
          </a:r>
          <a:endParaRPr lang="cs-CZ" dirty="0"/>
        </a:p>
      </dgm:t>
    </dgm:pt>
    <dgm:pt modelId="{3B8C21CF-88DA-4D74-A647-E3D48A974674}" type="parTrans" cxnId="{4B379D38-FD5A-4E5D-AEFA-EA9336966997}">
      <dgm:prSet/>
      <dgm:spPr/>
      <dgm:t>
        <a:bodyPr/>
        <a:lstStyle/>
        <a:p>
          <a:endParaRPr lang="cs-CZ"/>
        </a:p>
      </dgm:t>
    </dgm:pt>
    <dgm:pt modelId="{5FC55C25-2402-4EBC-A4D5-D5908DFE9C34}" type="sibTrans" cxnId="{4B379D38-FD5A-4E5D-AEFA-EA9336966997}">
      <dgm:prSet/>
      <dgm:spPr/>
      <dgm:t>
        <a:bodyPr/>
        <a:lstStyle/>
        <a:p>
          <a:endParaRPr lang="cs-CZ"/>
        </a:p>
      </dgm:t>
    </dgm:pt>
    <dgm:pt modelId="{F22493AA-6364-4890-BB6B-2F874E029418}" type="pres">
      <dgm:prSet presAssocID="{13E40DBB-7374-4274-B335-A2AD81B282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C316AC3-A705-4C7F-8B8A-2BE478EFAE68}" type="pres">
      <dgm:prSet presAssocID="{D3BDE1CE-E677-4E0C-94D6-B7344A5B9CD7}" presName="vertOne" presStyleCnt="0"/>
      <dgm:spPr/>
      <dgm:t>
        <a:bodyPr/>
        <a:lstStyle/>
        <a:p>
          <a:endParaRPr lang="cs-CZ"/>
        </a:p>
      </dgm:t>
    </dgm:pt>
    <dgm:pt modelId="{31BA12E8-5D5F-4525-9679-4F06D464EDAA}" type="pres">
      <dgm:prSet presAssocID="{D3BDE1CE-E677-4E0C-94D6-B7344A5B9CD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092CA42-F3F4-44CA-998D-E26F569401DC}" type="pres">
      <dgm:prSet presAssocID="{D3BDE1CE-E677-4E0C-94D6-B7344A5B9CD7}" presName="parTransOne" presStyleCnt="0"/>
      <dgm:spPr/>
      <dgm:t>
        <a:bodyPr/>
        <a:lstStyle/>
        <a:p>
          <a:endParaRPr lang="cs-CZ"/>
        </a:p>
      </dgm:t>
    </dgm:pt>
    <dgm:pt modelId="{7991DFE4-5A3E-40A3-93AD-30D3538C9490}" type="pres">
      <dgm:prSet presAssocID="{D3BDE1CE-E677-4E0C-94D6-B7344A5B9CD7}" presName="horzOne" presStyleCnt="0"/>
      <dgm:spPr/>
      <dgm:t>
        <a:bodyPr/>
        <a:lstStyle/>
        <a:p>
          <a:endParaRPr lang="cs-CZ"/>
        </a:p>
      </dgm:t>
    </dgm:pt>
    <dgm:pt modelId="{12C3DCDA-B1A8-494F-B5E5-A11AD3D8E7C0}" type="pres">
      <dgm:prSet presAssocID="{A6E3E79E-D3E7-4AE1-84D0-34F169E0F255}" presName="vertTwo" presStyleCnt="0"/>
      <dgm:spPr/>
      <dgm:t>
        <a:bodyPr/>
        <a:lstStyle/>
        <a:p>
          <a:endParaRPr lang="cs-CZ"/>
        </a:p>
      </dgm:t>
    </dgm:pt>
    <dgm:pt modelId="{A61FBBD6-B66E-4F9C-BD69-DC4ADB0BF8CE}" type="pres">
      <dgm:prSet presAssocID="{A6E3E79E-D3E7-4AE1-84D0-34F169E0F255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2AF3CE6-BFE5-4032-AC3E-A74735DC7CEF}" type="pres">
      <dgm:prSet presAssocID="{A6E3E79E-D3E7-4AE1-84D0-34F169E0F255}" presName="horzTwo" presStyleCnt="0"/>
      <dgm:spPr/>
      <dgm:t>
        <a:bodyPr/>
        <a:lstStyle/>
        <a:p>
          <a:endParaRPr lang="cs-CZ"/>
        </a:p>
      </dgm:t>
    </dgm:pt>
    <dgm:pt modelId="{9AA8403E-D353-408D-BCC0-440DE5133E44}" type="pres">
      <dgm:prSet presAssocID="{A4AA78EF-1CA8-4887-8ED0-38084F90897C}" presName="sibSpaceTwo" presStyleCnt="0"/>
      <dgm:spPr/>
      <dgm:t>
        <a:bodyPr/>
        <a:lstStyle/>
        <a:p>
          <a:endParaRPr lang="cs-CZ"/>
        </a:p>
      </dgm:t>
    </dgm:pt>
    <dgm:pt modelId="{647E90C9-5845-4038-9D79-876197A5BB05}" type="pres">
      <dgm:prSet presAssocID="{7A87AAE3-A044-4C38-B63A-2CEB94C22BE2}" presName="vertTwo" presStyleCnt="0"/>
      <dgm:spPr/>
      <dgm:t>
        <a:bodyPr/>
        <a:lstStyle/>
        <a:p>
          <a:endParaRPr lang="cs-CZ"/>
        </a:p>
      </dgm:t>
    </dgm:pt>
    <dgm:pt modelId="{4DAF345A-1AF4-4DA6-A098-09C3DAF17B4D}" type="pres">
      <dgm:prSet presAssocID="{7A87AAE3-A044-4C38-B63A-2CEB94C22BE2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E88AE9-411A-4D98-90CC-0CDDCC914F28}" type="pres">
      <dgm:prSet presAssocID="{7A87AAE3-A044-4C38-B63A-2CEB94C22BE2}" presName="horzTwo" presStyleCnt="0"/>
      <dgm:spPr/>
      <dgm:t>
        <a:bodyPr/>
        <a:lstStyle/>
        <a:p>
          <a:endParaRPr lang="cs-CZ"/>
        </a:p>
      </dgm:t>
    </dgm:pt>
  </dgm:ptLst>
  <dgm:cxnLst>
    <dgm:cxn modelId="{4B379D38-FD5A-4E5D-AEFA-EA9336966997}" srcId="{D3BDE1CE-E677-4E0C-94D6-B7344A5B9CD7}" destId="{7A87AAE3-A044-4C38-B63A-2CEB94C22BE2}" srcOrd="1" destOrd="0" parTransId="{3B8C21CF-88DA-4D74-A647-E3D48A974674}" sibTransId="{5FC55C25-2402-4EBC-A4D5-D5908DFE9C34}"/>
    <dgm:cxn modelId="{922080BC-687D-4F98-A042-08BCE06CA295}" type="presOf" srcId="{13E40DBB-7374-4274-B335-A2AD81B282CA}" destId="{F22493AA-6364-4890-BB6B-2F874E029418}" srcOrd="0" destOrd="0" presId="urn:microsoft.com/office/officeart/2005/8/layout/hierarchy4"/>
    <dgm:cxn modelId="{FE36EE4D-D576-4AA1-A1AA-1C7ABDC77E2C}" srcId="{13E40DBB-7374-4274-B335-A2AD81B282CA}" destId="{D3BDE1CE-E677-4E0C-94D6-B7344A5B9CD7}" srcOrd="0" destOrd="0" parTransId="{C7682A0D-327E-436E-AEB5-AE5872EFFCA2}" sibTransId="{F38D7C75-DE4A-4351-9BF3-E9BF71083EBF}"/>
    <dgm:cxn modelId="{B25F4835-9A45-4666-A3EC-3A207821CF58}" type="presOf" srcId="{A6E3E79E-D3E7-4AE1-84D0-34F169E0F255}" destId="{A61FBBD6-B66E-4F9C-BD69-DC4ADB0BF8CE}" srcOrd="0" destOrd="0" presId="urn:microsoft.com/office/officeart/2005/8/layout/hierarchy4"/>
    <dgm:cxn modelId="{C151CC9D-1AF9-4F19-901A-28917D75E5F8}" srcId="{D3BDE1CE-E677-4E0C-94D6-B7344A5B9CD7}" destId="{A6E3E79E-D3E7-4AE1-84D0-34F169E0F255}" srcOrd="0" destOrd="0" parTransId="{6A7F31D8-1F18-4592-84DC-E2EE9B7D7BCD}" sibTransId="{A4AA78EF-1CA8-4887-8ED0-38084F90897C}"/>
    <dgm:cxn modelId="{E583A3CE-15B8-4257-B5F8-6899334874C7}" type="presOf" srcId="{D3BDE1CE-E677-4E0C-94D6-B7344A5B9CD7}" destId="{31BA12E8-5D5F-4525-9679-4F06D464EDAA}" srcOrd="0" destOrd="0" presId="urn:microsoft.com/office/officeart/2005/8/layout/hierarchy4"/>
    <dgm:cxn modelId="{ACB4EF32-2958-4CAA-926B-CEADE5A50273}" type="presOf" srcId="{7A87AAE3-A044-4C38-B63A-2CEB94C22BE2}" destId="{4DAF345A-1AF4-4DA6-A098-09C3DAF17B4D}" srcOrd="0" destOrd="0" presId="urn:microsoft.com/office/officeart/2005/8/layout/hierarchy4"/>
    <dgm:cxn modelId="{6DADFDEE-B6F1-4845-AB8F-705C51C8A608}" type="presParOf" srcId="{F22493AA-6364-4890-BB6B-2F874E029418}" destId="{8C316AC3-A705-4C7F-8B8A-2BE478EFAE68}" srcOrd="0" destOrd="0" presId="urn:microsoft.com/office/officeart/2005/8/layout/hierarchy4"/>
    <dgm:cxn modelId="{73035FF3-05E4-47CF-AB0A-FBBB536D45FE}" type="presParOf" srcId="{8C316AC3-A705-4C7F-8B8A-2BE478EFAE68}" destId="{31BA12E8-5D5F-4525-9679-4F06D464EDAA}" srcOrd="0" destOrd="0" presId="urn:microsoft.com/office/officeart/2005/8/layout/hierarchy4"/>
    <dgm:cxn modelId="{E7718AB8-BD73-4CDF-83AF-E4AFA6FF2B7E}" type="presParOf" srcId="{8C316AC3-A705-4C7F-8B8A-2BE478EFAE68}" destId="{B092CA42-F3F4-44CA-998D-E26F569401DC}" srcOrd="1" destOrd="0" presId="urn:microsoft.com/office/officeart/2005/8/layout/hierarchy4"/>
    <dgm:cxn modelId="{22A9617C-BE94-4616-98E3-EF875AD12C48}" type="presParOf" srcId="{8C316AC3-A705-4C7F-8B8A-2BE478EFAE68}" destId="{7991DFE4-5A3E-40A3-93AD-30D3538C9490}" srcOrd="2" destOrd="0" presId="urn:microsoft.com/office/officeart/2005/8/layout/hierarchy4"/>
    <dgm:cxn modelId="{ED582AA6-EC28-4943-93D0-6E934F547240}" type="presParOf" srcId="{7991DFE4-5A3E-40A3-93AD-30D3538C9490}" destId="{12C3DCDA-B1A8-494F-B5E5-A11AD3D8E7C0}" srcOrd="0" destOrd="0" presId="urn:microsoft.com/office/officeart/2005/8/layout/hierarchy4"/>
    <dgm:cxn modelId="{BD5804E1-2300-4560-AEA1-A756B27F95AF}" type="presParOf" srcId="{12C3DCDA-B1A8-494F-B5E5-A11AD3D8E7C0}" destId="{A61FBBD6-B66E-4F9C-BD69-DC4ADB0BF8CE}" srcOrd="0" destOrd="0" presId="urn:microsoft.com/office/officeart/2005/8/layout/hierarchy4"/>
    <dgm:cxn modelId="{C22B715B-6FF5-45FB-B05C-EAEEE1352C5F}" type="presParOf" srcId="{12C3DCDA-B1A8-494F-B5E5-A11AD3D8E7C0}" destId="{D2AF3CE6-BFE5-4032-AC3E-A74735DC7CEF}" srcOrd="1" destOrd="0" presId="urn:microsoft.com/office/officeart/2005/8/layout/hierarchy4"/>
    <dgm:cxn modelId="{04864A8E-8AB8-425D-878F-0B1E9B922969}" type="presParOf" srcId="{7991DFE4-5A3E-40A3-93AD-30D3538C9490}" destId="{9AA8403E-D353-408D-BCC0-440DE5133E44}" srcOrd="1" destOrd="0" presId="urn:microsoft.com/office/officeart/2005/8/layout/hierarchy4"/>
    <dgm:cxn modelId="{5D9A23E7-29DA-4D74-8277-E94C983D7111}" type="presParOf" srcId="{7991DFE4-5A3E-40A3-93AD-30D3538C9490}" destId="{647E90C9-5845-4038-9D79-876197A5BB05}" srcOrd="2" destOrd="0" presId="urn:microsoft.com/office/officeart/2005/8/layout/hierarchy4"/>
    <dgm:cxn modelId="{6434CCDB-0F79-4F81-B3D3-DA540A1FDEF1}" type="presParOf" srcId="{647E90C9-5845-4038-9D79-876197A5BB05}" destId="{4DAF345A-1AF4-4DA6-A098-09C3DAF17B4D}" srcOrd="0" destOrd="0" presId="urn:microsoft.com/office/officeart/2005/8/layout/hierarchy4"/>
    <dgm:cxn modelId="{BB31D963-86FF-4D3E-A029-6FEF14CF5D13}" type="presParOf" srcId="{647E90C9-5845-4038-9D79-876197A5BB05}" destId="{0BE88AE9-411A-4D98-90CC-0CDDCC914F2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522B65-317D-4060-9D8D-E1C3FD90D56D}" type="doc">
      <dgm:prSet loTypeId="urn:microsoft.com/office/officeart/2005/8/layout/hierarchy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6E9E733F-2F64-4D60-BD84-0077B8328617}">
      <dgm:prSet custT="1"/>
      <dgm:spPr/>
      <dgm:t>
        <a:bodyPr anchor="t"/>
        <a:lstStyle/>
        <a:p>
          <a:pPr rtl="0"/>
          <a:endParaRPr lang="cs-CZ" sz="2800" b="1" dirty="0" smtClean="0"/>
        </a:p>
        <a:p>
          <a:pPr rtl="0"/>
          <a:r>
            <a:rPr lang="cs-CZ" sz="2800" b="1" dirty="0" smtClean="0"/>
            <a:t>I. Správce daně</a:t>
          </a:r>
          <a:endParaRPr lang="cs-CZ" sz="2800" b="1" dirty="0"/>
        </a:p>
      </dgm:t>
    </dgm:pt>
    <dgm:pt modelId="{C5DECA79-F63F-49EB-BC6B-504EC6CCE044}" type="parTrans" cxnId="{6CB3B6FE-D2A8-4D5F-A62A-07093E59DD20}">
      <dgm:prSet/>
      <dgm:spPr/>
      <dgm:t>
        <a:bodyPr/>
        <a:lstStyle/>
        <a:p>
          <a:endParaRPr lang="cs-CZ"/>
        </a:p>
      </dgm:t>
    </dgm:pt>
    <dgm:pt modelId="{735D3794-1885-4AE7-A8BF-4ECEB0D3D372}" type="sibTrans" cxnId="{6CB3B6FE-D2A8-4D5F-A62A-07093E59DD20}">
      <dgm:prSet/>
      <dgm:spPr/>
      <dgm:t>
        <a:bodyPr/>
        <a:lstStyle/>
        <a:p>
          <a:endParaRPr lang="cs-CZ"/>
        </a:p>
      </dgm:t>
    </dgm:pt>
    <dgm:pt modelId="{7D693CC8-A343-4997-BA2D-CB30F9DEFA4A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b="1" dirty="0" smtClean="0"/>
            <a:t>Úřední osoby</a:t>
          </a:r>
          <a:endParaRPr lang="cs-CZ" b="1" dirty="0"/>
        </a:p>
      </dgm:t>
    </dgm:pt>
    <dgm:pt modelId="{EBF5DD3C-66F0-4646-A0DC-450E7B797B41}" type="parTrans" cxnId="{753CF6AB-942A-4C43-8CC6-AC6C18D0B9FC}">
      <dgm:prSet/>
      <dgm:spPr/>
      <dgm:t>
        <a:bodyPr/>
        <a:lstStyle/>
        <a:p>
          <a:endParaRPr lang="cs-CZ"/>
        </a:p>
      </dgm:t>
    </dgm:pt>
    <dgm:pt modelId="{2D659625-5391-432A-8197-2655AAD92FD0}" type="sibTrans" cxnId="{753CF6AB-942A-4C43-8CC6-AC6C18D0B9FC}">
      <dgm:prSet/>
      <dgm:spPr/>
      <dgm:t>
        <a:bodyPr/>
        <a:lstStyle/>
        <a:p>
          <a:endParaRPr lang="cs-CZ"/>
        </a:p>
      </dgm:t>
    </dgm:pt>
    <dgm:pt modelId="{4574D87E-89A9-43B3-AA03-0B6A10DDD0F5}" type="pres">
      <dgm:prSet presAssocID="{D4522B65-317D-4060-9D8D-E1C3FD90D56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5F611E9-C8C7-4974-ABEB-80EDD4E5882A}" type="pres">
      <dgm:prSet presAssocID="{6E9E733F-2F64-4D60-BD84-0077B8328617}" presName="vertOne" presStyleCnt="0"/>
      <dgm:spPr/>
      <dgm:t>
        <a:bodyPr/>
        <a:lstStyle/>
        <a:p>
          <a:endParaRPr lang="cs-CZ"/>
        </a:p>
      </dgm:t>
    </dgm:pt>
    <dgm:pt modelId="{9A6032F0-AACC-45D7-AE99-2A8C9689EFCB}" type="pres">
      <dgm:prSet presAssocID="{6E9E733F-2F64-4D60-BD84-0077B8328617}" presName="txOne" presStyleLbl="node0" presStyleIdx="0" presStyleCnt="1" custScaleY="60338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26C776C-080B-4637-ABC6-F1730AB40822}" type="pres">
      <dgm:prSet presAssocID="{6E9E733F-2F64-4D60-BD84-0077B8328617}" presName="parTransOne" presStyleCnt="0"/>
      <dgm:spPr/>
      <dgm:t>
        <a:bodyPr/>
        <a:lstStyle/>
        <a:p>
          <a:endParaRPr lang="cs-CZ"/>
        </a:p>
      </dgm:t>
    </dgm:pt>
    <dgm:pt modelId="{F35B8EF2-4FB0-4504-8189-90F792A9874E}" type="pres">
      <dgm:prSet presAssocID="{6E9E733F-2F64-4D60-BD84-0077B8328617}" presName="horzOne" presStyleCnt="0"/>
      <dgm:spPr/>
      <dgm:t>
        <a:bodyPr/>
        <a:lstStyle/>
        <a:p>
          <a:endParaRPr lang="cs-CZ"/>
        </a:p>
      </dgm:t>
    </dgm:pt>
    <dgm:pt modelId="{FC248009-3584-441D-A645-32B6E7415929}" type="pres">
      <dgm:prSet presAssocID="{7D693CC8-A343-4997-BA2D-CB30F9DEFA4A}" presName="vertTwo" presStyleCnt="0"/>
      <dgm:spPr/>
      <dgm:t>
        <a:bodyPr/>
        <a:lstStyle/>
        <a:p>
          <a:endParaRPr lang="cs-CZ"/>
        </a:p>
      </dgm:t>
    </dgm:pt>
    <dgm:pt modelId="{E100D9F2-9F4E-482B-A2FB-9C48A0F38045}" type="pres">
      <dgm:prSet presAssocID="{7D693CC8-A343-4997-BA2D-CB30F9DEFA4A}" presName="txTwo" presStyleLbl="node2" presStyleIdx="0" presStyleCnt="1" custLinFactY="-100000" custLinFactNeighborX="-72" custLinFactNeighborY="-10595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77BD7DC-D897-4AE5-97CC-9BADCE4F93EA}" type="pres">
      <dgm:prSet presAssocID="{7D693CC8-A343-4997-BA2D-CB30F9DEFA4A}" presName="horzTwo" presStyleCnt="0"/>
      <dgm:spPr/>
      <dgm:t>
        <a:bodyPr/>
        <a:lstStyle/>
        <a:p>
          <a:endParaRPr lang="cs-CZ"/>
        </a:p>
      </dgm:t>
    </dgm:pt>
  </dgm:ptLst>
  <dgm:cxnLst>
    <dgm:cxn modelId="{328B4BB1-8346-4CFE-869D-5336DA8E006C}" type="presOf" srcId="{6E9E733F-2F64-4D60-BD84-0077B8328617}" destId="{9A6032F0-AACC-45D7-AE99-2A8C9689EFCB}" srcOrd="0" destOrd="0" presId="urn:microsoft.com/office/officeart/2005/8/layout/hierarchy4"/>
    <dgm:cxn modelId="{B05CEFB7-BD81-4394-B592-7C98A53DB3A6}" type="presOf" srcId="{D4522B65-317D-4060-9D8D-E1C3FD90D56D}" destId="{4574D87E-89A9-43B3-AA03-0B6A10DDD0F5}" srcOrd="0" destOrd="0" presId="urn:microsoft.com/office/officeart/2005/8/layout/hierarchy4"/>
    <dgm:cxn modelId="{B32F9916-199D-4B4A-B26B-706A43C8345E}" type="presOf" srcId="{7D693CC8-A343-4997-BA2D-CB30F9DEFA4A}" destId="{E100D9F2-9F4E-482B-A2FB-9C48A0F38045}" srcOrd="0" destOrd="0" presId="urn:microsoft.com/office/officeart/2005/8/layout/hierarchy4"/>
    <dgm:cxn modelId="{753CF6AB-942A-4C43-8CC6-AC6C18D0B9FC}" srcId="{6E9E733F-2F64-4D60-BD84-0077B8328617}" destId="{7D693CC8-A343-4997-BA2D-CB30F9DEFA4A}" srcOrd="0" destOrd="0" parTransId="{EBF5DD3C-66F0-4646-A0DC-450E7B797B41}" sibTransId="{2D659625-5391-432A-8197-2655AAD92FD0}"/>
    <dgm:cxn modelId="{6CB3B6FE-D2A8-4D5F-A62A-07093E59DD20}" srcId="{D4522B65-317D-4060-9D8D-E1C3FD90D56D}" destId="{6E9E733F-2F64-4D60-BD84-0077B8328617}" srcOrd="0" destOrd="0" parTransId="{C5DECA79-F63F-49EB-BC6B-504EC6CCE044}" sibTransId="{735D3794-1885-4AE7-A8BF-4ECEB0D3D372}"/>
    <dgm:cxn modelId="{F412D1DF-CA99-4EC1-8929-4282B6278087}" type="presParOf" srcId="{4574D87E-89A9-43B3-AA03-0B6A10DDD0F5}" destId="{95F611E9-C8C7-4974-ABEB-80EDD4E5882A}" srcOrd="0" destOrd="0" presId="urn:microsoft.com/office/officeart/2005/8/layout/hierarchy4"/>
    <dgm:cxn modelId="{776138CB-4C22-491C-84F3-937B3B5EFB8B}" type="presParOf" srcId="{95F611E9-C8C7-4974-ABEB-80EDD4E5882A}" destId="{9A6032F0-AACC-45D7-AE99-2A8C9689EFCB}" srcOrd="0" destOrd="0" presId="urn:microsoft.com/office/officeart/2005/8/layout/hierarchy4"/>
    <dgm:cxn modelId="{77EBBEAE-1537-4DE1-ADAB-365711378003}" type="presParOf" srcId="{95F611E9-C8C7-4974-ABEB-80EDD4E5882A}" destId="{526C776C-080B-4637-ABC6-F1730AB40822}" srcOrd="1" destOrd="0" presId="urn:microsoft.com/office/officeart/2005/8/layout/hierarchy4"/>
    <dgm:cxn modelId="{BD0797E1-FED0-43F7-A8A2-84F919A85781}" type="presParOf" srcId="{95F611E9-C8C7-4974-ABEB-80EDD4E5882A}" destId="{F35B8EF2-4FB0-4504-8189-90F792A9874E}" srcOrd="2" destOrd="0" presId="urn:microsoft.com/office/officeart/2005/8/layout/hierarchy4"/>
    <dgm:cxn modelId="{F54BB0A4-990C-48DC-AD0B-4AE7E3FB72EC}" type="presParOf" srcId="{F35B8EF2-4FB0-4504-8189-90F792A9874E}" destId="{FC248009-3584-441D-A645-32B6E7415929}" srcOrd="0" destOrd="0" presId="urn:microsoft.com/office/officeart/2005/8/layout/hierarchy4"/>
    <dgm:cxn modelId="{E7DD8F4E-4A98-44E0-86E9-00F8F4380382}" type="presParOf" srcId="{FC248009-3584-441D-A645-32B6E7415929}" destId="{E100D9F2-9F4E-482B-A2FB-9C48A0F38045}" srcOrd="0" destOrd="0" presId="urn:microsoft.com/office/officeart/2005/8/layout/hierarchy4"/>
    <dgm:cxn modelId="{D324120E-CA8D-4131-885B-7B9B72B09C3E}" type="presParOf" srcId="{FC248009-3584-441D-A645-32B6E7415929}" destId="{C77BD7DC-D897-4AE5-97CC-9BADCE4F93E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522B65-317D-4060-9D8D-E1C3FD90D56D}" type="doc">
      <dgm:prSet loTypeId="urn:microsoft.com/office/officeart/2005/8/layout/hierarchy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6E9E733F-2F64-4D60-BD84-0077B8328617}">
      <dgm:prSet custT="1"/>
      <dgm:spPr/>
      <dgm:t>
        <a:bodyPr anchor="t"/>
        <a:lstStyle/>
        <a:p>
          <a:pPr rtl="0"/>
          <a:r>
            <a:rPr lang="cs-CZ" sz="2800" b="1" dirty="0" smtClean="0"/>
            <a:t>Osoby zúčastněné na správě daní</a:t>
          </a:r>
          <a:endParaRPr lang="cs-CZ" sz="2800" b="1" dirty="0"/>
        </a:p>
      </dgm:t>
    </dgm:pt>
    <dgm:pt modelId="{C5DECA79-F63F-49EB-BC6B-504EC6CCE044}" type="parTrans" cxnId="{6CB3B6FE-D2A8-4D5F-A62A-07093E59DD20}">
      <dgm:prSet/>
      <dgm:spPr/>
      <dgm:t>
        <a:bodyPr/>
        <a:lstStyle/>
        <a:p>
          <a:endParaRPr lang="cs-CZ"/>
        </a:p>
      </dgm:t>
    </dgm:pt>
    <dgm:pt modelId="{735D3794-1885-4AE7-A8BF-4ECEB0D3D372}" type="sibTrans" cxnId="{6CB3B6FE-D2A8-4D5F-A62A-07093E59DD20}">
      <dgm:prSet/>
      <dgm:spPr/>
      <dgm:t>
        <a:bodyPr/>
        <a:lstStyle/>
        <a:p>
          <a:endParaRPr lang="cs-CZ"/>
        </a:p>
      </dgm:t>
    </dgm:pt>
    <dgm:pt modelId="{7D693CC8-A343-4997-BA2D-CB30F9DEFA4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z="2000" b="1" dirty="0" smtClean="0"/>
            <a:t>II. Daňové subjekty</a:t>
          </a:r>
          <a:endParaRPr lang="cs-CZ" sz="2000" b="1" dirty="0"/>
        </a:p>
      </dgm:t>
    </dgm:pt>
    <dgm:pt modelId="{EBF5DD3C-66F0-4646-A0DC-450E7B797B41}" type="parTrans" cxnId="{753CF6AB-942A-4C43-8CC6-AC6C18D0B9FC}">
      <dgm:prSet/>
      <dgm:spPr/>
      <dgm:t>
        <a:bodyPr/>
        <a:lstStyle/>
        <a:p>
          <a:endParaRPr lang="cs-CZ"/>
        </a:p>
      </dgm:t>
    </dgm:pt>
    <dgm:pt modelId="{2D659625-5391-432A-8197-2655AAD92FD0}" type="sibTrans" cxnId="{753CF6AB-942A-4C43-8CC6-AC6C18D0B9FC}">
      <dgm:prSet/>
      <dgm:spPr/>
      <dgm:t>
        <a:bodyPr/>
        <a:lstStyle/>
        <a:p>
          <a:endParaRPr lang="cs-CZ"/>
        </a:p>
      </dgm:t>
    </dgm:pt>
    <dgm:pt modelId="{39FBAA5C-C630-4474-8DF6-2F937DE44E00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z="2000" b="1" dirty="0" smtClean="0"/>
            <a:t>III. Třetí osoby</a:t>
          </a:r>
          <a:endParaRPr lang="cs-CZ" sz="2000" b="1" dirty="0"/>
        </a:p>
      </dgm:t>
    </dgm:pt>
    <dgm:pt modelId="{D0C7F438-7658-4487-BE8D-15537D1269CF}" type="parTrans" cxnId="{48F05B42-365A-4878-B104-0D1C4E0771EF}">
      <dgm:prSet/>
      <dgm:spPr/>
      <dgm:t>
        <a:bodyPr/>
        <a:lstStyle/>
        <a:p>
          <a:endParaRPr lang="cs-CZ"/>
        </a:p>
      </dgm:t>
    </dgm:pt>
    <dgm:pt modelId="{BD405C49-4D38-44AB-8B83-C9EB94B47E8C}" type="sibTrans" cxnId="{48F05B42-365A-4878-B104-0D1C4E0771EF}">
      <dgm:prSet/>
      <dgm:spPr/>
      <dgm:t>
        <a:bodyPr/>
        <a:lstStyle/>
        <a:p>
          <a:endParaRPr lang="cs-CZ"/>
        </a:p>
      </dgm:t>
    </dgm:pt>
    <dgm:pt modelId="{4574D87E-89A9-43B3-AA03-0B6A10DDD0F5}" type="pres">
      <dgm:prSet presAssocID="{D4522B65-317D-4060-9D8D-E1C3FD90D56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5F611E9-C8C7-4974-ABEB-80EDD4E5882A}" type="pres">
      <dgm:prSet presAssocID="{6E9E733F-2F64-4D60-BD84-0077B8328617}" presName="vertOne" presStyleCnt="0"/>
      <dgm:spPr/>
      <dgm:t>
        <a:bodyPr/>
        <a:lstStyle/>
        <a:p>
          <a:endParaRPr lang="cs-CZ"/>
        </a:p>
      </dgm:t>
    </dgm:pt>
    <dgm:pt modelId="{9A6032F0-AACC-45D7-AE99-2A8C9689EFCB}" type="pres">
      <dgm:prSet presAssocID="{6E9E733F-2F64-4D60-BD84-0077B8328617}" presName="txOne" presStyleLbl="node0" presStyleIdx="0" presStyleCnt="1" custScaleY="2000000" custLinFactX="4729" custLinFactY="-145116" custLinFactNeighborX="100000" custLinFactNeighborY="-2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26C776C-080B-4637-ABC6-F1730AB40822}" type="pres">
      <dgm:prSet presAssocID="{6E9E733F-2F64-4D60-BD84-0077B8328617}" presName="parTransOne" presStyleCnt="0"/>
      <dgm:spPr/>
      <dgm:t>
        <a:bodyPr/>
        <a:lstStyle/>
        <a:p>
          <a:endParaRPr lang="cs-CZ"/>
        </a:p>
      </dgm:t>
    </dgm:pt>
    <dgm:pt modelId="{F35B8EF2-4FB0-4504-8189-90F792A9874E}" type="pres">
      <dgm:prSet presAssocID="{6E9E733F-2F64-4D60-BD84-0077B8328617}" presName="horzOne" presStyleCnt="0"/>
      <dgm:spPr/>
      <dgm:t>
        <a:bodyPr/>
        <a:lstStyle/>
        <a:p>
          <a:endParaRPr lang="cs-CZ"/>
        </a:p>
      </dgm:t>
    </dgm:pt>
    <dgm:pt modelId="{FC248009-3584-441D-A645-32B6E7415929}" type="pres">
      <dgm:prSet presAssocID="{7D693CC8-A343-4997-BA2D-CB30F9DEFA4A}" presName="vertTwo" presStyleCnt="0"/>
      <dgm:spPr/>
      <dgm:t>
        <a:bodyPr/>
        <a:lstStyle/>
        <a:p>
          <a:endParaRPr lang="cs-CZ"/>
        </a:p>
      </dgm:t>
    </dgm:pt>
    <dgm:pt modelId="{E100D9F2-9F4E-482B-A2FB-9C48A0F38045}" type="pres">
      <dgm:prSet presAssocID="{7D693CC8-A343-4997-BA2D-CB30F9DEFA4A}" presName="txTwo" presStyleLbl="node2" presStyleIdx="0" presStyleCnt="1" custScaleY="230239" custLinFactY="-780945" custLinFactNeighborX="-147" custLinFactNeighborY="-8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219E869-1E36-43A9-8971-5FB2D19C67E5}" type="pres">
      <dgm:prSet presAssocID="{7D693CC8-A343-4997-BA2D-CB30F9DEFA4A}" presName="parTransTwo" presStyleCnt="0"/>
      <dgm:spPr/>
      <dgm:t>
        <a:bodyPr/>
        <a:lstStyle/>
        <a:p>
          <a:endParaRPr lang="cs-CZ"/>
        </a:p>
      </dgm:t>
    </dgm:pt>
    <dgm:pt modelId="{C77BD7DC-D897-4AE5-97CC-9BADCE4F93EA}" type="pres">
      <dgm:prSet presAssocID="{7D693CC8-A343-4997-BA2D-CB30F9DEFA4A}" presName="horzTwo" presStyleCnt="0"/>
      <dgm:spPr/>
      <dgm:t>
        <a:bodyPr/>
        <a:lstStyle/>
        <a:p>
          <a:endParaRPr lang="cs-CZ"/>
        </a:p>
      </dgm:t>
    </dgm:pt>
    <dgm:pt modelId="{D5D9B36F-C910-43CE-83B8-91AF14FA9A92}" type="pres">
      <dgm:prSet presAssocID="{39FBAA5C-C630-4474-8DF6-2F937DE44E00}" presName="vertThree" presStyleCnt="0"/>
      <dgm:spPr/>
      <dgm:t>
        <a:bodyPr/>
        <a:lstStyle/>
        <a:p>
          <a:endParaRPr lang="cs-CZ"/>
        </a:p>
      </dgm:t>
    </dgm:pt>
    <dgm:pt modelId="{697E786A-8F29-491A-925F-BCD685232E11}" type="pres">
      <dgm:prSet presAssocID="{39FBAA5C-C630-4474-8DF6-2F937DE44E00}" presName="txThree" presStyleLbl="node3" presStyleIdx="0" presStyleCnt="1" custScaleY="230239" custLinFactY="-300000" custLinFactNeighborX="-343" custLinFactNeighborY="-33859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F8DFBFE-B347-461C-B10A-D422E78DB736}" type="pres">
      <dgm:prSet presAssocID="{39FBAA5C-C630-4474-8DF6-2F937DE44E00}" presName="horzThree" presStyleCnt="0"/>
      <dgm:spPr/>
      <dgm:t>
        <a:bodyPr/>
        <a:lstStyle/>
        <a:p>
          <a:endParaRPr lang="cs-CZ"/>
        </a:p>
      </dgm:t>
    </dgm:pt>
  </dgm:ptLst>
  <dgm:cxnLst>
    <dgm:cxn modelId="{48F05B42-365A-4878-B104-0D1C4E0771EF}" srcId="{7D693CC8-A343-4997-BA2D-CB30F9DEFA4A}" destId="{39FBAA5C-C630-4474-8DF6-2F937DE44E00}" srcOrd="0" destOrd="0" parTransId="{D0C7F438-7658-4487-BE8D-15537D1269CF}" sibTransId="{BD405C49-4D38-44AB-8B83-C9EB94B47E8C}"/>
    <dgm:cxn modelId="{6CB3B6FE-D2A8-4D5F-A62A-07093E59DD20}" srcId="{D4522B65-317D-4060-9D8D-E1C3FD90D56D}" destId="{6E9E733F-2F64-4D60-BD84-0077B8328617}" srcOrd="0" destOrd="0" parTransId="{C5DECA79-F63F-49EB-BC6B-504EC6CCE044}" sibTransId="{735D3794-1885-4AE7-A8BF-4ECEB0D3D372}"/>
    <dgm:cxn modelId="{8266DD8F-1980-4CB6-9C36-FB884FF21D25}" type="presOf" srcId="{6E9E733F-2F64-4D60-BD84-0077B8328617}" destId="{9A6032F0-AACC-45D7-AE99-2A8C9689EFCB}" srcOrd="0" destOrd="0" presId="urn:microsoft.com/office/officeart/2005/8/layout/hierarchy4"/>
    <dgm:cxn modelId="{E7D8A3CD-4DD2-4F17-BABC-605F2A38938D}" type="presOf" srcId="{7D693CC8-A343-4997-BA2D-CB30F9DEFA4A}" destId="{E100D9F2-9F4E-482B-A2FB-9C48A0F38045}" srcOrd="0" destOrd="0" presId="urn:microsoft.com/office/officeart/2005/8/layout/hierarchy4"/>
    <dgm:cxn modelId="{DA95DC34-7EF8-4E21-987B-FAC30403C9E3}" type="presOf" srcId="{39FBAA5C-C630-4474-8DF6-2F937DE44E00}" destId="{697E786A-8F29-491A-925F-BCD685232E11}" srcOrd="0" destOrd="0" presId="urn:microsoft.com/office/officeart/2005/8/layout/hierarchy4"/>
    <dgm:cxn modelId="{3C62DF61-51C5-4EF8-AF14-B5B7B9D8F558}" type="presOf" srcId="{D4522B65-317D-4060-9D8D-E1C3FD90D56D}" destId="{4574D87E-89A9-43B3-AA03-0B6A10DDD0F5}" srcOrd="0" destOrd="0" presId="urn:microsoft.com/office/officeart/2005/8/layout/hierarchy4"/>
    <dgm:cxn modelId="{753CF6AB-942A-4C43-8CC6-AC6C18D0B9FC}" srcId="{6E9E733F-2F64-4D60-BD84-0077B8328617}" destId="{7D693CC8-A343-4997-BA2D-CB30F9DEFA4A}" srcOrd="0" destOrd="0" parTransId="{EBF5DD3C-66F0-4646-A0DC-450E7B797B41}" sibTransId="{2D659625-5391-432A-8197-2655AAD92FD0}"/>
    <dgm:cxn modelId="{BAAC05BF-A18C-41BA-96F5-203FDD4009C0}" type="presParOf" srcId="{4574D87E-89A9-43B3-AA03-0B6A10DDD0F5}" destId="{95F611E9-C8C7-4974-ABEB-80EDD4E5882A}" srcOrd="0" destOrd="0" presId="urn:microsoft.com/office/officeart/2005/8/layout/hierarchy4"/>
    <dgm:cxn modelId="{3EFC59BF-2DDC-4385-8D59-92BBD8916F35}" type="presParOf" srcId="{95F611E9-C8C7-4974-ABEB-80EDD4E5882A}" destId="{9A6032F0-AACC-45D7-AE99-2A8C9689EFCB}" srcOrd="0" destOrd="0" presId="urn:microsoft.com/office/officeart/2005/8/layout/hierarchy4"/>
    <dgm:cxn modelId="{B000383A-34C7-4B59-8E4C-1C15078B2618}" type="presParOf" srcId="{95F611E9-C8C7-4974-ABEB-80EDD4E5882A}" destId="{526C776C-080B-4637-ABC6-F1730AB40822}" srcOrd="1" destOrd="0" presId="urn:microsoft.com/office/officeart/2005/8/layout/hierarchy4"/>
    <dgm:cxn modelId="{01170014-F239-4AAE-B8AD-2EF32C14499E}" type="presParOf" srcId="{95F611E9-C8C7-4974-ABEB-80EDD4E5882A}" destId="{F35B8EF2-4FB0-4504-8189-90F792A9874E}" srcOrd="2" destOrd="0" presId="urn:microsoft.com/office/officeart/2005/8/layout/hierarchy4"/>
    <dgm:cxn modelId="{C7B739D4-2719-4148-AAC5-EC95FB71E029}" type="presParOf" srcId="{F35B8EF2-4FB0-4504-8189-90F792A9874E}" destId="{FC248009-3584-441D-A645-32B6E7415929}" srcOrd="0" destOrd="0" presId="urn:microsoft.com/office/officeart/2005/8/layout/hierarchy4"/>
    <dgm:cxn modelId="{5863A8BA-F776-40A8-9D5C-DDD5FDF15ACB}" type="presParOf" srcId="{FC248009-3584-441D-A645-32B6E7415929}" destId="{E100D9F2-9F4E-482B-A2FB-9C48A0F38045}" srcOrd="0" destOrd="0" presId="urn:microsoft.com/office/officeart/2005/8/layout/hierarchy4"/>
    <dgm:cxn modelId="{86349FB8-DF93-455A-B992-669CD620DD8B}" type="presParOf" srcId="{FC248009-3584-441D-A645-32B6E7415929}" destId="{2219E869-1E36-43A9-8971-5FB2D19C67E5}" srcOrd="1" destOrd="0" presId="urn:microsoft.com/office/officeart/2005/8/layout/hierarchy4"/>
    <dgm:cxn modelId="{64DF813B-DC13-4731-86EE-E0999D967195}" type="presParOf" srcId="{FC248009-3584-441D-A645-32B6E7415929}" destId="{C77BD7DC-D897-4AE5-97CC-9BADCE4F93EA}" srcOrd="2" destOrd="0" presId="urn:microsoft.com/office/officeart/2005/8/layout/hierarchy4"/>
    <dgm:cxn modelId="{0AA5971D-6BB8-417F-B370-26059A852215}" type="presParOf" srcId="{C77BD7DC-D897-4AE5-97CC-9BADCE4F93EA}" destId="{D5D9B36F-C910-43CE-83B8-91AF14FA9A92}" srcOrd="0" destOrd="0" presId="urn:microsoft.com/office/officeart/2005/8/layout/hierarchy4"/>
    <dgm:cxn modelId="{D7C14B39-3A3B-4CFE-8B7F-25DF831552E9}" type="presParOf" srcId="{D5D9B36F-C910-43CE-83B8-91AF14FA9A92}" destId="{697E786A-8F29-491A-925F-BCD685232E11}" srcOrd="0" destOrd="0" presId="urn:microsoft.com/office/officeart/2005/8/layout/hierarchy4"/>
    <dgm:cxn modelId="{AD7EB9E2-BBE0-44A8-B311-3D9677315DBA}" type="presParOf" srcId="{D5D9B36F-C910-43CE-83B8-91AF14FA9A92}" destId="{1F8DFBFE-B347-461C-B10A-D422E78DB73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FF3D947-E2CE-40E6-A988-7E03CF2ED57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EDF8BC-7F27-4391-B520-B52D587F0CF5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b="1" dirty="0" smtClean="0"/>
            <a:t>Fáze před řízením</a:t>
          </a:r>
          <a:endParaRPr lang="cs-CZ" sz="1600" b="1" dirty="0"/>
        </a:p>
      </dgm:t>
    </dgm:pt>
    <dgm:pt modelId="{EF1F684D-A703-475B-B82A-AA12CC18C026}" type="parTrans" cxnId="{EC6C39CD-DE3F-4D55-9320-6B001D41B49F}">
      <dgm:prSet/>
      <dgm:spPr/>
      <dgm:t>
        <a:bodyPr/>
        <a:lstStyle/>
        <a:p>
          <a:endParaRPr lang="cs-CZ"/>
        </a:p>
      </dgm:t>
    </dgm:pt>
    <dgm:pt modelId="{93377679-03B3-47B9-BD3F-FC52F2A59A26}" type="sibTrans" cxnId="{EC6C39CD-DE3F-4D55-9320-6B001D41B49F}">
      <dgm:prSet/>
      <dgm:spPr/>
      <dgm:t>
        <a:bodyPr/>
        <a:lstStyle/>
        <a:p>
          <a:endParaRPr lang="cs-CZ"/>
        </a:p>
      </dgm:t>
    </dgm:pt>
    <dgm:pt modelId="{A3C97888-8A88-4E2D-B442-F99C24A82AF4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Probíhají postupy </a:t>
          </a:r>
          <a:r>
            <a:rPr lang="cs-CZ" sz="1600" u="sng" dirty="0" smtClean="0"/>
            <a:t>nezávislé</a:t>
          </a:r>
          <a:r>
            <a:rPr lang="cs-CZ" sz="1600" dirty="0" smtClean="0"/>
            <a:t> na existenci řízení</a:t>
          </a:r>
          <a:endParaRPr lang="cs-CZ" sz="1600" dirty="0"/>
        </a:p>
      </dgm:t>
    </dgm:pt>
    <dgm:pt modelId="{A6262D91-3AA3-4204-8D2B-C0A6AD6FA26D}" type="parTrans" cxnId="{49D6FCFE-DABF-4AE9-907A-AD7DBBFD548D}">
      <dgm:prSet/>
      <dgm:spPr/>
      <dgm:t>
        <a:bodyPr/>
        <a:lstStyle/>
        <a:p>
          <a:endParaRPr lang="cs-CZ"/>
        </a:p>
      </dgm:t>
    </dgm:pt>
    <dgm:pt modelId="{16974431-5678-4ED1-AF64-F37A30542F9F}" type="sibTrans" cxnId="{49D6FCFE-DABF-4AE9-907A-AD7DBBFD548D}">
      <dgm:prSet/>
      <dgm:spPr/>
      <dgm:t>
        <a:bodyPr/>
        <a:lstStyle/>
        <a:p>
          <a:endParaRPr lang="cs-CZ"/>
        </a:p>
      </dgm:t>
    </dgm:pt>
    <dgm:pt modelId="{25CDB033-4F2E-40A1-A15B-F8CAF8989DF9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800" b="1" dirty="0" smtClean="0"/>
            <a:t>Fáze řízení</a:t>
          </a:r>
          <a:endParaRPr lang="cs-CZ" sz="1800" b="1" dirty="0"/>
        </a:p>
      </dgm:t>
    </dgm:pt>
    <dgm:pt modelId="{BDD11BE3-8459-4FE6-8909-5071F7DC28F2}" type="parTrans" cxnId="{2D00A990-F1A8-4B7C-BDFF-A506B7C8CFAB}">
      <dgm:prSet/>
      <dgm:spPr/>
      <dgm:t>
        <a:bodyPr/>
        <a:lstStyle/>
        <a:p>
          <a:endParaRPr lang="cs-CZ"/>
        </a:p>
      </dgm:t>
    </dgm:pt>
    <dgm:pt modelId="{EC06250C-3776-4220-8BA5-D2591BD55947}" type="sibTrans" cxnId="{2D00A990-F1A8-4B7C-BDFF-A506B7C8CFAB}">
      <dgm:prSet/>
      <dgm:spPr/>
      <dgm:t>
        <a:bodyPr/>
        <a:lstStyle/>
        <a:p>
          <a:endParaRPr lang="cs-CZ"/>
        </a:p>
      </dgm:t>
    </dgm:pt>
    <dgm:pt modelId="{C5F113F1-6160-491F-A366-6D62DDBA54B1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b="1" dirty="0" smtClean="0"/>
            <a:t>Fáze po řízení</a:t>
          </a:r>
          <a:endParaRPr lang="cs-CZ" sz="1600" b="1" dirty="0"/>
        </a:p>
      </dgm:t>
    </dgm:pt>
    <dgm:pt modelId="{22B8F7FF-D6FD-43F7-AEC1-C996591581CA}" type="parTrans" cxnId="{C68A1E32-1AC8-4765-B6D6-7F903C806B68}">
      <dgm:prSet/>
      <dgm:spPr/>
      <dgm:t>
        <a:bodyPr/>
        <a:lstStyle/>
        <a:p>
          <a:endParaRPr lang="cs-CZ"/>
        </a:p>
      </dgm:t>
    </dgm:pt>
    <dgm:pt modelId="{232EAB87-D32F-44E5-8036-11092271EE0D}" type="sibTrans" cxnId="{C68A1E32-1AC8-4765-B6D6-7F903C806B68}">
      <dgm:prSet/>
      <dgm:spPr/>
      <dgm:t>
        <a:bodyPr/>
        <a:lstStyle/>
        <a:p>
          <a:endParaRPr lang="cs-CZ"/>
        </a:p>
      </dgm:t>
    </dgm:pt>
    <dgm:pt modelId="{A6CDD98D-0B2D-422C-8339-847D891E8BEB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Probíhají postupy </a:t>
          </a:r>
          <a:r>
            <a:rPr lang="cs-CZ" sz="1600" u="sng" dirty="0" smtClean="0"/>
            <a:t>nezávislé</a:t>
          </a:r>
          <a:r>
            <a:rPr lang="cs-CZ" sz="1600" dirty="0" smtClean="0"/>
            <a:t> na existenci řízení</a:t>
          </a:r>
          <a:endParaRPr lang="cs-CZ" sz="1600" dirty="0"/>
        </a:p>
      </dgm:t>
    </dgm:pt>
    <dgm:pt modelId="{CBA2A338-C243-4DD4-BF57-2316DF213FD8}" type="parTrans" cxnId="{63F554D9-4123-401F-9A15-B0259DF4986B}">
      <dgm:prSet/>
      <dgm:spPr/>
      <dgm:t>
        <a:bodyPr/>
        <a:lstStyle/>
        <a:p>
          <a:endParaRPr lang="cs-CZ"/>
        </a:p>
      </dgm:t>
    </dgm:pt>
    <dgm:pt modelId="{0D1CC654-5432-4136-9C55-346D77082875}" type="sibTrans" cxnId="{63F554D9-4123-401F-9A15-B0259DF4986B}">
      <dgm:prSet/>
      <dgm:spPr/>
      <dgm:t>
        <a:bodyPr/>
        <a:lstStyle/>
        <a:p>
          <a:endParaRPr lang="cs-CZ"/>
        </a:p>
      </dgm:t>
    </dgm:pt>
    <dgm:pt modelId="{A6297810-AD35-443E-BAA7-794F511A5688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Probíhají postupy </a:t>
          </a:r>
          <a:r>
            <a:rPr lang="cs-CZ" sz="1600" u="sng" dirty="0" smtClean="0"/>
            <a:t>nezávislé</a:t>
          </a:r>
          <a:r>
            <a:rPr lang="cs-CZ" sz="1600" dirty="0" smtClean="0"/>
            <a:t> na existenci řízení</a:t>
          </a:r>
          <a:endParaRPr lang="cs-CZ" sz="1600" dirty="0"/>
        </a:p>
      </dgm:t>
    </dgm:pt>
    <dgm:pt modelId="{A036EABA-B90A-4F67-9F9D-CDCC35D972F7}" type="parTrans" cxnId="{620EDFA5-30C2-41AF-9CD4-0890DA9142A8}">
      <dgm:prSet/>
      <dgm:spPr/>
      <dgm:t>
        <a:bodyPr/>
        <a:lstStyle/>
        <a:p>
          <a:endParaRPr lang="cs-CZ"/>
        </a:p>
      </dgm:t>
    </dgm:pt>
    <dgm:pt modelId="{31447B0F-3D4F-4DDE-80BD-7689A242E27F}" type="sibTrans" cxnId="{620EDFA5-30C2-41AF-9CD4-0890DA9142A8}">
      <dgm:prSet/>
      <dgm:spPr/>
      <dgm:t>
        <a:bodyPr/>
        <a:lstStyle/>
        <a:p>
          <a:endParaRPr lang="cs-CZ"/>
        </a:p>
      </dgm:t>
    </dgm:pt>
    <dgm:pt modelId="{EDFD40D9-7F1C-493E-9493-AF32A46A1BF6}">
      <dgm:prSet custT="1"/>
      <dgm:spPr/>
      <dgm:t>
        <a:bodyPr/>
        <a:lstStyle/>
        <a:p>
          <a:r>
            <a:rPr lang="cs-CZ" sz="1600" dirty="0" smtClean="0"/>
            <a:t>Probíhají postupy </a:t>
          </a:r>
          <a:r>
            <a:rPr lang="cs-CZ" sz="1600" u="sng" dirty="0" smtClean="0"/>
            <a:t>závislé</a:t>
          </a:r>
          <a:r>
            <a:rPr lang="cs-CZ" sz="1600" dirty="0" smtClean="0"/>
            <a:t> na existenci řízení</a:t>
          </a:r>
          <a:endParaRPr lang="cs-CZ" sz="1600" dirty="0"/>
        </a:p>
      </dgm:t>
    </dgm:pt>
    <dgm:pt modelId="{D988428C-2EE5-4E37-9D82-771CAF231651}" type="parTrans" cxnId="{9603B0CC-19FF-4FBB-BD3A-C193BD9F8F16}">
      <dgm:prSet/>
      <dgm:spPr/>
      <dgm:t>
        <a:bodyPr/>
        <a:lstStyle/>
        <a:p>
          <a:endParaRPr lang="cs-CZ"/>
        </a:p>
      </dgm:t>
    </dgm:pt>
    <dgm:pt modelId="{E3D4F41A-E242-46BD-828A-BF9749CB8FB0}" type="sibTrans" cxnId="{9603B0CC-19FF-4FBB-BD3A-C193BD9F8F16}">
      <dgm:prSet/>
      <dgm:spPr/>
      <dgm:t>
        <a:bodyPr/>
        <a:lstStyle/>
        <a:p>
          <a:endParaRPr lang="cs-CZ"/>
        </a:p>
      </dgm:t>
    </dgm:pt>
    <dgm:pt modelId="{537669B4-7EA4-43A3-8A05-677800BBB30C}">
      <dgm:prSet custT="1"/>
      <dgm:spPr/>
      <dgm:t>
        <a:bodyPr/>
        <a:lstStyle/>
        <a:p>
          <a:r>
            <a:rPr lang="cs-CZ" sz="1600" i="1" dirty="0" smtClean="0"/>
            <a:t>např. vyhledávací činnost</a:t>
          </a:r>
          <a:r>
            <a:rPr lang="cs-CZ" sz="1600" dirty="0" smtClean="0"/>
            <a:t>	</a:t>
          </a:r>
          <a:endParaRPr lang="cs-CZ" sz="1600" dirty="0"/>
        </a:p>
      </dgm:t>
    </dgm:pt>
    <dgm:pt modelId="{F09F8325-ED8B-4D39-9646-9681EC7CF251}" type="parTrans" cxnId="{1201C843-8F43-4DB2-8A2E-D8EC8DDF9E1F}">
      <dgm:prSet/>
      <dgm:spPr/>
      <dgm:t>
        <a:bodyPr/>
        <a:lstStyle/>
        <a:p>
          <a:endParaRPr lang="cs-CZ"/>
        </a:p>
      </dgm:t>
    </dgm:pt>
    <dgm:pt modelId="{3E07F869-CA30-4DA0-A883-A7C39293B640}" type="sibTrans" cxnId="{1201C843-8F43-4DB2-8A2E-D8EC8DDF9E1F}">
      <dgm:prSet/>
      <dgm:spPr/>
      <dgm:t>
        <a:bodyPr/>
        <a:lstStyle/>
        <a:p>
          <a:endParaRPr lang="cs-CZ"/>
        </a:p>
      </dgm:t>
    </dgm:pt>
    <dgm:pt modelId="{14B69221-0859-42F5-9DD0-752195A5DA2F}">
      <dgm:prSet custT="1"/>
      <dgm:spPr/>
      <dgm:t>
        <a:bodyPr/>
        <a:lstStyle/>
        <a:p>
          <a:r>
            <a:rPr lang="cs-CZ" sz="1600" i="1" dirty="0" smtClean="0"/>
            <a:t>např. dokazování</a:t>
          </a:r>
          <a:endParaRPr lang="cs-CZ" sz="1600" i="1" dirty="0"/>
        </a:p>
      </dgm:t>
    </dgm:pt>
    <dgm:pt modelId="{803DA13B-40AA-4FD2-AB10-49D969184218}" type="parTrans" cxnId="{4E2DA652-69DA-4B12-A463-F03C9085299C}">
      <dgm:prSet/>
      <dgm:spPr/>
      <dgm:t>
        <a:bodyPr/>
        <a:lstStyle/>
        <a:p>
          <a:endParaRPr lang="cs-CZ"/>
        </a:p>
      </dgm:t>
    </dgm:pt>
    <dgm:pt modelId="{C606F9B9-BE17-4653-B5AD-E1A32798AEE0}" type="sibTrans" cxnId="{4E2DA652-69DA-4B12-A463-F03C9085299C}">
      <dgm:prSet/>
      <dgm:spPr/>
      <dgm:t>
        <a:bodyPr/>
        <a:lstStyle/>
        <a:p>
          <a:endParaRPr lang="cs-CZ"/>
        </a:p>
      </dgm:t>
    </dgm:pt>
    <dgm:pt modelId="{6B285956-619F-4A7D-97CB-CA2DE2B749E1}">
      <dgm:prSet custT="1"/>
      <dgm:spPr/>
      <dgm:t>
        <a:bodyPr/>
        <a:lstStyle/>
        <a:p>
          <a:endParaRPr lang="cs-CZ" sz="600" dirty="0"/>
        </a:p>
      </dgm:t>
    </dgm:pt>
    <dgm:pt modelId="{8B45E1D0-C64E-40BD-B1A1-A9A2894D2F86}" type="parTrans" cxnId="{3ED80504-1723-40A3-9A40-BBE5F3358ABA}">
      <dgm:prSet/>
      <dgm:spPr/>
      <dgm:t>
        <a:bodyPr/>
        <a:lstStyle/>
        <a:p>
          <a:endParaRPr lang="cs-CZ"/>
        </a:p>
      </dgm:t>
    </dgm:pt>
    <dgm:pt modelId="{DE375B1F-82FE-47F6-9EEE-6E506E848256}" type="sibTrans" cxnId="{3ED80504-1723-40A3-9A40-BBE5F3358ABA}">
      <dgm:prSet/>
      <dgm:spPr/>
      <dgm:t>
        <a:bodyPr/>
        <a:lstStyle/>
        <a:p>
          <a:endParaRPr lang="cs-CZ"/>
        </a:p>
      </dgm:t>
    </dgm:pt>
    <dgm:pt modelId="{6A3504F3-8189-4687-AE50-8BC79FA9A021}" type="pres">
      <dgm:prSet presAssocID="{4FF3D947-E2CE-40E6-A988-7E03CF2ED5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3F01CD6-32DA-491C-A613-41D0A85D9BB7}" type="pres">
      <dgm:prSet presAssocID="{21EDF8BC-7F27-4391-B520-B52D587F0CF5}" presName="linNode" presStyleCnt="0"/>
      <dgm:spPr/>
    </dgm:pt>
    <dgm:pt modelId="{384EEF50-506D-40F5-B374-2C218E90EEF5}" type="pres">
      <dgm:prSet presAssocID="{21EDF8BC-7F27-4391-B520-B52D587F0CF5}" presName="parentText" presStyleLbl="node1" presStyleIdx="0" presStyleCnt="3" custScaleY="2260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D8484A-BCB9-4F98-AE5B-60FDDC5F6074}" type="pres">
      <dgm:prSet presAssocID="{21EDF8BC-7F27-4391-B520-B52D587F0CF5}" presName="descendantText" presStyleLbl="alignAccFollowNode1" presStyleIdx="0" presStyleCnt="3" custScaleY="199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DC2A4E-315C-4AED-9329-11C4178967BB}" type="pres">
      <dgm:prSet presAssocID="{93377679-03B3-47B9-BD3F-FC52F2A59A26}" presName="sp" presStyleCnt="0"/>
      <dgm:spPr/>
    </dgm:pt>
    <dgm:pt modelId="{504BF94C-4829-4B2A-9B19-3742985A34D5}" type="pres">
      <dgm:prSet presAssocID="{25CDB033-4F2E-40A1-A15B-F8CAF8989DF9}" presName="linNode" presStyleCnt="0"/>
      <dgm:spPr/>
    </dgm:pt>
    <dgm:pt modelId="{7D1198AA-3740-4758-89C3-1D78EE41BB3F}" type="pres">
      <dgm:prSet presAssocID="{25CDB033-4F2E-40A1-A15B-F8CAF8989DF9}" presName="parentText" presStyleLbl="node1" presStyleIdx="1" presStyleCnt="3" custScaleY="6306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A6A012-FFD0-47AB-8452-17B729BD8E8E}" type="pres">
      <dgm:prSet presAssocID="{25CDB033-4F2E-40A1-A15B-F8CAF8989DF9}" presName="descendantText" presStyleLbl="alignAccFollowNode1" presStyleIdx="1" presStyleCnt="3" custScaleY="6419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6CB7CA-623A-4869-B250-773CACF5B06F}" type="pres">
      <dgm:prSet presAssocID="{EC06250C-3776-4220-8BA5-D2591BD55947}" presName="sp" presStyleCnt="0"/>
      <dgm:spPr/>
    </dgm:pt>
    <dgm:pt modelId="{00A13765-B580-484F-9A46-ADEEBE365F2B}" type="pres">
      <dgm:prSet presAssocID="{C5F113F1-6160-491F-A366-6D62DDBA54B1}" presName="linNode" presStyleCnt="0"/>
      <dgm:spPr/>
    </dgm:pt>
    <dgm:pt modelId="{81847872-D18E-4E72-9219-7AC1C07DE336}" type="pres">
      <dgm:prSet presAssocID="{C5F113F1-6160-491F-A366-6D62DDBA54B1}" presName="parentText" presStyleLbl="node1" presStyleIdx="2" presStyleCnt="3" custScaleY="2485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2E5F64-738E-462D-B4EB-DBA095CC4199}" type="pres">
      <dgm:prSet presAssocID="{C5F113F1-6160-491F-A366-6D62DDBA54B1}" presName="descendantText" presStyleLbl="alignAccFollowNode1" presStyleIdx="2" presStyleCnt="3" custScaleY="232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201C843-8F43-4DB2-8A2E-D8EC8DDF9E1F}" srcId="{A6297810-AD35-443E-BAA7-794F511A5688}" destId="{537669B4-7EA4-43A3-8A05-677800BBB30C}" srcOrd="0" destOrd="0" parTransId="{F09F8325-ED8B-4D39-9646-9681EC7CF251}" sibTransId="{3E07F869-CA30-4DA0-A883-A7C39293B640}"/>
    <dgm:cxn modelId="{B09152AF-50CC-434D-85DD-4D4B41DF32EA}" type="presOf" srcId="{14B69221-0859-42F5-9DD0-752195A5DA2F}" destId="{4BA6A012-FFD0-47AB-8452-17B729BD8E8E}" srcOrd="0" destOrd="4" presId="urn:microsoft.com/office/officeart/2005/8/layout/vList5"/>
    <dgm:cxn modelId="{667C51E2-B13C-42FE-AB9C-4A321D2C4A40}" type="presOf" srcId="{6B285956-619F-4A7D-97CB-CA2DE2B749E1}" destId="{4BA6A012-FFD0-47AB-8452-17B729BD8E8E}" srcOrd="0" destOrd="2" presId="urn:microsoft.com/office/officeart/2005/8/layout/vList5"/>
    <dgm:cxn modelId="{2D00A990-F1A8-4B7C-BDFF-A506B7C8CFAB}" srcId="{4FF3D947-E2CE-40E6-A988-7E03CF2ED571}" destId="{25CDB033-4F2E-40A1-A15B-F8CAF8989DF9}" srcOrd="1" destOrd="0" parTransId="{BDD11BE3-8459-4FE6-8909-5071F7DC28F2}" sibTransId="{EC06250C-3776-4220-8BA5-D2591BD55947}"/>
    <dgm:cxn modelId="{D1AC45B5-63EE-4E78-A682-F45E1D846395}" type="presOf" srcId="{537669B4-7EA4-43A3-8A05-677800BBB30C}" destId="{4BA6A012-FFD0-47AB-8452-17B729BD8E8E}" srcOrd="0" destOrd="1" presId="urn:microsoft.com/office/officeart/2005/8/layout/vList5"/>
    <dgm:cxn modelId="{E65D9461-AEFB-4F9B-8343-9D1806905502}" type="presOf" srcId="{21EDF8BC-7F27-4391-B520-B52D587F0CF5}" destId="{384EEF50-506D-40F5-B374-2C218E90EEF5}" srcOrd="0" destOrd="0" presId="urn:microsoft.com/office/officeart/2005/8/layout/vList5"/>
    <dgm:cxn modelId="{EC6C39CD-DE3F-4D55-9320-6B001D41B49F}" srcId="{4FF3D947-E2CE-40E6-A988-7E03CF2ED571}" destId="{21EDF8BC-7F27-4391-B520-B52D587F0CF5}" srcOrd="0" destOrd="0" parTransId="{EF1F684D-A703-475B-B82A-AA12CC18C026}" sibTransId="{93377679-03B3-47B9-BD3F-FC52F2A59A26}"/>
    <dgm:cxn modelId="{4A9E8266-F714-499D-880E-4B1C4C3A382F}" type="presOf" srcId="{A6297810-AD35-443E-BAA7-794F511A5688}" destId="{4BA6A012-FFD0-47AB-8452-17B729BD8E8E}" srcOrd="0" destOrd="0" presId="urn:microsoft.com/office/officeart/2005/8/layout/vList5"/>
    <dgm:cxn modelId="{1AA138CD-976D-4B27-BD7E-5C0299335522}" type="presOf" srcId="{25CDB033-4F2E-40A1-A15B-F8CAF8989DF9}" destId="{7D1198AA-3740-4758-89C3-1D78EE41BB3F}" srcOrd="0" destOrd="0" presId="urn:microsoft.com/office/officeart/2005/8/layout/vList5"/>
    <dgm:cxn modelId="{52D5BDF0-8F98-4980-B3A0-8AB13513D383}" type="presOf" srcId="{A3C97888-8A88-4E2D-B442-F99C24A82AF4}" destId="{8FD8484A-BCB9-4F98-AE5B-60FDDC5F6074}" srcOrd="0" destOrd="0" presId="urn:microsoft.com/office/officeart/2005/8/layout/vList5"/>
    <dgm:cxn modelId="{3ED80504-1723-40A3-9A40-BBE5F3358ABA}" srcId="{A6297810-AD35-443E-BAA7-794F511A5688}" destId="{6B285956-619F-4A7D-97CB-CA2DE2B749E1}" srcOrd="1" destOrd="0" parTransId="{8B45E1D0-C64E-40BD-B1A1-A9A2894D2F86}" sibTransId="{DE375B1F-82FE-47F6-9EEE-6E506E848256}"/>
    <dgm:cxn modelId="{49D6FCFE-DABF-4AE9-907A-AD7DBBFD548D}" srcId="{21EDF8BC-7F27-4391-B520-B52D587F0CF5}" destId="{A3C97888-8A88-4E2D-B442-F99C24A82AF4}" srcOrd="0" destOrd="0" parTransId="{A6262D91-3AA3-4204-8D2B-C0A6AD6FA26D}" sibTransId="{16974431-5678-4ED1-AF64-F37A30542F9F}"/>
    <dgm:cxn modelId="{91F88AD0-DF50-4F81-9B11-77814AA08AE3}" type="presOf" srcId="{A6CDD98D-0B2D-422C-8339-847D891E8BEB}" destId="{DC2E5F64-738E-462D-B4EB-DBA095CC4199}" srcOrd="0" destOrd="0" presId="urn:microsoft.com/office/officeart/2005/8/layout/vList5"/>
    <dgm:cxn modelId="{63F554D9-4123-401F-9A15-B0259DF4986B}" srcId="{C5F113F1-6160-491F-A366-6D62DDBA54B1}" destId="{A6CDD98D-0B2D-422C-8339-847D891E8BEB}" srcOrd="0" destOrd="0" parTransId="{CBA2A338-C243-4DD4-BF57-2316DF213FD8}" sibTransId="{0D1CC654-5432-4136-9C55-346D77082875}"/>
    <dgm:cxn modelId="{620EDFA5-30C2-41AF-9CD4-0890DA9142A8}" srcId="{25CDB033-4F2E-40A1-A15B-F8CAF8989DF9}" destId="{A6297810-AD35-443E-BAA7-794F511A5688}" srcOrd="0" destOrd="0" parTransId="{A036EABA-B90A-4F67-9F9D-CDCC35D972F7}" sibTransId="{31447B0F-3D4F-4DDE-80BD-7689A242E27F}"/>
    <dgm:cxn modelId="{CADF7682-BE59-4714-B4ED-8EC7052DEABC}" type="presOf" srcId="{EDFD40D9-7F1C-493E-9493-AF32A46A1BF6}" destId="{4BA6A012-FFD0-47AB-8452-17B729BD8E8E}" srcOrd="0" destOrd="3" presId="urn:microsoft.com/office/officeart/2005/8/layout/vList5"/>
    <dgm:cxn modelId="{4BEEB3FB-969B-4804-A65E-E2D8ECB79E57}" type="presOf" srcId="{C5F113F1-6160-491F-A366-6D62DDBA54B1}" destId="{81847872-D18E-4E72-9219-7AC1C07DE336}" srcOrd="0" destOrd="0" presId="urn:microsoft.com/office/officeart/2005/8/layout/vList5"/>
    <dgm:cxn modelId="{86796381-20A7-49CF-9EC7-D7233D3233CB}" type="presOf" srcId="{4FF3D947-E2CE-40E6-A988-7E03CF2ED571}" destId="{6A3504F3-8189-4687-AE50-8BC79FA9A021}" srcOrd="0" destOrd="0" presId="urn:microsoft.com/office/officeart/2005/8/layout/vList5"/>
    <dgm:cxn modelId="{C68A1E32-1AC8-4765-B6D6-7F903C806B68}" srcId="{4FF3D947-E2CE-40E6-A988-7E03CF2ED571}" destId="{C5F113F1-6160-491F-A366-6D62DDBA54B1}" srcOrd="2" destOrd="0" parTransId="{22B8F7FF-D6FD-43F7-AEC1-C996591581CA}" sibTransId="{232EAB87-D32F-44E5-8036-11092271EE0D}"/>
    <dgm:cxn modelId="{4E2DA652-69DA-4B12-A463-F03C9085299C}" srcId="{EDFD40D9-7F1C-493E-9493-AF32A46A1BF6}" destId="{14B69221-0859-42F5-9DD0-752195A5DA2F}" srcOrd="0" destOrd="0" parTransId="{803DA13B-40AA-4FD2-AB10-49D969184218}" sibTransId="{C606F9B9-BE17-4653-B5AD-E1A32798AEE0}"/>
    <dgm:cxn modelId="{9603B0CC-19FF-4FBB-BD3A-C193BD9F8F16}" srcId="{25CDB033-4F2E-40A1-A15B-F8CAF8989DF9}" destId="{EDFD40D9-7F1C-493E-9493-AF32A46A1BF6}" srcOrd="1" destOrd="0" parTransId="{D988428C-2EE5-4E37-9D82-771CAF231651}" sibTransId="{E3D4F41A-E242-46BD-828A-BF9749CB8FB0}"/>
    <dgm:cxn modelId="{AC9CF45C-13EA-495C-938E-E0E2A0AB5072}" type="presParOf" srcId="{6A3504F3-8189-4687-AE50-8BC79FA9A021}" destId="{13F01CD6-32DA-491C-A613-41D0A85D9BB7}" srcOrd="0" destOrd="0" presId="urn:microsoft.com/office/officeart/2005/8/layout/vList5"/>
    <dgm:cxn modelId="{58431C82-1D5D-4E9A-8FE2-F65F2A515738}" type="presParOf" srcId="{13F01CD6-32DA-491C-A613-41D0A85D9BB7}" destId="{384EEF50-506D-40F5-B374-2C218E90EEF5}" srcOrd="0" destOrd="0" presId="urn:microsoft.com/office/officeart/2005/8/layout/vList5"/>
    <dgm:cxn modelId="{A703E013-8789-4D41-B998-C8A4F5DEBB66}" type="presParOf" srcId="{13F01CD6-32DA-491C-A613-41D0A85D9BB7}" destId="{8FD8484A-BCB9-4F98-AE5B-60FDDC5F6074}" srcOrd="1" destOrd="0" presId="urn:microsoft.com/office/officeart/2005/8/layout/vList5"/>
    <dgm:cxn modelId="{B669CA86-B818-48A5-8A3B-4E667C1DE9C0}" type="presParOf" srcId="{6A3504F3-8189-4687-AE50-8BC79FA9A021}" destId="{68DC2A4E-315C-4AED-9329-11C4178967BB}" srcOrd="1" destOrd="0" presId="urn:microsoft.com/office/officeart/2005/8/layout/vList5"/>
    <dgm:cxn modelId="{D9AD1C28-B1D9-42D0-A197-3D00CAD927F3}" type="presParOf" srcId="{6A3504F3-8189-4687-AE50-8BC79FA9A021}" destId="{504BF94C-4829-4B2A-9B19-3742985A34D5}" srcOrd="2" destOrd="0" presId="urn:microsoft.com/office/officeart/2005/8/layout/vList5"/>
    <dgm:cxn modelId="{D75B5D40-328D-4E32-8DD8-43474D6B1A7D}" type="presParOf" srcId="{504BF94C-4829-4B2A-9B19-3742985A34D5}" destId="{7D1198AA-3740-4758-89C3-1D78EE41BB3F}" srcOrd="0" destOrd="0" presId="urn:microsoft.com/office/officeart/2005/8/layout/vList5"/>
    <dgm:cxn modelId="{A3023CA6-6048-47B7-8AD0-36CF9568C594}" type="presParOf" srcId="{504BF94C-4829-4B2A-9B19-3742985A34D5}" destId="{4BA6A012-FFD0-47AB-8452-17B729BD8E8E}" srcOrd="1" destOrd="0" presId="urn:microsoft.com/office/officeart/2005/8/layout/vList5"/>
    <dgm:cxn modelId="{A78D1D4A-71DB-4749-A52C-6BB93325493A}" type="presParOf" srcId="{6A3504F3-8189-4687-AE50-8BC79FA9A021}" destId="{2B6CB7CA-623A-4869-B250-773CACF5B06F}" srcOrd="3" destOrd="0" presId="urn:microsoft.com/office/officeart/2005/8/layout/vList5"/>
    <dgm:cxn modelId="{87305857-7135-4DD4-8CE4-A596E14D2220}" type="presParOf" srcId="{6A3504F3-8189-4687-AE50-8BC79FA9A021}" destId="{00A13765-B580-484F-9A46-ADEEBE365F2B}" srcOrd="4" destOrd="0" presId="urn:microsoft.com/office/officeart/2005/8/layout/vList5"/>
    <dgm:cxn modelId="{C05F0447-8AF4-4428-8DD6-136B00E58899}" type="presParOf" srcId="{00A13765-B580-484F-9A46-ADEEBE365F2B}" destId="{81847872-D18E-4E72-9219-7AC1C07DE336}" srcOrd="0" destOrd="0" presId="urn:microsoft.com/office/officeart/2005/8/layout/vList5"/>
    <dgm:cxn modelId="{3D3C1BE4-808C-4027-B576-8FC96C5E8949}" type="presParOf" srcId="{00A13765-B580-484F-9A46-ADEEBE365F2B}" destId="{DC2E5F64-738E-462D-B4EB-DBA095CC419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CAA6528-68C3-415B-A1FB-9471A7B242B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A995854-22C6-4631-A5BD-30F7428F50A3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b="1" dirty="0" smtClean="0"/>
            <a:t>Registrační řízení</a:t>
          </a:r>
          <a:endParaRPr lang="cs-CZ" sz="1600" b="1" dirty="0"/>
        </a:p>
      </dgm:t>
    </dgm:pt>
    <dgm:pt modelId="{D6025DB2-072E-4C25-BDAB-3CBEBB616BDA}" type="parTrans" cxnId="{668A01D8-6251-41D7-A974-B11AB70131BD}">
      <dgm:prSet/>
      <dgm:spPr/>
      <dgm:t>
        <a:bodyPr/>
        <a:lstStyle/>
        <a:p>
          <a:endParaRPr lang="cs-CZ"/>
        </a:p>
      </dgm:t>
    </dgm:pt>
    <dgm:pt modelId="{DB3B0809-0CD3-4032-BCEF-356AA152979E}" type="sibTrans" cxnId="{668A01D8-6251-41D7-A974-B11AB70131BD}">
      <dgm:prSet/>
      <dgm:spPr/>
      <dgm:t>
        <a:bodyPr/>
        <a:lstStyle/>
        <a:p>
          <a:endParaRPr lang="cs-CZ"/>
        </a:p>
      </dgm:t>
    </dgm:pt>
    <dgm:pt modelId="{F07FA657-6E57-4726-9847-B8F10BF6646C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Vyměřovací řízení</a:t>
          </a:r>
          <a:endParaRPr lang="cs-CZ" sz="1600" dirty="0"/>
        </a:p>
      </dgm:t>
    </dgm:pt>
    <dgm:pt modelId="{BCE43244-9183-495A-90E3-9166D37E2914}" type="parTrans" cxnId="{87B99C5B-770D-4F68-B460-F1D309CA098A}">
      <dgm:prSet/>
      <dgm:spPr/>
      <dgm:t>
        <a:bodyPr/>
        <a:lstStyle/>
        <a:p>
          <a:endParaRPr lang="cs-CZ"/>
        </a:p>
      </dgm:t>
    </dgm:pt>
    <dgm:pt modelId="{146EDCDB-C034-45CD-B898-729BF6B18F7C}" type="sibTrans" cxnId="{87B99C5B-770D-4F68-B460-F1D309CA098A}">
      <dgm:prSet/>
      <dgm:spPr/>
      <dgm:t>
        <a:bodyPr/>
        <a:lstStyle/>
        <a:p>
          <a:endParaRPr lang="cs-CZ"/>
        </a:p>
      </dgm:t>
    </dgm:pt>
    <dgm:pt modelId="{DE6142F3-99D2-4D35-BB64-A6FC6213C64A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Doměřovací řízení</a:t>
          </a:r>
          <a:endParaRPr lang="cs-CZ" sz="1600" dirty="0"/>
        </a:p>
      </dgm:t>
    </dgm:pt>
    <dgm:pt modelId="{8AA1E84F-3FA2-45D6-8E4A-BC4EE4504010}" type="parTrans" cxnId="{E033B1A5-5A26-4430-A42F-E78C195818F5}">
      <dgm:prSet/>
      <dgm:spPr/>
      <dgm:t>
        <a:bodyPr/>
        <a:lstStyle/>
        <a:p>
          <a:endParaRPr lang="cs-CZ"/>
        </a:p>
      </dgm:t>
    </dgm:pt>
    <dgm:pt modelId="{5EEAF41C-F153-428A-B3E0-46087DA6CFFE}" type="sibTrans" cxnId="{E033B1A5-5A26-4430-A42F-E78C195818F5}">
      <dgm:prSet/>
      <dgm:spPr/>
      <dgm:t>
        <a:bodyPr/>
        <a:lstStyle/>
        <a:p>
          <a:endParaRPr lang="cs-CZ"/>
        </a:p>
      </dgm:t>
    </dgm:pt>
    <dgm:pt modelId="{87296064-9FA9-47B4-BDA7-356715220368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b="1" dirty="0" smtClean="0"/>
            <a:t>Řízení o závazném posouzení</a:t>
          </a:r>
          <a:endParaRPr lang="cs-CZ" sz="1600" b="1" dirty="0"/>
        </a:p>
      </dgm:t>
    </dgm:pt>
    <dgm:pt modelId="{4DE9563A-D1D9-4C8F-A7E6-888C958BFB7F}" type="parTrans" cxnId="{BEE31F29-14DE-47A4-9993-604FCFA9A731}">
      <dgm:prSet/>
      <dgm:spPr/>
      <dgm:t>
        <a:bodyPr/>
        <a:lstStyle/>
        <a:p>
          <a:endParaRPr lang="cs-CZ"/>
        </a:p>
      </dgm:t>
    </dgm:pt>
    <dgm:pt modelId="{679D071B-96C5-4673-BADE-D490BF2B8752}" type="sibTrans" cxnId="{BEE31F29-14DE-47A4-9993-604FCFA9A731}">
      <dgm:prSet/>
      <dgm:spPr/>
      <dgm:t>
        <a:bodyPr/>
        <a:lstStyle/>
        <a:p>
          <a:endParaRPr lang="cs-CZ"/>
        </a:p>
      </dgm:t>
    </dgm:pt>
    <dgm:pt modelId="{BCEFADBB-E0A3-4819-B3AA-0142AF2DE7C4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600" b="1" dirty="0" smtClean="0"/>
            <a:t>Daňové řízení</a:t>
          </a:r>
          <a:endParaRPr lang="cs-CZ" sz="1600" b="1" dirty="0"/>
        </a:p>
      </dgm:t>
    </dgm:pt>
    <dgm:pt modelId="{36FF74AD-20F9-459B-B479-F919438F7FBD}" type="parTrans" cxnId="{A8D34BBC-1C31-4EB7-A4A2-23E1023EA9F9}">
      <dgm:prSet/>
      <dgm:spPr/>
      <dgm:t>
        <a:bodyPr/>
        <a:lstStyle/>
        <a:p>
          <a:endParaRPr lang="cs-CZ"/>
        </a:p>
      </dgm:t>
    </dgm:pt>
    <dgm:pt modelId="{A38E0994-FFFB-400F-A5D5-69C67DA4326D}" type="sibTrans" cxnId="{A8D34BBC-1C31-4EB7-A4A2-23E1023EA9F9}">
      <dgm:prSet/>
      <dgm:spPr/>
      <dgm:t>
        <a:bodyPr/>
        <a:lstStyle/>
        <a:p>
          <a:endParaRPr lang="cs-CZ"/>
        </a:p>
      </dgm:t>
    </dgm:pt>
    <dgm:pt modelId="{82B29075-A07D-4286-85CE-BC0240D3F093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Řízení o posečkání daně</a:t>
          </a:r>
          <a:endParaRPr lang="cs-CZ" sz="1600" dirty="0"/>
        </a:p>
      </dgm:t>
    </dgm:pt>
    <dgm:pt modelId="{5725F842-F686-464F-B5D5-85AA1C829A31}" type="parTrans" cxnId="{9E7867F4-1AE4-4454-9A24-A81F2D282E6D}">
      <dgm:prSet/>
      <dgm:spPr/>
      <dgm:t>
        <a:bodyPr/>
        <a:lstStyle/>
        <a:p>
          <a:endParaRPr lang="cs-CZ"/>
        </a:p>
      </dgm:t>
    </dgm:pt>
    <dgm:pt modelId="{1D6458FE-948F-4180-85AE-44CAE2B957E4}" type="sibTrans" cxnId="{9E7867F4-1AE4-4454-9A24-A81F2D282E6D}">
      <dgm:prSet/>
      <dgm:spPr/>
      <dgm:t>
        <a:bodyPr/>
        <a:lstStyle/>
        <a:p>
          <a:endParaRPr lang="cs-CZ"/>
        </a:p>
      </dgm:t>
    </dgm:pt>
    <dgm:pt modelId="{98227EDB-115F-4A6B-99F6-83F0A8E0B491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Řízení o zajištění daně</a:t>
          </a:r>
          <a:endParaRPr lang="cs-CZ" sz="1600" dirty="0"/>
        </a:p>
      </dgm:t>
    </dgm:pt>
    <dgm:pt modelId="{8A4F8061-0620-4C3D-889C-C29B6DE2D804}" type="parTrans" cxnId="{C92DBCD7-3E9C-4C45-9D2F-4E0CC7DB819C}">
      <dgm:prSet/>
      <dgm:spPr/>
      <dgm:t>
        <a:bodyPr/>
        <a:lstStyle/>
        <a:p>
          <a:endParaRPr lang="cs-CZ"/>
        </a:p>
      </dgm:t>
    </dgm:pt>
    <dgm:pt modelId="{864C4837-635E-4246-A220-0AA6360DDC14}" type="sibTrans" cxnId="{C92DBCD7-3E9C-4C45-9D2F-4E0CC7DB819C}">
      <dgm:prSet/>
      <dgm:spPr/>
      <dgm:t>
        <a:bodyPr/>
        <a:lstStyle/>
        <a:p>
          <a:endParaRPr lang="cs-CZ"/>
        </a:p>
      </dgm:t>
    </dgm:pt>
    <dgm:pt modelId="{F29787CA-BCE7-40CE-B87C-D11C275B7119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Exekuční řízení</a:t>
          </a:r>
          <a:endParaRPr lang="cs-CZ" sz="1600" dirty="0"/>
        </a:p>
      </dgm:t>
    </dgm:pt>
    <dgm:pt modelId="{9FDC1FFF-68B7-4901-AB80-5A787A9783C1}" type="parTrans" cxnId="{5A692D9A-0117-4F9E-8AAA-49E995FAA69B}">
      <dgm:prSet/>
      <dgm:spPr/>
      <dgm:t>
        <a:bodyPr/>
        <a:lstStyle/>
        <a:p>
          <a:endParaRPr lang="cs-CZ"/>
        </a:p>
      </dgm:t>
    </dgm:pt>
    <dgm:pt modelId="{C8E4E66F-E037-4CCD-BCE9-8AAA2034E037}" type="sibTrans" cxnId="{5A692D9A-0117-4F9E-8AAA-49E995FAA69B}">
      <dgm:prSet/>
      <dgm:spPr/>
      <dgm:t>
        <a:bodyPr/>
        <a:lstStyle/>
        <a:p>
          <a:endParaRPr lang="cs-CZ"/>
        </a:p>
      </dgm:t>
    </dgm:pt>
    <dgm:pt modelId="{EDFC5B56-26CD-4E88-8B95-91E303F34E88}" type="pres">
      <dgm:prSet presAssocID="{0CAA6528-68C3-415B-A1FB-9471A7B242B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C72EC24-0234-46E1-A7C2-256195F9F9E9}" type="pres">
      <dgm:prSet presAssocID="{5A995854-22C6-4631-A5BD-30F7428F50A3}" presName="parentLin" presStyleCnt="0"/>
      <dgm:spPr/>
    </dgm:pt>
    <dgm:pt modelId="{428D6475-1C98-4924-BE31-07E538256530}" type="pres">
      <dgm:prSet presAssocID="{5A995854-22C6-4631-A5BD-30F7428F50A3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64EEF936-C3D9-45B3-9706-B576381D4D4D}" type="pres">
      <dgm:prSet presAssocID="{5A995854-22C6-4631-A5BD-30F7428F50A3}" presName="parentText" presStyleLbl="node1" presStyleIdx="0" presStyleCnt="3" custScaleX="138095" custScaleY="12648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261F6F-0D96-4514-8304-796CE0E4055D}" type="pres">
      <dgm:prSet presAssocID="{5A995854-22C6-4631-A5BD-30F7428F50A3}" presName="negativeSpace" presStyleCnt="0"/>
      <dgm:spPr/>
    </dgm:pt>
    <dgm:pt modelId="{A81BE15C-280C-4AD8-8449-BF869E76F040}" type="pres">
      <dgm:prSet presAssocID="{5A995854-22C6-4631-A5BD-30F7428F50A3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bg1"/>
          </a:solidFill>
        </a:ln>
      </dgm:spPr>
    </dgm:pt>
    <dgm:pt modelId="{C9577C63-08D8-4243-B7C6-7EEAA64CC88A}" type="pres">
      <dgm:prSet presAssocID="{DB3B0809-0CD3-4032-BCEF-356AA152979E}" presName="spaceBetweenRectangles" presStyleCnt="0"/>
      <dgm:spPr/>
    </dgm:pt>
    <dgm:pt modelId="{E2672506-517E-4701-9998-F20D1A37E78C}" type="pres">
      <dgm:prSet presAssocID="{87296064-9FA9-47B4-BDA7-356715220368}" presName="parentLin" presStyleCnt="0"/>
      <dgm:spPr/>
    </dgm:pt>
    <dgm:pt modelId="{4C7E23C8-F47E-427C-A1FD-FF335DC2DF36}" type="pres">
      <dgm:prSet presAssocID="{87296064-9FA9-47B4-BDA7-356715220368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E1DB9219-6C87-40DD-A7D6-E4666FFB4738}" type="pres">
      <dgm:prSet presAssocID="{87296064-9FA9-47B4-BDA7-356715220368}" presName="parentText" presStyleLbl="node1" presStyleIdx="1" presStyleCnt="3" custScaleX="138095" custScaleY="12222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7FAA26-A8A9-4F79-9C15-D690C02ACF62}" type="pres">
      <dgm:prSet presAssocID="{87296064-9FA9-47B4-BDA7-356715220368}" presName="negativeSpace" presStyleCnt="0"/>
      <dgm:spPr/>
    </dgm:pt>
    <dgm:pt modelId="{6F9F5B67-BE5F-4B26-BAB7-076A278B0AED}" type="pres">
      <dgm:prSet presAssocID="{87296064-9FA9-47B4-BDA7-356715220368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bg1"/>
          </a:solidFill>
        </a:ln>
      </dgm:spPr>
    </dgm:pt>
    <dgm:pt modelId="{8D80AA31-F71F-4432-8598-3C061B98E630}" type="pres">
      <dgm:prSet presAssocID="{679D071B-96C5-4673-BADE-D490BF2B8752}" presName="spaceBetweenRectangles" presStyleCnt="0"/>
      <dgm:spPr/>
    </dgm:pt>
    <dgm:pt modelId="{5A11882E-B2E6-4E99-935A-285992CE5135}" type="pres">
      <dgm:prSet presAssocID="{BCEFADBB-E0A3-4819-B3AA-0142AF2DE7C4}" presName="parentLin" presStyleCnt="0"/>
      <dgm:spPr/>
    </dgm:pt>
    <dgm:pt modelId="{08E3AC08-0196-4DA6-BC88-4076813573FB}" type="pres">
      <dgm:prSet presAssocID="{BCEFADBB-E0A3-4819-B3AA-0142AF2DE7C4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5EB1ADED-46E8-4189-8D94-5975F23EB848}" type="pres">
      <dgm:prSet presAssocID="{BCEFADBB-E0A3-4819-B3AA-0142AF2DE7C4}" presName="parentText" presStyleLbl="node1" presStyleIdx="2" presStyleCnt="3" custScaleX="137755" custScaleY="13690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973392-4D54-4314-B83F-4B0FA47E601D}" type="pres">
      <dgm:prSet presAssocID="{BCEFADBB-E0A3-4819-B3AA-0142AF2DE7C4}" presName="negativeSpace" presStyleCnt="0"/>
      <dgm:spPr/>
    </dgm:pt>
    <dgm:pt modelId="{76F24DF1-682D-45A6-96FA-2C7C60C9A27C}" type="pres">
      <dgm:prSet presAssocID="{BCEFADBB-E0A3-4819-B3AA-0142AF2DE7C4}" presName="childText" presStyleLbl="conFgAcc1" presStyleIdx="2" presStyleCnt="3" custLinFactNeighborX="-5465" custLinFactNeighborY="-239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DBCD7-3E9C-4C45-9D2F-4E0CC7DB819C}" srcId="{BCEFADBB-E0A3-4819-B3AA-0142AF2DE7C4}" destId="{98227EDB-115F-4A6B-99F6-83F0A8E0B491}" srcOrd="3" destOrd="0" parTransId="{8A4F8061-0620-4C3D-889C-C29B6DE2D804}" sibTransId="{864C4837-635E-4246-A220-0AA6360DDC14}"/>
    <dgm:cxn modelId="{1D62AB39-5248-45FE-86F2-CEEF310A3382}" type="presOf" srcId="{87296064-9FA9-47B4-BDA7-356715220368}" destId="{4C7E23C8-F47E-427C-A1FD-FF335DC2DF36}" srcOrd="0" destOrd="0" presId="urn:microsoft.com/office/officeart/2005/8/layout/list1"/>
    <dgm:cxn modelId="{CFA5E659-8948-4F1A-B0BA-41C8D5BD6CEC}" type="presOf" srcId="{5A995854-22C6-4631-A5BD-30F7428F50A3}" destId="{428D6475-1C98-4924-BE31-07E538256530}" srcOrd="0" destOrd="0" presId="urn:microsoft.com/office/officeart/2005/8/layout/list1"/>
    <dgm:cxn modelId="{E9930153-FEDC-49AB-9CE0-8088C97115F5}" type="presOf" srcId="{98227EDB-115F-4A6B-99F6-83F0A8E0B491}" destId="{76F24DF1-682D-45A6-96FA-2C7C60C9A27C}" srcOrd="0" destOrd="3" presId="urn:microsoft.com/office/officeart/2005/8/layout/list1"/>
    <dgm:cxn modelId="{A8D34BBC-1C31-4EB7-A4A2-23E1023EA9F9}" srcId="{0CAA6528-68C3-415B-A1FB-9471A7B242BA}" destId="{BCEFADBB-E0A3-4819-B3AA-0142AF2DE7C4}" srcOrd="2" destOrd="0" parTransId="{36FF74AD-20F9-459B-B479-F919438F7FBD}" sibTransId="{A38E0994-FFFB-400F-A5D5-69C67DA4326D}"/>
    <dgm:cxn modelId="{BEE31F29-14DE-47A4-9993-604FCFA9A731}" srcId="{0CAA6528-68C3-415B-A1FB-9471A7B242BA}" destId="{87296064-9FA9-47B4-BDA7-356715220368}" srcOrd="1" destOrd="0" parTransId="{4DE9563A-D1D9-4C8F-A7E6-888C958BFB7F}" sibTransId="{679D071B-96C5-4673-BADE-D490BF2B8752}"/>
    <dgm:cxn modelId="{B1B6D157-C6AF-4F80-8F0A-148A9CA15D75}" type="presOf" srcId="{BCEFADBB-E0A3-4819-B3AA-0142AF2DE7C4}" destId="{08E3AC08-0196-4DA6-BC88-4076813573FB}" srcOrd="0" destOrd="0" presId="urn:microsoft.com/office/officeart/2005/8/layout/list1"/>
    <dgm:cxn modelId="{C7B0083C-4CB1-4798-9253-B0B36F8AA5BC}" type="presOf" srcId="{F29787CA-BCE7-40CE-B87C-D11C275B7119}" destId="{76F24DF1-682D-45A6-96FA-2C7C60C9A27C}" srcOrd="0" destOrd="4" presId="urn:microsoft.com/office/officeart/2005/8/layout/list1"/>
    <dgm:cxn modelId="{5EB98881-9B21-43B4-9ED4-C8E89B0DE11E}" type="presOf" srcId="{0CAA6528-68C3-415B-A1FB-9471A7B242BA}" destId="{EDFC5B56-26CD-4E88-8B95-91E303F34E88}" srcOrd="0" destOrd="0" presId="urn:microsoft.com/office/officeart/2005/8/layout/list1"/>
    <dgm:cxn modelId="{5A692D9A-0117-4F9E-8AAA-49E995FAA69B}" srcId="{BCEFADBB-E0A3-4819-B3AA-0142AF2DE7C4}" destId="{F29787CA-BCE7-40CE-B87C-D11C275B7119}" srcOrd="4" destOrd="0" parTransId="{9FDC1FFF-68B7-4901-AB80-5A787A9783C1}" sibTransId="{C8E4E66F-E037-4CCD-BCE9-8AAA2034E037}"/>
    <dgm:cxn modelId="{C803C6F4-C4BD-40BA-891A-CA0825EE58D6}" type="presOf" srcId="{F07FA657-6E57-4726-9847-B8F10BF6646C}" destId="{76F24DF1-682D-45A6-96FA-2C7C60C9A27C}" srcOrd="0" destOrd="0" presId="urn:microsoft.com/office/officeart/2005/8/layout/list1"/>
    <dgm:cxn modelId="{44A24B9D-3F4E-409D-9A3F-449C9EE8ADE7}" type="presOf" srcId="{DE6142F3-99D2-4D35-BB64-A6FC6213C64A}" destId="{76F24DF1-682D-45A6-96FA-2C7C60C9A27C}" srcOrd="0" destOrd="1" presId="urn:microsoft.com/office/officeart/2005/8/layout/list1"/>
    <dgm:cxn modelId="{B8CDADD0-9077-4860-AE44-303962F8BFFE}" type="presOf" srcId="{87296064-9FA9-47B4-BDA7-356715220368}" destId="{E1DB9219-6C87-40DD-A7D6-E4666FFB4738}" srcOrd="1" destOrd="0" presId="urn:microsoft.com/office/officeart/2005/8/layout/list1"/>
    <dgm:cxn modelId="{9E7867F4-1AE4-4454-9A24-A81F2D282E6D}" srcId="{BCEFADBB-E0A3-4819-B3AA-0142AF2DE7C4}" destId="{82B29075-A07D-4286-85CE-BC0240D3F093}" srcOrd="2" destOrd="0" parTransId="{5725F842-F686-464F-B5D5-85AA1C829A31}" sibTransId="{1D6458FE-948F-4180-85AE-44CAE2B957E4}"/>
    <dgm:cxn modelId="{2390C600-47F2-4947-A8F5-8450E5FFAB81}" type="presOf" srcId="{5A995854-22C6-4631-A5BD-30F7428F50A3}" destId="{64EEF936-C3D9-45B3-9706-B576381D4D4D}" srcOrd="1" destOrd="0" presId="urn:microsoft.com/office/officeart/2005/8/layout/list1"/>
    <dgm:cxn modelId="{E033B1A5-5A26-4430-A42F-E78C195818F5}" srcId="{BCEFADBB-E0A3-4819-B3AA-0142AF2DE7C4}" destId="{DE6142F3-99D2-4D35-BB64-A6FC6213C64A}" srcOrd="1" destOrd="0" parTransId="{8AA1E84F-3FA2-45D6-8E4A-BC4EE4504010}" sibTransId="{5EEAF41C-F153-428A-B3E0-46087DA6CFFE}"/>
    <dgm:cxn modelId="{5236AE59-FCC4-4A2B-92CA-66E4F776C144}" type="presOf" srcId="{BCEFADBB-E0A3-4819-B3AA-0142AF2DE7C4}" destId="{5EB1ADED-46E8-4189-8D94-5975F23EB848}" srcOrd="1" destOrd="0" presId="urn:microsoft.com/office/officeart/2005/8/layout/list1"/>
    <dgm:cxn modelId="{668A01D8-6251-41D7-A974-B11AB70131BD}" srcId="{0CAA6528-68C3-415B-A1FB-9471A7B242BA}" destId="{5A995854-22C6-4631-A5BD-30F7428F50A3}" srcOrd="0" destOrd="0" parTransId="{D6025DB2-072E-4C25-BDAB-3CBEBB616BDA}" sibTransId="{DB3B0809-0CD3-4032-BCEF-356AA152979E}"/>
    <dgm:cxn modelId="{AC1601D2-AD92-4289-A9B1-FB59AD136A62}" type="presOf" srcId="{82B29075-A07D-4286-85CE-BC0240D3F093}" destId="{76F24DF1-682D-45A6-96FA-2C7C60C9A27C}" srcOrd="0" destOrd="2" presId="urn:microsoft.com/office/officeart/2005/8/layout/list1"/>
    <dgm:cxn modelId="{87B99C5B-770D-4F68-B460-F1D309CA098A}" srcId="{BCEFADBB-E0A3-4819-B3AA-0142AF2DE7C4}" destId="{F07FA657-6E57-4726-9847-B8F10BF6646C}" srcOrd="0" destOrd="0" parTransId="{BCE43244-9183-495A-90E3-9166D37E2914}" sibTransId="{146EDCDB-C034-45CD-B898-729BF6B18F7C}"/>
    <dgm:cxn modelId="{CC358BAA-67C7-4478-930C-CF02F2C0BEA0}" type="presParOf" srcId="{EDFC5B56-26CD-4E88-8B95-91E303F34E88}" destId="{CC72EC24-0234-46E1-A7C2-256195F9F9E9}" srcOrd="0" destOrd="0" presId="urn:microsoft.com/office/officeart/2005/8/layout/list1"/>
    <dgm:cxn modelId="{8A03DB25-6BDC-44AB-B630-580BAFF1ECB0}" type="presParOf" srcId="{CC72EC24-0234-46E1-A7C2-256195F9F9E9}" destId="{428D6475-1C98-4924-BE31-07E538256530}" srcOrd="0" destOrd="0" presId="urn:microsoft.com/office/officeart/2005/8/layout/list1"/>
    <dgm:cxn modelId="{09E31B41-EB20-4B3B-BD78-892C71517848}" type="presParOf" srcId="{CC72EC24-0234-46E1-A7C2-256195F9F9E9}" destId="{64EEF936-C3D9-45B3-9706-B576381D4D4D}" srcOrd="1" destOrd="0" presId="urn:microsoft.com/office/officeart/2005/8/layout/list1"/>
    <dgm:cxn modelId="{FFC4D046-B1BD-486A-A8EB-1E7761002257}" type="presParOf" srcId="{EDFC5B56-26CD-4E88-8B95-91E303F34E88}" destId="{38261F6F-0D96-4514-8304-796CE0E4055D}" srcOrd="1" destOrd="0" presId="urn:microsoft.com/office/officeart/2005/8/layout/list1"/>
    <dgm:cxn modelId="{9C5F1DD8-EAC4-41EC-8C26-F71E47D09F02}" type="presParOf" srcId="{EDFC5B56-26CD-4E88-8B95-91E303F34E88}" destId="{A81BE15C-280C-4AD8-8449-BF869E76F040}" srcOrd="2" destOrd="0" presId="urn:microsoft.com/office/officeart/2005/8/layout/list1"/>
    <dgm:cxn modelId="{A7B60ECA-0BDE-4D17-AFBF-17A75B7C43AA}" type="presParOf" srcId="{EDFC5B56-26CD-4E88-8B95-91E303F34E88}" destId="{C9577C63-08D8-4243-B7C6-7EEAA64CC88A}" srcOrd="3" destOrd="0" presId="urn:microsoft.com/office/officeart/2005/8/layout/list1"/>
    <dgm:cxn modelId="{65F9282E-28D5-46F4-BD4F-53835E10C41E}" type="presParOf" srcId="{EDFC5B56-26CD-4E88-8B95-91E303F34E88}" destId="{E2672506-517E-4701-9998-F20D1A37E78C}" srcOrd="4" destOrd="0" presId="urn:microsoft.com/office/officeart/2005/8/layout/list1"/>
    <dgm:cxn modelId="{9404D138-5673-402D-B642-BE774B53F612}" type="presParOf" srcId="{E2672506-517E-4701-9998-F20D1A37E78C}" destId="{4C7E23C8-F47E-427C-A1FD-FF335DC2DF36}" srcOrd="0" destOrd="0" presId="urn:microsoft.com/office/officeart/2005/8/layout/list1"/>
    <dgm:cxn modelId="{A98FE0A1-41B4-4A91-9A9E-45BCEA68C9D8}" type="presParOf" srcId="{E2672506-517E-4701-9998-F20D1A37E78C}" destId="{E1DB9219-6C87-40DD-A7D6-E4666FFB4738}" srcOrd="1" destOrd="0" presId="urn:microsoft.com/office/officeart/2005/8/layout/list1"/>
    <dgm:cxn modelId="{A56D8F83-71BF-4639-91B2-235D35262F6A}" type="presParOf" srcId="{EDFC5B56-26CD-4E88-8B95-91E303F34E88}" destId="{AB7FAA26-A8A9-4F79-9C15-D690C02ACF62}" srcOrd="5" destOrd="0" presId="urn:microsoft.com/office/officeart/2005/8/layout/list1"/>
    <dgm:cxn modelId="{0376C25F-65E3-47FB-BC3B-B2173BB0357F}" type="presParOf" srcId="{EDFC5B56-26CD-4E88-8B95-91E303F34E88}" destId="{6F9F5B67-BE5F-4B26-BAB7-076A278B0AED}" srcOrd="6" destOrd="0" presId="urn:microsoft.com/office/officeart/2005/8/layout/list1"/>
    <dgm:cxn modelId="{319A45F7-BAE5-416F-8FF8-B031193D9642}" type="presParOf" srcId="{EDFC5B56-26CD-4E88-8B95-91E303F34E88}" destId="{8D80AA31-F71F-4432-8598-3C061B98E630}" srcOrd="7" destOrd="0" presId="urn:microsoft.com/office/officeart/2005/8/layout/list1"/>
    <dgm:cxn modelId="{9E16F593-1AD2-4961-9736-49EEFF4C8B30}" type="presParOf" srcId="{EDFC5B56-26CD-4E88-8B95-91E303F34E88}" destId="{5A11882E-B2E6-4E99-935A-285992CE5135}" srcOrd="8" destOrd="0" presId="urn:microsoft.com/office/officeart/2005/8/layout/list1"/>
    <dgm:cxn modelId="{414DF26D-00F7-4D72-A085-2EB151C27722}" type="presParOf" srcId="{5A11882E-B2E6-4E99-935A-285992CE5135}" destId="{08E3AC08-0196-4DA6-BC88-4076813573FB}" srcOrd="0" destOrd="0" presId="urn:microsoft.com/office/officeart/2005/8/layout/list1"/>
    <dgm:cxn modelId="{862CC255-175B-4450-8C5D-F9BDC85CF14F}" type="presParOf" srcId="{5A11882E-B2E6-4E99-935A-285992CE5135}" destId="{5EB1ADED-46E8-4189-8D94-5975F23EB848}" srcOrd="1" destOrd="0" presId="urn:microsoft.com/office/officeart/2005/8/layout/list1"/>
    <dgm:cxn modelId="{EF5C54F4-324C-4BBD-8C02-7EBB116588EE}" type="presParOf" srcId="{EDFC5B56-26CD-4E88-8B95-91E303F34E88}" destId="{0F973392-4D54-4314-B83F-4B0FA47E601D}" srcOrd="9" destOrd="0" presId="urn:microsoft.com/office/officeart/2005/8/layout/list1"/>
    <dgm:cxn modelId="{2B244BAD-1FD6-4E05-8874-F355A635D6A7}" type="presParOf" srcId="{EDFC5B56-26CD-4E88-8B95-91E303F34E88}" destId="{76F24DF1-682D-45A6-96FA-2C7C60C9A27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CAA6528-68C3-415B-A1FB-9471A7B242B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4010817-5B59-4109-8C0E-E3517A1AB496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Řízení o vyloučení úřední osoby</a:t>
          </a:r>
          <a:endParaRPr lang="cs-CZ" dirty="0"/>
        </a:p>
      </dgm:t>
    </dgm:pt>
    <dgm:pt modelId="{AF078BFE-C63A-4F58-8D4F-00F9B06D6D41}" type="parTrans" cxnId="{8501F76F-2DB3-45A3-A05E-1AC3AB18F343}">
      <dgm:prSet/>
      <dgm:spPr/>
      <dgm:t>
        <a:bodyPr/>
        <a:lstStyle/>
        <a:p>
          <a:endParaRPr lang="cs-CZ"/>
        </a:p>
      </dgm:t>
    </dgm:pt>
    <dgm:pt modelId="{50D7D224-EF1E-49AF-ADD9-29F48502AE62}" type="sibTrans" cxnId="{8501F76F-2DB3-45A3-A05E-1AC3AB18F343}">
      <dgm:prSet/>
      <dgm:spPr/>
      <dgm:t>
        <a:bodyPr/>
        <a:lstStyle/>
        <a:p>
          <a:endParaRPr lang="cs-CZ"/>
        </a:p>
      </dgm:t>
    </dgm:pt>
    <dgm:pt modelId="{0AA4620F-401C-4D05-82BC-8A03C0F154C9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800" b="1" dirty="0" smtClean="0"/>
            <a:t>Další řízení</a:t>
          </a:r>
          <a:endParaRPr lang="cs-CZ" sz="1800" b="1" dirty="0"/>
        </a:p>
      </dgm:t>
    </dgm:pt>
    <dgm:pt modelId="{18A829C8-BE9F-4879-A0D6-9128696BBD12}" type="sibTrans" cxnId="{E20A1BED-28CD-4051-8485-2E580DF1F960}">
      <dgm:prSet/>
      <dgm:spPr/>
      <dgm:t>
        <a:bodyPr/>
        <a:lstStyle/>
        <a:p>
          <a:endParaRPr lang="cs-CZ"/>
        </a:p>
      </dgm:t>
    </dgm:pt>
    <dgm:pt modelId="{3AFEF754-8904-477E-94DF-8D06324841E2}" type="parTrans" cxnId="{E20A1BED-28CD-4051-8485-2E580DF1F960}">
      <dgm:prSet/>
      <dgm:spPr/>
      <dgm:t>
        <a:bodyPr/>
        <a:lstStyle/>
        <a:p>
          <a:endParaRPr lang="cs-CZ"/>
        </a:p>
      </dgm:t>
    </dgm:pt>
    <dgm:pt modelId="{0D8F5FE4-64A8-4EE8-ADDF-4EFEBC901962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Řízení o delegaci</a:t>
          </a:r>
          <a:endParaRPr lang="cs-CZ" dirty="0"/>
        </a:p>
      </dgm:t>
    </dgm:pt>
    <dgm:pt modelId="{9DEFA287-D7B7-4545-AA47-4151C65AA727}" type="parTrans" cxnId="{DD5C92D9-DCF4-4143-96E5-86E95035275B}">
      <dgm:prSet/>
      <dgm:spPr/>
      <dgm:t>
        <a:bodyPr/>
        <a:lstStyle/>
        <a:p>
          <a:endParaRPr lang="cs-CZ"/>
        </a:p>
      </dgm:t>
    </dgm:pt>
    <dgm:pt modelId="{721C8148-1E41-4250-9CB9-4B017CE30FA1}" type="sibTrans" cxnId="{DD5C92D9-DCF4-4143-96E5-86E95035275B}">
      <dgm:prSet/>
      <dgm:spPr/>
      <dgm:t>
        <a:bodyPr/>
        <a:lstStyle/>
        <a:p>
          <a:endParaRPr lang="cs-CZ"/>
        </a:p>
      </dgm:t>
    </dgm:pt>
    <dgm:pt modelId="{E17F12F8-53AA-4A6E-A4EE-8B6B2E229972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Řízení o ustanovení zástupce</a:t>
          </a:r>
          <a:endParaRPr lang="cs-CZ" dirty="0"/>
        </a:p>
      </dgm:t>
    </dgm:pt>
    <dgm:pt modelId="{B29A11EE-84BA-4A48-90AD-992FF40AB890}" type="parTrans" cxnId="{A6970271-14BA-4AC6-BB74-EE037CBE73BF}">
      <dgm:prSet/>
      <dgm:spPr/>
      <dgm:t>
        <a:bodyPr/>
        <a:lstStyle/>
        <a:p>
          <a:endParaRPr lang="cs-CZ"/>
        </a:p>
      </dgm:t>
    </dgm:pt>
    <dgm:pt modelId="{F89660C9-FA40-40A0-A58C-49C4234861BA}" type="sibTrans" cxnId="{A6970271-14BA-4AC6-BB74-EE037CBE73BF}">
      <dgm:prSet/>
      <dgm:spPr/>
      <dgm:t>
        <a:bodyPr/>
        <a:lstStyle/>
        <a:p>
          <a:endParaRPr lang="cs-CZ"/>
        </a:p>
      </dgm:t>
    </dgm:pt>
    <dgm:pt modelId="{2EAC4D2E-A9F0-4761-AF96-56E6F4CDAB00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Řízení o navracení lhůty v předešlý stav</a:t>
          </a:r>
          <a:endParaRPr lang="cs-CZ" dirty="0"/>
        </a:p>
      </dgm:t>
    </dgm:pt>
    <dgm:pt modelId="{CFFD3D4A-B474-4B65-9712-9E2850E81996}" type="parTrans" cxnId="{717DFA0B-FC33-4CC8-ABDE-5F6F47299987}">
      <dgm:prSet/>
      <dgm:spPr/>
      <dgm:t>
        <a:bodyPr/>
        <a:lstStyle/>
        <a:p>
          <a:endParaRPr lang="cs-CZ"/>
        </a:p>
      </dgm:t>
    </dgm:pt>
    <dgm:pt modelId="{06A1F375-C795-4842-BF2F-A025912A6844}" type="sibTrans" cxnId="{717DFA0B-FC33-4CC8-ABDE-5F6F47299987}">
      <dgm:prSet/>
      <dgm:spPr/>
      <dgm:t>
        <a:bodyPr/>
        <a:lstStyle/>
        <a:p>
          <a:endParaRPr lang="cs-CZ"/>
        </a:p>
      </dgm:t>
    </dgm:pt>
    <dgm:pt modelId="{9E9F0D2D-7739-47CB-BF3C-FB88DB9C1B2D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Řízení o prodloužení lhůty</a:t>
          </a:r>
          <a:endParaRPr lang="cs-CZ" dirty="0"/>
        </a:p>
      </dgm:t>
    </dgm:pt>
    <dgm:pt modelId="{CA64BBA4-5921-480E-8AFD-54604117416A}" type="parTrans" cxnId="{61A5376F-A897-4587-AF17-06CEBC43C283}">
      <dgm:prSet/>
      <dgm:spPr/>
      <dgm:t>
        <a:bodyPr/>
        <a:lstStyle/>
        <a:p>
          <a:endParaRPr lang="cs-CZ"/>
        </a:p>
      </dgm:t>
    </dgm:pt>
    <dgm:pt modelId="{566D650D-95F7-418D-A4EF-497F3E4B9FD4}" type="sibTrans" cxnId="{61A5376F-A897-4587-AF17-06CEBC43C283}">
      <dgm:prSet/>
      <dgm:spPr/>
      <dgm:t>
        <a:bodyPr/>
        <a:lstStyle/>
        <a:p>
          <a:endParaRPr lang="cs-CZ"/>
        </a:p>
      </dgm:t>
    </dgm:pt>
    <dgm:pt modelId="{C3992469-7701-4724-BC0C-F92C4B5EAA54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Řízení o vyloučení neúčinnosti doručení</a:t>
          </a:r>
          <a:endParaRPr lang="cs-CZ" dirty="0"/>
        </a:p>
      </dgm:t>
    </dgm:pt>
    <dgm:pt modelId="{F4BE71F9-31BF-4C5A-BE87-48652C835D29}" type="parTrans" cxnId="{B9D54AFD-B656-49EB-A184-0D18C62054C7}">
      <dgm:prSet/>
      <dgm:spPr/>
      <dgm:t>
        <a:bodyPr/>
        <a:lstStyle/>
        <a:p>
          <a:endParaRPr lang="cs-CZ"/>
        </a:p>
      </dgm:t>
    </dgm:pt>
    <dgm:pt modelId="{EFF3B961-C733-4C15-957F-2F3F4AE409CE}" type="sibTrans" cxnId="{B9D54AFD-B656-49EB-A184-0D18C62054C7}">
      <dgm:prSet/>
      <dgm:spPr/>
      <dgm:t>
        <a:bodyPr/>
        <a:lstStyle/>
        <a:p>
          <a:endParaRPr lang="cs-CZ"/>
        </a:p>
      </dgm:t>
    </dgm:pt>
    <dgm:pt modelId="{09C51817-681A-4EDF-B56E-87B198D13BA3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další</a:t>
          </a:r>
          <a:endParaRPr lang="cs-CZ" dirty="0"/>
        </a:p>
      </dgm:t>
    </dgm:pt>
    <dgm:pt modelId="{4B3292C4-9834-4CEC-B387-5E579D310FA4}" type="parTrans" cxnId="{DE56B99F-FE17-4E74-A32F-ECFE6BE9AD49}">
      <dgm:prSet/>
      <dgm:spPr/>
      <dgm:t>
        <a:bodyPr/>
        <a:lstStyle/>
        <a:p>
          <a:endParaRPr lang="cs-CZ"/>
        </a:p>
      </dgm:t>
    </dgm:pt>
    <dgm:pt modelId="{52C50685-1C43-4967-B483-2C0437C0D236}" type="sibTrans" cxnId="{DE56B99F-FE17-4E74-A32F-ECFE6BE9AD49}">
      <dgm:prSet/>
      <dgm:spPr/>
      <dgm:t>
        <a:bodyPr/>
        <a:lstStyle/>
        <a:p>
          <a:endParaRPr lang="cs-CZ"/>
        </a:p>
      </dgm:t>
    </dgm:pt>
    <dgm:pt modelId="{EDFC5B56-26CD-4E88-8B95-91E303F34E88}" type="pres">
      <dgm:prSet presAssocID="{0CAA6528-68C3-415B-A1FB-9471A7B242B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CC2F9DC-8DD4-434F-B75D-AFC1DA1FBD2D}" type="pres">
      <dgm:prSet presAssocID="{0AA4620F-401C-4D05-82BC-8A03C0F154C9}" presName="parentLin" presStyleCnt="0"/>
      <dgm:spPr/>
    </dgm:pt>
    <dgm:pt modelId="{6A78ED50-7BCD-419D-B9A2-CAA8C9411EA7}" type="pres">
      <dgm:prSet presAssocID="{0AA4620F-401C-4D05-82BC-8A03C0F154C9}" presName="parentLeftMargin" presStyleLbl="node1" presStyleIdx="0" presStyleCnt="1"/>
      <dgm:spPr/>
      <dgm:t>
        <a:bodyPr/>
        <a:lstStyle/>
        <a:p>
          <a:endParaRPr lang="cs-CZ"/>
        </a:p>
      </dgm:t>
    </dgm:pt>
    <dgm:pt modelId="{EE131309-4A65-457D-A293-729541A3D8C9}" type="pres">
      <dgm:prSet presAssocID="{0AA4620F-401C-4D05-82BC-8A03C0F154C9}" presName="parentText" presStyleLbl="node1" presStyleIdx="0" presStyleCnt="1" custScaleY="15376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7E5328-57BA-4E96-AF3C-02B5C4467995}" type="pres">
      <dgm:prSet presAssocID="{0AA4620F-401C-4D05-82BC-8A03C0F154C9}" presName="negativeSpace" presStyleCnt="0"/>
      <dgm:spPr/>
    </dgm:pt>
    <dgm:pt modelId="{09DD9A19-4601-4909-9C83-D31BCDA212E9}" type="pres">
      <dgm:prSet presAssocID="{0AA4620F-401C-4D05-82BC-8A03C0F154C9}" presName="childText" presStyleLbl="conFgAcc1" presStyleIdx="0" presStyleCnt="1" custScaleY="10376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20A1BED-28CD-4051-8485-2E580DF1F960}" srcId="{0CAA6528-68C3-415B-A1FB-9471A7B242BA}" destId="{0AA4620F-401C-4D05-82BC-8A03C0F154C9}" srcOrd="0" destOrd="0" parTransId="{3AFEF754-8904-477E-94DF-8D06324841E2}" sibTransId="{18A829C8-BE9F-4879-A0D6-9128696BBD12}"/>
    <dgm:cxn modelId="{717DFA0B-FC33-4CC8-ABDE-5F6F47299987}" srcId="{0AA4620F-401C-4D05-82BC-8A03C0F154C9}" destId="{2EAC4D2E-A9F0-4761-AF96-56E6F4CDAB00}" srcOrd="3" destOrd="0" parTransId="{CFFD3D4A-B474-4B65-9712-9E2850E81996}" sibTransId="{06A1F375-C795-4842-BF2F-A025912A6844}"/>
    <dgm:cxn modelId="{58F3D3D1-B7A8-4B40-ADC6-094F3917A778}" type="presOf" srcId="{9E9F0D2D-7739-47CB-BF3C-FB88DB9C1B2D}" destId="{09DD9A19-4601-4909-9C83-D31BCDA212E9}" srcOrd="0" destOrd="4" presId="urn:microsoft.com/office/officeart/2005/8/layout/list1"/>
    <dgm:cxn modelId="{61A5376F-A897-4587-AF17-06CEBC43C283}" srcId="{0AA4620F-401C-4D05-82BC-8A03C0F154C9}" destId="{9E9F0D2D-7739-47CB-BF3C-FB88DB9C1B2D}" srcOrd="4" destOrd="0" parTransId="{CA64BBA4-5921-480E-8AFD-54604117416A}" sibTransId="{566D650D-95F7-418D-A4EF-497F3E4B9FD4}"/>
    <dgm:cxn modelId="{8501F76F-2DB3-45A3-A05E-1AC3AB18F343}" srcId="{0AA4620F-401C-4D05-82BC-8A03C0F154C9}" destId="{34010817-5B59-4109-8C0E-E3517A1AB496}" srcOrd="0" destOrd="0" parTransId="{AF078BFE-C63A-4F58-8D4F-00F9B06D6D41}" sibTransId="{50D7D224-EF1E-49AF-ADD9-29F48502AE62}"/>
    <dgm:cxn modelId="{8E05F4CD-16D3-4FDA-816A-B058797027D7}" type="presOf" srcId="{0AA4620F-401C-4D05-82BC-8A03C0F154C9}" destId="{EE131309-4A65-457D-A293-729541A3D8C9}" srcOrd="1" destOrd="0" presId="urn:microsoft.com/office/officeart/2005/8/layout/list1"/>
    <dgm:cxn modelId="{A68C73F8-AE19-4029-9EA1-80F684BC0190}" type="presOf" srcId="{0AA4620F-401C-4D05-82BC-8A03C0F154C9}" destId="{6A78ED50-7BCD-419D-B9A2-CAA8C9411EA7}" srcOrd="0" destOrd="0" presId="urn:microsoft.com/office/officeart/2005/8/layout/list1"/>
    <dgm:cxn modelId="{DD07F640-EBD7-451E-8C31-C55FD6D83417}" type="presOf" srcId="{0CAA6528-68C3-415B-A1FB-9471A7B242BA}" destId="{EDFC5B56-26CD-4E88-8B95-91E303F34E88}" srcOrd="0" destOrd="0" presId="urn:microsoft.com/office/officeart/2005/8/layout/list1"/>
    <dgm:cxn modelId="{C1C73595-688A-4F32-8A51-14BF3FE1CE58}" type="presOf" srcId="{0D8F5FE4-64A8-4EE8-ADDF-4EFEBC901962}" destId="{09DD9A19-4601-4909-9C83-D31BCDA212E9}" srcOrd="0" destOrd="1" presId="urn:microsoft.com/office/officeart/2005/8/layout/list1"/>
    <dgm:cxn modelId="{78AB7C25-175E-4172-9A35-0E2E2B98DD38}" type="presOf" srcId="{34010817-5B59-4109-8C0E-E3517A1AB496}" destId="{09DD9A19-4601-4909-9C83-D31BCDA212E9}" srcOrd="0" destOrd="0" presId="urn:microsoft.com/office/officeart/2005/8/layout/list1"/>
    <dgm:cxn modelId="{DD5C92D9-DCF4-4143-96E5-86E95035275B}" srcId="{0AA4620F-401C-4D05-82BC-8A03C0F154C9}" destId="{0D8F5FE4-64A8-4EE8-ADDF-4EFEBC901962}" srcOrd="1" destOrd="0" parTransId="{9DEFA287-D7B7-4545-AA47-4151C65AA727}" sibTransId="{721C8148-1E41-4250-9CB9-4B017CE30FA1}"/>
    <dgm:cxn modelId="{665AD7E4-E771-4CDB-BB41-5AF7A4B839FC}" type="presOf" srcId="{E17F12F8-53AA-4A6E-A4EE-8B6B2E229972}" destId="{09DD9A19-4601-4909-9C83-D31BCDA212E9}" srcOrd="0" destOrd="2" presId="urn:microsoft.com/office/officeart/2005/8/layout/list1"/>
    <dgm:cxn modelId="{7784E1D8-4B90-403A-8821-DC0E462C6032}" type="presOf" srcId="{2EAC4D2E-A9F0-4761-AF96-56E6F4CDAB00}" destId="{09DD9A19-4601-4909-9C83-D31BCDA212E9}" srcOrd="0" destOrd="3" presId="urn:microsoft.com/office/officeart/2005/8/layout/list1"/>
    <dgm:cxn modelId="{A6970271-14BA-4AC6-BB74-EE037CBE73BF}" srcId="{0AA4620F-401C-4D05-82BC-8A03C0F154C9}" destId="{E17F12F8-53AA-4A6E-A4EE-8B6B2E229972}" srcOrd="2" destOrd="0" parTransId="{B29A11EE-84BA-4A48-90AD-992FF40AB890}" sibTransId="{F89660C9-FA40-40A0-A58C-49C4234861BA}"/>
    <dgm:cxn modelId="{DE56B99F-FE17-4E74-A32F-ECFE6BE9AD49}" srcId="{0AA4620F-401C-4D05-82BC-8A03C0F154C9}" destId="{09C51817-681A-4EDF-B56E-87B198D13BA3}" srcOrd="6" destOrd="0" parTransId="{4B3292C4-9834-4CEC-B387-5E579D310FA4}" sibTransId="{52C50685-1C43-4967-B483-2C0437C0D236}"/>
    <dgm:cxn modelId="{B9D54AFD-B656-49EB-A184-0D18C62054C7}" srcId="{0AA4620F-401C-4D05-82BC-8A03C0F154C9}" destId="{C3992469-7701-4724-BC0C-F92C4B5EAA54}" srcOrd="5" destOrd="0" parTransId="{F4BE71F9-31BF-4C5A-BE87-48652C835D29}" sibTransId="{EFF3B961-C733-4C15-957F-2F3F4AE409CE}"/>
    <dgm:cxn modelId="{58D17CC4-3CFF-42D2-A782-7E9EF9AF63D1}" type="presOf" srcId="{C3992469-7701-4724-BC0C-F92C4B5EAA54}" destId="{09DD9A19-4601-4909-9C83-D31BCDA212E9}" srcOrd="0" destOrd="5" presId="urn:microsoft.com/office/officeart/2005/8/layout/list1"/>
    <dgm:cxn modelId="{E7C8A858-E71E-4D8A-AC92-A95D24B5CB16}" type="presOf" srcId="{09C51817-681A-4EDF-B56E-87B198D13BA3}" destId="{09DD9A19-4601-4909-9C83-D31BCDA212E9}" srcOrd="0" destOrd="6" presId="urn:microsoft.com/office/officeart/2005/8/layout/list1"/>
    <dgm:cxn modelId="{4FBC4926-BD49-4FED-9B6B-B252388B9CB5}" type="presParOf" srcId="{EDFC5B56-26CD-4E88-8B95-91E303F34E88}" destId="{0CC2F9DC-8DD4-434F-B75D-AFC1DA1FBD2D}" srcOrd="0" destOrd="0" presId="urn:microsoft.com/office/officeart/2005/8/layout/list1"/>
    <dgm:cxn modelId="{8EC425F4-C4D6-4ED1-AF17-8C5A81B8C4EB}" type="presParOf" srcId="{0CC2F9DC-8DD4-434F-B75D-AFC1DA1FBD2D}" destId="{6A78ED50-7BCD-419D-B9A2-CAA8C9411EA7}" srcOrd="0" destOrd="0" presId="urn:microsoft.com/office/officeart/2005/8/layout/list1"/>
    <dgm:cxn modelId="{02146582-59C7-4802-988E-19DBD7208B0B}" type="presParOf" srcId="{0CC2F9DC-8DD4-434F-B75D-AFC1DA1FBD2D}" destId="{EE131309-4A65-457D-A293-729541A3D8C9}" srcOrd="1" destOrd="0" presId="urn:microsoft.com/office/officeart/2005/8/layout/list1"/>
    <dgm:cxn modelId="{36A1D928-EB1E-4CD8-A84C-EC62DA3127D4}" type="presParOf" srcId="{EDFC5B56-26CD-4E88-8B95-91E303F34E88}" destId="{887E5328-57BA-4E96-AF3C-02B5C4467995}" srcOrd="1" destOrd="0" presId="urn:microsoft.com/office/officeart/2005/8/layout/list1"/>
    <dgm:cxn modelId="{57686015-580A-483E-87FC-7CFEE6F7B34A}" type="presParOf" srcId="{EDFC5B56-26CD-4E88-8B95-91E303F34E88}" destId="{09DD9A19-4601-4909-9C83-D31BCDA212E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FE8A5-BE00-4385-979F-00D413E2E9F6}">
      <dsp:nvSpPr>
        <dsp:cNvPr id="0" name=""/>
        <dsp:cNvSpPr/>
      </dsp:nvSpPr>
      <dsp:spPr>
        <a:xfrm>
          <a:off x="0" y="1397000"/>
          <a:ext cx="2539999" cy="1269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Daňové právo</a:t>
          </a:r>
          <a:endParaRPr lang="cs-CZ" sz="4000" kern="1200" dirty="0"/>
        </a:p>
      </dsp:txBody>
      <dsp:txXfrm>
        <a:off x="37197" y="1434197"/>
        <a:ext cx="2465605" cy="1195605"/>
      </dsp:txXfrm>
    </dsp:sp>
    <dsp:sp modelId="{0F6E6854-BB44-4B59-B38A-0FEB804618E4}">
      <dsp:nvSpPr>
        <dsp:cNvPr id="0" name=""/>
        <dsp:cNvSpPr/>
      </dsp:nvSpPr>
      <dsp:spPr>
        <a:xfrm rot="19457599">
          <a:off x="2422396" y="1638750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016719" y="1635594"/>
        <a:ext cx="62560" cy="62560"/>
      </dsp:txXfrm>
    </dsp:sp>
    <dsp:sp modelId="{85D028EA-9464-4126-9461-B8449B7DC885}">
      <dsp:nvSpPr>
        <dsp:cNvPr id="0" name=""/>
        <dsp:cNvSpPr/>
      </dsp:nvSpPr>
      <dsp:spPr>
        <a:xfrm>
          <a:off x="3556000" y="666750"/>
          <a:ext cx="2539999" cy="1269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obecná část</a:t>
          </a:r>
          <a:endParaRPr lang="cs-CZ" sz="4000" kern="1200" dirty="0"/>
        </a:p>
      </dsp:txBody>
      <dsp:txXfrm>
        <a:off x="3593197" y="703947"/>
        <a:ext cx="2465605" cy="1195605"/>
      </dsp:txXfrm>
    </dsp:sp>
    <dsp:sp modelId="{56F69165-1B02-4FD8-A97C-9025D47672C3}">
      <dsp:nvSpPr>
        <dsp:cNvPr id="0" name=""/>
        <dsp:cNvSpPr/>
      </dsp:nvSpPr>
      <dsp:spPr>
        <a:xfrm rot="2142401">
          <a:off x="2422396" y="2368999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016719" y="2365844"/>
        <a:ext cx="62560" cy="62560"/>
      </dsp:txXfrm>
    </dsp:sp>
    <dsp:sp modelId="{FD01BA8D-31C0-4C1E-8593-83A910061B97}">
      <dsp:nvSpPr>
        <dsp:cNvPr id="0" name=""/>
        <dsp:cNvSpPr/>
      </dsp:nvSpPr>
      <dsp:spPr>
        <a:xfrm>
          <a:off x="3556000" y="2127250"/>
          <a:ext cx="2539999" cy="1269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zvláštní část</a:t>
          </a:r>
          <a:endParaRPr lang="cs-CZ" sz="4000" kern="1200" dirty="0"/>
        </a:p>
      </dsp:txBody>
      <dsp:txXfrm>
        <a:off x="3593197" y="2164447"/>
        <a:ext cx="2465605" cy="119560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993C6-1DCB-48BE-9D76-82D91ABBBF56}">
      <dsp:nvSpPr>
        <dsp:cNvPr id="0" name=""/>
        <dsp:cNvSpPr/>
      </dsp:nvSpPr>
      <dsp:spPr>
        <a:xfrm>
          <a:off x="40" y="9926"/>
          <a:ext cx="3845569" cy="633600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Formalizované postupy</a:t>
          </a:r>
          <a:endParaRPr lang="cs-CZ" sz="2200" kern="1200" dirty="0"/>
        </a:p>
      </dsp:txBody>
      <dsp:txXfrm>
        <a:off x="40" y="9926"/>
        <a:ext cx="3845569" cy="633600"/>
      </dsp:txXfrm>
    </dsp:sp>
    <dsp:sp modelId="{4A7A128D-E97F-42A3-B59E-8D6174ED807F}">
      <dsp:nvSpPr>
        <dsp:cNvPr id="0" name=""/>
        <dsp:cNvSpPr/>
      </dsp:nvSpPr>
      <dsp:spPr>
        <a:xfrm>
          <a:off x="40" y="643526"/>
          <a:ext cx="3845569" cy="3872508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kontrolní postupy:</a:t>
          </a:r>
          <a:endParaRPr lang="cs-CZ" sz="2200" kern="1200" dirty="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daňová kontrola</a:t>
          </a:r>
          <a:endParaRPr lang="cs-CZ" sz="2200" kern="1200" dirty="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postup k odstranění pochybností</a:t>
          </a:r>
          <a:endParaRPr lang="cs-CZ" sz="2200" kern="1200" dirty="0"/>
        </a:p>
      </dsp:txBody>
      <dsp:txXfrm>
        <a:off x="40" y="643526"/>
        <a:ext cx="3845569" cy="3872508"/>
      </dsp:txXfrm>
    </dsp:sp>
    <dsp:sp modelId="{29FB556B-A09B-400D-84D6-AEDCCFF49AD8}">
      <dsp:nvSpPr>
        <dsp:cNvPr id="0" name=""/>
        <dsp:cNvSpPr/>
      </dsp:nvSpPr>
      <dsp:spPr>
        <a:xfrm>
          <a:off x="4383989" y="9926"/>
          <a:ext cx="3845569" cy="633600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Neformalizované postupy</a:t>
          </a:r>
          <a:endParaRPr lang="cs-CZ" sz="2200" kern="1200" dirty="0"/>
        </a:p>
      </dsp:txBody>
      <dsp:txXfrm>
        <a:off x="4383989" y="9926"/>
        <a:ext cx="3845569" cy="633600"/>
      </dsp:txXfrm>
    </dsp:sp>
    <dsp:sp modelId="{6301595B-E45D-47D6-9D27-77ED4EEB4AFF}">
      <dsp:nvSpPr>
        <dsp:cNvPr id="0" name=""/>
        <dsp:cNvSpPr/>
      </dsp:nvSpPr>
      <dsp:spPr>
        <a:xfrm>
          <a:off x="4383989" y="643526"/>
          <a:ext cx="3845569" cy="3872508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vyhledávací činnost:</a:t>
          </a:r>
          <a:endParaRPr lang="cs-CZ" sz="2200" kern="1200" dirty="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místní šetření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vysvětlení	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dokazování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dožádání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doručování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vedení spisu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evidence daní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vybírání daní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protokolace</a:t>
          </a:r>
        </a:p>
      </dsp:txBody>
      <dsp:txXfrm>
        <a:off x="4383989" y="643526"/>
        <a:ext cx="3845569" cy="3872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FE8A5-BE00-4385-979F-00D413E2E9F6}">
      <dsp:nvSpPr>
        <dsp:cNvPr id="0" name=""/>
        <dsp:cNvSpPr/>
      </dsp:nvSpPr>
      <dsp:spPr>
        <a:xfrm>
          <a:off x="0" y="1397000"/>
          <a:ext cx="2539999" cy="1269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Daňové právo</a:t>
          </a:r>
          <a:endParaRPr lang="cs-CZ" sz="2700" kern="1200" dirty="0"/>
        </a:p>
      </dsp:txBody>
      <dsp:txXfrm>
        <a:off x="37197" y="1434197"/>
        <a:ext cx="2465605" cy="1195605"/>
      </dsp:txXfrm>
    </dsp:sp>
    <dsp:sp modelId="{0F6E6854-BB44-4B59-B38A-0FEB804618E4}">
      <dsp:nvSpPr>
        <dsp:cNvPr id="0" name=""/>
        <dsp:cNvSpPr/>
      </dsp:nvSpPr>
      <dsp:spPr>
        <a:xfrm rot="19457599">
          <a:off x="2422396" y="1638750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016719" y="1635594"/>
        <a:ext cx="62560" cy="62560"/>
      </dsp:txXfrm>
    </dsp:sp>
    <dsp:sp modelId="{85D028EA-9464-4126-9461-B8449B7DC885}">
      <dsp:nvSpPr>
        <dsp:cNvPr id="0" name=""/>
        <dsp:cNvSpPr/>
      </dsp:nvSpPr>
      <dsp:spPr>
        <a:xfrm>
          <a:off x="3556000" y="666750"/>
          <a:ext cx="2539999" cy="1269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hmotné (konstrukční prvky)</a:t>
          </a:r>
          <a:endParaRPr lang="cs-CZ" sz="2700" kern="1200" dirty="0"/>
        </a:p>
      </dsp:txBody>
      <dsp:txXfrm>
        <a:off x="3593197" y="703947"/>
        <a:ext cx="2465605" cy="1195605"/>
      </dsp:txXfrm>
    </dsp:sp>
    <dsp:sp modelId="{56F69165-1B02-4FD8-A97C-9025D47672C3}">
      <dsp:nvSpPr>
        <dsp:cNvPr id="0" name=""/>
        <dsp:cNvSpPr/>
      </dsp:nvSpPr>
      <dsp:spPr>
        <a:xfrm rot="2142401">
          <a:off x="2422396" y="2368999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016719" y="2365844"/>
        <a:ext cx="62560" cy="62560"/>
      </dsp:txXfrm>
    </dsp:sp>
    <dsp:sp modelId="{FD01BA8D-31C0-4C1E-8593-83A910061B97}">
      <dsp:nvSpPr>
        <dsp:cNvPr id="0" name=""/>
        <dsp:cNvSpPr/>
      </dsp:nvSpPr>
      <dsp:spPr>
        <a:xfrm>
          <a:off x="3556000" y="2127250"/>
          <a:ext cx="2539999" cy="1269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procesní (správa daní)</a:t>
          </a:r>
          <a:endParaRPr lang="cs-CZ" sz="2700" kern="1200" dirty="0"/>
        </a:p>
      </dsp:txBody>
      <dsp:txXfrm>
        <a:off x="3593197" y="2164447"/>
        <a:ext cx="2465605" cy="1195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63F18-88B8-4132-9499-D3DBE4BAC339}">
      <dsp:nvSpPr>
        <dsp:cNvPr id="0" name=""/>
        <dsp:cNvSpPr/>
      </dsp:nvSpPr>
      <dsp:spPr>
        <a:xfrm>
          <a:off x="868187" y="2537547"/>
          <a:ext cx="1081374" cy="8841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Daně v širokém slova smyslu</a:t>
          </a:r>
          <a:endParaRPr lang="cs-CZ" sz="1100" kern="1200" dirty="0"/>
        </a:p>
      </dsp:txBody>
      <dsp:txXfrm>
        <a:off x="894082" y="2563442"/>
        <a:ext cx="1029584" cy="832318"/>
      </dsp:txXfrm>
    </dsp:sp>
    <dsp:sp modelId="{8ED6CE33-C07A-4153-88EB-FA181A38DD03}">
      <dsp:nvSpPr>
        <dsp:cNvPr id="0" name=""/>
        <dsp:cNvSpPr/>
      </dsp:nvSpPr>
      <dsp:spPr>
        <a:xfrm rot="15948336">
          <a:off x="886883" y="1985132"/>
          <a:ext cx="1980502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1980502" y="687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1827622" y="1942490"/>
        <a:ext cx="99025" cy="99025"/>
      </dsp:txXfrm>
    </dsp:sp>
    <dsp:sp modelId="{372D9E78-2E1C-4851-9CC6-A175C06B7E43}">
      <dsp:nvSpPr>
        <dsp:cNvPr id="0" name=""/>
        <dsp:cNvSpPr/>
      </dsp:nvSpPr>
      <dsp:spPr>
        <a:xfrm>
          <a:off x="1804707" y="496640"/>
          <a:ext cx="1111111" cy="10155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Daně v užším slova smyslu</a:t>
          </a:r>
          <a:endParaRPr lang="cs-CZ" sz="1100" kern="1200" dirty="0"/>
        </a:p>
      </dsp:txBody>
      <dsp:txXfrm>
        <a:off x="1834451" y="526384"/>
        <a:ext cx="1051623" cy="956039"/>
      </dsp:txXfrm>
    </dsp:sp>
    <dsp:sp modelId="{9390C308-3C72-42AD-852F-A5C5C22B0473}">
      <dsp:nvSpPr>
        <dsp:cNvPr id="0" name=""/>
        <dsp:cNvSpPr/>
      </dsp:nvSpPr>
      <dsp:spPr>
        <a:xfrm rot="20857523">
          <a:off x="2900121" y="852744"/>
          <a:ext cx="1351254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1351254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541967" y="825833"/>
        <a:ext cx="67562" cy="67562"/>
      </dsp:txXfrm>
    </dsp:sp>
    <dsp:sp modelId="{46325BD9-E565-4F7B-AE85-5022F0CFE6EF}">
      <dsp:nvSpPr>
        <dsp:cNvPr id="0" name=""/>
        <dsp:cNvSpPr/>
      </dsp:nvSpPr>
      <dsp:spPr>
        <a:xfrm>
          <a:off x="4235680" y="499779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přímé</a:t>
          </a:r>
          <a:endParaRPr lang="cs-CZ" sz="1100" kern="1200" dirty="0"/>
        </a:p>
      </dsp:txBody>
      <dsp:txXfrm>
        <a:off x="4248277" y="512376"/>
        <a:ext cx="834992" cy="404899"/>
      </dsp:txXfrm>
    </dsp:sp>
    <dsp:sp modelId="{965E4374-C011-4D00-A891-3A7C08E9ED5A}">
      <dsp:nvSpPr>
        <dsp:cNvPr id="0" name=""/>
        <dsp:cNvSpPr/>
      </dsp:nvSpPr>
      <dsp:spPr>
        <a:xfrm rot="18289469">
          <a:off x="4966646" y="460652"/>
          <a:ext cx="602514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602514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5252840" y="452460"/>
        <a:ext cx="30125" cy="30125"/>
      </dsp:txXfrm>
    </dsp:sp>
    <dsp:sp modelId="{390CF37E-6DA2-41FA-8E66-A3D0A6BA5C53}">
      <dsp:nvSpPr>
        <dsp:cNvPr id="0" name=""/>
        <dsp:cNvSpPr/>
      </dsp:nvSpPr>
      <dsp:spPr>
        <a:xfrm>
          <a:off x="5439940" y="5172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důchodové</a:t>
          </a:r>
          <a:endParaRPr lang="cs-CZ" sz="1100" kern="1200" dirty="0"/>
        </a:p>
      </dsp:txBody>
      <dsp:txXfrm>
        <a:off x="5452537" y="17769"/>
        <a:ext cx="834992" cy="404899"/>
      </dsp:txXfrm>
    </dsp:sp>
    <dsp:sp modelId="{C24C4156-ED4F-43E1-9746-64D4F395C098}">
      <dsp:nvSpPr>
        <dsp:cNvPr id="0" name=""/>
        <dsp:cNvSpPr/>
      </dsp:nvSpPr>
      <dsp:spPr>
        <a:xfrm>
          <a:off x="5095866" y="707955"/>
          <a:ext cx="344074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344074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5259301" y="706224"/>
        <a:ext cx="17203" cy="17203"/>
      </dsp:txXfrm>
    </dsp:sp>
    <dsp:sp modelId="{619D265C-C827-4804-9C3B-DDBF21EED607}">
      <dsp:nvSpPr>
        <dsp:cNvPr id="0" name=""/>
        <dsp:cNvSpPr/>
      </dsp:nvSpPr>
      <dsp:spPr>
        <a:xfrm>
          <a:off x="5439940" y="499779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majetkové</a:t>
          </a:r>
          <a:endParaRPr lang="cs-CZ" sz="1100" kern="1200" dirty="0"/>
        </a:p>
      </dsp:txBody>
      <dsp:txXfrm>
        <a:off x="5452537" y="512376"/>
        <a:ext cx="834992" cy="404899"/>
      </dsp:txXfrm>
    </dsp:sp>
    <dsp:sp modelId="{EF4E63C2-DF39-4D17-B3C4-2FC16DBFF61B}">
      <dsp:nvSpPr>
        <dsp:cNvPr id="0" name=""/>
        <dsp:cNvSpPr/>
      </dsp:nvSpPr>
      <dsp:spPr>
        <a:xfrm rot="3310531">
          <a:off x="4966646" y="955259"/>
          <a:ext cx="602514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602514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252840" y="947067"/>
        <a:ext cx="30125" cy="30125"/>
      </dsp:txXfrm>
    </dsp:sp>
    <dsp:sp modelId="{07A55C57-06C2-4D12-8C5F-6A6F99EEF7D8}">
      <dsp:nvSpPr>
        <dsp:cNvPr id="0" name=""/>
        <dsp:cNvSpPr/>
      </dsp:nvSpPr>
      <dsp:spPr>
        <a:xfrm>
          <a:off x="5439940" y="994387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ostatní</a:t>
          </a:r>
          <a:endParaRPr lang="cs-CZ" sz="1100" kern="1200" dirty="0"/>
        </a:p>
      </dsp:txBody>
      <dsp:txXfrm>
        <a:off x="5452537" y="1006984"/>
        <a:ext cx="834992" cy="404899"/>
      </dsp:txXfrm>
    </dsp:sp>
    <dsp:sp modelId="{8A05C4A7-6D7F-4224-BA64-39916F0DC986}">
      <dsp:nvSpPr>
        <dsp:cNvPr id="0" name=""/>
        <dsp:cNvSpPr/>
      </dsp:nvSpPr>
      <dsp:spPr>
        <a:xfrm rot="2139463">
          <a:off x="2763540" y="1471003"/>
          <a:ext cx="1624416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1624416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535138" y="1437263"/>
        <a:ext cx="81220" cy="81220"/>
      </dsp:txXfrm>
    </dsp:sp>
    <dsp:sp modelId="{5F7D107A-0715-49AA-9283-23C36E27A4D2}">
      <dsp:nvSpPr>
        <dsp:cNvPr id="0" name=""/>
        <dsp:cNvSpPr/>
      </dsp:nvSpPr>
      <dsp:spPr>
        <a:xfrm>
          <a:off x="4235680" y="1736297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nepřímé</a:t>
          </a:r>
          <a:endParaRPr lang="cs-CZ" sz="1100" kern="1200" dirty="0"/>
        </a:p>
      </dsp:txBody>
      <dsp:txXfrm>
        <a:off x="4248277" y="1748894"/>
        <a:ext cx="834992" cy="404899"/>
      </dsp:txXfrm>
    </dsp:sp>
    <dsp:sp modelId="{A05AE863-35C2-4E93-BF25-D7D81853D374}">
      <dsp:nvSpPr>
        <dsp:cNvPr id="0" name=""/>
        <dsp:cNvSpPr/>
      </dsp:nvSpPr>
      <dsp:spPr>
        <a:xfrm rot="19457599">
          <a:off x="5056039" y="1820821"/>
          <a:ext cx="423729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423729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5257310" y="1817099"/>
        <a:ext cx="21186" cy="21186"/>
      </dsp:txXfrm>
    </dsp:sp>
    <dsp:sp modelId="{1C27BA9E-E7B0-4FAB-8A25-E508B419AA13}">
      <dsp:nvSpPr>
        <dsp:cNvPr id="0" name=""/>
        <dsp:cNvSpPr/>
      </dsp:nvSpPr>
      <dsp:spPr>
        <a:xfrm>
          <a:off x="5439940" y="1488994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všeobecné</a:t>
          </a:r>
          <a:endParaRPr lang="cs-CZ" sz="1100" kern="1200" dirty="0"/>
        </a:p>
      </dsp:txBody>
      <dsp:txXfrm>
        <a:off x="5452537" y="1501591"/>
        <a:ext cx="834992" cy="404899"/>
      </dsp:txXfrm>
    </dsp:sp>
    <dsp:sp modelId="{9C975B77-4BB2-4941-9C38-722E39A5F43C}">
      <dsp:nvSpPr>
        <dsp:cNvPr id="0" name=""/>
        <dsp:cNvSpPr/>
      </dsp:nvSpPr>
      <dsp:spPr>
        <a:xfrm rot="2142401">
          <a:off x="5056039" y="2068125"/>
          <a:ext cx="423729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423729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5257310" y="2064403"/>
        <a:ext cx="21186" cy="21186"/>
      </dsp:txXfrm>
    </dsp:sp>
    <dsp:sp modelId="{536A614B-E0ED-40C5-B5F1-022475D80210}">
      <dsp:nvSpPr>
        <dsp:cNvPr id="0" name=""/>
        <dsp:cNvSpPr/>
      </dsp:nvSpPr>
      <dsp:spPr>
        <a:xfrm>
          <a:off x="5439940" y="1983601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selektivní</a:t>
          </a:r>
          <a:endParaRPr lang="cs-CZ" sz="1100" kern="1200" dirty="0"/>
        </a:p>
      </dsp:txBody>
      <dsp:txXfrm>
        <a:off x="5452537" y="1996198"/>
        <a:ext cx="834992" cy="404899"/>
      </dsp:txXfrm>
    </dsp:sp>
    <dsp:sp modelId="{FCDBDBA4-46FA-4ACE-A7BE-CEC99CBCB3AE}">
      <dsp:nvSpPr>
        <dsp:cNvPr id="0" name=""/>
        <dsp:cNvSpPr/>
      </dsp:nvSpPr>
      <dsp:spPr>
        <a:xfrm rot="21571091">
          <a:off x="1949548" y="2969415"/>
          <a:ext cx="788543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788543" y="687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2324106" y="2956572"/>
        <a:ext cx="39427" cy="39427"/>
      </dsp:txXfrm>
    </dsp:sp>
    <dsp:sp modelId="{3749049A-6031-4FFA-8618-A49889640AF9}">
      <dsp:nvSpPr>
        <dsp:cNvPr id="0" name=""/>
        <dsp:cNvSpPr/>
      </dsp:nvSpPr>
      <dsp:spPr>
        <a:xfrm>
          <a:off x="2738078" y="2757924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Poplatky</a:t>
          </a:r>
          <a:endParaRPr lang="cs-CZ" sz="1100" kern="1200" dirty="0"/>
        </a:p>
      </dsp:txBody>
      <dsp:txXfrm>
        <a:off x="2750675" y="2770521"/>
        <a:ext cx="834992" cy="404899"/>
      </dsp:txXfrm>
    </dsp:sp>
    <dsp:sp modelId="{B46C496B-0773-438B-945D-D13DBA1405C0}">
      <dsp:nvSpPr>
        <dsp:cNvPr id="0" name=""/>
        <dsp:cNvSpPr/>
      </dsp:nvSpPr>
      <dsp:spPr>
        <a:xfrm rot="17762620">
          <a:off x="3434164" y="2703261"/>
          <a:ext cx="585087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585087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712080" y="2695504"/>
        <a:ext cx="29254" cy="29254"/>
      </dsp:txXfrm>
    </dsp:sp>
    <dsp:sp modelId="{14ABDB6D-FAC3-4479-819C-11624B780E00}">
      <dsp:nvSpPr>
        <dsp:cNvPr id="0" name=""/>
        <dsp:cNvSpPr/>
      </dsp:nvSpPr>
      <dsp:spPr>
        <a:xfrm>
          <a:off x="3855150" y="2232246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státní</a:t>
          </a:r>
          <a:endParaRPr lang="cs-CZ" sz="1100" kern="1200" dirty="0"/>
        </a:p>
      </dsp:txBody>
      <dsp:txXfrm>
        <a:off x="3867747" y="2244843"/>
        <a:ext cx="834992" cy="404899"/>
      </dsp:txXfrm>
    </dsp:sp>
    <dsp:sp modelId="{A6C1185C-2692-4F64-AFB7-E9D43371DFF2}">
      <dsp:nvSpPr>
        <dsp:cNvPr id="0" name=""/>
        <dsp:cNvSpPr/>
      </dsp:nvSpPr>
      <dsp:spPr>
        <a:xfrm rot="1704224">
          <a:off x="4653202" y="2685943"/>
          <a:ext cx="1032291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1032291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5143540" y="2667007"/>
        <a:ext cx="51614" cy="51614"/>
      </dsp:txXfrm>
    </dsp:sp>
    <dsp:sp modelId="{3A5FE4EE-7050-4595-AFC9-BEB0C3C19311}">
      <dsp:nvSpPr>
        <dsp:cNvPr id="0" name=""/>
        <dsp:cNvSpPr/>
      </dsp:nvSpPr>
      <dsp:spPr>
        <a:xfrm>
          <a:off x="5623358" y="2723288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soudní</a:t>
          </a:r>
          <a:endParaRPr lang="cs-CZ" sz="1100" kern="1200" dirty="0"/>
        </a:p>
      </dsp:txBody>
      <dsp:txXfrm>
        <a:off x="5635955" y="2735885"/>
        <a:ext cx="834992" cy="404899"/>
      </dsp:txXfrm>
    </dsp:sp>
    <dsp:sp modelId="{757F309C-D51D-4CCA-B76A-5754DC1912E8}">
      <dsp:nvSpPr>
        <dsp:cNvPr id="0" name=""/>
        <dsp:cNvSpPr/>
      </dsp:nvSpPr>
      <dsp:spPr>
        <a:xfrm rot="2840845">
          <a:off x="4499272" y="2933247"/>
          <a:ext cx="1340151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1340151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5135844" y="2906614"/>
        <a:ext cx="67007" cy="67007"/>
      </dsp:txXfrm>
    </dsp:sp>
    <dsp:sp modelId="{844486FF-8453-49F1-9ECB-DDAF65D90F7D}">
      <dsp:nvSpPr>
        <dsp:cNvPr id="0" name=""/>
        <dsp:cNvSpPr/>
      </dsp:nvSpPr>
      <dsp:spPr>
        <a:xfrm>
          <a:off x="5623358" y="3217895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správní</a:t>
          </a:r>
          <a:endParaRPr lang="cs-CZ" sz="1100" kern="1200" dirty="0"/>
        </a:p>
      </dsp:txBody>
      <dsp:txXfrm>
        <a:off x="5635955" y="3230492"/>
        <a:ext cx="834992" cy="404899"/>
      </dsp:txXfrm>
    </dsp:sp>
    <dsp:sp modelId="{F2B6770E-AB2F-4EAB-895C-4FE80E798FE4}">
      <dsp:nvSpPr>
        <dsp:cNvPr id="0" name=""/>
        <dsp:cNvSpPr/>
      </dsp:nvSpPr>
      <dsp:spPr>
        <a:xfrm rot="1329941">
          <a:off x="3585392" y="3031811"/>
          <a:ext cx="348339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348339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750854" y="3029973"/>
        <a:ext cx="17416" cy="17416"/>
      </dsp:txXfrm>
    </dsp:sp>
    <dsp:sp modelId="{7CD46075-FE2A-4E7F-A7F5-A074FD1A8A2D}">
      <dsp:nvSpPr>
        <dsp:cNvPr id="0" name=""/>
        <dsp:cNvSpPr/>
      </dsp:nvSpPr>
      <dsp:spPr>
        <a:xfrm>
          <a:off x="3920860" y="2889347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místní</a:t>
          </a:r>
          <a:endParaRPr lang="cs-CZ" sz="1100" kern="1200" dirty="0"/>
        </a:p>
      </dsp:txBody>
      <dsp:txXfrm>
        <a:off x="3933457" y="2901944"/>
        <a:ext cx="834992" cy="404899"/>
      </dsp:txXfrm>
    </dsp:sp>
    <dsp:sp modelId="{BD08EA7E-BB79-40FA-8439-FBB29D3A26F8}">
      <dsp:nvSpPr>
        <dsp:cNvPr id="0" name=""/>
        <dsp:cNvSpPr/>
      </dsp:nvSpPr>
      <dsp:spPr>
        <a:xfrm rot="4087308">
          <a:off x="3331722" y="3360359"/>
          <a:ext cx="849718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849718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735339" y="3345987"/>
        <a:ext cx="42485" cy="42485"/>
      </dsp:txXfrm>
    </dsp:sp>
    <dsp:sp modelId="{B48194FA-61DE-4D95-99F0-07A92D12D81C}">
      <dsp:nvSpPr>
        <dsp:cNvPr id="0" name=""/>
        <dsp:cNvSpPr/>
      </dsp:nvSpPr>
      <dsp:spPr>
        <a:xfrm>
          <a:off x="3914899" y="3546443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ostatní (sui generis)</a:t>
          </a:r>
          <a:endParaRPr lang="cs-CZ" sz="1100" kern="1200" dirty="0"/>
        </a:p>
      </dsp:txBody>
      <dsp:txXfrm>
        <a:off x="3927496" y="3559040"/>
        <a:ext cx="834992" cy="404899"/>
      </dsp:txXfrm>
    </dsp:sp>
    <dsp:sp modelId="{892ABCFB-8225-4991-99BF-BA0FC5E429AC}">
      <dsp:nvSpPr>
        <dsp:cNvPr id="0" name=""/>
        <dsp:cNvSpPr/>
      </dsp:nvSpPr>
      <dsp:spPr>
        <a:xfrm rot="3837258">
          <a:off x="1529859" y="3644992"/>
          <a:ext cx="1496502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1496502" y="687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2240698" y="3614451"/>
        <a:ext cx="74825" cy="74825"/>
      </dsp:txXfrm>
    </dsp:sp>
    <dsp:sp modelId="{F2D8CFA7-2EF3-47EF-9019-1B49B9E42417}">
      <dsp:nvSpPr>
        <dsp:cNvPr id="0" name=""/>
        <dsp:cNvSpPr/>
      </dsp:nvSpPr>
      <dsp:spPr>
        <a:xfrm>
          <a:off x="2606659" y="4013492"/>
          <a:ext cx="1111111" cy="6212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Jiná obdobná peněžitá plnění</a:t>
          </a:r>
          <a:endParaRPr lang="cs-CZ" sz="1100" kern="1200" dirty="0"/>
        </a:p>
      </dsp:txBody>
      <dsp:txXfrm>
        <a:off x="2624855" y="4031688"/>
        <a:ext cx="1074719" cy="584873"/>
      </dsp:txXfrm>
    </dsp:sp>
    <dsp:sp modelId="{187D4640-B10C-4144-AC43-C006823AFABB}">
      <dsp:nvSpPr>
        <dsp:cNvPr id="0" name=""/>
        <dsp:cNvSpPr/>
      </dsp:nvSpPr>
      <dsp:spPr>
        <a:xfrm rot="20816840">
          <a:off x="3701030" y="4170928"/>
          <a:ext cx="1295803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1295803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4316537" y="4145404"/>
        <a:ext cx="64790" cy="64790"/>
      </dsp:txXfrm>
    </dsp:sp>
    <dsp:sp modelId="{D7023DA3-2E60-41AF-B518-8D6825C35555}">
      <dsp:nvSpPr>
        <dsp:cNvPr id="0" name=""/>
        <dsp:cNvSpPr/>
      </dsp:nvSpPr>
      <dsp:spPr>
        <a:xfrm>
          <a:off x="4980093" y="3816426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cla</a:t>
          </a:r>
          <a:endParaRPr lang="cs-CZ" sz="1100" kern="1200" dirty="0"/>
        </a:p>
      </dsp:txBody>
      <dsp:txXfrm>
        <a:off x="4992690" y="3829023"/>
        <a:ext cx="834992" cy="404899"/>
      </dsp:txXfrm>
    </dsp:sp>
    <dsp:sp modelId="{10B006DC-B0EA-4BCD-A20F-CB1DDE5C5E60}">
      <dsp:nvSpPr>
        <dsp:cNvPr id="0" name=""/>
        <dsp:cNvSpPr/>
      </dsp:nvSpPr>
      <dsp:spPr>
        <a:xfrm rot="545371">
          <a:off x="3709743" y="4418232"/>
          <a:ext cx="1278376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1278376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4316972" y="4393143"/>
        <a:ext cx="63918" cy="63918"/>
      </dsp:txXfrm>
    </dsp:sp>
    <dsp:sp modelId="{4C3774B6-5750-4FCD-95E8-3BCFE2093125}">
      <dsp:nvSpPr>
        <dsp:cNvPr id="0" name=""/>
        <dsp:cNvSpPr/>
      </dsp:nvSpPr>
      <dsp:spPr>
        <a:xfrm>
          <a:off x="4980093" y="4311033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veřejná pojistná</a:t>
          </a:r>
          <a:endParaRPr lang="cs-CZ" sz="1100" kern="1200" dirty="0"/>
        </a:p>
      </dsp:txBody>
      <dsp:txXfrm>
        <a:off x="4992690" y="4323630"/>
        <a:ext cx="834992" cy="404899"/>
      </dsp:txXfrm>
    </dsp:sp>
    <dsp:sp modelId="{8FAE1FC5-AE75-4A2B-B311-6355FAD1257B}">
      <dsp:nvSpPr>
        <dsp:cNvPr id="0" name=""/>
        <dsp:cNvSpPr/>
      </dsp:nvSpPr>
      <dsp:spPr>
        <a:xfrm rot="1733419">
          <a:off x="3628054" y="4665535"/>
          <a:ext cx="1441755" cy="13741"/>
        </a:xfrm>
        <a:custGeom>
          <a:avLst/>
          <a:gdLst/>
          <a:ahLst/>
          <a:cxnLst/>
          <a:rect l="0" t="0" r="0" b="0"/>
          <a:pathLst>
            <a:path>
              <a:moveTo>
                <a:pt x="0" y="6870"/>
              </a:moveTo>
              <a:lnTo>
                <a:pt x="1441755" y="687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4312888" y="4636362"/>
        <a:ext cx="72087" cy="72087"/>
      </dsp:txXfrm>
    </dsp:sp>
    <dsp:sp modelId="{AA7BB213-88B5-49D6-88E5-947EC672C691}">
      <dsp:nvSpPr>
        <dsp:cNvPr id="0" name=""/>
        <dsp:cNvSpPr/>
      </dsp:nvSpPr>
      <dsp:spPr>
        <a:xfrm>
          <a:off x="4980093" y="4805640"/>
          <a:ext cx="860186" cy="4300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ostatní</a:t>
          </a:r>
          <a:endParaRPr lang="cs-CZ" sz="1100" kern="1200" dirty="0"/>
        </a:p>
      </dsp:txBody>
      <dsp:txXfrm>
        <a:off x="4992690" y="4818237"/>
        <a:ext cx="834992" cy="4048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A12E8-5D5F-4525-9679-4F06D464EDAA}">
      <dsp:nvSpPr>
        <dsp:cNvPr id="0" name=""/>
        <dsp:cNvSpPr/>
      </dsp:nvSpPr>
      <dsp:spPr>
        <a:xfrm>
          <a:off x="2250" y="1500"/>
          <a:ext cx="6091499" cy="19486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Daňové právo procesní</a:t>
          </a:r>
          <a:endParaRPr lang="cs-CZ" sz="5100" kern="1200" dirty="0"/>
        </a:p>
      </dsp:txBody>
      <dsp:txXfrm>
        <a:off x="59324" y="58574"/>
        <a:ext cx="5977351" cy="1834508"/>
      </dsp:txXfrm>
    </dsp:sp>
    <dsp:sp modelId="{A61FBBD6-B66E-4F9C-BD69-DC4ADB0BF8CE}">
      <dsp:nvSpPr>
        <dsp:cNvPr id="0" name=""/>
        <dsp:cNvSpPr/>
      </dsp:nvSpPr>
      <dsp:spPr>
        <a:xfrm>
          <a:off x="2250" y="2113843"/>
          <a:ext cx="2922984" cy="194865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obecná část</a:t>
          </a:r>
          <a:endParaRPr lang="cs-CZ" sz="5100" kern="1200" dirty="0"/>
        </a:p>
      </dsp:txBody>
      <dsp:txXfrm>
        <a:off x="59324" y="2170917"/>
        <a:ext cx="2808836" cy="1834508"/>
      </dsp:txXfrm>
    </dsp:sp>
    <dsp:sp modelId="{4DAF345A-1AF4-4DA6-A098-09C3DAF17B4D}">
      <dsp:nvSpPr>
        <dsp:cNvPr id="0" name=""/>
        <dsp:cNvSpPr/>
      </dsp:nvSpPr>
      <dsp:spPr>
        <a:xfrm>
          <a:off x="3170765" y="2113843"/>
          <a:ext cx="2922984" cy="194865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zvláštní část</a:t>
          </a:r>
          <a:endParaRPr lang="cs-CZ" sz="5100" kern="1200" dirty="0"/>
        </a:p>
      </dsp:txBody>
      <dsp:txXfrm>
        <a:off x="3227839" y="2170917"/>
        <a:ext cx="2808836" cy="18345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032F0-AACC-45D7-AE99-2A8C9689EFCB}">
      <dsp:nvSpPr>
        <dsp:cNvPr id="0" name=""/>
        <dsp:cNvSpPr/>
      </dsp:nvSpPr>
      <dsp:spPr>
        <a:xfrm>
          <a:off x="1511" y="1540"/>
          <a:ext cx="3092601" cy="41152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800" b="1" kern="1200" dirty="0" smtClean="0"/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I. Správce daně</a:t>
          </a:r>
          <a:endParaRPr lang="cs-CZ" sz="2800" b="1" kern="1200" dirty="0"/>
        </a:p>
      </dsp:txBody>
      <dsp:txXfrm>
        <a:off x="92090" y="92119"/>
        <a:ext cx="2911443" cy="3934127"/>
      </dsp:txXfrm>
    </dsp:sp>
    <dsp:sp modelId="{E100D9F2-9F4E-482B-A2FB-9C48A0F38045}">
      <dsp:nvSpPr>
        <dsp:cNvPr id="0" name=""/>
        <dsp:cNvSpPr/>
      </dsp:nvSpPr>
      <dsp:spPr>
        <a:xfrm>
          <a:off x="0" y="2736676"/>
          <a:ext cx="3092601" cy="68203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 dirty="0" smtClean="0"/>
            <a:t>Úřední osoby</a:t>
          </a:r>
          <a:endParaRPr lang="cs-CZ" sz="2900" b="1" kern="1200" dirty="0"/>
        </a:p>
      </dsp:txBody>
      <dsp:txXfrm>
        <a:off x="19976" y="2756652"/>
        <a:ext cx="3052649" cy="6420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032F0-AACC-45D7-AE99-2A8C9689EFCB}">
      <dsp:nvSpPr>
        <dsp:cNvPr id="0" name=""/>
        <dsp:cNvSpPr/>
      </dsp:nvSpPr>
      <dsp:spPr>
        <a:xfrm>
          <a:off x="3023" y="0"/>
          <a:ext cx="3092601" cy="40856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Osoby zúčastněné na správě daní</a:t>
          </a:r>
          <a:endParaRPr lang="cs-CZ" sz="2800" b="1" kern="1200" dirty="0"/>
        </a:p>
      </dsp:txBody>
      <dsp:txXfrm>
        <a:off x="93602" y="90579"/>
        <a:ext cx="2911443" cy="3904452"/>
      </dsp:txXfrm>
    </dsp:sp>
    <dsp:sp modelId="{E100D9F2-9F4E-482B-A2FB-9C48A0F38045}">
      <dsp:nvSpPr>
        <dsp:cNvPr id="0" name=""/>
        <dsp:cNvSpPr/>
      </dsp:nvSpPr>
      <dsp:spPr>
        <a:xfrm>
          <a:off x="0" y="2441228"/>
          <a:ext cx="3086564" cy="470333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II. Daňové subjekty</a:t>
          </a:r>
          <a:endParaRPr lang="cs-CZ" sz="2000" b="1" kern="1200" dirty="0"/>
        </a:p>
      </dsp:txBody>
      <dsp:txXfrm>
        <a:off x="13776" y="2455004"/>
        <a:ext cx="3059012" cy="442781"/>
      </dsp:txXfrm>
    </dsp:sp>
    <dsp:sp modelId="{697E786A-8F29-491A-925F-BCD685232E11}">
      <dsp:nvSpPr>
        <dsp:cNvPr id="0" name=""/>
        <dsp:cNvSpPr/>
      </dsp:nvSpPr>
      <dsp:spPr>
        <a:xfrm>
          <a:off x="4" y="3265595"/>
          <a:ext cx="3074525" cy="470333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III. Třetí osoby</a:t>
          </a:r>
          <a:endParaRPr lang="cs-CZ" sz="2000" b="1" kern="1200" dirty="0"/>
        </a:p>
      </dsp:txBody>
      <dsp:txXfrm>
        <a:off x="13780" y="3279371"/>
        <a:ext cx="3046973" cy="4427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8484A-BCB9-4F98-AE5B-60FDDC5F6074}">
      <dsp:nvSpPr>
        <dsp:cNvPr id="0" name=""/>
        <dsp:cNvSpPr/>
      </dsp:nvSpPr>
      <dsp:spPr>
        <a:xfrm rot="5400000">
          <a:off x="3746176" y="-1446034"/>
          <a:ext cx="668093" cy="3840209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Probíhají postupy </a:t>
          </a:r>
          <a:r>
            <a:rPr lang="cs-CZ" sz="1600" u="sng" kern="1200" dirty="0" smtClean="0"/>
            <a:t>nezávislé</a:t>
          </a:r>
          <a:r>
            <a:rPr lang="cs-CZ" sz="1600" kern="1200" dirty="0" smtClean="0"/>
            <a:t> na existenci řízení</a:t>
          </a:r>
          <a:endParaRPr lang="cs-CZ" sz="1600" kern="1200" dirty="0"/>
        </a:p>
      </dsp:txBody>
      <dsp:txXfrm rot="-5400000">
        <a:off x="2160118" y="172638"/>
        <a:ext cx="3807595" cy="602865"/>
      </dsp:txXfrm>
    </dsp:sp>
    <dsp:sp modelId="{384EEF50-506D-40F5-B374-2C218E90EEF5}">
      <dsp:nvSpPr>
        <dsp:cNvPr id="0" name=""/>
        <dsp:cNvSpPr/>
      </dsp:nvSpPr>
      <dsp:spPr>
        <a:xfrm>
          <a:off x="0" y="1660"/>
          <a:ext cx="2160118" cy="944819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Fáze před řízením</a:t>
          </a:r>
          <a:endParaRPr lang="cs-CZ" sz="1600" b="1" kern="1200" dirty="0"/>
        </a:p>
      </dsp:txBody>
      <dsp:txXfrm>
        <a:off x="46122" y="47782"/>
        <a:ext cx="2067874" cy="852575"/>
      </dsp:txXfrm>
    </dsp:sp>
    <dsp:sp modelId="{4BA6A012-FFD0-47AB-8452-17B729BD8E8E}">
      <dsp:nvSpPr>
        <dsp:cNvPr id="0" name=""/>
        <dsp:cNvSpPr/>
      </dsp:nvSpPr>
      <dsp:spPr>
        <a:xfrm rot="5400000">
          <a:off x="3007071" y="553201"/>
          <a:ext cx="2146304" cy="3840209"/>
        </a:xfrm>
        <a:prstGeom prst="round2Same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Probíhají postupy </a:t>
          </a:r>
          <a:r>
            <a:rPr lang="cs-CZ" sz="1600" u="sng" kern="1200" dirty="0" smtClean="0"/>
            <a:t>nezávislé</a:t>
          </a:r>
          <a:r>
            <a:rPr lang="cs-CZ" sz="1600" kern="1200" dirty="0" smtClean="0"/>
            <a:t> na existenci řízení</a:t>
          </a:r>
          <a:endParaRPr lang="cs-CZ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i="1" kern="1200" dirty="0" smtClean="0"/>
            <a:t>např. vyhledávací činnost</a:t>
          </a:r>
          <a:r>
            <a:rPr lang="cs-CZ" sz="1600" kern="1200" dirty="0" smtClean="0"/>
            <a:t>	</a:t>
          </a:r>
          <a:endParaRPr lang="cs-CZ" sz="1600" kern="1200" dirty="0"/>
        </a:p>
        <a:p>
          <a:pPr marL="114300" lvl="2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Probíhají postupy </a:t>
          </a:r>
          <a:r>
            <a:rPr lang="cs-CZ" sz="1600" u="sng" kern="1200" dirty="0" smtClean="0"/>
            <a:t>závislé</a:t>
          </a:r>
          <a:r>
            <a:rPr lang="cs-CZ" sz="1600" kern="1200" dirty="0" smtClean="0"/>
            <a:t> na existenci řízení</a:t>
          </a:r>
          <a:endParaRPr lang="cs-CZ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i="1" kern="1200" dirty="0" smtClean="0"/>
            <a:t>např. dokazování</a:t>
          </a:r>
          <a:endParaRPr lang="cs-CZ" sz="1600" i="1" kern="1200" dirty="0"/>
        </a:p>
      </dsp:txBody>
      <dsp:txXfrm rot="-5400000">
        <a:off x="2160119" y="1504927"/>
        <a:ext cx="3735435" cy="1936756"/>
      </dsp:txXfrm>
    </dsp:sp>
    <dsp:sp modelId="{7D1198AA-3740-4758-89C3-1D78EE41BB3F}">
      <dsp:nvSpPr>
        <dsp:cNvPr id="0" name=""/>
        <dsp:cNvSpPr/>
      </dsp:nvSpPr>
      <dsp:spPr>
        <a:xfrm>
          <a:off x="0" y="1155436"/>
          <a:ext cx="2160118" cy="2635739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Fáze řízení</a:t>
          </a:r>
          <a:endParaRPr lang="cs-CZ" sz="1800" b="1" kern="1200" dirty="0"/>
        </a:p>
      </dsp:txBody>
      <dsp:txXfrm>
        <a:off x="105448" y="1260884"/>
        <a:ext cx="1949222" cy="2424843"/>
      </dsp:txXfrm>
    </dsp:sp>
    <dsp:sp modelId="{DC2E5F64-738E-462D-B4EB-DBA095CC4199}">
      <dsp:nvSpPr>
        <dsp:cNvPr id="0" name=""/>
        <dsp:cNvSpPr/>
      </dsp:nvSpPr>
      <dsp:spPr>
        <a:xfrm rot="5400000">
          <a:off x="3691162" y="2599411"/>
          <a:ext cx="778121" cy="3840209"/>
        </a:xfrm>
        <a:prstGeom prst="round2Same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Probíhají postupy </a:t>
          </a:r>
          <a:r>
            <a:rPr lang="cs-CZ" sz="1600" u="sng" kern="1200" dirty="0" smtClean="0"/>
            <a:t>nezávislé</a:t>
          </a:r>
          <a:r>
            <a:rPr lang="cs-CZ" sz="1600" kern="1200" dirty="0" smtClean="0"/>
            <a:t> na existenci řízení</a:t>
          </a:r>
          <a:endParaRPr lang="cs-CZ" sz="1600" kern="1200" dirty="0"/>
        </a:p>
      </dsp:txBody>
      <dsp:txXfrm rot="-5400000">
        <a:off x="2160119" y="4168440"/>
        <a:ext cx="3802224" cy="702151"/>
      </dsp:txXfrm>
    </dsp:sp>
    <dsp:sp modelId="{81847872-D18E-4E72-9219-7AC1C07DE336}">
      <dsp:nvSpPr>
        <dsp:cNvPr id="0" name=""/>
        <dsp:cNvSpPr/>
      </dsp:nvSpPr>
      <dsp:spPr>
        <a:xfrm>
          <a:off x="0" y="4000133"/>
          <a:ext cx="2160118" cy="1038766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Fáze po řízení</a:t>
          </a:r>
          <a:endParaRPr lang="cs-CZ" sz="1600" b="1" kern="1200" dirty="0"/>
        </a:p>
      </dsp:txBody>
      <dsp:txXfrm>
        <a:off x="50708" y="4050841"/>
        <a:ext cx="2058702" cy="9373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BE15C-280C-4AD8-8449-BF869E76F040}">
      <dsp:nvSpPr>
        <dsp:cNvPr id="0" name=""/>
        <dsp:cNvSpPr/>
      </dsp:nvSpPr>
      <dsp:spPr>
        <a:xfrm>
          <a:off x="0" y="495889"/>
          <a:ext cx="345638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EF936-C3D9-45B3-9706-B576381D4D4D}">
      <dsp:nvSpPr>
        <dsp:cNvPr id="0" name=""/>
        <dsp:cNvSpPr/>
      </dsp:nvSpPr>
      <dsp:spPr>
        <a:xfrm>
          <a:off x="169950" y="21775"/>
          <a:ext cx="3285696" cy="784074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50" tIns="0" rIns="9145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Registrační řízení</a:t>
          </a:r>
          <a:endParaRPr lang="cs-CZ" sz="1600" b="1" kern="1200" dirty="0"/>
        </a:p>
      </dsp:txBody>
      <dsp:txXfrm>
        <a:off x="208225" y="60050"/>
        <a:ext cx="3209146" cy="707524"/>
      </dsp:txXfrm>
    </dsp:sp>
    <dsp:sp modelId="{6F9F5B67-BE5F-4B26-BAB7-076A278B0AED}">
      <dsp:nvSpPr>
        <dsp:cNvPr id="0" name=""/>
        <dsp:cNvSpPr/>
      </dsp:nvSpPr>
      <dsp:spPr>
        <a:xfrm>
          <a:off x="0" y="1586251"/>
          <a:ext cx="345638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B9219-6C87-40DD-A7D6-E4666FFB4738}">
      <dsp:nvSpPr>
        <dsp:cNvPr id="0" name=""/>
        <dsp:cNvSpPr/>
      </dsp:nvSpPr>
      <dsp:spPr>
        <a:xfrm>
          <a:off x="169950" y="1138489"/>
          <a:ext cx="3285696" cy="757722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50" tIns="0" rIns="9145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Řízení o závazném posouzení</a:t>
          </a:r>
          <a:endParaRPr lang="cs-CZ" sz="1600" b="1" kern="1200" dirty="0"/>
        </a:p>
      </dsp:txBody>
      <dsp:txXfrm>
        <a:off x="206939" y="1175478"/>
        <a:ext cx="3211718" cy="683744"/>
      </dsp:txXfrm>
    </dsp:sp>
    <dsp:sp modelId="{76F24DF1-682D-45A6-96FA-2C7C60C9A27C}">
      <dsp:nvSpPr>
        <dsp:cNvPr id="0" name=""/>
        <dsp:cNvSpPr/>
      </dsp:nvSpPr>
      <dsp:spPr>
        <a:xfrm>
          <a:off x="0" y="2760197"/>
          <a:ext cx="3456384" cy="1819125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68254" tIns="437388" rIns="268254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Vyměřovací řízení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Doměřovací řízení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Řízení o posečkání daně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Řízení o zajištění daně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Exekuční řízení</a:t>
          </a:r>
          <a:endParaRPr lang="cs-CZ" sz="1600" kern="1200" dirty="0"/>
        </a:p>
      </dsp:txBody>
      <dsp:txXfrm>
        <a:off x="0" y="2760197"/>
        <a:ext cx="3456384" cy="1819125"/>
      </dsp:txXfrm>
    </dsp:sp>
    <dsp:sp modelId="{5EB1ADED-46E8-4189-8D94-5975F23EB848}">
      <dsp:nvSpPr>
        <dsp:cNvPr id="0" name=""/>
        <dsp:cNvSpPr/>
      </dsp:nvSpPr>
      <dsp:spPr>
        <a:xfrm>
          <a:off x="170287" y="2228851"/>
          <a:ext cx="3284116" cy="848720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91450" tIns="0" rIns="9145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Daňové řízení</a:t>
          </a:r>
          <a:endParaRPr lang="cs-CZ" sz="1600" b="1" kern="1200" dirty="0"/>
        </a:p>
      </dsp:txBody>
      <dsp:txXfrm>
        <a:off x="211718" y="2270282"/>
        <a:ext cx="3201254" cy="76585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D9A19-4601-4909-9C83-D31BCDA212E9}">
      <dsp:nvSpPr>
        <dsp:cNvPr id="0" name=""/>
        <dsp:cNvSpPr/>
      </dsp:nvSpPr>
      <dsp:spPr>
        <a:xfrm>
          <a:off x="0" y="639079"/>
          <a:ext cx="3456384" cy="391232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68254" tIns="395732" rIns="268254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Řízení o vyloučení úřední osoby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Řízení o delegaci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Řízení o ustanovení zástupce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Řízení o navracení lhůty v předešlý stav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Řízení o prodloužení lhůty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Řízení o vyloučení neúčinnosti doručení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další</a:t>
          </a:r>
          <a:endParaRPr lang="cs-CZ" sz="1900" kern="1200" dirty="0"/>
        </a:p>
      </dsp:txBody>
      <dsp:txXfrm>
        <a:off x="0" y="639079"/>
        <a:ext cx="3456384" cy="3912322"/>
      </dsp:txXfrm>
    </dsp:sp>
    <dsp:sp modelId="{EE131309-4A65-457D-A293-729541A3D8C9}">
      <dsp:nvSpPr>
        <dsp:cNvPr id="0" name=""/>
        <dsp:cNvSpPr/>
      </dsp:nvSpPr>
      <dsp:spPr>
        <a:xfrm>
          <a:off x="172819" y="57110"/>
          <a:ext cx="2419468" cy="862409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91450" tIns="0" rIns="9145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Další řízení</a:t>
          </a:r>
          <a:endParaRPr lang="cs-CZ" sz="1800" b="1" kern="1200" dirty="0"/>
        </a:p>
      </dsp:txBody>
      <dsp:txXfrm>
        <a:off x="214918" y="99209"/>
        <a:ext cx="2335270" cy="778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91367-4B76-4F5F-B4A0-091F74424322}" type="datetimeFigureOut">
              <a:rPr lang="cs-CZ" smtClean="0"/>
              <a:pPr/>
              <a:t>1.12.2017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DC0D2-E44C-416D-955C-0A6F7B9D57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218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42F4F-4E93-47BF-A2A8-9D74028EDC07}" type="datetimeFigureOut">
              <a:rPr lang="cs-CZ" smtClean="0"/>
              <a:pPr/>
              <a:t>1.12.2017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FC442-BD86-4C4C-BFFE-745F88BC43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75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363"/>
            <a:ext cx="5028986" cy="4115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0452" tIns="45226" rIns="90452" bIns="45226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0115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8386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Podepsání – pokud se nedoručuje, expedice – pokud se doručuje;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 smtClean="0"/>
              <a:t>Vykonatelnost - Nelze se odvolat, nebo nemá odkladné účinky a případně uplynula lhůta k plnění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 smtClean="0"/>
              <a:t>Rozhodnutí</a:t>
            </a:r>
            <a:r>
              <a:rPr lang="cs-CZ" sz="1800" baseline="0" dirty="0" smtClean="0"/>
              <a:t> (X rozsudek a usnesení)</a:t>
            </a:r>
            <a:endParaRPr lang="cs-CZ" sz="9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22AC4-88D6-43AA-981D-0A557C5B2C35}" type="slidenum">
              <a:rPr lang="cs-CZ" smtClean="0"/>
              <a:pPr>
                <a:defRPr/>
              </a:pPr>
              <a:t>92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30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Řetězení</a:t>
            </a:r>
            <a:r>
              <a:rPr lang="cs-CZ" baseline="0" dirty="0" smtClean="0"/>
              <a:t> nicotnosti (§ 105 odst. 3 in fine a 4 DŘ).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22AC4-88D6-43AA-981D-0A557C5B2C35}" type="slidenum">
              <a:rPr lang="cs-CZ" smtClean="0"/>
              <a:pPr>
                <a:defRPr/>
              </a:pPr>
              <a:t>93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518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22AC4-88D6-43AA-981D-0A557C5B2C35}" type="slidenum">
              <a:rPr lang="cs-CZ" smtClean="0"/>
              <a:pPr>
                <a:defRPr/>
              </a:pPr>
              <a:t>94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030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9085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1127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0686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5615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412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344816" cy="100811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998240" y="6093296"/>
            <a:ext cx="1845568" cy="365125"/>
          </a:xfrm>
        </p:spPr>
        <p:txBody>
          <a:bodyPr/>
          <a:lstStyle/>
          <a:p>
            <a:fld id="{A2A46377-39A1-4831-B429-D327D4091845}" type="datetimeFigureOut">
              <a:rPr lang="cs-CZ" smtClean="0"/>
              <a:pPr/>
              <a:t>1.12.2017</a:t>
            </a:fld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3476600" y="6093296"/>
            <a:ext cx="2895600" cy="365125"/>
          </a:xfrm>
        </p:spPr>
        <p:txBody>
          <a:bodyPr/>
          <a:lstStyle/>
          <a:p>
            <a:pPr algn="l"/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>
          <a:xfrm>
            <a:off x="7740352" y="6093296"/>
            <a:ext cx="1224136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Počet stránek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1492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C87F3-831A-496C-B99F-9235FE8BBA86}" type="datetimeFigureOut">
              <a:rPr lang="cs-CZ"/>
              <a:pPr>
                <a:defRPr/>
              </a:pPr>
              <a:t>1.12.2017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4E545-1BDA-4437-AF55-99A1BBB845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11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984ED-ED90-48B2-94C4-CE7D63D0CA00}" type="datetimeFigureOut">
              <a:rPr lang="cs-CZ"/>
              <a:pPr>
                <a:defRPr/>
              </a:pPr>
              <a:t>1.12.2017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3A9CF-DB17-4043-A405-5CA7F7F0D7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30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1.12.2017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 dirty="0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936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1.12.2017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497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395537" y="1124744"/>
            <a:ext cx="8352928" cy="3960440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395536" y="5227984"/>
            <a:ext cx="8352929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 smtClean="0"/>
              <a:t>Popisek obrázku</a:t>
            </a:r>
            <a:endParaRPr lang="cs-CZ" dirty="0"/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395536" y="5155976"/>
            <a:ext cx="8352928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1.12.2017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84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tabulku 6"/>
          <p:cNvSpPr>
            <a:spLocks noGrp="1"/>
          </p:cNvSpPr>
          <p:nvPr>
            <p:ph type="tbl" sz="quarter" idx="13"/>
          </p:nvPr>
        </p:nvSpPr>
        <p:spPr>
          <a:xfrm>
            <a:off x="250825" y="1125538"/>
            <a:ext cx="8713788" cy="4967287"/>
          </a:xfrm>
          <a:noFill/>
        </p:spPr>
        <p:txBody>
          <a:bodyPr/>
          <a:lstStyle/>
          <a:p>
            <a:r>
              <a:rPr lang="cs-CZ" smtClean="0"/>
              <a:t>Kliknutím na ikonu přidáte tabulku.</a:t>
            </a: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1.12.2017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3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9" name="Zástupný symbol pro graf 8"/>
          <p:cNvSpPr>
            <a:spLocks noGrp="1"/>
          </p:cNvSpPr>
          <p:nvPr>
            <p:ph type="chart" sz="quarter" idx="13"/>
          </p:nvPr>
        </p:nvSpPr>
        <p:spPr>
          <a:xfrm>
            <a:off x="323850" y="1196975"/>
            <a:ext cx="8569325" cy="4895850"/>
          </a:xfrm>
        </p:spPr>
        <p:txBody>
          <a:bodyPr/>
          <a:lstStyle/>
          <a:p>
            <a:r>
              <a:rPr lang="cs-CZ" smtClean="0"/>
              <a:t>Kliknutím na ikonu přidáte graf.</a:t>
            </a:r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1.12.2017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433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3970784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 rot="5400000">
            <a:off x="1979712" y="3645024"/>
            <a:ext cx="5040560" cy="12700"/>
          </a:xfrm>
          <a:prstGeom prst="curvedConnector3">
            <a:avLst>
              <a:gd name="adj1" fmla="val 50000"/>
            </a:avLst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1.12.2017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51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5003800" y="1268413"/>
            <a:ext cx="3816350" cy="4105275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5517232"/>
            <a:ext cx="3759317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 smtClean="0"/>
              <a:t>Popisek obrázku</a:t>
            </a:r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5061155" y="5445224"/>
            <a:ext cx="3759317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11"/>
          <p:cNvSpPr>
            <a:spLocks noGrp="1"/>
          </p:cNvSpPr>
          <p:nvPr>
            <p:ph type="body" sz="quarter" idx="15"/>
          </p:nvPr>
        </p:nvSpPr>
        <p:spPr>
          <a:xfrm>
            <a:off x="467545" y="1268760"/>
            <a:ext cx="4248472" cy="4896544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4860032" y="1268760"/>
            <a:ext cx="0" cy="4896544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1.12.2017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24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2123728" y="4077072"/>
            <a:ext cx="5400675" cy="57626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E-mailová adresa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>
          <a:xfrm>
            <a:off x="926232" y="6160219"/>
            <a:ext cx="1773560" cy="365125"/>
          </a:xfrm>
        </p:spPr>
        <p:txBody>
          <a:bodyPr/>
          <a:lstStyle/>
          <a:p>
            <a:fld id="{A2A46377-39A1-4831-B429-D327D4091845}" type="datetimeFigureOut">
              <a:rPr lang="cs-CZ" smtClean="0"/>
              <a:pPr/>
              <a:t>1.12.2017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>
          <a:xfrm>
            <a:off x="3476600" y="6165304"/>
            <a:ext cx="2895600" cy="365125"/>
          </a:xfrm>
        </p:spPr>
        <p:txBody>
          <a:bodyPr/>
          <a:lstStyle/>
          <a:p>
            <a:pPr algn="l"/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>
          <a:xfrm>
            <a:off x="7740352" y="6165304"/>
            <a:ext cx="909464" cy="365125"/>
          </a:xfrm>
        </p:spPr>
        <p:txBody>
          <a:bodyPr/>
          <a:lstStyle>
            <a:lvl1pPr algn="l">
              <a:defRPr/>
            </a:lvl1pPr>
          </a:lstStyle>
          <a:p>
            <a:fld id="{2C951B58-A4C1-4649-87D0-A2B6E0AC16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624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2A46377-39A1-4831-B429-D327D4091845}" type="datetimeFigureOut">
              <a:rPr lang="cs-CZ" smtClean="0"/>
              <a:pPr/>
              <a:t>1.12.2017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66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3" r:id="rId4"/>
    <p:sldLayoutId id="2147483654" r:id="rId5"/>
    <p:sldLayoutId id="2147483651" r:id="rId6"/>
    <p:sldLayoutId id="2147483652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Daňové právo </a:t>
            </a:r>
            <a:r>
              <a:rPr lang="cs-CZ" b="1" dirty="0" smtClean="0"/>
              <a:t>procesní</a:t>
            </a:r>
          </a:p>
          <a:p>
            <a:pPr marL="0" indent="0" algn="ctr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(prezentace </a:t>
            </a:r>
            <a:r>
              <a:rPr lang="cs-CZ" dirty="0"/>
              <a:t>doc. </a:t>
            </a:r>
            <a:r>
              <a:rPr lang="cs-CZ" dirty="0" smtClean="0"/>
              <a:t>Boháče, Mgr. Šimka a kol.</a:t>
            </a:r>
          </a:p>
          <a:p>
            <a:pPr marL="0" indent="0" algn="ctr">
              <a:buNone/>
            </a:pPr>
            <a:r>
              <a:rPr lang="cs-CZ" dirty="0" smtClean="0"/>
              <a:t>byly upraveny pro </a:t>
            </a:r>
            <a:r>
              <a:rPr lang="cs-CZ" dirty="0"/>
              <a:t>FPP </a:t>
            </a:r>
            <a:r>
              <a:rPr lang="cs-CZ" dirty="0" smtClean="0"/>
              <a:t>NVS)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C7333A8-46DB-4615-A681-42064DCA561A}" type="datetime1">
              <a:rPr lang="cs-CZ" smtClean="0"/>
              <a:t>1.12.2017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566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99176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b) Systém daňového práva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10</a:t>
            </a:fld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6058346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216303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Týká se tzv. </a:t>
            </a:r>
            <a:r>
              <a:rPr lang="cs-CZ" sz="2000" b="1" dirty="0" smtClean="0"/>
              <a:t>vybrané činnosti </a:t>
            </a:r>
            <a:r>
              <a:rPr lang="cs-CZ" sz="1800" dirty="0" smtClean="0"/>
              <a:t>= vyhledávací činnost a kontrolní postupy</a:t>
            </a:r>
          </a:p>
          <a:p>
            <a:pPr marL="623888" indent="-514350">
              <a:lnSpc>
                <a:spcPct val="95000"/>
              </a:lnSpc>
            </a:pPr>
            <a:endParaRPr lang="cs-CZ" sz="6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Pouze pro </a:t>
            </a:r>
            <a:r>
              <a:rPr lang="cs-CZ" sz="2000" b="1" dirty="0" smtClean="0"/>
              <a:t>finanční a celní úřady</a:t>
            </a:r>
          </a:p>
          <a:p>
            <a:pPr marL="879476" lvl="1" indent="-514350">
              <a:lnSpc>
                <a:spcPct val="95000"/>
              </a:lnSpc>
            </a:pPr>
            <a:r>
              <a:rPr lang="cs-CZ" sz="1600" dirty="0" smtClean="0"/>
              <a:t>upraveno v zákoně č. 456/2011 Sb., o Finanční správě České republiky a v zákoně č. 17/2012 Sb., o Celní správě České republiky</a:t>
            </a:r>
          </a:p>
          <a:p>
            <a:pPr marL="879476" lvl="1" indent="-514350">
              <a:lnSpc>
                <a:spcPct val="95000"/>
              </a:lnSpc>
            </a:pPr>
            <a:endParaRPr lang="cs-CZ" sz="5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Změna účinná od 29. července 2016 </a:t>
            </a:r>
            <a:r>
              <a:rPr lang="cs-CZ" sz="1400" dirty="0" smtClean="0"/>
              <a:t>(den vyhlášení ve Sbírce zákonů)</a:t>
            </a:r>
          </a:p>
          <a:p>
            <a:pPr marL="879476" lvl="1" indent="-514350">
              <a:lnSpc>
                <a:spcPct val="95000"/>
              </a:lnSpc>
            </a:pPr>
            <a:endParaRPr lang="cs-CZ" sz="500" dirty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Výsledkem je </a:t>
            </a:r>
            <a:r>
              <a:rPr lang="cs-CZ" sz="2000" b="1" dirty="0" smtClean="0"/>
              <a:t>sdílená působnost</a:t>
            </a:r>
          </a:p>
          <a:p>
            <a:pPr marL="879476" lvl="1" indent="-514350">
              <a:lnSpc>
                <a:spcPct val="95000"/>
              </a:lnSpc>
            </a:pPr>
            <a:r>
              <a:rPr lang="cs-CZ" sz="1600" b="1" dirty="0" smtClean="0"/>
              <a:t>souběhová</a:t>
            </a:r>
            <a:r>
              <a:rPr lang="cs-CZ" sz="1600" dirty="0" smtClean="0"/>
              <a:t> – vyhledávací činnost (lze provádět nezávisle na sobě)</a:t>
            </a:r>
          </a:p>
          <a:p>
            <a:pPr marL="879476" lvl="1" indent="-514350">
              <a:lnSpc>
                <a:spcPct val="95000"/>
              </a:lnSpc>
            </a:pPr>
            <a:r>
              <a:rPr lang="cs-CZ" sz="1600" b="1" dirty="0" smtClean="0"/>
              <a:t>výlučná </a:t>
            </a:r>
            <a:r>
              <a:rPr lang="cs-CZ" sz="1600" dirty="0" smtClean="0"/>
              <a:t>– kontrolní postupy (postup provede ten, kdo zahájil nejdříve)</a:t>
            </a:r>
            <a:endParaRPr lang="cs-CZ" sz="1600" dirty="0"/>
          </a:p>
          <a:p>
            <a:pPr marL="879476" lvl="1" indent="-514350">
              <a:lnSpc>
                <a:spcPct val="95000"/>
              </a:lnSpc>
            </a:pPr>
            <a:endParaRPr lang="cs-CZ" sz="500" dirty="0"/>
          </a:p>
          <a:p>
            <a:pPr marL="623888" indent="-514350">
              <a:lnSpc>
                <a:spcPct val="95000"/>
              </a:lnSpc>
            </a:pPr>
            <a:r>
              <a:rPr lang="cs-CZ" sz="2000" dirty="0"/>
              <a:t>Právo seznámit se s obsahem spisového materiálu u úřadu příslušného k vydání rozhodnutí ve </a:t>
            </a:r>
            <a:r>
              <a:rPr lang="cs-CZ" sz="2000" dirty="0" smtClean="0"/>
              <a:t>věci</a:t>
            </a:r>
          </a:p>
          <a:p>
            <a:pPr marL="879476" lvl="1" indent="-514350">
              <a:lnSpc>
                <a:spcPct val="95000"/>
              </a:lnSpc>
            </a:pPr>
            <a:endParaRPr lang="cs-CZ" sz="500" dirty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Zachování účinků plné moci</a:t>
            </a:r>
            <a:endParaRPr lang="cs-CZ" sz="2000" dirty="0"/>
          </a:p>
          <a:p>
            <a:pPr marL="623888" indent="-514350">
              <a:lnSpc>
                <a:spcPct val="95000"/>
              </a:lnSpc>
            </a:pPr>
            <a:endParaRPr lang="cs-CZ" sz="2000" dirty="0"/>
          </a:p>
          <a:p>
            <a:pPr marL="623888" indent="-514350">
              <a:lnSpc>
                <a:spcPct val="95000"/>
              </a:lnSpc>
            </a:pPr>
            <a:endParaRPr lang="cs-CZ" sz="2000" dirty="0"/>
          </a:p>
          <a:p>
            <a:pPr marL="623888" indent="-514350">
              <a:lnSpc>
                <a:spcPct val="95000"/>
              </a:lnSpc>
            </a:pPr>
            <a:endParaRPr lang="cs-CZ" sz="2000" dirty="0" smtClean="0"/>
          </a:p>
          <a:p>
            <a:pPr marL="623888" indent="-514350">
              <a:lnSpc>
                <a:spcPct val="95000"/>
              </a:lnSpc>
            </a:pPr>
            <a:endParaRPr lang="cs-CZ" sz="2000" dirty="0"/>
          </a:p>
          <a:p>
            <a:pPr marL="623888" indent="-514350">
              <a:lnSpc>
                <a:spcPct val="95000"/>
              </a:lnSpc>
            </a:pPr>
            <a:endParaRPr lang="cs-CZ" sz="2000" dirty="0" smtClean="0"/>
          </a:p>
        </p:txBody>
      </p:sp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Celostátní územní působnost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100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0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90000"/>
              </a:lnSpc>
              <a:spcBef>
                <a:spcPct val="25000"/>
              </a:spcBef>
            </a:pPr>
            <a:r>
              <a:rPr lang="cs-CZ" sz="2400" b="1" dirty="0" smtClean="0"/>
              <a:t>Cíl:</a:t>
            </a:r>
            <a:r>
              <a:rPr lang="cs-CZ" sz="2400" dirty="0" smtClean="0"/>
              <a:t>  </a:t>
            </a:r>
            <a:r>
              <a:rPr lang="cs-CZ" sz="2000" dirty="0" smtClean="0"/>
              <a:t>získání poznatků (zjištění skutkového stavu) důležitých pro vydání rozhodnutí nebo další procesní postup</a:t>
            </a:r>
          </a:p>
          <a:p>
            <a:pPr marL="623888" indent="-514350">
              <a:lnSpc>
                <a:spcPct val="90000"/>
              </a:lnSpc>
              <a:spcBef>
                <a:spcPct val="25000"/>
              </a:spcBef>
            </a:pPr>
            <a:endParaRPr lang="cs-CZ" sz="1000" dirty="0" smtClean="0"/>
          </a:p>
          <a:p>
            <a:pPr marL="623888" indent="-514350">
              <a:lnSpc>
                <a:spcPct val="90000"/>
              </a:lnSpc>
              <a:spcBef>
                <a:spcPct val="25000"/>
              </a:spcBef>
            </a:pPr>
            <a:r>
              <a:rPr lang="cs-CZ" sz="2400" b="1" dirty="0" smtClean="0"/>
              <a:t>Důkazní povinnost</a:t>
            </a:r>
            <a:r>
              <a:rPr lang="cs-CZ" sz="2400" dirty="0" smtClean="0"/>
              <a:t> </a:t>
            </a:r>
            <a:r>
              <a:rPr lang="cs-CZ" sz="2000" dirty="0" smtClean="0"/>
              <a:t>(tj. povinnost předložit či navrhnout důkazní prostředky)</a:t>
            </a:r>
            <a:r>
              <a:rPr lang="cs-CZ" sz="2400" dirty="0" smtClean="0"/>
              <a:t> </a:t>
            </a:r>
            <a:r>
              <a:rPr lang="cs-CZ" sz="2000" dirty="0" smtClean="0"/>
              <a:t>ohledně toho, co daňový subjekt tvrdil nebo tvrdit měl</a:t>
            </a:r>
          </a:p>
          <a:p>
            <a:pPr marL="830263" lvl="1" indent="-438150">
              <a:lnSpc>
                <a:spcPct val="90000"/>
              </a:lnSpc>
              <a:spcBef>
                <a:spcPct val="25000"/>
              </a:spcBef>
            </a:pPr>
            <a:r>
              <a:rPr lang="cs-CZ" sz="1800" dirty="0" smtClean="0"/>
              <a:t>její splnění nemusí vždy znamenat unesení </a:t>
            </a:r>
            <a:r>
              <a:rPr lang="cs-CZ" sz="1800" b="1" dirty="0" smtClean="0"/>
              <a:t>důkazního břemene</a:t>
            </a:r>
            <a:r>
              <a:rPr lang="cs-CZ" sz="1800" dirty="0" smtClean="0"/>
              <a:t> (tj. odpovědnost za to, že bude správci daně prokázáno to, co tvrdil nebo tvrdit měl)</a:t>
            </a:r>
          </a:p>
          <a:p>
            <a:pPr marL="830263" lvl="1" indent="-438150">
              <a:lnSpc>
                <a:spcPct val="90000"/>
              </a:lnSpc>
              <a:spcBef>
                <a:spcPct val="25000"/>
              </a:spcBef>
            </a:pPr>
            <a:r>
              <a:rPr lang="cs-CZ" sz="1800" dirty="0" smtClean="0"/>
              <a:t>navazuje na </a:t>
            </a:r>
            <a:r>
              <a:rPr lang="cs-CZ" sz="1800" b="1" dirty="0" smtClean="0"/>
              <a:t>povinnost tvrzení</a:t>
            </a:r>
            <a:r>
              <a:rPr lang="cs-CZ" sz="1800" dirty="0" smtClean="0"/>
              <a:t> (tj. povinnost uvést skutečnosti důležité pro rozhodnutí)</a:t>
            </a:r>
          </a:p>
          <a:p>
            <a:pPr marL="623888" indent="-514350">
              <a:lnSpc>
                <a:spcPct val="90000"/>
              </a:lnSpc>
              <a:spcBef>
                <a:spcPct val="25000"/>
              </a:spcBef>
            </a:pPr>
            <a:endParaRPr lang="cs-CZ" sz="800" dirty="0" smtClean="0"/>
          </a:p>
          <a:p>
            <a:pPr marL="623888" indent="-514350">
              <a:lnSpc>
                <a:spcPct val="90000"/>
              </a:lnSpc>
              <a:spcBef>
                <a:spcPct val="25000"/>
              </a:spcBef>
            </a:pPr>
            <a:r>
              <a:rPr lang="cs-CZ" sz="2400" dirty="0" smtClean="0"/>
              <a:t>Nelze prokazovat neexistující skutečnosti </a:t>
            </a:r>
          </a:p>
          <a:p>
            <a:pPr marL="830263" lvl="1" indent="-438150">
              <a:lnSpc>
                <a:spcPct val="90000"/>
              </a:lnSpc>
              <a:spcBef>
                <a:spcPct val="25000"/>
              </a:spcBef>
            </a:pPr>
            <a:r>
              <a:rPr lang="cs-CZ" sz="1800" dirty="0" smtClean="0"/>
              <a:t>tzv. negativní důkazní teorie</a:t>
            </a:r>
            <a:endParaRPr lang="cs-CZ" sz="2000" dirty="0" smtClean="0"/>
          </a:p>
        </p:txBody>
      </p:sp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Dokazování 1/2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101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70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95000"/>
              </a:lnSpc>
            </a:pPr>
            <a:r>
              <a:rPr lang="cs-CZ" sz="2400" dirty="0" smtClean="0">
                <a:solidFill>
                  <a:srgbClr val="000000"/>
                </a:solidFill>
              </a:rPr>
              <a:t>Pojmy:</a:t>
            </a:r>
          </a:p>
          <a:p>
            <a:pPr marL="830263" lvl="1" indent="-438150">
              <a:lnSpc>
                <a:spcPct val="90000"/>
              </a:lnSpc>
              <a:spcBef>
                <a:spcPct val="30000"/>
              </a:spcBef>
            </a:pPr>
            <a:r>
              <a:rPr lang="cs-CZ" sz="1800" b="1" dirty="0" smtClean="0">
                <a:solidFill>
                  <a:srgbClr val="000000"/>
                </a:solidFill>
              </a:rPr>
              <a:t>Důkazní prostředek</a:t>
            </a:r>
            <a:r>
              <a:rPr lang="cs-CZ" sz="1800" dirty="0" smtClean="0">
                <a:solidFill>
                  <a:srgbClr val="000000"/>
                </a:solidFill>
              </a:rPr>
              <a:t>  =  procesní činnost při dokazování </a:t>
            </a:r>
          </a:p>
          <a:p>
            <a:pPr marL="830263" lvl="1" indent="-438150">
              <a:lnSpc>
                <a:spcPct val="90000"/>
              </a:lnSpc>
              <a:spcBef>
                <a:spcPct val="30000"/>
              </a:spcBef>
            </a:pPr>
            <a:r>
              <a:rPr lang="cs-CZ" sz="1800" b="1" dirty="0" smtClean="0">
                <a:solidFill>
                  <a:srgbClr val="000000"/>
                </a:solidFill>
              </a:rPr>
              <a:t>Pramen důkazu</a:t>
            </a:r>
            <a:r>
              <a:rPr lang="cs-CZ" sz="1800" dirty="0" smtClean="0">
                <a:solidFill>
                  <a:srgbClr val="000000"/>
                </a:solidFill>
              </a:rPr>
              <a:t>  =  nosič informace </a:t>
            </a:r>
          </a:p>
          <a:p>
            <a:pPr marL="830263" lvl="1" indent="-438150">
              <a:lnSpc>
                <a:spcPct val="90000"/>
              </a:lnSpc>
              <a:spcBef>
                <a:spcPct val="30000"/>
              </a:spcBef>
            </a:pPr>
            <a:r>
              <a:rPr lang="cs-CZ" sz="1800" b="1" dirty="0" smtClean="0">
                <a:solidFill>
                  <a:srgbClr val="000000"/>
                </a:solidFill>
              </a:rPr>
              <a:t>Důkaz  </a:t>
            </a:r>
            <a:r>
              <a:rPr lang="cs-CZ" sz="1800" dirty="0" smtClean="0">
                <a:solidFill>
                  <a:srgbClr val="000000"/>
                </a:solidFill>
              </a:rPr>
              <a:t>=  přímý poznatek (informace) z procesu dokazování </a:t>
            </a:r>
          </a:p>
          <a:p>
            <a:pPr marL="623888" indent="-514350">
              <a:lnSpc>
                <a:spcPct val="90000"/>
              </a:lnSpc>
              <a:buFontTx/>
              <a:buNone/>
            </a:pPr>
            <a:endParaRPr lang="cs-CZ" sz="900" dirty="0" smtClean="0"/>
          </a:p>
          <a:p>
            <a:pPr marL="830263" lvl="1" indent="-438150">
              <a:lnSpc>
                <a:spcPct val="135000"/>
              </a:lnSpc>
              <a:buFontTx/>
              <a:buAutoNum type="arabicPeriod"/>
            </a:pPr>
            <a:r>
              <a:rPr lang="cs-CZ" sz="1800" b="1" dirty="0" smtClean="0">
                <a:solidFill>
                  <a:srgbClr val="000000"/>
                </a:solidFill>
              </a:rPr>
              <a:t>tvrzení daňového subjektu</a:t>
            </a:r>
            <a:r>
              <a:rPr lang="cs-CZ" sz="1800" dirty="0" smtClean="0">
                <a:solidFill>
                  <a:srgbClr val="000000"/>
                </a:solidFill>
              </a:rPr>
              <a:t> (ústní či písemné)</a:t>
            </a:r>
          </a:p>
          <a:p>
            <a:pPr marL="830263" lvl="1" indent="-438150">
              <a:lnSpc>
                <a:spcPct val="110000"/>
              </a:lnSpc>
              <a:buFontTx/>
              <a:buAutoNum type="arabicPeriod"/>
            </a:pPr>
            <a:r>
              <a:rPr lang="cs-CZ" sz="1800" b="1" dirty="0" smtClean="0">
                <a:solidFill>
                  <a:srgbClr val="000000"/>
                </a:solidFill>
              </a:rPr>
              <a:t>listiny</a:t>
            </a:r>
            <a:r>
              <a:rPr lang="cs-CZ" sz="1800" dirty="0" smtClean="0">
                <a:solidFill>
                  <a:srgbClr val="000000"/>
                </a:solidFill>
              </a:rPr>
              <a:t> (elektronická i listinná forma)</a:t>
            </a:r>
          </a:p>
          <a:p>
            <a:pPr marL="830263" lvl="1" indent="-438150">
              <a:lnSpc>
                <a:spcPct val="110000"/>
              </a:lnSpc>
              <a:buFontTx/>
              <a:buAutoNum type="arabicPeriod"/>
            </a:pPr>
            <a:r>
              <a:rPr lang="cs-CZ" sz="1800" b="1" dirty="0" smtClean="0">
                <a:solidFill>
                  <a:srgbClr val="000000"/>
                </a:solidFill>
              </a:rPr>
              <a:t>znalecké posudky </a:t>
            </a:r>
            <a:r>
              <a:rPr lang="cs-CZ" sz="1800" dirty="0" smtClean="0">
                <a:solidFill>
                  <a:srgbClr val="000000"/>
                </a:solidFill>
              </a:rPr>
              <a:t>(ústní či písemné)</a:t>
            </a:r>
          </a:p>
          <a:p>
            <a:pPr marL="830263" lvl="1" indent="-438150">
              <a:lnSpc>
                <a:spcPct val="120000"/>
              </a:lnSpc>
              <a:buFontTx/>
              <a:buAutoNum type="arabicPeriod"/>
            </a:pPr>
            <a:r>
              <a:rPr lang="cs-CZ" sz="1800" b="1" dirty="0" smtClean="0">
                <a:solidFill>
                  <a:srgbClr val="000000"/>
                </a:solidFill>
              </a:rPr>
              <a:t>svědecké výpovědi </a:t>
            </a:r>
            <a:r>
              <a:rPr lang="cs-CZ" sz="1800" dirty="0" smtClean="0">
                <a:solidFill>
                  <a:srgbClr val="000000"/>
                </a:solidFill>
              </a:rPr>
              <a:t>(pouze ústní)</a:t>
            </a:r>
          </a:p>
          <a:p>
            <a:pPr marL="830263" lvl="1" indent="-438150">
              <a:lnSpc>
                <a:spcPct val="120000"/>
              </a:lnSpc>
              <a:buFontTx/>
              <a:buAutoNum type="arabicPeriod"/>
            </a:pPr>
            <a:r>
              <a:rPr lang="cs-CZ" sz="1800" b="1" dirty="0" smtClean="0">
                <a:solidFill>
                  <a:srgbClr val="000000"/>
                </a:solidFill>
              </a:rPr>
              <a:t>ohledání věci</a:t>
            </a:r>
          </a:p>
          <a:p>
            <a:pPr marL="623888" indent="-514350">
              <a:lnSpc>
                <a:spcPct val="120000"/>
              </a:lnSpc>
            </a:pPr>
            <a:endParaRPr lang="cs-CZ" sz="900" b="1" dirty="0" smtClean="0">
              <a:solidFill>
                <a:srgbClr val="000000"/>
              </a:solidFill>
            </a:endParaRPr>
          </a:p>
          <a:p>
            <a:pPr marL="623888" indent="-514350">
              <a:lnSpc>
                <a:spcPct val="120000"/>
              </a:lnSpc>
            </a:pPr>
            <a:r>
              <a:rPr lang="cs-CZ" sz="2400" b="1" dirty="0" smtClean="0">
                <a:solidFill>
                  <a:srgbClr val="000000"/>
                </a:solidFill>
              </a:rPr>
              <a:t>Hodnocení</a:t>
            </a:r>
            <a:r>
              <a:rPr lang="cs-CZ" sz="2400" dirty="0" smtClean="0">
                <a:solidFill>
                  <a:srgbClr val="000000"/>
                </a:solidFill>
              </a:rPr>
              <a:t> důkazů</a:t>
            </a:r>
            <a:r>
              <a:rPr lang="cs-CZ" sz="2400" b="1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(důkazních prostředků)</a:t>
            </a:r>
          </a:p>
        </p:txBody>
      </p:sp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Dokazování</a:t>
            </a:r>
            <a:r>
              <a:rPr lang="cs-CZ" sz="3600" dirty="0"/>
              <a:t> </a:t>
            </a:r>
            <a:r>
              <a:rPr lang="cs-CZ" sz="3600" dirty="0" smtClean="0"/>
              <a:t>2/2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102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58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332"/>
          </a:xfrm>
        </p:spPr>
        <p:txBody>
          <a:bodyPr/>
          <a:lstStyle/>
          <a:p>
            <a:pPr marL="623888" indent="-514350"/>
            <a:r>
              <a:rPr lang="cs-CZ" sz="1800" dirty="0" smtClean="0"/>
              <a:t>Daň lze stanovit </a:t>
            </a:r>
            <a:r>
              <a:rPr lang="cs-CZ" sz="1800" b="1" dirty="0" smtClean="0"/>
              <a:t>podle pomůcek</a:t>
            </a:r>
            <a:r>
              <a:rPr lang="cs-CZ" sz="1800" dirty="0" smtClean="0"/>
              <a:t> pokud:</a:t>
            </a:r>
          </a:p>
          <a:p>
            <a:pPr marL="830263" lvl="1" indent="-438150"/>
            <a:r>
              <a:rPr lang="cs-CZ" sz="1600" dirty="0" smtClean="0"/>
              <a:t>daň nelze stanovit na základě dokazování</a:t>
            </a:r>
            <a:r>
              <a:rPr lang="cs-CZ" sz="1000" dirty="0" smtClean="0"/>
              <a:t> </a:t>
            </a:r>
            <a:r>
              <a:rPr lang="cs-CZ" sz="1400" dirty="0" smtClean="0"/>
              <a:t>(sekundární)</a:t>
            </a:r>
            <a:r>
              <a:rPr lang="cs-CZ" sz="1000" dirty="0" smtClean="0"/>
              <a:t> </a:t>
            </a:r>
            <a:r>
              <a:rPr lang="cs-CZ" sz="1200" dirty="0" smtClean="0"/>
              <a:t>a zároveň</a:t>
            </a:r>
          </a:p>
          <a:p>
            <a:pPr marL="830263" lvl="1" indent="-438150"/>
            <a:r>
              <a:rPr lang="cs-CZ" sz="1600" dirty="0" smtClean="0"/>
              <a:t>daňový subjekt nesplnil svou důkazní povinnost </a:t>
            </a:r>
            <a:r>
              <a:rPr lang="cs-CZ" sz="1200" dirty="0" smtClean="0"/>
              <a:t>nebo</a:t>
            </a:r>
          </a:p>
          <a:p>
            <a:pPr marL="830263" lvl="1" indent="-438150"/>
            <a:r>
              <a:rPr lang="cs-CZ" sz="1600" dirty="0" smtClean="0"/>
              <a:t>daňový subjekt nesplnil povinnost součinnosti</a:t>
            </a:r>
          </a:p>
          <a:p>
            <a:pPr marL="623888" indent="-514350"/>
            <a:endParaRPr lang="cs-CZ" sz="400" dirty="0" smtClean="0"/>
          </a:p>
          <a:p>
            <a:pPr marL="623888" indent="-514350"/>
            <a:r>
              <a:rPr lang="cs-CZ" sz="1800" dirty="0" smtClean="0"/>
              <a:t>Jako pomůcky lze použít zejména:</a:t>
            </a:r>
          </a:p>
          <a:p>
            <a:pPr marL="830263" lvl="1" indent="-438150"/>
            <a:r>
              <a:rPr lang="cs-CZ" sz="1400" dirty="0" smtClean="0"/>
              <a:t>nezpochybněné důkazní prostředky</a:t>
            </a:r>
          </a:p>
          <a:p>
            <a:pPr marL="830263" lvl="1" indent="-438150"/>
            <a:r>
              <a:rPr lang="cs-CZ" sz="1400" dirty="0" smtClean="0"/>
              <a:t>podaná vysvětlení</a:t>
            </a:r>
          </a:p>
          <a:p>
            <a:pPr marL="830263" lvl="1" indent="-438150"/>
            <a:r>
              <a:rPr lang="cs-CZ" sz="1400" dirty="0" smtClean="0"/>
              <a:t>srovnání s jiným daňovým subjektem </a:t>
            </a:r>
          </a:p>
          <a:p>
            <a:pPr marL="830263" lvl="1" indent="-438150"/>
            <a:r>
              <a:rPr lang="cs-CZ" sz="1400" dirty="0" smtClean="0"/>
              <a:t>vlastní poznatky správce daně</a:t>
            </a:r>
          </a:p>
          <a:p>
            <a:pPr marL="623888" indent="-514350"/>
            <a:endParaRPr lang="cs-CZ" sz="400" dirty="0" smtClean="0"/>
          </a:p>
          <a:p>
            <a:pPr marL="623888" indent="-514350"/>
            <a:r>
              <a:rPr lang="cs-CZ" sz="1800" dirty="0" smtClean="0"/>
              <a:t>Správce daně přihlíží i k případným výhodám pro daňový subjekt </a:t>
            </a:r>
            <a:r>
              <a:rPr lang="cs-CZ" sz="1600" dirty="0" smtClean="0"/>
              <a:t> </a:t>
            </a:r>
            <a:r>
              <a:rPr lang="cs-CZ" sz="1400" dirty="0" smtClean="0"/>
              <a:t>(i když nebyly uplatněny)</a:t>
            </a:r>
          </a:p>
          <a:p>
            <a:pPr marL="623888" indent="-514350"/>
            <a:endParaRPr lang="cs-CZ" sz="400" dirty="0" smtClean="0"/>
          </a:p>
          <a:p>
            <a:pPr marL="623888" indent="-514350"/>
            <a:r>
              <a:rPr lang="cs-CZ" sz="1800" dirty="0" smtClean="0">
                <a:solidFill>
                  <a:srgbClr val="C00000"/>
                </a:solidFill>
              </a:rPr>
              <a:t>Zvláštní úprava v zákoně o daních z příjmů </a:t>
            </a:r>
            <a:r>
              <a:rPr lang="cs-CZ" sz="1600" dirty="0" smtClean="0">
                <a:solidFill>
                  <a:srgbClr val="C00000"/>
                </a:solidFill>
              </a:rPr>
              <a:t>(od 1. prosince 2016)</a:t>
            </a:r>
          </a:p>
          <a:p>
            <a:pPr marL="879476" lvl="1" indent="-514350"/>
            <a:r>
              <a:rPr lang="cs-CZ" sz="1400" dirty="0" smtClean="0">
                <a:solidFill>
                  <a:srgbClr val="C00000"/>
                </a:solidFill>
              </a:rPr>
              <a:t>tzv. „zákon“ o prokazování původu majetku</a:t>
            </a:r>
            <a:endParaRPr lang="cs-CZ" sz="1400" dirty="0">
              <a:solidFill>
                <a:srgbClr val="C00000"/>
              </a:solidFill>
            </a:endParaRPr>
          </a:p>
          <a:p>
            <a:pPr marL="623888" indent="-514350"/>
            <a:endParaRPr lang="cs-CZ" sz="400" dirty="0" smtClean="0"/>
          </a:p>
          <a:p>
            <a:pPr marL="623888" indent="-514350"/>
            <a:r>
              <a:rPr lang="cs-CZ" sz="1800" b="1" dirty="0" smtClean="0"/>
              <a:t>Sjednání daně</a:t>
            </a:r>
            <a:r>
              <a:rPr lang="cs-CZ" sz="1600" dirty="0" smtClean="0"/>
              <a:t> - </a:t>
            </a:r>
            <a:r>
              <a:rPr lang="cs-CZ" sz="1800" dirty="0" smtClean="0"/>
              <a:t>nelze-li daň stanovit ani podle pomůcek </a:t>
            </a:r>
            <a:r>
              <a:rPr lang="cs-CZ" sz="1600" dirty="0" smtClean="0"/>
              <a:t>(terciární)</a:t>
            </a:r>
          </a:p>
        </p:txBody>
      </p:sp>
      <p:sp>
        <p:nvSpPr>
          <p:cNvPr id="6144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Pomůcky a sjednání daně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103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0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Dokazování při správě daní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EA08EC-0E13-49CE-BA3A-2BFFB203A304}" type="datetime1">
              <a:rPr lang="cs-CZ" smtClean="0"/>
              <a:t>1.12.2017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4E545-1BDA-4437-AF55-99A1BBB8454E}" type="slidenum">
              <a:rPr lang="cs-CZ" smtClean="0"/>
              <a:pPr>
                <a:defRPr/>
              </a:pPr>
              <a:t>104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14609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302B260-151F-4A6F-8D36-EA0D58F17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Obsah: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EC5D40E-A418-4872-93D2-97C3DCD5B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Základní právní úprava</a:t>
            </a:r>
          </a:p>
          <a:p>
            <a:r>
              <a:rPr lang="cs-CZ" dirty="0"/>
              <a:t>Důkazní břemeno, důkazní standard</a:t>
            </a:r>
          </a:p>
          <a:p>
            <a:r>
              <a:rPr lang="cs-CZ" dirty="0"/>
              <a:t>Typický průběh dokazování</a:t>
            </a:r>
          </a:p>
          <a:p>
            <a:pPr lvl="1"/>
            <a:r>
              <a:rPr lang="cs-CZ" dirty="0"/>
              <a:t>Účetnictví jako důkaz</a:t>
            </a:r>
          </a:p>
          <a:p>
            <a:r>
              <a:rPr lang="cs-CZ" dirty="0"/>
              <a:t>Doměřování na základě neunesení objektivního důkazního břemene</a:t>
            </a:r>
          </a:p>
          <a:p>
            <a:r>
              <a:rPr lang="cs-CZ" dirty="0"/>
              <a:t>Typické důkazní prostředky</a:t>
            </a:r>
          </a:p>
          <a:p>
            <a:pPr lvl="1"/>
            <a:r>
              <a:rPr lang="cs-CZ" dirty="0"/>
              <a:t>Předkládat a navrhovat</a:t>
            </a:r>
          </a:p>
          <a:p>
            <a:r>
              <a:rPr lang="cs-CZ" dirty="0"/>
              <a:t>Důkaz svědeckou výpovědí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EE13E2F-D06C-4496-81CE-1DA6B26B3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8850385-96A9-41A5-BA7F-C92C301CE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BFD307A-5255-4859-93CC-C8D2A934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105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08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Úloha</a:t>
            </a:r>
            <a:r>
              <a:rPr lang="cs-CZ" baseline="0" dirty="0"/>
              <a:t> právníka v daních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Legislativní</a:t>
            </a:r>
            <a:r>
              <a:rPr lang="cs-CZ" baseline="0" dirty="0"/>
              <a:t> činnost</a:t>
            </a:r>
          </a:p>
          <a:p>
            <a:r>
              <a:rPr lang="cs-CZ" baseline="0" dirty="0"/>
              <a:t>Správní (úřednická) činnost</a:t>
            </a:r>
          </a:p>
          <a:p>
            <a:r>
              <a:rPr lang="cs-CZ" dirty="0"/>
              <a:t>Soudcovská činnost</a:t>
            </a:r>
          </a:p>
          <a:p>
            <a:r>
              <a:rPr lang="cs-CZ" dirty="0"/>
              <a:t>Zmocněnec -poradce</a:t>
            </a:r>
          </a:p>
          <a:p>
            <a:pPr lvl="1"/>
            <a:r>
              <a:rPr lang="cs-CZ" baseline="0" dirty="0"/>
              <a:t>advokát </a:t>
            </a:r>
            <a:r>
              <a:rPr lang="cs-CZ" dirty="0"/>
              <a:t> - specializace daně</a:t>
            </a:r>
          </a:p>
          <a:p>
            <a:pPr lvl="1"/>
            <a:r>
              <a:rPr lang="cs-CZ" baseline="0" dirty="0"/>
              <a:t>daňový</a:t>
            </a:r>
            <a:r>
              <a:rPr lang="cs-CZ" dirty="0"/>
              <a:t> poradce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106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1627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ústavně-právní pojetí čl.2 Listiny zákl. práv a svobod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Občan</a:t>
            </a:r>
            <a:r>
              <a:rPr lang="cs-CZ" dirty="0"/>
              <a:t> (podnikatel)</a:t>
            </a:r>
            <a:r>
              <a:rPr lang="cs-CZ" baseline="0" dirty="0"/>
              <a:t> </a:t>
            </a:r>
            <a:r>
              <a:rPr lang="cs-CZ" b="1" baseline="0" dirty="0"/>
              <a:t>může činit </a:t>
            </a:r>
            <a:r>
              <a:rPr lang="cs-CZ" b="1" u="sng" baseline="0" dirty="0"/>
              <a:t>všechno</a:t>
            </a:r>
          </a:p>
          <a:p>
            <a:pPr lvl="1"/>
            <a:r>
              <a:rPr lang="cs-CZ" b="0" dirty="0"/>
              <a:t>co není zákonem</a:t>
            </a:r>
            <a:r>
              <a:rPr lang="cs-CZ" b="0" baseline="0" dirty="0"/>
              <a:t> zakázáno</a:t>
            </a:r>
            <a:endParaRPr lang="cs-CZ" b="0" dirty="0"/>
          </a:p>
          <a:p>
            <a:r>
              <a:rPr lang="cs-CZ" dirty="0"/>
              <a:t>Občan (podnikatel) </a:t>
            </a:r>
            <a:r>
              <a:rPr lang="cs-CZ" b="1" dirty="0"/>
              <a:t>nesmí</a:t>
            </a:r>
            <a:r>
              <a:rPr lang="cs-CZ" b="1" baseline="0" dirty="0"/>
              <a:t> být nucen </a:t>
            </a:r>
            <a:r>
              <a:rPr lang="cs-CZ" baseline="0" dirty="0"/>
              <a:t>činit,</a:t>
            </a:r>
          </a:p>
          <a:p>
            <a:pPr lvl="1"/>
            <a:r>
              <a:rPr lang="cs-CZ" dirty="0"/>
              <a:t>co zákon neukládá</a:t>
            </a:r>
          </a:p>
          <a:p>
            <a:r>
              <a:rPr lang="cs-CZ" b="1" u="sng" dirty="0"/>
              <a:t>Stát</a:t>
            </a:r>
            <a:r>
              <a:rPr lang="cs-CZ" baseline="0" dirty="0"/>
              <a:t> (úřední osoba) </a:t>
            </a:r>
            <a:r>
              <a:rPr lang="cs-CZ" b="1" u="sng" baseline="0" dirty="0"/>
              <a:t>nesmí nic</a:t>
            </a:r>
          </a:p>
          <a:p>
            <a:pPr lvl="1"/>
            <a:r>
              <a:rPr lang="cs-CZ" dirty="0"/>
              <a:t>co zákon výslovně nestanoví</a:t>
            </a:r>
          </a:p>
          <a:p>
            <a:pPr lvl="1"/>
            <a:r>
              <a:rPr lang="cs-CZ" dirty="0"/>
              <a:t>a</a:t>
            </a:r>
            <a:r>
              <a:rPr lang="cs-CZ" baseline="0" dirty="0"/>
              <a:t> to jen a právě tím způsobem, který stanoví zákon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107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4198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Správné</a:t>
            </a:r>
            <a:r>
              <a:rPr lang="cs-CZ" dirty="0"/>
              <a:t> zjištění a stanovení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§ 1 odst. 2 DŘ:</a:t>
            </a:r>
          </a:p>
          <a:p>
            <a:pPr lvl="1"/>
            <a:r>
              <a:rPr lang="cs-CZ" i="1" dirty="0"/>
              <a:t>Správa daně je postup, jehož cílem je </a:t>
            </a:r>
            <a:r>
              <a:rPr lang="cs-CZ" i="1" u="sng" dirty="0"/>
              <a:t>správné</a:t>
            </a:r>
            <a:r>
              <a:rPr lang="cs-CZ" i="1" dirty="0"/>
              <a:t> zjištění a stanovení daní a zabezpečení jejich úhrady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108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099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0EE5080-5402-488D-ABF0-83A8C20C5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Zásada volného hodnocení důkazů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9153C9F-96C7-4686-BB2F-CF08AD556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8 odst. 1 DŘ:</a:t>
            </a:r>
          </a:p>
          <a:p>
            <a:pPr lvl="1"/>
            <a:r>
              <a:rPr lang="cs-CZ" i="1" dirty="0"/>
              <a:t>Správce daně při dokazování hodnotí důkazy </a:t>
            </a:r>
            <a:r>
              <a:rPr lang="cs-CZ" i="1" u="sng" dirty="0"/>
              <a:t>podle své úvahy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Správce daně posuzuje </a:t>
            </a:r>
            <a:r>
              <a:rPr lang="cs-CZ" i="1" u="sng" dirty="0"/>
              <a:t>každý důkaz jednotlivě</a:t>
            </a:r>
            <a:r>
              <a:rPr lang="cs-CZ" i="1" dirty="0"/>
              <a:t> a všechny důkazy v jejich </a:t>
            </a:r>
            <a:r>
              <a:rPr lang="cs-CZ" i="1" u="sng" dirty="0"/>
              <a:t>vzájemné souvislosti</a:t>
            </a:r>
            <a:r>
              <a:rPr lang="cs-CZ" i="1" dirty="0"/>
              <a:t>; přitom </a:t>
            </a:r>
            <a:r>
              <a:rPr lang="cs-CZ" i="1" u="sng" dirty="0"/>
              <a:t>přihlíží ke všemu</a:t>
            </a:r>
            <a:r>
              <a:rPr lang="cs-CZ" i="1" dirty="0"/>
              <a:t>, co při správě daní vyšlo najevo.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7DF4B94-138B-4BBF-B0ED-10AC1BC21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B63057C-8AF4-4092-B107-2A4E9DDD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A528B47-E372-4944-B12F-ED5439E48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109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274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c) Prameny daňového práva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/>
              <a:t>ústavní zákony</a:t>
            </a:r>
          </a:p>
          <a:p>
            <a:pPr lvl="1"/>
            <a:r>
              <a:rPr lang="cs-CZ" dirty="0"/>
              <a:t>čl. 4 a 11 Listiny základních práv a svobod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mezinárodní smlouvy</a:t>
            </a:r>
          </a:p>
          <a:p>
            <a:pPr lvl="1"/>
            <a:r>
              <a:rPr lang="cs-CZ" dirty="0"/>
              <a:t>zamezení dvojího zdanění</a:t>
            </a:r>
          </a:p>
          <a:p>
            <a:pPr lvl="1"/>
            <a:r>
              <a:rPr lang="cs-CZ" dirty="0"/>
              <a:t>administrativní spolupráce (výměna informací)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právní předpisy Evropské unie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zákony a zákonná opatření Senátu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nařízení vlády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vyhlášky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(interní normativní instrukce)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(judikatura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86796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Dokazování provádí správce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92/1 DŘ:</a:t>
            </a:r>
          </a:p>
          <a:p>
            <a:pPr lvl="1"/>
            <a:r>
              <a:rPr lang="cs-CZ" i="1" dirty="0"/>
              <a:t>Dokazování </a:t>
            </a:r>
            <a:r>
              <a:rPr lang="cs-CZ" b="1" i="1" dirty="0"/>
              <a:t>provádí</a:t>
            </a:r>
            <a:r>
              <a:rPr lang="cs-CZ" i="1" dirty="0"/>
              <a:t> příslušný správce daně </a:t>
            </a:r>
          </a:p>
          <a:p>
            <a:r>
              <a:rPr lang="cs-CZ" dirty="0"/>
              <a:t>§ 92/2 DŘ: </a:t>
            </a:r>
          </a:p>
          <a:p>
            <a:pPr lvl="1"/>
            <a:r>
              <a:rPr lang="cs-CZ" i="1" dirty="0"/>
              <a:t>Správce daně dbá, aby skutečnosti rozhodné pro správné zjištění a stanovení daně byly </a:t>
            </a:r>
            <a:r>
              <a:rPr lang="cs-CZ" b="1" i="1" dirty="0"/>
              <a:t>zjištěny co nejúplněji</a:t>
            </a:r>
            <a:r>
              <a:rPr lang="cs-CZ" i="1" dirty="0"/>
              <a:t>, </a:t>
            </a:r>
            <a:r>
              <a:rPr lang="cs-CZ" i="1" u="sng" dirty="0"/>
              <a:t>a není v tom vázán </a:t>
            </a:r>
            <a:r>
              <a:rPr lang="cs-CZ" i="1" dirty="0"/>
              <a:t>jen návrhy daňových subjektů</a:t>
            </a:r>
          </a:p>
          <a:p>
            <a:pPr lvl="1"/>
            <a:endParaRPr lang="cs-CZ" i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0440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66E26D1-C958-4A34-B66D-0502148A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Důkazní břemeno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864AC43-7DB7-45F6-B54A-B43DF8F12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dirty="0"/>
              <a:t>Důkazní břemeno nese:</a:t>
            </a:r>
          </a:p>
          <a:p>
            <a:pPr lvl="1"/>
            <a:r>
              <a:rPr lang="cs-CZ" sz="3400" dirty="0"/>
              <a:t>daňový subjekt </a:t>
            </a:r>
          </a:p>
          <a:p>
            <a:pPr lvl="2"/>
            <a:r>
              <a:rPr lang="cs-CZ" sz="2600" dirty="0"/>
              <a:t>(§ 92/3 DŘ: </a:t>
            </a:r>
            <a:r>
              <a:rPr lang="cs-CZ" sz="2600" i="1" dirty="0"/>
              <a:t>„daňový subjekt prokazuje ..“</a:t>
            </a:r>
            <a:r>
              <a:rPr lang="cs-CZ" sz="2600" dirty="0"/>
              <a:t>)</a:t>
            </a:r>
          </a:p>
          <a:p>
            <a:pPr lvl="1"/>
            <a:r>
              <a:rPr lang="cs-CZ" sz="3400" dirty="0"/>
              <a:t>správce daně </a:t>
            </a:r>
          </a:p>
          <a:p>
            <a:pPr lvl="2"/>
            <a:r>
              <a:rPr lang="cs-CZ" sz="2600" dirty="0"/>
              <a:t>(§ 92/5 DŘ: </a:t>
            </a:r>
            <a:r>
              <a:rPr lang="cs-CZ" sz="2600" i="1" dirty="0"/>
              <a:t>„správce daně prokazuje …“</a:t>
            </a:r>
            <a:r>
              <a:rPr lang="cs-CZ" sz="2600" dirty="0"/>
              <a:t>)</a:t>
            </a:r>
          </a:p>
          <a:p>
            <a:endParaRPr lang="cs-CZ" sz="3400" dirty="0"/>
          </a:p>
          <a:p>
            <a:r>
              <a:rPr lang="cs-CZ" sz="3400" dirty="0"/>
              <a:t>Důkazní břemeno</a:t>
            </a:r>
          </a:p>
          <a:p>
            <a:pPr lvl="1">
              <a:lnSpc>
                <a:spcPct val="120000"/>
              </a:lnSpc>
            </a:pPr>
            <a:r>
              <a:rPr lang="cs-CZ" sz="3400" b="1" dirty="0"/>
              <a:t>subjektivní</a:t>
            </a:r>
            <a:r>
              <a:rPr lang="cs-CZ" sz="3400" dirty="0"/>
              <a:t> (formální) důkazní břemeno = kdo </a:t>
            </a:r>
            <a:r>
              <a:rPr lang="cs-CZ" sz="3400" u="sng" dirty="0"/>
              <a:t>musí předložit</a:t>
            </a:r>
            <a:r>
              <a:rPr lang="cs-CZ" sz="3400" dirty="0"/>
              <a:t> skutečnosti a případné důkazní prostředky</a:t>
            </a:r>
          </a:p>
          <a:p>
            <a:pPr lvl="1">
              <a:lnSpc>
                <a:spcPct val="120000"/>
              </a:lnSpc>
            </a:pPr>
            <a:r>
              <a:rPr lang="cs-CZ" sz="3400" b="1" dirty="0"/>
              <a:t>objektivní</a:t>
            </a:r>
            <a:r>
              <a:rPr lang="cs-CZ" sz="3400" dirty="0"/>
              <a:t> (hmotné) důkazní břemeno = kdo </a:t>
            </a:r>
            <a:r>
              <a:rPr lang="cs-CZ" sz="3400" u="sng" dirty="0"/>
              <a:t>nese riziko </a:t>
            </a:r>
            <a:r>
              <a:rPr lang="cs-CZ" sz="3400" dirty="0"/>
              <a:t>neobjasnění skutkového stavu, resp. neprokázání tvrzení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AA016E8-EA1C-4152-97D5-B806373C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998A9B9-5FEF-4240-BD77-711E168C0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0BC8C37-8819-4AEA-ABAA-319D0D89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730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415"/>
          </a:xfrm>
        </p:spPr>
        <p:txBody>
          <a:bodyPr>
            <a:normAutofit/>
          </a:bodyPr>
          <a:lstStyle/>
          <a:p>
            <a:r>
              <a:rPr lang="cs-CZ" dirty="0"/>
              <a:t>Důkazní </a:t>
            </a:r>
            <a:r>
              <a:rPr lang="cs-CZ" dirty="0" smtClean="0"/>
              <a:t>břemeno </a:t>
            </a:r>
            <a:r>
              <a:rPr lang="cs-CZ" b="1" dirty="0" smtClean="0"/>
              <a:t>daň. subjektu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92/3 DŘ:</a:t>
            </a:r>
          </a:p>
          <a:p>
            <a:pPr lvl="1"/>
            <a:r>
              <a:rPr lang="cs-CZ" i="1" dirty="0"/>
              <a:t>Daňový subjekt prokazuje všechny skutečnosti, </a:t>
            </a:r>
            <a:r>
              <a:rPr lang="cs-CZ" i="1" u="sng" dirty="0"/>
              <a:t>které je povinen uvádět </a:t>
            </a:r>
            <a:r>
              <a:rPr lang="cs-CZ" i="1" dirty="0"/>
              <a:t>v řádném daňovém tvrzení, dodatečném daňovém tvrzení a dalších podáních</a:t>
            </a:r>
            <a:r>
              <a:rPr lang="cs-CZ" dirty="0"/>
              <a:t>.</a:t>
            </a:r>
          </a:p>
          <a:p>
            <a:r>
              <a:rPr lang="cs-CZ" dirty="0"/>
              <a:t>Tedy nikoli cokoliv, co je pro správné zjištění a stanovení daně podstatné, nýbrž jen skutečnosti, které daňový subjekt sám uvádí (tvrdí).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6260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910431"/>
          </a:xfrm>
        </p:spPr>
        <p:txBody>
          <a:bodyPr/>
          <a:lstStyle/>
          <a:p>
            <a:r>
              <a:rPr lang="cs-CZ" dirty="0"/>
              <a:t>Důkazní břemeno</a:t>
            </a:r>
            <a:r>
              <a:rPr lang="cs-CZ" b="1" dirty="0"/>
              <a:t> správce daně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92/5/c) DŘ:</a:t>
            </a:r>
          </a:p>
          <a:p>
            <a:pPr lvl="1"/>
            <a:r>
              <a:rPr lang="cs-CZ" i="1" dirty="0"/>
              <a:t>Správce daně prokazuje </a:t>
            </a:r>
            <a:r>
              <a:rPr lang="cs-CZ" i="1" u="sng" dirty="0"/>
              <a:t>skutečnosti</a:t>
            </a:r>
            <a:r>
              <a:rPr lang="cs-CZ" i="1" dirty="0"/>
              <a:t> </a:t>
            </a:r>
            <a:r>
              <a:rPr lang="cs-CZ" b="1" i="1" u="sng" dirty="0"/>
              <a:t>vyvracející</a:t>
            </a:r>
            <a:r>
              <a:rPr lang="cs-CZ" i="1" dirty="0"/>
              <a:t> věrohodnost, průkaznost, správnost či úplnost povinných evidencí, účetních záznamů, jakož i jiných záznamů, listin a dalších důkazních prostředků uplatněných daňovým subjektem.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388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423"/>
          </a:xfrm>
        </p:spPr>
        <p:txBody>
          <a:bodyPr/>
          <a:lstStyle/>
          <a:p>
            <a:r>
              <a:rPr lang="cs-CZ" dirty="0"/>
              <a:t>Typický průběh dokazování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Daňový subjekt předloží účetnictví</a:t>
            </a:r>
          </a:p>
          <a:p>
            <a:pPr lvl="1"/>
            <a:r>
              <a:rPr lang="cs-CZ" dirty="0"/>
              <a:t>(OSVČ): daňovou evidenci fyzické osoby dle § 7b zákona o daních z příjmů</a:t>
            </a:r>
          </a:p>
          <a:p>
            <a:pPr lvl="1"/>
            <a:r>
              <a:rPr lang="cs-CZ" dirty="0"/>
              <a:t>(plátce DPH): evidenci pro účely DPH dle § 100 zákona o DPH</a:t>
            </a:r>
          </a:p>
          <a:p>
            <a:r>
              <a:rPr lang="cs-CZ" dirty="0"/>
              <a:t>Správce daně unese své důkazní břemeno: </a:t>
            </a:r>
          </a:p>
          <a:p>
            <a:pPr lvl="1"/>
            <a:r>
              <a:rPr lang="cs-CZ" dirty="0"/>
              <a:t>prokáže skutečnosti vyvracející věrohodnost, průkaznost či správnost předložených evidencí</a:t>
            </a:r>
          </a:p>
          <a:p>
            <a:r>
              <a:rPr lang="cs-CZ" dirty="0"/>
              <a:t>Daňový subjekt předloží či navrhne další důkazní prostředky ze sféry mimo účetnictví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071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dirty="0"/>
              <a:t>Nejčastější právní odůvodnění výroku o doměření daně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Protože se nepodařilo s jistotou prokázat rozhodné skutečnosti, daňový subjekt neunesl své důkazní břemeno, proto správce daně neuznává daňový výdaj (resp. odpočet DPH).</a:t>
            </a:r>
          </a:p>
          <a:p>
            <a:r>
              <a:rPr lang="cs-CZ" dirty="0"/>
              <a:t>Doměřuje se tedy na základě konstatování o </a:t>
            </a:r>
            <a:r>
              <a:rPr lang="cs-CZ" u="sng" dirty="0"/>
              <a:t>neunesení objektivního důkazního břemene</a:t>
            </a:r>
            <a:r>
              <a:rPr lang="cs-CZ" dirty="0"/>
              <a:t> daňovým subjektem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0742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423"/>
          </a:xfrm>
        </p:spPr>
        <p:txBody>
          <a:bodyPr/>
          <a:lstStyle/>
          <a:p>
            <a:r>
              <a:rPr lang="cs-CZ" dirty="0"/>
              <a:t>Non </a:t>
            </a:r>
            <a:r>
              <a:rPr lang="cs-CZ" dirty="0" err="1"/>
              <a:t>liquet</a:t>
            </a:r>
            <a:r>
              <a:rPr lang="cs-CZ" dirty="0"/>
              <a:t> =&gt; doměření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Tedy v situaci </a:t>
            </a:r>
            <a:r>
              <a:rPr lang="cs-CZ" i="1" dirty="0"/>
              <a:t>non </a:t>
            </a:r>
            <a:r>
              <a:rPr lang="cs-CZ" i="1" dirty="0" err="1"/>
              <a:t>liquet</a:t>
            </a:r>
            <a:r>
              <a:rPr lang="cs-CZ" i="1" dirty="0"/>
              <a:t> </a:t>
            </a:r>
            <a:r>
              <a:rPr lang="cs-CZ" dirty="0"/>
              <a:t>(nepodařilo se prokázat </a:t>
            </a:r>
            <a:r>
              <a:rPr lang="cs-CZ" dirty="0" smtClean="0"/>
              <a:t>rozhodující </a:t>
            </a:r>
            <a:r>
              <a:rPr lang="cs-CZ" dirty="0"/>
              <a:t>skutečnosti) správce daně konstatuje, že to byl právě daňový subjekt, kdo neunesl důkazní břemeno, a proto musí strpět prohru ve sporu (doměření daně).</a:t>
            </a:r>
          </a:p>
          <a:p>
            <a:r>
              <a:rPr lang="cs-CZ" dirty="0"/>
              <a:t>FÚ tedy nedoměřuje na základě toho, že by přišel na to, že se rozhodující děje a skutky odehrály jinak, ale pouze na základě toho, že podle jeho názoru je intenzita důkazů předložených subjektem nedostatečná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6797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0D2307-8D7F-40DE-B3D4-969E89A95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Důkazní standard (míra důkazu)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B517E58-668F-4061-8DAE-6BA854092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Úroveň důkazu (míra důkazu) = </a:t>
            </a:r>
            <a:r>
              <a:rPr lang="pl-PL" dirty="0"/>
              <a:t>za jakých podmínek je třeba považovat skutečnost za prokázanou</a:t>
            </a:r>
          </a:p>
          <a:p>
            <a:r>
              <a:rPr lang="pl-PL" dirty="0"/>
              <a:t>Se 100% jistotou nelze prokázat žádnou v minulosti nastalou skutečnost =&gt; vždy tedy musí zůstat určitá míra nejistoty</a:t>
            </a:r>
          </a:p>
          <a:p>
            <a:r>
              <a:rPr lang="pl-PL" dirty="0"/>
              <a:t>Otázka určení požadované míry důkazu (důkazního standardu) je v dané věci naprosto klíčová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570B7CD-33BA-461C-BF9C-BB39343CB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749209D-4637-4DE6-A501-EED917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C52382B-4BE9-4304-9DA4-35ACAA9F2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708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0D2307-8D7F-40DE-B3D4-969E89A95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188640"/>
            <a:ext cx="7344816" cy="576064"/>
          </a:xfrm>
        </p:spPr>
        <p:txBody>
          <a:bodyPr>
            <a:normAutofit fontScale="90000"/>
          </a:bodyPr>
          <a:lstStyle/>
          <a:p>
            <a:r>
              <a:rPr lang="cs-CZ" dirty="0"/>
              <a:t>Důkazní standardy </a:t>
            </a:r>
            <a:r>
              <a:rPr lang="cs-CZ" dirty="0" smtClean="0"/>
              <a:t>(důkaz. </a:t>
            </a:r>
            <a:r>
              <a:rPr lang="cs-CZ" dirty="0"/>
              <a:t>teorie)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B517E58-668F-4061-8DAE-6BA854092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Mimo jakoukoli pochybnost</a:t>
            </a:r>
          </a:p>
          <a:p>
            <a:pPr lvl="1"/>
            <a:r>
              <a:rPr lang="cs-CZ" dirty="0"/>
              <a:t>požadavek</a:t>
            </a:r>
            <a:r>
              <a:rPr lang="cs-CZ" i="1" dirty="0"/>
              <a:t> ad absurdum</a:t>
            </a:r>
            <a:endParaRPr lang="cs-CZ" dirty="0"/>
          </a:p>
          <a:p>
            <a:r>
              <a:rPr lang="cs-CZ" dirty="0"/>
              <a:t>Mimo rozumnou (důvodnou) pochybnost </a:t>
            </a:r>
          </a:p>
          <a:p>
            <a:pPr lvl="1"/>
            <a:r>
              <a:rPr lang="cs-CZ" i="1" dirty="0" err="1"/>
              <a:t>Beyond</a:t>
            </a:r>
            <a:r>
              <a:rPr lang="cs-CZ" i="1" dirty="0"/>
              <a:t> </a:t>
            </a:r>
            <a:r>
              <a:rPr lang="cs-CZ" i="1" dirty="0" err="1"/>
              <a:t>reasonable</a:t>
            </a:r>
            <a:r>
              <a:rPr lang="cs-CZ" i="1" dirty="0"/>
              <a:t> </a:t>
            </a:r>
            <a:r>
              <a:rPr lang="cs-CZ" i="1" dirty="0" err="1"/>
              <a:t>doubt</a:t>
            </a:r>
            <a:endParaRPr lang="cs-CZ" dirty="0"/>
          </a:p>
          <a:p>
            <a:r>
              <a:rPr lang="cs-CZ" dirty="0"/>
              <a:t>Jasný a přesvědčivý důkaz</a:t>
            </a:r>
          </a:p>
          <a:p>
            <a:pPr lvl="1"/>
            <a:r>
              <a:rPr lang="cs-CZ" i="1" dirty="0" err="1"/>
              <a:t>Clear</a:t>
            </a:r>
            <a:r>
              <a:rPr lang="cs-CZ" i="1" dirty="0"/>
              <a:t> and </a:t>
            </a:r>
            <a:r>
              <a:rPr lang="cs-CZ" i="1" dirty="0" err="1"/>
              <a:t>cinvincing</a:t>
            </a:r>
            <a:endParaRPr lang="cs-CZ" dirty="0"/>
          </a:p>
          <a:p>
            <a:r>
              <a:rPr lang="cs-CZ" dirty="0"/>
              <a:t>S převahou důkazů (spíše ano než ne)</a:t>
            </a:r>
          </a:p>
          <a:p>
            <a:pPr lvl="1"/>
            <a:r>
              <a:rPr lang="cs-CZ" i="1" dirty="0" err="1"/>
              <a:t>Preponderance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evidence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570B7CD-33BA-461C-BF9C-BB39343CB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749209D-4637-4DE6-A501-EED917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C52382B-4BE9-4304-9DA4-35ACAA9F2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179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0D2307-8D7F-40DE-B3D4-969E89A95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Typické důkazní prostředky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B517E58-668F-4061-8DAE-6BA854092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Účetnictví a obdobné povinné evidence</a:t>
            </a:r>
          </a:p>
          <a:p>
            <a:r>
              <a:rPr lang="cs-CZ" dirty="0"/>
              <a:t>Účetní doklady</a:t>
            </a:r>
          </a:p>
          <a:p>
            <a:r>
              <a:rPr lang="cs-CZ" dirty="0"/>
              <a:t>Ostatní listinné důkazy (smlouvy, dodací listy, stavební deníky)</a:t>
            </a:r>
          </a:p>
          <a:p>
            <a:r>
              <a:rPr lang="cs-CZ" dirty="0"/>
              <a:t>Fotografie</a:t>
            </a:r>
          </a:p>
          <a:p>
            <a:r>
              <a:rPr lang="cs-CZ" dirty="0"/>
              <a:t>Znalecké posudky (výslech znalce)</a:t>
            </a:r>
          </a:p>
          <a:p>
            <a:r>
              <a:rPr lang="cs-CZ" dirty="0"/>
              <a:t>Výslechy svědků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570B7CD-33BA-461C-BF9C-BB39343CB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749209D-4637-4DE6-A501-EED917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C52382B-4BE9-4304-9DA4-35ACAA9F2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518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Ústavní základy daňového práva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Ústava 1920</a:t>
            </a:r>
          </a:p>
          <a:p>
            <a:pPr lvl="1"/>
            <a:r>
              <a:rPr lang="cs-CZ" dirty="0"/>
              <a:t>„daně a veřejné dávky vůbec mohou se ukládati jen na základě zákona“ </a:t>
            </a:r>
          </a:p>
          <a:p>
            <a:endParaRPr lang="cs-CZ" dirty="0"/>
          </a:p>
          <a:p>
            <a:r>
              <a:rPr lang="cs-CZ" dirty="0"/>
              <a:t>Ústava 1948</a:t>
            </a:r>
          </a:p>
          <a:p>
            <a:pPr lvl="1"/>
            <a:r>
              <a:rPr lang="cs-CZ" dirty="0"/>
              <a:t>„Daně a veřejné dávky lze ukládat toliko na základě zákona.“</a:t>
            </a:r>
          </a:p>
          <a:p>
            <a:endParaRPr lang="cs-CZ" dirty="0"/>
          </a:p>
          <a:p>
            <a:r>
              <a:rPr lang="cs-CZ" dirty="0"/>
              <a:t>Ústava 1960 </a:t>
            </a:r>
          </a:p>
          <a:p>
            <a:pPr lvl="1"/>
            <a:r>
              <a:rPr lang="cs-CZ" dirty="0"/>
              <a:t>neupravovala</a:t>
            </a:r>
          </a:p>
          <a:p>
            <a:endParaRPr lang="cs-CZ" dirty="0"/>
          </a:p>
          <a:p>
            <a:r>
              <a:rPr lang="cs-CZ" dirty="0"/>
              <a:t>Ústavní zákon z roku 1968 </a:t>
            </a:r>
          </a:p>
          <a:p>
            <a:pPr lvl="1"/>
            <a:r>
              <a:rPr lang="cs-CZ" dirty="0"/>
              <a:t>„daně a poplatky možno ukládat jen na základě zákona“</a:t>
            </a:r>
          </a:p>
          <a:p>
            <a:endParaRPr lang="cs-CZ" dirty="0"/>
          </a:p>
          <a:p>
            <a:r>
              <a:rPr lang="cs-CZ" dirty="0"/>
              <a:t>čl. 11 odst. 5 Listiny</a:t>
            </a:r>
          </a:p>
          <a:p>
            <a:pPr lvl="1"/>
            <a:r>
              <a:rPr lang="cs-CZ" dirty="0"/>
              <a:t>„Daně a poplatky lze ukládat jen na základě zákona.“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661774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Předkládat a navrhovat důkazní prostředky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Dvě základní formy:</a:t>
            </a:r>
          </a:p>
          <a:p>
            <a:pPr lvl="1"/>
            <a:r>
              <a:rPr lang="cs-CZ" sz="2000" b="1" u="sng" dirty="0"/>
              <a:t>Předkládat:</a:t>
            </a:r>
            <a:r>
              <a:rPr lang="cs-CZ" sz="2000" dirty="0"/>
              <a:t> podnikatel určité důkazní prostředky </a:t>
            </a:r>
            <a:r>
              <a:rPr lang="cs-CZ" sz="2000" b="1" dirty="0"/>
              <a:t>má v držení</a:t>
            </a:r>
          </a:p>
          <a:p>
            <a:pPr lvl="2"/>
            <a:r>
              <a:rPr lang="cs-CZ" sz="1800" dirty="0"/>
              <a:t>tyto důkazní prostředky </a:t>
            </a:r>
            <a:r>
              <a:rPr lang="cs-CZ" sz="1800" b="1" dirty="0"/>
              <a:t>přímo</a:t>
            </a:r>
            <a:r>
              <a:rPr lang="cs-CZ" sz="1800" dirty="0"/>
              <a:t> správci daně předloží</a:t>
            </a:r>
          </a:p>
          <a:p>
            <a:pPr lvl="2"/>
            <a:r>
              <a:rPr lang="cs-CZ" sz="1800" dirty="0"/>
              <a:t>Například: účetnictví, objednávky, smlouvy, dodací listy, faktury, pokladní doklady</a:t>
            </a:r>
          </a:p>
          <a:p>
            <a:pPr lvl="1"/>
            <a:r>
              <a:rPr lang="cs-CZ" sz="2000" b="1" u="sng" dirty="0"/>
              <a:t>Navrhovat:</a:t>
            </a:r>
            <a:r>
              <a:rPr lang="cs-CZ" sz="2000" dirty="0"/>
              <a:t> podnikatel určité důkazní prostředky </a:t>
            </a:r>
            <a:r>
              <a:rPr lang="cs-CZ" sz="2000" b="1" dirty="0"/>
              <a:t>v držení nemá</a:t>
            </a:r>
            <a:r>
              <a:rPr lang="cs-CZ" sz="2000" dirty="0"/>
              <a:t>, ale umí označit osobu, která tyto důkazní prostředky v držení má</a:t>
            </a:r>
          </a:p>
          <a:p>
            <a:pPr lvl="2"/>
            <a:r>
              <a:rPr lang="cs-CZ" sz="1800" dirty="0"/>
              <a:t>správci daně tento důkazní prostředek popíše včetně uvedení identifikace (alespoň jméno a adresa) osoby, která jej má v držení</a:t>
            </a:r>
          </a:p>
          <a:p>
            <a:pPr lvl="2"/>
            <a:r>
              <a:rPr lang="cs-CZ" sz="1800" dirty="0"/>
              <a:t>správci daně navrhne, aby tyto důkazní prostředky obstaral  (ediční povinnost : vydat, zapůjčit k ohledání)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756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Svědecká výpověď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Základní parametry osoby svědka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 vypovídat jako svědek je </a:t>
            </a:r>
            <a:r>
              <a:rPr lang="cs-CZ" sz="2400" b="1" dirty="0"/>
              <a:t>povinností</a:t>
            </a:r>
          </a:p>
          <a:p>
            <a:pPr lvl="2">
              <a:lnSpc>
                <a:spcPct val="80000"/>
              </a:lnSpc>
            </a:pPr>
            <a:r>
              <a:rPr lang="cs-CZ" sz="2000" dirty="0"/>
              <a:t>tj. osoba v této pozici zásadně  </a:t>
            </a:r>
            <a:r>
              <a:rPr lang="cs-CZ" sz="2000" b="1" dirty="0"/>
              <a:t>nemá právo odmítnout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svědek je </a:t>
            </a:r>
            <a:r>
              <a:rPr lang="cs-CZ" sz="2400" b="1" dirty="0"/>
              <a:t>každý</a:t>
            </a:r>
            <a:r>
              <a:rPr lang="cs-CZ" sz="2400" dirty="0"/>
              <a:t>, komu jsou </a:t>
            </a:r>
            <a:r>
              <a:rPr lang="cs-CZ" sz="2400" b="1" dirty="0"/>
              <a:t>známy</a:t>
            </a:r>
            <a:r>
              <a:rPr lang="cs-CZ" sz="2400" dirty="0"/>
              <a:t> nějaké důležité okolnosti</a:t>
            </a:r>
          </a:p>
          <a:p>
            <a:pPr lvl="2">
              <a:lnSpc>
                <a:spcPct val="80000"/>
              </a:lnSpc>
            </a:pPr>
            <a:r>
              <a:rPr lang="cs-CZ" sz="2000" dirty="0"/>
              <a:t>svědkem je ten, kdo něco důležitého sám osobně </a:t>
            </a:r>
            <a:r>
              <a:rPr lang="cs-CZ" sz="2000" b="1" dirty="0"/>
              <a:t>vnímal svými smysly</a:t>
            </a:r>
            <a:r>
              <a:rPr lang="cs-CZ" sz="2000" dirty="0"/>
              <a:t>, tedy zejména zrakem a sluchem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svědek je povinen vypovídat </a:t>
            </a:r>
            <a:r>
              <a:rPr lang="cs-CZ" sz="2400" b="1" dirty="0"/>
              <a:t>pravdivě</a:t>
            </a:r>
            <a:r>
              <a:rPr lang="cs-CZ" sz="2400" dirty="0"/>
              <a:t> a nic </a:t>
            </a:r>
            <a:r>
              <a:rPr lang="cs-CZ" sz="2400" b="1" dirty="0"/>
              <a:t>nezamlčet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svědkovi může být úředně uloženo se dostavit osobně k podání výpovědi</a:t>
            </a:r>
          </a:p>
          <a:p>
            <a:pPr lvl="2">
              <a:lnSpc>
                <a:spcPct val="80000"/>
              </a:lnSpc>
            </a:pPr>
            <a:r>
              <a:rPr lang="cs-CZ" sz="2000" dirty="0"/>
              <a:t>včetně </a:t>
            </a:r>
            <a:r>
              <a:rPr lang="cs-CZ" sz="2000" u="sng" dirty="0"/>
              <a:t>předvedení policií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136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Svědecká výpověď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96 DŘ:</a:t>
            </a:r>
          </a:p>
          <a:p>
            <a:pPr lvl="1"/>
            <a:r>
              <a:rPr lang="cs-CZ" dirty="0"/>
              <a:t>O provádění svědecké výpovědi správce daně daňový subjekt </a:t>
            </a:r>
            <a:r>
              <a:rPr lang="cs-CZ" b="1" dirty="0"/>
              <a:t>včas vyrozumí</a:t>
            </a:r>
            <a:r>
              <a:rPr lang="cs-CZ" dirty="0"/>
              <a:t>, nehrozí-li nebezpečí z prodlení</a:t>
            </a:r>
          </a:p>
          <a:p>
            <a:pPr lvl="1"/>
            <a:r>
              <a:rPr lang="cs-CZ" dirty="0"/>
              <a:t>Ve vyrozumění daňového subjektu o provádění svědecké výpovědi správce daně uvede </a:t>
            </a:r>
            <a:r>
              <a:rPr lang="cs-CZ" b="1" dirty="0"/>
              <a:t>označení věci</a:t>
            </a:r>
            <a:r>
              <a:rPr lang="cs-CZ" dirty="0"/>
              <a:t>, ve které bude svědek vypovídat, a </a:t>
            </a:r>
            <a:r>
              <a:rPr lang="cs-CZ" b="1" dirty="0"/>
              <a:t>označení svědka</a:t>
            </a:r>
            <a:r>
              <a:rPr lang="cs-CZ" dirty="0"/>
              <a:t>, nehrozí-li nebezpečí, že by došlo ke zmaření účelu výpovědi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868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Svědecká výpověď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96/5 a 95/4 DŘ:</a:t>
            </a:r>
          </a:p>
          <a:p>
            <a:pPr lvl="1"/>
            <a:r>
              <a:rPr lang="cs-CZ" dirty="0"/>
              <a:t>Podnikatel má právo být </a:t>
            </a:r>
            <a:r>
              <a:rPr lang="cs-CZ" b="1" dirty="0"/>
              <a:t>přítomen</a:t>
            </a:r>
            <a:r>
              <a:rPr lang="cs-CZ" dirty="0"/>
              <a:t> a </a:t>
            </a:r>
            <a:r>
              <a:rPr lang="cs-CZ" b="1" dirty="0"/>
              <a:t>klást</a:t>
            </a:r>
            <a:r>
              <a:rPr lang="cs-CZ" dirty="0"/>
              <a:t> svědkům (a znalcům) </a:t>
            </a:r>
            <a:r>
              <a:rPr lang="cs-CZ" b="1" dirty="0"/>
              <a:t>otázky</a:t>
            </a:r>
            <a:r>
              <a:rPr lang="cs-CZ" dirty="0"/>
              <a:t> v rámci dokazování svých práv a povinností </a:t>
            </a:r>
          </a:p>
          <a:p>
            <a:pPr lvl="1"/>
            <a:r>
              <a:rPr lang="cs-CZ" dirty="0"/>
              <a:t>Správce daně před výslechem </a:t>
            </a:r>
            <a:r>
              <a:rPr lang="cs-CZ" b="1" dirty="0"/>
              <a:t>poučí svědka</a:t>
            </a:r>
            <a:r>
              <a:rPr lang="cs-CZ" dirty="0"/>
              <a:t> o možnosti odepřít výpověď, o povinnosti vypovídat pravdivě a nic nezamlčovat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73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Svědecká výpověď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Podnikatel má právo podávat námitky proti postupu FÚ při výslechu</a:t>
            </a:r>
          </a:p>
          <a:p>
            <a:pPr lvl="1"/>
            <a:r>
              <a:rPr lang="cs-CZ" sz="2400" dirty="0"/>
              <a:t>proti nepovoleným otázkám:</a:t>
            </a:r>
          </a:p>
          <a:p>
            <a:pPr lvl="2"/>
            <a:r>
              <a:rPr lang="cs-CZ" sz="2000" dirty="0"/>
              <a:t>nesouvisejícím s předmětem výslechu</a:t>
            </a:r>
          </a:p>
          <a:p>
            <a:pPr lvl="2"/>
            <a:r>
              <a:rPr lang="cs-CZ" sz="2000" dirty="0"/>
              <a:t>naznačujícím odpověď</a:t>
            </a:r>
          </a:p>
          <a:p>
            <a:pPr lvl="2"/>
            <a:r>
              <a:rPr lang="cs-CZ" sz="2000" dirty="0"/>
              <a:t>klamavým (předstíráním neprokázaných nebo nepravdivých skutečností)</a:t>
            </a:r>
          </a:p>
          <a:p>
            <a:pPr lvl="2"/>
            <a:r>
              <a:rPr lang="cs-CZ" sz="2000" i="1" dirty="0"/>
              <a:t>per </a:t>
            </a:r>
            <a:r>
              <a:rPr lang="cs-CZ" sz="2000" i="1" dirty="0" err="1"/>
              <a:t>analogiam</a:t>
            </a:r>
            <a:r>
              <a:rPr lang="cs-CZ" sz="2000" dirty="0"/>
              <a:t> § 126/3 OSŘ</a:t>
            </a:r>
          </a:p>
          <a:p>
            <a:pPr lvl="1"/>
            <a:r>
              <a:rPr lang="cs-CZ" sz="2400" dirty="0"/>
              <a:t>Svědek smí vypovídat pouze strohý popis toho, co vlastními smysly vnímal</a:t>
            </a:r>
          </a:p>
          <a:p>
            <a:pPr lvl="2"/>
            <a:r>
              <a:rPr lang="cs-CZ" sz="2000" dirty="0"/>
              <a:t>zejména nesmí sdělovat jakékoli vlastní hodnocení faktů či jejich vazeb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8168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Registrace a nalézací řízení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994A4F4-36B5-4539-A8EC-A5FAAA78CAC7}" type="datetime1">
              <a:rPr lang="cs-CZ" smtClean="0"/>
              <a:t>1.12.2017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18712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Registrační řízení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Obecně k nalézacímu řízení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Tvrzení daně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Stanovení daně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Lhůta pro stanovení daně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Samovyměření</a:t>
            </a:r>
          </a:p>
        </p:txBody>
      </p:sp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Osnova</a:t>
            </a:r>
          </a:p>
        </p:txBody>
      </p:sp>
      <p:sp>
        <p:nvSpPr>
          <p:cNvPr id="15364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126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6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4669507"/>
          </a:xfrm>
        </p:spPr>
        <p:txBody>
          <a:bodyPr/>
          <a:lstStyle/>
          <a:p>
            <a:pPr marL="0" indent="0">
              <a:lnSpc>
                <a:spcPct val="105000"/>
              </a:lnSpc>
              <a:buNone/>
            </a:pPr>
            <a:endParaRPr lang="cs-CZ" sz="900" dirty="0" smtClean="0"/>
          </a:p>
          <a:p>
            <a:pPr>
              <a:lnSpc>
                <a:spcPct val="105000"/>
              </a:lnSpc>
            </a:pPr>
            <a:r>
              <a:rPr lang="cs-CZ" sz="2400" dirty="0" smtClean="0"/>
              <a:t>Okruh </a:t>
            </a:r>
            <a:r>
              <a:rPr lang="cs-CZ" sz="2400" b="1" dirty="0" smtClean="0"/>
              <a:t>osob povinných k registraci:</a:t>
            </a:r>
            <a:endParaRPr lang="cs-CZ" sz="2400" dirty="0" smtClean="0"/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800" dirty="0" smtClean="0"/>
              <a:t>stanoví jednotlivé daňové zákony</a:t>
            </a:r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800" dirty="0" smtClean="0"/>
              <a:t>daň z příjmů </a:t>
            </a:r>
            <a:r>
              <a:rPr lang="cs-CZ" sz="1400" dirty="0" smtClean="0"/>
              <a:t>(§ 39 a násl.) </a:t>
            </a:r>
            <a:r>
              <a:rPr lang="cs-CZ" sz="1800" dirty="0"/>
              <a:t>, DPH </a:t>
            </a:r>
            <a:r>
              <a:rPr lang="cs-CZ" sz="1400" dirty="0"/>
              <a:t>(§ </a:t>
            </a:r>
            <a:r>
              <a:rPr lang="cs-CZ" sz="1400" dirty="0" smtClean="0"/>
              <a:t>94 </a:t>
            </a:r>
            <a:r>
              <a:rPr lang="cs-CZ" sz="1400" dirty="0"/>
              <a:t>a násl.) </a:t>
            </a:r>
            <a:r>
              <a:rPr lang="cs-CZ" sz="1800" dirty="0"/>
              <a:t>, spotřební daně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(§ 4 odst. 2.)</a:t>
            </a:r>
            <a:r>
              <a:rPr lang="cs-CZ" sz="1800" dirty="0" smtClean="0"/>
              <a:t>, silniční daň </a:t>
            </a:r>
            <a:r>
              <a:rPr lang="cs-CZ" sz="1400" dirty="0"/>
              <a:t>(§ </a:t>
            </a:r>
            <a:r>
              <a:rPr lang="cs-CZ" sz="1400" dirty="0" smtClean="0"/>
              <a:t>16 odst. 4) </a:t>
            </a:r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800" dirty="0" smtClean="0"/>
              <a:t>zákon o pohonných hmotách, zákon o povinném značení lihu</a:t>
            </a:r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endParaRPr lang="cs-CZ" sz="900" dirty="0" smtClean="0">
              <a:solidFill>
                <a:srgbClr val="C00000"/>
              </a:solidFill>
            </a:endParaRPr>
          </a:p>
          <a:p>
            <a:r>
              <a:rPr lang="cs-CZ" sz="2400" dirty="0"/>
              <a:t>Povinnost podat </a:t>
            </a:r>
            <a:r>
              <a:rPr lang="cs-CZ" sz="2400" b="1" dirty="0"/>
              <a:t>přihlášku k </a:t>
            </a:r>
            <a:r>
              <a:rPr lang="cs-CZ" sz="2400" b="1" dirty="0" smtClean="0"/>
              <a:t>registraci</a:t>
            </a:r>
            <a:r>
              <a:rPr lang="cs-CZ" sz="1800" dirty="0" smtClean="0"/>
              <a:t>.</a:t>
            </a:r>
            <a:endParaRPr lang="cs-CZ" sz="1800" dirty="0"/>
          </a:p>
          <a:p>
            <a:pPr lvl="1">
              <a:buFont typeface="Wingdings" pitchFamily="2" charset="2"/>
              <a:buChar char="Ø"/>
            </a:pPr>
            <a:r>
              <a:rPr lang="cs-CZ" sz="1800" dirty="0" smtClean="0"/>
              <a:t>tzv. formulářové podání</a:t>
            </a:r>
            <a:endParaRPr lang="cs-CZ" sz="1800" dirty="0" smtClean="0">
              <a:sym typeface="Wingdings 3" pitchFamily="18" charset="2"/>
            </a:endParaRPr>
          </a:p>
          <a:p>
            <a:pPr lvl="1">
              <a:buFont typeface="Wingdings" pitchFamily="2" charset="2"/>
              <a:buChar char="Ø"/>
            </a:pPr>
            <a:r>
              <a:rPr lang="cs-CZ" sz="1800" dirty="0" smtClean="0"/>
              <a:t>obsahové </a:t>
            </a:r>
            <a:r>
              <a:rPr lang="cs-CZ" sz="1800" dirty="0"/>
              <a:t>náležitosti stanoví primárně formulář (určité údaje stanoví jednotlivé daňové zákony)</a:t>
            </a:r>
          </a:p>
          <a:p>
            <a:pPr lvl="1">
              <a:buFont typeface="Wingdings" pitchFamily="2" charset="2"/>
              <a:buChar char="Ø"/>
            </a:pPr>
            <a:r>
              <a:rPr lang="cs-CZ" sz="1800" dirty="0"/>
              <a:t>postup k odstranění pochybností v registračních údajích</a:t>
            </a:r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endParaRPr lang="cs-CZ" sz="1700" dirty="0" smtClean="0">
              <a:solidFill>
                <a:srgbClr val="C00000"/>
              </a:solidFill>
            </a:endParaRPr>
          </a:p>
          <a:p>
            <a:pPr lvl="1">
              <a:lnSpc>
                <a:spcPct val="105000"/>
              </a:lnSpc>
              <a:buFontTx/>
              <a:buChar char="-"/>
            </a:pPr>
            <a:endParaRPr lang="cs-CZ" sz="1000" dirty="0" smtClean="0"/>
          </a:p>
        </p:txBody>
      </p:sp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	1/4</a:t>
            </a:r>
          </a:p>
        </p:txBody>
      </p:sp>
      <p:sp>
        <p:nvSpPr>
          <p:cNvPr id="25604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87D791B-F528-4429-9C82-3D66C9E6186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127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6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/>
          </p:cNvSpPr>
          <p:nvPr>
            <p:ph idx="1"/>
          </p:nvPr>
        </p:nvSpPr>
        <p:spPr>
          <a:xfrm>
            <a:off x="468313" y="1412776"/>
            <a:ext cx="8229600" cy="4597499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Lhůta</a:t>
            </a:r>
            <a:r>
              <a:rPr lang="cs-CZ" sz="2400" dirty="0" smtClean="0"/>
              <a:t> pro podání přihlášky k registraci</a:t>
            </a:r>
            <a:endParaRPr lang="cs-CZ" sz="1800" dirty="0" smtClean="0"/>
          </a:p>
          <a:p>
            <a:pPr lvl="1"/>
            <a:r>
              <a:rPr lang="cs-CZ" sz="1800" dirty="0" smtClean="0"/>
              <a:t>stanoví jednotlivé daňové zákony</a:t>
            </a:r>
          </a:p>
          <a:p>
            <a:pPr lvl="1"/>
            <a:r>
              <a:rPr lang="cs-CZ" sz="1800" dirty="0" smtClean="0"/>
              <a:t>daň z příjmů - </a:t>
            </a:r>
            <a:r>
              <a:rPr lang="cs-CZ" sz="1600" dirty="0" smtClean="0"/>
              <a:t>poplatník 15 dnů, plátce daně 8 dnů</a:t>
            </a:r>
          </a:p>
          <a:p>
            <a:pPr lvl="1"/>
            <a:r>
              <a:rPr lang="cs-CZ" sz="1800" dirty="0" smtClean="0"/>
              <a:t>DPH – povinná - </a:t>
            </a:r>
            <a:r>
              <a:rPr lang="cs-CZ" sz="1600" dirty="0" smtClean="0"/>
              <a:t>do </a:t>
            </a:r>
            <a:r>
              <a:rPr lang="cs-CZ" sz="1600" dirty="0"/>
              <a:t>15 dnů po skončení kalendářního měsíce, ve kterém překročila stanovený </a:t>
            </a:r>
            <a:r>
              <a:rPr lang="cs-CZ" sz="1600" dirty="0" smtClean="0"/>
              <a:t>obrat / dobrovolná</a:t>
            </a:r>
          </a:p>
          <a:p>
            <a:pPr lvl="1"/>
            <a:r>
              <a:rPr lang="cs-CZ" sz="1800" dirty="0" smtClean="0"/>
              <a:t>spotřební </a:t>
            </a:r>
            <a:r>
              <a:rPr lang="cs-CZ" sz="1800" dirty="0"/>
              <a:t>daň - </a:t>
            </a:r>
            <a:r>
              <a:rPr lang="cs-CZ" sz="1600" dirty="0"/>
              <a:t>do dne vzniku první povinnosti daň přiznat a zaplatit</a:t>
            </a:r>
          </a:p>
          <a:p>
            <a:pPr lvl="1"/>
            <a:r>
              <a:rPr lang="cs-CZ" sz="1800" dirty="0" smtClean="0"/>
              <a:t>silniční daň </a:t>
            </a:r>
            <a:r>
              <a:rPr lang="cs-CZ" sz="1800" dirty="0"/>
              <a:t>- </a:t>
            </a:r>
            <a:r>
              <a:rPr lang="cs-CZ" sz="1600" dirty="0"/>
              <a:t>ve lhůtě splatnosti nejbližší zálohy na daň </a:t>
            </a:r>
            <a:endParaRPr lang="cs-CZ" sz="1600" dirty="0" smtClean="0"/>
          </a:p>
          <a:p>
            <a:pPr lvl="1"/>
            <a:endParaRPr lang="cs-CZ" sz="800" dirty="0" smtClean="0"/>
          </a:p>
          <a:p>
            <a:r>
              <a:rPr lang="cs-CZ" sz="2400" b="1" dirty="0" smtClean="0"/>
              <a:t>Oznamovací povinnost</a:t>
            </a:r>
            <a:r>
              <a:rPr lang="cs-CZ" sz="2400" dirty="0" smtClean="0"/>
              <a:t> do 15 dnů</a:t>
            </a:r>
            <a:r>
              <a:rPr lang="cs-CZ" sz="2000" dirty="0" smtClean="0"/>
              <a:t> </a:t>
            </a:r>
          </a:p>
          <a:p>
            <a:pPr lvl="1"/>
            <a:r>
              <a:rPr lang="cs-CZ" sz="1800" dirty="0" smtClean="0"/>
              <a:t>změny v registrovaných údajích</a:t>
            </a:r>
          </a:p>
          <a:p>
            <a:pPr lvl="1"/>
            <a:r>
              <a:rPr lang="cs-CZ" sz="1800" dirty="0" smtClean="0"/>
              <a:t>důvody pro zánik registrace</a:t>
            </a:r>
          </a:p>
          <a:p>
            <a:pPr lvl="1"/>
            <a:r>
              <a:rPr lang="cs-CZ" sz="1800" dirty="0" smtClean="0"/>
              <a:t>povinnost předkládat vybrané listiny </a:t>
            </a:r>
            <a:r>
              <a:rPr lang="cs-CZ" sz="1600" dirty="0" smtClean="0"/>
              <a:t>(zrušení, zánik, prodej podniku)</a:t>
            </a:r>
          </a:p>
          <a:p>
            <a:pPr lvl="1"/>
            <a:r>
              <a:rPr lang="cs-CZ" sz="1800" dirty="0" smtClean="0"/>
              <a:t>formulářové podání – </a:t>
            </a:r>
            <a:r>
              <a:rPr lang="cs-CZ" sz="1800" b="1" dirty="0" smtClean="0"/>
              <a:t>oznámení o změně registračních údajů</a:t>
            </a:r>
          </a:p>
          <a:p>
            <a:pPr lvl="1"/>
            <a:r>
              <a:rPr lang="cs-CZ" sz="1800" dirty="0" smtClean="0"/>
              <a:t>nevztahuje se na údaje, jejichž změnu si může správce daně automatizovaným způsobem zjistit sám</a:t>
            </a:r>
          </a:p>
          <a:p>
            <a:pPr lvl="1"/>
            <a:endParaRPr lang="cs-CZ" sz="1600" b="1" dirty="0" smtClean="0"/>
          </a:p>
        </p:txBody>
      </p:sp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	2/4</a:t>
            </a:r>
          </a:p>
        </p:txBody>
      </p:sp>
      <p:sp>
        <p:nvSpPr>
          <p:cNvPr id="26628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C6AD386-AB52-43C5-8BB5-437D75DA667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128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95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/>
          </p:cNvSpPr>
          <p:nvPr>
            <p:ph idx="1"/>
          </p:nvPr>
        </p:nvSpPr>
        <p:spPr>
          <a:xfrm>
            <a:off x="468313" y="1412776"/>
            <a:ext cx="8229600" cy="459749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K registraci dochází </a:t>
            </a:r>
            <a:r>
              <a:rPr lang="cs-CZ" sz="2400" b="1" dirty="0" smtClean="0"/>
              <a:t>rozhodnutím</a:t>
            </a:r>
            <a:endParaRPr lang="cs-CZ" sz="2000" dirty="0" smtClean="0"/>
          </a:p>
          <a:p>
            <a:pPr lvl="1">
              <a:lnSpc>
                <a:spcPct val="80000"/>
              </a:lnSpc>
            </a:pPr>
            <a:r>
              <a:rPr lang="cs-CZ" sz="1800" dirty="0" smtClean="0"/>
              <a:t>primárně – na základě přihlášky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sekundárně – z moci úřední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deklaratorní / konstitutivní</a:t>
            </a:r>
          </a:p>
          <a:p>
            <a:pPr lvl="1">
              <a:lnSpc>
                <a:spcPct val="80000"/>
              </a:lnSpc>
            </a:pPr>
            <a:endParaRPr lang="cs-CZ" sz="1000" dirty="0" smtClean="0"/>
          </a:p>
          <a:p>
            <a:pPr>
              <a:lnSpc>
                <a:spcPct val="80000"/>
              </a:lnSpc>
            </a:pPr>
            <a:r>
              <a:rPr lang="cs-CZ" sz="2400" b="1" dirty="0" smtClean="0"/>
              <a:t>Lhůta pro vydání</a:t>
            </a:r>
            <a:r>
              <a:rPr lang="cs-CZ" sz="2400" dirty="0" smtClean="0"/>
              <a:t> rozhodnutí o registraci 30 dnů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10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Rozhodnutí o registraci se </a:t>
            </a:r>
            <a:r>
              <a:rPr lang="cs-CZ" sz="2400" b="1" dirty="0" smtClean="0"/>
              <a:t>neodůvodňuje</a:t>
            </a:r>
            <a:r>
              <a:rPr lang="cs-CZ" sz="2000" dirty="0" smtClean="0"/>
              <a:t>, výjimky: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800" dirty="0" smtClean="0"/>
              <a:t>     - rozhodnutí o zamítnutí registrace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800" dirty="0" smtClean="0"/>
              <a:t>     -</a:t>
            </a:r>
            <a:r>
              <a:rPr lang="cs-CZ" sz="1800" dirty="0" smtClean="0">
                <a:solidFill>
                  <a:schemeClr val="accent2"/>
                </a:solidFill>
              </a:rPr>
              <a:t> </a:t>
            </a:r>
            <a:r>
              <a:rPr lang="cs-CZ" sz="1800" dirty="0" smtClean="0"/>
              <a:t>rozhodnutí o registraci ex offo</a:t>
            </a:r>
          </a:p>
          <a:p>
            <a:pPr>
              <a:lnSpc>
                <a:spcPct val="80000"/>
              </a:lnSpc>
            </a:pPr>
            <a:endParaRPr lang="cs-CZ" sz="10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Správce daně přidělí </a:t>
            </a:r>
            <a:r>
              <a:rPr lang="cs-CZ" sz="2400" b="1" dirty="0" smtClean="0"/>
              <a:t>DIČ </a:t>
            </a:r>
            <a:r>
              <a:rPr lang="cs-CZ" sz="2000" dirty="0" smtClean="0"/>
              <a:t>– tvoří jej kód „CZ“ a obecný identifikátor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pouze pokud nebylo dosud přiděleno</a:t>
            </a:r>
          </a:p>
          <a:p>
            <a:pPr>
              <a:lnSpc>
                <a:spcPct val="80000"/>
              </a:lnSpc>
            </a:pPr>
            <a:endParaRPr lang="cs-CZ" sz="1050" dirty="0" smtClean="0"/>
          </a:p>
          <a:p>
            <a:pPr>
              <a:lnSpc>
                <a:spcPct val="80000"/>
              </a:lnSpc>
            </a:pPr>
            <a:r>
              <a:rPr lang="cs-CZ" sz="2400" b="1" dirty="0" smtClean="0"/>
              <a:t>Změna </a:t>
            </a:r>
            <a:r>
              <a:rPr lang="cs-CZ" sz="2400" dirty="0" smtClean="0"/>
              <a:t>či </a:t>
            </a:r>
            <a:r>
              <a:rPr lang="cs-CZ" sz="2400" b="1" dirty="0" smtClean="0"/>
              <a:t>zrušení</a:t>
            </a:r>
            <a:r>
              <a:rPr lang="cs-CZ" sz="2400" dirty="0" smtClean="0"/>
              <a:t> rozhodnutí</a:t>
            </a:r>
            <a:endParaRPr lang="cs-CZ" sz="1000" dirty="0" smtClean="0"/>
          </a:p>
          <a:p>
            <a:pPr>
              <a:lnSpc>
                <a:spcPct val="80000"/>
              </a:lnSpc>
              <a:buFontTx/>
              <a:buNone/>
            </a:pPr>
            <a:endParaRPr lang="cs-CZ" sz="600" dirty="0" smtClean="0"/>
          </a:p>
        </p:txBody>
      </p:sp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	3/4</a:t>
            </a:r>
          </a:p>
        </p:txBody>
      </p:sp>
      <p:sp>
        <p:nvSpPr>
          <p:cNvPr id="27652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E160B78-A06D-4928-A69D-24B06974588F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129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05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643192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IV. Zákony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95536" y="2636913"/>
            <a:ext cx="8352928" cy="3528391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3600" b="1" dirty="0" smtClean="0">
                <a:cs typeface="Arial" panose="020B0604020202020204" pitchFamily="34" charset="0"/>
              </a:rPr>
              <a:t>Zvláštní zákony</a:t>
            </a:r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1052737"/>
            <a:ext cx="8352928" cy="1368151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3600" b="1" dirty="0" smtClean="0">
                <a:cs typeface="Arial" panose="020B0604020202020204" pitchFamily="34" charset="0"/>
              </a:rPr>
              <a:t>Obecný zákon</a:t>
            </a:r>
            <a:endParaRPr lang="en-US" sz="3600" b="1" dirty="0" smtClean="0"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39552" y="3284984"/>
            <a:ext cx="1584176" cy="2396594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 smtClean="0">
                <a:cs typeface="Arial" panose="020B0604020202020204" pitchFamily="34" charset="0"/>
              </a:rPr>
              <a:t>daňové zákony </a:t>
            </a:r>
            <a:br>
              <a:rPr lang="cs-CZ" b="1" dirty="0" smtClean="0">
                <a:cs typeface="Arial" panose="020B0604020202020204" pitchFamily="34" charset="0"/>
              </a:rPr>
            </a:br>
            <a:r>
              <a:rPr lang="en-US" b="1" dirty="0" smtClean="0">
                <a:cs typeface="Arial" panose="020B0604020202020204" pitchFamily="34" charset="0"/>
              </a:rPr>
              <a:t>(</a:t>
            </a:r>
            <a:r>
              <a:rPr lang="cs-CZ" b="1" dirty="0" smtClean="0">
                <a:cs typeface="Arial" panose="020B0604020202020204" pitchFamily="34" charset="0"/>
              </a:rPr>
              <a:t>v užším smyslu</a:t>
            </a:r>
            <a:r>
              <a:rPr lang="en-US" b="1" dirty="0" smtClean="0">
                <a:cs typeface="Arial" panose="020B0604020202020204" pitchFamily="34" charset="0"/>
              </a:rPr>
              <a:t>)</a:t>
            </a:r>
            <a:endParaRPr lang="en-US" sz="2400" b="1" dirty="0" smtClean="0"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267744" y="3284984"/>
            <a:ext cx="1584176" cy="2376264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 smtClean="0">
                <a:cs typeface="Arial" panose="020B0604020202020204" pitchFamily="34" charset="0"/>
              </a:rPr>
              <a:t>poplatkové zákony a zákony upravující poplatky</a:t>
            </a:r>
            <a:endParaRPr lang="en-US" b="1" dirty="0" smtClean="0"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236296" y="3284984"/>
            <a:ext cx="1440160" cy="2376264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 smtClean="0">
                <a:cs typeface="Arial" panose="020B0604020202020204" pitchFamily="34" charset="0"/>
              </a:rPr>
              <a:t>kompetenční zákony</a:t>
            </a:r>
            <a:endParaRPr lang="en-US" b="1" dirty="0" smtClean="0"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403648" y="1700808"/>
            <a:ext cx="6480720" cy="504056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 smtClean="0">
                <a:cs typeface="Arial" panose="020B0604020202020204" pitchFamily="34" charset="0"/>
              </a:rPr>
              <a:t>Daňový řád</a:t>
            </a:r>
            <a:endParaRPr lang="en-US" sz="28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95936" y="3284984"/>
            <a:ext cx="1512168" cy="2376264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 smtClean="0">
                <a:cs typeface="Arial" panose="020B0604020202020204" pitchFamily="34" charset="0"/>
              </a:rPr>
              <a:t>zákony upravující jiná obdobná peněžitá plnění</a:t>
            </a:r>
            <a:endParaRPr lang="en-US" sz="2400" b="1" dirty="0" smtClean="0">
              <a:cs typeface="Arial" panose="020B0604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652120" y="3284984"/>
            <a:ext cx="1440160" cy="2376264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 smtClean="0">
                <a:cs typeface="Arial" panose="020B0604020202020204" pitchFamily="34" charset="0"/>
              </a:rPr>
              <a:t>zákony upravující mezinárodní spolupráci a mezinárodní pomoc</a:t>
            </a:r>
            <a:endParaRPr lang="en-US" sz="2400" b="1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896746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/>
          </p:cNvSpPr>
          <p:nvPr>
            <p:ph idx="1"/>
          </p:nvPr>
        </p:nvSpPr>
        <p:spPr>
          <a:xfrm>
            <a:off x="468313" y="1412777"/>
            <a:ext cx="8229600" cy="4597498"/>
          </a:xfrm>
        </p:spPr>
        <p:txBody>
          <a:bodyPr/>
          <a:lstStyle/>
          <a:p>
            <a:r>
              <a:rPr lang="cs-CZ" sz="2400" b="1" dirty="0" smtClean="0"/>
              <a:t>Změna registračních údajů</a:t>
            </a:r>
          </a:p>
          <a:p>
            <a:pPr lvl="1">
              <a:spcBef>
                <a:spcPts val="400"/>
              </a:spcBef>
            </a:pPr>
            <a:r>
              <a:rPr lang="cs-CZ" sz="1800" dirty="0" smtClean="0"/>
              <a:t>nejde-li o údaje, které by vyvolaly změnu rozhodnutí (např. zrušení registrace), postačí </a:t>
            </a:r>
            <a:r>
              <a:rPr lang="cs-CZ" sz="1800" b="1" dirty="0" smtClean="0"/>
              <a:t>úřední záznam</a:t>
            </a:r>
          </a:p>
          <a:p>
            <a:pPr lvl="1">
              <a:spcBef>
                <a:spcPts val="400"/>
              </a:spcBef>
            </a:pPr>
            <a:endParaRPr lang="cs-CZ" sz="1050" b="1" dirty="0" smtClean="0"/>
          </a:p>
          <a:p>
            <a:r>
              <a:rPr lang="cs-CZ" sz="2400" b="1" dirty="0" smtClean="0"/>
              <a:t>Přeregistrace</a:t>
            </a:r>
            <a:r>
              <a:rPr lang="cs-CZ" sz="2400" dirty="0" smtClean="0"/>
              <a:t> </a:t>
            </a:r>
            <a:r>
              <a:rPr lang="cs-CZ" sz="2000" dirty="0" smtClean="0"/>
              <a:t>– při změně podmínek pro určení místní příslušnosti</a:t>
            </a:r>
          </a:p>
          <a:p>
            <a:pPr lvl="1">
              <a:spcBef>
                <a:spcPts val="400"/>
              </a:spcBef>
            </a:pPr>
            <a:r>
              <a:rPr lang="cs-CZ" sz="1800" dirty="0" smtClean="0"/>
              <a:t>konstitutivní</a:t>
            </a:r>
          </a:p>
          <a:p>
            <a:pPr lvl="1">
              <a:spcBef>
                <a:spcPts val="400"/>
              </a:spcBef>
            </a:pPr>
            <a:r>
              <a:rPr lang="cs-CZ" sz="1800" dirty="0" smtClean="0"/>
              <a:t>speciální úprava změny místní příslušnosti</a:t>
            </a:r>
          </a:p>
          <a:p>
            <a:pPr lvl="1">
              <a:spcBef>
                <a:spcPts val="400"/>
              </a:spcBef>
            </a:pPr>
            <a:r>
              <a:rPr lang="cs-CZ" sz="1800" dirty="0" smtClean="0"/>
              <a:t>vydává dosavadní správce daně</a:t>
            </a:r>
          </a:p>
          <a:p>
            <a:endParaRPr lang="cs-CZ" sz="1050" dirty="0"/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cs-CZ" sz="2400" b="1" dirty="0" smtClean="0"/>
              <a:t>Sankce</a:t>
            </a:r>
            <a:r>
              <a:rPr lang="cs-CZ" sz="2400" dirty="0" smtClean="0"/>
              <a:t> – pokuta až do 500 000 Kč podle </a:t>
            </a:r>
            <a:r>
              <a:rPr lang="cs-CZ" sz="2400" dirty="0"/>
              <a:t>§ 247a daňového </a:t>
            </a:r>
            <a:r>
              <a:rPr lang="cs-CZ" sz="2400" dirty="0" smtClean="0"/>
              <a:t>řádu</a:t>
            </a:r>
          </a:p>
          <a:p>
            <a:pPr lvl="1"/>
            <a:r>
              <a:rPr lang="cs-CZ" sz="1800" dirty="0" smtClean="0"/>
              <a:t>v praxi spíše výjimečné</a:t>
            </a:r>
            <a:endParaRPr lang="cs-CZ" sz="600" dirty="0" smtClean="0"/>
          </a:p>
        </p:txBody>
      </p:sp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	4/4</a:t>
            </a:r>
          </a:p>
        </p:txBody>
      </p:sp>
      <p:sp>
        <p:nvSpPr>
          <p:cNvPr id="27652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E160B78-A06D-4928-A69D-24B06974588F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130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29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244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5000"/>
              </a:lnSpc>
            </a:pPr>
            <a:r>
              <a:rPr lang="cs-CZ" sz="2500" b="1" dirty="0" smtClean="0"/>
              <a:t>nalézací řízení </a:t>
            </a:r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společné označení pro vyměřovací a doměřovací řízení</a:t>
            </a:r>
          </a:p>
          <a:p>
            <a:pPr lvl="1">
              <a:lnSpc>
                <a:spcPct val="105000"/>
              </a:lnSpc>
            </a:pPr>
            <a:endParaRPr lang="cs-CZ" sz="2200" dirty="0" smtClean="0"/>
          </a:p>
          <a:p>
            <a:pPr>
              <a:lnSpc>
                <a:spcPct val="105000"/>
              </a:lnSpc>
            </a:pPr>
            <a:r>
              <a:rPr lang="cs-CZ" sz="2500" b="1" dirty="0" smtClean="0"/>
              <a:t>cíl nalézacího řízení </a:t>
            </a:r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správné zjištění a stanovení daně, tj. „nalezení správné výše daně“</a:t>
            </a:r>
          </a:p>
          <a:p>
            <a:pPr lvl="1">
              <a:lnSpc>
                <a:spcPct val="95000"/>
              </a:lnSpc>
              <a:buFontTx/>
              <a:buChar char="•"/>
            </a:pPr>
            <a:endParaRPr lang="cs-CZ" sz="800" dirty="0" smtClean="0"/>
          </a:p>
          <a:p>
            <a:pPr>
              <a:lnSpc>
                <a:spcPct val="80000"/>
              </a:lnSpc>
            </a:pPr>
            <a:endParaRPr lang="cs-CZ" sz="1800" dirty="0" smtClean="0"/>
          </a:p>
          <a:p>
            <a:pPr>
              <a:lnSpc>
                <a:spcPct val="105000"/>
              </a:lnSpc>
            </a:pPr>
            <a:r>
              <a:rPr lang="cs-CZ" sz="2500" b="1" dirty="0" smtClean="0"/>
              <a:t>začátek a konec nalézacího řízení</a:t>
            </a:r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začátek</a:t>
            </a:r>
            <a:r>
              <a:rPr lang="cs-CZ" sz="2000" dirty="0" smtClean="0"/>
              <a:t> - § 91 odst.1 daňového řádu </a:t>
            </a:r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formálně končí: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</a:pPr>
            <a:r>
              <a:rPr lang="cs-CZ" sz="1600" dirty="0" smtClean="0"/>
              <a:t>(formální)</a:t>
            </a:r>
            <a:r>
              <a:rPr lang="cs-CZ" sz="1800" dirty="0" smtClean="0"/>
              <a:t> právní mocí rozhodnutí o stanovení daně či zastavením vyměřovacího nebo doměřovacího řízení</a:t>
            </a:r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materiálně končí: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</a:pPr>
            <a:r>
              <a:rPr lang="cs-CZ" sz="1800" dirty="0" smtClean="0"/>
              <a:t>uplynutím prekluzívní lhůty pro stanovení daně </a:t>
            </a:r>
            <a:r>
              <a:rPr lang="cs-CZ" sz="1600" dirty="0" smtClean="0"/>
              <a:t>(tj. okamžikem, kdy se poslední známá daň stává nezměnitelnou)</a:t>
            </a:r>
          </a:p>
          <a:p>
            <a:pPr>
              <a:lnSpc>
                <a:spcPct val="80000"/>
              </a:lnSpc>
            </a:pPr>
            <a:endParaRPr lang="cs-CZ" sz="1800" dirty="0" smtClean="0"/>
          </a:p>
        </p:txBody>
      </p:sp>
      <p:sp>
        <p:nvSpPr>
          <p:cNvPr id="46085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1743EF3-1D4B-4003-81BD-6E6F276BE25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131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9" name="Rectangle 2"/>
          <p:cNvSpPr>
            <a:spLocks noGrp="1"/>
          </p:cNvSpPr>
          <p:nvPr>
            <p:ph type="title"/>
          </p:nvPr>
        </p:nvSpPr>
        <p:spPr bwMode="auto">
          <a:xfrm>
            <a:off x="1691680" y="188640"/>
            <a:ext cx="6995120" cy="576064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Obecně k nalézacímu řízení</a:t>
            </a:r>
          </a:p>
        </p:txBody>
      </p:sp>
    </p:spTree>
    <p:extLst>
      <p:ext uri="{BB962C8B-B14F-4D97-AF65-F5344CB8AC3E}">
        <p14:creationId xmlns:p14="http://schemas.microsoft.com/office/powerpoint/2010/main" val="106323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E160B78-A06D-4928-A69D-24B06974588F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132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68312" y="981075"/>
            <a:ext cx="6119911" cy="4895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800" b="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b="1" dirty="0"/>
              <a:t>Nalézací rovina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6876256" y="981075"/>
            <a:ext cx="2016918" cy="4895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600" b="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b="1" dirty="0" smtClean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b="1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b="1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b="1" dirty="0" smtClean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b="1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b="1" dirty="0" smtClean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b="1" dirty="0" smtClean="0"/>
              <a:t>Platební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b="1" dirty="0" smtClean="0"/>
              <a:t>rovina</a:t>
            </a:r>
            <a:endParaRPr lang="cs-CZ" sz="2000" b="1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879846" y="3789040"/>
            <a:ext cx="5281462" cy="86397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dirty="0" smtClean="0"/>
              <a:t>Není vyloučeno další doměřovací řízení</a:t>
            </a: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879847" y="1638820"/>
            <a:ext cx="3044082" cy="86253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dirty="0"/>
              <a:t>Vyměřovací </a:t>
            </a:r>
            <a:r>
              <a:rPr lang="cs-CZ" sz="2000" dirty="0" smtClean="0"/>
              <a:t>řízení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 smtClean="0"/>
              <a:t>(obligatorní)</a:t>
            </a:r>
            <a:endParaRPr lang="cs-CZ" sz="1600" dirty="0"/>
          </a:p>
        </p:txBody>
      </p:sp>
      <p:sp>
        <p:nvSpPr>
          <p:cNvPr id="21" name="Rectangle 58"/>
          <p:cNvSpPr>
            <a:spLocks noChangeArrowheads="1"/>
          </p:cNvSpPr>
          <p:nvPr/>
        </p:nvSpPr>
        <p:spPr bwMode="auto">
          <a:xfrm>
            <a:off x="874713" y="4868863"/>
            <a:ext cx="5281462" cy="7667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dirty="0">
                <a:solidFill>
                  <a:srgbClr val="FFFFFF"/>
                </a:solidFill>
              </a:rPr>
              <a:t>Nalézací řízení je </a:t>
            </a:r>
            <a:r>
              <a:rPr lang="cs-CZ" dirty="0" smtClean="0">
                <a:solidFill>
                  <a:srgbClr val="FFFFFF"/>
                </a:solidFill>
              </a:rPr>
              <a:t>ukončeno uplynutím </a:t>
            </a:r>
            <a:endParaRPr lang="cs-CZ" dirty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dirty="0">
                <a:solidFill>
                  <a:srgbClr val="FFFFFF"/>
                </a:solidFill>
              </a:rPr>
              <a:t>lhůty pro stanovení daně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874712" y="2717591"/>
            <a:ext cx="3049217" cy="86397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dirty="0"/>
              <a:t>Doměřovací </a:t>
            </a:r>
            <a:r>
              <a:rPr lang="cs-CZ" sz="2000" dirty="0" smtClean="0"/>
              <a:t>řízení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 smtClean="0"/>
              <a:t>(fakultativní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4067945" y="1638820"/>
            <a:ext cx="2304256" cy="86253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dirty="0" smtClean="0"/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 smtClean="0"/>
              <a:t>alternativa</a:t>
            </a:r>
            <a:endParaRPr lang="cs-CZ" sz="1600" dirty="0"/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dirty="0" smtClean="0"/>
              <a:t>Samovyměření (v rámci </a:t>
            </a:r>
            <a:r>
              <a:rPr lang="cs-CZ" sz="2000" dirty="0" err="1" smtClean="0"/>
              <a:t>autoaplikace</a:t>
            </a:r>
            <a:r>
              <a:rPr lang="cs-CZ" sz="2000" dirty="0" smtClean="0"/>
              <a:t>)</a:t>
            </a:r>
            <a:endParaRPr lang="cs-CZ" sz="2000" dirty="0" smtClean="0"/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600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4067945" y="2717591"/>
            <a:ext cx="2304256" cy="86253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dirty="0" smtClean="0"/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 smtClean="0"/>
              <a:t>alternativa</a:t>
            </a:r>
            <a:endParaRPr lang="cs-CZ" sz="1600" dirty="0"/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dirty="0" smtClean="0"/>
              <a:t>Samodoměření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600" dirty="0"/>
          </a:p>
        </p:txBody>
      </p:sp>
      <p:sp>
        <p:nvSpPr>
          <p:cNvPr id="14" name="Rectangle 2"/>
          <p:cNvSpPr txBox="1">
            <a:spLocks/>
          </p:cNvSpPr>
          <p:nvPr/>
        </p:nvSpPr>
        <p:spPr bwMode="auto">
          <a:xfrm>
            <a:off x="1691680" y="188640"/>
            <a:ext cx="6995120" cy="583520"/>
          </a:xfrm>
          <a:prstGeom prst="rect">
            <a:avLst/>
          </a:prstGeo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000" dirty="0" smtClean="0"/>
              <a:t>Daňové řízení</a:t>
            </a:r>
          </a:p>
        </p:txBody>
      </p:sp>
    </p:spTree>
    <p:extLst>
      <p:ext uri="{BB962C8B-B14F-4D97-AF65-F5344CB8AC3E}">
        <p14:creationId xmlns:p14="http://schemas.microsoft.com/office/powerpoint/2010/main" val="81891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1" grpId="0" animBg="1"/>
      <p:bldP spid="24" grpId="0" animBg="1"/>
      <p:bldP spid="11" grpId="0" animBg="1"/>
      <p:bldP spid="12" grpId="0" animBg="1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 lvl="1">
              <a:lnSpc>
                <a:spcPct val="95000"/>
              </a:lnSpc>
              <a:buFontTx/>
              <a:buChar char="•"/>
            </a:pPr>
            <a:endParaRPr lang="cs-CZ" sz="800" dirty="0" smtClean="0"/>
          </a:p>
          <a:p>
            <a:pPr>
              <a:lnSpc>
                <a:spcPct val="95000"/>
              </a:lnSpc>
              <a:buFontTx/>
              <a:buChar char="•"/>
            </a:pPr>
            <a:r>
              <a:rPr lang="cs-CZ" sz="2400" b="1" dirty="0" smtClean="0"/>
              <a:t>Základem</a:t>
            </a:r>
            <a:r>
              <a:rPr lang="cs-CZ" sz="2400" dirty="0" smtClean="0"/>
              <a:t> pro správné zjištění a stanovení daně je: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−"/>
            </a:pPr>
            <a:r>
              <a:rPr lang="cs-CZ" sz="1800" dirty="0" smtClean="0"/>
              <a:t>řádné daňové tvrzení a dodatečné daňové tvrzení</a:t>
            </a:r>
          </a:p>
          <a:p>
            <a:pPr lvl="2">
              <a:lnSpc>
                <a:spcPct val="95000"/>
              </a:lnSpc>
              <a:buFont typeface="Times New Roman" pitchFamily="18" charset="0"/>
              <a:buNone/>
            </a:pPr>
            <a:endParaRPr lang="cs-CZ" sz="800" dirty="0" smtClean="0"/>
          </a:p>
          <a:p>
            <a:pPr lvl="1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dirty="0" smtClean="0"/>
              <a:t>Tomu odpovídá:</a:t>
            </a:r>
          </a:p>
          <a:p>
            <a:pPr lvl="2">
              <a:lnSpc>
                <a:spcPct val="95000"/>
              </a:lnSpc>
              <a:buFont typeface="Wingdings" pitchFamily="2" charset="2"/>
              <a:buChar char="§"/>
            </a:pPr>
            <a:r>
              <a:rPr lang="cs-CZ" sz="1800" b="1" dirty="0" smtClean="0"/>
              <a:t>povinnost tvrzení</a:t>
            </a:r>
            <a:r>
              <a:rPr lang="cs-CZ" sz="1800" dirty="0" smtClean="0"/>
              <a:t> (tj. povinnost uvést skutečnosti důležité pro rozhodnutí)</a:t>
            </a:r>
          </a:p>
          <a:p>
            <a:pPr lvl="2">
              <a:lnSpc>
                <a:spcPct val="95000"/>
              </a:lnSpc>
              <a:buFont typeface="Wingdings" pitchFamily="2" charset="2"/>
              <a:buChar char="§"/>
            </a:pPr>
            <a:r>
              <a:rPr lang="cs-CZ" sz="1800" b="1" dirty="0" smtClean="0"/>
              <a:t>břemeno</a:t>
            </a:r>
            <a:r>
              <a:rPr lang="cs-CZ" sz="1800" dirty="0" smtClean="0"/>
              <a:t> </a:t>
            </a:r>
            <a:r>
              <a:rPr lang="cs-CZ" sz="1800" b="1" dirty="0" smtClean="0"/>
              <a:t>tvrzení</a:t>
            </a:r>
            <a:r>
              <a:rPr lang="cs-CZ" sz="1800" dirty="0" smtClean="0"/>
              <a:t> (tj. procesní odpovědnost za to, že se správce daně tvrzenou skutečnost dozví)</a:t>
            </a:r>
          </a:p>
          <a:p>
            <a:pPr lvl="1">
              <a:lnSpc>
                <a:spcPct val="95000"/>
              </a:lnSpc>
              <a:buFontTx/>
              <a:buChar char="•"/>
            </a:pPr>
            <a:endParaRPr lang="cs-CZ" sz="1000" dirty="0" smtClean="0"/>
          </a:p>
          <a:p>
            <a:pPr>
              <a:lnSpc>
                <a:spcPct val="95000"/>
              </a:lnSpc>
              <a:buFontTx/>
              <a:buChar char="•"/>
            </a:pPr>
            <a:r>
              <a:rPr lang="cs-CZ" sz="2400" b="1" dirty="0" smtClean="0"/>
              <a:t>Výzva</a:t>
            </a:r>
            <a:r>
              <a:rPr lang="cs-CZ" sz="2400" dirty="0" smtClean="0"/>
              <a:t> k podání daňového tvrzení</a:t>
            </a:r>
          </a:p>
          <a:p>
            <a:pPr lvl="2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2000" dirty="0" smtClean="0"/>
              <a:t>správce daně pokud možno nejprve vyzývá k dobrovolnému splnění povinnosti tvrzení, než přistoupí ke stanovení daně z moci úřední</a:t>
            </a:r>
          </a:p>
          <a:p>
            <a:pPr>
              <a:lnSpc>
                <a:spcPct val="80000"/>
              </a:lnSpc>
            </a:pPr>
            <a:endParaRPr lang="cs-CZ" sz="1800" dirty="0" smtClean="0"/>
          </a:p>
        </p:txBody>
      </p:sp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Tvrzení daně 1/5</a:t>
            </a:r>
          </a:p>
        </p:txBody>
      </p:sp>
      <p:sp>
        <p:nvSpPr>
          <p:cNvPr id="46085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1743EF3-1D4B-4003-81BD-6E6F276BE25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133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68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776BA7B-5689-47AA-AF22-9A0BE931BAEC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134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956056" y="997970"/>
            <a:ext cx="3240360" cy="50233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Řádné daňové tvrzení</a:t>
            </a:r>
          </a:p>
          <a:p>
            <a:pPr algn="ctr"/>
            <a:endParaRPr lang="cs-CZ" sz="2000" b="1" dirty="0" smtClean="0"/>
          </a:p>
          <a:p>
            <a:pPr algn="ctr"/>
            <a:endParaRPr lang="cs-CZ" b="1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</p:txBody>
      </p:sp>
      <p:sp>
        <p:nvSpPr>
          <p:cNvPr id="10" name="Zaoblený obdélník 9"/>
          <p:cNvSpPr/>
          <p:nvPr/>
        </p:nvSpPr>
        <p:spPr>
          <a:xfrm>
            <a:off x="1316096" y="2082146"/>
            <a:ext cx="2579063" cy="11073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Daňové přiznání</a:t>
            </a:r>
            <a:endParaRPr lang="cs-CZ" sz="2000" b="1" dirty="0"/>
          </a:p>
        </p:txBody>
      </p:sp>
      <p:sp>
        <p:nvSpPr>
          <p:cNvPr id="11" name="Zaoblený obdélník 10"/>
          <p:cNvSpPr/>
          <p:nvPr/>
        </p:nvSpPr>
        <p:spPr>
          <a:xfrm>
            <a:off x="1300680" y="4670378"/>
            <a:ext cx="2579063" cy="11073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Vyúčtování</a:t>
            </a:r>
            <a:endParaRPr lang="cs-CZ" sz="2000" b="1" dirty="0"/>
          </a:p>
        </p:txBody>
      </p:sp>
      <p:sp>
        <p:nvSpPr>
          <p:cNvPr id="12" name="Zaoblený obdélník 11"/>
          <p:cNvSpPr/>
          <p:nvPr/>
        </p:nvSpPr>
        <p:spPr>
          <a:xfrm>
            <a:off x="1291755" y="3374234"/>
            <a:ext cx="2579063" cy="11073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Hlášení</a:t>
            </a:r>
            <a:endParaRPr lang="cs-CZ" sz="2000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4844488" y="980728"/>
            <a:ext cx="3240360" cy="50405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Dodatečné daňové tvrzení</a:t>
            </a:r>
          </a:p>
          <a:p>
            <a:pPr algn="ctr"/>
            <a:endParaRPr lang="cs-CZ" sz="2000" b="1" dirty="0" smtClean="0"/>
          </a:p>
          <a:p>
            <a:pPr algn="ctr"/>
            <a:endParaRPr lang="cs-CZ" b="1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</p:txBody>
      </p:sp>
      <p:sp>
        <p:nvSpPr>
          <p:cNvPr id="14" name="Zaoblený obdélník 13"/>
          <p:cNvSpPr/>
          <p:nvPr/>
        </p:nvSpPr>
        <p:spPr>
          <a:xfrm>
            <a:off x="5204528" y="2064904"/>
            <a:ext cx="2579063" cy="11073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Dodatečné daňové přiznání</a:t>
            </a:r>
            <a:endParaRPr lang="cs-CZ" sz="2000" b="1" dirty="0"/>
          </a:p>
        </p:txBody>
      </p:sp>
      <p:sp>
        <p:nvSpPr>
          <p:cNvPr id="15" name="Zaoblený obdélník 14"/>
          <p:cNvSpPr/>
          <p:nvPr/>
        </p:nvSpPr>
        <p:spPr>
          <a:xfrm>
            <a:off x="5189112" y="4653136"/>
            <a:ext cx="2579063" cy="11073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Dodatečné vyúčtování</a:t>
            </a:r>
            <a:endParaRPr lang="cs-CZ" sz="2000" b="1" dirty="0"/>
          </a:p>
        </p:txBody>
      </p:sp>
      <p:sp>
        <p:nvSpPr>
          <p:cNvPr id="16" name="Zaoblený obdélník 15"/>
          <p:cNvSpPr/>
          <p:nvPr/>
        </p:nvSpPr>
        <p:spPr>
          <a:xfrm>
            <a:off x="5180187" y="3356992"/>
            <a:ext cx="2579063" cy="11073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Následné hlášení</a:t>
            </a:r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Daňové tvrzení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98858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cs-CZ" sz="2100" b="1" dirty="0" smtClean="0"/>
              <a:t>Řádné daňové tvrzení:</a:t>
            </a:r>
          </a:p>
          <a:p>
            <a:pPr>
              <a:lnSpc>
                <a:spcPct val="90000"/>
              </a:lnSpc>
            </a:pPr>
            <a:endParaRPr lang="cs-CZ" sz="400" b="1" dirty="0" smtClean="0"/>
          </a:p>
          <a:p>
            <a:pPr>
              <a:lnSpc>
                <a:spcPct val="90000"/>
              </a:lnSpc>
            </a:pPr>
            <a:r>
              <a:rPr lang="cs-CZ" sz="1900" b="1" dirty="0" smtClean="0"/>
              <a:t>Povinnost</a:t>
            </a:r>
            <a:r>
              <a:rPr lang="cs-CZ" sz="1900" dirty="0" smtClean="0"/>
              <a:t> k podání:</a:t>
            </a:r>
            <a:r>
              <a:rPr lang="cs-CZ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1400" b="1" dirty="0" smtClean="0"/>
              <a:t>ze zákona </a:t>
            </a:r>
          </a:p>
          <a:p>
            <a:pPr lvl="1">
              <a:lnSpc>
                <a:spcPct val="90000"/>
              </a:lnSpc>
            </a:pPr>
            <a:r>
              <a:rPr lang="cs-CZ" sz="1400" b="1" dirty="0" smtClean="0"/>
              <a:t>na základě výzvy</a:t>
            </a:r>
          </a:p>
          <a:p>
            <a:pPr lvl="1">
              <a:lnSpc>
                <a:spcPct val="90000"/>
              </a:lnSpc>
            </a:pPr>
            <a:endParaRPr lang="cs-CZ" sz="300" b="1" dirty="0" smtClean="0"/>
          </a:p>
          <a:p>
            <a:pPr>
              <a:lnSpc>
                <a:spcPct val="90000"/>
              </a:lnSpc>
            </a:pPr>
            <a:r>
              <a:rPr lang="cs-CZ" sz="2100" dirty="0" smtClean="0"/>
              <a:t>Musí </a:t>
            </a:r>
            <a:r>
              <a:rPr lang="cs-CZ" sz="1900" b="1" dirty="0" smtClean="0"/>
              <a:t>obsahovat</a:t>
            </a:r>
            <a:r>
              <a:rPr lang="cs-CZ" sz="1900" dirty="0" smtClean="0"/>
              <a:t>:</a:t>
            </a:r>
            <a:r>
              <a:rPr lang="cs-CZ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vyčíslenou daň </a:t>
            </a:r>
            <a:r>
              <a:rPr lang="cs-CZ" sz="1200" dirty="0" smtClean="0"/>
              <a:t>(ne vždy)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předepsané údaje </a:t>
            </a:r>
            <a:r>
              <a:rPr lang="cs-CZ" sz="1200" dirty="0" smtClean="0"/>
              <a:t>(vyplývající z formuláře)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další okolnosti rozhodné pro vyměření daně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údaje, které vyžaduje zvláštní zákon </a:t>
            </a:r>
          </a:p>
          <a:p>
            <a:pPr lvl="1">
              <a:lnSpc>
                <a:spcPct val="90000"/>
              </a:lnSpc>
            </a:pPr>
            <a:endParaRPr lang="cs-CZ" sz="300" dirty="0" smtClean="0"/>
          </a:p>
          <a:p>
            <a:pPr>
              <a:lnSpc>
                <a:spcPct val="90000"/>
              </a:lnSpc>
            </a:pPr>
            <a:r>
              <a:rPr lang="cs-CZ" sz="1900" b="1" dirty="0" smtClean="0"/>
              <a:t>Splatnost daně</a:t>
            </a:r>
            <a:r>
              <a:rPr lang="cs-CZ" sz="1600" dirty="0" smtClean="0"/>
              <a:t> - v poslední den lhůty stanovené pro podání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cs-CZ" sz="300" dirty="0" smtClean="0"/>
          </a:p>
          <a:p>
            <a:pPr>
              <a:lnSpc>
                <a:spcPct val="90000"/>
              </a:lnSpc>
            </a:pPr>
            <a:r>
              <a:rPr lang="cs-CZ" sz="1900" b="1" dirty="0" smtClean="0"/>
              <a:t>Lhůty pro podání</a:t>
            </a:r>
            <a:endParaRPr lang="cs-CZ" sz="19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obecně v daňovém řádu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speciální úprava v jednotlivých daňových zákonech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speciální úprava u insolvence a při přechodu daňové povinnosti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lze prodloužit (není-li vyloučeno), nelze navrátit v předešlý stav</a:t>
            </a:r>
            <a:endParaRPr lang="cs-CZ" sz="1600" dirty="0" smtClean="0"/>
          </a:p>
        </p:txBody>
      </p:sp>
      <p:sp>
        <p:nvSpPr>
          <p:cNvPr id="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Tvrzení daně 2/5</a:t>
            </a:r>
          </a:p>
        </p:txBody>
      </p:sp>
      <p:sp>
        <p:nvSpPr>
          <p:cNvPr id="47109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776BA7B-5689-47AA-AF22-9A0BE931BAEC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135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pic>
        <p:nvPicPr>
          <p:cNvPr id="1026" name="Picture 2" descr="D:\01 OBRÁZKY\Do Powerpointu\Přiznání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1209"/>
            <a:ext cx="3528392" cy="2348654"/>
          </a:xfrm>
          <a:prstGeom prst="rect">
            <a:avLst/>
          </a:prstGeom>
          <a:noFill/>
          <a:effectLst>
            <a:softEdge rad="889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58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sz="2100" b="1" dirty="0" smtClean="0"/>
              <a:t>Dodatečné daňové tvrzení:</a:t>
            </a:r>
          </a:p>
          <a:p>
            <a:endParaRPr lang="cs-CZ" sz="800" b="1" dirty="0" smtClean="0"/>
          </a:p>
          <a:p>
            <a:r>
              <a:rPr lang="cs-CZ" sz="2000" dirty="0" smtClean="0"/>
              <a:t>Pouze pro dodatečné daňové přiznání a dodatečné vyúčtování</a:t>
            </a:r>
          </a:p>
          <a:p>
            <a:endParaRPr lang="cs-CZ" sz="700" b="1" i="1" dirty="0" smtClean="0"/>
          </a:p>
          <a:p>
            <a:r>
              <a:rPr lang="cs-CZ" sz="2000" b="1" dirty="0" smtClean="0"/>
              <a:t>Povinnost </a:t>
            </a:r>
            <a:r>
              <a:rPr lang="cs-CZ" sz="2000" dirty="0" smtClean="0"/>
              <a:t>podat</a:t>
            </a:r>
            <a:r>
              <a:rPr lang="cs-CZ" sz="1800" dirty="0" smtClean="0"/>
              <a:t>: v případě zjištění, že </a:t>
            </a:r>
            <a:r>
              <a:rPr lang="cs-CZ" sz="1800" b="1" dirty="0" smtClean="0"/>
              <a:t>daň má být </a:t>
            </a:r>
            <a:r>
              <a:rPr lang="cs-CZ" sz="1800" b="1" u="sng" dirty="0" smtClean="0"/>
              <a:t>vyšší</a:t>
            </a:r>
            <a:r>
              <a:rPr lang="cs-CZ" sz="1800" dirty="0" smtClean="0"/>
              <a:t> </a:t>
            </a:r>
            <a:r>
              <a:rPr lang="cs-CZ" sz="1400" dirty="0" smtClean="0"/>
              <a:t>(tj. daňový odpočet nebo daňová ztráta </a:t>
            </a:r>
            <a:r>
              <a:rPr lang="cs-CZ" sz="1400" u="sng" dirty="0" smtClean="0"/>
              <a:t>nižší</a:t>
            </a:r>
            <a:r>
              <a:rPr lang="cs-CZ" sz="1400" dirty="0" smtClean="0"/>
              <a:t>)</a:t>
            </a:r>
            <a:r>
              <a:rPr lang="cs-CZ" sz="1800" dirty="0" smtClean="0"/>
              <a:t> než poslední známá daň</a:t>
            </a:r>
          </a:p>
          <a:p>
            <a:pPr lvl="1">
              <a:buFont typeface="Wingdings" pitchFamily="2" charset="2"/>
              <a:buNone/>
            </a:pPr>
            <a:endParaRPr lang="cs-CZ" sz="700" dirty="0" smtClean="0"/>
          </a:p>
          <a:p>
            <a:r>
              <a:rPr lang="cs-CZ" sz="2000" b="1" dirty="0" smtClean="0"/>
              <a:t>Právo</a:t>
            </a:r>
            <a:r>
              <a:rPr lang="cs-CZ" sz="2000" dirty="0" smtClean="0"/>
              <a:t> podat</a:t>
            </a:r>
            <a:r>
              <a:rPr lang="cs-CZ" sz="1800" dirty="0" smtClean="0"/>
              <a:t>: v případě zjištění, že </a:t>
            </a:r>
            <a:r>
              <a:rPr lang="cs-CZ" sz="1800" b="1" dirty="0" smtClean="0"/>
              <a:t>daň má být </a:t>
            </a:r>
            <a:r>
              <a:rPr lang="cs-CZ" sz="1800" b="1" u="sng" dirty="0" smtClean="0"/>
              <a:t>nižší</a:t>
            </a:r>
            <a:r>
              <a:rPr lang="cs-CZ" sz="1800" u="sng" dirty="0" smtClean="0"/>
              <a:t> </a:t>
            </a:r>
            <a:r>
              <a:rPr lang="cs-CZ" sz="1400" dirty="0" smtClean="0"/>
              <a:t>(tj. daňový odpočet nebo daňová ztráta </a:t>
            </a:r>
            <a:r>
              <a:rPr lang="cs-CZ" sz="1400" u="sng" dirty="0" smtClean="0"/>
              <a:t>vyšší</a:t>
            </a:r>
            <a:r>
              <a:rPr lang="cs-CZ" sz="1400" dirty="0" smtClean="0"/>
              <a:t>)</a:t>
            </a:r>
            <a:r>
              <a:rPr lang="cs-CZ" sz="1800" dirty="0" smtClean="0"/>
              <a:t> než poslední známá daň</a:t>
            </a:r>
          </a:p>
          <a:p>
            <a:pPr lvl="1">
              <a:buFont typeface="Times New Roman" pitchFamily="18" charset="0"/>
              <a:buChar char="–"/>
            </a:pPr>
            <a:r>
              <a:rPr lang="cs-CZ" sz="1600" dirty="0" smtClean="0"/>
              <a:t>nelze namítat vady postupu správce daně</a:t>
            </a:r>
          </a:p>
          <a:p>
            <a:pPr lvl="1">
              <a:buFont typeface="Times New Roman" pitchFamily="18" charset="0"/>
              <a:buChar char="–"/>
            </a:pPr>
            <a:r>
              <a:rPr lang="cs-CZ" sz="1600" dirty="0" smtClean="0"/>
              <a:t>daňový subjekt toto právo ztrácí, pokud daň byla stanovena podle pomůcek </a:t>
            </a:r>
            <a:r>
              <a:rPr lang="cs-CZ" sz="1600" smtClean="0"/>
              <a:t>nebo sjednána</a:t>
            </a:r>
            <a:endParaRPr lang="cs-CZ" sz="1600" dirty="0" smtClean="0"/>
          </a:p>
          <a:p>
            <a:pPr lvl="1">
              <a:buFontTx/>
              <a:buChar char="•"/>
            </a:pPr>
            <a:endParaRPr lang="cs-CZ" sz="700" dirty="0" smtClean="0"/>
          </a:p>
          <a:p>
            <a:r>
              <a:rPr lang="cs-CZ" sz="2000" b="1" dirty="0" smtClean="0"/>
              <a:t>Právo</a:t>
            </a:r>
            <a:r>
              <a:rPr lang="cs-CZ" sz="2000" dirty="0" smtClean="0"/>
              <a:t> podat</a:t>
            </a:r>
            <a:r>
              <a:rPr lang="cs-CZ" sz="1800" dirty="0" smtClean="0"/>
              <a:t>: v případě, že jsou </a:t>
            </a:r>
            <a:r>
              <a:rPr lang="cs-CZ" sz="1800" b="1" dirty="0" smtClean="0"/>
              <a:t>měněny tvrzené údaje </a:t>
            </a:r>
            <a:r>
              <a:rPr lang="cs-CZ" sz="1800" dirty="0" smtClean="0"/>
              <a:t>bez</a:t>
            </a:r>
            <a:r>
              <a:rPr lang="cs-CZ" sz="1800" b="1" dirty="0" smtClean="0"/>
              <a:t> </a:t>
            </a:r>
            <a:r>
              <a:rPr lang="cs-CZ" sz="1800" dirty="0" smtClean="0"/>
              <a:t>vlivu na daň</a:t>
            </a:r>
          </a:p>
          <a:p>
            <a:pPr>
              <a:lnSpc>
                <a:spcPct val="95000"/>
              </a:lnSpc>
            </a:pPr>
            <a:endParaRPr lang="cs-CZ" sz="800" dirty="0" smtClean="0"/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Tvrzení daně 3/5</a:t>
            </a:r>
          </a:p>
        </p:txBody>
      </p:sp>
      <p:sp>
        <p:nvSpPr>
          <p:cNvPr id="48133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5A6AFD4F-28BE-4E9F-A578-3DE9F78891C5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136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93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sz="2100" b="1" dirty="0" smtClean="0"/>
              <a:t>Dodatečné daňové tvrzení:</a:t>
            </a:r>
          </a:p>
          <a:p>
            <a:endParaRPr lang="cs-CZ" sz="100" dirty="0" smtClean="0"/>
          </a:p>
          <a:p>
            <a:r>
              <a:rPr lang="cs-CZ" sz="2000" b="1" dirty="0" smtClean="0"/>
              <a:t>Lhůta</a:t>
            </a:r>
            <a:r>
              <a:rPr lang="cs-CZ" sz="2000" dirty="0" smtClean="0"/>
              <a:t> pro podání:</a:t>
            </a:r>
          </a:p>
          <a:p>
            <a:pPr lvl="1">
              <a:spcBef>
                <a:spcPct val="25000"/>
              </a:spcBef>
            </a:pPr>
            <a:r>
              <a:rPr lang="cs-CZ" sz="1600" b="1" dirty="0" smtClean="0"/>
              <a:t>Subjektivní </a:t>
            </a:r>
            <a:r>
              <a:rPr lang="cs-CZ" sz="1600" dirty="0" smtClean="0"/>
              <a:t>– do konce </a:t>
            </a:r>
            <a:r>
              <a:rPr lang="cs-CZ" sz="1050" dirty="0" smtClean="0"/>
              <a:t>(kalendářního)</a:t>
            </a:r>
            <a:r>
              <a:rPr lang="cs-CZ" sz="1600" dirty="0" smtClean="0"/>
              <a:t> měsíce následující po </a:t>
            </a:r>
            <a:r>
              <a:rPr lang="cs-CZ" sz="1050" dirty="0" smtClean="0"/>
              <a:t>(kalendářním)</a:t>
            </a:r>
            <a:r>
              <a:rPr lang="cs-CZ" sz="1600" dirty="0" smtClean="0"/>
              <a:t> měsíci, ve kterém daňový subjekt zjistil, že daň nebyla stanovena ve správné výši.</a:t>
            </a:r>
          </a:p>
          <a:p>
            <a:pPr lvl="1">
              <a:spcBef>
                <a:spcPct val="25000"/>
              </a:spcBef>
            </a:pPr>
            <a:r>
              <a:rPr lang="cs-CZ" sz="1600" b="1" dirty="0" smtClean="0"/>
              <a:t>Objektivní </a:t>
            </a:r>
            <a:r>
              <a:rPr lang="cs-CZ" sz="1600" dirty="0" smtClean="0"/>
              <a:t>– do uplynutí lhůty pro stanovení daně</a:t>
            </a:r>
          </a:p>
          <a:p>
            <a:pPr lvl="1">
              <a:spcBef>
                <a:spcPct val="25000"/>
              </a:spcBef>
            </a:pPr>
            <a:r>
              <a:rPr lang="cs-CZ" sz="1600" dirty="0" smtClean="0"/>
              <a:t>propadná ano/ne ?</a:t>
            </a:r>
            <a:endParaRPr lang="cs-CZ" sz="1050" dirty="0" smtClean="0"/>
          </a:p>
          <a:p>
            <a:endParaRPr lang="cs-CZ" sz="100" dirty="0" smtClean="0"/>
          </a:p>
          <a:p>
            <a:r>
              <a:rPr lang="cs-CZ" sz="2000" dirty="0" smtClean="0"/>
              <a:t>Obsahové </a:t>
            </a:r>
            <a:r>
              <a:rPr lang="cs-CZ" sz="2000" b="1" dirty="0" smtClean="0"/>
              <a:t>náležitosti:</a:t>
            </a:r>
            <a:r>
              <a:rPr lang="cs-CZ" sz="2000" dirty="0" smtClean="0"/>
              <a:t> </a:t>
            </a:r>
          </a:p>
          <a:p>
            <a:pPr lvl="1"/>
            <a:r>
              <a:rPr lang="cs-CZ" sz="1600" dirty="0" smtClean="0"/>
              <a:t>pokud se mění výše daně – </a:t>
            </a:r>
            <a:r>
              <a:rPr lang="cs-CZ" sz="1600" b="1" dirty="0" smtClean="0"/>
              <a:t>rozdíl </a:t>
            </a:r>
            <a:r>
              <a:rPr lang="cs-CZ" sz="1600" dirty="0" smtClean="0"/>
              <a:t>oproti poslední známé dani a </a:t>
            </a:r>
            <a:r>
              <a:rPr lang="cs-CZ" sz="1600" b="1" dirty="0" smtClean="0"/>
              <a:t>den jeho zjištění</a:t>
            </a:r>
          </a:p>
          <a:p>
            <a:pPr lvl="2">
              <a:buFont typeface="Wingdings" pitchFamily="2" charset="2"/>
              <a:buChar char="Ø"/>
            </a:pPr>
            <a:r>
              <a:rPr lang="cs-CZ" sz="1400" dirty="0" smtClean="0"/>
              <a:t>ne vždy jde o rozdíl – uvádí se nově tvrzená daň</a:t>
            </a:r>
          </a:p>
          <a:p>
            <a:pPr lvl="1"/>
            <a:r>
              <a:rPr lang="cs-CZ" sz="1600" dirty="0" smtClean="0"/>
              <a:t>pokud jde o právo podat – </a:t>
            </a:r>
            <a:r>
              <a:rPr lang="cs-CZ" sz="1600" b="1" dirty="0" smtClean="0"/>
              <a:t>důvody </a:t>
            </a:r>
            <a:r>
              <a:rPr lang="cs-CZ" sz="1600" dirty="0" smtClean="0"/>
              <a:t> pro podání</a:t>
            </a:r>
          </a:p>
          <a:p>
            <a:pPr lvl="1"/>
            <a:endParaRPr lang="cs-CZ" sz="100" dirty="0" smtClean="0"/>
          </a:p>
          <a:p>
            <a:r>
              <a:rPr lang="cs-CZ" sz="2000" b="1" dirty="0"/>
              <a:t>Nepřípustnost </a:t>
            </a:r>
            <a:r>
              <a:rPr lang="cs-CZ" sz="2000" dirty="0"/>
              <a:t>podání </a:t>
            </a:r>
            <a:r>
              <a:rPr lang="cs-CZ" sz="1400" dirty="0"/>
              <a:t>(subjektivní lhůta pro podání se po tuto dobu přerušuje)</a:t>
            </a:r>
            <a:r>
              <a:rPr lang="cs-CZ" sz="1800" dirty="0"/>
              <a:t>:</a:t>
            </a:r>
            <a:r>
              <a:rPr lang="cs-CZ" sz="1600" dirty="0"/>
              <a:t> </a:t>
            </a:r>
          </a:p>
          <a:p>
            <a:pPr lvl="1"/>
            <a:r>
              <a:rPr lang="cs-CZ" sz="1400" dirty="0"/>
              <a:t>probíhá daňová kontrola </a:t>
            </a:r>
            <a:r>
              <a:rPr lang="cs-CZ" sz="1000" dirty="0"/>
              <a:t>(postačí, že byla vydána výzva k jejímu zahájení)</a:t>
            </a:r>
          </a:p>
          <a:p>
            <a:pPr lvl="1"/>
            <a:r>
              <a:rPr lang="cs-CZ" sz="1400" dirty="0"/>
              <a:t>zahájeno řízení o mimořádném opravném prostředku či dozorčím prostředku</a:t>
            </a:r>
          </a:p>
          <a:p>
            <a:pPr lvl="1"/>
            <a:r>
              <a:rPr lang="cs-CZ" sz="1400" dirty="0"/>
              <a:t>zahájen soudní přezkum</a:t>
            </a:r>
            <a:endParaRPr lang="cs-CZ" sz="1600" dirty="0"/>
          </a:p>
          <a:p>
            <a:pPr lvl="1"/>
            <a:endParaRPr lang="cs-CZ" sz="1600" dirty="0" smtClean="0"/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Tvrzení daně 4/5</a:t>
            </a:r>
          </a:p>
        </p:txBody>
      </p:sp>
      <p:sp>
        <p:nvSpPr>
          <p:cNvPr id="48133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5A6AFD4F-28BE-4E9F-A578-3DE9F78891C5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137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58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r>
              <a:rPr lang="cs-CZ" sz="2000" b="1" dirty="0" smtClean="0"/>
              <a:t>Předčasné </a:t>
            </a:r>
            <a:r>
              <a:rPr lang="cs-CZ" sz="2000" dirty="0" smtClean="0"/>
              <a:t>podání:</a:t>
            </a:r>
          </a:p>
          <a:p>
            <a:pPr lvl="1">
              <a:buFontTx/>
              <a:buNone/>
            </a:pPr>
            <a:r>
              <a:rPr lang="cs-CZ" sz="1800" dirty="0" smtClean="0"/>
              <a:t>a) před vyměřením daně</a:t>
            </a:r>
          </a:p>
          <a:p>
            <a:pPr lvl="2">
              <a:buFontTx/>
              <a:buChar char="–"/>
            </a:pPr>
            <a:r>
              <a:rPr lang="cs-CZ" sz="1600" dirty="0" smtClean="0"/>
              <a:t>situace, kdy bylo podáno řádné daňové tvrzení a již uplynula lhůta pro jeho podání</a:t>
            </a:r>
            <a:r>
              <a:rPr lang="cs-CZ" sz="1400" dirty="0" smtClean="0"/>
              <a:t> (tzn. nelze jej již opravovat), </a:t>
            </a:r>
            <a:r>
              <a:rPr lang="cs-CZ" sz="1600" dirty="0" smtClean="0"/>
              <a:t>avšak ještě nebylo vyměřeno</a:t>
            </a:r>
          </a:p>
          <a:p>
            <a:pPr lvl="1">
              <a:buFontTx/>
              <a:buNone/>
            </a:pPr>
            <a:r>
              <a:rPr lang="cs-CZ" sz="1800" dirty="0" smtClean="0"/>
              <a:t>b) před doměřením daně</a:t>
            </a:r>
          </a:p>
          <a:p>
            <a:pPr lvl="2">
              <a:buFontTx/>
              <a:buChar char="–"/>
            </a:pPr>
            <a:r>
              <a:rPr lang="cs-CZ" sz="1600" dirty="0" smtClean="0"/>
              <a:t>situace, kdy bylo podáno starší dodatečné daňové tvrzení a již uplynula subjektivní lhůta pro jeho podání</a:t>
            </a:r>
            <a:r>
              <a:rPr lang="cs-CZ" sz="1400" dirty="0" smtClean="0"/>
              <a:t> (tzn. nelze jej již opravovat), </a:t>
            </a:r>
            <a:r>
              <a:rPr lang="cs-CZ" sz="1600" dirty="0" smtClean="0"/>
              <a:t>avšak ještě nebylo doměřeno</a:t>
            </a:r>
          </a:p>
          <a:p>
            <a:pPr lvl="1">
              <a:spcBef>
                <a:spcPts val="600"/>
              </a:spcBef>
              <a:buFontTx/>
              <a:buNone/>
            </a:pPr>
            <a:r>
              <a:rPr lang="cs-CZ" sz="1800" dirty="0" smtClean="0"/>
              <a:t>Následek</a:t>
            </a:r>
            <a:r>
              <a:rPr lang="cs-CZ" sz="1600" dirty="0" smtClean="0"/>
              <a:t> : </a:t>
            </a:r>
            <a:r>
              <a:rPr lang="cs-CZ" sz="1600" b="1" dirty="0" smtClean="0"/>
              <a:t>zastavení</a:t>
            </a:r>
            <a:r>
              <a:rPr lang="cs-CZ" sz="1600" dirty="0" smtClean="0"/>
              <a:t> (nového) doměřovacího řízení (</a:t>
            </a:r>
            <a:r>
              <a:rPr lang="cs-CZ" sz="1600" i="1" dirty="0" smtClean="0"/>
              <a:t>ex lege</a:t>
            </a:r>
            <a:r>
              <a:rPr lang="cs-CZ" sz="1600" dirty="0" smtClean="0"/>
              <a:t>)</a:t>
            </a:r>
            <a:endParaRPr lang="cs-CZ" sz="1600" b="1" dirty="0" smtClean="0"/>
          </a:p>
          <a:p>
            <a:pPr lvl="1">
              <a:buFont typeface="Wingdings" pitchFamily="2" charset="2"/>
              <a:buChar char="Ø"/>
            </a:pPr>
            <a:r>
              <a:rPr lang="cs-CZ" sz="1600" dirty="0" smtClean="0"/>
              <a:t>uvedené </a:t>
            </a:r>
            <a:r>
              <a:rPr lang="cs-CZ" sz="1600" b="1" dirty="0" smtClean="0"/>
              <a:t>údaje se využijí</a:t>
            </a:r>
            <a:r>
              <a:rPr lang="cs-CZ" sz="1600" dirty="0" smtClean="0"/>
              <a:t> v rámci probíhajícího vyměřovacího nebo doměřovacího řízení</a:t>
            </a:r>
          </a:p>
          <a:p>
            <a:endParaRPr lang="cs-CZ" sz="900" dirty="0" smtClean="0"/>
          </a:p>
          <a:p>
            <a:r>
              <a:rPr lang="cs-CZ" sz="2000" b="1" dirty="0" smtClean="0"/>
              <a:t>Opravné tvrzení</a:t>
            </a:r>
            <a:endParaRPr lang="cs-CZ" sz="2000" dirty="0" smtClean="0"/>
          </a:p>
          <a:p>
            <a:pPr lvl="1"/>
            <a:r>
              <a:rPr lang="cs-CZ" sz="1800" dirty="0" smtClean="0"/>
              <a:t>před uplynutím zákonné lhůty pro podání tvrzení lze již podané tvrzení nahradit opravným </a:t>
            </a:r>
            <a:r>
              <a:rPr lang="cs-CZ" sz="1600" dirty="0" smtClean="0"/>
              <a:t>(k předchozímu podání se nepřihlíží)</a:t>
            </a: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Tvrzení daně 5/5</a:t>
            </a:r>
          </a:p>
        </p:txBody>
      </p:sp>
      <p:sp>
        <p:nvSpPr>
          <p:cNvPr id="49157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8C2FAA14-76C5-4422-B670-49E233EEF11E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138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3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45000"/>
              </a:spcBef>
            </a:pPr>
            <a:r>
              <a:rPr lang="cs-CZ" sz="2200" b="1" dirty="0" smtClean="0"/>
              <a:t>Stanovení daně</a:t>
            </a:r>
            <a:r>
              <a:rPr lang="cs-CZ" sz="2200" dirty="0" smtClean="0"/>
              <a:t> </a:t>
            </a:r>
            <a:r>
              <a:rPr lang="cs-CZ" sz="1800" dirty="0" smtClean="0"/>
              <a:t>= vyměření nebo doměření daně</a:t>
            </a:r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1600" b="1" dirty="0" smtClean="0"/>
              <a:t>vyměření daně</a:t>
            </a:r>
            <a:r>
              <a:rPr lang="cs-CZ" sz="1600" dirty="0" smtClean="0"/>
              <a:t> = první stanovení daně v daném daňovém řízení</a:t>
            </a:r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1600" b="1" dirty="0" smtClean="0"/>
              <a:t>doměření daně</a:t>
            </a:r>
            <a:r>
              <a:rPr lang="cs-CZ" sz="1600" dirty="0" smtClean="0"/>
              <a:t> = následné stanovení daně v daném daňovém řízení</a:t>
            </a:r>
          </a:p>
          <a:p>
            <a:pPr lvl="2">
              <a:lnSpc>
                <a:spcPct val="95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400" b="1" dirty="0" smtClean="0"/>
              <a:t>poslední známá daň </a:t>
            </a:r>
            <a:r>
              <a:rPr lang="cs-CZ" sz="1400" dirty="0" smtClean="0"/>
              <a:t>(daňová povinnost) může být snížena nebo zvýšena                (i opakovaně!)</a:t>
            </a:r>
          </a:p>
          <a:p>
            <a:pPr lvl="2">
              <a:lnSpc>
                <a:spcPct val="95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400" b="1" dirty="0" smtClean="0"/>
              <a:t>právní moc</a:t>
            </a:r>
            <a:r>
              <a:rPr lang="cs-CZ" sz="1400" dirty="0" smtClean="0"/>
              <a:t> dosavadních rozhodnutí o stanovení daně </a:t>
            </a:r>
            <a:r>
              <a:rPr lang="cs-CZ" sz="1400" b="1" dirty="0" smtClean="0"/>
              <a:t>není</a:t>
            </a:r>
            <a:r>
              <a:rPr lang="cs-CZ" sz="1400" dirty="0" smtClean="0"/>
              <a:t> jejímu doměření </a:t>
            </a:r>
            <a:r>
              <a:rPr lang="cs-CZ" sz="1400" b="1" dirty="0" smtClean="0"/>
              <a:t>na překážku</a:t>
            </a:r>
            <a:endParaRPr lang="cs-CZ" sz="1400" dirty="0" smtClean="0"/>
          </a:p>
          <a:p>
            <a:pPr lvl="2">
              <a:lnSpc>
                <a:spcPct val="95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400" dirty="0" smtClean="0"/>
              <a:t>doměřit z moci úřední lze pouze </a:t>
            </a:r>
            <a:r>
              <a:rPr lang="cs-CZ" sz="1400" b="1" dirty="0" smtClean="0"/>
              <a:t>po provedené daňové kontrole</a:t>
            </a:r>
            <a:endParaRPr lang="cs-CZ" sz="1400" dirty="0" smtClean="0"/>
          </a:p>
          <a:p>
            <a:pPr>
              <a:lnSpc>
                <a:spcPct val="95000"/>
              </a:lnSpc>
              <a:spcBef>
                <a:spcPct val="45000"/>
              </a:spcBef>
            </a:pPr>
            <a:endParaRPr lang="cs-CZ" sz="400" dirty="0" smtClean="0"/>
          </a:p>
          <a:p>
            <a:pPr>
              <a:lnSpc>
                <a:spcPct val="95000"/>
              </a:lnSpc>
              <a:spcBef>
                <a:spcPct val="45000"/>
              </a:spcBef>
            </a:pPr>
            <a:r>
              <a:rPr lang="cs-CZ" sz="2200" dirty="0" smtClean="0"/>
              <a:t>Daň lze stanovit:</a:t>
            </a:r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2100" b="1" dirty="0" smtClean="0"/>
              <a:t>na základě tvrzení daňového subjektu  </a:t>
            </a:r>
            <a:r>
              <a:rPr lang="cs-CZ" sz="2100" dirty="0" smtClean="0"/>
              <a:t>– </a:t>
            </a:r>
            <a:r>
              <a:rPr lang="cs-CZ" sz="2100" i="1" dirty="0" smtClean="0"/>
              <a:t>primárně</a:t>
            </a:r>
          </a:p>
          <a:p>
            <a:pPr lvl="2">
              <a:lnSpc>
                <a:spcPct val="95000"/>
              </a:lnSpc>
              <a:spcBef>
                <a:spcPct val="45000"/>
              </a:spcBef>
            </a:pPr>
            <a:r>
              <a:rPr lang="cs-CZ" sz="1600" dirty="0" smtClean="0"/>
              <a:t>daňové přiznání nebo vyúčtování </a:t>
            </a:r>
            <a:r>
              <a:rPr lang="cs-CZ" sz="1600" dirty="0" smtClean="0">
                <a:sym typeface="Symbol" pitchFamily="18" charset="2"/>
              </a:rPr>
              <a:t> vyměření</a:t>
            </a:r>
            <a:endParaRPr lang="cs-CZ" sz="1600" dirty="0" smtClean="0"/>
          </a:p>
          <a:p>
            <a:pPr lvl="2">
              <a:lnSpc>
                <a:spcPct val="95000"/>
              </a:lnSpc>
              <a:spcBef>
                <a:spcPct val="45000"/>
              </a:spcBef>
            </a:pPr>
            <a:r>
              <a:rPr lang="cs-CZ" sz="1600" dirty="0" smtClean="0"/>
              <a:t>dodatečné přiznání nebo dodatečné vyúčtování </a:t>
            </a:r>
            <a:r>
              <a:rPr lang="cs-CZ" sz="1600" dirty="0" smtClean="0">
                <a:sym typeface="Symbol" pitchFamily="18" charset="2"/>
              </a:rPr>
              <a:t> doměření</a:t>
            </a:r>
            <a:endParaRPr lang="cs-CZ" sz="1600" dirty="0" smtClean="0"/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2100" b="1" dirty="0" smtClean="0"/>
              <a:t>z moci úřední</a:t>
            </a:r>
            <a:r>
              <a:rPr lang="cs-CZ" sz="2100" dirty="0" smtClean="0"/>
              <a:t> – </a:t>
            </a:r>
            <a:r>
              <a:rPr lang="cs-CZ" sz="2100" i="1" dirty="0" smtClean="0"/>
              <a:t>sekundárně</a:t>
            </a:r>
            <a:r>
              <a:rPr lang="cs-CZ" sz="2100" dirty="0" smtClean="0"/>
              <a:t> </a:t>
            </a:r>
            <a:r>
              <a:rPr lang="cs-CZ" sz="1600" dirty="0" smtClean="0"/>
              <a:t>(při nesplnění povinnosti tvrzení)</a:t>
            </a:r>
          </a:p>
        </p:txBody>
      </p:sp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Stanovení daně 1/3</a:t>
            </a:r>
          </a:p>
        </p:txBody>
      </p:sp>
      <p:sp>
        <p:nvSpPr>
          <p:cNvPr id="50181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E4606B6-E8FC-4946-A52E-2338A5A72D7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139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78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d) Daňová soustava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14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77421706"/>
              </p:ext>
            </p:extLst>
          </p:nvPr>
        </p:nvGraphicFramePr>
        <p:xfrm>
          <a:off x="0" y="980728"/>
          <a:ext cx="9144000" cy="563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6444208" y="95111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daň z příjmů fyzických osob</a:t>
            </a:r>
          </a:p>
          <a:p>
            <a: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daň z příjmů právnických osob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444208" y="1484784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daň z nemovitých věcí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44208" y="177281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daň z nabytí nemovitých věcí</a:t>
            </a:r>
          </a:p>
          <a:p>
            <a: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silniční daň</a:t>
            </a:r>
          </a:p>
          <a:p>
            <a: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daň z hazardních her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444208" y="2503929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daň z přidané hodnoty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444208" y="2962499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spotřební daně</a:t>
            </a:r>
          </a:p>
          <a:p>
            <a: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energetické daně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012160" y="5271591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pojistné na sociální zabezpečení</a:t>
            </a:r>
          </a:p>
          <a:p>
            <a:r>
              <a:rPr lang="cs-C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pojistné na veřejné zdravotní pojištění</a:t>
            </a:r>
          </a:p>
        </p:txBody>
      </p:sp>
    </p:spTree>
    <p:extLst>
      <p:ext uri="{BB962C8B-B14F-4D97-AF65-F5344CB8AC3E}">
        <p14:creationId xmlns:p14="http://schemas.microsoft.com/office/powerpoint/2010/main" val="143158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35000"/>
              </a:spcBef>
            </a:pPr>
            <a:r>
              <a:rPr lang="cs-CZ" sz="2200" dirty="0" smtClean="0"/>
              <a:t>Daň se v nalézacím řízení stanovuje:</a:t>
            </a:r>
            <a:r>
              <a:rPr lang="cs-CZ" sz="1800" dirty="0" smtClean="0"/>
              <a:t> rozhodnutím, které může mít podobu: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b="1" dirty="0" smtClean="0"/>
              <a:t>platebního výměru 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b="1" dirty="0" smtClean="0"/>
              <a:t>dodatečného platebního výměru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dirty="0" smtClean="0"/>
              <a:t>hromadného předpisného seznamu</a:t>
            </a:r>
          </a:p>
          <a:p>
            <a:pPr lvl="1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600" dirty="0" smtClean="0"/>
              <a:t>Speciální způsob stanovení daně – tzv. </a:t>
            </a:r>
            <a:r>
              <a:rPr lang="cs-CZ" sz="1600" b="1" dirty="0" smtClean="0"/>
              <a:t>samovyměření</a:t>
            </a:r>
            <a:r>
              <a:rPr lang="cs-CZ" sz="1600" dirty="0" smtClean="0"/>
              <a:t> (viz dále)</a:t>
            </a:r>
            <a:endParaRPr lang="cs-CZ" sz="1300" dirty="0" smtClean="0">
              <a:solidFill>
                <a:srgbClr val="C00000"/>
              </a:solidFill>
            </a:endParaRP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None/>
            </a:pPr>
            <a:endParaRPr lang="cs-CZ" sz="300" dirty="0" smtClean="0"/>
          </a:p>
          <a:p>
            <a:pPr>
              <a:lnSpc>
                <a:spcPct val="95000"/>
              </a:lnSpc>
              <a:spcBef>
                <a:spcPct val="35000"/>
              </a:spcBef>
            </a:pPr>
            <a:r>
              <a:rPr lang="cs-CZ" sz="2200" dirty="0" smtClean="0"/>
              <a:t>Tato rozhodnutí se </a:t>
            </a:r>
            <a:r>
              <a:rPr lang="cs-CZ" sz="2200" b="1" dirty="0" smtClean="0"/>
              <a:t>neodůvodňují</a:t>
            </a:r>
            <a:r>
              <a:rPr lang="cs-CZ" sz="1800" b="1" dirty="0" smtClean="0"/>
              <a:t> </a:t>
            </a:r>
            <a:r>
              <a:rPr lang="cs-CZ" sz="1800" dirty="0" smtClean="0"/>
              <a:t>– s výjimkou: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dirty="0" smtClean="0"/>
              <a:t>stanovená daň se </a:t>
            </a:r>
            <a:r>
              <a:rPr lang="cs-CZ" sz="1600" b="1" dirty="0" smtClean="0"/>
              <a:t>odchyluje</a:t>
            </a:r>
            <a:r>
              <a:rPr lang="cs-CZ" sz="1600" dirty="0" smtClean="0"/>
              <a:t> od daně tvrzené</a:t>
            </a:r>
          </a:p>
          <a:p>
            <a:pPr lvl="3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300" dirty="0" smtClean="0"/>
              <a:t>odůvodňuje se pouze rozdíl stanovený nad rámec tvrzení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dirty="0" smtClean="0"/>
              <a:t>daň je stanovena </a:t>
            </a:r>
            <a:r>
              <a:rPr lang="cs-CZ" sz="1600" b="1" dirty="0" smtClean="0"/>
              <a:t>z moci úřední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dirty="0" smtClean="0"/>
              <a:t>daň je stanovena na základě výsledku </a:t>
            </a:r>
            <a:r>
              <a:rPr lang="cs-CZ" sz="1600" b="1" dirty="0" smtClean="0"/>
              <a:t>daňové kontroly</a:t>
            </a:r>
            <a:r>
              <a:rPr lang="cs-CZ" sz="1600" dirty="0" smtClean="0"/>
              <a:t> </a:t>
            </a:r>
          </a:p>
          <a:p>
            <a:pPr lvl="3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200" dirty="0" smtClean="0"/>
              <a:t>za odůvodnění se považuje zpráva o daňové kontrole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dirty="0" smtClean="0"/>
              <a:t>daň je stanovena na základě výsledku </a:t>
            </a:r>
            <a:r>
              <a:rPr lang="cs-CZ" sz="1600" b="1" dirty="0" smtClean="0"/>
              <a:t>postupu k odstranění pochybností</a:t>
            </a:r>
            <a:r>
              <a:rPr lang="cs-CZ" sz="1600" dirty="0" smtClean="0"/>
              <a:t> </a:t>
            </a:r>
          </a:p>
          <a:p>
            <a:pPr lvl="3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200" dirty="0" smtClean="0"/>
              <a:t>za odůvodnění </a:t>
            </a:r>
            <a:r>
              <a:rPr lang="cs-CZ" sz="1300" dirty="0" smtClean="0"/>
              <a:t>se</a:t>
            </a:r>
            <a:r>
              <a:rPr lang="cs-CZ" sz="1200" dirty="0" smtClean="0"/>
              <a:t> považuje protokol o projednání výsledku postupu</a:t>
            </a:r>
            <a:endParaRPr lang="cs-CZ" sz="1300" dirty="0" smtClean="0"/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Stanovení daně 2/3</a:t>
            </a:r>
          </a:p>
        </p:txBody>
      </p:sp>
      <p:sp>
        <p:nvSpPr>
          <p:cNvPr id="51205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6AC3EFBA-C393-4AE9-A448-8142135DA33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140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9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cs-CZ" sz="2200" dirty="0" smtClean="0"/>
              <a:t>Daň může být stanovena i plátci daně </a:t>
            </a:r>
            <a:r>
              <a:rPr lang="cs-CZ" sz="2200" b="1" dirty="0" smtClean="0"/>
              <a:t>k přímé úhradě</a:t>
            </a:r>
            <a:r>
              <a:rPr lang="cs-CZ" sz="2200" dirty="0" smtClean="0"/>
              <a:t> 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600" dirty="0" smtClean="0"/>
              <a:t>při nesplnění jeho povinnosti srazit a odvést daň ve správné výši</a:t>
            </a:r>
          </a:p>
          <a:p>
            <a:pPr>
              <a:lnSpc>
                <a:spcPct val="95000"/>
              </a:lnSpc>
              <a:spcBef>
                <a:spcPct val="30000"/>
              </a:spcBef>
            </a:pPr>
            <a:endParaRPr lang="cs-CZ" sz="800" dirty="0" smtClean="0"/>
          </a:p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cs-CZ" sz="2200" dirty="0" smtClean="0"/>
              <a:t>Stanovená daň může být: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cs-CZ" sz="1600" b="1" dirty="0" smtClean="0"/>
              <a:t>shodná s tvrzením </a:t>
            </a:r>
            <a:r>
              <a:rPr lang="cs-CZ" sz="1600" dirty="0" smtClean="0">
                <a:sym typeface="Symbol" pitchFamily="18" charset="2"/>
              </a:rPr>
              <a:t> nemusí se doručovat (právní fikce doručení)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dirty="0" smtClean="0"/>
              <a:t>někdy nazýváno jako „</a:t>
            </a:r>
            <a:r>
              <a:rPr lang="cs-CZ" sz="1400" b="1" dirty="0" smtClean="0"/>
              <a:t>konkludentní stanovení daně</a:t>
            </a:r>
            <a:r>
              <a:rPr lang="cs-CZ" sz="1400" dirty="0" smtClean="0"/>
              <a:t>“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dirty="0" smtClean="0"/>
              <a:t>nelze se odvolat – výjimka u závazného posouzení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cs-CZ" sz="1600" b="1" dirty="0" smtClean="0"/>
              <a:t>rozdílná </a:t>
            </a:r>
            <a:r>
              <a:rPr lang="cs-CZ" sz="1600" dirty="0" smtClean="0"/>
              <a:t>(zcela nebo z části) </a:t>
            </a:r>
            <a:r>
              <a:rPr lang="cs-CZ" sz="1600" dirty="0" smtClean="0">
                <a:sym typeface="Symbol" pitchFamily="18" charset="2"/>
              </a:rPr>
              <a:t> doručuje se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dirty="0" smtClean="0"/>
              <a:t>lze se odvolat </a:t>
            </a:r>
            <a:r>
              <a:rPr lang="cs-CZ" sz="1400" dirty="0" smtClean="0">
                <a:sym typeface="Symbol" pitchFamily="18" charset="2"/>
              </a:rPr>
              <a:t> posunutí náhradního dne splatnosti až za právní moc rozhodnutí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dirty="0" smtClean="0"/>
              <a:t>nemá vliv na běh úroku z prodlení (ten se počítá vždy od původního dne splatnosti)</a:t>
            </a:r>
          </a:p>
          <a:p>
            <a:pPr>
              <a:lnSpc>
                <a:spcPct val="95000"/>
              </a:lnSpc>
              <a:spcBef>
                <a:spcPct val="30000"/>
              </a:spcBef>
            </a:pPr>
            <a:endParaRPr lang="cs-CZ" sz="900" dirty="0" smtClean="0"/>
          </a:p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cs-CZ" sz="2200" dirty="0" smtClean="0"/>
              <a:t>Zákon </a:t>
            </a:r>
            <a:r>
              <a:rPr lang="cs-CZ" sz="2200" b="1" dirty="0" smtClean="0"/>
              <a:t>nestanoví konkrétní lhůtu</a:t>
            </a:r>
            <a:r>
              <a:rPr lang="cs-CZ" sz="2200" dirty="0" smtClean="0"/>
              <a:t>, do kdy má být rozhodnutí o stanovení daně vydáno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600" dirty="0" smtClean="0"/>
              <a:t>obecné mantinely představuje pouze lhůta pro stanovení daně</a:t>
            </a: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Stanovení daně 3/3</a:t>
            </a:r>
          </a:p>
        </p:txBody>
      </p:sp>
      <p:sp>
        <p:nvSpPr>
          <p:cNvPr id="52229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21CBC957-A599-4952-BC28-D021E6B4C22D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141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1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sz="900" b="1" dirty="0" smtClean="0"/>
          </a:p>
          <a:p>
            <a:pPr>
              <a:lnSpc>
                <a:spcPct val="90000"/>
              </a:lnSpc>
            </a:pPr>
            <a:r>
              <a:rPr lang="cs-CZ" sz="2500" b="1" dirty="0" smtClean="0"/>
              <a:t>Prekluzivní</a:t>
            </a:r>
            <a:r>
              <a:rPr lang="cs-CZ" sz="2500" dirty="0" smtClean="0"/>
              <a:t> (propadná) lhůta 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uplynutím této lhůty již nelze měnit poslední známou daň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navazují na ní další ustanovení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sz="600" dirty="0" smtClean="0"/>
          </a:p>
          <a:p>
            <a:pPr>
              <a:lnSpc>
                <a:spcPct val="90000"/>
              </a:lnSpc>
            </a:pPr>
            <a:r>
              <a:rPr lang="cs-CZ" sz="2500" b="1" dirty="0" smtClean="0"/>
              <a:t>Délka </a:t>
            </a:r>
            <a:r>
              <a:rPr lang="cs-CZ" sz="2500" dirty="0" smtClean="0"/>
              <a:t>lhůty:  	</a:t>
            </a:r>
            <a:r>
              <a:rPr lang="cs-CZ" sz="2000" dirty="0" smtClean="0"/>
              <a:t>základní </a:t>
            </a:r>
            <a:r>
              <a:rPr lang="cs-CZ" sz="2000" b="1" dirty="0" smtClean="0"/>
              <a:t>3 roky</a:t>
            </a:r>
            <a:r>
              <a:rPr lang="cs-CZ" sz="18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			    	</a:t>
            </a:r>
            <a:r>
              <a:rPr lang="cs-CZ" sz="2000" dirty="0" smtClean="0"/>
              <a:t>maximální (absolutní) </a:t>
            </a:r>
            <a:r>
              <a:rPr lang="cs-CZ" sz="2000" b="1" dirty="0" smtClean="0"/>
              <a:t>10 let</a:t>
            </a:r>
          </a:p>
          <a:p>
            <a:pPr>
              <a:lnSpc>
                <a:spcPct val="90000"/>
              </a:lnSpc>
            </a:pPr>
            <a:endParaRPr lang="cs-CZ" sz="1600" b="1" dirty="0" smtClean="0"/>
          </a:p>
          <a:p>
            <a:pPr>
              <a:lnSpc>
                <a:spcPct val="90000"/>
              </a:lnSpc>
            </a:pPr>
            <a:r>
              <a:rPr lang="cs-CZ" sz="2500" b="1" dirty="0" smtClean="0"/>
              <a:t>Počátek</a:t>
            </a:r>
            <a:r>
              <a:rPr lang="cs-CZ" sz="2500" dirty="0" smtClean="0"/>
              <a:t> běhu lhůty: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dnem v němž uplynula lhůta pro podání řádného daňového tvrzení, </a:t>
            </a:r>
            <a:r>
              <a:rPr lang="cs-CZ" sz="1600" dirty="0" smtClean="0"/>
              <a:t>nebo</a:t>
            </a:r>
          </a:p>
          <a:p>
            <a:pPr lvl="1">
              <a:lnSpc>
                <a:spcPct val="90000"/>
              </a:lnSpc>
              <a:spcBef>
                <a:spcPts val="700"/>
              </a:spcBef>
            </a:pPr>
            <a:r>
              <a:rPr lang="cs-CZ" sz="1800" dirty="0" smtClean="0"/>
              <a:t>dnem v němž se stala daň splatnou, aniž by zde byla současně povinnost podat řádné daňové tvrzení</a:t>
            </a:r>
          </a:p>
          <a:p>
            <a:pPr lvl="3">
              <a:lnSpc>
                <a:spcPct val="95000"/>
              </a:lnSpc>
              <a:spcBef>
                <a:spcPts val="500"/>
              </a:spcBef>
              <a:buFont typeface="Wingdings" pitchFamily="2" charset="2"/>
              <a:buChar char="Ø"/>
            </a:pPr>
            <a:r>
              <a:rPr lang="cs-CZ" sz="1600" dirty="0" smtClean="0">
                <a:sym typeface="Symbol" pitchFamily="18" charset="2"/>
              </a:rPr>
              <a:t>x § 47 ZSDP (teorie 3+0 a 3+1) - </a:t>
            </a:r>
            <a:r>
              <a:rPr lang="cs-CZ" sz="1600" dirty="0" smtClean="0"/>
              <a:t>I. ÚS 1611/07</a:t>
            </a:r>
            <a:r>
              <a:rPr lang="cs-CZ" sz="1800" dirty="0" smtClean="0"/>
              <a:t> </a:t>
            </a:r>
            <a:endParaRPr lang="cs-CZ" sz="1500" dirty="0" smtClean="0"/>
          </a:p>
        </p:txBody>
      </p:sp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Lhůta pro stanovení daně 1/2</a:t>
            </a:r>
          </a:p>
        </p:txBody>
      </p:sp>
      <p:sp>
        <p:nvSpPr>
          <p:cNvPr id="53253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68F0002-EA1F-43B3-8860-AB1D686177E3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142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92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000" dirty="0" smtClean="0"/>
              <a:t>Úkony</a:t>
            </a:r>
            <a:r>
              <a:rPr lang="cs-CZ" sz="2000" b="1" dirty="0" smtClean="0"/>
              <a:t> přerušující </a:t>
            </a:r>
            <a:r>
              <a:rPr lang="cs-CZ" sz="2000" dirty="0" smtClean="0"/>
              <a:t>lhůtu 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1800" dirty="0" smtClean="0"/>
              <a:t>tříletá lhůta běží znovu od daného okamžiku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000" dirty="0" smtClean="0"/>
              <a:t>Úkony </a:t>
            </a:r>
            <a:r>
              <a:rPr lang="cs-CZ" sz="2000" b="1" dirty="0" smtClean="0"/>
              <a:t>prodlužující </a:t>
            </a:r>
            <a:r>
              <a:rPr lang="cs-CZ" sz="2000" dirty="0" smtClean="0"/>
              <a:t>lhůtu o 1 rok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1800" dirty="0" smtClean="0"/>
              <a:t>pokud k nim došlo v posledních 12ti měsících před uplynutím dosavadní lhůty</a:t>
            </a:r>
            <a:endParaRPr lang="cs-CZ" sz="3000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000" b="1" dirty="0" smtClean="0"/>
              <a:t>Stavení </a:t>
            </a:r>
            <a:r>
              <a:rPr lang="cs-CZ" sz="2000" dirty="0" smtClean="0"/>
              <a:t>lhůty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1800" dirty="0" smtClean="0"/>
              <a:t>lhůta po určitou dobu neběží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1800" dirty="0" smtClean="0"/>
              <a:t>princip účelnosti úkonu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000" dirty="0" smtClean="0"/>
              <a:t>Možnost </a:t>
            </a:r>
            <a:r>
              <a:rPr lang="cs-CZ" sz="2000" b="1" dirty="0" smtClean="0"/>
              <a:t>stanovení daně i po uplynutí lhůty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1800" dirty="0" smtClean="0"/>
              <a:t>účinná lítost, daňový trestný čin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000" b="1" dirty="0" smtClean="0"/>
              <a:t>Přechodná ustanovení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1800" dirty="0" smtClean="0"/>
              <a:t>otázka retroaktivity – </a:t>
            </a:r>
            <a:r>
              <a:rPr lang="cs-CZ" sz="1600" dirty="0" smtClean="0"/>
              <a:t>judikováno Ústavním soudem - </a:t>
            </a:r>
            <a:r>
              <a:rPr lang="cs-CZ" sz="1600" dirty="0" err="1"/>
              <a:t>Pl</a:t>
            </a:r>
            <a:r>
              <a:rPr lang="cs-CZ" sz="1600" dirty="0"/>
              <a:t>. ÚS </a:t>
            </a:r>
            <a:r>
              <a:rPr lang="cs-CZ" sz="1600" dirty="0" smtClean="0"/>
              <a:t>18/14</a:t>
            </a: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Lhůta pro stanovení daně 2/2</a:t>
            </a:r>
          </a:p>
        </p:txBody>
      </p:sp>
      <p:sp>
        <p:nvSpPr>
          <p:cNvPr id="54277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4022DC-E486-4E78-8810-20FE61CC09F7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143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99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E160B78-A06D-4928-A69D-24B06974588F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144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827584" y="1782653"/>
            <a:ext cx="792088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827584" y="1638637"/>
            <a:ext cx="0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987824" y="1638637"/>
            <a:ext cx="0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7740352" y="1638637"/>
            <a:ext cx="0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23850" y="3654861"/>
            <a:ext cx="2386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Stavení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23850" y="2790765"/>
            <a:ext cx="2386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Přerušení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23850" y="4518957"/>
            <a:ext cx="2386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B050"/>
                </a:solidFill>
              </a:rPr>
              <a:t>Prodloužení</a:t>
            </a:r>
            <a:endParaRPr lang="cs-CZ" sz="2000" b="1" dirty="0">
              <a:solidFill>
                <a:srgbClr val="00B050"/>
              </a:solidFill>
            </a:endParaRPr>
          </a:p>
        </p:txBody>
      </p:sp>
      <p:cxnSp>
        <p:nvCxnSpPr>
          <p:cNvPr id="32" name="Přímá spojnice 31"/>
          <p:cNvCxnSpPr/>
          <p:nvPr/>
        </p:nvCxnSpPr>
        <p:spPr>
          <a:xfrm>
            <a:off x="1864346" y="2985760"/>
            <a:ext cx="216024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1870076" y="2841744"/>
            <a:ext cx="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4024586" y="2841744"/>
            <a:ext cx="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1864346" y="1802796"/>
            <a:ext cx="0" cy="1038949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4024586" y="1782653"/>
            <a:ext cx="0" cy="1059091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2087724" y="108463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základní délka</a:t>
            </a:r>
          </a:p>
          <a:p>
            <a:pPr algn="ctr"/>
            <a:r>
              <a:rPr lang="cs-CZ" sz="1600" b="1" dirty="0" smtClean="0"/>
              <a:t>3 roky</a:t>
            </a:r>
            <a:endParaRPr lang="cs-CZ" sz="1600" b="1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6799969" y="1086569"/>
            <a:ext cx="1880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maximální délka</a:t>
            </a:r>
          </a:p>
          <a:p>
            <a:pPr algn="ctr"/>
            <a:r>
              <a:rPr lang="cs-CZ" sz="1600" b="1" dirty="0" smtClean="0"/>
              <a:t>10 let</a:t>
            </a:r>
            <a:endParaRPr lang="cs-CZ" sz="1600" b="1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2267744" y="2545611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</a:rPr>
              <a:t>nové 3 roky</a:t>
            </a:r>
            <a:endParaRPr lang="cs-CZ" sz="1400" b="1" dirty="0">
              <a:solidFill>
                <a:srgbClr val="C00000"/>
              </a:solidFill>
            </a:endParaRPr>
          </a:p>
        </p:txBody>
      </p:sp>
      <p:cxnSp>
        <p:nvCxnSpPr>
          <p:cNvPr id="43" name="Přímá spojnice 42"/>
          <p:cNvCxnSpPr/>
          <p:nvPr/>
        </p:nvCxnSpPr>
        <p:spPr>
          <a:xfrm>
            <a:off x="2195736" y="3843569"/>
            <a:ext cx="2880320" cy="0"/>
          </a:xfrm>
          <a:prstGeom prst="line">
            <a:avLst/>
          </a:prstGeom>
          <a:ln w="571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2201466" y="3699553"/>
            <a:ext cx="0" cy="28803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5076056" y="3704508"/>
            <a:ext cx="0" cy="28803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2915816" y="4719012"/>
            <a:ext cx="792088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2411760" y="4574996"/>
            <a:ext cx="0" cy="28803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3707664" y="4574996"/>
            <a:ext cx="0" cy="28803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5076056" y="3843569"/>
            <a:ext cx="774973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5851029" y="3704508"/>
            <a:ext cx="0" cy="28803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2987824" y="3396731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70C0"/>
                </a:solidFill>
              </a:rPr>
              <a:t>lhůta neběží</a:t>
            </a:r>
            <a:endParaRPr lang="cs-CZ" sz="1400" b="1" dirty="0">
              <a:solidFill>
                <a:srgbClr val="0070C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4986933" y="3396730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70C0"/>
                </a:solidFill>
              </a:rPr>
              <a:t>běží zbývající část</a:t>
            </a:r>
            <a:endParaRPr lang="cs-CZ" sz="1400" b="1" dirty="0">
              <a:solidFill>
                <a:srgbClr val="0070C0"/>
              </a:solidFill>
            </a:endParaRPr>
          </a:p>
        </p:txBody>
      </p:sp>
      <p:cxnSp>
        <p:nvCxnSpPr>
          <p:cNvPr id="57" name="Přímá spojnice 56"/>
          <p:cNvCxnSpPr/>
          <p:nvPr/>
        </p:nvCxnSpPr>
        <p:spPr>
          <a:xfrm flipV="1">
            <a:off x="2987824" y="1802796"/>
            <a:ext cx="0" cy="2916216"/>
          </a:xfrm>
          <a:prstGeom prst="line">
            <a:avLst/>
          </a:prstGeom>
          <a:ln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>
            <a:off x="2987824" y="4570173"/>
            <a:ext cx="0" cy="28803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>
            <a:off x="2419436" y="4719012"/>
            <a:ext cx="540060" cy="0"/>
          </a:xfrm>
          <a:prstGeom prst="line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3091867" y="4267219"/>
            <a:ext cx="1231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B050"/>
                </a:solidFill>
              </a:rPr>
              <a:t>navíc 1 rok</a:t>
            </a:r>
            <a:endParaRPr lang="cs-CZ" sz="1400" b="1" dirty="0">
              <a:solidFill>
                <a:srgbClr val="00B050"/>
              </a:solidFill>
            </a:endParaRPr>
          </a:p>
        </p:txBody>
      </p:sp>
      <p:cxnSp>
        <p:nvCxnSpPr>
          <p:cNvPr id="64" name="Přímá spojnice 63"/>
          <p:cNvCxnSpPr/>
          <p:nvPr/>
        </p:nvCxnSpPr>
        <p:spPr>
          <a:xfrm flipV="1">
            <a:off x="5070326" y="1802796"/>
            <a:ext cx="5730" cy="1975938"/>
          </a:xfrm>
          <a:prstGeom prst="line">
            <a:avLst/>
          </a:prstGeom>
          <a:ln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flipV="1">
            <a:off x="2201466" y="1782654"/>
            <a:ext cx="0" cy="1996080"/>
          </a:xfrm>
          <a:prstGeom prst="line">
            <a:avLst/>
          </a:prstGeom>
          <a:ln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flipV="1">
            <a:off x="5843383" y="1802796"/>
            <a:ext cx="5730" cy="1975938"/>
          </a:xfrm>
          <a:prstGeom prst="line">
            <a:avLst/>
          </a:prstGeom>
          <a:ln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ovéPole 67"/>
          <p:cNvSpPr txBox="1"/>
          <p:nvPr/>
        </p:nvSpPr>
        <p:spPr>
          <a:xfrm>
            <a:off x="334974" y="5373216"/>
            <a:ext cx="4201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7030A0"/>
                </a:solidFill>
              </a:rPr>
              <a:t>Stanovení daně po lhůtě</a:t>
            </a:r>
            <a:endParaRPr lang="cs-CZ" sz="2000" b="1" dirty="0">
              <a:solidFill>
                <a:srgbClr val="7030A0"/>
              </a:solidFill>
            </a:endParaRPr>
          </a:p>
        </p:txBody>
      </p:sp>
      <p:cxnSp>
        <p:nvCxnSpPr>
          <p:cNvPr id="70" name="Přímá spojnice 69"/>
          <p:cNvCxnSpPr/>
          <p:nvPr/>
        </p:nvCxnSpPr>
        <p:spPr>
          <a:xfrm flipV="1">
            <a:off x="8172400" y="1802796"/>
            <a:ext cx="20479" cy="3770475"/>
          </a:xfrm>
          <a:prstGeom prst="line">
            <a:avLst/>
          </a:prstGeom>
          <a:ln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/>
          <p:nvPr/>
        </p:nvCxnSpPr>
        <p:spPr>
          <a:xfrm>
            <a:off x="8172400" y="5373216"/>
            <a:ext cx="0" cy="28803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72"/>
          <p:cNvCxnSpPr/>
          <p:nvPr/>
        </p:nvCxnSpPr>
        <p:spPr>
          <a:xfrm>
            <a:off x="8028166" y="5517232"/>
            <a:ext cx="288032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74"/>
          <p:cNvCxnSpPr/>
          <p:nvPr/>
        </p:nvCxnSpPr>
        <p:spPr>
          <a:xfrm flipV="1">
            <a:off x="2391874" y="1802796"/>
            <a:ext cx="19886" cy="2916216"/>
          </a:xfrm>
          <a:prstGeom prst="line">
            <a:avLst/>
          </a:prstGeom>
          <a:ln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nice 96"/>
          <p:cNvCxnSpPr/>
          <p:nvPr/>
        </p:nvCxnSpPr>
        <p:spPr>
          <a:xfrm flipV="1">
            <a:off x="3707904" y="1802796"/>
            <a:ext cx="0" cy="2958244"/>
          </a:xfrm>
          <a:prstGeom prst="line">
            <a:avLst/>
          </a:prstGeom>
          <a:ln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2"/>
          <p:cNvSpPr txBox="1">
            <a:spLocks/>
          </p:cNvSpPr>
          <p:nvPr/>
        </p:nvSpPr>
        <p:spPr bwMode="auto">
          <a:xfrm>
            <a:off x="1691680" y="188640"/>
            <a:ext cx="6995120" cy="576064"/>
          </a:xfrm>
          <a:prstGeom prst="rect">
            <a:avLst/>
          </a:prstGeo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000" dirty="0" smtClean="0"/>
              <a:t>Lhůta pro stanovení daně</a:t>
            </a:r>
          </a:p>
        </p:txBody>
      </p:sp>
    </p:spTree>
    <p:extLst>
      <p:ext uri="{BB962C8B-B14F-4D97-AF65-F5344CB8AC3E}">
        <p14:creationId xmlns:p14="http://schemas.microsoft.com/office/powerpoint/2010/main" val="405369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  <p:bldP spid="22" grpId="0"/>
      <p:bldP spid="41" grpId="0"/>
      <p:bldP spid="54" grpId="0"/>
      <p:bldP spid="55" grpId="0"/>
      <p:bldP spid="63" grpId="0"/>
      <p:bldP spid="68" grpId="0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3454" y="1124744"/>
            <a:ext cx="8507017" cy="4680520"/>
          </a:xfrm>
          <a:noFill/>
        </p:spPr>
        <p:txBody>
          <a:bodyPr>
            <a:normAutofit fontScale="85000" lnSpcReduction="20000"/>
          </a:bodyPr>
          <a:lstStyle/>
          <a:p>
            <a:pPr>
              <a:spcBef>
                <a:spcPts val="900"/>
              </a:spcBef>
            </a:pPr>
            <a:r>
              <a:rPr lang="cs-CZ" sz="2900" dirty="0" smtClean="0"/>
              <a:t>zjednodušené </a:t>
            </a:r>
            <a:r>
              <a:rPr lang="cs-CZ" sz="2900" dirty="0"/>
              <a:t>označení pro stav, kdy daň není </a:t>
            </a:r>
            <a:r>
              <a:rPr lang="cs-CZ" sz="2900" dirty="0" smtClean="0"/>
              <a:t>stanovována </a:t>
            </a:r>
            <a:r>
              <a:rPr lang="cs-CZ" sz="2900" dirty="0"/>
              <a:t>rozhodnutím správce daně, ale automaticky </a:t>
            </a:r>
            <a:r>
              <a:rPr lang="cs-CZ" sz="2300" dirty="0"/>
              <a:t>(ze zákona) </a:t>
            </a:r>
            <a:r>
              <a:rPr lang="cs-CZ" sz="2900" dirty="0"/>
              <a:t>ve výši, kterou daňový subjekt uvede ve svém daňovém </a:t>
            </a:r>
            <a:r>
              <a:rPr lang="cs-CZ" sz="2900" dirty="0" smtClean="0"/>
              <a:t>tvrzení </a:t>
            </a:r>
          </a:p>
          <a:p>
            <a:pPr lvl="1">
              <a:spcBef>
                <a:spcPts val="900"/>
              </a:spcBef>
            </a:pPr>
            <a:endParaRPr lang="cs-CZ" sz="1000" dirty="0" smtClean="0"/>
          </a:p>
          <a:p>
            <a:pPr>
              <a:spcBef>
                <a:spcPts val="900"/>
              </a:spcBef>
            </a:pPr>
            <a:r>
              <a:rPr lang="cs-CZ" sz="2900" dirty="0" smtClean="0"/>
              <a:t>pojem </a:t>
            </a:r>
            <a:r>
              <a:rPr lang="cs-CZ" sz="2900" b="1" dirty="0" smtClean="0"/>
              <a:t>„vyměření“ </a:t>
            </a:r>
            <a:r>
              <a:rPr lang="cs-CZ" sz="2900" dirty="0" smtClean="0"/>
              <a:t>je zužující, neboť nezahrnuje doměření daně </a:t>
            </a:r>
          </a:p>
          <a:p>
            <a:pPr lvl="1">
              <a:spcBef>
                <a:spcPts val="900"/>
              </a:spcBef>
            </a:pPr>
            <a:r>
              <a:rPr lang="cs-CZ" sz="2700" dirty="0" smtClean="0"/>
              <a:t>přesnějším </a:t>
            </a:r>
            <a:r>
              <a:rPr lang="cs-CZ" sz="2700" dirty="0"/>
              <a:t>pojmem je </a:t>
            </a:r>
            <a:r>
              <a:rPr lang="cs-CZ" sz="2700" b="1" dirty="0" smtClean="0"/>
              <a:t>„</a:t>
            </a:r>
            <a:r>
              <a:rPr lang="cs-CZ" sz="2700" b="1" dirty="0" err="1" smtClean="0"/>
              <a:t>samostanovení</a:t>
            </a:r>
            <a:r>
              <a:rPr lang="cs-CZ" sz="2700" b="1" dirty="0" smtClean="0"/>
              <a:t>“, </a:t>
            </a:r>
            <a:r>
              <a:rPr lang="cs-CZ" sz="2700" dirty="0"/>
              <a:t>který ovšem ve spojení s předponou </a:t>
            </a:r>
            <a:r>
              <a:rPr lang="cs-CZ" sz="2700" dirty="0" smtClean="0"/>
              <a:t>není znělý</a:t>
            </a:r>
          </a:p>
          <a:p>
            <a:pPr lvl="1">
              <a:spcBef>
                <a:spcPts val="900"/>
              </a:spcBef>
            </a:pPr>
            <a:endParaRPr lang="cs-CZ" sz="1000" dirty="0"/>
          </a:p>
          <a:p>
            <a:pPr>
              <a:spcBef>
                <a:spcPts val="900"/>
              </a:spcBef>
            </a:pPr>
            <a:r>
              <a:rPr lang="cs-CZ" sz="2900" dirty="0" smtClean="0"/>
              <a:t>lze </a:t>
            </a:r>
            <a:r>
              <a:rPr lang="cs-CZ" sz="2900" dirty="0"/>
              <a:t>proto používat pojem </a:t>
            </a:r>
            <a:r>
              <a:rPr lang="cs-CZ" sz="2900" b="1" dirty="0"/>
              <a:t>„samovyměření</a:t>
            </a:r>
            <a:r>
              <a:rPr lang="cs-CZ" sz="2900" b="1" dirty="0" smtClean="0"/>
              <a:t>“ a „samodoměření“</a:t>
            </a:r>
            <a:r>
              <a:rPr lang="cs-CZ" sz="2900" dirty="0" smtClean="0"/>
              <a:t> </a:t>
            </a:r>
          </a:p>
          <a:p>
            <a:pPr lvl="1">
              <a:spcBef>
                <a:spcPts val="900"/>
              </a:spcBef>
            </a:pPr>
            <a:r>
              <a:rPr lang="cs-CZ" sz="2700" dirty="0" smtClean="0"/>
              <a:t>v</a:t>
            </a:r>
            <a:r>
              <a:rPr lang="cs-CZ" sz="2700" dirty="0"/>
              <a:t> samotném normativním textu </a:t>
            </a:r>
            <a:r>
              <a:rPr lang="cs-CZ" sz="2700" dirty="0" smtClean="0"/>
              <a:t>je tento </a:t>
            </a:r>
            <a:r>
              <a:rPr lang="cs-CZ" sz="2700" dirty="0"/>
              <a:t>stav vyjádřen jinou </a:t>
            </a:r>
            <a:r>
              <a:rPr lang="cs-CZ" sz="2700" dirty="0" smtClean="0"/>
              <a:t>formulací</a:t>
            </a:r>
          </a:p>
          <a:p>
            <a:pPr lvl="1">
              <a:spcBef>
                <a:spcPts val="900"/>
              </a:spcBef>
            </a:pPr>
            <a:r>
              <a:rPr lang="cs-CZ" sz="2700" dirty="0" smtClean="0"/>
              <a:t>pojem je využíván toliko jako nadpis paragrafu či rubriky</a:t>
            </a:r>
          </a:p>
          <a:p>
            <a:endParaRPr lang="cs-CZ" sz="2000" dirty="0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145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/>
          </p:nvPr>
        </p:nvSpPr>
        <p:spPr bwMode="auto">
          <a:xfrm>
            <a:off x="1691680" y="188640"/>
            <a:ext cx="6995120" cy="576064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Pojem </a:t>
            </a:r>
            <a:r>
              <a:rPr lang="cs-CZ" sz="3300" dirty="0" smtClean="0">
                <a:effectLst/>
              </a:rPr>
              <a:t>samovyměření (v rámci </a:t>
            </a:r>
            <a:r>
              <a:rPr lang="cs-CZ" sz="3300" dirty="0" err="1" smtClean="0">
                <a:effectLst/>
              </a:rPr>
              <a:t>autoaplikace</a:t>
            </a:r>
            <a:r>
              <a:rPr lang="cs-CZ" sz="3300" dirty="0" smtClean="0">
                <a:effectLst/>
              </a:rPr>
              <a:t>)</a:t>
            </a:r>
            <a:endParaRPr lang="cs-CZ" sz="33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7689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3455" y="1124744"/>
            <a:ext cx="8229600" cy="4608512"/>
          </a:xfrm>
          <a:noFill/>
        </p:spPr>
        <p:txBody>
          <a:bodyPr>
            <a:normAutofit/>
          </a:bodyPr>
          <a:lstStyle/>
          <a:p>
            <a:pPr lvl="0"/>
            <a:r>
              <a:rPr lang="cs-CZ" sz="2800" i="1" dirty="0" smtClean="0"/>
              <a:t>De lege lata</a:t>
            </a:r>
          </a:p>
          <a:p>
            <a:pPr lvl="1"/>
            <a:r>
              <a:rPr lang="cs-CZ" sz="2400" dirty="0" smtClean="0"/>
              <a:t>zákon </a:t>
            </a:r>
            <a:r>
              <a:rPr lang="cs-CZ" sz="2400" dirty="0"/>
              <a:t>o dani z přidané hodnoty</a:t>
            </a:r>
          </a:p>
          <a:p>
            <a:pPr lvl="2"/>
            <a:r>
              <a:rPr lang="cs-CZ" sz="2000" dirty="0"/>
              <a:t>v části upravující zvláštní režim jednoho správního místa (§110a a následující) – tzv. Mini </a:t>
            </a:r>
            <a:r>
              <a:rPr lang="cs-CZ" sz="2000" dirty="0" err="1"/>
              <a:t>one</a:t>
            </a:r>
            <a:r>
              <a:rPr lang="cs-CZ" sz="2000" dirty="0"/>
              <a:t>-stop </a:t>
            </a:r>
            <a:r>
              <a:rPr lang="cs-CZ" sz="2000" dirty="0" err="1"/>
              <a:t>shop</a:t>
            </a:r>
            <a:endParaRPr lang="cs-CZ" sz="2000" dirty="0"/>
          </a:p>
          <a:p>
            <a:pPr lvl="2"/>
            <a:r>
              <a:rPr lang="cs-CZ" sz="2000" dirty="0"/>
              <a:t>pouze v roli státu </a:t>
            </a:r>
            <a:r>
              <a:rPr lang="cs-CZ" sz="2000" dirty="0" smtClean="0"/>
              <a:t>spotřeby</a:t>
            </a:r>
          </a:p>
          <a:p>
            <a:pPr lvl="1"/>
            <a:endParaRPr lang="cs-CZ" sz="900" dirty="0" smtClean="0"/>
          </a:p>
          <a:p>
            <a:pPr lvl="1"/>
            <a:r>
              <a:rPr lang="cs-CZ" sz="2400" dirty="0" smtClean="0"/>
              <a:t>zákon </a:t>
            </a:r>
            <a:r>
              <a:rPr lang="cs-CZ" sz="2400" dirty="0"/>
              <a:t>o</a:t>
            </a:r>
            <a:r>
              <a:rPr lang="cs-CZ" sz="2400" b="1" dirty="0"/>
              <a:t> </a:t>
            </a:r>
            <a:r>
              <a:rPr lang="cs-CZ" sz="2400" dirty="0"/>
              <a:t>dani z hazardních </a:t>
            </a:r>
            <a:r>
              <a:rPr lang="cs-CZ" sz="2400" dirty="0" smtClean="0"/>
              <a:t>her </a:t>
            </a:r>
            <a:r>
              <a:rPr lang="cs-CZ" sz="1600" dirty="0" smtClean="0">
                <a:solidFill>
                  <a:srgbClr val="C00000"/>
                </a:solidFill>
              </a:rPr>
              <a:t>(účinný od 1. ledna 2017)</a:t>
            </a:r>
          </a:p>
          <a:p>
            <a:pPr lvl="1"/>
            <a:endParaRPr lang="cs-CZ" sz="800" b="1" dirty="0" smtClean="0"/>
          </a:p>
          <a:p>
            <a:r>
              <a:rPr lang="cs-CZ" sz="2800" i="1" dirty="0" smtClean="0"/>
              <a:t>De lege </a:t>
            </a:r>
            <a:r>
              <a:rPr lang="cs-CZ" sz="2800" i="1" dirty="0" err="1" smtClean="0"/>
              <a:t>ferenda</a:t>
            </a:r>
            <a:endParaRPr lang="cs-CZ" sz="2800" i="1" dirty="0" smtClean="0"/>
          </a:p>
          <a:p>
            <a:pPr lvl="1"/>
            <a:r>
              <a:rPr lang="cs-CZ" sz="2400" dirty="0" smtClean="0"/>
              <a:t>obecná úprava daňového řádu</a:t>
            </a:r>
          </a:p>
          <a:p>
            <a:pPr lvl="2"/>
            <a:r>
              <a:rPr lang="cs-CZ" sz="2000" dirty="0" smtClean="0"/>
              <a:t>nejdříve od roku 2020</a:t>
            </a:r>
            <a:endParaRPr lang="cs-CZ" sz="2000" dirty="0"/>
          </a:p>
          <a:p>
            <a:pPr lvl="1"/>
            <a:endParaRPr lang="cs-CZ" sz="2400" dirty="0" smtClean="0"/>
          </a:p>
          <a:p>
            <a:endParaRPr lang="cs-CZ" sz="2000" dirty="0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146</a:t>
            </a:fld>
            <a:endParaRPr lang="cs-CZ" sz="1200" b="1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/>
          </p:nvPr>
        </p:nvSpPr>
        <p:spPr bwMode="auto">
          <a:xfrm>
            <a:off x="1691680" y="188640"/>
            <a:ext cx="6995120" cy="576064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Právní úprava samovyměření</a:t>
            </a:r>
          </a:p>
        </p:txBody>
      </p:sp>
    </p:spTree>
    <p:extLst>
      <p:ext uri="{BB962C8B-B14F-4D97-AF65-F5344CB8AC3E}">
        <p14:creationId xmlns:p14="http://schemas.microsoft.com/office/powerpoint/2010/main" val="302660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5868144" y="980728"/>
            <a:ext cx="2957726" cy="5327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speciální právní úprava</a:t>
            </a:r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850" y="980728"/>
            <a:ext cx="5400278" cy="5327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r>
              <a:rPr lang="cs-CZ" b="1" dirty="0" smtClean="0"/>
              <a:t>obecná právní úprava</a:t>
            </a:r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857250" y="2097088"/>
            <a:ext cx="8286750" cy="495458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cs-CZ" sz="700" b="1" dirty="0" smtClean="0"/>
          </a:p>
          <a:p>
            <a:pPr marL="109728" indent="0">
              <a:buNone/>
            </a:pPr>
            <a:endParaRPr lang="cs-CZ" sz="3200" dirty="0"/>
          </a:p>
        </p:txBody>
      </p:sp>
      <p:sp>
        <p:nvSpPr>
          <p:cNvPr id="8" name="Zaoblený obdélník 7"/>
          <p:cNvSpPr/>
          <p:nvPr/>
        </p:nvSpPr>
        <p:spPr>
          <a:xfrm>
            <a:off x="539552" y="1556792"/>
            <a:ext cx="2740864" cy="7920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</a:rPr>
              <a:t>vyměření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419872" y="1556792"/>
            <a:ext cx="2144224" cy="7920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konkludentní vyměření</a:t>
            </a:r>
            <a:endParaRPr lang="cs-CZ" sz="2000" b="1" dirty="0"/>
          </a:p>
        </p:txBody>
      </p:sp>
      <p:sp>
        <p:nvSpPr>
          <p:cNvPr id="10" name="Zaoblený obdélník 9"/>
          <p:cNvSpPr/>
          <p:nvPr/>
        </p:nvSpPr>
        <p:spPr>
          <a:xfrm>
            <a:off x="6084168" y="1556792"/>
            <a:ext cx="2601440" cy="792088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samovyměření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11" name="Zaoblený obdélník 10"/>
          <p:cNvSpPr/>
          <p:nvPr/>
        </p:nvSpPr>
        <p:spPr>
          <a:xfrm>
            <a:off x="539552" y="2564904"/>
            <a:ext cx="1944216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vyměřovaná daň se odchyluje od tvrzené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39552" y="3716734"/>
            <a:ext cx="5024544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vyměřuje se rozhodnutím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(platební výměr)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627784" y="2564904"/>
            <a:ext cx="2936312" cy="936104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vyměřovaná daň se neodchyluje od tvrzené</a:t>
            </a:r>
            <a:endParaRPr lang="cs-CZ" b="1" dirty="0"/>
          </a:p>
        </p:txBody>
      </p:sp>
      <p:sp>
        <p:nvSpPr>
          <p:cNvPr id="15" name="Zaoblený obdélník 14"/>
          <p:cNvSpPr/>
          <p:nvPr/>
        </p:nvSpPr>
        <p:spPr>
          <a:xfrm>
            <a:off x="539552" y="4797152"/>
            <a:ext cx="2740864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platební výměr se doručuje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435888" y="4797152"/>
            <a:ext cx="2144224" cy="115212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platební výměr se nedoručuje </a:t>
            </a:r>
            <a:r>
              <a:rPr lang="cs-CZ" sz="1400" b="1" dirty="0" smtClean="0"/>
              <a:t>zakládá se do spisu</a:t>
            </a:r>
            <a:endParaRPr lang="cs-CZ" sz="1400" b="1" dirty="0"/>
          </a:p>
        </p:txBody>
      </p:sp>
      <p:sp>
        <p:nvSpPr>
          <p:cNvPr id="17" name="Zaoblený obdélník 16"/>
          <p:cNvSpPr/>
          <p:nvPr/>
        </p:nvSpPr>
        <p:spPr>
          <a:xfrm>
            <a:off x="6084168" y="2564904"/>
            <a:ext cx="2601440" cy="936104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vyměřovaná daň = daň tvrzená</a:t>
            </a:r>
            <a:endParaRPr lang="cs-CZ" b="1" dirty="0"/>
          </a:p>
        </p:txBody>
      </p:sp>
      <p:sp>
        <p:nvSpPr>
          <p:cNvPr id="18" name="Zaoblený obdélník 17"/>
          <p:cNvSpPr/>
          <p:nvPr/>
        </p:nvSpPr>
        <p:spPr>
          <a:xfrm>
            <a:off x="6084168" y="3716734"/>
            <a:ext cx="2601440" cy="86409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daň je vyměřena ze zákona (</a:t>
            </a:r>
            <a:r>
              <a:rPr lang="cs-CZ" b="1" i="1" dirty="0" smtClean="0"/>
              <a:t>ex lege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19" name="Zaoblený obdélník 18"/>
          <p:cNvSpPr/>
          <p:nvPr/>
        </p:nvSpPr>
        <p:spPr>
          <a:xfrm>
            <a:off x="6084168" y="4792560"/>
            <a:ext cx="2601440" cy="115672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platební výměr se nevydává</a:t>
            </a:r>
            <a:endParaRPr lang="cs-CZ" b="1" dirty="0"/>
          </a:p>
        </p:txBody>
      </p:sp>
      <p:sp>
        <p:nvSpPr>
          <p:cNvPr id="20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0BE4A0A-66BB-4C72-9824-1BACBF981EC9}" type="slidenum">
              <a:rPr lang="cs-CZ" sz="1200" b="1">
                <a:solidFill>
                  <a:schemeClr val="bg1"/>
                </a:solidFill>
                <a:latin typeface="Lucida Sans Unicode" charset="0"/>
                <a:ea typeface="Lucida Sans Unicode" charset="0"/>
                <a:cs typeface="Lucida Sans Unicode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147</a:t>
            </a:fld>
            <a:endParaRPr lang="cs-CZ" sz="1200" b="1" dirty="0">
              <a:solidFill>
                <a:schemeClr val="bg1"/>
              </a:solidFill>
              <a:latin typeface="Lucida Sans Unicode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21" name="Rectangle 2"/>
          <p:cNvSpPr txBox="1">
            <a:spLocks/>
          </p:cNvSpPr>
          <p:nvPr/>
        </p:nvSpPr>
        <p:spPr bwMode="auto">
          <a:xfrm>
            <a:off x="1691680" y="188640"/>
            <a:ext cx="6995120" cy="576064"/>
          </a:xfrm>
          <a:prstGeom prst="rect">
            <a:avLst/>
          </a:prstGeo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sz="3000" dirty="0" smtClean="0"/>
              <a:t>Možné koncepce úpravy samovyměření</a:t>
            </a:r>
          </a:p>
        </p:txBody>
      </p:sp>
    </p:spTree>
    <p:extLst>
      <p:ext uri="{BB962C8B-B14F-4D97-AF65-F5344CB8AC3E}">
        <p14:creationId xmlns:p14="http://schemas.microsoft.com/office/powerpoint/2010/main" val="350416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3454" y="1124744"/>
            <a:ext cx="8507017" cy="4968552"/>
          </a:xfrm>
          <a:noFill/>
        </p:spPr>
        <p:txBody>
          <a:bodyPr>
            <a:normAutofit fontScale="92500" lnSpcReduction="10000"/>
          </a:bodyPr>
          <a:lstStyle/>
          <a:p>
            <a:pPr>
              <a:spcBef>
                <a:spcPts val="900"/>
              </a:spcBef>
            </a:pPr>
            <a:r>
              <a:rPr lang="cs-CZ" sz="2400" dirty="0" smtClean="0"/>
              <a:t>k </a:t>
            </a:r>
            <a:r>
              <a:rPr lang="cs-CZ" sz="2400" dirty="0"/>
              <a:t>vyměření daně dochází </a:t>
            </a:r>
            <a:r>
              <a:rPr lang="cs-CZ" sz="2400" b="1" dirty="0" smtClean="0"/>
              <a:t>ze </a:t>
            </a:r>
            <a:r>
              <a:rPr lang="cs-CZ" sz="2400" b="1" dirty="0"/>
              <a:t>zákona (</a:t>
            </a:r>
            <a:r>
              <a:rPr lang="cs-CZ" sz="2400" b="1" i="1" dirty="0"/>
              <a:t>ex lege</a:t>
            </a:r>
            <a:r>
              <a:rPr lang="cs-CZ" sz="2400" b="1" dirty="0" smtClean="0"/>
              <a:t>)</a:t>
            </a:r>
          </a:p>
          <a:p>
            <a:pPr lvl="1">
              <a:spcBef>
                <a:spcPts val="900"/>
              </a:spcBef>
            </a:pPr>
            <a:r>
              <a:rPr lang="cs-CZ" sz="2000" dirty="0" smtClean="0"/>
              <a:t>není vydáváno rozhodnutí</a:t>
            </a:r>
          </a:p>
          <a:p>
            <a:pPr lvl="1">
              <a:spcBef>
                <a:spcPts val="900"/>
              </a:spcBef>
            </a:pPr>
            <a:r>
              <a:rPr lang="cs-CZ" sz="2000" dirty="0" smtClean="0"/>
              <a:t>výsledek je pouze zanesen do evidence daní (zpětně)</a:t>
            </a:r>
          </a:p>
          <a:p>
            <a:pPr lvl="1">
              <a:spcBef>
                <a:spcPts val="900"/>
              </a:spcBef>
            </a:pPr>
            <a:r>
              <a:rPr lang="cs-CZ" sz="2000" dirty="0" smtClean="0"/>
              <a:t>nelze vyměřit z moci úřední (</a:t>
            </a:r>
            <a:r>
              <a:rPr lang="cs-CZ" sz="2000" i="1" dirty="0" smtClean="0"/>
              <a:t>ex offo</a:t>
            </a:r>
            <a:r>
              <a:rPr lang="cs-CZ" sz="2000" dirty="0" smtClean="0"/>
              <a:t>)</a:t>
            </a:r>
            <a:endParaRPr lang="cs-CZ" sz="2000" dirty="0"/>
          </a:p>
          <a:p>
            <a:pPr lvl="1">
              <a:spcBef>
                <a:spcPts val="900"/>
              </a:spcBef>
            </a:pPr>
            <a:endParaRPr lang="cs-CZ" sz="300" dirty="0" smtClean="0"/>
          </a:p>
          <a:p>
            <a:pPr>
              <a:spcBef>
                <a:spcPts val="900"/>
              </a:spcBef>
            </a:pPr>
            <a:r>
              <a:rPr lang="cs-CZ" sz="2400" b="1" dirty="0" smtClean="0"/>
              <a:t>okamžik vyměření</a:t>
            </a:r>
          </a:p>
          <a:p>
            <a:pPr lvl="1">
              <a:spcBef>
                <a:spcPts val="900"/>
              </a:spcBef>
            </a:pPr>
            <a:r>
              <a:rPr lang="cs-CZ" sz="2000" dirty="0" smtClean="0"/>
              <a:t>dnem uplynutí lhůty pro podání řádného daňového tvrzení</a:t>
            </a:r>
          </a:p>
          <a:p>
            <a:pPr lvl="1">
              <a:spcBef>
                <a:spcPts val="900"/>
              </a:spcBef>
            </a:pPr>
            <a:r>
              <a:rPr lang="cs-CZ" sz="2000" i="1" dirty="0" smtClean="0"/>
              <a:t>možná alternativa</a:t>
            </a:r>
            <a:r>
              <a:rPr lang="cs-CZ" sz="2000" dirty="0" smtClean="0"/>
              <a:t>: dnem podání daňového tvrzení </a:t>
            </a:r>
            <a:r>
              <a:rPr lang="cs-CZ" sz="1700" dirty="0" smtClean="0"/>
              <a:t>(nastane-li dříve)</a:t>
            </a:r>
          </a:p>
          <a:p>
            <a:pPr lvl="1">
              <a:spcBef>
                <a:spcPts val="900"/>
              </a:spcBef>
            </a:pPr>
            <a:endParaRPr lang="cs-CZ" sz="300" dirty="0"/>
          </a:p>
          <a:p>
            <a:pPr>
              <a:spcBef>
                <a:spcPts val="900"/>
              </a:spcBef>
            </a:pPr>
            <a:r>
              <a:rPr lang="cs-CZ" sz="2400" b="1" dirty="0" smtClean="0"/>
              <a:t>výše vyměřené daně</a:t>
            </a:r>
            <a:endParaRPr lang="cs-CZ" sz="2400" b="1" dirty="0"/>
          </a:p>
          <a:p>
            <a:pPr lvl="1">
              <a:spcBef>
                <a:spcPts val="900"/>
              </a:spcBef>
            </a:pPr>
            <a:r>
              <a:rPr lang="cs-CZ" sz="2000" dirty="0" smtClean="0"/>
              <a:t>výše tvrzená daňovým subjektem </a:t>
            </a:r>
            <a:r>
              <a:rPr lang="cs-CZ" sz="1800" dirty="0" smtClean="0"/>
              <a:t>(podá-li)</a:t>
            </a:r>
          </a:p>
          <a:p>
            <a:pPr lvl="1">
              <a:spcBef>
                <a:spcPts val="900"/>
              </a:spcBef>
            </a:pPr>
            <a:r>
              <a:rPr lang="cs-CZ" sz="2000" dirty="0" smtClean="0"/>
              <a:t>výše stanovená právní fikcí </a:t>
            </a:r>
            <a:r>
              <a:rPr lang="cs-CZ" sz="1800" dirty="0" smtClean="0"/>
              <a:t>(nepodá-li) </a:t>
            </a:r>
            <a:r>
              <a:rPr lang="cs-CZ" sz="2000" dirty="0" smtClean="0"/>
              <a:t>– obecné pravidlo stanoví právní fikci, že daň byla tvrzena ve výši 0 Kč</a:t>
            </a:r>
          </a:p>
          <a:p>
            <a:pPr lvl="2">
              <a:spcBef>
                <a:spcPts val="900"/>
              </a:spcBef>
            </a:pPr>
            <a:r>
              <a:rPr lang="cs-CZ" sz="1800" dirty="0" smtClean="0"/>
              <a:t>speciální úprava může stanovit jiný následek</a:t>
            </a:r>
            <a:endParaRPr lang="cs-CZ" sz="1800" dirty="0"/>
          </a:p>
          <a:p>
            <a:pPr lvl="1"/>
            <a:endParaRPr lang="cs-CZ" sz="2400" dirty="0"/>
          </a:p>
          <a:p>
            <a:pPr lvl="1"/>
            <a:endParaRPr lang="cs-CZ" sz="2400" dirty="0" smtClean="0"/>
          </a:p>
          <a:p>
            <a:endParaRPr lang="cs-CZ" sz="2000" dirty="0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148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/>
          </p:nvPr>
        </p:nvSpPr>
        <p:spPr bwMode="auto">
          <a:xfrm>
            <a:off x="1691680" y="188640"/>
            <a:ext cx="6995120" cy="576064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/>
              <a:t>S</a:t>
            </a:r>
            <a:r>
              <a:rPr lang="cs-CZ" sz="3300" dirty="0" smtClean="0">
                <a:effectLst/>
              </a:rPr>
              <a:t>amovyměření daně</a:t>
            </a:r>
          </a:p>
        </p:txBody>
      </p:sp>
    </p:spTree>
    <p:extLst>
      <p:ext uri="{BB962C8B-B14F-4D97-AF65-F5344CB8AC3E}">
        <p14:creationId xmlns:p14="http://schemas.microsoft.com/office/powerpoint/2010/main" val="167033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085066"/>
            <a:ext cx="8286704" cy="4954555"/>
          </a:xfrm>
        </p:spPr>
        <p:txBody>
          <a:bodyPr>
            <a:normAutofit/>
          </a:bodyPr>
          <a:lstStyle/>
          <a:p>
            <a:r>
              <a:rPr lang="cs-CZ" sz="2000" dirty="0"/>
              <a:t>d</a:t>
            </a:r>
            <a:r>
              <a:rPr lang="cs-CZ" sz="2000" dirty="0" smtClean="0"/>
              <a:t>aň </a:t>
            </a:r>
            <a:r>
              <a:rPr lang="cs-CZ" sz="2000" dirty="0"/>
              <a:t>je </a:t>
            </a:r>
            <a:r>
              <a:rPr lang="cs-CZ" sz="2000" dirty="0" smtClean="0"/>
              <a:t>vyměřena posledním dnem </a:t>
            </a:r>
            <a:r>
              <a:rPr lang="cs-CZ" sz="2000" dirty="0"/>
              <a:t>lhůty pro podání tvrzení</a:t>
            </a: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1115632" y="3544790"/>
            <a:ext cx="6840760" cy="777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ál 4"/>
          <p:cNvSpPr/>
          <p:nvPr/>
        </p:nvSpPr>
        <p:spPr>
          <a:xfrm>
            <a:off x="1835712" y="3498562"/>
            <a:ext cx="144016" cy="108012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1115632" y="2086628"/>
            <a:ext cx="1584176" cy="88209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Podání řádného tvrzení</a:t>
            </a:r>
            <a:endParaRPr lang="cs-CZ" sz="1600" b="1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3491896" y="3246534"/>
            <a:ext cx="0" cy="504056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3923960" y="2292428"/>
            <a:ext cx="2016224" cy="64807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Zanesení do evidence daní</a:t>
            </a:r>
            <a:endParaRPr lang="cs-CZ" sz="1600" b="1" dirty="0"/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4932072" y="2968726"/>
            <a:ext cx="0" cy="555616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11" idx="2"/>
          </p:cNvCxnSpPr>
          <p:nvPr/>
        </p:nvCxnSpPr>
        <p:spPr>
          <a:xfrm flipH="1">
            <a:off x="3491912" y="2940500"/>
            <a:ext cx="1440160" cy="576064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1115632" y="3750590"/>
            <a:ext cx="2376264" cy="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aoblený obdélník 25"/>
          <p:cNvSpPr/>
          <p:nvPr/>
        </p:nvSpPr>
        <p:spPr>
          <a:xfrm>
            <a:off x="1511676" y="3886828"/>
            <a:ext cx="1872208" cy="7920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Lhůta pro podání tvrzení</a:t>
            </a:r>
            <a:endParaRPr lang="cs-CZ" b="1" dirty="0"/>
          </a:p>
        </p:txBody>
      </p:sp>
      <p:sp>
        <p:nvSpPr>
          <p:cNvPr id="27" name="Zaoblený obdélník 26"/>
          <p:cNvSpPr/>
          <p:nvPr/>
        </p:nvSpPr>
        <p:spPr>
          <a:xfrm>
            <a:off x="2339784" y="4930944"/>
            <a:ext cx="2304256" cy="64807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Daň je vyměřena</a:t>
            </a:r>
            <a:endParaRPr lang="cs-CZ" sz="1600" b="1" dirty="0"/>
          </a:p>
        </p:txBody>
      </p:sp>
      <p:cxnSp>
        <p:nvCxnSpPr>
          <p:cNvPr id="28" name="Přímá spojnice se šipkou 27"/>
          <p:cNvCxnSpPr/>
          <p:nvPr/>
        </p:nvCxnSpPr>
        <p:spPr>
          <a:xfrm flipV="1">
            <a:off x="3491896" y="3750590"/>
            <a:ext cx="16" cy="115212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>
            <a:stCxn id="6" idx="2"/>
            <a:endCxn id="5" idx="0"/>
          </p:cNvCxnSpPr>
          <p:nvPr/>
        </p:nvCxnSpPr>
        <p:spPr>
          <a:xfrm>
            <a:off x="1907720" y="2968726"/>
            <a:ext cx="0" cy="5298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149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Samovyměření po podání řádného tvrzení</a:t>
            </a:r>
          </a:p>
        </p:txBody>
      </p:sp>
    </p:spTree>
    <p:extLst>
      <p:ext uri="{BB962C8B-B14F-4D97-AF65-F5344CB8AC3E}">
        <p14:creationId xmlns:p14="http://schemas.microsoft.com/office/powerpoint/2010/main" val="409063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e) Základní konstrukční prvky daně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lphaUcPeriod"/>
              <a:defRPr/>
            </a:pPr>
            <a:r>
              <a:rPr lang="cs-CZ" dirty="0" smtClean="0"/>
              <a:t>Subjekt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 smtClean="0"/>
              <a:t>Předmět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 smtClean="0"/>
              <a:t>Základ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 smtClean="0"/>
              <a:t>Sazba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 smtClean="0"/>
              <a:t>Korekční prvky</a:t>
            </a:r>
            <a:endParaRPr lang="cs-CZ" dirty="0" smtClean="0"/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 smtClean="0"/>
              <a:t>Podmínky placení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 smtClean="0"/>
              <a:t>Správce daně</a:t>
            </a:r>
            <a:endParaRPr lang="cs-CZ" dirty="0" smtClean="0"/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 smtClean="0"/>
              <a:t>Rozpočtové určení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033105"/>
            <a:ext cx="8286704" cy="109975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při </a:t>
            </a:r>
            <a:r>
              <a:rPr lang="cs-CZ" sz="2000" dirty="0"/>
              <a:t>nepodání </a:t>
            </a:r>
            <a:r>
              <a:rPr lang="cs-CZ" sz="2000" dirty="0" smtClean="0"/>
              <a:t>tvrzení je </a:t>
            </a:r>
            <a:r>
              <a:rPr lang="cs-CZ" sz="2000" dirty="0"/>
              <a:t>daň vyměřena v nulové výši</a:t>
            </a:r>
          </a:p>
          <a:p>
            <a:r>
              <a:rPr lang="cs-CZ" sz="2000" dirty="0" smtClean="0"/>
              <a:t>vyloučení </a:t>
            </a:r>
            <a:r>
              <a:rPr lang="cs-CZ" sz="2000" dirty="0"/>
              <a:t>pokuty za opožděné tvrzení daně</a:t>
            </a:r>
          </a:p>
          <a:p>
            <a:endParaRPr lang="cs-CZ" sz="2400" b="1" dirty="0" smtClean="0"/>
          </a:p>
          <a:p>
            <a:pPr marL="566928" indent="-457200">
              <a:buFont typeface="+mj-lt"/>
              <a:buAutoNum type="arabicPeriod"/>
            </a:pPr>
            <a:endParaRPr lang="cs-CZ" sz="2000" b="1" dirty="0"/>
          </a:p>
          <a:p>
            <a:endParaRPr lang="cs-CZ" sz="2400" b="1" dirty="0" smtClean="0"/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431540" y="3718628"/>
            <a:ext cx="8244916" cy="2594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519772" y="3448598"/>
            <a:ext cx="0" cy="5040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29" idx="2"/>
          </p:cNvCxnSpPr>
          <p:nvPr/>
        </p:nvCxnSpPr>
        <p:spPr>
          <a:xfrm flipH="1">
            <a:off x="2519788" y="3034624"/>
            <a:ext cx="4932532" cy="684004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431556" y="3861048"/>
            <a:ext cx="2088232" cy="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aoblený obdélník 18"/>
          <p:cNvSpPr/>
          <p:nvPr/>
        </p:nvSpPr>
        <p:spPr>
          <a:xfrm>
            <a:off x="539568" y="3975112"/>
            <a:ext cx="1872208" cy="7920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Lhůta pro podání tvrzení</a:t>
            </a:r>
            <a:endParaRPr lang="cs-CZ" b="1" dirty="0"/>
          </a:p>
        </p:txBody>
      </p:sp>
      <p:sp>
        <p:nvSpPr>
          <p:cNvPr id="22" name="Zaoblený obdélník 21"/>
          <p:cNvSpPr/>
          <p:nvPr/>
        </p:nvSpPr>
        <p:spPr>
          <a:xfrm>
            <a:off x="1223644" y="5103630"/>
            <a:ext cx="2268236" cy="854826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Daň je vyměřena </a:t>
            </a:r>
          </a:p>
          <a:p>
            <a:pPr algn="ctr"/>
            <a:r>
              <a:rPr lang="cs-CZ" sz="1600" b="1" dirty="0" smtClean="0"/>
              <a:t>ve výši 0</a:t>
            </a:r>
            <a:endParaRPr lang="cs-CZ" sz="1600" b="1" dirty="0"/>
          </a:p>
        </p:txBody>
      </p:sp>
      <p:cxnSp>
        <p:nvCxnSpPr>
          <p:cNvPr id="23" name="Přímá spojnice se šipkou 22"/>
          <p:cNvCxnSpPr/>
          <p:nvPr/>
        </p:nvCxnSpPr>
        <p:spPr>
          <a:xfrm flipV="1">
            <a:off x="2519772" y="3952654"/>
            <a:ext cx="16" cy="1164116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4923667" y="3664622"/>
            <a:ext cx="250811" cy="108012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5" name="Zaoblený obdélník 14"/>
          <p:cNvSpPr/>
          <p:nvPr/>
        </p:nvSpPr>
        <p:spPr>
          <a:xfrm>
            <a:off x="3887940" y="2151160"/>
            <a:ext cx="2322266" cy="10081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Opožděné podání řádného tvrzení = dodatečné tvrzení</a:t>
            </a:r>
            <a:endParaRPr lang="cs-CZ" sz="1600" b="1" dirty="0"/>
          </a:p>
        </p:txBody>
      </p:sp>
      <p:cxnSp>
        <p:nvCxnSpPr>
          <p:cNvPr id="16" name="Přímá spojnice se šipkou 15"/>
          <p:cNvCxnSpPr>
            <a:stCxn id="15" idx="2"/>
            <a:endCxn id="14" idx="0"/>
          </p:cNvCxnSpPr>
          <p:nvPr/>
        </p:nvCxnSpPr>
        <p:spPr>
          <a:xfrm>
            <a:off x="5049073" y="3159272"/>
            <a:ext cx="0" cy="50535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aoblený obdélník 23"/>
          <p:cNvSpPr/>
          <p:nvPr/>
        </p:nvSpPr>
        <p:spPr>
          <a:xfrm>
            <a:off x="3716925" y="5116770"/>
            <a:ext cx="2664296" cy="855264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Daň je doměřena ve výši uvedené v tvrzení</a:t>
            </a:r>
            <a:endParaRPr lang="cs-CZ" sz="1600" b="1" dirty="0"/>
          </a:p>
        </p:txBody>
      </p:sp>
      <p:cxnSp>
        <p:nvCxnSpPr>
          <p:cNvPr id="25" name="Přímá spojnice se šipkou 24"/>
          <p:cNvCxnSpPr>
            <a:stCxn id="24" idx="0"/>
            <a:endCxn id="14" idx="4"/>
          </p:cNvCxnSpPr>
          <p:nvPr/>
        </p:nvCxnSpPr>
        <p:spPr>
          <a:xfrm flipV="1">
            <a:off x="5049073" y="3772634"/>
            <a:ext cx="0" cy="1344136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aoblený obdélník 28"/>
          <p:cNvSpPr/>
          <p:nvPr/>
        </p:nvSpPr>
        <p:spPr>
          <a:xfrm>
            <a:off x="6444208" y="2386552"/>
            <a:ext cx="2016224" cy="64807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Zanesení do evidence daní</a:t>
            </a:r>
            <a:endParaRPr lang="cs-CZ" sz="1600" b="1" dirty="0"/>
          </a:p>
        </p:txBody>
      </p:sp>
      <p:cxnSp>
        <p:nvCxnSpPr>
          <p:cNvPr id="30" name="Přímá spojnice se šipkou 29"/>
          <p:cNvCxnSpPr>
            <a:stCxn id="29" idx="2"/>
          </p:cNvCxnSpPr>
          <p:nvPr/>
        </p:nvCxnSpPr>
        <p:spPr>
          <a:xfrm>
            <a:off x="7452320" y="3034624"/>
            <a:ext cx="0" cy="703674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29" idx="2"/>
            <a:endCxn id="14" idx="6"/>
          </p:cNvCxnSpPr>
          <p:nvPr/>
        </p:nvCxnSpPr>
        <p:spPr>
          <a:xfrm flipH="1">
            <a:off x="5174478" y="3034624"/>
            <a:ext cx="2277842" cy="684004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aoblený obdélník 51"/>
          <p:cNvSpPr/>
          <p:nvPr/>
        </p:nvSpPr>
        <p:spPr>
          <a:xfrm>
            <a:off x="1358639" y="2136328"/>
            <a:ext cx="2322266" cy="10081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Nedošlo k podání řádného tvrzení</a:t>
            </a:r>
            <a:endParaRPr lang="cs-CZ" sz="1600" b="1" dirty="0"/>
          </a:p>
        </p:txBody>
      </p:sp>
      <p:cxnSp>
        <p:nvCxnSpPr>
          <p:cNvPr id="53" name="Přímá spojnice se šipkou 52"/>
          <p:cNvCxnSpPr>
            <a:stCxn id="52" idx="2"/>
          </p:cNvCxnSpPr>
          <p:nvPr/>
        </p:nvCxnSpPr>
        <p:spPr>
          <a:xfrm>
            <a:off x="2519772" y="3144440"/>
            <a:ext cx="0" cy="50535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150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139136" cy="576064"/>
          </a:xfrm>
        </p:spPr>
        <p:txBody>
          <a:bodyPr>
            <a:noAutofit/>
          </a:bodyPr>
          <a:lstStyle/>
          <a:p>
            <a:r>
              <a:rPr lang="cs-CZ" sz="3000" dirty="0"/>
              <a:t>Samovyměření při nepodání řádného tvrzení </a:t>
            </a:r>
          </a:p>
        </p:txBody>
      </p:sp>
    </p:spTree>
    <p:extLst>
      <p:ext uri="{BB962C8B-B14F-4D97-AF65-F5344CB8AC3E}">
        <p14:creationId xmlns:p14="http://schemas.microsoft.com/office/powerpoint/2010/main" val="360005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4" grpId="0" animBg="1"/>
      <p:bldP spid="15" grpId="0" animBg="1"/>
      <p:bldP spid="24" grpId="0" animBg="1"/>
      <p:bldP spid="29" grpId="0" animBg="1"/>
      <p:bldP spid="52" grpId="0" animBg="1"/>
    </p:bld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3454" y="1124744"/>
            <a:ext cx="8507017" cy="4680520"/>
          </a:xfrm>
          <a:noFill/>
        </p:spPr>
        <p:txBody>
          <a:bodyPr>
            <a:normAutofit lnSpcReduction="10000"/>
          </a:bodyPr>
          <a:lstStyle/>
          <a:p>
            <a:pPr>
              <a:spcBef>
                <a:spcPts val="900"/>
              </a:spcBef>
            </a:pPr>
            <a:r>
              <a:rPr lang="cs-CZ" sz="2800" dirty="0" smtClean="0"/>
              <a:t>dvě možnosti:</a:t>
            </a:r>
            <a:endParaRPr lang="cs-CZ" sz="2800" dirty="0"/>
          </a:p>
          <a:p>
            <a:pPr lvl="1">
              <a:spcBef>
                <a:spcPts val="900"/>
              </a:spcBef>
            </a:pPr>
            <a:r>
              <a:rPr lang="cs-CZ" sz="2400" dirty="0" smtClean="0"/>
              <a:t>doměření </a:t>
            </a:r>
            <a:r>
              <a:rPr lang="cs-CZ" sz="2400" i="1" dirty="0" smtClean="0"/>
              <a:t>ex lege </a:t>
            </a:r>
            <a:r>
              <a:rPr lang="cs-CZ" sz="2400" dirty="0" smtClean="0"/>
              <a:t>(samodoměření) </a:t>
            </a:r>
            <a:r>
              <a:rPr lang="cs-CZ" sz="2000" dirty="0" smtClean="0"/>
              <a:t>– obdobně jako samovyměření</a:t>
            </a:r>
          </a:p>
          <a:p>
            <a:pPr lvl="1">
              <a:spcBef>
                <a:spcPts val="900"/>
              </a:spcBef>
            </a:pPr>
            <a:r>
              <a:rPr lang="cs-CZ" sz="2400" dirty="0" smtClean="0"/>
              <a:t>rozhodnutím správce daně (</a:t>
            </a:r>
            <a:r>
              <a:rPr lang="cs-CZ" sz="2400" i="1" dirty="0" smtClean="0"/>
              <a:t>ex offo</a:t>
            </a:r>
            <a:r>
              <a:rPr lang="cs-CZ" sz="2400" dirty="0" smtClean="0"/>
              <a:t>)</a:t>
            </a:r>
          </a:p>
          <a:p>
            <a:pPr lvl="1">
              <a:spcBef>
                <a:spcPts val="900"/>
              </a:spcBef>
            </a:pPr>
            <a:endParaRPr lang="cs-CZ" sz="400" dirty="0" smtClean="0"/>
          </a:p>
          <a:p>
            <a:pPr>
              <a:spcBef>
                <a:spcPts val="900"/>
              </a:spcBef>
            </a:pPr>
            <a:r>
              <a:rPr lang="cs-CZ" sz="2800" dirty="0" smtClean="0"/>
              <a:t>okamžik doměření </a:t>
            </a:r>
            <a:r>
              <a:rPr lang="cs-CZ" sz="2800" i="1" dirty="0" smtClean="0"/>
              <a:t>ex lege</a:t>
            </a:r>
          </a:p>
          <a:p>
            <a:pPr lvl="1">
              <a:spcBef>
                <a:spcPts val="900"/>
              </a:spcBef>
            </a:pPr>
            <a:r>
              <a:rPr lang="cs-CZ" sz="2400" dirty="0"/>
              <a:t>dnem podání dodatečného daňového </a:t>
            </a:r>
            <a:r>
              <a:rPr lang="cs-CZ" sz="2400" dirty="0" smtClean="0"/>
              <a:t>tvrzení</a:t>
            </a:r>
          </a:p>
          <a:p>
            <a:pPr lvl="1">
              <a:spcBef>
                <a:spcPts val="900"/>
              </a:spcBef>
            </a:pPr>
            <a:r>
              <a:rPr lang="cs-CZ" sz="2400" dirty="0" smtClean="0"/>
              <a:t>to neplatí</a:t>
            </a:r>
            <a:r>
              <a:rPr lang="cs-CZ" sz="2400" dirty="0"/>
              <a:t>, je-li dodatečné daňové </a:t>
            </a:r>
            <a:r>
              <a:rPr lang="cs-CZ" sz="2400" dirty="0" smtClean="0"/>
              <a:t>tvrzení podáno</a:t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průběhu doměřovacího řízení zahájeného z moci </a:t>
            </a:r>
            <a:r>
              <a:rPr lang="cs-CZ" sz="2400" dirty="0" smtClean="0"/>
              <a:t>úřední</a:t>
            </a:r>
          </a:p>
          <a:p>
            <a:pPr lvl="1">
              <a:spcBef>
                <a:spcPts val="900"/>
              </a:spcBef>
            </a:pPr>
            <a:endParaRPr lang="cs-CZ" sz="400" dirty="0"/>
          </a:p>
          <a:p>
            <a:r>
              <a:rPr lang="cs-CZ" sz="2800" dirty="0" smtClean="0"/>
              <a:t>není stanovena subjektivní lhůta pro podání dodatečného daňového tvrzení </a:t>
            </a:r>
            <a:r>
              <a:rPr lang="cs-CZ" sz="2200" dirty="0" smtClean="0"/>
              <a:t>(neuvádí se den zjištění rozdílu)</a:t>
            </a:r>
            <a:endParaRPr lang="cs-CZ" sz="2600" dirty="0" smtClean="0"/>
          </a:p>
          <a:p>
            <a:endParaRPr lang="cs-CZ" sz="2000" dirty="0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151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576064"/>
          </a:xfrm>
        </p:spPr>
        <p:txBody>
          <a:bodyPr>
            <a:normAutofit/>
          </a:bodyPr>
          <a:lstStyle/>
          <a:p>
            <a:r>
              <a:rPr lang="cs-CZ" sz="3000" dirty="0" err="1" smtClean="0"/>
              <a:t>Samodoměření</a:t>
            </a:r>
            <a:r>
              <a:rPr lang="cs-CZ" sz="3000" dirty="0" smtClean="0"/>
              <a:t> daně 1/2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12706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3454" y="1124744"/>
            <a:ext cx="8507017" cy="4680520"/>
          </a:xfrm>
          <a:noFill/>
        </p:spPr>
        <p:txBody>
          <a:bodyPr>
            <a:normAutofit fontScale="92500" lnSpcReduction="20000"/>
          </a:bodyPr>
          <a:lstStyle/>
          <a:p>
            <a:pPr>
              <a:spcBef>
                <a:spcPts val="900"/>
              </a:spcBef>
            </a:pPr>
            <a:r>
              <a:rPr lang="cs-CZ" sz="2800" b="1" dirty="0" smtClean="0"/>
              <a:t>poslední známá daň </a:t>
            </a:r>
            <a:r>
              <a:rPr lang="cs-CZ" sz="2400" dirty="0" smtClean="0"/>
              <a:t>= součet</a:t>
            </a:r>
          </a:p>
          <a:p>
            <a:pPr lvl="1">
              <a:spcBef>
                <a:spcPts val="900"/>
              </a:spcBef>
            </a:pPr>
            <a:r>
              <a:rPr lang="cs-CZ" sz="2400" dirty="0" smtClean="0"/>
              <a:t>daně </a:t>
            </a:r>
            <a:r>
              <a:rPr lang="cs-CZ" sz="2400" dirty="0"/>
              <a:t>vyměřené na základě podaného nebo nepodaného </a:t>
            </a:r>
            <a:r>
              <a:rPr lang="cs-CZ" sz="2400" dirty="0" smtClean="0"/>
              <a:t>řádného daňového tvrzení,</a:t>
            </a:r>
            <a:endParaRPr lang="cs-CZ" sz="2400" dirty="0"/>
          </a:p>
          <a:p>
            <a:pPr lvl="1">
              <a:spcBef>
                <a:spcPts val="900"/>
              </a:spcBef>
            </a:pPr>
            <a:r>
              <a:rPr lang="cs-CZ" sz="2400" dirty="0" smtClean="0"/>
              <a:t>případného </a:t>
            </a:r>
            <a:r>
              <a:rPr lang="cs-CZ" sz="2400" dirty="0"/>
              <a:t>rozdílu doměřeného na základě dodatečného daňového </a:t>
            </a:r>
            <a:r>
              <a:rPr lang="cs-CZ" sz="2400" dirty="0" smtClean="0"/>
              <a:t>tvrzení </a:t>
            </a:r>
            <a:r>
              <a:rPr lang="cs-CZ" sz="2400" dirty="0"/>
              <a:t>a </a:t>
            </a:r>
          </a:p>
          <a:p>
            <a:pPr lvl="1">
              <a:spcBef>
                <a:spcPts val="900"/>
              </a:spcBef>
            </a:pPr>
            <a:r>
              <a:rPr lang="cs-CZ" sz="2400" dirty="0" smtClean="0"/>
              <a:t>případného </a:t>
            </a:r>
            <a:r>
              <a:rPr lang="cs-CZ" sz="2400" dirty="0"/>
              <a:t>rozdílu pravomocně doměřeného z moci </a:t>
            </a:r>
            <a:r>
              <a:rPr lang="cs-CZ" sz="2400" dirty="0" smtClean="0"/>
              <a:t>úřední</a:t>
            </a:r>
            <a:endParaRPr lang="cs-CZ" sz="2400" dirty="0"/>
          </a:p>
          <a:p>
            <a:pPr lvl="1">
              <a:spcBef>
                <a:spcPts val="900"/>
              </a:spcBef>
            </a:pPr>
            <a:endParaRPr lang="cs-CZ" sz="500" dirty="0" smtClean="0"/>
          </a:p>
          <a:p>
            <a:pPr>
              <a:spcBef>
                <a:spcPts val="900"/>
              </a:spcBef>
            </a:pPr>
            <a:r>
              <a:rPr lang="cs-CZ" sz="2800" b="1" dirty="0" smtClean="0"/>
              <a:t>doměření z moci úřední</a:t>
            </a:r>
          </a:p>
          <a:p>
            <a:pPr lvl="1">
              <a:spcBef>
                <a:spcPts val="900"/>
              </a:spcBef>
            </a:pPr>
            <a:r>
              <a:rPr lang="cs-CZ" sz="2400" dirty="0" smtClean="0"/>
              <a:t>lze po daňové kontrole, ale též na základě postupu</a:t>
            </a:r>
            <a:br>
              <a:rPr lang="cs-CZ" sz="2400" dirty="0" smtClean="0"/>
            </a:br>
            <a:r>
              <a:rPr lang="cs-CZ" sz="2400" dirty="0" smtClean="0"/>
              <a:t>k odstranění pochybností či na základě nevyhovění výzvě</a:t>
            </a:r>
            <a:br>
              <a:rPr lang="cs-CZ" sz="2400" dirty="0" smtClean="0"/>
            </a:br>
            <a:r>
              <a:rPr lang="cs-CZ" sz="2400" dirty="0" smtClean="0"/>
              <a:t>k podání dodatečného daňového tvrzení</a:t>
            </a:r>
            <a:endParaRPr lang="cs-CZ" sz="2400" dirty="0"/>
          </a:p>
          <a:p>
            <a:pPr lvl="1">
              <a:spcBef>
                <a:spcPts val="900"/>
              </a:spcBef>
            </a:pPr>
            <a:r>
              <a:rPr lang="cs-CZ" sz="2400" dirty="0" smtClean="0"/>
              <a:t>oproti současné obecné úpravě se penále uplatní i tehdy, pokud daňový subjekt nepodal žádné daňové tvrzení </a:t>
            </a:r>
            <a:r>
              <a:rPr lang="cs-CZ" sz="2000" dirty="0" smtClean="0"/>
              <a:t>(odstranění stávající nerovnosti)</a:t>
            </a:r>
          </a:p>
          <a:p>
            <a:pPr lvl="1"/>
            <a:endParaRPr lang="cs-CZ" sz="2400" dirty="0"/>
          </a:p>
          <a:p>
            <a:pPr lvl="1"/>
            <a:endParaRPr lang="cs-CZ" sz="2400" dirty="0" smtClean="0"/>
          </a:p>
          <a:p>
            <a:endParaRPr lang="cs-CZ" sz="2000" dirty="0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152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7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576064"/>
          </a:xfrm>
        </p:spPr>
        <p:txBody>
          <a:bodyPr>
            <a:normAutofit/>
          </a:bodyPr>
          <a:lstStyle/>
          <a:p>
            <a:r>
              <a:rPr lang="cs-CZ" sz="3000" dirty="0" err="1" smtClean="0"/>
              <a:t>Samodoměření</a:t>
            </a:r>
            <a:r>
              <a:rPr lang="cs-CZ" sz="3000" dirty="0" smtClean="0"/>
              <a:t> daně 2/2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91441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58968" y="1095738"/>
            <a:ext cx="8286704" cy="4954555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daň </a:t>
            </a:r>
            <a:r>
              <a:rPr lang="cs-CZ" sz="2000" dirty="0"/>
              <a:t>je </a:t>
            </a:r>
            <a:r>
              <a:rPr lang="cs-CZ" sz="2000" dirty="0" smtClean="0"/>
              <a:t>doměřena podáním </a:t>
            </a:r>
            <a:r>
              <a:rPr lang="cs-CZ" sz="2000" dirty="0"/>
              <a:t>dodatečného </a:t>
            </a:r>
            <a:r>
              <a:rPr lang="cs-CZ" sz="2000" dirty="0" smtClean="0"/>
              <a:t>tvrzení</a:t>
            </a:r>
          </a:p>
          <a:p>
            <a:r>
              <a:rPr lang="cs-CZ" sz="2000" dirty="0" smtClean="0"/>
              <a:t>nejde o doměření z moci úřední </a:t>
            </a:r>
            <a:r>
              <a:rPr lang="cs-CZ" sz="2000" dirty="0" smtClean="0">
                <a:sym typeface="Symbol"/>
              </a:rPr>
              <a:t> nevzniká penále</a:t>
            </a:r>
            <a:endParaRPr lang="cs-CZ" sz="2000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323528" y="3717032"/>
            <a:ext cx="8064896" cy="777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ál 4"/>
          <p:cNvSpPr/>
          <p:nvPr/>
        </p:nvSpPr>
        <p:spPr>
          <a:xfrm>
            <a:off x="1404920" y="3645024"/>
            <a:ext cx="144016" cy="10801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6" name="Zaoblený obdélník 5"/>
          <p:cNvSpPr/>
          <p:nvPr/>
        </p:nvSpPr>
        <p:spPr>
          <a:xfrm>
            <a:off x="684840" y="2258870"/>
            <a:ext cx="1584176" cy="88209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Podání řádného tvrzení</a:t>
            </a:r>
            <a:endParaRPr lang="cs-CZ" sz="1600" b="1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411760" y="3447002"/>
            <a:ext cx="0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1259632" y="5103186"/>
            <a:ext cx="2304256" cy="64807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Daň je vyměřena</a:t>
            </a:r>
            <a:endParaRPr lang="cs-CZ" sz="1600" b="1" dirty="0"/>
          </a:p>
        </p:txBody>
      </p:sp>
      <p:sp>
        <p:nvSpPr>
          <p:cNvPr id="11" name="Zaoblený obdélník 10"/>
          <p:cNvSpPr/>
          <p:nvPr/>
        </p:nvSpPr>
        <p:spPr>
          <a:xfrm>
            <a:off x="2843824" y="2492896"/>
            <a:ext cx="2016224" cy="64807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Zanesení do evidence daní</a:t>
            </a:r>
            <a:endParaRPr lang="cs-CZ" sz="1600" b="1" dirty="0"/>
          </a:p>
        </p:txBody>
      </p:sp>
      <p:cxnSp>
        <p:nvCxnSpPr>
          <p:cNvPr id="12" name="Přímá spojnice se šipkou 11"/>
          <p:cNvCxnSpPr>
            <a:stCxn id="11" idx="2"/>
          </p:cNvCxnSpPr>
          <p:nvPr/>
        </p:nvCxnSpPr>
        <p:spPr>
          <a:xfrm>
            <a:off x="3851936" y="3140968"/>
            <a:ext cx="0" cy="583842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11" idx="2"/>
          </p:cNvCxnSpPr>
          <p:nvPr/>
        </p:nvCxnSpPr>
        <p:spPr>
          <a:xfrm flipH="1">
            <a:off x="2411776" y="3140968"/>
            <a:ext cx="1440160" cy="576064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5940152" y="3666915"/>
            <a:ext cx="144016" cy="10801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20" name="Zaoblený obdélník 19"/>
          <p:cNvSpPr/>
          <p:nvPr/>
        </p:nvSpPr>
        <p:spPr>
          <a:xfrm>
            <a:off x="5220072" y="2258126"/>
            <a:ext cx="1584176" cy="88209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Podání dodatečného tvrzení</a:t>
            </a:r>
            <a:endParaRPr lang="cs-CZ" sz="1600" b="1" dirty="0"/>
          </a:p>
        </p:txBody>
      </p:sp>
      <p:sp>
        <p:nvSpPr>
          <p:cNvPr id="22" name="Zaoblený obdélník 21"/>
          <p:cNvSpPr/>
          <p:nvPr/>
        </p:nvSpPr>
        <p:spPr>
          <a:xfrm>
            <a:off x="4932040" y="5096878"/>
            <a:ext cx="2304256" cy="64807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Daň je doměřena</a:t>
            </a:r>
            <a:endParaRPr lang="cs-CZ" sz="1600" b="1" dirty="0"/>
          </a:p>
        </p:txBody>
      </p:sp>
      <p:cxnSp>
        <p:nvCxnSpPr>
          <p:cNvPr id="24" name="Přímá spojnice se šipkou 23"/>
          <p:cNvCxnSpPr>
            <a:stCxn id="10" idx="0"/>
          </p:cNvCxnSpPr>
          <p:nvPr/>
        </p:nvCxnSpPr>
        <p:spPr>
          <a:xfrm flipV="1">
            <a:off x="2411760" y="3951058"/>
            <a:ext cx="16" cy="115212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endCxn id="19" idx="4"/>
          </p:cNvCxnSpPr>
          <p:nvPr/>
        </p:nvCxnSpPr>
        <p:spPr>
          <a:xfrm flipH="1" flipV="1">
            <a:off x="6012160" y="3774927"/>
            <a:ext cx="21124" cy="1321952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323528" y="3941906"/>
            <a:ext cx="2088232" cy="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aoblený obdélník 31"/>
          <p:cNvSpPr/>
          <p:nvPr/>
        </p:nvSpPr>
        <p:spPr>
          <a:xfrm>
            <a:off x="467544" y="4059070"/>
            <a:ext cx="1872208" cy="7920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Lhůta pro podání tvrzení</a:t>
            </a:r>
            <a:endParaRPr lang="cs-CZ" b="1" dirty="0"/>
          </a:p>
        </p:txBody>
      </p:sp>
      <p:sp>
        <p:nvSpPr>
          <p:cNvPr id="37" name="Zaoblený obdélník 36"/>
          <p:cNvSpPr/>
          <p:nvPr/>
        </p:nvSpPr>
        <p:spPr>
          <a:xfrm>
            <a:off x="6953928" y="2492896"/>
            <a:ext cx="2016224" cy="64807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Zanesení do evidence daní</a:t>
            </a:r>
            <a:endParaRPr lang="cs-CZ" sz="1600" b="1" dirty="0"/>
          </a:p>
        </p:txBody>
      </p:sp>
      <p:cxnSp>
        <p:nvCxnSpPr>
          <p:cNvPr id="38" name="Přímá spojnice se šipkou 37"/>
          <p:cNvCxnSpPr>
            <a:stCxn id="37" idx="2"/>
          </p:cNvCxnSpPr>
          <p:nvPr/>
        </p:nvCxnSpPr>
        <p:spPr>
          <a:xfrm>
            <a:off x="7962040" y="3140968"/>
            <a:ext cx="0" cy="583842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37" idx="2"/>
            <a:endCxn id="19" idx="6"/>
          </p:cNvCxnSpPr>
          <p:nvPr/>
        </p:nvCxnSpPr>
        <p:spPr>
          <a:xfrm flipH="1">
            <a:off x="6084168" y="3140968"/>
            <a:ext cx="1877872" cy="579953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>
            <a:stCxn id="6" idx="2"/>
            <a:endCxn id="5" idx="0"/>
          </p:cNvCxnSpPr>
          <p:nvPr/>
        </p:nvCxnSpPr>
        <p:spPr>
          <a:xfrm>
            <a:off x="1476928" y="3140968"/>
            <a:ext cx="0" cy="5040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>
            <a:stCxn id="20" idx="2"/>
            <a:endCxn id="19" idx="0"/>
          </p:cNvCxnSpPr>
          <p:nvPr/>
        </p:nvCxnSpPr>
        <p:spPr>
          <a:xfrm>
            <a:off x="6012160" y="3140224"/>
            <a:ext cx="0" cy="52669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153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99176" cy="576064"/>
          </a:xfrm>
        </p:spPr>
        <p:txBody>
          <a:bodyPr>
            <a:noAutofit/>
          </a:bodyPr>
          <a:lstStyle/>
          <a:p>
            <a:r>
              <a:rPr lang="cs-CZ" sz="3000" dirty="0" err="1"/>
              <a:t>Samodoměření</a:t>
            </a:r>
            <a:r>
              <a:rPr lang="cs-CZ" sz="3000" dirty="0"/>
              <a:t> po podání dodatečného tvrzení</a:t>
            </a:r>
          </a:p>
        </p:txBody>
      </p:sp>
    </p:spTree>
    <p:extLst>
      <p:ext uri="{BB962C8B-B14F-4D97-AF65-F5344CB8AC3E}">
        <p14:creationId xmlns:p14="http://schemas.microsoft.com/office/powerpoint/2010/main" val="234614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9" grpId="0" animBg="1"/>
      <p:bldP spid="20" grpId="0" animBg="1"/>
      <p:bldP spid="22" grpId="0" animBg="1"/>
      <p:bldP spid="37" grpId="0" animBg="1"/>
    </p:bld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Přímá spojnice 38"/>
          <p:cNvCxnSpPr/>
          <p:nvPr/>
        </p:nvCxnSpPr>
        <p:spPr>
          <a:xfrm>
            <a:off x="5310741" y="3933056"/>
            <a:ext cx="1904600" cy="0"/>
          </a:xfrm>
          <a:prstGeom prst="line">
            <a:avLst/>
          </a:prstGeom>
          <a:ln w="76200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1800200"/>
          </a:xfrm>
        </p:spPr>
        <p:txBody>
          <a:bodyPr>
            <a:normAutofit fontScale="47500" lnSpcReduction="20000"/>
          </a:bodyPr>
          <a:lstStyle/>
          <a:p>
            <a:pPr marL="363538" indent="-341313"/>
            <a:r>
              <a:rPr lang="cs-CZ" dirty="0" smtClean="0"/>
              <a:t>na </a:t>
            </a:r>
            <a:r>
              <a:rPr lang="cs-CZ" dirty="0"/>
              <a:t>základě </a:t>
            </a:r>
            <a:r>
              <a:rPr lang="cs-CZ" dirty="0" smtClean="0"/>
              <a:t>daňové kontroly, ale též POP </a:t>
            </a:r>
            <a:r>
              <a:rPr lang="cs-CZ" sz="2300" dirty="0" smtClean="0"/>
              <a:t>(pouze bylo-li dříve podáno tvrzení)</a:t>
            </a:r>
            <a:endParaRPr lang="cs-CZ" sz="2300" dirty="0"/>
          </a:p>
          <a:p>
            <a:pPr marL="363538" indent="-341313"/>
            <a:r>
              <a:rPr lang="cs-CZ" dirty="0"/>
              <a:t>při nevyhovění výzvě k podání </a:t>
            </a:r>
            <a:r>
              <a:rPr lang="cs-CZ" dirty="0" smtClean="0"/>
              <a:t>dodatečného daňového tvrzení</a:t>
            </a:r>
            <a:endParaRPr lang="cs-CZ" dirty="0"/>
          </a:p>
          <a:p>
            <a:pPr lvl="1"/>
            <a:r>
              <a:rPr lang="cs-CZ" dirty="0"/>
              <a:t>v</a:t>
            </a:r>
            <a:r>
              <a:rPr lang="cs-CZ" dirty="0" smtClean="0"/>
              <a:t>ýzva nezahajuje doměřovací řízení </a:t>
            </a:r>
          </a:p>
          <a:p>
            <a:pPr lvl="1"/>
            <a:r>
              <a:rPr lang="cs-CZ" dirty="0" smtClean="0"/>
              <a:t>doměřovací řízení je </a:t>
            </a:r>
            <a:r>
              <a:rPr lang="cs-CZ" i="1" dirty="0" smtClean="0"/>
              <a:t>ex lege </a:t>
            </a:r>
            <a:r>
              <a:rPr lang="cs-CZ" dirty="0" smtClean="0"/>
              <a:t>zahájeno marným uplynutím lhůty ve výzvě</a:t>
            </a:r>
          </a:p>
          <a:p>
            <a:r>
              <a:rPr lang="cs-CZ" dirty="0"/>
              <a:t>b</a:t>
            </a:r>
            <a:r>
              <a:rPr lang="cs-CZ" dirty="0" smtClean="0"/>
              <a:t>lokace podání </a:t>
            </a:r>
            <a:r>
              <a:rPr lang="cs-CZ" dirty="0"/>
              <a:t>dodatečného daňového tvrzení </a:t>
            </a:r>
            <a:r>
              <a:rPr lang="cs-CZ" dirty="0" smtClean="0"/>
              <a:t>při doměřovacím řízení (využití údajů)</a:t>
            </a:r>
          </a:p>
          <a:p>
            <a:r>
              <a:rPr lang="cs-CZ" dirty="0" smtClean="0"/>
              <a:t>penále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88842" y="4078573"/>
            <a:ext cx="849694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2430421" y="3920729"/>
            <a:ext cx="0" cy="3865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484230" y="5065204"/>
            <a:ext cx="1870936" cy="884076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Daň je vyměřena</a:t>
            </a:r>
          </a:p>
          <a:p>
            <a:pPr algn="ctr"/>
            <a:r>
              <a:rPr lang="cs-CZ" sz="1200" dirty="0" smtClean="0"/>
              <a:t>(na základě tvrzení nebo ve výši 0)</a:t>
            </a:r>
            <a:endParaRPr lang="cs-CZ" sz="12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2577164" y="2276872"/>
            <a:ext cx="1836903" cy="738082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Výzva k podání  dodatečného tvrzení</a:t>
            </a:r>
            <a:endParaRPr lang="cs-CZ" sz="1400" b="1" dirty="0"/>
          </a:p>
        </p:txBody>
      </p:sp>
      <p:cxnSp>
        <p:nvCxnSpPr>
          <p:cNvPr id="16" name="Přímá spojnice se šipkou 15"/>
          <p:cNvCxnSpPr>
            <a:stCxn id="12" idx="0"/>
          </p:cNvCxnSpPr>
          <p:nvPr/>
        </p:nvCxnSpPr>
        <p:spPr>
          <a:xfrm flipV="1">
            <a:off x="2419698" y="4289302"/>
            <a:ext cx="10723" cy="775902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288842" y="4530136"/>
            <a:ext cx="2136217" cy="38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aoblený obdélník 17"/>
          <p:cNvSpPr/>
          <p:nvPr/>
        </p:nvSpPr>
        <p:spPr>
          <a:xfrm>
            <a:off x="561701" y="4332591"/>
            <a:ext cx="1523616" cy="500427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Lhůta pro podání tvrzení</a:t>
            </a:r>
            <a:endParaRPr lang="cs-CZ" sz="1400" b="1" dirty="0"/>
          </a:p>
        </p:txBody>
      </p:sp>
      <p:sp>
        <p:nvSpPr>
          <p:cNvPr id="19" name="Zaoblený obdélník 18"/>
          <p:cNvSpPr/>
          <p:nvPr/>
        </p:nvSpPr>
        <p:spPr>
          <a:xfrm>
            <a:off x="4518653" y="2276872"/>
            <a:ext cx="1584176" cy="73808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Zahájení doměřovacího řízení (</a:t>
            </a:r>
            <a:r>
              <a:rPr lang="cs-CZ" sz="1400" b="1" i="1" dirty="0" smtClean="0"/>
              <a:t>ex lege</a:t>
            </a:r>
            <a:r>
              <a:rPr lang="cs-CZ" sz="1400" b="1" dirty="0" smtClean="0"/>
              <a:t>)</a:t>
            </a:r>
            <a:endParaRPr lang="cs-CZ" sz="1400" b="1" dirty="0"/>
          </a:p>
        </p:txBody>
      </p:sp>
      <p:cxnSp>
        <p:nvCxnSpPr>
          <p:cNvPr id="20" name="Přímá spojnice se šipkou 19"/>
          <p:cNvCxnSpPr>
            <a:stCxn id="19" idx="2"/>
            <a:endCxn id="30" idx="0"/>
          </p:cNvCxnSpPr>
          <p:nvPr/>
        </p:nvCxnSpPr>
        <p:spPr>
          <a:xfrm>
            <a:off x="5310741" y="3014954"/>
            <a:ext cx="0" cy="1022320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aoblený obdélník 20"/>
          <p:cNvSpPr/>
          <p:nvPr/>
        </p:nvSpPr>
        <p:spPr>
          <a:xfrm>
            <a:off x="7026471" y="5320701"/>
            <a:ext cx="1584176" cy="772596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Právní moc rozhodnutí o doměření daně</a:t>
            </a:r>
            <a:endParaRPr lang="cs-CZ" sz="1400" b="1" dirty="0"/>
          </a:p>
        </p:txBody>
      </p:sp>
      <p:sp>
        <p:nvSpPr>
          <p:cNvPr id="22" name="Zaoblený obdélník 21"/>
          <p:cNvSpPr/>
          <p:nvPr/>
        </p:nvSpPr>
        <p:spPr>
          <a:xfrm>
            <a:off x="6318853" y="2284811"/>
            <a:ext cx="1792976" cy="738082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Rozhodnutí o doměření daně z moci úřední</a:t>
            </a:r>
            <a:endParaRPr lang="cs-CZ" sz="1400" b="1" dirty="0"/>
          </a:p>
        </p:txBody>
      </p:sp>
      <p:sp>
        <p:nvSpPr>
          <p:cNvPr id="23" name="Ovál 22"/>
          <p:cNvSpPr/>
          <p:nvPr/>
        </p:nvSpPr>
        <p:spPr>
          <a:xfrm>
            <a:off x="7143333" y="4005102"/>
            <a:ext cx="144016" cy="10801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  <p:cxnSp>
        <p:nvCxnSpPr>
          <p:cNvPr id="24" name="Přímá spojnice se šipkou 23"/>
          <p:cNvCxnSpPr>
            <a:stCxn id="22" idx="2"/>
            <a:endCxn id="23" idx="0"/>
          </p:cNvCxnSpPr>
          <p:nvPr/>
        </p:nvCxnSpPr>
        <p:spPr>
          <a:xfrm>
            <a:off x="7215341" y="3022893"/>
            <a:ext cx="0" cy="982209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21" idx="0"/>
          </p:cNvCxnSpPr>
          <p:nvPr/>
        </p:nvCxnSpPr>
        <p:spPr>
          <a:xfrm flipV="1">
            <a:off x="7818559" y="4289305"/>
            <a:ext cx="4858" cy="1031396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7808843" y="3920729"/>
            <a:ext cx="9716" cy="3685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310741" y="4548758"/>
            <a:ext cx="24981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5317589" y="4015778"/>
            <a:ext cx="0" cy="532213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ál 29"/>
          <p:cNvSpPr/>
          <p:nvPr/>
        </p:nvSpPr>
        <p:spPr>
          <a:xfrm>
            <a:off x="5238733" y="4037274"/>
            <a:ext cx="144016" cy="10801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  <p:cxnSp>
        <p:nvCxnSpPr>
          <p:cNvPr id="14" name="Přímá spojnice se šipkou 13"/>
          <p:cNvCxnSpPr>
            <a:stCxn id="13" idx="2"/>
            <a:endCxn id="41" idx="0"/>
          </p:cNvCxnSpPr>
          <p:nvPr/>
        </p:nvCxnSpPr>
        <p:spPr>
          <a:xfrm>
            <a:off x="3495616" y="3014954"/>
            <a:ext cx="14929" cy="1022320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aoblený obdélník 47"/>
          <p:cNvSpPr/>
          <p:nvPr/>
        </p:nvSpPr>
        <p:spPr>
          <a:xfrm>
            <a:off x="5501404" y="4145286"/>
            <a:ext cx="2116776" cy="911974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Nedojde k samodoměření na základě dodatečného tvrzení</a:t>
            </a:r>
            <a:endParaRPr lang="cs-CZ" sz="1400" b="1" dirty="0"/>
          </a:p>
        </p:txBody>
      </p:sp>
      <p:cxnSp>
        <p:nvCxnSpPr>
          <p:cNvPr id="49" name="Přímá spojnice 48"/>
          <p:cNvCxnSpPr/>
          <p:nvPr/>
        </p:nvCxnSpPr>
        <p:spPr>
          <a:xfrm>
            <a:off x="3510545" y="4142118"/>
            <a:ext cx="0" cy="406822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3510544" y="4547992"/>
            <a:ext cx="1807044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aoblený obdélník 28"/>
          <p:cNvSpPr/>
          <p:nvPr/>
        </p:nvSpPr>
        <p:spPr>
          <a:xfrm>
            <a:off x="3582553" y="4221088"/>
            <a:ext cx="1656180" cy="836172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Lhůta k podání dodatečného tvrzení</a:t>
            </a:r>
            <a:endParaRPr lang="cs-CZ" sz="1400" b="1" dirty="0"/>
          </a:p>
        </p:txBody>
      </p:sp>
      <p:sp>
        <p:nvSpPr>
          <p:cNvPr id="31" name="Obdélník 30"/>
          <p:cNvSpPr/>
          <p:nvPr/>
        </p:nvSpPr>
        <p:spPr>
          <a:xfrm>
            <a:off x="3667313" y="5345292"/>
            <a:ext cx="1493508" cy="869771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accent5">
                    <a:lumMod val="50000"/>
                  </a:schemeClr>
                </a:solidFill>
              </a:rPr>
              <a:t>Je-li vyhověno nastává samodoměření</a:t>
            </a:r>
            <a:endParaRPr lang="cs-CZ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33" name="Přímá spojnice se šipkou 32"/>
          <p:cNvCxnSpPr>
            <a:stCxn id="29" idx="2"/>
            <a:endCxn id="31" idx="0"/>
          </p:cNvCxnSpPr>
          <p:nvPr/>
        </p:nvCxnSpPr>
        <p:spPr>
          <a:xfrm>
            <a:off x="4410643" y="5057260"/>
            <a:ext cx="3424" cy="288032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délník 35"/>
          <p:cNvSpPr/>
          <p:nvPr/>
        </p:nvSpPr>
        <p:spPr>
          <a:xfrm>
            <a:off x="5317589" y="5320700"/>
            <a:ext cx="1558667" cy="894363"/>
          </a:xfrm>
          <a:prstGeom prst="rect">
            <a:avLst/>
          </a:prstGeom>
          <a:ln>
            <a:solidFill>
              <a:srgbClr val="0066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</a:rPr>
              <a:t>Může probíhat daňová kontrola či POP</a:t>
            </a:r>
            <a:endParaRPr lang="cs-CZ" sz="1400" b="1" dirty="0">
              <a:solidFill>
                <a:srgbClr val="006600"/>
              </a:solidFill>
            </a:endParaRPr>
          </a:p>
        </p:txBody>
      </p:sp>
      <p:sp>
        <p:nvSpPr>
          <p:cNvPr id="51" name="Zaoblený obdélník 50"/>
          <p:cNvSpPr/>
          <p:nvPr/>
        </p:nvSpPr>
        <p:spPr>
          <a:xfrm>
            <a:off x="2008109" y="3114813"/>
            <a:ext cx="1431596" cy="64807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Zanesení do evidence daní</a:t>
            </a:r>
            <a:endParaRPr lang="cs-CZ" sz="1400" b="1" dirty="0"/>
          </a:p>
        </p:txBody>
      </p:sp>
      <p:cxnSp>
        <p:nvCxnSpPr>
          <p:cNvPr id="52" name="Přímá spojnice se šipkou 51"/>
          <p:cNvCxnSpPr>
            <a:stCxn id="51" idx="2"/>
          </p:cNvCxnSpPr>
          <p:nvPr/>
        </p:nvCxnSpPr>
        <p:spPr>
          <a:xfrm>
            <a:off x="2723907" y="3762885"/>
            <a:ext cx="0" cy="328395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>
            <a:stCxn id="51" idx="2"/>
          </p:cNvCxnSpPr>
          <p:nvPr/>
        </p:nvCxnSpPr>
        <p:spPr>
          <a:xfrm flipH="1">
            <a:off x="2430421" y="3762885"/>
            <a:ext cx="293486" cy="31568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ál 40"/>
          <p:cNvSpPr/>
          <p:nvPr/>
        </p:nvSpPr>
        <p:spPr>
          <a:xfrm>
            <a:off x="3438537" y="4037274"/>
            <a:ext cx="144016" cy="10801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  <p:sp>
        <p:nvSpPr>
          <p:cNvPr id="40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154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/>
              <a:t>Samodoměření</a:t>
            </a:r>
            <a:r>
              <a:rPr lang="cs-CZ" sz="3000" dirty="0"/>
              <a:t> daně z moci úřední</a:t>
            </a:r>
          </a:p>
        </p:txBody>
      </p:sp>
    </p:spTree>
    <p:extLst>
      <p:ext uri="{BB962C8B-B14F-4D97-AF65-F5344CB8AC3E}">
        <p14:creationId xmlns:p14="http://schemas.microsoft.com/office/powerpoint/2010/main" val="286031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9" grpId="0" animBg="1"/>
      <p:bldP spid="21" grpId="0" animBg="1"/>
      <p:bldP spid="22" grpId="0" animBg="1"/>
      <p:bldP spid="23" grpId="0" animBg="1"/>
      <p:bldP spid="30" grpId="0" animBg="1"/>
      <p:bldP spid="48" grpId="0" animBg="1"/>
      <p:bldP spid="29" grpId="0" animBg="1"/>
      <p:bldP spid="31" grpId="0" animBg="1"/>
      <p:bldP spid="36" grpId="0" animBg="1"/>
      <p:bldP spid="41" grpId="0" animBg="1"/>
    </p:bld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3454" y="1124744"/>
            <a:ext cx="8507017" cy="4680520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sz="2800" dirty="0" smtClean="0"/>
              <a:t>omezení možnosti podat </a:t>
            </a:r>
            <a:r>
              <a:rPr lang="cs-CZ" sz="2800" b="1" dirty="0" smtClean="0"/>
              <a:t>dodatečné </a:t>
            </a:r>
            <a:r>
              <a:rPr lang="cs-CZ" sz="2800" b="1" dirty="0"/>
              <a:t>daňové </a:t>
            </a:r>
            <a:r>
              <a:rPr lang="cs-CZ" sz="2800" b="1" dirty="0" smtClean="0"/>
              <a:t>tvrzení </a:t>
            </a:r>
            <a:r>
              <a:rPr lang="cs-CZ" sz="2800" b="1" dirty="0"/>
              <a:t>na daň </a:t>
            </a:r>
            <a:r>
              <a:rPr lang="cs-CZ" sz="2800" b="1" dirty="0" smtClean="0"/>
              <a:t>nižší</a:t>
            </a:r>
          </a:p>
          <a:p>
            <a:pPr lvl="1">
              <a:spcBef>
                <a:spcPts val="900"/>
              </a:spcBef>
            </a:pPr>
            <a:r>
              <a:rPr lang="cs-CZ" sz="2400" dirty="0" smtClean="0"/>
              <a:t>není </a:t>
            </a:r>
            <a:r>
              <a:rPr lang="cs-CZ" sz="2400" dirty="0"/>
              <a:t>přípustné podat po uplynutí 9 let od počátku běhu lhůty pro stanovení </a:t>
            </a:r>
            <a:r>
              <a:rPr lang="cs-CZ" sz="2400" dirty="0" smtClean="0"/>
              <a:t>daně (§ 148 DŘ) </a:t>
            </a:r>
            <a:r>
              <a:rPr lang="cs-CZ" sz="1400" dirty="0" smtClean="0"/>
              <a:t>– viz obr.</a:t>
            </a:r>
          </a:p>
          <a:p>
            <a:pPr lvl="1">
              <a:spcBef>
                <a:spcPts val="900"/>
              </a:spcBef>
            </a:pPr>
            <a:endParaRPr lang="cs-CZ" sz="400" dirty="0"/>
          </a:p>
          <a:p>
            <a:pPr>
              <a:spcBef>
                <a:spcPts val="900"/>
              </a:spcBef>
            </a:pPr>
            <a:r>
              <a:rPr lang="cs-CZ" sz="2800" dirty="0" smtClean="0"/>
              <a:t>vztah ke </a:t>
            </a:r>
            <a:r>
              <a:rPr lang="cs-CZ" sz="2800" b="1" dirty="0" smtClean="0"/>
              <a:t>lhůtě pro placení daně </a:t>
            </a:r>
            <a:r>
              <a:rPr lang="cs-CZ" sz="2800" dirty="0" smtClean="0"/>
              <a:t>(§ 160 DŘ)</a:t>
            </a:r>
          </a:p>
          <a:p>
            <a:pPr lvl="1">
              <a:spcBef>
                <a:spcPts val="900"/>
              </a:spcBef>
            </a:pPr>
            <a:r>
              <a:rPr lang="cs-CZ" sz="2400" dirty="0" smtClean="0"/>
              <a:t>nutnost zohlednit absenci „náhradní lhůty splatnosti“ při samodoměření</a:t>
            </a:r>
          </a:p>
          <a:p>
            <a:pPr lvl="1">
              <a:spcBef>
                <a:spcPts val="900"/>
              </a:spcBef>
            </a:pPr>
            <a:r>
              <a:rPr lang="cs-CZ" sz="2400" dirty="0" smtClean="0"/>
              <a:t>dnem </a:t>
            </a:r>
            <a:r>
              <a:rPr lang="cs-CZ" sz="2400" dirty="0"/>
              <a:t>doměření daně na základě </a:t>
            </a:r>
            <a:r>
              <a:rPr lang="cs-CZ" sz="2400" dirty="0" smtClean="0"/>
              <a:t>dodatečného </a:t>
            </a:r>
            <a:r>
              <a:rPr lang="cs-CZ" sz="2400" dirty="0"/>
              <a:t>daňového </a:t>
            </a:r>
            <a:r>
              <a:rPr lang="cs-CZ" sz="2400" dirty="0" smtClean="0"/>
              <a:t>tvrzení začne běžet lhůta pro placení daně nebo se znovu rozběhne</a:t>
            </a:r>
            <a:endParaRPr lang="cs-CZ" sz="2400" dirty="0"/>
          </a:p>
          <a:p>
            <a:pPr lvl="1"/>
            <a:endParaRPr lang="cs-CZ" sz="2400" dirty="0"/>
          </a:p>
          <a:p>
            <a:pPr lvl="1"/>
            <a:endParaRPr lang="cs-CZ" sz="2400" dirty="0" smtClean="0"/>
          </a:p>
          <a:p>
            <a:endParaRPr lang="cs-CZ" sz="2000" dirty="0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155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576064"/>
          </a:xfrm>
        </p:spPr>
        <p:txBody>
          <a:bodyPr>
            <a:normAutofit/>
          </a:bodyPr>
          <a:lstStyle/>
          <a:p>
            <a:r>
              <a:rPr lang="cs-CZ" sz="3000" dirty="0" smtClean="0"/>
              <a:t>Vztah k prekluzivním lhůtám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11854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Přímá spojnice 72"/>
          <p:cNvCxnSpPr/>
          <p:nvPr/>
        </p:nvCxnSpPr>
        <p:spPr>
          <a:xfrm>
            <a:off x="6549268" y="3417947"/>
            <a:ext cx="1698120" cy="0"/>
          </a:xfrm>
          <a:prstGeom prst="line">
            <a:avLst/>
          </a:prstGeom>
          <a:ln w="76200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70"/>
          <p:cNvCxnSpPr/>
          <p:nvPr/>
        </p:nvCxnSpPr>
        <p:spPr>
          <a:xfrm>
            <a:off x="4243516" y="3417947"/>
            <a:ext cx="753804" cy="0"/>
          </a:xfrm>
          <a:prstGeom prst="line">
            <a:avLst/>
          </a:prstGeom>
          <a:ln w="76200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nice se šipkou 119"/>
          <p:cNvCxnSpPr/>
          <p:nvPr/>
        </p:nvCxnSpPr>
        <p:spPr>
          <a:xfrm>
            <a:off x="7942153" y="2980742"/>
            <a:ext cx="0" cy="230059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se šipkou 99"/>
          <p:cNvCxnSpPr>
            <a:stCxn id="99" idx="2"/>
            <a:endCxn id="98" idx="0"/>
          </p:cNvCxnSpPr>
          <p:nvPr/>
        </p:nvCxnSpPr>
        <p:spPr>
          <a:xfrm flipH="1">
            <a:off x="6549268" y="2958792"/>
            <a:ext cx="310" cy="22321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Přímá spojnice 116"/>
          <p:cNvCxnSpPr>
            <a:stCxn id="97" idx="2"/>
            <a:endCxn id="116" idx="0"/>
          </p:cNvCxnSpPr>
          <p:nvPr/>
        </p:nvCxnSpPr>
        <p:spPr>
          <a:xfrm>
            <a:off x="6577260" y="5305198"/>
            <a:ext cx="0" cy="178229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se šipkou 95"/>
          <p:cNvCxnSpPr/>
          <p:nvPr/>
        </p:nvCxnSpPr>
        <p:spPr>
          <a:xfrm flipH="1" flipV="1">
            <a:off x="6558820" y="4066581"/>
            <a:ext cx="20546" cy="923681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62499" y="3810805"/>
            <a:ext cx="2136217" cy="38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46856" y="980728"/>
            <a:ext cx="8229600" cy="180020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dodatečné daňové tvrzení není možné podat po uplynutí 9 let od počátku běhu lhůty pro stanovení daně</a:t>
            </a:r>
          </a:p>
          <a:p>
            <a:r>
              <a:rPr lang="cs-CZ" sz="2000" dirty="0"/>
              <a:t>v</a:t>
            </a:r>
            <a:r>
              <a:rPr lang="cs-CZ" sz="2000" dirty="0" smtClean="0"/>
              <a:t>ymezení vůči maximální desetileté lhůtě</a:t>
            </a:r>
            <a:endParaRPr lang="cs-CZ" sz="2400" dirty="0" smtClean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532344" y="3221954"/>
            <a:ext cx="79208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1181688" y="3139048"/>
            <a:ext cx="144016" cy="10801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  <p:sp>
        <p:nvSpPr>
          <p:cNvPr id="12" name="Zaoblený obdélník 11"/>
          <p:cNvSpPr/>
          <p:nvPr/>
        </p:nvSpPr>
        <p:spPr>
          <a:xfrm>
            <a:off x="326640" y="2238913"/>
            <a:ext cx="1849288" cy="52205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Podání řádného tvrzení</a:t>
            </a:r>
            <a:endParaRPr lang="cs-CZ" sz="1400" b="1" dirty="0"/>
          </a:p>
        </p:txBody>
      </p:sp>
      <p:cxnSp>
        <p:nvCxnSpPr>
          <p:cNvPr id="13" name="Přímá spojnice 12"/>
          <p:cNvCxnSpPr/>
          <p:nvPr/>
        </p:nvCxnSpPr>
        <p:spPr>
          <a:xfrm flipH="1">
            <a:off x="2198716" y="3049948"/>
            <a:ext cx="636" cy="8755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12" idx="2"/>
            <a:endCxn id="11" idx="0"/>
          </p:cNvCxnSpPr>
          <p:nvPr/>
        </p:nvCxnSpPr>
        <p:spPr>
          <a:xfrm>
            <a:off x="1251284" y="2760971"/>
            <a:ext cx="2412" cy="37807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37" idx="0"/>
          </p:cNvCxnSpPr>
          <p:nvPr/>
        </p:nvCxnSpPr>
        <p:spPr>
          <a:xfrm flipV="1">
            <a:off x="2198716" y="3788284"/>
            <a:ext cx="0" cy="832234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aoblený obdélník 16"/>
          <p:cNvSpPr/>
          <p:nvPr/>
        </p:nvSpPr>
        <p:spPr>
          <a:xfrm>
            <a:off x="421436" y="3675758"/>
            <a:ext cx="1523616" cy="500427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Lhůta pro podání tvrzení</a:t>
            </a:r>
            <a:endParaRPr lang="cs-CZ" sz="1400" b="1" dirty="0"/>
          </a:p>
        </p:txBody>
      </p:sp>
      <p:sp>
        <p:nvSpPr>
          <p:cNvPr id="37" name="Zaoblený obdélník 36"/>
          <p:cNvSpPr/>
          <p:nvPr/>
        </p:nvSpPr>
        <p:spPr>
          <a:xfrm>
            <a:off x="1406628" y="4620518"/>
            <a:ext cx="1584176" cy="714206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Počátek běhu lhůty pro stanovení daně</a:t>
            </a:r>
            <a:endParaRPr lang="cs-CZ" sz="1400" b="1" dirty="0"/>
          </a:p>
        </p:txBody>
      </p:sp>
      <p:cxnSp>
        <p:nvCxnSpPr>
          <p:cNvPr id="40" name="Přímá spojnice se šipkou 39"/>
          <p:cNvCxnSpPr/>
          <p:nvPr/>
        </p:nvCxnSpPr>
        <p:spPr>
          <a:xfrm flipV="1">
            <a:off x="3929220" y="3465952"/>
            <a:ext cx="0" cy="116817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aoblený obdélník 46"/>
          <p:cNvSpPr/>
          <p:nvPr/>
        </p:nvSpPr>
        <p:spPr>
          <a:xfrm>
            <a:off x="3143972" y="4620518"/>
            <a:ext cx="1503016" cy="68468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Prodloužení lhůty</a:t>
            </a:r>
            <a:endParaRPr lang="cs-CZ" sz="1400" b="1" dirty="0"/>
          </a:p>
        </p:txBody>
      </p:sp>
      <p:sp>
        <p:nvSpPr>
          <p:cNvPr id="48" name="Ovál 47"/>
          <p:cNvSpPr/>
          <p:nvPr/>
        </p:nvSpPr>
        <p:spPr>
          <a:xfrm>
            <a:off x="3857212" y="3138507"/>
            <a:ext cx="144016" cy="10801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  <p:sp>
        <p:nvSpPr>
          <p:cNvPr id="49" name="Zaoblený obdélník 48"/>
          <p:cNvSpPr/>
          <p:nvPr/>
        </p:nvSpPr>
        <p:spPr>
          <a:xfrm>
            <a:off x="2915816" y="2204864"/>
            <a:ext cx="2007072" cy="52205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Podání dodatečného tvrzení</a:t>
            </a:r>
            <a:endParaRPr lang="cs-CZ" sz="1400" b="1" dirty="0"/>
          </a:p>
        </p:txBody>
      </p:sp>
      <p:cxnSp>
        <p:nvCxnSpPr>
          <p:cNvPr id="50" name="Přímá spojnice se šipkou 49"/>
          <p:cNvCxnSpPr>
            <a:endCxn id="48" idx="0"/>
          </p:cNvCxnSpPr>
          <p:nvPr/>
        </p:nvCxnSpPr>
        <p:spPr>
          <a:xfrm flipH="1">
            <a:off x="3929220" y="2733789"/>
            <a:ext cx="6840" cy="40471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>
            <a:off x="4243516" y="3049948"/>
            <a:ext cx="0" cy="791667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>
            <a:stCxn id="98" idx="0"/>
          </p:cNvCxnSpPr>
          <p:nvPr/>
        </p:nvCxnSpPr>
        <p:spPr>
          <a:xfrm>
            <a:off x="6549268" y="3182010"/>
            <a:ext cx="9552" cy="61507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>
            <a:off x="8247388" y="2981881"/>
            <a:ext cx="0" cy="7696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bdélník 77"/>
          <p:cNvSpPr/>
          <p:nvPr/>
        </p:nvSpPr>
        <p:spPr>
          <a:xfrm>
            <a:off x="3991488" y="3788284"/>
            <a:ext cx="504056" cy="28746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endParaRPr lang="cs-CZ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9" name="Obdélník 78"/>
          <p:cNvSpPr/>
          <p:nvPr/>
        </p:nvSpPr>
        <p:spPr>
          <a:xfrm>
            <a:off x="6299238" y="3784992"/>
            <a:ext cx="509612" cy="29955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accent6">
                    <a:lumMod val="50000"/>
                  </a:schemeClr>
                </a:solidFill>
              </a:rPr>
              <a:t>9</a:t>
            </a:r>
            <a:endParaRPr lang="cs-CZ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0" name="Obdélník 79"/>
          <p:cNvSpPr/>
          <p:nvPr/>
        </p:nvSpPr>
        <p:spPr>
          <a:xfrm>
            <a:off x="8014161" y="3786120"/>
            <a:ext cx="496606" cy="29842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accent6">
                    <a:lumMod val="50000"/>
                  </a:schemeClr>
                </a:solidFill>
              </a:rPr>
              <a:t>10</a:t>
            </a:r>
            <a:endParaRPr lang="cs-CZ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81" name="Přímá spojnice se šipkou 80"/>
          <p:cNvCxnSpPr>
            <a:endCxn id="80" idx="2"/>
          </p:cNvCxnSpPr>
          <p:nvPr/>
        </p:nvCxnSpPr>
        <p:spPr>
          <a:xfrm flipV="1">
            <a:off x="8262464" y="4084542"/>
            <a:ext cx="0" cy="54958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aoblený obdélník 81"/>
          <p:cNvSpPr/>
          <p:nvPr/>
        </p:nvSpPr>
        <p:spPr>
          <a:xfrm>
            <a:off x="7453011" y="4634124"/>
            <a:ext cx="1433296" cy="68468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Konec běhu lhůty pro stanovení daně</a:t>
            </a:r>
            <a:endParaRPr lang="cs-CZ" sz="1200" b="1" dirty="0"/>
          </a:p>
        </p:txBody>
      </p:sp>
      <p:sp>
        <p:nvSpPr>
          <p:cNvPr id="97" name="Zaoblený obdélník 96"/>
          <p:cNvSpPr/>
          <p:nvPr/>
        </p:nvSpPr>
        <p:spPr>
          <a:xfrm>
            <a:off x="5916850" y="4620518"/>
            <a:ext cx="1320820" cy="68468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Prodloužení lhůty</a:t>
            </a:r>
            <a:endParaRPr lang="cs-CZ" sz="1400" b="1" dirty="0"/>
          </a:p>
        </p:txBody>
      </p:sp>
      <p:sp>
        <p:nvSpPr>
          <p:cNvPr id="98" name="Ovál 97"/>
          <p:cNvSpPr/>
          <p:nvPr/>
        </p:nvSpPr>
        <p:spPr>
          <a:xfrm>
            <a:off x="6477260" y="3182010"/>
            <a:ext cx="144016" cy="10801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  <p:sp>
        <p:nvSpPr>
          <p:cNvPr id="99" name="Zaoblený obdélník 98"/>
          <p:cNvSpPr/>
          <p:nvPr/>
        </p:nvSpPr>
        <p:spPr>
          <a:xfrm>
            <a:off x="5841051" y="1969828"/>
            <a:ext cx="1417054" cy="9889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Podání </a:t>
            </a:r>
            <a:r>
              <a:rPr lang="cs-CZ" sz="1400" b="1" dirty="0"/>
              <a:t>dodatečného </a:t>
            </a:r>
            <a:r>
              <a:rPr lang="cs-CZ" sz="1400" b="1" dirty="0" smtClean="0"/>
              <a:t>tvrzení</a:t>
            </a:r>
            <a:endParaRPr lang="cs-CZ" sz="1400" b="1" dirty="0"/>
          </a:p>
        </p:txBody>
      </p:sp>
      <p:sp>
        <p:nvSpPr>
          <p:cNvPr id="112" name="Zaoblený obdélník 111"/>
          <p:cNvSpPr/>
          <p:nvPr/>
        </p:nvSpPr>
        <p:spPr>
          <a:xfrm>
            <a:off x="3143972" y="5481086"/>
            <a:ext cx="1503016" cy="588398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Daň je doměřena</a:t>
            </a:r>
            <a:endParaRPr lang="cs-CZ" sz="1400" b="1" dirty="0"/>
          </a:p>
        </p:txBody>
      </p:sp>
      <p:cxnSp>
        <p:nvCxnSpPr>
          <p:cNvPr id="115" name="Přímá spojnice 114"/>
          <p:cNvCxnSpPr>
            <a:stCxn id="47" idx="2"/>
            <a:endCxn id="112" idx="0"/>
          </p:cNvCxnSpPr>
          <p:nvPr/>
        </p:nvCxnSpPr>
        <p:spPr>
          <a:xfrm>
            <a:off x="3895480" y="5305198"/>
            <a:ext cx="0" cy="175888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Zaoblený obdélník 115"/>
          <p:cNvSpPr/>
          <p:nvPr/>
        </p:nvSpPr>
        <p:spPr>
          <a:xfrm>
            <a:off x="5916850" y="5483427"/>
            <a:ext cx="1320820" cy="588398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Daň je doměřena</a:t>
            </a:r>
            <a:endParaRPr lang="cs-CZ" sz="1400" b="1" dirty="0"/>
          </a:p>
        </p:txBody>
      </p:sp>
      <p:sp>
        <p:nvSpPr>
          <p:cNvPr id="118" name="Zaoblený obdélník 117"/>
          <p:cNvSpPr/>
          <p:nvPr/>
        </p:nvSpPr>
        <p:spPr>
          <a:xfrm>
            <a:off x="7486846" y="1978218"/>
            <a:ext cx="1352494" cy="100366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Rozhodnutí o doměření daně z moci úřední</a:t>
            </a:r>
            <a:endParaRPr lang="cs-CZ" sz="1400" b="1" dirty="0"/>
          </a:p>
        </p:txBody>
      </p:sp>
      <p:sp>
        <p:nvSpPr>
          <p:cNvPr id="119" name="Ovál 118"/>
          <p:cNvSpPr/>
          <p:nvPr/>
        </p:nvSpPr>
        <p:spPr>
          <a:xfrm>
            <a:off x="7870145" y="3192513"/>
            <a:ext cx="144016" cy="10801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b="1" dirty="0"/>
          </a:p>
        </p:txBody>
      </p:sp>
      <p:cxnSp>
        <p:nvCxnSpPr>
          <p:cNvPr id="121" name="Přímá spojnice 120"/>
          <p:cNvCxnSpPr/>
          <p:nvPr/>
        </p:nvCxnSpPr>
        <p:spPr>
          <a:xfrm>
            <a:off x="6577260" y="4295229"/>
            <a:ext cx="167012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Zaoblený obdélník 121"/>
          <p:cNvSpPr/>
          <p:nvPr/>
        </p:nvSpPr>
        <p:spPr>
          <a:xfrm>
            <a:off x="6879236" y="3751534"/>
            <a:ext cx="1062917" cy="787892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/>
              <a:t>Blokace podání dodatečného tvrzení</a:t>
            </a:r>
            <a:endParaRPr lang="cs-CZ" sz="1000" b="1" dirty="0"/>
          </a:p>
        </p:txBody>
      </p:sp>
      <p:sp>
        <p:nvSpPr>
          <p:cNvPr id="52" name="Zaoblený obdélník 51"/>
          <p:cNvSpPr/>
          <p:nvPr/>
        </p:nvSpPr>
        <p:spPr>
          <a:xfrm>
            <a:off x="1479272" y="5481086"/>
            <a:ext cx="1440160" cy="588398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Daň je vyměřena</a:t>
            </a:r>
            <a:endParaRPr lang="cs-CZ" sz="1400" b="1" dirty="0"/>
          </a:p>
        </p:txBody>
      </p:sp>
      <p:cxnSp>
        <p:nvCxnSpPr>
          <p:cNvPr id="53" name="Přímá spojnice 52"/>
          <p:cNvCxnSpPr>
            <a:stCxn id="37" idx="2"/>
            <a:endCxn id="52" idx="0"/>
          </p:cNvCxnSpPr>
          <p:nvPr/>
        </p:nvCxnSpPr>
        <p:spPr>
          <a:xfrm>
            <a:off x="2198716" y="5334724"/>
            <a:ext cx="636" cy="146362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>
            <a:off x="4243516" y="3481996"/>
            <a:ext cx="4213156" cy="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 flipH="1">
            <a:off x="2198716" y="3481996"/>
            <a:ext cx="2044800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156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Vztah ke lhůtě pro stanovení daně</a:t>
            </a:r>
          </a:p>
        </p:txBody>
      </p:sp>
    </p:spTree>
    <p:extLst>
      <p:ext uri="{BB962C8B-B14F-4D97-AF65-F5344CB8AC3E}">
        <p14:creationId xmlns:p14="http://schemas.microsoft.com/office/powerpoint/2010/main" val="200006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37" grpId="0" animBg="1"/>
      <p:bldP spid="47" grpId="0" animBg="1"/>
      <p:bldP spid="48" grpId="0" animBg="1"/>
      <p:bldP spid="49" grpId="0" animBg="1"/>
      <p:bldP spid="78" grpId="0" animBg="1"/>
      <p:bldP spid="79" grpId="0" animBg="1"/>
      <p:bldP spid="80" grpId="0" animBg="1"/>
      <p:bldP spid="82" grpId="0" animBg="1"/>
      <p:bldP spid="97" grpId="0" animBg="1"/>
      <p:bldP spid="98" grpId="0" animBg="1"/>
      <p:bldP spid="99" grpId="0" animBg="1"/>
      <p:bldP spid="112" grpId="0" animBg="1"/>
      <p:bldP spid="116" grpId="0" animBg="1"/>
      <p:bldP spid="118" grpId="0" animBg="1"/>
      <p:bldP spid="119" grpId="0" animBg="1"/>
      <p:bldP spid="122" grpId="0" animBg="1"/>
      <p:bldP spid="52" grpId="0" animBg="1"/>
    </p:bld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3454" y="1124744"/>
            <a:ext cx="8507017" cy="4680520"/>
          </a:xfrm>
          <a:noFill/>
        </p:spPr>
        <p:txBody>
          <a:bodyPr>
            <a:normAutofit fontScale="85000" lnSpcReduction="10000"/>
          </a:bodyPr>
          <a:lstStyle/>
          <a:p>
            <a:pPr>
              <a:spcBef>
                <a:spcPts val="900"/>
              </a:spcBef>
            </a:pPr>
            <a:r>
              <a:rPr lang="cs-CZ" sz="2800" dirty="0" smtClean="0"/>
              <a:t>samovyměření</a:t>
            </a:r>
          </a:p>
          <a:p>
            <a:pPr lvl="1">
              <a:spcBef>
                <a:spcPts val="900"/>
              </a:spcBef>
            </a:pPr>
            <a:r>
              <a:rPr lang="cs-CZ" sz="2400" dirty="0" smtClean="0"/>
              <a:t>následkem nepodání řádného daňového tvrzení je uplatnění právní fikce předpokládající tvrzení daně ve výši 0 Kč</a:t>
            </a:r>
          </a:p>
          <a:p>
            <a:pPr lvl="1">
              <a:spcBef>
                <a:spcPts val="900"/>
              </a:spcBef>
            </a:pPr>
            <a:r>
              <a:rPr lang="cs-CZ" sz="2400" dirty="0" smtClean="0"/>
              <a:t>daňový subjekt může legitimně spoléhat na tento následek (je s ním srozuměn a vyhovuje mu)</a:t>
            </a:r>
          </a:p>
          <a:p>
            <a:pPr lvl="1">
              <a:spcBef>
                <a:spcPts val="900"/>
              </a:spcBef>
            </a:pPr>
            <a:r>
              <a:rPr lang="cs-CZ" sz="2400" dirty="0" smtClean="0"/>
              <a:t>paralelní uplatnění automatické sankce za nepodání řádného daňového tvrzení není žádoucí ⇒ </a:t>
            </a:r>
            <a:r>
              <a:rPr lang="cs-CZ" sz="2400" b="1" dirty="0" smtClean="0"/>
              <a:t>pokuta se neuplatní</a:t>
            </a:r>
          </a:p>
          <a:p>
            <a:pPr lvl="2">
              <a:spcBef>
                <a:spcPts val="900"/>
              </a:spcBef>
            </a:pPr>
            <a:r>
              <a:rPr lang="cs-CZ" sz="2200" dirty="0" smtClean="0"/>
              <a:t>ve speciálních případech, anebo při naplnění vyššího stupně společenské škodlivosti může mít sankce smysl</a:t>
            </a:r>
          </a:p>
          <a:p>
            <a:pPr lvl="1">
              <a:spcBef>
                <a:spcPts val="900"/>
              </a:spcBef>
            </a:pPr>
            <a:endParaRPr lang="cs-CZ" sz="400" dirty="0" smtClean="0"/>
          </a:p>
          <a:p>
            <a:pPr>
              <a:spcBef>
                <a:spcPts val="900"/>
              </a:spcBef>
            </a:pPr>
            <a:r>
              <a:rPr lang="cs-CZ" sz="2800" dirty="0" smtClean="0"/>
              <a:t>samodoměření</a:t>
            </a:r>
          </a:p>
          <a:p>
            <a:pPr lvl="1">
              <a:lnSpc>
                <a:spcPct val="120000"/>
              </a:lnSpc>
            </a:pPr>
            <a:r>
              <a:rPr lang="cs-CZ" sz="2400" dirty="0" smtClean="0"/>
              <a:t>není zde subjektivní lhůta pro podání dodatečného daňového tvrzení</a:t>
            </a:r>
          </a:p>
          <a:p>
            <a:pPr lvl="1">
              <a:lnSpc>
                <a:spcPct val="120000"/>
              </a:lnSpc>
            </a:pPr>
            <a:r>
              <a:rPr lang="cs-CZ" sz="2400" dirty="0" smtClean="0"/>
              <a:t>motivací je hrozba penále při doměření </a:t>
            </a:r>
            <a:r>
              <a:rPr lang="cs-CZ" sz="2400" i="1" dirty="0" smtClean="0"/>
              <a:t>ex offo</a:t>
            </a:r>
            <a:endParaRPr lang="cs-CZ" sz="2400" dirty="0" smtClean="0"/>
          </a:p>
          <a:p>
            <a:endParaRPr lang="cs-CZ" sz="2000" dirty="0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157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576064"/>
          </a:xfrm>
        </p:spPr>
        <p:txBody>
          <a:bodyPr>
            <a:normAutofit/>
          </a:bodyPr>
          <a:lstStyle/>
          <a:p>
            <a:r>
              <a:rPr lang="cs-CZ" sz="3000" dirty="0" smtClean="0"/>
              <a:t>Vztah k pokutě za opožděné tvrzení daně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61436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3454" y="1124744"/>
            <a:ext cx="8507017" cy="4680520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sz="2800" dirty="0" smtClean="0"/>
              <a:t>daň stanovená </a:t>
            </a:r>
            <a:r>
              <a:rPr lang="cs-CZ" sz="2800" i="1" dirty="0" smtClean="0"/>
              <a:t>ex lege </a:t>
            </a:r>
            <a:r>
              <a:rPr lang="cs-CZ" sz="2800" dirty="0" smtClean="0"/>
              <a:t>se zapisuje rovnou do evidence daní</a:t>
            </a:r>
          </a:p>
          <a:p>
            <a:pPr lvl="1">
              <a:spcBef>
                <a:spcPts val="900"/>
              </a:spcBef>
            </a:pPr>
            <a:r>
              <a:rPr lang="cs-CZ" sz="2400" dirty="0" smtClean="0"/>
              <a:t>titulem pro předpis není vydané rozhodnutí, nýbrž naplnění zákonného předpokladu </a:t>
            </a:r>
            <a:r>
              <a:rPr lang="cs-CZ" sz="2000" dirty="0" smtClean="0"/>
              <a:t>(tj. podání či nepodání daňového tvrzení v dané lhůtě)</a:t>
            </a:r>
          </a:p>
          <a:p>
            <a:pPr lvl="0">
              <a:spcBef>
                <a:spcPts val="900"/>
              </a:spcBef>
            </a:pPr>
            <a:endParaRPr lang="cs-CZ" sz="300" dirty="0" smtClean="0"/>
          </a:p>
          <a:p>
            <a:pPr lvl="0">
              <a:spcBef>
                <a:spcPts val="900"/>
              </a:spcBef>
            </a:pPr>
            <a:r>
              <a:rPr lang="cs-CZ" sz="2800" dirty="0" smtClean="0"/>
              <a:t>exekuční titul</a:t>
            </a:r>
            <a:endParaRPr lang="cs-CZ" sz="2800" dirty="0"/>
          </a:p>
          <a:p>
            <a:pPr lvl="1">
              <a:spcBef>
                <a:spcPts val="900"/>
              </a:spcBef>
            </a:pPr>
            <a:r>
              <a:rPr lang="cs-CZ" sz="2400" dirty="0" smtClean="0"/>
              <a:t>je v takovém případě výlučně výkaz nedoplatků (srov. § 176 DŘ)</a:t>
            </a:r>
            <a:endParaRPr lang="cs-CZ" sz="2400" dirty="0"/>
          </a:p>
          <a:p>
            <a:pPr lvl="1"/>
            <a:endParaRPr lang="cs-CZ" sz="2400" dirty="0"/>
          </a:p>
          <a:p>
            <a:pPr lvl="1"/>
            <a:endParaRPr lang="cs-CZ" sz="2400" dirty="0" smtClean="0"/>
          </a:p>
          <a:p>
            <a:endParaRPr lang="cs-CZ" sz="2000" dirty="0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158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576064"/>
          </a:xfrm>
        </p:spPr>
        <p:txBody>
          <a:bodyPr>
            <a:normAutofit/>
          </a:bodyPr>
          <a:lstStyle/>
          <a:p>
            <a:r>
              <a:rPr lang="cs-CZ" sz="3000" dirty="0" smtClean="0"/>
              <a:t>Vztah k platební rovině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422989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f) </a:t>
            </a:r>
            <a:r>
              <a:rPr lang="cs-CZ" dirty="0" err="1" smtClean="0"/>
              <a:t>Daňověprávní</a:t>
            </a:r>
            <a:r>
              <a:rPr lang="cs-CZ" dirty="0" smtClean="0"/>
              <a:t> vztahy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dirty="0" smtClean="0"/>
              <a:t>finanční vztahy týkající se soustřeďování peněžní masy ve formě daní, poplatků a jiných obdobných peněžitých plnění ve veřejných rozpočtech regulované daňovým právem</a:t>
            </a:r>
          </a:p>
          <a:p>
            <a:pPr marL="0" indent="0">
              <a:lnSpc>
                <a:spcPct val="110000"/>
              </a:lnSpc>
              <a:buNone/>
            </a:pPr>
            <a:endParaRPr lang="cs-CZ" dirty="0" smtClean="0"/>
          </a:p>
          <a:p>
            <a:pPr>
              <a:lnSpc>
                <a:spcPct val="110000"/>
              </a:lnSpc>
            </a:pPr>
            <a:r>
              <a:rPr lang="cs-CZ" dirty="0" err="1" smtClean="0"/>
              <a:t>daňověprávní</a:t>
            </a:r>
            <a:r>
              <a:rPr lang="cs-CZ" dirty="0" smtClean="0"/>
              <a:t> vztahy</a:t>
            </a:r>
          </a:p>
          <a:p>
            <a:pPr lvl="1" indent="-255588">
              <a:lnSpc>
                <a:spcPct val="110000"/>
              </a:lnSpc>
              <a:buFont typeface="Courier New" pitchFamily="49" charset="0"/>
              <a:buChar char="o"/>
            </a:pPr>
            <a:r>
              <a:rPr lang="cs-CZ" dirty="0" smtClean="0"/>
              <a:t>hmotné</a:t>
            </a:r>
          </a:p>
          <a:p>
            <a:pPr lvl="1" indent="-255588">
              <a:lnSpc>
                <a:spcPct val="110000"/>
              </a:lnSpc>
              <a:buFont typeface="Courier New" pitchFamily="49" charset="0"/>
              <a:buChar char="o"/>
            </a:pPr>
            <a:r>
              <a:rPr lang="cs-CZ" dirty="0" smtClean="0"/>
              <a:t>procesní</a:t>
            </a:r>
          </a:p>
        </p:txBody>
      </p:sp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9288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3. Pojem daňového práva procesního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r>
              <a:rPr lang="cs-CZ" sz="3000" dirty="0" smtClean="0"/>
              <a:t>v užším smyslu</a:t>
            </a:r>
          </a:p>
          <a:p>
            <a:pPr lvl="1"/>
            <a:r>
              <a:rPr lang="cs-CZ" sz="2600" dirty="0" smtClean="0"/>
              <a:t>soubor právních norem upravujících správu příjmů veřejných rozpočtů označených jako daně</a:t>
            </a:r>
          </a:p>
          <a:p>
            <a:endParaRPr lang="cs-CZ" sz="3000" dirty="0" smtClean="0"/>
          </a:p>
          <a:p>
            <a:r>
              <a:rPr lang="cs-CZ" sz="3000" dirty="0" smtClean="0"/>
              <a:t>v širším smyslu</a:t>
            </a:r>
          </a:p>
          <a:p>
            <a:pPr lvl="1"/>
            <a:r>
              <a:rPr lang="cs-CZ" sz="2600" dirty="0" smtClean="0"/>
              <a:t>soubor právních norem upravujících správu daňových příjmů veřejných rozpočtů, tj. daní, poplatků a jiných obdobných peněžitých plnění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9288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4. Systém daňového práva procesního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18</a:t>
            </a:fld>
            <a:endParaRPr lang="cs-CZ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5972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424936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5. Předmět daňového práva procesního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úprava správy daní</a:t>
            </a:r>
          </a:p>
          <a:p>
            <a:endParaRPr lang="cs-CZ" sz="2800" dirty="0" smtClean="0">
              <a:solidFill>
                <a:srgbClr val="000000"/>
              </a:solidFill>
            </a:endParaRPr>
          </a:p>
          <a:p>
            <a:r>
              <a:rPr lang="cs-CZ" sz="2800" dirty="0" smtClean="0">
                <a:solidFill>
                  <a:srgbClr val="000000"/>
                </a:solidFill>
              </a:rPr>
              <a:t>správa daní zahrnuje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postup správců daně 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realizaci práv a povinností osob zúčastněných na správě daní</a:t>
            </a:r>
          </a:p>
          <a:p>
            <a:pPr>
              <a:buFontTx/>
              <a:buNone/>
            </a:pPr>
            <a:endParaRPr lang="cs-CZ" sz="1000" dirty="0" smtClean="0">
              <a:solidFill>
                <a:srgbClr val="000000"/>
              </a:solidFill>
            </a:endParaRPr>
          </a:p>
          <a:p>
            <a:r>
              <a:rPr lang="cs-CZ" sz="2800" dirty="0" smtClean="0">
                <a:solidFill>
                  <a:srgbClr val="000000"/>
                </a:solidFill>
              </a:rPr>
              <a:t>správa daní x daňové řízení</a:t>
            </a:r>
          </a:p>
          <a:p>
            <a:pPr>
              <a:buFontTx/>
              <a:buNone/>
            </a:pPr>
            <a:endParaRPr lang="cs-CZ" sz="2800" dirty="0" smtClean="0">
              <a:solidFill>
                <a:srgbClr val="000000"/>
              </a:solidFill>
            </a:endParaRPr>
          </a:p>
          <a:p>
            <a:r>
              <a:rPr lang="cs-CZ" sz="2800" dirty="0" smtClean="0">
                <a:solidFill>
                  <a:srgbClr val="000000"/>
                </a:solidFill>
                <a:cs typeface="Times New Roman" pitchFamily="18" charset="0"/>
              </a:rPr>
              <a:t>cíl</a:t>
            </a:r>
            <a:r>
              <a:rPr lang="cs-CZ" sz="2800" b="1" dirty="0" smtClean="0">
                <a:solidFill>
                  <a:srgbClr val="000000"/>
                </a:solidFill>
              </a:rPr>
              <a:t> </a:t>
            </a:r>
            <a:r>
              <a:rPr lang="cs-CZ" sz="2800" dirty="0" smtClean="0">
                <a:solidFill>
                  <a:srgbClr val="000000"/>
                </a:solidFill>
              </a:rPr>
              <a:t>správy</a:t>
            </a:r>
            <a:r>
              <a:rPr lang="cs-CZ" sz="2800" b="1" dirty="0" smtClean="0">
                <a:solidFill>
                  <a:srgbClr val="000000"/>
                </a:solidFill>
              </a:rPr>
              <a:t> </a:t>
            </a:r>
            <a:r>
              <a:rPr lang="cs-CZ" sz="2800" dirty="0" smtClean="0">
                <a:solidFill>
                  <a:srgbClr val="000000"/>
                </a:solidFill>
              </a:rPr>
              <a:t>daní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Daňové </a:t>
            </a:r>
            <a:r>
              <a:rPr lang="cs-CZ" dirty="0" smtClean="0"/>
              <a:t>právo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Pojem </a:t>
            </a:r>
            <a:r>
              <a:rPr lang="cs-CZ" dirty="0" smtClean="0"/>
              <a:t>daňového práva procesního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Systém daňového práva procesního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Předmět daňového práva procesního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Subjekty daňového práva procesního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Procesně - </a:t>
            </a:r>
            <a:r>
              <a:rPr lang="cs-CZ" dirty="0" err="1" smtClean="0"/>
              <a:t>daňověprávní</a:t>
            </a:r>
            <a:r>
              <a:rPr lang="cs-CZ" dirty="0" smtClean="0"/>
              <a:t> vztahy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z="1600" smtClean="0"/>
              <a:pPr/>
              <a:t>2</a:t>
            </a:fld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1567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388424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6. Subjekty daňového práva procesního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20</a:t>
            </a:fld>
            <a:endParaRPr lang="cs-CZ"/>
          </a:p>
        </p:txBody>
      </p:sp>
      <p:graphicFrame>
        <p:nvGraphicFramePr>
          <p:cNvPr id="5" name="Diagram 4"/>
          <p:cNvGraphicFramePr/>
          <p:nvPr/>
        </p:nvGraphicFramePr>
        <p:xfrm>
          <a:off x="1116335" y="1412404"/>
          <a:ext cx="3095625" cy="482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4860032" y="1412776"/>
          <a:ext cx="3095625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I. Správce daně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r>
              <a:rPr lang="cs-CZ" dirty="0" smtClean="0"/>
              <a:t>§ 10 daňového řádu</a:t>
            </a:r>
          </a:p>
          <a:p>
            <a:pPr lvl="1"/>
            <a:r>
              <a:rPr lang="cs-CZ" sz="2400" dirty="0" smtClean="0"/>
              <a:t>orgán veřejné moci (správní orgán, jiný státní orgán) </a:t>
            </a:r>
            <a:r>
              <a:rPr lang="cs-CZ" sz="2400" dirty="0" smtClean="0">
                <a:solidFill>
                  <a:srgbClr val="000000"/>
                </a:solidFill>
                <a:cs typeface="Times New Roman" pitchFamily="18" charset="0"/>
              </a:rPr>
              <a:t>v rozsahu, v jakém mu je zákonem nebo na základě zákona svěřena působnost v oblasti správy daní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  <a:cs typeface="Times New Roman" pitchFamily="18" charset="0"/>
              </a:rPr>
              <a:t>správní orgán</a:t>
            </a:r>
            <a:endParaRPr lang="cs-CZ" sz="2400" dirty="0" smtClean="0"/>
          </a:p>
          <a:p>
            <a:endParaRPr lang="cs-CZ" sz="2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endParaRPr lang="cs-CZ" sz="2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cs-CZ" sz="2800" dirty="0" smtClean="0">
                <a:solidFill>
                  <a:srgbClr val="000000"/>
                </a:solidFill>
                <a:cs typeface="Times New Roman" pitchFamily="18" charset="0"/>
              </a:rPr>
              <a:t>úřední osoby (§ 12)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II. Daňové subjekty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r>
              <a:rPr lang="cs-CZ" dirty="0" smtClean="0"/>
              <a:t>vymezení § 20 daňového řádu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  <a:cs typeface="Times New Roman" pitchFamily="18" charset="0"/>
              </a:rPr>
              <a:t>osoba, kterou za daňový subjekt označuje zákon, jakož i osoba, kterou zákon označuje jako poplatníka nebo jako plátce daně</a:t>
            </a:r>
          </a:p>
          <a:p>
            <a:pPr lvl="1"/>
            <a:endParaRPr lang="cs-CZ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cs-CZ" dirty="0" smtClean="0">
                <a:solidFill>
                  <a:srgbClr val="000000"/>
                </a:solidFill>
                <a:cs typeface="Times New Roman" pitchFamily="18" charset="0"/>
              </a:rPr>
              <a:t>plátcova pokladna</a:t>
            </a:r>
          </a:p>
          <a:p>
            <a:endParaRPr lang="cs-CZ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cs-CZ" dirty="0" smtClean="0"/>
              <a:t>§ 24 odst. 6 daňového řádu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III. Třetí osoby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r>
              <a:rPr lang="cs-CZ" dirty="0" smtClean="0"/>
              <a:t>vymezení § 22 daňového řádu</a:t>
            </a:r>
          </a:p>
          <a:p>
            <a:pPr lvl="1"/>
            <a:r>
              <a:rPr lang="cs-CZ" dirty="0" smtClean="0"/>
              <a:t>obecná negativní definice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např. svědci, znalci, tlumočníci, ručitelé, poddlužníci, orgány veřejné moci, provozovatelé platebních služeb, poskytovatelé poštovních služeb, osoby povinné k součinnosti, osoby povinné strpět zásah či omezení ze strany správce daně, osoby podávající vysvětlení atd.</a:t>
            </a: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7. Procesně-</a:t>
            </a:r>
            <a:r>
              <a:rPr lang="cs-CZ" dirty="0" err="1" smtClean="0"/>
              <a:t>danověprávní</a:t>
            </a:r>
            <a:r>
              <a:rPr lang="cs-CZ" dirty="0" smtClean="0"/>
              <a:t> vztahy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r>
              <a:rPr lang="cs-CZ" dirty="0" smtClean="0"/>
              <a:t>finanční vztahy týkající se správy daní regulované daňovým právem procesním, které vznikají, mění se a zanikají subjektům a mezi subjekty správy daní</a:t>
            </a:r>
          </a:p>
          <a:p>
            <a:endParaRPr lang="cs-CZ" dirty="0" smtClean="0"/>
          </a:p>
          <a:p>
            <a:r>
              <a:rPr lang="cs-CZ" dirty="0" smtClean="0"/>
              <a:t>příklad § 79 vysvětlení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Obecná část daňového práva procesního II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A9D9B2-FC36-43F8-B367-B2E677919DF0}" type="datetime1">
              <a:rPr lang="cs-CZ" smtClean="0"/>
              <a:t>1.12.2017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189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859216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Prameny daňového práva procesního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Ústavní zákony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Mezinárodní smlouvy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Právní předpisy Evropské unie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Zákony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Vyhlášky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Vnitřní předpisy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Judikatura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 smtClean="0"/>
              <a:t>Ostatní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95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1. Prameny DPP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pPr marL="795338" indent="-685800">
              <a:buFont typeface="Lucida Sans Unicode" pitchFamily="34" charset="0"/>
              <a:buAutoNum type="romanUcPeriod"/>
              <a:defRPr/>
            </a:pPr>
            <a:r>
              <a:rPr lang="cs-CZ" dirty="0" smtClean="0"/>
              <a:t>ústavní zákony</a:t>
            </a:r>
          </a:p>
          <a:p>
            <a:pPr marL="795338" indent="-685800">
              <a:buFont typeface="Lucida Sans Unicode" pitchFamily="34" charset="0"/>
              <a:buAutoNum type="romanUcPeriod"/>
              <a:defRPr/>
            </a:pPr>
            <a:r>
              <a:rPr lang="cs-CZ" dirty="0" smtClean="0"/>
              <a:t>mezinárodní smlouvy</a:t>
            </a:r>
          </a:p>
          <a:p>
            <a:pPr marL="795338" indent="-685800">
              <a:buFont typeface="Lucida Sans Unicode" pitchFamily="34" charset="0"/>
              <a:buAutoNum type="romanUcPeriod"/>
              <a:defRPr/>
            </a:pPr>
            <a:r>
              <a:rPr lang="cs-CZ" dirty="0" smtClean="0"/>
              <a:t>právní předpisy Evropské unie</a:t>
            </a:r>
          </a:p>
          <a:p>
            <a:pPr marL="795338" indent="-685800">
              <a:buFont typeface="Lucida Sans Unicode" pitchFamily="34" charset="0"/>
              <a:buAutoNum type="romanUcPeriod"/>
              <a:defRPr/>
            </a:pPr>
            <a:r>
              <a:rPr lang="cs-CZ" dirty="0" smtClean="0"/>
              <a:t>zákony a zákonná opatření Senátu</a:t>
            </a:r>
          </a:p>
          <a:p>
            <a:pPr marL="795338" indent="-685800">
              <a:buFont typeface="Lucida Sans Unicode" pitchFamily="34" charset="0"/>
              <a:buAutoNum type="romanUcPeriod"/>
              <a:defRPr/>
            </a:pPr>
            <a:r>
              <a:rPr lang="cs-CZ" dirty="0" smtClean="0"/>
              <a:t>vyhlášky</a:t>
            </a:r>
          </a:p>
          <a:p>
            <a:pPr marL="795338" indent="-685800">
              <a:buFont typeface="Lucida Sans Unicode" pitchFamily="34" charset="0"/>
              <a:buAutoNum type="romanUcPeriod"/>
              <a:defRPr/>
            </a:pPr>
            <a:r>
              <a:rPr lang="cs-CZ" dirty="0" smtClean="0"/>
              <a:t>(vnitřní předpisy)</a:t>
            </a:r>
          </a:p>
          <a:p>
            <a:pPr marL="795338" indent="-685800">
              <a:buFont typeface="Lucida Sans Unicode" pitchFamily="34" charset="0"/>
              <a:buAutoNum type="romanUcPeriod"/>
              <a:defRPr/>
            </a:pPr>
            <a:r>
              <a:rPr lang="cs-CZ" dirty="0" smtClean="0"/>
              <a:t>(judikatura)</a:t>
            </a:r>
          </a:p>
          <a:p>
            <a:pPr marL="795338" indent="-685800">
              <a:buFont typeface="Lucida Sans Unicode" pitchFamily="34" charset="0"/>
              <a:buAutoNum type="romanUcPeriod"/>
              <a:defRPr/>
            </a:pPr>
            <a:r>
              <a:rPr lang="cs-CZ" dirty="0" smtClean="0"/>
              <a:t>(ostatní)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1392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2. Ústavní zákony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čl. 2 odst. 2 a 3 Listiny</a:t>
            </a:r>
          </a:p>
          <a:p>
            <a:r>
              <a:rPr lang="cs-CZ" dirty="0" smtClean="0"/>
              <a:t>čl. 4 odst. 1 Listiny</a:t>
            </a:r>
          </a:p>
          <a:p>
            <a:r>
              <a:rPr lang="cs-CZ" dirty="0" smtClean="0"/>
              <a:t>čl. 36 odst. 1 a 2 Listiny</a:t>
            </a:r>
          </a:p>
          <a:p>
            <a:r>
              <a:rPr lang="cs-CZ" dirty="0" smtClean="0"/>
              <a:t>čl. 38 odst. 2 Listiny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767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Nález Ústavního soudu II. ÚS 173/01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dirty="0" smtClean="0"/>
              <a:t>Ústavní soud v minulosti opakovaně judikoval, že i na daňové řízení lze vztáhnout pravidlo, že finanční orgány jsou </a:t>
            </a:r>
            <a:r>
              <a:rPr lang="cs-CZ" b="1" dirty="0" smtClean="0"/>
              <a:t>povinny postupovat v souladu s článkem 38 odst. 2 Listiny</a:t>
            </a:r>
            <a:r>
              <a:rPr lang="cs-CZ" dirty="0" smtClean="0"/>
              <a:t>. Musí tedy umožnit stěžovatelce, aby věc byla projednána v její přítomnosti a mohla se vyjádřit ke všem prováděným důkazům.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dirty="0" smtClean="0"/>
              <a:t>Okolnost, že finanční orgány nezařadily provedený sporný důkaz do spisového materiálu, </a:t>
            </a:r>
            <a:r>
              <a:rPr lang="cs-CZ" b="1" dirty="0" smtClean="0"/>
              <a:t>nedaly stěžovatelce možnost se k němu vyjádřit a nehodnotily jej ve vzájemné souvislosti s ostatními důkazy</a:t>
            </a:r>
            <a:r>
              <a:rPr lang="cs-CZ" dirty="0" smtClean="0"/>
              <a:t>, měla reálný vliv na zjištění skutečného stavu věci a následně i na správné právní posouzení věci do té míry, že zasáhla do ústavního práva na spravedlivý proces.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dirty="0" smtClean="0"/>
              <a:t>Současná právní úprava </a:t>
            </a:r>
            <a:r>
              <a:rPr lang="cs-CZ" b="1" dirty="0" smtClean="0"/>
              <a:t>nezná institut předběžného výběru důkazů</a:t>
            </a:r>
            <a:r>
              <a:rPr lang="cs-CZ" dirty="0" smtClean="0"/>
              <a:t>. Příslušné orgány nejsou proto oprávněny provádět podle vlastních kritérií předběžnou selekci důkazů a upravovat s jejím využitím důkazní situaci podle vlastní volby, případně z daných důkazů preferovat ty, které potvrzují zvolenou skutkovou verzi.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23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1. Daně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8352928" cy="5078313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3600" b="1" dirty="0" smtClean="0">
                <a:cs typeface="Arial" panose="020B0604020202020204" pitchFamily="34" charset="0"/>
              </a:rPr>
              <a:t>Daně</a:t>
            </a:r>
            <a:r>
              <a:rPr lang="en-US" sz="3600" b="1" dirty="0" smtClean="0">
                <a:cs typeface="Arial" panose="020B0604020202020204" pitchFamily="34" charset="0"/>
              </a:rPr>
              <a:t> (</a:t>
            </a:r>
            <a:r>
              <a:rPr lang="cs-CZ" sz="3600" b="1" dirty="0" smtClean="0">
                <a:cs typeface="Arial" panose="020B0604020202020204" pitchFamily="34" charset="0"/>
              </a:rPr>
              <a:t>v širokém smyslu</a:t>
            </a:r>
            <a:r>
              <a:rPr lang="en-US" sz="3600" b="1" dirty="0" smtClean="0">
                <a:cs typeface="Arial" panose="020B0604020202020204" pitchFamily="34" charset="0"/>
              </a:rPr>
              <a:t>)</a:t>
            </a: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1772816"/>
            <a:ext cx="2592288" cy="3908762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 smtClean="0">
                <a:cs typeface="Arial" panose="020B0604020202020204" pitchFamily="34" charset="0"/>
              </a:rPr>
              <a:t>Daně </a:t>
            </a:r>
            <a:r>
              <a:rPr lang="en-US" sz="2800" b="1" dirty="0" smtClean="0">
                <a:cs typeface="Arial" panose="020B0604020202020204" pitchFamily="34" charset="0"/>
              </a:rPr>
              <a:t>(</a:t>
            </a:r>
            <a:r>
              <a:rPr lang="cs-CZ" sz="2800" b="1" dirty="0" smtClean="0">
                <a:cs typeface="Arial" panose="020B0604020202020204" pitchFamily="34" charset="0"/>
              </a:rPr>
              <a:t>v úzkém smyslu</a:t>
            </a:r>
            <a:r>
              <a:rPr lang="en-US" sz="2800" b="1" dirty="0" smtClean="0">
                <a:cs typeface="Arial" panose="020B0604020202020204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cs-CZ" sz="2400" dirty="0" smtClean="0">
                <a:cs typeface="Arial" panose="020B0604020202020204" pitchFamily="34" charset="0"/>
              </a:rPr>
              <a:t>daně z příjmů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cs-CZ" sz="2400" dirty="0" smtClean="0">
                <a:cs typeface="Arial" panose="020B0604020202020204" pitchFamily="34" charset="0"/>
              </a:rPr>
              <a:t>daň z přidané hodnoty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cs-CZ" sz="2400" dirty="0" smtClean="0">
                <a:cs typeface="Arial" panose="020B0604020202020204" pitchFamily="34" charset="0"/>
              </a:rPr>
              <a:t>spotřební daně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cs-CZ" sz="2400" dirty="0" smtClean="0">
                <a:cs typeface="Arial" panose="020B0604020202020204" pitchFamily="34" charset="0"/>
              </a:rPr>
              <a:t>daň z nemovitých věcí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cs-CZ" sz="2400" dirty="0" smtClean="0">
                <a:cs typeface="Arial" panose="020B0604020202020204" pitchFamily="34" charset="0"/>
              </a:rPr>
              <a:t>další</a:t>
            </a:r>
            <a:endParaRPr lang="en-US" sz="2400" dirty="0" smtClean="0"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 smtClean="0"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 smtClean="0"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75856" y="1772817"/>
            <a:ext cx="2592288" cy="3888431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 smtClean="0">
                <a:cs typeface="Arial" panose="020B0604020202020204" pitchFamily="34" charset="0"/>
              </a:rPr>
              <a:t>Poplatky</a:t>
            </a:r>
            <a:endParaRPr lang="en-US" sz="2800" b="1" dirty="0" smtClean="0"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cs-CZ" sz="2400" dirty="0" smtClean="0">
                <a:cs typeface="Arial" panose="020B0604020202020204" pitchFamily="34" charset="0"/>
              </a:rPr>
              <a:t>soudní poplatky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cs typeface="Arial" panose="020B0604020202020204" pitchFamily="34" charset="0"/>
              </a:rPr>
              <a:t> správní poplatky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cs-CZ" sz="2400" dirty="0" smtClean="0">
                <a:cs typeface="Arial" panose="020B0604020202020204" pitchFamily="34" charset="0"/>
              </a:rPr>
              <a:t>místní poplatky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cs typeface="Arial" panose="020B0604020202020204" pitchFamily="34" charset="0"/>
              </a:rPr>
              <a:t> poplatky sui generis</a:t>
            </a:r>
            <a:endParaRPr lang="en-US" sz="2400" dirty="0" smtClean="0"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012160" y="1772816"/>
            <a:ext cx="2592288" cy="3888432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 smtClean="0">
                <a:cs typeface="Arial" panose="020B0604020202020204" pitchFamily="34" charset="0"/>
              </a:rPr>
              <a:t>Jiná obdobná peněžitá plnění</a:t>
            </a:r>
            <a:endParaRPr lang="en-US" sz="2800" b="1" dirty="0" smtClean="0"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cs-CZ" sz="2400" dirty="0" smtClean="0">
                <a:cs typeface="Arial" panose="020B0604020202020204" pitchFamily="34" charset="0"/>
              </a:rPr>
              <a:t>cla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cs-CZ" sz="2400" dirty="0" smtClean="0">
                <a:cs typeface="Arial" panose="020B0604020202020204" pitchFamily="34" charset="0"/>
              </a:rPr>
              <a:t>odvody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cs-CZ" sz="2400" dirty="0" smtClean="0">
                <a:cs typeface="Arial" panose="020B0604020202020204" pitchFamily="34" charset="0"/>
              </a:rPr>
              <a:t>veřejná pojistná</a:t>
            </a:r>
            <a:endParaRPr lang="en-US" sz="2400" dirty="0" smtClean="0"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 </a:t>
            </a:r>
            <a:r>
              <a:rPr lang="cs-CZ" sz="2400" dirty="0" smtClean="0">
                <a:cs typeface="Arial" panose="020B0604020202020204" pitchFamily="34" charset="0"/>
              </a:rPr>
              <a:t>příspěvky</a:t>
            </a:r>
            <a:endParaRPr lang="en-US" sz="2400" dirty="0" smtClean="0">
              <a:cs typeface="Arial" panose="020B0604020202020204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en-US" sz="2400" b="1" dirty="0" smtClean="0"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Nález Ústavního soudu II. ÚS 262/06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  <a:defRPr/>
            </a:pPr>
            <a:r>
              <a:rPr lang="cs-CZ" dirty="0" smtClean="0"/>
              <a:t>Na daňové řízení je nutné vztáhnout pravidlo, že finanční orgány jsou povinny postupovat ústavně konformním způsobem, což </a:t>
            </a:r>
            <a:br>
              <a:rPr lang="cs-CZ" dirty="0" smtClean="0"/>
            </a:br>
            <a:r>
              <a:rPr lang="cs-CZ" dirty="0" smtClean="0"/>
              <a:t>v tomto kontextu znamená umožnit daňovému subjektu projednání jeho věci v jeho přítomnosti a umožnit mu vyjádřit se ke všem prováděným důkazům. Ústavně konformním pak není takový postup správce daně, který </a:t>
            </a:r>
            <a:r>
              <a:rPr lang="cs-CZ" b="1" dirty="0" smtClean="0"/>
              <a:t>neuvede v oznámení jméno svědka, který má být vyslechnut ve věznici a neupozorní právního zástupce daňového subjektu na nutnost zajistit si přístup do věznice</a:t>
            </a:r>
            <a:r>
              <a:rPr lang="cs-CZ" dirty="0" smtClean="0"/>
              <a:t>.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cs-CZ" dirty="0" smtClean="0"/>
          </a:p>
          <a:p>
            <a:pPr marL="0" indent="0" algn="just">
              <a:lnSpc>
                <a:spcPct val="120000"/>
              </a:lnSpc>
              <a:buNone/>
              <a:defRPr/>
            </a:pPr>
            <a:r>
              <a:rPr lang="cs-CZ" dirty="0" smtClean="0"/>
              <a:t>Pokud obecné soudy nereagovaly na tuto skutečnost a nevzaly </a:t>
            </a:r>
            <a:br>
              <a:rPr lang="cs-CZ" dirty="0" smtClean="0"/>
            </a:br>
            <a:r>
              <a:rPr lang="cs-CZ" dirty="0" smtClean="0"/>
              <a:t>v úvahu právo stěžovatele garantované </a:t>
            </a:r>
            <a:r>
              <a:rPr lang="cs-CZ" b="1" dirty="0" smtClean="0"/>
              <a:t>čl. 38 odst. 2</a:t>
            </a:r>
            <a:r>
              <a:rPr lang="cs-CZ" dirty="0" smtClean="0"/>
              <a:t> Listiny základních práv a svobod, porušily svým postupem ustanovení </a:t>
            </a:r>
            <a:r>
              <a:rPr lang="cs-CZ" b="1" dirty="0" smtClean="0"/>
              <a:t>čl. 36 odst. 2 </a:t>
            </a:r>
            <a:r>
              <a:rPr lang="cs-CZ" dirty="0" smtClean="0"/>
              <a:t>Listiny základních práv a svobod.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0985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3. Mezinárodní smlouvy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smlouvy o výměně informací</a:t>
            </a:r>
          </a:p>
          <a:p>
            <a:pPr lvl="1"/>
            <a:r>
              <a:rPr lang="cs-CZ" dirty="0" smtClean="0"/>
              <a:t>multilaterální</a:t>
            </a:r>
          </a:p>
          <a:p>
            <a:pPr lvl="2"/>
            <a:r>
              <a:rPr lang="cs-CZ" dirty="0" smtClean="0"/>
              <a:t>Úmluva o vzájemné správní pomoci v daňových záležitostech – 2/2014 Sb. m. s.</a:t>
            </a:r>
          </a:p>
          <a:p>
            <a:pPr lvl="1"/>
            <a:r>
              <a:rPr lang="cs-CZ" dirty="0" smtClean="0"/>
              <a:t>bilaterální</a:t>
            </a:r>
          </a:p>
          <a:p>
            <a:pPr lvl="2"/>
            <a:r>
              <a:rPr lang="cs-CZ" dirty="0" smtClean="0"/>
              <a:t>o výměně informací v daňových záležitostech (TIEA) </a:t>
            </a:r>
          </a:p>
          <a:p>
            <a:pPr lvl="2"/>
            <a:r>
              <a:rPr lang="cs-CZ" dirty="0" smtClean="0"/>
              <a:t>Dohoda FATCA – 72/2014 Sb. m. s.</a:t>
            </a:r>
          </a:p>
          <a:p>
            <a:endParaRPr lang="cs-CZ" dirty="0" smtClean="0"/>
          </a:p>
          <a:p>
            <a:r>
              <a:rPr lang="cs-CZ" dirty="0" smtClean="0"/>
              <a:t>smlouvy o zamezení dvojího zdanění</a:t>
            </a:r>
          </a:p>
          <a:p>
            <a:pPr lvl="1"/>
            <a:r>
              <a:rPr lang="cs-CZ" dirty="0" smtClean="0"/>
              <a:t>článek týkající se výměny informací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9162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4. Právní předpisy Evropské unie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správní spolupráce – oblast nepřímých daní</a:t>
            </a:r>
          </a:p>
          <a:p>
            <a:pPr lvl="1"/>
            <a:r>
              <a:rPr lang="cs-CZ" dirty="0" smtClean="0"/>
              <a:t>č. 904/2010/EU</a:t>
            </a:r>
          </a:p>
          <a:p>
            <a:pPr lvl="1"/>
            <a:r>
              <a:rPr lang="cs-CZ" dirty="0" smtClean="0"/>
              <a:t>č. 389/2012/EU</a:t>
            </a:r>
          </a:p>
          <a:p>
            <a:r>
              <a:rPr lang="cs-CZ" dirty="0" smtClean="0"/>
              <a:t>správní spolupráce – ostatní daně</a:t>
            </a:r>
          </a:p>
          <a:p>
            <a:pPr lvl="1"/>
            <a:r>
              <a:rPr lang="cs-CZ" dirty="0" smtClean="0"/>
              <a:t>č. 2011/16/EU</a:t>
            </a:r>
          </a:p>
          <a:p>
            <a:r>
              <a:rPr lang="cs-CZ" dirty="0" smtClean="0"/>
              <a:t>oblast vymáhání daní</a:t>
            </a:r>
          </a:p>
          <a:p>
            <a:pPr lvl="1"/>
            <a:r>
              <a:rPr lang="cs-CZ" dirty="0" smtClean="0"/>
              <a:t>č. 2010/24/EU</a:t>
            </a:r>
          </a:p>
          <a:p>
            <a:r>
              <a:rPr lang="cs-CZ" dirty="0" smtClean="0"/>
              <a:t>další</a:t>
            </a:r>
          </a:p>
          <a:p>
            <a:pPr lvl="1"/>
            <a:r>
              <a:rPr lang="cs-CZ" dirty="0" smtClean="0"/>
              <a:t>č. 1286/2013/EU - </a:t>
            </a:r>
            <a:r>
              <a:rPr lang="cs-CZ" dirty="0" err="1" smtClean="0"/>
              <a:t>Fiscalis</a:t>
            </a:r>
            <a:r>
              <a:rPr lang="cs-CZ" dirty="0" smtClean="0"/>
              <a:t> 2020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7126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5. Zákony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zákon č. 280/2009 Sb., daňový řád</a:t>
            </a:r>
          </a:p>
          <a:p>
            <a:endParaRPr lang="cs-CZ" dirty="0" smtClean="0"/>
          </a:p>
          <a:p>
            <a:r>
              <a:rPr lang="cs-CZ" dirty="0" smtClean="0"/>
              <a:t>zákon č. 164/2013 Sb., o mezinárodní spolupráci při správě daní a o změně dalších souvisejících zákonů</a:t>
            </a:r>
          </a:p>
          <a:p>
            <a:r>
              <a:rPr lang="cs-CZ" dirty="0" smtClean="0"/>
              <a:t>zákon č. 471/2011 Sb., o mezinárodní pomoci při vymáhání některých finančních pohledávek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8166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6. Vyhlášky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vyhlášky provádějící daňový řád</a:t>
            </a:r>
          </a:p>
          <a:p>
            <a:pPr lvl="1"/>
            <a:r>
              <a:rPr lang="cs-CZ" sz="2400" dirty="0" smtClean="0"/>
              <a:t>382/2010 Sb.</a:t>
            </a:r>
          </a:p>
          <a:p>
            <a:pPr lvl="1"/>
            <a:r>
              <a:rPr lang="cs-CZ" sz="2400" dirty="0" smtClean="0"/>
              <a:t>383/2010 Sb.</a:t>
            </a:r>
          </a:p>
          <a:p>
            <a:pPr lvl="1"/>
            <a:r>
              <a:rPr lang="cs-CZ" sz="2400" dirty="0" smtClean="0"/>
              <a:t>(elektronické dražby)</a:t>
            </a:r>
          </a:p>
          <a:p>
            <a:pPr lvl="1"/>
            <a:endParaRPr lang="cs-CZ" sz="2400" dirty="0" smtClean="0"/>
          </a:p>
          <a:p>
            <a:r>
              <a:rPr lang="cs-CZ" sz="2800" dirty="0" smtClean="0"/>
              <a:t>vyhlášky provádějící zákon o mezinárodní spolupráci při správě daní</a:t>
            </a:r>
          </a:p>
          <a:p>
            <a:pPr lvl="1"/>
            <a:r>
              <a:rPr lang="cs-CZ" sz="2400" dirty="0" smtClean="0"/>
              <a:t>74/2014 Sb.</a:t>
            </a:r>
          </a:p>
          <a:p>
            <a:pPr lvl="1"/>
            <a:r>
              <a:rPr lang="cs-CZ" sz="2400" dirty="0" smtClean="0"/>
              <a:t>108/2016 Sb.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3168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7. Vnitřní předpisy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D-pokyny</a:t>
            </a:r>
          </a:p>
          <a:p>
            <a:endParaRPr lang="cs-CZ" dirty="0" smtClean="0"/>
          </a:p>
          <a:p>
            <a:r>
              <a:rPr lang="cs-CZ" dirty="0" smtClean="0"/>
              <a:t>jsou pramenem práva?</a:t>
            </a:r>
          </a:p>
          <a:p>
            <a:r>
              <a:rPr lang="cs-CZ" dirty="0" smtClean="0"/>
              <a:t>jsou právně závazné?</a:t>
            </a:r>
          </a:p>
          <a:p>
            <a:endParaRPr lang="cs-CZ" dirty="0" smtClean="0"/>
          </a:p>
          <a:p>
            <a:r>
              <a:rPr lang="cs-CZ" dirty="0" smtClean="0"/>
              <a:t>D-144</a:t>
            </a:r>
          </a:p>
          <a:p>
            <a:endParaRPr lang="cs-CZ" dirty="0" smtClean="0"/>
          </a:p>
          <a:p>
            <a:r>
              <a:rPr lang="cs-CZ" dirty="0" smtClean="0"/>
              <a:t>IV. ÚS 146/01</a:t>
            </a:r>
          </a:p>
          <a:p>
            <a:r>
              <a:rPr lang="cs-CZ" dirty="0" smtClean="0"/>
              <a:t>2 </a:t>
            </a:r>
            <a:r>
              <a:rPr lang="cs-CZ" dirty="0" err="1" smtClean="0"/>
              <a:t>Ans</a:t>
            </a:r>
            <a:r>
              <a:rPr lang="cs-CZ" dirty="0" smtClean="0"/>
              <a:t> 1/2005</a:t>
            </a:r>
          </a:p>
          <a:p>
            <a:r>
              <a:rPr lang="cs-CZ" dirty="0" smtClean="0"/>
              <a:t>6 </a:t>
            </a:r>
            <a:r>
              <a:rPr lang="cs-CZ" dirty="0" err="1" smtClean="0"/>
              <a:t>Ads</a:t>
            </a:r>
            <a:r>
              <a:rPr lang="cs-CZ" dirty="0" smtClean="0"/>
              <a:t> 88/2006</a:t>
            </a:r>
          </a:p>
          <a:p>
            <a:r>
              <a:rPr lang="cs-CZ" dirty="0" smtClean="0"/>
              <a:t>IV. ÚS 3207/07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5336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Nález Ústavního soudu IV. ÚS 146/01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lvl="0" algn="just">
              <a:buNone/>
            </a:pPr>
            <a:r>
              <a:rPr lang="cs-CZ" dirty="0" smtClean="0">
                <a:solidFill>
                  <a:prstClr val="black"/>
                </a:solidFill>
              </a:rPr>
              <a:t>Ústavní soud vychází ze skutečnosti, že lhůty pro vyřizování věcí sice nejsou stanoveny zákonem, nicméně postup, který územní finanční orgány pro svá rozhodování zvolily, nesvědčí o respektu 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dirty="0" smtClean="0">
                <a:solidFill>
                  <a:prstClr val="black"/>
                </a:solidFill>
              </a:rPr>
              <a:t>k právům stěžovatele na spravedlivé vyřízení věci 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dirty="0" smtClean="0">
                <a:solidFill>
                  <a:prstClr val="black"/>
                </a:solidFill>
              </a:rPr>
              <a:t>v přiměřené lhůtě.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9614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Rozhodnutí NSS 2 </a:t>
            </a:r>
            <a:r>
              <a:rPr lang="cs-CZ" dirty="0" err="1" smtClean="0"/>
              <a:t>Ans</a:t>
            </a:r>
            <a:r>
              <a:rPr lang="cs-CZ" dirty="0" smtClean="0"/>
              <a:t> 1/2005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lvl="0" indent="-256032" algn="just">
              <a:buNone/>
              <a:defRPr/>
            </a:pPr>
            <a:r>
              <a:rPr lang="cs-CZ" dirty="0" smtClean="0">
                <a:solidFill>
                  <a:prstClr val="black"/>
                </a:solidFill>
              </a:rPr>
              <a:t>Vytvořila-li se na základě pokynu Ministerstva financí č. D-144 z roku 1996, o stanovení lhůt pro uzavření vytýkacího řízení (§ 43 zákona ČNR č. 337/1992 Sb., 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dirty="0" smtClean="0">
                <a:solidFill>
                  <a:prstClr val="black"/>
                </a:solidFill>
              </a:rPr>
              <a:t>o správě daní a poplatků), správní praxe spočívající 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dirty="0" smtClean="0">
                <a:solidFill>
                  <a:prstClr val="black"/>
                </a:solidFill>
              </a:rPr>
              <a:t>v tom, že vytýkací řízení se uzavírají v určitých lhůtách, případně ve lhůtách prodloužených podle přesně určených pravidel, vyplývá ze zásady zákazu libovůle a neodůvodněně nerovného zacházení (čl. 1 věta první Listiny základních práv a svobod), že pro správní orgán je takováto správní praxe právně závazná.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8707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Rozsudek NSS 6 </a:t>
            </a:r>
            <a:r>
              <a:rPr lang="cs-CZ" dirty="0" err="1" smtClean="0"/>
              <a:t>Ads</a:t>
            </a:r>
            <a:r>
              <a:rPr lang="cs-CZ" dirty="0" smtClean="0"/>
              <a:t> 88/2006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cs-CZ" dirty="0" smtClean="0"/>
              <a:t>Správní praxe zakládající legitimní očekávání je </a:t>
            </a:r>
            <a:r>
              <a:rPr lang="cs-CZ" b="1" dirty="0" smtClean="0"/>
              <a:t>ustálená, jednotná a dlouhodobá činnost (příp. i nečinnost) orgánů veřejné správy, která opakovaně potvrzuje určitý výklad a použití právních předpisů</a:t>
            </a:r>
            <a:r>
              <a:rPr lang="cs-CZ" dirty="0" smtClean="0"/>
              <a:t>. Takovou praxí je správní orgán </a:t>
            </a:r>
            <a:r>
              <a:rPr lang="cs-CZ" b="1" dirty="0" smtClean="0"/>
              <a:t>vázán</a:t>
            </a:r>
            <a:r>
              <a:rPr lang="cs-CZ" dirty="0" smtClean="0"/>
              <a:t>. Jen taková správní praxe je doplněním psaného práva a je způsobilá modifikovat pravidla obsažená v právní normě. Správní praxi zakládající legitimní očekávání </a:t>
            </a:r>
            <a:r>
              <a:rPr lang="cs-CZ" b="1" dirty="0" smtClean="0"/>
              <a:t>lze změnit</a:t>
            </a:r>
            <a:r>
              <a:rPr lang="cs-CZ" dirty="0" smtClean="0"/>
              <a:t>, pokud je taková změna činěna do budoucna, dotčené subjekty mají možnost se s ní seznámit a je řádně odůvodněna závažnými okolnostmi. </a:t>
            </a:r>
          </a:p>
          <a:p>
            <a:pPr algn="just">
              <a:lnSpc>
                <a:spcPct val="120000"/>
              </a:lnSpc>
            </a:pPr>
            <a:r>
              <a:rPr lang="cs-CZ" dirty="0" smtClean="0"/>
              <a:t>Libovolná (svévolná) změna výkladu právních předpisů směřující k tíži adresátů není přípustná. Za racionální (nikoliv svévolnou) změnu správní praxe lze přitom s přihlédnutím ke konkrétním okolnostem považovat </a:t>
            </a:r>
          </a:p>
          <a:p>
            <a:pPr lvl="1" algn="just">
              <a:lnSpc>
                <a:spcPct val="120000"/>
              </a:lnSpc>
            </a:pPr>
            <a:r>
              <a:rPr lang="cs-CZ" dirty="0" smtClean="0"/>
              <a:t>změnu interpretovaného zákona,</a:t>
            </a:r>
          </a:p>
          <a:p>
            <a:pPr lvl="1" algn="just">
              <a:lnSpc>
                <a:spcPct val="120000"/>
              </a:lnSpc>
            </a:pPr>
            <a:r>
              <a:rPr lang="cs-CZ" dirty="0" smtClean="0"/>
              <a:t>změnu zákonů souvisejících s interpretovaným předpisem (systematický výklad) a </a:t>
            </a:r>
          </a:p>
          <a:p>
            <a:pPr lvl="1" algn="just">
              <a:lnSpc>
                <a:spcPct val="120000"/>
              </a:lnSpc>
            </a:pPr>
            <a:r>
              <a:rPr lang="cs-CZ" dirty="0" smtClean="0"/>
              <a:t>změnu skutečností rozhodných pro interpretaci zákona (teleologický výklad).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9971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2444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Nález Ústavního soudu IV. ÚS 3207/07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109537" lvl="0" indent="0" algn="just">
              <a:lnSpc>
                <a:spcPct val="120000"/>
              </a:lnSpc>
              <a:buNone/>
            </a:pPr>
            <a:r>
              <a:rPr lang="cs-CZ" sz="2900" dirty="0" smtClean="0">
                <a:solidFill>
                  <a:prstClr val="black"/>
                </a:solidFill>
              </a:rPr>
              <a:t>Soustavná praxe orgánů státní správy sociálního zabezpečení, kontinuálně existující do počátku roku 2004 a spočívající v </a:t>
            </a:r>
            <a:r>
              <a:rPr lang="cs-CZ" sz="2900" b="1" dirty="0" smtClean="0">
                <a:solidFill>
                  <a:prstClr val="black"/>
                </a:solidFill>
              </a:rPr>
              <a:t>neaplikování Všeobecné úmluvy o sociální bezpečnosti mezi Československem </a:t>
            </a:r>
            <a:br>
              <a:rPr lang="cs-CZ" sz="2900" b="1" dirty="0" smtClean="0">
                <a:solidFill>
                  <a:prstClr val="black"/>
                </a:solidFill>
              </a:rPr>
            </a:br>
            <a:r>
              <a:rPr lang="cs-CZ" sz="2900" b="1" dirty="0" smtClean="0">
                <a:solidFill>
                  <a:prstClr val="black"/>
                </a:solidFill>
              </a:rPr>
              <a:t>a Francií ze dne 12. 10. 1948</a:t>
            </a:r>
            <a:r>
              <a:rPr lang="cs-CZ" sz="2900" dirty="0" smtClean="0">
                <a:solidFill>
                  <a:prstClr val="black"/>
                </a:solidFill>
              </a:rPr>
              <a:t>, pokud šlo o účast francouzských státních příslušníků na systému sociálního pojištění, vytvořila oprávněná očekávání adresátů příslušných právních norem v oblasti nemocenského pojištění a </a:t>
            </a:r>
            <a:r>
              <a:rPr lang="cs-CZ" sz="2900" b="1" dirty="0" smtClean="0">
                <a:solidFill>
                  <a:prstClr val="black"/>
                </a:solidFill>
              </a:rPr>
              <a:t>"dotvořila" tak české právo v jeho materiální podobě v tom smyslu, že v této době nemohla být použita Všeobecná úmluva místo úpravy zákonné</a:t>
            </a:r>
            <a:r>
              <a:rPr lang="cs-CZ" sz="2900" dirty="0" smtClean="0">
                <a:solidFill>
                  <a:prstClr val="black"/>
                </a:solidFill>
              </a:rPr>
              <a:t>. Francouzští státní příslušníci, kteří neměli v České republice trvalý pobyt a byli činní na jejím území pro zaměstnavatele v pracovněprávním vztahu uzavřeném podle cizích právních předpisů, tedy nebyli účastni na pojištění podle zákona č. 54/1956 Sb., ve znění účinném do 31. 12. 2003 [a to s odkazem na ustanovení § 5 písm. b) citovaného zákona].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063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1. Daně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r>
              <a:rPr lang="cs-CZ" b="1" dirty="0" smtClean="0"/>
              <a:t>teoretická definice daně v širším smyslu</a:t>
            </a:r>
          </a:p>
          <a:p>
            <a:pPr lvl="1"/>
            <a:r>
              <a:rPr lang="cs-CZ" dirty="0" smtClean="0"/>
              <a:t>nenávratné, nedobrovolné, neekvivalentní či ekvivalentní a nesankční peněžité plnění ukládané na základě zákona spravované státem nebo jinými osobami vykonávajícími veřejnou správu, které je veřejným příjmem veřejných rozpočtů, a to příjmem neúčelovým či účelovým a zpravidla řádným, pravidelným a plánovaným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8. Judikatura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je pramenem práva?</a:t>
            </a:r>
          </a:p>
          <a:p>
            <a:pPr>
              <a:defRPr/>
            </a:pPr>
            <a:r>
              <a:rPr lang="cs-CZ" dirty="0" smtClean="0"/>
              <a:t>je právně závazná?</a:t>
            </a:r>
          </a:p>
          <a:p>
            <a:pPr>
              <a:defRPr/>
            </a:pPr>
            <a:endParaRPr lang="cs-CZ" dirty="0" smtClean="0"/>
          </a:p>
          <a:p>
            <a:pPr marL="681037" indent="-571500">
              <a:buFont typeface="+mj-lt"/>
              <a:buAutoNum type="romanUcPeriod"/>
              <a:defRPr/>
            </a:pPr>
            <a:r>
              <a:rPr lang="cs-CZ" dirty="0" smtClean="0"/>
              <a:t>krajské soudy a Nejvyšší správní soud</a:t>
            </a:r>
          </a:p>
          <a:p>
            <a:pPr marL="681037" indent="-571500">
              <a:buFont typeface="+mj-lt"/>
              <a:buAutoNum type="romanUcPeriod"/>
              <a:defRPr/>
            </a:pPr>
            <a:r>
              <a:rPr lang="cs-CZ" dirty="0" smtClean="0"/>
              <a:t>Ústavní soud</a:t>
            </a:r>
          </a:p>
          <a:p>
            <a:pPr marL="681037" indent="-571500">
              <a:buFont typeface="+mj-lt"/>
              <a:buAutoNum type="romanUcPeriod"/>
              <a:defRPr/>
            </a:pPr>
            <a:r>
              <a:rPr lang="cs-CZ" dirty="0" smtClean="0"/>
              <a:t>Evropský soud pro lidská práva</a:t>
            </a:r>
          </a:p>
          <a:p>
            <a:pPr marL="681037" indent="-571500">
              <a:buFont typeface="+mj-lt"/>
              <a:buAutoNum type="romanUcPeriod"/>
              <a:defRPr/>
            </a:pPr>
            <a:r>
              <a:rPr lang="cs-CZ" dirty="0" smtClean="0"/>
              <a:t>Soudní dvůr Evropské unie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2167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2444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I. Krajské soudy a Nejvyšší správní soud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správní soudnictví</a:t>
            </a:r>
          </a:p>
          <a:p>
            <a:r>
              <a:rPr lang="cs-CZ" dirty="0" smtClean="0"/>
              <a:t>soudní řád správní – zákon č. 150 /2002 Sb.</a:t>
            </a:r>
          </a:p>
          <a:p>
            <a:pPr lvl="1"/>
            <a:r>
              <a:rPr lang="cs-CZ" dirty="0" smtClean="0"/>
              <a:t>žaloba</a:t>
            </a:r>
          </a:p>
          <a:p>
            <a:pPr lvl="1"/>
            <a:r>
              <a:rPr lang="cs-CZ" dirty="0" smtClean="0"/>
              <a:t>kasační stížnost</a:t>
            </a:r>
          </a:p>
          <a:p>
            <a:endParaRPr lang="cs-CZ" dirty="0" smtClean="0"/>
          </a:p>
          <a:p>
            <a:r>
              <a:rPr lang="cs-CZ" dirty="0" smtClean="0"/>
              <a:t>do 2013 - finančně-správní kolegium</a:t>
            </a:r>
          </a:p>
          <a:p>
            <a:endParaRPr lang="cs-CZ" dirty="0" smtClean="0"/>
          </a:p>
          <a:p>
            <a:r>
              <a:rPr lang="cs-CZ" dirty="0" smtClean="0"/>
              <a:t>stanovisko pléna NSS</a:t>
            </a:r>
          </a:p>
          <a:p>
            <a:r>
              <a:rPr lang="cs-CZ" dirty="0" smtClean="0"/>
              <a:t>rozhodnutí rozšířeného senátu NSS</a:t>
            </a:r>
          </a:p>
          <a:p>
            <a:pPr lvl="1"/>
            <a:r>
              <a:rPr lang="cs-CZ" dirty="0" smtClean="0"/>
              <a:t>zásadní usnesení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9001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II. Ústavní soud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čl. 83-89 Ústavy</a:t>
            </a:r>
          </a:p>
          <a:p>
            <a:r>
              <a:rPr lang="cs-CZ" dirty="0" smtClean="0"/>
              <a:t>zákon č. 182/1993 Sb.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čl. 89 odst. 2</a:t>
            </a:r>
          </a:p>
          <a:p>
            <a:pPr lvl="1"/>
            <a:r>
              <a:rPr lang="cs-CZ" dirty="0" smtClean="0"/>
              <a:t>Vykonatelná rozhodnutí Ústavního soudu jsou závazná pro všechny orgány i osoby.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593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III. Evropský soud pro lidská práva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Úmluva o ochraně lidských práv a základních svobod</a:t>
            </a:r>
          </a:p>
          <a:p>
            <a:r>
              <a:rPr lang="cs-CZ" dirty="0" smtClean="0"/>
              <a:t>individuální stížnosti</a:t>
            </a:r>
          </a:p>
          <a:p>
            <a:r>
              <a:rPr lang="cs-CZ" dirty="0" smtClean="0"/>
              <a:t>čl. 6 - otázka aplikovatelnosti na daňové spory</a:t>
            </a:r>
          </a:p>
          <a:p>
            <a:pPr lvl="1"/>
            <a:r>
              <a:rPr lang="cs-CZ" dirty="0" smtClean="0"/>
              <a:t>obecně – </a:t>
            </a:r>
            <a:r>
              <a:rPr lang="cs-CZ" dirty="0" err="1" smtClean="0"/>
              <a:t>Ferrazini</a:t>
            </a:r>
            <a:r>
              <a:rPr lang="cs-CZ" dirty="0" smtClean="0"/>
              <a:t> proti Itálii</a:t>
            </a:r>
          </a:p>
          <a:p>
            <a:pPr lvl="1"/>
            <a:r>
              <a:rPr lang="cs-CZ" dirty="0" smtClean="0"/>
              <a:t>sankce při správě daní </a:t>
            </a:r>
          </a:p>
          <a:p>
            <a:pPr lvl="2"/>
            <a:r>
              <a:rPr lang="cs-CZ" dirty="0" smtClean="0"/>
              <a:t>čl. 4 Protokolu č. 7 - </a:t>
            </a:r>
            <a:r>
              <a:rPr lang="fi-FI" dirty="0" smtClean="0"/>
              <a:t>Zolotukhin</a:t>
            </a:r>
            <a:r>
              <a:rPr lang="cs-CZ" dirty="0" smtClean="0"/>
              <a:t> </a:t>
            </a:r>
            <a:r>
              <a:rPr lang="fi-FI" dirty="0" smtClean="0"/>
              <a:t>proti Rusku</a:t>
            </a:r>
            <a:r>
              <a:rPr lang="cs-CZ" dirty="0" smtClean="0"/>
              <a:t>, Lucky </a:t>
            </a:r>
            <a:r>
              <a:rPr lang="cs-CZ" dirty="0" err="1" smtClean="0"/>
              <a:t>Dev</a:t>
            </a:r>
            <a:r>
              <a:rPr lang="cs-CZ" dirty="0" smtClean="0"/>
              <a:t> proti Švédsku, A </a:t>
            </a:r>
            <a:r>
              <a:rPr lang="cs-CZ" dirty="0" err="1" smtClean="0"/>
              <a:t>a</a:t>
            </a:r>
            <a:r>
              <a:rPr lang="cs-CZ" dirty="0" smtClean="0"/>
              <a:t> B proti Norsku</a:t>
            </a:r>
          </a:p>
          <a:p>
            <a:pPr lvl="2"/>
            <a:r>
              <a:rPr lang="cs-CZ" dirty="0" smtClean="0"/>
              <a:t>NSS – penále má povahu trestu (č. </a:t>
            </a:r>
            <a:r>
              <a:rPr lang="cs-CZ" dirty="0" err="1" smtClean="0"/>
              <a:t>j</a:t>
            </a:r>
            <a:r>
              <a:rPr lang="cs-CZ" dirty="0" smtClean="0"/>
              <a:t>. 4 </a:t>
            </a:r>
            <a:r>
              <a:rPr lang="cs-CZ" dirty="0" err="1" smtClean="0"/>
              <a:t>Afs</a:t>
            </a:r>
            <a:r>
              <a:rPr lang="cs-CZ" dirty="0" smtClean="0"/>
              <a:t> 210/2014-57)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7648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err="1" smtClean="0"/>
              <a:t>Ferrazzini</a:t>
            </a:r>
            <a:r>
              <a:rPr lang="cs-CZ" dirty="0" smtClean="0"/>
              <a:t> proti Itálii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marL="0" algn="just">
              <a:lnSpc>
                <a:spcPct val="120000"/>
              </a:lnSpc>
              <a:buNone/>
            </a:pPr>
            <a:r>
              <a:rPr lang="cs-CZ" dirty="0" smtClean="0"/>
              <a:t>Pokud jde o daňové záležitosti, vývoj, k němuž mohlo dojít v demokratických státech, se nedotýká zásadní povahy povinnosti jednotlivců nebo podniků platit daně. Ve vztahu k době přijetí Úmluvy zde nedošlo k novému zasahování státu do "občanské" oblasti života jednotlivců. Soud má za to, že </a:t>
            </a:r>
            <a:r>
              <a:rPr lang="cs-CZ" b="1" dirty="0" smtClean="0"/>
              <a:t>daňové záležitosti dosud tvoří součást tvrdého jádra výsad veřejné moci, přičemž veřejný charakter vztahu mezi daňovým poplatníkem a daňovým úřadem nadále převládá</a:t>
            </a:r>
            <a:r>
              <a:rPr lang="cs-CZ" dirty="0" smtClean="0"/>
              <a:t>. Jelikož Úmluva a její Protokoly musí být interpretovány jako celek, Soud také poznamenává, že čl. 1 Protokolu č. 1, týkající se ochrany majetku, vyhrazuje státům právo přijímat zákony, které považují za nezbytné, aby upravily užívání majetku v souladu s obecným zájmem a zajistily placení daní (viz též </a:t>
            </a:r>
            <a:r>
              <a:rPr lang="cs-CZ" dirty="0" err="1" smtClean="0"/>
              <a:t>Gasus</a:t>
            </a:r>
            <a:r>
              <a:rPr lang="cs-CZ" dirty="0" smtClean="0"/>
              <a:t> </a:t>
            </a:r>
            <a:r>
              <a:rPr lang="cs-CZ" dirty="0" err="1" smtClean="0"/>
              <a:t>Dosier</a:t>
            </a:r>
            <a:r>
              <a:rPr lang="cs-CZ" dirty="0" smtClean="0"/>
              <a:t>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Fördertechnik</a:t>
            </a:r>
            <a:r>
              <a:rPr lang="cs-CZ" dirty="0" smtClean="0"/>
              <a:t> </a:t>
            </a:r>
            <a:r>
              <a:rPr lang="cs-CZ" dirty="0" err="1" smtClean="0"/>
              <a:t>GmbH</a:t>
            </a:r>
            <a:r>
              <a:rPr lang="cs-CZ" dirty="0" smtClean="0"/>
              <a:t> proti Nizozemí, 1995). Soud tento prvek, aniž by mu přisuzoval rozhodující význam, bere v úvahu. Domnívá se, že </a:t>
            </a:r>
            <a:r>
              <a:rPr lang="cs-CZ" b="1" dirty="0" smtClean="0"/>
              <a:t>daňové spory se vymykají oblasti občanských práv a závazků navzdory majetkovým důsledkům, které nevyhnutelně mají pro situaci daňových poplatníků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6379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A </a:t>
            </a:r>
            <a:r>
              <a:rPr lang="cs-CZ" dirty="0" err="1" smtClean="0"/>
              <a:t>a</a:t>
            </a:r>
            <a:r>
              <a:rPr lang="cs-CZ" dirty="0" smtClean="0"/>
              <a:t> B proti Norsku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pPr hangingPunct="0"/>
            <a:r>
              <a:rPr lang="cs-CZ" dirty="0" smtClean="0"/>
              <a:t>Soud uvedl, že daňové penále (ve výši 30 %) povahu trestní sankce v daném případě má. Stejně tak soud shledal, že se jedná o identickou věc </a:t>
            </a:r>
            <a:r>
              <a:rPr lang="cs-CZ" i="1" dirty="0" smtClean="0"/>
              <a:t>(</a:t>
            </a:r>
            <a:r>
              <a:rPr lang="cs-CZ" i="1" dirty="0" err="1" smtClean="0"/>
              <a:t>idem</a:t>
            </a:r>
            <a:r>
              <a:rPr lang="cs-CZ" i="1" dirty="0" smtClean="0"/>
              <a:t>)</a:t>
            </a:r>
            <a:r>
              <a:rPr lang="cs-CZ" dirty="0" smtClean="0"/>
              <a:t>, neboť k oběma následkům došlo na základě neuvedení relevantních údajů do daňového přiznání. Obě rozhodnutí soud dále shledal jako konečná. </a:t>
            </a:r>
          </a:p>
          <a:p>
            <a:r>
              <a:rPr lang="cs-CZ" dirty="0" smtClean="0"/>
              <a:t>Za klíčové soud považoval zkoumání toho, zda lze v daném případě hovořit o dvojím druhu sankce </a:t>
            </a:r>
            <a:r>
              <a:rPr lang="cs-CZ" i="1" dirty="0" smtClean="0"/>
              <a:t>(bis) </a:t>
            </a:r>
            <a:r>
              <a:rPr lang="cs-CZ" dirty="0" smtClean="0"/>
              <a:t>za totéž počínání. Zde soud uvedl, že oba druhy sankcí cílí na odlišná porušení povinností. Zatímco daňové penále stíhá, byť nevědomé a neúmyslné neuvedení správných údajů do daňového přiznání, trestní sankce stíhají jednání primárně úmyslná, čímž má docházet k ochraně poněkud odlišných společenských zájmů. Stejně tak soud neshledal identitu v subjektech ukládajících sankce v různých druzích řízení a v časovém sledu uložených sankcí.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1878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IV. Soudní dvůr Evropské unie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orgán Evropské unie</a:t>
            </a:r>
          </a:p>
          <a:p>
            <a:r>
              <a:rPr lang="cs-CZ" dirty="0" smtClean="0"/>
              <a:t>čl. 19 Smlouvy o Evropské unii</a:t>
            </a:r>
          </a:p>
          <a:p>
            <a:r>
              <a:rPr lang="cs-CZ" dirty="0" smtClean="0"/>
              <a:t>působnost</a:t>
            </a:r>
          </a:p>
          <a:p>
            <a:pPr lvl="1"/>
            <a:r>
              <a:rPr lang="cs-CZ" dirty="0" smtClean="0"/>
              <a:t>dodržování práva při výkladu a provádění Smluv</a:t>
            </a:r>
          </a:p>
          <a:p>
            <a:pPr lvl="1"/>
            <a:r>
              <a:rPr lang="cs-CZ" dirty="0" smtClean="0"/>
              <a:t>řízení o žalobách</a:t>
            </a:r>
          </a:p>
          <a:p>
            <a:pPr lvl="1"/>
            <a:r>
              <a:rPr lang="cs-CZ" dirty="0" smtClean="0"/>
              <a:t>řízení o předběžných otázkách</a:t>
            </a:r>
          </a:p>
          <a:p>
            <a:pPr lvl="1"/>
            <a:r>
              <a:rPr lang="cs-CZ" dirty="0" smtClean="0"/>
              <a:t>další</a:t>
            </a:r>
          </a:p>
          <a:p>
            <a:endParaRPr lang="cs-CZ" dirty="0" smtClean="0"/>
          </a:p>
          <a:p>
            <a:r>
              <a:rPr lang="cs-CZ" dirty="0" err="1" smtClean="0"/>
              <a:t>eurokonformní</a:t>
            </a:r>
            <a:r>
              <a:rPr lang="cs-CZ" dirty="0" smtClean="0"/>
              <a:t> výklad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0965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Rozsudek NSS 2 </a:t>
            </a:r>
            <a:r>
              <a:rPr lang="cs-CZ" dirty="0" err="1" smtClean="0"/>
              <a:t>Afs</a:t>
            </a:r>
            <a:r>
              <a:rPr lang="cs-CZ" dirty="0" smtClean="0"/>
              <a:t> 92/2005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algn="just">
              <a:lnSpc>
                <a:spcPct val="120000"/>
              </a:lnSpc>
              <a:buNone/>
            </a:pPr>
            <a:r>
              <a:rPr lang="cs-CZ" dirty="0" smtClean="0"/>
              <a:t>I v případech, kdy se posuzují skutkové okolnosti, k nimž došlo před vstupem České republiky do Evropské unie, a rozhodným právem je právo tehdy účinné, je</a:t>
            </a:r>
            <a:r>
              <a:rPr lang="cs-CZ" b="1" dirty="0" smtClean="0"/>
              <a:t> nutno ustanovení českého právního předpisu</a:t>
            </a:r>
            <a:r>
              <a:rPr lang="cs-CZ" dirty="0" smtClean="0"/>
              <a:t>, přijatého nepochybně za účelem sbližování českého práva s právem Evropských společenství a majícího svůj předobraz v právní normě obsažené v právu Evropských společenství, </a:t>
            </a:r>
            <a:r>
              <a:rPr lang="cs-CZ" b="1" dirty="0" smtClean="0"/>
              <a:t>vykládat konformně s touto normou</a:t>
            </a:r>
            <a:r>
              <a:rPr lang="cs-CZ" dirty="0" smtClean="0"/>
              <a:t>. Odchýlit se od takovéhoto výkladu je však zpravidla nezbytné v případech, kdy pro to existují zřejmé racionální důvody dané kupříkladu tím, že v ustanovení českého právního předpisu byla úmyslně zvolena odlišná textace nebo že ten, kdo právní předpis vydal, v něm jiným nepochybným způsobem projevil vůli odlišnou od vůle projevené v normě práva Evropských společenství.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2688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Rozsudek NSS 5 </a:t>
            </a:r>
            <a:r>
              <a:rPr lang="cs-CZ" dirty="0" err="1" smtClean="0"/>
              <a:t>Afs</a:t>
            </a:r>
            <a:r>
              <a:rPr lang="cs-CZ" dirty="0" smtClean="0"/>
              <a:t> 53/2009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algn="just">
              <a:lnSpc>
                <a:spcPct val="120000"/>
              </a:lnSpc>
              <a:buNone/>
            </a:pPr>
            <a:r>
              <a:rPr lang="cs-CZ" dirty="0" smtClean="0"/>
              <a:t>Nelze totiž dospět k jinému závěru, než že </a:t>
            </a:r>
            <a:r>
              <a:rPr lang="cs-CZ" b="1" dirty="0" smtClean="0"/>
              <a:t>správní orgány pochybily, neuplatnily-li v případě žalobkyně </a:t>
            </a:r>
            <a:r>
              <a:rPr lang="cs-CZ" b="1" dirty="0" err="1" smtClean="0"/>
              <a:t>eurokonformní</a:t>
            </a:r>
            <a:r>
              <a:rPr lang="cs-CZ" b="1" dirty="0" smtClean="0"/>
              <a:t> výklad zákona</a:t>
            </a:r>
            <a:r>
              <a:rPr lang="cs-CZ" dirty="0" smtClean="0"/>
              <a:t>. Pochybení správce daně se přitom zde nenachází v rovině skutkové (dokazování), tak jak tomu bylo ve věci výše uvedené, ale v rovině právní.</a:t>
            </a:r>
          </a:p>
          <a:p>
            <a:pPr marL="0">
              <a:lnSpc>
                <a:spcPct val="120000"/>
              </a:lnSpc>
            </a:pPr>
            <a:endParaRPr lang="cs-CZ" dirty="0" smtClean="0"/>
          </a:p>
          <a:p>
            <a:pPr marL="0" algn="just">
              <a:lnSpc>
                <a:spcPct val="120000"/>
              </a:lnSpc>
              <a:buNone/>
            </a:pPr>
            <a:r>
              <a:rPr lang="cs-CZ" dirty="0" smtClean="0"/>
              <a:t>Žalovaný nepochybně není odpovědný za správnou implementaci šesté směrnice, není tedy tím, kdo nesprávnou implementaci zavinil, je však </a:t>
            </a:r>
            <a:r>
              <a:rPr lang="cs-CZ" b="1" dirty="0" smtClean="0"/>
              <a:t>nepochybně odpovědný za to, že zákon o dani z přidané hodnoty nevyložil v souladu s šestou směrnicí</a:t>
            </a:r>
            <a:r>
              <a:rPr lang="cs-CZ" dirty="0" smtClean="0"/>
              <a:t>. Postupoval-li tedy žalovaný podle ustanovení, které je neslučitelné s </a:t>
            </a:r>
            <a:r>
              <a:rPr lang="cs-CZ" dirty="0" err="1" smtClean="0"/>
              <a:t>komunitárním</a:t>
            </a:r>
            <a:r>
              <a:rPr lang="cs-CZ" dirty="0" smtClean="0"/>
              <a:t> právem, nelze dospět k jinému závěru, než že pochybil. Jak již bylo podáno výše, nesprávná implementace evropského práva nemůže jít k tíži jednotlivce.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9171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Charakter a zásady daňového řízení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B662E3A-6220-4BF4-927B-1C601543F00F}" type="datetime1">
              <a:rPr lang="cs-CZ" smtClean="0"/>
              <a:t>1.12.2017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842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1. Daně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vymezení daně pro účely daňového řádu</a:t>
            </a:r>
          </a:p>
          <a:p>
            <a:pPr lvl="1"/>
            <a:r>
              <a:rPr lang="cs-CZ" dirty="0" smtClean="0"/>
              <a:t>§ 2 odst. 3 daňového řádu - </a:t>
            </a:r>
            <a:r>
              <a:rPr lang="cs-CZ" sz="2400" dirty="0" smtClean="0">
                <a:solidFill>
                  <a:srgbClr val="000000"/>
                </a:solidFill>
              </a:rPr>
              <a:t>daň zahrnuje</a:t>
            </a:r>
          </a:p>
          <a:p>
            <a:pPr lvl="2"/>
            <a:r>
              <a:rPr lang="cs-CZ" sz="1800" dirty="0" smtClean="0"/>
              <a:t>peněžité plnění označené jako daň, clo, poplatek</a:t>
            </a:r>
          </a:p>
          <a:p>
            <a:pPr lvl="2"/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peněžité plnění, pokud zákon stanoví, že se při jeho správě postupuje podle daňového řádu </a:t>
            </a:r>
            <a:r>
              <a:rPr lang="cs-CZ" sz="1400" dirty="0" smtClean="0">
                <a:solidFill>
                  <a:srgbClr val="000000"/>
                </a:solidFill>
              </a:rPr>
              <a:t>(odvody, příspěvky, úhrady, penále)</a:t>
            </a:r>
            <a:endParaRPr lang="cs-CZ" sz="1400" dirty="0" smtClean="0"/>
          </a:p>
          <a:p>
            <a:pPr lvl="2"/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peněžité plnění v rámci dělené správy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400" dirty="0" smtClean="0">
                <a:solidFill>
                  <a:srgbClr val="000000"/>
                </a:solidFill>
              </a:rPr>
              <a:t>(pouze v platební rovině)</a:t>
            </a:r>
          </a:p>
          <a:p>
            <a:pPr lvl="2"/>
            <a:r>
              <a:rPr lang="cs-CZ" sz="1800" dirty="0" smtClean="0"/>
              <a:t>daňový odpočet, daňovou ztrátu, jiný způsob zdanění </a:t>
            </a:r>
            <a:r>
              <a:rPr lang="cs-CZ" sz="1400" dirty="0" smtClean="0">
                <a:solidFill>
                  <a:srgbClr val="000000"/>
                </a:solidFill>
              </a:rPr>
              <a:t>(není-li stanoveno jinak)</a:t>
            </a:r>
            <a:endParaRPr lang="cs-CZ" sz="1400" dirty="0" smtClean="0"/>
          </a:p>
          <a:p>
            <a:pPr lvl="2"/>
            <a:r>
              <a:rPr lang="cs-CZ" sz="1800" dirty="0" smtClean="0">
                <a:solidFill>
                  <a:srgbClr val="000000"/>
                </a:solidFill>
              </a:rPr>
              <a:t>příslušenství daně </a:t>
            </a:r>
            <a:r>
              <a:rPr lang="cs-CZ" sz="1400" dirty="0" smtClean="0">
                <a:solidFill>
                  <a:srgbClr val="000000"/>
                </a:solidFill>
              </a:rPr>
              <a:t>(není-li stanoveno jinak)</a:t>
            </a:r>
          </a:p>
          <a:p>
            <a:pPr lvl="1">
              <a:buNone/>
            </a:pPr>
            <a:endParaRPr lang="cs-CZ" sz="2400" dirty="0" smtClean="0"/>
          </a:p>
          <a:p>
            <a:pPr lvl="1"/>
            <a:r>
              <a:rPr lang="cs-CZ" sz="2400" dirty="0" smtClean="0"/>
              <a:t>záloha na daň</a:t>
            </a:r>
          </a:p>
          <a:p>
            <a:pPr lvl="1"/>
            <a:r>
              <a:rPr lang="cs-CZ" sz="2400" dirty="0" smtClean="0"/>
              <a:t>veřejné rozpočty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druh daně</a:t>
            </a: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3200" smtClean="0"/>
              <a:t>Zásady daňového práva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3200" smtClean="0"/>
              <a:t>Základní zásady správy daní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3200" smtClean="0"/>
              <a:t>Související zásady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3200" smtClean="0"/>
              <a:t>Charakter daňového řízení</a:t>
            </a:r>
          </a:p>
          <a:p>
            <a:pPr marL="623888" indent="-514350"/>
            <a:endParaRPr lang="cs-CZ" sz="3200" smtClean="0"/>
          </a:p>
        </p:txBody>
      </p:sp>
      <p:sp>
        <p:nvSpPr>
          <p:cNvPr id="8192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mtClean="0">
                <a:effectLst/>
              </a:rPr>
              <a:t>Osnova</a:t>
            </a:r>
          </a:p>
        </p:txBody>
      </p:sp>
      <p:sp>
        <p:nvSpPr>
          <p:cNvPr id="81925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A2E8D44-DB6E-40CB-B99C-94072C21AF6C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382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/>
              <a:t>Zásada </a:t>
            </a:r>
            <a:r>
              <a:rPr lang="cs-CZ" sz="2400" b="1" i="1" dirty="0" err="1" smtClean="0"/>
              <a:t>Nullum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tributum</a:t>
            </a:r>
            <a:r>
              <a:rPr lang="cs-CZ" sz="2400" b="1" i="1" dirty="0" smtClean="0"/>
              <a:t> sine lege</a:t>
            </a:r>
          </a:p>
          <a:p>
            <a:pPr lvl="1"/>
            <a:r>
              <a:rPr lang="cs-CZ" sz="2000" dirty="0" smtClean="0"/>
              <a:t>čl. 11 odst. 5 Listiny</a:t>
            </a:r>
          </a:p>
          <a:p>
            <a:endParaRPr lang="cs-CZ" sz="1200" b="1" dirty="0" smtClean="0"/>
          </a:p>
          <a:p>
            <a:r>
              <a:rPr lang="cs-CZ" sz="2400" b="1" dirty="0" smtClean="0"/>
              <a:t>Zásada rozumného zdanění</a:t>
            </a:r>
          </a:p>
          <a:p>
            <a:pPr lvl="1"/>
            <a:r>
              <a:rPr lang="cs-CZ" sz="2000" dirty="0" smtClean="0"/>
              <a:t>zásada únosnosti (pojem </a:t>
            </a:r>
            <a:r>
              <a:rPr lang="cs-CZ" sz="2000" i="1" dirty="0" smtClean="0"/>
              <a:t>rdousící efekt</a:t>
            </a:r>
            <a:r>
              <a:rPr lang="cs-CZ" sz="2000" dirty="0" smtClean="0"/>
              <a:t>)</a:t>
            </a:r>
          </a:p>
          <a:p>
            <a:pPr lvl="1"/>
            <a:endParaRPr lang="cs-CZ" sz="1200" dirty="0" smtClean="0"/>
          </a:p>
          <a:p>
            <a:r>
              <a:rPr lang="cs-CZ" sz="2400" b="1" dirty="0"/>
              <a:t>Zásada daňové spravedlnosti </a:t>
            </a:r>
          </a:p>
          <a:p>
            <a:pPr lvl="2"/>
            <a:r>
              <a:rPr lang="cs-CZ" sz="1800" b="1" i="1" dirty="0" smtClean="0"/>
              <a:t>horizontální vs. vertikální</a:t>
            </a:r>
            <a:endParaRPr lang="cs-CZ" sz="1600" dirty="0">
              <a:sym typeface="Wingdings 3" pitchFamily="18" charset="2"/>
            </a:endParaRPr>
          </a:p>
          <a:p>
            <a:pPr lvl="1"/>
            <a:r>
              <a:rPr lang="cs-CZ" sz="2000" dirty="0">
                <a:sym typeface="Wingdings 3" pitchFamily="18" charset="2"/>
              </a:rPr>
              <a:t>rovnoměrnost zdanění</a:t>
            </a:r>
          </a:p>
          <a:p>
            <a:endParaRPr lang="cs-CZ" sz="1200" b="1" dirty="0"/>
          </a:p>
          <a:p>
            <a:r>
              <a:rPr lang="cs-CZ" sz="2400" b="1" dirty="0"/>
              <a:t>Zásada daňové solidarity</a:t>
            </a:r>
          </a:p>
          <a:p>
            <a:pPr lvl="1"/>
            <a:r>
              <a:rPr lang="cs-CZ" sz="2000" dirty="0"/>
              <a:t>solidarita bohatších s chudšími</a:t>
            </a:r>
          </a:p>
          <a:p>
            <a:pPr lvl="1"/>
            <a:r>
              <a:rPr lang="cs-CZ" sz="2000" dirty="0"/>
              <a:t>nucená solidarita poctivých s nepoctivými</a:t>
            </a:r>
          </a:p>
          <a:p>
            <a:endParaRPr lang="cs-CZ" sz="1200" b="1" dirty="0"/>
          </a:p>
          <a:p>
            <a:endParaRPr lang="cs-CZ" sz="2300" dirty="0" smtClean="0"/>
          </a:p>
        </p:txBody>
      </p:sp>
      <p:sp>
        <p:nvSpPr>
          <p:cNvPr id="8089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1. Zásady daňového práva 1/3</a:t>
            </a:r>
          </a:p>
        </p:txBody>
      </p:sp>
      <p:sp>
        <p:nvSpPr>
          <p:cNvPr id="80905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1213AE4-E5D5-4E61-AB54-1C36E553CE0D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764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cs-CZ" sz="2400" b="1" dirty="0" smtClean="0"/>
              <a:t>Zásada jednoznačnosti</a:t>
            </a:r>
          </a:p>
          <a:p>
            <a:pPr lvl="1"/>
            <a:r>
              <a:rPr lang="cs-CZ" sz="2000" dirty="0" smtClean="0"/>
              <a:t>v pochybnosti o povinnosti daňového subjektu v jeho prospěch </a:t>
            </a:r>
            <a:r>
              <a:rPr lang="cs-CZ" sz="2000" i="1" dirty="0" smtClean="0"/>
              <a:t>(in </a:t>
            </a:r>
            <a:r>
              <a:rPr lang="cs-CZ" sz="2000" i="1" dirty="0" err="1" smtClean="0"/>
              <a:t>dubio</a:t>
            </a:r>
            <a:r>
              <a:rPr lang="cs-CZ" sz="2000" i="1" dirty="0" smtClean="0"/>
              <a:t> pro </a:t>
            </a:r>
            <a:r>
              <a:rPr lang="cs-CZ" sz="2000" i="1" dirty="0" err="1" smtClean="0"/>
              <a:t>libertate</a:t>
            </a:r>
            <a:r>
              <a:rPr lang="cs-CZ" sz="2000" i="1" dirty="0" smtClean="0"/>
              <a:t>)</a:t>
            </a:r>
          </a:p>
          <a:p>
            <a:endParaRPr lang="cs-CZ" sz="800" b="1" i="1" dirty="0" smtClean="0"/>
          </a:p>
          <a:p>
            <a:r>
              <a:rPr lang="cs-CZ" sz="2400" b="1" dirty="0" smtClean="0"/>
              <a:t>Zásada zákazu retroaktivity zákona</a:t>
            </a:r>
          </a:p>
          <a:p>
            <a:pPr lvl="1"/>
            <a:r>
              <a:rPr lang="cs-CZ" sz="2000" dirty="0" smtClean="0"/>
              <a:t>pravá x nepravá retroaktivita</a:t>
            </a:r>
            <a:endParaRPr lang="cs-CZ" sz="2000" dirty="0" smtClean="0">
              <a:sym typeface="Wingdings 3" pitchFamily="18" charset="2"/>
            </a:endParaRPr>
          </a:p>
          <a:p>
            <a:endParaRPr lang="cs-CZ" sz="900" b="1" dirty="0" smtClean="0"/>
          </a:p>
          <a:p>
            <a:r>
              <a:rPr lang="cs-CZ" sz="2400" b="1" dirty="0" smtClean="0"/>
              <a:t>Zásada zákazu dvojího zdanění (duplicity zdanění)</a:t>
            </a:r>
          </a:p>
          <a:p>
            <a:endParaRPr lang="cs-CZ" sz="800" dirty="0" smtClean="0"/>
          </a:p>
          <a:p>
            <a:r>
              <a:rPr lang="cs-CZ" sz="2400" b="1" dirty="0" smtClean="0"/>
              <a:t>Zásada primárně fiskálního účelu zdanění</a:t>
            </a:r>
          </a:p>
          <a:p>
            <a:endParaRPr lang="cs-CZ" sz="800" b="1" dirty="0" smtClean="0"/>
          </a:p>
          <a:p>
            <a:r>
              <a:rPr lang="cs-CZ" sz="2400" b="1" dirty="0" smtClean="0"/>
              <a:t>Zásada daňové neutrality</a:t>
            </a:r>
            <a:endParaRPr lang="cs-CZ" sz="1400" b="1" dirty="0" smtClean="0"/>
          </a:p>
        </p:txBody>
      </p:sp>
      <p:sp>
        <p:nvSpPr>
          <p:cNvPr id="8397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1. Zásady daňového práva 2/3</a:t>
            </a:r>
          </a:p>
        </p:txBody>
      </p:sp>
      <p:sp>
        <p:nvSpPr>
          <p:cNvPr id="83973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79A89E6-DDED-4870-AA30-ACFEF75BA7A3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1204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b="1" dirty="0" smtClean="0"/>
              <a:t>Zásada dobré správy (únosné administrativy)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činnost správců daně musí být: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hospodárná a současně účinná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efektivní a zaručující ochranu práv</a:t>
            </a:r>
          </a:p>
          <a:p>
            <a:pPr>
              <a:lnSpc>
                <a:spcPct val="90000"/>
              </a:lnSpc>
            </a:pPr>
            <a:endParaRPr lang="cs-CZ" sz="1200" dirty="0" smtClean="0"/>
          </a:p>
          <a:p>
            <a:pPr>
              <a:lnSpc>
                <a:spcPct val="90000"/>
              </a:lnSpc>
            </a:pPr>
            <a:r>
              <a:rPr lang="cs-CZ" sz="2400" b="1" dirty="0" smtClean="0"/>
              <a:t>Zásada funkční správy (věrohodnosti)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daňový systém musí přesvědčit daňové subjekty k dobrovolnému plnění svých daňových povinností, aby byla zachována rovnoměrnost zdanění</a:t>
            </a:r>
          </a:p>
          <a:p>
            <a:pPr lvl="1">
              <a:lnSpc>
                <a:spcPct val="90000"/>
              </a:lnSpc>
            </a:pPr>
            <a:endParaRPr lang="cs-CZ" sz="800" dirty="0" smtClean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při nedodržení hrozí tzv. „zdanění hloupých“</a:t>
            </a:r>
            <a:r>
              <a:rPr lang="cs-CZ" sz="1800" dirty="0" smtClean="0">
                <a:sym typeface="Wingdings 3" pitchFamily="18" charset="2"/>
              </a:rPr>
              <a:t> poctivě postupující daňové subjekty se považují za hlupáky, kteří se dosud nevyvlékli ze své daňové povinnosti</a:t>
            </a:r>
          </a:p>
          <a:p>
            <a:pPr>
              <a:lnSpc>
                <a:spcPct val="90000"/>
              </a:lnSpc>
            </a:pPr>
            <a:endParaRPr lang="cs-CZ" sz="1000" dirty="0" smtClean="0"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sz="2400" b="1" dirty="0" smtClean="0">
                <a:sym typeface="Wingdings 3" pitchFamily="18" charset="2"/>
              </a:rPr>
              <a:t>Zásada právní jistoty</a:t>
            </a:r>
          </a:p>
        </p:txBody>
      </p:sp>
      <p:sp>
        <p:nvSpPr>
          <p:cNvPr id="8499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1. Zásady daňového práva 3/3</a:t>
            </a:r>
          </a:p>
        </p:txBody>
      </p:sp>
      <p:sp>
        <p:nvSpPr>
          <p:cNvPr id="84997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200" dirty="0">
                <a:solidFill>
                  <a:schemeClr val="bg1"/>
                </a:solidFill>
              </a:rPr>
              <a:t>5</a:t>
            </a:r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100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cs-CZ" sz="2400" b="1" dirty="0" smtClean="0"/>
              <a:t>Funkce a význam základních zásad</a:t>
            </a:r>
          </a:p>
          <a:p>
            <a:endParaRPr lang="cs-CZ" sz="1000" b="1" dirty="0" smtClean="0"/>
          </a:p>
          <a:p>
            <a:r>
              <a:rPr lang="cs-CZ" sz="2400" b="1" dirty="0" smtClean="0"/>
              <a:t>Prameny</a:t>
            </a:r>
          </a:p>
          <a:p>
            <a:pPr lvl="1"/>
            <a:r>
              <a:rPr lang="cs-CZ" sz="2000" dirty="0" smtClean="0"/>
              <a:t>primárně: § 5 až 9 daňového řádu</a:t>
            </a:r>
          </a:p>
          <a:p>
            <a:pPr lvl="1"/>
            <a:r>
              <a:rPr lang="cs-CZ" sz="2000" dirty="0" smtClean="0"/>
              <a:t>sekundárně: ústavní pořádek (zejména Listina)</a:t>
            </a:r>
          </a:p>
          <a:p>
            <a:pPr lvl="1"/>
            <a:r>
              <a:rPr lang="cs-CZ" sz="2000" dirty="0" smtClean="0"/>
              <a:t>terciárně: teorie, judikatura</a:t>
            </a:r>
          </a:p>
          <a:p>
            <a:endParaRPr lang="cs-CZ" sz="1200" dirty="0" smtClean="0"/>
          </a:p>
          <a:p>
            <a:r>
              <a:rPr lang="cs-CZ" sz="2400" b="1" dirty="0" smtClean="0"/>
              <a:t>Komparace se správním řádem</a:t>
            </a:r>
          </a:p>
          <a:p>
            <a:pPr lvl="1"/>
            <a:r>
              <a:rPr lang="cs-CZ" sz="2000" dirty="0" smtClean="0"/>
              <a:t>§ 2 až 8 správního řádu</a:t>
            </a:r>
          </a:p>
          <a:p>
            <a:pPr lvl="1"/>
            <a:r>
              <a:rPr lang="cs-CZ" sz="2000" dirty="0" smtClean="0"/>
              <a:t>§ 177 odst. 1 správního řádu x § 262 daňového řádu</a:t>
            </a:r>
          </a:p>
          <a:p>
            <a:endParaRPr lang="cs-CZ" sz="1000" dirty="0" smtClean="0">
              <a:sym typeface="Wingdings 3" pitchFamily="18" charset="2"/>
            </a:endParaRPr>
          </a:p>
          <a:p>
            <a:r>
              <a:rPr lang="cs-CZ" sz="2400" b="1" dirty="0" smtClean="0"/>
              <a:t>Netýkají se pouze činnosti správce daně</a:t>
            </a:r>
          </a:p>
        </p:txBody>
      </p:sp>
      <p:sp>
        <p:nvSpPr>
          <p:cNvPr id="8601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2. Základní zásady správy daní 1/6</a:t>
            </a:r>
          </a:p>
        </p:txBody>
      </p:sp>
      <p:sp>
        <p:nvSpPr>
          <p:cNvPr id="86021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0BE4A0A-66BB-4C72-9824-1BACBF981EC9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9034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/>
          </p:cNvSpPr>
          <p:nvPr>
            <p:ph idx="1"/>
          </p:nvPr>
        </p:nvSpPr>
        <p:spPr>
          <a:xfrm>
            <a:off x="468313" y="1555775"/>
            <a:ext cx="8229600" cy="4681537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cs-CZ" sz="2000" b="1" dirty="0" smtClean="0"/>
              <a:t>Zásada zákonnosti (legality)</a:t>
            </a:r>
          </a:p>
          <a:p>
            <a:pPr lvl="1">
              <a:spcBef>
                <a:spcPct val="35000"/>
              </a:spcBef>
            </a:pPr>
            <a:r>
              <a:rPr lang="cs-CZ" sz="1800" dirty="0" smtClean="0"/>
              <a:t>čl. 2 odst. 3 Ústavy, čl. 4 odst. 1 Listiny</a:t>
            </a:r>
          </a:p>
          <a:p>
            <a:pPr lvl="1">
              <a:spcBef>
                <a:spcPct val="35000"/>
              </a:spcBef>
            </a:pPr>
            <a:r>
              <a:rPr lang="cs-CZ" sz="1800" dirty="0" smtClean="0"/>
              <a:t>netýká se pouze zákonů, ale i jiných právních předpisů</a:t>
            </a:r>
          </a:p>
          <a:p>
            <a:pPr lvl="1">
              <a:spcBef>
                <a:spcPct val="35000"/>
              </a:spcBef>
            </a:pPr>
            <a:endParaRPr lang="cs-CZ" sz="600" dirty="0" smtClean="0"/>
          </a:p>
          <a:p>
            <a:pPr>
              <a:spcBef>
                <a:spcPct val="35000"/>
              </a:spcBef>
            </a:pPr>
            <a:r>
              <a:rPr lang="cs-CZ" sz="2000" b="1" dirty="0" smtClean="0"/>
              <a:t>Zásada </a:t>
            </a:r>
            <a:r>
              <a:rPr lang="cs-CZ" sz="2000" b="1" dirty="0" err="1" smtClean="0"/>
              <a:t>enumerativnosti</a:t>
            </a:r>
            <a:r>
              <a:rPr lang="cs-CZ" sz="2000" b="1" dirty="0" smtClean="0"/>
              <a:t> veřejnoprávních pretenzí</a:t>
            </a:r>
          </a:p>
          <a:p>
            <a:pPr lvl="1">
              <a:spcBef>
                <a:spcPct val="35000"/>
              </a:spcBef>
            </a:pPr>
            <a:r>
              <a:rPr lang="cs-CZ" sz="1800" dirty="0" smtClean="0"/>
              <a:t>čl. 2 odst. 2 Listiny</a:t>
            </a:r>
          </a:p>
          <a:p>
            <a:pPr lvl="1">
              <a:spcBef>
                <a:spcPct val="35000"/>
              </a:spcBef>
            </a:pPr>
            <a:r>
              <a:rPr lang="cs-CZ" sz="1800" dirty="0" smtClean="0"/>
              <a:t>zákaz libovůle (zákaz zneužití pravomoci)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výkon veřejné moci nemůže být bezúčelný </a:t>
            </a:r>
            <a:r>
              <a:rPr lang="cs-CZ" sz="1800" smtClean="0"/>
              <a:t>ani bezobsažný </a:t>
            </a:r>
            <a:r>
              <a:rPr lang="cs-CZ" sz="1900" smtClean="0">
                <a:sym typeface="Wingdings 3" pitchFamily="18" charset="2"/>
              </a:rPr>
              <a:t> </a:t>
            </a:r>
            <a:r>
              <a:rPr lang="cs-CZ" sz="1800" dirty="0" smtClean="0"/>
              <a:t>jednání </a:t>
            </a:r>
            <a:r>
              <a:rPr lang="cs-CZ" sz="1800" i="1" dirty="0" smtClean="0"/>
              <a:t>ultra </a:t>
            </a:r>
            <a:r>
              <a:rPr lang="cs-CZ" sz="1800" i="1" dirty="0" err="1" smtClean="0"/>
              <a:t>vires</a:t>
            </a:r>
            <a:r>
              <a:rPr lang="cs-CZ" sz="1800" dirty="0" smtClean="0"/>
              <a:t> (mimo svoji pravomoc)</a:t>
            </a:r>
          </a:p>
          <a:p>
            <a:pPr lvl="1">
              <a:spcBef>
                <a:spcPct val="35000"/>
              </a:spcBef>
            </a:pPr>
            <a:endParaRPr lang="cs-CZ" sz="700" dirty="0" smtClean="0"/>
          </a:p>
          <a:p>
            <a:pPr>
              <a:spcBef>
                <a:spcPct val="35000"/>
              </a:spcBef>
            </a:pPr>
            <a:r>
              <a:rPr lang="cs-CZ" sz="2000" b="1" dirty="0" smtClean="0"/>
              <a:t>Zásada přiměřenosti (proporcionality) a zásada šetření práv zúčastněných osob</a:t>
            </a:r>
          </a:p>
          <a:p>
            <a:pPr lvl="1">
              <a:spcBef>
                <a:spcPct val="35000"/>
              </a:spcBef>
            </a:pPr>
            <a:r>
              <a:rPr lang="cs-CZ" sz="1800" dirty="0" smtClean="0"/>
              <a:t>čl. 1 odst. 1 Ústavy</a:t>
            </a:r>
          </a:p>
          <a:p>
            <a:pPr lvl="1">
              <a:spcBef>
                <a:spcPct val="35000"/>
              </a:spcBef>
            </a:pPr>
            <a:r>
              <a:rPr lang="cs-CZ" sz="1800" dirty="0" smtClean="0"/>
              <a:t>princip vhodnosti, účelnosti a potřebnosti </a:t>
            </a:r>
          </a:p>
        </p:txBody>
      </p:sp>
      <p:sp>
        <p:nvSpPr>
          <p:cNvPr id="8704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2. Základní zásady správy daní 2/6</a:t>
            </a:r>
          </a:p>
        </p:txBody>
      </p:sp>
      <p:sp>
        <p:nvSpPr>
          <p:cNvPr id="87045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D27918E-0F24-45F3-AB5C-EE3B2729B1D1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734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/>
          </p:cNvSpPr>
          <p:nvPr>
            <p:ph idx="1"/>
          </p:nvPr>
        </p:nvSpPr>
        <p:spPr>
          <a:xfrm>
            <a:off x="468313" y="1556792"/>
            <a:ext cx="8229600" cy="46815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000" b="1" dirty="0" smtClean="0"/>
              <a:t>Zásada procesní rovnosti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čl. 37 odst. 3 Listiny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nejde o rovnost se správcem daně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nestrannost a nediskriminační přístup (čl. 36 odst. 1 Listiny)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endParaRPr lang="cs-CZ" sz="600" dirty="0" smtClean="0"/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000" b="1" dirty="0" smtClean="0"/>
              <a:t>Zásada součinnosti (spolupráce)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je právem i povinností (vzájemnost)</a:t>
            </a:r>
          </a:p>
          <a:p>
            <a:pPr lvl="2">
              <a:lnSpc>
                <a:spcPct val="90000"/>
              </a:lnSpc>
              <a:spcBef>
                <a:spcPct val="30000"/>
              </a:spcBef>
            </a:pPr>
            <a:r>
              <a:rPr lang="cs-CZ" sz="1600" dirty="0" smtClean="0"/>
              <a:t>právo na informace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 typeface="Verdana" pitchFamily="34" charset="0"/>
              <a:buNone/>
            </a:pPr>
            <a:endParaRPr lang="cs-CZ" sz="700" dirty="0" smtClean="0"/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000" b="1" dirty="0" smtClean="0"/>
              <a:t>Zásada/povinnost poučovací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souvisí s právem na právní pomoc (čl. 37 odst. 2 Listiny)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nikoli právo na autoritativní výklad zákona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endParaRPr lang="cs-CZ" sz="800" dirty="0" smtClean="0"/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000" b="1" dirty="0" smtClean="0"/>
              <a:t>Zásada vstřícnosti a slušnosti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cs-CZ" sz="1800" dirty="0" smtClean="0"/>
              <a:t>povinnost vyvarovat se nezdvořilostí zavazuje obě strany</a:t>
            </a:r>
          </a:p>
        </p:txBody>
      </p:sp>
      <p:sp>
        <p:nvSpPr>
          <p:cNvPr id="8806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2. Základní zásady správy daní 3/6</a:t>
            </a:r>
          </a:p>
        </p:txBody>
      </p:sp>
      <p:sp>
        <p:nvSpPr>
          <p:cNvPr id="88069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200" dirty="0">
                <a:solidFill>
                  <a:schemeClr val="bg1"/>
                </a:solidFill>
              </a:rPr>
              <a:t>8</a:t>
            </a:r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044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cs-CZ" sz="2400" b="1" dirty="0" smtClean="0"/>
              <a:t>Zásada rychlosti (</a:t>
            </a:r>
            <a:r>
              <a:rPr lang="cs-CZ" sz="2400" b="1" dirty="0" err="1" smtClean="0"/>
              <a:t>bezprůtažnosti</a:t>
            </a:r>
            <a:r>
              <a:rPr lang="cs-CZ" sz="2400" b="1" dirty="0" smtClean="0"/>
              <a:t>)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čl. 38 odst. 2 Listiny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v širším slova smyslu se tato zásada týká i osob zúčastněných na správě daní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souvisí zejm. s § 38 daňového řádu</a:t>
            </a:r>
            <a:endParaRPr lang="cs-CZ" sz="1200" dirty="0" smtClean="0"/>
          </a:p>
          <a:p>
            <a:pPr>
              <a:spcBef>
                <a:spcPct val="35000"/>
              </a:spcBef>
            </a:pPr>
            <a:r>
              <a:rPr lang="cs-CZ" sz="2400" b="1" dirty="0" smtClean="0"/>
              <a:t>Zásada hospodárnosti a procesní ekonomie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postupovat tak, aby </a:t>
            </a:r>
            <a:r>
              <a:rPr lang="cs-CZ" sz="2000" u="sng" dirty="0" smtClean="0"/>
              <a:t>nikomu</a:t>
            </a:r>
            <a:r>
              <a:rPr lang="cs-CZ" sz="2000" dirty="0" smtClean="0"/>
              <a:t> nevznikaly zbytečné náklady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možnost spojovat určité postupy či řízení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nesmí vést ke zkrácení práv osob zúčastněných na správě daní</a:t>
            </a:r>
          </a:p>
        </p:txBody>
      </p:sp>
      <p:sp>
        <p:nvSpPr>
          <p:cNvPr id="8909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2. Základní zásady správy daní 4/6</a:t>
            </a:r>
          </a:p>
        </p:txBody>
      </p:sp>
      <p:sp>
        <p:nvSpPr>
          <p:cNvPr id="89093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3161F08-3D83-4087-A224-65CCA6839FFB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57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6974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/>
          </p:cNvSpPr>
          <p:nvPr>
            <p:ph idx="1"/>
          </p:nvPr>
        </p:nvSpPr>
        <p:spPr>
          <a:xfrm>
            <a:off x="468313" y="1555775"/>
            <a:ext cx="8229600" cy="46815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sz="2000" b="1" dirty="0" smtClean="0"/>
              <a:t>Zásada volného hodnocení důkazů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volnost úvahy se týká věrohodnosti (pravdivosti) důkazu a nutné kvantity, nikoli závažnosti či zákonnosti důkazů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Font typeface="Wingdings" pitchFamily="2" charset="2"/>
              <a:buChar char="Ø"/>
            </a:pPr>
            <a:endParaRPr lang="cs-CZ" sz="1300" dirty="0" smtClean="0"/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sz="2000" b="1" dirty="0" smtClean="0"/>
              <a:t>Zásada legitimního očekávání (předvídatelnosti)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chrání právní jistotu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vychází z ní tzv. princip vázanosti vlastní správní praxí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endParaRPr lang="cs-CZ" sz="1300" dirty="0" smtClean="0"/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cs-CZ" sz="2000" b="1" dirty="0" smtClean="0"/>
              <a:t>Zásada přednosti obsahu před formou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derogace účinnosti zastřených (simulovaných) právních úkonů</a:t>
            </a:r>
          </a:p>
          <a:p>
            <a:pPr lvl="2">
              <a:lnSpc>
                <a:spcPct val="90000"/>
              </a:lnSpc>
              <a:spcBef>
                <a:spcPct val="35000"/>
              </a:spcBef>
            </a:pPr>
            <a:r>
              <a:rPr lang="cs-CZ" sz="1600" dirty="0" smtClean="0"/>
              <a:t>rozpor mezi vůlí a projevem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v případě podání konkretizována </a:t>
            </a:r>
            <a:r>
              <a:rPr lang="cs-CZ" sz="1500" dirty="0" smtClean="0"/>
              <a:t>v § 70 odst. 2 DŘ</a:t>
            </a:r>
            <a:endParaRPr lang="cs-CZ" sz="1800" dirty="0" smtClean="0"/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prokazuje správce daně </a:t>
            </a:r>
            <a:r>
              <a:rPr lang="cs-CZ" sz="1500" dirty="0" smtClean="0"/>
              <a:t>(§ 92 odst. 5 DŘ)</a:t>
            </a:r>
          </a:p>
          <a:p>
            <a:pPr lvl="1">
              <a:lnSpc>
                <a:spcPct val="90000"/>
              </a:lnSpc>
              <a:spcBef>
                <a:spcPct val="35000"/>
              </a:spcBef>
            </a:pPr>
            <a:r>
              <a:rPr lang="cs-CZ" sz="1800" dirty="0" smtClean="0"/>
              <a:t>souvisí se zákazem obcházení zákona a zákazem zneužití práva</a:t>
            </a:r>
          </a:p>
        </p:txBody>
      </p:sp>
      <p:sp>
        <p:nvSpPr>
          <p:cNvPr id="9011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2. Základní zásady správy daní 5/6</a:t>
            </a:r>
          </a:p>
        </p:txBody>
      </p:sp>
      <p:sp>
        <p:nvSpPr>
          <p:cNvPr id="90117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EAA4015-89F9-49F2-A0A0-1EFDA8BF6411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599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cs-CZ" sz="2400" b="1" smtClean="0"/>
              <a:t>Zásada neveřejnosti a mlčenlivosti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výjimka z obecné dispozice čl. 38 odst. 2 Listiny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předpokladem pro motivaci k dobrovolnému plnění daňových povinností</a:t>
            </a:r>
            <a:endParaRPr lang="cs-CZ" sz="700" smtClean="0"/>
          </a:p>
          <a:p>
            <a:pPr>
              <a:spcBef>
                <a:spcPct val="35000"/>
              </a:spcBef>
            </a:pPr>
            <a:r>
              <a:rPr lang="cs-CZ" sz="2400" b="1" smtClean="0"/>
              <a:t>Zásada oficiality a zásada vyhledávací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tam, kde není zásada dispoziční</a:t>
            </a:r>
          </a:p>
          <a:p>
            <a:pPr lvl="1">
              <a:spcBef>
                <a:spcPct val="35000"/>
              </a:spcBef>
              <a:buFont typeface="Wingdings" pitchFamily="2" charset="2"/>
              <a:buNone/>
            </a:pPr>
            <a:endParaRPr lang="cs-CZ" sz="800" smtClean="0">
              <a:solidFill>
                <a:srgbClr val="FF0000"/>
              </a:solidFill>
            </a:endParaRPr>
          </a:p>
          <a:p>
            <a:pPr>
              <a:spcBef>
                <a:spcPct val="35000"/>
              </a:spcBef>
            </a:pPr>
            <a:r>
              <a:rPr lang="cs-CZ" sz="2400" b="1" smtClean="0"/>
              <a:t>Zásada shromažďování údajů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limitována cílem správy daní</a:t>
            </a:r>
          </a:p>
        </p:txBody>
      </p:sp>
      <p:sp>
        <p:nvSpPr>
          <p:cNvPr id="9113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2. Základní zásady správy daní 6/6</a:t>
            </a:r>
          </a:p>
        </p:txBody>
      </p:sp>
      <p:sp>
        <p:nvSpPr>
          <p:cNvPr id="91141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2ADAFEA-B031-4658-A41F-F6640CF6057E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59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8643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1. Daně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6</a:t>
            </a:fld>
            <a:endParaRPr lang="cs-CZ"/>
          </a:p>
        </p:txBody>
      </p:sp>
      <p:grpSp>
        <p:nvGrpSpPr>
          <p:cNvPr id="28" name="Skupina 27"/>
          <p:cNvGrpSpPr/>
          <p:nvPr/>
        </p:nvGrpSpPr>
        <p:grpSpPr>
          <a:xfrm>
            <a:off x="323528" y="1052736"/>
            <a:ext cx="8352928" cy="4464496"/>
            <a:chOff x="107504" y="980728"/>
            <a:chExt cx="8640960" cy="5256584"/>
          </a:xfrm>
        </p:grpSpPr>
        <p:sp>
          <p:nvSpPr>
            <p:cNvPr id="16" name="Obdélník 15"/>
            <p:cNvSpPr/>
            <p:nvPr/>
          </p:nvSpPr>
          <p:spPr>
            <a:xfrm>
              <a:off x="4788024" y="2348880"/>
              <a:ext cx="3960440" cy="381642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251520" y="3717032"/>
              <a:ext cx="4536504" cy="230425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251520" y="2420888"/>
              <a:ext cx="4536504" cy="115212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251520" y="1052735"/>
              <a:ext cx="5256584" cy="115212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827584" y="1268760"/>
              <a:ext cx="4248472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b="1" dirty="0" smtClean="0">
                  <a:latin typeface="+mj-lt"/>
                  <a:cs typeface="Arial" panose="020B0604020202020204" pitchFamily="34" charset="0"/>
                </a:rPr>
                <a:t>Daně</a:t>
              </a: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827584" y="2564904"/>
              <a:ext cx="3312368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b="1" dirty="0" smtClean="0">
                  <a:latin typeface="+mj-lt"/>
                  <a:cs typeface="Arial" panose="020B0604020202020204" pitchFamily="34" charset="0"/>
                </a:rPr>
                <a:t>Poplatky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1835696" y="3934797"/>
              <a:ext cx="2736304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b="1" dirty="0" smtClean="0">
                  <a:latin typeface="+mj-lt"/>
                  <a:cs typeface="Arial" panose="020B0604020202020204" pitchFamily="34" charset="0"/>
                </a:rPr>
                <a:t>JOPP</a:t>
              </a: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5724128" y="1052736"/>
              <a:ext cx="3024336" cy="115212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6012160" y="1340768"/>
              <a:ext cx="2520280" cy="5232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b="1" dirty="0" smtClean="0">
                  <a:latin typeface="+mj-lt"/>
                  <a:cs typeface="Arial" panose="020B0604020202020204" pitchFamily="34" charset="0"/>
                </a:rPr>
                <a:t>Odvody za PRK</a:t>
              </a:r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395536" y="3933056"/>
              <a:ext cx="1728192" cy="1872208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467544" y="4221088"/>
              <a:ext cx="1584176" cy="9541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2800" b="1" dirty="0" smtClean="0">
                  <a:latin typeface="+mj-lt"/>
                  <a:cs typeface="Arial" panose="020B0604020202020204" pitchFamily="34" charset="0"/>
                </a:rPr>
                <a:t>Veřejná pojistná</a:t>
              </a: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5766340" y="3452807"/>
              <a:ext cx="2088232" cy="12003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600" b="1" dirty="0" smtClean="0">
                  <a:latin typeface="+mj-lt"/>
                  <a:cs typeface="Arial" panose="020B0604020202020204" pitchFamily="34" charset="0"/>
                </a:rPr>
                <a:t>Dělená správa</a:t>
              </a:r>
            </a:p>
          </p:txBody>
        </p:sp>
        <p:cxnSp>
          <p:nvCxnSpPr>
            <p:cNvPr id="22" name="Přímá spojovací čára 21"/>
            <p:cNvCxnSpPr/>
            <p:nvPr/>
          </p:nvCxnSpPr>
          <p:spPr>
            <a:xfrm>
              <a:off x="107504" y="980728"/>
              <a:ext cx="5472608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Přímá spojovací čára 23"/>
            <p:cNvCxnSpPr/>
            <p:nvPr/>
          </p:nvCxnSpPr>
          <p:spPr>
            <a:xfrm>
              <a:off x="5580112" y="980728"/>
              <a:ext cx="0" cy="525658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flipH="1">
              <a:off x="107504" y="6237312"/>
              <a:ext cx="5472608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>
              <a:off x="107504" y="980728"/>
              <a:ext cx="0" cy="525658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Přímá spojovací čára 39"/>
            <p:cNvCxnSpPr/>
            <p:nvPr/>
          </p:nvCxnSpPr>
          <p:spPr>
            <a:xfrm>
              <a:off x="4788024" y="2420888"/>
              <a:ext cx="0" cy="1152128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Přímá spojovací čára 41"/>
            <p:cNvCxnSpPr/>
            <p:nvPr/>
          </p:nvCxnSpPr>
          <p:spPr>
            <a:xfrm>
              <a:off x="4788024" y="3717032"/>
              <a:ext cx="0" cy="2304256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Přímá spojovací čára 46"/>
            <p:cNvCxnSpPr/>
            <p:nvPr/>
          </p:nvCxnSpPr>
          <p:spPr>
            <a:xfrm>
              <a:off x="4788024" y="2420888"/>
              <a:ext cx="720080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Přímá spojovací čára 48"/>
            <p:cNvCxnSpPr/>
            <p:nvPr/>
          </p:nvCxnSpPr>
          <p:spPr>
            <a:xfrm>
              <a:off x="5508104" y="2420888"/>
              <a:ext cx="0" cy="1152128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Přímá spojovací čára 50"/>
            <p:cNvCxnSpPr/>
            <p:nvPr/>
          </p:nvCxnSpPr>
          <p:spPr>
            <a:xfrm>
              <a:off x="4788024" y="3573016"/>
              <a:ext cx="720080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Přímá spojovací čára 52"/>
            <p:cNvCxnSpPr/>
            <p:nvPr/>
          </p:nvCxnSpPr>
          <p:spPr>
            <a:xfrm>
              <a:off x="4788024" y="3725416"/>
              <a:ext cx="720080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Přímá spojovací čára 53"/>
            <p:cNvCxnSpPr/>
            <p:nvPr/>
          </p:nvCxnSpPr>
          <p:spPr>
            <a:xfrm>
              <a:off x="4788024" y="6021288"/>
              <a:ext cx="720080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6" name="Přímá spojovací čára 55"/>
            <p:cNvCxnSpPr/>
            <p:nvPr/>
          </p:nvCxnSpPr>
          <p:spPr>
            <a:xfrm>
              <a:off x="5508104" y="3717032"/>
              <a:ext cx="0" cy="2304256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0" name="Obdélník 29"/>
          <p:cNvSpPr/>
          <p:nvPr/>
        </p:nvSpPr>
        <p:spPr>
          <a:xfrm>
            <a:off x="179512" y="5733256"/>
            <a:ext cx="288032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51723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nalézací i platební rovina podle DŘ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3131840" y="5733256"/>
            <a:ext cx="28803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6084168" y="5733256"/>
            <a:ext cx="288032" cy="288032"/>
          </a:xfrm>
          <a:prstGeom prst="rect">
            <a:avLst/>
          </a:prstGeom>
          <a:solidFill>
            <a:srgbClr val="FFFF99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3491880" y="551723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jen platební rovina podle DŘ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6444208" y="565195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správa mimo DŘ</a:t>
            </a:r>
          </a:p>
        </p:txBody>
      </p:sp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/>
          </p:cNvSpPr>
          <p:nvPr>
            <p:ph idx="1"/>
          </p:nvPr>
        </p:nvSpPr>
        <p:spPr>
          <a:xfrm>
            <a:off x="468313" y="1555775"/>
            <a:ext cx="8229600" cy="4681537"/>
          </a:xfrm>
        </p:spPr>
        <p:txBody>
          <a:bodyPr>
            <a:normAutofit lnSpcReduction="10000"/>
          </a:bodyPr>
          <a:lstStyle/>
          <a:p>
            <a:pPr>
              <a:spcBef>
                <a:spcPct val="35000"/>
              </a:spcBef>
            </a:pPr>
            <a:r>
              <a:rPr lang="cs-CZ" sz="2400" b="1" dirty="0" smtClean="0"/>
              <a:t>Zásada materiální pravdy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§ 92 odst. 2 daňového řádu a § 3 správního řádu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zjištění skutkového stavu, o němž nejsou důvodné pochybnosti </a:t>
            </a:r>
            <a:r>
              <a:rPr lang="cs-CZ" sz="1800" dirty="0" smtClean="0"/>
              <a:t>(tzn. co nejpřesněji a nejúplněji)</a:t>
            </a:r>
          </a:p>
          <a:p>
            <a:pPr lvl="1">
              <a:spcBef>
                <a:spcPct val="35000"/>
              </a:spcBef>
            </a:pPr>
            <a:endParaRPr lang="cs-CZ" sz="1200" dirty="0" smtClean="0"/>
          </a:p>
          <a:p>
            <a:pPr>
              <a:spcBef>
                <a:spcPct val="35000"/>
              </a:spcBef>
            </a:pPr>
            <a:r>
              <a:rPr lang="cs-CZ" sz="2400" b="1" dirty="0" smtClean="0"/>
              <a:t>Zásada zákazu převodu daňové povinnosti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§ 241 daňového řádu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daňová povinnost / právo </a:t>
            </a:r>
            <a:endParaRPr lang="cs-CZ" sz="1800" dirty="0" smtClean="0"/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výjimka – zajištění daně (ručení, zástavní právo)</a:t>
            </a:r>
          </a:p>
          <a:p>
            <a:pPr>
              <a:spcBef>
                <a:spcPct val="35000"/>
              </a:spcBef>
            </a:pPr>
            <a:endParaRPr lang="cs-CZ" sz="1200" b="1" dirty="0" smtClean="0"/>
          </a:p>
          <a:p>
            <a:pPr>
              <a:spcBef>
                <a:spcPct val="35000"/>
              </a:spcBef>
            </a:pPr>
            <a:r>
              <a:rPr lang="cs-CZ" sz="2400" b="1" dirty="0" smtClean="0"/>
              <a:t>Zásada priority jednání daňového subjektu</a:t>
            </a:r>
          </a:p>
          <a:p>
            <a:pPr lvl="1">
              <a:spcBef>
                <a:spcPct val="35000"/>
              </a:spcBef>
            </a:pPr>
            <a:r>
              <a:rPr lang="cs-CZ" sz="2000" dirty="0" smtClean="0"/>
              <a:t>§ 28 odst. 6 daňového řádu</a:t>
            </a:r>
            <a:endParaRPr lang="cs-CZ" sz="1800" dirty="0" smtClean="0"/>
          </a:p>
        </p:txBody>
      </p:sp>
      <p:sp>
        <p:nvSpPr>
          <p:cNvPr id="9216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3. Související zásady 1/2</a:t>
            </a:r>
          </a:p>
        </p:txBody>
      </p:sp>
      <p:sp>
        <p:nvSpPr>
          <p:cNvPr id="92165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F44F55A-67C4-4E7F-B8FE-493709920E53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60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1318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cs-CZ" sz="2400" b="1" smtClean="0"/>
              <a:t>Zásada ochrany dobré víry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§ 2 odst. 3 správního řádu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presumpce správnosti veřejnoprávních aktů</a:t>
            </a:r>
          </a:p>
          <a:p>
            <a:pPr>
              <a:spcBef>
                <a:spcPct val="35000"/>
              </a:spcBef>
            </a:pPr>
            <a:endParaRPr lang="cs-CZ" sz="800" b="1" smtClean="0"/>
          </a:p>
          <a:p>
            <a:pPr>
              <a:spcBef>
                <a:spcPct val="35000"/>
              </a:spcBef>
            </a:pPr>
            <a:r>
              <a:rPr lang="cs-CZ" sz="2400" b="1" smtClean="0"/>
              <a:t>Zásada veřejného zájmu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§ 2 odst. 4 správního řádu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rovnováha obecného zájmu společnosti a požadavku na ochranu základních práv jednotlivce</a:t>
            </a:r>
          </a:p>
          <a:p>
            <a:pPr lvl="1">
              <a:spcBef>
                <a:spcPct val="35000"/>
              </a:spcBef>
            </a:pPr>
            <a:r>
              <a:rPr lang="cs-CZ" sz="2000" smtClean="0"/>
              <a:t>při správě daní je veřejný zájem primárně vymezen jejím cílem</a:t>
            </a:r>
            <a:endParaRPr lang="cs-CZ" sz="1800" smtClean="0"/>
          </a:p>
        </p:txBody>
      </p:sp>
      <p:sp>
        <p:nvSpPr>
          <p:cNvPr id="9318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3. Související zásady 2/2</a:t>
            </a:r>
          </a:p>
        </p:txBody>
      </p:sp>
      <p:sp>
        <p:nvSpPr>
          <p:cNvPr id="93189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D94B295-3D3C-4775-9088-E7F70E2306AC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61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9400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cs-CZ" sz="2400" b="1" smtClean="0"/>
              <a:t>Pojem daňového řízení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§ 134 daňového řádu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teoretické vymezení, např.</a:t>
            </a:r>
          </a:p>
          <a:p>
            <a:pPr lvl="2">
              <a:lnSpc>
                <a:spcPct val="95000"/>
              </a:lnSpc>
            </a:pPr>
            <a:r>
              <a:rPr lang="cs-CZ" sz="1800" smtClean="0"/>
              <a:t>postup účastníků řízení k zajištění realizace práv a závazků vyplývajících daňovým subjektům z daňových vztahů </a:t>
            </a:r>
            <a:r>
              <a:rPr lang="cs-CZ" sz="1600" smtClean="0"/>
              <a:t>(Finanční právo – Bakeš a kol.)</a:t>
            </a:r>
          </a:p>
          <a:p>
            <a:pPr lvl="2">
              <a:lnSpc>
                <a:spcPct val="95000"/>
              </a:lnSpc>
            </a:pPr>
            <a:r>
              <a:rPr lang="cs-CZ" sz="1800" smtClean="0"/>
              <a:t>soubor dílčích řízení, při kterých se zjišťuje, stanovuje a inkasuje daň</a:t>
            </a:r>
          </a:p>
          <a:p>
            <a:pPr lvl="1">
              <a:lnSpc>
                <a:spcPct val="95000"/>
              </a:lnSpc>
            </a:pPr>
            <a:endParaRPr lang="cs-CZ" sz="800" smtClean="0"/>
          </a:p>
          <a:p>
            <a:pPr lvl="1">
              <a:lnSpc>
                <a:spcPct val="95000"/>
              </a:lnSpc>
            </a:pPr>
            <a:r>
              <a:rPr lang="cs-CZ" sz="2000" smtClean="0"/>
              <a:t>rozdíl oproti pojmu správa daní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srovnání se správním řízením</a:t>
            </a:r>
          </a:p>
          <a:p>
            <a:pPr lvl="1">
              <a:lnSpc>
                <a:spcPct val="95000"/>
              </a:lnSpc>
            </a:pPr>
            <a:endParaRPr lang="cs-CZ" sz="2000" smtClean="0"/>
          </a:p>
          <a:p>
            <a:pPr>
              <a:lnSpc>
                <a:spcPct val="95000"/>
              </a:lnSpc>
            </a:pPr>
            <a:r>
              <a:rPr lang="cs-CZ" sz="2400" b="1" smtClean="0"/>
              <a:t>Účel daňového řízení</a:t>
            </a:r>
            <a:r>
              <a:rPr lang="cs-CZ" sz="2400" smtClean="0"/>
              <a:t> </a:t>
            </a:r>
            <a:r>
              <a:rPr lang="cs-CZ" sz="1800" smtClean="0"/>
              <a:t>(= cíl správy daní) 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správné zjištění a stanovení daně a zabezpečení její úhrady</a:t>
            </a:r>
            <a:r>
              <a:rPr lang="cs-CZ" sz="2400" smtClean="0"/>
              <a:t> </a:t>
            </a:r>
          </a:p>
        </p:txBody>
      </p:sp>
      <p:sp>
        <p:nvSpPr>
          <p:cNvPr id="9421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4. Charakter daňového řízení 1/4</a:t>
            </a:r>
          </a:p>
        </p:txBody>
      </p:sp>
      <p:sp>
        <p:nvSpPr>
          <p:cNvPr id="94213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998E1DD-BCB7-48EA-9432-BC5C2E5DA42B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62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5192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cs-CZ" sz="2100" b="1" smtClean="0"/>
              <a:t>Subjekty a účastníci daňového řízení</a:t>
            </a:r>
          </a:p>
          <a:p>
            <a:pPr lvl="1">
              <a:lnSpc>
                <a:spcPct val="95000"/>
              </a:lnSpc>
            </a:pPr>
            <a:r>
              <a:rPr lang="cs-CZ" sz="1700" smtClean="0"/>
              <a:t>základní (obligatorní) </a:t>
            </a:r>
          </a:p>
          <a:p>
            <a:pPr lvl="1">
              <a:lnSpc>
                <a:spcPct val="95000"/>
              </a:lnSpc>
            </a:pPr>
            <a:r>
              <a:rPr lang="cs-CZ" sz="1700" smtClean="0"/>
              <a:t>příležitostní (fakultativní)</a:t>
            </a:r>
          </a:p>
          <a:p>
            <a:pPr lvl="1">
              <a:lnSpc>
                <a:spcPct val="95000"/>
              </a:lnSpc>
            </a:pPr>
            <a:endParaRPr lang="cs-CZ" sz="700" b="1" smtClean="0"/>
          </a:p>
          <a:p>
            <a:pPr>
              <a:lnSpc>
                <a:spcPct val="95000"/>
              </a:lnSpc>
            </a:pPr>
            <a:r>
              <a:rPr lang="cs-CZ" sz="2100" b="1" smtClean="0"/>
              <a:t>Účastníci daňového řízení</a:t>
            </a:r>
          </a:p>
          <a:p>
            <a:pPr lvl="1">
              <a:lnSpc>
                <a:spcPct val="95000"/>
              </a:lnSpc>
            </a:pPr>
            <a:r>
              <a:rPr lang="cs-CZ" sz="1700" smtClean="0"/>
              <a:t>= subjekty s výjimkou správce daně</a:t>
            </a:r>
          </a:p>
          <a:p>
            <a:pPr lvl="1">
              <a:lnSpc>
                <a:spcPct val="95000"/>
              </a:lnSpc>
            </a:pPr>
            <a:r>
              <a:rPr lang="cs-CZ" sz="1700" smtClean="0"/>
              <a:t>typicky dvoustranný vtah mezi správcem daně a daňovým subjektem</a:t>
            </a:r>
          </a:p>
          <a:p>
            <a:pPr lvl="2">
              <a:lnSpc>
                <a:spcPct val="95000"/>
              </a:lnSpc>
            </a:pPr>
            <a:r>
              <a:rPr lang="cs-CZ" sz="1400" smtClean="0"/>
              <a:t>specifický případ je vztah: správce daně --- plátce daně --- poplatník</a:t>
            </a:r>
          </a:p>
          <a:p>
            <a:pPr lvl="1">
              <a:lnSpc>
                <a:spcPct val="95000"/>
              </a:lnSpc>
            </a:pPr>
            <a:r>
              <a:rPr lang="cs-CZ" sz="1700" smtClean="0"/>
              <a:t>daňový řád s pojmem „účastník“ nepracuje</a:t>
            </a:r>
          </a:p>
          <a:p>
            <a:pPr lvl="2">
              <a:lnSpc>
                <a:spcPct val="95000"/>
              </a:lnSpc>
            </a:pPr>
            <a:r>
              <a:rPr lang="cs-CZ" sz="1400" smtClean="0"/>
              <a:t>příjemce rozhodnutí (§ 101 odst. 3 daňového řádu)</a:t>
            </a:r>
          </a:p>
          <a:p>
            <a:pPr lvl="2">
              <a:lnSpc>
                <a:spcPct val="95000"/>
              </a:lnSpc>
            </a:pPr>
            <a:r>
              <a:rPr lang="cs-CZ" sz="1400" smtClean="0"/>
              <a:t>osoba zúčastněná na správě daní (§ 5 daňového řádu)</a:t>
            </a:r>
          </a:p>
          <a:p>
            <a:pPr>
              <a:lnSpc>
                <a:spcPct val="95000"/>
              </a:lnSpc>
            </a:pPr>
            <a:endParaRPr lang="cs-CZ" sz="1000" b="1" smtClean="0"/>
          </a:p>
          <a:p>
            <a:pPr>
              <a:lnSpc>
                <a:spcPct val="95000"/>
              </a:lnSpc>
            </a:pPr>
            <a:r>
              <a:rPr lang="cs-CZ" sz="2100" b="1" smtClean="0"/>
              <a:t>Předmět daňového řízení</a:t>
            </a:r>
            <a:endParaRPr lang="cs-CZ" sz="2100" smtClean="0"/>
          </a:p>
          <a:p>
            <a:pPr lvl="1">
              <a:lnSpc>
                <a:spcPct val="95000"/>
              </a:lnSpc>
            </a:pPr>
            <a:r>
              <a:rPr lang="cs-CZ" sz="1700" smtClean="0"/>
              <a:t>daň</a:t>
            </a:r>
            <a:r>
              <a:rPr lang="cs-CZ" sz="1600" smtClean="0"/>
              <a:t> je </a:t>
            </a:r>
            <a:r>
              <a:rPr lang="cs-CZ" sz="1700" smtClean="0"/>
              <a:t>posuzovaná:</a:t>
            </a:r>
          </a:p>
          <a:p>
            <a:pPr lvl="2">
              <a:lnSpc>
                <a:spcPct val="95000"/>
              </a:lnSpc>
            </a:pPr>
            <a:r>
              <a:rPr lang="cs-CZ" sz="1400" smtClean="0"/>
              <a:t>ke zdaňovacímu období, </a:t>
            </a:r>
            <a:r>
              <a:rPr lang="cs-CZ" sz="1200" smtClean="0"/>
              <a:t>nebo</a:t>
            </a:r>
          </a:p>
          <a:p>
            <a:pPr lvl="2">
              <a:lnSpc>
                <a:spcPct val="80000"/>
              </a:lnSpc>
            </a:pPr>
            <a:r>
              <a:rPr lang="cs-CZ" sz="1400" smtClean="0"/>
              <a:t>ve vztahu k jednotlivé skutečnosti</a:t>
            </a:r>
          </a:p>
        </p:txBody>
      </p:sp>
      <p:sp>
        <p:nvSpPr>
          <p:cNvPr id="9523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4. Charakter daňového řízení 2/4</a:t>
            </a:r>
          </a:p>
        </p:txBody>
      </p:sp>
      <p:sp>
        <p:nvSpPr>
          <p:cNvPr id="95237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BB22F06-25FA-44B7-AAD4-23F70255F656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63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775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cs-CZ" sz="2100" b="1" smtClean="0"/>
              <a:t>Charakter daňového řízení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realizace příspěvků do veřejných rozpočtů (daní)</a:t>
            </a:r>
          </a:p>
          <a:p>
            <a:pPr lvl="2">
              <a:lnSpc>
                <a:spcPct val="95000"/>
              </a:lnSpc>
            </a:pPr>
            <a:r>
              <a:rPr lang="cs-CZ" sz="1600" smtClean="0"/>
              <a:t>prostřednictvím</a:t>
            </a:r>
            <a:r>
              <a:rPr lang="cs-CZ" sz="1800" smtClean="0"/>
              <a:t> </a:t>
            </a:r>
            <a:r>
              <a:rPr lang="cs-CZ" sz="1600" smtClean="0"/>
              <a:t>jejich stanovení, kontroly a inkasa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vrchnostenský aspekt je až druhořadý</a:t>
            </a:r>
          </a:p>
          <a:p>
            <a:pPr lvl="1">
              <a:lnSpc>
                <a:spcPct val="95000"/>
              </a:lnSpc>
            </a:pPr>
            <a:r>
              <a:rPr lang="cs-CZ" sz="2000" smtClean="0"/>
              <a:t>řízení </a:t>
            </a:r>
            <a:r>
              <a:rPr lang="cs-CZ" sz="1900" smtClean="0"/>
              <a:t>„složené“ </a:t>
            </a:r>
          </a:p>
          <a:p>
            <a:pPr lvl="2">
              <a:lnSpc>
                <a:spcPct val="95000"/>
              </a:lnSpc>
            </a:pPr>
            <a:r>
              <a:rPr lang="cs-CZ" sz="1600" smtClean="0"/>
              <a:t>skládá se podle okolností z </a:t>
            </a:r>
            <a:r>
              <a:rPr lang="cs-CZ" sz="1600" b="1" smtClean="0"/>
              <a:t>dílčích řízení</a:t>
            </a:r>
          </a:p>
          <a:p>
            <a:pPr lvl="2">
              <a:lnSpc>
                <a:spcPct val="95000"/>
              </a:lnSpc>
            </a:pPr>
            <a:r>
              <a:rPr lang="cs-CZ" sz="1600" smtClean="0"/>
              <a:t>daňové řízení tvoří časový úsek, v němž je možné provádět dílčí řízení</a:t>
            </a:r>
          </a:p>
          <a:p>
            <a:pPr>
              <a:lnSpc>
                <a:spcPct val="95000"/>
              </a:lnSpc>
            </a:pPr>
            <a:endParaRPr lang="cs-CZ" sz="1400" smtClean="0"/>
          </a:p>
          <a:p>
            <a:pPr>
              <a:lnSpc>
                <a:spcPct val="95000"/>
              </a:lnSpc>
            </a:pPr>
            <a:r>
              <a:rPr lang="cs-CZ" sz="2100" b="1" smtClean="0"/>
              <a:t>Nalézací a platební rovina daňového řízení</a:t>
            </a:r>
            <a:endParaRPr lang="cs-CZ" sz="2100" smtClean="0"/>
          </a:p>
          <a:p>
            <a:pPr lvl="1">
              <a:lnSpc>
                <a:spcPct val="95000"/>
              </a:lnSpc>
            </a:pPr>
            <a:r>
              <a:rPr lang="cs-CZ" sz="2000" smtClean="0"/>
              <a:t>dvoukolejnost obou rovin</a:t>
            </a:r>
          </a:p>
          <a:p>
            <a:pPr lvl="1">
              <a:lnSpc>
                <a:spcPct val="95000"/>
              </a:lnSpc>
            </a:pPr>
            <a:r>
              <a:rPr lang="cs-CZ" sz="2000" b="1" i="1" smtClean="0"/>
              <a:t>rovina nalézací</a:t>
            </a:r>
            <a:r>
              <a:rPr lang="cs-CZ" sz="2000" smtClean="0"/>
              <a:t> – zjištění a stanovení daně</a:t>
            </a:r>
          </a:p>
          <a:p>
            <a:pPr lvl="1">
              <a:lnSpc>
                <a:spcPct val="95000"/>
              </a:lnSpc>
            </a:pPr>
            <a:r>
              <a:rPr lang="cs-CZ" sz="2000" b="1" i="1" smtClean="0"/>
              <a:t>rovina platební (inkasní)</a:t>
            </a:r>
            <a:r>
              <a:rPr lang="cs-CZ" sz="2000" smtClean="0"/>
              <a:t> – zabezpečení úhrady daně</a:t>
            </a:r>
          </a:p>
          <a:p>
            <a:pPr lvl="2">
              <a:lnSpc>
                <a:spcPct val="95000"/>
              </a:lnSpc>
            </a:pPr>
            <a:r>
              <a:rPr lang="cs-CZ" sz="1600" smtClean="0"/>
              <a:t>dobrovolně</a:t>
            </a:r>
          </a:p>
          <a:p>
            <a:pPr lvl="2">
              <a:lnSpc>
                <a:spcPct val="95000"/>
              </a:lnSpc>
            </a:pPr>
            <a:r>
              <a:rPr lang="cs-CZ" sz="1600" smtClean="0"/>
              <a:t>nedobrovolně</a:t>
            </a:r>
          </a:p>
        </p:txBody>
      </p:sp>
      <p:sp>
        <p:nvSpPr>
          <p:cNvPr id="9625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dirty="0" smtClean="0">
                <a:effectLst/>
              </a:rPr>
              <a:t>4. Charakter daňového řízení 3/4</a:t>
            </a:r>
          </a:p>
        </p:txBody>
      </p:sp>
      <p:sp>
        <p:nvSpPr>
          <p:cNvPr id="96261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513D719-874E-4D65-AE2F-A735745B7971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64</a:t>
            </a:fld>
            <a:endParaRPr lang="cs-CZ" sz="12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048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95536" y="1125438"/>
            <a:ext cx="2951162" cy="4895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800" b="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800" dirty="0"/>
              <a:t>Nalézací rovina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968998" y="1608038"/>
            <a:ext cx="2089150" cy="5969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400">
              <a:latin typeface="+mn-lt"/>
              <a:cs typeface="+mn-cs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3635623" y="1125438"/>
            <a:ext cx="5184775" cy="48958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600" b="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800" dirty="0"/>
              <a:t>Platební rovina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801936" y="3357463"/>
            <a:ext cx="2112962" cy="15113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/>
              <a:t>Doměřovací řízení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801936" y="1774726"/>
            <a:ext cx="2112962" cy="136683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/>
              <a:t>Vyměřovací řízení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3968998" y="1703288"/>
            <a:ext cx="2043113" cy="5746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/>
              <a:t>Vybírání</a:t>
            </a: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3968998" y="2420838"/>
            <a:ext cx="2043113" cy="5048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/>
              <a:t>Evidence</a:t>
            </a: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3994398" y="3068538"/>
            <a:ext cx="2041525" cy="21605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/>
              <a:t>Zajištění</a:t>
            </a: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4113461" y="3357463"/>
            <a:ext cx="1800225" cy="4191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Ručení a </a:t>
            </a:r>
            <a:r>
              <a:rPr lang="cs-CZ" sz="1050" dirty="0" smtClean="0">
                <a:solidFill>
                  <a:schemeClr val="lt1"/>
                </a:solidFill>
                <a:latin typeface="+mn-lt"/>
                <a:cs typeface="+mn-cs"/>
              </a:rPr>
              <a:t>finanční záruka</a:t>
            </a:r>
            <a:endParaRPr lang="cs-CZ" sz="105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4113461" y="3933726"/>
            <a:ext cx="1800225" cy="4175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Zajišťovací příkaz </a:t>
            </a:r>
          </a:p>
        </p:txBody>
      </p:sp>
      <p:sp>
        <p:nvSpPr>
          <p:cNvPr id="20" name="Rectangle 26"/>
          <p:cNvSpPr>
            <a:spLocks noChangeArrowheads="1"/>
          </p:cNvSpPr>
          <p:nvPr/>
        </p:nvSpPr>
        <p:spPr bwMode="auto">
          <a:xfrm>
            <a:off x="4113461" y="4522688"/>
            <a:ext cx="1800225" cy="4191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Zástavní právo</a:t>
            </a: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6443911" y="1701701"/>
            <a:ext cx="2159000" cy="35274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/>
              <a:t>Vymáhání</a:t>
            </a:r>
          </a:p>
        </p:txBody>
      </p: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6644977" y="2133203"/>
            <a:ext cx="1800225" cy="54004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Soudním exekutorem</a:t>
            </a: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6642348" y="2853283"/>
            <a:ext cx="1800225" cy="57085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Daňovou exekucí</a:t>
            </a:r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6634410" y="3609082"/>
            <a:ext cx="1800225" cy="5397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Přihlášením do veřejné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dražby</a:t>
            </a: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6634411" y="4351238"/>
            <a:ext cx="1800225" cy="5762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Uplatněním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v </a:t>
            </a:r>
            <a:r>
              <a:rPr lang="cs-CZ" sz="1050" dirty="0" err="1">
                <a:solidFill>
                  <a:schemeClr val="lt1"/>
                </a:solidFill>
                <a:latin typeface="+mn-lt"/>
                <a:cs typeface="+mn-cs"/>
              </a:rPr>
              <a:t>insolvenčním</a:t>
            </a:r>
            <a:r>
              <a:rPr lang="cs-CZ" sz="1050" dirty="0">
                <a:solidFill>
                  <a:schemeClr val="lt1"/>
                </a:solidFill>
                <a:latin typeface="+mn-lt"/>
                <a:cs typeface="+mn-cs"/>
              </a:rPr>
              <a:t> řízení</a:t>
            </a:r>
          </a:p>
        </p:txBody>
      </p:sp>
      <p:sp>
        <p:nvSpPr>
          <p:cNvPr id="28" name="Rectangle 58"/>
          <p:cNvSpPr>
            <a:spLocks noChangeArrowheads="1"/>
          </p:cNvSpPr>
          <p:nvPr/>
        </p:nvSpPr>
        <p:spPr bwMode="auto">
          <a:xfrm>
            <a:off x="586036" y="5013226"/>
            <a:ext cx="2617787" cy="7667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200" dirty="0">
                <a:solidFill>
                  <a:srgbClr val="FFFFFF"/>
                </a:solidFill>
              </a:rPr>
              <a:t>Nalézací řízení je ukončeno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200" dirty="0">
                <a:solidFill>
                  <a:srgbClr val="FFFFFF"/>
                </a:solidFill>
              </a:rPr>
              <a:t>uplynutím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200" dirty="0">
                <a:solidFill>
                  <a:srgbClr val="FFFFFF"/>
                </a:solidFill>
              </a:rPr>
              <a:t>lhůty pro stanovení daně</a:t>
            </a:r>
          </a:p>
        </p:txBody>
      </p:sp>
      <p:sp>
        <p:nvSpPr>
          <p:cNvPr id="29" name="Rectangle 59"/>
          <p:cNvSpPr>
            <a:spLocks noChangeArrowheads="1"/>
          </p:cNvSpPr>
          <p:nvPr/>
        </p:nvSpPr>
        <p:spPr bwMode="auto">
          <a:xfrm>
            <a:off x="3851523" y="5448201"/>
            <a:ext cx="4824413" cy="3571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sz="1200" dirty="0">
                <a:solidFill>
                  <a:srgbClr val="FFFFFF"/>
                </a:solidFill>
              </a:rPr>
              <a:t>Možnost placení je ukončena uplynutím lhůty pro placení daně</a:t>
            </a:r>
            <a:endParaRPr lang="cs-CZ" sz="1000" dirty="0">
              <a:solidFill>
                <a:srgbClr val="FFFFFF"/>
              </a:solidFill>
            </a:endParaRPr>
          </a:p>
        </p:txBody>
      </p:sp>
      <p:sp>
        <p:nvSpPr>
          <p:cNvPr id="97306" name="TextovéPole 4"/>
          <p:cNvSpPr txBox="1">
            <a:spLocks noChangeArrowheads="1"/>
          </p:cNvSpPr>
          <p:nvPr/>
        </p:nvSpPr>
        <p:spPr bwMode="auto">
          <a:xfrm>
            <a:off x="323850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596303B-CE14-4C39-8294-ED1B0E1C0131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65</a:t>
            </a:fld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1475656" y="188640"/>
            <a:ext cx="6707783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3000" b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Daňové řízení</a:t>
            </a:r>
          </a:p>
        </p:txBody>
      </p:sp>
    </p:spTree>
    <p:extLst>
      <p:ext uri="{BB962C8B-B14F-4D97-AF65-F5344CB8AC3E}">
        <p14:creationId xmlns:p14="http://schemas.microsoft.com/office/powerpoint/2010/main" val="17377774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681537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cs-CZ" sz="2500" b="1" dirty="0" smtClean="0"/>
              <a:t>Začátek a konec daňového řízení</a:t>
            </a:r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začátek</a:t>
            </a:r>
            <a:r>
              <a:rPr lang="cs-CZ" sz="2000" dirty="0" smtClean="0"/>
              <a:t> - § 91odst.1daňového řádu</a:t>
            </a:r>
          </a:p>
          <a:p>
            <a:pPr lvl="1">
              <a:lnSpc>
                <a:spcPct val="105000"/>
              </a:lnSpc>
            </a:pPr>
            <a:endParaRPr lang="cs-CZ" sz="800" dirty="0" smtClean="0"/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formálně končí: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</a:pPr>
            <a:r>
              <a:rPr lang="cs-CZ" sz="1800" dirty="0" smtClean="0"/>
              <a:t>v rovině nalézací – </a:t>
            </a:r>
            <a:r>
              <a:rPr lang="cs-CZ" sz="1600" dirty="0" smtClean="0"/>
              <a:t>(formální)</a:t>
            </a:r>
            <a:r>
              <a:rPr lang="cs-CZ" sz="1800" dirty="0" smtClean="0"/>
              <a:t> právní mocí rozhodnutí o stanovení daně či zastavením vyměřovacího nebo </a:t>
            </a:r>
            <a:r>
              <a:rPr lang="cs-CZ" sz="1800" dirty="0" err="1" smtClean="0"/>
              <a:t>doměřovacího</a:t>
            </a:r>
            <a:r>
              <a:rPr lang="cs-CZ" sz="1800" dirty="0" smtClean="0"/>
              <a:t> řízení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</a:pPr>
            <a:r>
              <a:rPr lang="cs-CZ" sz="1800" dirty="0" smtClean="0"/>
              <a:t>v rovině platební – úhradou daně či jiným zánikem platební povinnosti</a:t>
            </a:r>
          </a:p>
          <a:p>
            <a:pPr lvl="1">
              <a:lnSpc>
                <a:spcPct val="105000"/>
              </a:lnSpc>
            </a:pPr>
            <a:endParaRPr lang="cs-CZ" sz="800" b="1" dirty="0" smtClean="0"/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materiálně končí: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</a:pPr>
            <a:r>
              <a:rPr lang="cs-CZ" sz="1800" dirty="0" smtClean="0"/>
              <a:t>v rovině nalézací – uplynutím prekluzívní lhůty pro stanovení daně </a:t>
            </a:r>
            <a:r>
              <a:rPr lang="cs-CZ" sz="1600" dirty="0" smtClean="0"/>
              <a:t>(tj. okamžikem, kdy se poslední známá daň stává nezměnitelnou)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</a:pPr>
            <a:r>
              <a:rPr lang="cs-CZ" sz="1800" dirty="0" smtClean="0"/>
              <a:t>v rovině platební – uplynutím prekluzívní lhůty pro placení daně </a:t>
            </a:r>
            <a:r>
              <a:rPr lang="cs-CZ" sz="1600" dirty="0" smtClean="0"/>
              <a:t>(tj. okamžikem, kdy již nelze přijmout ani vymáhat stanovenou daň)</a:t>
            </a:r>
          </a:p>
        </p:txBody>
      </p:sp>
      <p:sp>
        <p:nvSpPr>
          <p:cNvPr id="9830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sz="3300" smtClean="0">
                <a:effectLst/>
              </a:rPr>
              <a:t>4. Charakter daňového řízení 4/4</a:t>
            </a:r>
          </a:p>
        </p:txBody>
      </p:sp>
      <p:sp>
        <p:nvSpPr>
          <p:cNvPr id="98309" name="TextovéPole 4"/>
          <p:cNvSpPr txBox="1">
            <a:spLocks noChangeArrowheads="1"/>
          </p:cNvSpPr>
          <p:nvPr/>
        </p:nvSpPr>
        <p:spPr bwMode="auto">
          <a:xfrm>
            <a:off x="323528" y="6464369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87DBDDE-B0A5-4C91-AC53-D1D835F94ED5}" type="slidenum">
              <a:rPr lang="cs-CZ" sz="1200">
                <a:solidFill>
                  <a:schemeClr val="bg1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66</a:t>
            </a:fld>
            <a:endParaRPr lang="cs-CZ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5043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Komunikace při správě daní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0A354E3-5A06-421E-9B5A-F55E5DC8D4D0}" type="datetime1">
              <a:rPr lang="cs-CZ" smtClean="0"/>
              <a:t>1.12.2017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25175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340725" cy="4038600"/>
          </a:xfrm>
        </p:spPr>
        <p:txBody>
          <a:bodyPr/>
          <a:lstStyle/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3200" dirty="0" smtClean="0"/>
              <a:t>Jednání při správě daní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3200" dirty="0" smtClean="0"/>
              <a:t>Podání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3200" dirty="0" smtClean="0"/>
              <a:t>Doručování</a:t>
            </a:r>
          </a:p>
          <a:p>
            <a:pPr marL="609600" indent="-609600">
              <a:lnSpc>
                <a:spcPct val="130000"/>
              </a:lnSpc>
              <a:buFontTx/>
              <a:buAutoNum type="arabicPeriod"/>
            </a:pPr>
            <a:r>
              <a:rPr lang="cs-CZ" sz="3200" dirty="0" smtClean="0"/>
              <a:t>Nahlížení do spisu</a:t>
            </a:r>
          </a:p>
          <a:p>
            <a:pPr marL="609600" indent="-609600">
              <a:lnSpc>
                <a:spcPct val="95000"/>
              </a:lnSpc>
            </a:pPr>
            <a:endParaRPr lang="cs-CZ" sz="2800" dirty="0" smtClean="0"/>
          </a:p>
        </p:txBody>
      </p:sp>
      <p:sp>
        <p:nvSpPr>
          <p:cNvPr id="15364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CA37343-4DE3-41D3-91E8-CEA9919B07EC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68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/>
          </p:nvPr>
        </p:nvSpPr>
        <p:spPr bwMode="auto">
          <a:xfrm>
            <a:off x="1691680" y="188640"/>
            <a:ext cx="6995120" cy="576064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Osnova</a:t>
            </a:r>
          </a:p>
        </p:txBody>
      </p:sp>
    </p:spTree>
    <p:extLst>
      <p:ext uri="{BB962C8B-B14F-4D97-AF65-F5344CB8AC3E}">
        <p14:creationId xmlns:p14="http://schemas.microsoft.com/office/powerpoint/2010/main" val="362746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/>
          </p:cNvSpPr>
          <p:nvPr>
            <p:ph idx="1"/>
          </p:nvPr>
        </p:nvSpPr>
        <p:spPr>
          <a:xfrm>
            <a:off x="395536" y="1639342"/>
            <a:ext cx="8229600" cy="4165922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cs-CZ" sz="2800" b="1" dirty="0" smtClean="0"/>
              <a:t>A. Jednání přímé:</a:t>
            </a:r>
          </a:p>
          <a:p>
            <a:r>
              <a:rPr lang="cs-CZ" sz="2400" b="1" dirty="0" smtClean="0"/>
              <a:t>Fyzická osoba</a:t>
            </a:r>
            <a:r>
              <a:rPr lang="cs-CZ" sz="2400" dirty="0" smtClean="0"/>
              <a:t> (FO)</a:t>
            </a:r>
          </a:p>
          <a:p>
            <a:pPr lvl="1"/>
            <a:r>
              <a:rPr lang="cs-CZ" sz="1800" dirty="0" smtClean="0"/>
              <a:t>osobně (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v rozsahu, v </a:t>
            </a:r>
            <a:r>
              <a:rPr lang="cs-CZ" sz="1800" dirty="0" smtClean="0">
                <a:cs typeface="Times New Roman" pitchFamily="18" charset="0"/>
              </a:rPr>
              <a:t>jakém je svéprávná</a:t>
            </a:r>
            <a:r>
              <a:rPr lang="cs-CZ" sz="1800" dirty="0" smtClean="0"/>
              <a:t>) </a:t>
            </a:r>
          </a:p>
          <a:p>
            <a:pPr lvl="1"/>
            <a:endParaRPr lang="cs-CZ" sz="1600" dirty="0" smtClean="0"/>
          </a:p>
          <a:p>
            <a:r>
              <a:rPr lang="cs-CZ" sz="2400" b="1" dirty="0" smtClean="0"/>
              <a:t>Podnikající fyzická osoba</a:t>
            </a:r>
            <a:endParaRPr lang="cs-CZ" sz="2400" dirty="0" smtClean="0"/>
          </a:p>
          <a:p>
            <a:pPr lvl="1"/>
            <a:r>
              <a:rPr lang="cs-CZ" sz="1800" dirty="0" smtClean="0"/>
              <a:t>osobně (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v rozsahu, v jakém </a:t>
            </a:r>
            <a:r>
              <a:rPr lang="cs-CZ" sz="1800" dirty="0" smtClean="0">
                <a:cs typeface="Times New Roman" pitchFamily="18" charset="0"/>
              </a:rPr>
              <a:t>je </a:t>
            </a:r>
            <a:r>
              <a:rPr lang="cs-CZ" sz="1800" dirty="0">
                <a:cs typeface="Times New Roman" pitchFamily="18" charset="0"/>
              </a:rPr>
              <a:t>svéprávná</a:t>
            </a:r>
            <a:r>
              <a:rPr lang="cs-CZ" sz="1800" dirty="0" smtClean="0"/>
              <a:t>) </a:t>
            </a:r>
          </a:p>
          <a:p>
            <a:pPr lvl="1"/>
            <a:r>
              <a:rPr lang="cs-CZ" sz="1800" dirty="0" smtClean="0"/>
              <a:t>prostřednictvím pověřence</a:t>
            </a:r>
          </a:p>
          <a:p>
            <a:pPr lvl="1"/>
            <a:r>
              <a:rPr lang="cs-CZ" sz="1800" dirty="0" smtClean="0"/>
              <a:t>prostřednictvím prokuristy  </a:t>
            </a:r>
          </a:p>
          <a:p>
            <a:pPr lvl="1">
              <a:lnSpc>
                <a:spcPct val="80000"/>
              </a:lnSpc>
            </a:pPr>
            <a:endParaRPr lang="cs-CZ" sz="800" dirty="0" smtClean="0"/>
          </a:p>
          <a:p>
            <a:endParaRPr lang="cs-CZ" dirty="0" smtClean="0"/>
          </a:p>
        </p:txBody>
      </p:sp>
      <p:sp>
        <p:nvSpPr>
          <p:cNvPr id="17412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  <a:latin typeface="Lucida Sans Unicode" pitchFamily="34" charset="0"/>
              </a:rPr>
              <a:t>3</a:t>
            </a:r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 smtClean="0"/>
              <a:t>Jednání při správě daní 1/3</a:t>
            </a:r>
            <a:endParaRPr lang="cs-CZ" sz="3300" dirty="0"/>
          </a:p>
        </p:txBody>
      </p:sp>
    </p:spTree>
    <p:extLst>
      <p:ext uri="{BB962C8B-B14F-4D97-AF65-F5344CB8AC3E}">
        <p14:creationId xmlns:p14="http://schemas.microsoft.com/office/powerpoint/2010/main" val="161500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2. Daňové právo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pPr marL="681228" indent="-571500">
              <a:buFont typeface="+mj-lt"/>
              <a:buAutoNum type="alphaLcParenR"/>
              <a:defRPr/>
            </a:pPr>
            <a:r>
              <a:rPr lang="cs-CZ" dirty="0" smtClean="0"/>
              <a:t>Pojem daňového práva</a:t>
            </a:r>
          </a:p>
          <a:p>
            <a:pPr marL="624078" indent="-514350">
              <a:buFont typeface="+mj-lt"/>
              <a:buAutoNum type="alphaLcParenR"/>
              <a:defRPr/>
            </a:pPr>
            <a:r>
              <a:rPr lang="cs-CZ" dirty="0" smtClean="0"/>
              <a:t>Systém daňového práva</a:t>
            </a:r>
          </a:p>
          <a:p>
            <a:pPr marL="624078" indent="-514350">
              <a:buFont typeface="+mj-lt"/>
              <a:buAutoNum type="alphaLcParenR"/>
              <a:defRPr/>
            </a:pPr>
            <a:r>
              <a:rPr lang="cs-CZ" dirty="0" smtClean="0"/>
              <a:t>Prameny daňového práva</a:t>
            </a:r>
          </a:p>
          <a:p>
            <a:pPr marL="624078" indent="-514350">
              <a:buFont typeface="+mj-lt"/>
              <a:buAutoNum type="alphaLcParenR"/>
              <a:defRPr/>
            </a:pPr>
            <a:r>
              <a:rPr lang="cs-CZ" dirty="0" smtClean="0"/>
              <a:t>Daňová soustava</a:t>
            </a:r>
          </a:p>
          <a:p>
            <a:pPr marL="624078" indent="-514350">
              <a:buFont typeface="+mj-lt"/>
              <a:buAutoNum type="alphaLcParenR"/>
              <a:defRPr/>
            </a:pPr>
            <a:r>
              <a:rPr lang="cs-CZ" dirty="0" smtClean="0"/>
              <a:t>Základní konstrukční prvky daně</a:t>
            </a:r>
          </a:p>
          <a:p>
            <a:pPr marL="624078" indent="-514350">
              <a:buFont typeface="+mj-lt"/>
              <a:buAutoNum type="alphaLcParenR"/>
              <a:defRPr/>
            </a:pPr>
            <a:r>
              <a:rPr lang="cs-CZ" dirty="0" err="1" smtClean="0"/>
              <a:t>Daňověprávní</a:t>
            </a:r>
            <a:r>
              <a:rPr lang="cs-CZ" dirty="0" smtClean="0"/>
              <a:t> vztahy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cs-CZ" sz="900" dirty="0" smtClean="0"/>
          </a:p>
          <a:p>
            <a:r>
              <a:rPr lang="cs-CZ" sz="2400" b="1" dirty="0" smtClean="0"/>
              <a:t>Právnická osoba</a:t>
            </a:r>
            <a:r>
              <a:rPr lang="cs-CZ" sz="2400" dirty="0" smtClean="0"/>
              <a:t> (PO)</a:t>
            </a:r>
          </a:p>
          <a:p>
            <a:pPr lvl="1"/>
            <a:r>
              <a:rPr lang="cs-CZ" sz="1800" dirty="0" smtClean="0"/>
              <a:t>prostřednictvím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statutární</a:t>
            </a:r>
            <a:r>
              <a:rPr lang="cs-CZ" sz="1800" dirty="0" smtClean="0">
                <a:solidFill>
                  <a:srgbClr val="000000"/>
                </a:solidFill>
              </a:rPr>
              <a:t>ho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 orgán</a:t>
            </a:r>
            <a:r>
              <a:rPr lang="cs-CZ" sz="1800" dirty="0" smtClean="0">
                <a:solidFill>
                  <a:srgbClr val="000000"/>
                </a:solidFill>
              </a:rPr>
              <a:t>u </a:t>
            </a:r>
            <a:r>
              <a:rPr lang="cs-CZ" sz="1800" dirty="0">
                <a:solidFill>
                  <a:srgbClr val="000000"/>
                </a:solidFill>
                <a:cs typeface="Times New Roman" pitchFamily="18" charset="0"/>
              </a:rPr>
              <a:t>– </a:t>
            </a:r>
            <a:r>
              <a:rPr lang="cs-CZ" sz="1600" dirty="0" smtClean="0">
                <a:cs typeface="Times New Roman" pitchFamily="18" charset="0"/>
              </a:rPr>
              <a:t>ani po </a:t>
            </a:r>
            <a:r>
              <a:rPr lang="cs-CZ" sz="1600" dirty="0">
                <a:cs typeface="Times New Roman" pitchFamily="18" charset="0"/>
              </a:rPr>
              <a:t>1. </a:t>
            </a:r>
            <a:r>
              <a:rPr lang="cs-CZ" sz="1600" dirty="0" smtClean="0">
                <a:cs typeface="Times New Roman" pitchFamily="18" charset="0"/>
              </a:rPr>
              <a:t>lednu 2014 není z hlediska daňového procesu považován za zástupce</a:t>
            </a:r>
          </a:p>
          <a:p>
            <a:pPr lvl="1"/>
            <a:r>
              <a:rPr lang="cs-CZ" sz="1800" dirty="0" smtClean="0"/>
              <a:t>prostřednictvím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toho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, kdo prokáže, že je oprávněn jejím jménem podle jiného právního předpisu jednat</a:t>
            </a:r>
            <a:r>
              <a:rPr lang="cs-CZ" sz="1800" dirty="0" smtClean="0"/>
              <a:t> </a:t>
            </a:r>
          </a:p>
          <a:p>
            <a:pPr lvl="1"/>
            <a:r>
              <a:rPr lang="cs-CZ" sz="1800" dirty="0" smtClean="0"/>
              <a:t>prostřednictvím pověřence</a:t>
            </a:r>
          </a:p>
          <a:p>
            <a:pPr lvl="1"/>
            <a:r>
              <a:rPr lang="cs-CZ" sz="1800" dirty="0" smtClean="0"/>
              <a:t>prostřednictvím prokuristy</a:t>
            </a:r>
          </a:p>
          <a:p>
            <a:pPr lvl="1"/>
            <a:endParaRPr lang="cs-CZ" sz="800" dirty="0" smtClean="0"/>
          </a:p>
          <a:p>
            <a:r>
              <a:rPr lang="cs-CZ" sz="2400" dirty="0" smtClean="0">
                <a:solidFill>
                  <a:srgbClr val="000000"/>
                </a:solidFill>
              </a:rPr>
              <a:t>Pravidla pro PO platí rovněž pro:</a:t>
            </a:r>
          </a:p>
          <a:p>
            <a:pPr lvl="1"/>
            <a:r>
              <a:rPr lang="cs-CZ" sz="1800" dirty="0" smtClean="0">
                <a:solidFill>
                  <a:srgbClr val="000000"/>
                </a:solidFill>
              </a:rPr>
              <a:t>o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rganizační složky státu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cs-CZ" sz="1800" dirty="0" smtClean="0">
                <a:cs typeface="Times New Roman" pitchFamily="18" charset="0"/>
              </a:rPr>
              <a:t>pobočky nebo jiné organizační složky obchodního závodu</a:t>
            </a:r>
            <a:endParaRPr lang="cs-CZ" sz="1800" dirty="0" smtClean="0"/>
          </a:p>
          <a:p>
            <a:pPr lvl="1"/>
            <a:r>
              <a:rPr lang="cs-CZ" sz="1800" dirty="0" smtClean="0">
                <a:solidFill>
                  <a:srgbClr val="000000"/>
                </a:solidFill>
              </a:rPr>
              <a:t>j</a:t>
            </a:r>
            <a:r>
              <a:rPr lang="cs-CZ" sz="1800" dirty="0" smtClean="0">
                <a:solidFill>
                  <a:srgbClr val="000000"/>
                </a:solidFill>
                <a:cs typeface="Times New Roman" pitchFamily="18" charset="0"/>
              </a:rPr>
              <a:t>iné jednotky, kterým zákon svěřuje výkon práv a povinností osob zúčastněných na správě daní</a:t>
            </a:r>
            <a:endParaRPr lang="cs-CZ" sz="1800" dirty="0" smtClean="0"/>
          </a:p>
        </p:txBody>
      </p:sp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Jednání při správě daní 2/3</a:t>
            </a:r>
          </a:p>
        </p:txBody>
      </p:sp>
      <p:sp>
        <p:nvSpPr>
          <p:cNvPr id="1843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43DBCBD-EEAB-46AB-915B-4750D59239DD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70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3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sz="2800" b="1" dirty="0"/>
              <a:t>B</a:t>
            </a:r>
            <a:r>
              <a:rPr lang="cs-CZ" sz="2800" b="1" dirty="0" smtClean="0"/>
              <a:t>. Jednání nepřímé:</a:t>
            </a:r>
          </a:p>
          <a:p>
            <a:endParaRPr lang="cs-CZ" sz="800" b="1" dirty="0" smtClean="0"/>
          </a:p>
          <a:p>
            <a:r>
              <a:rPr lang="cs-CZ" sz="2000" b="1" dirty="0" smtClean="0"/>
              <a:t>Formy zastoupení</a:t>
            </a:r>
            <a:endParaRPr lang="cs-CZ" sz="2000" dirty="0" smtClean="0"/>
          </a:p>
          <a:p>
            <a:pPr lvl="1"/>
            <a:r>
              <a:rPr lang="cs-CZ" sz="1800" dirty="0" smtClean="0">
                <a:cs typeface="Times New Roman" pitchFamily="18" charset="0"/>
              </a:rPr>
              <a:t>zákonný zástupce fyzické osoby nebo opatrovník</a:t>
            </a:r>
            <a:endParaRPr lang="cs-CZ" sz="1800" dirty="0" smtClean="0"/>
          </a:p>
          <a:p>
            <a:pPr lvl="1"/>
            <a:r>
              <a:rPr lang="cs-CZ" sz="1800" dirty="0" smtClean="0"/>
              <a:t>ustanovený zástupce</a:t>
            </a:r>
          </a:p>
          <a:p>
            <a:pPr lvl="1"/>
            <a:r>
              <a:rPr lang="cs-CZ" sz="1800" dirty="0" smtClean="0"/>
              <a:t>zmocněnec (zástupce na základě plné moci)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dirty="0" smtClean="0"/>
              <a:t>náležitosti plné moci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dirty="0" smtClean="0"/>
              <a:t>omezení zmocnění</a:t>
            </a:r>
          </a:p>
          <a:p>
            <a:pPr lvl="1"/>
            <a:r>
              <a:rPr lang="cs-CZ" sz="1800" dirty="0" smtClean="0"/>
              <a:t>společný zmocněnec nebo společný zástupce</a:t>
            </a:r>
          </a:p>
          <a:p>
            <a:endParaRPr lang="cs-CZ" sz="700" dirty="0" smtClean="0"/>
          </a:p>
          <a:p>
            <a:r>
              <a:rPr lang="cs-CZ" sz="2000" dirty="0" smtClean="0"/>
              <a:t>Specifické postavení při </a:t>
            </a:r>
            <a:r>
              <a:rPr lang="cs-CZ" sz="2000" b="1" dirty="0" smtClean="0"/>
              <a:t>doručování</a:t>
            </a:r>
            <a:endParaRPr lang="cs-CZ" sz="2000" dirty="0" smtClean="0"/>
          </a:p>
          <a:p>
            <a:endParaRPr lang="cs-CZ" sz="700" dirty="0" smtClean="0"/>
          </a:p>
          <a:p>
            <a:r>
              <a:rPr lang="cs-CZ" sz="2000" dirty="0" smtClean="0"/>
              <a:t>Nutno odlišit od institutu </a:t>
            </a:r>
            <a:r>
              <a:rPr lang="cs-CZ" sz="2000" b="1" dirty="0" smtClean="0"/>
              <a:t>odborného konzultanta</a:t>
            </a:r>
            <a:endParaRPr lang="cs-CZ" sz="2300" dirty="0" smtClean="0"/>
          </a:p>
        </p:txBody>
      </p:sp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smtClean="0">
                <a:effectLst/>
              </a:rPr>
              <a:t>Jednání při správě daní 3/3</a:t>
            </a:r>
          </a:p>
        </p:txBody>
      </p:sp>
      <p:sp>
        <p:nvSpPr>
          <p:cNvPr id="19460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E741423-1A8B-4049-8B3A-C6461D9C34A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71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09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7A45023-F37A-4EF0-A15B-418106300E1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72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6300192" y="1097532"/>
            <a:ext cx="2448843" cy="50677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Nepřímé</a:t>
            </a:r>
          </a:p>
          <a:p>
            <a:pPr algn="ctr"/>
            <a:endParaRPr lang="cs-CZ" sz="2400" b="1" dirty="0" smtClean="0"/>
          </a:p>
          <a:p>
            <a:pPr algn="ctr"/>
            <a:endParaRPr lang="cs-CZ" sz="2400" b="1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1825178" y="1097532"/>
            <a:ext cx="4403006" cy="50677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Přímé</a:t>
            </a:r>
          </a:p>
          <a:p>
            <a:pPr algn="ctr"/>
            <a:endParaRPr lang="cs-CZ" sz="2400" b="1" dirty="0" smtClean="0"/>
          </a:p>
          <a:p>
            <a:pPr algn="ctr"/>
            <a:endParaRPr lang="cs-CZ" sz="2400" b="1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42" name="Obdélník 41"/>
          <p:cNvSpPr/>
          <p:nvPr/>
        </p:nvSpPr>
        <p:spPr>
          <a:xfrm>
            <a:off x="3370825" y="1529580"/>
            <a:ext cx="5233623" cy="3600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Zástupce v soukromoprávním smyslu</a:t>
            </a:r>
            <a:endParaRPr lang="cs-CZ" sz="1400" b="1" dirty="0"/>
          </a:p>
        </p:txBody>
      </p:sp>
      <p:sp>
        <p:nvSpPr>
          <p:cNvPr id="43" name="Obdélník 42"/>
          <p:cNvSpPr/>
          <p:nvPr/>
        </p:nvSpPr>
        <p:spPr>
          <a:xfrm>
            <a:off x="6444209" y="1982926"/>
            <a:ext cx="2160240" cy="3600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Zástupce podle DŘ</a:t>
            </a:r>
            <a:endParaRPr lang="cs-CZ" sz="1400" b="1" dirty="0"/>
          </a:p>
        </p:txBody>
      </p:sp>
      <p:sp>
        <p:nvSpPr>
          <p:cNvPr id="44" name="Obdélník 43"/>
          <p:cNvSpPr/>
          <p:nvPr/>
        </p:nvSpPr>
        <p:spPr>
          <a:xfrm>
            <a:off x="323528" y="5201988"/>
            <a:ext cx="1368152" cy="84137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Quasi osoba</a:t>
            </a:r>
            <a:endParaRPr lang="cs-CZ" b="1" dirty="0"/>
          </a:p>
        </p:txBody>
      </p:sp>
      <p:sp>
        <p:nvSpPr>
          <p:cNvPr id="45" name="Obdélník 44"/>
          <p:cNvSpPr/>
          <p:nvPr/>
        </p:nvSpPr>
        <p:spPr>
          <a:xfrm>
            <a:off x="323528" y="4265884"/>
            <a:ext cx="136815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Právnická osoba</a:t>
            </a:r>
            <a:endParaRPr lang="cs-CZ" b="1" dirty="0"/>
          </a:p>
        </p:txBody>
      </p:sp>
      <p:sp>
        <p:nvSpPr>
          <p:cNvPr id="46" name="Obdélník 45"/>
          <p:cNvSpPr/>
          <p:nvPr/>
        </p:nvSpPr>
        <p:spPr>
          <a:xfrm>
            <a:off x="328700" y="3329780"/>
            <a:ext cx="136815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FO podnikatel</a:t>
            </a:r>
            <a:endParaRPr lang="cs-CZ" b="1" dirty="0"/>
          </a:p>
        </p:txBody>
      </p:sp>
      <p:sp>
        <p:nvSpPr>
          <p:cNvPr id="47" name="Obdélník 46"/>
          <p:cNvSpPr/>
          <p:nvPr/>
        </p:nvSpPr>
        <p:spPr>
          <a:xfrm>
            <a:off x="328700" y="2387591"/>
            <a:ext cx="136815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Fyzická osoba</a:t>
            </a:r>
            <a:endParaRPr lang="cs-CZ" b="1" dirty="0"/>
          </a:p>
        </p:txBody>
      </p:sp>
      <p:sp>
        <p:nvSpPr>
          <p:cNvPr id="48" name="Obdélník 47"/>
          <p:cNvSpPr/>
          <p:nvPr/>
        </p:nvSpPr>
        <p:spPr>
          <a:xfrm>
            <a:off x="1960239" y="2387589"/>
            <a:ext cx="1315617" cy="180628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Sama</a:t>
            </a:r>
            <a:endParaRPr lang="cs-CZ" b="1" dirty="0"/>
          </a:p>
        </p:txBody>
      </p:sp>
      <p:sp>
        <p:nvSpPr>
          <p:cNvPr id="49" name="Obdélník 48"/>
          <p:cNvSpPr/>
          <p:nvPr/>
        </p:nvSpPr>
        <p:spPr>
          <a:xfrm>
            <a:off x="3370825" y="3351890"/>
            <a:ext cx="1311711" cy="177809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0" name="Obdélník 49"/>
          <p:cNvSpPr/>
          <p:nvPr/>
        </p:nvSpPr>
        <p:spPr>
          <a:xfrm>
            <a:off x="4788023" y="4265885"/>
            <a:ext cx="1311515" cy="177748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bdélník 50"/>
          <p:cNvSpPr/>
          <p:nvPr/>
        </p:nvSpPr>
        <p:spPr>
          <a:xfrm>
            <a:off x="6444208" y="2390431"/>
            <a:ext cx="2160240" cy="365293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bdélník 51"/>
          <p:cNvSpPr/>
          <p:nvPr/>
        </p:nvSpPr>
        <p:spPr>
          <a:xfrm>
            <a:off x="3501989" y="3473796"/>
            <a:ext cx="1049377" cy="6840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Prokurista</a:t>
            </a:r>
            <a:endParaRPr lang="cs-CZ" sz="1200" b="1" dirty="0"/>
          </a:p>
        </p:txBody>
      </p:sp>
      <p:sp>
        <p:nvSpPr>
          <p:cNvPr id="53" name="Obdélník 52"/>
          <p:cNvSpPr/>
          <p:nvPr/>
        </p:nvSpPr>
        <p:spPr>
          <a:xfrm>
            <a:off x="3503944" y="4293470"/>
            <a:ext cx="1049377" cy="7443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Pověřenec</a:t>
            </a:r>
            <a:endParaRPr lang="cs-CZ" sz="1200" b="1" dirty="0"/>
          </a:p>
        </p:txBody>
      </p:sp>
      <p:sp>
        <p:nvSpPr>
          <p:cNvPr id="54" name="Obdélník 53"/>
          <p:cNvSpPr/>
          <p:nvPr/>
        </p:nvSpPr>
        <p:spPr>
          <a:xfrm>
            <a:off x="4919091" y="4409900"/>
            <a:ext cx="1049377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Statutární orgán</a:t>
            </a:r>
            <a:endParaRPr lang="cs-CZ" sz="1200" b="1" dirty="0"/>
          </a:p>
        </p:txBody>
      </p:sp>
      <p:sp>
        <p:nvSpPr>
          <p:cNvPr id="55" name="Obdélník 54"/>
          <p:cNvSpPr/>
          <p:nvPr/>
        </p:nvSpPr>
        <p:spPr>
          <a:xfrm>
            <a:off x="4919090" y="5258783"/>
            <a:ext cx="1049377" cy="6784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Zákonem stanovená osoba</a:t>
            </a:r>
            <a:endParaRPr lang="cs-CZ" sz="1200" b="1" dirty="0"/>
          </a:p>
        </p:txBody>
      </p:sp>
      <p:sp>
        <p:nvSpPr>
          <p:cNvPr id="56" name="Obdélník 55"/>
          <p:cNvSpPr/>
          <p:nvPr/>
        </p:nvSpPr>
        <p:spPr>
          <a:xfrm>
            <a:off x="1961658" y="4265885"/>
            <a:ext cx="1315617" cy="177748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Nelze</a:t>
            </a:r>
            <a:endParaRPr lang="cs-CZ" b="1" dirty="0"/>
          </a:p>
        </p:txBody>
      </p:sp>
      <p:sp>
        <p:nvSpPr>
          <p:cNvPr id="57" name="Obdélník 56"/>
          <p:cNvSpPr/>
          <p:nvPr/>
        </p:nvSpPr>
        <p:spPr>
          <a:xfrm>
            <a:off x="3370825" y="2387590"/>
            <a:ext cx="1315617" cy="8640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Nelze</a:t>
            </a:r>
            <a:endParaRPr lang="cs-CZ" b="1" dirty="0"/>
          </a:p>
        </p:txBody>
      </p:sp>
      <p:sp>
        <p:nvSpPr>
          <p:cNvPr id="58" name="Obdélník 57"/>
          <p:cNvSpPr/>
          <p:nvPr/>
        </p:nvSpPr>
        <p:spPr>
          <a:xfrm>
            <a:off x="4783921" y="2390431"/>
            <a:ext cx="1315617" cy="180344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Nelze</a:t>
            </a:r>
            <a:endParaRPr lang="cs-CZ" b="1" dirty="0"/>
          </a:p>
        </p:txBody>
      </p:sp>
      <p:sp>
        <p:nvSpPr>
          <p:cNvPr id="59" name="Obdélník 58"/>
          <p:cNvSpPr/>
          <p:nvPr/>
        </p:nvSpPr>
        <p:spPr>
          <a:xfrm>
            <a:off x="6593296" y="2570651"/>
            <a:ext cx="18722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Zákonný zástupce FO a opatrovník</a:t>
            </a:r>
          </a:p>
        </p:txBody>
      </p:sp>
      <p:sp>
        <p:nvSpPr>
          <p:cNvPr id="60" name="Obdélník 59"/>
          <p:cNvSpPr/>
          <p:nvPr/>
        </p:nvSpPr>
        <p:spPr>
          <a:xfrm>
            <a:off x="6605263" y="3437792"/>
            <a:ext cx="18722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Ustanovený</a:t>
            </a:r>
          </a:p>
          <a:p>
            <a:pPr algn="ctr"/>
            <a:r>
              <a:rPr lang="cs-CZ" sz="1400" b="1" dirty="0" smtClean="0"/>
              <a:t>zástupce</a:t>
            </a:r>
            <a:endParaRPr lang="cs-CZ" sz="1400" b="1" dirty="0"/>
          </a:p>
        </p:txBody>
      </p:sp>
      <p:sp>
        <p:nvSpPr>
          <p:cNvPr id="61" name="Obdélník 60"/>
          <p:cNvSpPr/>
          <p:nvPr/>
        </p:nvSpPr>
        <p:spPr>
          <a:xfrm>
            <a:off x="6593296" y="4293470"/>
            <a:ext cx="18722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Zmocněnec</a:t>
            </a:r>
          </a:p>
          <a:p>
            <a:pPr algn="ctr"/>
            <a:r>
              <a:rPr lang="cs-CZ" sz="1200" b="1" dirty="0" smtClean="0"/>
              <a:t>(společný zmocněnec)</a:t>
            </a:r>
            <a:endParaRPr lang="cs-CZ" sz="1200" b="1" dirty="0"/>
          </a:p>
        </p:txBody>
      </p:sp>
      <p:sp>
        <p:nvSpPr>
          <p:cNvPr id="62" name="Obdélník 61"/>
          <p:cNvSpPr/>
          <p:nvPr/>
        </p:nvSpPr>
        <p:spPr>
          <a:xfrm>
            <a:off x="6593296" y="5154626"/>
            <a:ext cx="18722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Společný</a:t>
            </a:r>
          </a:p>
          <a:p>
            <a:pPr algn="ctr"/>
            <a:r>
              <a:rPr lang="cs-CZ" sz="1400" b="1" dirty="0" smtClean="0"/>
              <a:t>zástupce</a:t>
            </a:r>
            <a:endParaRPr lang="cs-CZ" sz="1400" b="1" dirty="0"/>
          </a:p>
        </p:txBody>
      </p:sp>
      <p:sp>
        <p:nvSpPr>
          <p:cNvPr id="63" name="Obdélník 62"/>
          <p:cNvSpPr/>
          <p:nvPr/>
        </p:nvSpPr>
        <p:spPr>
          <a:xfrm>
            <a:off x="3370826" y="1972784"/>
            <a:ext cx="2735002" cy="3600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Osoba jednající jménem</a:t>
            </a:r>
            <a:endParaRPr lang="cs-CZ" sz="1400" b="1" dirty="0"/>
          </a:p>
        </p:txBody>
      </p:sp>
      <p:sp>
        <p:nvSpPr>
          <p:cNvPr id="64" name="Obdélník 63"/>
          <p:cNvSpPr/>
          <p:nvPr/>
        </p:nvSpPr>
        <p:spPr>
          <a:xfrm>
            <a:off x="3370826" y="5201988"/>
            <a:ext cx="1315617" cy="8640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Nelze</a:t>
            </a:r>
            <a:endParaRPr lang="cs-CZ" b="1" dirty="0"/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3923928" y="4164696"/>
            <a:ext cx="0" cy="135598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4139952" y="4164696"/>
            <a:ext cx="1955" cy="135598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5439774" y="5123185"/>
            <a:ext cx="1955" cy="135598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/>
              <a:t>Jednání při správě daní</a:t>
            </a:r>
          </a:p>
        </p:txBody>
      </p:sp>
    </p:spTree>
    <p:extLst>
      <p:ext uri="{BB962C8B-B14F-4D97-AF65-F5344CB8AC3E}">
        <p14:creationId xmlns:p14="http://schemas.microsoft.com/office/powerpoint/2010/main" val="323458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665662"/>
          </a:xfrm>
        </p:spPr>
        <p:txBody>
          <a:bodyPr/>
          <a:lstStyle/>
          <a:p>
            <a:r>
              <a:rPr lang="cs-CZ" sz="2000" b="1" dirty="0" smtClean="0"/>
              <a:t>Podání</a:t>
            </a:r>
            <a:r>
              <a:rPr lang="cs-CZ" sz="1700" dirty="0" smtClean="0"/>
              <a:t> = úkon osoby zúčastněné na správě daní směřující vůči SD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dirty="0" smtClean="0"/>
              <a:t>neplatí absolutně</a:t>
            </a:r>
            <a:endParaRPr lang="cs-CZ" sz="1400" dirty="0" smtClean="0"/>
          </a:p>
          <a:p>
            <a:pPr>
              <a:buFontTx/>
              <a:buNone/>
            </a:pPr>
            <a:endParaRPr lang="cs-CZ" sz="700" dirty="0" smtClean="0"/>
          </a:p>
          <a:p>
            <a:r>
              <a:rPr lang="cs-CZ" sz="2000" dirty="0" smtClean="0"/>
              <a:t>Podání se posuzuje podle </a:t>
            </a:r>
            <a:r>
              <a:rPr lang="cs-CZ" sz="2000" b="1" dirty="0" smtClean="0"/>
              <a:t>skutečného obsahu</a:t>
            </a:r>
            <a:r>
              <a:rPr lang="cs-CZ" sz="1700" dirty="0" smtClean="0"/>
              <a:t> (bez ohledu na to, jak je označeno)</a:t>
            </a:r>
          </a:p>
          <a:p>
            <a:pPr lvl="1">
              <a:buFont typeface="Wingdings" pitchFamily="2" charset="2"/>
              <a:buChar char="Ø"/>
            </a:pPr>
            <a:endParaRPr lang="cs-CZ" sz="700" dirty="0" smtClean="0"/>
          </a:p>
          <a:p>
            <a:r>
              <a:rPr lang="cs-CZ" sz="2000" dirty="0" smtClean="0"/>
              <a:t>Z podání musí být zřejmé, </a:t>
            </a:r>
            <a:r>
              <a:rPr lang="cs-CZ" sz="2000" b="1" dirty="0" smtClean="0"/>
              <a:t>kdo</a:t>
            </a:r>
            <a:r>
              <a:rPr lang="cs-CZ" sz="2000" dirty="0" smtClean="0"/>
              <a:t> je činí, </a:t>
            </a:r>
            <a:r>
              <a:rPr lang="cs-CZ" sz="2000" b="1" dirty="0" smtClean="0"/>
              <a:t>čeho</a:t>
            </a:r>
            <a:r>
              <a:rPr lang="cs-CZ" sz="2000" dirty="0" smtClean="0"/>
              <a:t> se týká a </a:t>
            </a:r>
            <a:r>
              <a:rPr lang="cs-CZ" sz="2000" b="1" dirty="0" smtClean="0"/>
              <a:t>co</a:t>
            </a:r>
            <a:r>
              <a:rPr lang="cs-CZ" sz="2000" dirty="0" smtClean="0"/>
              <a:t> se navrhuje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dirty="0" smtClean="0"/>
              <a:t>další náležitosti stanoví explicitně či implicitně zákon </a:t>
            </a:r>
            <a:r>
              <a:rPr lang="cs-CZ" sz="1400" dirty="0" smtClean="0"/>
              <a:t>(např. důvody žádosti)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dirty="0" smtClean="0"/>
              <a:t>na rozdíl od SŘ</a:t>
            </a:r>
            <a:r>
              <a:rPr lang="cs-CZ" sz="1400" dirty="0" smtClean="0"/>
              <a:t> (srov. § 37 odst. 2 SŘ)</a:t>
            </a:r>
            <a:r>
              <a:rPr lang="cs-CZ" sz="1600" dirty="0" smtClean="0"/>
              <a:t> DŘ nekonkretizuje jednotlivé identifikační údaje</a:t>
            </a:r>
          </a:p>
          <a:p>
            <a:pPr lvl="1">
              <a:buFont typeface="Wingdings" pitchFamily="2" charset="2"/>
              <a:buChar char="Ø"/>
            </a:pPr>
            <a:endParaRPr lang="cs-CZ" sz="500" dirty="0" smtClean="0"/>
          </a:p>
          <a:p>
            <a:r>
              <a:rPr lang="cs-CZ" sz="2000" dirty="0" smtClean="0"/>
              <a:t>Podání je </a:t>
            </a:r>
            <a:r>
              <a:rPr lang="cs-CZ" sz="2000" b="1" dirty="0" smtClean="0"/>
              <a:t>účinné</a:t>
            </a:r>
            <a:r>
              <a:rPr lang="cs-CZ" sz="1700" b="1" dirty="0" smtClean="0"/>
              <a:t>,</a:t>
            </a:r>
            <a:r>
              <a:rPr lang="cs-CZ" sz="1700" dirty="0" smtClean="0"/>
              <a:t> až když dojde věcně a místně příslušnému správci daně.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dirty="0" smtClean="0"/>
              <a:t>x  zachování lhůty</a:t>
            </a:r>
          </a:p>
          <a:p>
            <a:pPr lvl="1">
              <a:buFont typeface="Wingdings" pitchFamily="2" charset="2"/>
              <a:buChar char="Ø"/>
            </a:pPr>
            <a:endParaRPr lang="cs-CZ" sz="600" b="1" dirty="0" smtClean="0">
              <a:cs typeface="Times New Roman" pitchFamily="18" charset="0"/>
            </a:endParaRPr>
          </a:p>
          <a:p>
            <a:r>
              <a:rPr lang="cs-CZ" sz="2000" b="1" dirty="0" smtClean="0">
                <a:cs typeface="Times New Roman" pitchFamily="18" charset="0"/>
              </a:rPr>
              <a:t>Podatel </a:t>
            </a:r>
            <a:r>
              <a:rPr lang="cs-CZ" sz="1700" dirty="0" smtClean="0"/>
              <a:t>=</a:t>
            </a:r>
            <a:r>
              <a:rPr lang="cs-CZ" sz="1700" dirty="0" smtClean="0">
                <a:cs typeface="Times New Roman" pitchFamily="18" charset="0"/>
              </a:rPr>
              <a:t> osob</a:t>
            </a:r>
            <a:r>
              <a:rPr lang="cs-CZ" sz="1700" dirty="0" smtClean="0"/>
              <a:t>a</a:t>
            </a:r>
            <a:r>
              <a:rPr lang="cs-CZ" sz="1700" dirty="0" smtClean="0">
                <a:cs typeface="Times New Roman" pitchFamily="18" charset="0"/>
              </a:rPr>
              <a:t>, která autenticky podání učinila</a:t>
            </a:r>
          </a:p>
        </p:txBody>
      </p:sp>
      <p:sp>
        <p:nvSpPr>
          <p:cNvPr id="5529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Podání 1/5</a:t>
            </a:r>
          </a:p>
        </p:txBody>
      </p:sp>
      <p:sp>
        <p:nvSpPr>
          <p:cNvPr id="20484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CA6EDD2-E103-4C71-B2B6-6CE2625BBBB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73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04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501831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cs-CZ" sz="2000" b="1" dirty="0" smtClean="0"/>
              <a:t>Způsoby </a:t>
            </a:r>
            <a:r>
              <a:rPr lang="cs-CZ" sz="2000" dirty="0" smtClean="0"/>
              <a:t>(formy)</a:t>
            </a:r>
            <a:r>
              <a:rPr lang="cs-CZ" sz="2000" b="1" dirty="0" smtClean="0"/>
              <a:t> podání</a:t>
            </a:r>
            <a:r>
              <a:rPr lang="cs-CZ" sz="2000" dirty="0" smtClean="0"/>
              <a:t>:</a:t>
            </a:r>
          </a:p>
          <a:p>
            <a:pPr lvl="1">
              <a:lnSpc>
                <a:spcPct val="85000"/>
              </a:lnSpc>
              <a:buFontTx/>
              <a:buNone/>
            </a:pPr>
            <a:r>
              <a:rPr lang="cs-CZ" sz="1500" dirty="0" smtClean="0"/>
              <a:t>	</a:t>
            </a:r>
            <a:r>
              <a:rPr lang="cs-CZ" sz="1700" dirty="0" smtClean="0"/>
              <a:t>1) </a:t>
            </a:r>
            <a:r>
              <a:rPr lang="cs-CZ" sz="1700" i="1" dirty="0" smtClean="0"/>
              <a:t>kvalifikované:</a:t>
            </a:r>
          </a:p>
          <a:p>
            <a:pPr lvl="2">
              <a:lnSpc>
                <a:spcPct val="85000"/>
              </a:lnSpc>
            </a:pPr>
            <a:r>
              <a:rPr lang="cs-CZ" sz="1500" b="1" dirty="0" smtClean="0"/>
              <a:t>písemně</a:t>
            </a:r>
            <a:r>
              <a:rPr lang="cs-CZ" sz="1500" dirty="0" smtClean="0"/>
              <a:t> (ve smyslu listinné podoby)</a:t>
            </a:r>
          </a:p>
          <a:p>
            <a:pPr lvl="2">
              <a:lnSpc>
                <a:spcPct val="85000"/>
              </a:lnSpc>
            </a:pPr>
            <a:r>
              <a:rPr lang="cs-CZ" sz="1500" b="1" dirty="0" smtClean="0"/>
              <a:t>ústně do protokolu</a:t>
            </a:r>
          </a:p>
          <a:p>
            <a:pPr lvl="2">
              <a:lnSpc>
                <a:spcPct val="85000"/>
              </a:lnSpc>
            </a:pPr>
            <a:r>
              <a:rPr lang="cs-CZ" sz="1500" b="1" dirty="0" smtClean="0"/>
              <a:t>elektronicky </a:t>
            </a:r>
            <a:r>
              <a:rPr lang="cs-CZ" sz="1500" dirty="0" smtClean="0"/>
              <a:t>– datovou zprávou </a:t>
            </a:r>
            <a:r>
              <a:rPr lang="cs-CZ" sz="1500" b="1" dirty="0" smtClean="0"/>
              <a:t>podepsanou</a:t>
            </a:r>
            <a:r>
              <a:rPr lang="cs-CZ" sz="1500" dirty="0" smtClean="0"/>
              <a:t> </a:t>
            </a:r>
            <a:r>
              <a:rPr lang="cs-CZ" sz="1500" dirty="0"/>
              <a:t>způsobem, se kterým jiný </a:t>
            </a:r>
            <a:r>
              <a:rPr lang="cs-CZ" sz="1500" dirty="0" smtClean="0"/>
              <a:t> 		       právní předpis </a:t>
            </a:r>
            <a:r>
              <a:rPr lang="cs-CZ" sz="1500" dirty="0"/>
              <a:t>spojuje účinky vlastnoručního </a:t>
            </a:r>
            <a:r>
              <a:rPr lang="cs-CZ" sz="1500" dirty="0" smtClean="0"/>
              <a:t>podpisu </a:t>
            </a:r>
          </a:p>
          <a:p>
            <a:pPr marL="630238" lvl="2" indent="0">
              <a:lnSpc>
                <a:spcPct val="85000"/>
              </a:lnSpc>
              <a:buNone/>
            </a:pPr>
            <a:r>
              <a:rPr lang="cs-CZ" sz="1200" dirty="0" smtClean="0"/>
              <a:t>	(</a:t>
            </a:r>
            <a:r>
              <a:rPr lang="cs-CZ" sz="1200" dirty="0" err="1" smtClean="0"/>
              <a:t>eIDAS</a:t>
            </a:r>
            <a:r>
              <a:rPr lang="cs-CZ" sz="1200" dirty="0"/>
              <a:t> - nařízení Evropského Parlamentu a Rady (EU) č. </a:t>
            </a:r>
            <a:r>
              <a:rPr lang="cs-CZ" sz="1200" dirty="0" smtClean="0"/>
              <a:t>910/2014, zákon č. 297/2016 Sb.)</a:t>
            </a:r>
          </a:p>
          <a:p>
            <a:pPr marL="630238" lvl="2" indent="0">
              <a:lnSpc>
                <a:spcPct val="85000"/>
              </a:lnSpc>
              <a:buNone/>
            </a:pPr>
            <a:r>
              <a:rPr lang="cs-CZ" sz="1500" dirty="0"/>
              <a:t>	</a:t>
            </a:r>
            <a:r>
              <a:rPr lang="cs-CZ" sz="1500" dirty="0" smtClean="0"/>
              <a:t>	    - datovou </a:t>
            </a:r>
            <a:r>
              <a:rPr lang="cs-CZ" sz="1500" dirty="0"/>
              <a:t>zprávou </a:t>
            </a:r>
            <a:r>
              <a:rPr lang="cs-CZ" sz="1500" b="1" dirty="0" smtClean="0"/>
              <a:t>s ověřenou identitou podatele</a:t>
            </a:r>
            <a:r>
              <a:rPr lang="cs-CZ" sz="1500" dirty="0" smtClean="0"/>
              <a:t> způsobem, 		       kterým se lze přihlásit do jeho datové schránky </a:t>
            </a:r>
            <a:r>
              <a:rPr lang="cs-CZ" sz="1300" dirty="0" smtClean="0"/>
              <a:t>(pouze u 		        vybraných podání)</a:t>
            </a:r>
            <a:endParaRPr lang="cs-CZ" sz="1300" b="1" dirty="0" smtClean="0"/>
          </a:p>
          <a:p>
            <a:pPr lvl="1">
              <a:lnSpc>
                <a:spcPct val="85000"/>
              </a:lnSpc>
              <a:buFontTx/>
              <a:buNone/>
            </a:pPr>
            <a:r>
              <a:rPr lang="cs-CZ" sz="1700" dirty="0" smtClean="0"/>
              <a:t>	2) </a:t>
            </a:r>
            <a:r>
              <a:rPr lang="cs-CZ" sz="1700" i="1" dirty="0" smtClean="0"/>
              <a:t>nekvalifikované:</a:t>
            </a:r>
          </a:p>
          <a:p>
            <a:pPr lvl="2">
              <a:lnSpc>
                <a:spcPct val="85000"/>
              </a:lnSpc>
            </a:pPr>
            <a:r>
              <a:rPr lang="cs-CZ" sz="1500" b="1" dirty="0" smtClean="0"/>
              <a:t>elektronicky </a:t>
            </a:r>
            <a:r>
              <a:rPr lang="cs-CZ" sz="1500" dirty="0" smtClean="0"/>
              <a:t>– bez autentizace výše uvedenými způsoby</a:t>
            </a:r>
            <a:endParaRPr lang="cs-CZ" sz="1300" dirty="0" smtClean="0"/>
          </a:p>
          <a:p>
            <a:pPr lvl="2">
              <a:lnSpc>
                <a:spcPct val="85000"/>
              </a:lnSpc>
            </a:pPr>
            <a:r>
              <a:rPr lang="cs-CZ" sz="1500" b="1" dirty="0" smtClean="0"/>
              <a:t>pomocí</a:t>
            </a:r>
            <a:r>
              <a:rPr lang="cs-CZ" sz="1500" dirty="0" smtClean="0"/>
              <a:t> </a:t>
            </a:r>
            <a:r>
              <a:rPr lang="cs-CZ" sz="1500" b="1" dirty="0" smtClean="0"/>
              <a:t>jiných přenosových technik</a:t>
            </a:r>
            <a:r>
              <a:rPr lang="cs-CZ" sz="1500" dirty="0" smtClean="0"/>
              <a:t> </a:t>
            </a:r>
            <a:r>
              <a:rPr lang="cs-CZ" sz="1300" dirty="0" smtClean="0"/>
              <a:t>(např. fax)</a:t>
            </a:r>
          </a:p>
          <a:p>
            <a:pPr lvl="2">
              <a:lnSpc>
                <a:spcPct val="85000"/>
              </a:lnSpc>
            </a:pPr>
            <a:endParaRPr lang="cs-CZ" sz="800" dirty="0" smtClean="0"/>
          </a:p>
          <a:p>
            <a:pPr>
              <a:lnSpc>
                <a:spcPct val="85000"/>
              </a:lnSpc>
            </a:pPr>
            <a:r>
              <a:rPr lang="cs-CZ" sz="2000" dirty="0" smtClean="0"/>
              <a:t>Doložení shody projevu vůle s obsahem podání:</a:t>
            </a:r>
          </a:p>
          <a:p>
            <a:pPr lvl="1">
              <a:lnSpc>
                <a:spcPct val="85000"/>
              </a:lnSpc>
            </a:pPr>
            <a:r>
              <a:rPr lang="cs-CZ" sz="1500" dirty="0" smtClean="0"/>
              <a:t>písemné + ústně do protokolu </a:t>
            </a:r>
            <a:r>
              <a:rPr lang="cs-CZ" sz="1000" dirty="0" smtClean="0">
                <a:sym typeface="Wingdings 3" pitchFamily="18" charset="2"/>
              </a:rPr>
              <a:t></a:t>
            </a:r>
            <a:r>
              <a:rPr lang="cs-CZ" sz="1500" dirty="0" smtClean="0"/>
              <a:t> </a:t>
            </a:r>
            <a:r>
              <a:rPr lang="cs-CZ" sz="1300" dirty="0" smtClean="0"/>
              <a:t>vlastnoručním podpisem</a:t>
            </a:r>
          </a:p>
          <a:p>
            <a:pPr lvl="1">
              <a:lnSpc>
                <a:spcPct val="85000"/>
              </a:lnSpc>
            </a:pPr>
            <a:r>
              <a:rPr lang="cs-CZ" sz="1500" dirty="0" smtClean="0"/>
              <a:t>kvalifikované elektronické </a:t>
            </a:r>
            <a:r>
              <a:rPr lang="cs-CZ" sz="1000" dirty="0" smtClean="0">
                <a:sym typeface="Wingdings 3" pitchFamily="18" charset="2"/>
              </a:rPr>
              <a:t></a:t>
            </a:r>
            <a:r>
              <a:rPr lang="cs-CZ" sz="1500" dirty="0" smtClean="0"/>
              <a:t> </a:t>
            </a:r>
            <a:r>
              <a:rPr lang="cs-CZ" sz="1300" dirty="0" smtClean="0"/>
              <a:t>uznávaným el. podpisem či datovou schránkou</a:t>
            </a:r>
          </a:p>
          <a:p>
            <a:pPr lvl="1">
              <a:lnSpc>
                <a:spcPct val="85000"/>
              </a:lnSpc>
            </a:pPr>
            <a:r>
              <a:rPr lang="cs-CZ" sz="1500" dirty="0" smtClean="0"/>
              <a:t>nekvalifikované </a:t>
            </a:r>
            <a:r>
              <a:rPr lang="cs-CZ" sz="1000" dirty="0" smtClean="0">
                <a:sym typeface="Wingdings 3" pitchFamily="18" charset="2"/>
              </a:rPr>
              <a:t></a:t>
            </a:r>
            <a:r>
              <a:rPr lang="cs-CZ" sz="1500" dirty="0" smtClean="0"/>
              <a:t> </a:t>
            </a:r>
            <a:r>
              <a:rPr lang="cs-CZ" sz="1300" dirty="0" smtClean="0"/>
              <a:t>potvrzením či zopakováním kvalifikovanou formou do 5-ti dní</a:t>
            </a:r>
          </a:p>
          <a:p>
            <a:pPr>
              <a:lnSpc>
                <a:spcPct val="85000"/>
              </a:lnSpc>
            </a:pPr>
            <a:endParaRPr lang="cs-CZ" sz="700" dirty="0" smtClean="0"/>
          </a:p>
          <a:p>
            <a:pPr>
              <a:lnSpc>
                <a:spcPct val="85000"/>
              </a:lnSpc>
            </a:pPr>
            <a:r>
              <a:rPr lang="cs-CZ" sz="2000" dirty="0" smtClean="0"/>
              <a:t>Elektronická podání</a:t>
            </a:r>
            <a:r>
              <a:rPr lang="cs-CZ" sz="1700" dirty="0" smtClean="0"/>
              <a:t> - je nutné adresovat na zveřejněnou adresu elektronické podatelny </a:t>
            </a:r>
            <a:r>
              <a:rPr lang="cs-CZ" sz="1400" dirty="0" smtClean="0"/>
              <a:t>(nemusí jít nutně o @)</a:t>
            </a:r>
          </a:p>
        </p:txBody>
      </p:sp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Podání 2/5</a:t>
            </a:r>
          </a:p>
        </p:txBody>
      </p:sp>
      <p:sp>
        <p:nvSpPr>
          <p:cNvPr id="21508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71F6206-5FB5-4D55-8B35-2F788F464776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74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84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688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cs-CZ" sz="2000" b="1" dirty="0" smtClean="0"/>
              <a:t>Druhy </a:t>
            </a:r>
            <a:r>
              <a:rPr lang="cs-CZ" sz="2000" dirty="0" smtClean="0"/>
              <a:t>podání:</a:t>
            </a:r>
          </a:p>
          <a:p>
            <a:pPr lvl="1">
              <a:lnSpc>
                <a:spcPct val="85000"/>
              </a:lnSpc>
            </a:pPr>
            <a:r>
              <a:rPr lang="cs-CZ" sz="1800" b="1" dirty="0" smtClean="0"/>
              <a:t>formulářová</a:t>
            </a:r>
            <a:r>
              <a:rPr lang="cs-CZ" sz="1800" dirty="0" smtClean="0"/>
              <a:t> </a:t>
            </a:r>
            <a:r>
              <a:rPr lang="cs-CZ" sz="1600" dirty="0" smtClean="0"/>
              <a:t>(daňová tvrzení, přihláška k registraci, oznámení o změně registračních údajů)</a:t>
            </a:r>
          </a:p>
          <a:p>
            <a:pPr lvl="1">
              <a:lnSpc>
                <a:spcPct val="85000"/>
              </a:lnSpc>
            </a:pPr>
            <a:r>
              <a:rPr lang="cs-CZ" sz="1800" b="1" dirty="0" smtClean="0"/>
              <a:t>ostatní</a:t>
            </a:r>
          </a:p>
          <a:p>
            <a:pPr lvl="1">
              <a:lnSpc>
                <a:spcPct val="85000"/>
              </a:lnSpc>
            </a:pPr>
            <a:endParaRPr lang="cs-CZ" sz="700" dirty="0" smtClean="0"/>
          </a:p>
          <a:p>
            <a:pPr>
              <a:lnSpc>
                <a:spcPct val="85000"/>
              </a:lnSpc>
            </a:pPr>
            <a:r>
              <a:rPr lang="cs-CZ" sz="2000" dirty="0" smtClean="0"/>
              <a:t>Formulářová podání lze podat:</a:t>
            </a:r>
          </a:p>
          <a:p>
            <a:pPr lvl="1">
              <a:lnSpc>
                <a:spcPct val="85000"/>
              </a:lnSpc>
            </a:pPr>
            <a:r>
              <a:rPr lang="cs-CZ" sz="1600" dirty="0" smtClean="0"/>
              <a:t>na tiskopise vydaném MF</a:t>
            </a:r>
          </a:p>
          <a:p>
            <a:pPr lvl="1">
              <a:lnSpc>
                <a:spcPct val="85000"/>
              </a:lnSpc>
            </a:pPr>
            <a:r>
              <a:rPr lang="cs-CZ" sz="1600" dirty="0" smtClean="0"/>
              <a:t>na tiskovém výstupu s údaji, obsahem i uspořádáním údajů shodných s </a:t>
            </a:r>
            <a:br>
              <a:rPr lang="cs-CZ" sz="1600" dirty="0" smtClean="0"/>
            </a:br>
            <a:r>
              <a:rPr lang="cs-CZ" sz="1600" dirty="0" smtClean="0"/>
              <a:t>tiskopisem</a:t>
            </a:r>
          </a:p>
          <a:p>
            <a:pPr lvl="1">
              <a:lnSpc>
                <a:spcPct val="85000"/>
              </a:lnSpc>
            </a:pPr>
            <a:r>
              <a:rPr lang="cs-CZ" sz="1600" dirty="0" smtClean="0"/>
              <a:t>elektronicky ve zveřejněném formátu </a:t>
            </a:r>
            <a:r>
              <a:rPr lang="cs-CZ" sz="1400" dirty="0" smtClean="0"/>
              <a:t>(tvaru)</a:t>
            </a:r>
            <a:r>
              <a:rPr lang="cs-CZ" sz="1600" dirty="0" smtClean="0"/>
              <a:t> a struktuře </a:t>
            </a:r>
            <a:r>
              <a:rPr lang="cs-CZ" sz="1400" dirty="0" smtClean="0"/>
              <a:t>(obsah a uspořádání)</a:t>
            </a:r>
            <a:endParaRPr lang="cs-CZ" sz="500" dirty="0" smtClean="0"/>
          </a:p>
          <a:p>
            <a:pPr>
              <a:lnSpc>
                <a:spcPct val="85000"/>
              </a:lnSpc>
            </a:pPr>
            <a:endParaRPr lang="cs-CZ" sz="600" b="1" dirty="0" smtClean="0"/>
          </a:p>
          <a:p>
            <a:pPr>
              <a:lnSpc>
                <a:spcPct val="85000"/>
              </a:lnSpc>
            </a:pPr>
            <a:r>
              <a:rPr lang="cs-CZ" sz="2000" b="1" dirty="0" smtClean="0"/>
              <a:t>Změny a zpětvzetí</a:t>
            </a:r>
            <a:r>
              <a:rPr lang="cs-CZ" sz="2000" dirty="0" smtClean="0"/>
              <a:t> podání </a:t>
            </a:r>
          </a:p>
          <a:p>
            <a:pPr lvl="1">
              <a:lnSpc>
                <a:spcPct val="85000"/>
              </a:lnSpc>
            </a:pPr>
            <a:r>
              <a:rPr lang="cs-CZ" sz="1600" dirty="0" smtClean="0"/>
              <a:t>do doby, než je meritorně rozhodnuto</a:t>
            </a:r>
          </a:p>
          <a:p>
            <a:pPr>
              <a:lnSpc>
                <a:spcPct val="85000"/>
              </a:lnSpc>
            </a:pPr>
            <a:endParaRPr lang="cs-CZ" sz="1000" dirty="0" smtClean="0"/>
          </a:p>
          <a:p>
            <a:pPr>
              <a:lnSpc>
                <a:spcPct val="85000"/>
              </a:lnSpc>
            </a:pPr>
            <a:r>
              <a:rPr lang="cs-CZ" sz="2000" b="1" dirty="0" smtClean="0"/>
              <a:t>Postoupení </a:t>
            </a:r>
            <a:r>
              <a:rPr lang="cs-CZ" sz="2000" dirty="0" smtClean="0"/>
              <a:t>podání (nebo platby)</a:t>
            </a:r>
          </a:p>
          <a:p>
            <a:pPr lvl="1">
              <a:lnSpc>
                <a:spcPct val="85000"/>
              </a:lnSpc>
            </a:pPr>
            <a:r>
              <a:rPr lang="cs-CZ" sz="1600" dirty="0" smtClean="0"/>
              <a:t>nutno rozlišovat v jakém procesním režimu se daný orgán nachází </a:t>
            </a:r>
            <a:r>
              <a:rPr lang="cs-CZ" sz="1400" dirty="0" smtClean="0"/>
              <a:t>(DŘ x SŘ)</a:t>
            </a:r>
          </a:p>
          <a:p>
            <a:pPr lvl="1">
              <a:lnSpc>
                <a:spcPct val="85000"/>
              </a:lnSpc>
            </a:pPr>
            <a:r>
              <a:rPr lang="cs-CZ" sz="1600" dirty="0" smtClean="0"/>
              <a:t>nutno uvědomit podatele</a:t>
            </a:r>
          </a:p>
        </p:txBody>
      </p:sp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Podání 3/5</a:t>
            </a:r>
          </a:p>
        </p:txBody>
      </p:sp>
      <p:sp>
        <p:nvSpPr>
          <p:cNvPr id="22532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837CB5E-6F43-41AF-97A7-D8162FA6557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75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82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67544" y="1268760"/>
            <a:ext cx="8280598" cy="4752057"/>
          </a:xfrm>
        </p:spPr>
        <p:txBody>
          <a:bodyPr>
            <a:normAutofit/>
          </a:bodyPr>
          <a:lstStyle/>
          <a:p>
            <a:r>
              <a:rPr lang="cs-CZ" sz="2000" dirty="0"/>
              <a:t>nález </a:t>
            </a:r>
            <a:r>
              <a:rPr lang="cs-CZ" sz="2000" dirty="0" err="1"/>
              <a:t>sp</a:t>
            </a:r>
            <a:r>
              <a:rPr lang="cs-CZ" sz="2000" dirty="0"/>
              <a:t>. zn. </a:t>
            </a:r>
            <a:r>
              <a:rPr lang="cs-CZ" sz="2000" dirty="0" err="1"/>
              <a:t>Pl</a:t>
            </a:r>
            <a:r>
              <a:rPr lang="cs-CZ" sz="2000" dirty="0"/>
              <a:t>. ÚS 32/15 ze dne 6. prosince 2016 (40/2017 Sb.)</a:t>
            </a:r>
          </a:p>
          <a:p>
            <a:r>
              <a:rPr lang="cs-CZ" sz="2000" dirty="0"/>
              <a:t>zrušení povinnosti uvádět v kontrolním hlášení předepsané údaje potřebné pro správu daně dnem 31. prosince 2017 (§ 101d odst. 1 zákona o DPH)</a:t>
            </a:r>
          </a:p>
          <a:p>
            <a:pPr lvl="1"/>
            <a:r>
              <a:rPr lang="cs-CZ" sz="2000" dirty="0"/>
              <a:t>zákon musí blíže vymezit alespoň okruh údajů, které musí plátce sdělovat</a:t>
            </a:r>
          </a:p>
          <a:p>
            <a:pPr lvl="1"/>
            <a:r>
              <a:rPr lang="cs-CZ" sz="2000" dirty="0"/>
              <a:t>musí se tak stát formou právního předpisu (požadavek předvídatelnosti)</a:t>
            </a:r>
          </a:p>
          <a:p>
            <a:pPr lvl="1"/>
            <a:r>
              <a:rPr lang="cs-CZ" sz="2000" dirty="0"/>
              <a:t>„</a:t>
            </a:r>
            <a:r>
              <a:rPr lang="cs-CZ" sz="2000" i="1" dirty="0"/>
              <a:t>podle názoru Ústavního soudu je důvodem pro zrušení předmětného ustanovení spíše obava z jeho možného budoucího zneužití</a:t>
            </a:r>
            <a:r>
              <a:rPr lang="cs-CZ" sz="2000" dirty="0"/>
              <a:t>“</a:t>
            </a:r>
          </a:p>
          <a:p>
            <a:endParaRPr lang="cs-CZ" sz="2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 smtClean="0"/>
              <a:t>Formulářové podání</a:t>
            </a:r>
            <a:endParaRPr lang="cs-CZ" sz="3300" dirty="0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837CB5E-6F43-41AF-97A7-D8162FA6557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76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89415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7A45023-F37A-4EF0-A15B-418106300E1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77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77044" y="620688"/>
            <a:ext cx="1728192" cy="53285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autentizace</a:t>
            </a:r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3347864" y="620688"/>
            <a:ext cx="1728192" cy="53285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pro jaká podání</a:t>
            </a:r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5220072" y="620688"/>
            <a:ext cx="1728192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zachování lhůty</a:t>
            </a:r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7092280" y="620688"/>
            <a:ext cx="1728192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okamžik podání</a:t>
            </a:r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136658" y="1268760"/>
            <a:ext cx="1224136" cy="64807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ústně do protokolu</a:t>
            </a:r>
            <a:endParaRPr lang="cs-CZ" sz="1200" b="1" dirty="0"/>
          </a:p>
        </p:txBody>
      </p:sp>
      <p:sp>
        <p:nvSpPr>
          <p:cNvPr id="22" name="Zaoblený obdélník 21"/>
          <p:cNvSpPr/>
          <p:nvPr/>
        </p:nvSpPr>
        <p:spPr>
          <a:xfrm>
            <a:off x="119256" y="2132856"/>
            <a:ext cx="1224136" cy="64807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písemně</a:t>
            </a:r>
          </a:p>
          <a:p>
            <a:pPr algn="ctr"/>
            <a:r>
              <a:rPr lang="cs-CZ" sz="1200" b="1" dirty="0" smtClean="0"/>
              <a:t>(listina)</a:t>
            </a:r>
            <a:endParaRPr lang="cs-CZ" sz="1200" b="1" dirty="0"/>
          </a:p>
        </p:txBody>
      </p:sp>
      <p:sp>
        <p:nvSpPr>
          <p:cNvPr id="23" name="Zaoblený obdélník 22"/>
          <p:cNvSpPr/>
          <p:nvPr/>
        </p:nvSpPr>
        <p:spPr>
          <a:xfrm>
            <a:off x="107504" y="2996952"/>
            <a:ext cx="1224136" cy="1944216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elektronicky</a:t>
            </a:r>
            <a:endParaRPr lang="cs-CZ" sz="1200" b="1" dirty="0"/>
          </a:p>
        </p:txBody>
      </p:sp>
      <p:sp>
        <p:nvSpPr>
          <p:cNvPr id="24" name="Zaoblený obdélník 23"/>
          <p:cNvSpPr/>
          <p:nvPr/>
        </p:nvSpPr>
        <p:spPr>
          <a:xfrm>
            <a:off x="3491880" y="1268760"/>
            <a:ext cx="1440159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pouze obecné</a:t>
            </a:r>
          </a:p>
          <a:p>
            <a:pPr algn="ctr"/>
            <a:r>
              <a:rPr lang="cs-CZ" sz="1200" b="1" dirty="0" smtClean="0"/>
              <a:t>podání</a:t>
            </a:r>
            <a:endParaRPr lang="cs-CZ" sz="1200" b="1" dirty="0"/>
          </a:p>
        </p:txBody>
      </p:sp>
      <p:sp>
        <p:nvSpPr>
          <p:cNvPr id="25" name="Zaoblený obdélník 24"/>
          <p:cNvSpPr/>
          <p:nvPr/>
        </p:nvSpPr>
        <p:spPr>
          <a:xfrm>
            <a:off x="3491880" y="2132856"/>
            <a:ext cx="1440159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obecné i formulářové podání*</a:t>
            </a:r>
            <a:endParaRPr lang="cs-CZ" sz="1200" b="1" dirty="0"/>
          </a:p>
        </p:txBody>
      </p:sp>
      <p:sp>
        <p:nvSpPr>
          <p:cNvPr id="26" name="Zaoblený obdélník 25"/>
          <p:cNvSpPr/>
          <p:nvPr/>
        </p:nvSpPr>
        <p:spPr>
          <a:xfrm>
            <a:off x="3491880" y="2996952"/>
            <a:ext cx="1440159" cy="194421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obecné i formulářové podání</a:t>
            </a:r>
            <a:endParaRPr lang="cs-CZ" sz="1200" b="1" dirty="0"/>
          </a:p>
        </p:txBody>
      </p:sp>
      <p:sp>
        <p:nvSpPr>
          <p:cNvPr id="28" name="Zaoblený obdélník 27"/>
          <p:cNvSpPr/>
          <p:nvPr/>
        </p:nvSpPr>
        <p:spPr>
          <a:xfrm>
            <a:off x="119256" y="5157192"/>
            <a:ext cx="1224136" cy="64807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jiná přenosová technika</a:t>
            </a:r>
            <a:endParaRPr lang="cs-CZ" sz="1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5988314"/>
            <a:ext cx="7848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* pouze ta formulářová podání, kde není zákonem stanovena povinná elektronická forma</a:t>
            </a:r>
            <a:endParaRPr lang="cs-CZ" sz="1400" b="1" dirty="0"/>
          </a:p>
        </p:txBody>
      </p:sp>
      <p:sp>
        <p:nvSpPr>
          <p:cNvPr id="29" name="Zaoblený obdélník 28"/>
          <p:cNvSpPr/>
          <p:nvPr/>
        </p:nvSpPr>
        <p:spPr>
          <a:xfrm>
            <a:off x="1628735" y="5157192"/>
            <a:ext cx="1440159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dodatečné potvrzení</a:t>
            </a:r>
            <a:endParaRPr lang="cs-CZ" sz="1200" b="1" dirty="0"/>
          </a:p>
        </p:txBody>
      </p:sp>
      <p:sp>
        <p:nvSpPr>
          <p:cNvPr id="30" name="Zaoblený obdélník 29"/>
          <p:cNvSpPr/>
          <p:nvPr/>
        </p:nvSpPr>
        <p:spPr>
          <a:xfrm>
            <a:off x="1645496" y="1268760"/>
            <a:ext cx="1440159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podpisem protokolu</a:t>
            </a:r>
            <a:endParaRPr lang="cs-CZ" sz="1200" b="1" dirty="0"/>
          </a:p>
        </p:txBody>
      </p:sp>
      <p:sp>
        <p:nvSpPr>
          <p:cNvPr id="31" name="Zaoblený obdélník 30"/>
          <p:cNvSpPr/>
          <p:nvPr/>
        </p:nvSpPr>
        <p:spPr>
          <a:xfrm>
            <a:off x="1621059" y="2996952"/>
            <a:ext cx="1440159" cy="432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uznávaný el. podpis</a:t>
            </a:r>
            <a:endParaRPr lang="cs-CZ" sz="1200" b="1" dirty="0"/>
          </a:p>
        </p:txBody>
      </p:sp>
      <p:sp>
        <p:nvSpPr>
          <p:cNvPr id="32" name="Zaoblený obdélník 31"/>
          <p:cNvSpPr/>
          <p:nvPr/>
        </p:nvSpPr>
        <p:spPr>
          <a:xfrm>
            <a:off x="1645496" y="2132856"/>
            <a:ext cx="1440159" cy="64807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vlastnoručním podpisem</a:t>
            </a:r>
            <a:endParaRPr lang="cs-CZ" sz="1200" b="1" dirty="0"/>
          </a:p>
        </p:txBody>
      </p:sp>
      <p:sp>
        <p:nvSpPr>
          <p:cNvPr id="33" name="Zaoblený obdélník 32"/>
          <p:cNvSpPr/>
          <p:nvPr/>
        </p:nvSpPr>
        <p:spPr>
          <a:xfrm>
            <a:off x="1609462" y="3501008"/>
            <a:ext cx="1440159" cy="432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datová schránka</a:t>
            </a:r>
            <a:endParaRPr lang="cs-CZ" sz="1200" b="1" dirty="0"/>
          </a:p>
        </p:txBody>
      </p:sp>
      <p:sp>
        <p:nvSpPr>
          <p:cNvPr id="34" name="Zaoblený obdélník 33"/>
          <p:cNvSpPr/>
          <p:nvPr/>
        </p:nvSpPr>
        <p:spPr>
          <a:xfrm>
            <a:off x="1621060" y="4509120"/>
            <a:ext cx="1440159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dodatečné potvrzení</a:t>
            </a:r>
            <a:endParaRPr lang="cs-CZ" sz="1200" b="1" dirty="0"/>
          </a:p>
        </p:txBody>
      </p:sp>
      <p:sp>
        <p:nvSpPr>
          <p:cNvPr id="35" name="Zaoblený obdélník 34"/>
          <p:cNvSpPr/>
          <p:nvPr/>
        </p:nvSpPr>
        <p:spPr>
          <a:xfrm>
            <a:off x="1609461" y="4005064"/>
            <a:ext cx="1440159" cy="432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přístupové údaje do DS</a:t>
            </a:r>
            <a:endParaRPr lang="cs-CZ" sz="1200" b="1" dirty="0"/>
          </a:p>
        </p:txBody>
      </p:sp>
      <p:sp>
        <p:nvSpPr>
          <p:cNvPr id="36" name="Zaoblený obdélník 35"/>
          <p:cNvSpPr/>
          <p:nvPr/>
        </p:nvSpPr>
        <p:spPr>
          <a:xfrm>
            <a:off x="3494103" y="5157192"/>
            <a:ext cx="1440159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pouze obecné</a:t>
            </a:r>
          </a:p>
          <a:p>
            <a:pPr algn="ctr"/>
            <a:r>
              <a:rPr lang="cs-CZ" sz="1200" b="1" dirty="0" smtClean="0"/>
              <a:t>podání</a:t>
            </a:r>
            <a:endParaRPr lang="cs-CZ" sz="1200" b="1" dirty="0"/>
          </a:p>
        </p:txBody>
      </p:sp>
      <p:sp>
        <p:nvSpPr>
          <p:cNvPr id="37" name="Zaoblený obdélník 36"/>
          <p:cNvSpPr/>
          <p:nvPr/>
        </p:nvSpPr>
        <p:spPr>
          <a:xfrm>
            <a:off x="5364088" y="1268760"/>
            <a:ext cx="3312368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podepsání protokolu</a:t>
            </a:r>
            <a:endParaRPr lang="cs-CZ" sz="1200" b="1" dirty="0"/>
          </a:p>
        </p:txBody>
      </p:sp>
      <p:sp>
        <p:nvSpPr>
          <p:cNvPr id="39" name="Zaoblený obdélník 38"/>
          <p:cNvSpPr/>
          <p:nvPr/>
        </p:nvSpPr>
        <p:spPr>
          <a:xfrm>
            <a:off x="5333093" y="2132856"/>
            <a:ext cx="1543163" cy="3240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/>
              <a:t>podání zásilky</a:t>
            </a:r>
            <a:endParaRPr lang="cs-CZ" sz="1100" b="1" dirty="0"/>
          </a:p>
        </p:txBody>
      </p:sp>
      <p:sp>
        <p:nvSpPr>
          <p:cNvPr id="40" name="Zaoblený obdélník 39"/>
          <p:cNvSpPr/>
          <p:nvPr/>
        </p:nvSpPr>
        <p:spPr>
          <a:xfrm>
            <a:off x="5333091" y="2492896"/>
            <a:ext cx="1543165" cy="32403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/>
              <a:t>předání podatelně</a:t>
            </a:r>
            <a:endParaRPr lang="cs-CZ" sz="1100" b="1" dirty="0"/>
          </a:p>
        </p:txBody>
      </p:sp>
      <p:sp>
        <p:nvSpPr>
          <p:cNvPr id="42" name="Zaoblený obdélník 41"/>
          <p:cNvSpPr/>
          <p:nvPr/>
        </p:nvSpPr>
        <p:spPr>
          <a:xfrm>
            <a:off x="5333091" y="3501008"/>
            <a:ext cx="1543165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odeslání z DS</a:t>
            </a:r>
            <a:endParaRPr lang="cs-CZ" sz="1200" b="1" dirty="0"/>
          </a:p>
        </p:txBody>
      </p:sp>
      <p:sp>
        <p:nvSpPr>
          <p:cNvPr id="43" name="Zaoblený obdélník 42"/>
          <p:cNvSpPr/>
          <p:nvPr/>
        </p:nvSpPr>
        <p:spPr>
          <a:xfrm>
            <a:off x="5333090" y="2996952"/>
            <a:ext cx="1543165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odeslání na STZ</a:t>
            </a:r>
            <a:endParaRPr lang="cs-CZ" sz="1200" b="1" dirty="0"/>
          </a:p>
        </p:txBody>
      </p:sp>
      <p:sp>
        <p:nvSpPr>
          <p:cNvPr id="44" name="Zaoblený obdélník 43"/>
          <p:cNvSpPr/>
          <p:nvPr/>
        </p:nvSpPr>
        <p:spPr>
          <a:xfrm>
            <a:off x="5312585" y="4005953"/>
            <a:ext cx="1543165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odeslání na STZ</a:t>
            </a:r>
            <a:endParaRPr lang="cs-CZ" sz="1200" b="1" dirty="0"/>
          </a:p>
        </p:txBody>
      </p:sp>
      <p:sp>
        <p:nvSpPr>
          <p:cNvPr id="45" name="Zaoblený obdélník 44"/>
          <p:cNvSpPr/>
          <p:nvPr/>
        </p:nvSpPr>
        <p:spPr>
          <a:xfrm>
            <a:off x="5312585" y="4509120"/>
            <a:ext cx="1543165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odeslání na STZ</a:t>
            </a:r>
            <a:endParaRPr lang="cs-CZ" sz="1200" b="1" dirty="0"/>
          </a:p>
        </p:txBody>
      </p:sp>
      <p:sp>
        <p:nvSpPr>
          <p:cNvPr id="47" name="Zaoblený obdélník 46"/>
          <p:cNvSpPr/>
          <p:nvPr/>
        </p:nvSpPr>
        <p:spPr>
          <a:xfrm>
            <a:off x="7199372" y="3501008"/>
            <a:ext cx="1543165" cy="4320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přijetí DS</a:t>
            </a:r>
            <a:endParaRPr lang="cs-CZ" sz="1200" b="1" dirty="0"/>
          </a:p>
        </p:txBody>
      </p:sp>
      <p:sp>
        <p:nvSpPr>
          <p:cNvPr id="48" name="Zaoblený obdélník 47"/>
          <p:cNvSpPr/>
          <p:nvPr/>
        </p:nvSpPr>
        <p:spPr>
          <a:xfrm>
            <a:off x="7199371" y="2996952"/>
            <a:ext cx="1543165" cy="4320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přijetí STZ</a:t>
            </a:r>
            <a:endParaRPr lang="cs-CZ" sz="1200" b="1" dirty="0"/>
          </a:p>
        </p:txBody>
      </p:sp>
      <p:sp>
        <p:nvSpPr>
          <p:cNvPr id="49" name="Zaoblený obdélník 48"/>
          <p:cNvSpPr/>
          <p:nvPr/>
        </p:nvSpPr>
        <p:spPr>
          <a:xfrm>
            <a:off x="7178866" y="4005953"/>
            <a:ext cx="1543165" cy="4320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přijetí STZ</a:t>
            </a:r>
            <a:endParaRPr lang="cs-CZ" sz="1200" b="1" dirty="0"/>
          </a:p>
        </p:txBody>
      </p:sp>
      <p:sp>
        <p:nvSpPr>
          <p:cNvPr id="50" name="Zaoblený obdélník 49"/>
          <p:cNvSpPr/>
          <p:nvPr/>
        </p:nvSpPr>
        <p:spPr>
          <a:xfrm>
            <a:off x="7178866" y="4509120"/>
            <a:ext cx="1543165" cy="4320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přijetí STZ</a:t>
            </a:r>
            <a:endParaRPr lang="cs-CZ" sz="1200" b="1" dirty="0"/>
          </a:p>
        </p:txBody>
      </p:sp>
      <p:sp>
        <p:nvSpPr>
          <p:cNvPr id="51" name="Zaoblený obdélník 50"/>
          <p:cNvSpPr/>
          <p:nvPr/>
        </p:nvSpPr>
        <p:spPr>
          <a:xfrm>
            <a:off x="5328471" y="5157192"/>
            <a:ext cx="3393559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přijetí příslušným správcem daně</a:t>
            </a:r>
            <a:endParaRPr lang="cs-CZ" sz="1200" b="1" dirty="0"/>
          </a:p>
        </p:txBody>
      </p:sp>
      <p:sp>
        <p:nvSpPr>
          <p:cNvPr id="52" name="Zaoblený obdélník 51"/>
          <p:cNvSpPr/>
          <p:nvPr/>
        </p:nvSpPr>
        <p:spPr>
          <a:xfrm>
            <a:off x="7184794" y="2132856"/>
            <a:ext cx="1543165" cy="68407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přijetí příslušným správcem daně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305041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08512"/>
          </a:xfrm>
        </p:spPr>
        <p:txBody>
          <a:bodyPr/>
          <a:lstStyle/>
          <a:p>
            <a:pPr>
              <a:lnSpc>
                <a:spcPct val="95000"/>
              </a:lnSpc>
              <a:buFontTx/>
              <a:buNone/>
            </a:pPr>
            <a:r>
              <a:rPr lang="cs-CZ" sz="2100" b="1" smtClean="0"/>
              <a:t>Daňová tvrzení</a:t>
            </a:r>
            <a:r>
              <a:rPr lang="cs-CZ" sz="1800" smtClean="0"/>
              <a:t>:</a:t>
            </a:r>
          </a:p>
          <a:p>
            <a:pPr>
              <a:lnSpc>
                <a:spcPct val="95000"/>
              </a:lnSpc>
              <a:buFontTx/>
              <a:buNone/>
            </a:pPr>
            <a:endParaRPr lang="cs-CZ" sz="600" smtClean="0"/>
          </a:p>
          <a:p>
            <a:r>
              <a:rPr lang="cs-CZ" sz="1800" smtClean="0"/>
              <a:t>Zavedeny skupinové legislativní zkratky:</a:t>
            </a:r>
            <a:endParaRPr lang="cs-CZ" sz="2100" smtClean="0"/>
          </a:p>
          <a:p>
            <a:pPr lvl="1">
              <a:buFont typeface="Times New Roman" pitchFamily="18" charset="0"/>
              <a:buChar char="–"/>
            </a:pPr>
            <a:r>
              <a:rPr lang="cs-CZ" sz="1600" b="1" smtClean="0"/>
              <a:t>řádné daňové tvrzení</a:t>
            </a:r>
            <a:r>
              <a:rPr lang="cs-CZ" sz="1600" smtClean="0"/>
              <a:t> (ŘDT) = daňové přiznání + hlášení + vyúčtování</a:t>
            </a:r>
          </a:p>
          <a:p>
            <a:pPr lvl="1">
              <a:buFont typeface="Times New Roman" pitchFamily="18" charset="0"/>
              <a:buChar char="–"/>
            </a:pPr>
            <a:r>
              <a:rPr lang="cs-CZ" sz="1600" b="1" smtClean="0"/>
              <a:t>dodatečné daňové tvrzení</a:t>
            </a:r>
            <a:r>
              <a:rPr lang="cs-CZ" sz="1600" smtClean="0"/>
              <a:t> (DDT) = dodatečné daňové přiznání + následné hlášení nebo dodatečné + vyúčtování 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1400" smtClean="0"/>
              <a:t>použití těchto zkratek nastane pouze v případech, kdy daná norma (věta) platí pro všechny tři složky </a:t>
            </a:r>
            <a:r>
              <a:rPr lang="cs-CZ" sz="1400" smtClean="0">
                <a:sym typeface="Wingdings 3" pitchFamily="18" charset="2"/>
              </a:rPr>
              <a:t> jinak je nutné samostatné použití jednotlivých pojmů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Ø"/>
            </a:pPr>
            <a:r>
              <a:rPr lang="cs-CZ" sz="1400" smtClean="0">
                <a:sym typeface="Wingdings 3" pitchFamily="18" charset="2"/>
              </a:rPr>
              <a:t>nutno odlišovat od pojmu „</a:t>
            </a:r>
            <a:r>
              <a:rPr lang="cs-CZ" sz="1400" b="1" smtClean="0">
                <a:sym typeface="Wingdings 3" pitchFamily="18" charset="2"/>
              </a:rPr>
              <a:t>tvrzení daňového subjektu</a:t>
            </a:r>
            <a:r>
              <a:rPr lang="cs-CZ" sz="1400" smtClean="0">
                <a:sym typeface="Wingdings 3" pitchFamily="18" charset="2"/>
              </a:rPr>
              <a:t>“, který je širší, neboť zahrnuje veškeré informace, které daňový subjekt sděluje správci daně ústní či psanou formou</a:t>
            </a:r>
            <a:endParaRPr lang="cs-CZ" sz="400" b="1" smtClean="0"/>
          </a:p>
          <a:p>
            <a:pPr>
              <a:spcBef>
                <a:spcPct val="50000"/>
              </a:spcBef>
            </a:pPr>
            <a:r>
              <a:rPr lang="cs-CZ" sz="1800" b="1" smtClean="0"/>
              <a:t>ŘDT i DDT</a:t>
            </a:r>
            <a:r>
              <a:rPr lang="cs-CZ" sz="1800" smtClean="0"/>
              <a:t> lze chápat jako:</a:t>
            </a:r>
          </a:p>
          <a:p>
            <a:pPr lvl="1">
              <a:spcBef>
                <a:spcPct val="50000"/>
              </a:spcBef>
              <a:buFont typeface="Times New Roman" pitchFamily="18" charset="0"/>
              <a:buChar char="−"/>
            </a:pPr>
            <a:r>
              <a:rPr lang="cs-CZ" sz="1600" b="1" smtClean="0"/>
              <a:t>soubor různých tvrzení daňového subjektu</a:t>
            </a:r>
            <a:r>
              <a:rPr lang="cs-CZ" sz="1600" smtClean="0"/>
              <a:t>, které odpovídají </a:t>
            </a:r>
            <a:r>
              <a:rPr lang="cs-CZ" sz="1600" i="1" smtClean="0"/>
              <a:t>povinnosti tvrzení</a:t>
            </a:r>
            <a:r>
              <a:rPr lang="cs-CZ" sz="1600" smtClean="0"/>
              <a:t>, jenž mu je uložena zákonem či na základě zákona</a:t>
            </a:r>
            <a:endParaRPr lang="cs-CZ" sz="1300" smtClean="0"/>
          </a:p>
        </p:txBody>
      </p:sp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Podání 4/5</a:t>
            </a:r>
          </a:p>
        </p:txBody>
      </p:sp>
      <p:sp>
        <p:nvSpPr>
          <p:cNvPr id="2355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7A45023-F37A-4EF0-A15B-418106300E1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78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849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7A45023-F37A-4EF0-A15B-418106300E1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79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956056" y="1141986"/>
            <a:ext cx="3240360" cy="502331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Řádné daňové tvrzení</a:t>
            </a:r>
          </a:p>
          <a:p>
            <a:pPr algn="ctr"/>
            <a:endParaRPr lang="cs-CZ" sz="2000" b="1" dirty="0" smtClean="0"/>
          </a:p>
          <a:p>
            <a:pPr algn="ctr"/>
            <a:endParaRPr lang="cs-CZ" b="1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</p:txBody>
      </p:sp>
      <p:sp>
        <p:nvSpPr>
          <p:cNvPr id="6" name="Zaoblený obdélník 5"/>
          <p:cNvSpPr/>
          <p:nvPr/>
        </p:nvSpPr>
        <p:spPr>
          <a:xfrm>
            <a:off x="1316096" y="2226162"/>
            <a:ext cx="2579063" cy="110733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Daňové přiznání</a:t>
            </a:r>
            <a:endParaRPr lang="cs-CZ" sz="2000" b="1" dirty="0"/>
          </a:p>
        </p:txBody>
      </p:sp>
      <p:sp>
        <p:nvSpPr>
          <p:cNvPr id="11" name="Zaoblený obdélník 10"/>
          <p:cNvSpPr/>
          <p:nvPr/>
        </p:nvSpPr>
        <p:spPr>
          <a:xfrm>
            <a:off x="1300680" y="4814394"/>
            <a:ext cx="2579063" cy="110733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Vyúčtování</a:t>
            </a:r>
            <a:endParaRPr lang="cs-CZ" sz="2000" b="1" dirty="0"/>
          </a:p>
        </p:txBody>
      </p:sp>
      <p:sp>
        <p:nvSpPr>
          <p:cNvPr id="12" name="Zaoblený obdélník 11"/>
          <p:cNvSpPr/>
          <p:nvPr/>
        </p:nvSpPr>
        <p:spPr>
          <a:xfrm>
            <a:off x="1291755" y="3518250"/>
            <a:ext cx="2579063" cy="110733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Hlášení</a:t>
            </a:r>
            <a:endParaRPr lang="cs-CZ" sz="2000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4844488" y="1124744"/>
            <a:ext cx="3240360" cy="504056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Dodatečné daňové tvrzení</a:t>
            </a:r>
          </a:p>
          <a:p>
            <a:pPr algn="ctr"/>
            <a:endParaRPr lang="cs-CZ" sz="2000" b="1" dirty="0" smtClean="0"/>
          </a:p>
          <a:p>
            <a:pPr algn="ctr"/>
            <a:endParaRPr lang="cs-CZ" b="1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</p:txBody>
      </p:sp>
      <p:sp>
        <p:nvSpPr>
          <p:cNvPr id="14" name="Zaoblený obdélník 13"/>
          <p:cNvSpPr/>
          <p:nvPr/>
        </p:nvSpPr>
        <p:spPr>
          <a:xfrm>
            <a:off x="5204528" y="2208920"/>
            <a:ext cx="2579063" cy="110733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Dodatečné daňové přiznání</a:t>
            </a:r>
            <a:endParaRPr lang="cs-CZ" sz="2000" b="1" dirty="0"/>
          </a:p>
        </p:txBody>
      </p:sp>
      <p:sp>
        <p:nvSpPr>
          <p:cNvPr id="15" name="Zaoblený obdélník 14"/>
          <p:cNvSpPr/>
          <p:nvPr/>
        </p:nvSpPr>
        <p:spPr>
          <a:xfrm>
            <a:off x="5189112" y="4797152"/>
            <a:ext cx="2579063" cy="110733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Dodatečné vyúčtování</a:t>
            </a:r>
            <a:endParaRPr lang="cs-CZ" sz="2000" b="1" dirty="0"/>
          </a:p>
        </p:txBody>
      </p:sp>
      <p:sp>
        <p:nvSpPr>
          <p:cNvPr id="16" name="Zaoblený obdélník 15"/>
          <p:cNvSpPr/>
          <p:nvPr/>
        </p:nvSpPr>
        <p:spPr>
          <a:xfrm>
            <a:off x="5180187" y="3501008"/>
            <a:ext cx="2579063" cy="110733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/>
              <a:t>Následné hlášení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 smtClean="0"/>
              <a:t>Daňové tvrzení</a:t>
            </a:r>
            <a:endParaRPr lang="cs-CZ" sz="3300" dirty="0"/>
          </a:p>
        </p:txBody>
      </p:sp>
    </p:spTree>
    <p:extLst>
      <p:ext uri="{BB962C8B-B14F-4D97-AF65-F5344CB8AC3E}">
        <p14:creationId xmlns:p14="http://schemas.microsoft.com/office/powerpoint/2010/main" val="1066088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a) Pojem daňového práva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daňové právo </a:t>
            </a:r>
          </a:p>
          <a:p>
            <a:pPr lvl="1"/>
            <a:r>
              <a:rPr lang="cs-CZ" dirty="0"/>
              <a:t>jako součást finančního práva</a:t>
            </a:r>
          </a:p>
          <a:p>
            <a:pPr lvl="1"/>
            <a:r>
              <a:rPr lang="cs-CZ" dirty="0"/>
              <a:t>jako samostatné právní odvětví</a:t>
            </a:r>
          </a:p>
          <a:p>
            <a:r>
              <a:rPr lang="cs-CZ" dirty="0"/>
              <a:t>daňové právo / poplatkové právo / celní právo / berní právo / právo povinných peněžitých plnění / právo daňových příjmů veřejných rozpočtů</a:t>
            </a:r>
          </a:p>
          <a:p>
            <a:r>
              <a:rPr lang="cs-CZ" dirty="0"/>
              <a:t>vymezení v užším smyslu</a:t>
            </a:r>
          </a:p>
          <a:p>
            <a:pPr lvl="1"/>
            <a:r>
              <a:rPr lang="cs-CZ" dirty="0"/>
              <a:t>soubor právních </a:t>
            </a:r>
            <a:r>
              <a:rPr lang="cs-CZ" dirty="0" smtClean="0"/>
              <a:t>pravidel upravujících </a:t>
            </a:r>
            <a:r>
              <a:rPr lang="cs-CZ" dirty="0"/>
              <a:t>příjmy veřejných rozpočtů označené jako </a:t>
            </a:r>
            <a:r>
              <a:rPr lang="cs-CZ" dirty="0" smtClean="0"/>
              <a:t>daně (formální pojetí)</a:t>
            </a:r>
            <a:endParaRPr lang="cs-CZ" dirty="0"/>
          </a:p>
          <a:p>
            <a:r>
              <a:rPr lang="cs-CZ" dirty="0"/>
              <a:t>vymezení v širším smyslu</a:t>
            </a:r>
          </a:p>
          <a:p>
            <a:pPr lvl="1"/>
            <a:r>
              <a:rPr lang="cs-CZ" dirty="0"/>
              <a:t>soubor právních </a:t>
            </a:r>
            <a:r>
              <a:rPr lang="cs-CZ" dirty="0" smtClean="0"/>
              <a:t>pravidel upravujících </a:t>
            </a:r>
            <a:r>
              <a:rPr lang="cs-CZ" dirty="0"/>
              <a:t>daňové příjmy veřejných rozpočtů, tj. daně, poplatky a jiná obdobná peněžitá plnění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7958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/>
          </p:cNvSpPr>
          <p:nvPr>
            <p:ph idx="1"/>
          </p:nvPr>
        </p:nvSpPr>
        <p:spPr>
          <a:xfrm>
            <a:off x="468312" y="1341438"/>
            <a:ext cx="8352159" cy="4608512"/>
          </a:xfrm>
        </p:spPr>
        <p:txBody>
          <a:bodyPr>
            <a:normAutofit lnSpcReduction="10000"/>
          </a:bodyPr>
          <a:lstStyle/>
          <a:p>
            <a:pPr>
              <a:lnSpc>
                <a:spcPct val="95000"/>
              </a:lnSpc>
              <a:buFontTx/>
              <a:buNone/>
            </a:pPr>
            <a:r>
              <a:rPr lang="cs-CZ" sz="2100" b="1" dirty="0" smtClean="0"/>
              <a:t>Následky za nesplnění povinností souvisejících s podáním</a:t>
            </a:r>
            <a:r>
              <a:rPr lang="cs-CZ" sz="1800" dirty="0" smtClean="0"/>
              <a:t>:</a:t>
            </a:r>
          </a:p>
          <a:p>
            <a:pPr>
              <a:lnSpc>
                <a:spcPct val="95000"/>
              </a:lnSpc>
              <a:buFontTx/>
              <a:buNone/>
            </a:pPr>
            <a:endParaRPr lang="cs-CZ" sz="600" dirty="0" smtClean="0"/>
          </a:p>
          <a:p>
            <a:r>
              <a:rPr lang="cs-CZ" sz="1800" b="1" dirty="0" smtClean="0"/>
              <a:t>Vady podání:</a:t>
            </a:r>
          </a:p>
          <a:p>
            <a:pPr lvl="1"/>
            <a:r>
              <a:rPr lang="cs-CZ" sz="1600" dirty="0" smtClean="0"/>
              <a:t>výzva k odstranění vad    → 	a) odstraněny = bezvadné </a:t>
            </a:r>
            <a:r>
              <a:rPr lang="cs-CZ" sz="1600" i="1" dirty="0" smtClean="0"/>
              <a:t>ex </a:t>
            </a:r>
            <a:r>
              <a:rPr lang="cs-CZ" sz="1600" i="1" dirty="0" err="1" smtClean="0"/>
              <a:t>tunc</a:t>
            </a:r>
            <a:endParaRPr lang="cs-CZ" sz="1600" i="1" dirty="0"/>
          </a:p>
          <a:p>
            <a:pPr marL="392113" lvl="1" indent="0">
              <a:buNone/>
            </a:pPr>
            <a:r>
              <a:rPr lang="cs-CZ" sz="1100" dirty="0" smtClean="0"/>
              <a:t>				</a:t>
            </a:r>
            <a:r>
              <a:rPr lang="cs-CZ" sz="1600" dirty="0" smtClean="0"/>
              <a:t>b) neodstraněny = neúčinné </a:t>
            </a:r>
            <a:r>
              <a:rPr lang="cs-CZ" sz="1600" i="1" dirty="0" smtClean="0"/>
              <a:t>ex </a:t>
            </a:r>
            <a:r>
              <a:rPr lang="cs-CZ" sz="1600" i="1" dirty="0" err="1" smtClean="0"/>
              <a:t>nunc</a:t>
            </a:r>
            <a:endParaRPr lang="cs-CZ" sz="1600" i="1" dirty="0" smtClean="0"/>
          </a:p>
          <a:p>
            <a:pPr lvl="1"/>
            <a:r>
              <a:rPr lang="cs-CZ" sz="1600" dirty="0" smtClean="0"/>
              <a:t>primárně vady formy, týká se i některých obsahových vad</a:t>
            </a:r>
          </a:p>
          <a:p>
            <a:pPr lvl="1"/>
            <a:r>
              <a:rPr lang="cs-CZ" sz="1600" dirty="0" smtClean="0"/>
              <a:t>zvláštní </a:t>
            </a:r>
            <a:r>
              <a:rPr lang="cs-CZ" sz="1600" dirty="0"/>
              <a:t>úprava u odvolání a přihlášky k </a:t>
            </a:r>
            <a:r>
              <a:rPr lang="cs-CZ" sz="1600" dirty="0" smtClean="0"/>
              <a:t>registraci</a:t>
            </a:r>
          </a:p>
          <a:p>
            <a:pPr lvl="1"/>
            <a:r>
              <a:rPr lang="cs-CZ" sz="1600" b="1" dirty="0" smtClean="0"/>
              <a:t>ZDPH </a:t>
            </a:r>
            <a:r>
              <a:rPr lang="cs-CZ" sz="1200" b="1" dirty="0" smtClean="0"/>
              <a:t>(§ 101a):</a:t>
            </a:r>
            <a:r>
              <a:rPr lang="cs-CZ" sz="1600" b="1" dirty="0" smtClean="0"/>
              <a:t> </a:t>
            </a:r>
            <a:r>
              <a:rPr lang="cs-CZ" sz="1600" dirty="0" smtClean="0"/>
              <a:t>vada ve formátu a struktuře u vybraných podání = neúčinnost</a:t>
            </a:r>
            <a:endParaRPr lang="cs-CZ" sz="1600" dirty="0"/>
          </a:p>
          <a:p>
            <a:pPr lvl="1"/>
            <a:endParaRPr lang="cs-CZ" sz="800" dirty="0" smtClean="0"/>
          </a:p>
          <a:p>
            <a:pPr>
              <a:spcBef>
                <a:spcPct val="50000"/>
              </a:spcBef>
            </a:pPr>
            <a:r>
              <a:rPr lang="cs-CZ" sz="1800" b="1" dirty="0" smtClean="0"/>
              <a:t>Opožděné podání či nepodání:</a:t>
            </a:r>
          </a:p>
          <a:p>
            <a:pPr lvl="1">
              <a:spcBef>
                <a:spcPct val="50000"/>
              </a:spcBef>
            </a:pPr>
            <a:r>
              <a:rPr lang="cs-CZ" sz="1600" dirty="0" smtClean="0"/>
              <a:t>zmeškání lhůty (ztráta práva, právní fikce atd.)</a:t>
            </a:r>
          </a:p>
          <a:p>
            <a:pPr lvl="1">
              <a:spcBef>
                <a:spcPct val="50000"/>
              </a:spcBef>
            </a:pPr>
            <a:r>
              <a:rPr lang="cs-CZ" sz="1600" dirty="0" smtClean="0"/>
              <a:t>pokuta za nesplnění povinnosti nepeněžité povahy (§ 247a)</a:t>
            </a:r>
          </a:p>
          <a:p>
            <a:pPr lvl="1">
              <a:spcBef>
                <a:spcPct val="50000"/>
              </a:spcBef>
            </a:pPr>
            <a:r>
              <a:rPr lang="cs-CZ" sz="1600" dirty="0" smtClean="0"/>
              <a:t>pokuta za opožděné tvrzení daně (§ 250) – pouze pro daňová tvrzení</a:t>
            </a:r>
          </a:p>
          <a:p>
            <a:pPr lvl="2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cs-CZ" sz="1400" dirty="0" smtClean="0"/>
              <a:t>prošla </a:t>
            </a:r>
            <a:r>
              <a:rPr lang="cs-CZ" sz="1400" dirty="0"/>
              <a:t>testem ústavnosti - </a:t>
            </a:r>
            <a:r>
              <a:rPr lang="cs-CZ" sz="1400" dirty="0" err="1"/>
              <a:t>Pl</a:t>
            </a:r>
            <a:r>
              <a:rPr lang="cs-CZ" sz="1400" dirty="0"/>
              <a:t>. ÚS 24/14</a:t>
            </a:r>
            <a:endParaRPr lang="cs-CZ" sz="1400" dirty="0" smtClean="0"/>
          </a:p>
          <a:p>
            <a:pPr lvl="1">
              <a:spcBef>
                <a:spcPct val="50000"/>
              </a:spcBef>
            </a:pPr>
            <a:r>
              <a:rPr lang="cs-CZ" sz="1600" dirty="0" smtClean="0"/>
              <a:t>speciální pokuty – pokuta za nepodání kontrolního hlášení (§ 101h ZDPH)</a:t>
            </a:r>
          </a:p>
        </p:txBody>
      </p:sp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Podání 5/5</a:t>
            </a:r>
          </a:p>
        </p:txBody>
      </p:sp>
      <p:sp>
        <p:nvSpPr>
          <p:cNvPr id="2355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7A45023-F37A-4EF0-A15B-418106300E19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80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85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08512"/>
          </a:xfrm>
        </p:spPr>
        <p:txBody>
          <a:bodyPr/>
          <a:lstStyle/>
          <a:p>
            <a:pPr algn="just">
              <a:lnSpc>
                <a:spcPct val="95000"/>
              </a:lnSpc>
            </a:pPr>
            <a:r>
              <a:rPr lang="cs-CZ" sz="1800" b="1" dirty="0" smtClean="0"/>
              <a:t>Doručování</a:t>
            </a:r>
            <a:r>
              <a:rPr lang="cs-CZ" sz="1600" b="1" dirty="0" smtClean="0"/>
              <a:t> </a:t>
            </a:r>
            <a:r>
              <a:rPr lang="cs-CZ" sz="1600" dirty="0" smtClean="0"/>
              <a:t>- představuje způsob, jakým adresáty seznámit s písemnostmi, nikoli cíl sám o sobě</a:t>
            </a:r>
          </a:p>
          <a:p>
            <a:pPr algn="just">
              <a:lnSpc>
                <a:spcPct val="95000"/>
              </a:lnSpc>
            </a:pPr>
            <a:endParaRPr lang="cs-CZ" sz="600" dirty="0" smtClean="0"/>
          </a:p>
          <a:p>
            <a:pPr algn="just">
              <a:lnSpc>
                <a:spcPct val="95000"/>
              </a:lnSpc>
            </a:pPr>
            <a:r>
              <a:rPr lang="cs-CZ" sz="1800" dirty="0" smtClean="0"/>
              <a:t>Výklad právní úpravy:</a:t>
            </a:r>
          </a:p>
          <a:p>
            <a:pPr lvl="1" algn="just">
              <a:lnSpc>
                <a:spcPct val="95000"/>
              </a:lnSpc>
            </a:pPr>
            <a:r>
              <a:rPr lang="cs-CZ" sz="1400" b="1" dirty="0" smtClean="0"/>
              <a:t>materiální, nikoli formalistický </a:t>
            </a:r>
          </a:p>
          <a:p>
            <a:pPr lvl="2" algn="just">
              <a:lnSpc>
                <a:spcPct val="95000"/>
              </a:lnSpc>
            </a:pPr>
            <a:r>
              <a:rPr lang="cs-CZ" sz="1200" dirty="0" smtClean="0"/>
              <a:t>Vady při procesu doručení jsou bez významu, pokud se doručovaná písemnost dostala do rukou adresáta.</a:t>
            </a:r>
          </a:p>
          <a:p>
            <a:pPr lvl="1" algn="just">
              <a:lnSpc>
                <a:spcPct val="95000"/>
              </a:lnSpc>
            </a:pPr>
            <a:r>
              <a:rPr lang="cs-CZ" sz="1400" b="1" dirty="0" smtClean="0"/>
              <a:t>nikoli však k tíži účastníka</a:t>
            </a:r>
          </a:p>
          <a:p>
            <a:pPr lvl="2" algn="just">
              <a:lnSpc>
                <a:spcPct val="95000"/>
              </a:lnSpc>
            </a:pPr>
            <a:r>
              <a:rPr lang="cs-CZ" sz="1200" dirty="0" smtClean="0"/>
              <a:t>Vady procesu nemohou vést k naplnění podmínek fikce doručení!</a:t>
            </a:r>
          </a:p>
          <a:p>
            <a:pPr lvl="2" algn="just">
              <a:lnSpc>
                <a:spcPct val="95000"/>
              </a:lnSpc>
            </a:pPr>
            <a:endParaRPr lang="cs-CZ" sz="900" dirty="0" smtClean="0"/>
          </a:p>
          <a:p>
            <a:pPr>
              <a:lnSpc>
                <a:spcPct val="95000"/>
              </a:lnSpc>
            </a:pPr>
            <a:r>
              <a:rPr lang="cs-CZ" sz="1800" dirty="0" smtClean="0"/>
              <a:t>Výchozí </a:t>
            </a:r>
            <a:r>
              <a:rPr lang="cs-CZ" sz="1800" b="1" dirty="0" smtClean="0"/>
              <a:t>principy</a:t>
            </a:r>
            <a:r>
              <a:rPr lang="cs-CZ" sz="1800" dirty="0" smtClean="0"/>
              <a:t>: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400" dirty="0" smtClean="0"/>
              <a:t>podpora elektronizace </a:t>
            </a:r>
            <a:r>
              <a:rPr lang="cs-CZ" sz="1200" dirty="0" smtClean="0"/>
              <a:t>(datové schránky)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400" dirty="0" smtClean="0"/>
              <a:t>přednost materiálnímu pojetí před formalismem 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400" dirty="0" smtClean="0"/>
              <a:t>minimalizace obstrukcí </a:t>
            </a:r>
            <a:r>
              <a:rPr lang="cs-CZ" sz="1200" dirty="0" smtClean="0"/>
              <a:t>(možnost předat písemnost kdekoli, kde bude adresát zastižen)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400" dirty="0" smtClean="0"/>
              <a:t>jednota s jinými procesními řády </a:t>
            </a:r>
            <a:r>
              <a:rPr lang="cs-CZ" sz="1200" dirty="0" smtClean="0"/>
              <a:t>(sjednocení lhůt aj.)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1400" dirty="0" smtClean="0"/>
              <a:t>zvýšení šance na seznámení se s obsahem doručované písemnosti </a:t>
            </a:r>
            <a:r>
              <a:rPr lang="cs-CZ" sz="1200" dirty="0" smtClean="0"/>
              <a:t>(institut vhození do schránky)</a:t>
            </a:r>
          </a:p>
        </p:txBody>
      </p:sp>
      <p:sp>
        <p:nvSpPr>
          <p:cNvPr id="24580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CC3BBF4-DCBD-47F6-8AD1-4DA18F1E6AD3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81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/>
              <a:t>Doručování 1/4</a:t>
            </a:r>
          </a:p>
        </p:txBody>
      </p:sp>
    </p:spTree>
    <p:extLst>
      <p:ext uri="{BB962C8B-B14F-4D97-AF65-F5344CB8AC3E}">
        <p14:creationId xmlns:p14="http://schemas.microsoft.com/office/powerpoint/2010/main" val="296649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08512"/>
          </a:xfrm>
        </p:spPr>
        <p:txBody>
          <a:bodyPr/>
          <a:lstStyle/>
          <a:p>
            <a:r>
              <a:rPr lang="cs-CZ" sz="1800" b="1" dirty="0" smtClean="0"/>
              <a:t>Adresát</a:t>
            </a:r>
            <a:r>
              <a:rPr lang="cs-CZ" sz="1500" dirty="0" smtClean="0"/>
              <a:t> = osoba, které je písemnost doručována nebo její zástupce</a:t>
            </a:r>
          </a:p>
          <a:p>
            <a:endParaRPr lang="cs-CZ" sz="800" dirty="0" smtClean="0"/>
          </a:p>
          <a:p>
            <a:r>
              <a:rPr lang="cs-CZ" sz="1800" dirty="0" smtClean="0"/>
              <a:t>Primárně se doručuje:</a:t>
            </a:r>
          </a:p>
          <a:p>
            <a:pPr lvl="1">
              <a:buFontTx/>
              <a:buChar char="-"/>
            </a:pPr>
            <a:r>
              <a:rPr lang="cs-CZ" sz="1500" b="1" dirty="0" smtClean="0"/>
              <a:t>při ústním jednání nebo jiném úkonu</a:t>
            </a:r>
            <a:endParaRPr lang="cs-CZ" sz="1100" dirty="0" smtClean="0"/>
          </a:p>
          <a:p>
            <a:pPr lvl="2">
              <a:lnSpc>
                <a:spcPct val="110000"/>
              </a:lnSpc>
              <a:spcBef>
                <a:spcPct val="10000"/>
              </a:spcBef>
              <a:buFont typeface="Wingdings" pitchFamily="2" charset="2"/>
              <a:buChar char="Ø"/>
            </a:pPr>
            <a:r>
              <a:rPr lang="cs-CZ" sz="1300" dirty="0" smtClean="0"/>
              <a:t>doručuje příslušná úřední osoba</a:t>
            </a:r>
          </a:p>
          <a:p>
            <a:pPr lvl="2">
              <a:lnSpc>
                <a:spcPct val="110000"/>
              </a:lnSpc>
              <a:spcBef>
                <a:spcPct val="10000"/>
              </a:spcBef>
              <a:buFont typeface="Wingdings" pitchFamily="2" charset="2"/>
              <a:buChar char="Ø"/>
            </a:pPr>
            <a:r>
              <a:rPr lang="cs-CZ" sz="1300" dirty="0" smtClean="0"/>
              <a:t>podmínkou je přítomnost adresáta</a:t>
            </a:r>
          </a:p>
          <a:p>
            <a:pPr lvl="1">
              <a:spcBef>
                <a:spcPct val="30000"/>
              </a:spcBef>
              <a:buFontTx/>
              <a:buChar char="-"/>
            </a:pPr>
            <a:r>
              <a:rPr lang="cs-CZ" sz="1500" b="1" dirty="0" smtClean="0"/>
              <a:t>elektronicky</a:t>
            </a:r>
            <a:r>
              <a:rPr lang="cs-CZ" sz="1500" dirty="0" smtClean="0"/>
              <a:t> </a:t>
            </a:r>
            <a:r>
              <a:rPr lang="cs-CZ" sz="1400" dirty="0" smtClean="0"/>
              <a:t>(pouze datovou schránkou!)</a:t>
            </a:r>
          </a:p>
          <a:p>
            <a:pPr lvl="1">
              <a:spcBef>
                <a:spcPct val="30000"/>
              </a:spcBef>
              <a:buFontTx/>
              <a:buNone/>
            </a:pPr>
            <a:endParaRPr lang="cs-CZ" sz="800" dirty="0" smtClean="0"/>
          </a:p>
          <a:p>
            <a:r>
              <a:rPr lang="cs-CZ" sz="1800" dirty="0" smtClean="0"/>
              <a:t>Sekundárně se doručuje:</a:t>
            </a:r>
          </a:p>
          <a:p>
            <a:pPr lvl="1">
              <a:buFontTx/>
              <a:buChar char="-"/>
            </a:pPr>
            <a:r>
              <a:rPr lang="cs-CZ" sz="1500" b="1" dirty="0" smtClean="0"/>
              <a:t>prostřednictvím zásilky</a:t>
            </a:r>
            <a:r>
              <a:rPr lang="cs-CZ" sz="1500" dirty="0" smtClean="0"/>
              <a:t> doručované</a:t>
            </a:r>
            <a:r>
              <a:rPr lang="cs-CZ" sz="1300" dirty="0" smtClean="0"/>
              <a:t> 	</a:t>
            </a:r>
            <a:r>
              <a:rPr lang="cs-CZ" sz="1100" b="1" dirty="0" smtClean="0"/>
              <a:t>- </a:t>
            </a:r>
            <a:r>
              <a:rPr lang="cs-CZ" sz="1200" b="1" dirty="0" smtClean="0"/>
              <a:t>provozovatelem poštovních služeb</a:t>
            </a:r>
          </a:p>
          <a:p>
            <a:pPr marL="1520825" lvl="3" indent="-88900">
              <a:buFontTx/>
              <a:buNone/>
              <a:tabLst>
                <a:tab pos="2154238" algn="l"/>
              </a:tabLst>
            </a:pPr>
            <a:r>
              <a:rPr lang="cs-CZ" sz="1200" b="1" dirty="0" smtClean="0"/>
              <a:t>			</a:t>
            </a:r>
            <a:r>
              <a:rPr lang="cs-CZ" sz="1200" b="1" dirty="0"/>
              <a:t>	</a:t>
            </a:r>
            <a:r>
              <a:rPr lang="cs-CZ" sz="1200" b="1" dirty="0" smtClean="0"/>
              <a:t>- úřední osobou pověřenou doručováním</a:t>
            </a:r>
          </a:p>
          <a:p>
            <a:pPr lvl="3">
              <a:buFontTx/>
              <a:buNone/>
            </a:pPr>
            <a:r>
              <a:rPr lang="cs-CZ" sz="1200" b="1" dirty="0" smtClean="0"/>
              <a:t>		                                             </a:t>
            </a:r>
            <a:r>
              <a:rPr lang="cs-CZ" sz="1200" b="1" dirty="0"/>
              <a:t>	</a:t>
            </a:r>
            <a:r>
              <a:rPr lang="cs-CZ" sz="1200" b="1" dirty="0" smtClean="0"/>
              <a:t>- jiným orgánem, o němž to stanoví zákon</a:t>
            </a:r>
          </a:p>
          <a:p>
            <a:endParaRPr lang="cs-CZ" sz="800" dirty="0" smtClean="0"/>
          </a:p>
          <a:p>
            <a:r>
              <a:rPr lang="cs-CZ" sz="1800" dirty="0" smtClean="0"/>
              <a:t>Ve zvláštních případech se doručuje:</a:t>
            </a:r>
          </a:p>
          <a:p>
            <a:pPr lvl="1">
              <a:buFontTx/>
              <a:buChar char="­"/>
            </a:pPr>
            <a:r>
              <a:rPr lang="cs-CZ" sz="1500" b="1" dirty="0" smtClean="0"/>
              <a:t>veřejnou vyhláškou</a:t>
            </a:r>
          </a:p>
          <a:p>
            <a:pPr lvl="1">
              <a:buFontTx/>
              <a:buChar char="­"/>
            </a:pPr>
            <a:r>
              <a:rPr lang="cs-CZ" sz="1500" b="1" dirty="0" smtClean="0"/>
              <a:t>hromadným předpisným seznamem (HPS)</a:t>
            </a:r>
          </a:p>
        </p:txBody>
      </p:sp>
      <p:sp>
        <p:nvSpPr>
          <p:cNvPr id="25604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401E9DC-81EC-4804-AAD0-A9241984C78D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82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/>
              <a:t>Doručování 2/4</a:t>
            </a:r>
          </a:p>
        </p:txBody>
      </p:sp>
    </p:spTree>
    <p:extLst>
      <p:ext uri="{BB962C8B-B14F-4D97-AF65-F5344CB8AC3E}">
        <p14:creationId xmlns:p14="http://schemas.microsoft.com/office/powerpoint/2010/main" val="274264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08512"/>
          </a:xfrm>
        </p:spPr>
        <p:txBody>
          <a:bodyPr/>
          <a:lstStyle/>
          <a:p>
            <a:pPr algn="just"/>
            <a:r>
              <a:rPr lang="cs-CZ" sz="1800" b="1" dirty="0" smtClean="0"/>
              <a:t>Účinky doručení</a:t>
            </a:r>
          </a:p>
          <a:p>
            <a:pPr lvl="1"/>
            <a:r>
              <a:rPr lang="cs-CZ" sz="1600" dirty="0" smtClean="0">
                <a:cs typeface="Times New Roman" pitchFamily="18" charset="0"/>
              </a:rPr>
              <a:t>adresát je zastižen:</a:t>
            </a:r>
            <a:endParaRPr lang="cs-CZ" sz="1600" dirty="0" smtClean="0"/>
          </a:p>
          <a:p>
            <a:pPr lvl="2">
              <a:buFont typeface="Wingdings" pitchFamily="2" charset="2"/>
              <a:buChar char="ü"/>
            </a:pPr>
            <a:r>
              <a:rPr lang="cs-CZ" sz="1400" dirty="0" smtClean="0">
                <a:cs typeface="Times New Roman" pitchFamily="18" charset="0"/>
              </a:rPr>
              <a:t>adresát převezme zásilku: </a:t>
            </a:r>
            <a:r>
              <a:rPr lang="cs-CZ" sz="1400" i="1" dirty="0" smtClean="0">
                <a:cs typeface="Times New Roman" pitchFamily="18" charset="0"/>
              </a:rPr>
              <a:t>okamžikem převzetí</a:t>
            </a:r>
            <a:endParaRPr lang="cs-CZ" sz="1400" i="1" dirty="0" smtClean="0"/>
          </a:p>
          <a:p>
            <a:pPr lvl="2">
              <a:buFont typeface="Wingdings" pitchFamily="2" charset="2"/>
              <a:buChar char="ü"/>
            </a:pPr>
            <a:r>
              <a:rPr lang="cs-CZ" sz="1400" dirty="0" smtClean="0">
                <a:cs typeface="Times New Roman" pitchFamily="18" charset="0"/>
              </a:rPr>
              <a:t>adresát odmítne zásilku převzít: </a:t>
            </a:r>
            <a:r>
              <a:rPr lang="cs-CZ" sz="1400" i="1" dirty="0" smtClean="0">
                <a:cs typeface="Times New Roman" pitchFamily="18" charset="0"/>
              </a:rPr>
              <a:t>dnem odepření</a:t>
            </a:r>
            <a:endParaRPr lang="cs-CZ" sz="1400" i="1" dirty="0" smtClean="0"/>
          </a:p>
          <a:p>
            <a:pPr lvl="1"/>
            <a:r>
              <a:rPr lang="cs-CZ" sz="1600" dirty="0" smtClean="0">
                <a:cs typeface="Times New Roman" pitchFamily="18" charset="0"/>
              </a:rPr>
              <a:t>adresát nezastižen:</a:t>
            </a:r>
            <a:endParaRPr lang="cs-CZ" sz="1600" dirty="0" smtClean="0"/>
          </a:p>
          <a:p>
            <a:pPr lvl="2">
              <a:buFont typeface="Wingdings" pitchFamily="2" charset="2"/>
              <a:buChar char="ü"/>
            </a:pPr>
            <a:r>
              <a:rPr lang="cs-CZ" sz="1400" dirty="0" smtClean="0">
                <a:cs typeface="Times New Roman" pitchFamily="18" charset="0"/>
              </a:rPr>
              <a:t>adresát si vyzvedne zásilku u uložitele: </a:t>
            </a:r>
            <a:r>
              <a:rPr lang="cs-CZ" sz="1400" i="1" dirty="0" smtClean="0">
                <a:cs typeface="Times New Roman" pitchFamily="18" charset="0"/>
              </a:rPr>
              <a:t>dnem vyzvednutí</a:t>
            </a:r>
            <a:endParaRPr lang="cs-CZ" sz="1400" i="1" dirty="0" smtClean="0"/>
          </a:p>
          <a:p>
            <a:pPr lvl="2">
              <a:buFont typeface="Wingdings" pitchFamily="2" charset="2"/>
              <a:buChar char="ü"/>
            </a:pPr>
            <a:r>
              <a:rPr lang="cs-CZ" sz="1400" dirty="0" smtClean="0">
                <a:cs typeface="Times New Roman" pitchFamily="18" charset="0"/>
              </a:rPr>
              <a:t>adresát si zásilku v úložní době nevyzvedne: </a:t>
            </a:r>
            <a:r>
              <a:rPr lang="cs-CZ" sz="1400" i="1" dirty="0" smtClean="0">
                <a:cs typeface="Times New Roman" pitchFamily="18" charset="0"/>
              </a:rPr>
              <a:t>desátým dnem od uložení</a:t>
            </a:r>
            <a:r>
              <a:rPr lang="cs-CZ" sz="1400" dirty="0" smtClean="0">
                <a:cs typeface="Times New Roman" pitchFamily="18" charset="0"/>
              </a:rPr>
              <a:t> </a:t>
            </a:r>
            <a:r>
              <a:rPr lang="cs-CZ" sz="1400" i="1" dirty="0" smtClean="0">
                <a:cs typeface="Times New Roman" pitchFamily="18" charset="0"/>
              </a:rPr>
              <a:t>(nastává právní fikce doručení)</a:t>
            </a:r>
            <a:r>
              <a:rPr lang="cs-CZ" sz="1200" dirty="0" smtClean="0"/>
              <a:t> </a:t>
            </a:r>
          </a:p>
          <a:p>
            <a:endParaRPr lang="cs-CZ" sz="600" dirty="0" smtClean="0"/>
          </a:p>
          <a:p>
            <a:r>
              <a:rPr lang="cs-CZ" sz="1800" dirty="0" smtClean="0"/>
              <a:t>Možnost vhodit fikcí doručenou písemnost </a:t>
            </a:r>
            <a:r>
              <a:rPr lang="cs-CZ" sz="1800" b="1" dirty="0" smtClean="0"/>
              <a:t>do schránky</a:t>
            </a:r>
            <a:r>
              <a:rPr lang="cs-CZ" sz="1800" dirty="0" smtClean="0"/>
              <a:t> adresáta.</a:t>
            </a:r>
          </a:p>
          <a:p>
            <a:pPr lvl="1">
              <a:buFont typeface="Wingdings" pitchFamily="2" charset="2"/>
              <a:buChar char="Ø"/>
            </a:pPr>
            <a:r>
              <a:rPr lang="cs-CZ" sz="1400" dirty="0" smtClean="0"/>
              <a:t>účelem je zvýšit šanci na informovanost adresáta</a:t>
            </a:r>
          </a:p>
          <a:p>
            <a:pPr lvl="1">
              <a:buFont typeface="Wingdings" pitchFamily="2" charset="2"/>
              <a:buChar char="Ø"/>
            </a:pPr>
            <a:r>
              <a:rPr lang="cs-CZ" sz="1400" dirty="0" smtClean="0"/>
              <a:t>explicitně textováno, že se adresát může domáhat, aby správce daně tento postup předem vyloučil (netřeba o tom vydávat rozhodnutí)</a:t>
            </a:r>
          </a:p>
          <a:p>
            <a:pPr>
              <a:buFont typeface="Wingdings" pitchFamily="2" charset="2"/>
              <a:buChar char="Ø"/>
            </a:pPr>
            <a:endParaRPr lang="cs-CZ" sz="800" dirty="0" smtClean="0"/>
          </a:p>
          <a:p>
            <a:r>
              <a:rPr lang="cs-CZ" sz="1800" b="1" dirty="0" smtClean="0"/>
              <a:t>Neúčinnost doručení</a:t>
            </a:r>
          </a:p>
          <a:p>
            <a:pPr lvl="1">
              <a:buFont typeface="Wingdings" pitchFamily="2" charset="2"/>
              <a:buChar char="Ø"/>
            </a:pPr>
            <a:r>
              <a:rPr lang="cs-CZ" sz="1400" dirty="0" smtClean="0"/>
              <a:t>ve všech případech, kdy nastává fikce doručení marným uplynutím úložní doby</a:t>
            </a:r>
          </a:p>
          <a:p>
            <a:pPr lvl="1">
              <a:buFont typeface="Wingdings" pitchFamily="2" charset="2"/>
              <a:buChar char="Ø"/>
            </a:pPr>
            <a:r>
              <a:rPr lang="cs-CZ" sz="1400" dirty="0" smtClean="0"/>
              <a:t>závažný a předem nepředvídatelný důvod</a:t>
            </a:r>
          </a:p>
        </p:txBody>
      </p:sp>
      <p:sp>
        <p:nvSpPr>
          <p:cNvPr id="26628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5EDFEBF-62D5-4884-9584-CD915CCA4D96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83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/>
              <a:t>Doručování 3/4</a:t>
            </a:r>
          </a:p>
        </p:txBody>
      </p:sp>
    </p:spTree>
    <p:extLst>
      <p:ext uri="{BB962C8B-B14F-4D97-AF65-F5344CB8AC3E}">
        <p14:creationId xmlns:p14="http://schemas.microsoft.com/office/powerpoint/2010/main" val="214385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08512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cs-CZ" sz="2000" b="1" dirty="0" smtClean="0">
                <a:cs typeface="Times New Roman" pitchFamily="18" charset="0"/>
              </a:rPr>
              <a:t>Prokázání doručení:</a:t>
            </a:r>
          </a:p>
          <a:p>
            <a:pPr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endParaRPr lang="cs-CZ" sz="1000" b="1" dirty="0" smtClean="0">
              <a:cs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10000"/>
              </a:spcBef>
            </a:pPr>
            <a:r>
              <a:rPr lang="cs-CZ" sz="1600" b="1" dirty="0" smtClean="0">
                <a:cs typeface="Times New Roman" pitchFamily="18" charset="0"/>
              </a:rPr>
              <a:t>důkazní břemeno</a:t>
            </a:r>
            <a:r>
              <a:rPr lang="cs-CZ" sz="1600" dirty="0" smtClean="0">
                <a:cs typeface="Times New Roman" pitchFamily="18" charset="0"/>
              </a:rPr>
              <a:t> ohledně prokázání doručení nebo </a:t>
            </a:r>
            <a:r>
              <a:rPr lang="cs-CZ" sz="1600" dirty="0" smtClean="0"/>
              <a:t>užití </a:t>
            </a:r>
            <a:r>
              <a:rPr lang="cs-CZ" sz="1600" dirty="0" smtClean="0">
                <a:cs typeface="Times New Roman" pitchFamily="18" charset="0"/>
              </a:rPr>
              <a:t>právní fikce</a:t>
            </a:r>
            <a:r>
              <a:rPr lang="cs-CZ" sz="1600" dirty="0" smtClean="0"/>
              <a:t> </a:t>
            </a:r>
            <a:r>
              <a:rPr lang="cs-CZ" sz="1600" dirty="0" smtClean="0">
                <a:cs typeface="Times New Roman" pitchFamily="18" charset="0"/>
              </a:rPr>
              <a:t>leží na správci daně</a:t>
            </a:r>
            <a:endParaRPr lang="cs-CZ" sz="1200" dirty="0" smtClean="0"/>
          </a:p>
          <a:p>
            <a:pPr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endParaRPr lang="cs-CZ" sz="800" dirty="0" smtClean="0"/>
          </a:p>
          <a:p>
            <a:pPr>
              <a:lnSpc>
                <a:spcPct val="95000"/>
              </a:lnSpc>
            </a:pPr>
            <a:r>
              <a:rPr lang="cs-CZ" sz="1600" dirty="0" smtClean="0"/>
              <a:t>liší se podle jednotlivých způsobů doručování:</a:t>
            </a:r>
          </a:p>
          <a:p>
            <a:pPr>
              <a:lnSpc>
                <a:spcPct val="95000"/>
              </a:lnSpc>
              <a:buFontTx/>
              <a:buNone/>
            </a:pPr>
            <a:endParaRPr lang="cs-CZ" sz="500" dirty="0" smtClean="0"/>
          </a:p>
          <a:p>
            <a:pPr algn="just">
              <a:lnSpc>
                <a:spcPct val="95000"/>
              </a:lnSpc>
              <a:buFontTx/>
              <a:buAutoNum type="arabicParenR"/>
            </a:pPr>
            <a:r>
              <a:rPr lang="cs-CZ" sz="1600" b="1" dirty="0" smtClean="0">
                <a:cs typeface="Times New Roman" pitchFamily="18" charset="0"/>
              </a:rPr>
              <a:t>písemnosti předávané při </a:t>
            </a:r>
            <a:r>
              <a:rPr lang="cs-CZ" sz="1600" b="1" dirty="0" smtClean="0"/>
              <a:t>ústním </a:t>
            </a:r>
            <a:r>
              <a:rPr lang="cs-CZ" sz="1600" b="1" dirty="0" smtClean="0">
                <a:cs typeface="Times New Roman" pitchFamily="18" charset="0"/>
              </a:rPr>
              <a:t>jednání či jiném úkonu  </a:t>
            </a:r>
          </a:p>
          <a:p>
            <a:pPr lvl="1" algn="just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podpisem protokolu</a:t>
            </a:r>
          </a:p>
          <a:p>
            <a:pPr lvl="1" algn="just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úředním záznamem o odmítnutí podpisu protokolu</a:t>
            </a:r>
          </a:p>
          <a:p>
            <a:pPr algn="just">
              <a:lnSpc>
                <a:spcPct val="95000"/>
              </a:lnSpc>
              <a:buFontTx/>
              <a:buAutoNum type="arabicParenR"/>
            </a:pPr>
            <a:r>
              <a:rPr lang="cs-CZ" sz="1600" b="1" dirty="0" smtClean="0">
                <a:cs typeface="Times New Roman" pitchFamily="18" charset="0"/>
              </a:rPr>
              <a:t>písemnosti doručované elektronicky  </a:t>
            </a:r>
          </a:p>
          <a:p>
            <a:pPr lvl="1" algn="just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prostřednictvím systému datových schránek</a:t>
            </a:r>
          </a:p>
          <a:p>
            <a:pPr algn="just">
              <a:lnSpc>
                <a:spcPct val="95000"/>
              </a:lnSpc>
              <a:buFontTx/>
              <a:buAutoNum type="arabicParenR"/>
            </a:pPr>
            <a:r>
              <a:rPr lang="cs-CZ" sz="1600" b="1" dirty="0" smtClean="0">
                <a:cs typeface="Times New Roman" pitchFamily="18" charset="0"/>
              </a:rPr>
              <a:t>písemnosti doručované prostřednictvím zásilky </a:t>
            </a:r>
          </a:p>
          <a:p>
            <a:pPr lvl="1" algn="just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řádně vyplněnou doručenkou </a:t>
            </a:r>
            <a:r>
              <a:rPr lang="cs-CZ" sz="1400" i="1" dirty="0" smtClean="0">
                <a:cs typeface="Times New Roman" pitchFamily="18" charset="0"/>
              </a:rPr>
              <a:t>(dodejkou)</a:t>
            </a:r>
            <a:endParaRPr lang="cs-CZ" sz="1400" dirty="0" smtClean="0">
              <a:cs typeface="Times New Roman" pitchFamily="18" charset="0"/>
            </a:endParaRPr>
          </a:p>
          <a:p>
            <a:pPr lvl="1" algn="just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prokázaným odepřením převzetí písemnosti</a:t>
            </a:r>
            <a:r>
              <a:rPr lang="cs-CZ" sz="1400" dirty="0" smtClean="0"/>
              <a:t> </a:t>
            </a:r>
            <a:r>
              <a:rPr lang="cs-CZ" sz="1400" i="1" dirty="0" smtClean="0"/>
              <a:t>(zaznamená se na doručence)</a:t>
            </a:r>
          </a:p>
          <a:p>
            <a:pPr algn="just">
              <a:lnSpc>
                <a:spcPct val="95000"/>
              </a:lnSpc>
              <a:buFontTx/>
              <a:buAutoNum type="arabicParenR"/>
            </a:pPr>
            <a:r>
              <a:rPr lang="cs-CZ" sz="1600" b="1" dirty="0" smtClean="0">
                <a:cs typeface="Times New Roman" pitchFamily="18" charset="0"/>
              </a:rPr>
              <a:t>písemnosti doručované prostřednictvím veřejné vyhlášky</a:t>
            </a:r>
          </a:p>
          <a:p>
            <a:pPr lvl="1" algn="just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podepsanou kopií písemnosti (neplatí u HPS)</a:t>
            </a:r>
          </a:p>
          <a:p>
            <a:pPr lvl="1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400" dirty="0" smtClean="0">
                <a:cs typeface="Times New Roman" pitchFamily="18" charset="0"/>
              </a:rPr>
              <a:t>marným uplynutím doby vyvěšení, resp. zpřístupnění HPS</a:t>
            </a:r>
            <a:r>
              <a:rPr lang="cs-CZ" sz="1400" dirty="0" smtClean="0"/>
              <a:t> </a:t>
            </a:r>
          </a:p>
        </p:txBody>
      </p:sp>
      <p:sp>
        <p:nvSpPr>
          <p:cNvPr id="27652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ECED161-9001-4696-B821-2C5B4B3926A3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84</a:t>
            </a:fld>
            <a:endParaRPr lang="cs-CZ" sz="12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/>
              <a:t>Doručování 4/4</a:t>
            </a:r>
          </a:p>
        </p:txBody>
      </p:sp>
    </p:spTree>
    <p:extLst>
      <p:ext uri="{BB962C8B-B14F-4D97-AF65-F5344CB8AC3E}">
        <p14:creationId xmlns:p14="http://schemas.microsoft.com/office/powerpoint/2010/main" val="309882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800" b="1" dirty="0" smtClean="0"/>
              <a:t>Protokol </a:t>
            </a:r>
            <a:r>
              <a:rPr lang="cs-CZ" sz="1800" dirty="0" smtClean="0"/>
              <a:t>vs. </a:t>
            </a:r>
            <a:r>
              <a:rPr lang="cs-CZ" sz="1800" b="1" dirty="0" smtClean="0"/>
              <a:t>úřední záznam</a:t>
            </a:r>
          </a:p>
          <a:p>
            <a:pPr lvl="1">
              <a:lnSpc>
                <a:spcPct val="90000"/>
              </a:lnSpc>
            </a:pPr>
            <a:r>
              <a:rPr lang="cs-CZ" sz="1600" dirty="0" smtClean="0"/>
              <a:t>obrazové a zvukové záznamy</a:t>
            </a:r>
          </a:p>
          <a:p>
            <a:pPr>
              <a:lnSpc>
                <a:spcPct val="90000"/>
              </a:lnSpc>
            </a:pPr>
            <a:endParaRPr lang="cs-CZ" sz="900" dirty="0" smtClean="0"/>
          </a:p>
          <a:p>
            <a:pPr>
              <a:lnSpc>
                <a:spcPct val="90000"/>
              </a:lnSpc>
            </a:pPr>
            <a:r>
              <a:rPr lang="cs-CZ" sz="1800" dirty="0" smtClean="0"/>
              <a:t>Specifikem daňového procesu je, že spis se vede </a:t>
            </a:r>
            <a:r>
              <a:rPr lang="cs-CZ" sz="1800" b="1" dirty="0" smtClean="0"/>
              <a:t>kontinuálně</a:t>
            </a:r>
            <a:r>
              <a:rPr lang="cs-CZ" sz="1800" dirty="0" smtClean="0"/>
              <a:t> pro daný daňový subjekt, nikoli samostatně pro každé řízení.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900" dirty="0" smtClean="0"/>
          </a:p>
          <a:p>
            <a:pPr>
              <a:lnSpc>
                <a:spcPct val="90000"/>
              </a:lnSpc>
            </a:pPr>
            <a:r>
              <a:rPr lang="cs-CZ" sz="1800" dirty="0" smtClean="0"/>
              <a:t>Spis se člení na </a:t>
            </a:r>
            <a:r>
              <a:rPr lang="cs-CZ" sz="1800" b="1" dirty="0" smtClean="0"/>
              <a:t>části.</a:t>
            </a:r>
          </a:p>
          <a:p>
            <a:pPr lvl="1">
              <a:lnSpc>
                <a:spcPct val="90000"/>
              </a:lnSpc>
            </a:pPr>
            <a:r>
              <a:rPr lang="cs-CZ" sz="1600" dirty="0" smtClean="0"/>
              <a:t>každá část obsahuje </a:t>
            </a:r>
            <a:r>
              <a:rPr lang="cs-CZ" sz="1600" b="1" dirty="0" smtClean="0"/>
              <a:t>soupis</a:t>
            </a:r>
            <a:r>
              <a:rPr lang="cs-CZ" sz="1600" dirty="0" smtClean="0"/>
              <a:t> všech písemností</a:t>
            </a:r>
            <a:endParaRPr lang="cs-CZ" sz="1200" dirty="0" smtClean="0"/>
          </a:p>
          <a:p>
            <a:pPr>
              <a:lnSpc>
                <a:spcPct val="90000"/>
              </a:lnSpc>
            </a:pPr>
            <a:endParaRPr lang="cs-CZ" sz="900" dirty="0" smtClean="0"/>
          </a:p>
          <a:p>
            <a:pPr>
              <a:lnSpc>
                <a:spcPct val="90000"/>
              </a:lnSpc>
            </a:pPr>
            <a:r>
              <a:rPr lang="cs-CZ" sz="1700" dirty="0" smtClean="0"/>
              <a:t>Není stanovena forma, ve které musí být písemnosti uchovávány.</a:t>
            </a:r>
            <a:endParaRPr lang="cs-CZ" sz="1800" dirty="0" smtClean="0"/>
          </a:p>
          <a:p>
            <a:pPr lvl="1">
              <a:lnSpc>
                <a:spcPct val="90000"/>
              </a:lnSpc>
            </a:pPr>
            <a:r>
              <a:rPr lang="cs-CZ" sz="1600" dirty="0" smtClean="0"/>
              <a:t>mohou být </a:t>
            </a:r>
            <a:r>
              <a:rPr lang="cs-CZ" sz="1600" b="1" dirty="0" smtClean="0"/>
              <a:t>v listinné i elektronické podobě</a:t>
            </a:r>
          </a:p>
          <a:p>
            <a:pPr>
              <a:lnSpc>
                <a:spcPct val="90000"/>
              </a:lnSpc>
            </a:pPr>
            <a:endParaRPr lang="cs-CZ" sz="900" b="1" dirty="0" smtClean="0"/>
          </a:p>
          <a:p>
            <a:pPr>
              <a:lnSpc>
                <a:spcPct val="90000"/>
              </a:lnSpc>
            </a:pPr>
            <a:r>
              <a:rPr lang="cs-CZ" sz="1800" b="1" dirty="0" smtClean="0"/>
              <a:t>Vyhledávací část </a:t>
            </a:r>
            <a:r>
              <a:rPr lang="cs-CZ" sz="1800" dirty="0" smtClean="0"/>
              <a:t>spisu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–"/>
            </a:pPr>
            <a:endParaRPr lang="cs-CZ" sz="900" dirty="0" smtClean="0"/>
          </a:p>
          <a:p>
            <a:pPr>
              <a:lnSpc>
                <a:spcPct val="90000"/>
              </a:lnSpc>
            </a:pPr>
            <a:r>
              <a:rPr lang="cs-CZ" sz="1800" b="1" dirty="0" smtClean="0"/>
              <a:t>Nahlížení do spisu</a:t>
            </a:r>
          </a:p>
          <a:p>
            <a:pPr lvl="1">
              <a:lnSpc>
                <a:spcPct val="90000"/>
              </a:lnSpc>
            </a:pPr>
            <a:r>
              <a:rPr lang="cs-CZ" sz="1600" dirty="0" smtClean="0"/>
              <a:t>platí i pro údaje na osobních daňových účtech (ODÚ)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–"/>
            </a:pPr>
            <a:endParaRPr lang="cs-CZ" sz="1100" dirty="0" smtClean="0"/>
          </a:p>
          <a:p>
            <a:pPr>
              <a:lnSpc>
                <a:spcPct val="90000"/>
              </a:lnSpc>
            </a:pPr>
            <a:r>
              <a:rPr lang="cs-CZ" sz="1800" b="1" dirty="0" smtClean="0"/>
              <a:t>Daňová informační schránka</a:t>
            </a:r>
            <a:r>
              <a:rPr lang="cs-CZ" sz="1800" dirty="0" smtClean="0"/>
              <a:t> (DIS)</a:t>
            </a:r>
            <a:endParaRPr lang="cs-CZ" sz="1600" dirty="0" smtClean="0">
              <a:solidFill>
                <a:srgbClr val="C00000"/>
              </a:solidFill>
            </a:endParaRPr>
          </a:p>
        </p:txBody>
      </p:sp>
      <p:sp>
        <p:nvSpPr>
          <p:cNvPr id="28676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31D72D21-C5F9-4FC6-A8D9-8C0E61571256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85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300" dirty="0"/>
              <a:t>Nahlížení do spisu</a:t>
            </a:r>
          </a:p>
        </p:txBody>
      </p:sp>
    </p:spTree>
    <p:extLst>
      <p:ext uri="{BB962C8B-B14F-4D97-AF65-F5344CB8AC3E}">
        <p14:creationId xmlns:p14="http://schemas.microsoft.com/office/powerpoint/2010/main" val="370171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Řízení a postupy při správě daní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16474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Postupy při správě daní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Řízení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Další postupy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endParaRPr lang="cs-CZ" dirty="0" smtClean="0"/>
          </a:p>
        </p:txBody>
      </p:sp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Osnova</a:t>
            </a:r>
          </a:p>
        </p:txBody>
      </p:sp>
      <p:sp>
        <p:nvSpPr>
          <p:cNvPr id="15364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87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2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cs-CZ" sz="2900" b="1" dirty="0" smtClean="0"/>
              <a:t>Řízení </a:t>
            </a:r>
            <a:r>
              <a:rPr lang="cs-CZ" sz="2500" dirty="0" smtClean="0"/>
              <a:t>= zákonem upravený postup (proces), jehož cílem je rozhodnout (vydat rozhodnutí)</a:t>
            </a:r>
            <a:endParaRPr lang="cs-CZ" sz="2500" dirty="0" smtClean="0">
              <a:latin typeface="Arial" charset="0"/>
            </a:endParaRPr>
          </a:p>
          <a:p>
            <a:pPr marL="830263" lvl="1" indent="-438150">
              <a:lnSpc>
                <a:spcPct val="80000"/>
              </a:lnSpc>
            </a:pPr>
            <a:endParaRPr lang="cs-CZ" sz="1000" dirty="0" smtClean="0">
              <a:cs typeface="Times New Roman" pitchFamily="18" charset="0"/>
            </a:endParaRPr>
          </a:p>
          <a:p>
            <a:pPr marL="830263" lvl="1" indent="-438150">
              <a:lnSpc>
                <a:spcPct val="80000"/>
              </a:lnSpc>
            </a:pPr>
            <a:r>
              <a:rPr lang="cs-CZ" sz="2200" dirty="0" smtClean="0">
                <a:cs typeface="Times New Roman" pitchFamily="18" charset="0"/>
              </a:rPr>
              <a:t>Rozhodnutí</a:t>
            </a:r>
            <a:r>
              <a:rPr lang="cs-CZ" sz="2200" dirty="0" smtClean="0"/>
              <a:t>m správce daně:</a:t>
            </a:r>
          </a:p>
          <a:p>
            <a:pPr marL="1030288" lvl="2" indent="-400050">
              <a:lnSpc>
                <a:spcPct val="80000"/>
              </a:lnSpc>
              <a:buFontTx/>
              <a:buChar char="–"/>
            </a:pPr>
            <a:r>
              <a:rPr lang="cs-CZ" sz="2000" dirty="0" smtClean="0"/>
              <a:t>ukládá povinnosti a přiznává práva (konstitutivní</a:t>
            </a:r>
            <a:r>
              <a:rPr lang="cs-CZ" sz="2000" dirty="0" smtClean="0">
                <a:latin typeface="Arial" charset="0"/>
              </a:rPr>
              <a:t>)</a:t>
            </a:r>
            <a:endParaRPr lang="cs-CZ" sz="2000" dirty="0" smtClean="0"/>
          </a:p>
          <a:p>
            <a:pPr marL="1030288" lvl="2" indent="-400050">
              <a:lnSpc>
                <a:spcPct val="80000"/>
              </a:lnSpc>
              <a:buFontTx/>
              <a:buChar char="–"/>
            </a:pPr>
            <a:r>
              <a:rPr lang="cs-CZ" sz="2000" dirty="0" smtClean="0"/>
              <a:t>prohlašuje již existující práva a povinnosti (deklaratorní)</a:t>
            </a:r>
          </a:p>
          <a:p>
            <a:pPr marL="1030288" lvl="2" indent="-400050">
              <a:lnSpc>
                <a:spcPct val="80000"/>
              </a:lnSpc>
              <a:buFontTx/>
              <a:buChar char="–"/>
            </a:pPr>
            <a:endParaRPr lang="cs-CZ" sz="1800" dirty="0" smtClean="0"/>
          </a:p>
          <a:p>
            <a:pPr marL="623888" indent="-51435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cs-CZ" sz="2900" b="1" dirty="0" smtClean="0"/>
              <a:t>Postup</a:t>
            </a:r>
            <a:r>
              <a:rPr lang="cs-CZ" sz="2900" dirty="0" smtClean="0"/>
              <a:t> </a:t>
            </a:r>
            <a:r>
              <a:rPr lang="cs-CZ" sz="2500" dirty="0" smtClean="0"/>
              <a:t>(rozuměj „další postup“) = ucelený a zákonem upravený proces, jehož cílem není rozhodnout </a:t>
            </a:r>
            <a:r>
              <a:rPr lang="cs-CZ" sz="2000" dirty="0" smtClean="0"/>
              <a:t>(nevydává se zde žádné rozhodnutí)</a:t>
            </a:r>
          </a:p>
          <a:p>
            <a:pPr marL="1030288" lvl="2" indent="-40005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cs-CZ" sz="2000" dirty="0" smtClean="0"/>
              <a:t>formalizované postupy   </a:t>
            </a:r>
            <a:endParaRPr lang="cs-CZ" sz="2000" dirty="0" smtClean="0">
              <a:latin typeface="Arial" charset="0"/>
            </a:endParaRPr>
          </a:p>
          <a:p>
            <a:pPr marL="1030288" lvl="2" indent="-40005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cs-CZ" sz="2000" dirty="0" smtClean="0"/>
              <a:t>neformalizované postupy</a:t>
            </a:r>
          </a:p>
        </p:txBody>
      </p:sp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4000" dirty="0" smtClean="0"/>
              <a:t>Postupy při správě daní</a:t>
            </a:r>
            <a:endParaRPr lang="cs-CZ" sz="37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88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31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Členění postupů při správě daní</a:t>
            </a:r>
            <a:endParaRPr lang="cs-CZ" sz="3600" dirty="0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89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56147" y="1428597"/>
            <a:ext cx="7488832" cy="43204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/>
              <a:t>Postupy při správě daní</a:t>
            </a:r>
          </a:p>
          <a:p>
            <a:pPr algn="ctr"/>
            <a:endParaRPr lang="cs-CZ" sz="3200" b="1" dirty="0"/>
          </a:p>
          <a:p>
            <a:pPr algn="ctr"/>
            <a:endParaRPr lang="cs-CZ" sz="3200" b="1" dirty="0" smtClean="0"/>
          </a:p>
          <a:p>
            <a:pPr algn="ctr"/>
            <a:endParaRPr lang="cs-CZ" sz="3200" b="1" dirty="0"/>
          </a:p>
          <a:p>
            <a:pPr algn="ctr"/>
            <a:endParaRPr lang="cs-CZ" sz="3200" b="1" dirty="0" smtClean="0"/>
          </a:p>
          <a:p>
            <a:pPr algn="ctr"/>
            <a:endParaRPr lang="cs-CZ" sz="3200" b="1" dirty="0"/>
          </a:p>
          <a:p>
            <a:pPr algn="ctr"/>
            <a:endParaRPr lang="cs-CZ" sz="3200" b="1" dirty="0"/>
          </a:p>
        </p:txBody>
      </p:sp>
      <p:sp>
        <p:nvSpPr>
          <p:cNvPr id="9" name="Obdélník 8"/>
          <p:cNvSpPr/>
          <p:nvPr/>
        </p:nvSpPr>
        <p:spPr>
          <a:xfrm>
            <a:off x="1043608" y="2852936"/>
            <a:ext cx="2304256" cy="25922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Řízení</a:t>
            </a:r>
            <a:endParaRPr lang="cs-CZ" sz="2800" b="1" dirty="0"/>
          </a:p>
        </p:txBody>
      </p:sp>
      <p:sp>
        <p:nvSpPr>
          <p:cNvPr id="10" name="Obdélník 9"/>
          <p:cNvSpPr/>
          <p:nvPr/>
        </p:nvSpPr>
        <p:spPr>
          <a:xfrm>
            <a:off x="3563888" y="2852936"/>
            <a:ext cx="4464495" cy="25922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Jiné postupy</a:t>
            </a:r>
          </a:p>
          <a:p>
            <a:pPr algn="ctr"/>
            <a:endParaRPr lang="cs-CZ" sz="2800" b="1" dirty="0"/>
          </a:p>
          <a:p>
            <a:pPr algn="ctr"/>
            <a:endParaRPr lang="cs-CZ" sz="2800" b="1" dirty="0" smtClean="0"/>
          </a:p>
          <a:p>
            <a:pPr algn="ctr"/>
            <a:endParaRPr lang="cs-CZ" sz="2800" b="1" dirty="0"/>
          </a:p>
        </p:txBody>
      </p:sp>
      <p:sp>
        <p:nvSpPr>
          <p:cNvPr id="11" name="Obdélník 10"/>
          <p:cNvSpPr/>
          <p:nvPr/>
        </p:nvSpPr>
        <p:spPr>
          <a:xfrm>
            <a:off x="3707904" y="4149080"/>
            <a:ext cx="1944216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Formalizované</a:t>
            </a:r>
            <a:endParaRPr lang="cs-CZ" b="1" dirty="0"/>
          </a:p>
        </p:txBody>
      </p:sp>
      <p:sp>
        <p:nvSpPr>
          <p:cNvPr id="12" name="Obdélník 11"/>
          <p:cNvSpPr/>
          <p:nvPr/>
        </p:nvSpPr>
        <p:spPr>
          <a:xfrm>
            <a:off x="5724128" y="4149080"/>
            <a:ext cx="2156388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Neformalizované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1892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99176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b) Systém daňového práva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9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884740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086796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51422864"/>
              </p:ext>
            </p:extLst>
          </p:nvPr>
        </p:nvGraphicFramePr>
        <p:xfrm>
          <a:off x="1500399" y="1052736"/>
          <a:ext cx="600032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90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Vztah řízení a dalších postupů</a:t>
            </a:r>
          </a:p>
        </p:txBody>
      </p:sp>
    </p:spTree>
    <p:extLst>
      <p:ext uri="{BB962C8B-B14F-4D97-AF65-F5344CB8AC3E}">
        <p14:creationId xmlns:p14="http://schemas.microsoft.com/office/powerpoint/2010/main" val="44632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Řízení 1/3</a:t>
            </a:r>
            <a:endParaRPr lang="cs-CZ" sz="36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95458893"/>
              </p:ext>
            </p:extLst>
          </p:nvPr>
        </p:nvGraphicFramePr>
        <p:xfrm>
          <a:off x="1048235" y="1268760"/>
          <a:ext cx="345638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86306988"/>
              </p:ext>
            </p:extLst>
          </p:nvPr>
        </p:nvGraphicFramePr>
        <p:xfrm>
          <a:off x="5004048" y="1268760"/>
          <a:ext cx="345638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91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37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3888" indent="-514350">
              <a:lnSpc>
                <a:spcPct val="90000"/>
              </a:lnSpc>
            </a:pPr>
            <a:r>
              <a:rPr lang="cs-CZ" sz="2500" b="1" dirty="0" smtClean="0">
                <a:cs typeface="Times New Roman" pitchFamily="18" charset="0"/>
              </a:rPr>
              <a:t>Vydání</a:t>
            </a:r>
            <a:r>
              <a:rPr lang="cs-CZ" sz="2500" dirty="0" smtClean="0">
                <a:cs typeface="Times New Roman" pitchFamily="18" charset="0"/>
              </a:rPr>
              <a:t> rozhodnutí (vč. výzvy)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dirty="0" smtClean="0">
                <a:cs typeface="Times New Roman" pitchFamily="18" charset="0"/>
              </a:rPr>
              <a:t>podepsání vs. expedice</a:t>
            </a:r>
            <a:endParaRPr lang="cs-CZ" sz="800" dirty="0" smtClean="0">
              <a:cs typeface="Times New Roman" pitchFamily="18" charset="0"/>
            </a:endParaRPr>
          </a:p>
          <a:p>
            <a:pPr marL="623888" indent="-514350">
              <a:lnSpc>
                <a:spcPct val="90000"/>
              </a:lnSpc>
            </a:pPr>
            <a:r>
              <a:rPr lang="cs-CZ" sz="2500" b="1" dirty="0" smtClean="0"/>
              <a:t>Účinnost </a:t>
            </a:r>
            <a:r>
              <a:rPr lang="cs-CZ" sz="2500" dirty="0" smtClean="0"/>
              <a:t>rozhodnutí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dirty="0" smtClean="0"/>
              <a:t>oznámení vs. doručení</a:t>
            </a:r>
          </a:p>
          <a:p>
            <a:pPr marL="623888" indent="-514350">
              <a:lnSpc>
                <a:spcPct val="90000"/>
              </a:lnSpc>
            </a:pPr>
            <a:endParaRPr lang="cs-CZ" sz="800" dirty="0" smtClean="0"/>
          </a:p>
          <a:p>
            <a:pPr marL="623888" indent="-514350">
              <a:lnSpc>
                <a:spcPct val="90000"/>
              </a:lnSpc>
            </a:pPr>
            <a:r>
              <a:rPr lang="cs-CZ" sz="2500" b="1" dirty="0" smtClean="0"/>
              <a:t>Právní moc</a:t>
            </a:r>
            <a:r>
              <a:rPr lang="cs-CZ" sz="2500" dirty="0" smtClean="0"/>
              <a:t> rozhodnutí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i="1" dirty="0" smtClean="0"/>
              <a:t>Formální právní moc</a:t>
            </a:r>
            <a:r>
              <a:rPr lang="cs-CZ" sz="1800" dirty="0" smtClean="0"/>
              <a:t> </a:t>
            </a:r>
            <a:r>
              <a:rPr lang="cs-CZ" sz="1600" dirty="0" smtClean="0"/>
              <a:t>= závaznost a nezměnitelnost rozhodnutí (rozhodnutí je konečné)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i="1" dirty="0" smtClean="0"/>
              <a:t>Materiální právní moc</a:t>
            </a:r>
            <a:r>
              <a:rPr lang="cs-CZ" sz="1800" dirty="0" smtClean="0"/>
              <a:t> </a:t>
            </a:r>
            <a:r>
              <a:rPr lang="cs-CZ" sz="1600" dirty="0" smtClean="0"/>
              <a:t>= v téže věci již nelze znovu rozhodnout (překážka věci rozhodnuté)</a:t>
            </a:r>
          </a:p>
          <a:p>
            <a:pPr marL="623888" indent="-514350">
              <a:lnSpc>
                <a:spcPct val="90000"/>
              </a:lnSpc>
            </a:pPr>
            <a:endParaRPr lang="cs-CZ" sz="800" dirty="0" smtClean="0"/>
          </a:p>
          <a:p>
            <a:pPr marL="623888" indent="-514350">
              <a:lnSpc>
                <a:spcPct val="90000"/>
              </a:lnSpc>
            </a:pPr>
            <a:r>
              <a:rPr lang="cs-CZ" sz="2500" b="1" dirty="0" smtClean="0"/>
              <a:t>Vykonatelnost</a:t>
            </a:r>
            <a:r>
              <a:rPr lang="cs-CZ" sz="2500" dirty="0" smtClean="0"/>
              <a:t> rozhodnutí (§ 103 odst. 2 DŘ)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dirty="0" smtClean="0"/>
              <a:t>možnost vynucení splnění rozhodnutím uložené povinnosti prostřednictvím donucení, i proti vůli toho, komu byla povinnost uložena</a:t>
            </a:r>
          </a:p>
        </p:txBody>
      </p:sp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sz="4000" dirty="0" smtClean="0"/>
              <a:t>Řízení 2/3</a:t>
            </a:r>
            <a:endParaRPr lang="cs-CZ" sz="37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92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78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90000"/>
              </a:lnSpc>
            </a:pPr>
            <a:r>
              <a:rPr lang="cs-CZ" sz="2400" b="1" dirty="0" smtClean="0"/>
              <a:t>Příjemce </a:t>
            </a:r>
            <a:r>
              <a:rPr lang="cs-CZ" sz="2400" dirty="0" smtClean="0"/>
              <a:t>rozhodnutí: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  <a:cs typeface="Times New Roman" pitchFamily="18" charset="0"/>
              </a:rPr>
              <a:t>ten, komu je rozhodnutím ukládána povinnost nebo přiznáváno právo anebo prohlášeno právo nebo povinnost stanovená zákonem</a:t>
            </a:r>
            <a:endParaRPr lang="cs-CZ" sz="2000" dirty="0" smtClean="0">
              <a:solidFill>
                <a:schemeClr val="tx2"/>
              </a:solidFill>
            </a:endParaRPr>
          </a:p>
          <a:p>
            <a:pPr marL="830263" lvl="1" indent="-438150">
              <a:lnSpc>
                <a:spcPct val="90000"/>
              </a:lnSpc>
            </a:pPr>
            <a:endParaRPr lang="cs-CZ" sz="800" dirty="0" smtClean="0"/>
          </a:p>
          <a:p>
            <a:pPr marL="623888" indent="-514350">
              <a:lnSpc>
                <a:spcPct val="90000"/>
              </a:lnSpc>
            </a:pPr>
            <a:r>
              <a:rPr lang="cs-CZ" sz="2400" dirty="0" smtClean="0"/>
              <a:t>Obsahové </a:t>
            </a:r>
            <a:r>
              <a:rPr lang="cs-CZ" sz="2400" b="1" dirty="0" smtClean="0"/>
              <a:t>náležitosti </a:t>
            </a:r>
            <a:r>
              <a:rPr lang="cs-CZ" sz="2400" dirty="0" smtClean="0"/>
              <a:t>rozhodnutí</a:t>
            </a:r>
          </a:p>
          <a:p>
            <a:pPr marL="830263" lvl="1" indent="-438150">
              <a:lnSpc>
                <a:spcPct val="90000"/>
              </a:lnSpc>
            </a:pPr>
            <a:endParaRPr lang="cs-CZ" sz="1400" dirty="0" smtClean="0"/>
          </a:p>
          <a:p>
            <a:pPr marL="623888" indent="-514350">
              <a:lnSpc>
                <a:spcPct val="90000"/>
              </a:lnSpc>
            </a:pPr>
            <a:r>
              <a:rPr lang="cs-CZ" sz="2400" b="1" dirty="0" smtClean="0"/>
              <a:t>Vady</a:t>
            </a:r>
            <a:r>
              <a:rPr lang="cs-CZ" sz="2400" dirty="0" smtClean="0"/>
              <a:t> rozhodnutí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2000" b="1" dirty="0" smtClean="0"/>
              <a:t>zřejmá nesprávnost</a:t>
            </a:r>
            <a:r>
              <a:rPr lang="cs-CZ" sz="2000" dirty="0" smtClean="0"/>
              <a:t> 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2000" b="1" dirty="0" smtClean="0"/>
              <a:t>nicotnost</a:t>
            </a:r>
            <a:r>
              <a:rPr lang="cs-CZ" sz="2000" dirty="0" smtClean="0"/>
              <a:t> (x neplatnost)</a:t>
            </a:r>
          </a:p>
          <a:p>
            <a:pPr marL="1030288" lvl="2" indent="-400050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800" dirty="0" smtClean="0"/>
              <a:t>při absolutní věcné nepříslušnosti</a:t>
            </a:r>
          </a:p>
          <a:p>
            <a:pPr marL="1030288" lvl="2" indent="-400050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800" dirty="0" smtClean="0"/>
              <a:t>při zjevné vnitřní rozpornosti </a:t>
            </a:r>
          </a:p>
          <a:p>
            <a:pPr marL="1030288" lvl="2" indent="-400050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800" dirty="0" smtClean="0"/>
              <a:t>při právní či faktické neuskutečnitelnosti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2000" b="1" dirty="0" smtClean="0"/>
              <a:t>nezákonnost</a:t>
            </a:r>
          </a:p>
        </p:txBody>
      </p:sp>
      <p:sp>
        <p:nvSpPr>
          <p:cNvPr id="5529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Řízení 3/3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93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85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427352"/>
              </p:ext>
            </p:extLst>
          </p:nvPr>
        </p:nvGraphicFramePr>
        <p:xfrm>
          <a:off x="467544" y="1196752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Další postupy</a:t>
            </a:r>
            <a:endParaRPr lang="cs-CZ" sz="3600" dirty="0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94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18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85000"/>
              </a:lnSpc>
            </a:pPr>
            <a:r>
              <a:rPr lang="cs-CZ" sz="2000" b="1" dirty="0" smtClean="0"/>
              <a:t>Účel:</a:t>
            </a:r>
            <a:r>
              <a:rPr lang="cs-CZ" sz="2000" dirty="0" smtClean="0"/>
              <a:t>  zjistit skutečnosti rozhodné pro správu daně, a to i bez vědomí a součinnosti daňového subjektu </a:t>
            </a:r>
          </a:p>
          <a:p>
            <a:pPr marL="623888" indent="-514350">
              <a:lnSpc>
                <a:spcPct val="90000"/>
              </a:lnSpc>
            </a:pPr>
            <a:endParaRPr lang="cs-CZ" sz="1000" dirty="0" smtClean="0"/>
          </a:p>
          <a:p>
            <a:pPr marL="623888" indent="-514350">
              <a:lnSpc>
                <a:spcPct val="115000"/>
              </a:lnSpc>
            </a:pPr>
            <a:r>
              <a:rPr lang="cs-CZ" sz="2400" dirty="0" smtClean="0"/>
              <a:t>K vyhledávací činnosti může docházet: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dirty="0" smtClean="0"/>
              <a:t>v průběhu řízení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dirty="0" smtClean="0"/>
              <a:t>mimo probíhající řízení</a:t>
            </a:r>
          </a:p>
          <a:p>
            <a:pPr marL="830263" lvl="1" indent="-438150">
              <a:lnSpc>
                <a:spcPct val="115000"/>
              </a:lnSpc>
            </a:pPr>
            <a:endParaRPr lang="cs-CZ" sz="1000" dirty="0" smtClean="0"/>
          </a:p>
          <a:p>
            <a:pPr marL="623888" indent="-514350">
              <a:lnSpc>
                <a:spcPct val="90000"/>
              </a:lnSpc>
            </a:pPr>
            <a:r>
              <a:rPr lang="cs-CZ" sz="2400" dirty="0" smtClean="0"/>
              <a:t>Informace od orgánů a osob lze vyžadovat prostřednictvím: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b="1" dirty="0" smtClean="0"/>
              <a:t>vyžádání </a:t>
            </a:r>
            <a:r>
              <a:rPr lang="cs-CZ" sz="1800" dirty="0" smtClean="0"/>
              <a:t>– </a:t>
            </a:r>
            <a:r>
              <a:rPr lang="cs-CZ" sz="1600" dirty="0" smtClean="0"/>
              <a:t>individuální či automatizované (kontrolní orgány)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b="1" dirty="0" smtClean="0"/>
              <a:t>využití informačních systémů</a:t>
            </a:r>
          </a:p>
          <a:p>
            <a:pPr marL="830263" lvl="1" indent="-438150">
              <a:lnSpc>
                <a:spcPct val="90000"/>
              </a:lnSpc>
            </a:pPr>
            <a:r>
              <a:rPr lang="cs-CZ" sz="1800" b="1" dirty="0" smtClean="0"/>
              <a:t>vysvětlení</a:t>
            </a:r>
            <a:endParaRPr lang="cs-CZ" sz="1800" dirty="0" smtClean="0"/>
          </a:p>
          <a:p>
            <a:pPr marL="830263" lvl="1" indent="-438150">
              <a:lnSpc>
                <a:spcPct val="90000"/>
              </a:lnSpc>
            </a:pPr>
            <a:r>
              <a:rPr lang="cs-CZ" sz="1800" b="1" dirty="0" smtClean="0"/>
              <a:t>místního šetření</a:t>
            </a:r>
            <a:endParaRPr lang="cs-CZ" sz="1800" dirty="0" smtClean="0"/>
          </a:p>
        </p:txBody>
      </p:sp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Vyhledávací činnost 1/2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95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54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96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467544" y="975048"/>
            <a:ext cx="2376264" cy="7977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Informace zjistitelná z vnitřních zdrojů</a:t>
            </a:r>
            <a:endParaRPr lang="cs-CZ" sz="1600" b="1" dirty="0"/>
          </a:p>
        </p:txBody>
      </p:sp>
      <p:sp>
        <p:nvSpPr>
          <p:cNvPr id="15" name="Zaoblený obdélník 14"/>
          <p:cNvSpPr/>
          <p:nvPr/>
        </p:nvSpPr>
        <p:spPr>
          <a:xfrm>
            <a:off x="2411724" y="2644600"/>
            <a:ext cx="1368153" cy="8068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dostupné evidence a rejstříky</a:t>
            </a:r>
            <a:endParaRPr lang="cs-CZ" sz="1400" b="1" dirty="0"/>
          </a:p>
        </p:txBody>
      </p:sp>
      <p:sp>
        <p:nvSpPr>
          <p:cNvPr id="16" name="Zaoblený obdélník 15"/>
          <p:cNvSpPr/>
          <p:nvPr/>
        </p:nvSpPr>
        <p:spPr>
          <a:xfrm>
            <a:off x="447616" y="2628279"/>
            <a:ext cx="1616398" cy="8231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vlastní evidence</a:t>
            </a:r>
            <a:endParaRPr lang="cs-CZ" sz="1400" b="1" dirty="0"/>
          </a:p>
        </p:txBody>
      </p:sp>
      <p:sp>
        <p:nvSpPr>
          <p:cNvPr id="18" name="Zaoblený obdélník 17"/>
          <p:cNvSpPr/>
          <p:nvPr/>
        </p:nvSpPr>
        <p:spPr>
          <a:xfrm>
            <a:off x="6660231" y="3924873"/>
            <a:ext cx="1512168" cy="93662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místní šetření</a:t>
            </a:r>
            <a:endParaRPr lang="cs-CZ" sz="1600" b="1" dirty="0"/>
          </a:p>
        </p:txBody>
      </p:sp>
      <p:sp>
        <p:nvSpPr>
          <p:cNvPr id="20" name="Zaoblený obdélník 19"/>
          <p:cNvSpPr/>
          <p:nvPr/>
        </p:nvSpPr>
        <p:spPr>
          <a:xfrm>
            <a:off x="6715125" y="5528081"/>
            <a:ext cx="2016224" cy="72718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kontrolní postupy</a:t>
            </a:r>
            <a:endParaRPr lang="cs-CZ" sz="1600" b="1" dirty="0"/>
          </a:p>
        </p:txBody>
      </p:sp>
      <p:cxnSp>
        <p:nvCxnSpPr>
          <p:cNvPr id="5" name="Přímá spojnice se šipkou 4"/>
          <p:cNvCxnSpPr>
            <a:endCxn id="16" idx="0"/>
          </p:cNvCxnSpPr>
          <p:nvPr/>
        </p:nvCxnSpPr>
        <p:spPr>
          <a:xfrm>
            <a:off x="1255815" y="1778496"/>
            <a:ext cx="0" cy="84978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3471952" y="1778496"/>
            <a:ext cx="0" cy="8661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33" idx="0"/>
          </p:cNvCxnSpPr>
          <p:nvPr/>
        </p:nvCxnSpPr>
        <p:spPr>
          <a:xfrm>
            <a:off x="6365130" y="1778496"/>
            <a:ext cx="0" cy="8661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2735794" y="3451442"/>
            <a:ext cx="0" cy="4918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60" idx="2"/>
            <a:endCxn id="75" idx="1"/>
          </p:cNvCxnSpPr>
          <p:nvPr/>
        </p:nvCxnSpPr>
        <p:spPr>
          <a:xfrm>
            <a:off x="1781655" y="4842369"/>
            <a:ext cx="1710796" cy="1049304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>
            <a:off x="8388424" y="3451442"/>
            <a:ext cx="0" cy="2069036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20" idx="1"/>
            <a:endCxn id="75" idx="3"/>
          </p:cNvCxnSpPr>
          <p:nvPr/>
        </p:nvCxnSpPr>
        <p:spPr>
          <a:xfrm flipH="1">
            <a:off x="5508675" y="5891673"/>
            <a:ext cx="1206450" cy="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ovéPole 76"/>
          <p:cNvSpPr txBox="1"/>
          <p:nvPr/>
        </p:nvSpPr>
        <p:spPr>
          <a:xfrm>
            <a:off x="1655676" y="1970421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primární zdroje</a:t>
            </a:r>
            <a:endParaRPr lang="cs-CZ" sz="1400" b="1" dirty="0"/>
          </a:p>
        </p:txBody>
      </p:sp>
      <p:sp>
        <p:nvSpPr>
          <p:cNvPr id="26" name="Zaoblený obdélník 25"/>
          <p:cNvSpPr/>
          <p:nvPr/>
        </p:nvSpPr>
        <p:spPr>
          <a:xfrm>
            <a:off x="3314168" y="980728"/>
            <a:ext cx="5130428" cy="7977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Informace zjistitelná z vnějších zdrojů</a:t>
            </a:r>
            <a:endParaRPr lang="cs-CZ" sz="1600" b="1" dirty="0"/>
          </a:p>
        </p:txBody>
      </p:sp>
      <p:sp>
        <p:nvSpPr>
          <p:cNvPr id="32" name="Zaoblený obdélník 31"/>
          <p:cNvSpPr/>
          <p:nvPr/>
        </p:nvSpPr>
        <p:spPr>
          <a:xfrm>
            <a:off x="4012011" y="2635067"/>
            <a:ext cx="1368153" cy="8163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orgány veřejné moci</a:t>
            </a:r>
            <a:endParaRPr lang="cs-CZ" sz="1400" b="1" dirty="0"/>
          </a:p>
        </p:txBody>
      </p:sp>
      <p:sp>
        <p:nvSpPr>
          <p:cNvPr id="33" name="Zaoblený obdélník 32"/>
          <p:cNvSpPr/>
          <p:nvPr/>
        </p:nvSpPr>
        <p:spPr>
          <a:xfrm>
            <a:off x="5681053" y="2644600"/>
            <a:ext cx="1368153" cy="8068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fyzické a právnické osoby</a:t>
            </a:r>
            <a:endParaRPr lang="cs-CZ" sz="1400" b="1" dirty="0"/>
          </a:p>
        </p:txBody>
      </p:sp>
      <p:sp>
        <p:nvSpPr>
          <p:cNvPr id="34" name="Zaoblený obdélník 33"/>
          <p:cNvSpPr/>
          <p:nvPr/>
        </p:nvSpPr>
        <p:spPr>
          <a:xfrm>
            <a:off x="7303708" y="2644600"/>
            <a:ext cx="1368153" cy="8068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 smtClean="0"/>
              <a:t>daňový subjekt</a:t>
            </a:r>
            <a:endParaRPr lang="cs-CZ" sz="1400" b="1" dirty="0"/>
          </a:p>
        </p:txBody>
      </p:sp>
      <p:cxnSp>
        <p:nvCxnSpPr>
          <p:cNvPr id="38" name="Přímá spojnice se šipkou 37"/>
          <p:cNvCxnSpPr>
            <a:endCxn id="32" idx="0"/>
          </p:cNvCxnSpPr>
          <p:nvPr/>
        </p:nvCxnSpPr>
        <p:spPr>
          <a:xfrm>
            <a:off x="4696088" y="1778496"/>
            <a:ext cx="0" cy="85657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endCxn id="34" idx="0"/>
          </p:cNvCxnSpPr>
          <p:nvPr/>
        </p:nvCxnSpPr>
        <p:spPr>
          <a:xfrm>
            <a:off x="7987784" y="1778496"/>
            <a:ext cx="1" cy="8661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aoblený obdélník 55"/>
          <p:cNvSpPr/>
          <p:nvPr/>
        </p:nvSpPr>
        <p:spPr>
          <a:xfrm>
            <a:off x="5031649" y="3924872"/>
            <a:ext cx="1440160" cy="92937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podání vysvětlení</a:t>
            </a:r>
            <a:endParaRPr lang="cs-CZ" sz="1600" b="1" dirty="0"/>
          </a:p>
        </p:txBody>
      </p:sp>
      <p:sp>
        <p:nvSpPr>
          <p:cNvPr id="59" name="Zaoblený obdélník 58"/>
          <p:cNvSpPr/>
          <p:nvPr/>
        </p:nvSpPr>
        <p:spPr>
          <a:xfrm>
            <a:off x="3314167" y="3924873"/>
            <a:ext cx="1545864" cy="9174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vyžádání informací</a:t>
            </a:r>
            <a:endParaRPr lang="cs-CZ" sz="1600" b="1" dirty="0"/>
          </a:p>
        </p:txBody>
      </p:sp>
      <p:sp>
        <p:nvSpPr>
          <p:cNvPr id="60" name="Zaoblený obdélník 59"/>
          <p:cNvSpPr/>
          <p:nvPr/>
        </p:nvSpPr>
        <p:spPr>
          <a:xfrm>
            <a:off x="467509" y="3924873"/>
            <a:ext cx="2628292" cy="9174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automatizovaný přístup či výměna dat</a:t>
            </a:r>
            <a:endParaRPr lang="cs-CZ" sz="1600" b="1" dirty="0"/>
          </a:p>
        </p:txBody>
      </p:sp>
      <p:cxnSp>
        <p:nvCxnSpPr>
          <p:cNvPr id="62" name="Přímá spojnice se šipkou 61"/>
          <p:cNvCxnSpPr>
            <a:stCxn id="16" idx="2"/>
          </p:cNvCxnSpPr>
          <p:nvPr/>
        </p:nvCxnSpPr>
        <p:spPr>
          <a:xfrm>
            <a:off x="1255815" y="3451442"/>
            <a:ext cx="0" cy="4918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/>
          <p:nvPr/>
        </p:nvCxnSpPr>
        <p:spPr>
          <a:xfrm>
            <a:off x="4283968" y="3451442"/>
            <a:ext cx="0" cy="47343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/>
          <p:nvPr/>
        </p:nvCxnSpPr>
        <p:spPr>
          <a:xfrm>
            <a:off x="6012160" y="3451442"/>
            <a:ext cx="0" cy="4918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se šipkou 67"/>
          <p:cNvCxnSpPr/>
          <p:nvPr/>
        </p:nvCxnSpPr>
        <p:spPr>
          <a:xfrm flipH="1">
            <a:off x="4788024" y="3420405"/>
            <a:ext cx="894589" cy="5044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>
            <a:off x="6876256" y="3451442"/>
            <a:ext cx="0" cy="47343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/>
          <p:nvPr/>
        </p:nvCxnSpPr>
        <p:spPr>
          <a:xfrm>
            <a:off x="7812360" y="3451442"/>
            <a:ext cx="0" cy="4918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aoblený obdélník 74"/>
          <p:cNvSpPr/>
          <p:nvPr/>
        </p:nvSpPr>
        <p:spPr>
          <a:xfrm>
            <a:off x="3492451" y="5528081"/>
            <a:ext cx="2016224" cy="72718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dokazování</a:t>
            </a:r>
            <a:endParaRPr lang="cs-CZ" sz="2000" b="1" dirty="0"/>
          </a:p>
        </p:txBody>
      </p:sp>
      <p:sp>
        <p:nvSpPr>
          <p:cNvPr id="90" name="TextovéPole 89"/>
          <p:cNvSpPr txBox="1"/>
          <p:nvPr/>
        </p:nvSpPr>
        <p:spPr>
          <a:xfrm>
            <a:off x="6471809" y="200874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sekundární zdroje</a:t>
            </a:r>
            <a:endParaRPr lang="cs-CZ" sz="1400" b="1" dirty="0"/>
          </a:p>
        </p:txBody>
      </p:sp>
      <p:cxnSp>
        <p:nvCxnSpPr>
          <p:cNvPr id="103" name="Přímá spojnice se šipkou 102"/>
          <p:cNvCxnSpPr>
            <a:stCxn id="59" idx="2"/>
          </p:cNvCxnSpPr>
          <p:nvPr/>
        </p:nvCxnSpPr>
        <p:spPr>
          <a:xfrm>
            <a:off x="4087099" y="4842369"/>
            <a:ext cx="0" cy="685712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nice se šipkou 105"/>
          <p:cNvCxnSpPr>
            <a:stCxn id="56" idx="2"/>
          </p:cNvCxnSpPr>
          <p:nvPr/>
        </p:nvCxnSpPr>
        <p:spPr>
          <a:xfrm flipH="1">
            <a:off x="4860031" y="4854248"/>
            <a:ext cx="891698" cy="67383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římá spojnice se šipkou 109"/>
          <p:cNvCxnSpPr>
            <a:stCxn id="18" idx="2"/>
          </p:cNvCxnSpPr>
          <p:nvPr/>
        </p:nvCxnSpPr>
        <p:spPr>
          <a:xfrm flipH="1">
            <a:off x="5508675" y="4861497"/>
            <a:ext cx="1907640" cy="730989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Vyhledávací </a:t>
            </a:r>
            <a:r>
              <a:rPr lang="cs-CZ" sz="3600" dirty="0" smtClean="0"/>
              <a:t>činnost 2/2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34499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20" grpId="0" animBg="1"/>
      <p:bldP spid="77" grpId="0"/>
      <p:bldP spid="32" grpId="0" animBg="1"/>
      <p:bldP spid="33" grpId="0" animBg="1"/>
      <p:bldP spid="34" grpId="0" animBg="1"/>
      <p:bldP spid="56" grpId="0" animBg="1"/>
      <p:bldP spid="59" grpId="0" animBg="1"/>
      <p:bldP spid="60" grpId="0" animBg="1"/>
      <p:bldP spid="75" grpId="0" animBg="1"/>
      <p:bldP spid="90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95000"/>
              </a:lnSpc>
              <a:buFont typeface="Wingdings 3" pitchFamily="18" charset="2"/>
              <a:buNone/>
            </a:pPr>
            <a:r>
              <a:rPr lang="cs-CZ" sz="2400" b="1" smtClean="0"/>
              <a:t>Daňová kontrola:</a:t>
            </a:r>
          </a:p>
          <a:p>
            <a:pPr marL="623888" indent="-514350">
              <a:lnSpc>
                <a:spcPct val="95000"/>
              </a:lnSpc>
            </a:pPr>
            <a:endParaRPr lang="cs-CZ" sz="800" b="1" smtClean="0"/>
          </a:p>
          <a:p>
            <a:pPr marL="623888" indent="-514350">
              <a:lnSpc>
                <a:spcPct val="95000"/>
              </a:lnSpc>
            </a:pPr>
            <a:r>
              <a:rPr lang="cs-CZ" sz="2000" smtClean="0"/>
              <a:t>Postup</a:t>
            </a:r>
            <a:r>
              <a:rPr lang="cs-CZ" sz="1600" smtClean="0"/>
              <a:t>,</a:t>
            </a:r>
            <a:r>
              <a:rPr lang="cs-CZ" sz="1800" smtClean="0"/>
              <a:t> </a:t>
            </a:r>
            <a:r>
              <a:rPr lang="cs-CZ" sz="2000" smtClean="0"/>
              <a:t>kterým správce daně prověřuje tvrzení daňového subjektu a jiné skutečnosti mající vliv na stanovení jeho daňové povinnosti</a:t>
            </a:r>
            <a:r>
              <a:rPr lang="cs-CZ" sz="1600" smtClean="0"/>
              <a:t> </a:t>
            </a:r>
          </a:p>
          <a:p>
            <a:pPr marL="623888" indent="-514350">
              <a:lnSpc>
                <a:spcPct val="80000"/>
              </a:lnSpc>
              <a:buFontTx/>
              <a:buNone/>
            </a:pPr>
            <a:endParaRPr lang="cs-CZ" sz="700" smtClean="0"/>
          </a:p>
          <a:p>
            <a:pPr marL="623888" indent="-514350">
              <a:lnSpc>
                <a:spcPct val="50000"/>
              </a:lnSpc>
              <a:buFontTx/>
              <a:buNone/>
            </a:pPr>
            <a:endParaRPr lang="cs-CZ" sz="500" smtClean="0"/>
          </a:p>
          <a:p>
            <a:pPr marL="623888" indent="-514350">
              <a:lnSpc>
                <a:spcPct val="95000"/>
              </a:lnSpc>
            </a:pPr>
            <a:r>
              <a:rPr lang="cs-CZ" sz="2000" b="1" smtClean="0"/>
              <a:t>Předmět:</a:t>
            </a:r>
            <a:r>
              <a:rPr lang="cs-CZ" sz="1800" b="1" smtClean="0"/>
              <a:t>  </a:t>
            </a:r>
            <a:r>
              <a:rPr lang="cs-CZ" sz="1800" smtClean="0"/>
              <a:t>k jakému daňovému řízení se daňová kontrola vztahuje</a:t>
            </a:r>
          </a:p>
          <a:p>
            <a:pPr marL="830263" lvl="1" indent="-438150">
              <a:lnSpc>
                <a:spcPct val="95000"/>
              </a:lnSpc>
              <a:buFont typeface="Wingdings" pitchFamily="2" charset="2"/>
              <a:buNone/>
            </a:pPr>
            <a:endParaRPr lang="cs-CZ" sz="900" smtClean="0"/>
          </a:p>
          <a:p>
            <a:pPr marL="623888" indent="-514350">
              <a:lnSpc>
                <a:spcPct val="95000"/>
              </a:lnSpc>
            </a:pPr>
            <a:r>
              <a:rPr lang="cs-CZ" sz="2000" b="1" smtClean="0"/>
              <a:t>Rozsah:</a:t>
            </a:r>
            <a:r>
              <a:rPr lang="cs-CZ" sz="1800" b="1" smtClean="0"/>
              <a:t> </a:t>
            </a:r>
            <a:r>
              <a:rPr lang="cs-CZ" sz="1800" smtClean="0"/>
              <a:t> které povinnosti, tvrzení či okolnosti bude správce daně v rámci daného předmětu prověřovat</a:t>
            </a:r>
          </a:p>
          <a:p>
            <a:pPr marL="623888" indent="-514350">
              <a:lnSpc>
                <a:spcPct val="95000"/>
              </a:lnSpc>
            </a:pPr>
            <a:endParaRPr lang="cs-CZ" sz="900" smtClean="0"/>
          </a:p>
          <a:p>
            <a:pPr marL="623888" indent="-514350">
              <a:lnSpc>
                <a:spcPct val="95000"/>
              </a:lnSpc>
            </a:pPr>
            <a:r>
              <a:rPr lang="cs-CZ" sz="2000" b="1" smtClean="0"/>
              <a:t>Zahájení daňové kontroly</a:t>
            </a:r>
            <a:endParaRPr lang="cs-CZ" sz="1800" smtClean="0"/>
          </a:p>
          <a:p>
            <a:pPr marL="623888" indent="-514350">
              <a:lnSpc>
                <a:spcPct val="95000"/>
              </a:lnSpc>
            </a:pPr>
            <a:endParaRPr lang="cs-CZ" sz="1000" smtClean="0"/>
          </a:p>
          <a:p>
            <a:pPr marL="623888" indent="-514350">
              <a:lnSpc>
                <a:spcPct val="95000"/>
              </a:lnSpc>
            </a:pPr>
            <a:r>
              <a:rPr lang="cs-CZ" sz="2000" b="1" smtClean="0"/>
              <a:t>Opakování daňové kontroly</a:t>
            </a:r>
            <a:endParaRPr lang="cs-CZ" sz="1800" smtClean="0"/>
          </a:p>
          <a:p>
            <a:pPr marL="623888" indent="-514350">
              <a:lnSpc>
                <a:spcPct val="95000"/>
              </a:lnSpc>
            </a:pPr>
            <a:endParaRPr lang="cs-CZ" sz="1000" smtClean="0"/>
          </a:p>
          <a:p>
            <a:pPr marL="623888" indent="-514350">
              <a:lnSpc>
                <a:spcPct val="95000"/>
              </a:lnSpc>
            </a:pPr>
            <a:r>
              <a:rPr lang="cs-CZ" sz="2000" b="1" smtClean="0"/>
              <a:t>Ukončení</a:t>
            </a:r>
            <a:r>
              <a:rPr lang="cs-CZ" sz="2000" smtClean="0"/>
              <a:t> daňové kontroly </a:t>
            </a:r>
            <a:r>
              <a:rPr lang="cs-CZ" sz="1800" smtClean="0"/>
              <a:t>- zpráva o daňové kontrole</a:t>
            </a:r>
            <a:endParaRPr lang="cs-CZ" sz="2000" smtClean="0"/>
          </a:p>
        </p:txBody>
      </p:sp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Kontrolní postupy 1/2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97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74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marL="623888" indent="-514350">
              <a:lnSpc>
                <a:spcPct val="95000"/>
              </a:lnSpc>
              <a:buFont typeface="Wingdings 3" pitchFamily="18" charset="2"/>
              <a:buNone/>
            </a:pPr>
            <a:r>
              <a:rPr lang="cs-CZ" sz="2500" b="1" dirty="0" smtClean="0"/>
              <a:t>Postup k odstranění pochybností (POP):</a:t>
            </a:r>
          </a:p>
          <a:p>
            <a:pPr marL="623888" indent="-514350">
              <a:lnSpc>
                <a:spcPct val="95000"/>
              </a:lnSpc>
            </a:pPr>
            <a:endParaRPr lang="cs-CZ" sz="800" b="1" dirty="0" smtClean="0"/>
          </a:p>
          <a:p>
            <a:pPr marL="623888" indent="-514350">
              <a:lnSpc>
                <a:spcPct val="95000"/>
              </a:lnSpc>
            </a:pPr>
            <a:r>
              <a:rPr lang="cs-CZ" sz="2000" dirty="0" smtClean="0"/>
              <a:t>Postup k odstranění konkrétních pochybností o správnosti, průkaznosti, pravdivosti nebo úplnosti podaného tvrzení či jiné písemnosti</a:t>
            </a:r>
            <a:endParaRPr lang="cs-CZ" sz="1600" dirty="0" smtClean="0"/>
          </a:p>
          <a:p>
            <a:pPr marL="623888" indent="-514350">
              <a:lnSpc>
                <a:spcPct val="80000"/>
              </a:lnSpc>
              <a:buFontTx/>
              <a:buNone/>
            </a:pPr>
            <a:endParaRPr lang="cs-CZ" sz="700" dirty="0" smtClean="0"/>
          </a:p>
          <a:p>
            <a:pPr marL="623888" indent="-514350">
              <a:lnSpc>
                <a:spcPct val="50000"/>
              </a:lnSpc>
              <a:buFontTx/>
              <a:buNone/>
            </a:pPr>
            <a:endParaRPr lang="cs-CZ" sz="5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100" dirty="0" smtClean="0"/>
              <a:t>Zahájení </a:t>
            </a:r>
            <a:r>
              <a:rPr lang="cs-CZ" sz="2100" b="1" dirty="0" smtClean="0"/>
              <a:t>- výzva</a:t>
            </a:r>
          </a:p>
          <a:p>
            <a:pPr marL="830263" lvl="1" indent="-438150">
              <a:lnSpc>
                <a:spcPct val="95000"/>
              </a:lnSpc>
            </a:pPr>
            <a:r>
              <a:rPr lang="cs-CZ" sz="1900" dirty="0" smtClean="0"/>
              <a:t>lhůta pro zahájení v případě daňového odpočtu</a:t>
            </a:r>
          </a:p>
          <a:p>
            <a:pPr marL="830263" lvl="1" indent="-438150">
              <a:lnSpc>
                <a:spcPct val="95000"/>
              </a:lnSpc>
              <a:buFont typeface="Wingdings" pitchFamily="2" charset="2"/>
              <a:buNone/>
            </a:pPr>
            <a:endParaRPr lang="cs-CZ" sz="10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100" b="1" dirty="0" smtClean="0"/>
              <a:t>Fáze:</a:t>
            </a:r>
          </a:p>
          <a:p>
            <a:pPr marL="830263" lvl="1" indent="-438150">
              <a:lnSpc>
                <a:spcPct val="95000"/>
              </a:lnSpc>
            </a:pPr>
            <a:r>
              <a:rPr lang="cs-CZ" sz="1900" dirty="0" smtClean="0"/>
              <a:t>reakce na výzvu</a:t>
            </a:r>
          </a:p>
          <a:p>
            <a:pPr marL="830263" lvl="1" indent="-438150">
              <a:lnSpc>
                <a:spcPct val="95000"/>
              </a:lnSpc>
            </a:pPr>
            <a:r>
              <a:rPr lang="cs-CZ" sz="1900" dirty="0" smtClean="0"/>
              <a:t>reakce na případné neodstranění pochybností</a:t>
            </a:r>
          </a:p>
          <a:p>
            <a:pPr marL="623888" indent="-514350">
              <a:lnSpc>
                <a:spcPct val="95000"/>
              </a:lnSpc>
            </a:pPr>
            <a:endParaRPr lang="cs-CZ" sz="900" dirty="0" smtClean="0"/>
          </a:p>
          <a:p>
            <a:pPr marL="623888" indent="-514350">
              <a:lnSpc>
                <a:spcPct val="95000"/>
              </a:lnSpc>
            </a:pPr>
            <a:r>
              <a:rPr lang="cs-CZ" sz="2100" dirty="0" smtClean="0"/>
              <a:t>Možnost přechodu do daňové kontroly</a:t>
            </a:r>
            <a:endParaRPr lang="cs-CZ" sz="2000" dirty="0" smtClean="0"/>
          </a:p>
        </p:txBody>
      </p:sp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cs-CZ" sz="3600" dirty="0" smtClean="0"/>
              <a:t>Kontrolní postupy</a:t>
            </a:r>
            <a:r>
              <a:rPr lang="cs-CZ" sz="3600" dirty="0"/>
              <a:t> </a:t>
            </a:r>
            <a:r>
              <a:rPr lang="cs-CZ" sz="3600" dirty="0" smtClean="0"/>
              <a:t>2/2 </a:t>
            </a:r>
            <a:endParaRPr lang="cs-CZ" sz="3600" dirty="0" smtClean="0">
              <a:effectLst/>
              <a:latin typeface="Arial" charset="0"/>
            </a:endParaRPr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98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79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323850" y="6453336"/>
            <a:ext cx="135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1200" b="1">
                <a:solidFill>
                  <a:schemeClr val="bg1"/>
                </a:solidFill>
                <a:latin typeface="Lucida Sans Unicode" pitchFamily="34" charset="0"/>
              </a:rPr>
              <a:pPr/>
              <a:t>99</a:t>
            </a:fld>
            <a:endParaRPr lang="cs-CZ" sz="1200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1115616" y="976059"/>
            <a:ext cx="2016224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Nebylo podáno daňové tvrzení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5436096" y="976059"/>
            <a:ext cx="2016224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Bylo podáno daňové tvrzení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5112060" y="2135286"/>
            <a:ext cx="2664296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Pochybnosti správce daně ohledně tvrzení</a:t>
            </a:r>
            <a:endParaRPr lang="cs-CZ" sz="1400" dirty="0"/>
          </a:p>
        </p:txBody>
      </p:sp>
      <p:sp>
        <p:nvSpPr>
          <p:cNvPr id="15" name="Zaoblený obdélník 14"/>
          <p:cNvSpPr/>
          <p:nvPr/>
        </p:nvSpPr>
        <p:spPr>
          <a:xfrm>
            <a:off x="2123727" y="2135286"/>
            <a:ext cx="2376835" cy="71054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Pochybnosti správce daně vyvěrající z vyhledávací činnosti</a:t>
            </a:r>
            <a:endParaRPr lang="cs-CZ" sz="1400" dirty="0"/>
          </a:p>
        </p:txBody>
      </p:sp>
      <p:sp>
        <p:nvSpPr>
          <p:cNvPr id="16" name="Zaoblený obdélník 15"/>
          <p:cNvSpPr/>
          <p:nvPr/>
        </p:nvSpPr>
        <p:spPr>
          <a:xfrm>
            <a:off x="291306" y="2134475"/>
            <a:ext cx="1616398" cy="7026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Preventivní </a:t>
            </a:r>
          </a:p>
          <a:p>
            <a:pPr algn="ctr"/>
            <a:r>
              <a:rPr lang="cs-CZ" sz="1400" dirty="0" smtClean="0"/>
              <a:t>kontrola</a:t>
            </a:r>
            <a:endParaRPr lang="cs-CZ" sz="14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1099505" y="3421897"/>
            <a:ext cx="2016224" cy="11087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Daňová kontrola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5436096" y="3437718"/>
            <a:ext cx="2016224" cy="111886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Postup k odstranění pochybností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5436096" y="4790049"/>
            <a:ext cx="2016224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Pochybnosti přetrvávají</a:t>
            </a:r>
            <a:endParaRPr lang="cs-CZ" sz="14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3005968" y="5582137"/>
            <a:ext cx="2016224" cy="58316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Stanovení daně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547664" y="1840155"/>
            <a:ext cx="0" cy="28559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2699792" y="1849688"/>
            <a:ext cx="0" cy="28559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13" idx="2"/>
            <a:endCxn id="14" idx="0"/>
          </p:cNvCxnSpPr>
          <p:nvPr/>
        </p:nvCxnSpPr>
        <p:spPr>
          <a:xfrm>
            <a:off x="6444208" y="1840155"/>
            <a:ext cx="0" cy="29513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6" idx="2"/>
          </p:cNvCxnSpPr>
          <p:nvPr/>
        </p:nvCxnSpPr>
        <p:spPr>
          <a:xfrm>
            <a:off x="1099505" y="2837111"/>
            <a:ext cx="664183" cy="60060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18" idx="2"/>
            <a:endCxn id="19" idx="0"/>
          </p:cNvCxnSpPr>
          <p:nvPr/>
        </p:nvCxnSpPr>
        <p:spPr>
          <a:xfrm>
            <a:off x="6444208" y="4556580"/>
            <a:ext cx="0" cy="23346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15" idx="2"/>
          </p:cNvCxnSpPr>
          <p:nvPr/>
        </p:nvCxnSpPr>
        <p:spPr>
          <a:xfrm flipH="1">
            <a:off x="2699792" y="2845833"/>
            <a:ext cx="612353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14" idx="2"/>
            <a:endCxn id="18" idx="0"/>
          </p:cNvCxnSpPr>
          <p:nvPr/>
        </p:nvCxnSpPr>
        <p:spPr>
          <a:xfrm>
            <a:off x="6444208" y="2855366"/>
            <a:ext cx="0" cy="5823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17" idx="2"/>
          </p:cNvCxnSpPr>
          <p:nvPr/>
        </p:nvCxnSpPr>
        <p:spPr>
          <a:xfrm>
            <a:off x="2107617" y="4530617"/>
            <a:ext cx="898351" cy="105152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>
            <a:stCxn id="19" idx="1"/>
          </p:cNvCxnSpPr>
          <p:nvPr/>
        </p:nvCxnSpPr>
        <p:spPr>
          <a:xfrm flipH="1" flipV="1">
            <a:off x="3131840" y="4430009"/>
            <a:ext cx="2304256" cy="72008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>
            <a:stCxn id="14" idx="2"/>
          </p:cNvCxnSpPr>
          <p:nvPr/>
        </p:nvCxnSpPr>
        <p:spPr>
          <a:xfrm flipH="1">
            <a:off x="3079726" y="2855366"/>
            <a:ext cx="3364482" cy="710547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19" idx="2"/>
            <a:endCxn id="20" idx="3"/>
          </p:cNvCxnSpPr>
          <p:nvPr/>
        </p:nvCxnSpPr>
        <p:spPr>
          <a:xfrm flipH="1">
            <a:off x="5022192" y="5510129"/>
            <a:ext cx="1422016" cy="363592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ovéPole 76"/>
          <p:cNvSpPr txBox="1"/>
          <p:nvPr/>
        </p:nvSpPr>
        <p:spPr>
          <a:xfrm>
            <a:off x="3257996" y="3822368"/>
            <a:ext cx="2051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= kontrolní postupy =</a:t>
            </a:r>
            <a:endParaRPr lang="cs-CZ" sz="1400" b="1" dirty="0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Vztah daňové kontroly a POP</a:t>
            </a:r>
          </a:p>
        </p:txBody>
      </p:sp>
    </p:spTree>
    <p:extLst>
      <p:ext uri="{BB962C8B-B14F-4D97-AF65-F5344CB8AC3E}">
        <p14:creationId xmlns:p14="http://schemas.microsoft.com/office/powerpoint/2010/main" val="71270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77" grpId="0"/>
    </p:bldLst>
  </p:timing>
</p:sld>
</file>

<file path=ppt/theme/theme1.xml><?xml version="1.0" encoding="utf-8"?>
<a:theme xmlns:a="http://schemas.openxmlformats.org/drawingml/2006/main" name="Šablona_červen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C00000"/>
          </a:solidFill>
        </a:ln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3600" b="1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Šablona_červená</Template>
  <TotalTime>1099</TotalTime>
  <Words>8942</Words>
  <Application>Microsoft Office PowerPoint</Application>
  <PresentationFormat>Předvádění na obrazovce (4:3)</PresentationFormat>
  <Paragraphs>2055</Paragraphs>
  <Slides>158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158</vt:i4>
      </vt:variant>
    </vt:vector>
  </HeadingPairs>
  <TitlesOfParts>
    <vt:vector size="159" baseType="lpstr">
      <vt:lpstr>Šablona_červená</vt:lpstr>
      <vt:lpstr>  </vt:lpstr>
      <vt:lpstr>Osnova</vt:lpstr>
      <vt:lpstr>1. Daně</vt:lpstr>
      <vt:lpstr>1. Daně</vt:lpstr>
      <vt:lpstr>1. Daně</vt:lpstr>
      <vt:lpstr>1. Daně</vt:lpstr>
      <vt:lpstr>2. Daňové právo</vt:lpstr>
      <vt:lpstr>a) Pojem daňového práva</vt:lpstr>
      <vt:lpstr>b) Systém daňového práva</vt:lpstr>
      <vt:lpstr>b) Systém daňového práva</vt:lpstr>
      <vt:lpstr>c) Prameny daňového práva</vt:lpstr>
      <vt:lpstr>Ústavní základy daňového práva</vt:lpstr>
      <vt:lpstr>IV. Zákony</vt:lpstr>
      <vt:lpstr>d) Daňová soustava</vt:lpstr>
      <vt:lpstr>e) Základní konstrukční prvky daně</vt:lpstr>
      <vt:lpstr>f) Daňověprávní vztahy</vt:lpstr>
      <vt:lpstr>3. Pojem daňového práva procesního</vt:lpstr>
      <vt:lpstr>4. Systém daňového práva procesního</vt:lpstr>
      <vt:lpstr>5. Předmět daňového práva procesního</vt:lpstr>
      <vt:lpstr>6. Subjekty daňového práva procesního</vt:lpstr>
      <vt:lpstr>I. Správce daně</vt:lpstr>
      <vt:lpstr>II. Daňové subjekty</vt:lpstr>
      <vt:lpstr>III. Třetí osoby</vt:lpstr>
      <vt:lpstr>7. Procesně-danověprávní vztahy</vt:lpstr>
      <vt:lpstr> </vt:lpstr>
      <vt:lpstr>Osnova</vt:lpstr>
      <vt:lpstr>1. Prameny DPP</vt:lpstr>
      <vt:lpstr>2. Ústavní zákony</vt:lpstr>
      <vt:lpstr>Nález Ústavního soudu II. ÚS 173/01</vt:lpstr>
      <vt:lpstr>Nález Ústavního soudu II. ÚS 262/06</vt:lpstr>
      <vt:lpstr>3. Mezinárodní smlouvy</vt:lpstr>
      <vt:lpstr>4. Právní předpisy Evropské unie</vt:lpstr>
      <vt:lpstr>5. Zákony</vt:lpstr>
      <vt:lpstr>6. Vyhlášky</vt:lpstr>
      <vt:lpstr>7. Vnitřní předpisy</vt:lpstr>
      <vt:lpstr>Nález Ústavního soudu IV. ÚS 146/01</vt:lpstr>
      <vt:lpstr>Rozhodnutí NSS 2 Ans 1/2005</vt:lpstr>
      <vt:lpstr>Rozsudek NSS 6 Ads 88/2006</vt:lpstr>
      <vt:lpstr>Nález Ústavního soudu IV. ÚS 3207/07</vt:lpstr>
      <vt:lpstr>8. Judikatura </vt:lpstr>
      <vt:lpstr>I. Krajské soudy a Nejvyšší správní soud</vt:lpstr>
      <vt:lpstr>II. Ústavní soud</vt:lpstr>
      <vt:lpstr>III. Evropský soud pro lidská práva</vt:lpstr>
      <vt:lpstr>Ferrazzini proti Itálii</vt:lpstr>
      <vt:lpstr>A a B proti Norsku</vt:lpstr>
      <vt:lpstr>IV. Soudní dvůr Evropské unie</vt:lpstr>
      <vt:lpstr>Rozsudek NSS 2 Afs 92/2005</vt:lpstr>
      <vt:lpstr>Rozsudek NSS 5 Afs 53/2009</vt:lpstr>
      <vt:lpstr> </vt:lpstr>
      <vt:lpstr>Osnova</vt:lpstr>
      <vt:lpstr>1. Zásady daňového práva 1/3</vt:lpstr>
      <vt:lpstr>1. Zásady daňového práva 2/3</vt:lpstr>
      <vt:lpstr>1. Zásady daňového práva 3/3</vt:lpstr>
      <vt:lpstr>2. Základní zásady správy daní 1/6</vt:lpstr>
      <vt:lpstr>2. Základní zásady správy daní 2/6</vt:lpstr>
      <vt:lpstr>2. Základní zásady správy daní 3/6</vt:lpstr>
      <vt:lpstr>2. Základní zásady správy daní 4/6</vt:lpstr>
      <vt:lpstr>2. Základní zásady správy daní 5/6</vt:lpstr>
      <vt:lpstr>2. Základní zásady správy daní 6/6</vt:lpstr>
      <vt:lpstr>3. Související zásady 1/2</vt:lpstr>
      <vt:lpstr>3. Související zásady 2/2</vt:lpstr>
      <vt:lpstr>4. Charakter daňového řízení 1/4</vt:lpstr>
      <vt:lpstr>4. Charakter daňového řízení 2/4</vt:lpstr>
      <vt:lpstr>4. Charakter daňového řízení 3/4</vt:lpstr>
      <vt:lpstr>Prezentace aplikace PowerPoint</vt:lpstr>
      <vt:lpstr>4. Charakter daňového řízení 4/4</vt:lpstr>
      <vt:lpstr> </vt:lpstr>
      <vt:lpstr>Osnova</vt:lpstr>
      <vt:lpstr>Jednání při správě daní 1/3</vt:lpstr>
      <vt:lpstr>Jednání při správě daní 2/3</vt:lpstr>
      <vt:lpstr>Jednání při správě daní 3/3</vt:lpstr>
      <vt:lpstr>Jednání při správě daní</vt:lpstr>
      <vt:lpstr>Podání 1/5</vt:lpstr>
      <vt:lpstr>Podání 2/5</vt:lpstr>
      <vt:lpstr>Podání 3/5</vt:lpstr>
      <vt:lpstr>Formulářové podání</vt:lpstr>
      <vt:lpstr>Prezentace aplikace PowerPoint</vt:lpstr>
      <vt:lpstr>Podání 4/5</vt:lpstr>
      <vt:lpstr>Daňové tvrzení</vt:lpstr>
      <vt:lpstr>Podání 5/5</vt:lpstr>
      <vt:lpstr>Doručování 1/4</vt:lpstr>
      <vt:lpstr>Doručování 2/4</vt:lpstr>
      <vt:lpstr>Doručování 3/4</vt:lpstr>
      <vt:lpstr>Doručování 4/4</vt:lpstr>
      <vt:lpstr>Nahlížení do spisu</vt:lpstr>
      <vt:lpstr> </vt:lpstr>
      <vt:lpstr>Osnova</vt:lpstr>
      <vt:lpstr>Postupy při správě daní</vt:lpstr>
      <vt:lpstr>Členění postupů při správě daní</vt:lpstr>
      <vt:lpstr>Vztah řízení a dalších postupů</vt:lpstr>
      <vt:lpstr>Řízení 1/3</vt:lpstr>
      <vt:lpstr>Řízení 2/3</vt:lpstr>
      <vt:lpstr>Řízení 3/3</vt:lpstr>
      <vt:lpstr>Další postupy</vt:lpstr>
      <vt:lpstr>Vyhledávací činnost 1/2</vt:lpstr>
      <vt:lpstr>Vyhledávací činnost 2/2</vt:lpstr>
      <vt:lpstr>Kontrolní postupy 1/2</vt:lpstr>
      <vt:lpstr>Kontrolní postupy 2/2 </vt:lpstr>
      <vt:lpstr>Vztah daňové kontroly a POP</vt:lpstr>
      <vt:lpstr>Celostátní územní působnost</vt:lpstr>
      <vt:lpstr>Dokazování 1/2</vt:lpstr>
      <vt:lpstr>Dokazování 2/2</vt:lpstr>
      <vt:lpstr>Pomůcky a sjednání daně</vt:lpstr>
      <vt:lpstr> </vt:lpstr>
      <vt:lpstr>Obsah:</vt:lpstr>
      <vt:lpstr>Úloha právníka v daních</vt:lpstr>
      <vt:lpstr>Základní ústavně-právní pojetí čl.2 Listiny zákl. práv a svobod</vt:lpstr>
      <vt:lpstr>Správné zjištění a stanovení daní</vt:lpstr>
      <vt:lpstr>Zásada volného hodnocení důkazů</vt:lpstr>
      <vt:lpstr>Dokazování provádí správce daně</vt:lpstr>
      <vt:lpstr>Důkazní břemeno</vt:lpstr>
      <vt:lpstr>Důkazní břemeno daň. subjektu:</vt:lpstr>
      <vt:lpstr>Důkazní břemeno správce daně:</vt:lpstr>
      <vt:lpstr>Typický průběh dokazování</vt:lpstr>
      <vt:lpstr>Nejčastější právní odůvodnění výroku o doměření daně </vt:lpstr>
      <vt:lpstr>Non liquet =&gt; doměření daně</vt:lpstr>
      <vt:lpstr>Důkazní standard (míra důkazu)</vt:lpstr>
      <vt:lpstr>Důkazní standardy (důkaz. teorie)</vt:lpstr>
      <vt:lpstr>Typické důkazní prostředky</vt:lpstr>
      <vt:lpstr>Předkládat a navrhovat důkazní prostředky</vt:lpstr>
      <vt:lpstr>Svědecká výpověď</vt:lpstr>
      <vt:lpstr>Svědecká výpověď</vt:lpstr>
      <vt:lpstr>Svědecká výpověď</vt:lpstr>
      <vt:lpstr>Svědecká výpověď</vt:lpstr>
      <vt:lpstr> </vt:lpstr>
      <vt:lpstr>Osnova</vt:lpstr>
      <vt:lpstr>Registrační řízení  1/4</vt:lpstr>
      <vt:lpstr>Registrační řízení  2/4</vt:lpstr>
      <vt:lpstr>Registrační řízení  3/4</vt:lpstr>
      <vt:lpstr>Registrační řízení  4/4</vt:lpstr>
      <vt:lpstr>Obecně k nalézacímu řízení</vt:lpstr>
      <vt:lpstr>Prezentace aplikace PowerPoint</vt:lpstr>
      <vt:lpstr>Tvrzení daně 1/5</vt:lpstr>
      <vt:lpstr>Daňové tvrzení</vt:lpstr>
      <vt:lpstr>Tvrzení daně 2/5</vt:lpstr>
      <vt:lpstr>Tvrzení daně 3/5</vt:lpstr>
      <vt:lpstr>Tvrzení daně 4/5</vt:lpstr>
      <vt:lpstr>Tvrzení daně 5/5</vt:lpstr>
      <vt:lpstr>Stanovení daně 1/3</vt:lpstr>
      <vt:lpstr>Stanovení daně 2/3</vt:lpstr>
      <vt:lpstr>Stanovení daně 3/3</vt:lpstr>
      <vt:lpstr>Lhůta pro stanovení daně 1/2</vt:lpstr>
      <vt:lpstr>Lhůta pro stanovení daně 2/2</vt:lpstr>
      <vt:lpstr>Prezentace aplikace PowerPoint</vt:lpstr>
      <vt:lpstr>Pojem samovyměření (v rámci autoaplikace)</vt:lpstr>
      <vt:lpstr>Právní úprava samovyměření</vt:lpstr>
      <vt:lpstr>Prezentace aplikace PowerPoint</vt:lpstr>
      <vt:lpstr>Samovyměření daně</vt:lpstr>
      <vt:lpstr>Samovyměření po podání řádného tvrzení</vt:lpstr>
      <vt:lpstr>Samovyměření při nepodání řádného tvrzení </vt:lpstr>
      <vt:lpstr>Samodoměření daně 1/2</vt:lpstr>
      <vt:lpstr>Samodoměření daně 2/2</vt:lpstr>
      <vt:lpstr>Samodoměření po podání dodatečného tvrzení</vt:lpstr>
      <vt:lpstr>Samodoměření daně z moci úřední</vt:lpstr>
      <vt:lpstr>Vztah k prekluzivním lhůtám</vt:lpstr>
      <vt:lpstr>Vztah ke lhůtě pro stanovení daně</vt:lpstr>
      <vt:lpstr>Vztah k pokutě za opožděné tvrzení daně</vt:lpstr>
      <vt:lpstr>Vztah k platební rovině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část rozpočtového práva III</dc:title>
  <dc:creator>Radim Bohac</dc:creator>
  <cp:lastModifiedBy>219991</cp:lastModifiedBy>
  <cp:revision>148</cp:revision>
  <dcterms:created xsi:type="dcterms:W3CDTF">2015-03-30T13:03:17Z</dcterms:created>
  <dcterms:modified xsi:type="dcterms:W3CDTF">2017-12-01T05:38:16Z</dcterms:modified>
</cp:coreProperties>
</file>