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  <p:sp>
        <p:nvSpPr>
          <p:cNvPr id="153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153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93EFF71-5D40-44D6-9E0E-E9DBCEE5B060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0352CEA-04F3-4F7B-B9B6-5010959A15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490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EFF71-5D40-44D6-9E0E-E9DBCEE5B060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352CEA-04F3-4F7B-B9B6-5010959A15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80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EFF71-5D40-44D6-9E0E-E9DBCEE5B060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352CEA-04F3-4F7B-B9B6-5010959A15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33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EFF71-5D40-44D6-9E0E-E9DBCEE5B060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352CEA-04F3-4F7B-B9B6-5010959A15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85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EFF71-5D40-44D6-9E0E-E9DBCEE5B060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352CEA-04F3-4F7B-B9B6-5010959A15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461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EFF71-5D40-44D6-9E0E-E9DBCEE5B060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352CEA-04F3-4F7B-B9B6-5010959A15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817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EFF71-5D40-44D6-9E0E-E9DBCEE5B060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352CEA-04F3-4F7B-B9B6-5010959A15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14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EFF71-5D40-44D6-9E0E-E9DBCEE5B060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352CEA-04F3-4F7B-B9B6-5010959A15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18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EFF71-5D40-44D6-9E0E-E9DBCEE5B060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352CEA-04F3-4F7B-B9B6-5010959A15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877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EFF71-5D40-44D6-9E0E-E9DBCEE5B060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352CEA-04F3-4F7B-B9B6-5010959A15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2383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EFF71-5D40-44D6-9E0E-E9DBCEE5B060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352CEA-04F3-4F7B-B9B6-5010959A15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743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193EFF71-5D40-44D6-9E0E-E9DBCEE5B060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0352CEA-04F3-4F7B-B9B6-5010959A151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Správa sociálního zabezpečení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Státní sociální podpora</a:t>
            </a:r>
          </a:p>
          <a:p>
            <a:r>
              <a:rPr lang="cs-CZ" dirty="0" smtClean="0"/>
              <a:t>Sociální pomoc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447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Osobní rozsah - pokračování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800" smtClean="0"/>
              <a:t>osobní rozsah podle zákona č. 111/2006 Sb.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osoba s trvalým pobytem na území ČR,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osoba, které byl udělen azyl podle zvláštního zákona,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cizinec bez trvalého pobytu na území ČR, jemuž tato práva zaručuje mezinárodní smlouva,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občan jiného členského státu EU, který je na území ČR hlášený k pobytu po dobu delší než 3 měsíce, pokud tento nárok nevyplývá z přímo použitelného předpisu (nařízení č. 1408/71 o aplikaci soustav sociálního zabezpečení nebo nařízení č. 1612/68 o svobodě pohybu zaměstnanců uvnitř ES),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rodinný příslušník občana jiného členského státu EU za stejných podmínek jako samotný občan,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cizinec, který má právo dlouhodobého pobytu na území jiného členského státu EU a je hlášen v ČR k pobytu na dobu delší než 3 měsíce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osoba pobývající legálně na území ČR.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smtClean="0"/>
              <a:t>obecnou podmínkou je bydliště na území ČR - § 5 odst. 6</a:t>
            </a:r>
          </a:p>
        </p:txBody>
      </p:sp>
    </p:spTree>
    <p:extLst>
      <p:ext uri="{BB962C8B-B14F-4D97-AF65-F5344CB8AC3E}">
        <p14:creationId xmlns:p14="http://schemas.microsoft.com/office/powerpoint/2010/main" val="1276718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Osobní rozsah - pokračování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osobní rozsah podle zákona č. 329/2011 Sb.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osoba s trvalým pobytem na území ČR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osoba, které byla udělena mezinárodní ochrana ve formě azylu nebo doplňková ochrana,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cizinec bez trvalého pobytu, kterémnu tento nárok zaručuje mezinárodní smlouva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občané jiného členského státu EU, hlášení na území ČR k pobytu po dobu delší než 3 měsíce, pokud jim nárok na sociální výhody nevyplývá z přímo použitelného předpisu ES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rodinní příslušníci občana jiného členského státu EU za stejných podmínek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cizinec s přiznaným postavením rezidenta na území jiného členského státu EU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obecnou podmínkou je bydliště na území ČR</a:t>
            </a:r>
          </a:p>
        </p:txBody>
      </p:sp>
    </p:spTree>
    <p:extLst>
      <p:ext uri="{BB962C8B-B14F-4D97-AF65-F5344CB8AC3E}">
        <p14:creationId xmlns:p14="http://schemas.microsoft.com/office/powerpoint/2010/main" val="137613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Sociální pomoc - pokračování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neodůvodnitelná zátěž systému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posuzuje se v souvislosti s poskytováním dávek občanům EU (rodinným příslušníkům), ale jen v případě, že dávky nevyplývají z přímo použitelného předpisu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upraveno 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 smtClean="0"/>
              <a:t>§ 29 zákona č. 329/2011 Sb. 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 smtClean="0"/>
              <a:t>§ 16 zákona č. 111/2006 Sb.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bodové hodnocení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pokud na základě bodového hodnocení se dospěje k závěru, že tato osoba představuje neodůvodněnou zátěž, znamená to ukončení pobytu na území ČR - Policie</a:t>
            </a:r>
          </a:p>
        </p:txBody>
      </p:sp>
    </p:spTree>
    <p:extLst>
      <p:ext uri="{BB962C8B-B14F-4D97-AF65-F5344CB8AC3E}">
        <p14:creationId xmlns:p14="http://schemas.microsoft.com/office/powerpoint/2010/main" val="556424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Nositelé sociální pomoci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pro oblast sociálních služeb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smtClean="0"/>
              <a:t>MPSV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smtClean="0"/>
              <a:t>Úřad práce – krajská pobočka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smtClean="0"/>
              <a:t>Okresní správa sociálního zabezpečení – posuzování zdravotního stavu žadatele o příspěvek na péči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smtClean="0"/>
              <a:t>kraje a obce v samostatné působnosti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smtClean="0"/>
              <a:t>fyzické a právnické osoby (poskytovatelé služeb s registrací)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pro oblast pomoci v hmotné nouzi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smtClean="0"/>
              <a:t>Úřad práce – krajská pobočka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smtClean="0"/>
              <a:t>MPSV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pro oblast péče o TZP občany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smtClean="0"/>
              <a:t>Úřad práce – krajská pobočka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smtClean="0"/>
              <a:t>MPSV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1800" smtClean="0"/>
          </a:p>
        </p:txBody>
      </p:sp>
    </p:spTree>
    <p:extLst>
      <p:ext uri="{BB962C8B-B14F-4D97-AF65-F5344CB8AC3E}">
        <p14:creationId xmlns:p14="http://schemas.microsoft.com/office/powerpoint/2010/main" val="248512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Věcný rozsah sociální pomoci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mohou se vyskytovat všechny druhy plnění (peněžité a věcné dávky, služby)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mohou se vyskytovat ve všech podobách (obligatorní a fakultativní, opakující se i jednorázové)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struktura dávek a služeb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pro oblast sociálních služeb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 smtClean="0"/>
              <a:t>příspěvek na péči (peněžitá, opakující se, obligatorní dávka)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 smtClean="0"/>
              <a:t>služby 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cs-CZ" sz="1600" smtClean="0"/>
              <a:t>sociální poradenství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cs-CZ" sz="1600" smtClean="0"/>
              <a:t>služby sociální péče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cs-CZ" sz="1600" smtClean="0"/>
              <a:t>služby sociální prevence</a:t>
            </a:r>
          </a:p>
        </p:txBody>
      </p:sp>
    </p:spTree>
    <p:extLst>
      <p:ext uri="{BB962C8B-B14F-4D97-AF65-F5344CB8AC3E}">
        <p14:creationId xmlns:p14="http://schemas.microsoft.com/office/powerpoint/2010/main" val="4217063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Věcný rozsah sociální pomoci - pokračování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pro oblast pomoci v hmotné nouzi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poskytují se peněžité opakující se i jednorázové dávky, obligatorní i fakultativní povaha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 dirty="0" smtClean="0"/>
              <a:t>příspěvek na živobytí (obligatorní dávka)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 dirty="0" smtClean="0"/>
              <a:t>doplatek na bydlení (obligatorní dávka)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 dirty="0" smtClean="0"/>
              <a:t>mimořádná okamžitá pomoc (fakultativní dávka)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pro oblast péče o TZP osoby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peněžité dávky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 dirty="0" smtClean="0"/>
              <a:t>příspěvek na mobilitu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 dirty="0" smtClean="0"/>
              <a:t>příspěvek na zvláštní pomůcku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průkazy osoby se zdravotním postižením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444566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Státní sociální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dirty="0" smtClean="0"/>
              <a:t>účel: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 smtClean="0"/>
              <a:t>obecně – řešení sociálních situací, které jsou obecně společností akceptovány a považovány za potřebné k řešení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 smtClean="0"/>
              <a:t>v ČR – podíl státu na krytí nákladů na výživu a ostatní základní potřeby rodin s dětmi</a:t>
            </a:r>
          </a:p>
          <a:p>
            <a:pPr>
              <a:lnSpc>
                <a:spcPct val="80000"/>
              </a:lnSpc>
            </a:pPr>
            <a:r>
              <a:rPr lang="cs-CZ" altLang="cs-CZ" sz="2400" dirty="0" smtClean="0"/>
              <a:t>základní charakteristika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 smtClean="0"/>
              <a:t>povinné státní zabezpečení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 smtClean="0"/>
              <a:t>systém je prováděn státem a financován státní rozpočtem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 smtClean="0"/>
              <a:t>přesně vymezený osobní a věcný rozsah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 smtClean="0"/>
              <a:t>zaopatřovací princip z hlediska postavení jedince</a:t>
            </a:r>
          </a:p>
          <a:p>
            <a:pPr>
              <a:lnSpc>
                <a:spcPct val="80000"/>
              </a:lnSpc>
            </a:pPr>
            <a:r>
              <a:rPr lang="cs-CZ" altLang="cs-CZ" sz="2400" dirty="0" smtClean="0"/>
              <a:t>upraveno v zákoně č. 117/1995 Sb.</a:t>
            </a:r>
          </a:p>
          <a:p>
            <a:pPr>
              <a:lnSpc>
                <a:spcPct val="80000"/>
              </a:lnSpc>
            </a:pPr>
            <a:r>
              <a:rPr lang="cs-CZ" altLang="cs-CZ" sz="2400" dirty="0" smtClean="0"/>
              <a:t>nutno aplikovat i zákon č. 110/2006 Sb.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27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mtClean="0"/>
              <a:t>Osobní rozsah státní sociální podpory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vymezeno v ustanovení § 3 zákona č. 117/1995 Sb.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okruh oprávněných osob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smtClean="0"/>
              <a:t>fyzická osoba s trvalým pobytem na území ČR (stejnou podmínkou musejí splňovat i osoby společně posuzované)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smtClean="0"/>
              <a:t>fyzické osoby (cizinci), které mají trvalý pobyt podle zvláštního právního předpisu (zákon o azylu) – rodinní příslušníci také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smtClean="0"/>
              <a:t>cizinci s dlouhodobým pobytem nad 365 dnů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smtClean="0"/>
              <a:t>děti – cizinci do jednoho roku věku (narození a hlášení na území ČR)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smtClean="0"/>
              <a:t>nezletilé děti (cizinci) svěření na území ČR do péče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smtClean="0"/>
              <a:t>fyzické osoby, které mají postavení dlouhodobě pobývající rezidenta v ES s povolením k dlouhodobému pobytu (mají zde bydliště) na území ČR + rodinní příslušníci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smtClean="0"/>
              <a:t>cizinci s dlouhodobým pobytem na území ČR za účelem vědeckého výzkumu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smtClean="0"/>
              <a:t>cizinci s doplňkovou ochranou (zákon o azylu)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smtClean="0"/>
              <a:t>cizinci s povolením k dlouhodobému pobytu za účelem výkonu zaměstnání s vysokou kvalifikací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smtClean="0"/>
              <a:t>fyzická osoba, které byla podmínka trvalého pobytu prominuta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obecnou podmínkou je bydliště na území ČR – definice § 5 odst. 6 zákona č. 111/2006 Sb.</a:t>
            </a:r>
          </a:p>
        </p:txBody>
      </p:sp>
    </p:spTree>
    <p:extLst>
      <p:ext uri="{BB962C8B-B14F-4D97-AF65-F5344CB8AC3E}">
        <p14:creationId xmlns:p14="http://schemas.microsoft.com/office/powerpoint/2010/main" val="2686023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Osobní rozsah - pokračování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pojem „rodina“ pro účely státní sociální podpory – vymezuje ust. § 7, rozumí se jím oprávněná osoba a společně posuzované osoby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nezaopatřené děti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nezaopatřené děti a rodiče těchto dětí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manželé partneři nebo druh a družka, nejde-li o rodiče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nezaopatřené děti, jejich rodiče, pokud jsou nezaopatřenými dětmi a jsou osamělí, a rodiče těchto rodičů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podmínkou je, že spolu trvale žijí a společně uhrazují náklady na své potřeby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pozor vyvratitelná právní domněnka společné domácnosti v § 7 odst. 3</a:t>
            </a:r>
          </a:p>
        </p:txBody>
      </p:sp>
    </p:spTree>
    <p:extLst>
      <p:ext uri="{BB962C8B-B14F-4D97-AF65-F5344CB8AC3E}">
        <p14:creationId xmlns:p14="http://schemas.microsoft.com/office/powerpoint/2010/main" val="190501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Orgány státní sociální podpory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úřady státní sociální podpory -  § 2a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v prvním stupni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mtClean="0"/>
              <a:t>Úřad práce ČR – krajská pobočka a pobočka pro hlavní město Praha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ve druhé stupni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mtClean="0"/>
              <a:t>Ministerstvo práce a sociálních věcí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Ministerstvo práce a sociálních věcí také jako metodický a řídící orgán státní správy</a:t>
            </a:r>
          </a:p>
        </p:txBody>
      </p:sp>
    </p:spTree>
    <p:extLst>
      <p:ext uri="{BB962C8B-B14F-4D97-AF65-F5344CB8AC3E}">
        <p14:creationId xmlns:p14="http://schemas.microsoft.com/office/powerpoint/2010/main" val="221076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mtClean="0"/>
              <a:t>Věcný rozsah státní sociální podpory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800" smtClean="0"/>
              <a:t>základní charakteristika dávek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obligatorní, peněžité, opakující se nebo jednorázové, doplňkový charakter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smtClean="0"/>
              <a:t>druhy dávek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závislé na výši příjmu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400" smtClean="0"/>
              <a:t>přídavek na dítě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400" smtClean="0"/>
              <a:t>příspěvek na bydlení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400" smtClean="0"/>
              <a:t>porodné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ostatní dávky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400" smtClean="0"/>
              <a:t>rodičovský příspěvek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400" smtClean="0"/>
              <a:t>dávky pěstounské péče – zrušeno z. č. 401/2012 Sb., upraveno nadále zákonem o sociálně-právní ochraně dětí</a:t>
            </a:r>
          </a:p>
          <a:p>
            <a:pPr lvl="3" eaLnBrk="1" hangingPunct="1">
              <a:lnSpc>
                <a:spcPct val="80000"/>
              </a:lnSpc>
            </a:pPr>
            <a:r>
              <a:rPr lang="cs-CZ" altLang="cs-CZ" sz="1200" smtClean="0"/>
              <a:t>příspěvek na úhradu potřeb dítěte</a:t>
            </a:r>
          </a:p>
          <a:p>
            <a:pPr lvl="3" eaLnBrk="1" hangingPunct="1">
              <a:lnSpc>
                <a:spcPct val="80000"/>
              </a:lnSpc>
            </a:pPr>
            <a:r>
              <a:rPr lang="cs-CZ" altLang="cs-CZ" sz="1200" smtClean="0"/>
              <a:t>odměna pěstouna</a:t>
            </a:r>
          </a:p>
          <a:p>
            <a:pPr lvl="3" eaLnBrk="1" hangingPunct="1">
              <a:lnSpc>
                <a:spcPct val="80000"/>
              </a:lnSpc>
            </a:pPr>
            <a:r>
              <a:rPr lang="cs-CZ" altLang="cs-CZ" sz="1200" smtClean="0"/>
              <a:t>příspěvek při převzetí dítěte</a:t>
            </a:r>
          </a:p>
          <a:p>
            <a:pPr lvl="3" eaLnBrk="1" hangingPunct="1">
              <a:lnSpc>
                <a:spcPct val="80000"/>
              </a:lnSpc>
            </a:pPr>
            <a:r>
              <a:rPr lang="cs-CZ" altLang="cs-CZ" sz="1200" smtClean="0"/>
              <a:t>příspěvek při zakoupení motorového vozidla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400" smtClean="0"/>
              <a:t>pohřebné</a:t>
            </a:r>
          </a:p>
        </p:txBody>
      </p:sp>
    </p:spTree>
    <p:extLst>
      <p:ext uri="{BB962C8B-B14F-4D97-AF65-F5344CB8AC3E}">
        <p14:creationId xmlns:p14="http://schemas.microsoft.com/office/powerpoint/2010/main" val="25884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8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1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1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71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Sociální pomoc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doplňkový systém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pomoc fyzickým osobám, které ocitly v tíživých sociálních situacích, které nemohou překonat vlastním přičiněním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princip subsidiarity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nositelem je stát (státní zabezpečení), ale vzhledem k principu subsidiarity zde působí řada dalších subjektů (nestátní subjekty)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zaopatřovací princip z hlediska fyzické osoby (oprávněné osoby)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státní paternalismus x odpovědnost jedince za vlastní zajistění</a:t>
            </a:r>
          </a:p>
        </p:txBody>
      </p:sp>
    </p:spTree>
    <p:extLst>
      <p:ext uri="{BB962C8B-B14F-4D97-AF65-F5344CB8AC3E}">
        <p14:creationId xmlns:p14="http://schemas.microsoft.com/office/powerpoint/2010/main" val="12152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Sociální pomoc - pokračování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oblasti, kde sociální pomoc působí:</a:t>
            </a:r>
          </a:p>
          <a:p>
            <a:pPr lvl="1" eaLnBrk="1" hangingPunct="1"/>
            <a:r>
              <a:rPr lang="cs-CZ" altLang="cs-CZ" sz="2400" smtClean="0"/>
              <a:t>pomoc osobám v nepříznivé sociální situaci, hrozí jm sociální vyloučení a potřebují tuto situaci překonat pomocí určitých služeb – upraveno zák. č. 108/2006 Sb.</a:t>
            </a:r>
          </a:p>
          <a:p>
            <a:pPr lvl="1" eaLnBrk="1" hangingPunct="1"/>
            <a:r>
              <a:rPr lang="cs-CZ" altLang="cs-CZ" sz="2400" smtClean="0"/>
              <a:t>zajištění základních životních podmínek osobám, které se ocitly v hmotné nouzi – upraveno zák. č. 111/2006 Sb.</a:t>
            </a:r>
          </a:p>
          <a:p>
            <a:pPr lvl="1" eaLnBrk="1" hangingPunct="1"/>
            <a:r>
              <a:rPr lang="cs-CZ" altLang="cs-CZ" sz="2400" smtClean="0"/>
              <a:t>pomoc osobám těžce zdravotně postiženým– upraveno zák. č. 329/2011 Sb.</a:t>
            </a:r>
          </a:p>
          <a:p>
            <a:pPr lvl="1" eaLnBrk="1" hangingPunct="1"/>
            <a:endParaRPr lang="cs-CZ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15721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Osobní rozsah sociální pomoci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800" smtClean="0"/>
              <a:t>osobní rozsah podle zákona č. 108/2006 Sb.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osoba s trvalým pobytem na území ČR,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osoba, které byl udělen azyl podle zvláštního zákona,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cizinec bez trvalého pobytu na území ČR, jemuž tato práva zaručuje mezinárodní smlouva,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občan jiného členského státu EU, který je na území ČR hlášený k pobytu po dobu delší než 3 měsíce, pokud tento nárok nevyplývá z přímo použitelného předpisu (nařízení č. 1408/71 o aplikaci soustav sociálního zabezpečení nebo nařízení č. 1612/68 o svobodě pohybu zaměstnanců uvnitř ES),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rodinný příslušník občana jiného členského státu EU za stejných podmínek jako samotný občan,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cizinec, který má právo dlouhodobého pobytu na území jiného členského státu EU a je hlášen v ČR k pobytu na dobu delší než 3 měsíce,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cizinec s povolením k dlouhodobému pobytu za účelem vědeckého výzkumu,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cizinec s modrou kartou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osoba pobývající legálně na území ČR.</a:t>
            </a:r>
          </a:p>
        </p:txBody>
      </p:sp>
    </p:spTree>
    <p:extLst>
      <p:ext uri="{BB962C8B-B14F-4D97-AF65-F5344CB8AC3E}">
        <p14:creationId xmlns:p14="http://schemas.microsoft.com/office/powerpoint/2010/main" val="3719777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Správa sociálního zabezpečení-zdravotní pojištění</Template>
  <TotalTime>9</TotalTime>
  <Words>1021</Words>
  <Application>Microsoft Office PowerPoint</Application>
  <PresentationFormat>Předvádění na obrazovce (4:3)</PresentationFormat>
  <Paragraphs>143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Tahoma</vt:lpstr>
      <vt:lpstr>Wingdings</vt:lpstr>
      <vt:lpstr>Směsice</vt:lpstr>
      <vt:lpstr>Správa sociálního zabezpečení</vt:lpstr>
      <vt:lpstr>Státní sociální podpora</vt:lpstr>
      <vt:lpstr>Osobní rozsah státní sociální podpory</vt:lpstr>
      <vt:lpstr>Osobní rozsah - pokračování</vt:lpstr>
      <vt:lpstr>Orgány státní sociální podpory</vt:lpstr>
      <vt:lpstr>Věcný rozsah státní sociální podpory</vt:lpstr>
      <vt:lpstr>Sociální pomoc</vt:lpstr>
      <vt:lpstr>Sociální pomoc - pokračování</vt:lpstr>
      <vt:lpstr>Osobní rozsah sociální pomoci</vt:lpstr>
      <vt:lpstr>Osobní rozsah - pokračování</vt:lpstr>
      <vt:lpstr>Osobní rozsah - pokračování</vt:lpstr>
      <vt:lpstr>Sociální pomoc - pokračování</vt:lpstr>
      <vt:lpstr>Nositelé sociální pomoci</vt:lpstr>
      <vt:lpstr>Věcný rozsah sociální pomoci</vt:lpstr>
      <vt:lpstr>Věcný rozsah sociální pomoci - pokračování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sociálního zabezpečení</dc:title>
  <dc:creator>Zdeňka Gregorová</dc:creator>
  <cp:lastModifiedBy>Zdeňka Gregorová</cp:lastModifiedBy>
  <cp:revision>2</cp:revision>
  <dcterms:created xsi:type="dcterms:W3CDTF">2014-11-14T09:15:49Z</dcterms:created>
  <dcterms:modified xsi:type="dcterms:W3CDTF">2017-11-02T08:37:36Z</dcterms:modified>
</cp:coreProperties>
</file>