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328" r:id="rId5"/>
    <p:sldId id="329" r:id="rId6"/>
    <p:sldId id="260" r:id="rId7"/>
    <p:sldId id="261" r:id="rId8"/>
    <p:sldId id="526" r:id="rId9"/>
    <p:sldId id="527" r:id="rId10"/>
    <p:sldId id="511" r:id="rId11"/>
    <p:sldId id="300" r:id="rId12"/>
    <p:sldId id="413" r:id="rId13"/>
    <p:sldId id="414" r:id="rId14"/>
    <p:sldId id="415" r:id="rId15"/>
    <p:sldId id="528" r:id="rId16"/>
    <p:sldId id="536" r:id="rId17"/>
    <p:sldId id="513" r:id="rId18"/>
    <p:sldId id="514" r:id="rId19"/>
    <p:sldId id="515" r:id="rId20"/>
    <p:sldId id="516" r:id="rId21"/>
    <p:sldId id="537" r:id="rId22"/>
    <p:sldId id="538" r:id="rId23"/>
    <p:sldId id="539" r:id="rId24"/>
    <p:sldId id="540" r:id="rId25"/>
    <p:sldId id="541" r:id="rId26"/>
    <p:sldId id="542" r:id="rId27"/>
    <p:sldId id="543" r:id="rId28"/>
    <p:sldId id="544" r:id="rId29"/>
    <p:sldId id="545" r:id="rId30"/>
    <p:sldId id="546" r:id="rId31"/>
    <p:sldId id="547" r:id="rId32"/>
    <p:sldId id="548" r:id="rId33"/>
    <p:sldId id="549" r:id="rId34"/>
    <p:sldId id="517" r:id="rId35"/>
    <p:sldId id="518" r:id="rId36"/>
    <p:sldId id="519" r:id="rId37"/>
    <p:sldId id="520" r:id="rId38"/>
    <p:sldId id="521" r:id="rId39"/>
    <p:sldId id="522" r:id="rId40"/>
    <p:sldId id="293" r:id="rId41"/>
    <p:sldId id="295" r:id="rId42"/>
    <p:sldId id="292" r:id="rId43"/>
    <p:sldId id="302" r:id="rId44"/>
    <p:sldId id="524" r:id="rId45"/>
    <p:sldId id="523" r:id="rId46"/>
    <p:sldId id="530" r:id="rId47"/>
    <p:sldId id="531" r:id="rId48"/>
    <p:sldId id="532" r:id="rId49"/>
    <p:sldId id="533" r:id="rId50"/>
    <p:sldId id="534" r:id="rId51"/>
    <p:sldId id="535" r:id="rId52"/>
    <p:sldId id="525" r:id="rId53"/>
    <p:sldId id="550" r:id="rId54"/>
    <p:sldId id="551" r:id="rId55"/>
    <p:sldId id="529" r:id="rId56"/>
    <p:sldId id="320" r:id="rId57"/>
    <p:sldId id="321" r:id="rId58"/>
    <p:sldId id="322" r:id="rId59"/>
    <p:sldId id="266" r:id="rId60"/>
    <p:sldId id="325" r:id="rId61"/>
    <p:sldId id="552" r:id="rId62"/>
    <p:sldId id="553" r:id="rId63"/>
    <p:sldId id="510" r:id="rId64"/>
    <p:sldId id="506" r:id="rId65"/>
    <p:sldId id="507" r:id="rId66"/>
    <p:sldId id="509" r:id="rId67"/>
    <p:sldId id="418" r:id="rId68"/>
    <p:sldId id="416" r:id="rId69"/>
    <p:sldId id="417" r:id="rId70"/>
    <p:sldId id="448" r:id="rId71"/>
    <p:sldId id="430" r:id="rId72"/>
    <p:sldId id="557" r:id="rId73"/>
    <p:sldId id="558" r:id="rId74"/>
    <p:sldId id="449" r:id="rId75"/>
    <p:sldId id="554" r:id="rId76"/>
    <p:sldId id="555" r:id="rId77"/>
    <p:sldId id="556" r:id="rId78"/>
    <p:sldId id="452" r:id="rId79"/>
    <p:sldId id="453" r:id="rId80"/>
    <p:sldId id="559" r:id="rId81"/>
    <p:sldId id="560" r:id="rId82"/>
    <p:sldId id="454" r:id="rId83"/>
    <p:sldId id="455" r:id="rId84"/>
    <p:sldId id="456" r:id="rId85"/>
    <p:sldId id="457" r:id="rId86"/>
    <p:sldId id="458" r:id="rId87"/>
    <p:sldId id="459" r:id="rId88"/>
    <p:sldId id="460" r:id="rId89"/>
    <p:sldId id="461" r:id="rId90"/>
    <p:sldId id="462" r:id="rId91"/>
    <p:sldId id="463" r:id="rId92"/>
    <p:sldId id="464" r:id="rId93"/>
    <p:sldId id="465" r:id="rId94"/>
    <p:sldId id="504" r:id="rId9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9097" autoAdjust="0"/>
    <p:restoredTop sz="94494" autoAdjust="0"/>
  </p:normalViewPr>
  <p:slideViewPr>
    <p:cSldViewPr>
      <p:cViewPr varScale="1">
        <p:scale>
          <a:sx n="110" d="100"/>
          <a:sy n="110" d="100"/>
        </p:scale>
        <p:origin x="684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DA6A9-9E08-4458-8F66-37D58F05BFB3}" type="datetimeFigureOut">
              <a:rPr lang="cs-CZ" smtClean="0"/>
              <a:pPr/>
              <a:t>27. 10. 2017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FF7BF-90D5-4328-A7D3-83853A676C7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01823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DA6A9-9E08-4458-8F66-37D58F05BFB3}" type="datetimeFigureOut">
              <a:rPr lang="cs-CZ" smtClean="0"/>
              <a:pPr/>
              <a:t>27. 10. 2017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FF7BF-90D5-4328-A7D3-83853A676C7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862902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DA6A9-9E08-4458-8F66-37D58F05BFB3}" type="datetimeFigureOut">
              <a:rPr lang="cs-CZ" smtClean="0"/>
              <a:pPr/>
              <a:t>27. 10. 2017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FF7BF-90D5-4328-A7D3-83853A676C7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58002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DA6A9-9E08-4458-8F66-37D58F05BFB3}" type="datetimeFigureOut">
              <a:rPr lang="cs-CZ" smtClean="0"/>
              <a:pPr/>
              <a:t>27. 10. 2017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FF7BF-90D5-4328-A7D3-83853A676C7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586058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DA6A9-9E08-4458-8F66-37D58F05BFB3}" type="datetimeFigureOut">
              <a:rPr lang="cs-CZ" smtClean="0"/>
              <a:pPr/>
              <a:t>27. 10. 2017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FF7BF-90D5-4328-A7D3-83853A676C7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47821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DA6A9-9E08-4458-8F66-37D58F05BFB3}" type="datetimeFigureOut">
              <a:rPr lang="cs-CZ" smtClean="0"/>
              <a:pPr/>
              <a:t>27. 10. 2017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FF7BF-90D5-4328-A7D3-83853A676C7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3615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DA6A9-9E08-4458-8F66-37D58F05BFB3}" type="datetimeFigureOut">
              <a:rPr lang="cs-CZ" smtClean="0"/>
              <a:pPr/>
              <a:t>27. 10. 2017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FF7BF-90D5-4328-A7D3-83853A676C7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36053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DA6A9-9E08-4458-8F66-37D58F05BFB3}" type="datetimeFigureOut">
              <a:rPr lang="cs-CZ" smtClean="0"/>
              <a:pPr/>
              <a:t>27. 10. 2017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FF7BF-90D5-4328-A7D3-83853A676C7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1728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DA6A9-9E08-4458-8F66-37D58F05BFB3}" type="datetimeFigureOut">
              <a:rPr lang="cs-CZ" smtClean="0"/>
              <a:pPr/>
              <a:t>27. 10. 2017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FF7BF-90D5-4328-A7D3-83853A676C7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329614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DA6A9-9E08-4458-8F66-37D58F05BFB3}" type="datetimeFigureOut">
              <a:rPr lang="cs-CZ" smtClean="0"/>
              <a:pPr/>
              <a:t>27. 10. 2017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FF7BF-90D5-4328-A7D3-83853A676C7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026494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DA6A9-9E08-4458-8F66-37D58F05BFB3}" type="datetimeFigureOut">
              <a:rPr lang="cs-CZ" smtClean="0"/>
              <a:pPr/>
              <a:t>27. 10. 2017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FF7BF-90D5-4328-A7D3-83853A676C7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09584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4DA6A9-9E08-4458-8F66-37D58F05BFB3}" type="datetimeFigureOut">
              <a:rPr lang="cs-CZ" smtClean="0"/>
              <a:pPr/>
              <a:t>27. 10. 2017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6FF7BF-90D5-4328-A7D3-83853A676C7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27183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7" Type="http://schemas.openxmlformats.org/officeDocument/2006/relationships/image" Target="../media/image12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reenoptimistic.com/wp-content/uploads/2009/10/fart_cow_1.GIF" TargetMode="Externa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hyperlink" Target="http://www.google.cz/url?sa=i&amp;rct=j&amp;q=&amp;esrc=s&amp;frm=1&amp;source=images&amp;cd=&amp;cad=rja&amp;uact=8&amp;ved=0CAcQjRxqFQoTCKiEotn-m8gCFcs7GgodVPMNOQ&amp;url=http://blog.ucsusa.org/cows-are-the-real-hogs-the-ipcc-and-the-demand-side-of-agriculture-486&amp;psig=AFQjCNHVJCK84zKaX2RWu17TLXSRg8qXUg&amp;ust=1443607283613656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ec.europa.eu/environment/index_en.htm" TargetMode="External"/><Relationship Id="rId2" Type="http://schemas.openxmlformats.org/officeDocument/2006/relationships/hyperlink" Target="http://youtu.be/uTEMFKKuKxE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gif"/><Relationship Id="rId3" Type="http://schemas.openxmlformats.org/officeDocument/2006/relationships/hyperlink" Target="http://cs.wikipedia.org/wiki/IPPC" TargetMode="External"/><Relationship Id="rId7" Type="http://schemas.openxmlformats.org/officeDocument/2006/relationships/image" Target="../media/image3.gif"/><Relationship Id="rId2" Type="http://schemas.openxmlformats.org/officeDocument/2006/relationships/hyperlink" Target="http://cs.wikipedia.org/wiki/EI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s.wikipedia.org/wiki/St%C3%A1tn%C3%AD_fond_%C5%BEivotn%C3%ADho_prost%C5%99ed%C3%AD" TargetMode="External"/><Relationship Id="rId5" Type="http://schemas.openxmlformats.org/officeDocument/2006/relationships/hyperlink" Target="http://cs.wikipedia.org/wiki/%C4%8Cesk%C3%A1_inspekce_%C5%BEivotn%C3%ADho_prost%C5%99ed%C3%AD" TargetMode="External"/><Relationship Id="rId4" Type="http://schemas.openxmlformats.org/officeDocument/2006/relationships/hyperlink" Target="http://cs.wikipedia.org/wiki/Ekologick%C3%A1_%C3%BAjma" TargetMode="Externa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://cs.wikipedia.org/wiki/Z%C3%A1kon_o_st%C3%A1tn%C3%AD_pam%C3%A1tkov%C3%A9_p%C3%A9%C4%8Di" TargetMode="External"/><Relationship Id="rId2" Type="http://schemas.openxmlformats.org/officeDocument/2006/relationships/hyperlink" Target="http://cs.wikipedia.org/wiki/Zem%C4%9Bd%C4%9Blsk%C3%BD_p%C5%AFdn%C3%AD_fond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gif"/><Relationship Id="rId5" Type="http://schemas.openxmlformats.org/officeDocument/2006/relationships/image" Target="../media/image3.gif"/><Relationship Id="rId4" Type="http://schemas.openxmlformats.org/officeDocument/2006/relationships/hyperlink" Target="http://cs.wikipedia.org/wiki/Z%C3%A1kon_o_ochran%C4%9B_p%C5%99%C3%ADrody_a_krajiny" TargetMode="Externa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hyperlink" Target="http://www.mzp.cz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hyperlink" Target="http://mis.cenia.cz/" TargetMode="External"/><Relationship Id="rId2" Type="http://schemas.openxmlformats.org/officeDocument/2006/relationships/hyperlink" Target="http://infozp.env.cz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26164" y="3089616"/>
            <a:ext cx="8784976" cy="1706705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cs-CZ" sz="3600" b="1" dirty="0"/>
              <a:t>I. Právo životního prostředí – české, unijní, mezinárodní – systém, prameny, vztah k jiným právním odvětvím</a:t>
            </a:r>
            <a:br>
              <a:rPr lang="cs-CZ" sz="3600" b="1" dirty="0"/>
            </a:br>
            <a:r>
              <a:rPr lang="cs-CZ" sz="3600" b="1" dirty="0" smtClean="0"/>
              <a:t>II</a:t>
            </a:r>
            <a:r>
              <a:rPr lang="cs-CZ" sz="3600" b="1" dirty="0"/>
              <a:t>. Právo na příznivé životní prostředí</a:t>
            </a:r>
            <a:br>
              <a:rPr lang="cs-CZ" sz="3600" b="1" dirty="0"/>
            </a:br>
            <a:r>
              <a:rPr lang="cs-CZ" sz="3600" b="1" dirty="0" smtClean="0"/>
              <a:t>III</a:t>
            </a:r>
            <a:r>
              <a:rPr lang="cs-CZ" sz="3600" b="1" dirty="0"/>
              <a:t>. Právo na informace o životním prostředí </a:t>
            </a:r>
            <a:r>
              <a:rPr lang="cs-CZ" dirty="0" smtClean="0"/>
              <a:t>					</a:t>
            </a:r>
            <a:endParaRPr lang="cs-CZ" dirty="0"/>
          </a:p>
        </p:txBody>
      </p:sp>
      <p:pic>
        <p:nvPicPr>
          <p:cNvPr id="1027" name="Picture 3" descr="F:\vojtech\Pictures\Obrázky\logo katedry\logoCZE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216069"/>
            <a:ext cx="3168352" cy="1395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F:\DATA\grafika\pruh 4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2576" y="190111"/>
            <a:ext cx="12212093" cy="1648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55576" y="1838742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cs-CZ" sz="3200" b="1" dirty="0"/>
              <a:t>Právo životního prostředí pro veřejnou správu – navazující magisterské studium</a:t>
            </a:r>
            <a:br>
              <a:rPr lang="cs-CZ" sz="3200" b="1" dirty="0"/>
            </a:br>
            <a:endParaRPr lang="cs-CZ" sz="3200" b="1" dirty="0"/>
          </a:p>
        </p:txBody>
      </p:sp>
      <p:sp>
        <p:nvSpPr>
          <p:cNvPr id="4" name="TextovéPole 3"/>
          <p:cNvSpPr txBox="1"/>
          <p:nvPr/>
        </p:nvSpPr>
        <p:spPr>
          <a:xfrm>
            <a:off x="5384580" y="5938666"/>
            <a:ext cx="3672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Podzim 2017</a:t>
            </a:r>
          </a:p>
          <a:p>
            <a:r>
              <a:rPr lang="cs-CZ" b="1" dirty="0" smtClean="0"/>
              <a:t>Mgr. Vojtěch Vomáčka, Ph.D., LL.M.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4067233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0" name="Picture 2" descr="F:\DATA\grafika\pruh 5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260648"/>
            <a:ext cx="9344470" cy="95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DATA\grafika\spodek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2" y="6338568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1979712" y="384547"/>
            <a:ext cx="66967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 smtClean="0"/>
              <a:t>Právo životního prostředí</a:t>
            </a:r>
            <a:endParaRPr lang="cs-CZ" sz="4000" b="1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313184" y="1400230"/>
            <a:ext cx="8363272" cy="5328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mtClean="0"/>
              <a:t>předmět práva životního prostředí</a:t>
            </a:r>
          </a:p>
          <a:p>
            <a:pPr lvl="1"/>
            <a:r>
              <a:rPr lang="cs-CZ" sz="3200" smtClean="0"/>
              <a:t> </a:t>
            </a:r>
            <a:r>
              <a:rPr lang="cs-CZ" sz="2200" smtClean="0"/>
              <a:t>společenské vztahy, jejichž předmětem je životní prostředí  -  „</a:t>
            </a:r>
            <a:r>
              <a:rPr lang="cs-CZ" sz="2200" i="1" smtClean="0"/>
              <a:t>environmentální právní vztahy“ </a:t>
            </a:r>
          </a:p>
          <a:p>
            <a:pPr lvl="2"/>
            <a:r>
              <a:rPr lang="cs-CZ" sz="2200" smtClean="0"/>
              <a:t>dle metody právní  regulace lze rozlišit: </a:t>
            </a:r>
          </a:p>
          <a:p>
            <a:pPr lvl="3"/>
            <a:r>
              <a:rPr lang="cs-CZ" sz="2200" smtClean="0"/>
              <a:t> veřejnoprávní environmentální vztahy</a:t>
            </a:r>
          </a:p>
          <a:p>
            <a:pPr lvl="4"/>
            <a:r>
              <a:rPr lang="cs-CZ" sz="2200" smtClean="0"/>
              <a:t> </a:t>
            </a:r>
            <a:r>
              <a:rPr lang="cs-CZ" sz="2200" i="1" smtClean="0"/>
              <a:t>převažující</a:t>
            </a:r>
          </a:p>
          <a:p>
            <a:pPr lvl="3"/>
            <a:r>
              <a:rPr lang="cs-CZ" sz="2200" smtClean="0"/>
              <a:t> soukromoprávní environmetální vztahy</a:t>
            </a:r>
          </a:p>
          <a:p>
            <a:pPr lvl="4"/>
            <a:r>
              <a:rPr lang="cs-CZ" sz="2200" smtClean="0"/>
              <a:t>vztah veřejnoprávních a soukromoprávních vztahů –  východisko: vztah veřejného a soukromého práva   </a:t>
            </a:r>
          </a:p>
          <a:p>
            <a:pPr marL="1371600" lvl="3" indent="0">
              <a:buFont typeface="Arial" pitchFamily="34" charset="0"/>
              <a:buNone/>
            </a:pPr>
            <a:endParaRPr lang="cs-CZ" sz="2200" smtClean="0"/>
          </a:p>
          <a:p>
            <a:pPr marL="1371600" lvl="3" indent="0">
              <a:buFont typeface="Arial" pitchFamily="34" charset="0"/>
              <a:buNone/>
            </a:pPr>
            <a:r>
              <a:rPr lang="cs-CZ" sz="2200" smtClean="0"/>
              <a:t>PRÁVO ŽIVOTNÍHO PROSTŘEDÍ = SMÍŠENÉ PRÁVNÍ ODVĚTVÍ</a:t>
            </a:r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3437413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303040" y="2348880"/>
            <a:ext cx="8229600" cy="5352395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cs-CZ" sz="2800" b="1" dirty="0" smtClean="0">
                <a:solidFill>
                  <a:srgbClr val="FF0000"/>
                </a:solidFill>
              </a:rPr>
              <a:t>Nástroje </a:t>
            </a:r>
            <a:r>
              <a:rPr lang="cs-CZ" sz="2800" b="1" dirty="0">
                <a:solidFill>
                  <a:srgbClr val="FF0000"/>
                </a:solidFill>
              </a:rPr>
              <a:t>přímé </a:t>
            </a:r>
            <a:r>
              <a:rPr lang="cs-CZ" sz="2800" b="1" dirty="0" smtClean="0">
                <a:solidFill>
                  <a:srgbClr val="FF0000"/>
                </a:solidFill>
              </a:rPr>
              <a:t>regulace</a:t>
            </a:r>
          </a:p>
          <a:p>
            <a:pPr>
              <a:lnSpc>
                <a:spcPct val="80000"/>
              </a:lnSpc>
            </a:pPr>
            <a:r>
              <a:rPr lang="cs-CZ" sz="2800" b="1" dirty="0" smtClean="0">
                <a:solidFill>
                  <a:srgbClr val="FF0000"/>
                </a:solidFill>
              </a:rPr>
              <a:t>Ekonomické </a:t>
            </a:r>
            <a:r>
              <a:rPr lang="cs-CZ" sz="2800" b="1" dirty="0">
                <a:solidFill>
                  <a:srgbClr val="FF0000"/>
                </a:solidFill>
              </a:rPr>
              <a:t>nástroje (nepřímé) </a:t>
            </a:r>
            <a:endParaRPr lang="cs-CZ" sz="2800" b="1" dirty="0" smtClean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</a:pPr>
            <a:r>
              <a:rPr lang="cs-CZ" sz="2800" b="1" dirty="0" smtClean="0">
                <a:solidFill>
                  <a:srgbClr val="FF0000"/>
                </a:solidFill>
              </a:rPr>
              <a:t>Dobrovolné nástroje</a:t>
            </a:r>
          </a:p>
        </p:txBody>
      </p:sp>
      <p:pic>
        <p:nvPicPr>
          <p:cNvPr id="2050" name="Picture 2" descr="F:\DATA\grafika\pruh 5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260648"/>
            <a:ext cx="9344470" cy="95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DATA\grafika\spodek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2" y="6338568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1691680" y="384547"/>
            <a:ext cx="7452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 smtClean="0"/>
              <a:t>Nástroje regulace</a:t>
            </a:r>
            <a:endParaRPr lang="cs-CZ" sz="3600" b="1" dirty="0"/>
          </a:p>
        </p:txBody>
      </p:sp>
    </p:spTree>
    <p:extLst>
      <p:ext uri="{BB962C8B-B14F-4D97-AF65-F5344CB8AC3E}">
        <p14:creationId xmlns:p14="http://schemas.microsoft.com/office/powerpoint/2010/main" val="3301153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46856" y="1216945"/>
            <a:ext cx="8229600" cy="5352395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cs-CZ" sz="2800" dirty="0" smtClean="0"/>
              <a:t>Obecné </a:t>
            </a:r>
            <a:r>
              <a:rPr lang="cs-CZ" sz="2800" dirty="0"/>
              <a:t>nástroje prevence </a:t>
            </a:r>
            <a:endParaRPr lang="cs-CZ" sz="2800" dirty="0" smtClean="0"/>
          </a:p>
          <a:p>
            <a:pPr>
              <a:lnSpc>
                <a:spcPct val="80000"/>
              </a:lnSpc>
            </a:pPr>
            <a:r>
              <a:rPr lang="cs-CZ" sz="2800" dirty="0" smtClean="0"/>
              <a:t>Limity </a:t>
            </a:r>
            <a:r>
              <a:rPr lang="cs-CZ" sz="2800" dirty="0"/>
              <a:t>znečišťování </a:t>
            </a:r>
            <a:endParaRPr lang="cs-CZ" sz="2800" dirty="0" smtClean="0"/>
          </a:p>
          <a:p>
            <a:pPr>
              <a:lnSpc>
                <a:spcPct val="80000"/>
              </a:lnSpc>
            </a:pPr>
            <a:r>
              <a:rPr lang="cs-CZ" sz="2800" dirty="0" smtClean="0"/>
              <a:t>Požadované </a:t>
            </a:r>
            <a:r>
              <a:rPr lang="cs-CZ" sz="2800" dirty="0"/>
              <a:t>technologie </a:t>
            </a:r>
            <a:endParaRPr lang="cs-CZ" sz="2800" dirty="0" smtClean="0"/>
          </a:p>
          <a:p>
            <a:pPr>
              <a:lnSpc>
                <a:spcPct val="80000"/>
              </a:lnSpc>
            </a:pPr>
            <a:r>
              <a:rPr lang="cs-CZ" sz="2800" dirty="0" smtClean="0"/>
              <a:t>Administrativní </a:t>
            </a:r>
            <a:r>
              <a:rPr lang="cs-CZ" sz="2800" dirty="0"/>
              <a:t>nástroje (souhlasy, povolení, stanoviska) </a:t>
            </a:r>
            <a:endParaRPr lang="cs-CZ" sz="2800" dirty="0" smtClean="0"/>
          </a:p>
          <a:p>
            <a:pPr>
              <a:lnSpc>
                <a:spcPct val="80000"/>
              </a:lnSpc>
            </a:pPr>
            <a:r>
              <a:rPr lang="cs-CZ" sz="2800" dirty="0" smtClean="0"/>
              <a:t>Zákazy/příkazy </a:t>
            </a:r>
            <a:r>
              <a:rPr lang="cs-CZ" sz="2800" dirty="0"/>
              <a:t>(povinnosti subjektů) </a:t>
            </a:r>
            <a:endParaRPr lang="cs-CZ" sz="2800" dirty="0" smtClean="0"/>
          </a:p>
          <a:p>
            <a:pPr>
              <a:lnSpc>
                <a:spcPct val="80000"/>
              </a:lnSpc>
            </a:pPr>
            <a:r>
              <a:rPr lang="cs-CZ" sz="2800" dirty="0" smtClean="0"/>
              <a:t>Plošné </a:t>
            </a:r>
            <a:r>
              <a:rPr lang="cs-CZ" sz="2800" dirty="0"/>
              <a:t>mechanismy ochrany </a:t>
            </a:r>
            <a:endParaRPr lang="cs-CZ" sz="2800" dirty="0" smtClean="0"/>
          </a:p>
          <a:p>
            <a:pPr>
              <a:lnSpc>
                <a:spcPct val="80000"/>
              </a:lnSpc>
            </a:pPr>
            <a:r>
              <a:rPr lang="cs-CZ" sz="2800" dirty="0" smtClean="0"/>
              <a:t>Kontrola</a:t>
            </a:r>
            <a:r>
              <a:rPr lang="cs-CZ" sz="2800" dirty="0"/>
              <a:t>, donucení, sankce </a:t>
            </a:r>
            <a:endParaRPr lang="cs-CZ" sz="2800" dirty="0" smtClean="0"/>
          </a:p>
          <a:p>
            <a:pPr>
              <a:lnSpc>
                <a:spcPct val="80000"/>
              </a:lnSpc>
            </a:pPr>
            <a:r>
              <a:rPr lang="cs-CZ" sz="2800" dirty="0" smtClean="0"/>
              <a:t>Pravidla </a:t>
            </a:r>
            <a:r>
              <a:rPr lang="cs-CZ" sz="2800" dirty="0"/>
              <a:t>pro odstraňování protiprávních stavů </a:t>
            </a:r>
            <a:endParaRPr lang="cs-CZ" dirty="0" smtClean="0"/>
          </a:p>
          <a:p>
            <a:endParaRPr lang="cs-CZ" dirty="0"/>
          </a:p>
        </p:txBody>
      </p:sp>
      <p:pic>
        <p:nvPicPr>
          <p:cNvPr id="2050" name="Picture 2" descr="F:\DATA\grafika\pruh 5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260648"/>
            <a:ext cx="9344470" cy="95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DATA\grafika\spodek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2" y="6338568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1691680" y="384547"/>
            <a:ext cx="7452320" cy="59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cs-CZ" sz="4000" b="1" dirty="0"/>
              <a:t>NÁSTROJE PŘÍMÉ REGULACE </a:t>
            </a:r>
          </a:p>
        </p:txBody>
      </p:sp>
    </p:spTree>
    <p:extLst>
      <p:ext uri="{BB962C8B-B14F-4D97-AF65-F5344CB8AC3E}">
        <p14:creationId xmlns:p14="http://schemas.microsoft.com/office/powerpoint/2010/main" val="3983398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46856" y="1216945"/>
            <a:ext cx="8229600" cy="5352395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cs-CZ" sz="2800" b="1" dirty="0">
                <a:solidFill>
                  <a:srgbClr val="FF0000"/>
                </a:solidFill>
              </a:rPr>
              <a:t>Cíl</a:t>
            </a:r>
            <a:r>
              <a:rPr lang="cs-CZ" sz="2800" dirty="0"/>
              <a:t> – podporovat ekonomické chování za účelem zlepšení kvality ŽP </a:t>
            </a:r>
            <a:endParaRPr lang="cs-CZ" sz="2800" dirty="0" smtClean="0"/>
          </a:p>
          <a:p>
            <a:pPr marL="0" indent="0">
              <a:lnSpc>
                <a:spcPct val="80000"/>
              </a:lnSpc>
              <a:buNone/>
            </a:pPr>
            <a:endParaRPr lang="cs-CZ" sz="2800" dirty="0"/>
          </a:p>
          <a:p>
            <a:pPr marL="0" indent="0">
              <a:lnSpc>
                <a:spcPct val="80000"/>
              </a:lnSpc>
              <a:buNone/>
            </a:pPr>
            <a:endParaRPr lang="cs-CZ" sz="2800" dirty="0" smtClean="0"/>
          </a:p>
          <a:p>
            <a:pPr>
              <a:lnSpc>
                <a:spcPct val="80000"/>
              </a:lnSpc>
            </a:pPr>
            <a:r>
              <a:rPr lang="cs-CZ" sz="2800" b="1" dirty="0" smtClean="0">
                <a:solidFill>
                  <a:srgbClr val="FF0000"/>
                </a:solidFill>
              </a:rPr>
              <a:t>Funkce</a:t>
            </a:r>
            <a:r>
              <a:rPr lang="cs-CZ" sz="2800" b="1" dirty="0">
                <a:solidFill>
                  <a:srgbClr val="FF0000"/>
                </a:solidFill>
              </a:rPr>
              <a:t>: </a:t>
            </a:r>
            <a:endParaRPr lang="cs-CZ" sz="2800" b="1" dirty="0" smtClean="0">
              <a:solidFill>
                <a:srgbClr val="FF0000"/>
              </a:solidFill>
            </a:endParaRPr>
          </a:p>
          <a:p>
            <a:pPr lvl="1">
              <a:lnSpc>
                <a:spcPct val="80000"/>
              </a:lnSpc>
            </a:pPr>
            <a:r>
              <a:rPr lang="cs-CZ" sz="2400" dirty="0" smtClean="0"/>
              <a:t>motivační </a:t>
            </a:r>
          </a:p>
          <a:p>
            <a:pPr lvl="1">
              <a:lnSpc>
                <a:spcPct val="80000"/>
              </a:lnSpc>
            </a:pPr>
            <a:r>
              <a:rPr lang="cs-CZ" sz="2400" dirty="0" smtClean="0"/>
              <a:t>zdrojová </a:t>
            </a:r>
            <a:r>
              <a:rPr lang="cs-CZ" sz="2400" dirty="0"/>
              <a:t>a kompenzační </a:t>
            </a:r>
            <a:endParaRPr lang="cs-CZ" sz="2400" dirty="0" smtClean="0"/>
          </a:p>
          <a:p>
            <a:pPr lvl="1">
              <a:lnSpc>
                <a:spcPct val="80000"/>
              </a:lnSpc>
            </a:pPr>
            <a:r>
              <a:rPr lang="cs-CZ" sz="2400" dirty="0" smtClean="0"/>
              <a:t>zajišťovací </a:t>
            </a:r>
          </a:p>
          <a:p>
            <a:pPr lvl="1">
              <a:lnSpc>
                <a:spcPct val="80000"/>
              </a:lnSpc>
            </a:pPr>
            <a:r>
              <a:rPr lang="cs-CZ" sz="2400" dirty="0" smtClean="0"/>
              <a:t>internalizace </a:t>
            </a:r>
            <a:r>
              <a:rPr lang="cs-CZ" sz="2400" dirty="0"/>
              <a:t>externalit</a:t>
            </a:r>
            <a:endParaRPr lang="cs-CZ" dirty="0"/>
          </a:p>
        </p:txBody>
      </p:sp>
      <p:pic>
        <p:nvPicPr>
          <p:cNvPr id="2050" name="Picture 2" descr="F:\DATA\grafika\pruh 5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260648"/>
            <a:ext cx="9344470" cy="95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DATA\grafika\spodek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2" y="6338568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1691680" y="384547"/>
            <a:ext cx="7452320" cy="59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cs-CZ" sz="4000" b="1" dirty="0" smtClean="0"/>
              <a:t>Nepřímé nástroje (ekonomické)</a:t>
            </a:r>
            <a:endParaRPr lang="cs-CZ" sz="4000" b="1" dirty="0"/>
          </a:p>
        </p:txBody>
      </p:sp>
    </p:spTree>
    <p:extLst>
      <p:ext uri="{BB962C8B-B14F-4D97-AF65-F5344CB8AC3E}">
        <p14:creationId xmlns:p14="http://schemas.microsoft.com/office/powerpoint/2010/main" val="3793878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46856" y="1216945"/>
            <a:ext cx="8229600" cy="5352395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cs-CZ" sz="2800" b="1" dirty="0" smtClean="0">
                <a:solidFill>
                  <a:srgbClr val="FF0000"/>
                </a:solidFill>
              </a:rPr>
              <a:t>NÁSTROJE NEGATIVNÍ STIMULACE</a:t>
            </a:r>
            <a:r>
              <a:rPr lang="cs-CZ" sz="2800" dirty="0" smtClean="0">
                <a:solidFill>
                  <a:srgbClr val="FF0000"/>
                </a:solidFill>
              </a:rPr>
              <a:t>: </a:t>
            </a:r>
          </a:p>
          <a:p>
            <a:pPr>
              <a:lnSpc>
                <a:spcPct val="80000"/>
              </a:lnSpc>
            </a:pPr>
            <a:r>
              <a:rPr lang="cs-CZ" sz="2800" dirty="0" smtClean="0"/>
              <a:t>Poplatky </a:t>
            </a:r>
            <a:r>
              <a:rPr lang="cs-CZ" sz="2800" dirty="0"/>
              <a:t>za znečišťování životního prostředí </a:t>
            </a:r>
            <a:endParaRPr lang="cs-CZ" sz="2800" dirty="0" smtClean="0"/>
          </a:p>
          <a:p>
            <a:pPr>
              <a:lnSpc>
                <a:spcPct val="80000"/>
              </a:lnSpc>
            </a:pPr>
            <a:r>
              <a:rPr lang="cs-CZ" sz="2800" dirty="0" smtClean="0"/>
              <a:t>Poplatky </a:t>
            </a:r>
            <a:r>
              <a:rPr lang="cs-CZ" sz="2800" dirty="0"/>
              <a:t>za využívání přírodních zdrojů </a:t>
            </a:r>
            <a:endParaRPr lang="cs-CZ" sz="2800" dirty="0" smtClean="0"/>
          </a:p>
          <a:p>
            <a:pPr>
              <a:lnSpc>
                <a:spcPct val="80000"/>
              </a:lnSpc>
            </a:pPr>
            <a:r>
              <a:rPr lang="cs-CZ" sz="2800" dirty="0" smtClean="0"/>
              <a:t>Ostatní </a:t>
            </a:r>
            <a:r>
              <a:rPr lang="cs-CZ" sz="2800" dirty="0"/>
              <a:t>poplatky, zajišťovací nástroje, obchodovatelná emisní </a:t>
            </a:r>
            <a:r>
              <a:rPr lang="cs-CZ" sz="2800" dirty="0" smtClean="0"/>
              <a:t>oprávnění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cs-CZ" b="1" dirty="0" smtClean="0">
                <a:solidFill>
                  <a:srgbClr val="FF0000"/>
                </a:solidFill>
              </a:rPr>
              <a:t>NÁSTROJE POZITIVNÍ STIMULACE: </a:t>
            </a:r>
          </a:p>
          <a:p>
            <a:pPr>
              <a:lnSpc>
                <a:spcPct val="80000"/>
              </a:lnSpc>
            </a:pPr>
            <a:r>
              <a:rPr lang="cs-CZ" dirty="0" smtClean="0"/>
              <a:t>Dotace</a:t>
            </a:r>
            <a:r>
              <a:rPr lang="cs-CZ" dirty="0"/>
              <a:t>, subvence a granty poskytované z veřejných </a:t>
            </a:r>
            <a:r>
              <a:rPr lang="cs-CZ" dirty="0" smtClean="0"/>
              <a:t>rozpočtů</a:t>
            </a:r>
          </a:p>
          <a:p>
            <a:pPr>
              <a:lnSpc>
                <a:spcPct val="80000"/>
              </a:lnSpc>
            </a:pPr>
            <a:r>
              <a:rPr lang="cs-CZ" dirty="0" smtClean="0"/>
              <a:t>Zvýhodněné </a:t>
            </a:r>
            <a:r>
              <a:rPr lang="cs-CZ" dirty="0"/>
              <a:t>půjčky, úvěry a </a:t>
            </a:r>
            <a:r>
              <a:rPr lang="cs-CZ" dirty="0" smtClean="0"/>
              <a:t>garance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cs-CZ" b="1" dirty="0" smtClean="0">
                <a:solidFill>
                  <a:srgbClr val="FF0000"/>
                </a:solidFill>
              </a:rPr>
              <a:t>NÁSTROJE SMÍŠENÉ STIMULACE: </a:t>
            </a:r>
          </a:p>
          <a:p>
            <a:pPr>
              <a:lnSpc>
                <a:spcPct val="80000"/>
              </a:lnSpc>
            </a:pPr>
            <a:r>
              <a:rPr lang="cs-CZ" dirty="0" smtClean="0"/>
              <a:t>Úlevy </a:t>
            </a:r>
            <a:r>
              <a:rPr lang="cs-CZ" dirty="0"/>
              <a:t>při placení </a:t>
            </a:r>
            <a:r>
              <a:rPr lang="cs-CZ" dirty="0" smtClean="0"/>
              <a:t>poplatků</a:t>
            </a:r>
          </a:p>
          <a:p>
            <a:pPr>
              <a:lnSpc>
                <a:spcPct val="80000"/>
              </a:lnSpc>
            </a:pPr>
            <a:r>
              <a:rPr lang="cs-CZ" dirty="0" smtClean="0"/>
              <a:t>Daně</a:t>
            </a:r>
            <a:endParaRPr lang="cs-CZ" dirty="0"/>
          </a:p>
        </p:txBody>
      </p:sp>
      <p:pic>
        <p:nvPicPr>
          <p:cNvPr id="2050" name="Picture 2" descr="F:\DATA\grafika\pruh 5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260648"/>
            <a:ext cx="9344470" cy="95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DATA\grafika\spodek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2" y="6338568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1691680" y="384547"/>
            <a:ext cx="7452320" cy="59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cs-CZ" sz="4000" b="1" dirty="0"/>
              <a:t>EKONOMICKÉ NÁSTROJE </a:t>
            </a:r>
          </a:p>
        </p:txBody>
      </p:sp>
    </p:spTree>
    <p:extLst>
      <p:ext uri="{BB962C8B-B14F-4D97-AF65-F5344CB8AC3E}">
        <p14:creationId xmlns:p14="http://schemas.microsoft.com/office/powerpoint/2010/main" val="830776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46856" y="1216945"/>
            <a:ext cx="8229600" cy="5352395"/>
          </a:xfrm>
        </p:spPr>
        <p:txBody>
          <a:bodyPr>
            <a:normAutofit/>
          </a:bodyPr>
          <a:lstStyle/>
          <a:p>
            <a:r>
              <a:rPr lang="cs-CZ" dirty="0" smtClean="0"/>
              <a:t>veřejnoprávní </a:t>
            </a:r>
            <a:r>
              <a:rPr lang="cs-CZ" dirty="0"/>
              <a:t>smlouvy</a:t>
            </a:r>
          </a:p>
          <a:p>
            <a:pPr lvl="1"/>
            <a:r>
              <a:rPr lang="cs-CZ" dirty="0"/>
              <a:t>   dobrovolné programy iniciované veřejnou  institucí</a:t>
            </a:r>
          </a:p>
          <a:p>
            <a:pPr lvl="1"/>
            <a:r>
              <a:rPr lang="cs-CZ" dirty="0"/>
              <a:t>	jednostranné závazky </a:t>
            </a:r>
            <a:r>
              <a:rPr lang="cs-CZ" dirty="0" err="1"/>
              <a:t>znečisťovatelů</a:t>
            </a:r>
            <a:endParaRPr lang="cs-CZ" dirty="0"/>
          </a:p>
        </p:txBody>
      </p:sp>
      <p:pic>
        <p:nvPicPr>
          <p:cNvPr id="2050" name="Picture 2" descr="F:\DATA\grafika\pruh 5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260648"/>
            <a:ext cx="9344470" cy="95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DATA\grafika\spodek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2" y="6338568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1691680" y="384547"/>
            <a:ext cx="7452320" cy="59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cs-CZ" sz="4000" b="1" dirty="0" smtClean="0"/>
              <a:t>Dobrovolné nástroje</a:t>
            </a:r>
            <a:endParaRPr lang="cs-CZ" sz="4000" b="1" dirty="0"/>
          </a:p>
        </p:txBody>
      </p:sp>
    </p:spTree>
    <p:extLst>
      <p:ext uri="{BB962C8B-B14F-4D97-AF65-F5344CB8AC3E}">
        <p14:creationId xmlns:p14="http://schemas.microsoft.com/office/powerpoint/2010/main" val="1818556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2050" name="Picture 2" descr="F:\DATA\grafika\pruh 5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260648"/>
            <a:ext cx="9344470" cy="95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DATA\grafika\spodek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2" y="6338568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1979712" y="384547"/>
            <a:ext cx="66967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 smtClean="0"/>
              <a:t>Právní systémy</a:t>
            </a:r>
            <a:endParaRPr lang="cs-CZ" sz="4000" b="1" dirty="0"/>
          </a:p>
        </p:txBody>
      </p:sp>
      <p:sp>
        <p:nvSpPr>
          <p:cNvPr id="5" name="Obdélník 4"/>
          <p:cNvSpPr/>
          <p:nvPr/>
        </p:nvSpPr>
        <p:spPr>
          <a:xfrm>
            <a:off x="611560" y="2060848"/>
            <a:ext cx="3816424" cy="10801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3200" b="1" dirty="0" smtClean="0"/>
              <a:t>Mezinárodní právo</a:t>
            </a:r>
            <a:endParaRPr lang="cs-CZ" sz="3200" b="1" dirty="0"/>
          </a:p>
        </p:txBody>
      </p:sp>
      <p:sp>
        <p:nvSpPr>
          <p:cNvPr id="8" name="Obdélník 7"/>
          <p:cNvSpPr/>
          <p:nvPr/>
        </p:nvSpPr>
        <p:spPr>
          <a:xfrm>
            <a:off x="5004048" y="3140968"/>
            <a:ext cx="3960440" cy="86409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3600" b="1" dirty="0" smtClean="0"/>
              <a:t>Unijní právo</a:t>
            </a:r>
            <a:endParaRPr lang="cs-CZ" sz="3600" b="1" dirty="0"/>
          </a:p>
        </p:txBody>
      </p:sp>
      <p:sp>
        <p:nvSpPr>
          <p:cNvPr id="9" name="Obdélník 8"/>
          <p:cNvSpPr/>
          <p:nvPr/>
        </p:nvSpPr>
        <p:spPr>
          <a:xfrm>
            <a:off x="1335725" y="4869160"/>
            <a:ext cx="3992359" cy="86409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3600" b="1" dirty="0" smtClean="0"/>
              <a:t>Vnitrostátní právo</a:t>
            </a:r>
            <a:endParaRPr lang="cs-CZ" sz="3600" b="1" dirty="0"/>
          </a:p>
        </p:txBody>
      </p:sp>
      <p:cxnSp>
        <p:nvCxnSpPr>
          <p:cNvPr id="10" name="Přímá spojnice se šipkou 9"/>
          <p:cNvCxnSpPr/>
          <p:nvPr/>
        </p:nvCxnSpPr>
        <p:spPr>
          <a:xfrm>
            <a:off x="4499992" y="2600908"/>
            <a:ext cx="648072" cy="39604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se šipkou 12"/>
          <p:cNvCxnSpPr/>
          <p:nvPr/>
        </p:nvCxnSpPr>
        <p:spPr>
          <a:xfrm>
            <a:off x="1907638" y="3374994"/>
            <a:ext cx="72074" cy="127814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se šipkou 14"/>
          <p:cNvCxnSpPr/>
          <p:nvPr/>
        </p:nvCxnSpPr>
        <p:spPr>
          <a:xfrm flipH="1">
            <a:off x="5591026" y="4185084"/>
            <a:ext cx="720080" cy="93610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5833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0" name="Picture 2" descr="F:\DATA\grafika\pruh 5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260648"/>
            <a:ext cx="9344470" cy="95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DATA\grafika\spodek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2" y="6338568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1979712" y="384547"/>
            <a:ext cx="66967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/>
              <a:t>Prameny práva životního prostředí</a:t>
            </a:r>
          </a:p>
        </p:txBody>
      </p:sp>
      <p:sp>
        <p:nvSpPr>
          <p:cNvPr id="15" name="Zástupný symbol pro obsah 2"/>
          <p:cNvSpPr>
            <a:spLocks noGrp="1"/>
          </p:cNvSpPr>
          <p:nvPr>
            <p:ph sz="quarter" idx="1"/>
          </p:nvPr>
        </p:nvSpPr>
        <p:spPr>
          <a:xfrm>
            <a:off x="251520" y="1124744"/>
            <a:ext cx="8363272" cy="5517232"/>
          </a:xfrm>
        </p:spPr>
        <p:txBody>
          <a:bodyPr>
            <a:normAutofit fontScale="92500" lnSpcReduction="20000"/>
          </a:bodyPr>
          <a:lstStyle/>
          <a:p>
            <a:endParaRPr lang="cs-CZ" dirty="0" smtClean="0"/>
          </a:p>
          <a:p>
            <a:r>
              <a:rPr lang="cs-CZ" dirty="0" smtClean="0"/>
              <a:t>Mezinárodní prameny</a:t>
            </a:r>
          </a:p>
          <a:p>
            <a:r>
              <a:rPr lang="cs-CZ" dirty="0" smtClean="0"/>
              <a:t>Unijní prameny</a:t>
            </a:r>
          </a:p>
          <a:p>
            <a:r>
              <a:rPr lang="cs-CZ" dirty="0" smtClean="0"/>
              <a:t>České prameny </a:t>
            </a:r>
          </a:p>
          <a:p>
            <a:pPr lvl="1"/>
            <a:r>
              <a:rPr lang="cs-CZ" dirty="0"/>
              <a:t> </a:t>
            </a:r>
            <a:r>
              <a:rPr lang="cs-CZ" dirty="0" smtClean="0"/>
              <a:t> vývoj</a:t>
            </a:r>
          </a:p>
          <a:p>
            <a:pPr lvl="1"/>
            <a:r>
              <a:rPr lang="cs-CZ" dirty="0"/>
              <a:t> </a:t>
            </a:r>
            <a:r>
              <a:rPr lang="cs-CZ" dirty="0" smtClean="0"/>
              <a:t> prameny</a:t>
            </a:r>
          </a:p>
          <a:p>
            <a:pPr lvl="2"/>
            <a:r>
              <a:rPr lang="cs-CZ" dirty="0" smtClean="0"/>
              <a:t>kategorizace možná dle různých </a:t>
            </a:r>
            <a:r>
              <a:rPr lang="cs-CZ" dirty="0" err="1" smtClean="0"/>
              <a:t>kriterií</a:t>
            </a:r>
            <a:endParaRPr lang="cs-CZ" dirty="0" smtClean="0"/>
          </a:p>
          <a:p>
            <a:pPr lvl="3"/>
            <a:r>
              <a:rPr lang="cs-CZ" dirty="0" smtClean="0"/>
              <a:t>obecná x zvláštní část PŽP</a:t>
            </a:r>
          </a:p>
          <a:p>
            <a:pPr lvl="3"/>
            <a:r>
              <a:rPr lang="cs-CZ" dirty="0" smtClean="0"/>
              <a:t>hmotné právo x procesní právo </a:t>
            </a:r>
          </a:p>
          <a:p>
            <a:pPr lvl="3"/>
            <a:r>
              <a:rPr lang="cs-CZ" dirty="0" smtClean="0"/>
              <a:t> environmentální předpisy x  právní normy s významem pro životní prostředí v jiných právních předpisech   </a:t>
            </a:r>
          </a:p>
          <a:p>
            <a:pPr lvl="1"/>
            <a:r>
              <a:rPr lang="cs-CZ" dirty="0" smtClean="0"/>
              <a:t> vzájemné vztahy </a:t>
            </a:r>
          </a:p>
          <a:p>
            <a:pPr lvl="1"/>
            <a:r>
              <a:rPr lang="cs-CZ" dirty="0"/>
              <a:t> </a:t>
            </a:r>
            <a:r>
              <a:rPr lang="cs-CZ" dirty="0" smtClean="0"/>
              <a:t>tendence  k </a:t>
            </a:r>
            <a:r>
              <a:rPr lang="cs-CZ" dirty="0" err="1" smtClean="0"/>
              <a:t>environmentalizaci</a:t>
            </a:r>
            <a:r>
              <a:rPr lang="cs-CZ" dirty="0" smtClean="0"/>
              <a:t> právního řádu</a:t>
            </a:r>
          </a:p>
          <a:p>
            <a:pPr lvl="2"/>
            <a:r>
              <a:rPr lang="cs-CZ" dirty="0" smtClean="0"/>
              <a:t> možnosti a meze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61216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0" name="Picture 2" descr="F:\DATA\grafika\pruh 5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260648"/>
            <a:ext cx="9344470" cy="95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DATA\grafika\spodek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2" y="6338568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1979712" y="384547"/>
            <a:ext cx="66967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chemeClr val="accent1">
                    <a:lumMod val="75000"/>
                  </a:schemeClr>
                </a:solidFill>
              </a:rPr>
              <a:t>SYSTÉM, PRINCIPY A PRAMENY MEZINÁRODNÍHO PRÁVA ŽIVOTNÍHO PROSTŘEDÍ</a:t>
            </a:r>
            <a:endParaRPr lang="cs-CZ" sz="24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485394" y="1542009"/>
            <a:ext cx="7467600" cy="4873752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600" b="1" dirty="0" smtClean="0"/>
          </a:p>
          <a:p>
            <a:r>
              <a:rPr lang="cs-CZ" sz="2600" b="1" dirty="0" smtClean="0"/>
              <a:t>Vývojové etapy mezinárodního práva životního prostředí</a:t>
            </a:r>
          </a:p>
          <a:p>
            <a:endParaRPr lang="cs-CZ" sz="2600" b="1" dirty="0" smtClean="0"/>
          </a:p>
          <a:p>
            <a:r>
              <a:rPr lang="cs-CZ" sz="2600" b="1" dirty="0" smtClean="0"/>
              <a:t>Principy mezinárodního práva  životního prostředí</a:t>
            </a:r>
          </a:p>
          <a:p>
            <a:endParaRPr lang="cs-CZ" sz="2600" b="1" dirty="0" smtClean="0"/>
          </a:p>
          <a:p>
            <a:r>
              <a:rPr lang="cs-CZ" sz="2600" b="1" dirty="0" smtClean="0"/>
              <a:t>Zvykové mezinárodní právo </a:t>
            </a:r>
          </a:p>
          <a:p>
            <a:endParaRPr lang="cs-CZ" sz="2600" b="1" dirty="0" smtClean="0"/>
          </a:p>
          <a:p>
            <a:r>
              <a:rPr lang="cs-CZ" sz="2600" b="1" dirty="0" smtClean="0"/>
              <a:t> Smluvní mezinárodní právo</a:t>
            </a:r>
          </a:p>
          <a:p>
            <a:endParaRPr lang="cs-CZ" sz="2600" b="1" dirty="0" smtClean="0"/>
          </a:p>
          <a:p>
            <a:pPr lvl="1"/>
            <a:r>
              <a:rPr lang="cs-CZ" sz="2600" b="1" dirty="0" smtClean="0"/>
              <a:t>Mezinárodní  smlouvy v systému právního řádu České republiky: </a:t>
            </a:r>
          </a:p>
          <a:p>
            <a:pPr lvl="1"/>
            <a:endParaRPr lang="cs-CZ" sz="2600" b="1" dirty="0" smtClean="0"/>
          </a:p>
          <a:p>
            <a:pPr lvl="1"/>
            <a:r>
              <a:rPr lang="cs-CZ" sz="2600" b="1" i="1" dirty="0" smtClean="0"/>
              <a:t>„Vyhlášené mezinárodní smlouvy, k jejichž ratifikaci dal Parlament souhlas a jimiž je Česká republika vázána, jsou součástí právního řádu; stanoví-li mezinárodní smlouva něco jiného než zákon, použije se mezinárodní smlouva“</a:t>
            </a:r>
          </a:p>
          <a:p>
            <a:pPr lvl="2"/>
            <a:endParaRPr lang="cs-CZ" sz="2600" b="1" dirty="0" smtClean="0"/>
          </a:p>
          <a:p>
            <a:pPr lvl="2"/>
            <a:r>
              <a:rPr lang="cs-CZ" sz="2600" b="1" dirty="0" smtClean="0"/>
              <a:t>čl. 10 Ústavy  </a:t>
            </a:r>
            <a:r>
              <a:rPr lang="cs-CZ" sz="2600" dirty="0" smtClean="0"/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3299823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0" name="Picture 2" descr="F:\DATA\grafika\pruh 5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260648"/>
            <a:ext cx="9344470" cy="95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DATA\grafika\spodek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2" y="6338568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457200" y="1240451"/>
            <a:ext cx="7467600" cy="4873752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6400" b="1" dirty="0" err="1">
                <a:latin typeface="Times New Roman" pitchFamily="18" charset="0"/>
                <a:cs typeface="Times New Roman" pitchFamily="18" charset="0"/>
              </a:rPr>
              <a:t>Kriteria</a:t>
            </a:r>
            <a:r>
              <a:rPr lang="cs-CZ" sz="6400" b="1" dirty="0">
                <a:latin typeface="Times New Roman" pitchFamily="18" charset="0"/>
                <a:cs typeface="Times New Roman" pitchFamily="18" charset="0"/>
              </a:rPr>
              <a:t>  třídění mezinárodních smluv:</a:t>
            </a:r>
          </a:p>
          <a:p>
            <a:pPr lvl="1"/>
            <a:r>
              <a:rPr lang="cs-CZ" sz="6400" b="1" dirty="0">
                <a:latin typeface="Times New Roman" pitchFamily="18" charset="0"/>
                <a:cs typeface="Times New Roman" pitchFamily="18" charset="0"/>
              </a:rPr>
              <a:t>A. dle povahy závazků co do jejich konkrétnosti a určitosti</a:t>
            </a:r>
          </a:p>
          <a:p>
            <a:pPr lvl="2"/>
            <a:r>
              <a:rPr lang="cs-CZ" sz="6400" dirty="0">
                <a:latin typeface="Times New Roman" pitchFamily="18" charset="0"/>
                <a:cs typeface="Times New Roman" pitchFamily="18" charset="0"/>
              </a:rPr>
              <a:t>samostatné</a:t>
            </a:r>
          </a:p>
          <a:p>
            <a:pPr lvl="2"/>
            <a:r>
              <a:rPr lang="cs-CZ" sz="6400" dirty="0">
                <a:latin typeface="Times New Roman" pitchFamily="18" charset="0"/>
                <a:cs typeface="Times New Roman" pitchFamily="18" charset="0"/>
              </a:rPr>
              <a:t>rámcové smlouvy </a:t>
            </a:r>
          </a:p>
          <a:p>
            <a:pPr lvl="2"/>
            <a:r>
              <a:rPr lang="cs-CZ" sz="6400" dirty="0">
                <a:latin typeface="Times New Roman" pitchFamily="18" charset="0"/>
                <a:cs typeface="Times New Roman" pitchFamily="18" charset="0"/>
              </a:rPr>
              <a:t>navazující (prováděcí)</a:t>
            </a:r>
          </a:p>
          <a:p>
            <a:pPr lvl="1"/>
            <a:r>
              <a:rPr lang="cs-CZ" sz="6400" b="1" dirty="0">
                <a:latin typeface="Times New Roman" pitchFamily="18" charset="0"/>
                <a:cs typeface="Times New Roman" pitchFamily="18" charset="0"/>
              </a:rPr>
              <a:t>B. dle místní působnosti</a:t>
            </a:r>
          </a:p>
          <a:p>
            <a:pPr lvl="2"/>
            <a:r>
              <a:rPr lang="cs-CZ" sz="6400" dirty="0">
                <a:latin typeface="Times New Roman" pitchFamily="18" charset="0"/>
                <a:cs typeface="Times New Roman" pitchFamily="18" charset="0"/>
              </a:rPr>
              <a:t>globální</a:t>
            </a:r>
          </a:p>
          <a:p>
            <a:pPr lvl="2"/>
            <a:r>
              <a:rPr lang="cs-CZ" sz="6400" dirty="0">
                <a:latin typeface="Times New Roman" pitchFamily="18" charset="0"/>
                <a:cs typeface="Times New Roman" pitchFamily="18" charset="0"/>
              </a:rPr>
              <a:t>regionální</a:t>
            </a:r>
          </a:p>
          <a:p>
            <a:pPr lvl="2"/>
            <a:r>
              <a:rPr lang="cs-CZ" sz="6400" dirty="0">
                <a:latin typeface="Times New Roman" pitchFamily="18" charset="0"/>
                <a:cs typeface="Times New Roman" pitchFamily="18" charset="0"/>
              </a:rPr>
              <a:t>místní</a:t>
            </a:r>
          </a:p>
          <a:p>
            <a:pPr lvl="1"/>
            <a:r>
              <a:rPr lang="cs-CZ" sz="6400" b="1" dirty="0">
                <a:latin typeface="Times New Roman" pitchFamily="18" charset="0"/>
                <a:cs typeface="Times New Roman" pitchFamily="18" charset="0"/>
              </a:rPr>
              <a:t>C. dle věcného zaměření – příklady </a:t>
            </a:r>
          </a:p>
          <a:p>
            <a:pPr lvl="2"/>
            <a:r>
              <a:rPr lang="cs-CZ" sz="6400" i="1" dirty="0">
                <a:latin typeface="Times New Roman" pitchFamily="18" charset="0"/>
                <a:cs typeface="Times New Roman" pitchFamily="18" charset="0"/>
              </a:rPr>
              <a:t>Průřezové oblasti</a:t>
            </a:r>
          </a:p>
          <a:p>
            <a:pPr lvl="3"/>
            <a:r>
              <a:rPr lang="cs-CZ" sz="5600" dirty="0" err="1">
                <a:latin typeface="Times New Roman" pitchFamily="18" charset="0"/>
                <a:cs typeface="Times New Roman" pitchFamily="18" charset="0"/>
              </a:rPr>
              <a:t>Aarhuská</a:t>
            </a:r>
            <a:r>
              <a:rPr lang="cs-CZ" sz="5600" dirty="0">
                <a:latin typeface="Times New Roman" pitchFamily="18" charset="0"/>
                <a:cs typeface="Times New Roman" pitchFamily="18" charset="0"/>
              </a:rPr>
              <a:t> úmluva ( EHK OSN, </a:t>
            </a:r>
            <a:r>
              <a:rPr lang="cs-CZ" sz="5600" dirty="0" err="1">
                <a:latin typeface="Times New Roman" pitchFamily="18" charset="0"/>
                <a:cs typeface="Times New Roman" pitchFamily="18" charset="0"/>
              </a:rPr>
              <a:t>Aarhus</a:t>
            </a:r>
            <a:r>
              <a:rPr lang="cs-CZ" sz="5600" dirty="0">
                <a:latin typeface="Times New Roman" pitchFamily="18" charset="0"/>
                <a:cs typeface="Times New Roman" pitchFamily="18" charset="0"/>
              </a:rPr>
              <a:t> 1998-2001, č.124/2004 </a:t>
            </a:r>
            <a:r>
              <a:rPr lang="cs-CZ" sz="5600" dirty="0" err="1">
                <a:latin typeface="Times New Roman" pitchFamily="18" charset="0"/>
                <a:cs typeface="Times New Roman" pitchFamily="18" charset="0"/>
              </a:rPr>
              <a:t>Sb.m.s</a:t>
            </a:r>
            <a:r>
              <a:rPr lang="cs-CZ" sz="5600" dirty="0">
                <a:latin typeface="Times New Roman" pitchFamily="18" charset="0"/>
                <a:cs typeface="Times New Roman" pitchFamily="18" charset="0"/>
              </a:rPr>
              <a:t>.) </a:t>
            </a:r>
          </a:p>
          <a:p>
            <a:pPr lvl="3"/>
            <a:r>
              <a:rPr lang="cs-CZ" sz="5600" dirty="0">
                <a:latin typeface="Times New Roman" pitchFamily="18" charset="0"/>
                <a:cs typeface="Times New Roman" pitchFamily="18" charset="0"/>
              </a:rPr>
              <a:t>Úmluva o posuzování vlivů na životní prostředí přesahující hranice států (EHK OSN, </a:t>
            </a:r>
            <a:r>
              <a:rPr lang="cs-CZ" sz="5600" dirty="0" err="1">
                <a:latin typeface="Times New Roman" pitchFamily="18" charset="0"/>
                <a:cs typeface="Times New Roman" pitchFamily="18" charset="0"/>
              </a:rPr>
              <a:t>Espoo</a:t>
            </a:r>
            <a:r>
              <a:rPr lang="cs-CZ" sz="5600" dirty="0">
                <a:latin typeface="Times New Roman" pitchFamily="18" charset="0"/>
                <a:cs typeface="Times New Roman" pitchFamily="18" charset="0"/>
              </a:rPr>
              <a:t> 1991-1997), č- 91/2001 </a:t>
            </a:r>
            <a:r>
              <a:rPr lang="cs-CZ" sz="5600" dirty="0" err="1">
                <a:latin typeface="Times New Roman" pitchFamily="18" charset="0"/>
                <a:cs typeface="Times New Roman" pitchFamily="18" charset="0"/>
              </a:rPr>
              <a:t>Sb.m.s</a:t>
            </a:r>
            <a:r>
              <a:rPr lang="cs-CZ" sz="5600" dirty="0">
                <a:latin typeface="Times New Roman" pitchFamily="18" charset="0"/>
                <a:cs typeface="Times New Roman" pitchFamily="18" charset="0"/>
              </a:rPr>
              <a:t>.) </a:t>
            </a:r>
          </a:p>
          <a:p>
            <a:pPr lvl="3"/>
            <a:r>
              <a:rPr lang="cs-CZ" sz="5600" dirty="0">
                <a:latin typeface="Times New Roman" pitchFamily="18" charset="0"/>
                <a:cs typeface="Times New Roman" pitchFamily="18" charset="0"/>
              </a:rPr>
              <a:t>Úmluva o občanskoprávní odpovědnosti za škody vyplývající z činností, které jsou nebezpečné pro životní prostředí ( Rada Evropy, </a:t>
            </a:r>
            <a:r>
              <a:rPr lang="cs-CZ" sz="5600" dirty="0" err="1">
                <a:latin typeface="Times New Roman" pitchFamily="18" charset="0"/>
                <a:cs typeface="Times New Roman" pitchFamily="18" charset="0"/>
              </a:rPr>
              <a:t>Lugano</a:t>
            </a:r>
            <a:r>
              <a:rPr lang="cs-CZ" sz="5600" dirty="0">
                <a:latin typeface="Times New Roman" pitchFamily="18" charset="0"/>
                <a:cs typeface="Times New Roman" pitchFamily="18" charset="0"/>
              </a:rPr>
              <a:t> 1973, dosud nevstoupila v platnost)</a:t>
            </a:r>
          </a:p>
          <a:p>
            <a:pPr lvl="2"/>
            <a:r>
              <a:rPr lang="cs-CZ" sz="6400" i="1" dirty="0">
                <a:latin typeface="Times New Roman" pitchFamily="18" charset="0"/>
                <a:cs typeface="Times New Roman" pitchFamily="18" charset="0"/>
              </a:rPr>
              <a:t>Složkové oblasti</a:t>
            </a:r>
          </a:p>
          <a:p>
            <a:pPr lvl="3"/>
            <a:r>
              <a:rPr lang="cs-CZ" sz="5600" dirty="0">
                <a:latin typeface="Times New Roman" pitchFamily="18" charset="0"/>
                <a:cs typeface="Times New Roman" pitchFamily="18" charset="0"/>
              </a:rPr>
              <a:t>OVZDUŠÍ - Úmluva o dálkovém znečisťování ovzduší přesahujícím hranice států( EHK OSN, Ženeva, č.5/1985 </a:t>
            </a:r>
            <a:r>
              <a:rPr lang="cs-CZ" sz="5600" dirty="0" err="1">
                <a:latin typeface="Times New Roman" pitchFamily="18" charset="0"/>
                <a:cs typeface="Times New Roman" pitchFamily="18" charset="0"/>
              </a:rPr>
              <a:t>Sb</a:t>
            </a:r>
            <a:r>
              <a:rPr lang="cs-CZ" sz="5600" dirty="0">
                <a:latin typeface="Times New Roman" pitchFamily="18" charset="0"/>
                <a:cs typeface="Times New Roman" pitchFamily="18" charset="0"/>
              </a:rPr>
              <a:t>,)  </a:t>
            </a:r>
          </a:p>
          <a:p>
            <a:pPr lvl="3"/>
            <a:r>
              <a:rPr lang="cs-CZ" sz="5600" dirty="0">
                <a:latin typeface="Times New Roman" pitchFamily="18" charset="0"/>
                <a:cs typeface="Times New Roman" pitchFamily="18" charset="0"/>
              </a:rPr>
              <a:t>PŘÍRODA – Úmluva o biologické rozmanitosti (UNEP, Rio de </a:t>
            </a:r>
            <a:r>
              <a:rPr lang="cs-CZ" sz="5600" dirty="0" err="1">
                <a:latin typeface="Times New Roman" pitchFamily="18" charset="0"/>
                <a:cs typeface="Times New Roman" pitchFamily="18" charset="0"/>
              </a:rPr>
              <a:t>Janeiro</a:t>
            </a:r>
            <a:r>
              <a:rPr lang="cs-CZ" sz="5600" dirty="0">
                <a:latin typeface="Times New Roman" pitchFamily="18" charset="0"/>
                <a:cs typeface="Times New Roman" pitchFamily="18" charset="0"/>
              </a:rPr>
              <a:t>, 1992-1993, č. 134/1999 Sb.)</a:t>
            </a:r>
          </a:p>
          <a:p>
            <a:pPr lvl="3"/>
            <a:r>
              <a:rPr lang="cs-CZ" sz="5600" dirty="0">
                <a:latin typeface="Times New Roman" pitchFamily="18" charset="0"/>
                <a:cs typeface="Times New Roman" pitchFamily="18" charset="0"/>
              </a:rPr>
              <a:t>PŘÍRODNÍ A KULTURNÍ DĚDICTVÍ – Úmluva o ochraně světového přírodního a kulturního bohatství (UNESCO), Paříž 1972-1975, č. 159/1991 Sb.)</a:t>
            </a:r>
          </a:p>
          <a:p>
            <a:pPr marL="914400" lvl="2" indent="0">
              <a:buNone/>
            </a:pPr>
            <a:r>
              <a:rPr lang="cs-CZ" sz="2600" dirty="0" smtClean="0"/>
              <a:t>	</a:t>
            </a:r>
          </a:p>
        </p:txBody>
      </p:sp>
      <p:sp>
        <p:nvSpPr>
          <p:cNvPr id="9" name="Nadpis 1"/>
          <p:cNvSpPr txBox="1">
            <a:spLocks/>
          </p:cNvSpPr>
          <p:nvPr/>
        </p:nvSpPr>
        <p:spPr>
          <a:xfrm>
            <a:off x="1055507" y="565465"/>
            <a:ext cx="7601272" cy="3460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000" b="1" dirty="0" smtClean="0"/>
              <a:t>MEZINÁRODNÍ SMLOUVY V OBLASTI ŽIVOTNÍHO </a:t>
            </a:r>
            <a:r>
              <a:rPr lang="cs-CZ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PROSTŘEDÍ</a:t>
            </a:r>
            <a:r>
              <a:rPr lang="cs-CZ" sz="2000" b="1" dirty="0" smtClean="0"/>
              <a:t> </a:t>
            </a:r>
            <a:endParaRPr lang="cs-CZ" sz="2000" b="1" dirty="0"/>
          </a:p>
        </p:txBody>
      </p:sp>
    </p:spTree>
    <p:extLst>
      <p:ext uri="{BB962C8B-B14F-4D97-AF65-F5344CB8AC3E}">
        <p14:creationId xmlns:p14="http://schemas.microsoft.com/office/powerpoint/2010/main" val="1031573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40332" y="1484784"/>
            <a:ext cx="8435280" cy="5717232"/>
          </a:xfrm>
        </p:spPr>
        <p:txBody>
          <a:bodyPr>
            <a:noAutofit/>
          </a:bodyPr>
          <a:lstStyle/>
          <a:p>
            <a:r>
              <a:rPr lang="cs-CZ" sz="2800" b="1" dirty="0"/>
              <a:t>Právo</a:t>
            </a:r>
            <a:r>
              <a:rPr lang="cs-CZ" sz="2800" dirty="0"/>
              <a:t> - soubor platných </a:t>
            </a:r>
            <a:r>
              <a:rPr lang="cs-CZ" sz="2800" dirty="0" smtClean="0"/>
              <a:t>a mocensky vynucovaných </a:t>
            </a:r>
            <a:r>
              <a:rPr lang="cs-CZ" sz="2800" u="sng" dirty="0" smtClean="0"/>
              <a:t>právních </a:t>
            </a:r>
            <a:r>
              <a:rPr lang="cs-CZ" sz="2800" u="sng" dirty="0"/>
              <a:t>norem</a:t>
            </a:r>
            <a:r>
              <a:rPr lang="cs-CZ" sz="2800" dirty="0"/>
              <a:t>, tj. pravidel chování (příkazů, zákazů nebo dovolení), </a:t>
            </a:r>
            <a:r>
              <a:rPr lang="cs-CZ" sz="2800" dirty="0" smtClean="0"/>
              <a:t>které </a:t>
            </a:r>
            <a:r>
              <a:rPr lang="cs-CZ" sz="2800" dirty="0"/>
              <a:t>jsou uznávané nebo </a:t>
            </a:r>
            <a:r>
              <a:rPr lang="cs-CZ" sz="2800" dirty="0" smtClean="0"/>
              <a:t>přímo.</a:t>
            </a:r>
          </a:p>
          <a:p>
            <a:r>
              <a:rPr lang="cs-CZ" sz="2800" dirty="0" smtClean="0"/>
              <a:t>Materiální prameny - </a:t>
            </a:r>
            <a:r>
              <a:rPr lang="cs-CZ" sz="2800" dirty="0"/>
              <a:t>reálné skutečnosti, </a:t>
            </a:r>
            <a:r>
              <a:rPr lang="cs-CZ" sz="2800" dirty="0" smtClean="0"/>
              <a:t>poměry </a:t>
            </a:r>
            <a:r>
              <a:rPr lang="cs-CZ" sz="2800" dirty="0"/>
              <a:t>dané </a:t>
            </a:r>
            <a:r>
              <a:rPr lang="cs-CZ" sz="2800" dirty="0" smtClean="0"/>
              <a:t>společnosti, </a:t>
            </a:r>
            <a:r>
              <a:rPr lang="cs-CZ" sz="2800" dirty="0"/>
              <a:t>které vedou k přijetí určité právní </a:t>
            </a:r>
            <a:r>
              <a:rPr lang="cs-CZ" sz="2800" dirty="0" smtClean="0"/>
              <a:t>úpravy.</a:t>
            </a:r>
          </a:p>
          <a:p>
            <a:r>
              <a:rPr lang="cs-CZ" sz="2800" dirty="0" smtClean="0"/>
              <a:t>Formální </a:t>
            </a:r>
            <a:r>
              <a:rPr lang="cs-CZ" sz="2800" dirty="0"/>
              <a:t>prameny </a:t>
            </a:r>
            <a:r>
              <a:rPr lang="cs-CZ" sz="2800" dirty="0" smtClean="0"/>
              <a:t>- zdroje</a:t>
            </a:r>
            <a:r>
              <a:rPr lang="cs-CZ" sz="2800" dirty="0"/>
              <a:t>, které právo přímo </a:t>
            </a:r>
            <a:r>
              <a:rPr lang="cs-CZ" sz="2800" dirty="0" smtClean="0"/>
              <a:t>obsahují</a:t>
            </a:r>
            <a:endParaRPr lang="cs-CZ" sz="2800" dirty="0"/>
          </a:p>
          <a:p>
            <a:pPr marL="0" indent="0">
              <a:buNone/>
            </a:pPr>
            <a:r>
              <a:rPr lang="cs-CZ" sz="2800" dirty="0" smtClean="0"/>
              <a:t>     - nepsané </a:t>
            </a:r>
            <a:r>
              <a:rPr lang="cs-CZ" sz="2800" dirty="0"/>
              <a:t>právo </a:t>
            </a:r>
            <a:r>
              <a:rPr lang="cs-CZ" sz="2800" dirty="0" smtClean="0"/>
              <a:t>– </a:t>
            </a:r>
            <a:r>
              <a:rPr lang="cs-CZ" sz="2800" dirty="0"/>
              <a:t>právní obyčeje a právní principy.</a:t>
            </a:r>
          </a:p>
          <a:p>
            <a:pPr marL="0" indent="0">
              <a:buNone/>
            </a:pPr>
            <a:r>
              <a:rPr lang="cs-CZ" sz="2800" dirty="0" smtClean="0"/>
              <a:t>     - psané </a:t>
            </a:r>
            <a:r>
              <a:rPr lang="cs-CZ" sz="2800" dirty="0"/>
              <a:t>právo </a:t>
            </a:r>
            <a:r>
              <a:rPr lang="cs-CZ" sz="2800" dirty="0" smtClean="0"/>
              <a:t>– normativní </a:t>
            </a:r>
            <a:r>
              <a:rPr lang="cs-CZ" sz="2800" dirty="0"/>
              <a:t>právní </a:t>
            </a:r>
            <a:r>
              <a:rPr lang="cs-CZ" sz="2800" dirty="0" smtClean="0"/>
              <a:t>akty (právní</a:t>
            </a:r>
          </a:p>
          <a:p>
            <a:pPr marL="0" indent="0">
              <a:buNone/>
            </a:pPr>
            <a:r>
              <a:rPr lang="cs-CZ" sz="2800" dirty="0" smtClean="0"/>
              <a:t>        předpisy), normativní </a:t>
            </a:r>
            <a:r>
              <a:rPr lang="cs-CZ" sz="2800" dirty="0"/>
              <a:t>smlouvy </a:t>
            </a:r>
            <a:r>
              <a:rPr lang="cs-CZ" sz="2800" dirty="0" smtClean="0"/>
              <a:t>a </a:t>
            </a:r>
            <a:r>
              <a:rPr lang="cs-CZ" sz="2800" dirty="0"/>
              <a:t>soudní </a:t>
            </a:r>
            <a:r>
              <a:rPr lang="cs-CZ" sz="2800" dirty="0" smtClean="0"/>
              <a:t>precedenty.</a:t>
            </a:r>
          </a:p>
          <a:p>
            <a:pPr marL="0" indent="0">
              <a:buNone/>
            </a:pPr>
            <a:r>
              <a:rPr lang="cs-CZ" sz="2800" dirty="0" smtClean="0"/>
              <a:t>Právo x politika, právní x skutkové otázky</a:t>
            </a:r>
            <a:endParaRPr lang="cs-CZ" sz="2800" dirty="0"/>
          </a:p>
        </p:txBody>
      </p:sp>
      <p:pic>
        <p:nvPicPr>
          <p:cNvPr id="2050" name="Picture 2" descr="F:\DATA\grafika\pruh 5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260648"/>
            <a:ext cx="9344470" cy="95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DATA\grafika\spodek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2" y="6338568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1979712" y="384547"/>
            <a:ext cx="66967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 smtClean="0"/>
              <a:t>Právo a jeho prameny</a:t>
            </a:r>
            <a:endParaRPr lang="cs-CZ" sz="4000" b="1" dirty="0"/>
          </a:p>
        </p:txBody>
      </p:sp>
    </p:spTree>
    <p:extLst>
      <p:ext uri="{BB962C8B-B14F-4D97-AF65-F5344CB8AC3E}">
        <p14:creationId xmlns:p14="http://schemas.microsoft.com/office/powerpoint/2010/main" val="2853892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0" name="Picture 2" descr="F:\DATA\grafika\pruh 5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260648"/>
            <a:ext cx="9344470" cy="95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DATA\grafika\spodek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2" y="6338568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285" y="1526633"/>
            <a:ext cx="8046156" cy="4525963"/>
          </a:xfrm>
        </p:spPr>
      </p:pic>
      <p:sp>
        <p:nvSpPr>
          <p:cNvPr id="9" name="Nadpis 1"/>
          <p:cNvSpPr txBox="1">
            <a:spLocks/>
          </p:cNvSpPr>
          <p:nvPr/>
        </p:nvSpPr>
        <p:spPr>
          <a:xfrm>
            <a:off x="1055507" y="565465"/>
            <a:ext cx="7601272" cy="3460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000" b="1" dirty="0" smtClean="0"/>
              <a:t>MEZINÁRODNÍ SMLOUVY V OBLASTI ŽIVOTNÍHO </a:t>
            </a:r>
            <a:r>
              <a:rPr lang="cs-CZ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PROSTŘEDÍ</a:t>
            </a:r>
            <a:r>
              <a:rPr lang="cs-CZ" sz="2000" b="1" dirty="0" smtClean="0"/>
              <a:t> </a:t>
            </a:r>
            <a:endParaRPr lang="cs-CZ" sz="2000" b="1" dirty="0"/>
          </a:p>
        </p:txBody>
      </p:sp>
    </p:spTree>
    <p:extLst>
      <p:ext uri="{BB962C8B-B14F-4D97-AF65-F5344CB8AC3E}">
        <p14:creationId xmlns:p14="http://schemas.microsoft.com/office/powerpoint/2010/main" val="1461579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Obecnost </a:t>
            </a:r>
            <a:r>
              <a:rPr lang="cs-CZ" dirty="0"/>
              <a:t>předmětu úpravy, čím globálnější problém, tím méně konkrétní </a:t>
            </a:r>
            <a:r>
              <a:rPr lang="cs-CZ" dirty="0" smtClean="0"/>
              <a:t>text.</a:t>
            </a:r>
            <a:endParaRPr lang="cs-CZ" dirty="0"/>
          </a:p>
          <a:p>
            <a:r>
              <a:rPr lang="cs-CZ" dirty="0" smtClean="0"/>
              <a:t>Dlouhý </a:t>
            </a:r>
            <a:r>
              <a:rPr lang="cs-CZ" dirty="0"/>
              <a:t>proces </a:t>
            </a:r>
            <a:r>
              <a:rPr lang="cs-CZ" dirty="0" smtClean="0"/>
              <a:t>vyjednávání.</a:t>
            </a:r>
            <a:endParaRPr lang="cs-CZ" dirty="0"/>
          </a:p>
          <a:p>
            <a:r>
              <a:rPr lang="cs-CZ" dirty="0" smtClean="0"/>
              <a:t>Otázka </a:t>
            </a:r>
            <a:r>
              <a:rPr lang="cs-CZ" dirty="0"/>
              <a:t>podpory států (záleží na předmětu, financích, politice, atd</a:t>
            </a:r>
            <a:r>
              <a:rPr lang="cs-CZ" dirty="0" smtClean="0"/>
              <a:t>.).</a:t>
            </a:r>
            <a:endParaRPr lang="cs-CZ" dirty="0"/>
          </a:p>
          <a:p>
            <a:r>
              <a:rPr lang="cs-CZ" dirty="0" smtClean="0"/>
              <a:t>Závaznost </a:t>
            </a:r>
            <a:r>
              <a:rPr lang="cs-CZ" dirty="0"/>
              <a:t>úmluv (měkké a tvrdé normy, jen pro smluvní strany – státy</a:t>
            </a:r>
            <a:r>
              <a:rPr lang="cs-CZ" dirty="0" smtClean="0"/>
              <a:t>).</a:t>
            </a:r>
            <a:endParaRPr lang="cs-CZ" dirty="0"/>
          </a:p>
          <a:p>
            <a:r>
              <a:rPr lang="cs-CZ" dirty="0" smtClean="0"/>
              <a:t>Odpovědnost </a:t>
            </a:r>
            <a:r>
              <a:rPr lang="cs-CZ" dirty="0"/>
              <a:t>státu jen politická, možnost donucení splnění závazků slabá, neexistence sankcí (až na výjimky</a:t>
            </a:r>
            <a:r>
              <a:rPr lang="cs-CZ" dirty="0" smtClean="0"/>
              <a:t>).</a:t>
            </a:r>
            <a:endParaRPr lang="cs-CZ" dirty="0"/>
          </a:p>
          <a:p>
            <a:endParaRPr lang="cs-CZ" dirty="0"/>
          </a:p>
        </p:txBody>
      </p:sp>
      <p:pic>
        <p:nvPicPr>
          <p:cNvPr id="2050" name="Picture 2" descr="F:\DATA\grafika\pruh 5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260648"/>
            <a:ext cx="9344470" cy="95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DATA\grafika\spodek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2" y="6338568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1403648" y="384547"/>
            <a:ext cx="72728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 smtClean="0"/>
              <a:t>Nedostatky mezinárodního práva</a:t>
            </a:r>
            <a:endParaRPr lang="cs-CZ" sz="4000" b="1" dirty="0"/>
          </a:p>
        </p:txBody>
      </p:sp>
    </p:spTree>
    <p:extLst>
      <p:ext uri="{BB962C8B-B14F-4D97-AF65-F5344CB8AC3E}">
        <p14:creationId xmlns:p14="http://schemas.microsoft.com/office/powerpoint/2010/main" val="3732276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0" name="Picture 2" descr="F:\DATA\grafika\pruh 5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260648"/>
            <a:ext cx="9344470" cy="95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DATA\grafika\spodek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2" y="6338568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1979712" y="384547"/>
            <a:ext cx="66967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 smtClean="0"/>
              <a:t>Zajímavý fakt </a:t>
            </a:r>
            <a:r>
              <a:rPr lang="cs-CZ" altLang="cs-CZ" sz="4000" b="1" dirty="0" smtClean="0"/>
              <a:t>#1</a:t>
            </a:r>
            <a:endParaRPr lang="cs-CZ" sz="4000" b="1" dirty="0"/>
          </a:p>
        </p:txBody>
      </p:sp>
      <p:pic>
        <p:nvPicPr>
          <p:cNvPr id="7" name="Obrázek 3" descr="9019-1-1252192812.jpg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862" y="4653136"/>
            <a:ext cx="2948345" cy="2358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bdélník 5"/>
          <p:cNvSpPr/>
          <p:nvPr/>
        </p:nvSpPr>
        <p:spPr>
          <a:xfrm>
            <a:off x="1259632" y="2060849"/>
            <a:ext cx="6192688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4000" dirty="0" smtClean="0"/>
              <a:t>„Patnáct </a:t>
            </a:r>
            <a:r>
              <a:rPr lang="cs-CZ" sz="4000" dirty="0"/>
              <a:t>největších lodí znečistí životní prostředí </a:t>
            </a:r>
            <a:r>
              <a:rPr lang="cs-CZ" sz="4000" dirty="0" smtClean="0"/>
              <a:t>emisemi oxidů </a:t>
            </a:r>
            <a:r>
              <a:rPr lang="cs-CZ" sz="4000" dirty="0"/>
              <a:t>dusíku a síry </a:t>
            </a:r>
            <a:r>
              <a:rPr lang="cs-CZ" sz="4000" dirty="0" smtClean="0"/>
              <a:t>více </a:t>
            </a:r>
            <a:r>
              <a:rPr lang="cs-CZ" sz="4000" dirty="0"/>
              <a:t>než všechna auta </a:t>
            </a:r>
            <a:r>
              <a:rPr lang="cs-CZ" sz="4000" dirty="0" smtClean="0"/>
              <a:t>světa.“</a:t>
            </a:r>
          </a:p>
          <a:p>
            <a:r>
              <a:rPr lang="cs-CZ" sz="1200" dirty="0"/>
              <a:t>(http://www.theguardian.com/environment/2009/apr/09/shipping-pollution http://</a:t>
            </a:r>
            <a:r>
              <a:rPr lang="cs-CZ" sz="1200" dirty="0" smtClean="0"/>
              <a:t>earthjustice.org/sites/default/files/black-carbon/corbett-2007.pdf )</a:t>
            </a: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1579292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0" name="Picture 2" descr="F:\DATA\grafika\pruh 5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260648"/>
            <a:ext cx="9344470" cy="95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DATA\grafika\spodek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2" y="6338568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1979712" y="384547"/>
            <a:ext cx="66967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 smtClean="0"/>
              <a:t>Zajímavý fakt </a:t>
            </a:r>
            <a:r>
              <a:rPr lang="cs-CZ" altLang="cs-CZ" sz="4000" b="1" dirty="0" smtClean="0"/>
              <a:t>#1</a:t>
            </a:r>
            <a:endParaRPr lang="cs-CZ" sz="4000" b="1" dirty="0"/>
          </a:p>
        </p:txBody>
      </p:sp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484784"/>
            <a:ext cx="87915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64162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0" name="Picture 2" descr="F:\DATA\grafika\pruh 5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260648"/>
            <a:ext cx="9344470" cy="95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DATA\grafika\spodek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2" y="6338568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77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3356992"/>
            <a:ext cx="5133975" cy="366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780" name="Picture 4" descr="http://www.greenoptimistic.com/wp-content/uploads/2010/12/cow-fire.jpg?1bcad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828600" y="2996952"/>
            <a:ext cx="4886325" cy="2933700"/>
          </a:xfrm>
          <a:prstGeom prst="rect">
            <a:avLst/>
          </a:prstGeom>
          <a:noFill/>
        </p:spPr>
      </p:pic>
      <p:pic>
        <p:nvPicPr>
          <p:cNvPr id="75782" name="Picture 6" descr="fart_cow_1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051720" y="-459432"/>
            <a:ext cx="4608512" cy="357620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5265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0" name="Picture 2" descr="F:\DATA\grafika\pruh 5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260648"/>
            <a:ext cx="9344470" cy="95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DATA\grafika\spodek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2" y="6338568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1979712" y="384547"/>
            <a:ext cx="66967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 smtClean="0"/>
              <a:t>Zajímavý fakt </a:t>
            </a:r>
            <a:r>
              <a:rPr lang="cs-CZ" altLang="cs-CZ" sz="4000" b="1" dirty="0" smtClean="0"/>
              <a:t>#1</a:t>
            </a:r>
            <a:endParaRPr lang="cs-CZ" sz="4000" b="1" dirty="0"/>
          </a:p>
        </p:txBody>
      </p:sp>
      <p:pic>
        <p:nvPicPr>
          <p:cNvPr id="73730" name="Picture 2" descr="http://blog.ucsusa.org/wp-content/uploads/2014/04/Cows-are-hogs-infographic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87624" y="1085850"/>
            <a:ext cx="7038975" cy="57721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07444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FontTx/>
              <a:buChar char="-"/>
            </a:pPr>
            <a:r>
              <a:rPr lang="cs-CZ" dirty="0" smtClean="0"/>
              <a:t>Vlastnostmi mezi klasickým mezinárodním právem a právem vnitrostátním</a:t>
            </a:r>
          </a:p>
          <a:p>
            <a:pPr>
              <a:buFontTx/>
              <a:buChar char="-"/>
            </a:pPr>
            <a:r>
              <a:rPr lang="cs-CZ" dirty="0" smtClean="0"/>
              <a:t>tvrdé mechanismy prosazování</a:t>
            </a:r>
          </a:p>
          <a:p>
            <a:pPr>
              <a:buFontTx/>
              <a:buChar char="-"/>
            </a:pPr>
            <a:r>
              <a:rPr lang="cs-CZ" dirty="0"/>
              <a:t>v</a:t>
            </a:r>
            <a:r>
              <a:rPr lang="cs-CZ" dirty="0" smtClean="0"/>
              <a:t>nitrostátní právo vychází z unijního práva odhadem z 80 %, u nových předpisů již téměř plně</a:t>
            </a:r>
          </a:p>
          <a:p>
            <a:pPr>
              <a:buFontTx/>
              <a:buChar char="-"/>
            </a:pP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Primární právo – zakladatelské smlouvy</a:t>
            </a:r>
          </a:p>
          <a:p>
            <a:pPr marL="0" indent="0">
              <a:buNone/>
            </a:pPr>
            <a:r>
              <a:rPr lang="cs-CZ" dirty="0" smtClean="0"/>
              <a:t>Sekundární právo</a:t>
            </a:r>
          </a:p>
          <a:p>
            <a:pPr>
              <a:buFontTx/>
              <a:buChar char="-"/>
            </a:pPr>
            <a:r>
              <a:rPr lang="cs-CZ" dirty="0" smtClean="0"/>
              <a:t>Nařízení – závazná, přímo použitelná</a:t>
            </a:r>
          </a:p>
          <a:p>
            <a:pPr>
              <a:buFontTx/>
              <a:buChar char="-"/>
            </a:pPr>
            <a:r>
              <a:rPr lang="cs-CZ" dirty="0" smtClean="0"/>
              <a:t>Směrnice – nutnost transpozice</a:t>
            </a:r>
          </a:p>
          <a:p>
            <a:pPr>
              <a:buFontTx/>
              <a:buChar char="-"/>
            </a:pPr>
            <a:r>
              <a:rPr lang="cs-CZ" dirty="0" smtClean="0"/>
              <a:t>Rozhodnutí, doporučení, stanoviska</a:t>
            </a:r>
          </a:p>
          <a:p>
            <a:pPr marL="0" indent="0">
              <a:buNone/>
            </a:pPr>
            <a:r>
              <a:rPr lang="cs-CZ" dirty="0"/>
              <a:t>J</a:t>
            </a:r>
            <a:r>
              <a:rPr lang="cs-CZ" dirty="0" smtClean="0"/>
              <a:t>udikatura – závazný výklad</a:t>
            </a:r>
            <a:endParaRPr lang="cs-CZ" dirty="0"/>
          </a:p>
        </p:txBody>
      </p:sp>
      <p:pic>
        <p:nvPicPr>
          <p:cNvPr id="2050" name="Picture 2" descr="F:\DATA\grafika\pruh 5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260648"/>
            <a:ext cx="9344470" cy="95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DATA\grafika\spodek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2" y="6338568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1979712" y="384547"/>
            <a:ext cx="66967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 smtClean="0"/>
              <a:t>Právo životního prostředí EU</a:t>
            </a:r>
            <a:endParaRPr lang="cs-CZ" sz="4000" b="1" dirty="0"/>
          </a:p>
        </p:txBody>
      </p:sp>
    </p:spTree>
    <p:extLst>
      <p:ext uri="{BB962C8B-B14F-4D97-AF65-F5344CB8AC3E}">
        <p14:creationId xmlns:p14="http://schemas.microsoft.com/office/powerpoint/2010/main" val="3608609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Prosazování </a:t>
            </a:r>
            <a:r>
              <a:rPr lang="cs-CZ" dirty="0" smtClean="0"/>
              <a:t>unijního práva</a:t>
            </a:r>
            <a:endParaRPr lang="cs-CZ" dirty="0"/>
          </a:p>
          <a:p>
            <a:r>
              <a:rPr lang="cs-CZ" dirty="0" smtClean="0"/>
              <a:t>vnitrostátní </a:t>
            </a:r>
            <a:r>
              <a:rPr lang="cs-CZ" dirty="0"/>
              <a:t>vůči FO, PO</a:t>
            </a:r>
          </a:p>
          <a:p>
            <a:r>
              <a:rPr lang="cs-CZ" dirty="0" smtClean="0"/>
              <a:t>proti </a:t>
            </a:r>
            <a:r>
              <a:rPr lang="cs-CZ" dirty="0"/>
              <a:t>státu (nedostatečná implementace nebo prosazování)</a:t>
            </a:r>
          </a:p>
          <a:p>
            <a:endParaRPr lang="cs-CZ" dirty="0"/>
          </a:p>
          <a:p>
            <a:r>
              <a:rPr lang="cs-CZ" dirty="0"/>
              <a:t>Stát x stát, Komise x stát </a:t>
            </a:r>
          </a:p>
        </p:txBody>
      </p:sp>
      <p:pic>
        <p:nvPicPr>
          <p:cNvPr id="2050" name="Picture 2" descr="F:\DATA\grafika\pruh 5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260648"/>
            <a:ext cx="9344470" cy="95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DATA\grafika\spodek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2" y="6338568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1979712" y="384547"/>
            <a:ext cx="66967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 smtClean="0"/>
              <a:t>Právo životního prostředí EU</a:t>
            </a:r>
            <a:endParaRPr lang="cs-CZ" sz="4000" b="1" dirty="0"/>
          </a:p>
        </p:txBody>
      </p:sp>
    </p:spTree>
    <p:extLst>
      <p:ext uri="{BB962C8B-B14F-4D97-AF65-F5344CB8AC3E}">
        <p14:creationId xmlns:p14="http://schemas.microsoft.com/office/powerpoint/2010/main" val="3094610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0" name="Picture 2" descr="F:\DATA\grafika\pruh 5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260648"/>
            <a:ext cx="9344470" cy="95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DATA\grafika\spodek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2" y="6338568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1979712" y="384547"/>
            <a:ext cx="66967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 smtClean="0"/>
              <a:t>Zajímavý fakt </a:t>
            </a:r>
            <a:r>
              <a:rPr lang="cs-CZ" altLang="cs-CZ" sz="4000" b="1" dirty="0" smtClean="0"/>
              <a:t>#2</a:t>
            </a:r>
            <a:endParaRPr lang="cs-CZ" sz="4000" b="1" dirty="0"/>
          </a:p>
        </p:txBody>
      </p:sp>
      <p:pic>
        <p:nvPicPr>
          <p:cNvPr id="7" name="Obrázek 3" descr="9019-1-1252192812.jpg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862" y="4653136"/>
            <a:ext cx="2948345" cy="2358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bdélník 5"/>
          <p:cNvSpPr/>
          <p:nvPr/>
        </p:nvSpPr>
        <p:spPr>
          <a:xfrm>
            <a:off x="1259632" y="2060849"/>
            <a:ext cx="6192688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4000" dirty="0" smtClean="0"/>
              <a:t>„Unijní úpravu </a:t>
            </a:r>
            <a:r>
              <a:rPr lang="cs-CZ" sz="4000" dirty="0"/>
              <a:t>v této oblasti </a:t>
            </a:r>
            <a:r>
              <a:rPr lang="cs-CZ" sz="4000" dirty="0" smtClean="0"/>
              <a:t>tvoří </a:t>
            </a:r>
            <a:r>
              <a:rPr lang="cs-CZ" sz="4000" dirty="0"/>
              <a:t>více než 1.000 právních předpisů a mezinárodních smluv</a:t>
            </a:r>
            <a:r>
              <a:rPr lang="cs-CZ" sz="4000" dirty="0" smtClean="0"/>
              <a:t>.“</a:t>
            </a:r>
          </a:p>
          <a:p>
            <a:r>
              <a:rPr lang="cs-CZ" sz="1400" dirty="0" smtClean="0"/>
              <a:t>(</a:t>
            </a:r>
            <a:r>
              <a:rPr lang="cs-CZ" sz="1400" dirty="0"/>
              <a:t>databáze EUR-Lex</a:t>
            </a:r>
            <a:r>
              <a:rPr lang="cs-CZ" sz="1400" dirty="0" smtClean="0"/>
              <a:t> )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356877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http://</a:t>
            </a:r>
            <a:r>
              <a:rPr lang="cs-CZ" dirty="0" smtClean="0">
                <a:hlinkClick r:id="rId2"/>
              </a:rPr>
              <a:t>youtu.be/uTEMFKKuKxE</a:t>
            </a:r>
            <a:endParaRPr lang="cs-CZ" dirty="0" smtClean="0"/>
          </a:p>
          <a:p>
            <a:endParaRPr lang="cs-CZ" dirty="0"/>
          </a:p>
          <a:p>
            <a:r>
              <a:rPr lang="cs-CZ" dirty="0">
                <a:hlinkClick r:id="rId3"/>
              </a:rPr>
              <a:t>http://</a:t>
            </a:r>
            <a:r>
              <a:rPr lang="cs-CZ" dirty="0" smtClean="0">
                <a:hlinkClick r:id="rId3"/>
              </a:rPr>
              <a:t>ec.europa.eu/environment/index_en.htm</a:t>
            </a:r>
            <a:endParaRPr lang="cs-CZ" dirty="0" smtClean="0"/>
          </a:p>
          <a:p>
            <a:endParaRPr lang="cs-CZ" dirty="0"/>
          </a:p>
        </p:txBody>
      </p:sp>
      <p:pic>
        <p:nvPicPr>
          <p:cNvPr id="2050" name="Picture 2" descr="F:\DATA\grafika\pruh 5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260648"/>
            <a:ext cx="9344470" cy="95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DATA\grafika\spodek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2" y="6338568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1979712" y="384547"/>
            <a:ext cx="66967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/>
              <a:t>Právo životního prostředí EU</a:t>
            </a:r>
          </a:p>
        </p:txBody>
      </p:sp>
    </p:spTree>
    <p:extLst>
      <p:ext uri="{BB962C8B-B14F-4D97-AF65-F5344CB8AC3E}">
        <p14:creationId xmlns:p14="http://schemas.microsoft.com/office/powerpoint/2010/main" val="2961971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Antropocentrické pojetí práva</a:t>
            </a:r>
          </a:p>
          <a:p>
            <a:r>
              <a:rPr lang="cs-CZ" dirty="0" err="1" smtClean="0"/>
              <a:t>schutznormtheorie</a:t>
            </a:r>
            <a:r>
              <a:rPr lang="cs-CZ" dirty="0" smtClean="0"/>
              <a:t>, </a:t>
            </a:r>
            <a:r>
              <a:rPr lang="cs-CZ" dirty="0" err="1" smtClean="0"/>
              <a:t>interest</a:t>
            </a:r>
            <a:r>
              <a:rPr lang="cs-CZ" dirty="0" smtClean="0"/>
              <a:t> </a:t>
            </a:r>
            <a:r>
              <a:rPr lang="cs-CZ" dirty="0" err="1" smtClean="0"/>
              <a:t>theory</a:t>
            </a:r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„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fish</a:t>
            </a:r>
            <a:r>
              <a:rPr lang="cs-CZ" dirty="0"/>
              <a:t> </a:t>
            </a:r>
            <a:r>
              <a:rPr lang="cs-CZ" dirty="0" err="1"/>
              <a:t>cannot</a:t>
            </a:r>
            <a:r>
              <a:rPr lang="cs-CZ" dirty="0"/>
              <a:t> go to </a:t>
            </a:r>
            <a:r>
              <a:rPr lang="cs-CZ" dirty="0" err="1"/>
              <a:t>court</a:t>
            </a:r>
            <a:r>
              <a:rPr lang="cs-CZ" dirty="0" smtClean="0"/>
              <a:t>“</a:t>
            </a:r>
          </a:p>
          <a:p>
            <a:endParaRPr lang="cs-CZ" dirty="0"/>
          </a:p>
          <a:p>
            <a:r>
              <a:rPr lang="cs-CZ" dirty="0"/>
              <a:t>Přesto právo chrání druhy volně žijících živočichů a planě rostoucích rostlin a jejich přírodní stanoviště, ekosystémy, biologickou rozmanitost, krajinu 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2050" name="Picture 2" descr="F:\DATA\grafika\pruh 5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260648"/>
            <a:ext cx="9344470" cy="95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DATA\grafika\spodek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2" y="6338568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1979712" y="384547"/>
            <a:ext cx="66967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 smtClean="0"/>
              <a:t>Pojetí práva</a:t>
            </a:r>
            <a:endParaRPr lang="cs-CZ" sz="4000" b="1" dirty="0"/>
          </a:p>
        </p:txBody>
      </p:sp>
    </p:spTree>
    <p:extLst>
      <p:ext uri="{BB962C8B-B14F-4D97-AF65-F5344CB8AC3E}">
        <p14:creationId xmlns:p14="http://schemas.microsoft.com/office/powerpoint/2010/main" val="2853892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cs-CZ" sz="1800" dirty="0"/>
              <a:t>1973</a:t>
            </a:r>
          </a:p>
          <a:p>
            <a:pPr lvl="1">
              <a:lnSpc>
                <a:spcPct val="80000"/>
              </a:lnSpc>
            </a:pPr>
            <a:r>
              <a:rPr lang="cs-CZ" sz="1500" dirty="0"/>
              <a:t>vznik sekce Evropské komise na ochranu životního prostředí</a:t>
            </a:r>
          </a:p>
          <a:p>
            <a:pPr lvl="1">
              <a:lnSpc>
                <a:spcPct val="80000"/>
              </a:lnSpc>
            </a:pPr>
            <a:r>
              <a:rPr lang="cs-CZ" sz="1500" dirty="0"/>
              <a:t>1. akční program ochrany životního prostředí</a:t>
            </a:r>
          </a:p>
          <a:p>
            <a:pPr>
              <a:lnSpc>
                <a:spcPct val="80000"/>
              </a:lnSpc>
            </a:pPr>
            <a:r>
              <a:rPr lang="cs-CZ" sz="1800" dirty="0"/>
              <a:t>1977</a:t>
            </a:r>
          </a:p>
          <a:p>
            <a:pPr lvl="1">
              <a:lnSpc>
                <a:spcPct val="80000"/>
              </a:lnSpc>
            </a:pPr>
            <a:r>
              <a:rPr lang="cs-CZ" sz="1500" dirty="0"/>
              <a:t>2. akční program ochrany životního prostředí</a:t>
            </a:r>
          </a:p>
          <a:p>
            <a:pPr>
              <a:lnSpc>
                <a:spcPct val="80000"/>
              </a:lnSpc>
            </a:pPr>
            <a:r>
              <a:rPr lang="cs-CZ" sz="1800" dirty="0"/>
              <a:t>1980</a:t>
            </a:r>
          </a:p>
          <a:p>
            <a:pPr lvl="1">
              <a:lnSpc>
                <a:spcPct val="80000"/>
              </a:lnSpc>
            </a:pPr>
            <a:r>
              <a:rPr lang="cs-CZ" sz="1500" dirty="0"/>
              <a:t>Evropský soudní dvůr potvrdil možnost přijímat evropské závazné normy o ochraně životního prostředí v rámci regulace vnitřního trhu</a:t>
            </a:r>
          </a:p>
          <a:p>
            <a:pPr>
              <a:lnSpc>
                <a:spcPct val="80000"/>
              </a:lnSpc>
            </a:pPr>
            <a:r>
              <a:rPr lang="cs-CZ" sz="1800" dirty="0"/>
              <a:t>1981</a:t>
            </a:r>
          </a:p>
          <a:p>
            <a:pPr lvl="1">
              <a:lnSpc>
                <a:spcPct val="80000"/>
              </a:lnSpc>
            </a:pPr>
            <a:r>
              <a:rPr lang="cs-CZ" sz="1500" dirty="0"/>
              <a:t>v rámci Evropské komise zřízeno samostatné generální ředitelství pro životní prostředí</a:t>
            </a:r>
          </a:p>
          <a:p>
            <a:pPr>
              <a:lnSpc>
                <a:spcPct val="80000"/>
              </a:lnSpc>
            </a:pPr>
            <a:r>
              <a:rPr lang="cs-CZ" sz="1800" dirty="0"/>
              <a:t>1982</a:t>
            </a:r>
          </a:p>
          <a:p>
            <a:pPr lvl="1">
              <a:lnSpc>
                <a:spcPct val="80000"/>
              </a:lnSpc>
            </a:pPr>
            <a:r>
              <a:rPr lang="cs-CZ" sz="1500" dirty="0"/>
              <a:t>3. akční program ochrany životního prostředí</a:t>
            </a:r>
          </a:p>
          <a:p>
            <a:pPr>
              <a:lnSpc>
                <a:spcPct val="80000"/>
              </a:lnSpc>
            </a:pPr>
            <a:r>
              <a:rPr lang="cs-CZ" sz="1800" dirty="0"/>
              <a:t>1987</a:t>
            </a:r>
          </a:p>
          <a:p>
            <a:pPr lvl="1">
              <a:lnSpc>
                <a:spcPct val="80000"/>
              </a:lnSpc>
            </a:pPr>
            <a:r>
              <a:rPr lang="cs-CZ" sz="1500" dirty="0"/>
              <a:t>Jednotný evropský akt </a:t>
            </a:r>
          </a:p>
          <a:p>
            <a:pPr lvl="2">
              <a:lnSpc>
                <a:spcPct val="80000"/>
              </a:lnSpc>
            </a:pPr>
            <a:r>
              <a:rPr lang="cs-CZ" sz="1300" dirty="0"/>
              <a:t>samostatná politika ochrany životního prostředí součástí primárního práva</a:t>
            </a:r>
          </a:p>
          <a:p>
            <a:pPr lvl="1">
              <a:lnSpc>
                <a:spcPct val="80000"/>
              </a:lnSpc>
            </a:pPr>
            <a:r>
              <a:rPr lang="cs-CZ" sz="1500" dirty="0"/>
              <a:t>4. akční program ochrany životního prostředí</a:t>
            </a:r>
          </a:p>
        </p:txBody>
      </p:sp>
      <p:pic>
        <p:nvPicPr>
          <p:cNvPr id="2050" name="Picture 2" descr="F:\DATA\grafika\pruh 5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260648"/>
            <a:ext cx="9344470" cy="95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DATA\grafika\spodek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2" y="6338568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1979712" y="384547"/>
            <a:ext cx="66967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/>
              <a:t>Právo životního prostředí EU</a:t>
            </a:r>
          </a:p>
        </p:txBody>
      </p:sp>
    </p:spTree>
    <p:extLst>
      <p:ext uri="{BB962C8B-B14F-4D97-AF65-F5344CB8AC3E}">
        <p14:creationId xmlns:p14="http://schemas.microsoft.com/office/powerpoint/2010/main" val="1005232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cs-CZ" sz="2000" dirty="0"/>
              <a:t>1993</a:t>
            </a:r>
          </a:p>
          <a:p>
            <a:pPr lvl="1">
              <a:lnSpc>
                <a:spcPct val="80000"/>
              </a:lnSpc>
            </a:pPr>
            <a:r>
              <a:rPr lang="cs-CZ" sz="1800" dirty="0"/>
              <a:t>Maastrichtská smlouva novelizuje ustanovení o politice životního prostředí</a:t>
            </a:r>
          </a:p>
          <a:p>
            <a:pPr lvl="1">
              <a:lnSpc>
                <a:spcPct val="80000"/>
              </a:lnSpc>
            </a:pPr>
            <a:r>
              <a:rPr lang="cs-CZ" sz="1800" dirty="0"/>
              <a:t>5. akční program ochrany životního prostředí</a:t>
            </a:r>
          </a:p>
          <a:p>
            <a:pPr>
              <a:lnSpc>
                <a:spcPct val="80000"/>
              </a:lnSpc>
            </a:pPr>
            <a:r>
              <a:rPr lang="cs-CZ" sz="2000" dirty="0"/>
              <a:t>1998</a:t>
            </a:r>
          </a:p>
          <a:p>
            <a:pPr lvl="1">
              <a:lnSpc>
                <a:spcPct val="80000"/>
              </a:lnSpc>
            </a:pPr>
            <a:r>
              <a:rPr lang="cs-CZ" sz="1800" dirty="0"/>
              <a:t>Amsterodamská smlouva zavádí požadavek integrace ochrany životního prostředí do vymezování a provádění všech politik EU (čl. 6 SES) a princip trvale udržitelného rozvoje (čl. 2)</a:t>
            </a:r>
          </a:p>
          <a:p>
            <a:pPr lvl="1">
              <a:lnSpc>
                <a:spcPct val="80000"/>
              </a:lnSpc>
            </a:pPr>
            <a:r>
              <a:rPr lang="cs-CZ" sz="1800" dirty="0" err="1"/>
              <a:t>Cardiffský</a:t>
            </a:r>
            <a:r>
              <a:rPr lang="cs-CZ" sz="1800" dirty="0"/>
              <a:t> proces „S</a:t>
            </a:r>
            <a:r>
              <a:rPr lang="en-US" sz="1800" dirty="0" err="1"/>
              <a:t>trategy</a:t>
            </a:r>
            <a:r>
              <a:rPr lang="en-US" sz="1800" dirty="0"/>
              <a:t> for Integrating Environment into EU Policies</a:t>
            </a:r>
            <a:r>
              <a:rPr lang="cs-CZ" sz="1800" dirty="0"/>
              <a:t>“</a:t>
            </a:r>
          </a:p>
          <a:p>
            <a:pPr>
              <a:lnSpc>
                <a:spcPct val="80000"/>
              </a:lnSpc>
            </a:pPr>
            <a:r>
              <a:rPr lang="cs-CZ" sz="2000" dirty="0"/>
              <a:t>2001</a:t>
            </a:r>
          </a:p>
          <a:p>
            <a:pPr lvl="1">
              <a:lnSpc>
                <a:spcPct val="80000"/>
              </a:lnSpc>
            </a:pPr>
            <a:r>
              <a:rPr lang="cs-CZ" sz="1800" dirty="0"/>
              <a:t>První strategie EU pro udržitelný rozvoj</a:t>
            </a:r>
          </a:p>
          <a:p>
            <a:pPr>
              <a:lnSpc>
                <a:spcPct val="80000"/>
              </a:lnSpc>
            </a:pPr>
            <a:r>
              <a:rPr lang="cs-CZ" sz="2000" dirty="0"/>
              <a:t>2002</a:t>
            </a:r>
          </a:p>
          <a:p>
            <a:pPr lvl="1">
              <a:lnSpc>
                <a:spcPct val="80000"/>
              </a:lnSpc>
            </a:pPr>
            <a:r>
              <a:rPr lang="cs-CZ" sz="1800" dirty="0"/>
              <a:t>6. akční program pro životní prostředí (2002–2012)</a:t>
            </a:r>
          </a:p>
          <a:p>
            <a:pPr>
              <a:lnSpc>
                <a:spcPct val="80000"/>
              </a:lnSpc>
            </a:pPr>
            <a:r>
              <a:rPr lang="cs-CZ" sz="2000" dirty="0"/>
              <a:t>2006</a:t>
            </a:r>
          </a:p>
          <a:p>
            <a:pPr lvl="1">
              <a:lnSpc>
                <a:spcPct val="80000"/>
              </a:lnSpc>
            </a:pPr>
            <a:r>
              <a:rPr lang="cs-CZ" sz="1800" dirty="0"/>
              <a:t>Obnovená Strategie udržitelného rozvoje (pro rozšířenou EU)</a:t>
            </a:r>
          </a:p>
        </p:txBody>
      </p:sp>
      <p:pic>
        <p:nvPicPr>
          <p:cNvPr id="2050" name="Picture 2" descr="F:\DATA\grafika\pruh 5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260648"/>
            <a:ext cx="9344470" cy="95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DATA\grafika\spodek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2" y="6338568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1979712" y="384547"/>
            <a:ext cx="66967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/>
              <a:t>Právo životního prostředí EU</a:t>
            </a:r>
          </a:p>
        </p:txBody>
      </p:sp>
    </p:spTree>
    <p:extLst>
      <p:ext uri="{BB962C8B-B14F-4D97-AF65-F5344CB8AC3E}">
        <p14:creationId xmlns:p14="http://schemas.microsoft.com/office/powerpoint/2010/main" val="2790755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cs-CZ" dirty="0" smtClean="0"/>
              <a:t>Lisabonská smlouva</a:t>
            </a:r>
          </a:p>
          <a:p>
            <a:pPr>
              <a:lnSpc>
                <a:spcPct val="90000"/>
              </a:lnSpc>
            </a:pPr>
            <a:r>
              <a:rPr lang="cs-CZ" dirty="0" smtClean="0"/>
              <a:t>Bez </a:t>
            </a:r>
            <a:r>
              <a:rPr lang="cs-CZ" dirty="0"/>
              <a:t>zásadních dopadů a změn</a:t>
            </a:r>
          </a:p>
          <a:p>
            <a:pPr lvl="1">
              <a:lnSpc>
                <a:spcPct val="90000"/>
              </a:lnSpc>
            </a:pPr>
            <a:r>
              <a:rPr lang="cs-CZ" dirty="0"/>
              <a:t>Ochrana životního prostředí v rámci sdílených politik (hlava XX)</a:t>
            </a:r>
          </a:p>
          <a:p>
            <a:pPr lvl="1">
              <a:lnSpc>
                <a:spcPct val="90000"/>
              </a:lnSpc>
            </a:pPr>
            <a:r>
              <a:rPr lang="cs-CZ" dirty="0"/>
              <a:t>Zpřesnění a doplnění cílů (ochrana ŽP a UR) </a:t>
            </a:r>
            <a:r>
              <a:rPr lang="pl-PL" dirty="0"/>
              <a:t>do zakládajících smluv</a:t>
            </a:r>
            <a:endParaRPr lang="cs-CZ" dirty="0"/>
          </a:p>
          <a:p>
            <a:pPr lvl="1">
              <a:lnSpc>
                <a:spcPct val="90000"/>
              </a:lnSpc>
            </a:pPr>
            <a:r>
              <a:rPr lang="cs-CZ" dirty="0"/>
              <a:t>Zakotvení boje proti změně klimatu</a:t>
            </a:r>
          </a:p>
          <a:p>
            <a:pPr>
              <a:lnSpc>
                <a:spcPct val="90000"/>
              </a:lnSpc>
            </a:pPr>
            <a:r>
              <a:rPr lang="pt-BR" dirty="0"/>
              <a:t>Nová hlava XXI (energetika) – cíle EU</a:t>
            </a:r>
          </a:p>
          <a:p>
            <a:pPr lvl="1">
              <a:lnSpc>
                <a:spcPct val="90000"/>
              </a:lnSpc>
            </a:pPr>
            <a:r>
              <a:rPr lang="cs-CZ" dirty="0"/>
              <a:t>Podpora </a:t>
            </a:r>
            <a:r>
              <a:rPr lang="cs-CZ" dirty="0" err="1"/>
              <a:t>energ</a:t>
            </a:r>
            <a:r>
              <a:rPr lang="cs-CZ" dirty="0"/>
              <a:t>. účinnosti a úspor</a:t>
            </a:r>
          </a:p>
          <a:p>
            <a:pPr lvl="1">
              <a:lnSpc>
                <a:spcPct val="90000"/>
              </a:lnSpc>
            </a:pPr>
            <a:r>
              <a:rPr lang="cs-CZ" dirty="0"/>
              <a:t>Rozvoj nových a obnovitelných zdrojů</a:t>
            </a:r>
          </a:p>
        </p:txBody>
      </p:sp>
      <p:pic>
        <p:nvPicPr>
          <p:cNvPr id="2050" name="Picture 2" descr="F:\DATA\grafika\pruh 5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260648"/>
            <a:ext cx="9344470" cy="95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DATA\grafika\spodek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2" y="6338568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1979712" y="384547"/>
            <a:ext cx="66967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/>
              <a:t>Právo životního prostředí EU</a:t>
            </a:r>
          </a:p>
        </p:txBody>
      </p:sp>
    </p:spTree>
    <p:extLst>
      <p:ext uri="{BB962C8B-B14F-4D97-AF65-F5344CB8AC3E}">
        <p14:creationId xmlns:p14="http://schemas.microsoft.com/office/powerpoint/2010/main" val="724600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0" name="Picture 2" descr="F:\DATA\grafika\pruh 5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260648"/>
            <a:ext cx="9344470" cy="95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DATA\grafika\spodek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2" y="6338568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1979712" y="384547"/>
            <a:ext cx="66967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 smtClean="0"/>
              <a:t>Zajímavý fakt </a:t>
            </a:r>
            <a:r>
              <a:rPr lang="cs-CZ" altLang="cs-CZ" sz="4000" b="1" dirty="0" smtClean="0"/>
              <a:t>#3</a:t>
            </a:r>
            <a:endParaRPr lang="cs-CZ" sz="4000" b="1" dirty="0"/>
          </a:p>
        </p:txBody>
      </p:sp>
      <p:pic>
        <p:nvPicPr>
          <p:cNvPr id="7" name="Obrázek 3" descr="9019-1-1252192812.jpg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862" y="4653136"/>
            <a:ext cx="2948345" cy="2358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bdélník 5"/>
          <p:cNvSpPr/>
          <p:nvPr/>
        </p:nvSpPr>
        <p:spPr>
          <a:xfrm>
            <a:off x="1259632" y="2060849"/>
            <a:ext cx="619268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200" dirty="0" smtClean="0"/>
              <a:t>„</a:t>
            </a:r>
            <a:r>
              <a:rPr lang="cs-CZ" sz="3200" dirty="0"/>
              <a:t>A</a:t>
            </a:r>
            <a:r>
              <a:rPr lang="cs-CZ" sz="3200" dirty="0" smtClean="0"/>
              <a:t>genda </a:t>
            </a:r>
            <a:r>
              <a:rPr lang="cs-CZ" sz="3200" dirty="0"/>
              <a:t>životního prostředí dosahuje největšího podílu případů porušení unijního práva, kterými se zabývá Soudní dvůr, Komise, Petiční výbor Evropského parlamentu i Evropský veřejný ochránce práv</a:t>
            </a:r>
            <a:r>
              <a:rPr lang="cs-CZ" sz="3200" dirty="0" smtClean="0"/>
              <a:t>.“</a:t>
            </a:r>
          </a:p>
        </p:txBody>
      </p:sp>
    </p:spTree>
    <p:extLst>
      <p:ext uri="{BB962C8B-B14F-4D97-AF65-F5344CB8AC3E}">
        <p14:creationId xmlns:p14="http://schemas.microsoft.com/office/powerpoint/2010/main" val="867417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0" name="Picture 2" descr="F:\DATA\grafika\pruh 5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260648"/>
            <a:ext cx="9344470" cy="95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DATA\grafika\spodek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2" y="6338568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Nadpis 1"/>
          <p:cNvSpPr txBox="1">
            <a:spLocks/>
          </p:cNvSpPr>
          <p:nvPr/>
        </p:nvSpPr>
        <p:spPr>
          <a:xfrm>
            <a:off x="1540904" y="340446"/>
            <a:ext cx="746760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b="1" smtClean="0">
                <a:solidFill>
                  <a:schemeClr val="accent1">
                    <a:lumMod val="75000"/>
                  </a:schemeClr>
                </a:solidFill>
              </a:rPr>
              <a:t>Unijní právo životního prostředí</a:t>
            </a:r>
            <a:endParaRPr lang="cs-CZ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Zástupný symbol pro obsah 2"/>
          <p:cNvSpPr>
            <a:spLocks noGrp="1"/>
          </p:cNvSpPr>
          <p:nvPr>
            <p:ph sz="quarter" idx="1"/>
          </p:nvPr>
        </p:nvSpPr>
        <p:spPr>
          <a:xfrm>
            <a:off x="683568" y="1612933"/>
            <a:ext cx="7601272" cy="5256584"/>
          </a:xfrm>
        </p:spPr>
        <p:txBody>
          <a:bodyPr>
            <a:noAutofit/>
          </a:bodyPr>
          <a:lstStyle/>
          <a:p>
            <a:endParaRPr lang="cs-CZ" sz="1050" b="1" dirty="0" smtClean="0"/>
          </a:p>
          <a:p>
            <a:r>
              <a:rPr lang="cs-CZ" sz="2000" b="1" dirty="0" smtClean="0"/>
              <a:t>Vývojové etapy</a:t>
            </a:r>
          </a:p>
          <a:p>
            <a:endParaRPr lang="cs-CZ" sz="2000" b="1" dirty="0" smtClean="0"/>
          </a:p>
          <a:p>
            <a:r>
              <a:rPr lang="cs-CZ" sz="2000" b="1" dirty="0" smtClean="0"/>
              <a:t>Ekopolitika</a:t>
            </a:r>
          </a:p>
          <a:p>
            <a:pPr lvl="1"/>
            <a:r>
              <a:rPr lang="cs-CZ" sz="1600" dirty="0"/>
              <a:t>Akční programy</a:t>
            </a:r>
          </a:p>
          <a:p>
            <a:pPr lvl="2"/>
            <a:r>
              <a:rPr lang="cs-CZ" sz="1600" dirty="0"/>
              <a:t>Současnost: Sedmý akční program (</a:t>
            </a:r>
            <a:r>
              <a:rPr lang="cs-CZ" sz="1600" dirty="0" smtClean="0"/>
              <a:t>2014 - </a:t>
            </a:r>
            <a:r>
              <a:rPr lang="cs-CZ" sz="1600" dirty="0"/>
              <a:t>2020</a:t>
            </a:r>
            <a:r>
              <a:rPr lang="cs-CZ" sz="1600" dirty="0" smtClean="0"/>
              <a:t>) </a:t>
            </a:r>
            <a:endParaRPr lang="cs-CZ" sz="1600" dirty="0"/>
          </a:p>
          <a:p>
            <a:pPr marL="0" indent="0">
              <a:buNone/>
            </a:pPr>
            <a:r>
              <a:rPr lang="cs-CZ" sz="2000" b="1" dirty="0"/>
              <a:t> </a:t>
            </a:r>
            <a:r>
              <a:rPr lang="cs-CZ" sz="2000" b="1" dirty="0" smtClean="0"/>
              <a:t>        </a:t>
            </a:r>
            <a:r>
              <a:rPr lang="cs-CZ" sz="2000" dirty="0" smtClean="0"/>
              <a:t>- integrace do ostatních politik EU</a:t>
            </a:r>
          </a:p>
          <a:p>
            <a:r>
              <a:rPr lang="cs-CZ" sz="2000" b="1" dirty="0" smtClean="0"/>
              <a:t>Prameny  unijního práva životního prostředí </a:t>
            </a:r>
          </a:p>
          <a:p>
            <a:pPr lvl="1"/>
            <a:r>
              <a:rPr lang="cs-CZ" sz="2000" b="1" dirty="0" smtClean="0"/>
              <a:t>Primární právo</a:t>
            </a:r>
          </a:p>
          <a:p>
            <a:pPr lvl="1"/>
            <a:r>
              <a:rPr lang="cs-CZ" sz="2000" b="1" dirty="0" smtClean="0"/>
              <a:t>Sekundární právo </a:t>
            </a:r>
          </a:p>
          <a:p>
            <a:pPr lvl="1"/>
            <a:r>
              <a:rPr lang="cs-CZ" sz="2000" b="1" dirty="0" smtClean="0"/>
              <a:t>Judikatura Soudního dvora</a:t>
            </a:r>
          </a:p>
          <a:p>
            <a:pPr lvl="1"/>
            <a:endParaRPr lang="cs-CZ" sz="2000" b="1" dirty="0" smtClean="0"/>
          </a:p>
          <a:p>
            <a:r>
              <a:rPr lang="cs-CZ" sz="2000" i="1" dirty="0" smtClean="0"/>
              <a:t>viz v rámci konkrétních témat (SEA,EIA,IPPC,  informace, účast veřejnosti, odpovědnostní vztahy)  </a:t>
            </a:r>
            <a:endParaRPr lang="cs-CZ" sz="2000" i="1" dirty="0"/>
          </a:p>
        </p:txBody>
      </p:sp>
    </p:spTree>
    <p:extLst>
      <p:ext uri="{BB962C8B-B14F-4D97-AF65-F5344CB8AC3E}">
        <p14:creationId xmlns:p14="http://schemas.microsoft.com/office/powerpoint/2010/main" val="2492793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0" name="Picture 2" descr="F:\DATA\grafika\pruh 5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260648"/>
            <a:ext cx="9344470" cy="95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DATA\grafika\spodek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2" y="6338568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Nadpis 1"/>
          <p:cNvSpPr txBox="1">
            <a:spLocks/>
          </p:cNvSpPr>
          <p:nvPr/>
        </p:nvSpPr>
        <p:spPr>
          <a:xfrm>
            <a:off x="1540904" y="340446"/>
            <a:ext cx="746760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b="1" smtClean="0">
                <a:solidFill>
                  <a:schemeClr val="accent1">
                    <a:lumMod val="75000"/>
                  </a:schemeClr>
                </a:solidFill>
              </a:rPr>
              <a:t>Unijní právo životního prostředí</a:t>
            </a:r>
            <a:endParaRPr lang="cs-CZ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cs-CZ" sz="1000" b="1" u="sng" dirty="0" smtClean="0"/>
          </a:p>
          <a:p>
            <a:pPr lvl="1"/>
            <a:r>
              <a:rPr lang="cs-CZ" sz="1800" b="1" u="sng" dirty="0" smtClean="0"/>
              <a:t>Primární právo</a:t>
            </a:r>
          </a:p>
          <a:p>
            <a:pPr lvl="2"/>
            <a:r>
              <a:rPr lang="cs-CZ" b="1" dirty="0" smtClean="0"/>
              <a:t>Smlouva o Evropské unii (SEU)</a:t>
            </a:r>
          </a:p>
          <a:p>
            <a:pPr lvl="3"/>
            <a:r>
              <a:rPr lang="cs-CZ" dirty="0" smtClean="0"/>
              <a:t>Preambule, čl. 3 </a:t>
            </a:r>
          </a:p>
          <a:p>
            <a:pPr lvl="4"/>
            <a:r>
              <a:rPr lang="cs-CZ" sz="1800" dirty="0" smtClean="0"/>
              <a:t>udržitelný rozvoj, posilování ochrany životního prostředí </a:t>
            </a:r>
          </a:p>
          <a:p>
            <a:pPr lvl="2"/>
            <a:r>
              <a:rPr lang="cs-CZ" b="1" dirty="0" smtClean="0"/>
              <a:t>Smlouva o fungování Evropské unie (SFEU)</a:t>
            </a:r>
          </a:p>
          <a:p>
            <a:pPr lvl="3"/>
            <a:r>
              <a:rPr lang="cs-CZ" b="1" dirty="0" smtClean="0"/>
              <a:t>Hlava XX. Část III. - čl. 191 - 193</a:t>
            </a:r>
          </a:p>
          <a:p>
            <a:pPr lvl="2"/>
            <a:r>
              <a:rPr lang="cs-CZ" dirty="0" smtClean="0"/>
              <a:t>+ protokoly k nim</a:t>
            </a:r>
          </a:p>
          <a:p>
            <a:pPr lvl="2"/>
            <a:r>
              <a:rPr lang="cs-CZ" b="1" dirty="0" smtClean="0"/>
              <a:t>Smlouva o založení Evropského společenství pro atomovou energii (EUROATOM)</a:t>
            </a:r>
          </a:p>
          <a:p>
            <a:pPr lvl="2"/>
            <a:r>
              <a:rPr lang="cs-CZ" b="1" dirty="0" smtClean="0"/>
              <a:t>Listina základních práv Evropské unie</a:t>
            </a:r>
          </a:p>
          <a:p>
            <a:pPr lvl="3"/>
            <a:r>
              <a:rPr lang="cs-CZ" dirty="0" smtClean="0"/>
              <a:t>Čl. 37 – Ochrana životního prostředí</a:t>
            </a:r>
          </a:p>
          <a:p>
            <a:pPr lvl="3"/>
            <a:r>
              <a:rPr lang="cs-CZ" dirty="0" smtClean="0"/>
              <a:t>Čl. 35 - Ochrana zdraví</a:t>
            </a:r>
          </a:p>
          <a:p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2439048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0" name="Picture 2" descr="F:\DATA\grafika\pruh 5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260648"/>
            <a:ext cx="9344470" cy="95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DATA\grafika\spodek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2" y="6338568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Nadpis 1"/>
          <p:cNvSpPr txBox="1">
            <a:spLocks/>
          </p:cNvSpPr>
          <p:nvPr/>
        </p:nvSpPr>
        <p:spPr>
          <a:xfrm>
            <a:off x="1540904" y="340446"/>
            <a:ext cx="746760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b="1" smtClean="0">
                <a:solidFill>
                  <a:schemeClr val="accent1">
                    <a:lumMod val="75000"/>
                  </a:schemeClr>
                </a:solidFill>
              </a:rPr>
              <a:t>Unijní právo životního prostředí</a:t>
            </a:r>
            <a:endParaRPr lang="cs-CZ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Zástupný symbol pro obsah 2"/>
          <p:cNvSpPr>
            <a:spLocks noGrp="1"/>
          </p:cNvSpPr>
          <p:nvPr>
            <p:ph sz="quarter" idx="1"/>
          </p:nvPr>
        </p:nvSpPr>
        <p:spPr>
          <a:xfrm>
            <a:off x="611560" y="1124744"/>
            <a:ext cx="7601272" cy="5277200"/>
          </a:xfrm>
        </p:spPr>
        <p:txBody>
          <a:bodyPr>
            <a:normAutofit fontScale="77500" lnSpcReduction="20000"/>
          </a:bodyPr>
          <a:lstStyle/>
          <a:p>
            <a:pPr marL="365760" lvl="1" indent="0">
              <a:buNone/>
            </a:pPr>
            <a:r>
              <a:rPr lang="cs-CZ" sz="1800" b="1" u="sng" dirty="0" smtClean="0"/>
              <a:t>Sekundární  právo </a:t>
            </a:r>
            <a:endParaRPr lang="cs-CZ" sz="1800" b="1" u="sng" dirty="0"/>
          </a:p>
          <a:p>
            <a:pPr lvl="2"/>
            <a:r>
              <a:rPr lang="cs-CZ" b="1" dirty="0"/>
              <a:t>Nařízení</a:t>
            </a:r>
          </a:p>
          <a:p>
            <a:pPr lvl="3"/>
            <a:r>
              <a:rPr lang="cs-CZ" dirty="0"/>
              <a:t>Např. v oblasti – Odpady, ovzduší, nakládání s chemickými látkami </a:t>
            </a:r>
          </a:p>
          <a:p>
            <a:pPr lvl="2"/>
            <a:r>
              <a:rPr lang="cs-CZ" b="1" dirty="0"/>
              <a:t>Směrnice</a:t>
            </a:r>
          </a:p>
          <a:p>
            <a:pPr lvl="3"/>
            <a:r>
              <a:rPr lang="cs-CZ" dirty="0"/>
              <a:t>např. SEA, EIA, informace, IPPC, závažné havárie, Natura 2000, prevence a náprava škod na životním </a:t>
            </a:r>
            <a:r>
              <a:rPr lang="cs-CZ" dirty="0" smtClean="0"/>
              <a:t>prostředí</a:t>
            </a:r>
          </a:p>
          <a:p>
            <a:pPr lvl="3"/>
            <a:r>
              <a:rPr lang="cs-CZ" dirty="0" smtClean="0"/>
              <a:t>  	- transpozice směrnic do vnitrostátního práva</a:t>
            </a:r>
          </a:p>
          <a:p>
            <a:pPr lvl="3"/>
            <a:r>
              <a:rPr lang="cs-CZ" dirty="0"/>
              <a:t> </a:t>
            </a:r>
            <a:r>
              <a:rPr lang="cs-CZ" dirty="0" smtClean="0"/>
              <a:t>         - </a:t>
            </a:r>
            <a:r>
              <a:rPr lang="cs-CZ" i="1" dirty="0" err="1" smtClean="0"/>
              <a:t>infringement</a:t>
            </a:r>
            <a:r>
              <a:rPr lang="cs-CZ" i="1" dirty="0" smtClean="0"/>
              <a:t> </a:t>
            </a:r>
            <a:r>
              <a:rPr lang="cs-CZ" dirty="0" smtClean="0"/>
              <a:t>( řízení o porušení SFEU)  </a:t>
            </a:r>
          </a:p>
          <a:p>
            <a:pPr lvl="6"/>
            <a:r>
              <a:rPr lang="cs-CZ" i="1" dirty="0" smtClean="0"/>
              <a:t>– např.   ve věci nesprávné  transpozice  Směrnice EIA do právního řádu ČR:  formální </a:t>
            </a:r>
            <a:r>
              <a:rPr lang="cs-CZ" i="1" dirty="0"/>
              <a:t>upozornění ze dne 25.4.2013, č.j. C(2013) </a:t>
            </a:r>
            <a:r>
              <a:rPr lang="cs-CZ" i="1" dirty="0" smtClean="0"/>
              <a:t>2228,  </a:t>
            </a:r>
          </a:p>
          <a:p>
            <a:pPr lvl="6"/>
            <a:r>
              <a:rPr lang="cs-CZ" i="1" dirty="0"/>
              <a:t>Česká republika předložila v srpnu 2013 v souladu s článkem 258 Smlouvy o fungování EU své vyjádření, kterým reagovala na formální upozornění v řízení o porušení povinnosti (č. </a:t>
            </a:r>
            <a:r>
              <a:rPr lang="cs-CZ" i="1" dirty="0" smtClean="0"/>
              <a:t>2013/2048 - viz blíže přednáška Posuzování vlivů záměrů na životní prostředí  </a:t>
            </a:r>
            <a:endParaRPr lang="cs-CZ" i="1" dirty="0"/>
          </a:p>
          <a:p>
            <a:pPr lvl="2"/>
            <a:r>
              <a:rPr lang="cs-CZ" b="1" dirty="0"/>
              <a:t>Rozhodnutí, stanoviska, doporučení</a:t>
            </a:r>
          </a:p>
          <a:p>
            <a:pPr lvl="2"/>
            <a:r>
              <a:rPr lang="cs-CZ" b="1" dirty="0"/>
              <a:t>Dohody</a:t>
            </a:r>
          </a:p>
          <a:p>
            <a:pPr lvl="3"/>
            <a:r>
              <a:rPr lang="cs-CZ" dirty="0"/>
              <a:t>Mezinárodní dohody</a:t>
            </a:r>
          </a:p>
          <a:p>
            <a:pPr lvl="3"/>
            <a:r>
              <a:rPr lang="cs-CZ" dirty="0"/>
              <a:t>Úmluvy podepsané EU a zemí nebo organizací mimo EU</a:t>
            </a:r>
          </a:p>
          <a:p>
            <a:pPr lvl="3"/>
            <a:r>
              <a:rPr lang="cs-CZ" dirty="0"/>
              <a:t>Dohody mezi členskými státy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7266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0" name="Picture 2" descr="F:\DATA\grafika\pruh 5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260648"/>
            <a:ext cx="9344470" cy="95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DATA\grafika\spodek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2" y="6338568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Nadpis 1"/>
          <p:cNvSpPr txBox="1">
            <a:spLocks/>
          </p:cNvSpPr>
          <p:nvPr/>
        </p:nvSpPr>
        <p:spPr>
          <a:xfrm>
            <a:off x="1540904" y="340446"/>
            <a:ext cx="746760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b="1" smtClean="0">
                <a:solidFill>
                  <a:schemeClr val="accent1">
                    <a:lumMod val="75000"/>
                  </a:schemeClr>
                </a:solidFill>
              </a:rPr>
              <a:t>Unijní právo životního prostředí</a:t>
            </a:r>
            <a:endParaRPr lang="cs-CZ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1"/>
            <a:r>
              <a:rPr lang="cs-CZ" sz="2000" b="1" u="sng" dirty="0"/>
              <a:t>Judikatura Soudního dvora</a:t>
            </a:r>
          </a:p>
          <a:p>
            <a:pPr lvl="2"/>
            <a:r>
              <a:rPr lang="cs-CZ" sz="2000" b="1" dirty="0" smtClean="0"/>
              <a:t>Řízení o porušení povinnosti členskými státy </a:t>
            </a:r>
          </a:p>
          <a:p>
            <a:pPr marL="914400" lvl="2" indent="0">
              <a:buNone/>
            </a:pPr>
            <a:r>
              <a:rPr lang="cs-CZ" sz="2000" b="1" dirty="0"/>
              <a:t> </a:t>
            </a:r>
            <a:r>
              <a:rPr lang="cs-CZ" sz="2000" b="1" dirty="0" smtClean="0"/>
              <a:t>    </a:t>
            </a:r>
            <a:r>
              <a:rPr lang="cs-CZ" sz="2000" dirty="0" smtClean="0"/>
              <a:t>- nejčastější agenda SDEU</a:t>
            </a:r>
          </a:p>
          <a:p>
            <a:pPr marL="914400" lvl="2" indent="0">
              <a:buNone/>
            </a:pPr>
            <a:r>
              <a:rPr lang="cs-CZ" sz="2000" dirty="0"/>
              <a:t> </a:t>
            </a:r>
            <a:r>
              <a:rPr lang="cs-CZ" sz="2000" dirty="0" smtClean="0"/>
              <a:t>    - žalobcem je Komise, která nese důkazní břemeno</a:t>
            </a:r>
          </a:p>
          <a:p>
            <a:pPr marL="914400" lvl="2" indent="0">
              <a:buNone/>
            </a:pPr>
            <a:r>
              <a:rPr lang="cs-CZ" sz="2000" dirty="0"/>
              <a:t> </a:t>
            </a:r>
            <a:r>
              <a:rPr lang="cs-CZ" sz="2000" dirty="0" smtClean="0"/>
              <a:t>    - možnost přiznat odkladný účinek nebo nařídit předběžné  	opatření</a:t>
            </a:r>
          </a:p>
          <a:p>
            <a:pPr marL="914400" lvl="2" indent="0">
              <a:buNone/>
            </a:pPr>
            <a:r>
              <a:rPr lang="cs-CZ" sz="2000" dirty="0"/>
              <a:t> </a:t>
            </a:r>
            <a:r>
              <a:rPr lang="cs-CZ" sz="2000" dirty="0" smtClean="0"/>
              <a:t>    - možnost uložit pokutu</a:t>
            </a:r>
            <a:endParaRPr lang="cs-CZ" sz="2000" dirty="0"/>
          </a:p>
          <a:p>
            <a:pPr lvl="2"/>
            <a:r>
              <a:rPr lang="cs-CZ" sz="2000" b="1" dirty="0" smtClean="0"/>
              <a:t>Řízení o předběžných otázkách položených soudy členských států</a:t>
            </a:r>
          </a:p>
          <a:p>
            <a:pPr lvl="2"/>
            <a:r>
              <a:rPr lang="cs-CZ" sz="2000" b="1" dirty="0" smtClean="0"/>
              <a:t>Žaloby proti rozhodnutí unijních orgánů</a:t>
            </a:r>
            <a:endParaRPr lang="cs-CZ" sz="1600" b="1" dirty="0" smtClean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69473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0" name="Picture 2" descr="F:\DATA\grafika\pruh 5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260648"/>
            <a:ext cx="9344470" cy="95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DATA\grafika\spodek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2" y="6338568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Nadpis 1"/>
          <p:cNvSpPr txBox="1">
            <a:spLocks/>
          </p:cNvSpPr>
          <p:nvPr/>
        </p:nvSpPr>
        <p:spPr>
          <a:xfrm>
            <a:off x="1403648" y="260648"/>
            <a:ext cx="7467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400" b="1" dirty="0" smtClean="0"/>
              <a:t>Systém unijního práva životního prostředí dle věcného zaměření </a:t>
            </a:r>
            <a:endParaRPr lang="cs-CZ" sz="24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600" b="1" u="sng" dirty="0" smtClean="0">
                <a:solidFill>
                  <a:srgbClr val="C00000"/>
                </a:solidFill>
              </a:rPr>
              <a:t>Horizontální právní úprava – obecná část</a:t>
            </a:r>
          </a:p>
          <a:p>
            <a:pPr lvl="1"/>
            <a:r>
              <a:rPr lang="cs-CZ" sz="1600" dirty="0" smtClean="0"/>
              <a:t>Environmetální monitoring (Evropský registr úniků a přenosů znečisťujících látek</a:t>
            </a:r>
          </a:p>
          <a:p>
            <a:pPr lvl="1"/>
            <a:r>
              <a:rPr lang="cs-CZ" sz="1600" dirty="0" smtClean="0"/>
              <a:t>Environmetální „řízení“</a:t>
            </a:r>
          </a:p>
          <a:p>
            <a:pPr lvl="2"/>
            <a:r>
              <a:rPr lang="cs-CZ" sz="1600" dirty="0" smtClean="0"/>
              <a:t>Posuzování vlivů na životní prostředí</a:t>
            </a:r>
          </a:p>
          <a:p>
            <a:pPr lvl="2"/>
            <a:r>
              <a:rPr lang="cs-CZ" sz="1600" dirty="0" smtClean="0"/>
              <a:t>Integrovaná prevence</a:t>
            </a:r>
          </a:p>
          <a:p>
            <a:pPr lvl="2"/>
            <a:r>
              <a:rPr lang="cs-CZ" sz="1600" dirty="0" smtClean="0"/>
              <a:t>Odpovědnost za škody na životním prostředí</a:t>
            </a:r>
          </a:p>
          <a:p>
            <a:pPr lvl="2"/>
            <a:r>
              <a:rPr lang="cs-CZ" sz="1600" dirty="0" err="1" smtClean="0"/>
              <a:t>Ekoznačení</a:t>
            </a:r>
            <a:endParaRPr lang="cs-CZ" sz="1600" dirty="0" smtClean="0"/>
          </a:p>
          <a:p>
            <a:pPr lvl="2"/>
            <a:r>
              <a:rPr lang="cs-CZ" sz="1600" dirty="0" smtClean="0"/>
              <a:t>Systém environmentálního řízení a auditu</a:t>
            </a:r>
          </a:p>
          <a:p>
            <a:pPr lvl="2"/>
            <a:r>
              <a:rPr lang="cs-CZ" sz="1600" dirty="0" smtClean="0"/>
              <a:t>Finanční nástroje </a:t>
            </a:r>
          </a:p>
          <a:p>
            <a:pPr lvl="2"/>
            <a:r>
              <a:rPr lang="cs-CZ" sz="1600" dirty="0" smtClean="0"/>
              <a:t>Účast veřejnosti na rozhodování a přístup k informacím</a:t>
            </a:r>
          </a:p>
          <a:p>
            <a:pPr marL="914400" lvl="2" indent="0">
              <a:buNone/>
            </a:pPr>
            <a:endParaRPr lang="cs-CZ" sz="1600" dirty="0" smtClean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98585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0" name="Picture 2" descr="F:\DATA\grafika\pruh 5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260648"/>
            <a:ext cx="9344470" cy="95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DATA\grafika\spodek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2" y="6338568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Nadpis 1"/>
          <p:cNvSpPr txBox="1">
            <a:spLocks/>
          </p:cNvSpPr>
          <p:nvPr/>
        </p:nvSpPr>
        <p:spPr>
          <a:xfrm>
            <a:off x="1403648" y="260648"/>
            <a:ext cx="7467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400" b="1" dirty="0" smtClean="0"/>
              <a:t>Systém unijního práva životního prostředí dle věcného zaměření </a:t>
            </a:r>
            <a:endParaRPr lang="cs-CZ" sz="24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600" b="1" u="sng" smtClean="0">
                <a:solidFill>
                  <a:srgbClr val="C00000"/>
                </a:solidFill>
              </a:rPr>
              <a:t>Zvláštní část</a:t>
            </a:r>
            <a:r>
              <a:rPr lang="cs-CZ" sz="1600" u="sng" smtClean="0">
                <a:solidFill>
                  <a:srgbClr val="C00000"/>
                </a:solidFill>
              </a:rPr>
              <a:t>:</a:t>
            </a:r>
          </a:p>
          <a:p>
            <a:pPr lvl="1"/>
            <a:r>
              <a:rPr lang="cs-CZ" sz="1600" b="1" i="1" smtClean="0"/>
              <a:t>Ochrana složek životního prostředí</a:t>
            </a:r>
          </a:p>
          <a:p>
            <a:pPr lvl="2"/>
            <a:r>
              <a:rPr lang="cs-CZ" sz="1600" smtClean="0"/>
              <a:t>Ochrana ovzduší, klimatu, ozónové vrstvy</a:t>
            </a:r>
          </a:p>
          <a:p>
            <a:pPr lvl="2"/>
            <a:r>
              <a:rPr lang="cs-CZ" sz="1600" smtClean="0"/>
              <a:t>Ochrana půdy,</a:t>
            </a:r>
          </a:p>
          <a:p>
            <a:pPr lvl="2"/>
            <a:r>
              <a:rPr lang="cs-CZ" sz="1600" smtClean="0"/>
              <a:t>Ochrana přírody a biodiverzity</a:t>
            </a:r>
          </a:p>
          <a:p>
            <a:pPr lvl="1"/>
            <a:endParaRPr lang="cs-CZ" sz="1600" smtClean="0"/>
          </a:p>
          <a:p>
            <a:pPr lvl="1"/>
            <a:r>
              <a:rPr lang="cs-CZ" sz="1600" i="1" smtClean="0"/>
              <a:t> </a:t>
            </a:r>
            <a:r>
              <a:rPr lang="cs-CZ" sz="1600" b="1" i="1" smtClean="0"/>
              <a:t>ochrana před rizikovými činnostmi a faktory</a:t>
            </a:r>
          </a:p>
          <a:p>
            <a:pPr lvl="2"/>
            <a:r>
              <a:rPr lang="cs-CZ" sz="1600" smtClean="0"/>
              <a:t>Nakládání s odpady</a:t>
            </a:r>
          </a:p>
          <a:p>
            <a:pPr lvl="2"/>
            <a:r>
              <a:rPr lang="cs-CZ" sz="1600" smtClean="0"/>
              <a:t>Nakládání s chemickými látkami</a:t>
            </a:r>
          </a:p>
          <a:p>
            <a:pPr lvl="2"/>
            <a:r>
              <a:rPr lang="cs-CZ" sz="1600" smtClean="0"/>
              <a:t>Ochrana před hlukem</a:t>
            </a:r>
          </a:p>
          <a:p>
            <a:pPr lvl="2"/>
            <a:endParaRPr lang="cs-CZ" sz="1600" smtClean="0"/>
          </a:p>
          <a:p>
            <a:pPr lvl="2"/>
            <a:r>
              <a:rPr lang="cs-CZ" sz="1600" smtClean="0"/>
              <a:t>Pozn. </a:t>
            </a:r>
          </a:p>
          <a:p>
            <a:pPr lvl="2"/>
            <a:r>
              <a:rPr lang="cs-CZ" sz="1600" smtClean="0"/>
              <a:t>další aspekty ochrany životního prostředí: </a:t>
            </a:r>
          </a:p>
          <a:p>
            <a:pPr lvl="3"/>
            <a:r>
              <a:rPr lang="cs-CZ" sz="1600" smtClean="0"/>
              <a:t>např. v rámci zemědělství (zemědělství a vliv jeho na životní prostředí, lesnictví)</a:t>
            </a:r>
          </a:p>
          <a:p>
            <a:pPr lvl="3"/>
            <a:r>
              <a:rPr lang="cs-CZ" sz="1600" smtClean="0"/>
              <a:t>samostatně ionizující záření, jaderná bezpečnost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2094212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cs-CZ" dirty="0"/>
          </a:p>
          <a:p>
            <a:endParaRPr lang="cs-CZ" dirty="0"/>
          </a:p>
        </p:txBody>
      </p:sp>
      <p:pic>
        <p:nvPicPr>
          <p:cNvPr id="2050" name="Picture 2" descr="F:\DATA\grafika\pruh 5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260648"/>
            <a:ext cx="9344470" cy="95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DATA\grafika\spodek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2" y="6338568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1979712" y="384547"/>
            <a:ext cx="66967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 smtClean="0"/>
              <a:t>Pojetí práva</a:t>
            </a:r>
            <a:endParaRPr lang="cs-CZ" sz="4000" b="1" dirty="0"/>
          </a:p>
        </p:txBody>
      </p:sp>
      <p:pic>
        <p:nvPicPr>
          <p:cNvPr id="1026" name="Picture 2" descr="C:\Users\Vojtech\Desktop\seacoast-wallpapers-couple-screensaver-summer-nature-random-9483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1530" y="263024"/>
            <a:ext cx="10219004" cy="6386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3589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2050" name="Picture 2" descr="F:\DATA\grafika\pruh 5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260648"/>
            <a:ext cx="9344470" cy="95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DATA\grafika\spodek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2" y="6338568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aoblený obdélník 4"/>
          <p:cNvSpPr/>
          <p:nvPr/>
        </p:nvSpPr>
        <p:spPr>
          <a:xfrm>
            <a:off x="611560" y="1340768"/>
            <a:ext cx="5616624" cy="93610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3600" dirty="0" smtClean="0"/>
              <a:t>Ústavní právo</a:t>
            </a:r>
            <a:endParaRPr lang="cs-CZ" sz="3600" dirty="0"/>
          </a:p>
        </p:txBody>
      </p:sp>
      <p:sp>
        <p:nvSpPr>
          <p:cNvPr id="8" name="Zaoblený obdélník 7"/>
          <p:cNvSpPr/>
          <p:nvPr/>
        </p:nvSpPr>
        <p:spPr>
          <a:xfrm>
            <a:off x="611560" y="2463814"/>
            <a:ext cx="5616624" cy="936104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3600" dirty="0" smtClean="0"/>
              <a:t>Trestní právo</a:t>
            </a:r>
            <a:endParaRPr lang="cs-CZ" sz="3600" dirty="0"/>
          </a:p>
        </p:txBody>
      </p:sp>
      <p:sp>
        <p:nvSpPr>
          <p:cNvPr id="9" name="Zaoblený obdélník 8"/>
          <p:cNvSpPr/>
          <p:nvPr/>
        </p:nvSpPr>
        <p:spPr>
          <a:xfrm>
            <a:off x="628261" y="3573016"/>
            <a:ext cx="5599923" cy="936104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cs-CZ" sz="3600" dirty="0" smtClean="0"/>
              <a:t>Správní právo</a:t>
            </a:r>
            <a:endParaRPr lang="cs-CZ" sz="3600" dirty="0"/>
          </a:p>
        </p:txBody>
      </p:sp>
      <p:sp>
        <p:nvSpPr>
          <p:cNvPr id="10" name="Zaoblený obdélník 9"/>
          <p:cNvSpPr/>
          <p:nvPr/>
        </p:nvSpPr>
        <p:spPr>
          <a:xfrm>
            <a:off x="634176" y="4617132"/>
            <a:ext cx="5594008" cy="93610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3600" dirty="0" smtClean="0"/>
              <a:t>Civilní právo</a:t>
            </a:r>
            <a:endParaRPr lang="cs-CZ" sz="3600" dirty="0"/>
          </a:p>
        </p:txBody>
      </p:sp>
      <p:sp>
        <p:nvSpPr>
          <p:cNvPr id="11" name="Zaoblený obdélník 10"/>
          <p:cNvSpPr/>
          <p:nvPr/>
        </p:nvSpPr>
        <p:spPr>
          <a:xfrm>
            <a:off x="648418" y="5707157"/>
            <a:ext cx="5579766" cy="936104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3600" dirty="0" smtClean="0"/>
              <a:t>Další odvětví</a:t>
            </a:r>
            <a:endParaRPr lang="cs-CZ" sz="3600" dirty="0"/>
          </a:p>
        </p:txBody>
      </p:sp>
      <p:sp>
        <p:nvSpPr>
          <p:cNvPr id="6" name="Zaoblený obdélník 5"/>
          <p:cNvSpPr/>
          <p:nvPr/>
        </p:nvSpPr>
        <p:spPr>
          <a:xfrm>
            <a:off x="3431180" y="3655707"/>
            <a:ext cx="1889783" cy="789064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Právo životního prostředí v užším pojetí</a:t>
            </a:r>
            <a:endParaRPr lang="cs-CZ" dirty="0"/>
          </a:p>
        </p:txBody>
      </p:sp>
      <p:sp>
        <p:nvSpPr>
          <p:cNvPr id="7" name="Zaoblený obdélník 6"/>
          <p:cNvSpPr/>
          <p:nvPr/>
        </p:nvSpPr>
        <p:spPr>
          <a:xfrm>
            <a:off x="7665735" y="3992674"/>
            <a:ext cx="1008112" cy="33857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7521488" y="3382061"/>
            <a:ext cx="13018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NORMY PŽP</a:t>
            </a:r>
          </a:p>
        </p:txBody>
      </p:sp>
      <p:sp>
        <p:nvSpPr>
          <p:cNvPr id="15" name="Zaoblený obdélník 14"/>
          <p:cNvSpPr/>
          <p:nvPr/>
        </p:nvSpPr>
        <p:spPr>
          <a:xfrm>
            <a:off x="5608519" y="1470243"/>
            <a:ext cx="504056" cy="662613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6" name="Zaoblený obdélník 15"/>
          <p:cNvSpPr/>
          <p:nvPr/>
        </p:nvSpPr>
        <p:spPr>
          <a:xfrm>
            <a:off x="5608519" y="2594958"/>
            <a:ext cx="504056" cy="69002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7" name="Zaoblený obdélník 16"/>
          <p:cNvSpPr/>
          <p:nvPr/>
        </p:nvSpPr>
        <p:spPr>
          <a:xfrm>
            <a:off x="5582254" y="4740171"/>
            <a:ext cx="504056" cy="69002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8" name="Zaoblený obdélník 17"/>
          <p:cNvSpPr/>
          <p:nvPr/>
        </p:nvSpPr>
        <p:spPr>
          <a:xfrm>
            <a:off x="5582254" y="5879314"/>
            <a:ext cx="504056" cy="69002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9" name="Zaoblený obdélník 18"/>
          <p:cNvSpPr/>
          <p:nvPr/>
        </p:nvSpPr>
        <p:spPr>
          <a:xfrm>
            <a:off x="5508891" y="3705226"/>
            <a:ext cx="504056" cy="69002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cxnSp>
        <p:nvCxnSpPr>
          <p:cNvPr id="14" name="Přímá spojnice se šipkou 13"/>
          <p:cNvCxnSpPr/>
          <p:nvPr/>
        </p:nvCxnSpPr>
        <p:spPr>
          <a:xfrm flipH="1" flipV="1">
            <a:off x="6012948" y="1801550"/>
            <a:ext cx="1439372" cy="205949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nice se šipkou 20"/>
          <p:cNvCxnSpPr/>
          <p:nvPr/>
        </p:nvCxnSpPr>
        <p:spPr>
          <a:xfrm flipH="1" flipV="1">
            <a:off x="6012948" y="2939972"/>
            <a:ext cx="1295356" cy="10884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Přímá spojnice se šipkou 22"/>
          <p:cNvCxnSpPr/>
          <p:nvPr/>
        </p:nvCxnSpPr>
        <p:spPr>
          <a:xfrm flipH="1" flipV="1">
            <a:off x="5834282" y="4193649"/>
            <a:ext cx="1474022" cy="13760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Přímá spojnice se šipkou 24"/>
          <p:cNvCxnSpPr/>
          <p:nvPr/>
        </p:nvCxnSpPr>
        <p:spPr>
          <a:xfrm flipH="1">
            <a:off x="5860547" y="4617132"/>
            <a:ext cx="1660941" cy="4680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římá spojnice se šipkou 26"/>
          <p:cNvCxnSpPr/>
          <p:nvPr/>
        </p:nvCxnSpPr>
        <p:spPr>
          <a:xfrm flipH="1">
            <a:off x="6012947" y="4509120"/>
            <a:ext cx="1943429" cy="171520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9" name="Přímá spojnice se šipkou 2048"/>
          <p:cNvCxnSpPr/>
          <p:nvPr/>
        </p:nvCxnSpPr>
        <p:spPr>
          <a:xfrm flipH="1" flipV="1">
            <a:off x="5220072" y="3861048"/>
            <a:ext cx="2088232" cy="3009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Nadpis 1"/>
          <p:cNvSpPr txBox="1">
            <a:spLocks/>
          </p:cNvSpPr>
          <p:nvPr/>
        </p:nvSpPr>
        <p:spPr>
          <a:xfrm>
            <a:off x="1236103" y="162448"/>
            <a:ext cx="7467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České právo životního prostředí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35580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2050" name="Picture 2" descr="F:\DATA\grafika\pruh 5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260648"/>
            <a:ext cx="9344470" cy="95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DATA\grafika\spodek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2" y="6338568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4860032" y="972017"/>
            <a:ext cx="66967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/>
              <a:t>Správní právo</a:t>
            </a:r>
            <a:endParaRPr lang="cs-CZ" sz="3200" b="1" dirty="0"/>
          </a:p>
        </p:txBody>
      </p:sp>
      <p:sp>
        <p:nvSpPr>
          <p:cNvPr id="6" name="Zaoblený obdélník 5"/>
          <p:cNvSpPr/>
          <p:nvPr/>
        </p:nvSpPr>
        <p:spPr>
          <a:xfrm>
            <a:off x="755576" y="1556792"/>
            <a:ext cx="7344816" cy="460851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Zaoblený obdélník 6"/>
          <p:cNvSpPr/>
          <p:nvPr/>
        </p:nvSpPr>
        <p:spPr>
          <a:xfrm>
            <a:off x="1187624" y="1792609"/>
            <a:ext cx="3974404" cy="115212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800" dirty="0" smtClean="0"/>
              <a:t>Právo životního prostředí</a:t>
            </a:r>
            <a:endParaRPr lang="cs-CZ" sz="2800" dirty="0"/>
          </a:p>
        </p:txBody>
      </p:sp>
      <p:sp>
        <p:nvSpPr>
          <p:cNvPr id="10" name="Zaoblený obdélník 9"/>
          <p:cNvSpPr/>
          <p:nvPr/>
        </p:nvSpPr>
        <p:spPr>
          <a:xfrm>
            <a:off x="921832" y="3068960"/>
            <a:ext cx="7106552" cy="817794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cs-CZ" sz="2800" dirty="0" smtClean="0"/>
              <a:t>Regulace územního plánování a výstavby</a:t>
            </a:r>
            <a:endParaRPr lang="cs-CZ" sz="2800" dirty="0"/>
          </a:p>
        </p:txBody>
      </p:sp>
      <p:sp>
        <p:nvSpPr>
          <p:cNvPr id="12" name="Zaoblený obdélník 11"/>
          <p:cNvSpPr/>
          <p:nvPr/>
        </p:nvSpPr>
        <p:spPr>
          <a:xfrm>
            <a:off x="3419872" y="5159815"/>
            <a:ext cx="3209932" cy="79208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cs-CZ" sz="2800" dirty="0" smtClean="0"/>
              <a:t>Správní trestání</a:t>
            </a:r>
            <a:endParaRPr lang="cs-CZ" sz="2800" dirty="0"/>
          </a:p>
        </p:txBody>
      </p:sp>
      <p:sp>
        <p:nvSpPr>
          <p:cNvPr id="13" name="Zaoblený obdélník 12"/>
          <p:cNvSpPr/>
          <p:nvPr/>
        </p:nvSpPr>
        <p:spPr>
          <a:xfrm>
            <a:off x="1835696" y="4131824"/>
            <a:ext cx="5616624" cy="72008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cs-CZ" sz="2800" dirty="0" smtClean="0"/>
              <a:t>Daňové předpisy, státní dotace</a:t>
            </a:r>
            <a:endParaRPr lang="cs-CZ" sz="2800" dirty="0"/>
          </a:p>
        </p:txBody>
      </p:sp>
      <p:sp>
        <p:nvSpPr>
          <p:cNvPr id="15" name="Zaoblený obdélník 14"/>
          <p:cNvSpPr/>
          <p:nvPr/>
        </p:nvSpPr>
        <p:spPr>
          <a:xfrm>
            <a:off x="7394678" y="3146550"/>
            <a:ext cx="504056" cy="662613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6" name="Zaoblený obdélník 15"/>
          <p:cNvSpPr/>
          <p:nvPr/>
        </p:nvSpPr>
        <p:spPr>
          <a:xfrm>
            <a:off x="6912260" y="4160557"/>
            <a:ext cx="504056" cy="662613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7" name="Zaoblený obdélník 16"/>
          <p:cNvSpPr/>
          <p:nvPr/>
        </p:nvSpPr>
        <p:spPr>
          <a:xfrm>
            <a:off x="6012160" y="5224552"/>
            <a:ext cx="504056" cy="662613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0609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2050" name="Picture 2" descr="F:\DATA\grafika\pruh 5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260648"/>
            <a:ext cx="9344470" cy="95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DATA\grafika\spodek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2" y="6338568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1979712" y="384547"/>
            <a:ext cx="66967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 smtClean="0"/>
              <a:t>Právo životního prostředí</a:t>
            </a:r>
            <a:endParaRPr lang="cs-CZ" sz="4000" b="1" dirty="0"/>
          </a:p>
        </p:txBody>
      </p:sp>
      <p:sp>
        <p:nvSpPr>
          <p:cNvPr id="6" name="Zaoblený obdélník 5"/>
          <p:cNvSpPr/>
          <p:nvPr/>
        </p:nvSpPr>
        <p:spPr>
          <a:xfrm>
            <a:off x="755576" y="1556792"/>
            <a:ext cx="7344816" cy="460851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Zaoblený obdélník 6"/>
          <p:cNvSpPr/>
          <p:nvPr/>
        </p:nvSpPr>
        <p:spPr>
          <a:xfrm>
            <a:off x="1187624" y="1792609"/>
            <a:ext cx="3974404" cy="115212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800" dirty="0" smtClean="0"/>
              <a:t>Ochrana přírody a krajiny</a:t>
            </a:r>
            <a:endParaRPr lang="cs-CZ" sz="2800" dirty="0"/>
          </a:p>
        </p:txBody>
      </p:sp>
      <p:sp>
        <p:nvSpPr>
          <p:cNvPr id="10" name="Zaoblený obdélník 9"/>
          <p:cNvSpPr/>
          <p:nvPr/>
        </p:nvSpPr>
        <p:spPr>
          <a:xfrm>
            <a:off x="858524" y="3148149"/>
            <a:ext cx="2880320" cy="817794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800" dirty="0" smtClean="0"/>
              <a:t>Ochrana ovzduší</a:t>
            </a:r>
            <a:endParaRPr lang="cs-CZ" sz="2800" dirty="0"/>
          </a:p>
        </p:txBody>
      </p:sp>
      <p:sp>
        <p:nvSpPr>
          <p:cNvPr id="11" name="Zaoblený obdélník 10"/>
          <p:cNvSpPr/>
          <p:nvPr/>
        </p:nvSpPr>
        <p:spPr>
          <a:xfrm>
            <a:off x="5004048" y="3068960"/>
            <a:ext cx="2857972" cy="79208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800" dirty="0" smtClean="0"/>
              <a:t>Chemické látky</a:t>
            </a:r>
            <a:endParaRPr lang="cs-CZ" sz="2800" dirty="0"/>
          </a:p>
        </p:txBody>
      </p:sp>
      <p:sp>
        <p:nvSpPr>
          <p:cNvPr id="12" name="Zaoblený obdélník 11"/>
          <p:cNvSpPr/>
          <p:nvPr/>
        </p:nvSpPr>
        <p:spPr>
          <a:xfrm>
            <a:off x="5077225" y="4509120"/>
            <a:ext cx="2497932" cy="79208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800" dirty="0" smtClean="0"/>
              <a:t>Obaly, odpady</a:t>
            </a:r>
            <a:endParaRPr lang="cs-CZ" sz="2800" dirty="0"/>
          </a:p>
        </p:txBody>
      </p:sp>
      <p:sp>
        <p:nvSpPr>
          <p:cNvPr id="13" name="Zaoblený obdélník 12"/>
          <p:cNvSpPr/>
          <p:nvPr/>
        </p:nvSpPr>
        <p:spPr>
          <a:xfrm>
            <a:off x="2330142" y="4041068"/>
            <a:ext cx="2426693" cy="72008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800" dirty="0" smtClean="0"/>
              <a:t>Ochrana vod</a:t>
            </a:r>
            <a:endParaRPr lang="cs-CZ" sz="2800" dirty="0"/>
          </a:p>
        </p:txBody>
      </p:sp>
      <p:sp>
        <p:nvSpPr>
          <p:cNvPr id="14" name="Zaoblený obdélník 13"/>
          <p:cNvSpPr/>
          <p:nvPr/>
        </p:nvSpPr>
        <p:spPr>
          <a:xfrm>
            <a:off x="1583600" y="5100939"/>
            <a:ext cx="2808514" cy="797643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800" dirty="0" smtClean="0"/>
              <a:t>Ochrana zvířat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43202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0" name="Picture 2" descr="F:\DATA\grafika\pruh 5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260648"/>
            <a:ext cx="9344470" cy="95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DATA\grafika\spodek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2" y="6338568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Nadpis 1"/>
          <p:cNvSpPr txBox="1">
            <a:spLocks/>
          </p:cNvSpPr>
          <p:nvPr/>
        </p:nvSpPr>
        <p:spPr>
          <a:xfrm>
            <a:off x="1540904" y="73333"/>
            <a:ext cx="7467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b="1" dirty="0" smtClean="0"/>
              <a:t>České právo životního prostředí </a:t>
            </a:r>
            <a:endParaRPr lang="cs-CZ" b="1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obsah 2"/>
          <p:cNvSpPr txBox="1">
            <a:spLocks/>
          </p:cNvSpPr>
          <p:nvPr/>
        </p:nvSpPr>
        <p:spPr>
          <a:xfrm>
            <a:off x="323528" y="1582294"/>
            <a:ext cx="8363272" cy="5589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800" dirty="0" smtClean="0"/>
              <a:t> </a:t>
            </a:r>
            <a:r>
              <a:rPr lang="cs-CZ" sz="2000" b="1" dirty="0" smtClean="0"/>
              <a:t>nekodifikované</a:t>
            </a:r>
          </a:p>
          <a:p>
            <a:pPr lvl="1"/>
            <a:r>
              <a:rPr lang="cs-CZ" sz="1800" dirty="0" smtClean="0"/>
              <a:t>Zákon č. 17/1992 Sb., o životním prostředí, má povahu „rámcového zákona“</a:t>
            </a:r>
          </a:p>
          <a:p>
            <a:pPr lvl="1"/>
            <a:r>
              <a:rPr lang="cs-CZ" sz="1800" dirty="0" smtClean="0"/>
              <a:t> </a:t>
            </a:r>
          </a:p>
          <a:p>
            <a:pPr lvl="1"/>
            <a:r>
              <a:rPr lang="cs-CZ" sz="1800" dirty="0" smtClean="0"/>
              <a:t>z judikatury  k povaze ustanovení  zákona č. 17/1992 Sb. srov. např. :</a:t>
            </a:r>
          </a:p>
          <a:p>
            <a:pPr lvl="1"/>
            <a:endParaRPr lang="cs-CZ" sz="1800" i="1" dirty="0" smtClean="0"/>
          </a:p>
          <a:p>
            <a:pPr lvl="2"/>
            <a:r>
              <a:rPr lang="cs-CZ" sz="1500" i="1" dirty="0" smtClean="0"/>
              <a:t>;Nejvyšší správní soud k tomu dodává, že ustanovení zákona o životním prostředí jsou navíc charakteru spíše proklamativního, než normativního a typově tak odpovídají více ustanovením ústavního zákona, než zákona „obyčejného“.</a:t>
            </a:r>
          </a:p>
          <a:p>
            <a:pPr lvl="2"/>
            <a:r>
              <a:rPr lang="cs-CZ" sz="1800" dirty="0" smtClean="0"/>
              <a:t>Rozsudek NSS ze dne 18.5.2006 </a:t>
            </a:r>
            <a:r>
              <a:rPr lang="cs-CZ" sz="1800" dirty="0" err="1" smtClean="0"/>
              <a:t>sp.zn</a:t>
            </a:r>
            <a:r>
              <a:rPr lang="cs-CZ" sz="1800" dirty="0" smtClean="0"/>
              <a:t>. 3 </a:t>
            </a:r>
            <a:r>
              <a:rPr lang="cs-CZ" sz="1800" dirty="0" err="1" smtClean="0"/>
              <a:t>Ans</a:t>
            </a:r>
            <a:r>
              <a:rPr lang="cs-CZ" sz="1800" dirty="0" smtClean="0"/>
              <a:t> 8/2005</a:t>
            </a:r>
          </a:p>
          <a:p>
            <a:pPr lvl="2"/>
            <a:endParaRPr lang="cs-CZ" i="1" dirty="0" smtClean="0"/>
          </a:p>
          <a:p>
            <a:r>
              <a:rPr lang="cs-CZ" sz="1800" i="1" dirty="0" smtClean="0"/>
              <a:t>Pokus o kodifikaci – návrh věcného záměru zákona o životním prostředí (2005, vytvořen na základě Legislativního plánu vlády na rok 2004) </a:t>
            </a:r>
          </a:p>
          <a:p>
            <a:pPr lvl="2"/>
            <a:endParaRPr lang="cs-CZ" sz="2200" dirty="0"/>
          </a:p>
        </p:txBody>
      </p:sp>
    </p:spTree>
    <p:extLst>
      <p:ext uri="{BB962C8B-B14F-4D97-AF65-F5344CB8AC3E}">
        <p14:creationId xmlns:p14="http://schemas.microsoft.com/office/powerpoint/2010/main" val="3625417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DATA\grafika\pruh 5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260648"/>
            <a:ext cx="9344470" cy="95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DATA\grafika\spodek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2" y="6338568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Nadpis 1"/>
          <p:cNvSpPr>
            <a:spLocks noGrp="1"/>
          </p:cNvSpPr>
          <p:nvPr>
            <p:ph type="title"/>
          </p:nvPr>
        </p:nvSpPr>
        <p:spPr>
          <a:xfrm>
            <a:off x="940568" y="481236"/>
            <a:ext cx="8291264" cy="490065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Systém práva životního prostředí</a:t>
            </a:r>
            <a:endParaRPr lang="cs-CZ" dirty="0"/>
          </a:p>
        </p:txBody>
      </p:sp>
      <p:sp>
        <p:nvSpPr>
          <p:cNvPr id="10" name="Zástupný symbol pro obsah 3"/>
          <p:cNvSpPr>
            <a:spLocks noGrp="1"/>
          </p:cNvSpPr>
          <p:nvPr>
            <p:ph sz="quarter" idx="4294967295"/>
          </p:nvPr>
        </p:nvSpPr>
        <p:spPr>
          <a:xfrm>
            <a:off x="323528" y="1619672"/>
            <a:ext cx="4464496" cy="5472608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1400" dirty="0" smtClean="0"/>
              <a:t>Pojem a  předmět</a:t>
            </a:r>
          </a:p>
          <a:p>
            <a:r>
              <a:rPr lang="cs-CZ" sz="1400" dirty="0" smtClean="0"/>
              <a:t>Principy </a:t>
            </a:r>
          </a:p>
          <a:p>
            <a:r>
              <a:rPr lang="cs-CZ" sz="1400" dirty="0" smtClean="0"/>
              <a:t>Prameny </a:t>
            </a:r>
          </a:p>
          <a:p>
            <a:r>
              <a:rPr lang="cs-CZ" sz="1400" dirty="0" smtClean="0"/>
              <a:t>Subjekty </a:t>
            </a:r>
          </a:p>
          <a:p>
            <a:r>
              <a:rPr lang="cs-CZ" sz="1400" dirty="0" smtClean="0"/>
              <a:t>Institucionální zabezpečení </a:t>
            </a:r>
          </a:p>
          <a:p>
            <a:r>
              <a:rPr lang="cs-CZ" sz="1400" dirty="0" smtClean="0"/>
              <a:t>Průřezové (horizontální)  nástroje ochrany životního prostředí</a:t>
            </a:r>
          </a:p>
          <a:p>
            <a:pPr lvl="1"/>
            <a:r>
              <a:rPr lang="cs-CZ" sz="1400" dirty="0" smtClean="0"/>
              <a:t>právo na příznivé životní prostředí a prostředky k jeho uplatnění, </a:t>
            </a:r>
          </a:p>
          <a:p>
            <a:pPr lvl="1"/>
            <a:r>
              <a:rPr lang="cs-CZ" sz="1400" dirty="0" smtClean="0"/>
              <a:t>přístup k informacím o ŽP,</a:t>
            </a:r>
          </a:p>
          <a:p>
            <a:pPr lvl="1"/>
            <a:r>
              <a:rPr lang="cs-CZ" sz="1400" dirty="0" smtClean="0"/>
              <a:t> účast veřejnosti v oblasti ŽP,  </a:t>
            </a:r>
          </a:p>
          <a:p>
            <a:pPr lvl="1"/>
            <a:r>
              <a:rPr lang="cs-CZ" sz="1400" dirty="0" smtClean="0"/>
              <a:t>SEA,EIA, IPPC, </a:t>
            </a:r>
          </a:p>
          <a:p>
            <a:pPr lvl="1"/>
            <a:r>
              <a:rPr lang="cs-CZ" sz="1400" dirty="0" smtClean="0"/>
              <a:t>ochrana životního prostředí v procesech podle stavebního zákona, </a:t>
            </a:r>
          </a:p>
          <a:p>
            <a:pPr lvl="1"/>
            <a:r>
              <a:rPr lang="cs-CZ" sz="1400" dirty="0" smtClean="0"/>
              <a:t>ochrana životního prostředí při mimořádných událostech,</a:t>
            </a:r>
          </a:p>
          <a:p>
            <a:pPr lvl="1"/>
            <a:r>
              <a:rPr lang="cs-CZ" sz="1400" dirty="0" smtClean="0"/>
              <a:t>Vlastnictví  a životní prostředí </a:t>
            </a:r>
          </a:p>
          <a:p>
            <a:pPr lvl="1"/>
            <a:r>
              <a:rPr lang="cs-CZ" sz="1400" dirty="0" smtClean="0"/>
              <a:t>odpovědnostní vztahy v oblasti  životního prostředí  </a:t>
            </a:r>
          </a:p>
          <a:p>
            <a:pPr marL="0" indent="0">
              <a:buNone/>
            </a:pPr>
            <a:r>
              <a:rPr lang="cs-CZ" sz="1500" i="1" dirty="0" smtClean="0"/>
              <a:t>+  vztah k ochraně člověka/lidského/veřejného zdraví</a:t>
            </a:r>
          </a:p>
        </p:txBody>
      </p:sp>
      <p:sp>
        <p:nvSpPr>
          <p:cNvPr id="11" name="Zástupný symbol pro obsah 5"/>
          <p:cNvSpPr>
            <a:spLocks noGrp="1"/>
          </p:cNvSpPr>
          <p:nvPr>
            <p:ph sz="quarter" idx="4294967295"/>
          </p:nvPr>
        </p:nvSpPr>
        <p:spPr>
          <a:xfrm>
            <a:off x="4644008" y="1403648"/>
            <a:ext cx="4186810" cy="5472607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1400" dirty="0" smtClean="0"/>
              <a:t>Ochrana složek  životního prostředí</a:t>
            </a:r>
          </a:p>
          <a:p>
            <a:pPr lvl="1"/>
            <a:r>
              <a:rPr lang="cs-CZ" sz="1400" dirty="0" smtClean="0"/>
              <a:t>ovzduší</a:t>
            </a:r>
          </a:p>
          <a:p>
            <a:pPr lvl="1"/>
            <a:r>
              <a:rPr lang="cs-CZ" sz="1400" dirty="0" smtClean="0"/>
              <a:t>voda</a:t>
            </a:r>
          </a:p>
          <a:p>
            <a:pPr lvl="1"/>
            <a:r>
              <a:rPr lang="cs-CZ" sz="1400" dirty="0" smtClean="0"/>
              <a:t>půda</a:t>
            </a:r>
          </a:p>
          <a:p>
            <a:pPr lvl="1"/>
            <a:r>
              <a:rPr lang="cs-CZ" sz="1400" dirty="0" smtClean="0"/>
              <a:t>příroda</a:t>
            </a:r>
          </a:p>
          <a:p>
            <a:pPr lvl="1"/>
            <a:r>
              <a:rPr lang="cs-CZ" sz="1400" dirty="0" smtClean="0"/>
              <a:t>les</a:t>
            </a:r>
          </a:p>
          <a:p>
            <a:pPr lvl="1"/>
            <a:r>
              <a:rPr lang="cs-CZ" sz="1400" dirty="0" smtClean="0"/>
              <a:t>horniny </a:t>
            </a:r>
          </a:p>
          <a:p>
            <a:pPr lvl="1"/>
            <a:r>
              <a:rPr lang="cs-CZ" sz="1400" dirty="0" smtClean="0"/>
              <a:t>uměle vytvořené objekty: např. kulturní památky - diskuse</a:t>
            </a:r>
          </a:p>
          <a:p>
            <a:r>
              <a:rPr lang="cs-CZ" sz="1400" dirty="0" smtClean="0"/>
              <a:t>Ochrana životního prostředí před nepříznivými  důsledky  lidských činností a rizikových faktorů např.</a:t>
            </a:r>
          </a:p>
          <a:p>
            <a:pPr lvl="1"/>
            <a:r>
              <a:rPr lang="cs-CZ" sz="1400" dirty="0" smtClean="0"/>
              <a:t>Nakládání s odpady</a:t>
            </a:r>
          </a:p>
          <a:p>
            <a:pPr lvl="1"/>
            <a:r>
              <a:rPr lang="cs-CZ" sz="1400" dirty="0" smtClean="0"/>
              <a:t>Nakládání s  chemickými látkami</a:t>
            </a:r>
          </a:p>
          <a:p>
            <a:pPr lvl="1"/>
            <a:r>
              <a:rPr lang="cs-CZ" sz="1400" dirty="0" smtClean="0"/>
              <a:t>Ochrana  před nepříznivými účinky  ionizujícího a neionizující záření</a:t>
            </a:r>
          </a:p>
          <a:p>
            <a:pPr lvl="1"/>
            <a:r>
              <a:rPr lang="cs-CZ" sz="1400" dirty="0" smtClean="0"/>
              <a:t>Ochrana před hlukem </a:t>
            </a:r>
          </a:p>
          <a:p>
            <a:pPr lvl="1"/>
            <a:r>
              <a:rPr lang="cs-CZ" sz="1400" dirty="0" smtClean="0"/>
              <a:t>Ochrana životního prostředí při dalších činnostech – zemědělství, těžba nerostů, doprava</a:t>
            </a:r>
          </a:p>
          <a:p>
            <a:pPr lvl="1"/>
            <a:r>
              <a:rPr lang="cs-CZ" sz="1400" i="1" dirty="0"/>
              <a:t>+ vztah k ochraně člověka/lidského/veřejného zdraví</a:t>
            </a:r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endParaRPr lang="cs-CZ" sz="1400" dirty="0" smtClean="0"/>
          </a:p>
          <a:p>
            <a:endParaRPr lang="cs-CZ" sz="1400" dirty="0"/>
          </a:p>
        </p:txBody>
      </p:sp>
      <p:sp>
        <p:nvSpPr>
          <p:cNvPr id="12" name="Zástupný symbol pro text 2"/>
          <p:cNvSpPr txBox="1">
            <a:spLocks/>
          </p:cNvSpPr>
          <p:nvPr/>
        </p:nvSpPr>
        <p:spPr>
          <a:xfrm>
            <a:off x="467544" y="1115617"/>
            <a:ext cx="4173860" cy="288031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b="1" dirty="0" smtClean="0">
                <a:solidFill>
                  <a:schemeClr val="accent6"/>
                </a:solidFill>
              </a:rPr>
              <a:t>OBECNÁ ČÁST</a:t>
            </a:r>
            <a:endParaRPr lang="cs-CZ" b="1" dirty="0">
              <a:solidFill>
                <a:schemeClr val="accent6"/>
              </a:solidFill>
            </a:endParaRPr>
          </a:p>
        </p:txBody>
      </p:sp>
      <p:sp>
        <p:nvSpPr>
          <p:cNvPr id="13" name="Zástupný symbol pro text 4"/>
          <p:cNvSpPr txBox="1">
            <a:spLocks/>
          </p:cNvSpPr>
          <p:nvPr/>
        </p:nvSpPr>
        <p:spPr>
          <a:xfrm>
            <a:off x="4788024" y="1115616"/>
            <a:ext cx="4042792" cy="288031"/>
          </a:xfrm>
          <a:prstGeom prst="roundRect">
            <a:avLst>
              <a:gd name="adj" fmla="val 16667"/>
            </a:avLst>
          </a:prstGeom>
        </p:spPr>
        <p:txBody>
          <a:bodyPr>
            <a:normAutofit fontScale="4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b="1" dirty="0" smtClean="0">
                <a:solidFill>
                  <a:schemeClr val="accent3"/>
                </a:solidFill>
              </a:rPr>
              <a:t>ZVLÁŠTNÍ ČÁST</a:t>
            </a:r>
            <a:endParaRPr lang="cs-CZ" b="1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0560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0" name="Picture 2" descr="F:\DATA\grafika\pruh 5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260648"/>
            <a:ext cx="9344470" cy="95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DATA\grafika\spodek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2" y="6338568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Nadpis 1"/>
          <p:cNvSpPr txBox="1">
            <a:spLocks/>
          </p:cNvSpPr>
          <p:nvPr/>
        </p:nvSpPr>
        <p:spPr>
          <a:xfrm>
            <a:off x="383356" y="0"/>
            <a:ext cx="7541444" cy="6926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400" dirty="0" smtClean="0"/>
              <a:t>Systém práva životního prostředí</a:t>
            </a:r>
            <a:endParaRPr lang="cs-CZ" sz="2400" i="1" dirty="0"/>
          </a:p>
        </p:txBody>
      </p:sp>
      <p:sp>
        <p:nvSpPr>
          <p:cNvPr id="11" name="Zaoblený obdélník 10"/>
          <p:cNvSpPr/>
          <p:nvPr/>
        </p:nvSpPr>
        <p:spPr>
          <a:xfrm>
            <a:off x="383356" y="3959548"/>
            <a:ext cx="6250501" cy="4775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 dirty="0" smtClean="0">
                <a:solidFill>
                  <a:srgbClr val="C00000"/>
                </a:solidFill>
              </a:rPr>
              <a:t>Zvláštní část práva životního prostředí</a:t>
            </a:r>
            <a:endParaRPr lang="cs-CZ" sz="1400" b="1" dirty="0">
              <a:solidFill>
                <a:srgbClr val="C00000"/>
              </a:solidFill>
            </a:endParaRPr>
          </a:p>
        </p:txBody>
      </p:sp>
      <p:sp>
        <p:nvSpPr>
          <p:cNvPr id="12" name="Obdélník 11"/>
          <p:cNvSpPr/>
          <p:nvPr/>
        </p:nvSpPr>
        <p:spPr>
          <a:xfrm>
            <a:off x="435804" y="606146"/>
            <a:ext cx="6204868" cy="3245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 dirty="0" smtClean="0">
                <a:solidFill>
                  <a:srgbClr val="C00000"/>
                </a:solidFill>
              </a:rPr>
              <a:t>Obecná část práva životního prostředí</a:t>
            </a:r>
            <a:endParaRPr lang="cs-CZ" sz="1400" b="1" dirty="0">
              <a:solidFill>
                <a:srgbClr val="C00000"/>
              </a:solidFill>
            </a:endParaRPr>
          </a:p>
        </p:txBody>
      </p:sp>
      <p:sp>
        <p:nvSpPr>
          <p:cNvPr id="13" name="Obdélník 12"/>
          <p:cNvSpPr/>
          <p:nvPr/>
        </p:nvSpPr>
        <p:spPr>
          <a:xfrm>
            <a:off x="451566" y="919866"/>
            <a:ext cx="6204869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 smtClean="0"/>
              <a:t>Pojem, předmět, systém, principy, prameny</a:t>
            </a:r>
            <a:endParaRPr lang="cs-CZ" sz="1400" dirty="0"/>
          </a:p>
        </p:txBody>
      </p:sp>
      <p:sp>
        <p:nvSpPr>
          <p:cNvPr id="14" name="Obdélník 13"/>
          <p:cNvSpPr/>
          <p:nvPr/>
        </p:nvSpPr>
        <p:spPr>
          <a:xfrm>
            <a:off x="428989" y="1610120"/>
            <a:ext cx="6198828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 smtClean="0">
                <a:solidFill>
                  <a:schemeClr val="bg2">
                    <a:lumMod val="50000"/>
                  </a:schemeClr>
                </a:solidFill>
              </a:rPr>
              <a:t>Právo na příznivé životní prostředí</a:t>
            </a:r>
            <a:r>
              <a:rPr lang="cs-CZ" sz="1400" dirty="0" smtClean="0"/>
              <a:t>. Přístup k informacím o ŽP. Účast veřejnosti při ochraně životního prostředí</a:t>
            </a:r>
            <a:endParaRPr lang="cs-CZ" sz="1400" dirty="0"/>
          </a:p>
        </p:txBody>
      </p:sp>
      <p:sp>
        <p:nvSpPr>
          <p:cNvPr id="15" name="Obdélník 14"/>
          <p:cNvSpPr/>
          <p:nvPr/>
        </p:nvSpPr>
        <p:spPr>
          <a:xfrm>
            <a:off x="451567" y="2186184"/>
            <a:ext cx="6191614" cy="603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400" dirty="0" smtClean="0"/>
          </a:p>
          <a:p>
            <a:pPr algn="ctr"/>
            <a:r>
              <a:rPr lang="cs-CZ" sz="1400" dirty="0" smtClean="0"/>
              <a:t>Posuzování vlivů na životní prostředí</a:t>
            </a:r>
          </a:p>
          <a:p>
            <a:pPr algn="ctr"/>
            <a:r>
              <a:rPr lang="cs-CZ" sz="1400" dirty="0" smtClean="0"/>
              <a:t>IPPC</a:t>
            </a:r>
          </a:p>
          <a:p>
            <a:pPr algn="ctr"/>
            <a:r>
              <a:rPr lang="cs-CZ" sz="1400" dirty="0" smtClean="0"/>
              <a:t>Ochrana životního prostředí v procesech podle stavebního zákona  </a:t>
            </a:r>
          </a:p>
          <a:p>
            <a:pPr algn="ctr"/>
            <a:endParaRPr lang="cs-CZ" dirty="0"/>
          </a:p>
        </p:txBody>
      </p:sp>
      <p:sp>
        <p:nvSpPr>
          <p:cNvPr id="16" name="Obdélník 15"/>
          <p:cNvSpPr/>
          <p:nvPr/>
        </p:nvSpPr>
        <p:spPr>
          <a:xfrm>
            <a:off x="435804" y="3084539"/>
            <a:ext cx="6192012" cy="3510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 smtClean="0"/>
              <a:t>Odpovědnostní vztahy, opatření k nápravě </a:t>
            </a:r>
            <a:endParaRPr lang="cs-CZ" sz="1400" dirty="0"/>
          </a:p>
        </p:txBody>
      </p:sp>
      <p:sp>
        <p:nvSpPr>
          <p:cNvPr id="17" name="Obdélník 16"/>
          <p:cNvSpPr/>
          <p:nvPr/>
        </p:nvSpPr>
        <p:spPr>
          <a:xfrm>
            <a:off x="451567" y="1288570"/>
            <a:ext cx="6176249" cy="3215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 smtClean="0"/>
              <a:t>Subjekty, organizační zabezpečení, formy činnosti</a:t>
            </a:r>
            <a:endParaRPr lang="cs-CZ" sz="1400" dirty="0"/>
          </a:p>
        </p:txBody>
      </p:sp>
      <p:sp>
        <p:nvSpPr>
          <p:cNvPr id="18" name="Obdélník 17"/>
          <p:cNvSpPr/>
          <p:nvPr/>
        </p:nvSpPr>
        <p:spPr>
          <a:xfrm>
            <a:off x="410835" y="3435633"/>
            <a:ext cx="6216982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 smtClean="0"/>
              <a:t>Vlastnictví a životní prostředí</a:t>
            </a:r>
            <a:endParaRPr lang="cs-CZ" sz="1400" dirty="0"/>
          </a:p>
        </p:txBody>
      </p:sp>
      <p:sp>
        <p:nvSpPr>
          <p:cNvPr id="19" name="Obdélník 18"/>
          <p:cNvSpPr/>
          <p:nvPr/>
        </p:nvSpPr>
        <p:spPr>
          <a:xfrm>
            <a:off x="395886" y="3672556"/>
            <a:ext cx="6237971" cy="2869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 smtClean="0"/>
              <a:t>Ekonomické nástroje v oblasti životního prostředí</a:t>
            </a:r>
            <a:endParaRPr lang="cs-CZ" sz="1400" dirty="0"/>
          </a:p>
        </p:txBody>
      </p:sp>
      <p:sp>
        <p:nvSpPr>
          <p:cNvPr id="20" name="Obdélník 19"/>
          <p:cNvSpPr/>
          <p:nvPr/>
        </p:nvSpPr>
        <p:spPr>
          <a:xfrm>
            <a:off x="383357" y="4664104"/>
            <a:ext cx="1164636" cy="6927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dirty="0" smtClean="0"/>
              <a:t>Ochrana </a:t>
            </a:r>
            <a:r>
              <a:rPr lang="cs-CZ" sz="1000" dirty="0" smtClean="0"/>
              <a:t>ovzduší</a:t>
            </a:r>
          </a:p>
          <a:p>
            <a:pPr algn="ctr"/>
            <a:r>
              <a:rPr lang="cs-CZ" sz="1000" dirty="0" smtClean="0"/>
              <a:t>klimatu</a:t>
            </a:r>
          </a:p>
          <a:p>
            <a:pPr algn="ctr"/>
            <a:r>
              <a:rPr lang="cs-CZ" sz="1000" dirty="0" smtClean="0"/>
              <a:t>ozónové </a:t>
            </a:r>
            <a:r>
              <a:rPr lang="cs-CZ" sz="1200" dirty="0" smtClean="0"/>
              <a:t>vrstvy</a:t>
            </a:r>
            <a:endParaRPr lang="cs-CZ" sz="1200" dirty="0"/>
          </a:p>
        </p:txBody>
      </p:sp>
      <p:sp>
        <p:nvSpPr>
          <p:cNvPr id="21" name="Obdélník 20"/>
          <p:cNvSpPr/>
          <p:nvPr/>
        </p:nvSpPr>
        <p:spPr>
          <a:xfrm>
            <a:off x="1547992" y="4697856"/>
            <a:ext cx="706919" cy="6589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dirty="0" smtClean="0"/>
              <a:t>Ochrana vody</a:t>
            </a:r>
            <a:endParaRPr lang="cs-CZ" sz="1000" dirty="0"/>
          </a:p>
        </p:txBody>
      </p:sp>
      <p:sp>
        <p:nvSpPr>
          <p:cNvPr id="22" name="Obdélník 21"/>
          <p:cNvSpPr/>
          <p:nvPr/>
        </p:nvSpPr>
        <p:spPr>
          <a:xfrm>
            <a:off x="2267744" y="4664105"/>
            <a:ext cx="792088" cy="6927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dirty="0" smtClean="0"/>
              <a:t>Ochrana půdy</a:t>
            </a:r>
            <a:endParaRPr lang="cs-CZ" sz="1000" dirty="0"/>
          </a:p>
        </p:txBody>
      </p:sp>
      <p:sp>
        <p:nvSpPr>
          <p:cNvPr id="23" name="Obdélník 22"/>
          <p:cNvSpPr/>
          <p:nvPr/>
        </p:nvSpPr>
        <p:spPr>
          <a:xfrm>
            <a:off x="3826271" y="4674978"/>
            <a:ext cx="961752" cy="7006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dirty="0" smtClean="0"/>
              <a:t>Ochrana </a:t>
            </a:r>
            <a:r>
              <a:rPr lang="cs-CZ" sz="1000" dirty="0" smtClean="0"/>
              <a:t>přírody</a:t>
            </a:r>
          </a:p>
          <a:p>
            <a:pPr algn="ctr"/>
            <a:r>
              <a:rPr lang="cs-CZ" sz="1000" dirty="0" smtClean="0"/>
              <a:t>a biodiverzity</a:t>
            </a:r>
            <a:endParaRPr lang="cs-CZ" sz="1000" dirty="0"/>
          </a:p>
        </p:txBody>
      </p:sp>
      <p:sp>
        <p:nvSpPr>
          <p:cNvPr id="24" name="Obdélník 23"/>
          <p:cNvSpPr/>
          <p:nvPr/>
        </p:nvSpPr>
        <p:spPr>
          <a:xfrm>
            <a:off x="3059833" y="4697856"/>
            <a:ext cx="792087" cy="6289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dirty="0" smtClean="0"/>
              <a:t>Ochrana lesa</a:t>
            </a:r>
            <a:endParaRPr lang="cs-CZ" sz="1200" dirty="0"/>
          </a:p>
        </p:txBody>
      </p:sp>
      <p:sp>
        <p:nvSpPr>
          <p:cNvPr id="25" name="Obdélník 24"/>
          <p:cNvSpPr/>
          <p:nvPr/>
        </p:nvSpPr>
        <p:spPr>
          <a:xfrm>
            <a:off x="383357" y="4399500"/>
            <a:ext cx="6259824" cy="2646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 dirty="0" smtClean="0">
                <a:solidFill>
                  <a:schemeClr val="bg1"/>
                </a:solidFill>
              </a:rPr>
              <a:t>Ochrana složek životního prostředí</a:t>
            </a:r>
            <a:endParaRPr lang="cs-CZ" sz="1400" b="1" dirty="0">
              <a:solidFill>
                <a:schemeClr val="bg1"/>
              </a:solidFill>
            </a:endParaRPr>
          </a:p>
        </p:txBody>
      </p:sp>
      <p:sp>
        <p:nvSpPr>
          <p:cNvPr id="26" name="Obdélník 25"/>
          <p:cNvSpPr/>
          <p:nvPr/>
        </p:nvSpPr>
        <p:spPr>
          <a:xfrm>
            <a:off x="4788023" y="4664104"/>
            <a:ext cx="792089" cy="6626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50" dirty="0" smtClean="0">
                <a:solidFill>
                  <a:schemeClr val="bg1"/>
                </a:solidFill>
              </a:rPr>
              <a:t>Ochrana  nerostů </a:t>
            </a:r>
            <a:endParaRPr lang="cs-CZ" sz="1050" dirty="0">
              <a:solidFill>
                <a:schemeClr val="bg1"/>
              </a:solidFill>
            </a:endParaRPr>
          </a:p>
        </p:txBody>
      </p:sp>
      <p:sp>
        <p:nvSpPr>
          <p:cNvPr id="27" name="Obdélník 26"/>
          <p:cNvSpPr/>
          <p:nvPr/>
        </p:nvSpPr>
        <p:spPr>
          <a:xfrm>
            <a:off x="395886" y="5365425"/>
            <a:ext cx="6247293" cy="2907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 dirty="0" smtClean="0">
                <a:solidFill>
                  <a:schemeClr val="tx1"/>
                </a:solidFill>
              </a:rPr>
              <a:t>Ochrana životního prostředí před rizikovými činnostmi a faktory </a:t>
            </a:r>
            <a:endParaRPr lang="cs-CZ" sz="1400" b="1" dirty="0">
              <a:solidFill>
                <a:schemeClr val="tx1"/>
              </a:solidFill>
            </a:endParaRPr>
          </a:p>
        </p:txBody>
      </p:sp>
      <p:sp>
        <p:nvSpPr>
          <p:cNvPr id="28" name="Obdélník 27"/>
          <p:cNvSpPr/>
          <p:nvPr/>
        </p:nvSpPr>
        <p:spPr>
          <a:xfrm>
            <a:off x="404953" y="5656141"/>
            <a:ext cx="6238225" cy="2273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 smtClean="0"/>
              <a:t>Nakládání s odpady</a:t>
            </a:r>
            <a:endParaRPr lang="cs-CZ" sz="1400" dirty="0"/>
          </a:p>
        </p:txBody>
      </p:sp>
      <p:sp>
        <p:nvSpPr>
          <p:cNvPr id="29" name="Obdélník 28"/>
          <p:cNvSpPr/>
          <p:nvPr/>
        </p:nvSpPr>
        <p:spPr>
          <a:xfrm>
            <a:off x="395886" y="5883475"/>
            <a:ext cx="6247293" cy="3196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 smtClean="0"/>
              <a:t>Nakládání s chemickými látkami</a:t>
            </a:r>
            <a:endParaRPr lang="cs-CZ" sz="1400" dirty="0"/>
          </a:p>
        </p:txBody>
      </p:sp>
      <p:sp>
        <p:nvSpPr>
          <p:cNvPr id="30" name="Obdélník 29"/>
          <p:cNvSpPr/>
          <p:nvPr/>
        </p:nvSpPr>
        <p:spPr>
          <a:xfrm>
            <a:off x="394472" y="6151488"/>
            <a:ext cx="6233344" cy="3275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dirty="0" smtClean="0"/>
              <a:t>Ochrana před nepříznivými účinky: záření (ionizujícího, neionizujícího), ochrana před hlukem </a:t>
            </a:r>
            <a:endParaRPr lang="cs-CZ" sz="1200" dirty="0"/>
          </a:p>
        </p:txBody>
      </p:sp>
      <p:sp>
        <p:nvSpPr>
          <p:cNvPr id="31" name="Obdélník 30"/>
          <p:cNvSpPr/>
          <p:nvPr/>
        </p:nvSpPr>
        <p:spPr>
          <a:xfrm>
            <a:off x="6737184" y="957914"/>
            <a:ext cx="1005498" cy="58772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dirty="0" smtClean="0">
                <a:solidFill>
                  <a:schemeClr val="bg1"/>
                </a:solidFill>
              </a:rPr>
              <a:t>ochrana</a:t>
            </a:r>
          </a:p>
          <a:p>
            <a:pPr algn="ctr"/>
            <a:r>
              <a:rPr lang="cs-CZ" sz="1200" dirty="0" smtClean="0">
                <a:solidFill>
                  <a:schemeClr val="bg1"/>
                </a:solidFill>
              </a:rPr>
              <a:t>člověka:,</a:t>
            </a:r>
          </a:p>
          <a:p>
            <a:pPr algn="ctr"/>
            <a:r>
              <a:rPr lang="cs-CZ" sz="1200" dirty="0" smtClean="0">
                <a:solidFill>
                  <a:schemeClr val="bg1"/>
                </a:solidFill>
              </a:rPr>
              <a:t>lidského/</a:t>
            </a:r>
          </a:p>
          <a:p>
            <a:pPr algn="ctr"/>
            <a:r>
              <a:rPr lang="cs-CZ" sz="1200" dirty="0" smtClean="0">
                <a:solidFill>
                  <a:schemeClr val="bg1"/>
                </a:solidFill>
              </a:rPr>
              <a:t>veřejného zdraví</a:t>
            </a:r>
          </a:p>
        </p:txBody>
      </p:sp>
      <p:sp>
        <p:nvSpPr>
          <p:cNvPr id="32" name="Obdélník 31"/>
          <p:cNvSpPr/>
          <p:nvPr/>
        </p:nvSpPr>
        <p:spPr>
          <a:xfrm>
            <a:off x="395886" y="6493571"/>
            <a:ext cx="6247293" cy="3035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dirty="0" smtClean="0"/>
              <a:t>  další činnosti s vlivem na životní prostředí:  těžba, zemědělství</a:t>
            </a:r>
            <a:r>
              <a:rPr lang="cs-CZ" sz="1200" i="1" dirty="0" smtClean="0"/>
              <a:t>, </a:t>
            </a:r>
            <a:r>
              <a:rPr lang="cs-CZ" sz="1200" dirty="0" smtClean="0"/>
              <a:t>doprava</a:t>
            </a:r>
            <a:endParaRPr lang="cs-CZ" sz="1200" dirty="0"/>
          </a:p>
        </p:txBody>
      </p:sp>
      <p:sp>
        <p:nvSpPr>
          <p:cNvPr id="33" name="Obousměrná svislá šipka 32"/>
          <p:cNvSpPr/>
          <p:nvPr/>
        </p:nvSpPr>
        <p:spPr>
          <a:xfrm>
            <a:off x="8143997" y="1020911"/>
            <a:ext cx="340616" cy="5877273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C00000"/>
              </a:solidFill>
            </a:endParaRPr>
          </a:p>
        </p:txBody>
      </p:sp>
      <p:sp>
        <p:nvSpPr>
          <p:cNvPr id="34" name="Obdélník 33"/>
          <p:cNvSpPr/>
          <p:nvPr/>
        </p:nvSpPr>
        <p:spPr>
          <a:xfrm>
            <a:off x="5580112" y="4664105"/>
            <a:ext cx="1157072" cy="7013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dirty="0" smtClean="0">
                <a:solidFill>
                  <a:srgbClr val="7030A0"/>
                </a:solidFill>
              </a:rPr>
              <a:t>Ochrana uměle vytvořených objektů (např. kulturní památky)  </a:t>
            </a:r>
            <a:endParaRPr lang="cs-CZ" sz="1000" dirty="0">
              <a:solidFill>
                <a:srgbClr val="7030A0"/>
              </a:solidFill>
            </a:endParaRPr>
          </a:p>
        </p:txBody>
      </p:sp>
      <p:sp>
        <p:nvSpPr>
          <p:cNvPr id="35" name="Obousměrná svislá šipka 34"/>
          <p:cNvSpPr/>
          <p:nvPr/>
        </p:nvSpPr>
        <p:spPr>
          <a:xfrm>
            <a:off x="94975" y="699757"/>
            <a:ext cx="288382" cy="5945598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6" name="Obdélník 35"/>
          <p:cNvSpPr/>
          <p:nvPr/>
        </p:nvSpPr>
        <p:spPr>
          <a:xfrm>
            <a:off x="420896" y="2789934"/>
            <a:ext cx="6212961" cy="2946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dirty="0" smtClean="0"/>
              <a:t>Mimořádné události</a:t>
            </a: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702785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b="1" dirty="0" smtClean="0"/>
              <a:t>Zákon </a:t>
            </a:r>
            <a:r>
              <a:rPr lang="cs-CZ" b="1" dirty="0"/>
              <a:t>č. 17/1992 Sb., </a:t>
            </a:r>
            <a:r>
              <a:rPr lang="cs-CZ" b="1" u="sng" dirty="0">
                <a:solidFill>
                  <a:srgbClr val="0070C0"/>
                </a:solidFill>
              </a:rPr>
              <a:t>o životním </a:t>
            </a:r>
            <a:r>
              <a:rPr lang="cs-CZ" b="1" u="sng" dirty="0" smtClean="0">
                <a:solidFill>
                  <a:srgbClr val="0070C0"/>
                </a:solidFill>
              </a:rPr>
              <a:t>prostředí</a:t>
            </a:r>
          </a:p>
          <a:p>
            <a:r>
              <a:rPr lang="cs-CZ" dirty="0"/>
              <a:t>zákon č. 183/2006 Sb., o územním plánování a stavebním řádu (</a:t>
            </a:r>
            <a:r>
              <a:rPr lang="cs-CZ" u="sng" dirty="0">
                <a:solidFill>
                  <a:srgbClr val="0070C0"/>
                </a:solidFill>
              </a:rPr>
              <a:t>stavební zákon</a:t>
            </a:r>
            <a:r>
              <a:rPr lang="cs-CZ" dirty="0"/>
              <a:t>), zákon č. 100/2001 Sb., o </a:t>
            </a:r>
            <a:r>
              <a:rPr lang="cs-CZ" dirty="0">
                <a:hlinkClick r:id="rId2" tooltip="EIA"/>
              </a:rPr>
              <a:t>posuzování vlivů na životní prostředí</a:t>
            </a:r>
            <a:r>
              <a:rPr lang="cs-CZ" dirty="0"/>
              <a:t>, zákon č. 76/2002 Sb., o </a:t>
            </a:r>
            <a:r>
              <a:rPr lang="cs-CZ" dirty="0">
                <a:hlinkClick r:id="rId3" tooltip="IPPC"/>
              </a:rPr>
              <a:t>integrované prevenci</a:t>
            </a:r>
            <a:r>
              <a:rPr lang="cs-CZ" dirty="0"/>
              <a:t>, zákon č. 167/2008 Sb., o předcházení </a:t>
            </a:r>
            <a:r>
              <a:rPr lang="cs-CZ" dirty="0">
                <a:hlinkClick r:id="rId4" tooltip="Ekologická újma"/>
              </a:rPr>
              <a:t>ekologické újmě</a:t>
            </a:r>
            <a:r>
              <a:rPr lang="cs-CZ" dirty="0"/>
              <a:t> a o její nápravě</a:t>
            </a:r>
            <a:r>
              <a:rPr lang="cs-CZ" dirty="0" smtClean="0"/>
              <a:t>.</a:t>
            </a:r>
          </a:p>
          <a:p>
            <a:r>
              <a:rPr lang="cs-CZ" dirty="0" smtClean="0"/>
              <a:t>Organizační: </a:t>
            </a:r>
            <a:r>
              <a:rPr lang="cs-CZ" dirty="0"/>
              <a:t>Zákon o </a:t>
            </a:r>
            <a:r>
              <a:rPr lang="cs-CZ" dirty="0">
                <a:hlinkClick r:id="rId5" tooltip="Česká inspekce životního prostředí"/>
              </a:rPr>
              <a:t>České inspekci životního prostředí</a:t>
            </a:r>
            <a:r>
              <a:rPr lang="cs-CZ" dirty="0"/>
              <a:t>, zákon o </a:t>
            </a:r>
            <a:r>
              <a:rPr lang="cs-CZ" dirty="0">
                <a:hlinkClick r:id="rId6" tooltip="Státní fond životního prostředí"/>
              </a:rPr>
              <a:t>Státním fondu životního prostředí</a:t>
            </a:r>
            <a:r>
              <a:rPr lang="cs-CZ" dirty="0"/>
              <a:t>, ale i zákon o obcích, zákon o krajích.</a:t>
            </a:r>
            <a:endParaRPr lang="cs-CZ" dirty="0" smtClean="0"/>
          </a:p>
          <a:p>
            <a:endParaRPr lang="cs-CZ" dirty="0"/>
          </a:p>
        </p:txBody>
      </p:sp>
      <p:pic>
        <p:nvPicPr>
          <p:cNvPr id="2050" name="Picture 2" descr="F:\DATA\grafika\pruh 5.gi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260648"/>
            <a:ext cx="9344470" cy="95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DATA\grafika\spodek.gi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2" y="6338568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1547664" y="384547"/>
            <a:ext cx="7416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/>
              <a:t>Prameny – úprava průřezových nástrojů</a:t>
            </a:r>
            <a:endParaRPr lang="cs-CZ" sz="3200" b="1" dirty="0"/>
          </a:p>
        </p:txBody>
      </p:sp>
    </p:spTree>
    <p:extLst>
      <p:ext uri="{BB962C8B-B14F-4D97-AF65-F5344CB8AC3E}">
        <p14:creationId xmlns:p14="http://schemas.microsoft.com/office/powerpoint/2010/main" val="1920533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dirty="0"/>
              <a:t>Zákon č. 254/2001 Sb., o vodách (</a:t>
            </a:r>
            <a:r>
              <a:rPr lang="cs-CZ" sz="2800" u="sng" dirty="0">
                <a:solidFill>
                  <a:srgbClr val="0070C0"/>
                </a:solidFill>
              </a:rPr>
              <a:t>vodní zákon</a:t>
            </a:r>
            <a:r>
              <a:rPr lang="cs-CZ" sz="2800" dirty="0"/>
              <a:t>), zákon č. 201/2012 Sb., o </a:t>
            </a:r>
            <a:r>
              <a:rPr lang="cs-CZ" sz="2800" u="sng" dirty="0">
                <a:solidFill>
                  <a:srgbClr val="0070C0"/>
                </a:solidFill>
              </a:rPr>
              <a:t>ochraně ovzduší</a:t>
            </a:r>
            <a:r>
              <a:rPr lang="cs-CZ" sz="2800" dirty="0"/>
              <a:t>, zákon č. 334/1992 Sb., o ochraně </a:t>
            </a:r>
            <a:r>
              <a:rPr lang="cs-CZ" sz="2800" dirty="0">
                <a:hlinkClick r:id="rId2" tooltip="Zemědělský půdní fond"/>
              </a:rPr>
              <a:t>zemědělského půdního fondu</a:t>
            </a:r>
            <a:r>
              <a:rPr lang="cs-CZ" sz="2800" dirty="0"/>
              <a:t>, zákon č. 20/1987 Sb., </a:t>
            </a:r>
            <a:r>
              <a:rPr lang="cs-CZ" sz="2800" dirty="0">
                <a:hlinkClick r:id="rId3" tooltip="Zákon o státní památkové péči"/>
              </a:rPr>
              <a:t>o státní památkové péči</a:t>
            </a:r>
            <a:r>
              <a:rPr lang="cs-CZ" sz="2800" dirty="0"/>
              <a:t> </a:t>
            </a:r>
            <a:r>
              <a:rPr lang="cs-CZ" sz="2800" dirty="0" smtClean="0"/>
              <a:t>.</a:t>
            </a:r>
          </a:p>
          <a:p>
            <a:r>
              <a:rPr lang="cs-CZ" sz="2800" dirty="0" smtClean="0"/>
              <a:t>Ekosystémy:</a:t>
            </a:r>
            <a:r>
              <a:rPr lang="cs-CZ" sz="2800" dirty="0"/>
              <a:t> </a:t>
            </a:r>
            <a:r>
              <a:rPr lang="cs-CZ" sz="2800" dirty="0" smtClean="0"/>
              <a:t>zákon </a:t>
            </a:r>
            <a:r>
              <a:rPr lang="cs-CZ" sz="2800" dirty="0"/>
              <a:t>č. 289/1995 Sb., o lesích (</a:t>
            </a:r>
            <a:r>
              <a:rPr lang="cs-CZ" sz="2800" u="sng" dirty="0">
                <a:solidFill>
                  <a:srgbClr val="0070C0"/>
                </a:solidFill>
              </a:rPr>
              <a:t>lesní zákon</a:t>
            </a:r>
            <a:r>
              <a:rPr lang="cs-CZ" sz="2800" dirty="0"/>
              <a:t>), </a:t>
            </a:r>
            <a:r>
              <a:rPr lang="cs-CZ" sz="2800" dirty="0">
                <a:hlinkClick r:id="rId4" tooltip="Zákon o ochraně přírody a krajiny"/>
              </a:rPr>
              <a:t>zákon č. 114/1992 Sb., o ochraně přírody a krajiny</a:t>
            </a:r>
            <a:r>
              <a:rPr lang="cs-CZ" sz="2800" dirty="0"/>
              <a:t>.</a:t>
            </a:r>
            <a:endParaRPr lang="cs-CZ" sz="2800" dirty="0" smtClean="0"/>
          </a:p>
          <a:p>
            <a:endParaRPr lang="cs-CZ" dirty="0"/>
          </a:p>
        </p:txBody>
      </p:sp>
      <p:pic>
        <p:nvPicPr>
          <p:cNvPr id="2050" name="Picture 2" descr="F:\DATA\grafika\pruh 5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260648"/>
            <a:ext cx="9344470" cy="95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DATA\grafika\spodek.g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2" y="6338568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1547664" y="384547"/>
            <a:ext cx="7416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/>
              <a:t>Prameny – složkové předpisy</a:t>
            </a:r>
            <a:endParaRPr lang="cs-CZ" sz="3200" b="1" dirty="0"/>
          </a:p>
        </p:txBody>
      </p:sp>
    </p:spTree>
    <p:extLst>
      <p:ext uri="{BB962C8B-B14F-4D97-AF65-F5344CB8AC3E}">
        <p14:creationId xmlns:p14="http://schemas.microsoft.com/office/powerpoint/2010/main" val="3529080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dirty="0"/>
              <a:t>Zákon č. 185/2001 Sb., </a:t>
            </a:r>
            <a:r>
              <a:rPr lang="cs-CZ" sz="2800" u="sng" dirty="0">
                <a:solidFill>
                  <a:srgbClr val="0070C0"/>
                </a:solidFill>
              </a:rPr>
              <a:t>o odpadech</a:t>
            </a:r>
            <a:r>
              <a:rPr lang="cs-CZ" sz="2800" dirty="0"/>
              <a:t>, zákon č. 477/2001 Sb., o </a:t>
            </a:r>
            <a:r>
              <a:rPr lang="cs-CZ" sz="2800" u="sng" dirty="0">
                <a:solidFill>
                  <a:srgbClr val="0070C0"/>
                </a:solidFill>
              </a:rPr>
              <a:t>obalech</a:t>
            </a:r>
            <a:r>
              <a:rPr lang="cs-CZ" sz="2800" dirty="0"/>
              <a:t>, zákon č. 258/2000 Sb., o </a:t>
            </a:r>
            <a:r>
              <a:rPr lang="cs-CZ" sz="2800" u="sng" dirty="0">
                <a:solidFill>
                  <a:srgbClr val="0070C0"/>
                </a:solidFill>
              </a:rPr>
              <a:t>ochraně veřejného zdraví </a:t>
            </a:r>
            <a:r>
              <a:rPr lang="cs-CZ" sz="2800" dirty="0"/>
              <a:t>a </a:t>
            </a:r>
            <a:r>
              <a:rPr lang="cs-CZ" sz="2800" dirty="0" err="1"/>
              <a:t>nař</a:t>
            </a:r>
            <a:r>
              <a:rPr lang="cs-CZ" sz="2800" dirty="0"/>
              <a:t>. vlády č. 272/2011 Sb., o ochraně zdraví před nepříznivými účinky hluku a vibrací, zákon č. 350/2011 Sb., </a:t>
            </a:r>
            <a:r>
              <a:rPr lang="cs-CZ" sz="2800" u="sng" dirty="0">
                <a:solidFill>
                  <a:srgbClr val="0070C0"/>
                </a:solidFill>
              </a:rPr>
              <a:t>chemický zákon</a:t>
            </a:r>
            <a:r>
              <a:rPr lang="cs-CZ" sz="2800" dirty="0"/>
              <a:t>, zákon č. </a:t>
            </a:r>
            <a:r>
              <a:rPr lang="cs-CZ" sz="2800" dirty="0" smtClean="0"/>
              <a:t>263/2016 </a:t>
            </a:r>
            <a:r>
              <a:rPr lang="cs-CZ" sz="2800" dirty="0"/>
              <a:t>Sb., o mírovém využívání jaderné energie (</a:t>
            </a:r>
            <a:r>
              <a:rPr lang="cs-CZ" sz="2800" u="sng" dirty="0">
                <a:solidFill>
                  <a:srgbClr val="0070C0"/>
                </a:solidFill>
              </a:rPr>
              <a:t>atomový zákon</a:t>
            </a:r>
            <a:r>
              <a:rPr lang="cs-CZ" sz="2800" dirty="0"/>
              <a:t>), zákon č. 59/2006 Sb., o prevenci závažných havárií, zákon č. 78/2004 Sb., o nakládání s geneticky modifikovanými organismy a genetickými produkty</a:t>
            </a:r>
            <a:r>
              <a:rPr lang="cs-CZ" sz="2800" dirty="0" smtClean="0"/>
              <a:t>. </a:t>
            </a:r>
            <a:endParaRPr lang="cs-CZ" dirty="0"/>
          </a:p>
        </p:txBody>
      </p:sp>
      <p:pic>
        <p:nvPicPr>
          <p:cNvPr id="2050" name="Picture 2" descr="F:\DATA\grafika\pruh 5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260648"/>
            <a:ext cx="9344470" cy="95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DATA\grafika\spodek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2" y="6338568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1547664" y="384547"/>
            <a:ext cx="7416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/>
              <a:t>Prameny – ochrana před zdroji znečištění</a:t>
            </a:r>
            <a:endParaRPr lang="cs-CZ" sz="3200" b="1" dirty="0"/>
          </a:p>
        </p:txBody>
      </p:sp>
    </p:spTree>
    <p:extLst>
      <p:ext uri="{BB962C8B-B14F-4D97-AF65-F5344CB8AC3E}">
        <p14:creationId xmlns:p14="http://schemas.microsoft.com/office/powerpoint/2010/main" val="3246682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2050" name="Picture 2" descr="F:\DATA\grafika\pruh 5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260648"/>
            <a:ext cx="9344470" cy="95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DATA\grafika\spodek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2" y="6338568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1475656" y="386957"/>
            <a:ext cx="74388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 smtClean="0"/>
              <a:t>Příklad – ochrana před hlukem</a:t>
            </a:r>
            <a:endParaRPr lang="cs-CZ" sz="4000" b="1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812" y="1766887"/>
            <a:ext cx="6810375" cy="3324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313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cs-CZ" dirty="0"/>
          </a:p>
          <a:p>
            <a:endParaRPr lang="cs-CZ" dirty="0"/>
          </a:p>
        </p:txBody>
      </p:sp>
      <p:pic>
        <p:nvPicPr>
          <p:cNvPr id="2050" name="Picture 2" descr="F:\DATA\grafika\pruh 5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260648"/>
            <a:ext cx="9344470" cy="95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DATA\grafika\spodek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2" y="6338568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1979712" y="384547"/>
            <a:ext cx="66967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 smtClean="0"/>
              <a:t>Pojetí práva</a:t>
            </a:r>
            <a:endParaRPr lang="cs-CZ" sz="4000" b="1" dirty="0"/>
          </a:p>
        </p:txBody>
      </p:sp>
      <p:pic>
        <p:nvPicPr>
          <p:cNvPr id="5" name="Picture 2" descr="C:\Users\Vojtech\Desktop\seacoast-wallpapers-couple-screensaver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3694" y="265918"/>
            <a:ext cx="10264905" cy="6415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6480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>
                <a:hlinkClick r:id="rId2"/>
              </a:rPr>
              <a:t>www.mzp.cz</a:t>
            </a:r>
            <a:r>
              <a:rPr lang="cs-CZ" dirty="0"/>
              <a:t> </a:t>
            </a:r>
          </a:p>
          <a:p>
            <a:r>
              <a:rPr lang="cs-CZ" dirty="0" smtClean="0"/>
              <a:t>Strategické hlukové mapy, akční plány.</a:t>
            </a:r>
          </a:p>
          <a:p>
            <a:r>
              <a:rPr lang="cs-CZ" dirty="0" smtClean="0"/>
              <a:t>Územní plánování – kde může být zdroj hluku umístěn.</a:t>
            </a:r>
          </a:p>
          <a:p>
            <a:r>
              <a:rPr lang="cs-CZ" dirty="0" smtClean="0"/>
              <a:t>Povolovací řízení – územní/stavební - konkrétní provedení.</a:t>
            </a:r>
          </a:p>
          <a:p>
            <a:r>
              <a:rPr lang="cs-CZ" dirty="0" smtClean="0"/>
              <a:t>Povolení k provozu – podmínky provozu.</a:t>
            </a:r>
          </a:p>
          <a:p>
            <a:r>
              <a:rPr lang="cs-CZ" dirty="0" smtClean="0"/>
              <a:t>Dotace apod.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2050" name="Picture 2" descr="F:\DATA\grafika\pruh 5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260648"/>
            <a:ext cx="9344470" cy="95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DATA\grafika\spodek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2" y="6338568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1475656" y="386957"/>
            <a:ext cx="74388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 smtClean="0"/>
              <a:t>Příklad – ochrana před hlukem</a:t>
            </a:r>
            <a:endParaRPr lang="cs-CZ" sz="4000" b="1" dirty="0"/>
          </a:p>
        </p:txBody>
      </p:sp>
    </p:spTree>
    <p:extLst>
      <p:ext uri="{BB962C8B-B14F-4D97-AF65-F5344CB8AC3E}">
        <p14:creationId xmlns:p14="http://schemas.microsoft.com/office/powerpoint/2010/main" val="4199196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dirty="0" smtClean="0"/>
              <a:t>Veřejnoprávní náprava</a:t>
            </a:r>
          </a:p>
          <a:p>
            <a:pPr marL="0" indent="0">
              <a:buNone/>
            </a:pPr>
            <a:r>
              <a:rPr lang="cs-CZ" dirty="0"/>
              <a:t>  </a:t>
            </a:r>
            <a:r>
              <a:rPr lang="cs-CZ" dirty="0" smtClean="0"/>
              <a:t>- zákon o ochraně veřejného zdraví - 		</a:t>
            </a:r>
            <a:r>
              <a:rPr lang="cs-CZ" dirty="0" err="1" smtClean="0"/>
              <a:t>správněprávní</a:t>
            </a:r>
            <a:r>
              <a:rPr lang="cs-CZ" dirty="0" smtClean="0"/>
              <a:t> trestání (krajské hygienické 	stanice - zejm. pokuty, zákazy) </a:t>
            </a:r>
          </a:p>
          <a:p>
            <a:pPr>
              <a:buFontTx/>
              <a:buChar char="-"/>
            </a:pPr>
            <a:r>
              <a:rPr lang="cs-CZ" dirty="0" smtClean="0"/>
              <a:t>zákon o přestupcích, trestní zákoník</a:t>
            </a:r>
          </a:p>
          <a:p>
            <a:pPr marL="0" indent="0">
              <a:buNone/>
            </a:pPr>
            <a:r>
              <a:rPr lang="cs-CZ" b="1" dirty="0" smtClean="0"/>
              <a:t>Soukromoprávní náprava</a:t>
            </a:r>
          </a:p>
          <a:p>
            <a:pPr marL="0" indent="0">
              <a:buNone/>
            </a:pPr>
            <a:r>
              <a:rPr lang="cs-CZ" dirty="0" smtClean="0"/>
              <a:t>- svépomoc, sousedské žaloby, náhrada škody, …</a:t>
            </a:r>
            <a:endParaRPr lang="cs-CZ" dirty="0"/>
          </a:p>
          <a:p>
            <a:pPr>
              <a:buFontTx/>
              <a:buChar char="-"/>
            </a:pPr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2050" name="Picture 2" descr="F:\DATA\grafika\pruh 5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260648"/>
            <a:ext cx="9344470" cy="95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DATA\grafika\spodek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2" y="6338568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1475656" y="386957"/>
            <a:ext cx="74388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 smtClean="0"/>
              <a:t>Příklad – ochrana před hlukem</a:t>
            </a:r>
            <a:endParaRPr lang="cs-CZ" sz="4000" b="1" dirty="0"/>
          </a:p>
        </p:txBody>
      </p:sp>
    </p:spTree>
    <p:extLst>
      <p:ext uri="{BB962C8B-B14F-4D97-AF65-F5344CB8AC3E}">
        <p14:creationId xmlns:p14="http://schemas.microsoft.com/office/powerpoint/2010/main" val="3984173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14400" y="306896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 smtClean="0"/>
              <a:t>PRÁVO NA PŘÍZNIVÉ ŽIVOTNÍ PROSTŘEDÍ</a:t>
            </a:r>
          </a:p>
          <a:p>
            <a:endParaRPr lang="cs-CZ" dirty="0"/>
          </a:p>
        </p:txBody>
      </p:sp>
      <p:pic>
        <p:nvPicPr>
          <p:cNvPr id="2050" name="Picture 2" descr="F:\DATA\grafika\pruh 5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260648"/>
            <a:ext cx="9344470" cy="95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DATA\grafika\spodek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2" y="6338568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4125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cs-CZ" b="1" dirty="0"/>
              <a:t>lidské právo</a:t>
            </a:r>
          </a:p>
          <a:p>
            <a:pPr lvl="1">
              <a:defRPr/>
            </a:pPr>
            <a:r>
              <a:rPr lang="cs-CZ" dirty="0"/>
              <a:t>Stockholmská deklarace (1972) čl. 1</a:t>
            </a:r>
          </a:p>
          <a:p>
            <a:pPr lvl="1">
              <a:defRPr/>
            </a:pPr>
            <a:r>
              <a:rPr lang="cs-CZ" dirty="0"/>
              <a:t>Deklarace z Ria de </a:t>
            </a:r>
            <a:r>
              <a:rPr lang="cs-CZ" dirty="0" err="1"/>
              <a:t>Janeira</a:t>
            </a:r>
            <a:r>
              <a:rPr lang="cs-CZ" dirty="0"/>
              <a:t> (1992) čl. 1</a:t>
            </a:r>
          </a:p>
          <a:p>
            <a:pPr>
              <a:defRPr/>
            </a:pPr>
            <a:r>
              <a:rPr lang="cs-CZ" b="1" dirty="0"/>
              <a:t>ústavně zakotvené v cca 100 státech</a:t>
            </a:r>
          </a:p>
          <a:p>
            <a:pPr>
              <a:defRPr/>
            </a:pPr>
            <a:r>
              <a:rPr lang="cs-CZ" dirty="0"/>
              <a:t>v jiných státech je za postačující považována ústavně zakotvená povinnost státu chránit ŽP</a:t>
            </a:r>
          </a:p>
          <a:p>
            <a:pPr lvl="1">
              <a:defRPr/>
            </a:pPr>
            <a:r>
              <a:rPr lang="cs-CZ" dirty="0"/>
              <a:t>viz čl. 7 Ústavy ČR</a:t>
            </a:r>
          </a:p>
        </p:txBody>
      </p:sp>
      <p:pic>
        <p:nvPicPr>
          <p:cNvPr id="2050" name="Picture 2" descr="F:\DATA\grafika\pruh 5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260648"/>
            <a:ext cx="9344470" cy="95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DATA\grafika\spodek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2" y="6338568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1475656" y="384547"/>
            <a:ext cx="75608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/>
              <a:t>Právo na příznivé životní </a:t>
            </a:r>
            <a:r>
              <a:rPr lang="cs-CZ" sz="4000" b="1" dirty="0" smtClean="0"/>
              <a:t>prostředí</a:t>
            </a:r>
            <a:endParaRPr lang="cs-CZ" sz="4000" b="1" dirty="0"/>
          </a:p>
        </p:txBody>
      </p:sp>
    </p:spTree>
    <p:extLst>
      <p:ext uri="{BB962C8B-B14F-4D97-AF65-F5344CB8AC3E}">
        <p14:creationId xmlns:p14="http://schemas.microsoft.com/office/powerpoint/2010/main" val="2858465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1">
              <a:defRPr/>
            </a:pPr>
            <a:r>
              <a:rPr lang="cs-CZ" dirty="0"/>
              <a:t>Evropská úmluva o ochraně lidských práv???</a:t>
            </a:r>
          </a:p>
          <a:p>
            <a:pPr lvl="1">
              <a:defRPr/>
            </a:pPr>
            <a:r>
              <a:rPr lang="cs-CZ" u="sng" dirty="0"/>
              <a:t>Doporučení 1431(1999)</a:t>
            </a:r>
            <a:r>
              <a:rPr lang="cs-CZ" dirty="0"/>
              <a:t> o budoucí iniciativě Rady Evropy v oblasti ochrany ŽP</a:t>
            </a:r>
          </a:p>
          <a:p>
            <a:pPr lvl="1">
              <a:defRPr/>
            </a:pPr>
            <a:r>
              <a:rPr lang="cs-CZ" u="sng" dirty="0"/>
              <a:t>Doporučení 1614(2003)</a:t>
            </a:r>
            <a:r>
              <a:rPr lang="cs-CZ" dirty="0"/>
              <a:t> Životní prostředí a lidská práva</a:t>
            </a:r>
          </a:p>
          <a:p>
            <a:pPr lvl="1">
              <a:defRPr/>
            </a:pPr>
            <a:r>
              <a:rPr lang="cs-CZ" dirty="0"/>
              <a:t>Listina základních práv EU – čl. </a:t>
            </a:r>
            <a:r>
              <a:rPr lang="cs-CZ" dirty="0" smtClean="0"/>
              <a:t>37</a:t>
            </a:r>
          </a:p>
          <a:p>
            <a:pPr marL="457200" lvl="1" indent="0">
              <a:buNone/>
              <a:defRPr/>
            </a:pPr>
            <a:r>
              <a:rPr lang="cs-CZ" i="1" dirty="0"/>
              <a:t>Vysoká úroveň ochrany ŽP a zvyšování jeho kvality musí být začleněny do politik EU a zajištěny v souladu se zásadou udržitelného rozvoje. </a:t>
            </a:r>
          </a:p>
          <a:p>
            <a:pPr lvl="1">
              <a:defRPr/>
            </a:pPr>
            <a:r>
              <a:rPr lang="cs-CZ" dirty="0" err="1" smtClean="0"/>
              <a:t>Aarhuská</a:t>
            </a:r>
            <a:r>
              <a:rPr lang="cs-CZ" dirty="0" smtClean="0"/>
              <a:t> </a:t>
            </a:r>
            <a:r>
              <a:rPr lang="cs-CZ" dirty="0"/>
              <a:t>úmluva</a:t>
            </a:r>
          </a:p>
        </p:txBody>
      </p:sp>
      <p:pic>
        <p:nvPicPr>
          <p:cNvPr id="2050" name="Picture 2" descr="F:\DATA\grafika\pruh 5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260648"/>
            <a:ext cx="9344470" cy="95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DATA\grafika\spodek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2" y="6338568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1475656" y="384547"/>
            <a:ext cx="75608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/>
              <a:t>Právo na příznivé životní </a:t>
            </a:r>
            <a:r>
              <a:rPr lang="cs-CZ" sz="4000" b="1" dirty="0" smtClean="0"/>
              <a:t>prostředí</a:t>
            </a:r>
            <a:endParaRPr lang="cs-CZ" sz="4000" b="1" dirty="0"/>
          </a:p>
        </p:txBody>
      </p:sp>
    </p:spTree>
    <p:extLst>
      <p:ext uri="{BB962C8B-B14F-4D97-AF65-F5344CB8AC3E}">
        <p14:creationId xmlns:p14="http://schemas.microsoft.com/office/powerpoint/2010/main" val="3571177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Preambule – odhodlání společně střežit a rozvíjet zděděné přírodní a kulturní, hmotné a duchovní bohatství</a:t>
            </a:r>
          </a:p>
          <a:p>
            <a:r>
              <a:rPr lang="cs-CZ" dirty="0" smtClean="0"/>
              <a:t>čl</a:t>
            </a:r>
            <a:r>
              <a:rPr lang="cs-CZ" dirty="0"/>
              <a:t>. 7: </a:t>
            </a:r>
            <a:r>
              <a:rPr lang="cs-CZ" i="1" dirty="0"/>
              <a:t>„Stát dbá o šetrné využívání přírodních zdrojů a o ochranu přírodního bohatství.“</a:t>
            </a:r>
            <a:r>
              <a:rPr lang="cs-CZ" dirty="0"/>
              <a:t> </a:t>
            </a:r>
            <a:endParaRPr lang="cs-CZ" dirty="0" smtClean="0"/>
          </a:p>
          <a:p>
            <a:r>
              <a:rPr lang="cs-CZ" dirty="0" smtClean="0"/>
              <a:t>Čl. 10, 10a – přednost mezinárodního a unijního práva</a:t>
            </a:r>
          </a:p>
          <a:p>
            <a:endParaRPr lang="cs-CZ" dirty="0"/>
          </a:p>
        </p:txBody>
      </p:sp>
      <p:pic>
        <p:nvPicPr>
          <p:cNvPr id="2050" name="Picture 2" descr="F:\DATA\grafika\pruh 5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260648"/>
            <a:ext cx="9344470" cy="95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DATA\grafika\spodek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2" y="6338568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1979712" y="384547"/>
            <a:ext cx="66967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 smtClean="0"/>
              <a:t>Prameny - ústavní základy</a:t>
            </a:r>
            <a:endParaRPr lang="cs-CZ" sz="4000" b="1" dirty="0"/>
          </a:p>
        </p:txBody>
      </p:sp>
    </p:spTree>
    <p:extLst>
      <p:ext uri="{BB962C8B-B14F-4D97-AF65-F5344CB8AC3E}">
        <p14:creationId xmlns:p14="http://schemas.microsoft.com/office/powerpoint/2010/main" val="2296416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cs-CZ" sz="4100" dirty="0" smtClean="0"/>
              <a:t>Listina základních práv a svobod</a:t>
            </a:r>
            <a:endParaRPr lang="cs-CZ" dirty="0" smtClean="0"/>
          </a:p>
          <a:p>
            <a:pPr>
              <a:defRPr/>
            </a:pPr>
            <a:r>
              <a:rPr lang="cs-CZ" dirty="0" smtClean="0"/>
              <a:t>Čl</a:t>
            </a:r>
            <a:r>
              <a:rPr lang="cs-CZ" dirty="0"/>
              <a:t>. 6 (Právo na život)</a:t>
            </a:r>
          </a:p>
          <a:p>
            <a:pPr>
              <a:defRPr/>
            </a:pPr>
            <a:r>
              <a:rPr lang="cs-CZ" dirty="0"/>
              <a:t>Čl. 11 (Vlastnické právo)</a:t>
            </a:r>
          </a:p>
          <a:p>
            <a:pPr>
              <a:defRPr/>
            </a:pPr>
            <a:r>
              <a:rPr lang="cs-CZ" dirty="0"/>
              <a:t>Čl. 17-23 (Politická práva)</a:t>
            </a:r>
          </a:p>
          <a:p>
            <a:pPr>
              <a:defRPr/>
            </a:pPr>
            <a:r>
              <a:rPr lang="cs-CZ" dirty="0"/>
              <a:t>Čl. 35 (Právo na příznivé ŽP)</a:t>
            </a:r>
          </a:p>
          <a:p>
            <a:pPr>
              <a:defRPr/>
            </a:pPr>
            <a:r>
              <a:rPr lang="cs-CZ" dirty="0"/>
              <a:t>Čl. 36 (Právo na soudní ochranu</a:t>
            </a:r>
            <a:r>
              <a:rPr lang="cs-CZ" dirty="0" smtClean="0"/>
              <a:t>)</a:t>
            </a:r>
            <a:endParaRPr lang="cs-CZ" dirty="0">
              <a:solidFill>
                <a:srgbClr val="FF0000"/>
              </a:solidFill>
            </a:endParaRPr>
          </a:p>
        </p:txBody>
      </p:sp>
      <p:pic>
        <p:nvPicPr>
          <p:cNvPr id="2050" name="Picture 2" descr="F:\DATA\grafika\pruh 5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260648"/>
            <a:ext cx="9344470" cy="95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DATA\grafika\spodek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2" y="6338568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1979712" y="384547"/>
            <a:ext cx="66967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 smtClean="0"/>
              <a:t>Prameny - ústavní základy</a:t>
            </a:r>
            <a:endParaRPr lang="cs-CZ" sz="4000" b="1" dirty="0"/>
          </a:p>
        </p:txBody>
      </p:sp>
    </p:spTree>
    <p:extLst>
      <p:ext uri="{BB962C8B-B14F-4D97-AF65-F5344CB8AC3E}">
        <p14:creationId xmlns:p14="http://schemas.microsoft.com/office/powerpoint/2010/main" val="2339581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  <a:defRPr/>
            </a:pPr>
            <a:r>
              <a:rPr lang="cs-CZ" sz="4100" b="1" dirty="0"/>
              <a:t>Právo na život</a:t>
            </a:r>
          </a:p>
          <a:p>
            <a:pPr marL="0" indent="0">
              <a:buNone/>
              <a:defRPr/>
            </a:pPr>
            <a:r>
              <a:rPr lang="cs-CZ" sz="4100" dirty="0"/>
              <a:t>nelze je realizovat bez kvality prostředí, které poskytuje podmínky pro život</a:t>
            </a:r>
          </a:p>
          <a:p>
            <a:pPr marL="0" indent="0">
              <a:buNone/>
              <a:defRPr/>
            </a:pPr>
            <a:r>
              <a:rPr lang="cs-CZ" sz="4100" dirty="0"/>
              <a:t>viz definice ŽP (§ 2 zákona č. 17/1992 Sb.)</a:t>
            </a:r>
          </a:p>
          <a:p>
            <a:pPr marL="0" indent="0">
              <a:buNone/>
              <a:defRPr/>
            </a:pPr>
            <a:r>
              <a:rPr lang="cs-CZ" sz="4100" dirty="0"/>
              <a:t>srov. systematické zařazení práva na příznivé ŽP !</a:t>
            </a:r>
          </a:p>
          <a:p>
            <a:pPr marL="0" indent="0">
              <a:buNone/>
              <a:defRPr/>
            </a:pPr>
            <a:endParaRPr lang="cs-CZ" sz="4100" dirty="0"/>
          </a:p>
          <a:p>
            <a:pPr marL="0" indent="0">
              <a:buNone/>
              <a:defRPr/>
            </a:pPr>
            <a:r>
              <a:rPr lang="cs-CZ" sz="4100" b="1" dirty="0"/>
              <a:t>Vlastnické právo</a:t>
            </a:r>
          </a:p>
          <a:p>
            <a:pPr marL="0" indent="0">
              <a:buNone/>
              <a:defRPr/>
            </a:pPr>
            <a:r>
              <a:rPr lang="cs-CZ" sz="4100" dirty="0"/>
              <a:t>ŽP jako předmět vlastnictví</a:t>
            </a:r>
          </a:p>
          <a:p>
            <a:pPr marL="0" indent="0">
              <a:buNone/>
              <a:defRPr/>
            </a:pPr>
            <a:r>
              <a:rPr lang="cs-CZ" sz="4100" dirty="0"/>
              <a:t>Čl. 11 odst. 2 – výhradní vlastnictví</a:t>
            </a:r>
          </a:p>
          <a:p>
            <a:pPr marL="0" indent="0">
              <a:buNone/>
              <a:defRPr/>
            </a:pPr>
            <a:r>
              <a:rPr lang="cs-CZ" sz="4100" dirty="0"/>
              <a:t>Čl. 11 odst. 3:</a:t>
            </a:r>
          </a:p>
          <a:p>
            <a:pPr marL="0" indent="0">
              <a:buNone/>
              <a:defRPr/>
            </a:pPr>
            <a:r>
              <a:rPr lang="cs-CZ" sz="4100" dirty="0"/>
              <a:t>vlastnictví nesmí být zneužito v rozporu se zájmem na ochranu ŽP</a:t>
            </a:r>
          </a:p>
          <a:p>
            <a:pPr marL="0" indent="0">
              <a:buNone/>
              <a:defRPr/>
            </a:pPr>
            <a:r>
              <a:rPr lang="cs-CZ" sz="4100" dirty="0"/>
              <a:t>výkon vlastnického práva nesmí poškozovat ŽP nad míru stanovenou zákonem = princip přípustné míry znečištění </a:t>
            </a:r>
            <a:r>
              <a:rPr lang="cs-CZ" sz="4100" dirty="0" smtClean="0"/>
              <a:t>ŽP</a:t>
            </a:r>
          </a:p>
          <a:p>
            <a:pPr marL="0" indent="0">
              <a:buNone/>
              <a:defRPr/>
            </a:pPr>
            <a:endParaRPr lang="cs-CZ" sz="4100" dirty="0"/>
          </a:p>
          <a:p>
            <a:pPr marL="0" indent="0">
              <a:buNone/>
              <a:defRPr/>
            </a:pPr>
            <a:endParaRPr lang="cs-CZ" sz="4100" dirty="0"/>
          </a:p>
          <a:p>
            <a:endParaRPr lang="cs-CZ" dirty="0"/>
          </a:p>
        </p:txBody>
      </p:sp>
      <p:pic>
        <p:nvPicPr>
          <p:cNvPr id="2050" name="Picture 2" descr="F:\DATA\grafika\pruh 5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260648"/>
            <a:ext cx="9344470" cy="95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DATA\grafika\spodek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2" y="6338568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1979712" y="384547"/>
            <a:ext cx="66967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 smtClean="0"/>
              <a:t>Prameny - ústavní základy</a:t>
            </a:r>
            <a:endParaRPr lang="cs-CZ" sz="4000" b="1" dirty="0"/>
          </a:p>
        </p:txBody>
      </p:sp>
    </p:spTree>
    <p:extLst>
      <p:ext uri="{BB962C8B-B14F-4D97-AF65-F5344CB8AC3E}">
        <p14:creationId xmlns:p14="http://schemas.microsoft.com/office/powerpoint/2010/main" val="3316832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  <a:defRPr/>
            </a:pPr>
            <a:r>
              <a:rPr lang="cs-CZ" sz="4100" b="1" dirty="0"/>
              <a:t>Politická práva</a:t>
            </a:r>
          </a:p>
          <a:p>
            <a:pPr marL="0" indent="0">
              <a:buNone/>
              <a:defRPr/>
            </a:pPr>
            <a:r>
              <a:rPr lang="cs-CZ" sz="4100" dirty="0"/>
              <a:t>Svoboda projevu a právo na informace</a:t>
            </a:r>
          </a:p>
          <a:p>
            <a:pPr marL="0" indent="0">
              <a:buNone/>
              <a:defRPr/>
            </a:pPr>
            <a:r>
              <a:rPr lang="cs-CZ" sz="4100" dirty="0"/>
              <a:t>Právo shromažďovací a sdružovací</a:t>
            </a:r>
          </a:p>
          <a:p>
            <a:pPr marL="0" indent="0">
              <a:buNone/>
              <a:defRPr/>
            </a:pPr>
            <a:r>
              <a:rPr lang="cs-CZ" sz="4100" dirty="0"/>
              <a:t>Právo petiční</a:t>
            </a:r>
          </a:p>
          <a:p>
            <a:pPr marL="0" indent="0">
              <a:buNone/>
              <a:defRPr/>
            </a:pPr>
            <a:r>
              <a:rPr lang="cs-CZ" sz="4100" dirty="0"/>
              <a:t>Právo podílet se na správě věcí veřejných</a:t>
            </a:r>
          </a:p>
          <a:p>
            <a:pPr marL="0" indent="0">
              <a:buNone/>
              <a:defRPr/>
            </a:pPr>
            <a:endParaRPr lang="cs-CZ" sz="4100" dirty="0"/>
          </a:p>
          <a:p>
            <a:pPr marL="0" indent="0">
              <a:buNone/>
              <a:defRPr/>
            </a:pPr>
            <a:r>
              <a:rPr lang="cs-CZ" sz="4100" dirty="0"/>
              <a:t>ochrana ŽP a veřejného zdraví je častým důvodem pro realizaci těchto práv</a:t>
            </a:r>
          </a:p>
          <a:p>
            <a:pPr marL="0" indent="0">
              <a:buNone/>
              <a:defRPr/>
            </a:pPr>
            <a:r>
              <a:rPr lang="cs-CZ" sz="4100" dirty="0"/>
              <a:t>politický tlak ve spojení s medializací</a:t>
            </a:r>
          </a:p>
          <a:p>
            <a:pPr marL="0" indent="0">
              <a:buNone/>
              <a:defRPr/>
            </a:pPr>
            <a:endParaRPr lang="cs-CZ" sz="4100" dirty="0"/>
          </a:p>
          <a:p>
            <a:pPr marL="0" indent="0">
              <a:buNone/>
              <a:defRPr/>
            </a:pPr>
            <a:endParaRPr lang="cs-CZ" sz="4100" dirty="0"/>
          </a:p>
          <a:p>
            <a:endParaRPr lang="cs-CZ" dirty="0"/>
          </a:p>
        </p:txBody>
      </p:sp>
      <p:pic>
        <p:nvPicPr>
          <p:cNvPr id="2050" name="Picture 2" descr="F:\DATA\grafika\pruh 5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260648"/>
            <a:ext cx="9344470" cy="95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DATA\grafika\spodek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2" y="6338568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1979712" y="384547"/>
            <a:ext cx="66967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 smtClean="0"/>
              <a:t>Prameny - ústavní základy</a:t>
            </a:r>
            <a:endParaRPr lang="cs-CZ" sz="4000" b="1" dirty="0"/>
          </a:p>
        </p:txBody>
      </p:sp>
    </p:spTree>
    <p:extLst>
      <p:ext uri="{BB962C8B-B14F-4D97-AF65-F5344CB8AC3E}">
        <p14:creationId xmlns:p14="http://schemas.microsoft.com/office/powerpoint/2010/main" val="597832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6914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cs-CZ" b="1" dirty="0"/>
              <a:t>Článek 35</a:t>
            </a:r>
          </a:p>
          <a:p>
            <a:r>
              <a:rPr lang="cs-CZ" dirty="0"/>
              <a:t> (1) Každý má </a:t>
            </a:r>
            <a:r>
              <a:rPr lang="cs-CZ" dirty="0">
                <a:solidFill>
                  <a:schemeClr val="accent2"/>
                </a:solidFill>
              </a:rPr>
              <a:t>právo na příznivé životní prostředí</a:t>
            </a:r>
            <a:r>
              <a:rPr lang="cs-CZ" dirty="0"/>
              <a:t>.</a:t>
            </a:r>
          </a:p>
          <a:p>
            <a:r>
              <a:rPr lang="cs-CZ" dirty="0"/>
              <a:t> (2) Každý má právo na včasné a úplné informace o stavu životního prostředí a přírodních zdrojů.</a:t>
            </a:r>
          </a:p>
          <a:p>
            <a:r>
              <a:rPr lang="cs-CZ" dirty="0"/>
              <a:t> (3) Při výkonu svých práv nikdo nesmí ohrožovat ani poškozovat životní prostředí, přírodní zdroje, druhové bohatství přírody a kulturní památky nad míru stanovenou zákonem.</a:t>
            </a:r>
          </a:p>
          <a:p>
            <a:pPr>
              <a:buNone/>
            </a:pPr>
            <a:endParaRPr lang="cs-CZ" dirty="0"/>
          </a:p>
          <a:p>
            <a:r>
              <a:rPr lang="cs-CZ" dirty="0"/>
              <a:t>Článek 41</a:t>
            </a:r>
          </a:p>
          <a:p>
            <a:r>
              <a:rPr lang="cs-CZ" dirty="0"/>
              <a:t> (1) Práv uvedených v čl. 26, čl. 27 odst. 4, čl. 28 až 31, čl. 32 odst. 1 a 3, čl. 33 a 35 Listiny je možno se </a:t>
            </a:r>
            <a:r>
              <a:rPr lang="cs-CZ" b="1" dirty="0">
                <a:solidFill>
                  <a:schemeClr val="accent2"/>
                </a:solidFill>
              </a:rPr>
              <a:t>domáhat pouze v mezích zákonů</a:t>
            </a:r>
            <a:r>
              <a:rPr lang="cs-CZ" dirty="0"/>
              <a:t>, které tato ustanovení </a:t>
            </a:r>
            <a:r>
              <a:rPr lang="cs-CZ" dirty="0" smtClean="0"/>
              <a:t>provádějí.</a:t>
            </a:r>
          </a:p>
          <a:p>
            <a:r>
              <a:rPr lang="cs-CZ" altLang="cs-CZ" i="1" u="sng" dirty="0" smtClean="0"/>
              <a:t>Prostředky</a:t>
            </a:r>
            <a:r>
              <a:rPr lang="cs-CZ" altLang="cs-CZ" i="1" u="sng" dirty="0"/>
              <a:t>:</a:t>
            </a:r>
          </a:p>
          <a:p>
            <a:pPr lvl="3"/>
            <a:endParaRPr lang="cs-CZ" altLang="cs-CZ" i="1" dirty="0"/>
          </a:p>
          <a:p>
            <a:pPr lvl="3"/>
            <a:r>
              <a:rPr lang="cs-CZ" altLang="cs-CZ" i="1" dirty="0" smtClean="0"/>
              <a:t>Veřejnoprávní – různé postupy podle veřejnoprávních předpisů</a:t>
            </a:r>
            <a:endParaRPr lang="cs-CZ" altLang="cs-CZ" i="1" dirty="0"/>
          </a:p>
          <a:p>
            <a:pPr lvl="3"/>
            <a:r>
              <a:rPr lang="cs-CZ" altLang="cs-CZ" i="1" dirty="0"/>
              <a:t>soukromoprávní</a:t>
            </a:r>
          </a:p>
          <a:p>
            <a:pPr lvl="4"/>
            <a:r>
              <a:rPr lang="cs-CZ" altLang="cs-CZ" i="1" dirty="0"/>
              <a:t>Diskuse k domáhání se ochrany práva žít v příznivém životním prostředí jako osobnostního práva (§ 81 odst. 2 OZ ve spoj. s nástroji k ochraně osobnosti) </a:t>
            </a:r>
          </a:p>
          <a:p>
            <a:pPr>
              <a:defRPr/>
            </a:pPr>
            <a:endParaRPr lang="cs-CZ" dirty="0" smtClean="0"/>
          </a:p>
        </p:txBody>
      </p:sp>
      <p:pic>
        <p:nvPicPr>
          <p:cNvPr id="2050" name="Picture 2" descr="F:\DATA\grafika\pruh 5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260648"/>
            <a:ext cx="9344470" cy="95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DATA\grafika\spodek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2" y="6338568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1475656" y="384547"/>
            <a:ext cx="75608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/>
              <a:t>Právo na příznivé životní </a:t>
            </a:r>
            <a:r>
              <a:rPr lang="cs-CZ" sz="4000" b="1" dirty="0" smtClean="0"/>
              <a:t>prostředí</a:t>
            </a:r>
            <a:endParaRPr lang="cs-CZ" sz="4000" b="1" dirty="0"/>
          </a:p>
        </p:txBody>
      </p:sp>
    </p:spTree>
    <p:extLst>
      <p:ext uri="{BB962C8B-B14F-4D97-AF65-F5344CB8AC3E}">
        <p14:creationId xmlns:p14="http://schemas.microsoft.com/office/powerpoint/2010/main" val="2853892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§ 2 </a:t>
            </a:r>
            <a:r>
              <a:rPr lang="cs-CZ" dirty="0" smtClean="0"/>
              <a:t> zákona č. 17/1992 </a:t>
            </a:r>
            <a:r>
              <a:rPr lang="cs-CZ" dirty="0"/>
              <a:t>Sb</a:t>
            </a:r>
            <a:r>
              <a:rPr lang="cs-CZ" dirty="0" smtClean="0"/>
              <a:t>., o </a:t>
            </a:r>
            <a:r>
              <a:rPr lang="cs-CZ" dirty="0"/>
              <a:t>životním </a:t>
            </a:r>
            <a:r>
              <a:rPr lang="cs-CZ" dirty="0" smtClean="0"/>
              <a:t>prostředí:</a:t>
            </a: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 algn="just">
              <a:buNone/>
            </a:pPr>
            <a:r>
              <a:rPr lang="cs-CZ" i="1" dirty="0" smtClean="0"/>
              <a:t>Životním  </a:t>
            </a:r>
            <a:r>
              <a:rPr lang="cs-CZ" i="1" dirty="0"/>
              <a:t>prostředím  je  vše,  co vytváří přirozené podmínky </a:t>
            </a:r>
            <a:r>
              <a:rPr lang="cs-CZ" i="1" dirty="0" smtClean="0"/>
              <a:t>existence organismů  </a:t>
            </a:r>
            <a:r>
              <a:rPr lang="cs-CZ" i="1" dirty="0"/>
              <a:t>včetně člověka a je předpokladem jejich </a:t>
            </a:r>
            <a:r>
              <a:rPr lang="cs-CZ" i="1" dirty="0" smtClean="0"/>
              <a:t>dalšího </a:t>
            </a:r>
            <a:r>
              <a:rPr lang="cs-CZ" i="1" dirty="0"/>
              <a:t>vývoje. </a:t>
            </a:r>
            <a:r>
              <a:rPr lang="cs-CZ" i="1" dirty="0" smtClean="0"/>
              <a:t>Jeho složkami   </a:t>
            </a:r>
            <a:r>
              <a:rPr lang="cs-CZ" i="1" dirty="0"/>
              <a:t>jsou   zejména  ovzduší,  voda,  horniny,  půda,  </a:t>
            </a:r>
            <a:r>
              <a:rPr lang="cs-CZ" i="1" dirty="0" smtClean="0"/>
              <a:t>organismy, ekosystémy </a:t>
            </a:r>
            <a:r>
              <a:rPr lang="cs-CZ" i="1" dirty="0"/>
              <a:t>a energie.</a:t>
            </a:r>
          </a:p>
        </p:txBody>
      </p:sp>
      <p:pic>
        <p:nvPicPr>
          <p:cNvPr id="2050" name="Picture 2" descr="F:\DATA\grafika\pruh 5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260648"/>
            <a:ext cx="9344470" cy="95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DATA\grafika\spodek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2" y="6338568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1979712" y="384547"/>
            <a:ext cx="66967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 smtClean="0"/>
              <a:t>Životní prostředí - definice</a:t>
            </a:r>
            <a:endParaRPr lang="cs-CZ" sz="4000" b="1" dirty="0"/>
          </a:p>
        </p:txBody>
      </p:sp>
    </p:spTree>
    <p:extLst>
      <p:ext uri="{BB962C8B-B14F-4D97-AF65-F5344CB8AC3E}">
        <p14:creationId xmlns:p14="http://schemas.microsoft.com/office/powerpoint/2010/main" val="2853892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cs-CZ" sz="2800" dirty="0"/>
              <a:t>lidské právo</a:t>
            </a:r>
          </a:p>
          <a:p>
            <a:pPr>
              <a:lnSpc>
                <a:spcPct val="80000"/>
              </a:lnSpc>
              <a:defRPr/>
            </a:pPr>
            <a:r>
              <a:rPr lang="cs-CZ" sz="2800" dirty="0"/>
              <a:t>subjektivní právo </a:t>
            </a:r>
            <a:r>
              <a:rPr lang="cs-CZ" sz="2800" dirty="0">
                <a:cs typeface="Arial" charset="0"/>
              </a:rPr>
              <a:t>→ </a:t>
            </a:r>
            <a:r>
              <a:rPr lang="cs-CZ" sz="2800" dirty="0"/>
              <a:t>kdo je subjektem?</a:t>
            </a:r>
          </a:p>
          <a:p>
            <a:pPr>
              <a:lnSpc>
                <a:spcPct val="80000"/>
              </a:lnSpc>
              <a:defRPr/>
            </a:pPr>
            <a:r>
              <a:rPr lang="cs-CZ" sz="2800" dirty="0"/>
              <a:t>právo + tomu odpovídající povinnost</a:t>
            </a:r>
          </a:p>
          <a:p>
            <a:pPr>
              <a:lnSpc>
                <a:spcPct val="80000"/>
              </a:lnSpc>
              <a:defRPr/>
            </a:pPr>
            <a:r>
              <a:rPr lang="cs-CZ" sz="2800" dirty="0"/>
              <a:t>hmotné právo + související procesní práva 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cs-CZ" sz="2800" dirty="0"/>
              <a:t>	(viz </a:t>
            </a:r>
            <a:r>
              <a:rPr lang="cs-CZ" sz="2800" dirty="0" err="1"/>
              <a:t>Aarhuská</a:t>
            </a:r>
            <a:r>
              <a:rPr lang="cs-CZ" sz="2800" dirty="0"/>
              <a:t> úmluva + LZPS):</a:t>
            </a:r>
          </a:p>
          <a:p>
            <a:pPr lvl="1">
              <a:lnSpc>
                <a:spcPct val="80000"/>
              </a:lnSpc>
              <a:defRPr/>
            </a:pPr>
            <a:r>
              <a:rPr lang="cs-CZ" sz="2400" dirty="0"/>
              <a:t>právo na informace o ŽP</a:t>
            </a:r>
          </a:p>
          <a:p>
            <a:pPr lvl="1">
              <a:lnSpc>
                <a:spcPct val="80000"/>
              </a:lnSpc>
              <a:defRPr/>
            </a:pPr>
            <a:r>
              <a:rPr lang="cs-CZ" sz="2400" dirty="0"/>
              <a:t>účast veřejnosti v rozhodovacích procesech</a:t>
            </a:r>
          </a:p>
          <a:p>
            <a:pPr lvl="1">
              <a:lnSpc>
                <a:spcPct val="80000"/>
              </a:lnSpc>
              <a:defRPr/>
            </a:pPr>
            <a:r>
              <a:rPr lang="cs-CZ" sz="2400" dirty="0"/>
              <a:t>přístup k soudní ochraně</a:t>
            </a:r>
          </a:p>
          <a:p>
            <a:pPr>
              <a:lnSpc>
                <a:spcPct val="80000"/>
              </a:lnSpc>
              <a:defRPr/>
            </a:pPr>
            <a:r>
              <a:rPr lang="cs-CZ" sz="2800" dirty="0"/>
              <a:t>související hmotná práva</a:t>
            </a:r>
          </a:p>
        </p:txBody>
      </p:sp>
      <p:pic>
        <p:nvPicPr>
          <p:cNvPr id="2050" name="Picture 2" descr="F:\DATA\grafika\pruh 5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260648"/>
            <a:ext cx="9344470" cy="95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DATA\grafika\spodek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2" y="6338568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1475656" y="384547"/>
            <a:ext cx="75608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/>
              <a:t>Právo na příznivé životní </a:t>
            </a:r>
            <a:r>
              <a:rPr lang="cs-CZ" sz="4000" b="1" dirty="0" smtClean="0"/>
              <a:t>prostředí</a:t>
            </a:r>
            <a:endParaRPr lang="cs-CZ" sz="4000" b="1" dirty="0"/>
          </a:p>
        </p:txBody>
      </p:sp>
    </p:spTree>
    <p:extLst>
      <p:ext uri="{BB962C8B-B14F-4D97-AF65-F5344CB8AC3E}">
        <p14:creationId xmlns:p14="http://schemas.microsoft.com/office/powerpoint/2010/main" val="4147242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defRPr/>
            </a:pPr>
            <a:endParaRPr lang="cs-CZ" sz="2000" dirty="0"/>
          </a:p>
          <a:p>
            <a:pPr>
              <a:lnSpc>
                <a:spcPct val="90000"/>
              </a:lnSpc>
              <a:defRPr/>
            </a:pPr>
            <a:r>
              <a:rPr lang="cs-CZ" sz="2000" dirty="0"/>
              <a:t>I. ÚS 282/97-Sb.n.u.ÚS, svazek č.10, usnesení č. 2</a:t>
            </a:r>
          </a:p>
          <a:p>
            <a:pPr lvl="1">
              <a:lnSpc>
                <a:spcPct val="90000"/>
              </a:lnSpc>
              <a:defRPr/>
            </a:pPr>
            <a:endParaRPr lang="cs-CZ" sz="2000" i="1" dirty="0"/>
          </a:p>
          <a:p>
            <a:pPr lvl="1">
              <a:lnSpc>
                <a:spcPct val="90000"/>
              </a:lnSpc>
              <a:defRPr/>
            </a:pPr>
            <a:r>
              <a:rPr lang="cs-CZ" sz="2000" i="1" dirty="0"/>
              <a:t>„Článek 35 Listiny základních práv a svobod zakotvující </a:t>
            </a:r>
            <a:r>
              <a:rPr lang="cs-CZ" sz="2000" b="1" i="1" dirty="0">
                <a:solidFill>
                  <a:schemeClr val="accent6"/>
                </a:solidFill>
              </a:rPr>
              <a:t>právo na příznivé životní prostředí</a:t>
            </a:r>
            <a:r>
              <a:rPr lang="cs-CZ" sz="2000" i="1" dirty="0"/>
              <a:t> a včasné a úplné informace o stavu životního prostředí </a:t>
            </a:r>
            <a:r>
              <a:rPr lang="cs-CZ" sz="2000" b="1" i="1" dirty="0"/>
              <a:t>na právnické osoby vztahovat nelze.</a:t>
            </a:r>
            <a:r>
              <a:rPr lang="cs-CZ" sz="2000" i="1" dirty="0"/>
              <a:t> Je zřejmé, že práva vztahující se k životnímu prostředí </a:t>
            </a:r>
            <a:r>
              <a:rPr lang="cs-CZ" sz="2000" b="1" i="1" dirty="0">
                <a:solidFill>
                  <a:schemeClr val="accent6"/>
                </a:solidFill>
              </a:rPr>
              <a:t>přísluší pouze fyzickým osobám,</a:t>
            </a:r>
            <a:r>
              <a:rPr lang="cs-CZ" sz="2000" i="1" dirty="0"/>
              <a:t> jelikož se jedná o biologické organismy, které – na rozdíl od právnických osob –podléhají negativním vlivům životního prostředí.</a:t>
            </a:r>
          </a:p>
          <a:p>
            <a:pPr lvl="2">
              <a:lnSpc>
                <a:spcPct val="90000"/>
              </a:lnSpc>
              <a:defRPr/>
            </a:pPr>
            <a:endParaRPr lang="cs-CZ" sz="1400" i="1" dirty="0"/>
          </a:p>
          <a:p>
            <a:pPr lvl="2">
              <a:lnSpc>
                <a:spcPct val="90000"/>
              </a:lnSpc>
              <a:defRPr/>
            </a:pPr>
            <a:endParaRPr lang="cs-CZ" sz="1400" i="1" dirty="0"/>
          </a:p>
          <a:p>
            <a:pPr lvl="2">
              <a:lnSpc>
                <a:spcPct val="90000"/>
              </a:lnSpc>
              <a:defRPr/>
            </a:pPr>
            <a:r>
              <a:rPr lang="cs-CZ" sz="1400" i="1" dirty="0"/>
              <a:t>pozn.  formulace výše uvedené právní věty je  akceptovatelná ve vztahu k čl. 35 odst. 1 Listiny, ne ve vztahu k čl. 35 odst. 2  – právo na informace o stavu ŽP, které je přičitatelné jak FO, tak i PO</a:t>
            </a:r>
          </a:p>
        </p:txBody>
      </p:sp>
      <p:pic>
        <p:nvPicPr>
          <p:cNvPr id="2050" name="Picture 2" descr="F:\DATA\grafika\pruh 5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260648"/>
            <a:ext cx="9344470" cy="95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DATA\grafika\spodek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2" y="6338568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Nadpis 1"/>
          <p:cNvSpPr txBox="1">
            <a:spLocks/>
          </p:cNvSpPr>
          <p:nvPr/>
        </p:nvSpPr>
        <p:spPr>
          <a:xfrm>
            <a:off x="1157536" y="378550"/>
            <a:ext cx="7529264" cy="9941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cs-CZ" dirty="0" smtClean="0">
                <a:solidFill>
                  <a:srgbClr val="93CE47"/>
                </a:solidFill>
              </a:rPr>
              <a:t>Judikatura ÚS k čl. 35  odst. 1 LZPS - vývoj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77099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DATA\grafika\pruh 5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260648"/>
            <a:ext cx="9344470" cy="95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DATA\grafika\spodek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2" y="6338568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Nadpis 1"/>
          <p:cNvSpPr txBox="1">
            <a:spLocks/>
          </p:cNvSpPr>
          <p:nvPr/>
        </p:nvSpPr>
        <p:spPr>
          <a:xfrm>
            <a:off x="1157536" y="378550"/>
            <a:ext cx="7529264" cy="9941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cs-CZ" dirty="0" smtClean="0">
                <a:solidFill>
                  <a:srgbClr val="93CE47"/>
                </a:solidFill>
              </a:rPr>
              <a:t>Judikatura ÚS k čl. 35  odst. 1 LZPS - vývoj </a:t>
            </a:r>
            <a:endParaRPr lang="cs-CZ" dirty="0"/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altLang="cs-CZ" smtClean="0"/>
              <a:t>Nález Ústavního soudu I. ÚS 59/14 ze dne 30.5.2014</a:t>
            </a:r>
          </a:p>
          <a:p>
            <a:pPr lvl="1"/>
            <a:r>
              <a:rPr lang="cs-CZ" altLang="cs-CZ" sz="1800" smtClean="0"/>
              <a:t>ústavní soud přiznal žalobní legitimaci spolku k podání návrhu na zrušení územního plánu, který je vydáván ve formě opatření obecné povahy (za splnění určitých kriterií) </a:t>
            </a:r>
          </a:p>
          <a:p>
            <a:pPr lvl="1"/>
            <a:endParaRPr lang="cs-CZ" altLang="cs-CZ" sz="1800" smtClean="0"/>
          </a:p>
          <a:p>
            <a:pPr lvl="1"/>
            <a:r>
              <a:rPr lang="cs-CZ" altLang="cs-CZ" sz="1800" smtClean="0"/>
              <a:t>závěr  k jeho významu ve vztahu k právu právnických osob na příznivé životní prostředí jako subjektivního hmotného práva:</a:t>
            </a:r>
          </a:p>
          <a:p>
            <a:pPr lvl="2"/>
            <a:endParaRPr lang="cs-CZ" altLang="cs-CZ" sz="1800" smtClean="0"/>
          </a:p>
          <a:p>
            <a:pPr lvl="2"/>
            <a:r>
              <a:rPr lang="cs-CZ" altLang="cs-CZ" sz="1800" smtClean="0"/>
              <a:t>Otázka k diskusi: Lze/nelze   nálezu I. ÚS  59/14  bezprostředně dovodit, že by jím Ústavní soud právnickým osobám přiznal  právo na příznivé životní prostředí  jako subjektivní hmotné právo? </a:t>
            </a:r>
          </a:p>
          <a:p>
            <a:pPr lvl="3"/>
            <a:endParaRPr lang="cs-CZ" altLang="cs-CZ" smtClean="0"/>
          </a:p>
          <a:p>
            <a:pPr lvl="3"/>
            <a:r>
              <a:rPr lang="cs-CZ" altLang="cs-CZ" smtClean="0"/>
              <a:t> </a:t>
            </a:r>
            <a:endParaRPr lang="cs-CZ" altLang="cs-CZ" sz="1800" dirty="0" smtClean="0"/>
          </a:p>
        </p:txBody>
      </p:sp>
    </p:spTree>
    <p:extLst>
      <p:ext uri="{BB962C8B-B14F-4D97-AF65-F5344CB8AC3E}">
        <p14:creationId xmlns:p14="http://schemas.microsoft.com/office/powerpoint/2010/main" val="2420790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0" name="Picture 2" descr="F:\DATA\grafika\pruh 5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260648"/>
            <a:ext cx="9344470" cy="95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DATA\grafika\spodek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2" y="6338568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484784"/>
            <a:ext cx="8424936" cy="537321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cs-CZ" b="1" u="sng" dirty="0" smtClean="0"/>
              <a:t>Účastníci územního řízení</a:t>
            </a:r>
            <a:r>
              <a:rPr lang="cs-CZ" dirty="0" smtClean="0"/>
              <a:t>: a) žadatel, b) obec, a) vlastník pozemku, d) sousedé, e) osoby, o kterých tak stanoví </a:t>
            </a:r>
            <a:r>
              <a:rPr lang="cs-CZ" u="sng" dirty="0" smtClean="0"/>
              <a:t>zvláštní právní předpis</a:t>
            </a:r>
            <a:r>
              <a:rPr lang="cs-CZ" dirty="0" smtClean="0"/>
              <a:t>.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b="1" u="sng" dirty="0" smtClean="0"/>
              <a:t>Účastníci stavebního řízení</a:t>
            </a:r>
            <a:r>
              <a:rPr lang="cs-CZ" dirty="0" smtClean="0"/>
              <a:t>: a) stavebník, b) vlastník stavby, c) vlastník pozemku, d) vlastník stavby na pozemku, e) soused, f) ten, kdo má k sousednímu pozemku právo odpovídající věcnému břemenu, může-li být toto právo prováděním stavby přímo dotčeno, g) </a:t>
            </a:r>
            <a:r>
              <a:rPr lang="cs-CZ" u="sng" dirty="0" smtClean="0"/>
              <a:t>osoba, o které tak stanoví zvláštní právní předpis, pokud mohou být stavebním povolením dotčeny veřejné zájmy chráněné podle zvláštních právních předpisů a o těchto věcech nebylo rozhodnuto v územním rozhodnutí</a:t>
            </a:r>
            <a:r>
              <a:rPr lang="cs-CZ" dirty="0" smtClean="0"/>
              <a:t>.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b="1" u="sng" dirty="0" smtClean="0"/>
              <a:t>Vodoprávní řízení: </a:t>
            </a:r>
            <a:r>
              <a:rPr lang="cs-CZ" dirty="0" smtClean="0"/>
              <a:t>účastníkem řízení jsou </a:t>
            </a:r>
            <a:r>
              <a:rPr lang="cs-CZ" u="sng" dirty="0" smtClean="0"/>
              <a:t>též</a:t>
            </a:r>
            <a:r>
              <a:rPr lang="cs-CZ" dirty="0" smtClean="0"/>
              <a:t> obce, správce toku, občanská sdružení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31424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0" name="Picture 2" descr="F:\DATA\grafika\pruh 5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260648"/>
            <a:ext cx="9344470" cy="95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DATA\grafika\spodek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2" y="6338568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484784"/>
            <a:ext cx="8424936" cy="5373216"/>
          </a:xfrm>
        </p:spPr>
        <p:txBody>
          <a:bodyPr>
            <a:normAutofit fontScale="55000" lnSpcReduction="20000"/>
          </a:bodyPr>
          <a:lstStyle/>
          <a:p>
            <a:r>
              <a:rPr lang="cs-CZ" dirty="0" smtClean="0"/>
              <a:t>§ 2924</a:t>
            </a:r>
          </a:p>
          <a:p>
            <a:r>
              <a:rPr lang="cs-CZ" b="1" dirty="0" smtClean="0"/>
              <a:t>Škoda z provozní činnosti</a:t>
            </a:r>
          </a:p>
          <a:p>
            <a:r>
              <a:rPr lang="cs-CZ" dirty="0" smtClean="0"/>
              <a:t>Kdo provozuje závod nebo jiné zařízení sloužící k výdělečné činnosti, nahradí škodu vzniklou z provozu, ať již byla způsobena vlastní provozní činností, věcí při ní použitou nebo vlivem činnosti na okolí. Povinnosti se zprostí, prokáže-li, že vynaložil veškerou péči, kterou lze rozumně požadovat, aby ke škodě nedošlo.</a:t>
            </a:r>
          </a:p>
          <a:p>
            <a:r>
              <a:rPr lang="cs-CZ" dirty="0" smtClean="0"/>
              <a:t>§ 2925</a:t>
            </a:r>
          </a:p>
          <a:p>
            <a:r>
              <a:rPr lang="cs-CZ" b="1" dirty="0" smtClean="0"/>
              <a:t>Škoda způsobená provozem zvlášť nebezpečným</a:t>
            </a:r>
          </a:p>
          <a:p>
            <a:r>
              <a:rPr lang="cs-CZ" i="1" dirty="0" smtClean="0"/>
              <a:t>(1)</a:t>
            </a:r>
            <a:r>
              <a:rPr lang="cs-CZ" dirty="0" smtClean="0"/>
              <a:t> Kdo provozuje závod nebo jiné zařízení zvláště nebezpečné, nahradí škodu způsobenou zdrojem zvýšeného nebezpečí; provoz je zvlášť nebezpečný, nelze-li předem rozumně vyloučit možnost vzniku závažné škody ani při vynaložení řádné péče. Jinak se povinnosti zprostí, prokáže-li, že škodu způsobila zvnějšku vyšší moc nebo že ji způsobilo vlastní jednání poškozeného nebo neodvratitelné jednání třetí osoby; ujednají-li se další důvody zproštění, nepřihlíží se k tomu.</a:t>
            </a:r>
          </a:p>
          <a:p>
            <a:r>
              <a:rPr lang="cs-CZ" i="1" dirty="0" smtClean="0"/>
              <a:t>(2)</a:t>
            </a:r>
            <a:r>
              <a:rPr lang="cs-CZ" dirty="0" smtClean="0"/>
              <a:t> Je-li z okolností zřejmé, že provoz významně zvýšil nebezpečí vzniku škody, ačkoli lze důvodně poukázat i na jiné možné příčiny, soud zaváže provozovatele k náhradě škody v rozsahu, který odpovídá pravděpodobnosti způsobení škody provozem.</a:t>
            </a:r>
          </a:p>
          <a:p>
            <a:r>
              <a:rPr lang="cs-CZ" i="1" dirty="0" smtClean="0"/>
              <a:t>(3)</a:t>
            </a:r>
            <a:r>
              <a:rPr lang="cs-CZ" dirty="0" smtClean="0"/>
              <a:t> Má se za to, že provoz je zvláště nebezpečný, pokud se provozuje továrním způsobem nebo pokud se při něm výbušná nebo podobně nebezpečná látka používá nebo se s ní nakládá.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1835696" y="548680"/>
            <a:ext cx="6120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Zákon č. 89/2012 Sb., občanský zákoník – náhrada újmy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3331424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0" name="Picture 2" descr="F:\DATA\grafika\pruh 5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260648"/>
            <a:ext cx="9344470" cy="95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DATA\grafika\spodek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2" y="6338568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484784"/>
            <a:ext cx="8424936" cy="5373216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cs-CZ" dirty="0" smtClean="0"/>
              <a:t>§ 1013</a:t>
            </a:r>
          </a:p>
          <a:p>
            <a:r>
              <a:rPr lang="cs-CZ" i="1" dirty="0" smtClean="0"/>
              <a:t>(1)</a:t>
            </a:r>
            <a:r>
              <a:rPr lang="cs-CZ" dirty="0" smtClean="0"/>
              <a:t> Vlastník se zdrží všeho, co působí, že odpad, voda, kouř, prach, plyn, pach, světlo, stín, hluk, otřesy a jiné podobné účinky (imise) vnikají na pozemek jiného vlastníka (souseda) v míře nepřiměřené místním poměrům a podstatně omezují obvyklé užívání pozemku; to platí i o vnikání zvířat. Zakazuje se přímo přivádět imise na pozemek jiného vlastníka bez ohledu na míru takových vlivů a na stupeň obtěžování souseda, ledaže se to opírá o zvláštní právní důvod.</a:t>
            </a:r>
          </a:p>
          <a:p>
            <a:r>
              <a:rPr lang="cs-CZ" i="1" dirty="0" smtClean="0"/>
              <a:t>(2)</a:t>
            </a:r>
            <a:r>
              <a:rPr lang="cs-CZ" dirty="0" smtClean="0"/>
              <a:t> Jsou-li imise důsledkem provozu závodu nebo podobného zařízení, který byl úředně schválen, má soused právo jen na náhradu újmy v penězích, i když byla újma způsobena okolnostmi, k nimž se při úředním projednávání nepřihlédlo. To neplatí, pokud se při provádění provozu překračuje rozsah, v jakém byl úředně schválen.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1835696" y="548680"/>
            <a:ext cx="6120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Zákon č. 89/2012 Sb., občanský zákoník – sousedská žaloba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3331424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0" name="Picture 2" descr="F:\DATA\grafika\pruh 5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260648"/>
            <a:ext cx="9344470" cy="95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DATA\grafika\spodek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2" y="6338568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484784"/>
            <a:ext cx="8424936" cy="537321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dirty="0" smtClean="0"/>
              <a:t>§ 81</a:t>
            </a:r>
          </a:p>
          <a:p>
            <a:r>
              <a:rPr lang="cs-CZ" i="1" dirty="0" smtClean="0"/>
              <a:t>(1)</a:t>
            </a:r>
            <a:r>
              <a:rPr lang="cs-CZ" dirty="0" smtClean="0"/>
              <a:t> Chráněna je osobnost člověka včetně všech jeho přirozených práv. Každý je povinen ctít svobodné rozhodnutí člověka žít podle svého.</a:t>
            </a:r>
          </a:p>
          <a:p>
            <a:r>
              <a:rPr lang="cs-CZ" i="1" dirty="0" smtClean="0"/>
              <a:t>(2)</a:t>
            </a:r>
            <a:r>
              <a:rPr lang="cs-CZ" dirty="0" smtClean="0"/>
              <a:t> Ochrany požívají zejména život a důstojnost člověka, jeho zdraví a právo žít v příznivém životním prostředí, jeho vážnost, čest, soukromí a jeho projevy osobní povahy.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1835696" y="548680"/>
            <a:ext cx="6120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Zákon č. 89/2012 Sb., občanský zákoník – ochrana osobnosti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3331424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0" name="Picture 2" descr="F:\DATA\grafika\pruh 5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260648"/>
            <a:ext cx="9344470" cy="95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DATA\grafika\spodek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2" y="6338568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Deutschland Klage gegen RWE - peruanischer Bauer Saúl Luciano Lliuya (picture-alliance/dpa/R. Weihrauch)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44238"/>
            <a:ext cx="6667500" cy="3752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Výsledok vyhľadávania obrázkov pre dopyt peru germany farme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112927"/>
            <a:ext cx="4547872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3517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0" name="Picture 2" descr="F:\DATA\grafika\pruh 5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260648"/>
            <a:ext cx="9344470" cy="95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DATA\grafika\spodek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2" y="6338568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Peru Kleinbauer Saúl Luciano Lliuya (privat)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825212"/>
            <a:ext cx="6667500" cy="3752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5274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0" name="Picture 2" descr="F:\DATA\grafika\pruh 5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260648"/>
            <a:ext cx="9344470" cy="95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DATA\grafika\spodek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2" y="6338568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59632" y="1783356"/>
            <a:ext cx="6272668" cy="4189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065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Soubor právních norem a institutů regulujících společenské vztahy související s péčí o životní prostředí, tj. s ochranou a reprodukcí hmotných částí (složek) životního prostředí.</a:t>
            </a:r>
          </a:p>
          <a:p>
            <a:r>
              <a:rPr lang="cs-CZ" dirty="0" smtClean="0"/>
              <a:t>Vývoj – zejména od počátku 70. let 20. století</a:t>
            </a:r>
          </a:p>
          <a:p>
            <a:r>
              <a:rPr lang="cs-CZ" dirty="0" smtClean="0"/>
              <a:t>Postupné „</a:t>
            </a:r>
            <a:r>
              <a:rPr lang="cs-CZ" dirty="0" err="1" smtClean="0"/>
              <a:t>prozeleňování</a:t>
            </a:r>
            <a:r>
              <a:rPr lang="cs-CZ" dirty="0" smtClean="0"/>
              <a:t>“ různých právních oblastí</a:t>
            </a:r>
          </a:p>
          <a:p>
            <a:r>
              <a:rPr lang="cs-CZ" dirty="0" smtClean="0"/>
              <a:t>Výrazný vztah mezinárodní právo x unijní právo x české právo</a:t>
            </a:r>
          </a:p>
        </p:txBody>
      </p:sp>
      <p:pic>
        <p:nvPicPr>
          <p:cNvPr id="2050" name="Picture 2" descr="F:\DATA\grafika\pruh 5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260648"/>
            <a:ext cx="9344470" cy="95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DATA\grafika\spodek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2" y="6338568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1979712" y="384547"/>
            <a:ext cx="66967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 smtClean="0"/>
              <a:t>Právo životního prostředí</a:t>
            </a:r>
            <a:endParaRPr lang="cs-CZ" sz="4000" b="1" dirty="0"/>
          </a:p>
        </p:txBody>
      </p:sp>
    </p:spTree>
    <p:extLst>
      <p:ext uri="{BB962C8B-B14F-4D97-AF65-F5344CB8AC3E}">
        <p14:creationId xmlns:p14="http://schemas.microsoft.com/office/powerpoint/2010/main" val="2853892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endParaRPr lang="cs-CZ" b="1" dirty="0">
              <a:solidFill>
                <a:srgbClr val="FF0000"/>
              </a:solidFill>
            </a:endParaRPr>
          </a:p>
          <a:p>
            <a:endParaRPr lang="cs-CZ" b="1" dirty="0">
              <a:solidFill>
                <a:srgbClr val="FF0000"/>
              </a:solidFill>
            </a:endParaRPr>
          </a:p>
        </p:txBody>
      </p:sp>
      <p:pic>
        <p:nvPicPr>
          <p:cNvPr id="2050" name="Picture 2" descr="F:\DATA\grafika\pruh 5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260648"/>
            <a:ext cx="9344470" cy="95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DATA\grafika\spodek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2" y="6338568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1259632" y="3192675"/>
            <a:ext cx="73231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/>
              <a:t>Přístup k informacím o životním prostředí</a:t>
            </a:r>
            <a:endParaRPr lang="cs-CZ" sz="3200" b="1" dirty="0"/>
          </a:p>
        </p:txBody>
      </p:sp>
    </p:spTree>
    <p:extLst>
      <p:ext uri="{BB962C8B-B14F-4D97-AF65-F5344CB8AC3E}">
        <p14:creationId xmlns:p14="http://schemas.microsoft.com/office/powerpoint/2010/main" val="2231903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Různé přímé/nepřímé, formální/neformální </a:t>
            </a:r>
          </a:p>
          <a:p>
            <a:endParaRPr lang="cs-CZ" dirty="0" smtClean="0"/>
          </a:p>
          <a:p>
            <a:r>
              <a:rPr lang="cs-CZ" dirty="0" smtClean="0"/>
              <a:t>Petiční právo</a:t>
            </a:r>
          </a:p>
          <a:p>
            <a:r>
              <a:rPr lang="cs-CZ" dirty="0" smtClean="0"/>
              <a:t>Shromažďovací právo</a:t>
            </a:r>
          </a:p>
          <a:p>
            <a:r>
              <a:rPr lang="cs-CZ" dirty="0" smtClean="0"/>
              <a:t>Sdružovací právo</a:t>
            </a:r>
          </a:p>
          <a:p>
            <a:r>
              <a:rPr lang="cs-CZ" dirty="0" smtClean="0"/>
              <a:t>Referendum</a:t>
            </a:r>
          </a:p>
          <a:p>
            <a:r>
              <a:rPr lang="cs-CZ" dirty="0" smtClean="0"/>
              <a:t>Informace</a:t>
            </a:r>
          </a:p>
          <a:p>
            <a:r>
              <a:rPr lang="cs-CZ" dirty="0"/>
              <a:t>Účast veřejnosti na rozhodování, na tvorbě plánů, programů, politik a na přípravě právních </a:t>
            </a:r>
            <a:r>
              <a:rPr lang="cs-CZ" dirty="0" smtClean="0"/>
              <a:t>předpisů</a:t>
            </a:r>
          </a:p>
          <a:p>
            <a:r>
              <a:rPr lang="cs-CZ" dirty="0" smtClean="0"/>
              <a:t>Soudní ochrana</a:t>
            </a:r>
            <a:endParaRPr lang="cs-CZ" dirty="0"/>
          </a:p>
        </p:txBody>
      </p:sp>
      <p:pic>
        <p:nvPicPr>
          <p:cNvPr id="2050" name="Picture 2" descr="F:\DATA\grafika\pruh 5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260648"/>
            <a:ext cx="9344470" cy="95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DATA\grafika\spodek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2" y="6338568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1691680" y="263058"/>
            <a:ext cx="64087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 smtClean="0"/>
              <a:t>Způsoby účasti veřejnosti</a:t>
            </a:r>
            <a:endParaRPr lang="cs-CZ" sz="4000" b="1" dirty="0"/>
          </a:p>
        </p:txBody>
      </p:sp>
      <p:cxnSp>
        <p:nvCxnSpPr>
          <p:cNvPr id="6" name="Přímá spojnice 5"/>
          <p:cNvCxnSpPr/>
          <p:nvPr/>
        </p:nvCxnSpPr>
        <p:spPr>
          <a:xfrm flipV="1">
            <a:off x="323528" y="4293096"/>
            <a:ext cx="8016280" cy="7200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7114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cs-CZ" sz="2800" b="1" dirty="0" smtClean="0"/>
              <a:t>Český základ: </a:t>
            </a:r>
          </a:p>
          <a:p>
            <a:r>
              <a:rPr lang="cs-CZ" sz="2800" dirty="0"/>
              <a:t>č</a:t>
            </a:r>
            <a:r>
              <a:rPr lang="cs-CZ" sz="2800" dirty="0" smtClean="0"/>
              <a:t>l</a:t>
            </a:r>
            <a:r>
              <a:rPr lang="cs-CZ" sz="2800" dirty="0"/>
              <a:t>. 17 </a:t>
            </a:r>
            <a:r>
              <a:rPr lang="cs-CZ" sz="2800" dirty="0" smtClean="0"/>
              <a:t>LZPS</a:t>
            </a:r>
          </a:p>
          <a:p>
            <a:r>
              <a:rPr lang="cs-CZ" sz="2800" dirty="0" smtClean="0"/>
              <a:t>čl</a:t>
            </a:r>
            <a:r>
              <a:rPr lang="cs-CZ" sz="2800" dirty="0"/>
              <a:t>. 35 odst. 2 </a:t>
            </a:r>
            <a:r>
              <a:rPr lang="cs-CZ" sz="2800" dirty="0" smtClean="0"/>
              <a:t>LZPS</a:t>
            </a:r>
          </a:p>
          <a:p>
            <a:r>
              <a:rPr lang="cs-CZ" sz="2800" dirty="0" smtClean="0"/>
              <a:t>123/1998 Sb., 106/1999 Sb. (</a:t>
            </a:r>
            <a:r>
              <a:rPr lang="cs-CZ" sz="2800" i="1" dirty="0" smtClean="0"/>
              <a:t>lex </a:t>
            </a:r>
            <a:r>
              <a:rPr lang="cs-CZ" sz="2800" i="1" dirty="0" err="1" smtClean="0"/>
              <a:t>specialis</a:t>
            </a:r>
            <a:r>
              <a:rPr lang="cs-CZ" sz="2800" i="1" dirty="0" smtClean="0"/>
              <a:t> x lex </a:t>
            </a:r>
            <a:r>
              <a:rPr lang="cs-CZ" sz="2800" i="1" dirty="0" err="1" smtClean="0"/>
              <a:t>generalis</a:t>
            </a:r>
            <a:r>
              <a:rPr lang="cs-CZ" sz="2800" i="1" dirty="0" smtClean="0"/>
              <a:t>)</a:t>
            </a:r>
          </a:p>
          <a:p>
            <a:endParaRPr lang="cs-CZ" sz="2800" i="1" dirty="0" smtClean="0"/>
          </a:p>
          <a:p>
            <a:pPr marL="0" indent="0">
              <a:buNone/>
            </a:pPr>
            <a:r>
              <a:rPr lang="cs-CZ" b="1" dirty="0" smtClean="0"/>
              <a:t>Mezinárodní a  unijní právo:</a:t>
            </a:r>
          </a:p>
          <a:p>
            <a:pPr indent="-274320">
              <a:lnSpc>
                <a:spcPct val="90000"/>
              </a:lnSpc>
              <a:defRPr/>
            </a:pPr>
            <a:r>
              <a:rPr lang="cs-CZ" altLang="cs-CZ" dirty="0" err="1"/>
              <a:t>Aarhuská</a:t>
            </a:r>
            <a:r>
              <a:rPr lang="cs-CZ" altLang="cs-CZ" dirty="0"/>
              <a:t> úmluva o přístupu k informacím, účasti veřejnosti na rozhodování a přístupu k právní ochraně v záležitostech životního prostředí (Sdělení č. 124/2004 </a:t>
            </a:r>
            <a:r>
              <a:rPr lang="cs-CZ" altLang="cs-CZ" dirty="0" err="1"/>
              <a:t>Sb.m.s</a:t>
            </a:r>
            <a:r>
              <a:rPr lang="cs-CZ" altLang="cs-CZ" dirty="0"/>
              <a:t>.)</a:t>
            </a:r>
          </a:p>
          <a:p>
            <a:pPr indent="-274320">
              <a:lnSpc>
                <a:spcPct val="90000"/>
              </a:lnSpc>
              <a:defRPr/>
            </a:pPr>
            <a:endParaRPr lang="cs-CZ" altLang="cs-CZ" dirty="0"/>
          </a:p>
          <a:p>
            <a:pPr indent="-274320">
              <a:lnSpc>
                <a:spcPct val="90000"/>
              </a:lnSpc>
              <a:defRPr/>
            </a:pPr>
            <a:r>
              <a:rPr lang="cs-CZ" altLang="cs-CZ" dirty="0"/>
              <a:t>Směrnice Evropského parlamentu a Rady č. 2003/4/ES o veřejném přístupu k informacím o životním prostředí a zrušení Směrnice Rady 90/313/EHS</a:t>
            </a:r>
          </a:p>
          <a:p>
            <a:pPr indent="-274320">
              <a:lnSpc>
                <a:spcPct val="90000"/>
              </a:lnSpc>
              <a:defRPr/>
            </a:pPr>
            <a:endParaRPr lang="cs-CZ" altLang="cs-CZ" dirty="0"/>
          </a:p>
          <a:p>
            <a:pPr indent="-274320">
              <a:lnSpc>
                <a:spcPct val="90000"/>
              </a:lnSpc>
              <a:defRPr/>
            </a:pPr>
            <a:r>
              <a:rPr lang="cs-CZ" altLang="cs-CZ" dirty="0"/>
              <a:t>Směrnice Evropského parlamentu a Rady 2007/2/ES ze dne 14. března 2007 o zřízení Infrastruktury pro prostorové informace v Evropském společenství (INSPIRE)</a:t>
            </a:r>
          </a:p>
          <a:p>
            <a:pPr marL="0" indent="0">
              <a:buNone/>
            </a:pPr>
            <a:endParaRPr lang="cs-CZ" i="1" dirty="0" smtClean="0"/>
          </a:p>
        </p:txBody>
      </p:sp>
      <p:pic>
        <p:nvPicPr>
          <p:cNvPr id="2050" name="Picture 2" descr="F:\DATA\grafika\pruh 5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260648"/>
            <a:ext cx="9344470" cy="95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DATA\grafika\spodek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2" y="6338568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1641300" y="446102"/>
            <a:ext cx="73231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smtClean="0"/>
              <a:t>Přístup k informacím o životním prostředí</a:t>
            </a:r>
            <a:endParaRPr lang="cs-CZ" sz="3200" b="1" dirty="0"/>
          </a:p>
        </p:txBody>
      </p:sp>
    </p:spTree>
    <p:extLst>
      <p:ext uri="{BB962C8B-B14F-4D97-AF65-F5344CB8AC3E}">
        <p14:creationId xmlns:p14="http://schemas.microsoft.com/office/powerpoint/2010/main" val="2158398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cs-CZ" dirty="0"/>
              <a:t>Kromě </a:t>
            </a:r>
            <a:r>
              <a:rPr lang="cs-CZ" dirty="0" err="1"/>
              <a:t>ŽPInf</a:t>
            </a:r>
            <a:r>
              <a:rPr lang="cs-CZ" dirty="0"/>
              <a:t> upravuje přístup k informacím o životním prostředí celá řada zvláštních složkových a jiných právních </a:t>
            </a:r>
            <a:r>
              <a:rPr lang="cs-CZ" dirty="0" smtClean="0"/>
              <a:t>předpisů: </a:t>
            </a:r>
          </a:p>
          <a:p>
            <a:pPr marL="0" indent="0">
              <a:buNone/>
            </a:pPr>
            <a:r>
              <a:rPr lang="cs-CZ" dirty="0" smtClean="0"/>
              <a:t>• </a:t>
            </a:r>
            <a:r>
              <a:rPr lang="cs-CZ" dirty="0"/>
              <a:t>z. č. 224/2015 Sb., o prevenci závažných havárií, upravuje aktivní i pasivní poskytování informací o objektech, ve kterých jsou umístěny nebezpečné látky, a také informování veřejnosti informací o vzniku a dopadech závažných havárií, 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• </a:t>
            </a:r>
            <a:r>
              <a:rPr lang="cs-CZ" dirty="0"/>
              <a:t>z. č. 239/2000 Sb., o integrovaném záchranném systému, a z. č. 240/2000 Sb., o krizovém řízení (krizový zákon), upravují informování veřejnosti pro případ mimořádných situací, 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• </a:t>
            </a:r>
            <a:r>
              <a:rPr lang="cs-CZ" dirty="0"/>
              <a:t>z. č. 89/1995 Sb., o státní statistické službě, upravuje zpřístupňování údajů získaných pro statistické účely a zpřístupňování statistických informací, 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• </a:t>
            </a:r>
            <a:r>
              <a:rPr lang="cs-CZ" dirty="0"/>
              <a:t>z. č. 183/2006 Sb., o územním plánování a stavebním řádu (stavební zákon), 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• </a:t>
            </a:r>
            <a:r>
              <a:rPr lang="cs-CZ" dirty="0"/>
              <a:t>z. č. 100/2001 Sb., o posuzování vlivů na životní prostředí, 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• </a:t>
            </a:r>
            <a:r>
              <a:rPr lang="cs-CZ" dirty="0"/>
              <a:t>z. č. 76/2002 Sb., o integrované prevenci, 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• </a:t>
            </a:r>
            <a:r>
              <a:rPr lang="cs-CZ" dirty="0"/>
              <a:t>z. č. 18/1997 Sb., o mírovém využívání jaderné energie a ionizujícího záření (atomový zákon), upravuje speciálně informování obyvatelstva pro případ vzniku radiační nehody, 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• </a:t>
            </a:r>
            <a:r>
              <a:rPr lang="cs-CZ" dirty="0"/>
              <a:t>z. č. 201/2012 Sb., o ochraně ovzduší.</a:t>
            </a:r>
            <a:endParaRPr lang="cs-CZ" i="1" dirty="0" smtClean="0"/>
          </a:p>
        </p:txBody>
      </p:sp>
      <p:pic>
        <p:nvPicPr>
          <p:cNvPr id="2050" name="Picture 2" descr="F:\DATA\grafika\pruh 5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260648"/>
            <a:ext cx="9344470" cy="95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DATA\grafika\spodek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2" y="6338568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1641300" y="446102"/>
            <a:ext cx="73231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smtClean="0"/>
              <a:t>Přístup k informacím o životním prostředí</a:t>
            </a:r>
            <a:endParaRPr lang="cs-CZ" sz="3200" b="1" dirty="0"/>
          </a:p>
        </p:txBody>
      </p:sp>
    </p:spTree>
    <p:extLst>
      <p:ext uri="{BB962C8B-B14F-4D97-AF65-F5344CB8AC3E}">
        <p14:creationId xmlns:p14="http://schemas.microsoft.com/office/powerpoint/2010/main" val="2741257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 fontScale="77500" lnSpcReduction="20000"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aktivní způsob zpřístupňování </a:t>
            </a:r>
            <a:r>
              <a:rPr lang="cs-CZ" b="1" dirty="0" smtClean="0">
                <a:solidFill>
                  <a:srgbClr val="FF0000"/>
                </a:solidFill>
              </a:rPr>
              <a:t>informací (automatické zveřejňování)</a:t>
            </a:r>
          </a:p>
          <a:p>
            <a:pPr marL="0" indent="0">
              <a:buNone/>
            </a:pPr>
            <a:r>
              <a:rPr lang="cs-CZ" dirty="0" smtClean="0"/>
              <a:t>	• </a:t>
            </a:r>
            <a:r>
              <a:rPr lang="cs-CZ" dirty="0"/>
              <a:t>informováním veřejnosti v případě bezprostředního </a:t>
            </a:r>
            <a:r>
              <a:rPr lang="cs-CZ" dirty="0" smtClean="0"/>
              <a:t>	ohrožení zdraví anebo </a:t>
            </a:r>
            <a:r>
              <a:rPr lang="cs-CZ" dirty="0"/>
              <a:t>životního prostředí,</a:t>
            </a:r>
          </a:p>
          <a:p>
            <a:pPr marL="0" indent="0">
              <a:buNone/>
            </a:pPr>
            <a:r>
              <a:rPr lang="cs-CZ" dirty="0" smtClean="0"/>
              <a:t>	• </a:t>
            </a:r>
            <a:r>
              <a:rPr lang="cs-CZ" dirty="0"/>
              <a:t>informováním veřejnosti o typu a rozsahu informací o </a:t>
            </a:r>
            <a:r>
              <a:rPr lang="cs-CZ" dirty="0" smtClean="0"/>
              <a:t>	životním prostředí, které </a:t>
            </a:r>
            <a:r>
              <a:rPr lang="cs-CZ" dirty="0"/>
              <a:t>mají povinné subjekty k </a:t>
            </a:r>
            <a:r>
              <a:rPr lang="cs-CZ" dirty="0" smtClean="0"/>
              <a:t>	dispozici</a:t>
            </a:r>
            <a:r>
              <a:rPr lang="cs-CZ" dirty="0"/>
              <a:t>, a o vlastním </a:t>
            </a:r>
            <a:r>
              <a:rPr lang="cs-CZ" dirty="0" smtClean="0"/>
              <a:t>procesu zpřístupňování 	informací</a:t>
            </a:r>
            <a:r>
              <a:rPr lang="cs-CZ" dirty="0"/>
              <a:t>,</a:t>
            </a:r>
          </a:p>
          <a:p>
            <a:pPr marL="0" indent="0">
              <a:buNone/>
            </a:pPr>
            <a:r>
              <a:rPr lang="cs-CZ" dirty="0" smtClean="0"/>
              <a:t>	• </a:t>
            </a:r>
            <a:r>
              <a:rPr lang="cs-CZ" dirty="0"/>
              <a:t>vytvářením veřejně přístupných registrů a souborů </a:t>
            </a:r>
            <a:r>
              <a:rPr lang="cs-CZ" dirty="0" smtClean="0"/>
              <a:t>	dat</a:t>
            </a:r>
            <a:r>
              <a:rPr lang="cs-CZ" dirty="0"/>
              <a:t>.</a:t>
            </a:r>
            <a:endParaRPr lang="cs-CZ" dirty="0" smtClean="0"/>
          </a:p>
          <a:p>
            <a:r>
              <a:rPr lang="cs-CZ" b="1" dirty="0" smtClean="0">
                <a:solidFill>
                  <a:srgbClr val="FF0000"/>
                </a:solidFill>
              </a:rPr>
              <a:t>pasivní </a:t>
            </a:r>
            <a:r>
              <a:rPr lang="cs-CZ" b="1" dirty="0">
                <a:solidFill>
                  <a:srgbClr val="FF0000"/>
                </a:solidFill>
              </a:rPr>
              <a:t>způsob zpřístupňování </a:t>
            </a:r>
            <a:r>
              <a:rPr lang="cs-CZ" b="1" dirty="0" smtClean="0">
                <a:solidFill>
                  <a:srgbClr val="FF0000"/>
                </a:solidFill>
              </a:rPr>
              <a:t>informací (na základě žádosti)</a:t>
            </a:r>
            <a:endParaRPr lang="cs-CZ" b="1" dirty="0">
              <a:solidFill>
                <a:srgbClr val="FF0000"/>
              </a:solidFill>
            </a:endParaRPr>
          </a:p>
        </p:txBody>
      </p:sp>
      <p:pic>
        <p:nvPicPr>
          <p:cNvPr id="2050" name="Picture 2" descr="F:\DATA\grafika\pruh 5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260648"/>
            <a:ext cx="9344470" cy="95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DATA\grafika\spodek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2" y="6338568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1641300" y="446102"/>
            <a:ext cx="73231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/>
              <a:t>Přístup k informacím o životním prostředí</a:t>
            </a:r>
            <a:endParaRPr lang="cs-CZ" sz="3200" b="1" dirty="0"/>
          </a:p>
        </p:txBody>
      </p:sp>
    </p:spTree>
    <p:extLst>
      <p:ext uri="{BB962C8B-B14F-4D97-AF65-F5344CB8AC3E}">
        <p14:creationId xmlns:p14="http://schemas.microsoft.com/office/powerpoint/2010/main" val="870227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43519" y="1571884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cs-CZ" sz="2400" b="1" dirty="0">
                <a:solidFill>
                  <a:srgbClr val="FF0000"/>
                </a:solidFill>
              </a:rPr>
              <a:t>aktivní způsob zpřístupňování </a:t>
            </a:r>
            <a:r>
              <a:rPr lang="cs-CZ" sz="2400" b="1" dirty="0" smtClean="0">
                <a:solidFill>
                  <a:srgbClr val="FF0000"/>
                </a:solidFill>
              </a:rPr>
              <a:t>informací (automatické zveřejňování)</a:t>
            </a:r>
          </a:p>
          <a:p>
            <a:pPr marL="68580" indent="0">
              <a:buNone/>
              <a:defRPr/>
            </a:pPr>
            <a:r>
              <a:rPr lang="cs-CZ" altLang="cs-CZ" sz="1800" dirty="0" smtClean="0"/>
              <a:t>Mimořádné </a:t>
            </a:r>
            <a:r>
              <a:rPr lang="cs-CZ" altLang="cs-CZ" sz="1800" dirty="0"/>
              <a:t>situace:</a:t>
            </a:r>
          </a:p>
          <a:p>
            <a:pPr indent="-274320">
              <a:defRPr/>
            </a:pPr>
            <a:r>
              <a:rPr lang="cs-CZ" altLang="cs-CZ" sz="1800" dirty="0" err="1"/>
              <a:t>Zák.č</a:t>
            </a:r>
            <a:r>
              <a:rPr lang="cs-CZ" altLang="cs-CZ" sz="1800" dirty="0"/>
              <a:t>. 123/1998 Sb. - § 10b</a:t>
            </a:r>
          </a:p>
          <a:p>
            <a:pPr marL="640080" lvl="1" indent="-274320">
              <a:defRPr/>
            </a:pPr>
            <a:r>
              <a:rPr lang="cs-CZ" altLang="ko-KR" sz="1800" b="1" i="1" dirty="0"/>
              <a:t>V případě mimořádné události je veřejnost, které hrozí nebezpečí, varována podle zvláštních právních předpisů</a:t>
            </a:r>
            <a:r>
              <a:rPr lang="cs-CZ" altLang="ko-KR" sz="1800" b="1" dirty="0"/>
              <a:t> </a:t>
            </a:r>
          </a:p>
          <a:p>
            <a:pPr marL="640080" lvl="1" indent="-274320">
              <a:defRPr/>
            </a:pPr>
            <a:r>
              <a:rPr lang="cs-CZ" altLang="ko-KR" sz="1800" i="1" dirty="0"/>
              <a:t>např.</a:t>
            </a:r>
            <a:endParaRPr lang="cs-CZ" altLang="cs-CZ" sz="1800" i="1" dirty="0"/>
          </a:p>
          <a:p>
            <a:pPr lvl="2">
              <a:defRPr/>
            </a:pPr>
            <a:r>
              <a:rPr lang="cs-CZ" altLang="cs-CZ" sz="1900" dirty="0" err="1"/>
              <a:t>Zák.č</a:t>
            </a:r>
            <a:r>
              <a:rPr lang="cs-CZ" altLang="cs-CZ" sz="1900" dirty="0"/>
              <a:t>. 239/2000 Sb., o integrovaném záchranném systému</a:t>
            </a:r>
          </a:p>
          <a:p>
            <a:pPr lvl="2">
              <a:defRPr/>
            </a:pPr>
            <a:r>
              <a:rPr lang="cs-CZ" altLang="cs-CZ" sz="1900" dirty="0" err="1"/>
              <a:t>Zák.č</a:t>
            </a:r>
            <a:r>
              <a:rPr lang="cs-CZ" altLang="cs-CZ" sz="1900" dirty="0"/>
              <a:t>. 249/2000 Sb., o krizovém řízení (krizový zákon)</a:t>
            </a:r>
          </a:p>
          <a:p>
            <a:pPr lvl="2">
              <a:defRPr/>
            </a:pPr>
            <a:r>
              <a:rPr lang="cs-CZ" altLang="cs-CZ" sz="1900" dirty="0" err="1"/>
              <a:t>Zák.č</a:t>
            </a:r>
            <a:r>
              <a:rPr lang="cs-CZ" altLang="cs-CZ" sz="1900" dirty="0"/>
              <a:t>. 201/2012 Sb., o ochraně ovzduší</a:t>
            </a:r>
          </a:p>
          <a:p>
            <a:pPr lvl="2">
              <a:defRPr/>
            </a:pPr>
            <a:r>
              <a:rPr lang="cs-CZ" altLang="cs-CZ" sz="1900" dirty="0" err="1"/>
              <a:t>Zák.č</a:t>
            </a:r>
            <a:r>
              <a:rPr lang="cs-CZ" altLang="cs-CZ" sz="1900" dirty="0"/>
              <a:t>. 18/1997 Sb., „atomový zákon“, s účinností od 1.1.2017 zákon č. 263/2016 Sb., atomový zákon </a:t>
            </a:r>
          </a:p>
          <a:p>
            <a:pPr lvl="2">
              <a:defRPr/>
            </a:pPr>
            <a:r>
              <a:rPr lang="cs-CZ" altLang="cs-CZ" sz="1900" dirty="0" err="1"/>
              <a:t>Zák.č</a:t>
            </a:r>
            <a:r>
              <a:rPr lang="cs-CZ" altLang="cs-CZ" sz="1900" dirty="0"/>
              <a:t>. 224/2015 Sb., o prevenci závažných </a:t>
            </a:r>
            <a:r>
              <a:rPr lang="cs-CZ" altLang="cs-CZ" sz="1900" dirty="0" smtClean="0"/>
              <a:t>havárií</a:t>
            </a:r>
          </a:p>
          <a:p>
            <a:pPr lvl="2">
              <a:defRPr/>
            </a:pPr>
            <a:endParaRPr lang="cs-CZ" altLang="cs-CZ" sz="1900" dirty="0"/>
          </a:p>
          <a:p>
            <a:pPr marL="914400" lvl="2" indent="0">
              <a:buNone/>
              <a:defRPr/>
            </a:pPr>
            <a:r>
              <a:rPr lang="cs-CZ" altLang="cs-CZ" dirty="0"/>
              <a:t>Portál informací o ŽP (</a:t>
            </a:r>
            <a:r>
              <a:rPr lang="cs-CZ" altLang="cs-CZ" dirty="0">
                <a:hlinkClick r:id="rId2"/>
              </a:rPr>
              <a:t>http://infozp.env.cz</a:t>
            </a:r>
            <a:r>
              <a:rPr lang="cs-CZ" altLang="cs-CZ" dirty="0"/>
              <a:t>)</a:t>
            </a:r>
          </a:p>
          <a:p>
            <a:pPr marL="457200" lvl="1" indent="0">
              <a:buNone/>
            </a:pPr>
            <a:r>
              <a:rPr lang="cs-CZ" altLang="cs-CZ" dirty="0" err="1"/>
              <a:t>Meziinformační</a:t>
            </a:r>
            <a:r>
              <a:rPr lang="cs-CZ" altLang="cs-CZ" dirty="0"/>
              <a:t> sytém MŽ (</a:t>
            </a:r>
            <a:r>
              <a:rPr lang="cs-CZ" altLang="cs-CZ" dirty="0">
                <a:hlinkClick r:id="rId3"/>
              </a:rPr>
              <a:t>http://mis.cenia.cz</a:t>
            </a:r>
            <a:r>
              <a:rPr lang="cs-CZ" altLang="cs-CZ" dirty="0"/>
              <a:t>)</a:t>
            </a:r>
          </a:p>
          <a:p>
            <a:pPr marL="914400" lvl="2" indent="0">
              <a:buNone/>
              <a:defRPr/>
            </a:pPr>
            <a:endParaRPr lang="cs-CZ" altLang="cs-CZ" dirty="0"/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</p:txBody>
      </p:sp>
      <p:pic>
        <p:nvPicPr>
          <p:cNvPr id="2050" name="Picture 2" descr="F:\DATA\grafika\pruh 5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260648"/>
            <a:ext cx="9344470" cy="95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DATA\grafika\spodek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2" y="6338568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1641300" y="446102"/>
            <a:ext cx="73231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/>
              <a:t>Přístup k informacím o životním prostředí</a:t>
            </a:r>
            <a:endParaRPr lang="cs-CZ" sz="3200" b="1" dirty="0"/>
          </a:p>
        </p:txBody>
      </p:sp>
    </p:spTree>
    <p:extLst>
      <p:ext uri="{BB962C8B-B14F-4D97-AF65-F5344CB8AC3E}">
        <p14:creationId xmlns:p14="http://schemas.microsoft.com/office/powerpoint/2010/main" val="2421211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43519" y="1571884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cs-CZ" sz="2400" b="1" dirty="0">
                <a:solidFill>
                  <a:srgbClr val="FF0000"/>
                </a:solidFill>
              </a:rPr>
              <a:t>aktivní způsob zpřístupňování </a:t>
            </a:r>
            <a:r>
              <a:rPr lang="cs-CZ" sz="2400" b="1" dirty="0" smtClean="0">
                <a:solidFill>
                  <a:srgbClr val="FF0000"/>
                </a:solidFill>
              </a:rPr>
              <a:t>informací (automatické zveřejňování)</a:t>
            </a:r>
          </a:p>
          <a:p>
            <a:pPr indent="-274320">
              <a:lnSpc>
                <a:spcPct val="80000"/>
              </a:lnSpc>
              <a:defRPr/>
            </a:pPr>
            <a:r>
              <a:rPr lang="cs-CZ" altLang="cs-CZ" sz="2000" b="1" dirty="0"/>
              <a:t>Registry:</a:t>
            </a:r>
          </a:p>
          <a:p>
            <a:pPr marL="640080" lvl="1" indent="-274320">
              <a:lnSpc>
                <a:spcPct val="80000"/>
              </a:lnSpc>
              <a:defRPr/>
            </a:pPr>
            <a:r>
              <a:rPr lang="cs-CZ" altLang="cs-CZ" sz="2000" b="1" dirty="0"/>
              <a:t>Zejména:</a:t>
            </a:r>
          </a:p>
          <a:p>
            <a:pPr lvl="2">
              <a:lnSpc>
                <a:spcPct val="80000"/>
              </a:lnSpc>
              <a:defRPr/>
            </a:pPr>
            <a:r>
              <a:rPr lang="cs-CZ" altLang="cs-CZ" b="1" dirty="0"/>
              <a:t>Integrovaný registr znečišťování životního prostředí a integrovaný systém plnění ohlašovacích povinností v oblasti ŽP</a:t>
            </a:r>
          </a:p>
          <a:p>
            <a:pPr marL="1124712" lvl="3">
              <a:lnSpc>
                <a:spcPct val="80000"/>
              </a:lnSpc>
              <a:defRPr/>
            </a:pPr>
            <a:r>
              <a:rPr lang="cs-CZ" altLang="cs-CZ" sz="1600" dirty="0" err="1"/>
              <a:t>Zák.č</a:t>
            </a:r>
            <a:r>
              <a:rPr lang="cs-CZ" altLang="cs-CZ" sz="1600" dirty="0"/>
              <a:t>. 25/2008 Sb.</a:t>
            </a:r>
          </a:p>
          <a:p>
            <a:pPr indent="-274320">
              <a:lnSpc>
                <a:spcPct val="80000"/>
              </a:lnSpc>
              <a:defRPr/>
            </a:pPr>
            <a:r>
              <a:rPr lang="cs-CZ" altLang="cs-CZ" sz="1600" b="1" dirty="0"/>
              <a:t> </a:t>
            </a:r>
          </a:p>
          <a:p>
            <a:pPr indent="-274320">
              <a:lnSpc>
                <a:spcPct val="80000"/>
              </a:lnSpc>
              <a:defRPr/>
            </a:pPr>
            <a:r>
              <a:rPr lang="cs-CZ" altLang="cs-CZ" sz="1600" b="1" dirty="0"/>
              <a:t>další dokumenty a informace dle § 10a odst.5</a:t>
            </a:r>
          </a:p>
          <a:p>
            <a:pPr marL="640080" lvl="1" indent="-274320">
              <a:lnSpc>
                <a:spcPct val="80000"/>
              </a:lnSpc>
              <a:defRPr/>
            </a:pPr>
            <a:r>
              <a:rPr lang="cs-CZ" altLang="cs-CZ" sz="1400" b="1" dirty="0"/>
              <a:t>koncepce, politiky, strategie, plány a programy týkající se životního prostředí a zprávy o jejich provádění, pokud jsou zpracovávány,</a:t>
            </a:r>
          </a:p>
          <a:p>
            <a:pPr marL="640080" lvl="1" indent="-274320">
              <a:lnSpc>
                <a:spcPct val="80000"/>
              </a:lnSpc>
              <a:defRPr/>
            </a:pPr>
            <a:r>
              <a:rPr lang="cs-CZ" altLang="cs-CZ" sz="1400" b="1" dirty="0"/>
              <a:t>zprávy o stavu životního prostředí, pokud jsou zpracovávány, souhrny údajů o sledování činností, které mají nebo by mohly mít vliv na stav životního prostředí a jeho složek,</a:t>
            </a:r>
          </a:p>
          <a:p>
            <a:pPr marL="640080" lvl="1" indent="-274320">
              <a:lnSpc>
                <a:spcPct val="80000"/>
              </a:lnSpc>
              <a:defRPr/>
            </a:pPr>
            <a:r>
              <a:rPr lang="cs-CZ" altLang="cs-CZ" sz="1400" b="1" dirty="0"/>
              <a:t>správní rozhodnutí v případě, že je jeho vydání podmíněno vydáním stanoviska k posouzení vlivů provedení záměru na životní prostředí </a:t>
            </a:r>
          </a:p>
          <a:p>
            <a:pPr marL="640080" lvl="1" indent="-274320">
              <a:lnSpc>
                <a:spcPct val="80000"/>
              </a:lnSpc>
              <a:defRPr/>
            </a:pPr>
            <a:r>
              <a:rPr lang="cs-CZ" altLang="cs-CZ" sz="1400" b="1" dirty="0"/>
              <a:t> dokumenty pořizované v průběhu posuzování vlivů na životní </a:t>
            </a:r>
            <a:r>
              <a:rPr lang="cs-CZ" altLang="cs-CZ" sz="1400" b="1" dirty="0" err="1"/>
              <a:t>prostředi</a:t>
            </a:r>
            <a:endParaRPr lang="cs-CZ" altLang="cs-CZ" sz="1400" b="1" dirty="0"/>
          </a:p>
          <a:p>
            <a:pPr marL="640080" lvl="1" indent="-274320">
              <a:lnSpc>
                <a:spcPct val="80000"/>
              </a:lnSpc>
              <a:defRPr/>
            </a:pPr>
            <a:r>
              <a:rPr lang="cs-CZ" altLang="cs-CZ" sz="1400" b="1" dirty="0"/>
              <a:t>hodnocení rizik týkající se životního prostředí, pokud jsou zpracovávány,</a:t>
            </a:r>
          </a:p>
          <a:p>
            <a:pPr marL="914400" lvl="2" indent="0">
              <a:buNone/>
              <a:defRPr/>
            </a:pPr>
            <a:endParaRPr lang="cs-CZ" altLang="cs-CZ" dirty="0"/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</p:txBody>
      </p:sp>
      <p:pic>
        <p:nvPicPr>
          <p:cNvPr id="2050" name="Picture 2" descr="F:\DATA\grafika\pruh 5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260648"/>
            <a:ext cx="9344470" cy="95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DATA\grafika\spodek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2" y="6338568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1641300" y="446102"/>
            <a:ext cx="73231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/>
              <a:t>Přístup k informacím o životním prostředí</a:t>
            </a:r>
            <a:endParaRPr lang="cs-CZ" sz="3200" b="1" dirty="0"/>
          </a:p>
        </p:txBody>
      </p:sp>
    </p:spTree>
    <p:extLst>
      <p:ext uri="{BB962C8B-B14F-4D97-AF65-F5344CB8AC3E}">
        <p14:creationId xmlns:p14="http://schemas.microsoft.com/office/powerpoint/2010/main" val="724877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43519" y="1571884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cs-CZ" sz="2400" b="1" dirty="0">
                <a:solidFill>
                  <a:srgbClr val="FF0000"/>
                </a:solidFill>
              </a:rPr>
              <a:t>aktivní způsob zpřístupňování </a:t>
            </a:r>
            <a:r>
              <a:rPr lang="cs-CZ" sz="2400" b="1" dirty="0" smtClean="0">
                <a:solidFill>
                  <a:srgbClr val="FF0000"/>
                </a:solidFill>
              </a:rPr>
              <a:t>informací (automatické zveřejňování)</a:t>
            </a:r>
          </a:p>
          <a:p>
            <a:pPr>
              <a:lnSpc>
                <a:spcPct val="80000"/>
              </a:lnSpc>
              <a:defRPr/>
            </a:pPr>
            <a:r>
              <a:rPr lang="cs-CZ" altLang="ko-KR" sz="2400" dirty="0"/>
              <a:t>§ 11a zákona č. 123/1998 Sb.</a:t>
            </a:r>
            <a:r>
              <a:rPr lang="cs-CZ" altLang="ko-KR" sz="2400" b="1" dirty="0"/>
              <a:t> </a:t>
            </a:r>
          </a:p>
          <a:p>
            <a:pPr lvl="2">
              <a:lnSpc>
                <a:spcPct val="80000"/>
              </a:lnSpc>
              <a:defRPr/>
            </a:pPr>
            <a:r>
              <a:rPr lang="cs-CZ" altLang="ko-KR" sz="1800" b="1" dirty="0"/>
              <a:t>Cíl:</a:t>
            </a:r>
          </a:p>
          <a:p>
            <a:pPr marL="1124712" lvl="3">
              <a:lnSpc>
                <a:spcPct val="80000"/>
              </a:lnSpc>
              <a:defRPr/>
            </a:pPr>
            <a:r>
              <a:rPr lang="cs-CZ" altLang="ko-KR" b="1" dirty="0">
                <a:solidFill>
                  <a:srgbClr val="C00000"/>
                </a:solidFill>
              </a:rPr>
              <a:t>provedení implementace směrnice Evropského parlamentu a Rady 2007/2/ES ze dne 14. března 2007 o zřízení Infrastruktury pro prostorové informace v Evropském společenství (INSPIRE)</a:t>
            </a:r>
          </a:p>
          <a:p>
            <a:pPr marL="1399032" lvl="4">
              <a:lnSpc>
                <a:spcPct val="80000"/>
              </a:lnSpc>
              <a:defRPr/>
            </a:pPr>
            <a:endParaRPr lang="cs-CZ" altLang="ko-KR" sz="1400" b="1" dirty="0"/>
          </a:p>
          <a:p>
            <a:pPr marL="1399032" lvl="4">
              <a:lnSpc>
                <a:spcPct val="80000"/>
              </a:lnSpc>
              <a:defRPr/>
            </a:pPr>
            <a:r>
              <a:rPr lang="cs-CZ" altLang="ko-KR" sz="1400" b="1" dirty="0"/>
              <a:t>Směrnice vytváří právní základ pro vybudování Evropské infrastruktury prostorových dat pro tvorbu, provádění a kontrolu politik životního prostředí. </a:t>
            </a:r>
          </a:p>
          <a:p>
            <a:pPr marL="1399032" lvl="4">
              <a:lnSpc>
                <a:spcPct val="80000"/>
              </a:lnSpc>
              <a:defRPr/>
            </a:pPr>
            <a:endParaRPr lang="cs-CZ" altLang="ko-KR" sz="1400" b="1" dirty="0"/>
          </a:p>
          <a:p>
            <a:pPr marL="1399032" lvl="4">
              <a:lnSpc>
                <a:spcPct val="80000"/>
              </a:lnSpc>
              <a:defRPr/>
            </a:pPr>
            <a:r>
              <a:rPr lang="cs-CZ" altLang="ko-KR" sz="1400" b="1" dirty="0"/>
              <a:t>Evropská infrastruktura bude vybudována na základě infrastruktur členských zemí, kde pak budou prostorová data s výhodou využita pro podporu politik životního prostředí na regionální i lokální úrovni.</a:t>
            </a:r>
          </a:p>
          <a:p>
            <a:pPr marL="640080" lvl="1" indent="-274320">
              <a:lnSpc>
                <a:spcPct val="80000"/>
              </a:lnSpc>
              <a:defRPr/>
            </a:pPr>
            <a:endParaRPr lang="cs-CZ" altLang="ko-KR" sz="2000" dirty="0"/>
          </a:p>
          <a:p>
            <a:pPr marL="640080" lvl="1" indent="-274320">
              <a:lnSpc>
                <a:spcPct val="80000"/>
              </a:lnSpc>
              <a:defRPr/>
            </a:pPr>
            <a:r>
              <a:rPr lang="cs-CZ" altLang="ko-KR" sz="2000" dirty="0"/>
              <a:t>Národní </a:t>
            </a:r>
            <a:r>
              <a:rPr lang="cs-CZ" altLang="ko-KR" sz="2000" dirty="0" err="1"/>
              <a:t>geoportál</a:t>
            </a:r>
            <a:r>
              <a:rPr lang="cs-CZ" altLang="ko-KR" sz="2000" dirty="0"/>
              <a:t> INSPIRE</a:t>
            </a:r>
          </a:p>
          <a:p>
            <a:pPr lvl="2">
              <a:lnSpc>
                <a:spcPct val="80000"/>
              </a:lnSpc>
              <a:defRPr/>
            </a:pPr>
            <a:r>
              <a:rPr lang="cs-CZ" altLang="ko-KR" sz="1600" b="1" dirty="0"/>
              <a:t>informační systémem veřejné správy</a:t>
            </a:r>
          </a:p>
          <a:p>
            <a:pPr lvl="2">
              <a:lnSpc>
                <a:spcPct val="80000"/>
              </a:lnSpc>
              <a:defRPr/>
            </a:pPr>
            <a:r>
              <a:rPr lang="cs-CZ" altLang="ko-KR" sz="1600" b="1" dirty="0"/>
              <a:t>spravuje jej Ministerstvo životního prostředí přístupný prostřednictvím portálu veřejné správy. </a:t>
            </a:r>
          </a:p>
          <a:p>
            <a:pPr marL="914400" lvl="2" indent="0">
              <a:buNone/>
              <a:defRPr/>
            </a:pPr>
            <a:endParaRPr lang="cs-CZ" altLang="cs-CZ" dirty="0"/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</p:txBody>
      </p:sp>
      <p:pic>
        <p:nvPicPr>
          <p:cNvPr id="2050" name="Picture 2" descr="F:\DATA\grafika\pruh 5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260648"/>
            <a:ext cx="9344470" cy="95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DATA\grafika\spodek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2" y="6338568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1641300" y="446102"/>
            <a:ext cx="73231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/>
              <a:t>Přístup k informacím o životním prostředí</a:t>
            </a:r>
            <a:endParaRPr lang="cs-CZ" sz="3200" b="1" dirty="0"/>
          </a:p>
        </p:txBody>
      </p:sp>
    </p:spTree>
    <p:extLst>
      <p:ext uri="{BB962C8B-B14F-4D97-AF65-F5344CB8AC3E}">
        <p14:creationId xmlns:p14="http://schemas.microsoft.com/office/powerpoint/2010/main" val="1961052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cs-CZ" dirty="0" smtClean="0"/>
              <a:t>123/1998 Sb., 106/1999 Sb.</a:t>
            </a:r>
          </a:p>
          <a:p>
            <a:pPr marL="0" indent="0">
              <a:buNone/>
            </a:pPr>
            <a:r>
              <a:rPr lang="cs-CZ" i="1" dirty="0"/>
              <a:t>l</a:t>
            </a:r>
            <a:r>
              <a:rPr lang="cs-CZ" i="1" dirty="0" smtClean="0"/>
              <a:t>ex </a:t>
            </a:r>
            <a:r>
              <a:rPr lang="cs-CZ" i="1" dirty="0" err="1" smtClean="0"/>
              <a:t>specialis</a:t>
            </a:r>
            <a:r>
              <a:rPr lang="cs-CZ" i="1" dirty="0" smtClean="0"/>
              <a:t> x lex </a:t>
            </a:r>
            <a:r>
              <a:rPr lang="cs-CZ" i="1" dirty="0" err="1" smtClean="0"/>
              <a:t>generalis</a:t>
            </a:r>
            <a:endParaRPr lang="cs-CZ" i="1" dirty="0" smtClean="0"/>
          </a:p>
          <a:p>
            <a:pPr marL="0" indent="0">
              <a:buNone/>
            </a:pPr>
            <a:endParaRPr lang="cs-CZ" i="1" dirty="0" smtClean="0"/>
          </a:p>
          <a:p>
            <a:r>
              <a:rPr lang="cs-CZ" dirty="0"/>
              <a:t>Podle kterého zákona budou informace poskytnuty, musí posoudit sám povinný subjekt bez ohledu na formální označení žádosti. Jestliže shledá, že danou informaci nelze považovat za informaci o životním prostředí, musí ještě posoudit svou případnou povinnost ji poskytnout podle </a:t>
            </a:r>
            <a:r>
              <a:rPr lang="cs-CZ" dirty="0" err="1"/>
              <a:t>InfZ</a:t>
            </a:r>
            <a:r>
              <a:rPr lang="cs-CZ" dirty="0"/>
              <a:t>. Není tak možné, aby byla žádost bez dalšího zamítnuta s tím, že se vyžadovaná informace netýká životního prostředí.</a:t>
            </a:r>
          </a:p>
          <a:p>
            <a:r>
              <a:rPr lang="cs-CZ" dirty="0"/>
              <a:t>Určující pro postup při vyřizování konkrétní žádosti je povaha požadované informace, konkrétně zda je možné ji podřadit pod definici informace o životním prostředí podle </a:t>
            </a:r>
            <a:r>
              <a:rPr lang="cs-CZ" dirty="0" err="1"/>
              <a:t>ŽPInf</a:t>
            </a:r>
            <a:r>
              <a:rPr lang="cs-CZ" dirty="0"/>
              <a:t>.</a:t>
            </a:r>
            <a:endParaRPr lang="cs-CZ" i="1" dirty="0"/>
          </a:p>
        </p:txBody>
      </p:sp>
      <p:pic>
        <p:nvPicPr>
          <p:cNvPr id="2050" name="Picture 2" descr="F:\DATA\grafika\pruh 5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260648"/>
            <a:ext cx="9344470" cy="95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DATA\grafika\spodek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2" y="6338568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1641300" y="446102"/>
            <a:ext cx="73231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smtClean="0"/>
              <a:t>Přístup k informacím o životním prostředí</a:t>
            </a:r>
            <a:endParaRPr lang="cs-CZ" sz="3200" b="1" dirty="0"/>
          </a:p>
        </p:txBody>
      </p:sp>
    </p:spTree>
    <p:extLst>
      <p:ext uri="{BB962C8B-B14F-4D97-AF65-F5344CB8AC3E}">
        <p14:creationId xmlns:p14="http://schemas.microsoft.com/office/powerpoint/2010/main" val="3449301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cs-CZ" b="1" dirty="0" smtClean="0">
                <a:solidFill>
                  <a:srgbClr val="FF0000"/>
                </a:solidFill>
              </a:rPr>
              <a:t>pasivní </a:t>
            </a:r>
            <a:r>
              <a:rPr lang="cs-CZ" b="1" dirty="0">
                <a:solidFill>
                  <a:srgbClr val="FF0000"/>
                </a:solidFill>
              </a:rPr>
              <a:t>způsob zpřístupňování informací </a:t>
            </a:r>
            <a:r>
              <a:rPr lang="cs-CZ" b="1" dirty="0" smtClean="0">
                <a:solidFill>
                  <a:srgbClr val="FF0000"/>
                </a:solidFill>
              </a:rPr>
              <a:t>(na žádost)</a:t>
            </a: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123/1998 Sb., 106/1999 Sb.</a:t>
            </a:r>
          </a:p>
          <a:p>
            <a:pPr marL="0" indent="0">
              <a:buNone/>
            </a:pPr>
            <a:r>
              <a:rPr lang="cs-CZ" i="1" dirty="0"/>
              <a:t>l</a:t>
            </a:r>
            <a:r>
              <a:rPr lang="cs-CZ" i="1" dirty="0" smtClean="0"/>
              <a:t>ex </a:t>
            </a:r>
            <a:r>
              <a:rPr lang="cs-CZ" i="1" dirty="0" err="1" smtClean="0"/>
              <a:t>specialis</a:t>
            </a:r>
            <a:r>
              <a:rPr lang="cs-CZ" i="1" dirty="0" smtClean="0"/>
              <a:t> x lex </a:t>
            </a:r>
            <a:r>
              <a:rPr lang="cs-CZ" i="1" dirty="0" err="1" smtClean="0"/>
              <a:t>generalis</a:t>
            </a:r>
            <a:endParaRPr lang="cs-CZ" i="1" dirty="0" smtClean="0"/>
          </a:p>
          <a:p>
            <a:pPr marL="0" indent="0">
              <a:buNone/>
            </a:pPr>
            <a:endParaRPr lang="cs-CZ" i="1" dirty="0" smtClean="0"/>
          </a:p>
          <a:p>
            <a:pPr marL="0" indent="0">
              <a:buNone/>
            </a:pPr>
            <a:r>
              <a:rPr lang="cs-CZ" dirty="0" smtClean="0"/>
              <a:t>Drobné odlišnosti, stejné zásady: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Oprávněný subjekt – „každý“</a:t>
            </a:r>
          </a:p>
          <a:p>
            <a:pPr marL="0" indent="0">
              <a:buNone/>
            </a:pPr>
            <a:r>
              <a:rPr lang="cs-CZ" dirty="0" smtClean="0"/>
              <a:t>Formální nároky - minimální</a:t>
            </a:r>
          </a:p>
          <a:p>
            <a:pPr marL="0" indent="0">
              <a:buNone/>
            </a:pPr>
            <a:r>
              <a:rPr lang="cs-CZ" dirty="0" smtClean="0"/>
              <a:t>Povinné subjekty – extenzivně</a:t>
            </a:r>
          </a:p>
          <a:p>
            <a:pPr marL="0" indent="0">
              <a:buNone/>
            </a:pPr>
            <a:r>
              <a:rPr lang="cs-CZ" dirty="0" smtClean="0"/>
              <a:t>Informace – extenzivně</a:t>
            </a:r>
          </a:p>
          <a:p>
            <a:pPr marL="0" indent="0">
              <a:buNone/>
            </a:pPr>
            <a:r>
              <a:rPr lang="cs-CZ" dirty="0" smtClean="0"/>
              <a:t>Výjimky – restriktivně</a:t>
            </a:r>
          </a:p>
          <a:p>
            <a:pPr marL="0" indent="0">
              <a:buNone/>
            </a:pPr>
            <a:r>
              <a:rPr lang="cs-CZ" dirty="0" smtClean="0"/>
              <a:t>Zpoplatnění - restriktivně</a:t>
            </a:r>
            <a:endParaRPr lang="cs-CZ" dirty="0"/>
          </a:p>
        </p:txBody>
      </p:sp>
      <p:pic>
        <p:nvPicPr>
          <p:cNvPr id="2050" name="Picture 2" descr="F:\DATA\grafika\pruh 5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260648"/>
            <a:ext cx="9344470" cy="95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DATA\grafika\spodek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2" y="6338568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1641300" y="446102"/>
            <a:ext cx="73231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smtClean="0"/>
              <a:t>Přístup k informacím o životním prostředí</a:t>
            </a:r>
            <a:endParaRPr lang="cs-CZ" sz="3200" b="1" dirty="0"/>
          </a:p>
        </p:txBody>
      </p:sp>
    </p:spTree>
    <p:extLst>
      <p:ext uri="{BB962C8B-B14F-4D97-AF65-F5344CB8AC3E}">
        <p14:creationId xmlns:p14="http://schemas.microsoft.com/office/powerpoint/2010/main" val="2177637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0" name="Picture 2" descr="F:\DATA\grafika\pruh 5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260648"/>
            <a:ext cx="9344470" cy="95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DATA\grafika\spodek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2" y="6338568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Nadpis 1"/>
          <p:cNvSpPr txBox="1">
            <a:spLocks/>
          </p:cNvSpPr>
          <p:nvPr/>
        </p:nvSpPr>
        <p:spPr>
          <a:xfrm>
            <a:off x="1540904" y="166990"/>
            <a:ext cx="7467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Principy práva životního prostředí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obsah 2"/>
          <p:cNvSpPr txBox="1">
            <a:spLocks/>
          </p:cNvSpPr>
          <p:nvPr/>
        </p:nvSpPr>
        <p:spPr>
          <a:xfrm>
            <a:off x="395536" y="1600201"/>
            <a:ext cx="8291264" cy="492514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mtClean="0"/>
              <a:t>vyjádřené v mezinárodních, unijních a vnitrostátních  pramenech</a:t>
            </a:r>
          </a:p>
          <a:p>
            <a:endParaRPr lang="cs-CZ" smtClean="0"/>
          </a:p>
          <a:p>
            <a:r>
              <a:rPr lang="cs-CZ" smtClean="0"/>
              <a:t>České právo:</a:t>
            </a:r>
          </a:p>
          <a:p>
            <a:pPr lvl="1"/>
            <a:r>
              <a:rPr lang="cs-CZ" smtClean="0"/>
              <a:t>„historicky“  základní principy jsou vyjádřeny v zákoně č. 17/1992 Sb., o životním prostředí</a:t>
            </a:r>
          </a:p>
          <a:p>
            <a:pPr lvl="1"/>
            <a:r>
              <a:rPr lang="cs-CZ" smtClean="0"/>
              <a:t> vliv mezinárodního a unijního práva na zakotvení principů práva životního prostředí do vnitrostátního práva </a:t>
            </a:r>
          </a:p>
          <a:p>
            <a:endParaRPr lang="cs-CZ" smtClean="0"/>
          </a:p>
          <a:p>
            <a:r>
              <a:rPr lang="cs-CZ" smtClean="0"/>
              <a:t>význam principů:</a:t>
            </a:r>
          </a:p>
          <a:p>
            <a:pPr lvl="1"/>
            <a:r>
              <a:rPr lang="cs-CZ" smtClean="0"/>
              <a:t> základní  ideje, interpretační  význam 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17520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cs-CZ" altLang="cs-CZ" b="1" dirty="0"/>
              <a:t>poskytování </a:t>
            </a:r>
            <a:r>
              <a:rPr lang="cs-CZ" altLang="cs-CZ" b="1" u="sng" dirty="0"/>
              <a:t>jakoukoliv technicky proveditelnou formou</a:t>
            </a:r>
            <a:r>
              <a:rPr lang="cs-CZ" altLang="cs-CZ" dirty="0"/>
              <a:t> jednotlivým právnickým nebo fyzickým osobám, jež o ně požádaly</a:t>
            </a:r>
          </a:p>
          <a:p>
            <a:pPr algn="just"/>
            <a:endParaRPr lang="cs-CZ" altLang="cs-CZ" b="1" u="sng" dirty="0"/>
          </a:p>
          <a:p>
            <a:pPr algn="just"/>
            <a:r>
              <a:rPr lang="cs-CZ" altLang="cs-CZ" b="1" u="sng" dirty="0"/>
              <a:t>přímé nahlížení</a:t>
            </a:r>
            <a:r>
              <a:rPr lang="cs-CZ" altLang="cs-CZ" dirty="0"/>
              <a:t> do písemností nebo jiných souborů informací, </a:t>
            </a:r>
          </a:p>
          <a:p>
            <a:pPr algn="just"/>
            <a:endParaRPr lang="cs-CZ" altLang="cs-CZ" b="1" u="sng" dirty="0"/>
          </a:p>
          <a:p>
            <a:pPr algn="just"/>
            <a:r>
              <a:rPr lang="cs-CZ" altLang="cs-CZ" b="1" u="sng" dirty="0"/>
              <a:t>pořizování výpisů, opisů nebo kopií</a:t>
            </a:r>
            <a:r>
              <a:rPr lang="cs-CZ" altLang="cs-CZ" dirty="0"/>
              <a:t> žadatelem v sídle nebo v jiných prostorách povinných subjektů </a:t>
            </a:r>
          </a:p>
          <a:p>
            <a:pPr algn="just"/>
            <a:endParaRPr lang="cs-CZ" altLang="cs-CZ" b="1" u="sng" dirty="0"/>
          </a:p>
          <a:p>
            <a:pPr algn="just"/>
            <a:r>
              <a:rPr lang="cs-CZ" altLang="cs-CZ" b="1" u="sng" dirty="0"/>
              <a:t>informování o způsobech a metodách získání jednotlivých informací</a:t>
            </a:r>
            <a:endParaRPr lang="cs-CZ" altLang="cs-CZ" dirty="0"/>
          </a:p>
        </p:txBody>
      </p:sp>
      <p:pic>
        <p:nvPicPr>
          <p:cNvPr id="2050" name="Picture 2" descr="F:\DATA\grafika\pruh 5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260648"/>
            <a:ext cx="9344470" cy="95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DATA\grafika\spodek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2" y="6338568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1641300" y="446102"/>
            <a:ext cx="7323187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200" b="1" dirty="0"/>
              <a:t>Formy a způsoby pasivního zpřístupňování INFO o </a:t>
            </a:r>
            <a:r>
              <a:rPr lang="cs-CZ" altLang="cs-CZ" sz="3200" b="1" dirty="0" smtClean="0"/>
              <a:t>ŽP - </a:t>
            </a:r>
            <a:r>
              <a:rPr lang="cs-CZ" altLang="cs-CZ" sz="3200" b="1" dirty="0"/>
              <a:t>obecně</a:t>
            </a:r>
            <a:r>
              <a:rPr lang="cs-CZ" altLang="cs-CZ" sz="4000" b="1" dirty="0"/>
              <a:t> </a:t>
            </a:r>
            <a:br>
              <a:rPr lang="cs-CZ" altLang="cs-CZ" sz="4000" b="1" dirty="0"/>
            </a:br>
            <a:endParaRPr lang="cs-CZ" sz="3200" b="1" dirty="0"/>
          </a:p>
        </p:txBody>
      </p:sp>
    </p:spTree>
    <p:extLst>
      <p:ext uri="{BB962C8B-B14F-4D97-AF65-F5344CB8AC3E}">
        <p14:creationId xmlns:p14="http://schemas.microsoft.com/office/powerpoint/2010/main" val="864275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0" name="Picture 2" descr="F:\DATA\grafika\pruh 5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260648"/>
            <a:ext cx="9344470" cy="95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DATA\grafika\spodek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2" y="6338568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1641300" y="446102"/>
            <a:ext cx="73231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200" b="1" dirty="0" smtClean="0"/>
              <a:t>Žádost</a:t>
            </a:r>
            <a:endParaRPr lang="cs-CZ" sz="3200" b="1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274320">
              <a:defRPr/>
            </a:pPr>
            <a:r>
              <a:rPr lang="cs-CZ" altLang="cs-CZ" sz="1800" smtClean="0"/>
              <a:t>podání žádosti  o poskytnutí informace</a:t>
            </a:r>
          </a:p>
          <a:p>
            <a:pPr marL="640080" lvl="1" indent="-274320">
              <a:defRPr/>
            </a:pPr>
            <a:r>
              <a:rPr lang="cs-CZ" altLang="cs-CZ" sz="1800" b="1" smtClean="0"/>
              <a:t>forma žádosti</a:t>
            </a:r>
          </a:p>
          <a:p>
            <a:pPr lvl="2">
              <a:defRPr/>
            </a:pPr>
            <a:r>
              <a:rPr lang="cs-CZ" altLang="cs-CZ" smtClean="0"/>
              <a:t>Ústní, telefonická, písemná, faxem, elektronická</a:t>
            </a:r>
          </a:p>
          <a:p>
            <a:pPr marL="640080" lvl="1" indent="-274320">
              <a:defRPr/>
            </a:pPr>
            <a:r>
              <a:rPr lang="cs-CZ" altLang="cs-CZ" sz="1800" b="1" smtClean="0"/>
              <a:t>obsah žádosti</a:t>
            </a:r>
          </a:p>
          <a:p>
            <a:pPr lvl="2">
              <a:defRPr/>
            </a:pPr>
            <a:r>
              <a:rPr lang="cs-CZ" altLang="cs-CZ" smtClean="0"/>
              <a:t>Vymezení požadované informace</a:t>
            </a:r>
          </a:p>
          <a:p>
            <a:pPr lvl="2">
              <a:defRPr/>
            </a:pPr>
            <a:r>
              <a:rPr lang="cs-CZ" altLang="cs-CZ" b="1" i="1" smtClean="0"/>
              <a:t>Žádost nemusí být odůvodněna</a:t>
            </a:r>
          </a:p>
          <a:p>
            <a:pPr lvl="2">
              <a:defRPr/>
            </a:pPr>
            <a:r>
              <a:rPr lang="cs-CZ" altLang="cs-CZ" smtClean="0"/>
              <a:t>Nesrozumitelná nebo příliš obecně formulovaná žádost</a:t>
            </a:r>
          </a:p>
          <a:p>
            <a:pPr marL="1124712" lvl="3">
              <a:defRPr/>
            </a:pPr>
            <a:r>
              <a:rPr lang="cs-CZ" altLang="cs-CZ" smtClean="0"/>
              <a:t>Výzva k upřesnění </a:t>
            </a:r>
          </a:p>
          <a:p>
            <a:pPr marL="640080" lvl="1" indent="-274320">
              <a:defRPr/>
            </a:pPr>
            <a:r>
              <a:rPr lang="cs-CZ" altLang="cs-CZ" sz="1800" b="1" smtClean="0"/>
              <a:t>žádost podaná nepříslušnému povinnému subjektu</a:t>
            </a:r>
          </a:p>
          <a:p>
            <a:pPr lvl="2">
              <a:defRPr/>
            </a:pPr>
            <a:r>
              <a:rPr lang="cs-CZ" altLang="cs-CZ" smtClean="0"/>
              <a:t>subjekt, který nemá a nemusí mít požadovanou informaci</a:t>
            </a:r>
          </a:p>
          <a:p>
            <a:pPr lvl="2">
              <a:defRPr/>
            </a:pPr>
            <a:r>
              <a:rPr lang="cs-CZ" altLang="cs-CZ" smtClean="0"/>
              <a:t>sdělení žadateli, že nelze informaci poskytnout </a:t>
            </a:r>
          </a:p>
          <a:p>
            <a:pPr lvl="2">
              <a:defRPr/>
            </a:pPr>
            <a:r>
              <a:rPr lang="cs-CZ" altLang="cs-CZ" smtClean="0"/>
              <a:t>pokud je dotazovanému povinnému subjektu známo, který povinný subjekt má požadovanou informaci k dispozici, postoupí mu žádost ve lhůtách stanovených ve větě první a uvědomí o tom žadatele.</a:t>
            </a:r>
          </a:p>
          <a:p>
            <a:pPr marL="640080" lvl="1" indent="-274320">
              <a:defRPr/>
            </a:pPr>
            <a:endParaRPr lang="cs-CZ" altLang="cs-CZ" sz="1800" smtClean="0"/>
          </a:p>
          <a:p>
            <a:pPr marL="640080" lvl="1" indent="-274320">
              <a:defRPr/>
            </a:pPr>
            <a:endParaRPr lang="cs-CZ" altLang="cs-CZ" sz="1800" smtClean="0"/>
          </a:p>
          <a:p>
            <a:pPr marL="640080" lvl="1" indent="-274320">
              <a:defRPr/>
            </a:pPr>
            <a:endParaRPr lang="cs-CZ" altLang="cs-CZ" sz="1800" smtClean="0"/>
          </a:p>
          <a:p>
            <a:pPr indent="-274320">
              <a:defRPr/>
            </a:pPr>
            <a:endParaRPr lang="cs-CZ" altLang="cs-CZ" sz="1800" smtClean="0"/>
          </a:p>
          <a:p>
            <a:pPr indent="-274320">
              <a:defRPr/>
            </a:pPr>
            <a:endParaRPr lang="cs-CZ" altLang="cs-CZ" sz="1800" dirty="0" smtClean="0"/>
          </a:p>
        </p:txBody>
      </p:sp>
    </p:spTree>
    <p:extLst>
      <p:ext uri="{BB962C8B-B14F-4D97-AF65-F5344CB8AC3E}">
        <p14:creationId xmlns:p14="http://schemas.microsoft.com/office/powerpoint/2010/main" val="616061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202342"/>
            <a:ext cx="8568952" cy="5539026"/>
          </a:xfrm>
        </p:spPr>
        <p:txBody>
          <a:bodyPr>
            <a:normAutofit fontScale="47500" lnSpcReduction="20000"/>
          </a:bodyPr>
          <a:lstStyle/>
          <a:p>
            <a:pPr marL="0" indent="0" algn="just">
              <a:buNone/>
            </a:pPr>
            <a:r>
              <a:rPr lang="cs-CZ" sz="4200" b="1" dirty="0" smtClean="0">
                <a:solidFill>
                  <a:srgbClr val="FF0000"/>
                </a:solidFill>
              </a:rPr>
              <a:t>Informace, </a:t>
            </a:r>
            <a:r>
              <a:rPr lang="cs-CZ" sz="4200" b="1" dirty="0">
                <a:solidFill>
                  <a:srgbClr val="FF0000"/>
                </a:solidFill>
              </a:rPr>
              <a:t>které vypovídají </a:t>
            </a:r>
            <a:r>
              <a:rPr lang="cs-CZ" sz="5100" b="1" dirty="0">
                <a:solidFill>
                  <a:srgbClr val="00B050"/>
                </a:solidFill>
              </a:rPr>
              <a:t>zejména</a:t>
            </a:r>
            <a:r>
              <a:rPr lang="cs-CZ" sz="4200" b="1" dirty="0">
                <a:solidFill>
                  <a:srgbClr val="FF0000"/>
                </a:solidFill>
              </a:rPr>
              <a:t> o</a:t>
            </a:r>
            <a:r>
              <a:rPr lang="cs-CZ" sz="3400" dirty="0"/>
              <a:t>: • stavu a vývoji životního prostředí, o příčinách a důsledcích tohoto stavu, • připravovaných nebo prováděných činnostech a opatřeních a o </a:t>
            </a:r>
            <a:r>
              <a:rPr lang="cs-CZ" sz="3400" dirty="0" smtClean="0"/>
              <a:t>uzavíraných </a:t>
            </a:r>
            <a:r>
              <a:rPr lang="cs-CZ" sz="3400" dirty="0"/>
              <a:t>dohodách, které mají nebo by mohly mít vliv na stav životního prostředí a jeho složek, • stavu složek životního prostředí, včetně geneticky modifikovaných organismů, a o interakci mezi nimi, o látkách, energii, hluku, záření, odpadech včetně radioaktivních odpadů a dalších emisích do životního prostředí, které ovlivňují nebo mohou ovlivňovat jeho složky, a o důsledcích těchto emisí, • využívání přírodních zdrojů a jeho důsledcích na životní prostředí a rovněž údaje nezbytné pro vyhodnocování příčin a důsledků tohoto využívání a jeho vlivů na živé organismy a společnost, • vlivech staveb, činností, technologií a výrobků na životní prostředí a veřejné zdraví a o posuzování vlivů na životní prostředí, • správních řízeních ve věcech životního prostředí, posuzování vlivů na životní prostředí, peticích a stížnostech v těchto věcech a jejich vyřízení a rovněž informace obsažené v písemnostech týkajících se zvláště chráněných součástí přírody a dalších součástí životního prostředí chráněných podle zvláštních předpisů, • ekonomických a finančních analýzách použitých v rozhodování a </a:t>
            </a:r>
            <a:r>
              <a:rPr lang="cs-CZ" sz="3400" dirty="0" smtClean="0"/>
              <a:t>dalších </a:t>
            </a:r>
            <a:r>
              <a:rPr lang="cs-CZ" sz="3400" dirty="0"/>
              <a:t>opatřeních a postupech ve věcech životního prostředí, pokud byly pořízeny zcela nebo zčásti z veřejných prostředků, • stavu veřejného zdraví, bezpečnosti a podmínkách života lidí, pokud jsou nebo mohou být ovlivněny stavem složek životního prostředí, emisemi nebo činnostmi, opatřeními a dohodami, které mají nebo by mohly mít vliv na stav životního prostředí a jeho složek, stavu kulturních a architektonických památek, pokud jsou nebo mohou být ovlivněny stavem složek životního prostředí, emisemi nebo činnostmi, opatřeními a dohodami, které mají nebo by mohly mít vliv na stav životního prostředí a jeho složek, • zprávách o provádění a plnění právních předpisů v oblasti ochrany životního prostředí, • mezinárodních, státních, regionálních a místních strategiích a programech, akčních plánech apod., jichž se Česká republika účastní, a </a:t>
            </a:r>
            <a:r>
              <a:rPr lang="cs-CZ" sz="3400" dirty="0" smtClean="0"/>
              <a:t>zprávách </a:t>
            </a:r>
            <a:r>
              <a:rPr lang="cs-CZ" sz="3400" dirty="0"/>
              <a:t>o jejich plnění, • mezinárodních závazcích týkajících se životního prostředí a o plnění závazků vyplývajících z mezinárodních smluv, jimiž je Česká republika vázána, • zdrojích informací o stavu životního prostředí a přírodních zdrojů</a:t>
            </a:r>
            <a:endParaRPr lang="cs-CZ" sz="3400" dirty="0" smtClean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2050" name="Picture 2" descr="F:\DATA\grafika\pruh 5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260648"/>
            <a:ext cx="9344470" cy="95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DATA\grafika\spodek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2" y="6338568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1641300" y="446102"/>
            <a:ext cx="73231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smtClean="0"/>
              <a:t>Přístup k informacím o životním prostředí</a:t>
            </a:r>
            <a:endParaRPr lang="cs-CZ" sz="3200" b="1" dirty="0"/>
          </a:p>
        </p:txBody>
      </p:sp>
    </p:spTree>
    <p:extLst>
      <p:ext uri="{BB962C8B-B14F-4D97-AF65-F5344CB8AC3E}">
        <p14:creationId xmlns:p14="http://schemas.microsoft.com/office/powerpoint/2010/main" val="2213847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F:\DATA\grafika\spodek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2" y="6338568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87524" y="1261086"/>
            <a:ext cx="8568952" cy="553902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cs-CZ" sz="2000" b="1" dirty="0" smtClean="0">
                <a:solidFill>
                  <a:srgbClr val="FF0000"/>
                </a:solidFill>
              </a:rPr>
              <a:t>Oprávněný subjekt:</a:t>
            </a:r>
          </a:p>
          <a:p>
            <a:pPr marL="0" indent="0" algn="just">
              <a:buNone/>
            </a:pPr>
            <a:r>
              <a:rPr lang="cs-CZ" sz="1400" b="1" dirty="0" smtClean="0"/>
              <a:t>Každý</a:t>
            </a:r>
          </a:p>
          <a:p>
            <a:pPr marL="0" indent="0" algn="just">
              <a:buNone/>
            </a:pPr>
            <a:r>
              <a:rPr lang="cs-CZ" sz="2000" b="1" dirty="0" smtClean="0">
                <a:solidFill>
                  <a:srgbClr val="FF0000"/>
                </a:solidFill>
              </a:rPr>
              <a:t>Povinný subjekt:</a:t>
            </a:r>
            <a:endParaRPr lang="cs-CZ" sz="1600" dirty="0" smtClean="0"/>
          </a:p>
          <a:p>
            <a:r>
              <a:rPr lang="cs-CZ" sz="1800" dirty="0"/>
              <a:t>Správní úřady a jiné organizační složky státu, tj. orgány moci výkonné a soudní (např. krajský úřad, Česká inspekce životního prostředí aj</a:t>
            </a:r>
            <a:r>
              <a:rPr lang="cs-CZ" sz="1800" dirty="0" smtClean="0"/>
              <a:t>.), ale </a:t>
            </a:r>
            <a:r>
              <a:rPr lang="cs-CZ" sz="1800" dirty="0"/>
              <a:t>nikoli orgány moci zákonodárné, jejich podřízené organizační složky (např. AOPK, Správa NP) a někdejší státní rozpočtové organizace (např. Správa úložišť radioaktivních odpadů). </a:t>
            </a:r>
            <a:endParaRPr lang="cs-CZ" sz="1800" dirty="0" smtClean="0"/>
          </a:p>
          <a:p>
            <a:r>
              <a:rPr lang="cs-CZ" sz="1800" dirty="0" smtClean="0"/>
              <a:t>Orgány </a:t>
            </a:r>
            <a:r>
              <a:rPr lang="cs-CZ" sz="1800" dirty="0"/>
              <a:t>územních samosprávných celků (tj. obecní úřad, starosta, zastupitelstvo aj.) </a:t>
            </a:r>
            <a:endParaRPr lang="cs-CZ" sz="1800" dirty="0" smtClean="0"/>
          </a:p>
          <a:p>
            <a:r>
              <a:rPr lang="cs-CZ" sz="1800" dirty="0" smtClean="0"/>
              <a:t>Právnické </a:t>
            </a:r>
            <a:r>
              <a:rPr lang="cs-CZ" sz="1800" dirty="0"/>
              <a:t>nebo fyzické osoby, které na základě zvláštních právních předpisů vykonávají v oblasti veřejné správy působnost vztahující se k životnímu prostředí (jde např. o stráž přírody, mysliveckou stráž, rybářskou stráž nebo lesní stráž, ale může jít též o soudní exekutory vykonávající rozhodnutí ve věci ochrany životního prostředí). </a:t>
            </a:r>
            <a:endParaRPr lang="cs-CZ" sz="1800" dirty="0" smtClean="0"/>
          </a:p>
          <a:p>
            <a:r>
              <a:rPr lang="cs-CZ" sz="1800" dirty="0" smtClean="0"/>
              <a:t>Tzv</a:t>
            </a:r>
            <a:r>
              <a:rPr lang="cs-CZ" sz="1800" dirty="0"/>
              <a:t>. pověřené osoby; kterými mohou být </a:t>
            </a:r>
            <a:endParaRPr lang="cs-CZ" sz="1800" dirty="0" smtClean="0"/>
          </a:p>
          <a:p>
            <a:pPr lvl="1"/>
            <a:r>
              <a:rPr lang="cs-CZ" sz="1600" dirty="0" smtClean="0"/>
              <a:t>právnické </a:t>
            </a:r>
            <a:r>
              <a:rPr lang="cs-CZ" sz="1600" dirty="0"/>
              <a:t>osoby založené, zřízené, řízené nebo pověřené výše uvedenými subjekty (jde např. o příspěvkové organizace - školy, muzea, nemocnice; nebo státní fondy - např. Státní fond životního prostředí), </a:t>
            </a:r>
            <a:endParaRPr lang="cs-CZ" sz="1600" dirty="0" smtClean="0"/>
          </a:p>
          <a:p>
            <a:pPr lvl="1"/>
            <a:r>
              <a:rPr lang="cs-CZ" sz="1600" dirty="0" smtClean="0"/>
              <a:t>fyzické </a:t>
            </a:r>
            <a:r>
              <a:rPr lang="cs-CZ" sz="1600" dirty="0"/>
              <a:t>osoby poskytující služby, které mají vliv na životní prostředí, pověřené k této činnosti výše uvedenými subjekty (zejm. držitelé autorizace dle § 19 zákona EIA nebo o osoby oprávněné k nakládání s odpady dle zákona č. 185/2001 Sb., o odpadech).</a:t>
            </a:r>
          </a:p>
        </p:txBody>
      </p:sp>
      <p:pic>
        <p:nvPicPr>
          <p:cNvPr id="2050" name="Picture 2" descr="F:\DATA\grafika\pruh 5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260648"/>
            <a:ext cx="9344470" cy="95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1641300" y="446102"/>
            <a:ext cx="73231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smtClean="0"/>
              <a:t>Přístup k informacím o životním prostředí</a:t>
            </a:r>
            <a:endParaRPr lang="cs-CZ" sz="3200" b="1" dirty="0"/>
          </a:p>
        </p:txBody>
      </p:sp>
    </p:spTree>
    <p:extLst>
      <p:ext uri="{BB962C8B-B14F-4D97-AF65-F5344CB8AC3E}">
        <p14:creationId xmlns:p14="http://schemas.microsoft.com/office/powerpoint/2010/main" val="1655410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smtClean="0"/>
              <a:t>Úprava ve 106/1999 Sb. </a:t>
            </a:r>
            <a:r>
              <a:rPr lang="cs-CZ" dirty="0"/>
              <a:t>klade na žadatele vyšší </a:t>
            </a:r>
            <a:r>
              <a:rPr lang="cs-CZ" dirty="0" smtClean="0"/>
              <a:t>požadavky</a:t>
            </a:r>
          </a:p>
          <a:p>
            <a:pPr marL="0" indent="0">
              <a:buNone/>
            </a:pPr>
            <a:r>
              <a:rPr lang="cs-CZ" dirty="0" smtClean="0"/>
              <a:t>Zejména </a:t>
            </a:r>
            <a:r>
              <a:rPr lang="cs-CZ" dirty="0"/>
              <a:t>v </a:t>
            </a:r>
            <a:r>
              <a:rPr lang="cs-CZ" dirty="0" smtClean="0"/>
              <a:t>případě rozsáhlejších </a:t>
            </a:r>
            <a:r>
              <a:rPr lang="cs-CZ" dirty="0"/>
              <a:t>žádostí lze proto doporučit jejich doplnění informacemi, </a:t>
            </a:r>
            <a:r>
              <a:rPr lang="cs-CZ" dirty="0" smtClean="0"/>
              <a:t>které vyhovují </a:t>
            </a:r>
            <a:r>
              <a:rPr lang="cs-CZ" dirty="0"/>
              <a:t>oběma </a:t>
            </a:r>
            <a:r>
              <a:rPr lang="cs-CZ" dirty="0" smtClean="0"/>
              <a:t>zákonům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2050" name="Picture 2" descr="F:\DATA\grafika\pruh 5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260648"/>
            <a:ext cx="9344470" cy="95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DATA\grafika\spodek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2" y="6338568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1641300" y="446102"/>
            <a:ext cx="73231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smtClean="0"/>
              <a:t>Přístup k informacím o životním prostředí</a:t>
            </a:r>
            <a:endParaRPr lang="cs-CZ" sz="3200" b="1" dirty="0"/>
          </a:p>
        </p:txBody>
      </p:sp>
    </p:spTree>
    <p:extLst>
      <p:ext uri="{BB962C8B-B14F-4D97-AF65-F5344CB8AC3E}">
        <p14:creationId xmlns:p14="http://schemas.microsoft.com/office/powerpoint/2010/main" val="777723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1. povinný subjekt nemá požadovanou informaci k dispozici,</a:t>
            </a:r>
          </a:p>
          <a:p>
            <a:pPr marL="0" indent="0">
              <a:buNone/>
            </a:pPr>
            <a:r>
              <a:rPr lang="cs-CZ" dirty="0"/>
              <a:t>2. povinný subjekt požadovanou informaci zpřístupní,</a:t>
            </a:r>
          </a:p>
          <a:p>
            <a:pPr marL="0" indent="0">
              <a:buNone/>
            </a:pPr>
            <a:r>
              <a:rPr lang="cs-CZ" dirty="0"/>
              <a:t>3. povinný subjekt odmítne zpřístupnit informaci, kterou má k dispozici,</a:t>
            </a:r>
          </a:p>
          <a:p>
            <a:pPr marL="0" indent="0">
              <a:buNone/>
            </a:pPr>
            <a:r>
              <a:rPr lang="cs-CZ" dirty="0"/>
              <a:t>4. povinný subjekt na žádost nereaguje.</a:t>
            </a:r>
          </a:p>
        </p:txBody>
      </p:sp>
      <p:pic>
        <p:nvPicPr>
          <p:cNvPr id="2050" name="Picture 2" descr="F:\DATA\grafika\pruh 5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260648"/>
            <a:ext cx="9344470" cy="95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DATA\grafika\spodek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2" y="6338568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1641301" y="446102"/>
            <a:ext cx="70567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/>
              <a:t>Vyřizování žádosti</a:t>
            </a:r>
            <a:endParaRPr lang="cs-CZ" sz="3200" b="1" dirty="0"/>
          </a:p>
        </p:txBody>
      </p:sp>
    </p:spTree>
    <p:extLst>
      <p:ext uri="{BB962C8B-B14F-4D97-AF65-F5344CB8AC3E}">
        <p14:creationId xmlns:p14="http://schemas.microsoft.com/office/powerpoint/2010/main" val="2194882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 fontScale="77500" lnSpcReduction="20000"/>
          </a:bodyPr>
          <a:lstStyle/>
          <a:p>
            <a:pPr marL="514350" indent="-514350">
              <a:buAutoNum type="arabicPeriod"/>
            </a:pPr>
            <a:r>
              <a:rPr lang="cs-CZ" b="1" dirty="0" smtClean="0">
                <a:solidFill>
                  <a:srgbClr val="FF0000"/>
                </a:solidFill>
              </a:rPr>
              <a:t>povinný </a:t>
            </a:r>
            <a:r>
              <a:rPr lang="cs-CZ" b="1" dirty="0">
                <a:solidFill>
                  <a:srgbClr val="FF0000"/>
                </a:solidFill>
              </a:rPr>
              <a:t>subjekt nemá požadovanou informaci k </a:t>
            </a:r>
            <a:r>
              <a:rPr lang="cs-CZ" b="1" dirty="0" smtClean="0">
                <a:solidFill>
                  <a:srgbClr val="FF0000"/>
                </a:solidFill>
              </a:rPr>
              <a:t>dispozici</a:t>
            </a:r>
          </a:p>
          <a:p>
            <a:pPr marL="514350" indent="-514350">
              <a:buAutoNum type="arabicPeriod"/>
            </a:pP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Nepříslušný subjekt:</a:t>
            </a:r>
            <a:endParaRPr lang="cs-CZ" dirty="0"/>
          </a:p>
          <a:p>
            <a:r>
              <a:rPr lang="cs-CZ" dirty="0"/>
              <a:t>§ 4 </a:t>
            </a:r>
            <a:r>
              <a:rPr lang="cs-CZ" dirty="0" err="1" smtClean="0"/>
              <a:t>ŽPInf</a:t>
            </a:r>
            <a:r>
              <a:rPr lang="cs-CZ" dirty="0" smtClean="0"/>
              <a:t>: povinnost </a:t>
            </a:r>
            <a:r>
              <a:rPr lang="cs-CZ" dirty="0"/>
              <a:t>vyzvaného orgánu sdělit </a:t>
            </a:r>
            <a:r>
              <a:rPr lang="cs-CZ" dirty="0" smtClean="0"/>
              <a:t>bez zbytečného </a:t>
            </a:r>
            <a:r>
              <a:rPr lang="cs-CZ" dirty="0"/>
              <a:t>odkladu žadateli, že požadovanou informaci nemůže z </a:t>
            </a:r>
            <a:r>
              <a:rPr lang="cs-CZ" dirty="0" smtClean="0"/>
              <a:t>tohoto důvodu poskytnout. Případné postoupení žádosti</a:t>
            </a:r>
          </a:p>
          <a:p>
            <a:r>
              <a:rPr lang="cs-CZ" dirty="0" smtClean="0"/>
              <a:t>Lhůta 15 dní</a:t>
            </a:r>
          </a:p>
          <a:p>
            <a:r>
              <a:rPr lang="cs-CZ" dirty="0"/>
              <a:t>Problematická je situace, kdy je žadatel přesvědčen, že povinný subjekt </a:t>
            </a:r>
            <a:r>
              <a:rPr lang="cs-CZ" dirty="0" smtClean="0"/>
              <a:t>požadovanou informací </a:t>
            </a:r>
            <a:r>
              <a:rPr lang="cs-CZ" dirty="0"/>
              <a:t>disponuje, ovšem z nějakého důvodu popírá či </a:t>
            </a:r>
            <a:r>
              <a:rPr lang="cs-CZ" dirty="0" smtClean="0"/>
              <a:t>zatajuje její </a:t>
            </a:r>
            <a:r>
              <a:rPr lang="cs-CZ" dirty="0"/>
              <a:t>existenci</a:t>
            </a:r>
            <a:r>
              <a:rPr lang="cs-CZ" dirty="0" smtClean="0"/>
              <a:t>.</a:t>
            </a:r>
          </a:p>
          <a:p>
            <a:r>
              <a:rPr lang="cs-CZ" dirty="0" smtClean="0"/>
              <a:t>Další problematická situace: subjekt není povinný, ani nemůže být nepříslušný: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2050" name="Picture 2" descr="F:\DATA\grafika\pruh 5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260648"/>
            <a:ext cx="9344470" cy="95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DATA\grafika\spodek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2" y="6338568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1641301" y="446102"/>
            <a:ext cx="70567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/>
              <a:t>Vyřizování žádosti</a:t>
            </a:r>
            <a:endParaRPr lang="cs-CZ" sz="3200" b="1" dirty="0"/>
          </a:p>
        </p:txBody>
      </p:sp>
    </p:spTree>
    <p:extLst>
      <p:ext uri="{BB962C8B-B14F-4D97-AF65-F5344CB8AC3E}">
        <p14:creationId xmlns:p14="http://schemas.microsoft.com/office/powerpoint/2010/main" val="561423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 smtClean="0">
                <a:solidFill>
                  <a:srgbClr val="FF0000"/>
                </a:solidFill>
              </a:rPr>
              <a:t>2</a:t>
            </a:r>
            <a:r>
              <a:rPr lang="cs-CZ" b="1" dirty="0">
                <a:solidFill>
                  <a:srgbClr val="FF0000"/>
                </a:solidFill>
              </a:rPr>
              <a:t>. povinný subjekt požadovanou informaci </a:t>
            </a:r>
            <a:r>
              <a:rPr lang="cs-CZ" b="1" dirty="0" smtClean="0">
                <a:solidFill>
                  <a:srgbClr val="FF0000"/>
                </a:solidFill>
              </a:rPr>
              <a:t>zpřístupní</a:t>
            </a: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smtClean="0"/>
              <a:t>Lhůta 30 dnů, případně možné prodloužit až na 60.</a:t>
            </a:r>
          </a:p>
          <a:p>
            <a:pPr marL="0" indent="0">
              <a:buNone/>
            </a:pPr>
            <a:r>
              <a:rPr lang="cs-CZ" dirty="0" smtClean="0"/>
              <a:t>Co když je </a:t>
            </a:r>
            <a:r>
              <a:rPr lang="cs-CZ" dirty="0"/>
              <a:t>poskytnutá </a:t>
            </a:r>
            <a:r>
              <a:rPr lang="cs-CZ" dirty="0" smtClean="0"/>
              <a:t>informace nedostatečná </a:t>
            </a:r>
            <a:r>
              <a:rPr lang="cs-CZ" dirty="0"/>
              <a:t>či </a:t>
            </a:r>
            <a:r>
              <a:rPr lang="cs-CZ" dirty="0" smtClean="0"/>
              <a:t>neúplná?</a:t>
            </a:r>
          </a:p>
        </p:txBody>
      </p:sp>
      <p:pic>
        <p:nvPicPr>
          <p:cNvPr id="2050" name="Picture 2" descr="F:\DATA\grafika\pruh 5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260648"/>
            <a:ext cx="9344470" cy="95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DATA\grafika\spodek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2" y="6338568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1641301" y="446102"/>
            <a:ext cx="70567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/>
              <a:t>Vyřizování žádosti</a:t>
            </a:r>
            <a:endParaRPr lang="cs-CZ" sz="3200" b="1" dirty="0"/>
          </a:p>
        </p:txBody>
      </p:sp>
    </p:spTree>
    <p:extLst>
      <p:ext uri="{BB962C8B-B14F-4D97-AF65-F5344CB8AC3E}">
        <p14:creationId xmlns:p14="http://schemas.microsoft.com/office/powerpoint/2010/main" val="207522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cs-CZ" b="1" dirty="0" smtClean="0">
                <a:solidFill>
                  <a:srgbClr val="FF0000"/>
                </a:solidFill>
              </a:rPr>
              <a:t>2</a:t>
            </a:r>
            <a:r>
              <a:rPr lang="cs-CZ" b="1" dirty="0">
                <a:solidFill>
                  <a:srgbClr val="FF0000"/>
                </a:solidFill>
              </a:rPr>
              <a:t>. povinný subjekt požadovanou informaci </a:t>
            </a:r>
            <a:r>
              <a:rPr lang="cs-CZ" b="1" dirty="0" smtClean="0">
                <a:solidFill>
                  <a:srgbClr val="FF0000"/>
                </a:solidFill>
              </a:rPr>
              <a:t>zpřístupní</a:t>
            </a: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cs-CZ" dirty="0" smtClean="0"/>
              <a:t>Zpoplatnění: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Co se týče úhrady za poskytnutí informace, povinný subjekt může za </a:t>
            </a:r>
            <a:r>
              <a:rPr lang="cs-CZ" dirty="0" smtClean="0"/>
              <a:t>informace žádat </a:t>
            </a:r>
            <a:r>
              <a:rPr lang="cs-CZ" dirty="0"/>
              <a:t>úhradu, ale poskytnutí informace by tím neměl podmiňovat.</a:t>
            </a:r>
          </a:p>
          <a:p>
            <a:r>
              <a:rPr lang="cs-CZ" dirty="0"/>
              <a:t>Naopak podle </a:t>
            </a:r>
            <a:r>
              <a:rPr lang="cs-CZ" dirty="0" err="1"/>
              <a:t>InfZ</a:t>
            </a:r>
            <a:r>
              <a:rPr lang="cs-CZ" dirty="0"/>
              <a:t> může být zaplacení úhrady nebo zálohy </a:t>
            </a:r>
            <a:r>
              <a:rPr lang="cs-CZ" dirty="0" smtClean="0"/>
              <a:t>vyžadováno předem</a:t>
            </a:r>
            <a:r>
              <a:rPr lang="cs-CZ" dirty="0"/>
              <a:t>. Společným znakem obou zákonných úprav je požadavek, aby </a:t>
            </a:r>
            <a:r>
              <a:rPr lang="cs-CZ" dirty="0" smtClean="0"/>
              <a:t>výše úhrady </a:t>
            </a:r>
            <a:r>
              <a:rPr lang="cs-CZ" dirty="0"/>
              <a:t>byla přiměřená a nepřevýšila náklady spojené s pořízením </a:t>
            </a:r>
            <a:r>
              <a:rPr lang="cs-CZ" dirty="0" smtClean="0"/>
              <a:t>kopií.</a:t>
            </a:r>
          </a:p>
          <a:p>
            <a:r>
              <a:rPr lang="cs-CZ" dirty="0" err="1" smtClean="0"/>
              <a:t>InfZ</a:t>
            </a:r>
            <a:r>
              <a:rPr lang="cs-CZ" dirty="0" smtClean="0"/>
              <a:t> dále </a:t>
            </a:r>
            <a:r>
              <a:rPr lang="cs-CZ" dirty="0"/>
              <a:t>umožňuje žádat úhradu za tzv. rozsáhlé vyhledání informací, </a:t>
            </a:r>
            <a:r>
              <a:rPr lang="cs-CZ" dirty="0" smtClean="0"/>
              <a:t>zatímco </a:t>
            </a:r>
            <a:r>
              <a:rPr lang="cs-CZ" dirty="0" err="1" smtClean="0"/>
              <a:t>ŽPInf</a:t>
            </a:r>
            <a:r>
              <a:rPr lang="cs-CZ" dirty="0" smtClean="0"/>
              <a:t> </a:t>
            </a:r>
            <a:r>
              <a:rPr lang="cs-CZ" dirty="0"/>
              <a:t>takový postup povinným subjektům neumožňuje.</a:t>
            </a:r>
            <a:endParaRPr lang="cs-CZ" dirty="0" smtClean="0"/>
          </a:p>
        </p:txBody>
      </p:sp>
      <p:pic>
        <p:nvPicPr>
          <p:cNvPr id="2050" name="Picture 2" descr="F:\DATA\grafika\pruh 5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260648"/>
            <a:ext cx="9344470" cy="95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DATA\grafika\spodek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2" y="6338568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1641301" y="446102"/>
            <a:ext cx="70567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/>
              <a:t>Vyřizování žádosti</a:t>
            </a:r>
            <a:endParaRPr lang="cs-CZ" sz="3200" b="1" dirty="0"/>
          </a:p>
        </p:txBody>
      </p:sp>
    </p:spTree>
    <p:extLst>
      <p:ext uri="{BB962C8B-B14F-4D97-AF65-F5344CB8AC3E}">
        <p14:creationId xmlns:p14="http://schemas.microsoft.com/office/powerpoint/2010/main" val="1301437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b="1" dirty="0" smtClean="0">
                <a:solidFill>
                  <a:srgbClr val="FF0000"/>
                </a:solidFill>
              </a:rPr>
              <a:t>3</a:t>
            </a:r>
            <a:r>
              <a:rPr lang="cs-CZ" b="1" dirty="0">
                <a:solidFill>
                  <a:srgbClr val="FF0000"/>
                </a:solidFill>
              </a:rPr>
              <a:t>. povinný subjekt odmítne zpřístupnit informaci, kterou má k </a:t>
            </a:r>
            <a:r>
              <a:rPr lang="cs-CZ" b="1" dirty="0" smtClean="0">
                <a:solidFill>
                  <a:srgbClr val="FF0000"/>
                </a:solidFill>
              </a:rPr>
              <a:t>dispozici</a:t>
            </a:r>
          </a:p>
          <a:p>
            <a:r>
              <a:rPr lang="cs-CZ" dirty="0"/>
              <a:t>Povinný subjekt </a:t>
            </a:r>
            <a:r>
              <a:rPr lang="cs-CZ" b="1" dirty="0"/>
              <a:t>je povinen odepřít </a:t>
            </a:r>
            <a:r>
              <a:rPr lang="cs-CZ" dirty="0"/>
              <a:t>zpřístupnění informace, pokud to </a:t>
            </a:r>
            <a:r>
              <a:rPr lang="cs-CZ" dirty="0" smtClean="0"/>
              <a:t>vylučují předpisy</a:t>
            </a:r>
            <a:r>
              <a:rPr lang="cs-CZ" dirty="0"/>
              <a:t>:</a:t>
            </a:r>
          </a:p>
          <a:p>
            <a:pPr marL="0" indent="0">
              <a:buNone/>
            </a:pPr>
            <a:r>
              <a:rPr lang="cs-CZ" dirty="0" smtClean="0"/>
              <a:t>	• </a:t>
            </a:r>
            <a:r>
              <a:rPr lang="cs-CZ" dirty="0"/>
              <a:t>ochraně utajovaných informací,</a:t>
            </a:r>
          </a:p>
          <a:p>
            <a:pPr marL="0" indent="0">
              <a:buNone/>
            </a:pPr>
            <a:r>
              <a:rPr lang="cs-CZ" dirty="0" smtClean="0"/>
              <a:t>	• </a:t>
            </a:r>
            <a:r>
              <a:rPr lang="cs-CZ" dirty="0"/>
              <a:t>ochraně osobních nebo individuálních údajů </a:t>
            </a:r>
            <a:r>
              <a:rPr lang="cs-CZ" dirty="0" smtClean="0"/>
              <a:t>	a </a:t>
            </a:r>
            <a:r>
              <a:rPr lang="cs-CZ" dirty="0"/>
              <a:t>o ochraně osobnosti,</a:t>
            </a:r>
          </a:p>
          <a:p>
            <a:pPr marL="0" indent="0">
              <a:buNone/>
            </a:pPr>
            <a:r>
              <a:rPr lang="cs-CZ" dirty="0" smtClean="0"/>
              <a:t>	• </a:t>
            </a:r>
            <a:r>
              <a:rPr lang="cs-CZ" dirty="0"/>
              <a:t>ochraně duševního vlastnictví,</a:t>
            </a:r>
          </a:p>
          <a:p>
            <a:pPr marL="0" indent="0">
              <a:buNone/>
            </a:pPr>
            <a:r>
              <a:rPr lang="cs-CZ" dirty="0" smtClean="0"/>
              <a:t>	• </a:t>
            </a:r>
            <a:r>
              <a:rPr lang="cs-CZ" dirty="0"/>
              <a:t>ochraně obchodního tajemství.</a:t>
            </a:r>
            <a:endParaRPr lang="cs-CZ" b="1" dirty="0">
              <a:solidFill>
                <a:srgbClr val="FF0000"/>
              </a:solidFill>
            </a:endParaRPr>
          </a:p>
        </p:txBody>
      </p:sp>
      <p:pic>
        <p:nvPicPr>
          <p:cNvPr id="2050" name="Picture 2" descr="F:\DATA\grafika\pruh 5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260648"/>
            <a:ext cx="9344470" cy="95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DATA\grafika\spodek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2" y="6338568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1641301" y="446102"/>
            <a:ext cx="70567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/>
              <a:t>Vyřizování žádosti</a:t>
            </a:r>
            <a:endParaRPr lang="cs-CZ" sz="3200" b="1" dirty="0"/>
          </a:p>
        </p:txBody>
      </p:sp>
    </p:spTree>
    <p:extLst>
      <p:ext uri="{BB962C8B-B14F-4D97-AF65-F5344CB8AC3E}">
        <p14:creationId xmlns:p14="http://schemas.microsoft.com/office/powerpoint/2010/main" val="352304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DATA\grafika\pruh 5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260648"/>
            <a:ext cx="9344470" cy="95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DATA\grafika\spodek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2" y="6338568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Nadpis 1"/>
          <p:cNvSpPr txBox="1">
            <a:spLocks/>
          </p:cNvSpPr>
          <p:nvPr/>
        </p:nvSpPr>
        <p:spPr>
          <a:xfrm>
            <a:off x="1540904" y="166990"/>
            <a:ext cx="7467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Principy práva životního prostředí</a:t>
            </a:r>
            <a:endParaRPr lang="cs-CZ" dirty="0"/>
          </a:p>
        </p:txBody>
      </p:sp>
      <p:sp>
        <p:nvSpPr>
          <p:cNvPr id="8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59024" y="1226561"/>
            <a:ext cx="8784976" cy="5544617"/>
          </a:xfrm>
        </p:spPr>
        <p:txBody>
          <a:bodyPr>
            <a:noAutofit/>
          </a:bodyPr>
          <a:lstStyle/>
          <a:p>
            <a:endParaRPr lang="cs-CZ" sz="1800" dirty="0" smtClean="0"/>
          </a:p>
          <a:p>
            <a:r>
              <a:rPr lang="cs-CZ" sz="1800" dirty="0" smtClean="0"/>
              <a:t>princip nejvyšší hodnoty</a:t>
            </a:r>
          </a:p>
          <a:p>
            <a:r>
              <a:rPr lang="cs-CZ" sz="1800" dirty="0" smtClean="0"/>
              <a:t>princip vysoké úrovně  ochrany</a:t>
            </a:r>
          </a:p>
          <a:p>
            <a:r>
              <a:rPr lang="cs-CZ" sz="1800" dirty="0" smtClean="0"/>
              <a:t>princip trvale udržitelného rozvoje</a:t>
            </a:r>
          </a:p>
          <a:p>
            <a:r>
              <a:rPr lang="cs-CZ" sz="1800" dirty="0" smtClean="0"/>
              <a:t>princip komplexního pojetí životního prostředí a  jeho integrované ochrany životního prostředí</a:t>
            </a:r>
          </a:p>
          <a:p>
            <a:r>
              <a:rPr lang="cs-CZ" sz="1800" dirty="0" smtClean="0"/>
              <a:t>princip prevence </a:t>
            </a:r>
          </a:p>
          <a:p>
            <a:pPr lvl="1"/>
            <a:r>
              <a:rPr lang="cs-CZ" sz="1500" dirty="0" smtClean="0"/>
              <a:t>generální, zvláštní</a:t>
            </a:r>
          </a:p>
          <a:p>
            <a:pPr lvl="1"/>
            <a:r>
              <a:rPr lang="cs-CZ" sz="1500" dirty="0" smtClean="0"/>
              <a:t>jako specifické a svébytné samostatné se z něho vyčlenily např. princip předběžné opatrnosti, princip informovanosti, princip účasti veřejnosti  </a:t>
            </a:r>
          </a:p>
          <a:p>
            <a:r>
              <a:rPr lang="cs-CZ" sz="1800" dirty="0" smtClean="0"/>
              <a:t>princip předběžné opatrnosti </a:t>
            </a:r>
          </a:p>
          <a:p>
            <a:r>
              <a:rPr lang="cs-CZ" sz="1800" dirty="0" smtClean="0"/>
              <a:t>princip </a:t>
            </a:r>
            <a:r>
              <a:rPr lang="cs-CZ" sz="1800" dirty="0"/>
              <a:t>informovanosti</a:t>
            </a:r>
          </a:p>
          <a:p>
            <a:r>
              <a:rPr lang="cs-CZ" sz="1800" dirty="0" smtClean="0"/>
              <a:t>princip </a:t>
            </a:r>
            <a:r>
              <a:rPr lang="cs-CZ" sz="1800" dirty="0"/>
              <a:t>účasti veřejnosti </a:t>
            </a:r>
            <a:r>
              <a:rPr lang="cs-CZ" sz="1800" dirty="0" smtClean="0"/>
              <a:t>při ochraně životního prostředí </a:t>
            </a:r>
            <a:endParaRPr lang="cs-CZ" sz="1800" dirty="0"/>
          </a:p>
          <a:p>
            <a:r>
              <a:rPr lang="cs-CZ" sz="1800" dirty="0" smtClean="0"/>
              <a:t>princip přípustné míry znečišťování životního prostředí a princip  únosného zatížení území </a:t>
            </a:r>
          </a:p>
          <a:p>
            <a:r>
              <a:rPr lang="cs-CZ" sz="1800" dirty="0" smtClean="0"/>
              <a:t>princip odpovědnosti původce (vč. </a:t>
            </a:r>
            <a:r>
              <a:rPr lang="cs-CZ" sz="1800" dirty="0" err="1" smtClean="0"/>
              <a:t>principu“znečisťovatel</a:t>
            </a:r>
            <a:r>
              <a:rPr lang="cs-CZ" sz="1800" dirty="0" smtClean="0"/>
              <a:t> platí“)</a:t>
            </a: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2678980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93967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cs-CZ" b="1" dirty="0" smtClean="0">
                <a:solidFill>
                  <a:srgbClr val="FF0000"/>
                </a:solidFill>
              </a:rPr>
              <a:t>3</a:t>
            </a:r>
            <a:r>
              <a:rPr lang="cs-CZ" b="1" dirty="0">
                <a:solidFill>
                  <a:srgbClr val="FF0000"/>
                </a:solidFill>
              </a:rPr>
              <a:t>. povinný subjekt odmítne zpřístupnit informaci, kterou má k </a:t>
            </a:r>
            <a:r>
              <a:rPr lang="cs-CZ" b="1" dirty="0" smtClean="0">
                <a:solidFill>
                  <a:srgbClr val="FF0000"/>
                </a:solidFill>
              </a:rPr>
              <a:t>dispozici</a:t>
            </a:r>
          </a:p>
          <a:p>
            <a:pPr marL="0" indent="0">
              <a:buNone/>
            </a:pPr>
            <a:r>
              <a:rPr lang="cs-CZ" dirty="0" smtClean="0"/>
              <a:t>Zpřístupnění </a:t>
            </a:r>
            <a:r>
              <a:rPr lang="cs-CZ" dirty="0"/>
              <a:t>informace </a:t>
            </a:r>
            <a:r>
              <a:rPr lang="cs-CZ" b="1" dirty="0" smtClean="0"/>
              <a:t>může </a:t>
            </a:r>
            <a:r>
              <a:rPr lang="cs-CZ" b="1" dirty="0"/>
              <a:t>být </a:t>
            </a:r>
            <a:r>
              <a:rPr lang="cs-CZ" b="1" dirty="0" smtClean="0"/>
              <a:t>odmítnuto</a:t>
            </a:r>
            <a:r>
              <a:rPr lang="cs-CZ" dirty="0" smtClean="0"/>
              <a:t>:</a:t>
            </a:r>
          </a:p>
          <a:p>
            <a:pPr marL="400050" lvl="1" indent="0">
              <a:buNone/>
            </a:pPr>
            <a:r>
              <a:rPr lang="cs-CZ" dirty="0" smtClean="0"/>
              <a:t>• </a:t>
            </a:r>
            <a:r>
              <a:rPr lang="cs-CZ" dirty="0"/>
              <a:t>informace byla povinnému subjektu předána osobou, která k </a:t>
            </a:r>
            <a:r>
              <a:rPr lang="cs-CZ" dirty="0" smtClean="0"/>
              <a:t>tomu nebyla </a:t>
            </a:r>
            <a:r>
              <a:rPr lang="cs-CZ" dirty="0"/>
              <a:t>podle zákona povinna a nedala předchozí písemný </a:t>
            </a:r>
            <a:r>
              <a:rPr lang="cs-CZ" dirty="0" smtClean="0"/>
              <a:t>souhlas k </a:t>
            </a:r>
            <a:r>
              <a:rPr lang="cs-CZ" dirty="0"/>
              <a:t>zpřístupnění této informace,</a:t>
            </a:r>
          </a:p>
          <a:p>
            <a:pPr marL="400050" lvl="1" indent="0">
              <a:buNone/>
            </a:pPr>
            <a:r>
              <a:rPr lang="cs-CZ" dirty="0"/>
              <a:t>• zpřístupnění této informace by mohlo mít nepříznivý vliv na </a:t>
            </a:r>
            <a:r>
              <a:rPr lang="cs-CZ" dirty="0" smtClean="0"/>
              <a:t>ochranu životního </a:t>
            </a:r>
            <a:r>
              <a:rPr lang="cs-CZ" dirty="0"/>
              <a:t>prostředí v místech, kterých se informace týká,</a:t>
            </a:r>
          </a:p>
          <a:p>
            <a:pPr marL="400050" lvl="1" indent="0">
              <a:buNone/>
            </a:pPr>
            <a:r>
              <a:rPr lang="cs-CZ" dirty="0"/>
              <a:t>• žadatel se domáhá informací opatřovaných v rámci přípravného </a:t>
            </a:r>
            <a:r>
              <a:rPr lang="cs-CZ" dirty="0" smtClean="0"/>
              <a:t>vyšetřování </a:t>
            </a:r>
            <a:r>
              <a:rPr lang="cs-CZ" dirty="0"/>
              <a:t>v trestních věcech nebo se informace týká </a:t>
            </a:r>
            <a:r>
              <a:rPr lang="cs-CZ" dirty="0" smtClean="0"/>
              <a:t>neukončených řízení </a:t>
            </a:r>
            <a:r>
              <a:rPr lang="cs-CZ" dirty="0"/>
              <a:t>a nepravomocných rozhodnutí o přestupcích a </a:t>
            </a:r>
            <a:r>
              <a:rPr lang="cs-CZ" dirty="0" smtClean="0"/>
              <a:t>jiných správních </a:t>
            </a:r>
            <a:r>
              <a:rPr lang="cs-CZ" dirty="0"/>
              <a:t>deliktech,</a:t>
            </a:r>
          </a:p>
          <a:p>
            <a:pPr marL="400050" lvl="1" indent="0">
              <a:buNone/>
            </a:pPr>
            <a:r>
              <a:rPr lang="cs-CZ" dirty="0"/>
              <a:t>• žádost byla formulována nesrozumitelně nebo příliš obecně a </a:t>
            </a:r>
            <a:r>
              <a:rPr lang="cs-CZ" dirty="0" smtClean="0"/>
              <a:t>žadatel, ač </a:t>
            </a:r>
            <a:r>
              <a:rPr lang="cs-CZ" dirty="0"/>
              <a:t>byl k tomu vyzván, ji nedoplnil, nebo jde o anonymní žádost.</a:t>
            </a:r>
            <a:endParaRPr lang="cs-CZ" b="1" dirty="0">
              <a:solidFill>
                <a:srgbClr val="FF0000"/>
              </a:solidFill>
            </a:endParaRPr>
          </a:p>
        </p:txBody>
      </p:sp>
      <p:pic>
        <p:nvPicPr>
          <p:cNvPr id="2050" name="Picture 2" descr="F:\DATA\grafika\pruh 5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260648"/>
            <a:ext cx="9344470" cy="95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DATA\grafika\spodek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2" y="6338568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1641301" y="446102"/>
            <a:ext cx="70567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/>
              <a:t>Vyřizování žádosti</a:t>
            </a:r>
            <a:endParaRPr lang="cs-CZ" sz="3200" b="1" dirty="0"/>
          </a:p>
        </p:txBody>
      </p:sp>
    </p:spTree>
    <p:extLst>
      <p:ext uri="{BB962C8B-B14F-4D97-AF65-F5344CB8AC3E}">
        <p14:creationId xmlns:p14="http://schemas.microsoft.com/office/powerpoint/2010/main" val="1413885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93967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b="1" dirty="0" smtClean="0">
                <a:solidFill>
                  <a:srgbClr val="FF0000"/>
                </a:solidFill>
              </a:rPr>
              <a:t>3</a:t>
            </a:r>
            <a:r>
              <a:rPr lang="cs-CZ" b="1" dirty="0">
                <a:solidFill>
                  <a:srgbClr val="FF0000"/>
                </a:solidFill>
              </a:rPr>
              <a:t>. povinný subjekt odmítne zpřístupnit informaci, kterou má k </a:t>
            </a:r>
            <a:r>
              <a:rPr lang="cs-CZ" b="1" dirty="0" smtClean="0">
                <a:solidFill>
                  <a:srgbClr val="FF0000"/>
                </a:solidFill>
              </a:rPr>
              <a:t>dispozici</a:t>
            </a:r>
          </a:p>
          <a:p>
            <a:pPr marL="0" indent="0">
              <a:buNone/>
            </a:pPr>
            <a:r>
              <a:rPr lang="cs-CZ" dirty="0"/>
              <a:t>Kromě toho </a:t>
            </a:r>
            <a:r>
              <a:rPr lang="cs-CZ" b="1" dirty="0"/>
              <a:t>lze odepřít </a:t>
            </a:r>
            <a:r>
              <a:rPr lang="cs-CZ" dirty="0"/>
              <a:t>zpřístupnění informace i v následujících případech:</a:t>
            </a:r>
          </a:p>
          <a:p>
            <a:pPr marL="400050" lvl="1" indent="0">
              <a:buNone/>
            </a:pPr>
            <a:r>
              <a:rPr lang="cs-CZ" dirty="0"/>
              <a:t>• žádost se týká dosud nezpracovaných nebo </a:t>
            </a:r>
            <a:r>
              <a:rPr lang="cs-CZ" dirty="0" smtClean="0"/>
              <a:t>nevyhodnocených </a:t>
            </a:r>
            <a:r>
              <a:rPr lang="cs-CZ" dirty="0"/>
              <a:t>údajů,</a:t>
            </a:r>
          </a:p>
          <a:p>
            <a:pPr marL="400050" lvl="1" indent="0">
              <a:buNone/>
            </a:pPr>
            <a:r>
              <a:rPr lang="cs-CZ" dirty="0"/>
              <a:t>• žádost je formulována zjevně provokativně nebo obstrukčně,</a:t>
            </a:r>
          </a:p>
          <a:p>
            <a:pPr marL="400050" lvl="1" indent="0">
              <a:buNone/>
            </a:pPr>
            <a:r>
              <a:rPr lang="cs-CZ" dirty="0"/>
              <a:t>• žadatel má již požadovanou informaci prokazatelně k dispozici,</a:t>
            </a:r>
          </a:p>
          <a:p>
            <a:pPr marL="400050" lvl="1" indent="0">
              <a:buNone/>
            </a:pPr>
            <a:r>
              <a:rPr lang="cs-CZ" dirty="0"/>
              <a:t>• informace se týká vnitřních pokynů povinného subjektu, které se </a:t>
            </a:r>
            <a:r>
              <a:rPr lang="cs-CZ" dirty="0" smtClean="0"/>
              <a:t>vztahují výhradně </a:t>
            </a:r>
            <a:r>
              <a:rPr lang="cs-CZ" dirty="0"/>
              <a:t>k jeho vnitřnímu chodu.</a:t>
            </a:r>
            <a:endParaRPr lang="cs-CZ" b="1" dirty="0">
              <a:solidFill>
                <a:srgbClr val="FF0000"/>
              </a:solidFill>
            </a:endParaRPr>
          </a:p>
        </p:txBody>
      </p:sp>
      <p:pic>
        <p:nvPicPr>
          <p:cNvPr id="2050" name="Picture 2" descr="F:\DATA\grafika\pruh 5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260648"/>
            <a:ext cx="9344470" cy="95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DATA\grafika\spodek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2" y="6338568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1641301" y="446102"/>
            <a:ext cx="70567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/>
              <a:t>Vyřizování žádosti</a:t>
            </a:r>
            <a:endParaRPr lang="cs-CZ" sz="3200" b="1" dirty="0"/>
          </a:p>
        </p:txBody>
      </p:sp>
    </p:spTree>
    <p:extLst>
      <p:ext uri="{BB962C8B-B14F-4D97-AF65-F5344CB8AC3E}">
        <p14:creationId xmlns:p14="http://schemas.microsoft.com/office/powerpoint/2010/main" val="3284471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 smtClean="0">
                <a:solidFill>
                  <a:srgbClr val="FF0000"/>
                </a:solidFill>
              </a:rPr>
              <a:t>4</a:t>
            </a:r>
            <a:r>
              <a:rPr lang="cs-CZ" b="1" dirty="0">
                <a:solidFill>
                  <a:srgbClr val="FF0000"/>
                </a:solidFill>
              </a:rPr>
              <a:t>. povinný subjekt na žádost </a:t>
            </a:r>
            <a:r>
              <a:rPr lang="cs-CZ" b="1" dirty="0" smtClean="0">
                <a:solidFill>
                  <a:srgbClr val="FF0000"/>
                </a:solidFill>
              </a:rPr>
              <a:t>nereaguje</a:t>
            </a: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r>
              <a:rPr lang="cs-CZ" dirty="0"/>
              <a:t>N</a:t>
            </a:r>
            <a:r>
              <a:rPr lang="cs-CZ" dirty="0" smtClean="0"/>
              <a:t>astává </a:t>
            </a:r>
            <a:r>
              <a:rPr lang="cs-CZ" dirty="0"/>
              <a:t>tzv. </a:t>
            </a:r>
            <a:r>
              <a:rPr lang="cs-CZ" b="1" dirty="0"/>
              <a:t>fikce zamítavého </a:t>
            </a:r>
            <a:r>
              <a:rPr lang="cs-CZ" b="1" dirty="0" smtClean="0"/>
              <a:t>rozhodnutí</a:t>
            </a:r>
          </a:p>
          <a:p>
            <a:r>
              <a:rPr lang="cs-CZ" b="1" dirty="0" smtClean="0">
                <a:solidFill>
                  <a:srgbClr val="FF0000"/>
                </a:solidFill>
              </a:rPr>
              <a:t>Co s tím?</a:t>
            </a:r>
            <a:endParaRPr lang="cs-CZ" b="1" dirty="0">
              <a:solidFill>
                <a:srgbClr val="FF0000"/>
              </a:solidFill>
            </a:endParaRPr>
          </a:p>
        </p:txBody>
      </p:sp>
      <p:pic>
        <p:nvPicPr>
          <p:cNvPr id="2050" name="Picture 2" descr="F:\DATA\grafika\pruh 5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260648"/>
            <a:ext cx="9344470" cy="95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DATA\grafika\spodek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2" y="6338568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1641301" y="446102"/>
            <a:ext cx="70567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/>
              <a:t>Vyřizování žádosti</a:t>
            </a:r>
            <a:endParaRPr lang="cs-CZ" sz="3200" b="1" dirty="0"/>
          </a:p>
        </p:txBody>
      </p:sp>
    </p:spTree>
    <p:extLst>
      <p:ext uri="{BB962C8B-B14F-4D97-AF65-F5344CB8AC3E}">
        <p14:creationId xmlns:p14="http://schemas.microsoft.com/office/powerpoint/2010/main" val="3667543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b="1" dirty="0" smtClean="0">
                <a:solidFill>
                  <a:srgbClr val="FF0000"/>
                </a:solidFill>
              </a:rPr>
              <a:t>4</a:t>
            </a:r>
            <a:r>
              <a:rPr lang="cs-CZ" b="1" dirty="0">
                <a:solidFill>
                  <a:srgbClr val="FF0000"/>
                </a:solidFill>
              </a:rPr>
              <a:t>. povinný subjekt na žádost </a:t>
            </a:r>
            <a:r>
              <a:rPr lang="cs-CZ" b="1" dirty="0" smtClean="0">
                <a:solidFill>
                  <a:srgbClr val="FF0000"/>
                </a:solidFill>
              </a:rPr>
              <a:t>nereaguje</a:t>
            </a: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r>
              <a:rPr lang="cs-CZ" dirty="0" smtClean="0"/>
              <a:t>Zatímco </a:t>
            </a:r>
            <a:r>
              <a:rPr lang="cs-CZ" dirty="0"/>
              <a:t>§ 16 odst. 4 </a:t>
            </a:r>
            <a:r>
              <a:rPr lang="cs-CZ" dirty="0" err="1"/>
              <a:t>InfZ</a:t>
            </a:r>
            <a:r>
              <a:rPr lang="cs-CZ" dirty="0"/>
              <a:t> stanoví </a:t>
            </a:r>
            <a:r>
              <a:rPr lang="cs-CZ" dirty="0" smtClean="0"/>
              <a:t>soudu, nejsou-li </a:t>
            </a:r>
            <a:r>
              <a:rPr lang="cs-CZ" dirty="0"/>
              <a:t>žádné důvody pro odmítnutí žádosti, </a:t>
            </a:r>
            <a:r>
              <a:rPr lang="cs-CZ" dirty="0" smtClean="0"/>
              <a:t>aby povinnému </a:t>
            </a:r>
            <a:r>
              <a:rPr lang="cs-CZ" dirty="0"/>
              <a:t>subjektu </a:t>
            </a:r>
            <a:r>
              <a:rPr lang="cs-CZ" dirty="0" smtClean="0"/>
              <a:t>nařídil požadované </a:t>
            </a:r>
            <a:r>
              <a:rPr lang="cs-CZ" dirty="0"/>
              <a:t>informace poskytnout, podle § 14 odst. 2 </a:t>
            </a:r>
            <a:r>
              <a:rPr lang="cs-CZ" dirty="0" err="1"/>
              <a:t>ŽPInf</a:t>
            </a:r>
            <a:r>
              <a:rPr lang="cs-CZ" dirty="0"/>
              <a:t> se </a:t>
            </a:r>
            <a:r>
              <a:rPr lang="cs-CZ" dirty="0" smtClean="0"/>
              <a:t>toliko uplatní </a:t>
            </a:r>
            <a:r>
              <a:rPr lang="cs-CZ" dirty="0"/>
              <a:t>obecná úprava řízení před </a:t>
            </a:r>
            <a:r>
              <a:rPr lang="cs-CZ" dirty="0" smtClean="0"/>
              <a:t> správními </a:t>
            </a:r>
            <a:r>
              <a:rPr lang="cs-CZ" dirty="0"/>
              <a:t>soudy, která s možností </a:t>
            </a:r>
            <a:r>
              <a:rPr lang="cs-CZ" dirty="0" smtClean="0"/>
              <a:t>nařízení poskytnutí </a:t>
            </a:r>
            <a:r>
              <a:rPr lang="cs-CZ" dirty="0"/>
              <a:t>informace nepočítá.</a:t>
            </a:r>
            <a:endParaRPr lang="cs-CZ" b="1" dirty="0">
              <a:solidFill>
                <a:srgbClr val="FF0000"/>
              </a:solidFill>
            </a:endParaRPr>
          </a:p>
        </p:txBody>
      </p:sp>
      <p:pic>
        <p:nvPicPr>
          <p:cNvPr id="2050" name="Picture 2" descr="F:\DATA\grafika\pruh 5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260648"/>
            <a:ext cx="9344470" cy="95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DATA\grafika\spodek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2" y="6338568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1641301" y="446102"/>
            <a:ext cx="70567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/>
              <a:t>Vyřizování žádosti</a:t>
            </a:r>
            <a:endParaRPr lang="cs-CZ" sz="3200" b="1" dirty="0"/>
          </a:p>
        </p:txBody>
      </p:sp>
    </p:spTree>
    <p:extLst>
      <p:ext uri="{BB962C8B-B14F-4D97-AF65-F5344CB8AC3E}">
        <p14:creationId xmlns:p14="http://schemas.microsoft.com/office/powerpoint/2010/main" val="3316546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ctrTitle"/>
          </p:nvPr>
        </p:nvSpPr>
        <p:spPr>
          <a:xfrm>
            <a:off x="467544" y="1700808"/>
            <a:ext cx="7772400" cy="1470025"/>
          </a:xfrm>
        </p:spPr>
        <p:txBody>
          <a:bodyPr>
            <a:normAutofit/>
          </a:bodyPr>
          <a:lstStyle/>
          <a:p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1331640" y="3198689"/>
            <a:ext cx="669674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dirty="0" smtClean="0"/>
              <a:t>Děkuji za pozornost!</a:t>
            </a:r>
          </a:p>
          <a:p>
            <a:pPr algn="ctr"/>
            <a:endParaRPr lang="cs-CZ" sz="4000" dirty="0" smtClean="0"/>
          </a:p>
          <a:p>
            <a:pPr algn="ctr"/>
            <a:endParaRPr lang="cs-CZ" sz="4000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20857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3745</TotalTime>
  <Words>5864</Words>
  <Application>Microsoft Office PowerPoint</Application>
  <PresentationFormat>Předvádění na obrazovce (4:3)</PresentationFormat>
  <Paragraphs>740</Paragraphs>
  <Slides>94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94</vt:i4>
      </vt:variant>
    </vt:vector>
  </HeadingPairs>
  <TitlesOfParts>
    <vt:vector size="99" baseType="lpstr">
      <vt:lpstr>맑은 고딕</vt:lpstr>
      <vt:lpstr>Arial</vt:lpstr>
      <vt:lpstr>Calibri</vt:lpstr>
      <vt:lpstr>Times New Roman</vt:lpstr>
      <vt:lpstr>Motiv systému Office</vt:lpstr>
      <vt:lpstr>Právo životního prostředí pro veřejnou správu – navazující magisterské studium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Systém práva životního prostředí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Základy práva životního prostředí pro neprávníky (MX001Zk)</dc:title>
  <dc:creator>Vojtech</dc:creator>
  <cp:lastModifiedBy>Microsoft</cp:lastModifiedBy>
  <cp:revision>82</cp:revision>
  <dcterms:created xsi:type="dcterms:W3CDTF">2014-09-07T21:44:03Z</dcterms:created>
  <dcterms:modified xsi:type="dcterms:W3CDTF">2017-10-27T07:39:34Z</dcterms:modified>
</cp:coreProperties>
</file>