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652" r:id="rId2"/>
    <p:sldId id="726" r:id="rId3"/>
    <p:sldId id="727" r:id="rId4"/>
    <p:sldId id="728" r:id="rId5"/>
    <p:sldId id="781" r:id="rId6"/>
    <p:sldId id="782" r:id="rId7"/>
    <p:sldId id="783" r:id="rId8"/>
    <p:sldId id="784" r:id="rId9"/>
    <p:sldId id="785" r:id="rId10"/>
    <p:sldId id="800" r:id="rId11"/>
    <p:sldId id="801" r:id="rId12"/>
    <p:sldId id="802" r:id="rId13"/>
    <p:sldId id="803" r:id="rId14"/>
    <p:sldId id="786" r:id="rId15"/>
    <p:sldId id="787" r:id="rId16"/>
    <p:sldId id="788" r:id="rId17"/>
    <p:sldId id="789" r:id="rId18"/>
    <p:sldId id="790" r:id="rId19"/>
    <p:sldId id="791" r:id="rId20"/>
    <p:sldId id="792" r:id="rId21"/>
    <p:sldId id="793" r:id="rId22"/>
    <p:sldId id="794" r:id="rId23"/>
    <p:sldId id="795" r:id="rId24"/>
    <p:sldId id="796" r:id="rId25"/>
    <p:sldId id="797" r:id="rId26"/>
    <p:sldId id="798" r:id="rId27"/>
    <p:sldId id="799" r:id="rId28"/>
    <p:sldId id="746" r:id="rId29"/>
    <p:sldId id="729" r:id="rId30"/>
    <p:sldId id="730" r:id="rId31"/>
    <p:sldId id="731" r:id="rId32"/>
    <p:sldId id="732" r:id="rId33"/>
    <p:sldId id="733" r:id="rId34"/>
    <p:sldId id="712" r:id="rId35"/>
    <p:sldId id="804" r:id="rId36"/>
    <p:sldId id="715" r:id="rId37"/>
    <p:sldId id="716" r:id="rId38"/>
    <p:sldId id="655" r:id="rId39"/>
    <p:sldId id="723" r:id="rId40"/>
    <p:sldId id="717" r:id="rId41"/>
    <p:sldId id="718" r:id="rId42"/>
    <p:sldId id="658" r:id="rId43"/>
    <p:sldId id="659" r:id="rId44"/>
    <p:sldId id="660" r:id="rId45"/>
    <p:sldId id="661" r:id="rId46"/>
    <p:sldId id="662" r:id="rId47"/>
    <p:sldId id="663" r:id="rId48"/>
    <p:sldId id="664" r:id="rId49"/>
    <p:sldId id="665" r:id="rId50"/>
    <p:sldId id="666" r:id="rId51"/>
    <p:sldId id="720" r:id="rId52"/>
    <p:sldId id="721" r:id="rId53"/>
    <p:sldId id="722" r:id="rId54"/>
    <p:sldId id="667" r:id="rId55"/>
    <p:sldId id="724" r:id="rId56"/>
    <p:sldId id="668" r:id="rId57"/>
    <p:sldId id="669" r:id="rId58"/>
    <p:sldId id="670" r:id="rId59"/>
    <p:sldId id="671" r:id="rId60"/>
    <p:sldId id="672" r:id="rId61"/>
    <p:sldId id="673" r:id="rId62"/>
    <p:sldId id="674" r:id="rId63"/>
    <p:sldId id="675" r:id="rId64"/>
    <p:sldId id="676" r:id="rId65"/>
    <p:sldId id="678" r:id="rId66"/>
    <p:sldId id="679" r:id="rId67"/>
    <p:sldId id="680" r:id="rId68"/>
    <p:sldId id="681" r:id="rId69"/>
    <p:sldId id="682" r:id="rId70"/>
    <p:sldId id="683" r:id="rId71"/>
    <p:sldId id="684" r:id="rId72"/>
    <p:sldId id="685" r:id="rId73"/>
    <p:sldId id="686" r:id="rId74"/>
    <p:sldId id="687" r:id="rId75"/>
    <p:sldId id="688" r:id="rId76"/>
    <p:sldId id="689" r:id="rId77"/>
    <p:sldId id="690" r:id="rId78"/>
    <p:sldId id="694" r:id="rId79"/>
    <p:sldId id="695" r:id="rId80"/>
    <p:sldId id="697" r:id="rId81"/>
    <p:sldId id="698" r:id="rId82"/>
    <p:sldId id="699" r:id="rId83"/>
    <p:sldId id="700" r:id="rId84"/>
    <p:sldId id="701" r:id="rId85"/>
    <p:sldId id="702" r:id="rId86"/>
    <p:sldId id="703" r:id="rId87"/>
    <p:sldId id="704" r:id="rId88"/>
    <p:sldId id="705" r:id="rId89"/>
    <p:sldId id="706" r:id="rId90"/>
    <p:sldId id="707" r:id="rId91"/>
    <p:sldId id="708" r:id="rId92"/>
    <p:sldId id="709" r:id="rId93"/>
    <p:sldId id="710" r:id="rId94"/>
    <p:sldId id="711" r:id="rId9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494" autoAdjust="0"/>
  </p:normalViewPr>
  <p:slideViewPr>
    <p:cSldViewPr>
      <p:cViewPr varScale="1">
        <p:scale>
          <a:sx n="99" d="100"/>
          <a:sy n="99" d="100"/>
        </p:scale>
        <p:origin x="4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27.10.2017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27.10.2017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z/url?sa=i&amp;rct=j&amp;q=&amp;esrc=s&amp;frm=1&amp;source=images&amp;cd=&amp;cad=rja&amp;uact=8&amp;ved=0CAcQjRxqFQoTCM_759aJv8gCFYRrFAodeYwPtw&amp;url=http://www.svs.cz/cz/pro_novinare/tiskove_zpravy/dotace-a-cena-vody-dotace-byly-jsou-a-budou-vzdy-velmi-diskutovane-tema.html&amp;psig=AFQjCNGD_yYaALsPFCqbxSkkVAnuEDVxyw&amp;ust=144481290998718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eippcb.jrc.ec.europa.eu/referen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www.irz.cz/"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pardubice.idnes.cz/pardubicka-radnice-kupuje-spalovnu-d6j-/pardubice-zpravy.aspx?c=A160402_2236496_pardubice-zpravy_ja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pardubice.idnes.cz/pardubicka-radnice-kupuje-spalovnu-d6j-/pardubice-zpravy.aspx?c=A160402_2236496_pardubice-zpravy_jah"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ceskatelevize.cz/ivysilani/10118379000-udalosti-v-regionech-praha/216411000140719-udalosti-v-regionech/obsah/484172-demonstrace-proti-chvaleticke-elektrarn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eskatelevize.cz/ivysilani/10122978233-udalosti-v-regionech-ostrava/415231100031229-udalosti-v-regionech/titulky" TargetMode="External"/><Relationship Id="rId2" Type="http://schemas.openxmlformats.org/officeDocument/2006/relationships/hyperlink" Target="http://www.ceskatelevize.cz/ct24/regiony/212693-o-pripadne-spalovne-v-prerove-by-rozhodlo-referendum/"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unece.org/env/pp/ratification.html"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eur-lex.europa.eu/legal-content/EN/TXT/?uri=CELEX:32006R136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mzp.cz/ippc/ippc4.nsf/$pid/MZPAAGHZJOZP" TargetMode="External"/><Relationship Id="rId5" Type="http://schemas.openxmlformats.org/officeDocument/2006/relationships/hyperlink" Target="http://www.ippc.cz/" TargetMode="External"/><Relationship Id="rId4" Type="http://schemas.openxmlformats.org/officeDocument/2006/relationships/hyperlink" Target="http://portal.cenia.cz/eiasea/view/eia100_cr"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539552" y="3140968"/>
            <a:ext cx="8280920" cy="1706705"/>
          </a:xfrm>
        </p:spPr>
        <p:txBody>
          <a:bodyPr>
            <a:normAutofit/>
          </a:bodyPr>
          <a:lstStyle/>
          <a:p>
            <a:r>
              <a:rPr lang="cs-CZ" sz="2400" dirty="0" smtClean="0"/>
              <a:t>Integrované povolování (IPPC)</a:t>
            </a:r>
          </a:p>
          <a:p>
            <a:r>
              <a:rPr lang="cs-CZ" sz="2400" dirty="0" smtClean="0"/>
              <a:t>Účast </a:t>
            </a:r>
            <a:r>
              <a:rPr lang="cs-CZ" sz="2400" dirty="0"/>
              <a:t>veřejnosti na ochraně životního </a:t>
            </a:r>
            <a:r>
              <a:rPr lang="cs-CZ" sz="2400" dirty="0" smtClean="0"/>
              <a:t>prostředí</a:t>
            </a:r>
            <a:r>
              <a:rPr lang="cs-CZ" sz="2000" dirty="0" smtClean="0"/>
              <a:t>					</a:t>
            </a:r>
            <a:endParaRPr lang="cs-CZ" sz="2000" dirty="0"/>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152631"/>
            <a:ext cx="3312368" cy="14590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3200" b="1" dirty="0"/>
              <a:t>NV303K</a:t>
            </a:r>
            <a:r>
              <a:rPr lang="cs-CZ" sz="3200" dirty="0"/>
              <a:t> Právo životního prostředí pro veřejnou správu</a:t>
            </a:r>
            <a:endParaRPr lang="cs-CZ" sz="3200" b="1" dirty="0"/>
          </a:p>
        </p:txBody>
      </p:sp>
      <p:sp>
        <p:nvSpPr>
          <p:cNvPr id="4" name="TextovéPole 3"/>
          <p:cNvSpPr txBox="1"/>
          <p:nvPr/>
        </p:nvSpPr>
        <p:spPr>
          <a:xfrm>
            <a:off x="5414120" y="5937027"/>
            <a:ext cx="3672408" cy="646331"/>
          </a:xfrm>
          <a:prstGeom prst="rect">
            <a:avLst/>
          </a:prstGeom>
          <a:noFill/>
        </p:spPr>
        <p:txBody>
          <a:bodyPr wrap="square" rtlCol="0">
            <a:spAutoFit/>
          </a:bodyPr>
          <a:lstStyle/>
          <a:p>
            <a:r>
              <a:rPr lang="cs-CZ" b="1" dirty="0" smtClean="0"/>
              <a:t>Podzim </a:t>
            </a:r>
            <a:r>
              <a:rPr lang="cs-CZ" b="1" dirty="0" smtClean="0"/>
              <a:t>2017</a:t>
            </a:r>
            <a:endParaRPr lang="cs-CZ" b="1" dirty="0" smtClean="0"/>
          </a:p>
          <a:p>
            <a:r>
              <a:rPr lang="cs-CZ" b="1" dirty="0" smtClean="0"/>
              <a:t>Mgr. Vojtěch Vomáčka, </a:t>
            </a:r>
            <a:r>
              <a:rPr lang="cs-CZ" b="1" smtClean="0"/>
              <a:t>Ph.D</a:t>
            </a:r>
            <a:r>
              <a:rPr lang="cs-CZ" b="1" smtClean="0"/>
              <a:t>., LL.M.</a:t>
            </a:r>
            <a:endParaRPr lang="cs-CZ" b="1" dirty="0"/>
          </a:p>
        </p:txBody>
      </p:sp>
    </p:spTree>
    <p:extLst>
      <p:ext uri="{BB962C8B-B14F-4D97-AF65-F5344CB8AC3E}">
        <p14:creationId xmlns:p14="http://schemas.microsoft.com/office/powerpoint/2010/main" val="389637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7992888" cy="4278094"/>
          </a:xfrm>
          <a:prstGeom prst="rect">
            <a:avLst/>
          </a:prstGeom>
          <a:noFill/>
        </p:spPr>
        <p:txBody>
          <a:bodyPr wrap="square" rtlCol="0">
            <a:spAutoFit/>
          </a:bodyPr>
          <a:lstStyle/>
          <a:p>
            <a:r>
              <a:rPr lang="cs-CZ" sz="2800" dirty="0" smtClean="0"/>
              <a:t>Důsledky: </a:t>
            </a:r>
          </a:p>
          <a:p>
            <a:endParaRPr lang="cs-CZ" sz="2800" dirty="0" smtClean="0"/>
          </a:p>
          <a:p>
            <a:pPr marL="457200" indent="-457200">
              <a:buFont typeface="Arial" panose="020B0604020202020204" pitchFamily="34" charset="0"/>
              <a:buChar char="•"/>
            </a:pPr>
            <a:r>
              <a:rPr lang="cs-CZ" sz="2800" dirty="0" smtClean="0"/>
              <a:t>ZS EIA jako závazné stanovisko</a:t>
            </a:r>
          </a:p>
          <a:p>
            <a:pPr marL="457200" indent="-457200">
              <a:buFont typeface="Arial" panose="020B0604020202020204" pitchFamily="34" charset="0"/>
              <a:buChar char="•"/>
            </a:pPr>
            <a:r>
              <a:rPr lang="cs-CZ" sz="2800" dirty="0" smtClean="0"/>
              <a:t>Verifikační stanovisko (tzv. </a:t>
            </a:r>
            <a:r>
              <a:rPr lang="cs-CZ" sz="2800" i="1" dirty="0" err="1" smtClean="0"/>
              <a:t>coherence</a:t>
            </a:r>
            <a:r>
              <a:rPr lang="cs-CZ" sz="2800" i="1" dirty="0" smtClean="0"/>
              <a:t> </a:t>
            </a:r>
            <a:r>
              <a:rPr lang="cs-CZ" sz="2800" i="1" dirty="0" err="1" smtClean="0"/>
              <a:t>stamp</a:t>
            </a:r>
            <a:r>
              <a:rPr lang="cs-CZ" sz="2800" dirty="0" smtClean="0"/>
              <a:t>)</a:t>
            </a:r>
          </a:p>
          <a:p>
            <a:pPr marL="457200" indent="-457200">
              <a:buFont typeface="Arial" panose="020B0604020202020204" pitchFamily="34" charset="0"/>
              <a:buChar char="•"/>
            </a:pPr>
            <a:r>
              <a:rPr lang="cs-CZ" sz="2800" dirty="0" smtClean="0"/>
              <a:t>Rozdíly v procesu (např. rozdílné doručování)</a:t>
            </a:r>
            <a:endParaRPr lang="cs-CZ" sz="2800" dirty="0"/>
          </a:p>
          <a:p>
            <a:pPr marL="457200" indent="-457200">
              <a:buFont typeface="Arial" panose="020B0604020202020204" pitchFamily="34" charset="0"/>
              <a:buChar char="•"/>
            </a:pPr>
            <a:r>
              <a:rPr lang="cs-CZ" sz="2800" dirty="0"/>
              <a:t>Účast veřejnosti</a:t>
            </a:r>
          </a:p>
          <a:p>
            <a:endParaRPr lang="cs-CZ" sz="2800" dirty="0" smtClean="0"/>
          </a:p>
          <a:p>
            <a:pPr marL="457200" indent="-457200">
              <a:buFont typeface="Arial" panose="020B0604020202020204" pitchFamily="34" charset="0"/>
              <a:buChar char="•"/>
            </a:pPr>
            <a:endParaRPr lang="cs-CZ" sz="2800" dirty="0"/>
          </a:p>
          <a:p>
            <a:pPr marL="457200" indent="-457200">
              <a:buFont typeface="Arial" panose="020B0604020202020204" pitchFamily="34" charset="0"/>
              <a:buChar char="•"/>
            </a:pPr>
            <a:endParaRPr lang="cs-CZ" sz="2800" dirty="0" smtClean="0"/>
          </a:p>
          <a:p>
            <a:endParaRPr lang="cs-CZ" sz="2000" dirty="0" smtClean="0"/>
          </a:p>
        </p:txBody>
      </p:sp>
    </p:spTree>
    <p:extLst>
      <p:ext uri="{BB962C8B-B14F-4D97-AF65-F5344CB8AC3E}">
        <p14:creationId xmlns:p14="http://schemas.microsoft.com/office/powerpoint/2010/main" val="23415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smtClean="0"/>
              <a:t>Co je zařízení?</a:t>
            </a:r>
            <a:endParaRPr lang="cs-CZ" sz="2800" b="1" dirty="0"/>
          </a:p>
        </p:txBody>
      </p:sp>
      <p:sp>
        <p:nvSpPr>
          <p:cNvPr id="3" name="TextovéPole 2"/>
          <p:cNvSpPr txBox="1"/>
          <p:nvPr/>
        </p:nvSpPr>
        <p:spPr>
          <a:xfrm>
            <a:off x="447396" y="2276872"/>
            <a:ext cx="7992888" cy="4154984"/>
          </a:xfrm>
          <a:prstGeom prst="rect">
            <a:avLst/>
          </a:prstGeom>
          <a:noFill/>
        </p:spPr>
        <p:txBody>
          <a:bodyPr wrap="square" rtlCol="0">
            <a:spAutoFit/>
          </a:bodyPr>
          <a:lstStyle/>
          <a:p>
            <a:r>
              <a:rPr lang="cs-CZ" sz="2400" i="1" dirty="0" smtClean="0"/>
              <a:t>„</a:t>
            </a:r>
            <a:r>
              <a:rPr lang="cs-CZ" sz="2400" b="1" i="1" dirty="0" smtClean="0"/>
              <a:t>stacionární technická jednotka, ve které probíhá jedna či více průmyslových činností uvedených v příloze č. 1 k tomuto zákonu, a jakékoli další s tím přímo spojené činnosti</a:t>
            </a:r>
            <a:r>
              <a:rPr lang="cs-CZ" sz="2400" i="1" dirty="0" smtClean="0"/>
              <a:t>, které po technické stránce souvisejí s průmyslovými činnostmi uvedenými v příloze č. 1 k tomuto zákonu probíhajícími v dotčeném místě a </a:t>
            </a:r>
            <a:r>
              <a:rPr lang="cs-CZ" sz="2400" b="1" i="1" dirty="0" smtClean="0"/>
              <a:t>mohly by ovlivnit emise a znečištění</a:t>
            </a:r>
            <a:r>
              <a:rPr lang="cs-CZ" sz="2400" i="1" dirty="0" smtClean="0"/>
              <a:t>, </a:t>
            </a:r>
            <a:r>
              <a:rPr lang="cs-CZ" sz="2400" i="1" dirty="0" smtClean="0">
                <a:solidFill>
                  <a:srgbClr val="C00000"/>
                </a:solidFill>
              </a:rPr>
              <a:t>nejde-li o stacionární technickou jednotku používanou k výzkumu, vývoji a zkoušení nových výrobků a procesů</a:t>
            </a:r>
            <a:r>
              <a:rPr lang="cs-CZ" sz="2400" i="1" dirty="0" smtClean="0"/>
              <a:t>; za zařízení se považuje i stacionární technická jednotka, ve které neprobíhá žádná z činností uvedených v příloze č. 1 k tomuto zákonu, jestliže pro ni bylo požádáno o vydání integrovaného povolení“ </a:t>
            </a:r>
            <a:endParaRPr lang="cs-CZ" sz="2400" b="1" dirty="0">
              <a:solidFill>
                <a:srgbClr val="C00000"/>
              </a:solidFill>
            </a:endParaRPr>
          </a:p>
        </p:txBody>
      </p:sp>
    </p:spTree>
    <p:extLst>
      <p:ext uri="{BB962C8B-B14F-4D97-AF65-F5344CB8AC3E}">
        <p14:creationId xmlns:p14="http://schemas.microsoft.com/office/powerpoint/2010/main" val="212991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Zařízení a IPPC</a:t>
            </a:r>
            <a:endParaRPr lang="cs-CZ" sz="4000" b="1" dirty="0"/>
          </a:p>
        </p:txBody>
      </p:sp>
      <p:pic>
        <p:nvPicPr>
          <p:cNvPr id="3074" name="Picture 2" descr="http://www.svs.cz/images/_Hradek.JPG">
            <a:hlinkClick r:id="rId4"/>
          </p:cNvPr>
          <p:cNvPicPr>
            <a:picLocks noChangeAspect="1" noChangeArrowheads="1"/>
          </p:cNvPicPr>
          <p:nvPr/>
        </p:nvPicPr>
        <p:blipFill>
          <a:blip r:embed="rId5" cstate="print"/>
          <a:srcRect/>
          <a:stretch>
            <a:fillRect/>
          </a:stretch>
        </p:blipFill>
        <p:spPr bwMode="auto">
          <a:xfrm>
            <a:off x="1691681" y="1417639"/>
            <a:ext cx="5112568" cy="4059718"/>
          </a:xfrm>
          <a:prstGeom prst="rect">
            <a:avLst/>
          </a:prstGeom>
          <a:noFill/>
        </p:spPr>
      </p:pic>
    </p:spTree>
    <p:extLst>
      <p:ext uri="{BB962C8B-B14F-4D97-AF65-F5344CB8AC3E}">
        <p14:creationId xmlns:p14="http://schemas.microsoft.com/office/powerpoint/2010/main" val="2123797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Zařízení a IPPC</a:t>
            </a:r>
            <a:endParaRPr lang="cs-CZ" sz="4000" b="1" dirty="0"/>
          </a:p>
        </p:txBody>
      </p:sp>
      <p:sp>
        <p:nvSpPr>
          <p:cNvPr id="3" name="TextovéPole 2"/>
          <p:cNvSpPr txBox="1"/>
          <p:nvPr/>
        </p:nvSpPr>
        <p:spPr>
          <a:xfrm>
            <a:off x="457200" y="1227913"/>
            <a:ext cx="8255260" cy="4893647"/>
          </a:xfrm>
          <a:prstGeom prst="rect">
            <a:avLst/>
          </a:prstGeom>
          <a:noFill/>
        </p:spPr>
        <p:txBody>
          <a:bodyPr wrap="square" rtlCol="0">
            <a:spAutoFit/>
          </a:bodyPr>
          <a:lstStyle/>
          <a:p>
            <a:pPr algn="just"/>
            <a:r>
              <a:rPr lang="cs-CZ" sz="2400" dirty="0"/>
              <a:t>Do příjmové jímky byly shromažďovány odpadní vody a kapalné odpady, které v ní byly míseny. Směs byla zpravidla přečerpávána do DEM-ČOV, kde byla čištěna pomocí fyzikálně-chemické reakce (</a:t>
            </a:r>
            <a:r>
              <a:rPr lang="cs-CZ" sz="2400" dirty="0" err="1"/>
              <a:t>deemulgace</a:t>
            </a:r>
            <a:r>
              <a:rPr lang="cs-CZ" sz="2400" dirty="0"/>
              <a:t>). Výsledkem tohoto procesu byla jednak odpadní voda, která byla vypouštěna do veřejné kanalizace, a dále kal a ropná fáze. </a:t>
            </a:r>
            <a:r>
              <a:rPr lang="cs-CZ" sz="2400" b="1" dirty="0"/>
              <a:t>Podle NSS je rozhodující komodita, se kterou se v zařízení nakládá. Zabýval se proto otázkou, zda jsou na DEM-ČOV přijímány odpady, které tvoří směs kapalných odpadů a odpadních vod.</a:t>
            </a:r>
            <a:r>
              <a:rPr lang="cs-CZ" sz="2400" dirty="0"/>
              <a:t> A odpověděl kladně, což znamená, že provozovatel není oprávněn překlasifikovat tuto směs na odpadní vody se závadnými látkami, se kterými dále nakládá v režimu </a:t>
            </a:r>
            <a:r>
              <a:rPr lang="cs-CZ" sz="2400" dirty="0" err="1"/>
              <a:t>VodZ</a:t>
            </a:r>
            <a:r>
              <a:rPr lang="cs-CZ" sz="2400" dirty="0"/>
              <a:t>, ale musí obstarat integrované povolení</a:t>
            </a:r>
            <a:r>
              <a:rPr lang="cs-CZ" sz="2400" dirty="0" smtClean="0"/>
              <a:t>.</a:t>
            </a:r>
          </a:p>
          <a:p>
            <a:pPr algn="just"/>
            <a:r>
              <a:rPr lang="cs-CZ" sz="2400" b="1" dirty="0" smtClean="0"/>
              <a:t>(</a:t>
            </a:r>
            <a:r>
              <a:rPr lang="pl-PL" sz="2400" dirty="0" smtClean="0"/>
              <a:t>rozsudek NSS </a:t>
            </a:r>
            <a:r>
              <a:rPr lang="pl-PL" sz="2400" dirty="0"/>
              <a:t>z 2. 9. 2015, č. j. 7 As </a:t>
            </a:r>
            <a:r>
              <a:rPr lang="pl-PL" sz="2400" dirty="0" smtClean="0"/>
              <a:t>125/2015-74)</a:t>
            </a:r>
            <a:endParaRPr lang="cs-CZ" sz="2400" b="1" dirty="0"/>
          </a:p>
        </p:txBody>
      </p:sp>
    </p:spTree>
    <p:extLst>
      <p:ext uri="{BB962C8B-B14F-4D97-AF65-F5344CB8AC3E}">
        <p14:creationId xmlns:p14="http://schemas.microsoft.com/office/powerpoint/2010/main" val="1375285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se povoluje?</a:t>
            </a:r>
            <a:endParaRPr lang="cs-CZ" sz="4000" b="1" dirty="0"/>
          </a:p>
        </p:txBody>
      </p:sp>
      <p:sp>
        <p:nvSpPr>
          <p:cNvPr id="5" name="TextovéPole 4"/>
          <p:cNvSpPr txBox="1"/>
          <p:nvPr/>
        </p:nvSpPr>
        <p:spPr>
          <a:xfrm>
            <a:off x="611560" y="1216332"/>
            <a:ext cx="7488832" cy="3539430"/>
          </a:xfrm>
          <a:prstGeom prst="rect">
            <a:avLst/>
          </a:prstGeom>
          <a:noFill/>
        </p:spPr>
        <p:txBody>
          <a:bodyPr wrap="square" rtlCol="0">
            <a:spAutoFit/>
          </a:bodyPr>
          <a:lstStyle/>
          <a:p>
            <a:r>
              <a:rPr lang="cs-CZ" sz="2800" b="1" dirty="0" smtClean="0"/>
              <a:t>Kategorie činností:</a:t>
            </a:r>
          </a:p>
          <a:p>
            <a:endParaRPr lang="cs-CZ" sz="2800" b="1" dirty="0" smtClean="0"/>
          </a:p>
          <a:p>
            <a:pPr marL="342900" indent="-342900">
              <a:buFont typeface="Arial" pitchFamily="34" charset="0"/>
              <a:buChar char="•"/>
            </a:pPr>
            <a:r>
              <a:rPr lang="cs-CZ" sz="2800" b="1" dirty="0" smtClean="0"/>
              <a:t>Energetika</a:t>
            </a:r>
            <a:endParaRPr lang="cs-CZ" sz="2800" b="1" dirty="0"/>
          </a:p>
          <a:p>
            <a:pPr marL="342900" indent="-342900">
              <a:buFont typeface="Arial" pitchFamily="34" charset="0"/>
              <a:buChar char="•"/>
            </a:pPr>
            <a:r>
              <a:rPr lang="cs-CZ" sz="2800" b="1" dirty="0" smtClean="0"/>
              <a:t>Výroba </a:t>
            </a:r>
            <a:r>
              <a:rPr lang="cs-CZ" sz="2800" b="1" dirty="0"/>
              <a:t>a zpracování kovů</a:t>
            </a:r>
          </a:p>
          <a:p>
            <a:pPr marL="342900" indent="-342900">
              <a:buFont typeface="Arial" pitchFamily="34" charset="0"/>
              <a:buChar char="•"/>
            </a:pPr>
            <a:r>
              <a:rPr lang="cs-CZ" sz="2800" b="1" dirty="0" smtClean="0"/>
              <a:t>Zpracování </a:t>
            </a:r>
            <a:r>
              <a:rPr lang="cs-CZ" sz="2800" b="1" dirty="0"/>
              <a:t>nerostů</a:t>
            </a:r>
          </a:p>
          <a:p>
            <a:pPr marL="342900" indent="-342900">
              <a:buFont typeface="Arial" pitchFamily="34" charset="0"/>
              <a:buChar char="•"/>
            </a:pPr>
            <a:r>
              <a:rPr lang="cs-CZ" sz="2800" b="1" dirty="0" smtClean="0"/>
              <a:t>Chemický </a:t>
            </a:r>
            <a:r>
              <a:rPr lang="cs-CZ" sz="2800" b="1" dirty="0"/>
              <a:t>průmysl</a:t>
            </a:r>
          </a:p>
          <a:p>
            <a:pPr marL="342900" indent="-342900">
              <a:buFont typeface="Arial" pitchFamily="34" charset="0"/>
              <a:buChar char="•"/>
            </a:pPr>
            <a:r>
              <a:rPr lang="cs-CZ" sz="2800" b="1" dirty="0" smtClean="0"/>
              <a:t>Nakládání </a:t>
            </a:r>
            <a:r>
              <a:rPr lang="cs-CZ" sz="2800" b="1" dirty="0"/>
              <a:t>s odpady</a:t>
            </a:r>
          </a:p>
          <a:p>
            <a:pPr marL="342900" indent="-342900">
              <a:buFont typeface="Arial" pitchFamily="34" charset="0"/>
              <a:buChar char="•"/>
            </a:pPr>
            <a:r>
              <a:rPr lang="cs-CZ" sz="2800" b="1" dirty="0" smtClean="0"/>
              <a:t>Ostatní </a:t>
            </a:r>
            <a:r>
              <a:rPr lang="cs-CZ" sz="2800" b="1" dirty="0"/>
              <a:t>průmyslové činnosti</a:t>
            </a:r>
          </a:p>
        </p:txBody>
      </p:sp>
    </p:spTree>
    <p:extLst>
      <p:ext uri="{BB962C8B-B14F-4D97-AF65-F5344CB8AC3E}">
        <p14:creationId xmlns:p14="http://schemas.microsoft.com/office/powerpoint/2010/main" val="33425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BAT</a:t>
            </a:r>
            <a:endParaRPr lang="cs-CZ" sz="4000" b="1" dirty="0"/>
          </a:p>
        </p:txBody>
      </p:sp>
      <p:sp>
        <p:nvSpPr>
          <p:cNvPr id="9" name="TextovéPole 8"/>
          <p:cNvSpPr txBox="1"/>
          <p:nvPr/>
        </p:nvSpPr>
        <p:spPr>
          <a:xfrm>
            <a:off x="414174" y="1511206"/>
            <a:ext cx="8262282" cy="5693866"/>
          </a:xfrm>
          <a:prstGeom prst="rect">
            <a:avLst/>
          </a:prstGeom>
          <a:noFill/>
        </p:spPr>
        <p:txBody>
          <a:bodyPr wrap="square" rtlCol="0">
            <a:spAutoFit/>
          </a:bodyPr>
          <a:lstStyle/>
          <a:p>
            <a:r>
              <a:rPr lang="cs-CZ" sz="2800" b="1" dirty="0"/>
              <a:t>Při stanovení závazných podmínek provozu</a:t>
            </a:r>
            <a:r>
              <a:rPr lang="cs-CZ" sz="2800" dirty="0"/>
              <a:t>, zejména emisních limitů, </a:t>
            </a:r>
            <a:r>
              <a:rPr lang="cs-CZ" sz="2800" b="1" dirty="0"/>
              <a:t>úřad vychází z nejlepších dostupných technik</a:t>
            </a:r>
            <a:r>
              <a:rPr lang="cs-CZ" sz="2800" dirty="0"/>
              <a:t> (</a:t>
            </a:r>
            <a:r>
              <a:rPr lang="cs-CZ" sz="2800" b="1" dirty="0"/>
              <a:t>B</a:t>
            </a:r>
            <a:r>
              <a:rPr lang="cs-CZ" sz="2800" dirty="0"/>
              <a:t>est </a:t>
            </a:r>
            <a:r>
              <a:rPr lang="cs-CZ" sz="2800" b="1" dirty="0" err="1"/>
              <a:t>A</a:t>
            </a:r>
            <a:r>
              <a:rPr lang="cs-CZ" sz="2800" dirty="0" err="1"/>
              <a:t>vailable</a:t>
            </a:r>
            <a:r>
              <a:rPr lang="cs-CZ" sz="2800" dirty="0"/>
              <a:t> </a:t>
            </a:r>
            <a:r>
              <a:rPr lang="cs-CZ" sz="2800" b="1" dirty="0" err="1"/>
              <a:t>T</a:t>
            </a:r>
            <a:r>
              <a:rPr lang="cs-CZ" sz="2800" dirty="0" err="1"/>
              <a:t>echniques</a:t>
            </a:r>
            <a:r>
              <a:rPr lang="cs-CZ" sz="2800" dirty="0"/>
              <a:t> - </a:t>
            </a:r>
            <a:r>
              <a:rPr lang="cs-CZ" sz="2800" b="1" dirty="0"/>
              <a:t>BAT</a:t>
            </a:r>
            <a:r>
              <a:rPr lang="cs-CZ" sz="2800" dirty="0"/>
              <a:t>) a </a:t>
            </a:r>
            <a:r>
              <a:rPr lang="cs-CZ" sz="2800" b="1" dirty="0"/>
              <a:t>použije závěry o nejlepších dostupných technikách</a:t>
            </a:r>
            <a:r>
              <a:rPr lang="cs-CZ" sz="2800" dirty="0"/>
              <a:t> (</a:t>
            </a:r>
            <a:r>
              <a:rPr lang="cs-CZ" sz="2800" b="1" u="sng" dirty="0"/>
              <a:t>Závěry o </a:t>
            </a:r>
            <a:r>
              <a:rPr lang="cs-CZ" sz="2800" b="1" u="sng" dirty="0" smtClean="0"/>
              <a:t>BAT – součást BREF</a:t>
            </a:r>
            <a:r>
              <a:rPr lang="cs-CZ" sz="2800" dirty="0" smtClean="0"/>
              <a:t>), </a:t>
            </a:r>
            <a:r>
              <a:rPr lang="cs-CZ" sz="2800" dirty="0"/>
              <a:t>aniž by však předepisoval použití jakékoliv konkrétní metody a technologie</a:t>
            </a:r>
            <a:r>
              <a:rPr lang="cs-CZ" sz="2800" dirty="0" smtClean="0"/>
              <a:t>.</a:t>
            </a:r>
          </a:p>
          <a:p>
            <a:endParaRPr lang="cs-CZ" sz="2800" dirty="0" smtClean="0"/>
          </a:p>
          <a:p>
            <a:r>
              <a:rPr lang="cs-CZ" sz="2800" dirty="0" smtClean="0"/>
              <a:t>Možnost výjimek:</a:t>
            </a:r>
            <a:endParaRPr lang="cs-CZ" sz="2800" dirty="0"/>
          </a:p>
          <a:p>
            <a:pPr marL="457200" indent="-457200">
              <a:buFontTx/>
              <a:buChar char="-"/>
            </a:pPr>
            <a:r>
              <a:rPr lang="cs-CZ" sz="2800" b="1" dirty="0" smtClean="0"/>
              <a:t>odborné </a:t>
            </a:r>
            <a:r>
              <a:rPr lang="cs-CZ" sz="2800" b="1" dirty="0"/>
              <a:t>posouzení</a:t>
            </a:r>
            <a:r>
              <a:rPr lang="cs-CZ" sz="2800" dirty="0"/>
              <a:t> </a:t>
            </a:r>
            <a:r>
              <a:rPr lang="cs-CZ" sz="2800" dirty="0" smtClean="0"/>
              <a:t>prokáže</a:t>
            </a:r>
            <a:r>
              <a:rPr lang="cs-CZ" sz="2800" dirty="0"/>
              <a:t>, že </a:t>
            </a:r>
            <a:r>
              <a:rPr lang="cs-CZ" sz="2800" dirty="0" smtClean="0"/>
              <a:t>nedojde </a:t>
            </a:r>
            <a:r>
              <a:rPr lang="cs-CZ" sz="2800" dirty="0"/>
              <a:t>k závažnému znečištění životního prostředí</a:t>
            </a:r>
            <a:r>
              <a:rPr lang="cs-CZ" sz="2800" dirty="0" smtClean="0"/>
              <a:t>,</a:t>
            </a:r>
          </a:p>
          <a:p>
            <a:pPr marL="457200" indent="-457200">
              <a:buFontTx/>
              <a:buChar char="-"/>
            </a:pPr>
            <a:r>
              <a:rPr lang="cs-CZ" sz="2800" dirty="0" smtClean="0"/>
              <a:t>plus nepřiměřené náklady.</a:t>
            </a:r>
          </a:p>
          <a:p>
            <a:pPr marL="457200" indent="-457200">
              <a:buFontTx/>
              <a:buChar char="-"/>
            </a:pPr>
            <a:endParaRPr lang="cs-CZ" sz="2800" dirty="0" smtClean="0"/>
          </a:p>
          <a:p>
            <a:endParaRPr lang="cs-CZ" sz="2800" b="1" dirty="0"/>
          </a:p>
        </p:txBody>
      </p:sp>
    </p:spTree>
    <p:extLst>
      <p:ext uri="{BB962C8B-B14F-4D97-AF65-F5344CB8AC3E}">
        <p14:creationId xmlns:p14="http://schemas.microsoft.com/office/powerpoint/2010/main" val="229767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BAT</a:t>
            </a:r>
            <a:endParaRPr lang="cs-CZ" sz="4000" b="1" dirty="0"/>
          </a:p>
        </p:txBody>
      </p:sp>
      <p:sp>
        <p:nvSpPr>
          <p:cNvPr id="9" name="TextovéPole 8"/>
          <p:cNvSpPr txBox="1"/>
          <p:nvPr/>
        </p:nvSpPr>
        <p:spPr>
          <a:xfrm>
            <a:off x="414174" y="1511206"/>
            <a:ext cx="8262282" cy="5262979"/>
          </a:xfrm>
          <a:prstGeom prst="rect">
            <a:avLst/>
          </a:prstGeom>
          <a:noFill/>
        </p:spPr>
        <p:txBody>
          <a:bodyPr wrap="square" rtlCol="0">
            <a:spAutoFit/>
          </a:bodyPr>
          <a:lstStyle/>
          <a:p>
            <a:r>
              <a:rPr lang="cs-CZ" sz="2800" b="1" dirty="0" smtClean="0"/>
              <a:t>Vlastnosti:</a:t>
            </a:r>
          </a:p>
          <a:p>
            <a:endParaRPr lang="cs-CZ" sz="2800" dirty="0" smtClean="0"/>
          </a:p>
          <a:p>
            <a:r>
              <a:rPr lang="cs-CZ" sz="2800" dirty="0" smtClean="0"/>
              <a:t> - </a:t>
            </a:r>
            <a:r>
              <a:rPr lang="cs-CZ" sz="2800" b="1" dirty="0" smtClean="0">
                <a:solidFill>
                  <a:srgbClr val="C00000"/>
                </a:solidFill>
              </a:rPr>
              <a:t>Vědecká vyspělost </a:t>
            </a:r>
            <a:r>
              <a:rPr lang="cs-CZ" sz="2800" dirty="0" smtClean="0"/>
              <a:t>(nejpokročilejšího stádium, co nejvyšší účinnost výroby a kumulativně i ochrany životního prostředí jako celku,</a:t>
            </a:r>
          </a:p>
          <a:p>
            <a:r>
              <a:rPr lang="cs-CZ" sz="2800" dirty="0" smtClean="0"/>
              <a:t>- </a:t>
            </a:r>
            <a:r>
              <a:rPr lang="cs-CZ" sz="2800" b="1" dirty="0" smtClean="0">
                <a:solidFill>
                  <a:srgbClr val="C00000"/>
                </a:solidFill>
              </a:rPr>
              <a:t>Praktičnost </a:t>
            </a:r>
            <a:r>
              <a:rPr lang="cs-CZ" sz="2800" dirty="0" smtClean="0"/>
              <a:t>(vyzkoušené pro praxi), </a:t>
            </a:r>
          </a:p>
          <a:p>
            <a:pPr>
              <a:buFontTx/>
              <a:buChar char="-"/>
            </a:pPr>
            <a:r>
              <a:rPr lang="cs-CZ" sz="2800" dirty="0" smtClean="0"/>
              <a:t> </a:t>
            </a:r>
            <a:r>
              <a:rPr lang="cs-CZ" sz="2800" b="1" dirty="0" smtClean="0">
                <a:solidFill>
                  <a:srgbClr val="C00000"/>
                </a:solidFill>
              </a:rPr>
              <a:t>Ekonomická a technická únosnost</a:t>
            </a:r>
            <a:r>
              <a:rPr lang="cs-CZ" sz="2800" dirty="0" smtClean="0"/>
              <a:t>.</a:t>
            </a:r>
          </a:p>
          <a:p>
            <a:pPr>
              <a:buFontTx/>
              <a:buChar char="-"/>
            </a:pPr>
            <a:r>
              <a:rPr lang="cs-CZ" sz="2800" dirty="0" smtClean="0"/>
              <a:t> </a:t>
            </a:r>
            <a:r>
              <a:rPr lang="cs-CZ" sz="2800" b="1" dirty="0" smtClean="0">
                <a:solidFill>
                  <a:srgbClr val="C00000"/>
                </a:solidFill>
              </a:rPr>
              <a:t>Nejlepší ekologická účinnost.</a:t>
            </a:r>
          </a:p>
          <a:p>
            <a:pPr>
              <a:buFontTx/>
              <a:buChar char="-"/>
            </a:pPr>
            <a:endParaRPr lang="cs-CZ" sz="2800" b="1" dirty="0" smtClean="0">
              <a:solidFill>
                <a:srgbClr val="C00000"/>
              </a:solidFill>
            </a:endParaRPr>
          </a:p>
          <a:p>
            <a:r>
              <a:rPr lang="cs-CZ" sz="2800" b="1" dirty="0" smtClean="0">
                <a:solidFill>
                  <a:srgbClr val="C00000"/>
                </a:solidFill>
              </a:rPr>
              <a:t>Testování – dočasná výjimka (9 měsíců)</a:t>
            </a:r>
          </a:p>
          <a:p>
            <a:pPr marL="457200" indent="-457200">
              <a:buFontTx/>
              <a:buChar char="-"/>
            </a:pPr>
            <a:endParaRPr lang="cs-CZ" sz="2800" dirty="0" smtClean="0"/>
          </a:p>
          <a:p>
            <a:endParaRPr lang="cs-CZ" sz="2800" b="1" dirty="0"/>
          </a:p>
        </p:txBody>
      </p:sp>
    </p:spTree>
    <p:extLst>
      <p:ext uri="{BB962C8B-B14F-4D97-AF65-F5344CB8AC3E}">
        <p14:creationId xmlns:p14="http://schemas.microsoft.com/office/powerpoint/2010/main" val="2207795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BAT</a:t>
            </a:r>
            <a:endParaRPr lang="cs-CZ" sz="4000" b="1" dirty="0"/>
          </a:p>
        </p:txBody>
      </p:sp>
      <p:sp>
        <p:nvSpPr>
          <p:cNvPr id="9" name="TextovéPole 8"/>
          <p:cNvSpPr txBox="1"/>
          <p:nvPr/>
        </p:nvSpPr>
        <p:spPr>
          <a:xfrm>
            <a:off x="457200" y="874167"/>
            <a:ext cx="8262282" cy="5386090"/>
          </a:xfrm>
          <a:prstGeom prst="rect">
            <a:avLst/>
          </a:prstGeom>
          <a:noFill/>
        </p:spPr>
        <p:txBody>
          <a:bodyPr wrap="square" rtlCol="0">
            <a:spAutoFit/>
          </a:bodyPr>
          <a:lstStyle/>
          <a:p>
            <a:r>
              <a:rPr lang="cs-CZ" b="1" dirty="0"/>
              <a:t>Hlediska pro určování nejlepších dostupných technik</a:t>
            </a:r>
          </a:p>
          <a:p>
            <a:endParaRPr lang="cs-CZ" b="1" dirty="0"/>
          </a:p>
          <a:p>
            <a:r>
              <a:rPr lang="cs-CZ" b="1" dirty="0"/>
              <a:t>1. Použití </a:t>
            </a:r>
            <a:r>
              <a:rPr lang="cs-CZ" b="1" dirty="0" err="1"/>
              <a:t>nízkoodpadové</a:t>
            </a:r>
            <a:r>
              <a:rPr lang="cs-CZ" b="1" dirty="0"/>
              <a:t> technologie.</a:t>
            </a:r>
          </a:p>
          <a:p>
            <a:r>
              <a:rPr lang="cs-CZ" b="1" dirty="0" smtClean="0"/>
              <a:t>2</a:t>
            </a:r>
            <a:r>
              <a:rPr lang="cs-CZ" b="1" dirty="0"/>
              <a:t>. Použití látek méně nebezpečných.</a:t>
            </a:r>
          </a:p>
          <a:p>
            <a:r>
              <a:rPr lang="cs-CZ" b="1" dirty="0" smtClean="0"/>
              <a:t>3</a:t>
            </a:r>
            <a:r>
              <a:rPr lang="cs-CZ" b="1" dirty="0"/>
              <a:t>. Podpora využívání a recyklace látek, které vznikají nebo se používají v technologickém procesu, a případně využívání a recyklace odpadu.</a:t>
            </a:r>
          </a:p>
          <a:p>
            <a:r>
              <a:rPr lang="cs-CZ" b="1" dirty="0" smtClean="0"/>
              <a:t>4</a:t>
            </a:r>
            <a:r>
              <a:rPr lang="cs-CZ" b="1" dirty="0"/>
              <a:t>. Srovnatelné procesy, zařízení či provozní metody, které již byly úspěšně vyzkoušeny v průmyslovém měřítku.</a:t>
            </a:r>
          </a:p>
          <a:p>
            <a:r>
              <a:rPr lang="cs-CZ" b="1" dirty="0" smtClean="0"/>
              <a:t>5</a:t>
            </a:r>
            <a:r>
              <a:rPr lang="cs-CZ" b="1" dirty="0"/>
              <a:t>. Technický pokrok.</a:t>
            </a:r>
          </a:p>
          <a:p>
            <a:r>
              <a:rPr lang="cs-CZ" b="1" dirty="0" smtClean="0"/>
              <a:t>6</a:t>
            </a:r>
            <a:r>
              <a:rPr lang="cs-CZ" b="1" dirty="0"/>
              <a:t>. Charakter, účinky a množství příslušných emisí.</a:t>
            </a:r>
          </a:p>
          <a:p>
            <a:r>
              <a:rPr lang="cs-CZ" b="1" dirty="0" smtClean="0"/>
              <a:t>7</a:t>
            </a:r>
            <a:r>
              <a:rPr lang="cs-CZ" b="1" dirty="0"/>
              <a:t>. Datum uvedení nových nebo existujících zařízení do provozu.</a:t>
            </a:r>
          </a:p>
          <a:p>
            <a:r>
              <a:rPr lang="cs-CZ" b="1" dirty="0" smtClean="0"/>
              <a:t>8</a:t>
            </a:r>
            <a:r>
              <a:rPr lang="cs-CZ" b="1" dirty="0"/>
              <a:t>. Doba potřebná k zavedení nejlepší dostupné techniky.</a:t>
            </a:r>
          </a:p>
          <a:p>
            <a:r>
              <a:rPr lang="cs-CZ" b="1" dirty="0" smtClean="0"/>
              <a:t>9</a:t>
            </a:r>
            <a:r>
              <a:rPr lang="cs-CZ" b="1" dirty="0"/>
              <a:t>. Spotřeba a druh surovin (včetně vody) používaných v technologickém procesu a energetická účinnost.</a:t>
            </a:r>
          </a:p>
          <a:p>
            <a:r>
              <a:rPr lang="cs-CZ" b="1" dirty="0" smtClean="0"/>
              <a:t>10</a:t>
            </a:r>
            <a:r>
              <a:rPr lang="cs-CZ" b="1" dirty="0"/>
              <a:t>. Požadavek prevence nebo omezení celkových dopadů emisí na životní prostředí a rizik s nimi spojených na minimum.</a:t>
            </a:r>
          </a:p>
          <a:p>
            <a:r>
              <a:rPr lang="cs-CZ" b="1" dirty="0" smtClean="0"/>
              <a:t>11</a:t>
            </a:r>
            <a:r>
              <a:rPr lang="cs-CZ" b="1" dirty="0"/>
              <a:t>. Požadavek prevence havárií a minimalizace jejich následků pro životní prostředí.</a:t>
            </a:r>
          </a:p>
          <a:p>
            <a:r>
              <a:rPr lang="cs-CZ" b="1" dirty="0" smtClean="0"/>
              <a:t>12</a:t>
            </a:r>
            <a:r>
              <a:rPr lang="cs-CZ" b="1" dirty="0"/>
              <a:t>. Informace zveřejňované mezinárodními organizacemi.</a:t>
            </a:r>
            <a:endParaRPr lang="cs-CZ" dirty="0" smtClean="0"/>
          </a:p>
          <a:p>
            <a:endParaRPr lang="cs-CZ" sz="2000" b="1" dirty="0"/>
          </a:p>
        </p:txBody>
      </p:sp>
    </p:spTree>
    <p:extLst>
      <p:ext uri="{BB962C8B-B14F-4D97-AF65-F5344CB8AC3E}">
        <p14:creationId xmlns:p14="http://schemas.microsoft.com/office/powerpoint/2010/main" val="4217287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200800" cy="1323439"/>
          </a:xfrm>
          <a:prstGeom prst="rect">
            <a:avLst/>
          </a:prstGeom>
          <a:noFill/>
        </p:spPr>
        <p:txBody>
          <a:bodyPr wrap="square" rtlCol="0">
            <a:spAutoFit/>
          </a:bodyPr>
          <a:lstStyle/>
          <a:p>
            <a:r>
              <a:rPr lang="cs-CZ" sz="4000" b="1" dirty="0"/>
              <a:t>BAT - Systém výměny informací</a:t>
            </a:r>
          </a:p>
          <a:p>
            <a:endParaRPr lang="cs-CZ" sz="4000" b="1" dirty="0"/>
          </a:p>
        </p:txBody>
      </p:sp>
      <p:sp>
        <p:nvSpPr>
          <p:cNvPr id="9" name="TextovéPole 8"/>
          <p:cNvSpPr txBox="1"/>
          <p:nvPr/>
        </p:nvSpPr>
        <p:spPr>
          <a:xfrm>
            <a:off x="526831" y="1586497"/>
            <a:ext cx="8262282" cy="3693319"/>
          </a:xfrm>
          <a:prstGeom prst="rect">
            <a:avLst/>
          </a:prstGeom>
          <a:noFill/>
        </p:spPr>
        <p:txBody>
          <a:bodyPr wrap="square" rtlCol="0">
            <a:spAutoFit/>
          </a:bodyPr>
          <a:lstStyle/>
          <a:p>
            <a:endParaRPr lang="cs-CZ" b="1" dirty="0"/>
          </a:p>
          <a:p>
            <a:r>
              <a:rPr lang="cs-CZ" sz="2400" dirty="0"/>
              <a:t>S cílem zprostředkování informací o nejlepších dostupných technikách </a:t>
            </a:r>
            <a:r>
              <a:rPr lang="cs-CZ" sz="2400" dirty="0" smtClean="0"/>
              <a:t>a </a:t>
            </a:r>
            <a:r>
              <a:rPr lang="cs-CZ" sz="2400" dirty="0"/>
              <a:t>nově vznikajících technikách (z angl. </a:t>
            </a:r>
            <a:r>
              <a:rPr lang="cs-CZ" sz="2400" dirty="0" err="1"/>
              <a:t>Emerging</a:t>
            </a:r>
            <a:r>
              <a:rPr lang="cs-CZ" sz="2400" dirty="0"/>
              <a:t> </a:t>
            </a:r>
            <a:r>
              <a:rPr lang="cs-CZ" sz="2400" dirty="0" err="1"/>
              <a:t>Techniques</a:t>
            </a:r>
            <a:r>
              <a:rPr lang="cs-CZ" sz="2400" dirty="0"/>
              <a:t>) mezi členskými státy Evropské unie a jednotlivými odvětvími průmyslu, je organizován </a:t>
            </a:r>
            <a:r>
              <a:rPr lang="cs-CZ" sz="2400" b="1" dirty="0"/>
              <a:t>Systém výměny informací</a:t>
            </a:r>
            <a:r>
              <a:rPr lang="cs-CZ" sz="2400" dirty="0"/>
              <a:t>. </a:t>
            </a:r>
            <a:endParaRPr lang="cs-CZ" sz="2400" dirty="0" smtClean="0"/>
          </a:p>
          <a:p>
            <a:endParaRPr lang="cs-CZ" sz="2400" dirty="0"/>
          </a:p>
          <a:p>
            <a:r>
              <a:rPr lang="cs-CZ" sz="2400" dirty="0" smtClean="0"/>
              <a:t>Na </a:t>
            </a:r>
            <a:r>
              <a:rPr lang="cs-CZ" sz="2400" dirty="0"/>
              <a:t>zabezpečení systému výměny informací se v rámci České republiky podílejí příslušné resorty, tj. Ministerstvo průmyslu a obchodu (MPO), Ministerstvo životního prostředí (MŽP) a Ministerstvo zemědělství (</a:t>
            </a:r>
            <a:r>
              <a:rPr lang="cs-CZ" sz="2400" dirty="0" err="1"/>
              <a:t>MZe</a:t>
            </a:r>
            <a:r>
              <a:rPr lang="cs-CZ" sz="2400" dirty="0"/>
              <a:t>).</a:t>
            </a:r>
            <a:endParaRPr lang="cs-CZ" sz="2800" dirty="0"/>
          </a:p>
        </p:txBody>
      </p:sp>
    </p:spTree>
    <p:extLst>
      <p:ext uri="{BB962C8B-B14F-4D97-AF65-F5344CB8AC3E}">
        <p14:creationId xmlns:p14="http://schemas.microsoft.com/office/powerpoint/2010/main" val="996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1200329"/>
          </a:xfrm>
          <a:prstGeom prst="rect">
            <a:avLst/>
          </a:prstGeom>
          <a:noFill/>
        </p:spPr>
        <p:txBody>
          <a:bodyPr wrap="square" rtlCol="0">
            <a:spAutoFit/>
          </a:bodyPr>
          <a:lstStyle/>
          <a:p>
            <a:r>
              <a:rPr lang="cs-CZ" sz="4000" b="1" dirty="0" smtClean="0"/>
              <a:t>BREF </a:t>
            </a:r>
            <a:r>
              <a:rPr lang="cs-CZ" sz="3200" b="1" dirty="0" smtClean="0"/>
              <a:t>(</a:t>
            </a:r>
            <a:r>
              <a:rPr lang="fr-FR" sz="3200" b="1" dirty="0"/>
              <a:t>Reference Document on Best Available </a:t>
            </a:r>
            <a:r>
              <a:rPr lang="fr-FR" sz="3200" b="1" dirty="0" smtClean="0"/>
              <a:t>Techniques</a:t>
            </a:r>
            <a:r>
              <a:rPr lang="cs-CZ" sz="3200" b="1" dirty="0" smtClean="0"/>
              <a:t>)</a:t>
            </a:r>
            <a:endParaRPr lang="cs-CZ" sz="3200" b="1" dirty="0"/>
          </a:p>
        </p:txBody>
      </p:sp>
      <p:sp>
        <p:nvSpPr>
          <p:cNvPr id="9" name="TextovéPole 8"/>
          <p:cNvSpPr txBox="1"/>
          <p:nvPr/>
        </p:nvSpPr>
        <p:spPr>
          <a:xfrm>
            <a:off x="414174" y="1511206"/>
            <a:ext cx="8262282" cy="4832092"/>
          </a:xfrm>
          <a:prstGeom prst="rect">
            <a:avLst/>
          </a:prstGeom>
          <a:noFill/>
        </p:spPr>
        <p:txBody>
          <a:bodyPr wrap="square" rtlCol="0">
            <a:spAutoFit/>
          </a:bodyPr>
          <a:lstStyle/>
          <a:p>
            <a:pPr marL="457200" indent="-457200">
              <a:buFont typeface="Arial" pitchFamily="34" charset="0"/>
              <a:buChar char="•"/>
            </a:pPr>
            <a:r>
              <a:rPr lang="cs-CZ" sz="2800" dirty="0" smtClean="0"/>
              <a:t>Všeobecné </a:t>
            </a:r>
            <a:r>
              <a:rPr lang="cs-CZ" sz="2800" dirty="0"/>
              <a:t>informace a souhrnné zprávy o </a:t>
            </a:r>
            <a:r>
              <a:rPr lang="cs-CZ" sz="2800" b="1" dirty="0">
                <a:solidFill>
                  <a:srgbClr val="C00000"/>
                </a:solidFill>
              </a:rPr>
              <a:t>stavu</a:t>
            </a:r>
            <a:r>
              <a:rPr lang="cs-CZ" sz="2800" dirty="0"/>
              <a:t> dané průmyslové činnosti </a:t>
            </a:r>
            <a:r>
              <a:rPr lang="cs-CZ" sz="2800" b="1" dirty="0" smtClean="0">
                <a:solidFill>
                  <a:srgbClr val="C00000"/>
                </a:solidFill>
              </a:rPr>
              <a:t>v </a:t>
            </a:r>
            <a:r>
              <a:rPr lang="cs-CZ" sz="2800" b="1" dirty="0">
                <a:solidFill>
                  <a:srgbClr val="C00000"/>
                </a:solidFill>
              </a:rPr>
              <a:t>zemích </a:t>
            </a:r>
            <a:r>
              <a:rPr lang="cs-CZ" sz="2800" b="1" dirty="0" smtClean="0">
                <a:solidFill>
                  <a:srgbClr val="C00000"/>
                </a:solidFill>
              </a:rPr>
              <a:t>EU</a:t>
            </a:r>
            <a:r>
              <a:rPr lang="cs-CZ" sz="2800" dirty="0"/>
              <a:t> a o používaných </a:t>
            </a:r>
            <a:r>
              <a:rPr lang="cs-CZ" sz="2800" dirty="0" smtClean="0"/>
              <a:t>technikách (Evropský úřad pro IPPC v Seville).</a:t>
            </a:r>
          </a:p>
          <a:p>
            <a:pPr marL="457200" indent="-457200">
              <a:buFont typeface="Arial" pitchFamily="34" charset="0"/>
              <a:buChar char="•"/>
            </a:pPr>
            <a:r>
              <a:rPr lang="cs-CZ" sz="2800" b="1" dirty="0" smtClean="0">
                <a:solidFill>
                  <a:srgbClr val="C00000"/>
                </a:solidFill>
              </a:rPr>
              <a:t>Procesy </a:t>
            </a:r>
            <a:r>
              <a:rPr lang="cs-CZ" sz="2800" b="1" dirty="0">
                <a:solidFill>
                  <a:srgbClr val="C00000"/>
                </a:solidFill>
              </a:rPr>
              <a:t>a techniky</a:t>
            </a:r>
            <a:r>
              <a:rPr lang="cs-CZ" sz="2800" dirty="0"/>
              <a:t>, skladování a </a:t>
            </a:r>
            <a:r>
              <a:rPr lang="cs-CZ" sz="2800" dirty="0" smtClean="0"/>
              <a:t>úprava surovin až po balení, </a:t>
            </a:r>
            <a:r>
              <a:rPr lang="cs-CZ" sz="2800" b="1" dirty="0" smtClean="0"/>
              <a:t>monitoring.</a:t>
            </a:r>
          </a:p>
          <a:p>
            <a:pPr marL="457200" indent="-457200">
              <a:buFont typeface="Arial" pitchFamily="34" charset="0"/>
              <a:buChar char="•"/>
            </a:pPr>
            <a:r>
              <a:rPr lang="cs-CZ" sz="2800" dirty="0" smtClean="0"/>
              <a:t>Popisují a doporučují techniky</a:t>
            </a:r>
            <a:r>
              <a:rPr lang="cs-CZ" sz="2800" dirty="0"/>
              <a:t>, které splňují </a:t>
            </a:r>
            <a:r>
              <a:rPr lang="cs-CZ" sz="2800" dirty="0" smtClean="0"/>
              <a:t>kritéria </a:t>
            </a:r>
            <a:r>
              <a:rPr lang="cs-CZ" sz="2800" b="1" dirty="0" smtClean="0">
                <a:solidFill>
                  <a:srgbClr val="C00000"/>
                </a:solidFill>
              </a:rPr>
              <a:t>BAT</a:t>
            </a:r>
            <a:r>
              <a:rPr lang="cs-CZ" sz="2800" b="1" dirty="0" smtClean="0"/>
              <a:t>.</a:t>
            </a:r>
          </a:p>
          <a:p>
            <a:pPr marL="457200" indent="-457200">
              <a:buFont typeface="Arial" pitchFamily="34" charset="0"/>
              <a:buChar char="•"/>
            </a:pPr>
            <a:r>
              <a:rPr lang="cs-CZ" sz="2800" b="1" dirty="0" smtClean="0"/>
              <a:t>Neposkytují </a:t>
            </a:r>
            <a:r>
              <a:rPr lang="cs-CZ" sz="2800" b="1" dirty="0"/>
              <a:t>však detailní návody s konkrétními technologiemi</a:t>
            </a:r>
            <a:r>
              <a:rPr lang="cs-CZ" sz="2800" dirty="0"/>
              <a:t> </a:t>
            </a:r>
            <a:r>
              <a:rPr lang="cs-CZ" sz="2800" dirty="0" smtClean="0"/>
              <a:t>(rozpor </a:t>
            </a:r>
            <a:r>
              <a:rPr lang="cs-CZ" sz="2800" dirty="0"/>
              <a:t>s pravidly rovné hospodářské soutěže</a:t>
            </a:r>
            <a:r>
              <a:rPr lang="cs-CZ" sz="2800" dirty="0" smtClean="0"/>
              <a:t>).</a:t>
            </a:r>
            <a:endParaRPr lang="cs-CZ" sz="2800" b="1" dirty="0"/>
          </a:p>
        </p:txBody>
      </p:sp>
    </p:spTree>
    <p:extLst>
      <p:ext uri="{BB962C8B-B14F-4D97-AF65-F5344CB8AC3E}">
        <p14:creationId xmlns:p14="http://schemas.microsoft.com/office/powerpoint/2010/main" val="274499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x EIA</a:t>
            </a:r>
            <a:endParaRPr lang="cs-CZ" sz="4000" b="1" dirty="0"/>
          </a:p>
        </p:txBody>
      </p:sp>
      <p:sp>
        <p:nvSpPr>
          <p:cNvPr id="9" name="TextovéPole 8"/>
          <p:cNvSpPr txBox="1"/>
          <p:nvPr/>
        </p:nvSpPr>
        <p:spPr>
          <a:xfrm>
            <a:off x="414174" y="1511206"/>
            <a:ext cx="7776864" cy="5262979"/>
          </a:xfrm>
          <a:prstGeom prst="rect">
            <a:avLst/>
          </a:prstGeom>
          <a:noFill/>
        </p:spPr>
        <p:txBody>
          <a:bodyPr wrap="square" rtlCol="0">
            <a:spAutoFit/>
          </a:bodyPr>
          <a:lstStyle/>
          <a:p>
            <a:r>
              <a:rPr lang="cs-CZ" sz="2800" b="1" dirty="0" smtClean="0"/>
              <a:t>Průřezové nástroje prevence</a:t>
            </a:r>
          </a:p>
          <a:p>
            <a:r>
              <a:rPr lang="cs-CZ" sz="2800" i="1" dirty="0"/>
              <a:t>End-</a:t>
            </a:r>
            <a:r>
              <a:rPr lang="cs-CZ" sz="2800" i="1" dirty="0" err="1"/>
              <a:t>of</a:t>
            </a:r>
            <a:r>
              <a:rPr lang="cs-CZ" sz="2800" i="1" dirty="0"/>
              <a:t>-</a:t>
            </a:r>
            <a:r>
              <a:rPr lang="cs-CZ" sz="2800" i="1" dirty="0" err="1"/>
              <a:t>pipe</a:t>
            </a:r>
            <a:r>
              <a:rPr lang="cs-CZ" sz="2800" dirty="0"/>
              <a:t> x </a:t>
            </a:r>
            <a:r>
              <a:rPr lang="en-US" sz="2800" i="1" dirty="0"/>
              <a:t>Integrated Pollution Prevention and Control</a:t>
            </a:r>
            <a:endParaRPr lang="cs-CZ" sz="2800" b="1" i="1" dirty="0"/>
          </a:p>
          <a:p>
            <a:r>
              <a:rPr lang="cs-CZ" sz="2800" b="1" dirty="0" smtClean="0"/>
              <a:t>Základ – právo </a:t>
            </a:r>
            <a:r>
              <a:rPr lang="cs-CZ" sz="2800" b="1" dirty="0"/>
              <a:t>EU (</a:t>
            </a:r>
            <a:r>
              <a:rPr lang="cs-CZ" sz="2800" dirty="0" smtClean="0"/>
              <a:t>96/61/ES  </a:t>
            </a:r>
            <a:r>
              <a:rPr lang="cs-CZ" sz="2800" b="1" dirty="0" smtClean="0"/>
              <a:t>  </a:t>
            </a:r>
            <a:r>
              <a:rPr lang="cs-CZ" sz="2800" dirty="0"/>
              <a:t>2008/1/ES    2010/75/EU </a:t>
            </a:r>
            <a:r>
              <a:rPr lang="cs-CZ" sz="2800" dirty="0" smtClean="0"/>
              <a:t>o průmyslových </a:t>
            </a:r>
            <a:r>
              <a:rPr lang="cs-CZ" sz="2800" dirty="0"/>
              <a:t>emisích)</a:t>
            </a:r>
            <a:endParaRPr lang="cs-CZ" sz="2800" b="1" dirty="0" smtClean="0"/>
          </a:p>
          <a:p>
            <a:endParaRPr lang="cs-CZ" sz="2800" b="1" dirty="0"/>
          </a:p>
          <a:p>
            <a:endParaRPr lang="cs-CZ" sz="2800" b="1" dirty="0" smtClean="0"/>
          </a:p>
          <a:p>
            <a:r>
              <a:rPr lang="cs-CZ" sz="2800" b="1" dirty="0"/>
              <a:t>Forma?</a:t>
            </a:r>
          </a:p>
          <a:p>
            <a:r>
              <a:rPr lang="cs-CZ" sz="2800" b="1" dirty="0" smtClean="0"/>
              <a:t>Návaznost?</a:t>
            </a:r>
          </a:p>
          <a:p>
            <a:r>
              <a:rPr lang="cs-CZ" sz="2800" b="1" dirty="0" smtClean="0"/>
              <a:t>Věcné </a:t>
            </a:r>
            <a:r>
              <a:rPr lang="cs-CZ" sz="2800" b="1" dirty="0"/>
              <a:t>zaměření?</a:t>
            </a:r>
          </a:p>
          <a:p>
            <a:r>
              <a:rPr lang="cs-CZ" sz="2800" b="1" dirty="0"/>
              <a:t>Flexibilita?</a:t>
            </a:r>
          </a:p>
          <a:p>
            <a:endParaRPr lang="cs-CZ" sz="2800" b="1" dirty="0"/>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cxnSp>
        <p:nvCxnSpPr>
          <p:cNvPr id="5" name="Přímá spojnice se šipkou 4"/>
          <p:cNvCxnSpPr/>
          <p:nvPr/>
        </p:nvCxnSpPr>
        <p:spPr>
          <a:xfrm>
            <a:off x="4716016" y="3068960"/>
            <a:ext cx="2160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6516216" y="3061345"/>
            <a:ext cx="2160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5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1200329"/>
          </a:xfrm>
          <a:prstGeom prst="rect">
            <a:avLst/>
          </a:prstGeom>
          <a:noFill/>
        </p:spPr>
        <p:txBody>
          <a:bodyPr wrap="square" rtlCol="0">
            <a:spAutoFit/>
          </a:bodyPr>
          <a:lstStyle/>
          <a:p>
            <a:r>
              <a:rPr lang="cs-CZ" sz="4000" b="1" dirty="0" smtClean="0"/>
              <a:t>BREF </a:t>
            </a:r>
            <a:r>
              <a:rPr lang="cs-CZ" sz="3200" b="1" dirty="0" smtClean="0"/>
              <a:t>(</a:t>
            </a:r>
            <a:r>
              <a:rPr lang="fr-FR" sz="3200" b="1" dirty="0"/>
              <a:t>Reference Document on Best Available </a:t>
            </a:r>
            <a:r>
              <a:rPr lang="fr-FR" sz="3200" b="1" dirty="0" smtClean="0"/>
              <a:t>Techniques</a:t>
            </a:r>
            <a:r>
              <a:rPr lang="cs-CZ" sz="3200" b="1" dirty="0" smtClean="0"/>
              <a:t>)</a:t>
            </a:r>
            <a:endParaRPr lang="cs-CZ" sz="3200" b="1" dirty="0"/>
          </a:p>
        </p:txBody>
      </p:sp>
      <p:sp>
        <p:nvSpPr>
          <p:cNvPr id="9" name="TextovéPole 8"/>
          <p:cNvSpPr txBox="1"/>
          <p:nvPr/>
        </p:nvSpPr>
        <p:spPr>
          <a:xfrm>
            <a:off x="414174" y="1511206"/>
            <a:ext cx="8262282" cy="4832092"/>
          </a:xfrm>
          <a:prstGeom prst="rect">
            <a:avLst/>
          </a:prstGeom>
          <a:noFill/>
        </p:spPr>
        <p:txBody>
          <a:bodyPr wrap="square" rtlCol="0">
            <a:spAutoFit/>
          </a:bodyPr>
          <a:lstStyle/>
          <a:p>
            <a:pPr marL="457200" indent="-457200">
              <a:buFont typeface="Arial" pitchFamily="34" charset="0"/>
              <a:buChar char="•"/>
            </a:pPr>
            <a:r>
              <a:rPr lang="cs-CZ" sz="2800" dirty="0"/>
              <a:t>Evropská komise rozhoduje o vypracování nového referenčního dokumentu o nejlepších dostupných technikách (BREF) nebo o zahájení revize stávajícího referenčního dokumentu o BAT (BREF). Požadavkem je, aby referenční dokumenty o BAT (BREF) byly aktualizovány nejpozději osm let po zveřejnění předchozí verze.</a:t>
            </a:r>
          </a:p>
          <a:p>
            <a:pPr marL="457200" indent="-457200">
              <a:buFont typeface="Arial" pitchFamily="34" charset="0"/>
              <a:buChar char="•"/>
            </a:pPr>
            <a:endParaRPr lang="cs-CZ" sz="2800" dirty="0"/>
          </a:p>
          <a:p>
            <a:pPr marL="457200" indent="-457200">
              <a:buFont typeface="Arial" pitchFamily="34" charset="0"/>
              <a:buChar char="•"/>
            </a:pPr>
            <a:r>
              <a:rPr lang="cs-CZ" sz="2800" dirty="0"/>
              <a:t>Proces tvorby nebo revize referenčního dokumentu o BAT (BREF) je stanoven a popsán v prováděcím rozhodnutí </a:t>
            </a:r>
            <a:r>
              <a:rPr lang="cs-CZ" sz="2800" dirty="0" smtClean="0"/>
              <a:t>Komise.</a:t>
            </a:r>
            <a:endParaRPr lang="cs-CZ" sz="2800" b="1" dirty="0"/>
          </a:p>
        </p:txBody>
      </p:sp>
    </p:spTree>
    <p:extLst>
      <p:ext uri="{BB962C8B-B14F-4D97-AF65-F5344CB8AC3E}">
        <p14:creationId xmlns:p14="http://schemas.microsoft.com/office/powerpoint/2010/main" val="1677407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707886"/>
          </a:xfrm>
          <a:prstGeom prst="rect">
            <a:avLst/>
          </a:prstGeom>
          <a:noFill/>
        </p:spPr>
        <p:txBody>
          <a:bodyPr wrap="square" rtlCol="0">
            <a:spAutoFit/>
          </a:bodyPr>
          <a:lstStyle/>
          <a:p>
            <a:r>
              <a:rPr lang="cs-CZ" sz="4000" b="1" dirty="0" smtClean="0"/>
              <a:t>BAT, BREF </a:t>
            </a:r>
            <a:r>
              <a:rPr lang="cs-CZ" sz="3200" b="1" dirty="0" smtClean="0"/>
              <a:t>- závaznost</a:t>
            </a:r>
            <a:endParaRPr lang="cs-CZ" sz="3200" b="1" dirty="0"/>
          </a:p>
        </p:txBody>
      </p:sp>
      <p:sp>
        <p:nvSpPr>
          <p:cNvPr id="9" name="TextovéPole 8"/>
          <p:cNvSpPr txBox="1"/>
          <p:nvPr/>
        </p:nvSpPr>
        <p:spPr>
          <a:xfrm>
            <a:off x="424518" y="2135516"/>
            <a:ext cx="8262282" cy="3539430"/>
          </a:xfrm>
          <a:prstGeom prst="rect">
            <a:avLst/>
          </a:prstGeom>
          <a:noFill/>
        </p:spPr>
        <p:txBody>
          <a:bodyPr wrap="square" rtlCol="0">
            <a:spAutoFit/>
          </a:bodyPr>
          <a:lstStyle/>
          <a:p>
            <a:pPr marL="457200" indent="-457200" algn="just">
              <a:buFont typeface="Arial" pitchFamily="34" charset="0"/>
              <a:buChar char="•"/>
            </a:pPr>
            <a:r>
              <a:rPr lang="cs-CZ" sz="2800" dirty="0"/>
              <a:t>V rozsudku z 25. 6. 2015, č. j. 1 As 13/2015-295, NSS uvedl, že </a:t>
            </a:r>
            <a:r>
              <a:rPr lang="cs-CZ" sz="2800" i="1" dirty="0" smtClean="0"/>
              <a:t>„nesplnění </a:t>
            </a:r>
            <a:r>
              <a:rPr lang="cs-CZ" sz="2800" i="1" dirty="0"/>
              <a:t>kritérií uvedených v referenčních dokumentech BREF nemusí znamenat nesplnění nejlepších dostupných technik BAT. Předmětný záměr splňuje kritéria BAT; nesplňuje pouze jediné indikativní kritérium čisté tepelné účinnosti uvedené v BREF, což je důsledkem zejména nekvalitního paliva, které v daných podmínkách nelze sanovat</a:t>
            </a:r>
            <a:r>
              <a:rPr lang="cs-CZ" sz="2800" i="1" dirty="0" smtClean="0"/>
              <a:t>.“</a:t>
            </a:r>
            <a:endParaRPr lang="cs-CZ" sz="2800" b="1" i="1" dirty="0"/>
          </a:p>
        </p:txBody>
      </p:sp>
    </p:spTree>
    <p:extLst>
      <p:ext uri="{BB962C8B-B14F-4D97-AF65-F5344CB8AC3E}">
        <p14:creationId xmlns:p14="http://schemas.microsoft.com/office/powerpoint/2010/main" val="1013953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707886"/>
          </a:xfrm>
          <a:prstGeom prst="rect">
            <a:avLst/>
          </a:prstGeom>
          <a:noFill/>
        </p:spPr>
        <p:txBody>
          <a:bodyPr wrap="square" rtlCol="0">
            <a:spAutoFit/>
          </a:bodyPr>
          <a:lstStyle/>
          <a:p>
            <a:r>
              <a:rPr lang="cs-CZ" sz="4000" b="1" dirty="0" smtClean="0"/>
              <a:t>BAT, BREF </a:t>
            </a:r>
            <a:r>
              <a:rPr lang="cs-CZ" sz="3200" b="1" dirty="0" smtClean="0"/>
              <a:t>- závaznost</a:t>
            </a:r>
            <a:endParaRPr lang="cs-CZ" sz="3200" b="1" dirty="0"/>
          </a:p>
        </p:txBody>
      </p:sp>
      <p:sp>
        <p:nvSpPr>
          <p:cNvPr id="9" name="TextovéPole 8"/>
          <p:cNvSpPr txBox="1"/>
          <p:nvPr/>
        </p:nvSpPr>
        <p:spPr>
          <a:xfrm>
            <a:off x="424518" y="1988840"/>
            <a:ext cx="8262282" cy="3046988"/>
          </a:xfrm>
          <a:prstGeom prst="rect">
            <a:avLst/>
          </a:prstGeom>
          <a:noFill/>
        </p:spPr>
        <p:txBody>
          <a:bodyPr wrap="square" rtlCol="0">
            <a:spAutoFit/>
          </a:bodyPr>
          <a:lstStyle/>
          <a:p>
            <a:pPr marL="457200" indent="-457200" algn="just">
              <a:buFont typeface="Arial" pitchFamily="34" charset="0"/>
              <a:buChar char="•"/>
            </a:pPr>
            <a:r>
              <a:rPr lang="cs-CZ" sz="2800" i="1" dirty="0"/>
              <a:t>Výraz „vychází z použití“ nelze vnímat jako bezvýhradné a bezpodmínečné aplikování BAT bez ohledu na konkrétní okolnosti projednávaného případu. Provoz zařízení může být povolen i tehdy, není-li okamžité dosažení BAT zaručeno</a:t>
            </a:r>
            <a:r>
              <a:rPr lang="cs-CZ" sz="2800" i="1" dirty="0" smtClean="0"/>
              <a:t>.</a:t>
            </a:r>
          </a:p>
          <a:p>
            <a:pPr marL="457200" indent="-457200" algn="just">
              <a:buFont typeface="Arial" pitchFamily="34" charset="0"/>
              <a:buChar char="•"/>
            </a:pPr>
            <a:endParaRPr lang="cs-CZ" sz="2800" b="1" i="1" dirty="0"/>
          </a:p>
          <a:p>
            <a:pPr algn="just"/>
            <a:r>
              <a:rPr lang="cs-CZ" sz="2000" b="1" dirty="0" smtClean="0"/>
              <a:t>		(</a:t>
            </a:r>
            <a:r>
              <a:rPr lang="pl-PL" sz="2000" dirty="0"/>
              <a:t>rozsudek MS v Praze z 27. 11. 2014, č. j. 7 A </a:t>
            </a:r>
            <a:r>
              <a:rPr lang="pl-PL" sz="2000" dirty="0" smtClean="0"/>
              <a:t>58/2010-53)</a:t>
            </a:r>
            <a:endParaRPr lang="cs-CZ" sz="2000" b="1" dirty="0"/>
          </a:p>
        </p:txBody>
      </p:sp>
    </p:spTree>
    <p:extLst>
      <p:ext uri="{BB962C8B-B14F-4D97-AF65-F5344CB8AC3E}">
        <p14:creationId xmlns:p14="http://schemas.microsoft.com/office/powerpoint/2010/main" val="257523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7128792" cy="707886"/>
          </a:xfrm>
          <a:prstGeom prst="rect">
            <a:avLst/>
          </a:prstGeom>
          <a:noFill/>
        </p:spPr>
        <p:txBody>
          <a:bodyPr wrap="square" rtlCol="0">
            <a:spAutoFit/>
          </a:bodyPr>
          <a:lstStyle/>
          <a:p>
            <a:r>
              <a:rPr lang="cs-CZ" sz="4000" b="1" dirty="0"/>
              <a:t>Evropský úřad pro IPPC (EIPPCB)</a:t>
            </a:r>
            <a:endParaRPr lang="cs-CZ" sz="3200" b="1" dirty="0"/>
          </a:p>
        </p:txBody>
      </p:sp>
      <p:sp>
        <p:nvSpPr>
          <p:cNvPr id="9" name="TextovéPole 8"/>
          <p:cNvSpPr txBox="1"/>
          <p:nvPr/>
        </p:nvSpPr>
        <p:spPr>
          <a:xfrm>
            <a:off x="414174" y="1511206"/>
            <a:ext cx="8262282" cy="5262979"/>
          </a:xfrm>
          <a:prstGeom prst="rect">
            <a:avLst/>
          </a:prstGeom>
          <a:noFill/>
        </p:spPr>
        <p:txBody>
          <a:bodyPr wrap="square" rtlCol="0">
            <a:spAutoFit/>
          </a:bodyPr>
          <a:lstStyle/>
          <a:p>
            <a:pPr marL="457200" indent="-457200">
              <a:buFont typeface="Arial" pitchFamily="34" charset="0"/>
              <a:buChar char="•"/>
            </a:pPr>
            <a:r>
              <a:rPr lang="cs-CZ" sz="2800" b="1" dirty="0"/>
              <a:t>Zpracování referenčních dokumentů o BAT (BREF)</a:t>
            </a:r>
            <a:r>
              <a:rPr lang="cs-CZ" sz="2800" dirty="0"/>
              <a:t> v </a:t>
            </a:r>
            <a:r>
              <a:rPr lang="cs-CZ" sz="2800" dirty="0" smtClean="0"/>
              <a:t>EU zajišťuje Evropský úřad pro IPPC (</a:t>
            </a:r>
            <a:r>
              <a:rPr lang="cs-CZ" sz="2800" dirty="0" err="1" smtClean="0"/>
              <a:t>European</a:t>
            </a:r>
            <a:r>
              <a:rPr lang="cs-CZ" sz="2800" dirty="0" smtClean="0"/>
              <a:t> </a:t>
            </a:r>
            <a:r>
              <a:rPr lang="cs-CZ" sz="2800" dirty="0" err="1"/>
              <a:t>Integrated</a:t>
            </a:r>
            <a:r>
              <a:rPr lang="cs-CZ" sz="2800" dirty="0"/>
              <a:t> </a:t>
            </a:r>
            <a:r>
              <a:rPr lang="cs-CZ" sz="2800" dirty="0" err="1"/>
              <a:t>Pollution</a:t>
            </a:r>
            <a:r>
              <a:rPr lang="cs-CZ" sz="2800" dirty="0"/>
              <a:t> </a:t>
            </a:r>
            <a:r>
              <a:rPr lang="cs-CZ" sz="2800" dirty="0" err="1"/>
              <a:t>Prevention</a:t>
            </a:r>
            <a:r>
              <a:rPr lang="cs-CZ" sz="2800" dirty="0"/>
              <a:t> and </a:t>
            </a:r>
            <a:r>
              <a:rPr lang="cs-CZ" sz="2800" dirty="0" err="1"/>
              <a:t>Control</a:t>
            </a:r>
            <a:r>
              <a:rPr lang="cs-CZ" sz="2800" dirty="0"/>
              <a:t> </a:t>
            </a:r>
            <a:r>
              <a:rPr lang="cs-CZ" sz="2800" dirty="0" err="1"/>
              <a:t>Bureau</a:t>
            </a:r>
            <a:r>
              <a:rPr lang="cs-CZ" sz="2800" dirty="0"/>
              <a:t> - EIPPCB) se sídlem v </a:t>
            </a:r>
            <a:r>
              <a:rPr lang="cs-CZ" sz="2800" b="1" dirty="0" smtClean="0"/>
              <a:t>Seville </a:t>
            </a:r>
            <a:r>
              <a:rPr lang="cs-CZ" sz="2800" dirty="0"/>
              <a:t>(</a:t>
            </a:r>
            <a:r>
              <a:rPr lang="cs-CZ" sz="2800" dirty="0">
                <a:hlinkClick r:id="rId4"/>
              </a:rPr>
              <a:t>http://eippcb.jrc.ec.europa.eu/reference/</a:t>
            </a:r>
            <a:r>
              <a:rPr lang="cs-CZ" sz="2800" dirty="0"/>
              <a:t>) </a:t>
            </a:r>
            <a:endParaRPr lang="cs-CZ" sz="2800" b="1" dirty="0"/>
          </a:p>
          <a:p>
            <a:pPr marL="457200" indent="-457200">
              <a:buFont typeface="Arial" pitchFamily="34" charset="0"/>
              <a:buChar char="•"/>
            </a:pPr>
            <a:endParaRPr lang="cs-CZ" sz="2800" dirty="0"/>
          </a:p>
          <a:p>
            <a:pPr marL="457200" indent="-457200">
              <a:buFont typeface="Arial" pitchFamily="34" charset="0"/>
              <a:buChar char="•"/>
            </a:pPr>
            <a:r>
              <a:rPr lang="cs-CZ" sz="2800" dirty="0" smtClean="0"/>
              <a:t>Úlohou </a:t>
            </a:r>
            <a:r>
              <a:rPr lang="cs-CZ" sz="2800" dirty="0"/>
              <a:t>Evropského úřadu pro IPPC (EIPPCB) tedy je koordinovat výměnu informací a zajistit, aby byly za účelem vypracování nebo přezkoumání referenčních dokumentů o BAT (BREF) informace shromažďovány a zpracovávány podle pokynů uvedených v Rozhodnutí 2012/119/EU. </a:t>
            </a:r>
            <a:endParaRPr lang="cs-CZ" sz="2800" b="1" dirty="0"/>
          </a:p>
        </p:txBody>
      </p:sp>
    </p:spTree>
    <p:extLst>
      <p:ext uri="{BB962C8B-B14F-4D97-AF65-F5344CB8AC3E}">
        <p14:creationId xmlns:p14="http://schemas.microsoft.com/office/powerpoint/2010/main" val="317957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Kontrola</a:t>
            </a:r>
            <a:endParaRPr lang="cs-CZ" sz="4000" b="1" dirty="0"/>
          </a:p>
        </p:txBody>
      </p:sp>
      <p:sp>
        <p:nvSpPr>
          <p:cNvPr id="8" name="TextovéPole 7"/>
          <p:cNvSpPr txBox="1"/>
          <p:nvPr/>
        </p:nvSpPr>
        <p:spPr>
          <a:xfrm>
            <a:off x="445504" y="1712974"/>
            <a:ext cx="8424936" cy="4832092"/>
          </a:xfrm>
          <a:prstGeom prst="rect">
            <a:avLst/>
          </a:prstGeom>
          <a:noFill/>
        </p:spPr>
        <p:txBody>
          <a:bodyPr wrap="square" rtlCol="0">
            <a:spAutoFit/>
          </a:bodyPr>
          <a:lstStyle/>
          <a:p>
            <a:r>
              <a:rPr lang="cs-CZ" sz="2800" dirty="0" smtClean="0"/>
              <a:t>Obligatorní </a:t>
            </a:r>
          </a:p>
          <a:p>
            <a:r>
              <a:rPr lang="cs-CZ" sz="2800" dirty="0" smtClean="0"/>
              <a:t>		Pravidelná (každých 8 let) </a:t>
            </a:r>
          </a:p>
          <a:p>
            <a:r>
              <a:rPr lang="cs-CZ" sz="2800" dirty="0" smtClean="0"/>
              <a:t>		Mimořádná (§ 18 odst. 2, 3 a 4) </a:t>
            </a:r>
          </a:p>
          <a:p>
            <a:r>
              <a:rPr lang="cs-CZ" sz="2800" dirty="0" smtClean="0"/>
              <a:t>Fakultativní </a:t>
            </a:r>
          </a:p>
          <a:p>
            <a:r>
              <a:rPr lang="cs-CZ" sz="2800" dirty="0" smtClean="0"/>
              <a:t>		Právní skutečnosti dle § 18 odst. 6 </a:t>
            </a:r>
          </a:p>
          <a:p>
            <a:endParaRPr lang="cs-CZ" sz="2800" dirty="0" smtClean="0"/>
          </a:p>
          <a:p>
            <a:r>
              <a:rPr lang="cs-CZ" sz="2800" dirty="0" smtClean="0"/>
              <a:t>	Důsledky </a:t>
            </a:r>
          </a:p>
          <a:p>
            <a:r>
              <a:rPr lang="cs-CZ" sz="2800" dirty="0" smtClean="0"/>
              <a:t>		Opatření k nápravě </a:t>
            </a:r>
          </a:p>
          <a:p>
            <a:r>
              <a:rPr lang="cs-CZ" sz="2800" dirty="0" smtClean="0"/>
              <a:t>		Omezení nebo zastavení provozu zařízení </a:t>
            </a:r>
          </a:p>
          <a:p>
            <a:r>
              <a:rPr lang="cs-CZ" sz="2800" dirty="0" smtClean="0"/>
              <a:t>		Správní delikt </a:t>
            </a:r>
          </a:p>
          <a:p>
            <a:r>
              <a:rPr lang="cs-CZ" sz="2800" dirty="0" smtClean="0"/>
              <a:t>		Řízení o změně IP - na žádost, z moci úřední </a:t>
            </a:r>
          </a:p>
        </p:txBody>
      </p:sp>
    </p:spTree>
    <p:extLst>
      <p:ext uri="{BB962C8B-B14F-4D97-AF65-F5344CB8AC3E}">
        <p14:creationId xmlns:p14="http://schemas.microsoft.com/office/powerpoint/2010/main" val="38078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646331"/>
          </a:xfrm>
          <a:prstGeom prst="rect">
            <a:avLst/>
          </a:prstGeom>
          <a:noFill/>
        </p:spPr>
        <p:txBody>
          <a:bodyPr wrap="square" rtlCol="0">
            <a:spAutoFit/>
          </a:bodyPr>
          <a:lstStyle/>
          <a:p>
            <a:r>
              <a:rPr lang="cs-CZ" sz="3600" b="1" dirty="0" smtClean="0"/>
              <a:t>Změny integrovaného povolení</a:t>
            </a:r>
            <a:endParaRPr lang="cs-CZ" sz="3600" b="1" dirty="0"/>
          </a:p>
        </p:txBody>
      </p:sp>
      <p:sp>
        <p:nvSpPr>
          <p:cNvPr id="7" name="TextovéPole 6"/>
          <p:cNvSpPr txBox="1"/>
          <p:nvPr/>
        </p:nvSpPr>
        <p:spPr>
          <a:xfrm>
            <a:off x="683568" y="1628801"/>
            <a:ext cx="7560840" cy="5386090"/>
          </a:xfrm>
          <a:prstGeom prst="rect">
            <a:avLst/>
          </a:prstGeom>
          <a:noFill/>
        </p:spPr>
        <p:txBody>
          <a:bodyPr wrap="square" rtlCol="0">
            <a:spAutoFit/>
          </a:bodyPr>
          <a:lstStyle/>
          <a:p>
            <a:r>
              <a:rPr lang="cs-CZ" sz="2800" dirty="0" smtClean="0"/>
              <a:t>Podstatná x nepodstatná změna</a:t>
            </a:r>
          </a:p>
          <a:p>
            <a:endParaRPr lang="cs-CZ" sz="2800" dirty="0" smtClean="0"/>
          </a:p>
          <a:p>
            <a:r>
              <a:rPr lang="cs-CZ" sz="2800" dirty="0" smtClean="0"/>
              <a:t>§ 3 písm. i)  - demonstrativní výčet; správní uvážení</a:t>
            </a:r>
          </a:p>
          <a:p>
            <a:endParaRPr lang="cs-CZ" sz="2800" dirty="0" smtClean="0"/>
          </a:p>
          <a:p>
            <a:r>
              <a:rPr lang="cs-CZ" sz="2800" dirty="0" smtClean="0">
                <a:solidFill>
                  <a:srgbClr val="C00000"/>
                </a:solidFill>
              </a:rPr>
              <a:t>Podstatná změna </a:t>
            </a:r>
            <a:r>
              <a:rPr lang="cs-CZ" sz="2800" dirty="0" smtClean="0"/>
              <a:t>– navazující řízení – podobně jako v řízení o vydání IP</a:t>
            </a:r>
          </a:p>
          <a:p>
            <a:endParaRPr lang="cs-CZ" sz="2800" dirty="0" smtClean="0"/>
          </a:p>
          <a:p>
            <a:r>
              <a:rPr lang="cs-CZ" sz="2800" dirty="0" smtClean="0">
                <a:solidFill>
                  <a:srgbClr val="C00000"/>
                </a:solidFill>
              </a:rPr>
              <a:t>Nepodstatná změna </a:t>
            </a:r>
            <a:r>
              <a:rPr lang="cs-CZ" sz="2800" dirty="0" smtClean="0"/>
              <a:t>– účastníci: provozovatel (vlastník) a účastníci podle zvl. předpisů (§ 7 odst. 2) </a:t>
            </a:r>
          </a:p>
          <a:p>
            <a:endParaRPr lang="cs-CZ" sz="2800" dirty="0" smtClean="0"/>
          </a:p>
          <a:p>
            <a:endParaRPr lang="cs-CZ" dirty="0" smtClean="0"/>
          </a:p>
          <a:p>
            <a:endParaRPr lang="cs-CZ" dirty="0"/>
          </a:p>
        </p:txBody>
      </p:sp>
    </p:spTree>
    <p:extLst>
      <p:ext uri="{BB962C8B-B14F-4D97-AF65-F5344CB8AC3E}">
        <p14:creationId xmlns:p14="http://schemas.microsoft.com/office/powerpoint/2010/main" val="3091077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účastníci řízení</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smtClean="0"/>
              <a:t>§7 odst. 1 písm. e) IPPC</a:t>
            </a:r>
            <a:endParaRPr lang="cs-CZ" sz="2800" b="1" dirty="0"/>
          </a:p>
        </p:txBody>
      </p:sp>
      <p:sp>
        <p:nvSpPr>
          <p:cNvPr id="3" name="TextovéPole 2"/>
          <p:cNvSpPr txBox="1"/>
          <p:nvPr/>
        </p:nvSpPr>
        <p:spPr>
          <a:xfrm>
            <a:off x="447396" y="2276872"/>
            <a:ext cx="8373076" cy="4154984"/>
          </a:xfrm>
          <a:prstGeom prst="rect">
            <a:avLst/>
          </a:prstGeom>
          <a:noFill/>
        </p:spPr>
        <p:txBody>
          <a:bodyPr wrap="square" rtlCol="0">
            <a:spAutoFit/>
          </a:bodyPr>
          <a:lstStyle/>
          <a:p>
            <a:r>
              <a:rPr lang="cs-CZ" sz="2400" b="1" dirty="0" smtClean="0"/>
              <a:t>e) občanská sdružení</a:t>
            </a:r>
            <a:r>
              <a:rPr lang="cs-CZ" sz="2400" dirty="0" smtClean="0"/>
              <a:t>, obecně prospěšné společnosti, zaměstnavatelské svazy nebo hospodářské komory</a:t>
            </a:r>
            <a:r>
              <a:rPr lang="cs-CZ" sz="2400" b="1" dirty="0" smtClean="0"/>
              <a:t>, jejichž předmětem činnosti je prosazování a ochrana profesních zájmů nebo veřejných zájmů podle zvláštních právních předpisů</a:t>
            </a:r>
            <a:r>
              <a:rPr lang="cs-CZ" sz="2400" dirty="0" smtClean="0"/>
              <a:t>,</a:t>
            </a:r>
            <a:r>
              <a:rPr lang="cs-CZ" sz="2400" baseline="30000" dirty="0" smtClean="0"/>
              <a:t>12) </a:t>
            </a:r>
            <a:r>
              <a:rPr lang="cs-CZ" sz="2400" dirty="0" smtClean="0"/>
              <a:t>dále obce nebo kraje, na jejichž území může toto zařízení ovlivnit životní prostředí, </a:t>
            </a:r>
            <a:r>
              <a:rPr lang="cs-CZ" sz="2400" b="1" dirty="0" smtClean="0"/>
              <a:t>pokud se jako účastníci písemně přihlásily úřadu do 8 dnů ode dne zveřejnění stručného shrnutí údajů ze žádosti podle § 8</a:t>
            </a:r>
            <a:r>
              <a:rPr lang="cs-CZ" sz="2400" dirty="0" smtClean="0"/>
              <a:t>.</a:t>
            </a:r>
          </a:p>
          <a:p>
            <a:endParaRPr lang="cs-CZ" sz="2400" dirty="0" smtClean="0">
              <a:solidFill>
                <a:srgbClr val="C00000"/>
              </a:solidFill>
            </a:endParaRPr>
          </a:p>
          <a:p>
            <a:endParaRPr lang="cs-CZ" sz="2400" dirty="0" smtClean="0">
              <a:solidFill>
                <a:srgbClr val="C00000"/>
              </a:solidFill>
            </a:endParaRPr>
          </a:p>
          <a:p>
            <a:r>
              <a:rPr lang="cs-CZ" sz="2400" dirty="0" smtClean="0">
                <a:solidFill>
                  <a:srgbClr val="C00000"/>
                </a:solidFill>
              </a:rPr>
              <a:t>(např. </a:t>
            </a:r>
            <a:r>
              <a:rPr lang="pl-PL" sz="2400" dirty="0" smtClean="0">
                <a:solidFill>
                  <a:srgbClr val="C00000"/>
                </a:solidFill>
              </a:rPr>
              <a:t>i podle zákona o státní památkové péči?)</a:t>
            </a:r>
            <a:endParaRPr lang="cs-CZ" sz="2400" dirty="0">
              <a:solidFill>
                <a:srgbClr val="C00000"/>
              </a:solidFill>
            </a:endParaRPr>
          </a:p>
        </p:txBody>
      </p:sp>
    </p:spTree>
    <p:extLst>
      <p:ext uri="{BB962C8B-B14F-4D97-AF65-F5344CB8AC3E}">
        <p14:creationId xmlns:p14="http://schemas.microsoft.com/office/powerpoint/2010/main" val="880423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707886"/>
          </a:xfrm>
          <a:prstGeom prst="rect">
            <a:avLst/>
          </a:prstGeom>
          <a:noFill/>
        </p:spPr>
        <p:txBody>
          <a:bodyPr wrap="square" rtlCol="0">
            <a:spAutoFit/>
          </a:bodyPr>
          <a:lstStyle/>
          <a:p>
            <a:r>
              <a:rPr lang="cs-CZ" sz="4000" dirty="0"/>
              <a:t>Integrovaný registr znečišťování</a:t>
            </a:r>
            <a:endParaRPr lang="cs-CZ" sz="4000" b="1" dirty="0"/>
          </a:p>
        </p:txBody>
      </p:sp>
      <p:sp>
        <p:nvSpPr>
          <p:cNvPr id="5" name="TextovéPole 4"/>
          <p:cNvSpPr txBox="1"/>
          <p:nvPr/>
        </p:nvSpPr>
        <p:spPr>
          <a:xfrm>
            <a:off x="251520" y="1628800"/>
            <a:ext cx="8640960" cy="5262979"/>
          </a:xfrm>
          <a:prstGeom prst="rect">
            <a:avLst/>
          </a:prstGeom>
          <a:noFill/>
        </p:spPr>
        <p:txBody>
          <a:bodyPr wrap="square" rtlCol="0">
            <a:spAutoFit/>
          </a:bodyPr>
          <a:lstStyle/>
          <a:p>
            <a:pPr marL="457200" indent="-457200">
              <a:buFont typeface="Arial" pitchFamily="34" charset="0"/>
              <a:buChar char="•"/>
            </a:pPr>
            <a:r>
              <a:rPr lang="cs-CZ" sz="2800" b="1" dirty="0" smtClean="0"/>
              <a:t>Podle </a:t>
            </a:r>
            <a:r>
              <a:rPr lang="cs-CZ" sz="2800" b="1" dirty="0"/>
              <a:t>zákona č. 25/2008 Sb., o integrovaném registru znečišťování životního prostředí a integrovaném systému plnění ohlašovacích povinností v oblasti životního prostředí a o změně některých </a:t>
            </a:r>
            <a:r>
              <a:rPr lang="cs-CZ" sz="2800" b="1" dirty="0" smtClean="0"/>
              <a:t>zákonů</a:t>
            </a:r>
          </a:p>
          <a:p>
            <a:pPr marL="457200" indent="-457200">
              <a:buFont typeface="Arial" pitchFamily="34" charset="0"/>
              <a:buChar char="•"/>
            </a:pPr>
            <a:r>
              <a:rPr lang="cs-CZ" sz="2800" b="1" dirty="0"/>
              <a:t>Ohlašovací povinnost do IRZ je povinen plnit provozovatel (</a:t>
            </a:r>
            <a:r>
              <a:rPr lang="cs-CZ" sz="2800" b="1" dirty="0" smtClean="0"/>
              <a:t>fyzická nebo </a:t>
            </a:r>
            <a:r>
              <a:rPr lang="cs-CZ" sz="2800" b="1" dirty="0"/>
              <a:t>právnická osoba), který provozuje provozovnu, ze které vznikají úniky a přenosy sledovaných znečišťujících látek nebo přenosy odpadů, které jsou</a:t>
            </a:r>
          </a:p>
          <a:p>
            <a:pPr marL="457200" indent="-457200">
              <a:buFont typeface="Arial" pitchFamily="34" charset="0"/>
              <a:buChar char="•"/>
            </a:pPr>
            <a:r>
              <a:rPr lang="cs-CZ" sz="2800" b="1" dirty="0"/>
              <a:t>přenášeny mimo provozovnu. </a:t>
            </a:r>
            <a:endParaRPr lang="cs-CZ" sz="2800" b="1" dirty="0" smtClean="0"/>
          </a:p>
          <a:p>
            <a:endParaRPr lang="cs-CZ" sz="2800" b="1" dirty="0"/>
          </a:p>
          <a:p>
            <a:r>
              <a:rPr lang="cs-CZ" sz="2800" b="1" dirty="0">
                <a:hlinkClick r:id="rId4"/>
              </a:rPr>
              <a:t>http://www.irz.cz</a:t>
            </a:r>
            <a:r>
              <a:rPr lang="cs-CZ" sz="2800" b="1" dirty="0" smtClean="0">
                <a:hlinkClick r:id="rId4"/>
              </a:rPr>
              <a:t>/</a:t>
            </a:r>
            <a:r>
              <a:rPr lang="cs-CZ" sz="2800" b="1" dirty="0" smtClean="0"/>
              <a:t> </a:t>
            </a:r>
            <a:endParaRPr lang="cs-CZ" sz="2800" b="1" dirty="0"/>
          </a:p>
        </p:txBody>
      </p:sp>
    </p:spTree>
    <p:extLst>
      <p:ext uri="{BB962C8B-B14F-4D97-AF65-F5344CB8AC3E}">
        <p14:creationId xmlns:p14="http://schemas.microsoft.com/office/powerpoint/2010/main" val="17514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707886"/>
          </a:xfrm>
          <a:prstGeom prst="rect">
            <a:avLst/>
          </a:prstGeom>
          <a:noFill/>
        </p:spPr>
        <p:txBody>
          <a:bodyPr wrap="square" rtlCol="0">
            <a:spAutoFit/>
          </a:bodyPr>
          <a:lstStyle/>
          <a:p>
            <a:r>
              <a:rPr lang="cs-CZ" sz="4000" b="1" dirty="0" smtClean="0"/>
              <a:t>Vztah EIA x IPPC: Možné situace</a:t>
            </a:r>
            <a:endParaRPr lang="cs-CZ" sz="4000" b="1" dirty="0"/>
          </a:p>
        </p:txBody>
      </p:sp>
      <p:sp>
        <p:nvSpPr>
          <p:cNvPr id="8" name="TextovéPole 7"/>
          <p:cNvSpPr txBox="1"/>
          <p:nvPr/>
        </p:nvSpPr>
        <p:spPr>
          <a:xfrm>
            <a:off x="445504" y="1556792"/>
            <a:ext cx="8424936" cy="6186309"/>
          </a:xfrm>
          <a:prstGeom prst="rect">
            <a:avLst/>
          </a:prstGeom>
          <a:noFill/>
        </p:spPr>
        <p:txBody>
          <a:bodyPr wrap="square" rtlCol="0">
            <a:spAutoFit/>
          </a:bodyPr>
          <a:lstStyle/>
          <a:p>
            <a:r>
              <a:rPr lang="cs-CZ" sz="2800" b="1" dirty="0" smtClean="0"/>
              <a:t>1) EIA ano, IPPC ano</a:t>
            </a:r>
          </a:p>
          <a:p>
            <a:r>
              <a:rPr lang="cs-CZ" sz="2800" b="1" dirty="0" smtClean="0"/>
              <a:t>2) EIA ano, IPPC ne</a:t>
            </a:r>
          </a:p>
          <a:p>
            <a:r>
              <a:rPr lang="cs-CZ" sz="2800" b="1" dirty="0" smtClean="0"/>
              <a:t>3) EIA ne (např. konec ve zjišťovacím řízení), IPPC ano</a:t>
            </a:r>
          </a:p>
          <a:p>
            <a:r>
              <a:rPr lang="cs-CZ" sz="2800" b="1" dirty="0" smtClean="0"/>
              <a:t>4) EIA ne, IPPC ne</a:t>
            </a:r>
          </a:p>
          <a:p>
            <a:endParaRPr lang="cs-CZ" sz="2800" b="1" dirty="0"/>
          </a:p>
          <a:p>
            <a:r>
              <a:rPr lang="cs-CZ" sz="2800" b="1" dirty="0" smtClean="0"/>
              <a:t>Ad 1) IPPC je navazujícím řízením, rovněž řízení o podstatné změně IP</a:t>
            </a:r>
          </a:p>
          <a:p>
            <a:r>
              <a:rPr lang="cs-CZ" sz="2800" b="1" dirty="0" smtClean="0"/>
              <a:t>Ad 2) EIA + dílčí řízení podle </a:t>
            </a:r>
            <a:r>
              <a:rPr lang="cs-CZ" sz="2800" b="1" dirty="0" err="1" smtClean="0"/>
              <a:t>OvzdZ</a:t>
            </a:r>
            <a:r>
              <a:rPr lang="cs-CZ" sz="2800" b="1" dirty="0" smtClean="0"/>
              <a:t>, </a:t>
            </a:r>
            <a:r>
              <a:rPr lang="cs-CZ" sz="2800" b="1" dirty="0" err="1" smtClean="0"/>
              <a:t>OdpZ</a:t>
            </a:r>
            <a:r>
              <a:rPr lang="cs-CZ" sz="2800" b="1" dirty="0" smtClean="0"/>
              <a:t>, </a:t>
            </a:r>
            <a:r>
              <a:rPr lang="cs-CZ" sz="2800" b="1" dirty="0" err="1" smtClean="0"/>
              <a:t>VodZ</a:t>
            </a:r>
            <a:r>
              <a:rPr lang="cs-CZ" sz="2800" b="1" dirty="0" smtClean="0"/>
              <a:t> (EIA většinou pouze jako podklad, kromě </a:t>
            </a:r>
            <a:r>
              <a:rPr lang="cs-CZ" sz="2800" b="1" i="1" dirty="0" smtClean="0"/>
              <a:t>umístění nebo provedení – např. vodní dílo, nebo </a:t>
            </a:r>
            <a:r>
              <a:rPr lang="cs-CZ" sz="2800" b="1" i="1" dirty="0" err="1" smtClean="0"/>
              <a:t>AtomZ</a:t>
            </a:r>
            <a:r>
              <a:rPr lang="cs-CZ" sz="2800" b="1" dirty="0" smtClean="0"/>
              <a:t>)</a:t>
            </a:r>
          </a:p>
          <a:p>
            <a:r>
              <a:rPr lang="cs-CZ" sz="2800" b="1" dirty="0" smtClean="0"/>
              <a:t>Ad 3) IP není navazujícím řízením</a:t>
            </a:r>
          </a:p>
          <a:p>
            <a:r>
              <a:rPr lang="cs-CZ" sz="2800" b="1" dirty="0" smtClean="0"/>
              <a:t>Ad 4) </a:t>
            </a:r>
            <a:r>
              <a:rPr lang="cs-CZ" sz="2800" b="1" dirty="0"/>
              <a:t>dílčí řízení podle </a:t>
            </a:r>
            <a:r>
              <a:rPr lang="cs-CZ" sz="2800" b="1" dirty="0" err="1"/>
              <a:t>OvzdZ</a:t>
            </a:r>
            <a:r>
              <a:rPr lang="cs-CZ" sz="2800" b="1" dirty="0"/>
              <a:t>, </a:t>
            </a:r>
            <a:r>
              <a:rPr lang="cs-CZ" sz="2800" b="1" dirty="0" err="1"/>
              <a:t>OdpZ</a:t>
            </a:r>
            <a:r>
              <a:rPr lang="cs-CZ" sz="2800" b="1" dirty="0"/>
              <a:t>, </a:t>
            </a:r>
            <a:r>
              <a:rPr lang="cs-CZ" sz="2800" b="1" dirty="0" err="1"/>
              <a:t>VodZ</a:t>
            </a:r>
            <a:endParaRPr lang="cs-CZ" sz="2800" b="1" dirty="0" smtClean="0"/>
          </a:p>
          <a:p>
            <a:pPr marL="457200" indent="-457200">
              <a:buFont typeface="Arial" pitchFamily="34" charset="0"/>
              <a:buChar char="•"/>
            </a:pPr>
            <a:endParaRPr lang="cs-CZ" sz="2000" b="1" dirty="0"/>
          </a:p>
          <a:p>
            <a:pPr marL="457200" indent="-457200">
              <a:buFont typeface="Arial" pitchFamily="34" charset="0"/>
              <a:buChar char="•"/>
            </a:pPr>
            <a:endParaRPr lang="cs-CZ" sz="2000" b="1" dirty="0"/>
          </a:p>
          <a:p>
            <a:pPr marL="457200" indent="-457200">
              <a:buFont typeface="Arial" pitchFamily="34" charset="0"/>
              <a:buChar char="•"/>
            </a:pPr>
            <a:endParaRPr lang="cs-CZ" sz="2000" b="1" dirty="0" smtClean="0"/>
          </a:p>
        </p:txBody>
      </p:sp>
    </p:spTree>
    <p:extLst>
      <p:ext uri="{BB962C8B-B14F-4D97-AF65-F5344CB8AC3E}">
        <p14:creationId xmlns:p14="http://schemas.microsoft.com/office/powerpoint/2010/main" val="12257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28762" y="263058"/>
            <a:ext cx="7158038" cy="1200329"/>
          </a:xfrm>
          <a:prstGeom prst="rect">
            <a:avLst/>
          </a:prstGeom>
          <a:noFill/>
        </p:spPr>
        <p:txBody>
          <a:bodyPr wrap="square" rtlCol="0">
            <a:spAutoFit/>
          </a:bodyPr>
          <a:lstStyle/>
          <a:p>
            <a:r>
              <a:rPr lang="cs-CZ" sz="4000" b="1" dirty="0" smtClean="0"/>
              <a:t>Spalovna Rybitví – </a:t>
            </a:r>
            <a:r>
              <a:rPr lang="cs-CZ" sz="3200" b="1" dirty="0" smtClean="0"/>
              <a:t>jak ušetřit 35 milionů </a:t>
            </a:r>
            <a:endParaRPr lang="cs-CZ" sz="3200" b="1" dirty="0"/>
          </a:p>
        </p:txBody>
      </p:sp>
      <p:pic>
        <p:nvPicPr>
          <p:cNvPr id="4" name="Obrázek 3"/>
          <p:cNvPicPr>
            <a:picLocks noChangeAspect="1"/>
          </p:cNvPicPr>
          <p:nvPr/>
        </p:nvPicPr>
        <p:blipFill>
          <a:blip r:embed="rId4"/>
          <a:stretch>
            <a:fillRect/>
          </a:stretch>
        </p:blipFill>
        <p:spPr>
          <a:xfrm>
            <a:off x="899592" y="1859601"/>
            <a:ext cx="7344816" cy="4379304"/>
          </a:xfrm>
          <a:prstGeom prst="rect">
            <a:avLst/>
          </a:prstGeom>
        </p:spPr>
      </p:pic>
    </p:spTree>
    <p:extLst>
      <p:ext uri="{BB962C8B-B14F-4D97-AF65-F5344CB8AC3E}">
        <p14:creationId xmlns:p14="http://schemas.microsoft.com/office/powerpoint/2010/main" val="2083764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smtClean="0"/>
              <a:t>Co je integrované povolení?</a:t>
            </a:r>
            <a:endParaRPr lang="cs-CZ" sz="2800" b="1" dirty="0"/>
          </a:p>
        </p:txBody>
      </p:sp>
      <p:sp>
        <p:nvSpPr>
          <p:cNvPr id="3" name="TextovéPole 2"/>
          <p:cNvSpPr txBox="1"/>
          <p:nvPr/>
        </p:nvSpPr>
        <p:spPr>
          <a:xfrm>
            <a:off x="447396" y="2276872"/>
            <a:ext cx="7992888" cy="3785652"/>
          </a:xfrm>
          <a:prstGeom prst="rect">
            <a:avLst/>
          </a:prstGeom>
          <a:noFill/>
        </p:spPr>
        <p:txBody>
          <a:bodyPr wrap="square" rtlCol="0">
            <a:spAutoFit/>
          </a:bodyPr>
          <a:lstStyle/>
          <a:p>
            <a:r>
              <a:rPr lang="cs-CZ" sz="2400" b="1" dirty="0" smtClean="0"/>
              <a:t>Preventivní nástroj unijního původu, odlišný od </a:t>
            </a:r>
            <a:r>
              <a:rPr lang="cs-CZ" sz="2400" i="1" dirty="0" smtClean="0"/>
              <a:t>end-</a:t>
            </a:r>
            <a:r>
              <a:rPr lang="cs-CZ" sz="2400" i="1" dirty="0" err="1" smtClean="0"/>
              <a:t>of</a:t>
            </a:r>
            <a:r>
              <a:rPr lang="cs-CZ" sz="2400" i="1" dirty="0" smtClean="0"/>
              <a:t>-</a:t>
            </a:r>
            <a:r>
              <a:rPr lang="cs-CZ" sz="2400" i="1" dirty="0" err="1" smtClean="0"/>
              <a:t>pipe</a:t>
            </a:r>
            <a:r>
              <a:rPr lang="cs-CZ" sz="2400" dirty="0" smtClean="0"/>
              <a:t> </a:t>
            </a:r>
            <a:r>
              <a:rPr lang="cs-CZ" sz="2400" b="1" dirty="0" smtClean="0"/>
              <a:t>regulace nebo  ekonomických nástrojů typu emisních povolenek. </a:t>
            </a:r>
            <a:endParaRPr lang="cs-CZ" sz="2400" b="1" dirty="0" smtClean="0">
              <a:solidFill>
                <a:srgbClr val="C00000"/>
              </a:solidFill>
            </a:endParaRPr>
          </a:p>
          <a:p>
            <a:endParaRPr lang="cs-CZ" sz="2400" b="1" dirty="0" smtClean="0">
              <a:solidFill>
                <a:srgbClr val="C00000"/>
              </a:solidFill>
            </a:endParaRPr>
          </a:p>
          <a:p>
            <a:r>
              <a:rPr lang="cs-CZ" sz="2400" b="1" dirty="0" smtClean="0">
                <a:solidFill>
                  <a:srgbClr val="C00000"/>
                </a:solidFill>
              </a:rPr>
              <a:t>Správní </a:t>
            </a:r>
            <a:r>
              <a:rPr lang="cs-CZ" sz="2400" b="1" u="sng" dirty="0" smtClean="0">
                <a:solidFill>
                  <a:srgbClr val="C00000"/>
                </a:solidFill>
              </a:rPr>
              <a:t>rozhodnutí vydávané ve správním řízení</a:t>
            </a:r>
            <a:endParaRPr lang="cs-CZ" sz="2400" b="1" u="sng" dirty="0">
              <a:solidFill>
                <a:srgbClr val="C00000"/>
              </a:solidFill>
            </a:endParaRPr>
          </a:p>
          <a:p>
            <a:r>
              <a:rPr lang="cs-CZ" sz="2400" b="1" dirty="0" smtClean="0"/>
              <a:t>- kterým </a:t>
            </a:r>
            <a:r>
              <a:rPr lang="cs-CZ" sz="2400" b="1" dirty="0"/>
              <a:t>se </a:t>
            </a:r>
            <a:r>
              <a:rPr lang="cs-CZ" sz="2400" b="1" dirty="0">
                <a:solidFill>
                  <a:srgbClr val="C00000"/>
                </a:solidFill>
              </a:rPr>
              <a:t>stanoví podmínky k provozu zařízení</a:t>
            </a:r>
          </a:p>
          <a:p>
            <a:r>
              <a:rPr lang="cs-CZ" sz="2400" b="1" dirty="0" smtClean="0"/>
              <a:t>- </a:t>
            </a:r>
            <a:r>
              <a:rPr lang="cs-CZ" sz="2400" b="1" dirty="0"/>
              <a:t>a které se vydává </a:t>
            </a:r>
            <a:r>
              <a:rPr lang="cs-CZ" sz="2400" b="1" dirty="0">
                <a:solidFill>
                  <a:srgbClr val="C00000"/>
                </a:solidFill>
              </a:rPr>
              <a:t>namísto rozhodnutí, stanovisek, vyjádření a </a:t>
            </a:r>
            <a:r>
              <a:rPr lang="cs-CZ" sz="2400" b="1" dirty="0" smtClean="0">
                <a:solidFill>
                  <a:srgbClr val="C00000"/>
                </a:solidFill>
              </a:rPr>
              <a:t>souhlasů vydávaných </a:t>
            </a:r>
            <a:r>
              <a:rPr lang="cs-CZ" sz="2400" b="1" dirty="0">
                <a:solidFill>
                  <a:srgbClr val="C00000"/>
                </a:solidFill>
              </a:rPr>
              <a:t>podle zvláštních právních předpisů </a:t>
            </a:r>
            <a:r>
              <a:rPr lang="cs-CZ" sz="2400" b="1" dirty="0"/>
              <a:t>v oblasti ochrany </a:t>
            </a:r>
            <a:r>
              <a:rPr lang="cs-CZ" sz="2400" b="1" dirty="0" smtClean="0"/>
              <a:t>životního prostředí</a:t>
            </a:r>
            <a:r>
              <a:rPr lang="cs-CZ" sz="2400" b="1" dirty="0"/>
              <a:t>, ochrany veřejného zdraví a v oblasti zemědělství</a:t>
            </a:r>
            <a:r>
              <a:rPr lang="cs-CZ" sz="2400" b="1" dirty="0" smtClean="0"/>
              <a:t>, </a:t>
            </a:r>
            <a:r>
              <a:rPr lang="cs-CZ" sz="2400" b="1" dirty="0">
                <a:solidFill>
                  <a:srgbClr val="C00000"/>
                </a:solidFill>
              </a:rPr>
              <a:t>pokud to tyto předpisy </a:t>
            </a:r>
            <a:r>
              <a:rPr lang="cs-CZ" sz="2400" b="1" dirty="0" smtClean="0">
                <a:solidFill>
                  <a:srgbClr val="C00000"/>
                </a:solidFill>
              </a:rPr>
              <a:t>umožňují.</a:t>
            </a:r>
            <a:endParaRPr lang="cs-CZ" sz="2400" b="1" dirty="0">
              <a:solidFill>
                <a:srgbClr val="C00000"/>
              </a:solidFill>
            </a:endParaRPr>
          </a:p>
        </p:txBody>
      </p:sp>
    </p:spTree>
    <p:extLst>
      <p:ext uri="{BB962C8B-B14F-4D97-AF65-F5344CB8AC3E}">
        <p14:creationId xmlns:p14="http://schemas.microsoft.com/office/powerpoint/2010/main" val="56859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Spalovna Rybitví</a:t>
            </a:r>
            <a:endParaRPr lang="cs-CZ" sz="4000" b="1" dirty="0"/>
          </a:p>
        </p:txBody>
      </p:sp>
      <p:sp>
        <p:nvSpPr>
          <p:cNvPr id="3" name="TextovéPole 2"/>
          <p:cNvSpPr txBox="1"/>
          <p:nvPr/>
        </p:nvSpPr>
        <p:spPr>
          <a:xfrm>
            <a:off x="323528" y="1124744"/>
            <a:ext cx="8280920" cy="5458481"/>
          </a:xfrm>
          <a:prstGeom prst="rect">
            <a:avLst/>
          </a:prstGeom>
          <a:noFill/>
        </p:spPr>
        <p:txBody>
          <a:bodyPr wrap="square" rtlCol="0">
            <a:spAutoFit/>
          </a:bodyPr>
          <a:lstStyle/>
          <a:p>
            <a:pPr marL="285750" indent="-285750">
              <a:buFont typeface="Arial" panose="020B0604020202020204" pitchFamily="34" charset="0"/>
              <a:buChar char="•"/>
            </a:pPr>
            <a:r>
              <a:rPr lang="cs-CZ" dirty="0"/>
              <a:t>Je to přesně deset let, co lidé z vedení společnosti AVE CZ oznámili, že chtějí opravit spalovnu chemikálií v Rybitví u Pardubic.</a:t>
            </a:r>
          </a:p>
          <a:p>
            <a:pPr marL="285750" indent="-285750">
              <a:buFont typeface="Arial" panose="020B0604020202020204" pitchFamily="34" charset="0"/>
              <a:buChar char="•"/>
            </a:pPr>
            <a:r>
              <a:rPr lang="cs-CZ" dirty="0"/>
              <a:t>Za počátečního souhlasu politiků v ní plánovali pálit dvacet tisíc tun nebezpečného odpadu ročně. Později se zvedla vlna odporu veřejnosti, která vygradovala masivní peticí a vyhrocenou debatou v aréně.</a:t>
            </a:r>
          </a:p>
          <a:p>
            <a:pPr marL="285750" indent="-285750">
              <a:buFont typeface="Arial" panose="020B0604020202020204" pitchFamily="34" charset="0"/>
              <a:buChar char="•"/>
            </a:pPr>
            <a:r>
              <a:rPr lang="cs-CZ" dirty="0"/>
              <a:t>Nyní dlouhá anabáze končí. Pardubičtí zastupitelé už nehodlali dál čekat, zda se firmě podaří získat povolení na spuštění spalovny, a raději ji koupí. Cenu firma AVE CZ stanovila na 35 milionů, ale další peníze bude stát ekologická likvidace stavby a sanace pozemku pod ní.</a:t>
            </a:r>
          </a:p>
          <a:p>
            <a:pPr marL="285750" indent="-285750">
              <a:buFont typeface="Arial" panose="020B0604020202020204" pitchFamily="34" charset="0"/>
              <a:buChar char="•"/>
            </a:pPr>
            <a:r>
              <a:rPr lang="cs-CZ" i="1" dirty="0"/>
              <a:t>„Cena je to sice nehorázná, ale je dobré použít veřejné prostředky na to, že zamezíme tomu, aby se někdy v budoucnu zhoršovalo životní prostředí v Pardubicích,“</a:t>
            </a:r>
            <a:r>
              <a:rPr lang="cs-CZ" dirty="0"/>
              <a:t> uvedl zastupitel za TOP 09 Libor Slezák.</a:t>
            </a:r>
          </a:p>
          <a:p>
            <a:pPr marL="285750" indent="-285750">
              <a:buFont typeface="Arial" panose="020B0604020202020204" pitchFamily="34" charset="0"/>
              <a:buChar char="•"/>
            </a:pPr>
            <a:r>
              <a:rPr lang="cs-CZ" dirty="0"/>
              <a:t>Odpůrci nákupu spalovny argumentovali především tím, že v minulosti firma AVE CZ požadovala za spalovnu osm a později 14 milionů korun. </a:t>
            </a:r>
            <a:r>
              <a:rPr lang="cs-CZ" i="1" dirty="0"/>
              <a:t>„Bohužel, já jsem dokázal vyjednat pouze oněch 35 milionů. Je to výsledek mé práce a na vás je, abyste rozhodli, zda spalovnu za ty peníze koupíme, nebo ne,“</a:t>
            </a:r>
            <a:r>
              <a:rPr lang="cs-CZ" dirty="0"/>
              <a:t> uvedl primátor Martin Charvát.</a:t>
            </a:r>
          </a:p>
          <a:p>
            <a:r>
              <a:rPr lang="cs-CZ" dirty="0"/>
              <a:t>Zdroj: </a:t>
            </a:r>
            <a:r>
              <a:rPr lang="cs-CZ" dirty="0">
                <a:hlinkClick r:id="rId4"/>
              </a:rPr>
              <a:t>http://pardubice.idnes.cz/pardubicka-radnice-kupuje-spalovnu-d6j-/</a:t>
            </a:r>
            <a:r>
              <a:rPr lang="cs-CZ" dirty="0" smtClean="0">
                <a:hlinkClick r:id="rId4"/>
              </a:rPr>
              <a:t>pardubice-zpravy.aspx?c=A160402_2236496_pardubice-zpravy_jah</a:t>
            </a:r>
            <a:r>
              <a:rPr lang="cs-CZ" dirty="0" smtClean="0"/>
              <a:t> (3. 4. 2016)</a:t>
            </a:r>
            <a:endParaRPr lang="cs-CZ" dirty="0"/>
          </a:p>
        </p:txBody>
      </p:sp>
    </p:spTree>
    <p:extLst>
      <p:ext uri="{BB962C8B-B14F-4D97-AF65-F5344CB8AC3E}">
        <p14:creationId xmlns:p14="http://schemas.microsoft.com/office/powerpoint/2010/main" val="16930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Spalovna Rybitví</a:t>
            </a:r>
            <a:endParaRPr lang="cs-CZ" sz="4000" b="1" dirty="0"/>
          </a:p>
        </p:txBody>
      </p:sp>
      <p:sp>
        <p:nvSpPr>
          <p:cNvPr id="3" name="TextovéPole 2"/>
          <p:cNvSpPr txBox="1"/>
          <p:nvPr/>
        </p:nvSpPr>
        <p:spPr>
          <a:xfrm>
            <a:off x="387624" y="1829223"/>
            <a:ext cx="8280920" cy="4062651"/>
          </a:xfrm>
          <a:prstGeom prst="rect">
            <a:avLst/>
          </a:prstGeom>
          <a:noFill/>
        </p:spPr>
        <p:txBody>
          <a:bodyPr wrap="square" rtlCol="0">
            <a:spAutoFit/>
          </a:bodyPr>
          <a:lstStyle/>
          <a:p>
            <a:r>
              <a:rPr lang="cs-CZ" sz="2800" i="1" dirty="0"/>
              <a:t>„Je pravda, že 35 milionů je hodně a pravda také je, že to můžeme považovat ze strany firmy za požadavek na výpalné. Ovšem na druhou stranu nákup vychází tak, že každého občana Pardubic vyjde na nějakých 400 korun. To není ani roční poplatek za popelnici,“</a:t>
            </a:r>
            <a:r>
              <a:rPr lang="cs-CZ" sz="2800" dirty="0"/>
              <a:t> uvedl zastupitel </a:t>
            </a:r>
            <a:r>
              <a:rPr lang="cs-CZ" sz="2800" dirty="0" smtClean="0"/>
              <a:t>a poslanec za </a:t>
            </a:r>
            <a:r>
              <a:rPr lang="cs-CZ" sz="2800" dirty="0"/>
              <a:t>TOP 09 Jiří </a:t>
            </a:r>
            <a:r>
              <a:rPr lang="cs-CZ" sz="2800" dirty="0" smtClean="0"/>
              <a:t>Skalický.</a:t>
            </a:r>
          </a:p>
          <a:p>
            <a:endParaRPr lang="cs-CZ" dirty="0"/>
          </a:p>
          <a:p>
            <a:endParaRPr lang="cs-CZ" dirty="0" smtClean="0"/>
          </a:p>
          <a:p>
            <a:endParaRPr lang="cs-CZ" dirty="0"/>
          </a:p>
          <a:p>
            <a:r>
              <a:rPr lang="cs-CZ" dirty="0" err="1" smtClean="0"/>
              <a:t>Zdroj:</a:t>
            </a:r>
            <a:r>
              <a:rPr lang="cs-CZ" dirty="0" err="1" smtClean="0">
                <a:hlinkClick r:id="rId4"/>
              </a:rPr>
              <a:t>http</a:t>
            </a:r>
            <a:r>
              <a:rPr lang="cs-CZ" dirty="0">
                <a:hlinkClick r:id="rId4"/>
              </a:rPr>
              <a:t>://pardubice.idnes.cz/pardubicka-radnice-kupuje-spalovnu-d6j-/</a:t>
            </a:r>
            <a:r>
              <a:rPr lang="cs-CZ" dirty="0" err="1">
                <a:hlinkClick r:id="rId4"/>
              </a:rPr>
              <a:t>pardubice-zpravy.aspx?c</a:t>
            </a:r>
            <a:r>
              <a:rPr lang="cs-CZ" dirty="0">
                <a:hlinkClick r:id="rId4"/>
              </a:rPr>
              <a:t>=A160402_2236496_pardubice-zpravy_jah</a:t>
            </a:r>
            <a:endParaRPr lang="cs-CZ" dirty="0"/>
          </a:p>
        </p:txBody>
      </p:sp>
    </p:spTree>
    <p:extLst>
      <p:ext uri="{BB962C8B-B14F-4D97-AF65-F5344CB8AC3E}">
        <p14:creationId xmlns:p14="http://schemas.microsoft.com/office/powerpoint/2010/main" val="162097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Spalovna Rybitví – jak šel čas</a:t>
            </a:r>
            <a:endParaRPr lang="cs-CZ" sz="4000" b="1" dirty="0"/>
          </a:p>
        </p:txBody>
      </p:sp>
      <p:pic>
        <p:nvPicPr>
          <p:cNvPr id="4" name="Obrázek 3"/>
          <p:cNvPicPr>
            <a:picLocks noChangeAspect="1"/>
          </p:cNvPicPr>
          <p:nvPr/>
        </p:nvPicPr>
        <p:blipFill>
          <a:blip r:embed="rId4"/>
          <a:stretch>
            <a:fillRect/>
          </a:stretch>
        </p:blipFill>
        <p:spPr>
          <a:xfrm>
            <a:off x="1547664" y="1227913"/>
            <a:ext cx="5062991" cy="5135945"/>
          </a:xfrm>
          <a:prstGeom prst="rect">
            <a:avLst/>
          </a:prstGeom>
        </p:spPr>
      </p:pic>
    </p:spTree>
    <p:extLst>
      <p:ext uri="{BB962C8B-B14F-4D97-AF65-F5344CB8AC3E}">
        <p14:creationId xmlns:p14="http://schemas.microsoft.com/office/powerpoint/2010/main" val="2047885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475657" y="263058"/>
            <a:ext cx="7404918" cy="707886"/>
          </a:xfrm>
          <a:prstGeom prst="rect">
            <a:avLst/>
          </a:prstGeom>
          <a:noFill/>
        </p:spPr>
        <p:txBody>
          <a:bodyPr wrap="square" rtlCol="0">
            <a:spAutoFit/>
          </a:bodyPr>
          <a:lstStyle/>
          <a:p>
            <a:r>
              <a:rPr lang="cs-CZ" sz="4000" b="1" dirty="0" smtClean="0"/>
              <a:t>Idnes.cz, 19. 1. </a:t>
            </a:r>
            <a:r>
              <a:rPr lang="cs-CZ" sz="4000" b="1" dirty="0" smtClean="0"/>
              <a:t>2016</a:t>
            </a:r>
            <a:endParaRPr lang="cs-CZ" sz="4000" b="1" i="1" dirty="0"/>
          </a:p>
        </p:txBody>
      </p:sp>
      <p:sp>
        <p:nvSpPr>
          <p:cNvPr id="3" name="TextovéPole 2"/>
          <p:cNvSpPr txBox="1"/>
          <p:nvPr/>
        </p:nvSpPr>
        <p:spPr>
          <a:xfrm>
            <a:off x="84112" y="982524"/>
            <a:ext cx="8856984" cy="5940088"/>
          </a:xfrm>
          <a:prstGeom prst="rect">
            <a:avLst/>
          </a:prstGeom>
          <a:noFill/>
        </p:spPr>
        <p:txBody>
          <a:bodyPr wrap="square" rtlCol="0">
            <a:spAutoFit/>
          </a:bodyPr>
          <a:lstStyle/>
          <a:p>
            <a:pPr marL="457200" indent="-457200">
              <a:buFont typeface="Arial" panose="020B0604020202020204" pitchFamily="34" charset="0"/>
              <a:buChar char="•"/>
            </a:pPr>
            <a:r>
              <a:rPr lang="cs-CZ" sz="2000" i="1" dirty="0"/>
              <a:t>Firma se už v minulosti marně snažila získat kladný posudek dopadů provozu zařízení na životní prostředí EIA. I kvůli masivnímu protestu veřejnosti ho však nezískala, a proto požádala o vydání integrovaného povolení.</a:t>
            </a:r>
          </a:p>
          <a:p>
            <a:pPr marL="457200" indent="-457200">
              <a:buFont typeface="Arial" panose="020B0604020202020204" pitchFamily="34" charset="0"/>
              <a:buChar char="•"/>
            </a:pPr>
            <a:r>
              <a:rPr lang="cs-CZ" sz="2000" i="1" dirty="0"/>
              <a:t>Žádost však nevydal krajský úřad ani Ministerstvo životního prostředí. S žalobou proti tomu pak společnost u krajského soudu neuspěla. Důvodem byl územní plán, který se stavbou spalovny v Rybitví nepočítal, což neumožnilo vydat územní rozhodnutí o změně stavby spalovny. AVE CZ územní plán napadla soudně a Nejvyšší správní soud zrušil rozhodnutí krajského soudu a ministerstva, která znemožňovala vydání integrovaného povolení.</a:t>
            </a:r>
          </a:p>
          <a:p>
            <a:pPr marL="457200" indent="-457200">
              <a:buFont typeface="Arial" panose="020B0604020202020204" pitchFamily="34" charset="0"/>
              <a:buChar char="•"/>
            </a:pPr>
            <a:r>
              <a:rPr lang="cs-CZ" sz="2000" i="1" dirty="0"/>
              <a:t>Obec Rybitví tak nyní připravuje změnu územního plánu, dokončena bude zřejmě během několika měsíců. Zda umožní firmě získat územní rozhodnutí, není zcela jasné. „Území bude v plánu navrženo pro nakládání s odpady. Je tam ale klauzule, že je to s výjimkou termického zpracování,“ řekl starosta Rybitví Radim Voltr.</a:t>
            </a:r>
          </a:p>
          <a:p>
            <a:pPr marL="457200" indent="-457200">
              <a:buFont typeface="Arial" panose="020B0604020202020204" pitchFamily="34" charset="0"/>
              <a:buChar char="•"/>
            </a:pPr>
            <a:r>
              <a:rPr lang="cs-CZ" sz="2000" i="1" dirty="0"/>
              <a:t>Podle pardubického krajského radního pro zemědělství, venkov a životní prostředí Václava Kroutila je možné, že AVE CZ bude muset znovu opakovat celý proces EIA. Tvrdí také, že nebezpečných odpadů není v regionu pro provoz spalovny dostatek.</a:t>
            </a:r>
          </a:p>
          <a:p>
            <a:pPr marL="457200" indent="-457200">
              <a:buFont typeface="Arial" panose="020B0604020202020204" pitchFamily="34" charset="0"/>
              <a:buChar char="•"/>
            </a:pPr>
            <a:r>
              <a:rPr lang="cs-CZ" sz="2000" i="1" dirty="0" smtClean="0"/>
              <a:t>Celý </a:t>
            </a:r>
            <a:r>
              <a:rPr lang="cs-CZ" sz="2000" i="1" dirty="0"/>
              <a:t>proces je však velmi složitý a jeho výsledek není vůbec jasný</a:t>
            </a:r>
            <a:r>
              <a:rPr lang="cs-CZ" sz="2000" i="1" dirty="0" smtClean="0"/>
              <a:t>.</a:t>
            </a:r>
            <a:endParaRPr lang="cs-CZ" sz="2000" i="1" dirty="0"/>
          </a:p>
        </p:txBody>
      </p:sp>
    </p:spTree>
    <p:extLst>
      <p:ext uri="{BB962C8B-B14F-4D97-AF65-F5344CB8AC3E}">
        <p14:creationId xmlns:p14="http://schemas.microsoft.com/office/powerpoint/2010/main" val="12079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18160" y="2996952"/>
            <a:ext cx="7992888" cy="1138773"/>
          </a:xfrm>
          <a:prstGeom prst="rect">
            <a:avLst/>
          </a:prstGeom>
          <a:noFill/>
        </p:spPr>
        <p:txBody>
          <a:bodyPr wrap="square" rtlCol="0">
            <a:spAutoFit/>
          </a:bodyPr>
          <a:lstStyle/>
          <a:p>
            <a:r>
              <a:rPr lang="cs-CZ" sz="2800" b="1" dirty="0" smtClean="0"/>
              <a:t>Účast veřejnosti na ochraně životního prostředí</a:t>
            </a:r>
            <a:endParaRPr lang="cs-CZ" sz="2800" dirty="0" smtClean="0"/>
          </a:p>
          <a:p>
            <a:endParaRPr lang="cs-CZ" sz="4000" b="1" dirty="0"/>
          </a:p>
        </p:txBody>
      </p:sp>
    </p:spTree>
    <p:extLst>
      <p:ext uri="{BB962C8B-B14F-4D97-AF65-F5344CB8AC3E}">
        <p14:creationId xmlns:p14="http://schemas.microsoft.com/office/powerpoint/2010/main" val="786454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16130" y="2680899"/>
            <a:ext cx="8003232" cy="3845024"/>
          </a:xfrm>
        </p:spPr>
        <p:txBody>
          <a:bodyPr>
            <a:normAutofit/>
          </a:bodyPr>
          <a:lstStyle/>
          <a:p>
            <a:r>
              <a:rPr lang="cs-CZ" dirty="0"/>
              <a:t>PŽP chrání mimo jiné druhy volně žijících živočichů a planě rostoucích rostlin a jejich přírodní stanoviště, ekosystémy, biologickou rozmanitost, krajinu. </a:t>
            </a:r>
          </a:p>
          <a:p>
            <a:endParaRPr lang="cs-CZ" dirty="0" smtClean="0"/>
          </a:p>
          <a:p>
            <a:r>
              <a:rPr lang="cs-CZ" dirty="0" smtClean="0"/>
              <a:t>Antropocentrické pojetí práva</a:t>
            </a:r>
          </a:p>
          <a:p>
            <a:r>
              <a:rPr lang="cs-CZ" dirty="0" err="1" smtClean="0"/>
              <a:t>schutznormtheorie</a:t>
            </a:r>
            <a:r>
              <a:rPr lang="cs-CZ" dirty="0" smtClean="0"/>
              <a:t>, </a:t>
            </a:r>
            <a:r>
              <a:rPr lang="cs-CZ" dirty="0" err="1" smtClean="0"/>
              <a:t>interest</a:t>
            </a:r>
            <a:r>
              <a:rPr lang="cs-CZ" dirty="0" smtClean="0"/>
              <a:t> </a:t>
            </a:r>
            <a:r>
              <a:rPr lang="cs-CZ" dirty="0" err="1" smtClean="0"/>
              <a:t>theory</a:t>
            </a:r>
            <a:endParaRPr lang="cs-CZ" dirty="0" smtClean="0"/>
          </a:p>
          <a:p>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26474" y="1879429"/>
            <a:ext cx="7992888" cy="1200329"/>
          </a:xfrm>
          <a:prstGeom prst="rect">
            <a:avLst/>
          </a:prstGeom>
          <a:noFill/>
        </p:spPr>
        <p:txBody>
          <a:bodyPr wrap="square" rtlCol="0">
            <a:spAutoFit/>
          </a:bodyPr>
          <a:lstStyle/>
          <a:p>
            <a:r>
              <a:rPr lang="cs-CZ" sz="3200" b="1" dirty="0" smtClean="0"/>
              <a:t>Pojetí práva: </a:t>
            </a:r>
            <a:r>
              <a:rPr lang="cs-CZ" sz="3200" dirty="0" smtClean="0"/>
              <a:t>„</a:t>
            </a:r>
            <a:r>
              <a:rPr lang="cs-CZ" sz="3200" dirty="0" err="1" smtClean="0"/>
              <a:t>The</a:t>
            </a:r>
            <a:r>
              <a:rPr lang="cs-CZ" sz="3200" dirty="0" smtClean="0"/>
              <a:t> </a:t>
            </a:r>
            <a:r>
              <a:rPr lang="cs-CZ" sz="3200" dirty="0" err="1" smtClean="0"/>
              <a:t>fish</a:t>
            </a:r>
            <a:r>
              <a:rPr lang="cs-CZ" sz="3200" dirty="0" smtClean="0"/>
              <a:t> </a:t>
            </a:r>
            <a:r>
              <a:rPr lang="cs-CZ" sz="3200" dirty="0" err="1" smtClean="0"/>
              <a:t>cannot</a:t>
            </a:r>
            <a:r>
              <a:rPr lang="cs-CZ" sz="3200" dirty="0" smtClean="0"/>
              <a:t> go to </a:t>
            </a:r>
            <a:r>
              <a:rPr lang="cs-CZ" sz="3200" dirty="0" err="1" smtClean="0"/>
              <a:t>court</a:t>
            </a:r>
            <a:r>
              <a:rPr lang="cs-CZ" sz="3200" dirty="0" smtClean="0"/>
              <a:t>“</a:t>
            </a:r>
          </a:p>
          <a:p>
            <a:endParaRPr lang="cs-CZ" sz="4000" b="1" dirty="0"/>
          </a:p>
        </p:txBody>
      </p:sp>
    </p:spTree>
    <p:extLst>
      <p:ext uri="{BB962C8B-B14F-4D97-AF65-F5344CB8AC3E}">
        <p14:creationId xmlns:p14="http://schemas.microsoft.com/office/powerpoint/2010/main" val="702762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6984776" cy="369332"/>
          </a:xfrm>
          <a:prstGeom prst="rect">
            <a:avLst/>
          </a:prstGeom>
          <a:noFill/>
        </p:spPr>
        <p:txBody>
          <a:bodyPr wrap="square" rtlCol="0">
            <a:spAutoFit/>
          </a:bodyPr>
          <a:lstStyle/>
          <a:p>
            <a:r>
              <a:rPr lang="cs-CZ" b="1" dirty="0" smtClean="0"/>
              <a:t>Chvaletice – protesty Greenpeace</a:t>
            </a:r>
            <a:endParaRPr lang="cs-CZ" b="1" dirty="0"/>
          </a:p>
        </p:txBody>
      </p:sp>
      <p:sp>
        <p:nvSpPr>
          <p:cNvPr id="5" name="TextovéPole 4"/>
          <p:cNvSpPr txBox="1"/>
          <p:nvPr/>
        </p:nvSpPr>
        <p:spPr>
          <a:xfrm>
            <a:off x="7020272" y="4940978"/>
            <a:ext cx="1436240" cy="1200329"/>
          </a:xfrm>
          <a:prstGeom prst="rect">
            <a:avLst/>
          </a:prstGeom>
          <a:noFill/>
        </p:spPr>
        <p:txBody>
          <a:bodyPr wrap="square" rtlCol="0">
            <a:spAutoFit/>
          </a:bodyPr>
          <a:lstStyle/>
          <a:p>
            <a:r>
              <a:rPr lang="cs-CZ" sz="900" dirty="0">
                <a:hlinkClick r:id="rId4"/>
              </a:rPr>
              <a:t>http://</a:t>
            </a:r>
            <a:r>
              <a:rPr lang="cs-CZ" sz="900" dirty="0" smtClean="0">
                <a:hlinkClick r:id="rId4"/>
              </a:rPr>
              <a:t>www.ceskatelevize.cz/ivysilani/10118379000-udalosti-v-regionech-praha/216411000140719-udalosti-v-regionech/obsah/484172-demonstrace-proti-chvaleticke-elektrarne</a:t>
            </a:r>
            <a:r>
              <a:rPr lang="cs-CZ" sz="900" dirty="0" smtClean="0"/>
              <a:t> </a:t>
            </a:r>
            <a:endParaRPr lang="cs-CZ" sz="900" dirty="0"/>
          </a:p>
        </p:txBody>
      </p:sp>
      <p:pic>
        <p:nvPicPr>
          <p:cNvPr id="1026" name="Picture 2" descr="Výsledok vyhľadávania obrázkov pre dopyt greenpeace chvalet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386" y="3561859"/>
            <a:ext cx="4906838" cy="2758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ok vyhľadávania obrázkov pre dopyt greenpeace chvale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1413" y="738490"/>
            <a:ext cx="5070419" cy="278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01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6984776" cy="523220"/>
          </a:xfrm>
          <a:prstGeom prst="rect">
            <a:avLst/>
          </a:prstGeom>
          <a:noFill/>
        </p:spPr>
        <p:txBody>
          <a:bodyPr wrap="square" rtlCol="0">
            <a:spAutoFit/>
          </a:bodyPr>
          <a:lstStyle/>
          <a:p>
            <a:r>
              <a:rPr lang="cs-CZ" sz="2800" b="1" dirty="0" smtClean="0"/>
              <a:t>Chvaletice</a:t>
            </a:r>
            <a:endParaRPr lang="cs-CZ" sz="2800" b="1" dirty="0"/>
          </a:p>
        </p:txBody>
      </p:sp>
      <p:pic>
        <p:nvPicPr>
          <p:cNvPr id="3" name="Obrázek 2"/>
          <p:cNvPicPr>
            <a:picLocks noChangeAspect="1"/>
          </p:cNvPicPr>
          <p:nvPr/>
        </p:nvPicPr>
        <p:blipFill>
          <a:blip r:embed="rId4"/>
          <a:stretch>
            <a:fillRect/>
          </a:stretch>
        </p:blipFill>
        <p:spPr>
          <a:xfrm>
            <a:off x="827114" y="1448476"/>
            <a:ext cx="7849342" cy="4721040"/>
          </a:xfrm>
          <a:prstGeom prst="rect">
            <a:avLst/>
          </a:prstGeom>
        </p:spPr>
      </p:pic>
    </p:spTree>
    <p:extLst>
      <p:ext uri="{BB962C8B-B14F-4D97-AF65-F5344CB8AC3E}">
        <p14:creationId xmlns:p14="http://schemas.microsoft.com/office/powerpoint/2010/main" val="1113949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a:t>Účast veřejnosti na rozhodování, na tvorbě plánů, programů, politik a na přípravě právních </a:t>
            </a:r>
            <a:r>
              <a:rPr lang="cs-CZ" dirty="0" smtClean="0"/>
              <a:t>předpisů</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1"/>
            <a:ext cx="8229600" cy="4133056"/>
          </a:xfrm>
        </p:spPr>
        <p:txBody>
          <a:bodyPr>
            <a:normAutofit fontScale="92500" lnSpcReduction="10000"/>
          </a:bodyPr>
          <a:lstStyle/>
          <a:p>
            <a:r>
              <a:rPr lang="cs-CZ" dirty="0" smtClean="0"/>
              <a:t>Referendum místní/krajské 35/25 %</a:t>
            </a:r>
          </a:p>
          <a:p>
            <a:endParaRPr lang="cs-CZ" dirty="0"/>
          </a:p>
          <a:p>
            <a:endParaRPr lang="cs-CZ" dirty="0" smtClean="0"/>
          </a:p>
          <a:p>
            <a:endParaRPr lang="cs-CZ" dirty="0"/>
          </a:p>
          <a:p>
            <a:endParaRPr lang="cs-CZ" dirty="0" smtClean="0"/>
          </a:p>
          <a:p>
            <a:pPr marL="0" indent="0">
              <a:buNone/>
            </a:pPr>
            <a:endParaRPr lang="cs-CZ" sz="2000" dirty="0" smtClean="0">
              <a:hlinkClick r:id=""/>
            </a:endParaRPr>
          </a:p>
          <a:p>
            <a:pPr marL="0" indent="0">
              <a:buNone/>
            </a:pPr>
            <a:endParaRPr lang="cs-CZ" sz="2000" dirty="0" smtClean="0">
              <a:hlinkClick r:id=""/>
            </a:endParaRPr>
          </a:p>
          <a:p>
            <a:pPr marL="0" indent="0">
              <a:buNone/>
            </a:pPr>
            <a:endParaRPr lang="cs-CZ" sz="2000" dirty="0">
              <a:hlinkClick r:id="rId2"/>
            </a:endParaRPr>
          </a:p>
          <a:p>
            <a:pPr marL="0" indent="0">
              <a:buNone/>
            </a:pPr>
            <a:r>
              <a:rPr lang="cs-CZ" sz="2000" u="sng" dirty="0">
                <a:hlinkClick r:id="rId3"/>
              </a:rPr>
              <a:t>http://www.ceskatelevize.cz/ivysilani/10122978233-udalosti-v-regionech-ostrava/415231100031229-udalosti-v-regionech/titulky</a:t>
            </a:r>
            <a:endParaRPr lang="cs-CZ" sz="2000" dirty="0"/>
          </a:p>
        </p:txBody>
      </p:sp>
      <p:pic>
        <p:nvPicPr>
          <p:cNvPr id="2050"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pic>
        <p:nvPicPr>
          <p:cNvPr id="5" name="Picture 2" descr="http://i.idnes.cz/11/121/cl6/STK3fb713_spalovna_borivoj_cern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720" y="2276872"/>
            <a:ext cx="4176464" cy="241306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11560" y="5665743"/>
            <a:ext cx="7848872" cy="923330"/>
          </a:xfrm>
          <a:prstGeom prst="rect">
            <a:avLst/>
          </a:prstGeom>
          <a:noFill/>
        </p:spPr>
        <p:txBody>
          <a:bodyPr wrap="square" rtlCol="0">
            <a:spAutoFit/>
          </a:bodyPr>
          <a:lstStyle/>
          <a:p>
            <a:r>
              <a:rPr lang="cs-CZ" dirty="0" smtClean="0"/>
              <a:t>Do </a:t>
            </a:r>
            <a:r>
              <a:rPr lang="cs-CZ" dirty="0"/>
              <a:t>samostatné působnosti spadají nejen otázky, o nichž obec sama rozhoduje, ale i otázky, k nimž se může vyjádřit, zúčastnit se projednávání a podobně</a:t>
            </a:r>
            <a:r>
              <a:rPr lang="cs-CZ" dirty="0" smtClean="0"/>
              <a:t>.</a:t>
            </a:r>
            <a:endParaRPr lang="cs-CZ" dirty="0"/>
          </a:p>
          <a:p>
            <a:endParaRPr lang="cs-CZ" dirty="0"/>
          </a:p>
        </p:txBody>
      </p:sp>
    </p:spTree>
    <p:extLst>
      <p:ext uri="{BB962C8B-B14F-4D97-AF65-F5344CB8AC3E}">
        <p14:creationId xmlns:p14="http://schemas.microsoft.com/office/powerpoint/2010/main" val="19306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Principy IPPC</a:t>
            </a:r>
            <a:endParaRPr lang="cs-CZ" sz="4000" b="1" dirty="0"/>
          </a:p>
        </p:txBody>
      </p:sp>
      <p:sp>
        <p:nvSpPr>
          <p:cNvPr id="9" name="TextovéPole 8"/>
          <p:cNvSpPr txBox="1"/>
          <p:nvPr/>
        </p:nvSpPr>
        <p:spPr>
          <a:xfrm>
            <a:off x="297260" y="983417"/>
            <a:ext cx="7776864" cy="5816977"/>
          </a:xfrm>
          <a:prstGeom prst="rect">
            <a:avLst/>
          </a:prstGeom>
          <a:noFill/>
        </p:spPr>
        <p:txBody>
          <a:bodyPr wrap="square" rtlCol="0">
            <a:spAutoFit/>
          </a:bodyPr>
          <a:lstStyle/>
          <a:p>
            <a:r>
              <a:rPr lang="cs-CZ" sz="1600" b="1" dirty="0" smtClean="0">
                <a:solidFill>
                  <a:srgbClr val="FF0000"/>
                </a:solidFill>
              </a:rPr>
              <a:t>Integrace</a:t>
            </a:r>
            <a:r>
              <a:rPr lang="cs-CZ" sz="1600" b="1" dirty="0">
                <a:solidFill>
                  <a:srgbClr val="FF0000"/>
                </a:solidFill>
              </a:rPr>
              <a:t>:</a:t>
            </a:r>
          </a:p>
          <a:p>
            <a:r>
              <a:rPr lang="cs-CZ" sz="1200" b="1" dirty="0" smtClean="0"/>
              <a:t>	Jednotný </a:t>
            </a:r>
            <a:r>
              <a:rPr lang="cs-CZ" sz="1200" b="1" dirty="0"/>
              <a:t>přístup ke stanovování podmínek IP v rámci EU.</a:t>
            </a:r>
          </a:p>
          <a:p>
            <a:r>
              <a:rPr lang="cs-CZ" sz="1200" b="1" dirty="0" smtClean="0"/>
              <a:t>	Hodnocení </a:t>
            </a:r>
            <a:r>
              <a:rPr lang="cs-CZ" sz="1200" b="1" dirty="0"/>
              <a:t>vlivu provozu zařízení na ŽP jako celku.</a:t>
            </a:r>
          </a:p>
          <a:p>
            <a:r>
              <a:rPr lang="cs-CZ" sz="1200" b="1" dirty="0" smtClean="0"/>
              <a:t>	Přechod </a:t>
            </a:r>
            <a:r>
              <a:rPr lang="cs-CZ" sz="1200" b="1" dirty="0"/>
              <a:t>od samostatné ochrany jednotlivých složek ŽP k ochraně ŽP jako celku.</a:t>
            </a:r>
          </a:p>
          <a:p>
            <a:endParaRPr lang="cs-CZ" sz="1200" b="1" dirty="0"/>
          </a:p>
          <a:p>
            <a:r>
              <a:rPr lang="cs-CZ" sz="1600" b="1" dirty="0" smtClean="0">
                <a:solidFill>
                  <a:srgbClr val="FF0000"/>
                </a:solidFill>
              </a:rPr>
              <a:t>Jedno </a:t>
            </a:r>
            <a:r>
              <a:rPr lang="cs-CZ" sz="1600" b="1" dirty="0">
                <a:solidFill>
                  <a:srgbClr val="FF0000"/>
                </a:solidFill>
              </a:rPr>
              <a:t>povolení, jedno povolovací místo:</a:t>
            </a:r>
          </a:p>
          <a:p>
            <a:r>
              <a:rPr lang="cs-CZ" sz="1200" b="1" dirty="0" smtClean="0"/>
              <a:t>	Povolení </a:t>
            </a:r>
            <a:r>
              <a:rPr lang="cs-CZ" sz="1200" b="1" dirty="0"/>
              <a:t>vydávají krajské úřady – jsou koordinátory jednotlivých specializovaných stanovisek k ochraně </a:t>
            </a:r>
            <a:r>
              <a:rPr lang="cs-CZ" sz="1200" b="1" dirty="0" smtClean="0"/>
              <a:t>	ŽP </a:t>
            </a:r>
            <a:r>
              <a:rPr lang="cs-CZ" sz="1200" b="1" dirty="0"/>
              <a:t>a zdraví člověka.</a:t>
            </a:r>
          </a:p>
          <a:p>
            <a:r>
              <a:rPr lang="cs-CZ" sz="1200" b="1" dirty="0" smtClean="0"/>
              <a:t>	Povolení </a:t>
            </a:r>
            <a:r>
              <a:rPr lang="cs-CZ" sz="1200" b="1" dirty="0"/>
              <a:t>nahradí více rozhodnutí, vyjádření a souhlasů, vyžadovaných pro stavební povolení.</a:t>
            </a:r>
          </a:p>
          <a:p>
            <a:endParaRPr lang="cs-CZ" sz="1200" b="1" dirty="0" smtClean="0"/>
          </a:p>
          <a:p>
            <a:r>
              <a:rPr lang="cs-CZ" sz="1600" b="1" dirty="0" smtClean="0">
                <a:solidFill>
                  <a:srgbClr val="FF0000"/>
                </a:solidFill>
              </a:rPr>
              <a:t>Subsidiarita</a:t>
            </a:r>
            <a:r>
              <a:rPr lang="cs-CZ" sz="1600" b="1" dirty="0">
                <a:solidFill>
                  <a:srgbClr val="FF0000"/>
                </a:solidFill>
              </a:rPr>
              <a:t>:</a:t>
            </a:r>
          </a:p>
          <a:p>
            <a:r>
              <a:rPr lang="cs-CZ" sz="1200" b="1" dirty="0" smtClean="0"/>
              <a:t>	Přenášení </a:t>
            </a:r>
            <a:r>
              <a:rPr lang="cs-CZ" sz="1200" b="1" dirty="0"/>
              <a:t>rozhodovací pravomoci na nejnižší možnou úroveň.</a:t>
            </a:r>
          </a:p>
          <a:p>
            <a:r>
              <a:rPr lang="cs-CZ" sz="1200" b="1" dirty="0" smtClean="0"/>
              <a:t>	Důraz </a:t>
            </a:r>
            <a:r>
              <a:rPr lang="cs-CZ" sz="1200" b="1" dirty="0"/>
              <a:t>je kladen na regionální rozhodování a zodpovědnost za kvalitu životního prostředí v místě </a:t>
            </a:r>
            <a:r>
              <a:rPr lang="cs-CZ" sz="1200" b="1" dirty="0" smtClean="0"/>
              <a:t>	působení </a:t>
            </a:r>
            <a:r>
              <a:rPr lang="cs-CZ" sz="1200" b="1" dirty="0"/>
              <a:t>daného zařízení.</a:t>
            </a:r>
          </a:p>
          <a:p>
            <a:endParaRPr lang="cs-CZ" sz="1200" b="1" dirty="0" smtClean="0"/>
          </a:p>
          <a:p>
            <a:r>
              <a:rPr lang="cs-CZ" sz="1600" b="1" dirty="0" smtClean="0">
                <a:solidFill>
                  <a:srgbClr val="FF0000"/>
                </a:solidFill>
              </a:rPr>
              <a:t>Dialog </a:t>
            </a:r>
            <a:r>
              <a:rPr lang="cs-CZ" sz="1600" b="1" dirty="0">
                <a:solidFill>
                  <a:srgbClr val="FF0000"/>
                </a:solidFill>
              </a:rPr>
              <a:t>a vyjednávání:</a:t>
            </a:r>
          </a:p>
          <a:p>
            <a:r>
              <a:rPr lang="cs-CZ" sz="1200" b="1" dirty="0" smtClean="0"/>
              <a:t>	Používá </a:t>
            </a:r>
            <a:r>
              <a:rPr lang="cs-CZ" sz="1200" b="1" dirty="0"/>
              <a:t>se při stanovení konkrétních podmínek povolení provozu mezi povolovacím úřadem  a </a:t>
            </a:r>
            <a:r>
              <a:rPr lang="cs-CZ" sz="1200" b="1" dirty="0" smtClean="0"/>
              <a:t>	provozovatelem. </a:t>
            </a:r>
            <a:r>
              <a:rPr lang="cs-CZ" sz="1200" b="1" dirty="0"/>
              <a:t>Zákon o IPPC je často přezdíván jako zákon o vyjednávání.</a:t>
            </a:r>
          </a:p>
          <a:p>
            <a:endParaRPr lang="cs-CZ" sz="1200" b="1" dirty="0" smtClean="0"/>
          </a:p>
          <a:p>
            <a:r>
              <a:rPr lang="cs-CZ" sz="1600" b="1" dirty="0" smtClean="0">
                <a:solidFill>
                  <a:srgbClr val="FF0000"/>
                </a:solidFill>
              </a:rPr>
              <a:t>Transparentnost</a:t>
            </a:r>
            <a:r>
              <a:rPr lang="cs-CZ" sz="1600" b="1" dirty="0">
                <a:solidFill>
                  <a:srgbClr val="FF0000"/>
                </a:solidFill>
              </a:rPr>
              <a:t>:</a:t>
            </a:r>
          </a:p>
          <a:p>
            <a:r>
              <a:rPr lang="cs-CZ" sz="1200" b="1" dirty="0" smtClean="0"/>
              <a:t>	Možnost </a:t>
            </a:r>
            <a:r>
              <a:rPr lang="cs-CZ" sz="1200" b="1" dirty="0"/>
              <a:t>aktivní spoluúčasti veřejnosti na procesu stanovování podmínek povolení provozu.</a:t>
            </a:r>
          </a:p>
          <a:p>
            <a:endParaRPr lang="cs-CZ" sz="1200" b="1" dirty="0" smtClean="0"/>
          </a:p>
          <a:p>
            <a:r>
              <a:rPr lang="cs-CZ" sz="1600" b="1" dirty="0" smtClean="0">
                <a:solidFill>
                  <a:srgbClr val="FF0000"/>
                </a:solidFill>
              </a:rPr>
              <a:t>Harmonizace </a:t>
            </a:r>
            <a:r>
              <a:rPr lang="cs-CZ" sz="1600" b="1" dirty="0">
                <a:solidFill>
                  <a:srgbClr val="FF0000"/>
                </a:solidFill>
              </a:rPr>
              <a:t>složkových limitů a parametrů:</a:t>
            </a:r>
            <a:endParaRPr lang="cs-CZ" sz="2000" b="1" dirty="0">
              <a:solidFill>
                <a:srgbClr val="FF0000"/>
              </a:solidFill>
            </a:endParaRPr>
          </a:p>
          <a:p>
            <a:r>
              <a:rPr lang="cs-CZ" sz="1200" b="1" dirty="0" smtClean="0"/>
              <a:t>	Složkové </a:t>
            </a:r>
            <a:r>
              <a:rPr lang="cs-CZ" sz="1200" b="1" dirty="0"/>
              <a:t>emisní limity a limity </a:t>
            </a:r>
            <a:r>
              <a:rPr lang="cs-CZ" sz="1200" b="1" dirty="0" smtClean="0"/>
              <a:t>BAT </a:t>
            </a:r>
            <a:r>
              <a:rPr lang="cs-CZ" sz="1200" b="1" dirty="0"/>
              <a:t>se někdy liší.</a:t>
            </a:r>
          </a:p>
          <a:p>
            <a:r>
              <a:rPr lang="cs-CZ" sz="1200" b="1" dirty="0" smtClean="0"/>
              <a:t>	Předepsané </a:t>
            </a:r>
            <a:r>
              <a:rPr lang="cs-CZ" sz="1200" b="1" dirty="0"/>
              <a:t>emisní limitní hodnoty v integrovaném povolení nesmí složkové limity zmírňovat a umožnit </a:t>
            </a:r>
            <a:r>
              <a:rPr lang="cs-CZ" sz="1200" b="1" dirty="0" smtClean="0"/>
              <a:t>	jejich </a:t>
            </a:r>
            <a:r>
              <a:rPr lang="cs-CZ" sz="1200" b="1" dirty="0"/>
              <a:t>nedodržování.</a:t>
            </a:r>
          </a:p>
          <a:p>
            <a:r>
              <a:rPr lang="cs-CZ" sz="1200" b="1" dirty="0" smtClean="0"/>
              <a:t>	Nelze </a:t>
            </a:r>
            <a:r>
              <a:rPr lang="cs-CZ" sz="1200" b="1" dirty="0"/>
              <a:t>předepisovat  žádné techniky nebo konkrétní technologie, ale pokud se výhradně uvedou v </a:t>
            </a:r>
            <a:r>
              <a:rPr lang="cs-CZ" sz="1200" b="1" dirty="0" smtClean="0"/>
              <a:t>	rozhodnutí </a:t>
            </a:r>
            <a:r>
              <a:rPr lang="cs-CZ" sz="1200" b="1" dirty="0"/>
              <a:t>o integrovaném povolení, jsou takové podmínky závazné. Pokud se  provozovatel rozhodne </a:t>
            </a:r>
            <a:r>
              <a:rPr lang="cs-CZ" sz="1200" b="1" dirty="0" smtClean="0"/>
              <a:t>	pro </a:t>
            </a:r>
            <a:r>
              <a:rPr lang="cs-CZ" sz="1200" b="1" dirty="0"/>
              <a:t>změnu technologie, je nucen žádat o změnu povolení příslušný krajský úřad.</a:t>
            </a:r>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spTree>
    <p:extLst>
      <p:ext uri="{BB962C8B-B14F-4D97-AF65-F5344CB8AC3E}">
        <p14:creationId xmlns:p14="http://schemas.microsoft.com/office/powerpoint/2010/main" val="1826059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endParaRPr lang="cs-CZ" dirty="0" smtClean="0">
              <a:hlinkClick r:id="rId2"/>
            </a:endParaRPr>
          </a:p>
          <a:p>
            <a:r>
              <a:rPr lang="cs-CZ" dirty="0" err="1" smtClean="0"/>
              <a:t>Aarhuská</a:t>
            </a:r>
            <a:r>
              <a:rPr lang="cs-CZ" dirty="0" smtClean="0"/>
              <a:t> </a:t>
            </a:r>
            <a:r>
              <a:rPr lang="cs-CZ" dirty="0"/>
              <a:t>úmluva 1998</a:t>
            </a:r>
          </a:p>
          <a:p>
            <a:r>
              <a:rPr lang="cs-CZ" dirty="0">
                <a:hlinkClick r:id="rId2"/>
              </a:rPr>
              <a:t>http://</a:t>
            </a:r>
            <a:r>
              <a:rPr lang="cs-CZ" dirty="0" smtClean="0">
                <a:hlinkClick r:id="rId2"/>
              </a:rPr>
              <a:t>www.unece.org/env/pp/ratification.html</a:t>
            </a:r>
            <a:endParaRPr lang="cs-CZ" dirty="0" smtClean="0"/>
          </a:p>
          <a:p>
            <a:r>
              <a:rPr lang="cs-CZ" dirty="0" smtClean="0"/>
              <a:t>Stranami Úmluvy jsou všechny členské státy i EU</a:t>
            </a:r>
            <a:endParaRPr lang="cs-CZ" dirty="0"/>
          </a:p>
          <a:p>
            <a:endParaRPr lang="cs-CZ" dirty="0"/>
          </a:p>
          <a:p>
            <a:r>
              <a:rPr lang="cs-CZ" dirty="0"/>
              <a:t>přístup k informacím</a:t>
            </a:r>
          </a:p>
          <a:p>
            <a:r>
              <a:rPr lang="cs-CZ" dirty="0" smtClean="0"/>
              <a:t>účast </a:t>
            </a:r>
            <a:r>
              <a:rPr lang="cs-CZ" dirty="0"/>
              <a:t>v rozhodovacích procesech</a:t>
            </a:r>
          </a:p>
          <a:p>
            <a:r>
              <a:rPr lang="cs-CZ" dirty="0" smtClean="0"/>
              <a:t>ochrana </a:t>
            </a:r>
            <a:r>
              <a:rPr lang="cs-CZ" dirty="0"/>
              <a:t>a vymáhání práv</a:t>
            </a:r>
          </a:p>
          <a:p>
            <a:pPr marL="0" indent="0">
              <a:lnSpc>
                <a:spcPct val="90000"/>
              </a:lnSpc>
              <a:buNone/>
            </a:pPr>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Příklad – účast veřejnosti</a:t>
            </a:r>
            <a:endParaRPr lang="cs-CZ" sz="4000" b="1" dirty="0"/>
          </a:p>
        </p:txBody>
      </p:sp>
    </p:spTree>
    <p:extLst>
      <p:ext uri="{BB962C8B-B14F-4D97-AF65-F5344CB8AC3E}">
        <p14:creationId xmlns:p14="http://schemas.microsoft.com/office/powerpoint/2010/main" val="2254312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969140"/>
          </a:xfrm>
        </p:spPr>
        <p:txBody>
          <a:bodyPr>
            <a:normAutofit fontScale="62500" lnSpcReduction="20000"/>
          </a:bodyPr>
          <a:lstStyle/>
          <a:p>
            <a:r>
              <a:rPr lang="cs-CZ" dirty="0"/>
              <a:t>Článek 35</a:t>
            </a:r>
          </a:p>
          <a:p>
            <a:r>
              <a:rPr lang="cs-CZ" dirty="0"/>
              <a:t> (1) Každý má právo na příznivé životní prostředí.</a:t>
            </a:r>
          </a:p>
          <a:p>
            <a:r>
              <a:rPr lang="cs-CZ" dirty="0"/>
              <a:t> (2) Každý má právo na včasné a úplné informace o stavu životního prostředí a přírodních zdrojů.</a:t>
            </a:r>
          </a:p>
          <a:p>
            <a:r>
              <a:rPr lang="cs-CZ" dirty="0"/>
              <a:t> (3) Při výkonu svých práv nikdo nesmí ohrožovat ani poškozovat životní prostředí, přírodní zdroje, druhové bohatství přírody a kulturní památky nad míru stanovenou zákonem.</a:t>
            </a:r>
          </a:p>
          <a:p>
            <a:pPr>
              <a:buNone/>
            </a:pPr>
            <a:endParaRPr lang="cs-CZ" dirty="0"/>
          </a:p>
          <a:p>
            <a:r>
              <a:rPr lang="cs-CZ" dirty="0"/>
              <a:t>Článek 41</a:t>
            </a:r>
          </a:p>
          <a:p>
            <a:r>
              <a:rPr lang="cs-CZ" dirty="0"/>
              <a:t> (1) Práv uvedených v čl. 26, čl. 27 odst. 4, čl. 28 až 31, čl. 32 odst. 1 a 3, čl. 33 a 35 Listiny je možno se domáhat pouze v mezích zákonů, které tato ustanovení provádějí.</a:t>
            </a:r>
          </a:p>
          <a:p>
            <a:pPr>
              <a:defRPr/>
            </a:pPr>
            <a:endParaRPr lang="cs-CZ" dirty="0" smtClean="0"/>
          </a:p>
          <a:p>
            <a:pPr>
              <a:defRPr/>
            </a:pPr>
            <a:r>
              <a:rPr lang="cs-CZ" dirty="0" smtClean="0"/>
              <a:t>hospodářská</a:t>
            </a:r>
            <a:r>
              <a:rPr lang="cs-CZ" dirty="0"/>
              <a:t>, </a:t>
            </a:r>
            <a:r>
              <a:rPr lang="cs-CZ" b="1" u="sng" dirty="0"/>
              <a:t>sociální</a:t>
            </a:r>
            <a:r>
              <a:rPr lang="cs-CZ" dirty="0"/>
              <a:t> a kulturní práva</a:t>
            </a:r>
          </a:p>
          <a:p>
            <a:pPr>
              <a:defRPr/>
            </a:pPr>
            <a:r>
              <a:rPr lang="cs-CZ" dirty="0"/>
              <a:t>subjekt: „každý“ </a:t>
            </a:r>
          </a:p>
          <a:p>
            <a:pPr>
              <a:defRPr/>
            </a:pPr>
            <a:r>
              <a:rPr lang="cs-CZ" dirty="0"/>
              <a:t>příznivé ŽP = objektivní </a:t>
            </a:r>
            <a:r>
              <a:rPr lang="cs-CZ" dirty="0" smtClean="0"/>
              <a:t>kategorie</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560840" cy="707886"/>
          </a:xfrm>
          <a:prstGeom prst="rect">
            <a:avLst/>
          </a:prstGeom>
          <a:noFill/>
        </p:spPr>
        <p:txBody>
          <a:bodyPr wrap="square" rtlCol="0">
            <a:spAutoFit/>
          </a:bodyPr>
          <a:lstStyle/>
          <a:p>
            <a:r>
              <a:rPr lang="cs-CZ" sz="4000" b="1" dirty="0"/>
              <a:t>Právo na příznivé životní </a:t>
            </a:r>
            <a:r>
              <a:rPr lang="cs-CZ" sz="4000" b="1" dirty="0" smtClean="0"/>
              <a:t>prostředí</a:t>
            </a:r>
            <a:endParaRPr lang="cs-CZ" sz="4000" b="1" dirty="0"/>
          </a:p>
        </p:txBody>
      </p:sp>
    </p:spTree>
    <p:extLst>
      <p:ext uri="{BB962C8B-B14F-4D97-AF65-F5344CB8AC3E}">
        <p14:creationId xmlns:p14="http://schemas.microsoft.com/office/powerpoint/2010/main" val="1924938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Informace</a:t>
            </a:r>
          </a:p>
          <a:p>
            <a:r>
              <a:rPr lang="cs-CZ" dirty="0" smtClean="0"/>
              <a:t>Účast na rozhodování</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pic>
        <p:nvPicPr>
          <p:cNvPr id="7" name="Picture 6" descr="http://www.iisd.ca/crs/aarhus/mop4/images/generic/unece_conven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291" y="3076663"/>
            <a:ext cx="4962550" cy="181727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830066" y="5291709"/>
            <a:ext cx="7344816" cy="1200329"/>
          </a:xfrm>
          <a:prstGeom prst="rect">
            <a:avLst/>
          </a:prstGeom>
          <a:noFill/>
        </p:spPr>
        <p:txBody>
          <a:bodyPr wrap="square" rtlCol="0">
            <a:spAutoFit/>
          </a:bodyPr>
          <a:lstStyle/>
          <a:p>
            <a:r>
              <a:rPr lang="cs-CZ" b="1" dirty="0"/>
              <a:t>Mezinárodní úmluva o přístupu k informacím, účasti veřejnosti na rozhodování a přístupu k právní ochraně v otázkách životního prostředí (</a:t>
            </a:r>
            <a:r>
              <a:rPr lang="cs-CZ" b="1" dirty="0" err="1"/>
              <a:t>Aarhuská</a:t>
            </a:r>
            <a:r>
              <a:rPr lang="cs-CZ" b="1" dirty="0"/>
              <a:t> úmluva)</a:t>
            </a:r>
            <a:endParaRPr lang="cs-CZ" sz="1050" b="1" dirty="0"/>
          </a:p>
          <a:p>
            <a:endParaRPr lang="cs-CZ" dirty="0"/>
          </a:p>
        </p:txBody>
      </p:sp>
    </p:spTree>
    <p:extLst>
      <p:ext uri="{BB962C8B-B14F-4D97-AF65-F5344CB8AC3E}">
        <p14:creationId xmlns:p14="http://schemas.microsoft.com/office/powerpoint/2010/main" val="3194522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
        <p:nvSpPr>
          <p:cNvPr id="5" name="Obdélník 4"/>
          <p:cNvSpPr/>
          <p:nvPr/>
        </p:nvSpPr>
        <p:spPr>
          <a:xfrm>
            <a:off x="611560" y="2060848"/>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smtClean="0"/>
              <a:t>Aarhuská</a:t>
            </a:r>
            <a:r>
              <a:rPr lang="cs-CZ" sz="3200" b="1" dirty="0" smtClean="0"/>
              <a:t> úmluva</a:t>
            </a:r>
            <a:endParaRPr lang="cs-CZ" sz="3200" b="1" dirty="0"/>
          </a:p>
        </p:txBody>
      </p:sp>
      <p:sp>
        <p:nvSpPr>
          <p:cNvPr id="8" name="Obdélník 7"/>
          <p:cNvSpPr/>
          <p:nvPr/>
        </p:nvSpPr>
        <p:spPr>
          <a:xfrm>
            <a:off x="5004048" y="314096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smtClean="0"/>
              <a:t>Unijní právo</a:t>
            </a:r>
            <a:endParaRPr lang="cs-CZ" sz="3600" b="1" dirty="0"/>
          </a:p>
        </p:txBody>
      </p:sp>
      <p:sp>
        <p:nvSpPr>
          <p:cNvPr id="9" name="Obdélník 8"/>
          <p:cNvSpPr/>
          <p:nvPr/>
        </p:nvSpPr>
        <p:spPr>
          <a:xfrm>
            <a:off x="1335725" y="4869160"/>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b="1" dirty="0" smtClean="0"/>
              <a:t>Vnitrostátní právo</a:t>
            </a:r>
            <a:endParaRPr lang="cs-CZ" sz="3600" b="1" dirty="0"/>
          </a:p>
        </p:txBody>
      </p:sp>
      <p:cxnSp>
        <p:nvCxnSpPr>
          <p:cNvPr id="10" name="Přímá spojnice se šipkou 9"/>
          <p:cNvCxnSpPr/>
          <p:nvPr/>
        </p:nvCxnSpPr>
        <p:spPr>
          <a:xfrm>
            <a:off x="4499992" y="2600908"/>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7638" y="3374994"/>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026" y="4185084"/>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Kruhová šipka 26"/>
          <p:cNvSpPr/>
          <p:nvPr/>
        </p:nvSpPr>
        <p:spPr>
          <a:xfrm rot="10800000">
            <a:off x="6804247" y="3374994"/>
            <a:ext cx="1224136" cy="14761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6" name="TextovéPole 5"/>
          <p:cNvSpPr txBox="1"/>
          <p:nvPr/>
        </p:nvSpPr>
        <p:spPr>
          <a:xfrm>
            <a:off x="2096174" y="3928410"/>
            <a:ext cx="2029349" cy="369332"/>
          </a:xfrm>
          <a:prstGeom prst="rect">
            <a:avLst/>
          </a:prstGeom>
          <a:noFill/>
        </p:spPr>
        <p:txBody>
          <a:bodyPr wrap="square" rtlCol="0">
            <a:spAutoFit/>
          </a:bodyPr>
          <a:lstStyle/>
          <a:p>
            <a:r>
              <a:rPr lang="cs-CZ" b="1" dirty="0" smtClean="0"/>
              <a:t>I + II + III</a:t>
            </a:r>
            <a:endParaRPr lang="cs-CZ" b="1" dirty="0"/>
          </a:p>
        </p:txBody>
      </p:sp>
      <p:sp>
        <p:nvSpPr>
          <p:cNvPr id="16" name="TextovéPole 15"/>
          <p:cNvSpPr txBox="1"/>
          <p:nvPr/>
        </p:nvSpPr>
        <p:spPr>
          <a:xfrm>
            <a:off x="4888082" y="2467333"/>
            <a:ext cx="2029349" cy="369332"/>
          </a:xfrm>
          <a:prstGeom prst="rect">
            <a:avLst/>
          </a:prstGeom>
          <a:noFill/>
        </p:spPr>
        <p:txBody>
          <a:bodyPr wrap="square" rtlCol="0">
            <a:spAutoFit/>
          </a:bodyPr>
          <a:lstStyle/>
          <a:p>
            <a:r>
              <a:rPr lang="cs-CZ" b="1" dirty="0" smtClean="0"/>
              <a:t>I + II + III</a:t>
            </a:r>
            <a:endParaRPr lang="cs-CZ" b="1" dirty="0"/>
          </a:p>
        </p:txBody>
      </p:sp>
      <p:sp>
        <p:nvSpPr>
          <p:cNvPr id="17" name="TextovéPole 16"/>
          <p:cNvSpPr txBox="1"/>
          <p:nvPr/>
        </p:nvSpPr>
        <p:spPr>
          <a:xfrm>
            <a:off x="5436096" y="5272859"/>
            <a:ext cx="2328142" cy="369332"/>
          </a:xfrm>
          <a:prstGeom prst="rect">
            <a:avLst/>
          </a:prstGeom>
          <a:noFill/>
        </p:spPr>
        <p:txBody>
          <a:bodyPr wrap="square" rtlCol="0">
            <a:spAutoFit/>
          </a:bodyPr>
          <a:lstStyle/>
          <a:p>
            <a:r>
              <a:rPr lang="cs-CZ" b="1" dirty="0" smtClean="0"/>
              <a:t>I + II</a:t>
            </a:r>
            <a:endParaRPr lang="cs-CZ" b="1" dirty="0"/>
          </a:p>
        </p:txBody>
      </p:sp>
      <p:sp>
        <p:nvSpPr>
          <p:cNvPr id="18" name="TextovéPole 17"/>
          <p:cNvSpPr txBox="1"/>
          <p:nvPr/>
        </p:nvSpPr>
        <p:spPr>
          <a:xfrm>
            <a:off x="7535976" y="4756502"/>
            <a:ext cx="2029349" cy="369332"/>
          </a:xfrm>
          <a:prstGeom prst="rect">
            <a:avLst/>
          </a:prstGeom>
          <a:noFill/>
        </p:spPr>
        <p:txBody>
          <a:bodyPr wrap="square" rtlCol="0">
            <a:spAutoFit/>
          </a:bodyPr>
          <a:lstStyle/>
          <a:p>
            <a:r>
              <a:rPr lang="cs-CZ" b="1" dirty="0" smtClean="0"/>
              <a:t>I + II + III</a:t>
            </a:r>
            <a:endParaRPr lang="cs-CZ" b="1" dirty="0"/>
          </a:p>
        </p:txBody>
      </p:sp>
    </p:spTree>
    <p:extLst>
      <p:ext uri="{BB962C8B-B14F-4D97-AF65-F5344CB8AC3E}">
        <p14:creationId xmlns:p14="http://schemas.microsoft.com/office/powerpoint/2010/main" val="2485735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Právo EU</a:t>
            </a:r>
            <a:endParaRPr lang="cs-CZ" sz="4000" b="1" dirty="0"/>
          </a:p>
        </p:txBody>
      </p:sp>
      <p:sp>
        <p:nvSpPr>
          <p:cNvPr id="5" name="Zástupný symbol pro obsah 4"/>
          <p:cNvSpPr>
            <a:spLocks noGrp="1"/>
          </p:cNvSpPr>
          <p:nvPr>
            <p:ph idx="1"/>
          </p:nvPr>
        </p:nvSpPr>
        <p:spPr>
          <a:xfrm>
            <a:off x="419844" y="1556792"/>
            <a:ext cx="8910363" cy="5012548"/>
          </a:xfrm>
        </p:spPr>
        <p:txBody>
          <a:bodyPr>
            <a:normAutofit fontScale="70000" lnSpcReduction="20000"/>
          </a:bodyPr>
          <a:lstStyle/>
          <a:p>
            <a:pPr marL="0" indent="0">
              <a:buNone/>
            </a:pPr>
            <a:r>
              <a:rPr lang="cs-CZ" b="1" dirty="0" smtClean="0"/>
              <a:t>Ve vztahu k EU</a:t>
            </a:r>
            <a:r>
              <a:rPr lang="cs-CZ" dirty="0" smtClean="0"/>
              <a:t>: Nařízení </a:t>
            </a:r>
            <a:r>
              <a:rPr lang="en-US" u="sng" dirty="0" smtClean="0">
                <a:hlinkClick r:id="rId4"/>
              </a:rPr>
              <a:t>1367/2006</a:t>
            </a:r>
            <a:endParaRPr lang="cs-CZ" u="sng" dirty="0" smtClean="0"/>
          </a:p>
          <a:p>
            <a:pPr marL="0" indent="0">
              <a:buNone/>
            </a:pPr>
            <a:endParaRPr lang="cs-CZ" u="sng" dirty="0"/>
          </a:p>
          <a:p>
            <a:pPr marL="0" indent="0">
              <a:buNone/>
            </a:pPr>
            <a:r>
              <a:rPr lang="cs-CZ" sz="2600" dirty="0" smtClean="0"/>
              <a:t>(plus k informacím obecné nařízení, plus Listina, petice, ombudsman,…)</a:t>
            </a:r>
          </a:p>
          <a:p>
            <a:pPr marL="0" indent="0">
              <a:buNone/>
            </a:pPr>
            <a:endParaRPr lang="cs-CZ" dirty="0"/>
          </a:p>
          <a:p>
            <a:pPr marL="0" indent="0">
              <a:buNone/>
            </a:pPr>
            <a:r>
              <a:rPr lang="cs-CZ" b="1" dirty="0" smtClean="0"/>
              <a:t>Ve vztahu k členským státům</a:t>
            </a:r>
            <a:r>
              <a:rPr lang="cs-CZ" dirty="0" smtClean="0"/>
              <a:t>:</a:t>
            </a:r>
          </a:p>
          <a:p>
            <a:pPr marL="0" indent="0">
              <a:buNone/>
            </a:pPr>
            <a:r>
              <a:rPr lang="cs-CZ" dirty="0" smtClean="0"/>
              <a:t>I. </a:t>
            </a:r>
            <a:r>
              <a:rPr lang="cs-CZ" dirty="0"/>
              <a:t>Směrnice Evropského parlamentu a Rady 2003/4/ES ze dne 28. ledna 2003 </a:t>
            </a:r>
            <a:r>
              <a:rPr lang="cs-CZ" u="sng" dirty="0"/>
              <a:t>o přístupu veřejnosti k informacím o životním prostředí </a:t>
            </a:r>
            <a:r>
              <a:rPr lang="cs-CZ" dirty="0"/>
              <a:t>a o zrušení směrnice Rady 90/313/EHS</a:t>
            </a:r>
            <a:endParaRPr lang="cs-CZ" dirty="0" smtClean="0"/>
          </a:p>
          <a:p>
            <a:pPr marL="0" indent="0">
              <a:buNone/>
            </a:pPr>
            <a:r>
              <a:rPr lang="cs-CZ" dirty="0" smtClean="0"/>
              <a:t>II. Směrnice </a:t>
            </a:r>
            <a:r>
              <a:rPr lang="cs-CZ" dirty="0"/>
              <a:t>Evropského parlamentu a Rady 2003/35/ES ze dne 26. května 2003 </a:t>
            </a:r>
            <a:r>
              <a:rPr lang="cs-CZ" u="sng" dirty="0"/>
              <a:t>o účasti veřejnosti na vypracovávání některých plánů a programů </a:t>
            </a:r>
            <a:r>
              <a:rPr lang="cs-CZ" dirty="0"/>
              <a:t>týkajících se životního prostředí a </a:t>
            </a:r>
            <a:r>
              <a:rPr lang="cs-CZ" u="sng" dirty="0"/>
              <a:t>o změně směrnic Rady 85/337/EHS a 96/61/ES</a:t>
            </a:r>
            <a:r>
              <a:rPr lang="cs-CZ" dirty="0"/>
              <a:t>, pokud jde o účast veřejnosti a přístup k právní ochraně </a:t>
            </a:r>
            <a:endParaRPr lang="cs-CZ" dirty="0" smtClean="0"/>
          </a:p>
          <a:p>
            <a:pPr marL="0" indent="0">
              <a:buNone/>
            </a:pPr>
            <a:r>
              <a:rPr lang="cs-CZ" dirty="0" smtClean="0"/>
              <a:t>III. </a:t>
            </a:r>
            <a:r>
              <a:rPr lang="cs-CZ" dirty="0"/>
              <a:t>z</a:t>
            </a:r>
            <a:r>
              <a:rPr lang="cs-CZ" dirty="0" smtClean="0"/>
              <a:t>atím nic (ovšem přímý účinek + Listina)</a:t>
            </a:r>
          </a:p>
          <a:p>
            <a:pPr marL="0" indent="0">
              <a:buNone/>
            </a:pPr>
            <a:r>
              <a:rPr lang="cs-CZ" dirty="0" smtClean="0"/>
              <a:t>							</a:t>
            </a: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25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smtClean="0"/>
              <a:t>Účast veřejnosti na národní úrovni</a:t>
            </a:r>
            <a:endParaRPr lang="cs-CZ" sz="3200" b="1" dirty="0"/>
          </a:p>
        </p:txBody>
      </p:sp>
      <p:sp>
        <p:nvSpPr>
          <p:cNvPr id="7" name="Obdélník 6"/>
          <p:cNvSpPr/>
          <p:nvPr/>
        </p:nvSpPr>
        <p:spPr>
          <a:xfrm>
            <a:off x="323528"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MP</a:t>
            </a:r>
            <a:endParaRPr lang="cs-CZ" sz="3200" b="1" dirty="0"/>
          </a:p>
        </p:txBody>
      </p:sp>
      <p:sp>
        <p:nvSpPr>
          <p:cNvPr id="9" name="Obdélník 8"/>
          <p:cNvSpPr/>
          <p:nvPr/>
        </p:nvSpPr>
        <p:spPr>
          <a:xfrm>
            <a:off x="3347864"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EU</a:t>
            </a:r>
            <a:endParaRPr lang="cs-CZ" sz="3200" b="1" dirty="0"/>
          </a:p>
        </p:txBody>
      </p:sp>
      <p:sp>
        <p:nvSpPr>
          <p:cNvPr id="10" name="Obdélník 9"/>
          <p:cNvSpPr/>
          <p:nvPr/>
        </p:nvSpPr>
        <p:spPr>
          <a:xfrm>
            <a:off x="6156176"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NP</a:t>
            </a:r>
            <a:endParaRPr lang="cs-CZ" sz="3200" b="1" dirty="0"/>
          </a:p>
        </p:txBody>
      </p:sp>
      <p:sp>
        <p:nvSpPr>
          <p:cNvPr id="11" name="TextovéPole 10"/>
          <p:cNvSpPr txBox="1"/>
          <p:nvPr/>
        </p:nvSpPr>
        <p:spPr>
          <a:xfrm>
            <a:off x="2699792" y="3645024"/>
            <a:ext cx="4176464" cy="523220"/>
          </a:xfrm>
          <a:prstGeom prst="rect">
            <a:avLst/>
          </a:prstGeom>
          <a:noFill/>
        </p:spPr>
        <p:txBody>
          <a:bodyPr wrap="square" rtlCol="0">
            <a:spAutoFit/>
          </a:bodyPr>
          <a:lstStyle/>
          <a:p>
            <a:r>
              <a:rPr lang="cs-CZ" sz="2800" dirty="0" smtClean="0"/>
              <a:t>+                                   +</a:t>
            </a:r>
            <a:endParaRPr lang="cs-CZ" sz="2800" dirty="0"/>
          </a:p>
        </p:txBody>
      </p:sp>
      <p:sp>
        <p:nvSpPr>
          <p:cNvPr id="13" name="Zástupný symbol pro obsah 2"/>
          <p:cNvSpPr>
            <a:spLocks noGrp="1"/>
          </p:cNvSpPr>
          <p:nvPr>
            <p:ph idx="1"/>
          </p:nvPr>
        </p:nvSpPr>
        <p:spPr>
          <a:xfrm>
            <a:off x="574302" y="1382043"/>
            <a:ext cx="8102154" cy="1686918"/>
          </a:xfrm>
        </p:spPr>
        <p:txBody>
          <a:bodyPr>
            <a:normAutofit lnSpcReduction="10000"/>
          </a:bodyPr>
          <a:lstStyle/>
          <a:p>
            <a:r>
              <a:rPr lang="cs-CZ" dirty="0" smtClean="0"/>
              <a:t>Informace</a:t>
            </a:r>
          </a:p>
          <a:p>
            <a:r>
              <a:rPr lang="cs-CZ" dirty="0" smtClean="0"/>
              <a:t>Účast v řízení</a:t>
            </a:r>
          </a:p>
          <a:p>
            <a:r>
              <a:rPr lang="cs-CZ" dirty="0" smtClean="0"/>
              <a:t>Soudní ochrana</a:t>
            </a:r>
            <a:endParaRPr lang="cs-CZ" dirty="0"/>
          </a:p>
        </p:txBody>
      </p:sp>
      <p:sp>
        <p:nvSpPr>
          <p:cNvPr id="14" name="TextovéPole 13"/>
          <p:cNvSpPr txBox="1"/>
          <p:nvPr/>
        </p:nvSpPr>
        <p:spPr>
          <a:xfrm>
            <a:off x="3059832" y="4961018"/>
            <a:ext cx="6408712" cy="584775"/>
          </a:xfrm>
          <a:prstGeom prst="rect">
            <a:avLst/>
          </a:prstGeom>
          <a:noFill/>
        </p:spPr>
        <p:txBody>
          <a:bodyPr wrap="square" rtlCol="0">
            <a:spAutoFit/>
          </a:bodyPr>
          <a:lstStyle/>
          <a:p>
            <a:r>
              <a:rPr lang="cs-CZ" sz="3200" b="1" dirty="0" smtClean="0"/>
              <a:t>= definice, judikatura, soulad</a:t>
            </a:r>
            <a:endParaRPr lang="cs-CZ" sz="3200" b="1" dirty="0"/>
          </a:p>
        </p:txBody>
      </p:sp>
    </p:spTree>
    <p:extLst>
      <p:ext uri="{BB962C8B-B14F-4D97-AF65-F5344CB8AC3E}">
        <p14:creationId xmlns:p14="http://schemas.microsoft.com/office/powerpoint/2010/main" val="3681186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r>
              <a:rPr lang="cs-CZ" b="1" dirty="0" smtClean="0">
                <a:solidFill>
                  <a:srgbClr val="FF0000"/>
                </a:solidFill>
              </a:rPr>
              <a:t>Předpoklad aktivní participace</a:t>
            </a:r>
          </a:p>
          <a:p>
            <a:endParaRPr lang="cs-CZ" b="1" dirty="0">
              <a:solidFill>
                <a:srgbClr val="FF0000"/>
              </a:solidFill>
            </a:endParaRPr>
          </a:p>
          <a:p>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pic>
        <p:nvPicPr>
          <p:cNvPr id="7" name="Picture 2" descr="http://www.naturfoto.cz/fotografie/ptaci/tetrev-hlusec-373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357468"/>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077498" y="5924588"/>
            <a:ext cx="1800199" cy="307777"/>
          </a:xfrm>
          <a:prstGeom prst="rect">
            <a:avLst/>
          </a:prstGeom>
          <a:noFill/>
        </p:spPr>
        <p:txBody>
          <a:bodyPr wrap="square" rtlCol="0">
            <a:spAutoFit/>
          </a:bodyPr>
          <a:lstStyle/>
          <a:p>
            <a:r>
              <a:rPr lang="cs-CZ" sz="1400" b="1" dirty="0"/>
              <a:t>7 </a:t>
            </a:r>
            <a:r>
              <a:rPr lang="cs-CZ" sz="1400" b="1" dirty="0" err="1"/>
              <a:t>Ao</a:t>
            </a:r>
            <a:r>
              <a:rPr lang="cs-CZ" sz="1400" b="1" dirty="0"/>
              <a:t> 6/2010 - 44</a:t>
            </a:r>
          </a:p>
        </p:txBody>
      </p:sp>
    </p:spTree>
    <p:extLst>
      <p:ext uri="{BB962C8B-B14F-4D97-AF65-F5344CB8AC3E}">
        <p14:creationId xmlns:p14="http://schemas.microsoft.com/office/powerpoint/2010/main" val="1824093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r>
              <a:rPr lang="cs-CZ" b="1" dirty="0">
                <a:solidFill>
                  <a:srgbClr val="FF0000"/>
                </a:solidFill>
              </a:rPr>
              <a:t>aktivní způsob zpřístupňování </a:t>
            </a:r>
            <a:r>
              <a:rPr lang="cs-CZ" b="1" dirty="0" smtClean="0">
                <a:solidFill>
                  <a:srgbClr val="FF0000"/>
                </a:solidFill>
              </a:rPr>
              <a:t>informací (automatické zveřejňování)</a:t>
            </a:r>
          </a:p>
          <a:p>
            <a:pPr marL="0" indent="0">
              <a:buNone/>
            </a:pPr>
            <a:r>
              <a:rPr lang="cs-CZ" dirty="0" smtClean="0"/>
              <a:t>	• </a:t>
            </a:r>
            <a:r>
              <a:rPr lang="cs-CZ" dirty="0"/>
              <a:t>informováním veřejnosti v případě bezprostředního </a:t>
            </a:r>
            <a:r>
              <a:rPr lang="cs-CZ" dirty="0" smtClean="0"/>
              <a:t>	ohrožení zdraví anebo </a:t>
            </a:r>
            <a:r>
              <a:rPr lang="cs-CZ" dirty="0"/>
              <a:t>životního prostředí,</a:t>
            </a:r>
          </a:p>
          <a:p>
            <a:pPr marL="0" indent="0">
              <a:buNone/>
            </a:pPr>
            <a:r>
              <a:rPr lang="cs-CZ" dirty="0" smtClean="0"/>
              <a:t>	• </a:t>
            </a:r>
            <a:r>
              <a:rPr lang="cs-CZ" dirty="0"/>
              <a:t>informováním veřejnosti o typu a rozsahu informací o </a:t>
            </a:r>
            <a:r>
              <a:rPr lang="cs-CZ" dirty="0" smtClean="0"/>
              <a:t>	životním prostředí, které </a:t>
            </a:r>
            <a:r>
              <a:rPr lang="cs-CZ" dirty="0"/>
              <a:t>mají povinné subjekty k </a:t>
            </a:r>
            <a:r>
              <a:rPr lang="cs-CZ" dirty="0" smtClean="0"/>
              <a:t>	dispozici</a:t>
            </a:r>
            <a:r>
              <a:rPr lang="cs-CZ" dirty="0"/>
              <a:t>, a o vlastním </a:t>
            </a:r>
            <a:r>
              <a:rPr lang="cs-CZ" dirty="0" smtClean="0"/>
              <a:t>procesu zpřístupňování 	informací</a:t>
            </a:r>
            <a:r>
              <a:rPr lang="cs-CZ" dirty="0"/>
              <a:t>,</a:t>
            </a:r>
          </a:p>
          <a:p>
            <a:pPr marL="0" indent="0">
              <a:buNone/>
            </a:pPr>
            <a:r>
              <a:rPr lang="cs-CZ" dirty="0" smtClean="0"/>
              <a:t>	• </a:t>
            </a:r>
            <a:r>
              <a:rPr lang="cs-CZ" dirty="0"/>
              <a:t>vytvářením veřejně přístupných registrů a souborů </a:t>
            </a:r>
            <a:r>
              <a:rPr lang="cs-CZ" dirty="0" smtClean="0"/>
              <a:t>	dat</a:t>
            </a:r>
            <a:r>
              <a:rPr lang="cs-CZ" dirty="0"/>
              <a:t>.</a:t>
            </a:r>
            <a:endParaRPr lang="cs-CZ" dirty="0" smtClean="0"/>
          </a:p>
          <a:p>
            <a:r>
              <a:rPr lang="cs-CZ" b="1" dirty="0" smtClean="0">
                <a:solidFill>
                  <a:srgbClr val="FF0000"/>
                </a:solidFill>
              </a:rPr>
              <a:t>pasivní </a:t>
            </a:r>
            <a:r>
              <a:rPr lang="cs-CZ" b="1" dirty="0">
                <a:solidFill>
                  <a:srgbClr val="FF0000"/>
                </a:solidFill>
              </a:rPr>
              <a:t>způsob zpřístupňování </a:t>
            </a:r>
            <a:r>
              <a:rPr lang="cs-CZ" b="1" dirty="0" smtClean="0">
                <a:solidFill>
                  <a:srgbClr val="FF0000"/>
                </a:solidFill>
              </a:rPr>
              <a:t>informací (na základě žádosti)</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3419045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0000" lnSpcReduction="20000"/>
          </a:bodyPr>
          <a:lstStyle/>
          <a:p>
            <a:pPr marL="0" indent="0">
              <a:buNone/>
            </a:pPr>
            <a:r>
              <a:rPr lang="cs-CZ" dirty="0" smtClean="0"/>
              <a:t>Základ: </a:t>
            </a:r>
          </a:p>
          <a:p>
            <a:r>
              <a:rPr lang="cs-CZ" dirty="0"/>
              <a:t>č</a:t>
            </a:r>
            <a:r>
              <a:rPr lang="cs-CZ" dirty="0" smtClean="0"/>
              <a:t>l</a:t>
            </a:r>
            <a:r>
              <a:rPr lang="cs-CZ" dirty="0"/>
              <a:t>. 17 </a:t>
            </a:r>
            <a:r>
              <a:rPr lang="cs-CZ" dirty="0" smtClean="0"/>
              <a:t>LZPS</a:t>
            </a:r>
          </a:p>
          <a:p>
            <a:r>
              <a:rPr lang="cs-CZ" dirty="0" smtClean="0"/>
              <a:t>čl</a:t>
            </a:r>
            <a:r>
              <a:rPr lang="cs-CZ" dirty="0"/>
              <a:t>. 35 odst. 2 </a:t>
            </a:r>
            <a:r>
              <a:rPr lang="cs-CZ" dirty="0" smtClean="0"/>
              <a:t>LZPS</a:t>
            </a:r>
          </a:p>
          <a:p>
            <a:r>
              <a:rPr lang="cs-CZ" dirty="0" smtClean="0"/>
              <a:t>123/1998 Sb., 106/1999 Sb. (</a:t>
            </a:r>
            <a:r>
              <a:rPr lang="cs-CZ" i="1" dirty="0" smtClean="0"/>
              <a:t>lex </a:t>
            </a:r>
            <a:r>
              <a:rPr lang="cs-CZ" i="1" dirty="0" err="1" smtClean="0"/>
              <a:t>specialis</a:t>
            </a:r>
            <a:r>
              <a:rPr lang="cs-CZ" i="1" dirty="0" smtClean="0"/>
              <a:t> x lex </a:t>
            </a:r>
            <a:r>
              <a:rPr lang="cs-CZ" i="1" dirty="0" err="1" smtClean="0"/>
              <a:t>generalis</a:t>
            </a:r>
            <a:r>
              <a:rPr lang="cs-CZ" i="1" dirty="0" smtClean="0"/>
              <a:t>)</a:t>
            </a:r>
          </a:p>
          <a:p>
            <a:r>
              <a:rPr lang="cs-CZ" dirty="0"/>
              <a:t>Podle kterého zákona budou informace poskytnuty, musí posoudit sám povinný subjekt bez ohledu na formální označení žádosti. Jestliže shledá, že danou informaci nelze považovat za informaci o životním prostředí, musí ještě posoudit svou případnou povinnost ji poskytnout podle </a:t>
            </a:r>
            <a:r>
              <a:rPr lang="cs-CZ" dirty="0" err="1"/>
              <a:t>InfZ</a:t>
            </a:r>
            <a:r>
              <a:rPr lang="cs-CZ" dirty="0"/>
              <a:t>. Není tak možné, aby byla žádost bez dalšího zamítnuta s tím, že se vyžadovaná informace netýká životního prostředí</a:t>
            </a:r>
            <a:r>
              <a:rPr lang="cs-CZ" dirty="0" smtClean="0"/>
              <a:t>.</a:t>
            </a:r>
          </a:p>
          <a:p>
            <a:r>
              <a:rPr lang="cs-CZ" dirty="0"/>
              <a:t>Určující pro postup při vyřizování konkrétní žádosti je povaha požadované informace, konkrétně zda je možné ji podřadit pod definici informace o životním prostředí podle </a:t>
            </a:r>
            <a:r>
              <a:rPr lang="cs-CZ" dirty="0" err="1"/>
              <a:t>ŽPInf</a:t>
            </a:r>
            <a:r>
              <a:rPr lang="cs-CZ" dirty="0"/>
              <a:t>.</a:t>
            </a:r>
            <a:endParaRPr lang="cs-CZ" i="1" dirty="0" smtClean="0"/>
          </a:p>
          <a:p>
            <a:pPr marL="0" indent="0">
              <a:buNone/>
            </a:pP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32764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55000" lnSpcReduction="20000"/>
          </a:bodyPr>
          <a:lstStyle/>
          <a:p>
            <a:pPr marL="0" indent="0">
              <a:buNone/>
            </a:pPr>
            <a:r>
              <a:rPr lang="cs-CZ" dirty="0"/>
              <a:t>Kromě </a:t>
            </a:r>
            <a:r>
              <a:rPr lang="cs-CZ" dirty="0" err="1"/>
              <a:t>ŽPInf</a:t>
            </a:r>
            <a:r>
              <a:rPr lang="cs-CZ" dirty="0"/>
              <a:t> upravuje přístup k informacím o životním prostředí celá řada zvláštních složkových a jiných právních </a:t>
            </a:r>
            <a:r>
              <a:rPr lang="cs-CZ" dirty="0" smtClean="0"/>
              <a:t>předpisů: </a:t>
            </a:r>
          </a:p>
          <a:p>
            <a:pPr marL="0" indent="0">
              <a:buNone/>
            </a:pPr>
            <a:r>
              <a:rPr lang="cs-CZ" dirty="0" smtClean="0"/>
              <a:t>• </a:t>
            </a:r>
            <a:r>
              <a:rPr lang="cs-CZ" dirty="0"/>
              <a:t>z. č. 224/2015 Sb., o prevenci závažných havárií, upravuje aktivní i pasivní poskytování informací o objektech, ve kterých jsou umístěny nebezpečné látky, a také informování veřejnosti informací o vzniku a dopadech závažných havárií, </a:t>
            </a:r>
            <a:endParaRPr lang="cs-CZ" dirty="0" smtClean="0"/>
          </a:p>
          <a:p>
            <a:pPr marL="0" indent="0">
              <a:buNone/>
            </a:pPr>
            <a:r>
              <a:rPr lang="cs-CZ" dirty="0" smtClean="0"/>
              <a:t>• </a:t>
            </a:r>
            <a:r>
              <a:rPr lang="cs-CZ" dirty="0"/>
              <a:t>z. č. 239/2000 Sb., o integrovaném záchranném systému, a z. č. 240/2000 Sb., o krizovém řízení (krizový zákon), upravují informování veřejnosti pro případ mimořádných situací, </a:t>
            </a:r>
            <a:endParaRPr lang="cs-CZ" dirty="0" smtClean="0"/>
          </a:p>
          <a:p>
            <a:pPr marL="0" indent="0">
              <a:buNone/>
            </a:pPr>
            <a:r>
              <a:rPr lang="cs-CZ" dirty="0" smtClean="0"/>
              <a:t>• </a:t>
            </a:r>
            <a:r>
              <a:rPr lang="cs-CZ" dirty="0"/>
              <a:t>z. č. 89/1995 Sb., o státní statistické službě, upravuje zpřístupňování údajů získaných pro statistické účely a zpřístupňování statistických informací, </a:t>
            </a:r>
            <a:endParaRPr lang="cs-CZ" dirty="0" smtClean="0"/>
          </a:p>
          <a:p>
            <a:pPr marL="0" indent="0">
              <a:buNone/>
            </a:pPr>
            <a:r>
              <a:rPr lang="cs-CZ" dirty="0" smtClean="0"/>
              <a:t>• </a:t>
            </a:r>
            <a:r>
              <a:rPr lang="cs-CZ" dirty="0"/>
              <a:t>z. č. 183/2006 Sb., o územním plánování a stavebním řádu (stavební zákon), </a:t>
            </a:r>
            <a:endParaRPr lang="cs-CZ" dirty="0" smtClean="0"/>
          </a:p>
          <a:p>
            <a:pPr marL="0" indent="0">
              <a:buNone/>
            </a:pPr>
            <a:r>
              <a:rPr lang="cs-CZ" dirty="0" smtClean="0"/>
              <a:t>• </a:t>
            </a:r>
            <a:r>
              <a:rPr lang="cs-CZ" dirty="0"/>
              <a:t>z. č. 100/2001 Sb., o posuzování vlivů na životní prostředí, </a:t>
            </a:r>
            <a:endParaRPr lang="cs-CZ" dirty="0" smtClean="0"/>
          </a:p>
          <a:p>
            <a:pPr marL="0" indent="0">
              <a:buNone/>
            </a:pPr>
            <a:r>
              <a:rPr lang="cs-CZ" dirty="0" smtClean="0"/>
              <a:t>• </a:t>
            </a:r>
            <a:r>
              <a:rPr lang="cs-CZ" dirty="0"/>
              <a:t>z. č. 76/2002 Sb., o integrované prevenci, </a:t>
            </a:r>
            <a:endParaRPr lang="cs-CZ" dirty="0" smtClean="0"/>
          </a:p>
          <a:p>
            <a:pPr marL="0" indent="0">
              <a:buNone/>
            </a:pPr>
            <a:r>
              <a:rPr lang="cs-CZ" dirty="0" smtClean="0"/>
              <a:t>• </a:t>
            </a:r>
            <a:r>
              <a:rPr lang="cs-CZ" dirty="0"/>
              <a:t>z. č. 18/1997 Sb., o mírovém využívání jaderné energie a ionizujícího záření (atomový zákon), upravuje speciálně informování obyvatelstva pro případ vzniku radiační nehody, </a:t>
            </a:r>
            <a:endParaRPr lang="cs-CZ" dirty="0" smtClean="0"/>
          </a:p>
          <a:p>
            <a:pPr marL="0" indent="0">
              <a:buNone/>
            </a:pPr>
            <a:r>
              <a:rPr lang="cs-CZ" dirty="0" smtClean="0"/>
              <a:t>• </a:t>
            </a:r>
            <a:r>
              <a:rPr lang="cs-CZ" dirty="0"/>
              <a:t>z. č. 201/2012 Sb., o ochraně ovzduší.</a:t>
            </a: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182118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Co bude integrováno?</a:t>
            </a:r>
            <a:endParaRPr lang="cs-CZ" sz="4000" b="1" dirty="0"/>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sp>
        <p:nvSpPr>
          <p:cNvPr id="10" name="TextovéPole 9"/>
          <p:cNvSpPr txBox="1"/>
          <p:nvPr/>
        </p:nvSpPr>
        <p:spPr>
          <a:xfrm>
            <a:off x="447396" y="1216333"/>
            <a:ext cx="8239404" cy="4893647"/>
          </a:xfrm>
          <a:prstGeom prst="rect">
            <a:avLst/>
          </a:prstGeom>
          <a:noFill/>
        </p:spPr>
        <p:txBody>
          <a:bodyPr wrap="square" rtlCol="0">
            <a:spAutoFit/>
          </a:bodyPr>
          <a:lstStyle/>
          <a:p>
            <a:pPr marL="742950" lvl="1" indent="-285750">
              <a:buFont typeface="Arial" panose="020B0604020202020204" pitchFamily="34" charset="0"/>
              <a:buChar char="•"/>
            </a:pPr>
            <a:r>
              <a:rPr lang="cs-CZ" sz="2400" i="1" dirty="0"/>
              <a:t>Souhlas s odnětím ze zemědělského půdního </a:t>
            </a:r>
            <a:r>
              <a:rPr lang="cs-CZ" sz="2400" i="1" dirty="0" smtClean="0"/>
              <a:t>fondu?</a:t>
            </a:r>
          </a:p>
          <a:p>
            <a:pPr marL="742950" lvl="1" indent="-285750">
              <a:buFont typeface="Arial" panose="020B0604020202020204" pitchFamily="34" charset="0"/>
              <a:buChar char="•"/>
            </a:pPr>
            <a:r>
              <a:rPr lang="cs-CZ" sz="2400" i="1" dirty="0" smtClean="0"/>
              <a:t>Povolení </a:t>
            </a:r>
            <a:r>
              <a:rPr lang="cs-CZ" sz="2400" i="1" dirty="0"/>
              <a:t>k provozu zdroje znečištění </a:t>
            </a:r>
            <a:r>
              <a:rPr lang="cs-CZ" sz="2400" i="1" dirty="0" smtClean="0"/>
              <a:t>ovzduší?</a:t>
            </a:r>
            <a:endParaRPr lang="cs-CZ" sz="2400" dirty="0"/>
          </a:p>
          <a:p>
            <a:pPr marL="742950" lvl="1" indent="-285750">
              <a:buFont typeface="Arial" panose="020B0604020202020204" pitchFamily="34" charset="0"/>
              <a:buChar char="•"/>
            </a:pPr>
            <a:r>
              <a:rPr lang="cs-CZ" sz="2400" i="1" dirty="0" smtClean="0"/>
              <a:t>Povolení </a:t>
            </a:r>
            <a:r>
              <a:rPr lang="cs-CZ" sz="2400" i="1" dirty="0"/>
              <a:t>k vypouštění odpadních </a:t>
            </a:r>
            <a:r>
              <a:rPr lang="cs-CZ" sz="2400" i="1" dirty="0" smtClean="0"/>
              <a:t>vod?</a:t>
            </a:r>
            <a:endParaRPr lang="cs-CZ" sz="2400" dirty="0"/>
          </a:p>
          <a:p>
            <a:pPr marL="742950" lvl="1" indent="-285750">
              <a:buFont typeface="Arial" panose="020B0604020202020204" pitchFamily="34" charset="0"/>
              <a:buChar char="•"/>
            </a:pPr>
            <a:r>
              <a:rPr lang="cs-CZ" sz="2400" i="1" dirty="0" smtClean="0"/>
              <a:t>Povolení </a:t>
            </a:r>
            <a:r>
              <a:rPr lang="cs-CZ" sz="2400" i="1" dirty="0"/>
              <a:t>ke kácení </a:t>
            </a:r>
            <a:r>
              <a:rPr lang="cs-CZ" sz="2400" i="1" dirty="0" smtClean="0"/>
              <a:t>stromů?</a:t>
            </a:r>
          </a:p>
          <a:p>
            <a:pPr marL="742950" lvl="1" indent="-285750">
              <a:buFont typeface="Arial" panose="020B0604020202020204" pitchFamily="34" charset="0"/>
              <a:buChar char="•"/>
            </a:pPr>
            <a:endParaRPr lang="cs-CZ" sz="2400" i="1" dirty="0"/>
          </a:p>
          <a:p>
            <a:pPr marL="742950" lvl="1" indent="-285750">
              <a:buFont typeface="Arial" panose="020B0604020202020204" pitchFamily="34" charset="0"/>
              <a:buChar char="•"/>
            </a:pPr>
            <a:r>
              <a:rPr lang="cs-CZ" sz="2400" i="1" dirty="0"/>
              <a:t>Souhlas ke stavbám v ochranných pásmech vodních </a:t>
            </a:r>
            <a:r>
              <a:rPr lang="cs-CZ" sz="2400" i="1" dirty="0" smtClean="0"/>
              <a:t>zdrojů?</a:t>
            </a:r>
          </a:p>
          <a:p>
            <a:pPr marL="742950" lvl="1" indent="-285750">
              <a:buFont typeface="Arial" panose="020B0604020202020204" pitchFamily="34" charset="0"/>
              <a:buChar char="•"/>
            </a:pPr>
            <a:r>
              <a:rPr lang="cs-CZ" sz="2400" i="1" dirty="0" smtClean="0"/>
              <a:t>Závazný </a:t>
            </a:r>
            <a:r>
              <a:rPr lang="cs-CZ" sz="2400" i="1" dirty="0"/>
              <a:t>posudek orgánu veterinární správy vydávaný jako podklad v územním, stavebním a kolaudačním řízení, které se týká staveb a zařízení, jež jsou určeny k chovu zvířat, k zacházení se živočišnými produkty a krmivy nebo k ukládání, sběru, svozu, neškodnému odstraňování a dalšímu zpracování konfiskátů živočišného </a:t>
            </a:r>
            <a:r>
              <a:rPr lang="cs-CZ" sz="2400" i="1" dirty="0" smtClean="0"/>
              <a:t>původu?</a:t>
            </a:r>
          </a:p>
          <a:p>
            <a:pPr marL="742950" lvl="1" indent="-285750">
              <a:buFont typeface="Arial" panose="020B0604020202020204" pitchFamily="34" charset="0"/>
              <a:buChar char="•"/>
            </a:pPr>
            <a:r>
              <a:rPr lang="cs-CZ" sz="2400" i="1" dirty="0" smtClean="0"/>
              <a:t>Povolení výjimky z hlukových limitů?</a:t>
            </a:r>
            <a:endParaRPr lang="cs-CZ" sz="2400" dirty="0"/>
          </a:p>
        </p:txBody>
      </p:sp>
    </p:spTree>
    <p:extLst>
      <p:ext uri="{BB962C8B-B14F-4D97-AF65-F5344CB8AC3E}">
        <p14:creationId xmlns:p14="http://schemas.microsoft.com/office/powerpoint/2010/main" val="28337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0" indent="0">
              <a:buNone/>
            </a:pPr>
            <a:r>
              <a:rPr lang="cs-CZ" dirty="0" smtClean="0"/>
              <a:t>123/1998 Sb., 106/1999 Sb.</a:t>
            </a:r>
          </a:p>
          <a:p>
            <a:pPr marL="0" indent="0">
              <a:buNone/>
            </a:pPr>
            <a:r>
              <a:rPr lang="cs-CZ" i="1" dirty="0"/>
              <a:t>l</a:t>
            </a:r>
            <a:r>
              <a:rPr lang="cs-CZ" i="1" dirty="0" smtClean="0"/>
              <a:t>ex </a:t>
            </a:r>
            <a:r>
              <a:rPr lang="cs-CZ" i="1" dirty="0" err="1" smtClean="0"/>
              <a:t>specialis</a:t>
            </a:r>
            <a:r>
              <a:rPr lang="cs-CZ" i="1" dirty="0" smtClean="0"/>
              <a:t> x lex </a:t>
            </a:r>
            <a:r>
              <a:rPr lang="cs-CZ" i="1" dirty="0" err="1" smtClean="0"/>
              <a:t>generalis</a:t>
            </a:r>
            <a:endParaRPr lang="cs-CZ" i="1" dirty="0" smtClean="0"/>
          </a:p>
          <a:p>
            <a:pPr marL="0" indent="0">
              <a:buNone/>
            </a:pPr>
            <a:endParaRPr lang="cs-CZ" i="1" dirty="0" smtClean="0"/>
          </a:p>
          <a:p>
            <a:pPr marL="0" indent="0">
              <a:buNone/>
            </a:pPr>
            <a:r>
              <a:rPr lang="cs-CZ" dirty="0" smtClean="0"/>
              <a:t>Drobné odlišnosti, stejné zásady:</a:t>
            </a:r>
          </a:p>
          <a:p>
            <a:pPr marL="0" indent="0">
              <a:buNone/>
            </a:pPr>
            <a:endParaRPr lang="cs-CZ" dirty="0" smtClean="0"/>
          </a:p>
          <a:p>
            <a:pPr marL="0" indent="0">
              <a:buNone/>
            </a:pPr>
            <a:r>
              <a:rPr lang="cs-CZ" dirty="0" smtClean="0"/>
              <a:t>Oprávněný subjekt – „každý“</a:t>
            </a:r>
          </a:p>
          <a:p>
            <a:pPr marL="0" indent="0">
              <a:buNone/>
            </a:pPr>
            <a:r>
              <a:rPr lang="cs-CZ" dirty="0" smtClean="0"/>
              <a:t>Formální nároky - minimální</a:t>
            </a:r>
          </a:p>
          <a:p>
            <a:pPr marL="0" indent="0">
              <a:buNone/>
            </a:pPr>
            <a:r>
              <a:rPr lang="cs-CZ" dirty="0" smtClean="0"/>
              <a:t>Povinné subjekty – extenzivně</a:t>
            </a:r>
          </a:p>
          <a:p>
            <a:pPr marL="0" indent="0">
              <a:buNone/>
            </a:pPr>
            <a:r>
              <a:rPr lang="cs-CZ" dirty="0" smtClean="0"/>
              <a:t>Informace – extenzivně</a:t>
            </a:r>
          </a:p>
          <a:p>
            <a:pPr marL="0" indent="0">
              <a:buNone/>
            </a:pPr>
            <a:r>
              <a:rPr lang="cs-CZ" dirty="0" smtClean="0"/>
              <a:t>Výjimky – restriktivně</a:t>
            </a:r>
          </a:p>
          <a:p>
            <a:pPr marL="0" indent="0">
              <a:buNone/>
            </a:pPr>
            <a:r>
              <a:rPr lang="cs-CZ" dirty="0" smtClean="0"/>
              <a:t>Zpoplatnění - restriktivně</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38781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Povinné subjekty</a:t>
            </a:r>
          </a:p>
          <a:p>
            <a:r>
              <a:rPr lang="cs-CZ" dirty="0" smtClean="0"/>
              <a:t>správní </a:t>
            </a:r>
            <a:r>
              <a:rPr lang="cs-CZ" dirty="0"/>
              <a:t>úřady, jiné organizační složky státu a orgány </a:t>
            </a:r>
            <a:r>
              <a:rPr lang="cs-CZ" dirty="0" smtClean="0"/>
              <a:t>územních </a:t>
            </a:r>
            <a:r>
              <a:rPr lang="cs-CZ" dirty="0"/>
              <a:t>samosprávných celků</a:t>
            </a:r>
          </a:p>
          <a:p>
            <a:r>
              <a:rPr lang="cs-CZ" dirty="0" smtClean="0"/>
              <a:t>právnické </a:t>
            </a:r>
            <a:r>
              <a:rPr lang="cs-CZ" dirty="0"/>
              <a:t>nebo fyzické osoby, které na základě </a:t>
            </a:r>
            <a:r>
              <a:rPr lang="cs-CZ" dirty="0" smtClean="0"/>
              <a:t>zvláštních </a:t>
            </a:r>
            <a:r>
              <a:rPr lang="cs-CZ" dirty="0"/>
              <a:t>právních předpisů vykonávají v oblasti </a:t>
            </a:r>
            <a:r>
              <a:rPr lang="cs-CZ" dirty="0" smtClean="0"/>
              <a:t>veřejné </a:t>
            </a:r>
            <a:r>
              <a:rPr lang="cs-CZ" dirty="0"/>
              <a:t>správy působnost vztahující se přímo nebo </a:t>
            </a:r>
            <a:r>
              <a:rPr lang="cs-CZ" dirty="0" smtClean="0"/>
              <a:t>nepřímo </a:t>
            </a:r>
            <a:r>
              <a:rPr lang="cs-CZ" dirty="0"/>
              <a:t>k životnímu prostředí</a:t>
            </a:r>
          </a:p>
          <a:p>
            <a:r>
              <a:rPr lang="cs-CZ" dirty="0" smtClean="0"/>
              <a:t>právnické </a:t>
            </a:r>
            <a:r>
              <a:rPr lang="cs-CZ" dirty="0"/>
              <a:t>osoby založené, zřízené, řízené nebo </a:t>
            </a:r>
            <a:r>
              <a:rPr lang="cs-CZ" dirty="0" smtClean="0"/>
              <a:t>pověřené </a:t>
            </a:r>
            <a:r>
              <a:rPr lang="cs-CZ" dirty="0"/>
              <a:t>subjekty výše uvedenými, jakož i fyzické </a:t>
            </a:r>
            <a:r>
              <a:rPr lang="cs-CZ" dirty="0" smtClean="0"/>
              <a:t>osoby </a:t>
            </a:r>
            <a:r>
              <a:rPr lang="cs-CZ" dirty="0"/>
              <a:t>těmito subjekty pověřené, které na základě </a:t>
            </a:r>
            <a:r>
              <a:rPr lang="cs-CZ" dirty="0" smtClean="0"/>
              <a:t>právních </a:t>
            </a:r>
            <a:r>
              <a:rPr lang="cs-CZ" dirty="0"/>
              <a:t>předpisů nebo dohody poskytují služby, </a:t>
            </a:r>
            <a:r>
              <a:rPr lang="cs-CZ" dirty="0" smtClean="0"/>
              <a:t>které </a:t>
            </a:r>
            <a:r>
              <a:rPr lang="cs-CZ" dirty="0"/>
              <a:t>ovlivňují stav životního prostředí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92515"/>
            <a:ext cx="7596336" cy="584775"/>
          </a:xfrm>
          <a:prstGeom prst="rect">
            <a:avLst/>
          </a:prstGeom>
          <a:noFill/>
        </p:spPr>
        <p:txBody>
          <a:bodyPr wrap="square" rtlCol="0">
            <a:spAutoFit/>
          </a:bodyPr>
          <a:lstStyle/>
          <a:p>
            <a:r>
              <a:rPr lang="cs-CZ" sz="3200" b="1" dirty="0" smtClean="0"/>
              <a:t>Právo na informace o životním prostředí</a:t>
            </a:r>
            <a:endParaRPr lang="cs-CZ" sz="3200" b="1" dirty="0"/>
          </a:p>
        </p:txBody>
      </p:sp>
    </p:spTree>
    <p:extLst>
      <p:ext uri="{BB962C8B-B14F-4D97-AF65-F5344CB8AC3E}">
        <p14:creationId xmlns:p14="http://schemas.microsoft.com/office/powerpoint/2010/main" val="1317362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579296" cy="4738368"/>
          </a:xfrm>
        </p:spPr>
        <p:txBody>
          <a:bodyPr>
            <a:normAutofit fontScale="92500" lnSpcReduction="20000"/>
          </a:bodyPr>
          <a:lstStyle/>
          <a:p>
            <a:pPr marL="0" indent="0">
              <a:buNone/>
            </a:pPr>
            <a:r>
              <a:rPr lang="cs-CZ" dirty="0" smtClean="0"/>
              <a:t>Náležitosti </a:t>
            </a:r>
            <a:r>
              <a:rPr lang="cs-CZ" dirty="0"/>
              <a:t>žádosti</a:t>
            </a:r>
          </a:p>
          <a:p>
            <a:r>
              <a:rPr lang="cs-CZ" dirty="0" smtClean="0"/>
              <a:t>KDO </a:t>
            </a:r>
            <a:r>
              <a:rPr lang="cs-CZ" dirty="0"/>
              <a:t>ji podal</a:t>
            </a:r>
          </a:p>
          <a:p>
            <a:r>
              <a:rPr lang="cs-CZ" dirty="0" smtClean="0"/>
              <a:t>ČEHO </a:t>
            </a:r>
            <a:r>
              <a:rPr lang="cs-CZ" dirty="0"/>
              <a:t>se má informace týkat</a:t>
            </a:r>
          </a:p>
          <a:p>
            <a:pPr marL="0" indent="0">
              <a:buNone/>
            </a:pPr>
            <a:r>
              <a:rPr lang="cs-CZ" dirty="0" smtClean="0"/>
              <a:t>Forma: ústně </a:t>
            </a:r>
            <a:r>
              <a:rPr lang="cs-CZ" dirty="0"/>
              <a:t>nebo písemně, telefonicky, elektronicky, faxem nebo jinou technicky proveditelnou formou</a:t>
            </a:r>
            <a:r>
              <a:rPr lang="cs-CZ" dirty="0" smtClean="0"/>
              <a:t>.</a:t>
            </a:r>
          </a:p>
          <a:p>
            <a:pPr marL="0" indent="0">
              <a:buNone/>
            </a:pPr>
            <a:r>
              <a:rPr lang="cs-CZ" dirty="0" smtClean="0"/>
              <a:t>Žádost nemusí </a:t>
            </a:r>
            <a:r>
              <a:rPr lang="cs-CZ" dirty="0"/>
              <a:t>být </a:t>
            </a:r>
            <a:r>
              <a:rPr lang="cs-CZ" dirty="0" smtClean="0"/>
              <a:t>odůvodněna</a:t>
            </a:r>
          </a:p>
          <a:p>
            <a:r>
              <a:rPr lang="cs-CZ" dirty="0" smtClean="0"/>
              <a:t>Odmítnutí, pokud žádost byla </a:t>
            </a:r>
            <a:r>
              <a:rPr lang="cs-CZ" dirty="0"/>
              <a:t>formulována nesrozumitelně nebo příliš obecně a žadatel, ač byl k tomu vyzván, ji </a:t>
            </a:r>
            <a:r>
              <a:rPr lang="cs-CZ" dirty="0" smtClean="0"/>
              <a:t>nedoplnil; nebo jde </a:t>
            </a:r>
            <a:r>
              <a:rPr lang="cs-CZ" dirty="0"/>
              <a:t>o anonymní </a:t>
            </a:r>
            <a:r>
              <a:rPr lang="cs-CZ" dirty="0" smtClean="0"/>
              <a:t>žádost, nebo je </a:t>
            </a:r>
            <a:r>
              <a:rPr lang="cs-CZ" dirty="0"/>
              <a:t>formulována zjevně provokativně nebo obstrukčně.</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92515"/>
            <a:ext cx="7596336" cy="584775"/>
          </a:xfrm>
          <a:prstGeom prst="rect">
            <a:avLst/>
          </a:prstGeom>
          <a:noFill/>
        </p:spPr>
        <p:txBody>
          <a:bodyPr wrap="square" rtlCol="0">
            <a:spAutoFit/>
          </a:bodyPr>
          <a:lstStyle/>
          <a:p>
            <a:r>
              <a:rPr lang="cs-CZ" sz="3200" b="1" dirty="0" smtClean="0"/>
              <a:t>Právo na informace o životním prostředí</a:t>
            </a:r>
            <a:endParaRPr lang="cs-CZ" sz="3200" b="1" dirty="0"/>
          </a:p>
        </p:txBody>
      </p:sp>
    </p:spTree>
    <p:extLst>
      <p:ext uri="{BB962C8B-B14F-4D97-AF65-F5344CB8AC3E}">
        <p14:creationId xmlns:p14="http://schemas.microsoft.com/office/powerpoint/2010/main" val="1927675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fontAlgn="base">
              <a:buNone/>
            </a:pPr>
            <a:r>
              <a:rPr lang="cs-CZ" dirty="0" smtClean="0"/>
              <a:t>Postup:</a:t>
            </a:r>
          </a:p>
          <a:p>
            <a:pPr fontAlgn="base"/>
            <a:r>
              <a:rPr lang="cs-CZ" dirty="0"/>
              <a:t>žádost nesrozumitelná nebo příliš </a:t>
            </a:r>
            <a:r>
              <a:rPr lang="cs-CZ" dirty="0" smtClean="0"/>
              <a:t>obecná – výzva k doplnění.</a:t>
            </a:r>
          </a:p>
          <a:p>
            <a:pPr fontAlgn="base"/>
            <a:r>
              <a:rPr lang="cs-CZ" dirty="0"/>
              <a:t>podána anonymně, aniž by bylo možné zjistit </a:t>
            </a:r>
            <a:r>
              <a:rPr lang="cs-CZ" dirty="0" smtClean="0"/>
              <a:t>tazatele</a:t>
            </a:r>
            <a:r>
              <a:rPr lang="cs-CZ" dirty="0"/>
              <a:t> </a:t>
            </a:r>
            <a:r>
              <a:rPr lang="cs-CZ" dirty="0" smtClean="0"/>
              <a:t>– odmítnuto.</a:t>
            </a:r>
          </a:p>
          <a:p>
            <a:pPr fontAlgn="base"/>
            <a:r>
              <a:rPr lang="cs-CZ" dirty="0"/>
              <a:t>podána subjektu, který není příslušný ji </a:t>
            </a:r>
            <a:r>
              <a:rPr lang="cs-CZ" dirty="0" smtClean="0"/>
              <a:t>zodpovědět – postoupení známému subjektu, případně </a:t>
            </a:r>
            <a:r>
              <a:rPr lang="cs-CZ" dirty="0"/>
              <a:t>do 15 dnů </a:t>
            </a:r>
            <a:r>
              <a:rPr lang="cs-CZ" dirty="0" smtClean="0"/>
              <a:t>sdělení, </a:t>
            </a:r>
            <a:r>
              <a:rPr lang="cs-CZ" dirty="0"/>
              <a:t>že </a:t>
            </a:r>
            <a:r>
              <a:rPr lang="cs-CZ" dirty="0" smtClean="0"/>
              <a:t>informaci </a:t>
            </a:r>
            <a:r>
              <a:rPr lang="cs-CZ" dirty="0"/>
              <a:t>nemůže poskytnout</a:t>
            </a:r>
            <a:r>
              <a:rPr lang="cs-CZ" dirty="0" smtClean="0"/>
              <a:t>.</a:t>
            </a:r>
            <a:r>
              <a:rPr lang="cs-CZ" dirty="0"/>
              <a:t>  </a:t>
            </a:r>
            <a:endParaRPr lang="cs-CZ" dirty="0" smtClean="0"/>
          </a:p>
          <a:p>
            <a:pPr fontAlgn="base"/>
            <a:r>
              <a:rPr lang="cs-CZ" dirty="0" smtClean="0"/>
              <a:t>jde </a:t>
            </a:r>
            <a:r>
              <a:rPr lang="cs-CZ" dirty="0"/>
              <a:t>o informaci již někde </a:t>
            </a:r>
            <a:r>
              <a:rPr lang="cs-CZ" dirty="0" smtClean="0"/>
              <a:t>zveřejněnou</a:t>
            </a:r>
            <a:r>
              <a:rPr lang="cs-CZ" dirty="0"/>
              <a:t> </a:t>
            </a:r>
            <a:r>
              <a:rPr lang="cs-CZ" dirty="0" smtClean="0"/>
              <a:t>– možnost odkázat.</a:t>
            </a:r>
            <a:r>
              <a:rPr lang="cs-CZ" dirty="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92515"/>
            <a:ext cx="7596336" cy="584775"/>
          </a:xfrm>
          <a:prstGeom prst="rect">
            <a:avLst/>
          </a:prstGeom>
          <a:noFill/>
        </p:spPr>
        <p:txBody>
          <a:bodyPr wrap="square" rtlCol="0">
            <a:spAutoFit/>
          </a:bodyPr>
          <a:lstStyle/>
          <a:p>
            <a:r>
              <a:rPr lang="cs-CZ" sz="3200" b="1" dirty="0" smtClean="0"/>
              <a:t>Právo na informace o životním prostředí</a:t>
            </a:r>
            <a:endParaRPr lang="cs-CZ" sz="3200" b="1" dirty="0"/>
          </a:p>
        </p:txBody>
      </p:sp>
    </p:spTree>
    <p:extLst>
      <p:ext uri="{BB962C8B-B14F-4D97-AF65-F5344CB8AC3E}">
        <p14:creationId xmlns:p14="http://schemas.microsoft.com/office/powerpoint/2010/main" val="2403101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smtClean="0"/>
              <a:t>Úprava ve 106/1999 Sb. </a:t>
            </a:r>
            <a:r>
              <a:rPr lang="cs-CZ" dirty="0"/>
              <a:t>klade na žadatele vyšší </a:t>
            </a:r>
            <a:r>
              <a:rPr lang="cs-CZ" dirty="0" smtClean="0"/>
              <a:t>požadavky</a:t>
            </a:r>
          </a:p>
          <a:p>
            <a:pPr marL="0" indent="0">
              <a:buNone/>
            </a:pPr>
            <a:r>
              <a:rPr lang="cs-CZ" dirty="0" smtClean="0"/>
              <a:t>Zejména </a:t>
            </a:r>
            <a:r>
              <a:rPr lang="cs-CZ" dirty="0"/>
              <a:t>v </a:t>
            </a:r>
            <a:r>
              <a:rPr lang="cs-CZ" dirty="0" smtClean="0"/>
              <a:t>případě rozsáhlejších </a:t>
            </a:r>
            <a:r>
              <a:rPr lang="cs-CZ" dirty="0"/>
              <a:t>žádostí lze proto doporučit jejich doplnění informacemi, </a:t>
            </a:r>
            <a:r>
              <a:rPr lang="cs-CZ" dirty="0" smtClean="0"/>
              <a:t>které vyhovují </a:t>
            </a:r>
            <a:r>
              <a:rPr lang="cs-CZ" dirty="0"/>
              <a:t>oběma </a:t>
            </a:r>
            <a:r>
              <a:rPr lang="cs-CZ" dirty="0" smtClean="0"/>
              <a:t>zákonům</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400705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fontAlgn="base">
              <a:buNone/>
            </a:pPr>
            <a:r>
              <a:rPr lang="cs-CZ" dirty="0" smtClean="0"/>
              <a:t>Postup:</a:t>
            </a:r>
          </a:p>
          <a:p>
            <a:pPr fontAlgn="base"/>
            <a:r>
              <a:rPr lang="cs-CZ" dirty="0"/>
              <a:t>žádost nesrozumitelná nebo příliš </a:t>
            </a:r>
            <a:r>
              <a:rPr lang="cs-CZ" dirty="0" smtClean="0"/>
              <a:t>obecná – výzva k doplnění.</a:t>
            </a:r>
          </a:p>
          <a:p>
            <a:pPr fontAlgn="base"/>
            <a:r>
              <a:rPr lang="cs-CZ" dirty="0"/>
              <a:t>podána anonymně, aniž by bylo možné zjistit </a:t>
            </a:r>
            <a:r>
              <a:rPr lang="cs-CZ" dirty="0" smtClean="0"/>
              <a:t>tazatele</a:t>
            </a:r>
            <a:r>
              <a:rPr lang="cs-CZ" dirty="0"/>
              <a:t> </a:t>
            </a:r>
            <a:r>
              <a:rPr lang="cs-CZ" dirty="0" smtClean="0"/>
              <a:t>– odmítnuto.</a:t>
            </a:r>
          </a:p>
          <a:p>
            <a:pPr fontAlgn="base"/>
            <a:r>
              <a:rPr lang="cs-CZ" dirty="0"/>
              <a:t>podána subjektu, který není příslušný ji </a:t>
            </a:r>
            <a:r>
              <a:rPr lang="cs-CZ" dirty="0" smtClean="0"/>
              <a:t>zodpovědět – postoupení známému subjektu, případně </a:t>
            </a:r>
            <a:r>
              <a:rPr lang="cs-CZ" dirty="0"/>
              <a:t>do 15 dnů </a:t>
            </a:r>
            <a:r>
              <a:rPr lang="cs-CZ" dirty="0" smtClean="0"/>
              <a:t>sdělení, </a:t>
            </a:r>
            <a:r>
              <a:rPr lang="cs-CZ" dirty="0"/>
              <a:t>že </a:t>
            </a:r>
            <a:r>
              <a:rPr lang="cs-CZ" dirty="0" smtClean="0"/>
              <a:t>informaci </a:t>
            </a:r>
            <a:r>
              <a:rPr lang="cs-CZ" dirty="0"/>
              <a:t>nemůže poskytnout</a:t>
            </a:r>
            <a:r>
              <a:rPr lang="cs-CZ" dirty="0" smtClean="0"/>
              <a:t>.</a:t>
            </a:r>
            <a:r>
              <a:rPr lang="cs-CZ" dirty="0"/>
              <a:t>  </a:t>
            </a:r>
            <a:endParaRPr lang="cs-CZ" dirty="0" smtClean="0"/>
          </a:p>
          <a:p>
            <a:pPr fontAlgn="base"/>
            <a:r>
              <a:rPr lang="cs-CZ" dirty="0" smtClean="0"/>
              <a:t>jde </a:t>
            </a:r>
            <a:r>
              <a:rPr lang="cs-CZ" dirty="0"/>
              <a:t>o informaci již někde </a:t>
            </a:r>
            <a:r>
              <a:rPr lang="cs-CZ" dirty="0" smtClean="0"/>
              <a:t>zveřejněnou</a:t>
            </a:r>
            <a:r>
              <a:rPr lang="cs-CZ" dirty="0"/>
              <a:t> </a:t>
            </a:r>
            <a:r>
              <a:rPr lang="cs-CZ" dirty="0" smtClean="0"/>
              <a:t>– možnost odkázat.</a:t>
            </a:r>
            <a:r>
              <a:rPr lang="cs-CZ" dirty="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92515"/>
            <a:ext cx="7596336" cy="584775"/>
          </a:xfrm>
          <a:prstGeom prst="rect">
            <a:avLst/>
          </a:prstGeom>
          <a:noFill/>
        </p:spPr>
        <p:txBody>
          <a:bodyPr wrap="square" rtlCol="0">
            <a:spAutoFit/>
          </a:bodyPr>
          <a:lstStyle/>
          <a:p>
            <a:r>
              <a:rPr lang="cs-CZ" sz="3200" b="1" dirty="0" smtClean="0"/>
              <a:t>Právo na informace o životním prostředí</a:t>
            </a:r>
            <a:endParaRPr lang="cs-CZ" sz="3200" b="1" dirty="0"/>
          </a:p>
        </p:txBody>
      </p:sp>
    </p:spTree>
    <p:extLst>
      <p:ext uri="{BB962C8B-B14F-4D97-AF65-F5344CB8AC3E}">
        <p14:creationId xmlns:p14="http://schemas.microsoft.com/office/powerpoint/2010/main" val="1479989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a:t>1. povinný subjekt nemá požadovanou informaci k dispozici,</a:t>
            </a:r>
          </a:p>
          <a:p>
            <a:pPr marL="0" indent="0">
              <a:buNone/>
            </a:pPr>
            <a:r>
              <a:rPr lang="cs-CZ" dirty="0"/>
              <a:t>2. povinný subjekt požadovanou informaci zpřístupní,</a:t>
            </a:r>
          </a:p>
          <a:p>
            <a:pPr marL="0" indent="0">
              <a:buNone/>
            </a:pPr>
            <a:r>
              <a:rPr lang="cs-CZ" dirty="0"/>
              <a:t>3. povinný subjekt odmítne zpřístupnit informaci, kterou má k dispozici,</a:t>
            </a:r>
          </a:p>
          <a:p>
            <a:pPr marL="0" indent="0">
              <a:buNone/>
            </a:pPr>
            <a:r>
              <a:rPr lang="cs-CZ" dirty="0"/>
              <a:t>4. povinný subjekt na žádost nereaguje.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8530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514350" indent="-514350">
              <a:buAutoNum type="arabicPeriod"/>
            </a:pPr>
            <a:r>
              <a:rPr lang="cs-CZ" b="1" dirty="0" smtClean="0">
                <a:solidFill>
                  <a:srgbClr val="FF0000"/>
                </a:solidFill>
              </a:rPr>
              <a:t>povinný </a:t>
            </a:r>
            <a:r>
              <a:rPr lang="cs-CZ" b="1" dirty="0">
                <a:solidFill>
                  <a:srgbClr val="FF0000"/>
                </a:solidFill>
              </a:rPr>
              <a:t>subjekt nemá požadovanou informaci k </a:t>
            </a:r>
            <a:r>
              <a:rPr lang="cs-CZ" b="1" dirty="0" smtClean="0">
                <a:solidFill>
                  <a:srgbClr val="FF0000"/>
                </a:solidFill>
              </a:rPr>
              <a:t>dispozici</a:t>
            </a:r>
          </a:p>
          <a:p>
            <a:pPr marL="514350" indent="-514350">
              <a:buAutoNum type="arabicPeriod"/>
            </a:pPr>
            <a:endParaRPr lang="cs-CZ" dirty="0" smtClean="0"/>
          </a:p>
          <a:p>
            <a:pPr marL="0" indent="0">
              <a:buNone/>
            </a:pPr>
            <a:r>
              <a:rPr lang="cs-CZ" dirty="0" smtClean="0"/>
              <a:t>Nepříslušný subjekt:</a:t>
            </a:r>
            <a:endParaRPr lang="cs-CZ" dirty="0"/>
          </a:p>
          <a:p>
            <a:r>
              <a:rPr lang="cs-CZ" dirty="0"/>
              <a:t>§ 4 </a:t>
            </a:r>
            <a:r>
              <a:rPr lang="cs-CZ" dirty="0" err="1" smtClean="0"/>
              <a:t>ŽPInf</a:t>
            </a:r>
            <a:r>
              <a:rPr lang="cs-CZ" dirty="0" smtClean="0"/>
              <a:t>: povinnost </a:t>
            </a:r>
            <a:r>
              <a:rPr lang="cs-CZ" dirty="0"/>
              <a:t>vyzvaného orgánu sdělit </a:t>
            </a:r>
            <a:r>
              <a:rPr lang="cs-CZ" dirty="0" smtClean="0"/>
              <a:t>bez zbytečného </a:t>
            </a:r>
            <a:r>
              <a:rPr lang="cs-CZ" dirty="0"/>
              <a:t>odkladu žadateli, že požadovanou informaci nemůže z </a:t>
            </a:r>
            <a:r>
              <a:rPr lang="cs-CZ" dirty="0" smtClean="0"/>
              <a:t>tohoto důvodu poskytnout. Případné postoupení žádosti</a:t>
            </a:r>
          </a:p>
          <a:p>
            <a:r>
              <a:rPr lang="cs-CZ" dirty="0" smtClean="0"/>
              <a:t>Lhůta 15 dní</a:t>
            </a:r>
          </a:p>
          <a:p>
            <a:r>
              <a:rPr lang="cs-CZ" dirty="0"/>
              <a:t>Problematická je situace, kdy je žadatel přesvědčen, že povinný subjekt </a:t>
            </a:r>
            <a:r>
              <a:rPr lang="cs-CZ" dirty="0" smtClean="0"/>
              <a:t>požadovanou informací </a:t>
            </a:r>
            <a:r>
              <a:rPr lang="cs-CZ" dirty="0"/>
              <a:t>disponuje, ovšem z nějakého důvodu popírá či </a:t>
            </a:r>
            <a:r>
              <a:rPr lang="cs-CZ" dirty="0" smtClean="0"/>
              <a:t>zatajuje její </a:t>
            </a:r>
            <a:r>
              <a:rPr lang="cs-CZ" dirty="0"/>
              <a:t>existenci</a:t>
            </a:r>
            <a:r>
              <a:rPr lang="cs-CZ" dirty="0" smtClean="0"/>
              <a:t>.</a:t>
            </a:r>
          </a:p>
          <a:p>
            <a:r>
              <a:rPr lang="cs-CZ" dirty="0" smtClean="0"/>
              <a:t>Další problematická situace: subjekt není povinný, ani nemůže být nepříslušný:</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619710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endParaRPr lang="cs-CZ" dirty="0"/>
          </a:p>
          <a:p>
            <a:pPr marL="0" indent="0">
              <a:buNone/>
            </a:pPr>
            <a:r>
              <a:rPr lang="cs-CZ" dirty="0" smtClean="0"/>
              <a:t>Lhůta 30 dnů, případně možné prodloužit až na 60.</a:t>
            </a:r>
          </a:p>
          <a:p>
            <a:pPr marL="0" indent="0">
              <a:buNone/>
            </a:pPr>
            <a:r>
              <a:rPr lang="cs-CZ" dirty="0" smtClean="0"/>
              <a:t>Co když je </a:t>
            </a:r>
            <a:r>
              <a:rPr lang="cs-CZ" dirty="0"/>
              <a:t>poskytnutá </a:t>
            </a:r>
            <a:r>
              <a:rPr lang="cs-CZ" dirty="0" smtClean="0"/>
              <a:t>informace nedostatečná </a:t>
            </a:r>
            <a:r>
              <a:rPr lang="cs-CZ" dirty="0"/>
              <a:t>či </a:t>
            </a:r>
            <a:r>
              <a:rPr lang="cs-CZ" dirty="0" smtClean="0"/>
              <a:t>neúplná?</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60501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r>
              <a:rPr lang="cs-CZ" dirty="0" smtClean="0"/>
              <a:t>Zpoplatnění:</a:t>
            </a:r>
          </a:p>
          <a:p>
            <a:pPr marL="0" indent="0">
              <a:buNone/>
            </a:pPr>
            <a:endParaRPr lang="cs-CZ" dirty="0"/>
          </a:p>
          <a:p>
            <a:r>
              <a:rPr lang="cs-CZ" dirty="0"/>
              <a:t>Co se týče úhrady za poskytnutí informace, povinný subjekt může za </a:t>
            </a:r>
            <a:r>
              <a:rPr lang="cs-CZ" dirty="0" smtClean="0"/>
              <a:t>informace žádat </a:t>
            </a:r>
            <a:r>
              <a:rPr lang="cs-CZ" dirty="0"/>
              <a:t>úhradu, ale poskytnutí informace by tím neměl podmiňovat.</a:t>
            </a:r>
          </a:p>
          <a:p>
            <a:r>
              <a:rPr lang="cs-CZ" dirty="0"/>
              <a:t>Naopak podle </a:t>
            </a:r>
            <a:r>
              <a:rPr lang="cs-CZ" dirty="0" err="1"/>
              <a:t>InfZ</a:t>
            </a:r>
            <a:r>
              <a:rPr lang="cs-CZ" dirty="0"/>
              <a:t> může být zaplacení úhrady nebo zálohy </a:t>
            </a:r>
            <a:r>
              <a:rPr lang="cs-CZ" dirty="0" smtClean="0"/>
              <a:t>vyžadováno předem</a:t>
            </a:r>
            <a:r>
              <a:rPr lang="cs-CZ" dirty="0"/>
              <a:t>. Společným znakem obou zákonných úprav je požadavek, aby </a:t>
            </a:r>
            <a:r>
              <a:rPr lang="cs-CZ" dirty="0" smtClean="0"/>
              <a:t>výše úhrady </a:t>
            </a:r>
            <a:r>
              <a:rPr lang="cs-CZ" dirty="0"/>
              <a:t>byla přiměřená a nepřevýšila náklady spojené s pořízením </a:t>
            </a:r>
            <a:r>
              <a:rPr lang="cs-CZ" dirty="0" smtClean="0"/>
              <a:t>kopií.</a:t>
            </a:r>
          </a:p>
          <a:p>
            <a:r>
              <a:rPr lang="cs-CZ" dirty="0" err="1" smtClean="0"/>
              <a:t>InfZ</a:t>
            </a:r>
            <a:r>
              <a:rPr lang="cs-CZ" dirty="0" smtClean="0"/>
              <a:t> dále </a:t>
            </a:r>
            <a:r>
              <a:rPr lang="cs-CZ" dirty="0"/>
              <a:t>umožňuje žádat úhradu za tzv. rozsáhlé vyhledání informací, </a:t>
            </a:r>
            <a:r>
              <a:rPr lang="cs-CZ" dirty="0" smtClean="0"/>
              <a:t>zatímco </a:t>
            </a:r>
            <a:r>
              <a:rPr lang="cs-CZ" dirty="0" err="1" smtClean="0"/>
              <a:t>ŽPInf</a:t>
            </a:r>
            <a:r>
              <a:rPr lang="cs-CZ" dirty="0" smtClean="0"/>
              <a:t> </a:t>
            </a:r>
            <a:r>
              <a:rPr lang="cs-CZ" dirty="0"/>
              <a:t>takový postup povinným subjektům neumožňuje.</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61847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nahrazuje?</a:t>
            </a:r>
            <a:endParaRPr lang="cs-CZ" sz="4000" b="1" dirty="0"/>
          </a:p>
        </p:txBody>
      </p:sp>
      <p:sp>
        <p:nvSpPr>
          <p:cNvPr id="5" name="TextovéPole 4"/>
          <p:cNvSpPr txBox="1"/>
          <p:nvPr/>
        </p:nvSpPr>
        <p:spPr>
          <a:xfrm>
            <a:off x="251520" y="1988840"/>
            <a:ext cx="8640960" cy="5139869"/>
          </a:xfrm>
          <a:prstGeom prst="rect">
            <a:avLst/>
          </a:prstGeom>
          <a:noFill/>
        </p:spPr>
        <p:txBody>
          <a:bodyPr wrap="square" rtlCol="0">
            <a:spAutoFit/>
          </a:bodyPr>
          <a:lstStyle/>
          <a:p>
            <a:pPr marL="457200" indent="-457200">
              <a:buFont typeface="Arial" pitchFamily="34" charset="0"/>
              <a:buChar char="•"/>
            </a:pPr>
            <a:r>
              <a:rPr lang="cs-CZ" sz="2800" b="1" dirty="0"/>
              <a:t>Vodní zákon (§ 126 odst. </a:t>
            </a:r>
            <a:r>
              <a:rPr lang="cs-CZ" sz="2800" b="1" dirty="0" smtClean="0"/>
              <a:t>5)</a:t>
            </a:r>
          </a:p>
          <a:p>
            <a:pPr marL="457200" indent="-457200">
              <a:buFont typeface="Arial" pitchFamily="34" charset="0"/>
              <a:buChar char="•"/>
            </a:pPr>
            <a:r>
              <a:rPr lang="cs-CZ" sz="2800" b="1" dirty="0" smtClean="0"/>
              <a:t>Zákon o </a:t>
            </a:r>
            <a:r>
              <a:rPr lang="cs-CZ" sz="2800" b="1" dirty="0"/>
              <a:t>ochraně ovzduší (§ 40 odst. </a:t>
            </a:r>
            <a:r>
              <a:rPr lang="cs-CZ" sz="2800" b="1" dirty="0" smtClean="0"/>
              <a:t>2)</a:t>
            </a:r>
          </a:p>
          <a:p>
            <a:pPr marL="457200" indent="-457200">
              <a:buFont typeface="Arial" pitchFamily="34" charset="0"/>
              <a:buChar char="•"/>
            </a:pPr>
            <a:r>
              <a:rPr lang="cs-CZ" sz="2800" b="1" dirty="0" smtClean="0"/>
              <a:t>Zákon </a:t>
            </a:r>
            <a:r>
              <a:rPr lang="cs-CZ" sz="2800" b="1" dirty="0"/>
              <a:t>o odpadech (§ 82 odst. </a:t>
            </a:r>
            <a:r>
              <a:rPr lang="cs-CZ" sz="2800" b="1" dirty="0" smtClean="0"/>
              <a:t>2)</a:t>
            </a:r>
          </a:p>
          <a:p>
            <a:pPr marL="457200" indent="-457200">
              <a:buFont typeface="Arial" pitchFamily="34" charset="0"/>
              <a:buChar char="•"/>
            </a:pPr>
            <a:r>
              <a:rPr lang="cs-CZ" sz="2800" b="1" dirty="0"/>
              <a:t>Lázeňský zákon (§ 37 odst. </a:t>
            </a:r>
            <a:r>
              <a:rPr lang="cs-CZ" sz="2800" b="1" dirty="0" smtClean="0"/>
              <a:t>6</a:t>
            </a:r>
            <a:r>
              <a:rPr lang="cs-CZ" sz="3200" b="1" dirty="0" smtClean="0"/>
              <a:t>)</a:t>
            </a:r>
          </a:p>
          <a:p>
            <a:pPr marL="457200" indent="-457200">
              <a:buFont typeface="Arial" pitchFamily="34" charset="0"/>
              <a:buChar char="•"/>
            </a:pPr>
            <a:r>
              <a:rPr lang="cs-CZ" sz="3200" b="1" dirty="0" smtClean="0"/>
              <a:t>Zákon o ochraně </a:t>
            </a:r>
            <a:r>
              <a:rPr lang="cs-CZ" sz="3200" b="1" dirty="0"/>
              <a:t>veřejného zdraví (§ 31 odst. </a:t>
            </a:r>
            <a:r>
              <a:rPr lang="cs-CZ" sz="3200" b="1" dirty="0" smtClean="0"/>
              <a:t>1)</a:t>
            </a:r>
          </a:p>
          <a:p>
            <a:pPr marL="457200" indent="-457200">
              <a:buFont typeface="Arial" pitchFamily="34" charset="0"/>
              <a:buChar char="•"/>
            </a:pPr>
            <a:r>
              <a:rPr lang="cs-CZ" sz="3200" b="1" dirty="0"/>
              <a:t>Veterinární zákon (§ </a:t>
            </a:r>
            <a:r>
              <a:rPr lang="cs-CZ" sz="3200" b="1" dirty="0" smtClean="0"/>
              <a:t>77a)</a:t>
            </a:r>
          </a:p>
          <a:p>
            <a:pPr marL="457200" indent="-457200">
              <a:buFont typeface="Arial" pitchFamily="34" charset="0"/>
              <a:buChar char="•"/>
            </a:pPr>
            <a:endParaRPr lang="cs-CZ" sz="3200" b="1" dirty="0" smtClean="0"/>
          </a:p>
          <a:p>
            <a:pPr marL="457200" indent="-457200">
              <a:buFont typeface="Arial" pitchFamily="34" charset="0"/>
              <a:buChar char="•"/>
            </a:pPr>
            <a:endParaRPr lang="cs-CZ" sz="3200" b="1" dirty="0" smtClean="0"/>
          </a:p>
          <a:p>
            <a:pPr marL="457200" indent="-457200">
              <a:buFont typeface="Arial" pitchFamily="34" charset="0"/>
              <a:buChar char="•"/>
            </a:pPr>
            <a:endParaRPr lang="cs-CZ" sz="2800" b="1" dirty="0" smtClean="0"/>
          </a:p>
          <a:p>
            <a:endParaRPr lang="cs-CZ" sz="2800" b="1" dirty="0"/>
          </a:p>
          <a:p>
            <a:endParaRPr lang="cs-CZ" sz="2800" b="1" dirty="0"/>
          </a:p>
        </p:txBody>
      </p:sp>
      <p:sp>
        <p:nvSpPr>
          <p:cNvPr id="7" name="TextovéPole 6"/>
          <p:cNvSpPr txBox="1"/>
          <p:nvPr/>
        </p:nvSpPr>
        <p:spPr>
          <a:xfrm>
            <a:off x="395536" y="6021288"/>
            <a:ext cx="8424936" cy="461665"/>
          </a:xfrm>
          <a:prstGeom prst="rect">
            <a:avLst/>
          </a:prstGeom>
          <a:noFill/>
        </p:spPr>
        <p:txBody>
          <a:bodyPr wrap="square" rtlCol="0">
            <a:spAutoFit/>
          </a:bodyPr>
          <a:lstStyle/>
          <a:p>
            <a:r>
              <a:rPr lang="cs-CZ" sz="2400" b="1" dirty="0" smtClean="0"/>
              <a:t>Přechodná ustanovení – pokrývání již existujících zařízení</a:t>
            </a:r>
            <a:endParaRPr lang="cs-CZ" sz="2400" b="1" dirty="0"/>
          </a:p>
        </p:txBody>
      </p:sp>
    </p:spTree>
    <p:extLst>
      <p:ext uri="{BB962C8B-B14F-4D97-AF65-F5344CB8AC3E}">
        <p14:creationId xmlns:p14="http://schemas.microsoft.com/office/powerpoint/2010/main" val="34893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92500" lnSpcReduction="1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r>
              <a:rPr lang="cs-CZ" dirty="0"/>
              <a:t>Povinný subjekt </a:t>
            </a:r>
            <a:r>
              <a:rPr lang="cs-CZ" b="1" dirty="0"/>
              <a:t>je povinen odepřít </a:t>
            </a:r>
            <a:r>
              <a:rPr lang="cs-CZ" dirty="0"/>
              <a:t>zpřístupnění informace, pokud to </a:t>
            </a:r>
            <a:r>
              <a:rPr lang="cs-CZ" dirty="0" smtClean="0"/>
              <a:t>vylučují předpisy</a:t>
            </a:r>
            <a:r>
              <a:rPr lang="cs-CZ" dirty="0"/>
              <a:t>:</a:t>
            </a:r>
          </a:p>
          <a:p>
            <a:pPr marL="0" indent="0">
              <a:buNone/>
            </a:pPr>
            <a:r>
              <a:rPr lang="cs-CZ" dirty="0" smtClean="0"/>
              <a:t>	• </a:t>
            </a:r>
            <a:r>
              <a:rPr lang="cs-CZ" dirty="0"/>
              <a:t>ochraně utajovaných informací,</a:t>
            </a:r>
          </a:p>
          <a:p>
            <a:pPr marL="0" indent="0">
              <a:buNone/>
            </a:pPr>
            <a:r>
              <a:rPr lang="cs-CZ" dirty="0" smtClean="0"/>
              <a:t>	• </a:t>
            </a:r>
            <a:r>
              <a:rPr lang="cs-CZ" dirty="0"/>
              <a:t>ochraně osobních nebo individuálních údajů </a:t>
            </a:r>
            <a:r>
              <a:rPr lang="cs-CZ" dirty="0" smtClean="0"/>
              <a:t>	a </a:t>
            </a:r>
            <a:r>
              <a:rPr lang="cs-CZ" dirty="0"/>
              <a:t>o ochraně osobnosti,</a:t>
            </a:r>
          </a:p>
          <a:p>
            <a:pPr marL="0" indent="0">
              <a:buNone/>
            </a:pPr>
            <a:r>
              <a:rPr lang="cs-CZ" dirty="0" smtClean="0"/>
              <a:t>	• </a:t>
            </a:r>
            <a:r>
              <a:rPr lang="cs-CZ" dirty="0"/>
              <a:t>ochraně duševního vlastnictví,</a:t>
            </a:r>
          </a:p>
          <a:p>
            <a:pPr marL="0" indent="0">
              <a:buNone/>
            </a:pPr>
            <a:r>
              <a:rPr lang="cs-CZ" dirty="0" smtClean="0"/>
              <a:t>	• </a:t>
            </a:r>
            <a:r>
              <a:rPr lang="cs-CZ" dirty="0"/>
              <a:t>ochraně obchodního tajemství.</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279090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77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smtClean="0"/>
              <a:t>Zpřístupnění </a:t>
            </a:r>
            <a:r>
              <a:rPr lang="cs-CZ" dirty="0"/>
              <a:t>informace </a:t>
            </a:r>
            <a:r>
              <a:rPr lang="cs-CZ" b="1" dirty="0" smtClean="0"/>
              <a:t>může </a:t>
            </a:r>
            <a:r>
              <a:rPr lang="cs-CZ" b="1" dirty="0"/>
              <a:t>být </a:t>
            </a:r>
            <a:r>
              <a:rPr lang="cs-CZ" b="1" dirty="0" smtClean="0"/>
              <a:t>odmítnuto</a:t>
            </a:r>
            <a:r>
              <a:rPr lang="cs-CZ" dirty="0" smtClean="0"/>
              <a:t>:</a:t>
            </a:r>
          </a:p>
          <a:p>
            <a:pPr marL="400050" lvl="1" indent="0">
              <a:buNone/>
            </a:pPr>
            <a:r>
              <a:rPr lang="cs-CZ" dirty="0" smtClean="0"/>
              <a:t>• </a:t>
            </a:r>
            <a:r>
              <a:rPr lang="cs-CZ" dirty="0"/>
              <a:t>informace byla povinnému subjektu předána osobou, která k </a:t>
            </a:r>
            <a:r>
              <a:rPr lang="cs-CZ" dirty="0" smtClean="0"/>
              <a:t>tomu nebyla </a:t>
            </a:r>
            <a:r>
              <a:rPr lang="cs-CZ" dirty="0"/>
              <a:t>podle zákona povinna a nedala předchozí písemný </a:t>
            </a:r>
            <a:r>
              <a:rPr lang="cs-CZ" dirty="0" smtClean="0"/>
              <a:t>souhlas k </a:t>
            </a:r>
            <a:r>
              <a:rPr lang="cs-CZ" dirty="0"/>
              <a:t>zpřístupnění této informace,</a:t>
            </a:r>
          </a:p>
          <a:p>
            <a:pPr marL="400050" lvl="1" indent="0">
              <a:buNone/>
            </a:pPr>
            <a:r>
              <a:rPr lang="cs-CZ" dirty="0"/>
              <a:t>• zpřístupnění této informace by mohlo mít nepříznivý vliv na </a:t>
            </a:r>
            <a:r>
              <a:rPr lang="cs-CZ" dirty="0" smtClean="0"/>
              <a:t>ochranu životního </a:t>
            </a:r>
            <a:r>
              <a:rPr lang="cs-CZ" dirty="0"/>
              <a:t>prostředí v místech, kterých se informace týká,</a:t>
            </a:r>
          </a:p>
          <a:p>
            <a:pPr marL="400050" lvl="1" indent="0">
              <a:buNone/>
            </a:pPr>
            <a:r>
              <a:rPr lang="cs-CZ" dirty="0"/>
              <a:t>• žadatel se domáhá informací opatřovaných v rámci přípravného </a:t>
            </a:r>
            <a:r>
              <a:rPr lang="cs-CZ" dirty="0" smtClean="0"/>
              <a:t>vyšetřování </a:t>
            </a:r>
            <a:r>
              <a:rPr lang="cs-CZ" dirty="0"/>
              <a:t>v trestních věcech nebo se informace týká </a:t>
            </a:r>
            <a:r>
              <a:rPr lang="cs-CZ" dirty="0" smtClean="0"/>
              <a:t>neukončených řízení </a:t>
            </a:r>
            <a:r>
              <a:rPr lang="cs-CZ" dirty="0"/>
              <a:t>a nepravomocných rozhodnutí o přestupcích a </a:t>
            </a:r>
            <a:r>
              <a:rPr lang="cs-CZ" dirty="0" smtClean="0"/>
              <a:t>jiných správních </a:t>
            </a:r>
            <a:r>
              <a:rPr lang="cs-CZ" dirty="0"/>
              <a:t>deliktech,</a:t>
            </a:r>
          </a:p>
          <a:p>
            <a:pPr marL="400050" lvl="1" indent="0">
              <a:buNone/>
            </a:pPr>
            <a:r>
              <a:rPr lang="cs-CZ" dirty="0"/>
              <a:t>• žádost byla formulována nesrozumitelně nebo příliš obecně a </a:t>
            </a:r>
            <a:r>
              <a:rPr lang="cs-CZ" dirty="0" smtClean="0"/>
              <a:t>žadatel, ač </a:t>
            </a:r>
            <a:r>
              <a:rPr lang="cs-CZ" dirty="0"/>
              <a:t>byl k tomu vyzván, ji nedoplnil, nebo jde o anonymní žádost.</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4977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92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a:t>Kromě toho </a:t>
            </a:r>
            <a:r>
              <a:rPr lang="cs-CZ" b="1" dirty="0"/>
              <a:t>lze odepřít </a:t>
            </a:r>
            <a:r>
              <a:rPr lang="cs-CZ" dirty="0"/>
              <a:t>zpřístupnění informace i v následujících případech:</a:t>
            </a:r>
          </a:p>
          <a:p>
            <a:pPr marL="400050" lvl="1" indent="0">
              <a:buNone/>
            </a:pPr>
            <a:r>
              <a:rPr lang="cs-CZ" dirty="0"/>
              <a:t>• žádost se týká dosud nezpracovaných nebo </a:t>
            </a:r>
            <a:r>
              <a:rPr lang="cs-CZ" dirty="0" smtClean="0"/>
              <a:t>nevyhodnocených </a:t>
            </a:r>
            <a:r>
              <a:rPr lang="cs-CZ" dirty="0"/>
              <a:t>údajů,</a:t>
            </a:r>
          </a:p>
          <a:p>
            <a:pPr marL="400050" lvl="1" indent="0">
              <a:buNone/>
            </a:pPr>
            <a:r>
              <a:rPr lang="cs-CZ" dirty="0"/>
              <a:t>• žádost je formulována zjevně provokativně nebo obstrukčně,</a:t>
            </a:r>
          </a:p>
          <a:p>
            <a:pPr marL="400050" lvl="1" indent="0">
              <a:buNone/>
            </a:pPr>
            <a:r>
              <a:rPr lang="cs-CZ" dirty="0"/>
              <a:t>• žadatel má již požadovanou informaci prokazatelně k dispozici,</a:t>
            </a:r>
          </a:p>
          <a:p>
            <a:pPr marL="400050" lvl="1" indent="0">
              <a:buNone/>
            </a:pPr>
            <a:r>
              <a:rPr lang="cs-CZ" dirty="0"/>
              <a:t>• informace se týká vnitřních pokynů povinného subjektu, které se </a:t>
            </a:r>
            <a:r>
              <a:rPr lang="cs-CZ" dirty="0" smtClean="0"/>
              <a:t>vztahují výhradně </a:t>
            </a:r>
            <a:r>
              <a:rPr lang="cs-CZ" dirty="0"/>
              <a:t>k jeho vnitřnímu chodu.</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1928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r>
              <a:rPr lang="cs-CZ" dirty="0"/>
              <a:t>N</a:t>
            </a:r>
            <a:r>
              <a:rPr lang="cs-CZ" dirty="0" smtClean="0"/>
              <a:t>astává </a:t>
            </a:r>
            <a:r>
              <a:rPr lang="cs-CZ" dirty="0"/>
              <a:t>tzv. </a:t>
            </a:r>
            <a:r>
              <a:rPr lang="cs-CZ" b="1" dirty="0"/>
              <a:t>fikce zamítavého </a:t>
            </a:r>
            <a:r>
              <a:rPr lang="cs-CZ" b="1" dirty="0" smtClean="0"/>
              <a:t>rozhodnutí</a:t>
            </a:r>
          </a:p>
          <a:p>
            <a:r>
              <a:rPr lang="cs-CZ" b="1" dirty="0" smtClean="0">
                <a:solidFill>
                  <a:srgbClr val="FF0000"/>
                </a:solidFill>
              </a:rPr>
              <a:t>Co s tím?</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41473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lnSpcReduction="10000"/>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pPr marL="0" indent="0" algn="just">
              <a:buNone/>
            </a:pPr>
            <a:r>
              <a:rPr lang="cs-CZ" dirty="0" smtClean="0"/>
              <a:t>Zatímco </a:t>
            </a:r>
            <a:r>
              <a:rPr lang="cs-CZ" dirty="0"/>
              <a:t>§ 16 odst. 4 </a:t>
            </a:r>
            <a:r>
              <a:rPr lang="cs-CZ" dirty="0" err="1"/>
              <a:t>InfZ</a:t>
            </a:r>
            <a:r>
              <a:rPr lang="cs-CZ" dirty="0"/>
              <a:t> stanoví </a:t>
            </a:r>
            <a:r>
              <a:rPr lang="cs-CZ" dirty="0" smtClean="0"/>
              <a:t>soudu, nejsou-li </a:t>
            </a:r>
            <a:r>
              <a:rPr lang="cs-CZ" dirty="0"/>
              <a:t>žádné důvody pro odmítnutí žádosti, </a:t>
            </a:r>
            <a:r>
              <a:rPr lang="cs-CZ" dirty="0" smtClean="0"/>
              <a:t>aby povinnému </a:t>
            </a:r>
            <a:r>
              <a:rPr lang="cs-CZ" dirty="0"/>
              <a:t>subjektu </a:t>
            </a:r>
            <a:r>
              <a:rPr lang="cs-CZ" dirty="0" smtClean="0"/>
              <a:t>nařídil požadované </a:t>
            </a:r>
            <a:r>
              <a:rPr lang="cs-CZ" dirty="0"/>
              <a:t>informace poskytnout, podle § 14 odst. 2 </a:t>
            </a:r>
            <a:r>
              <a:rPr lang="cs-CZ" dirty="0" err="1"/>
              <a:t>ŽPInf</a:t>
            </a:r>
            <a:r>
              <a:rPr lang="cs-CZ" dirty="0"/>
              <a:t> se </a:t>
            </a:r>
            <a:r>
              <a:rPr lang="cs-CZ" dirty="0" smtClean="0"/>
              <a:t>toliko uplatní </a:t>
            </a:r>
            <a:r>
              <a:rPr lang="cs-CZ" dirty="0"/>
              <a:t>obecná úprava řízení před </a:t>
            </a:r>
            <a:r>
              <a:rPr lang="cs-CZ" dirty="0" smtClean="0"/>
              <a:t> správními </a:t>
            </a:r>
            <a:r>
              <a:rPr lang="cs-CZ" dirty="0"/>
              <a:t>soudy, která s možností </a:t>
            </a:r>
            <a:r>
              <a:rPr lang="cs-CZ" dirty="0" smtClean="0"/>
              <a:t>nařízení poskytnutí </a:t>
            </a:r>
            <a:r>
              <a:rPr lang="cs-CZ" dirty="0"/>
              <a:t>informace nepočítá.</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3214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331640" y="3212976"/>
            <a:ext cx="9453736" cy="830997"/>
          </a:xfrm>
          <a:prstGeom prst="rect">
            <a:avLst/>
          </a:prstGeom>
          <a:noFill/>
        </p:spPr>
        <p:txBody>
          <a:bodyPr wrap="square" rtlCol="0">
            <a:spAutoFit/>
          </a:bodyPr>
          <a:lstStyle/>
          <a:p>
            <a:r>
              <a:rPr lang="cs-CZ" sz="2400" b="1" dirty="0">
                <a:latin typeface="Consolas" panose="020B0609020204030204" pitchFamily="49" charset="0"/>
              </a:rPr>
              <a:t>Ú</a:t>
            </a:r>
            <a:r>
              <a:rPr lang="cs-CZ" sz="2400" b="1" dirty="0" smtClean="0">
                <a:latin typeface="Consolas" panose="020B0609020204030204" pitchFamily="49" charset="0"/>
              </a:rPr>
              <a:t>čast </a:t>
            </a:r>
            <a:r>
              <a:rPr lang="cs-CZ" sz="2400" b="1" dirty="0">
                <a:latin typeface="Consolas" panose="020B0609020204030204" pitchFamily="49" charset="0"/>
              </a:rPr>
              <a:t>veřejnosti </a:t>
            </a:r>
            <a:r>
              <a:rPr lang="cs-CZ" sz="2400" b="1" dirty="0" smtClean="0">
                <a:latin typeface="Consolas" panose="020B0609020204030204" pitchFamily="49" charset="0"/>
              </a:rPr>
              <a:t>na rozhodování</a:t>
            </a:r>
          </a:p>
          <a:p>
            <a:endParaRPr lang="cs-CZ" sz="2400" b="1" dirty="0">
              <a:latin typeface="Consolas" panose="020B0609020204030204" pitchFamily="49" charset="0"/>
            </a:endParaRPr>
          </a:p>
        </p:txBody>
      </p:sp>
      <p:sp>
        <p:nvSpPr>
          <p:cNvPr id="3" name="TextovéPole 2"/>
          <p:cNvSpPr txBox="1"/>
          <p:nvPr/>
        </p:nvSpPr>
        <p:spPr>
          <a:xfrm>
            <a:off x="4283968" y="5229200"/>
            <a:ext cx="3816424" cy="369332"/>
          </a:xfrm>
          <a:prstGeom prst="rect">
            <a:avLst/>
          </a:prstGeom>
          <a:noFill/>
        </p:spPr>
        <p:txBody>
          <a:bodyPr wrap="square" rtlCol="0">
            <a:spAutoFit/>
          </a:bodyPr>
          <a:lstStyle/>
          <a:p>
            <a:r>
              <a:rPr lang="cs-CZ" b="1" dirty="0" smtClean="0"/>
              <a:t>Veřejnost x dotčená veřejnost</a:t>
            </a:r>
            <a:endParaRPr lang="cs-CZ" b="1" dirty="0"/>
          </a:p>
        </p:txBody>
      </p:sp>
    </p:spTree>
    <p:extLst>
      <p:ext uri="{BB962C8B-B14F-4D97-AF65-F5344CB8AC3E}">
        <p14:creationId xmlns:p14="http://schemas.microsoft.com/office/powerpoint/2010/main" val="39066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66</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9498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67</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2" name="TextovéPole 1"/>
          <p:cNvSpPr txBox="1"/>
          <p:nvPr/>
        </p:nvSpPr>
        <p:spPr>
          <a:xfrm>
            <a:off x="611560" y="2636912"/>
            <a:ext cx="7848872" cy="1477328"/>
          </a:xfrm>
          <a:prstGeom prst="rect">
            <a:avLst/>
          </a:prstGeom>
          <a:noFill/>
        </p:spPr>
        <p:txBody>
          <a:bodyPr wrap="square" rtlCol="0">
            <a:spAutoFit/>
          </a:bodyPr>
          <a:lstStyle/>
          <a:p>
            <a:r>
              <a:rPr lang="cs-CZ" b="1" dirty="0"/>
              <a:t>Účast na tvorbě plánů, programů a </a:t>
            </a:r>
            <a:r>
              <a:rPr lang="cs-CZ" b="1" dirty="0" smtClean="0"/>
              <a:t>politik</a:t>
            </a:r>
          </a:p>
          <a:p>
            <a:pPr marL="285750" indent="-285750">
              <a:buFont typeface="Arial" panose="020B0604020202020204" pitchFamily="34" charset="0"/>
              <a:buChar char="•"/>
            </a:pPr>
            <a:r>
              <a:rPr lang="cs-CZ" dirty="0"/>
              <a:t>§ 172 odst. 4 a 5 správního </a:t>
            </a:r>
            <a:r>
              <a:rPr lang="cs-CZ" dirty="0" smtClean="0"/>
              <a:t>řádu</a:t>
            </a:r>
          </a:p>
          <a:p>
            <a:pPr marL="285750" indent="-285750">
              <a:buFont typeface="Arial" panose="020B0604020202020204" pitchFamily="34" charset="0"/>
              <a:buChar char="•"/>
            </a:pPr>
            <a:r>
              <a:rPr lang="cs-CZ" dirty="0" smtClean="0"/>
              <a:t>Stavební zákon</a:t>
            </a:r>
          </a:p>
          <a:p>
            <a:pPr marL="285750" indent="-285750">
              <a:buFont typeface="Arial" panose="020B0604020202020204" pitchFamily="34" charset="0"/>
              <a:buChar char="•"/>
            </a:pPr>
            <a:r>
              <a:rPr lang="cs-CZ" dirty="0" smtClean="0"/>
              <a:t>SEA</a:t>
            </a:r>
          </a:p>
          <a:p>
            <a:endParaRPr lang="cs-CZ" dirty="0"/>
          </a:p>
        </p:txBody>
      </p:sp>
    </p:spTree>
    <p:extLst>
      <p:ext uri="{BB962C8B-B14F-4D97-AF65-F5344CB8AC3E}">
        <p14:creationId xmlns:p14="http://schemas.microsoft.com/office/powerpoint/2010/main" val="5670158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68</a:t>
            </a:fld>
            <a:endParaRPr lang="en-GB"/>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2897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a:latin typeface="Consolas" panose="020B0609020204030204" pitchFamily="49" charset="0"/>
              </a:rPr>
              <a:t>Ú</a:t>
            </a:r>
            <a:r>
              <a:rPr lang="cs-CZ" sz="2400" b="1" dirty="0" smtClean="0">
                <a:latin typeface="Consolas" panose="020B0609020204030204" pitchFamily="49" charset="0"/>
              </a:rPr>
              <a:t>čast </a:t>
            </a:r>
            <a:r>
              <a:rPr lang="cs-CZ" sz="2400" b="1" dirty="0">
                <a:latin typeface="Consolas" panose="020B0609020204030204" pitchFamily="49" charset="0"/>
              </a:rPr>
              <a:t>veřejnosti </a:t>
            </a:r>
            <a:r>
              <a:rPr lang="cs-CZ" sz="2400" b="1" dirty="0" smtClean="0">
                <a:latin typeface="Consolas" panose="020B0609020204030204" pitchFamily="49" charset="0"/>
              </a:rPr>
              <a:t>na rozhodování</a:t>
            </a:r>
          </a:p>
          <a:p>
            <a:endParaRPr lang="cs-CZ" sz="2400" b="1" dirty="0">
              <a:latin typeface="Consolas" panose="020B0609020204030204" pitchFamily="49" charset="0"/>
            </a:endParaRPr>
          </a:p>
        </p:txBody>
      </p:sp>
      <p:sp>
        <p:nvSpPr>
          <p:cNvPr id="3" name="TextovéPole 2"/>
          <p:cNvSpPr txBox="1"/>
          <p:nvPr/>
        </p:nvSpPr>
        <p:spPr>
          <a:xfrm>
            <a:off x="464677" y="1232938"/>
            <a:ext cx="7992888" cy="5262979"/>
          </a:xfrm>
          <a:prstGeom prst="rect">
            <a:avLst/>
          </a:prstGeom>
          <a:noFill/>
        </p:spPr>
        <p:txBody>
          <a:bodyPr wrap="square" rtlCol="0">
            <a:spAutoFit/>
          </a:bodyPr>
          <a:lstStyle/>
          <a:p>
            <a:r>
              <a:rPr lang="cs-CZ" sz="2400" b="1" dirty="0"/>
              <a:t>Podmínky účasti na </a:t>
            </a:r>
            <a:r>
              <a:rPr lang="cs-CZ" sz="2400" b="1" dirty="0" smtClean="0"/>
              <a:t>řízení</a:t>
            </a:r>
            <a:r>
              <a:rPr lang="cs-CZ" sz="2400" dirty="0" smtClean="0"/>
              <a:t>:</a:t>
            </a:r>
            <a:endParaRPr lang="cs-CZ" sz="2400" dirty="0"/>
          </a:p>
          <a:p>
            <a:r>
              <a:rPr lang="cs-CZ" sz="2400" dirty="0"/>
              <a:t>• </a:t>
            </a:r>
            <a:r>
              <a:rPr lang="cs-CZ" sz="2400" b="1" dirty="0"/>
              <a:t>Obecné podmínky účasti v řízení </a:t>
            </a:r>
            <a:r>
              <a:rPr lang="cs-CZ" sz="2400" dirty="0"/>
              <a:t>- právní subjektivita, způsobilost,</a:t>
            </a:r>
          </a:p>
          <a:p>
            <a:r>
              <a:rPr lang="cs-CZ" sz="2400" dirty="0"/>
              <a:t>případně zastoupení a podobně.</a:t>
            </a:r>
          </a:p>
          <a:p>
            <a:r>
              <a:rPr lang="cs-CZ" sz="2400" dirty="0"/>
              <a:t>• </a:t>
            </a:r>
            <a:r>
              <a:rPr lang="cs-CZ" sz="2400" b="1" dirty="0"/>
              <a:t>Specifické podmínky stanovené zvláštními předpisy</a:t>
            </a:r>
            <a:r>
              <a:rPr lang="cs-CZ" sz="2400" dirty="0"/>
              <a:t>, které upravují</a:t>
            </a:r>
          </a:p>
          <a:p>
            <a:r>
              <a:rPr lang="cs-CZ" sz="2400" dirty="0"/>
              <a:t>účastenství v konkrétním typu řízení - zaměření na ochranu určitých</a:t>
            </a:r>
          </a:p>
          <a:p>
            <a:r>
              <a:rPr lang="cs-CZ" sz="2400" dirty="0"/>
              <a:t>zájmů, délka činnosti, počet podpisů podporujících osob atd</a:t>
            </a:r>
            <a:r>
              <a:rPr lang="cs-CZ" sz="2400" dirty="0" smtClean="0"/>
              <a:t>.</a:t>
            </a:r>
          </a:p>
          <a:p>
            <a:endParaRPr lang="cs-CZ" sz="2400" b="1" dirty="0"/>
          </a:p>
          <a:p>
            <a:endParaRPr lang="cs-CZ" sz="2400" b="1" dirty="0" smtClean="0"/>
          </a:p>
          <a:p>
            <a:r>
              <a:rPr lang="cs-CZ" sz="2400" b="1" dirty="0" smtClean="0"/>
              <a:t>Konzultativní účast </a:t>
            </a:r>
            <a:r>
              <a:rPr lang="cs-CZ" sz="2400" dirty="0" smtClean="0"/>
              <a:t>– připomínky – i v různých procesech </a:t>
            </a:r>
          </a:p>
          <a:p>
            <a:r>
              <a:rPr lang="cs-CZ" sz="2400" b="1" dirty="0" smtClean="0"/>
              <a:t>Plnoprávní účast </a:t>
            </a:r>
            <a:r>
              <a:rPr lang="cs-CZ" sz="2400" dirty="0" smtClean="0"/>
              <a:t>–  plnohodnotné účastenství v řízení včetně možnosti uplatnit opravné prostředky</a:t>
            </a:r>
            <a:endParaRPr lang="cs-CZ" sz="2400" dirty="0"/>
          </a:p>
        </p:txBody>
      </p:sp>
    </p:spTree>
    <p:extLst>
      <p:ext uri="{BB962C8B-B14F-4D97-AF65-F5344CB8AC3E}">
        <p14:creationId xmlns:p14="http://schemas.microsoft.com/office/powerpoint/2010/main" val="291598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nahrazuje?</a:t>
            </a:r>
            <a:endParaRPr lang="cs-CZ" sz="4000" b="1" dirty="0"/>
          </a:p>
        </p:txBody>
      </p:sp>
      <p:sp>
        <p:nvSpPr>
          <p:cNvPr id="5" name="TextovéPole 4"/>
          <p:cNvSpPr txBox="1"/>
          <p:nvPr/>
        </p:nvSpPr>
        <p:spPr>
          <a:xfrm>
            <a:off x="251520" y="1628800"/>
            <a:ext cx="8640960" cy="6032421"/>
          </a:xfrm>
          <a:prstGeom prst="rect">
            <a:avLst/>
          </a:prstGeom>
          <a:noFill/>
        </p:spPr>
        <p:txBody>
          <a:bodyPr wrap="square" rtlCol="0">
            <a:spAutoFit/>
          </a:bodyPr>
          <a:lstStyle/>
          <a:p>
            <a:pPr marL="457200" indent="-457200">
              <a:buFont typeface="Arial" pitchFamily="34" charset="0"/>
              <a:buChar char="•"/>
            </a:pPr>
            <a:r>
              <a:rPr lang="cs-CZ" sz="2800" dirty="0" smtClean="0"/>
              <a:t>Stanovené </a:t>
            </a:r>
            <a:r>
              <a:rPr lang="cs-CZ" sz="2800" dirty="0"/>
              <a:t>emisní limity </a:t>
            </a:r>
            <a:r>
              <a:rPr lang="cs-CZ" sz="2800" dirty="0" smtClean="0"/>
              <a:t>nesmí </a:t>
            </a:r>
            <a:r>
              <a:rPr lang="cs-CZ" sz="2800" dirty="0"/>
              <a:t>být </a:t>
            </a:r>
            <a:r>
              <a:rPr lang="cs-CZ" sz="2800" dirty="0" smtClean="0"/>
              <a:t>mírnější </a:t>
            </a:r>
            <a:r>
              <a:rPr lang="cs-CZ" sz="2800" dirty="0"/>
              <a:t>než emisní limity, které by jinak byly stanoveny podle zvláštních právních předpisů</a:t>
            </a:r>
            <a:r>
              <a:rPr lang="cs-CZ" sz="2800" dirty="0" smtClean="0"/>
              <a:t>.</a:t>
            </a:r>
          </a:p>
          <a:p>
            <a:pPr marL="457200" indent="-457200">
              <a:buFont typeface="Arial" pitchFamily="34" charset="0"/>
              <a:buChar char="•"/>
            </a:pPr>
            <a:endParaRPr lang="cs-CZ" sz="2800" b="1" dirty="0"/>
          </a:p>
          <a:p>
            <a:pPr marL="457200" indent="-457200" algn="just">
              <a:buFont typeface="Arial" pitchFamily="34" charset="0"/>
              <a:buChar char="•"/>
            </a:pPr>
            <a:r>
              <a:rPr lang="pl-PL" sz="2000" i="1" dirty="0"/>
              <a:t>Stanovení přísnějších limitů na odtoku </a:t>
            </a:r>
            <a:r>
              <a:rPr lang="pl-PL" sz="2000" i="1" dirty="0" smtClean="0"/>
              <a:t>ze </a:t>
            </a:r>
            <a:r>
              <a:rPr lang="cs-CZ" sz="2000" i="1" dirty="0"/>
              <a:t>zařízení do kanalizace bez přihlédnutí k již vybudované ČOV by pro životní prostředí bylo naopak zatěžující, neboť v konečném důsledku, jak již uvedl žalovaný, by znamenalo nutnost „předčištění vypouštěných vod“, tj. vybudování vlastního čistícího objektu (se spotřebou surovin a energie) a nejen nevyužití plné efektivity stávající ČOV, ale narušení i samotného procesu čištění, založeného na složení odpadních vod natékajících na čistírnu</a:t>
            </a:r>
            <a:r>
              <a:rPr lang="cs-CZ" sz="2000" i="1" dirty="0" smtClean="0"/>
              <a:t>. </a:t>
            </a:r>
            <a:r>
              <a:rPr lang="cs-CZ" sz="2000" dirty="0" smtClean="0"/>
              <a:t>(rozsudek NSS ze dne </a:t>
            </a:r>
            <a:r>
              <a:rPr lang="pt-BR" sz="2000" dirty="0"/>
              <a:t>23. 1. 2014, č. j. 9 As </a:t>
            </a:r>
            <a:r>
              <a:rPr lang="pt-BR" sz="2000" dirty="0" smtClean="0"/>
              <a:t>37/2013-47</a:t>
            </a:r>
            <a:r>
              <a:rPr lang="cs-CZ" sz="2000" dirty="0" smtClean="0"/>
              <a:t>).</a:t>
            </a:r>
            <a:endParaRPr lang="cs-CZ" sz="2000" b="1" dirty="0" smtClean="0"/>
          </a:p>
          <a:p>
            <a:pPr marL="457200" indent="-457200">
              <a:buFont typeface="Arial" pitchFamily="34" charset="0"/>
              <a:buChar char="•"/>
            </a:pPr>
            <a:endParaRPr lang="cs-CZ" sz="3200" b="1" dirty="0" smtClean="0"/>
          </a:p>
          <a:p>
            <a:pPr marL="457200" indent="-457200">
              <a:buFont typeface="Arial" pitchFamily="34" charset="0"/>
              <a:buChar char="•"/>
            </a:pPr>
            <a:endParaRPr lang="cs-CZ" sz="2800" b="1" dirty="0" smtClean="0"/>
          </a:p>
          <a:p>
            <a:endParaRPr lang="cs-CZ" sz="2800" b="1" dirty="0"/>
          </a:p>
          <a:p>
            <a:endParaRPr lang="cs-CZ" sz="2800" b="1" dirty="0"/>
          </a:p>
        </p:txBody>
      </p:sp>
    </p:spTree>
    <p:extLst>
      <p:ext uri="{BB962C8B-B14F-4D97-AF65-F5344CB8AC3E}">
        <p14:creationId xmlns:p14="http://schemas.microsoft.com/office/powerpoint/2010/main" val="8283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a:t>Ú</a:t>
            </a:r>
            <a:r>
              <a:rPr lang="cs-CZ" sz="2800" b="1" dirty="0" smtClean="0"/>
              <a:t>čast </a:t>
            </a:r>
            <a:r>
              <a:rPr lang="cs-CZ" sz="2800" b="1" dirty="0"/>
              <a:t>veřejnosti v rozhodovacích procesech</a:t>
            </a:r>
          </a:p>
        </p:txBody>
      </p:sp>
      <p:sp>
        <p:nvSpPr>
          <p:cNvPr id="3" name="Zástupný symbol pro obsah 2"/>
          <p:cNvSpPr>
            <a:spLocks noGrp="1"/>
          </p:cNvSpPr>
          <p:nvPr>
            <p:ph idx="1"/>
          </p:nvPr>
        </p:nvSpPr>
        <p:spPr/>
        <p:txBody>
          <a:bodyPr/>
          <a:lstStyle/>
          <a:p>
            <a:pPr marL="0" indent="0">
              <a:buNone/>
            </a:pPr>
            <a:r>
              <a:rPr lang="cs-CZ" dirty="0" smtClean="0"/>
              <a:t>Úprava počítající se zapojením ekologických spolků v řízeních podle jiných právních předpisů:</a:t>
            </a:r>
          </a:p>
          <a:p>
            <a:pPr marL="0" indent="0">
              <a:buNone/>
            </a:pPr>
            <a:endParaRPr lang="cs-CZ" u="sng" dirty="0"/>
          </a:p>
          <a:p>
            <a:pPr marL="0" indent="0">
              <a:buNone/>
            </a:pPr>
            <a:r>
              <a:rPr lang="cs-CZ" u="sng" dirty="0" smtClean="0"/>
              <a:t>§ 70 ZOPK</a:t>
            </a:r>
          </a:p>
          <a:p>
            <a:pPr marL="0" indent="0">
              <a:buNone/>
            </a:pPr>
            <a:r>
              <a:rPr lang="cs-CZ" u="sng" dirty="0" smtClean="0"/>
              <a:t>§ 9c zákona EIA</a:t>
            </a:r>
            <a:endParaRPr lang="cs-CZ" u="sng" dirty="0"/>
          </a:p>
        </p:txBody>
      </p:sp>
    </p:spTree>
    <p:extLst>
      <p:ext uri="{BB962C8B-B14F-4D97-AF65-F5344CB8AC3E}">
        <p14:creationId xmlns:p14="http://schemas.microsoft.com/office/powerpoint/2010/main" val="3589493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a:t>Ú</a:t>
            </a:r>
            <a:r>
              <a:rPr lang="cs-CZ" sz="2800" b="1" dirty="0" smtClean="0"/>
              <a:t>čast </a:t>
            </a:r>
            <a:r>
              <a:rPr lang="cs-CZ" sz="2800" b="1" dirty="0"/>
              <a:t>veřejnosti v rozhodovacích procesech</a:t>
            </a:r>
          </a:p>
        </p:txBody>
      </p:sp>
      <p:sp>
        <p:nvSpPr>
          <p:cNvPr id="3" name="Zástupný symbol pro obsah 2"/>
          <p:cNvSpPr>
            <a:spLocks noGrp="1"/>
          </p:cNvSpPr>
          <p:nvPr>
            <p:ph idx="1"/>
          </p:nvPr>
        </p:nvSpPr>
        <p:spPr>
          <a:xfrm>
            <a:off x="457200" y="1600200"/>
            <a:ext cx="8363272" cy="4997152"/>
          </a:xfrm>
        </p:spPr>
        <p:txBody>
          <a:bodyPr>
            <a:normAutofit lnSpcReduction="10000"/>
          </a:bodyPr>
          <a:lstStyle/>
          <a:p>
            <a:pPr marL="0" indent="0">
              <a:buNone/>
            </a:pPr>
            <a:r>
              <a:rPr lang="cs-CZ" u="sng" dirty="0" smtClean="0"/>
              <a:t>Není třeba EIA: </a:t>
            </a:r>
            <a:r>
              <a:rPr lang="cs-CZ" dirty="0" smtClean="0"/>
              <a:t>– účastenství podle ZOPK v jednotlivých řízeních</a:t>
            </a:r>
          </a:p>
          <a:p>
            <a:pPr marL="0" indent="0">
              <a:buNone/>
            </a:pPr>
            <a:r>
              <a:rPr lang="cs-CZ" u="sng" dirty="0" smtClean="0"/>
              <a:t>Je třeba EIA</a:t>
            </a:r>
            <a:r>
              <a:rPr lang="cs-CZ" dirty="0" smtClean="0"/>
              <a:t>:</a:t>
            </a:r>
          </a:p>
          <a:p>
            <a:pPr marL="0" indent="0">
              <a:buNone/>
            </a:pPr>
            <a:r>
              <a:rPr lang="cs-CZ" dirty="0" smtClean="0"/>
              <a:t>Spolky existující déle jak 3 roky nebo s podporou 200 podpisů; možnost podat odvolání o rozhodnutí, že záměr nebude posouzen, možnost účastnit se navazovacích řízení, rovnou založena i aktivní legitimace k podání žaloby (výslovně hmota i proces, 90 dní). Navazující řízení se vždy považuje za řízení s velkým počtem účastníků. </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38412313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 70 ZOPK</a:t>
            </a:r>
            <a:endParaRPr lang="cs-CZ" sz="2800" b="1" dirty="0"/>
          </a:p>
        </p:txBody>
      </p:sp>
      <p:sp>
        <p:nvSpPr>
          <p:cNvPr id="3" name="Zástupný symbol pro obsah 2"/>
          <p:cNvSpPr>
            <a:spLocks noGrp="1"/>
          </p:cNvSpPr>
          <p:nvPr>
            <p:ph idx="1"/>
          </p:nvPr>
        </p:nvSpPr>
        <p:spPr>
          <a:xfrm>
            <a:off x="251520" y="692696"/>
            <a:ext cx="8640960" cy="5976664"/>
          </a:xfrm>
        </p:spPr>
        <p:txBody>
          <a:bodyPr>
            <a:normAutofit fontScale="47500" lnSpcReduction="20000"/>
          </a:bodyPr>
          <a:lstStyle/>
          <a:p>
            <a:pPr>
              <a:buNone/>
            </a:pPr>
            <a:r>
              <a:rPr lang="cs-CZ" sz="4500" b="1" dirty="0" smtClean="0"/>
              <a:t> </a:t>
            </a:r>
            <a:endParaRPr lang="cs-CZ" sz="4500" dirty="0" smtClean="0"/>
          </a:p>
          <a:p>
            <a:pPr marL="514350" indent="-514350">
              <a:buAutoNum type="arabicParenBoth"/>
            </a:pPr>
            <a:r>
              <a:rPr lang="cs-CZ" sz="4500" dirty="0" smtClean="0"/>
              <a:t>Ochrana přírody podle tohoto zákona se uskutečňuje za přímé účasti občanů, prostřednictvím jejich občanských sdružení a dobrovolných sborů či aktivů.</a:t>
            </a:r>
          </a:p>
          <a:p>
            <a:pPr>
              <a:buNone/>
            </a:pPr>
            <a:r>
              <a:rPr lang="cs-CZ" sz="4500" dirty="0" smtClean="0"/>
              <a:t>(2) Občanské sdružení nebo jeho organizační jednotka, jehož hlavním posláním podle stanov je ochrana přírody a krajiny (dále jen "občanské sdružení"), je oprávněno, pokud má právní subjektivitu, požadovat u příslušných orgánů státní správy, aby bylo předem informováno o všech zamýšlených zásazích a zahajovaných správních řízeních, při nichž mohou být dotčeny zájmy ochrany přírody a krajiny chráněné podle tohoto </a:t>
            </a:r>
            <a:r>
              <a:rPr lang="cs-CZ" sz="4500" u="dbl" dirty="0" smtClean="0"/>
              <a:t>zákona, s výjimkou řízení navazujících na posuzování vlivů na životní prostředí podle § 3 písm. g) zákona o posuzování vlivů na životní prostředí.</a:t>
            </a:r>
            <a:r>
              <a:rPr lang="cs-CZ" sz="4500" dirty="0" smtClean="0"/>
              <a:t>Tato žádost je platná jeden rok ode dne jejího podání, lze ji podávat opakovaně. Musí být věcně a místně specifikována.</a:t>
            </a:r>
          </a:p>
          <a:p>
            <a:pPr>
              <a:buNone/>
            </a:pPr>
            <a:r>
              <a:rPr lang="cs-CZ" sz="4500" dirty="0" smtClean="0"/>
              <a:t>(3) </a:t>
            </a:r>
            <a:r>
              <a:rPr lang="cs-CZ" sz="4500" b="1" dirty="0" smtClean="0">
                <a:solidFill>
                  <a:srgbClr val="FF0000"/>
                </a:solidFill>
              </a:rPr>
              <a:t>Občanské sdružení je oprávněno za podmínek a v případech podle odstavce 2 účastnit se </a:t>
            </a:r>
            <a:r>
              <a:rPr lang="cs-CZ" sz="4500" b="1" dirty="0" smtClean="0">
                <a:solidFill>
                  <a:schemeClr val="accent3"/>
                </a:solidFill>
              </a:rPr>
              <a:t>řízení podle tohoto zákona</a:t>
            </a:r>
            <a:r>
              <a:rPr lang="cs-CZ" sz="4500" b="1" dirty="0" smtClean="0">
                <a:solidFill>
                  <a:srgbClr val="FF0000"/>
                </a:solidFill>
              </a:rPr>
              <a:t>, </a:t>
            </a:r>
            <a:r>
              <a:rPr lang="cs-CZ" sz="4500" b="1" dirty="0" smtClean="0">
                <a:solidFill>
                  <a:srgbClr val="FF0000"/>
                </a:solidFill>
              </a:rPr>
              <a:t>pokud oznámí svou účast písemně do osmi dnů ode dne, kdy mu bylo příslušným správním orgánem zahájení řízení oznámeno; v tomto případě má postavení účastníka řízení. </a:t>
            </a:r>
            <a:r>
              <a:rPr lang="cs-CZ" sz="4500" dirty="0" smtClean="0"/>
              <a:t>Dnem sdělení informace o zahájení řízení se rozumí den doručení jejího písemného vyhotovení nebo první den jejího zveřejnění na úřední desce správního orgánu a současně způsobem umožňujícím dálkový přístup.</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16694704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účastníci řízení</a:t>
            </a:r>
            <a:endParaRPr lang="cs-CZ" sz="4000" b="1" dirty="0"/>
          </a:p>
        </p:txBody>
      </p:sp>
      <p:sp>
        <p:nvSpPr>
          <p:cNvPr id="9" name="TextovéPole 8"/>
          <p:cNvSpPr txBox="1"/>
          <p:nvPr/>
        </p:nvSpPr>
        <p:spPr>
          <a:xfrm>
            <a:off x="323528" y="973992"/>
            <a:ext cx="7776864" cy="523220"/>
          </a:xfrm>
          <a:prstGeom prst="rect">
            <a:avLst/>
          </a:prstGeom>
          <a:noFill/>
        </p:spPr>
        <p:txBody>
          <a:bodyPr wrap="square" rtlCol="0">
            <a:spAutoFit/>
          </a:bodyPr>
          <a:lstStyle/>
          <a:p>
            <a:r>
              <a:rPr lang="cs-CZ" sz="2800" b="1" dirty="0"/>
              <a:t>§ </a:t>
            </a:r>
            <a:r>
              <a:rPr lang="cs-CZ" sz="2800" b="1" dirty="0" smtClean="0"/>
              <a:t>9c zákona o posuzování vlivů</a:t>
            </a:r>
            <a:endParaRPr lang="cs-CZ" sz="2800" b="1" dirty="0"/>
          </a:p>
        </p:txBody>
      </p:sp>
      <p:sp>
        <p:nvSpPr>
          <p:cNvPr id="3" name="TextovéPole 2"/>
          <p:cNvSpPr txBox="1"/>
          <p:nvPr/>
        </p:nvSpPr>
        <p:spPr>
          <a:xfrm>
            <a:off x="313724" y="1603819"/>
            <a:ext cx="8650764" cy="4708981"/>
          </a:xfrm>
          <a:prstGeom prst="rect">
            <a:avLst/>
          </a:prstGeom>
          <a:noFill/>
        </p:spPr>
        <p:txBody>
          <a:bodyPr wrap="square" rtlCol="0">
            <a:spAutoFit/>
          </a:bodyPr>
          <a:lstStyle/>
          <a:p>
            <a:r>
              <a:rPr lang="cs-CZ" sz="2000" b="1" dirty="0" smtClean="0"/>
              <a:t>(</a:t>
            </a:r>
            <a:r>
              <a:rPr lang="cs-CZ" sz="2000" b="1" dirty="0"/>
              <a:t>1) Veřejnost může v navazujícím řízení uplatňovat připomínky k záměru. Připomínky lze uplatnit ve lhůtě do 30 dnů od zveřejnění informací podle § 9b odst. 1 na úřední desce, nestanoví-li zvláštní právní předpis či správní orgán příslušný k vedení navazujícího řízení lhůtu delší</a:t>
            </a:r>
          </a:p>
          <a:p>
            <a:endParaRPr lang="cs-CZ" sz="2000" b="1" dirty="0"/>
          </a:p>
          <a:p>
            <a:r>
              <a:rPr lang="cs-CZ" sz="2000" b="1" dirty="0"/>
              <a:t>(3) Pokud se podáním písemného oznámení přihlásí správnímu orgánu, který navazující řízení vede, do 30 dnů ode dne zveřejnění informací podle § 9b odst. 1, </a:t>
            </a:r>
            <a:r>
              <a:rPr lang="cs-CZ" sz="2000" b="1" dirty="0">
                <a:solidFill>
                  <a:srgbClr val="FF0000"/>
                </a:solidFill>
              </a:rPr>
              <a:t>stává se účastníkem navazujícího řízení též</a:t>
            </a:r>
          </a:p>
          <a:p>
            <a:r>
              <a:rPr lang="cs-CZ" sz="2000" b="1" dirty="0"/>
              <a:t> </a:t>
            </a:r>
          </a:p>
          <a:p>
            <a:r>
              <a:rPr lang="cs-CZ" sz="2000" b="1" dirty="0"/>
              <a:t>a) obec dotčená záměrem, nebo</a:t>
            </a:r>
          </a:p>
          <a:p>
            <a:r>
              <a:rPr lang="cs-CZ" sz="2000" b="1" dirty="0" smtClean="0"/>
              <a:t>b</a:t>
            </a:r>
            <a:r>
              <a:rPr lang="cs-CZ" sz="2000" b="1" dirty="0"/>
              <a:t>) </a:t>
            </a:r>
            <a:r>
              <a:rPr lang="cs-CZ" sz="2000" b="1" dirty="0">
                <a:solidFill>
                  <a:srgbClr val="FF0000"/>
                </a:solidFill>
              </a:rPr>
              <a:t>dotčená veřejnost uvedená v § 3 písm. i) bodě 2.</a:t>
            </a:r>
          </a:p>
          <a:p>
            <a:r>
              <a:rPr lang="cs-CZ" sz="2000" b="1" dirty="0"/>
              <a:t> </a:t>
            </a:r>
            <a:endParaRPr lang="cs-CZ" sz="2000" b="1" dirty="0" smtClean="0"/>
          </a:p>
          <a:p>
            <a:r>
              <a:rPr lang="cs-CZ" sz="2000" b="1" dirty="0" smtClean="0"/>
              <a:t>(</a:t>
            </a:r>
            <a:r>
              <a:rPr lang="cs-CZ" sz="2000" b="1" dirty="0"/>
              <a:t>4) Odvolání proti rozhodnutí vydanému v navazujícím řízení může podat také dotčená veřejnost uvedená v § 3 písm. i) bodě 2, a to i v případě, že nebyla účastníkem řízení v prvním stupni.</a:t>
            </a:r>
            <a:endParaRPr lang="cs-CZ" sz="2000" dirty="0">
              <a:solidFill>
                <a:srgbClr val="C00000"/>
              </a:solidFill>
            </a:endParaRPr>
          </a:p>
        </p:txBody>
      </p:sp>
    </p:spTree>
    <p:extLst>
      <p:ext uri="{BB962C8B-B14F-4D97-AF65-F5344CB8AC3E}">
        <p14:creationId xmlns:p14="http://schemas.microsoft.com/office/powerpoint/2010/main" val="32770039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účastníci řízení</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smtClean="0"/>
              <a:t>§7 odst. 1 písm. e) IPPC</a:t>
            </a:r>
            <a:endParaRPr lang="cs-CZ" sz="2800" b="1" dirty="0"/>
          </a:p>
        </p:txBody>
      </p:sp>
      <p:sp>
        <p:nvSpPr>
          <p:cNvPr id="3" name="TextovéPole 2"/>
          <p:cNvSpPr txBox="1"/>
          <p:nvPr/>
        </p:nvSpPr>
        <p:spPr>
          <a:xfrm>
            <a:off x="447396" y="2276872"/>
            <a:ext cx="8373076" cy="3785652"/>
          </a:xfrm>
          <a:prstGeom prst="rect">
            <a:avLst/>
          </a:prstGeom>
          <a:noFill/>
        </p:spPr>
        <p:txBody>
          <a:bodyPr wrap="square" rtlCol="0">
            <a:spAutoFit/>
          </a:bodyPr>
          <a:lstStyle/>
          <a:p>
            <a:r>
              <a:rPr lang="cs-CZ" sz="2400" b="1" dirty="0" smtClean="0"/>
              <a:t>e) </a:t>
            </a:r>
            <a:r>
              <a:rPr lang="cs-CZ" sz="2400" b="1" dirty="0" smtClean="0">
                <a:solidFill>
                  <a:srgbClr val="FF0000"/>
                </a:solidFill>
              </a:rPr>
              <a:t>občanská sdružení</a:t>
            </a:r>
            <a:r>
              <a:rPr lang="cs-CZ" sz="2400" dirty="0" smtClean="0">
                <a:solidFill>
                  <a:srgbClr val="FF0000"/>
                </a:solidFill>
              </a:rPr>
              <a:t>, obecně prospěšné společnosti, zaměstnavatelské svazy nebo hospodářské komory</a:t>
            </a:r>
            <a:r>
              <a:rPr lang="cs-CZ" sz="2400" b="1" dirty="0" smtClean="0">
                <a:solidFill>
                  <a:srgbClr val="FF0000"/>
                </a:solidFill>
              </a:rPr>
              <a:t>, jejichž předmětem činnosti je prosazování a ochrana profesních zájmů nebo veřejných zájmů podle zvláštních právních předpisů</a:t>
            </a:r>
            <a:r>
              <a:rPr lang="cs-CZ" sz="2400" dirty="0" smtClean="0"/>
              <a:t>,</a:t>
            </a:r>
            <a:r>
              <a:rPr lang="cs-CZ" sz="2400" baseline="30000" dirty="0" smtClean="0"/>
              <a:t> </a:t>
            </a:r>
            <a:r>
              <a:rPr lang="cs-CZ" sz="2400" dirty="0" smtClean="0"/>
              <a:t>dále obce nebo kraje, na jejichž území může toto zařízení ovlivnit životní prostředí, </a:t>
            </a:r>
            <a:r>
              <a:rPr lang="cs-CZ" sz="2400" b="1" dirty="0" smtClean="0"/>
              <a:t>pokud se jako účastníci písemně přihlásily úřadu do 8 dnů ode dne zveřejnění stručného shrnutí údajů ze žádosti podle § 8</a:t>
            </a:r>
            <a:r>
              <a:rPr lang="cs-CZ" sz="2400" dirty="0" smtClean="0"/>
              <a:t>.</a:t>
            </a:r>
          </a:p>
          <a:p>
            <a:endParaRPr lang="cs-CZ" sz="2400" dirty="0" smtClean="0">
              <a:solidFill>
                <a:srgbClr val="C00000"/>
              </a:solidFill>
            </a:endParaRPr>
          </a:p>
          <a:p>
            <a:endParaRPr lang="cs-CZ" sz="2400" dirty="0" smtClean="0">
              <a:solidFill>
                <a:srgbClr val="C00000"/>
              </a:solidFill>
            </a:endParaRPr>
          </a:p>
        </p:txBody>
      </p:sp>
    </p:spTree>
    <p:extLst>
      <p:ext uri="{BB962C8B-B14F-4D97-AF65-F5344CB8AC3E}">
        <p14:creationId xmlns:p14="http://schemas.microsoft.com/office/powerpoint/2010/main" val="37831857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účastníci řízení</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a:t>§ </a:t>
            </a:r>
            <a:r>
              <a:rPr lang="cs-CZ" sz="2800" b="1" dirty="0" smtClean="0"/>
              <a:t>115 vodního zákona</a:t>
            </a:r>
            <a:endParaRPr lang="cs-CZ" sz="2800" b="1" dirty="0"/>
          </a:p>
        </p:txBody>
      </p:sp>
      <p:sp>
        <p:nvSpPr>
          <p:cNvPr id="3" name="TextovéPole 2"/>
          <p:cNvSpPr txBox="1"/>
          <p:nvPr/>
        </p:nvSpPr>
        <p:spPr>
          <a:xfrm>
            <a:off x="385462" y="2127994"/>
            <a:ext cx="8373076" cy="13388280"/>
          </a:xfrm>
          <a:prstGeom prst="rect">
            <a:avLst/>
          </a:prstGeom>
          <a:noFill/>
        </p:spPr>
        <p:txBody>
          <a:bodyPr wrap="square" rtlCol="0">
            <a:spAutoFit/>
          </a:bodyPr>
          <a:lstStyle/>
          <a:p>
            <a:r>
              <a:rPr lang="cs-CZ" sz="2400" b="1" dirty="0" smtClean="0"/>
              <a:t>Vodoprávní řízení</a:t>
            </a:r>
          </a:p>
          <a:p>
            <a:endParaRPr lang="cs-CZ" sz="2400" b="1" dirty="0"/>
          </a:p>
          <a:p>
            <a:r>
              <a:rPr lang="cs-CZ" sz="2400" b="1" dirty="0"/>
              <a:t> </a:t>
            </a:r>
            <a:r>
              <a:rPr lang="cs-CZ" sz="2400" b="1" dirty="0" smtClean="0"/>
              <a:t>(</a:t>
            </a:r>
            <a:r>
              <a:rPr lang="cs-CZ" sz="2400" b="1" dirty="0"/>
              <a:t>1) Pokud tento zákon nestanoví jinak, postupují vodoprávní úřady při řízení o věcech upravených vodním zákonem podle stavebního zákona</a:t>
            </a:r>
            <a:r>
              <a:rPr lang="cs-CZ" sz="2400" b="1" dirty="0" smtClean="0"/>
              <a:t>, </a:t>
            </a:r>
            <a:r>
              <a:rPr lang="cs-CZ" sz="2400" b="1" dirty="0"/>
              <a:t>jde-li o rozhodování týkající se vodních děl a vodohospodářských úprav.</a:t>
            </a:r>
          </a:p>
          <a:p>
            <a:r>
              <a:rPr lang="cs-CZ" sz="2400" b="1" dirty="0"/>
              <a:t> </a:t>
            </a:r>
            <a:r>
              <a:rPr lang="cs-CZ" sz="2400" b="1" dirty="0" smtClean="0"/>
              <a:t>(</a:t>
            </a:r>
            <a:r>
              <a:rPr lang="cs-CZ" sz="2400" b="1" dirty="0"/>
              <a:t>4) Účastníkem řízení jsou též obce, v jejichž územním obvodu může dojít rozhodnutím vodoprávního úřadu k ovlivnění vodních poměrů nebo životního prostředí, pokud tento zákon nestanoví jinak.</a:t>
            </a:r>
          </a:p>
          <a:p>
            <a:r>
              <a:rPr lang="cs-CZ" sz="2400" b="1" dirty="0" smtClean="0"/>
              <a:t>(</a:t>
            </a:r>
            <a:r>
              <a:rPr lang="cs-CZ" sz="2400" b="1" dirty="0"/>
              <a:t>5) Účastníkem řízení je správce vodního toku v případech, kdy se řízení dotýká vodního toku.</a:t>
            </a:r>
          </a:p>
          <a:p>
            <a:r>
              <a:rPr lang="cs-CZ" sz="2400" b="1" dirty="0"/>
              <a:t> </a:t>
            </a:r>
            <a:endParaRPr lang="cs-CZ" sz="2400" b="1" dirty="0" smtClean="0"/>
          </a:p>
          <a:p>
            <a:endParaRPr lang="cs-CZ" sz="2400" b="1" dirty="0"/>
          </a:p>
          <a:p>
            <a:endParaRPr lang="cs-CZ" sz="2400" b="1" dirty="0"/>
          </a:p>
          <a:p>
            <a:r>
              <a:rPr lang="cs-CZ" sz="2400" b="1" dirty="0" smtClean="0"/>
              <a:t>(</a:t>
            </a:r>
            <a:r>
              <a:rPr lang="cs-CZ" sz="2400" b="1" dirty="0"/>
              <a:t>6) Občanské sdružení, jehož cílem je podle jeho stanov ochrana životního prostředí, je oprávněno být informováno o zahajovaných správních řízeních vedených podle tohoto zákona, pokud o tyto informace vodoprávní úřad požádá, s výjimkou stavebních řízení vedených podle § 15 a řízení navazujících na posuzování vlivů na životní prostředí podle § 3 písm. g) zákona o posuzování vlivů na životní prostředí; žádost musí být co do předmětu a místa řízení specifikována. Tato žádost je platná jeden rok ode dne jejího podání, lze ji podávat opakovaně.</a:t>
            </a:r>
          </a:p>
          <a:p>
            <a:r>
              <a:rPr lang="cs-CZ" sz="2400" b="1" dirty="0"/>
              <a:t> </a:t>
            </a:r>
          </a:p>
          <a:p>
            <a:r>
              <a:rPr lang="cs-CZ" sz="2400" b="1" dirty="0"/>
              <a:t>	(7) Občanské sdružení má postavení účastníka řízení vedeného podle tohoto zákona, s výjimkou stavebních řízení vedených podle § 15 a řízení navazujících na posuzování vlivů na životní prostředí podle § 3 písm. g) zákona o posuzování vlivů na životní prostředí, jestliže písemně požádá o postavení účastníka řízení do 8 dnů ode dne sdělení informace podle odstavce 6. Dnem sdělení informace o zahájení řízení se rozumí den doručení jejího písemného vyhotovení nebo první den jejího zveřejnění na úřední desce správního orgánu a současně způsobem umožňujícím dálkový přístup.</a:t>
            </a:r>
            <a:endParaRPr lang="cs-CZ" sz="2400" dirty="0" smtClean="0">
              <a:solidFill>
                <a:srgbClr val="C00000"/>
              </a:solidFill>
            </a:endParaRPr>
          </a:p>
          <a:p>
            <a:endParaRPr lang="cs-CZ" sz="2400" dirty="0" smtClean="0">
              <a:solidFill>
                <a:srgbClr val="C00000"/>
              </a:solidFill>
            </a:endParaRPr>
          </a:p>
        </p:txBody>
      </p:sp>
    </p:spTree>
    <p:extLst>
      <p:ext uri="{BB962C8B-B14F-4D97-AF65-F5344CB8AC3E}">
        <p14:creationId xmlns:p14="http://schemas.microsoft.com/office/powerpoint/2010/main" val="1499659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účastníci řízení</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a:t>§ </a:t>
            </a:r>
            <a:r>
              <a:rPr lang="cs-CZ" sz="2800" b="1" dirty="0" smtClean="0"/>
              <a:t>115 vodního zákona</a:t>
            </a:r>
            <a:endParaRPr lang="cs-CZ" sz="2800" b="1" dirty="0"/>
          </a:p>
        </p:txBody>
      </p:sp>
      <p:sp>
        <p:nvSpPr>
          <p:cNvPr id="3" name="TextovéPole 2"/>
          <p:cNvSpPr txBox="1"/>
          <p:nvPr/>
        </p:nvSpPr>
        <p:spPr>
          <a:xfrm>
            <a:off x="385462" y="1988840"/>
            <a:ext cx="8373076" cy="5355312"/>
          </a:xfrm>
          <a:prstGeom prst="rect">
            <a:avLst/>
          </a:prstGeom>
          <a:noFill/>
        </p:spPr>
        <p:txBody>
          <a:bodyPr wrap="square" rtlCol="0">
            <a:spAutoFit/>
          </a:bodyPr>
          <a:lstStyle/>
          <a:p>
            <a:r>
              <a:rPr lang="cs-CZ" sz="2400" b="1" dirty="0" smtClean="0"/>
              <a:t>Vodoprávní řízení</a:t>
            </a:r>
          </a:p>
          <a:p>
            <a:endParaRPr lang="cs-CZ" sz="2400" b="1" dirty="0"/>
          </a:p>
          <a:p>
            <a:r>
              <a:rPr lang="cs-CZ" b="1" dirty="0" smtClean="0"/>
              <a:t>(</a:t>
            </a:r>
            <a:r>
              <a:rPr lang="cs-CZ" b="1" dirty="0"/>
              <a:t>6) </a:t>
            </a:r>
            <a:r>
              <a:rPr lang="cs-CZ" b="1" dirty="0">
                <a:solidFill>
                  <a:srgbClr val="FF0000"/>
                </a:solidFill>
              </a:rPr>
              <a:t>Občanské sdružení, jehož cílem je podle jeho stanov ochrana životního prostředí, je oprávněno být informováno o zahajovaných správních řízeních vedených podle tohoto zákona, pokud o tyto informace vodoprávní úřad požádá, s výjimkou stavebních řízení vedených podle § 15 a řízení navazujících na posuzování vlivů na životní prostředí podle § 3 písm. g) zákona o posuzování vlivů na životní prostředí</a:t>
            </a:r>
            <a:r>
              <a:rPr lang="cs-CZ" b="1" dirty="0"/>
              <a:t>; žádost musí být co do předmětu a místa řízení specifikována. Tato žádost je platná jeden rok ode dne jejího podání, lze ji podávat opakovaně.</a:t>
            </a:r>
          </a:p>
          <a:p>
            <a:r>
              <a:rPr lang="cs-CZ" b="1" dirty="0"/>
              <a:t> </a:t>
            </a:r>
          </a:p>
          <a:p>
            <a:r>
              <a:rPr lang="cs-CZ" b="1" dirty="0" smtClean="0"/>
              <a:t>(</a:t>
            </a:r>
            <a:r>
              <a:rPr lang="cs-CZ" b="1" dirty="0"/>
              <a:t>7) </a:t>
            </a:r>
            <a:r>
              <a:rPr lang="cs-CZ" b="1" dirty="0">
                <a:solidFill>
                  <a:srgbClr val="FF0000"/>
                </a:solidFill>
              </a:rPr>
              <a:t>Občanské sdružení má postavení účastníka řízení vedeného podle tohoto zákona, s výjimkou stavebních řízení vedených podle § 15 a řízení navazujících na posuzování vlivů na životní prostředí podle § 3 písm. g) zákona o posuzování vlivů na životní prostředí, jestliže písemně požádá o postavení účastníka řízení do 8 dnů ode dne sdělení informace podle odstavce 6</a:t>
            </a:r>
            <a:r>
              <a:rPr lang="cs-CZ" b="1" dirty="0"/>
              <a:t>. Dnem sdělení informace o zahájení řízení se rozumí den doručení jejího písemného vyhotovení nebo první den jejího zveřejnění na úřední desce správního orgánu a současně způsobem umožňujícím dálkový přístup.</a:t>
            </a:r>
            <a:endParaRPr lang="cs-CZ" dirty="0" smtClean="0">
              <a:solidFill>
                <a:srgbClr val="C00000"/>
              </a:solidFill>
            </a:endParaRPr>
          </a:p>
          <a:p>
            <a:endParaRPr lang="cs-CZ" sz="2400" dirty="0" smtClean="0">
              <a:solidFill>
                <a:srgbClr val="C00000"/>
              </a:solidFill>
            </a:endParaRPr>
          </a:p>
        </p:txBody>
      </p:sp>
    </p:spTree>
    <p:extLst>
      <p:ext uri="{BB962C8B-B14F-4D97-AF65-F5344CB8AC3E}">
        <p14:creationId xmlns:p14="http://schemas.microsoft.com/office/powerpoint/2010/main" val="21565412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a:latin typeface="Consolas" panose="020B0609020204030204" pitchFamily="49" charset="0"/>
              </a:rPr>
              <a:t>Ú</a:t>
            </a:r>
            <a:r>
              <a:rPr lang="cs-CZ" sz="2400" b="1" dirty="0" smtClean="0">
                <a:latin typeface="Consolas" panose="020B0609020204030204" pitchFamily="49" charset="0"/>
              </a:rPr>
              <a:t>čast </a:t>
            </a:r>
            <a:r>
              <a:rPr lang="cs-CZ" sz="2400" b="1" dirty="0">
                <a:latin typeface="Consolas" panose="020B0609020204030204" pitchFamily="49" charset="0"/>
              </a:rPr>
              <a:t>veřejnosti </a:t>
            </a:r>
            <a:r>
              <a:rPr lang="cs-CZ" sz="2400" b="1" dirty="0" smtClean="0">
                <a:latin typeface="Consolas" panose="020B0609020204030204" pitchFamily="49" charset="0"/>
              </a:rPr>
              <a:t>na rozhodování</a:t>
            </a:r>
          </a:p>
          <a:p>
            <a:endParaRPr lang="cs-CZ" sz="2400" b="1" dirty="0">
              <a:latin typeface="Consolas" panose="020B0609020204030204" pitchFamily="49" charset="0"/>
            </a:endParaRPr>
          </a:p>
        </p:txBody>
      </p:sp>
      <p:sp>
        <p:nvSpPr>
          <p:cNvPr id="3" name="TextovéPole 2"/>
          <p:cNvSpPr txBox="1"/>
          <p:nvPr/>
        </p:nvSpPr>
        <p:spPr>
          <a:xfrm>
            <a:off x="464677" y="1232938"/>
            <a:ext cx="7992888" cy="3662541"/>
          </a:xfrm>
          <a:prstGeom prst="rect">
            <a:avLst/>
          </a:prstGeom>
          <a:noFill/>
        </p:spPr>
        <p:txBody>
          <a:bodyPr wrap="square" rtlCol="0">
            <a:spAutoFit/>
          </a:bodyPr>
          <a:lstStyle/>
          <a:p>
            <a:r>
              <a:rPr lang="cs-CZ" sz="2400" b="1" dirty="0" smtClean="0"/>
              <a:t>Účast ve správních řízeních:</a:t>
            </a:r>
          </a:p>
          <a:p>
            <a:endParaRPr lang="cs-CZ" sz="3200" b="1" dirty="0"/>
          </a:p>
          <a:p>
            <a:pPr marL="285750" indent="-285750">
              <a:buFont typeface="Arial" panose="020B0604020202020204" pitchFamily="34" charset="0"/>
              <a:buChar char="•"/>
            </a:pPr>
            <a:r>
              <a:rPr lang="cs-CZ" sz="2400" b="1" dirty="0"/>
              <a:t>Správní řízení navazující na proces podle zákona </a:t>
            </a:r>
            <a:r>
              <a:rPr lang="cs-CZ" sz="2400" b="1" dirty="0" smtClean="0"/>
              <a:t>EIA</a:t>
            </a:r>
          </a:p>
          <a:p>
            <a:pPr marL="342900" indent="-342900">
              <a:buFont typeface="Arial" panose="020B0604020202020204" pitchFamily="34" charset="0"/>
              <a:buChar char="•"/>
            </a:pPr>
            <a:endParaRPr lang="cs-CZ" sz="3200" b="1" dirty="0"/>
          </a:p>
          <a:p>
            <a:pPr marL="285750" indent="-285750">
              <a:buFont typeface="Arial" panose="020B0604020202020204" pitchFamily="34" charset="0"/>
              <a:buChar char="•"/>
            </a:pPr>
            <a:r>
              <a:rPr lang="cs-CZ" sz="2400" b="1" dirty="0"/>
              <a:t>Ostatní správní řízení (nenavazující na proces EIA</a:t>
            </a:r>
            <a:r>
              <a:rPr lang="cs-CZ" sz="2400" b="1" dirty="0" smtClean="0"/>
              <a:t>)</a:t>
            </a:r>
          </a:p>
          <a:p>
            <a:pPr marL="1257300" lvl="2" indent="-342900">
              <a:buAutoNum type="alphaLcParenR"/>
            </a:pPr>
            <a:r>
              <a:rPr lang="cs-CZ" sz="2400" b="1" dirty="0" smtClean="0"/>
              <a:t>Účastenství </a:t>
            </a:r>
            <a:r>
              <a:rPr lang="cs-CZ" sz="2400" b="1" dirty="0"/>
              <a:t>výhradě podle správního </a:t>
            </a:r>
            <a:r>
              <a:rPr lang="cs-CZ" sz="2400" b="1" dirty="0" smtClean="0"/>
              <a:t>řádu</a:t>
            </a:r>
          </a:p>
          <a:p>
            <a:r>
              <a:rPr lang="cs-CZ" sz="2400" b="1" dirty="0" smtClean="0"/>
              <a:t>	b) </a:t>
            </a:r>
            <a:r>
              <a:rPr lang="cs-CZ" sz="2400" b="1" dirty="0"/>
              <a:t>Zvláštní úprava účastenství </a:t>
            </a:r>
            <a:r>
              <a:rPr lang="cs-CZ" sz="2400" b="1" dirty="0" smtClean="0"/>
              <a:t>neúplná</a:t>
            </a:r>
          </a:p>
          <a:p>
            <a:r>
              <a:rPr lang="cs-CZ" sz="2400" b="1" dirty="0" smtClean="0"/>
              <a:t>	c</a:t>
            </a:r>
            <a:r>
              <a:rPr lang="cs-CZ" sz="2400" b="1" dirty="0"/>
              <a:t>) Zvláštní úprava účastenství úplná </a:t>
            </a:r>
            <a:r>
              <a:rPr lang="cs-CZ" sz="2400" b="1" dirty="0" smtClean="0"/>
              <a:t>neuzavřená</a:t>
            </a:r>
          </a:p>
          <a:p>
            <a:r>
              <a:rPr lang="cs-CZ" sz="2400" b="1" dirty="0" smtClean="0"/>
              <a:t>	d</a:t>
            </a:r>
            <a:r>
              <a:rPr lang="cs-CZ" sz="2400" b="1" dirty="0"/>
              <a:t>) Zvláštní úprava účastenství úplná uzavřená</a:t>
            </a:r>
            <a:endParaRPr lang="cs-CZ" sz="3200" dirty="0"/>
          </a:p>
        </p:txBody>
      </p:sp>
    </p:spTree>
    <p:extLst>
      <p:ext uri="{BB962C8B-B14F-4D97-AF65-F5344CB8AC3E}">
        <p14:creationId xmlns:p14="http://schemas.microsoft.com/office/powerpoint/2010/main" val="1981159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Příklad</a:t>
            </a:r>
            <a:endParaRPr lang="cs-CZ" sz="2800" b="1" dirty="0"/>
          </a:p>
        </p:txBody>
      </p:sp>
      <p:sp>
        <p:nvSpPr>
          <p:cNvPr id="3" name="Zástupný symbol pro obsah 2"/>
          <p:cNvSpPr>
            <a:spLocks noGrp="1"/>
          </p:cNvSpPr>
          <p:nvPr>
            <p:ph idx="1"/>
          </p:nvPr>
        </p:nvSpPr>
        <p:spPr>
          <a:xfrm>
            <a:off x="467544" y="1484784"/>
            <a:ext cx="8424936" cy="5373216"/>
          </a:xfrm>
        </p:spPr>
        <p:txBody>
          <a:bodyPr>
            <a:normAutofit fontScale="77500" lnSpcReduction="20000"/>
          </a:bodyPr>
          <a:lstStyle/>
          <a:p>
            <a:pPr marL="0" indent="0">
              <a:buNone/>
            </a:pPr>
            <a:r>
              <a:rPr lang="cs-CZ" b="1" u="sng" dirty="0" smtClean="0"/>
              <a:t>Účastníci územního řízení</a:t>
            </a:r>
            <a:r>
              <a:rPr lang="cs-CZ" dirty="0" smtClean="0"/>
              <a:t>: a) žadatel, b) obec, a) vlastník pozemku, d) sousedé, e) osoby, o kterých tak stanoví </a:t>
            </a:r>
            <a:r>
              <a:rPr lang="cs-CZ" u="sng" dirty="0" smtClean="0"/>
              <a:t>zvláštní právní předpis</a:t>
            </a:r>
            <a:r>
              <a:rPr lang="cs-CZ" dirty="0" smtClean="0"/>
              <a:t>.</a:t>
            </a:r>
          </a:p>
          <a:p>
            <a:pPr marL="0" indent="0">
              <a:buNone/>
            </a:pPr>
            <a:endParaRPr lang="cs-CZ" dirty="0" smtClean="0"/>
          </a:p>
          <a:p>
            <a:pPr marL="0" indent="0">
              <a:buNone/>
            </a:pPr>
            <a:r>
              <a:rPr lang="cs-CZ" b="1" u="sng" dirty="0" smtClean="0"/>
              <a:t>Účastníci stavebního řízení</a:t>
            </a:r>
            <a:r>
              <a:rPr lang="cs-CZ" dirty="0" smtClean="0"/>
              <a:t>: a) stavebník, b) vlastník stavby, c) vlastník pozemku, d) vlastník stavby na pozemku, e) soused, f) ten, kdo má k sousednímu pozemku právo odpovídající věcnému břemenu, může-li být toto právo prováděním stavby přímo dotčeno, g) </a:t>
            </a:r>
            <a:r>
              <a:rPr lang="cs-CZ" u="sng" dirty="0" smtClean="0"/>
              <a:t>osoba, o které tak stanoví zvláštní právní předpis, pokud mohou být stavebním povolením dotčeny veřejné zájmy chráněné podle zvláštních právních předpisů a o těchto věcech nebylo rozhodnuto v územním rozhodnutí</a:t>
            </a:r>
            <a:r>
              <a:rPr lang="cs-CZ" dirty="0" smtClean="0"/>
              <a:t>.</a:t>
            </a:r>
          </a:p>
          <a:p>
            <a:pPr marL="0" indent="0">
              <a:buNone/>
            </a:pPr>
            <a:endParaRPr lang="cs-CZ" dirty="0" smtClean="0"/>
          </a:p>
          <a:p>
            <a:pPr marL="0" indent="0">
              <a:buNone/>
            </a:pPr>
            <a:r>
              <a:rPr lang="cs-CZ" b="1" u="sng" dirty="0" smtClean="0"/>
              <a:t>Vodoprávní řízení: </a:t>
            </a:r>
            <a:r>
              <a:rPr lang="cs-CZ" dirty="0" smtClean="0"/>
              <a:t>účastníkem řízení jsou </a:t>
            </a:r>
            <a:r>
              <a:rPr lang="cs-CZ" u="sng" dirty="0" smtClean="0"/>
              <a:t>též</a:t>
            </a:r>
            <a:r>
              <a:rPr lang="cs-CZ" dirty="0" smtClean="0"/>
              <a:t> obce, správce toku, občanská sdružení</a:t>
            </a:r>
            <a:endParaRPr lang="cs-CZ" dirty="0"/>
          </a:p>
        </p:txBody>
      </p:sp>
    </p:spTree>
    <p:extLst>
      <p:ext uri="{BB962C8B-B14F-4D97-AF65-F5344CB8AC3E}">
        <p14:creationId xmlns:p14="http://schemas.microsoft.com/office/powerpoint/2010/main" val="29997478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a:t>Ú</a:t>
            </a:r>
            <a:r>
              <a:rPr lang="cs-CZ" sz="2800" b="1" dirty="0" smtClean="0"/>
              <a:t>čast </a:t>
            </a:r>
            <a:r>
              <a:rPr lang="cs-CZ" sz="2800" b="1" dirty="0"/>
              <a:t>veřejnosti v rozhodovacích procesech</a:t>
            </a:r>
          </a:p>
        </p:txBody>
      </p:sp>
      <p:sp>
        <p:nvSpPr>
          <p:cNvPr id="3" name="Zástupný symbol pro obsah 2"/>
          <p:cNvSpPr>
            <a:spLocks noGrp="1"/>
          </p:cNvSpPr>
          <p:nvPr>
            <p:ph idx="1"/>
          </p:nvPr>
        </p:nvSpPr>
        <p:spPr/>
        <p:txBody>
          <a:bodyPr/>
          <a:lstStyle/>
          <a:p>
            <a:pPr marL="0" indent="0">
              <a:buNone/>
            </a:pPr>
            <a:r>
              <a:rPr lang="cs-CZ" dirty="0" smtClean="0"/>
              <a:t>1) Žádná úprava vymezení účastníků</a:t>
            </a:r>
          </a:p>
          <a:p>
            <a:pPr marL="0" indent="0">
              <a:buNone/>
            </a:pPr>
            <a:r>
              <a:rPr lang="cs-CZ" dirty="0" smtClean="0"/>
              <a:t>2) Většinou vlastní úprava</a:t>
            </a:r>
          </a:p>
          <a:p>
            <a:pPr marL="0" indent="0">
              <a:buNone/>
            </a:pPr>
            <a:r>
              <a:rPr lang="cs-CZ" dirty="0" smtClean="0"/>
              <a:t>2a) neúplná: „účastníkem řízení jsou také…“</a:t>
            </a:r>
          </a:p>
          <a:p>
            <a:pPr marL="0" indent="0">
              <a:buNone/>
            </a:pPr>
            <a:r>
              <a:rPr lang="cs-CZ" dirty="0" smtClean="0"/>
              <a:t>2b) úplná: „účastníkem řízení jsou:“</a:t>
            </a:r>
          </a:p>
          <a:p>
            <a:pPr>
              <a:buFontTx/>
              <a:buChar char="-"/>
            </a:pPr>
            <a:r>
              <a:rPr lang="cs-CZ" dirty="0" smtClean="0"/>
              <a:t>uzavřená: </a:t>
            </a:r>
            <a:r>
              <a:rPr lang="cs-CZ" sz="1600" b="1" dirty="0"/>
              <a:t>§ 14/1 atomového zákona</a:t>
            </a:r>
            <a:r>
              <a:rPr lang="cs-CZ" sz="1600" b="1" dirty="0" smtClean="0"/>
              <a:t>: „</a:t>
            </a:r>
            <a:r>
              <a:rPr lang="cs-CZ" sz="1600" b="1" dirty="0"/>
              <a:t>Žadatel je jediným účastníkem řízení</a:t>
            </a:r>
            <a:r>
              <a:rPr lang="cs-CZ" sz="1600" b="1" dirty="0" smtClean="0"/>
              <a:t>.“</a:t>
            </a:r>
          </a:p>
          <a:p>
            <a:pPr marL="0" indent="0">
              <a:buNone/>
            </a:pPr>
            <a:r>
              <a:rPr lang="cs-CZ" dirty="0" smtClean="0"/>
              <a:t>- neuzavřená: výčet</a:t>
            </a:r>
            <a:endParaRPr lang="cs-CZ" u="sng" dirty="0"/>
          </a:p>
        </p:txBody>
      </p:sp>
    </p:spTree>
    <p:extLst>
      <p:ext uri="{BB962C8B-B14F-4D97-AF65-F5344CB8AC3E}">
        <p14:creationId xmlns:p14="http://schemas.microsoft.com/office/powerpoint/2010/main" val="418493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367644" y="2183429"/>
            <a:ext cx="6408712" cy="4524315"/>
          </a:xfrm>
          <a:prstGeom prst="rect">
            <a:avLst/>
          </a:prstGeom>
          <a:noFill/>
        </p:spPr>
        <p:txBody>
          <a:bodyPr wrap="square" rtlCol="0">
            <a:spAutoFit/>
          </a:bodyPr>
          <a:lstStyle/>
          <a:p>
            <a:r>
              <a:rPr lang="cs-CZ" sz="4000" b="1" dirty="0" smtClean="0"/>
              <a:t>Co bude obsahem integrovaného povolení a závazného stanoviska EIA?</a:t>
            </a:r>
          </a:p>
          <a:p>
            <a:endParaRPr lang="cs-CZ" sz="4000" b="1" dirty="0" smtClean="0"/>
          </a:p>
          <a:p>
            <a:endParaRPr lang="cs-CZ" sz="4000" b="1" dirty="0"/>
          </a:p>
          <a:p>
            <a:r>
              <a:rPr lang="cs-CZ" sz="1600" b="1" dirty="0">
                <a:hlinkClick r:id="rId4"/>
              </a:rPr>
              <a:t>http://</a:t>
            </a:r>
            <a:r>
              <a:rPr lang="cs-CZ" sz="1600" b="1" dirty="0" smtClean="0">
                <a:hlinkClick r:id="rId4"/>
              </a:rPr>
              <a:t>portal.cenia.cz/eiasea/view/eia100_cr</a:t>
            </a:r>
            <a:r>
              <a:rPr lang="cs-CZ" sz="1600" b="1" dirty="0" smtClean="0"/>
              <a:t> </a:t>
            </a:r>
          </a:p>
          <a:p>
            <a:r>
              <a:rPr lang="cs-CZ" sz="1600" b="1" dirty="0" smtClean="0">
                <a:hlinkClick r:id="rId5"/>
              </a:rPr>
              <a:t>www.ippc.cz</a:t>
            </a:r>
            <a:endParaRPr lang="cs-CZ" sz="1600" b="1" dirty="0" smtClean="0"/>
          </a:p>
          <a:p>
            <a:r>
              <a:rPr lang="cs-CZ" sz="1600" b="1" dirty="0">
                <a:hlinkClick r:id="rId6"/>
              </a:rPr>
              <a:t>http://www.mzp.cz/ippc/ippc4.nsf/$</a:t>
            </a:r>
            <a:r>
              <a:rPr lang="cs-CZ" sz="1600" b="1" dirty="0" smtClean="0">
                <a:hlinkClick r:id="rId6"/>
              </a:rPr>
              <a:t>pid/MZPAAGHZJOZP</a:t>
            </a:r>
            <a:r>
              <a:rPr lang="cs-CZ" sz="1600" b="1" dirty="0" smtClean="0"/>
              <a:t> </a:t>
            </a:r>
          </a:p>
          <a:p>
            <a:endParaRPr lang="cs-CZ" sz="4000" b="1" dirty="0"/>
          </a:p>
        </p:txBody>
      </p:sp>
      <p:sp>
        <p:nvSpPr>
          <p:cNvPr id="3" name="TextovéPole 2"/>
          <p:cNvSpPr txBox="1"/>
          <p:nvPr/>
        </p:nvSpPr>
        <p:spPr>
          <a:xfrm>
            <a:off x="107504" y="3940311"/>
            <a:ext cx="7992888" cy="461665"/>
          </a:xfrm>
          <a:prstGeom prst="rect">
            <a:avLst/>
          </a:prstGeom>
          <a:noFill/>
        </p:spPr>
        <p:txBody>
          <a:bodyPr wrap="square" rtlCol="0">
            <a:spAutoFit/>
          </a:bodyPr>
          <a:lstStyle/>
          <a:p>
            <a:endParaRPr lang="cs-CZ" sz="2400" b="1" dirty="0">
              <a:solidFill>
                <a:srgbClr val="C00000"/>
              </a:solidFill>
            </a:endParaRPr>
          </a:p>
        </p:txBody>
      </p:sp>
    </p:spTree>
    <p:extLst>
      <p:ext uri="{BB962C8B-B14F-4D97-AF65-F5344CB8AC3E}">
        <p14:creationId xmlns:p14="http://schemas.microsoft.com/office/powerpoint/2010/main" val="98526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80</a:t>
            </a:fld>
            <a:endParaRPr lang="en-GB"/>
          </a:p>
        </p:txBody>
      </p:sp>
      <p:sp>
        <p:nvSpPr>
          <p:cNvPr id="12" name="TextovéPole 11"/>
          <p:cNvSpPr txBox="1"/>
          <p:nvPr/>
        </p:nvSpPr>
        <p:spPr>
          <a:xfrm>
            <a:off x="323528" y="6021288"/>
            <a:ext cx="8717722" cy="369332"/>
          </a:xfrm>
          <a:prstGeom prst="rect">
            <a:avLst/>
          </a:prstGeom>
          <a:noFill/>
        </p:spPr>
        <p:txBody>
          <a:bodyPr wrap="square" rtlCol="0">
            <a:spAutoFit/>
          </a:bodyPr>
          <a:lstStyle/>
          <a:p>
            <a:r>
              <a:rPr lang="cs-CZ" b="1" dirty="0" smtClean="0">
                <a:latin typeface="Consolas" panose="020B0609020204030204" pitchFamily="49" charset="0"/>
              </a:rPr>
              <a:t>Výstavba stálého kempu s celkovou kapacitou 100 ubytovaných</a:t>
            </a:r>
            <a:endParaRPr lang="cs-CZ" b="1" dirty="0">
              <a:latin typeface="Consolas" panose="020B0609020204030204" pitchFamily="49" charset="0"/>
            </a:endParaRPr>
          </a:p>
        </p:txBody>
      </p:sp>
      <p:pic>
        <p:nvPicPr>
          <p:cNvPr id="1028" name="Picture 4" descr="http://www.kempy-chaty.cz/sites/default/files/kemp_zelezna_ruda_chatky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99173"/>
            <a:ext cx="604837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342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81</a:t>
            </a:fld>
            <a:endParaRPr lang="en-GB"/>
          </a:p>
        </p:txBody>
      </p:sp>
      <p:sp>
        <p:nvSpPr>
          <p:cNvPr id="12" name="TextovéPole 11"/>
          <p:cNvSpPr txBox="1"/>
          <p:nvPr/>
        </p:nvSpPr>
        <p:spPr>
          <a:xfrm>
            <a:off x="1187624" y="908720"/>
            <a:ext cx="6480720" cy="2862322"/>
          </a:xfrm>
          <a:prstGeom prst="rect">
            <a:avLst/>
          </a:prstGeom>
          <a:noFill/>
        </p:spPr>
        <p:txBody>
          <a:bodyPr wrap="square" rtlCol="0">
            <a:spAutoFit/>
          </a:bodyPr>
          <a:lstStyle/>
          <a:p>
            <a:r>
              <a:rPr lang="cs-CZ" b="1" dirty="0">
                <a:latin typeface="Consolas" panose="020B0609020204030204" pitchFamily="49" charset="0"/>
              </a:rPr>
              <a:t>Výstavba stálého kempu s celkovou kapacitou 100 ubytovaných</a:t>
            </a:r>
          </a:p>
          <a:p>
            <a:endParaRPr lang="cs-CZ" b="1" dirty="0">
              <a:latin typeface="Consolas" panose="020B0609020204030204" pitchFamily="49" charset="0"/>
            </a:endParaRPr>
          </a:p>
          <a:p>
            <a:endParaRPr lang="cs-CZ" b="1" dirty="0" smtClean="0">
              <a:latin typeface="Consolas" panose="020B0609020204030204" pitchFamily="49" charset="0"/>
            </a:endParaRPr>
          </a:p>
          <a:p>
            <a:endParaRPr lang="cs-CZ" b="1" dirty="0">
              <a:latin typeface="Consolas" panose="020B0609020204030204" pitchFamily="49" charset="0"/>
            </a:endParaRPr>
          </a:p>
          <a:p>
            <a:endParaRPr lang="cs-CZ" b="1" dirty="0" smtClean="0">
              <a:latin typeface="Consolas" panose="020B0609020204030204" pitchFamily="49" charset="0"/>
            </a:endParaRPr>
          </a:p>
          <a:p>
            <a:pPr marL="285750" indent="-285750">
              <a:buFontTx/>
              <a:buChar char="-"/>
            </a:pPr>
            <a:r>
              <a:rPr lang="cs-CZ" b="1" dirty="0" smtClean="0"/>
              <a:t>Příloha </a:t>
            </a:r>
            <a:r>
              <a:rPr lang="cs-CZ" b="1" dirty="0"/>
              <a:t>č. 1/Kat. II, bod </a:t>
            </a:r>
            <a:r>
              <a:rPr lang="cs-CZ" b="1" dirty="0" smtClean="0"/>
              <a:t>10.12 zákona o posuzování vlivů, EIA neproběhne,</a:t>
            </a:r>
          </a:p>
          <a:p>
            <a:pPr marL="285750" indent="-285750">
              <a:buFontTx/>
              <a:buChar char="-"/>
            </a:pPr>
            <a:r>
              <a:rPr lang="cs-CZ" b="1" dirty="0" smtClean="0"/>
              <a:t>IPPC není,</a:t>
            </a:r>
            <a:endParaRPr lang="cs-CZ" b="1" dirty="0"/>
          </a:p>
          <a:p>
            <a:pPr marL="285750" indent="-285750">
              <a:buFontTx/>
              <a:buChar char="-"/>
            </a:pPr>
            <a:r>
              <a:rPr lang="cs-CZ" b="1" dirty="0" smtClean="0">
                <a:latin typeface="Consolas" panose="020B0609020204030204" pitchFamily="49" charset="0"/>
              </a:rPr>
              <a:t>Zemědělská půda.</a:t>
            </a:r>
          </a:p>
        </p:txBody>
      </p:sp>
    </p:spTree>
    <p:extLst>
      <p:ext uri="{BB962C8B-B14F-4D97-AF65-F5344CB8AC3E}">
        <p14:creationId xmlns:p14="http://schemas.microsoft.com/office/powerpoint/2010/main" val="28943765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82</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54150" y="2735657"/>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398083" y="3543245"/>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03670" y="3186637"/>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395536" y="4751303"/>
            <a:ext cx="8501698" cy="2031325"/>
          </a:xfrm>
          <a:prstGeom prst="rect">
            <a:avLst/>
          </a:prstGeom>
          <a:noFill/>
        </p:spPr>
        <p:txBody>
          <a:bodyPr wrap="square" rtlCol="0">
            <a:spAutoFit/>
          </a:bodyPr>
          <a:lstStyle/>
          <a:p>
            <a:pPr algn="just"/>
            <a:r>
              <a:rPr lang="cs-CZ" dirty="0" smtClean="0"/>
              <a:t>V </a:t>
            </a:r>
            <a:r>
              <a:rPr lang="cs-CZ" dirty="0"/>
              <a:t>územním řízení se </a:t>
            </a:r>
            <a:r>
              <a:rPr lang="cs-CZ" dirty="0" smtClean="0"/>
              <a:t>nepřihlíží k </a:t>
            </a:r>
            <a:r>
              <a:rPr lang="cs-CZ" dirty="0"/>
              <a:t>námitkám k věcem, o kterých bylo rozhodnuto při vydání </a:t>
            </a:r>
            <a:r>
              <a:rPr lang="cs-CZ" dirty="0" smtClean="0"/>
              <a:t>územního nebo </a:t>
            </a:r>
            <a:r>
              <a:rPr lang="cs-CZ" dirty="0"/>
              <a:t>regulačního plánu (§ 89 odst. 2 </a:t>
            </a:r>
            <a:r>
              <a:rPr lang="cs-CZ" dirty="0" err="1"/>
              <a:t>StavZ</a:t>
            </a:r>
            <a:r>
              <a:rPr lang="cs-CZ" dirty="0"/>
              <a:t>). Ve stavebním řízení se pak </a:t>
            </a:r>
            <a:r>
              <a:rPr lang="cs-CZ" dirty="0" smtClean="0"/>
              <a:t>již nepřihlíží </a:t>
            </a:r>
            <a:r>
              <a:rPr lang="cs-CZ" dirty="0"/>
              <a:t>k námitkám účastníků řízení, které byly nebo mohly být </a:t>
            </a:r>
            <a:r>
              <a:rPr lang="cs-CZ" dirty="0" smtClean="0"/>
              <a:t>uplatněny při </a:t>
            </a:r>
            <a:r>
              <a:rPr lang="cs-CZ" dirty="0"/>
              <a:t>územním řízení, při pořizování regulačního plánu nebo při vydání </a:t>
            </a:r>
            <a:r>
              <a:rPr lang="cs-CZ" dirty="0" smtClean="0"/>
              <a:t>územního opatření </a:t>
            </a:r>
            <a:r>
              <a:rPr lang="cs-CZ" dirty="0"/>
              <a:t>o stavební uzávěře anebo územního opatření o asanaci </a:t>
            </a:r>
            <a:r>
              <a:rPr lang="cs-CZ" dirty="0" smtClean="0"/>
              <a:t>území (§ </a:t>
            </a:r>
            <a:r>
              <a:rPr lang="cs-CZ" dirty="0"/>
              <a:t>114 odst. 2 </a:t>
            </a:r>
            <a:r>
              <a:rPr lang="cs-CZ" dirty="0" err="1"/>
              <a:t>StavZ</a:t>
            </a:r>
            <a:r>
              <a:rPr lang="cs-CZ" dirty="0"/>
              <a:t>). Také zpravidla platí, že oprávněný subjekt musí </a:t>
            </a:r>
            <a:r>
              <a:rPr lang="cs-CZ" dirty="0" smtClean="0"/>
              <a:t>podat připomínku </a:t>
            </a:r>
            <a:r>
              <a:rPr lang="cs-CZ" dirty="0"/>
              <a:t>či námitky ve stanovené lhůtě, zmešká-li ji, k jeho </a:t>
            </a:r>
            <a:r>
              <a:rPr lang="cs-CZ" dirty="0" smtClean="0"/>
              <a:t>připomínce či </a:t>
            </a:r>
            <a:r>
              <a:rPr lang="cs-CZ" dirty="0"/>
              <a:t>námitce se nepřihlíží.</a:t>
            </a:r>
          </a:p>
        </p:txBody>
      </p:sp>
    </p:spTree>
    <p:extLst>
      <p:ext uri="{BB962C8B-B14F-4D97-AF65-F5344CB8AC3E}">
        <p14:creationId xmlns:p14="http://schemas.microsoft.com/office/powerpoint/2010/main" val="20854777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83</a:t>
            </a:fld>
            <a:endParaRPr lang="en-GB"/>
          </a:p>
        </p:txBody>
      </p:sp>
      <p:sp>
        <p:nvSpPr>
          <p:cNvPr id="12" name="TextovéPole 11"/>
          <p:cNvSpPr txBox="1"/>
          <p:nvPr/>
        </p:nvSpPr>
        <p:spPr>
          <a:xfrm>
            <a:off x="1187624" y="908720"/>
            <a:ext cx="7200800" cy="3785652"/>
          </a:xfrm>
          <a:prstGeom prst="rect">
            <a:avLst/>
          </a:prstGeom>
          <a:noFill/>
        </p:spPr>
        <p:txBody>
          <a:bodyPr wrap="square" rtlCol="0">
            <a:spAutoFit/>
          </a:bodyPr>
          <a:lstStyle/>
          <a:p>
            <a:r>
              <a:rPr lang="cs-CZ" sz="2400" b="1" dirty="0">
                <a:latin typeface="Consolas" panose="020B0609020204030204" pitchFamily="49" charset="0"/>
              </a:rPr>
              <a:t>Výstavba stálého kempu s celkovou kapacitou 100 ubytovaných</a:t>
            </a:r>
          </a:p>
          <a:p>
            <a:endParaRPr lang="cs-CZ" sz="2400" b="1" dirty="0">
              <a:latin typeface="Consolas" panose="020B0609020204030204" pitchFamily="49" charset="0"/>
            </a:endParaRPr>
          </a:p>
          <a:p>
            <a:endParaRPr lang="cs-CZ" sz="2400" b="1" dirty="0" smtClean="0">
              <a:latin typeface="Consolas" panose="020B0609020204030204" pitchFamily="49" charset="0"/>
            </a:endParaRPr>
          </a:p>
          <a:p>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1/Kat. II, bod </a:t>
            </a:r>
            <a:r>
              <a:rPr lang="cs-CZ" sz="2400" b="1" dirty="0" smtClean="0"/>
              <a:t>10.12 zákona o posuzování vlivů, EIA proběhne (10 m od lesa)</a:t>
            </a:r>
          </a:p>
          <a:p>
            <a:pPr marL="285750" indent="-285750">
              <a:buFontTx/>
              <a:buChar char="-"/>
            </a:pPr>
            <a:r>
              <a:rPr lang="cs-CZ" sz="2400" b="1" dirty="0" smtClean="0"/>
              <a:t>IPPC není,</a:t>
            </a:r>
            <a:endParaRPr lang="cs-CZ" sz="2400" b="1" dirty="0"/>
          </a:p>
          <a:p>
            <a:pPr marL="285750" indent="-285750">
              <a:buFontTx/>
              <a:buChar char="-"/>
            </a:pPr>
            <a:r>
              <a:rPr lang="cs-CZ" sz="2400" b="1" dirty="0" smtClean="0">
                <a:latin typeface="Consolas" panose="020B0609020204030204" pitchFamily="49" charset="0"/>
              </a:rPr>
              <a:t>Zemědělská půda.</a:t>
            </a:r>
          </a:p>
        </p:txBody>
      </p:sp>
    </p:spTree>
    <p:extLst>
      <p:ext uri="{BB962C8B-B14F-4D97-AF65-F5344CB8AC3E}">
        <p14:creationId xmlns:p14="http://schemas.microsoft.com/office/powerpoint/2010/main" val="14021838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528668" y="2674436"/>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512674" y="333061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441840" y="3155039"/>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256607" y="4138206"/>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462194" y="3781598"/>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a:t>
            </a:r>
            <a:endParaRPr lang="en-US" dirty="0">
              <a:latin typeface="Verdana" pitchFamily="34" charset="0"/>
            </a:endParaRPr>
          </a:p>
        </p:txBody>
      </p:sp>
      <p:cxnSp>
        <p:nvCxnSpPr>
          <p:cNvPr id="12"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7"/>
          <p:cNvSpPr txBox="1">
            <a:spLocks noChangeArrowheads="1"/>
          </p:cNvSpPr>
          <p:nvPr/>
        </p:nvSpPr>
        <p:spPr bwMode="auto">
          <a:xfrm>
            <a:off x="2411471" y="2111492"/>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Dotčení lesa</a:t>
            </a:r>
            <a:endParaRPr lang="cs-CZ" sz="1200" dirty="0">
              <a:latin typeface="Verdana" pitchFamily="34" charset="0"/>
            </a:endParaRPr>
          </a:p>
        </p:txBody>
      </p:sp>
      <p:cxnSp>
        <p:nvCxnSpPr>
          <p:cNvPr id="16" name="AutoShape 18"/>
          <p:cNvCxnSpPr>
            <a:cxnSpLocks noChangeShapeType="1"/>
            <a:endCxn id="14" idx="0"/>
          </p:cNvCxnSpPr>
          <p:nvPr/>
        </p:nvCxnSpPr>
        <p:spPr bwMode="auto">
          <a:xfrm>
            <a:off x="3578944" y="2414799"/>
            <a:ext cx="2142" cy="2596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ovéPole 2"/>
          <p:cNvSpPr txBox="1"/>
          <p:nvPr/>
        </p:nvSpPr>
        <p:spPr>
          <a:xfrm>
            <a:off x="187264" y="4648351"/>
            <a:ext cx="8892480" cy="2031325"/>
          </a:xfrm>
          <a:prstGeom prst="rect">
            <a:avLst/>
          </a:prstGeom>
          <a:noFill/>
        </p:spPr>
        <p:txBody>
          <a:bodyPr wrap="square" rtlCol="0">
            <a:spAutoFit/>
          </a:bodyPr>
          <a:lstStyle/>
          <a:p>
            <a:r>
              <a:rPr lang="cs-CZ" dirty="0" smtClean="0"/>
              <a:t>§ 14/2 </a:t>
            </a:r>
            <a:r>
              <a:rPr lang="cs-CZ" dirty="0" err="1" smtClean="0"/>
              <a:t>LesZ</a:t>
            </a:r>
            <a:r>
              <a:rPr lang="cs-CZ" dirty="0" smtClean="0"/>
              <a:t>: </a:t>
            </a:r>
            <a:r>
              <a:rPr lang="cs-CZ" i="1" dirty="0"/>
              <a:t>Dotýká-li se řízení podle zvláštních </a:t>
            </a:r>
            <a:r>
              <a:rPr lang="cs-CZ" i="1" dirty="0" smtClean="0"/>
              <a:t>předpisů </a:t>
            </a:r>
            <a:r>
              <a:rPr lang="cs-CZ" i="1" dirty="0"/>
              <a:t>zájmů chráněných tímto zákonem, rozhodne stavební úřad nebo jiný orgán státní správy jen se souhlasem příslušného orgánu státní správy lesů, který může svůj souhlas vázat na splnění podmínek. Tohoto souhlasu je třeba i k dotčení pozemků do vzdálenosti 50 m od okraje lesa. Souhlas vydávaný jako podklad pro rozhodnutí o umístění stavby nebo územní souhlas a dále pro rozhodnutí o povolení stavby, zařízení nebo terénních úprav anebo jejich ohlášení je závazným stanoviskem podle správního </a:t>
            </a:r>
            <a:r>
              <a:rPr lang="cs-CZ" i="1" dirty="0" smtClean="0"/>
              <a:t>řádu </a:t>
            </a:r>
            <a:r>
              <a:rPr lang="cs-CZ" i="1" dirty="0"/>
              <a:t>a není samostatným rozhodnutím ve správním řízení.</a:t>
            </a:r>
          </a:p>
        </p:txBody>
      </p:sp>
    </p:spTree>
    <p:extLst>
      <p:ext uri="{BB962C8B-B14F-4D97-AF65-F5344CB8AC3E}">
        <p14:creationId xmlns:p14="http://schemas.microsoft.com/office/powerpoint/2010/main" val="19460468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85</a:t>
            </a:fld>
            <a:endParaRPr lang="en-GB"/>
          </a:p>
        </p:txBody>
      </p:sp>
      <p:pic>
        <p:nvPicPr>
          <p:cNvPr id="1026" name="Picture 2" descr="Výsledok vyhľadávania obrázkov pre dopyt čistírna odpadních v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000553" cy="46650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259632" y="6021288"/>
            <a:ext cx="6480720" cy="369332"/>
          </a:xfrm>
          <a:prstGeom prst="rect">
            <a:avLst/>
          </a:prstGeom>
          <a:noFill/>
        </p:spPr>
        <p:txBody>
          <a:bodyPr wrap="square" rtlCol="0">
            <a:spAutoFit/>
          </a:bodyPr>
          <a:lstStyle/>
          <a:p>
            <a:r>
              <a:rPr lang="cs-CZ" b="1" dirty="0" smtClean="0">
                <a:latin typeface="Consolas" panose="020B0609020204030204" pitchFamily="49" charset="0"/>
              </a:rPr>
              <a:t>Výstavba čistírny odpadních vod za městem</a:t>
            </a:r>
            <a:endParaRPr lang="cs-CZ" b="1" dirty="0">
              <a:latin typeface="Consolas" panose="020B0609020204030204" pitchFamily="49" charset="0"/>
            </a:endParaRPr>
          </a:p>
        </p:txBody>
      </p:sp>
    </p:spTree>
    <p:extLst>
      <p:ext uri="{BB962C8B-B14F-4D97-AF65-F5344CB8AC3E}">
        <p14:creationId xmlns:p14="http://schemas.microsoft.com/office/powerpoint/2010/main" val="27418883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86</a:t>
            </a:fld>
            <a:endParaRPr lang="en-GB"/>
          </a:p>
        </p:txBody>
      </p:sp>
      <p:sp>
        <p:nvSpPr>
          <p:cNvPr id="12" name="TextovéPole 11"/>
          <p:cNvSpPr txBox="1"/>
          <p:nvPr/>
        </p:nvSpPr>
        <p:spPr>
          <a:xfrm>
            <a:off x="1187624" y="908719"/>
            <a:ext cx="7344816" cy="4154984"/>
          </a:xfrm>
          <a:prstGeom prst="rect">
            <a:avLst/>
          </a:prstGeom>
          <a:noFill/>
        </p:spPr>
        <p:txBody>
          <a:bodyPr wrap="square" rtlCol="0">
            <a:spAutoFit/>
          </a:bodyPr>
          <a:lstStyle/>
          <a:p>
            <a:r>
              <a:rPr lang="cs-CZ" sz="2400" b="1" dirty="0" smtClean="0">
                <a:latin typeface="Consolas" panose="020B0609020204030204" pitchFamily="49" charset="0"/>
              </a:rPr>
              <a:t>Výstavba malé čistírny odpadních vod za městem</a:t>
            </a:r>
          </a:p>
          <a:p>
            <a:endParaRPr lang="cs-CZ" sz="2400" b="1" dirty="0">
              <a:latin typeface="Consolas" panose="020B0609020204030204" pitchFamily="49" charset="0"/>
            </a:endParaRPr>
          </a:p>
          <a:p>
            <a:endParaRPr lang="cs-CZ" sz="2400" b="1" dirty="0" smtClean="0">
              <a:latin typeface="Consolas" panose="020B0609020204030204" pitchFamily="49" charset="0"/>
            </a:endParaRPr>
          </a:p>
          <a:p>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1/Kat. II, bod </a:t>
            </a:r>
            <a:r>
              <a:rPr lang="cs-CZ" sz="2400" b="1" dirty="0" smtClean="0"/>
              <a:t>1.9 zákona o posuzování vlivů, EIA neproběhne,</a:t>
            </a:r>
          </a:p>
          <a:p>
            <a:pPr marL="285750" indent="-285750">
              <a:buFontTx/>
              <a:buChar char="-"/>
            </a:pPr>
            <a:r>
              <a:rPr lang="cs-CZ" sz="2400" b="1" dirty="0" smtClean="0"/>
              <a:t>Pod limitem IPPC,</a:t>
            </a:r>
            <a:endParaRPr lang="cs-CZ" sz="2400" b="1" dirty="0"/>
          </a:p>
          <a:p>
            <a:pPr marL="285750" indent="-285750">
              <a:buFontTx/>
              <a:buChar char="-"/>
            </a:pPr>
            <a:r>
              <a:rPr lang="cs-CZ" sz="2400" b="1" dirty="0" smtClean="0">
                <a:latin typeface="Consolas" panose="020B0609020204030204" pitchFamily="49" charset="0"/>
              </a:rPr>
              <a:t>Zemědělská půda,</a:t>
            </a:r>
          </a:p>
          <a:p>
            <a:pPr marL="285750" indent="-285750">
              <a:buFontTx/>
              <a:buChar char="-"/>
            </a:pPr>
            <a:r>
              <a:rPr lang="cs-CZ" sz="2400" b="1" dirty="0" smtClean="0">
                <a:latin typeface="Consolas" panose="020B0609020204030204" pitchFamily="49" charset="0"/>
              </a:rPr>
              <a:t>Rostoucí dřeviny.</a:t>
            </a:r>
          </a:p>
        </p:txBody>
      </p:sp>
    </p:spTree>
    <p:extLst>
      <p:ext uri="{BB962C8B-B14F-4D97-AF65-F5344CB8AC3E}">
        <p14:creationId xmlns:p14="http://schemas.microsoft.com/office/powerpoint/2010/main" val="39592484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87</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36674" y="329853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04754" y="3947720"/>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cxnSp>
        <p:nvCxnSpPr>
          <p:cNvPr id="57" name="AutoShape 18"/>
          <p:cNvCxnSpPr>
            <a:cxnSpLocks noChangeShapeType="1"/>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551413" y="3760686"/>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04754" y="4616839"/>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557971" y="4260231"/>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2503903" y="2728959"/>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26280" y="3107586"/>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8724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88</a:t>
            </a:fld>
            <a:endParaRPr lang="en-GB"/>
          </a:p>
        </p:txBody>
      </p:sp>
      <p:sp>
        <p:nvSpPr>
          <p:cNvPr id="12" name="TextovéPole 11"/>
          <p:cNvSpPr txBox="1"/>
          <p:nvPr/>
        </p:nvSpPr>
        <p:spPr>
          <a:xfrm>
            <a:off x="1187624" y="908720"/>
            <a:ext cx="6480720" cy="2031325"/>
          </a:xfrm>
          <a:prstGeom prst="rect">
            <a:avLst/>
          </a:prstGeom>
          <a:noFill/>
        </p:spPr>
        <p:txBody>
          <a:bodyPr wrap="square" rtlCol="0">
            <a:spAutoFit/>
          </a:bodyPr>
          <a:lstStyle/>
          <a:p>
            <a:r>
              <a:rPr lang="cs-CZ" b="1" dirty="0" smtClean="0">
                <a:latin typeface="Consolas" panose="020B0609020204030204" pitchFamily="49" charset="0"/>
              </a:rPr>
              <a:t>Rekonstrukce malé čistírny odpadních vod za městem</a:t>
            </a:r>
          </a:p>
          <a:p>
            <a:endParaRPr lang="cs-CZ" b="1" dirty="0">
              <a:latin typeface="Consolas" panose="020B0609020204030204" pitchFamily="49" charset="0"/>
            </a:endParaRPr>
          </a:p>
          <a:p>
            <a:endParaRPr lang="cs-CZ" b="1" dirty="0" smtClean="0">
              <a:latin typeface="Consolas" panose="020B0609020204030204" pitchFamily="49" charset="0"/>
            </a:endParaRPr>
          </a:p>
          <a:p>
            <a:endParaRPr lang="cs-CZ" b="1" dirty="0">
              <a:latin typeface="Consolas" panose="020B0609020204030204" pitchFamily="49" charset="0"/>
            </a:endParaRPr>
          </a:p>
          <a:p>
            <a:endParaRPr lang="cs-CZ" b="1" dirty="0" smtClean="0">
              <a:latin typeface="Consolas" panose="020B0609020204030204" pitchFamily="49" charset="0"/>
            </a:endParaRPr>
          </a:p>
          <a:p>
            <a:pPr marL="285750" indent="-285750">
              <a:buFontTx/>
              <a:buChar char="-"/>
            </a:pPr>
            <a:r>
              <a:rPr lang="cs-CZ" b="1" dirty="0" smtClean="0"/>
              <a:t>Příloha </a:t>
            </a:r>
            <a:r>
              <a:rPr lang="cs-CZ" b="1" dirty="0"/>
              <a:t>č. 1/Kat. II, bod </a:t>
            </a:r>
            <a:r>
              <a:rPr lang="cs-CZ" b="1" dirty="0" smtClean="0"/>
              <a:t>1.9 zákona o posuzování vlivů, EIA neproběhne</a:t>
            </a:r>
          </a:p>
        </p:txBody>
      </p:sp>
    </p:spTree>
    <p:extLst>
      <p:ext uri="{BB962C8B-B14F-4D97-AF65-F5344CB8AC3E}">
        <p14:creationId xmlns:p14="http://schemas.microsoft.com/office/powerpoint/2010/main" val="27377303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89</a:t>
            </a:fld>
            <a:endParaRPr lang="en-GB"/>
          </a:p>
        </p:txBody>
      </p:sp>
      <p:sp>
        <p:nvSpPr>
          <p:cNvPr id="15" name="Text Box 6"/>
          <p:cNvSpPr txBox="1">
            <a:spLocks noChangeArrowheads="1"/>
          </p:cNvSpPr>
          <p:nvPr/>
        </p:nvSpPr>
        <p:spPr bwMode="auto">
          <a:xfrm>
            <a:off x="2636674" y="329853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04754" y="3947720"/>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cxnSp>
        <p:nvCxnSpPr>
          <p:cNvPr id="61" name="AutoShape 18"/>
          <p:cNvCxnSpPr>
            <a:cxnSpLocks noChangeShapeType="1"/>
          </p:cNvCxnSpPr>
          <p:nvPr/>
        </p:nvCxnSpPr>
        <p:spPr bwMode="auto">
          <a:xfrm flipH="1">
            <a:off x="3551413" y="3760686"/>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04754" y="4616839"/>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557971" y="4260231"/>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7210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se povoluje?</a:t>
            </a:r>
            <a:endParaRPr lang="cs-CZ" sz="4000" b="1" dirty="0"/>
          </a:p>
        </p:txBody>
      </p:sp>
      <p:sp>
        <p:nvSpPr>
          <p:cNvPr id="3" name="TextovéPole 2"/>
          <p:cNvSpPr txBox="1"/>
          <p:nvPr/>
        </p:nvSpPr>
        <p:spPr>
          <a:xfrm>
            <a:off x="414174" y="2275917"/>
            <a:ext cx="8406298" cy="5170646"/>
          </a:xfrm>
          <a:prstGeom prst="rect">
            <a:avLst/>
          </a:prstGeom>
          <a:noFill/>
        </p:spPr>
        <p:txBody>
          <a:bodyPr wrap="square" rtlCol="0">
            <a:spAutoFit/>
          </a:bodyPr>
          <a:lstStyle/>
          <a:p>
            <a:r>
              <a:rPr lang="cs-CZ" sz="2400" dirty="0"/>
              <a:t> </a:t>
            </a:r>
            <a:r>
              <a:rPr lang="cs-CZ" sz="2400" b="1" dirty="0" smtClean="0">
                <a:solidFill>
                  <a:srgbClr val="C00000"/>
                </a:solidFill>
              </a:rPr>
              <a:t>Povinně:</a:t>
            </a:r>
            <a:r>
              <a:rPr lang="cs-CZ" sz="2400" dirty="0" smtClean="0"/>
              <a:t> </a:t>
            </a:r>
            <a:r>
              <a:rPr lang="cs-CZ" sz="2400" b="1" dirty="0" smtClean="0">
                <a:solidFill>
                  <a:srgbClr val="C00000"/>
                </a:solidFill>
              </a:rPr>
              <a:t>Zařízení</a:t>
            </a:r>
            <a:r>
              <a:rPr lang="cs-CZ" sz="2400" dirty="0"/>
              <a:t>, ve kterém probíhá</a:t>
            </a:r>
          </a:p>
          <a:p>
            <a:r>
              <a:rPr lang="cs-CZ" sz="2400" dirty="0" smtClean="0"/>
              <a:t>- jedna </a:t>
            </a:r>
            <a:r>
              <a:rPr lang="cs-CZ" sz="2400" dirty="0"/>
              <a:t>či více průmyslových činností vymezených </a:t>
            </a:r>
            <a:r>
              <a:rPr lang="cs-CZ" sz="2400" b="1" dirty="0">
                <a:solidFill>
                  <a:srgbClr val="C00000"/>
                </a:solidFill>
              </a:rPr>
              <a:t>v příloze č. 1 zákona</a:t>
            </a:r>
            <a:r>
              <a:rPr lang="cs-CZ" sz="2400" dirty="0"/>
              <a:t>,</a:t>
            </a:r>
          </a:p>
          <a:p>
            <a:r>
              <a:rPr lang="cs-CZ" sz="2400" dirty="0" smtClean="0"/>
              <a:t>- </a:t>
            </a:r>
            <a:r>
              <a:rPr lang="cs-CZ" sz="2400" b="1" dirty="0" smtClean="0">
                <a:solidFill>
                  <a:srgbClr val="C00000"/>
                </a:solidFill>
              </a:rPr>
              <a:t>související činnosti </a:t>
            </a:r>
            <a:r>
              <a:rPr lang="cs-CZ" sz="2400" dirty="0" smtClean="0"/>
              <a:t>v </a:t>
            </a:r>
            <a:r>
              <a:rPr lang="cs-CZ" sz="2400" dirty="0"/>
              <a:t>dotčeném </a:t>
            </a:r>
            <a:r>
              <a:rPr lang="cs-CZ" sz="2400" dirty="0" smtClean="0"/>
              <a:t>místě, které by mohly </a:t>
            </a:r>
            <a:r>
              <a:rPr lang="cs-CZ" sz="2400" dirty="0"/>
              <a:t>ovlivnit emise a </a:t>
            </a:r>
            <a:r>
              <a:rPr lang="cs-CZ" sz="2400" dirty="0" smtClean="0"/>
              <a:t>znečištění,</a:t>
            </a:r>
            <a:endParaRPr lang="cs-CZ" sz="2400" dirty="0"/>
          </a:p>
          <a:p>
            <a:r>
              <a:rPr lang="cs-CZ" sz="2400" dirty="0" smtClean="0"/>
              <a:t>- ne výzkum, vývoj </a:t>
            </a:r>
            <a:r>
              <a:rPr lang="cs-CZ" sz="2400" dirty="0"/>
              <a:t>a zkoušení </a:t>
            </a:r>
            <a:r>
              <a:rPr lang="cs-CZ" sz="2400" dirty="0" smtClean="0"/>
              <a:t>nových výrobků </a:t>
            </a:r>
            <a:r>
              <a:rPr lang="cs-CZ" sz="2400" dirty="0"/>
              <a:t>a </a:t>
            </a:r>
            <a:r>
              <a:rPr lang="cs-CZ" sz="2400" dirty="0" smtClean="0"/>
              <a:t>procesů</a:t>
            </a:r>
          </a:p>
          <a:p>
            <a:endParaRPr lang="cs-CZ" sz="2400" dirty="0" smtClean="0"/>
          </a:p>
          <a:p>
            <a:r>
              <a:rPr lang="cs-CZ" sz="2400" b="1" dirty="0">
                <a:solidFill>
                  <a:srgbClr val="00B050"/>
                </a:solidFill>
              </a:rPr>
              <a:t>Dobrovolně</a:t>
            </a:r>
          </a:p>
          <a:p>
            <a:pPr marL="342900" indent="-342900">
              <a:buFontTx/>
              <a:buChar char="-"/>
            </a:pPr>
            <a:r>
              <a:rPr lang="cs-CZ" sz="2400" dirty="0" smtClean="0"/>
              <a:t>zařízení</a:t>
            </a:r>
            <a:r>
              <a:rPr lang="cs-CZ" sz="2400" dirty="0"/>
              <a:t>, ve kterém neprobíhá žádná činnost uvedená v příloze č. </a:t>
            </a:r>
            <a:r>
              <a:rPr lang="cs-CZ" sz="2400" dirty="0" smtClean="0"/>
              <a:t>1 zákona</a:t>
            </a:r>
          </a:p>
          <a:p>
            <a:pPr marL="342900" indent="-342900"/>
            <a:endParaRPr lang="cs-CZ" sz="2400" dirty="0" smtClean="0"/>
          </a:p>
          <a:p>
            <a:pPr marL="342900" indent="-342900"/>
            <a:r>
              <a:rPr lang="cs-CZ" sz="2400" dirty="0" smtClean="0"/>
              <a:t> důvody pro/proti?</a:t>
            </a:r>
          </a:p>
          <a:p>
            <a:r>
              <a:rPr lang="cs-CZ" sz="2400" dirty="0" smtClean="0"/>
              <a:t>			</a:t>
            </a:r>
            <a:endParaRPr lang="cs-CZ" sz="2400" dirty="0"/>
          </a:p>
          <a:p>
            <a:endParaRPr lang="cs-CZ" dirty="0"/>
          </a:p>
        </p:txBody>
      </p:sp>
      <p:sp>
        <p:nvSpPr>
          <p:cNvPr id="5" name="TextovéPole 4"/>
          <p:cNvSpPr txBox="1"/>
          <p:nvPr/>
        </p:nvSpPr>
        <p:spPr>
          <a:xfrm>
            <a:off x="611560" y="1216333"/>
            <a:ext cx="7128792" cy="830997"/>
          </a:xfrm>
          <a:prstGeom prst="rect">
            <a:avLst/>
          </a:prstGeom>
          <a:noFill/>
        </p:spPr>
        <p:txBody>
          <a:bodyPr wrap="square" rtlCol="0">
            <a:spAutoFit/>
          </a:bodyPr>
          <a:lstStyle/>
          <a:p>
            <a:r>
              <a:rPr lang="cs-CZ" sz="2400" b="1" dirty="0"/>
              <a:t>Může být integrované povolení vydáno i pro zařízení, pro které není </a:t>
            </a:r>
            <a:r>
              <a:rPr lang="cs-CZ" sz="2400" b="1" dirty="0" smtClean="0"/>
              <a:t>ze zákona </a:t>
            </a:r>
            <a:r>
              <a:rPr lang="cs-CZ" sz="2400" b="1" dirty="0"/>
              <a:t>povinné?</a:t>
            </a:r>
          </a:p>
        </p:txBody>
      </p:sp>
    </p:spTree>
    <p:extLst>
      <p:ext uri="{BB962C8B-B14F-4D97-AF65-F5344CB8AC3E}">
        <p14:creationId xmlns:p14="http://schemas.microsoft.com/office/powerpoint/2010/main" val="315570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90</a:t>
            </a:fld>
            <a:endParaRPr lang="en-GB"/>
          </a:p>
        </p:txBody>
      </p:sp>
      <p:sp>
        <p:nvSpPr>
          <p:cNvPr id="12" name="TextovéPole 11"/>
          <p:cNvSpPr txBox="1"/>
          <p:nvPr/>
        </p:nvSpPr>
        <p:spPr>
          <a:xfrm>
            <a:off x="1187624" y="908720"/>
            <a:ext cx="6480720" cy="3754874"/>
          </a:xfrm>
          <a:prstGeom prst="rect">
            <a:avLst/>
          </a:prstGeom>
          <a:noFill/>
        </p:spPr>
        <p:txBody>
          <a:bodyPr wrap="square" rtlCol="0">
            <a:spAutoFit/>
          </a:bodyPr>
          <a:lstStyle/>
          <a:p>
            <a:r>
              <a:rPr lang="cs-CZ" sz="2000" b="1" dirty="0" smtClean="0">
                <a:latin typeface="Consolas" panose="020B0609020204030204" pitchFamily="49" charset="0"/>
              </a:rPr>
              <a:t>Výstavba větší čistírny odpadních vod za městem</a:t>
            </a:r>
          </a:p>
          <a:p>
            <a:endParaRPr lang="cs-CZ" sz="2000" b="1" dirty="0">
              <a:latin typeface="Consolas" panose="020B0609020204030204" pitchFamily="49" charset="0"/>
            </a:endParaRPr>
          </a:p>
          <a:p>
            <a:endParaRPr lang="cs-CZ" sz="2000" b="1" dirty="0" smtClean="0">
              <a:latin typeface="Consolas" panose="020B0609020204030204" pitchFamily="49" charset="0"/>
            </a:endParaRPr>
          </a:p>
          <a:p>
            <a:endParaRPr lang="cs-CZ" sz="2000" b="1" dirty="0">
              <a:latin typeface="Consolas" panose="020B0609020204030204" pitchFamily="49" charset="0"/>
            </a:endParaRPr>
          </a:p>
          <a:p>
            <a:endParaRPr lang="cs-CZ" sz="2000" b="1" dirty="0" smtClean="0">
              <a:latin typeface="Consolas" panose="020B0609020204030204" pitchFamily="49" charset="0"/>
            </a:endParaRPr>
          </a:p>
          <a:p>
            <a:pPr marL="285750" indent="-285750">
              <a:buFontTx/>
              <a:buChar char="-"/>
            </a:pPr>
            <a:r>
              <a:rPr lang="cs-CZ" sz="2000" b="1" dirty="0" smtClean="0"/>
              <a:t>ÚSES – místní biokoridor (soustava remízků),</a:t>
            </a:r>
          </a:p>
          <a:p>
            <a:pPr marL="285750" indent="-285750">
              <a:buFontTx/>
              <a:buChar char="-"/>
            </a:pPr>
            <a:r>
              <a:rPr lang="cs-CZ" sz="2000" b="1" dirty="0" smtClean="0"/>
              <a:t>Příloha </a:t>
            </a:r>
            <a:r>
              <a:rPr lang="cs-CZ" sz="2000" b="1" dirty="0"/>
              <a:t>č. 1/Kat. II, bod </a:t>
            </a:r>
            <a:r>
              <a:rPr lang="cs-CZ" sz="2000" b="1" dirty="0" smtClean="0"/>
              <a:t>1.9 zákona o posuzování vlivů, EIA proběhne,</a:t>
            </a:r>
          </a:p>
          <a:p>
            <a:pPr marL="285750" indent="-285750">
              <a:buFontTx/>
              <a:buChar char="-"/>
            </a:pPr>
            <a:r>
              <a:rPr lang="cs-CZ" sz="2000" b="1" dirty="0" smtClean="0"/>
              <a:t>Nad limitem IPPC,</a:t>
            </a:r>
            <a:endParaRPr lang="cs-CZ" sz="2000" b="1" dirty="0"/>
          </a:p>
          <a:p>
            <a:pPr marL="285750" indent="-285750">
              <a:buFontTx/>
              <a:buChar char="-"/>
            </a:pPr>
            <a:r>
              <a:rPr lang="cs-CZ" sz="2000" b="1" dirty="0" smtClean="0">
                <a:latin typeface="Consolas" panose="020B0609020204030204" pitchFamily="49" charset="0"/>
              </a:rPr>
              <a:t>Zemědělská půda,</a:t>
            </a:r>
          </a:p>
          <a:p>
            <a:pPr marL="285750" indent="-285750">
              <a:buFontTx/>
              <a:buChar char="-"/>
            </a:pPr>
            <a:r>
              <a:rPr lang="cs-CZ" sz="2000" b="1" dirty="0" smtClean="0">
                <a:latin typeface="Consolas" panose="020B0609020204030204" pitchFamily="49" charset="0"/>
              </a:rPr>
              <a:t>Rostoucí dřeviny.</a:t>
            </a:r>
          </a:p>
        </p:txBody>
      </p:sp>
    </p:spTree>
    <p:extLst>
      <p:ext uri="{BB962C8B-B14F-4D97-AF65-F5344CB8AC3E}">
        <p14:creationId xmlns:p14="http://schemas.microsoft.com/office/powerpoint/2010/main" val="18992113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91</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99792" y="3960176"/>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67872" y="4609358"/>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sp>
        <p:nvSpPr>
          <p:cNvPr id="59" name="Text Box 5"/>
          <p:cNvSpPr txBox="1">
            <a:spLocks noChangeArrowheads="1"/>
          </p:cNvSpPr>
          <p:nvPr/>
        </p:nvSpPr>
        <p:spPr bwMode="auto">
          <a:xfrm>
            <a:off x="2990307" y="2728959"/>
            <a:ext cx="1186019" cy="456739"/>
          </a:xfrm>
          <a:prstGeom prst="rect">
            <a:avLst/>
          </a:prstGeom>
          <a:solidFill>
            <a:schemeClr val="accent4">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a:t>
            </a:r>
            <a:endParaRPr lang="en-US" dirty="0">
              <a:latin typeface="Verdana" pitchFamily="34" charset="0"/>
            </a:endParaRPr>
          </a:p>
        </p:txBody>
      </p:sp>
      <p:cxnSp>
        <p:nvCxnSpPr>
          <p:cNvPr id="56"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endCxn id="59" idx="0"/>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614531" y="4422324"/>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8"/>
          <p:cNvCxnSpPr>
            <a:cxnSpLocks noChangeShapeType="1"/>
          </p:cNvCxnSpPr>
          <p:nvPr/>
        </p:nvCxnSpPr>
        <p:spPr bwMode="auto">
          <a:xfrm flipH="1">
            <a:off x="3590461" y="3135581"/>
            <a:ext cx="6558" cy="24031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67872" y="5278477"/>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21089" y="4921869"/>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507689" y="1580684"/>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2567021" y="3390597"/>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89398" y="3769224"/>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7"/>
          <p:cNvSpPr txBox="1">
            <a:spLocks noChangeArrowheads="1"/>
          </p:cNvSpPr>
          <p:nvPr/>
        </p:nvSpPr>
        <p:spPr bwMode="auto">
          <a:xfrm>
            <a:off x="4300982" y="20277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Stanovisko k ÚSES</a:t>
            </a:r>
            <a:endParaRPr lang="cs-CZ" sz="1200" dirty="0">
              <a:latin typeface="Verdana" pitchFamily="34" charset="0"/>
            </a:endParaRPr>
          </a:p>
        </p:txBody>
      </p:sp>
    </p:spTree>
    <p:extLst>
      <p:ext uri="{BB962C8B-B14F-4D97-AF65-F5344CB8AC3E}">
        <p14:creationId xmlns:p14="http://schemas.microsoft.com/office/powerpoint/2010/main" val="25051430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Aktivní legitimace pro podání žaloby</a:t>
            </a:r>
            <a:endParaRPr lang="cs-CZ" sz="2800" b="1" dirty="0"/>
          </a:p>
        </p:txBody>
      </p:sp>
      <p:sp>
        <p:nvSpPr>
          <p:cNvPr id="3" name="Zástupný symbol pro obsah 2"/>
          <p:cNvSpPr>
            <a:spLocks noGrp="1"/>
          </p:cNvSpPr>
          <p:nvPr>
            <p:ph idx="1"/>
          </p:nvPr>
        </p:nvSpPr>
        <p:spPr/>
        <p:txBody>
          <a:bodyPr>
            <a:normAutofit fontScale="70000" lnSpcReduction="20000"/>
          </a:bodyPr>
          <a:lstStyle/>
          <a:p>
            <a:pPr marL="0" indent="0">
              <a:buNone/>
            </a:pPr>
            <a:endParaRPr lang="cs-CZ" dirty="0" smtClean="0"/>
          </a:p>
          <a:p>
            <a:pPr marL="0" indent="0">
              <a:buNone/>
            </a:pPr>
            <a:r>
              <a:rPr lang="cs-CZ" dirty="0"/>
              <a:t>R</a:t>
            </a:r>
            <a:r>
              <a:rPr lang="cs-CZ" dirty="0" smtClean="0"/>
              <a:t>elevantní </a:t>
            </a:r>
            <a:r>
              <a:rPr lang="cs-CZ" dirty="0"/>
              <a:t>čtyři druhy řízení:</a:t>
            </a:r>
          </a:p>
          <a:p>
            <a:pPr marL="0" indent="0">
              <a:buNone/>
            </a:pPr>
            <a:r>
              <a:rPr lang="cs-CZ" dirty="0"/>
              <a:t>• řízení o žalobě proti rozhodnutí správního orgánu (§ 68–78 </a:t>
            </a:r>
            <a:r>
              <a:rPr lang="cs-CZ" dirty="0" err="1"/>
              <a:t>s.ř.s</a:t>
            </a:r>
            <a:r>
              <a:rPr lang="cs-CZ" dirty="0"/>
              <a:t>.),</a:t>
            </a:r>
          </a:p>
          <a:p>
            <a:pPr marL="0" indent="0">
              <a:buNone/>
            </a:pPr>
            <a:r>
              <a:rPr lang="cs-CZ" dirty="0"/>
              <a:t>• ochrana proti nečinnosti správního orgánu (§ 79–81 </a:t>
            </a:r>
            <a:r>
              <a:rPr lang="cs-CZ" dirty="0" err="1"/>
              <a:t>s.ř.s</a:t>
            </a:r>
            <a:r>
              <a:rPr lang="cs-CZ" dirty="0"/>
              <a:t>.),</a:t>
            </a:r>
          </a:p>
          <a:p>
            <a:pPr marL="0" indent="0">
              <a:buNone/>
            </a:pPr>
            <a:r>
              <a:rPr lang="cs-CZ" dirty="0"/>
              <a:t>• řízení o ochraně před nezákonným zásahem, pokynem nebo </a:t>
            </a:r>
            <a:r>
              <a:rPr lang="cs-CZ" dirty="0" smtClean="0"/>
              <a:t>donucením správního </a:t>
            </a:r>
            <a:r>
              <a:rPr lang="cs-CZ" dirty="0"/>
              <a:t>orgánu (§ 82–87 </a:t>
            </a:r>
            <a:r>
              <a:rPr lang="cs-CZ" dirty="0" err="1"/>
              <a:t>s.ř.s</a:t>
            </a:r>
            <a:r>
              <a:rPr lang="cs-CZ" dirty="0"/>
              <a:t>.),</a:t>
            </a:r>
          </a:p>
          <a:p>
            <a:pPr marL="0" indent="0">
              <a:buNone/>
            </a:pPr>
            <a:r>
              <a:rPr lang="cs-CZ" dirty="0"/>
              <a:t>• řízení o zrušení opatření obecné povahy nebo jeho části (§ </a:t>
            </a:r>
            <a:r>
              <a:rPr lang="cs-CZ" dirty="0" smtClean="0"/>
              <a:t>101a–101d </a:t>
            </a:r>
            <a:r>
              <a:rPr lang="cs-CZ" dirty="0" err="1" smtClean="0"/>
              <a:t>s.ř.s</a:t>
            </a:r>
            <a:r>
              <a:rPr lang="cs-CZ" dirty="0"/>
              <a:t>.).</a:t>
            </a:r>
          </a:p>
          <a:p>
            <a:pPr marL="0" indent="0">
              <a:buNone/>
            </a:pPr>
            <a:endParaRPr lang="cs-CZ" dirty="0" smtClean="0"/>
          </a:p>
          <a:p>
            <a:pPr marL="0" indent="0">
              <a:buNone/>
            </a:pPr>
            <a:r>
              <a:rPr lang="cs-CZ" dirty="0" smtClean="0"/>
              <a:t>Dotčenost práv, především </a:t>
            </a:r>
            <a:r>
              <a:rPr lang="cs-CZ" dirty="0"/>
              <a:t>z titulu účastníka</a:t>
            </a:r>
          </a:p>
          <a:p>
            <a:pPr marL="0" indent="0">
              <a:buNone/>
            </a:pPr>
            <a:r>
              <a:rPr lang="cs-CZ" dirty="0"/>
              <a:t>(omezení žalobních námitek), ale není to nutnou podmínkou!</a:t>
            </a:r>
          </a:p>
          <a:p>
            <a:endParaRPr lang="cs-CZ" dirty="0" smtClean="0"/>
          </a:p>
          <a:p>
            <a:pPr marL="0" indent="0">
              <a:buNone/>
            </a:pPr>
            <a:r>
              <a:rPr lang="cs-CZ" dirty="0" smtClean="0"/>
              <a:t>Přímo podle zvláštního zákona (EIA)</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41836131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Aktivní legitimace pro podání žaloby</a:t>
            </a:r>
            <a:endParaRPr lang="cs-CZ" sz="2800" b="1" dirty="0"/>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t>§ 124 </a:t>
            </a:r>
            <a:r>
              <a:rPr lang="cs-CZ" dirty="0" smtClean="0"/>
              <a:t>stavebního zákona</a:t>
            </a:r>
            <a:endParaRPr lang="cs-CZ" dirty="0"/>
          </a:p>
          <a:p>
            <a:pPr marL="0" indent="0">
              <a:buNone/>
            </a:pPr>
            <a:endParaRPr lang="cs-CZ" dirty="0"/>
          </a:p>
          <a:p>
            <a:pPr marL="0" indent="0">
              <a:buNone/>
            </a:pPr>
            <a:r>
              <a:rPr lang="cs-CZ" dirty="0"/>
              <a:t>Zkušební provoz</a:t>
            </a:r>
          </a:p>
          <a:p>
            <a:pPr marL="0" indent="0">
              <a:buNone/>
            </a:pPr>
            <a:r>
              <a:rPr lang="cs-CZ" dirty="0"/>
              <a:t> </a:t>
            </a:r>
          </a:p>
          <a:p>
            <a:pPr marL="0" indent="0">
              <a:buNone/>
            </a:pPr>
            <a:r>
              <a:rPr lang="cs-CZ" dirty="0" smtClean="0"/>
              <a:t>(</a:t>
            </a:r>
            <a:r>
              <a:rPr lang="cs-CZ" dirty="0"/>
              <a:t>1) Zkušebním provozem stavby se ověřuje funkčnost a vlastnosti provedené stavby podle dokumentace či projektové dokumentace. Zkušební provoz stavební úřad povolí na odůvodněnou žádost stavebníka nebo nařídí na základě požadavku dotčeného orgánu nebo v jiném odůvodněném případě. V rozhodnutí uvede zejména dobu trvání zkušebního provozu stavby, a je-li to nutné, stanoví pro něj podmínky, popřípadě podmínky pro plynulý přechod zkušebního provozu do užívání stavby. Vyhodnocení výsledků zkušebního provozu stavebník připojí k žádosti o vydání kolaudačního souhlasu. Zkušební provoz lze povolit jen na základě souhlasného závazného stanoviska, popřípadě rozhodnutí dotčeného orgánu. Stavební úřad může též v případě nutnosti pro provedení zkušebního provozu uloženého podle § 115 odst. 2 stanovit novým rozhodnutím další podmínky. Za doby trvání zkušebního provozu lze bez předchozího řízení vydat nové rozhodnutí o prodloužení doby trvání zkušebního provozu.</a:t>
            </a:r>
          </a:p>
          <a:p>
            <a:pPr marL="0" indent="0">
              <a:buNone/>
            </a:pPr>
            <a:r>
              <a:rPr lang="cs-CZ" dirty="0"/>
              <a:t> </a:t>
            </a:r>
          </a:p>
          <a:p>
            <a:pPr marL="0" indent="0">
              <a:buNone/>
            </a:pPr>
            <a:r>
              <a:rPr lang="cs-CZ" dirty="0" smtClean="0"/>
              <a:t>(</a:t>
            </a:r>
            <a:r>
              <a:rPr lang="cs-CZ" dirty="0"/>
              <a:t>2) Účastníkem řízení podle odstavce 1 je stavebník a vlastník stavby.)</a:t>
            </a:r>
            <a:endParaRPr lang="cs-CZ" dirty="0" smtClean="0"/>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36371327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187624" y="2852936"/>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r>
              <a:rPr lang="cs-CZ" sz="4000" dirty="0" smtClean="0">
                <a:sym typeface="Wingdings" pitchFamily="2" charset="2"/>
              </a:rPr>
              <a:t></a:t>
            </a:r>
            <a:endParaRPr lang="cs-CZ" sz="4000" dirty="0" smtClean="0"/>
          </a:p>
          <a:p>
            <a:endParaRPr lang="cs-CZ" dirty="0"/>
          </a:p>
        </p:txBody>
      </p:sp>
    </p:spTree>
    <p:extLst>
      <p:ext uri="{BB962C8B-B14F-4D97-AF65-F5344CB8AC3E}">
        <p14:creationId xmlns:p14="http://schemas.microsoft.com/office/powerpoint/2010/main" val="203303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10667</TotalTime>
  <Words>5876</Words>
  <Application>Microsoft Office PowerPoint</Application>
  <PresentationFormat>Předvádění na obrazovce (4:3)</PresentationFormat>
  <Paragraphs>702</Paragraphs>
  <Slides>94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94</vt:i4>
      </vt:variant>
    </vt:vector>
  </HeadingPairs>
  <TitlesOfParts>
    <vt:vector size="100" baseType="lpstr">
      <vt:lpstr>Arial</vt:lpstr>
      <vt:lpstr>Calibri</vt:lpstr>
      <vt:lpstr>Consolas</vt:lpstr>
      <vt:lpstr>Verdana</vt:lpstr>
      <vt:lpstr>Wingdings</vt:lpstr>
      <vt:lpstr>Motiv systému Office</vt:lpstr>
      <vt:lpstr>NV303K Právo životního prostředí pro veřejnou správu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358</cp:revision>
  <dcterms:created xsi:type="dcterms:W3CDTF">2014-09-07T21:44:03Z</dcterms:created>
  <dcterms:modified xsi:type="dcterms:W3CDTF">2017-10-27T10:49:14Z</dcterms:modified>
</cp:coreProperties>
</file>