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75" r:id="rId4"/>
    <p:sldId id="276" r:id="rId5"/>
    <p:sldId id="277" r:id="rId6"/>
    <p:sldId id="278" r:id="rId7"/>
    <p:sldId id="279" r:id="rId8"/>
    <p:sldId id="280" r:id="rId9"/>
    <p:sldId id="281" r:id="rId10"/>
    <p:sldId id="282" r:id="rId11"/>
    <p:sldId id="283" r:id="rId12"/>
    <p:sldId id="284" r:id="rId13"/>
    <p:sldId id="285" r:id="rId14"/>
    <p:sldId id="286" r:id="rId15"/>
    <p:sldId id="287" r:id="rId16"/>
    <p:sldId id="288" r:id="rId17"/>
    <p:sldId id="289" r:id="rId18"/>
    <p:sldId id="290" r:id="rId19"/>
    <p:sldId id="292" r:id="rId20"/>
    <p:sldId id="294" r:id="rId21"/>
    <p:sldId id="291" r:id="rId22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3869" autoAdjust="0"/>
  </p:normalViewPr>
  <p:slideViewPr>
    <p:cSldViewPr>
      <p:cViewPr varScale="1">
        <p:scale>
          <a:sx n="79" d="100"/>
          <a:sy n="79" d="100"/>
        </p:scale>
        <p:origin x="92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643DFF7-CA1F-4DF7-9F8F-94E615E7563B}" type="datetimeFigureOut">
              <a:rPr lang="cs-CZ"/>
              <a:pPr>
                <a:defRPr/>
              </a:pPr>
              <a:t>24.10.2017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dirty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4F4BF04-3FCE-44EB-8C71-C7750FA1E8D0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F4BF04-3FCE-44EB-8C71-C7750FA1E8D0}" type="slidenum">
              <a:rPr lang="cs-CZ" smtClean="0"/>
              <a:pPr>
                <a:defRPr/>
              </a:pPr>
              <a:t>1</a:t>
            </a:fld>
            <a:endParaRPr lang="cs-CZ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dirty="0" smtClean="0"/>
          </a:p>
        </p:txBody>
      </p:sp>
      <p:sp>
        <p:nvSpPr>
          <p:cNvPr id="153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02B8A4A-82E7-4380-9A69-DCA2075EBA7C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cs-CZ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dirty="0" smtClean="0"/>
          </a:p>
        </p:txBody>
      </p:sp>
      <p:sp>
        <p:nvSpPr>
          <p:cNvPr id="153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02B8A4A-82E7-4380-9A69-DCA2075EBA7C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cs-CZ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dirty="0" smtClean="0"/>
          </a:p>
        </p:txBody>
      </p:sp>
      <p:sp>
        <p:nvSpPr>
          <p:cNvPr id="153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02B8A4A-82E7-4380-9A69-DCA2075EBA7C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cs-CZ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dirty="0" smtClean="0"/>
          </a:p>
        </p:txBody>
      </p:sp>
      <p:sp>
        <p:nvSpPr>
          <p:cNvPr id="153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02B8A4A-82E7-4380-9A69-DCA2075EBA7C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cs-CZ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dirty="0" smtClean="0"/>
          </a:p>
        </p:txBody>
      </p:sp>
      <p:sp>
        <p:nvSpPr>
          <p:cNvPr id="153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02B8A4A-82E7-4380-9A69-DCA2075EBA7C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cs-CZ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dirty="0" smtClean="0"/>
          </a:p>
        </p:txBody>
      </p:sp>
      <p:sp>
        <p:nvSpPr>
          <p:cNvPr id="153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02B8A4A-82E7-4380-9A69-DCA2075EBA7C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cs-CZ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dirty="0" smtClean="0"/>
          </a:p>
        </p:txBody>
      </p:sp>
      <p:sp>
        <p:nvSpPr>
          <p:cNvPr id="153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02B8A4A-82E7-4380-9A69-DCA2075EBA7C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cs-CZ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dirty="0" smtClean="0"/>
          </a:p>
        </p:txBody>
      </p:sp>
      <p:sp>
        <p:nvSpPr>
          <p:cNvPr id="153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02B8A4A-82E7-4380-9A69-DCA2075EBA7C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cs-CZ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dirty="0" smtClean="0"/>
          </a:p>
        </p:txBody>
      </p:sp>
      <p:sp>
        <p:nvSpPr>
          <p:cNvPr id="153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02B8A4A-82E7-4380-9A69-DCA2075EBA7C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cs-CZ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dirty="0" smtClean="0"/>
          </a:p>
        </p:txBody>
      </p:sp>
      <p:sp>
        <p:nvSpPr>
          <p:cNvPr id="153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02B8A4A-82E7-4380-9A69-DCA2075EBA7C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dirty="0" smtClean="0"/>
          </a:p>
        </p:txBody>
      </p:sp>
      <p:sp>
        <p:nvSpPr>
          <p:cNvPr id="153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02B8A4A-82E7-4380-9A69-DCA2075EBA7C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cs-CZ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dirty="0" smtClean="0"/>
          </a:p>
        </p:txBody>
      </p:sp>
      <p:sp>
        <p:nvSpPr>
          <p:cNvPr id="153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02B8A4A-82E7-4380-9A69-DCA2075EBA7C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cs-CZ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F4BF04-3FCE-44EB-8C71-C7750FA1E8D0}" type="slidenum">
              <a:rPr lang="cs-CZ" smtClean="0"/>
              <a:pPr>
                <a:defRPr/>
              </a:pPr>
              <a:t>21</a:t>
            </a:fld>
            <a:endParaRPr lang="cs-CZ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dirty="0" smtClean="0"/>
          </a:p>
        </p:txBody>
      </p:sp>
      <p:sp>
        <p:nvSpPr>
          <p:cNvPr id="153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02B8A4A-82E7-4380-9A69-DCA2075EBA7C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cs-CZ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dirty="0" smtClean="0"/>
          </a:p>
        </p:txBody>
      </p:sp>
      <p:sp>
        <p:nvSpPr>
          <p:cNvPr id="153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02B8A4A-82E7-4380-9A69-DCA2075EBA7C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cs-CZ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dirty="0" smtClean="0"/>
          </a:p>
        </p:txBody>
      </p:sp>
      <p:sp>
        <p:nvSpPr>
          <p:cNvPr id="153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02B8A4A-82E7-4380-9A69-DCA2075EBA7C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cs-CZ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dirty="0" smtClean="0"/>
          </a:p>
        </p:txBody>
      </p:sp>
      <p:sp>
        <p:nvSpPr>
          <p:cNvPr id="153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02B8A4A-82E7-4380-9A69-DCA2075EBA7C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cs-CZ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dirty="0" smtClean="0"/>
          </a:p>
        </p:txBody>
      </p:sp>
      <p:sp>
        <p:nvSpPr>
          <p:cNvPr id="153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02B8A4A-82E7-4380-9A69-DCA2075EBA7C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cs-CZ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dirty="0" smtClean="0"/>
          </a:p>
        </p:txBody>
      </p:sp>
      <p:sp>
        <p:nvSpPr>
          <p:cNvPr id="153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02B8A4A-82E7-4380-9A69-DCA2075EBA7C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cs-CZ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dirty="0" smtClean="0"/>
          </a:p>
        </p:txBody>
      </p:sp>
      <p:sp>
        <p:nvSpPr>
          <p:cNvPr id="153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02B8A4A-82E7-4380-9A69-DCA2075EBA7C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A4215-341E-404A-8B14-70FDD6926561}" type="datetimeFigureOut">
              <a:rPr lang="cs-CZ"/>
              <a:pPr>
                <a:defRPr/>
              </a:pPr>
              <a:t>24.10.2017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C99C25-33B4-44F9-95E2-C11C2007A730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AB9533-8EA6-4013-823B-A7BF508E5820}" type="datetimeFigureOut">
              <a:rPr lang="cs-CZ"/>
              <a:pPr>
                <a:defRPr/>
              </a:pPr>
              <a:t>24.10.2017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7FF6AF-D198-4CA7-AB34-E0A5F9FE9757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FD28F2-6042-4B75-A5F4-E293F36A5DC7}" type="datetimeFigureOut">
              <a:rPr lang="cs-CZ"/>
              <a:pPr>
                <a:defRPr/>
              </a:pPr>
              <a:t>24.10.2017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F6006A-4E38-42EE-B759-A5E2D5FBA27A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CC1FCF-756C-445B-ACA0-94996FFBD178}" type="datetimeFigureOut">
              <a:rPr lang="cs-CZ"/>
              <a:pPr>
                <a:defRPr/>
              </a:pPr>
              <a:t>24.10.2017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8CF656-2B9E-40A7-B95A-8915471B80A1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D6AD3F-BCEA-4559-8016-20B66A16D730}" type="datetimeFigureOut">
              <a:rPr lang="cs-CZ"/>
              <a:pPr>
                <a:defRPr/>
              </a:pPr>
              <a:t>24.10.2017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250A01-F56E-4FA3-8646-974964ACE66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120500-E9CC-4FA1-B75D-327AB4E4AA0C}" type="datetimeFigureOut">
              <a:rPr lang="cs-CZ"/>
              <a:pPr>
                <a:defRPr/>
              </a:pPr>
              <a:t>24.10.2017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36E45B-6187-4FA4-A5D5-84CAABC72299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E63F1E-CF04-4460-8BC0-48436EA0C646}" type="datetimeFigureOut">
              <a:rPr lang="cs-CZ"/>
              <a:pPr>
                <a:defRPr/>
              </a:pPr>
              <a:t>24.10.2017</a:t>
            </a:fld>
            <a:endParaRPr lang="cs-CZ" dirty="0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8AE5E-DE79-4A9C-A8C9-49945C11DC7D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B81215-F6AB-456C-9238-F9BA12157A24}" type="datetimeFigureOut">
              <a:rPr lang="cs-CZ"/>
              <a:pPr>
                <a:defRPr/>
              </a:pPr>
              <a:t>24.10.2017</a:t>
            </a:fld>
            <a:endParaRPr lang="cs-CZ" dirty="0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4D20D1-49B1-4244-9552-D7669695ED2A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008C03-D429-48E1-A220-9FB47310CCA1}" type="datetimeFigureOut">
              <a:rPr lang="cs-CZ"/>
              <a:pPr>
                <a:defRPr/>
              </a:pPr>
              <a:t>24.10.2017</a:t>
            </a:fld>
            <a:endParaRPr lang="cs-CZ" dirty="0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2C8960-F488-4F42-BED0-3202849DE5B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7551E2-23C0-4902-9E00-6078B9A0155B}" type="datetimeFigureOut">
              <a:rPr lang="cs-CZ"/>
              <a:pPr>
                <a:defRPr/>
              </a:pPr>
              <a:t>24.10.2017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340BB2-1D35-434F-A0A0-49104D2DA855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dirty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BC396-5731-4832-A7D3-F039B53AA037}" type="datetimeFigureOut">
              <a:rPr lang="cs-CZ"/>
              <a:pPr>
                <a:defRPr/>
              </a:pPr>
              <a:t>24.10.2017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AE6572-1182-4E2E-84A4-874F4BAC0DAD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2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1E6B240-6A30-4BDE-82A2-F8456832E0E4}" type="datetimeFigureOut">
              <a:rPr lang="cs-CZ"/>
              <a:pPr>
                <a:defRPr/>
              </a:pPr>
              <a:t>24.10.2017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33C764A-20B8-4D8A-B338-F7D1CA0BC861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/>
          <p:cNvSpPr>
            <a:spLocks noGrp="1"/>
          </p:cNvSpPr>
          <p:nvPr>
            <p:ph type="ctrTitle"/>
          </p:nvPr>
        </p:nvSpPr>
        <p:spPr>
          <a:xfrm>
            <a:off x="685800" y="404813"/>
            <a:ext cx="7772400" cy="5976515"/>
          </a:xfrm>
        </p:spPr>
        <p:txBody>
          <a:bodyPr/>
          <a:lstStyle/>
          <a:p>
            <a:pPr eaLnBrk="1" hangingPunct="1"/>
            <a:r>
              <a:rPr lang="en-US" dirty="0" smtClean="0"/>
              <a:t>Selected Problems of Czech Criminal Law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i="1" dirty="0" smtClean="0"/>
              <a:t>Juvenile J</a:t>
            </a:r>
            <a:r>
              <a:rPr lang="cs-CZ" sz="3600" i="1" dirty="0" err="1" smtClean="0"/>
              <a:t>ustice</a:t>
            </a:r>
            <a:r>
              <a:rPr lang="en-US" sz="3600" i="1" dirty="0" smtClean="0"/>
              <a:t/>
            </a:r>
            <a:br>
              <a:rPr lang="en-US" sz="3600" i="1" dirty="0" smtClean="0"/>
            </a:br>
            <a:r>
              <a:rPr lang="en-US" sz="3600" i="1" dirty="0" smtClean="0"/>
              <a:t/>
            </a:r>
            <a:br>
              <a:rPr lang="en-US" sz="3600" i="1" dirty="0" smtClean="0"/>
            </a:br>
            <a:r>
              <a:rPr lang="en-US" sz="3600" dirty="0" smtClean="0"/>
              <a:t>Jan </a:t>
            </a:r>
            <a:r>
              <a:rPr lang="en-US" sz="3600" dirty="0" err="1" smtClean="0"/>
              <a:t>Provazník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cs-CZ" sz="3600" err="1" smtClean="0"/>
              <a:t>Autumn</a:t>
            </a:r>
            <a:r>
              <a:rPr lang="en-US" sz="3600" smtClean="0"/>
              <a:t> </a:t>
            </a:r>
            <a:r>
              <a:rPr lang="en-US" sz="3600" smtClean="0"/>
              <a:t>201</a:t>
            </a:r>
            <a:r>
              <a:rPr lang="cs-CZ" sz="3600" smtClean="0"/>
              <a:t>7</a:t>
            </a:r>
            <a:endParaRPr 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Difference Between Insanity and Sufficient Level of…</a:t>
            </a: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en-US" dirty="0" smtClean="0"/>
              <a:t>Insanity</a:t>
            </a:r>
          </a:p>
          <a:p>
            <a:pPr lvl="1" eaLnBrk="1" hangingPunct="1"/>
            <a:r>
              <a:rPr lang="en-US" i="1" dirty="0" smtClean="0"/>
              <a:t>mental condition, given by psychiatric pathology</a:t>
            </a:r>
          </a:p>
          <a:p>
            <a:pPr lvl="1" eaLnBrk="1" hangingPunct="1"/>
            <a:r>
              <a:rPr lang="en-US" i="1" dirty="0" smtClean="0"/>
              <a:t>one’s cognitive or volitional functions don’t work as they should</a:t>
            </a:r>
          </a:p>
          <a:p>
            <a:pPr marL="342900" lvl="1" indent="-342900" algn="just" eaLnBrk="1" hangingPunct="1">
              <a:buFont typeface="Arial" charset="0"/>
              <a:buChar char="•"/>
            </a:pPr>
            <a:r>
              <a:rPr lang="en-US" sz="3200" dirty="0" smtClean="0"/>
              <a:t>Level of intellectual and moral maturity</a:t>
            </a:r>
          </a:p>
          <a:p>
            <a:pPr lvl="1" eaLnBrk="1" hangingPunct="1"/>
            <a:r>
              <a:rPr lang="en-US" i="1" dirty="0" smtClean="0"/>
              <a:t>rather social condition, given by the advancement of one’s psycho-social development</a:t>
            </a:r>
          </a:p>
          <a:p>
            <a:pPr lvl="1" eaLnBrk="1" hangingPunct="1"/>
            <a:r>
              <a:rPr lang="en-US" i="1" dirty="0" smtClean="0"/>
              <a:t>one’s body works as it should, but due to the lack of experience or slower development [compared to peers] the juvenile can’t process the information he/she gets properly or make a right judgment </a:t>
            </a:r>
          </a:p>
          <a:p>
            <a:pPr lvl="1" eaLnBrk="1" hangingPunct="1">
              <a:buNone/>
            </a:pPr>
            <a:endParaRPr lang="en-US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Conditions Excluding Illegality – Effective Remorse</a:t>
            </a: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en-US" sz="2800" dirty="0" smtClean="0"/>
              <a:t>Adults:</a:t>
            </a:r>
          </a:p>
          <a:p>
            <a:pPr lvl="1" eaLnBrk="1" hangingPunct="1"/>
            <a:r>
              <a:rPr lang="en-US" sz="2400" i="1" dirty="0" smtClean="0"/>
              <a:t>only enumerative list of criminal acts</a:t>
            </a:r>
          </a:p>
          <a:p>
            <a:pPr lvl="1" eaLnBrk="1" hangingPunct="1"/>
            <a:r>
              <a:rPr lang="en-US" sz="2400" i="1" dirty="0" smtClean="0"/>
              <a:t>the  offender prevented the consequence or repaired it </a:t>
            </a:r>
            <a:r>
              <a:rPr lang="cs-CZ" sz="2400" i="1" dirty="0" smtClean="0"/>
              <a:t> </a:t>
            </a:r>
            <a:r>
              <a:rPr lang="en-US" sz="2400" i="1" dirty="0" smtClean="0"/>
              <a:t> </a:t>
            </a:r>
          </a:p>
          <a:p>
            <a:pPr marL="342900" lvl="1" indent="-342900" algn="just" eaLnBrk="1" hangingPunct="1">
              <a:buFont typeface="Arial" charset="0"/>
              <a:buChar char="•"/>
            </a:pPr>
            <a:r>
              <a:rPr lang="en-GB" dirty="0" smtClean="0"/>
              <a:t>Juveniles</a:t>
            </a:r>
          </a:p>
          <a:p>
            <a:pPr lvl="1" eaLnBrk="1" hangingPunct="1"/>
            <a:r>
              <a:rPr lang="en-GB" sz="2400" i="1" dirty="0" smtClean="0"/>
              <a:t>if statutory maximum doesn’t</a:t>
            </a:r>
            <a:r>
              <a:rPr lang="en-US" sz="2400" i="1" dirty="0" smtClean="0"/>
              <a:t> exceed five years, it is sufficient:</a:t>
            </a:r>
          </a:p>
          <a:p>
            <a:pPr lvl="2" eaLnBrk="1" hangingPunct="1"/>
            <a:r>
              <a:rPr lang="en-US" i="1" dirty="0" smtClean="0"/>
              <a:t>if the juvenile voluntarily removed or repaired the consequence</a:t>
            </a:r>
          </a:p>
          <a:p>
            <a:pPr lvl="2" eaLnBrk="1" hangingPunct="1"/>
            <a:r>
              <a:rPr lang="en-US" i="1" dirty="0" smtClean="0"/>
              <a:t>expressed effective effort to change by his behavior</a:t>
            </a:r>
          </a:p>
          <a:p>
            <a:pPr lvl="2" eaLnBrk="1" hangingPunct="1"/>
            <a:r>
              <a:rPr lang="en-US" i="1" dirty="0" smtClean="0"/>
              <a:t>the deed didn’t have any permanent negative consequences  </a:t>
            </a:r>
          </a:p>
          <a:p>
            <a:pPr lvl="1" eaLnBrk="1" hangingPunct="1">
              <a:buNone/>
            </a:pPr>
            <a:endParaRPr lang="en-US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Conditions Excluding Illegality – Limitation Period</a:t>
            </a: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en-US" dirty="0" smtClean="0"/>
              <a:t>Adults:</a:t>
            </a:r>
          </a:p>
          <a:p>
            <a:pPr lvl="1" eaLnBrk="1" hangingPunct="1"/>
            <a:r>
              <a:rPr lang="en-US" i="1" dirty="0" smtClean="0"/>
              <a:t>20 years if the criminal act is punishable by extraordinary punishment </a:t>
            </a:r>
          </a:p>
          <a:p>
            <a:pPr lvl="1" eaLnBrk="1" hangingPunct="1"/>
            <a:r>
              <a:rPr lang="en-US" i="1" dirty="0" smtClean="0"/>
              <a:t> 15 if the statutory maximum is at least 10 years</a:t>
            </a:r>
          </a:p>
          <a:p>
            <a:pPr lvl="1" eaLnBrk="1" hangingPunct="1"/>
            <a:r>
              <a:rPr lang="en-US" i="1" dirty="0" smtClean="0"/>
              <a:t> 10 if the statutory maximum is at least 5 years</a:t>
            </a:r>
          </a:p>
          <a:p>
            <a:pPr lvl="1" eaLnBrk="1" hangingPunct="1"/>
            <a:r>
              <a:rPr lang="en-US" i="1" dirty="0" smtClean="0"/>
              <a:t> 5 if the statutory maximum is at least 3 years</a:t>
            </a:r>
          </a:p>
          <a:p>
            <a:pPr lvl="1" eaLnBrk="1" hangingPunct="1"/>
            <a:r>
              <a:rPr lang="en-US" i="1" dirty="0" smtClean="0"/>
              <a:t>3 years by other criminal acts </a:t>
            </a:r>
          </a:p>
          <a:p>
            <a:pPr marL="342900" lvl="1" indent="-342900" algn="just" eaLnBrk="1" hangingPunct="1">
              <a:buFont typeface="Arial" charset="0"/>
              <a:buChar char="•"/>
            </a:pPr>
            <a:r>
              <a:rPr lang="en-US" sz="3200" dirty="0" smtClean="0"/>
              <a:t>Juveniles:</a:t>
            </a:r>
          </a:p>
          <a:p>
            <a:pPr lvl="1" eaLnBrk="1" hangingPunct="1"/>
            <a:r>
              <a:rPr lang="en-US" i="1" dirty="0" smtClean="0"/>
              <a:t>10, 5, 3 years depending on the statutory maximum</a:t>
            </a:r>
          </a:p>
          <a:p>
            <a:pPr lvl="1" eaLnBrk="1" hangingPunct="1">
              <a:buNone/>
            </a:pPr>
            <a:endParaRPr lang="en-US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System of sanctions</a:t>
            </a: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en-US" dirty="0" smtClean="0"/>
              <a:t>Three kinds of sanctions of juveniles</a:t>
            </a:r>
          </a:p>
          <a:p>
            <a:pPr lvl="1" eaLnBrk="1" hangingPunct="1"/>
            <a:r>
              <a:rPr lang="en-US" i="1" dirty="0" smtClean="0"/>
              <a:t>corrective measures </a:t>
            </a:r>
          </a:p>
          <a:p>
            <a:pPr lvl="1" eaLnBrk="1" hangingPunct="1"/>
            <a:r>
              <a:rPr lang="en-US" i="1" dirty="0" smtClean="0"/>
              <a:t> protective measures </a:t>
            </a:r>
          </a:p>
          <a:p>
            <a:pPr lvl="1" eaLnBrk="1" hangingPunct="1"/>
            <a:r>
              <a:rPr lang="en-US" i="1" dirty="0" smtClean="0"/>
              <a:t> criminal measures</a:t>
            </a:r>
          </a:p>
          <a:p>
            <a:pPr marL="342900" lvl="1" indent="-342900" algn="just" eaLnBrk="1" hangingPunct="1">
              <a:buFont typeface="Arial" charset="0"/>
              <a:buChar char="•"/>
            </a:pPr>
            <a:r>
              <a:rPr lang="en-US" sz="3200" dirty="0" smtClean="0"/>
              <a:t>Children:</a:t>
            </a:r>
          </a:p>
          <a:p>
            <a:pPr lvl="1" eaLnBrk="1" hangingPunct="1"/>
            <a:r>
              <a:rPr lang="en-US" i="1" dirty="0" smtClean="0"/>
              <a:t>no criminal liability = no punishment</a:t>
            </a:r>
          </a:p>
          <a:p>
            <a:pPr lvl="1" eaLnBrk="1" hangingPunct="1"/>
            <a:r>
              <a:rPr lang="en-US" i="1" dirty="0" smtClean="0"/>
              <a:t>special corrective measures are applicable</a:t>
            </a:r>
          </a:p>
          <a:p>
            <a:pPr lvl="1" eaLnBrk="1" hangingPunct="1">
              <a:buNone/>
            </a:pPr>
            <a:endParaRPr lang="en-US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Corrective measures</a:t>
            </a: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en-US" dirty="0" smtClean="0"/>
              <a:t>Along with other measures or alone</a:t>
            </a:r>
          </a:p>
          <a:p>
            <a:pPr algn="just" eaLnBrk="1" hangingPunct="1"/>
            <a:r>
              <a:rPr lang="en-US" dirty="0" smtClean="0"/>
              <a:t>Should help to reform the life of a juvenile</a:t>
            </a:r>
          </a:p>
          <a:p>
            <a:pPr algn="just" eaLnBrk="1" hangingPunct="1"/>
            <a:r>
              <a:rPr lang="en-US" dirty="0" smtClean="0"/>
              <a:t>Kinds: </a:t>
            </a:r>
          </a:p>
          <a:p>
            <a:pPr lvl="1" eaLnBrk="1" hangingPunct="1"/>
            <a:r>
              <a:rPr lang="en-US" i="1" dirty="0" smtClean="0"/>
              <a:t>supervision of a PMS officer</a:t>
            </a:r>
          </a:p>
          <a:p>
            <a:pPr lvl="1" eaLnBrk="1" hangingPunct="1"/>
            <a:r>
              <a:rPr lang="en-US" i="1" dirty="0" smtClean="0"/>
              <a:t> program of probation</a:t>
            </a:r>
          </a:p>
          <a:p>
            <a:pPr lvl="1" eaLnBrk="1" hangingPunct="1"/>
            <a:r>
              <a:rPr lang="en-US" i="1" dirty="0" smtClean="0"/>
              <a:t>corrective obligations</a:t>
            </a:r>
          </a:p>
          <a:p>
            <a:pPr lvl="1" eaLnBrk="1" hangingPunct="1"/>
            <a:r>
              <a:rPr lang="en-US" i="1" dirty="0" smtClean="0"/>
              <a:t> corrective restraints </a:t>
            </a:r>
          </a:p>
          <a:p>
            <a:pPr lvl="1" eaLnBrk="1" hangingPunct="1"/>
            <a:r>
              <a:rPr lang="en-US" i="1" dirty="0" smtClean="0"/>
              <a:t>notice with warning </a:t>
            </a:r>
          </a:p>
          <a:p>
            <a:pPr lvl="1" eaLnBrk="1" hangingPunct="1">
              <a:buNone/>
            </a:pPr>
            <a:endParaRPr lang="en-US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Protective measures</a:t>
            </a: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en-US" dirty="0" smtClean="0"/>
              <a:t>Protective care</a:t>
            </a:r>
          </a:p>
          <a:p>
            <a:pPr lvl="1" algn="just" eaLnBrk="1" hangingPunct="1"/>
            <a:r>
              <a:rPr lang="cs-CZ"/>
              <a:t>t</a:t>
            </a:r>
            <a:r>
              <a:rPr lang="cs-CZ" smtClean="0"/>
              <a:t>he </a:t>
            </a:r>
            <a:r>
              <a:rPr lang="en-US" smtClean="0"/>
              <a:t>only form</a:t>
            </a:r>
            <a:r>
              <a:rPr lang="cs-CZ" smtClean="0"/>
              <a:t> exclusively</a:t>
            </a:r>
            <a:r>
              <a:rPr lang="en-US" smtClean="0"/>
              <a:t> </a:t>
            </a:r>
            <a:r>
              <a:rPr lang="en-US" dirty="0" smtClean="0"/>
              <a:t>for juveniles</a:t>
            </a:r>
          </a:p>
          <a:p>
            <a:pPr lvl="1" algn="just" eaLnBrk="1" hangingPunct="1"/>
            <a:r>
              <a:rPr lang="en-US" dirty="0" smtClean="0"/>
              <a:t>if the child is not treated properly, was neglected </a:t>
            </a:r>
            <a:r>
              <a:rPr lang="en-US" smtClean="0"/>
              <a:t>or </a:t>
            </a:r>
            <a:r>
              <a:rPr lang="en-US" smtClean="0"/>
              <a:t>his/hers </a:t>
            </a:r>
            <a:r>
              <a:rPr lang="en-US" smtClean="0"/>
              <a:t>proper </a:t>
            </a:r>
            <a:r>
              <a:rPr lang="en-US" smtClean="0"/>
              <a:t>upbringing</a:t>
            </a:r>
            <a:r>
              <a:rPr lang="cs-CZ" smtClean="0"/>
              <a:t> is not guaranteed under hers/his current conditions</a:t>
            </a:r>
            <a:endParaRPr lang="en-US" dirty="0" smtClean="0"/>
          </a:p>
          <a:p>
            <a:pPr lvl="1" algn="just" eaLnBrk="1" hangingPunct="1"/>
            <a:r>
              <a:rPr lang="en-US" dirty="0" smtClean="0"/>
              <a:t>up to 18</a:t>
            </a:r>
            <a:r>
              <a:rPr lang="en-US" baseline="30000" dirty="0" smtClean="0"/>
              <a:t>th</a:t>
            </a:r>
            <a:r>
              <a:rPr lang="en-US" dirty="0" smtClean="0"/>
              <a:t> year of age, can be prolonged to 19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</a:p>
          <a:p>
            <a:pPr algn="just" eaLnBrk="1" hangingPunct="1"/>
            <a:r>
              <a:rPr lang="en-US" dirty="0" smtClean="0"/>
              <a:t>Protective treatment </a:t>
            </a:r>
          </a:p>
          <a:p>
            <a:pPr algn="just" eaLnBrk="1" hangingPunct="1"/>
            <a:r>
              <a:rPr lang="en-US" dirty="0" smtClean="0"/>
              <a:t>Security detention</a:t>
            </a:r>
          </a:p>
          <a:p>
            <a:pPr algn="just" eaLnBrk="1" hangingPunct="1"/>
            <a:r>
              <a:rPr lang="en-US" dirty="0" smtClean="0"/>
              <a:t>Confiscation of an object</a:t>
            </a:r>
          </a:p>
          <a:p>
            <a:pPr algn="just" eaLnBrk="1" hangingPunct="1"/>
            <a:endParaRPr lang="en-US" dirty="0" smtClean="0"/>
          </a:p>
          <a:p>
            <a:pPr lvl="1" eaLnBrk="1" hangingPunct="1">
              <a:buNone/>
            </a:pPr>
            <a:endParaRPr lang="en-US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Criminal measures</a:t>
            </a: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en-US" sz="2400" i="1" dirty="0" smtClean="0"/>
              <a:t>community service</a:t>
            </a:r>
          </a:p>
          <a:p>
            <a:pPr algn="just" eaLnBrk="1" hangingPunct="1"/>
            <a:r>
              <a:rPr lang="en-US" sz="2400" i="1" dirty="0" smtClean="0"/>
              <a:t>fiscal measure</a:t>
            </a:r>
          </a:p>
          <a:p>
            <a:pPr algn="just" eaLnBrk="1" hangingPunct="1"/>
            <a:r>
              <a:rPr lang="en-US" sz="2400" i="1" dirty="0" smtClean="0"/>
              <a:t>fiscal measure with conditional suspension </a:t>
            </a:r>
          </a:p>
          <a:p>
            <a:pPr algn="just" eaLnBrk="1" hangingPunct="1"/>
            <a:r>
              <a:rPr lang="en-US" sz="2400" i="1" dirty="0" smtClean="0"/>
              <a:t>forfeiture of an object</a:t>
            </a:r>
          </a:p>
          <a:p>
            <a:pPr algn="just" eaLnBrk="1" hangingPunct="1"/>
            <a:r>
              <a:rPr lang="en-US" sz="2400" i="1" dirty="0" smtClean="0"/>
              <a:t>prohibition of an activity</a:t>
            </a:r>
          </a:p>
          <a:p>
            <a:pPr algn="just" eaLnBrk="1" hangingPunct="1"/>
            <a:r>
              <a:rPr lang="en-US" sz="2400" i="1" dirty="0" smtClean="0"/>
              <a:t>deportation</a:t>
            </a:r>
          </a:p>
          <a:p>
            <a:pPr algn="just" eaLnBrk="1" hangingPunct="1"/>
            <a:r>
              <a:rPr lang="en-US" sz="2400" i="1" dirty="0" smtClean="0"/>
              <a:t>house arrest</a:t>
            </a:r>
          </a:p>
          <a:p>
            <a:pPr algn="just" eaLnBrk="1" hangingPunct="1"/>
            <a:r>
              <a:rPr lang="en-US" sz="2400" i="1" dirty="0" smtClean="0"/>
              <a:t>ban on entry to a sport, cultural or other social event</a:t>
            </a:r>
            <a:r>
              <a:rPr lang="en-US" i="1" dirty="0" smtClean="0"/>
              <a:t> </a:t>
            </a:r>
          </a:p>
          <a:p>
            <a:pPr algn="just" eaLnBrk="1" hangingPunct="1"/>
            <a:r>
              <a:rPr lang="en-US" sz="2400" i="1" dirty="0" smtClean="0"/>
              <a:t>deprivation of liberty with conditional suspension</a:t>
            </a:r>
          </a:p>
          <a:p>
            <a:pPr algn="just" eaLnBrk="1" hangingPunct="1"/>
            <a:r>
              <a:rPr lang="en-US" sz="2400" i="1" dirty="0" smtClean="0"/>
              <a:t>deprivation of liberty with conditional suspension and supervision</a:t>
            </a:r>
          </a:p>
          <a:p>
            <a:pPr algn="just" eaLnBrk="1" hangingPunct="1"/>
            <a:r>
              <a:rPr lang="en-US" sz="2400" i="1" dirty="0" smtClean="0"/>
              <a:t>deprivation of liberty</a:t>
            </a:r>
          </a:p>
          <a:p>
            <a:pPr lvl="1" eaLnBrk="1" hangingPunct="1">
              <a:buNone/>
            </a:pPr>
            <a:endParaRPr lang="en-US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Procedural aspects</a:t>
            </a: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en-US" dirty="0" smtClean="0"/>
              <a:t>Accented protection of juvenile defendant</a:t>
            </a:r>
          </a:p>
          <a:p>
            <a:pPr lvl="1" algn="just" eaLnBrk="1" hangingPunct="1"/>
            <a:r>
              <a:rPr lang="en-US" i="1" dirty="0" smtClean="0"/>
              <a:t>effort to prevent his/hers stigmatization </a:t>
            </a:r>
          </a:p>
          <a:p>
            <a:pPr lvl="1" algn="just" eaLnBrk="1" hangingPunct="1"/>
            <a:r>
              <a:rPr lang="en-US" i="1" dirty="0" smtClean="0"/>
              <a:t>effort to maximize the therapeutic influence of the criminal process</a:t>
            </a:r>
          </a:p>
          <a:p>
            <a:pPr lvl="1" algn="just" eaLnBrk="1" hangingPunct="1"/>
            <a:r>
              <a:rPr lang="en-US" i="1" dirty="0" smtClean="0"/>
              <a:t>effort to compensate his/hers inability to defend himself/herself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Effort to prevent stigmatization</a:t>
            </a: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en-US" dirty="0" smtClean="0"/>
              <a:t>Accented protection of juvenile’s privacy</a:t>
            </a:r>
          </a:p>
          <a:p>
            <a:pPr lvl="1" algn="just" eaLnBrk="1" hangingPunct="1"/>
            <a:r>
              <a:rPr lang="en-US" i="1" dirty="0" smtClean="0"/>
              <a:t>the trial is not public</a:t>
            </a:r>
          </a:p>
          <a:p>
            <a:pPr lvl="1" algn="just" eaLnBrk="1" hangingPunct="1"/>
            <a:r>
              <a:rPr lang="en-US" i="1" dirty="0" smtClean="0"/>
              <a:t>the judgment is always pronounced publicly</a:t>
            </a:r>
          </a:p>
          <a:p>
            <a:pPr lvl="1" algn="just" eaLnBrk="1" hangingPunct="1"/>
            <a:r>
              <a:rPr lang="en-US" i="1" dirty="0" smtClean="0"/>
              <a:t>protection of juvenile’s personal data is stricter</a:t>
            </a:r>
          </a:p>
          <a:p>
            <a:pPr lvl="1" algn="just" eaLnBrk="1" hangingPunct="1"/>
            <a:r>
              <a:rPr lang="en-US" i="1" dirty="0" smtClean="0"/>
              <a:t>stricter conditions to custody </a:t>
            </a:r>
          </a:p>
          <a:p>
            <a:pPr lvl="1" algn="just" eaLnBrk="1" hangingPunct="1"/>
            <a:endParaRPr lang="en-US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Effort to maximize therapeutic influence</a:t>
            </a: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en-US" dirty="0" smtClean="0"/>
              <a:t>Greater possibilities to work with the juvenile</a:t>
            </a:r>
          </a:p>
          <a:p>
            <a:pPr lvl="1" algn="just" eaLnBrk="1" hangingPunct="1"/>
            <a:r>
              <a:rPr lang="en-US" i="1" dirty="0" smtClean="0"/>
              <a:t>withdrawal from prosecution</a:t>
            </a:r>
          </a:p>
          <a:p>
            <a:pPr lvl="1" algn="just" eaLnBrk="1" hangingPunct="1"/>
            <a:r>
              <a:rPr lang="en-US" i="1" dirty="0" smtClean="0"/>
              <a:t>correctional measures in the course of the process</a:t>
            </a:r>
          </a:p>
          <a:p>
            <a:pPr lvl="1" algn="just" eaLnBrk="1" hangingPunct="1"/>
            <a:r>
              <a:rPr lang="en-US" i="1" dirty="0" smtClean="0"/>
              <a:t>greater involvement of the injured party</a:t>
            </a:r>
          </a:p>
          <a:p>
            <a:pPr lvl="1" algn="just" eaLnBrk="1" hangingPunct="1"/>
            <a:r>
              <a:rPr lang="en-US" i="1" dirty="0" smtClean="0"/>
              <a:t>broader involvement of the Probation and Mediation Service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Historical Overview</a:t>
            </a: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en-US" dirty="0" smtClean="0"/>
              <a:t>app. mid 19</a:t>
            </a:r>
            <a:r>
              <a:rPr lang="en-US" baseline="30000" dirty="0" smtClean="0"/>
              <a:t>th</a:t>
            </a:r>
            <a:r>
              <a:rPr lang="en-US" dirty="0" smtClean="0"/>
              <a:t> Century  </a:t>
            </a:r>
          </a:p>
          <a:p>
            <a:pPr lvl="1" eaLnBrk="1" hangingPunct="1"/>
            <a:r>
              <a:rPr lang="en-US" i="1" dirty="0" smtClean="0"/>
              <a:t>Houses of Refuge – delinquent and endangered children </a:t>
            </a:r>
            <a:r>
              <a:rPr lang="en-US" dirty="0" smtClean="0"/>
              <a:t> </a:t>
            </a:r>
          </a:p>
          <a:p>
            <a:pPr lvl="1" eaLnBrk="1" hangingPunct="1"/>
            <a:r>
              <a:rPr lang="en-US" i="1" dirty="0" smtClean="0"/>
              <a:t>Thomas Eddy and John </a:t>
            </a:r>
            <a:r>
              <a:rPr lang="en-US" i="1" dirty="0" err="1" smtClean="0"/>
              <a:t>Griscom</a:t>
            </a:r>
            <a:endParaRPr lang="en-US" i="1" dirty="0" smtClean="0"/>
          </a:p>
          <a:p>
            <a:pPr lvl="1" eaLnBrk="1" hangingPunct="1"/>
            <a:r>
              <a:rPr lang="en-US" i="1" dirty="0" smtClean="0"/>
              <a:t> delinquency as a result of social conditions</a:t>
            </a:r>
          </a:p>
          <a:p>
            <a:pPr lvl="1" eaLnBrk="1" hangingPunct="1"/>
            <a:endParaRPr lang="en-US" i="1" dirty="0" smtClean="0"/>
          </a:p>
          <a:p>
            <a:pPr marL="342900" lvl="1" indent="-342900" algn="just" eaLnBrk="1" hangingPunct="1">
              <a:buFont typeface="Arial" charset="0"/>
              <a:buChar char="•"/>
            </a:pPr>
            <a:r>
              <a:rPr lang="en-US" sz="3200" dirty="0" smtClean="0"/>
              <a:t>app. end of 19th Century</a:t>
            </a:r>
          </a:p>
          <a:p>
            <a:pPr lvl="1" eaLnBrk="1" hangingPunct="1"/>
            <a:r>
              <a:rPr lang="en-US" i="1" dirty="0" smtClean="0"/>
              <a:t>  specialized courts for juveniles</a:t>
            </a:r>
          </a:p>
          <a:p>
            <a:pPr lvl="1" eaLnBrk="1" hangingPunct="1"/>
            <a:r>
              <a:rPr lang="en-US" i="1" dirty="0" smtClean="0"/>
              <a:t>USA, Canada, in the first half of 20</a:t>
            </a:r>
            <a:r>
              <a:rPr lang="en-US" i="1" baseline="30000" dirty="0" smtClean="0"/>
              <a:t>th</a:t>
            </a:r>
            <a:r>
              <a:rPr lang="en-US" i="1" dirty="0" smtClean="0"/>
              <a:t> Century most of the developed world</a:t>
            </a:r>
            <a:endParaRPr lang="en-US" dirty="0" smtClean="0"/>
          </a:p>
          <a:p>
            <a:pPr lvl="1" eaLnBrk="1" hangingPunct="1"/>
            <a:endParaRPr lang="en-US" i="1" dirty="0" smtClean="0"/>
          </a:p>
          <a:p>
            <a:pPr lvl="1" eaLnBrk="1" hangingPunct="1">
              <a:buNone/>
            </a:pPr>
            <a:endParaRPr lang="en-US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Compensation of the capacity to defend himself/herself</a:t>
            </a: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en-US" dirty="0" smtClean="0"/>
              <a:t>The juvenile is not able to defend himself/herself properly </a:t>
            </a:r>
          </a:p>
          <a:p>
            <a:pPr lvl="1" algn="just" eaLnBrk="1" hangingPunct="1"/>
            <a:r>
              <a:rPr lang="en-US" i="1" dirty="0" smtClean="0"/>
              <a:t>compulsory defense attorney from the begging</a:t>
            </a:r>
          </a:p>
          <a:p>
            <a:pPr lvl="1" algn="just" eaLnBrk="1" hangingPunct="1"/>
            <a:r>
              <a:rPr lang="en-US" i="1" dirty="0" smtClean="0"/>
              <a:t>involvement of the Social-legal Child Protection Service</a:t>
            </a:r>
          </a:p>
          <a:p>
            <a:pPr lvl="1" algn="just" eaLnBrk="1" hangingPunct="1"/>
            <a:r>
              <a:rPr lang="en-US" i="1" dirty="0" smtClean="0"/>
              <a:t>prohibition of certain procedural instruments </a:t>
            </a:r>
          </a:p>
          <a:p>
            <a:pPr lvl="2" algn="just" eaLnBrk="1" hangingPunct="1"/>
            <a:r>
              <a:rPr lang="en-US" i="1" dirty="0" smtClean="0"/>
              <a:t>e.g. the plea bargaining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/>
          <p:cNvSpPr>
            <a:spLocks noGrp="1"/>
          </p:cNvSpPr>
          <p:nvPr>
            <p:ph type="ctrTitle"/>
          </p:nvPr>
        </p:nvSpPr>
        <p:spPr>
          <a:xfrm>
            <a:off x="685800" y="404813"/>
            <a:ext cx="7772400" cy="5976515"/>
          </a:xfrm>
        </p:spPr>
        <p:txBody>
          <a:bodyPr/>
          <a:lstStyle/>
          <a:p>
            <a:pPr eaLnBrk="1" hangingPunct="1"/>
            <a:r>
              <a:rPr lang="en-US" dirty="0" smtClean="0"/>
              <a:t>Questions?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i="1" dirty="0" smtClean="0"/>
              <a:t>Thank you for your attention!</a:t>
            </a:r>
            <a:endParaRPr 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Basic Ideas</a:t>
            </a: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en-US" dirty="0" smtClean="0"/>
              <a:t>Juveniles are much more open to external influences   </a:t>
            </a:r>
          </a:p>
          <a:p>
            <a:pPr lvl="1" eaLnBrk="1" hangingPunct="1"/>
            <a:r>
              <a:rPr lang="en-US" i="1" dirty="0" smtClean="0"/>
              <a:t>they are much more dependant on their parents, social environment, etc. </a:t>
            </a:r>
            <a:r>
              <a:rPr lang="en-US" dirty="0" smtClean="0"/>
              <a:t> </a:t>
            </a:r>
          </a:p>
          <a:p>
            <a:pPr lvl="1" eaLnBrk="1" hangingPunct="1"/>
            <a:r>
              <a:rPr lang="en-US" i="1" dirty="0" smtClean="0"/>
              <a:t>negative: they have fewer options to prevent or resist </a:t>
            </a:r>
            <a:r>
              <a:rPr lang="en-US" i="1" dirty="0" err="1" smtClean="0"/>
              <a:t>criminogenic</a:t>
            </a:r>
            <a:r>
              <a:rPr lang="en-US" i="1" dirty="0" smtClean="0"/>
              <a:t> pressure</a:t>
            </a:r>
          </a:p>
          <a:p>
            <a:pPr lvl="1" eaLnBrk="1" hangingPunct="1"/>
            <a:r>
              <a:rPr lang="en-US" i="1" dirty="0" smtClean="0"/>
              <a:t>positive: the reforming effect of criminal-law instruments has greater effect on them </a:t>
            </a:r>
          </a:p>
          <a:p>
            <a:pPr marL="342900" lvl="1" indent="-342900" algn="just" eaLnBrk="1" hangingPunct="1">
              <a:buFont typeface="Arial" charset="0"/>
              <a:buChar char="•"/>
            </a:pPr>
            <a:r>
              <a:rPr lang="en-US" sz="3200" dirty="0" smtClean="0"/>
              <a:t>They need to be treated differently and separately from the adults</a:t>
            </a:r>
          </a:p>
          <a:p>
            <a:pPr lvl="1" eaLnBrk="1" hangingPunct="1"/>
            <a:endParaRPr lang="en-US" i="1" dirty="0" smtClean="0"/>
          </a:p>
          <a:p>
            <a:pPr lvl="1" eaLnBrk="1" hangingPunct="1">
              <a:buNone/>
            </a:pPr>
            <a:endParaRPr lang="en-US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Different Approach</a:t>
            </a: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en-US" dirty="0" smtClean="0"/>
              <a:t>In general </a:t>
            </a:r>
          </a:p>
          <a:p>
            <a:pPr lvl="1" algn="just" eaLnBrk="1" hangingPunct="1"/>
            <a:r>
              <a:rPr lang="en-US" i="1" dirty="0" smtClean="0"/>
              <a:t>accent on reformative and therapeutic treatment   </a:t>
            </a:r>
          </a:p>
          <a:p>
            <a:pPr lvl="1" eaLnBrk="1" hangingPunct="1"/>
            <a:r>
              <a:rPr lang="en-US" i="1" dirty="0" smtClean="0"/>
              <a:t>less retribution, more prevention and restoration</a:t>
            </a:r>
          </a:p>
          <a:p>
            <a:pPr lvl="1" eaLnBrk="1" hangingPunct="1"/>
            <a:r>
              <a:rPr lang="en-US" i="1" dirty="0" smtClean="0"/>
              <a:t>more involving approach [parents, schools, child protection service etc.]</a:t>
            </a:r>
            <a:r>
              <a:rPr lang="en-US" dirty="0" smtClean="0"/>
              <a:t> </a:t>
            </a:r>
          </a:p>
          <a:p>
            <a:pPr lvl="1" eaLnBrk="1" hangingPunct="1"/>
            <a:endParaRPr lang="en-US" dirty="0" smtClean="0"/>
          </a:p>
          <a:p>
            <a:pPr marL="342900" lvl="1" indent="-342900" algn="just" eaLnBrk="1" hangingPunct="1">
              <a:buFont typeface="Arial" charset="0"/>
              <a:buChar char="•"/>
            </a:pPr>
            <a:r>
              <a:rPr lang="en-US" sz="3200" dirty="0" smtClean="0"/>
              <a:t>In particular</a:t>
            </a:r>
          </a:p>
          <a:p>
            <a:pPr lvl="1" eaLnBrk="1" hangingPunct="1"/>
            <a:r>
              <a:rPr lang="en-US" i="1" dirty="0" smtClean="0"/>
              <a:t>different regulation by substantive criminal law</a:t>
            </a:r>
          </a:p>
          <a:p>
            <a:pPr lvl="1" eaLnBrk="1" hangingPunct="1"/>
            <a:r>
              <a:rPr lang="en-US" i="1" dirty="0" smtClean="0"/>
              <a:t>different regulation by procedural criminal law </a:t>
            </a:r>
            <a:r>
              <a:rPr lang="en-US" dirty="0" smtClean="0"/>
              <a:t>  </a:t>
            </a:r>
          </a:p>
          <a:p>
            <a:pPr lvl="1" eaLnBrk="1" hangingPunct="1"/>
            <a:endParaRPr lang="en-US" i="1" dirty="0" smtClean="0"/>
          </a:p>
          <a:p>
            <a:pPr lvl="1" eaLnBrk="1" hangingPunct="1">
              <a:buNone/>
            </a:pPr>
            <a:endParaRPr lang="en-US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Differences in the Czech Criminal Law</a:t>
            </a: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en-US" dirty="0" smtClean="0"/>
              <a:t>Both substantive and procedural aspect in one statute</a:t>
            </a:r>
          </a:p>
          <a:p>
            <a:pPr lvl="1" algn="just" eaLnBrk="1" hangingPunct="1"/>
            <a:r>
              <a:rPr lang="en-US" i="1" dirty="0" smtClean="0"/>
              <a:t>law no. 218/2003 Coll., on liability of the youth for criminal acts and on juvenile justice, as amended </a:t>
            </a:r>
          </a:p>
          <a:p>
            <a:pPr marL="342900" lvl="1" indent="-342900" algn="just" eaLnBrk="1" hangingPunct="1">
              <a:buFont typeface="Arial" charset="0"/>
              <a:buChar char="•"/>
            </a:pPr>
            <a:r>
              <a:rPr lang="en-US" sz="3200" dirty="0" smtClean="0"/>
              <a:t>Substantive aspects</a:t>
            </a:r>
          </a:p>
          <a:p>
            <a:pPr lvl="1" eaLnBrk="1" hangingPunct="1"/>
            <a:r>
              <a:rPr lang="en-US" i="1" dirty="0" smtClean="0"/>
              <a:t>additional conditions of criminal liability</a:t>
            </a:r>
          </a:p>
          <a:p>
            <a:pPr lvl="1" eaLnBrk="1" hangingPunct="1"/>
            <a:r>
              <a:rPr lang="en-US" i="1" dirty="0" smtClean="0"/>
              <a:t>differences in criminal sanctions </a:t>
            </a:r>
            <a:r>
              <a:rPr lang="en-US" dirty="0" smtClean="0"/>
              <a:t>  </a:t>
            </a:r>
          </a:p>
          <a:p>
            <a:pPr marL="342900" lvl="1" indent="-342900" algn="just" eaLnBrk="1" hangingPunct="1">
              <a:buFont typeface="Arial" charset="0"/>
              <a:buChar char="•"/>
            </a:pPr>
            <a:r>
              <a:rPr lang="en-US" sz="3200" dirty="0" smtClean="0"/>
              <a:t>Procedural aspects</a:t>
            </a:r>
          </a:p>
          <a:p>
            <a:pPr lvl="1" eaLnBrk="1" hangingPunct="1"/>
            <a:r>
              <a:rPr lang="en-US" i="1" dirty="0" smtClean="0"/>
              <a:t>many modifications aimed at protection of the juvenile defendant and his/hers reform </a:t>
            </a:r>
          </a:p>
          <a:p>
            <a:pPr lvl="1" eaLnBrk="1" hangingPunct="1"/>
            <a:endParaRPr lang="en-US" i="1" dirty="0" smtClean="0"/>
          </a:p>
          <a:p>
            <a:pPr lvl="1" eaLnBrk="1" hangingPunct="1">
              <a:buNone/>
            </a:pPr>
            <a:endParaRPr lang="en-US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Differences in Substantive Criminal Law</a:t>
            </a: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en-US" dirty="0" smtClean="0"/>
              <a:t>Different terminology</a:t>
            </a:r>
          </a:p>
          <a:p>
            <a:pPr lvl="1" algn="just" eaLnBrk="1" hangingPunct="1"/>
            <a:endParaRPr lang="en-US" i="1" dirty="0" smtClean="0"/>
          </a:p>
          <a:p>
            <a:pPr marL="342900" lvl="1" indent="-342900" algn="just" eaLnBrk="1" hangingPunct="1">
              <a:buFont typeface="Arial" charset="0"/>
              <a:buChar char="•"/>
            </a:pPr>
            <a:r>
              <a:rPr lang="en-US" sz="3200" dirty="0" smtClean="0"/>
              <a:t>Modification of age</a:t>
            </a:r>
          </a:p>
          <a:p>
            <a:pPr marL="342900" lvl="1" indent="-342900" algn="just" eaLnBrk="1" hangingPunct="1">
              <a:buFont typeface="Arial" charset="0"/>
              <a:buChar char="•"/>
            </a:pPr>
            <a:endParaRPr lang="en-US" sz="3200" dirty="0" smtClean="0"/>
          </a:p>
          <a:p>
            <a:pPr marL="342900" lvl="1" indent="-342900" algn="just" eaLnBrk="1" hangingPunct="1">
              <a:buFont typeface="Arial" charset="0"/>
              <a:buChar char="•"/>
            </a:pPr>
            <a:r>
              <a:rPr lang="en-US" sz="3200" dirty="0" smtClean="0"/>
              <a:t>Additional condition of an offender</a:t>
            </a:r>
          </a:p>
          <a:p>
            <a:pPr marL="342900" lvl="1" indent="-342900" algn="just" eaLnBrk="1" hangingPunct="1">
              <a:buFont typeface="Arial" charset="0"/>
              <a:buChar char="•"/>
            </a:pPr>
            <a:endParaRPr lang="en-US" sz="3200" dirty="0" smtClean="0"/>
          </a:p>
          <a:p>
            <a:pPr marL="342900" lvl="1" indent="-342900" algn="just" eaLnBrk="1" hangingPunct="1">
              <a:buFont typeface="Arial" charset="0"/>
              <a:buChar char="•"/>
            </a:pPr>
            <a:r>
              <a:rPr lang="en-US" sz="3200" dirty="0" smtClean="0"/>
              <a:t>Modification of conditions excluding illegality</a:t>
            </a:r>
          </a:p>
          <a:p>
            <a:pPr marL="342900" lvl="1" indent="-342900" algn="just" eaLnBrk="1" hangingPunct="1">
              <a:buFont typeface="Arial" charset="0"/>
              <a:buChar char="•"/>
            </a:pPr>
            <a:endParaRPr lang="en-US" sz="3200" dirty="0" smtClean="0"/>
          </a:p>
          <a:p>
            <a:pPr marL="342900" lvl="1" indent="-342900" algn="just" eaLnBrk="1" hangingPunct="1">
              <a:buFont typeface="Arial" charset="0"/>
              <a:buChar char="•"/>
            </a:pPr>
            <a:r>
              <a:rPr lang="en-US" sz="3200" dirty="0" smtClean="0"/>
              <a:t>Different system of sanctions</a:t>
            </a:r>
          </a:p>
          <a:p>
            <a:pPr lvl="1" eaLnBrk="1" hangingPunct="1"/>
            <a:endParaRPr lang="en-US" i="1" dirty="0" smtClean="0"/>
          </a:p>
          <a:p>
            <a:pPr lvl="1" eaLnBrk="1" hangingPunct="1">
              <a:buNone/>
            </a:pPr>
            <a:endParaRPr lang="en-US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Different Terminology</a:t>
            </a: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en-US" dirty="0" smtClean="0"/>
              <a:t>Youth - children and juveniles </a:t>
            </a:r>
            <a:endParaRPr lang="en-US" sz="3200" dirty="0" smtClean="0"/>
          </a:p>
          <a:p>
            <a:pPr marL="342900" lvl="1" indent="-342900" algn="just" eaLnBrk="1" hangingPunct="1">
              <a:buFont typeface="Arial" charset="0"/>
              <a:buChar char="•"/>
            </a:pPr>
            <a:r>
              <a:rPr lang="en-US" sz="3200" dirty="0" smtClean="0"/>
              <a:t>Child - A person who hasn’t reached 15</a:t>
            </a:r>
            <a:r>
              <a:rPr lang="en-US" sz="3200" baseline="30000" dirty="0" smtClean="0"/>
              <a:t>th</a:t>
            </a:r>
            <a:r>
              <a:rPr lang="en-US" sz="3200" dirty="0" smtClean="0"/>
              <a:t> year of age</a:t>
            </a:r>
          </a:p>
          <a:p>
            <a:pPr lvl="1" eaLnBrk="1" hangingPunct="1"/>
            <a:r>
              <a:rPr lang="en-US" i="1" dirty="0" smtClean="0"/>
              <a:t>starting the day after the day of birth </a:t>
            </a:r>
          </a:p>
          <a:p>
            <a:pPr marL="342900" lvl="1" indent="-342900" algn="just" eaLnBrk="1" hangingPunct="1">
              <a:buFont typeface="Arial" charset="0"/>
              <a:buChar char="•"/>
            </a:pPr>
            <a:r>
              <a:rPr lang="en-US" sz="3200" dirty="0" smtClean="0"/>
              <a:t>Juvenile - A person who has reached 15</a:t>
            </a:r>
            <a:r>
              <a:rPr lang="en-US" sz="3200" baseline="30000" dirty="0" smtClean="0"/>
              <a:t>th</a:t>
            </a:r>
            <a:r>
              <a:rPr lang="en-US" sz="3200" dirty="0" smtClean="0"/>
              <a:t> but hasn’t reached 18</a:t>
            </a:r>
            <a:r>
              <a:rPr lang="en-US" sz="3200" baseline="30000" dirty="0" smtClean="0"/>
              <a:t>th</a:t>
            </a:r>
            <a:r>
              <a:rPr lang="en-US" sz="3200" dirty="0" smtClean="0"/>
              <a:t> year of age</a:t>
            </a:r>
          </a:p>
          <a:p>
            <a:pPr lvl="1" eaLnBrk="1" hangingPunct="1"/>
            <a:r>
              <a:rPr lang="en-US" i="1" dirty="0" smtClean="0"/>
              <a:t>the same rule applies </a:t>
            </a:r>
          </a:p>
          <a:p>
            <a:pPr marL="342900" lvl="1" indent="-342900" algn="just" eaLnBrk="1" hangingPunct="1">
              <a:buFont typeface="Arial" charset="0"/>
              <a:buChar char="•"/>
            </a:pPr>
            <a:r>
              <a:rPr lang="en-US" sz="3200" dirty="0" smtClean="0"/>
              <a:t>Wrongdoing - A crime committed by a juvenile </a:t>
            </a:r>
          </a:p>
          <a:p>
            <a:pPr lvl="1" eaLnBrk="1" hangingPunct="1"/>
            <a:r>
              <a:rPr lang="en-US" i="1" dirty="0" smtClean="0"/>
              <a:t>there is no division of wrongdoing  </a:t>
            </a:r>
          </a:p>
          <a:p>
            <a:pPr marL="342900" lvl="1" indent="-342900" algn="just" eaLnBrk="1" hangingPunct="1">
              <a:buFont typeface="Arial" charset="0"/>
              <a:buChar char="•"/>
            </a:pPr>
            <a:r>
              <a:rPr lang="en-US" sz="3200" dirty="0" smtClean="0"/>
              <a:t>Measure = A sanction imposed on a juvenile</a:t>
            </a:r>
            <a:endParaRPr lang="en-US" i="1" dirty="0" smtClean="0"/>
          </a:p>
          <a:p>
            <a:pPr lvl="1" eaLnBrk="1" hangingPunct="1">
              <a:buNone/>
            </a:pPr>
            <a:endParaRPr lang="en-US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Modification of Age</a:t>
            </a: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en-US" dirty="0" smtClean="0"/>
              <a:t>Absolute criminal non-liability of a child</a:t>
            </a:r>
          </a:p>
          <a:p>
            <a:pPr lvl="1" eaLnBrk="1" hangingPunct="1"/>
            <a:r>
              <a:rPr lang="en-US" i="1" dirty="0" smtClean="0"/>
              <a:t>no matter how serious act the child under 15 committed </a:t>
            </a:r>
          </a:p>
          <a:p>
            <a:pPr marL="342900" lvl="1" indent="-342900" algn="just" eaLnBrk="1" hangingPunct="1">
              <a:buFont typeface="Arial" charset="0"/>
              <a:buChar char="•"/>
            </a:pPr>
            <a:r>
              <a:rPr lang="en-US" sz="3200" dirty="0" smtClean="0"/>
              <a:t>Relative criminal liability of a juvenile</a:t>
            </a:r>
          </a:p>
          <a:p>
            <a:pPr lvl="1" eaLnBrk="1" hangingPunct="1"/>
            <a:r>
              <a:rPr lang="en-US" i="1" dirty="0" smtClean="0"/>
              <a:t>a juvenile can be liable for every crime an adult can, only the conditions of liability, sanctioning and procedure differ </a:t>
            </a:r>
          </a:p>
          <a:p>
            <a:pPr marL="342900" lvl="1" indent="-342900" algn="just" eaLnBrk="1" hangingPunct="1">
              <a:buFont typeface="Arial" charset="0"/>
              <a:buChar char="•"/>
            </a:pPr>
            <a:r>
              <a:rPr lang="en-US" sz="3200" dirty="0" smtClean="0"/>
              <a:t>Absolute criminal liability of an adult </a:t>
            </a:r>
          </a:p>
          <a:p>
            <a:pPr lvl="1" eaLnBrk="1" hangingPunct="1"/>
            <a:r>
              <a:rPr lang="en-US" i="1" dirty="0" smtClean="0"/>
              <a:t>standard conditions of liability, sanctioning and procedure </a:t>
            </a:r>
          </a:p>
          <a:p>
            <a:pPr lvl="1" eaLnBrk="1" hangingPunct="1">
              <a:buNone/>
            </a:pPr>
            <a:endParaRPr lang="en-US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Additional Condition of an Offender</a:t>
            </a: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en-US" dirty="0" smtClean="0"/>
              <a:t>An offender is a person who committed a criminal offence</a:t>
            </a:r>
          </a:p>
          <a:p>
            <a:pPr lvl="1" eaLnBrk="1" hangingPunct="1"/>
            <a:r>
              <a:rPr lang="en-US" i="1" dirty="0" smtClean="0"/>
              <a:t>together with object, </a:t>
            </a:r>
            <a:r>
              <a:rPr lang="en-US" i="1" smtClean="0"/>
              <a:t>subjective </a:t>
            </a:r>
            <a:r>
              <a:rPr lang="cs-CZ" i="1" smtClean="0"/>
              <a:t>aspect</a:t>
            </a:r>
            <a:r>
              <a:rPr lang="en-US" i="1" smtClean="0"/>
              <a:t> </a:t>
            </a:r>
            <a:r>
              <a:rPr lang="en-US" i="1" dirty="0" smtClean="0"/>
              <a:t>and </a:t>
            </a:r>
            <a:r>
              <a:rPr lang="en-US" i="1" smtClean="0"/>
              <a:t>objective </a:t>
            </a:r>
            <a:r>
              <a:rPr lang="cs-CZ" i="1" smtClean="0"/>
              <a:t>a</a:t>
            </a:r>
            <a:r>
              <a:rPr lang="en-US" i="1" smtClean="0"/>
              <a:t>s</a:t>
            </a:r>
            <a:r>
              <a:rPr lang="cs-CZ" i="1" smtClean="0"/>
              <a:t>pect</a:t>
            </a:r>
            <a:r>
              <a:rPr lang="en-US" i="1" smtClean="0"/>
              <a:t> </a:t>
            </a:r>
            <a:r>
              <a:rPr lang="en-US" i="1" dirty="0" smtClean="0"/>
              <a:t>it creates the body of a criminal act</a:t>
            </a:r>
          </a:p>
          <a:p>
            <a:pPr marL="342900" lvl="1" indent="-342900" algn="just" eaLnBrk="1" hangingPunct="1">
              <a:buFont typeface="Arial" charset="0"/>
              <a:buChar char="•"/>
            </a:pPr>
            <a:r>
              <a:rPr lang="en-US" sz="3200" dirty="0" smtClean="0"/>
              <a:t>Age + sanity + </a:t>
            </a:r>
            <a:r>
              <a:rPr lang="en-US" sz="3200" u="sng" dirty="0" smtClean="0"/>
              <a:t>sufficient level of intellectual and moral maturity</a:t>
            </a:r>
            <a:r>
              <a:rPr lang="en-US" sz="3200" dirty="0" smtClean="0"/>
              <a:t> </a:t>
            </a:r>
          </a:p>
          <a:p>
            <a:pPr lvl="1" eaLnBrk="1" hangingPunct="1"/>
            <a:r>
              <a:rPr lang="en-US" i="1" dirty="0" smtClean="0"/>
              <a:t>mental development – intellectual capability to identify an act as a criminal one</a:t>
            </a:r>
          </a:p>
          <a:p>
            <a:pPr lvl="1" eaLnBrk="1" hangingPunct="1"/>
            <a:r>
              <a:rPr lang="en-US" i="1" dirty="0" smtClean="0"/>
              <a:t>moral development – volitional capability to act properly  </a:t>
            </a:r>
          </a:p>
          <a:p>
            <a:pPr lvl="1" eaLnBrk="1" hangingPunct="1">
              <a:buNone/>
            </a:pPr>
            <a:endParaRPr lang="en-US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1432</TotalTime>
  <Words>982</Words>
  <Application>Microsoft Office PowerPoint</Application>
  <PresentationFormat>Předvádění na obrazovce (4:3)</PresentationFormat>
  <Paragraphs>172</Paragraphs>
  <Slides>21</Slides>
  <Notes>21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4" baseType="lpstr">
      <vt:lpstr>Arial</vt:lpstr>
      <vt:lpstr>Calibri</vt:lpstr>
      <vt:lpstr>Motiv sady Office</vt:lpstr>
      <vt:lpstr>Selected Problems of Czech Criminal Law   Juvenile Justice  Jan Provazník  Autumn 2017</vt:lpstr>
      <vt:lpstr>Historical Overview</vt:lpstr>
      <vt:lpstr>Basic Ideas</vt:lpstr>
      <vt:lpstr>Different Approach</vt:lpstr>
      <vt:lpstr>Differences in the Czech Criminal Law</vt:lpstr>
      <vt:lpstr>Differences in Substantive Criminal Law</vt:lpstr>
      <vt:lpstr>Different Terminology</vt:lpstr>
      <vt:lpstr>Modification of Age</vt:lpstr>
      <vt:lpstr>Additional Condition of an Offender</vt:lpstr>
      <vt:lpstr>Difference Between Insanity and Sufficient Level of…</vt:lpstr>
      <vt:lpstr>Conditions Excluding Illegality – Effective Remorse</vt:lpstr>
      <vt:lpstr>Conditions Excluding Illegality – Limitation Period</vt:lpstr>
      <vt:lpstr>System of sanctions</vt:lpstr>
      <vt:lpstr>Corrective measures</vt:lpstr>
      <vt:lpstr>Protective measures</vt:lpstr>
      <vt:lpstr>Criminal measures</vt:lpstr>
      <vt:lpstr>Procedural aspects</vt:lpstr>
      <vt:lpstr>Effort to prevent stigmatization</vt:lpstr>
      <vt:lpstr>Effort to maximize therapeutic influence</vt:lpstr>
      <vt:lpstr>Compensation of the capacity to defend himself/herself</vt:lpstr>
      <vt:lpstr>Questions?   Thank you for your attention!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uživatel</dc:creator>
  <cp:lastModifiedBy>Jan Provazník</cp:lastModifiedBy>
  <cp:revision>153</cp:revision>
  <dcterms:created xsi:type="dcterms:W3CDTF">2013-11-12T20:29:31Z</dcterms:created>
  <dcterms:modified xsi:type="dcterms:W3CDTF">2017-10-24T16:18:14Z</dcterms:modified>
</cp:coreProperties>
</file>