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p:scale>
          <a:sx n="106" d="100"/>
          <a:sy n="106" d="100"/>
        </p:scale>
        <p:origin x="-102" y="114"/>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52016"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52016"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50443"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907"/>
            <a:ext cx="5438140"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50443"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en-GB" altLang="cs-CZ" noProof="0" dirty="0" err="1" smtClean="0"/>
              <a:t>Kliknutím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smtClean="0"/>
              <a:t>Czech </a:t>
            </a:r>
            <a:r>
              <a:rPr lang="cs-CZ" altLang="cs-CZ" dirty="0" err="1" smtClean="0"/>
              <a:t>Legal</a:t>
            </a:r>
            <a:r>
              <a:rPr lang="cs-CZ" altLang="cs-CZ" dirty="0" smtClean="0"/>
              <a:t> </a:t>
            </a:r>
            <a:r>
              <a:rPr lang="cs-CZ" altLang="cs-CZ" dirty="0" err="1" smtClean="0"/>
              <a:t>Culture</a:t>
            </a:r>
            <a:r>
              <a:rPr lang="cs-CZ" altLang="cs-CZ" dirty="0" smtClean="0"/>
              <a:t> – Czech </a:t>
            </a:r>
            <a:r>
              <a:rPr lang="cs-CZ" altLang="cs-CZ" dirty="0" err="1" smtClean="0"/>
              <a:t>Legal</a:t>
            </a:r>
            <a:r>
              <a:rPr lang="cs-CZ" altLang="cs-CZ" dirty="0" smtClean="0"/>
              <a:t> </a:t>
            </a:r>
            <a:r>
              <a:rPr lang="cs-CZ" altLang="cs-CZ" dirty="0" err="1" smtClean="0"/>
              <a:t>Philosophy</a:t>
            </a:r>
            <a:r>
              <a:rPr lang="cs-CZ" altLang="cs-CZ" dirty="0" smtClean="0"/>
              <a:t> – Martin Škop</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cs-CZ" altLang="cs-CZ" dirty="0" smtClean="0"/>
              <a:t>Czech </a:t>
            </a:r>
            <a:r>
              <a:rPr lang="cs-CZ" altLang="cs-CZ" dirty="0" err="1" smtClean="0"/>
              <a:t>Legal</a:t>
            </a:r>
            <a:r>
              <a:rPr lang="cs-CZ" altLang="cs-CZ" dirty="0" smtClean="0"/>
              <a:t> </a:t>
            </a:r>
            <a:r>
              <a:rPr lang="cs-CZ" altLang="cs-CZ" dirty="0" err="1" smtClean="0"/>
              <a:t>Philosophy</a:t>
            </a:r>
            <a:endParaRPr lang="en-GB" alt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Followers</a:t>
            </a:r>
            <a:r>
              <a:rPr lang="cs-CZ" dirty="0" smtClean="0"/>
              <a:t> </a:t>
            </a:r>
            <a:r>
              <a:rPr lang="cs-CZ" dirty="0" err="1" smtClean="0"/>
              <a:t>of</a:t>
            </a:r>
            <a:r>
              <a:rPr lang="cs-CZ" dirty="0" smtClean="0"/>
              <a:t> normative </a:t>
            </a:r>
            <a:r>
              <a:rPr lang="cs-CZ" dirty="0" err="1" smtClean="0"/>
              <a:t>theory</a:t>
            </a:r>
            <a:endParaRPr lang="en-US" dirty="0"/>
          </a:p>
        </p:txBody>
      </p:sp>
      <p:sp>
        <p:nvSpPr>
          <p:cNvPr id="3" name="Zástupný symbol pro obsah 2"/>
          <p:cNvSpPr>
            <a:spLocks noGrp="1"/>
          </p:cNvSpPr>
          <p:nvPr>
            <p:ph idx="1"/>
          </p:nvPr>
        </p:nvSpPr>
        <p:spPr/>
        <p:txBody>
          <a:bodyPr/>
          <a:lstStyle/>
          <a:p>
            <a:r>
              <a:rPr lang="en-US" dirty="0" err="1" smtClean="0"/>
              <a:t>Jaromír</a:t>
            </a:r>
            <a:r>
              <a:rPr lang="en-US" dirty="0" smtClean="0"/>
              <a:t> </a:t>
            </a:r>
            <a:r>
              <a:rPr lang="en-US" dirty="0" err="1" smtClean="0"/>
              <a:t>Sedláček</a:t>
            </a:r>
            <a:r>
              <a:rPr lang="en-US" dirty="0" smtClean="0"/>
              <a:t> (1885 – 1945)</a:t>
            </a:r>
          </a:p>
          <a:p>
            <a:r>
              <a:rPr lang="en-US" dirty="0" smtClean="0"/>
              <a:t>Oto Weinberger (1919 – 2009) - </a:t>
            </a:r>
            <a:r>
              <a:rPr lang="en-US" dirty="0" err="1" smtClean="0"/>
              <a:t>neoinstitutionalism</a:t>
            </a:r>
            <a:endParaRPr lang="en-US" dirty="0" smtClean="0"/>
          </a:p>
          <a:p>
            <a:endParaRPr lang="en-US" dirty="0" smtClean="0"/>
          </a:p>
          <a:p>
            <a:endParaRPr lang="en-US" dirty="0" smtClean="0"/>
          </a:p>
          <a:p>
            <a:r>
              <a:rPr lang="en-US" dirty="0" smtClean="0"/>
              <a:t>Viktor Knapp (1919-1996); specific approach</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656190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cs-CZ" altLang="cs-CZ" dirty="0"/>
              <a:t>Czech </a:t>
            </a:r>
            <a:r>
              <a:rPr lang="cs-CZ" altLang="cs-CZ" dirty="0" err="1"/>
              <a:t>Legal</a:t>
            </a:r>
            <a:r>
              <a:rPr lang="cs-CZ" altLang="cs-CZ" dirty="0"/>
              <a:t> </a:t>
            </a:r>
            <a:r>
              <a:rPr lang="cs-CZ" altLang="cs-CZ" dirty="0" err="1"/>
              <a:t>Culture</a:t>
            </a:r>
            <a:r>
              <a:rPr lang="cs-CZ" altLang="cs-CZ" dirty="0"/>
              <a:t> – Czech </a:t>
            </a:r>
            <a:r>
              <a:rPr lang="cs-CZ" altLang="cs-CZ" dirty="0" err="1"/>
              <a:t>Legal</a:t>
            </a:r>
            <a:r>
              <a:rPr lang="cs-CZ" altLang="cs-CZ" dirty="0"/>
              <a:t> </a:t>
            </a:r>
            <a:r>
              <a:rPr lang="cs-CZ" altLang="cs-CZ" dirty="0" err="1"/>
              <a:t>Philosophy</a:t>
            </a:r>
            <a:r>
              <a:rPr lang="cs-CZ" altLang="cs-CZ" dirty="0"/>
              <a:t> – Martin Škop</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altLang="cs-CZ" dirty="0" err="1" smtClean="0"/>
              <a:t>Legal</a:t>
            </a:r>
            <a:r>
              <a:rPr lang="cs-CZ" altLang="cs-CZ" dirty="0" smtClean="0"/>
              <a:t> Science / </a:t>
            </a:r>
            <a:r>
              <a:rPr lang="cs-CZ" altLang="cs-CZ" dirty="0" err="1" smtClean="0"/>
              <a:t>Legal</a:t>
            </a:r>
            <a:r>
              <a:rPr lang="cs-CZ" altLang="cs-CZ" dirty="0" smtClean="0"/>
              <a:t> </a:t>
            </a:r>
            <a:r>
              <a:rPr lang="cs-CZ" altLang="cs-CZ" dirty="0" err="1" smtClean="0"/>
              <a:t>Doctrine</a:t>
            </a:r>
            <a:r>
              <a:rPr lang="cs-CZ" altLang="cs-CZ" dirty="0" smtClean="0"/>
              <a:t> / Jurisprudence</a:t>
            </a:r>
            <a:endParaRPr lang="cs-CZ" altLang="cs-CZ" dirty="0"/>
          </a:p>
        </p:txBody>
      </p:sp>
      <p:sp>
        <p:nvSpPr>
          <p:cNvPr id="96259" name="Rectangle 3"/>
          <p:cNvSpPr>
            <a:spLocks noGrp="1" noChangeArrowheads="1"/>
          </p:cNvSpPr>
          <p:nvPr>
            <p:ph type="body" idx="1"/>
          </p:nvPr>
        </p:nvSpPr>
        <p:spPr/>
        <p:txBody>
          <a:bodyPr/>
          <a:lstStyle/>
          <a:p>
            <a:r>
              <a:rPr lang="en-US" altLang="cs-CZ" dirty="0" smtClean="0"/>
              <a:t>Systematic, analytically evaluative exposition of the substance of law.</a:t>
            </a:r>
          </a:p>
          <a:p>
            <a:r>
              <a:rPr lang="en-US" altLang="cs-CZ" dirty="0" smtClean="0"/>
              <a:t>Descriptions of the literary sense of statutes intertwined with many moral and other substantive reasons.</a:t>
            </a:r>
          </a:p>
          <a:p>
            <a:r>
              <a:rPr lang="en-US" altLang="cs-CZ" dirty="0" smtClean="0"/>
              <a:t>Legal scholar has no power to make binding decisions – but in many cases the judge has no time to prepare a general and extensive justifications.</a:t>
            </a:r>
          </a:p>
          <a:p>
            <a:r>
              <a:rPr lang="en-US" altLang="cs-CZ" dirty="0" smtClean="0"/>
              <a:t>Legal doctrine pursues a knowledge of existing law, yet in many cases it leads to a change of the law. </a:t>
            </a:r>
          </a:p>
          <a:p>
            <a:r>
              <a:rPr lang="en-US" altLang="cs-CZ" b="1" dirty="0" smtClean="0"/>
              <a:t>Descriptive x normative</a:t>
            </a:r>
            <a:endParaRPr lang="en-US" altLang="cs-CZ"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Influence on </a:t>
            </a:r>
            <a:r>
              <a:rPr lang="cs-CZ" dirty="0" err="1" smtClean="0"/>
              <a:t>the</a:t>
            </a:r>
            <a:r>
              <a:rPr lang="cs-CZ" dirty="0" smtClean="0"/>
              <a:t> </a:t>
            </a:r>
            <a:r>
              <a:rPr lang="cs-CZ" dirty="0" err="1" smtClean="0"/>
              <a:t>Law</a:t>
            </a:r>
            <a:r>
              <a:rPr lang="cs-CZ" dirty="0" smtClean="0"/>
              <a:t> and </a:t>
            </a:r>
            <a:r>
              <a:rPr lang="cs-CZ" dirty="0" err="1" smtClean="0"/>
              <a:t>Legal</a:t>
            </a:r>
            <a:r>
              <a:rPr lang="cs-CZ" dirty="0" smtClean="0"/>
              <a:t> </a:t>
            </a:r>
            <a:r>
              <a:rPr lang="cs-CZ" dirty="0" err="1" smtClean="0"/>
              <a:t>Practice</a:t>
            </a:r>
            <a:endParaRPr lang="cs-CZ" dirty="0"/>
          </a:p>
        </p:txBody>
      </p:sp>
      <p:sp>
        <p:nvSpPr>
          <p:cNvPr id="5" name="Zástupný symbol pro obsah 4"/>
          <p:cNvSpPr>
            <a:spLocks noGrp="1"/>
          </p:cNvSpPr>
          <p:nvPr>
            <p:ph idx="1"/>
          </p:nvPr>
        </p:nvSpPr>
        <p:spPr/>
        <p:txBody>
          <a:bodyPr/>
          <a:lstStyle/>
          <a:p>
            <a:r>
              <a:rPr lang="cs-CZ" dirty="0" err="1" smtClean="0"/>
              <a:t>Giving</a:t>
            </a:r>
            <a:r>
              <a:rPr lang="cs-CZ" dirty="0" smtClean="0"/>
              <a:t> </a:t>
            </a:r>
            <a:r>
              <a:rPr lang="cs-CZ" dirty="0" err="1" smtClean="0"/>
              <a:t>the</a:t>
            </a:r>
            <a:r>
              <a:rPr lang="cs-CZ" dirty="0" smtClean="0"/>
              <a:t> </a:t>
            </a:r>
            <a:r>
              <a:rPr lang="cs-CZ" dirty="0" err="1" smtClean="0"/>
              <a:t>law</a:t>
            </a:r>
            <a:r>
              <a:rPr lang="cs-CZ" dirty="0" smtClean="0"/>
              <a:t> </a:t>
            </a:r>
            <a:r>
              <a:rPr lang="cs-CZ" dirty="0" err="1" smtClean="0"/>
              <a:t>precision</a:t>
            </a:r>
            <a:r>
              <a:rPr lang="cs-CZ" dirty="0" smtClean="0"/>
              <a:t>, </a:t>
            </a:r>
            <a:r>
              <a:rPr lang="cs-CZ" dirty="0" err="1" smtClean="0"/>
              <a:t>coherence</a:t>
            </a:r>
            <a:r>
              <a:rPr lang="cs-CZ" dirty="0" smtClean="0"/>
              <a:t> and transparent </a:t>
            </a:r>
            <a:r>
              <a:rPr lang="cs-CZ" dirty="0" err="1" smtClean="0"/>
              <a:t>structure</a:t>
            </a:r>
            <a:endParaRPr lang="cs-CZ" dirty="0" smtClean="0"/>
          </a:p>
          <a:p>
            <a:r>
              <a:rPr lang="cs-CZ" dirty="0" err="1" smtClean="0"/>
              <a:t>Promoting</a:t>
            </a:r>
            <a:r>
              <a:rPr lang="cs-CZ" dirty="0" smtClean="0"/>
              <a:t> justice and morality</a:t>
            </a:r>
          </a:p>
          <a:p>
            <a:r>
              <a:rPr lang="cs-CZ" dirty="0" err="1" smtClean="0"/>
              <a:t>Promoting</a:t>
            </a:r>
            <a:r>
              <a:rPr lang="cs-CZ" dirty="0" smtClean="0"/>
              <a:t> trust in </a:t>
            </a:r>
            <a:r>
              <a:rPr lang="cs-CZ" dirty="0" err="1" smtClean="0"/>
              <a:t>the</a:t>
            </a:r>
            <a:r>
              <a:rPr lang="cs-CZ" dirty="0" smtClean="0"/>
              <a:t> </a:t>
            </a:r>
            <a:r>
              <a:rPr lang="cs-CZ" dirty="0" err="1" smtClean="0"/>
              <a:t>law</a:t>
            </a:r>
            <a:endParaRPr lang="cs-CZ" dirty="0" smtClean="0"/>
          </a:p>
          <a:p>
            <a:r>
              <a:rPr lang="cs-CZ" dirty="0" err="1" smtClean="0"/>
              <a:t>Promoting</a:t>
            </a:r>
            <a:r>
              <a:rPr lang="cs-CZ" dirty="0" smtClean="0"/>
              <a:t> stability in a </a:t>
            </a:r>
            <a:r>
              <a:rPr lang="cs-CZ" dirty="0" err="1" smtClean="0"/>
              <a:t>world</a:t>
            </a:r>
            <a:r>
              <a:rPr lang="cs-CZ" dirty="0" smtClean="0"/>
              <a:t> </a:t>
            </a:r>
            <a:r>
              <a:rPr lang="cs-CZ" dirty="0" err="1" smtClean="0"/>
              <a:t>dominated</a:t>
            </a:r>
            <a:r>
              <a:rPr lang="cs-CZ" dirty="0" smtClean="0"/>
              <a:t> by </a:t>
            </a:r>
            <a:r>
              <a:rPr lang="cs-CZ" dirty="0" err="1" smtClean="0"/>
              <a:t>political</a:t>
            </a:r>
            <a:r>
              <a:rPr lang="cs-CZ" dirty="0" smtClean="0"/>
              <a:t> </a:t>
            </a:r>
            <a:r>
              <a:rPr lang="cs-CZ" dirty="0" err="1" smtClean="0"/>
              <a:t>dynamics</a:t>
            </a:r>
            <a:endParaRPr lang="cs-CZ" dirty="0" smtClean="0"/>
          </a:p>
          <a:p>
            <a:r>
              <a:rPr lang="cs-CZ" dirty="0" err="1" smtClean="0"/>
              <a:t>Codification</a:t>
            </a:r>
            <a:r>
              <a:rPr lang="cs-CZ" dirty="0" smtClean="0"/>
              <a:t> </a:t>
            </a:r>
            <a:r>
              <a:rPr lang="cs-CZ" dirty="0" err="1" smtClean="0"/>
              <a:t>of</a:t>
            </a:r>
            <a:r>
              <a:rPr lang="cs-CZ" dirty="0" smtClean="0"/>
              <a:t> </a:t>
            </a:r>
            <a:r>
              <a:rPr lang="cs-CZ" dirty="0" err="1" smtClean="0"/>
              <a:t>legal</a:t>
            </a:r>
            <a:r>
              <a:rPr lang="cs-CZ" dirty="0" smtClean="0"/>
              <a:t> </a:t>
            </a:r>
            <a:r>
              <a:rPr lang="cs-CZ" dirty="0" err="1" smtClean="0"/>
              <a:t>methods</a:t>
            </a:r>
            <a:endParaRPr 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cs-CZ" altLang="cs-CZ" dirty="0"/>
              <a:t>Czech </a:t>
            </a:r>
            <a:r>
              <a:rPr lang="cs-CZ" altLang="cs-CZ" dirty="0" err="1"/>
              <a:t>Legal</a:t>
            </a:r>
            <a:r>
              <a:rPr lang="cs-CZ" altLang="cs-CZ" dirty="0"/>
              <a:t> </a:t>
            </a:r>
            <a:r>
              <a:rPr lang="cs-CZ" altLang="cs-CZ" dirty="0" err="1"/>
              <a:t>Culture</a:t>
            </a:r>
            <a:r>
              <a:rPr lang="cs-CZ" altLang="cs-CZ" dirty="0"/>
              <a:t> – Czech </a:t>
            </a:r>
            <a:r>
              <a:rPr lang="cs-CZ" altLang="cs-CZ" dirty="0" err="1"/>
              <a:t>Legal</a:t>
            </a:r>
            <a:r>
              <a:rPr lang="cs-CZ" altLang="cs-CZ" dirty="0"/>
              <a:t> </a:t>
            </a:r>
            <a:r>
              <a:rPr lang="cs-CZ" altLang="cs-CZ" dirty="0" err="1"/>
              <a:t>Philosophy</a:t>
            </a:r>
            <a:r>
              <a:rPr lang="cs-CZ" altLang="cs-CZ" dirty="0"/>
              <a:t> – Martin Škop</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3</a:t>
            </a:fld>
            <a:endParaRPr lang="cs-CZ" alt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Czech Legal Philosophy - </a:t>
            </a:r>
            <a:r>
              <a:rPr lang="en-US" dirty="0" smtClean="0"/>
              <a:t>beginnings</a:t>
            </a:r>
            <a:endParaRPr lang="en-US" dirty="0"/>
          </a:p>
        </p:txBody>
      </p:sp>
      <p:sp>
        <p:nvSpPr>
          <p:cNvPr id="3" name="Zástupný symbol pro obsah 2"/>
          <p:cNvSpPr>
            <a:spLocks noGrp="1"/>
          </p:cNvSpPr>
          <p:nvPr>
            <p:ph idx="1"/>
          </p:nvPr>
        </p:nvSpPr>
        <p:spPr/>
        <p:txBody>
          <a:bodyPr/>
          <a:lstStyle/>
          <a:p>
            <a:r>
              <a:rPr lang="en-US" dirty="0" smtClean="0"/>
              <a:t>Historical school of law (inspired by Carl Friedrich von </a:t>
            </a:r>
            <a:r>
              <a:rPr lang="en-US" dirty="0" err="1" smtClean="0"/>
              <a:t>Savigny</a:t>
            </a:r>
            <a:r>
              <a:rPr lang="en-US" dirty="0" smtClean="0"/>
              <a:t>)</a:t>
            </a:r>
          </a:p>
          <a:p>
            <a:r>
              <a:rPr lang="en-US" b="1" dirty="0" smtClean="0"/>
              <a:t>Josef </a:t>
            </a:r>
            <a:r>
              <a:rPr lang="en-US" b="1" dirty="0" err="1" smtClean="0"/>
              <a:t>Trakal</a:t>
            </a:r>
            <a:r>
              <a:rPr lang="en-US" dirty="0" smtClean="0"/>
              <a:t> (1860 – 1913): sociology of law</a:t>
            </a:r>
          </a:p>
          <a:p>
            <a:pPr lvl="1"/>
            <a:r>
              <a:rPr lang="en-US" dirty="0" smtClean="0"/>
              <a:t>„Main Trends in in More Recent Legal and State Philosophy“</a:t>
            </a:r>
          </a:p>
          <a:p>
            <a:r>
              <a:rPr lang="en-US" dirty="0" smtClean="0"/>
              <a:t>1900 dispute over natural law and historic law</a:t>
            </a:r>
          </a:p>
          <a:p>
            <a:pPr lvl="1"/>
            <a:r>
              <a:rPr lang="en-US" dirty="0" err="1" smtClean="0"/>
              <a:t>Czechia</a:t>
            </a:r>
            <a:r>
              <a:rPr lang="en-US" dirty="0" smtClean="0"/>
              <a:t> as part of Austro-Hungarian Empire</a:t>
            </a:r>
          </a:p>
          <a:p>
            <a:pPr lvl="1"/>
            <a:r>
              <a:rPr lang="en-US" dirty="0" err="1" smtClean="0"/>
              <a:t>Bohuš</a:t>
            </a:r>
            <a:r>
              <a:rPr lang="en-US" dirty="0" smtClean="0"/>
              <a:t> </a:t>
            </a:r>
            <a:r>
              <a:rPr lang="en-US" dirty="0" err="1" smtClean="0"/>
              <a:t>Rieger</a:t>
            </a:r>
            <a:r>
              <a:rPr lang="en-US" dirty="0" smtClean="0"/>
              <a:t> vs. </a:t>
            </a:r>
            <a:r>
              <a:rPr lang="en-US" dirty="0" err="1" smtClean="0"/>
              <a:t>Tomáš</a:t>
            </a:r>
            <a:r>
              <a:rPr lang="en-US" dirty="0" smtClean="0"/>
              <a:t> </a:t>
            </a:r>
            <a:r>
              <a:rPr lang="en-US" dirty="0" err="1" smtClean="0"/>
              <a:t>Garrique</a:t>
            </a:r>
            <a:r>
              <a:rPr lang="en-US" dirty="0" smtClean="0"/>
              <a:t> Masaryk</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cs-CZ" altLang="cs-CZ" dirty="0"/>
              <a:t>Czech </a:t>
            </a:r>
            <a:r>
              <a:rPr lang="cs-CZ" altLang="cs-CZ" dirty="0" err="1"/>
              <a:t>Legal</a:t>
            </a:r>
            <a:r>
              <a:rPr lang="cs-CZ" altLang="cs-CZ" dirty="0"/>
              <a:t> </a:t>
            </a:r>
            <a:r>
              <a:rPr lang="cs-CZ" altLang="cs-CZ" dirty="0" err="1"/>
              <a:t>Culture</a:t>
            </a:r>
            <a:r>
              <a:rPr lang="cs-CZ" altLang="cs-CZ" dirty="0"/>
              <a:t> – Czech </a:t>
            </a:r>
            <a:r>
              <a:rPr lang="cs-CZ" altLang="cs-CZ" dirty="0" err="1"/>
              <a:t>Legal</a:t>
            </a:r>
            <a:r>
              <a:rPr lang="cs-CZ" altLang="cs-CZ" dirty="0"/>
              <a:t> </a:t>
            </a:r>
            <a:r>
              <a:rPr lang="cs-CZ" altLang="cs-CZ" dirty="0" err="1"/>
              <a:t>Philosophy</a:t>
            </a:r>
            <a:r>
              <a:rPr lang="cs-CZ" altLang="cs-CZ" dirty="0"/>
              <a:t> – Martin Škop</a:t>
            </a:r>
          </a:p>
        </p:txBody>
      </p:sp>
    </p:spTree>
    <p:extLst>
      <p:ext uri="{BB962C8B-B14F-4D97-AF65-F5344CB8AC3E}">
        <p14:creationId xmlns:p14="http://schemas.microsoft.com/office/powerpoint/2010/main" val="4001890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Brno Legal School</a:t>
            </a:r>
            <a:endParaRPr lang="en-US" dirty="0"/>
          </a:p>
        </p:txBody>
      </p:sp>
      <p:sp>
        <p:nvSpPr>
          <p:cNvPr id="3" name="Zástupný symbol pro obsah 2"/>
          <p:cNvSpPr>
            <a:spLocks noGrp="1"/>
          </p:cNvSpPr>
          <p:nvPr>
            <p:ph idx="1"/>
          </p:nvPr>
        </p:nvSpPr>
        <p:spPr/>
        <p:txBody>
          <a:bodyPr/>
          <a:lstStyle/>
          <a:p>
            <a:r>
              <a:rPr lang="en-US" dirty="0" smtClean="0"/>
              <a:t>Inspired by Kant´s critical idealism</a:t>
            </a:r>
          </a:p>
          <a:p>
            <a:pPr lvl="1"/>
            <a:r>
              <a:rPr lang="en-US" dirty="0" smtClean="0"/>
              <a:t>Explores purely in what form appears prior principles of legal cognition</a:t>
            </a:r>
          </a:p>
          <a:p>
            <a:pPr lvl="1"/>
            <a:r>
              <a:rPr lang="en-US" dirty="0" smtClean="0"/>
              <a:t>Analyzing practice of legal science</a:t>
            </a:r>
          </a:p>
          <a:p>
            <a:pPr lvl="1"/>
            <a:endParaRPr lang="en-US" dirty="0" smtClean="0"/>
          </a:p>
          <a:p>
            <a:r>
              <a:rPr lang="en-US" dirty="0" smtClean="0"/>
              <a:t>Three lines:</a:t>
            </a:r>
          </a:p>
          <a:p>
            <a:pPr lvl="1"/>
            <a:r>
              <a:rPr lang="en-US" dirty="0" err="1" smtClean="0"/>
              <a:t>František</a:t>
            </a:r>
            <a:r>
              <a:rPr lang="en-US" dirty="0" smtClean="0"/>
              <a:t> </a:t>
            </a:r>
            <a:r>
              <a:rPr lang="en-US" dirty="0" err="1" smtClean="0"/>
              <a:t>Weyr</a:t>
            </a:r>
            <a:endParaRPr lang="en-US" dirty="0" smtClean="0"/>
          </a:p>
          <a:p>
            <a:pPr lvl="1"/>
            <a:r>
              <a:rPr lang="en-US" dirty="0" smtClean="0"/>
              <a:t>Jaroslav </a:t>
            </a:r>
            <a:r>
              <a:rPr lang="en-US" dirty="0" err="1" smtClean="0"/>
              <a:t>Kallab</a:t>
            </a:r>
            <a:endParaRPr lang="en-US" dirty="0" smtClean="0"/>
          </a:p>
          <a:p>
            <a:pPr lvl="1"/>
            <a:r>
              <a:rPr lang="en-US" dirty="0" smtClean="0"/>
              <a:t>Karel </a:t>
            </a:r>
            <a:r>
              <a:rPr lang="en-US" dirty="0" err="1" smtClean="0"/>
              <a:t>Engliš</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cs-CZ" altLang="cs-CZ" dirty="0"/>
              <a:t>Czech </a:t>
            </a:r>
            <a:r>
              <a:rPr lang="cs-CZ" altLang="cs-CZ" dirty="0" err="1"/>
              <a:t>Legal</a:t>
            </a:r>
            <a:r>
              <a:rPr lang="cs-CZ" altLang="cs-CZ" dirty="0"/>
              <a:t> </a:t>
            </a:r>
            <a:r>
              <a:rPr lang="cs-CZ" altLang="cs-CZ" dirty="0" err="1"/>
              <a:t>Culture</a:t>
            </a:r>
            <a:r>
              <a:rPr lang="cs-CZ" altLang="cs-CZ" dirty="0"/>
              <a:t> – Czech </a:t>
            </a:r>
            <a:r>
              <a:rPr lang="cs-CZ" altLang="cs-CZ" dirty="0" err="1"/>
              <a:t>Legal</a:t>
            </a:r>
            <a:r>
              <a:rPr lang="cs-CZ" altLang="cs-CZ" dirty="0"/>
              <a:t> </a:t>
            </a:r>
            <a:r>
              <a:rPr lang="cs-CZ" altLang="cs-CZ" dirty="0" err="1"/>
              <a:t>Philosophy</a:t>
            </a:r>
            <a:r>
              <a:rPr lang="cs-CZ" altLang="cs-CZ" dirty="0"/>
              <a:t> – Martin Škop</a:t>
            </a:r>
            <a:endParaRPr lang="cs-CZ" altLang="cs-CZ" dirty="0"/>
          </a:p>
        </p:txBody>
      </p:sp>
    </p:spTree>
    <p:extLst>
      <p:ext uri="{BB962C8B-B14F-4D97-AF65-F5344CB8AC3E}">
        <p14:creationId xmlns:p14="http://schemas.microsoft.com/office/powerpoint/2010/main" val="434623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František </a:t>
            </a:r>
            <a:r>
              <a:rPr lang="cs-CZ" dirty="0" err="1" smtClean="0"/>
              <a:t>Weyr</a:t>
            </a:r>
            <a:r>
              <a:rPr lang="cs-CZ" dirty="0" smtClean="0"/>
              <a:t> (1897 – 1951)</a:t>
            </a:r>
            <a:endParaRPr lang="en-US" dirty="0"/>
          </a:p>
        </p:txBody>
      </p:sp>
      <p:sp>
        <p:nvSpPr>
          <p:cNvPr id="3" name="Zástupný symbol pro obsah 2"/>
          <p:cNvSpPr>
            <a:spLocks noGrp="1"/>
          </p:cNvSpPr>
          <p:nvPr>
            <p:ph idx="1"/>
          </p:nvPr>
        </p:nvSpPr>
        <p:spPr/>
        <p:txBody>
          <a:bodyPr/>
          <a:lstStyle/>
          <a:p>
            <a:r>
              <a:rPr lang="en-US" dirty="0" smtClean="0"/>
              <a:t>Founder of normative theory in Czechoslovakia – inspired by Hans </a:t>
            </a:r>
            <a:r>
              <a:rPr lang="en-US" dirty="0" err="1" smtClean="0"/>
              <a:t>Kelsen</a:t>
            </a:r>
            <a:endParaRPr lang="en-US" dirty="0" smtClean="0"/>
          </a:p>
          <a:p>
            <a:r>
              <a:rPr lang="en-US" dirty="0" smtClean="0"/>
              <a:t>Rejected existing system of legal conceptions and replaces it by new conceptual system</a:t>
            </a:r>
          </a:p>
          <a:p>
            <a:r>
              <a:rPr lang="en-US" dirty="0" smtClean="0"/>
              <a:t>Legal science must be based on legal philosophy</a:t>
            </a:r>
          </a:p>
          <a:p>
            <a:r>
              <a:rPr lang="en-US" dirty="0" smtClean="0"/>
              <a:t>Knowledge x will</a:t>
            </a:r>
          </a:p>
          <a:p>
            <a:r>
              <a:rPr lang="en-US" dirty="0" smtClean="0"/>
              <a:t>Purpose of normative theory is to purify the traditional science of law by removing from it many </a:t>
            </a:r>
            <a:r>
              <a:rPr lang="en-US" dirty="0" err="1" smtClean="0"/>
              <a:t>foreing</a:t>
            </a:r>
            <a:r>
              <a:rPr lang="en-US" dirty="0" smtClean="0"/>
              <a:t> elements: the purpose is to establish a pure method of legal cognition</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708937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František </a:t>
            </a:r>
            <a:r>
              <a:rPr lang="cs-CZ" dirty="0" err="1"/>
              <a:t>Weyr</a:t>
            </a:r>
            <a:r>
              <a:rPr lang="cs-CZ" dirty="0"/>
              <a:t> (1897 – 1951)</a:t>
            </a:r>
            <a:endParaRPr lang="en-US" dirty="0"/>
          </a:p>
        </p:txBody>
      </p:sp>
      <p:sp>
        <p:nvSpPr>
          <p:cNvPr id="3" name="Zástupný symbol pro obsah 2"/>
          <p:cNvSpPr>
            <a:spLocks noGrp="1"/>
          </p:cNvSpPr>
          <p:nvPr>
            <p:ph idx="1"/>
          </p:nvPr>
        </p:nvSpPr>
        <p:spPr/>
        <p:txBody>
          <a:bodyPr>
            <a:normAutofit lnSpcReduction="10000"/>
          </a:bodyPr>
          <a:lstStyle/>
          <a:p>
            <a:pPr algn="just"/>
            <a:r>
              <a:rPr lang="en-US" dirty="0" smtClean="0"/>
              <a:t>In its origins normative theory attacks traditional legal theories or doctrines. Normative theory especially stood against differences between private and public law. </a:t>
            </a:r>
          </a:p>
          <a:p>
            <a:r>
              <a:rPr lang="en-US" dirty="0" smtClean="0"/>
              <a:t>Normative theory is a basically theory of methodology in realm of law. This theory tries to recognize norms.</a:t>
            </a:r>
          </a:p>
          <a:p>
            <a:pPr algn="just"/>
            <a:r>
              <a:rPr lang="en-US" dirty="0" smtClean="0"/>
              <a:t>The essential normative conception is the conception of force of legal norms. We ought not to recognize content of legal norms what means that we have to recognize what has to be conform to that norm.</a:t>
            </a:r>
          </a:p>
          <a:p>
            <a:pPr algn="just"/>
            <a:r>
              <a:rPr lang="en-US" dirty="0" smtClean="0"/>
              <a:t>Legal order and law-creator (state) are one. There is no distinction between them.</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cs-CZ" altLang="cs-CZ" dirty="0"/>
              <a:t>Czech </a:t>
            </a:r>
            <a:r>
              <a:rPr lang="cs-CZ" altLang="cs-CZ" dirty="0" err="1"/>
              <a:t>Legal</a:t>
            </a:r>
            <a:r>
              <a:rPr lang="cs-CZ" altLang="cs-CZ" dirty="0"/>
              <a:t> </a:t>
            </a:r>
            <a:r>
              <a:rPr lang="cs-CZ" altLang="cs-CZ" dirty="0" err="1"/>
              <a:t>Culture</a:t>
            </a:r>
            <a:r>
              <a:rPr lang="cs-CZ" altLang="cs-CZ" dirty="0"/>
              <a:t> – Czech </a:t>
            </a:r>
            <a:r>
              <a:rPr lang="cs-CZ" altLang="cs-CZ" dirty="0" err="1"/>
              <a:t>Legal</a:t>
            </a:r>
            <a:r>
              <a:rPr lang="cs-CZ" altLang="cs-CZ" dirty="0"/>
              <a:t> </a:t>
            </a:r>
            <a:r>
              <a:rPr lang="cs-CZ" altLang="cs-CZ" dirty="0" err="1"/>
              <a:t>Philosophy</a:t>
            </a:r>
            <a:r>
              <a:rPr lang="cs-CZ" altLang="cs-CZ" dirty="0"/>
              <a:t> – Martin Škop</a:t>
            </a:r>
            <a:endParaRPr lang="cs-CZ" altLang="cs-CZ" dirty="0"/>
          </a:p>
        </p:txBody>
      </p:sp>
    </p:spTree>
    <p:extLst>
      <p:ext uri="{BB962C8B-B14F-4D97-AF65-F5344CB8AC3E}">
        <p14:creationId xmlns:p14="http://schemas.microsoft.com/office/powerpoint/2010/main" val="2457024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Jaroslav </a:t>
            </a:r>
            <a:r>
              <a:rPr lang="cs-CZ" dirty="0" err="1" smtClean="0"/>
              <a:t>Kallab</a:t>
            </a:r>
            <a:r>
              <a:rPr lang="cs-CZ" dirty="0" smtClean="0"/>
              <a:t> (1879 – 1942)</a:t>
            </a:r>
            <a:endParaRPr lang="en-US" dirty="0"/>
          </a:p>
        </p:txBody>
      </p:sp>
      <p:sp>
        <p:nvSpPr>
          <p:cNvPr id="3" name="Zástupný symbol pro obsah 2"/>
          <p:cNvSpPr>
            <a:spLocks noGrp="1"/>
          </p:cNvSpPr>
          <p:nvPr>
            <p:ph idx="1"/>
          </p:nvPr>
        </p:nvSpPr>
        <p:spPr/>
        <p:txBody>
          <a:bodyPr>
            <a:normAutofit fontScale="92500" lnSpcReduction="10000"/>
          </a:bodyPr>
          <a:lstStyle/>
          <a:p>
            <a:pPr algn="just"/>
            <a:r>
              <a:rPr lang="en-US" dirty="0" smtClean="0"/>
              <a:t>Methodological pluralism: Law can be discovered by different methods and many of them can be right.</a:t>
            </a:r>
          </a:p>
          <a:p>
            <a:r>
              <a:rPr lang="en-US" dirty="0" smtClean="0"/>
              <a:t>Problems of science in law:</a:t>
            </a:r>
          </a:p>
          <a:p>
            <a:pPr lvl="1" algn="just"/>
            <a:r>
              <a:rPr lang="en-US" b="1" dirty="0" smtClean="0"/>
              <a:t>Legal </a:t>
            </a:r>
            <a:r>
              <a:rPr lang="en-US" b="1" dirty="0" err="1" smtClean="0"/>
              <a:t>Noesis</a:t>
            </a:r>
            <a:r>
              <a:rPr lang="en-US" dirty="0" smtClean="0"/>
              <a:t>:  investigates form of legal norm as well as forms of our knowledge.</a:t>
            </a:r>
          </a:p>
          <a:p>
            <a:pPr lvl="1" algn="just"/>
            <a:r>
              <a:rPr lang="en-US" b="1" dirty="0" smtClean="0"/>
              <a:t>Exact Legal Science</a:t>
            </a:r>
            <a:r>
              <a:rPr lang="en-US" dirty="0" smtClean="0"/>
              <a:t>: investigates what kind of thinking is suitable for forms of thinking about law (content is also important).</a:t>
            </a:r>
          </a:p>
          <a:p>
            <a:pPr lvl="1" algn="just"/>
            <a:r>
              <a:rPr lang="en-US" b="1" dirty="0" smtClean="0"/>
              <a:t>Empirical Legal Science</a:t>
            </a:r>
            <a:r>
              <a:rPr lang="en-US" dirty="0" smtClean="0"/>
              <a:t>: investigates content of legal norm. Legal norm is the result of the process of cognition.</a:t>
            </a:r>
            <a:endParaRPr lang="cs-CZ" dirty="0" smtClean="0"/>
          </a:p>
          <a:p>
            <a:pPr algn="just"/>
            <a:r>
              <a:rPr lang="en-US" dirty="0" smtClean="0"/>
              <a:t>Norms as a subject of </a:t>
            </a:r>
            <a:r>
              <a:rPr lang="en-US" dirty="0" err="1" smtClean="0"/>
              <a:t>congnition</a:t>
            </a:r>
            <a:r>
              <a:rPr lang="en-US" dirty="0" smtClean="0"/>
              <a:t> x to create legal norm (what ought to be)</a:t>
            </a:r>
          </a:p>
          <a:p>
            <a:pPr lvl="1"/>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cs-CZ" altLang="cs-CZ" dirty="0"/>
              <a:t>Czech </a:t>
            </a:r>
            <a:r>
              <a:rPr lang="cs-CZ" altLang="cs-CZ" dirty="0" err="1"/>
              <a:t>Legal</a:t>
            </a:r>
            <a:r>
              <a:rPr lang="cs-CZ" altLang="cs-CZ" dirty="0"/>
              <a:t> </a:t>
            </a:r>
            <a:r>
              <a:rPr lang="cs-CZ" altLang="cs-CZ" dirty="0" err="1"/>
              <a:t>Culture</a:t>
            </a:r>
            <a:r>
              <a:rPr lang="cs-CZ" altLang="cs-CZ" dirty="0"/>
              <a:t> – Czech </a:t>
            </a:r>
            <a:r>
              <a:rPr lang="cs-CZ" altLang="cs-CZ" dirty="0" err="1"/>
              <a:t>Legal</a:t>
            </a:r>
            <a:r>
              <a:rPr lang="cs-CZ" altLang="cs-CZ" dirty="0"/>
              <a:t> </a:t>
            </a:r>
            <a:r>
              <a:rPr lang="cs-CZ" altLang="cs-CZ" dirty="0" err="1"/>
              <a:t>Philosophy</a:t>
            </a:r>
            <a:r>
              <a:rPr lang="cs-CZ" altLang="cs-CZ" dirty="0"/>
              <a:t> – Martin Škop</a:t>
            </a:r>
            <a:endParaRPr lang="cs-CZ" altLang="cs-CZ" dirty="0"/>
          </a:p>
        </p:txBody>
      </p:sp>
    </p:spTree>
    <p:extLst>
      <p:ext uri="{BB962C8B-B14F-4D97-AF65-F5344CB8AC3E}">
        <p14:creationId xmlns:p14="http://schemas.microsoft.com/office/powerpoint/2010/main" val="2437668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Karel Engliš (1880 – 1961)</a:t>
            </a:r>
            <a:endParaRPr lang="en-US" dirty="0"/>
          </a:p>
        </p:txBody>
      </p:sp>
      <p:sp>
        <p:nvSpPr>
          <p:cNvPr id="3" name="Zástupný symbol pro obsah 2"/>
          <p:cNvSpPr>
            <a:spLocks noGrp="1"/>
          </p:cNvSpPr>
          <p:nvPr>
            <p:ph idx="1"/>
          </p:nvPr>
        </p:nvSpPr>
        <p:spPr/>
        <p:txBody>
          <a:bodyPr/>
          <a:lstStyle/>
          <a:p>
            <a:r>
              <a:rPr lang="en-US" dirty="0" smtClean="0"/>
              <a:t>National economy</a:t>
            </a:r>
          </a:p>
          <a:p>
            <a:r>
              <a:rPr lang="en-US" dirty="0" smtClean="0"/>
              <a:t>Ontology, teleology and </a:t>
            </a:r>
            <a:r>
              <a:rPr lang="en-US" dirty="0" err="1" smtClean="0"/>
              <a:t>normology</a:t>
            </a:r>
            <a:endParaRPr lang="en-US" dirty="0" smtClean="0"/>
          </a:p>
          <a:p>
            <a:pPr lvl="1" algn="just"/>
            <a:r>
              <a:rPr lang="en-US" dirty="0" smtClean="0"/>
              <a:t>In ontology we try to find cause, in teleology we try to find purpose and means and in </a:t>
            </a:r>
            <a:r>
              <a:rPr lang="en-US" dirty="0" err="1" smtClean="0"/>
              <a:t>normology</a:t>
            </a:r>
            <a:r>
              <a:rPr lang="en-US" dirty="0" smtClean="0"/>
              <a:t> we try to find why the norm is valid (in force).</a:t>
            </a:r>
          </a:p>
          <a:p>
            <a:pPr algn="just"/>
            <a:r>
              <a:rPr lang="en-US" dirty="0" err="1" smtClean="0"/>
              <a:t>Importatnt</a:t>
            </a:r>
            <a:r>
              <a:rPr lang="en-US" dirty="0" smtClean="0"/>
              <a:t> is purpose – why there is a specific legal norm (inspired by Rudolf von </a:t>
            </a:r>
            <a:r>
              <a:rPr lang="en-US" dirty="0" err="1" smtClean="0"/>
              <a:t>Jhering</a:t>
            </a:r>
            <a:r>
              <a:rPr lang="en-US" dirty="0" smtClean="0"/>
              <a:t>)</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607130676"/>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236</TotalTime>
  <Words>721</Words>
  <Application>Microsoft Office PowerPoint</Application>
  <PresentationFormat>Předvádění na obrazovce (4:3)</PresentationFormat>
  <Paragraphs>78</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Prezentace_MU_CZ</vt:lpstr>
      <vt:lpstr>Czech Legal Philosophy</vt:lpstr>
      <vt:lpstr>Legal Science / Legal Doctrine / Jurisprudence</vt:lpstr>
      <vt:lpstr>Influence on the Law and Legal Practice</vt:lpstr>
      <vt:lpstr>Czech Legal Philosophy - beginnings</vt:lpstr>
      <vt:lpstr>Brno Legal School</vt:lpstr>
      <vt:lpstr>František Weyr (1897 – 1951)</vt:lpstr>
      <vt:lpstr>František Weyr (1897 – 1951)</vt:lpstr>
      <vt:lpstr>Jaroslav Kallab (1879 – 1942)</vt:lpstr>
      <vt:lpstr>Karel Engliš (1880 – 1961)</vt:lpstr>
      <vt:lpstr>Followers of normative theory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Martin Škop</dc:creator>
  <cp:lastModifiedBy>Martin Škop</cp:lastModifiedBy>
  <cp:revision>30</cp:revision>
  <cp:lastPrinted>1601-01-01T00:00:00Z</cp:lastPrinted>
  <dcterms:created xsi:type="dcterms:W3CDTF">2015-11-23T07:04:47Z</dcterms:created>
  <dcterms:modified xsi:type="dcterms:W3CDTF">2016-10-04T08:36:28Z</dcterms:modified>
</cp:coreProperties>
</file>