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74" r:id="rId2"/>
    <p:sldId id="520" r:id="rId3"/>
    <p:sldId id="429" r:id="rId4"/>
    <p:sldId id="475" r:id="rId5"/>
    <p:sldId id="477" r:id="rId6"/>
    <p:sldId id="437" r:id="rId7"/>
    <p:sldId id="483" r:id="rId8"/>
    <p:sldId id="484" r:id="rId9"/>
    <p:sldId id="487" r:id="rId10"/>
    <p:sldId id="488" r:id="rId11"/>
    <p:sldId id="521" r:id="rId12"/>
    <p:sldId id="522" r:id="rId13"/>
    <p:sldId id="523" r:id="rId14"/>
    <p:sldId id="524" r:id="rId15"/>
    <p:sldId id="525" r:id="rId16"/>
    <p:sldId id="526" r:id="rId17"/>
    <p:sldId id="527" r:id="rId18"/>
    <p:sldId id="528" r:id="rId19"/>
    <p:sldId id="535" r:id="rId20"/>
    <p:sldId id="529" r:id="rId21"/>
    <p:sldId id="536" r:id="rId22"/>
    <p:sldId id="530" r:id="rId23"/>
    <p:sldId id="531" r:id="rId24"/>
    <p:sldId id="532" r:id="rId25"/>
    <p:sldId id="533" r:id="rId26"/>
    <p:sldId id="534" r:id="rId27"/>
    <p:sldId id="492" r:id="rId28"/>
    <p:sldId id="493" r:id="rId29"/>
    <p:sldId id="497" r:id="rId30"/>
    <p:sldId id="491" r:id="rId31"/>
    <p:sldId id="496" r:id="rId32"/>
    <p:sldId id="494" r:id="rId33"/>
    <p:sldId id="495" r:id="rId34"/>
    <p:sldId id="498" r:id="rId35"/>
    <p:sldId id="501" r:id="rId36"/>
    <p:sldId id="439" r:id="rId37"/>
    <p:sldId id="503" r:id="rId38"/>
    <p:sldId id="502" r:id="rId39"/>
    <p:sldId id="499" r:id="rId40"/>
    <p:sldId id="505" r:id="rId41"/>
    <p:sldId id="506" r:id="rId42"/>
    <p:sldId id="507" r:id="rId43"/>
    <p:sldId id="504" r:id="rId44"/>
    <p:sldId id="508" r:id="rId45"/>
    <p:sldId id="509" r:id="rId46"/>
    <p:sldId id="510" r:id="rId47"/>
    <p:sldId id="512" r:id="rId48"/>
    <p:sldId id="513" r:id="rId49"/>
    <p:sldId id="514" r:id="rId50"/>
    <p:sldId id="511" r:id="rId51"/>
    <p:sldId id="515" r:id="rId52"/>
    <p:sldId id="517" r:id="rId53"/>
    <p:sldId id="518" r:id="rId54"/>
    <p:sldId id="256" r:id="rId5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94" autoAdjust="0"/>
  </p:normalViewPr>
  <p:slideViewPr>
    <p:cSldViewPr>
      <p:cViewPr varScale="1">
        <p:scale>
          <a:sx n="110" d="100"/>
          <a:sy n="110"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E0D0DC-3FAE-446F-9CE4-292521CAC887}" type="datetimeFigureOut">
              <a:rPr lang="cs-CZ" smtClean="0"/>
              <a:pPr/>
              <a:t>2. 10. 2017</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06F910-B895-4D58-AA53-7DFA365086B0}" type="slidenum">
              <a:rPr lang="cs-CZ" smtClean="0"/>
              <a:pPr/>
              <a:t>‹#›</a:t>
            </a:fld>
            <a:endParaRPr lang="cs-CZ"/>
          </a:p>
        </p:txBody>
      </p:sp>
    </p:spTree>
    <p:extLst>
      <p:ext uri="{BB962C8B-B14F-4D97-AF65-F5344CB8AC3E}">
        <p14:creationId xmlns:p14="http://schemas.microsoft.com/office/powerpoint/2010/main" val="453791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2. 10. 2017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2710182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2. 10. 2017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086290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2. 10. 2017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395800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457200"/>
            <a:ext cx="8229600" cy="1371600"/>
          </a:xfrm>
        </p:spPr>
        <p:txBody>
          <a:bodyPr/>
          <a:lstStyle/>
          <a:p>
            <a:r>
              <a:rPr lang="cs-CZ" smtClean="0"/>
              <a:t>Kliknutím lze upravit styl.</a:t>
            </a:r>
            <a:endParaRPr lang="cs-CZ"/>
          </a:p>
        </p:txBody>
      </p:sp>
      <p:sp>
        <p:nvSpPr>
          <p:cNvPr id="3" name="Zástupný symbol pro tabulku 2"/>
          <p:cNvSpPr>
            <a:spLocks noGrp="1"/>
          </p:cNvSpPr>
          <p:nvPr>
            <p:ph type="tbl" idx="1"/>
          </p:nvPr>
        </p:nvSpPr>
        <p:spPr>
          <a:xfrm>
            <a:off x="457200" y="1981200"/>
            <a:ext cx="8229600" cy="3886200"/>
          </a:xfrm>
        </p:spPr>
        <p:txBody>
          <a:bodyPr/>
          <a:lstStyle/>
          <a:p>
            <a:pPr lvl="0"/>
            <a:endParaRPr lang="cs-CZ"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hu-HU"/>
          </a:p>
        </p:txBody>
      </p:sp>
      <p:sp>
        <p:nvSpPr>
          <p:cNvPr id="5" name="Rectangle 3"/>
          <p:cNvSpPr>
            <a:spLocks noGrp="1" noChangeArrowheads="1"/>
          </p:cNvSpPr>
          <p:nvPr>
            <p:ph type="sldNum" sz="quarter" idx="11"/>
          </p:nvPr>
        </p:nvSpPr>
        <p:spPr>
          <a:ln/>
        </p:spPr>
        <p:txBody>
          <a:bodyPr/>
          <a:lstStyle>
            <a:lvl1pPr>
              <a:defRPr/>
            </a:lvl1pPr>
          </a:lstStyle>
          <a:p>
            <a:pPr>
              <a:defRPr/>
            </a:pPr>
            <a:fld id="{E3517AD5-684B-413D-A462-8F031A459CEF}" type="slidenum">
              <a:rPr lang="hu-HU"/>
              <a:pPr>
                <a:defRPr/>
              </a:pPr>
              <a:t>‹#›</a:t>
            </a:fld>
            <a:endParaRPr lang="hu-HU"/>
          </a:p>
        </p:txBody>
      </p:sp>
      <p:sp>
        <p:nvSpPr>
          <p:cNvPr id="6" name="Rectangle 16"/>
          <p:cNvSpPr>
            <a:spLocks noGrp="1" noChangeArrowheads="1"/>
          </p:cNvSpPr>
          <p:nvPr>
            <p:ph type="dt" sz="half" idx="12"/>
          </p:nvPr>
        </p:nvSpPr>
        <p:spPr>
          <a:ln/>
        </p:spPr>
        <p:txBody>
          <a:bodyPr/>
          <a:lstStyle>
            <a:lvl1pPr>
              <a:defRPr/>
            </a:lvl1pPr>
          </a:lstStyle>
          <a:p>
            <a:pPr>
              <a:defRPr/>
            </a:pPr>
            <a:endParaRPr lang="hu-HU"/>
          </a:p>
        </p:txBody>
      </p:sp>
    </p:spTree>
    <p:extLst>
      <p:ext uri="{BB962C8B-B14F-4D97-AF65-F5344CB8AC3E}">
        <p14:creationId xmlns:p14="http://schemas.microsoft.com/office/powerpoint/2010/main" val="374956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C4DA6A9-9E08-4458-8F66-37D58F05BFB3}" type="datetimeFigureOut">
              <a:rPr lang="cs-CZ" smtClean="0"/>
              <a:pPr/>
              <a:t>2. 10. 2017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1258605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DC4DA6A9-9E08-4458-8F66-37D58F05BFB3}" type="datetimeFigureOut">
              <a:rPr lang="cs-CZ" smtClean="0"/>
              <a:pPr/>
              <a:t>2. 10. 2017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404782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DC4DA6A9-9E08-4458-8F66-37D58F05BFB3}" type="datetimeFigureOut">
              <a:rPr lang="cs-CZ" smtClean="0"/>
              <a:pPr/>
              <a:t>2. 10. 2017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93615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DC4DA6A9-9E08-4458-8F66-37D58F05BFB3}" type="datetimeFigureOut">
              <a:rPr lang="cs-CZ" smtClean="0"/>
              <a:pPr/>
              <a:t>2. 10. 2017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53605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DC4DA6A9-9E08-4458-8F66-37D58F05BFB3}" type="datetimeFigureOut">
              <a:rPr lang="cs-CZ" smtClean="0"/>
              <a:pPr/>
              <a:t>2. 10. 2017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761728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C4DA6A9-9E08-4458-8F66-37D58F05BFB3}" type="datetimeFigureOut">
              <a:rPr lang="cs-CZ" smtClean="0"/>
              <a:pPr/>
              <a:t>2. 10. 2017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2832961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C4DA6A9-9E08-4458-8F66-37D58F05BFB3}" type="datetimeFigureOut">
              <a:rPr lang="cs-CZ" smtClean="0"/>
              <a:pPr/>
              <a:t>2. 10. 2017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402649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DC4DA6A9-9E08-4458-8F66-37D58F05BFB3}" type="datetimeFigureOut">
              <a:rPr lang="cs-CZ" smtClean="0"/>
              <a:pPr/>
              <a:t>2. 10. 2017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700958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4DA6A9-9E08-4458-8F66-37D58F05BFB3}" type="datetimeFigureOut">
              <a:rPr lang="cs-CZ" smtClean="0"/>
              <a:pPr/>
              <a:t>2. 10. 2017</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6FF7BF-90D5-4328-A7D3-83853A676C7B}" type="slidenum">
              <a:rPr lang="cs-CZ" smtClean="0"/>
              <a:pPr/>
              <a:t>‹#›</a:t>
            </a:fld>
            <a:endParaRPr lang="cs-CZ"/>
          </a:p>
        </p:txBody>
      </p:sp>
    </p:spTree>
    <p:extLst>
      <p:ext uri="{BB962C8B-B14F-4D97-AF65-F5344CB8AC3E}">
        <p14:creationId xmlns:p14="http://schemas.microsoft.com/office/powerpoint/2010/main" val="3827183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curia.europa.eu/juris/liste.jsf?language=en&amp;jur=C,T,F&amp;num=302/86&amp;td=AL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hyperlink" Target="http://curia.europa.eu/juris/liste.jsf?language=en&amp;jur=C,T,F&amp;num=302/86&amp;td=AL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hyperlink" Target="http://curia.europa.eu/juris/liste.jsf?language=en&amp;jur=C,T,F&amp;num=302/86&amp;td=AL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hyperlink" Target="http://curia.europa.eu/juris/liste.jsf?language=en&amp;jur=C,T,F&amp;num=302/86&amp;td=AL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2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www.google.cz/url?sa=i&amp;rct=j&amp;q=&amp;esrc=s&amp;frm=1&amp;source=images&amp;cd=&amp;cad=rja&amp;uact=8&amp;ved=0CAcQjRw&amp;url=http://casselsalpeter.com/blog/business-owners-need-to-move-beyond-state-of-uncertainty-2/&amp;ei=gyz0VPaCLYXDOcCLgaAM&amp;bvm=bv.87269000,d.bGQ&amp;psig=AFQjCNFUkTMU3iNTVFmBmnH9BJpToXQZ3w&amp;ust=1425374715489187"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www.google.cz/url?sa=i&amp;rct=j&amp;q=&amp;esrc=s&amp;frm=1&amp;source=images&amp;cd=&amp;cad=rja&amp;uact=8&amp;ved=0CAcQjRw&amp;url=http://www.independent.co.uk/news/science/human-form-of-mad-cow-disease-twice-as-prevalent-as-previously-thought-study-reveals-8881993.html&amp;ei=LTv0VNSVM4LDOZWSgNAB&amp;bvm=bv.87269000,d.bGQ&amp;psig=AFQjCNGEu61WcMwzqJSjt_izficLw8_how&amp;ust=1425378445177198"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755576" y="2996952"/>
            <a:ext cx="8064896" cy="1706705"/>
          </a:xfrm>
        </p:spPr>
        <p:txBody>
          <a:bodyPr>
            <a:normAutofit fontScale="92500" lnSpcReduction="20000"/>
          </a:bodyPr>
          <a:lstStyle/>
          <a:p>
            <a:pPr algn="l"/>
            <a:r>
              <a:rPr lang="en-US" sz="3300" b="1" dirty="0"/>
              <a:t> EU environmental law - sources of law, system of environmental regulation </a:t>
            </a:r>
            <a:r>
              <a:rPr lang="en-US" sz="3300" b="1" dirty="0" smtClean="0"/>
              <a:t>and</a:t>
            </a:r>
            <a:r>
              <a:rPr lang="cs-CZ" sz="3300" b="1" dirty="0" smtClean="0"/>
              <a:t> </a:t>
            </a:r>
            <a:r>
              <a:rPr lang="en-US" sz="3300" b="1" dirty="0" smtClean="0"/>
              <a:t>relation </a:t>
            </a:r>
            <a:r>
              <a:rPr lang="en-US" sz="3300" b="1" dirty="0"/>
              <a:t>to other EU policies, environmental law principles. </a:t>
            </a:r>
            <a:r>
              <a:rPr lang="cs-CZ" dirty="0" smtClean="0"/>
              <a:t>				</a:t>
            </a:r>
            <a:endParaRPr lang="cs-CZ" dirty="0"/>
          </a:p>
        </p:txBody>
      </p:sp>
      <p:pic>
        <p:nvPicPr>
          <p:cNvPr id="1028" name="Picture 4" descr="F:\vojtech\Pictures\Obrázky\logo katedry\logoENG.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5288416"/>
            <a:ext cx="2952328" cy="13005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F:\DATA\grafika\pruh 4.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576" y="190111"/>
            <a:ext cx="12212093" cy="1648631"/>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ctrTitle"/>
          </p:nvPr>
        </p:nvSpPr>
        <p:spPr>
          <a:xfrm>
            <a:off x="755576" y="1412776"/>
            <a:ext cx="7772400" cy="1470025"/>
          </a:xfrm>
        </p:spPr>
        <p:txBody>
          <a:bodyPr>
            <a:normAutofit/>
          </a:bodyPr>
          <a:lstStyle/>
          <a:p>
            <a:r>
              <a:rPr lang="en-US" sz="3200" b="1" dirty="0"/>
              <a:t>Basics of EU Environmental Law</a:t>
            </a:r>
            <a:endParaRPr lang="cs-CZ" sz="3200" b="1" dirty="0"/>
          </a:p>
        </p:txBody>
      </p:sp>
      <p:sp>
        <p:nvSpPr>
          <p:cNvPr id="8" name="TextovéPole 7"/>
          <p:cNvSpPr txBox="1"/>
          <p:nvPr/>
        </p:nvSpPr>
        <p:spPr>
          <a:xfrm>
            <a:off x="5364088" y="5954258"/>
            <a:ext cx="3672408" cy="646331"/>
          </a:xfrm>
          <a:prstGeom prst="rect">
            <a:avLst/>
          </a:prstGeom>
          <a:noFill/>
        </p:spPr>
        <p:txBody>
          <a:bodyPr wrap="square" rtlCol="0">
            <a:spAutoFit/>
          </a:bodyPr>
          <a:lstStyle/>
          <a:p>
            <a:r>
              <a:rPr lang="cs-CZ" b="1" dirty="0" err="1" smtClean="0"/>
              <a:t>Autumn</a:t>
            </a:r>
            <a:r>
              <a:rPr lang="cs-CZ" b="1" dirty="0" smtClean="0"/>
              <a:t> </a:t>
            </a:r>
            <a:r>
              <a:rPr lang="cs-CZ" b="1" dirty="0" smtClean="0"/>
              <a:t>2017</a:t>
            </a:r>
            <a:endParaRPr lang="cs-CZ" b="1" dirty="0"/>
          </a:p>
          <a:p>
            <a:r>
              <a:rPr lang="cs-CZ" b="1" dirty="0" smtClean="0"/>
              <a:t>Mgr. Vojtěch Vomáčka, Ph.D., LL.M.</a:t>
            </a:r>
            <a:endParaRPr lang="cs-CZ" b="1" dirty="0"/>
          </a:p>
        </p:txBody>
      </p:sp>
    </p:spTree>
    <p:extLst>
      <p:ext uri="{BB962C8B-B14F-4D97-AF65-F5344CB8AC3E}">
        <p14:creationId xmlns:p14="http://schemas.microsoft.com/office/powerpoint/2010/main" val="1090234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038" y="1608220"/>
            <a:ext cx="8435280" cy="4929411"/>
          </a:xfrm>
        </p:spPr>
        <p:txBody>
          <a:bodyPr>
            <a:normAutofit fontScale="92500" lnSpcReduction="10000"/>
          </a:bodyPr>
          <a:lstStyle/>
          <a:p>
            <a:pPr marL="457200" indent="-457200">
              <a:buAutoNum type="arabicPeriod"/>
            </a:pPr>
            <a:r>
              <a:rPr lang="cs-CZ" sz="4000" dirty="0" err="1" smtClean="0">
                <a:ea typeface="ＭＳ Ｐゴシック" pitchFamily="34" charset="-128"/>
              </a:rPr>
              <a:t>Around</a:t>
            </a:r>
            <a:r>
              <a:rPr lang="cs-CZ" sz="4000" dirty="0" smtClean="0">
                <a:ea typeface="ＭＳ Ｐゴシック" pitchFamily="34" charset="-128"/>
              </a:rPr>
              <a:t> 1000 </a:t>
            </a:r>
            <a:r>
              <a:rPr lang="cs-CZ" sz="4000" dirty="0" err="1" smtClean="0">
                <a:ea typeface="ＭＳ Ｐゴシック" pitchFamily="34" charset="-128"/>
              </a:rPr>
              <a:t>pieces</a:t>
            </a:r>
            <a:r>
              <a:rPr lang="cs-CZ" sz="4000" dirty="0" smtClean="0">
                <a:ea typeface="ＭＳ Ｐゴシック" pitchFamily="34" charset="-128"/>
              </a:rPr>
              <a:t> </a:t>
            </a:r>
            <a:r>
              <a:rPr lang="cs-CZ" sz="4000" dirty="0" err="1" smtClean="0">
                <a:ea typeface="ＭＳ Ｐゴシック" pitchFamily="34" charset="-128"/>
              </a:rPr>
              <a:t>of</a:t>
            </a:r>
            <a:r>
              <a:rPr lang="cs-CZ" sz="4000" dirty="0" smtClean="0">
                <a:ea typeface="ＭＳ Ｐゴシック" pitchFamily="34" charset="-128"/>
              </a:rPr>
              <a:t> </a:t>
            </a:r>
            <a:r>
              <a:rPr lang="cs-CZ" sz="4000" dirty="0" err="1" smtClean="0">
                <a:ea typeface="ＭＳ Ｐゴシック" pitchFamily="34" charset="-128"/>
              </a:rPr>
              <a:t>legislation</a:t>
            </a:r>
            <a:endParaRPr lang="cs-CZ" sz="4000" dirty="0" smtClean="0">
              <a:ea typeface="ＭＳ Ｐゴシック" pitchFamily="34" charset="-128"/>
            </a:endParaRPr>
          </a:p>
          <a:p>
            <a:pPr marL="457200" indent="-457200">
              <a:buAutoNum type="arabicPeriod"/>
            </a:pPr>
            <a:r>
              <a:rPr lang="cs-CZ" sz="4000" dirty="0" err="1" smtClean="0"/>
              <a:t>Addressee</a:t>
            </a:r>
            <a:r>
              <a:rPr lang="cs-CZ" sz="4000" dirty="0" smtClean="0">
                <a:ea typeface="ＭＳ Ｐゴシック" pitchFamily="34" charset="-128"/>
              </a:rPr>
              <a:t> – </a:t>
            </a:r>
            <a:r>
              <a:rPr lang="cs-CZ" sz="4000" dirty="0" err="1" smtClean="0">
                <a:ea typeface="ＭＳ Ｐゴシック" pitchFamily="34" charset="-128"/>
              </a:rPr>
              <a:t>both</a:t>
            </a:r>
            <a:r>
              <a:rPr lang="cs-CZ" sz="4000" dirty="0" smtClean="0">
                <a:ea typeface="ＭＳ Ｐゴシック" pitchFamily="34" charset="-128"/>
              </a:rPr>
              <a:t> EU and </a:t>
            </a:r>
            <a:r>
              <a:rPr lang="cs-CZ" sz="4000" dirty="0" err="1" smtClean="0">
                <a:ea typeface="ＭＳ Ｐゴシック" pitchFamily="34" charset="-128"/>
              </a:rPr>
              <a:t>member</a:t>
            </a:r>
            <a:r>
              <a:rPr lang="cs-CZ" sz="4000" dirty="0" smtClean="0">
                <a:ea typeface="ＭＳ Ｐゴシック" pitchFamily="34" charset="-128"/>
              </a:rPr>
              <a:t> </a:t>
            </a:r>
            <a:r>
              <a:rPr lang="cs-CZ" sz="4000" dirty="0" err="1" smtClean="0">
                <a:ea typeface="ＭＳ Ｐゴシック" pitchFamily="34" charset="-128"/>
              </a:rPr>
              <a:t>states</a:t>
            </a:r>
            <a:endParaRPr lang="cs-CZ" sz="4000" dirty="0" smtClean="0">
              <a:ea typeface="ＭＳ Ｐゴシック" pitchFamily="34" charset="-128"/>
            </a:endParaRPr>
          </a:p>
          <a:p>
            <a:pPr marL="457200" indent="-457200">
              <a:buAutoNum type="arabicPeriod"/>
            </a:pPr>
            <a:r>
              <a:rPr lang="cs-CZ" sz="4000" dirty="0" smtClean="0">
                <a:ea typeface="ＭＳ Ｐゴシック" pitchFamily="34" charset="-128"/>
              </a:rPr>
              <a:t>Not a </a:t>
            </a:r>
            <a:r>
              <a:rPr lang="cs-CZ" sz="4000" dirty="0" err="1" smtClean="0">
                <a:ea typeface="ＭＳ Ｐゴシック" pitchFamily="34" charset="-128"/>
              </a:rPr>
              <a:t>comperhensive</a:t>
            </a:r>
            <a:r>
              <a:rPr lang="cs-CZ" sz="4000" dirty="0" smtClean="0">
                <a:ea typeface="ＭＳ Ｐゴシック" pitchFamily="34" charset="-128"/>
              </a:rPr>
              <a:t> </a:t>
            </a:r>
            <a:r>
              <a:rPr lang="cs-CZ" sz="4000" dirty="0" err="1" smtClean="0">
                <a:ea typeface="ＭＳ Ｐゴシック" pitchFamily="34" charset="-128"/>
              </a:rPr>
              <a:t>system</a:t>
            </a:r>
            <a:r>
              <a:rPr lang="cs-CZ" sz="4000" dirty="0" smtClean="0">
                <a:ea typeface="ＭＳ Ｐゴシック" pitchFamily="34" charset="-128"/>
              </a:rPr>
              <a:t> – </a:t>
            </a:r>
            <a:r>
              <a:rPr lang="cs-CZ" sz="4000" dirty="0" err="1" smtClean="0">
                <a:ea typeface="ＭＳ Ｐゴシック" pitchFamily="34" charset="-128"/>
              </a:rPr>
              <a:t>specific</a:t>
            </a:r>
            <a:r>
              <a:rPr lang="cs-CZ" sz="4000" dirty="0" smtClean="0">
                <a:ea typeface="ＭＳ Ｐゴシック" pitchFamily="34" charset="-128"/>
              </a:rPr>
              <a:t> EU </a:t>
            </a:r>
            <a:r>
              <a:rPr lang="cs-CZ" sz="4000" dirty="0" err="1" smtClean="0">
                <a:ea typeface="ＭＳ Ｐゴシック" pitchFamily="34" charset="-128"/>
              </a:rPr>
              <a:t>law</a:t>
            </a:r>
            <a:endParaRPr lang="cs-CZ" sz="4000" dirty="0" smtClean="0">
              <a:ea typeface="ＭＳ Ｐゴシック" pitchFamily="34" charset="-128"/>
            </a:endParaRPr>
          </a:p>
          <a:p>
            <a:pPr marL="0" indent="0">
              <a:buNone/>
            </a:pPr>
            <a:r>
              <a:rPr lang="cs-CZ" sz="4000" dirty="0">
                <a:ea typeface="ＭＳ Ｐゴシック" pitchFamily="34" charset="-128"/>
              </a:rPr>
              <a:t> </a:t>
            </a:r>
            <a:r>
              <a:rPr lang="cs-CZ" sz="4000" dirty="0" smtClean="0">
                <a:ea typeface="ＭＳ Ｐゴシック" pitchFamily="34" charset="-128"/>
              </a:rPr>
              <a:t>- </a:t>
            </a:r>
            <a:r>
              <a:rPr lang="cs-CZ" sz="4000" dirty="0" err="1" smtClean="0">
                <a:ea typeface="ＭＳ Ｐゴシック" pitchFamily="34" charset="-128"/>
              </a:rPr>
              <a:t>what</a:t>
            </a:r>
            <a:r>
              <a:rPr lang="cs-CZ" sz="4000" dirty="0" smtClean="0">
                <a:ea typeface="ＭＳ Ｐゴシック" pitchFamily="34" charset="-128"/>
              </a:rPr>
              <a:t> </a:t>
            </a:r>
            <a:r>
              <a:rPr lang="cs-CZ" sz="4000" dirty="0" err="1" smtClean="0">
                <a:ea typeface="ＭＳ Ｐゴシック" pitchFamily="34" charset="-128"/>
              </a:rPr>
              <a:t>does</a:t>
            </a:r>
            <a:r>
              <a:rPr lang="cs-CZ" sz="4000" dirty="0" smtClean="0">
                <a:ea typeface="ＭＳ Ｐゴシック" pitchFamily="34" charset="-128"/>
              </a:rPr>
              <a:t> </a:t>
            </a:r>
            <a:r>
              <a:rPr lang="cs-CZ" sz="4000" dirty="0" err="1" smtClean="0">
                <a:ea typeface="ＭＳ Ｐゴシック" pitchFamily="34" charset="-128"/>
              </a:rPr>
              <a:t>it</a:t>
            </a:r>
            <a:r>
              <a:rPr lang="cs-CZ" sz="4000" dirty="0" smtClean="0">
                <a:ea typeface="ＭＳ Ｐゴシック" pitchFamily="34" charset="-128"/>
              </a:rPr>
              <a:t> </a:t>
            </a:r>
            <a:r>
              <a:rPr lang="cs-CZ" sz="4000" dirty="0" err="1" smtClean="0">
                <a:ea typeface="ＭＳ Ｐゴシック" pitchFamily="34" charset="-128"/>
              </a:rPr>
              <a:t>mean</a:t>
            </a:r>
            <a:r>
              <a:rPr lang="cs-CZ" sz="4000" dirty="0" smtClean="0">
                <a:ea typeface="ＭＳ Ｐゴシック" pitchFamily="34" charset="-128"/>
              </a:rPr>
              <a:t>?</a:t>
            </a:r>
            <a:endParaRPr lang="cs-CZ" sz="4000" dirty="0">
              <a:ea typeface="ＭＳ Ｐゴシック" pitchFamily="34" charset="-128"/>
            </a:endParaRPr>
          </a:p>
          <a:p>
            <a:pPr marL="457200" indent="-457200">
              <a:buAutoNum type="arabicPeriod"/>
            </a:pPr>
            <a:endParaRPr lang="cs-CZ" sz="4000" dirty="0">
              <a:ea typeface="ＭＳ Ｐゴシック" pitchFamily="34" charset="-128"/>
            </a:endParaRPr>
          </a:p>
          <a:p>
            <a:pPr marL="457200" indent="-457200">
              <a:buAutoNum type="arabicPeriod"/>
            </a:pPr>
            <a:endParaRPr lang="en-US" sz="4000" dirty="0">
              <a:ea typeface="ＭＳ Ｐゴシック" pitchFamily="34" charset="-128"/>
            </a:endParaRPr>
          </a:p>
          <a:p>
            <a:pPr marL="0" indent="0">
              <a:buNone/>
            </a:pPr>
            <a:r>
              <a:rPr lang="cs-CZ" sz="4000" dirty="0" smtClean="0">
                <a:ea typeface="ＭＳ Ｐゴシック" pitchFamily="34" charset="-128"/>
              </a:rPr>
              <a:t> </a:t>
            </a:r>
            <a:endParaRPr lang="en-US" sz="40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707886"/>
          </a:xfrm>
          <a:prstGeom prst="rect">
            <a:avLst/>
          </a:prstGeom>
          <a:noFill/>
        </p:spPr>
        <p:txBody>
          <a:bodyPr wrap="square" rtlCol="0">
            <a:spAutoFit/>
          </a:bodyPr>
          <a:lstStyle/>
          <a:p>
            <a:r>
              <a:rPr lang="cs-CZ" sz="4000" dirty="0" smtClean="0">
                <a:ea typeface="ＭＳ Ｐゴシック" pitchFamily="34" charset="-128"/>
              </a:rPr>
              <a:t>2. </a:t>
            </a:r>
            <a:r>
              <a:rPr lang="cs-CZ" sz="4000" dirty="0" err="1" smtClean="0">
                <a:ea typeface="ＭＳ Ｐゴシック" pitchFamily="34" charset="-128"/>
              </a:rPr>
              <a:t>Characteristics</a:t>
            </a:r>
            <a:endParaRPr lang="cs-CZ" sz="4000" dirty="0">
              <a:ea typeface="ＭＳ Ｐゴシック" pitchFamily="34" charset="-128"/>
            </a:endParaRPr>
          </a:p>
        </p:txBody>
      </p:sp>
    </p:spTree>
    <p:extLst>
      <p:ext uri="{BB962C8B-B14F-4D97-AF65-F5344CB8AC3E}">
        <p14:creationId xmlns:p14="http://schemas.microsoft.com/office/powerpoint/2010/main" val="9219688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536" y="1191460"/>
            <a:ext cx="8229600" cy="4525963"/>
          </a:xfrm>
        </p:spPr>
        <p:txBody>
          <a:bodyPr>
            <a:normAutofit/>
          </a:bodyPr>
          <a:lstStyle/>
          <a:p>
            <a:r>
              <a:rPr lang="en-GB" dirty="0"/>
              <a:t>Article 3 TEU Objectives</a:t>
            </a:r>
          </a:p>
          <a:p>
            <a:r>
              <a:rPr lang="en-GB" dirty="0"/>
              <a:t>New Article 4(2)(e) Shared competence</a:t>
            </a:r>
          </a:p>
          <a:p>
            <a:r>
              <a:rPr lang="en-GB" dirty="0"/>
              <a:t>New Article 13 TFEU Animal Welfare </a:t>
            </a:r>
          </a:p>
          <a:p>
            <a:r>
              <a:rPr lang="en-GB" dirty="0" smtClean="0"/>
              <a:t>Article </a:t>
            </a:r>
            <a:r>
              <a:rPr lang="en-GB" dirty="0"/>
              <a:t>191(2) – New - Climate change</a:t>
            </a:r>
          </a:p>
          <a:p>
            <a:r>
              <a:rPr lang="en-GB" dirty="0"/>
              <a:t>New Title XXI Energy</a:t>
            </a:r>
          </a:p>
          <a:p>
            <a:r>
              <a:rPr lang="en-GB" dirty="0"/>
              <a:t>Article 194 TFEU</a:t>
            </a:r>
            <a:endParaRPr lang="en-US" dirty="0"/>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pPr fontAlgn="base"/>
            <a:r>
              <a:rPr lang="cs-CZ" sz="4000" b="1" dirty="0" smtClean="0"/>
              <a:t>LEGAL BASE</a:t>
            </a:r>
            <a:endParaRPr lang="cs-CZ" sz="4000" b="1" dirty="0"/>
          </a:p>
        </p:txBody>
      </p:sp>
    </p:spTree>
    <p:extLst>
      <p:ext uri="{BB962C8B-B14F-4D97-AF65-F5344CB8AC3E}">
        <p14:creationId xmlns:p14="http://schemas.microsoft.com/office/powerpoint/2010/main" val="25508326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536" y="1191460"/>
            <a:ext cx="8229600" cy="4525963"/>
          </a:xfrm>
        </p:spPr>
        <p:txBody>
          <a:bodyPr>
            <a:normAutofit fontScale="92500"/>
          </a:bodyPr>
          <a:lstStyle/>
          <a:p>
            <a:r>
              <a:rPr lang="en-GB" dirty="0"/>
              <a:t>Article </a:t>
            </a:r>
            <a:r>
              <a:rPr lang="en-GB" dirty="0" smtClean="0"/>
              <a:t>3</a:t>
            </a:r>
            <a:r>
              <a:rPr lang="cs-CZ" dirty="0" smtClean="0"/>
              <a:t>/3</a:t>
            </a:r>
            <a:r>
              <a:rPr lang="en-GB" dirty="0" smtClean="0"/>
              <a:t> TEU</a:t>
            </a:r>
            <a:endParaRPr lang="cs-CZ" dirty="0" smtClean="0"/>
          </a:p>
          <a:p>
            <a:pPr marL="0" indent="0" algn="just">
              <a:buNone/>
            </a:pPr>
            <a:r>
              <a:rPr lang="en-US" i="1" dirty="0" smtClean="0"/>
              <a:t>The </a:t>
            </a:r>
            <a:r>
              <a:rPr lang="en-US" i="1" dirty="0"/>
              <a:t>Union shall </a:t>
            </a:r>
            <a:r>
              <a:rPr lang="en-US" b="1" i="1" dirty="0">
                <a:solidFill>
                  <a:srgbClr val="FF0000"/>
                </a:solidFill>
              </a:rPr>
              <a:t>establish an internal market</a:t>
            </a:r>
            <a:r>
              <a:rPr lang="en-US" i="1" dirty="0"/>
              <a:t>. </a:t>
            </a:r>
            <a:r>
              <a:rPr lang="en-US" i="1" dirty="0">
                <a:solidFill>
                  <a:srgbClr val="00B050"/>
                </a:solidFill>
              </a:rPr>
              <a:t>It shall work for the sustainable development </a:t>
            </a:r>
            <a:r>
              <a:rPr lang="en-US" i="1" dirty="0"/>
              <a:t>of Europe based on balanced economic growth and price stability, a highly competitive social market economy, aiming at full employment and social progress, </a:t>
            </a:r>
            <a:r>
              <a:rPr lang="en-US" i="1" dirty="0">
                <a:solidFill>
                  <a:srgbClr val="00B050"/>
                </a:solidFill>
              </a:rPr>
              <a:t>and a high level of protection and improvement of the quality of the environment</a:t>
            </a:r>
            <a:r>
              <a:rPr lang="en-US" i="1" dirty="0"/>
              <a:t>. It shall promote scientific and technological advance.</a:t>
            </a:r>
            <a:endParaRPr lang="en-GB" i="1" dirty="0"/>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pPr fontAlgn="base"/>
            <a:r>
              <a:rPr lang="cs-CZ" sz="4000" b="1" dirty="0" smtClean="0"/>
              <a:t>LEGAL BASE</a:t>
            </a:r>
            <a:endParaRPr lang="cs-CZ" sz="4000" b="1" dirty="0"/>
          </a:p>
        </p:txBody>
      </p:sp>
    </p:spTree>
    <p:extLst>
      <p:ext uri="{BB962C8B-B14F-4D97-AF65-F5344CB8AC3E}">
        <p14:creationId xmlns:p14="http://schemas.microsoft.com/office/powerpoint/2010/main" val="31265560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536" y="1191460"/>
            <a:ext cx="8229600" cy="4525963"/>
          </a:xfrm>
        </p:spPr>
        <p:txBody>
          <a:bodyPr>
            <a:normAutofit fontScale="85000" lnSpcReduction="20000"/>
          </a:bodyPr>
          <a:lstStyle/>
          <a:p>
            <a:pPr>
              <a:lnSpc>
                <a:spcPct val="90000"/>
              </a:lnSpc>
              <a:buNone/>
            </a:pPr>
            <a:r>
              <a:rPr lang="en-GB" dirty="0"/>
              <a:t/>
            </a:r>
            <a:br>
              <a:rPr lang="en-GB" dirty="0"/>
            </a:br>
            <a:r>
              <a:rPr lang="cs-CZ" dirty="0" smtClean="0"/>
              <a:t>TFEU:</a:t>
            </a:r>
          </a:p>
          <a:p>
            <a:pPr>
              <a:lnSpc>
                <a:spcPct val="90000"/>
              </a:lnSpc>
              <a:buNone/>
            </a:pPr>
            <a:endParaRPr lang="cs-CZ" i="1" dirty="0"/>
          </a:p>
          <a:p>
            <a:pPr>
              <a:lnSpc>
                <a:spcPct val="90000"/>
              </a:lnSpc>
              <a:buNone/>
            </a:pPr>
            <a:r>
              <a:rPr lang="hu-HU" i="1" dirty="0" smtClean="0"/>
              <a:t>Article</a:t>
            </a:r>
            <a:r>
              <a:rPr lang="hu-HU" i="1" dirty="0"/>
              <a:t> 4</a:t>
            </a:r>
            <a:endParaRPr lang="hu-HU" dirty="0"/>
          </a:p>
          <a:p>
            <a:pPr>
              <a:lnSpc>
                <a:spcPct val="90000"/>
              </a:lnSpc>
              <a:buNone/>
            </a:pPr>
            <a:r>
              <a:rPr lang="hu-HU" dirty="0"/>
              <a:t>2.	</a:t>
            </a:r>
            <a:r>
              <a:rPr lang="hu-HU" b="1" dirty="0"/>
              <a:t>Shared competence</a:t>
            </a:r>
            <a:r>
              <a:rPr lang="hu-HU" dirty="0"/>
              <a:t> between the Union and the Member States applies in the following principal areas:</a:t>
            </a:r>
          </a:p>
          <a:p>
            <a:pPr>
              <a:lnSpc>
                <a:spcPct val="90000"/>
              </a:lnSpc>
            </a:pPr>
            <a:r>
              <a:rPr lang="hu-HU" dirty="0"/>
              <a:t>(e)	environment;</a:t>
            </a:r>
          </a:p>
          <a:p>
            <a:pPr>
              <a:lnSpc>
                <a:spcPct val="90000"/>
              </a:lnSpc>
            </a:pPr>
            <a:r>
              <a:rPr lang="hu-HU" dirty="0"/>
              <a:t> (i)	energy;</a:t>
            </a:r>
            <a:endParaRPr lang="hu-HU" i="1" dirty="0"/>
          </a:p>
          <a:p>
            <a:pPr>
              <a:lnSpc>
                <a:spcPct val="90000"/>
              </a:lnSpc>
              <a:buNone/>
            </a:pPr>
            <a:r>
              <a:rPr lang="hu-HU" i="1" dirty="0"/>
              <a:t>Article 11 </a:t>
            </a:r>
            <a:r>
              <a:rPr lang="hu-HU" dirty="0"/>
              <a:t>(ex Article 6 TEC)</a:t>
            </a:r>
          </a:p>
          <a:p>
            <a:pPr>
              <a:lnSpc>
                <a:spcPct val="90000"/>
              </a:lnSpc>
            </a:pPr>
            <a:r>
              <a:rPr lang="hu-HU" dirty="0"/>
              <a:t>Environmental protection requirements must be </a:t>
            </a:r>
            <a:r>
              <a:rPr lang="hu-HU" b="1" dirty="0"/>
              <a:t>integrated</a:t>
            </a:r>
            <a:r>
              <a:rPr lang="hu-HU" dirty="0"/>
              <a:t> into the definition and implementation of the Union's policies and activities, in particular with a view to promoting sustainable development.</a:t>
            </a:r>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pPr fontAlgn="base"/>
            <a:r>
              <a:rPr lang="cs-CZ" sz="4000" dirty="0" err="1"/>
              <a:t>L</a:t>
            </a:r>
            <a:r>
              <a:rPr lang="cs-CZ" sz="4000" dirty="0" err="1" smtClean="0"/>
              <a:t>evel</a:t>
            </a:r>
            <a:r>
              <a:rPr lang="cs-CZ" sz="4000" dirty="0" smtClean="0"/>
              <a:t> </a:t>
            </a:r>
            <a:r>
              <a:rPr lang="cs-CZ" sz="4000" dirty="0" err="1"/>
              <a:t>of</a:t>
            </a:r>
            <a:r>
              <a:rPr lang="cs-CZ" sz="4000" dirty="0"/>
              <a:t> </a:t>
            </a:r>
            <a:r>
              <a:rPr lang="cs-CZ" sz="4000" dirty="0" err="1"/>
              <a:t>protection</a:t>
            </a:r>
            <a:endParaRPr lang="cs-CZ" sz="4000" dirty="0"/>
          </a:p>
        </p:txBody>
      </p:sp>
    </p:spTree>
    <p:extLst>
      <p:ext uri="{BB962C8B-B14F-4D97-AF65-F5344CB8AC3E}">
        <p14:creationId xmlns:p14="http://schemas.microsoft.com/office/powerpoint/2010/main" val="3390901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536" y="1191460"/>
            <a:ext cx="8568952" cy="5261876"/>
          </a:xfrm>
        </p:spPr>
        <p:txBody>
          <a:bodyPr>
            <a:normAutofit fontScale="77500" lnSpcReduction="20000"/>
          </a:bodyPr>
          <a:lstStyle/>
          <a:p>
            <a:pPr>
              <a:lnSpc>
                <a:spcPct val="90000"/>
              </a:lnSpc>
              <a:buNone/>
            </a:pPr>
            <a:r>
              <a:rPr lang="en-GB" dirty="0"/>
              <a:t/>
            </a:r>
            <a:br>
              <a:rPr lang="en-GB" dirty="0"/>
            </a:br>
            <a:r>
              <a:rPr lang="cs-CZ" dirty="0" smtClean="0"/>
              <a:t>TFEU:</a:t>
            </a:r>
          </a:p>
          <a:p>
            <a:pPr>
              <a:lnSpc>
                <a:spcPct val="90000"/>
              </a:lnSpc>
              <a:buNone/>
            </a:pPr>
            <a:endParaRPr lang="cs-CZ" dirty="0" smtClean="0"/>
          </a:p>
          <a:p>
            <a:pPr>
              <a:lnSpc>
                <a:spcPct val="80000"/>
              </a:lnSpc>
              <a:buNone/>
            </a:pPr>
            <a:r>
              <a:rPr lang="hu-HU" i="1" dirty="0"/>
              <a:t>Article 35 </a:t>
            </a:r>
            <a:r>
              <a:rPr lang="hu-HU" dirty="0"/>
              <a:t>(ex Article 29 TEC)</a:t>
            </a:r>
          </a:p>
          <a:p>
            <a:pPr>
              <a:lnSpc>
                <a:spcPct val="80000"/>
              </a:lnSpc>
            </a:pPr>
            <a:r>
              <a:rPr lang="hu-HU" b="1" dirty="0"/>
              <a:t>Quantitative restrictions</a:t>
            </a:r>
            <a:r>
              <a:rPr lang="hu-HU" dirty="0"/>
              <a:t> on exports, and all measures having equivalent effect, shall be prohibited between Member States.</a:t>
            </a:r>
            <a:endParaRPr lang="hu-HU" i="1" dirty="0"/>
          </a:p>
          <a:p>
            <a:pPr>
              <a:lnSpc>
                <a:spcPct val="80000"/>
              </a:lnSpc>
            </a:pPr>
            <a:endParaRPr lang="hu-HU" i="1" dirty="0"/>
          </a:p>
          <a:p>
            <a:pPr>
              <a:lnSpc>
                <a:spcPct val="80000"/>
              </a:lnSpc>
              <a:buNone/>
            </a:pPr>
            <a:r>
              <a:rPr lang="hu-HU" i="1" dirty="0"/>
              <a:t>Article 36 </a:t>
            </a:r>
            <a:r>
              <a:rPr lang="hu-HU" dirty="0"/>
              <a:t>(ex Article 30 TEC)</a:t>
            </a:r>
          </a:p>
          <a:p>
            <a:pPr>
              <a:lnSpc>
                <a:spcPct val="80000"/>
              </a:lnSpc>
            </a:pPr>
            <a:r>
              <a:rPr lang="hu-HU" dirty="0"/>
              <a:t>The provisions of Articles 34 and 35 shall not preclude prohibitions or restrictions on imports, exports or goods in transit justified on grounds of public morality, public policy or public security; the </a:t>
            </a:r>
            <a:r>
              <a:rPr lang="hu-HU" b="1" dirty="0">
                <a:solidFill>
                  <a:srgbClr val="00B050"/>
                </a:solidFill>
              </a:rPr>
              <a:t>protection of health and life of humans, animals or plants</a:t>
            </a:r>
            <a:r>
              <a:rPr lang="hu-HU" dirty="0"/>
              <a:t>; the protection of </a:t>
            </a:r>
            <a:r>
              <a:rPr lang="hu-HU" b="1" dirty="0"/>
              <a:t>national treasures</a:t>
            </a:r>
            <a:r>
              <a:rPr lang="hu-HU" dirty="0"/>
              <a:t> possessing artistic, historic or archaeological value; or the protection of industrial and commercial property. Such prohibitions or restrictions </a:t>
            </a:r>
            <a:r>
              <a:rPr lang="hu-HU" b="1" dirty="0">
                <a:solidFill>
                  <a:srgbClr val="00B050"/>
                </a:solidFill>
              </a:rPr>
              <a:t>shall not, however, constitute a means of arbitrary discrimination or a disguised restriction on trade between Member States</a:t>
            </a:r>
            <a:r>
              <a:rPr lang="hu-HU" dirty="0"/>
              <a:t>.</a:t>
            </a:r>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p:cNvSpPr txBox="1"/>
          <p:nvPr/>
        </p:nvSpPr>
        <p:spPr>
          <a:xfrm>
            <a:off x="1704914" y="384547"/>
            <a:ext cx="6408712" cy="707886"/>
          </a:xfrm>
          <a:prstGeom prst="rect">
            <a:avLst/>
          </a:prstGeom>
          <a:noFill/>
        </p:spPr>
        <p:txBody>
          <a:bodyPr wrap="square" rtlCol="0">
            <a:spAutoFit/>
          </a:bodyPr>
          <a:lstStyle/>
          <a:p>
            <a:pPr fontAlgn="base"/>
            <a:r>
              <a:rPr lang="cs-CZ" sz="4000" dirty="0" err="1"/>
              <a:t>L</a:t>
            </a:r>
            <a:r>
              <a:rPr lang="cs-CZ" sz="4000" dirty="0" err="1" smtClean="0"/>
              <a:t>evel</a:t>
            </a:r>
            <a:r>
              <a:rPr lang="cs-CZ" sz="4000" dirty="0" smtClean="0"/>
              <a:t> </a:t>
            </a:r>
            <a:r>
              <a:rPr lang="cs-CZ" sz="4000" dirty="0" err="1"/>
              <a:t>of</a:t>
            </a:r>
            <a:r>
              <a:rPr lang="cs-CZ" sz="4000" dirty="0"/>
              <a:t> </a:t>
            </a:r>
            <a:r>
              <a:rPr lang="cs-CZ" sz="4000" dirty="0" err="1"/>
              <a:t>protection</a:t>
            </a:r>
            <a:endParaRPr lang="cs-CZ" sz="4000" dirty="0"/>
          </a:p>
        </p:txBody>
      </p:sp>
    </p:spTree>
    <p:extLst>
      <p:ext uri="{BB962C8B-B14F-4D97-AF65-F5344CB8AC3E}">
        <p14:creationId xmlns:p14="http://schemas.microsoft.com/office/powerpoint/2010/main" val="28143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00200"/>
            <a:ext cx="4474840" cy="4525963"/>
          </a:xfrm>
        </p:spPr>
        <p:txBody>
          <a:bodyPr>
            <a:normAutofit/>
          </a:bodyPr>
          <a:lstStyle/>
          <a:p>
            <a:pPr marL="0" indent="0">
              <a:buNone/>
            </a:pPr>
            <a:r>
              <a:rPr lang="cs-CZ" dirty="0" err="1" smtClean="0"/>
              <a:t>Dannish</a:t>
            </a:r>
            <a:r>
              <a:rPr lang="cs-CZ" dirty="0" smtClean="0"/>
              <a:t> </a:t>
            </a:r>
            <a:r>
              <a:rPr lang="en-US" dirty="0"/>
              <a:t>Order No 397 of 2</a:t>
            </a:r>
            <a:r>
              <a:rPr lang="en-US" dirty="0" smtClean="0"/>
              <a:t>.</a:t>
            </a:r>
            <a:r>
              <a:rPr lang="cs-CZ" dirty="0" smtClean="0"/>
              <a:t> </a:t>
            </a:r>
            <a:r>
              <a:rPr lang="en-US" dirty="0" smtClean="0"/>
              <a:t>7.</a:t>
            </a:r>
            <a:r>
              <a:rPr lang="cs-CZ" dirty="0" smtClean="0"/>
              <a:t> </a:t>
            </a:r>
            <a:r>
              <a:rPr lang="en-US" dirty="0" smtClean="0"/>
              <a:t>1981:</a:t>
            </a:r>
            <a:endParaRPr lang="cs-CZ" dirty="0" smtClean="0"/>
          </a:p>
          <a:p>
            <a:r>
              <a:rPr lang="en-US" dirty="0"/>
              <a:t>All containers for beer and soft drinks must be </a:t>
            </a:r>
            <a:r>
              <a:rPr lang="en-US" dirty="0" smtClean="0"/>
              <a:t>returnable </a:t>
            </a:r>
            <a:r>
              <a:rPr lang="en-US" dirty="0"/>
              <a:t>approved by a National </a:t>
            </a:r>
            <a:r>
              <a:rPr lang="en-US" dirty="0" smtClean="0"/>
              <a:t>Agency</a:t>
            </a:r>
            <a:endParaRPr lang="cs-CZ" dirty="0" smtClean="0"/>
          </a:p>
          <a:p>
            <a:pPr marL="0" indent="0">
              <a:buNone/>
            </a:pPr>
            <a:r>
              <a:rPr lang="en-US" dirty="0"/>
              <a:t> </a:t>
            </a:r>
          </a:p>
          <a:p>
            <a:pPr marL="0" indent="0">
              <a:buNone/>
            </a:pPr>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1907704" y="404664"/>
            <a:ext cx="6696744" cy="984885"/>
          </a:xfrm>
          <a:prstGeom prst="rect">
            <a:avLst/>
          </a:prstGeom>
          <a:noFill/>
        </p:spPr>
        <p:txBody>
          <a:bodyPr wrap="square" rtlCol="0">
            <a:spAutoFit/>
          </a:bodyPr>
          <a:lstStyle/>
          <a:p>
            <a:r>
              <a:rPr lang="cs-CZ" sz="4000" dirty="0">
                <a:hlinkClick r:id="rId4"/>
              </a:rPr>
              <a:t>Case 302/86</a:t>
            </a:r>
            <a:r>
              <a:rPr lang="cs-CZ" sz="4000" dirty="0"/>
              <a:t> (</a:t>
            </a:r>
            <a:r>
              <a:rPr lang="cs-CZ" sz="4000" dirty="0" err="1"/>
              <a:t>Dannish</a:t>
            </a:r>
            <a:r>
              <a:rPr lang="cs-CZ" sz="4000" dirty="0"/>
              <a:t> </a:t>
            </a:r>
            <a:r>
              <a:rPr lang="cs-CZ" sz="4000" dirty="0" err="1"/>
              <a:t>bottles</a:t>
            </a:r>
            <a:r>
              <a:rPr lang="cs-CZ" sz="4000" dirty="0"/>
              <a:t>)</a:t>
            </a:r>
          </a:p>
          <a:p>
            <a:endParaRPr lang="cs-CZ" dirty="0"/>
          </a:p>
        </p:txBody>
      </p:sp>
      <p:pic>
        <p:nvPicPr>
          <p:cNvPr id="1026" name="Picture 2" descr="http://files1.coloribus.com/files/adsarchive/part_28/288905/file/carlsberg-beer-danish-1920-small-2106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8064" y="1381019"/>
            <a:ext cx="3641297" cy="4940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634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20000"/>
          </a:bodyPr>
          <a:lstStyle/>
          <a:p>
            <a:pPr marL="0" indent="0">
              <a:buNone/>
            </a:pPr>
            <a:r>
              <a:rPr lang="cs-CZ" b="1" dirty="0" smtClean="0"/>
              <a:t>CJEU </a:t>
            </a:r>
            <a:r>
              <a:rPr lang="cs-CZ" dirty="0" smtClean="0"/>
              <a:t>(120/78, </a:t>
            </a:r>
            <a:r>
              <a:rPr lang="cs-CZ" dirty="0" err="1" smtClean="0"/>
              <a:t>Cassis</a:t>
            </a:r>
            <a:r>
              <a:rPr lang="cs-CZ" dirty="0" smtClean="0"/>
              <a:t> </a:t>
            </a:r>
            <a:r>
              <a:rPr lang="cs-CZ" dirty="0"/>
              <a:t>de </a:t>
            </a:r>
            <a:r>
              <a:rPr lang="cs-CZ" dirty="0" smtClean="0"/>
              <a:t>Dijon): </a:t>
            </a:r>
            <a:r>
              <a:rPr lang="en-US" b="1" dirty="0" smtClean="0"/>
              <a:t>Obstacles </a:t>
            </a:r>
            <a:r>
              <a:rPr lang="en-US" b="1" dirty="0"/>
              <a:t>to free movement of goods must be accepted</a:t>
            </a:r>
            <a:r>
              <a:rPr lang="en-US" dirty="0"/>
              <a:t> when:</a:t>
            </a:r>
          </a:p>
          <a:p>
            <a:r>
              <a:rPr lang="en-US" dirty="0"/>
              <a:t>1. There is </a:t>
            </a:r>
            <a:r>
              <a:rPr lang="en-US" u="sng" dirty="0"/>
              <a:t>no EC rule</a:t>
            </a:r>
            <a:r>
              <a:rPr lang="en-US" dirty="0"/>
              <a:t> regulating the marketing of the product in question, and</a:t>
            </a:r>
          </a:p>
          <a:p>
            <a:r>
              <a:rPr lang="en-US" dirty="0"/>
              <a:t>2. The rules apply to both domestic and imported products with </a:t>
            </a:r>
            <a:r>
              <a:rPr lang="en-US" u="sng" dirty="0"/>
              <a:t>no discrimination</a:t>
            </a:r>
            <a:r>
              <a:rPr lang="en-US" dirty="0"/>
              <a:t>, and</a:t>
            </a:r>
          </a:p>
          <a:p>
            <a:r>
              <a:rPr lang="en-US" dirty="0"/>
              <a:t>3. The rules satisfy </a:t>
            </a:r>
            <a:r>
              <a:rPr lang="en-US" u="sng" dirty="0"/>
              <a:t>mandatory requirements</a:t>
            </a:r>
            <a:r>
              <a:rPr lang="en-US" dirty="0"/>
              <a:t> </a:t>
            </a:r>
            <a:r>
              <a:rPr lang="en-US" dirty="0" smtClean="0"/>
              <a:t>recognized </a:t>
            </a:r>
            <a:r>
              <a:rPr lang="en-US" dirty="0"/>
              <a:t>by Community law, </a:t>
            </a:r>
            <a:r>
              <a:rPr lang="en-US" dirty="0" smtClean="0"/>
              <a:t>and</a:t>
            </a:r>
            <a:endParaRPr lang="en-US" dirty="0"/>
          </a:p>
          <a:p>
            <a:r>
              <a:rPr lang="en-US" dirty="0"/>
              <a:t>4. The measures taken are </a:t>
            </a:r>
            <a:r>
              <a:rPr lang="en-US" u="sng" dirty="0"/>
              <a:t>proportionate and necessary</a:t>
            </a:r>
            <a:r>
              <a:rPr lang="en-US" dirty="0"/>
              <a:t> in view of their aim.</a:t>
            </a:r>
          </a:p>
          <a:p>
            <a:endParaRPr lang="en-US" dirty="0"/>
          </a:p>
          <a:p>
            <a:pPr marL="0" indent="0">
              <a:buNone/>
            </a:pPr>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1907704" y="404664"/>
            <a:ext cx="6696744" cy="984885"/>
          </a:xfrm>
          <a:prstGeom prst="rect">
            <a:avLst/>
          </a:prstGeom>
          <a:noFill/>
        </p:spPr>
        <p:txBody>
          <a:bodyPr wrap="square" rtlCol="0">
            <a:spAutoFit/>
          </a:bodyPr>
          <a:lstStyle/>
          <a:p>
            <a:r>
              <a:rPr lang="cs-CZ" sz="4000" dirty="0">
                <a:hlinkClick r:id="rId4"/>
              </a:rPr>
              <a:t>Case 302/86</a:t>
            </a:r>
            <a:r>
              <a:rPr lang="cs-CZ" sz="4000" dirty="0"/>
              <a:t> (</a:t>
            </a:r>
            <a:r>
              <a:rPr lang="cs-CZ" sz="4000" dirty="0" err="1"/>
              <a:t>Dannish</a:t>
            </a:r>
            <a:r>
              <a:rPr lang="cs-CZ" sz="4000" dirty="0"/>
              <a:t> </a:t>
            </a:r>
            <a:r>
              <a:rPr lang="cs-CZ" sz="4000" dirty="0" err="1"/>
              <a:t>bottles</a:t>
            </a:r>
            <a:r>
              <a:rPr lang="cs-CZ" sz="4000" dirty="0"/>
              <a:t>)</a:t>
            </a:r>
          </a:p>
          <a:p>
            <a:endParaRPr lang="cs-CZ" dirty="0"/>
          </a:p>
        </p:txBody>
      </p:sp>
    </p:spTree>
    <p:extLst>
      <p:ext uri="{BB962C8B-B14F-4D97-AF65-F5344CB8AC3E}">
        <p14:creationId xmlns:p14="http://schemas.microsoft.com/office/powerpoint/2010/main" val="206511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pPr algn="just"/>
            <a:r>
              <a:rPr lang="en-US" dirty="0" smtClean="0"/>
              <a:t>Regarding </a:t>
            </a:r>
            <a:r>
              <a:rPr lang="en-US" dirty="0"/>
              <a:t>mandatory requirements, the court refers to Case 240/83: The protection of the environment is </a:t>
            </a:r>
            <a:r>
              <a:rPr lang="en-US" i="1" dirty="0"/>
              <a:t>"</a:t>
            </a:r>
            <a:r>
              <a:rPr lang="en-US" i="1" dirty="0">
                <a:solidFill>
                  <a:srgbClr val="00B050"/>
                </a:solidFill>
              </a:rPr>
              <a:t>one of the Community's essential objectives</a:t>
            </a:r>
            <a:r>
              <a:rPr lang="en-US" i="1" dirty="0"/>
              <a:t>" </a:t>
            </a:r>
            <a:r>
              <a:rPr lang="en-US" dirty="0"/>
              <a:t>which may as such justify certain limitations of the principle of the free movement of goods. The Single Act later confirmed this. </a:t>
            </a:r>
            <a:r>
              <a:rPr lang="en-US" dirty="0" smtClean="0"/>
              <a:t>[</a:t>
            </a:r>
            <a:r>
              <a:rPr lang="en-US" dirty="0"/>
              <a:t>THE HIGH LEVEL OF PROTECTION-PRINCIPLE and THE INTEGRATION PRINCIPLE]</a:t>
            </a:r>
          </a:p>
          <a:p>
            <a:endParaRPr lang="en-US" dirty="0"/>
          </a:p>
          <a:p>
            <a:pPr marL="0" indent="0">
              <a:buNone/>
            </a:pPr>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1907704" y="404664"/>
            <a:ext cx="6696744" cy="984885"/>
          </a:xfrm>
          <a:prstGeom prst="rect">
            <a:avLst/>
          </a:prstGeom>
          <a:noFill/>
        </p:spPr>
        <p:txBody>
          <a:bodyPr wrap="square" rtlCol="0">
            <a:spAutoFit/>
          </a:bodyPr>
          <a:lstStyle/>
          <a:p>
            <a:r>
              <a:rPr lang="cs-CZ" sz="4000" dirty="0">
                <a:hlinkClick r:id="rId4"/>
              </a:rPr>
              <a:t>Case 302/86</a:t>
            </a:r>
            <a:r>
              <a:rPr lang="cs-CZ" sz="4000" dirty="0"/>
              <a:t> (</a:t>
            </a:r>
            <a:r>
              <a:rPr lang="cs-CZ" sz="4000" dirty="0" err="1"/>
              <a:t>Dannish</a:t>
            </a:r>
            <a:r>
              <a:rPr lang="cs-CZ" sz="4000" dirty="0"/>
              <a:t> </a:t>
            </a:r>
            <a:r>
              <a:rPr lang="cs-CZ" sz="4000" dirty="0" err="1"/>
              <a:t>bottles</a:t>
            </a:r>
            <a:r>
              <a:rPr lang="cs-CZ" sz="4000" dirty="0"/>
              <a:t>)</a:t>
            </a:r>
          </a:p>
          <a:p>
            <a:endParaRPr lang="cs-CZ" dirty="0"/>
          </a:p>
        </p:txBody>
      </p:sp>
    </p:spTree>
    <p:extLst>
      <p:ext uri="{BB962C8B-B14F-4D97-AF65-F5344CB8AC3E}">
        <p14:creationId xmlns:p14="http://schemas.microsoft.com/office/powerpoint/2010/main" val="1254110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47500" lnSpcReduction="20000"/>
          </a:bodyPr>
          <a:lstStyle/>
          <a:p>
            <a:r>
              <a:rPr lang="en-US" dirty="0"/>
              <a:t>4.Then ECJ have to decide if the Danish provisions are proportionate to the aim of protecting the environment. [THE PRINCIPLE OF PROPORTIONALITY</a:t>
            </a:r>
            <a:r>
              <a:rPr lang="en-US" dirty="0" smtClean="0"/>
              <a:t>]</a:t>
            </a:r>
            <a:endParaRPr lang="cs-CZ" dirty="0" smtClean="0"/>
          </a:p>
          <a:p>
            <a:r>
              <a:rPr lang="en-US" dirty="0"/>
              <a:t>The Danish system condition 1, that all containers for beer and soft drink must be returnable, is viewed as necessary to achieve the aims, and is not regarded as disproportionate by the court. [THE POLLUTER PAYS-PRINCIPLE]</a:t>
            </a:r>
          </a:p>
          <a:p>
            <a:r>
              <a:rPr lang="en-US" dirty="0"/>
              <a:t>The Danish system condition 2, as after the amendment, require that non-approved containers can only be used for market testing and limits the import of these containers to 3000 hectoliters.</a:t>
            </a:r>
          </a:p>
          <a:p>
            <a:r>
              <a:rPr lang="en-US" dirty="0"/>
              <a:t>ECJ recognizes that the </a:t>
            </a:r>
            <a:r>
              <a:rPr lang="en-US" u="sng" dirty="0"/>
              <a:t>approved</a:t>
            </a:r>
            <a:r>
              <a:rPr lang="en-US" dirty="0"/>
              <a:t> containers insure a maximum re-use because the containers can be returned to any retailer of beverages, whereas the </a:t>
            </a:r>
            <a:r>
              <a:rPr lang="en-US" u="sng" dirty="0"/>
              <a:t>non-approved</a:t>
            </a:r>
            <a:r>
              <a:rPr lang="en-US" dirty="0"/>
              <a:t> containers only can be returned to the retailer who sold the beverages because these containers doesn't fit the national system, resulting in what will probably be a lower protection of the environment.</a:t>
            </a:r>
          </a:p>
          <a:p>
            <a:r>
              <a:rPr lang="en-US" dirty="0"/>
              <a:t>But, the ECJ finds that the system for returning non-approved containers is capable of protecting the environment, as these containers also have to be returnable. An additional quantitative restriction is considered to be disproportionate, as non-approved containers affects only limited quantities of beverages.</a:t>
            </a:r>
          </a:p>
          <a:p>
            <a:r>
              <a:rPr lang="en-US" b="1" dirty="0"/>
              <a:t>4. Conclusion:</a:t>
            </a:r>
            <a:endParaRPr lang="en-US" dirty="0"/>
          </a:p>
          <a:p>
            <a:r>
              <a:rPr lang="en-US" dirty="0"/>
              <a:t>The Kingdom of Denmark has failed to </a:t>
            </a:r>
            <a:r>
              <a:rPr lang="en-US" dirty="0" err="1"/>
              <a:t>fulfil</a:t>
            </a:r>
            <a:r>
              <a:rPr lang="en-US" dirty="0"/>
              <a:t> its obligations under The EC Treaty art.30 regarding the limitation of 3000 hectoliters</a:t>
            </a:r>
            <a:r>
              <a:rPr lang="en-US" dirty="0" smtClean="0"/>
              <a:t>.</a:t>
            </a:r>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1907704" y="404664"/>
            <a:ext cx="6696744" cy="984885"/>
          </a:xfrm>
          <a:prstGeom prst="rect">
            <a:avLst/>
          </a:prstGeom>
          <a:noFill/>
        </p:spPr>
        <p:txBody>
          <a:bodyPr wrap="square" rtlCol="0">
            <a:spAutoFit/>
          </a:bodyPr>
          <a:lstStyle/>
          <a:p>
            <a:r>
              <a:rPr lang="cs-CZ" sz="4000" dirty="0">
                <a:hlinkClick r:id="rId4"/>
              </a:rPr>
              <a:t>Case 302/86</a:t>
            </a:r>
            <a:r>
              <a:rPr lang="cs-CZ" sz="4000" dirty="0"/>
              <a:t> (</a:t>
            </a:r>
            <a:r>
              <a:rPr lang="cs-CZ" sz="4000" dirty="0" err="1"/>
              <a:t>Dannish</a:t>
            </a:r>
            <a:r>
              <a:rPr lang="cs-CZ" sz="4000" dirty="0"/>
              <a:t> </a:t>
            </a:r>
            <a:r>
              <a:rPr lang="cs-CZ" sz="4000" dirty="0" err="1"/>
              <a:t>bottles</a:t>
            </a:r>
            <a:r>
              <a:rPr lang="cs-CZ" sz="4000" dirty="0"/>
              <a:t>)</a:t>
            </a:r>
          </a:p>
          <a:p>
            <a:endParaRPr lang="cs-CZ" dirty="0"/>
          </a:p>
        </p:txBody>
      </p:sp>
    </p:spTree>
    <p:extLst>
      <p:ext uri="{BB962C8B-B14F-4D97-AF65-F5344CB8AC3E}">
        <p14:creationId xmlns:p14="http://schemas.microsoft.com/office/powerpoint/2010/main" val="361475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1907704" y="404664"/>
            <a:ext cx="6696744" cy="584775"/>
          </a:xfrm>
          <a:prstGeom prst="rect">
            <a:avLst/>
          </a:prstGeom>
          <a:noFill/>
        </p:spPr>
        <p:txBody>
          <a:bodyPr wrap="square" rtlCol="0">
            <a:spAutoFit/>
          </a:bodyPr>
          <a:lstStyle/>
          <a:p>
            <a:r>
              <a:rPr lang="cs-CZ" sz="3200" dirty="0" smtClean="0"/>
              <a:t>112/84 (</a:t>
            </a:r>
            <a:r>
              <a:rPr lang="cs-CZ" sz="3200" dirty="0" err="1" smtClean="0"/>
              <a:t>Humblot</a:t>
            </a:r>
            <a:r>
              <a:rPr lang="cs-CZ" sz="3200" dirty="0" smtClean="0"/>
              <a:t>)</a:t>
            </a:r>
            <a:endParaRPr lang="cs-CZ" sz="3200" dirty="0"/>
          </a:p>
        </p:txBody>
      </p:sp>
      <p:pic>
        <p:nvPicPr>
          <p:cNvPr id="1026" name="Picture 2" descr="Znalezione obrazy dla zapytania 1984 FRENCH CARS"/>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907704" y="1593881"/>
            <a:ext cx="4550166"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273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1600200"/>
            <a:ext cx="8229600" cy="4738368"/>
          </a:xfrm>
        </p:spPr>
        <p:txBody>
          <a:bodyPr>
            <a:normAutofit fontScale="62500" lnSpcReduction="20000"/>
          </a:bodyPr>
          <a:lstStyle/>
          <a:p>
            <a:endParaRPr lang="cs-CZ" dirty="0" smtClean="0"/>
          </a:p>
          <a:p>
            <a:pPr marL="0" indent="0">
              <a:buNone/>
            </a:pPr>
            <a:r>
              <a:rPr lang="cs-CZ" b="1" dirty="0" smtClean="0"/>
              <a:t>1. </a:t>
            </a:r>
            <a:r>
              <a:rPr lang="cs-CZ" b="1" dirty="0" err="1" smtClean="0"/>
              <a:t>Environmental</a:t>
            </a:r>
            <a:r>
              <a:rPr lang="cs-CZ" b="1" dirty="0" smtClean="0"/>
              <a:t> </a:t>
            </a:r>
            <a:r>
              <a:rPr lang="cs-CZ" b="1" dirty="0" err="1"/>
              <a:t>policy</a:t>
            </a:r>
            <a:r>
              <a:rPr lang="cs-CZ" b="1" dirty="0"/>
              <a:t> </a:t>
            </a:r>
            <a:r>
              <a:rPr lang="cs-CZ" b="1" dirty="0" err="1"/>
              <a:t>of</a:t>
            </a:r>
            <a:r>
              <a:rPr lang="cs-CZ" b="1" dirty="0"/>
              <a:t> EU, </a:t>
            </a:r>
            <a:r>
              <a:rPr lang="cs-CZ" b="1" dirty="0" err="1"/>
              <a:t>its</a:t>
            </a:r>
            <a:r>
              <a:rPr lang="cs-CZ" b="1" dirty="0"/>
              <a:t> </a:t>
            </a:r>
            <a:r>
              <a:rPr lang="cs-CZ" b="1" dirty="0" err="1"/>
              <a:t>history</a:t>
            </a:r>
            <a:r>
              <a:rPr lang="cs-CZ" b="1" dirty="0"/>
              <a:t> and </a:t>
            </a:r>
            <a:r>
              <a:rPr lang="cs-CZ" b="1" dirty="0" err="1"/>
              <a:t>development</a:t>
            </a:r>
            <a:r>
              <a:rPr lang="cs-CZ" b="1" dirty="0"/>
              <a:t>, </a:t>
            </a:r>
            <a:r>
              <a:rPr lang="cs-CZ" b="1" dirty="0" err="1"/>
              <a:t>aims</a:t>
            </a:r>
            <a:r>
              <a:rPr lang="cs-CZ" b="1" dirty="0"/>
              <a:t> and </a:t>
            </a:r>
            <a:r>
              <a:rPr lang="cs-CZ" b="1" dirty="0" err="1"/>
              <a:t>instruments</a:t>
            </a:r>
            <a:r>
              <a:rPr lang="cs-CZ" b="1" dirty="0"/>
              <a:t>. </a:t>
            </a:r>
            <a:r>
              <a:rPr lang="cs-CZ" b="1" dirty="0" err="1"/>
              <a:t>The</a:t>
            </a:r>
            <a:r>
              <a:rPr lang="cs-CZ" b="1" dirty="0"/>
              <a:t> role </a:t>
            </a:r>
            <a:r>
              <a:rPr lang="cs-CZ" b="1" dirty="0" err="1"/>
              <a:t>of</a:t>
            </a:r>
            <a:r>
              <a:rPr lang="cs-CZ" b="1" dirty="0"/>
              <a:t> </a:t>
            </a:r>
            <a:r>
              <a:rPr lang="cs-CZ" b="1" dirty="0" err="1"/>
              <a:t>environmental</a:t>
            </a:r>
            <a:r>
              <a:rPr lang="cs-CZ" b="1" dirty="0"/>
              <a:t> </a:t>
            </a:r>
            <a:r>
              <a:rPr lang="cs-CZ" b="1" dirty="0" err="1"/>
              <a:t>action</a:t>
            </a:r>
            <a:r>
              <a:rPr lang="cs-CZ" b="1" dirty="0"/>
              <a:t> </a:t>
            </a:r>
            <a:r>
              <a:rPr lang="cs-CZ" b="1" dirty="0" err="1"/>
              <a:t>plans</a:t>
            </a:r>
            <a:r>
              <a:rPr lang="cs-CZ" b="1" dirty="0"/>
              <a:t>. </a:t>
            </a:r>
            <a:endParaRPr lang="cs-CZ" b="1" dirty="0" smtClean="0"/>
          </a:p>
          <a:p>
            <a:pPr marL="0" indent="0">
              <a:buNone/>
            </a:pPr>
            <a:endParaRPr lang="cs-CZ" b="1" dirty="0" smtClean="0"/>
          </a:p>
          <a:p>
            <a:pPr marL="0" indent="0">
              <a:buNone/>
            </a:pPr>
            <a:r>
              <a:rPr lang="cs-CZ" b="1" dirty="0" smtClean="0"/>
              <a:t>2</a:t>
            </a:r>
            <a:r>
              <a:rPr lang="cs-CZ" b="1" dirty="0"/>
              <a:t>. EU </a:t>
            </a:r>
            <a:r>
              <a:rPr lang="cs-CZ" b="1" dirty="0" err="1"/>
              <a:t>environmental</a:t>
            </a:r>
            <a:r>
              <a:rPr lang="cs-CZ" b="1" dirty="0"/>
              <a:t> </a:t>
            </a:r>
            <a:r>
              <a:rPr lang="cs-CZ" b="1" dirty="0" err="1"/>
              <a:t>law</a:t>
            </a:r>
            <a:r>
              <a:rPr lang="cs-CZ" b="1" dirty="0"/>
              <a:t> - </a:t>
            </a:r>
            <a:r>
              <a:rPr lang="cs-CZ" b="1" dirty="0" err="1"/>
              <a:t>sources</a:t>
            </a:r>
            <a:r>
              <a:rPr lang="cs-CZ" b="1" dirty="0"/>
              <a:t> </a:t>
            </a:r>
            <a:r>
              <a:rPr lang="cs-CZ" b="1" dirty="0" err="1"/>
              <a:t>of</a:t>
            </a:r>
            <a:r>
              <a:rPr lang="cs-CZ" b="1" dirty="0"/>
              <a:t> </a:t>
            </a:r>
            <a:r>
              <a:rPr lang="cs-CZ" b="1" dirty="0" err="1"/>
              <a:t>law</a:t>
            </a:r>
            <a:r>
              <a:rPr lang="cs-CZ" b="1" dirty="0"/>
              <a:t>, </a:t>
            </a:r>
            <a:r>
              <a:rPr lang="cs-CZ" b="1" dirty="0" err="1"/>
              <a:t>system</a:t>
            </a:r>
            <a:r>
              <a:rPr lang="cs-CZ" b="1" dirty="0"/>
              <a:t> </a:t>
            </a:r>
            <a:r>
              <a:rPr lang="cs-CZ" b="1" dirty="0" err="1"/>
              <a:t>of</a:t>
            </a:r>
            <a:r>
              <a:rPr lang="cs-CZ" b="1" dirty="0"/>
              <a:t> </a:t>
            </a:r>
            <a:r>
              <a:rPr lang="cs-CZ" b="1" dirty="0" err="1"/>
              <a:t>environmental</a:t>
            </a:r>
            <a:r>
              <a:rPr lang="cs-CZ" b="1" dirty="0"/>
              <a:t> </a:t>
            </a:r>
            <a:r>
              <a:rPr lang="cs-CZ" b="1" dirty="0" err="1"/>
              <a:t>regulation</a:t>
            </a:r>
            <a:r>
              <a:rPr lang="cs-CZ" b="1" dirty="0"/>
              <a:t> and </a:t>
            </a:r>
            <a:r>
              <a:rPr lang="cs-CZ" b="1" dirty="0" err="1"/>
              <a:t>relation</a:t>
            </a:r>
            <a:r>
              <a:rPr lang="cs-CZ" b="1" dirty="0"/>
              <a:t> to </a:t>
            </a:r>
            <a:r>
              <a:rPr lang="cs-CZ" b="1" dirty="0" err="1"/>
              <a:t>other</a:t>
            </a:r>
            <a:r>
              <a:rPr lang="cs-CZ" b="1" dirty="0"/>
              <a:t> EU </a:t>
            </a:r>
            <a:r>
              <a:rPr lang="cs-CZ" b="1" dirty="0" err="1"/>
              <a:t>policies</a:t>
            </a:r>
            <a:r>
              <a:rPr lang="cs-CZ" b="1" dirty="0"/>
              <a:t>, </a:t>
            </a:r>
            <a:r>
              <a:rPr lang="cs-CZ" b="1" dirty="0" err="1"/>
              <a:t>environmental</a:t>
            </a:r>
            <a:r>
              <a:rPr lang="cs-CZ" b="1" dirty="0"/>
              <a:t> </a:t>
            </a:r>
            <a:r>
              <a:rPr lang="cs-CZ" b="1" dirty="0" err="1" smtClean="0"/>
              <a:t>law</a:t>
            </a:r>
            <a:endParaRPr lang="cs-CZ" b="1" dirty="0" smtClean="0"/>
          </a:p>
          <a:p>
            <a:pPr marL="0" indent="0">
              <a:buNone/>
            </a:pPr>
            <a:endParaRPr lang="cs-CZ" b="1" dirty="0" smtClean="0"/>
          </a:p>
          <a:p>
            <a:pPr marL="0" indent="0">
              <a:buNone/>
            </a:pPr>
            <a:r>
              <a:rPr lang="cs-CZ" b="1" dirty="0" smtClean="0"/>
              <a:t>3</a:t>
            </a:r>
            <a:r>
              <a:rPr lang="cs-CZ" b="1" dirty="0"/>
              <a:t>. </a:t>
            </a:r>
            <a:r>
              <a:rPr lang="cs-CZ" b="1" dirty="0" err="1"/>
              <a:t>Harmonization</a:t>
            </a:r>
            <a:r>
              <a:rPr lang="cs-CZ" b="1" dirty="0"/>
              <a:t> </a:t>
            </a:r>
            <a:r>
              <a:rPr lang="cs-CZ" b="1" dirty="0" err="1"/>
              <a:t>of</a:t>
            </a:r>
            <a:r>
              <a:rPr lang="cs-CZ" b="1" dirty="0"/>
              <a:t> </a:t>
            </a:r>
            <a:r>
              <a:rPr lang="cs-CZ" b="1" dirty="0" err="1"/>
              <a:t>environmental</a:t>
            </a:r>
            <a:r>
              <a:rPr lang="cs-CZ" b="1" dirty="0"/>
              <a:t> </a:t>
            </a:r>
            <a:r>
              <a:rPr lang="cs-CZ" b="1" dirty="0" err="1"/>
              <a:t>requirements</a:t>
            </a:r>
            <a:r>
              <a:rPr lang="cs-CZ" b="1" dirty="0"/>
              <a:t>. EU </a:t>
            </a:r>
            <a:r>
              <a:rPr lang="cs-CZ" b="1" dirty="0" err="1"/>
              <a:t>law</a:t>
            </a:r>
            <a:r>
              <a:rPr lang="cs-CZ" b="1" dirty="0"/>
              <a:t> </a:t>
            </a:r>
            <a:r>
              <a:rPr lang="cs-CZ" b="1" dirty="0" err="1"/>
              <a:t>transposition</a:t>
            </a:r>
            <a:r>
              <a:rPr lang="cs-CZ" b="1" dirty="0"/>
              <a:t> and </a:t>
            </a:r>
            <a:r>
              <a:rPr lang="cs-CZ" b="1" dirty="0" err="1"/>
              <a:t>implementation</a:t>
            </a:r>
            <a:r>
              <a:rPr lang="cs-CZ" b="1" dirty="0"/>
              <a:t>. </a:t>
            </a:r>
            <a:r>
              <a:rPr lang="cs-CZ" b="1" dirty="0" err="1"/>
              <a:t>The</a:t>
            </a:r>
            <a:r>
              <a:rPr lang="cs-CZ" b="1" dirty="0"/>
              <a:t> role </a:t>
            </a:r>
            <a:r>
              <a:rPr lang="cs-CZ" b="1" dirty="0" err="1"/>
              <a:t>of</a:t>
            </a:r>
            <a:r>
              <a:rPr lang="cs-CZ" b="1" dirty="0"/>
              <a:t> </a:t>
            </a:r>
            <a:r>
              <a:rPr lang="cs-CZ" b="1" dirty="0" err="1"/>
              <a:t>national</a:t>
            </a:r>
            <a:r>
              <a:rPr lang="cs-CZ" b="1" dirty="0"/>
              <a:t> </a:t>
            </a:r>
            <a:r>
              <a:rPr lang="cs-CZ" b="1" dirty="0" err="1"/>
              <a:t>courts</a:t>
            </a:r>
            <a:r>
              <a:rPr lang="cs-CZ" b="1" dirty="0"/>
              <a:t> and </a:t>
            </a:r>
            <a:r>
              <a:rPr lang="cs-CZ" b="1" dirty="0" err="1"/>
              <a:t>the</a:t>
            </a:r>
            <a:r>
              <a:rPr lang="cs-CZ" b="1" dirty="0"/>
              <a:t> role </a:t>
            </a:r>
            <a:r>
              <a:rPr lang="cs-CZ" b="1" dirty="0" err="1"/>
              <a:t>of</a:t>
            </a:r>
            <a:r>
              <a:rPr lang="cs-CZ" b="1" dirty="0"/>
              <a:t> CJEU. </a:t>
            </a:r>
            <a:endParaRPr lang="cs-CZ" b="1" dirty="0" smtClean="0"/>
          </a:p>
          <a:p>
            <a:pPr marL="0" indent="0">
              <a:buNone/>
            </a:pPr>
            <a:endParaRPr lang="cs-CZ" b="1" dirty="0" smtClean="0"/>
          </a:p>
          <a:p>
            <a:pPr marL="0" indent="0">
              <a:buNone/>
            </a:pPr>
            <a:r>
              <a:rPr lang="cs-CZ" b="1" dirty="0" smtClean="0"/>
              <a:t>4</a:t>
            </a:r>
            <a:r>
              <a:rPr lang="cs-CZ" b="1" dirty="0"/>
              <a:t>. Access to </a:t>
            </a:r>
            <a:r>
              <a:rPr lang="cs-CZ" b="1" dirty="0" err="1"/>
              <a:t>environmental</a:t>
            </a:r>
            <a:r>
              <a:rPr lang="cs-CZ" b="1" dirty="0"/>
              <a:t> </a:t>
            </a:r>
            <a:r>
              <a:rPr lang="cs-CZ" b="1" dirty="0" err="1"/>
              <a:t>information</a:t>
            </a:r>
            <a:r>
              <a:rPr lang="cs-CZ" b="1" dirty="0"/>
              <a:t>, </a:t>
            </a:r>
            <a:r>
              <a:rPr lang="cs-CZ" b="1" dirty="0" err="1"/>
              <a:t>participation</a:t>
            </a:r>
            <a:r>
              <a:rPr lang="cs-CZ" b="1" dirty="0"/>
              <a:t> </a:t>
            </a:r>
            <a:r>
              <a:rPr lang="cs-CZ" b="1" dirty="0" err="1"/>
              <a:t>of</a:t>
            </a:r>
            <a:r>
              <a:rPr lang="cs-CZ" b="1" dirty="0"/>
              <a:t> public in </a:t>
            </a:r>
            <a:r>
              <a:rPr lang="cs-CZ" b="1" dirty="0" err="1"/>
              <a:t>environmental</a:t>
            </a:r>
            <a:r>
              <a:rPr lang="cs-CZ" b="1" dirty="0"/>
              <a:t> </a:t>
            </a:r>
            <a:r>
              <a:rPr lang="cs-CZ" b="1" dirty="0" err="1"/>
              <a:t>decision-makig</a:t>
            </a:r>
            <a:r>
              <a:rPr lang="cs-CZ" b="1" dirty="0"/>
              <a:t> and </a:t>
            </a:r>
            <a:r>
              <a:rPr lang="cs-CZ" b="1" dirty="0" err="1"/>
              <a:t>access</a:t>
            </a:r>
            <a:r>
              <a:rPr lang="cs-CZ" b="1" dirty="0"/>
              <a:t> to justice - </a:t>
            </a:r>
            <a:r>
              <a:rPr lang="cs-CZ" b="1" dirty="0" err="1"/>
              <a:t>the</a:t>
            </a:r>
            <a:r>
              <a:rPr lang="cs-CZ" b="1" dirty="0"/>
              <a:t> 3 </a:t>
            </a:r>
            <a:r>
              <a:rPr lang="cs-CZ" b="1" dirty="0" err="1"/>
              <a:t>pillars</a:t>
            </a:r>
            <a:r>
              <a:rPr lang="cs-CZ" b="1" dirty="0"/>
              <a:t> </a:t>
            </a:r>
            <a:r>
              <a:rPr lang="cs-CZ" b="1" dirty="0" err="1"/>
              <a:t>of</a:t>
            </a:r>
            <a:r>
              <a:rPr lang="cs-CZ" b="1" dirty="0"/>
              <a:t> </a:t>
            </a:r>
            <a:r>
              <a:rPr lang="cs-CZ" b="1" dirty="0" err="1"/>
              <a:t>Aarhus</a:t>
            </a:r>
            <a:r>
              <a:rPr lang="cs-CZ" b="1" dirty="0"/>
              <a:t> </a:t>
            </a:r>
            <a:r>
              <a:rPr lang="cs-CZ" b="1" dirty="0" err="1"/>
              <a:t>Convention</a:t>
            </a:r>
            <a:r>
              <a:rPr lang="cs-CZ" b="1" dirty="0"/>
              <a:t>. </a:t>
            </a:r>
            <a:endParaRPr lang="cs-CZ" b="1" dirty="0" smtClean="0"/>
          </a:p>
          <a:p>
            <a:pPr marL="0" indent="0">
              <a:buNone/>
            </a:pPr>
            <a:endParaRPr lang="cs-CZ" b="1" dirty="0" smtClean="0"/>
          </a:p>
          <a:p>
            <a:pPr marL="0" indent="0">
              <a:buNone/>
            </a:pPr>
            <a:r>
              <a:rPr lang="cs-CZ" b="1" dirty="0" smtClean="0"/>
              <a:t>5</a:t>
            </a:r>
            <a:r>
              <a:rPr lang="cs-CZ" b="1" dirty="0"/>
              <a:t>. </a:t>
            </a:r>
            <a:r>
              <a:rPr lang="cs-CZ" b="1" dirty="0" err="1"/>
              <a:t>Environmental</a:t>
            </a:r>
            <a:r>
              <a:rPr lang="cs-CZ" b="1" dirty="0"/>
              <a:t> </a:t>
            </a:r>
            <a:r>
              <a:rPr lang="cs-CZ" b="1" dirty="0" err="1"/>
              <a:t>impact</a:t>
            </a:r>
            <a:r>
              <a:rPr lang="cs-CZ" b="1" dirty="0"/>
              <a:t> </a:t>
            </a:r>
            <a:r>
              <a:rPr lang="cs-CZ" b="1" dirty="0" err="1"/>
              <a:t>assessment</a:t>
            </a:r>
            <a:r>
              <a:rPr lang="cs-CZ" b="1" dirty="0" smtClean="0"/>
              <a:t>.</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err="1" smtClean="0"/>
              <a:t>Course</a:t>
            </a:r>
            <a:r>
              <a:rPr lang="cs-CZ" sz="4000" b="1" dirty="0" smtClean="0"/>
              <a:t> </a:t>
            </a:r>
            <a:r>
              <a:rPr lang="cs-CZ" sz="4000" b="1" dirty="0" err="1" smtClean="0"/>
              <a:t>introduction</a:t>
            </a:r>
            <a:endParaRPr lang="cs-CZ" sz="4000" b="1" dirty="0"/>
          </a:p>
        </p:txBody>
      </p:sp>
    </p:spTree>
    <p:extLst>
      <p:ext uri="{BB962C8B-B14F-4D97-AF65-F5344CB8AC3E}">
        <p14:creationId xmlns:p14="http://schemas.microsoft.com/office/powerpoint/2010/main" val="31403507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70000" lnSpcReduction="20000"/>
          </a:bodyPr>
          <a:lstStyle/>
          <a:p>
            <a:r>
              <a:rPr lang="en-US" dirty="0"/>
              <a:t>Special tax on motor </a:t>
            </a:r>
            <a:r>
              <a:rPr lang="en-US" dirty="0" smtClean="0"/>
              <a:t>vehicles</a:t>
            </a:r>
            <a:endParaRPr lang="cs-CZ" dirty="0" smtClean="0"/>
          </a:p>
          <a:p>
            <a:pPr fontAlgn="base"/>
            <a:r>
              <a:rPr lang="en-US" i="1" dirty="0" smtClean="0"/>
              <a:t>IN FRANCE</a:t>
            </a:r>
            <a:r>
              <a:rPr lang="cs-CZ" i="1" dirty="0" smtClean="0"/>
              <a:t>, THERE WERE</a:t>
            </a:r>
            <a:r>
              <a:rPr lang="en-US" i="1" dirty="0" smtClean="0"/>
              <a:t> </a:t>
            </a:r>
            <a:r>
              <a:rPr lang="en-US" i="1" dirty="0"/>
              <a:t>TWO DIFFERENT TYPES OF TAX DUE ANNUALLY ON MOTOR VEHICLES . FIRST THERE IS A DIFFERENTIAL TAX TO WHICH CARS RATED AT 16 CV ( FISCAL HORSEPOWER ) OR LESS ARE SUBJECT AND SECONDLY A SPECIAL TAX ON VEHICLES RATED AT MORE THAN 16 CV </a:t>
            </a:r>
            <a:r>
              <a:rPr lang="en-US" i="1" dirty="0" smtClean="0"/>
              <a:t>.</a:t>
            </a:r>
            <a:endParaRPr lang="cs-CZ" i="1" dirty="0" smtClean="0"/>
          </a:p>
          <a:p>
            <a:pPr fontAlgn="base"/>
            <a:r>
              <a:rPr lang="en-US" i="1" dirty="0" smtClean="0"/>
              <a:t>WHEREAS </a:t>
            </a:r>
            <a:r>
              <a:rPr lang="en-US" i="1" dirty="0"/>
              <a:t>THE AMOUNT OF DIFFERENTIAL TAX PAYABLE INCREASES PROGRESSIVELY AND UNIFORMLY WITH THE POWER RATING FOR TAX PURPOSES , THE SPECIAL TAX IS LEVIED AT A SINGLE AND CONSIDERABLY HIGHER RATE .</a:t>
            </a:r>
          </a:p>
          <a:p>
            <a:pPr fontAlgn="base"/>
            <a:r>
              <a:rPr lang="en-US" i="1" dirty="0"/>
              <a:t>4 IN 1981 MR HUMBLOT BECAME THE OWNER OF A CAR RATED AT 36 CV . BEFORE HE COULD PUT THE VEHICLE ON THE ROAD MR HUMBLOT HAD TO PAY THE SPECIAL TAX , WHICH , AT THAT TIME , AMOUNTED TO FF 5 000 . </a:t>
            </a:r>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1907704" y="404664"/>
            <a:ext cx="6696744" cy="584775"/>
          </a:xfrm>
          <a:prstGeom prst="rect">
            <a:avLst/>
          </a:prstGeom>
          <a:noFill/>
        </p:spPr>
        <p:txBody>
          <a:bodyPr wrap="square" rtlCol="0">
            <a:spAutoFit/>
          </a:bodyPr>
          <a:lstStyle/>
          <a:p>
            <a:r>
              <a:rPr lang="cs-CZ" sz="3200" dirty="0" smtClean="0"/>
              <a:t>112/84 (</a:t>
            </a:r>
            <a:r>
              <a:rPr lang="cs-CZ" sz="3200" dirty="0" err="1" smtClean="0"/>
              <a:t>Humblot</a:t>
            </a:r>
            <a:r>
              <a:rPr lang="cs-CZ" sz="3200" dirty="0" smtClean="0"/>
              <a:t>)</a:t>
            </a:r>
            <a:endParaRPr lang="cs-CZ" sz="3200" dirty="0"/>
          </a:p>
        </p:txBody>
      </p:sp>
    </p:spTree>
    <p:extLst>
      <p:ext uri="{BB962C8B-B14F-4D97-AF65-F5344CB8AC3E}">
        <p14:creationId xmlns:p14="http://schemas.microsoft.com/office/powerpoint/2010/main" val="164758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lnSpcReduction="10000"/>
          </a:bodyPr>
          <a:lstStyle/>
          <a:p>
            <a:pPr marL="0" indent="0">
              <a:buNone/>
            </a:pPr>
            <a:r>
              <a:rPr lang="en-US" i="1" dirty="0"/>
              <a:t>ARTICLE 95 OF THE EEC TREATY PROHIBITS THE CHARGING ON CARS EXCEEDING A GIVEN POWER RATING FOR TAX PURPOSES OF A SPECIAL FIXED TAX THE AMOUNT OF WHICH IS </a:t>
            </a:r>
            <a:r>
              <a:rPr lang="en-US" b="1" i="1" dirty="0">
                <a:solidFill>
                  <a:srgbClr val="FF0000"/>
                </a:solidFill>
              </a:rPr>
              <a:t>SEVERAL TIMES THE HIGHEST AMOUNT OF THE PROGRESSIVE TAX</a:t>
            </a:r>
            <a:r>
              <a:rPr lang="en-US" i="1" dirty="0"/>
              <a:t> PAYABLE ON CARS OF LESS THAN THE SAID POWER RATING FOR TAX PURPOSES , </a:t>
            </a:r>
            <a:r>
              <a:rPr lang="en-US" b="1" i="1" dirty="0">
                <a:solidFill>
                  <a:srgbClr val="FF0000"/>
                </a:solidFill>
              </a:rPr>
              <a:t>WHERE THE ONLY CARS SUBJECT TO THE SPECIAL TAX ARE IMPORTED , IN PARTICULAR FROM OTHER MEMBER STATES </a:t>
            </a:r>
            <a:r>
              <a:rPr lang="en-US" i="1" dirty="0"/>
              <a:t>.</a:t>
            </a:r>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1907704" y="404664"/>
            <a:ext cx="6696744" cy="584775"/>
          </a:xfrm>
          <a:prstGeom prst="rect">
            <a:avLst/>
          </a:prstGeom>
          <a:noFill/>
        </p:spPr>
        <p:txBody>
          <a:bodyPr wrap="square" rtlCol="0">
            <a:spAutoFit/>
          </a:bodyPr>
          <a:lstStyle/>
          <a:p>
            <a:r>
              <a:rPr lang="cs-CZ" sz="3200" dirty="0" smtClean="0"/>
              <a:t>112/84 (</a:t>
            </a:r>
            <a:r>
              <a:rPr lang="cs-CZ" sz="3200" dirty="0" err="1" smtClean="0"/>
              <a:t>Humblot</a:t>
            </a:r>
            <a:r>
              <a:rPr lang="cs-CZ" sz="3200" dirty="0" smtClean="0"/>
              <a:t>)</a:t>
            </a:r>
            <a:endParaRPr lang="cs-CZ" sz="3200" dirty="0"/>
          </a:p>
        </p:txBody>
      </p:sp>
    </p:spTree>
    <p:extLst>
      <p:ext uri="{BB962C8B-B14F-4D97-AF65-F5344CB8AC3E}">
        <p14:creationId xmlns:p14="http://schemas.microsoft.com/office/powerpoint/2010/main" val="11102010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536" y="1191460"/>
            <a:ext cx="8568952" cy="5261876"/>
          </a:xfrm>
        </p:spPr>
        <p:txBody>
          <a:bodyPr>
            <a:normAutofit/>
          </a:bodyPr>
          <a:lstStyle/>
          <a:p>
            <a:r>
              <a:rPr lang="cs-CZ" sz="2400" b="1" dirty="0"/>
              <a:t>C‑333/14 (</a:t>
            </a:r>
            <a:r>
              <a:rPr lang="cs-CZ" sz="2400" b="1" i="1" dirty="0" err="1"/>
              <a:t>The</a:t>
            </a:r>
            <a:r>
              <a:rPr lang="cs-CZ" sz="2400" b="1" i="1" dirty="0"/>
              <a:t> </a:t>
            </a:r>
            <a:r>
              <a:rPr lang="cs-CZ" sz="2400" b="1" i="1" dirty="0" err="1"/>
              <a:t>Scotch</a:t>
            </a:r>
            <a:r>
              <a:rPr lang="cs-CZ" sz="2400" b="1" i="1" dirty="0"/>
              <a:t> Whisky </a:t>
            </a:r>
            <a:r>
              <a:rPr lang="cs-CZ" sz="2400" b="1" i="1" dirty="0" err="1"/>
              <a:t>Association</a:t>
            </a:r>
            <a:r>
              <a:rPr lang="cs-CZ" sz="2400" b="1" dirty="0" smtClean="0"/>
              <a:t>) </a:t>
            </a:r>
            <a:endParaRPr lang="cs-CZ" sz="24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p:cNvSpPr txBox="1"/>
          <p:nvPr/>
        </p:nvSpPr>
        <p:spPr>
          <a:xfrm>
            <a:off x="1704914" y="384547"/>
            <a:ext cx="6408712" cy="707886"/>
          </a:xfrm>
          <a:prstGeom prst="rect">
            <a:avLst/>
          </a:prstGeom>
          <a:noFill/>
        </p:spPr>
        <p:txBody>
          <a:bodyPr wrap="square" rtlCol="0">
            <a:spAutoFit/>
          </a:bodyPr>
          <a:lstStyle/>
          <a:p>
            <a:pPr fontAlgn="base"/>
            <a:r>
              <a:rPr lang="cs-CZ" sz="4000" dirty="0" err="1"/>
              <a:t>L</a:t>
            </a:r>
            <a:r>
              <a:rPr lang="cs-CZ" sz="4000" dirty="0" err="1" smtClean="0"/>
              <a:t>evel</a:t>
            </a:r>
            <a:r>
              <a:rPr lang="cs-CZ" sz="4000" dirty="0" smtClean="0"/>
              <a:t> </a:t>
            </a:r>
            <a:r>
              <a:rPr lang="cs-CZ" sz="4000" dirty="0" err="1"/>
              <a:t>of</a:t>
            </a:r>
            <a:r>
              <a:rPr lang="cs-CZ" sz="4000" dirty="0"/>
              <a:t> </a:t>
            </a:r>
            <a:r>
              <a:rPr lang="cs-CZ" sz="4000" dirty="0" err="1"/>
              <a:t>protection</a:t>
            </a:r>
            <a:endParaRPr lang="cs-CZ" sz="4000" dirty="0"/>
          </a:p>
        </p:txBody>
      </p:sp>
      <p:pic>
        <p:nvPicPr>
          <p:cNvPr id="6" name="Obráze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4914" y="2023245"/>
            <a:ext cx="5687616" cy="3415532"/>
          </a:xfrm>
          <a:prstGeom prst="rect">
            <a:avLst/>
          </a:prstGeom>
        </p:spPr>
      </p:pic>
      <p:sp>
        <p:nvSpPr>
          <p:cNvPr id="8" name="Obdélník 7"/>
          <p:cNvSpPr/>
          <p:nvPr/>
        </p:nvSpPr>
        <p:spPr>
          <a:xfrm>
            <a:off x="611560" y="5675598"/>
            <a:ext cx="7992888" cy="646331"/>
          </a:xfrm>
          <a:prstGeom prst="rect">
            <a:avLst/>
          </a:prstGeom>
        </p:spPr>
        <p:txBody>
          <a:bodyPr wrap="square">
            <a:spAutoFit/>
          </a:bodyPr>
          <a:lstStyle/>
          <a:p>
            <a:r>
              <a:rPr lang="cs-CZ" dirty="0"/>
              <a:t>http://www.theguardian.com/society/2015/dec/23/minimum-alcohol-price-in-scotland-could-breach-eu-law-court-rules</a:t>
            </a:r>
          </a:p>
        </p:txBody>
      </p:sp>
    </p:spTree>
    <p:extLst>
      <p:ext uri="{BB962C8B-B14F-4D97-AF65-F5344CB8AC3E}">
        <p14:creationId xmlns:p14="http://schemas.microsoft.com/office/powerpoint/2010/main" val="28372183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536" y="1191460"/>
            <a:ext cx="8568952" cy="5261876"/>
          </a:xfrm>
        </p:spPr>
        <p:txBody>
          <a:bodyPr>
            <a:normAutofit lnSpcReduction="10000"/>
          </a:bodyPr>
          <a:lstStyle/>
          <a:p>
            <a:r>
              <a:rPr lang="cs-CZ" sz="2400" b="1" dirty="0"/>
              <a:t>C‑333/14 (</a:t>
            </a:r>
            <a:r>
              <a:rPr lang="cs-CZ" sz="2400" b="1" i="1" dirty="0" err="1"/>
              <a:t>The</a:t>
            </a:r>
            <a:r>
              <a:rPr lang="cs-CZ" sz="2400" b="1" i="1" dirty="0"/>
              <a:t> </a:t>
            </a:r>
            <a:r>
              <a:rPr lang="cs-CZ" sz="2400" b="1" i="1" dirty="0" err="1"/>
              <a:t>Scotch</a:t>
            </a:r>
            <a:r>
              <a:rPr lang="cs-CZ" sz="2400" b="1" i="1" dirty="0"/>
              <a:t> Whisky </a:t>
            </a:r>
            <a:r>
              <a:rPr lang="cs-CZ" sz="2400" b="1" i="1" dirty="0" err="1"/>
              <a:t>Association</a:t>
            </a:r>
            <a:r>
              <a:rPr lang="cs-CZ" sz="2400" b="1" dirty="0" smtClean="0"/>
              <a:t>)</a:t>
            </a:r>
          </a:p>
          <a:p>
            <a:r>
              <a:rPr lang="cs-CZ" sz="2400" dirty="0" smtClean="0"/>
              <a:t>I</a:t>
            </a:r>
            <a:r>
              <a:rPr lang="en-US" sz="2400" dirty="0" err="1" smtClean="0"/>
              <a:t>mposition</a:t>
            </a:r>
            <a:r>
              <a:rPr lang="en-US" sz="2400" dirty="0" smtClean="0"/>
              <a:t> </a:t>
            </a:r>
            <a:r>
              <a:rPr lang="en-US" sz="2400" dirty="0"/>
              <a:t>of a minimum price per unit of alcohol (‘MPU’) with respect to the retail selling of alcoholic drinks in </a:t>
            </a:r>
            <a:r>
              <a:rPr lang="en-US" sz="2400" dirty="0" smtClean="0"/>
              <a:t>Scotland</a:t>
            </a:r>
            <a:r>
              <a:rPr lang="cs-CZ" sz="2400" dirty="0" smtClean="0"/>
              <a:t>, </a:t>
            </a:r>
            <a:r>
              <a:rPr lang="en-US" sz="2400" dirty="0"/>
              <a:t>which must be observed by the holder of any </a:t>
            </a:r>
            <a:r>
              <a:rPr lang="en-US" sz="2400" dirty="0" err="1"/>
              <a:t>licence</a:t>
            </a:r>
            <a:r>
              <a:rPr lang="en-US" sz="2400" dirty="0"/>
              <a:t> required for the retail selling of alcoholic drinks in Scotland</a:t>
            </a:r>
            <a:r>
              <a:rPr lang="en-US" sz="2400" dirty="0" smtClean="0"/>
              <a:t>.</a:t>
            </a:r>
            <a:endParaRPr lang="cs-CZ" sz="2400" dirty="0" smtClean="0"/>
          </a:p>
          <a:p>
            <a:r>
              <a:rPr lang="en-US" sz="2400" dirty="0"/>
              <a:t> </a:t>
            </a:r>
            <a:r>
              <a:rPr lang="cs-CZ" sz="2400" dirty="0" smtClean="0"/>
              <a:t>T</a:t>
            </a:r>
            <a:r>
              <a:rPr lang="en-US" sz="2400" dirty="0" smtClean="0"/>
              <a:t>he </a:t>
            </a:r>
            <a:r>
              <a:rPr lang="en-US" sz="2400" dirty="0"/>
              <a:t>MPU </a:t>
            </a:r>
            <a:r>
              <a:rPr lang="cs-CZ" sz="2400" dirty="0" err="1" smtClean="0"/>
              <a:t>was</a:t>
            </a:r>
            <a:r>
              <a:rPr lang="cs-CZ" sz="2400" dirty="0" smtClean="0"/>
              <a:t> set </a:t>
            </a:r>
            <a:r>
              <a:rPr lang="en-US" sz="2400" dirty="0" smtClean="0"/>
              <a:t>at </a:t>
            </a:r>
            <a:r>
              <a:rPr lang="en-US" sz="2400" dirty="0"/>
              <a:t>GBP 0.50 (approximately EUR 0.70</a:t>
            </a:r>
            <a:r>
              <a:rPr lang="en-US" sz="2400" dirty="0" smtClean="0"/>
              <a:t>).</a:t>
            </a:r>
            <a:endParaRPr lang="cs-CZ" sz="2400" b="1" dirty="0"/>
          </a:p>
          <a:p>
            <a:r>
              <a:rPr lang="cs-CZ" sz="2400" dirty="0" err="1" smtClean="0"/>
              <a:t>There</a:t>
            </a:r>
            <a:r>
              <a:rPr lang="cs-CZ" sz="2400" dirty="0" smtClean="0"/>
              <a:t> </a:t>
            </a:r>
            <a:r>
              <a:rPr lang="cs-CZ" sz="2400" dirty="0" err="1" smtClean="0"/>
              <a:t>is</a:t>
            </a:r>
            <a:r>
              <a:rPr lang="cs-CZ" sz="2400" dirty="0" smtClean="0"/>
              <a:t> a </a:t>
            </a:r>
            <a:r>
              <a:rPr lang="en-US" sz="2400" dirty="0" smtClean="0"/>
              <a:t>Regulation </a:t>
            </a:r>
            <a:r>
              <a:rPr lang="en-US" sz="2400" dirty="0"/>
              <a:t>(EU) No 1308/2013 of the European Parliament and the Council of 17 December 2013 establishing a common </a:t>
            </a:r>
            <a:r>
              <a:rPr lang="en-US" sz="2400" dirty="0" err="1"/>
              <a:t>organisation</a:t>
            </a:r>
            <a:r>
              <a:rPr lang="en-US" sz="2400" dirty="0"/>
              <a:t> of the markets in agricultural </a:t>
            </a:r>
            <a:r>
              <a:rPr lang="en-US" sz="2400" dirty="0" smtClean="0"/>
              <a:t>products</a:t>
            </a:r>
            <a:r>
              <a:rPr lang="cs-CZ" sz="2400" dirty="0"/>
              <a:t> </a:t>
            </a:r>
            <a:r>
              <a:rPr lang="cs-CZ" sz="2400" dirty="0" smtClean="0"/>
              <a:t>(</a:t>
            </a:r>
            <a:r>
              <a:rPr lang="cs-CZ" sz="2400" dirty="0" err="1"/>
              <a:t>selling</a:t>
            </a:r>
            <a:r>
              <a:rPr lang="cs-CZ" sz="2400" dirty="0"/>
              <a:t> </a:t>
            </a:r>
            <a:r>
              <a:rPr lang="cs-CZ" sz="2400" dirty="0" err="1"/>
              <a:t>of</a:t>
            </a:r>
            <a:r>
              <a:rPr lang="cs-CZ" sz="2400" dirty="0"/>
              <a:t> </a:t>
            </a:r>
            <a:r>
              <a:rPr lang="cs-CZ" sz="2400" dirty="0" err="1" smtClean="0"/>
              <a:t>wines</a:t>
            </a:r>
            <a:r>
              <a:rPr lang="cs-CZ" sz="2400" dirty="0" smtClean="0"/>
              <a:t>).</a:t>
            </a:r>
          </a:p>
          <a:p>
            <a:r>
              <a:rPr lang="cs-CZ" sz="2400" dirty="0" err="1" smtClean="0"/>
              <a:t>It</a:t>
            </a:r>
            <a:r>
              <a:rPr lang="cs-CZ" sz="2400" dirty="0" smtClean="0"/>
              <a:t> </a:t>
            </a:r>
            <a:r>
              <a:rPr lang="en-US" sz="2400" dirty="0" smtClean="0"/>
              <a:t>contains </a:t>
            </a:r>
            <a:r>
              <a:rPr lang="en-US" sz="2400" dirty="0"/>
              <a:t>neither provisions that permit the fixing of the retail selling prices of wines, either at national or EU level, nor provisions that prohibit Member States adopting national measures fixing such prices.</a:t>
            </a:r>
            <a:endParaRPr lang="cs-CZ" sz="24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p:cNvSpPr txBox="1"/>
          <p:nvPr/>
        </p:nvSpPr>
        <p:spPr>
          <a:xfrm>
            <a:off x="1704914" y="384547"/>
            <a:ext cx="6408712" cy="707886"/>
          </a:xfrm>
          <a:prstGeom prst="rect">
            <a:avLst/>
          </a:prstGeom>
          <a:noFill/>
        </p:spPr>
        <p:txBody>
          <a:bodyPr wrap="square" rtlCol="0">
            <a:spAutoFit/>
          </a:bodyPr>
          <a:lstStyle/>
          <a:p>
            <a:pPr fontAlgn="base"/>
            <a:r>
              <a:rPr lang="cs-CZ" sz="4000" dirty="0" err="1"/>
              <a:t>L</a:t>
            </a:r>
            <a:r>
              <a:rPr lang="cs-CZ" sz="4000" dirty="0" err="1" smtClean="0"/>
              <a:t>evel</a:t>
            </a:r>
            <a:r>
              <a:rPr lang="cs-CZ" sz="4000" dirty="0" smtClean="0"/>
              <a:t> </a:t>
            </a:r>
            <a:r>
              <a:rPr lang="cs-CZ" sz="4000" dirty="0" err="1"/>
              <a:t>of</a:t>
            </a:r>
            <a:r>
              <a:rPr lang="cs-CZ" sz="4000" dirty="0"/>
              <a:t> </a:t>
            </a:r>
            <a:r>
              <a:rPr lang="cs-CZ" sz="4000" dirty="0" err="1"/>
              <a:t>protection</a:t>
            </a:r>
            <a:endParaRPr lang="cs-CZ" sz="4000" dirty="0"/>
          </a:p>
        </p:txBody>
      </p:sp>
    </p:spTree>
    <p:extLst>
      <p:ext uri="{BB962C8B-B14F-4D97-AF65-F5344CB8AC3E}">
        <p14:creationId xmlns:p14="http://schemas.microsoft.com/office/powerpoint/2010/main" val="150497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536" y="1191460"/>
            <a:ext cx="8568952" cy="5261876"/>
          </a:xfrm>
        </p:spPr>
        <p:txBody>
          <a:bodyPr>
            <a:normAutofit/>
          </a:bodyPr>
          <a:lstStyle/>
          <a:p>
            <a:r>
              <a:rPr lang="en-US" sz="2400" i="1" dirty="0" smtClean="0"/>
              <a:t>A </a:t>
            </a:r>
            <a:r>
              <a:rPr lang="en-US" sz="2400" i="1" dirty="0"/>
              <a:t>restrictive measure such as that provided for by the national legislation at issue in the main proceedings must, however, satisfy the conditions set out in the Court’s case-law with respect to proportionality, that is, the measure must be appropriate for attaining the objective pursued, and must not go beyond what is necessary to attain that </a:t>
            </a:r>
            <a:r>
              <a:rPr lang="en-US" sz="2400" i="1" dirty="0" smtClean="0"/>
              <a:t>objective</a:t>
            </a:r>
            <a:r>
              <a:rPr lang="cs-CZ" sz="2400" i="1" dirty="0" smtClean="0"/>
              <a:t>.</a:t>
            </a:r>
          </a:p>
          <a:p>
            <a:r>
              <a:rPr lang="cs-CZ" sz="2400" i="1" dirty="0"/>
              <a:t>I</a:t>
            </a:r>
            <a:r>
              <a:rPr lang="en-US" sz="2400" i="1" dirty="0" smtClean="0"/>
              <a:t>t </a:t>
            </a:r>
            <a:r>
              <a:rPr lang="en-US" sz="2400" i="1" dirty="0"/>
              <a:t>must be observed that, in accordance with settled case-law, all measures of a Member State which are capable of hindering, directly or indirectly, actually or potentially, trade within the European Union are to be considered as measures having an effect equivalent to quantitative restrictions within the meaning of Article 34 </a:t>
            </a:r>
            <a:r>
              <a:rPr lang="en-US" sz="2400" i="1" dirty="0" smtClean="0"/>
              <a:t>TFEU</a:t>
            </a:r>
            <a:r>
              <a:rPr lang="cs-CZ" sz="2400" i="1" dirty="0" smtClean="0"/>
              <a:t>.</a:t>
            </a:r>
            <a:endParaRPr lang="cs-CZ" sz="2400" i="1"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p:cNvSpPr txBox="1"/>
          <p:nvPr/>
        </p:nvSpPr>
        <p:spPr>
          <a:xfrm>
            <a:off x="1704914" y="384547"/>
            <a:ext cx="6408712" cy="707886"/>
          </a:xfrm>
          <a:prstGeom prst="rect">
            <a:avLst/>
          </a:prstGeom>
          <a:noFill/>
        </p:spPr>
        <p:txBody>
          <a:bodyPr wrap="square" rtlCol="0">
            <a:spAutoFit/>
          </a:bodyPr>
          <a:lstStyle/>
          <a:p>
            <a:pPr fontAlgn="base"/>
            <a:r>
              <a:rPr lang="cs-CZ" sz="4000" dirty="0" err="1"/>
              <a:t>L</a:t>
            </a:r>
            <a:r>
              <a:rPr lang="cs-CZ" sz="4000" dirty="0" err="1" smtClean="0"/>
              <a:t>evel</a:t>
            </a:r>
            <a:r>
              <a:rPr lang="cs-CZ" sz="4000" dirty="0" smtClean="0"/>
              <a:t> </a:t>
            </a:r>
            <a:r>
              <a:rPr lang="cs-CZ" sz="4000" dirty="0" err="1"/>
              <a:t>of</a:t>
            </a:r>
            <a:r>
              <a:rPr lang="cs-CZ" sz="4000" dirty="0"/>
              <a:t> </a:t>
            </a:r>
            <a:r>
              <a:rPr lang="cs-CZ" sz="4000" dirty="0" err="1"/>
              <a:t>protection</a:t>
            </a:r>
            <a:endParaRPr lang="cs-CZ" sz="4000" dirty="0"/>
          </a:p>
        </p:txBody>
      </p:sp>
    </p:spTree>
    <p:extLst>
      <p:ext uri="{BB962C8B-B14F-4D97-AF65-F5344CB8AC3E}">
        <p14:creationId xmlns:p14="http://schemas.microsoft.com/office/powerpoint/2010/main" val="429337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536" y="1191460"/>
            <a:ext cx="8568952" cy="5261876"/>
          </a:xfrm>
        </p:spPr>
        <p:txBody>
          <a:bodyPr>
            <a:normAutofit lnSpcReduction="10000"/>
          </a:bodyPr>
          <a:lstStyle/>
          <a:p>
            <a:r>
              <a:rPr lang="cs-CZ" sz="2400" dirty="0" err="1" smtClean="0"/>
              <a:t>The</a:t>
            </a:r>
            <a:r>
              <a:rPr lang="cs-CZ" sz="2400" dirty="0" smtClean="0"/>
              <a:t> </a:t>
            </a:r>
            <a:r>
              <a:rPr lang="en-US" sz="2400" dirty="0" smtClean="0"/>
              <a:t>legislation </a:t>
            </a:r>
            <a:r>
              <a:rPr lang="en-US" sz="2400" dirty="0"/>
              <a:t>pursues a twofold objective, that of reducing, in a targeted way, both the consumption of alcohol by consumers whose consumption is hazardous or harmful, and also, generally, the population’s consumption of alcohol</a:t>
            </a:r>
            <a:r>
              <a:rPr lang="en-US" sz="2400" dirty="0" smtClean="0"/>
              <a:t>.</a:t>
            </a:r>
            <a:endParaRPr lang="cs-CZ" sz="2400" dirty="0" smtClean="0"/>
          </a:p>
          <a:p>
            <a:r>
              <a:rPr lang="cs-CZ" sz="2400" i="1" dirty="0" smtClean="0"/>
              <a:t>I</a:t>
            </a:r>
            <a:r>
              <a:rPr lang="en-US" sz="2400" i="1" dirty="0" smtClean="0"/>
              <a:t>t </a:t>
            </a:r>
            <a:r>
              <a:rPr lang="en-US" sz="2400" i="1" dirty="0"/>
              <a:t>does not seem unreasonable to consider that a measure that sets a minimum selling price of alcoholic drinks, the very specific aim of which is to increase the price of cheap alcoholic drinks, is capable of reducing the consumption of alcohol, in general, and the hazardous or harmful consumption of alcohol, in particular, given that drinkers whose consumption can be so described purchase, to a great extent, cheap alcoholic </a:t>
            </a:r>
            <a:r>
              <a:rPr lang="en-US" sz="2400" i="1" dirty="0" smtClean="0"/>
              <a:t>drinks</a:t>
            </a:r>
            <a:r>
              <a:rPr lang="cs-CZ" sz="2400" i="1" dirty="0" smtClean="0"/>
              <a:t>.</a:t>
            </a:r>
          </a:p>
          <a:p>
            <a:r>
              <a:rPr lang="en-US" sz="2400" b="1" i="1" dirty="0">
                <a:solidFill>
                  <a:srgbClr val="00B050"/>
                </a:solidFill>
              </a:rPr>
              <a:t>It follows that the national legislation at issue in the main proceedings appears to be an appropriate means of attaining the objective that it pursues.</a:t>
            </a:r>
            <a:endParaRPr lang="cs-CZ" sz="2400" b="1" i="1" dirty="0">
              <a:solidFill>
                <a:srgbClr val="00B050"/>
              </a:solidFill>
            </a:endParaRP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p:cNvSpPr txBox="1"/>
          <p:nvPr/>
        </p:nvSpPr>
        <p:spPr>
          <a:xfrm>
            <a:off x="1704914" y="384547"/>
            <a:ext cx="6408712" cy="707886"/>
          </a:xfrm>
          <a:prstGeom prst="rect">
            <a:avLst/>
          </a:prstGeom>
          <a:noFill/>
        </p:spPr>
        <p:txBody>
          <a:bodyPr wrap="square" rtlCol="0">
            <a:spAutoFit/>
          </a:bodyPr>
          <a:lstStyle/>
          <a:p>
            <a:pPr fontAlgn="base"/>
            <a:r>
              <a:rPr lang="cs-CZ" sz="4000" dirty="0" err="1"/>
              <a:t>L</a:t>
            </a:r>
            <a:r>
              <a:rPr lang="cs-CZ" sz="4000" dirty="0" err="1" smtClean="0"/>
              <a:t>evel</a:t>
            </a:r>
            <a:r>
              <a:rPr lang="cs-CZ" sz="4000" dirty="0" smtClean="0"/>
              <a:t> </a:t>
            </a:r>
            <a:r>
              <a:rPr lang="cs-CZ" sz="4000" dirty="0" err="1"/>
              <a:t>of</a:t>
            </a:r>
            <a:r>
              <a:rPr lang="cs-CZ" sz="4000" dirty="0"/>
              <a:t> </a:t>
            </a:r>
            <a:r>
              <a:rPr lang="cs-CZ" sz="4000" dirty="0" err="1"/>
              <a:t>protection</a:t>
            </a:r>
            <a:endParaRPr lang="cs-CZ" sz="4000" dirty="0"/>
          </a:p>
        </p:txBody>
      </p:sp>
    </p:spTree>
    <p:extLst>
      <p:ext uri="{BB962C8B-B14F-4D97-AF65-F5344CB8AC3E}">
        <p14:creationId xmlns:p14="http://schemas.microsoft.com/office/powerpoint/2010/main" val="419349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536" y="1191460"/>
            <a:ext cx="8568952" cy="5261876"/>
          </a:xfrm>
        </p:spPr>
        <p:txBody>
          <a:bodyPr>
            <a:normAutofit fontScale="85000" lnSpcReduction="10000"/>
          </a:bodyPr>
          <a:lstStyle/>
          <a:p>
            <a:r>
              <a:rPr lang="cs-CZ" sz="2400" dirty="0" smtClean="0"/>
              <a:t>N</a:t>
            </a:r>
            <a:r>
              <a:rPr lang="en-US" sz="2400" dirty="0" err="1" smtClean="0"/>
              <a:t>ational</a:t>
            </a:r>
            <a:r>
              <a:rPr lang="en-US" sz="2400" dirty="0" smtClean="0"/>
              <a:t> </a:t>
            </a:r>
            <a:r>
              <a:rPr lang="en-US" sz="2400" dirty="0"/>
              <a:t>legislation or practice cannot benefit from the derogation laid down in Article 36 TFEU if human life and health can be as effectively protected by measures that are less restrictive of trade within the European </a:t>
            </a:r>
            <a:r>
              <a:rPr lang="en-US" sz="2400" dirty="0" smtClean="0"/>
              <a:t>Union</a:t>
            </a:r>
            <a:r>
              <a:rPr lang="cs-CZ" sz="2400" dirty="0" smtClean="0"/>
              <a:t>.</a:t>
            </a:r>
          </a:p>
          <a:p>
            <a:r>
              <a:rPr lang="en-US" sz="2400" i="1" dirty="0"/>
              <a:t>Yet a fiscal measure which increases the taxation of alcoholic drinks is liable to be less restrictive of trade in those products within the European Union than a measure imposing an </a:t>
            </a:r>
            <a:r>
              <a:rPr lang="en-US" sz="2400" i="1" dirty="0" smtClean="0"/>
              <a:t>MPU.</a:t>
            </a:r>
            <a:endParaRPr lang="cs-CZ" sz="2400" i="1" dirty="0" smtClean="0"/>
          </a:p>
          <a:p>
            <a:r>
              <a:rPr lang="en-US" sz="2400" i="1" dirty="0" smtClean="0"/>
              <a:t>The </a:t>
            </a:r>
            <a:r>
              <a:rPr lang="en-US" sz="2400" i="1" dirty="0"/>
              <a:t>reason </a:t>
            </a:r>
            <a:r>
              <a:rPr lang="en-US" sz="2400" i="1" dirty="0" smtClean="0"/>
              <a:t>is</a:t>
            </a:r>
            <a:r>
              <a:rPr lang="cs-CZ" sz="2400" i="1" dirty="0" smtClean="0"/>
              <a:t> </a:t>
            </a:r>
            <a:r>
              <a:rPr lang="en-US" sz="2400" i="1" dirty="0" smtClean="0"/>
              <a:t>that </a:t>
            </a:r>
            <a:r>
              <a:rPr lang="en-US" sz="2400" i="1" dirty="0"/>
              <a:t>the latter measure, unlike increased taxation of those products, significantly restricts the freedom of economic operators to determine their retail selling prices and, consequently, constitutes a serious obstacle to access to the United Kingdom market of alcoholic </a:t>
            </a:r>
            <a:r>
              <a:rPr lang="en-US" sz="2400" i="1" dirty="0" smtClean="0"/>
              <a:t>drinks</a:t>
            </a:r>
            <a:r>
              <a:rPr lang="cs-CZ" sz="2400" i="1" dirty="0" smtClean="0"/>
              <a:t>.</a:t>
            </a:r>
          </a:p>
          <a:p>
            <a:r>
              <a:rPr lang="en-US" sz="2400" b="1" i="1" dirty="0">
                <a:solidFill>
                  <a:srgbClr val="00B050"/>
                </a:solidFill>
              </a:rPr>
              <a:t>It is however for the referring court</a:t>
            </a:r>
            <a:r>
              <a:rPr lang="en-US" sz="2400" i="1" dirty="0"/>
              <a:t>, which alone has available to it all the matters of fact and law pertaining to the circumstances of the main proceedings, </a:t>
            </a:r>
            <a:r>
              <a:rPr lang="en-US" sz="2400" b="1" i="1" dirty="0">
                <a:solidFill>
                  <a:srgbClr val="00B050"/>
                </a:solidFill>
              </a:rPr>
              <a:t>to determine whether a measure</a:t>
            </a:r>
            <a:r>
              <a:rPr lang="en-US" sz="2400" i="1" dirty="0"/>
              <a:t> other than that provided for by the national legislation at issue in the main proceedings, </a:t>
            </a:r>
            <a:r>
              <a:rPr lang="en-US" sz="2400" b="1" i="1" dirty="0">
                <a:solidFill>
                  <a:srgbClr val="00B050"/>
                </a:solidFill>
              </a:rPr>
              <a:t>such as increased taxation on alcoholic drinks</a:t>
            </a:r>
            <a:r>
              <a:rPr lang="en-US" sz="2400" i="1" dirty="0"/>
              <a:t>, </a:t>
            </a:r>
            <a:r>
              <a:rPr lang="en-US" sz="2400" b="1" i="1" dirty="0">
                <a:solidFill>
                  <a:srgbClr val="00B050"/>
                </a:solidFill>
              </a:rPr>
              <a:t>is capable of protecting human life and health as effectively</a:t>
            </a:r>
            <a:r>
              <a:rPr lang="en-US" sz="2400" i="1" dirty="0"/>
              <a:t> as that legislation, while being less restrictive of trade in those products within the European Union.</a:t>
            </a:r>
            <a:endParaRPr lang="cs-CZ" sz="2400" b="1" i="1" dirty="0">
              <a:solidFill>
                <a:srgbClr val="00B050"/>
              </a:solidFill>
            </a:endParaRP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p:cNvSpPr txBox="1"/>
          <p:nvPr/>
        </p:nvSpPr>
        <p:spPr>
          <a:xfrm>
            <a:off x="1704914" y="384547"/>
            <a:ext cx="6408712" cy="707886"/>
          </a:xfrm>
          <a:prstGeom prst="rect">
            <a:avLst/>
          </a:prstGeom>
          <a:noFill/>
        </p:spPr>
        <p:txBody>
          <a:bodyPr wrap="square" rtlCol="0">
            <a:spAutoFit/>
          </a:bodyPr>
          <a:lstStyle/>
          <a:p>
            <a:pPr fontAlgn="base"/>
            <a:r>
              <a:rPr lang="cs-CZ" sz="4000" dirty="0" err="1"/>
              <a:t>L</a:t>
            </a:r>
            <a:r>
              <a:rPr lang="cs-CZ" sz="4000" dirty="0" err="1" smtClean="0"/>
              <a:t>evel</a:t>
            </a:r>
            <a:r>
              <a:rPr lang="cs-CZ" sz="4000" dirty="0" smtClean="0"/>
              <a:t> </a:t>
            </a:r>
            <a:r>
              <a:rPr lang="cs-CZ" sz="4000" dirty="0" err="1"/>
              <a:t>of</a:t>
            </a:r>
            <a:r>
              <a:rPr lang="cs-CZ" sz="4000" dirty="0"/>
              <a:t> </a:t>
            </a:r>
            <a:r>
              <a:rPr lang="cs-CZ" sz="4000" dirty="0" err="1"/>
              <a:t>protection</a:t>
            </a:r>
            <a:endParaRPr lang="cs-CZ" sz="4000" dirty="0"/>
          </a:p>
        </p:txBody>
      </p:sp>
    </p:spTree>
    <p:extLst>
      <p:ext uri="{BB962C8B-B14F-4D97-AF65-F5344CB8AC3E}">
        <p14:creationId xmlns:p14="http://schemas.microsoft.com/office/powerpoint/2010/main" val="263408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038" y="1608220"/>
            <a:ext cx="8435280" cy="4929411"/>
          </a:xfrm>
        </p:spPr>
        <p:txBody>
          <a:bodyPr>
            <a:normAutofit/>
          </a:bodyPr>
          <a:lstStyle/>
          <a:p>
            <a:pPr marL="457200" indent="-457200">
              <a:buAutoNum type="arabicPeriod"/>
            </a:pPr>
            <a:endParaRPr lang="en-US" sz="4000" dirty="0">
              <a:ea typeface="ＭＳ Ｐゴシック" pitchFamily="34" charset="-128"/>
            </a:endParaRPr>
          </a:p>
          <a:p>
            <a:pPr marL="0" indent="0">
              <a:buNone/>
            </a:pPr>
            <a:r>
              <a:rPr lang="cs-CZ" sz="4000" dirty="0" smtClean="0">
                <a:ea typeface="ＭＳ Ｐゴシック" pitchFamily="34" charset="-128"/>
              </a:rPr>
              <a:t> </a:t>
            </a:r>
            <a:endParaRPr lang="en-US" sz="40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707886"/>
          </a:xfrm>
          <a:prstGeom prst="rect">
            <a:avLst/>
          </a:prstGeom>
          <a:noFill/>
        </p:spPr>
        <p:txBody>
          <a:bodyPr wrap="square" rtlCol="0">
            <a:spAutoFit/>
          </a:bodyPr>
          <a:lstStyle/>
          <a:p>
            <a:r>
              <a:rPr lang="cs-CZ" sz="4000" dirty="0" smtClean="0">
                <a:ea typeface="ＭＳ Ｐゴシック" pitchFamily="34" charset="-128"/>
              </a:rPr>
              <a:t>2. </a:t>
            </a:r>
            <a:r>
              <a:rPr lang="cs-CZ" sz="4000" dirty="0" err="1" smtClean="0">
                <a:ea typeface="ＭＳ Ｐゴシック" pitchFamily="34" charset="-128"/>
              </a:rPr>
              <a:t>Characteristics</a:t>
            </a:r>
            <a:endParaRPr lang="cs-CZ" sz="4000" dirty="0">
              <a:ea typeface="ＭＳ Ｐゴシック" pitchFamily="34" charset="-128"/>
            </a:endParaRPr>
          </a:p>
        </p:txBody>
      </p:sp>
      <p:sp>
        <p:nvSpPr>
          <p:cNvPr id="5" name="TextovéPole 4"/>
          <p:cNvSpPr txBox="1"/>
          <p:nvPr/>
        </p:nvSpPr>
        <p:spPr>
          <a:xfrm>
            <a:off x="467544" y="1077784"/>
            <a:ext cx="8064896" cy="4524315"/>
          </a:xfrm>
          <a:prstGeom prst="rect">
            <a:avLst/>
          </a:prstGeom>
          <a:noFill/>
        </p:spPr>
        <p:txBody>
          <a:bodyPr wrap="square" rtlCol="0">
            <a:spAutoFit/>
          </a:bodyPr>
          <a:lstStyle/>
          <a:p>
            <a:r>
              <a:rPr lang="cs-CZ" sz="2400" b="1" dirty="0" smtClean="0"/>
              <a:t>MULTI-LAYERED SYSTEM</a:t>
            </a:r>
          </a:p>
          <a:p>
            <a:endParaRPr lang="cs-CZ" sz="2400" dirty="0"/>
          </a:p>
          <a:p>
            <a:r>
              <a:rPr lang="en-US" sz="2400" dirty="0"/>
              <a:t> Where </a:t>
            </a:r>
            <a:r>
              <a:rPr lang="cs-CZ" sz="2400" dirty="0" err="1" smtClean="0"/>
              <a:t>the</a:t>
            </a:r>
            <a:r>
              <a:rPr lang="cs-CZ" sz="2400" dirty="0" smtClean="0"/>
              <a:t> EU </a:t>
            </a:r>
            <a:r>
              <a:rPr lang="en-US" sz="2400" dirty="0" smtClean="0"/>
              <a:t>regulation </a:t>
            </a:r>
            <a:r>
              <a:rPr lang="en-US" sz="2400" dirty="0"/>
              <a:t>does not specifically provide any </a:t>
            </a:r>
            <a:r>
              <a:rPr lang="cs-CZ" sz="2400" dirty="0" err="1" smtClean="0"/>
              <a:t>specific</a:t>
            </a:r>
            <a:r>
              <a:rPr lang="cs-CZ" sz="2400" dirty="0" smtClean="0"/>
              <a:t> </a:t>
            </a:r>
            <a:r>
              <a:rPr lang="cs-CZ" sz="2400" dirty="0" err="1" smtClean="0"/>
              <a:t>means</a:t>
            </a:r>
            <a:r>
              <a:rPr lang="cs-CZ" sz="2400" dirty="0" smtClean="0"/>
              <a:t> </a:t>
            </a:r>
            <a:r>
              <a:rPr lang="cs-CZ" sz="2400" dirty="0" err="1" smtClean="0"/>
              <a:t>of</a:t>
            </a:r>
            <a:r>
              <a:rPr lang="cs-CZ" sz="2400" dirty="0" smtClean="0"/>
              <a:t> </a:t>
            </a:r>
            <a:r>
              <a:rPr lang="cs-CZ" sz="2400" dirty="0" err="1" smtClean="0"/>
              <a:t>enforcement</a:t>
            </a:r>
            <a:r>
              <a:rPr lang="en-US" sz="2400" dirty="0" smtClean="0"/>
              <a:t> </a:t>
            </a:r>
            <a:r>
              <a:rPr lang="en-US" sz="2400" dirty="0"/>
              <a:t>or refers for that purpose to national laws, regulations and administrative provisions, </a:t>
            </a:r>
            <a:r>
              <a:rPr lang="en-US" sz="2400" u="sng" dirty="0" smtClean="0"/>
              <a:t>the </a:t>
            </a:r>
            <a:r>
              <a:rPr lang="en-US" sz="2400" u="sng" dirty="0"/>
              <a:t>Member States </a:t>
            </a:r>
            <a:r>
              <a:rPr lang="cs-CZ" sz="2400" u="sng" dirty="0" smtClean="0"/>
              <a:t>are </a:t>
            </a:r>
            <a:r>
              <a:rPr lang="cs-CZ" sz="2400" u="sng" dirty="0" err="1" smtClean="0"/>
              <a:t>required</a:t>
            </a:r>
            <a:r>
              <a:rPr lang="cs-CZ" sz="2400" u="sng" dirty="0" smtClean="0"/>
              <a:t> </a:t>
            </a:r>
            <a:r>
              <a:rPr lang="en-US" sz="2400" u="sng" dirty="0" smtClean="0"/>
              <a:t>to </a:t>
            </a:r>
            <a:r>
              <a:rPr lang="en-US" sz="2400" u="sng" dirty="0"/>
              <a:t>take all measures necessary to guarantee the application and effectiveness of </a:t>
            </a:r>
            <a:r>
              <a:rPr lang="cs-CZ" sz="2400" u="sng" dirty="0" smtClean="0"/>
              <a:t>EU </a:t>
            </a:r>
            <a:r>
              <a:rPr lang="en-US" sz="2400" u="sng" dirty="0" smtClean="0"/>
              <a:t>law</a:t>
            </a:r>
            <a:r>
              <a:rPr lang="cs-CZ" sz="2400" u="sng" dirty="0" smtClean="0"/>
              <a:t>.</a:t>
            </a:r>
          </a:p>
          <a:p>
            <a:endParaRPr lang="cs-CZ" sz="2400" dirty="0" smtClean="0"/>
          </a:p>
          <a:p>
            <a:r>
              <a:rPr lang="cs-CZ" sz="2400" dirty="0" err="1" smtClean="0"/>
              <a:t>For</a:t>
            </a:r>
            <a:r>
              <a:rPr lang="cs-CZ" sz="2400" dirty="0" smtClean="0"/>
              <a:t> </a:t>
            </a:r>
            <a:r>
              <a:rPr lang="cs-CZ" sz="2400" dirty="0" err="1" smtClean="0"/>
              <a:t>example</a:t>
            </a:r>
            <a:r>
              <a:rPr lang="cs-CZ" sz="2400" dirty="0" smtClean="0"/>
              <a:t>, t</a:t>
            </a:r>
            <a:r>
              <a:rPr lang="en-US" sz="2400" dirty="0" smtClean="0"/>
              <a:t>he </a:t>
            </a:r>
            <a:r>
              <a:rPr lang="en-US" sz="2400" u="sng" dirty="0" smtClean="0"/>
              <a:t>sanction</a:t>
            </a:r>
            <a:r>
              <a:rPr lang="en-US" sz="2400" dirty="0" smtClean="0"/>
              <a:t> </a:t>
            </a:r>
            <a:r>
              <a:rPr lang="en-US" sz="2400" dirty="0"/>
              <a:t>provided for must be analogous to those applicable to infringements of national law of similar nature and importance, and must be </a:t>
            </a:r>
            <a:r>
              <a:rPr lang="en-US" sz="2400" u="sng" dirty="0"/>
              <a:t>effective, proportionate and dissuasive</a:t>
            </a:r>
            <a:r>
              <a:rPr lang="en-US" sz="2400" dirty="0"/>
              <a:t>.</a:t>
            </a:r>
            <a:r>
              <a:rPr lang="cs-CZ" sz="2400" dirty="0" smtClean="0"/>
              <a:t> </a:t>
            </a:r>
            <a:endParaRPr lang="cs-CZ" sz="2400" dirty="0"/>
          </a:p>
        </p:txBody>
      </p:sp>
    </p:spTree>
    <p:extLst>
      <p:ext uri="{BB962C8B-B14F-4D97-AF65-F5344CB8AC3E}">
        <p14:creationId xmlns:p14="http://schemas.microsoft.com/office/powerpoint/2010/main" val="4068430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038" y="1608220"/>
            <a:ext cx="8435280" cy="4929411"/>
          </a:xfrm>
        </p:spPr>
        <p:txBody>
          <a:bodyPr>
            <a:normAutofit/>
          </a:bodyPr>
          <a:lstStyle/>
          <a:p>
            <a:pPr marL="457200" indent="-457200">
              <a:buAutoNum type="arabicPeriod"/>
            </a:pPr>
            <a:endParaRPr lang="en-US" sz="4000" dirty="0">
              <a:ea typeface="ＭＳ Ｐゴシック" pitchFamily="34" charset="-128"/>
            </a:endParaRPr>
          </a:p>
          <a:p>
            <a:pPr marL="0" indent="0">
              <a:buNone/>
            </a:pPr>
            <a:r>
              <a:rPr lang="cs-CZ" sz="4000" dirty="0" smtClean="0">
                <a:ea typeface="ＭＳ Ｐゴシック" pitchFamily="34" charset="-128"/>
              </a:rPr>
              <a:t> </a:t>
            </a:r>
            <a:endParaRPr lang="en-US" sz="40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707886"/>
          </a:xfrm>
          <a:prstGeom prst="rect">
            <a:avLst/>
          </a:prstGeom>
          <a:noFill/>
        </p:spPr>
        <p:txBody>
          <a:bodyPr wrap="square" rtlCol="0">
            <a:spAutoFit/>
          </a:bodyPr>
          <a:lstStyle/>
          <a:p>
            <a:r>
              <a:rPr lang="cs-CZ" sz="4000" dirty="0" smtClean="0">
                <a:ea typeface="ＭＳ Ｐゴシック" pitchFamily="34" charset="-128"/>
              </a:rPr>
              <a:t>2. </a:t>
            </a:r>
            <a:r>
              <a:rPr lang="cs-CZ" sz="4000" dirty="0" err="1" smtClean="0">
                <a:ea typeface="ＭＳ Ｐゴシック" pitchFamily="34" charset="-128"/>
              </a:rPr>
              <a:t>Characteristics</a:t>
            </a:r>
            <a:endParaRPr lang="cs-CZ" sz="4000" dirty="0">
              <a:ea typeface="ＭＳ Ｐゴシック" pitchFamily="34" charset="-128"/>
            </a:endParaRPr>
          </a:p>
        </p:txBody>
      </p:sp>
      <p:pic>
        <p:nvPicPr>
          <p:cNvPr id="6146" name="Picture 2" descr="http://dearcyprus.com/wp-content/uploads/2014/10/Martin_caretta_2000x133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640" y="2636509"/>
            <a:ext cx="5491692" cy="3676688"/>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827584" y="1700808"/>
            <a:ext cx="7776864" cy="646331"/>
          </a:xfrm>
          <a:prstGeom prst="rect">
            <a:avLst/>
          </a:prstGeom>
          <a:noFill/>
        </p:spPr>
        <p:txBody>
          <a:bodyPr wrap="square" rtlCol="0">
            <a:spAutoFit/>
          </a:bodyPr>
          <a:lstStyle/>
          <a:p>
            <a:r>
              <a:rPr lang="cs-CZ" dirty="0" err="1" smtClean="0"/>
              <a:t>It</a:t>
            </a:r>
            <a:r>
              <a:rPr lang="cs-CZ" dirty="0" smtClean="0"/>
              <a:t> </a:t>
            </a:r>
            <a:r>
              <a:rPr lang="cs-CZ" dirty="0" err="1" smtClean="0"/>
              <a:t>is</a:t>
            </a:r>
            <a:r>
              <a:rPr lang="cs-CZ" dirty="0" smtClean="0"/>
              <a:t> not </a:t>
            </a:r>
            <a:r>
              <a:rPr lang="cs-CZ" dirty="0" err="1" smtClean="0"/>
              <a:t>enough</a:t>
            </a:r>
            <a:r>
              <a:rPr lang="cs-CZ" dirty="0" smtClean="0"/>
              <a:t> to </a:t>
            </a:r>
            <a:r>
              <a:rPr lang="cs-CZ" dirty="0" err="1" smtClean="0"/>
              <a:t>implement</a:t>
            </a:r>
            <a:r>
              <a:rPr lang="cs-CZ" dirty="0" smtClean="0"/>
              <a:t> EU </a:t>
            </a:r>
            <a:r>
              <a:rPr lang="cs-CZ" dirty="0" err="1" smtClean="0"/>
              <a:t>regulation</a:t>
            </a:r>
            <a:r>
              <a:rPr lang="cs-CZ" dirty="0" smtClean="0"/>
              <a:t>, </a:t>
            </a:r>
            <a:r>
              <a:rPr lang="cs-CZ" dirty="0" err="1" smtClean="0"/>
              <a:t>correct</a:t>
            </a:r>
            <a:r>
              <a:rPr lang="cs-CZ" dirty="0" smtClean="0"/>
              <a:t> </a:t>
            </a:r>
            <a:r>
              <a:rPr lang="cs-CZ" dirty="0" err="1" smtClean="0"/>
              <a:t>application</a:t>
            </a:r>
            <a:r>
              <a:rPr lang="cs-CZ" dirty="0" smtClean="0"/>
              <a:t> </a:t>
            </a:r>
            <a:r>
              <a:rPr lang="cs-CZ" dirty="0" err="1" smtClean="0"/>
              <a:t>is</a:t>
            </a:r>
            <a:r>
              <a:rPr lang="cs-CZ" dirty="0" smtClean="0"/>
              <a:t> </a:t>
            </a:r>
            <a:r>
              <a:rPr lang="cs-CZ" dirty="0" err="1" smtClean="0"/>
              <a:t>needed</a:t>
            </a:r>
            <a:r>
              <a:rPr lang="cs-CZ" dirty="0" smtClean="0"/>
              <a:t>!</a:t>
            </a:r>
          </a:p>
          <a:p>
            <a:r>
              <a:rPr lang="cs-CZ" dirty="0" err="1" smtClean="0"/>
              <a:t>Caretta</a:t>
            </a:r>
            <a:r>
              <a:rPr lang="cs-CZ" dirty="0" smtClean="0"/>
              <a:t> </a:t>
            </a:r>
            <a:r>
              <a:rPr lang="cs-CZ" dirty="0" err="1" smtClean="0"/>
              <a:t>caretta</a:t>
            </a:r>
            <a:r>
              <a:rPr lang="cs-CZ" dirty="0"/>
              <a:t> (</a:t>
            </a:r>
            <a:r>
              <a:rPr lang="cs-CZ" dirty="0" smtClean="0"/>
              <a:t>C-103/00) – </a:t>
            </a:r>
            <a:r>
              <a:rPr lang="cs-CZ" dirty="0" err="1" smtClean="0"/>
              <a:t>national</a:t>
            </a:r>
            <a:r>
              <a:rPr lang="cs-CZ" dirty="0" smtClean="0"/>
              <a:t>/EU  </a:t>
            </a:r>
            <a:r>
              <a:rPr lang="cs-CZ" dirty="0" err="1" smtClean="0"/>
              <a:t>inspections</a:t>
            </a:r>
            <a:r>
              <a:rPr lang="cs-CZ" dirty="0"/>
              <a:t>, no </a:t>
            </a:r>
            <a:r>
              <a:rPr lang="cs-CZ" dirty="0" err="1"/>
              <a:t>margin</a:t>
            </a:r>
            <a:r>
              <a:rPr lang="cs-CZ" dirty="0"/>
              <a:t> </a:t>
            </a:r>
            <a:r>
              <a:rPr lang="cs-CZ" dirty="0" err="1"/>
              <a:t>of</a:t>
            </a:r>
            <a:r>
              <a:rPr lang="cs-CZ" dirty="0"/>
              <a:t> </a:t>
            </a:r>
            <a:r>
              <a:rPr lang="cs-CZ" dirty="0" err="1"/>
              <a:t>appreciation</a:t>
            </a:r>
            <a:endParaRPr lang="cs-CZ" dirty="0"/>
          </a:p>
        </p:txBody>
      </p:sp>
    </p:spTree>
    <p:extLst>
      <p:ext uri="{BB962C8B-B14F-4D97-AF65-F5344CB8AC3E}">
        <p14:creationId xmlns:p14="http://schemas.microsoft.com/office/powerpoint/2010/main" val="42051293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038" y="1608220"/>
            <a:ext cx="8435280" cy="4929411"/>
          </a:xfrm>
        </p:spPr>
        <p:txBody>
          <a:bodyPr>
            <a:normAutofit/>
          </a:bodyPr>
          <a:lstStyle/>
          <a:p>
            <a:pPr marL="457200" indent="-457200">
              <a:buAutoNum type="arabicPeriod"/>
            </a:pPr>
            <a:endParaRPr lang="en-US" sz="4000" dirty="0">
              <a:ea typeface="ＭＳ Ｐゴシック" pitchFamily="34" charset="-128"/>
            </a:endParaRPr>
          </a:p>
          <a:p>
            <a:pPr marL="0" indent="0">
              <a:buNone/>
            </a:pPr>
            <a:r>
              <a:rPr lang="cs-CZ" sz="4000" dirty="0" smtClean="0">
                <a:ea typeface="ＭＳ Ｐゴシック" pitchFamily="34" charset="-128"/>
              </a:rPr>
              <a:t> </a:t>
            </a:r>
            <a:endParaRPr lang="en-US" sz="40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707886"/>
          </a:xfrm>
          <a:prstGeom prst="rect">
            <a:avLst/>
          </a:prstGeom>
          <a:noFill/>
        </p:spPr>
        <p:txBody>
          <a:bodyPr wrap="square" rtlCol="0">
            <a:spAutoFit/>
          </a:bodyPr>
          <a:lstStyle/>
          <a:p>
            <a:r>
              <a:rPr lang="cs-CZ" sz="4000" dirty="0" smtClean="0">
                <a:ea typeface="ＭＳ Ｐゴシック" pitchFamily="34" charset="-128"/>
              </a:rPr>
              <a:t>2. </a:t>
            </a:r>
            <a:r>
              <a:rPr lang="cs-CZ" sz="4000" dirty="0" err="1" smtClean="0">
                <a:ea typeface="ＭＳ Ｐゴシック" pitchFamily="34" charset="-128"/>
              </a:rPr>
              <a:t>Characteristics</a:t>
            </a:r>
            <a:endParaRPr lang="cs-CZ" sz="4000" dirty="0">
              <a:ea typeface="ＭＳ Ｐゴシック" pitchFamily="34" charset="-128"/>
            </a:endParaRPr>
          </a:p>
        </p:txBody>
      </p:sp>
      <p:sp>
        <p:nvSpPr>
          <p:cNvPr id="6" name="TextovéPole 5"/>
          <p:cNvSpPr txBox="1"/>
          <p:nvPr/>
        </p:nvSpPr>
        <p:spPr>
          <a:xfrm>
            <a:off x="827584" y="1700808"/>
            <a:ext cx="7776864" cy="1200329"/>
          </a:xfrm>
          <a:prstGeom prst="rect">
            <a:avLst/>
          </a:prstGeom>
          <a:noFill/>
        </p:spPr>
        <p:txBody>
          <a:bodyPr wrap="square" rtlCol="0">
            <a:spAutoFit/>
          </a:bodyPr>
          <a:lstStyle/>
          <a:p>
            <a:r>
              <a:rPr lang="cs-CZ" b="1" dirty="0" smtClean="0"/>
              <a:t>C-121/07: </a:t>
            </a:r>
            <a:r>
              <a:rPr lang="cs-CZ" i="1" dirty="0" smtClean="0"/>
              <a:t>A</a:t>
            </a:r>
            <a:r>
              <a:rPr lang="en-US" i="1" dirty="0" smtClean="0"/>
              <a:t> </a:t>
            </a:r>
            <a:r>
              <a:rPr lang="en-US" i="1" dirty="0"/>
              <a:t>Member State may not plead difficulties of implementation which emerge at the stage when a Community measure is put into effect, including difficulties relating to opposition on the part of certain individuals, to justify a failure to comply with obligations and time-limits laid down by Community </a:t>
            </a:r>
            <a:r>
              <a:rPr lang="en-US" i="1" dirty="0" smtClean="0"/>
              <a:t>law</a:t>
            </a:r>
            <a:r>
              <a:rPr lang="cs-CZ" i="1" dirty="0" smtClean="0"/>
              <a:t>. </a:t>
            </a:r>
            <a:endParaRPr lang="cs-CZ" i="1" dirty="0"/>
          </a:p>
        </p:txBody>
      </p:sp>
      <p:pic>
        <p:nvPicPr>
          <p:cNvPr id="12290" name="Picture 2" descr="Greenpeace activists demonstrate against genetically modified maize at the Eiffel Tower in Paris, 12 February 20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4104" y="3068960"/>
            <a:ext cx="3855368" cy="288032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rt.com/files/news/1f/32/00/00/monsanto-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74554" y="3068960"/>
            <a:ext cx="4329893"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876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536" y="1191460"/>
            <a:ext cx="8229600" cy="4525963"/>
          </a:xfrm>
        </p:spPr>
        <p:txBody>
          <a:bodyPr>
            <a:normAutofit fontScale="92500" lnSpcReduction="10000"/>
          </a:bodyPr>
          <a:lstStyle/>
          <a:p>
            <a:r>
              <a:rPr lang="en-US" u="sng" dirty="0" smtClean="0"/>
              <a:t>Environmental </a:t>
            </a:r>
            <a:r>
              <a:rPr lang="en-US" u="sng" dirty="0"/>
              <a:t>policy </a:t>
            </a:r>
            <a:r>
              <a:rPr lang="en-US" dirty="0"/>
              <a:t>was not regulated at the Community level in the beginning, </a:t>
            </a:r>
            <a:r>
              <a:rPr lang="cs-CZ" dirty="0" smtClean="0"/>
              <a:t>but has </a:t>
            </a:r>
            <a:r>
              <a:rPr lang="cs-CZ" dirty="0" err="1" smtClean="0"/>
              <a:t>developed</a:t>
            </a:r>
            <a:r>
              <a:rPr lang="cs-CZ" dirty="0" smtClean="0"/>
              <a:t> in </a:t>
            </a:r>
            <a:r>
              <a:rPr lang="cs-CZ" dirty="0" err="1" smtClean="0"/>
              <a:t>the</a:t>
            </a:r>
            <a:r>
              <a:rPr lang="cs-CZ" dirty="0" smtClean="0"/>
              <a:t> </a:t>
            </a:r>
            <a:r>
              <a:rPr lang="cs-CZ" dirty="0" err="1" smtClean="0"/>
              <a:t>Treaties</a:t>
            </a:r>
            <a:r>
              <a:rPr lang="cs-CZ" dirty="0" smtClean="0"/>
              <a:t> and CJEU case </a:t>
            </a:r>
            <a:r>
              <a:rPr lang="cs-CZ" dirty="0" err="1" smtClean="0"/>
              <a:t>law</a:t>
            </a:r>
            <a:r>
              <a:rPr lang="en-US" dirty="0" smtClean="0"/>
              <a:t>.</a:t>
            </a:r>
            <a:endParaRPr lang="en-US" dirty="0"/>
          </a:p>
          <a:p>
            <a:r>
              <a:rPr lang="en-US" dirty="0"/>
              <a:t>In the beginning, economic integration was the focus</a:t>
            </a:r>
            <a:r>
              <a:rPr lang="en-US" dirty="0" smtClean="0"/>
              <a:t>.</a:t>
            </a:r>
            <a:endParaRPr lang="cs-CZ" dirty="0" smtClean="0"/>
          </a:p>
          <a:p>
            <a:r>
              <a:rPr lang="en-US" dirty="0" smtClean="0">
                <a:ea typeface="ＭＳ Ｐゴシック" pitchFamily="34" charset="-128"/>
              </a:rPr>
              <a:t>Protection </a:t>
            </a:r>
            <a:r>
              <a:rPr lang="en-US" dirty="0">
                <a:ea typeface="ＭＳ Ｐゴシック" pitchFamily="34" charset="-128"/>
              </a:rPr>
              <a:t>of the environment became part of the </a:t>
            </a:r>
            <a:r>
              <a:rPr lang="en-US" dirty="0" smtClean="0">
                <a:ea typeface="ＭＳ Ｐゴシック" pitchFamily="34" charset="-128"/>
              </a:rPr>
              <a:t>internal </a:t>
            </a:r>
            <a:r>
              <a:rPr lang="en-US" dirty="0">
                <a:ea typeface="ＭＳ Ｐゴシック" pitchFamily="34" charset="-128"/>
              </a:rPr>
              <a:t>common </a:t>
            </a:r>
            <a:r>
              <a:rPr lang="en-US" dirty="0" smtClean="0">
                <a:ea typeface="ＭＳ Ｐゴシック" pitchFamily="34" charset="-128"/>
              </a:rPr>
              <a:t>policy</a:t>
            </a:r>
            <a:r>
              <a:rPr lang="cs-CZ" dirty="0">
                <a:ea typeface="ＭＳ Ｐゴシック" pitchFamily="34" charset="-128"/>
              </a:rPr>
              <a:t> </a:t>
            </a:r>
            <a:r>
              <a:rPr lang="cs-CZ" dirty="0" smtClean="0">
                <a:ea typeface="ＭＳ Ｐゴシック" pitchFamily="34" charset="-128"/>
              </a:rPr>
              <a:t>and </a:t>
            </a:r>
            <a:r>
              <a:rPr lang="cs-CZ" dirty="0" err="1" smtClean="0">
                <a:ea typeface="ＭＳ Ｐゴシック" pitchFamily="34" charset="-128"/>
              </a:rPr>
              <a:t>was</a:t>
            </a:r>
            <a:r>
              <a:rPr lang="cs-CZ" dirty="0" smtClean="0">
                <a:ea typeface="ＭＳ Ｐゴシック" pitchFamily="34" charset="-128"/>
              </a:rPr>
              <a:t> </a:t>
            </a:r>
            <a:r>
              <a:rPr lang="cs-CZ" dirty="0" err="1" smtClean="0">
                <a:ea typeface="ＭＳ Ｐゴシック" pitchFamily="34" charset="-128"/>
              </a:rPr>
              <a:t>followed</a:t>
            </a:r>
            <a:r>
              <a:rPr lang="cs-CZ" dirty="0" smtClean="0">
                <a:ea typeface="ＭＳ Ｐゴシック" pitchFamily="34" charset="-128"/>
              </a:rPr>
              <a:t> by a </a:t>
            </a:r>
            <a:r>
              <a:rPr lang="cs-CZ" dirty="0" err="1" smtClean="0">
                <a:ea typeface="ＭＳ Ｐゴシック" pitchFamily="34" charset="-128"/>
              </a:rPr>
              <a:t>huge</a:t>
            </a:r>
            <a:r>
              <a:rPr lang="cs-CZ" dirty="0" smtClean="0">
                <a:ea typeface="ＭＳ Ｐゴシック" pitchFamily="34" charset="-128"/>
              </a:rPr>
              <a:t> </a:t>
            </a:r>
            <a:r>
              <a:rPr lang="cs-CZ" dirty="0" err="1" smtClean="0">
                <a:ea typeface="ＭＳ Ｐゴシック" pitchFamily="34" charset="-128"/>
              </a:rPr>
              <a:t>bulk</a:t>
            </a:r>
            <a:r>
              <a:rPr lang="cs-CZ" dirty="0" smtClean="0">
                <a:ea typeface="ＭＳ Ｐゴシック" pitchFamily="34" charset="-128"/>
              </a:rPr>
              <a:t> </a:t>
            </a:r>
            <a:r>
              <a:rPr lang="cs-CZ" dirty="0" err="1" smtClean="0">
                <a:ea typeface="ＭＳ Ｐゴシック" pitchFamily="34" charset="-128"/>
              </a:rPr>
              <a:t>of</a:t>
            </a:r>
            <a:r>
              <a:rPr lang="cs-CZ" dirty="0" smtClean="0">
                <a:ea typeface="ＭＳ Ｐゴシック" pitchFamily="34" charset="-128"/>
              </a:rPr>
              <a:t> </a:t>
            </a:r>
            <a:r>
              <a:rPr lang="cs-CZ" dirty="0" err="1" smtClean="0">
                <a:ea typeface="ＭＳ Ｐゴシック" pitchFamily="34" charset="-128"/>
              </a:rPr>
              <a:t>legislation</a:t>
            </a:r>
            <a:r>
              <a:rPr lang="cs-CZ" dirty="0" smtClean="0">
                <a:ea typeface="ＭＳ Ｐゴシック" pitchFamily="34" charset="-128"/>
              </a:rPr>
              <a:t>.</a:t>
            </a:r>
          </a:p>
          <a:p>
            <a:r>
              <a:rPr lang="en-US" dirty="0"/>
              <a:t>European Union </a:t>
            </a:r>
            <a:r>
              <a:rPr lang="en-US" u="sng" dirty="0"/>
              <a:t>environmental legislation </a:t>
            </a:r>
            <a:r>
              <a:rPr lang="en-US" dirty="0"/>
              <a:t>has developed over the last </a:t>
            </a:r>
            <a:r>
              <a:rPr lang="cs-CZ" dirty="0" smtClean="0"/>
              <a:t>4</a:t>
            </a:r>
            <a:r>
              <a:rPr lang="en-US" dirty="0" smtClean="0"/>
              <a:t>0 </a:t>
            </a:r>
            <a:r>
              <a:rPr lang="en-US" dirty="0"/>
              <a:t>years.</a:t>
            </a:r>
          </a:p>
          <a:p>
            <a:endParaRPr lang="cs-CZ" dirty="0" smtClean="0">
              <a:ea typeface="ＭＳ Ｐゴシック" pitchFamily="34" charset="-128"/>
            </a:endParaRPr>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Last </a:t>
            </a:r>
            <a:r>
              <a:rPr lang="cs-CZ" sz="4000" b="1" dirty="0" err="1" smtClean="0"/>
              <a:t>lecture</a:t>
            </a:r>
            <a:r>
              <a:rPr lang="cs-CZ" sz="4000" b="1" dirty="0" smtClean="0"/>
              <a:t> </a:t>
            </a:r>
            <a:r>
              <a:rPr lang="cs-CZ" sz="4000" b="1" dirty="0" err="1" smtClean="0"/>
              <a:t>summary</a:t>
            </a:r>
            <a:endParaRPr lang="cs-CZ" sz="4000" b="1" dirty="0"/>
          </a:p>
        </p:txBody>
      </p:sp>
    </p:spTree>
    <p:extLst>
      <p:ext uri="{BB962C8B-B14F-4D97-AF65-F5344CB8AC3E}">
        <p14:creationId xmlns:p14="http://schemas.microsoft.com/office/powerpoint/2010/main" val="20405492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038" y="1608220"/>
            <a:ext cx="8435280" cy="4929411"/>
          </a:xfrm>
        </p:spPr>
        <p:txBody>
          <a:bodyPr>
            <a:normAutofit/>
          </a:bodyPr>
          <a:lstStyle/>
          <a:p>
            <a:pPr marL="0" indent="0">
              <a:buNone/>
            </a:pPr>
            <a:r>
              <a:rPr lang="cs-CZ" sz="2400" dirty="0" err="1" smtClean="0">
                <a:ea typeface="ＭＳ Ｐゴシック" pitchFamily="34" charset="-128"/>
              </a:rPr>
              <a:t>Acceptance</a:t>
            </a:r>
            <a:r>
              <a:rPr lang="cs-CZ" sz="2400" dirty="0" smtClean="0">
                <a:ea typeface="ＭＳ Ｐゴシック" pitchFamily="34" charset="-128"/>
              </a:rPr>
              <a:t> </a:t>
            </a:r>
            <a:r>
              <a:rPr lang="cs-CZ" sz="2400" dirty="0" err="1">
                <a:ea typeface="ＭＳ Ｐゴシック" pitchFamily="34" charset="-128"/>
              </a:rPr>
              <a:t>of</a:t>
            </a:r>
            <a:r>
              <a:rPr lang="cs-CZ" sz="2400" dirty="0">
                <a:ea typeface="ＭＳ Ｐゴシック" pitchFamily="34" charset="-128"/>
              </a:rPr>
              <a:t> </a:t>
            </a:r>
            <a:r>
              <a:rPr lang="cs-CZ" sz="2400" dirty="0" err="1" smtClean="0">
                <a:ea typeface="ＭＳ Ｐゴシック" pitchFamily="34" charset="-128"/>
              </a:rPr>
              <a:t>Euenvironmental</a:t>
            </a:r>
            <a:r>
              <a:rPr lang="cs-CZ" sz="2400" dirty="0" smtClean="0">
                <a:ea typeface="ＭＳ Ｐゴシック" pitchFamily="34" charset="-128"/>
              </a:rPr>
              <a:t> </a:t>
            </a:r>
            <a:r>
              <a:rPr lang="cs-CZ" sz="2400" dirty="0" err="1" smtClean="0">
                <a:ea typeface="ＭＳ Ｐゴシック" pitchFamily="34" charset="-128"/>
              </a:rPr>
              <a:t>law</a:t>
            </a:r>
            <a:r>
              <a:rPr lang="cs-CZ" sz="2400" dirty="0" smtClean="0">
                <a:ea typeface="ＭＳ Ｐゴシック" pitchFamily="34" charset="-128"/>
              </a:rPr>
              <a:t>, </a:t>
            </a:r>
            <a:r>
              <a:rPr lang="cs-CZ" sz="2400" dirty="0">
                <a:ea typeface="ＭＳ Ｐゴシック" pitchFamily="34" charset="-128"/>
              </a:rPr>
              <a:t>role </a:t>
            </a:r>
            <a:r>
              <a:rPr lang="cs-CZ" sz="2400" dirty="0" err="1">
                <a:ea typeface="ＭＳ Ｐゴシック" pitchFamily="34" charset="-128"/>
              </a:rPr>
              <a:t>of</a:t>
            </a:r>
            <a:r>
              <a:rPr lang="cs-CZ" sz="2400" dirty="0">
                <a:ea typeface="ＭＳ Ｐゴシック" pitchFamily="34" charset="-128"/>
              </a:rPr>
              <a:t> </a:t>
            </a:r>
            <a:r>
              <a:rPr lang="cs-CZ" sz="2400" dirty="0" err="1">
                <a:ea typeface="ＭＳ Ｐゴシック" pitchFamily="34" charset="-128"/>
              </a:rPr>
              <a:t>the</a:t>
            </a:r>
            <a:r>
              <a:rPr lang="cs-CZ" sz="2400" dirty="0">
                <a:ea typeface="ＭＳ Ｐゴシック" pitchFamily="34" charset="-128"/>
              </a:rPr>
              <a:t> </a:t>
            </a:r>
            <a:r>
              <a:rPr lang="cs-CZ" sz="2400" dirty="0" err="1">
                <a:ea typeface="ＭＳ Ｐゴシック" pitchFamily="34" charset="-128"/>
              </a:rPr>
              <a:t>national</a:t>
            </a:r>
            <a:r>
              <a:rPr lang="cs-CZ" sz="2400" dirty="0">
                <a:ea typeface="ＭＳ Ｐゴシック" pitchFamily="34" charset="-128"/>
              </a:rPr>
              <a:t> </a:t>
            </a:r>
            <a:r>
              <a:rPr lang="cs-CZ" sz="2400" dirty="0" err="1">
                <a:ea typeface="ＭＳ Ｐゴシック" pitchFamily="34" charset="-128"/>
              </a:rPr>
              <a:t>courts</a:t>
            </a:r>
            <a:r>
              <a:rPr lang="cs-CZ" sz="2400" dirty="0">
                <a:ea typeface="ＭＳ Ｐゴシック" pitchFamily="34" charset="-128"/>
              </a:rPr>
              <a:t>, not </a:t>
            </a:r>
            <a:r>
              <a:rPr lang="cs-CZ" sz="2400" dirty="0" err="1">
                <a:ea typeface="ＭＳ Ｐゴシック" pitchFamily="34" charset="-128"/>
              </a:rPr>
              <a:t>always</a:t>
            </a:r>
            <a:r>
              <a:rPr lang="cs-CZ" sz="2400" dirty="0">
                <a:ea typeface="ＭＳ Ｐゴシック" pitchFamily="34" charset="-128"/>
              </a:rPr>
              <a:t> </a:t>
            </a:r>
            <a:r>
              <a:rPr lang="cs-CZ" sz="2400" dirty="0" err="1" smtClean="0">
                <a:ea typeface="ＭＳ Ｐゴシック" pitchFamily="34" charset="-128"/>
              </a:rPr>
              <a:t>the</a:t>
            </a:r>
            <a:r>
              <a:rPr lang="cs-CZ" sz="2400" dirty="0" smtClean="0">
                <a:ea typeface="ＭＳ Ｐゴシック" pitchFamily="34" charset="-128"/>
              </a:rPr>
              <a:t> </a:t>
            </a:r>
            <a:r>
              <a:rPr lang="cs-CZ" sz="2400" dirty="0" err="1" smtClean="0">
                <a:ea typeface="ＭＳ Ｐゴシック" pitchFamily="34" charset="-128"/>
              </a:rPr>
              <a:t>NGOs</a:t>
            </a:r>
            <a:endParaRPr lang="cs-CZ" sz="2400" dirty="0">
              <a:ea typeface="ＭＳ Ｐゴシック" pitchFamily="34" charset="-128"/>
            </a:endParaRPr>
          </a:p>
          <a:p>
            <a:pPr marL="0" indent="0">
              <a:buNone/>
            </a:pPr>
            <a:r>
              <a:rPr lang="en-US" sz="2400" dirty="0" smtClean="0">
                <a:ea typeface="ＭＳ Ｐゴシック" pitchFamily="34" charset="-128"/>
              </a:rPr>
              <a:t>High  </a:t>
            </a:r>
            <a:r>
              <a:rPr lang="en-US" sz="2400" dirty="0">
                <a:ea typeface="ＭＳ Ｐゴシック" pitchFamily="34" charset="-128"/>
              </a:rPr>
              <a:t>Court  of  Justice  Queen's  Bench  Division  Administrative  Court  </a:t>
            </a:r>
            <a:r>
              <a:rPr lang="en-US" sz="2400" dirty="0" err="1" smtClean="0">
                <a:ea typeface="ＭＳ Ｐゴシック" pitchFamily="34" charset="-128"/>
              </a:rPr>
              <a:t>Ardagh</a:t>
            </a:r>
            <a:r>
              <a:rPr lang="en-US" sz="2400" dirty="0" smtClean="0">
                <a:ea typeface="ＭＳ Ｐゴシック" pitchFamily="34" charset="-128"/>
              </a:rPr>
              <a:t>  </a:t>
            </a:r>
            <a:r>
              <a:rPr lang="en-US" sz="2400" dirty="0">
                <a:ea typeface="ＭＳ Ｐゴシック" pitchFamily="34" charset="-128"/>
              </a:rPr>
              <a:t>Glass  Ltd  </a:t>
            </a:r>
            <a:r>
              <a:rPr lang="en-US" sz="2400" dirty="0" smtClean="0">
                <a:ea typeface="ＭＳ Ｐゴシック" pitchFamily="34" charset="-128"/>
              </a:rPr>
              <a:t>v</a:t>
            </a:r>
            <a:r>
              <a:rPr lang="cs-CZ" sz="2400" dirty="0" smtClean="0">
                <a:ea typeface="ＭＳ Ｐゴシック" pitchFamily="34" charset="-128"/>
              </a:rPr>
              <a:t> </a:t>
            </a:r>
            <a:r>
              <a:rPr lang="en-US" sz="2400" dirty="0" smtClean="0">
                <a:ea typeface="ＭＳ Ｐゴシック" pitchFamily="34" charset="-128"/>
              </a:rPr>
              <a:t>Chester  </a:t>
            </a:r>
            <a:r>
              <a:rPr lang="en-US" sz="2400" dirty="0">
                <a:ea typeface="ＭＳ Ｐゴシック" pitchFamily="34" charset="-128"/>
              </a:rPr>
              <a:t>City  Council  &amp;  </a:t>
            </a:r>
            <a:r>
              <a:rPr lang="en-US" sz="2400" dirty="0" err="1" smtClean="0">
                <a:ea typeface="ＭＳ Ｐゴシック" pitchFamily="34" charset="-128"/>
              </a:rPr>
              <a:t>Anor</a:t>
            </a:r>
            <a:r>
              <a:rPr lang="en-US" sz="2400" dirty="0" smtClean="0">
                <a:ea typeface="ＭＳ Ｐゴシック" pitchFamily="34" charset="-128"/>
              </a:rPr>
              <a:t>.  </a:t>
            </a:r>
            <a:r>
              <a:rPr lang="en-US" sz="2400" dirty="0">
                <a:ea typeface="ＭＳ Ｐゴシック" pitchFamily="34" charset="-128"/>
              </a:rPr>
              <a:t>EWHC  745.  8.  4.  </a:t>
            </a:r>
            <a:r>
              <a:rPr lang="en-US" sz="2400" dirty="0" smtClean="0">
                <a:ea typeface="ＭＳ Ｐゴシック" pitchFamily="34" charset="-128"/>
              </a:rPr>
              <a:t>2009</a:t>
            </a:r>
            <a:r>
              <a:rPr lang="cs-CZ" sz="2400" dirty="0" smtClean="0">
                <a:ea typeface="ＭＳ Ｐゴシック" pitchFamily="34" charset="-128"/>
              </a:rPr>
              <a:t> </a:t>
            </a:r>
            <a:endParaRPr lang="en-US" sz="4000" dirty="0">
              <a:ea typeface="ＭＳ Ｐゴシック" pitchFamily="34" charset="-128"/>
            </a:endParaRPr>
          </a:p>
          <a:p>
            <a:pPr marL="0" indent="0">
              <a:buNone/>
            </a:pPr>
            <a:r>
              <a:rPr lang="cs-CZ" sz="4000" dirty="0" smtClean="0">
                <a:ea typeface="ＭＳ Ｐゴシック" pitchFamily="34" charset="-128"/>
              </a:rPr>
              <a:t> </a:t>
            </a:r>
            <a:endParaRPr lang="en-US" sz="40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707886"/>
          </a:xfrm>
          <a:prstGeom prst="rect">
            <a:avLst/>
          </a:prstGeom>
          <a:noFill/>
        </p:spPr>
        <p:txBody>
          <a:bodyPr wrap="square" rtlCol="0">
            <a:spAutoFit/>
          </a:bodyPr>
          <a:lstStyle/>
          <a:p>
            <a:r>
              <a:rPr lang="cs-CZ" sz="4000" dirty="0" smtClean="0">
                <a:ea typeface="ＭＳ Ｐゴシック" pitchFamily="34" charset="-128"/>
              </a:rPr>
              <a:t>2. </a:t>
            </a:r>
            <a:r>
              <a:rPr lang="cs-CZ" sz="4000" dirty="0" err="1" smtClean="0">
                <a:ea typeface="ＭＳ Ｐゴシック" pitchFamily="34" charset="-128"/>
              </a:rPr>
              <a:t>Characteristics</a:t>
            </a:r>
            <a:endParaRPr lang="cs-CZ" sz="4000" dirty="0">
              <a:ea typeface="ＭＳ Ｐゴシック" pitchFamily="34" charset="-128"/>
            </a:endParaRPr>
          </a:p>
        </p:txBody>
      </p:sp>
      <p:pic>
        <p:nvPicPr>
          <p:cNvPr id="5122" name="Picture 2" descr="http://news.bbcimg.co.uk/media/images/69068000/jpg/_69068869_6906873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832" y="3489409"/>
            <a:ext cx="4368482" cy="2457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6433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038" y="1608220"/>
            <a:ext cx="8435280" cy="4929411"/>
          </a:xfrm>
        </p:spPr>
        <p:txBody>
          <a:bodyPr>
            <a:normAutofit/>
          </a:bodyPr>
          <a:lstStyle/>
          <a:p>
            <a:pPr marL="0" indent="0">
              <a:buNone/>
            </a:pPr>
            <a:r>
              <a:rPr lang="cs-CZ" sz="2400" dirty="0" smtClean="0">
                <a:ea typeface="ＭＳ Ｐゴシック" pitchFamily="34" charset="-128"/>
              </a:rPr>
              <a:t>CLOSING THE GAPS VIA INTERPRETATION</a:t>
            </a:r>
          </a:p>
          <a:p>
            <a:pPr marL="0" indent="0">
              <a:buNone/>
            </a:pPr>
            <a:r>
              <a:rPr lang="cs-CZ" sz="2400" dirty="0" smtClean="0">
                <a:ea typeface="ＭＳ Ｐゴシック" pitchFamily="34" charset="-128"/>
              </a:rPr>
              <a:t>IMPORTANCE OF PRINCIPLES</a:t>
            </a:r>
          </a:p>
          <a:p>
            <a:pPr marL="0" indent="0">
              <a:buNone/>
            </a:pPr>
            <a:r>
              <a:rPr lang="cs-CZ" sz="2400" dirty="0" smtClean="0">
                <a:ea typeface="ＭＳ Ｐゴシック" pitchFamily="34" charset="-128"/>
              </a:rPr>
              <a:t>Stockholm </a:t>
            </a:r>
            <a:r>
              <a:rPr lang="cs-CZ" sz="2400" dirty="0">
                <a:ea typeface="ＭＳ Ｐゴシック" pitchFamily="34" charset="-128"/>
              </a:rPr>
              <a:t>City </a:t>
            </a:r>
            <a:r>
              <a:rPr lang="cs-CZ" sz="2400" dirty="0" err="1" smtClean="0">
                <a:ea typeface="ＭＳ Ｐゴシック" pitchFamily="34" charset="-128"/>
              </a:rPr>
              <a:t>banan</a:t>
            </a:r>
            <a:r>
              <a:rPr lang="cs-CZ" sz="2400" dirty="0" smtClean="0">
                <a:ea typeface="ＭＳ Ｐゴシック" pitchFamily="34" charset="-128"/>
              </a:rPr>
              <a:t> – </a:t>
            </a:r>
            <a:r>
              <a:rPr lang="cs-CZ" sz="2400" dirty="0" err="1" smtClean="0">
                <a:ea typeface="ＭＳ Ｐゴシック" pitchFamily="34" charset="-128"/>
              </a:rPr>
              <a:t>complex</a:t>
            </a:r>
            <a:r>
              <a:rPr lang="cs-CZ" sz="2400" dirty="0" smtClean="0">
                <a:ea typeface="ＭＳ Ｐゴシック" pitchFamily="34" charset="-128"/>
              </a:rPr>
              <a:t> </a:t>
            </a:r>
            <a:r>
              <a:rPr lang="cs-CZ" sz="2400" dirty="0" err="1" smtClean="0">
                <a:ea typeface="ＭＳ Ｐゴシック" pitchFamily="34" charset="-128"/>
              </a:rPr>
              <a:t>assesment</a:t>
            </a:r>
            <a:r>
              <a:rPr lang="cs-CZ" sz="2400" dirty="0" smtClean="0">
                <a:ea typeface="ＭＳ Ｐゴシック" pitchFamily="34" charset="-128"/>
              </a:rPr>
              <a:t> </a:t>
            </a:r>
            <a:r>
              <a:rPr lang="cs-CZ" sz="2400" dirty="0" err="1" smtClean="0">
                <a:ea typeface="ＭＳ Ｐゴシック" pitchFamily="34" charset="-128"/>
              </a:rPr>
              <a:t>of</a:t>
            </a:r>
            <a:r>
              <a:rPr lang="cs-CZ" sz="2400" dirty="0" smtClean="0">
                <a:ea typeface="ＭＳ Ｐゴシック" pitchFamily="34" charset="-128"/>
              </a:rPr>
              <a:t> </a:t>
            </a:r>
            <a:r>
              <a:rPr lang="cs-CZ" sz="2400" dirty="0" err="1" smtClean="0">
                <a:ea typeface="ＭＳ Ｐゴシック" pitchFamily="34" charset="-128"/>
              </a:rPr>
              <a:t>tunnels</a:t>
            </a:r>
            <a:endParaRPr lang="en-US" sz="4000" dirty="0">
              <a:ea typeface="ＭＳ Ｐゴシック" pitchFamily="34" charset="-128"/>
            </a:endParaRPr>
          </a:p>
          <a:p>
            <a:pPr marL="0" indent="0">
              <a:buNone/>
            </a:pPr>
            <a:r>
              <a:rPr lang="cs-CZ" sz="4000" dirty="0" smtClean="0">
                <a:ea typeface="ＭＳ Ｐゴシック" pitchFamily="34" charset="-128"/>
              </a:rPr>
              <a:t> </a:t>
            </a:r>
            <a:endParaRPr lang="en-US" sz="40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707886"/>
          </a:xfrm>
          <a:prstGeom prst="rect">
            <a:avLst/>
          </a:prstGeom>
          <a:noFill/>
        </p:spPr>
        <p:txBody>
          <a:bodyPr wrap="square" rtlCol="0">
            <a:spAutoFit/>
          </a:bodyPr>
          <a:lstStyle/>
          <a:p>
            <a:r>
              <a:rPr lang="cs-CZ" sz="4000" dirty="0" smtClean="0">
                <a:ea typeface="ＭＳ Ｐゴシック" pitchFamily="34" charset="-128"/>
              </a:rPr>
              <a:t>2. </a:t>
            </a:r>
            <a:r>
              <a:rPr lang="cs-CZ" sz="4000" dirty="0" err="1" smtClean="0">
                <a:ea typeface="ＭＳ Ｐゴシック" pitchFamily="34" charset="-128"/>
              </a:rPr>
              <a:t>Characteristics</a:t>
            </a:r>
            <a:endParaRPr lang="cs-CZ" sz="4000" dirty="0">
              <a:ea typeface="ＭＳ Ｐゴシック" pitchFamily="34" charset="-128"/>
            </a:endParaRPr>
          </a:p>
        </p:txBody>
      </p:sp>
      <p:pic>
        <p:nvPicPr>
          <p:cNvPr id="10242" name="Picture 2" descr="http://www.ansvarsbesiktning.se/images/user/Citybanan/CT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7624" y="3182177"/>
            <a:ext cx="4630552" cy="3387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8535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038" y="1608220"/>
            <a:ext cx="8435280" cy="4929411"/>
          </a:xfrm>
        </p:spPr>
        <p:txBody>
          <a:bodyPr>
            <a:normAutofit/>
          </a:bodyPr>
          <a:lstStyle/>
          <a:p>
            <a:pPr marL="457200" indent="-457200">
              <a:buAutoNum type="arabicPeriod"/>
            </a:pPr>
            <a:endParaRPr lang="en-US" sz="4000" dirty="0">
              <a:ea typeface="ＭＳ Ｐゴシック" pitchFamily="34" charset="-128"/>
            </a:endParaRPr>
          </a:p>
          <a:p>
            <a:pPr marL="0" indent="0">
              <a:buNone/>
            </a:pPr>
            <a:r>
              <a:rPr lang="cs-CZ" sz="4000" dirty="0" smtClean="0">
                <a:ea typeface="ＭＳ Ｐゴシック" pitchFamily="34" charset="-128"/>
              </a:rPr>
              <a:t> </a:t>
            </a:r>
            <a:endParaRPr lang="en-US" sz="40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707886"/>
          </a:xfrm>
          <a:prstGeom prst="rect">
            <a:avLst/>
          </a:prstGeom>
          <a:noFill/>
        </p:spPr>
        <p:txBody>
          <a:bodyPr wrap="square" rtlCol="0">
            <a:spAutoFit/>
          </a:bodyPr>
          <a:lstStyle/>
          <a:p>
            <a:r>
              <a:rPr lang="cs-CZ" sz="4000" dirty="0" smtClean="0">
                <a:ea typeface="ＭＳ Ｐゴシック" pitchFamily="34" charset="-128"/>
              </a:rPr>
              <a:t>2. </a:t>
            </a:r>
            <a:r>
              <a:rPr lang="cs-CZ" sz="4000" dirty="0" err="1" smtClean="0">
                <a:ea typeface="ＭＳ Ｐゴシック" pitchFamily="34" charset="-128"/>
              </a:rPr>
              <a:t>Characteristics</a:t>
            </a:r>
            <a:endParaRPr lang="cs-CZ" sz="4000" dirty="0">
              <a:ea typeface="ＭＳ Ｐゴシック" pitchFamily="34" charset="-128"/>
            </a:endParaRPr>
          </a:p>
        </p:txBody>
      </p:sp>
      <p:sp>
        <p:nvSpPr>
          <p:cNvPr id="6" name="TextovéPole 5"/>
          <p:cNvSpPr txBox="1"/>
          <p:nvPr/>
        </p:nvSpPr>
        <p:spPr>
          <a:xfrm>
            <a:off x="827584" y="1700808"/>
            <a:ext cx="7776864" cy="5262979"/>
          </a:xfrm>
          <a:prstGeom prst="rect">
            <a:avLst/>
          </a:prstGeom>
          <a:noFill/>
        </p:spPr>
        <p:txBody>
          <a:bodyPr wrap="square" rtlCol="0">
            <a:spAutoFit/>
          </a:bodyPr>
          <a:lstStyle/>
          <a:p>
            <a:r>
              <a:rPr lang="cs-CZ" sz="2400" dirty="0" smtClean="0"/>
              <a:t>Direct </a:t>
            </a:r>
            <a:r>
              <a:rPr lang="cs-CZ" sz="2400" dirty="0" err="1" smtClean="0"/>
              <a:t>application</a:t>
            </a:r>
            <a:r>
              <a:rPr lang="cs-CZ" sz="2400" dirty="0" smtClean="0"/>
              <a:t> – much </a:t>
            </a:r>
            <a:r>
              <a:rPr lang="cs-CZ" sz="2400" dirty="0" err="1" smtClean="0"/>
              <a:t>wider</a:t>
            </a:r>
            <a:r>
              <a:rPr lang="cs-CZ" sz="2400" dirty="0" smtClean="0"/>
              <a:t> </a:t>
            </a:r>
            <a:r>
              <a:rPr lang="cs-CZ" sz="2400" dirty="0" err="1" smtClean="0"/>
              <a:t>concept</a:t>
            </a:r>
            <a:endParaRPr lang="cs-CZ" sz="2400" dirty="0" smtClean="0"/>
          </a:p>
          <a:p>
            <a:endParaRPr lang="cs-CZ" sz="2400" dirty="0"/>
          </a:p>
          <a:p>
            <a:r>
              <a:rPr lang="en-US" sz="2400" dirty="0"/>
              <a:t>European law not only engenders obligations for Member States, but also rights for individuals. Individuals may therefore take advantage of these rights and </a:t>
            </a:r>
            <a:r>
              <a:rPr lang="en-US" sz="2400" b="1" dirty="0"/>
              <a:t>directly invoke European acts</a:t>
            </a:r>
            <a:r>
              <a:rPr lang="en-US" sz="2400" dirty="0"/>
              <a:t> before national and European </a:t>
            </a:r>
            <a:r>
              <a:rPr lang="en-US" sz="2400" dirty="0" smtClean="0"/>
              <a:t>courts</a:t>
            </a:r>
            <a:r>
              <a:rPr lang="cs-CZ" sz="2400" dirty="0" smtClean="0"/>
              <a:t>.</a:t>
            </a:r>
          </a:p>
          <a:p>
            <a:endParaRPr lang="cs-CZ" sz="2400" dirty="0"/>
          </a:p>
          <a:p>
            <a:r>
              <a:rPr lang="en-US" sz="2400" dirty="0"/>
              <a:t>Such a provision should be</a:t>
            </a:r>
          </a:p>
          <a:p>
            <a:pPr marL="285750" indent="-285750">
              <a:buFont typeface="Arial" pitchFamily="34" charset="0"/>
              <a:buChar char="•"/>
            </a:pPr>
            <a:r>
              <a:rPr lang="en-US" sz="2400" dirty="0"/>
              <a:t>Clear and </a:t>
            </a:r>
            <a:r>
              <a:rPr lang="en-US" sz="2400" dirty="0" smtClean="0"/>
              <a:t>precise</a:t>
            </a:r>
            <a:endParaRPr lang="en-US" sz="2400" dirty="0"/>
          </a:p>
          <a:p>
            <a:pPr marL="285750" indent="-285750">
              <a:buFont typeface="Arial" pitchFamily="34" charset="0"/>
              <a:buChar char="•"/>
            </a:pPr>
            <a:r>
              <a:rPr lang="en-US" sz="2400" dirty="0"/>
              <a:t>Unconditional; and</a:t>
            </a:r>
          </a:p>
          <a:p>
            <a:pPr marL="285750" indent="-285750">
              <a:buFont typeface="Arial" pitchFamily="34" charset="0"/>
              <a:buChar char="•"/>
            </a:pPr>
            <a:r>
              <a:rPr lang="en-US" sz="2400" dirty="0"/>
              <a:t>Capable of producing rights for </a:t>
            </a:r>
            <a:r>
              <a:rPr lang="en-US" sz="2400" dirty="0" smtClean="0"/>
              <a:t>individuals</a:t>
            </a:r>
            <a:endParaRPr lang="cs-CZ" sz="2400" dirty="0" smtClean="0"/>
          </a:p>
          <a:p>
            <a:pPr marL="285750" indent="-285750">
              <a:buFont typeface="Arial" pitchFamily="34" charset="0"/>
              <a:buChar char="•"/>
            </a:pPr>
            <a:endParaRPr lang="cs-CZ" dirty="0"/>
          </a:p>
          <a:p>
            <a:pPr marL="285750" indent="-285750">
              <a:buFont typeface="Arial" pitchFamily="34" charset="0"/>
              <a:buChar char="•"/>
            </a:pPr>
            <a:endParaRPr lang="cs-CZ" dirty="0" smtClean="0"/>
          </a:p>
          <a:p>
            <a:pPr marL="285750" indent="-285750">
              <a:buFont typeface="Arial" pitchFamily="34" charset="0"/>
              <a:buChar char="•"/>
            </a:pPr>
            <a:endParaRPr lang="cs-CZ" dirty="0"/>
          </a:p>
          <a:p>
            <a:endParaRPr lang="cs-CZ" dirty="0"/>
          </a:p>
        </p:txBody>
      </p:sp>
    </p:spTree>
    <p:extLst>
      <p:ext uri="{BB962C8B-B14F-4D97-AF65-F5344CB8AC3E}">
        <p14:creationId xmlns:p14="http://schemas.microsoft.com/office/powerpoint/2010/main" val="230478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 calcmode="lin" valueType="num">
                                      <p:cBhvr additive="base">
                                        <p:cTn id="3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038" y="1608220"/>
            <a:ext cx="8435280" cy="4929411"/>
          </a:xfrm>
        </p:spPr>
        <p:txBody>
          <a:bodyPr>
            <a:normAutofit/>
          </a:bodyPr>
          <a:lstStyle/>
          <a:p>
            <a:pPr marL="457200" indent="-457200">
              <a:buAutoNum type="arabicPeriod"/>
            </a:pPr>
            <a:endParaRPr lang="en-US" sz="4000" dirty="0">
              <a:ea typeface="ＭＳ Ｐゴシック" pitchFamily="34" charset="-128"/>
            </a:endParaRPr>
          </a:p>
          <a:p>
            <a:pPr marL="0" indent="0">
              <a:buNone/>
            </a:pPr>
            <a:r>
              <a:rPr lang="cs-CZ" sz="4000" dirty="0" smtClean="0">
                <a:ea typeface="ＭＳ Ｐゴシック" pitchFamily="34" charset="-128"/>
              </a:rPr>
              <a:t> </a:t>
            </a:r>
            <a:endParaRPr lang="en-US" sz="40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707886"/>
          </a:xfrm>
          <a:prstGeom prst="rect">
            <a:avLst/>
          </a:prstGeom>
          <a:noFill/>
        </p:spPr>
        <p:txBody>
          <a:bodyPr wrap="square" rtlCol="0">
            <a:spAutoFit/>
          </a:bodyPr>
          <a:lstStyle/>
          <a:p>
            <a:r>
              <a:rPr lang="cs-CZ" sz="4000" dirty="0" smtClean="0">
                <a:ea typeface="ＭＳ Ｐゴシック" pitchFamily="34" charset="-128"/>
              </a:rPr>
              <a:t>2. </a:t>
            </a:r>
            <a:r>
              <a:rPr lang="cs-CZ" sz="4000" dirty="0" err="1" smtClean="0">
                <a:ea typeface="ＭＳ Ｐゴシック" pitchFamily="34" charset="-128"/>
              </a:rPr>
              <a:t>Characteristics</a:t>
            </a:r>
            <a:endParaRPr lang="cs-CZ" sz="4000" dirty="0">
              <a:ea typeface="ＭＳ Ｐゴシック" pitchFamily="34" charset="-128"/>
            </a:endParaRPr>
          </a:p>
        </p:txBody>
      </p:sp>
      <p:sp>
        <p:nvSpPr>
          <p:cNvPr id="6" name="TextovéPole 5"/>
          <p:cNvSpPr txBox="1"/>
          <p:nvPr/>
        </p:nvSpPr>
        <p:spPr>
          <a:xfrm>
            <a:off x="827584" y="1700808"/>
            <a:ext cx="7776864" cy="923330"/>
          </a:xfrm>
          <a:prstGeom prst="rect">
            <a:avLst/>
          </a:prstGeom>
          <a:noFill/>
        </p:spPr>
        <p:txBody>
          <a:bodyPr wrap="square" rtlCol="0">
            <a:spAutoFit/>
          </a:bodyPr>
          <a:lstStyle/>
          <a:p>
            <a:pPr marL="285750" indent="-285750">
              <a:buFont typeface="Arial" pitchFamily="34" charset="0"/>
              <a:buChar char="•"/>
            </a:pPr>
            <a:r>
              <a:rPr lang="cs-CZ" dirty="0" smtClean="0"/>
              <a:t>C‑237/07 (Dieter </a:t>
            </a:r>
            <a:r>
              <a:rPr lang="cs-CZ" dirty="0" err="1" smtClean="0"/>
              <a:t>Janecek</a:t>
            </a:r>
            <a:r>
              <a:rPr lang="cs-CZ" dirty="0" smtClean="0"/>
              <a:t>)</a:t>
            </a:r>
          </a:p>
          <a:p>
            <a:pPr marL="285750" indent="-285750">
              <a:buFont typeface="Arial" pitchFamily="34" charset="0"/>
              <a:buChar char="•"/>
            </a:pPr>
            <a:r>
              <a:rPr lang="cs-CZ" dirty="0" smtClean="0"/>
              <a:t>Direct </a:t>
            </a:r>
            <a:r>
              <a:rPr lang="cs-CZ" dirty="0" err="1" smtClean="0"/>
              <a:t>effect</a:t>
            </a:r>
            <a:r>
              <a:rPr lang="cs-CZ" dirty="0" smtClean="0"/>
              <a:t>, </a:t>
            </a:r>
            <a:r>
              <a:rPr lang="cs-CZ" dirty="0" err="1" smtClean="0"/>
              <a:t>procedural</a:t>
            </a:r>
            <a:r>
              <a:rPr lang="cs-CZ" dirty="0" smtClean="0"/>
              <a:t> </a:t>
            </a:r>
            <a:r>
              <a:rPr lang="cs-CZ" dirty="0" err="1" smtClean="0"/>
              <a:t>law</a:t>
            </a:r>
            <a:r>
              <a:rPr lang="cs-CZ" dirty="0" smtClean="0"/>
              <a:t>? </a:t>
            </a:r>
            <a:endParaRPr lang="en-US" dirty="0"/>
          </a:p>
          <a:p>
            <a:endParaRPr lang="cs-CZ" dirty="0"/>
          </a:p>
        </p:txBody>
      </p:sp>
      <p:pic>
        <p:nvPicPr>
          <p:cNvPr id="9218" name="Picture 2" descr="http://www.taz.de/uploads/images/684x342/JAnec23ec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3648" y="2780928"/>
            <a:ext cx="6195932" cy="309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4276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038" y="1608220"/>
            <a:ext cx="8435280" cy="4929411"/>
          </a:xfrm>
        </p:spPr>
        <p:txBody>
          <a:bodyPr>
            <a:normAutofit/>
          </a:bodyPr>
          <a:lstStyle/>
          <a:p>
            <a:pPr marL="457200" indent="-457200">
              <a:buAutoNum type="arabicPeriod"/>
            </a:pPr>
            <a:endParaRPr lang="en-US" sz="4000" dirty="0">
              <a:ea typeface="ＭＳ Ｐゴシック" pitchFamily="34" charset="-128"/>
            </a:endParaRPr>
          </a:p>
          <a:p>
            <a:pPr marL="0" indent="0">
              <a:buNone/>
            </a:pPr>
            <a:r>
              <a:rPr lang="cs-CZ" sz="4000" dirty="0" smtClean="0">
                <a:ea typeface="ＭＳ Ｐゴシック" pitchFamily="34" charset="-128"/>
              </a:rPr>
              <a:t> </a:t>
            </a:r>
            <a:endParaRPr lang="en-US" sz="40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707886"/>
          </a:xfrm>
          <a:prstGeom prst="rect">
            <a:avLst/>
          </a:prstGeom>
          <a:noFill/>
        </p:spPr>
        <p:txBody>
          <a:bodyPr wrap="square" rtlCol="0">
            <a:spAutoFit/>
          </a:bodyPr>
          <a:lstStyle/>
          <a:p>
            <a:r>
              <a:rPr lang="cs-CZ" sz="4000" dirty="0">
                <a:ea typeface="ＭＳ Ｐゴシック" pitchFamily="34" charset="-128"/>
              </a:rPr>
              <a:t>3</a:t>
            </a:r>
            <a:r>
              <a:rPr lang="cs-CZ" sz="4000" dirty="0" smtClean="0">
                <a:ea typeface="ＭＳ Ｐゴシック" pitchFamily="34" charset="-128"/>
              </a:rPr>
              <a:t>. </a:t>
            </a:r>
            <a:r>
              <a:rPr lang="cs-CZ" sz="4000" dirty="0" err="1" smtClean="0">
                <a:ea typeface="ＭＳ Ｐゴシック" pitchFamily="34" charset="-128"/>
              </a:rPr>
              <a:t>Principles</a:t>
            </a:r>
            <a:endParaRPr lang="cs-CZ" sz="4000" dirty="0">
              <a:ea typeface="ＭＳ Ｐゴシック" pitchFamily="34" charset="-128"/>
            </a:endParaRPr>
          </a:p>
        </p:txBody>
      </p:sp>
      <p:pic>
        <p:nvPicPr>
          <p:cNvPr id="14338" name="Picture 2" descr="http://www.earthpreservers.com/wp-content/uploads/2013/04/itlalian-garbage_127877-050-78395A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7664" y="1772816"/>
            <a:ext cx="5614869"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1454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038" y="1608220"/>
            <a:ext cx="8435280" cy="4929411"/>
          </a:xfrm>
        </p:spPr>
        <p:txBody>
          <a:bodyPr>
            <a:normAutofit/>
          </a:bodyPr>
          <a:lstStyle/>
          <a:p>
            <a:pPr marL="457200" indent="-457200">
              <a:buAutoNum type="arabicPeriod"/>
            </a:pPr>
            <a:endParaRPr lang="en-US" sz="4000" dirty="0">
              <a:ea typeface="ＭＳ Ｐゴシック" pitchFamily="34" charset="-128"/>
            </a:endParaRPr>
          </a:p>
          <a:p>
            <a:pPr marL="0" indent="0">
              <a:buNone/>
            </a:pPr>
            <a:r>
              <a:rPr lang="cs-CZ" sz="4000" dirty="0" smtClean="0">
                <a:ea typeface="ＭＳ Ｐゴシック" pitchFamily="34" charset="-128"/>
              </a:rPr>
              <a:t> </a:t>
            </a:r>
            <a:endParaRPr lang="en-US" sz="40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707886"/>
          </a:xfrm>
          <a:prstGeom prst="rect">
            <a:avLst/>
          </a:prstGeom>
          <a:noFill/>
        </p:spPr>
        <p:txBody>
          <a:bodyPr wrap="square" rtlCol="0">
            <a:spAutoFit/>
          </a:bodyPr>
          <a:lstStyle/>
          <a:p>
            <a:r>
              <a:rPr lang="cs-CZ" sz="4000" dirty="0">
                <a:ea typeface="ＭＳ Ｐゴシック" pitchFamily="34" charset="-128"/>
              </a:rPr>
              <a:t>3</a:t>
            </a:r>
            <a:r>
              <a:rPr lang="cs-CZ" sz="4000" dirty="0" smtClean="0">
                <a:ea typeface="ＭＳ Ｐゴシック" pitchFamily="34" charset="-128"/>
              </a:rPr>
              <a:t>. </a:t>
            </a:r>
            <a:r>
              <a:rPr lang="cs-CZ" sz="4000" dirty="0" err="1" smtClean="0">
                <a:ea typeface="ＭＳ Ｐゴシック" pitchFamily="34" charset="-128"/>
              </a:rPr>
              <a:t>Principles</a:t>
            </a:r>
            <a:endParaRPr lang="cs-CZ" sz="4000" dirty="0">
              <a:ea typeface="ＭＳ Ｐゴシック" pitchFamily="34" charset="-128"/>
            </a:endParaRPr>
          </a:p>
        </p:txBody>
      </p:sp>
      <p:sp>
        <p:nvSpPr>
          <p:cNvPr id="6" name="TextovéPole 5"/>
          <p:cNvSpPr txBox="1"/>
          <p:nvPr/>
        </p:nvSpPr>
        <p:spPr>
          <a:xfrm>
            <a:off x="827584" y="1700808"/>
            <a:ext cx="7776864" cy="4339650"/>
          </a:xfrm>
          <a:prstGeom prst="rect">
            <a:avLst/>
          </a:prstGeom>
          <a:noFill/>
        </p:spPr>
        <p:txBody>
          <a:bodyPr wrap="square" rtlCol="0">
            <a:spAutoFit/>
          </a:bodyPr>
          <a:lstStyle/>
          <a:p>
            <a:pPr marL="285750" indent="-285750"/>
            <a:r>
              <a:rPr lang="cs-CZ" sz="2400" b="1" dirty="0" err="1" smtClean="0"/>
              <a:t>Aims</a:t>
            </a:r>
            <a:r>
              <a:rPr lang="cs-CZ" sz="2400" b="1" dirty="0" smtClean="0"/>
              <a:t> </a:t>
            </a:r>
            <a:r>
              <a:rPr lang="cs-CZ" sz="2400" b="1" dirty="0" err="1" smtClean="0"/>
              <a:t>of</a:t>
            </a:r>
            <a:r>
              <a:rPr lang="cs-CZ" sz="2400" b="1" dirty="0" smtClean="0"/>
              <a:t> EU </a:t>
            </a:r>
            <a:r>
              <a:rPr lang="cs-CZ" sz="2400" b="1" dirty="0" err="1" smtClean="0"/>
              <a:t>environmental</a:t>
            </a:r>
            <a:r>
              <a:rPr lang="cs-CZ" sz="2400" b="1" dirty="0" smtClean="0"/>
              <a:t> </a:t>
            </a:r>
            <a:r>
              <a:rPr lang="cs-CZ" sz="2400" b="1" dirty="0" err="1" smtClean="0"/>
              <a:t>policy</a:t>
            </a:r>
            <a:r>
              <a:rPr lang="cs-CZ" sz="2400" b="1" dirty="0" smtClean="0"/>
              <a:t>:</a:t>
            </a:r>
          </a:p>
          <a:p>
            <a:pPr marL="285750" indent="-285750">
              <a:buFont typeface="Arial" pitchFamily="34" charset="0"/>
              <a:buChar char="•"/>
            </a:pPr>
            <a:r>
              <a:rPr lang="cs-CZ" sz="2400" dirty="0" err="1" smtClean="0"/>
              <a:t>High</a:t>
            </a:r>
            <a:r>
              <a:rPr lang="cs-CZ" sz="2400" dirty="0" smtClean="0"/>
              <a:t> </a:t>
            </a:r>
            <a:r>
              <a:rPr lang="cs-CZ" sz="2400" dirty="0" err="1" smtClean="0"/>
              <a:t>level</a:t>
            </a:r>
            <a:r>
              <a:rPr lang="cs-CZ" sz="2400" dirty="0" smtClean="0"/>
              <a:t> </a:t>
            </a:r>
            <a:r>
              <a:rPr lang="cs-CZ" sz="2400" dirty="0" err="1" smtClean="0"/>
              <a:t>of</a:t>
            </a:r>
            <a:r>
              <a:rPr lang="cs-CZ" sz="2400" dirty="0" smtClean="0"/>
              <a:t> </a:t>
            </a:r>
            <a:r>
              <a:rPr lang="cs-CZ" sz="2400" dirty="0" err="1" smtClean="0"/>
              <a:t>protection</a:t>
            </a:r>
            <a:endParaRPr lang="cs-CZ" sz="2400" dirty="0" smtClean="0"/>
          </a:p>
          <a:p>
            <a:pPr marL="285750" indent="-285750">
              <a:buFont typeface="Arial" pitchFamily="34" charset="0"/>
              <a:buChar char="•"/>
            </a:pPr>
            <a:r>
              <a:rPr lang="cs-CZ" sz="2400" dirty="0" err="1" smtClean="0"/>
              <a:t>Integration</a:t>
            </a:r>
            <a:endParaRPr lang="cs-CZ" sz="2400" dirty="0" smtClean="0"/>
          </a:p>
          <a:p>
            <a:pPr marL="285750" indent="-285750">
              <a:buFont typeface="Arial" pitchFamily="34" charset="0"/>
              <a:buChar char="•"/>
            </a:pPr>
            <a:r>
              <a:rPr lang="cs-CZ" sz="2400" dirty="0" err="1" smtClean="0"/>
              <a:t>Sustainable</a:t>
            </a:r>
            <a:r>
              <a:rPr lang="cs-CZ" sz="2400" dirty="0" smtClean="0"/>
              <a:t> </a:t>
            </a:r>
            <a:r>
              <a:rPr lang="cs-CZ" sz="2400" dirty="0" err="1" smtClean="0"/>
              <a:t>development</a:t>
            </a:r>
            <a:endParaRPr lang="cs-CZ" sz="2400" dirty="0" smtClean="0"/>
          </a:p>
          <a:p>
            <a:pPr marL="285750" indent="-285750">
              <a:buFont typeface="Arial" pitchFamily="34" charset="0"/>
              <a:buChar char="•"/>
            </a:pPr>
            <a:r>
              <a:rPr lang="cs-CZ" sz="2400" dirty="0" smtClean="0"/>
              <a:t>(Public </a:t>
            </a:r>
            <a:r>
              <a:rPr lang="cs-CZ" sz="2400" dirty="0" err="1" smtClean="0"/>
              <a:t>participation</a:t>
            </a:r>
            <a:r>
              <a:rPr lang="cs-CZ" sz="2400" dirty="0" smtClean="0"/>
              <a:t>)</a:t>
            </a:r>
          </a:p>
          <a:p>
            <a:pPr marL="285750" indent="-285750"/>
            <a:r>
              <a:rPr lang="cs-CZ" sz="2400" dirty="0" smtClean="0"/>
              <a:t> </a:t>
            </a:r>
          </a:p>
          <a:p>
            <a:pPr marL="285750" indent="-285750"/>
            <a:r>
              <a:rPr lang="cs-CZ" sz="2400" b="1" dirty="0" err="1" smtClean="0"/>
              <a:t>Environmental</a:t>
            </a:r>
            <a:r>
              <a:rPr lang="cs-CZ" sz="2400" b="1" dirty="0" smtClean="0"/>
              <a:t> </a:t>
            </a:r>
            <a:r>
              <a:rPr lang="cs-CZ" sz="2400" b="1" dirty="0" err="1" smtClean="0"/>
              <a:t>principles</a:t>
            </a:r>
            <a:r>
              <a:rPr lang="cs-CZ" sz="2400" b="1" dirty="0" smtClean="0"/>
              <a:t> (in </a:t>
            </a:r>
            <a:r>
              <a:rPr lang="cs-CZ" sz="2400" b="1" dirty="0" err="1" smtClean="0"/>
              <a:t>narrow</a:t>
            </a:r>
            <a:r>
              <a:rPr lang="cs-CZ" sz="2400" b="1" dirty="0" smtClean="0"/>
              <a:t> </a:t>
            </a:r>
            <a:r>
              <a:rPr lang="cs-CZ" sz="2400" b="1" dirty="0" err="1" smtClean="0"/>
              <a:t>sense</a:t>
            </a:r>
            <a:r>
              <a:rPr lang="cs-CZ" sz="2400" b="1" dirty="0" smtClean="0"/>
              <a:t>):</a:t>
            </a:r>
          </a:p>
          <a:p>
            <a:pPr marL="285750" indent="-285750">
              <a:buFont typeface="Arial" pitchFamily="34" charset="0"/>
              <a:buChar char="•"/>
            </a:pPr>
            <a:r>
              <a:rPr lang="en-US" sz="2400" dirty="0" smtClean="0"/>
              <a:t>Prevention</a:t>
            </a:r>
            <a:endParaRPr lang="en-US" sz="2400" dirty="0"/>
          </a:p>
          <a:p>
            <a:pPr marL="285750" indent="-285750">
              <a:buFont typeface="Arial" pitchFamily="34" charset="0"/>
              <a:buChar char="•"/>
            </a:pPr>
            <a:r>
              <a:rPr lang="en-US" sz="2400" dirty="0"/>
              <a:t>The precautionary principle </a:t>
            </a:r>
          </a:p>
          <a:p>
            <a:pPr marL="285750" indent="-285750">
              <a:buFont typeface="Arial" pitchFamily="34" charset="0"/>
              <a:buChar char="•"/>
            </a:pPr>
            <a:r>
              <a:rPr lang="en-US" sz="2400" dirty="0"/>
              <a:t>Polluter pays </a:t>
            </a:r>
            <a:endParaRPr lang="cs-CZ" sz="2400" dirty="0" smtClean="0"/>
          </a:p>
          <a:p>
            <a:pPr marL="285750" indent="-285750">
              <a:buFont typeface="Arial" pitchFamily="34" charset="0"/>
              <a:buChar char="•"/>
            </a:pPr>
            <a:r>
              <a:rPr lang="cs-CZ" sz="2400" dirty="0" smtClean="0"/>
              <a:t>R</a:t>
            </a:r>
            <a:r>
              <a:rPr lang="en-US" sz="2400" dirty="0" err="1" smtClean="0"/>
              <a:t>ectifi</a:t>
            </a:r>
            <a:r>
              <a:rPr lang="cs-CZ" sz="2400" dirty="0" err="1" smtClean="0"/>
              <a:t>cation</a:t>
            </a:r>
            <a:r>
              <a:rPr lang="en-US" sz="2400" dirty="0" smtClean="0"/>
              <a:t> at source</a:t>
            </a:r>
            <a:endParaRPr lang="en-US" sz="2400" dirty="0"/>
          </a:p>
          <a:p>
            <a:endParaRPr lang="cs-CZ" sz="1200" dirty="0"/>
          </a:p>
        </p:txBody>
      </p:sp>
    </p:spTree>
    <p:extLst>
      <p:ext uri="{BB962C8B-B14F-4D97-AF65-F5344CB8AC3E}">
        <p14:creationId xmlns:p14="http://schemas.microsoft.com/office/powerpoint/2010/main" val="24820565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sz="2400" dirty="0" smtClean="0"/>
              <a:t>191 </a:t>
            </a:r>
            <a:r>
              <a:rPr lang="en-US" sz="2400" dirty="0" smtClean="0"/>
              <a:t>(2</a:t>
            </a:r>
            <a:r>
              <a:rPr lang="en-US" sz="2400" dirty="0"/>
              <a:t>) </a:t>
            </a:r>
            <a:r>
              <a:rPr lang="cs-CZ" sz="2400" dirty="0" smtClean="0"/>
              <a:t>TFEU: </a:t>
            </a:r>
            <a:r>
              <a:rPr lang="en-US" sz="2400" dirty="0" smtClean="0"/>
              <a:t>Community </a:t>
            </a:r>
            <a:r>
              <a:rPr lang="en-US" sz="2400" dirty="0"/>
              <a:t>policy on the environment shall </a:t>
            </a:r>
            <a:r>
              <a:rPr lang="en-US" sz="2400" b="1" u="sng" dirty="0"/>
              <a:t>aim at a high level of protection</a:t>
            </a:r>
            <a:r>
              <a:rPr lang="en-US" sz="2400" dirty="0"/>
              <a:t> taking into account the </a:t>
            </a:r>
            <a:r>
              <a:rPr lang="en-US" sz="2400" u="sng" dirty="0"/>
              <a:t>diversity of situations in the various regions of the Community</a:t>
            </a:r>
            <a:r>
              <a:rPr lang="en-US" sz="2400" dirty="0"/>
              <a:t>. It shall be based on the </a:t>
            </a:r>
            <a:r>
              <a:rPr lang="en-US" sz="2400" u="sng" dirty="0"/>
              <a:t>precautionary principle </a:t>
            </a:r>
            <a:r>
              <a:rPr lang="en-US" sz="2400" dirty="0"/>
              <a:t>and on the principles that </a:t>
            </a:r>
            <a:r>
              <a:rPr lang="en-US" sz="2400" u="sng" dirty="0"/>
              <a:t>preventive action </a:t>
            </a:r>
            <a:r>
              <a:rPr lang="en-US" sz="2400" dirty="0"/>
              <a:t>should be taken, that environmental </a:t>
            </a:r>
            <a:r>
              <a:rPr lang="en-US" sz="2400" u="sng" dirty="0"/>
              <a:t>damage should as a priority be rectified at source </a:t>
            </a:r>
            <a:r>
              <a:rPr lang="en-US" sz="2400" dirty="0"/>
              <a:t>and that the </a:t>
            </a:r>
            <a:r>
              <a:rPr lang="en-US" sz="2400" u="sng" dirty="0"/>
              <a:t>polluter should pay</a:t>
            </a:r>
            <a:r>
              <a:rPr lang="en-US" sz="2400" dirty="0"/>
              <a:t>. Environmental protection requirements must be </a:t>
            </a:r>
            <a:r>
              <a:rPr lang="en-US" sz="2400" u="sng" dirty="0"/>
              <a:t>integrated</a:t>
            </a:r>
            <a:r>
              <a:rPr lang="en-US" sz="2400" dirty="0"/>
              <a:t> into the definition and implementation of other Community policies. </a:t>
            </a: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707886"/>
          </a:xfrm>
          <a:prstGeom prst="rect">
            <a:avLst/>
          </a:prstGeom>
          <a:noFill/>
        </p:spPr>
        <p:txBody>
          <a:bodyPr wrap="square" rtlCol="0">
            <a:spAutoFit/>
          </a:bodyPr>
          <a:lstStyle/>
          <a:p>
            <a:r>
              <a:rPr lang="cs-CZ" sz="4000" dirty="0" smtClean="0"/>
              <a:t>3. </a:t>
            </a:r>
            <a:r>
              <a:rPr lang="cs-CZ" sz="4000" dirty="0" err="1" smtClean="0"/>
              <a:t>Principles</a:t>
            </a:r>
            <a:endParaRPr lang="cs-CZ" sz="4000" dirty="0"/>
          </a:p>
        </p:txBody>
      </p:sp>
    </p:spTree>
    <p:extLst>
      <p:ext uri="{BB962C8B-B14F-4D97-AF65-F5344CB8AC3E}">
        <p14:creationId xmlns:p14="http://schemas.microsoft.com/office/powerpoint/2010/main" val="26891213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038" y="1608220"/>
            <a:ext cx="8435280" cy="4929411"/>
          </a:xfrm>
        </p:spPr>
        <p:txBody>
          <a:bodyPr>
            <a:normAutofit/>
          </a:bodyPr>
          <a:lstStyle/>
          <a:p>
            <a:pPr marL="457200" indent="-457200">
              <a:buAutoNum type="arabicPeriod"/>
            </a:pPr>
            <a:endParaRPr lang="en-US" sz="4000" dirty="0">
              <a:ea typeface="ＭＳ Ｐゴシック" pitchFamily="34" charset="-128"/>
            </a:endParaRPr>
          </a:p>
          <a:p>
            <a:pPr marL="0" indent="0">
              <a:buNone/>
            </a:pPr>
            <a:r>
              <a:rPr lang="cs-CZ" sz="4000" dirty="0" smtClean="0">
                <a:ea typeface="ＭＳ Ｐゴシック" pitchFamily="34" charset="-128"/>
              </a:rPr>
              <a:t> </a:t>
            </a:r>
            <a:endParaRPr lang="en-US" sz="40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707886"/>
          </a:xfrm>
          <a:prstGeom prst="rect">
            <a:avLst/>
          </a:prstGeom>
          <a:noFill/>
        </p:spPr>
        <p:txBody>
          <a:bodyPr wrap="square" rtlCol="0">
            <a:spAutoFit/>
          </a:bodyPr>
          <a:lstStyle/>
          <a:p>
            <a:r>
              <a:rPr lang="cs-CZ" sz="4000" dirty="0">
                <a:ea typeface="ＭＳ Ｐゴシック" pitchFamily="34" charset="-128"/>
              </a:rPr>
              <a:t>3</a:t>
            </a:r>
            <a:r>
              <a:rPr lang="cs-CZ" sz="4000" dirty="0" smtClean="0">
                <a:ea typeface="ＭＳ Ｐゴシック" pitchFamily="34" charset="-128"/>
              </a:rPr>
              <a:t>. </a:t>
            </a:r>
            <a:r>
              <a:rPr lang="cs-CZ" sz="4000" dirty="0" err="1" smtClean="0">
                <a:ea typeface="ＭＳ Ｐゴシック" pitchFamily="34" charset="-128"/>
              </a:rPr>
              <a:t>Principles</a:t>
            </a:r>
            <a:endParaRPr lang="cs-CZ" sz="4000" dirty="0">
              <a:ea typeface="ＭＳ Ｐゴシック" pitchFamily="34" charset="-128"/>
            </a:endParaRPr>
          </a:p>
        </p:txBody>
      </p:sp>
      <p:pic>
        <p:nvPicPr>
          <p:cNvPr id="14338" name="Picture 2" descr="http://www.earthpreservers.com/wp-content/uploads/2013/04/itlalian-garbage_127877-050-78395A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842" y="404665"/>
            <a:ext cx="2159565" cy="1440160"/>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p:cNvSpPr txBox="1"/>
          <p:nvPr/>
        </p:nvSpPr>
        <p:spPr>
          <a:xfrm>
            <a:off x="683568" y="1916832"/>
            <a:ext cx="7920880" cy="5663089"/>
          </a:xfrm>
          <a:prstGeom prst="rect">
            <a:avLst/>
          </a:prstGeom>
          <a:noFill/>
        </p:spPr>
        <p:txBody>
          <a:bodyPr wrap="square" rtlCol="0">
            <a:spAutoFit/>
          </a:bodyPr>
          <a:lstStyle/>
          <a:p>
            <a:r>
              <a:rPr lang="cs-CZ" sz="2400" b="1" dirty="0" smtClean="0"/>
              <a:t>C-2/90: </a:t>
            </a:r>
            <a:r>
              <a:rPr lang="en-US" sz="2400" i="1" dirty="0" smtClean="0"/>
              <a:t>The principle that environmental damage should as a matter of priority be remedied at source, laid down by Article 130r (2) of the Treaty as a basis for action by the Community relating to the environment, entails that </a:t>
            </a:r>
            <a:r>
              <a:rPr lang="en-US" sz="2400" i="1" u="sng" dirty="0" smtClean="0"/>
              <a:t>it is for each region, municipality or other local authority to take appropriate steps to ensure that its own waste is collected, treated and disposed of; </a:t>
            </a:r>
            <a:r>
              <a:rPr lang="en-US" sz="2400" i="1" dirty="0" smtClean="0"/>
              <a:t>it must accordingly be disposed of as dose as possible to the place where it is produced, in order to limit as far as possible the transport of waste.</a:t>
            </a:r>
            <a:endParaRPr lang="cs-CZ" sz="2400" i="1" dirty="0" smtClean="0"/>
          </a:p>
          <a:p>
            <a:endParaRPr lang="cs-CZ" sz="2400" i="1" dirty="0" smtClean="0"/>
          </a:p>
          <a:p>
            <a:r>
              <a:rPr lang="cs-CZ" i="1" dirty="0" smtClean="0"/>
              <a:t>(</a:t>
            </a:r>
            <a:r>
              <a:rPr lang="en-US" i="1" dirty="0" smtClean="0"/>
              <a:t>Moreover, that principle is consistent with the principles of self-sufficiency and proximity set out in the Basel Convention of 22 March 1989 on the control of </a:t>
            </a:r>
            <a:r>
              <a:rPr lang="en-US" i="1" dirty="0" err="1" smtClean="0"/>
              <a:t>transboundary</a:t>
            </a:r>
            <a:r>
              <a:rPr lang="en-US" i="1" dirty="0" smtClean="0"/>
              <a:t> movements of hazardous wastes and their disposal, to which the Community is a signatory</a:t>
            </a:r>
            <a:r>
              <a:rPr lang="cs-CZ" i="1" dirty="0" smtClean="0"/>
              <a:t>.)</a:t>
            </a:r>
            <a:endParaRPr lang="en-US" i="1" dirty="0" smtClean="0"/>
          </a:p>
          <a:p>
            <a:endParaRPr lang="en-US" sz="2400" i="1" dirty="0" smtClean="0"/>
          </a:p>
          <a:p>
            <a:endParaRPr lang="cs-CZ" dirty="0"/>
          </a:p>
        </p:txBody>
      </p:sp>
    </p:spTree>
    <p:extLst>
      <p:ext uri="{BB962C8B-B14F-4D97-AF65-F5344CB8AC3E}">
        <p14:creationId xmlns:p14="http://schemas.microsoft.com/office/powerpoint/2010/main" val="104014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038" y="1608220"/>
            <a:ext cx="8435280" cy="4929411"/>
          </a:xfrm>
        </p:spPr>
        <p:txBody>
          <a:bodyPr>
            <a:normAutofit/>
          </a:bodyPr>
          <a:lstStyle/>
          <a:p>
            <a:pPr marL="457200" indent="-457200">
              <a:buAutoNum type="arabicPeriod"/>
            </a:pPr>
            <a:endParaRPr lang="en-US" sz="4000" dirty="0">
              <a:ea typeface="ＭＳ Ｐゴシック" pitchFamily="34" charset="-128"/>
            </a:endParaRPr>
          </a:p>
          <a:p>
            <a:pPr marL="0" indent="0">
              <a:buNone/>
            </a:pPr>
            <a:r>
              <a:rPr lang="cs-CZ" sz="4000" dirty="0" smtClean="0">
                <a:ea typeface="ＭＳ Ｐゴシック" pitchFamily="34" charset="-128"/>
              </a:rPr>
              <a:t> </a:t>
            </a:r>
            <a:endParaRPr lang="en-US" sz="40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707886"/>
          </a:xfrm>
          <a:prstGeom prst="rect">
            <a:avLst/>
          </a:prstGeom>
          <a:noFill/>
        </p:spPr>
        <p:txBody>
          <a:bodyPr wrap="square" rtlCol="0">
            <a:spAutoFit/>
          </a:bodyPr>
          <a:lstStyle/>
          <a:p>
            <a:r>
              <a:rPr lang="cs-CZ" sz="4000" dirty="0">
                <a:ea typeface="ＭＳ Ｐゴシック" pitchFamily="34" charset="-128"/>
              </a:rPr>
              <a:t>3</a:t>
            </a:r>
            <a:r>
              <a:rPr lang="cs-CZ" sz="4000" dirty="0" smtClean="0">
                <a:ea typeface="ＭＳ Ｐゴシック" pitchFamily="34" charset="-128"/>
              </a:rPr>
              <a:t>. </a:t>
            </a:r>
            <a:r>
              <a:rPr lang="cs-CZ" sz="4000" dirty="0" err="1" smtClean="0">
                <a:ea typeface="ＭＳ Ｐゴシック" pitchFamily="34" charset="-128"/>
              </a:rPr>
              <a:t>Principles</a:t>
            </a:r>
            <a:r>
              <a:rPr lang="cs-CZ" sz="4000" dirty="0" smtClean="0">
                <a:ea typeface="ＭＳ Ｐゴシック" pitchFamily="34" charset="-128"/>
              </a:rPr>
              <a:t> - </a:t>
            </a:r>
            <a:r>
              <a:rPr lang="cs-CZ" sz="3600" b="1" dirty="0" smtClean="0"/>
              <a:t>R</a:t>
            </a:r>
            <a:r>
              <a:rPr lang="en-US" sz="3600" b="1" dirty="0" err="1" smtClean="0"/>
              <a:t>ectifi</a:t>
            </a:r>
            <a:r>
              <a:rPr lang="cs-CZ" sz="3600" b="1" dirty="0" err="1" smtClean="0"/>
              <a:t>cation</a:t>
            </a:r>
            <a:r>
              <a:rPr lang="en-US" sz="3600" b="1" dirty="0" smtClean="0"/>
              <a:t> at source</a:t>
            </a:r>
            <a:r>
              <a:rPr lang="cs-CZ" sz="3600" b="1" dirty="0" smtClean="0"/>
              <a:t> </a:t>
            </a:r>
            <a:endParaRPr lang="cs-CZ" sz="4000" dirty="0">
              <a:ea typeface="ＭＳ Ｐゴシック" pitchFamily="34" charset="-128"/>
            </a:endParaRPr>
          </a:p>
        </p:txBody>
      </p:sp>
      <p:sp>
        <p:nvSpPr>
          <p:cNvPr id="8" name="TextovéPole 7"/>
          <p:cNvSpPr txBox="1"/>
          <p:nvPr/>
        </p:nvSpPr>
        <p:spPr>
          <a:xfrm>
            <a:off x="611560" y="3068960"/>
            <a:ext cx="8136904" cy="3323987"/>
          </a:xfrm>
          <a:prstGeom prst="rect">
            <a:avLst/>
          </a:prstGeom>
          <a:noFill/>
        </p:spPr>
        <p:txBody>
          <a:bodyPr wrap="square" rtlCol="0">
            <a:spAutoFit/>
          </a:bodyPr>
          <a:lstStyle/>
          <a:p>
            <a:r>
              <a:rPr lang="cs-CZ" sz="2400" b="1" dirty="0" smtClean="0"/>
              <a:t>C-364/03:  </a:t>
            </a:r>
            <a:r>
              <a:rPr lang="cs-CZ" sz="2400" i="1" dirty="0" smtClean="0"/>
              <a:t>„</a:t>
            </a:r>
            <a:r>
              <a:rPr lang="en-US" sz="2400" i="1" dirty="0" smtClean="0"/>
              <a:t>Accordingly, inasmuch as it is undisputed that emissions of </a:t>
            </a:r>
            <a:r>
              <a:rPr lang="en-US" sz="2400" i="1" dirty="0" err="1" smtClean="0"/>
              <a:t>sulphur</a:t>
            </a:r>
            <a:r>
              <a:rPr lang="en-US" sz="2400" i="1" dirty="0" smtClean="0"/>
              <a:t> dioxide and nitrogen oxide </a:t>
            </a:r>
            <a:r>
              <a:rPr lang="en-US" sz="2400" i="1" u="sng" dirty="0" smtClean="0"/>
              <a:t>have harmful effects </a:t>
            </a:r>
            <a:r>
              <a:rPr lang="en-US" sz="2400" i="1" dirty="0" smtClean="0"/>
              <a:t>on human health and on biological resources and ecosystems, </a:t>
            </a:r>
            <a:r>
              <a:rPr lang="en-US" sz="2400" i="1" u="sng" dirty="0" smtClean="0"/>
              <a:t>the obligation </a:t>
            </a:r>
            <a:r>
              <a:rPr lang="en-US" sz="2400" i="1" dirty="0" smtClean="0"/>
              <a:t>on Member States to adopt the measures necessary to reduce the emissions of those two substances </a:t>
            </a:r>
            <a:r>
              <a:rPr lang="en-US" sz="2400" i="1" u="sng" dirty="0" smtClean="0"/>
              <a:t>is not dependent</a:t>
            </a:r>
            <a:r>
              <a:rPr lang="en-US" sz="2400" i="1" dirty="0" smtClean="0"/>
              <a:t>, contrary to the assertion of the Hellenic Government, </a:t>
            </a:r>
            <a:r>
              <a:rPr lang="en-US" sz="2400" i="1" u="sng" dirty="0" smtClean="0"/>
              <a:t>on the general environmental situation</a:t>
            </a:r>
            <a:r>
              <a:rPr lang="en-US" sz="2400" i="1" dirty="0" smtClean="0"/>
              <a:t> of the region in which the industrial plant in question is located.</a:t>
            </a:r>
            <a:r>
              <a:rPr lang="cs-CZ" sz="2400" i="1" dirty="0" smtClean="0"/>
              <a:t>“ </a:t>
            </a:r>
            <a:endParaRPr lang="en-US" sz="2400" i="1" dirty="0" smtClean="0"/>
          </a:p>
          <a:p>
            <a:endParaRPr lang="cs-CZ" dirty="0"/>
          </a:p>
        </p:txBody>
      </p:sp>
      <p:sp>
        <p:nvSpPr>
          <p:cNvPr id="9" name="TextovéPole 8"/>
          <p:cNvSpPr txBox="1"/>
          <p:nvPr/>
        </p:nvSpPr>
        <p:spPr>
          <a:xfrm>
            <a:off x="467544" y="1412776"/>
            <a:ext cx="7488832" cy="1107996"/>
          </a:xfrm>
          <a:prstGeom prst="rect">
            <a:avLst/>
          </a:prstGeom>
          <a:noFill/>
        </p:spPr>
        <p:txBody>
          <a:bodyPr wrap="square" rtlCol="0">
            <a:spAutoFit/>
          </a:bodyPr>
          <a:lstStyle/>
          <a:p>
            <a:r>
              <a:rPr lang="cs-CZ" sz="2400" b="1" dirty="0" smtClean="0"/>
              <a:t>R</a:t>
            </a:r>
            <a:r>
              <a:rPr lang="en-US" sz="2400" b="1" dirty="0" err="1" smtClean="0"/>
              <a:t>ectifi</a:t>
            </a:r>
            <a:r>
              <a:rPr lang="cs-CZ" sz="2400" b="1" dirty="0" err="1" smtClean="0"/>
              <a:t>cation</a:t>
            </a:r>
            <a:r>
              <a:rPr lang="en-US" sz="2400" b="1" dirty="0" smtClean="0"/>
              <a:t> at source</a:t>
            </a:r>
            <a:r>
              <a:rPr lang="cs-CZ" sz="2400" b="1" dirty="0" smtClean="0"/>
              <a:t> </a:t>
            </a:r>
            <a:r>
              <a:rPr lang="cs-CZ" sz="2400" dirty="0" smtClean="0"/>
              <a:t>– </a:t>
            </a:r>
            <a:r>
              <a:rPr lang="cs-CZ" sz="2400" dirty="0" err="1" smtClean="0"/>
              <a:t>emphasises</a:t>
            </a:r>
            <a:r>
              <a:rPr lang="cs-CZ" sz="2400" dirty="0" smtClean="0"/>
              <a:t> </a:t>
            </a:r>
            <a:r>
              <a:rPr lang="cs-CZ" sz="2400" dirty="0" err="1" smtClean="0"/>
              <a:t>proximity</a:t>
            </a:r>
            <a:r>
              <a:rPr lang="cs-CZ" sz="2400" dirty="0" smtClean="0"/>
              <a:t>, </a:t>
            </a:r>
            <a:r>
              <a:rPr lang="cs-CZ" sz="2400" dirty="0" err="1" smtClean="0"/>
              <a:t>opposite</a:t>
            </a:r>
            <a:r>
              <a:rPr lang="cs-CZ" sz="2400" dirty="0" smtClean="0"/>
              <a:t> to </a:t>
            </a:r>
            <a:r>
              <a:rPr lang="cs-CZ" sz="2400" dirty="0" err="1" smtClean="0"/>
              <a:t>end</a:t>
            </a:r>
            <a:r>
              <a:rPr lang="cs-CZ" sz="2400" dirty="0" smtClean="0"/>
              <a:t>-</a:t>
            </a:r>
            <a:r>
              <a:rPr lang="cs-CZ" sz="2400" dirty="0" err="1" smtClean="0"/>
              <a:t>of</a:t>
            </a:r>
            <a:r>
              <a:rPr lang="cs-CZ" sz="2400" dirty="0" smtClean="0"/>
              <a:t>-</a:t>
            </a:r>
            <a:r>
              <a:rPr lang="cs-CZ" sz="2400" dirty="0" err="1" smtClean="0"/>
              <a:t>pipe</a:t>
            </a:r>
            <a:r>
              <a:rPr lang="cs-CZ" sz="2400" dirty="0" smtClean="0"/>
              <a:t> </a:t>
            </a:r>
            <a:r>
              <a:rPr lang="cs-CZ" sz="2400" dirty="0" err="1" smtClean="0"/>
              <a:t>approach</a:t>
            </a:r>
            <a:r>
              <a:rPr lang="cs-CZ" sz="2400" dirty="0" smtClean="0"/>
              <a:t>, BAT</a:t>
            </a:r>
          </a:p>
          <a:p>
            <a:endParaRPr lang="cs-CZ" dirty="0"/>
          </a:p>
        </p:txBody>
      </p:sp>
    </p:spTree>
    <p:extLst>
      <p:ext uri="{BB962C8B-B14F-4D97-AF65-F5344CB8AC3E}">
        <p14:creationId xmlns:p14="http://schemas.microsoft.com/office/powerpoint/2010/main" val="10401454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pPr>
              <a:buNone/>
            </a:pPr>
            <a:r>
              <a:rPr lang="en-US" sz="2400" dirty="0" smtClean="0"/>
              <a:t>Directive 2000/60/EC of the European Parliament and of the</a:t>
            </a:r>
            <a:r>
              <a:rPr lang="cs-CZ" sz="2400" dirty="0" smtClean="0"/>
              <a:t> </a:t>
            </a:r>
            <a:r>
              <a:rPr lang="en-US" sz="2400" dirty="0" smtClean="0"/>
              <a:t>Council of 23 October 2000 establishing a framework for</a:t>
            </a:r>
            <a:r>
              <a:rPr lang="cs-CZ" sz="2400" dirty="0" smtClean="0"/>
              <a:t> </a:t>
            </a:r>
            <a:r>
              <a:rPr lang="en-US" sz="2400" dirty="0" smtClean="0"/>
              <a:t>Community action in the field of water policy</a:t>
            </a:r>
            <a:r>
              <a:rPr lang="cs-CZ" sz="2400" dirty="0" smtClean="0"/>
              <a:t>:</a:t>
            </a:r>
          </a:p>
          <a:p>
            <a:pPr>
              <a:buNone/>
            </a:pPr>
            <a:endParaRPr lang="cs-CZ" sz="2400" b="1" dirty="0" smtClean="0"/>
          </a:p>
          <a:p>
            <a:pPr>
              <a:buNone/>
            </a:pPr>
            <a:r>
              <a:rPr lang="cs-CZ" sz="2400" i="1" dirty="0" smtClean="0"/>
              <a:t>„</a:t>
            </a:r>
            <a:r>
              <a:rPr lang="en-US" sz="2400" i="1" dirty="0" smtClean="0"/>
              <a:t>Member States </a:t>
            </a:r>
            <a:r>
              <a:rPr lang="en-US" sz="2400" i="1" u="sng" dirty="0" smtClean="0"/>
              <a:t>shall take account of the principle of recovery of the costs of water services</a:t>
            </a:r>
            <a:r>
              <a:rPr lang="en-US" sz="2400" i="1" dirty="0" smtClean="0"/>
              <a:t>, including environmental and resource costs, having regard to the economic analysis conducted according to Annex III, and </a:t>
            </a:r>
            <a:r>
              <a:rPr lang="en-US" sz="2400" i="1" u="sng" dirty="0" smtClean="0"/>
              <a:t>in accordance in particular with the polluter pays principle</a:t>
            </a:r>
            <a:r>
              <a:rPr lang="en-US" sz="2400" i="1" dirty="0" smtClean="0"/>
              <a:t>.</a:t>
            </a:r>
            <a:r>
              <a:rPr lang="cs-CZ" sz="2400" i="1" dirty="0" smtClean="0"/>
              <a:t>“</a:t>
            </a:r>
            <a:r>
              <a:rPr lang="en-US" sz="2400" i="1" dirty="0" smtClean="0"/>
              <a:t> </a:t>
            </a:r>
            <a:r>
              <a:rPr lang="en-US" sz="2400" b="1" dirty="0" smtClean="0"/>
              <a:t/>
            </a:r>
            <a:br>
              <a:rPr lang="en-US" sz="2400" b="1" dirty="0" smtClean="0"/>
            </a:br>
            <a:r>
              <a:rPr lang="en-US" sz="2400" dirty="0" smtClean="0"/>
              <a:t/>
            </a:r>
            <a:br>
              <a:rPr lang="en-US" sz="2400" dirty="0" smtClean="0"/>
            </a:br>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707886"/>
          </a:xfrm>
          <a:prstGeom prst="rect">
            <a:avLst/>
          </a:prstGeom>
          <a:noFill/>
        </p:spPr>
        <p:txBody>
          <a:bodyPr wrap="square" rtlCol="0">
            <a:spAutoFit/>
          </a:bodyPr>
          <a:lstStyle/>
          <a:p>
            <a:r>
              <a:rPr lang="cs-CZ" sz="4000" dirty="0" smtClean="0"/>
              <a:t>3. </a:t>
            </a:r>
            <a:r>
              <a:rPr lang="cs-CZ" sz="4000" dirty="0" err="1" smtClean="0"/>
              <a:t>Principles</a:t>
            </a:r>
            <a:r>
              <a:rPr lang="cs-CZ" sz="4000" dirty="0" smtClean="0"/>
              <a:t> – </a:t>
            </a:r>
            <a:r>
              <a:rPr lang="cs-CZ" sz="4000" b="1" dirty="0" err="1" smtClean="0"/>
              <a:t>Polluter</a:t>
            </a:r>
            <a:r>
              <a:rPr lang="cs-CZ" sz="4000" b="1" dirty="0" smtClean="0"/>
              <a:t> </a:t>
            </a:r>
            <a:r>
              <a:rPr lang="cs-CZ" sz="4000" b="1" dirty="0" err="1" smtClean="0"/>
              <a:t>pays</a:t>
            </a:r>
            <a:endParaRPr lang="cs-CZ" sz="4000" b="1" dirty="0"/>
          </a:p>
        </p:txBody>
      </p:sp>
    </p:spTree>
    <p:extLst>
      <p:ext uri="{BB962C8B-B14F-4D97-AF65-F5344CB8AC3E}">
        <p14:creationId xmlns:p14="http://schemas.microsoft.com/office/powerpoint/2010/main" val="4111689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536" y="1191460"/>
            <a:ext cx="8229600" cy="4525963"/>
          </a:xfrm>
        </p:spPr>
        <p:txBody>
          <a:bodyPr>
            <a:normAutofit fontScale="85000" lnSpcReduction="10000"/>
          </a:bodyPr>
          <a:lstStyle/>
          <a:p>
            <a:r>
              <a:rPr lang="hu-HU" b="1" u="sng" dirty="0" smtClean="0">
                <a:ea typeface="ＭＳ Ｐゴシック" pitchFamily="34" charset="-128"/>
              </a:rPr>
              <a:t>EAPs define</a:t>
            </a:r>
            <a:r>
              <a:rPr lang="en-US" b="1" u="sng" dirty="0" smtClean="0">
                <a:ea typeface="ＭＳ Ｐゴシック" pitchFamily="34" charset="-128"/>
              </a:rPr>
              <a:t> </a:t>
            </a:r>
            <a:r>
              <a:rPr lang="en-US" b="1" u="sng" dirty="0">
                <a:ea typeface="ＭＳ Ｐゴシック" pitchFamily="34" charset="-128"/>
              </a:rPr>
              <a:t>the framework</a:t>
            </a:r>
            <a:r>
              <a:rPr lang="en-US" dirty="0">
                <a:ea typeface="ＭＳ Ｐゴシック" pitchFamily="34" charset="-128"/>
              </a:rPr>
              <a:t> of the </a:t>
            </a:r>
            <a:r>
              <a:rPr lang="cs-CZ" dirty="0">
                <a:ea typeface="ＭＳ Ｐゴシック" pitchFamily="34" charset="-128"/>
              </a:rPr>
              <a:t>EU</a:t>
            </a:r>
            <a:r>
              <a:rPr lang="en-US" dirty="0">
                <a:ea typeface="ＭＳ Ｐゴシック" pitchFamily="34" charset="-128"/>
              </a:rPr>
              <a:t> environmental </a:t>
            </a:r>
            <a:r>
              <a:rPr lang="en-US" dirty="0" smtClean="0">
                <a:ea typeface="ＭＳ Ｐゴシック" pitchFamily="34" charset="-128"/>
              </a:rPr>
              <a:t>policy.</a:t>
            </a:r>
            <a:r>
              <a:rPr lang="cs-CZ" dirty="0" smtClean="0">
                <a:ea typeface="ＭＳ Ｐゴシック" pitchFamily="34" charset="-128"/>
              </a:rPr>
              <a:t> </a:t>
            </a:r>
            <a:r>
              <a:rPr lang="cs-CZ" dirty="0" err="1" smtClean="0">
                <a:ea typeface="ＭＳ Ｐゴシック" pitchFamily="34" charset="-128"/>
              </a:rPr>
              <a:t>They</a:t>
            </a:r>
            <a:r>
              <a:rPr lang="en-US" dirty="0" smtClean="0">
                <a:ea typeface="ＭＳ Ｐゴシック" pitchFamily="34" charset="-128"/>
              </a:rPr>
              <a:t> </a:t>
            </a:r>
            <a:r>
              <a:rPr lang="en-US" b="1" u="sng" dirty="0">
                <a:ea typeface="ＭＳ Ｐゴシック" pitchFamily="34" charset="-128"/>
              </a:rPr>
              <a:t>set up the challenges and priorities for a given period</a:t>
            </a:r>
            <a:r>
              <a:rPr lang="en-US" dirty="0">
                <a:ea typeface="ＭＳ Ｐゴシック" pitchFamily="34" charset="-128"/>
              </a:rPr>
              <a:t> and create a frame for </a:t>
            </a:r>
            <a:r>
              <a:rPr lang="cs-CZ" dirty="0">
                <a:ea typeface="ＭＳ Ｐゴシック" pitchFamily="34" charset="-128"/>
              </a:rPr>
              <a:t>EU</a:t>
            </a:r>
            <a:r>
              <a:rPr lang="en-US" dirty="0">
                <a:ea typeface="ＭＳ Ｐゴシック" pitchFamily="34" charset="-128"/>
              </a:rPr>
              <a:t> </a:t>
            </a:r>
            <a:r>
              <a:rPr lang="hu-HU" dirty="0">
                <a:ea typeface="ＭＳ Ｐゴシック" pitchFamily="34" charset="-128"/>
              </a:rPr>
              <a:t>measures</a:t>
            </a:r>
            <a:r>
              <a:rPr lang="en-US" dirty="0">
                <a:ea typeface="ＭＳ Ｐゴシック" pitchFamily="34" charset="-128"/>
              </a:rPr>
              <a:t> on the </a:t>
            </a:r>
            <a:r>
              <a:rPr lang="en-US" dirty="0" smtClean="0">
                <a:ea typeface="ＭＳ Ｐゴシック" pitchFamily="34" charset="-128"/>
              </a:rPr>
              <a:t>environment</a:t>
            </a:r>
            <a:r>
              <a:rPr lang="cs-CZ" dirty="0" smtClean="0">
                <a:ea typeface="ＭＳ Ｐゴシック" pitchFamily="34" charset="-128"/>
              </a:rPr>
              <a:t>.</a:t>
            </a:r>
          </a:p>
          <a:p>
            <a:r>
              <a:rPr lang="cs-CZ" dirty="0" smtClean="0">
                <a:ea typeface="ＭＳ Ｐゴシック" pitchFamily="34" charset="-128"/>
              </a:rPr>
              <a:t>7 </a:t>
            </a:r>
            <a:r>
              <a:rPr lang="cs-CZ" dirty="0" err="1" smtClean="0">
                <a:ea typeface="ＭＳ Ｐゴシック" pitchFamily="34" charset="-128"/>
              </a:rPr>
              <a:t>EAPs</a:t>
            </a:r>
            <a:r>
              <a:rPr lang="cs-CZ" dirty="0" smtClean="0">
                <a:ea typeface="ＭＳ Ｐゴシック" pitchFamily="34" charset="-128"/>
              </a:rPr>
              <a:t> – 1972 – 2020</a:t>
            </a:r>
          </a:p>
          <a:p>
            <a:r>
              <a:rPr lang="cs-CZ" dirty="0" smtClean="0">
                <a:ea typeface="ＭＳ Ｐゴシック" pitchFamily="34" charset="-128"/>
              </a:rPr>
              <a:t>7th EAP: </a:t>
            </a:r>
            <a:r>
              <a:rPr lang="cs-CZ" dirty="0" err="1" smtClean="0">
                <a:ea typeface="ＭＳ Ｐゴシック" pitchFamily="34" charset="-128"/>
              </a:rPr>
              <a:t>main</a:t>
            </a:r>
            <a:r>
              <a:rPr lang="cs-CZ" dirty="0" smtClean="0">
                <a:ea typeface="ＭＳ Ｐゴシック" pitchFamily="34" charset="-128"/>
              </a:rPr>
              <a:t> </a:t>
            </a:r>
            <a:r>
              <a:rPr lang="cs-CZ" dirty="0" err="1" smtClean="0">
                <a:ea typeface="ＭＳ Ｐゴシック" pitchFamily="34" charset="-128"/>
              </a:rPr>
              <a:t>goal</a:t>
            </a:r>
            <a:r>
              <a:rPr lang="cs-CZ" dirty="0" smtClean="0">
                <a:ea typeface="ＭＳ Ｐゴシック" pitchFamily="34" charset="-128"/>
              </a:rPr>
              <a:t> </a:t>
            </a:r>
            <a:r>
              <a:rPr lang="en-US" dirty="0"/>
              <a:t>to turn the Union into a </a:t>
            </a:r>
            <a:r>
              <a:rPr lang="en-US" b="1" dirty="0"/>
              <a:t>resource-efficient</a:t>
            </a:r>
            <a:r>
              <a:rPr lang="en-US" dirty="0"/>
              <a:t>, green, and competitive </a:t>
            </a:r>
            <a:r>
              <a:rPr lang="en-US" b="1" dirty="0"/>
              <a:t>low-carbon economy</a:t>
            </a:r>
            <a:endParaRPr lang="en-US" dirty="0"/>
          </a:p>
          <a:p>
            <a:r>
              <a:rPr lang="en-GB" dirty="0" smtClean="0"/>
              <a:t>Formal </a:t>
            </a:r>
            <a:r>
              <a:rPr lang="en-GB" dirty="0"/>
              <a:t>law is limited in its capacity to harmonize environmental policy, e.g. of the different Member States in the </a:t>
            </a:r>
            <a:r>
              <a:rPr lang="en-GB" dirty="0" smtClean="0"/>
              <a:t>EU</a:t>
            </a:r>
            <a:r>
              <a:rPr lang="cs-CZ" dirty="0" smtClean="0"/>
              <a:t>.</a:t>
            </a:r>
            <a:r>
              <a:rPr lang="en-GB" dirty="0"/>
              <a:t/>
            </a:r>
            <a:br>
              <a:rPr lang="en-GB" dirty="0"/>
            </a:br>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smtClean="0"/>
              <a:t>Last </a:t>
            </a:r>
            <a:r>
              <a:rPr lang="cs-CZ" sz="4000" b="1" dirty="0" err="1" smtClean="0"/>
              <a:t>lecture</a:t>
            </a:r>
            <a:r>
              <a:rPr lang="cs-CZ" sz="4000" b="1" dirty="0" smtClean="0"/>
              <a:t> </a:t>
            </a:r>
            <a:r>
              <a:rPr lang="cs-CZ" sz="4000" b="1" dirty="0" err="1" smtClean="0"/>
              <a:t>summary</a:t>
            </a:r>
            <a:endParaRPr lang="cs-CZ" sz="4000" b="1" dirty="0"/>
          </a:p>
        </p:txBody>
      </p:sp>
    </p:spTree>
    <p:extLst>
      <p:ext uri="{BB962C8B-B14F-4D97-AF65-F5344CB8AC3E}">
        <p14:creationId xmlns:p14="http://schemas.microsoft.com/office/powerpoint/2010/main" val="2543166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a:bodyPr>
          <a:lstStyle/>
          <a:p>
            <a:pPr>
              <a:buNone/>
            </a:pPr>
            <a:r>
              <a:rPr lang="cs-CZ" sz="2400" b="1" dirty="0" smtClean="0"/>
              <a:t>C‑254/08 </a:t>
            </a:r>
            <a:r>
              <a:rPr lang="cs-CZ" sz="2400" dirty="0" smtClean="0"/>
              <a:t>(</a:t>
            </a:r>
            <a:r>
              <a:rPr lang="cs-CZ" sz="2400" dirty="0" err="1" smtClean="0"/>
              <a:t>wide</a:t>
            </a:r>
            <a:r>
              <a:rPr lang="cs-CZ" sz="2400" dirty="0" smtClean="0"/>
              <a:t> </a:t>
            </a:r>
            <a:r>
              <a:rPr lang="cs-CZ" sz="2400" dirty="0" err="1" smtClean="0"/>
              <a:t>margin</a:t>
            </a:r>
            <a:r>
              <a:rPr lang="cs-CZ" sz="2400" dirty="0" smtClean="0"/>
              <a:t> </a:t>
            </a:r>
            <a:r>
              <a:rPr lang="cs-CZ" sz="2400" dirty="0" err="1" smtClean="0"/>
              <a:t>of</a:t>
            </a:r>
            <a:r>
              <a:rPr lang="cs-CZ" sz="2400" dirty="0" smtClean="0"/>
              <a:t> </a:t>
            </a:r>
            <a:r>
              <a:rPr lang="cs-CZ" sz="2400" dirty="0" err="1" smtClean="0"/>
              <a:t>appreciation</a:t>
            </a:r>
            <a:r>
              <a:rPr lang="cs-CZ" sz="2400" dirty="0" smtClean="0"/>
              <a:t> )</a:t>
            </a:r>
            <a:r>
              <a:rPr lang="cs-CZ" sz="2400" b="1" dirty="0" smtClean="0"/>
              <a:t>:</a:t>
            </a:r>
          </a:p>
          <a:p>
            <a:r>
              <a:rPr lang="en-US" sz="2400" i="1" dirty="0" smtClean="0"/>
              <a:t>While the Member States as the addressees of Directive 2006/12 are bound as to this result to be achieved in terms of financial liability for the cost of disposing of waste, in accordance with Article 249 EC </a:t>
            </a:r>
            <a:r>
              <a:rPr lang="en-US" sz="2400" i="1" u="sng" dirty="0" smtClean="0"/>
              <a:t>they may</a:t>
            </a:r>
            <a:r>
              <a:rPr lang="en-US" sz="2400" i="1" dirty="0" smtClean="0"/>
              <a:t>, however, </a:t>
            </a:r>
            <a:r>
              <a:rPr lang="en-US" sz="2400" i="1" u="sng" dirty="0" smtClean="0"/>
              <a:t>choose the form and the methods to be applied </a:t>
            </a:r>
            <a:r>
              <a:rPr lang="en-US" sz="2400" i="1" dirty="0" smtClean="0"/>
              <a:t>in order to attain that result</a:t>
            </a:r>
            <a:r>
              <a:rPr lang="cs-CZ" sz="2400" i="1" dirty="0" smtClean="0"/>
              <a:t>.</a:t>
            </a:r>
            <a:endParaRPr lang="en-US" sz="2400" i="1" dirty="0" smtClean="0"/>
          </a:p>
          <a:p>
            <a:r>
              <a:rPr lang="cs-CZ" sz="2400" dirty="0" smtClean="0"/>
              <a:t>…</a:t>
            </a:r>
            <a:r>
              <a:rPr lang="en-US" sz="2400" dirty="0" smtClean="0"/>
              <a:t>as Community law currently stands, </a:t>
            </a:r>
            <a:r>
              <a:rPr lang="en-US" sz="2400" u="sng" dirty="0" smtClean="0"/>
              <a:t>there is no legislation adopted</a:t>
            </a:r>
            <a:r>
              <a:rPr lang="en-US" sz="2400" dirty="0" smtClean="0"/>
              <a:t> on the basis of Article 175 EC </a:t>
            </a:r>
            <a:r>
              <a:rPr lang="en-US" sz="2400" u="sng" dirty="0" smtClean="0"/>
              <a:t>imposing a specific method upon the Member States for financing</a:t>
            </a:r>
            <a:r>
              <a:rPr lang="en-US" sz="2400" dirty="0" smtClean="0"/>
              <a:t> the cost of the disposal of urban waste, so that the cost may, in accordance with the choice of the Member State concerned, equally well be financed by means of a tax or of a charge or in any other manner.</a:t>
            </a:r>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707886"/>
          </a:xfrm>
          <a:prstGeom prst="rect">
            <a:avLst/>
          </a:prstGeom>
          <a:noFill/>
        </p:spPr>
        <p:txBody>
          <a:bodyPr wrap="square" rtlCol="0">
            <a:spAutoFit/>
          </a:bodyPr>
          <a:lstStyle/>
          <a:p>
            <a:r>
              <a:rPr lang="cs-CZ" sz="4000" dirty="0" smtClean="0"/>
              <a:t>3. </a:t>
            </a:r>
            <a:r>
              <a:rPr lang="cs-CZ" sz="4000" dirty="0" err="1" smtClean="0"/>
              <a:t>Principles</a:t>
            </a:r>
            <a:r>
              <a:rPr lang="cs-CZ" sz="4000" dirty="0" smtClean="0"/>
              <a:t> – </a:t>
            </a:r>
            <a:r>
              <a:rPr lang="cs-CZ" sz="4000" b="1" dirty="0" err="1" smtClean="0"/>
              <a:t>Polluter</a:t>
            </a:r>
            <a:r>
              <a:rPr lang="cs-CZ" sz="4000" b="1" dirty="0" smtClean="0"/>
              <a:t> </a:t>
            </a:r>
            <a:r>
              <a:rPr lang="cs-CZ" sz="4000" b="1" dirty="0" err="1" smtClean="0"/>
              <a:t>pays</a:t>
            </a:r>
            <a:endParaRPr lang="cs-CZ" sz="4000" b="1" dirty="0"/>
          </a:p>
        </p:txBody>
      </p:sp>
    </p:spTree>
    <p:extLst>
      <p:ext uri="{BB962C8B-B14F-4D97-AF65-F5344CB8AC3E}">
        <p14:creationId xmlns:p14="http://schemas.microsoft.com/office/powerpoint/2010/main" val="41116890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707886"/>
          </a:xfrm>
          <a:prstGeom prst="rect">
            <a:avLst/>
          </a:prstGeom>
          <a:noFill/>
        </p:spPr>
        <p:txBody>
          <a:bodyPr wrap="square" rtlCol="0">
            <a:spAutoFit/>
          </a:bodyPr>
          <a:lstStyle/>
          <a:p>
            <a:r>
              <a:rPr lang="cs-CZ" sz="4000" dirty="0" smtClean="0"/>
              <a:t>3. </a:t>
            </a:r>
            <a:r>
              <a:rPr lang="cs-CZ" sz="4000" dirty="0" err="1" smtClean="0"/>
              <a:t>Principles</a:t>
            </a:r>
            <a:r>
              <a:rPr lang="cs-CZ" sz="4000" dirty="0" smtClean="0"/>
              <a:t> – </a:t>
            </a:r>
            <a:r>
              <a:rPr lang="cs-CZ" sz="4000" b="1" dirty="0" err="1" smtClean="0"/>
              <a:t>Polluter</a:t>
            </a:r>
            <a:r>
              <a:rPr lang="cs-CZ" sz="4000" b="1" dirty="0" smtClean="0"/>
              <a:t> </a:t>
            </a:r>
            <a:r>
              <a:rPr lang="cs-CZ" sz="4000" b="1" dirty="0" err="1" smtClean="0"/>
              <a:t>pays</a:t>
            </a:r>
            <a:endParaRPr lang="cs-CZ" sz="4000" b="1" dirty="0"/>
          </a:p>
        </p:txBody>
      </p:sp>
      <p:sp>
        <p:nvSpPr>
          <p:cNvPr id="3" name="Zástupný symbol pro obsah 2"/>
          <p:cNvSpPr>
            <a:spLocks noGrp="1"/>
          </p:cNvSpPr>
          <p:nvPr>
            <p:ph idx="1"/>
          </p:nvPr>
        </p:nvSpPr>
        <p:spPr>
          <a:xfrm>
            <a:off x="457200" y="1600200"/>
            <a:ext cx="8363272" cy="5141168"/>
          </a:xfrm>
        </p:spPr>
        <p:txBody>
          <a:bodyPr>
            <a:normAutofit fontScale="92500"/>
          </a:bodyPr>
          <a:lstStyle/>
          <a:p>
            <a:pPr>
              <a:buNone/>
            </a:pPr>
            <a:r>
              <a:rPr lang="cs-CZ" sz="2000" b="1" dirty="0" smtClean="0"/>
              <a:t>C-172/08 - </a:t>
            </a:r>
            <a:r>
              <a:rPr lang="cs-CZ" sz="2000" b="1" dirty="0" err="1" smtClean="0"/>
              <a:t>Pontina</a:t>
            </a:r>
            <a:r>
              <a:rPr lang="cs-CZ" sz="2000" b="1" dirty="0" smtClean="0"/>
              <a:t> </a:t>
            </a:r>
            <a:r>
              <a:rPr lang="cs-CZ" sz="2000" b="1" dirty="0" err="1" smtClean="0"/>
              <a:t>Ambiente</a:t>
            </a:r>
            <a:r>
              <a:rPr lang="cs-CZ" sz="2000" b="1" dirty="0" smtClean="0"/>
              <a:t>:</a:t>
            </a:r>
          </a:p>
          <a:p>
            <a:pPr>
              <a:buNone/>
            </a:pPr>
            <a:endParaRPr lang="cs-CZ" sz="2000" b="1" dirty="0" smtClean="0"/>
          </a:p>
          <a:p>
            <a:pPr>
              <a:buNone/>
            </a:pPr>
            <a:r>
              <a:rPr lang="cs-CZ" sz="2100" i="1" dirty="0" smtClean="0"/>
              <a:t>„…</a:t>
            </a:r>
            <a:r>
              <a:rPr lang="en-US" sz="2100" i="1" dirty="0" smtClean="0"/>
              <a:t>cost of disposing of the waste must be borne by the waste </a:t>
            </a:r>
            <a:r>
              <a:rPr lang="cs-CZ" sz="2100" i="1" dirty="0" smtClean="0"/>
              <a:t> </a:t>
            </a:r>
            <a:r>
              <a:rPr lang="cs-CZ" sz="2100" i="1" dirty="0" err="1" smtClean="0"/>
              <a:t>holders</a:t>
            </a:r>
            <a:r>
              <a:rPr lang="cs-CZ" sz="2100" i="1" dirty="0" smtClean="0"/>
              <a:t>. </a:t>
            </a:r>
            <a:r>
              <a:rPr lang="en-US" sz="2100" i="1" dirty="0" smtClean="0"/>
              <a:t>It forms part of the objective of Directive 1999/31 which, according to Article 1(1) thereof, is to meet the requirements of Directive 75/442, and in particular Article 3 thereof, which inter alia </a:t>
            </a:r>
            <a:r>
              <a:rPr lang="en-US" sz="2100" i="1" u="sng" dirty="0" smtClean="0"/>
              <a:t>requires the Member States to take appropriate measures to encourage the prevention or reduction of waste production</a:t>
            </a:r>
            <a:r>
              <a:rPr lang="en-US" sz="2100" i="1" dirty="0" smtClean="0"/>
              <a:t>.</a:t>
            </a:r>
            <a:r>
              <a:rPr lang="cs-CZ" sz="2100" i="1" dirty="0" smtClean="0"/>
              <a:t>“</a:t>
            </a:r>
          </a:p>
          <a:p>
            <a:pPr>
              <a:buNone/>
            </a:pPr>
            <a:r>
              <a:rPr lang="cs-CZ" sz="2100" i="1" dirty="0" smtClean="0"/>
              <a:t> </a:t>
            </a:r>
            <a:r>
              <a:rPr lang="en-US" sz="2100" i="1" dirty="0" smtClean="0"/>
              <a:t>The consequence, in particular, is that </a:t>
            </a:r>
            <a:r>
              <a:rPr lang="en-US" sz="2100" b="1" i="1" dirty="0" smtClean="0"/>
              <a:t>whatever the national rules may be governing landfill sites, they must ensure that that all the operating costs of such a site is actually borne by the holders of the waste deposited in the landfill for disposal</a:t>
            </a:r>
            <a:r>
              <a:rPr lang="en-US" sz="2100" i="1" dirty="0" smtClean="0"/>
              <a:t>.</a:t>
            </a:r>
            <a:r>
              <a:rPr lang="cs-CZ" sz="2100" i="1" dirty="0" smtClean="0"/>
              <a:t>“</a:t>
            </a:r>
            <a:endParaRPr lang="en-US" sz="2100" i="1" dirty="0" smtClean="0"/>
          </a:p>
          <a:p>
            <a:endParaRPr lang="cs-CZ" sz="2000" dirty="0" smtClean="0"/>
          </a:p>
          <a:p>
            <a:pPr>
              <a:buNone/>
            </a:pPr>
            <a:r>
              <a:rPr lang="cs-CZ" sz="2000" i="1" dirty="0" smtClean="0"/>
              <a:t>(…) </a:t>
            </a:r>
            <a:r>
              <a:rPr lang="en-US" sz="2000" i="1" dirty="0" smtClean="0"/>
              <a:t>Causing the operator to bear such charges would amount to charging to him the costs arising from the disposal of waste which he did not generate but of which he merely disposes in the framework of his activities as a provider of services.</a:t>
            </a:r>
          </a:p>
          <a:p>
            <a:pPr>
              <a:buNone/>
            </a:pPr>
            <a:endParaRPr lang="en-US" sz="2000" b="1" i="1" dirty="0"/>
          </a:p>
        </p:txBody>
      </p:sp>
    </p:spTree>
    <p:extLst>
      <p:ext uri="{BB962C8B-B14F-4D97-AF65-F5344CB8AC3E}">
        <p14:creationId xmlns:p14="http://schemas.microsoft.com/office/powerpoint/2010/main" val="41116890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707886"/>
          </a:xfrm>
          <a:prstGeom prst="rect">
            <a:avLst/>
          </a:prstGeom>
          <a:noFill/>
        </p:spPr>
        <p:txBody>
          <a:bodyPr wrap="square" rtlCol="0">
            <a:spAutoFit/>
          </a:bodyPr>
          <a:lstStyle/>
          <a:p>
            <a:r>
              <a:rPr lang="cs-CZ" sz="4000" dirty="0" smtClean="0"/>
              <a:t>3. </a:t>
            </a:r>
            <a:r>
              <a:rPr lang="cs-CZ" sz="4000" dirty="0" err="1" smtClean="0"/>
              <a:t>Principles</a:t>
            </a:r>
            <a:r>
              <a:rPr lang="cs-CZ" sz="4000" dirty="0" smtClean="0"/>
              <a:t> – </a:t>
            </a:r>
            <a:r>
              <a:rPr lang="cs-CZ" sz="4000" b="1" dirty="0" err="1" smtClean="0"/>
              <a:t>Polluter</a:t>
            </a:r>
            <a:r>
              <a:rPr lang="cs-CZ" sz="4000" b="1" dirty="0" smtClean="0"/>
              <a:t> </a:t>
            </a:r>
            <a:r>
              <a:rPr lang="cs-CZ" sz="4000" b="1" dirty="0" err="1" smtClean="0"/>
              <a:t>pays</a:t>
            </a:r>
            <a:endParaRPr lang="cs-CZ" sz="4000" b="1" dirty="0"/>
          </a:p>
        </p:txBody>
      </p:sp>
      <p:sp>
        <p:nvSpPr>
          <p:cNvPr id="3" name="Zástupný symbol pro obsah 2"/>
          <p:cNvSpPr>
            <a:spLocks noGrp="1"/>
          </p:cNvSpPr>
          <p:nvPr>
            <p:ph idx="1"/>
          </p:nvPr>
        </p:nvSpPr>
        <p:spPr>
          <a:xfrm>
            <a:off x="457200" y="1600200"/>
            <a:ext cx="8363272" cy="5141168"/>
          </a:xfrm>
        </p:spPr>
        <p:txBody>
          <a:bodyPr>
            <a:normAutofit/>
          </a:bodyPr>
          <a:lstStyle/>
          <a:p>
            <a:pPr>
              <a:buNone/>
            </a:pPr>
            <a:r>
              <a:rPr lang="cs-CZ" sz="2400" b="1" dirty="0" smtClean="0"/>
              <a:t>C-172/08 </a:t>
            </a:r>
            <a:r>
              <a:rPr lang="cs-CZ" sz="2400" dirty="0" smtClean="0"/>
              <a:t>(</a:t>
            </a:r>
            <a:r>
              <a:rPr lang="cs-CZ" sz="2400" dirty="0" err="1" smtClean="0"/>
              <a:t>Standley</a:t>
            </a:r>
            <a:r>
              <a:rPr lang="cs-CZ" sz="2400" dirty="0" smtClean="0"/>
              <a:t>) – </a:t>
            </a:r>
            <a:r>
              <a:rPr lang="cs-CZ" sz="2400" b="1" dirty="0" err="1" smtClean="0"/>
              <a:t>Polluter</a:t>
            </a:r>
            <a:r>
              <a:rPr lang="cs-CZ" sz="2400" b="1" dirty="0" smtClean="0"/>
              <a:t> </a:t>
            </a:r>
            <a:r>
              <a:rPr lang="cs-CZ" sz="2400" b="1" dirty="0" err="1" smtClean="0"/>
              <a:t>pays</a:t>
            </a:r>
            <a:r>
              <a:rPr lang="cs-CZ" sz="2400" b="1" dirty="0" smtClean="0"/>
              <a:t> x </a:t>
            </a:r>
            <a:r>
              <a:rPr lang="cs-CZ" sz="2400" b="1" dirty="0" err="1" smtClean="0"/>
              <a:t>Proportionality</a:t>
            </a:r>
            <a:r>
              <a:rPr lang="cs-CZ" sz="2400" b="1" dirty="0" smtClean="0"/>
              <a:t> </a:t>
            </a:r>
          </a:p>
          <a:p>
            <a:pPr>
              <a:buNone/>
            </a:pPr>
            <a:endParaRPr lang="cs-CZ" sz="2000" b="1" dirty="0" smtClean="0"/>
          </a:p>
          <a:p>
            <a:pPr>
              <a:buNone/>
            </a:pPr>
            <a:r>
              <a:rPr lang="en-US" sz="2400" i="1" dirty="0" smtClean="0"/>
              <a:t>the Member</a:t>
            </a:r>
            <a:r>
              <a:rPr lang="cs-CZ" sz="2400" i="1" dirty="0" smtClean="0"/>
              <a:t> </a:t>
            </a:r>
            <a:r>
              <a:rPr lang="en-US" sz="2400" i="1" dirty="0" smtClean="0"/>
              <a:t>States are to take account of the other sources of pollution when implementing the</a:t>
            </a:r>
            <a:r>
              <a:rPr lang="cs-CZ" sz="2400" i="1" dirty="0" smtClean="0"/>
              <a:t> </a:t>
            </a:r>
            <a:r>
              <a:rPr lang="en-US" sz="2400" i="1" dirty="0" smtClean="0"/>
              <a:t>Directive and, having regard to the circumstances, are not to impose on farmers</a:t>
            </a:r>
            <a:r>
              <a:rPr lang="cs-CZ" sz="2400" i="1" dirty="0" smtClean="0"/>
              <a:t> </a:t>
            </a:r>
            <a:r>
              <a:rPr lang="en-US" sz="2400" i="1" dirty="0" smtClean="0"/>
              <a:t>costs of eliminating pollution that are unnecessary. Viewed in that light, the</a:t>
            </a:r>
            <a:r>
              <a:rPr lang="cs-CZ" sz="2400" i="1" dirty="0" smtClean="0"/>
              <a:t> </a:t>
            </a:r>
            <a:r>
              <a:rPr lang="en-US" sz="2400" i="1" dirty="0" smtClean="0"/>
              <a:t>polluter pays principle reflects the principle of proportionality</a:t>
            </a:r>
            <a:endParaRPr lang="en-US" sz="2400" b="1" i="1" dirty="0"/>
          </a:p>
        </p:txBody>
      </p:sp>
    </p:spTree>
    <p:extLst>
      <p:ext uri="{BB962C8B-B14F-4D97-AF65-F5344CB8AC3E}">
        <p14:creationId xmlns:p14="http://schemas.microsoft.com/office/powerpoint/2010/main" val="41116890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sz="2400" dirty="0" err="1" smtClean="0"/>
              <a:t>Dannish</a:t>
            </a:r>
            <a:r>
              <a:rPr lang="cs-CZ" sz="2400" dirty="0" smtClean="0"/>
              <a:t> </a:t>
            </a:r>
            <a:r>
              <a:rPr lang="cs-CZ" sz="2400" dirty="0" err="1" smtClean="0"/>
              <a:t>bottles</a:t>
            </a:r>
            <a:r>
              <a:rPr lang="cs-CZ" sz="2400" dirty="0" smtClean="0"/>
              <a:t> case</a:t>
            </a:r>
          </a:p>
          <a:p>
            <a:r>
              <a:rPr lang="cs-CZ" sz="2400" dirty="0" err="1" smtClean="0"/>
              <a:t>Various</a:t>
            </a:r>
            <a:r>
              <a:rPr lang="cs-CZ" sz="2400" dirty="0" smtClean="0"/>
              <a:t> </a:t>
            </a:r>
            <a:r>
              <a:rPr lang="cs-CZ" sz="2400" dirty="0" err="1" smtClean="0"/>
              <a:t>environmental</a:t>
            </a:r>
            <a:r>
              <a:rPr lang="cs-CZ" sz="2400" dirty="0" smtClean="0"/>
              <a:t> </a:t>
            </a:r>
            <a:r>
              <a:rPr lang="cs-CZ" sz="2400" dirty="0" err="1" smtClean="0"/>
              <a:t>standards</a:t>
            </a:r>
            <a:r>
              <a:rPr lang="cs-CZ" sz="2400" dirty="0" smtClean="0"/>
              <a:t>.</a:t>
            </a:r>
          </a:p>
          <a:p>
            <a:r>
              <a:rPr lang="cs-CZ" sz="2400" dirty="0" smtClean="0"/>
              <a:t>EIA </a:t>
            </a:r>
            <a:r>
              <a:rPr lang="cs-CZ" sz="2400" dirty="0" err="1" smtClean="0"/>
              <a:t>Directive</a:t>
            </a:r>
            <a:r>
              <a:rPr lang="cs-CZ" sz="2400" dirty="0" smtClean="0"/>
              <a:t> </a:t>
            </a:r>
            <a:r>
              <a:rPr lang="cs-CZ" sz="2400" dirty="0" err="1" smtClean="0"/>
              <a:t>thresholds</a:t>
            </a:r>
            <a:endParaRPr lang="cs-CZ" sz="2400" dirty="0" smtClean="0"/>
          </a:p>
          <a:p>
            <a:r>
              <a:rPr lang="cs-CZ" sz="2400" dirty="0" err="1" smtClean="0"/>
              <a:t>Usually</a:t>
            </a:r>
            <a:r>
              <a:rPr lang="cs-CZ" sz="2400" dirty="0" smtClean="0"/>
              <a:t> on </a:t>
            </a:r>
            <a:r>
              <a:rPr lang="cs-CZ" sz="2400" dirty="0" err="1" smtClean="0"/>
              <a:t>legislative</a:t>
            </a:r>
            <a:r>
              <a:rPr lang="cs-CZ" sz="2400" dirty="0" smtClean="0"/>
              <a:t> </a:t>
            </a:r>
            <a:r>
              <a:rPr lang="cs-CZ" sz="2400" dirty="0" err="1" smtClean="0"/>
              <a:t>level</a:t>
            </a:r>
            <a:r>
              <a:rPr lang="cs-CZ" sz="2400" dirty="0" smtClean="0"/>
              <a:t>.</a:t>
            </a:r>
          </a:p>
          <a:p>
            <a:pPr>
              <a:buNone/>
            </a:pPr>
            <a:r>
              <a:rPr lang="cs-CZ" sz="2400" dirty="0" smtClean="0"/>
              <a:t> </a:t>
            </a:r>
          </a:p>
          <a:p>
            <a:pPr>
              <a:buNone/>
            </a:pPr>
            <a:endParaRPr lang="cs-CZ" sz="2400" dirty="0" smtClean="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707886"/>
          </a:xfrm>
          <a:prstGeom prst="rect">
            <a:avLst/>
          </a:prstGeom>
          <a:noFill/>
        </p:spPr>
        <p:txBody>
          <a:bodyPr wrap="square" rtlCol="0">
            <a:spAutoFit/>
          </a:bodyPr>
          <a:lstStyle/>
          <a:p>
            <a:r>
              <a:rPr lang="cs-CZ" sz="4000" dirty="0" smtClean="0"/>
              <a:t>3. </a:t>
            </a:r>
            <a:r>
              <a:rPr lang="cs-CZ" sz="4000" dirty="0" err="1" smtClean="0"/>
              <a:t>Principles</a:t>
            </a:r>
            <a:r>
              <a:rPr lang="cs-CZ" sz="4000" dirty="0" smtClean="0"/>
              <a:t> – </a:t>
            </a:r>
            <a:r>
              <a:rPr lang="cs-CZ" sz="4000" b="1" dirty="0" err="1" smtClean="0"/>
              <a:t>Prevention</a:t>
            </a:r>
            <a:endParaRPr lang="cs-CZ" sz="4000" b="1" dirty="0"/>
          </a:p>
        </p:txBody>
      </p:sp>
    </p:spTree>
    <p:extLst>
      <p:ext uri="{BB962C8B-B14F-4D97-AF65-F5344CB8AC3E}">
        <p14:creationId xmlns:p14="http://schemas.microsoft.com/office/powerpoint/2010/main" val="41116890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pPr>
              <a:buNone/>
            </a:pPr>
            <a:r>
              <a:rPr lang="cs-CZ" sz="2400" dirty="0" err="1" smtClean="0"/>
              <a:t>Differences</a:t>
            </a:r>
            <a:r>
              <a:rPr lang="cs-CZ" sz="2400" dirty="0" smtClean="0"/>
              <a:t>:</a:t>
            </a:r>
          </a:p>
          <a:p>
            <a:r>
              <a:rPr lang="cs-CZ" sz="2400" dirty="0" smtClean="0"/>
              <a:t>R</a:t>
            </a:r>
            <a:r>
              <a:rPr lang="en-US" sz="2400" dirty="0" err="1" smtClean="0"/>
              <a:t>elevant</a:t>
            </a:r>
            <a:r>
              <a:rPr lang="en-US" sz="2400" dirty="0" smtClean="0"/>
              <a:t> to the management of risk</a:t>
            </a:r>
            <a:r>
              <a:rPr lang="cs-CZ" sz="2400" dirty="0" smtClean="0"/>
              <a:t> – </a:t>
            </a:r>
            <a:r>
              <a:rPr lang="cs-CZ" sz="2400" dirty="0" err="1" smtClean="0"/>
              <a:t>usually</a:t>
            </a:r>
            <a:r>
              <a:rPr lang="cs-CZ" sz="2400" dirty="0" smtClean="0"/>
              <a:t> </a:t>
            </a:r>
            <a:r>
              <a:rPr lang="cs-CZ" sz="2400" dirty="0" err="1" smtClean="0"/>
              <a:t>decision</a:t>
            </a:r>
            <a:r>
              <a:rPr lang="cs-CZ" sz="2400" dirty="0" smtClean="0"/>
              <a:t>-</a:t>
            </a:r>
            <a:r>
              <a:rPr lang="cs-CZ" sz="2400" dirty="0" err="1" smtClean="0"/>
              <a:t>makers</a:t>
            </a:r>
            <a:r>
              <a:rPr lang="cs-CZ" sz="2400" dirty="0" smtClean="0"/>
              <a:t> = </a:t>
            </a:r>
            <a:r>
              <a:rPr lang="cs-CZ" sz="2400" dirty="0" err="1" smtClean="0"/>
              <a:t>political</a:t>
            </a:r>
            <a:r>
              <a:rPr lang="cs-CZ" sz="2400" dirty="0" smtClean="0"/>
              <a:t> </a:t>
            </a:r>
            <a:r>
              <a:rPr lang="cs-CZ" sz="2400" dirty="0" err="1" smtClean="0"/>
              <a:t>decision</a:t>
            </a:r>
            <a:r>
              <a:rPr lang="cs-CZ" sz="2400" dirty="0" smtClean="0"/>
              <a:t>.</a:t>
            </a:r>
          </a:p>
          <a:p>
            <a:r>
              <a:rPr lang="cs-CZ" sz="2400" dirty="0" err="1" smtClean="0"/>
              <a:t>Uncertainty</a:t>
            </a:r>
            <a:r>
              <a:rPr lang="cs-CZ" sz="2400" dirty="0" smtClean="0"/>
              <a:t> - </a:t>
            </a:r>
            <a:r>
              <a:rPr lang="en-US" sz="2400" dirty="0" smtClean="0"/>
              <a:t>where </a:t>
            </a:r>
            <a:r>
              <a:rPr lang="en-US" sz="2400" u="sng" dirty="0" smtClean="0"/>
              <a:t>scientific data do not permit a complete evaluation of the risk</a:t>
            </a:r>
            <a:r>
              <a:rPr lang="en-US" sz="2400" dirty="0" smtClean="0"/>
              <a:t>, recourse to this principle may, for example, be used to stop distribution or order withdrawal from the market of products likely to be hazardous</a:t>
            </a:r>
            <a:r>
              <a:rPr lang="cs-CZ" sz="2400" dirty="0" smtClean="0"/>
              <a:t>.</a:t>
            </a:r>
          </a:p>
          <a:p>
            <a:pPr>
              <a:buNone/>
            </a:pPr>
            <a:endParaRPr lang="cs-CZ" sz="2400" dirty="0" smtClean="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584775"/>
          </a:xfrm>
          <a:prstGeom prst="rect">
            <a:avLst/>
          </a:prstGeom>
          <a:noFill/>
        </p:spPr>
        <p:txBody>
          <a:bodyPr wrap="square" rtlCol="0">
            <a:spAutoFit/>
          </a:bodyPr>
          <a:lstStyle/>
          <a:p>
            <a:r>
              <a:rPr lang="cs-CZ" sz="3200" dirty="0" smtClean="0"/>
              <a:t>3. </a:t>
            </a:r>
            <a:r>
              <a:rPr lang="cs-CZ" sz="3200" dirty="0" err="1" smtClean="0"/>
              <a:t>Principles</a:t>
            </a:r>
            <a:r>
              <a:rPr lang="cs-CZ" sz="3200" dirty="0" smtClean="0"/>
              <a:t> – </a:t>
            </a:r>
            <a:r>
              <a:rPr lang="cs-CZ" sz="3200" b="1" dirty="0" err="1" smtClean="0"/>
              <a:t>Precautionary</a:t>
            </a:r>
            <a:r>
              <a:rPr lang="cs-CZ" sz="3200" b="1" dirty="0" smtClean="0"/>
              <a:t> </a:t>
            </a:r>
            <a:r>
              <a:rPr lang="cs-CZ" sz="3200" b="1" dirty="0" err="1" smtClean="0"/>
              <a:t>principle</a:t>
            </a:r>
            <a:endParaRPr lang="cs-CZ" sz="3200" b="1" dirty="0"/>
          </a:p>
        </p:txBody>
      </p:sp>
      <p:pic>
        <p:nvPicPr>
          <p:cNvPr id="1026" name="Picture 2" descr="http://casselsalpeter.com/wp-content/uploads/2012/10/uncertainty_800px.jpg">
            <a:hlinkClick r:id="rId4"/>
          </p:cNvPr>
          <p:cNvPicPr>
            <a:picLocks noChangeAspect="1" noChangeArrowheads="1"/>
          </p:cNvPicPr>
          <p:nvPr/>
        </p:nvPicPr>
        <p:blipFill>
          <a:blip r:embed="rId5" cstate="print"/>
          <a:srcRect/>
          <a:stretch>
            <a:fillRect/>
          </a:stretch>
        </p:blipFill>
        <p:spPr bwMode="auto">
          <a:xfrm>
            <a:off x="2627784" y="4374638"/>
            <a:ext cx="3384376" cy="2254539"/>
          </a:xfrm>
          <a:prstGeom prst="rect">
            <a:avLst/>
          </a:prstGeom>
          <a:noFill/>
        </p:spPr>
      </p:pic>
    </p:spTree>
    <p:extLst>
      <p:ext uri="{BB962C8B-B14F-4D97-AF65-F5344CB8AC3E}">
        <p14:creationId xmlns:p14="http://schemas.microsoft.com/office/powerpoint/2010/main" val="41116890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lnSpcReduction="10000"/>
          </a:bodyPr>
          <a:lstStyle/>
          <a:p>
            <a:pPr>
              <a:buNone/>
            </a:pPr>
            <a:r>
              <a:rPr lang="en-US" sz="2400" dirty="0" smtClean="0"/>
              <a:t>Where action is deemed necessary, measures based on the precautionary principle</a:t>
            </a:r>
            <a:r>
              <a:rPr lang="cs-CZ" sz="2400" dirty="0" smtClean="0"/>
              <a:t> </a:t>
            </a:r>
            <a:r>
              <a:rPr lang="cs-CZ" sz="2400" dirty="0" err="1" smtClean="0"/>
              <a:t>should</a:t>
            </a:r>
            <a:r>
              <a:rPr lang="cs-CZ" sz="2400" dirty="0" smtClean="0"/>
              <a:t> </a:t>
            </a:r>
            <a:r>
              <a:rPr lang="cs-CZ" sz="2400" dirty="0" err="1" smtClean="0"/>
              <a:t>be</a:t>
            </a:r>
            <a:r>
              <a:rPr lang="cs-CZ" sz="2400" dirty="0" smtClean="0"/>
              <a:t>, </a:t>
            </a:r>
            <a:r>
              <a:rPr lang="cs-CZ" sz="2400" dirty="0" err="1" smtClean="0"/>
              <a:t>inter</a:t>
            </a:r>
            <a:r>
              <a:rPr lang="cs-CZ" sz="2400" dirty="0" smtClean="0"/>
              <a:t> </a:t>
            </a:r>
            <a:r>
              <a:rPr lang="cs-CZ" sz="2400" dirty="0" err="1" smtClean="0"/>
              <a:t>alia</a:t>
            </a:r>
            <a:r>
              <a:rPr lang="cs-CZ" sz="2400" dirty="0" smtClean="0"/>
              <a:t>:</a:t>
            </a:r>
          </a:p>
          <a:p>
            <a:r>
              <a:rPr lang="en-US" sz="2400" u="sng" dirty="0" smtClean="0"/>
              <a:t>proportional </a:t>
            </a:r>
            <a:r>
              <a:rPr lang="en-US" sz="2400" dirty="0" smtClean="0"/>
              <a:t>to the chosen level of protection,</a:t>
            </a:r>
          </a:p>
          <a:p>
            <a:r>
              <a:rPr lang="cs-CZ" sz="2400" u="sng" dirty="0" smtClean="0"/>
              <a:t>non-</a:t>
            </a:r>
            <a:r>
              <a:rPr lang="cs-CZ" sz="2400" u="sng" dirty="0" err="1" smtClean="0"/>
              <a:t>discriminatory</a:t>
            </a:r>
            <a:r>
              <a:rPr lang="cs-CZ" sz="2400" dirty="0" smtClean="0"/>
              <a:t> in </a:t>
            </a:r>
            <a:r>
              <a:rPr lang="cs-CZ" sz="2400" dirty="0" err="1" smtClean="0"/>
              <a:t>their</a:t>
            </a:r>
            <a:r>
              <a:rPr lang="cs-CZ" sz="2400" dirty="0" smtClean="0"/>
              <a:t> </a:t>
            </a:r>
            <a:r>
              <a:rPr lang="cs-CZ" sz="2400" dirty="0" err="1" smtClean="0"/>
              <a:t>application</a:t>
            </a:r>
            <a:r>
              <a:rPr lang="cs-CZ" sz="2400" dirty="0" smtClean="0"/>
              <a:t>,</a:t>
            </a:r>
          </a:p>
          <a:p>
            <a:r>
              <a:rPr lang="en-US" sz="2400" u="sng" dirty="0" smtClean="0"/>
              <a:t>consistent </a:t>
            </a:r>
            <a:r>
              <a:rPr lang="en-US" sz="2400" dirty="0" smtClean="0"/>
              <a:t>with similar measures already taken,</a:t>
            </a:r>
          </a:p>
          <a:p>
            <a:r>
              <a:rPr lang="en-US" sz="2400" dirty="0" smtClean="0"/>
              <a:t>based on an examination of </a:t>
            </a:r>
            <a:r>
              <a:rPr lang="en-US" sz="2400" u="sng" dirty="0" smtClean="0"/>
              <a:t>the potential benefits and costs of action or lack</a:t>
            </a:r>
            <a:r>
              <a:rPr lang="cs-CZ" sz="2400" u="sng" dirty="0" smtClean="0"/>
              <a:t> </a:t>
            </a:r>
            <a:r>
              <a:rPr lang="en-US" sz="2400" u="sng" dirty="0" smtClean="0"/>
              <a:t>of action</a:t>
            </a:r>
            <a:r>
              <a:rPr lang="en-US" sz="2400" dirty="0" smtClean="0"/>
              <a:t> (including, where appropriate and feasible, an economic cost/benefit</a:t>
            </a:r>
            <a:r>
              <a:rPr lang="cs-CZ" sz="2400" dirty="0" smtClean="0"/>
              <a:t> </a:t>
            </a:r>
            <a:r>
              <a:rPr lang="cs-CZ" sz="2400" dirty="0" err="1" smtClean="0"/>
              <a:t>analysis</a:t>
            </a:r>
            <a:r>
              <a:rPr lang="cs-CZ" sz="2400" dirty="0" smtClean="0"/>
              <a:t>),</a:t>
            </a:r>
          </a:p>
          <a:p>
            <a:r>
              <a:rPr lang="en-US" sz="2400" u="sng" dirty="0" smtClean="0"/>
              <a:t>subject to review</a:t>
            </a:r>
            <a:r>
              <a:rPr lang="en-US" sz="2400" dirty="0" smtClean="0"/>
              <a:t>, in the light of new scientific data, and</a:t>
            </a:r>
          </a:p>
          <a:p>
            <a:r>
              <a:rPr lang="en-US" sz="2400" dirty="0" smtClean="0"/>
              <a:t>capable of assigning responsibility for producing the scientific evidence</a:t>
            </a:r>
            <a:r>
              <a:rPr lang="cs-CZ" sz="2400" dirty="0" smtClean="0"/>
              <a:t> </a:t>
            </a:r>
            <a:r>
              <a:rPr lang="en-US" sz="2400" dirty="0" smtClean="0"/>
              <a:t>necessary for a </a:t>
            </a:r>
            <a:r>
              <a:rPr lang="en-US" sz="2400" u="sng" dirty="0" smtClean="0"/>
              <a:t>more comprehensive risk assessment</a:t>
            </a:r>
            <a:r>
              <a:rPr lang="en-US" sz="2400" dirty="0" smtClean="0"/>
              <a:t>.</a:t>
            </a:r>
            <a:r>
              <a:rPr lang="cs-CZ" sz="2400" dirty="0" smtClean="0"/>
              <a:t> </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584775"/>
          </a:xfrm>
          <a:prstGeom prst="rect">
            <a:avLst/>
          </a:prstGeom>
          <a:noFill/>
        </p:spPr>
        <p:txBody>
          <a:bodyPr wrap="square" rtlCol="0">
            <a:spAutoFit/>
          </a:bodyPr>
          <a:lstStyle/>
          <a:p>
            <a:r>
              <a:rPr lang="cs-CZ" sz="3200" dirty="0" smtClean="0"/>
              <a:t>3. </a:t>
            </a:r>
            <a:r>
              <a:rPr lang="cs-CZ" sz="3200" dirty="0" err="1" smtClean="0"/>
              <a:t>Principles</a:t>
            </a:r>
            <a:r>
              <a:rPr lang="cs-CZ" sz="3200" dirty="0" smtClean="0"/>
              <a:t> – </a:t>
            </a:r>
            <a:r>
              <a:rPr lang="cs-CZ" sz="3200" b="1" dirty="0" err="1" smtClean="0"/>
              <a:t>Precautionary</a:t>
            </a:r>
            <a:r>
              <a:rPr lang="cs-CZ" sz="3200" b="1" dirty="0" smtClean="0"/>
              <a:t> </a:t>
            </a:r>
            <a:r>
              <a:rPr lang="cs-CZ" sz="3200" b="1" dirty="0" err="1" smtClean="0"/>
              <a:t>principle</a:t>
            </a:r>
            <a:endParaRPr lang="cs-CZ" sz="3200" b="1" dirty="0"/>
          </a:p>
        </p:txBody>
      </p:sp>
    </p:spTree>
    <p:extLst>
      <p:ext uri="{BB962C8B-B14F-4D97-AF65-F5344CB8AC3E}">
        <p14:creationId xmlns:p14="http://schemas.microsoft.com/office/powerpoint/2010/main" val="41116890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20000"/>
          </a:bodyPr>
          <a:lstStyle/>
          <a:p>
            <a:pPr>
              <a:buNone/>
            </a:pPr>
            <a:r>
              <a:rPr lang="en-US" sz="2400" dirty="0" smtClean="0"/>
              <a:t>Joined Cases C-58/10, C-59/10, C-60/10, C-61/10, C-62/10, C-63/10, C-64/10, C-65/10, C-66/10, C-67/10, C-68/10</a:t>
            </a:r>
            <a:r>
              <a:rPr lang="cs-CZ" sz="2400" dirty="0" smtClean="0"/>
              <a:t> (</a:t>
            </a:r>
            <a:r>
              <a:rPr lang="cs-CZ" sz="2400" dirty="0" err="1" smtClean="0"/>
              <a:t>Monsanto</a:t>
            </a:r>
            <a:r>
              <a:rPr lang="cs-CZ" sz="2400" dirty="0" smtClean="0"/>
              <a:t>, </a:t>
            </a:r>
            <a:r>
              <a:rPr lang="cs-CZ" sz="2400" dirty="0" err="1" smtClean="0"/>
              <a:t>Genetically</a:t>
            </a:r>
            <a:r>
              <a:rPr lang="cs-CZ" sz="2400" dirty="0" smtClean="0"/>
              <a:t> </a:t>
            </a:r>
            <a:r>
              <a:rPr lang="cs-CZ" sz="2400" dirty="0" err="1" smtClean="0"/>
              <a:t>modified</a:t>
            </a:r>
            <a:r>
              <a:rPr lang="cs-CZ" sz="2400" dirty="0" smtClean="0"/>
              <a:t> </a:t>
            </a:r>
            <a:r>
              <a:rPr lang="cs-CZ" sz="2400" dirty="0" err="1" smtClean="0"/>
              <a:t>animal</a:t>
            </a:r>
            <a:r>
              <a:rPr lang="cs-CZ" sz="2400" dirty="0" smtClean="0"/>
              <a:t> </a:t>
            </a:r>
            <a:r>
              <a:rPr lang="cs-CZ" sz="2400" dirty="0" err="1" smtClean="0"/>
              <a:t>feed</a:t>
            </a:r>
            <a:r>
              <a:rPr lang="cs-CZ" sz="2400" dirty="0" smtClean="0"/>
              <a:t>):</a:t>
            </a:r>
          </a:p>
          <a:p>
            <a:pPr>
              <a:buNone/>
            </a:pPr>
            <a:endParaRPr lang="cs-CZ" sz="2400" dirty="0" smtClean="0"/>
          </a:p>
          <a:p>
            <a:r>
              <a:rPr lang="cs-CZ" sz="2400" dirty="0" err="1" smtClean="0"/>
              <a:t>Directive</a:t>
            </a:r>
            <a:r>
              <a:rPr lang="cs-CZ" sz="2400" dirty="0" smtClean="0"/>
              <a:t> 2001/18, </a:t>
            </a:r>
            <a:r>
              <a:rPr lang="cs-CZ" sz="2400" dirty="0" err="1" smtClean="0"/>
              <a:t>Art</a:t>
            </a:r>
            <a:r>
              <a:rPr lang="cs-CZ" sz="2400" dirty="0" smtClean="0"/>
              <a:t>. 23, </a:t>
            </a:r>
            <a:r>
              <a:rPr lang="en-US" sz="2400" dirty="0" smtClean="0"/>
              <a:t>Safeguard clause:</a:t>
            </a:r>
          </a:p>
          <a:p>
            <a:r>
              <a:rPr lang="en-US" sz="2400" i="1" dirty="0" smtClean="0"/>
              <a:t>Where a Member State, </a:t>
            </a:r>
            <a:r>
              <a:rPr lang="en-US" sz="2400" i="1" u="sng" dirty="0" smtClean="0"/>
              <a:t>as a result of new or additional information made available since the date of the consent and affecting the environmental risk assessment or reassessment of existing information </a:t>
            </a:r>
            <a:r>
              <a:rPr lang="en-US" sz="2400" i="1" dirty="0" smtClean="0"/>
              <a:t>on the basis of new or additional scientific knowledge, </a:t>
            </a:r>
            <a:r>
              <a:rPr lang="en-US" sz="2400" i="1" u="sng" dirty="0" smtClean="0"/>
              <a:t>has detailed grounds for considering</a:t>
            </a:r>
            <a:r>
              <a:rPr lang="en-US" sz="2400" i="1" dirty="0" smtClean="0"/>
              <a:t> that a GMO as or in a product which has been properly notified and has received written consent under this Directive </a:t>
            </a:r>
            <a:r>
              <a:rPr lang="en-US" sz="2400" i="1" u="sng" dirty="0" smtClean="0"/>
              <a:t>constitutes a risk to human health or the environment</a:t>
            </a:r>
            <a:r>
              <a:rPr lang="en-US" sz="2400" i="1" dirty="0" smtClean="0"/>
              <a:t>, that Member State may provisionally restrict or prohibit the use and/or sale of that GMO as or in a product on its territory.</a:t>
            </a:r>
          </a:p>
          <a:p>
            <a:pPr>
              <a:buNone/>
            </a:pPr>
            <a:endParaRPr lang="cs-CZ" sz="2400" dirty="0" smtClean="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584775"/>
          </a:xfrm>
          <a:prstGeom prst="rect">
            <a:avLst/>
          </a:prstGeom>
          <a:noFill/>
        </p:spPr>
        <p:txBody>
          <a:bodyPr wrap="square" rtlCol="0">
            <a:spAutoFit/>
          </a:bodyPr>
          <a:lstStyle/>
          <a:p>
            <a:r>
              <a:rPr lang="cs-CZ" sz="3200" dirty="0" smtClean="0"/>
              <a:t>3. </a:t>
            </a:r>
            <a:r>
              <a:rPr lang="cs-CZ" sz="3200" dirty="0" err="1" smtClean="0"/>
              <a:t>Principles</a:t>
            </a:r>
            <a:r>
              <a:rPr lang="cs-CZ" sz="3200" dirty="0" smtClean="0"/>
              <a:t> – </a:t>
            </a:r>
            <a:r>
              <a:rPr lang="cs-CZ" sz="3200" b="1" dirty="0" err="1" smtClean="0"/>
              <a:t>Precautionary</a:t>
            </a:r>
            <a:r>
              <a:rPr lang="cs-CZ" sz="3200" b="1" dirty="0" smtClean="0"/>
              <a:t> </a:t>
            </a:r>
            <a:r>
              <a:rPr lang="cs-CZ" sz="3200" b="1" dirty="0" err="1" smtClean="0"/>
              <a:t>principle</a:t>
            </a:r>
            <a:endParaRPr lang="cs-CZ" sz="3200" b="1" dirty="0"/>
          </a:p>
        </p:txBody>
      </p:sp>
    </p:spTree>
    <p:extLst>
      <p:ext uri="{BB962C8B-B14F-4D97-AF65-F5344CB8AC3E}">
        <p14:creationId xmlns:p14="http://schemas.microsoft.com/office/powerpoint/2010/main" val="41116890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20000"/>
          </a:bodyPr>
          <a:lstStyle/>
          <a:p>
            <a:pPr>
              <a:buNone/>
            </a:pPr>
            <a:r>
              <a:rPr lang="en-US" sz="2400" dirty="0" smtClean="0"/>
              <a:t>Joined Cases C-58/10, C-59/10, C-60/10, C-61/10, C-62/10, C-63/10, C-64/10, C-65/10, C-66/10, C-67/10, C-68/10</a:t>
            </a:r>
            <a:r>
              <a:rPr lang="cs-CZ" sz="2400" dirty="0" smtClean="0"/>
              <a:t> (</a:t>
            </a:r>
            <a:r>
              <a:rPr lang="cs-CZ" sz="2400" dirty="0" err="1" smtClean="0"/>
              <a:t>Monsanto</a:t>
            </a:r>
            <a:r>
              <a:rPr lang="cs-CZ" sz="2400" dirty="0" smtClean="0"/>
              <a:t>, </a:t>
            </a:r>
            <a:r>
              <a:rPr lang="cs-CZ" sz="2400" dirty="0" err="1" smtClean="0"/>
              <a:t>Genetically</a:t>
            </a:r>
            <a:r>
              <a:rPr lang="cs-CZ" sz="2400" dirty="0" smtClean="0"/>
              <a:t> </a:t>
            </a:r>
            <a:r>
              <a:rPr lang="cs-CZ" sz="2400" dirty="0" err="1" smtClean="0"/>
              <a:t>modified</a:t>
            </a:r>
            <a:r>
              <a:rPr lang="cs-CZ" sz="2400" dirty="0" smtClean="0"/>
              <a:t> </a:t>
            </a:r>
            <a:r>
              <a:rPr lang="cs-CZ" sz="2400" dirty="0" err="1" smtClean="0"/>
              <a:t>animal</a:t>
            </a:r>
            <a:r>
              <a:rPr lang="cs-CZ" sz="2400" dirty="0" smtClean="0"/>
              <a:t> </a:t>
            </a:r>
            <a:r>
              <a:rPr lang="cs-CZ" sz="2400" dirty="0" err="1" smtClean="0"/>
              <a:t>feed</a:t>
            </a:r>
            <a:r>
              <a:rPr lang="cs-CZ" sz="2400" dirty="0" smtClean="0"/>
              <a:t>):</a:t>
            </a:r>
          </a:p>
          <a:p>
            <a:pPr>
              <a:buNone/>
            </a:pPr>
            <a:endParaRPr lang="cs-CZ" sz="2400" dirty="0" smtClean="0"/>
          </a:p>
          <a:p>
            <a:r>
              <a:rPr lang="cs-CZ" sz="2400" dirty="0" err="1" smtClean="0"/>
              <a:t>Regulation</a:t>
            </a:r>
            <a:r>
              <a:rPr lang="cs-CZ" sz="2400" dirty="0" smtClean="0"/>
              <a:t> No 1829/2003, </a:t>
            </a:r>
            <a:r>
              <a:rPr lang="cs-CZ" sz="2400" dirty="0" err="1" smtClean="0"/>
              <a:t>Art</a:t>
            </a:r>
            <a:r>
              <a:rPr lang="cs-CZ" sz="2400" dirty="0" smtClean="0"/>
              <a:t>. 34:</a:t>
            </a:r>
          </a:p>
          <a:p>
            <a:r>
              <a:rPr lang="en-US" sz="2400" dirty="0" smtClean="0"/>
              <a:t>In the case of GMOs to be used as seeds or other plant-propagating materials falling within the scope of this Regulation, the European Food Safety Authority] should be under an obligation to delegate the environmental risk assessment to a national competent authority. Nonetheless, </a:t>
            </a:r>
            <a:r>
              <a:rPr lang="en-US" sz="2400" u="sng" dirty="0" err="1" smtClean="0"/>
              <a:t>authorisations</a:t>
            </a:r>
            <a:r>
              <a:rPr lang="en-US" sz="2400" u="sng" dirty="0" smtClean="0"/>
              <a:t> under this Regulation should be without prejudice to the provisions of</a:t>
            </a:r>
            <a:r>
              <a:rPr lang="en-US" sz="2400" dirty="0" smtClean="0"/>
              <a:t> </a:t>
            </a:r>
            <a:r>
              <a:rPr lang="cs-CZ" sz="2400" dirty="0" smtClean="0"/>
              <a:t>i</a:t>
            </a:r>
            <a:r>
              <a:rPr lang="en-US" sz="2400" dirty="0" smtClean="0"/>
              <a:t>n particular, Council Directive 2002/53/EC </a:t>
            </a:r>
            <a:r>
              <a:rPr lang="cs-CZ" sz="2400" dirty="0" smtClean="0"/>
              <a:t>, </a:t>
            </a:r>
            <a:r>
              <a:rPr lang="en-US" sz="2400" dirty="0" smtClean="0"/>
              <a:t>which provides in particular for] the rules and the criteria for the acceptance of varieties and their official acceptance for inclusion in the common catalogue of varieties of agricultural plant species…’ </a:t>
            </a:r>
            <a:endParaRPr lang="cs-CZ" sz="2400" dirty="0" smtClean="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584775"/>
          </a:xfrm>
          <a:prstGeom prst="rect">
            <a:avLst/>
          </a:prstGeom>
          <a:noFill/>
        </p:spPr>
        <p:txBody>
          <a:bodyPr wrap="square" rtlCol="0">
            <a:spAutoFit/>
          </a:bodyPr>
          <a:lstStyle/>
          <a:p>
            <a:r>
              <a:rPr lang="cs-CZ" sz="3200" dirty="0" smtClean="0"/>
              <a:t>3. </a:t>
            </a:r>
            <a:r>
              <a:rPr lang="cs-CZ" sz="3200" dirty="0" err="1" smtClean="0"/>
              <a:t>Principles</a:t>
            </a:r>
            <a:r>
              <a:rPr lang="cs-CZ" sz="3200" dirty="0" smtClean="0"/>
              <a:t> – </a:t>
            </a:r>
            <a:r>
              <a:rPr lang="cs-CZ" sz="3200" b="1" dirty="0" err="1" smtClean="0"/>
              <a:t>Precautionary</a:t>
            </a:r>
            <a:r>
              <a:rPr lang="cs-CZ" sz="3200" b="1" dirty="0" smtClean="0"/>
              <a:t> </a:t>
            </a:r>
            <a:r>
              <a:rPr lang="cs-CZ" sz="3200" b="1" dirty="0" err="1" smtClean="0"/>
              <a:t>principle</a:t>
            </a:r>
            <a:endParaRPr lang="cs-CZ" sz="3200" b="1" dirty="0"/>
          </a:p>
        </p:txBody>
      </p:sp>
    </p:spTree>
    <p:extLst>
      <p:ext uri="{BB962C8B-B14F-4D97-AF65-F5344CB8AC3E}">
        <p14:creationId xmlns:p14="http://schemas.microsoft.com/office/powerpoint/2010/main" val="41116890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20000"/>
          </a:bodyPr>
          <a:lstStyle/>
          <a:p>
            <a:pPr>
              <a:buNone/>
            </a:pPr>
            <a:r>
              <a:rPr lang="en-US" sz="2400" dirty="0" smtClean="0"/>
              <a:t>Joined Cases C-58/10, C-59/10, C-60/10, C-61/10, C-62/10, C-63/10, C-64/10, C-65/10, C-66/10, C-67/10, C-68/10</a:t>
            </a:r>
            <a:r>
              <a:rPr lang="cs-CZ" sz="2400" dirty="0" smtClean="0"/>
              <a:t> (</a:t>
            </a:r>
            <a:r>
              <a:rPr lang="cs-CZ" sz="2400" dirty="0" err="1" smtClean="0"/>
              <a:t>Monsanto</a:t>
            </a:r>
            <a:r>
              <a:rPr lang="cs-CZ" sz="2400" dirty="0" smtClean="0"/>
              <a:t>, </a:t>
            </a:r>
            <a:r>
              <a:rPr lang="cs-CZ" sz="2400" dirty="0" err="1" smtClean="0"/>
              <a:t>Genetically</a:t>
            </a:r>
            <a:r>
              <a:rPr lang="cs-CZ" sz="2400" dirty="0" smtClean="0"/>
              <a:t> </a:t>
            </a:r>
            <a:r>
              <a:rPr lang="cs-CZ" sz="2400" dirty="0" err="1" smtClean="0"/>
              <a:t>modified</a:t>
            </a:r>
            <a:r>
              <a:rPr lang="cs-CZ" sz="2400" dirty="0" smtClean="0"/>
              <a:t> </a:t>
            </a:r>
            <a:r>
              <a:rPr lang="cs-CZ" sz="2400" dirty="0" err="1" smtClean="0"/>
              <a:t>animal</a:t>
            </a:r>
            <a:r>
              <a:rPr lang="cs-CZ" sz="2400" dirty="0" smtClean="0"/>
              <a:t> </a:t>
            </a:r>
            <a:r>
              <a:rPr lang="cs-CZ" sz="2400" dirty="0" err="1" smtClean="0"/>
              <a:t>feed</a:t>
            </a:r>
            <a:r>
              <a:rPr lang="cs-CZ" sz="2400" dirty="0" smtClean="0"/>
              <a:t>):</a:t>
            </a:r>
          </a:p>
          <a:p>
            <a:pPr>
              <a:buNone/>
            </a:pPr>
            <a:endParaRPr lang="cs-CZ" sz="2400" dirty="0" smtClean="0"/>
          </a:p>
          <a:p>
            <a:r>
              <a:rPr lang="cs-CZ" sz="2400" dirty="0" err="1" smtClean="0"/>
              <a:t>Regulation</a:t>
            </a:r>
            <a:r>
              <a:rPr lang="cs-CZ" sz="2400" dirty="0" smtClean="0"/>
              <a:t> No 1829/2003, </a:t>
            </a:r>
            <a:r>
              <a:rPr lang="cs-CZ" sz="2400" dirty="0" err="1" smtClean="0"/>
              <a:t>Art</a:t>
            </a:r>
            <a:r>
              <a:rPr lang="cs-CZ" sz="2400" dirty="0" smtClean="0"/>
              <a:t>. 34:</a:t>
            </a:r>
          </a:p>
          <a:p>
            <a:r>
              <a:rPr lang="en-US" sz="2400" dirty="0" smtClean="0"/>
              <a:t>In the case of GMOs to be used as seeds or other plant-propagating materials falling within the scope of this Regulation, the European Food Safety Authority] </a:t>
            </a:r>
            <a:r>
              <a:rPr lang="en-US" sz="2400" u="sng" dirty="0" smtClean="0"/>
              <a:t>should be under an obligation to delegate the environmental risk assessment to a national competent authority. Nonetheless,</a:t>
            </a:r>
            <a:r>
              <a:rPr lang="en-US" sz="2400" dirty="0" smtClean="0"/>
              <a:t> </a:t>
            </a:r>
            <a:r>
              <a:rPr lang="en-US" sz="2400" u="sng" dirty="0" err="1" smtClean="0"/>
              <a:t>authorisations</a:t>
            </a:r>
            <a:r>
              <a:rPr lang="en-US" sz="2400" u="sng" dirty="0" smtClean="0"/>
              <a:t> under this Regulation should be without prejudice to the provisions of</a:t>
            </a:r>
            <a:r>
              <a:rPr lang="en-US" sz="2400" dirty="0" smtClean="0"/>
              <a:t> </a:t>
            </a:r>
            <a:r>
              <a:rPr lang="cs-CZ" sz="2400" dirty="0" smtClean="0"/>
              <a:t>i</a:t>
            </a:r>
            <a:r>
              <a:rPr lang="en-US" sz="2400" dirty="0" smtClean="0"/>
              <a:t>n particular, Council Directive 2002/53/EC </a:t>
            </a:r>
            <a:r>
              <a:rPr lang="cs-CZ" sz="2400" dirty="0" smtClean="0"/>
              <a:t>, </a:t>
            </a:r>
            <a:r>
              <a:rPr lang="en-US" sz="2400" dirty="0" smtClean="0"/>
              <a:t>which provides in particular for] the rules and the criteria for the acceptance of varieties and their official acceptance for inclusion in the common catalogue of varieties of agricultural plant species…’ </a:t>
            </a:r>
            <a:endParaRPr lang="cs-CZ" sz="2400" dirty="0" smtClean="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584775"/>
          </a:xfrm>
          <a:prstGeom prst="rect">
            <a:avLst/>
          </a:prstGeom>
          <a:noFill/>
        </p:spPr>
        <p:txBody>
          <a:bodyPr wrap="square" rtlCol="0">
            <a:spAutoFit/>
          </a:bodyPr>
          <a:lstStyle/>
          <a:p>
            <a:r>
              <a:rPr lang="cs-CZ" sz="3200" dirty="0" smtClean="0"/>
              <a:t>3. </a:t>
            </a:r>
            <a:r>
              <a:rPr lang="cs-CZ" sz="3200" dirty="0" err="1" smtClean="0"/>
              <a:t>Principles</a:t>
            </a:r>
            <a:r>
              <a:rPr lang="cs-CZ" sz="3200" dirty="0" smtClean="0"/>
              <a:t> – </a:t>
            </a:r>
            <a:r>
              <a:rPr lang="cs-CZ" sz="3200" b="1" dirty="0" err="1" smtClean="0"/>
              <a:t>Precautionary</a:t>
            </a:r>
            <a:r>
              <a:rPr lang="cs-CZ" sz="3200" b="1" dirty="0" smtClean="0"/>
              <a:t> </a:t>
            </a:r>
            <a:r>
              <a:rPr lang="cs-CZ" sz="3200" b="1" dirty="0" err="1" smtClean="0"/>
              <a:t>principle</a:t>
            </a:r>
            <a:endParaRPr lang="cs-CZ" sz="3200" b="1" dirty="0"/>
          </a:p>
        </p:txBody>
      </p:sp>
    </p:spTree>
    <p:extLst>
      <p:ext uri="{BB962C8B-B14F-4D97-AF65-F5344CB8AC3E}">
        <p14:creationId xmlns:p14="http://schemas.microsoft.com/office/powerpoint/2010/main" val="41116890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pPr>
              <a:buNone/>
            </a:pPr>
            <a:r>
              <a:rPr lang="en-US" sz="2400" dirty="0" smtClean="0"/>
              <a:t>Joined Cases C-58/10, C-59/10, C-60/10, C-61/10, C-62/10, C-63/10, C-64/10, C-65/10, C-66/10, C-67/10, C-68/10</a:t>
            </a:r>
            <a:r>
              <a:rPr lang="cs-CZ" sz="2400" dirty="0" smtClean="0"/>
              <a:t> (</a:t>
            </a:r>
            <a:r>
              <a:rPr lang="cs-CZ" sz="2400" dirty="0" err="1" smtClean="0"/>
              <a:t>Monsanto</a:t>
            </a:r>
            <a:r>
              <a:rPr lang="cs-CZ" sz="2400" dirty="0" smtClean="0"/>
              <a:t>, </a:t>
            </a:r>
            <a:r>
              <a:rPr lang="cs-CZ" sz="2400" dirty="0" err="1" smtClean="0"/>
              <a:t>Genetically</a:t>
            </a:r>
            <a:r>
              <a:rPr lang="cs-CZ" sz="2400" dirty="0" smtClean="0"/>
              <a:t> </a:t>
            </a:r>
            <a:r>
              <a:rPr lang="cs-CZ" sz="2400" dirty="0" err="1" smtClean="0"/>
              <a:t>modified</a:t>
            </a:r>
            <a:r>
              <a:rPr lang="cs-CZ" sz="2400" dirty="0" smtClean="0"/>
              <a:t> </a:t>
            </a:r>
            <a:r>
              <a:rPr lang="cs-CZ" sz="2400" dirty="0" err="1" smtClean="0"/>
              <a:t>animal</a:t>
            </a:r>
            <a:r>
              <a:rPr lang="cs-CZ" sz="2400" dirty="0" smtClean="0"/>
              <a:t> </a:t>
            </a:r>
            <a:r>
              <a:rPr lang="cs-CZ" sz="2400" dirty="0" err="1" smtClean="0"/>
              <a:t>feed</a:t>
            </a:r>
            <a:r>
              <a:rPr lang="cs-CZ" sz="2400" dirty="0" smtClean="0"/>
              <a:t>):</a:t>
            </a:r>
          </a:p>
          <a:p>
            <a:pPr>
              <a:buNone/>
            </a:pPr>
            <a:endParaRPr lang="cs-CZ" sz="2400" dirty="0" smtClean="0"/>
          </a:p>
          <a:p>
            <a:r>
              <a:rPr lang="en-US" sz="2400" dirty="0" smtClean="0"/>
              <a:t> </a:t>
            </a:r>
            <a:r>
              <a:rPr lang="en-US" sz="2400" i="1" dirty="0" smtClean="0"/>
              <a:t>It should be borne in mind in this regard that the expressions ‘likely’ and ‘serious risk’ must be understood as referring to a significant risk which clearly </a:t>
            </a:r>
            <a:r>
              <a:rPr lang="en-US" sz="2400" i="1" dirty="0" err="1" smtClean="0"/>
              <a:t>jeopardises</a:t>
            </a:r>
            <a:r>
              <a:rPr lang="en-US" sz="2400" i="1" dirty="0" smtClean="0"/>
              <a:t> human health, animal health or the environment. That risk must be established on the basis of new evidence based on reliable scientific data.</a:t>
            </a:r>
            <a:endParaRPr lang="cs-CZ" sz="2400" i="1" dirty="0" smtClean="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584775"/>
          </a:xfrm>
          <a:prstGeom prst="rect">
            <a:avLst/>
          </a:prstGeom>
          <a:noFill/>
        </p:spPr>
        <p:txBody>
          <a:bodyPr wrap="square" rtlCol="0">
            <a:spAutoFit/>
          </a:bodyPr>
          <a:lstStyle/>
          <a:p>
            <a:r>
              <a:rPr lang="cs-CZ" sz="3200" dirty="0" smtClean="0"/>
              <a:t>3. </a:t>
            </a:r>
            <a:r>
              <a:rPr lang="cs-CZ" sz="3200" dirty="0" err="1" smtClean="0"/>
              <a:t>Principles</a:t>
            </a:r>
            <a:r>
              <a:rPr lang="cs-CZ" sz="3200" dirty="0" smtClean="0"/>
              <a:t> – </a:t>
            </a:r>
            <a:r>
              <a:rPr lang="cs-CZ" sz="3200" b="1" dirty="0" err="1" smtClean="0"/>
              <a:t>Precautionary</a:t>
            </a:r>
            <a:r>
              <a:rPr lang="cs-CZ" sz="3200" b="1" dirty="0" smtClean="0"/>
              <a:t> </a:t>
            </a:r>
            <a:r>
              <a:rPr lang="cs-CZ" sz="3200" b="1" dirty="0" err="1" smtClean="0"/>
              <a:t>principle</a:t>
            </a:r>
            <a:endParaRPr lang="cs-CZ" sz="3200" b="1" dirty="0"/>
          </a:p>
        </p:txBody>
      </p:sp>
    </p:spTree>
    <p:extLst>
      <p:ext uri="{BB962C8B-B14F-4D97-AF65-F5344CB8AC3E}">
        <p14:creationId xmlns:p14="http://schemas.microsoft.com/office/powerpoint/2010/main" val="4111689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9"/>
          <p:cNvSpPr>
            <a:spLocks noGrp="1" noChangeArrowheads="1"/>
          </p:cNvSpPr>
          <p:nvPr>
            <p:ph type="title"/>
          </p:nvPr>
        </p:nvSpPr>
        <p:spPr>
          <a:xfrm>
            <a:off x="395288" y="457200"/>
            <a:ext cx="8291512" cy="811213"/>
          </a:xfrm>
        </p:spPr>
        <p:txBody>
          <a:bodyPr/>
          <a:lstStyle/>
          <a:p>
            <a:pPr eaLnBrk="1" hangingPunct="1"/>
            <a:r>
              <a:rPr lang="hu-HU" sz="2800" b="1" smtClean="0"/>
              <a:t>Treaties – a summary of the major provisions</a:t>
            </a:r>
          </a:p>
        </p:txBody>
      </p:sp>
      <p:graphicFrame>
        <p:nvGraphicFramePr>
          <p:cNvPr id="10395" name="Group 155"/>
          <p:cNvGraphicFramePr>
            <a:graphicFrameLocks noGrp="1"/>
          </p:cNvGraphicFramePr>
          <p:nvPr>
            <p:ph idx="1"/>
          </p:nvPr>
        </p:nvGraphicFramePr>
        <p:xfrm>
          <a:off x="323850" y="1125538"/>
          <a:ext cx="8362950" cy="5072062"/>
        </p:xfrm>
        <a:graphic>
          <a:graphicData uri="http://schemas.openxmlformats.org/drawingml/2006/table">
            <a:tbl>
              <a:tblPr/>
              <a:tblGrid>
                <a:gridCol w="1779588">
                  <a:extLst>
                    <a:ext uri="{9D8B030D-6E8A-4147-A177-3AD203B41FA5}">
                      <a16:colId xmlns:a16="http://schemas.microsoft.com/office/drawing/2014/main" xmlns="" val="20000"/>
                    </a:ext>
                  </a:extLst>
                </a:gridCol>
                <a:gridCol w="1646237">
                  <a:extLst>
                    <a:ext uri="{9D8B030D-6E8A-4147-A177-3AD203B41FA5}">
                      <a16:colId xmlns:a16="http://schemas.microsoft.com/office/drawing/2014/main" xmlns="" val="20001"/>
                    </a:ext>
                  </a:extLst>
                </a:gridCol>
                <a:gridCol w="1644650">
                  <a:extLst>
                    <a:ext uri="{9D8B030D-6E8A-4147-A177-3AD203B41FA5}">
                      <a16:colId xmlns:a16="http://schemas.microsoft.com/office/drawing/2014/main" xmlns="" val="20002"/>
                    </a:ext>
                  </a:extLst>
                </a:gridCol>
                <a:gridCol w="1646238">
                  <a:extLst>
                    <a:ext uri="{9D8B030D-6E8A-4147-A177-3AD203B41FA5}">
                      <a16:colId xmlns:a16="http://schemas.microsoft.com/office/drawing/2014/main" xmlns="" val="20003"/>
                    </a:ext>
                  </a:extLst>
                </a:gridCol>
                <a:gridCol w="1646237">
                  <a:extLst>
                    <a:ext uri="{9D8B030D-6E8A-4147-A177-3AD203B41FA5}">
                      <a16:colId xmlns:a16="http://schemas.microsoft.com/office/drawing/2014/main" xmlns="" val="20004"/>
                    </a:ext>
                  </a:extLst>
                </a:gridCol>
              </a:tblGrid>
              <a:tr h="790585">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1" i="0" u="none" strike="noStrike" cap="none" normalizeH="0" baseline="0" smtClean="0">
                          <a:ln>
                            <a:noFill/>
                          </a:ln>
                          <a:solidFill>
                            <a:schemeClr val="tx1"/>
                          </a:solidFill>
                          <a:effectLst/>
                          <a:latin typeface="Arial" charset="0"/>
                        </a:rPr>
                        <a:t>Before 1986  (Treaty of Rome)</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1" i="0" u="none" strike="noStrike" cap="none" normalizeH="0" baseline="0" smtClean="0">
                          <a:ln>
                            <a:noFill/>
                          </a:ln>
                          <a:solidFill>
                            <a:schemeClr val="tx1"/>
                          </a:solidFill>
                          <a:effectLst/>
                          <a:latin typeface="Arial" charset="0"/>
                        </a:rPr>
                        <a:t>Single European Act (1986)</a:t>
                      </a:r>
                      <a:r>
                        <a:rPr kumimoji="0" lang="hu-HU" sz="1600" b="0" i="0" u="none" strike="noStrike" cap="none" normalizeH="0" baseline="0" smtClean="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1" i="0" u="none" strike="noStrike" cap="none" normalizeH="0" baseline="0" smtClean="0">
                          <a:ln>
                            <a:noFill/>
                          </a:ln>
                          <a:solidFill>
                            <a:schemeClr val="tx1"/>
                          </a:solidFill>
                          <a:effectLst/>
                          <a:latin typeface="Arial" charset="0"/>
                        </a:rPr>
                        <a:t>Maastricht Treaty (Treaty of the Union - 1992)</a:t>
                      </a:r>
                      <a:r>
                        <a:rPr kumimoji="0" lang="hu-HU" sz="1600" b="0" i="0" u="none" strike="noStrike" cap="none" normalizeH="0" baseline="0" smtClean="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1" i="0" u="none" strike="noStrike" cap="none" normalizeH="0" baseline="0" smtClean="0">
                          <a:ln>
                            <a:noFill/>
                          </a:ln>
                          <a:solidFill>
                            <a:schemeClr val="tx1"/>
                          </a:solidFill>
                          <a:effectLst/>
                          <a:latin typeface="Arial" charset="0"/>
                        </a:rPr>
                        <a:t>Amsterdam Treaty (1999)</a:t>
                      </a:r>
                      <a:r>
                        <a:rPr kumimoji="0" lang="hu-HU" sz="1600" b="0" i="0" u="none" strike="noStrike" cap="none" normalizeH="0" baseline="0" smtClean="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1" i="0" u="none" strike="noStrike" cap="none" normalizeH="0" baseline="0" smtClean="0">
                          <a:ln>
                            <a:noFill/>
                          </a:ln>
                          <a:solidFill>
                            <a:schemeClr val="tx1"/>
                          </a:solidFill>
                          <a:effectLst/>
                          <a:latin typeface="Arial" charset="0"/>
                        </a:rPr>
                        <a:t>Lisbon Treaty (2009)</a:t>
                      </a:r>
                      <a:r>
                        <a:rPr kumimoji="0" lang="hu-HU" sz="1600" b="0" i="0" u="none" strike="noStrike" cap="none" normalizeH="0" baseline="0" smtClean="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920507">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Art. 100 </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Harmonization</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(internal market) </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Wingdings" pitchFamily="2" charset="2"/>
                        </a:rPr>
                        <a:t></a:t>
                      </a:r>
                      <a:r>
                        <a:rPr kumimoji="0" lang="hu-HU" sz="1600" b="0" i="0" u="none" strike="noStrike" cap="none" normalizeH="0" baseline="0" smtClean="0">
                          <a:ln>
                            <a:noFill/>
                          </a:ln>
                          <a:solidFill>
                            <a:schemeClr val="tx1"/>
                          </a:solidFill>
                          <a:effectLst/>
                          <a:latin typeface="Arial" charset="0"/>
                        </a:rPr>
                        <a:t> Art 100a</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Harmonization</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 safeguard </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clause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Wingdings" pitchFamily="2" charset="2"/>
                        </a:rPr>
                        <a:t></a:t>
                      </a:r>
                      <a:r>
                        <a:rPr kumimoji="0" lang="hu-HU" sz="1600" b="0" i="0" u="none" strike="noStrike" cap="none" normalizeH="0" baseline="0" smtClean="0">
                          <a:ln>
                            <a:noFill/>
                          </a:ln>
                          <a:solidFill>
                            <a:schemeClr val="tx1"/>
                          </a:solidFill>
                          <a:effectLst/>
                          <a:latin typeface="Arial" charset="0"/>
                        </a:rPr>
                        <a:t> Art 100a</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Harmonization</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 safeguard </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clause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Wingdings" pitchFamily="2" charset="2"/>
                        </a:rPr>
                        <a:t></a:t>
                      </a:r>
                      <a:r>
                        <a:rPr kumimoji="0" lang="hu-HU" sz="1600" b="0" i="0" u="none" strike="noStrike" cap="none" normalizeH="0" baseline="0" smtClean="0">
                          <a:ln>
                            <a:noFill/>
                          </a:ln>
                          <a:solidFill>
                            <a:schemeClr val="tx1"/>
                          </a:solidFill>
                          <a:effectLst/>
                          <a:latin typeface="Arial" charset="0"/>
                        </a:rPr>
                        <a:t> Art 95</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Harmonization</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 safeguard </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clause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Wingdings" pitchFamily="2" charset="2"/>
                        </a:rPr>
                        <a:t></a:t>
                      </a:r>
                      <a:r>
                        <a:rPr kumimoji="0" lang="hu-HU" sz="1600" b="0" i="0" u="none" strike="noStrike" cap="none" normalizeH="0" baseline="0" smtClean="0">
                          <a:ln>
                            <a:noFill/>
                          </a:ln>
                          <a:solidFill>
                            <a:schemeClr val="tx1"/>
                          </a:solidFill>
                          <a:effectLst/>
                          <a:latin typeface="Arial" charset="0"/>
                        </a:rPr>
                        <a:t> Art 114</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Harmonization</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 safeguard </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clause</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786394">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Art. 235</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Objectives of the</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Community</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Art. 235 </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(not in use any longer!)</a:t>
                      </a:r>
                      <a:r>
                        <a:rPr kumimoji="0" lang="hu-HU" sz="2800" b="0" i="0" u="none" strike="noStrike" cap="none" normalizeH="0" baseline="0" smtClean="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Art. 235 </a:t>
                      </a:r>
                    </a:p>
                    <a:p>
                      <a:pPr marL="0" marR="0" lvl="0" indent="0" algn="l" defTabSz="914400" rtl="0" eaLnBrk="1" fontAlgn="base" latinLnBrk="0" hangingPunct="1">
                        <a:lnSpc>
                          <a:spcPct val="5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(not in use any longer!)</a:t>
                      </a:r>
                      <a:r>
                        <a:rPr kumimoji="0" lang="hu-HU" sz="2800" b="0" i="0" u="none" strike="noStrike" cap="none" normalizeH="0" baseline="0" smtClean="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Art. 308</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(not in use any longer!)</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Art.352</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(not in use any longer!)</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10339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Art. 130r</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 Objectives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 Principles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 Grounds</a:t>
                      </a:r>
                    </a:p>
                    <a:p>
                      <a:pPr marL="0" marR="0" lvl="0" indent="0" algn="l" defTabSz="914400" rtl="0" eaLnBrk="1" fontAlgn="base" latinLnBrk="0" hangingPunct="1">
                        <a:lnSpc>
                          <a:spcPct val="60000"/>
                        </a:lnSpc>
                        <a:spcBef>
                          <a:spcPct val="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 Int. coop.</a:t>
                      </a:r>
                      <a:r>
                        <a:rPr kumimoji="0" lang="hu-HU" sz="2800" b="0" i="0" u="none" strike="noStrike" cap="none" normalizeH="0" baseline="0" smtClean="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Wingdings" pitchFamily="2" charset="2"/>
                        </a:rPr>
                        <a:t></a:t>
                      </a:r>
                      <a:r>
                        <a:rPr kumimoji="0" lang="hu-HU" sz="1600" b="0" i="0" u="none" strike="noStrike" cap="none" normalizeH="0" baseline="0" smtClean="0">
                          <a:ln>
                            <a:noFill/>
                          </a:ln>
                          <a:solidFill>
                            <a:schemeClr val="tx1"/>
                          </a:solidFill>
                          <a:effectLst/>
                          <a:latin typeface="Arial" charset="0"/>
                        </a:rPr>
                        <a:t> Art. 130r</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 Objectives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 Principles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 Grounds</a:t>
                      </a:r>
                    </a:p>
                    <a:p>
                      <a:pPr marL="0" marR="0" lvl="0" indent="0" algn="l" defTabSz="914400" rtl="0" eaLnBrk="1" fontAlgn="base" latinLnBrk="0" hangingPunct="1">
                        <a:lnSpc>
                          <a:spcPct val="60000"/>
                        </a:lnSpc>
                        <a:spcBef>
                          <a:spcPct val="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 Int. coop.</a:t>
                      </a:r>
                      <a:r>
                        <a:rPr kumimoji="0" lang="hu-HU" sz="2800" b="0" i="0" u="none" strike="noStrike" cap="none" normalizeH="0" baseline="0" smtClean="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Wingdings" pitchFamily="2" charset="2"/>
                        </a:rPr>
                        <a:t></a:t>
                      </a:r>
                      <a:r>
                        <a:rPr kumimoji="0" lang="hu-HU" sz="1600" b="0" i="0" u="none" strike="noStrike" cap="none" normalizeH="0" baseline="0" smtClean="0">
                          <a:ln>
                            <a:noFill/>
                          </a:ln>
                          <a:solidFill>
                            <a:schemeClr val="tx1"/>
                          </a:solidFill>
                          <a:effectLst/>
                          <a:latin typeface="Arial" charset="0"/>
                        </a:rPr>
                        <a:t> Art. 174</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 Objectives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 Principles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 Grounds</a:t>
                      </a:r>
                    </a:p>
                    <a:p>
                      <a:pPr marL="0" marR="0" lvl="0" indent="0" algn="l" defTabSz="914400" rtl="0" eaLnBrk="1" fontAlgn="base" latinLnBrk="0" hangingPunct="1">
                        <a:lnSpc>
                          <a:spcPct val="60000"/>
                        </a:lnSpc>
                        <a:spcBef>
                          <a:spcPct val="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 Int. coop.</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Wingdings" pitchFamily="2" charset="2"/>
                        </a:rPr>
                        <a:t></a:t>
                      </a:r>
                      <a:r>
                        <a:rPr kumimoji="0" lang="hu-HU" sz="1600" b="0" i="0" u="none" strike="noStrike" cap="none" normalizeH="0" baseline="0" smtClean="0">
                          <a:ln>
                            <a:noFill/>
                          </a:ln>
                          <a:solidFill>
                            <a:schemeClr val="tx1"/>
                          </a:solidFill>
                          <a:effectLst/>
                          <a:latin typeface="Arial" charset="0"/>
                        </a:rPr>
                        <a:t> Art. 191</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 Objectives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 Principles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 Grounds</a:t>
                      </a:r>
                    </a:p>
                    <a:p>
                      <a:pPr marL="0" marR="0" lvl="0" indent="0" algn="l" defTabSz="914400" rtl="0" eaLnBrk="1" fontAlgn="base" latinLnBrk="0" hangingPunct="1">
                        <a:lnSpc>
                          <a:spcPct val="60000"/>
                        </a:lnSpc>
                        <a:spcBef>
                          <a:spcPct val="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 Int. coop.</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736609">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Art. 130s</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Legal basis and</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procedure </a:t>
                      </a:r>
                      <a:endParaRPr kumimoji="0" lang="hu-HU" sz="2800" b="0" i="0" u="none" strike="noStrike" cap="none" normalizeH="0" baseline="0" smtClean="0">
                        <a:ln>
                          <a:noFill/>
                        </a:ln>
                        <a:solidFill>
                          <a:schemeClr val="tx1"/>
                        </a:solidFill>
                        <a:effectLst/>
                        <a:latin typeface="Arial"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Wingdings" pitchFamily="2" charset="2"/>
                        </a:rPr>
                        <a:t></a:t>
                      </a:r>
                      <a:r>
                        <a:rPr kumimoji="0" lang="hu-HU" sz="1600" b="0" i="0" u="none" strike="noStrike" cap="none" normalizeH="0" baseline="0" smtClean="0">
                          <a:ln>
                            <a:noFill/>
                          </a:ln>
                          <a:solidFill>
                            <a:schemeClr val="tx1"/>
                          </a:solidFill>
                          <a:effectLst/>
                          <a:latin typeface="Arial" charset="0"/>
                        </a:rPr>
                        <a:t> Art. 130s</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Legal basis and</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procedure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Wingdings" pitchFamily="2" charset="2"/>
                        </a:rPr>
                        <a:t></a:t>
                      </a:r>
                      <a:r>
                        <a:rPr kumimoji="0" lang="hu-HU" sz="1600" b="0" i="0" u="none" strike="noStrike" cap="none" normalizeH="0" baseline="0" smtClean="0">
                          <a:ln>
                            <a:noFill/>
                          </a:ln>
                          <a:solidFill>
                            <a:schemeClr val="tx1"/>
                          </a:solidFill>
                          <a:effectLst/>
                          <a:latin typeface="Arial" charset="0"/>
                        </a:rPr>
                        <a:t> Art. 175</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Legal basis and</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procedure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Wingdings" pitchFamily="2" charset="2"/>
                        </a:rPr>
                        <a:t></a:t>
                      </a:r>
                      <a:r>
                        <a:rPr kumimoji="0" lang="hu-HU" sz="1600" b="0" i="0" u="none" strike="noStrike" cap="none" normalizeH="0" baseline="0" smtClean="0">
                          <a:ln>
                            <a:noFill/>
                          </a:ln>
                          <a:solidFill>
                            <a:schemeClr val="tx1"/>
                          </a:solidFill>
                          <a:effectLst/>
                          <a:latin typeface="Arial" charset="0"/>
                        </a:rPr>
                        <a:t> Art. 192</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Legal basis and</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procedure</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734577">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Art. 130t</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Minimum</a:t>
                      </a:r>
                    </a:p>
                    <a:p>
                      <a:pPr marL="0" marR="0" lvl="0" indent="0" algn="l" defTabSz="914400" rtl="0" eaLnBrk="1" fontAlgn="base" latinLnBrk="0" hangingPunct="1">
                        <a:lnSpc>
                          <a:spcPct val="65000"/>
                        </a:lnSpc>
                        <a:spcBef>
                          <a:spcPct val="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stringency</a:t>
                      </a:r>
                      <a:r>
                        <a:rPr kumimoji="0" lang="hu-HU" sz="2800" b="0" i="0" u="none" strike="noStrike" cap="none" normalizeH="0" baseline="0" smtClean="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Wingdings" pitchFamily="2" charset="2"/>
                        </a:rPr>
                        <a:t></a:t>
                      </a:r>
                      <a:r>
                        <a:rPr kumimoji="0" lang="hu-HU" sz="1600" b="0" i="0" u="none" strike="noStrike" cap="none" normalizeH="0" baseline="0" smtClean="0">
                          <a:ln>
                            <a:noFill/>
                          </a:ln>
                          <a:solidFill>
                            <a:schemeClr val="tx1"/>
                          </a:solidFill>
                          <a:effectLst/>
                          <a:latin typeface="Arial" charset="0"/>
                        </a:rPr>
                        <a:t> Art. 130t</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Minimum</a:t>
                      </a:r>
                    </a:p>
                    <a:p>
                      <a:pPr marL="0" marR="0" lvl="0" indent="0" algn="l" defTabSz="914400" rtl="0" eaLnBrk="1" fontAlgn="base" latinLnBrk="0" hangingPunct="1">
                        <a:lnSpc>
                          <a:spcPct val="65000"/>
                        </a:lnSpc>
                        <a:spcBef>
                          <a:spcPct val="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stringency</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Wingdings" pitchFamily="2" charset="2"/>
                        </a:rPr>
                        <a:t></a:t>
                      </a:r>
                      <a:r>
                        <a:rPr kumimoji="0" lang="hu-HU" sz="1600" b="0" i="0" u="none" strike="noStrike" cap="none" normalizeH="0" baseline="0" smtClean="0">
                          <a:ln>
                            <a:noFill/>
                          </a:ln>
                          <a:solidFill>
                            <a:schemeClr val="tx1"/>
                          </a:solidFill>
                          <a:effectLst/>
                          <a:latin typeface="Arial" charset="0"/>
                        </a:rPr>
                        <a:t> Art. 176</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Minimum</a:t>
                      </a:r>
                    </a:p>
                    <a:p>
                      <a:pPr marL="0" marR="0" lvl="0" indent="0" algn="l" defTabSz="914400" rtl="0" eaLnBrk="1" fontAlgn="base" latinLnBrk="0" hangingPunct="1">
                        <a:lnSpc>
                          <a:spcPct val="65000"/>
                        </a:lnSpc>
                        <a:spcBef>
                          <a:spcPct val="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stringency</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sym typeface="Wingdings" pitchFamily="2" charset="2"/>
                        </a:rPr>
                        <a:t></a:t>
                      </a:r>
                      <a:r>
                        <a:rPr kumimoji="0" lang="hu-HU" sz="1600" b="0" i="0" u="none" strike="noStrike" cap="none" normalizeH="0" baseline="0" smtClean="0">
                          <a:ln>
                            <a:noFill/>
                          </a:ln>
                          <a:solidFill>
                            <a:schemeClr val="tx1"/>
                          </a:solidFill>
                          <a:effectLst/>
                          <a:latin typeface="Arial" charset="0"/>
                        </a:rPr>
                        <a:t> Art. 193</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Minimum</a:t>
                      </a:r>
                    </a:p>
                    <a:p>
                      <a:pPr marL="0" marR="0" lvl="0" indent="0" algn="l" defTabSz="914400" rtl="0" eaLnBrk="1" fontAlgn="base" latinLnBrk="0" hangingPunct="1">
                        <a:lnSpc>
                          <a:spcPct val="65000"/>
                        </a:lnSpc>
                        <a:spcBef>
                          <a:spcPct val="0"/>
                        </a:spcBef>
                        <a:spcAft>
                          <a:spcPct val="0"/>
                        </a:spcAft>
                        <a:buClr>
                          <a:schemeClr val="bg2"/>
                        </a:buClr>
                        <a:buSzPct val="75000"/>
                        <a:buFont typeface="Wingdings" pitchFamily="2" charset="2"/>
                        <a:buNone/>
                        <a:tabLst/>
                      </a:pPr>
                      <a:r>
                        <a:rPr kumimoji="0" lang="hu-HU" sz="1600" b="0" i="0" u="none" strike="noStrike" cap="none" normalizeH="0" baseline="0" smtClean="0">
                          <a:ln>
                            <a:noFill/>
                          </a:ln>
                          <a:solidFill>
                            <a:schemeClr val="tx1"/>
                          </a:solidFill>
                          <a:effectLst/>
                          <a:latin typeface="Arial" charset="0"/>
                        </a:rPr>
                        <a:t>stringency</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8306238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sz="2400" dirty="0" err="1" smtClean="0"/>
              <a:t>Time</a:t>
            </a:r>
            <a:r>
              <a:rPr lang="cs-CZ" sz="2400" dirty="0" smtClean="0"/>
              <a:t> limit x </a:t>
            </a:r>
            <a:r>
              <a:rPr lang="cs-CZ" sz="2400" dirty="0" err="1" smtClean="0"/>
              <a:t>Number</a:t>
            </a:r>
            <a:r>
              <a:rPr lang="cs-CZ" sz="2400" dirty="0" smtClean="0"/>
              <a:t> </a:t>
            </a:r>
            <a:r>
              <a:rPr lang="cs-CZ" sz="2400" dirty="0" err="1" smtClean="0"/>
              <a:t>of</a:t>
            </a:r>
            <a:r>
              <a:rPr lang="cs-CZ" sz="2400" dirty="0" smtClean="0"/>
              <a:t> </a:t>
            </a:r>
            <a:r>
              <a:rPr lang="cs-CZ" sz="2400" dirty="0" err="1" smtClean="0"/>
              <a:t>endangered</a:t>
            </a:r>
            <a:r>
              <a:rPr lang="cs-CZ" sz="2400" dirty="0" smtClean="0"/>
              <a:t> </a:t>
            </a:r>
            <a:r>
              <a:rPr lang="cs-CZ" sz="2400" dirty="0" err="1" smtClean="0"/>
              <a:t>persons</a:t>
            </a:r>
            <a:r>
              <a:rPr lang="cs-CZ" sz="2400" dirty="0" smtClean="0"/>
              <a:t> x </a:t>
            </a:r>
            <a:r>
              <a:rPr lang="cs-CZ" sz="2400" dirty="0" err="1" smtClean="0"/>
              <a:t>hypothetical</a:t>
            </a:r>
            <a:r>
              <a:rPr lang="cs-CZ" sz="2400" dirty="0" smtClean="0"/>
              <a:t> risk</a:t>
            </a:r>
          </a:p>
          <a:p>
            <a:r>
              <a:rPr lang="cs-CZ" sz="2400" dirty="0" smtClean="0"/>
              <a:t>C-157/96 (</a:t>
            </a:r>
            <a:r>
              <a:rPr lang="cs-CZ" sz="2400" dirty="0" err="1" smtClean="0"/>
              <a:t>National</a:t>
            </a:r>
            <a:r>
              <a:rPr lang="cs-CZ" sz="2400" dirty="0" smtClean="0"/>
              <a:t> </a:t>
            </a:r>
            <a:r>
              <a:rPr lang="cs-CZ" sz="2400" dirty="0" err="1" smtClean="0"/>
              <a:t>Farmers</a:t>
            </a:r>
            <a:r>
              <a:rPr lang="cs-CZ" sz="2400" dirty="0" smtClean="0"/>
              <a:t>' Union)</a:t>
            </a:r>
          </a:p>
          <a:p>
            <a:r>
              <a:rPr lang="cs-CZ" sz="2800" dirty="0" smtClean="0"/>
              <a:t>C-180/96 (</a:t>
            </a:r>
            <a:r>
              <a:rPr lang="cs-CZ" sz="2400" dirty="0" err="1" smtClean="0"/>
              <a:t>Mad</a:t>
            </a:r>
            <a:r>
              <a:rPr lang="cs-CZ" sz="2400" dirty="0" smtClean="0"/>
              <a:t> </a:t>
            </a:r>
            <a:r>
              <a:rPr lang="cs-CZ" sz="2400" dirty="0" err="1" smtClean="0"/>
              <a:t>cow</a:t>
            </a:r>
            <a:r>
              <a:rPr lang="cs-CZ" sz="2400" dirty="0" smtClean="0"/>
              <a:t> </a:t>
            </a:r>
            <a:r>
              <a:rPr lang="cs-CZ" sz="2400" dirty="0" err="1" smtClean="0"/>
              <a:t>disease</a:t>
            </a:r>
            <a:r>
              <a:rPr lang="cs-CZ" sz="2400" dirty="0" smtClean="0"/>
              <a:t>)</a:t>
            </a:r>
            <a:endParaRPr lang="en-US" sz="2400" dirty="0" smtClean="0"/>
          </a:p>
          <a:p>
            <a:pPr>
              <a:buNone/>
            </a:pPr>
            <a:r>
              <a:rPr lang="cs-CZ" sz="2400" dirty="0" smtClean="0"/>
              <a:t> </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584775"/>
          </a:xfrm>
          <a:prstGeom prst="rect">
            <a:avLst/>
          </a:prstGeom>
          <a:noFill/>
        </p:spPr>
        <p:txBody>
          <a:bodyPr wrap="square" rtlCol="0">
            <a:spAutoFit/>
          </a:bodyPr>
          <a:lstStyle/>
          <a:p>
            <a:r>
              <a:rPr lang="cs-CZ" sz="3200" dirty="0" smtClean="0"/>
              <a:t>3. </a:t>
            </a:r>
            <a:r>
              <a:rPr lang="cs-CZ" sz="3200" dirty="0" err="1" smtClean="0"/>
              <a:t>Principles</a:t>
            </a:r>
            <a:r>
              <a:rPr lang="cs-CZ" sz="3200" dirty="0" smtClean="0"/>
              <a:t> – </a:t>
            </a:r>
            <a:r>
              <a:rPr lang="cs-CZ" sz="3200" b="1" dirty="0" err="1" smtClean="0"/>
              <a:t>Precautionary</a:t>
            </a:r>
            <a:r>
              <a:rPr lang="cs-CZ" sz="3200" b="1" dirty="0" smtClean="0"/>
              <a:t> </a:t>
            </a:r>
            <a:r>
              <a:rPr lang="cs-CZ" sz="3200" b="1" dirty="0" err="1" smtClean="0"/>
              <a:t>principle</a:t>
            </a:r>
            <a:endParaRPr lang="cs-CZ" sz="3200" b="1" dirty="0"/>
          </a:p>
        </p:txBody>
      </p:sp>
      <p:pic>
        <p:nvPicPr>
          <p:cNvPr id="56322" name="Picture 2" descr="http://www.independent.co.uk/incoming/article8882027.ece/alternates/w620/v2web-cjd-getty.jpg">
            <a:hlinkClick r:id="rId4"/>
          </p:cNvPr>
          <p:cNvPicPr>
            <a:picLocks noChangeAspect="1" noChangeArrowheads="1"/>
          </p:cNvPicPr>
          <p:nvPr/>
        </p:nvPicPr>
        <p:blipFill>
          <a:blip r:embed="rId5" cstate="print"/>
          <a:srcRect/>
          <a:stretch>
            <a:fillRect/>
          </a:stretch>
        </p:blipFill>
        <p:spPr bwMode="auto">
          <a:xfrm>
            <a:off x="4860032" y="2924944"/>
            <a:ext cx="3961284" cy="2970964"/>
          </a:xfrm>
          <a:prstGeom prst="rect">
            <a:avLst/>
          </a:prstGeom>
          <a:noFill/>
        </p:spPr>
      </p:pic>
      <p:sp>
        <p:nvSpPr>
          <p:cNvPr id="8" name="TextovéPole 7"/>
          <p:cNvSpPr txBox="1"/>
          <p:nvPr/>
        </p:nvSpPr>
        <p:spPr>
          <a:xfrm>
            <a:off x="611560" y="6093296"/>
            <a:ext cx="8136904" cy="369332"/>
          </a:xfrm>
          <a:prstGeom prst="rect">
            <a:avLst/>
          </a:prstGeom>
          <a:noFill/>
        </p:spPr>
        <p:txBody>
          <a:bodyPr wrap="square" rtlCol="0">
            <a:spAutoFit/>
          </a:bodyPr>
          <a:lstStyle/>
          <a:p>
            <a:r>
              <a:rPr lang="cs-CZ" dirty="0" err="1" smtClean="0"/>
              <a:t>bovine</a:t>
            </a:r>
            <a:r>
              <a:rPr lang="cs-CZ" dirty="0" smtClean="0"/>
              <a:t> </a:t>
            </a:r>
            <a:r>
              <a:rPr lang="cs-CZ" dirty="0" err="1" smtClean="0"/>
              <a:t>spongiformencephalopathy</a:t>
            </a:r>
            <a:endParaRPr lang="cs-CZ" dirty="0"/>
          </a:p>
        </p:txBody>
      </p:sp>
    </p:spTree>
    <p:extLst>
      <p:ext uri="{BB962C8B-B14F-4D97-AF65-F5344CB8AC3E}">
        <p14:creationId xmlns:p14="http://schemas.microsoft.com/office/powerpoint/2010/main" val="41116890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sz="2400" dirty="0" smtClean="0"/>
              <a:t>C-157/96 (</a:t>
            </a:r>
            <a:r>
              <a:rPr lang="cs-CZ" sz="2400" dirty="0" err="1" smtClean="0"/>
              <a:t>National</a:t>
            </a:r>
            <a:r>
              <a:rPr lang="cs-CZ" sz="2400" dirty="0" smtClean="0"/>
              <a:t> </a:t>
            </a:r>
            <a:r>
              <a:rPr lang="cs-CZ" sz="2400" dirty="0" err="1" smtClean="0"/>
              <a:t>Farmers</a:t>
            </a:r>
            <a:r>
              <a:rPr lang="cs-CZ" sz="2400" dirty="0" smtClean="0"/>
              <a:t>' Union)</a:t>
            </a:r>
          </a:p>
          <a:p>
            <a:endParaRPr lang="cs-CZ" sz="2400" dirty="0" smtClean="0"/>
          </a:p>
          <a:p>
            <a:r>
              <a:rPr lang="en-US" sz="2400" dirty="0" smtClean="0"/>
              <a:t>Commission Decision 96/239/EC of 27 March 1996 on emergency measures to</a:t>
            </a:r>
            <a:r>
              <a:rPr lang="cs-CZ" sz="2400" dirty="0" smtClean="0"/>
              <a:t> </a:t>
            </a:r>
            <a:r>
              <a:rPr lang="en-US" sz="2400" dirty="0" smtClean="0"/>
              <a:t>protect against bovine spongiform encephalopathy</a:t>
            </a:r>
            <a:endParaRPr lang="cs-CZ" sz="2400" dirty="0" smtClean="0"/>
          </a:p>
          <a:p>
            <a:r>
              <a:rPr lang="cs-CZ" sz="2400" dirty="0" smtClean="0"/>
              <a:t>A</a:t>
            </a:r>
            <a:r>
              <a:rPr lang="en-US" sz="2400" dirty="0" smtClean="0"/>
              <a:t>n independent scientific body advises the UK</a:t>
            </a:r>
            <a:r>
              <a:rPr lang="cs-CZ" sz="2400" dirty="0" smtClean="0"/>
              <a:t> </a:t>
            </a:r>
            <a:r>
              <a:rPr lang="en-US" sz="2400" dirty="0" smtClean="0"/>
              <a:t>Government, concerning the existence of a possible link between BSE) and Creutzfeldt-Jakob disease</a:t>
            </a:r>
            <a:endParaRPr lang="cs-CZ" sz="2400" dirty="0" smtClean="0"/>
          </a:p>
          <a:p>
            <a:r>
              <a:rPr lang="en-US" sz="2400" dirty="0" smtClean="0"/>
              <a:t>The plea alleging </a:t>
            </a:r>
            <a:r>
              <a:rPr lang="cs-CZ" sz="2400" dirty="0" err="1" smtClean="0"/>
              <a:t>lack</a:t>
            </a:r>
            <a:r>
              <a:rPr lang="cs-CZ" sz="2400" dirty="0" smtClean="0"/>
              <a:t> </a:t>
            </a:r>
            <a:r>
              <a:rPr lang="cs-CZ" sz="2400" dirty="0" err="1" smtClean="0"/>
              <a:t>of</a:t>
            </a:r>
            <a:r>
              <a:rPr lang="cs-CZ" sz="2400" dirty="0" smtClean="0"/>
              <a:t> </a:t>
            </a:r>
            <a:r>
              <a:rPr lang="cs-CZ" sz="2400" dirty="0" err="1" smtClean="0"/>
              <a:t>competence</a:t>
            </a:r>
            <a:r>
              <a:rPr lang="cs-CZ" sz="2400" dirty="0" smtClean="0"/>
              <a:t> </a:t>
            </a:r>
            <a:r>
              <a:rPr lang="cs-CZ" sz="2400" dirty="0" err="1" smtClean="0"/>
              <a:t>and</a:t>
            </a:r>
            <a:r>
              <a:rPr lang="cs-CZ" sz="2400" dirty="0" smtClean="0"/>
              <a:t> </a:t>
            </a:r>
            <a:r>
              <a:rPr lang="en-US" sz="2400" dirty="0" smtClean="0"/>
              <a:t>misuse of powers</a:t>
            </a:r>
            <a:r>
              <a:rPr lang="cs-CZ" sz="2400" dirty="0" smtClean="0"/>
              <a:t> (</a:t>
            </a:r>
            <a:r>
              <a:rPr lang="cs-CZ" sz="2400" dirty="0" err="1" smtClean="0"/>
              <a:t>disproportionality</a:t>
            </a:r>
            <a:r>
              <a:rPr lang="cs-CZ" sz="2400" dirty="0" smtClean="0"/>
              <a:t>) – </a:t>
            </a:r>
            <a:r>
              <a:rPr lang="cs-CZ" sz="2400" dirty="0" err="1" smtClean="0"/>
              <a:t>existing</a:t>
            </a:r>
            <a:r>
              <a:rPr lang="cs-CZ" sz="2400" dirty="0" smtClean="0"/>
              <a:t> </a:t>
            </a:r>
            <a:r>
              <a:rPr lang="cs-CZ" sz="2400" dirty="0" err="1" smtClean="0"/>
              <a:t>measures</a:t>
            </a:r>
            <a:r>
              <a:rPr lang="cs-CZ" sz="2400" dirty="0" smtClean="0"/>
              <a:t>, no evidence</a:t>
            </a:r>
          </a:p>
          <a:p>
            <a:r>
              <a:rPr lang="cs-CZ" sz="2400" b="1" dirty="0" err="1" smtClean="0"/>
              <a:t>What</a:t>
            </a:r>
            <a:r>
              <a:rPr lang="cs-CZ" sz="2400" b="1" dirty="0" smtClean="0"/>
              <a:t> had </a:t>
            </a:r>
            <a:r>
              <a:rPr lang="cs-CZ" sz="2400" b="1" dirty="0" err="1" smtClean="0"/>
              <a:t>been</a:t>
            </a:r>
            <a:r>
              <a:rPr lang="cs-CZ" sz="2400" b="1" dirty="0" smtClean="0"/>
              <a:t> </a:t>
            </a:r>
            <a:r>
              <a:rPr lang="cs-CZ" sz="2400" b="1" dirty="0" err="1" smtClean="0"/>
              <a:t>prohibited</a:t>
            </a:r>
            <a:r>
              <a:rPr lang="cs-CZ" sz="2400" b="1" dirty="0" smtClean="0"/>
              <a:t> </a:t>
            </a:r>
            <a:r>
              <a:rPr lang="cs-CZ" sz="2400" b="1" dirty="0" err="1" smtClean="0"/>
              <a:t>and</a:t>
            </a:r>
            <a:r>
              <a:rPr lang="cs-CZ" sz="2400" b="1" dirty="0" smtClean="0"/>
              <a:t> </a:t>
            </a:r>
            <a:r>
              <a:rPr lang="cs-CZ" sz="2400" b="1" dirty="0" err="1" smtClean="0"/>
              <a:t>why</a:t>
            </a:r>
            <a:r>
              <a:rPr lang="cs-CZ" sz="2400" b="1" dirty="0" smtClean="0"/>
              <a:t>?</a:t>
            </a:r>
            <a:endParaRPr lang="cs-CZ" sz="2400" dirty="0" smtClean="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584775"/>
          </a:xfrm>
          <a:prstGeom prst="rect">
            <a:avLst/>
          </a:prstGeom>
          <a:noFill/>
        </p:spPr>
        <p:txBody>
          <a:bodyPr wrap="square" rtlCol="0">
            <a:spAutoFit/>
          </a:bodyPr>
          <a:lstStyle/>
          <a:p>
            <a:r>
              <a:rPr lang="cs-CZ" sz="3200" dirty="0" smtClean="0"/>
              <a:t>3. </a:t>
            </a:r>
            <a:r>
              <a:rPr lang="cs-CZ" sz="3200" dirty="0" err="1" smtClean="0"/>
              <a:t>Principles</a:t>
            </a:r>
            <a:r>
              <a:rPr lang="cs-CZ" sz="3200" dirty="0" smtClean="0"/>
              <a:t> – </a:t>
            </a:r>
            <a:r>
              <a:rPr lang="cs-CZ" sz="3200" b="1" dirty="0" err="1" smtClean="0"/>
              <a:t>Precautionary</a:t>
            </a:r>
            <a:r>
              <a:rPr lang="cs-CZ" sz="3200" b="1" dirty="0" smtClean="0"/>
              <a:t> </a:t>
            </a:r>
            <a:r>
              <a:rPr lang="cs-CZ" sz="3200" b="1" dirty="0" err="1" smtClean="0"/>
              <a:t>principle</a:t>
            </a:r>
            <a:endParaRPr lang="cs-CZ" sz="3200" b="1" dirty="0"/>
          </a:p>
        </p:txBody>
      </p:sp>
    </p:spTree>
    <p:extLst>
      <p:ext uri="{BB962C8B-B14F-4D97-AF65-F5344CB8AC3E}">
        <p14:creationId xmlns:p14="http://schemas.microsoft.com/office/powerpoint/2010/main" val="41116890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sz="2400" dirty="0" smtClean="0"/>
              <a:t>C-157/96 (</a:t>
            </a:r>
            <a:r>
              <a:rPr lang="cs-CZ" sz="2400" dirty="0" err="1" smtClean="0"/>
              <a:t>National</a:t>
            </a:r>
            <a:r>
              <a:rPr lang="cs-CZ" sz="2400" dirty="0" smtClean="0"/>
              <a:t> </a:t>
            </a:r>
            <a:r>
              <a:rPr lang="cs-CZ" sz="2400" dirty="0" err="1" smtClean="0"/>
              <a:t>Farmers</a:t>
            </a:r>
            <a:r>
              <a:rPr lang="cs-CZ" sz="2400" dirty="0" smtClean="0"/>
              <a:t>' Union)</a:t>
            </a:r>
          </a:p>
          <a:p>
            <a:r>
              <a:rPr lang="cs-CZ" sz="2400" i="1" dirty="0" smtClean="0"/>
              <a:t>(…) </a:t>
            </a:r>
            <a:r>
              <a:rPr lang="en-US" sz="2400" i="1" dirty="0" smtClean="0"/>
              <a:t>the Community legislature</a:t>
            </a:r>
            <a:r>
              <a:rPr lang="cs-CZ" sz="2400" i="1" dirty="0" smtClean="0"/>
              <a:t> </a:t>
            </a:r>
            <a:r>
              <a:rPr lang="en-US" sz="2400" i="1" dirty="0" smtClean="0"/>
              <a:t>has a discretionary power which corresponds to the </a:t>
            </a:r>
            <a:r>
              <a:rPr lang="en-US" sz="2400" i="1" u="sng" dirty="0" smtClean="0"/>
              <a:t>political responsibilities</a:t>
            </a:r>
            <a:r>
              <a:rPr lang="en-US" sz="2400" i="1" dirty="0" smtClean="0"/>
              <a:t> given</a:t>
            </a:r>
            <a:r>
              <a:rPr lang="cs-CZ" sz="2400" i="1" dirty="0" smtClean="0"/>
              <a:t> </a:t>
            </a:r>
            <a:r>
              <a:rPr lang="en-US" sz="2400" i="1" dirty="0" smtClean="0"/>
              <a:t>to it by Articles 40 to 43 of the Treaty. Consequently, the legality of a measure</a:t>
            </a:r>
            <a:r>
              <a:rPr lang="cs-CZ" sz="2400" i="1" dirty="0" smtClean="0"/>
              <a:t> </a:t>
            </a:r>
            <a:r>
              <a:rPr lang="en-US" sz="2400" i="1" dirty="0" smtClean="0"/>
              <a:t>adopted in that sphere can be affected only if the measure is </a:t>
            </a:r>
            <a:r>
              <a:rPr lang="en-US" sz="2400" i="1" u="sng" dirty="0" smtClean="0"/>
              <a:t>manifestly</a:t>
            </a:r>
            <a:r>
              <a:rPr lang="cs-CZ" sz="2400" i="1" u="sng" dirty="0" smtClean="0"/>
              <a:t> </a:t>
            </a:r>
            <a:r>
              <a:rPr lang="en-US" sz="2400" i="1" u="sng" dirty="0" smtClean="0"/>
              <a:t>inappropriate </a:t>
            </a:r>
            <a:r>
              <a:rPr lang="en-US" sz="2400" i="1" dirty="0" smtClean="0"/>
              <a:t>having regard to the objective which the competent institution is</a:t>
            </a:r>
            <a:r>
              <a:rPr lang="cs-CZ" sz="2400" i="1" dirty="0" smtClean="0"/>
              <a:t> </a:t>
            </a:r>
            <a:r>
              <a:rPr lang="en-US" sz="2400" i="1" dirty="0" smtClean="0"/>
              <a:t>seeking to pursue</a:t>
            </a:r>
            <a:endParaRPr lang="cs-CZ" sz="2400" i="1" dirty="0" smtClean="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584775"/>
          </a:xfrm>
          <a:prstGeom prst="rect">
            <a:avLst/>
          </a:prstGeom>
          <a:noFill/>
        </p:spPr>
        <p:txBody>
          <a:bodyPr wrap="square" rtlCol="0">
            <a:spAutoFit/>
          </a:bodyPr>
          <a:lstStyle/>
          <a:p>
            <a:r>
              <a:rPr lang="cs-CZ" sz="3200" dirty="0" smtClean="0"/>
              <a:t>3. </a:t>
            </a:r>
            <a:r>
              <a:rPr lang="cs-CZ" sz="3200" dirty="0" err="1" smtClean="0"/>
              <a:t>Principles</a:t>
            </a:r>
            <a:r>
              <a:rPr lang="cs-CZ" sz="3200" dirty="0" smtClean="0"/>
              <a:t> – </a:t>
            </a:r>
            <a:r>
              <a:rPr lang="cs-CZ" sz="3200" b="1" dirty="0" err="1" smtClean="0"/>
              <a:t>Precautionary</a:t>
            </a:r>
            <a:r>
              <a:rPr lang="cs-CZ" sz="3200" b="1" dirty="0" smtClean="0"/>
              <a:t> </a:t>
            </a:r>
            <a:r>
              <a:rPr lang="cs-CZ" sz="3200" b="1" dirty="0" err="1" smtClean="0"/>
              <a:t>principle</a:t>
            </a:r>
            <a:endParaRPr lang="cs-CZ" sz="3200" b="1" dirty="0"/>
          </a:p>
        </p:txBody>
      </p:sp>
    </p:spTree>
    <p:extLst>
      <p:ext uri="{BB962C8B-B14F-4D97-AF65-F5344CB8AC3E}">
        <p14:creationId xmlns:p14="http://schemas.microsoft.com/office/powerpoint/2010/main" val="41116890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20000"/>
          </a:bodyPr>
          <a:lstStyle/>
          <a:p>
            <a:r>
              <a:rPr lang="en-US" sz="2400" dirty="0" smtClean="0"/>
              <a:t>At the time when the contested decision was adopted, there was </a:t>
            </a:r>
            <a:r>
              <a:rPr lang="en-US" sz="2400" u="sng" dirty="0" smtClean="0"/>
              <a:t>great uncertainty</a:t>
            </a:r>
            <a:r>
              <a:rPr lang="cs-CZ" sz="2400" u="sng" dirty="0" smtClean="0"/>
              <a:t> </a:t>
            </a:r>
            <a:r>
              <a:rPr lang="en-US" sz="2400" dirty="0" smtClean="0"/>
              <a:t>as to the risks posed by live animals, bovine meat and derived products. </a:t>
            </a:r>
          </a:p>
          <a:p>
            <a:r>
              <a:rPr lang="en-US" sz="2400" dirty="0" smtClean="0"/>
              <a:t>Where there is uncertainty as to the existence or extent of risks to human health,</a:t>
            </a:r>
            <a:r>
              <a:rPr lang="cs-CZ" sz="2400" dirty="0" smtClean="0"/>
              <a:t> </a:t>
            </a:r>
            <a:r>
              <a:rPr lang="en-US" sz="2400" dirty="0" smtClean="0"/>
              <a:t>the institutions may take protective measures </a:t>
            </a:r>
            <a:r>
              <a:rPr lang="en-US" sz="2400" u="sng" dirty="0" smtClean="0"/>
              <a:t>without having to wait until the reality</a:t>
            </a:r>
            <a:r>
              <a:rPr lang="cs-CZ" sz="2400" u="sng" dirty="0" smtClean="0"/>
              <a:t> </a:t>
            </a:r>
            <a:r>
              <a:rPr lang="en-US" sz="2400" u="sng" dirty="0" smtClean="0"/>
              <a:t>and seriousness of those risks become fully apparent</a:t>
            </a:r>
            <a:r>
              <a:rPr lang="en-US" sz="2400" dirty="0" smtClean="0"/>
              <a:t>. </a:t>
            </a:r>
          </a:p>
          <a:p>
            <a:r>
              <a:rPr lang="en-US" sz="2400" dirty="0" smtClean="0"/>
              <a:t>That approach is borne out by Article 130r(1) of the EC Treaty, according to which</a:t>
            </a:r>
            <a:r>
              <a:rPr lang="cs-CZ" sz="2400" dirty="0" smtClean="0"/>
              <a:t> </a:t>
            </a:r>
            <a:r>
              <a:rPr lang="en-US" sz="2400" dirty="0" smtClean="0"/>
              <a:t>Community policy on the environment is to pursue the objective </a:t>
            </a:r>
            <a:r>
              <a:rPr lang="en-US" sz="2400" i="1" dirty="0" smtClean="0"/>
              <a:t>inter alia</a:t>
            </a:r>
            <a:r>
              <a:rPr lang="en-US" sz="2400" dirty="0" smtClean="0"/>
              <a:t> of</a:t>
            </a:r>
            <a:r>
              <a:rPr lang="cs-CZ" sz="2400" dirty="0" smtClean="0"/>
              <a:t> </a:t>
            </a:r>
            <a:r>
              <a:rPr lang="en-US" sz="2400" dirty="0" smtClean="0"/>
              <a:t>protecting human health. Article 130r(2) provides that that policy is to aim at a</a:t>
            </a:r>
            <a:r>
              <a:rPr lang="cs-CZ" sz="2400" dirty="0" smtClean="0"/>
              <a:t> </a:t>
            </a:r>
            <a:r>
              <a:rPr lang="en-US" sz="2400" dirty="0" smtClean="0"/>
              <a:t>high level of protection and is to be based in particular on the principles that</a:t>
            </a:r>
            <a:r>
              <a:rPr lang="cs-CZ" sz="2400" dirty="0" smtClean="0"/>
              <a:t> </a:t>
            </a:r>
            <a:r>
              <a:rPr lang="en-US" sz="2400" u="sng" dirty="0" smtClean="0"/>
              <a:t>preventive action </a:t>
            </a:r>
            <a:r>
              <a:rPr lang="en-US" sz="2400" dirty="0" smtClean="0"/>
              <a:t>should be taken and that environmental protection requirements</a:t>
            </a:r>
            <a:r>
              <a:rPr lang="cs-CZ" sz="2400" dirty="0" smtClean="0"/>
              <a:t> </a:t>
            </a:r>
            <a:r>
              <a:rPr lang="en-US" sz="2400" dirty="0" smtClean="0"/>
              <a:t>must be integrated into the definition and implementation of other Community</a:t>
            </a:r>
            <a:r>
              <a:rPr lang="cs-CZ" sz="2400" dirty="0" smtClean="0"/>
              <a:t> </a:t>
            </a:r>
            <a:r>
              <a:rPr lang="en-US" sz="2400" dirty="0" smtClean="0"/>
              <a:t>policies.</a:t>
            </a:r>
            <a:endParaRPr lang="cs-CZ" sz="2400" i="1" dirty="0" smtClean="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584775"/>
          </a:xfrm>
          <a:prstGeom prst="rect">
            <a:avLst/>
          </a:prstGeom>
          <a:noFill/>
        </p:spPr>
        <p:txBody>
          <a:bodyPr wrap="square" rtlCol="0">
            <a:spAutoFit/>
          </a:bodyPr>
          <a:lstStyle/>
          <a:p>
            <a:r>
              <a:rPr lang="cs-CZ" sz="3200" dirty="0" smtClean="0"/>
              <a:t>3. </a:t>
            </a:r>
            <a:r>
              <a:rPr lang="cs-CZ" sz="3200" dirty="0" err="1" smtClean="0"/>
              <a:t>Principles</a:t>
            </a:r>
            <a:r>
              <a:rPr lang="cs-CZ" sz="3200" dirty="0" smtClean="0"/>
              <a:t> – </a:t>
            </a:r>
            <a:r>
              <a:rPr lang="cs-CZ" sz="3200" b="1" dirty="0" err="1" smtClean="0"/>
              <a:t>Precautionary</a:t>
            </a:r>
            <a:r>
              <a:rPr lang="cs-CZ" sz="3200" b="1" dirty="0" smtClean="0"/>
              <a:t> </a:t>
            </a:r>
            <a:r>
              <a:rPr lang="cs-CZ" sz="3200" b="1" dirty="0" err="1" smtClean="0"/>
              <a:t>principle</a:t>
            </a:r>
            <a:endParaRPr lang="cs-CZ" sz="3200" b="1" dirty="0"/>
          </a:p>
        </p:txBody>
      </p:sp>
    </p:spTree>
    <p:extLst>
      <p:ext uri="{BB962C8B-B14F-4D97-AF65-F5344CB8AC3E}">
        <p14:creationId xmlns:p14="http://schemas.microsoft.com/office/powerpoint/2010/main" val="411168908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960945" y="3429000"/>
            <a:ext cx="8784976" cy="1706705"/>
          </a:xfrm>
        </p:spPr>
        <p:txBody>
          <a:bodyPr>
            <a:normAutofit/>
          </a:bodyPr>
          <a:lstStyle/>
          <a:p>
            <a:r>
              <a:rPr lang="cs-CZ" dirty="0" smtClean="0"/>
              <a:t>					</a:t>
            </a:r>
            <a:endParaRPr lang="cs-CZ" dirty="0"/>
          </a:p>
        </p:txBody>
      </p:sp>
      <p:sp>
        <p:nvSpPr>
          <p:cNvPr id="5" name="Nadpis 4"/>
          <p:cNvSpPr>
            <a:spLocks noGrp="1"/>
          </p:cNvSpPr>
          <p:nvPr>
            <p:ph type="ctrTitle"/>
          </p:nvPr>
        </p:nvSpPr>
        <p:spPr>
          <a:xfrm>
            <a:off x="539552" y="2420888"/>
            <a:ext cx="7772400" cy="1470025"/>
          </a:xfrm>
        </p:spPr>
        <p:txBody>
          <a:bodyPr>
            <a:normAutofit fontScale="90000"/>
          </a:bodyPr>
          <a:lstStyle/>
          <a:p>
            <a:r>
              <a:rPr lang="cs-CZ" sz="3600" dirty="0" smtClean="0"/>
              <a:t/>
            </a:r>
            <a:br>
              <a:rPr lang="cs-CZ" sz="3600" dirty="0" smtClean="0"/>
            </a:br>
            <a:r>
              <a:rPr lang="cs-CZ" sz="3600" dirty="0" smtClean="0"/>
              <a:t/>
            </a:r>
            <a:br>
              <a:rPr lang="cs-CZ" sz="3600" dirty="0" smtClean="0"/>
            </a:br>
            <a:r>
              <a:rPr lang="cs-CZ" sz="3600" dirty="0" err="1" smtClean="0"/>
              <a:t>Thank</a:t>
            </a:r>
            <a:r>
              <a:rPr lang="cs-CZ" sz="3600" dirty="0" smtClean="0"/>
              <a:t> </a:t>
            </a:r>
            <a:r>
              <a:rPr lang="cs-CZ" sz="3600" dirty="0" err="1" smtClean="0"/>
              <a:t>you</a:t>
            </a:r>
            <a:r>
              <a:rPr lang="cs-CZ" sz="3600" dirty="0" smtClean="0"/>
              <a:t> </a:t>
            </a:r>
            <a:r>
              <a:rPr lang="cs-CZ" sz="3600" dirty="0" err="1" smtClean="0"/>
              <a:t>for</a:t>
            </a:r>
            <a:r>
              <a:rPr lang="cs-CZ" sz="3600" dirty="0" smtClean="0"/>
              <a:t> </a:t>
            </a:r>
            <a:r>
              <a:rPr lang="cs-CZ" sz="3600" dirty="0" err="1" smtClean="0"/>
              <a:t>your</a:t>
            </a:r>
            <a:r>
              <a:rPr lang="cs-CZ" sz="3600" dirty="0" smtClean="0"/>
              <a:t> </a:t>
            </a:r>
            <a:r>
              <a:rPr lang="cs-CZ" sz="3600" dirty="0" err="1" smtClean="0"/>
              <a:t>attention</a:t>
            </a:r>
            <a:r>
              <a:rPr lang="cs-CZ" sz="3600" dirty="0" smtClean="0"/>
              <a:t> </a:t>
            </a:r>
            <a:r>
              <a:rPr lang="cs-CZ" sz="3600" dirty="0" smtClean="0">
                <a:sym typeface="Wingdings" pitchFamily="2" charset="2"/>
              </a:rPr>
              <a:t></a:t>
            </a:r>
            <a:r>
              <a:rPr lang="cs-CZ" sz="3600" dirty="0" smtClean="0"/>
              <a:t/>
            </a:r>
            <a:br>
              <a:rPr lang="cs-CZ" sz="3600" dirty="0" smtClean="0"/>
            </a:br>
            <a:endParaRPr lang="cs-CZ" sz="3600" dirty="0"/>
          </a:p>
        </p:txBody>
      </p:sp>
      <p:sp>
        <p:nvSpPr>
          <p:cNvPr id="6" name="TextovéPole 5"/>
          <p:cNvSpPr txBox="1"/>
          <p:nvPr/>
        </p:nvSpPr>
        <p:spPr>
          <a:xfrm>
            <a:off x="1763688" y="836712"/>
            <a:ext cx="6696744" cy="1323439"/>
          </a:xfrm>
          <a:prstGeom prst="rect">
            <a:avLst/>
          </a:prstGeom>
          <a:noFill/>
        </p:spPr>
        <p:txBody>
          <a:bodyPr wrap="square" rtlCol="0">
            <a:spAutoFit/>
          </a:bodyPr>
          <a:lstStyle/>
          <a:p>
            <a:endParaRPr lang="cs-CZ" sz="4000" dirty="0" smtClean="0"/>
          </a:p>
          <a:p>
            <a:r>
              <a:rPr lang="cs-CZ" sz="4000" dirty="0" smtClean="0"/>
              <a:t>To </a:t>
            </a:r>
            <a:r>
              <a:rPr lang="cs-CZ" sz="4000" dirty="0" err="1" smtClean="0"/>
              <a:t>be</a:t>
            </a:r>
            <a:r>
              <a:rPr lang="cs-CZ" sz="4000" dirty="0" smtClean="0"/>
              <a:t> </a:t>
            </a:r>
            <a:r>
              <a:rPr lang="cs-CZ" sz="4000" dirty="0" err="1" smtClean="0"/>
              <a:t>continued</a:t>
            </a:r>
            <a:r>
              <a:rPr lang="cs-CZ" sz="4000" dirty="0" smtClean="0"/>
              <a:t>…</a:t>
            </a:r>
            <a:endParaRPr lang="cs-CZ" dirty="0"/>
          </a:p>
        </p:txBody>
      </p:sp>
    </p:spTree>
    <p:extLst>
      <p:ext uri="{BB962C8B-B14F-4D97-AF65-F5344CB8AC3E}">
        <p14:creationId xmlns:p14="http://schemas.microsoft.com/office/powerpoint/2010/main" val="40672339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1517490" y="2276872"/>
            <a:ext cx="8435280" cy="4929411"/>
          </a:xfrm>
        </p:spPr>
        <p:txBody>
          <a:bodyPr>
            <a:normAutofit/>
          </a:bodyPr>
          <a:lstStyle/>
          <a:p>
            <a:pPr marL="457200" indent="-457200">
              <a:buAutoNum type="arabicPeriod"/>
            </a:pPr>
            <a:r>
              <a:rPr lang="cs-CZ" sz="4000" dirty="0" err="1" smtClean="0">
                <a:ea typeface="ＭＳ Ｐゴシック" pitchFamily="34" charset="-128"/>
              </a:rPr>
              <a:t>System</a:t>
            </a:r>
            <a:r>
              <a:rPr lang="cs-CZ" sz="4000" dirty="0" smtClean="0">
                <a:ea typeface="ＭＳ Ｐゴシック" pitchFamily="34" charset="-128"/>
              </a:rPr>
              <a:t> and </a:t>
            </a:r>
            <a:r>
              <a:rPr lang="cs-CZ" sz="4000" dirty="0" err="1" smtClean="0">
                <a:ea typeface="ＭＳ Ｐゴシック" pitchFamily="34" charset="-128"/>
              </a:rPr>
              <a:t>structure</a:t>
            </a:r>
            <a:endParaRPr lang="cs-CZ" sz="4000" dirty="0" smtClean="0">
              <a:ea typeface="ＭＳ Ｐゴシック" pitchFamily="34" charset="-128"/>
            </a:endParaRPr>
          </a:p>
          <a:p>
            <a:pPr marL="457200" indent="-457200">
              <a:buAutoNum type="arabicPeriod"/>
            </a:pPr>
            <a:r>
              <a:rPr lang="cs-CZ" sz="4000" dirty="0" err="1" smtClean="0">
                <a:ea typeface="ＭＳ Ｐゴシック" pitchFamily="34" charset="-128"/>
              </a:rPr>
              <a:t>Characteristics</a:t>
            </a:r>
            <a:endParaRPr lang="cs-CZ" sz="4000" dirty="0" smtClean="0">
              <a:ea typeface="ＭＳ Ｐゴシック" pitchFamily="34" charset="-128"/>
            </a:endParaRPr>
          </a:p>
          <a:p>
            <a:pPr marL="457200" indent="-457200">
              <a:buAutoNum type="arabicPeriod"/>
            </a:pPr>
            <a:r>
              <a:rPr lang="cs-CZ" sz="4000" dirty="0" err="1" smtClean="0">
                <a:ea typeface="ＭＳ Ｐゴシック" pitchFamily="34" charset="-128"/>
              </a:rPr>
              <a:t>Principles</a:t>
            </a:r>
            <a:endParaRPr lang="cs-CZ" sz="4000" dirty="0" smtClean="0">
              <a:ea typeface="ＭＳ Ｐゴシック" pitchFamily="34" charset="-128"/>
            </a:endParaRPr>
          </a:p>
          <a:p>
            <a:pPr marL="0" indent="0">
              <a:buNone/>
            </a:pPr>
            <a:r>
              <a:rPr lang="cs-CZ" sz="4000" dirty="0" smtClean="0">
                <a:ea typeface="ＭＳ Ｐゴシック" pitchFamily="34" charset="-128"/>
              </a:rPr>
              <a:t> </a:t>
            </a:r>
            <a:endParaRPr lang="en-US" sz="40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707886"/>
          </a:xfrm>
          <a:prstGeom prst="rect">
            <a:avLst/>
          </a:prstGeom>
          <a:noFill/>
        </p:spPr>
        <p:txBody>
          <a:bodyPr wrap="square" rtlCol="0">
            <a:spAutoFit/>
          </a:bodyPr>
          <a:lstStyle/>
          <a:p>
            <a:r>
              <a:rPr lang="cs-CZ" sz="4000" b="1" dirty="0" smtClean="0"/>
              <a:t>EU </a:t>
            </a:r>
            <a:r>
              <a:rPr lang="cs-CZ" sz="4000" b="1" dirty="0" err="1" smtClean="0"/>
              <a:t>Environmental</a:t>
            </a:r>
            <a:r>
              <a:rPr lang="cs-CZ" sz="4000" b="1" dirty="0" smtClean="0"/>
              <a:t> </a:t>
            </a:r>
            <a:r>
              <a:rPr lang="cs-CZ" sz="4000" b="1" dirty="0" err="1" smtClean="0"/>
              <a:t>Law</a:t>
            </a:r>
            <a:endParaRPr lang="cs-CZ" sz="4000" b="1" dirty="0"/>
          </a:p>
        </p:txBody>
      </p:sp>
    </p:spTree>
    <p:extLst>
      <p:ext uri="{BB962C8B-B14F-4D97-AF65-F5344CB8AC3E}">
        <p14:creationId xmlns:p14="http://schemas.microsoft.com/office/powerpoint/2010/main" val="3487280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40332" y="1643158"/>
            <a:ext cx="8435280" cy="4929411"/>
          </a:xfrm>
        </p:spPr>
        <p:txBody>
          <a:bodyPr>
            <a:normAutofit fontScale="92500" lnSpcReduction="20000"/>
          </a:bodyPr>
          <a:lstStyle/>
          <a:p>
            <a:pPr marL="0" indent="0">
              <a:buNone/>
            </a:pPr>
            <a:r>
              <a:rPr lang="cs-CZ" sz="4000" dirty="0" err="1" smtClean="0">
                <a:ea typeface="ＭＳ Ｐゴシック" pitchFamily="34" charset="-128"/>
              </a:rPr>
              <a:t>Sources</a:t>
            </a:r>
            <a:r>
              <a:rPr lang="cs-CZ" sz="4000" dirty="0" smtClean="0">
                <a:ea typeface="ＭＳ Ｐゴシック" pitchFamily="34" charset="-128"/>
              </a:rPr>
              <a:t>:</a:t>
            </a:r>
          </a:p>
          <a:p>
            <a:r>
              <a:rPr lang="cs-CZ" sz="4000" b="1" dirty="0" err="1" smtClean="0">
                <a:ea typeface="ＭＳ Ｐゴシック" pitchFamily="34" charset="-128"/>
              </a:rPr>
              <a:t>Primary</a:t>
            </a:r>
            <a:r>
              <a:rPr lang="cs-CZ" sz="4000" b="1" dirty="0" smtClean="0">
                <a:ea typeface="ＭＳ Ｐゴシック" pitchFamily="34" charset="-128"/>
              </a:rPr>
              <a:t> </a:t>
            </a:r>
            <a:r>
              <a:rPr lang="cs-CZ" sz="4000" b="1" dirty="0" err="1" smtClean="0">
                <a:ea typeface="ＭＳ Ｐゴシック" pitchFamily="34" charset="-128"/>
              </a:rPr>
              <a:t>legislation</a:t>
            </a:r>
            <a:r>
              <a:rPr lang="cs-CZ" sz="4000" b="1" dirty="0" smtClean="0">
                <a:ea typeface="ＭＳ Ｐゴシック" pitchFamily="34" charset="-128"/>
              </a:rPr>
              <a:t> </a:t>
            </a:r>
            <a:r>
              <a:rPr lang="cs-CZ" sz="4000" dirty="0" smtClean="0">
                <a:ea typeface="ＭＳ Ｐゴシック" pitchFamily="34" charset="-128"/>
              </a:rPr>
              <a:t>– </a:t>
            </a:r>
            <a:r>
              <a:rPr lang="cs-CZ" sz="4000" dirty="0" err="1" smtClean="0">
                <a:ea typeface="ＭＳ Ｐゴシック" pitchFamily="34" charset="-128"/>
              </a:rPr>
              <a:t>Treaties</a:t>
            </a:r>
            <a:r>
              <a:rPr lang="cs-CZ" sz="4000" dirty="0" smtClean="0">
                <a:ea typeface="ＭＳ Ｐゴシック" pitchFamily="34" charset="-128"/>
              </a:rPr>
              <a:t> (TEU, TFEU, Charter) = base </a:t>
            </a:r>
            <a:r>
              <a:rPr lang="cs-CZ" sz="4000" dirty="0" err="1" smtClean="0">
                <a:ea typeface="ＭＳ Ｐゴシック" pitchFamily="34" charset="-128"/>
              </a:rPr>
              <a:t>for</a:t>
            </a:r>
            <a:r>
              <a:rPr lang="cs-CZ" sz="4000" dirty="0" smtClean="0">
                <a:ea typeface="ＭＳ Ｐゴシック" pitchFamily="34" charset="-128"/>
              </a:rPr>
              <a:t> </a:t>
            </a:r>
            <a:r>
              <a:rPr lang="cs-CZ" sz="4000" dirty="0" err="1" smtClean="0">
                <a:ea typeface="ＭＳ Ｐゴシック" pitchFamily="34" charset="-128"/>
              </a:rPr>
              <a:t>legislation</a:t>
            </a:r>
            <a:r>
              <a:rPr lang="cs-CZ" sz="4000" dirty="0" smtClean="0">
                <a:ea typeface="ＭＳ Ｐゴシック" pitchFamily="34" charset="-128"/>
              </a:rPr>
              <a:t>, </a:t>
            </a:r>
            <a:r>
              <a:rPr lang="cs-CZ" sz="4000" dirty="0" err="1" smtClean="0">
                <a:ea typeface="ＭＳ Ｐゴシック" pitchFamily="34" charset="-128"/>
              </a:rPr>
              <a:t>principles</a:t>
            </a:r>
            <a:endParaRPr lang="cs-CZ" sz="4000" dirty="0" smtClean="0">
              <a:ea typeface="ＭＳ Ｐゴシック" pitchFamily="34" charset="-128"/>
            </a:endParaRPr>
          </a:p>
          <a:p>
            <a:r>
              <a:rPr lang="cs-CZ" sz="4000" b="1" dirty="0" err="1" smtClean="0">
                <a:ea typeface="ＭＳ Ｐゴシック" pitchFamily="34" charset="-128"/>
              </a:rPr>
              <a:t>Secondary</a:t>
            </a:r>
            <a:r>
              <a:rPr lang="cs-CZ" sz="4000" b="1" dirty="0" smtClean="0">
                <a:ea typeface="ＭＳ Ｐゴシック" pitchFamily="34" charset="-128"/>
              </a:rPr>
              <a:t> </a:t>
            </a:r>
            <a:r>
              <a:rPr lang="cs-CZ" sz="4000" b="1" dirty="0" err="1" smtClean="0">
                <a:ea typeface="ＭＳ Ｐゴシック" pitchFamily="34" charset="-128"/>
              </a:rPr>
              <a:t>legislation</a:t>
            </a:r>
            <a:r>
              <a:rPr lang="cs-CZ" sz="4000" b="1" dirty="0" smtClean="0">
                <a:ea typeface="ＭＳ Ｐゴシック" pitchFamily="34" charset="-128"/>
              </a:rPr>
              <a:t> </a:t>
            </a:r>
            <a:r>
              <a:rPr lang="cs-CZ" sz="4000" dirty="0" smtClean="0">
                <a:ea typeface="ＭＳ Ｐゴシック" pitchFamily="34" charset="-128"/>
              </a:rPr>
              <a:t>– </a:t>
            </a:r>
            <a:r>
              <a:rPr lang="cs-CZ" sz="4000" dirty="0" err="1"/>
              <a:t>regulations</a:t>
            </a:r>
            <a:r>
              <a:rPr lang="cs-CZ" sz="4000" dirty="0"/>
              <a:t>, </a:t>
            </a:r>
            <a:r>
              <a:rPr lang="cs-CZ" sz="4000" dirty="0" err="1"/>
              <a:t>directives</a:t>
            </a:r>
            <a:r>
              <a:rPr lang="cs-CZ" sz="4000" dirty="0"/>
              <a:t>, </a:t>
            </a:r>
            <a:r>
              <a:rPr lang="cs-CZ" sz="4000" dirty="0" err="1"/>
              <a:t>decisions</a:t>
            </a:r>
            <a:r>
              <a:rPr lang="cs-CZ" sz="4000" dirty="0"/>
              <a:t>, </a:t>
            </a:r>
            <a:r>
              <a:rPr lang="cs-CZ" sz="4000" dirty="0" err="1"/>
              <a:t>opinions</a:t>
            </a:r>
            <a:r>
              <a:rPr lang="cs-CZ" sz="4000" dirty="0"/>
              <a:t> and </a:t>
            </a:r>
            <a:r>
              <a:rPr lang="cs-CZ" sz="4000" dirty="0" err="1" smtClean="0"/>
              <a:t>recommendations</a:t>
            </a:r>
            <a:endParaRPr lang="cs-CZ" sz="4000" dirty="0" smtClean="0"/>
          </a:p>
          <a:p>
            <a:r>
              <a:rPr lang="cs-CZ" sz="4000" b="1" dirty="0" err="1" smtClean="0">
                <a:ea typeface="ＭＳ Ｐゴシック" pitchFamily="34" charset="-128"/>
              </a:rPr>
              <a:t>Conventions</a:t>
            </a:r>
            <a:r>
              <a:rPr lang="cs-CZ" sz="4000" b="1" dirty="0" smtClean="0">
                <a:ea typeface="ＭＳ Ｐゴシック" pitchFamily="34" charset="-128"/>
              </a:rPr>
              <a:t> </a:t>
            </a:r>
            <a:r>
              <a:rPr lang="cs-CZ" sz="4000" b="1" dirty="0">
                <a:ea typeface="ＭＳ Ｐゴシック" pitchFamily="34" charset="-128"/>
              </a:rPr>
              <a:t>and </a:t>
            </a:r>
            <a:r>
              <a:rPr lang="cs-CZ" sz="4000" b="1" dirty="0" err="1" smtClean="0">
                <a:ea typeface="ＭＳ Ｐゴシック" pitchFamily="34" charset="-128"/>
              </a:rPr>
              <a:t>Agreements</a:t>
            </a:r>
            <a:endParaRPr lang="cs-CZ" sz="4000" b="1" dirty="0" smtClean="0">
              <a:ea typeface="ＭＳ Ｐゴシック" pitchFamily="34" charset="-128"/>
            </a:endParaRPr>
          </a:p>
          <a:p>
            <a:r>
              <a:rPr lang="cs-CZ" sz="4000" b="1" dirty="0" err="1"/>
              <a:t>S</a:t>
            </a:r>
            <a:r>
              <a:rPr lang="cs-CZ" sz="4000" b="1" dirty="0" err="1" smtClean="0"/>
              <a:t>upplementary</a:t>
            </a:r>
            <a:r>
              <a:rPr lang="cs-CZ" sz="4000" b="1" dirty="0" smtClean="0"/>
              <a:t> </a:t>
            </a:r>
            <a:r>
              <a:rPr lang="cs-CZ" sz="4000" b="1" dirty="0" err="1"/>
              <a:t>law</a:t>
            </a:r>
            <a:r>
              <a:rPr lang="cs-CZ" sz="4000" dirty="0" smtClean="0">
                <a:ea typeface="ＭＳ Ｐゴシック" pitchFamily="34" charset="-128"/>
              </a:rPr>
              <a:t> : </a:t>
            </a:r>
            <a:r>
              <a:rPr lang="en-US" sz="4000" dirty="0"/>
              <a:t> international law and the general principles of law</a:t>
            </a:r>
            <a:endParaRPr lang="en-US" sz="40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707886"/>
          </a:xfrm>
          <a:prstGeom prst="rect">
            <a:avLst/>
          </a:prstGeom>
          <a:noFill/>
        </p:spPr>
        <p:txBody>
          <a:bodyPr wrap="square" rtlCol="0">
            <a:spAutoFit/>
          </a:bodyPr>
          <a:lstStyle/>
          <a:p>
            <a:pPr marL="457200" indent="-457200">
              <a:buAutoNum type="arabicPeriod"/>
            </a:pPr>
            <a:r>
              <a:rPr lang="cs-CZ" sz="4000" dirty="0" err="1">
                <a:ea typeface="ＭＳ Ｐゴシック" pitchFamily="34" charset="-128"/>
              </a:rPr>
              <a:t>System</a:t>
            </a:r>
            <a:r>
              <a:rPr lang="cs-CZ" sz="4000" dirty="0">
                <a:ea typeface="ＭＳ Ｐゴシック" pitchFamily="34" charset="-128"/>
              </a:rPr>
              <a:t> and </a:t>
            </a:r>
            <a:r>
              <a:rPr lang="cs-CZ" sz="4000" dirty="0" err="1">
                <a:ea typeface="ＭＳ Ｐゴシック" pitchFamily="34" charset="-128"/>
              </a:rPr>
              <a:t>structure</a:t>
            </a:r>
            <a:endParaRPr lang="cs-CZ" sz="4000" dirty="0">
              <a:ea typeface="ＭＳ Ｐゴシック" pitchFamily="34" charset="-128"/>
            </a:endParaRPr>
          </a:p>
        </p:txBody>
      </p:sp>
    </p:spTree>
    <p:extLst>
      <p:ext uri="{BB962C8B-B14F-4D97-AF65-F5344CB8AC3E}">
        <p14:creationId xmlns:p14="http://schemas.microsoft.com/office/powerpoint/2010/main" val="3071268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038" y="1608220"/>
            <a:ext cx="8435280" cy="4929411"/>
          </a:xfrm>
        </p:spPr>
        <p:txBody>
          <a:bodyPr>
            <a:normAutofit fontScale="77500" lnSpcReduction="20000"/>
          </a:bodyPr>
          <a:lstStyle/>
          <a:p>
            <a:pPr marL="457200" indent="-457200">
              <a:buNone/>
            </a:pPr>
            <a:r>
              <a:rPr lang="en-US" sz="4000" b="1" dirty="0">
                <a:ea typeface="ＭＳ Ｐゴシック" pitchFamily="34" charset="-128"/>
              </a:rPr>
              <a:t>Horizontal legislation </a:t>
            </a:r>
            <a:r>
              <a:rPr lang="cs-CZ" sz="4000" dirty="0" smtClean="0">
                <a:ea typeface="ＭＳ Ｐゴシック" pitchFamily="34" charset="-128"/>
              </a:rPr>
              <a:t>-</a:t>
            </a:r>
            <a:r>
              <a:rPr lang="en-US" sz="4000" dirty="0" smtClean="0">
                <a:ea typeface="ＭＳ Ｐゴシック" pitchFamily="34" charset="-128"/>
              </a:rPr>
              <a:t> </a:t>
            </a:r>
            <a:r>
              <a:rPr lang="en-US" sz="4000" dirty="0">
                <a:ea typeface="ＭＳ Ｐゴシック" pitchFamily="34" charset="-128"/>
              </a:rPr>
              <a:t>general environmental management issues rather than legislation regarding specific sectors, products or types of emissions</a:t>
            </a:r>
            <a:r>
              <a:rPr lang="en-US" sz="4000" dirty="0" smtClean="0">
                <a:ea typeface="ＭＳ Ｐゴシック" pitchFamily="34" charset="-128"/>
              </a:rPr>
              <a:t>.</a:t>
            </a:r>
            <a:endParaRPr lang="cs-CZ" sz="4000" dirty="0" smtClean="0">
              <a:ea typeface="ＭＳ Ｐゴシック" pitchFamily="34" charset="-128"/>
            </a:endParaRPr>
          </a:p>
          <a:p>
            <a:pPr>
              <a:buFontTx/>
              <a:buChar char="-"/>
            </a:pPr>
            <a:r>
              <a:rPr lang="en-US" sz="4000" i="1" dirty="0" smtClean="0">
                <a:ea typeface="ＭＳ Ｐゴシック" pitchFamily="34" charset="-128"/>
              </a:rPr>
              <a:t>Environmental </a:t>
            </a:r>
            <a:r>
              <a:rPr lang="en-US" sz="4000" i="1" dirty="0">
                <a:ea typeface="ＭＳ Ｐゴシック" pitchFamily="34" charset="-128"/>
              </a:rPr>
              <a:t>impact </a:t>
            </a:r>
            <a:r>
              <a:rPr lang="en-US" sz="4000" i="1" dirty="0" smtClean="0">
                <a:ea typeface="ＭＳ Ｐゴシック" pitchFamily="34" charset="-128"/>
              </a:rPr>
              <a:t>assessment</a:t>
            </a:r>
            <a:r>
              <a:rPr lang="cs-CZ" sz="4000" i="1" dirty="0" smtClean="0">
                <a:ea typeface="ＭＳ Ｐゴシック" pitchFamily="34" charset="-128"/>
              </a:rPr>
              <a:t>, </a:t>
            </a:r>
          </a:p>
          <a:p>
            <a:pPr>
              <a:buFontTx/>
              <a:buChar char="-"/>
            </a:pPr>
            <a:r>
              <a:rPr lang="en-US" sz="4000" i="1" dirty="0" smtClean="0">
                <a:ea typeface="ＭＳ Ｐゴシック" pitchFamily="34" charset="-128"/>
              </a:rPr>
              <a:t>Public </a:t>
            </a:r>
            <a:r>
              <a:rPr lang="en-US" sz="4000" i="1" dirty="0">
                <a:ea typeface="ＭＳ Ｐゴシック" pitchFamily="34" charset="-128"/>
              </a:rPr>
              <a:t>access to environmental </a:t>
            </a:r>
            <a:r>
              <a:rPr lang="en-US" sz="4000" i="1" dirty="0" smtClean="0">
                <a:ea typeface="ＭＳ Ｐゴシック" pitchFamily="34" charset="-128"/>
              </a:rPr>
              <a:t>information</a:t>
            </a:r>
            <a:r>
              <a:rPr lang="cs-CZ" sz="4000" i="1" dirty="0" smtClean="0">
                <a:ea typeface="ＭＳ Ｐゴシック" pitchFamily="34" charset="-128"/>
              </a:rPr>
              <a:t>, </a:t>
            </a:r>
            <a:r>
              <a:rPr lang="cs-CZ" sz="4000" i="1" dirty="0" err="1" smtClean="0">
                <a:ea typeface="ＭＳ Ｐゴシック" pitchFamily="34" charset="-128"/>
              </a:rPr>
              <a:t>participation</a:t>
            </a:r>
            <a:r>
              <a:rPr lang="cs-CZ" sz="4000" i="1" dirty="0" smtClean="0">
                <a:ea typeface="ＭＳ Ｐゴシック" pitchFamily="34" charset="-128"/>
              </a:rPr>
              <a:t> in </a:t>
            </a:r>
            <a:r>
              <a:rPr lang="cs-CZ" sz="4000" i="1" dirty="0" err="1" smtClean="0">
                <a:ea typeface="ＭＳ Ｐゴシック" pitchFamily="34" charset="-128"/>
              </a:rPr>
              <a:t>proceedings</a:t>
            </a:r>
            <a:r>
              <a:rPr lang="cs-CZ" sz="4000" i="1" dirty="0" smtClean="0">
                <a:ea typeface="ＭＳ Ｐゴシック" pitchFamily="34" charset="-128"/>
              </a:rPr>
              <a:t>, </a:t>
            </a:r>
            <a:r>
              <a:rPr lang="cs-CZ" sz="4000" i="1" dirty="0" err="1" smtClean="0">
                <a:ea typeface="ＭＳ Ｐゴシック" pitchFamily="34" charset="-128"/>
              </a:rPr>
              <a:t>access</a:t>
            </a:r>
            <a:r>
              <a:rPr lang="cs-CZ" sz="4000" i="1" dirty="0" smtClean="0">
                <a:ea typeface="ＭＳ Ｐゴシック" pitchFamily="34" charset="-128"/>
              </a:rPr>
              <a:t> to justice, </a:t>
            </a:r>
          </a:p>
          <a:p>
            <a:pPr>
              <a:buFontTx/>
              <a:buChar char="-"/>
            </a:pPr>
            <a:r>
              <a:rPr lang="en-US" sz="4000" i="1" dirty="0" smtClean="0">
                <a:ea typeface="ＭＳ Ｐゴシック" pitchFamily="34" charset="-128"/>
              </a:rPr>
              <a:t>Environmental liability</a:t>
            </a:r>
            <a:r>
              <a:rPr lang="cs-CZ" sz="4000" i="1" dirty="0" smtClean="0">
                <a:ea typeface="ＭＳ Ｐゴシック" pitchFamily="34" charset="-128"/>
              </a:rPr>
              <a:t>, </a:t>
            </a:r>
          </a:p>
          <a:p>
            <a:pPr>
              <a:buFontTx/>
              <a:buChar char="-"/>
            </a:pPr>
            <a:r>
              <a:rPr lang="cs-CZ" sz="4000" i="1" dirty="0" smtClean="0">
                <a:ea typeface="ＭＳ Ｐゴシック" pitchFamily="34" charset="-128"/>
              </a:rPr>
              <a:t>I</a:t>
            </a:r>
            <a:r>
              <a:rPr lang="en-US" sz="4000" i="1" dirty="0" err="1" smtClean="0">
                <a:ea typeface="ＭＳ Ｐゴシック" pitchFamily="34" charset="-128"/>
              </a:rPr>
              <a:t>ntegrated</a:t>
            </a:r>
            <a:r>
              <a:rPr lang="en-US" sz="4000" i="1" dirty="0" smtClean="0">
                <a:ea typeface="ＭＳ Ｐゴシック" pitchFamily="34" charset="-128"/>
              </a:rPr>
              <a:t> </a:t>
            </a:r>
            <a:r>
              <a:rPr lang="en-US" sz="4000" i="1" dirty="0">
                <a:ea typeface="ＭＳ Ｐゴシック" pitchFamily="34" charset="-128"/>
              </a:rPr>
              <a:t>pollution prevention and </a:t>
            </a:r>
            <a:r>
              <a:rPr lang="en-US" sz="4000" i="1" dirty="0" smtClean="0">
                <a:ea typeface="ＭＳ Ｐゴシック" pitchFamily="34" charset="-128"/>
              </a:rPr>
              <a:t>control</a:t>
            </a:r>
            <a:r>
              <a:rPr lang="hu-HU" sz="4000" i="1" dirty="0" smtClean="0">
                <a:ea typeface="ＭＳ Ｐゴシック" pitchFamily="34" charset="-128"/>
              </a:rPr>
              <a:t>,</a:t>
            </a:r>
          </a:p>
          <a:p>
            <a:pPr>
              <a:buFontTx/>
              <a:buChar char="-"/>
            </a:pPr>
            <a:r>
              <a:rPr lang="cs-CZ" sz="4000" i="1" dirty="0" smtClean="0"/>
              <a:t>R</a:t>
            </a:r>
            <a:r>
              <a:rPr lang="en-US" sz="4000" i="1" dirty="0" err="1" smtClean="0"/>
              <a:t>eports</a:t>
            </a:r>
            <a:r>
              <a:rPr lang="en-US" sz="4000" i="1" dirty="0" smtClean="0"/>
              <a:t> </a:t>
            </a:r>
            <a:r>
              <a:rPr lang="en-US" sz="4000" i="1" dirty="0"/>
              <a:t>on the </a:t>
            </a:r>
            <a:r>
              <a:rPr lang="en-US" sz="4000" i="1" dirty="0" smtClean="0"/>
              <a:t>implementation</a:t>
            </a:r>
            <a:r>
              <a:rPr lang="cs-CZ" sz="4000" i="1" dirty="0" smtClean="0"/>
              <a:t>.</a:t>
            </a:r>
            <a:endParaRPr lang="en-US" sz="4000" dirty="0">
              <a:ea typeface="ＭＳ Ｐゴシック" pitchFamily="34" charset="-128"/>
            </a:endParaRPr>
          </a:p>
          <a:p>
            <a:pPr marL="0" indent="0">
              <a:buNone/>
            </a:pPr>
            <a:r>
              <a:rPr lang="cs-CZ" sz="4000" dirty="0" smtClean="0">
                <a:ea typeface="ＭＳ Ｐゴシック" pitchFamily="34" charset="-128"/>
              </a:rPr>
              <a:t> </a:t>
            </a:r>
            <a:endParaRPr lang="en-US" sz="4000" dirty="0">
              <a:ea typeface="ＭＳ Ｐゴシック" pitchFamily="34" charset="-128"/>
            </a:endParaRPr>
          </a:p>
          <a:p>
            <a:endParaRPr lang="en-US" sz="20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707886"/>
          </a:xfrm>
          <a:prstGeom prst="rect">
            <a:avLst/>
          </a:prstGeom>
          <a:noFill/>
        </p:spPr>
        <p:txBody>
          <a:bodyPr wrap="square" rtlCol="0">
            <a:spAutoFit/>
          </a:bodyPr>
          <a:lstStyle/>
          <a:p>
            <a:pPr marL="457200" indent="-457200">
              <a:buAutoNum type="arabicPeriod"/>
            </a:pPr>
            <a:r>
              <a:rPr lang="cs-CZ" sz="4000" dirty="0" err="1">
                <a:ea typeface="ＭＳ Ｐゴシック" pitchFamily="34" charset="-128"/>
              </a:rPr>
              <a:t>System</a:t>
            </a:r>
            <a:r>
              <a:rPr lang="cs-CZ" sz="4000" dirty="0">
                <a:ea typeface="ＭＳ Ｐゴシック" pitchFamily="34" charset="-128"/>
              </a:rPr>
              <a:t> and </a:t>
            </a:r>
            <a:r>
              <a:rPr lang="cs-CZ" sz="4000" dirty="0" err="1">
                <a:ea typeface="ＭＳ Ｐゴシック" pitchFamily="34" charset="-128"/>
              </a:rPr>
              <a:t>structure</a:t>
            </a:r>
            <a:endParaRPr lang="cs-CZ" sz="4000" dirty="0">
              <a:ea typeface="ＭＳ Ｐゴシック" pitchFamily="34" charset="-128"/>
            </a:endParaRPr>
          </a:p>
        </p:txBody>
      </p:sp>
    </p:spTree>
    <p:extLst>
      <p:ext uri="{BB962C8B-B14F-4D97-AF65-F5344CB8AC3E}">
        <p14:creationId xmlns:p14="http://schemas.microsoft.com/office/powerpoint/2010/main" val="4241162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395038" y="1608220"/>
            <a:ext cx="8435280" cy="4929411"/>
          </a:xfrm>
        </p:spPr>
        <p:txBody>
          <a:bodyPr>
            <a:normAutofit/>
          </a:bodyPr>
          <a:lstStyle/>
          <a:p>
            <a:pPr marL="0" indent="0">
              <a:buNone/>
            </a:pPr>
            <a:r>
              <a:rPr lang="cs-CZ" sz="4000" b="1" dirty="0" err="1" smtClean="0">
                <a:ea typeface="ＭＳ Ｐゴシック" pitchFamily="34" charset="-128"/>
              </a:rPr>
              <a:t>Sector</a:t>
            </a:r>
            <a:r>
              <a:rPr lang="en-US" sz="4000" b="1" dirty="0" smtClean="0">
                <a:ea typeface="ＭＳ Ｐゴシック" pitchFamily="34" charset="-128"/>
              </a:rPr>
              <a:t>al legislation</a:t>
            </a:r>
            <a:endParaRPr lang="cs-CZ" sz="4000" dirty="0" smtClean="0">
              <a:ea typeface="ＭＳ Ｐゴシック" pitchFamily="34" charset="-128"/>
            </a:endParaRPr>
          </a:p>
          <a:p>
            <a:r>
              <a:rPr lang="cs-CZ" sz="2400" dirty="0" smtClean="0"/>
              <a:t>Air </a:t>
            </a:r>
            <a:r>
              <a:rPr lang="cs-CZ" sz="2400" dirty="0" err="1" smtClean="0"/>
              <a:t>pollution</a:t>
            </a:r>
            <a:endParaRPr lang="cs-CZ" sz="2400" dirty="0" smtClean="0"/>
          </a:p>
          <a:p>
            <a:r>
              <a:rPr lang="cs-CZ" sz="2400" dirty="0" err="1" smtClean="0"/>
              <a:t>Water</a:t>
            </a:r>
            <a:r>
              <a:rPr lang="cs-CZ" sz="2400" dirty="0" smtClean="0"/>
              <a:t> </a:t>
            </a:r>
            <a:r>
              <a:rPr lang="cs-CZ" sz="2400" dirty="0" err="1" smtClean="0"/>
              <a:t>pollution</a:t>
            </a:r>
            <a:r>
              <a:rPr lang="cs-CZ" sz="2400" dirty="0" smtClean="0"/>
              <a:t> and </a:t>
            </a:r>
            <a:r>
              <a:rPr lang="cs-CZ" sz="2400" dirty="0" err="1" smtClean="0"/>
              <a:t>quality</a:t>
            </a:r>
            <a:endParaRPr lang="cs-CZ" sz="2400" dirty="0" smtClean="0"/>
          </a:p>
          <a:p>
            <a:r>
              <a:rPr lang="cs-CZ" sz="2400" dirty="0" err="1"/>
              <a:t>Waste</a:t>
            </a:r>
            <a:endParaRPr lang="cs-CZ" sz="2400" dirty="0"/>
          </a:p>
          <a:p>
            <a:r>
              <a:rPr lang="cs-CZ" sz="2400" dirty="0" err="1" smtClean="0"/>
              <a:t>Chemicals</a:t>
            </a:r>
            <a:endParaRPr lang="cs-CZ" sz="2400" dirty="0" smtClean="0"/>
          </a:p>
          <a:p>
            <a:r>
              <a:rPr lang="cs-CZ" sz="2400" dirty="0" err="1"/>
              <a:t>Nature</a:t>
            </a:r>
            <a:r>
              <a:rPr lang="cs-CZ" sz="2400" dirty="0"/>
              <a:t> and Biodiversity</a:t>
            </a:r>
          </a:p>
          <a:p>
            <a:r>
              <a:rPr lang="cs-CZ" sz="2400" dirty="0" smtClean="0"/>
              <a:t>Land and </a:t>
            </a:r>
            <a:r>
              <a:rPr lang="cs-CZ" sz="2400" dirty="0" err="1" smtClean="0"/>
              <a:t>soil</a:t>
            </a:r>
            <a:r>
              <a:rPr lang="cs-CZ" sz="2400" dirty="0" smtClean="0"/>
              <a:t> </a:t>
            </a:r>
            <a:r>
              <a:rPr lang="cs-CZ" sz="2400" dirty="0" err="1" smtClean="0"/>
              <a:t>protection</a:t>
            </a:r>
            <a:endParaRPr lang="cs-CZ" sz="2400" dirty="0"/>
          </a:p>
          <a:p>
            <a:r>
              <a:rPr lang="cs-CZ" sz="2400" dirty="0"/>
              <a:t>Marine and Coast</a:t>
            </a:r>
          </a:p>
          <a:p>
            <a:r>
              <a:rPr lang="cs-CZ" sz="2400" dirty="0" err="1" smtClean="0"/>
              <a:t>Noise</a:t>
            </a:r>
            <a:endParaRPr lang="cs-CZ" sz="24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547664" y="384547"/>
            <a:ext cx="7272808" cy="707886"/>
          </a:xfrm>
          <a:prstGeom prst="rect">
            <a:avLst/>
          </a:prstGeom>
          <a:noFill/>
        </p:spPr>
        <p:txBody>
          <a:bodyPr wrap="square" rtlCol="0">
            <a:spAutoFit/>
          </a:bodyPr>
          <a:lstStyle/>
          <a:p>
            <a:pPr marL="457200" indent="-457200">
              <a:buAutoNum type="arabicPeriod"/>
            </a:pPr>
            <a:r>
              <a:rPr lang="cs-CZ" sz="4000" dirty="0" err="1">
                <a:ea typeface="ＭＳ Ｐゴシック" pitchFamily="34" charset="-128"/>
              </a:rPr>
              <a:t>System</a:t>
            </a:r>
            <a:r>
              <a:rPr lang="cs-CZ" sz="4000" dirty="0">
                <a:ea typeface="ＭＳ Ｐゴシック" pitchFamily="34" charset="-128"/>
              </a:rPr>
              <a:t> and </a:t>
            </a:r>
            <a:r>
              <a:rPr lang="cs-CZ" sz="4000" dirty="0" err="1">
                <a:ea typeface="ＭＳ Ｐゴシック" pitchFamily="34" charset="-128"/>
              </a:rPr>
              <a:t>structure</a:t>
            </a:r>
            <a:endParaRPr lang="cs-CZ" sz="4000" dirty="0">
              <a:ea typeface="ＭＳ Ｐゴシック" pitchFamily="34" charset="-128"/>
            </a:endParaRPr>
          </a:p>
        </p:txBody>
      </p:sp>
    </p:spTree>
    <p:extLst>
      <p:ext uri="{BB962C8B-B14F-4D97-AF65-F5344CB8AC3E}">
        <p14:creationId xmlns:p14="http://schemas.microsoft.com/office/powerpoint/2010/main" val="2370287007"/>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14436</TotalTime>
  <Words>3455</Words>
  <Application>Microsoft Office PowerPoint</Application>
  <PresentationFormat>Předvádění na obrazovce (4:3)</PresentationFormat>
  <Paragraphs>375</Paragraphs>
  <Slides>54</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54</vt:i4>
      </vt:variant>
    </vt:vector>
  </HeadingPairs>
  <TitlesOfParts>
    <vt:vector size="59" baseType="lpstr">
      <vt:lpstr>ＭＳ Ｐゴシック</vt:lpstr>
      <vt:lpstr>Arial</vt:lpstr>
      <vt:lpstr>Calibri</vt:lpstr>
      <vt:lpstr>Wingdings</vt:lpstr>
      <vt:lpstr>Motiv systému Office</vt:lpstr>
      <vt:lpstr>Basics of EU Environmental Law</vt:lpstr>
      <vt:lpstr>Prezentace aplikace PowerPoint</vt:lpstr>
      <vt:lpstr>Prezentace aplikace PowerPoint</vt:lpstr>
      <vt:lpstr>Prezentace aplikace PowerPoint</vt:lpstr>
      <vt:lpstr>Treaties – a summary of the major provisions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Thank you for your attention 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práva životního prostředí pro neprávníky (MX001Zk)</dc:title>
  <dc:creator>Vojtech</dc:creator>
  <cp:lastModifiedBy>Microsoft</cp:lastModifiedBy>
  <cp:revision>393</cp:revision>
  <dcterms:created xsi:type="dcterms:W3CDTF">2014-09-07T21:44:03Z</dcterms:created>
  <dcterms:modified xsi:type="dcterms:W3CDTF">2017-10-02T07:06:50Z</dcterms:modified>
</cp:coreProperties>
</file>