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74" r:id="rId2"/>
    <p:sldId id="429" r:id="rId3"/>
    <p:sldId id="475" r:id="rId4"/>
    <p:sldId id="492" r:id="rId5"/>
    <p:sldId id="501" r:id="rId6"/>
    <p:sldId id="547" r:id="rId7"/>
    <p:sldId id="549" r:id="rId8"/>
    <p:sldId id="548" r:id="rId9"/>
    <p:sldId id="550" r:id="rId10"/>
    <p:sldId id="551" r:id="rId11"/>
    <p:sldId id="552" r:id="rId12"/>
    <p:sldId id="553" r:id="rId13"/>
    <p:sldId id="554" r:id="rId14"/>
    <p:sldId id="555" r:id="rId15"/>
    <p:sldId id="556" r:id="rId16"/>
    <p:sldId id="559" r:id="rId17"/>
    <p:sldId id="560" r:id="rId18"/>
    <p:sldId id="561" r:id="rId19"/>
    <p:sldId id="562" r:id="rId20"/>
    <p:sldId id="563" r:id="rId21"/>
    <p:sldId id="502" r:id="rId22"/>
    <p:sldId id="537" r:id="rId23"/>
    <p:sldId id="503" r:id="rId24"/>
    <p:sldId id="504" r:id="rId25"/>
    <p:sldId id="505" r:id="rId26"/>
    <p:sldId id="506" r:id="rId27"/>
    <p:sldId id="543" r:id="rId28"/>
    <p:sldId id="507" r:id="rId29"/>
    <p:sldId id="539" r:id="rId30"/>
    <p:sldId id="538" r:id="rId31"/>
    <p:sldId id="546" r:id="rId32"/>
    <p:sldId id="545" r:id="rId33"/>
    <p:sldId id="544" r:id="rId34"/>
    <p:sldId id="540" r:id="rId35"/>
    <p:sldId id="541" r:id="rId36"/>
    <p:sldId id="532" r:id="rId37"/>
    <p:sldId id="522" r:id="rId38"/>
    <p:sldId id="508" r:id="rId39"/>
    <p:sldId id="510" r:id="rId40"/>
    <p:sldId id="511" r:id="rId41"/>
    <p:sldId id="512" r:id="rId42"/>
    <p:sldId id="542" r:id="rId43"/>
    <p:sldId id="513" r:id="rId44"/>
    <p:sldId id="515" r:id="rId45"/>
    <p:sldId id="516" r:id="rId46"/>
    <p:sldId id="514" r:id="rId47"/>
    <p:sldId id="509" r:id="rId48"/>
    <p:sldId id="523" r:id="rId49"/>
    <p:sldId id="524" r:id="rId50"/>
    <p:sldId id="525" r:id="rId51"/>
    <p:sldId id="526" r:id="rId52"/>
    <p:sldId id="527" r:id="rId53"/>
    <p:sldId id="528" r:id="rId54"/>
    <p:sldId id="521" r:id="rId55"/>
    <p:sldId id="531" r:id="rId56"/>
    <p:sldId id="530" r:id="rId57"/>
    <p:sldId id="517" r:id="rId58"/>
    <p:sldId id="533" r:id="rId59"/>
    <p:sldId id="518" r:id="rId60"/>
    <p:sldId id="519" r:id="rId61"/>
    <p:sldId id="534" r:id="rId62"/>
    <p:sldId id="535" r:id="rId63"/>
    <p:sldId id="520" r:id="rId64"/>
    <p:sldId id="536" r:id="rId65"/>
    <p:sldId id="256" r:id="rId6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94" autoAdjust="0"/>
  </p:normalViewPr>
  <p:slideViewPr>
    <p:cSldViewPr>
      <p:cViewPr varScale="1">
        <p:scale>
          <a:sx n="110" d="100"/>
          <a:sy n="110"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9. 10. 2017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9. 10. 2017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9. 10. 2017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z/url?sa=i&amp;rct=j&amp;q=&amp;esrc=s&amp;frm=1&amp;source=images&amp;cd=&amp;cad=rja&amp;uact=8&amp;ved=0CAcQjRw&amp;url=http://casselsalpeter.com/blog/business-owners-need-to-move-beyond-state-of-uncertainty-2/&amp;ei=gyz0VPaCLYXDOcCLgaAM&amp;bvm=bv.87269000,d.bGQ&amp;psig=AFQjCNFUkTMU3iNTVFmBmnH9BJpToXQZ3w&amp;ust=142537471548918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z/url?sa=i&amp;rct=j&amp;q=&amp;esrc=s&amp;frm=1&amp;source=images&amp;cd=&amp;cad=rja&amp;uact=8&amp;ved=0CAcQjRw&amp;url=http://www.independent.co.uk/news/science/human-form-of-mad-cow-disease-twice-as-prevalent-as-previously-thought-study-reveals-8881993.html&amp;ei=LTv0VNSVM4LDOZWSgNAB&amp;bvm=bv.87269000,d.bGQ&amp;psig=AFQjCNGEu61WcMwzqJSjt_izficLw8_how&amp;ust=142537844517719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cz/url?sa=i&amp;rct=j&amp;q=&amp;esrc=s&amp;frm=1&amp;source=images&amp;cd=&amp;cad=rja&amp;uact=8&amp;ved=0CAcQjRw&amp;url=http://www.viennaairport.com/en/company/flughafen_wien_ag/economic_significance_of_vienna_airport&amp;ei=WY_9VIWkAoL0Oo3kgJAB&amp;bvm=bv.87611401,d.bGQ&amp;psig=AFQjCNFfJqeWi875SAbwS172vgHxbmUpnQ&amp;ust=1425989838876834"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755576" y="2996952"/>
            <a:ext cx="8064896" cy="1706705"/>
          </a:xfrm>
        </p:spPr>
        <p:txBody>
          <a:bodyPr>
            <a:normAutofit fontScale="92500" lnSpcReduction="20000"/>
          </a:bodyPr>
          <a:lstStyle/>
          <a:p>
            <a:pPr algn="l"/>
            <a:r>
              <a:rPr lang="en-US" sz="3300" b="1" dirty="0"/>
              <a:t> Harmonization of environmental requirements. EU law transposition </a:t>
            </a:r>
            <a:r>
              <a:rPr lang="en-US" sz="3300" b="1" dirty="0" smtClean="0"/>
              <a:t>and</a:t>
            </a:r>
            <a:r>
              <a:rPr lang="cs-CZ" sz="3300" b="1" dirty="0" smtClean="0"/>
              <a:t> </a:t>
            </a:r>
            <a:r>
              <a:rPr lang="en-US" sz="3300" b="1" dirty="0" smtClean="0"/>
              <a:t>implementation</a:t>
            </a:r>
            <a:r>
              <a:rPr lang="en-US" sz="3300" b="1" dirty="0"/>
              <a:t>. The role of national courts and the role of CJEU. </a:t>
            </a:r>
            <a:r>
              <a:rPr lang="en-US" sz="3300" b="1" dirty="0" smtClean="0"/>
              <a:t> </a:t>
            </a:r>
            <a:r>
              <a:rPr lang="cs-CZ" dirty="0" smtClean="0"/>
              <a:t>				</a:t>
            </a:r>
            <a:endParaRPr lang="cs-CZ" dirty="0"/>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5284497"/>
            <a:ext cx="2952328" cy="1300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412776"/>
            <a:ext cx="7772400" cy="1470025"/>
          </a:xfrm>
        </p:spPr>
        <p:txBody>
          <a:bodyPr>
            <a:normAutofit/>
          </a:bodyPr>
          <a:lstStyle/>
          <a:p>
            <a:r>
              <a:rPr lang="en-US" sz="3200" b="1" dirty="0"/>
              <a:t>Basics of EU Environmental Law</a:t>
            </a:r>
            <a:endParaRPr lang="cs-CZ" sz="3200" b="1" dirty="0"/>
          </a:p>
        </p:txBody>
      </p:sp>
      <p:sp>
        <p:nvSpPr>
          <p:cNvPr id="4" name="TextovéPole 3"/>
          <p:cNvSpPr txBox="1"/>
          <p:nvPr/>
        </p:nvSpPr>
        <p:spPr>
          <a:xfrm>
            <a:off x="5384580" y="5938666"/>
            <a:ext cx="3672408" cy="646331"/>
          </a:xfrm>
          <a:prstGeom prst="rect">
            <a:avLst/>
          </a:prstGeom>
          <a:noFill/>
        </p:spPr>
        <p:txBody>
          <a:bodyPr wrap="square" rtlCol="0">
            <a:spAutoFit/>
          </a:bodyPr>
          <a:lstStyle/>
          <a:p>
            <a:r>
              <a:rPr lang="cs-CZ" b="1" dirty="0" err="1" smtClean="0"/>
              <a:t>Autumn</a:t>
            </a:r>
            <a:r>
              <a:rPr lang="cs-CZ" b="1" dirty="0" smtClean="0"/>
              <a:t> </a:t>
            </a:r>
            <a:r>
              <a:rPr lang="cs-CZ" b="1" dirty="0" smtClean="0"/>
              <a:t>2017</a:t>
            </a:r>
            <a:endParaRPr lang="cs-CZ" b="1" dirty="0"/>
          </a:p>
          <a:p>
            <a:r>
              <a:rPr lang="cs-CZ" b="1" dirty="0" smtClean="0"/>
              <a:t>Mgr. Vojtěch Vomáčka, Ph.D., LL.M.</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pPr>
              <a:buNone/>
            </a:pPr>
            <a:r>
              <a:rPr lang="cs-CZ" sz="2400" b="1" dirty="0" smtClean="0"/>
              <a:t>C‑254/08 </a:t>
            </a:r>
            <a:r>
              <a:rPr lang="cs-CZ" sz="2400" dirty="0" smtClean="0"/>
              <a:t>(</a:t>
            </a:r>
            <a:r>
              <a:rPr lang="cs-CZ" sz="2400" dirty="0" err="1" smtClean="0"/>
              <a:t>wide</a:t>
            </a:r>
            <a:r>
              <a:rPr lang="cs-CZ" sz="2400" dirty="0" smtClean="0"/>
              <a:t> </a:t>
            </a:r>
            <a:r>
              <a:rPr lang="cs-CZ" sz="2400" dirty="0" err="1" smtClean="0"/>
              <a:t>margin</a:t>
            </a:r>
            <a:r>
              <a:rPr lang="cs-CZ" sz="2400" dirty="0" smtClean="0"/>
              <a:t> </a:t>
            </a:r>
            <a:r>
              <a:rPr lang="cs-CZ" sz="2400" dirty="0" err="1" smtClean="0"/>
              <a:t>of</a:t>
            </a:r>
            <a:r>
              <a:rPr lang="cs-CZ" sz="2400" dirty="0" smtClean="0"/>
              <a:t> </a:t>
            </a:r>
            <a:r>
              <a:rPr lang="cs-CZ" sz="2400" dirty="0" err="1" smtClean="0"/>
              <a:t>appreciation</a:t>
            </a:r>
            <a:r>
              <a:rPr lang="cs-CZ" sz="2400" dirty="0" smtClean="0"/>
              <a:t> )</a:t>
            </a:r>
            <a:r>
              <a:rPr lang="cs-CZ" sz="2400" b="1" dirty="0" smtClean="0"/>
              <a:t>:</a:t>
            </a:r>
          </a:p>
          <a:p>
            <a:r>
              <a:rPr lang="en-US" sz="2400" i="1" dirty="0" smtClean="0"/>
              <a:t>While the Member States as the addressees of Directive 2006/12 are bound as to this result to be achieved in terms of financial liability for the cost of disposing of waste, in accordance with Article 249 EC </a:t>
            </a:r>
            <a:r>
              <a:rPr lang="en-US" sz="2400" i="1" u="sng" dirty="0" smtClean="0"/>
              <a:t>they may</a:t>
            </a:r>
            <a:r>
              <a:rPr lang="en-US" sz="2400" i="1" dirty="0" smtClean="0"/>
              <a:t>, however, </a:t>
            </a:r>
            <a:r>
              <a:rPr lang="en-US" sz="2400" i="1" u="sng" dirty="0" smtClean="0"/>
              <a:t>choose the form and the methods to be applied </a:t>
            </a:r>
            <a:r>
              <a:rPr lang="en-US" sz="2400" i="1" dirty="0" smtClean="0"/>
              <a:t>in order to attain that result</a:t>
            </a:r>
            <a:r>
              <a:rPr lang="cs-CZ" sz="2400" i="1" dirty="0" smtClean="0"/>
              <a:t>.</a:t>
            </a:r>
            <a:endParaRPr lang="en-US" sz="2400" i="1" dirty="0" smtClean="0"/>
          </a:p>
          <a:p>
            <a:r>
              <a:rPr lang="cs-CZ" sz="2400" dirty="0" smtClean="0"/>
              <a:t>…</a:t>
            </a:r>
            <a:r>
              <a:rPr lang="en-US" sz="2400" dirty="0" smtClean="0"/>
              <a:t>as Community law currently stands, </a:t>
            </a:r>
            <a:r>
              <a:rPr lang="en-US" sz="2400" u="sng" dirty="0" smtClean="0"/>
              <a:t>there is no legislation adopted</a:t>
            </a:r>
            <a:r>
              <a:rPr lang="en-US" sz="2400" dirty="0" smtClean="0"/>
              <a:t> on the basis of Article 175 EC </a:t>
            </a:r>
            <a:r>
              <a:rPr lang="en-US" sz="2400" u="sng" dirty="0" smtClean="0"/>
              <a:t>imposing a specific method upon the Member States for financing</a:t>
            </a:r>
            <a:r>
              <a:rPr lang="en-US" sz="2400" dirty="0" smtClean="0"/>
              <a:t> the cost of the disposal of urban waste, so that the cost may, in accordance with the choice of the Member State concerned, equally well be financed by means of a tax or of a charge or in any other manner.</a:t>
            </a:r>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Polluter</a:t>
            </a:r>
            <a:r>
              <a:rPr lang="cs-CZ" sz="4000" b="1" dirty="0" smtClean="0"/>
              <a:t> </a:t>
            </a:r>
            <a:r>
              <a:rPr lang="cs-CZ" sz="4000" b="1" dirty="0" err="1" smtClean="0"/>
              <a:t>pays</a:t>
            </a:r>
            <a:endParaRPr lang="cs-CZ" sz="4000" b="1" dirty="0"/>
          </a:p>
        </p:txBody>
      </p:sp>
    </p:spTree>
    <p:extLst>
      <p:ext uri="{BB962C8B-B14F-4D97-AF65-F5344CB8AC3E}">
        <p14:creationId xmlns:p14="http://schemas.microsoft.com/office/powerpoint/2010/main" val="2834769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Polluter</a:t>
            </a:r>
            <a:r>
              <a:rPr lang="cs-CZ" sz="4000" b="1" dirty="0" smtClean="0"/>
              <a:t> </a:t>
            </a:r>
            <a:r>
              <a:rPr lang="cs-CZ" sz="4000" b="1" dirty="0" err="1" smtClean="0"/>
              <a:t>pays</a:t>
            </a:r>
            <a:endParaRPr lang="cs-CZ" sz="4000" b="1" dirty="0"/>
          </a:p>
        </p:txBody>
      </p:sp>
      <p:sp>
        <p:nvSpPr>
          <p:cNvPr id="3" name="Zástupný symbol pro obsah 2"/>
          <p:cNvSpPr>
            <a:spLocks noGrp="1"/>
          </p:cNvSpPr>
          <p:nvPr>
            <p:ph idx="1"/>
          </p:nvPr>
        </p:nvSpPr>
        <p:spPr>
          <a:xfrm>
            <a:off x="457200" y="1600200"/>
            <a:ext cx="8363272" cy="5141168"/>
          </a:xfrm>
        </p:spPr>
        <p:txBody>
          <a:bodyPr>
            <a:normAutofit fontScale="92500"/>
          </a:bodyPr>
          <a:lstStyle/>
          <a:p>
            <a:pPr>
              <a:buNone/>
            </a:pPr>
            <a:r>
              <a:rPr lang="cs-CZ" sz="2000" b="1" dirty="0" smtClean="0"/>
              <a:t>C-172/08 - </a:t>
            </a:r>
            <a:r>
              <a:rPr lang="cs-CZ" sz="2000" b="1" dirty="0" err="1" smtClean="0"/>
              <a:t>Pontina</a:t>
            </a:r>
            <a:r>
              <a:rPr lang="cs-CZ" sz="2000" b="1" dirty="0" smtClean="0"/>
              <a:t> </a:t>
            </a:r>
            <a:r>
              <a:rPr lang="cs-CZ" sz="2000" b="1" dirty="0" err="1" smtClean="0"/>
              <a:t>Ambiente</a:t>
            </a:r>
            <a:r>
              <a:rPr lang="cs-CZ" sz="2000" b="1" dirty="0" smtClean="0"/>
              <a:t>:</a:t>
            </a:r>
          </a:p>
          <a:p>
            <a:pPr>
              <a:buNone/>
            </a:pPr>
            <a:endParaRPr lang="cs-CZ" sz="2000" b="1" dirty="0" smtClean="0"/>
          </a:p>
          <a:p>
            <a:pPr>
              <a:buNone/>
            </a:pPr>
            <a:r>
              <a:rPr lang="cs-CZ" sz="2100" i="1" dirty="0" smtClean="0"/>
              <a:t>„…</a:t>
            </a:r>
            <a:r>
              <a:rPr lang="en-US" sz="2100" i="1" dirty="0" smtClean="0"/>
              <a:t>cost of disposing of the waste must be borne by the waste </a:t>
            </a:r>
            <a:r>
              <a:rPr lang="cs-CZ" sz="2100" i="1" dirty="0" smtClean="0"/>
              <a:t> </a:t>
            </a:r>
            <a:r>
              <a:rPr lang="cs-CZ" sz="2100" i="1" dirty="0" err="1" smtClean="0"/>
              <a:t>holders</a:t>
            </a:r>
            <a:r>
              <a:rPr lang="cs-CZ" sz="2100" i="1" dirty="0" smtClean="0"/>
              <a:t>. </a:t>
            </a:r>
            <a:r>
              <a:rPr lang="en-US" sz="2100" i="1" dirty="0" smtClean="0"/>
              <a:t>It forms part of the objective of Directive 1999/31 which, according to Article 1(1) thereof, is to meet the requirements of Directive 75/442, and in particular Article 3 thereof, which inter alia </a:t>
            </a:r>
            <a:r>
              <a:rPr lang="en-US" sz="2100" i="1" u="sng" dirty="0" smtClean="0"/>
              <a:t>requires the Member States to take appropriate measures to encourage the prevention or reduction of waste production</a:t>
            </a:r>
            <a:r>
              <a:rPr lang="en-US" sz="2100" i="1" dirty="0" smtClean="0"/>
              <a:t>.</a:t>
            </a:r>
            <a:r>
              <a:rPr lang="cs-CZ" sz="2100" i="1" dirty="0" smtClean="0"/>
              <a:t>“</a:t>
            </a:r>
          </a:p>
          <a:p>
            <a:pPr>
              <a:buNone/>
            </a:pPr>
            <a:r>
              <a:rPr lang="cs-CZ" sz="2100" i="1" dirty="0" smtClean="0"/>
              <a:t> </a:t>
            </a:r>
            <a:r>
              <a:rPr lang="en-US" sz="2100" i="1" dirty="0" smtClean="0"/>
              <a:t>The consequence, in particular, is that </a:t>
            </a:r>
            <a:r>
              <a:rPr lang="en-US" sz="2100" b="1" i="1" dirty="0" smtClean="0"/>
              <a:t>whatever the national rules may be governing landfill sites, they must ensure that that all the operating costs of such a site is actually borne by the holders of the waste deposited in the landfill for disposal</a:t>
            </a:r>
            <a:r>
              <a:rPr lang="en-US" sz="2100" i="1" dirty="0" smtClean="0"/>
              <a:t>.</a:t>
            </a:r>
            <a:r>
              <a:rPr lang="cs-CZ" sz="2100" i="1" dirty="0" smtClean="0"/>
              <a:t>“</a:t>
            </a:r>
            <a:endParaRPr lang="en-US" sz="2100" i="1" dirty="0" smtClean="0"/>
          </a:p>
          <a:p>
            <a:endParaRPr lang="cs-CZ" sz="2000" dirty="0" smtClean="0"/>
          </a:p>
          <a:p>
            <a:pPr>
              <a:buNone/>
            </a:pPr>
            <a:r>
              <a:rPr lang="cs-CZ" sz="2000" i="1" dirty="0" smtClean="0"/>
              <a:t>(…) </a:t>
            </a:r>
            <a:r>
              <a:rPr lang="en-US" sz="2000" i="1" dirty="0" smtClean="0"/>
              <a:t>Causing the operator to bear such charges would amount to charging to him the costs arising from the disposal of waste which he did not generate but of which he merely disposes in the framework of his activities as a provider of services.</a:t>
            </a:r>
          </a:p>
          <a:p>
            <a:pPr>
              <a:buNone/>
            </a:pPr>
            <a:endParaRPr lang="en-US" sz="2000" b="1" i="1" dirty="0"/>
          </a:p>
        </p:txBody>
      </p:sp>
    </p:spTree>
    <p:extLst>
      <p:ext uri="{BB962C8B-B14F-4D97-AF65-F5344CB8AC3E}">
        <p14:creationId xmlns:p14="http://schemas.microsoft.com/office/powerpoint/2010/main" val="2481336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Polluter</a:t>
            </a:r>
            <a:r>
              <a:rPr lang="cs-CZ" sz="4000" b="1" dirty="0" smtClean="0"/>
              <a:t> </a:t>
            </a:r>
            <a:r>
              <a:rPr lang="cs-CZ" sz="4000" b="1" dirty="0" err="1" smtClean="0"/>
              <a:t>pays</a:t>
            </a:r>
            <a:endParaRPr lang="cs-CZ" sz="4000" b="1" dirty="0"/>
          </a:p>
        </p:txBody>
      </p:sp>
      <p:sp>
        <p:nvSpPr>
          <p:cNvPr id="3" name="Zástupný symbol pro obsah 2"/>
          <p:cNvSpPr>
            <a:spLocks noGrp="1"/>
          </p:cNvSpPr>
          <p:nvPr>
            <p:ph idx="1"/>
          </p:nvPr>
        </p:nvSpPr>
        <p:spPr>
          <a:xfrm>
            <a:off x="457200" y="1600200"/>
            <a:ext cx="8363272" cy="5141168"/>
          </a:xfrm>
        </p:spPr>
        <p:txBody>
          <a:bodyPr>
            <a:normAutofit/>
          </a:bodyPr>
          <a:lstStyle/>
          <a:p>
            <a:pPr>
              <a:buNone/>
            </a:pPr>
            <a:r>
              <a:rPr lang="cs-CZ" sz="2400" b="1" dirty="0" smtClean="0"/>
              <a:t>C-172/08 </a:t>
            </a:r>
            <a:r>
              <a:rPr lang="cs-CZ" sz="2400" dirty="0" smtClean="0"/>
              <a:t>(</a:t>
            </a:r>
            <a:r>
              <a:rPr lang="cs-CZ" sz="2400" dirty="0" err="1" smtClean="0"/>
              <a:t>Standley</a:t>
            </a:r>
            <a:r>
              <a:rPr lang="cs-CZ" sz="2400" dirty="0" smtClean="0"/>
              <a:t>) – </a:t>
            </a:r>
            <a:r>
              <a:rPr lang="cs-CZ" sz="2400" b="1" dirty="0" err="1" smtClean="0"/>
              <a:t>Polluter</a:t>
            </a:r>
            <a:r>
              <a:rPr lang="cs-CZ" sz="2400" b="1" dirty="0" smtClean="0"/>
              <a:t> </a:t>
            </a:r>
            <a:r>
              <a:rPr lang="cs-CZ" sz="2400" b="1" dirty="0" err="1" smtClean="0"/>
              <a:t>pays</a:t>
            </a:r>
            <a:r>
              <a:rPr lang="cs-CZ" sz="2400" b="1" dirty="0" smtClean="0"/>
              <a:t> x </a:t>
            </a:r>
            <a:r>
              <a:rPr lang="cs-CZ" sz="2400" b="1" dirty="0" err="1" smtClean="0"/>
              <a:t>Proportionality</a:t>
            </a:r>
            <a:r>
              <a:rPr lang="cs-CZ" sz="2400" b="1" dirty="0" smtClean="0"/>
              <a:t> </a:t>
            </a:r>
          </a:p>
          <a:p>
            <a:pPr>
              <a:buNone/>
            </a:pPr>
            <a:endParaRPr lang="cs-CZ" sz="2000" b="1" dirty="0" smtClean="0"/>
          </a:p>
          <a:p>
            <a:pPr>
              <a:buNone/>
            </a:pPr>
            <a:r>
              <a:rPr lang="en-US" sz="2400" i="1" dirty="0" smtClean="0"/>
              <a:t>the Member</a:t>
            </a:r>
            <a:r>
              <a:rPr lang="cs-CZ" sz="2400" i="1" dirty="0" smtClean="0"/>
              <a:t> </a:t>
            </a:r>
            <a:r>
              <a:rPr lang="en-US" sz="2400" i="1" dirty="0" smtClean="0"/>
              <a:t>States are to take account of the other sources of pollution when implementing the</a:t>
            </a:r>
            <a:r>
              <a:rPr lang="cs-CZ" sz="2400" i="1" dirty="0" smtClean="0"/>
              <a:t> </a:t>
            </a:r>
            <a:r>
              <a:rPr lang="en-US" sz="2400" i="1" dirty="0" smtClean="0"/>
              <a:t>Directive and, having regard to the circumstances, are not to impose on farmers</a:t>
            </a:r>
            <a:r>
              <a:rPr lang="cs-CZ" sz="2400" i="1" dirty="0" smtClean="0"/>
              <a:t> </a:t>
            </a:r>
            <a:r>
              <a:rPr lang="en-US" sz="2400" i="1" dirty="0" smtClean="0"/>
              <a:t>costs of eliminating pollution that are unnecessary. Viewed in that light, the</a:t>
            </a:r>
            <a:r>
              <a:rPr lang="cs-CZ" sz="2400" i="1" dirty="0" smtClean="0"/>
              <a:t> </a:t>
            </a:r>
            <a:r>
              <a:rPr lang="en-US" sz="2400" i="1" dirty="0" smtClean="0"/>
              <a:t>polluter pays principle reflects the principle of proportionality</a:t>
            </a:r>
            <a:endParaRPr lang="en-US" sz="2400" b="1" i="1" dirty="0"/>
          </a:p>
        </p:txBody>
      </p:sp>
    </p:spTree>
    <p:extLst>
      <p:ext uri="{BB962C8B-B14F-4D97-AF65-F5344CB8AC3E}">
        <p14:creationId xmlns:p14="http://schemas.microsoft.com/office/powerpoint/2010/main" val="217589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err="1" smtClean="0"/>
              <a:t>Dannish</a:t>
            </a:r>
            <a:r>
              <a:rPr lang="cs-CZ" sz="2400" dirty="0" smtClean="0"/>
              <a:t> </a:t>
            </a:r>
            <a:r>
              <a:rPr lang="cs-CZ" sz="2400" dirty="0" err="1" smtClean="0"/>
              <a:t>bottles</a:t>
            </a:r>
            <a:r>
              <a:rPr lang="cs-CZ" sz="2400" dirty="0" smtClean="0"/>
              <a:t> case</a:t>
            </a:r>
          </a:p>
          <a:p>
            <a:r>
              <a:rPr lang="cs-CZ" sz="2400" dirty="0" err="1" smtClean="0"/>
              <a:t>Various</a:t>
            </a:r>
            <a:r>
              <a:rPr lang="cs-CZ" sz="2400" dirty="0" smtClean="0"/>
              <a:t> </a:t>
            </a:r>
            <a:r>
              <a:rPr lang="cs-CZ" sz="2400" dirty="0" err="1" smtClean="0"/>
              <a:t>environmental</a:t>
            </a:r>
            <a:r>
              <a:rPr lang="cs-CZ" sz="2400" dirty="0" smtClean="0"/>
              <a:t> </a:t>
            </a:r>
            <a:r>
              <a:rPr lang="cs-CZ" sz="2400" dirty="0" err="1" smtClean="0"/>
              <a:t>standards</a:t>
            </a:r>
            <a:r>
              <a:rPr lang="cs-CZ" sz="2400" dirty="0" smtClean="0"/>
              <a:t>.</a:t>
            </a:r>
          </a:p>
          <a:p>
            <a:r>
              <a:rPr lang="cs-CZ" sz="2400" dirty="0" smtClean="0"/>
              <a:t>EIA </a:t>
            </a:r>
            <a:r>
              <a:rPr lang="cs-CZ" sz="2400" dirty="0" err="1" smtClean="0"/>
              <a:t>Directive</a:t>
            </a:r>
            <a:r>
              <a:rPr lang="cs-CZ" sz="2400" dirty="0" smtClean="0"/>
              <a:t> </a:t>
            </a:r>
            <a:r>
              <a:rPr lang="cs-CZ" sz="2400" dirty="0" err="1" smtClean="0"/>
              <a:t>thresholds</a:t>
            </a:r>
            <a:endParaRPr lang="cs-CZ" sz="2400" dirty="0" smtClean="0"/>
          </a:p>
          <a:p>
            <a:r>
              <a:rPr lang="cs-CZ" sz="2400" dirty="0" err="1" smtClean="0"/>
              <a:t>Usually</a:t>
            </a:r>
            <a:r>
              <a:rPr lang="cs-CZ" sz="2400" dirty="0" smtClean="0"/>
              <a:t> on </a:t>
            </a:r>
            <a:r>
              <a:rPr lang="cs-CZ" sz="2400" dirty="0" err="1" smtClean="0"/>
              <a:t>legislative</a:t>
            </a:r>
            <a:r>
              <a:rPr lang="cs-CZ" sz="2400" dirty="0" smtClean="0"/>
              <a:t> </a:t>
            </a:r>
            <a:r>
              <a:rPr lang="cs-CZ" sz="2400" dirty="0" err="1" smtClean="0"/>
              <a:t>level</a:t>
            </a:r>
            <a:r>
              <a:rPr lang="cs-CZ" sz="2400" dirty="0" smtClean="0"/>
              <a:t>.</a:t>
            </a:r>
          </a:p>
          <a:p>
            <a:pPr>
              <a:buNone/>
            </a:pPr>
            <a:r>
              <a:rPr lang="cs-CZ" sz="2400" dirty="0" smtClean="0"/>
              <a:t> </a:t>
            </a:r>
          </a:p>
          <a:p>
            <a:pPr>
              <a:buNone/>
            </a:pP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Prevention</a:t>
            </a:r>
            <a:endParaRPr lang="cs-CZ" sz="4000" b="1" dirty="0"/>
          </a:p>
        </p:txBody>
      </p:sp>
    </p:spTree>
    <p:extLst>
      <p:ext uri="{BB962C8B-B14F-4D97-AF65-F5344CB8AC3E}">
        <p14:creationId xmlns:p14="http://schemas.microsoft.com/office/powerpoint/2010/main" val="2981803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sz="2400" dirty="0" err="1" smtClean="0"/>
              <a:t>Differences</a:t>
            </a:r>
            <a:r>
              <a:rPr lang="cs-CZ" sz="2400" dirty="0" smtClean="0"/>
              <a:t>:</a:t>
            </a:r>
          </a:p>
          <a:p>
            <a:r>
              <a:rPr lang="cs-CZ" sz="2400" dirty="0" smtClean="0"/>
              <a:t>R</a:t>
            </a:r>
            <a:r>
              <a:rPr lang="en-US" sz="2400" dirty="0" err="1" smtClean="0"/>
              <a:t>elevant</a:t>
            </a:r>
            <a:r>
              <a:rPr lang="en-US" sz="2400" dirty="0" smtClean="0"/>
              <a:t> to the management of risk</a:t>
            </a:r>
            <a:r>
              <a:rPr lang="cs-CZ" sz="2400" dirty="0" smtClean="0"/>
              <a:t> – </a:t>
            </a:r>
            <a:r>
              <a:rPr lang="cs-CZ" sz="2400" dirty="0" err="1" smtClean="0"/>
              <a:t>usually</a:t>
            </a:r>
            <a:r>
              <a:rPr lang="cs-CZ" sz="2400" dirty="0" smtClean="0"/>
              <a:t> </a:t>
            </a:r>
            <a:r>
              <a:rPr lang="cs-CZ" sz="2400" dirty="0" err="1" smtClean="0"/>
              <a:t>decision</a:t>
            </a:r>
            <a:r>
              <a:rPr lang="cs-CZ" sz="2400" dirty="0" smtClean="0"/>
              <a:t>-</a:t>
            </a:r>
            <a:r>
              <a:rPr lang="cs-CZ" sz="2400" dirty="0" err="1" smtClean="0"/>
              <a:t>makers</a:t>
            </a:r>
            <a:r>
              <a:rPr lang="cs-CZ" sz="2400" dirty="0" smtClean="0"/>
              <a:t> = </a:t>
            </a:r>
            <a:r>
              <a:rPr lang="cs-CZ" sz="2400" dirty="0" err="1" smtClean="0"/>
              <a:t>political</a:t>
            </a:r>
            <a:r>
              <a:rPr lang="cs-CZ" sz="2400" dirty="0" smtClean="0"/>
              <a:t> </a:t>
            </a:r>
            <a:r>
              <a:rPr lang="cs-CZ" sz="2400" dirty="0" err="1" smtClean="0"/>
              <a:t>decision</a:t>
            </a:r>
            <a:r>
              <a:rPr lang="cs-CZ" sz="2400" dirty="0" smtClean="0"/>
              <a:t>.</a:t>
            </a:r>
          </a:p>
          <a:p>
            <a:r>
              <a:rPr lang="cs-CZ" sz="2400" dirty="0" err="1" smtClean="0"/>
              <a:t>Uncertainty</a:t>
            </a:r>
            <a:r>
              <a:rPr lang="cs-CZ" sz="2400" dirty="0" smtClean="0"/>
              <a:t> - </a:t>
            </a:r>
            <a:r>
              <a:rPr lang="en-US" sz="2400" dirty="0" smtClean="0"/>
              <a:t>where </a:t>
            </a:r>
            <a:r>
              <a:rPr lang="en-US" sz="2400" u="sng" dirty="0" smtClean="0"/>
              <a:t>scientific data do not permit a complete evaluation of the risk</a:t>
            </a:r>
            <a:r>
              <a:rPr lang="en-US" sz="2400" dirty="0" smtClean="0"/>
              <a:t>, recourse to this principle may, for example, be used to stop distribution or order withdrawal from the market of products likely to be hazardous</a:t>
            </a:r>
            <a:r>
              <a:rPr lang="cs-CZ" sz="2400" dirty="0" smtClean="0"/>
              <a:t>.</a:t>
            </a:r>
          </a:p>
          <a:p>
            <a:pPr>
              <a:buNone/>
            </a:pP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pic>
        <p:nvPicPr>
          <p:cNvPr id="1026" name="Picture 2" descr="http://casselsalpeter.com/wp-content/uploads/2012/10/uncertainty_800px.jpg">
            <a:hlinkClick r:id="rId4"/>
          </p:cNvPr>
          <p:cNvPicPr>
            <a:picLocks noChangeAspect="1" noChangeArrowheads="1"/>
          </p:cNvPicPr>
          <p:nvPr/>
        </p:nvPicPr>
        <p:blipFill>
          <a:blip r:embed="rId5" cstate="print"/>
          <a:srcRect/>
          <a:stretch>
            <a:fillRect/>
          </a:stretch>
        </p:blipFill>
        <p:spPr bwMode="auto">
          <a:xfrm>
            <a:off x="2627784" y="4374638"/>
            <a:ext cx="3384376" cy="2254539"/>
          </a:xfrm>
          <a:prstGeom prst="rect">
            <a:avLst/>
          </a:prstGeom>
          <a:noFill/>
        </p:spPr>
      </p:pic>
    </p:spTree>
    <p:extLst>
      <p:ext uri="{BB962C8B-B14F-4D97-AF65-F5344CB8AC3E}">
        <p14:creationId xmlns:p14="http://schemas.microsoft.com/office/powerpoint/2010/main" val="114116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buNone/>
            </a:pPr>
            <a:r>
              <a:rPr lang="en-US" sz="2400" dirty="0" smtClean="0"/>
              <a:t>Where action is deemed necessary, measures based on the precautionary principle</a:t>
            </a:r>
            <a:r>
              <a:rPr lang="cs-CZ" sz="2400" dirty="0" smtClean="0"/>
              <a:t> </a:t>
            </a:r>
            <a:r>
              <a:rPr lang="cs-CZ" sz="2400" dirty="0" err="1" smtClean="0"/>
              <a:t>should</a:t>
            </a:r>
            <a:r>
              <a:rPr lang="cs-CZ" sz="2400" dirty="0" smtClean="0"/>
              <a:t> </a:t>
            </a:r>
            <a:r>
              <a:rPr lang="cs-CZ" sz="2400" dirty="0" err="1" smtClean="0"/>
              <a:t>be</a:t>
            </a:r>
            <a:r>
              <a:rPr lang="cs-CZ" sz="2400" dirty="0" smtClean="0"/>
              <a:t>, </a:t>
            </a:r>
            <a:r>
              <a:rPr lang="cs-CZ" sz="2400" dirty="0" err="1" smtClean="0"/>
              <a:t>inter</a:t>
            </a:r>
            <a:r>
              <a:rPr lang="cs-CZ" sz="2400" dirty="0" smtClean="0"/>
              <a:t> </a:t>
            </a:r>
            <a:r>
              <a:rPr lang="cs-CZ" sz="2400" dirty="0" err="1" smtClean="0"/>
              <a:t>alia</a:t>
            </a:r>
            <a:r>
              <a:rPr lang="cs-CZ" sz="2400" dirty="0" smtClean="0"/>
              <a:t>:</a:t>
            </a:r>
          </a:p>
          <a:p>
            <a:r>
              <a:rPr lang="en-US" sz="2400" u="sng" dirty="0" smtClean="0"/>
              <a:t>proportional </a:t>
            </a:r>
            <a:r>
              <a:rPr lang="en-US" sz="2400" dirty="0" smtClean="0"/>
              <a:t>to the chosen level of protection,</a:t>
            </a:r>
          </a:p>
          <a:p>
            <a:r>
              <a:rPr lang="cs-CZ" sz="2400" u="sng" dirty="0" smtClean="0"/>
              <a:t>non-</a:t>
            </a:r>
            <a:r>
              <a:rPr lang="cs-CZ" sz="2400" u="sng" dirty="0" err="1" smtClean="0"/>
              <a:t>discriminatory</a:t>
            </a:r>
            <a:r>
              <a:rPr lang="cs-CZ" sz="2400" dirty="0" smtClean="0"/>
              <a:t> in </a:t>
            </a:r>
            <a:r>
              <a:rPr lang="cs-CZ" sz="2400" dirty="0" err="1" smtClean="0"/>
              <a:t>their</a:t>
            </a:r>
            <a:r>
              <a:rPr lang="cs-CZ" sz="2400" dirty="0" smtClean="0"/>
              <a:t> </a:t>
            </a:r>
            <a:r>
              <a:rPr lang="cs-CZ" sz="2400" dirty="0" err="1" smtClean="0"/>
              <a:t>application</a:t>
            </a:r>
            <a:r>
              <a:rPr lang="cs-CZ" sz="2400" dirty="0" smtClean="0"/>
              <a:t>,</a:t>
            </a:r>
          </a:p>
          <a:p>
            <a:r>
              <a:rPr lang="en-US" sz="2400" u="sng" dirty="0" smtClean="0"/>
              <a:t>consistent </a:t>
            </a:r>
            <a:r>
              <a:rPr lang="en-US" sz="2400" dirty="0" smtClean="0"/>
              <a:t>with similar measures already taken,</a:t>
            </a:r>
          </a:p>
          <a:p>
            <a:r>
              <a:rPr lang="en-US" sz="2400" dirty="0" smtClean="0"/>
              <a:t>based on an examination of </a:t>
            </a:r>
            <a:r>
              <a:rPr lang="en-US" sz="2400" u="sng" dirty="0" smtClean="0"/>
              <a:t>the potential benefits and costs of action or lack</a:t>
            </a:r>
            <a:r>
              <a:rPr lang="cs-CZ" sz="2400" u="sng" dirty="0" smtClean="0"/>
              <a:t> </a:t>
            </a:r>
            <a:r>
              <a:rPr lang="en-US" sz="2400" u="sng" dirty="0" smtClean="0"/>
              <a:t>of action</a:t>
            </a:r>
            <a:r>
              <a:rPr lang="en-US" sz="2400" dirty="0" smtClean="0"/>
              <a:t> (including, where appropriate and feasible, an economic cost/benefit</a:t>
            </a:r>
            <a:r>
              <a:rPr lang="cs-CZ" sz="2400" dirty="0" smtClean="0"/>
              <a:t> </a:t>
            </a:r>
            <a:r>
              <a:rPr lang="cs-CZ" sz="2400" dirty="0" err="1" smtClean="0"/>
              <a:t>analysis</a:t>
            </a:r>
            <a:r>
              <a:rPr lang="cs-CZ" sz="2400" dirty="0" smtClean="0"/>
              <a:t>),</a:t>
            </a:r>
          </a:p>
          <a:p>
            <a:r>
              <a:rPr lang="en-US" sz="2400" u="sng" dirty="0" smtClean="0"/>
              <a:t>subject to review</a:t>
            </a:r>
            <a:r>
              <a:rPr lang="en-US" sz="2400" dirty="0" smtClean="0"/>
              <a:t>, in the light of new scientific data, and</a:t>
            </a:r>
          </a:p>
          <a:p>
            <a:r>
              <a:rPr lang="en-US" sz="2400" dirty="0" smtClean="0"/>
              <a:t>capable of assigning responsibility for producing the scientific evidence</a:t>
            </a:r>
            <a:r>
              <a:rPr lang="cs-CZ" sz="2400" dirty="0" smtClean="0"/>
              <a:t> </a:t>
            </a:r>
            <a:r>
              <a:rPr lang="en-US" sz="2400" dirty="0" smtClean="0"/>
              <a:t>necessary for a </a:t>
            </a:r>
            <a:r>
              <a:rPr lang="en-US" sz="2400" u="sng" dirty="0" smtClean="0"/>
              <a:t>more comprehensive risk assessment</a:t>
            </a:r>
            <a:r>
              <a:rPr lang="en-US" sz="2400" dirty="0" smtClean="0"/>
              <a:t>.</a:t>
            </a:r>
            <a:r>
              <a:rPr lang="cs-CZ" sz="2400" dirty="0" smtClean="0"/>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226100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en-US" sz="2400" dirty="0" smtClean="0"/>
              <a:t>Joined Cases C-58/10, C-59/10, C-60/10, C-61/10, C-62/10, C-63/10, C-64/10, C-65/10, C-66/10, C-67/10, C-68/10</a:t>
            </a:r>
            <a:r>
              <a:rPr lang="cs-CZ" sz="2400" dirty="0" smtClean="0"/>
              <a:t> (</a:t>
            </a:r>
            <a:r>
              <a:rPr lang="cs-CZ" sz="2400" dirty="0" err="1" smtClean="0"/>
              <a:t>Monsanto</a:t>
            </a:r>
            <a:r>
              <a:rPr lang="cs-CZ" sz="2400" dirty="0" smtClean="0"/>
              <a:t>, </a:t>
            </a:r>
            <a:r>
              <a:rPr lang="cs-CZ" sz="2400" dirty="0" err="1" smtClean="0"/>
              <a:t>Genetically</a:t>
            </a:r>
            <a:r>
              <a:rPr lang="cs-CZ" sz="2400" dirty="0" smtClean="0"/>
              <a:t> </a:t>
            </a:r>
            <a:r>
              <a:rPr lang="cs-CZ" sz="2400" dirty="0" err="1" smtClean="0"/>
              <a:t>modified</a:t>
            </a:r>
            <a:r>
              <a:rPr lang="cs-CZ" sz="2400" dirty="0" smtClean="0"/>
              <a:t> </a:t>
            </a:r>
            <a:r>
              <a:rPr lang="cs-CZ" sz="2400" dirty="0" err="1" smtClean="0"/>
              <a:t>animal</a:t>
            </a:r>
            <a:r>
              <a:rPr lang="cs-CZ" sz="2400" dirty="0" smtClean="0"/>
              <a:t> </a:t>
            </a:r>
            <a:r>
              <a:rPr lang="cs-CZ" sz="2400" dirty="0" err="1" smtClean="0"/>
              <a:t>feed</a:t>
            </a:r>
            <a:r>
              <a:rPr lang="cs-CZ" sz="2400" dirty="0" smtClean="0"/>
              <a:t>):</a:t>
            </a:r>
          </a:p>
          <a:p>
            <a:pPr>
              <a:buNone/>
            </a:pPr>
            <a:endParaRPr lang="cs-CZ" sz="2400" dirty="0" smtClean="0"/>
          </a:p>
          <a:p>
            <a:r>
              <a:rPr lang="en-US" sz="2400" dirty="0" smtClean="0"/>
              <a:t> </a:t>
            </a:r>
            <a:r>
              <a:rPr lang="en-US" sz="2400" i="1" dirty="0" smtClean="0"/>
              <a:t>It should be borne in mind in this regard that the expressions ‘likely’ and ‘serious risk’ must be understood as referring to a significant risk which clearly </a:t>
            </a:r>
            <a:r>
              <a:rPr lang="en-US" sz="2400" i="1" dirty="0" err="1" smtClean="0"/>
              <a:t>jeopardises</a:t>
            </a:r>
            <a:r>
              <a:rPr lang="en-US" sz="2400" i="1" dirty="0" smtClean="0"/>
              <a:t> human health, animal health or the environment. That risk must be established on the basis of new evidence based on reliable scientific data.</a:t>
            </a:r>
            <a:endParaRPr lang="cs-CZ" sz="24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1872717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err="1" smtClean="0"/>
              <a:t>Time</a:t>
            </a:r>
            <a:r>
              <a:rPr lang="cs-CZ" sz="2400" dirty="0" smtClean="0"/>
              <a:t> limit x </a:t>
            </a:r>
            <a:r>
              <a:rPr lang="cs-CZ" sz="2400" dirty="0" err="1" smtClean="0"/>
              <a:t>Number</a:t>
            </a:r>
            <a:r>
              <a:rPr lang="cs-CZ" sz="2400" dirty="0" smtClean="0"/>
              <a:t> </a:t>
            </a:r>
            <a:r>
              <a:rPr lang="cs-CZ" sz="2400" dirty="0" err="1" smtClean="0"/>
              <a:t>of</a:t>
            </a:r>
            <a:r>
              <a:rPr lang="cs-CZ" sz="2400" dirty="0" smtClean="0"/>
              <a:t> </a:t>
            </a:r>
            <a:r>
              <a:rPr lang="cs-CZ" sz="2400" dirty="0" err="1" smtClean="0"/>
              <a:t>endangered</a:t>
            </a:r>
            <a:r>
              <a:rPr lang="cs-CZ" sz="2400" dirty="0" smtClean="0"/>
              <a:t> </a:t>
            </a:r>
            <a:r>
              <a:rPr lang="cs-CZ" sz="2400" dirty="0" err="1" smtClean="0"/>
              <a:t>persons</a:t>
            </a:r>
            <a:r>
              <a:rPr lang="cs-CZ" sz="2400" dirty="0" smtClean="0"/>
              <a:t> x </a:t>
            </a:r>
            <a:r>
              <a:rPr lang="cs-CZ" sz="2400" dirty="0" err="1" smtClean="0"/>
              <a:t>hypothetical</a:t>
            </a:r>
            <a:r>
              <a:rPr lang="cs-CZ" sz="2400" dirty="0" smtClean="0"/>
              <a:t> risk</a:t>
            </a:r>
          </a:p>
          <a:p>
            <a:r>
              <a:rPr lang="cs-CZ" sz="2400" dirty="0" smtClean="0"/>
              <a:t>C-157/96 (</a:t>
            </a:r>
            <a:r>
              <a:rPr lang="cs-CZ" sz="2400" dirty="0" err="1" smtClean="0"/>
              <a:t>National</a:t>
            </a:r>
            <a:r>
              <a:rPr lang="cs-CZ" sz="2400" dirty="0" smtClean="0"/>
              <a:t> </a:t>
            </a:r>
            <a:r>
              <a:rPr lang="cs-CZ" sz="2400" dirty="0" err="1" smtClean="0"/>
              <a:t>Farmers</a:t>
            </a:r>
            <a:r>
              <a:rPr lang="cs-CZ" sz="2400" dirty="0" smtClean="0"/>
              <a:t>' Union)</a:t>
            </a:r>
          </a:p>
          <a:p>
            <a:r>
              <a:rPr lang="cs-CZ" sz="2800" dirty="0" smtClean="0"/>
              <a:t>C-180/96 (</a:t>
            </a:r>
            <a:r>
              <a:rPr lang="cs-CZ" sz="2400" dirty="0" err="1" smtClean="0"/>
              <a:t>Mad</a:t>
            </a:r>
            <a:r>
              <a:rPr lang="cs-CZ" sz="2400" dirty="0" smtClean="0"/>
              <a:t> </a:t>
            </a:r>
            <a:r>
              <a:rPr lang="cs-CZ" sz="2400" dirty="0" err="1" smtClean="0"/>
              <a:t>cow</a:t>
            </a:r>
            <a:r>
              <a:rPr lang="cs-CZ" sz="2400" dirty="0" smtClean="0"/>
              <a:t> </a:t>
            </a:r>
            <a:r>
              <a:rPr lang="cs-CZ" sz="2400" dirty="0" err="1" smtClean="0"/>
              <a:t>disease</a:t>
            </a:r>
            <a:r>
              <a:rPr lang="cs-CZ" sz="2400" dirty="0" smtClean="0"/>
              <a:t>)</a:t>
            </a:r>
            <a:endParaRPr lang="en-US" sz="2400" dirty="0" smtClean="0"/>
          </a:p>
          <a:p>
            <a:pPr>
              <a:buNone/>
            </a:pPr>
            <a:r>
              <a:rPr lang="cs-CZ" sz="2400" dirty="0" smtClean="0"/>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pic>
        <p:nvPicPr>
          <p:cNvPr id="56322" name="Picture 2" descr="http://www.independent.co.uk/incoming/article8882027.ece/alternates/w620/v2web-cjd-getty.jpg">
            <a:hlinkClick r:id="rId4"/>
          </p:cNvPr>
          <p:cNvPicPr>
            <a:picLocks noChangeAspect="1" noChangeArrowheads="1"/>
          </p:cNvPicPr>
          <p:nvPr/>
        </p:nvPicPr>
        <p:blipFill>
          <a:blip r:embed="rId5" cstate="print"/>
          <a:srcRect/>
          <a:stretch>
            <a:fillRect/>
          </a:stretch>
        </p:blipFill>
        <p:spPr bwMode="auto">
          <a:xfrm>
            <a:off x="4860032" y="2924944"/>
            <a:ext cx="3961284" cy="2970964"/>
          </a:xfrm>
          <a:prstGeom prst="rect">
            <a:avLst/>
          </a:prstGeom>
          <a:noFill/>
        </p:spPr>
      </p:pic>
      <p:sp>
        <p:nvSpPr>
          <p:cNvPr id="8" name="TextovéPole 7"/>
          <p:cNvSpPr txBox="1"/>
          <p:nvPr/>
        </p:nvSpPr>
        <p:spPr>
          <a:xfrm>
            <a:off x="611560" y="6093296"/>
            <a:ext cx="8136904" cy="369332"/>
          </a:xfrm>
          <a:prstGeom prst="rect">
            <a:avLst/>
          </a:prstGeom>
          <a:noFill/>
        </p:spPr>
        <p:txBody>
          <a:bodyPr wrap="square" rtlCol="0">
            <a:spAutoFit/>
          </a:bodyPr>
          <a:lstStyle/>
          <a:p>
            <a:r>
              <a:rPr lang="cs-CZ" dirty="0" err="1" smtClean="0"/>
              <a:t>bovine</a:t>
            </a:r>
            <a:r>
              <a:rPr lang="cs-CZ" dirty="0" smtClean="0"/>
              <a:t> </a:t>
            </a:r>
            <a:r>
              <a:rPr lang="cs-CZ" dirty="0" err="1" smtClean="0"/>
              <a:t>spongiformencephalopathy</a:t>
            </a:r>
            <a:endParaRPr lang="cs-CZ" dirty="0"/>
          </a:p>
        </p:txBody>
      </p:sp>
    </p:spTree>
    <p:extLst>
      <p:ext uri="{BB962C8B-B14F-4D97-AF65-F5344CB8AC3E}">
        <p14:creationId xmlns:p14="http://schemas.microsoft.com/office/powerpoint/2010/main" val="495992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smtClean="0"/>
              <a:t>C-157/96 (</a:t>
            </a:r>
            <a:r>
              <a:rPr lang="cs-CZ" sz="2400" dirty="0" err="1" smtClean="0"/>
              <a:t>National</a:t>
            </a:r>
            <a:r>
              <a:rPr lang="cs-CZ" sz="2400" dirty="0" smtClean="0"/>
              <a:t> </a:t>
            </a:r>
            <a:r>
              <a:rPr lang="cs-CZ" sz="2400" dirty="0" err="1" smtClean="0"/>
              <a:t>Farmers</a:t>
            </a:r>
            <a:r>
              <a:rPr lang="cs-CZ" sz="2400" dirty="0" smtClean="0"/>
              <a:t>' Union)</a:t>
            </a:r>
          </a:p>
          <a:p>
            <a:endParaRPr lang="cs-CZ" sz="2400" dirty="0" smtClean="0"/>
          </a:p>
          <a:p>
            <a:r>
              <a:rPr lang="en-US" sz="2400" dirty="0" smtClean="0"/>
              <a:t>Commission Decision 96/239/EC of 27 March 1996 on emergency measures to</a:t>
            </a:r>
            <a:r>
              <a:rPr lang="cs-CZ" sz="2400" dirty="0" smtClean="0"/>
              <a:t> </a:t>
            </a:r>
            <a:r>
              <a:rPr lang="en-US" sz="2400" dirty="0" smtClean="0"/>
              <a:t>protect against bovine spongiform encephalopathy</a:t>
            </a:r>
            <a:endParaRPr lang="cs-CZ" sz="2400" dirty="0" smtClean="0"/>
          </a:p>
          <a:p>
            <a:r>
              <a:rPr lang="cs-CZ" sz="2400" dirty="0" smtClean="0"/>
              <a:t>A</a:t>
            </a:r>
            <a:r>
              <a:rPr lang="en-US" sz="2400" dirty="0" smtClean="0"/>
              <a:t>n independent scientific body advises the UK</a:t>
            </a:r>
            <a:r>
              <a:rPr lang="cs-CZ" sz="2400" dirty="0" smtClean="0"/>
              <a:t> </a:t>
            </a:r>
            <a:r>
              <a:rPr lang="en-US" sz="2400" dirty="0" smtClean="0"/>
              <a:t>Government, concerning the existence of a possible link between BSE) and Creutzfeldt-Jakob disease</a:t>
            </a:r>
            <a:endParaRPr lang="cs-CZ" sz="2400" dirty="0" smtClean="0"/>
          </a:p>
          <a:p>
            <a:r>
              <a:rPr lang="en-US" sz="2400" dirty="0" smtClean="0"/>
              <a:t>The plea alleging </a:t>
            </a:r>
            <a:r>
              <a:rPr lang="cs-CZ" sz="2400" dirty="0" err="1" smtClean="0"/>
              <a:t>lack</a:t>
            </a:r>
            <a:r>
              <a:rPr lang="cs-CZ" sz="2400" dirty="0" smtClean="0"/>
              <a:t> </a:t>
            </a:r>
            <a:r>
              <a:rPr lang="cs-CZ" sz="2400" dirty="0" err="1" smtClean="0"/>
              <a:t>of</a:t>
            </a:r>
            <a:r>
              <a:rPr lang="cs-CZ" sz="2400" dirty="0" smtClean="0"/>
              <a:t> </a:t>
            </a:r>
            <a:r>
              <a:rPr lang="cs-CZ" sz="2400" dirty="0" err="1" smtClean="0"/>
              <a:t>competence</a:t>
            </a:r>
            <a:r>
              <a:rPr lang="cs-CZ" sz="2400" dirty="0" smtClean="0"/>
              <a:t> </a:t>
            </a:r>
            <a:r>
              <a:rPr lang="cs-CZ" sz="2400" dirty="0" err="1" smtClean="0"/>
              <a:t>and</a:t>
            </a:r>
            <a:r>
              <a:rPr lang="cs-CZ" sz="2400" dirty="0" smtClean="0"/>
              <a:t> </a:t>
            </a:r>
            <a:r>
              <a:rPr lang="en-US" sz="2400" dirty="0" smtClean="0"/>
              <a:t>misuse of powers</a:t>
            </a:r>
            <a:r>
              <a:rPr lang="cs-CZ" sz="2400" dirty="0" smtClean="0"/>
              <a:t> (</a:t>
            </a:r>
            <a:r>
              <a:rPr lang="cs-CZ" sz="2400" dirty="0" err="1" smtClean="0"/>
              <a:t>disproportionality</a:t>
            </a:r>
            <a:r>
              <a:rPr lang="cs-CZ" sz="2400" dirty="0" smtClean="0"/>
              <a:t>) – </a:t>
            </a:r>
            <a:r>
              <a:rPr lang="cs-CZ" sz="2400" dirty="0" err="1" smtClean="0"/>
              <a:t>existing</a:t>
            </a:r>
            <a:r>
              <a:rPr lang="cs-CZ" sz="2400" dirty="0" smtClean="0"/>
              <a:t> </a:t>
            </a:r>
            <a:r>
              <a:rPr lang="cs-CZ" sz="2400" dirty="0" err="1" smtClean="0"/>
              <a:t>measures</a:t>
            </a:r>
            <a:r>
              <a:rPr lang="cs-CZ" sz="2400" dirty="0" smtClean="0"/>
              <a:t>, no evidence</a:t>
            </a:r>
          </a:p>
          <a:p>
            <a:r>
              <a:rPr lang="cs-CZ" sz="2400" b="1" dirty="0" err="1" smtClean="0"/>
              <a:t>What</a:t>
            </a:r>
            <a:r>
              <a:rPr lang="cs-CZ" sz="2400" b="1" dirty="0" smtClean="0"/>
              <a:t> had </a:t>
            </a:r>
            <a:r>
              <a:rPr lang="cs-CZ" sz="2400" b="1" dirty="0" err="1" smtClean="0"/>
              <a:t>been</a:t>
            </a:r>
            <a:r>
              <a:rPr lang="cs-CZ" sz="2400" b="1" dirty="0" smtClean="0"/>
              <a:t> </a:t>
            </a:r>
            <a:r>
              <a:rPr lang="cs-CZ" sz="2400" b="1" dirty="0" err="1" smtClean="0"/>
              <a:t>prohibited</a:t>
            </a:r>
            <a:r>
              <a:rPr lang="cs-CZ" sz="2400" b="1" dirty="0" smtClean="0"/>
              <a:t> </a:t>
            </a:r>
            <a:r>
              <a:rPr lang="cs-CZ" sz="2400" b="1" dirty="0" err="1" smtClean="0"/>
              <a:t>and</a:t>
            </a:r>
            <a:r>
              <a:rPr lang="cs-CZ" sz="2400" b="1" dirty="0" smtClean="0"/>
              <a:t> </a:t>
            </a:r>
            <a:r>
              <a:rPr lang="cs-CZ" sz="2400" b="1" dirty="0" err="1" smtClean="0"/>
              <a:t>why</a:t>
            </a:r>
            <a:r>
              <a:rPr lang="cs-CZ" sz="2400" b="1" dirty="0" smtClean="0"/>
              <a:t>?</a:t>
            </a: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39781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smtClean="0"/>
              <a:t>C-157/96 (</a:t>
            </a:r>
            <a:r>
              <a:rPr lang="cs-CZ" sz="2400" dirty="0" err="1" smtClean="0"/>
              <a:t>National</a:t>
            </a:r>
            <a:r>
              <a:rPr lang="cs-CZ" sz="2400" dirty="0" smtClean="0"/>
              <a:t> </a:t>
            </a:r>
            <a:r>
              <a:rPr lang="cs-CZ" sz="2400" dirty="0" err="1" smtClean="0"/>
              <a:t>Farmers</a:t>
            </a:r>
            <a:r>
              <a:rPr lang="cs-CZ" sz="2400" dirty="0" smtClean="0"/>
              <a:t>' Union)</a:t>
            </a:r>
          </a:p>
          <a:p>
            <a:r>
              <a:rPr lang="cs-CZ" sz="2400" i="1" dirty="0" smtClean="0"/>
              <a:t>(…) </a:t>
            </a:r>
            <a:r>
              <a:rPr lang="en-US" sz="2400" i="1" dirty="0" smtClean="0"/>
              <a:t>the Community legislature</a:t>
            </a:r>
            <a:r>
              <a:rPr lang="cs-CZ" sz="2400" i="1" dirty="0" smtClean="0"/>
              <a:t> </a:t>
            </a:r>
            <a:r>
              <a:rPr lang="en-US" sz="2400" i="1" dirty="0" smtClean="0"/>
              <a:t>has a discretionary power which corresponds to the </a:t>
            </a:r>
            <a:r>
              <a:rPr lang="en-US" sz="2400" i="1" u="sng" dirty="0" smtClean="0"/>
              <a:t>political responsibilities</a:t>
            </a:r>
            <a:r>
              <a:rPr lang="en-US" sz="2400" i="1" dirty="0" smtClean="0"/>
              <a:t> given</a:t>
            </a:r>
            <a:r>
              <a:rPr lang="cs-CZ" sz="2400" i="1" dirty="0" smtClean="0"/>
              <a:t> </a:t>
            </a:r>
            <a:r>
              <a:rPr lang="en-US" sz="2400" i="1" dirty="0" smtClean="0"/>
              <a:t>to it by Articles 40 to 43 of the Treaty. Consequently, the legality of a measure</a:t>
            </a:r>
            <a:r>
              <a:rPr lang="cs-CZ" sz="2400" i="1" dirty="0" smtClean="0"/>
              <a:t> </a:t>
            </a:r>
            <a:r>
              <a:rPr lang="en-US" sz="2400" i="1" dirty="0" smtClean="0"/>
              <a:t>adopted in that sphere can be affected only if the measure is </a:t>
            </a:r>
            <a:r>
              <a:rPr lang="en-US" sz="2400" i="1" u="sng" dirty="0" smtClean="0"/>
              <a:t>manifestly</a:t>
            </a:r>
            <a:r>
              <a:rPr lang="cs-CZ" sz="2400" i="1" u="sng" dirty="0" smtClean="0"/>
              <a:t> </a:t>
            </a:r>
            <a:r>
              <a:rPr lang="en-US" sz="2400" i="1" u="sng" dirty="0" smtClean="0"/>
              <a:t>inappropriate </a:t>
            </a:r>
            <a:r>
              <a:rPr lang="en-US" sz="2400" i="1" dirty="0" smtClean="0"/>
              <a:t>having regard to the objective which the competent institution is</a:t>
            </a:r>
            <a:r>
              <a:rPr lang="cs-CZ" sz="2400" i="1" dirty="0" smtClean="0"/>
              <a:t> </a:t>
            </a:r>
            <a:r>
              <a:rPr lang="en-US" sz="2400" i="1" dirty="0" smtClean="0"/>
              <a:t>seeking to pursue</a:t>
            </a:r>
            <a:endParaRPr lang="cs-CZ" sz="24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1629033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484784"/>
            <a:ext cx="8229600" cy="4525963"/>
          </a:xfrm>
        </p:spPr>
        <p:txBody>
          <a:bodyPr>
            <a:normAutofit fontScale="92500" lnSpcReduction="10000"/>
          </a:bodyPr>
          <a:lstStyle/>
          <a:p>
            <a:r>
              <a:rPr lang="cs-CZ" dirty="0" smtClean="0"/>
              <a:t>P</a:t>
            </a:r>
            <a:r>
              <a:rPr lang="en-US" dirty="0" err="1" smtClean="0"/>
              <a:t>rotection</a:t>
            </a:r>
            <a:r>
              <a:rPr lang="en-US" dirty="0" smtClean="0"/>
              <a:t> </a:t>
            </a:r>
            <a:r>
              <a:rPr lang="en-US" dirty="0"/>
              <a:t>of the environment is </a:t>
            </a:r>
            <a:r>
              <a:rPr lang="en-US" i="1" dirty="0"/>
              <a:t>"one of the Community's essential objectives" </a:t>
            </a:r>
            <a:r>
              <a:rPr lang="en-US" dirty="0"/>
              <a:t>which may as such justify certain limitations of the principle of the free movement of </a:t>
            </a:r>
            <a:r>
              <a:rPr lang="en-US" dirty="0" smtClean="0"/>
              <a:t>goods.</a:t>
            </a:r>
            <a:endParaRPr lang="cs-CZ" dirty="0"/>
          </a:p>
          <a:p>
            <a:r>
              <a:rPr lang="cs-CZ" dirty="0" err="1" smtClean="0">
                <a:ea typeface="ＭＳ Ｐゴシック" pitchFamily="34" charset="-128"/>
              </a:rPr>
              <a:t>Sources</a:t>
            </a:r>
            <a:r>
              <a:rPr lang="cs-CZ" dirty="0" smtClean="0">
                <a:ea typeface="ＭＳ Ｐゴシック" pitchFamily="34" charset="-128"/>
              </a:rPr>
              <a:t>: </a:t>
            </a:r>
            <a:r>
              <a:rPr lang="cs-CZ" b="1" dirty="0" err="1" smtClean="0">
                <a:ea typeface="ＭＳ Ｐゴシック" pitchFamily="34" charset="-128"/>
              </a:rPr>
              <a:t>Primary</a:t>
            </a:r>
            <a:r>
              <a:rPr lang="cs-CZ" b="1" dirty="0" smtClean="0">
                <a:ea typeface="ＭＳ Ｐゴシック" pitchFamily="34" charset="-128"/>
              </a:rPr>
              <a:t> </a:t>
            </a:r>
            <a:r>
              <a:rPr lang="cs-CZ" b="1" dirty="0" err="1">
                <a:ea typeface="ＭＳ Ｐゴシック" pitchFamily="34" charset="-128"/>
              </a:rPr>
              <a:t>legislation</a:t>
            </a:r>
            <a:r>
              <a:rPr lang="cs-CZ" b="1" dirty="0">
                <a:ea typeface="ＭＳ Ｐゴシック" pitchFamily="34" charset="-128"/>
              </a:rPr>
              <a:t> </a:t>
            </a:r>
            <a:r>
              <a:rPr lang="cs-CZ" dirty="0">
                <a:ea typeface="ＭＳ Ｐゴシック" pitchFamily="34" charset="-128"/>
              </a:rPr>
              <a:t>– </a:t>
            </a:r>
            <a:r>
              <a:rPr lang="cs-CZ" dirty="0" err="1">
                <a:ea typeface="ＭＳ Ｐゴシック" pitchFamily="34" charset="-128"/>
              </a:rPr>
              <a:t>Treaties</a:t>
            </a:r>
            <a:r>
              <a:rPr lang="cs-CZ" dirty="0">
                <a:ea typeface="ＭＳ Ｐゴシック" pitchFamily="34" charset="-128"/>
              </a:rPr>
              <a:t> (TEU, TFEU, Charter) = base </a:t>
            </a:r>
            <a:r>
              <a:rPr lang="cs-CZ" dirty="0" err="1">
                <a:ea typeface="ＭＳ Ｐゴシック" pitchFamily="34" charset="-128"/>
              </a:rPr>
              <a:t>for</a:t>
            </a:r>
            <a:r>
              <a:rPr lang="cs-CZ" dirty="0">
                <a:ea typeface="ＭＳ Ｐゴシック" pitchFamily="34" charset="-128"/>
              </a:rPr>
              <a:t> </a:t>
            </a:r>
            <a:r>
              <a:rPr lang="cs-CZ" dirty="0" err="1">
                <a:ea typeface="ＭＳ Ｐゴシック" pitchFamily="34" charset="-128"/>
              </a:rPr>
              <a:t>legislation</a:t>
            </a:r>
            <a:r>
              <a:rPr lang="cs-CZ" dirty="0">
                <a:ea typeface="ＭＳ Ｐゴシック" pitchFamily="34" charset="-128"/>
              </a:rPr>
              <a:t>, </a:t>
            </a:r>
            <a:r>
              <a:rPr lang="cs-CZ" dirty="0" err="1" smtClean="0">
                <a:ea typeface="ＭＳ Ｐゴシック" pitchFamily="34" charset="-128"/>
              </a:rPr>
              <a:t>principles</a:t>
            </a:r>
            <a:r>
              <a:rPr lang="cs-CZ" dirty="0" smtClean="0">
                <a:ea typeface="ＭＳ Ｐゴシック" pitchFamily="34" charset="-128"/>
              </a:rPr>
              <a:t>, </a:t>
            </a:r>
            <a:r>
              <a:rPr lang="cs-CZ" b="1" dirty="0" err="1" smtClean="0">
                <a:ea typeface="ＭＳ Ｐゴシック" pitchFamily="34" charset="-128"/>
              </a:rPr>
              <a:t>Secondary</a:t>
            </a:r>
            <a:r>
              <a:rPr lang="cs-CZ" b="1" dirty="0" smtClean="0">
                <a:ea typeface="ＭＳ Ｐゴシック" pitchFamily="34" charset="-128"/>
              </a:rPr>
              <a:t> </a:t>
            </a:r>
            <a:r>
              <a:rPr lang="cs-CZ" b="1" dirty="0" err="1">
                <a:ea typeface="ＭＳ Ｐゴシック" pitchFamily="34" charset="-128"/>
              </a:rPr>
              <a:t>legislation</a:t>
            </a:r>
            <a:r>
              <a:rPr lang="cs-CZ" b="1" dirty="0">
                <a:ea typeface="ＭＳ Ｐゴシック" pitchFamily="34" charset="-128"/>
              </a:rPr>
              <a:t> </a:t>
            </a:r>
            <a:r>
              <a:rPr lang="cs-CZ" dirty="0">
                <a:ea typeface="ＭＳ Ｐゴシック" pitchFamily="34" charset="-128"/>
              </a:rPr>
              <a:t>– </a:t>
            </a:r>
            <a:r>
              <a:rPr lang="cs-CZ" dirty="0" err="1"/>
              <a:t>regulations</a:t>
            </a:r>
            <a:r>
              <a:rPr lang="cs-CZ" dirty="0"/>
              <a:t>, </a:t>
            </a:r>
            <a:r>
              <a:rPr lang="cs-CZ" dirty="0" err="1"/>
              <a:t>directives</a:t>
            </a:r>
            <a:r>
              <a:rPr lang="cs-CZ" dirty="0"/>
              <a:t>, </a:t>
            </a:r>
            <a:r>
              <a:rPr lang="cs-CZ" dirty="0" err="1"/>
              <a:t>decisions</a:t>
            </a:r>
            <a:r>
              <a:rPr lang="cs-CZ" dirty="0"/>
              <a:t>, </a:t>
            </a:r>
            <a:r>
              <a:rPr lang="cs-CZ" dirty="0" err="1"/>
              <a:t>opinions</a:t>
            </a:r>
            <a:r>
              <a:rPr lang="cs-CZ" dirty="0"/>
              <a:t> and </a:t>
            </a:r>
            <a:r>
              <a:rPr lang="cs-CZ" dirty="0" err="1" smtClean="0"/>
              <a:t>recommendations</a:t>
            </a:r>
            <a:r>
              <a:rPr lang="cs-CZ" dirty="0" smtClean="0"/>
              <a:t>, </a:t>
            </a:r>
            <a:r>
              <a:rPr lang="cs-CZ" dirty="0" err="1" smtClean="0">
                <a:ea typeface="ＭＳ Ｐゴシック" pitchFamily="34" charset="-128"/>
              </a:rPr>
              <a:t>Conventions</a:t>
            </a:r>
            <a:r>
              <a:rPr lang="cs-CZ" dirty="0" smtClean="0">
                <a:ea typeface="ＭＳ Ｐゴシック" pitchFamily="34" charset="-128"/>
              </a:rPr>
              <a:t> </a:t>
            </a:r>
            <a:r>
              <a:rPr lang="cs-CZ" dirty="0">
                <a:ea typeface="ＭＳ Ｐゴシック" pitchFamily="34" charset="-128"/>
              </a:rPr>
              <a:t>and </a:t>
            </a:r>
            <a:r>
              <a:rPr lang="cs-CZ" dirty="0" err="1" smtClean="0">
                <a:ea typeface="ＭＳ Ｐゴシック" pitchFamily="34" charset="-128"/>
              </a:rPr>
              <a:t>Agreements</a:t>
            </a:r>
            <a:r>
              <a:rPr lang="cs-CZ" dirty="0" smtClean="0">
                <a:ea typeface="ＭＳ Ｐゴシック" pitchFamily="34" charset="-128"/>
              </a:rPr>
              <a:t>, </a:t>
            </a:r>
            <a:r>
              <a:rPr lang="cs-CZ" dirty="0" err="1" smtClean="0"/>
              <a:t>Supplementary</a:t>
            </a:r>
            <a:r>
              <a:rPr lang="cs-CZ" dirty="0" smtClean="0"/>
              <a:t> </a:t>
            </a:r>
            <a:r>
              <a:rPr lang="cs-CZ" dirty="0" err="1" smtClean="0"/>
              <a:t>law</a:t>
            </a:r>
            <a:endParaRPr lang="cs-CZ" dirty="0" smtClean="0">
              <a:ea typeface="ＭＳ Ｐゴシック" pitchFamily="34" charset="-128"/>
            </a:endParaRP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Last </a:t>
            </a:r>
            <a:r>
              <a:rPr lang="cs-CZ" sz="4000" b="1" dirty="0" err="1" smtClean="0"/>
              <a:t>seminar</a:t>
            </a:r>
            <a:r>
              <a:rPr lang="cs-CZ" sz="4000" b="1" dirty="0" smtClean="0"/>
              <a:t> </a:t>
            </a:r>
            <a:r>
              <a:rPr lang="cs-CZ" sz="4000" b="1" dirty="0" err="1" smtClean="0"/>
              <a:t>summary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en-US" sz="2400" dirty="0" smtClean="0"/>
              <a:t>At the time when the contested decision was adopted, there was </a:t>
            </a:r>
            <a:r>
              <a:rPr lang="en-US" sz="2400" u="sng" dirty="0" smtClean="0"/>
              <a:t>great uncertainty</a:t>
            </a:r>
            <a:r>
              <a:rPr lang="cs-CZ" sz="2400" u="sng" dirty="0" smtClean="0"/>
              <a:t> </a:t>
            </a:r>
            <a:r>
              <a:rPr lang="en-US" sz="2400" dirty="0" smtClean="0"/>
              <a:t>as to the risks posed by live animals, bovine meat and derived products. </a:t>
            </a:r>
          </a:p>
          <a:p>
            <a:r>
              <a:rPr lang="en-US" sz="2400" dirty="0" smtClean="0"/>
              <a:t>Where there is uncertainty as to the existence or extent of risks to human health,</a:t>
            </a:r>
            <a:r>
              <a:rPr lang="cs-CZ" sz="2400" dirty="0" smtClean="0"/>
              <a:t> </a:t>
            </a:r>
            <a:r>
              <a:rPr lang="en-US" sz="2400" dirty="0" smtClean="0"/>
              <a:t>the institutions may take protective measures </a:t>
            </a:r>
            <a:r>
              <a:rPr lang="en-US" sz="2400" u="sng" dirty="0" smtClean="0"/>
              <a:t>without having to wait until the reality</a:t>
            </a:r>
            <a:r>
              <a:rPr lang="cs-CZ" sz="2400" u="sng" dirty="0" smtClean="0"/>
              <a:t> </a:t>
            </a:r>
            <a:r>
              <a:rPr lang="en-US" sz="2400" u="sng" dirty="0" smtClean="0"/>
              <a:t>and seriousness of those risks become fully apparent</a:t>
            </a:r>
            <a:r>
              <a:rPr lang="en-US" sz="2400" dirty="0" smtClean="0"/>
              <a:t>. </a:t>
            </a:r>
          </a:p>
          <a:p>
            <a:r>
              <a:rPr lang="en-US" sz="2400" dirty="0" smtClean="0"/>
              <a:t>That approach is borne out by Article 130r(1) of the EC Treaty, according to which</a:t>
            </a:r>
            <a:r>
              <a:rPr lang="cs-CZ" sz="2400" dirty="0" smtClean="0"/>
              <a:t> </a:t>
            </a:r>
            <a:r>
              <a:rPr lang="en-US" sz="2400" dirty="0" smtClean="0"/>
              <a:t>Community policy on the environment is to pursue the objective </a:t>
            </a:r>
            <a:r>
              <a:rPr lang="en-US" sz="2400" i="1" dirty="0" smtClean="0"/>
              <a:t>inter alia</a:t>
            </a:r>
            <a:r>
              <a:rPr lang="en-US" sz="2400" dirty="0" smtClean="0"/>
              <a:t> of</a:t>
            </a:r>
            <a:r>
              <a:rPr lang="cs-CZ" sz="2400" dirty="0" smtClean="0"/>
              <a:t> </a:t>
            </a:r>
            <a:r>
              <a:rPr lang="en-US" sz="2400" dirty="0" smtClean="0"/>
              <a:t>protecting human health. Article 130r(2) provides that that policy is to aim at a</a:t>
            </a:r>
            <a:r>
              <a:rPr lang="cs-CZ" sz="2400" dirty="0" smtClean="0"/>
              <a:t> </a:t>
            </a:r>
            <a:r>
              <a:rPr lang="en-US" sz="2400" dirty="0" smtClean="0"/>
              <a:t>high level of protection and is to be based in particular on the principles that</a:t>
            </a:r>
            <a:r>
              <a:rPr lang="cs-CZ" sz="2400" dirty="0" smtClean="0"/>
              <a:t> </a:t>
            </a:r>
            <a:r>
              <a:rPr lang="en-US" sz="2400" u="sng" dirty="0" smtClean="0"/>
              <a:t>preventive action </a:t>
            </a:r>
            <a:r>
              <a:rPr lang="en-US" sz="2400" dirty="0" smtClean="0"/>
              <a:t>should be taken and that environmental protection requirements</a:t>
            </a:r>
            <a:r>
              <a:rPr lang="cs-CZ" sz="2400" dirty="0" smtClean="0"/>
              <a:t> </a:t>
            </a:r>
            <a:r>
              <a:rPr lang="en-US" sz="2400" dirty="0" smtClean="0"/>
              <a:t>must be integrated into the definition and implementation of other Community</a:t>
            </a:r>
            <a:r>
              <a:rPr lang="cs-CZ" sz="2400" dirty="0" smtClean="0"/>
              <a:t> </a:t>
            </a:r>
            <a:r>
              <a:rPr lang="en-US" sz="2400" dirty="0" smtClean="0"/>
              <a:t>policies.</a:t>
            </a:r>
            <a:endParaRPr lang="cs-CZ" sz="24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200622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646331"/>
          </a:xfrm>
          <a:prstGeom prst="rect">
            <a:avLst/>
          </a:prstGeom>
          <a:noFill/>
        </p:spPr>
        <p:txBody>
          <a:bodyPr wrap="square" rtlCol="0">
            <a:spAutoFit/>
          </a:bodyPr>
          <a:lstStyle/>
          <a:p>
            <a:r>
              <a:rPr lang="cs-CZ" sz="3600" dirty="0" err="1" smtClean="0">
                <a:ea typeface="ＭＳ Ｐゴシック" pitchFamily="34" charset="-128"/>
              </a:rPr>
              <a:t>Implementation</a:t>
            </a:r>
            <a:r>
              <a:rPr lang="cs-CZ" sz="3600" dirty="0" smtClean="0">
                <a:ea typeface="ＭＳ Ｐゴシック" pitchFamily="34" charset="-128"/>
              </a:rPr>
              <a:t> and </a:t>
            </a:r>
            <a:r>
              <a:rPr lang="cs-CZ" sz="3600" dirty="0" err="1" smtClean="0">
                <a:ea typeface="ＭＳ Ｐゴシック" pitchFamily="34" charset="-128"/>
              </a:rPr>
              <a:t>harmonization</a:t>
            </a:r>
            <a:endParaRPr lang="cs-CZ" sz="3600" dirty="0">
              <a:ea typeface="ＭＳ Ｐゴシック" pitchFamily="34" charset="-128"/>
            </a:endParaRPr>
          </a:p>
        </p:txBody>
      </p:sp>
      <p:pic>
        <p:nvPicPr>
          <p:cNvPr id="6" name="Obrázek 5"/>
          <p:cNvPicPr>
            <a:picLocks noChangeAspect="1"/>
          </p:cNvPicPr>
          <p:nvPr/>
        </p:nvPicPr>
        <p:blipFill>
          <a:blip r:embed="rId4"/>
          <a:stretch>
            <a:fillRect/>
          </a:stretch>
        </p:blipFill>
        <p:spPr>
          <a:xfrm>
            <a:off x="538409" y="1308006"/>
            <a:ext cx="8239125" cy="4638675"/>
          </a:xfrm>
          <a:prstGeom prst="rect">
            <a:avLst/>
          </a:prstGeom>
        </p:spPr>
      </p:pic>
      <p:sp>
        <p:nvSpPr>
          <p:cNvPr id="7" name="TextovéPole 6"/>
          <p:cNvSpPr txBox="1"/>
          <p:nvPr/>
        </p:nvSpPr>
        <p:spPr>
          <a:xfrm>
            <a:off x="1979712" y="6237312"/>
            <a:ext cx="6120680" cy="369332"/>
          </a:xfrm>
          <a:prstGeom prst="rect">
            <a:avLst/>
          </a:prstGeom>
          <a:noFill/>
        </p:spPr>
        <p:txBody>
          <a:bodyPr wrap="square" rtlCol="0">
            <a:spAutoFit/>
          </a:bodyPr>
          <a:lstStyle/>
          <a:p>
            <a:r>
              <a:rPr lang="cs-CZ" dirty="0"/>
              <a:t>https://www.youtube.com/watch?v=ypMvDKW5qm0</a:t>
            </a:r>
          </a:p>
        </p:txBody>
      </p:sp>
    </p:spTree>
    <p:extLst>
      <p:ext uri="{BB962C8B-B14F-4D97-AF65-F5344CB8AC3E}">
        <p14:creationId xmlns:p14="http://schemas.microsoft.com/office/powerpoint/2010/main" val="3677671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err="1" smtClean="0">
                <a:ea typeface="ＭＳ Ｐゴシック" pitchFamily="34" charset="-128"/>
              </a:rPr>
              <a:t>Content</a:t>
            </a:r>
            <a:endParaRPr lang="cs-CZ" sz="4000" dirty="0">
              <a:ea typeface="ＭＳ Ｐゴシック" pitchFamily="34" charset="-128"/>
            </a:endParaRPr>
          </a:p>
        </p:txBody>
      </p:sp>
      <p:sp>
        <p:nvSpPr>
          <p:cNvPr id="5" name="TextovéPole 4"/>
          <p:cNvSpPr txBox="1"/>
          <p:nvPr/>
        </p:nvSpPr>
        <p:spPr>
          <a:xfrm>
            <a:off x="755576" y="2276872"/>
            <a:ext cx="8064896" cy="1938992"/>
          </a:xfrm>
          <a:prstGeom prst="rect">
            <a:avLst/>
          </a:prstGeom>
          <a:noFill/>
        </p:spPr>
        <p:txBody>
          <a:bodyPr wrap="square" rtlCol="0">
            <a:spAutoFit/>
          </a:bodyPr>
          <a:lstStyle/>
          <a:p>
            <a:r>
              <a:rPr lang="cs-CZ" sz="2400" b="1" dirty="0" smtClean="0"/>
              <a:t>1) </a:t>
            </a:r>
            <a:r>
              <a:rPr lang="en-US" sz="2400" b="1" dirty="0" smtClean="0"/>
              <a:t>Harmonization </a:t>
            </a:r>
            <a:r>
              <a:rPr lang="en-US" sz="2400" b="1" dirty="0"/>
              <a:t>of environmental requirements</a:t>
            </a:r>
            <a:r>
              <a:rPr lang="en-US" sz="2400" b="1" dirty="0" smtClean="0"/>
              <a:t>.</a:t>
            </a:r>
            <a:endParaRPr lang="cs-CZ" sz="2400" b="1" dirty="0" smtClean="0"/>
          </a:p>
          <a:p>
            <a:r>
              <a:rPr lang="en-US" sz="2400" b="1" dirty="0" smtClean="0"/>
              <a:t> </a:t>
            </a:r>
            <a:endParaRPr lang="cs-CZ" sz="2400" b="1" dirty="0" smtClean="0"/>
          </a:p>
          <a:p>
            <a:r>
              <a:rPr lang="cs-CZ" sz="2400" b="1" dirty="0" smtClean="0"/>
              <a:t>2) </a:t>
            </a:r>
            <a:r>
              <a:rPr lang="en-US" sz="2400" b="1" dirty="0" smtClean="0"/>
              <a:t>EU </a:t>
            </a:r>
            <a:r>
              <a:rPr lang="cs-CZ" sz="2400" b="1" dirty="0" err="1" smtClean="0"/>
              <a:t>environmental</a:t>
            </a:r>
            <a:r>
              <a:rPr lang="cs-CZ" sz="2400" b="1" dirty="0" smtClean="0"/>
              <a:t> </a:t>
            </a:r>
            <a:r>
              <a:rPr lang="en-US" sz="2400" b="1" dirty="0" smtClean="0"/>
              <a:t>law </a:t>
            </a:r>
            <a:r>
              <a:rPr lang="en-US" sz="2400" b="1" dirty="0"/>
              <a:t>transposition and</a:t>
            </a:r>
            <a:r>
              <a:rPr lang="cs-CZ" sz="2400" b="1" dirty="0"/>
              <a:t> </a:t>
            </a:r>
            <a:r>
              <a:rPr lang="en-US" sz="2400" b="1" dirty="0"/>
              <a:t>implementation</a:t>
            </a:r>
            <a:r>
              <a:rPr lang="en-US" sz="2400" b="1" dirty="0" smtClean="0"/>
              <a:t>.</a:t>
            </a:r>
            <a:endParaRPr lang="cs-CZ" sz="2400" b="1" dirty="0" smtClean="0"/>
          </a:p>
          <a:p>
            <a:pPr marL="342900" indent="-342900">
              <a:buFont typeface="Arial" pitchFamily="34" charset="0"/>
              <a:buChar char="•"/>
            </a:pPr>
            <a:endParaRPr lang="cs-CZ" sz="2400" b="1" dirty="0" smtClean="0"/>
          </a:p>
          <a:p>
            <a:r>
              <a:rPr lang="cs-CZ" sz="2400" b="1" dirty="0" smtClean="0"/>
              <a:t>3) </a:t>
            </a:r>
            <a:r>
              <a:rPr lang="en-US" sz="2400" b="1" dirty="0" smtClean="0"/>
              <a:t>The </a:t>
            </a:r>
            <a:r>
              <a:rPr lang="en-US" sz="2400" b="1" dirty="0"/>
              <a:t>role of national courts and the role of CJEU.</a:t>
            </a:r>
            <a:endParaRPr lang="cs-CZ" sz="2400" dirty="0"/>
          </a:p>
        </p:txBody>
      </p:sp>
    </p:spTree>
    <p:extLst>
      <p:ext uri="{BB962C8B-B14F-4D97-AF65-F5344CB8AC3E}">
        <p14:creationId xmlns:p14="http://schemas.microsoft.com/office/powerpoint/2010/main" val="3183136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98391"/>
            <a:ext cx="8676456" cy="523220"/>
          </a:xfrm>
          <a:prstGeom prst="rect">
            <a:avLst/>
          </a:prstGeom>
          <a:noFill/>
        </p:spPr>
        <p:txBody>
          <a:bodyPr wrap="square" rtlCol="0">
            <a:spAutoFit/>
          </a:bodyPr>
          <a:lstStyle/>
          <a:p>
            <a:r>
              <a:rPr lang="cs-CZ" sz="2800" b="1" dirty="0"/>
              <a:t>1) </a:t>
            </a:r>
            <a:r>
              <a:rPr lang="en-US" sz="2800" b="1" dirty="0"/>
              <a:t>Harmonization of environmental requirements</a:t>
            </a:r>
            <a:endParaRPr lang="cs-CZ" sz="2800" dirty="0">
              <a:ea typeface="ＭＳ Ｐゴシック" pitchFamily="34" charset="-128"/>
            </a:endParaRP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pic>
        <p:nvPicPr>
          <p:cNvPr id="1026" name="Picture 2" descr="http://ec.europa.eu/eurostat/statistics-explained/images/3/31/Municipal_waste_treated_in_2011_by_country_and_treatment_category_sorted_by_percentage_2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2643" y="1551965"/>
            <a:ext cx="6574698" cy="442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229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1) </a:t>
            </a:r>
            <a:r>
              <a:rPr lang="en-US" sz="2800" b="1" dirty="0"/>
              <a:t>Harmonization of environmental requirements</a:t>
            </a:r>
            <a:endParaRPr lang="cs-CZ" sz="2800" dirty="0">
              <a:ea typeface="ＭＳ Ｐゴシック" pitchFamily="34" charset="-128"/>
            </a:endParaRP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280920" cy="4832092"/>
          </a:xfrm>
          <a:prstGeom prst="rect">
            <a:avLst/>
          </a:prstGeom>
          <a:noFill/>
        </p:spPr>
        <p:txBody>
          <a:bodyPr wrap="square" rtlCol="0">
            <a:spAutoFit/>
          </a:bodyPr>
          <a:lstStyle/>
          <a:p>
            <a:r>
              <a:rPr lang="cs-CZ" sz="2800" b="1" dirty="0" err="1" smtClean="0"/>
              <a:t>Reasons</a:t>
            </a:r>
            <a:r>
              <a:rPr lang="cs-CZ" sz="2800" dirty="0" smtClean="0"/>
              <a:t>:</a:t>
            </a:r>
          </a:p>
          <a:p>
            <a:endParaRPr lang="cs-CZ" sz="2800" dirty="0" smtClean="0"/>
          </a:p>
          <a:p>
            <a:pPr marL="457200" indent="-457200" algn="just">
              <a:buFont typeface="Arial" pitchFamily="34" charset="0"/>
              <a:buChar char="•"/>
            </a:pPr>
            <a:r>
              <a:rPr lang="cs-CZ" sz="2800" u="sng" dirty="0" err="1" smtClean="0"/>
              <a:t>Environmental</a:t>
            </a:r>
            <a:r>
              <a:rPr lang="cs-CZ" sz="2800" u="sng" dirty="0" smtClean="0"/>
              <a:t> and </a:t>
            </a:r>
            <a:r>
              <a:rPr lang="cs-CZ" sz="2800" u="sng" dirty="0" err="1" smtClean="0"/>
              <a:t>safety</a:t>
            </a:r>
            <a:r>
              <a:rPr lang="cs-CZ" sz="2800" u="sng" dirty="0" smtClean="0"/>
              <a:t> </a:t>
            </a:r>
            <a:r>
              <a:rPr lang="cs-CZ" sz="2800" u="sng" dirty="0" err="1" smtClean="0"/>
              <a:t>reasons</a:t>
            </a:r>
            <a:r>
              <a:rPr lang="cs-CZ" sz="2800" dirty="0" smtClean="0"/>
              <a:t>: </a:t>
            </a:r>
            <a:r>
              <a:rPr lang="cs-CZ" sz="2800" dirty="0" err="1" smtClean="0"/>
              <a:t>facing</a:t>
            </a:r>
            <a:r>
              <a:rPr lang="cs-CZ" sz="2800" dirty="0" smtClean="0"/>
              <a:t> </a:t>
            </a:r>
            <a:r>
              <a:rPr lang="cs-CZ" sz="2800" dirty="0" err="1" smtClean="0"/>
              <a:t>transboundary</a:t>
            </a:r>
            <a:r>
              <a:rPr lang="cs-CZ" sz="2800" dirty="0" smtClean="0"/>
              <a:t> </a:t>
            </a:r>
            <a:r>
              <a:rPr lang="cs-CZ" sz="2800" dirty="0" err="1" smtClean="0"/>
              <a:t>or</a:t>
            </a:r>
            <a:r>
              <a:rPr lang="cs-CZ" sz="2800" dirty="0" smtClean="0"/>
              <a:t> </a:t>
            </a:r>
            <a:r>
              <a:rPr lang="cs-CZ" sz="2800" dirty="0" err="1" smtClean="0"/>
              <a:t>global</a:t>
            </a:r>
            <a:r>
              <a:rPr lang="cs-CZ" sz="2800" dirty="0" smtClean="0"/>
              <a:t> </a:t>
            </a:r>
            <a:r>
              <a:rPr lang="cs-CZ" sz="2800" dirty="0" err="1" smtClean="0"/>
              <a:t>problems</a:t>
            </a:r>
            <a:r>
              <a:rPr lang="cs-CZ" sz="2800" dirty="0"/>
              <a:t> (ozone </a:t>
            </a:r>
            <a:r>
              <a:rPr lang="cs-CZ" sz="2800" dirty="0" err="1" smtClean="0"/>
              <a:t>depletion</a:t>
            </a:r>
            <a:r>
              <a:rPr lang="cs-CZ" sz="2800" dirty="0"/>
              <a:t>, </a:t>
            </a:r>
            <a:r>
              <a:rPr lang="cs-CZ" sz="2800" dirty="0" err="1"/>
              <a:t>climate</a:t>
            </a:r>
            <a:r>
              <a:rPr lang="cs-CZ" sz="2800" dirty="0"/>
              <a:t> </a:t>
            </a:r>
            <a:r>
              <a:rPr lang="cs-CZ" sz="2800" dirty="0" err="1"/>
              <a:t>change</a:t>
            </a:r>
            <a:r>
              <a:rPr lang="cs-CZ" sz="2800" dirty="0"/>
              <a:t>, biodiversity, air and </a:t>
            </a:r>
            <a:r>
              <a:rPr lang="cs-CZ" sz="2800" dirty="0" err="1"/>
              <a:t>water</a:t>
            </a:r>
            <a:r>
              <a:rPr lang="cs-CZ" sz="2800" dirty="0"/>
              <a:t> </a:t>
            </a:r>
            <a:r>
              <a:rPr lang="cs-CZ" sz="2800" dirty="0" err="1"/>
              <a:t>pollution</a:t>
            </a:r>
            <a:r>
              <a:rPr lang="cs-CZ" sz="2800" dirty="0"/>
              <a:t>, </a:t>
            </a:r>
            <a:r>
              <a:rPr lang="cs-CZ" sz="2800" dirty="0" err="1"/>
              <a:t>etc</a:t>
            </a:r>
            <a:r>
              <a:rPr lang="cs-CZ" sz="2800" dirty="0" smtClean="0"/>
              <a:t>.).</a:t>
            </a:r>
          </a:p>
          <a:p>
            <a:pPr marL="457200" indent="-457200">
              <a:buFont typeface="Arial" pitchFamily="34" charset="0"/>
              <a:buChar char="•"/>
            </a:pPr>
            <a:r>
              <a:rPr lang="cs-CZ" sz="2800" u="sng" dirty="0" smtClean="0"/>
              <a:t>Market and </a:t>
            </a:r>
            <a:r>
              <a:rPr lang="cs-CZ" sz="2800" u="sng" dirty="0" err="1" smtClean="0"/>
              <a:t>economy</a:t>
            </a:r>
            <a:r>
              <a:rPr lang="cs-CZ" sz="2800" u="sng" dirty="0" smtClean="0"/>
              <a:t> </a:t>
            </a:r>
            <a:r>
              <a:rPr lang="cs-CZ" sz="2800" u="sng" dirty="0" err="1" smtClean="0"/>
              <a:t>reasons</a:t>
            </a:r>
            <a:r>
              <a:rPr lang="cs-CZ" sz="2800" dirty="0" smtClean="0"/>
              <a:t>.</a:t>
            </a:r>
            <a:endParaRPr lang="cs-CZ" sz="2800" dirty="0"/>
          </a:p>
          <a:p>
            <a:pPr marL="457200" indent="-457200">
              <a:buFont typeface="Arial" pitchFamily="34" charset="0"/>
              <a:buChar char="•"/>
            </a:pPr>
            <a:r>
              <a:rPr lang="cs-CZ" sz="2800" u="sng" dirty="0" err="1" smtClean="0"/>
              <a:t>Avoiding</a:t>
            </a:r>
            <a:r>
              <a:rPr lang="cs-CZ" sz="2800" u="sng" dirty="0" smtClean="0"/>
              <a:t> </a:t>
            </a:r>
            <a:r>
              <a:rPr lang="cs-CZ" sz="2800" u="sng" dirty="0" err="1" smtClean="0"/>
              <a:t>freeruners</a:t>
            </a:r>
            <a:r>
              <a:rPr lang="cs-CZ" sz="2800" dirty="0" smtClean="0"/>
              <a:t>: </a:t>
            </a:r>
            <a:r>
              <a:rPr lang="cs-CZ" sz="2800" dirty="0" err="1" smtClean="0"/>
              <a:t>same</a:t>
            </a:r>
            <a:r>
              <a:rPr lang="cs-CZ" sz="2800" dirty="0" smtClean="0"/>
              <a:t> </a:t>
            </a:r>
            <a:r>
              <a:rPr lang="cs-CZ" sz="2800" dirty="0" err="1" smtClean="0"/>
              <a:t>rules</a:t>
            </a:r>
            <a:r>
              <a:rPr lang="cs-CZ" sz="2800" dirty="0" smtClean="0"/>
              <a:t>, </a:t>
            </a:r>
            <a:r>
              <a:rPr lang="cs-CZ" sz="2800" dirty="0" err="1" smtClean="0"/>
              <a:t>principles</a:t>
            </a:r>
            <a:r>
              <a:rPr lang="cs-CZ" sz="2800" dirty="0" smtClean="0"/>
              <a:t> and </a:t>
            </a:r>
            <a:r>
              <a:rPr lang="cs-CZ" sz="2800" dirty="0" err="1" smtClean="0"/>
              <a:t>sanctions</a:t>
            </a:r>
            <a:r>
              <a:rPr lang="cs-CZ" sz="2800" dirty="0" smtClean="0"/>
              <a:t> (</a:t>
            </a:r>
            <a:r>
              <a:rPr lang="cs-CZ" sz="2800" dirty="0" err="1" smtClean="0"/>
              <a:t>existing</a:t>
            </a:r>
            <a:r>
              <a:rPr lang="cs-CZ" sz="2800" dirty="0" smtClean="0"/>
              <a:t> </a:t>
            </a:r>
            <a:r>
              <a:rPr lang="cs-CZ" sz="2800" dirty="0" err="1" smtClean="0"/>
              <a:t>discrepancies</a:t>
            </a:r>
            <a:r>
              <a:rPr lang="cs-CZ" sz="2800" dirty="0" smtClean="0"/>
              <a:t>).</a:t>
            </a:r>
          </a:p>
          <a:p>
            <a:pPr marL="457200" indent="-457200">
              <a:buFont typeface="Arial" pitchFamily="34" charset="0"/>
              <a:buChar char="•"/>
            </a:pPr>
            <a:r>
              <a:rPr lang="cs-CZ" sz="2800" u="sng" dirty="0" smtClean="0"/>
              <a:t>Lobby and </a:t>
            </a:r>
            <a:r>
              <a:rPr lang="cs-CZ" sz="2800" u="sng" dirty="0" err="1" smtClean="0"/>
              <a:t>policy</a:t>
            </a:r>
            <a:r>
              <a:rPr lang="cs-CZ" sz="2800" dirty="0" smtClean="0"/>
              <a:t>, </a:t>
            </a:r>
            <a:r>
              <a:rPr lang="cs-CZ" sz="2800" dirty="0" err="1" smtClean="0"/>
              <a:t>international</a:t>
            </a:r>
            <a:r>
              <a:rPr lang="cs-CZ" sz="2800" dirty="0" smtClean="0"/>
              <a:t> </a:t>
            </a:r>
            <a:r>
              <a:rPr lang="cs-CZ" sz="2800" dirty="0" err="1" smtClean="0"/>
              <a:t>obligations</a:t>
            </a:r>
            <a:r>
              <a:rPr lang="cs-CZ" sz="2800" dirty="0" smtClean="0"/>
              <a:t>.</a:t>
            </a: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291620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1) </a:t>
            </a:r>
            <a:r>
              <a:rPr lang="en-US" sz="2800" b="1" dirty="0"/>
              <a:t>Harmonization of environmental requirements</a:t>
            </a:r>
            <a:endParaRPr lang="cs-CZ" sz="2800" dirty="0">
              <a:ea typeface="ＭＳ Ｐゴシック" pitchFamily="34" charset="-128"/>
            </a:endParaRP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280920" cy="5262979"/>
          </a:xfrm>
          <a:prstGeom prst="rect">
            <a:avLst/>
          </a:prstGeom>
          <a:noFill/>
        </p:spPr>
        <p:txBody>
          <a:bodyPr wrap="square" rtlCol="0">
            <a:spAutoFit/>
          </a:bodyPr>
          <a:lstStyle/>
          <a:p>
            <a:r>
              <a:rPr lang="cs-CZ" sz="2800" b="1" dirty="0" err="1"/>
              <a:t>Principle</a:t>
            </a:r>
            <a:r>
              <a:rPr lang="cs-CZ" sz="2800" b="1" dirty="0"/>
              <a:t> </a:t>
            </a:r>
            <a:r>
              <a:rPr lang="cs-CZ" sz="2800" b="1" dirty="0" err="1"/>
              <a:t>of</a:t>
            </a:r>
            <a:r>
              <a:rPr lang="cs-CZ" sz="2800" b="1" dirty="0"/>
              <a:t> </a:t>
            </a:r>
            <a:r>
              <a:rPr lang="cs-CZ" sz="2800" b="1" dirty="0" smtClean="0"/>
              <a:t>subsidiarity</a:t>
            </a:r>
            <a:r>
              <a:rPr lang="cs-CZ" sz="2800" dirty="0" smtClean="0"/>
              <a:t>:</a:t>
            </a:r>
          </a:p>
          <a:p>
            <a:endParaRPr lang="cs-CZ" sz="2800" dirty="0"/>
          </a:p>
          <a:p>
            <a:pPr marL="457200" indent="-457200" algn="just">
              <a:buFont typeface="Arial" pitchFamily="34" charset="0"/>
              <a:buChar char="•"/>
            </a:pPr>
            <a:r>
              <a:rPr lang="cs-CZ" sz="2800" dirty="0" smtClean="0"/>
              <a:t>T</a:t>
            </a:r>
            <a:r>
              <a:rPr lang="en-US" sz="2800" dirty="0" smtClean="0"/>
              <a:t>he </a:t>
            </a:r>
            <a:r>
              <a:rPr lang="en-US" sz="2800" u="sng" dirty="0"/>
              <a:t>objectives</a:t>
            </a:r>
            <a:r>
              <a:rPr lang="en-US" sz="2800" dirty="0"/>
              <a:t> </a:t>
            </a:r>
            <a:r>
              <a:rPr lang="en-US" sz="2800" dirty="0" smtClean="0"/>
              <a:t>of </a:t>
            </a:r>
            <a:r>
              <a:rPr lang="en-US" sz="2800" dirty="0"/>
              <a:t>the proposed action </a:t>
            </a:r>
            <a:r>
              <a:rPr lang="en-US" sz="2800" u="sng" dirty="0"/>
              <a:t>cannot be </a:t>
            </a:r>
            <a:r>
              <a:rPr lang="cs-CZ" sz="2800" u="sng" dirty="0" smtClean="0"/>
              <a:t>s</a:t>
            </a:r>
            <a:r>
              <a:rPr lang="en-US" sz="2800" u="sng" dirty="0" err="1" smtClean="0"/>
              <a:t>ufficiently</a:t>
            </a:r>
            <a:r>
              <a:rPr lang="en-US" sz="2800" u="sng" dirty="0" smtClean="0"/>
              <a:t> </a:t>
            </a:r>
            <a:r>
              <a:rPr lang="en-US" sz="2800" u="sng" dirty="0"/>
              <a:t>achieved by the Member States </a:t>
            </a:r>
            <a:r>
              <a:rPr lang="en-US" sz="2800" dirty="0" smtClean="0"/>
              <a:t>‘</a:t>
            </a:r>
            <a:r>
              <a:rPr lang="en-US" sz="2800" dirty="0"/>
              <a:t>either  at  central  level  or  at  regional  and  local  level</a:t>
            </a:r>
            <a:r>
              <a:rPr lang="en-US" sz="2800" dirty="0" smtClean="0"/>
              <a:t>’</a:t>
            </a:r>
            <a:endParaRPr lang="cs-CZ" sz="2800" dirty="0" smtClean="0"/>
          </a:p>
          <a:p>
            <a:pPr marL="457200" indent="-457200" algn="just">
              <a:buFont typeface="Arial" pitchFamily="34" charset="0"/>
              <a:buChar char="•"/>
            </a:pPr>
            <a:r>
              <a:rPr lang="cs-CZ" sz="2800" dirty="0" smtClean="0"/>
              <a:t>T</a:t>
            </a:r>
            <a:r>
              <a:rPr lang="en-US" sz="2800" dirty="0" smtClean="0"/>
              <a:t>he </a:t>
            </a:r>
            <a:r>
              <a:rPr lang="en-US" sz="2800" dirty="0"/>
              <a:t>proposed action by reason of its scale or its effects </a:t>
            </a:r>
            <a:r>
              <a:rPr lang="en-US" sz="2800" dirty="0" smtClean="0"/>
              <a:t>‘</a:t>
            </a:r>
            <a:r>
              <a:rPr lang="en-US" sz="2800" u="sng" dirty="0"/>
              <a:t>can  be  better  achieved  at  Union  level</a:t>
            </a:r>
            <a:r>
              <a:rPr lang="en-US" sz="2800" dirty="0" smtClean="0"/>
              <a:t>’</a:t>
            </a:r>
            <a:endParaRPr lang="cs-CZ" sz="2800" dirty="0" smtClean="0"/>
          </a:p>
          <a:p>
            <a:pPr marL="457200" indent="-457200" algn="just">
              <a:buFont typeface="Arial" pitchFamily="34" charset="0"/>
              <a:buChar char="•"/>
            </a:pPr>
            <a:r>
              <a:rPr lang="cs-CZ" sz="2800" dirty="0" smtClean="0"/>
              <a:t>A</a:t>
            </a:r>
            <a:r>
              <a:rPr lang="en-US" sz="2800" dirty="0" err="1" smtClean="0"/>
              <a:t>lso</a:t>
            </a:r>
            <a:r>
              <a:rPr lang="en-US" sz="2800" dirty="0" smtClean="0"/>
              <a:t> horizontal </a:t>
            </a:r>
            <a:r>
              <a:rPr lang="en-US" sz="2800" dirty="0"/>
              <a:t>dimension </a:t>
            </a:r>
            <a:r>
              <a:rPr lang="cs-CZ" sz="2800" dirty="0" smtClean="0"/>
              <a:t>- </a:t>
            </a:r>
            <a:r>
              <a:rPr lang="en-US" sz="2800" dirty="0" smtClean="0"/>
              <a:t>what </a:t>
            </a:r>
            <a:r>
              <a:rPr lang="en-US" sz="2800" dirty="0"/>
              <a:t>is the </a:t>
            </a:r>
            <a:r>
              <a:rPr lang="en-US" sz="2800" u="sng" dirty="0"/>
              <a:t>appropriate </a:t>
            </a:r>
            <a:r>
              <a:rPr lang="en-US" sz="2800" u="sng" dirty="0" smtClean="0"/>
              <a:t>instrument</a:t>
            </a:r>
            <a:r>
              <a:rPr lang="cs-CZ" sz="2800" dirty="0" smtClean="0"/>
              <a:t> (</a:t>
            </a:r>
            <a:r>
              <a:rPr lang="cs-CZ" sz="2800" dirty="0" err="1" smtClean="0"/>
              <a:t>regulation</a:t>
            </a:r>
            <a:r>
              <a:rPr lang="cs-CZ" sz="2800" dirty="0" smtClean="0"/>
              <a:t>/</a:t>
            </a:r>
            <a:r>
              <a:rPr lang="cs-CZ" sz="2800" dirty="0" err="1" smtClean="0"/>
              <a:t>directive</a:t>
            </a:r>
            <a:r>
              <a:rPr lang="cs-CZ" sz="2800" dirty="0" smtClean="0"/>
              <a:t>)</a:t>
            </a:r>
          </a:p>
          <a:p>
            <a:pPr marL="457200" indent="-457200" algn="just">
              <a:buFont typeface="Arial" pitchFamily="34" charset="0"/>
              <a:buChar char="•"/>
            </a:pPr>
            <a:r>
              <a:rPr lang="en-US" sz="2800" dirty="0"/>
              <a:t>Not a </a:t>
            </a:r>
            <a:r>
              <a:rPr lang="en-US" sz="2800" dirty="0" smtClean="0"/>
              <a:t>single  </a:t>
            </a:r>
            <a:r>
              <a:rPr lang="en-US" sz="2800" dirty="0"/>
              <a:t>piece  of  major  environmental  legislation  has  been  repealed  so  far.</a:t>
            </a:r>
            <a:endParaRPr lang="cs-CZ" sz="2800" dirty="0"/>
          </a:p>
          <a:p>
            <a:pPr marL="457200" indent="-457200">
              <a:buFont typeface="Arial" pitchFamily="34" charset="0"/>
              <a:buChar char="•"/>
            </a:pPr>
            <a:endParaRPr lang="cs-CZ" sz="2800" dirty="0"/>
          </a:p>
        </p:txBody>
      </p:sp>
    </p:spTree>
    <p:extLst>
      <p:ext uri="{BB962C8B-B14F-4D97-AF65-F5344CB8AC3E}">
        <p14:creationId xmlns:p14="http://schemas.microsoft.com/office/powerpoint/2010/main" val="2538249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1) </a:t>
            </a:r>
            <a:r>
              <a:rPr lang="en-US" sz="2800" b="1" dirty="0"/>
              <a:t>Harmonization of environmental requirements</a:t>
            </a:r>
            <a:endParaRPr lang="cs-CZ" sz="2800" dirty="0">
              <a:ea typeface="ＭＳ Ｐゴシック" pitchFamily="34" charset="-128"/>
            </a:endParaRP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280920" cy="3539430"/>
          </a:xfrm>
          <a:prstGeom prst="rect">
            <a:avLst/>
          </a:prstGeom>
          <a:noFill/>
        </p:spPr>
        <p:txBody>
          <a:bodyPr wrap="square" rtlCol="0">
            <a:spAutoFit/>
          </a:bodyPr>
          <a:lstStyle/>
          <a:p>
            <a:r>
              <a:rPr lang="cs-CZ" sz="2800" b="1" dirty="0" err="1"/>
              <a:t>Principle</a:t>
            </a:r>
            <a:r>
              <a:rPr lang="cs-CZ" sz="2800" b="1" dirty="0"/>
              <a:t> </a:t>
            </a:r>
            <a:r>
              <a:rPr lang="cs-CZ" sz="2800" b="1" dirty="0" err="1"/>
              <a:t>of</a:t>
            </a:r>
            <a:r>
              <a:rPr lang="cs-CZ" sz="2800" b="1" dirty="0"/>
              <a:t> </a:t>
            </a:r>
            <a:r>
              <a:rPr lang="cs-CZ" sz="2800" b="1" dirty="0" smtClean="0"/>
              <a:t>subsidiarity</a:t>
            </a:r>
            <a:r>
              <a:rPr lang="cs-CZ" sz="2800" dirty="0" smtClean="0"/>
              <a:t>:</a:t>
            </a:r>
          </a:p>
          <a:p>
            <a:endParaRPr lang="cs-CZ" sz="2800" dirty="0"/>
          </a:p>
          <a:p>
            <a:pPr marL="457200" indent="-457200" algn="just">
              <a:buFont typeface="Arial" pitchFamily="34" charset="0"/>
              <a:buChar char="•"/>
            </a:pPr>
            <a:r>
              <a:rPr lang="cs-CZ" sz="2800" dirty="0" smtClean="0"/>
              <a:t>O</a:t>
            </a:r>
            <a:r>
              <a:rPr lang="en-US" sz="2800" dirty="0" err="1" smtClean="0"/>
              <a:t>ver</a:t>
            </a:r>
            <a:r>
              <a:rPr lang="en-US" sz="2800" dirty="0" smtClean="0"/>
              <a:t> </a:t>
            </a:r>
            <a:r>
              <a:rPr lang="en-US" sz="2800" dirty="0"/>
              <a:t>these last years, </a:t>
            </a:r>
            <a:r>
              <a:rPr lang="en-US" sz="2800" dirty="0" smtClean="0"/>
              <a:t>subsidiarity </a:t>
            </a:r>
            <a:r>
              <a:rPr lang="en-US" sz="2800" dirty="0"/>
              <a:t>signals a shift away from detailed harmonization and </a:t>
            </a:r>
            <a:r>
              <a:rPr lang="en-US" sz="2800" u="sng" dirty="0"/>
              <a:t>towards </a:t>
            </a:r>
            <a:r>
              <a:rPr lang="en-US" sz="2800" u="sng" dirty="0" smtClean="0"/>
              <a:t>a</a:t>
            </a:r>
            <a:r>
              <a:rPr lang="cs-CZ" sz="2800" u="sng" dirty="0" smtClean="0"/>
              <a:t> </a:t>
            </a:r>
            <a:r>
              <a:rPr lang="en-US" sz="2800" u="sng" dirty="0" smtClean="0"/>
              <a:t>more </a:t>
            </a:r>
            <a:r>
              <a:rPr lang="en-US" sz="2800" u="sng" dirty="0"/>
              <a:t>flexible regulatory style</a:t>
            </a:r>
            <a:r>
              <a:rPr lang="en-US" sz="2800" dirty="0"/>
              <a:t> characterized by vague objectives leaving ample </a:t>
            </a:r>
            <a:r>
              <a:rPr lang="en-US" sz="2800" dirty="0" smtClean="0"/>
              <a:t>room </a:t>
            </a:r>
            <a:r>
              <a:rPr lang="en-US" sz="2800" dirty="0"/>
              <a:t>for </a:t>
            </a:r>
            <a:r>
              <a:rPr lang="en-US" sz="2800" dirty="0" err="1"/>
              <a:t>manoeuvre</a:t>
            </a:r>
            <a:r>
              <a:rPr lang="en-US" sz="2800" dirty="0"/>
              <a:t>. </a:t>
            </a:r>
            <a:endParaRPr lang="cs-CZ" sz="2800" dirty="0" smtClean="0"/>
          </a:p>
          <a:p>
            <a:pPr marL="457200" indent="-457200" algn="just">
              <a:buFont typeface="Arial" pitchFamily="34" charset="0"/>
              <a:buChar char="•"/>
            </a:pPr>
            <a:r>
              <a:rPr lang="en-US" sz="2800" dirty="0" smtClean="0"/>
              <a:t>In </a:t>
            </a:r>
            <a:r>
              <a:rPr lang="en-US" sz="2800" dirty="0"/>
              <a:t>addition, the focus has been placed on negotiated </a:t>
            </a:r>
            <a:r>
              <a:rPr lang="cs-CZ" sz="2800" dirty="0" smtClean="0"/>
              <a:t> </a:t>
            </a:r>
            <a:r>
              <a:rPr lang="en-US" sz="2800" dirty="0" smtClean="0"/>
              <a:t>rule-making </a:t>
            </a:r>
            <a:r>
              <a:rPr lang="en-US" sz="2800" dirty="0"/>
              <a:t>through soft-law </a:t>
            </a:r>
            <a:r>
              <a:rPr lang="en-US" sz="2800" dirty="0" smtClean="0"/>
              <a:t>instruments</a:t>
            </a:r>
            <a:r>
              <a:rPr lang="cs-CZ" sz="2800" dirty="0" smtClean="0"/>
              <a:t>.</a:t>
            </a:r>
            <a:endParaRPr lang="cs-CZ" sz="2800" dirty="0"/>
          </a:p>
        </p:txBody>
      </p:sp>
    </p:spTree>
    <p:extLst>
      <p:ext uri="{BB962C8B-B14F-4D97-AF65-F5344CB8AC3E}">
        <p14:creationId xmlns:p14="http://schemas.microsoft.com/office/powerpoint/2010/main" val="316588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1) </a:t>
            </a:r>
            <a:r>
              <a:rPr lang="en-US" sz="2800" b="1" dirty="0"/>
              <a:t>Harmonization of environmental requirements</a:t>
            </a:r>
            <a:endParaRPr lang="cs-CZ" sz="2800" dirty="0">
              <a:ea typeface="ＭＳ Ｐゴシック" pitchFamily="34" charset="-128"/>
            </a:endParaRP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280920" cy="5693866"/>
          </a:xfrm>
          <a:prstGeom prst="rect">
            <a:avLst/>
          </a:prstGeom>
          <a:noFill/>
        </p:spPr>
        <p:txBody>
          <a:bodyPr wrap="square" rtlCol="0">
            <a:spAutoFit/>
          </a:bodyPr>
          <a:lstStyle/>
          <a:p>
            <a:r>
              <a:rPr lang="cs-CZ" sz="2800" b="1" dirty="0" err="1"/>
              <a:t>Principle</a:t>
            </a:r>
            <a:r>
              <a:rPr lang="cs-CZ" sz="2800" b="1" dirty="0"/>
              <a:t> </a:t>
            </a:r>
            <a:r>
              <a:rPr lang="cs-CZ" sz="2800" b="1" dirty="0" err="1"/>
              <a:t>of</a:t>
            </a:r>
            <a:r>
              <a:rPr lang="cs-CZ" sz="2800" b="1" dirty="0"/>
              <a:t> </a:t>
            </a:r>
            <a:r>
              <a:rPr lang="cs-CZ" sz="2800" b="1" dirty="0" smtClean="0"/>
              <a:t>subsidiarity</a:t>
            </a:r>
            <a:r>
              <a:rPr lang="cs-CZ" sz="2800" dirty="0" smtClean="0"/>
              <a:t>:</a:t>
            </a:r>
          </a:p>
          <a:p>
            <a:endParaRPr lang="cs-CZ" sz="2800" dirty="0"/>
          </a:p>
          <a:p>
            <a:pPr marL="457200" indent="-457200" algn="just">
              <a:buFont typeface="Arial" pitchFamily="34" charset="0"/>
              <a:buChar char="•"/>
            </a:pPr>
            <a:r>
              <a:rPr lang="cs-CZ" sz="2800" dirty="0" err="1" smtClean="0"/>
              <a:t>Can</a:t>
            </a:r>
            <a:r>
              <a:rPr lang="cs-CZ" sz="2800" dirty="0" smtClean="0"/>
              <a:t> </a:t>
            </a:r>
            <a:r>
              <a:rPr lang="cs-CZ" sz="2800" dirty="0" err="1" smtClean="0"/>
              <a:t>you</a:t>
            </a:r>
            <a:r>
              <a:rPr lang="cs-CZ" sz="2800" dirty="0" smtClean="0"/>
              <a:t> </a:t>
            </a:r>
            <a:r>
              <a:rPr lang="cs-CZ" sz="2800" dirty="0" err="1" smtClean="0"/>
              <a:t>think</a:t>
            </a:r>
            <a:r>
              <a:rPr lang="cs-CZ" sz="2800" dirty="0" smtClean="0"/>
              <a:t> </a:t>
            </a:r>
            <a:r>
              <a:rPr lang="cs-CZ" sz="2800" dirty="0" err="1" smtClean="0"/>
              <a:t>of</a:t>
            </a:r>
            <a:r>
              <a:rPr lang="cs-CZ" sz="2800" dirty="0" smtClean="0"/>
              <a:t> </a:t>
            </a:r>
            <a:r>
              <a:rPr lang="cs-CZ" sz="2800" dirty="0" err="1" smtClean="0"/>
              <a:t>any</a:t>
            </a:r>
            <a:r>
              <a:rPr lang="cs-CZ" sz="2800" dirty="0" smtClean="0"/>
              <a:t> </a:t>
            </a:r>
            <a:r>
              <a:rPr lang="cs-CZ" sz="2800" dirty="0" err="1" smtClean="0"/>
              <a:t>objectives</a:t>
            </a:r>
            <a:r>
              <a:rPr lang="cs-CZ" sz="2800" dirty="0" smtClean="0"/>
              <a:t> </a:t>
            </a:r>
            <a:r>
              <a:rPr lang="cs-CZ" sz="2800" dirty="0" err="1" smtClean="0"/>
              <a:t>that</a:t>
            </a:r>
            <a:r>
              <a:rPr lang="cs-CZ" sz="2800" dirty="0" smtClean="0"/>
              <a:t> </a:t>
            </a:r>
            <a:r>
              <a:rPr lang="cs-CZ" sz="2800" dirty="0" err="1" smtClean="0"/>
              <a:t>can</a:t>
            </a:r>
            <a:r>
              <a:rPr lang="cs-CZ" sz="2800" dirty="0" smtClean="0"/>
              <a:t> </a:t>
            </a:r>
            <a:r>
              <a:rPr lang="en-US" sz="2800" dirty="0" smtClean="0"/>
              <a:t>be </a:t>
            </a:r>
            <a:r>
              <a:rPr lang="cs-CZ" sz="2800" b="1" i="1" dirty="0" smtClean="0">
                <a:solidFill>
                  <a:schemeClr val="tx2">
                    <a:lumMod val="60000"/>
                    <a:lumOff val="40000"/>
                  </a:schemeClr>
                </a:solidFill>
              </a:rPr>
              <a:t>s</a:t>
            </a:r>
            <a:r>
              <a:rPr lang="en-US" sz="2800" b="1" i="1" dirty="0" err="1" smtClean="0">
                <a:solidFill>
                  <a:schemeClr val="tx2">
                    <a:lumMod val="60000"/>
                    <a:lumOff val="40000"/>
                  </a:schemeClr>
                </a:solidFill>
              </a:rPr>
              <a:t>ufficiently</a:t>
            </a:r>
            <a:r>
              <a:rPr lang="en-US" sz="2800" b="1" i="1" dirty="0" smtClean="0">
                <a:solidFill>
                  <a:schemeClr val="tx2">
                    <a:lumMod val="60000"/>
                    <a:lumOff val="40000"/>
                  </a:schemeClr>
                </a:solidFill>
              </a:rPr>
              <a:t> </a:t>
            </a:r>
            <a:r>
              <a:rPr lang="en-US" sz="2800" b="1" i="1" dirty="0">
                <a:solidFill>
                  <a:schemeClr val="tx2">
                    <a:lumMod val="60000"/>
                    <a:lumOff val="40000"/>
                  </a:schemeClr>
                </a:solidFill>
              </a:rPr>
              <a:t>achieved </a:t>
            </a:r>
            <a:r>
              <a:rPr lang="en-US" sz="2800" dirty="0"/>
              <a:t>by the Member </a:t>
            </a:r>
            <a:r>
              <a:rPr lang="en-US" sz="2800" dirty="0" smtClean="0"/>
              <a:t>States</a:t>
            </a:r>
            <a:r>
              <a:rPr lang="cs-CZ" sz="2800" dirty="0" smtClean="0"/>
              <a:t> </a:t>
            </a:r>
            <a:r>
              <a:rPr lang="cs-CZ" sz="2800" dirty="0" err="1" smtClean="0"/>
              <a:t>or</a:t>
            </a:r>
            <a:r>
              <a:rPr lang="cs-CZ" sz="2800" dirty="0" smtClean="0"/>
              <a:t> </a:t>
            </a:r>
            <a:r>
              <a:rPr lang="en-US" sz="2800" b="1" i="1" dirty="0" smtClean="0">
                <a:solidFill>
                  <a:schemeClr val="tx2">
                    <a:lumMod val="60000"/>
                    <a:lumOff val="40000"/>
                  </a:schemeClr>
                </a:solidFill>
              </a:rPr>
              <a:t>can</a:t>
            </a:r>
            <a:r>
              <a:rPr lang="cs-CZ" sz="2800" b="1" i="1" dirty="0" smtClean="0">
                <a:solidFill>
                  <a:schemeClr val="tx2">
                    <a:lumMod val="60000"/>
                    <a:lumOff val="40000"/>
                  </a:schemeClr>
                </a:solidFill>
              </a:rPr>
              <a:t>not</a:t>
            </a:r>
            <a:r>
              <a:rPr lang="en-US" sz="2800" b="1" i="1" dirty="0" smtClean="0">
                <a:solidFill>
                  <a:schemeClr val="tx2">
                    <a:lumMod val="60000"/>
                    <a:lumOff val="40000"/>
                  </a:schemeClr>
                </a:solidFill>
              </a:rPr>
              <a:t>  </a:t>
            </a:r>
            <a:r>
              <a:rPr lang="en-US" sz="2800" b="1" i="1" dirty="0">
                <a:solidFill>
                  <a:schemeClr val="tx2">
                    <a:lumMod val="60000"/>
                    <a:lumOff val="40000"/>
                  </a:schemeClr>
                </a:solidFill>
              </a:rPr>
              <a:t>be  better  </a:t>
            </a:r>
            <a:r>
              <a:rPr lang="en-US" sz="2800" dirty="0"/>
              <a:t>achieved  at  Union  </a:t>
            </a:r>
            <a:r>
              <a:rPr lang="en-US" sz="2800" dirty="0" smtClean="0"/>
              <a:t>level</a:t>
            </a:r>
            <a:r>
              <a:rPr lang="cs-CZ" sz="2800" dirty="0" smtClean="0"/>
              <a:t>?</a:t>
            </a:r>
          </a:p>
          <a:p>
            <a:pPr algn="just"/>
            <a:endParaRPr lang="cs-CZ" sz="2800" dirty="0" smtClean="0"/>
          </a:p>
          <a:p>
            <a:pPr marL="457200" indent="-457200" algn="just">
              <a:buFont typeface="Arial" pitchFamily="34" charset="0"/>
              <a:buChar char="•"/>
            </a:pPr>
            <a:r>
              <a:rPr lang="cs-CZ" sz="2800" dirty="0" err="1" smtClean="0"/>
              <a:t>Product</a:t>
            </a:r>
            <a:r>
              <a:rPr lang="cs-CZ" sz="2800" dirty="0" smtClean="0"/>
              <a:t> </a:t>
            </a:r>
            <a:r>
              <a:rPr lang="cs-CZ" sz="2800" dirty="0" err="1" smtClean="0"/>
              <a:t>safety</a:t>
            </a:r>
            <a:r>
              <a:rPr lang="cs-CZ" sz="2800" dirty="0" smtClean="0"/>
              <a:t>? </a:t>
            </a:r>
            <a:r>
              <a:rPr lang="cs-CZ" sz="2800" dirty="0" err="1" smtClean="0"/>
              <a:t>For</a:t>
            </a:r>
            <a:r>
              <a:rPr lang="cs-CZ" sz="2800" dirty="0" smtClean="0"/>
              <a:t> </a:t>
            </a:r>
            <a:r>
              <a:rPr lang="cs-CZ" sz="2800" dirty="0" err="1" smtClean="0"/>
              <a:t>example</a:t>
            </a:r>
            <a:r>
              <a:rPr lang="cs-CZ" sz="2800" dirty="0" smtClean="0"/>
              <a:t> </a:t>
            </a:r>
            <a:r>
              <a:rPr lang="cs-CZ" sz="2800" dirty="0" err="1" smtClean="0"/>
              <a:t>candles</a:t>
            </a:r>
            <a:r>
              <a:rPr lang="cs-CZ" sz="2800" dirty="0" smtClean="0"/>
              <a:t>?</a:t>
            </a:r>
          </a:p>
          <a:p>
            <a:pPr marL="457200" indent="-457200" algn="just">
              <a:buFont typeface="Arial" pitchFamily="34" charset="0"/>
              <a:buChar char="•"/>
            </a:pPr>
            <a:r>
              <a:rPr lang="cs-CZ" sz="2800" dirty="0" err="1" smtClean="0"/>
              <a:t>Production</a:t>
            </a:r>
            <a:r>
              <a:rPr lang="cs-CZ" sz="2800" dirty="0" smtClean="0"/>
              <a:t> </a:t>
            </a:r>
            <a:r>
              <a:rPr lang="cs-CZ" sz="2800" dirty="0" err="1" smtClean="0"/>
              <a:t>of</a:t>
            </a:r>
            <a:r>
              <a:rPr lang="cs-CZ" sz="2800" dirty="0" smtClean="0"/>
              <a:t> </a:t>
            </a:r>
            <a:r>
              <a:rPr lang="cs-CZ" sz="2800" dirty="0" err="1" smtClean="0"/>
              <a:t>chemicals</a:t>
            </a:r>
            <a:r>
              <a:rPr lang="cs-CZ" sz="2800" dirty="0" smtClean="0"/>
              <a:t>?</a:t>
            </a:r>
          </a:p>
          <a:p>
            <a:pPr marL="457200" indent="-457200" algn="just">
              <a:buFont typeface="Arial" pitchFamily="34" charset="0"/>
              <a:buChar char="•"/>
            </a:pPr>
            <a:r>
              <a:rPr lang="cs-CZ" sz="2800" dirty="0" err="1" smtClean="0"/>
              <a:t>Protection</a:t>
            </a:r>
            <a:r>
              <a:rPr lang="cs-CZ" sz="2800" dirty="0" smtClean="0"/>
              <a:t> </a:t>
            </a:r>
            <a:r>
              <a:rPr lang="cs-CZ" sz="2800" dirty="0" err="1" smtClean="0"/>
              <a:t>of</a:t>
            </a:r>
            <a:r>
              <a:rPr lang="cs-CZ" sz="2800" dirty="0" smtClean="0"/>
              <a:t> </a:t>
            </a:r>
            <a:r>
              <a:rPr lang="cs-CZ" sz="2800" dirty="0" err="1" smtClean="0"/>
              <a:t>forests</a:t>
            </a:r>
            <a:r>
              <a:rPr lang="cs-CZ" sz="2800" dirty="0" smtClean="0"/>
              <a:t>?</a:t>
            </a:r>
          </a:p>
          <a:p>
            <a:pPr marL="457200" indent="-457200" algn="just">
              <a:buFont typeface="Arial" pitchFamily="34" charset="0"/>
              <a:buChar char="•"/>
            </a:pPr>
            <a:r>
              <a:rPr lang="cs-CZ" sz="2800" dirty="0" err="1" smtClean="0"/>
              <a:t>Protection</a:t>
            </a:r>
            <a:r>
              <a:rPr lang="cs-CZ" sz="2800" dirty="0" smtClean="0"/>
              <a:t> </a:t>
            </a:r>
            <a:r>
              <a:rPr lang="cs-CZ" sz="2800" dirty="0" err="1" smtClean="0"/>
              <a:t>of</a:t>
            </a:r>
            <a:r>
              <a:rPr lang="cs-CZ" sz="2800" dirty="0" smtClean="0"/>
              <a:t> </a:t>
            </a:r>
            <a:r>
              <a:rPr lang="cs-CZ" sz="2800" dirty="0" err="1" smtClean="0"/>
              <a:t>endangered</a:t>
            </a:r>
            <a:r>
              <a:rPr lang="cs-CZ" sz="2800" dirty="0" smtClean="0"/>
              <a:t> species?</a:t>
            </a:r>
          </a:p>
          <a:p>
            <a:pPr marL="457200" indent="-457200" algn="just">
              <a:buFont typeface="Arial" pitchFamily="34" charset="0"/>
              <a:buChar char="•"/>
            </a:pPr>
            <a:r>
              <a:rPr lang="cs-CZ" sz="2800" dirty="0" err="1" smtClean="0"/>
              <a:t>Environmental</a:t>
            </a:r>
            <a:r>
              <a:rPr lang="cs-CZ" sz="2800" dirty="0" smtClean="0"/>
              <a:t> </a:t>
            </a:r>
            <a:r>
              <a:rPr lang="cs-CZ" sz="2800" dirty="0" err="1" smtClean="0"/>
              <a:t>rights</a:t>
            </a:r>
            <a:r>
              <a:rPr lang="cs-CZ" sz="2800" dirty="0" smtClean="0"/>
              <a:t>?</a:t>
            </a:r>
          </a:p>
          <a:p>
            <a:pPr marL="457200" indent="-457200" algn="just">
              <a:buFont typeface="Arial" pitchFamily="34" charset="0"/>
              <a:buChar char="•"/>
            </a:pPr>
            <a:r>
              <a:rPr lang="cs-CZ" sz="2800" dirty="0" err="1" smtClean="0"/>
              <a:t>Liability</a:t>
            </a:r>
            <a:r>
              <a:rPr lang="cs-CZ" sz="2800" dirty="0" smtClean="0"/>
              <a:t>?</a:t>
            </a: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2234125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2) </a:t>
            </a:r>
            <a:r>
              <a:rPr lang="en-US" sz="2800" b="1" dirty="0"/>
              <a:t>EU law transposition and</a:t>
            </a:r>
            <a:r>
              <a:rPr lang="cs-CZ" sz="2800" b="1" dirty="0"/>
              <a:t> </a:t>
            </a:r>
            <a:r>
              <a:rPr lang="en-US" sz="2800" b="1" dirty="0"/>
              <a:t>implementation.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280920" cy="4955203"/>
          </a:xfrm>
          <a:prstGeom prst="rect">
            <a:avLst/>
          </a:prstGeom>
          <a:noFill/>
        </p:spPr>
        <p:txBody>
          <a:bodyPr wrap="square" rtlCol="0">
            <a:spAutoFit/>
          </a:bodyPr>
          <a:lstStyle/>
          <a:p>
            <a:r>
              <a:rPr lang="cs-CZ" sz="2800" dirty="0" smtClean="0"/>
              <a:t>Art. 4 (3) TEU:</a:t>
            </a:r>
          </a:p>
          <a:p>
            <a:r>
              <a:rPr lang="en-US" sz="2400" i="1" dirty="0" smtClean="0"/>
              <a:t>Pursuant </a:t>
            </a:r>
            <a:r>
              <a:rPr lang="en-US" sz="2400" i="1" dirty="0"/>
              <a:t>to the principle of sincere cooperation, the Union and the Member States shall, in </a:t>
            </a:r>
            <a:r>
              <a:rPr lang="en-US" sz="2400" i="1" dirty="0" smtClean="0"/>
              <a:t>full</a:t>
            </a:r>
            <a:r>
              <a:rPr lang="cs-CZ" sz="2400" i="1" dirty="0" smtClean="0"/>
              <a:t> </a:t>
            </a:r>
            <a:r>
              <a:rPr lang="en-US" sz="2400" i="1" dirty="0" smtClean="0"/>
              <a:t>mutual </a:t>
            </a:r>
            <a:r>
              <a:rPr lang="en-US" sz="2400" i="1" dirty="0"/>
              <a:t>respect, assist each other in carrying out tasks which flow from the Treaties</a:t>
            </a:r>
            <a:r>
              <a:rPr lang="en-US" sz="2400" i="1" dirty="0" smtClean="0"/>
              <a:t>.</a:t>
            </a:r>
            <a:endParaRPr lang="cs-CZ" sz="2400" i="1" dirty="0" smtClean="0"/>
          </a:p>
          <a:p>
            <a:endParaRPr lang="en-US" sz="2400" i="1" dirty="0"/>
          </a:p>
          <a:p>
            <a:r>
              <a:rPr lang="en-US" sz="2400" i="1" dirty="0"/>
              <a:t>The Member States </a:t>
            </a:r>
            <a:r>
              <a:rPr lang="en-US" sz="2400" i="1" dirty="0">
                <a:solidFill>
                  <a:srgbClr val="00B050"/>
                </a:solidFill>
              </a:rPr>
              <a:t>shall take any appropriate measure, general or particular, to ensure </a:t>
            </a:r>
            <a:r>
              <a:rPr lang="en-US" sz="2400" i="1" dirty="0" err="1">
                <a:solidFill>
                  <a:srgbClr val="00B050"/>
                </a:solidFill>
              </a:rPr>
              <a:t>fulfilment</a:t>
            </a:r>
            <a:r>
              <a:rPr lang="en-US" sz="2400" i="1" dirty="0">
                <a:solidFill>
                  <a:srgbClr val="00B050"/>
                </a:solidFill>
              </a:rPr>
              <a:t> of </a:t>
            </a:r>
            <a:r>
              <a:rPr lang="en-US" sz="2400" i="1" dirty="0" smtClean="0">
                <a:solidFill>
                  <a:srgbClr val="00B050"/>
                </a:solidFill>
              </a:rPr>
              <a:t>the</a:t>
            </a:r>
            <a:r>
              <a:rPr lang="cs-CZ" sz="2400" i="1" dirty="0" smtClean="0">
                <a:solidFill>
                  <a:srgbClr val="00B050"/>
                </a:solidFill>
              </a:rPr>
              <a:t> </a:t>
            </a:r>
            <a:r>
              <a:rPr lang="en-US" sz="2400" i="1" dirty="0" smtClean="0">
                <a:solidFill>
                  <a:srgbClr val="00B050"/>
                </a:solidFill>
              </a:rPr>
              <a:t>obligations </a:t>
            </a:r>
            <a:r>
              <a:rPr lang="en-US" sz="2400" i="1" dirty="0">
                <a:solidFill>
                  <a:srgbClr val="00B050"/>
                </a:solidFill>
              </a:rPr>
              <a:t>arising out of the Treaties or resulting from the acts of the institutions of the Union</a:t>
            </a:r>
            <a:r>
              <a:rPr lang="en-US" sz="2400" i="1" dirty="0" smtClean="0"/>
              <a:t>.</a:t>
            </a:r>
            <a:endParaRPr lang="cs-CZ" sz="2400" i="1" dirty="0" smtClean="0"/>
          </a:p>
          <a:p>
            <a:endParaRPr lang="en-US" sz="2400" i="1" dirty="0"/>
          </a:p>
          <a:p>
            <a:r>
              <a:rPr lang="en-US" sz="2400" i="1" dirty="0"/>
              <a:t>The Member States shall facilitate the achievement of </a:t>
            </a:r>
            <a:r>
              <a:rPr lang="en-US" sz="2400" i="1" dirty="0" smtClean="0"/>
              <a:t>the</a:t>
            </a:r>
            <a:r>
              <a:rPr lang="cs-CZ" sz="2400" i="1" dirty="0" smtClean="0"/>
              <a:t> </a:t>
            </a:r>
            <a:r>
              <a:rPr lang="en-US" sz="2400" i="1" dirty="0" smtClean="0"/>
              <a:t>Union's </a:t>
            </a:r>
            <a:r>
              <a:rPr lang="en-US" sz="2400" i="1" dirty="0"/>
              <a:t>tasks </a:t>
            </a:r>
            <a:r>
              <a:rPr lang="en-US" sz="2400" i="1" dirty="0">
                <a:solidFill>
                  <a:srgbClr val="C00000"/>
                </a:solidFill>
              </a:rPr>
              <a:t>and refrain from any </a:t>
            </a:r>
            <a:r>
              <a:rPr lang="en-US" sz="2400" i="1" dirty="0" smtClean="0">
                <a:solidFill>
                  <a:srgbClr val="C00000"/>
                </a:solidFill>
              </a:rPr>
              <a:t>measure</a:t>
            </a:r>
            <a:r>
              <a:rPr lang="cs-CZ" sz="2400" i="1" dirty="0" smtClean="0">
                <a:solidFill>
                  <a:srgbClr val="C00000"/>
                </a:solidFill>
              </a:rPr>
              <a:t> </a:t>
            </a:r>
            <a:r>
              <a:rPr lang="en-US" sz="2400" i="1" dirty="0" smtClean="0">
                <a:solidFill>
                  <a:srgbClr val="C00000"/>
                </a:solidFill>
              </a:rPr>
              <a:t>which </a:t>
            </a:r>
            <a:r>
              <a:rPr lang="en-US" sz="2400" i="1" dirty="0">
                <a:solidFill>
                  <a:srgbClr val="C00000"/>
                </a:solidFill>
              </a:rPr>
              <a:t>could </a:t>
            </a:r>
            <a:r>
              <a:rPr lang="en-US" sz="2400" i="1" dirty="0" err="1">
                <a:solidFill>
                  <a:srgbClr val="C00000"/>
                </a:solidFill>
              </a:rPr>
              <a:t>jeopardise</a:t>
            </a:r>
            <a:r>
              <a:rPr lang="en-US" sz="2400" i="1" dirty="0">
                <a:solidFill>
                  <a:srgbClr val="C00000"/>
                </a:solidFill>
              </a:rPr>
              <a:t> the attainment of the Union's objectives</a:t>
            </a:r>
            <a:r>
              <a:rPr lang="en-US" sz="2400" i="1" dirty="0"/>
              <a:t>.</a:t>
            </a:r>
            <a:endParaRPr lang="cs-CZ" sz="2400" i="1" dirty="0"/>
          </a:p>
        </p:txBody>
      </p:sp>
    </p:spTree>
    <p:extLst>
      <p:ext uri="{BB962C8B-B14F-4D97-AF65-F5344CB8AC3E}">
        <p14:creationId xmlns:p14="http://schemas.microsoft.com/office/powerpoint/2010/main" val="2769356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err="1" smtClean="0"/>
              <a:t>When</a:t>
            </a:r>
            <a:r>
              <a:rPr lang="cs-CZ" sz="4000" b="1" dirty="0" smtClean="0"/>
              <a:t>? C-126/96 </a:t>
            </a:r>
            <a:r>
              <a:rPr lang="cs-CZ" b="1" dirty="0" smtClean="0"/>
              <a:t>(</a:t>
            </a:r>
            <a:r>
              <a:rPr lang="cs-CZ" b="1" i="1" dirty="0"/>
              <a:t>Inter-</a:t>
            </a:r>
            <a:r>
              <a:rPr lang="cs-CZ" b="1" i="1" dirty="0" err="1"/>
              <a:t>Environnement</a:t>
            </a:r>
            <a:r>
              <a:rPr lang="cs-CZ" b="1" i="1" dirty="0"/>
              <a:t> </a:t>
            </a:r>
            <a:r>
              <a:rPr lang="cs-CZ" b="1" i="1" dirty="0" err="1" smtClean="0"/>
              <a:t>Wallonie</a:t>
            </a:r>
            <a:r>
              <a:rPr lang="cs-CZ" b="1" dirty="0" smtClean="0"/>
              <a:t>)</a:t>
            </a:r>
            <a:endParaRPr lang="cs-CZ" b="1" dirty="0"/>
          </a:p>
        </p:txBody>
      </p:sp>
      <p:sp>
        <p:nvSpPr>
          <p:cNvPr id="5" name="Zástupný symbol pro obsah 4"/>
          <p:cNvSpPr>
            <a:spLocks noGrp="1"/>
          </p:cNvSpPr>
          <p:nvPr>
            <p:ph idx="1"/>
          </p:nvPr>
        </p:nvSpPr>
        <p:spPr/>
        <p:txBody>
          <a:bodyPr>
            <a:normAutofit fontScale="92500" lnSpcReduction="20000"/>
          </a:bodyPr>
          <a:lstStyle/>
          <a:p>
            <a:r>
              <a:rPr lang="cs-CZ" sz="2800" dirty="0" smtClean="0"/>
              <a:t>T</a:t>
            </a:r>
            <a:r>
              <a:rPr lang="en-US" sz="2800" dirty="0" smtClean="0"/>
              <a:t>he Belgian</a:t>
            </a:r>
            <a:r>
              <a:rPr lang="cs-CZ" sz="2800" dirty="0" smtClean="0"/>
              <a:t> </a:t>
            </a:r>
            <a:r>
              <a:rPr lang="en-US" sz="2800" dirty="0" err="1" smtClean="0"/>
              <a:t>Conseil</a:t>
            </a:r>
            <a:r>
              <a:rPr lang="en-US" sz="2800" dirty="0" smtClean="0"/>
              <a:t> </a:t>
            </a:r>
            <a:r>
              <a:rPr lang="en-US" sz="2800" dirty="0" err="1"/>
              <a:t>d'État</a:t>
            </a:r>
            <a:r>
              <a:rPr lang="en-US" sz="2800" dirty="0"/>
              <a:t> referred to the Court for a preliminary </a:t>
            </a:r>
            <a:r>
              <a:rPr lang="en-US" sz="2800" dirty="0" smtClean="0"/>
              <a:t>ruling</a:t>
            </a:r>
            <a:endParaRPr lang="cs-CZ" sz="2800" dirty="0" smtClean="0"/>
          </a:p>
          <a:p>
            <a:r>
              <a:rPr lang="cs-CZ" sz="2800" dirty="0" smtClean="0"/>
              <a:t>P</a:t>
            </a:r>
            <a:r>
              <a:rPr lang="en-US" sz="2800" dirty="0" err="1" smtClean="0"/>
              <a:t>roceedings</a:t>
            </a:r>
            <a:r>
              <a:rPr lang="en-US" sz="2800" dirty="0" smtClean="0"/>
              <a:t> </a:t>
            </a:r>
            <a:r>
              <a:rPr lang="en-US" sz="2800" dirty="0"/>
              <a:t>brought by </a:t>
            </a:r>
            <a:r>
              <a:rPr lang="cs-CZ" sz="2800" dirty="0" err="1" smtClean="0"/>
              <a:t>an</a:t>
            </a:r>
            <a:r>
              <a:rPr lang="cs-CZ" sz="2800" dirty="0" smtClean="0"/>
              <a:t> NGO</a:t>
            </a:r>
            <a:r>
              <a:rPr lang="en-US" sz="2800" dirty="0" smtClean="0"/>
              <a:t> for </a:t>
            </a:r>
            <a:r>
              <a:rPr lang="en-US" sz="2800" dirty="0"/>
              <a:t>annulment of the Order of </a:t>
            </a:r>
            <a:r>
              <a:rPr lang="en-US" sz="2800" dirty="0" smtClean="0"/>
              <a:t>the</a:t>
            </a:r>
            <a:r>
              <a:rPr lang="cs-CZ" sz="2800" dirty="0" smtClean="0"/>
              <a:t> </a:t>
            </a:r>
            <a:r>
              <a:rPr lang="en-US" sz="2800" dirty="0" smtClean="0"/>
              <a:t>Walloon </a:t>
            </a:r>
            <a:r>
              <a:rPr lang="en-US" sz="2800" dirty="0"/>
              <a:t>Regional Executive </a:t>
            </a:r>
            <a:r>
              <a:rPr lang="en-US" sz="2800" dirty="0" smtClean="0"/>
              <a:t>on </a:t>
            </a:r>
            <a:r>
              <a:rPr lang="en-US" sz="2800" dirty="0"/>
              <a:t>toxic or hazardous </a:t>
            </a:r>
            <a:r>
              <a:rPr lang="en-US" sz="2800" dirty="0" smtClean="0"/>
              <a:t>waste</a:t>
            </a:r>
            <a:endParaRPr lang="cs-CZ" dirty="0"/>
          </a:p>
          <a:p>
            <a:r>
              <a:rPr lang="cs-CZ" dirty="0" smtClean="0"/>
              <a:t>Part </a:t>
            </a:r>
            <a:r>
              <a:rPr lang="cs-CZ" dirty="0" err="1" smtClean="0"/>
              <a:t>of</a:t>
            </a:r>
            <a:r>
              <a:rPr lang="cs-CZ" dirty="0" smtClean="0"/>
              <a:t> </a:t>
            </a:r>
            <a:r>
              <a:rPr lang="cs-CZ" dirty="0" err="1" smtClean="0"/>
              <a:t>the</a:t>
            </a:r>
            <a:r>
              <a:rPr lang="cs-CZ" dirty="0" smtClean="0"/>
              <a:t> </a:t>
            </a:r>
            <a:r>
              <a:rPr lang="en-US" dirty="0" smtClean="0"/>
              <a:t>Order infringes</a:t>
            </a:r>
            <a:r>
              <a:rPr lang="cs-CZ" dirty="0" smtClean="0"/>
              <a:t> (?) </a:t>
            </a:r>
            <a:r>
              <a:rPr lang="cs-CZ" dirty="0" err="1" smtClean="0"/>
              <a:t>the</a:t>
            </a:r>
            <a:r>
              <a:rPr lang="cs-CZ" dirty="0" smtClean="0"/>
              <a:t> EU </a:t>
            </a:r>
            <a:r>
              <a:rPr lang="cs-CZ" dirty="0" err="1" smtClean="0"/>
              <a:t>directives</a:t>
            </a:r>
            <a:r>
              <a:rPr lang="cs-CZ" dirty="0" smtClean="0"/>
              <a:t> </a:t>
            </a:r>
            <a:r>
              <a:rPr lang="en-US" dirty="0" smtClean="0"/>
              <a:t>as </a:t>
            </a:r>
            <a:r>
              <a:rPr lang="en-US" dirty="0"/>
              <a:t>it excludes from the permit system </a:t>
            </a:r>
            <a:r>
              <a:rPr lang="en-US" dirty="0" smtClean="0"/>
              <a:t>the</a:t>
            </a:r>
            <a:r>
              <a:rPr lang="cs-CZ" dirty="0" smtClean="0"/>
              <a:t> </a:t>
            </a:r>
            <a:r>
              <a:rPr lang="en-US" dirty="0" smtClean="0"/>
              <a:t>operations </a:t>
            </a:r>
            <a:r>
              <a:rPr lang="en-US" dirty="0"/>
              <a:t>of setting up and running an installation intended specifically for </a:t>
            </a:r>
            <a:r>
              <a:rPr lang="en-US" dirty="0" smtClean="0"/>
              <a:t>the</a:t>
            </a:r>
            <a:r>
              <a:rPr lang="cs-CZ" dirty="0" smtClean="0"/>
              <a:t> </a:t>
            </a:r>
            <a:r>
              <a:rPr lang="en-US" dirty="0" smtClean="0"/>
              <a:t>collection</a:t>
            </a:r>
            <a:r>
              <a:rPr lang="en-US" dirty="0"/>
              <a:t>, pre-treatment, disposal or recovery of toxic or dangerous waste, </a:t>
            </a:r>
            <a:r>
              <a:rPr lang="en-US" dirty="0" smtClean="0"/>
              <a:t>where</a:t>
            </a:r>
            <a:r>
              <a:rPr lang="cs-CZ" dirty="0" smtClean="0"/>
              <a:t> </a:t>
            </a:r>
            <a:r>
              <a:rPr lang="en-US" dirty="0" smtClean="0"/>
              <a:t>that </a:t>
            </a:r>
            <a:r>
              <a:rPr lang="en-US" dirty="0"/>
              <a:t>installation forms </a:t>
            </a:r>
            <a:r>
              <a:rPr lang="en-US" dirty="0" smtClean="0"/>
              <a:t>an </a:t>
            </a:r>
            <a:r>
              <a:rPr lang="en-US" dirty="0"/>
              <a:t>integral part of an industrial production </a:t>
            </a:r>
            <a:r>
              <a:rPr lang="en-US" dirty="0" err="1" smtClean="0"/>
              <a:t>proce</a:t>
            </a:r>
            <a:r>
              <a:rPr lang="cs-CZ" dirty="0" smtClean="0"/>
              <a:t>s</a:t>
            </a:r>
            <a:r>
              <a:rPr lang="en-US" dirty="0" smtClean="0"/>
              <a:t>s</a:t>
            </a:r>
            <a:r>
              <a:rPr lang="cs-CZ" dirty="0" smtClean="0"/>
              <a:t>.</a:t>
            </a:r>
            <a:endParaRPr lang="cs-CZ" dirty="0"/>
          </a:p>
        </p:txBody>
      </p:sp>
    </p:spTree>
    <p:extLst>
      <p:ext uri="{BB962C8B-B14F-4D97-AF65-F5344CB8AC3E}">
        <p14:creationId xmlns:p14="http://schemas.microsoft.com/office/powerpoint/2010/main" val="228268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229600" cy="4525963"/>
          </a:xfrm>
        </p:spPr>
        <p:txBody>
          <a:bodyPr>
            <a:normAutofit/>
          </a:bodyPr>
          <a:lstStyle/>
          <a:p>
            <a:pPr marL="457200" indent="-457200">
              <a:buAutoNum type="arabicPeriod"/>
            </a:pPr>
            <a:r>
              <a:rPr lang="cs-CZ" b="1" u="sng" dirty="0" err="1" smtClean="0">
                <a:ea typeface="ＭＳ Ｐゴシック" pitchFamily="34" charset="-128"/>
              </a:rPr>
              <a:t>Secondary</a:t>
            </a:r>
            <a:r>
              <a:rPr lang="cs-CZ" b="1" u="sng" dirty="0" smtClean="0">
                <a:ea typeface="ＭＳ Ｐゴシック" pitchFamily="34" charset="-128"/>
              </a:rPr>
              <a:t> </a:t>
            </a:r>
            <a:r>
              <a:rPr lang="cs-CZ" b="1" u="sng" dirty="0" err="1" smtClean="0">
                <a:ea typeface="ＭＳ Ｐゴシック" pitchFamily="34" charset="-128"/>
              </a:rPr>
              <a:t>legislation</a:t>
            </a:r>
            <a:r>
              <a:rPr lang="cs-CZ" dirty="0" smtClean="0">
                <a:ea typeface="ＭＳ Ｐゴシック" pitchFamily="34" charset="-128"/>
              </a:rPr>
              <a:t>: </a:t>
            </a:r>
            <a:r>
              <a:rPr lang="en-US" dirty="0">
                <a:ea typeface="ＭＳ Ｐゴシック" pitchFamily="34" charset="-128"/>
              </a:rPr>
              <a:t>Horizontal </a:t>
            </a:r>
            <a:r>
              <a:rPr lang="en-US" dirty="0" smtClean="0">
                <a:ea typeface="ＭＳ Ｐゴシック" pitchFamily="34" charset="-128"/>
              </a:rPr>
              <a:t>legislation</a:t>
            </a:r>
            <a:r>
              <a:rPr lang="cs-CZ" dirty="0" smtClean="0">
                <a:ea typeface="ＭＳ Ｐゴシック" pitchFamily="34" charset="-128"/>
              </a:rPr>
              <a:t>, </a:t>
            </a:r>
            <a:r>
              <a:rPr lang="cs-CZ" dirty="0" err="1" smtClean="0">
                <a:ea typeface="ＭＳ Ｐゴシック" pitchFamily="34" charset="-128"/>
              </a:rPr>
              <a:t>Sectoral</a:t>
            </a:r>
            <a:r>
              <a:rPr lang="cs-CZ" dirty="0" smtClean="0">
                <a:ea typeface="ＭＳ Ｐゴシック" pitchFamily="34" charset="-128"/>
              </a:rPr>
              <a:t> </a:t>
            </a:r>
            <a:r>
              <a:rPr lang="cs-CZ" dirty="0" err="1" smtClean="0">
                <a:ea typeface="ＭＳ Ｐゴシック" pitchFamily="34" charset="-128"/>
              </a:rPr>
              <a:t>legislation</a:t>
            </a:r>
            <a:endParaRPr lang="cs-CZ" dirty="0" smtClean="0">
              <a:ea typeface="ＭＳ Ｐゴシック" pitchFamily="34" charset="-128"/>
            </a:endParaRPr>
          </a:p>
          <a:p>
            <a:pPr marL="457200" indent="-457200">
              <a:buAutoNum type="arabicPeriod"/>
            </a:pPr>
            <a:r>
              <a:rPr lang="cs-CZ" dirty="0" err="1" smtClean="0">
                <a:ea typeface="ＭＳ Ｐゴシック" pitchFamily="34" charset="-128"/>
              </a:rPr>
              <a:t>Around</a:t>
            </a:r>
            <a:r>
              <a:rPr lang="cs-CZ" dirty="0" smtClean="0">
                <a:ea typeface="ＭＳ Ｐゴシック" pitchFamily="34" charset="-128"/>
              </a:rPr>
              <a:t> 1000 </a:t>
            </a:r>
            <a:r>
              <a:rPr lang="cs-CZ" dirty="0" err="1" smtClean="0">
                <a:ea typeface="ＭＳ Ｐゴシック" pitchFamily="34" charset="-128"/>
              </a:rPr>
              <a:t>pieces</a:t>
            </a:r>
            <a:r>
              <a:rPr lang="cs-CZ" dirty="0" smtClean="0">
                <a:ea typeface="ＭＳ Ｐゴシック" pitchFamily="34" charset="-128"/>
              </a:rPr>
              <a:t> </a:t>
            </a:r>
            <a:r>
              <a:rPr lang="cs-CZ" dirty="0" err="1" smtClean="0">
                <a:ea typeface="ＭＳ Ｐゴシック" pitchFamily="34" charset="-128"/>
              </a:rPr>
              <a:t>of</a:t>
            </a:r>
            <a:r>
              <a:rPr lang="cs-CZ" dirty="0" smtClean="0">
                <a:ea typeface="ＭＳ Ｐゴシック" pitchFamily="34" charset="-128"/>
              </a:rPr>
              <a:t> </a:t>
            </a:r>
            <a:r>
              <a:rPr lang="cs-CZ" dirty="0" err="1" smtClean="0">
                <a:ea typeface="ＭＳ Ｐゴシック" pitchFamily="34" charset="-128"/>
              </a:rPr>
              <a:t>legislation</a:t>
            </a:r>
            <a:r>
              <a:rPr lang="cs-CZ" dirty="0" smtClean="0">
                <a:ea typeface="ＭＳ Ｐゴシック" pitchFamily="34" charset="-128"/>
              </a:rPr>
              <a:t> (200 </a:t>
            </a:r>
            <a:r>
              <a:rPr lang="cs-CZ" dirty="0" err="1" smtClean="0">
                <a:ea typeface="ＭＳ Ｐゴシック" pitchFamily="34" charset="-128"/>
              </a:rPr>
              <a:t>important</a:t>
            </a:r>
            <a:r>
              <a:rPr lang="cs-CZ" dirty="0" smtClean="0">
                <a:ea typeface="ＭＳ Ｐゴシック" pitchFamily="34" charset="-128"/>
              </a:rPr>
              <a:t>) </a:t>
            </a:r>
            <a:r>
              <a:rPr lang="cs-CZ" dirty="0" err="1" smtClean="0">
                <a:ea typeface="ＭＳ Ｐゴシック" pitchFamily="34" charset="-128"/>
              </a:rPr>
              <a:t>targeted</a:t>
            </a:r>
            <a:r>
              <a:rPr lang="cs-CZ" dirty="0" smtClean="0">
                <a:ea typeface="ＭＳ Ｐゴシック" pitchFamily="34" charset="-128"/>
              </a:rPr>
              <a:t> </a:t>
            </a:r>
            <a:r>
              <a:rPr lang="cs-CZ" dirty="0" err="1" smtClean="0">
                <a:ea typeface="ＭＳ Ｐゴシック" pitchFamily="34" charset="-128"/>
              </a:rPr>
              <a:t>at</a:t>
            </a:r>
            <a:r>
              <a:rPr lang="cs-CZ" dirty="0" smtClean="0">
                <a:ea typeface="ＭＳ Ｐゴシック" pitchFamily="34" charset="-128"/>
              </a:rPr>
              <a:t> </a:t>
            </a:r>
            <a:r>
              <a:rPr lang="cs-CZ" u="sng" dirty="0" err="1" smtClean="0">
                <a:ea typeface="ＭＳ Ｐゴシック" pitchFamily="34" charset="-128"/>
              </a:rPr>
              <a:t>both</a:t>
            </a:r>
            <a:r>
              <a:rPr lang="cs-CZ" u="sng" dirty="0" smtClean="0">
                <a:ea typeface="ＭＳ Ｐゴシック" pitchFamily="34" charset="-128"/>
              </a:rPr>
              <a:t> EU </a:t>
            </a:r>
            <a:r>
              <a:rPr lang="cs-CZ" u="sng" dirty="0" err="1" smtClean="0">
                <a:ea typeface="ＭＳ Ｐゴシック" pitchFamily="34" charset="-128"/>
              </a:rPr>
              <a:t>and</a:t>
            </a:r>
            <a:r>
              <a:rPr lang="cs-CZ" u="sng" dirty="0" smtClean="0">
                <a:ea typeface="ＭＳ Ｐゴシック" pitchFamily="34" charset="-128"/>
              </a:rPr>
              <a:t> </a:t>
            </a:r>
            <a:r>
              <a:rPr lang="cs-CZ" u="sng" dirty="0" err="1" smtClean="0">
                <a:ea typeface="ＭＳ Ｐゴシック" pitchFamily="34" charset="-128"/>
              </a:rPr>
              <a:t>member</a:t>
            </a:r>
            <a:r>
              <a:rPr lang="cs-CZ" u="sng" dirty="0" smtClean="0">
                <a:ea typeface="ＭＳ Ｐゴシック" pitchFamily="34" charset="-128"/>
              </a:rPr>
              <a:t> </a:t>
            </a:r>
            <a:r>
              <a:rPr lang="cs-CZ" u="sng" dirty="0" err="1" smtClean="0">
                <a:ea typeface="ＭＳ Ｐゴシック" pitchFamily="34" charset="-128"/>
              </a:rPr>
              <a:t>states</a:t>
            </a:r>
            <a:r>
              <a:rPr lang="cs-CZ" dirty="0" smtClean="0">
                <a:ea typeface="ＭＳ Ｐゴシック" pitchFamily="34" charset="-128"/>
              </a:rPr>
              <a:t>, </a:t>
            </a:r>
            <a:r>
              <a:rPr lang="cs-CZ" u="sng" dirty="0" smtClean="0">
                <a:ea typeface="ＭＳ Ｐゴシック" pitchFamily="34" charset="-128"/>
              </a:rPr>
              <a:t>not a </a:t>
            </a:r>
            <a:r>
              <a:rPr lang="cs-CZ" u="sng" dirty="0" err="1" smtClean="0">
                <a:ea typeface="ＭＳ Ｐゴシック" pitchFamily="34" charset="-128"/>
              </a:rPr>
              <a:t>comperhensive</a:t>
            </a:r>
            <a:r>
              <a:rPr lang="cs-CZ" u="sng" dirty="0" smtClean="0">
                <a:ea typeface="ＭＳ Ｐゴシック" pitchFamily="34" charset="-128"/>
              </a:rPr>
              <a:t> </a:t>
            </a:r>
            <a:r>
              <a:rPr lang="cs-CZ" u="sng" dirty="0" err="1" smtClean="0">
                <a:ea typeface="ＭＳ Ｐゴシック" pitchFamily="34" charset="-128"/>
              </a:rPr>
              <a:t>system</a:t>
            </a:r>
            <a:endParaRPr lang="cs-CZ" u="sng"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Last </a:t>
            </a:r>
            <a:r>
              <a:rPr lang="cs-CZ" sz="4000" b="1" dirty="0" err="1" smtClean="0"/>
              <a:t>seminar</a:t>
            </a:r>
            <a:r>
              <a:rPr lang="cs-CZ" sz="4000" b="1" dirty="0" smtClean="0"/>
              <a:t> </a:t>
            </a:r>
            <a:r>
              <a:rPr lang="cs-CZ" sz="4000" b="1" dirty="0" err="1" smtClean="0"/>
              <a:t>summary</a:t>
            </a:r>
            <a:endParaRPr lang="cs-CZ" sz="4000" b="1" dirty="0"/>
          </a:p>
        </p:txBody>
      </p:sp>
    </p:spTree>
    <p:extLst>
      <p:ext uri="{BB962C8B-B14F-4D97-AF65-F5344CB8AC3E}">
        <p14:creationId xmlns:p14="http://schemas.microsoft.com/office/powerpoint/2010/main" val="25431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2) </a:t>
            </a:r>
            <a:r>
              <a:rPr lang="en-US" sz="2800" b="1" dirty="0"/>
              <a:t>EU law transposition and</a:t>
            </a:r>
            <a:r>
              <a:rPr lang="cs-CZ" sz="2800" b="1" dirty="0"/>
              <a:t> </a:t>
            </a:r>
            <a:r>
              <a:rPr lang="en-US" sz="2800" b="1" dirty="0"/>
              <a:t>implementation.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469221" cy="7786747"/>
          </a:xfrm>
          <a:prstGeom prst="rect">
            <a:avLst/>
          </a:prstGeom>
          <a:noFill/>
        </p:spPr>
        <p:txBody>
          <a:bodyPr wrap="square" rtlCol="0">
            <a:spAutoFit/>
          </a:bodyPr>
          <a:lstStyle/>
          <a:p>
            <a:r>
              <a:rPr lang="cs-CZ" sz="2400" b="1" dirty="0" smtClean="0"/>
              <a:t>D</a:t>
            </a:r>
            <a:r>
              <a:rPr lang="en-US" sz="2400" b="1" dirty="0" err="1" smtClean="0"/>
              <a:t>uring</a:t>
            </a:r>
            <a:r>
              <a:rPr lang="en-US" sz="2400" b="1" dirty="0" smtClean="0"/>
              <a:t> </a:t>
            </a:r>
            <a:r>
              <a:rPr lang="en-US" sz="2400" b="1" dirty="0"/>
              <a:t>the period laid </a:t>
            </a:r>
            <a:r>
              <a:rPr lang="en-US" sz="2400" b="1" dirty="0" smtClean="0"/>
              <a:t>for </a:t>
            </a:r>
            <a:r>
              <a:rPr lang="en-US" sz="2400" b="1" dirty="0" err="1" smtClean="0"/>
              <a:t>implementatio</a:t>
            </a:r>
            <a:r>
              <a:rPr lang="cs-CZ" sz="2400" b="1" dirty="0" smtClean="0"/>
              <a:t>n? C-129/96</a:t>
            </a:r>
          </a:p>
          <a:p>
            <a:endParaRPr lang="cs-CZ" sz="2400" b="1" dirty="0"/>
          </a:p>
          <a:p>
            <a:pPr marL="285750" indent="-285750" algn="just">
              <a:buFont typeface="Arial" panose="020B0604020202020204" pitchFamily="34" charset="0"/>
              <a:buChar char="•"/>
            </a:pPr>
            <a:r>
              <a:rPr lang="en-US" sz="2000" i="1" dirty="0" smtClean="0"/>
              <a:t>Since </a:t>
            </a:r>
            <a:r>
              <a:rPr lang="en-US" sz="2000" i="1" dirty="0"/>
              <a:t>the purpose of such a period is, in particular, to give Member States </a:t>
            </a:r>
            <a:r>
              <a:rPr lang="en-US" sz="2000" i="1" dirty="0" smtClean="0"/>
              <a:t>the</a:t>
            </a:r>
            <a:r>
              <a:rPr lang="cs-CZ" sz="2000" i="1" dirty="0" smtClean="0"/>
              <a:t> </a:t>
            </a:r>
            <a:r>
              <a:rPr lang="en-US" sz="2000" i="1" dirty="0" smtClean="0"/>
              <a:t>necessary </a:t>
            </a:r>
            <a:r>
              <a:rPr lang="en-US" sz="2000" i="1" dirty="0"/>
              <a:t>time to adopt transposition measures, </a:t>
            </a:r>
            <a:r>
              <a:rPr lang="en-US" sz="2000" b="1" i="1" dirty="0">
                <a:solidFill>
                  <a:schemeClr val="tx2">
                    <a:lumMod val="60000"/>
                    <a:lumOff val="40000"/>
                  </a:schemeClr>
                </a:solidFill>
              </a:rPr>
              <a:t>they cannot be faulted for </a:t>
            </a:r>
            <a:r>
              <a:rPr lang="en-US" sz="2000" b="1" i="1" dirty="0" smtClean="0">
                <a:solidFill>
                  <a:schemeClr val="tx2">
                    <a:lumMod val="60000"/>
                    <a:lumOff val="40000"/>
                  </a:schemeClr>
                </a:solidFill>
              </a:rPr>
              <a:t>not</a:t>
            </a:r>
            <a:r>
              <a:rPr lang="cs-CZ" sz="2000" b="1" i="1" dirty="0" smtClean="0">
                <a:solidFill>
                  <a:schemeClr val="tx2">
                    <a:lumMod val="60000"/>
                    <a:lumOff val="40000"/>
                  </a:schemeClr>
                </a:solidFill>
              </a:rPr>
              <a:t> </a:t>
            </a:r>
            <a:r>
              <a:rPr lang="en-US" sz="2000" b="1" i="1" dirty="0" smtClean="0">
                <a:solidFill>
                  <a:schemeClr val="tx2">
                    <a:lumMod val="60000"/>
                    <a:lumOff val="40000"/>
                  </a:schemeClr>
                </a:solidFill>
              </a:rPr>
              <a:t>having </a:t>
            </a:r>
            <a:r>
              <a:rPr lang="en-US" sz="2000" b="1" i="1" dirty="0">
                <a:solidFill>
                  <a:schemeClr val="tx2">
                    <a:lumMod val="60000"/>
                    <a:lumOff val="40000"/>
                  </a:schemeClr>
                </a:solidFill>
              </a:rPr>
              <a:t>transposed the directive </a:t>
            </a:r>
            <a:r>
              <a:rPr lang="en-US" sz="2000" i="1" dirty="0"/>
              <a:t>into their internal legal order before expiry of </a:t>
            </a:r>
            <a:r>
              <a:rPr lang="en-US" sz="2000" i="1" dirty="0" smtClean="0"/>
              <a:t>that</a:t>
            </a:r>
            <a:r>
              <a:rPr lang="cs-CZ" sz="2000" i="1" dirty="0" smtClean="0"/>
              <a:t> </a:t>
            </a:r>
            <a:r>
              <a:rPr lang="en-US" sz="2000" i="1" dirty="0" smtClean="0"/>
              <a:t>period</a:t>
            </a:r>
            <a:r>
              <a:rPr lang="en-US" sz="2000" i="1" dirty="0"/>
              <a:t>.</a:t>
            </a:r>
          </a:p>
          <a:p>
            <a:pPr marL="285750" indent="-285750" algn="just">
              <a:buFont typeface="Arial" panose="020B0604020202020204" pitchFamily="34" charset="0"/>
              <a:buChar char="•"/>
            </a:pPr>
            <a:r>
              <a:rPr lang="en-US" sz="2000" i="1" dirty="0" smtClean="0"/>
              <a:t>Nevertheless</a:t>
            </a:r>
            <a:r>
              <a:rPr lang="en-US" sz="2000" i="1" dirty="0"/>
              <a:t>, it is during the transposition period that the Member States </a:t>
            </a:r>
            <a:r>
              <a:rPr lang="en-US" sz="2000" b="1" i="1" dirty="0" smtClean="0">
                <a:solidFill>
                  <a:schemeClr val="tx2">
                    <a:lumMod val="60000"/>
                    <a:lumOff val="40000"/>
                  </a:schemeClr>
                </a:solidFill>
              </a:rPr>
              <a:t>must</a:t>
            </a:r>
            <a:r>
              <a:rPr lang="cs-CZ" sz="2000" b="1" i="1" dirty="0" smtClean="0">
                <a:solidFill>
                  <a:schemeClr val="tx2">
                    <a:lumMod val="60000"/>
                    <a:lumOff val="40000"/>
                  </a:schemeClr>
                </a:solidFill>
              </a:rPr>
              <a:t> </a:t>
            </a:r>
            <a:r>
              <a:rPr lang="en-US" sz="2000" b="1" i="1" dirty="0" smtClean="0">
                <a:solidFill>
                  <a:schemeClr val="tx2">
                    <a:lumMod val="60000"/>
                    <a:lumOff val="40000"/>
                  </a:schemeClr>
                </a:solidFill>
              </a:rPr>
              <a:t>take </a:t>
            </a:r>
            <a:r>
              <a:rPr lang="en-US" sz="2000" b="1" i="1" dirty="0">
                <a:solidFill>
                  <a:schemeClr val="tx2">
                    <a:lumMod val="60000"/>
                    <a:lumOff val="40000"/>
                  </a:schemeClr>
                </a:solidFill>
              </a:rPr>
              <a:t>the measures necessary to ensure</a:t>
            </a:r>
            <a:r>
              <a:rPr lang="en-US" sz="2000" i="1" dirty="0"/>
              <a:t> that the result prescribed by the </a:t>
            </a:r>
            <a:r>
              <a:rPr lang="en-US" sz="2000" i="1" dirty="0" smtClean="0"/>
              <a:t>directive</a:t>
            </a:r>
            <a:r>
              <a:rPr lang="cs-CZ" sz="2000" i="1" dirty="0" smtClean="0"/>
              <a:t> </a:t>
            </a:r>
            <a:r>
              <a:rPr lang="en-US" sz="2000" i="1" dirty="0" smtClean="0"/>
              <a:t>is </a:t>
            </a:r>
            <a:r>
              <a:rPr lang="en-US" sz="2000" i="1" dirty="0"/>
              <a:t>achieved at the end of that period.</a:t>
            </a:r>
          </a:p>
          <a:p>
            <a:pPr marL="285750" indent="-285750" algn="just">
              <a:buFont typeface="Arial" panose="020B0604020202020204" pitchFamily="34" charset="0"/>
              <a:buChar char="•"/>
            </a:pPr>
            <a:r>
              <a:rPr lang="en-US" sz="2000" i="1" dirty="0" smtClean="0"/>
              <a:t>Although </a:t>
            </a:r>
            <a:r>
              <a:rPr lang="en-US" sz="2000" i="1" dirty="0"/>
              <a:t>the Member States are not obliged to adopt those measures before </a:t>
            </a:r>
            <a:r>
              <a:rPr lang="en-US" sz="2000" i="1" dirty="0" smtClean="0"/>
              <a:t>the</a:t>
            </a:r>
            <a:r>
              <a:rPr lang="cs-CZ" sz="2000" i="1" dirty="0" smtClean="0"/>
              <a:t> </a:t>
            </a:r>
            <a:r>
              <a:rPr lang="en-US" sz="2000" i="1" dirty="0" smtClean="0"/>
              <a:t>end </a:t>
            </a:r>
            <a:r>
              <a:rPr lang="en-US" sz="2000" i="1" dirty="0"/>
              <a:t>of the period prescribed for transposition, it follows from the second </a:t>
            </a:r>
            <a:r>
              <a:rPr lang="en-US" sz="2000" i="1" dirty="0" smtClean="0"/>
              <a:t>paragraph</a:t>
            </a:r>
            <a:r>
              <a:rPr lang="cs-CZ" sz="2000" i="1" dirty="0" smtClean="0"/>
              <a:t> </a:t>
            </a:r>
            <a:r>
              <a:rPr lang="en-US" sz="2000" i="1" dirty="0" smtClean="0"/>
              <a:t>of </a:t>
            </a:r>
            <a:r>
              <a:rPr lang="en-US" sz="2000" i="1" dirty="0"/>
              <a:t>Article 5 in conjunction with the third paragraph of Article 189 of the </a:t>
            </a:r>
            <a:r>
              <a:rPr lang="en-US" sz="2000" i="1" dirty="0" smtClean="0"/>
              <a:t>Treaty</a:t>
            </a:r>
            <a:r>
              <a:rPr lang="cs-CZ" sz="2000" i="1" dirty="0" smtClean="0"/>
              <a:t> </a:t>
            </a:r>
            <a:r>
              <a:rPr lang="en-US" sz="2000" i="1" dirty="0" smtClean="0"/>
              <a:t>and </a:t>
            </a:r>
            <a:r>
              <a:rPr lang="en-US" sz="2000" i="1" dirty="0"/>
              <a:t>from the directive itself that </a:t>
            </a:r>
            <a:r>
              <a:rPr lang="en-US" sz="2000" b="1" i="1" dirty="0">
                <a:solidFill>
                  <a:schemeClr val="tx2">
                    <a:lumMod val="60000"/>
                    <a:lumOff val="40000"/>
                  </a:schemeClr>
                </a:solidFill>
              </a:rPr>
              <a:t>during that period they must refrain from </a:t>
            </a:r>
            <a:r>
              <a:rPr lang="en-US" sz="2000" b="1" i="1" dirty="0" smtClean="0">
                <a:solidFill>
                  <a:schemeClr val="tx2">
                    <a:lumMod val="60000"/>
                    <a:lumOff val="40000"/>
                  </a:schemeClr>
                </a:solidFill>
              </a:rPr>
              <a:t>taking</a:t>
            </a:r>
            <a:r>
              <a:rPr lang="cs-CZ" sz="2000" b="1" i="1" dirty="0" smtClean="0">
                <a:solidFill>
                  <a:schemeClr val="tx2">
                    <a:lumMod val="60000"/>
                    <a:lumOff val="40000"/>
                  </a:schemeClr>
                </a:solidFill>
              </a:rPr>
              <a:t> </a:t>
            </a:r>
            <a:r>
              <a:rPr lang="en-US" sz="2000" b="1" i="1" dirty="0" smtClean="0">
                <a:solidFill>
                  <a:schemeClr val="tx2">
                    <a:lumMod val="60000"/>
                    <a:lumOff val="40000"/>
                  </a:schemeClr>
                </a:solidFill>
              </a:rPr>
              <a:t>any </a:t>
            </a:r>
            <a:r>
              <a:rPr lang="en-US" sz="2000" b="1" i="1" dirty="0">
                <a:solidFill>
                  <a:schemeClr val="tx2">
                    <a:lumMod val="60000"/>
                    <a:lumOff val="40000"/>
                  </a:schemeClr>
                </a:solidFill>
              </a:rPr>
              <a:t>measures liable seriously to compromise the result prescribed</a:t>
            </a:r>
            <a:r>
              <a:rPr lang="en-US" sz="2000" i="1" dirty="0"/>
              <a:t>.</a:t>
            </a:r>
            <a:endParaRPr lang="cs-CZ" sz="2000" i="1" dirty="0" smtClean="0"/>
          </a:p>
          <a:p>
            <a:endParaRPr lang="cs-CZ" sz="2400" b="1" dirty="0"/>
          </a:p>
          <a:p>
            <a:endParaRPr lang="cs-CZ" sz="2400" b="1" dirty="0" smtClean="0"/>
          </a:p>
          <a:p>
            <a:endParaRPr lang="cs-CZ" sz="2400" b="1" dirty="0" smtClean="0"/>
          </a:p>
          <a:p>
            <a:endParaRPr lang="cs-CZ" sz="2400" b="1" i="1" dirty="0"/>
          </a:p>
          <a:p>
            <a:endParaRPr lang="cs-CZ" sz="2400" b="1" i="1" dirty="0" smtClean="0"/>
          </a:p>
          <a:p>
            <a:endParaRPr lang="cs-CZ" sz="2400" i="1" dirty="0"/>
          </a:p>
          <a:p>
            <a:endParaRPr lang="cs-CZ" sz="2400" i="1" dirty="0" smtClean="0"/>
          </a:p>
          <a:p>
            <a:r>
              <a:rPr lang="cs-CZ" sz="2400" dirty="0"/>
              <a:t> </a:t>
            </a:r>
            <a:endParaRPr lang="cs-CZ" sz="2400" i="1" dirty="0"/>
          </a:p>
        </p:txBody>
      </p:sp>
    </p:spTree>
    <p:extLst>
      <p:ext uri="{BB962C8B-B14F-4D97-AF65-F5344CB8AC3E}">
        <p14:creationId xmlns:p14="http://schemas.microsoft.com/office/powerpoint/2010/main" val="1613547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2) </a:t>
            </a:r>
            <a:r>
              <a:rPr lang="en-US" sz="2800" b="1" dirty="0"/>
              <a:t>EU law transposition and</a:t>
            </a:r>
            <a:r>
              <a:rPr lang="cs-CZ" sz="2800" b="1" dirty="0"/>
              <a:t> </a:t>
            </a:r>
            <a:r>
              <a:rPr lang="en-US" sz="2800" b="1" dirty="0"/>
              <a:t>implementation.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280920" cy="1569660"/>
          </a:xfrm>
          <a:prstGeom prst="rect">
            <a:avLst/>
          </a:prstGeom>
          <a:noFill/>
        </p:spPr>
        <p:txBody>
          <a:bodyPr wrap="square" rtlCol="0">
            <a:spAutoFit/>
          </a:bodyPr>
          <a:lstStyle/>
          <a:p>
            <a:r>
              <a:rPr lang="cs-CZ" sz="2400" b="1" dirty="0" smtClean="0"/>
              <a:t>D</a:t>
            </a:r>
            <a:r>
              <a:rPr lang="en-US" sz="2400" b="1" dirty="0" err="1" smtClean="0"/>
              <a:t>uring</a:t>
            </a:r>
            <a:r>
              <a:rPr lang="en-US" sz="2400" b="1" dirty="0" smtClean="0"/>
              <a:t> </a:t>
            </a:r>
            <a:r>
              <a:rPr lang="en-US" sz="2400" b="1" dirty="0"/>
              <a:t>the period laid </a:t>
            </a:r>
            <a:r>
              <a:rPr lang="en-US" sz="2400" b="1" dirty="0" smtClean="0"/>
              <a:t>for </a:t>
            </a:r>
            <a:r>
              <a:rPr lang="en-US" sz="2400" b="1" dirty="0" err="1" smtClean="0"/>
              <a:t>implementatio</a:t>
            </a:r>
            <a:r>
              <a:rPr lang="cs-CZ" sz="2400" b="1" dirty="0" smtClean="0"/>
              <a:t>n? C-129/96</a:t>
            </a:r>
            <a:endParaRPr lang="cs-CZ" sz="2400" b="1" i="1" dirty="0" smtClean="0"/>
          </a:p>
          <a:p>
            <a:endParaRPr lang="cs-CZ" sz="2400" i="1" dirty="0"/>
          </a:p>
          <a:p>
            <a:endParaRPr lang="cs-CZ" sz="2400" i="1" dirty="0" smtClean="0"/>
          </a:p>
          <a:p>
            <a:r>
              <a:rPr lang="cs-CZ" sz="2400" dirty="0"/>
              <a:t> </a:t>
            </a:r>
            <a:endParaRPr lang="cs-CZ" sz="2400" i="1" dirty="0"/>
          </a:p>
        </p:txBody>
      </p:sp>
      <p:sp>
        <p:nvSpPr>
          <p:cNvPr id="7" name="TextovéPole 6"/>
          <p:cNvSpPr txBox="1"/>
          <p:nvPr/>
        </p:nvSpPr>
        <p:spPr>
          <a:xfrm>
            <a:off x="467544" y="2613105"/>
            <a:ext cx="8064896" cy="2954655"/>
          </a:xfrm>
          <a:prstGeom prst="rect">
            <a:avLst/>
          </a:prstGeom>
          <a:noFill/>
        </p:spPr>
        <p:txBody>
          <a:bodyPr wrap="square" rtlCol="0">
            <a:spAutoFit/>
          </a:bodyPr>
          <a:lstStyle/>
          <a:p>
            <a:pPr algn="just"/>
            <a:r>
              <a:rPr lang="en-US" sz="2400" i="1" dirty="0" smtClean="0"/>
              <a:t>It </a:t>
            </a:r>
            <a:r>
              <a:rPr lang="en-US" sz="2400" i="1" dirty="0"/>
              <a:t>is for the national court to assess whether that is the case as regards the national</a:t>
            </a:r>
            <a:r>
              <a:rPr lang="cs-CZ" sz="2400" i="1" dirty="0"/>
              <a:t> </a:t>
            </a:r>
            <a:r>
              <a:rPr lang="en-US" sz="2400" i="1" dirty="0"/>
              <a:t>provisions whose legality it is called upon to consider.</a:t>
            </a:r>
            <a:r>
              <a:rPr lang="cs-CZ" sz="2400" i="1" dirty="0"/>
              <a:t> </a:t>
            </a:r>
            <a:r>
              <a:rPr lang="en-US" sz="2400" i="1" dirty="0"/>
              <a:t>In making that assessment, </a:t>
            </a:r>
            <a:r>
              <a:rPr lang="en-US" sz="2400" i="1" u="sng" dirty="0"/>
              <a:t>the national court must consider</a:t>
            </a:r>
            <a:r>
              <a:rPr lang="en-US" sz="2400" i="1" dirty="0"/>
              <a:t>, in particular, whether</a:t>
            </a:r>
            <a:r>
              <a:rPr lang="cs-CZ" sz="2400" i="1" dirty="0"/>
              <a:t> </a:t>
            </a:r>
            <a:r>
              <a:rPr lang="en-US" sz="2400" i="1" dirty="0"/>
              <a:t>the provisions in issue </a:t>
            </a:r>
            <a:r>
              <a:rPr lang="en-US" sz="2400" i="1" u="sng" dirty="0"/>
              <a:t>purport to constitute full transposition</a:t>
            </a:r>
            <a:r>
              <a:rPr lang="en-US" sz="2400" i="1" dirty="0"/>
              <a:t> of the directive, as</a:t>
            </a:r>
            <a:r>
              <a:rPr lang="cs-CZ" sz="2400" i="1" dirty="0"/>
              <a:t> </a:t>
            </a:r>
            <a:r>
              <a:rPr lang="en-US" sz="2400" i="1" dirty="0"/>
              <a:t>well as the </a:t>
            </a:r>
            <a:r>
              <a:rPr lang="en-US" sz="2400" i="1" u="sng" dirty="0"/>
              <a:t>effects in practice of applying those incompatible provisions </a:t>
            </a:r>
            <a:r>
              <a:rPr lang="en-US" sz="2400" i="1" dirty="0"/>
              <a:t>and of </a:t>
            </a:r>
            <a:r>
              <a:rPr lang="en-US" sz="2400" i="1" u="sng" dirty="0"/>
              <a:t>their</a:t>
            </a:r>
            <a:r>
              <a:rPr lang="cs-CZ" sz="2400" i="1" u="sng" dirty="0"/>
              <a:t> </a:t>
            </a:r>
            <a:r>
              <a:rPr lang="en-US" sz="2400" i="1" u="sng" dirty="0"/>
              <a:t>duration in time</a:t>
            </a:r>
            <a:r>
              <a:rPr lang="cs-CZ" sz="2400" i="1" dirty="0"/>
              <a:t>.</a:t>
            </a:r>
          </a:p>
          <a:p>
            <a:endParaRPr lang="cs-CZ" dirty="0"/>
          </a:p>
        </p:txBody>
      </p:sp>
    </p:spTree>
    <p:extLst>
      <p:ext uri="{BB962C8B-B14F-4D97-AF65-F5344CB8AC3E}">
        <p14:creationId xmlns:p14="http://schemas.microsoft.com/office/powerpoint/2010/main" val="13975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984885"/>
          </a:xfrm>
          <a:prstGeom prst="rect">
            <a:avLst/>
          </a:prstGeom>
          <a:noFill/>
        </p:spPr>
        <p:txBody>
          <a:bodyPr wrap="square" rtlCol="0">
            <a:spAutoFit/>
          </a:bodyPr>
          <a:lstStyle/>
          <a:p>
            <a:r>
              <a:rPr lang="cs-CZ" sz="4000" b="1" dirty="0" err="1" smtClean="0"/>
              <a:t>When</a:t>
            </a:r>
            <a:r>
              <a:rPr lang="cs-CZ" sz="4000" b="1" dirty="0" smtClean="0"/>
              <a:t>? 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5" name="Zástupný symbol pro obsah 4"/>
          <p:cNvSpPr>
            <a:spLocks noGrp="1"/>
          </p:cNvSpPr>
          <p:nvPr>
            <p:ph idx="1"/>
          </p:nvPr>
        </p:nvSpPr>
        <p:spPr/>
        <p:txBody>
          <a:bodyPr/>
          <a:lstStyle/>
          <a:p>
            <a:endParaRPr lang="cs-CZ"/>
          </a:p>
        </p:txBody>
      </p:sp>
      <p:pic>
        <p:nvPicPr>
          <p:cNvPr id="1026" name="Picture 2" descr="Image not f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27040"/>
            <a:ext cx="54006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21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984885"/>
          </a:xfrm>
          <a:prstGeom prst="rect">
            <a:avLst/>
          </a:prstGeom>
          <a:noFill/>
        </p:spPr>
        <p:txBody>
          <a:bodyPr wrap="square" rtlCol="0">
            <a:spAutoFit/>
          </a:bodyPr>
          <a:lstStyle/>
          <a:p>
            <a:r>
              <a:rPr lang="cs-CZ" sz="4000" b="1" dirty="0" err="1" smtClean="0"/>
              <a:t>When</a:t>
            </a:r>
            <a:r>
              <a:rPr lang="cs-CZ" sz="4000" b="1" dirty="0" smtClean="0"/>
              <a:t>? 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pic>
        <p:nvPicPr>
          <p:cNvPr id="2052" name="Picture 4" descr="http://bulgariatravel.org/data/media/097_001_Duni.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40" y="1755133"/>
            <a:ext cx="7147520" cy="4786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07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smtClean="0"/>
              <a:t>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3" name="TextovéPole 2"/>
          <p:cNvSpPr txBox="1"/>
          <p:nvPr/>
        </p:nvSpPr>
        <p:spPr>
          <a:xfrm>
            <a:off x="251520" y="982799"/>
            <a:ext cx="8640960" cy="6278642"/>
          </a:xfrm>
          <a:prstGeom prst="rect">
            <a:avLst/>
          </a:prstGeom>
          <a:noFill/>
        </p:spPr>
        <p:txBody>
          <a:bodyPr wrap="square" rtlCol="0">
            <a:spAutoFit/>
          </a:bodyPr>
          <a:lstStyle/>
          <a:p>
            <a:r>
              <a:rPr lang="en-US" sz="2000" dirty="0"/>
              <a:t>Article </a:t>
            </a:r>
            <a:r>
              <a:rPr lang="en-US" sz="2000" dirty="0" smtClean="0"/>
              <a:t>6(2</a:t>
            </a:r>
            <a:r>
              <a:rPr lang="cs-CZ" sz="2000" dirty="0" smtClean="0"/>
              <a:t>) and (3) </a:t>
            </a:r>
            <a:r>
              <a:rPr lang="en-US" sz="2000" dirty="0" smtClean="0"/>
              <a:t>of </a:t>
            </a:r>
            <a:r>
              <a:rPr lang="en-US" sz="2000" dirty="0"/>
              <a:t>the Habitats Directive </a:t>
            </a:r>
            <a:r>
              <a:rPr lang="en-US" sz="2000" dirty="0" smtClean="0"/>
              <a:t>provides</a:t>
            </a:r>
            <a:r>
              <a:rPr lang="cs-CZ" sz="2000" dirty="0" smtClean="0"/>
              <a:t>:</a:t>
            </a:r>
          </a:p>
          <a:p>
            <a:endParaRPr lang="en-US" sz="2000" dirty="0"/>
          </a:p>
          <a:p>
            <a:pPr algn="just"/>
            <a:r>
              <a:rPr lang="en-US" sz="2000" i="1" dirty="0" smtClean="0"/>
              <a:t>2</a:t>
            </a:r>
            <a:r>
              <a:rPr lang="en-US" sz="2000" i="1" dirty="0"/>
              <a:t>.      Member States shall </a:t>
            </a:r>
            <a:r>
              <a:rPr lang="en-US" sz="2400" b="1" i="1" dirty="0">
                <a:solidFill>
                  <a:schemeClr val="tx2">
                    <a:lumMod val="60000"/>
                    <a:lumOff val="40000"/>
                  </a:schemeClr>
                </a:solidFill>
              </a:rPr>
              <a:t>take appropriate steps to avoid, in the special areas of conservation</a:t>
            </a:r>
            <a:r>
              <a:rPr lang="en-US" sz="2000" i="1" dirty="0"/>
              <a:t>, the deterioration of natural habitats and the habitats of species as well as disturbance of the species for which the areas have been designated, in so far as such disturbance could be significant in relation to the objectives of this Directive</a:t>
            </a:r>
            <a:r>
              <a:rPr lang="en-US" sz="2000" i="1" dirty="0" smtClean="0"/>
              <a:t>.</a:t>
            </a:r>
            <a:endParaRPr lang="cs-CZ" sz="2000" i="1" dirty="0" smtClean="0"/>
          </a:p>
          <a:p>
            <a:endParaRPr lang="cs-CZ" sz="2000" i="1" dirty="0"/>
          </a:p>
          <a:p>
            <a:r>
              <a:rPr lang="en-US" sz="2000" i="1" dirty="0"/>
              <a:t>3.     </a:t>
            </a:r>
            <a:r>
              <a:rPr lang="en-US" sz="2400" b="1" i="1" dirty="0">
                <a:solidFill>
                  <a:schemeClr val="tx2">
                    <a:lumMod val="60000"/>
                    <a:lumOff val="40000"/>
                  </a:schemeClr>
                </a:solidFill>
              </a:rPr>
              <a:t> Any plan or project </a:t>
            </a:r>
            <a:r>
              <a:rPr lang="en-US" sz="2000" i="1" dirty="0"/>
              <a:t>not directly connected with or necessary to the management of the site but </a:t>
            </a:r>
            <a:r>
              <a:rPr lang="en-US" sz="2400" b="1" i="1" dirty="0">
                <a:solidFill>
                  <a:schemeClr val="tx2">
                    <a:lumMod val="60000"/>
                    <a:lumOff val="40000"/>
                  </a:schemeClr>
                </a:solidFill>
              </a:rPr>
              <a:t>likely to have a significant effect thereon</a:t>
            </a:r>
            <a:r>
              <a:rPr lang="en-US" sz="2000" i="1" dirty="0"/>
              <a:t>, either individually or in combination with other plans or projects, </a:t>
            </a:r>
            <a:r>
              <a:rPr lang="en-US" sz="2400" b="1" i="1" dirty="0">
                <a:solidFill>
                  <a:schemeClr val="tx2">
                    <a:lumMod val="60000"/>
                    <a:lumOff val="40000"/>
                  </a:schemeClr>
                </a:solidFill>
              </a:rPr>
              <a:t>shall be subject to appropriate assessment of its implications </a:t>
            </a:r>
            <a:r>
              <a:rPr lang="en-US" sz="2000" i="1" dirty="0"/>
              <a:t>for the site in view of the site’s conservation objectives. 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p>
          <a:p>
            <a:endParaRPr lang="cs-CZ" dirty="0"/>
          </a:p>
        </p:txBody>
      </p:sp>
    </p:spTree>
    <p:extLst>
      <p:ext uri="{BB962C8B-B14F-4D97-AF65-F5344CB8AC3E}">
        <p14:creationId xmlns:p14="http://schemas.microsoft.com/office/powerpoint/2010/main" val="246079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smtClean="0"/>
              <a:t>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3" name="TextovéPole 2"/>
          <p:cNvSpPr txBox="1"/>
          <p:nvPr/>
        </p:nvSpPr>
        <p:spPr>
          <a:xfrm>
            <a:off x="457200" y="1556792"/>
            <a:ext cx="8003232" cy="4678204"/>
          </a:xfrm>
          <a:prstGeom prst="rect">
            <a:avLst/>
          </a:prstGeom>
          <a:noFill/>
        </p:spPr>
        <p:txBody>
          <a:bodyPr wrap="square" rtlCol="0">
            <a:spAutoFit/>
          </a:bodyPr>
          <a:lstStyle/>
          <a:p>
            <a:r>
              <a:rPr lang="en-US" sz="2000" i="1" dirty="0" smtClean="0"/>
              <a:t>In </a:t>
            </a:r>
            <a:r>
              <a:rPr lang="en-US" sz="2000" i="1" dirty="0"/>
              <a:t>that respect, it is clear from the Court’s case-law that Article 6(2) of the Habitats Directive also applies to installations the project for which was approved by the competent authority </a:t>
            </a:r>
            <a:r>
              <a:rPr lang="en-US" sz="2800" b="1" i="1" dirty="0">
                <a:solidFill>
                  <a:schemeClr val="tx2">
                    <a:lumMod val="60000"/>
                    <a:lumOff val="40000"/>
                  </a:schemeClr>
                </a:solidFill>
              </a:rPr>
              <a:t>before the protection provided for in that directive became applicable to the protection area </a:t>
            </a:r>
            <a:r>
              <a:rPr lang="en-US" sz="2800" b="1" i="1" dirty="0" smtClean="0">
                <a:solidFill>
                  <a:schemeClr val="tx2">
                    <a:lumMod val="60000"/>
                    <a:lumOff val="40000"/>
                  </a:schemeClr>
                </a:solidFill>
              </a:rPr>
              <a:t>concerned</a:t>
            </a:r>
            <a:r>
              <a:rPr lang="cs-CZ" sz="2000" i="1" dirty="0" smtClean="0"/>
              <a:t>.</a:t>
            </a:r>
          </a:p>
          <a:p>
            <a:endParaRPr lang="cs-CZ" dirty="0"/>
          </a:p>
          <a:p>
            <a:endParaRPr lang="en-US" dirty="0"/>
          </a:p>
          <a:p>
            <a:pPr algn="just"/>
            <a:r>
              <a:rPr lang="cs-CZ" sz="2400" i="1" dirty="0" smtClean="0"/>
              <a:t>A</a:t>
            </a:r>
            <a:r>
              <a:rPr lang="en-US" sz="2400" i="1" dirty="0" err="1" smtClean="0"/>
              <a:t>lthough</a:t>
            </a:r>
            <a:r>
              <a:rPr lang="en-US" sz="2400" i="1" dirty="0" smtClean="0"/>
              <a:t> </a:t>
            </a:r>
            <a:r>
              <a:rPr lang="en-US" sz="2400" i="1" dirty="0"/>
              <a:t>such projects are not subject to the requirements relating to the procedure for prior assessment of the implications of the project for the site concerned, laid down by the Habitats Directive, their implementation nevertheless falls within the scope of Article 6(2) of that </a:t>
            </a:r>
            <a:r>
              <a:rPr lang="en-US" sz="2400" i="1" dirty="0" smtClean="0"/>
              <a:t>directive</a:t>
            </a:r>
            <a:r>
              <a:rPr lang="cs-CZ" sz="2400" i="1" dirty="0" smtClean="0"/>
              <a:t>.</a:t>
            </a:r>
            <a:endParaRPr lang="en-US" sz="2400" i="1" dirty="0"/>
          </a:p>
          <a:p>
            <a:endParaRPr lang="cs-CZ" dirty="0"/>
          </a:p>
        </p:txBody>
      </p:sp>
    </p:spTree>
    <p:extLst>
      <p:ext uri="{BB962C8B-B14F-4D97-AF65-F5344CB8AC3E}">
        <p14:creationId xmlns:p14="http://schemas.microsoft.com/office/powerpoint/2010/main" val="1635076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2) </a:t>
            </a:r>
            <a:r>
              <a:rPr lang="en-US" sz="2800" b="1" dirty="0"/>
              <a:t>EU law transposition and</a:t>
            </a:r>
            <a:r>
              <a:rPr lang="cs-CZ" sz="2800" b="1" dirty="0"/>
              <a:t> </a:t>
            </a:r>
            <a:r>
              <a:rPr lang="en-US" sz="2800" b="1" dirty="0"/>
              <a:t>implementation.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280920" cy="2308324"/>
          </a:xfrm>
          <a:prstGeom prst="rect">
            <a:avLst/>
          </a:prstGeom>
          <a:noFill/>
        </p:spPr>
        <p:txBody>
          <a:bodyPr wrap="square" rtlCol="0">
            <a:spAutoFit/>
          </a:bodyPr>
          <a:lstStyle/>
          <a:p>
            <a:r>
              <a:rPr lang="cs-CZ" sz="2400" b="1" dirty="0" err="1" smtClean="0"/>
              <a:t>Conflicting</a:t>
            </a:r>
            <a:r>
              <a:rPr lang="cs-CZ" sz="2400" b="1" dirty="0" smtClean="0"/>
              <a:t> </a:t>
            </a:r>
            <a:r>
              <a:rPr lang="cs-CZ" sz="2400" b="1" dirty="0" err="1" smtClean="0"/>
              <a:t>national</a:t>
            </a:r>
            <a:r>
              <a:rPr lang="cs-CZ" sz="2400" b="1" dirty="0" smtClean="0"/>
              <a:t> </a:t>
            </a:r>
            <a:r>
              <a:rPr lang="cs-CZ" sz="2400" b="1" dirty="0" err="1" smtClean="0"/>
              <a:t>law</a:t>
            </a:r>
            <a:r>
              <a:rPr lang="cs-CZ" sz="2400" b="1" dirty="0" smtClean="0"/>
              <a:t>?</a:t>
            </a:r>
          </a:p>
          <a:p>
            <a:endParaRPr lang="cs-CZ" sz="2400" b="1" i="1" dirty="0"/>
          </a:p>
          <a:p>
            <a:r>
              <a:rPr lang="cs-CZ" sz="2400" dirty="0" err="1" smtClean="0"/>
              <a:t>Annulment</a:t>
            </a:r>
            <a:endParaRPr lang="cs-CZ" sz="2400" dirty="0" smtClean="0"/>
          </a:p>
          <a:p>
            <a:r>
              <a:rPr lang="cs-CZ" sz="2400" i="1" dirty="0" smtClean="0"/>
              <a:t>Non-</a:t>
            </a:r>
            <a:r>
              <a:rPr lang="cs-CZ" sz="2400" i="1" dirty="0" err="1" smtClean="0"/>
              <a:t>application</a:t>
            </a:r>
            <a:endParaRPr lang="cs-CZ" sz="2400" i="1" dirty="0"/>
          </a:p>
          <a:p>
            <a:endParaRPr lang="cs-CZ" sz="2400" i="1" dirty="0" smtClean="0"/>
          </a:p>
          <a:p>
            <a:r>
              <a:rPr lang="cs-CZ" sz="2400" dirty="0"/>
              <a:t> </a:t>
            </a:r>
            <a:endParaRPr lang="cs-CZ" sz="2400" i="1" dirty="0"/>
          </a:p>
        </p:txBody>
      </p:sp>
      <p:sp>
        <p:nvSpPr>
          <p:cNvPr id="7" name="TextovéPole 6"/>
          <p:cNvSpPr txBox="1"/>
          <p:nvPr/>
        </p:nvSpPr>
        <p:spPr>
          <a:xfrm>
            <a:off x="279243" y="3284775"/>
            <a:ext cx="8064896" cy="3323987"/>
          </a:xfrm>
          <a:prstGeom prst="rect">
            <a:avLst/>
          </a:prstGeom>
          <a:noFill/>
        </p:spPr>
        <p:txBody>
          <a:bodyPr wrap="square" rtlCol="0">
            <a:spAutoFit/>
          </a:bodyPr>
          <a:lstStyle/>
          <a:p>
            <a:r>
              <a:rPr lang="cs-CZ" sz="2400" b="1" dirty="0" smtClean="0"/>
              <a:t>C-41/11 (</a:t>
            </a:r>
            <a:r>
              <a:rPr lang="cs-CZ" sz="2400" b="1" dirty="0" err="1" smtClean="0"/>
              <a:t>Inter</a:t>
            </a:r>
            <a:r>
              <a:rPr lang="cs-CZ" sz="2400" b="1" dirty="0" smtClean="0"/>
              <a:t>-</a:t>
            </a:r>
            <a:r>
              <a:rPr lang="cs-CZ" sz="2400" b="1" dirty="0" err="1" smtClean="0"/>
              <a:t>Environnement</a:t>
            </a:r>
            <a:r>
              <a:rPr lang="cs-CZ" sz="2400" b="1" dirty="0" smtClean="0"/>
              <a:t> </a:t>
            </a:r>
            <a:r>
              <a:rPr lang="cs-CZ" sz="2400" b="1" dirty="0" err="1" smtClean="0"/>
              <a:t>Wallonie</a:t>
            </a:r>
            <a:r>
              <a:rPr lang="cs-CZ" sz="2400" b="1" dirty="0" smtClean="0"/>
              <a:t> II)</a:t>
            </a:r>
          </a:p>
          <a:p>
            <a:pPr algn="just"/>
            <a:r>
              <a:rPr lang="cs-CZ" sz="2400" i="1" dirty="0" smtClean="0"/>
              <a:t>T</a:t>
            </a:r>
            <a:r>
              <a:rPr lang="en-US" sz="2400" i="1" dirty="0" smtClean="0"/>
              <a:t>he </a:t>
            </a:r>
            <a:r>
              <a:rPr lang="en-US" sz="2400" i="1" dirty="0"/>
              <a:t>referring court can, given the existence of an overriding consideration relating to the protection of the environment, </a:t>
            </a:r>
            <a:r>
              <a:rPr lang="en-US" sz="2400" i="1" u="sng" dirty="0"/>
              <a:t>exceptionally be </a:t>
            </a:r>
            <a:r>
              <a:rPr lang="en-US" sz="2400" i="1" u="sng" dirty="0" err="1"/>
              <a:t>authorised</a:t>
            </a:r>
            <a:r>
              <a:rPr lang="en-US" sz="2400" i="1" u="sng" dirty="0"/>
              <a:t> </a:t>
            </a:r>
            <a:r>
              <a:rPr lang="en-US" sz="2400" i="1" dirty="0"/>
              <a:t>to make use of its national provision empowering it to maintain certain effects of an annulled national measure, in so far as the </a:t>
            </a:r>
            <a:r>
              <a:rPr lang="en-US" sz="2400" i="1" u="sng" dirty="0"/>
              <a:t>following conditions </a:t>
            </a:r>
            <a:r>
              <a:rPr lang="en-US" sz="2400" i="1" dirty="0"/>
              <a:t>are </a:t>
            </a:r>
            <a:r>
              <a:rPr lang="en-US" sz="2400" i="1" dirty="0" smtClean="0"/>
              <a:t>met</a:t>
            </a:r>
            <a:r>
              <a:rPr lang="cs-CZ" sz="2400" i="1" dirty="0" smtClean="0"/>
              <a:t>…</a:t>
            </a:r>
            <a:endParaRPr lang="cs-CZ" sz="2400" b="1" i="1" dirty="0" smtClean="0"/>
          </a:p>
          <a:p>
            <a:endParaRPr lang="cs-CZ" sz="2400" b="1" dirty="0"/>
          </a:p>
          <a:p>
            <a:endParaRPr lang="cs-CZ" dirty="0"/>
          </a:p>
        </p:txBody>
      </p:sp>
    </p:spTree>
    <p:extLst>
      <p:ext uri="{BB962C8B-B14F-4D97-AF65-F5344CB8AC3E}">
        <p14:creationId xmlns:p14="http://schemas.microsoft.com/office/powerpoint/2010/main" val="688492298"/>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2) </a:t>
            </a:r>
            <a:r>
              <a:rPr lang="en-US" sz="2800" b="1" dirty="0"/>
              <a:t>EU law transposition and</a:t>
            </a:r>
            <a:r>
              <a:rPr lang="cs-CZ" sz="2800" b="1" dirty="0"/>
              <a:t> </a:t>
            </a:r>
            <a:r>
              <a:rPr lang="en-US" sz="2800" b="1" dirty="0"/>
              <a:t>implementation.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3" y="1412776"/>
            <a:ext cx="8280920" cy="5262979"/>
          </a:xfrm>
          <a:prstGeom prst="rect">
            <a:avLst/>
          </a:prstGeom>
          <a:noFill/>
        </p:spPr>
        <p:txBody>
          <a:bodyPr wrap="square" rtlCol="0">
            <a:spAutoFit/>
          </a:bodyPr>
          <a:lstStyle/>
          <a:p>
            <a:r>
              <a:rPr lang="cs-CZ" sz="2800" dirty="0" err="1" smtClean="0"/>
              <a:t>Result</a:t>
            </a:r>
            <a:r>
              <a:rPr lang="cs-CZ" sz="2800" dirty="0" smtClean="0"/>
              <a:t>: </a:t>
            </a:r>
            <a:r>
              <a:rPr lang="cs-CZ" sz="2800" dirty="0" err="1" smtClean="0"/>
              <a:t>environmental</a:t>
            </a:r>
            <a:r>
              <a:rPr lang="en-US" sz="2800" dirty="0" smtClean="0"/>
              <a:t> </a:t>
            </a:r>
            <a:r>
              <a:rPr lang="en-US" sz="2800" dirty="0"/>
              <a:t>policy is </a:t>
            </a:r>
            <a:r>
              <a:rPr lang="en-US" sz="2800" dirty="0" smtClean="0"/>
              <a:t>highly </a:t>
            </a:r>
            <a:r>
              <a:rPr lang="en-US" sz="2800" dirty="0" err="1" smtClean="0"/>
              <a:t>decentralised</a:t>
            </a:r>
            <a:r>
              <a:rPr lang="cs-CZ" sz="2800" dirty="0" smtClean="0"/>
              <a:t> </a:t>
            </a:r>
            <a:r>
              <a:rPr lang="cs-CZ" sz="2800" dirty="0" err="1" smtClean="0"/>
              <a:t>when</a:t>
            </a:r>
            <a:r>
              <a:rPr lang="cs-CZ" sz="2800" dirty="0" smtClean="0"/>
              <a:t> </a:t>
            </a:r>
            <a:r>
              <a:rPr lang="cs-CZ" sz="2800" dirty="0" err="1" smtClean="0"/>
              <a:t>it</a:t>
            </a:r>
            <a:r>
              <a:rPr lang="cs-CZ" sz="2800" dirty="0" smtClean="0"/>
              <a:t> </a:t>
            </a:r>
            <a:r>
              <a:rPr lang="cs-CZ" sz="2800" dirty="0" err="1" smtClean="0"/>
              <a:t>comes</a:t>
            </a:r>
            <a:r>
              <a:rPr lang="cs-CZ" sz="2800" dirty="0" smtClean="0"/>
              <a:t> to </a:t>
            </a:r>
            <a:r>
              <a:rPr lang="cs-CZ" sz="2800" dirty="0" err="1" smtClean="0"/>
              <a:t>implementation</a:t>
            </a:r>
            <a:r>
              <a:rPr lang="cs-CZ" sz="2800" dirty="0" smtClean="0"/>
              <a:t> </a:t>
            </a:r>
            <a:r>
              <a:rPr lang="cs-CZ" sz="2800" dirty="0" err="1" smtClean="0"/>
              <a:t>and</a:t>
            </a:r>
            <a:r>
              <a:rPr lang="cs-CZ" sz="2800" dirty="0" smtClean="0"/>
              <a:t> </a:t>
            </a:r>
            <a:r>
              <a:rPr lang="cs-CZ" sz="2800" dirty="0" err="1" smtClean="0"/>
              <a:t>enforcement</a:t>
            </a:r>
            <a:r>
              <a:rPr lang="cs-CZ" sz="2800" dirty="0" smtClean="0"/>
              <a:t>:</a:t>
            </a:r>
          </a:p>
          <a:p>
            <a:endParaRPr lang="cs-CZ" sz="2800" dirty="0" smtClean="0"/>
          </a:p>
          <a:p>
            <a:pPr marL="457200" indent="-457200">
              <a:buFont typeface="Arial" pitchFamily="34" charset="0"/>
              <a:buChar char="•"/>
            </a:pPr>
            <a:r>
              <a:rPr lang="cs-CZ" sz="2800" dirty="0" smtClean="0"/>
              <a:t>T</a:t>
            </a:r>
            <a:r>
              <a:rPr lang="en-US" sz="2800" dirty="0" smtClean="0"/>
              <a:t>he </a:t>
            </a:r>
            <a:r>
              <a:rPr lang="en-US" sz="2800" u="sng" dirty="0"/>
              <a:t>control over its implementation </a:t>
            </a:r>
            <a:r>
              <a:rPr lang="en-US" sz="2800" dirty="0"/>
              <a:t>is left, by virtue </a:t>
            </a:r>
            <a:r>
              <a:rPr lang="en-US" sz="2800" dirty="0" smtClean="0"/>
              <a:t>of </a:t>
            </a:r>
            <a:r>
              <a:rPr lang="en-US" sz="2800" dirty="0"/>
              <a:t>Article </a:t>
            </a:r>
            <a:r>
              <a:rPr lang="cs-CZ" sz="2800" dirty="0" smtClean="0"/>
              <a:t>192</a:t>
            </a:r>
            <a:r>
              <a:rPr lang="en-US" sz="2800" dirty="0" smtClean="0"/>
              <a:t>(</a:t>
            </a:r>
            <a:r>
              <a:rPr lang="cs-CZ" sz="2800" dirty="0" smtClean="0"/>
              <a:t>4</a:t>
            </a:r>
            <a:r>
              <a:rPr lang="en-US" sz="2800" dirty="0" smtClean="0"/>
              <a:t>) </a:t>
            </a:r>
            <a:r>
              <a:rPr lang="en-US" sz="2800" dirty="0"/>
              <a:t>TFEU, to the Member States. </a:t>
            </a:r>
            <a:endParaRPr lang="cs-CZ" sz="2800" dirty="0" smtClean="0"/>
          </a:p>
          <a:p>
            <a:pPr marL="457200" indent="-457200">
              <a:buFont typeface="Arial" pitchFamily="34" charset="0"/>
              <a:buChar char="•"/>
            </a:pPr>
            <a:r>
              <a:rPr lang="cs-CZ" sz="2800" u="sng" dirty="0" smtClean="0"/>
              <a:t>I</a:t>
            </a:r>
            <a:r>
              <a:rPr lang="en-US" sz="2800" u="sng" dirty="0" err="1" smtClean="0"/>
              <a:t>mplementation</a:t>
            </a:r>
            <a:r>
              <a:rPr lang="en-US" sz="2800" u="sng" dirty="0" smtClean="0"/>
              <a:t> </a:t>
            </a:r>
            <a:r>
              <a:rPr lang="en-US" sz="2800" u="sng" dirty="0"/>
              <a:t>and </a:t>
            </a:r>
            <a:r>
              <a:rPr lang="en-US" sz="2800" u="sng" dirty="0" smtClean="0"/>
              <a:t>the enforcement </a:t>
            </a:r>
            <a:r>
              <a:rPr lang="en-US" sz="2800" dirty="0"/>
              <a:t>of the EU </a:t>
            </a:r>
            <a:r>
              <a:rPr lang="en-US" sz="2800" dirty="0" err="1"/>
              <a:t>harmonised</a:t>
            </a:r>
            <a:r>
              <a:rPr lang="en-US" sz="2800" dirty="0"/>
              <a:t> measures is entirely left to the </a:t>
            </a:r>
            <a:r>
              <a:rPr lang="en-US" sz="2800" dirty="0" smtClean="0"/>
              <a:t>Member</a:t>
            </a:r>
            <a:r>
              <a:rPr lang="cs-CZ" sz="2800" dirty="0" smtClean="0"/>
              <a:t> </a:t>
            </a:r>
            <a:r>
              <a:rPr lang="en-US" sz="2800" dirty="0" smtClean="0"/>
              <a:t>States</a:t>
            </a:r>
            <a:r>
              <a:rPr lang="cs-CZ" sz="2800" dirty="0" smtClean="0"/>
              <a:t> – </a:t>
            </a:r>
            <a:r>
              <a:rPr lang="cs-CZ" sz="2800" dirty="0" err="1" smtClean="0"/>
              <a:t>control</a:t>
            </a:r>
            <a:r>
              <a:rPr lang="cs-CZ" sz="2800" dirty="0" smtClean="0"/>
              <a:t> and </a:t>
            </a:r>
            <a:r>
              <a:rPr lang="cs-CZ" sz="2800" dirty="0" err="1" smtClean="0"/>
              <a:t>punishment</a:t>
            </a:r>
            <a:r>
              <a:rPr lang="cs-CZ" sz="2800" dirty="0" smtClean="0"/>
              <a:t> </a:t>
            </a:r>
            <a:endParaRPr lang="en-US" sz="2800" dirty="0"/>
          </a:p>
          <a:p>
            <a:pPr marL="457200" indent="-457200">
              <a:buFont typeface="Arial" pitchFamily="34" charset="0"/>
              <a:buChar char="•"/>
            </a:pPr>
            <a:r>
              <a:rPr lang="cs-CZ" sz="2800" u="sng" dirty="0" smtClean="0"/>
              <a:t>D</a:t>
            </a:r>
            <a:r>
              <a:rPr lang="en-US" sz="2800" u="sng" dirty="0" err="1" smtClean="0"/>
              <a:t>ecisions</a:t>
            </a:r>
            <a:r>
              <a:rPr lang="en-US" sz="2800" dirty="0" smtClean="0"/>
              <a:t> </a:t>
            </a:r>
            <a:r>
              <a:rPr lang="en-US" sz="2800" dirty="0"/>
              <a:t>as to whether to grant a license for </a:t>
            </a:r>
            <a:r>
              <a:rPr lang="cs-CZ" sz="2800" dirty="0" smtClean="0"/>
              <a:t>o</a:t>
            </a:r>
            <a:r>
              <a:rPr lang="en-US" sz="2800" dirty="0" err="1" smtClean="0"/>
              <a:t>perating</a:t>
            </a:r>
            <a:r>
              <a:rPr lang="en-US" sz="2800" dirty="0" smtClean="0"/>
              <a:t> </a:t>
            </a:r>
            <a:r>
              <a:rPr lang="en-US" sz="2800" dirty="0"/>
              <a:t>a plant, to conduct an EIA, to regulate waste are matters for national, </a:t>
            </a:r>
            <a:r>
              <a:rPr lang="en-US" sz="2800" dirty="0" smtClean="0"/>
              <a:t>regional </a:t>
            </a:r>
            <a:r>
              <a:rPr lang="en-US" sz="2800" dirty="0"/>
              <a:t>and even to local </a:t>
            </a:r>
            <a:r>
              <a:rPr lang="en-US" sz="2800" dirty="0" smtClean="0"/>
              <a:t>authorities</a:t>
            </a:r>
            <a:r>
              <a:rPr lang="cs-CZ" sz="2800" dirty="0" smtClean="0"/>
              <a:t>,</a:t>
            </a:r>
            <a:r>
              <a:rPr lang="en-US" sz="2800" dirty="0" smtClean="0"/>
              <a:t> </a:t>
            </a:r>
            <a:r>
              <a:rPr lang="en-US" sz="2800" dirty="0"/>
              <a:t>not for the Commission</a:t>
            </a:r>
            <a:endParaRPr lang="cs-CZ" sz="2800" dirty="0"/>
          </a:p>
        </p:txBody>
      </p:sp>
    </p:spTree>
    <p:extLst>
      <p:ext uri="{BB962C8B-B14F-4D97-AF65-F5344CB8AC3E}">
        <p14:creationId xmlns:p14="http://schemas.microsoft.com/office/powerpoint/2010/main" val="998343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a:t>2) </a:t>
            </a:r>
            <a:r>
              <a:rPr lang="en-US" sz="2800" b="1" dirty="0"/>
              <a:t>EU law transposition and</a:t>
            </a:r>
            <a:r>
              <a:rPr lang="cs-CZ" sz="2800" b="1" dirty="0"/>
              <a:t> </a:t>
            </a:r>
            <a:r>
              <a:rPr lang="en-US" sz="2800" b="1" dirty="0"/>
              <a:t>implementation.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79242" y="1412776"/>
            <a:ext cx="8407557" cy="3539430"/>
          </a:xfrm>
          <a:prstGeom prst="rect">
            <a:avLst/>
          </a:prstGeom>
          <a:noFill/>
        </p:spPr>
        <p:txBody>
          <a:bodyPr wrap="square" rtlCol="0">
            <a:spAutoFit/>
          </a:bodyPr>
          <a:lstStyle/>
          <a:p>
            <a:pPr marL="457200" indent="-457200">
              <a:buFont typeface="Arial" pitchFamily="34" charset="0"/>
              <a:buChar char="•"/>
            </a:pPr>
            <a:r>
              <a:rPr lang="cs-CZ" sz="2800" dirty="0" smtClean="0"/>
              <a:t>T</a:t>
            </a:r>
            <a:r>
              <a:rPr lang="en-US" sz="2800" dirty="0" smtClean="0"/>
              <a:t>he  </a:t>
            </a:r>
            <a:r>
              <a:rPr lang="en-US" sz="2800" dirty="0"/>
              <a:t>adequacy  of  enforcement  still  remains  a  major  </a:t>
            </a:r>
            <a:r>
              <a:rPr lang="en-US" sz="2800" dirty="0" smtClean="0"/>
              <a:t>issue</a:t>
            </a:r>
            <a:endParaRPr lang="cs-CZ" sz="2800" dirty="0" smtClean="0"/>
          </a:p>
          <a:p>
            <a:pPr marL="457200" indent="-457200">
              <a:buFont typeface="Arial" pitchFamily="34" charset="0"/>
              <a:buChar char="•"/>
            </a:pPr>
            <a:r>
              <a:rPr lang="cs-CZ" sz="2800" b="1" dirty="0" smtClean="0">
                <a:solidFill>
                  <a:schemeClr val="tx2">
                    <a:lumMod val="60000"/>
                    <a:lumOff val="40000"/>
                  </a:schemeClr>
                </a:solidFill>
              </a:rPr>
              <a:t>T</a:t>
            </a:r>
            <a:r>
              <a:rPr lang="en-US" sz="2800" b="1" dirty="0" smtClean="0">
                <a:solidFill>
                  <a:schemeClr val="tx2">
                    <a:lumMod val="60000"/>
                    <a:lumOff val="40000"/>
                  </a:schemeClr>
                </a:solidFill>
              </a:rPr>
              <a:t>he </a:t>
            </a:r>
            <a:r>
              <a:rPr lang="en-US" sz="2800" b="1" dirty="0">
                <a:solidFill>
                  <a:schemeClr val="tx2">
                    <a:lumMod val="60000"/>
                    <a:lumOff val="40000"/>
                  </a:schemeClr>
                </a:solidFill>
              </a:rPr>
              <a:t>European Commission only exercises a relatively </a:t>
            </a:r>
            <a:r>
              <a:rPr lang="en-US" sz="2800" b="1" dirty="0" smtClean="0">
                <a:solidFill>
                  <a:schemeClr val="tx2">
                    <a:lumMod val="60000"/>
                    <a:lumOff val="40000"/>
                  </a:schemeClr>
                </a:solidFill>
              </a:rPr>
              <a:t>marginal </a:t>
            </a:r>
            <a:r>
              <a:rPr lang="en-US" sz="2800" b="1" dirty="0">
                <a:solidFill>
                  <a:schemeClr val="tx2">
                    <a:lumMod val="60000"/>
                    <a:lumOff val="40000"/>
                  </a:schemeClr>
                </a:solidFill>
              </a:rPr>
              <a:t>control over the proper implementation of EU secondary </a:t>
            </a:r>
            <a:r>
              <a:rPr lang="en-US" sz="2800" b="1" dirty="0" smtClean="0">
                <a:solidFill>
                  <a:schemeClr val="tx2">
                    <a:lumMod val="60000"/>
                    <a:lumOff val="40000"/>
                  </a:schemeClr>
                </a:solidFill>
              </a:rPr>
              <a:t>law</a:t>
            </a:r>
            <a:endParaRPr lang="cs-CZ" sz="2800" b="1" dirty="0">
              <a:solidFill>
                <a:schemeClr val="tx2">
                  <a:lumMod val="60000"/>
                  <a:lumOff val="40000"/>
                </a:schemeClr>
              </a:solidFill>
            </a:endParaRPr>
          </a:p>
          <a:p>
            <a:pPr marL="457200" indent="-457200">
              <a:buFont typeface="Arial" pitchFamily="34" charset="0"/>
              <a:buChar char="•"/>
            </a:pPr>
            <a:r>
              <a:rPr lang="cs-CZ" sz="2800" dirty="0" err="1"/>
              <a:t>a</a:t>
            </a:r>
            <a:r>
              <a:rPr lang="cs-CZ" sz="2800" dirty="0" err="1" smtClean="0"/>
              <a:t>dditional</a:t>
            </a:r>
            <a:r>
              <a:rPr lang="cs-CZ" sz="2800" dirty="0" smtClean="0"/>
              <a:t> </a:t>
            </a:r>
            <a:r>
              <a:rPr lang="cs-CZ" sz="2800" dirty="0" err="1" smtClean="0"/>
              <a:t>control</a:t>
            </a:r>
            <a:r>
              <a:rPr lang="cs-CZ" sz="2800" dirty="0" smtClean="0"/>
              <a:t> </a:t>
            </a:r>
            <a:r>
              <a:rPr lang="cs-CZ" sz="2800" dirty="0" err="1" smtClean="0"/>
              <a:t>over</a:t>
            </a:r>
            <a:r>
              <a:rPr lang="cs-CZ" sz="2800" dirty="0" smtClean="0"/>
              <a:t> </a:t>
            </a:r>
            <a:r>
              <a:rPr lang="cs-CZ" sz="2800" dirty="0" err="1" smtClean="0"/>
              <a:t>financing</a:t>
            </a:r>
            <a:r>
              <a:rPr lang="cs-CZ" sz="2800" dirty="0" smtClean="0"/>
              <a:t> </a:t>
            </a:r>
            <a:r>
              <a:rPr lang="cs-CZ" sz="2800" dirty="0" err="1" smtClean="0"/>
              <a:t>from</a:t>
            </a:r>
            <a:r>
              <a:rPr lang="cs-CZ" sz="2800" dirty="0" smtClean="0"/>
              <a:t> EU </a:t>
            </a:r>
            <a:r>
              <a:rPr lang="cs-CZ" sz="2800" dirty="0" err="1" smtClean="0"/>
              <a:t>funds</a:t>
            </a:r>
            <a:endParaRPr lang="cs-CZ" sz="2800" dirty="0" smtClean="0"/>
          </a:p>
          <a:p>
            <a:pPr marL="457200" indent="-457200">
              <a:buFont typeface="Arial" pitchFamily="34" charset="0"/>
              <a:buChar char="•"/>
            </a:pPr>
            <a:r>
              <a:rPr lang="cs-CZ" sz="2800" b="1" dirty="0" err="1" smtClean="0"/>
              <a:t>Important</a:t>
            </a:r>
            <a:r>
              <a:rPr lang="en-US" sz="2800" b="1" dirty="0" smtClean="0"/>
              <a:t> </a:t>
            </a:r>
            <a:r>
              <a:rPr lang="en-US" sz="2800" b="1" dirty="0"/>
              <a:t>role of national courts and the role of CJEU.</a:t>
            </a:r>
            <a:endParaRPr lang="cs-CZ" sz="2800" dirty="0"/>
          </a:p>
        </p:txBody>
      </p:sp>
    </p:spTree>
    <p:extLst>
      <p:ext uri="{BB962C8B-B14F-4D97-AF65-F5344CB8AC3E}">
        <p14:creationId xmlns:p14="http://schemas.microsoft.com/office/powerpoint/2010/main" val="2441001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CONTROL EXCERCISED BY THE COMMISSION </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24734" y="1412776"/>
            <a:ext cx="8280920" cy="4955203"/>
          </a:xfrm>
          <a:prstGeom prst="rect">
            <a:avLst/>
          </a:prstGeom>
          <a:noFill/>
        </p:spPr>
        <p:txBody>
          <a:bodyPr wrap="square" rtlCol="0">
            <a:spAutoFit/>
          </a:bodyPr>
          <a:lstStyle/>
          <a:p>
            <a:pPr marL="457200" indent="-457200">
              <a:buFont typeface="Arial" pitchFamily="34" charset="0"/>
              <a:buChar char="•"/>
            </a:pPr>
            <a:r>
              <a:rPr lang="cs-CZ" sz="2800" dirty="0" smtClean="0"/>
              <a:t>Non-</a:t>
            </a:r>
            <a:r>
              <a:rPr lang="cs-CZ" sz="2800" dirty="0" err="1" smtClean="0"/>
              <a:t>communication</a:t>
            </a:r>
            <a:endParaRPr lang="cs-CZ" sz="2800" dirty="0" smtClean="0"/>
          </a:p>
          <a:p>
            <a:pPr marL="457200" indent="-457200">
              <a:buFont typeface="Arial" pitchFamily="34" charset="0"/>
              <a:buChar char="•"/>
            </a:pPr>
            <a:r>
              <a:rPr lang="cs-CZ" sz="2800" dirty="0" smtClean="0"/>
              <a:t>Non-</a:t>
            </a:r>
            <a:r>
              <a:rPr lang="cs-CZ" sz="2800" dirty="0" err="1" smtClean="0"/>
              <a:t>conformity</a:t>
            </a:r>
            <a:r>
              <a:rPr lang="cs-CZ" sz="2800" dirty="0" smtClean="0"/>
              <a:t> </a:t>
            </a:r>
            <a:r>
              <a:rPr lang="cs-CZ" sz="2800" dirty="0"/>
              <a:t>(</a:t>
            </a:r>
            <a:r>
              <a:rPr lang="cs-CZ" sz="2800" dirty="0" smtClean="0"/>
              <a:t>non-</a:t>
            </a:r>
            <a:r>
              <a:rPr lang="cs-CZ" sz="2800" dirty="0" err="1" smtClean="0"/>
              <a:t>transposition</a:t>
            </a:r>
            <a:r>
              <a:rPr lang="cs-CZ" sz="2800" dirty="0" smtClean="0"/>
              <a:t>:  </a:t>
            </a:r>
            <a:r>
              <a:rPr lang="cs-CZ" sz="2800" dirty="0" err="1"/>
              <a:t>delayed</a:t>
            </a:r>
            <a:r>
              <a:rPr lang="cs-CZ" sz="2800" dirty="0"/>
              <a:t>,  </a:t>
            </a:r>
            <a:r>
              <a:rPr lang="cs-CZ" sz="2800" dirty="0" err="1" smtClean="0"/>
              <a:t>incorrect</a:t>
            </a:r>
            <a:r>
              <a:rPr lang="cs-CZ" sz="2800" dirty="0" smtClean="0"/>
              <a:t>)</a:t>
            </a:r>
          </a:p>
          <a:p>
            <a:pPr marL="457200" indent="-457200">
              <a:buFont typeface="Arial" pitchFamily="34" charset="0"/>
              <a:buChar char="•"/>
            </a:pPr>
            <a:r>
              <a:rPr lang="cs-CZ" sz="2800" dirty="0" err="1" smtClean="0"/>
              <a:t>Bad</a:t>
            </a:r>
            <a:r>
              <a:rPr lang="cs-CZ" sz="2800" dirty="0" smtClean="0"/>
              <a:t> </a:t>
            </a:r>
            <a:r>
              <a:rPr lang="cs-CZ" sz="2800" dirty="0" err="1" smtClean="0"/>
              <a:t>application</a:t>
            </a:r>
            <a:r>
              <a:rPr lang="cs-CZ" sz="2800" dirty="0" smtClean="0"/>
              <a:t> (</a:t>
            </a:r>
            <a:r>
              <a:rPr lang="en-US" sz="2800" dirty="0" smtClean="0"/>
              <a:t>non-enforcement</a:t>
            </a:r>
            <a:r>
              <a:rPr lang="cs-CZ" sz="2800" dirty="0" smtClean="0"/>
              <a:t>:</a:t>
            </a:r>
            <a:r>
              <a:rPr lang="en-US" sz="2800" dirty="0" smtClean="0"/>
              <a:t>  </a:t>
            </a:r>
            <a:r>
              <a:rPr lang="en-US" sz="2800" dirty="0"/>
              <a:t>no  monitoring,  no  </a:t>
            </a:r>
            <a:r>
              <a:rPr lang="en-US" sz="2800" dirty="0" smtClean="0"/>
              <a:t>sanctions</a:t>
            </a:r>
            <a:r>
              <a:rPr lang="cs-CZ" sz="2800" dirty="0"/>
              <a:t>, </a:t>
            </a:r>
            <a:r>
              <a:rPr lang="cs-CZ" sz="2800" dirty="0" smtClean="0"/>
              <a:t>non-</a:t>
            </a:r>
            <a:r>
              <a:rPr lang="cs-CZ" sz="2800" dirty="0" err="1" smtClean="0"/>
              <a:t>application</a:t>
            </a:r>
            <a:r>
              <a:rPr lang="cs-CZ" sz="2800" dirty="0" smtClean="0"/>
              <a:t>)</a:t>
            </a:r>
          </a:p>
          <a:p>
            <a:pPr marL="457200" indent="-457200">
              <a:buFont typeface="Arial" pitchFamily="34" charset="0"/>
              <a:buChar char="•"/>
            </a:pPr>
            <a:endParaRPr lang="cs-CZ" sz="2800" dirty="0"/>
          </a:p>
          <a:p>
            <a:pPr marL="457200" indent="-457200">
              <a:buFont typeface="Arial" pitchFamily="34" charset="0"/>
              <a:buChar char="•"/>
            </a:pPr>
            <a:r>
              <a:rPr lang="cs-CZ" sz="2400" dirty="0" err="1" smtClean="0"/>
              <a:t>Commission</a:t>
            </a:r>
            <a:r>
              <a:rPr lang="cs-CZ" sz="2400" dirty="0" smtClean="0"/>
              <a:t> </a:t>
            </a:r>
            <a:r>
              <a:rPr lang="cs-CZ" sz="2400" dirty="0" err="1" smtClean="0"/>
              <a:t>gets</a:t>
            </a:r>
            <a:r>
              <a:rPr lang="cs-CZ" sz="2400" dirty="0" smtClean="0"/>
              <a:t> </a:t>
            </a:r>
            <a:r>
              <a:rPr lang="cs-CZ" sz="2400" dirty="0" err="1" smtClean="0"/>
              <a:t>information</a:t>
            </a:r>
            <a:r>
              <a:rPr lang="cs-CZ" sz="2400" dirty="0" smtClean="0"/>
              <a:t> </a:t>
            </a:r>
            <a:r>
              <a:rPr lang="cs-CZ" sz="2400" dirty="0" err="1" smtClean="0"/>
              <a:t>from</a:t>
            </a:r>
            <a:r>
              <a:rPr lang="cs-CZ" sz="2400" dirty="0" smtClean="0"/>
              <a:t> </a:t>
            </a:r>
            <a:r>
              <a:rPr lang="cs-CZ" sz="2400" dirty="0" err="1" smtClean="0"/>
              <a:t>reports</a:t>
            </a:r>
            <a:r>
              <a:rPr lang="cs-CZ" sz="2400" dirty="0" smtClean="0"/>
              <a:t>, </a:t>
            </a:r>
            <a:r>
              <a:rPr lang="cs-CZ" sz="2400" dirty="0" err="1" smtClean="0"/>
              <a:t>petitions</a:t>
            </a:r>
            <a:r>
              <a:rPr lang="cs-CZ" sz="2400" dirty="0" smtClean="0"/>
              <a:t>, </a:t>
            </a:r>
            <a:r>
              <a:rPr lang="cs-CZ" sz="2400" dirty="0" err="1" smtClean="0"/>
              <a:t>complaints</a:t>
            </a:r>
            <a:r>
              <a:rPr lang="cs-CZ" sz="2400" dirty="0" smtClean="0"/>
              <a:t>, </a:t>
            </a:r>
            <a:r>
              <a:rPr lang="cs-CZ" sz="2400" dirty="0" err="1" smtClean="0"/>
              <a:t>press</a:t>
            </a:r>
            <a:r>
              <a:rPr lang="cs-CZ" sz="2400" dirty="0" smtClean="0"/>
              <a:t>, </a:t>
            </a:r>
            <a:r>
              <a:rPr lang="cs-CZ" sz="2400" dirty="0" err="1" smtClean="0"/>
              <a:t>previous</a:t>
            </a:r>
            <a:r>
              <a:rPr lang="cs-CZ" sz="2400" dirty="0" smtClean="0"/>
              <a:t> </a:t>
            </a:r>
            <a:r>
              <a:rPr lang="cs-CZ" sz="2400" dirty="0" err="1" smtClean="0"/>
              <a:t>proceedings</a:t>
            </a:r>
            <a:endParaRPr lang="cs-CZ" sz="2400" dirty="0" smtClean="0"/>
          </a:p>
          <a:p>
            <a:pPr marL="457200" indent="-457200">
              <a:buFont typeface="Arial" pitchFamily="34" charset="0"/>
              <a:buChar char="•"/>
            </a:pPr>
            <a:r>
              <a:rPr lang="cs-CZ" sz="2400" dirty="0" smtClean="0"/>
              <a:t>EU Pilot: </a:t>
            </a:r>
            <a:r>
              <a:rPr lang="en-US" sz="2400" dirty="0"/>
              <a:t>scheme designed to resolve compliance problems without having to resort to infringement </a:t>
            </a:r>
            <a:r>
              <a:rPr lang="en-US" sz="2400" dirty="0" smtClean="0"/>
              <a:t>proceedings</a:t>
            </a:r>
            <a:endParaRPr lang="cs-CZ" sz="2400" dirty="0" smtClean="0"/>
          </a:p>
          <a:p>
            <a:pPr marL="457200" indent="-457200">
              <a:buFont typeface="Arial" pitchFamily="34" charset="0"/>
              <a:buChar char="•"/>
            </a:pPr>
            <a:r>
              <a:rPr lang="cs-CZ" sz="2400" dirty="0" err="1" smtClean="0"/>
              <a:t>Only</a:t>
            </a:r>
            <a:r>
              <a:rPr lang="cs-CZ" sz="2400" dirty="0" smtClean="0"/>
              <a:t> a </a:t>
            </a:r>
            <a:r>
              <a:rPr lang="cs-CZ" sz="2400" dirty="0" err="1" smtClean="0"/>
              <a:t>few</a:t>
            </a:r>
            <a:r>
              <a:rPr lang="cs-CZ" sz="2400" dirty="0" smtClean="0"/>
              <a:t> </a:t>
            </a:r>
            <a:r>
              <a:rPr lang="cs-CZ" sz="2400" dirty="0" err="1" smtClean="0"/>
              <a:t>cases</a:t>
            </a:r>
            <a:r>
              <a:rPr lang="cs-CZ" sz="2400" dirty="0" smtClean="0"/>
              <a:t> end up </a:t>
            </a:r>
            <a:r>
              <a:rPr lang="cs-CZ" sz="2400" dirty="0" err="1" smtClean="0"/>
              <a:t>before</a:t>
            </a:r>
            <a:r>
              <a:rPr lang="cs-CZ" sz="2400" dirty="0" smtClean="0"/>
              <a:t> </a:t>
            </a:r>
            <a:r>
              <a:rPr lang="cs-CZ" sz="2400" dirty="0" err="1" smtClean="0"/>
              <a:t>the</a:t>
            </a:r>
            <a:r>
              <a:rPr lang="cs-CZ" sz="2400" dirty="0" smtClean="0"/>
              <a:t> CJEU.</a:t>
            </a: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367072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err="1" smtClean="0">
                <a:ea typeface="ＭＳ Ｐゴシック" pitchFamily="34" charset="-128"/>
              </a:rPr>
              <a:t>Characteristics</a:t>
            </a:r>
            <a:endParaRPr lang="cs-CZ" sz="4000" dirty="0">
              <a:ea typeface="ＭＳ Ｐゴシック" pitchFamily="34" charset="-128"/>
            </a:endParaRPr>
          </a:p>
        </p:txBody>
      </p:sp>
      <p:sp>
        <p:nvSpPr>
          <p:cNvPr id="5" name="TextovéPole 4"/>
          <p:cNvSpPr txBox="1"/>
          <p:nvPr/>
        </p:nvSpPr>
        <p:spPr>
          <a:xfrm>
            <a:off x="467544" y="1077784"/>
            <a:ext cx="8064896" cy="4524315"/>
          </a:xfrm>
          <a:prstGeom prst="rect">
            <a:avLst/>
          </a:prstGeom>
          <a:noFill/>
        </p:spPr>
        <p:txBody>
          <a:bodyPr wrap="square" rtlCol="0">
            <a:spAutoFit/>
          </a:bodyPr>
          <a:lstStyle/>
          <a:p>
            <a:r>
              <a:rPr lang="cs-CZ" sz="2400" b="1" dirty="0" smtClean="0"/>
              <a:t>MULTI-LAYERED SYSTEM</a:t>
            </a:r>
          </a:p>
          <a:p>
            <a:endParaRPr lang="cs-CZ" sz="2400" dirty="0"/>
          </a:p>
          <a:p>
            <a:r>
              <a:rPr lang="en-US" sz="2400" dirty="0"/>
              <a:t> Where </a:t>
            </a:r>
            <a:r>
              <a:rPr lang="cs-CZ" sz="2400" dirty="0" err="1" smtClean="0"/>
              <a:t>the</a:t>
            </a:r>
            <a:r>
              <a:rPr lang="cs-CZ" sz="2400" dirty="0" smtClean="0"/>
              <a:t> EU </a:t>
            </a:r>
            <a:r>
              <a:rPr lang="en-US" sz="2400" dirty="0" smtClean="0"/>
              <a:t>regulation </a:t>
            </a:r>
            <a:r>
              <a:rPr lang="en-US" sz="2400" dirty="0"/>
              <a:t>does not specifically provide any </a:t>
            </a:r>
            <a:r>
              <a:rPr lang="cs-CZ" sz="2400" dirty="0" err="1" smtClean="0"/>
              <a:t>specific</a:t>
            </a:r>
            <a:r>
              <a:rPr lang="cs-CZ" sz="2400" dirty="0" smtClean="0"/>
              <a:t> </a:t>
            </a:r>
            <a:r>
              <a:rPr lang="cs-CZ" sz="2400" dirty="0" err="1" smtClean="0"/>
              <a:t>means</a:t>
            </a:r>
            <a:r>
              <a:rPr lang="cs-CZ" sz="2400" dirty="0" smtClean="0"/>
              <a:t> </a:t>
            </a:r>
            <a:r>
              <a:rPr lang="cs-CZ" sz="2400" dirty="0" err="1" smtClean="0"/>
              <a:t>of</a:t>
            </a:r>
            <a:r>
              <a:rPr lang="cs-CZ" sz="2400" dirty="0" smtClean="0"/>
              <a:t> </a:t>
            </a:r>
            <a:r>
              <a:rPr lang="cs-CZ" sz="2400" dirty="0" err="1" smtClean="0"/>
              <a:t>enforcement</a:t>
            </a:r>
            <a:r>
              <a:rPr lang="en-US" sz="2400" dirty="0" smtClean="0"/>
              <a:t> </a:t>
            </a:r>
            <a:r>
              <a:rPr lang="en-US" sz="2400" dirty="0"/>
              <a:t>or refers for that purpose to national laws, regulations and administrative provisions, </a:t>
            </a:r>
            <a:r>
              <a:rPr lang="en-US" sz="2400" u="sng" dirty="0" smtClean="0"/>
              <a:t>the </a:t>
            </a:r>
            <a:r>
              <a:rPr lang="en-US" sz="2400" u="sng" dirty="0"/>
              <a:t>Member States </a:t>
            </a:r>
            <a:r>
              <a:rPr lang="cs-CZ" sz="2400" u="sng" dirty="0" smtClean="0"/>
              <a:t>are </a:t>
            </a:r>
            <a:r>
              <a:rPr lang="cs-CZ" sz="2400" u="sng" dirty="0" err="1" smtClean="0"/>
              <a:t>required</a:t>
            </a:r>
            <a:r>
              <a:rPr lang="cs-CZ" sz="2400" u="sng" dirty="0" smtClean="0"/>
              <a:t> </a:t>
            </a:r>
            <a:r>
              <a:rPr lang="en-US" sz="2400" u="sng" dirty="0" smtClean="0"/>
              <a:t>to </a:t>
            </a:r>
            <a:r>
              <a:rPr lang="en-US" sz="2400" u="sng" dirty="0"/>
              <a:t>take all measures necessary to guarantee the application and effectiveness of </a:t>
            </a:r>
            <a:r>
              <a:rPr lang="cs-CZ" sz="2400" u="sng" dirty="0" smtClean="0"/>
              <a:t>EU </a:t>
            </a:r>
            <a:r>
              <a:rPr lang="en-US" sz="2400" u="sng" dirty="0" smtClean="0"/>
              <a:t>law</a:t>
            </a:r>
            <a:r>
              <a:rPr lang="cs-CZ" sz="2400" u="sng" dirty="0" smtClean="0"/>
              <a:t>.</a:t>
            </a:r>
          </a:p>
          <a:p>
            <a:endParaRPr lang="cs-CZ" sz="2400" dirty="0" smtClean="0"/>
          </a:p>
          <a:p>
            <a:r>
              <a:rPr lang="cs-CZ" sz="2400" dirty="0" err="1" smtClean="0"/>
              <a:t>For</a:t>
            </a:r>
            <a:r>
              <a:rPr lang="cs-CZ" sz="2400" dirty="0" smtClean="0"/>
              <a:t> </a:t>
            </a:r>
            <a:r>
              <a:rPr lang="cs-CZ" sz="2400" dirty="0" err="1" smtClean="0"/>
              <a:t>example</a:t>
            </a:r>
            <a:r>
              <a:rPr lang="cs-CZ" sz="2400" dirty="0" smtClean="0"/>
              <a:t>, t</a:t>
            </a:r>
            <a:r>
              <a:rPr lang="en-US" sz="2400" dirty="0" smtClean="0"/>
              <a:t>he </a:t>
            </a:r>
            <a:r>
              <a:rPr lang="en-US" sz="2400" u="sng" dirty="0" smtClean="0"/>
              <a:t>sanction</a:t>
            </a:r>
            <a:r>
              <a:rPr lang="en-US" sz="2400" dirty="0" smtClean="0"/>
              <a:t> </a:t>
            </a:r>
            <a:r>
              <a:rPr lang="en-US" sz="2400" dirty="0"/>
              <a:t>provided for must be analogous to those applicable to infringements of national law of similar nature and importance, and must be </a:t>
            </a:r>
            <a:r>
              <a:rPr lang="en-US" sz="2400" u="sng" dirty="0"/>
              <a:t>effective, proportionate and dissuasive</a:t>
            </a:r>
            <a:r>
              <a:rPr lang="en-US" sz="2400" dirty="0"/>
              <a:t>.</a:t>
            </a:r>
            <a:r>
              <a:rPr lang="cs-CZ" sz="2400" dirty="0" smtClean="0"/>
              <a:t> </a:t>
            </a:r>
            <a:endParaRPr lang="cs-CZ" sz="2400" dirty="0"/>
          </a:p>
        </p:txBody>
      </p:sp>
    </p:spTree>
    <p:extLst>
      <p:ext uri="{BB962C8B-B14F-4D97-AF65-F5344CB8AC3E}">
        <p14:creationId xmlns:p14="http://schemas.microsoft.com/office/powerpoint/2010/main" val="4068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DIFFERENCES TO GENERAL EU LAW</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24734" y="1412776"/>
            <a:ext cx="8280920" cy="1815882"/>
          </a:xfrm>
          <a:prstGeom prst="rect">
            <a:avLst/>
          </a:prstGeom>
          <a:noFill/>
        </p:spPr>
        <p:txBody>
          <a:bodyPr wrap="square" rtlCol="0">
            <a:spAutoFit/>
          </a:bodyPr>
          <a:lstStyle/>
          <a:p>
            <a:r>
              <a:rPr lang="cs-CZ" sz="2800" dirty="0" err="1" smtClean="0"/>
              <a:t>Burden</a:t>
            </a:r>
            <a:r>
              <a:rPr lang="cs-CZ" sz="2800" dirty="0" smtClean="0"/>
              <a:t> </a:t>
            </a:r>
            <a:r>
              <a:rPr lang="cs-CZ" sz="2800" dirty="0" err="1" smtClean="0"/>
              <a:t>of</a:t>
            </a:r>
            <a:r>
              <a:rPr lang="cs-CZ" sz="2800" dirty="0" smtClean="0"/>
              <a:t> </a:t>
            </a:r>
            <a:r>
              <a:rPr lang="cs-CZ" sz="2800" dirty="0" err="1" smtClean="0"/>
              <a:t>proof</a:t>
            </a:r>
            <a:r>
              <a:rPr lang="cs-CZ" sz="2800" dirty="0" smtClean="0"/>
              <a:t> - science </a:t>
            </a:r>
            <a:r>
              <a:rPr lang="cs-CZ" sz="2800" dirty="0" err="1" smtClean="0"/>
              <a:t>comes</a:t>
            </a:r>
            <a:r>
              <a:rPr lang="cs-CZ" sz="2800" dirty="0" smtClean="0"/>
              <a:t> to play</a:t>
            </a:r>
          </a:p>
          <a:p>
            <a:r>
              <a:rPr lang="cs-CZ" sz="2800" dirty="0"/>
              <a:t>C-335/07, C-438/07</a:t>
            </a:r>
          </a:p>
          <a:p>
            <a:endParaRPr lang="cs-CZ" sz="2800" dirty="0" smtClean="0"/>
          </a:p>
          <a:p>
            <a:pPr marL="457200" indent="-457200">
              <a:buFont typeface="Arial" pitchFamily="34" charset="0"/>
              <a:buChar char="•"/>
            </a:pPr>
            <a:endParaRPr lang="cs-CZ" sz="2800" dirty="0"/>
          </a:p>
        </p:txBody>
      </p:sp>
      <p:pic>
        <p:nvPicPr>
          <p:cNvPr id="3074" name="Picture 2" descr="http://www.hydroinfra.com/en/wp-content/uploads/sites/2/2013/11/Pollution-Baltic-Sea-640x4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1845" y="2623648"/>
            <a:ext cx="5594232" cy="371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59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DIFFERENCES TO GENERAL EU LAW</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24734" y="1412776"/>
            <a:ext cx="8280920" cy="5878532"/>
          </a:xfrm>
          <a:prstGeom prst="rect">
            <a:avLst/>
          </a:prstGeom>
          <a:noFill/>
        </p:spPr>
        <p:txBody>
          <a:bodyPr wrap="square" rtlCol="0">
            <a:spAutoFit/>
          </a:bodyPr>
          <a:lstStyle/>
          <a:p>
            <a:r>
              <a:rPr lang="cs-CZ" sz="2800" dirty="0" err="1" smtClean="0"/>
              <a:t>Burden</a:t>
            </a:r>
            <a:r>
              <a:rPr lang="cs-CZ" sz="2800" dirty="0" smtClean="0"/>
              <a:t> </a:t>
            </a:r>
            <a:r>
              <a:rPr lang="cs-CZ" sz="2800" dirty="0" err="1" smtClean="0"/>
              <a:t>of</a:t>
            </a:r>
            <a:r>
              <a:rPr lang="cs-CZ" sz="2800" dirty="0" smtClean="0"/>
              <a:t> </a:t>
            </a:r>
            <a:r>
              <a:rPr lang="cs-CZ" sz="2800" dirty="0" err="1" smtClean="0"/>
              <a:t>proof</a:t>
            </a:r>
            <a:r>
              <a:rPr lang="cs-CZ" sz="2800" dirty="0" smtClean="0"/>
              <a:t> - science </a:t>
            </a:r>
            <a:r>
              <a:rPr lang="cs-CZ" sz="2800" dirty="0" err="1" smtClean="0"/>
              <a:t>comes</a:t>
            </a:r>
            <a:r>
              <a:rPr lang="cs-CZ" sz="2800" dirty="0" smtClean="0"/>
              <a:t> to play</a:t>
            </a:r>
          </a:p>
          <a:p>
            <a:endParaRPr lang="cs-CZ" sz="2800" dirty="0" smtClean="0"/>
          </a:p>
          <a:p>
            <a:pPr algn="just"/>
            <a:r>
              <a:rPr lang="cs-CZ" sz="2400" i="1" dirty="0" smtClean="0"/>
              <a:t>37</a:t>
            </a:r>
            <a:r>
              <a:rPr lang="en-US" sz="2400" i="1" dirty="0"/>
              <a:t> The </a:t>
            </a:r>
            <a:r>
              <a:rPr lang="en-US" sz="2400" i="1" u="sng" dirty="0"/>
              <a:t>submissions made by the parties indicate that</a:t>
            </a:r>
            <a:r>
              <a:rPr lang="en-US" sz="2400" i="1" dirty="0"/>
              <a:t>, in general, one of the nutrients, whether it be phosphorus or nitrogen, is present </a:t>
            </a:r>
            <a:r>
              <a:rPr lang="cs-CZ" sz="2400" i="1" dirty="0" smtClean="0"/>
              <a:t>(…)</a:t>
            </a:r>
            <a:r>
              <a:rPr lang="en-US" sz="2400" i="1" dirty="0" smtClean="0"/>
              <a:t>.</a:t>
            </a:r>
            <a:endParaRPr lang="en-US" sz="2400" i="1" dirty="0"/>
          </a:p>
          <a:p>
            <a:pPr algn="just"/>
            <a:r>
              <a:rPr lang="en-US" sz="2400" i="1" dirty="0"/>
              <a:t>38      </a:t>
            </a:r>
            <a:r>
              <a:rPr lang="en-US" sz="2400" i="1" u="sng" dirty="0"/>
              <a:t>In such circumstances, it is necessary to adopt different measures to reduce eutrophication in one part of the Baltic Sea as compared with another part. </a:t>
            </a:r>
            <a:r>
              <a:rPr lang="en-US" sz="2400" b="1" i="1" u="sng" dirty="0">
                <a:solidFill>
                  <a:schemeClr val="tx2">
                    <a:lumMod val="60000"/>
                    <a:lumOff val="40000"/>
                  </a:schemeClr>
                </a:solidFill>
              </a:rPr>
              <a:t>Directive 91/271 provides in this respect that the Member States are to assess, on the basis of the local situation, the substances – phosphorus and/or nitrogen – which contribute to eutrophication and, in accordance with that assessment, adopt appropriate treatment measures</a:t>
            </a:r>
            <a:r>
              <a:rPr lang="en-US" sz="2400" i="1" dirty="0"/>
              <a:t>.</a:t>
            </a:r>
          </a:p>
          <a:p>
            <a:endParaRPr lang="cs-CZ" sz="2800" dirty="0" smtClean="0"/>
          </a:p>
          <a:p>
            <a:pPr marL="457200" indent="-457200">
              <a:buFont typeface="Arial" pitchFamily="34" charset="0"/>
              <a:buChar char="•"/>
            </a:pPr>
            <a:endParaRPr lang="cs-CZ" sz="2800" dirty="0"/>
          </a:p>
        </p:txBody>
      </p:sp>
    </p:spTree>
    <p:extLst>
      <p:ext uri="{BB962C8B-B14F-4D97-AF65-F5344CB8AC3E}">
        <p14:creationId xmlns:p14="http://schemas.microsoft.com/office/powerpoint/2010/main" val="3647331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263058"/>
            <a:ext cx="7344816" cy="707886"/>
          </a:xfrm>
          <a:prstGeom prst="rect">
            <a:avLst/>
          </a:prstGeom>
          <a:noFill/>
        </p:spPr>
        <p:txBody>
          <a:bodyPr wrap="square" rtlCol="0">
            <a:spAutoFit/>
          </a:bodyPr>
          <a:lstStyle/>
          <a:p>
            <a:r>
              <a:rPr lang="cs-CZ" sz="4000" b="1" dirty="0" smtClean="0"/>
              <a:t>C-141/14 </a:t>
            </a:r>
            <a:r>
              <a:rPr lang="cs-CZ" b="1" dirty="0" smtClean="0"/>
              <a:t>(</a:t>
            </a:r>
            <a:r>
              <a:rPr lang="en-US" b="1" dirty="0"/>
              <a:t>European </a:t>
            </a:r>
            <a:r>
              <a:rPr lang="en-US" b="1" dirty="0" smtClean="0"/>
              <a:t>Commission</a:t>
            </a:r>
            <a:r>
              <a:rPr lang="cs-CZ" b="1" dirty="0" smtClean="0"/>
              <a:t> </a:t>
            </a:r>
            <a:r>
              <a:rPr lang="en-US" b="1" dirty="0" smtClean="0"/>
              <a:t>v</a:t>
            </a:r>
            <a:r>
              <a:rPr lang="cs-CZ" b="1" dirty="0" smtClean="0"/>
              <a:t> </a:t>
            </a:r>
            <a:r>
              <a:rPr lang="en-US" b="1" dirty="0" smtClean="0"/>
              <a:t>Republic </a:t>
            </a:r>
            <a:r>
              <a:rPr lang="en-US" b="1" dirty="0"/>
              <a:t>of </a:t>
            </a:r>
            <a:r>
              <a:rPr lang="en-US" b="1" dirty="0" smtClean="0"/>
              <a:t>Bulgaria</a:t>
            </a:r>
            <a:r>
              <a:rPr lang="cs-CZ" b="1" dirty="0" smtClean="0"/>
              <a:t>)</a:t>
            </a:r>
            <a:endParaRPr lang="cs-CZ" b="1" dirty="0"/>
          </a:p>
        </p:txBody>
      </p:sp>
      <p:sp>
        <p:nvSpPr>
          <p:cNvPr id="5" name="Zástupný symbol pro obsah 4"/>
          <p:cNvSpPr>
            <a:spLocks noGrp="1"/>
          </p:cNvSpPr>
          <p:nvPr>
            <p:ph idx="1"/>
          </p:nvPr>
        </p:nvSpPr>
        <p:spPr/>
        <p:txBody>
          <a:bodyPr/>
          <a:lstStyle/>
          <a:p>
            <a:endParaRPr lang="cs-CZ"/>
          </a:p>
        </p:txBody>
      </p:sp>
      <p:pic>
        <p:nvPicPr>
          <p:cNvPr id="1026" name="Picture 2" descr="Image not f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27040"/>
            <a:ext cx="54006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351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DIFFERENCES TO GENERAL EU LAW</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24734" y="1412776"/>
            <a:ext cx="8280920" cy="1815882"/>
          </a:xfrm>
          <a:prstGeom prst="rect">
            <a:avLst/>
          </a:prstGeom>
          <a:noFill/>
        </p:spPr>
        <p:txBody>
          <a:bodyPr wrap="square" rtlCol="0">
            <a:spAutoFit/>
          </a:bodyPr>
          <a:lstStyle/>
          <a:p>
            <a:r>
              <a:rPr lang="cs-CZ" sz="2800" b="1" dirty="0" err="1" smtClean="0"/>
              <a:t>Systematic</a:t>
            </a:r>
            <a:r>
              <a:rPr lang="cs-CZ" sz="2800" b="1" dirty="0" smtClean="0"/>
              <a:t> f</a:t>
            </a:r>
            <a:r>
              <a:rPr lang="en-US" sz="2800" b="1" dirty="0" err="1" smtClean="0"/>
              <a:t>ailure</a:t>
            </a:r>
            <a:r>
              <a:rPr lang="en-US" sz="2800" b="1" dirty="0" smtClean="0"/>
              <a:t> </a:t>
            </a:r>
            <a:r>
              <a:rPr lang="en-US" sz="2800" b="1" dirty="0"/>
              <a:t>of a Member State to </a:t>
            </a:r>
            <a:r>
              <a:rPr lang="en-US" sz="2800" b="1" dirty="0" err="1"/>
              <a:t>fulfil</a:t>
            </a:r>
            <a:r>
              <a:rPr lang="en-US" sz="2800" b="1" dirty="0"/>
              <a:t> </a:t>
            </a:r>
            <a:r>
              <a:rPr lang="en-US" sz="2800" b="1" dirty="0" smtClean="0"/>
              <a:t>obligations</a:t>
            </a:r>
            <a:endParaRPr lang="cs-CZ" sz="2800" b="1" dirty="0" smtClean="0"/>
          </a:p>
          <a:p>
            <a:r>
              <a:rPr lang="cs-CZ" sz="2800" dirty="0" smtClean="0"/>
              <a:t>C-494/01: </a:t>
            </a:r>
            <a:r>
              <a:rPr lang="en-US" sz="2800" dirty="0"/>
              <a:t>waste operation at Fermoy, County Cork</a:t>
            </a:r>
            <a:endParaRPr lang="cs-CZ" sz="2800" dirty="0" smtClean="0"/>
          </a:p>
          <a:p>
            <a:pPr marL="457200" indent="-457200">
              <a:buFont typeface="Arial" pitchFamily="34" charset="0"/>
              <a:buChar char="•"/>
            </a:pPr>
            <a:endParaRPr lang="cs-CZ" sz="2800" dirty="0"/>
          </a:p>
        </p:txBody>
      </p:sp>
      <p:pic>
        <p:nvPicPr>
          <p:cNvPr id="12290" name="Picture 2" descr="http://archiseek.com/wp-content/gallery/ireland-buildings-cork/fermoy_mainsquare_l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958413"/>
            <a:ext cx="3894342" cy="337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5934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DIFFERENCES TO GENERAL EU LAW</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24734" y="1412776"/>
            <a:ext cx="8280920" cy="4401205"/>
          </a:xfrm>
          <a:prstGeom prst="rect">
            <a:avLst/>
          </a:prstGeom>
          <a:noFill/>
        </p:spPr>
        <p:txBody>
          <a:bodyPr wrap="square" rtlCol="0">
            <a:spAutoFit/>
          </a:bodyPr>
          <a:lstStyle/>
          <a:p>
            <a:r>
              <a:rPr lang="cs-CZ" sz="2800" dirty="0" smtClean="0"/>
              <a:t>C-494/01:</a:t>
            </a:r>
          </a:p>
          <a:p>
            <a:endParaRPr lang="cs-CZ" sz="2800" dirty="0"/>
          </a:p>
          <a:p>
            <a:pPr algn="just"/>
            <a:r>
              <a:rPr lang="en-US" sz="2800" dirty="0"/>
              <a:t> </a:t>
            </a:r>
            <a:r>
              <a:rPr lang="cs-CZ" sz="2800" i="1" dirty="0" smtClean="0"/>
              <a:t>“…</a:t>
            </a:r>
            <a:r>
              <a:rPr lang="en-US" sz="2400" i="1" dirty="0" smtClean="0"/>
              <a:t>in </a:t>
            </a:r>
            <a:r>
              <a:rPr lang="en-US" sz="2400" i="1" dirty="0"/>
              <a:t>principle nothing prevents the Commission from seeking in parallel a finding that provisions of a directive have not been complied with by reason of the conduct of a Member State’s authorities with regard to particular specifically identified situations and a finding that those provisions have not been complied with because </a:t>
            </a:r>
            <a:r>
              <a:rPr lang="en-US" sz="2400" b="1" i="1" dirty="0"/>
              <a:t>its authorities have adopted a general practice </a:t>
            </a:r>
            <a:r>
              <a:rPr lang="en-US" sz="2400" i="1" dirty="0"/>
              <a:t>contrary thereto, which the particular situations illustrate where appropriate</a:t>
            </a:r>
            <a:r>
              <a:rPr lang="en-US" sz="2400" i="1" dirty="0" smtClean="0"/>
              <a:t>.</a:t>
            </a:r>
            <a:r>
              <a:rPr lang="cs-CZ" sz="2400" i="1" dirty="0" smtClean="0"/>
              <a:t>“</a:t>
            </a:r>
          </a:p>
          <a:p>
            <a:pPr marL="457200" indent="-457200">
              <a:buFont typeface="Arial" pitchFamily="34" charset="0"/>
              <a:buChar char="•"/>
            </a:pPr>
            <a:endParaRPr lang="cs-CZ" sz="2800" dirty="0"/>
          </a:p>
        </p:txBody>
      </p:sp>
    </p:spTree>
    <p:extLst>
      <p:ext uri="{BB962C8B-B14F-4D97-AF65-F5344CB8AC3E}">
        <p14:creationId xmlns:p14="http://schemas.microsoft.com/office/powerpoint/2010/main" val="3969570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DIFFERENCES TO GENERAL EU LAW</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24734" y="1392168"/>
            <a:ext cx="4433238" cy="6309420"/>
          </a:xfrm>
          <a:prstGeom prst="rect">
            <a:avLst/>
          </a:prstGeom>
          <a:noFill/>
        </p:spPr>
        <p:txBody>
          <a:bodyPr wrap="square" rtlCol="0">
            <a:spAutoFit/>
          </a:bodyPr>
          <a:lstStyle/>
          <a:p>
            <a:r>
              <a:rPr lang="cs-CZ" sz="2800" dirty="0"/>
              <a:t>C</a:t>
            </a:r>
            <a:r>
              <a:rPr lang="en-US" sz="2800" dirty="0" err="1" smtClean="0"/>
              <a:t>onsistent</a:t>
            </a:r>
            <a:r>
              <a:rPr lang="en-US" sz="2800" dirty="0" smtClean="0"/>
              <a:t> </a:t>
            </a:r>
            <a:r>
              <a:rPr lang="en-US" sz="2800" dirty="0"/>
              <a:t>and general </a:t>
            </a:r>
            <a:r>
              <a:rPr lang="en-US" sz="2800" dirty="0" smtClean="0"/>
              <a:t>nature</a:t>
            </a:r>
            <a:r>
              <a:rPr lang="cs-CZ" sz="2800" dirty="0" smtClean="0"/>
              <a:t>:</a:t>
            </a:r>
          </a:p>
          <a:p>
            <a:endParaRPr lang="cs-CZ" sz="2800" dirty="0"/>
          </a:p>
          <a:p>
            <a:r>
              <a:rPr lang="cs-CZ" sz="2800" dirty="0" smtClean="0"/>
              <a:t>C‑342/05: </a:t>
            </a:r>
          </a:p>
          <a:p>
            <a:r>
              <a:rPr lang="cs-CZ" sz="2800" dirty="0" smtClean="0"/>
              <a:t>- </a:t>
            </a:r>
            <a:r>
              <a:rPr lang="cs-CZ" sz="2000" dirty="0" err="1" smtClean="0"/>
              <a:t>Commission</a:t>
            </a:r>
            <a:r>
              <a:rPr lang="cs-CZ" sz="2000" dirty="0" smtClean="0"/>
              <a:t> </a:t>
            </a:r>
            <a:r>
              <a:rPr lang="en-US" sz="2000" dirty="0"/>
              <a:t>has never pleaded a lack of sincere cooperation by the Finnish authorities as regards the communication of decisions relating to the issuing of hunting </a:t>
            </a:r>
            <a:r>
              <a:rPr lang="en-US" sz="2000" dirty="0" smtClean="0"/>
              <a:t>permits</a:t>
            </a:r>
            <a:endParaRPr lang="cs-CZ" sz="2000" dirty="0" smtClean="0"/>
          </a:p>
          <a:p>
            <a:r>
              <a:rPr lang="cs-CZ" sz="2000" dirty="0" smtClean="0"/>
              <a:t>- </a:t>
            </a:r>
            <a:r>
              <a:rPr lang="en-US" sz="2000" dirty="0" smtClean="0"/>
              <a:t>in </a:t>
            </a:r>
            <a:r>
              <a:rPr lang="en-US" sz="2000" dirty="0"/>
              <a:t>spite of the wolf hunting </a:t>
            </a:r>
            <a:r>
              <a:rPr lang="en-US" sz="2000" dirty="0" err="1"/>
              <a:t>authorised</a:t>
            </a:r>
            <a:r>
              <a:rPr lang="en-US" sz="2000" dirty="0"/>
              <a:t> by way of derogation in Finland, the conservation status of the species concerned substantially and consistently improved </a:t>
            </a:r>
            <a:endParaRPr lang="cs-CZ" sz="2000" dirty="0" smtClean="0"/>
          </a:p>
          <a:p>
            <a:endParaRPr lang="cs-CZ" sz="2800" dirty="0"/>
          </a:p>
          <a:p>
            <a:endParaRPr lang="cs-CZ" sz="2800" dirty="0" smtClean="0"/>
          </a:p>
          <a:p>
            <a:endParaRPr lang="cs-CZ" sz="2800" dirty="0"/>
          </a:p>
        </p:txBody>
      </p:sp>
      <p:pic>
        <p:nvPicPr>
          <p:cNvPr id="13314" name="Picture 2" descr="https://s-media-cache-ak0.pinimg.com/474x/c7/aa/df/c7aadf8fc93e56022dc0410d8faedc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1339886"/>
            <a:ext cx="3464037" cy="518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2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DIFFERENCES TO GENERAL EU LAW</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6" name="TextovéPole 5"/>
          <p:cNvSpPr txBox="1"/>
          <p:nvPr/>
        </p:nvSpPr>
        <p:spPr>
          <a:xfrm>
            <a:off x="251520" y="1195725"/>
            <a:ext cx="8280920" cy="5570756"/>
          </a:xfrm>
          <a:prstGeom prst="rect">
            <a:avLst/>
          </a:prstGeom>
          <a:noFill/>
        </p:spPr>
        <p:txBody>
          <a:bodyPr wrap="square" rtlCol="0">
            <a:spAutoFit/>
          </a:bodyPr>
          <a:lstStyle/>
          <a:p>
            <a:r>
              <a:rPr lang="cs-CZ" sz="2800" b="1" dirty="0" err="1" smtClean="0"/>
              <a:t>Systematic</a:t>
            </a:r>
            <a:r>
              <a:rPr lang="cs-CZ" sz="2800" b="1" dirty="0" smtClean="0"/>
              <a:t> f</a:t>
            </a:r>
            <a:r>
              <a:rPr lang="en-US" sz="2800" b="1" dirty="0" err="1" smtClean="0"/>
              <a:t>ailure</a:t>
            </a:r>
            <a:r>
              <a:rPr lang="en-US" sz="2800" b="1" dirty="0" smtClean="0"/>
              <a:t> </a:t>
            </a:r>
            <a:r>
              <a:rPr lang="en-US" sz="2800" b="1" dirty="0"/>
              <a:t>of a Member State to </a:t>
            </a:r>
            <a:r>
              <a:rPr lang="en-US" sz="2800" b="1" dirty="0" err="1"/>
              <a:t>fulfil</a:t>
            </a:r>
            <a:r>
              <a:rPr lang="en-US" sz="2800" b="1" dirty="0"/>
              <a:t> </a:t>
            </a:r>
            <a:r>
              <a:rPr lang="en-US" sz="2800" b="1" dirty="0" smtClean="0"/>
              <a:t>obligations</a:t>
            </a:r>
            <a:r>
              <a:rPr lang="cs-CZ" sz="2800" b="1" dirty="0" smtClean="0"/>
              <a:t> – </a:t>
            </a:r>
            <a:r>
              <a:rPr lang="cs-CZ" sz="2800" b="1" dirty="0" err="1" smtClean="0"/>
              <a:t>how</a:t>
            </a:r>
            <a:r>
              <a:rPr lang="cs-CZ" sz="2800" b="1" dirty="0" smtClean="0"/>
              <a:t> long, </a:t>
            </a:r>
            <a:r>
              <a:rPr lang="cs-CZ" sz="2800" b="1" dirty="0" err="1" smtClean="0"/>
              <a:t>how</a:t>
            </a:r>
            <a:r>
              <a:rPr lang="cs-CZ" sz="2800" b="1" dirty="0" smtClean="0"/>
              <a:t> many </a:t>
            </a:r>
            <a:r>
              <a:rPr lang="cs-CZ" sz="2800" b="1" dirty="0" err="1" smtClean="0"/>
              <a:t>times</a:t>
            </a:r>
            <a:endParaRPr lang="cs-CZ" sz="2800" b="1" dirty="0" smtClean="0"/>
          </a:p>
          <a:p>
            <a:endParaRPr lang="cs-CZ" sz="2800" b="1" dirty="0"/>
          </a:p>
          <a:p>
            <a:r>
              <a:rPr lang="cs-CZ" sz="2800" b="1" dirty="0" smtClean="0"/>
              <a:t>C-420/02 – </a:t>
            </a:r>
            <a:r>
              <a:rPr lang="it-IT" sz="2800" dirty="0"/>
              <a:t> ‘Pera Galini’ site of </a:t>
            </a:r>
            <a:r>
              <a:rPr lang="it-IT" sz="2800" dirty="0" smtClean="0"/>
              <a:t>waste</a:t>
            </a:r>
            <a:r>
              <a:rPr lang="cs-CZ" sz="2800" dirty="0" smtClean="0"/>
              <a:t>: </a:t>
            </a:r>
            <a:r>
              <a:rPr lang="cs-CZ" sz="2800" b="1" dirty="0" smtClean="0"/>
              <a:t>4 </a:t>
            </a:r>
            <a:r>
              <a:rPr lang="cs-CZ" sz="2800" b="1" dirty="0" err="1" smtClean="0"/>
              <a:t>years</a:t>
            </a:r>
            <a:r>
              <a:rPr lang="cs-CZ" sz="2800" b="1" dirty="0" smtClean="0"/>
              <a:t>:</a:t>
            </a:r>
          </a:p>
          <a:p>
            <a:endParaRPr lang="cs-CZ" sz="2800" b="1" dirty="0"/>
          </a:p>
          <a:p>
            <a:pPr algn="just"/>
            <a:r>
              <a:rPr lang="cs-CZ" i="1" dirty="0" smtClean="0"/>
              <a:t>T</a:t>
            </a:r>
            <a:r>
              <a:rPr lang="en-US" i="1" dirty="0" smtClean="0"/>
              <a:t>he </a:t>
            </a:r>
            <a:r>
              <a:rPr lang="en-US" i="1" dirty="0"/>
              <a:t>direct inference may not in principle be drawn that the Member State concerned has necessarily failed to fulfil its obligations under that provision to take the requisite measures to ensure that waste is disposed </a:t>
            </a:r>
            <a:r>
              <a:rPr lang="cs-CZ" i="1" dirty="0" smtClean="0"/>
              <a:t>(…).</a:t>
            </a:r>
            <a:r>
              <a:rPr lang="en-US" i="1" dirty="0" smtClean="0"/>
              <a:t> </a:t>
            </a:r>
            <a:r>
              <a:rPr lang="en-US" i="1" dirty="0"/>
              <a:t>However, if that situation persists and leads in particular to a significant deterioration in the environment over a protracted period without any action being taken by the competent authorities, it may be an indication that the Member States have exceeded the discretion conferred on them by that </a:t>
            </a:r>
            <a:r>
              <a:rPr lang="en-US" i="1" dirty="0" smtClean="0"/>
              <a:t>provision</a:t>
            </a:r>
            <a:r>
              <a:rPr lang="cs-CZ" i="1" dirty="0" smtClean="0"/>
              <a:t>.</a:t>
            </a:r>
          </a:p>
          <a:p>
            <a:endParaRPr lang="cs-CZ" b="1" dirty="0"/>
          </a:p>
          <a:p>
            <a:pPr algn="just"/>
            <a:r>
              <a:rPr lang="cs-CZ" b="1" dirty="0" smtClean="0"/>
              <a:t>C- 248/05 - </a:t>
            </a:r>
            <a:r>
              <a:rPr lang="en-US" dirty="0"/>
              <a:t>While the extracts from the reports quoted by the Commission </a:t>
            </a:r>
            <a:r>
              <a:rPr lang="en-US" dirty="0" err="1"/>
              <a:t>emphasise</a:t>
            </a:r>
            <a:r>
              <a:rPr lang="en-US" dirty="0"/>
              <a:t> the contamination of water supplies, they do not establish to the requisite legal standard a causal link between that contamination and the presence of substances in list II.</a:t>
            </a:r>
            <a:endParaRPr lang="cs-CZ" b="1" dirty="0" smtClean="0"/>
          </a:p>
        </p:txBody>
      </p:sp>
    </p:spTree>
    <p:extLst>
      <p:ext uri="{BB962C8B-B14F-4D97-AF65-F5344CB8AC3E}">
        <p14:creationId xmlns:p14="http://schemas.microsoft.com/office/powerpoint/2010/main" val="3600660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Court</a:t>
            </a:r>
            <a:r>
              <a:rPr lang="cs-CZ" sz="2800" b="1" dirty="0" smtClean="0"/>
              <a:t> </a:t>
            </a:r>
            <a:r>
              <a:rPr lang="cs-CZ" sz="2800" b="1" dirty="0" err="1" smtClean="0"/>
              <a:t>of</a:t>
            </a:r>
            <a:r>
              <a:rPr lang="cs-CZ" sz="2800" b="1" dirty="0" smtClean="0"/>
              <a:t> Justice (CJEU)</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26717" y="1582319"/>
            <a:ext cx="7056784" cy="4524315"/>
          </a:xfrm>
          <a:prstGeom prst="rect">
            <a:avLst/>
          </a:prstGeom>
          <a:noFill/>
        </p:spPr>
        <p:txBody>
          <a:bodyPr wrap="square" rtlCol="0">
            <a:spAutoFit/>
          </a:bodyPr>
          <a:lstStyle/>
          <a:p>
            <a:r>
              <a:rPr lang="cs-CZ" sz="2400" u="sng" dirty="0" err="1" smtClean="0"/>
              <a:t>Moving</a:t>
            </a:r>
            <a:r>
              <a:rPr lang="cs-CZ" sz="2400" u="sng" dirty="0" smtClean="0"/>
              <a:t> </a:t>
            </a:r>
            <a:r>
              <a:rPr lang="cs-CZ" sz="2400" u="sng" dirty="0" err="1" smtClean="0"/>
              <a:t>the</a:t>
            </a:r>
            <a:r>
              <a:rPr lang="cs-CZ" sz="2400" u="sng" dirty="0" smtClean="0"/>
              <a:t> </a:t>
            </a:r>
            <a:r>
              <a:rPr lang="cs-CZ" sz="2400" u="sng" dirty="0" err="1" smtClean="0"/>
              <a:t>environmental</a:t>
            </a:r>
            <a:r>
              <a:rPr lang="cs-CZ" sz="2400" u="sng" dirty="0" smtClean="0"/>
              <a:t> </a:t>
            </a:r>
            <a:r>
              <a:rPr lang="cs-CZ" sz="2400" u="sng" dirty="0" err="1" smtClean="0"/>
              <a:t>protection</a:t>
            </a:r>
            <a:r>
              <a:rPr lang="cs-CZ" sz="2400" u="sng" dirty="0" smtClean="0"/>
              <a:t> </a:t>
            </a:r>
            <a:r>
              <a:rPr lang="cs-CZ" sz="2400" u="sng" dirty="0" err="1" smtClean="0"/>
              <a:t>further</a:t>
            </a:r>
            <a:r>
              <a:rPr lang="cs-CZ" sz="2400" dirty="0" smtClean="0"/>
              <a:t>:</a:t>
            </a:r>
          </a:p>
          <a:p>
            <a:endParaRPr lang="cs-CZ" sz="2400" dirty="0" smtClean="0"/>
          </a:p>
          <a:p>
            <a:pPr marL="342900" indent="-342900">
              <a:buFontTx/>
              <a:buChar char="-"/>
            </a:pPr>
            <a:r>
              <a:rPr lang="cs-CZ" sz="2400" dirty="0" err="1" smtClean="0"/>
              <a:t>Interpretation</a:t>
            </a:r>
            <a:r>
              <a:rPr lang="cs-CZ" sz="2400" dirty="0" smtClean="0"/>
              <a:t> </a:t>
            </a:r>
            <a:r>
              <a:rPr lang="cs-CZ" sz="2400" dirty="0" err="1" smtClean="0"/>
              <a:t>of</a:t>
            </a:r>
            <a:r>
              <a:rPr lang="cs-CZ" sz="2400" dirty="0" smtClean="0"/>
              <a:t> EU </a:t>
            </a:r>
            <a:r>
              <a:rPr lang="cs-CZ" sz="2400" dirty="0" err="1" smtClean="0"/>
              <a:t>Law</a:t>
            </a:r>
            <a:endParaRPr lang="cs-CZ" sz="2400" dirty="0" smtClean="0"/>
          </a:p>
          <a:p>
            <a:pPr marL="342900" indent="-342900">
              <a:buFontTx/>
              <a:buChar char="-"/>
            </a:pPr>
            <a:r>
              <a:rPr lang="cs-CZ" sz="2400" dirty="0" err="1" smtClean="0"/>
              <a:t>Procedure</a:t>
            </a:r>
            <a:r>
              <a:rPr lang="cs-CZ" sz="2400" dirty="0" smtClean="0"/>
              <a:t> – Art. 258 – 260 TFEU</a:t>
            </a:r>
          </a:p>
          <a:p>
            <a:pPr marL="342900" indent="-342900">
              <a:buFontTx/>
              <a:buChar char="-"/>
            </a:pPr>
            <a:endParaRPr lang="cs-CZ" sz="2400" dirty="0" smtClean="0"/>
          </a:p>
          <a:p>
            <a:pPr marL="342900" indent="-342900">
              <a:buFontTx/>
              <a:buChar char="-"/>
            </a:pPr>
            <a:r>
              <a:rPr lang="cs-CZ" sz="2400" dirty="0" smtClean="0"/>
              <a:t>Maastricht </a:t>
            </a:r>
            <a:r>
              <a:rPr lang="cs-CZ" sz="2400" dirty="0" err="1" smtClean="0"/>
              <a:t>Treaty</a:t>
            </a:r>
            <a:r>
              <a:rPr lang="cs-CZ" sz="2400" dirty="0" smtClean="0"/>
              <a:t>: </a:t>
            </a:r>
            <a:r>
              <a:rPr lang="cs-CZ" sz="2400" dirty="0" err="1" smtClean="0"/>
              <a:t>Financial</a:t>
            </a:r>
            <a:r>
              <a:rPr lang="cs-CZ" sz="2400" dirty="0" smtClean="0"/>
              <a:t> </a:t>
            </a:r>
            <a:r>
              <a:rPr lang="cs-CZ" sz="2400" dirty="0" err="1" smtClean="0"/>
              <a:t>sanctions</a:t>
            </a:r>
            <a:r>
              <a:rPr lang="cs-CZ" sz="2400" dirty="0" smtClean="0"/>
              <a:t> </a:t>
            </a:r>
          </a:p>
          <a:p>
            <a:pPr marL="342900" indent="-342900">
              <a:buFontTx/>
              <a:buChar char="-"/>
            </a:pPr>
            <a:r>
              <a:rPr lang="cs-CZ" sz="2400" dirty="0" smtClean="0"/>
              <a:t>(C-304/02: </a:t>
            </a:r>
            <a:r>
              <a:rPr lang="cs-CZ" sz="2400" dirty="0" err="1" smtClean="0"/>
              <a:t>both</a:t>
            </a:r>
            <a:r>
              <a:rPr lang="cs-CZ" sz="2400" dirty="0" smtClean="0"/>
              <a:t> </a:t>
            </a:r>
            <a:r>
              <a:rPr lang="en-US" sz="2400" dirty="0" smtClean="0"/>
              <a:t>lump </a:t>
            </a:r>
            <a:r>
              <a:rPr lang="en-US" sz="2400" dirty="0"/>
              <a:t>sum and a penalty </a:t>
            </a:r>
            <a:r>
              <a:rPr lang="en-US" sz="2400" dirty="0" smtClean="0"/>
              <a:t>payment</a:t>
            </a:r>
            <a:r>
              <a:rPr lang="cs-CZ" sz="2400" dirty="0" smtClean="0"/>
              <a:t>)</a:t>
            </a:r>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p:txBody>
      </p:sp>
    </p:spTree>
    <p:extLst>
      <p:ext uri="{BB962C8B-B14F-4D97-AF65-F5344CB8AC3E}">
        <p14:creationId xmlns:p14="http://schemas.microsoft.com/office/powerpoint/2010/main" val="406630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smtClean="0"/>
              <a:t>CJEU</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755576" y="1000100"/>
            <a:ext cx="7427925" cy="5940088"/>
          </a:xfrm>
          <a:prstGeom prst="rect">
            <a:avLst/>
          </a:prstGeom>
          <a:noFill/>
        </p:spPr>
        <p:txBody>
          <a:bodyPr wrap="square" rtlCol="0">
            <a:spAutoFit/>
          </a:bodyPr>
          <a:lstStyle/>
          <a:p>
            <a:pPr fontAlgn="base"/>
            <a:r>
              <a:rPr lang="en-US" sz="1400" dirty="0"/>
              <a:t>Article 260</a:t>
            </a:r>
          </a:p>
          <a:p>
            <a:pPr fontAlgn="base"/>
            <a:r>
              <a:rPr lang="en-US" sz="1400" dirty="0" smtClean="0">
                <a:solidFill>
                  <a:srgbClr val="00B050"/>
                </a:solidFill>
              </a:rPr>
              <a:t>1</a:t>
            </a:r>
            <a:r>
              <a:rPr lang="en-US" sz="1400" dirty="0">
                <a:solidFill>
                  <a:srgbClr val="00B050"/>
                </a:solidFill>
              </a:rPr>
              <a:t>. If the Court of Justice of the European Union finds that a Member State has failed to </a:t>
            </a:r>
            <a:r>
              <a:rPr lang="en-US" sz="1400" dirty="0" err="1">
                <a:solidFill>
                  <a:srgbClr val="00B050"/>
                </a:solidFill>
              </a:rPr>
              <a:t>fulfil</a:t>
            </a:r>
            <a:r>
              <a:rPr lang="en-US" sz="1400" dirty="0">
                <a:solidFill>
                  <a:srgbClr val="00B050"/>
                </a:solidFill>
              </a:rPr>
              <a:t> an obligation under the Treaties, the State shall be required to take the necessary measures to comply with the judgment of the Court.</a:t>
            </a:r>
          </a:p>
          <a:p>
            <a:pPr fontAlgn="base"/>
            <a:r>
              <a:rPr lang="en-US" sz="1400" dirty="0"/>
              <a:t>2. If the Commission considers that the Member State concerned </a:t>
            </a:r>
            <a:r>
              <a:rPr lang="en-US" b="1" dirty="0"/>
              <a:t>has not taken the necessary measures to comply with the judgment </a:t>
            </a:r>
            <a:r>
              <a:rPr lang="en-US" sz="1400" dirty="0"/>
              <a:t>of the Court, it may bring the case before the Court after giving that State the opportunity to submit its observations. It shall </a:t>
            </a:r>
            <a:r>
              <a:rPr lang="en-US" sz="2000" b="1" dirty="0"/>
              <a:t>specify the amount of the lump sum or penalty payment </a:t>
            </a:r>
            <a:r>
              <a:rPr lang="en-US" sz="1400" dirty="0"/>
              <a:t>to be paid by the Member State concerned which it considers appropriate in the circumstances.</a:t>
            </a:r>
          </a:p>
          <a:p>
            <a:pPr fontAlgn="base"/>
            <a:r>
              <a:rPr lang="en-US" b="1" dirty="0"/>
              <a:t>If the Court finds that the Member State concerned has not complied with its judgment it may impose a lump sum or penalty payment on it.</a:t>
            </a:r>
          </a:p>
          <a:p>
            <a:pPr fontAlgn="base"/>
            <a:r>
              <a:rPr lang="en-US" sz="1400" dirty="0"/>
              <a:t>This procedure shall be without prejudice to Article 259.</a:t>
            </a:r>
          </a:p>
          <a:p>
            <a:pPr fontAlgn="base"/>
            <a:r>
              <a:rPr lang="en-US" sz="1400" dirty="0">
                <a:solidFill>
                  <a:srgbClr val="00B050"/>
                </a:solidFill>
              </a:rPr>
              <a:t>3. When the Commission brings a case before the Court pursuant to Article 258 on the grounds that the Member State concerned </a:t>
            </a:r>
            <a:r>
              <a:rPr lang="en-US" sz="2000" b="1" dirty="0">
                <a:solidFill>
                  <a:srgbClr val="00B050"/>
                </a:solidFill>
              </a:rPr>
              <a:t>has failed to </a:t>
            </a:r>
            <a:r>
              <a:rPr lang="en-US" sz="2000" b="1" dirty="0" err="1">
                <a:solidFill>
                  <a:srgbClr val="00B050"/>
                </a:solidFill>
              </a:rPr>
              <a:t>fulfil</a:t>
            </a:r>
            <a:r>
              <a:rPr lang="en-US" sz="2000" b="1" dirty="0">
                <a:solidFill>
                  <a:srgbClr val="00B050"/>
                </a:solidFill>
              </a:rPr>
              <a:t> its obligation to notify measures transposing a directive adopted under a legislative procedure</a:t>
            </a:r>
            <a:r>
              <a:rPr lang="en-US" sz="1400" dirty="0">
                <a:solidFill>
                  <a:srgbClr val="00B050"/>
                </a:solidFill>
              </a:rPr>
              <a:t>, </a:t>
            </a:r>
            <a:r>
              <a:rPr lang="en-US" sz="2000" b="1" dirty="0">
                <a:solidFill>
                  <a:srgbClr val="00B050"/>
                </a:solidFill>
              </a:rPr>
              <a:t>it may, when it deems appropriate, specify the amount of the lump sum or penalty payment to be paid by the Member State concerned </a:t>
            </a:r>
            <a:r>
              <a:rPr lang="en-US" sz="1400" dirty="0">
                <a:solidFill>
                  <a:srgbClr val="00B050"/>
                </a:solidFill>
              </a:rPr>
              <a:t>which it considers appropriate in the circumstances.</a:t>
            </a:r>
          </a:p>
          <a:p>
            <a:pPr fontAlgn="base"/>
            <a:r>
              <a:rPr lang="en-US" sz="1400" dirty="0">
                <a:solidFill>
                  <a:srgbClr val="00B050"/>
                </a:solidFill>
              </a:rPr>
              <a:t>If the Court finds that there is an infringement it may impose a lump sum or penalty payment on the Member State concerned not exceeding the amount specified by the Commission. The payment obligation shall take effect on the date set by the Court in its judgment.</a:t>
            </a:r>
          </a:p>
          <a:p>
            <a:pPr marL="342900" indent="-342900">
              <a:buFontTx/>
              <a:buChar char="-"/>
            </a:pPr>
            <a:endParaRPr lang="cs-CZ" sz="1400" dirty="0" smtClean="0"/>
          </a:p>
          <a:p>
            <a:pPr marL="342900" indent="-342900">
              <a:buFontTx/>
              <a:buChar char="-"/>
            </a:pPr>
            <a:endParaRPr lang="cs-CZ" sz="1400" dirty="0"/>
          </a:p>
        </p:txBody>
      </p:sp>
    </p:spTree>
    <p:extLst>
      <p:ext uri="{BB962C8B-B14F-4D97-AF65-F5344CB8AC3E}">
        <p14:creationId xmlns:p14="http://schemas.microsoft.com/office/powerpoint/2010/main" val="514186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smtClean="0"/>
              <a:t>CJEU</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26717" y="1582319"/>
            <a:ext cx="7056784" cy="6370975"/>
          </a:xfrm>
          <a:prstGeom prst="rect">
            <a:avLst/>
          </a:prstGeom>
          <a:noFill/>
        </p:spPr>
        <p:txBody>
          <a:bodyPr wrap="square" rtlCol="0">
            <a:spAutoFit/>
          </a:bodyPr>
          <a:lstStyle/>
          <a:p>
            <a:r>
              <a:rPr lang="cs-CZ" sz="2400" u="sng" dirty="0" err="1" smtClean="0"/>
              <a:t>Moving</a:t>
            </a:r>
            <a:r>
              <a:rPr lang="cs-CZ" sz="2400" u="sng" dirty="0" smtClean="0"/>
              <a:t> </a:t>
            </a:r>
            <a:r>
              <a:rPr lang="cs-CZ" sz="2400" u="sng" dirty="0" err="1" smtClean="0"/>
              <a:t>the</a:t>
            </a:r>
            <a:r>
              <a:rPr lang="cs-CZ" sz="2400" u="sng" dirty="0" smtClean="0"/>
              <a:t> </a:t>
            </a:r>
            <a:r>
              <a:rPr lang="cs-CZ" sz="2400" u="sng" dirty="0" err="1" smtClean="0"/>
              <a:t>environmental</a:t>
            </a:r>
            <a:r>
              <a:rPr lang="cs-CZ" sz="2400" u="sng" dirty="0" smtClean="0"/>
              <a:t> </a:t>
            </a:r>
            <a:r>
              <a:rPr lang="cs-CZ" sz="2400" u="sng" dirty="0" err="1" smtClean="0"/>
              <a:t>protection</a:t>
            </a:r>
            <a:r>
              <a:rPr lang="cs-CZ" sz="2400" u="sng" dirty="0" smtClean="0"/>
              <a:t> </a:t>
            </a:r>
            <a:r>
              <a:rPr lang="cs-CZ" sz="2400" u="sng" dirty="0" err="1" smtClean="0"/>
              <a:t>further</a:t>
            </a:r>
            <a:r>
              <a:rPr lang="cs-CZ" sz="2400" dirty="0" smtClean="0"/>
              <a:t>:</a:t>
            </a:r>
          </a:p>
          <a:p>
            <a:endParaRPr lang="cs-CZ" sz="2400" dirty="0" smtClean="0"/>
          </a:p>
          <a:p>
            <a:pPr marL="342900" indent="-342900">
              <a:buFontTx/>
              <a:buChar char="-"/>
            </a:pPr>
            <a:r>
              <a:rPr lang="cs-CZ" sz="2400" dirty="0" err="1" smtClean="0"/>
              <a:t>Interpretation</a:t>
            </a:r>
            <a:r>
              <a:rPr lang="cs-CZ" sz="2400" dirty="0" smtClean="0"/>
              <a:t> </a:t>
            </a:r>
            <a:r>
              <a:rPr lang="cs-CZ" sz="2400" dirty="0" err="1" smtClean="0"/>
              <a:t>of</a:t>
            </a:r>
            <a:r>
              <a:rPr lang="cs-CZ" sz="2400" dirty="0" smtClean="0"/>
              <a:t> EU </a:t>
            </a:r>
            <a:r>
              <a:rPr lang="cs-CZ" sz="2400" dirty="0" err="1" smtClean="0"/>
              <a:t>Law</a:t>
            </a:r>
            <a:endParaRPr lang="cs-CZ" sz="2400" dirty="0" smtClean="0"/>
          </a:p>
          <a:p>
            <a:pPr marL="342900" indent="-342900">
              <a:buFontTx/>
              <a:buChar char="-"/>
            </a:pPr>
            <a:r>
              <a:rPr lang="cs-CZ" sz="2400" dirty="0" err="1" smtClean="0"/>
              <a:t>Procedure</a:t>
            </a:r>
            <a:r>
              <a:rPr lang="cs-CZ" sz="2400" dirty="0" smtClean="0"/>
              <a:t> – Art. 258 – 260 TFEU</a:t>
            </a:r>
          </a:p>
          <a:p>
            <a:pPr marL="342900" indent="-342900">
              <a:buFontTx/>
              <a:buChar char="-"/>
            </a:pPr>
            <a:endParaRPr lang="cs-CZ" sz="2400" dirty="0" smtClean="0"/>
          </a:p>
          <a:p>
            <a:pPr marL="342900" indent="-342900">
              <a:buFontTx/>
              <a:buChar char="-"/>
            </a:pPr>
            <a:r>
              <a:rPr lang="cs-CZ" sz="2400" dirty="0" smtClean="0"/>
              <a:t>Maastricht </a:t>
            </a:r>
            <a:r>
              <a:rPr lang="cs-CZ" sz="2400" dirty="0" err="1" smtClean="0"/>
              <a:t>Treaty</a:t>
            </a:r>
            <a:r>
              <a:rPr lang="cs-CZ" sz="2400" dirty="0" smtClean="0"/>
              <a:t>: </a:t>
            </a:r>
            <a:r>
              <a:rPr lang="cs-CZ" sz="2400" dirty="0" err="1" smtClean="0"/>
              <a:t>Financial</a:t>
            </a:r>
            <a:r>
              <a:rPr lang="cs-CZ" sz="2400" dirty="0" smtClean="0"/>
              <a:t> </a:t>
            </a:r>
            <a:r>
              <a:rPr lang="cs-CZ" sz="2400" dirty="0" err="1" smtClean="0"/>
              <a:t>sanctions</a:t>
            </a:r>
            <a:r>
              <a:rPr lang="cs-CZ" sz="2400" dirty="0" smtClean="0"/>
              <a:t> </a:t>
            </a:r>
          </a:p>
          <a:p>
            <a:pPr marL="342900" indent="-342900">
              <a:buFontTx/>
              <a:buChar char="-"/>
            </a:pPr>
            <a:r>
              <a:rPr lang="cs-CZ" sz="2400" dirty="0" smtClean="0"/>
              <a:t>(C-304/02: </a:t>
            </a:r>
            <a:r>
              <a:rPr lang="cs-CZ" sz="2400" dirty="0" err="1" smtClean="0"/>
              <a:t>both</a:t>
            </a:r>
            <a:r>
              <a:rPr lang="cs-CZ" sz="2400" dirty="0" smtClean="0"/>
              <a:t> </a:t>
            </a:r>
            <a:r>
              <a:rPr lang="en-US" sz="2400" dirty="0" smtClean="0"/>
              <a:t>lump </a:t>
            </a:r>
            <a:r>
              <a:rPr lang="en-US" sz="2400" dirty="0"/>
              <a:t>sum and a penalty </a:t>
            </a:r>
            <a:r>
              <a:rPr lang="en-US" sz="2400" dirty="0" smtClean="0"/>
              <a:t>payment</a:t>
            </a:r>
            <a:r>
              <a:rPr lang="cs-CZ" sz="2400" dirty="0" smtClean="0"/>
              <a:t>)</a:t>
            </a:r>
          </a:p>
          <a:p>
            <a:pPr fontAlgn="base"/>
            <a:r>
              <a:rPr lang="cs-CZ" sz="2400" dirty="0" smtClean="0"/>
              <a:t>	</a:t>
            </a:r>
            <a:r>
              <a:rPr lang="en-US" sz="2400" dirty="0" smtClean="0"/>
              <a:t>– </a:t>
            </a:r>
            <a:r>
              <a:rPr lang="en-US" sz="2400" dirty="0"/>
              <a:t>the seriousness of the infringement,</a:t>
            </a:r>
          </a:p>
          <a:p>
            <a:pPr fontAlgn="base"/>
            <a:r>
              <a:rPr lang="cs-CZ" sz="2400" dirty="0" smtClean="0"/>
              <a:t>	</a:t>
            </a:r>
            <a:r>
              <a:rPr lang="en-US" sz="2400" dirty="0" smtClean="0"/>
              <a:t>– </a:t>
            </a:r>
            <a:r>
              <a:rPr lang="en-US" sz="2400" dirty="0"/>
              <a:t>its duration,</a:t>
            </a:r>
          </a:p>
          <a:p>
            <a:pPr fontAlgn="base"/>
            <a:r>
              <a:rPr lang="cs-CZ" sz="2400" dirty="0" smtClean="0"/>
              <a:t>	</a:t>
            </a:r>
            <a:r>
              <a:rPr lang="en-US" sz="2400" dirty="0" smtClean="0"/>
              <a:t>– </a:t>
            </a:r>
            <a:r>
              <a:rPr lang="en-US" sz="2400" dirty="0"/>
              <a:t>the need to ensure that the penalty itself is a </a:t>
            </a:r>
            <a:r>
              <a:rPr lang="cs-CZ" sz="2400" dirty="0" smtClean="0"/>
              <a:t>	</a:t>
            </a:r>
            <a:r>
              <a:rPr lang="en-US" sz="2400" dirty="0" smtClean="0"/>
              <a:t>deterrent </a:t>
            </a:r>
            <a:r>
              <a:rPr lang="en-US" sz="2400" dirty="0"/>
              <a:t>to further infringements.</a:t>
            </a:r>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p:txBody>
      </p:sp>
    </p:spTree>
    <p:extLst>
      <p:ext uri="{BB962C8B-B14F-4D97-AF65-F5344CB8AC3E}">
        <p14:creationId xmlns:p14="http://schemas.microsoft.com/office/powerpoint/2010/main" val="1916894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err="1" smtClean="0">
                <a:ea typeface="ＭＳ Ｐゴシック" pitchFamily="34" charset="-128"/>
              </a:rPr>
              <a:t>Principles</a:t>
            </a:r>
            <a:endParaRPr lang="cs-CZ" sz="4000" dirty="0">
              <a:ea typeface="ＭＳ Ｐゴシック" pitchFamily="34" charset="-128"/>
            </a:endParaRPr>
          </a:p>
        </p:txBody>
      </p:sp>
      <p:sp>
        <p:nvSpPr>
          <p:cNvPr id="6" name="TextovéPole 5"/>
          <p:cNvSpPr txBox="1"/>
          <p:nvPr/>
        </p:nvSpPr>
        <p:spPr>
          <a:xfrm>
            <a:off x="827584" y="1700808"/>
            <a:ext cx="7776864" cy="4339650"/>
          </a:xfrm>
          <a:prstGeom prst="rect">
            <a:avLst/>
          </a:prstGeom>
          <a:noFill/>
        </p:spPr>
        <p:txBody>
          <a:bodyPr wrap="square" rtlCol="0">
            <a:spAutoFit/>
          </a:bodyPr>
          <a:lstStyle/>
          <a:p>
            <a:pPr marL="285750" indent="-285750"/>
            <a:r>
              <a:rPr lang="cs-CZ" sz="2400" b="1" dirty="0" err="1" smtClean="0"/>
              <a:t>Aims</a:t>
            </a:r>
            <a:r>
              <a:rPr lang="cs-CZ" sz="2400" b="1" dirty="0" smtClean="0"/>
              <a:t> </a:t>
            </a:r>
            <a:r>
              <a:rPr lang="cs-CZ" sz="2400" b="1" dirty="0" err="1" smtClean="0"/>
              <a:t>of</a:t>
            </a:r>
            <a:r>
              <a:rPr lang="cs-CZ" sz="2400" b="1" dirty="0" smtClean="0"/>
              <a:t> EU </a:t>
            </a:r>
            <a:r>
              <a:rPr lang="cs-CZ" sz="2400" b="1" dirty="0" err="1" smtClean="0"/>
              <a:t>environmental</a:t>
            </a:r>
            <a:r>
              <a:rPr lang="cs-CZ" sz="2400" b="1" dirty="0" smtClean="0"/>
              <a:t> </a:t>
            </a:r>
            <a:r>
              <a:rPr lang="cs-CZ" sz="2400" b="1" dirty="0" err="1" smtClean="0"/>
              <a:t>policy</a:t>
            </a:r>
            <a:r>
              <a:rPr lang="cs-CZ" sz="2400" b="1" dirty="0" smtClean="0"/>
              <a:t>:</a:t>
            </a:r>
          </a:p>
          <a:p>
            <a:pPr marL="285750" indent="-285750">
              <a:buFont typeface="Arial" pitchFamily="34" charset="0"/>
              <a:buChar char="•"/>
            </a:pPr>
            <a:r>
              <a:rPr lang="cs-CZ" sz="2400" dirty="0" err="1" smtClean="0"/>
              <a:t>High</a:t>
            </a:r>
            <a:r>
              <a:rPr lang="cs-CZ" sz="2400" dirty="0" smtClean="0"/>
              <a:t> </a:t>
            </a:r>
            <a:r>
              <a:rPr lang="cs-CZ" sz="2400" dirty="0" err="1" smtClean="0"/>
              <a:t>level</a:t>
            </a:r>
            <a:r>
              <a:rPr lang="cs-CZ" sz="2400" dirty="0" smtClean="0"/>
              <a:t> </a:t>
            </a:r>
            <a:r>
              <a:rPr lang="cs-CZ" sz="2400" dirty="0" err="1" smtClean="0"/>
              <a:t>of</a:t>
            </a:r>
            <a:r>
              <a:rPr lang="cs-CZ" sz="2400" dirty="0" smtClean="0"/>
              <a:t> </a:t>
            </a:r>
            <a:r>
              <a:rPr lang="cs-CZ" sz="2400" dirty="0" err="1" smtClean="0"/>
              <a:t>protection</a:t>
            </a:r>
            <a:endParaRPr lang="cs-CZ" sz="2400" dirty="0" smtClean="0"/>
          </a:p>
          <a:p>
            <a:pPr marL="285750" indent="-285750">
              <a:buFont typeface="Arial" pitchFamily="34" charset="0"/>
              <a:buChar char="•"/>
            </a:pPr>
            <a:r>
              <a:rPr lang="cs-CZ" sz="2400" dirty="0" err="1" smtClean="0"/>
              <a:t>Integration</a:t>
            </a:r>
            <a:endParaRPr lang="cs-CZ" sz="2400" dirty="0" smtClean="0"/>
          </a:p>
          <a:p>
            <a:pPr marL="285750" indent="-285750">
              <a:buFont typeface="Arial" pitchFamily="34" charset="0"/>
              <a:buChar char="•"/>
            </a:pPr>
            <a:r>
              <a:rPr lang="cs-CZ" sz="2400" dirty="0" err="1" smtClean="0"/>
              <a:t>Sustainable</a:t>
            </a:r>
            <a:r>
              <a:rPr lang="cs-CZ" sz="2400" dirty="0" smtClean="0"/>
              <a:t> </a:t>
            </a:r>
            <a:r>
              <a:rPr lang="cs-CZ" sz="2400" dirty="0" err="1" smtClean="0"/>
              <a:t>development</a:t>
            </a:r>
            <a:endParaRPr lang="cs-CZ" sz="2400" dirty="0" smtClean="0"/>
          </a:p>
          <a:p>
            <a:pPr marL="285750" indent="-285750">
              <a:buFont typeface="Arial" pitchFamily="34" charset="0"/>
              <a:buChar char="•"/>
            </a:pPr>
            <a:r>
              <a:rPr lang="cs-CZ" sz="2400" dirty="0" smtClean="0"/>
              <a:t>(Public </a:t>
            </a:r>
            <a:r>
              <a:rPr lang="cs-CZ" sz="2400" dirty="0" err="1" smtClean="0"/>
              <a:t>participation</a:t>
            </a:r>
            <a:r>
              <a:rPr lang="cs-CZ" sz="2400" dirty="0" smtClean="0"/>
              <a:t>)</a:t>
            </a:r>
          </a:p>
          <a:p>
            <a:pPr marL="285750" indent="-285750"/>
            <a:r>
              <a:rPr lang="cs-CZ" sz="2400" dirty="0" smtClean="0"/>
              <a:t> </a:t>
            </a:r>
          </a:p>
          <a:p>
            <a:pPr marL="285750" indent="-285750"/>
            <a:r>
              <a:rPr lang="cs-CZ" sz="2400" b="1" dirty="0" err="1" smtClean="0"/>
              <a:t>Environmental</a:t>
            </a:r>
            <a:r>
              <a:rPr lang="cs-CZ" sz="2400" b="1" dirty="0" smtClean="0"/>
              <a:t> </a:t>
            </a:r>
            <a:r>
              <a:rPr lang="cs-CZ" sz="2400" b="1" dirty="0" err="1" smtClean="0"/>
              <a:t>principles</a:t>
            </a:r>
            <a:r>
              <a:rPr lang="cs-CZ" sz="2400" b="1" dirty="0" smtClean="0"/>
              <a:t> (in </a:t>
            </a:r>
            <a:r>
              <a:rPr lang="cs-CZ" sz="2400" b="1" dirty="0" err="1" smtClean="0"/>
              <a:t>narrow</a:t>
            </a:r>
            <a:r>
              <a:rPr lang="cs-CZ" sz="2400" b="1" dirty="0" smtClean="0"/>
              <a:t> </a:t>
            </a:r>
            <a:r>
              <a:rPr lang="cs-CZ" sz="2400" b="1" dirty="0" err="1" smtClean="0"/>
              <a:t>sense</a:t>
            </a:r>
            <a:r>
              <a:rPr lang="cs-CZ" sz="2400" b="1" dirty="0" smtClean="0"/>
              <a:t>):</a:t>
            </a:r>
          </a:p>
          <a:p>
            <a:pPr marL="285750" indent="-285750">
              <a:buFont typeface="Arial" pitchFamily="34" charset="0"/>
              <a:buChar char="•"/>
            </a:pPr>
            <a:r>
              <a:rPr lang="en-US" sz="2400" dirty="0" smtClean="0"/>
              <a:t>Prevention</a:t>
            </a:r>
            <a:endParaRPr lang="en-US" sz="2400" dirty="0"/>
          </a:p>
          <a:p>
            <a:pPr marL="285750" indent="-285750">
              <a:buFont typeface="Arial" pitchFamily="34" charset="0"/>
              <a:buChar char="•"/>
            </a:pPr>
            <a:r>
              <a:rPr lang="en-US" sz="2400" dirty="0"/>
              <a:t>The precautionary principle </a:t>
            </a:r>
          </a:p>
          <a:p>
            <a:pPr marL="285750" indent="-285750">
              <a:buFont typeface="Arial" pitchFamily="34" charset="0"/>
              <a:buChar char="•"/>
            </a:pPr>
            <a:r>
              <a:rPr lang="en-US" sz="2400" dirty="0"/>
              <a:t>Polluter pays </a:t>
            </a:r>
            <a:r>
              <a:rPr lang="cs-CZ" sz="2400" dirty="0" err="1" smtClean="0"/>
              <a:t>principle</a:t>
            </a:r>
            <a:endParaRPr lang="cs-CZ" sz="2400" dirty="0" smtClean="0"/>
          </a:p>
          <a:p>
            <a:pPr marL="285750" indent="-285750">
              <a:buFont typeface="Arial" pitchFamily="34" charset="0"/>
              <a:buChar char="•"/>
            </a:pPr>
            <a:r>
              <a:rPr lang="cs-CZ" sz="2400" dirty="0" smtClean="0"/>
              <a:t>R</a:t>
            </a:r>
            <a:r>
              <a:rPr lang="en-US" sz="2400" dirty="0" err="1" smtClean="0"/>
              <a:t>ectifi</a:t>
            </a:r>
            <a:r>
              <a:rPr lang="cs-CZ" sz="2400" dirty="0" err="1" smtClean="0"/>
              <a:t>cation</a:t>
            </a:r>
            <a:r>
              <a:rPr lang="en-US" sz="2400" dirty="0" smtClean="0"/>
              <a:t> at source</a:t>
            </a:r>
            <a:endParaRPr lang="en-US" sz="2400" dirty="0"/>
          </a:p>
          <a:p>
            <a:endParaRPr lang="cs-CZ" sz="1200" dirty="0"/>
          </a:p>
        </p:txBody>
      </p:sp>
    </p:spTree>
    <p:extLst>
      <p:ext uri="{BB962C8B-B14F-4D97-AF65-F5344CB8AC3E}">
        <p14:creationId xmlns:p14="http://schemas.microsoft.com/office/powerpoint/2010/main" val="24820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smtClean="0"/>
              <a:t>CJEU</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29580" y="1000100"/>
            <a:ext cx="7056784" cy="8032968"/>
          </a:xfrm>
          <a:prstGeom prst="rect">
            <a:avLst/>
          </a:prstGeom>
          <a:noFill/>
        </p:spPr>
        <p:txBody>
          <a:bodyPr wrap="square" rtlCol="0">
            <a:spAutoFit/>
          </a:bodyPr>
          <a:lstStyle/>
          <a:p>
            <a:pPr fontAlgn="base"/>
            <a:r>
              <a:rPr lang="cs-CZ" sz="2400" dirty="0" smtClean="0"/>
              <a:t>S</a:t>
            </a:r>
            <a:r>
              <a:rPr lang="en-US" sz="2400" dirty="0" err="1" smtClean="0"/>
              <a:t>eriousness</a:t>
            </a:r>
            <a:r>
              <a:rPr lang="en-US" sz="2400" dirty="0" smtClean="0"/>
              <a:t> </a:t>
            </a:r>
            <a:r>
              <a:rPr lang="en-US" sz="2400" dirty="0"/>
              <a:t>of the </a:t>
            </a:r>
            <a:r>
              <a:rPr lang="en-US" sz="2400" dirty="0" smtClean="0"/>
              <a:t>infringement</a:t>
            </a:r>
            <a:r>
              <a:rPr lang="cs-CZ" sz="2400" dirty="0" smtClean="0"/>
              <a:t>:</a:t>
            </a:r>
            <a:endParaRPr lang="en-US" sz="2400" dirty="0"/>
          </a:p>
          <a:p>
            <a:pPr fontAlgn="base"/>
            <a:r>
              <a:rPr lang="en-US" dirty="0" smtClean="0"/>
              <a:t>– </a:t>
            </a:r>
            <a:r>
              <a:rPr lang="en-US" dirty="0"/>
              <a:t>the loss of Community own resources,</a:t>
            </a:r>
          </a:p>
          <a:p>
            <a:pPr fontAlgn="base"/>
            <a:r>
              <a:rPr lang="en-US" dirty="0"/>
              <a:t>– the impact of the infringement on the way the Community functions,</a:t>
            </a:r>
          </a:p>
          <a:p>
            <a:pPr fontAlgn="base"/>
            <a:r>
              <a:rPr lang="en-US" dirty="0"/>
              <a:t>– </a:t>
            </a:r>
            <a:r>
              <a:rPr lang="en-US" b="1" dirty="0"/>
              <a:t>serious or irreparable damage to human health or the environment</a:t>
            </a:r>
            <a:r>
              <a:rPr lang="en-US" dirty="0"/>
              <a:t>,</a:t>
            </a:r>
          </a:p>
          <a:p>
            <a:pPr fontAlgn="base"/>
            <a:r>
              <a:rPr lang="en-US" dirty="0"/>
              <a:t>– economic or other harm suffered by individuals and economic operators, including intangible consequences, such as personal development,</a:t>
            </a:r>
          </a:p>
          <a:p>
            <a:pPr fontAlgn="base"/>
            <a:r>
              <a:rPr lang="en-US" dirty="0"/>
              <a:t>– the financial sums involved in the infringement,</a:t>
            </a:r>
          </a:p>
          <a:p>
            <a:pPr fontAlgn="base"/>
            <a:r>
              <a:rPr lang="en-US" dirty="0"/>
              <a:t>– any possible financial advantage that the Member State gains from not complying with the judgment of the Court,</a:t>
            </a:r>
          </a:p>
          <a:p>
            <a:pPr fontAlgn="base"/>
            <a:r>
              <a:rPr lang="en-US" dirty="0"/>
              <a:t>– the relative importance of the infringement taking into account the turnover or added value of the economic sector concerned in the Member State in question,</a:t>
            </a:r>
          </a:p>
          <a:p>
            <a:pPr fontAlgn="base"/>
            <a:r>
              <a:rPr lang="en-US" dirty="0"/>
              <a:t>– the size of the population affected by the infringement (the degree of seriousness could be considered less if the infringement does not concern the whole of the Member State in question),</a:t>
            </a:r>
          </a:p>
          <a:p>
            <a:pPr fontAlgn="base"/>
            <a:r>
              <a:rPr lang="en-US" dirty="0"/>
              <a:t>– the Community’s responsibility with respect to non-member countries,</a:t>
            </a:r>
          </a:p>
          <a:p>
            <a:pPr fontAlgn="base"/>
            <a:r>
              <a:rPr lang="en-US" dirty="0"/>
              <a:t>– whether the infringement is a one-off or a repeat of an earlier infringement (for example, repeated delay in transposing directives in a certain sector).</a:t>
            </a:r>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p:txBody>
      </p:sp>
    </p:spTree>
    <p:extLst>
      <p:ext uri="{BB962C8B-B14F-4D97-AF65-F5344CB8AC3E}">
        <p14:creationId xmlns:p14="http://schemas.microsoft.com/office/powerpoint/2010/main" val="3003589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smtClean="0"/>
              <a:t>CJEU</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29580" y="1000100"/>
            <a:ext cx="7056784" cy="3785652"/>
          </a:xfrm>
          <a:prstGeom prst="rect">
            <a:avLst/>
          </a:prstGeom>
          <a:noFill/>
        </p:spPr>
        <p:txBody>
          <a:bodyPr wrap="square" rtlCol="0">
            <a:spAutoFit/>
          </a:bodyPr>
          <a:lstStyle/>
          <a:p>
            <a:pPr fontAlgn="base"/>
            <a:r>
              <a:rPr lang="cs-CZ" sz="2400" dirty="0" smtClean="0"/>
              <a:t>C-387/97 – </a:t>
            </a:r>
            <a:r>
              <a:rPr lang="cs-CZ" sz="2400" dirty="0" err="1" smtClean="0"/>
              <a:t>first</a:t>
            </a:r>
            <a:r>
              <a:rPr lang="cs-CZ" sz="2400" dirty="0" smtClean="0"/>
              <a:t> fine</a:t>
            </a:r>
          </a:p>
          <a:p>
            <a:pPr marL="342900" indent="-342900" fontAlgn="base">
              <a:buFontTx/>
              <a:buChar char="-"/>
            </a:pPr>
            <a:r>
              <a:rPr lang="cs-CZ" sz="2400" dirty="0" err="1" smtClean="0"/>
              <a:t>Waste</a:t>
            </a:r>
            <a:r>
              <a:rPr lang="cs-CZ" sz="2400" dirty="0" smtClean="0"/>
              <a:t> management in </a:t>
            </a:r>
            <a:r>
              <a:rPr lang="cs-CZ" sz="2400" dirty="0" err="1" smtClean="0"/>
              <a:t>Chania</a:t>
            </a:r>
            <a:r>
              <a:rPr lang="cs-CZ" sz="2400" dirty="0" smtClean="0"/>
              <a:t> (</a:t>
            </a:r>
            <a:r>
              <a:rPr lang="cs-CZ" sz="2400" dirty="0" err="1" smtClean="0"/>
              <a:t>Crete</a:t>
            </a:r>
            <a:r>
              <a:rPr lang="cs-CZ" sz="2400" dirty="0" smtClean="0"/>
              <a:t>), </a:t>
            </a:r>
            <a:r>
              <a:rPr lang="cs-CZ" sz="2400" dirty="0" err="1" smtClean="0"/>
              <a:t>problems</a:t>
            </a:r>
            <a:r>
              <a:rPr lang="cs-CZ" sz="2400" dirty="0" smtClean="0"/>
              <a:t> </a:t>
            </a:r>
            <a:r>
              <a:rPr lang="cs-CZ" sz="2400" dirty="0" err="1" smtClean="0"/>
              <a:t>known</a:t>
            </a:r>
            <a:r>
              <a:rPr lang="cs-CZ" sz="2400" dirty="0" smtClean="0"/>
              <a:t> </a:t>
            </a:r>
            <a:r>
              <a:rPr lang="cs-CZ" sz="2400" dirty="0" err="1" smtClean="0"/>
              <a:t>from</a:t>
            </a:r>
            <a:r>
              <a:rPr lang="cs-CZ" sz="2400" dirty="0" smtClean="0"/>
              <a:t> 1987, </a:t>
            </a:r>
            <a:r>
              <a:rPr lang="cs-CZ" sz="2400" dirty="0" err="1" smtClean="0"/>
              <a:t>first</a:t>
            </a:r>
            <a:r>
              <a:rPr lang="cs-CZ" sz="2400" dirty="0" smtClean="0"/>
              <a:t> </a:t>
            </a:r>
            <a:r>
              <a:rPr lang="cs-CZ" sz="2400" dirty="0" err="1" smtClean="0"/>
              <a:t>judgment</a:t>
            </a:r>
            <a:r>
              <a:rPr lang="cs-CZ" sz="2400" dirty="0"/>
              <a:t> C-45/91</a:t>
            </a:r>
            <a:endParaRPr lang="cs-CZ" sz="2400" dirty="0" smtClean="0"/>
          </a:p>
          <a:p>
            <a:pPr marL="285750" indent="-285750" fontAlgn="base">
              <a:buFontTx/>
              <a:buChar char="-"/>
            </a:pPr>
            <a:r>
              <a:rPr lang="cs-CZ" sz="2400" dirty="0"/>
              <a:t> </a:t>
            </a:r>
            <a:r>
              <a:rPr lang="cs-CZ" sz="2400" dirty="0" smtClean="0"/>
              <a:t>24.600 EUR/</a:t>
            </a:r>
            <a:r>
              <a:rPr lang="cs-CZ" sz="2400" dirty="0" err="1" smtClean="0"/>
              <a:t>day</a:t>
            </a:r>
            <a:r>
              <a:rPr lang="cs-CZ" sz="2400" dirty="0" smtClean="0"/>
              <a:t> </a:t>
            </a:r>
            <a:r>
              <a:rPr lang="cs-CZ" sz="2400" dirty="0" err="1" smtClean="0"/>
              <a:t>requested</a:t>
            </a:r>
            <a:r>
              <a:rPr lang="cs-CZ" sz="2400" dirty="0" smtClean="0"/>
              <a:t> </a:t>
            </a:r>
            <a:endParaRPr lang="en-US"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p:txBody>
      </p:sp>
      <p:pic>
        <p:nvPicPr>
          <p:cNvPr id="15362" name="Picture 2" descr="http://www.cometogreece.com.gr/hightravel/images/xanias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098098"/>
            <a:ext cx="47625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50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smtClean="0"/>
              <a:t>CJEU</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29580" y="1000100"/>
            <a:ext cx="7056784" cy="8125301"/>
          </a:xfrm>
          <a:prstGeom prst="rect">
            <a:avLst/>
          </a:prstGeom>
          <a:noFill/>
        </p:spPr>
        <p:txBody>
          <a:bodyPr wrap="square" rtlCol="0">
            <a:spAutoFit/>
          </a:bodyPr>
          <a:lstStyle/>
          <a:p>
            <a:pPr fontAlgn="base"/>
            <a:r>
              <a:rPr lang="cs-CZ" sz="2400" dirty="0"/>
              <a:t>C-278/01 </a:t>
            </a:r>
            <a:r>
              <a:rPr lang="cs-CZ" sz="2400" dirty="0" smtClean="0"/>
              <a:t>– </a:t>
            </a:r>
            <a:r>
              <a:rPr lang="cs-CZ" sz="2400" dirty="0" err="1" smtClean="0"/>
              <a:t>bathing</a:t>
            </a:r>
            <a:r>
              <a:rPr lang="cs-CZ" sz="2400" dirty="0" smtClean="0"/>
              <a:t> </a:t>
            </a:r>
            <a:r>
              <a:rPr lang="cs-CZ" sz="2400" dirty="0" err="1" smtClean="0"/>
              <a:t>water</a:t>
            </a:r>
            <a:r>
              <a:rPr lang="cs-CZ" sz="2400" dirty="0" smtClean="0"/>
              <a:t> in </a:t>
            </a:r>
            <a:r>
              <a:rPr lang="cs-CZ" sz="2400" dirty="0" err="1" smtClean="0"/>
              <a:t>Spain</a:t>
            </a:r>
            <a:r>
              <a:rPr lang="cs-CZ" sz="2400" dirty="0" smtClean="0"/>
              <a:t> </a:t>
            </a:r>
          </a:p>
          <a:p>
            <a:pPr marL="342900" indent="-342900" fontAlgn="base">
              <a:buFontTx/>
              <a:buChar char="-"/>
            </a:pPr>
            <a:r>
              <a:rPr lang="cs-CZ" sz="2400" dirty="0" err="1" smtClean="0"/>
              <a:t>first</a:t>
            </a:r>
            <a:r>
              <a:rPr lang="cs-CZ" sz="2400" dirty="0" smtClean="0"/>
              <a:t> </a:t>
            </a:r>
            <a:r>
              <a:rPr lang="cs-CZ" sz="2400" dirty="0" err="1" smtClean="0"/>
              <a:t>judgment</a:t>
            </a:r>
            <a:r>
              <a:rPr lang="cs-CZ" sz="2400" dirty="0"/>
              <a:t> </a:t>
            </a:r>
            <a:r>
              <a:rPr lang="cs-CZ" sz="2400" dirty="0" smtClean="0"/>
              <a:t>C-92/96</a:t>
            </a:r>
          </a:p>
          <a:p>
            <a:pPr marL="342900" indent="-342900" fontAlgn="base">
              <a:buFontTx/>
              <a:buChar char="-"/>
            </a:pPr>
            <a:r>
              <a:rPr lang="cs-CZ" sz="2400" dirty="0" smtClean="0"/>
              <a:t>argument </a:t>
            </a:r>
            <a:r>
              <a:rPr lang="cs-CZ" sz="2400" dirty="0" err="1" smtClean="0"/>
              <a:t>of</a:t>
            </a:r>
            <a:r>
              <a:rPr lang="cs-CZ" sz="2400" dirty="0" smtClean="0"/>
              <a:t> </a:t>
            </a:r>
            <a:r>
              <a:rPr lang="cs-CZ" sz="2400" dirty="0" err="1" smtClean="0"/>
              <a:t>lower</a:t>
            </a:r>
            <a:r>
              <a:rPr lang="cs-CZ" sz="2400" dirty="0" smtClean="0"/>
              <a:t> </a:t>
            </a:r>
            <a:r>
              <a:rPr lang="cs-CZ" sz="2400" dirty="0" err="1" smtClean="0"/>
              <a:t>bathing</a:t>
            </a:r>
            <a:r>
              <a:rPr lang="cs-CZ" sz="2400" dirty="0" smtClean="0"/>
              <a:t> </a:t>
            </a:r>
            <a:r>
              <a:rPr lang="cs-CZ" sz="2400" dirty="0" err="1" smtClean="0"/>
              <a:t>destinations</a:t>
            </a:r>
            <a:endParaRPr lang="cs-CZ" sz="2400" dirty="0" smtClean="0"/>
          </a:p>
          <a:p>
            <a:pPr marL="342900" indent="-342900" fontAlgn="base">
              <a:buFontTx/>
              <a:buChar char="-"/>
            </a:pPr>
            <a:r>
              <a:rPr lang="cs-CZ" sz="2400" dirty="0" smtClean="0"/>
              <a:t>45.600 EUR/</a:t>
            </a:r>
            <a:r>
              <a:rPr lang="cs-CZ" sz="2400" dirty="0" err="1" smtClean="0"/>
              <a:t>day</a:t>
            </a:r>
            <a:r>
              <a:rPr lang="cs-CZ" sz="2400" dirty="0" smtClean="0"/>
              <a:t> </a:t>
            </a:r>
            <a:r>
              <a:rPr lang="cs-CZ" sz="2400" dirty="0" err="1" smtClean="0"/>
              <a:t>requested</a:t>
            </a:r>
            <a:r>
              <a:rPr lang="cs-CZ" sz="2400" dirty="0" smtClean="0"/>
              <a:t> </a:t>
            </a:r>
          </a:p>
          <a:p>
            <a:pPr marL="342900" indent="-342900" fontAlgn="base">
              <a:buFontTx/>
              <a:buChar char="-"/>
            </a:pPr>
            <a:r>
              <a:rPr lang="cs-CZ" sz="2400" dirty="0" smtClean="0"/>
              <a:t>CJEU</a:t>
            </a:r>
            <a:r>
              <a:rPr lang="cs-CZ" sz="2400" dirty="0"/>
              <a:t>: 624 150 </a:t>
            </a:r>
            <a:r>
              <a:rPr lang="cs-CZ" sz="2400" dirty="0" smtClean="0"/>
              <a:t> EUR/</a:t>
            </a:r>
            <a:r>
              <a:rPr lang="cs-CZ" sz="2400" dirty="0" err="1" smtClean="0"/>
              <a:t>year</a:t>
            </a:r>
            <a:endParaRPr lang="cs-CZ" sz="2400" dirty="0" smtClean="0"/>
          </a:p>
          <a:p>
            <a:pPr marL="342900" indent="-342900" fontAlgn="base">
              <a:buFontTx/>
              <a:buChar char="-"/>
            </a:pPr>
            <a:endParaRPr lang="cs-CZ" sz="2400" dirty="0"/>
          </a:p>
          <a:p>
            <a:pPr marL="342900" indent="-342900" fontAlgn="base">
              <a:buFontTx/>
              <a:buChar char="-"/>
            </a:pPr>
            <a:endParaRPr lang="cs-CZ" sz="2400" dirty="0" smtClean="0"/>
          </a:p>
          <a:p>
            <a:pPr marL="342900" indent="-342900" fontAlgn="base">
              <a:buFontTx/>
              <a:buChar char="-"/>
            </a:pPr>
            <a:endParaRPr lang="cs-CZ" sz="2400" dirty="0"/>
          </a:p>
          <a:p>
            <a:pPr marL="342900" indent="-342900" fontAlgn="base">
              <a:buFontTx/>
              <a:buChar char="-"/>
            </a:pPr>
            <a:endParaRPr lang="cs-CZ" sz="2400" dirty="0" smtClean="0"/>
          </a:p>
          <a:p>
            <a:pPr marL="342900" indent="-342900" fontAlgn="base">
              <a:buFontTx/>
              <a:buChar char="-"/>
            </a:pPr>
            <a:endParaRPr lang="cs-CZ" sz="2400" dirty="0"/>
          </a:p>
          <a:p>
            <a:pPr marL="342900" indent="-342900" fontAlgn="base">
              <a:buFontTx/>
              <a:buChar char="-"/>
            </a:pPr>
            <a:endParaRPr lang="cs-CZ" sz="2400" dirty="0" smtClean="0"/>
          </a:p>
          <a:p>
            <a:pPr marL="342900" indent="-342900" fontAlgn="base">
              <a:buFontTx/>
              <a:buChar char="-"/>
            </a:pPr>
            <a:endParaRPr lang="cs-CZ" sz="2400" dirty="0"/>
          </a:p>
          <a:p>
            <a:pPr marL="342900" indent="-342900" fontAlgn="base">
              <a:buFontTx/>
              <a:buChar char="-"/>
            </a:pPr>
            <a:endParaRPr lang="cs-CZ" sz="2400" dirty="0" smtClean="0"/>
          </a:p>
          <a:p>
            <a:pPr marL="342900" indent="-342900" fontAlgn="base">
              <a:buFontTx/>
              <a:buChar char="-"/>
            </a:pPr>
            <a:endParaRPr lang="cs-CZ" sz="2400" dirty="0"/>
          </a:p>
          <a:p>
            <a:pPr marL="342900" indent="-342900" fontAlgn="base">
              <a:buFontTx/>
              <a:buChar char="-"/>
            </a:pPr>
            <a:r>
              <a:rPr lang="cs-CZ" dirty="0" err="1"/>
              <a:t>Mitigating</a:t>
            </a:r>
            <a:r>
              <a:rPr lang="cs-CZ" dirty="0"/>
              <a:t> </a:t>
            </a:r>
            <a:r>
              <a:rPr lang="cs-CZ" dirty="0" err="1"/>
              <a:t>circumstances</a:t>
            </a:r>
            <a:r>
              <a:rPr lang="cs-CZ" dirty="0"/>
              <a:t>?</a:t>
            </a:r>
            <a:endParaRPr lang="en-US" dirty="0"/>
          </a:p>
          <a:p>
            <a:pPr marL="342900" indent="-342900" fontAlgn="base">
              <a:buFontTx/>
              <a:buChar char="-"/>
            </a:pPr>
            <a:endParaRPr lang="en-US"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p:txBody>
      </p:sp>
      <p:pic>
        <p:nvPicPr>
          <p:cNvPr id="25602" name="Picture 2" descr="http://www.theleader.info/media/images/articles/345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314" y="2924944"/>
            <a:ext cx="3816424" cy="28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54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smtClean="0"/>
              <a:t>CJEU</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29580" y="1000100"/>
            <a:ext cx="7056784" cy="4154984"/>
          </a:xfrm>
          <a:prstGeom prst="rect">
            <a:avLst/>
          </a:prstGeom>
          <a:noFill/>
        </p:spPr>
        <p:txBody>
          <a:bodyPr wrap="square" rtlCol="0">
            <a:spAutoFit/>
          </a:bodyPr>
          <a:lstStyle/>
          <a:p>
            <a:pPr fontAlgn="base"/>
            <a:r>
              <a:rPr lang="cs-CZ" sz="2400" dirty="0" err="1" smtClean="0"/>
              <a:t>Mitigating</a:t>
            </a:r>
            <a:r>
              <a:rPr lang="cs-CZ" sz="2400" dirty="0" smtClean="0"/>
              <a:t> </a:t>
            </a:r>
            <a:r>
              <a:rPr lang="cs-CZ" sz="2400" dirty="0" err="1" smtClean="0"/>
              <a:t>circumstances</a:t>
            </a:r>
            <a:r>
              <a:rPr lang="cs-CZ" sz="2400" dirty="0" smtClean="0"/>
              <a:t>?</a:t>
            </a:r>
          </a:p>
          <a:p>
            <a:pPr fontAlgn="base"/>
            <a:endParaRPr lang="cs-CZ" sz="2400" dirty="0"/>
          </a:p>
          <a:p>
            <a:pPr fontAlgn="base"/>
            <a:r>
              <a:rPr lang="cs-CZ" sz="2400" dirty="0"/>
              <a:t>C-374/11, </a:t>
            </a:r>
            <a:r>
              <a:rPr lang="cs-CZ" sz="2400" dirty="0" smtClean="0"/>
              <a:t>C-279/11 - </a:t>
            </a:r>
            <a:r>
              <a:rPr lang="cs-CZ" sz="2400" dirty="0" err="1" smtClean="0"/>
              <a:t>Financial</a:t>
            </a:r>
            <a:r>
              <a:rPr lang="cs-CZ" sz="2400" dirty="0" smtClean="0"/>
              <a:t> </a:t>
            </a:r>
            <a:r>
              <a:rPr lang="cs-CZ" sz="2400" dirty="0" err="1" smtClean="0"/>
              <a:t>crysis</a:t>
            </a:r>
            <a:r>
              <a:rPr lang="cs-CZ" sz="2400" dirty="0" smtClean="0"/>
              <a:t> (</a:t>
            </a:r>
            <a:r>
              <a:rPr lang="cs-CZ" sz="2400" dirty="0" err="1" smtClean="0"/>
              <a:t>Ireland</a:t>
            </a:r>
            <a:r>
              <a:rPr lang="cs-CZ" sz="2400" dirty="0" smtClean="0"/>
              <a:t>)</a:t>
            </a:r>
          </a:p>
          <a:p>
            <a:pPr fontAlgn="base"/>
            <a:r>
              <a:rPr lang="en-US" sz="2400" dirty="0" smtClean="0"/>
              <a:t>C-610/10</a:t>
            </a:r>
            <a:r>
              <a:rPr lang="cs-CZ" sz="2400" dirty="0"/>
              <a:t> </a:t>
            </a:r>
            <a:r>
              <a:rPr lang="cs-CZ" sz="2400" dirty="0" smtClean="0"/>
              <a:t>– </a:t>
            </a:r>
            <a:r>
              <a:rPr lang="cs-CZ" sz="2400" dirty="0" err="1"/>
              <a:t>N</a:t>
            </a:r>
            <a:r>
              <a:rPr lang="cs-CZ" sz="2400" dirty="0" err="1" smtClean="0"/>
              <a:t>othing</a:t>
            </a:r>
            <a:r>
              <a:rPr lang="cs-CZ" sz="2400" dirty="0" smtClean="0"/>
              <a:t> (</a:t>
            </a:r>
            <a:r>
              <a:rPr lang="cs-CZ" sz="2400" dirty="0" err="1" smtClean="0"/>
              <a:t>Spain</a:t>
            </a:r>
            <a:r>
              <a:rPr lang="cs-CZ" sz="2400" dirty="0" smtClean="0"/>
              <a:t>)</a:t>
            </a:r>
          </a:p>
          <a:p>
            <a:pPr fontAlgn="base"/>
            <a:r>
              <a:rPr lang="en-US" sz="2400" dirty="0" smtClean="0"/>
              <a:t>C-270/11</a:t>
            </a:r>
            <a:r>
              <a:rPr lang="cs-CZ" sz="2400" dirty="0" smtClean="0"/>
              <a:t> – Top student (</a:t>
            </a:r>
            <a:r>
              <a:rPr lang="cs-CZ" sz="2400" dirty="0" err="1" smtClean="0"/>
              <a:t>Sweden</a:t>
            </a:r>
            <a:r>
              <a:rPr lang="cs-CZ" sz="2400" dirty="0" smtClean="0"/>
              <a:t>)</a:t>
            </a:r>
            <a:endParaRPr lang="en-US" sz="2400"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a:p>
            <a:pPr marL="342900" indent="-342900">
              <a:buFontTx/>
              <a:buChar char="-"/>
            </a:pPr>
            <a:endParaRPr lang="cs-CZ" sz="2400" dirty="0" smtClean="0"/>
          </a:p>
          <a:p>
            <a:pPr marL="342900" indent="-342900">
              <a:buFontTx/>
              <a:buChar char="-"/>
            </a:pPr>
            <a:endParaRPr lang="cs-CZ" sz="2400" dirty="0"/>
          </a:p>
        </p:txBody>
      </p:sp>
      <p:pic>
        <p:nvPicPr>
          <p:cNvPr id="26627" name="Picture 3" descr="http://www.doxologia.ro/sites/default/files/imagecache/imagine_600_width/articol/2014/08/mama._copil._educat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4083" y="3077592"/>
            <a:ext cx="2903622" cy="290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723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The</a:t>
            </a:r>
            <a:r>
              <a:rPr lang="cs-CZ" sz="2800" b="1" dirty="0" smtClean="0"/>
              <a:t> </a:t>
            </a:r>
            <a:r>
              <a:rPr lang="en-US" sz="2800" b="1" dirty="0" smtClean="0"/>
              <a:t>role </a:t>
            </a:r>
            <a:r>
              <a:rPr lang="en-US" sz="2800" b="1" dirty="0"/>
              <a:t>of national </a:t>
            </a:r>
            <a:r>
              <a:rPr lang="en-US" sz="2800" b="1" dirty="0" smtClean="0"/>
              <a:t>courts</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15616" y="1772816"/>
            <a:ext cx="7056784" cy="4154984"/>
          </a:xfrm>
          <a:prstGeom prst="rect">
            <a:avLst/>
          </a:prstGeom>
          <a:noFill/>
        </p:spPr>
        <p:txBody>
          <a:bodyPr wrap="square" rtlCol="0">
            <a:spAutoFit/>
          </a:bodyPr>
          <a:lstStyle/>
          <a:p>
            <a:pPr marL="342900" indent="-342900">
              <a:lnSpc>
                <a:spcPct val="150000"/>
              </a:lnSpc>
              <a:buFont typeface="Arial" pitchFamily="34" charset="0"/>
              <a:buChar char="•"/>
            </a:pPr>
            <a:r>
              <a:rPr lang="cs-CZ" sz="2400" dirty="0" err="1" smtClean="0"/>
              <a:t>National</a:t>
            </a:r>
            <a:r>
              <a:rPr lang="cs-CZ" sz="2400" dirty="0" smtClean="0"/>
              <a:t> </a:t>
            </a:r>
            <a:r>
              <a:rPr lang="cs-CZ" sz="2400" dirty="0" err="1" smtClean="0"/>
              <a:t>judges</a:t>
            </a:r>
            <a:r>
              <a:rPr lang="cs-CZ" sz="2400" dirty="0" smtClean="0"/>
              <a:t> are EU </a:t>
            </a:r>
            <a:r>
              <a:rPr lang="cs-CZ" sz="2400" dirty="0" err="1" smtClean="0"/>
              <a:t>judges</a:t>
            </a:r>
            <a:r>
              <a:rPr lang="cs-CZ" sz="2400" dirty="0" smtClean="0"/>
              <a:t>!</a:t>
            </a:r>
          </a:p>
          <a:p>
            <a:pPr marL="342900" indent="-342900">
              <a:lnSpc>
                <a:spcPct val="150000"/>
              </a:lnSpc>
              <a:buFont typeface="Arial" pitchFamily="34" charset="0"/>
              <a:buChar char="•"/>
            </a:pPr>
            <a:r>
              <a:rPr lang="cs-CZ" sz="2400" dirty="0" err="1" smtClean="0"/>
              <a:t>Obligation</a:t>
            </a:r>
            <a:r>
              <a:rPr lang="cs-CZ" sz="2400" dirty="0" smtClean="0"/>
              <a:t> to </a:t>
            </a:r>
            <a:r>
              <a:rPr lang="en-US" sz="2400" dirty="0"/>
              <a:t>to </a:t>
            </a:r>
            <a:r>
              <a:rPr lang="en-US" sz="2400" b="1" dirty="0"/>
              <a:t>ask</a:t>
            </a:r>
            <a:r>
              <a:rPr lang="en-US" sz="2400" dirty="0"/>
              <a:t> for a </a:t>
            </a:r>
            <a:r>
              <a:rPr lang="en-US" sz="2400" b="1" dirty="0"/>
              <a:t>preliminary </a:t>
            </a:r>
            <a:r>
              <a:rPr lang="en-US" sz="2400" b="1" dirty="0" smtClean="0"/>
              <a:t>question</a:t>
            </a:r>
            <a:endParaRPr lang="cs-CZ" sz="2400" b="1" dirty="0" smtClean="0"/>
          </a:p>
          <a:p>
            <a:pPr marL="342900" indent="-342900">
              <a:lnSpc>
                <a:spcPct val="150000"/>
              </a:lnSpc>
              <a:buFont typeface="Arial" pitchFamily="34" charset="0"/>
              <a:buChar char="•"/>
            </a:pPr>
            <a:r>
              <a:rPr lang="cs-CZ" sz="2400" b="1" dirty="0" err="1" smtClean="0"/>
              <a:t>Secondary</a:t>
            </a:r>
            <a:r>
              <a:rPr lang="cs-CZ" sz="2400" b="1" dirty="0" smtClean="0"/>
              <a:t> EU </a:t>
            </a:r>
            <a:r>
              <a:rPr lang="cs-CZ" sz="2400" b="1" dirty="0" err="1" smtClean="0"/>
              <a:t>Law</a:t>
            </a:r>
            <a:r>
              <a:rPr lang="cs-CZ" sz="2400" b="1" dirty="0" smtClean="0"/>
              <a:t> </a:t>
            </a:r>
            <a:r>
              <a:rPr lang="cs-CZ" sz="2400" b="1" dirty="0" err="1" smtClean="0"/>
              <a:t>interpretation</a:t>
            </a:r>
            <a:r>
              <a:rPr lang="cs-CZ" sz="2400" b="1" dirty="0" smtClean="0"/>
              <a:t> </a:t>
            </a:r>
            <a:r>
              <a:rPr lang="cs-CZ" sz="2400" b="1" dirty="0" err="1" smtClean="0"/>
              <a:t>after</a:t>
            </a:r>
            <a:r>
              <a:rPr lang="cs-CZ" sz="2400" b="1" dirty="0" smtClean="0"/>
              <a:t> CJEU</a:t>
            </a:r>
          </a:p>
          <a:p>
            <a:pPr marL="342900" indent="-342900">
              <a:lnSpc>
                <a:spcPct val="150000"/>
              </a:lnSpc>
              <a:buFont typeface="Arial" pitchFamily="34" charset="0"/>
              <a:buChar char="•"/>
            </a:pPr>
            <a:r>
              <a:rPr lang="cs-CZ" sz="2400" dirty="0" smtClean="0"/>
              <a:t>EU </a:t>
            </a:r>
            <a:r>
              <a:rPr lang="cs-CZ" sz="2400" dirty="0" err="1" smtClean="0"/>
              <a:t>Law</a:t>
            </a:r>
            <a:r>
              <a:rPr lang="cs-CZ" sz="2400" dirty="0" smtClean="0"/>
              <a:t> ex offo </a:t>
            </a:r>
            <a:r>
              <a:rPr lang="cs-CZ" sz="2400" dirty="0" err="1" smtClean="0"/>
              <a:t>where</a:t>
            </a:r>
            <a:r>
              <a:rPr lang="cs-CZ" sz="2400" dirty="0" smtClean="0"/>
              <a:t> </a:t>
            </a:r>
            <a:r>
              <a:rPr lang="cs-CZ" sz="2400" dirty="0" err="1" smtClean="0"/>
              <a:t>possible</a:t>
            </a:r>
            <a:r>
              <a:rPr lang="cs-CZ" sz="2400" dirty="0" smtClean="0"/>
              <a:t>, but </a:t>
            </a:r>
            <a:r>
              <a:rPr lang="cs-CZ" sz="2400" i="1" dirty="0" err="1" smtClean="0"/>
              <a:t>Waddenzee</a:t>
            </a:r>
            <a:r>
              <a:rPr lang="cs-CZ" sz="2400" i="1" dirty="0" smtClean="0"/>
              <a:t>/</a:t>
            </a:r>
            <a:r>
              <a:rPr lang="cs-CZ" sz="2400" i="1" dirty="0" err="1" smtClean="0"/>
              <a:t>Kraajiveld</a:t>
            </a:r>
            <a:r>
              <a:rPr lang="cs-CZ" sz="2400" dirty="0" smtClean="0"/>
              <a:t> </a:t>
            </a:r>
            <a:r>
              <a:rPr lang="cs-CZ" sz="2400" dirty="0" err="1" smtClean="0"/>
              <a:t>doctrine</a:t>
            </a:r>
            <a:r>
              <a:rPr lang="cs-CZ" sz="2400" dirty="0" smtClean="0"/>
              <a:t> </a:t>
            </a:r>
            <a:r>
              <a:rPr lang="cs-CZ" sz="2400" dirty="0" err="1" smtClean="0"/>
              <a:t>applies</a:t>
            </a:r>
            <a:endParaRPr lang="cs-CZ" sz="2400" dirty="0" smtClean="0"/>
          </a:p>
          <a:p>
            <a:pPr marL="342900" indent="-342900">
              <a:lnSpc>
                <a:spcPct val="150000"/>
              </a:lnSpc>
              <a:buFont typeface="Arial" pitchFamily="34" charset="0"/>
              <a:buChar char="•"/>
            </a:pPr>
            <a:r>
              <a:rPr lang="cs-CZ" sz="2400" i="1" dirty="0" smtClean="0"/>
              <a:t>Curia </a:t>
            </a:r>
            <a:r>
              <a:rPr lang="cs-CZ" sz="2400" i="1" dirty="0" err="1" smtClean="0"/>
              <a:t>novit</a:t>
            </a:r>
            <a:r>
              <a:rPr lang="cs-CZ" sz="2400" i="1" dirty="0" smtClean="0"/>
              <a:t> </a:t>
            </a:r>
            <a:r>
              <a:rPr lang="cs-CZ" sz="2400" i="1" dirty="0" err="1" smtClean="0"/>
              <a:t>iura</a:t>
            </a:r>
            <a:r>
              <a:rPr lang="cs-CZ" sz="2400" dirty="0" smtClean="0"/>
              <a:t>?</a:t>
            </a:r>
          </a:p>
          <a:p>
            <a:endParaRPr lang="cs-CZ" sz="2400" dirty="0" smtClean="0"/>
          </a:p>
          <a:p>
            <a:pPr marL="342900" indent="-342900">
              <a:buFont typeface="Arial" pitchFamily="34" charset="0"/>
              <a:buChar char="•"/>
            </a:pPr>
            <a:endParaRPr lang="cs-CZ" sz="2400" dirty="0"/>
          </a:p>
        </p:txBody>
      </p:sp>
    </p:spTree>
    <p:extLst>
      <p:ext uri="{BB962C8B-B14F-4D97-AF65-F5344CB8AC3E}">
        <p14:creationId xmlns:p14="http://schemas.microsoft.com/office/powerpoint/2010/main" val="3478769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84775"/>
          </a:xfrm>
          <a:prstGeom prst="rect">
            <a:avLst/>
          </a:prstGeom>
          <a:noFill/>
        </p:spPr>
        <p:txBody>
          <a:bodyPr wrap="square" rtlCol="0">
            <a:spAutoFit/>
          </a:bodyPr>
          <a:lstStyle/>
          <a:p>
            <a:r>
              <a:rPr lang="cs-CZ" sz="3200" b="1" dirty="0"/>
              <a:t>Interim </a:t>
            </a:r>
            <a:r>
              <a:rPr lang="cs-CZ" sz="3200" b="1" dirty="0" err="1" smtClean="0"/>
              <a:t>measures</a:t>
            </a:r>
            <a:r>
              <a:rPr lang="cs-CZ" sz="3200" b="1" dirty="0" smtClean="0"/>
              <a:t> - </a:t>
            </a:r>
            <a:r>
              <a:rPr lang="cs-CZ" sz="3200" dirty="0" smtClean="0"/>
              <a:t>C‑416/10 (</a:t>
            </a:r>
            <a:r>
              <a:rPr lang="cs-CZ" sz="3200" i="1" dirty="0" err="1" smtClean="0"/>
              <a:t>Križan</a:t>
            </a:r>
            <a:r>
              <a:rPr lang="cs-CZ" sz="3200" dirty="0" smtClean="0"/>
              <a:t>)</a:t>
            </a:r>
            <a:endParaRPr lang="cs-CZ" sz="32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251520" y="1772816"/>
            <a:ext cx="8568952" cy="4154984"/>
          </a:xfrm>
          <a:prstGeom prst="rect">
            <a:avLst/>
          </a:prstGeom>
          <a:noFill/>
        </p:spPr>
        <p:txBody>
          <a:bodyPr wrap="square" rtlCol="0">
            <a:spAutoFit/>
          </a:bodyPr>
          <a:lstStyle/>
          <a:p>
            <a:pPr algn="just"/>
            <a:r>
              <a:rPr lang="en-US" sz="2000" i="1" dirty="0" smtClean="0"/>
              <a:t>Moreover</a:t>
            </a:r>
            <a:r>
              <a:rPr lang="en-US" sz="2000" i="1" dirty="0"/>
              <a:t>, it is apparent from settled-case law that a </a:t>
            </a:r>
            <a:r>
              <a:rPr lang="en-US" sz="2000" i="1" u="sng" dirty="0"/>
              <a:t>national court </a:t>
            </a:r>
            <a:r>
              <a:rPr lang="en-US" sz="2000" i="1" dirty="0" err="1" smtClean="0"/>
              <a:t>sei</a:t>
            </a:r>
            <a:r>
              <a:rPr lang="cs-CZ" sz="2000" i="1" dirty="0" smtClean="0"/>
              <a:t>z</a:t>
            </a:r>
            <a:r>
              <a:rPr lang="en-US" sz="2000" i="1" dirty="0" err="1" smtClean="0"/>
              <a:t>ed</a:t>
            </a:r>
            <a:r>
              <a:rPr lang="en-US" sz="2000" i="1" dirty="0" smtClean="0"/>
              <a:t> </a:t>
            </a:r>
            <a:r>
              <a:rPr lang="en-US" sz="2000" i="1" dirty="0"/>
              <a:t>of a dispute governed by European Union law </a:t>
            </a:r>
            <a:r>
              <a:rPr lang="en-US" sz="2000" i="1" u="sng" dirty="0"/>
              <a:t>must be in a position to grant interim relief in order to ensure the full effectiveness of the judgment </a:t>
            </a:r>
            <a:r>
              <a:rPr lang="en-US" sz="2000" i="1" dirty="0"/>
              <a:t>to be given on the existence of the rights claimed under European Union </a:t>
            </a:r>
            <a:r>
              <a:rPr lang="en-US" sz="2000" i="1" dirty="0" smtClean="0"/>
              <a:t>law.</a:t>
            </a:r>
            <a:endParaRPr lang="en-US" sz="2000" i="1" dirty="0"/>
          </a:p>
          <a:p>
            <a:pPr algn="just"/>
            <a:endParaRPr lang="cs-CZ" sz="2000" i="1" dirty="0" smtClean="0"/>
          </a:p>
          <a:p>
            <a:pPr algn="just"/>
            <a:r>
              <a:rPr lang="en-US" sz="2000" i="1" dirty="0" smtClean="0"/>
              <a:t>It </a:t>
            </a:r>
            <a:r>
              <a:rPr lang="en-US" sz="2000" i="1" dirty="0"/>
              <a:t>must be added that the </a:t>
            </a:r>
            <a:r>
              <a:rPr lang="en-US" sz="2000" i="1" u="sng" dirty="0"/>
              <a:t>right to bring an action </a:t>
            </a:r>
            <a:r>
              <a:rPr lang="en-US" sz="2000" i="1" dirty="0"/>
              <a:t>provided for by Article 15a of Directive 96/61 </a:t>
            </a:r>
            <a:r>
              <a:rPr lang="en-US" sz="2000" i="1" u="sng" dirty="0"/>
              <a:t>must be interpreted in the light of the purpose of that directive</a:t>
            </a:r>
            <a:r>
              <a:rPr lang="en-US" sz="2000" i="1" dirty="0"/>
              <a:t>. The Court has already held that that purpose, as laid down in Article 1 of the directive, is to achieve integrated prevention and control of pollution by putting in place measures designed to prevent or reduce emissions of the activities listed in Annex I into the air, water and land in order to achieve a high level of protection of the </a:t>
            </a:r>
            <a:r>
              <a:rPr lang="en-US" sz="2000" i="1" dirty="0" smtClean="0"/>
              <a:t>environment</a:t>
            </a:r>
            <a:r>
              <a:rPr lang="cs-CZ" sz="2000" i="1" dirty="0" smtClean="0"/>
              <a:t>.</a:t>
            </a:r>
            <a:endParaRPr lang="cs-CZ" sz="2800" i="1" dirty="0" smtClean="0"/>
          </a:p>
          <a:p>
            <a:endParaRPr lang="cs-CZ" sz="2400" dirty="0"/>
          </a:p>
        </p:txBody>
      </p:sp>
    </p:spTree>
    <p:extLst>
      <p:ext uri="{BB962C8B-B14F-4D97-AF65-F5344CB8AC3E}">
        <p14:creationId xmlns:p14="http://schemas.microsoft.com/office/powerpoint/2010/main" val="10778408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The</a:t>
            </a:r>
            <a:r>
              <a:rPr lang="cs-CZ" sz="2800" b="1" dirty="0" smtClean="0"/>
              <a:t> </a:t>
            </a:r>
            <a:r>
              <a:rPr lang="en-US" sz="2800" b="1" dirty="0" smtClean="0"/>
              <a:t>role </a:t>
            </a:r>
            <a:r>
              <a:rPr lang="en-US" sz="2800" b="1" dirty="0"/>
              <a:t>of national courts and the role of CJEU</a:t>
            </a:r>
            <a:r>
              <a:rPr lang="en-US" sz="2800" b="1" dirty="0" smtClean="0"/>
              <a:t>.</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15616" y="1772816"/>
            <a:ext cx="7056784" cy="2308324"/>
          </a:xfrm>
          <a:prstGeom prst="rect">
            <a:avLst/>
          </a:prstGeom>
          <a:noFill/>
        </p:spPr>
        <p:txBody>
          <a:bodyPr wrap="square" rtlCol="0">
            <a:spAutoFit/>
          </a:bodyPr>
          <a:lstStyle/>
          <a:p>
            <a:r>
              <a:rPr lang="en-US" sz="2400" dirty="0"/>
              <a:t>The three instruments in the “toolkit” of </a:t>
            </a:r>
            <a:r>
              <a:rPr lang="en-US" sz="2400" dirty="0" smtClean="0"/>
              <a:t>the</a:t>
            </a:r>
            <a:r>
              <a:rPr lang="cs-CZ" sz="2400" dirty="0" smtClean="0"/>
              <a:t> </a:t>
            </a:r>
            <a:r>
              <a:rPr lang="en-US" sz="2400" dirty="0" smtClean="0"/>
              <a:t>national court</a:t>
            </a:r>
            <a:endParaRPr lang="cs-CZ" sz="2400" dirty="0" smtClean="0"/>
          </a:p>
          <a:p>
            <a:endParaRPr lang="en-US" sz="2400" dirty="0"/>
          </a:p>
          <a:p>
            <a:r>
              <a:rPr lang="en-US" sz="2400" dirty="0"/>
              <a:t>1. Consistent interpretation</a:t>
            </a:r>
          </a:p>
          <a:p>
            <a:r>
              <a:rPr lang="en-US" sz="2400" dirty="0"/>
              <a:t>2. Direct effect</a:t>
            </a:r>
          </a:p>
          <a:p>
            <a:r>
              <a:rPr lang="en-US" sz="2400" dirty="0"/>
              <a:t>3. State liability</a:t>
            </a:r>
            <a:endParaRPr lang="cs-CZ" sz="2400" dirty="0"/>
          </a:p>
        </p:txBody>
      </p:sp>
      <p:cxnSp>
        <p:nvCxnSpPr>
          <p:cNvPr id="7" name="Přímá spojnice se šipkou 6"/>
          <p:cNvCxnSpPr/>
          <p:nvPr/>
        </p:nvCxnSpPr>
        <p:spPr>
          <a:xfrm>
            <a:off x="5004048" y="2926978"/>
            <a:ext cx="0" cy="100607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750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Consistent</a:t>
            </a:r>
            <a:r>
              <a:rPr lang="cs-CZ" sz="2800" b="1" dirty="0" smtClean="0"/>
              <a:t> </a:t>
            </a:r>
            <a:r>
              <a:rPr lang="cs-CZ" sz="2800" b="1" dirty="0" err="1" smtClean="0"/>
              <a:t>interpretation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467544" y="1772816"/>
            <a:ext cx="8064896" cy="3785652"/>
          </a:xfrm>
          <a:prstGeom prst="rect">
            <a:avLst/>
          </a:prstGeom>
          <a:noFill/>
        </p:spPr>
        <p:txBody>
          <a:bodyPr wrap="square" rtlCol="0">
            <a:spAutoFit/>
          </a:bodyPr>
          <a:lstStyle/>
          <a:p>
            <a:r>
              <a:rPr lang="en-US" sz="2400" i="1" dirty="0" err="1" smtClean="0"/>
              <a:t>Marleasing</a:t>
            </a:r>
            <a:r>
              <a:rPr lang="cs-CZ" sz="2400" dirty="0" smtClean="0"/>
              <a:t>:</a:t>
            </a:r>
            <a:r>
              <a:rPr lang="en-US" sz="2400" dirty="0" smtClean="0"/>
              <a:t>  </a:t>
            </a:r>
            <a:r>
              <a:rPr lang="en-US" sz="2400" dirty="0"/>
              <a:t>„as far as possible</a:t>
            </a:r>
            <a:r>
              <a:rPr lang="en-US" sz="2400" dirty="0" smtClean="0"/>
              <a:t>‟</a:t>
            </a:r>
            <a:endParaRPr lang="cs-CZ" sz="2400" dirty="0" smtClean="0"/>
          </a:p>
          <a:p>
            <a:r>
              <a:rPr lang="cs-CZ" sz="2400" i="1" dirty="0" err="1"/>
              <a:t>Pfeiffer</a:t>
            </a:r>
            <a:r>
              <a:rPr lang="cs-CZ" sz="2400" dirty="0"/>
              <a:t>: </a:t>
            </a:r>
            <a:r>
              <a:rPr lang="cs-CZ" sz="2400" dirty="0" err="1"/>
              <a:t>all</a:t>
            </a:r>
            <a:r>
              <a:rPr lang="cs-CZ" sz="2400" dirty="0"/>
              <a:t> </a:t>
            </a:r>
            <a:r>
              <a:rPr lang="cs-CZ" sz="2400" dirty="0" err="1"/>
              <a:t>national</a:t>
            </a:r>
            <a:r>
              <a:rPr lang="cs-CZ" sz="2400" dirty="0"/>
              <a:t> </a:t>
            </a:r>
            <a:r>
              <a:rPr lang="cs-CZ" sz="2400" dirty="0" err="1" smtClean="0"/>
              <a:t>law</a:t>
            </a:r>
            <a:endParaRPr lang="cs-CZ" sz="2400" dirty="0" smtClean="0"/>
          </a:p>
          <a:p>
            <a:endParaRPr lang="cs-CZ" sz="2400" dirty="0"/>
          </a:p>
          <a:p>
            <a:r>
              <a:rPr lang="en-US" sz="2400" dirty="0"/>
              <a:t>No duty before expiration </a:t>
            </a:r>
            <a:r>
              <a:rPr lang="en-US" sz="2400" dirty="0" smtClean="0"/>
              <a:t>implementation</a:t>
            </a:r>
            <a:r>
              <a:rPr lang="cs-CZ" sz="2400" dirty="0" smtClean="0"/>
              <a:t> d</a:t>
            </a:r>
            <a:r>
              <a:rPr lang="en-US" sz="2400" dirty="0" err="1" smtClean="0"/>
              <a:t>eadline</a:t>
            </a:r>
            <a:r>
              <a:rPr lang="cs-CZ" sz="2400" dirty="0" smtClean="0"/>
              <a:t>, h</a:t>
            </a:r>
            <a:r>
              <a:rPr lang="en-US" sz="2400" dirty="0" err="1" smtClean="0"/>
              <a:t>owever</a:t>
            </a:r>
            <a:r>
              <a:rPr lang="en-US" sz="2400" dirty="0" smtClean="0"/>
              <a:t>,</a:t>
            </a:r>
            <a:r>
              <a:rPr lang="cs-CZ" sz="2400" dirty="0" smtClean="0"/>
              <a:t> (</a:t>
            </a:r>
            <a:r>
              <a:rPr lang="en-US" sz="2400" i="1" dirty="0" err="1" smtClean="0"/>
              <a:t>Adeneler</a:t>
            </a:r>
            <a:r>
              <a:rPr lang="cs-CZ" sz="2400" dirty="0" smtClean="0"/>
              <a:t>)</a:t>
            </a:r>
            <a:r>
              <a:rPr lang="en-US" sz="2400" dirty="0" smtClean="0"/>
              <a:t>: </a:t>
            </a:r>
            <a:endParaRPr lang="en-US" sz="2400" dirty="0"/>
          </a:p>
          <a:p>
            <a:r>
              <a:rPr lang="en-US" sz="2400" i="1" dirty="0"/>
              <a:t>courts must refrain as far as possible </a:t>
            </a:r>
            <a:r>
              <a:rPr lang="en-US" sz="2400" i="1" dirty="0" smtClean="0"/>
              <a:t>from</a:t>
            </a:r>
            <a:r>
              <a:rPr lang="cs-CZ" sz="2400" i="1" dirty="0" smtClean="0"/>
              <a:t> </a:t>
            </a:r>
            <a:r>
              <a:rPr lang="en-US" sz="2400" i="1" dirty="0" smtClean="0"/>
              <a:t>interpreting </a:t>
            </a:r>
            <a:r>
              <a:rPr lang="en-US" sz="2400" i="1" dirty="0"/>
              <a:t>domestic law in a manner </a:t>
            </a:r>
            <a:r>
              <a:rPr lang="en-US" sz="2400" i="1" dirty="0" smtClean="0"/>
              <a:t>which</a:t>
            </a:r>
            <a:r>
              <a:rPr lang="cs-CZ" sz="2400" i="1" dirty="0" smtClean="0"/>
              <a:t> </a:t>
            </a:r>
            <a:r>
              <a:rPr lang="en-US" sz="2400" i="1" dirty="0" smtClean="0"/>
              <a:t>might </a:t>
            </a:r>
            <a:r>
              <a:rPr lang="en-US" sz="2400" i="1" dirty="0"/>
              <a:t>seriously compromise attainment of </a:t>
            </a:r>
            <a:r>
              <a:rPr lang="cs-CZ" sz="2400" i="1" dirty="0" smtClean="0"/>
              <a:t> </a:t>
            </a:r>
            <a:r>
              <a:rPr lang="en-US" sz="2400" i="1" dirty="0" smtClean="0"/>
              <a:t>the </a:t>
            </a:r>
            <a:r>
              <a:rPr lang="en-US" sz="2400" i="1" dirty="0"/>
              <a:t>objective pursued by that </a:t>
            </a:r>
            <a:r>
              <a:rPr lang="en-US" sz="2400" i="1" dirty="0" smtClean="0"/>
              <a:t>directive</a:t>
            </a:r>
            <a:endParaRPr lang="cs-CZ" sz="2400" i="1" dirty="0" smtClean="0"/>
          </a:p>
          <a:p>
            <a:endParaRPr lang="cs-CZ" sz="2400" i="1" dirty="0"/>
          </a:p>
          <a:p>
            <a:r>
              <a:rPr lang="cs-CZ" sz="2400" dirty="0" err="1" smtClean="0"/>
              <a:t>Cannot</a:t>
            </a:r>
            <a:r>
              <a:rPr lang="cs-CZ" sz="2400" dirty="0" smtClean="0"/>
              <a:t> </a:t>
            </a:r>
            <a:r>
              <a:rPr lang="cs-CZ" sz="2400" dirty="0" err="1" smtClean="0"/>
              <a:t>depend</a:t>
            </a:r>
            <a:r>
              <a:rPr lang="cs-CZ" sz="2400" dirty="0" smtClean="0"/>
              <a:t> on </a:t>
            </a:r>
            <a:r>
              <a:rPr lang="cs-CZ" sz="2400" dirty="0" err="1" smtClean="0"/>
              <a:t>administrative</a:t>
            </a:r>
            <a:r>
              <a:rPr lang="cs-CZ" sz="2400" dirty="0" smtClean="0"/>
              <a:t> </a:t>
            </a:r>
            <a:r>
              <a:rPr lang="cs-CZ" sz="2400" dirty="0" err="1" smtClean="0"/>
              <a:t>practice</a:t>
            </a:r>
            <a:r>
              <a:rPr lang="cs-CZ" sz="2400" dirty="0" smtClean="0"/>
              <a:t> (C-508/04, C-50/09)</a:t>
            </a:r>
            <a:endParaRPr lang="cs-CZ" sz="2400" dirty="0"/>
          </a:p>
        </p:txBody>
      </p:sp>
    </p:spTree>
    <p:extLst>
      <p:ext uri="{BB962C8B-B14F-4D97-AF65-F5344CB8AC3E}">
        <p14:creationId xmlns:p14="http://schemas.microsoft.com/office/powerpoint/2010/main" val="3793929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Consistent</a:t>
            </a:r>
            <a:r>
              <a:rPr lang="cs-CZ" sz="2800" b="1" dirty="0" smtClean="0"/>
              <a:t> </a:t>
            </a:r>
            <a:r>
              <a:rPr lang="cs-CZ" sz="2800" b="1" dirty="0" err="1" smtClean="0"/>
              <a:t>interpretation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467544" y="1716832"/>
            <a:ext cx="8064896" cy="1938992"/>
          </a:xfrm>
          <a:prstGeom prst="rect">
            <a:avLst/>
          </a:prstGeom>
          <a:noFill/>
        </p:spPr>
        <p:txBody>
          <a:bodyPr wrap="square" rtlCol="0">
            <a:spAutoFit/>
          </a:bodyPr>
          <a:lstStyle/>
          <a:p>
            <a:r>
              <a:rPr lang="cs-CZ" sz="2400" b="1" dirty="0" smtClean="0"/>
              <a:t>C-424/02</a:t>
            </a:r>
            <a:r>
              <a:rPr lang="cs-CZ" sz="2400" dirty="0" smtClean="0"/>
              <a:t>: </a:t>
            </a:r>
            <a:r>
              <a:rPr lang="en-US" sz="2400" i="1" dirty="0"/>
              <a:t>Where technical, economic and </a:t>
            </a:r>
            <a:r>
              <a:rPr lang="en-US" sz="2400" i="1" dirty="0" err="1"/>
              <a:t>organisational</a:t>
            </a:r>
            <a:r>
              <a:rPr lang="en-US" sz="2400" i="1" dirty="0"/>
              <a:t> constraints so allow, Member States shall take the measures necessary to give priority to the processing of waste oils by regeneration.</a:t>
            </a:r>
            <a:endParaRPr lang="cs-CZ" sz="2400" b="1" i="1" dirty="0" smtClean="0"/>
          </a:p>
          <a:p>
            <a:endParaRPr lang="cs-CZ" sz="2400" dirty="0"/>
          </a:p>
        </p:txBody>
      </p:sp>
      <p:pic>
        <p:nvPicPr>
          <p:cNvPr id="27650" name="Picture 2" descr="http://www.ecomaterials.com.my/assets/Blog/_resampled/resizedimage517348-Waste-Oil-Dispos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091343"/>
            <a:ext cx="3811350" cy="256547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3429000"/>
            <a:ext cx="4824536" cy="2585323"/>
          </a:xfrm>
          <a:prstGeom prst="rect">
            <a:avLst/>
          </a:prstGeom>
          <a:noFill/>
        </p:spPr>
        <p:txBody>
          <a:bodyPr wrap="square" rtlCol="0">
            <a:spAutoFit/>
          </a:bodyPr>
          <a:lstStyle/>
          <a:p>
            <a:r>
              <a:rPr lang="cs-CZ" dirty="0" smtClean="0"/>
              <a:t>…</a:t>
            </a:r>
            <a:r>
              <a:rPr lang="en-US" dirty="0" smtClean="0"/>
              <a:t>the </a:t>
            </a:r>
            <a:r>
              <a:rPr lang="en-US" dirty="0"/>
              <a:t>definition of such constraints cannot be left to the exclusive discretion of the Member States. Apart from being </a:t>
            </a:r>
            <a:r>
              <a:rPr lang="en-US" b="1" dirty="0"/>
              <a:t>contrary to the principle of the uniform interpretation and application </a:t>
            </a:r>
            <a:r>
              <a:rPr lang="en-US" dirty="0"/>
              <a:t>of Community law, interpretation by the Member States alone </a:t>
            </a:r>
            <a:r>
              <a:rPr lang="en-US" b="1" dirty="0"/>
              <a:t>would make the compatibility of processing </a:t>
            </a:r>
            <a:r>
              <a:rPr lang="cs-CZ" dirty="0" smtClean="0"/>
              <a:t>(…) </a:t>
            </a:r>
            <a:r>
              <a:rPr lang="en-US" dirty="0" smtClean="0"/>
              <a:t>would </a:t>
            </a:r>
            <a:r>
              <a:rPr lang="en-US" dirty="0"/>
              <a:t>depend entirely on a policy assessment on the part of the Member State concerned</a:t>
            </a:r>
            <a:endParaRPr lang="cs-CZ" dirty="0"/>
          </a:p>
        </p:txBody>
      </p:sp>
    </p:spTree>
    <p:extLst>
      <p:ext uri="{BB962C8B-B14F-4D97-AF65-F5344CB8AC3E}">
        <p14:creationId xmlns:p14="http://schemas.microsoft.com/office/powerpoint/2010/main" val="29770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err="1" smtClean="0"/>
              <a:t>Consistent</a:t>
            </a:r>
            <a:r>
              <a:rPr lang="cs-CZ" sz="2800" b="1" dirty="0" smtClean="0"/>
              <a:t> </a:t>
            </a:r>
            <a:r>
              <a:rPr lang="cs-CZ" sz="2800" b="1" dirty="0" err="1" smtClean="0"/>
              <a:t>interpretation</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755576" y="1772816"/>
            <a:ext cx="6984776" cy="3600986"/>
          </a:xfrm>
          <a:prstGeom prst="rect">
            <a:avLst/>
          </a:prstGeom>
          <a:noFill/>
        </p:spPr>
        <p:txBody>
          <a:bodyPr wrap="square" rtlCol="0">
            <a:spAutoFit/>
          </a:bodyPr>
          <a:lstStyle/>
          <a:p>
            <a:r>
              <a:rPr lang="en-US" sz="2400" b="1" dirty="0"/>
              <a:t>Limits to consistent </a:t>
            </a:r>
            <a:r>
              <a:rPr lang="en-US" sz="2400" b="1" dirty="0" smtClean="0"/>
              <a:t>interpretation</a:t>
            </a:r>
            <a:endParaRPr lang="cs-CZ" sz="2400" b="1" dirty="0" smtClean="0"/>
          </a:p>
          <a:p>
            <a:endParaRPr lang="en-US" sz="2400" b="1" dirty="0"/>
          </a:p>
          <a:p>
            <a:pPr marL="342900" indent="-342900">
              <a:lnSpc>
                <a:spcPct val="150000"/>
              </a:lnSpc>
              <a:buFont typeface="Arial" pitchFamily="34" charset="0"/>
              <a:buChar char="•"/>
            </a:pPr>
            <a:r>
              <a:rPr lang="en-US" sz="2400" dirty="0" smtClean="0"/>
              <a:t>Constitutional </a:t>
            </a:r>
            <a:r>
              <a:rPr lang="en-US" sz="2400" dirty="0"/>
              <a:t>position of national courts</a:t>
            </a:r>
          </a:p>
          <a:p>
            <a:pPr marL="342900" indent="-342900">
              <a:lnSpc>
                <a:spcPct val="150000"/>
              </a:lnSpc>
              <a:buFont typeface="Arial" pitchFamily="34" charset="0"/>
              <a:buChar char="•"/>
            </a:pPr>
            <a:r>
              <a:rPr lang="en-US" sz="2400" dirty="0" smtClean="0"/>
              <a:t>Court </a:t>
            </a:r>
            <a:r>
              <a:rPr lang="en-US" sz="2400" dirty="0"/>
              <a:t>is not a legislator or </a:t>
            </a:r>
            <a:r>
              <a:rPr lang="en-US" sz="2400" dirty="0" err="1" smtClean="0"/>
              <a:t>excecutive</a:t>
            </a:r>
            <a:r>
              <a:rPr lang="cs-CZ" sz="2400" dirty="0" smtClean="0"/>
              <a:t> </a:t>
            </a:r>
            <a:r>
              <a:rPr lang="en-US" sz="2400" dirty="0" err="1" smtClean="0"/>
              <a:t>auhority</a:t>
            </a:r>
            <a:endParaRPr lang="en-US" sz="2400" dirty="0"/>
          </a:p>
          <a:p>
            <a:pPr marL="342900" indent="-342900">
              <a:lnSpc>
                <a:spcPct val="150000"/>
              </a:lnSpc>
              <a:buFont typeface="Arial" pitchFamily="34" charset="0"/>
              <a:buChar char="•"/>
            </a:pPr>
            <a:r>
              <a:rPr lang="en-US" sz="2400" dirty="0" smtClean="0"/>
              <a:t>To </a:t>
            </a:r>
            <a:r>
              <a:rPr lang="en-US" sz="2400" dirty="0"/>
              <a:t>do whatever lies within their jurisdiction</a:t>
            </a:r>
          </a:p>
          <a:p>
            <a:pPr marL="342900" indent="-342900">
              <a:lnSpc>
                <a:spcPct val="150000"/>
              </a:lnSpc>
              <a:buFont typeface="Arial" pitchFamily="34" charset="0"/>
              <a:buChar char="•"/>
            </a:pPr>
            <a:r>
              <a:rPr lang="en-US" sz="2400" dirty="0"/>
              <a:t>No </a:t>
            </a:r>
            <a:r>
              <a:rPr lang="en-US" sz="2400" i="1" dirty="0"/>
              <a:t>contra </a:t>
            </a:r>
            <a:r>
              <a:rPr lang="en-US" sz="2400" i="1" dirty="0" err="1"/>
              <a:t>legem</a:t>
            </a:r>
            <a:r>
              <a:rPr lang="en-US" sz="2400" i="1" dirty="0"/>
              <a:t> </a:t>
            </a:r>
            <a:r>
              <a:rPr lang="en-US" sz="2400" dirty="0"/>
              <a:t>(legal certainty)</a:t>
            </a:r>
          </a:p>
          <a:p>
            <a:pPr marL="342900" indent="-342900">
              <a:lnSpc>
                <a:spcPct val="150000"/>
              </a:lnSpc>
              <a:buFont typeface="Arial" pitchFamily="34" charset="0"/>
              <a:buChar char="•"/>
            </a:pPr>
            <a:r>
              <a:rPr lang="en-US" sz="2400" dirty="0" smtClean="0"/>
              <a:t>„</a:t>
            </a:r>
            <a:r>
              <a:rPr lang="en-US" sz="2400" dirty="0"/>
              <a:t>A cow is not a horse</a:t>
            </a:r>
            <a:r>
              <a:rPr lang="en-US" sz="2400" dirty="0" smtClean="0"/>
              <a:t>‟</a:t>
            </a:r>
            <a:endParaRPr lang="en-US" sz="2400" dirty="0"/>
          </a:p>
        </p:txBody>
      </p:sp>
    </p:spTree>
    <p:extLst>
      <p:ext uri="{BB962C8B-B14F-4D97-AF65-F5344CB8AC3E}">
        <p14:creationId xmlns:p14="http://schemas.microsoft.com/office/powerpoint/2010/main" val="1413835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smtClean="0"/>
              <a:t>191 </a:t>
            </a:r>
            <a:r>
              <a:rPr lang="en-US" sz="2400" dirty="0" smtClean="0"/>
              <a:t>(2</a:t>
            </a:r>
            <a:r>
              <a:rPr lang="en-US" sz="2400" dirty="0"/>
              <a:t>) </a:t>
            </a:r>
            <a:r>
              <a:rPr lang="cs-CZ" sz="2400" dirty="0" smtClean="0"/>
              <a:t>TFEU: </a:t>
            </a:r>
            <a:r>
              <a:rPr lang="en-US" sz="2400" dirty="0" smtClean="0"/>
              <a:t>Community </a:t>
            </a:r>
            <a:r>
              <a:rPr lang="en-US" sz="2400" dirty="0"/>
              <a:t>policy on the environment shall </a:t>
            </a:r>
            <a:r>
              <a:rPr lang="en-US" sz="2400" b="1" u="sng" dirty="0"/>
              <a:t>aim at a high level of protection</a:t>
            </a:r>
            <a:r>
              <a:rPr lang="en-US" sz="2400" dirty="0"/>
              <a:t> taking into account the </a:t>
            </a:r>
            <a:r>
              <a:rPr lang="en-US" sz="2400" u="sng" dirty="0"/>
              <a:t>diversity of situations in the various regions of the Community</a:t>
            </a:r>
            <a:r>
              <a:rPr lang="en-US" sz="2400" dirty="0"/>
              <a:t>. It shall be based on the </a:t>
            </a:r>
            <a:r>
              <a:rPr lang="en-US" sz="2400" u="sng" dirty="0"/>
              <a:t>precautionary principle </a:t>
            </a:r>
            <a:r>
              <a:rPr lang="en-US" sz="2400" dirty="0"/>
              <a:t>and on the principles that </a:t>
            </a:r>
            <a:r>
              <a:rPr lang="en-US" sz="2400" u="sng" dirty="0"/>
              <a:t>preventive action </a:t>
            </a:r>
            <a:r>
              <a:rPr lang="en-US" sz="2400" dirty="0"/>
              <a:t>should be taken, that environmental </a:t>
            </a:r>
            <a:r>
              <a:rPr lang="en-US" sz="2400" u="sng" dirty="0"/>
              <a:t>damage should as a priority be rectified at source </a:t>
            </a:r>
            <a:r>
              <a:rPr lang="en-US" sz="2400" dirty="0"/>
              <a:t>and that the </a:t>
            </a:r>
            <a:r>
              <a:rPr lang="en-US" sz="2400" u="sng" dirty="0"/>
              <a:t>polluter should pay</a:t>
            </a:r>
            <a:r>
              <a:rPr lang="en-US" sz="2400" dirty="0"/>
              <a:t>. Environmental protection requirements must be </a:t>
            </a:r>
            <a:r>
              <a:rPr lang="en-US" sz="2400" u="sng" dirty="0"/>
              <a:t>integrated</a:t>
            </a:r>
            <a:r>
              <a:rPr lang="en-US" sz="2400" dirty="0"/>
              <a:t> into the definition and implementation of other Community policies. </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endParaRPr lang="cs-CZ" sz="4000" dirty="0"/>
          </a:p>
        </p:txBody>
      </p:sp>
    </p:spTree>
    <p:extLst>
      <p:ext uri="{BB962C8B-B14F-4D97-AF65-F5344CB8AC3E}">
        <p14:creationId xmlns:p14="http://schemas.microsoft.com/office/powerpoint/2010/main" val="17955037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Direct </a:t>
            </a:r>
            <a:r>
              <a:rPr lang="cs-CZ" sz="2800" b="1" dirty="0" err="1" smtClean="0"/>
              <a:t>effect</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1187624" y="1052736"/>
            <a:ext cx="7200800" cy="5632311"/>
          </a:xfrm>
          <a:prstGeom prst="rect">
            <a:avLst/>
          </a:prstGeom>
          <a:noFill/>
        </p:spPr>
        <p:txBody>
          <a:bodyPr wrap="square" rtlCol="0">
            <a:spAutoFit/>
          </a:bodyPr>
          <a:lstStyle/>
          <a:p>
            <a:r>
              <a:rPr lang="en-US" sz="2400" dirty="0"/>
              <a:t>Loosening up of the criteria through the </a:t>
            </a:r>
            <a:r>
              <a:rPr lang="en-US" sz="2400" dirty="0" smtClean="0"/>
              <a:t>years</a:t>
            </a:r>
            <a:endParaRPr lang="cs-CZ" sz="2400" dirty="0" smtClean="0"/>
          </a:p>
          <a:p>
            <a:pPr marL="342900" indent="-342900">
              <a:buFont typeface="Arial" pitchFamily="34" charset="0"/>
              <a:buChar char="•"/>
            </a:pPr>
            <a:r>
              <a:rPr lang="en-US" sz="2400" dirty="0" smtClean="0"/>
              <a:t>In </a:t>
            </a:r>
            <a:r>
              <a:rPr lang="en-US" sz="2400" dirty="0"/>
              <a:t>sum: unconditional and sufficiently precise</a:t>
            </a:r>
          </a:p>
          <a:p>
            <a:pPr marL="342900" indent="-342900">
              <a:buFont typeface="Arial" pitchFamily="34" charset="0"/>
              <a:buChar char="•"/>
            </a:pPr>
            <a:r>
              <a:rPr lang="en-US" sz="2400" dirty="0" err="1" smtClean="0"/>
              <a:t>Kraaijeveld</a:t>
            </a:r>
            <a:r>
              <a:rPr lang="en-US" sz="2400" dirty="0"/>
              <a:t>/ Waddenzee: reviewing </a:t>
            </a:r>
            <a:r>
              <a:rPr lang="en-US" sz="2400" dirty="0" smtClean="0"/>
              <a:t>available</a:t>
            </a:r>
            <a:r>
              <a:rPr lang="cs-CZ" sz="2400" dirty="0" smtClean="0"/>
              <a:t> </a:t>
            </a:r>
            <a:r>
              <a:rPr lang="en-US" sz="2400" dirty="0" smtClean="0"/>
              <a:t>discretion</a:t>
            </a:r>
            <a:endParaRPr lang="cs-CZ" sz="2400" dirty="0" smtClean="0"/>
          </a:p>
          <a:p>
            <a:pPr marL="342900" indent="-342900">
              <a:buFont typeface="Arial" pitchFamily="34" charset="0"/>
              <a:buChar char="•"/>
            </a:pPr>
            <a:r>
              <a:rPr lang="cs-CZ" sz="2400" dirty="0" smtClean="0"/>
              <a:t>Dieter </a:t>
            </a:r>
            <a:r>
              <a:rPr lang="cs-CZ" sz="2400" dirty="0" err="1" smtClean="0"/>
              <a:t>Janecek</a:t>
            </a:r>
            <a:r>
              <a:rPr lang="cs-CZ" sz="2400" dirty="0" smtClean="0"/>
              <a:t> case</a:t>
            </a:r>
          </a:p>
          <a:p>
            <a:pPr marL="342900" indent="-342900">
              <a:buFont typeface="Arial" pitchFamily="34" charset="0"/>
              <a:buChar char="•"/>
            </a:pPr>
            <a:endParaRPr lang="en-US" sz="2400" dirty="0"/>
          </a:p>
          <a:p>
            <a:r>
              <a:rPr lang="en-US" sz="2400" dirty="0" smtClean="0"/>
              <a:t>Consequences</a:t>
            </a:r>
            <a:r>
              <a:rPr lang="cs-CZ" sz="2400" dirty="0" smtClean="0"/>
              <a:t>:</a:t>
            </a:r>
          </a:p>
          <a:p>
            <a:r>
              <a:rPr lang="cs-CZ" sz="2400" dirty="0" smtClean="0"/>
              <a:t>	</a:t>
            </a:r>
            <a:r>
              <a:rPr lang="en-US" sz="2400" dirty="0" smtClean="0"/>
              <a:t>1</a:t>
            </a:r>
            <a:r>
              <a:rPr lang="en-US" sz="2400" dirty="0"/>
              <a:t>. national law inapplicable</a:t>
            </a:r>
          </a:p>
          <a:p>
            <a:r>
              <a:rPr lang="cs-CZ" sz="2400" dirty="0" smtClean="0"/>
              <a:t>	</a:t>
            </a:r>
            <a:r>
              <a:rPr lang="en-US" sz="2400" dirty="0" smtClean="0"/>
              <a:t>2</a:t>
            </a:r>
            <a:r>
              <a:rPr lang="en-US" sz="2400" dirty="0"/>
              <a:t>. preclude valid adoption of new national</a:t>
            </a:r>
          </a:p>
          <a:p>
            <a:r>
              <a:rPr lang="cs-CZ" sz="2400" dirty="0" smtClean="0"/>
              <a:t>	</a:t>
            </a:r>
            <a:r>
              <a:rPr lang="en-US" sz="2400" dirty="0" smtClean="0"/>
              <a:t>legislation</a:t>
            </a:r>
            <a:endParaRPr lang="en-US" sz="2400" dirty="0"/>
          </a:p>
          <a:p>
            <a:r>
              <a:rPr lang="cs-CZ" sz="2400" dirty="0" smtClean="0"/>
              <a:t>	</a:t>
            </a:r>
            <a:r>
              <a:rPr lang="en-US" sz="2400" dirty="0" smtClean="0"/>
              <a:t>3</a:t>
            </a:r>
            <a:r>
              <a:rPr lang="en-US" sz="2400" dirty="0"/>
              <a:t>. national law to set aside</a:t>
            </a:r>
          </a:p>
          <a:p>
            <a:r>
              <a:rPr lang="cs-CZ" sz="2400" dirty="0" smtClean="0"/>
              <a:t>	</a:t>
            </a:r>
            <a:r>
              <a:rPr lang="en-US" sz="2400" dirty="0" smtClean="0"/>
              <a:t>4. </a:t>
            </a:r>
            <a:r>
              <a:rPr lang="en-US" sz="2400" dirty="0"/>
              <a:t>cannot be applied against individuals</a:t>
            </a:r>
          </a:p>
          <a:p>
            <a:r>
              <a:rPr lang="cs-CZ" sz="2400" dirty="0" smtClean="0"/>
              <a:t>	</a:t>
            </a:r>
            <a:r>
              <a:rPr lang="en-US" sz="2400" dirty="0" smtClean="0"/>
              <a:t>5</a:t>
            </a:r>
            <a:r>
              <a:rPr lang="en-US" sz="2400" dirty="0"/>
              <a:t>. Duty for courts and public authorities </a:t>
            </a:r>
            <a:r>
              <a:rPr lang="en-US" sz="2400" dirty="0" smtClean="0"/>
              <a:t>alike</a:t>
            </a:r>
            <a:endParaRPr lang="cs-CZ" sz="2400" dirty="0" smtClean="0"/>
          </a:p>
          <a:p>
            <a:endParaRPr lang="cs-CZ" sz="2400" dirty="0" smtClean="0"/>
          </a:p>
          <a:p>
            <a:r>
              <a:rPr lang="cs-CZ" sz="2400" dirty="0" err="1" smtClean="0"/>
              <a:t>Problem</a:t>
            </a:r>
            <a:r>
              <a:rPr lang="cs-CZ" sz="2400" dirty="0" smtClean="0"/>
              <a:t>: </a:t>
            </a:r>
            <a:r>
              <a:rPr lang="cs-CZ" sz="2400" dirty="0" err="1" smtClean="0"/>
              <a:t>National</a:t>
            </a:r>
            <a:r>
              <a:rPr lang="cs-CZ" sz="2400" dirty="0" smtClean="0"/>
              <a:t> </a:t>
            </a:r>
            <a:r>
              <a:rPr lang="cs-CZ" sz="2400" dirty="0" err="1" smtClean="0"/>
              <a:t>authorities</a:t>
            </a:r>
            <a:r>
              <a:rPr lang="cs-CZ" sz="2400" dirty="0" smtClean="0"/>
              <a:t> </a:t>
            </a:r>
            <a:r>
              <a:rPr lang="cs-CZ" sz="2400" dirty="0" err="1" smtClean="0"/>
              <a:t>consider</a:t>
            </a:r>
            <a:r>
              <a:rPr lang="cs-CZ" sz="2400" dirty="0" smtClean="0"/>
              <a:t> </a:t>
            </a:r>
            <a:r>
              <a:rPr lang="cs-CZ" sz="2400" dirty="0" err="1" smtClean="0"/>
              <a:t>direct</a:t>
            </a:r>
            <a:r>
              <a:rPr lang="cs-CZ" sz="2400" dirty="0" smtClean="0"/>
              <a:t>  </a:t>
            </a:r>
            <a:r>
              <a:rPr lang="cs-CZ" sz="2400" dirty="0" err="1" smtClean="0"/>
              <a:t>effect</a:t>
            </a:r>
            <a:r>
              <a:rPr lang="cs-CZ" sz="2400" dirty="0" smtClean="0"/>
              <a:t>.</a:t>
            </a:r>
            <a:endParaRPr lang="en-US" sz="2400" dirty="0"/>
          </a:p>
        </p:txBody>
      </p:sp>
    </p:spTree>
    <p:extLst>
      <p:ext uri="{BB962C8B-B14F-4D97-AF65-F5344CB8AC3E}">
        <p14:creationId xmlns:p14="http://schemas.microsoft.com/office/powerpoint/2010/main" val="42438745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Direct </a:t>
            </a:r>
            <a:r>
              <a:rPr lang="cs-CZ" sz="2800" b="1" dirty="0" err="1" smtClean="0"/>
              <a:t>effect</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971600" y="1444921"/>
            <a:ext cx="7056784" cy="3046988"/>
          </a:xfrm>
          <a:prstGeom prst="rect">
            <a:avLst/>
          </a:prstGeom>
          <a:noFill/>
        </p:spPr>
        <p:txBody>
          <a:bodyPr wrap="square" rtlCol="0">
            <a:spAutoFit/>
          </a:bodyPr>
          <a:lstStyle/>
          <a:p>
            <a:r>
              <a:rPr lang="cs-CZ" sz="2400" b="1" dirty="0" smtClean="0"/>
              <a:t>C-72/95 – </a:t>
            </a:r>
            <a:r>
              <a:rPr lang="cs-CZ" sz="2400" b="1" dirty="0" err="1" smtClean="0"/>
              <a:t>Kraaijeveld</a:t>
            </a:r>
            <a:endParaRPr lang="cs-CZ" sz="2400" b="1" dirty="0" smtClean="0"/>
          </a:p>
          <a:p>
            <a:endParaRPr lang="cs-CZ" sz="2400" b="1" dirty="0" smtClean="0"/>
          </a:p>
          <a:p>
            <a:r>
              <a:rPr lang="en-US" sz="2400" i="1" dirty="0" smtClean="0"/>
              <a:t>where the Community authorities have, by directive, imposed on Member States the obligation to pursue a particular course of conduct, </a:t>
            </a:r>
            <a:r>
              <a:rPr lang="en-US" sz="2400" b="1" i="1" dirty="0" smtClean="0"/>
              <a:t>the useful effect of such an act would be weakened if individuals were prevented from relying on it before their national courts</a:t>
            </a:r>
            <a:r>
              <a:rPr lang="cs-CZ" sz="2400" i="1" dirty="0" smtClean="0"/>
              <a:t>…</a:t>
            </a:r>
            <a:endParaRPr lang="cs-CZ" sz="2400" b="1" dirty="0" smtClean="0"/>
          </a:p>
        </p:txBody>
      </p:sp>
    </p:spTree>
    <p:extLst>
      <p:ext uri="{BB962C8B-B14F-4D97-AF65-F5344CB8AC3E}">
        <p14:creationId xmlns:p14="http://schemas.microsoft.com/office/powerpoint/2010/main" val="42438745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cs-CZ" sz="2800" b="1" dirty="0" smtClean="0"/>
              <a:t>Direct </a:t>
            </a:r>
            <a:r>
              <a:rPr lang="cs-CZ" sz="2800" b="1" dirty="0" err="1" smtClean="0"/>
              <a:t>effect</a:t>
            </a:r>
            <a:endParaRPr lang="cs-CZ" sz="2800" b="1" dirty="0"/>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395536" y="1124744"/>
            <a:ext cx="8496944" cy="5262979"/>
          </a:xfrm>
          <a:prstGeom prst="rect">
            <a:avLst/>
          </a:prstGeom>
          <a:noFill/>
        </p:spPr>
        <p:txBody>
          <a:bodyPr wrap="square" rtlCol="0">
            <a:spAutoFit/>
          </a:bodyPr>
          <a:lstStyle/>
          <a:p>
            <a:r>
              <a:rPr lang="cs-CZ" sz="2400" b="1" dirty="0" smtClean="0"/>
              <a:t>C-72/95 – </a:t>
            </a:r>
            <a:r>
              <a:rPr lang="cs-CZ" sz="2400" b="1" dirty="0" err="1" smtClean="0"/>
              <a:t>Kraaijeveld</a:t>
            </a:r>
            <a:endParaRPr lang="cs-CZ" sz="2400" b="1" dirty="0" smtClean="0"/>
          </a:p>
          <a:p>
            <a:endParaRPr lang="cs-CZ" sz="2400" b="1" dirty="0" smtClean="0"/>
          </a:p>
          <a:p>
            <a:pPr algn="just"/>
            <a:r>
              <a:rPr lang="en-US" sz="2400" i="1" dirty="0" smtClean="0"/>
              <a:t>Interpretation of a provision of Community law involves a </a:t>
            </a:r>
            <a:r>
              <a:rPr lang="en-US" sz="2400" i="1" u="sng" dirty="0" smtClean="0"/>
              <a:t>comparison of the language versions</a:t>
            </a:r>
            <a:r>
              <a:rPr lang="cs-CZ" sz="2400" i="1" u="sng" dirty="0" smtClean="0"/>
              <a:t> </a:t>
            </a:r>
            <a:r>
              <a:rPr lang="cs-CZ" sz="2400" i="1" dirty="0" smtClean="0"/>
              <a:t>(</a:t>
            </a:r>
            <a:r>
              <a:rPr lang="en-US" sz="2400" i="1" dirty="0" smtClean="0"/>
              <a:t>purpose and general scheme of the rules</a:t>
            </a:r>
            <a:r>
              <a:rPr lang="cs-CZ" sz="2400" i="1" dirty="0" smtClean="0"/>
              <a:t>)</a:t>
            </a:r>
          </a:p>
          <a:p>
            <a:endParaRPr lang="cs-CZ" sz="2400" i="1" dirty="0" smtClean="0"/>
          </a:p>
          <a:p>
            <a:pPr algn="just"/>
            <a:r>
              <a:rPr lang="en-US" sz="2400" i="1" dirty="0" smtClean="0"/>
              <a:t>where under national law a court or tribunal hearing an action </a:t>
            </a:r>
            <a:r>
              <a:rPr lang="cs-CZ" sz="2400" i="1" dirty="0" smtClean="0"/>
              <a:t>(…)</a:t>
            </a:r>
            <a:r>
              <a:rPr lang="en-US" sz="2400" i="1" dirty="0" smtClean="0"/>
              <a:t> </a:t>
            </a:r>
            <a:r>
              <a:rPr lang="en-US" sz="2400" i="1" u="sng" dirty="0" smtClean="0"/>
              <a:t>must or may </a:t>
            </a:r>
            <a:r>
              <a:rPr lang="en-US" sz="2400" i="1" dirty="0" smtClean="0"/>
              <a:t>raise of its own motion pleas in law based on binding national rules which have not been put forward by the parties, it must, for matters within its jurisdiction, examine of its own motion whether the legislative or administrative authorities of the Member State have remained within the limits of their discretion under Articles 2(1) and 4(2) of the directive, and take account thereof when examining the action for annulment</a:t>
            </a:r>
            <a:endParaRPr lang="en-US" sz="2400" dirty="0"/>
          </a:p>
        </p:txBody>
      </p:sp>
    </p:spTree>
    <p:extLst>
      <p:ext uri="{BB962C8B-B14F-4D97-AF65-F5344CB8AC3E}">
        <p14:creationId xmlns:p14="http://schemas.microsoft.com/office/powerpoint/2010/main" val="42438745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a:t>State Liability</a:t>
            </a: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611560" y="1532892"/>
            <a:ext cx="8136904" cy="4524315"/>
          </a:xfrm>
          <a:prstGeom prst="rect">
            <a:avLst/>
          </a:prstGeom>
          <a:noFill/>
        </p:spPr>
        <p:txBody>
          <a:bodyPr wrap="square" rtlCol="0">
            <a:spAutoFit/>
          </a:bodyPr>
          <a:lstStyle/>
          <a:p>
            <a:r>
              <a:rPr lang="en-US" sz="2400" b="1" dirty="0" smtClean="0"/>
              <a:t>Member </a:t>
            </a:r>
            <a:r>
              <a:rPr lang="en-US" sz="2400" b="1" dirty="0"/>
              <a:t>States can be held responsible </a:t>
            </a:r>
            <a:r>
              <a:rPr lang="en-US" sz="2400" b="1" dirty="0" smtClean="0"/>
              <a:t>for</a:t>
            </a:r>
            <a:r>
              <a:rPr lang="cs-CZ" sz="2400" b="1" dirty="0" smtClean="0"/>
              <a:t> </a:t>
            </a:r>
            <a:r>
              <a:rPr lang="en-US" sz="2400" b="1" dirty="0" smtClean="0"/>
              <a:t>legislative</a:t>
            </a:r>
            <a:r>
              <a:rPr lang="en-US" sz="2400" b="1" dirty="0"/>
              <a:t>, executive or factual acts.</a:t>
            </a:r>
          </a:p>
          <a:p>
            <a:endParaRPr lang="cs-CZ" sz="2400" dirty="0"/>
          </a:p>
          <a:p>
            <a:r>
              <a:rPr lang="en-US" sz="2400" dirty="0" smtClean="0"/>
              <a:t>Individuals </a:t>
            </a:r>
            <a:r>
              <a:rPr lang="en-US" sz="2400" dirty="0"/>
              <a:t>who have suffered damage have </a:t>
            </a:r>
            <a:r>
              <a:rPr lang="en-US" sz="2400" dirty="0" smtClean="0"/>
              <a:t>a</a:t>
            </a:r>
            <a:r>
              <a:rPr lang="cs-CZ" sz="2400" dirty="0" smtClean="0"/>
              <a:t> r</a:t>
            </a:r>
            <a:r>
              <a:rPr lang="en-US" sz="2400" dirty="0" err="1" smtClean="0"/>
              <a:t>ight</a:t>
            </a:r>
            <a:r>
              <a:rPr lang="en-US" sz="2400" dirty="0" smtClean="0"/>
              <a:t> </a:t>
            </a:r>
            <a:r>
              <a:rPr lang="en-US" sz="2400" dirty="0"/>
              <a:t>to reparation if:</a:t>
            </a:r>
          </a:p>
          <a:p>
            <a:r>
              <a:rPr lang="cs-CZ" sz="2400" dirty="0" smtClean="0"/>
              <a:t>	</a:t>
            </a:r>
            <a:r>
              <a:rPr lang="en-US" sz="2400" dirty="0" smtClean="0"/>
              <a:t>- </a:t>
            </a:r>
            <a:r>
              <a:rPr lang="en-US" sz="2400" dirty="0"/>
              <a:t>the rule of law infringed is intended </a:t>
            </a:r>
            <a:r>
              <a:rPr lang="en-US" sz="2400" dirty="0" smtClean="0"/>
              <a:t>to</a:t>
            </a:r>
            <a:r>
              <a:rPr lang="cs-CZ" sz="2400" dirty="0" smtClean="0"/>
              <a:t> </a:t>
            </a:r>
            <a:r>
              <a:rPr lang="en-US" sz="2400" dirty="0" smtClean="0"/>
              <a:t>confer </a:t>
            </a:r>
            <a:r>
              <a:rPr lang="en-US" sz="2400" dirty="0"/>
              <a:t>rights on </a:t>
            </a:r>
            <a:r>
              <a:rPr lang="cs-CZ" sz="2400" dirty="0" smtClean="0"/>
              <a:t>	</a:t>
            </a:r>
            <a:r>
              <a:rPr lang="en-US" sz="2400" dirty="0" smtClean="0"/>
              <a:t>individuals</a:t>
            </a:r>
            <a:r>
              <a:rPr lang="en-US" sz="2400" dirty="0"/>
              <a:t>;</a:t>
            </a:r>
          </a:p>
          <a:p>
            <a:r>
              <a:rPr lang="cs-CZ" sz="2400" dirty="0" smtClean="0"/>
              <a:t>	</a:t>
            </a:r>
            <a:r>
              <a:rPr lang="en-US" sz="2400" dirty="0" smtClean="0"/>
              <a:t>- </a:t>
            </a:r>
            <a:r>
              <a:rPr lang="en-US" sz="2400" dirty="0"/>
              <a:t>the </a:t>
            </a:r>
            <a:r>
              <a:rPr lang="en-US" sz="2400" u="sng" dirty="0"/>
              <a:t>breach is sufficiently serious</a:t>
            </a:r>
            <a:r>
              <a:rPr lang="en-US" sz="2400" dirty="0"/>
              <a:t>;</a:t>
            </a:r>
          </a:p>
          <a:p>
            <a:r>
              <a:rPr lang="cs-CZ" sz="2400" dirty="0" smtClean="0"/>
              <a:t>	</a:t>
            </a:r>
            <a:r>
              <a:rPr lang="en-US" sz="2400" dirty="0" smtClean="0"/>
              <a:t>- </a:t>
            </a:r>
            <a:r>
              <a:rPr lang="en-US" sz="2400" dirty="0"/>
              <a:t>there is a </a:t>
            </a:r>
            <a:r>
              <a:rPr lang="en-US" sz="2400" u="sng" dirty="0"/>
              <a:t>direct causal link between </a:t>
            </a:r>
            <a:r>
              <a:rPr lang="en-US" sz="2400" u="sng" dirty="0" smtClean="0"/>
              <a:t>the</a:t>
            </a:r>
            <a:r>
              <a:rPr lang="cs-CZ" sz="2400" u="sng" dirty="0" smtClean="0"/>
              <a:t> </a:t>
            </a:r>
            <a:r>
              <a:rPr lang="en-US" sz="2400" u="sng" dirty="0" smtClean="0"/>
              <a:t>breach </a:t>
            </a:r>
            <a:r>
              <a:rPr lang="en-US" sz="2400" u="sng" dirty="0"/>
              <a:t>of the </a:t>
            </a:r>
            <a:r>
              <a:rPr lang="cs-CZ" sz="2400" dirty="0" smtClean="0"/>
              <a:t>	</a:t>
            </a:r>
            <a:r>
              <a:rPr lang="en-US" sz="2400" u="sng" dirty="0" smtClean="0"/>
              <a:t>obligation </a:t>
            </a:r>
            <a:r>
              <a:rPr lang="en-US" sz="2400" u="sng" dirty="0"/>
              <a:t>and the </a:t>
            </a:r>
            <a:r>
              <a:rPr lang="en-US" sz="2400" u="sng" dirty="0" smtClean="0"/>
              <a:t>damage</a:t>
            </a:r>
            <a:r>
              <a:rPr lang="cs-CZ" sz="2400" u="sng" dirty="0"/>
              <a:t> </a:t>
            </a:r>
            <a:r>
              <a:rPr lang="en-US" sz="2400" u="sng" dirty="0" smtClean="0"/>
              <a:t>sustained</a:t>
            </a:r>
            <a:r>
              <a:rPr lang="cs-CZ" sz="2400" dirty="0" smtClean="0"/>
              <a:t> (</a:t>
            </a:r>
            <a:r>
              <a:rPr lang="cs-CZ" sz="2400" dirty="0" err="1" smtClean="0"/>
              <a:t>environment</a:t>
            </a:r>
            <a:r>
              <a:rPr lang="cs-CZ" sz="2400" dirty="0" smtClean="0"/>
              <a:t>?)</a:t>
            </a:r>
          </a:p>
          <a:p>
            <a:endParaRPr lang="cs-CZ" sz="2400" dirty="0" smtClean="0"/>
          </a:p>
          <a:p>
            <a:endParaRPr lang="en-US" sz="2400" u="sng" dirty="0"/>
          </a:p>
        </p:txBody>
      </p:sp>
    </p:spTree>
    <p:extLst>
      <p:ext uri="{BB962C8B-B14F-4D97-AF65-F5344CB8AC3E}">
        <p14:creationId xmlns:p14="http://schemas.microsoft.com/office/powerpoint/2010/main" val="35320906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8676456" cy="523220"/>
          </a:xfrm>
          <a:prstGeom prst="rect">
            <a:avLst/>
          </a:prstGeom>
          <a:noFill/>
        </p:spPr>
        <p:txBody>
          <a:bodyPr wrap="square" rtlCol="0">
            <a:spAutoFit/>
          </a:bodyPr>
          <a:lstStyle/>
          <a:p>
            <a:r>
              <a:rPr lang="en-US" sz="2800" b="1" dirty="0"/>
              <a:t>State Liability</a:t>
            </a:r>
          </a:p>
        </p:txBody>
      </p:sp>
      <p:sp>
        <p:nvSpPr>
          <p:cNvPr id="5" name="TextovéPole 4"/>
          <p:cNvSpPr txBox="1"/>
          <p:nvPr/>
        </p:nvSpPr>
        <p:spPr>
          <a:xfrm>
            <a:off x="467544" y="1077784"/>
            <a:ext cx="8064896" cy="461665"/>
          </a:xfrm>
          <a:prstGeom prst="rect">
            <a:avLst/>
          </a:prstGeom>
          <a:noFill/>
        </p:spPr>
        <p:txBody>
          <a:bodyPr wrap="square" rtlCol="0">
            <a:spAutoFit/>
          </a:bodyPr>
          <a:lstStyle/>
          <a:p>
            <a:endParaRPr lang="cs-CZ" sz="2400" dirty="0"/>
          </a:p>
        </p:txBody>
      </p:sp>
      <p:sp>
        <p:nvSpPr>
          <p:cNvPr id="8" name="TextovéPole 7"/>
          <p:cNvSpPr txBox="1"/>
          <p:nvPr/>
        </p:nvSpPr>
        <p:spPr>
          <a:xfrm>
            <a:off x="611560" y="1532892"/>
            <a:ext cx="8136904" cy="5262979"/>
          </a:xfrm>
          <a:prstGeom prst="rect">
            <a:avLst/>
          </a:prstGeom>
          <a:noFill/>
        </p:spPr>
        <p:txBody>
          <a:bodyPr wrap="square" rtlCol="0">
            <a:spAutoFit/>
          </a:bodyPr>
          <a:lstStyle/>
          <a:p>
            <a:r>
              <a:rPr lang="cs-CZ" sz="2400" dirty="0" smtClean="0"/>
              <a:t>C-201/02 – no EIA</a:t>
            </a:r>
          </a:p>
          <a:p>
            <a:endParaRPr lang="cs-CZ" sz="2400" dirty="0" smtClean="0"/>
          </a:p>
          <a:p>
            <a:endParaRPr lang="cs-CZ" sz="2400" dirty="0" smtClean="0"/>
          </a:p>
          <a:p>
            <a:r>
              <a:rPr lang="cs-CZ" sz="2400" dirty="0" err="1" smtClean="0"/>
              <a:t>How</a:t>
            </a:r>
            <a:r>
              <a:rPr lang="cs-CZ" sz="2400" dirty="0" smtClean="0"/>
              <a:t> far? C-420/11</a:t>
            </a:r>
          </a:p>
          <a:p>
            <a:endParaRPr lang="cs-CZ" sz="2400" dirty="0" smtClean="0"/>
          </a:p>
          <a:p>
            <a:endParaRPr lang="cs-CZ" sz="2400" dirty="0" smtClean="0"/>
          </a:p>
          <a:p>
            <a:endParaRPr lang="cs-CZ" sz="2400" dirty="0" smtClean="0"/>
          </a:p>
          <a:p>
            <a:endParaRPr lang="cs-CZ" sz="2400" dirty="0" smtClean="0"/>
          </a:p>
          <a:p>
            <a:endParaRPr lang="cs-CZ" sz="2400" dirty="0" smtClean="0"/>
          </a:p>
          <a:p>
            <a:endParaRPr lang="cs-CZ" sz="2400" dirty="0" smtClean="0"/>
          </a:p>
          <a:p>
            <a:endParaRPr lang="cs-CZ" sz="2400" dirty="0" smtClean="0"/>
          </a:p>
          <a:p>
            <a:r>
              <a:rPr lang="cs-CZ" sz="2400" dirty="0" smtClean="0"/>
              <a:t>EU </a:t>
            </a:r>
            <a:r>
              <a:rPr lang="cs-CZ" sz="2400" dirty="0" err="1" smtClean="0"/>
              <a:t>liability</a:t>
            </a:r>
            <a:r>
              <a:rPr lang="cs-CZ" sz="2400" dirty="0" smtClean="0"/>
              <a:t>?</a:t>
            </a:r>
          </a:p>
          <a:p>
            <a:endParaRPr lang="cs-CZ" sz="2400" dirty="0" smtClean="0"/>
          </a:p>
          <a:p>
            <a:endParaRPr lang="en-US" sz="2400" u="sng" dirty="0"/>
          </a:p>
        </p:txBody>
      </p:sp>
      <p:pic>
        <p:nvPicPr>
          <p:cNvPr id="1026" name="Picture 2" descr="http://www.viennaairport.com/jart/prj3/va/images/img-db/1325083821944.jpeg">
            <a:hlinkClick r:id="rId4"/>
          </p:cNvPr>
          <p:cNvPicPr>
            <a:picLocks noChangeAspect="1" noChangeArrowheads="1"/>
          </p:cNvPicPr>
          <p:nvPr/>
        </p:nvPicPr>
        <p:blipFill>
          <a:blip r:embed="rId5" cstate="print"/>
          <a:srcRect/>
          <a:stretch>
            <a:fillRect/>
          </a:stretch>
        </p:blipFill>
        <p:spPr bwMode="auto">
          <a:xfrm>
            <a:off x="899592" y="3429000"/>
            <a:ext cx="5572125" cy="1714500"/>
          </a:xfrm>
          <a:prstGeom prst="rect">
            <a:avLst/>
          </a:prstGeom>
          <a:noFill/>
        </p:spPr>
      </p:pic>
    </p:spTree>
    <p:extLst>
      <p:ext uri="{BB962C8B-B14F-4D97-AF65-F5344CB8AC3E}">
        <p14:creationId xmlns:p14="http://schemas.microsoft.com/office/powerpoint/2010/main" val="35320906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539552" y="2420888"/>
            <a:ext cx="7772400" cy="1470025"/>
          </a:xfrm>
        </p:spPr>
        <p:txBody>
          <a:bodyPr>
            <a:normAutofit fontScale="90000"/>
          </a:bodyPr>
          <a:lstStyle/>
          <a:p>
            <a:r>
              <a:rPr lang="cs-CZ" sz="3600" dirty="0" smtClean="0"/>
              <a:t/>
            </a:r>
            <a:br>
              <a:rPr lang="cs-CZ" sz="3600" dirty="0" smtClean="0"/>
            </a:br>
            <a:r>
              <a:rPr lang="cs-CZ" sz="3600" dirty="0" smtClean="0"/>
              <a:t/>
            </a:r>
            <a:br>
              <a:rPr lang="cs-CZ" sz="3600" dirty="0" smtClean="0"/>
            </a:br>
            <a:r>
              <a:rPr lang="cs-CZ" sz="3600" dirty="0" err="1" smtClean="0"/>
              <a:t>Thank</a:t>
            </a:r>
            <a:r>
              <a:rPr lang="cs-CZ" sz="3600" dirty="0" smtClean="0"/>
              <a:t> </a:t>
            </a:r>
            <a:r>
              <a:rPr lang="cs-CZ" sz="3600" dirty="0" err="1" smtClean="0"/>
              <a:t>you</a:t>
            </a:r>
            <a:r>
              <a:rPr lang="cs-CZ" sz="3600" dirty="0" smtClean="0"/>
              <a:t> </a:t>
            </a:r>
            <a:r>
              <a:rPr lang="cs-CZ" sz="3600" dirty="0" err="1" smtClean="0"/>
              <a:t>for</a:t>
            </a:r>
            <a:r>
              <a:rPr lang="cs-CZ" sz="3600" dirty="0" smtClean="0"/>
              <a:t> </a:t>
            </a:r>
            <a:r>
              <a:rPr lang="cs-CZ" sz="3600" dirty="0" err="1" smtClean="0"/>
              <a:t>your</a:t>
            </a:r>
            <a:r>
              <a:rPr lang="cs-CZ" sz="3600" dirty="0" smtClean="0"/>
              <a:t> </a:t>
            </a:r>
            <a:r>
              <a:rPr lang="cs-CZ" sz="3600" dirty="0" err="1" smtClean="0"/>
              <a:t>attention</a:t>
            </a:r>
            <a:r>
              <a:rPr lang="cs-CZ" sz="3600" dirty="0" smtClean="0"/>
              <a:t> </a:t>
            </a:r>
            <a:r>
              <a:rPr lang="cs-CZ" sz="3600" dirty="0" smtClean="0">
                <a:sym typeface="Wingdings" pitchFamily="2" charset="2"/>
              </a:rPr>
              <a:t></a:t>
            </a:r>
            <a:r>
              <a:rPr lang="cs-CZ" sz="3600" dirty="0" smtClean="0"/>
              <a:t/>
            </a:r>
            <a:br>
              <a:rPr lang="cs-CZ" sz="3600" dirty="0" smtClean="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smtClean="0"/>
          </a:p>
          <a:p>
            <a:r>
              <a:rPr lang="cs-CZ" sz="4000" dirty="0" smtClean="0"/>
              <a:t>To </a:t>
            </a:r>
            <a:r>
              <a:rPr lang="cs-CZ" sz="4000" dirty="0" err="1" smtClean="0"/>
              <a:t>be</a:t>
            </a:r>
            <a:r>
              <a:rPr lang="cs-CZ" sz="4000" dirty="0" smtClean="0"/>
              <a:t> </a:t>
            </a:r>
            <a:r>
              <a:rPr lang="cs-CZ" sz="4000" dirty="0" err="1" smtClean="0"/>
              <a:t>continued</a:t>
            </a:r>
            <a:r>
              <a:rPr lang="cs-CZ" sz="4000" dirty="0" smtClean="0"/>
              <a:t>…</a:t>
            </a:r>
            <a:endParaRPr lang="cs-CZ" dirty="0"/>
          </a:p>
        </p:txBody>
      </p:sp>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a:ea typeface="ＭＳ Ｐゴシック" pitchFamily="34" charset="-128"/>
              </a:rPr>
              <a:t>3</a:t>
            </a:r>
            <a:r>
              <a:rPr lang="cs-CZ" sz="4000" dirty="0" smtClean="0">
                <a:ea typeface="ＭＳ Ｐゴシック" pitchFamily="34" charset="-128"/>
              </a:rPr>
              <a:t>. </a:t>
            </a:r>
            <a:r>
              <a:rPr lang="cs-CZ" sz="4000" dirty="0" err="1" smtClean="0">
                <a:ea typeface="ＭＳ Ｐゴシック" pitchFamily="34" charset="-128"/>
              </a:rPr>
              <a:t>Principles</a:t>
            </a:r>
            <a:r>
              <a:rPr lang="cs-CZ" sz="4000" dirty="0" smtClean="0">
                <a:ea typeface="ＭＳ Ｐゴシック" pitchFamily="34" charset="-128"/>
              </a:rPr>
              <a:t> - </a:t>
            </a:r>
            <a:r>
              <a:rPr lang="cs-CZ" sz="3600" b="1" dirty="0" smtClean="0"/>
              <a:t>R</a:t>
            </a:r>
            <a:r>
              <a:rPr lang="en-US" sz="3600" b="1" dirty="0" err="1" smtClean="0"/>
              <a:t>ectifi</a:t>
            </a:r>
            <a:r>
              <a:rPr lang="cs-CZ" sz="3600" b="1" dirty="0" err="1" smtClean="0"/>
              <a:t>cation</a:t>
            </a:r>
            <a:r>
              <a:rPr lang="en-US" sz="3600" b="1" dirty="0" smtClean="0"/>
              <a:t> at source</a:t>
            </a:r>
            <a:r>
              <a:rPr lang="cs-CZ" sz="3600" b="1" dirty="0" smtClean="0"/>
              <a:t> </a:t>
            </a:r>
            <a:endParaRPr lang="cs-CZ" sz="4000" dirty="0">
              <a:ea typeface="ＭＳ Ｐゴシック" pitchFamily="34" charset="-128"/>
            </a:endParaRPr>
          </a:p>
        </p:txBody>
      </p:sp>
      <p:sp>
        <p:nvSpPr>
          <p:cNvPr id="8" name="TextovéPole 7"/>
          <p:cNvSpPr txBox="1"/>
          <p:nvPr/>
        </p:nvSpPr>
        <p:spPr>
          <a:xfrm>
            <a:off x="611560" y="3068960"/>
            <a:ext cx="8136904" cy="3323987"/>
          </a:xfrm>
          <a:prstGeom prst="rect">
            <a:avLst/>
          </a:prstGeom>
          <a:noFill/>
        </p:spPr>
        <p:txBody>
          <a:bodyPr wrap="square" rtlCol="0">
            <a:spAutoFit/>
          </a:bodyPr>
          <a:lstStyle/>
          <a:p>
            <a:r>
              <a:rPr lang="cs-CZ" sz="2400" b="1" dirty="0" smtClean="0"/>
              <a:t>C-364/03:  </a:t>
            </a:r>
            <a:r>
              <a:rPr lang="cs-CZ" sz="2400" i="1" dirty="0" smtClean="0"/>
              <a:t>„</a:t>
            </a:r>
            <a:r>
              <a:rPr lang="en-US" sz="2400" i="1" dirty="0" smtClean="0"/>
              <a:t>Accordingly, inasmuch as it is undisputed that emissions of </a:t>
            </a:r>
            <a:r>
              <a:rPr lang="en-US" sz="2400" i="1" dirty="0" err="1" smtClean="0"/>
              <a:t>sulphur</a:t>
            </a:r>
            <a:r>
              <a:rPr lang="en-US" sz="2400" i="1" dirty="0" smtClean="0"/>
              <a:t> dioxide and nitrogen oxide </a:t>
            </a:r>
            <a:r>
              <a:rPr lang="en-US" sz="2400" i="1" u="sng" dirty="0" smtClean="0"/>
              <a:t>have harmful effects </a:t>
            </a:r>
            <a:r>
              <a:rPr lang="en-US" sz="2400" i="1" dirty="0" smtClean="0"/>
              <a:t>on human health and on biological resources and ecosystems, </a:t>
            </a:r>
            <a:r>
              <a:rPr lang="en-US" sz="2400" i="1" u="sng" dirty="0" smtClean="0"/>
              <a:t>the obligation </a:t>
            </a:r>
            <a:r>
              <a:rPr lang="en-US" sz="2400" i="1" dirty="0" smtClean="0"/>
              <a:t>on Member States to adopt the measures necessary to reduce the emissions of those two substances </a:t>
            </a:r>
            <a:r>
              <a:rPr lang="en-US" sz="2400" i="1" u="sng" dirty="0" smtClean="0"/>
              <a:t>is not dependent</a:t>
            </a:r>
            <a:r>
              <a:rPr lang="en-US" sz="2400" i="1" dirty="0" smtClean="0"/>
              <a:t>, contrary to the assertion of the Hellenic Government, </a:t>
            </a:r>
            <a:r>
              <a:rPr lang="en-US" sz="2400" i="1" u="sng" dirty="0" smtClean="0"/>
              <a:t>on the general environmental situation</a:t>
            </a:r>
            <a:r>
              <a:rPr lang="en-US" sz="2400" i="1" dirty="0" smtClean="0"/>
              <a:t> of the region in which the industrial plant in question is located.</a:t>
            </a:r>
            <a:r>
              <a:rPr lang="cs-CZ" sz="2400" i="1" dirty="0" smtClean="0"/>
              <a:t>“ </a:t>
            </a:r>
            <a:endParaRPr lang="en-US" sz="2400" i="1" dirty="0" smtClean="0"/>
          </a:p>
          <a:p>
            <a:endParaRPr lang="cs-CZ" dirty="0"/>
          </a:p>
        </p:txBody>
      </p:sp>
      <p:sp>
        <p:nvSpPr>
          <p:cNvPr id="9" name="TextovéPole 8"/>
          <p:cNvSpPr txBox="1"/>
          <p:nvPr/>
        </p:nvSpPr>
        <p:spPr>
          <a:xfrm>
            <a:off x="467544" y="1412776"/>
            <a:ext cx="7488832" cy="1107996"/>
          </a:xfrm>
          <a:prstGeom prst="rect">
            <a:avLst/>
          </a:prstGeom>
          <a:noFill/>
        </p:spPr>
        <p:txBody>
          <a:bodyPr wrap="square" rtlCol="0">
            <a:spAutoFit/>
          </a:bodyPr>
          <a:lstStyle/>
          <a:p>
            <a:r>
              <a:rPr lang="cs-CZ" sz="2400" b="1" dirty="0" smtClean="0"/>
              <a:t>R</a:t>
            </a:r>
            <a:r>
              <a:rPr lang="en-US" sz="2400" b="1" dirty="0" err="1" smtClean="0"/>
              <a:t>ectifi</a:t>
            </a:r>
            <a:r>
              <a:rPr lang="cs-CZ" sz="2400" b="1" dirty="0" err="1" smtClean="0"/>
              <a:t>cation</a:t>
            </a:r>
            <a:r>
              <a:rPr lang="en-US" sz="2400" b="1" dirty="0" smtClean="0"/>
              <a:t> at source</a:t>
            </a:r>
            <a:r>
              <a:rPr lang="cs-CZ" sz="2400" b="1" dirty="0" smtClean="0"/>
              <a:t> </a:t>
            </a:r>
            <a:r>
              <a:rPr lang="cs-CZ" sz="2400" dirty="0" smtClean="0"/>
              <a:t>– </a:t>
            </a:r>
            <a:r>
              <a:rPr lang="cs-CZ" sz="2400" dirty="0" err="1" smtClean="0"/>
              <a:t>emphasises</a:t>
            </a:r>
            <a:r>
              <a:rPr lang="cs-CZ" sz="2400" dirty="0" smtClean="0"/>
              <a:t> </a:t>
            </a:r>
            <a:r>
              <a:rPr lang="cs-CZ" sz="2400" dirty="0" err="1" smtClean="0"/>
              <a:t>proximity</a:t>
            </a:r>
            <a:r>
              <a:rPr lang="cs-CZ" sz="2400" dirty="0" smtClean="0"/>
              <a:t>, </a:t>
            </a:r>
            <a:r>
              <a:rPr lang="cs-CZ" sz="2400" dirty="0" err="1" smtClean="0"/>
              <a:t>opposite</a:t>
            </a:r>
            <a:r>
              <a:rPr lang="cs-CZ" sz="2400" dirty="0" smtClean="0"/>
              <a:t> to </a:t>
            </a:r>
            <a:r>
              <a:rPr lang="cs-CZ" sz="2400" dirty="0" err="1" smtClean="0"/>
              <a:t>end</a:t>
            </a:r>
            <a:r>
              <a:rPr lang="cs-CZ" sz="2400" dirty="0" smtClean="0"/>
              <a:t>-</a:t>
            </a:r>
            <a:r>
              <a:rPr lang="cs-CZ" sz="2400" dirty="0" err="1" smtClean="0"/>
              <a:t>of</a:t>
            </a:r>
            <a:r>
              <a:rPr lang="cs-CZ" sz="2400" dirty="0" smtClean="0"/>
              <a:t>-</a:t>
            </a:r>
            <a:r>
              <a:rPr lang="cs-CZ" sz="2400" dirty="0" err="1" smtClean="0"/>
              <a:t>pipe</a:t>
            </a:r>
            <a:r>
              <a:rPr lang="cs-CZ" sz="2400" dirty="0" smtClean="0"/>
              <a:t> </a:t>
            </a:r>
            <a:r>
              <a:rPr lang="cs-CZ" sz="2400" dirty="0" err="1" smtClean="0"/>
              <a:t>approach</a:t>
            </a:r>
            <a:r>
              <a:rPr lang="cs-CZ" sz="2400" dirty="0" smtClean="0"/>
              <a:t>, BAT</a:t>
            </a:r>
          </a:p>
          <a:p>
            <a:endParaRPr lang="cs-CZ" dirty="0"/>
          </a:p>
        </p:txBody>
      </p:sp>
    </p:spTree>
    <p:extLst>
      <p:ext uri="{BB962C8B-B14F-4D97-AF65-F5344CB8AC3E}">
        <p14:creationId xmlns:p14="http://schemas.microsoft.com/office/powerpoint/2010/main" val="3945883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a:ea typeface="ＭＳ Ｐゴシック" pitchFamily="34" charset="-128"/>
              </a:rPr>
              <a:t>3</a:t>
            </a:r>
            <a:r>
              <a:rPr lang="cs-CZ" sz="4000" dirty="0" smtClean="0">
                <a:ea typeface="ＭＳ Ｐゴシック" pitchFamily="34" charset="-128"/>
              </a:rPr>
              <a:t>. </a:t>
            </a:r>
            <a:r>
              <a:rPr lang="cs-CZ" sz="4000" dirty="0" err="1" smtClean="0">
                <a:ea typeface="ＭＳ Ｐゴシック" pitchFamily="34" charset="-128"/>
              </a:rPr>
              <a:t>Principles</a:t>
            </a:r>
            <a:endParaRPr lang="cs-CZ" sz="4000" dirty="0">
              <a:ea typeface="ＭＳ Ｐゴシック" pitchFamily="34" charset="-128"/>
            </a:endParaRPr>
          </a:p>
        </p:txBody>
      </p:sp>
      <p:pic>
        <p:nvPicPr>
          <p:cNvPr id="14338" name="Picture 2" descr="http://www.earthpreservers.com/wp-content/uploads/2013/04/itlalian-garbage_127877-050-78395A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42" y="404665"/>
            <a:ext cx="2159565" cy="1440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683568" y="1916832"/>
            <a:ext cx="7920880" cy="5663089"/>
          </a:xfrm>
          <a:prstGeom prst="rect">
            <a:avLst/>
          </a:prstGeom>
          <a:noFill/>
        </p:spPr>
        <p:txBody>
          <a:bodyPr wrap="square" rtlCol="0">
            <a:spAutoFit/>
          </a:bodyPr>
          <a:lstStyle/>
          <a:p>
            <a:r>
              <a:rPr lang="cs-CZ" sz="2400" b="1" dirty="0" smtClean="0"/>
              <a:t>C-2/90: </a:t>
            </a:r>
            <a:r>
              <a:rPr lang="en-US" sz="2400" i="1" dirty="0" smtClean="0"/>
              <a:t>The principle that environmental damage should as a matter of priority be remedied at source, laid down by Article 130r (2) of the Treaty as a basis for action by the Community relating to the environment, entails that </a:t>
            </a:r>
            <a:r>
              <a:rPr lang="en-US" sz="2400" i="1" u="sng" dirty="0" smtClean="0"/>
              <a:t>it is for each region, municipality or other local authority to take appropriate steps to ensure that its own waste is collected, treated and disposed of; </a:t>
            </a:r>
            <a:r>
              <a:rPr lang="en-US" sz="2400" i="1" dirty="0" smtClean="0"/>
              <a:t>it must accordingly be disposed of as dose as possible to the place where it is produced, in order to limit as far as possible the transport of waste.</a:t>
            </a:r>
            <a:endParaRPr lang="cs-CZ" sz="2400" i="1" dirty="0" smtClean="0"/>
          </a:p>
          <a:p>
            <a:endParaRPr lang="cs-CZ" sz="2400" i="1" dirty="0" smtClean="0"/>
          </a:p>
          <a:p>
            <a:r>
              <a:rPr lang="cs-CZ" i="1" dirty="0" smtClean="0"/>
              <a:t>(</a:t>
            </a:r>
            <a:r>
              <a:rPr lang="en-US" i="1" dirty="0" smtClean="0"/>
              <a:t>Moreover, that principle is consistent with the principles of self-sufficiency and proximity set out in the Basel Convention of 22 March 1989 on the control of </a:t>
            </a:r>
            <a:r>
              <a:rPr lang="en-US" i="1" dirty="0" err="1" smtClean="0"/>
              <a:t>transboundary</a:t>
            </a:r>
            <a:r>
              <a:rPr lang="en-US" i="1" dirty="0" smtClean="0"/>
              <a:t> movements of hazardous wastes and their disposal, to which the Community is a signatory</a:t>
            </a:r>
            <a:r>
              <a:rPr lang="cs-CZ" i="1" dirty="0" smtClean="0"/>
              <a:t>.)</a:t>
            </a:r>
            <a:endParaRPr lang="en-US" i="1" dirty="0" smtClean="0"/>
          </a:p>
          <a:p>
            <a:endParaRPr lang="en-US" sz="2400" i="1" dirty="0" smtClean="0"/>
          </a:p>
          <a:p>
            <a:endParaRPr lang="cs-CZ" dirty="0"/>
          </a:p>
        </p:txBody>
      </p:sp>
    </p:spTree>
    <p:extLst>
      <p:ext uri="{BB962C8B-B14F-4D97-AF65-F5344CB8AC3E}">
        <p14:creationId xmlns:p14="http://schemas.microsoft.com/office/powerpoint/2010/main" val="323939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en-US" sz="2400" dirty="0" smtClean="0"/>
              <a:t>Directive 2000/60/EC of the European Parliament and of the</a:t>
            </a:r>
            <a:r>
              <a:rPr lang="cs-CZ" sz="2400" dirty="0" smtClean="0"/>
              <a:t> </a:t>
            </a:r>
            <a:r>
              <a:rPr lang="en-US" sz="2400" dirty="0" smtClean="0"/>
              <a:t>Council of 23 October 2000 establishing a framework for</a:t>
            </a:r>
            <a:r>
              <a:rPr lang="cs-CZ" sz="2400" dirty="0" smtClean="0"/>
              <a:t> </a:t>
            </a:r>
            <a:r>
              <a:rPr lang="en-US" sz="2400" dirty="0" smtClean="0"/>
              <a:t>Community action in the field of water policy</a:t>
            </a:r>
            <a:r>
              <a:rPr lang="cs-CZ" sz="2400" dirty="0" smtClean="0"/>
              <a:t>:</a:t>
            </a:r>
          </a:p>
          <a:p>
            <a:pPr>
              <a:buNone/>
            </a:pPr>
            <a:endParaRPr lang="cs-CZ" sz="2400" b="1" dirty="0" smtClean="0"/>
          </a:p>
          <a:p>
            <a:pPr>
              <a:buNone/>
            </a:pPr>
            <a:r>
              <a:rPr lang="cs-CZ" sz="2400" i="1" dirty="0" smtClean="0"/>
              <a:t>„</a:t>
            </a:r>
            <a:r>
              <a:rPr lang="en-US" sz="2400" i="1" dirty="0" smtClean="0"/>
              <a:t>Member States </a:t>
            </a:r>
            <a:r>
              <a:rPr lang="en-US" sz="2400" i="1" u="sng" dirty="0" smtClean="0"/>
              <a:t>shall take account of the principle of recovery of the costs of water services</a:t>
            </a:r>
            <a:r>
              <a:rPr lang="en-US" sz="2400" i="1" dirty="0" smtClean="0"/>
              <a:t>, including environmental and resource costs, having regard to the economic analysis conducted according to Annex III, and </a:t>
            </a:r>
            <a:r>
              <a:rPr lang="en-US" sz="2400" i="1" u="sng" dirty="0" smtClean="0"/>
              <a:t>in accordance in particular with the polluter pays principle</a:t>
            </a:r>
            <a:r>
              <a:rPr lang="en-US" sz="2400" i="1" dirty="0" smtClean="0"/>
              <a:t>.</a:t>
            </a:r>
            <a:r>
              <a:rPr lang="cs-CZ" sz="2400" i="1" dirty="0" smtClean="0"/>
              <a:t>“</a:t>
            </a:r>
            <a:r>
              <a:rPr lang="en-US" sz="2400" i="1" dirty="0" smtClean="0"/>
              <a:t> </a:t>
            </a:r>
            <a:r>
              <a:rPr lang="en-US" sz="2400" b="1" dirty="0" smtClean="0"/>
              <a:t/>
            </a:r>
            <a:br>
              <a:rPr lang="en-US" sz="2400" b="1" dirty="0" smtClean="0"/>
            </a:br>
            <a:r>
              <a:rPr lang="en-US" sz="2400" dirty="0" smtClean="0"/>
              <a:t/>
            </a:r>
            <a:br>
              <a:rPr lang="en-US" sz="2400" dirty="0" smtClean="0"/>
            </a:br>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Polluter</a:t>
            </a:r>
            <a:r>
              <a:rPr lang="cs-CZ" sz="4000" b="1" dirty="0" smtClean="0"/>
              <a:t> </a:t>
            </a:r>
            <a:r>
              <a:rPr lang="cs-CZ" sz="4000" b="1" dirty="0" err="1" smtClean="0"/>
              <a:t>pays</a:t>
            </a:r>
            <a:endParaRPr lang="cs-CZ" sz="4000" b="1" dirty="0"/>
          </a:p>
        </p:txBody>
      </p:sp>
    </p:spTree>
    <p:extLst>
      <p:ext uri="{BB962C8B-B14F-4D97-AF65-F5344CB8AC3E}">
        <p14:creationId xmlns:p14="http://schemas.microsoft.com/office/powerpoint/2010/main" val="480159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15896</TotalTime>
  <Words>4093</Words>
  <Application>Microsoft Office PowerPoint</Application>
  <PresentationFormat>Předvádění na obrazovce (4:3)</PresentationFormat>
  <Paragraphs>489</Paragraphs>
  <Slides>65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65</vt:i4>
      </vt:variant>
    </vt:vector>
  </HeadingPairs>
  <TitlesOfParts>
    <vt:vector size="70" baseType="lpstr">
      <vt:lpstr>ＭＳ Ｐゴシック</vt:lpstr>
      <vt:lpstr>Arial</vt:lpstr>
      <vt:lpstr>Calibri</vt:lpstr>
      <vt:lpstr>Wingdings</vt:lpstr>
      <vt:lpstr>Motiv systému Office</vt:lpstr>
      <vt:lpstr>Basics of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Thank you for your attention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444</cp:revision>
  <dcterms:created xsi:type="dcterms:W3CDTF">2014-09-07T21:44:03Z</dcterms:created>
  <dcterms:modified xsi:type="dcterms:W3CDTF">2017-10-09T06:48:49Z</dcterms:modified>
</cp:coreProperties>
</file>