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74" r:id="rId2"/>
    <p:sldId id="466" r:id="rId3"/>
    <p:sldId id="478" r:id="rId4"/>
    <p:sldId id="479" r:id="rId5"/>
    <p:sldId id="477" r:id="rId6"/>
    <p:sldId id="467" r:id="rId7"/>
    <p:sldId id="468" r:id="rId8"/>
    <p:sldId id="469" r:id="rId9"/>
    <p:sldId id="470" r:id="rId10"/>
    <p:sldId id="471" r:id="rId11"/>
    <p:sldId id="472" r:id="rId12"/>
    <p:sldId id="473" r:id="rId13"/>
    <p:sldId id="474" r:id="rId14"/>
    <p:sldId id="475" r:id="rId15"/>
    <p:sldId id="476" r:id="rId16"/>
    <p:sldId id="429" r:id="rId17"/>
    <p:sldId id="449" r:id="rId18"/>
    <p:sldId id="456" r:id="rId19"/>
    <p:sldId id="437" r:id="rId20"/>
    <p:sldId id="480" r:id="rId21"/>
    <p:sldId id="457" r:id="rId22"/>
    <p:sldId id="463" r:id="rId23"/>
    <p:sldId id="464" r:id="rId24"/>
    <p:sldId id="465" r:id="rId25"/>
    <p:sldId id="460" r:id="rId26"/>
    <p:sldId id="458" r:id="rId27"/>
    <p:sldId id="459" r:id="rId28"/>
    <p:sldId id="461" r:id="rId29"/>
    <p:sldId id="462" r:id="rId30"/>
    <p:sldId id="431" r:id="rId31"/>
    <p:sldId id="440" r:id="rId32"/>
    <p:sldId id="432" r:id="rId33"/>
    <p:sldId id="434" r:id="rId34"/>
    <p:sldId id="435" r:id="rId35"/>
    <p:sldId id="446" r:id="rId36"/>
    <p:sldId id="436" r:id="rId37"/>
    <p:sldId id="433" r:id="rId38"/>
    <p:sldId id="442" r:id="rId39"/>
    <p:sldId id="438" r:id="rId40"/>
    <p:sldId id="445" r:id="rId41"/>
    <p:sldId id="441" r:id="rId42"/>
    <p:sldId id="443" r:id="rId43"/>
    <p:sldId id="444" r:id="rId44"/>
    <p:sldId id="447" r:id="rId45"/>
    <p:sldId id="448" r:id="rId46"/>
    <p:sldId id="450" r:id="rId47"/>
    <p:sldId id="451" r:id="rId48"/>
    <p:sldId id="452" r:id="rId49"/>
    <p:sldId id="453" r:id="rId50"/>
    <p:sldId id="454" r:id="rId51"/>
    <p:sldId id="256"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4" autoAdjust="0"/>
  </p:normalViewPr>
  <p:slideViewPr>
    <p:cSldViewPr>
      <p:cViewPr varScale="1">
        <p:scale>
          <a:sx n="78" d="100"/>
          <a:sy n="78" d="100"/>
        </p:scale>
        <p:origin x="54"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16. 10. 2017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00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16. 10. 2017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16. 10. 2017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z/url?sa=i&amp;rct=j&amp;q=&amp;esrc=s&amp;frm=1&amp;source=images&amp;cd=&amp;cad=rja&amp;uact=8&amp;ved=0CAcQjRw&amp;url=http://www.viennaairport.com/en/company/flughafen_wien_ag/economic_significance_of_vienna_airport&amp;ei=WY_9VIWkAoL0Oo3kgJAB&amp;bvm=bv.87611401,d.bGQ&amp;psig=AFQjCNFfJqeWi875SAbwS172vgHxbmUpnQ&amp;ust=142598983887683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hyperlink" Target="http://www.transworld-fp7.eu/wp-content/uploads/2013/04/TW_WP_21.pdf"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google.cz/url?sa=i&amp;rct=j&amp;q=&amp;esrc=s&amp;frm=1&amp;source=images&amp;cd=&amp;cad=rja&amp;uact=8&amp;ved=0CAcQjRw&amp;url=http://news.bbc.co.uk/2/hi/uk_news/england/coventry_warwickshire/7555117.stm&amp;ei=r80GVeyUCsfZPcjFgcgF&amp;bvm=bv.88198703,d.bGQ&amp;psig=AFQjCNEtZLfBFGsFU7ddkukLOfj5Y33k-A&amp;ust=142659562481163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s://www.era.int/cgi-bin/cms?_SID=NEW&amp;_sprache=en&amp;_bereich=artikel&amp;_aktion=detail&amp;idartikel=125276"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s://www.unece.org/fileadmin/DAM/env/pp/documents/cep43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hyperlink" Target="http://ec.europa.eu/transparency/eti/index_en.htm"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eur-lex.europa.eu/legal-content/EN/TXT/?uri=CELEX:32006R1367" TargetMode="External"/><Relationship Id="rId5" Type="http://schemas.openxmlformats.org/officeDocument/2006/relationships/hyperlink" Target="http://eur-lex.europa.eu/legal-content/EN/TXT/?uri=CELEX:32003L0035" TargetMode="External"/><Relationship Id="rId4" Type="http://schemas.openxmlformats.org/officeDocument/2006/relationships/hyperlink" Target="http://eur-lex.europa.eu/legal-content/EN/TXT/?uri=CELEX:32003L000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ec.europa.eu/environment/eia/pdf/eia_case_law.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z/url?sa=i&amp;rct=j&amp;q=&amp;esrc=s&amp;frm=1&amp;source=images&amp;cd=&amp;cad=rja&amp;uact=8&amp;ved=0CAcQjRw&amp;url=http://www.marioff.com/references/industry-energy/endesa-diesel-power-plants-spain&amp;ei=jbAGVdbVIMjfPYmdgOgH&amp;bvm=bv.88198703,d.bGQ&amp;psig=AFQjCNGDlzg5yXBPz-s91wFftaNRsGpDpA&amp;ust=142658815657103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z/url?sa=i&amp;rct=j&amp;q=&amp;esrc=s&amp;frm=1&amp;source=images&amp;cd=&amp;cad=rja&amp;uact=8&amp;ved=0CAcQjRw&amp;url=http://www.kungahuset.se/besokkungligaslotten/kungligadjurgarden/besoksinformation/kartor.4.124d504108b48b219780003061.html&amp;ei=u8wGVZr0E8PVPJ6xgKgL&amp;bvm=bv.88198703,d.bGQ&amp;psig=AFQjCNFiYBoSWOnbrWZ5OZhBSH1qlpDtFg&amp;ust=142659534584104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55576" y="2996952"/>
            <a:ext cx="8064896" cy="1706705"/>
          </a:xfrm>
        </p:spPr>
        <p:txBody>
          <a:bodyPr>
            <a:normAutofit fontScale="85000" lnSpcReduction="10000"/>
          </a:bodyPr>
          <a:lstStyle/>
          <a:p>
            <a:pPr algn="l"/>
            <a:r>
              <a:rPr lang="en-US" sz="3300" b="1" dirty="0"/>
              <a:t>  Access to environmental information, participation of public in </a:t>
            </a:r>
            <a:r>
              <a:rPr lang="en-US" sz="3300" b="1" dirty="0" smtClean="0"/>
              <a:t>environmental</a:t>
            </a:r>
            <a:r>
              <a:rPr lang="cs-CZ" sz="3300" b="1" dirty="0" smtClean="0"/>
              <a:t> </a:t>
            </a:r>
            <a:r>
              <a:rPr lang="en-US" sz="3300" b="1" dirty="0" smtClean="0"/>
              <a:t>decision-</a:t>
            </a:r>
            <a:r>
              <a:rPr lang="en-US" sz="3300" b="1" dirty="0" err="1" smtClean="0"/>
              <a:t>maki</a:t>
            </a:r>
            <a:r>
              <a:rPr lang="cs-CZ" sz="3300" b="1" dirty="0" smtClean="0"/>
              <a:t>n</a:t>
            </a:r>
            <a:r>
              <a:rPr lang="en-US" sz="3300" b="1" dirty="0" smtClean="0"/>
              <a:t>g </a:t>
            </a:r>
            <a:r>
              <a:rPr lang="en-US" sz="3300" b="1" dirty="0"/>
              <a:t>and access to justice - the 3 pillars of Aarhus Convention. </a:t>
            </a:r>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84" y="5225751"/>
            <a:ext cx="3085689" cy="13592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err="1" smtClean="0"/>
              <a:t>Autumn</a:t>
            </a:r>
            <a:r>
              <a:rPr lang="cs-CZ" b="1" dirty="0" smtClean="0"/>
              <a:t> 2017</a:t>
            </a:r>
            <a:endParaRPr lang="cs-CZ" b="1" dirty="0"/>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Consistent</a:t>
            </a:r>
            <a:r>
              <a:rPr lang="cs-CZ" sz="2800" b="1" dirty="0" smtClean="0"/>
              <a:t> </a:t>
            </a:r>
            <a:r>
              <a:rPr lang="cs-CZ" sz="2800" b="1" dirty="0" err="1" smtClean="0"/>
              <a:t>interpretation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755576" y="1772816"/>
            <a:ext cx="6984776" cy="3600986"/>
          </a:xfrm>
          <a:prstGeom prst="rect">
            <a:avLst/>
          </a:prstGeom>
          <a:noFill/>
        </p:spPr>
        <p:txBody>
          <a:bodyPr wrap="square" rtlCol="0">
            <a:spAutoFit/>
          </a:bodyPr>
          <a:lstStyle/>
          <a:p>
            <a:r>
              <a:rPr lang="en-US" sz="2400" b="1" dirty="0"/>
              <a:t>Limits to consistent </a:t>
            </a:r>
            <a:r>
              <a:rPr lang="en-US" sz="2400" b="1" dirty="0" smtClean="0"/>
              <a:t>interpretation</a:t>
            </a:r>
            <a:endParaRPr lang="cs-CZ" sz="2400" b="1" dirty="0" smtClean="0"/>
          </a:p>
          <a:p>
            <a:endParaRPr lang="en-US" sz="2400" b="1" dirty="0"/>
          </a:p>
          <a:p>
            <a:pPr marL="342900" indent="-342900">
              <a:lnSpc>
                <a:spcPct val="150000"/>
              </a:lnSpc>
              <a:buFont typeface="Arial" pitchFamily="34" charset="0"/>
              <a:buChar char="•"/>
            </a:pPr>
            <a:r>
              <a:rPr lang="en-US" sz="2400" dirty="0" smtClean="0"/>
              <a:t>Constitutional </a:t>
            </a:r>
            <a:r>
              <a:rPr lang="en-US" sz="2400" dirty="0"/>
              <a:t>position of national courts</a:t>
            </a:r>
          </a:p>
          <a:p>
            <a:pPr marL="342900" indent="-342900">
              <a:lnSpc>
                <a:spcPct val="150000"/>
              </a:lnSpc>
              <a:buFont typeface="Arial" pitchFamily="34" charset="0"/>
              <a:buChar char="•"/>
            </a:pPr>
            <a:r>
              <a:rPr lang="en-US" sz="2400" dirty="0" smtClean="0"/>
              <a:t>Court </a:t>
            </a:r>
            <a:r>
              <a:rPr lang="en-US" sz="2400" dirty="0"/>
              <a:t>is not a legislator or </a:t>
            </a:r>
            <a:r>
              <a:rPr lang="en-US" sz="2400" dirty="0" err="1" smtClean="0"/>
              <a:t>excecutive</a:t>
            </a:r>
            <a:r>
              <a:rPr lang="cs-CZ" sz="2400" dirty="0" smtClean="0"/>
              <a:t> </a:t>
            </a:r>
            <a:r>
              <a:rPr lang="en-US" sz="2400" dirty="0" err="1" smtClean="0"/>
              <a:t>auhority</a:t>
            </a:r>
            <a:endParaRPr lang="en-US" sz="2400" dirty="0"/>
          </a:p>
          <a:p>
            <a:pPr marL="342900" indent="-342900">
              <a:lnSpc>
                <a:spcPct val="150000"/>
              </a:lnSpc>
              <a:buFont typeface="Arial" pitchFamily="34" charset="0"/>
              <a:buChar char="•"/>
            </a:pPr>
            <a:r>
              <a:rPr lang="en-US" sz="2400" dirty="0" smtClean="0"/>
              <a:t>To </a:t>
            </a:r>
            <a:r>
              <a:rPr lang="en-US" sz="2400" dirty="0"/>
              <a:t>do whatever lies within their jurisdiction</a:t>
            </a:r>
          </a:p>
          <a:p>
            <a:pPr marL="342900" indent="-342900">
              <a:lnSpc>
                <a:spcPct val="150000"/>
              </a:lnSpc>
              <a:buFont typeface="Arial" pitchFamily="34" charset="0"/>
              <a:buChar char="•"/>
            </a:pPr>
            <a:r>
              <a:rPr lang="en-US" sz="2400" dirty="0"/>
              <a:t>No </a:t>
            </a:r>
            <a:r>
              <a:rPr lang="en-US" sz="2400" i="1" dirty="0"/>
              <a:t>contra </a:t>
            </a:r>
            <a:r>
              <a:rPr lang="en-US" sz="2400" i="1" dirty="0" err="1"/>
              <a:t>legem</a:t>
            </a:r>
            <a:r>
              <a:rPr lang="en-US" sz="2400" i="1" dirty="0"/>
              <a:t> </a:t>
            </a:r>
            <a:r>
              <a:rPr lang="en-US" sz="2400" dirty="0"/>
              <a:t>(legal certainty)</a:t>
            </a:r>
          </a:p>
          <a:p>
            <a:pPr marL="342900" indent="-342900">
              <a:lnSpc>
                <a:spcPct val="150000"/>
              </a:lnSpc>
              <a:buFont typeface="Arial" pitchFamily="34" charset="0"/>
              <a:buChar char="•"/>
            </a:pPr>
            <a:r>
              <a:rPr lang="en-US" sz="2400" dirty="0" smtClean="0"/>
              <a:t>„</a:t>
            </a:r>
            <a:r>
              <a:rPr lang="en-US" sz="2400" dirty="0"/>
              <a:t>A cow is not a horse</a:t>
            </a:r>
            <a:r>
              <a:rPr lang="en-US" sz="2400" dirty="0" smtClean="0"/>
              <a:t>‟</a:t>
            </a:r>
            <a:endParaRPr lang="en-US" sz="2400" dirty="0"/>
          </a:p>
        </p:txBody>
      </p:sp>
    </p:spTree>
    <p:extLst>
      <p:ext uri="{BB962C8B-B14F-4D97-AF65-F5344CB8AC3E}">
        <p14:creationId xmlns:p14="http://schemas.microsoft.com/office/powerpoint/2010/main" val="1236198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Direct </a:t>
            </a:r>
            <a:r>
              <a:rPr lang="cs-CZ" sz="2800" b="1" dirty="0" err="1" smtClean="0"/>
              <a:t>effect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87624" y="1052736"/>
            <a:ext cx="7200800" cy="5632311"/>
          </a:xfrm>
          <a:prstGeom prst="rect">
            <a:avLst/>
          </a:prstGeom>
          <a:noFill/>
        </p:spPr>
        <p:txBody>
          <a:bodyPr wrap="square" rtlCol="0">
            <a:spAutoFit/>
          </a:bodyPr>
          <a:lstStyle/>
          <a:p>
            <a:r>
              <a:rPr lang="en-US" sz="2400" dirty="0"/>
              <a:t>Loosening up of the criteria through the </a:t>
            </a:r>
            <a:r>
              <a:rPr lang="en-US" sz="2400" dirty="0" smtClean="0"/>
              <a:t>years</a:t>
            </a:r>
            <a:endParaRPr lang="cs-CZ" sz="2400" dirty="0" smtClean="0"/>
          </a:p>
          <a:p>
            <a:pPr marL="342900" indent="-342900">
              <a:buFont typeface="Arial" pitchFamily="34" charset="0"/>
              <a:buChar char="•"/>
            </a:pPr>
            <a:r>
              <a:rPr lang="en-US" sz="2400" dirty="0" smtClean="0"/>
              <a:t>In </a:t>
            </a:r>
            <a:r>
              <a:rPr lang="en-US" sz="2400" dirty="0"/>
              <a:t>sum: unconditional and sufficiently precise</a:t>
            </a:r>
          </a:p>
          <a:p>
            <a:pPr marL="342900" indent="-342900">
              <a:buFont typeface="Arial" pitchFamily="34" charset="0"/>
              <a:buChar char="•"/>
            </a:pPr>
            <a:r>
              <a:rPr lang="en-US" sz="2400" dirty="0" err="1" smtClean="0"/>
              <a:t>Kraaijeveld</a:t>
            </a:r>
            <a:r>
              <a:rPr lang="en-US" sz="2400" dirty="0"/>
              <a:t>/ Waddenzee: reviewing </a:t>
            </a:r>
            <a:r>
              <a:rPr lang="en-US" sz="2400" dirty="0" smtClean="0"/>
              <a:t>available</a:t>
            </a:r>
            <a:r>
              <a:rPr lang="cs-CZ" sz="2400" dirty="0" smtClean="0"/>
              <a:t> </a:t>
            </a:r>
            <a:r>
              <a:rPr lang="en-US" sz="2400" dirty="0" smtClean="0"/>
              <a:t>discretion</a:t>
            </a:r>
            <a:endParaRPr lang="cs-CZ" sz="2400" dirty="0" smtClean="0"/>
          </a:p>
          <a:p>
            <a:pPr marL="342900" indent="-342900">
              <a:buFont typeface="Arial" pitchFamily="34" charset="0"/>
              <a:buChar char="•"/>
            </a:pPr>
            <a:r>
              <a:rPr lang="cs-CZ" sz="2400" dirty="0" smtClean="0"/>
              <a:t>Dieter </a:t>
            </a:r>
            <a:r>
              <a:rPr lang="cs-CZ" sz="2400" dirty="0" err="1" smtClean="0"/>
              <a:t>Janecek</a:t>
            </a:r>
            <a:r>
              <a:rPr lang="cs-CZ" sz="2400" dirty="0" smtClean="0"/>
              <a:t> case</a:t>
            </a:r>
          </a:p>
          <a:p>
            <a:pPr marL="342900" indent="-342900">
              <a:buFont typeface="Arial" pitchFamily="34" charset="0"/>
              <a:buChar char="•"/>
            </a:pPr>
            <a:endParaRPr lang="en-US" sz="2400" dirty="0"/>
          </a:p>
          <a:p>
            <a:r>
              <a:rPr lang="en-US" sz="2400" dirty="0" smtClean="0"/>
              <a:t>Consequences</a:t>
            </a:r>
            <a:r>
              <a:rPr lang="cs-CZ" sz="2400" dirty="0" smtClean="0"/>
              <a:t>:</a:t>
            </a:r>
          </a:p>
          <a:p>
            <a:r>
              <a:rPr lang="cs-CZ" sz="2400" dirty="0" smtClean="0"/>
              <a:t>	</a:t>
            </a:r>
            <a:r>
              <a:rPr lang="en-US" sz="2400" dirty="0" smtClean="0"/>
              <a:t>1</a:t>
            </a:r>
            <a:r>
              <a:rPr lang="en-US" sz="2400" dirty="0"/>
              <a:t>. national law inapplicable</a:t>
            </a:r>
          </a:p>
          <a:p>
            <a:r>
              <a:rPr lang="cs-CZ" sz="2400" dirty="0" smtClean="0"/>
              <a:t>	</a:t>
            </a:r>
            <a:r>
              <a:rPr lang="en-US" sz="2400" dirty="0" smtClean="0"/>
              <a:t>2</a:t>
            </a:r>
            <a:r>
              <a:rPr lang="en-US" sz="2400" dirty="0"/>
              <a:t>. preclude valid adoption of new national</a:t>
            </a:r>
          </a:p>
          <a:p>
            <a:r>
              <a:rPr lang="cs-CZ" sz="2400" dirty="0" smtClean="0"/>
              <a:t>	</a:t>
            </a:r>
            <a:r>
              <a:rPr lang="en-US" sz="2400" dirty="0" smtClean="0"/>
              <a:t>legislation</a:t>
            </a:r>
            <a:endParaRPr lang="en-US" sz="2400" dirty="0"/>
          </a:p>
          <a:p>
            <a:r>
              <a:rPr lang="cs-CZ" sz="2400" dirty="0" smtClean="0"/>
              <a:t>	</a:t>
            </a:r>
            <a:r>
              <a:rPr lang="en-US" sz="2400" dirty="0" smtClean="0"/>
              <a:t>3</a:t>
            </a:r>
            <a:r>
              <a:rPr lang="en-US" sz="2400" dirty="0"/>
              <a:t>. national law to set aside</a:t>
            </a:r>
          </a:p>
          <a:p>
            <a:r>
              <a:rPr lang="cs-CZ" sz="2400" dirty="0" smtClean="0"/>
              <a:t>	</a:t>
            </a:r>
            <a:r>
              <a:rPr lang="en-US" sz="2400" dirty="0" smtClean="0"/>
              <a:t>4. </a:t>
            </a:r>
            <a:r>
              <a:rPr lang="en-US" sz="2400" dirty="0"/>
              <a:t>cannot be applied against individuals</a:t>
            </a:r>
          </a:p>
          <a:p>
            <a:r>
              <a:rPr lang="cs-CZ" sz="2400" dirty="0" smtClean="0"/>
              <a:t>	</a:t>
            </a:r>
            <a:r>
              <a:rPr lang="en-US" sz="2400" dirty="0" smtClean="0"/>
              <a:t>5</a:t>
            </a:r>
            <a:r>
              <a:rPr lang="en-US" sz="2400" dirty="0"/>
              <a:t>. Duty for courts and public authorities </a:t>
            </a:r>
            <a:r>
              <a:rPr lang="en-US" sz="2400" dirty="0" smtClean="0"/>
              <a:t>alike</a:t>
            </a:r>
            <a:endParaRPr lang="cs-CZ" sz="2400" dirty="0" smtClean="0"/>
          </a:p>
          <a:p>
            <a:endParaRPr lang="cs-CZ" sz="2400" dirty="0" smtClean="0"/>
          </a:p>
          <a:p>
            <a:r>
              <a:rPr lang="cs-CZ" sz="2400" dirty="0" err="1" smtClean="0"/>
              <a:t>Problem</a:t>
            </a:r>
            <a:r>
              <a:rPr lang="cs-CZ" sz="2400" dirty="0" smtClean="0"/>
              <a:t>: </a:t>
            </a:r>
            <a:r>
              <a:rPr lang="cs-CZ" sz="2400" dirty="0" err="1" smtClean="0"/>
              <a:t>National</a:t>
            </a:r>
            <a:r>
              <a:rPr lang="cs-CZ" sz="2400" dirty="0" smtClean="0"/>
              <a:t> </a:t>
            </a:r>
            <a:r>
              <a:rPr lang="cs-CZ" sz="2400" dirty="0" err="1" smtClean="0"/>
              <a:t>authorities</a:t>
            </a:r>
            <a:r>
              <a:rPr lang="cs-CZ" sz="2400" dirty="0" smtClean="0"/>
              <a:t> </a:t>
            </a:r>
            <a:r>
              <a:rPr lang="cs-CZ" sz="2400" dirty="0" err="1" smtClean="0"/>
              <a:t>consider</a:t>
            </a:r>
            <a:r>
              <a:rPr lang="cs-CZ" sz="2400" dirty="0" smtClean="0"/>
              <a:t> </a:t>
            </a:r>
            <a:r>
              <a:rPr lang="cs-CZ" sz="2400" dirty="0" err="1" smtClean="0"/>
              <a:t>direct</a:t>
            </a:r>
            <a:r>
              <a:rPr lang="cs-CZ" sz="2400" dirty="0" smtClean="0"/>
              <a:t>  </a:t>
            </a:r>
            <a:r>
              <a:rPr lang="cs-CZ" sz="2400" dirty="0" err="1" smtClean="0"/>
              <a:t>effect</a:t>
            </a:r>
            <a:r>
              <a:rPr lang="cs-CZ" sz="2400" dirty="0" smtClean="0"/>
              <a:t>.</a:t>
            </a:r>
            <a:endParaRPr lang="en-US" sz="2400" dirty="0"/>
          </a:p>
        </p:txBody>
      </p:sp>
    </p:spTree>
    <p:extLst>
      <p:ext uri="{BB962C8B-B14F-4D97-AF65-F5344CB8AC3E}">
        <p14:creationId xmlns:p14="http://schemas.microsoft.com/office/powerpoint/2010/main" val="312764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Direct </a:t>
            </a:r>
            <a:r>
              <a:rPr lang="cs-CZ" sz="2800" b="1" dirty="0" err="1" smtClean="0"/>
              <a:t>effect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971600" y="1444921"/>
            <a:ext cx="7056784" cy="3046988"/>
          </a:xfrm>
          <a:prstGeom prst="rect">
            <a:avLst/>
          </a:prstGeom>
          <a:noFill/>
        </p:spPr>
        <p:txBody>
          <a:bodyPr wrap="square" rtlCol="0">
            <a:spAutoFit/>
          </a:bodyPr>
          <a:lstStyle/>
          <a:p>
            <a:r>
              <a:rPr lang="cs-CZ" sz="2400" b="1" dirty="0" smtClean="0"/>
              <a:t>C-72/95 – </a:t>
            </a:r>
            <a:r>
              <a:rPr lang="cs-CZ" sz="2400" b="1" dirty="0" err="1" smtClean="0"/>
              <a:t>Kraaijeveld</a:t>
            </a:r>
            <a:endParaRPr lang="cs-CZ" sz="2400" b="1" dirty="0" smtClean="0"/>
          </a:p>
          <a:p>
            <a:endParaRPr lang="cs-CZ" sz="2400" b="1" dirty="0" smtClean="0"/>
          </a:p>
          <a:p>
            <a:r>
              <a:rPr lang="en-US" sz="2400" i="1" dirty="0" smtClean="0"/>
              <a:t>where the Community authorities have, by directive, imposed on Member States the obligation to pursue a particular course of conduct, </a:t>
            </a:r>
            <a:r>
              <a:rPr lang="en-US" sz="2400" b="1" i="1" dirty="0" smtClean="0"/>
              <a:t>the useful effect of such an act would be weakened if individuals were prevented from relying on it before their national courts</a:t>
            </a:r>
            <a:r>
              <a:rPr lang="cs-CZ" sz="2400" i="1" dirty="0" smtClean="0"/>
              <a:t>…</a:t>
            </a:r>
            <a:endParaRPr lang="cs-CZ" sz="2400" b="1" dirty="0" smtClean="0"/>
          </a:p>
        </p:txBody>
      </p:sp>
    </p:spTree>
    <p:extLst>
      <p:ext uri="{BB962C8B-B14F-4D97-AF65-F5344CB8AC3E}">
        <p14:creationId xmlns:p14="http://schemas.microsoft.com/office/powerpoint/2010/main" val="2694100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Direct </a:t>
            </a:r>
            <a:r>
              <a:rPr lang="cs-CZ" sz="2800" b="1" dirty="0" err="1" smtClean="0"/>
              <a:t>effect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395536" y="1124744"/>
            <a:ext cx="8496944" cy="5262979"/>
          </a:xfrm>
          <a:prstGeom prst="rect">
            <a:avLst/>
          </a:prstGeom>
          <a:noFill/>
        </p:spPr>
        <p:txBody>
          <a:bodyPr wrap="square" rtlCol="0">
            <a:spAutoFit/>
          </a:bodyPr>
          <a:lstStyle/>
          <a:p>
            <a:r>
              <a:rPr lang="cs-CZ" sz="2400" b="1" dirty="0" smtClean="0"/>
              <a:t>C-72/95 – </a:t>
            </a:r>
            <a:r>
              <a:rPr lang="cs-CZ" sz="2400" b="1" dirty="0" err="1" smtClean="0"/>
              <a:t>Kraaijeveld</a:t>
            </a:r>
            <a:endParaRPr lang="cs-CZ" sz="2400" b="1" dirty="0" smtClean="0"/>
          </a:p>
          <a:p>
            <a:endParaRPr lang="cs-CZ" sz="2400" b="1" dirty="0" smtClean="0"/>
          </a:p>
          <a:p>
            <a:pPr algn="just"/>
            <a:r>
              <a:rPr lang="en-US" sz="2400" i="1" dirty="0" smtClean="0"/>
              <a:t>Interpretation of a provision of Community law involves a </a:t>
            </a:r>
            <a:r>
              <a:rPr lang="en-US" sz="2400" i="1" u="sng" dirty="0" smtClean="0"/>
              <a:t>comparison of the language versions</a:t>
            </a:r>
            <a:r>
              <a:rPr lang="cs-CZ" sz="2400" i="1" u="sng" dirty="0" smtClean="0"/>
              <a:t> </a:t>
            </a:r>
            <a:r>
              <a:rPr lang="cs-CZ" sz="2400" i="1" dirty="0" smtClean="0"/>
              <a:t>(</a:t>
            </a:r>
            <a:r>
              <a:rPr lang="en-US" sz="2400" i="1" dirty="0" smtClean="0"/>
              <a:t>purpose and general scheme of the rules</a:t>
            </a:r>
            <a:r>
              <a:rPr lang="cs-CZ" sz="2400" i="1" dirty="0" smtClean="0"/>
              <a:t>)</a:t>
            </a:r>
          </a:p>
          <a:p>
            <a:endParaRPr lang="cs-CZ" sz="2400" i="1" dirty="0" smtClean="0"/>
          </a:p>
          <a:p>
            <a:pPr algn="just"/>
            <a:r>
              <a:rPr lang="en-US" sz="2400" i="1" dirty="0" smtClean="0"/>
              <a:t>where under national law a court or tribunal hearing an action </a:t>
            </a:r>
            <a:r>
              <a:rPr lang="cs-CZ" sz="2400" i="1" dirty="0" smtClean="0"/>
              <a:t>(…)</a:t>
            </a:r>
            <a:r>
              <a:rPr lang="en-US" sz="2400" i="1" dirty="0" smtClean="0"/>
              <a:t> </a:t>
            </a:r>
            <a:r>
              <a:rPr lang="en-US" sz="2400" i="1" u="sng" dirty="0" smtClean="0"/>
              <a:t>must or may </a:t>
            </a:r>
            <a:r>
              <a:rPr lang="en-US" sz="2400" i="1" dirty="0" smtClean="0"/>
              <a:t>raise of its own motion pleas in law based on binding national rules which have not been put forward by the parties, it must, for matters within its jurisdiction, examine of its own motion whether the legislative or administrative authorities of the Member State have remained within the limits of their discretion under Articles 2(1) and 4(2) of the directive, and take account thereof when examining the action for annulment</a:t>
            </a:r>
            <a:endParaRPr lang="en-US" sz="2400" dirty="0"/>
          </a:p>
        </p:txBody>
      </p:sp>
    </p:spTree>
    <p:extLst>
      <p:ext uri="{BB962C8B-B14F-4D97-AF65-F5344CB8AC3E}">
        <p14:creationId xmlns:p14="http://schemas.microsoft.com/office/powerpoint/2010/main" val="476101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a:t>State Liability</a:t>
            </a: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611560" y="1532892"/>
            <a:ext cx="8136904" cy="4524315"/>
          </a:xfrm>
          <a:prstGeom prst="rect">
            <a:avLst/>
          </a:prstGeom>
          <a:noFill/>
        </p:spPr>
        <p:txBody>
          <a:bodyPr wrap="square" rtlCol="0">
            <a:spAutoFit/>
          </a:bodyPr>
          <a:lstStyle/>
          <a:p>
            <a:r>
              <a:rPr lang="en-US" sz="2400" b="1" dirty="0" smtClean="0"/>
              <a:t>Member </a:t>
            </a:r>
            <a:r>
              <a:rPr lang="en-US" sz="2400" b="1" dirty="0"/>
              <a:t>States can be held responsible </a:t>
            </a:r>
            <a:r>
              <a:rPr lang="en-US" sz="2400" b="1" dirty="0" smtClean="0"/>
              <a:t>for</a:t>
            </a:r>
            <a:r>
              <a:rPr lang="cs-CZ" sz="2400" b="1" dirty="0" smtClean="0"/>
              <a:t> </a:t>
            </a:r>
            <a:r>
              <a:rPr lang="en-US" sz="2400" b="1" dirty="0" smtClean="0"/>
              <a:t>legislative</a:t>
            </a:r>
            <a:r>
              <a:rPr lang="en-US" sz="2400" b="1" dirty="0"/>
              <a:t>, executive or factual acts.</a:t>
            </a:r>
          </a:p>
          <a:p>
            <a:endParaRPr lang="cs-CZ" sz="2400" dirty="0"/>
          </a:p>
          <a:p>
            <a:r>
              <a:rPr lang="en-US" sz="2400" dirty="0" smtClean="0"/>
              <a:t>Individuals </a:t>
            </a:r>
            <a:r>
              <a:rPr lang="en-US" sz="2400" dirty="0"/>
              <a:t>who have suffered damage have </a:t>
            </a:r>
            <a:r>
              <a:rPr lang="en-US" sz="2400" dirty="0" smtClean="0"/>
              <a:t>a</a:t>
            </a:r>
            <a:r>
              <a:rPr lang="cs-CZ" sz="2400" dirty="0" smtClean="0"/>
              <a:t> r</a:t>
            </a:r>
            <a:r>
              <a:rPr lang="en-US" sz="2400" dirty="0" err="1" smtClean="0"/>
              <a:t>ight</a:t>
            </a:r>
            <a:r>
              <a:rPr lang="en-US" sz="2400" dirty="0" smtClean="0"/>
              <a:t> </a:t>
            </a:r>
            <a:r>
              <a:rPr lang="en-US" sz="2400" dirty="0"/>
              <a:t>to reparation if:</a:t>
            </a:r>
          </a:p>
          <a:p>
            <a:r>
              <a:rPr lang="cs-CZ" sz="2400" dirty="0" smtClean="0"/>
              <a:t>	</a:t>
            </a:r>
            <a:r>
              <a:rPr lang="en-US" sz="2400" dirty="0" smtClean="0"/>
              <a:t>- </a:t>
            </a:r>
            <a:r>
              <a:rPr lang="en-US" sz="2400" dirty="0"/>
              <a:t>the rule of law infringed is intended </a:t>
            </a:r>
            <a:r>
              <a:rPr lang="en-US" sz="2400" dirty="0" smtClean="0"/>
              <a:t>to</a:t>
            </a:r>
            <a:r>
              <a:rPr lang="cs-CZ" sz="2400" dirty="0" smtClean="0"/>
              <a:t> </a:t>
            </a:r>
            <a:r>
              <a:rPr lang="en-US" sz="2400" dirty="0" smtClean="0"/>
              <a:t>confer </a:t>
            </a:r>
            <a:r>
              <a:rPr lang="en-US" sz="2400" dirty="0"/>
              <a:t>rights on </a:t>
            </a:r>
            <a:r>
              <a:rPr lang="cs-CZ" sz="2400" dirty="0" smtClean="0"/>
              <a:t>	</a:t>
            </a:r>
            <a:r>
              <a:rPr lang="en-US" sz="2400" dirty="0" smtClean="0"/>
              <a:t>individuals</a:t>
            </a:r>
            <a:r>
              <a:rPr lang="en-US" sz="2400" dirty="0"/>
              <a:t>;</a:t>
            </a:r>
          </a:p>
          <a:p>
            <a:r>
              <a:rPr lang="cs-CZ" sz="2400" dirty="0" smtClean="0"/>
              <a:t>	</a:t>
            </a:r>
            <a:r>
              <a:rPr lang="en-US" sz="2400" dirty="0" smtClean="0"/>
              <a:t>- </a:t>
            </a:r>
            <a:r>
              <a:rPr lang="en-US" sz="2400" dirty="0"/>
              <a:t>the </a:t>
            </a:r>
            <a:r>
              <a:rPr lang="en-US" sz="2400" u="sng" dirty="0"/>
              <a:t>breach is sufficiently serious</a:t>
            </a:r>
            <a:r>
              <a:rPr lang="en-US" sz="2400" dirty="0"/>
              <a:t>;</a:t>
            </a:r>
          </a:p>
          <a:p>
            <a:r>
              <a:rPr lang="cs-CZ" sz="2400" dirty="0" smtClean="0"/>
              <a:t>	</a:t>
            </a:r>
            <a:r>
              <a:rPr lang="en-US" sz="2400" dirty="0" smtClean="0"/>
              <a:t>- </a:t>
            </a:r>
            <a:r>
              <a:rPr lang="en-US" sz="2400" dirty="0"/>
              <a:t>there is a </a:t>
            </a:r>
            <a:r>
              <a:rPr lang="en-US" sz="2400" u="sng" dirty="0"/>
              <a:t>direct causal link between </a:t>
            </a:r>
            <a:r>
              <a:rPr lang="en-US" sz="2400" u="sng" dirty="0" smtClean="0"/>
              <a:t>the</a:t>
            </a:r>
            <a:r>
              <a:rPr lang="cs-CZ" sz="2400" u="sng" dirty="0" smtClean="0"/>
              <a:t> </a:t>
            </a:r>
            <a:r>
              <a:rPr lang="en-US" sz="2400" u="sng" dirty="0" smtClean="0"/>
              <a:t>breach </a:t>
            </a:r>
            <a:r>
              <a:rPr lang="en-US" sz="2400" u="sng" dirty="0"/>
              <a:t>of the </a:t>
            </a:r>
            <a:r>
              <a:rPr lang="cs-CZ" sz="2400" dirty="0" smtClean="0"/>
              <a:t>	</a:t>
            </a:r>
            <a:r>
              <a:rPr lang="en-US" sz="2400" u="sng" dirty="0" smtClean="0"/>
              <a:t>obligation </a:t>
            </a:r>
            <a:r>
              <a:rPr lang="en-US" sz="2400" u="sng" dirty="0"/>
              <a:t>and the </a:t>
            </a:r>
            <a:r>
              <a:rPr lang="en-US" sz="2400" u="sng" dirty="0" smtClean="0"/>
              <a:t>damage</a:t>
            </a:r>
            <a:r>
              <a:rPr lang="cs-CZ" sz="2400" u="sng" dirty="0"/>
              <a:t> </a:t>
            </a:r>
            <a:r>
              <a:rPr lang="en-US" sz="2400" u="sng" dirty="0" smtClean="0"/>
              <a:t>sustained</a:t>
            </a:r>
            <a:r>
              <a:rPr lang="cs-CZ" sz="2400" dirty="0" smtClean="0"/>
              <a:t> (</a:t>
            </a:r>
            <a:r>
              <a:rPr lang="cs-CZ" sz="2400" dirty="0" err="1" smtClean="0"/>
              <a:t>environment</a:t>
            </a:r>
            <a:r>
              <a:rPr lang="cs-CZ" sz="2400" dirty="0" smtClean="0"/>
              <a:t>?)</a:t>
            </a:r>
          </a:p>
          <a:p>
            <a:endParaRPr lang="cs-CZ" sz="2400" dirty="0" smtClean="0"/>
          </a:p>
          <a:p>
            <a:endParaRPr lang="en-US" sz="2400" u="sng" dirty="0"/>
          </a:p>
        </p:txBody>
      </p:sp>
    </p:spTree>
    <p:extLst>
      <p:ext uri="{BB962C8B-B14F-4D97-AF65-F5344CB8AC3E}">
        <p14:creationId xmlns:p14="http://schemas.microsoft.com/office/powerpoint/2010/main" val="57284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a:t>State Liability</a:t>
            </a: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611560" y="1532892"/>
            <a:ext cx="8136904" cy="5262979"/>
          </a:xfrm>
          <a:prstGeom prst="rect">
            <a:avLst/>
          </a:prstGeom>
          <a:noFill/>
        </p:spPr>
        <p:txBody>
          <a:bodyPr wrap="square" rtlCol="0">
            <a:spAutoFit/>
          </a:bodyPr>
          <a:lstStyle/>
          <a:p>
            <a:r>
              <a:rPr lang="cs-CZ" sz="2400" dirty="0" smtClean="0"/>
              <a:t>C-201/02 – no EIA</a:t>
            </a:r>
          </a:p>
          <a:p>
            <a:endParaRPr lang="cs-CZ" sz="2400" dirty="0" smtClean="0"/>
          </a:p>
          <a:p>
            <a:endParaRPr lang="cs-CZ" sz="2400" dirty="0" smtClean="0"/>
          </a:p>
          <a:p>
            <a:r>
              <a:rPr lang="cs-CZ" sz="2400" dirty="0" err="1" smtClean="0"/>
              <a:t>How</a:t>
            </a:r>
            <a:r>
              <a:rPr lang="cs-CZ" sz="2400" dirty="0" smtClean="0"/>
              <a:t> far? C-420/11</a:t>
            </a:r>
          </a:p>
          <a:p>
            <a:endParaRPr lang="cs-CZ" sz="2400"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r>
              <a:rPr lang="cs-CZ" sz="2400" dirty="0" smtClean="0"/>
              <a:t>EU </a:t>
            </a:r>
            <a:r>
              <a:rPr lang="cs-CZ" sz="2400" dirty="0" err="1" smtClean="0"/>
              <a:t>liability</a:t>
            </a:r>
            <a:r>
              <a:rPr lang="cs-CZ" sz="2400" dirty="0" smtClean="0"/>
              <a:t>?</a:t>
            </a:r>
          </a:p>
          <a:p>
            <a:endParaRPr lang="cs-CZ" sz="2400" dirty="0" smtClean="0"/>
          </a:p>
          <a:p>
            <a:endParaRPr lang="en-US" sz="2400" u="sng" dirty="0"/>
          </a:p>
        </p:txBody>
      </p:sp>
      <p:pic>
        <p:nvPicPr>
          <p:cNvPr id="1026" name="Picture 2" descr="http://www.viennaairport.com/jart/prj3/va/images/img-db/1325083821944.jpeg">
            <a:hlinkClick r:id="rId4"/>
          </p:cNvPr>
          <p:cNvPicPr>
            <a:picLocks noChangeAspect="1" noChangeArrowheads="1"/>
          </p:cNvPicPr>
          <p:nvPr/>
        </p:nvPicPr>
        <p:blipFill>
          <a:blip r:embed="rId5" cstate="print"/>
          <a:srcRect/>
          <a:stretch>
            <a:fillRect/>
          </a:stretch>
        </p:blipFill>
        <p:spPr bwMode="auto">
          <a:xfrm>
            <a:off x="899592" y="3429000"/>
            <a:ext cx="5572125" cy="1714500"/>
          </a:xfrm>
          <a:prstGeom prst="rect">
            <a:avLst/>
          </a:prstGeom>
          <a:noFill/>
        </p:spPr>
      </p:pic>
    </p:spTree>
    <p:extLst>
      <p:ext uri="{BB962C8B-B14F-4D97-AF65-F5344CB8AC3E}">
        <p14:creationId xmlns:p14="http://schemas.microsoft.com/office/powerpoint/2010/main" val="68936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fontScale="92500" lnSpcReduction="10000"/>
          </a:bodyPr>
          <a:lstStyle/>
          <a:p>
            <a:pPr marL="457200" indent="-457200">
              <a:buAutoNum type="arabicParenR"/>
            </a:pPr>
            <a:r>
              <a:rPr lang="en-US" sz="2400" b="1" dirty="0" smtClean="0"/>
              <a:t>Harmonization </a:t>
            </a:r>
            <a:r>
              <a:rPr lang="en-US" sz="2400" b="1" dirty="0"/>
              <a:t>of environmental </a:t>
            </a:r>
            <a:r>
              <a:rPr lang="en-US" sz="2400" b="1" dirty="0" smtClean="0"/>
              <a:t>requirements</a:t>
            </a:r>
            <a:endParaRPr lang="cs-CZ" sz="2400" b="1" dirty="0"/>
          </a:p>
          <a:p>
            <a:pPr marL="0" indent="0">
              <a:buNone/>
            </a:pPr>
            <a:r>
              <a:rPr lang="cs-CZ" sz="2400" b="1" dirty="0" smtClean="0"/>
              <a:t>- </a:t>
            </a:r>
            <a:r>
              <a:rPr lang="cs-CZ" sz="2400" dirty="0" err="1" smtClean="0"/>
              <a:t>principle</a:t>
            </a:r>
            <a:r>
              <a:rPr lang="cs-CZ" sz="2400" dirty="0" smtClean="0"/>
              <a:t> </a:t>
            </a:r>
            <a:r>
              <a:rPr lang="cs-CZ" sz="2400" dirty="0" err="1"/>
              <a:t>of</a:t>
            </a:r>
            <a:r>
              <a:rPr lang="cs-CZ" sz="2400" dirty="0"/>
              <a:t> </a:t>
            </a:r>
            <a:r>
              <a:rPr lang="cs-CZ" sz="2400" dirty="0" smtClean="0"/>
              <a:t>subsidiarity: </a:t>
            </a:r>
            <a:r>
              <a:rPr lang="en-US" sz="2400" dirty="0"/>
              <a:t>cannot be </a:t>
            </a:r>
            <a:r>
              <a:rPr lang="cs-CZ" sz="2400" dirty="0"/>
              <a:t>s</a:t>
            </a:r>
            <a:r>
              <a:rPr lang="en-US" sz="2400" dirty="0" err="1"/>
              <a:t>ufficiently</a:t>
            </a:r>
            <a:r>
              <a:rPr lang="en-US" sz="2400" dirty="0"/>
              <a:t> achieved by the Member </a:t>
            </a:r>
            <a:r>
              <a:rPr lang="en-US" sz="2400" dirty="0" smtClean="0"/>
              <a:t>States</a:t>
            </a:r>
            <a:r>
              <a:rPr lang="cs-CZ" sz="2400" dirty="0" smtClean="0"/>
              <a:t>, </a:t>
            </a:r>
            <a:r>
              <a:rPr lang="cs-CZ" sz="2400" dirty="0" err="1" smtClean="0"/>
              <a:t>obligation</a:t>
            </a:r>
            <a:r>
              <a:rPr lang="cs-CZ" sz="2400" dirty="0" smtClean="0"/>
              <a:t> to </a:t>
            </a:r>
            <a:r>
              <a:rPr lang="en-US" sz="2400" dirty="0"/>
              <a:t>refrain from any measure</a:t>
            </a:r>
            <a:r>
              <a:rPr lang="cs-CZ" sz="2400" dirty="0"/>
              <a:t> </a:t>
            </a:r>
            <a:r>
              <a:rPr lang="en-US" sz="2400" dirty="0"/>
              <a:t>which could </a:t>
            </a:r>
            <a:r>
              <a:rPr lang="en-US" sz="2400" dirty="0" err="1"/>
              <a:t>jeopardise</a:t>
            </a:r>
            <a:r>
              <a:rPr lang="en-US" sz="2400" dirty="0"/>
              <a:t> the attainment of the Union's objectives</a:t>
            </a:r>
            <a:endParaRPr lang="cs-CZ" sz="2400" dirty="0"/>
          </a:p>
          <a:p>
            <a:pPr marL="0" indent="0">
              <a:buNone/>
            </a:pPr>
            <a:r>
              <a:rPr lang="cs-CZ" sz="2400" b="1" dirty="0"/>
              <a:t>2) </a:t>
            </a:r>
            <a:r>
              <a:rPr lang="en-US" sz="2400" b="1" dirty="0"/>
              <a:t>EU </a:t>
            </a:r>
            <a:r>
              <a:rPr lang="cs-CZ" sz="2400" b="1" dirty="0" err="1"/>
              <a:t>environmental</a:t>
            </a:r>
            <a:r>
              <a:rPr lang="cs-CZ" sz="2400" b="1" dirty="0"/>
              <a:t> </a:t>
            </a:r>
            <a:r>
              <a:rPr lang="en-US" sz="2400" b="1" dirty="0"/>
              <a:t>law transposition and</a:t>
            </a:r>
            <a:r>
              <a:rPr lang="cs-CZ" sz="2400" b="1" dirty="0"/>
              <a:t> </a:t>
            </a:r>
            <a:r>
              <a:rPr lang="en-US" sz="2400" b="1" dirty="0"/>
              <a:t>implementation.</a:t>
            </a:r>
            <a:endParaRPr lang="cs-CZ" sz="2400" b="1" dirty="0"/>
          </a:p>
          <a:p>
            <a:pPr marL="0" indent="0">
              <a:buNone/>
            </a:pPr>
            <a:r>
              <a:rPr lang="cs-CZ" sz="2400" dirty="0" smtClean="0"/>
              <a:t>- </a:t>
            </a:r>
            <a:r>
              <a:rPr lang="cs-CZ" sz="2400" dirty="0" err="1" smtClean="0"/>
              <a:t>also</a:t>
            </a:r>
            <a:r>
              <a:rPr lang="cs-CZ" sz="2400" dirty="0" smtClean="0"/>
              <a:t> </a:t>
            </a:r>
            <a:r>
              <a:rPr lang="cs-CZ" sz="2400" dirty="0" err="1" smtClean="0"/>
              <a:t>during</a:t>
            </a:r>
            <a:r>
              <a:rPr lang="cs-CZ" sz="2400" dirty="0" smtClean="0"/>
              <a:t> period </a:t>
            </a:r>
            <a:r>
              <a:rPr lang="cs-CZ" sz="2400" dirty="0" err="1" smtClean="0"/>
              <a:t>laid</a:t>
            </a:r>
            <a:r>
              <a:rPr lang="cs-CZ" sz="2400" dirty="0" smtClean="0"/>
              <a:t> </a:t>
            </a:r>
            <a:r>
              <a:rPr lang="cs-CZ" sz="2400" dirty="0" err="1" smtClean="0"/>
              <a:t>for</a:t>
            </a:r>
            <a:r>
              <a:rPr lang="cs-CZ" sz="2400" dirty="0" smtClean="0"/>
              <a:t> </a:t>
            </a:r>
            <a:r>
              <a:rPr lang="cs-CZ" sz="2400" dirty="0" err="1" smtClean="0"/>
              <a:t>implementation</a:t>
            </a:r>
            <a:r>
              <a:rPr lang="cs-CZ" sz="2400" dirty="0" smtClean="0"/>
              <a:t>, </a:t>
            </a:r>
            <a:r>
              <a:rPr lang="en-US" sz="2400" dirty="0"/>
              <a:t>implementation and the </a:t>
            </a:r>
            <a:r>
              <a:rPr lang="en-US" sz="2400" dirty="0" smtClean="0"/>
              <a:t>enforcement</a:t>
            </a:r>
            <a:r>
              <a:rPr lang="cs-CZ" sz="2400" dirty="0" smtClean="0"/>
              <a:t>: </a:t>
            </a:r>
            <a:r>
              <a:rPr lang="cs-CZ" sz="2400" dirty="0" err="1" smtClean="0"/>
              <a:t>member</a:t>
            </a:r>
            <a:r>
              <a:rPr lang="cs-CZ" sz="2400" dirty="0" smtClean="0"/>
              <a:t> </a:t>
            </a:r>
            <a:r>
              <a:rPr lang="cs-CZ" sz="2400" dirty="0" err="1" smtClean="0"/>
              <a:t>states</a:t>
            </a:r>
            <a:r>
              <a:rPr lang="cs-CZ" sz="2400" dirty="0" smtClean="0"/>
              <a:t>,</a:t>
            </a:r>
            <a:r>
              <a:rPr lang="en-US" sz="2400" dirty="0" smtClean="0"/>
              <a:t> </a:t>
            </a:r>
            <a:r>
              <a:rPr lang="cs-CZ" sz="2400" dirty="0" err="1" smtClean="0"/>
              <a:t>problems</a:t>
            </a:r>
            <a:r>
              <a:rPr lang="cs-CZ" sz="2400" dirty="0" smtClean="0"/>
              <a:t> </a:t>
            </a:r>
            <a:r>
              <a:rPr lang="cs-CZ" sz="2400" dirty="0" err="1" smtClean="0"/>
              <a:t>of</a:t>
            </a:r>
            <a:r>
              <a:rPr lang="cs-CZ" sz="2400" dirty="0" smtClean="0"/>
              <a:t> EU </a:t>
            </a:r>
            <a:r>
              <a:rPr lang="cs-CZ" sz="2400" dirty="0" err="1" smtClean="0"/>
              <a:t>control</a:t>
            </a:r>
            <a:r>
              <a:rPr lang="cs-CZ" sz="2400" dirty="0" smtClean="0"/>
              <a:t>: </a:t>
            </a:r>
            <a:r>
              <a:rPr lang="cs-CZ" sz="2400" dirty="0" err="1" smtClean="0"/>
              <a:t>remote</a:t>
            </a:r>
            <a:r>
              <a:rPr lang="cs-CZ" sz="2400" dirty="0" smtClean="0"/>
              <a:t>, </a:t>
            </a:r>
            <a:r>
              <a:rPr lang="cs-CZ" sz="2400" dirty="0" err="1" smtClean="0"/>
              <a:t>burden</a:t>
            </a:r>
            <a:r>
              <a:rPr lang="cs-CZ" sz="2400" dirty="0" smtClean="0"/>
              <a:t> </a:t>
            </a:r>
            <a:r>
              <a:rPr lang="cs-CZ" sz="2400" dirty="0" err="1" smtClean="0"/>
              <a:t>of</a:t>
            </a:r>
            <a:r>
              <a:rPr lang="cs-CZ" sz="2400" dirty="0" smtClean="0"/>
              <a:t> </a:t>
            </a:r>
            <a:r>
              <a:rPr lang="cs-CZ" sz="2400" dirty="0" err="1" smtClean="0"/>
              <a:t>proof</a:t>
            </a:r>
            <a:endParaRPr lang="cs-CZ" sz="2400" dirty="0"/>
          </a:p>
          <a:p>
            <a:pPr marL="0" indent="0">
              <a:buNone/>
            </a:pPr>
            <a:r>
              <a:rPr lang="cs-CZ" sz="2400" b="1" dirty="0"/>
              <a:t>3) </a:t>
            </a:r>
            <a:r>
              <a:rPr lang="en-US" sz="2400" b="1" dirty="0"/>
              <a:t>The role of national courts and the role of CJEU.</a:t>
            </a:r>
            <a:endParaRPr lang="cs-CZ" sz="2400" dirty="0"/>
          </a:p>
          <a:p>
            <a:pPr marL="0" indent="0">
              <a:buNone/>
            </a:pPr>
            <a:r>
              <a:rPr lang="cs-CZ" sz="2400" dirty="0" smtClean="0"/>
              <a:t>- </a:t>
            </a:r>
            <a:r>
              <a:rPr lang="cs-CZ" sz="2400" dirty="0" err="1" smtClean="0"/>
              <a:t>conflict</a:t>
            </a:r>
            <a:r>
              <a:rPr lang="cs-CZ" sz="2400" dirty="0" smtClean="0"/>
              <a:t>: </a:t>
            </a:r>
            <a:r>
              <a:rPr lang="cs-CZ" sz="2400" dirty="0" err="1" smtClean="0"/>
              <a:t>annulment</a:t>
            </a:r>
            <a:r>
              <a:rPr lang="cs-CZ" sz="2400" dirty="0" smtClean="0"/>
              <a:t>, non-</a:t>
            </a:r>
            <a:r>
              <a:rPr lang="cs-CZ" sz="2400" dirty="0" err="1" smtClean="0"/>
              <a:t>application</a:t>
            </a:r>
            <a:r>
              <a:rPr lang="cs-CZ" sz="2400" dirty="0" smtClean="0"/>
              <a:t> (</a:t>
            </a:r>
            <a:r>
              <a:rPr lang="cs-CZ" sz="2400" dirty="0" err="1" smtClean="0"/>
              <a:t>exemptions</a:t>
            </a:r>
            <a:r>
              <a:rPr lang="cs-CZ" sz="2400" dirty="0" smtClean="0"/>
              <a:t>) </a:t>
            </a:r>
          </a:p>
          <a:p>
            <a:pPr marL="0" indent="0">
              <a:buNone/>
            </a:pPr>
            <a:r>
              <a:rPr lang="cs-CZ" sz="2400" dirty="0" smtClean="0"/>
              <a:t>- CJEU</a:t>
            </a:r>
            <a:r>
              <a:rPr lang="cs-CZ" sz="2400" dirty="0"/>
              <a:t>: </a:t>
            </a:r>
            <a:r>
              <a:rPr lang="cs-CZ" sz="2400" dirty="0" err="1" smtClean="0"/>
              <a:t>interpretation</a:t>
            </a:r>
            <a:r>
              <a:rPr lang="cs-CZ" sz="2400" dirty="0" smtClean="0"/>
              <a:t>, </a:t>
            </a:r>
            <a:r>
              <a:rPr lang="cs-CZ" sz="2400" dirty="0" err="1" smtClean="0"/>
              <a:t>systematic</a:t>
            </a:r>
            <a:r>
              <a:rPr lang="cs-CZ" sz="2400" dirty="0" smtClean="0"/>
              <a:t> </a:t>
            </a:r>
            <a:r>
              <a:rPr lang="cs-CZ" sz="2400" dirty="0" err="1" smtClean="0"/>
              <a:t>failures</a:t>
            </a:r>
            <a:r>
              <a:rPr lang="cs-CZ" sz="2400" dirty="0" smtClean="0"/>
              <a:t>, </a:t>
            </a:r>
            <a:r>
              <a:rPr lang="cs-CZ" sz="2400" dirty="0" err="1" smtClean="0"/>
              <a:t>financial</a:t>
            </a:r>
            <a:r>
              <a:rPr lang="cs-CZ" sz="2400" dirty="0" smtClean="0"/>
              <a:t> </a:t>
            </a:r>
            <a:r>
              <a:rPr lang="cs-CZ" sz="2400" dirty="0" err="1" smtClean="0"/>
              <a:t>sanctions</a:t>
            </a:r>
            <a:endParaRPr lang="cs-CZ" sz="2400" dirty="0" smtClean="0"/>
          </a:p>
          <a:p>
            <a:pPr marL="0" indent="0">
              <a:buNone/>
            </a:pPr>
            <a:r>
              <a:rPr lang="cs-CZ" sz="2400" dirty="0" smtClean="0"/>
              <a:t>- </a:t>
            </a:r>
            <a:r>
              <a:rPr lang="cs-CZ" sz="2400" dirty="0" err="1" smtClean="0"/>
              <a:t>national</a:t>
            </a:r>
            <a:r>
              <a:rPr lang="cs-CZ" sz="2400" dirty="0" smtClean="0"/>
              <a:t> </a:t>
            </a:r>
            <a:r>
              <a:rPr lang="cs-CZ" sz="2400" dirty="0" err="1" smtClean="0"/>
              <a:t>courts</a:t>
            </a:r>
            <a:r>
              <a:rPr lang="cs-CZ" sz="2400" dirty="0" smtClean="0"/>
              <a:t>: c</a:t>
            </a:r>
            <a:r>
              <a:rPr lang="en-US" sz="2400" dirty="0" err="1" smtClean="0"/>
              <a:t>onsistent</a:t>
            </a:r>
            <a:r>
              <a:rPr lang="en-US" sz="2400" dirty="0" smtClean="0"/>
              <a:t> interpretation</a:t>
            </a:r>
            <a:r>
              <a:rPr lang="cs-CZ" sz="2400" dirty="0" smtClean="0"/>
              <a:t>, d</a:t>
            </a:r>
            <a:r>
              <a:rPr lang="en-US" sz="2400" dirty="0" err="1" smtClean="0"/>
              <a:t>irect</a:t>
            </a:r>
            <a:r>
              <a:rPr lang="en-US" sz="2400" dirty="0" smtClean="0"/>
              <a:t> effect</a:t>
            </a:r>
            <a:r>
              <a:rPr lang="cs-CZ" sz="2400" dirty="0" smtClean="0"/>
              <a:t>, s</a:t>
            </a:r>
            <a:r>
              <a:rPr lang="en-US" sz="2400" dirty="0" err="1" smtClean="0"/>
              <a:t>tate</a:t>
            </a:r>
            <a:r>
              <a:rPr lang="en-US" sz="2400" dirty="0" smtClean="0"/>
              <a:t> liability</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seminar</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2060848"/>
            <a:ext cx="8229600" cy="4525963"/>
          </a:xfrm>
        </p:spPr>
        <p:txBody>
          <a:bodyPr>
            <a:normAutofit/>
          </a:bodyPr>
          <a:lstStyle/>
          <a:p>
            <a:pPr marL="457200" indent="-457200">
              <a:buAutoNum type="arabicParenR"/>
            </a:pPr>
            <a:r>
              <a:rPr lang="cs-CZ" dirty="0" err="1" smtClean="0"/>
              <a:t>Participation</a:t>
            </a:r>
            <a:r>
              <a:rPr lang="cs-CZ" dirty="0" smtClean="0"/>
              <a:t> in </a:t>
            </a:r>
            <a:r>
              <a:rPr lang="cs-CZ" dirty="0" err="1" smtClean="0"/>
              <a:t>general</a:t>
            </a:r>
            <a:endParaRPr lang="cs-CZ" dirty="0" smtClean="0"/>
          </a:p>
          <a:p>
            <a:pPr marL="457200" indent="-457200">
              <a:buAutoNum type="arabicParenR"/>
            </a:pPr>
            <a:r>
              <a:rPr lang="cs-CZ" dirty="0" err="1" smtClean="0"/>
              <a:t>The</a:t>
            </a:r>
            <a:r>
              <a:rPr lang="cs-CZ" dirty="0" smtClean="0"/>
              <a:t> </a:t>
            </a:r>
            <a:r>
              <a:rPr lang="cs-CZ" dirty="0" err="1" smtClean="0"/>
              <a:t>Aarhus</a:t>
            </a:r>
            <a:r>
              <a:rPr lang="cs-CZ" dirty="0" smtClean="0"/>
              <a:t> </a:t>
            </a:r>
            <a:r>
              <a:rPr lang="cs-CZ" dirty="0" err="1" smtClean="0"/>
              <a:t>Convention</a:t>
            </a:r>
            <a:endParaRPr lang="cs-CZ" dirty="0" smtClean="0"/>
          </a:p>
          <a:p>
            <a:pPr marL="457200" indent="-457200">
              <a:buAutoNum type="arabicParenR"/>
            </a:pPr>
            <a:r>
              <a:rPr lang="cs-CZ" dirty="0" err="1" smtClean="0"/>
              <a:t>Three</a:t>
            </a:r>
            <a:r>
              <a:rPr lang="cs-CZ" dirty="0" smtClean="0"/>
              <a:t> </a:t>
            </a:r>
            <a:r>
              <a:rPr lang="cs-CZ" dirty="0" err="1" smtClean="0"/>
              <a:t>pillars</a:t>
            </a:r>
            <a:r>
              <a:rPr lang="cs-CZ" dirty="0" smtClean="0"/>
              <a:t> </a:t>
            </a:r>
            <a:r>
              <a:rPr lang="cs-CZ" dirty="0" err="1" smtClean="0"/>
              <a:t>at</a:t>
            </a:r>
            <a:r>
              <a:rPr lang="cs-CZ" dirty="0" smtClean="0"/>
              <a:t> </a:t>
            </a:r>
            <a:r>
              <a:rPr lang="cs-CZ" dirty="0" err="1" smtClean="0"/>
              <a:t>the</a:t>
            </a:r>
            <a:r>
              <a:rPr lang="cs-CZ" dirty="0" smtClean="0"/>
              <a:t> EU </a:t>
            </a:r>
            <a:r>
              <a:rPr lang="cs-CZ" dirty="0" err="1" smtClean="0"/>
              <a:t>level</a:t>
            </a:r>
            <a:endParaRPr lang="cs-CZ" dirty="0" smtClean="0"/>
          </a:p>
          <a:p>
            <a:pPr marL="457200" indent="-457200">
              <a:buAutoNum type="arabicParenR"/>
            </a:pPr>
            <a:r>
              <a:rPr lang="cs-CZ" dirty="0" err="1" smtClean="0"/>
              <a:t>Three</a:t>
            </a:r>
            <a:r>
              <a:rPr lang="cs-CZ" dirty="0" smtClean="0"/>
              <a:t> </a:t>
            </a:r>
            <a:r>
              <a:rPr lang="cs-CZ" dirty="0" err="1" smtClean="0"/>
              <a:t>pillars</a:t>
            </a:r>
            <a:r>
              <a:rPr lang="cs-CZ" dirty="0" smtClean="0"/>
              <a:t> </a:t>
            </a:r>
            <a:r>
              <a:rPr lang="cs-CZ" dirty="0" err="1" smtClean="0"/>
              <a:t>at</a:t>
            </a:r>
            <a:r>
              <a:rPr lang="cs-CZ" dirty="0" smtClean="0"/>
              <a:t> </a:t>
            </a:r>
            <a:r>
              <a:rPr lang="cs-CZ" dirty="0" err="1" smtClean="0"/>
              <a:t>the</a:t>
            </a:r>
            <a:r>
              <a:rPr lang="cs-CZ" dirty="0" smtClean="0"/>
              <a:t> </a:t>
            </a:r>
            <a:r>
              <a:rPr lang="cs-CZ" dirty="0" err="1" smtClean="0"/>
              <a:t>national</a:t>
            </a:r>
            <a:r>
              <a:rPr lang="cs-CZ" dirty="0" smtClean="0"/>
              <a:t> </a:t>
            </a:r>
            <a:r>
              <a:rPr lang="cs-CZ" dirty="0" err="1" smtClean="0"/>
              <a:t>level</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Today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r>
              <a:rPr lang="cs-CZ" sz="2400" dirty="0" err="1" smtClean="0"/>
              <a:t>Environmental</a:t>
            </a:r>
            <a:r>
              <a:rPr lang="cs-CZ" sz="2400" dirty="0" smtClean="0"/>
              <a:t> </a:t>
            </a:r>
            <a:r>
              <a:rPr lang="cs-CZ" sz="2400" dirty="0" err="1" smtClean="0"/>
              <a:t>democracy</a:t>
            </a:r>
            <a:endParaRPr lang="cs-CZ" sz="2400" dirty="0" smtClean="0"/>
          </a:p>
          <a:p>
            <a:pPr marL="0" indent="0">
              <a:buNone/>
            </a:pPr>
            <a:endParaRPr lang="cs-CZ" sz="2400" dirty="0" smtClean="0"/>
          </a:p>
          <a:p>
            <a:r>
              <a:rPr lang="cs-CZ" sz="2400" dirty="0" err="1" smtClean="0"/>
              <a:t>Affected</a:t>
            </a:r>
            <a:r>
              <a:rPr lang="cs-CZ" sz="2400" dirty="0" smtClean="0"/>
              <a:t> and </a:t>
            </a:r>
            <a:r>
              <a:rPr lang="cs-CZ" sz="2400" dirty="0" err="1" smtClean="0"/>
              <a:t>close</a:t>
            </a:r>
            <a:r>
              <a:rPr lang="cs-CZ" sz="2400" dirty="0" smtClean="0"/>
              <a:t> to </a:t>
            </a:r>
            <a:r>
              <a:rPr lang="cs-CZ" sz="2400" dirty="0" err="1" smtClean="0"/>
              <a:t>the</a:t>
            </a:r>
            <a:r>
              <a:rPr lang="cs-CZ" sz="2400" dirty="0" smtClean="0"/>
              <a:t> source</a:t>
            </a:r>
          </a:p>
          <a:p>
            <a:r>
              <a:rPr lang="cs-CZ" sz="2400" dirty="0" err="1" smtClean="0"/>
              <a:t>Fundamental</a:t>
            </a:r>
            <a:r>
              <a:rPr lang="cs-CZ" sz="2400" dirty="0" smtClean="0"/>
              <a:t> </a:t>
            </a:r>
            <a:r>
              <a:rPr lang="cs-CZ" sz="2400" dirty="0" err="1" smtClean="0"/>
              <a:t>rights</a:t>
            </a:r>
            <a:endParaRPr lang="cs-CZ" sz="2400" dirty="0" smtClean="0"/>
          </a:p>
          <a:p>
            <a:pPr marL="0" indent="0">
              <a:buNone/>
            </a:pPr>
            <a:r>
              <a:rPr lang="cs-CZ" sz="2400" dirty="0" smtClean="0"/>
              <a:t>	(</a:t>
            </a:r>
            <a:r>
              <a:rPr lang="en-US" sz="2400" dirty="0"/>
              <a:t>to be able to assert this </a:t>
            </a:r>
            <a:r>
              <a:rPr lang="en-US" sz="2400" dirty="0" smtClean="0"/>
              <a:t>right</a:t>
            </a:r>
            <a:r>
              <a:rPr lang="cs-CZ" sz="2400" dirty="0" smtClean="0"/>
              <a:t>s</a:t>
            </a:r>
            <a:r>
              <a:rPr lang="en-US" sz="2400" dirty="0" smtClean="0"/>
              <a:t>,</a:t>
            </a:r>
            <a:r>
              <a:rPr lang="cs-CZ" sz="2400" dirty="0" smtClean="0"/>
              <a:t> </a:t>
            </a:r>
            <a:r>
              <a:rPr lang="en-US" sz="2400" dirty="0" smtClean="0"/>
              <a:t>citizens </a:t>
            </a:r>
            <a:r>
              <a:rPr lang="en-US" sz="2400" dirty="0"/>
              <a:t>must </a:t>
            </a:r>
            <a:r>
              <a:rPr lang="cs-CZ" sz="2400" dirty="0" err="1" smtClean="0"/>
              <a:t>participate</a:t>
            </a:r>
            <a:r>
              <a:rPr lang="cs-CZ" sz="2400" dirty="0" smtClean="0"/>
              <a:t>)</a:t>
            </a:r>
          </a:p>
          <a:p>
            <a:r>
              <a:rPr lang="cs-CZ" sz="2400" dirty="0" err="1" smtClean="0"/>
              <a:t>Helping</a:t>
            </a:r>
            <a:r>
              <a:rPr lang="cs-CZ" sz="2400" dirty="0" smtClean="0"/>
              <a:t> hand</a:t>
            </a:r>
          </a:p>
          <a:p>
            <a:pPr lvl="1"/>
            <a:r>
              <a:rPr lang="cs-CZ" sz="2000" dirty="0"/>
              <a:t>t</a:t>
            </a:r>
            <a:r>
              <a:rPr lang="cs-CZ" sz="2000" dirty="0" smtClean="0"/>
              <a:t>o f</a:t>
            </a:r>
            <a:r>
              <a:rPr lang="en-US" sz="2000" dirty="0" err="1" smtClean="0"/>
              <a:t>urther</a:t>
            </a:r>
            <a:r>
              <a:rPr lang="en-US" sz="2000" dirty="0" smtClean="0"/>
              <a:t> </a:t>
            </a:r>
            <a:r>
              <a:rPr lang="en-US" sz="2000" dirty="0"/>
              <a:t>the accountability of and </a:t>
            </a:r>
            <a:r>
              <a:rPr lang="en-US" sz="2000" dirty="0" smtClean="0"/>
              <a:t>transparency</a:t>
            </a:r>
            <a:endParaRPr lang="cs-CZ" sz="2000" dirty="0" smtClean="0"/>
          </a:p>
          <a:p>
            <a:pPr lvl="1"/>
            <a:r>
              <a:rPr lang="cs-CZ" sz="2000" dirty="0" smtClean="0"/>
              <a:t>to </a:t>
            </a:r>
            <a:r>
              <a:rPr lang="en-US" sz="2000" dirty="0" smtClean="0"/>
              <a:t>strengthen </a:t>
            </a:r>
            <a:r>
              <a:rPr lang="en-US" sz="2000" dirty="0"/>
              <a:t>public support for </a:t>
            </a:r>
            <a:r>
              <a:rPr lang="en-US" sz="2000" dirty="0" smtClean="0"/>
              <a:t>decisions</a:t>
            </a:r>
            <a:endParaRPr lang="cs-CZ" sz="2000" dirty="0"/>
          </a:p>
          <a:p>
            <a:pPr lvl="1"/>
            <a:r>
              <a:rPr lang="cs-CZ" sz="2400" dirty="0" smtClean="0"/>
              <a:t>to </a:t>
            </a:r>
            <a:r>
              <a:rPr lang="cs-CZ" sz="2400" dirty="0" err="1"/>
              <a:t>promote</a:t>
            </a:r>
            <a:r>
              <a:rPr lang="cs-CZ" sz="2400" dirty="0"/>
              <a:t> </a:t>
            </a:r>
            <a:r>
              <a:rPr lang="cs-CZ" sz="2400" dirty="0" err="1"/>
              <a:t>environmental</a:t>
            </a:r>
            <a:r>
              <a:rPr lang="cs-CZ" sz="2400" dirty="0"/>
              <a:t> </a:t>
            </a:r>
            <a:r>
              <a:rPr lang="cs-CZ" sz="2400" dirty="0" err="1"/>
              <a:t>education</a:t>
            </a:r>
            <a:endParaRPr lang="cs-CZ" sz="2400" dirty="0" smtClean="0"/>
          </a:p>
          <a:p>
            <a:endParaRPr lang="cs-CZ" sz="2400" dirty="0" smtClean="0"/>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Public </a:t>
            </a:r>
            <a:r>
              <a:rPr lang="cs-CZ" sz="4000" b="1" dirty="0" err="1" smtClean="0"/>
              <a:t>participation</a:t>
            </a:r>
            <a:r>
              <a:rPr lang="cs-CZ" sz="4000" b="1" dirty="0" smtClean="0"/>
              <a:t>?</a:t>
            </a:r>
            <a:endParaRPr lang="cs-CZ" sz="4000" b="1" dirty="0"/>
          </a:p>
        </p:txBody>
      </p:sp>
    </p:spTree>
    <p:extLst>
      <p:ext uri="{BB962C8B-B14F-4D97-AF65-F5344CB8AC3E}">
        <p14:creationId xmlns:p14="http://schemas.microsoft.com/office/powerpoint/2010/main" val="2226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pPr marL="0" indent="0">
              <a:buNone/>
            </a:pPr>
            <a:endParaRPr lang="cs-CZ" sz="2400" dirty="0"/>
          </a:p>
          <a:p>
            <a:pPr marL="0" indent="0">
              <a:buNone/>
            </a:pPr>
            <a:r>
              <a:rPr lang="cs-CZ" sz="2400" dirty="0" err="1" smtClean="0"/>
              <a:t>Only</a:t>
            </a:r>
            <a:r>
              <a:rPr lang="cs-CZ" sz="2400" dirty="0" smtClean="0"/>
              <a:t> </a:t>
            </a:r>
            <a:r>
              <a:rPr lang="cs-CZ" sz="2400" dirty="0" err="1" smtClean="0"/>
              <a:t>procedural</a:t>
            </a:r>
            <a:r>
              <a:rPr lang="cs-CZ" sz="2400" dirty="0" smtClean="0"/>
              <a:t> </a:t>
            </a:r>
            <a:r>
              <a:rPr lang="cs-CZ" sz="2400" dirty="0" err="1" smtClean="0"/>
              <a:t>rights</a:t>
            </a:r>
            <a:endParaRPr lang="cs-CZ" sz="2400" dirty="0" smtClean="0"/>
          </a:p>
          <a:p>
            <a:pPr marL="0" indent="0">
              <a:buNone/>
            </a:pPr>
            <a:endParaRPr lang="cs-CZ" sz="2400" dirty="0" smtClean="0"/>
          </a:p>
          <a:p>
            <a:pPr marL="0" indent="0">
              <a:buNone/>
            </a:pPr>
            <a:r>
              <a:rPr lang="cs-CZ" sz="2400" dirty="0" err="1" smtClean="0"/>
              <a:t>Wide</a:t>
            </a:r>
            <a:r>
              <a:rPr lang="cs-CZ" sz="2400" dirty="0" smtClean="0"/>
              <a:t> </a:t>
            </a:r>
            <a:r>
              <a:rPr lang="cs-CZ" sz="2400" dirty="0" err="1" smtClean="0"/>
              <a:t>scope</a:t>
            </a:r>
            <a:endParaRPr lang="cs-CZ" sz="2400" dirty="0" smtClean="0"/>
          </a:p>
          <a:p>
            <a:pPr marL="0" indent="0">
              <a:buNone/>
            </a:pPr>
            <a:endParaRPr lang="cs-CZ" sz="2400" dirty="0" smtClean="0"/>
          </a:p>
          <a:p>
            <a:pPr marL="0" indent="0">
              <a:buNone/>
            </a:pPr>
            <a:r>
              <a:rPr lang="cs-CZ" sz="2400" dirty="0" smtClean="0"/>
              <a:t>Free </a:t>
            </a:r>
            <a:r>
              <a:rPr lang="cs-CZ" sz="2400" dirty="0" err="1" smtClean="0"/>
              <a:t>or</a:t>
            </a:r>
            <a:r>
              <a:rPr lang="cs-CZ" sz="2400" dirty="0" smtClean="0"/>
              <a:t> </a:t>
            </a:r>
            <a:r>
              <a:rPr lang="cs-CZ" sz="2400" dirty="0" err="1" smtClean="0"/>
              <a:t>almost</a:t>
            </a:r>
            <a:r>
              <a:rPr lang="cs-CZ" sz="2400" dirty="0" smtClean="0"/>
              <a:t> free </a:t>
            </a:r>
            <a:r>
              <a:rPr lang="cs-CZ" sz="2400" dirty="0" err="1" smtClean="0"/>
              <a:t>of</a:t>
            </a:r>
            <a:r>
              <a:rPr lang="cs-CZ" sz="2400" dirty="0" smtClean="0"/>
              <a:t> </a:t>
            </a:r>
            <a:r>
              <a:rPr lang="cs-CZ" sz="2400" dirty="0" err="1" smtClean="0"/>
              <a:t>charge</a:t>
            </a:r>
            <a:endParaRPr lang="cs-CZ" sz="2400" dirty="0" smtClean="0"/>
          </a:p>
          <a:p>
            <a:pPr marL="0" indent="0">
              <a:buNone/>
            </a:pPr>
            <a:endParaRPr lang="cs-CZ" sz="2400" dirty="0"/>
          </a:p>
          <a:p>
            <a:pPr marL="0" indent="0">
              <a:buNone/>
            </a:pPr>
            <a:r>
              <a:rPr lang="cs-CZ" sz="2400" dirty="0"/>
              <a:t>Not </a:t>
            </a:r>
            <a:r>
              <a:rPr lang="cs-CZ" sz="2400" dirty="0" err="1" smtClean="0"/>
              <a:t>necessarily</a:t>
            </a:r>
            <a:r>
              <a:rPr lang="cs-CZ" sz="2400" dirty="0" smtClean="0"/>
              <a:t> </a:t>
            </a:r>
            <a:r>
              <a:rPr lang="cs-CZ" sz="2400" dirty="0" err="1" smtClean="0"/>
              <a:t>protection</a:t>
            </a:r>
            <a:r>
              <a:rPr lang="cs-CZ" sz="2400" dirty="0" smtClean="0"/>
              <a:t> </a:t>
            </a:r>
            <a:r>
              <a:rPr lang="cs-CZ" sz="2400" dirty="0" err="1" smtClean="0"/>
              <a:t>of</a:t>
            </a:r>
            <a:r>
              <a:rPr lang="cs-CZ" sz="2400" dirty="0" smtClean="0"/>
              <a:t> </a:t>
            </a:r>
            <a:r>
              <a:rPr lang="cs-CZ" sz="2400" dirty="0" err="1" smtClean="0"/>
              <a:t>environment</a:t>
            </a:r>
            <a:r>
              <a:rPr lang="cs-CZ" sz="2400" dirty="0" smtClean="0"/>
              <a:t> – </a:t>
            </a:r>
            <a:r>
              <a:rPr lang="cs-CZ" sz="2400" dirty="0" err="1" smtClean="0"/>
              <a:t>personal</a:t>
            </a:r>
            <a:r>
              <a:rPr lang="cs-CZ" sz="2400" dirty="0" smtClean="0"/>
              <a:t> </a:t>
            </a:r>
            <a:r>
              <a:rPr lang="cs-CZ" sz="2400" dirty="0" err="1" smtClean="0"/>
              <a:t>interests</a:t>
            </a:r>
            <a:endParaRPr lang="cs-CZ" sz="2400" dirty="0" smtClean="0"/>
          </a:p>
          <a:p>
            <a:endParaRPr lang="cs-CZ" sz="2400" dirty="0" smtClean="0"/>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3600" b="1" dirty="0" smtClean="0"/>
              <a:t>Public </a:t>
            </a:r>
            <a:r>
              <a:rPr lang="cs-CZ" sz="3600" b="1" dirty="0" err="1" smtClean="0"/>
              <a:t>participation</a:t>
            </a:r>
            <a:r>
              <a:rPr lang="cs-CZ" sz="3600" b="1" dirty="0" smtClean="0"/>
              <a:t>? </a:t>
            </a:r>
            <a:r>
              <a:rPr lang="cs-CZ" sz="3600" dirty="0" err="1"/>
              <a:t>Negatives</a:t>
            </a:r>
            <a:r>
              <a:rPr lang="cs-CZ" sz="3600" dirty="0"/>
              <a:t>?</a:t>
            </a:r>
          </a:p>
          <a:p>
            <a:endParaRPr lang="cs-CZ" sz="4000" b="1" dirty="0"/>
          </a:p>
        </p:txBody>
      </p:sp>
    </p:spTree>
    <p:extLst>
      <p:ext uri="{BB962C8B-B14F-4D97-AF65-F5344CB8AC3E}">
        <p14:creationId xmlns:p14="http://schemas.microsoft.com/office/powerpoint/2010/main" val="328507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461665"/>
          </a:xfrm>
          <a:prstGeom prst="rect">
            <a:avLst/>
          </a:prstGeom>
          <a:noFill/>
        </p:spPr>
        <p:txBody>
          <a:bodyPr wrap="square" rtlCol="0">
            <a:spAutoFit/>
          </a:bodyPr>
          <a:lstStyle/>
          <a:p>
            <a:r>
              <a:rPr lang="cs-CZ" sz="2400" b="1" dirty="0" err="1" smtClean="0"/>
              <a:t>Where</a:t>
            </a:r>
            <a:r>
              <a:rPr lang="cs-CZ" sz="2400" b="1" dirty="0" smtClean="0"/>
              <a:t> to </a:t>
            </a:r>
            <a:r>
              <a:rPr lang="cs-CZ" sz="2400" b="1" dirty="0" err="1" smtClean="0"/>
              <a:t>get</a:t>
            </a:r>
            <a:r>
              <a:rPr lang="cs-CZ" sz="2400" b="1" dirty="0" smtClean="0"/>
              <a:t> more </a:t>
            </a:r>
            <a:r>
              <a:rPr lang="cs-CZ" sz="2400" b="1" dirty="0" err="1" smtClean="0"/>
              <a:t>info</a:t>
            </a:r>
            <a:r>
              <a:rPr lang="cs-CZ" sz="2400" b="1" dirty="0" smtClean="0"/>
              <a:t> on </a:t>
            </a:r>
            <a:r>
              <a:rPr lang="cs-CZ" sz="2400" b="1" dirty="0" err="1" smtClean="0"/>
              <a:t>the</a:t>
            </a:r>
            <a:r>
              <a:rPr lang="cs-CZ" sz="2400" b="1" dirty="0" smtClean="0"/>
              <a:t> EU </a:t>
            </a:r>
            <a:r>
              <a:rPr lang="cs-CZ" sz="2400" b="1" dirty="0" err="1" smtClean="0"/>
              <a:t>environmental</a:t>
            </a:r>
            <a:r>
              <a:rPr lang="cs-CZ" sz="2400" b="1" dirty="0" smtClean="0"/>
              <a:t> </a:t>
            </a:r>
            <a:r>
              <a:rPr lang="cs-CZ" sz="2400" b="1" dirty="0" err="1" smtClean="0"/>
              <a:t>law</a:t>
            </a:r>
            <a:r>
              <a:rPr lang="cs-CZ" sz="2400" b="1" dirty="0" smtClean="0"/>
              <a:t>?</a:t>
            </a:r>
            <a:endParaRPr lang="cs-CZ" sz="24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pic>
        <p:nvPicPr>
          <p:cNvPr id="6" name="Obrázek 5"/>
          <p:cNvPicPr>
            <a:picLocks noChangeAspect="1"/>
          </p:cNvPicPr>
          <p:nvPr/>
        </p:nvPicPr>
        <p:blipFill>
          <a:blip r:embed="rId4"/>
          <a:stretch>
            <a:fillRect/>
          </a:stretch>
        </p:blipFill>
        <p:spPr>
          <a:xfrm>
            <a:off x="479328" y="1765691"/>
            <a:ext cx="2200275" cy="3429000"/>
          </a:xfrm>
          <a:prstGeom prst="rect">
            <a:avLst/>
          </a:prstGeom>
        </p:spPr>
      </p:pic>
      <p:pic>
        <p:nvPicPr>
          <p:cNvPr id="7" name="Obrázek 6"/>
          <p:cNvPicPr>
            <a:picLocks noChangeAspect="1"/>
          </p:cNvPicPr>
          <p:nvPr/>
        </p:nvPicPr>
        <p:blipFill>
          <a:blip r:embed="rId5"/>
          <a:stretch>
            <a:fillRect/>
          </a:stretch>
        </p:blipFill>
        <p:spPr>
          <a:xfrm>
            <a:off x="3006823" y="1766125"/>
            <a:ext cx="2252272" cy="3429000"/>
          </a:xfrm>
          <a:prstGeom prst="rect">
            <a:avLst/>
          </a:prstGeom>
        </p:spPr>
      </p:pic>
      <p:pic>
        <p:nvPicPr>
          <p:cNvPr id="1026" name="Picture 2" descr="Výsledek obrázku pro de sadeleer eu environmental law mark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221" y="1788941"/>
            <a:ext cx="2268229" cy="3405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480472" y="5962020"/>
            <a:ext cx="7364250" cy="307777"/>
          </a:xfrm>
          <a:prstGeom prst="rect">
            <a:avLst/>
          </a:prstGeom>
          <a:noFill/>
        </p:spPr>
        <p:txBody>
          <a:bodyPr wrap="square" rtlCol="0">
            <a:spAutoFit/>
          </a:bodyPr>
          <a:lstStyle/>
          <a:p>
            <a:r>
              <a:rPr lang="cs-CZ" sz="1400" dirty="0">
                <a:hlinkClick r:id="rId7"/>
              </a:rPr>
              <a:t>http://</a:t>
            </a:r>
            <a:r>
              <a:rPr lang="cs-CZ" sz="1400" dirty="0" smtClean="0">
                <a:hlinkClick r:id="rId7"/>
              </a:rPr>
              <a:t>www.transworld-fp7.eu/wp-content/uploads/2013/04/TW_WP_21.pdf</a:t>
            </a:r>
            <a:r>
              <a:rPr lang="cs-CZ" sz="1400" dirty="0" smtClean="0"/>
              <a:t> </a:t>
            </a:r>
            <a:endParaRPr lang="cs-CZ" sz="1400" dirty="0"/>
          </a:p>
        </p:txBody>
      </p:sp>
    </p:spTree>
    <p:extLst>
      <p:ext uri="{BB962C8B-B14F-4D97-AF65-F5344CB8AC3E}">
        <p14:creationId xmlns:p14="http://schemas.microsoft.com/office/powerpoint/2010/main" val="915936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321782" y="924998"/>
            <a:ext cx="4153200" cy="1159799"/>
          </a:xfrm>
          <a:prstGeom prst="rect">
            <a:avLst/>
          </a:prstGeom>
        </p:spPr>
        <p:txBody>
          <a:bodyPr vert="horz" lIns="91425" tIns="91425" rIns="91425" bIns="91425" rtlCol="0" anchor="b" anchorCtr="0">
            <a:noAutofit/>
          </a:bodyPr>
          <a:lstStyle/>
          <a:p>
            <a:pPr lvl="0"/>
            <a:r>
              <a:rPr lang="cs-CZ" sz="2000" dirty="0">
                <a:solidFill>
                  <a:schemeClr val="accent4">
                    <a:lumMod val="50000"/>
                  </a:schemeClr>
                </a:solidFill>
                <a:latin typeface="Cambria" panose="02040503050406030204" pitchFamily="18" charset="0"/>
                <a:ea typeface="Roboto Slab" panose="020B0604020202020204" charset="0"/>
              </a:rPr>
              <a:t/>
            </a:r>
            <a:br>
              <a:rPr lang="cs-CZ" sz="2000" dirty="0">
                <a:solidFill>
                  <a:schemeClr val="accent4">
                    <a:lumMod val="50000"/>
                  </a:schemeClr>
                </a:solidFill>
                <a:latin typeface="Cambria" panose="02040503050406030204" pitchFamily="18" charset="0"/>
                <a:ea typeface="Roboto Slab" panose="020B0604020202020204" charset="0"/>
              </a:rPr>
            </a:br>
            <a:r>
              <a:rPr lang="cs-CZ" sz="2000" dirty="0">
                <a:solidFill>
                  <a:schemeClr val="accent4">
                    <a:lumMod val="50000"/>
                  </a:schemeClr>
                </a:solidFill>
                <a:latin typeface="Cambria" panose="02040503050406030204" pitchFamily="18" charset="0"/>
                <a:ea typeface="Roboto Slab" panose="020B0604020202020204" charset="0"/>
              </a:rPr>
              <a:t>2012 – 2016</a:t>
            </a:r>
            <a:br>
              <a:rPr lang="cs-CZ" sz="2000" dirty="0">
                <a:solidFill>
                  <a:schemeClr val="accent4">
                    <a:lumMod val="50000"/>
                  </a:schemeClr>
                </a:solidFill>
                <a:latin typeface="Cambria" panose="02040503050406030204" pitchFamily="18" charset="0"/>
                <a:ea typeface="Roboto Slab" panose="020B0604020202020204" charset="0"/>
              </a:rPr>
            </a:br>
            <a:r>
              <a:rPr lang="cs-CZ" sz="1200" dirty="0" smtClean="0">
                <a:solidFill>
                  <a:schemeClr val="accent4">
                    <a:lumMod val="50000"/>
                  </a:schemeClr>
                </a:solidFill>
                <a:latin typeface="Cambria" panose="02040503050406030204" pitchFamily="18" charset="0"/>
                <a:ea typeface="Roboto Slab" panose="020B0604020202020204" charset="0"/>
              </a:rPr>
              <a:t>(</a:t>
            </a:r>
            <a:r>
              <a:rPr lang="cs-CZ" sz="1200" dirty="0" err="1" smtClean="0">
                <a:solidFill>
                  <a:schemeClr val="accent4">
                    <a:lumMod val="50000"/>
                  </a:schemeClr>
                </a:solidFill>
                <a:latin typeface="Cambria" panose="02040503050406030204" pitchFamily="18" charset="0"/>
                <a:ea typeface="Roboto Slab" panose="020B0604020202020204" charset="0"/>
              </a:rPr>
              <a:t>approx</a:t>
            </a:r>
            <a:r>
              <a:rPr lang="cs-CZ" sz="1200" dirty="0" smtClean="0">
                <a:solidFill>
                  <a:schemeClr val="accent4">
                    <a:lumMod val="50000"/>
                  </a:schemeClr>
                </a:solidFill>
                <a:latin typeface="Cambria" panose="02040503050406030204" pitchFamily="18" charset="0"/>
                <a:ea typeface="Roboto Slab" panose="020B0604020202020204" charset="0"/>
              </a:rPr>
              <a:t>. 220 </a:t>
            </a:r>
            <a:r>
              <a:rPr lang="cs-CZ" sz="1200" dirty="0" err="1" smtClean="0">
                <a:solidFill>
                  <a:schemeClr val="accent4">
                    <a:lumMod val="50000"/>
                  </a:schemeClr>
                </a:solidFill>
                <a:latin typeface="Cambria" panose="02040503050406030204" pitchFamily="18" charset="0"/>
                <a:ea typeface="Roboto Slab" panose="020B0604020202020204" charset="0"/>
              </a:rPr>
              <a:t>cases</a:t>
            </a:r>
            <a:r>
              <a:rPr lang="cs-CZ" sz="1200" dirty="0" smtClean="0">
                <a:solidFill>
                  <a:schemeClr val="accent4">
                    <a:lumMod val="50000"/>
                  </a:schemeClr>
                </a:solidFill>
                <a:latin typeface="Cambria" panose="02040503050406030204" pitchFamily="18" charset="0"/>
                <a:ea typeface="Roboto Slab" panose="020B0604020202020204" charset="0"/>
              </a:rPr>
              <a:t>)</a:t>
            </a:r>
            <a:r>
              <a:rPr lang="cs-CZ" sz="1200" dirty="0">
                <a:solidFill>
                  <a:schemeClr val="accent4">
                    <a:lumMod val="50000"/>
                  </a:schemeClr>
                </a:solidFill>
                <a:latin typeface="Cambria" panose="02040503050406030204" pitchFamily="18" charset="0"/>
              </a:rPr>
              <a:t/>
            </a:r>
            <a:br>
              <a:rPr lang="cs-CZ" sz="1200" dirty="0">
                <a:solidFill>
                  <a:schemeClr val="accent4">
                    <a:lumMod val="50000"/>
                  </a:schemeClr>
                </a:solidFill>
                <a:latin typeface="Cambria" panose="02040503050406030204" pitchFamily="18" charset="0"/>
              </a:rPr>
            </a:br>
            <a:endParaRPr lang="en" sz="1100" dirty="0">
              <a:solidFill>
                <a:schemeClr val="accent4">
                  <a:lumMod val="50000"/>
                </a:schemeClr>
              </a:solidFill>
              <a:latin typeface="Cambria" panose="02040503050406030204" pitchFamily="18"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43050"/>
            <a:ext cx="7620000" cy="4457700"/>
          </a:xfrm>
          <a:prstGeom prst="rect">
            <a:avLst/>
          </a:prstGeom>
        </p:spPr>
      </p:pic>
      <p:sp>
        <p:nvSpPr>
          <p:cNvPr id="3" name="Vývojový diagram: magnetický disk 2"/>
          <p:cNvSpPr/>
          <p:nvPr/>
        </p:nvSpPr>
        <p:spPr>
          <a:xfrm>
            <a:off x="4002257" y="1208943"/>
            <a:ext cx="386577" cy="2177367"/>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546 w 10000"/>
              <a:gd name="connsiteY4" fmla="*/ 9229 h 10000"/>
              <a:gd name="connsiteX5" fmla="*/ 0 w 10000"/>
              <a:gd name="connsiteY5" fmla="*/ 8333 h 10000"/>
              <a:gd name="connsiteX6" fmla="*/ 0 w 10000"/>
              <a:gd name="connsiteY6" fmla="*/ 1667 h 10000"/>
              <a:gd name="connsiteX0" fmla="*/ 0 w 10000"/>
              <a:gd name="connsiteY0" fmla="*/ 1667 h 9270"/>
              <a:gd name="connsiteX1" fmla="*/ 5000 w 10000"/>
              <a:gd name="connsiteY1" fmla="*/ 0 h 9270"/>
              <a:gd name="connsiteX2" fmla="*/ 10000 w 10000"/>
              <a:gd name="connsiteY2" fmla="*/ 1667 h 9270"/>
              <a:gd name="connsiteX3" fmla="*/ 10000 w 10000"/>
              <a:gd name="connsiteY3" fmla="*/ 8333 h 9270"/>
              <a:gd name="connsiteX4" fmla="*/ 5182 w 10000"/>
              <a:gd name="connsiteY4" fmla="*/ 9270 h 9270"/>
              <a:gd name="connsiteX5" fmla="*/ 0 w 10000"/>
              <a:gd name="connsiteY5" fmla="*/ 8333 h 9270"/>
              <a:gd name="connsiteX6" fmla="*/ 0 w 10000"/>
              <a:gd name="connsiteY6" fmla="*/ 1667 h 9270"/>
              <a:gd name="connsiteX0" fmla="*/ 10000 w 10000"/>
              <a:gd name="connsiteY0" fmla="*/ 1667 h 9270"/>
              <a:gd name="connsiteX1" fmla="*/ 5000 w 10000"/>
              <a:gd name="connsiteY1" fmla="*/ 3334 h 9270"/>
              <a:gd name="connsiteX2" fmla="*/ 0 w 10000"/>
              <a:gd name="connsiteY2" fmla="*/ 1667 h 9270"/>
              <a:gd name="connsiteX0" fmla="*/ 0 w 10000"/>
              <a:gd name="connsiteY0" fmla="*/ 1667 h 9270"/>
              <a:gd name="connsiteX1" fmla="*/ 5000 w 10000"/>
              <a:gd name="connsiteY1" fmla="*/ 0 h 9270"/>
              <a:gd name="connsiteX2" fmla="*/ 10000 w 10000"/>
              <a:gd name="connsiteY2" fmla="*/ 1667 h 9270"/>
              <a:gd name="connsiteX3" fmla="*/ 10000 w 10000"/>
              <a:gd name="connsiteY3" fmla="*/ 8333 h 9270"/>
              <a:gd name="connsiteX4" fmla="*/ 5546 w 10000"/>
              <a:gd name="connsiteY4" fmla="*/ 9229 h 9270"/>
              <a:gd name="connsiteX5" fmla="*/ 0 w 10000"/>
              <a:gd name="connsiteY5" fmla="*/ 8333 h 9270"/>
              <a:gd name="connsiteX6" fmla="*/ 0 w 10000"/>
              <a:gd name="connsiteY6" fmla="*/ 1667 h 927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5000 w 10000"/>
              <a:gd name="connsiteY1" fmla="*/ 3597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4818 w 10000"/>
              <a:gd name="connsiteY1" fmla="*/ 2240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5000 w 10000"/>
              <a:gd name="connsiteY1" fmla="*/ 2590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1798 h 10000"/>
              <a:gd name="connsiteX1" fmla="*/ 5000 w 10000"/>
              <a:gd name="connsiteY1" fmla="*/ 0 h 10000"/>
              <a:gd name="connsiteX2" fmla="*/ 10000 w 10000"/>
              <a:gd name="connsiteY2" fmla="*/ 1798 h 10000"/>
              <a:gd name="connsiteX3" fmla="*/ 10000 w 10000"/>
              <a:gd name="connsiteY3" fmla="*/ 8989 h 10000"/>
              <a:gd name="connsiteX4" fmla="*/ 5182 w 10000"/>
              <a:gd name="connsiteY4" fmla="*/ 10000 h 10000"/>
              <a:gd name="connsiteX5" fmla="*/ 0 w 10000"/>
              <a:gd name="connsiteY5" fmla="*/ 8989 h 10000"/>
              <a:gd name="connsiteX6" fmla="*/ 0 w 10000"/>
              <a:gd name="connsiteY6" fmla="*/ 1798 h 10000"/>
              <a:gd name="connsiteX0" fmla="*/ 10000 w 10000"/>
              <a:gd name="connsiteY0" fmla="*/ 1798 h 10000"/>
              <a:gd name="connsiteX1" fmla="*/ 5000 w 10000"/>
              <a:gd name="connsiteY1" fmla="*/ 2721 h 10000"/>
              <a:gd name="connsiteX2" fmla="*/ 0 w 10000"/>
              <a:gd name="connsiteY2" fmla="*/ 1798 h 10000"/>
              <a:gd name="connsiteX0" fmla="*/ 0 w 10000"/>
              <a:gd name="connsiteY0" fmla="*/ 1798 h 10000"/>
              <a:gd name="connsiteX1" fmla="*/ 4818 w 10000"/>
              <a:gd name="connsiteY1" fmla="*/ 919 h 10000"/>
              <a:gd name="connsiteX2" fmla="*/ 10000 w 10000"/>
              <a:gd name="connsiteY2" fmla="*/ 1798 h 10000"/>
              <a:gd name="connsiteX3" fmla="*/ 10000 w 10000"/>
              <a:gd name="connsiteY3" fmla="*/ 8989 h 10000"/>
              <a:gd name="connsiteX4" fmla="*/ 5546 w 10000"/>
              <a:gd name="connsiteY4" fmla="*/ 9956 h 10000"/>
              <a:gd name="connsiteX5" fmla="*/ 0 w 10000"/>
              <a:gd name="connsiteY5" fmla="*/ 8989 h 10000"/>
              <a:gd name="connsiteX6" fmla="*/ 0 w 10000"/>
              <a:gd name="connsiteY6" fmla="*/ 1798 h 10000"/>
              <a:gd name="connsiteX0" fmla="*/ 0 w 10000"/>
              <a:gd name="connsiteY0" fmla="*/ 925 h 9127"/>
              <a:gd name="connsiteX1" fmla="*/ 5000 w 10000"/>
              <a:gd name="connsiteY1" fmla="*/ 2 h 9127"/>
              <a:gd name="connsiteX2" fmla="*/ 10000 w 10000"/>
              <a:gd name="connsiteY2" fmla="*/ 925 h 9127"/>
              <a:gd name="connsiteX3" fmla="*/ 10000 w 10000"/>
              <a:gd name="connsiteY3" fmla="*/ 8116 h 9127"/>
              <a:gd name="connsiteX4" fmla="*/ 5182 w 10000"/>
              <a:gd name="connsiteY4" fmla="*/ 9127 h 9127"/>
              <a:gd name="connsiteX5" fmla="*/ 0 w 10000"/>
              <a:gd name="connsiteY5" fmla="*/ 8116 h 9127"/>
              <a:gd name="connsiteX6" fmla="*/ 0 w 10000"/>
              <a:gd name="connsiteY6" fmla="*/ 925 h 9127"/>
              <a:gd name="connsiteX0" fmla="*/ 10000 w 10000"/>
              <a:gd name="connsiteY0" fmla="*/ 925 h 9127"/>
              <a:gd name="connsiteX1" fmla="*/ 5000 w 10000"/>
              <a:gd name="connsiteY1" fmla="*/ 1848 h 9127"/>
              <a:gd name="connsiteX2" fmla="*/ 0 w 10000"/>
              <a:gd name="connsiteY2" fmla="*/ 925 h 9127"/>
              <a:gd name="connsiteX0" fmla="*/ 0 w 10000"/>
              <a:gd name="connsiteY0" fmla="*/ 925 h 9127"/>
              <a:gd name="connsiteX1" fmla="*/ 4818 w 10000"/>
              <a:gd name="connsiteY1" fmla="*/ 46 h 9127"/>
              <a:gd name="connsiteX2" fmla="*/ 10000 w 10000"/>
              <a:gd name="connsiteY2" fmla="*/ 925 h 9127"/>
              <a:gd name="connsiteX3" fmla="*/ 10000 w 10000"/>
              <a:gd name="connsiteY3" fmla="*/ 8116 h 9127"/>
              <a:gd name="connsiteX4" fmla="*/ 5546 w 10000"/>
              <a:gd name="connsiteY4" fmla="*/ 9083 h 9127"/>
              <a:gd name="connsiteX5" fmla="*/ 0 w 10000"/>
              <a:gd name="connsiteY5" fmla="*/ 8116 h 9127"/>
              <a:gd name="connsiteX6" fmla="*/ 0 w 10000"/>
              <a:gd name="connsiteY6" fmla="*/ 925 h 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127" stroke="0" extrusionOk="0">
                <a:moveTo>
                  <a:pt x="0" y="925"/>
                </a:moveTo>
                <a:cubicBezTo>
                  <a:pt x="0" y="-68"/>
                  <a:pt x="2239" y="2"/>
                  <a:pt x="5000" y="2"/>
                </a:cubicBezTo>
                <a:cubicBezTo>
                  <a:pt x="7761" y="2"/>
                  <a:pt x="10000" y="-68"/>
                  <a:pt x="10000" y="925"/>
                </a:cubicBezTo>
                <a:lnTo>
                  <a:pt x="10000" y="8116"/>
                </a:lnTo>
                <a:cubicBezTo>
                  <a:pt x="10000" y="9110"/>
                  <a:pt x="7943" y="9127"/>
                  <a:pt x="5182" y="9127"/>
                </a:cubicBezTo>
                <a:cubicBezTo>
                  <a:pt x="2421" y="9127"/>
                  <a:pt x="0" y="9110"/>
                  <a:pt x="0" y="8116"/>
                </a:cubicBezTo>
                <a:lnTo>
                  <a:pt x="0" y="925"/>
                </a:lnTo>
                <a:close/>
              </a:path>
              <a:path w="10000" h="9127" fill="none" extrusionOk="0">
                <a:moveTo>
                  <a:pt x="10000" y="925"/>
                </a:moveTo>
                <a:cubicBezTo>
                  <a:pt x="10000" y="1919"/>
                  <a:pt x="7761" y="1848"/>
                  <a:pt x="5000" y="1848"/>
                </a:cubicBezTo>
                <a:cubicBezTo>
                  <a:pt x="2239" y="1848"/>
                  <a:pt x="0" y="1919"/>
                  <a:pt x="0" y="925"/>
                </a:cubicBezTo>
              </a:path>
              <a:path w="10000" h="9127" fill="none">
                <a:moveTo>
                  <a:pt x="0" y="925"/>
                </a:moveTo>
                <a:cubicBezTo>
                  <a:pt x="0" y="-68"/>
                  <a:pt x="2057" y="46"/>
                  <a:pt x="4818" y="46"/>
                </a:cubicBezTo>
                <a:cubicBezTo>
                  <a:pt x="7579" y="46"/>
                  <a:pt x="10000" y="-68"/>
                  <a:pt x="10000" y="925"/>
                </a:cubicBezTo>
                <a:lnTo>
                  <a:pt x="10000" y="8116"/>
                </a:lnTo>
                <a:cubicBezTo>
                  <a:pt x="10000" y="9110"/>
                  <a:pt x="8307" y="9083"/>
                  <a:pt x="5546" y="9083"/>
                </a:cubicBezTo>
                <a:cubicBezTo>
                  <a:pt x="2785" y="9083"/>
                  <a:pt x="0" y="9110"/>
                  <a:pt x="0" y="8116"/>
                </a:cubicBezTo>
                <a:lnTo>
                  <a:pt x="0" y="925"/>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7" name="Vývojový diagram: magnetický disk 16"/>
          <p:cNvSpPr/>
          <p:nvPr/>
        </p:nvSpPr>
        <p:spPr>
          <a:xfrm>
            <a:off x="2183264" y="2868931"/>
            <a:ext cx="386577" cy="38109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Vývojový diagram: magnetický disk 17"/>
          <p:cNvSpPr/>
          <p:nvPr/>
        </p:nvSpPr>
        <p:spPr>
          <a:xfrm>
            <a:off x="3331698" y="1879695"/>
            <a:ext cx="386577" cy="823154"/>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9" name="Vývojový diagram: magnetický disk 18"/>
          <p:cNvSpPr/>
          <p:nvPr/>
        </p:nvSpPr>
        <p:spPr>
          <a:xfrm>
            <a:off x="2649415" y="3601476"/>
            <a:ext cx="386577" cy="613752"/>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Vývojový diagram: magnetický disk 19"/>
          <p:cNvSpPr/>
          <p:nvPr/>
        </p:nvSpPr>
        <p:spPr>
          <a:xfrm>
            <a:off x="4002257" y="4711799"/>
            <a:ext cx="386577" cy="4936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ývojový diagram: magnetický disk 20"/>
          <p:cNvSpPr/>
          <p:nvPr/>
        </p:nvSpPr>
        <p:spPr>
          <a:xfrm>
            <a:off x="5406683" y="4160814"/>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ývojový diagram: magnetický disk 21"/>
          <p:cNvSpPr/>
          <p:nvPr/>
        </p:nvSpPr>
        <p:spPr>
          <a:xfrm>
            <a:off x="6480513" y="4296801"/>
            <a:ext cx="386577" cy="803129"/>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3" name="Vývojový diagram: magnetický disk 22"/>
          <p:cNvSpPr/>
          <p:nvPr/>
        </p:nvSpPr>
        <p:spPr>
          <a:xfrm>
            <a:off x="4570539" y="2031902"/>
            <a:ext cx="386577" cy="25937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4" name="Vývojový diagram: magnetický disk 23"/>
          <p:cNvSpPr/>
          <p:nvPr/>
        </p:nvSpPr>
        <p:spPr>
          <a:xfrm>
            <a:off x="5564942" y="2562862"/>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ývojový diagram: magnetický disk 24"/>
          <p:cNvSpPr/>
          <p:nvPr/>
        </p:nvSpPr>
        <p:spPr>
          <a:xfrm>
            <a:off x="5892018" y="3308546"/>
            <a:ext cx="386577" cy="353058"/>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6" name="Vývojový diagram: magnetický disk 25"/>
          <p:cNvSpPr/>
          <p:nvPr/>
        </p:nvSpPr>
        <p:spPr>
          <a:xfrm>
            <a:off x="7952935" y="3395688"/>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ývojový diagram: magnetický disk 26"/>
          <p:cNvSpPr/>
          <p:nvPr/>
        </p:nvSpPr>
        <p:spPr>
          <a:xfrm>
            <a:off x="7038535" y="3803651"/>
            <a:ext cx="386577" cy="28721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8" name="Vývojový diagram: magnetický disk 27"/>
          <p:cNvSpPr/>
          <p:nvPr/>
        </p:nvSpPr>
        <p:spPr>
          <a:xfrm>
            <a:off x="7684472" y="4451791"/>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Vývojový diagram: magnetický disk 28"/>
          <p:cNvSpPr/>
          <p:nvPr/>
        </p:nvSpPr>
        <p:spPr>
          <a:xfrm>
            <a:off x="4474983" y="3601476"/>
            <a:ext cx="386577" cy="4115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TextovéPole 29"/>
          <p:cNvSpPr txBox="1"/>
          <p:nvPr/>
        </p:nvSpPr>
        <p:spPr>
          <a:xfrm>
            <a:off x="6341595" y="1084904"/>
            <a:ext cx="3071194" cy="246221"/>
          </a:xfrm>
          <a:prstGeom prst="rect">
            <a:avLst/>
          </a:prstGeom>
          <a:noFill/>
        </p:spPr>
        <p:txBody>
          <a:bodyPr wrap="square" rtlCol="0">
            <a:spAutoFit/>
          </a:bodyPr>
          <a:lstStyle/>
          <a:p>
            <a:r>
              <a:rPr lang="cs-CZ" sz="1000" dirty="0">
                <a:latin typeface="Cambria" panose="02040503050406030204" pitchFamily="18" charset="0"/>
              </a:rPr>
              <a:t>© Vomáčka, Strouhal, Židek, </a:t>
            </a:r>
            <a:r>
              <a:rPr lang="cs-CZ" sz="1000" dirty="0" err="1">
                <a:latin typeface="Cambria" panose="02040503050406030204" pitchFamily="18" charset="0"/>
              </a:rPr>
              <a:t>Giňová</a:t>
            </a:r>
            <a:r>
              <a:rPr lang="cs-CZ" sz="1000" dirty="0">
                <a:latin typeface="Cambria" panose="02040503050406030204" pitchFamily="18" charset="0"/>
              </a:rPr>
              <a:t>, Holcnerová</a:t>
            </a:r>
            <a:endParaRPr lang="cs-CZ" sz="1000" dirty="0">
              <a:latin typeface="Cambria" panose="02040503050406030204" pitchFamily="18" charset="0"/>
            </a:endParaRPr>
          </a:p>
        </p:txBody>
      </p:sp>
    </p:spTree>
    <p:extLst>
      <p:ext uri="{BB962C8B-B14F-4D97-AF65-F5344CB8AC3E}">
        <p14:creationId xmlns:p14="http://schemas.microsoft.com/office/powerpoint/2010/main" val="31409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pPr marL="0" indent="0">
              <a:buNone/>
            </a:pPr>
            <a:endParaRPr lang="cs-CZ" sz="2400" dirty="0"/>
          </a:p>
          <a:p>
            <a:endParaRPr lang="cs-CZ" sz="2400" dirty="0" smtClean="0"/>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3600" b="1" dirty="0" smtClean="0"/>
              <a:t>Public </a:t>
            </a:r>
            <a:r>
              <a:rPr lang="cs-CZ" sz="3600" b="1" dirty="0" err="1" smtClean="0"/>
              <a:t>participation</a:t>
            </a:r>
            <a:r>
              <a:rPr lang="cs-CZ" sz="3600" b="1" dirty="0" smtClean="0"/>
              <a:t>? </a:t>
            </a:r>
            <a:r>
              <a:rPr lang="cs-CZ" sz="3600" dirty="0" err="1" smtClean="0"/>
              <a:t>How</a:t>
            </a:r>
            <a:r>
              <a:rPr lang="cs-CZ" sz="3600" dirty="0" smtClean="0"/>
              <a:t>?</a:t>
            </a:r>
            <a:endParaRPr lang="cs-CZ" sz="3600" dirty="0"/>
          </a:p>
          <a:p>
            <a:endParaRPr lang="cs-CZ" sz="4000" b="1" dirty="0"/>
          </a:p>
        </p:txBody>
      </p:sp>
      <p:pic>
        <p:nvPicPr>
          <p:cNvPr id="5" name="Picture 2" descr="http://www.annarbor.com/assets_c/2013/05/052513_GMO_protest_CS_(3_of-thumb-646x431-1433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78" y="2229204"/>
            <a:ext cx="5300158" cy="3536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5898776" y="2708920"/>
            <a:ext cx="3333056" cy="1754326"/>
          </a:xfrm>
          <a:prstGeom prst="rect">
            <a:avLst/>
          </a:prstGeom>
          <a:noFill/>
        </p:spPr>
        <p:txBody>
          <a:bodyPr wrap="square" rtlCol="0">
            <a:spAutoFit/>
          </a:bodyPr>
          <a:lstStyle/>
          <a:p>
            <a:pPr marL="285750" indent="-285750">
              <a:buFont typeface="Arial" panose="020B0604020202020204" pitchFamily="34" charset="0"/>
              <a:buChar char="•"/>
            </a:pPr>
            <a:r>
              <a:rPr lang="cs-CZ" dirty="0" err="1" smtClean="0"/>
              <a:t>Petition</a:t>
            </a:r>
            <a:endParaRPr lang="cs-CZ" dirty="0" smtClean="0"/>
          </a:p>
          <a:p>
            <a:pPr marL="285750" indent="-285750">
              <a:buFont typeface="Arial" panose="020B0604020202020204" pitchFamily="34" charset="0"/>
              <a:buChar char="•"/>
            </a:pPr>
            <a:r>
              <a:rPr lang="cs-CZ" dirty="0" err="1" smtClean="0"/>
              <a:t>Demonstration</a:t>
            </a:r>
            <a:endParaRPr lang="cs-CZ" dirty="0" smtClean="0"/>
          </a:p>
          <a:p>
            <a:pPr marL="285750" indent="-285750">
              <a:buFont typeface="Arial" panose="020B0604020202020204" pitchFamily="34" charset="0"/>
              <a:buChar char="•"/>
            </a:pPr>
            <a:r>
              <a:rPr lang="cs-CZ" dirty="0" smtClean="0"/>
              <a:t>Referendum</a:t>
            </a:r>
          </a:p>
          <a:p>
            <a:pPr marL="285750" indent="-285750">
              <a:buFont typeface="Arial" panose="020B0604020202020204" pitchFamily="34" charset="0"/>
              <a:buChar char="•"/>
            </a:pPr>
            <a:r>
              <a:rPr lang="cs-CZ" dirty="0" err="1" smtClean="0"/>
              <a:t>Information</a:t>
            </a:r>
            <a:endParaRPr lang="cs-CZ" dirty="0" smtClean="0"/>
          </a:p>
          <a:p>
            <a:pPr marL="285750" indent="-285750">
              <a:buFont typeface="Arial" panose="020B0604020202020204" pitchFamily="34" charset="0"/>
              <a:buChar char="•"/>
            </a:pPr>
            <a:r>
              <a:rPr lang="cs-CZ" dirty="0" err="1" smtClean="0"/>
              <a:t>Participation</a:t>
            </a:r>
            <a:r>
              <a:rPr lang="cs-CZ" dirty="0" smtClean="0"/>
              <a:t> in </a:t>
            </a:r>
            <a:r>
              <a:rPr lang="cs-CZ" dirty="0" err="1" smtClean="0"/>
              <a:t>proceedings</a:t>
            </a:r>
            <a:endParaRPr lang="cs-CZ" dirty="0" smtClean="0"/>
          </a:p>
          <a:p>
            <a:pPr marL="285750" indent="-285750">
              <a:buFont typeface="Arial" panose="020B0604020202020204" pitchFamily="34" charset="0"/>
              <a:buChar char="•"/>
            </a:pPr>
            <a:r>
              <a:rPr lang="cs-CZ" dirty="0" err="1" smtClean="0"/>
              <a:t>Judicial</a:t>
            </a:r>
            <a:r>
              <a:rPr lang="cs-CZ" dirty="0" smtClean="0"/>
              <a:t> </a:t>
            </a:r>
            <a:r>
              <a:rPr lang="cs-CZ" dirty="0" err="1" smtClean="0"/>
              <a:t>Protection</a:t>
            </a:r>
            <a:endParaRPr lang="cs-CZ" dirty="0"/>
          </a:p>
        </p:txBody>
      </p:sp>
    </p:spTree>
    <p:extLst>
      <p:ext uri="{BB962C8B-B14F-4D97-AF65-F5344CB8AC3E}">
        <p14:creationId xmlns:p14="http://schemas.microsoft.com/office/powerpoint/2010/main" val="27703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97968" y="319057"/>
            <a:ext cx="7488832" cy="584775"/>
          </a:xfrm>
          <a:prstGeom prst="rect">
            <a:avLst/>
          </a:prstGeom>
          <a:noFill/>
        </p:spPr>
        <p:txBody>
          <a:bodyPr wrap="square" rtlCol="0">
            <a:spAutoFit/>
          </a:bodyPr>
          <a:lstStyle/>
          <a:p>
            <a:r>
              <a:rPr lang="cs-CZ" sz="3200" b="1" dirty="0" err="1" smtClean="0"/>
              <a:t>Balancing</a:t>
            </a:r>
            <a:r>
              <a:rPr lang="cs-CZ" sz="3200" b="1" dirty="0" smtClean="0"/>
              <a:t> </a:t>
            </a:r>
            <a:r>
              <a:rPr lang="cs-CZ" sz="3200" b="1" dirty="0" err="1" smtClean="0"/>
              <a:t>the</a:t>
            </a:r>
            <a:r>
              <a:rPr lang="cs-CZ" sz="3200" b="1" dirty="0" smtClean="0"/>
              <a:t> </a:t>
            </a:r>
            <a:r>
              <a:rPr lang="cs-CZ" sz="3200" b="1" dirty="0" err="1" smtClean="0"/>
              <a:t>system</a:t>
            </a:r>
            <a:endParaRPr lang="cs-CZ" sz="3200" b="1" dirty="0"/>
          </a:p>
        </p:txBody>
      </p:sp>
      <p:sp>
        <p:nvSpPr>
          <p:cNvPr id="3" name="Obdélník 2"/>
          <p:cNvSpPr/>
          <p:nvPr/>
        </p:nvSpPr>
        <p:spPr>
          <a:xfrm>
            <a:off x="539552" y="1475656"/>
            <a:ext cx="8147248" cy="923330"/>
          </a:xfrm>
          <a:prstGeom prst="rect">
            <a:avLst/>
          </a:prstGeom>
        </p:spPr>
        <p:txBody>
          <a:bodyPr wrap="square">
            <a:spAutoFit/>
          </a:bodyPr>
          <a:lstStyle/>
          <a:p>
            <a:r>
              <a:rPr lang="de-DE" b="1" dirty="0">
                <a:solidFill>
                  <a:srgbClr val="444444"/>
                </a:solidFill>
                <a:latin typeface="inherit"/>
              </a:rPr>
              <a:t>C-115/09 Bund für Umwelt und Naturschutz Deutschland, Landesverband Nordrhein-Westfalen </a:t>
            </a:r>
            <a:r>
              <a:rPr lang="de-DE" b="1" dirty="0" err="1">
                <a:solidFill>
                  <a:srgbClr val="444444"/>
                </a:solidFill>
                <a:latin typeface="inherit"/>
              </a:rPr>
              <a:t>eVvBezirksregierung</a:t>
            </a:r>
            <a:r>
              <a:rPr lang="de-DE" b="1" dirty="0">
                <a:solidFill>
                  <a:srgbClr val="444444"/>
                </a:solidFill>
                <a:latin typeface="inherit"/>
              </a:rPr>
              <a:t> Arnsberg </a:t>
            </a:r>
            <a:r>
              <a:rPr lang="de-DE" b="1" dirty="0" err="1">
                <a:solidFill>
                  <a:srgbClr val="FF0000"/>
                </a:solidFill>
                <a:latin typeface="inherit"/>
              </a:rPr>
              <a:t>Trianel</a:t>
            </a:r>
            <a:r>
              <a:rPr lang="de-DE" b="1" dirty="0">
                <a:solidFill>
                  <a:srgbClr val="FF0000"/>
                </a:solidFill>
                <a:latin typeface="inherit"/>
              </a:rPr>
              <a:t> Kohlekraftwerk Lünen</a:t>
            </a:r>
            <a:endParaRPr lang="cs-CZ" dirty="0">
              <a:solidFill>
                <a:srgbClr val="FF0000"/>
              </a:solidFill>
            </a:endParaRPr>
          </a:p>
        </p:txBody>
      </p:sp>
      <p:sp>
        <p:nvSpPr>
          <p:cNvPr id="5" name="Obdélník 4"/>
          <p:cNvSpPr/>
          <p:nvPr/>
        </p:nvSpPr>
        <p:spPr>
          <a:xfrm>
            <a:off x="624995" y="3091504"/>
            <a:ext cx="7976362" cy="2554545"/>
          </a:xfrm>
          <a:prstGeom prst="rect">
            <a:avLst/>
          </a:prstGeom>
        </p:spPr>
        <p:txBody>
          <a:bodyPr wrap="square">
            <a:spAutoFit/>
          </a:bodyPr>
          <a:lstStyle/>
          <a:p>
            <a:r>
              <a:rPr lang="en-US" sz="2000" b="1" dirty="0">
                <a:solidFill>
                  <a:srgbClr val="00B050"/>
                </a:solidFill>
                <a:latin typeface="Open Sans"/>
              </a:rPr>
              <a:t>The German system of judicial </a:t>
            </a:r>
            <a:r>
              <a:rPr lang="en-US" sz="2000" b="1" dirty="0" smtClean="0">
                <a:solidFill>
                  <a:srgbClr val="00B050"/>
                </a:solidFill>
                <a:latin typeface="Open Sans"/>
              </a:rPr>
              <a:t>review</a:t>
            </a:r>
            <a:endParaRPr lang="cs-CZ" sz="2000" b="1" dirty="0" smtClean="0">
              <a:solidFill>
                <a:srgbClr val="00B050"/>
              </a:solidFill>
              <a:latin typeface="Open Sans"/>
            </a:endParaRPr>
          </a:p>
          <a:p>
            <a:endParaRPr lang="cs-CZ" sz="2000" b="1" dirty="0" smtClean="0">
              <a:solidFill>
                <a:srgbClr val="444444"/>
              </a:solidFill>
              <a:latin typeface="Open Sans"/>
            </a:endParaRPr>
          </a:p>
          <a:p>
            <a:pPr marL="285750" indent="-285750">
              <a:buFont typeface="Arial" panose="020B0604020202020204" pitchFamily="34" charset="0"/>
              <a:buChar char="•"/>
            </a:pPr>
            <a:r>
              <a:rPr lang="en-US" sz="2000" b="1" dirty="0" smtClean="0">
                <a:solidFill>
                  <a:srgbClr val="444444"/>
                </a:solidFill>
                <a:latin typeface="Open Sans"/>
              </a:rPr>
              <a:t>involves </a:t>
            </a:r>
            <a:r>
              <a:rPr lang="en-US" sz="2000" b="1" dirty="0">
                <a:solidFill>
                  <a:srgbClr val="444444"/>
                </a:solidFill>
                <a:latin typeface="Open Sans"/>
              </a:rPr>
              <a:t>a “careful and detailed” </a:t>
            </a:r>
            <a:r>
              <a:rPr lang="en-US" sz="2000" b="1" dirty="0">
                <a:solidFill>
                  <a:schemeClr val="tx2">
                    <a:lumMod val="60000"/>
                    <a:lumOff val="40000"/>
                  </a:schemeClr>
                </a:solidFill>
                <a:latin typeface="Open Sans"/>
              </a:rPr>
              <a:t>scrutiny of administrative </a:t>
            </a:r>
            <a:r>
              <a:rPr lang="en-US" sz="2000" b="1" dirty="0" smtClean="0">
                <a:solidFill>
                  <a:schemeClr val="tx2">
                    <a:lumMod val="60000"/>
                    <a:lumOff val="40000"/>
                  </a:schemeClr>
                </a:solidFill>
                <a:latin typeface="Open Sans"/>
              </a:rPr>
              <a:t>decisions</a:t>
            </a:r>
            <a:r>
              <a:rPr lang="cs-CZ" sz="2000" b="1" dirty="0" smtClean="0">
                <a:solidFill>
                  <a:srgbClr val="444444"/>
                </a:solidFill>
                <a:latin typeface="Open Sans"/>
              </a:rPr>
              <a:t>,</a:t>
            </a:r>
          </a:p>
          <a:p>
            <a:pPr marL="285750" indent="-285750">
              <a:buFont typeface="Arial" panose="020B0604020202020204" pitchFamily="34" charset="0"/>
              <a:buChar char="•"/>
            </a:pPr>
            <a:endParaRPr lang="cs-CZ" sz="2000" b="1" dirty="0" smtClean="0">
              <a:solidFill>
                <a:srgbClr val="444444"/>
              </a:solidFill>
              <a:latin typeface="Open Sans"/>
            </a:endParaRPr>
          </a:p>
          <a:p>
            <a:pPr marL="285750" indent="-285750">
              <a:buFont typeface="Arial" panose="020B0604020202020204" pitchFamily="34" charset="0"/>
              <a:buChar char="•"/>
            </a:pPr>
            <a:r>
              <a:rPr lang="en-US" sz="2000" b="1" dirty="0" smtClean="0">
                <a:solidFill>
                  <a:srgbClr val="444444"/>
                </a:solidFill>
                <a:latin typeface="Open Sans"/>
              </a:rPr>
              <a:t>admissibility </a:t>
            </a:r>
            <a:r>
              <a:rPr lang="en-US" sz="2000" b="1" dirty="0">
                <a:solidFill>
                  <a:srgbClr val="444444"/>
                </a:solidFill>
                <a:latin typeface="Open Sans"/>
              </a:rPr>
              <a:t>criteria are such that </a:t>
            </a:r>
            <a:r>
              <a:rPr lang="en-US" sz="2000" b="1" dirty="0">
                <a:solidFill>
                  <a:schemeClr val="tx2">
                    <a:lumMod val="60000"/>
                    <a:lumOff val="40000"/>
                  </a:schemeClr>
                </a:solidFill>
                <a:latin typeface="Open Sans"/>
              </a:rPr>
              <a:t>few are able to access this system</a:t>
            </a:r>
            <a:r>
              <a:rPr lang="en-US" sz="2000" b="1" dirty="0">
                <a:solidFill>
                  <a:srgbClr val="444444"/>
                </a:solidFill>
                <a:latin typeface="Open Sans"/>
              </a:rPr>
              <a:t>, particularly groups bringing actions alleging environmental harm.</a:t>
            </a:r>
            <a:endParaRPr lang="cs-CZ" sz="2000" dirty="0"/>
          </a:p>
        </p:txBody>
      </p:sp>
    </p:spTree>
    <p:extLst>
      <p:ext uri="{BB962C8B-B14F-4D97-AF65-F5344CB8AC3E}">
        <p14:creationId xmlns:p14="http://schemas.microsoft.com/office/powerpoint/2010/main" val="422941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Legal</a:t>
            </a:r>
            <a:r>
              <a:rPr lang="cs-CZ" sz="3200" b="1" dirty="0" smtClean="0"/>
              <a:t> </a:t>
            </a:r>
            <a:r>
              <a:rPr lang="cs-CZ" sz="3200" b="1" dirty="0" err="1" smtClean="0"/>
              <a:t>regulation</a:t>
            </a:r>
            <a:endParaRPr lang="cs-CZ" sz="3200" b="1" dirty="0"/>
          </a:p>
        </p:txBody>
      </p:sp>
      <p:pic>
        <p:nvPicPr>
          <p:cNvPr id="9" name="Picture 2" descr="http://weknowyourdreamz.com/images/ferrari/ferrari-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564904"/>
            <a:ext cx="692467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13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3600" dirty="0" err="1" smtClean="0"/>
              <a:t>Effective</a:t>
            </a:r>
            <a:r>
              <a:rPr lang="cs-CZ" sz="3600" dirty="0" smtClean="0"/>
              <a:t> </a:t>
            </a:r>
            <a:r>
              <a:rPr lang="cs-CZ" sz="3600" dirty="0" err="1" smtClean="0"/>
              <a:t>participation</a:t>
            </a:r>
            <a:r>
              <a:rPr lang="cs-CZ" sz="3600" dirty="0" smtClean="0"/>
              <a:t>?</a:t>
            </a:r>
            <a:endParaRPr lang="cs-CZ" sz="3600" dirty="0"/>
          </a:p>
          <a:p>
            <a:endParaRPr lang="cs-CZ" sz="4000" b="1" dirty="0"/>
          </a:p>
        </p:txBody>
      </p:sp>
      <p:pic>
        <p:nvPicPr>
          <p:cNvPr id="1026" name="Picture 2" descr="Výsledek obrázku pro greenpeace chvale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10747"/>
            <a:ext cx="4084081" cy="2246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ýsledok vyhľadávania obrázkov pre dopyt chvalet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399022"/>
            <a:ext cx="4536504" cy="2808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greenpeace chvalet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37" y="3803179"/>
            <a:ext cx="4117864" cy="231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1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pPr marL="0" indent="0">
              <a:buNone/>
            </a:pPr>
            <a:endParaRPr lang="cs-CZ" sz="2400" dirty="0"/>
          </a:p>
          <a:p>
            <a:endParaRPr lang="cs-CZ" sz="2400" dirty="0" smtClean="0"/>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3600" b="1" dirty="0" smtClean="0"/>
              <a:t>Public </a:t>
            </a:r>
            <a:r>
              <a:rPr lang="cs-CZ" sz="3600" b="1" dirty="0" err="1" smtClean="0"/>
              <a:t>participation</a:t>
            </a:r>
            <a:r>
              <a:rPr lang="cs-CZ" sz="3600" b="1" dirty="0" smtClean="0"/>
              <a:t>? </a:t>
            </a:r>
            <a:r>
              <a:rPr lang="cs-CZ" sz="3600" dirty="0" err="1" smtClean="0"/>
              <a:t>How</a:t>
            </a:r>
            <a:r>
              <a:rPr lang="cs-CZ" sz="3600" dirty="0" smtClean="0"/>
              <a:t>?</a:t>
            </a:r>
            <a:endParaRPr lang="cs-CZ" sz="3600" dirty="0"/>
          </a:p>
          <a:p>
            <a:endParaRPr lang="cs-CZ" sz="4000" b="1" dirty="0"/>
          </a:p>
        </p:txBody>
      </p:sp>
      <p:sp>
        <p:nvSpPr>
          <p:cNvPr id="6" name="TextovéPole 5"/>
          <p:cNvSpPr txBox="1"/>
          <p:nvPr/>
        </p:nvSpPr>
        <p:spPr>
          <a:xfrm>
            <a:off x="879754" y="5418736"/>
            <a:ext cx="7384491" cy="923330"/>
          </a:xfrm>
          <a:prstGeom prst="rect">
            <a:avLst/>
          </a:prstGeom>
          <a:noFill/>
        </p:spPr>
        <p:txBody>
          <a:bodyPr wrap="square" rtlCol="0">
            <a:spAutoFit/>
          </a:bodyPr>
          <a:lstStyle/>
          <a:p>
            <a:r>
              <a:rPr lang="cs-CZ" dirty="0" err="1" smtClean="0"/>
              <a:t>Capercaillie</a:t>
            </a:r>
            <a:r>
              <a:rPr lang="cs-CZ" dirty="0" smtClean="0"/>
              <a:t> - </a:t>
            </a:r>
            <a:r>
              <a:rPr lang="en-US" dirty="0"/>
              <a:t>a large, </a:t>
            </a:r>
            <a:r>
              <a:rPr lang="en-US" dirty="0" err="1"/>
              <a:t>turkeylike</a:t>
            </a:r>
            <a:r>
              <a:rPr lang="en-US" dirty="0"/>
              <a:t> Eurasian grouse of mature pine forests. The male has a courtship display in which it fans the tail and makes an extraordinary succession of sounds.</a:t>
            </a:r>
            <a:endParaRPr lang="cs-CZ" dirty="0"/>
          </a:p>
        </p:txBody>
      </p:sp>
      <p:pic>
        <p:nvPicPr>
          <p:cNvPr id="3074" name="Picture 2" descr="http://www.jiri-bohdal.com/tetrev-hlusec/991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261829"/>
            <a:ext cx="5653077" cy="410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pPr marL="0" indent="0">
              <a:buNone/>
            </a:pPr>
            <a:endParaRPr lang="cs-CZ" sz="2400" dirty="0"/>
          </a:p>
          <a:p>
            <a:endParaRPr lang="cs-CZ" sz="2400" dirty="0" smtClean="0"/>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788094" y="343825"/>
            <a:ext cx="8013576" cy="1200329"/>
          </a:xfrm>
          <a:prstGeom prst="rect">
            <a:avLst/>
          </a:prstGeom>
          <a:noFill/>
        </p:spPr>
        <p:txBody>
          <a:bodyPr wrap="square" rtlCol="0">
            <a:spAutoFit/>
          </a:bodyPr>
          <a:lstStyle/>
          <a:p>
            <a:r>
              <a:rPr lang="cs-CZ" sz="3600" b="1" dirty="0"/>
              <a:t>Marina </a:t>
            </a:r>
            <a:r>
              <a:rPr lang="cs-CZ" sz="3600" b="1" dirty="0" err="1"/>
              <a:t>Isla</a:t>
            </a:r>
            <a:r>
              <a:rPr lang="cs-CZ" sz="3600" b="1" dirty="0"/>
              <a:t> de </a:t>
            </a:r>
            <a:r>
              <a:rPr lang="cs-CZ" sz="3600" b="1" dirty="0" err="1" smtClean="0"/>
              <a:t>Valdecañas</a:t>
            </a:r>
            <a:endParaRPr lang="cs-CZ" sz="3600" b="1" dirty="0" smtClean="0"/>
          </a:p>
          <a:p>
            <a:endParaRPr lang="cs-CZ" sz="3600" b="1" dirty="0"/>
          </a:p>
        </p:txBody>
      </p:sp>
      <p:pic>
        <p:nvPicPr>
          <p:cNvPr id="1026" name="Picture 2" descr="http://zetaestaticos.com/extremadura/img/noticias/0/642/642567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72" y="2033547"/>
            <a:ext cx="762000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66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pPr marL="0" indent="0">
              <a:buNone/>
            </a:pPr>
            <a:endParaRPr lang="cs-CZ" sz="2400" dirty="0"/>
          </a:p>
          <a:p>
            <a:endParaRPr lang="cs-CZ" sz="2400" dirty="0" smtClean="0"/>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3600" b="1" dirty="0" smtClean="0"/>
              <a:t>Public </a:t>
            </a:r>
            <a:r>
              <a:rPr lang="cs-CZ" sz="3600" b="1" dirty="0" err="1" smtClean="0"/>
              <a:t>participation</a:t>
            </a:r>
            <a:r>
              <a:rPr lang="cs-CZ" sz="3600" b="1" dirty="0" smtClean="0"/>
              <a:t>? </a:t>
            </a:r>
            <a:r>
              <a:rPr lang="cs-CZ" sz="3600" dirty="0" err="1" smtClean="0"/>
              <a:t>How</a:t>
            </a:r>
            <a:r>
              <a:rPr lang="cs-CZ" sz="3600" dirty="0" smtClean="0"/>
              <a:t>?</a:t>
            </a:r>
            <a:endParaRPr lang="cs-CZ" sz="3600" dirty="0"/>
          </a:p>
          <a:p>
            <a:endParaRPr lang="cs-CZ" sz="4000" b="1" dirty="0"/>
          </a:p>
        </p:txBody>
      </p:sp>
      <p:sp>
        <p:nvSpPr>
          <p:cNvPr id="5" name="TextovéPole 4"/>
          <p:cNvSpPr txBox="1"/>
          <p:nvPr/>
        </p:nvSpPr>
        <p:spPr>
          <a:xfrm>
            <a:off x="651184" y="1015363"/>
            <a:ext cx="8013576" cy="5940088"/>
          </a:xfrm>
          <a:prstGeom prst="rect">
            <a:avLst/>
          </a:prstGeom>
          <a:noFill/>
        </p:spPr>
        <p:txBody>
          <a:bodyPr wrap="square" rtlCol="0">
            <a:spAutoFit/>
          </a:bodyPr>
          <a:lstStyle/>
          <a:p>
            <a:r>
              <a:rPr lang="cs-CZ" sz="3600" b="1" dirty="0"/>
              <a:t>Marina </a:t>
            </a:r>
            <a:r>
              <a:rPr lang="cs-CZ" sz="3600" b="1" dirty="0" err="1"/>
              <a:t>Isla</a:t>
            </a:r>
            <a:r>
              <a:rPr lang="cs-CZ" sz="3600" b="1" dirty="0"/>
              <a:t> de </a:t>
            </a:r>
            <a:r>
              <a:rPr lang="cs-CZ" sz="3600" b="1" dirty="0" err="1" smtClean="0"/>
              <a:t>Valdecañas</a:t>
            </a:r>
            <a:endParaRPr lang="cs-CZ" sz="3600" b="1" dirty="0" smtClean="0"/>
          </a:p>
          <a:p>
            <a:endParaRPr lang="cs-CZ" sz="3600" b="1" dirty="0"/>
          </a:p>
          <a:p>
            <a:pPr marL="571500" indent="-571500">
              <a:buFont typeface="Arial" panose="020B0604020202020204" pitchFamily="34" charset="0"/>
              <a:buChar char="•"/>
            </a:pPr>
            <a:r>
              <a:rPr lang="en-US" sz="2800" dirty="0"/>
              <a:t>The tourist resort </a:t>
            </a:r>
            <a:r>
              <a:rPr lang="en-US" sz="2800" dirty="0" smtClean="0"/>
              <a:t>in </a:t>
            </a:r>
            <a:r>
              <a:rPr lang="en-US" sz="2800" dirty="0"/>
              <a:t>the province of Caceres, which comprises hotels, 200 luxury villas, a golf course and a </a:t>
            </a:r>
            <a:r>
              <a:rPr lang="en-US" sz="2800" dirty="0" smtClean="0"/>
              <a:t>marina</a:t>
            </a:r>
            <a:r>
              <a:rPr lang="cs-CZ" sz="2800" dirty="0" smtClean="0"/>
              <a:t>. </a:t>
            </a:r>
          </a:p>
          <a:p>
            <a:pPr marL="571500" indent="-571500">
              <a:buFont typeface="Arial" panose="020B0604020202020204" pitchFamily="34" charset="0"/>
              <a:buChar char="•"/>
            </a:pPr>
            <a:endParaRPr lang="cs-CZ" sz="2800" dirty="0" smtClean="0"/>
          </a:p>
          <a:p>
            <a:pPr marL="571500" indent="-571500">
              <a:buFont typeface="Arial" panose="020B0604020202020204" pitchFamily="34" charset="0"/>
              <a:buChar char="•"/>
            </a:pPr>
            <a:r>
              <a:rPr lang="cs-CZ" sz="2800" dirty="0" err="1" smtClean="0"/>
              <a:t>It</a:t>
            </a:r>
            <a:r>
              <a:rPr lang="cs-CZ" sz="2800" dirty="0" smtClean="0"/>
              <a:t> w</a:t>
            </a:r>
            <a:r>
              <a:rPr lang="en-US" sz="2800" dirty="0" smtClean="0"/>
              <a:t>as </a:t>
            </a:r>
            <a:r>
              <a:rPr lang="en-US" sz="2800" dirty="0"/>
              <a:t>declared illegal by a Spanish Supreme Court ruling of 6 February 2014. The resort is located within a </a:t>
            </a:r>
            <a:r>
              <a:rPr lang="en-US" sz="2800" dirty="0" err="1"/>
              <a:t>Natura</a:t>
            </a:r>
            <a:r>
              <a:rPr lang="en-US" sz="2800" dirty="0"/>
              <a:t> 2000 protected </a:t>
            </a:r>
            <a:r>
              <a:rPr lang="en-US" sz="2800" dirty="0" smtClean="0"/>
              <a:t>area. </a:t>
            </a:r>
            <a:endParaRPr lang="cs-CZ" sz="2800" dirty="0" smtClean="0"/>
          </a:p>
          <a:p>
            <a:pPr marL="571500" indent="-571500">
              <a:buFont typeface="Arial" panose="020B0604020202020204" pitchFamily="34" charset="0"/>
              <a:buChar char="•"/>
            </a:pPr>
            <a:endParaRPr lang="cs-CZ" sz="2800" dirty="0"/>
          </a:p>
          <a:p>
            <a:pPr marL="571500" indent="-571500">
              <a:buFont typeface="Arial" panose="020B0604020202020204" pitchFamily="34" charset="0"/>
              <a:buChar char="•"/>
            </a:pPr>
            <a:r>
              <a:rPr lang="en-US" sz="2800" dirty="0" smtClean="0"/>
              <a:t>The </a:t>
            </a:r>
            <a:r>
              <a:rPr lang="en-US" sz="2800" dirty="0"/>
              <a:t>ruling comes after almost a decade of court proceedings, and at this stage the resort is already close to </a:t>
            </a:r>
            <a:r>
              <a:rPr lang="en-US" sz="2800" dirty="0" smtClean="0"/>
              <a:t>completion</a:t>
            </a:r>
            <a:r>
              <a:rPr lang="cs-CZ" sz="2800" dirty="0" smtClean="0"/>
              <a:t>.</a:t>
            </a:r>
            <a:endParaRPr lang="cs-CZ" sz="2800" b="1" dirty="0"/>
          </a:p>
        </p:txBody>
      </p:sp>
    </p:spTree>
    <p:extLst>
      <p:ext uri="{BB962C8B-B14F-4D97-AF65-F5344CB8AC3E}">
        <p14:creationId xmlns:p14="http://schemas.microsoft.com/office/powerpoint/2010/main" val="29579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The</a:t>
            </a:r>
            <a:r>
              <a:rPr lang="cs-CZ" sz="3200" b="1" dirty="0" smtClean="0"/>
              <a:t> </a:t>
            </a:r>
            <a:r>
              <a:rPr lang="cs-CZ" sz="3200" b="1" dirty="0" err="1" smtClean="0"/>
              <a:t>Aarhus</a:t>
            </a:r>
            <a:r>
              <a:rPr lang="cs-CZ" sz="3200" b="1" dirty="0" smtClean="0"/>
              <a:t> </a:t>
            </a:r>
            <a:r>
              <a:rPr lang="cs-CZ" sz="3200" b="1" dirty="0" err="1" smtClean="0"/>
              <a:t>Convention</a:t>
            </a:r>
            <a:r>
              <a:rPr lang="cs-CZ" sz="3200" b="1" dirty="0" smtClean="0"/>
              <a:t> – </a:t>
            </a:r>
            <a:r>
              <a:rPr lang="cs-CZ" sz="3200" b="1" dirty="0" err="1" smtClean="0"/>
              <a:t>national</a:t>
            </a:r>
            <a:r>
              <a:rPr lang="cs-CZ" sz="3200" b="1" dirty="0" smtClean="0"/>
              <a:t> </a:t>
            </a:r>
            <a:r>
              <a:rPr lang="cs-CZ" sz="3200" b="1" dirty="0" err="1" smtClean="0"/>
              <a:t>level</a:t>
            </a:r>
            <a:endParaRPr lang="cs-CZ" sz="3200" b="1" dirty="0"/>
          </a:p>
        </p:txBody>
      </p:sp>
      <p:sp>
        <p:nvSpPr>
          <p:cNvPr id="7" name="TextovéPole 6"/>
          <p:cNvSpPr txBox="1"/>
          <p:nvPr/>
        </p:nvSpPr>
        <p:spPr>
          <a:xfrm>
            <a:off x="683568" y="1041023"/>
            <a:ext cx="7128792" cy="7725192"/>
          </a:xfrm>
          <a:prstGeom prst="rect">
            <a:avLst/>
          </a:prstGeom>
          <a:noFill/>
        </p:spPr>
        <p:txBody>
          <a:bodyPr wrap="square" rtlCol="0">
            <a:spAutoFit/>
          </a:bodyPr>
          <a:lstStyle/>
          <a:p>
            <a:r>
              <a:rPr lang="cs-CZ" sz="2000" dirty="0" err="1" smtClean="0"/>
              <a:t>Various</a:t>
            </a:r>
            <a:r>
              <a:rPr lang="cs-CZ" sz="2000" dirty="0" smtClean="0"/>
              <a:t> </a:t>
            </a:r>
            <a:r>
              <a:rPr lang="cs-CZ" sz="2000" dirty="0" err="1" smtClean="0"/>
              <a:t>restrictions</a:t>
            </a:r>
            <a:r>
              <a:rPr lang="cs-CZ" sz="2000" dirty="0" smtClean="0"/>
              <a:t>:</a:t>
            </a:r>
          </a:p>
          <a:p>
            <a:endParaRPr lang="cs-CZ" sz="2000" dirty="0" smtClean="0"/>
          </a:p>
          <a:p>
            <a:r>
              <a:rPr lang="cs-CZ" sz="2000" b="1" dirty="0" err="1" smtClean="0"/>
              <a:t>Costs</a:t>
            </a:r>
            <a:r>
              <a:rPr lang="cs-CZ" sz="2000" b="1" dirty="0" smtClean="0"/>
              <a:t> </a:t>
            </a:r>
            <a:r>
              <a:rPr lang="cs-CZ" sz="2000" b="1" dirty="0" err="1" smtClean="0"/>
              <a:t>of</a:t>
            </a:r>
            <a:r>
              <a:rPr lang="cs-CZ" sz="2000" b="1" dirty="0" smtClean="0"/>
              <a:t> </a:t>
            </a:r>
            <a:r>
              <a:rPr lang="cs-CZ" sz="2000" b="1" dirty="0" err="1" smtClean="0"/>
              <a:t>the</a:t>
            </a:r>
            <a:r>
              <a:rPr lang="cs-CZ" sz="2000" b="1" dirty="0" smtClean="0"/>
              <a:t> </a:t>
            </a:r>
            <a:r>
              <a:rPr lang="cs-CZ" sz="2000" b="1" dirty="0" err="1" smtClean="0"/>
              <a:t>proceedings</a:t>
            </a:r>
            <a:r>
              <a:rPr lang="cs-CZ" sz="2000" b="1" dirty="0" smtClean="0"/>
              <a:t>? </a:t>
            </a:r>
            <a:r>
              <a:rPr lang="cs-CZ" sz="2000" i="1" dirty="0" smtClean="0"/>
              <a:t>C</a:t>
            </a:r>
            <a:r>
              <a:rPr lang="en-US" sz="2000" i="1" dirty="0" err="1" smtClean="0"/>
              <a:t>osts</a:t>
            </a:r>
            <a:r>
              <a:rPr lang="en-US" sz="2000" i="1" dirty="0" smtClean="0"/>
              <a:t> follow the event rule</a:t>
            </a:r>
            <a:r>
              <a:rPr lang="cs-CZ" sz="2000" i="1" dirty="0" smtClean="0"/>
              <a:t>?</a:t>
            </a:r>
            <a:endParaRPr lang="cs-CZ" sz="2000" b="1" dirty="0" smtClean="0"/>
          </a:p>
          <a:p>
            <a:endParaRPr lang="cs-CZ" sz="2000" b="1" dirty="0" smtClean="0"/>
          </a:p>
          <a:p>
            <a:r>
              <a:rPr lang="cs-CZ" sz="2000" dirty="0" smtClean="0"/>
              <a:t>Lilian </a:t>
            </a:r>
            <a:r>
              <a:rPr lang="cs-CZ" sz="2000" dirty="0" err="1" smtClean="0"/>
              <a:t>Pallikaropoulos</a:t>
            </a:r>
            <a:r>
              <a:rPr lang="cs-CZ" sz="2000" dirty="0" smtClean="0"/>
              <a:t> </a:t>
            </a:r>
            <a:r>
              <a:rPr lang="cs-CZ" sz="2000" dirty="0" err="1" smtClean="0"/>
              <a:t>from</a:t>
            </a:r>
            <a:r>
              <a:rPr lang="cs-CZ" sz="2000" dirty="0" smtClean="0"/>
              <a:t> Rugby – £ 90.000</a:t>
            </a:r>
          </a:p>
          <a:p>
            <a:endParaRPr lang="cs-CZ" sz="2000" b="1" dirty="0" smtClean="0"/>
          </a:p>
          <a:p>
            <a:endParaRPr lang="cs-CZ" sz="2000" b="1" dirty="0" smtClean="0"/>
          </a:p>
          <a:p>
            <a:endParaRPr lang="cs-CZ" sz="2000" b="1" dirty="0" smtClean="0"/>
          </a:p>
          <a:p>
            <a:endParaRPr lang="cs-CZ" sz="2000" b="1" dirty="0" smtClean="0"/>
          </a:p>
          <a:p>
            <a:endParaRPr lang="cs-CZ" sz="2000" b="1" dirty="0" smtClean="0"/>
          </a:p>
          <a:p>
            <a:endParaRPr lang="cs-CZ" sz="2000" b="1" dirty="0" smtClean="0"/>
          </a:p>
          <a:p>
            <a:endParaRPr lang="cs-CZ" sz="2000" b="1" dirty="0" smtClean="0"/>
          </a:p>
          <a:p>
            <a:endParaRPr lang="cs-CZ" sz="2000" b="1" dirty="0" smtClean="0"/>
          </a:p>
          <a:p>
            <a:endParaRPr lang="cs-CZ" sz="2000" b="1" dirty="0" smtClean="0"/>
          </a:p>
          <a:p>
            <a:endParaRPr lang="cs-CZ" sz="2000" b="1" dirty="0" smtClean="0"/>
          </a:p>
          <a:p>
            <a:endParaRPr lang="cs-CZ" sz="2000" b="1" dirty="0" smtClean="0"/>
          </a:p>
          <a:p>
            <a:r>
              <a:rPr lang="cs-CZ" sz="2000" dirty="0" smtClean="0"/>
              <a:t>Maximum, </a:t>
            </a:r>
            <a:r>
              <a:rPr lang="cs-CZ" sz="2000" dirty="0" err="1" smtClean="0"/>
              <a:t>legal</a:t>
            </a:r>
            <a:r>
              <a:rPr lang="cs-CZ" sz="2000" dirty="0" smtClean="0"/>
              <a:t> </a:t>
            </a:r>
            <a:r>
              <a:rPr lang="cs-CZ" sz="2000" dirty="0" err="1" smtClean="0"/>
              <a:t>aid</a:t>
            </a:r>
            <a:r>
              <a:rPr lang="cs-CZ" sz="2000" dirty="0" smtClean="0"/>
              <a:t>, </a:t>
            </a:r>
            <a:r>
              <a:rPr lang="cs-CZ" sz="2000" dirty="0" err="1" smtClean="0"/>
              <a:t>moderation</a:t>
            </a:r>
            <a:r>
              <a:rPr lang="cs-CZ" sz="2000" dirty="0" smtClean="0"/>
              <a:t>, C-260/11 (</a:t>
            </a:r>
            <a:r>
              <a:rPr lang="cs-CZ" sz="2000" i="1" dirty="0" err="1" smtClean="0"/>
              <a:t>Edwards</a:t>
            </a:r>
            <a:r>
              <a:rPr lang="cs-CZ" sz="2000" dirty="0" smtClean="0"/>
              <a:t>)</a:t>
            </a:r>
            <a:endParaRPr lang="cs-CZ" sz="2000" b="1" dirty="0" smtClean="0"/>
          </a:p>
          <a:p>
            <a:endParaRPr lang="cs-CZ" sz="2000" b="1" dirty="0" smtClean="0"/>
          </a:p>
          <a:p>
            <a:r>
              <a:rPr lang="cs-CZ" sz="2000" b="1" dirty="0" smtClean="0"/>
              <a:t> </a:t>
            </a:r>
          </a:p>
          <a:p>
            <a:endParaRPr lang="cs-CZ" sz="2000" b="1" dirty="0" smtClean="0"/>
          </a:p>
          <a:p>
            <a:endParaRPr lang="cs-CZ" sz="2000" b="1" dirty="0" smtClean="0"/>
          </a:p>
          <a:p>
            <a:endParaRPr lang="cs-CZ" sz="2000" dirty="0" smtClean="0"/>
          </a:p>
          <a:p>
            <a:endParaRPr lang="cs-CZ" sz="2000" dirty="0" smtClean="0"/>
          </a:p>
          <a:p>
            <a:endParaRPr lang="cs-CZ" dirty="0" smtClean="0"/>
          </a:p>
          <a:p>
            <a:endParaRPr lang="cs-CZ" dirty="0"/>
          </a:p>
        </p:txBody>
      </p:sp>
      <p:pic>
        <p:nvPicPr>
          <p:cNvPr id="43010" name="Picture 2" descr="http://newsimg.bbc.co.uk/media/images/44911000/jpg/_44911738_cement_bbc_512i.jpg">
            <a:hlinkClick r:id="rId4"/>
          </p:cNvPr>
          <p:cNvPicPr>
            <a:picLocks noChangeAspect="1" noChangeArrowheads="1"/>
          </p:cNvPicPr>
          <p:nvPr/>
        </p:nvPicPr>
        <p:blipFill>
          <a:blip r:embed="rId5" cstate="print"/>
          <a:srcRect/>
          <a:stretch>
            <a:fillRect/>
          </a:stretch>
        </p:blipFill>
        <p:spPr bwMode="auto">
          <a:xfrm>
            <a:off x="1691680" y="2852936"/>
            <a:ext cx="4876800" cy="2743201"/>
          </a:xfrm>
          <a:prstGeom prst="rect">
            <a:avLst/>
          </a:prstGeom>
          <a:noFill/>
        </p:spPr>
      </p:pic>
    </p:spTree>
    <p:extLst>
      <p:ext uri="{BB962C8B-B14F-4D97-AF65-F5344CB8AC3E}">
        <p14:creationId xmlns:p14="http://schemas.microsoft.com/office/powerpoint/2010/main" val="2352194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Sources</a:t>
            </a:r>
            <a:r>
              <a:rPr lang="cs-CZ" sz="3200" b="1" dirty="0" smtClean="0"/>
              <a:t> </a:t>
            </a:r>
            <a:r>
              <a:rPr lang="cs-CZ" sz="3200" b="1" dirty="0" err="1" smtClean="0"/>
              <a:t>of</a:t>
            </a:r>
            <a:r>
              <a:rPr lang="cs-CZ" sz="3200" b="1" dirty="0" smtClean="0"/>
              <a:t> </a:t>
            </a:r>
            <a:r>
              <a:rPr lang="cs-CZ" sz="3200" b="1" dirty="0" err="1" smtClean="0"/>
              <a:t>legal</a:t>
            </a:r>
            <a:r>
              <a:rPr lang="cs-CZ" sz="3200" b="1" dirty="0" smtClean="0"/>
              <a:t> </a:t>
            </a:r>
            <a:r>
              <a:rPr lang="cs-CZ" sz="3200" b="1" dirty="0" err="1" smtClean="0"/>
              <a:t>regulation</a:t>
            </a:r>
            <a:endParaRPr lang="cs-CZ" sz="3200" b="1" dirty="0"/>
          </a:p>
        </p:txBody>
      </p:sp>
      <p:sp>
        <p:nvSpPr>
          <p:cNvPr id="8" name="TextovéPole 7"/>
          <p:cNvSpPr txBox="1"/>
          <p:nvPr/>
        </p:nvSpPr>
        <p:spPr>
          <a:xfrm>
            <a:off x="1835696" y="2348880"/>
            <a:ext cx="7632848" cy="523220"/>
          </a:xfrm>
          <a:prstGeom prst="rect">
            <a:avLst/>
          </a:prstGeom>
          <a:noFill/>
        </p:spPr>
        <p:txBody>
          <a:bodyPr wrap="square" rtlCol="0">
            <a:spAutoFit/>
          </a:bodyPr>
          <a:lstStyle/>
          <a:p>
            <a:r>
              <a:rPr lang="cs-CZ" sz="2800" b="1" dirty="0" err="1" smtClean="0"/>
              <a:t>Participation</a:t>
            </a:r>
            <a:r>
              <a:rPr lang="cs-CZ" sz="2800" b="1" dirty="0" smtClean="0"/>
              <a:t> </a:t>
            </a:r>
            <a:r>
              <a:rPr lang="cs-CZ" sz="2800" b="1" dirty="0" err="1" smtClean="0"/>
              <a:t>at</a:t>
            </a:r>
            <a:r>
              <a:rPr lang="cs-CZ" sz="2800" b="1" dirty="0" smtClean="0"/>
              <a:t> </a:t>
            </a:r>
            <a:r>
              <a:rPr lang="cs-CZ" sz="2800" b="1" dirty="0" err="1" smtClean="0"/>
              <a:t>the</a:t>
            </a:r>
            <a:r>
              <a:rPr lang="cs-CZ" sz="2800" b="1" dirty="0" smtClean="0"/>
              <a:t> </a:t>
            </a:r>
            <a:r>
              <a:rPr lang="cs-CZ" sz="2800" b="1" dirty="0" err="1" smtClean="0"/>
              <a:t>national</a:t>
            </a:r>
            <a:r>
              <a:rPr lang="cs-CZ" sz="2800" b="1" dirty="0" smtClean="0"/>
              <a:t> </a:t>
            </a:r>
            <a:r>
              <a:rPr lang="cs-CZ" sz="2800" b="1" dirty="0" err="1" smtClean="0"/>
              <a:t>level</a:t>
            </a:r>
            <a:endParaRPr lang="cs-CZ" sz="2800" b="1" dirty="0"/>
          </a:p>
        </p:txBody>
      </p:sp>
      <p:sp>
        <p:nvSpPr>
          <p:cNvPr id="7" name="Obdélník 6"/>
          <p:cNvSpPr/>
          <p:nvPr/>
        </p:nvSpPr>
        <p:spPr>
          <a:xfrm>
            <a:off x="323528"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IL</a:t>
            </a:r>
            <a:endParaRPr lang="cs-CZ" sz="3200" b="1" dirty="0"/>
          </a:p>
        </p:txBody>
      </p:sp>
      <p:sp>
        <p:nvSpPr>
          <p:cNvPr id="9" name="Obdélník 8"/>
          <p:cNvSpPr/>
          <p:nvPr/>
        </p:nvSpPr>
        <p:spPr>
          <a:xfrm>
            <a:off x="3347864"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EU</a:t>
            </a:r>
            <a:endParaRPr lang="cs-CZ" sz="3200" b="1" dirty="0"/>
          </a:p>
        </p:txBody>
      </p:sp>
      <p:sp>
        <p:nvSpPr>
          <p:cNvPr id="10" name="Obdélník 9"/>
          <p:cNvSpPr/>
          <p:nvPr/>
        </p:nvSpPr>
        <p:spPr>
          <a:xfrm>
            <a:off x="6156176"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NL</a:t>
            </a:r>
            <a:endParaRPr lang="cs-CZ" sz="3200" b="1" dirty="0"/>
          </a:p>
        </p:txBody>
      </p:sp>
      <p:sp>
        <p:nvSpPr>
          <p:cNvPr id="11" name="TextovéPole 10"/>
          <p:cNvSpPr txBox="1"/>
          <p:nvPr/>
        </p:nvSpPr>
        <p:spPr>
          <a:xfrm>
            <a:off x="2699792" y="3645024"/>
            <a:ext cx="5256584" cy="523220"/>
          </a:xfrm>
          <a:prstGeom prst="rect">
            <a:avLst/>
          </a:prstGeom>
          <a:noFill/>
        </p:spPr>
        <p:txBody>
          <a:bodyPr wrap="square" rtlCol="0">
            <a:spAutoFit/>
          </a:bodyPr>
          <a:lstStyle/>
          <a:p>
            <a:r>
              <a:rPr lang="cs-CZ" sz="2800" dirty="0" smtClean="0"/>
              <a:t>+                                   +</a:t>
            </a:r>
            <a:endParaRPr lang="cs-CZ" sz="2800" dirty="0"/>
          </a:p>
        </p:txBody>
      </p:sp>
      <p:sp>
        <p:nvSpPr>
          <p:cNvPr id="12" name="TextovéPole 11"/>
          <p:cNvSpPr txBox="1"/>
          <p:nvPr/>
        </p:nvSpPr>
        <p:spPr>
          <a:xfrm>
            <a:off x="2735288" y="4941168"/>
            <a:ext cx="6408712" cy="584775"/>
          </a:xfrm>
          <a:prstGeom prst="rect">
            <a:avLst/>
          </a:prstGeom>
          <a:noFill/>
        </p:spPr>
        <p:txBody>
          <a:bodyPr wrap="square" rtlCol="0">
            <a:spAutoFit/>
          </a:bodyPr>
          <a:lstStyle/>
          <a:p>
            <a:r>
              <a:rPr lang="cs-CZ" sz="3200" b="1" dirty="0" smtClean="0"/>
              <a:t>= 28 </a:t>
            </a:r>
            <a:r>
              <a:rPr lang="cs-CZ" sz="3200" b="1" dirty="0" err="1" smtClean="0"/>
              <a:t>different</a:t>
            </a:r>
            <a:r>
              <a:rPr lang="cs-CZ" sz="3200" b="1" dirty="0" smtClean="0"/>
              <a:t> </a:t>
            </a:r>
            <a:r>
              <a:rPr lang="cs-CZ" sz="3200" b="1" dirty="0" err="1" smtClean="0"/>
              <a:t>systems</a:t>
            </a:r>
            <a:endParaRPr lang="cs-CZ" sz="3200" b="1" dirty="0"/>
          </a:p>
        </p:txBody>
      </p:sp>
    </p:spTree>
    <p:extLst>
      <p:ext uri="{BB962C8B-B14F-4D97-AF65-F5344CB8AC3E}">
        <p14:creationId xmlns:p14="http://schemas.microsoft.com/office/powerpoint/2010/main" val="350019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461665"/>
          </a:xfrm>
          <a:prstGeom prst="rect">
            <a:avLst/>
          </a:prstGeom>
          <a:noFill/>
        </p:spPr>
        <p:txBody>
          <a:bodyPr wrap="square" rtlCol="0">
            <a:spAutoFit/>
          </a:bodyPr>
          <a:lstStyle/>
          <a:p>
            <a:r>
              <a:rPr lang="cs-CZ" sz="2400" b="1" dirty="0" err="1" smtClean="0"/>
              <a:t>Where</a:t>
            </a:r>
            <a:r>
              <a:rPr lang="cs-CZ" sz="2400" b="1" dirty="0" smtClean="0"/>
              <a:t> to </a:t>
            </a:r>
            <a:r>
              <a:rPr lang="cs-CZ" sz="2400" b="1" dirty="0" err="1" smtClean="0"/>
              <a:t>get</a:t>
            </a:r>
            <a:r>
              <a:rPr lang="cs-CZ" sz="2400" b="1" dirty="0" smtClean="0"/>
              <a:t> more </a:t>
            </a:r>
            <a:r>
              <a:rPr lang="cs-CZ" sz="2400" b="1" dirty="0" err="1" smtClean="0"/>
              <a:t>info</a:t>
            </a:r>
            <a:r>
              <a:rPr lang="cs-CZ" sz="2400" b="1" dirty="0" smtClean="0"/>
              <a:t> on </a:t>
            </a:r>
            <a:r>
              <a:rPr lang="cs-CZ" sz="2400" b="1" dirty="0" err="1" smtClean="0"/>
              <a:t>the</a:t>
            </a:r>
            <a:r>
              <a:rPr lang="cs-CZ" sz="2400" b="1" dirty="0" smtClean="0"/>
              <a:t> EU </a:t>
            </a:r>
            <a:r>
              <a:rPr lang="cs-CZ" sz="2400" b="1" dirty="0" err="1" smtClean="0"/>
              <a:t>environmental</a:t>
            </a:r>
            <a:r>
              <a:rPr lang="cs-CZ" sz="2400" b="1" dirty="0" smtClean="0"/>
              <a:t> </a:t>
            </a:r>
            <a:r>
              <a:rPr lang="cs-CZ" sz="2400" b="1" dirty="0" err="1" smtClean="0"/>
              <a:t>law</a:t>
            </a:r>
            <a:r>
              <a:rPr lang="cs-CZ" sz="2400" b="1" dirty="0" smtClean="0"/>
              <a:t>?</a:t>
            </a:r>
            <a:endParaRPr lang="cs-CZ" sz="24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pic>
        <p:nvPicPr>
          <p:cNvPr id="11" name="Obrázek 10"/>
          <p:cNvPicPr>
            <a:picLocks noChangeAspect="1"/>
          </p:cNvPicPr>
          <p:nvPr/>
        </p:nvPicPr>
        <p:blipFill>
          <a:blip r:embed="rId4"/>
          <a:stretch>
            <a:fillRect/>
          </a:stretch>
        </p:blipFill>
        <p:spPr>
          <a:xfrm>
            <a:off x="487352" y="1448862"/>
            <a:ext cx="5193110" cy="4177544"/>
          </a:xfrm>
          <a:prstGeom prst="rect">
            <a:avLst/>
          </a:prstGeom>
        </p:spPr>
      </p:pic>
      <p:sp>
        <p:nvSpPr>
          <p:cNvPr id="12" name="Shape 119"/>
          <p:cNvSpPr txBox="1"/>
          <p:nvPr/>
        </p:nvSpPr>
        <p:spPr>
          <a:xfrm>
            <a:off x="269555" y="5733256"/>
            <a:ext cx="11088657" cy="3948894"/>
          </a:xfrm>
          <a:prstGeom prst="rect">
            <a:avLst/>
          </a:prstGeom>
          <a:noFill/>
          <a:ln>
            <a:noFill/>
          </a:ln>
        </p:spPr>
        <p:txBody>
          <a:bodyPr lIns="91425" tIns="91425" rIns="91425" bIns="91425" anchor="t" anchorCtr="0">
            <a:noAutofit/>
          </a:bodyPr>
          <a:lstStyle/>
          <a:p>
            <a:pPr lvl="0">
              <a:spcBef>
                <a:spcPts val="600"/>
              </a:spcBef>
            </a:pPr>
            <a:r>
              <a:rPr lang="cs-CZ" sz="1100" b="1" i="1" dirty="0">
                <a:latin typeface="Cambria" pitchFamily="18" charset="0"/>
                <a:ea typeface="Roboto Slab" panose="020B0604020202020204" charset="0"/>
                <a:hlinkClick r:id="rId5"/>
              </a:rPr>
              <a:t>https://www.era.int/cgi-bin/cms?_SID=NEW&amp;_sprache=en&amp;_bereich=artikel&amp;_</a:t>
            </a:r>
            <a:r>
              <a:rPr lang="cs-CZ" sz="1100" b="1" i="1" dirty="0" smtClean="0">
                <a:latin typeface="Cambria" pitchFamily="18" charset="0"/>
                <a:ea typeface="Roboto Slab" panose="020B0604020202020204" charset="0"/>
                <a:hlinkClick r:id="rId5"/>
              </a:rPr>
              <a:t>aktion=detail&amp;idartikel=125276</a:t>
            </a:r>
            <a:r>
              <a:rPr lang="cs-CZ" sz="1100" b="1" i="1" dirty="0" smtClean="0">
                <a:latin typeface="Cambria" pitchFamily="18" charset="0"/>
                <a:ea typeface="Roboto Slab" panose="020B0604020202020204" charset="0"/>
              </a:rPr>
              <a:t> </a:t>
            </a:r>
          </a:p>
          <a:p>
            <a:pPr lvl="0">
              <a:spcBef>
                <a:spcPts val="600"/>
              </a:spcBef>
              <a:buFont typeface="Arial" pitchFamily="34" charset="0"/>
              <a:buChar char="•"/>
            </a:pPr>
            <a:endParaRPr lang="cs-CZ" sz="1600" b="1" i="1" dirty="0" smtClean="0">
              <a:latin typeface="Cambria" pitchFamily="18" charset="0"/>
              <a:ea typeface="Roboto Slab" panose="020B0604020202020204" charset="0"/>
            </a:endParaRPr>
          </a:p>
        </p:txBody>
      </p:sp>
    </p:spTree>
    <p:extLst>
      <p:ext uri="{BB962C8B-B14F-4D97-AF65-F5344CB8AC3E}">
        <p14:creationId xmlns:p14="http://schemas.microsoft.com/office/powerpoint/2010/main" val="2891346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a:bodyPr>
          <a:lstStyle/>
          <a:p>
            <a:r>
              <a:rPr lang="cs-CZ" sz="2400" dirty="0" smtClean="0"/>
              <a:t>P</a:t>
            </a:r>
            <a:r>
              <a:rPr lang="en-US" sz="2400" dirty="0" err="1" smtClean="0"/>
              <a:t>rinciple</a:t>
            </a:r>
            <a:r>
              <a:rPr lang="en-US" sz="2400" dirty="0" smtClean="0"/>
              <a:t> </a:t>
            </a:r>
            <a:r>
              <a:rPr lang="en-US" sz="2400" dirty="0"/>
              <a:t>l of the Stockholm Declaration on the </a:t>
            </a:r>
            <a:r>
              <a:rPr lang="en-US" sz="2400" dirty="0" smtClean="0"/>
              <a:t>Human</a:t>
            </a:r>
            <a:r>
              <a:rPr lang="cs-CZ" sz="2400" dirty="0" smtClean="0"/>
              <a:t> </a:t>
            </a:r>
            <a:r>
              <a:rPr lang="en-US" sz="2400" dirty="0" smtClean="0"/>
              <a:t>Environment</a:t>
            </a:r>
            <a:r>
              <a:rPr lang="cs-CZ" sz="2400" dirty="0" smtClean="0"/>
              <a:t> (1972)</a:t>
            </a:r>
          </a:p>
          <a:p>
            <a:r>
              <a:rPr lang="cs-CZ" sz="2400" dirty="0"/>
              <a:t>P</a:t>
            </a:r>
            <a:r>
              <a:rPr lang="en-US" sz="2400" dirty="0" err="1" smtClean="0"/>
              <a:t>rinciple</a:t>
            </a:r>
            <a:r>
              <a:rPr lang="en-US" sz="2400" dirty="0" smtClean="0"/>
              <a:t> </a:t>
            </a:r>
            <a:r>
              <a:rPr lang="en-US" sz="2400" dirty="0"/>
              <a:t>10 of the Rio Declaration on Environment </a:t>
            </a:r>
            <a:r>
              <a:rPr lang="en-US" sz="2400" dirty="0" smtClean="0"/>
              <a:t>and</a:t>
            </a:r>
            <a:r>
              <a:rPr lang="cs-CZ" sz="2400" dirty="0" smtClean="0"/>
              <a:t> </a:t>
            </a:r>
            <a:r>
              <a:rPr lang="en-US" sz="2400" dirty="0" smtClean="0"/>
              <a:t>Development</a:t>
            </a:r>
            <a:endParaRPr lang="cs-CZ" sz="2400" dirty="0" smtClean="0"/>
          </a:p>
          <a:p>
            <a:r>
              <a:rPr lang="cs-CZ" sz="2400" dirty="0" smtClean="0"/>
              <a:t>UN </a:t>
            </a:r>
            <a:r>
              <a:rPr lang="en-US" sz="2400" dirty="0" smtClean="0"/>
              <a:t>General </a:t>
            </a:r>
            <a:r>
              <a:rPr lang="en-US" sz="2400" dirty="0"/>
              <a:t>Assembly resolutions </a:t>
            </a:r>
            <a:r>
              <a:rPr lang="cs-CZ" sz="2400" dirty="0" smtClean="0"/>
              <a:t>(1982)</a:t>
            </a:r>
            <a:r>
              <a:rPr lang="en-US" sz="2400" dirty="0" smtClean="0"/>
              <a:t> </a:t>
            </a:r>
            <a:r>
              <a:rPr lang="en-US" sz="2400" dirty="0"/>
              <a:t>on the World Charter for Nature and </a:t>
            </a:r>
            <a:r>
              <a:rPr lang="cs-CZ" sz="2400" dirty="0" smtClean="0"/>
              <a:t>(</a:t>
            </a:r>
            <a:r>
              <a:rPr lang="en-US" sz="2400" dirty="0" smtClean="0"/>
              <a:t>1990</a:t>
            </a:r>
            <a:r>
              <a:rPr lang="cs-CZ" sz="2400" dirty="0" smtClean="0"/>
              <a:t>)</a:t>
            </a:r>
            <a:r>
              <a:rPr lang="en-US" sz="2400" dirty="0" smtClean="0"/>
              <a:t> </a:t>
            </a:r>
            <a:r>
              <a:rPr lang="en-US" sz="2400" dirty="0"/>
              <a:t>on </a:t>
            </a:r>
            <a:r>
              <a:rPr lang="en-US" sz="2400" dirty="0" smtClean="0"/>
              <a:t>the</a:t>
            </a:r>
            <a:r>
              <a:rPr lang="cs-CZ" sz="2400" dirty="0" smtClean="0"/>
              <a:t> </a:t>
            </a:r>
            <a:r>
              <a:rPr lang="en-US" sz="2400" dirty="0" smtClean="0"/>
              <a:t>need </a:t>
            </a:r>
            <a:r>
              <a:rPr lang="en-US" sz="2400" dirty="0"/>
              <a:t>to ensure a healthy environment for the well-being of </a:t>
            </a:r>
            <a:r>
              <a:rPr lang="en-US" sz="2400" dirty="0" smtClean="0"/>
              <a:t>individuals</a:t>
            </a:r>
            <a:endParaRPr lang="cs-CZ" sz="2400" dirty="0" smtClean="0"/>
          </a:p>
          <a:p>
            <a:r>
              <a:rPr lang="cs-CZ" sz="2400" dirty="0" err="1"/>
              <a:t>The</a:t>
            </a:r>
            <a:r>
              <a:rPr lang="cs-CZ" sz="2400" dirty="0"/>
              <a:t> </a:t>
            </a:r>
            <a:r>
              <a:rPr lang="cs-CZ" sz="2400" dirty="0" err="1"/>
              <a:t>Aarhus</a:t>
            </a:r>
            <a:r>
              <a:rPr lang="cs-CZ" sz="2400" dirty="0"/>
              <a:t> </a:t>
            </a:r>
            <a:r>
              <a:rPr lang="cs-CZ" sz="2400" dirty="0" err="1"/>
              <a:t>Convention</a:t>
            </a:r>
            <a:endParaRPr lang="cs-CZ" sz="2400" dirty="0"/>
          </a:p>
          <a:p>
            <a:r>
              <a:rPr lang="cs-CZ" sz="2400" dirty="0" err="1" smtClean="0"/>
              <a:t>Principle</a:t>
            </a:r>
            <a:r>
              <a:rPr lang="cs-CZ" sz="2400" dirty="0" smtClean="0"/>
              <a:t> </a:t>
            </a:r>
            <a:r>
              <a:rPr lang="cs-CZ" sz="2400" dirty="0" err="1" smtClean="0"/>
              <a:t>of</a:t>
            </a:r>
            <a:r>
              <a:rPr lang="cs-CZ" sz="2400" dirty="0" smtClean="0"/>
              <a:t> EU </a:t>
            </a:r>
            <a:r>
              <a:rPr lang="cs-CZ" sz="2400" dirty="0" err="1" smtClean="0"/>
              <a:t>environmental</a:t>
            </a:r>
            <a:r>
              <a:rPr lang="cs-CZ" sz="2400" dirty="0" smtClean="0"/>
              <a:t> </a:t>
            </a:r>
            <a:r>
              <a:rPr lang="cs-CZ" sz="2400" dirty="0" err="1" smtClean="0"/>
              <a:t>law</a:t>
            </a:r>
            <a:endParaRPr lang="cs-CZ" sz="2400" dirty="0" smtClean="0"/>
          </a:p>
          <a:p>
            <a:r>
              <a:rPr lang="cs-CZ" sz="2400" dirty="0" err="1" smtClean="0"/>
              <a:t>Customary</a:t>
            </a:r>
            <a:r>
              <a:rPr lang="cs-CZ" sz="2400" dirty="0" smtClean="0"/>
              <a:t> </a:t>
            </a:r>
            <a:r>
              <a:rPr lang="cs-CZ" sz="2400" dirty="0" err="1" smtClean="0"/>
              <a:t>international</a:t>
            </a:r>
            <a:r>
              <a:rPr lang="cs-CZ" sz="2400" dirty="0" smtClean="0"/>
              <a:t> </a:t>
            </a:r>
            <a:r>
              <a:rPr lang="cs-CZ" sz="2400" dirty="0" err="1" smtClean="0"/>
              <a:t>law</a:t>
            </a:r>
            <a:r>
              <a:rPr lang="cs-CZ" sz="2400" dirty="0" smtClean="0"/>
              <a:t>? </a:t>
            </a:r>
          </a:p>
          <a:p>
            <a:pPr marL="0" indent="0">
              <a:buNone/>
            </a:pP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International </a:t>
            </a:r>
            <a:r>
              <a:rPr lang="cs-CZ" sz="4000" b="1" dirty="0" err="1" smtClean="0"/>
              <a:t>level</a:t>
            </a:r>
            <a:endParaRPr lang="cs-CZ" sz="4000" b="1" dirty="0"/>
          </a:p>
        </p:txBody>
      </p:sp>
    </p:spTree>
    <p:extLst>
      <p:ext uri="{BB962C8B-B14F-4D97-AF65-F5344CB8AC3E}">
        <p14:creationId xmlns:p14="http://schemas.microsoft.com/office/powerpoint/2010/main" val="63635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a:t>
            </a:r>
            <a:r>
              <a:rPr lang="en-US" sz="2000" dirty="0"/>
              <a:t>on Access to Information, Public Participation in Decision-making and Access to Justice in Environmental Matters </a:t>
            </a:r>
            <a:endParaRPr lang="cs-CZ" sz="2000" b="1" dirty="0"/>
          </a:p>
        </p:txBody>
      </p:sp>
      <p:sp>
        <p:nvSpPr>
          <p:cNvPr id="5" name="Zástupný symbol pro obsah 4"/>
          <p:cNvSpPr>
            <a:spLocks noGrp="1"/>
          </p:cNvSpPr>
          <p:nvPr>
            <p:ph idx="1"/>
          </p:nvPr>
        </p:nvSpPr>
        <p:spPr/>
        <p:txBody>
          <a:bodyPr/>
          <a:lstStyle/>
          <a:p>
            <a:endParaRPr lang="cs-CZ" dirty="0"/>
          </a:p>
        </p:txBody>
      </p:sp>
      <p:sp>
        <p:nvSpPr>
          <p:cNvPr id="3" name="AutoShape 2" descr="data:image/jpeg;base64,/9j/4AAQSkZJRgABAQAAAQABAAD/2wCEAAkGBxQRERUUExQQFRQXFBYaGBYYFxEVFRcVGBQWGBgWGBQYHDQgGBwlGxoUITEhMSk3Li8vGB83ODMsOiguLiwBCgoKDg0OGRAQGSwkHSQsLCwsNyssLCwsLCw0LCwsLDQvLCwsLCwsLC0sLCwsLCwsKywsLCwsLCwsLCswNywsLP/AABEIAKgBLAMBIgACEQEDEQH/xAAbAAEAAgMBAQAAAAAAAAAAAAAABQYBAwQCB//EAEEQAAICAQMCBQEFBgQEBAcAAAECAAMRBBIhBTEGEyJBUWEjMkJxgRRSkaHB0XKSsfAWYoKywtLh8RUkMzRDU3P/xAAZAQEAAwEBAAAAAAAAAAAAAAAAAQIDBAX/xAAnEQEAAgIBAwMDBQAAAAAAAAAAAQIDETESIUEEIlETYbEUUnGBkf/aAAwDAQACEQMRAD8A+4xEQEREBETyXA7wPU8lhIOzqupsp8/TU02IQGRHsZLLUPIIIUqhI5AOe4yV5xD62qjqVWk1iG2li+0WqfL1FLNuTYx7ErdtUocqcng5gWtdepuNI371QMfSwXaTgYcjDe/bOMc4m++4IpZjgAEk/QSpafX6inV6evVplibK01NakU2o67wLEzmm3dWgx905O0/hkv4uz+ytj5XP5bh/XEre3TWZRadRMoHX+K7Wb7LCL7cAsfzzwPynrp3iuxWAtw6+5AAYfXjgyuxPJ/UZN724Pq23vb6rW4ZQQcgjIPyD2kLf4iCX3UtVaRTUlr2JtdQjlwMrnfu9DnaAeAPnE3eHnI0aEgnCtgDuQCcAfpiQPStBbqBrHNl+ma+9wytWosWlUWqvYXGFJRS2eR6z7z1qzusS74ncbXGi9XRXUhlYAqw5BUjIIPuCMTYJROv6wJozRpvOr06JXSlybsM29aRWlg5ULxl+MngHOZaOv9WGkoNpUvhkUIp9bszhQiD3ck8Dt8kDmWSk4nNodatoJXOVOGUjDIwAJVh7HBB+oIIyCDOmAiIgIiICIiAiIgIiICIiAiIgIiICIiAiIgIiICCYkfqeq0C0ad7UW1l3KhbYzKSRlM/e7HtyIGvW9WxYKq1a1wV8zYVPkK4ba7gkE5IHpHOMnsJEaK16dVZptU7WLqdzUWnC5wmLNMVHpUqPUuPvKW7lST51XhxtNVVdpmB1NFYVmc4/a0HLpe37zHc4sP3WJPYsD1vTX1XS1ErfUheu1dwNV3owylGB3V88bhyRuxwwMDl8MtqdJSNLdRbb5I2VXVmopdUvFe7c4NdgUAMCMZHBOZ29O8OqNKabed99l7hGdQHsva/arrg7VYgA8Z2g/STdFIRQo7AYHJPH5nkzZA8JWAAPYY75PbtyZ51NAsUqwyCCCPoZtmjW6pakLuQAP94HyZE613RKk6/wzcjHYPMX2IIDY+oM99N8MWuw8wbE9+RuP0AHaTHSPEJvuKbMLgkHPIx+97czzofFCtYUsXy+SASc45xhvicMY8G4nfZzdGPe1hprCqFAAAAAH0EW1BlKsFIIwQQCCD3BB7ielMzO91ILq3hwWUJRU3k112VOqKoKfZWpYqY7quVxgEYBxK94pXUs12osHlDSIDpQpDo99h2m9iVwSFOwIRxuc+6mX6atTp1sUo6qysMMrAEEfBB7wK/qemLpKL7Tqrq9z+dfqG8kvhVVQoGzYqhVRcBc4Hyczo6B1x7Qi31PVc9ZsVMZBrDAbjjPltymUJ4LYBbBM1dV6PZdqqWsdW0leX8nGD567fLaxs/aVr6mAxw20nOONXiDqZsJ0mk2tqXQb7MnZpqmzi2xlOd3JKIDljzwASAs8Tl0O5VC2WLY6jBYAKT8EoDwTxn2z2x2nVAREQEREBERAREQEREBERAREQEREBERAREw0CN691yrRor3EqjWKm7DbV3ZO52AwigA8njt8yO8XaOu7T+aRU9YX7QlUtU6diDYyg8FlA3qecbexzg8ep8QXOz029O1JU5K+XbpWdkBBWwK7qQwOD6c7SBz2zx+G+kmxs1jU6arzLF1OmevZVfwCrpS6kVh85bYQpw45zugTHQejCtw9Op1D6Q1+il3NyFiSNwstBs2bcYG8g5z8ZsYEKMTMBEQYGu60KpZjgAEk/AEous1NmuvCrnaD6R7Kvu7fX/2kl4z6hwtK+/qb8s+kfx5/QSU8N9M8irketsFvp8L+n95yZN5b9EcRywt77dPjy6uldNShNq9/dvdj9f7SN8R9CFoLoALAP8AP9D9frLBMGbzjrNenXZrNImNKt4U6uT9hYfUPuE9yB3U/Uf77S0iVHxXoDU66ivj1Ddj2Ydm/Xsf0+ZZ+n6kW1o4/EoP5fI/jKYZmN0tzH4UxzMe2fDoiIm7VgiVfq3RxpdNamkI0/7RqK9zoFBr86yuux0wOG25xnsSOw4lpmu+kOpVgCpBBBGQQe4IgQVfhbTaeo/s9FaWKrFbFC+cbMcMbm9TMTjJJwffIk3pGYqN+3zNq7wpJUNjkDPOM9pXL9bbp7P2XTUXXWMN4suudqVTIBZ7XJf0njYoJPHIzmZ0+nOjY6nV6su9prrcEJXSCX21rUmcrgu3JYkhjnOBgLRERAREQEREBERAREQEREBERAREQEREBIjrnUmraumpqBfdu8sWsQuEALnaDucjKDaP3vpJYyp+JeoaN2eu7S26vAAfZpn1CpjJClsYDDOcD1DjPtA1v4iS2vy7dPq3vVmUiijVNWtyMyZr1W0KvbhtwwDg+8s3S9M1VSI9j2uF9VjY3O34mwOBk54HA7St+G+moWpt0eq1B0WLM0M5dQ49IX7RfNrwS+ULYBVRiW8QEREBMGZniw4BP0MCkaVP2nXknlQ5P/SnC/0l5Ep3gevL2t8Ko/zEn+kuInN6aPb1fMssMe3fyzE06jUKnLEAfJ7fxmmvqlLdraj/ANS/3nRNojlpuHvX6YW1sh/EpH5H2P8AHEifB7nyWQ90sZf9D/qTJwMD2IP5cyP6Zp9ll/wbQR+qKT/MmZ2r74tCsx7olJiJgTM1XIiIEZ13TWvUTp3FdwI2vtVuMjcpB4IIz+oU+0rOt6IdPYX/AGW3qVjrhbrLKS1bEYYFbCEprPpOa1/eyOxN5lL6rqTpfSur1VlzXnbpkGne1kdywRFsrJwqMvqLbRt5I9gtXS63SmtbCGsWtA7DszhQGP6nM6pEeH6dSFZtTYCWI21gITWv7rWKoFjHuSFAHYZ7mXgIiICIiAiIgIiICIiAiIgIiICIiBhpU6PE+n0eaNW37PYrvhnVxXcGdmFiWAbWLZ5XOQ2Rj5n+u6nytNfYGClKbGDHGFIQkHnjiQmg8SUPalaa3Q31islm8ylrd4IA5RgvOSfujG33zkBI9AIc23IjIlrhlyrIX21qptKsMruxjnkhQfeTE06TUraiuhDKwyCM4I+R9JugIiYMDOZ4dh2JHMhup9ZIfyaAHtPH/Kn1P5f7+J29P0Pl8sxew/ec9/yA/CPpM4vudQrvc6hBeChte9T3BT+RcS2Ss6FPK6hYvtYpYfnkMf575ZRKYO1en4mVcfaugicmp6bVZ9+tD9cDP8RzOyJtMRLTSuajwuBzRZZW3xkkfx7j+c4z1PVaU4uUOmfvfP8A1j+ozLfNdtQYEEAg9weQf0mM4Y5pOpZzj/b2cfS+rV3j0Hn3U8MP09/zkhKb1voTUnzqNwA5IHdfqPkfSS3h3rYvG1sCwDn/AJh8j+okUyz1dF+fyVvO+m3KciInQ0JXOr6+nS6tWNF9l11JUNVW1rbKXzsIA9AzdnJIB/QSxyH8Q9WXS+SzVW2eZYax5SNZYCa2s4VRnafL5+OCe0CIfXW26nT2nR6uitbNr2W20qGV0dFBortbd9o1eCRkS3yodT60bTXu6brGVbamFlqacV1/aLmzabd4KjJB25BAlvgIiICIiAiIgIiICIiAiIgIiICIiBydXsVaLGsUugQllAyWAGSAPf8AKQPW9dpK6jZqNKSmQPXRWSSxwqqj8sxPAUAk/Esmpt2IzYJ2qTgck4GcD6yodL0+ostGq1emua0Z8mkPpfK0yn93NvrtI+9YR9FwM5Cz9FpVNPUiI1aLWoWtgAyKBgKQDgED2nbOTpd7vWGsQ1vlgUJBIw7Acjg5AB/WdcBITxP1byK9qn7Ru3/KPdv7f+kmmMo6f/Oa7nlAf02J/c/90wz3mI1HMs8lpiNRzKc8L9L8qvew+0cZOe4HcD+pk5iBMzSlIrGoXrXUaQvX6NprvHepvV//ADPDfw/vJhDmLEDDBGQRgj6TXpKdiBe+OB+Q7fyxEV1aZ+Ua77bpjMZkZ1vqooUBfVY3CL9e2T9JNrRWNymZiI3LqOrzb5a84GXP7oP3R+Z5P5A/SdQnB0fRGpPUc2Mdzt8sf6DgfpO+K71uSN67sEZlG6/oTpbltq4UnK/Ct7r+R/qZepH9b0fnUuvvjK/4hyP7frM82Prr258KZK9Ufdt6brRdWrj3HI+D7j+M65T/AATq/U9R9xuH58Bv/D/CXCThv10iU47dVdkiuvXWAItC1m52IRrMlK8Kd1rAcnAyMAgksBkAkiVkT1yhrNgptSvUruercNysFwrh0BBav1qDggglT7TVdG1DX6Zle+7T6mksofbSaLKwxA3r6yHUEjKnBxkgkjBtErOn0+vvZV1X7FVSrKxFDXWPaVYMqlnUCtMgZGCSOOJZoCIiAiIgIiICIiAiIgIiICIiAiIgYaVfTVdTtBBt0dChmXd5Vl1zhWKh8FlSssBuxhhyJaZiBF9B6bZp1dbLmvLWFw7BFb1KoIKoAo5Bxgdj+plMyu+IPEPkt5dYBf3J5C59se5kFX4m1AOSyt9Cq4/lzOe/qaVnUsrZq1nS69Vu2U2MO4RiPzwZXPAtPNj/AEVR/Mn/AMMmuj9TXVVk4wRwynnGf9QeZC9S6u+ktKV1VrX7ekjcSBkgj/fErkmu65N9kXmNxfwtszKtR4wX8dbD/CQ3+uJ0/wDFtHxb/lX/AM00jPjnytGWs+VgzMZlY1HjBPwVuf8AEQv+mZHnXavWcICq++30r+rnv/viVt6ivFe8/ZE5q+O6b614hSrKph7O2ByFP1I9/pNXQumNu8+/m1uwP4Qfkex+nsJt6L4dSnDMQ9nz+Ff8I/rJLW6PeMqzI47OO/5EdmH0iK2t7rf1BFbT3t/jqEzK5f1bUafi6oOv/wCxMgfqPb+U2U+LKCOfMX81z/oZf61OJnX8rfUrxKfnkyGbxTp/3m/ytOLUeMEH3Edv8WFH8syLZ8ceYJyVjyjNIPJ6hgdvMYfo4OP9R/CXrMr3SKa9Uw1LIVcNjGfSSBw31/8ASdXW+trpwBgs5HC9uPkn2lMWqVm0z25hSntrMzwmJUuudV0Z1Hl+U+q1iLgV0oWsrBOebchKMnHJYZwO+JzL4vtzylePj1A/xzJ/SXUa1NxRWK+zAbkP0buPzEvTPS86iVq5K24R3Q9FrTcLLnWqgZ26YO2osJIIBs1DAEYznYNwyB6paJwaDpgqZyHtYMFAV3dwoXPALEnkk/ynfNmhERAREQEREBERAREQEREBERAREQEwZmDA+YdSJ86zPfzG/wC4zmly8Q+HTYxsqxuP3lPGfqD7GQFfh/UE48sj6kqB/HM8jJhvFuHBfHaJ4d/gjPnP8eXz+e4Y/rLm9YIwQCPg4Ikd0HpI06Yzl2+8f9APoJKT0cFJrSIl14qzWupRd/QNO/epR/hyv8lmj/hbT/ut/mb+8m4lpxUnxC00rPhG6foVCdqk/XLf90kAuPieolorEcQmIiOGBMxEslgrODUdFos5atM/I9J/iskIkTWJ5hExE8oX/hfT/ut/mb+8309B06dqlP8Aiy3/AHSTiUjFSPEI6Kx4eVQAYAAH0nzjrzltTaT++R+g4H8p9JlV8T9CZ2NtQyT95fc49x88e0x9VSbU7M81ZmvZUZO+DnI1GB2KNn9MEf7+si10FpOBXbn/AAtLf4Z6MaAXfG9hjH7q/Gfnt/Ccnp8dpvE64c+KkzaJWCIieq7iIiAiIgIiICIiAiIgIiICIiAiIgIiICYmYgIiICIiAiIgIiICIiAiIgJjEzEDGIxOPrGoaupvL2eY3pr3fd8xuFJ+QO5+gM5qurb9Il67QXRNobsLHwoVvyc4P5GBLRKvrOv2DRUXq1Ss12mqs3DcqmzU16e78QwVJf8AhNGo8QX+S9itQEXV0VJcVJruptelWsUbxjabHXdnBKZ7QLfEgtR1RjqaKqrqCrrYXAAdvQAcgh+Acj2M06bqOoOgtuLVG5f2gqRWwT7J3VQU35OQvPq94FjiV2zrbDVnTM9VT5r8oOrAaivCm01tnBcesbBkjaCcgzu6n1FkspqTHmXFsE8qqIu53IHf8IA+WECUiQnU+oW6ZSzFLAzU11KAUY3W2eXhjkjZ6kOQMgBu/Ex1bqNukVLLCj1m2quzClCvm2LUrr6jkB2TKnnBJzxghORK70/rVnnvRfsUu1n7NaoOyxUJVkIJ4tXBbGfUvI7NjX03qepN2mW1qtl+l3grWynz1CF0yXPG19wGM+huYFmiVdeqXq9HmXadUu887ihX0IVNWCbMZKEE/wAsTZ1DqeprpptqFWoBcsyKrK1lG13Bqy3FgQKcHhjkcZBAWSJCft9l5rbTW1GuyrerFC3/AORBnO4fhLenHcdxNCarVOtrLZSPKutU5qY5RKyV/H33bc/TPaBYold6Z1e23yKs1+a+mW+1wpCqrYCqqbs5J3854CHvkR1Dq1tTW0Zq839me6lypKsKzh1dA2eCa+QRkP7YgWKJXdL1qy2rGFq1Nd1Vd9ZBcKWdVLJyMoyncjfHcZBAsIgZiIgIiICIiAld02vus6hdVWyGimuvzNy5YXuCwrRlIwAmxjkH/wCoMYkp1DXNVjFNtuQ2NgU4YAFVJLDG7sD2GOSJEaHpl+n0N+Nr6yxb7Wx906mwMQqk/hX0Ip+EHaB1dI8RLfp2vauyqtS43HawYI7IzrsJJTKk5IGRg9pJJr6yqv5le18bW3ABs9sE95WdFbQ2hp0VDqxNVdRTnzErCqLjYn3kIQOOQPUQO5njxQ7UWtrEVNRTVSatVp/SXSofamyoHjcFYFkP3lC47CBcd0wzAdyBKX436ZQvTNTcigsmhKVMeWRFQlNhPKnkEnucD4mfG3QNPVo9RctVYKLVYcKuANPZ5hIGOMruB+RiBbdRrUQAsw9RwoGWLHBOFVeWOATx7AyH6v4mFWnsuSq1xU2LNwNXlj0EuwcbioVt2QDwDObqeoFPU9K78UPp7qUbsiXtZS6qfZS6IQD8rj3xJnU6iqyxtMw376XZ1wCvl5CEN8btxwPfa3xA8dPvfznR7aXIRG2IpQoGLjJyx3A7e/0PHMk5S/DXT9SulrqFa0NWdnnuB5llKWgq/lLzusrVd24qQScg9pcxAzERAjtZoXsurYms0oGJRlJYuRgMGzgYG4Yx+I/EjNB4fsrbBeg0DUW2irYwx5gPpyWwQGa1+3dx22jNkiBVb/DVxFiJZStbaynUovlt6DVbVaaxhuQ717ifYu30nvVeG7cOlVta1NqadQEZGOyxLUtsVSrD0u67vkF3POQBZzIHp/Vw7O7PaALXqWs1sAxVmGUGzc7YRycE4GcgYgdWs0Fr6ii0NWFrD5UqxLbwAcHOBjA9jNFHSbEragOhqZ7Dkg+YEssZ2rwDgn1MA3sMcEjneviDTkqA5JfdgBLCfRYtThgF9BV2VWBxj3xidWr6jXVw5OdpbAV3O0d2IUEgDI57QI7qvR31Aeuw1tU1lbqSv2lWzYcJju25WIfORu7HE6ep9NNr1WKwSypiVJG5SGXa6MM9iPrwVU+2D6/+M0Y3BwV31pkBiN1uzy8EDBDb0w3b1DmbNJ1Su1mVCxKlgfTYBlW2sNxGCQfrA4uodKs1KstrKq/ZNWE5NdtdnmC3e33uQnpxjCnOd3Gdb02zUBEuNflrZXYwTd9o1bh0zn7ih1ViOc4AzjOd13XtOm7dYBtV2PD42148wqcYbbkZxnEL16gnG5gd6Jg13Kd1mdnBX7rYOG7HHeBzX9EN1D1XMNxsayuysFWqc2F0dck+pSe/Y45GCRPGr6E9ml09XmBbqfJItC/iVfLsKr7bqzav03TZqeu1o5Y2qtSVXu6mq3dilkDOG+EywIwc7hjsc9LdapAyWbjdn7O3ICnBYrtyFz+I8HvmBq1fTrDdTZWa1WpLFCkMc7wo7g8ABR7e8yuiu3VktVhHY7QpACFCiqvPGAScn3+BPT9eoD7d/O6tchbCgazHl5sA2jduUAk4JIHeeT4h0+7bucnLqAK7juaskOi4X1sME7Rk4BOMcwNfTuh+RqLba2IrtGfK/ClpbNjp8b/SSO24E92MxpOmXJXepeota7spCsAu8YII3erH6TpfrmnCLYbF2MgcNhiorbs7ED0L9TgcH4MDrdJfywzbt7J9y3bvVSxTft27sAnGcnHGYHDouhvV5Dh082qgUtwQltQ24yM5VgRkHnG5hg5496zo9lhtsLILXoNKcEpUjct7guxOCTx9xRjgk93SeppqKxYgsCknG9LKzwfhgJ3QIXqPQ/NuovDbLayocr922oNuNbD3AbDKe4Of3jmZEzEBERAREQEREBERAxtkbquhU2Fyyt9pjzFD2BLMKF9aA4b0gKeOQADkcRED11vo6aulqLDYK2GGCHaWX4zjIH5TPUOkpfQ1FrWMjqVf1bWdSCGBKgYyD7YmYgbKenVrV5WC6YxiwtbkfBL5JH5zZpdJXUNtaIi/Cqqj+AEzEDdERAREQEREAZB19DYFW8xdyai21fQdpFvmbkYbueHOCCOQPqCiB60fQzXqBdvB4v3LtIy1z0sSDu4AFKDGOeT7zov6a3nm+t1VmqFbBlLAhWZkYYYYILvn5z7YiIEYvhUpWKqrQtYbSthk3Nu0zUkchgMMKlBGPc4kv03RNUHBZW3Wu4wpXG9i2O5zj5iIEWnhorVbUHp2utqo3kjzVFm7hrA3rxuIHAJwMk8k7tX0E2G4tYubKaUUhOa7KHeyu0Zbkh2DAf8AIIiB46v4dN6FBYFB0t9BOzcT54TfZ94c5XOPqZ1WdLfzmuV1DvQtTgqxU7GsZGUbuMGyzI98j4iIHHV4a2VNUlgCZ023KElV0+zAJ3eonYOeO5m+norq1beYvo1F1v3Dz5q2Db9/jHmHn3wIiBy6bwyUKMHpYipan307wyozspQb/Q3rcHkg8ccTsHR2yD5i/wD3PnfcPbYV2fe+vf8AlEQOnpGgaisVl1YKW2kKVO0sSAfUckZ78flO+IgIiI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data:image/jpeg;base64,/9j/4AAQSkZJRgABAQAAAQABAAD/2wCEAAkGBxQRERUUExQQFRQXFBYaGBYYFxEVFRcVGBQWGBgWGBQYHDQgGBwlGxoUITEhMSk3Li8vGB83ODMsOiguLiwBCgoKDg0OGRAQGSwkHSQsLCwsNyssLCwsLCw0LCwsLDQvLCwsLCwsLC0sLCwsLCwsKywsLCwsLCwsLCswNywsLP/AABEIAKgBLAMBIgACEQEDEQH/xAAbAAEAAgMBAQAAAAAAAAAAAAAABQYBAwQCB//EAEEQAAICAQMCBQEFBgQEBAcAAAECAAMRBBIhBTEGEyJBUWEjMkJxgRRSkaHB0XKSsfAWYoKywtLh8RUkMzRDU3P/xAAZAQEAAwEBAAAAAAAAAAAAAAAAAQIDBAX/xAAnEQEAAgIBAwMDBQAAAAAAAAAAAQIDETESIUEEIlETYbEUUnGBkf/aAAwDAQACEQMRAD8A+4xEQEREBETyXA7wPU8lhIOzqupsp8/TU02IQGRHsZLLUPIIIUqhI5AOe4yV5xD62qjqVWk1iG2li+0WqfL1FLNuTYx7ErdtUocqcng5gWtdepuNI371QMfSwXaTgYcjDe/bOMc4m++4IpZjgAEk/QSpafX6inV6evVplibK01NakU2o67wLEzmm3dWgx905O0/hkv4uz+ytj5XP5bh/XEre3TWZRadRMoHX+K7Wb7LCL7cAsfzzwPynrp3iuxWAtw6+5AAYfXjgyuxPJ/UZN724Pq23vb6rW4ZQQcgjIPyD2kLf4iCX3UtVaRTUlr2JtdQjlwMrnfu9DnaAeAPnE3eHnI0aEgnCtgDuQCcAfpiQPStBbqBrHNl+ma+9wytWosWlUWqvYXGFJRS2eR6z7z1qzusS74ncbXGi9XRXUhlYAqw5BUjIIPuCMTYJROv6wJozRpvOr06JXSlybsM29aRWlg5ULxl+MngHOZaOv9WGkoNpUvhkUIp9bszhQiD3ck8Dt8kDmWSk4nNodatoJXOVOGUjDIwAJVh7HBB+oIIyCDOmAiIgIiICIiAiIgIiICIiAiIgIiICIiAiIgIiICCYkfqeq0C0ad7UW1l3KhbYzKSRlM/e7HtyIGvW9WxYKq1a1wV8zYVPkK4ba7gkE5IHpHOMnsJEaK16dVZptU7WLqdzUWnC5wmLNMVHpUqPUuPvKW7lST51XhxtNVVdpmB1NFYVmc4/a0HLpe37zHc4sP3WJPYsD1vTX1XS1ErfUheu1dwNV3owylGB3V88bhyRuxwwMDl8MtqdJSNLdRbb5I2VXVmopdUvFe7c4NdgUAMCMZHBOZ29O8OqNKabed99l7hGdQHsva/arrg7VYgA8Z2g/STdFIRQo7AYHJPH5nkzZA8JWAAPYY75PbtyZ51NAsUqwyCCCPoZtmjW6pakLuQAP94HyZE613RKk6/wzcjHYPMX2IIDY+oM99N8MWuw8wbE9+RuP0AHaTHSPEJvuKbMLgkHPIx+97czzofFCtYUsXy+SASc45xhvicMY8G4nfZzdGPe1hprCqFAAAAAH0EW1BlKsFIIwQQCCD3BB7ielMzO91ILq3hwWUJRU3k112VOqKoKfZWpYqY7quVxgEYBxK94pXUs12osHlDSIDpQpDo99h2m9iVwSFOwIRxuc+6mX6atTp1sUo6qysMMrAEEfBB7wK/qemLpKL7Tqrq9z+dfqG8kvhVVQoGzYqhVRcBc4Hyczo6B1x7Qi31PVc9ZsVMZBrDAbjjPltymUJ4LYBbBM1dV6PZdqqWsdW0leX8nGD567fLaxs/aVr6mAxw20nOONXiDqZsJ0mk2tqXQb7MnZpqmzi2xlOd3JKIDljzwASAs8Tl0O5VC2WLY6jBYAKT8EoDwTxn2z2x2nVAREQEREBERAREQEREBERAREQEREBERAREw0CN691yrRor3EqjWKm7DbV3ZO52AwigA8njt8yO8XaOu7T+aRU9YX7QlUtU6diDYyg8FlA3qecbexzg8ep8QXOz029O1JU5K+XbpWdkBBWwK7qQwOD6c7SBz2zx+G+kmxs1jU6arzLF1OmevZVfwCrpS6kVh85bYQpw45zugTHQejCtw9Op1D6Q1+il3NyFiSNwstBs2bcYG8g5z8ZsYEKMTMBEQYGu60KpZjgAEk/AEous1NmuvCrnaD6R7Kvu7fX/2kl4z6hwtK+/qb8s+kfx5/QSU8N9M8irketsFvp8L+n95yZN5b9EcRywt77dPjy6uldNShNq9/dvdj9f7SN8R9CFoLoALAP8AP9D9frLBMGbzjrNenXZrNImNKt4U6uT9hYfUPuE9yB3U/Uf77S0iVHxXoDU66ivj1Ddj2Ydm/Xsf0+ZZ+n6kW1o4/EoP5fI/jKYZmN0tzH4UxzMe2fDoiIm7VgiVfq3RxpdNamkI0/7RqK9zoFBr86yuux0wOG25xnsSOw4lpmu+kOpVgCpBBBGQQe4IgQVfhbTaeo/s9FaWKrFbFC+cbMcMbm9TMTjJJwffIk3pGYqN+3zNq7wpJUNjkDPOM9pXL9bbp7P2XTUXXWMN4suudqVTIBZ7XJf0njYoJPHIzmZ0+nOjY6nV6su9prrcEJXSCX21rUmcrgu3JYkhjnOBgLRERAREQEREBERAREQEREBERAREQEREBIjrnUmraumpqBfdu8sWsQuEALnaDucjKDaP3vpJYyp+JeoaN2eu7S26vAAfZpn1CpjJClsYDDOcD1DjPtA1v4iS2vy7dPq3vVmUiijVNWtyMyZr1W0KvbhtwwDg+8s3S9M1VSI9j2uF9VjY3O34mwOBk54HA7St+G+moWpt0eq1B0WLM0M5dQ49IX7RfNrwS+ULYBVRiW8QEREBMGZniw4BP0MCkaVP2nXknlQ5P/SnC/0l5Ep3gevL2t8Ko/zEn+kuInN6aPb1fMssMe3fyzE06jUKnLEAfJ7fxmmvqlLdraj/ANS/3nRNojlpuHvX6YW1sh/EpH5H2P8AHEifB7nyWQ90sZf9D/qTJwMD2IP5cyP6Zp9ll/wbQR+qKT/MmZ2r74tCsx7olJiJgTM1XIiIEZ13TWvUTp3FdwI2vtVuMjcpB4IIz+oU+0rOt6IdPYX/AGW3qVjrhbrLKS1bEYYFbCEprPpOa1/eyOxN5lL6rqTpfSur1VlzXnbpkGne1kdywRFsrJwqMvqLbRt5I9gtXS63SmtbCGsWtA7DszhQGP6nM6pEeH6dSFZtTYCWI21gITWv7rWKoFjHuSFAHYZ7mXgIiICIiAiIgIiICIiAiIgIiICIiBhpU6PE+n0eaNW37PYrvhnVxXcGdmFiWAbWLZ5XOQ2Rj5n+u6nytNfYGClKbGDHGFIQkHnjiQmg8SUPalaa3Q31islm8ylrd4IA5RgvOSfujG33zkBI9AIc23IjIlrhlyrIX21qptKsMruxjnkhQfeTE06TUraiuhDKwyCM4I+R9JugIiYMDOZ4dh2JHMhup9ZIfyaAHtPH/Kn1P5f7+J29P0Pl8sxew/ec9/yA/CPpM4vudQrvc6hBeChte9T3BT+RcS2Ss6FPK6hYvtYpYfnkMf575ZRKYO1en4mVcfaugicmp6bVZ9+tD9cDP8RzOyJtMRLTSuajwuBzRZZW3xkkfx7j+c4z1PVaU4uUOmfvfP8A1j+ozLfNdtQYEEAg9weQf0mM4Y5pOpZzj/b2cfS+rV3j0Hn3U8MP09/zkhKb1voTUnzqNwA5IHdfqPkfSS3h3rYvG1sCwDn/AJh8j+okUyz1dF+fyVvO+m3KciInQ0JXOr6+nS6tWNF9l11JUNVW1rbKXzsIA9AzdnJIB/QSxyH8Q9WXS+SzVW2eZYax5SNZYCa2s4VRnafL5+OCe0CIfXW26nT2nR6uitbNr2W20qGV0dFBortbd9o1eCRkS3yodT60bTXu6brGVbamFlqacV1/aLmzabd4KjJB25BAlvgIiICIiAiIgIiICIiAiIgIiICIiBydXsVaLGsUugQllAyWAGSAPf8AKQPW9dpK6jZqNKSmQPXRWSSxwqqj8sxPAUAk/Esmpt2IzYJ2qTgck4GcD6yodL0+ostGq1emua0Z8mkPpfK0yn93NvrtI+9YR9FwM5Cz9FpVNPUiI1aLWoWtgAyKBgKQDgED2nbOTpd7vWGsQ1vlgUJBIw7Acjg5AB/WdcBITxP1byK9qn7Ru3/KPdv7f+kmmMo6f/Oa7nlAf02J/c/90wz3mI1HMs8lpiNRzKc8L9L8qvew+0cZOe4HcD+pk5iBMzSlIrGoXrXUaQvX6NprvHepvV//ADPDfw/vJhDmLEDDBGQRgj6TXpKdiBe+OB+Q7fyxEV1aZ+Ua77bpjMZkZ1vqooUBfVY3CL9e2T9JNrRWNymZiI3LqOrzb5a84GXP7oP3R+Z5P5A/SdQnB0fRGpPUc2Mdzt8sf6DgfpO+K71uSN67sEZlG6/oTpbltq4UnK/Ct7r+R/qZepH9b0fnUuvvjK/4hyP7frM82Prr258KZK9Ufdt6brRdWrj3HI+D7j+M65T/AATq/U9R9xuH58Bv/D/CXCThv10iU47dVdkiuvXWAItC1m52IRrMlK8Kd1rAcnAyMAgksBkAkiVkT1yhrNgptSvUruercNysFwrh0BBav1qDggglT7TVdG1DX6Zle+7T6mksofbSaLKwxA3r6yHUEjKnBxkgkjBtErOn0+vvZV1X7FVSrKxFDXWPaVYMqlnUCtMgZGCSOOJZoCIiAiIgIiICIiAiIgIiICIiAiIgYaVfTVdTtBBt0dChmXd5Vl1zhWKh8FlSssBuxhhyJaZiBF9B6bZp1dbLmvLWFw7BFb1KoIKoAo5Bxgdj+plMyu+IPEPkt5dYBf3J5C59se5kFX4m1AOSyt9Cq4/lzOe/qaVnUsrZq1nS69Vu2U2MO4RiPzwZXPAtPNj/AEVR/Mn/AMMmuj9TXVVk4wRwynnGf9QeZC9S6u+ktKV1VrX7ekjcSBkgj/fErkmu65N9kXmNxfwtszKtR4wX8dbD/CQ3+uJ0/wDFtHxb/lX/AM00jPjnytGWs+VgzMZlY1HjBPwVuf8AEQv+mZHnXavWcICq++30r+rnv/viVt6ivFe8/ZE5q+O6b614hSrKph7O2ByFP1I9/pNXQumNu8+/m1uwP4Qfkex+nsJt6L4dSnDMQ9nz+Ff8I/rJLW6PeMqzI47OO/5EdmH0iK2t7rf1BFbT3t/jqEzK5f1bUafi6oOv/wCxMgfqPb+U2U+LKCOfMX81z/oZf61OJnX8rfUrxKfnkyGbxTp/3m/ytOLUeMEH3Edv8WFH8syLZ8ceYJyVjyjNIPJ6hgdvMYfo4OP9R/CXrMr3SKa9Uw1LIVcNjGfSSBw31/8ASdXW+trpwBgs5HC9uPkn2lMWqVm0z25hSntrMzwmJUuudV0Z1Hl+U+q1iLgV0oWsrBOebchKMnHJYZwO+JzL4vtzylePj1A/xzJ/SXUa1NxRWK+zAbkP0buPzEvTPS86iVq5K24R3Q9FrTcLLnWqgZ26YO2osJIIBs1DAEYznYNwyB6paJwaDpgqZyHtYMFAV3dwoXPALEnkk/ynfNmhERAREQEREBERAREQEREBERAREQEwZmDA+YdSJ86zPfzG/wC4zmly8Q+HTYxsqxuP3lPGfqD7GQFfh/UE48sj6kqB/HM8jJhvFuHBfHaJ4d/gjPnP8eXz+e4Y/rLm9YIwQCPg4Ikd0HpI06Yzl2+8f9APoJKT0cFJrSIl14qzWupRd/QNO/epR/hyv8lmj/hbT/ut/mb+8m4lpxUnxC00rPhG6foVCdqk/XLf90kAuPieolorEcQmIiOGBMxEslgrODUdFos5atM/I9J/iskIkTWJ5hExE8oX/hfT/ut/mb+8309B06dqlP8Aiy3/AHSTiUjFSPEI6Kx4eVQAYAAH0nzjrzltTaT++R+g4H8p9JlV8T9CZ2NtQyT95fc49x88e0x9VSbU7M81ZmvZUZO+DnI1GB2KNn9MEf7+si10FpOBXbn/AAtLf4Z6MaAXfG9hjH7q/Gfnt/Ccnp8dpvE64c+KkzaJWCIieq7iIiAiIgIiICIiAiIgIiICIiAiIgIiICYmYgIiICIiAiIgIiICIiAiIgJjEzEDGIxOPrGoaupvL2eY3pr3fd8xuFJ+QO5+gM5qurb9Il67QXRNobsLHwoVvyc4P5GBLRKvrOv2DRUXq1Ss12mqs3DcqmzU16e78QwVJf8AhNGo8QX+S9itQEXV0VJcVJruptelWsUbxjabHXdnBKZ7QLfEgtR1RjqaKqrqCrrYXAAdvQAcgh+Acj2M06bqOoOgtuLVG5f2gqRWwT7J3VQU35OQvPq94FjiV2zrbDVnTM9VT5r8oOrAaivCm01tnBcesbBkjaCcgzu6n1FkspqTHmXFsE8qqIu53IHf8IA+WECUiQnU+oW6ZSzFLAzU11KAUY3W2eXhjkjZ6kOQMgBu/Ex1bqNukVLLCj1m2quzClCvm2LUrr6jkB2TKnnBJzxghORK70/rVnnvRfsUu1n7NaoOyxUJVkIJ4tXBbGfUvI7NjX03qepN2mW1qtl+l3grWynz1CF0yXPG19wGM+huYFmiVdeqXq9HmXadUu887ihX0IVNWCbMZKEE/wAsTZ1DqeprpptqFWoBcsyKrK1lG13Bqy3FgQKcHhjkcZBAWSJCft9l5rbTW1GuyrerFC3/AORBnO4fhLenHcdxNCarVOtrLZSPKutU5qY5RKyV/H33bc/TPaBYold6Z1e23yKs1+a+mW+1wpCqrYCqqbs5J3854CHvkR1Dq1tTW0Zq839me6lypKsKzh1dA2eCa+QRkP7YgWKJXdL1qy2rGFq1Nd1Vd9ZBcKWdVLJyMoyncjfHcZBAsIgZiIgIiICIiAld02vus6hdVWyGimuvzNy5YXuCwrRlIwAmxjkH/wCoMYkp1DXNVjFNtuQ2NgU4YAFVJLDG7sD2GOSJEaHpl+n0N+Nr6yxb7Wx906mwMQqk/hX0Ip+EHaB1dI8RLfp2vauyqtS43HawYI7IzrsJJTKk5IGRg9pJJr6yqv5le18bW3ABs9sE95WdFbQ2hp0VDqxNVdRTnzErCqLjYn3kIQOOQPUQO5njxQ7UWtrEVNRTVSatVp/SXSofamyoHjcFYFkP3lC47CBcd0wzAdyBKX436ZQvTNTcigsmhKVMeWRFQlNhPKnkEnucD4mfG3QNPVo9RctVYKLVYcKuANPZ5hIGOMruB+RiBbdRrUQAsw9RwoGWLHBOFVeWOATx7AyH6v4mFWnsuSq1xU2LNwNXlj0EuwcbioVt2QDwDObqeoFPU9K78UPp7qUbsiXtZS6qfZS6IQD8rj3xJnU6iqyxtMw376XZ1wCvl5CEN8btxwPfa3xA8dPvfznR7aXIRG2IpQoGLjJyx3A7e/0PHMk5S/DXT9SulrqFa0NWdnnuB5llKWgq/lLzusrVd24qQScg9pcxAzERAjtZoXsurYms0oGJRlJYuRgMGzgYG4Yx+I/EjNB4fsrbBeg0DUW2irYwx5gPpyWwQGa1+3dx22jNkiBVb/DVxFiJZStbaynUovlt6DVbVaaxhuQ717ifYu30nvVeG7cOlVta1NqadQEZGOyxLUtsVSrD0u67vkF3POQBZzIHp/Vw7O7PaALXqWs1sAxVmGUGzc7YRycE4GcgYgdWs0Fr6ii0NWFrD5UqxLbwAcHOBjA9jNFHSbEragOhqZ7Dkg+YEssZ2rwDgn1MA3sMcEjneviDTkqA5JfdgBLCfRYtThgF9BV2VWBxj3xidWr6jXVw5OdpbAV3O0d2IUEgDI57QI7qvR31Aeuw1tU1lbqSv2lWzYcJju25WIfORu7HE6ep9NNr1WKwSypiVJG5SGXa6MM9iPrwVU+2D6/+M0Y3BwV31pkBiN1uzy8EDBDb0w3b1DmbNJ1Su1mVCxKlgfTYBlW2sNxGCQfrA4uodKs1KstrKq/ZNWE5NdtdnmC3e33uQnpxjCnOd3Gdb02zUBEuNflrZXYwTd9o1bh0zn7ih1ViOc4AzjOd13XtOm7dYBtV2PD42148wqcYbbkZxnEL16gnG5gd6Jg13Kd1mdnBX7rYOG7HHeBzX9EN1D1XMNxsayuysFWqc2F0dck+pSe/Y45GCRPGr6E9ml09XmBbqfJItC/iVfLsKr7bqzav03TZqeu1o5Y2qtSVXu6mq3dilkDOG+EywIwc7hjsc9LdapAyWbjdn7O3ICnBYrtyFz+I8HvmBq1fTrDdTZWa1WpLFCkMc7wo7g8ABR7e8yuiu3VktVhHY7QpACFCiqvPGAScn3+BPT9eoD7d/O6tchbCgazHl5sA2jduUAk4JIHeeT4h0+7bucnLqAK7juaskOi4X1sME7Rk4BOMcwNfTuh+RqLba2IrtGfK/ClpbNjp8b/SSO24E92MxpOmXJXepeota7spCsAu8YII3erH6TpfrmnCLYbF2MgcNhiorbs7ED0L9TgcH4MDrdJfywzbt7J9y3bvVSxTft27sAnGcnHGYHDouhvV5Dh082qgUtwQltQ24yM5VgRkHnG5hg5496zo9lhtsLILXoNKcEpUjct7guxOCTx9xRjgk93SeppqKxYgsCknG9LKzwfhgJ3QIXqPQ/NuovDbLayocr922oNuNbD3AbDKe4Of3jmZEzEBERAREQEREBERAxtkbquhU2Fyyt9pjzFD2BLMKF9aA4b0gKeOQADkcRED11vo6aulqLDYK2GGCHaWX4zjIH5TPUOkpfQ1FrWMjqVf1bWdSCGBKgYyD7YmYgbKenVrV5WC6YxiwtbkfBL5JH5zZpdJXUNtaIi/Cqqj+AEzEDdERAREQEREAZB19DYFW8xdyai21fQdpFvmbkYbueHOCCOQPqCiB60fQzXqBdvB4v3LtIy1z0sSDu4AFKDGOeT7zov6a3nm+t1VmqFbBlLAhWZkYYYYILvn5z7YiIEYvhUpWKqrQtYbSthk3Nu0zUkchgMMKlBGPc4kv03RNUHBZW3Wu4wpXG9i2O5zj5iIEWnhorVbUHp2utqo3kjzVFm7hrA3rxuIHAJwMk8k7tX0E2G4tYubKaUUhOa7KHeyu0Zbkh2DAf8AIIiB46v4dN6FBYFB0t9BOzcT54TfZ94c5XOPqZ1WdLfzmuV1DvQtTgqxU7GsZGUbuMGyzI98j4iIHHV4a2VNUlgCZ023KElV0+zAJ3eonYOeO5m+norq1beYvo1F1v3Dz5q2Db9/jHmHn3wIiBy6bwyUKMHpYipan307wyozspQb/Q3rcHkg8ccTsHR2yD5i/wD3PnfcPbYV2fe+vf8AlEQOnpGgaisVl1YKW2kKVO0sSAfUckZ78flO+IgIiI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descr="http://www.iisd.ca/crs/aarhus/mop4/images/generic/unece_conven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597" y="2276872"/>
            <a:ext cx="67627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0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a:t>
            </a:r>
            <a:r>
              <a:rPr lang="en-US" sz="2000" dirty="0"/>
              <a:t>on Access to Information, Public Participation in Decision-making and Access to Justice in Environmental Matters </a:t>
            </a:r>
            <a:endParaRPr lang="cs-CZ" sz="2000" b="1" dirty="0"/>
          </a:p>
        </p:txBody>
      </p:sp>
      <p:sp>
        <p:nvSpPr>
          <p:cNvPr id="5" name="Zástupný symbol pro obsah 4"/>
          <p:cNvSpPr>
            <a:spLocks noGrp="1"/>
          </p:cNvSpPr>
          <p:nvPr>
            <p:ph idx="1"/>
          </p:nvPr>
        </p:nvSpPr>
        <p:spPr/>
        <p:txBody>
          <a:bodyPr/>
          <a:lstStyle/>
          <a:p>
            <a:endParaRPr lang="cs-CZ" dirty="0"/>
          </a:p>
        </p:txBody>
      </p:sp>
      <p:pic>
        <p:nvPicPr>
          <p:cNvPr id="3" name="Obrázek 2"/>
          <p:cNvPicPr>
            <a:picLocks noChangeAspect="1"/>
          </p:cNvPicPr>
          <p:nvPr/>
        </p:nvPicPr>
        <p:blipFill>
          <a:blip r:embed="rId4"/>
          <a:stretch>
            <a:fillRect/>
          </a:stretch>
        </p:blipFill>
        <p:spPr>
          <a:xfrm>
            <a:off x="1259632" y="1601327"/>
            <a:ext cx="6552728" cy="4958482"/>
          </a:xfrm>
          <a:prstGeom prst="rect">
            <a:avLst/>
          </a:prstGeom>
        </p:spPr>
      </p:pic>
    </p:spTree>
    <p:extLst>
      <p:ext uri="{BB962C8B-B14F-4D97-AF65-F5344CB8AC3E}">
        <p14:creationId xmlns:p14="http://schemas.microsoft.com/office/powerpoint/2010/main" val="1101524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fontScale="70000" lnSpcReduction="20000"/>
          </a:bodyPr>
          <a:lstStyle/>
          <a:p>
            <a:r>
              <a:rPr lang="cs-CZ" dirty="0" smtClean="0"/>
              <a:t>A</a:t>
            </a:r>
            <a:r>
              <a:rPr lang="en-US" dirty="0" err="1" smtClean="0"/>
              <a:t>dopted</a:t>
            </a:r>
            <a:r>
              <a:rPr lang="en-US" dirty="0" smtClean="0"/>
              <a:t> </a:t>
            </a:r>
            <a:r>
              <a:rPr lang="en-US" dirty="0"/>
              <a:t>on 25 June </a:t>
            </a:r>
            <a:r>
              <a:rPr lang="en-US" sz="4000" b="1" dirty="0">
                <a:solidFill>
                  <a:srgbClr val="FF0000"/>
                </a:solidFill>
              </a:rPr>
              <a:t>1998</a:t>
            </a:r>
            <a:r>
              <a:rPr lang="en-US" dirty="0"/>
              <a:t> in the Danish city of Aarhus (</a:t>
            </a:r>
            <a:r>
              <a:rPr lang="en-US" dirty="0" err="1"/>
              <a:t>Århus</a:t>
            </a:r>
            <a:r>
              <a:rPr lang="en-US" dirty="0" smtClean="0"/>
              <a:t>)</a:t>
            </a:r>
            <a:endParaRPr lang="cs-CZ" dirty="0" smtClean="0"/>
          </a:p>
          <a:p>
            <a:r>
              <a:rPr lang="cs-CZ" dirty="0" smtClean="0"/>
              <a:t>E</a:t>
            </a:r>
            <a:r>
              <a:rPr lang="en-US" dirty="0" err="1" smtClean="0"/>
              <a:t>ntered</a:t>
            </a:r>
            <a:r>
              <a:rPr lang="en-US" dirty="0" smtClean="0"/>
              <a:t> </a:t>
            </a:r>
            <a:r>
              <a:rPr lang="en-US" dirty="0"/>
              <a:t>into force </a:t>
            </a:r>
            <a:r>
              <a:rPr lang="cs-CZ" dirty="0" smtClean="0"/>
              <a:t>in </a:t>
            </a:r>
            <a:r>
              <a:rPr lang="en-US" dirty="0" smtClean="0"/>
              <a:t>2001</a:t>
            </a:r>
            <a:endParaRPr lang="cs-CZ" dirty="0" smtClean="0"/>
          </a:p>
          <a:p>
            <a:r>
              <a:rPr lang="cs-CZ" sz="4000" b="1" dirty="0" err="1" smtClean="0">
                <a:solidFill>
                  <a:srgbClr val="FF0000"/>
                </a:solidFill>
              </a:rPr>
              <a:t>All</a:t>
            </a:r>
            <a:r>
              <a:rPr lang="cs-CZ" sz="4000" b="1" dirty="0" smtClean="0">
                <a:solidFill>
                  <a:srgbClr val="FF0000"/>
                </a:solidFill>
              </a:rPr>
              <a:t> </a:t>
            </a:r>
            <a:r>
              <a:rPr lang="cs-CZ" sz="4000" b="1" dirty="0" err="1" smtClean="0">
                <a:solidFill>
                  <a:srgbClr val="FF0000"/>
                </a:solidFill>
              </a:rPr>
              <a:t>Member</a:t>
            </a:r>
            <a:r>
              <a:rPr lang="cs-CZ" sz="4000" b="1" dirty="0" smtClean="0">
                <a:solidFill>
                  <a:srgbClr val="FF0000"/>
                </a:solidFill>
              </a:rPr>
              <a:t> </a:t>
            </a:r>
            <a:r>
              <a:rPr lang="cs-CZ" sz="4000" b="1" dirty="0" err="1" smtClean="0">
                <a:solidFill>
                  <a:srgbClr val="FF0000"/>
                </a:solidFill>
              </a:rPr>
              <a:t>States</a:t>
            </a:r>
            <a:r>
              <a:rPr lang="cs-CZ" sz="4000" b="1" dirty="0" smtClean="0">
                <a:solidFill>
                  <a:srgbClr val="FF0000"/>
                </a:solidFill>
              </a:rPr>
              <a:t> and EU are </a:t>
            </a:r>
            <a:r>
              <a:rPr lang="cs-CZ" sz="4000" b="1" dirty="0" err="1" smtClean="0">
                <a:solidFill>
                  <a:srgbClr val="FF0000"/>
                </a:solidFill>
              </a:rPr>
              <a:t>parties</a:t>
            </a:r>
            <a:endParaRPr lang="cs-CZ" sz="4000" b="1" dirty="0" smtClean="0">
              <a:solidFill>
                <a:srgbClr val="FF0000"/>
              </a:solidFill>
            </a:endParaRPr>
          </a:p>
          <a:p>
            <a:pPr fontAlgn="base"/>
            <a:r>
              <a:rPr lang="en-US" dirty="0"/>
              <a:t>Links environmental rights and human rights</a:t>
            </a:r>
          </a:p>
          <a:p>
            <a:pPr fontAlgn="base"/>
            <a:r>
              <a:rPr lang="en-US" dirty="0"/>
              <a:t>Acknowledges that we owe an obligation to future generations</a:t>
            </a:r>
          </a:p>
          <a:p>
            <a:pPr fontAlgn="base"/>
            <a:r>
              <a:rPr lang="en-US" dirty="0"/>
              <a:t>Establishes that sustainable development can be achieved only through the involvement of all stakeholders</a:t>
            </a:r>
          </a:p>
          <a:p>
            <a:pPr fontAlgn="base"/>
            <a:r>
              <a:rPr lang="en-US" dirty="0"/>
              <a:t>Links government accountability and environmental protection</a:t>
            </a:r>
          </a:p>
          <a:p>
            <a:pPr fontAlgn="base"/>
            <a:r>
              <a:rPr lang="en-US" dirty="0"/>
              <a:t>Focuses on interactions between the public and public authorities in a democratic context.</a:t>
            </a:r>
          </a:p>
          <a:p>
            <a:endParaRPr lang="cs-CZ" dirty="0"/>
          </a:p>
        </p:txBody>
      </p:sp>
    </p:spTree>
    <p:extLst>
      <p:ext uri="{BB962C8B-B14F-4D97-AF65-F5344CB8AC3E}">
        <p14:creationId xmlns:p14="http://schemas.microsoft.com/office/powerpoint/2010/main" val="2222404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a:bodyPr>
          <a:lstStyle/>
          <a:p>
            <a:r>
              <a:rPr lang="cs-CZ" b="1" i="1" dirty="0" err="1"/>
              <a:t>Rights-based</a:t>
            </a:r>
            <a:r>
              <a:rPr lang="cs-CZ" b="1" i="1" dirty="0"/>
              <a:t> </a:t>
            </a:r>
            <a:r>
              <a:rPr lang="cs-CZ" b="1" i="1" dirty="0" err="1" smtClean="0"/>
              <a:t>approach</a:t>
            </a:r>
            <a:endParaRPr lang="cs-CZ" b="1" i="1" dirty="0" smtClean="0"/>
          </a:p>
          <a:p>
            <a:r>
              <a:rPr lang="en-US" b="1" i="1" dirty="0"/>
              <a:t>A 'floor', not a </a:t>
            </a:r>
            <a:r>
              <a:rPr lang="en-US" b="1" i="1" dirty="0" smtClean="0"/>
              <a:t>'ceiling</a:t>
            </a:r>
            <a:r>
              <a:rPr lang="en-US" b="1" i="1" dirty="0"/>
              <a:t>'</a:t>
            </a:r>
            <a:r>
              <a:rPr lang="en-US" b="1" i="1" dirty="0" smtClean="0"/>
              <a:t>‚</a:t>
            </a:r>
            <a:endParaRPr lang="cs-CZ" b="1" i="1" dirty="0" smtClean="0"/>
          </a:p>
          <a:p>
            <a:r>
              <a:rPr lang="cs-CZ" b="1" i="1" dirty="0" smtClean="0"/>
              <a:t>Non-</a:t>
            </a:r>
            <a:r>
              <a:rPr lang="cs-CZ" b="1" i="1" dirty="0" err="1" smtClean="0"/>
              <a:t>discrimination</a:t>
            </a:r>
            <a:endParaRPr lang="cs-CZ" b="1" i="1" dirty="0" smtClean="0"/>
          </a:p>
          <a:p>
            <a:r>
              <a:rPr lang="cs-CZ" b="1" i="1" dirty="0" err="1"/>
              <a:t>Definition</a:t>
            </a:r>
            <a:r>
              <a:rPr lang="cs-CZ" b="1" i="1" dirty="0"/>
              <a:t> </a:t>
            </a:r>
            <a:r>
              <a:rPr lang="cs-CZ" b="1" i="1" dirty="0" err="1"/>
              <a:t>of</a:t>
            </a:r>
            <a:r>
              <a:rPr lang="cs-CZ" b="1" i="1" dirty="0"/>
              <a:t> public </a:t>
            </a:r>
            <a:r>
              <a:rPr lang="cs-CZ" b="1" i="1" dirty="0" err="1" smtClean="0"/>
              <a:t>authorities</a:t>
            </a:r>
            <a:endParaRPr lang="cs-CZ" b="1" i="1" dirty="0" smtClean="0"/>
          </a:p>
          <a:p>
            <a:r>
              <a:rPr lang="cs-CZ" b="1" i="1" dirty="0"/>
              <a:t>Non-</a:t>
            </a:r>
            <a:r>
              <a:rPr lang="cs-CZ" b="1" i="1" dirty="0" err="1"/>
              <a:t>compliance</a:t>
            </a:r>
            <a:r>
              <a:rPr lang="cs-CZ" b="1" i="1" dirty="0"/>
              <a:t> </a:t>
            </a:r>
            <a:r>
              <a:rPr lang="cs-CZ" b="1" i="1" dirty="0" err="1" smtClean="0"/>
              <a:t>mechanism</a:t>
            </a:r>
            <a:endParaRPr lang="cs-CZ" b="1" i="1" dirty="0" smtClean="0"/>
          </a:p>
          <a:p>
            <a:r>
              <a:rPr lang="cs-CZ" b="1" dirty="0"/>
              <a:t>GMO </a:t>
            </a:r>
            <a:r>
              <a:rPr lang="cs-CZ" b="1" dirty="0" err="1"/>
              <a:t>amendment</a:t>
            </a:r>
            <a:endParaRPr lang="cs-CZ" b="1" dirty="0"/>
          </a:p>
          <a:p>
            <a:endParaRPr lang="cs-CZ" dirty="0"/>
          </a:p>
        </p:txBody>
      </p:sp>
    </p:spTree>
    <p:extLst>
      <p:ext uri="{BB962C8B-B14F-4D97-AF65-F5344CB8AC3E}">
        <p14:creationId xmlns:p14="http://schemas.microsoft.com/office/powerpoint/2010/main" val="1515973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fontScale="85000" lnSpcReduction="20000"/>
          </a:bodyPr>
          <a:lstStyle/>
          <a:p>
            <a:pPr>
              <a:buNone/>
            </a:pPr>
            <a:r>
              <a:rPr lang="en-US" b="1" dirty="0" smtClean="0"/>
              <a:t>“The public” </a:t>
            </a:r>
            <a:r>
              <a:rPr lang="en-US" dirty="0" smtClean="0"/>
              <a:t>means one or more natural or legal persons, </a:t>
            </a:r>
            <a:r>
              <a:rPr lang="cs-CZ" dirty="0" smtClean="0"/>
              <a:t>a</a:t>
            </a:r>
            <a:r>
              <a:rPr lang="en-US" dirty="0" err="1" smtClean="0"/>
              <a:t>nd</a:t>
            </a:r>
            <a:r>
              <a:rPr lang="en-US" dirty="0" smtClean="0"/>
              <a:t>, </a:t>
            </a:r>
            <a:r>
              <a:rPr lang="en-US" u="sng" dirty="0" smtClean="0"/>
              <a:t>in</a:t>
            </a:r>
            <a:r>
              <a:rPr lang="cs-CZ" u="sng" dirty="0" smtClean="0"/>
              <a:t> </a:t>
            </a:r>
            <a:r>
              <a:rPr lang="en-US" u="sng" dirty="0" smtClean="0"/>
              <a:t>accordance with national legislation or practice</a:t>
            </a:r>
            <a:r>
              <a:rPr lang="en-US" dirty="0" smtClean="0"/>
              <a:t>, their associations,</a:t>
            </a:r>
            <a:r>
              <a:rPr lang="cs-CZ" dirty="0" smtClean="0"/>
              <a:t> </a:t>
            </a:r>
            <a:r>
              <a:rPr lang="cs-CZ" dirty="0" err="1" smtClean="0"/>
              <a:t>organizations</a:t>
            </a:r>
            <a:r>
              <a:rPr lang="cs-CZ" dirty="0" smtClean="0"/>
              <a:t> </a:t>
            </a:r>
            <a:r>
              <a:rPr lang="cs-CZ" dirty="0" err="1" smtClean="0"/>
              <a:t>or</a:t>
            </a:r>
            <a:r>
              <a:rPr lang="cs-CZ" dirty="0" smtClean="0"/>
              <a:t> </a:t>
            </a:r>
            <a:r>
              <a:rPr lang="cs-CZ" dirty="0" err="1" smtClean="0"/>
              <a:t>groups</a:t>
            </a:r>
            <a:r>
              <a:rPr lang="cs-CZ" dirty="0" smtClean="0"/>
              <a:t>;</a:t>
            </a:r>
          </a:p>
          <a:p>
            <a:pPr>
              <a:buNone/>
            </a:pPr>
            <a:r>
              <a:rPr lang="en-US" b="1" dirty="0" smtClean="0"/>
              <a:t>“The public concerned” </a:t>
            </a:r>
            <a:r>
              <a:rPr lang="en-US" dirty="0" smtClean="0"/>
              <a:t>means the public </a:t>
            </a:r>
            <a:r>
              <a:rPr lang="en-US" u="sng" dirty="0" smtClean="0"/>
              <a:t>affected or likely to be</a:t>
            </a:r>
            <a:r>
              <a:rPr lang="cs-CZ" u="sng" dirty="0" smtClean="0"/>
              <a:t> </a:t>
            </a:r>
            <a:r>
              <a:rPr lang="en-US" u="sng" dirty="0" smtClean="0"/>
              <a:t>affected by</a:t>
            </a:r>
            <a:r>
              <a:rPr lang="en-US" dirty="0" smtClean="0"/>
              <a:t>, </a:t>
            </a:r>
            <a:r>
              <a:rPr lang="en-US" b="1" dirty="0" smtClean="0"/>
              <a:t>or</a:t>
            </a:r>
            <a:r>
              <a:rPr lang="en-US" dirty="0" smtClean="0"/>
              <a:t> </a:t>
            </a:r>
            <a:r>
              <a:rPr lang="en-US" u="sng" dirty="0" smtClean="0"/>
              <a:t>having an interest in</a:t>
            </a:r>
            <a:r>
              <a:rPr lang="en-US" dirty="0" smtClean="0"/>
              <a:t>, the environmental decision-making; for</a:t>
            </a:r>
            <a:r>
              <a:rPr lang="cs-CZ" dirty="0" smtClean="0"/>
              <a:t> </a:t>
            </a:r>
            <a:r>
              <a:rPr lang="en-US" dirty="0" smtClean="0"/>
              <a:t>the purposes of this definition, non-governmental organizations promoting</a:t>
            </a:r>
            <a:r>
              <a:rPr lang="cs-CZ" dirty="0" smtClean="0"/>
              <a:t> </a:t>
            </a:r>
            <a:r>
              <a:rPr lang="en-US" dirty="0" smtClean="0"/>
              <a:t>environmental protection and meeting any</a:t>
            </a:r>
            <a:r>
              <a:rPr lang="cs-CZ" dirty="0" smtClean="0"/>
              <a:t> r</a:t>
            </a:r>
            <a:r>
              <a:rPr lang="en-US" dirty="0" err="1" smtClean="0"/>
              <a:t>equirements</a:t>
            </a:r>
            <a:r>
              <a:rPr lang="en-US" dirty="0" smtClean="0"/>
              <a:t> under national law shall</a:t>
            </a:r>
            <a:r>
              <a:rPr lang="cs-CZ" dirty="0" smtClean="0"/>
              <a:t> </a:t>
            </a:r>
            <a:r>
              <a:rPr lang="en-US" dirty="0" smtClean="0"/>
              <a:t>be deemed to have an interest.</a:t>
            </a:r>
            <a:endParaRPr lang="cs-CZ" dirty="0" smtClean="0"/>
          </a:p>
          <a:p>
            <a:pPr>
              <a:buNone/>
            </a:pPr>
            <a:endParaRPr lang="cs-CZ" dirty="0"/>
          </a:p>
          <a:p>
            <a:pPr>
              <a:buNone/>
            </a:pPr>
            <a:r>
              <a:rPr lang="cs-CZ" sz="1900" dirty="0">
                <a:hlinkClick r:id="rId4"/>
              </a:rPr>
              <a:t>https://</a:t>
            </a:r>
            <a:r>
              <a:rPr lang="cs-CZ" sz="1900" dirty="0" smtClean="0">
                <a:hlinkClick r:id="rId4"/>
              </a:rPr>
              <a:t>www.unece.org/fileadmin/DAM/env/pp/documents/cep43e.pdf</a:t>
            </a:r>
            <a:r>
              <a:rPr lang="cs-CZ" sz="1900" dirty="0" smtClean="0"/>
              <a:t> </a:t>
            </a:r>
            <a:endParaRPr lang="cs-CZ" sz="1900" dirty="0"/>
          </a:p>
        </p:txBody>
      </p:sp>
    </p:spTree>
    <p:extLst>
      <p:ext uri="{BB962C8B-B14F-4D97-AF65-F5344CB8AC3E}">
        <p14:creationId xmlns:p14="http://schemas.microsoft.com/office/powerpoint/2010/main" val="1515973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a:bodyPr>
          <a:lstStyle/>
          <a:p>
            <a:pPr fontAlgn="base"/>
            <a:r>
              <a:rPr lang="en-US" dirty="0"/>
              <a:t>Meeting of the Parties</a:t>
            </a:r>
          </a:p>
          <a:p>
            <a:pPr fontAlgn="base"/>
            <a:r>
              <a:rPr lang="en-US" dirty="0"/>
              <a:t>Bureau</a:t>
            </a:r>
          </a:p>
          <a:p>
            <a:pPr fontAlgn="base"/>
            <a:r>
              <a:rPr lang="en-US" dirty="0"/>
              <a:t>Working Group of the Parties</a:t>
            </a:r>
          </a:p>
          <a:p>
            <a:pPr fontAlgn="base"/>
            <a:r>
              <a:rPr lang="en-US" dirty="0"/>
              <a:t>Compliance Committee</a:t>
            </a:r>
          </a:p>
          <a:p>
            <a:endParaRPr lang="cs-CZ" dirty="0"/>
          </a:p>
        </p:txBody>
      </p:sp>
    </p:spTree>
    <p:extLst>
      <p:ext uri="{BB962C8B-B14F-4D97-AF65-F5344CB8AC3E}">
        <p14:creationId xmlns:p14="http://schemas.microsoft.com/office/powerpoint/2010/main" val="180481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11560" y="2060848"/>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a:t>IL (</a:t>
            </a:r>
            <a:r>
              <a:rPr lang="cs-CZ" sz="3200" b="1" dirty="0" err="1"/>
              <a:t>The</a:t>
            </a:r>
            <a:r>
              <a:rPr lang="cs-CZ" sz="3200" b="1" dirty="0"/>
              <a:t> </a:t>
            </a:r>
            <a:r>
              <a:rPr lang="cs-CZ" sz="3200" b="1" dirty="0" err="1"/>
              <a:t>Aarhus</a:t>
            </a:r>
            <a:r>
              <a:rPr lang="cs-CZ" sz="3200" b="1" dirty="0"/>
              <a:t> </a:t>
            </a:r>
            <a:r>
              <a:rPr lang="cs-CZ" sz="3200" b="1" dirty="0" err="1" smtClean="0"/>
              <a:t>Convention</a:t>
            </a:r>
            <a:r>
              <a:rPr lang="cs-CZ" sz="3200" b="1" dirty="0" smtClean="0"/>
              <a:t>)</a:t>
            </a:r>
            <a:endParaRPr lang="cs-CZ" sz="3200" b="1" dirty="0"/>
          </a:p>
        </p:txBody>
      </p:sp>
      <p:sp>
        <p:nvSpPr>
          <p:cNvPr id="8" name="Obdélník 7"/>
          <p:cNvSpPr/>
          <p:nvPr/>
        </p:nvSpPr>
        <p:spPr>
          <a:xfrm>
            <a:off x="5004048" y="314096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smtClean="0"/>
              <a:t>EU</a:t>
            </a:r>
            <a:endParaRPr lang="cs-CZ" sz="3600" b="1" dirty="0"/>
          </a:p>
        </p:txBody>
      </p:sp>
      <p:sp>
        <p:nvSpPr>
          <p:cNvPr id="9" name="Obdélník 8"/>
          <p:cNvSpPr/>
          <p:nvPr/>
        </p:nvSpPr>
        <p:spPr>
          <a:xfrm>
            <a:off x="1335725" y="4869160"/>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b="1" dirty="0" smtClean="0"/>
              <a:t>MS</a:t>
            </a:r>
            <a:endParaRPr lang="cs-CZ" sz="3600" b="1" dirty="0"/>
          </a:p>
        </p:txBody>
      </p:sp>
      <p:cxnSp>
        <p:nvCxnSpPr>
          <p:cNvPr id="10" name="Přímá spojnice se šipkou 9"/>
          <p:cNvCxnSpPr/>
          <p:nvPr/>
        </p:nvCxnSpPr>
        <p:spPr>
          <a:xfrm>
            <a:off x="4499992" y="2600908"/>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907638" y="3374994"/>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Přímá spojnice se šipkou 14"/>
          <p:cNvCxnSpPr/>
          <p:nvPr/>
        </p:nvCxnSpPr>
        <p:spPr>
          <a:xfrm flipH="1">
            <a:off x="5591026" y="4185084"/>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Kruhová šipka 26"/>
          <p:cNvSpPr/>
          <p:nvPr/>
        </p:nvSpPr>
        <p:spPr>
          <a:xfrm rot="10800000">
            <a:off x="6804247" y="3374994"/>
            <a:ext cx="1224136" cy="14761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sp>
        <p:nvSpPr>
          <p:cNvPr id="14" name="TextovéPole 1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16" name="TextovéPole 15"/>
          <p:cNvSpPr txBox="1"/>
          <p:nvPr/>
        </p:nvSpPr>
        <p:spPr>
          <a:xfrm>
            <a:off x="6228184" y="5661248"/>
            <a:ext cx="3384376" cy="369332"/>
          </a:xfrm>
          <a:prstGeom prst="rect">
            <a:avLst/>
          </a:prstGeom>
          <a:noFill/>
        </p:spPr>
        <p:txBody>
          <a:bodyPr wrap="square" rtlCol="0">
            <a:spAutoFit/>
          </a:bodyPr>
          <a:lstStyle/>
          <a:p>
            <a:r>
              <a:rPr lang="cs-CZ" dirty="0" err="1" smtClean="0"/>
              <a:t>Art</a:t>
            </a:r>
            <a:r>
              <a:rPr lang="cs-CZ" dirty="0" smtClean="0"/>
              <a:t>. 216 (2) TFEU</a:t>
            </a:r>
            <a:endParaRPr lang="cs-CZ" dirty="0"/>
          </a:p>
        </p:txBody>
      </p:sp>
    </p:spTree>
    <p:extLst>
      <p:ext uri="{BB962C8B-B14F-4D97-AF65-F5344CB8AC3E}">
        <p14:creationId xmlns:p14="http://schemas.microsoft.com/office/powerpoint/2010/main" val="3192592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endParaRPr lang="cs-CZ" sz="4000" b="1" dirty="0"/>
          </a:p>
        </p:txBody>
      </p:sp>
      <p:sp>
        <p:nvSpPr>
          <p:cNvPr id="5" name="Zástupný symbol pro obsah 4"/>
          <p:cNvSpPr>
            <a:spLocks noGrp="1"/>
          </p:cNvSpPr>
          <p:nvPr>
            <p:ph idx="1"/>
          </p:nvPr>
        </p:nvSpPr>
        <p:spPr/>
        <p:txBody>
          <a:bodyPr>
            <a:normAutofit/>
          </a:bodyPr>
          <a:lstStyle/>
          <a:p>
            <a:r>
              <a:rPr lang="cs-CZ" dirty="0" err="1" smtClean="0"/>
              <a:t>Binding</a:t>
            </a:r>
            <a:r>
              <a:rPr lang="cs-CZ" dirty="0" smtClean="0"/>
              <a:t> </a:t>
            </a:r>
            <a:r>
              <a:rPr lang="cs-CZ" dirty="0" err="1" smtClean="0"/>
              <a:t>nature</a:t>
            </a:r>
            <a:r>
              <a:rPr lang="cs-CZ" dirty="0" smtClean="0"/>
              <a:t>? Direct </a:t>
            </a:r>
            <a:r>
              <a:rPr lang="cs-CZ" dirty="0" err="1" smtClean="0"/>
              <a:t>application</a:t>
            </a:r>
            <a:r>
              <a:rPr lang="cs-CZ" dirty="0" smtClean="0"/>
              <a:t>?</a:t>
            </a:r>
          </a:p>
          <a:p>
            <a:r>
              <a:rPr lang="cs-CZ" dirty="0" smtClean="0"/>
              <a:t>C-240/09: As far as </a:t>
            </a:r>
            <a:r>
              <a:rPr lang="cs-CZ" dirty="0" err="1" smtClean="0"/>
              <a:t>possible</a:t>
            </a:r>
            <a:endParaRPr lang="cs-CZ" dirty="0" smtClean="0"/>
          </a:p>
          <a:p>
            <a:endParaRPr lang="cs-CZ" dirty="0"/>
          </a:p>
        </p:txBody>
      </p:sp>
      <p:pic>
        <p:nvPicPr>
          <p:cNvPr id="1026" name="Picture 2" descr="http://www.lhnet.org/assets/Carnivores/Brown-bear/brown-bear-photo-Michael-Buholzer.jpg">
            <a:hlinkClick r:id="rId4"/>
          </p:cNvPr>
          <p:cNvPicPr>
            <a:picLocks noChangeAspect="1" noChangeArrowheads="1"/>
          </p:cNvPicPr>
          <p:nvPr/>
        </p:nvPicPr>
        <p:blipFill>
          <a:blip r:embed="rId5" cstate="print"/>
          <a:srcRect/>
          <a:stretch>
            <a:fillRect/>
          </a:stretch>
        </p:blipFill>
        <p:spPr bwMode="auto">
          <a:xfrm>
            <a:off x="1907704" y="2924944"/>
            <a:ext cx="5088065" cy="3472424"/>
          </a:xfrm>
          <a:prstGeom prst="rect">
            <a:avLst/>
          </a:prstGeom>
          <a:noFill/>
        </p:spPr>
      </p:pic>
    </p:spTree>
    <p:extLst>
      <p:ext uri="{BB962C8B-B14F-4D97-AF65-F5344CB8AC3E}">
        <p14:creationId xmlns:p14="http://schemas.microsoft.com/office/powerpoint/2010/main" val="180481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272808"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law</a:t>
            </a:r>
            <a:endParaRPr lang="cs-CZ" sz="4000" b="1" dirty="0"/>
          </a:p>
        </p:txBody>
      </p:sp>
      <p:sp>
        <p:nvSpPr>
          <p:cNvPr id="5" name="Zástupný symbol pro obsah 4"/>
          <p:cNvSpPr>
            <a:spLocks noGrp="1"/>
          </p:cNvSpPr>
          <p:nvPr>
            <p:ph idx="1"/>
          </p:nvPr>
        </p:nvSpPr>
        <p:spPr>
          <a:xfrm>
            <a:off x="430360" y="1628800"/>
            <a:ext cx="8229600" cy="4525963"/>
          </a:xfrm>
        </p:spPr>
        <p:txBody>
          <a:bodyPr>
            <a:normAutofit fontScale="92500" lnSpcReduction="10000"/>
          </a:bodyPr>
          <a:lstStyle/>
          <a:p>
            <a:pPr fontAlgn="base"/>
            <a:r>
              <a:rPr lang="en-US" sz="1800" u="sng" dirty="0">
                <a:hlinkClick r:id="rId4"/>
              </a:rPr>
              <a:t>Directive 2003/4/EC</a:t>
            </a:r>
            <a:r>
              <a:rPr lang="en-US" sz="1800" dirty="0"/>
              <a:t> of the European Parliament and of the Council of 28 January 2003 on </a:t>
            </a:r>
            <a:r>
              <a:rPr lang="en-US" sz="1800" b="1" dirty="0"/>
              <a:t>public access to environmental </a:t>
            </a:r>
            <a:r>
              <a:rPr lang="en-US" sz="1800" b="1" dirty="0" smtClean="0"/>
              <a:t>information</a:t>
            </a:r>
            <a:endParaRPr lang="cs-CZ" sz="1800" b="1" dirty="0" smtClean="0"/>
          </a:p>
          <a:p>
            <a:pPr fontAlgn="base"/>
            <a:r>
              <a:rPr lang="en-US" sz="1800" u="sng" dirty="0">
                <a:hlinkClick r:id="rId5"/>
              </a:rPr>
              <a:t>Directive 2003/35/EC</a:t>
            </a:r>
            <a:r>
              <a:rPr lang="en-US" sz="1800" dirty="0"/>
              <a:t> of the European Parliament and of the Council of 26 May 2003 providing for </a:t>
            </a:r>
            <a:r>
              <a:rPr lang="en-US" sz="1800" b="1" dirty="0"/>
              <a:t>public </a:t>
            </a:r>
            <a:r>
              <a:rPr lang="en-US" sz="1800" b="1" dirty="0" err="1"/>
              <a:t>participation</a:t>
            </a:r>
            <a:r>
              <a:rPr lang="en-US" sz="1800" dirty="0" err="1"/>
              <a:t>in</a:t>
            </a:r>
            <a:r>
              <a:rPr lang="en-US" sz="1800" dirty="0"/>
              <a:t> respect of the drawing up of certain plans and </a:t>
            </a:r>
            <a:r>
              <a:rPr lang="en-US" sz="1800" dirty="0" err="1"/>
              <a:t>programmes</a:t>
            </a:r>
            <a:r>
              <a:rPr lang="en-US" sz="1800" dirty="0"/>
              <a:t> relating to the environment and amending with regard to public participation and access to justice Council Directives 85/337/EEC and </a:t>
            </a:r>
            <a:r>
              <a:rPr lang="en-US" sz="1800" dirty="0" smtClean="0"/>
              <a:t>96/61/EC</a:t>
            </a:r>
            <a:endParaRPr lang="cs-CZ" sz="1800" dirty="0" smtClean="0"/>
          </a:p>
          <a:p>
            <a:pPr marL="0" indent="0" fontAlgn="base">
              <a:buNone/>
            </a:pPr>
            <a:r>
              <a:rPr lang="en-US" sz="1800" dirty="0" smtClean="0"/>
              <a:t>	+ number </a:t>
            </a:r>
            <a:r>
              <a:rPr lang="en-US" sz="1800" dirty="0"/>
              <a:t>of other environmental </a:t>
            </a:r>
            <a:r>
              <a:rPr lang="en-US" sz="1800" dirty="0" smtClean="0"/>
              <a:t>directives</a:t>
            </a:r>
          </a:p>
          <a:p>
            <a:pPr marL="0" indent="0" fontAlgn="base">
              <a:buNone/>
            </a:pPr>
            <a:r>
              <a:rPr lang="en-US" sz="1800" dirty="0" smtClean="0"/>
              <a:t>	Proposal </a:t>
            </a:r>
            <a:r>
              <a:rPr lang="en-US" sz="1800" dirty="0"/>
              <a:t>for a Directive of the European Parliament and of the Council </a:t>
            </a:r>
            <a:r>
              <a:rPr lang="en-US" sz="1800" dirty="0" smtClean="0"/>
              <a:t>	on</a:t>
            </a:r>
            <a:r>
              <a:rPr lang="en-US" sz="1800" dirty="0"/>
              <a:t> </a:t>
            </a:r>
            <a:r>
              <a:rPr lang="en-US" sz="1800" b="1" dirty="0"/>
              <a:t>access to </a:t>
            </a:r>
            <a:r>
              <a:rPr lang="en-US" sz="1800" b="1" dirty="0" smtClean="0"/>
              <a:t>justice</a:t>
            </a:r>
          </a:p>
          <a:p>
            <a:pPr marL="0" indent="0" fontAlgn="base">
              <a:buNone/>
            </a:pPr>
            <a:endParaRPr lang="en-US" sz="1800" u="sng" dirty="0" smtClean="0">
              <a:hlinkClick r:id="rId6"/>
            </a:endParaRPr>
          </a:p>
          <a:p>
            <a:pPr marL="0" indent="0" fontAlgn="base">
              <a:buNone/>
            </a:pPr>
            <a:r>
              <a:rPr lang="en-US" sz="1800" u="sng" dirty="0" smtClean="0">
                <a:hlinkClick r:id="rId6"/>
              </a:rPr>
              <a:t>Regulation </a:t>
            </a:r>
            <a:r>
              <a:rPr lang="en-US" sz="1800" u="sng" dirty="0">
                <a:hlinkClick r:id="rId6"/>
              </a:rPr>
              <a:t>(EC) N° 1367/2006</a:t>
            </a:r>
            <a:r>
              <a:rPr lang="en-US" sz="1800" dirty="0"/>
              <a:t> of the European Parliament and of the Council on the </a:t>
            </a:r>
            <a:r>
              <a:rPr lang="en-US" sz="1800" b="1" dirty="0"/>
              <a:t>application of the provisions of the Aarhus Convention on Access to Information, Public Participation in Decision-making and Access to Justice in Environmental Matters to Community institutions and bodies </a:t>
            </a:r>
            <a:endParaRPr lang="en-US" sz="1800" b="1" dirty="0" smtClean="0"/>
          </a:p>
          <a:p>
            <a:pPr marL="0" indent="0" fontAlgn="base">
              <a:buNone/>
            </a:pPr>
            <a:r>
              <a:rPr lang="cs-CZ" sz="1800" b="1" dirty="0" smtClean="0"/>
              <a:t>		</a:t>
            </a:r>
            <a:r>
              <a:rPr lang="cs-CZ" sz="1800" dirty="0" smtClean="0"/>
              <a:t>(i</a:t>
            </a:r>
            <a:r>
              <a:rPr lang="en-US" sz="1800" dirty="0" err="1" smtClean="0"/>
              <a:t>nformation</a:t>
            </a:r>
            <a:r>
              <a:rPr lang="en-US" sz="1800" dirty="0" smtClean="0"/>
              <a:t> </a:t>
            </a:r>
            <a:r>
              <a:rPr lang="cs-CZ" sz="1800" dirty="0" smtClean="0"/>
              <a:t>-</a:t>
            </a:r>
            <a:r>
              <a:rPr lang="en-US" sz="1800" dirty="0" smtClean="0"/>
              <a:t> </a:t>
            </a:r>
            <a:r>
              <a:rPr lang="en-US" sz="1800" dirty="0"/>
              <a:t>extends </a:t>
            </a:r>
            <a:r>
              <a:rPr lang="en-US" sz="1800" u="sng" dirty="0">
                <a:hlinkClick r:id="rId7"/>
              </a:rPr>
              <a:t>Regulation (EC) No </a:t>
            </a:r>
            <a:r>
              <a:rPr lang="en-US" sz="1800" u="sng" dirty="0" smtClean="0">
                <a:hlinkClick r:id="rId7"/>
              </a:rPr>
              <a:t>1049/2001</a:t>
            </a:r>
            <a:r>
              <a:rPr lang="cs-CZ" sz="1800" u="sng" dirty="0" smtClean="0"/>
              <a:t>)</a:t>
            </a:r>
            <a:endParaRPr lang="en-US" sz="1800" dirty="0"/>
          </a:p>
          <a:p>
            <a:pPr fontAlgn="base">
              <a:buNone/>
            </a:pPr>
            <a:r>
              <a:rPr lang="cs-CZ" sz="2200" dirty="0" smtClean="0"/>
              <a:t>			+ </a:t>
            </a:r>
            <a:r>
              <a:rPr lang="cs-CZ" sz="2200" dirty="0" err="1" smtClean="0"/>
              <a:t>petitions</a:t>
            </a:r>
            <a:r>
              <a:rPr lang="cs-CZ" sz="2200" dirty="0" smtClean="0"/>
              <a:t> (EP), ombudsman </a:t>
            </a:r>
            <a:endParaRPr lang="cs-CZ" sz="2200" dirty="0"/>
          </a:p>
        </p:txBody>
      </p:sp>
      <p:cxnSp>
        <p:nvCxnSpPr>
          <p:cNvPr id="6" name="Přímá spojnice 5"/>
          <p:cNvCxnSpPr/>
          <p:nvPr/>
        </p:nvCxnSpPr>
        <p:spPr>
          <a:xfrm>
            <a:off x="84112" y="4149080"/>
            <a:ext cx="856895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Přímá spojnice 8"/>
          <p:cNvCxnSpPr/>
          <p:nvPr/>
        </p:nvCxnSpPr>
        <p:spPr>
          <a:xfrm>
            <a:off x="251520" y="3501008"/>
            <a:ext cx="8568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373496" y="2204864"/>
            <a:ext cx="85689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09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461665"/>
          </a:xfrm>
          <a:prstGeom prst="rect">
            <a:avLst/>
          </a:prstGeom>
          <a:noFill/>
        </p:spPr>
        <p:txBody>
          <a:bodyPr wrap="square" rtlCol="0">
            <a:spAutoFit/>
          </a:bodyPr>
          <a:lstStyle/>
          <a:p>
            <a:r>
              <a:rPr lang="cs-CZ" sz="2400" b="1" dirty="0" err="1" smtClean="0"/>
              <a:t>Where</a:t>
            </a:r>
            <a:r>
              <a:rPr lang="cs-CZ" sz="2400" b="1" dirty="0" smtClean="0"/>
              <a:t> to </a:t>
            </a:r>
            <a:r>
              <a:rPr lang="cs-CZ" sz="2400" b="1" dirty="0" err="1" smtClean="0"/>
              <a:t>get</a:t>
            </a:r>
            <a:r>
              <a:rPr lang="cs-CZ" sz="2400" b="1" dirty="0" smtClean="0"/>
              <a:t> more </a:t>
            </a:r>
            <a:r>
              <a:rPr lang="cs-CZ" sz="2400" b="1" dirty="0" err="1" smtClean="0"/>
              <a:t>info</a:t>
            </a:r>
            <a:r>
              <a:rPr lang="cs-CZ" sz="2400" b="1" dirty="0" smtClean="0"/>
              <a:t> on </a:t>
            </a:r>
            <a:r>
              <a:rPr lang="cs-CZ" sz="2400" b="1" dirty="0" err="1" smtClean="0"/>
              <a:t>the</a:t>
            </a:r>
            <a:r>
              <a:rPr lang="cs-CZ" sz="2400" b="1" dirty="0" smtClean="0"/>
              <a:t> EU </a:t>
            </a:r>
            <a:r>
              <a:rPr lang="cs-CZ" sz="2400" b="1" dirty="0" err="1" smtClean="0"/>
              <a:t>environmental</a:t>
            </a:r>
            <a:r>
              <a:rPr lang="cs-CZ" sz="2400" b="1" dirty="0" smtClean="0"/>
              <a:t> </a:t>
            </a:r>
            <a:r>
              <a:rPr lang="cs-CZ" sz="2400" b="1" dirty="0" err="1" smtClean="0"/>
              <a:t>law</a:t>
            </a:r>
            <a:r>
              <a:rPr lang="cs-CZ" sz="2400" b="1" dirty="0" smtClean="0"/>
              <a:t>?</a:t>
            </a:r>
            <a:endParaRPr lang="cs-CZ" sz="24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10" name="TextovéPole 9"/>
          <p:cNvSpPr txBox="1"/>
          <p:nvPr/>
        </p:nvSpPr>
        <p:spPr>
          <a:xfrm>
            <a:off x="395038" y="1568967"/>
            <a:ext cx="6545179" cy="307777"/>
          </a:xfrm>
          <a:prstGeom prst="rect">
            <a:avLst/>
          </a:prstGeom>
          <a:noFill/>
        </p:spPr>
        <p:txBody>
          <a:bodyPr wrap="square" rtlCol="0">
            <a:spAutoFit/>
          </a:bodyPr>
          <a:lstStyle/>
          <a:p>
            <a:r>
              <a:rPr lang="cs-CZ" dirty="0">
                <a:hlinkClick r:id="rId4"/>
              </a:rPr>
              <a:t>http://</a:t>
            </a:r>
            <a:r>
              <a:rPr lang="cs-CZ" dirty="0" smtClean="0">
                <a:hlinkClick r:id="rId4"/>
              </a:rPr>
              <a:t>ec.europa.eu/environment/eia/pdf/eia_case_law.pdf</a:t>
            </a:r>
            <a:r>
              <a:rPr lang="cs-CZ" dirty="0" smtClean="0"/>
              <a:t> </a:t>
            </a:r>
            <a:endParaRPr lang="cs-CZ" dirty="0"/>
          </a:p>
        </p:txBody>
      </p:sp>
      <p:pic>
        <p:nvPicPr>
          <p:cNvPr id="13" name="Obrázek 12"/>
          <p:cNvPicPr>
            <a:picLocks noChangeAspect="1"/>
          </p:cNvPicPr>
          <p:nvPr/>
        </p:nvPicPr>
        <p:blipFill>
          <a:blip r:embed="rId5"/>
          <a:stretch>
            <a:fillRect/>
          </a:stretch>
        </p:blipFill>
        <p:spPr>
          <a:xfrm>
            <a:off x="467544" y="1996712"/>
            <a:ext cx="3416967" cy="2858425"/>
          </a:xfrm>
          <a:prstGeom prst="rect">
            <a:avLst/>
          </a:prstGeom>
        </p:spPr>
      </p:pic>
      <p:pic>
        <p:nvPicPr>
          <p:cNvPr id="14" name="Obrázek 13"/>
          <p:cNvPicPr>
            <a:picLocks noChangeAspect="1"/>
          </p:cNvPicPr>
          <p:nvPr/>
        </p:nvPicPr>
        <p:blipFill>
          <a:blip r:embed="rId6"/>
          <a:stretch>
            <a:fillRect/>
          </a:stretch>
        </p:blipFill>
        <p:spPr>
          <a:xfrm>
            <a:off x="4370582" y="3530862"/>
            <a:ext cx="4061726" cy="2085599"/>
          </a:xfrm>
          <a:prstGeom prst="rect">
            <a:avLst/>
          </a:prstGeom>
        </p:spPr>
      </p:pic>
    </p:spTree>
    <p:extLst>
      <p:ext uri="{BB962C8B-B14F-4D97-AF65-F5344CB8AC3E}">
        <p14:creationId xmlns:p14="http://schemas.microsoft.com/office/powerpoint/2010/main" val="29911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a:t>
            </a:r>
            <a:r>
              <a:rPr lang="cs-CZ" sz="4000" b="1" dirty="0" err="1" smtClean="0"/>
              <a:t>level</a:t>
            </a:r>
            <a:endParaRPr lang="cs-CZ" sz="4000" b="1" dirty="0"/>
          </a:p>
        </p:txBody>
      </p:sp>
      <p:sp>
        <p:nvSpPr>
          <p:cNvPr id="5" name="Zástupný symbol pro obsah 4"/>
          <p:cNvSpPr>
            <a:spLocks noGrp="1"/>
          </p:cNvSpPr>
          <p:nvPr>
            <p:ph idx="1"/>
          </p:nvPr>
        </p:nvSpPr>
        <p:spPr/>
        <p:txBody>
          <a:bodyPr>
            <a:normAutofit/>
          </a:bodyPr>
          <a:lstStyle/>
          <a:p>
            <a:pPr fontAlgn="base">
              <a:buNone/>
            </a:pPr>
            <a:r>
              <a:rPr lang="cs-CZ" sz="2800" dirty="0" err="1" smtClean="0"/>
              <a:t>Information</a:t>
            </a:r>
            <a:r>
              <a:rPr lang="cs-CZ" sz="2800" dirty="0" smtClean="0"/>
              <a:t> (</a:t>
            </a:r>
            <a:r>
              <a:rPr lang="cs-CZ" sz="2800" dirty="0" err="1" smtClean="0"/>
              <a:t>also</a:t>
            </a:r>
            <a:r>
              <a:rPr lang="cs-CZ" sz="2800" dirty="0" smtClean="0"/>
              <a:t> </a:t>
            </a:r>
            <a:r>
              <a:rPr lang="cs-CZ" sz="2800" dirty="0" err="1" smtClean="0"/>
              <a:t>Art</a:t>
            </a:r>
            <a:r>
              <a:rPr lang="cs-CZ" sz="2800" dirty="0" smtClean="0"/>
              <a:t>. 15 TFEU, </a:t>
            </a:r>
            <a:r>
              <a:rPr lang="cs-CZ" sz="2800" dirty="0" err="1" smtClean="0"/>
              <a:t>Art</a:t>
            </a:r>
            <a:r>
              <a:rPr lang="cs-CZ" sz="2800" dirty="0" smtClean="0"/>
              <a:t>. 42 Charter)</a:t>
            </a:r>
          </a:p>
          <a:p>
            <a:r>
              <a:rPr lang="cs-CZ" sz="2800" dirty="0" err="1" smtClean="0"/>
              <a:t>Wide</a:t>
            </a:r>
            <a:r>
              <a:rPr lang="cs-CZ" sz="2800" dirty="0" smtClean="0"/>
              <a:t> </a:t>
            </a:r>
            <a:r>
              <a:rPr lang="cs-CZ" sz="2800" dirty="0" err="1" smtClean="0"/>
              <a:t>definiton</a:t>
            </a:r>
            <a:r>
              <a:rPr lang="cs-CZ" sz="2800" dirty="0" smtClean="0"/>
              <a:t> </a:t>
            </a:r>
            <a:r>
              <a:rPr lang="cs-CZ" sz="2800" dirty="0" err="1" smtClean="0"/>
              <a:t>of</a:t>
            </a:r>
            <a:r>
              <a:rPr lang="cs-CZ" sz="2800" dirty="0" smtClean="0"/>
              <a:t> </a:t>
            </a:r>
            <a:r>
              <a:rPr lang="cs-CZ" sz="2800" dirty="0" err="1" smtClean="0"/>
              <a:t>information</a:t>
            </a:r>
            <a:r>
              <a:rPr lang="cs-CZ" sz="2800" dirty="0" smtClean="0"/>
              <a:t> (</a:t>
            </a:r>
            <a:r>
              <a:rPr lang="cs-CZ" sz="2800" dirty="0" err="1" smtClean="0"/>
              <a:t>up</a:t>
            </a:r>
            <a:r>
              <a:rPr lang="cs-CZ" sz="2800" dirty="0" smtClean="0"/>
              <a:t>-to-</a:t>
            </a:r>
            <a:r>
              <a:rPr lang="cs-CZ" sz="2800" dirty="0" err="1" smtClean="0"/>
              <a:t>date</a:t>
            </a:r>
            <a:r>
              <a:rPr lang="cs-CZ" sz="2800" dirty="0" smtClean="0"/>
              <a:t>, </a:t>
            </a:r>
            <a:r>
              <a:rPr lang="cs-CZ" sz="2800" dirty="0" err="1" smtClean="0"/>
              <a:t>accurate</a:t>
            </a:r>
            <a:endParaRPr lang="cs-CZ" sz="2800" dirty="0" smtClean="0"/>
          </a:p>
          <a:p>
            <a:pPr>
              <a:buNone/>
            </a:pPr>
            <a:r>
              <a:rPr lang="cs-CZ" sz="2800" dirty="0" err="1" smtClean="0"/>
              <a:t>and</a:t>
            </a:r>
            <a:r>
              <a:rPr lang="cs-CZ" sz="2800" dirty="0" smtClean="0"/>
              <a:t> </a:t>
            </a:r>
            <a:r>
              <a:rPr lang="cs-CZ" sz="2800" dirty="0" err="1" smtClean="0"/>
              <a:t>comparable</a:t>
            </a:r>
            <a:r>
              <a:rPr lang="cs-CZ" sz="2800" dirty="0" smtClean="0"/>
              <a:t>)</a:t>
            </a:r>
          </a:p>
          <a:p>
            <a:pPr fontAlgn="base"/>
            <a:r>
              <a:rPr lang="cs-CZ" sz="2800" dirty="0" err="1" smtClean="0"/>
              <a:t>Active</a:t>
            </a:r>
            <a:r>
              <a:rPr lang="cs-CZ" sz="2800" dirty="0" smtClean="0"/>
              <a:t> (</a:t>
            </a:r>
            <a:r>
              <a:rPr lang="cs-CZ" sz="2800" dirty="0" err="1" smtClean="0"/>
              <a:t>treaties</a:t>
            </a:r>
            <a:r>
              <a:rPr lang="cs-CZ" sz="2800" dirty="0" smtClean="0"/>
              <a:t>, </a:t>
            </a:r>
            <a:r>
              <a:rPr lang="en-US" sz="2800" dirty="0" smtClean="0"/>
              <a:t>report on the state of the environment</a:t>
            </a:r>
            <a:r>
              <a:rPr lang="cs-CZ" sz="2800" dirty="0" smtClean="0"/>
              <a:t>, …/</a:t>
            </a:r>
            <a:r>
              <a:rPr lang="cs-CZ" sz="2800" dirty="0" err="1" smtClean="0"/>
              <a:t>passive</a:t>
            </a:r>
            <a:r>
              <a:rPr lang="cs-CZ" sz="2800" dirty="0" smtClean="0"/>
              <a:t>)</a:t>
            </a:r>
          </a:p>
          <a:p>
            <a:r>
              <a:rPr lang="cs-CZ" sz="2800" dirty="0" err="1" smtClean="0"/>
              <a:t>Exceptions</a:t>
            </a:r>
            <a:r>
              <a:rPr lang="cs-CZ" sz="2800" dirty="0" smtClean="0"/>
              <a:t> (</a:t>
            </a:r>
            <a:r>
              <a:rPr lang="cs-CZ" sz="2800" dirty="0" err="1" smtClean="0"/>
              <a:t>concerning</a:t>
            </a:r>
            <a:r>
              <a:rPr lang="cs-CZ" sz="2800" dirty="0" smtClean="0"/>
              <a:t> </a:t>
            </a:r>
            <a:r>
              <a:rPr lang="cs-CZ" sz="2800" dirty="0" err="1" smtClean="0"/>
              <a:t>possible</a:t>
            </a:r>
            <a:r>
              <a:rPr lang="cs-CZ" sz="2800" dirty="0" smtClean="0"/>
              <a:t> </a:t>
            </a:r>
            <a:r>
              <a:rPr lang="cs-CZ" sz="2800" dirty="0" err="1" smtClean="0"/>
              <a:t>infringements</a:t>
            </a:r>
            <a:r>
              <a:rPr lang="cs-CZ" sz="2800" dirty="0" smtClean="0"/>
              <a:t>, </a:t>
            </a:r>
            <a:r>
              <a:rPr lang="en-US" sz="2800" dirty="0" smtClean="0"/>
              <a:t>adversely affect the protection of</a:t>
            </a:r>
            <a:r>
              <a:rPr lang="cs-CZ" sz="2800" dirty="0" smtClean="0"/>
              <a:t> </a:t>
            </a:r>
            <a:r>
              <a:rPr lang="cs-CZ" sz="2800" dirty="0" err="1" smtClean="0"/>
              <a:t>the</a:t>
            </a:r>
            <a:r>
              <a:rPr lang="cs-CZ" sz="2800" dirty="0" smtClean="0"/>
              <a:t> </a:t>
            </a:r>
            <a:r>
              <a:rPr lang="cs-CZ" sz="2800" dirty="0" err="1" smtClean="0"/>
              <a:t>environment</a:t>
            </a:r>
            <a:r>
              <a:rPr lang="cs-CZ" sz="2800" dirty="0" smtClean="0"/>
              <a:t>)</a:t>
            </a:r>
          </a:p>
          <a:p>
            <a:pPr>
              <a:buNone/>
            </a:pPr>
            <a:r>
              <a:rPr lang="cs-CZ" sz="2800" dirty="0" smtClean="0"/>
              <a:t>	- </a:t>
            </a:r>
            <a:r>
              <a:rPr lang="cs-CZ" sz="2800" dirty="0" err="1" smtClean="0"/>
              <a:t>wider</a:t>
            </a:r>
            <a:r>
              <a:rPr lang="cs-CZ" sz="2800" dirty="0" smtClean="0"/>
              <a:t> </a:t>
            </a:r>
            <a:r>
              <a:rPr lang="cs-CZ" sz="2800" dirty="0" err="1" smtClean="0"/>
              <a:t>than</a:t>
            </a:r>
            <a:r>
              <a:rPr lang="cs-CZ" sz="2800" dirty="0" smtClean="0"/>
              <a:t> AC!</a:t>
            </a:r>
            <a:endParaRPr lang="en-US" sz="2800" dirty="0" smtClean="0"/>
          </a:p>
          <a:p>
            <a:endParaRPr lang="cs-CZ"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a:t>
            </a:r>
            <a:r>
              <a:rPr lang="cs-CZ" sz="4000" b="1" dirty="0" err="1" smtClean="0"/>
              <a:t>level</a:t>
            </a:r>
            <a:endParaRPr lang="cs-CZ" sz="4000" b="1" dirty="0"/>
          </a:p>
        </p:txBody>
      </p:sp>
      <p:sp>
        <p:nvSpPr>
          <p:cNvPr id="5" name="Zástupný symbol pro obsah 4"/>
          <p:cNvSpPr>
            <a:spLocks noGrp="1"/>
          </p:cNvSpPr>
          <p:nvPr>
            <p:ph idx="1"/>
          </p:nvPr>
        </p:nvSpPr>
        <p:spPr/>
        <p:txBody>
          <a:bodyPr>
            <a:normAutofit/>
          </a:bodyPr>
          <a:lstStyle/>
          <a:p>
            <a:pPr>
              <a:buNone/>
            </a:pPr>
            <a:r>
              <a:rPr lang="cs-CZ" sz="2400" b="1" u="sng" dirty="0" smtClean="0"/>
              <a:t>P</a:t>
            </a:r>
            <a:r>
              <a:rPr lang="en-US" sz="2400" b="1" u="sng" dirty="0" err="1" smtClean="0"/>
              <a:t>ublic</a:t>
            </a:r>
            <a:r>
              <a:rPr lang="en-US" sz="2400" b="1" u="sng" dirty="0" smtClean="0"/>
              <a:t> participation</a:t>
            </a:r>
            <a:r>
              <a:rPr lang="en-US" sz="2400" u="sng" dirty="0" smtClean="0"/>
              <a:t> </a:t>
            </a:r>
            <a:r>
              <a:rPr lang="en-US" sz="2400" dirty="0" smtClean="0"/>
              <a:t>concerning </a:t>
            </a:r>
            <a:r>
              <a:rPr lang="en-US" sz="2400" u="sng" dirty="0" smtClean="0"/>
              <a:t>plans and </a:t>
            </a:r>
            <a:r>
              <a:rPr lang="en-US" sz="2400" u="sng" dirty="0" err="1" smtClean="0"/>
              <a:t>programmes</a:t>
            </a:r>
            <a:r>
              <a:rPr lang="cs-CZ" sz="2400" u="sng" dirty="0" smtClean="0"/>
              <a:t> </a:t>
            </a:r>
            <a:r>
              <a:rPr lang="cs-CZ" sz="2400" dirty="0" err="1" smtClean="0"/>
              <a:t>relating</a:t>
            </a:r>
            <a:r>
              <a:rPr lang="cs-CZ" sz="2400" dirty="0" smtClean="0"/>
              <a:t> to </a:t>
            </a:r>
            <a:r>
              <a:rPr lang="cs-CZ" sz="2400" dirty="0" err="1" smtClean="0"/>
              <a:t>the</a:t>
            </a:r>
            <a:r>
              <a:rPr lang="cs-CZ" sz="2400" dirty="0" smtClean="0"/>
              <a:t> </a:t>
            </a:r>
            <a:r>
              <a:rPr lang="cs-CZ" sz="2400" dirty="0" err="1" smtClean="0"/>
              <a:t>environment</a:t>
            </a:r>
            <a:r>
              <a:rPr lang="cs-CZ" sz="2400" dirty="0" smtClean="0"/>
              <a:t> (EIA, IPPC)</a:t>
            </a:r>
          </a:p>
          <a:p>
            <a:pPr>
              <a:buFontTx/>
              <a:buChar char="-"/>
            </a:pPr>
            <a:r>
              <a:rPr lang="cs-CZ" sz="2400" dirty="0" err="1" smtClean="0"/>
              <a:t>partnership</a:t>
            </a:r>
            <a:r>
              <a:rPr lang="cs-CZ" sz="2400" dirty="0" smtClean="0"/>
              <a:t>, </a:t>
            </a:r>
            <a:r>
              <a:rPr lang="cs-CZ" sz="2400" dirty="0" err="1" smtClean="0"/>
              <a:t>consultation</a:t>
            </a:r>
            <a:r>
              <a:rPr lang="cs-CZ" sz="2400" dirty="0" smtClean="0"/>
              <a:t> (EAP, Green </a:t>
            </a:r>
            <a:r>
              <a:rPr lang="cs-CZ" sz="2400" dirty="0" err="1" smtClean="0"/>
              <a:t>books</a:t>
            </a:r>
            <a:r>
              <a:rPr lang="cs-CZ" sz="2400" dirty="0" smtClean="0"/>
              <a:t>)</a:t>
            </a:r>
          </a:p>
          <a:p>
            <a:r>
              <a:rPr lang="en-US" sz="2400" b="1" dirty="0" smtClean="0"/>
              <a:t>internal review of administrative acts</a:t>
            </a:r>
            <a:r>
              <a:rPr lang="cs-CZ" sz="2400" b="1" dirty="0" smtClean="0"/>
              <a:t> (</a:t>
            </a:r>
            <a:r>
              <a:rPr lang="en-US" sz="2400" dirty="0" smtClean="0"/>
              <a:t>Any </a:t>
            </a:r>
            <a:r>
              <a:rPr lang="cs-CZ" sz="2400" dirty="0" smtClean="0"/>
              <a:t>NGO</a:t>
            </a:r>
            <a:r>
              <a:rPr lang="en-US" sz="2400" dirty="0" smtClean="0"/>
              <a:t> which meets the criteria</a:t>
            </a:r>
            <a:r>
              <a:rPr lang="cs-CZ" sz="2400" dirty="0" smtClean="0"/>
              <a:t> –  </a:t>
            </a:r>
            <a:r>
              <a:rPr lang="cs-CZ" sz="2400" dirty="0" err="1" smtClean="0"/>
              <a:t>independence</a:t>
            </a:r>
            <a:r>
              <a:rPr lang="cs-CZ" sz="2400" dirty="0" smtClean="0"/>
              <a:t>, </a:t>
            </a:r>
            <a:r>
              <a:rPr lang="en-US" sz="2400" dirty="0" smtClean="0"/>
              <a:t>objective of promoting environmental</a:t>
            </a:r>
            <a:r>
              <a:rPr lang="cs-CZ" sz="2400" dirty="0" smtClean="0"/>
              <a:t> </a:t>
            </a:r>
            <a:r>
              <a:rPr lang="cs-CZ" sz="2400" dirty="0" err="1" smtClean="0"/>
              <a:t>protection</a:t>
            </a:r>
            <a:r>
              <a:rPr lang="cs-CZ" sz="2400" dirty="0" smtClean="0"/>
              <a:t>, </a:t>
            </a:r>
            <a:r>
              <a:rPr lang="cs-CZ" sz="2400" dirty="0" err="1" smtClean="0"/>
              <a:t>active</a:t>
            </a:r>
            <a:r>
              <a:rPr lang="cs-CZ" sz="2400" dirty="0" smtClean="0"/>
              <a:t> </a:t>
            </a:r>
            <a:r>
              <a:rPr lang="cs-CZ" sz="2400" dirty="0" err="1" smtClean="0"/>
              <a:t>for</a:t>
            </a:r>
            <a:r>
              <a:rPr lang="cs-CZ" sz="2400" dirty="0" smtClean="0"/>
              <a:t> 2 </a:t>
            </a:r>
            <a:r>
              <a:rPr lang="cs-CZ" sz="2400" dirty="0" err="1" smtClean="0"/>
              <a:t>years</a:t>
            </a:r>
            <a:r>
              <a:rPr lang="cs-CZ" sz="2400" dirty="0" smtClean="0"/>
              <a:t>)</a:t>
            </a:r>
          </a:p>
          <a:p>
            <a:r>
              <a:rPr lang="en-US" sz="2400" dirty="0" smtClean="0"/>
              <a:t>The non-governmental </a:t>
            </a:r>
            <a:r>
              <a:rPr lang="en-US" sz="2400" dirty="0" err="1" smtClean="0"/>
              <a:t>organisation</a:t>
            </a:r>
            <a:r>
              <a:rPr lang="en-US" sz="2400" dirty="0" smtClean="0"/>
              <a:t> which made the</a:t>
            </a:r>
            <a:r>
              <a:rPr lang="cs-CZ" sz="2400" dirty="0" smtClean="0"/>
              <a:t> </a:t>
            </a:r>
            <a:r>
              <a:rPr lang="en-US" sz="2400" dirty="0" smtClean="0"/>
              <a:t>request for internal review may institute</a:t>
            </a:r>
            <a:r>
              <a:rPr lang="cs-CZ" sz="2400" dirty="0" smtClean="0"/>
              <a:t> </a:t>
            </a:r>
            <a:r>
              <a:rPr lang="en-US" sz="2400" dirty="0" smtClean="0"/>
              <a:t>proceedings before the Court of Justice</a:t>
            </a:r>
            <a:endParaRPr lang="cs-CZ" sz="2400"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a:t>
            </a:r>
            <a:r>
              <a:rPr lang="cs-CZ" sz="4000" b="1" dirty="0" err="1" smtClean="0"/>
              <a:t>level</a:t>
            </a:r>
            <a:endParaRPr lang="cs-CZ" sz="4000" b="1" dirty="0"/>
          </a:p>
        </p:txBody>
      </p:sp>
      <p:sp>
        <p:nvSpPr>
          <p:cNvPr id="5" name="Zástupný symbol pro obsah 4"/>
          <p:cNvSpPr>
            <a:spLocks noGrp="1"/>
          </p:cNvSpPr>
          <p:nvPr>
            <p:ph idx="1"/>
          </p:nvPr>
        </p:nvSpPr>
        <p:spPr>
          <a:xfrm>
            <a:off x="467544" y="1196752"/>
            <a:ext cx="8229600" cy="4525963"/>
          </a:xfrm>
        </p:spPr>
        <p:txBody>
          <a:bodyPr>
            <a:noAutofit/>
          </a:bodyPr>
          <a:lstStyle/>
          <a:p>
            <a:pPr>
              <a:buNone/>
            </a:pPr>
            <a:r>
              <a:rPr lang="cs-CZ" sz="2000" b="1" u="sng" dirty="0" smtClean="0"/>
              <a:t>P</a:t>
            </a:r>
            <a:r>
              <a:rPr lang="en-US" sz="2000" b="1" u="sng" dirty="0" err="1" smtClean="0"/>
              <a:t>ublic</a:t>
            </a:r>
            <a:r>
              <a:rPr lang="en-US" sz="2000" b="1" u="sng" dirty="0" smtClean="0"/>
              <a:t> participation</a:t>
            </a:r>
            <a:r>
              <a:rPr lang="en-US" sz="2000" u="sng" dirty="0" smtClean="0"/>
              <a:t> </a:t>
            </a:r>
            <a:r>
              <a:rPr lang="cs-CZ" sz="2000" dirty="0" smtClean="0"/>
              <a:t>– </a:t>
            </a:r>
            <a:r>
              <a:rPr lang="cs-CZ" sz="2000" dirty="0" err="1" smtClean="0"/>
              <a:t>problems</a:t>
            </a:r>
            <a:r>
              <a:rPr lang="cs-CZ" sz="2000" dirty="0" smtClean="0"/>
              <a:t>: </a:t>
            </a:r>
            <a:r>
              <a:rPr lang="cs-CZ" sz="2000" dirty="0" err="1" smtClean="0"/>
              <a:t>narrow</a:t>
            </a:r>
            <a:r>
              <a:rPr lang="cs-CZ" sz="2000" dirty="0" smtClean="0"/>
              <a:t> </a:t>
            </a:r>
            <a:r>
              <a:rPr lang="cs-CZ" sz="2000" dirty="0" err="1" smtClean="0"/>
              <a:t>scope</a:t>
            </a:r>
            <a:r>
              <a:rPr lang="cs-CZ" sz="2000" dirty="0" smtClean="0"/>
              <a:t> </a:t>
            </a:r>
            <a:r>
              <a:rPr lang="cs-CZ" sz="2000" dirty="0" err="1" smtClean="0"/>
              <a:t>of</a:t>
            </a:r>
            <a:r>
              <a:rPr lang="cs-CZ" sz="2000" dirty="0" smtClean="0"/>
              <a:t> </a:t>
            </a:r>
            <a:r>
              <a:rPr lang="cs-CZ" sz="2000" dirty="0" err="1" smtClean="0"/>
              <a:t>acts</a:t>
            </a:r>
            <a:r>
              <a:rPr lang="cs-CZ" sz="2000" dirty="0" smtClean="0"/>
              <a:t>:</a:t>
            </a:r>
          </a:p>
          <a:p>
            <a:pPr>
              <a:buNone/>
            </a:pPr>
            <a:endParaRPr lang="cs-CZ" sz="1600" dirty="0" smtClean="0"/>
          </a:p>
          <a:p>
            <a:pPr>
              <a:buNone/>
            </a:pPr>
            <a:r>
              <a:rPr lang="en-US" sz="1800" b="1" dirty="0" smtClean="0"/>
              <a:t>‘administrative act’ means any measure of </a:t>
            </a:r>
            <a:r>
              <a:rPr lang="en-US" sz="1800" b="1" u="sng" dirty="0" smtClean="0"/>
              <a:t>individual scope</a:t>
            </a:r>
            <a:r>
              <a:rPr lang="cs-CZ" sz="1800" b="1" u="sng" dirty="0" smtClean="0"/>
              <a:t> </a:t>
            </a:r>
            <a:r>
              <a:rPr lang="en-US" sz="1800" dirty="0" smtClean="0"/>
              <a:t>under environmental law, taken by a Community institution</a:t>
            </a:r>
            <a:r>
              <a:rPr lang="cs-CZ" sz="1800" dirty="0" smtClean="0"/>
              <a:t> </a:t>
            </a:r>
            <a:r>
              <a:rPr lang="en-US" sz="1800" dirty="0" smtClean="0"/>
              <a:t>or body, and having legally binding and external effects;</a:t>
            </a:r>
            <a:endParaRPr lang="cs-CZ" sz="2400" dirty="0" smtClean="0"/>
          </a:p>
          <a:p>
            <a:pPr>
              <a:buNone/>
            </a:pPr>
            <a:endParaRPr lang="cs-CZ" sz="1600" dirty="0" smtClean="0"/>
          </a:p>
          <a:p>
            <a:pPr>
              <a:buNone/>
            </a:pPr>
            <a:r>
              <a:rPr lang="cs-CZ" sz="1800" dirty="0" err="1" smtClean="0"/>
              <a:t>Wide</a:t>
            </a:r>
            <a:r>
              <a:rPr lang="cs-CZ" sz="1800" dirty="0" smtClean="0"/>
              <a:t> </a:t>
            </a:r>
            <a:r>
              <a:rPr lang="cs-CZ" sz="1800" dirty="0" err="1" smtClean="0"/>
              <a:t>exceptions</a:t>
            </a:r>
            <a:r>
              <a:rPr lang="cs-CZ" sz="1800" dirty="0" smtClean="0"/>
              <a:t> </a:t>
            </a:r>
            <a:r>
              <a:rPr lang="cs-CZ" sz="1800" dirty="0" err="1" smtClean="0"/>
              <a:t>from</a:t>
            </a:r>
            <a:r>
              <a:rPr lang="cs-CZ" sz="1800" dirty="0" smtClean="0"/>
              <a:t> </a:t>
            </a:r>
            <a:r>
              <a:rPr lang="cs-CZ" sz="1800" dirty="0" err="1" smtClean="0"/>
              <a:t>administrative</a:t>
            </a:r>
            <a:r>
              <a:rPr lang="cs-CZ" sz="1800" dirty="0" smtClean="0"/>
              <a:t> </a:t>
            </a:r>
            <a:r>
              <a:rPr lang="cs-CZ" sz="1800" dirty="0" err="1" smtClean="0"/>
              <a:t>acts</a:t>
            </a:r>
            <a:r>
              <a:rPr lang="cs-CZ" sz="1800" dirty="0" smtClean="0"/>
              <a:t> </a:t>
            </a:r>
            <a:r>
              <a:rPr lang="cs-CZ" sz="1800" dirty="0" err="1" smtClean="0"/>
              <a:t>and</a:t>
            </a:r>
            <a:r>
              <a:rPr lang="cs-CZ" sz="1800" dirty="0" smtClean="0"/>
              <a:t> </a:t>
            </a:r>
            <a:r>
              <a:rPr lang="cs-CZ" sz="1800" dirty="0" err="1" smtClean="0"/>
              <a:t>administrative</a:t>
            </a:r>
            <a:r>
              <a:rPr lang="cs-CZ" sz="1800" dirty="0" smtClean="0"/>
              <a:t> </a:t>
            </a:r>
            <a:r>
              <a:rPr lang="cs-CZ" sz="1800" dirty="0" err="1" smtClean="0"/>
              <a:t>omissions</a:t>
            </a:r>
            <a:r>
              <a:rPr lang="cs-CZ" sz="1800" dirty="0" smtClean="0"/>
              <a:t> in </a:t>
            </a:r>
            <a:r>
              <a:rPr lang="cs-CZ" sz="1800" dirty="0" err="1" smtClean="0"/>
              <a:t>Art</a:t>
            </a:r>
            <a:r>
              <a:rPr lang="cs-CZ" sz="1800" dirty="0" smtClean="0"/>
              <a:t>. 2 (2).:</a:t>
            </a:r>
          </a:p>
          <a:p>
            <a:pPr>
              <a:buNone/>
            </a:pPr>
            <a:endParaRPr lang="cs-CZ" sz="1600" dirty="0" smtClean="0"/>
          </a:p>
          <a:p>
            <a:pPr>
              <a:buNone/>
            </a:pPr>
            <a:r>
              <a:rPr lang="en-US" sz="1600" dirty="0" smtClean="0"/>
              <a:t>2. Administrative acts and administrative omissions shall not</a:t>
            </a:r>
            <a:r>
              <a:rPr lang="cs-CZ" sz="1600" dirty="0" smtClean="0"/>
              <a:t> </a:t>
            </a:r>
            <a:r>
              <a:rPr lang="en-US" sz="1600" dirty="0" smtClean="0"/>
              <a:t>include measures taken or omissions by a Community institution</a:t>
            </a:r>
            <a:r>
              <a:rPr lang="cs-CZ" sz="1600" dirty="0" smtClean="0"/>
              <a:t> </a:t>
            </a:r>
            <a:r>
              <a:rPr lang="en-US" sz="1600" dirty="0" smtClean="0"/>
              <a:t>or body in its capacity as an administrative review body,</a:t>
            </a:r>
            <a:r>
              <a:rPr lang="cs-CZ" sz="1600" dirty="0" smtClean="0"/>
              <a:t> such as </a:t>
            </a:r>
            <a:r>
              <a:rPr lang="cs-CZ" sz="1600" dirty="0" err="1" smtClean="0"/>
              <a:t>under</a:t>
            </a:r>
            <a:r>
              <a:rPr lang="cs-CZ" sz="1600" dirty="0" smtClean="0"/>
              <a:t>: </a:t>
            </a:r>
          </a:p>
          <a:p>
            <a:pPr>
              <a:buNone/>
            </a:pPr>
            <a:r>
              <a:rPr lang="cs-CZ" sz="1600" dirty="0" smtClean="0"/>
              <a:t>	</a:t>
            </a:r>
            <a:r>
              <a:rPr lang="en-US" sz="1600" dirty="0" smtClean="0"/>
              <a:t>(a) Articles 81, 82, 86 and 87 of the Treaty (competition rules);</a:t>
            </a:r>
          </a:p>
          <a:p>
            <a:pPr>
              <a:buNone/>
            </a:pPr>
            <a:r>
              <a:rPr lang="cs-CZ" sz="1600" dirty="0" smtClean="0"/>
              <a:t>	</a:t>
            </a:r>
            <a:r>
              <a:rPr lang="en-US" sz="1600" dirty="0" smtClean="0"/>
              <a:t>(b) Articles 226 and 228 of the Treaty (infringement</a:t>
            </a:r>
            <a:r>
              <a:rPr lang="cs-CZ" sz="1600" dirty="0" smtClean="0"/>
              <a:t> </a:t>
            </a:r>
            <a:r>
              <a:rPr lang="cs-CZ" sz="1600" dirty="0" err="1" smtClean="0"/>
              <a:t>proceedings</a:t>
            </a:r>
            <a:r>
              <a:rPr lang="cs-CZ" sz="1600" dirty="0" smtClean="0"/>
              <a:t>);</a:t>
            </a:r>
          </a:p>
          <a:p>
            <a:pPr>
              <a:buNone/>
            </a:pPr>
            <a:r>
              <a:rPr lang="cs-CZ" sz="1600" dirty="0" smtClean="0"/>
              <a:t>	</a:t>
            </a:r>
            <a:r>
              <a:rPr lang="en-US" sz="1600" dirty="0" smtClean="0"/>
              <a:t>(c) Article 195 of the Treaty (Ombudsman proceedings);</a:t>
            </a:r>
          </a:p>
          <a:p>
            <a:pPr>
              <a:buNone/>
            </a:pPr>
            <a:r>
              <a:rPr lang="cs-CZ" sz="1600" dirty="0" smtClean="0"/>
              <a:t>	</a:t>
            </a:r>
            <a:r>
              <a:rPr lang="en-US" sz="1600" dirty="0" smtClean="0"/>
              <a:t>(d) Article 280 of the Treaty (OLAF proceedings).</a:t>
            </a:r>
            <a:endParaRPr lang="cs-CZ" sz="1600" dirty="0" smtClean="0"/>
          </a:p>
          <a:p>
            <a:pPr>
              <a:buNone/>
            </a:pPr>
            <a:endParaRPr lang="cs-CZ" sz="1600" dirty="0" smtClean="0"/>
          </a:p>
          <a:p>
            <a:pPr>
              <a:buNone/>
            </a:pPr>
            <a:r>
              <a:rPr lang="cs-CZ" sz="2000" dirty="0" err="1" smtClean="0"/>
              <a:t>This</a:t>
            </a:r>
            <a:r>
              <a:rPr lang="cs-CZ" sz="2000" dirty="0" smtClean="0"/>
              <a:t> </a:t>
            </a:r>
            <a:r>
              <a:rPr lang="cs-CZ" sz="2000" dirty="0" err="1" smtClean="0"/>
              <a:t>provision</a:t>
            </a:r>
            <a:r>
              <a:rPr lang="cs-CZ" sz="2000" dirty="0" smtClean="0"/>
              <a:t> </a:t>
            </a:r>
            <a:r>
              <a:rPr lang="cs-CZ" sz="2000" dirty="0" err="1" smtClean="0"/>
              <a:t>provides</a:t>
            </a:r>
            <a:r>
              <a:rPr lang="cs-CZ" sz="2000" dirty="0" smtClean="0"/>
              <a:t> </a:t>
            </a:r>
            <a:r>
              <a:rPr lang="cs-CZ" sz="2000" dirty="0" err="1" smtClean="0"/>
              <a:t>illustrative</a:t>
            </a:r>
            <a:r>
              <a:rPr lang="cs-CZ" sz="2000" dirty="0" smtClean="0"/>
              <a:t> list </a:t>
            </a:r>
            <a:r>
              <a:rPr lang="cs-CZ" sz="2000" dirty="0" err="1" smtClean="0"/>
              <a:t>of</a:t>
            </a:r>
            <a:r>
              <a:rPr lang="cs-CZ" sz="2000" dirty="0" smtClean="0"/>
              <a:t> </a:t>
            </a:r>
            <a:r>
              <a:rPr lang="cs-CZ" sz="2000" dirty="0" err="1" smtClean="0"/>
              <a:t>exceptions</a:t>
            </a:r>
            <a:r>
              <a:rPr lang="cs-CZ" sz="2000" dirty="0" smtClean="0"/>
              <a:t> (“such as”) </a:t>
            </a:r>
            <a:r>
              <a:rPr lang="cs-CZ" sz="2000" dirty="0" err="1" smtClean="0"/>
              <a:t>and</a:t>
            </a:r>
            <a:r>
              <a:rPr lang="cs-CZ" sz="2000" dirty="0" smtClean="0"/>
              <a:t> </a:t>
            </a:r>
            <a:r>
              <a:rPr lang="cs-CZ" sz="2000" dirty="0" err="1" smtClean="0"/>
              <a:t>goes</a:t>
            </a:r>
            <a:r>
              <a:rPr lang="cs-CZ" sz="2000" dirty="0" smtClean="0"/>
              <a:t> far </a:t>
            </a:r>
            <a:r>
              <a:rPr lang="cs-CZ" sz="2000" dirty="0" err="1" smtClean="0"/>
              <a:t>beyond</a:t>
            </a:r>
            <a:r>
              <a:rPr lang="cs-CZ" sz="2000" dirty="0" smtClean="0"/>
              <a:t> </a:t>
            </a:r>
            <a:r>
              <a:rPr lang="cs-CZ" sz="2000" dirty="0" err="1" smtClean="0"/>
              <a:t>Art</a:t>
            </a:r>
            <a:r>
              <a:rPr lang="cs-CZ" sz="2000" dirty="0" smtClean="0"/>
              <a:t>. 2 (2) </a:t>
            </a:r>
            <a:r>
              <a:rPr lang="cs-CZ" sz="2000" dirty="0" err="1" smtClean="0"/>
              <a:t>of</a:t>
            </a:r>
            <a:r>
              <a:rPr lang="cs-CZ" sz="2000" dirty="0" smtClean="0"/>
              <a:t> </a:t>
            </a:r>
            <a:r>
              <a:rPr lang="cs-CZ" sz="2000" dirty="0" err="1" smtClean="0"/>
              <a:t>Aarhus</a:t>
            </a:r>
            <a:r>
              <a:rPr lang="cs-CZ" sz="2000" dirty="0" smtClean="0"/>
              <a:t> (</a:t>
            </a:r>
            <a:r>
              <a:rPr lang="cs-CZ" sz="2000" dirty="0" err="1" smtClean="0"/>
              <a:t>which</a:t>
            </a:r>
            <a:r>
              <a:rPr lang="cs-CZ" sz="2000" dirty="0" smtClean="0"/>
              <a:t> </a:t>
            </a:r>
            <a:r>
              <a:rPr lang="cs-CZ" sz="2000" dirty="0" err="1" smtClean="0"/>
              <a:t>applies</a:t>
            </a:r>
            <a:r>
              <a:rPr lang="cs-CZ" sz="2000" dirty="0" smtClean="0"/>
              <a:t> </a:t>
            </a:r>
            <a:r>
              <a:rPr lang="cs-CZ" sz="2000" dirty="0" err="1" smtClean="0"/>
              <a:t>only</a:t>
            </a:r>
            <a:r>
              <a:rPr lang="cs-CZ" sz="2000" dirty="0" smtClean="0"/>
              <a:t> to </a:t>
            </a:r>
            <a:r>
              <a:rPr lang="cs-CZ" sz="2000" dirty="0" err="1" smtClean="0"/>
              <a:t>decisions</a:t>
            </a:r>
            <a:r>
              <a:rPr lang="cs-CZ" sz="2000" dirty="0" smtClean="0"/>
              <a:t> </a:t>
            </a:r>
            <a:r>
              <a:rPr lang="cs-CZ" sz="2000" dirty="0" err="1" smtClean="0"/>
              <a:t>of</a:t>
            </a:r>
            <a:r>
              <a:rPr lang="cs-CZ" sz="2000" dirty="0" smtClean="0"/>
              <a:t> </a:t>
            </a:r>
            <a:r>
              <a:rPr lang="cs-CZ" sz="2000" dirty="0" err="1" smtClean="0"/>
              <a:t>court</a:t>
            </a:r>
            <a:r>
              <a:rPr lang="cs-CZ" sz="2000" dirty="0" smtClean="0"/>
              <a:t>)</a:t>
            </a:r>
            <a:endParaRPr lang="cs-CZ" sz="1600"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a:t>
            </a:r>
            <a:r>
              <a:rPr lang="cs-CZ" sz="4000" b="1" dirty="0" err="1" smtClean="0"/>
              <a:t>level</a:t>
            </a:r>
            <a:endParaRPr lang="cs-CZ" sz="4000" b="1" dirty="0"/>
          </a:p>
        </p:txBody>
      </p:sp>
      <p:sp>
        <p:nvSpPr>
          <p:cNvPr id="5" name="Zástupný symbol pro obsah 4"/>
          <p:cNvSpPr>
            <a:spLocks noGrp="1"/>
          </p:cNvSpPr>
          <p:nvPr>
            <p:ph idx="1"/>
          </p:nvPr>
        </p:nvSpPr>
        <p:spPr>
          <a:xfrm>
            <a:off x="467544" y="1988840"/>
            <a:ext cx="8229600" cy="4525963"/>
          </a:xfrm>
        </p:spPr>
        <p:txBody>
          <a:bodyPr>
            <a:normAutofit/>
          </a:bodyPr>
          <a:lstStyle/>
          <a:p>
            <a:r>
              <a:rPr lang="cs-CZ" sz="2400" dirty="0" smtClean="0"/>
              <a:t>K</a:t>
            </a:r>
            <a:r>
              <a:rPr lang="en-US" sz="2400" dirty="0" err="1" smtClean="0"/>
              <a:t>ind</a:t>
            </a:r>
            <a:r>
              <a:rPr lang="en-US" sz="2400" dirty="0" smtClean="0"/>
              <a:t> of disappointing. </a:t>
            </a:r>
            <a:endParaRPr lang="cs-CZ" sz="2400" dirty="0" smtClean="0"/>
          </a:p>
          <a:p>
            <a:r>
              <a:rPr lang="en-US" sz="2400" dirty="0" smtClean="0"/>
              <a:t>Setting aside a ruling of the General Court it </a:t>
            </a:r>
            <a:r>
              <a:rPr lang="en-US" sz="2400" dirty="0" err="1" smtClean="0"/>
              <a:t>uphelds</a:t>
            </a:r>
            <a:r>
              <a:rPr lang="cs-CZ" sz="2400" dirty="0" smtClean="0"/>
              <a:t> </a:t>
            </a:r>
            <a:r>
              <a:rPr lang="en-US" sz="2400" dirty="0" smtClean="0"/>
              <a:t>the validity of EC regulation No 1367/2006 </a:t>
            </a:r>
            <a:r>
              <a:rPr lang="cs-CZ" sz="2400" dirty="0" smtClean="0"/>
              <a:t> </a:t>
            </a:r>
            <a:r>
              <a:rPr lang="en-US" sz="2400" dirty="0" smtClean="0"/>
              <a:t>hat strictly confines access to justice to administrative acts</a:t>
            </a:r>
            <a:r>
              <a:rPr lang="cs-CZ" sz="2400" dirty="0" smtClean="0"/>
              <a:t> </a:t>
            </a:r>
            <a:r>
              <a:rPr lang="en-US" sz="2400" dirty="0" smtClean="0"/>
              <a:t>of only individual (!) scope.</a:t>
            </a:r>
          </a:p>
          <a:p>
            <a:endParaRPr lang="en-US" sz="2400" dirty="0" smtClean="0"/>
          </a:p>
          <a:p>
            <a:r>
              <a:rPr lang="cs-CZ" sz="2400" dirty="0" smtClean="0"/>
              <a:t>T</a:t>
            </a:r>
            <a:r>
              <a:rPr lang="en-US" sz="2400" dirty="0" smtClean="0"/>
              <a:t>here is now a specific  “Aarhus gap”. The Court of Justice does not bridge the gap by a strong interpretation in the light of  Aarhus.</a:t>
            </a:r>
          </a:p>
          <a:p>
            <a:pPr>
              <a:buNone/>
            </a:pPr>
            <a:endParaRPr lang="cs-CZ" sz="2400" dirty="0"/>
          </a:p>
        </p:txBody>
      </p:sp>
      <p:sp>
        <p:nvSpPr>
          <p:cNvPr id="7" name="TextovéPole 6"/>
          <p:cNvSpPr txBox="1"/>
          <p:nvPr/>
        </p:nvSpPr>
        <p:spPr>
          <a:xfrm>
            <a:off x="1259632" y="1124744"/>
            <a:ext cx="6696744" cy="861774"/>
          </a:xfrm>
          <a:prstGeom prst="rect">
            <a:avLst/>
          </a:prstGeom>
          <a:noFill/>
        </p:spPr>
        <p:txBody>
          <a:bodyPr wrap="square" rtlCol="0">
            <a:spAutoFit/>
          </a:bodyPr>
          <a:lstStyle/>
          <a:p>
            <a:r>
              <a:rPr lang="en-US" sz="3200" b="1" dirty="0" smtClean="0"/>
              <a:t>C 401/12 P to C 403/12 P</a:t>
            </a:r>
            <a:r>
              <a:rPr lang="cs-CZ" dirty="0" smtClean="0"/>
              <a:t>: </a:t>
            </a:r>
            <a:r>
              <a:rPr lang="en-US" dirty="0" smtClean="0"/>
              <a:t>Art. 9 (3) decision</a:t>
            </a:r>
          </a:p>
          <a:p>
            <a:endParaRPr lang="cs-CZ"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a:t>
            </a:r>
            <a:r>
              <a:rPr lang="cs-CZ" sz="4000" b="1" dirty="0" err="1" smtClean="0"/>
              <a:t>level</a:t>
            </a:r>
            <a:endParaRPr lang="cs-CZ" sz="4000" b="1" dirty="0"/>
          </a:p>
        </p:txBody>
      </p:sp>
      <p:sp>
        <p:nvSpPr>
          <p:cNvPr id="7" name="TextovéPole 6"/>
          <p:cNvSpPr txBox="1"/>
          <p:nvPr/>
        </p:nvSpPr>
        <p:spPr>
          <a:xfrm>
            <a:off x="539552" y="1628800"/>
            <a:ext cx="7344816" cy="6986528"/>
          </a:xfrm>
          <a:prstGeom prst="rect">
            <a:avLst/>
          </a:prstGeom>
          <a:noFill/>
        </p:spPr>
        <p:txBody>
          <a:bodyPr wrap="square" rtlCol="0">
            <a:spAutoFit/>
          </a:bodyPr>
          <a:lstStyle/>
          <a:p>
            <a:r>
              <a:rPr lang="cs-CZ" sz="3200" b="1" dirty="0" err="1" smtClean="0"/>
              <a:t>Acces</a:t>
            </a:r>
            <a:r>
              <a:rPr lang="cs-CZ" sz="3200" b="1" dirty="0" smtClean="0"/>
              <a:t> to justice</a:t>
            </a:r>
          </a:p>
          <a:p>
            <a:pPr>
              <a:buFont typeface="Arial" pitchFamily="34" charset="0"/>
              <a:buChar char="•"/>
            </a:pPr>
            <a:r>
              <a:rPr lang="cs-CZ" sz="3200" b="1" dirty="0" smtClean="0"/>
              <a:t> </a:t>
            </a:r>
            <a:r>
              <a:rPr lang="cs-CZ" sz="3200" b="1" dirty="0" err="1" smtClean="0"/>
              <a:t>scope</a:t>
            </a:r>
            <a:r>
              <a:rPr lang="cs-CZ" sz="3200" b="1" dirty="0" smtClean="0"/>
              <a:t> </a:t>
            </a:r>
            <a:r>
              <a:rPr lang="cs-CZ" sz="3200" b="1" dirty="0" err="1" smtClean="0"/>
              <a:t>of</a:t>
            </a:r>
            <a:r>
              <a:rPr lang="cs-CZ" sz="3200" b="1" dirty="0" smtClean="0"/>
              <a:t> </a:t>
            </a:r>
            <a:r>
              <a:rPr lang="cs-CZ" sz="3200" b="1" dirty="0" err="1" smtClean="0"/>
              <a:t>review</a:t>
            </a:r>
            <a:endParaRPr lang="cs-CZ" sz="3200" b="1" dirty="0" smtClean="0"/>
          </a:p>
          <a:p>
            <a:pPr>
              <a:buFont typeface="Arial" pitchFamily="34" charset="0"/>
              <a:buChar char="•"/>
            </a:pPr>
            <a:r>
              <a:rPr lang="cs-CZ" sz="3200" b="1" dirty="0" smtClean="0"/>
              <a:t> </a:t>
            </a:r>
            <a:r>
              <a:rPr lang="cs-CZ" sz="3200" b="1" dirty="0" err="1" smtClean="0"/>
              <a:t>individual</a:t>
            </a:r>
            <a:r>
              <a:rPr lang="cs-CZ" sz="3200" b="1" dirty="0" smtClean="0"/>
              <a:t> </a:t>
            </a:r>
            <a:r>
              <a:rPr lang="cs-CZ" sz="3200" b="1" dirty="0" err="1" smtClean="0"/>
              <a:t>concern</a:t>
            </a:r>
            <a:r>
              <a:rPr lang="cs-CZ" sz="3200" b="1" dirty="0" smtClean="0"/>
              <a:t>  </a:t>
            </a:r>
            <a:r>
              <a:rPr lang="cs-CZ" sz="3200" dirty="0" smtClean="0"/>
              <a:t>- </a:t>
            </a:r>
            <a:r>
              <a:rPr lang="cs-CZ" sz="3200" dirty="0" err="1" smtClean="0"/>
              <a:t>strictly</a:t>
            </a:r>
            <a:r>
              <a:rPr lang="cs-CZ" sz="3200" dirty="0" smtClean="0"/>
              <a:t> </a:t>
            </a:r>
            <a:r>
              <a:rPr lang="cs-CZ" sz="3200" dirty="0" err="1" smtClean="0"/>
              <a:t>individual</a:t>
            </a:r>
            <a:r>
              <a:rPr lang="cs-CZ" sz="3200" dirty="0" smtClean="0"/>
              <a:t> </a:t>
            </a:r>
            <a:r>
              <a:rPr lang="cs-CZ" sz="3200" dirty="0" err="1" smtClean="0"/>
              <a:t>economic</a:t>
            </a:r>
            <a:r>
              <a:rPr lang="cs-CZ" sz="3200" dirty="0" smtClean="0"/>
              <a:t> </a:t>
            </a:r>
            <a:r>
              <a:rPr lang="cs-CZ" sz="3200" dirty="0" err="1" smtClean="0"/>
              <a:t>interests</a:t>
            </a:r>
            <a:r>
              <a:rPr lang="cs-CZ" sz="3200" dirty="0" smtClean="0"/>
              <a:t> 25/62 (</a:t>
            </a:r>
            <a:r>
              <a:rPr lang="cs-CZ" sz="3200" i="1" dirty="0" err="1" smtClean="0"/>
              <a:t>Plaumann</a:t>
            </a:r>
            <a:r>
              <a:rPr lang="cs-CZ" sz="3200" i="1" dirty="0" smtClean="0"/>
              <a:t>).</a:t>
            </a:r>
          </a:p>
          <a:p>
            <a:pPr>
              <a:buFont typeface="Arial" pitchFamily="34" charset="0"/>
              <a:buChar char="•"/>
            </a:pPr>
            <a:endParaRPr lang="cs-CZ" sz="3200" b="1" i="1" dirty="0" smtClean="0"/>
          </a:p>
          <a:p>
            <a:pPr>
              <a:buFont typeface="Arial" pitchFamily="34" charset="0"/>
              <a:buChar char="•"/>
            </a:pPr>
            <a:r>
              <a:rPr lang="cs-CZ" sz="3200" b="1" dirty="0" smtClean="0"/>
              <a:t> T-585/93 (</a:t>
            </a:r>
            <a:r>
              <a:rPr lang="cs-CZ" sz="3200" b="1" i="1" dirty="0" smtClean="0"/>
              <a:t>Greenpeace)</a:t>
            </a:r>
          </a:p>
          <a:p>
            <a:r>
              <a:rPr lang="cs-CZ" sz="3200" b="1" i="1" dirty="0" smtClean="0"/>
              <a:t> </a:t>
            </a:r>
            <a:r>
              <a:rPr lang="cs-CZ" sz="3200" i="1" dirty="0" err="1" smtClean="0"/>
              <a:t>NGOs</a:t>
            </a:r>
            <a:r>
              <a:rPr lang="cs-CZ" sz="3200" i="1" dirty="0" smtClean="0"/>
              <a:t> + </a:t>
            </a:r>
            <a:r>
              <a:rPr lang="cs-CZ" sz="3200" i="1" dirty="0" err="1" smtClean="0"/>
              <a:t>locals</a:t>
            </a:r>
            <a:endParaRPr lang="cs-CZ" sz="3200" i="1" dirty="0" smtClean="0"/>
          </a:p>
          <a:p>
            <a:endParaRPr lang="cs-CZ" sz="3200" b="1" dirty="0" smtClean="0"/>
          </a:p>
          <a:p>
            <a:endParaRPr lang="cs-CZ" sz="3200" b="1" dirty="0" smtClean="0"/>
          </a:p>
          <a:p>
            <a:pPr>
              <a:buFont typeface="Arial" pitchFamily="34" charset="0"/>
              <a:buChar char="•"/>
            </a:pPr>
            <a:r>
              <a:rPr lang="cs-CZ" sz="2800" b="1" dirty="0" smtClean="0"/>
              <a:t> T-142/03 (</a:t>
            </a:r>
            <a:r>
              <a:rPr lang="cs-CZ" sz="2800" b="1" dirty="0" err="1" smtClean="0"/>
              <a:t>waste</a:t>
            </a:r>
            <a:r>
              <a:rPr lang="cs-CZ" sz="2800" b="1" dirty="0" smtClean="0"/>
              <a:t> management in </a:t>
            </a:r>
            <a:r>
              <a:rPr lang="cs-CZ" sz="2800" b="1" dirty="0" err="1" smtClean="0"/>
              <a:t>Belgium</a:t>
            </a:r>
            <a:r>
              <a:rPr lang="cs-CZ" sz="2800" b="1" dirty="0" smtClean="0"/>
              <a:t>)</a:t>
            </a:r>
            <a:endParaRPr lang="cs-CZ" sz="2800" dirty="0" smtClean="0"/>
          </a:p>
          <a:p>
            <a:pPr>
              <a:buFont typeface="Arial" pitchFamily="34" charset="0"/>
              <a:buChar char="•"/>
            </a:pPr>
            <a:endParaRPr lang="cs-CZ" sz="3200" b="1" dirty="0" smtClean="0"/>
          </a:p>
          <a:p>
            <a:endParaRPr lang="cs-CZ" sz="3200" b="1" dirty="0" smtClean="0"/>
          </a:p>
          <a:p>
            <a:endParaRPr lang="cs-CZ" sz="3200" b="1" dirty="0" smtClean="0"/>
          </a:p>
          <a:p>
            <a:endParaRPr lang="en-US" dirty="0" smtClean="0"/>
          </a:p>
          <a:p>
            <a:endParaRPr lang="cs-CZ" dirty="0"/>
          </a:p>
        </p:txBody>
      </p:sp>
      <p:pic>
        <p:nvPicPr>
          <p:cNvPr id="30722" name="Picture 2" descr="http://37.233.89.43/sites/default/files/styles/content_large/public/reference-images/endesa.jpg?itok=HV0bGwEr">
            <a:hlinkClick r:id="rId4"/>
          </p:cNvPr>
          <p:cNvPicPr>
            <a:picLocks noChangeAspect="1" noChangeArrowheads="1"/>
          </p:cNvPicPr>
          <p:nvPr/>
        </p:nvPicPr>
        <p:blipFill>
          <a:blip r:embed="rId5" cstate="print"/>
          <a:srcRect/>
          <a:stretch>
            <a:fillRect/>
          </a:stretch>
        </p:blipFill>
        <p:spPr bwMode="auto">
          <a:xfrm>
            <a:off x="5076056" y="3789040"/>
            <a:ext cx="3067050" cy="1857376"/>
          </a:xfrm>
          <a:prstGeom prst="rect">
            <a:avLst/>
          </a:prstGeom>
          <a:noFill/>
        </p:spPr>
      </p:pic>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707886"/>
          </a:xfrm>
          <a:prstGeom prst="rect">
            <a:avLst/>
          </a:prstGeom>
          <a:noFill/>
        </p:spPr>
        <p:txBody>
          <a:bodyPr wrap="square" rtlCol="0">
            <a:spAutoFit/>
          </a:bodyPr>
          <a:lstStyle/>
          <a:p>
            <a:r>
              <a:rPr lang="cs-CZ" sz="4000" b="1" dirty="0" err="1" smtClean="0"/>
              <a:t>The</a:t>
            </a:r>
            <a:r>
              <a:rPr lang="cs-CZ" sz="4000" b="1" dirty="0" smtClean="0"/>
              <a:t> </a:t>
            </a:r>
            <a:r>
              <a:rPr lang="cs-CZ" sz="4000" b="1" dirty="0" err="1" smtClean="0"/>
              <a:t>Aarhus</a:t>
            </a:r>
            <a:r>
              <a:rPr lang="cs-CZ" sz="4000" b="1" dirty="0" smtClean="0"/>
              <a:t> </a:t>
            </a:r>
            <a:r>
              <a:rPr lang="cs-CZ" sz="4000" b="1" dirty="0" err="1" smtClean="0"/>
              <a:t>Convention</a:t>
            </a:r>
            <a:r>
              <a:rPr lang="cs-CZ" sz="4000" b="1" dirty="0" smtClean="0"/>
              <a:t> – EU </a:t>
            </a:r>
            <a:r>
              <a:rPr lang="cs-CZ" sz="4000" b="1" dirty="0" err="1" smtClean="0"/>
              <a:t>level</a:t>
            </a:r>
            <a:endParaRPr lang="cs-CZ" sz="4000" b="1" dirty="0"/>
          </a:p>
        </p:txBody>
      </p:sp>
      <p:sp>
        <p:nvSpPr>
          <p:cNvPr id="8" name="TextovéPole 7"/>
          <p:cNvSpPr txBox="1"/>
          <p:nvPr/>
        </p:nvSpPr>
        <p:spPr>
          <a:xfrm>
            <a:off x="1043608" y="2060848"/>
            <a:ext cx="7632848" cy="1815882"/>
          </a:xfrm>
          <a:prstGeom prst="rect">
            <a:avLst/>
          </a:prstGeom>
          <a:noFill/>
        </p:spPr>
        <p:txBody>
          <a:bodyPr wrap="square" rtlCol="0">
            <a:spAutoFit/>
          </a:bodyPr>
          <a:lstStyle/>
          <a:p>
            <a:r>
              <a:rPr lang="cs-CZ" sz="2800" dirty="0" err="1" smtClean="0"/>
              <a:t>Only</a:t>
            </a:r>
            <a:r>
              <a:rPr lang="cs-CZ" sz="2800" dirty="0" smtClean="0"/>
              <a:t> </a:t>
            </a:r>
            <a:r>
              <a:rPr lang="cs-CZ" sz="2800" dirty="0" err="1" smtClean="0"/>
              <a:t>the</a:t>
            </a:r>
            <a:r>
              <a:rPr lang="cs-CZ" sz="2800" dirty="0" smtClean="0"/>
              <a:t> </a:t>
            </a:r>
            <a:r>
              <a:rPr lang="cs-CZ" sz="2800" dirty="0" err="1" smtClean="0"/>
              <a:t>Commission</a:t>
            </a:r>
            <a:r>
              <a:rPr lang="cs-CZ" sz="2800" dirty="0" smtClean="0"/>
              <a:t> </a:t>
            </a:r>
            <a:r>
              <a:rPr lang="cs-CZ" sz="2800" dirty="0" err="1" smtClean="0"/>
              <a:t>turns</a:t>
            </a:r>
            <a:r>
              <a:rPr lang="cs-CZ" sz="2800" dirty="0" smtClean="0"/>
              <a:t> </a:t>
            </a:r>
            <a:r>
              <a:rPr lang="cs-CZ" sz="2800" dirty="0" err="1" smtClean="0"/>
              <a:t>out</a:t>
            </a:r>
            <a:r>
              <a:rPr lang="cs-CZ" sz="2800" dirty="0" smtClean="0"/>
              <a:t> to </a:t>
            </a:r>
            <a:r>
              <a:rPr lang="cs-CZ" sz="2800" dirty="0" err="1" smtClean="0"/>
              <a:t>be</a:t>
            </a:r>
            <a:r>
              <a:rPr lang="cs-CZ" sz="2800" dirty="0" smtClean="0"/>
              <a:t> </a:t>
            </a:r>
            <a:r>
              <a:rPr lang="cs-CZ" sz="2800" dirty="0" err="1" smtClean="0"/>
              <a:t>personaly</a:t>
            </a:r>
            <a:r>
              <a:rPr lang="cs-CZ" sz="2800" dirty="0" smtClean="0"/>
              <a:t> </a:t>
            </a:r>
            <a:r>
              <a:rPr lang="cs-CZ" sz="2800" dirty="0" err="1" smtClean="0"/>
              <a:t>affected</a:t>
            </a:r>
            <a:endParaRPr lang="cs-CZ" sz="2800" dirty="0" smtClean="0"/>
          </a:p>
          <a:p>
            <a:endParaRPr lang="cs-CZ" sz="2800" dirty="0" smtClean="0"/>
          </a:p>
          <a:p>
            <a:r>
              <a:rPr lang="cs-CZ" sz="2800" dirty="0" err="1" smtClean="0"/>
              <a:t>What</a:t>
            </a:r>
            <a:r>
              <a:rPr lang="cs-CZ" sz="2800" dirty="0" smtClean="0"/>
              <a:t> </a:t>
            </a:r>
            <a:r>
              <a:rPr lang="cs-CZ" sz="2800" dirty="0" err="1" smtClean="0"/>
              <a:t>about</a:t>
            </a:r>
            <a:r>
              <a:rPr lang="cs-CZ" sz="2800" dirty="0" smtClean="0"/>
              <a:t> </a:t>
            </a:r>
            <a:r>
              <a:rPr lang="cs-CZ" sz="2800" dirty="0" err="1" smtClean="0"/>
              <a:t>the</a:t>
            </a:r>
            <a:r>
              <a:rPr lang="cs-CZ" sz="2800" dirty="0" smtClean="0"/>
              <a:t> Charter ? (</a:t>
            </a:r>
            <a:r>
              <a:rPr lang="cs-CZ" sz="2800" dirty="0" err="1" smtClean="0"/>
              <a:t>Art</a:t>
            </a:r>
            <a:r>
              <a:rPr lang="cs-CZ" sz="2800" dirty="0" smtClean="0"/>
              <a:t>. 42, 47)</a:t>
            </a:r>
            <a:endParaRPr lang="cs-CZ" sz="2800"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The</a:t>
            </a:r>
            <a:r>
              <a:rPr lang="cs-CZ" sz="3200" b="1" dirty="0" smtClean="0"/>
              <a:t> </a:t>
            </a:r>
            <a:r>
              <a:rPr lang="cs-CZ" sz="3200" b="1" dirty="0" err="1" smtClean="0"/>
              <a:t>Aarhus</a:t>
            </a:r>
            <a:r>
              <a:rPr lang="cs-CZ" sz="3200" b="1" dirty="0" smtClean="0"/>
              <a:t> </a:t>
            </a:r>
            <a:r>
              <a:rPr lang="cs-CZ" sz="3200" b="1" dirty="0" err="1" smtClean="0"/>
              <a:t>Convention</a:t>
            </a:r>
            <a:r>
              <a:rPr lang="cs-CZ" sz="3200" b="1" dirty="0" smtClean="0"/>
              <a:t> – </a:t>
            </a:r>
            <a:r>
              <a:rPr lang="cs-CZ" sz="3200" b="1" dirty="0" err="1" smtClean="0"/>
              <a:t>national</a:t>
            </a:r>
            <a:r>
              <a:rPr lang="cs-CZ" sz="3200" b="1" dirty="0" smtClean="0"/>
              <a:t> </a:t>
            </a:r>
            <a:r>
              <a:rPr lang="cs-CZ" sz="3200" b="1" dirty="0" err="1" smtClean="0"/>
              <a:t>level</a:t>
            </a:r>
            <a:endParaRPr lang="cs-CZ" sz="3200" b="1" dirty="0"/>
          </a:p>
        </p:txBody>
      </p:sp>
      <p:sp>
        <p:nvSpPr>
          <p:cNvPr id="8" name="TextovéPole 7"/>
          <p:cNvSpPr txBox="1"/>
          <p:nvPr/>
        </p:nvSpPr>
        <p:spPr>
          <a:xfrm>
            <a:off x="1835696" y="2348880"/>
            <a:ext cx="7632848" cy="523220"/>
          </a:xfrm>
          <a:prstGeom prst="rect">
            <a:avLst/>
          </a:prstGeom>
          <a:noFill/>
        </p:spPr>
        <p:txBody>
          <a:bodyPr wrap="square" rtlCol="0">
            <a:spAutoFit/>
          </a:bodyPr>
          <a:lstStyle/>
          <a:p>
            <a:r>
              <a:rPr lang="cs-CZ" sz="2800" b="1" dirty="0" err="1" smtClean="0"/>
              <a:t>Participation</a:t>
            </a:r>
            <a:r>
              <a:rPr lang="cs-CZ" sz="2800" b="1" dirty="0" smtClean="0"/>
              <a:t> </a:t>
            </a:r>
            <a:r>
              <a:rPr lang="cs-CZ" sz="2800" b="1" dirty="0" err="1" smtClean="0"/>
              <a:t>at</a:t>
            </a:r>
            <a:r>
              <a:rPr lang="cs-CZ" sz="2800" b="1" dirty="0" smtClean="0"/>
              <a:t> </a:t>
            </a:r>
            <a:r>
              <a:rPr lang="cs-CZ" sz="2800" b="1" dirty="0" err="1" smtClean="0"/>
              <a:t>the</a:t>
            </a:r>
            <a:r>
              <a:rPr lang="cs-CZ" sz="2800" b="1" dirty="0" smtClean="0"/>
              <a:t> </a:t>
            </a:r>
            <a:r>
              <a:rPr lang="cs-CZ" sz="2800" b="1" dirty="0" err="1" smtClean="0"/>
              <a:t>national</a:t>
            </a:r>
            <a:r>
              <a:rPr lang="cs-CZ" sz="2800" b="1" dirty="0" smtClean="0"/>
              <a:t> </a:t>
            </a:r>
            <a:r>
              <a:rPr lang="cs-CZ" sz="2800" b="1" dirty="0" err="1" smtClean="0"/>
              <a:t>level</a:t>
            </a:r>
            <a:endParaRPr lang="cs-CZ" sz="2800" b="1" dirty="0"/>
          </a:p>
        </p:txBody>
      </p:sp>
      <p:sp>
        <p:nvSpPr>
          <p:cNvPr id="7" name="Obdélník 6"/>
          <p:cNvSpPr/>
          <p:nvPr/>
        </p:nvSpPr>
        <p:spPr>
          <a:xfrm>
            <a:off x="323528"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IL</a:t>
            </a:r>
            <a:endParaRPr lang="cs-CZ" sz="3200" b="1" dirty="0"/>
          </a:p>
        </p:txBody>
      </p:sp>
      <p:sp>
        <p:nvSpPr>
          <p:cNvPr id="9" name="Obdélník 8"/>
          <p:cNvSpPr/>
          <p:nvPr/>
        </p:nvSpPr>
        <p:spPr>
          <a:xfrm>
            <a:off x="3347864"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EU</a:t>
            </a:r>
            <a:endParaRPr lang="cs-CZ" sz="3200" b="1" dirty="0"/>
          </a:p>
        </p:txBody>
      </p:sp>
      <p:sp>
        <p:nvSpPr>
          <p:cNvPr id="10" name="Obdélník 9"/>
          <p:cNvSpPr/>
          <p:nvPr/>
        </p:nvSpPr>
        <p:spPr>
          <a:xfrm>
            <a:off x="6156176"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NL</a:t>
            </a:r>
            <a:endParaRPr lang="cs-CZ" sz="3200" b="1" dirty="0"/>
          </a:p>
        </p:txBody>
      </p:sp>
      <p:sp>
        <p:nvSpPr>
          <p:cNvPr id="11" name="TextovéPole 10"/>
          <p:cNvSpPr txBox="1"/>
          <p:nvPr/>
        </p:nvSpPr>
        <p:spPr>
          <a:xfrm>
            <a:off x="2699792" y="3645024"/>
            <a:ext cx="5256584" cy="523220"/>
          </a:xfrm>
          <a:prstGeom prst="rect">
            <a:avLst/>
          </a:prstGeom>
          <a:noFill/>
        </p:spPr>
        <p:txBody>
          <a:bodyPr wrap="square" rtlCol="0">
            <a:spAutoFit/>
          </a:bodyPr>
          <a:lstStyle/>
          <a:p>
            <a:r>
              <a:rPr lang="cs-CZ" sz="2800" dirty="0" smtClean="0"/>
              <a:t>+                                   +</a:t>
            </a:r>
            <a:endParaRPr lang="cs-CZ" sz="2800" dirty="0"/>
          </a:p>
        </p:txBody>
      </p:sp>
      <p:sp>
        <p:nvSpPr>
          <p:cNvPr id="12" name="TextovéPole 11"/>
          <p:cNvSpPr txBox="1"/>
          <p:nvPr/>
        </p:nvSpPr>
        <p:spPr>
          <a:xfrm>
            <a:off x="2735288" y="4941168"/>
            <a:ext cx="6408712" cy="584775"/>
          </a:xfrm>
          <a:prstGeom prst="rect">
            <a:avLst/>
          </a:prstGeom>
          <a:noFill/>
        </p:spPr>
        <p:txBody>
          <a:bodyPr wrap="square" rtlCol="0">
            <a:spAutoFit/>
          </a:bodyPr>
          <a:lstStyle/>
          <a:p>
            <a:r>
              <a:rPr lang="cs-CZ" sz="3200" b="1" dirty="0" smtClean="0"/>
              <a:t>= 28 </a:t>
            </a:r>
            <a:r>
              <a:rPr lang="cs-CZ" sz="3200" b="1" dirty="0" err="1" smtClean="0"/>
              <a:t>different</a:t>
            </a:r>
            <a:r>
              <a:rPr lang="cs-CZ" sz="3200" b="1" dirty="0" smtClean="0"/>
              <a:t> </a:t>
            </a:r>
            <a:r>
              <a:rPr lang="cs-CZ" sz="3200" b="1" dirty="0" err="1" smtClean="0"/>
              <a:t>systems</a:t>
            </a:r>
            <a:endParaRPr lang="cs-CZ" sz="3200" b="1"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The</a:t>
            </a:r>
            <a:r>
              <a:rPr lang="cs-CZ" sz="3200" b="1" dirty="0" smtClean="0"/>
              <a:t> </a:t>
            </a:r>
            <a:r>
              <a:rPr lang="cs-CZ" sz="3200" b="1" dirty="0" err="1" smtClean="0"/>
              <a:t>Aarhus</a:t>
            </a:r>
            <a:r>
              <a:rPr lang="cs-CZ" sz="3200" b="1" dirty="0" smtClean="0"/>
              <a:t> </a:t>
            </a:r>
            <a:r>
              <a:rPr lang="cs-CZ" sz="3200" b="1" dirty="0" err="1" smtClean="0"/>
              <a:t>Convention</a:t>
            </a:r>
            <a:r>
              <a:rPr lang="cs-CZ" sz="3200" b="1" dirty="0" smtClean="0"/>
              <a:t> – </a:t>
            </a:r>
            <a:r>
              <a:rPr lang="cs-CZ" sz="3200" b="1" dirty="0" err="1" smtClean="0"/>
              <a:t>national</a:t>
            </a:r>
            <a:r>
              <a:rPr lang="cs-CZ" sz="3200" b="1" dirty="0" smtClean="0"/>
              <a:t> </a:t>
            </a:r>
            <a:r>
              <a:rPr lang="cs-CZ" sz="3200" b="1" dirty="0" err="1" smtClean="0"/>
              <a:t>level</a:t>
            </a:r>
            <a:endParaRPr lang="cs-CZ" sz="3200" b="1" dirty="0"/>
          </a:p>
        </p:txBody>
      </p:sp>
      <p:sp>
        <p:nvSpPr>
          <p:cNvPr id="8" name="TextovéPole 7"/>
          <p:cNvSpPr txBox="1"/>
          <p:nvPr/>
        </p:nvSpPr>
        <p:spPr>
          <a:xfrm>
            <a:off x="683568" y="1700808"/>
            <a:ext cx="7632848" cy="5262979"/>
          </a:xfrm>
          <a:prstGeom prst="rect">
            <a:avLst/>
          </a:prstGeom>
          <a:noFill/>
        </p:spPr>
        <p:txBody>
          <a:bodyPr wrap="square" rtlCol="0">
            <a:spAutoFit/>
          </a:bodyPr>
          <a:lstStyle/>
          <a:p>
            <a:r>
              <a:rPr lang="cs-CZ" sz="2800" b="1" dirty="0" smtClean="0"/>
              <a:t>Access to </a:t>
            </a:r>
            <a:r>
              <a:rPr lang="cs-CZ" sz="2800" b="1" dirty="0" err="1" smtClean="0"/>
              <a:t>information</a:t>
            </a:r>
            <a:r>
              <a:rPr lang="cs-CZ" sz="2800" b="1" dirty="0" smtClean="0"/>
              <a:t>:</a:t>
            </a:r>
          </a:p>
          <a:p>
            <a:r>
              <a:rPr lang="cs-CZ" sz="2800" dirty="0" smtClean="0"/>
              <a:t>- </a:t>
            </a:r>
            <a:r>
              <a:rPr lang="cs-CZ" sz="2800" dirty="0" err="1" smtClean="0"/>
              <a:t>generally</a:t>
            </a:r>
            <a:r>
              <a:rPr lang="cs-CZ" sz="2800" dirty="0" smtClean="0"/>
              <a:t> </a:t>
            </a:r>
            <a:r>
              <a:rPr lang="cs-CZ" sz="2800" dirty="0" err="1" smtClean="0"/>
              <a:t>wide</a:t>
            </a:r>
            <a:r>
              <a:rPr lang="cs-CZ" sz="2800" dirty="0" smtClean="0"/>
              <a:t> </a:t>
            </a:r>
            <a:r>
              <a:rPr lang="cs-CZ" sz="2800" dirty="0" err="1" smtClean="0"/>
              <a:t>and</a:t>
            </a:r>
            <a:r>
              <a:rPr lang="cs-CZ" sz="2800" dirty="0" smtClean="0"/>
              <a:t> non </a:t>
            </a:r>
            <a:r>
              <a:rPr lang="cs-CZ" sz="2800" dirty="0" err="1" smtClean="0"/>
              <a:t>problematic</a:t>
            </a:r>
            <a:r>
              <a:rPr lang="cs-CZ" sz="2800" dirty="0" smtClean="0"/>
              <a:t> (</a:t>
            </a:r>
            <a:r>
              <a:rPr lang="cs-CZ" sz="2800" dirty="0" err="1" smtClean="0"/>
              <a:t>Aarhus</a:t>
            </a:r>
            <a:r>
              <a:rPr lang="cs-CZ" sz="2800" dirty="0" smtClean="0"/>
              <a:t> + EU + CJEU case law + </a:t>
            </a:r>
            <a:r>
              <a:rPr lang="cs-CZ" sz="2800" dirty="0" err="1" smtClean="0"/>
              <a:t>national</a:t>
            </a:r>
            <a:r>
              <a:rPr lang="cs-CZ" sz="2800" dirty="0" smtClean="0"/>
              <a:t> law)</a:t>
            </a:r>
          </a:p>
          <a:p>
            <a:endParaRPr lang="cs-CZ" sz="2800" dirty="0" smtClean="0"/>
          </a:p>
          <a:p>
            <a:pPr>
              <a:buFontTx/>
              <a:buChar char="-"/>
            </a:pPr>
            <a:r>
              <a:rPr lang="cs-CZ" sz="2800" dirty="0" smtClean="0"/>
              <a:t> </a:t>
            </a:r>
            <a:r>
              <a:rPr lang="cs-CZ" sz="2800" dirty="0" err="1" smtClean="0"/>
              <a:t>one</a:t>
            </a:r>
            <a:r>
              <a:rPr lang="cs-CZ" sz="2800" dirty="0" smtClean="0"/>
              <a:t> </a:t>
            </a:r>
            <a:r>
              <a:rPr lang="cs-CZ" sz="2800" dirty="0" err="1" smtClean="0"/>
              <a:t>comperhensive</a:t>
            </a:r>
            <a:r>
              <a:rPr lang="cs-CZ" sz="2800" dirty="0" smtClean="0"/>
              <a:t> </a:t>
            </a:r>
            <a:r>
              <a:rPr lang="cs-CZ" sz="2800" dirty="0" err="1" smtClean="0"/>
              <a:t>system</a:t>
            </a:r>
            <a:r>
              <a:rPr lang="cs-CZ" sz="2800" dirty="0" smtClean="0"/>
              <a:t> </a:t>
            </a:r>
            <a:r>
              <a:rPr lang="cs-CZ" sz="2800" dirty="0" err="1" smtClean="0"/>
              <a:t>or</a:t>
            </a:r>
            <a:r>
              <a:rPr lang="cs-CZ" sz="2800" dirty="0" smtClean="0"/>
              <a:t> 1 </a:t>
            </a:r>
            <a:r>
              <a:rPr lang="cs-CZ" sz="2800" dirty="0" err="1" smtClean="0"/>
              <a:t>general</a:t>
            </a:r>
            <a:r>
              <a:rPr lang="cs-CZ" sz="2800" dirty="0" smtClean="0"/>
              <a:t> </a:t>
            </a:r>
            <a:r>
              <a:rPr lang="cs-CZ" sz="2800" dirty="0" err="1" smtClean="0"/>
              <a:t>and</a:t>
            </a:r>
            <a:r>
              <a:rPr lang="cs-CZ" sz="2800" dirty="0" smtClean="0"/>
              <a:t> 1 </a:t>
            </a:r>
            <a:r>
              <a:rPr lang="cs-CZ" sz="2800" dirty="0" err="1" smtClean="0"/>
              <a:t>specific</a:t>
            </a:r>
            <a:r>
              <a:rPr lang="cs-CZ" sz="2800" dirty="0" smtClean="0"/>
              <a:t> </a:t>
            </a:r>
            <a:r>
              <a:rPr lang="cs-CZ" sz="2800" dirty="0" err="1" smtClean="0"/>
              <a:t>for</a:t>
            </a:r>
            <a:r>
              <a:rPr lang="cs-CZ" sz="2800" dirty="0" smtClean="0"/>
              <a:t> </a:t>
            </a:r>
            <a:r>
              <a:rPr lang="cs-CZ" sz="2800" dirty="0" err="1" smtClean="0"/>
              <a:t>environmental</a:t>
            </a:r>
            <a:r>
              <a:rPr lang="cs-CZ" sz="2800" dirty="0" smtClean="0"/>
              <a:t> </a:t>
            </a:r>
            <a:r>
              <a:rPr lang="cs-CZ" sz="2800" dirty="0" err="1" smtClean="0"/>
              <a:t>information</a:t>
            </a:r>
            <a:endParaRPr lang="cs-CZ" sz="2800" dirty="0" smtClean="0"/>
          </a:p>
          <a:p>
            <a:pPr>
              <a:buFontTx/>
              <a:buChar char="-"/>
            </a:pPr>
            <a:r>
              <a:rPr lang="cs-CZ" sz="2800" dirty="0" smtClean="0"/>
              <a:t> role </a:t>
            </a:r>
            <a:r>
              <a:rPr lang="cs-CZ" sz="2800" dirty="0" err="1" smtClean="0"/>
              <a:t>of</a:t>
            </a:r>
            <a:r>
              <a:rPr lang="cs-CZ" sz="2800" dirty="0" smtClean="0"/>
              <a:t> </a:t>
            </a:r>
            <a:r>
              <a:rPr lang="cs-CZ" sz="2800" dirty="0" err="1" smtClean="0"/>
              <a:t>national</a:t>
            </a:r>
            <a:r>
              <a:rPr lang="cs-CZ" sz="2800" dirty="0" smtClean="0"/>
              <a:t> </a:t>
            </a:r>
            <a:r>
              <a:rPr lang="cs-CZ" sz="2800" dirty="0" err="1" smtClean="0"/>
              <a:t>courts</a:t>
            </a:r>
            <a:endParaRPr lang="cs-CZ" sz="2800" dirty="0" smtClean="0"/>
          </a:p>
          <a:p>
            <a:pPr>
              <a:buFontTx/>
              <a:buChar char="-"/>
            </a:pPr>
            <a:endParaRPr lang="cs-CZ" sz="2800" dirty="0" smtClean="0"/>
          </a:p>
          <a:p>
            <a:r>
              <a:rPr lang="cs-CZ" sz="2800" i="1" dirty="0" smtClean="0"/>
              <a:t>„</a:t>
            </a:r>
            <a:r>
              <a:rPr lang="en-US" sz="2800" i="1" dirty="0" smtClean="0"/>
              <a:t>Any other natural or legal persons having public responsibilities</a:t>
            </a:r>
            <a:r>
              <a:rPr lang="cs-CZ" sz="2800" i="1" dirty="0" smtClean="0"/>
              <a:t> </a:t>
            </a:r>
            <a:r>
              <a:rPr lang="en-US" sz="2800" i="1" dirty="0" smtClean="0"/>
              <a:t>or functions, or providing public services, in relation to the environment</a:t>
            </a:r>
            <a:r>
              <a:rPr lang="cs-CZ" sz="2800" i="1" dirty="0" smtClean="0"/>
              <a:t>…“</a:t>
            </a:r>
            <a:endParaRPr lang="en-US" sz="2800" i="1" dirty="0" smtClean="0"/>
          </a:p>
          <a:p>
            <a:pPr>
              <a:buFontTx/>
              <a:buChar char="-"/>
            </a:pPr>
            <a:endParaRPr lang="cs-CZ" sz="2800"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The</a:t>
            </a:r>
            <a:r>
              <a:rPr lang="cs-CZ" sz="3200" b="1" dirty="0" smtClean="0"/>
              <a:t> </a:t>
            </a:r>
            <a:r>
              <a:rPr lang="cs-CZ" sz="3200" b="1" dirty="0" err="1" smtClean="0"/>
              <a:t>Aarhus</a:t>
            </a:r>
            <a:r>
              <a:rPr lang="cs-CZ" sz="3200" b="1" dirty="0" smtClean="0"/>
              <a:t> </a:t>
            </a:r>
            <a:r>
              <a:rPr lang="cs-CZ" sz="3200" b="1" dirty="0" err="1" smtClean="0"/>
              <a:t>Convention</a:t>
            </a:r>
            <a:r>
              <a:rPr lang="cs-CZ" sz="3200" b="1" dirty="0" smtClean="0"/>
              <a:t> – </a:t>
            </a:r>
            <a:r>
              <a:rPr lang="cs-CZ" sz="3200" b="1" dirty="0" err="1" smtClean="0"/>
              <a:t>national</a:t>
            </a:r>
            <a:r>
              <a:rPr lang="cs-CZ" sz="3200" b="1" dirty="0" smtClean="0"/>
              <a:t> </a:t>
            </a:r>
            <a:r>
              <a:rPr lang="cs-CZ" sz="3200" b="1" dirty="0" err="1" smtClean="0"/>
              <a:t>level</a:t>
            </a:r>
            <a:endParaRPr lang="cs-CZ" sz="3200" b="1" dirty="0"/>
          </a:p>
        </p:txBody>
      </p:sp>
      <p:sp>
        <p:nvSpPr>
          <p:cNvPr id="7" name="TextovéPole 6"/>
          <p:cNvSpPr txBox="1"/>
          <p:nvPr/>
        </p:nvSpPr>
        <p:spPr>
          <a:xfrm>
            <a:off x="1187624" y="1700808"/>
            <a:ext cx="7128792" cy="5078313"/>
          </a:xfrm>
          <a:prstGeom prst="rect">
            <a:avLst/>
          </a:prstGeom>
          <a:noFill/>
        </p:spPr>
        <p:txBody>
          <a:bodyPr wrap="square" rtlCol="0">
            <a:spAutoFit/>
          </a:bodyPr>
          <a:lstStyle/>
          <a:p>
            <a:r>
              <a:rPr lang="cs-CZ" sz="2800" b="1" dirty="0" err="1" smtClean="0"/>
              <a:t>Participation</a:t>
            </a:r>
            <a:r>
              <a:rPr lang="cs-CZ" sz="2800" b="1" dirty="0" smtClean="0"/>
              <a:t> in </a:t>
            </a:r>
            <a:r>
              <a:rPr lang="cs-CZ" sz="2800" b="1" dirty="0" err="1" smtClean="0"/>
              <a:t>proceedings</a:t>
            </a:r>
            <a:endParaRPr lang="cs-CZ" sz="2800" b="1" dirty="0" smtClean="0"/>
          </a:p>
          <a:p>
            <a:endParaRPr lang="cs-CZ" sz="2000" b="1" dirty="0" smtClean="0"/>
          </a:p>
          <a:p>
            <a:r>
              <a:rPr lang="cs-CZ" sz="2000" b="1" dirty="0" smtClean="0"/>
              <a:t>EU</a:t>
            </a:r>
            <a:r>
              <a:rPr lang="cs-CZ" sz="2000" dirty="0" smtClean="0"/>
              <a:t>: </a:t>
            </a:r>
            <a:r>
              <a:rPr lang="cs-CZ" sz="2000" dirty="0" err="1" smtClean="0"/>
              <a:t>only</a:t>
            </a:r>
            <a:r>
              <a:rPr lang="cs-CZ" sz="2000" dirty="0" smtClean="0"/>
              <a:t> EIA, IPPC (IED) – not </a:t>
            </a:r>
            <a:r>
              <a:rPr lang="cs-CZ" sz="2000" dirty="0" err="1" smtClean="0"/>
              <a:t>all</a:t>
            </a:r>
            <a:r>
              <a:rPr lang="cs-CZ" sz="2000" dirty="0" smtClean="0"/>
              <a:t> </a:t>
            </a:r>
            <a:r>
              <a:rPr lang="cs-CZ" sz="2000" dirty="0" err="1" smtClean="0"/>
              <a:t>activities</a:t>
            </a:r>
            <a:r>
              <a:rPr lang="cs-CZ" sz="2000" dirty="0" smtClean="0"/>
              <a:t> </a:t>
            </a:r>
            <a:r>
              <a:rPr lang="cs-CZ" sz="2000" dirty="0" err="1" smtClean="0"/>
              <a:t>listed</a:t>
            </a:r>
            <a:r>
              <a:rPr lang="cs-CZ" sz="2000" dirty="0" smtClean="0"/>
              <a:t> in AC</a:t>
            </a:r>
          </a:p>
          <a:p>
            <a:endParaRPr lang="cs-CZ" sz="2000" dirty="0" smtClean="0"/>
          </a:p>
          <a:p>
            <a:r>
              <a:rPr lang="cs-CZ" sz="2000" dirty="0" err="1" smtClean="0"/>
              <a:t>Schutznormtheorie</a:t>
            </a:r>
            <a:r>
              <a:rPr lang="cs-CZ" sz="2000" dirty="0" smtClean="0"/>
              <a:t> x </a:t>
            </a:r>
            <a:r>
              <a:rPr lang="cs-CZ" sz="2000" dirty="0" err="1" smtClean="0"/>
              <a:t>interest</a:t>
            </a:r>
            <a:r>
              <a:rPr lang="cs-CZ" sz="2000" dirty="0" smtClean="0"/>
              <a:t> </a:t>
            </a:r>
            <a:r>
              <a:rPr lang="cs-CZ" sz="2000" dirty="0" err="1" smtClean="0"/>
              <a:t>theory</a:t>
            </a:r>
            <a:endParaRPr lang="cs-CZ" sz="2000" dirty="0" smtClean="0"/>
          </a:p>
          <a:p>
            <a:endParaRPr lang="cs-CZ" sz="2000" dirty="0" smtClean="0"/>
          </a:p>
          <a:p>
            <a:r>
              <a:rPr lang="cs-CZ" sz="2000" b="1" dirty="0" err="1" smtClean="0"/>
              <a:t>National</a:t>
            </a:r>
            <a:r>
              <a:rPr lang="cs-CZ" sz="2000" b="1" dirty="0" smtClean="0"/>
              <a:t> law</a:t>
            </a:r>
            <a:r>
              <a:rPr lang="cs-CZ" sz="2000" dirty="0" smtClean="0"/>
              <a:t>: </a:t>
            </a:r>
            <a:r>
              <a:rPr lang="cs-CZ" sz="2000" dirty="0" err="1" smtClean="0"/>
              <a:t>specific</a:t>
            </a:r>
            <a:r>
              <a:rPr lang="cs-CZ" sz="2000" dirty="0" smtClean="0"/>
              <a:t> </a:t>
            </a:r>
            <a:r>
              <a:rPr lang="cs-CZ" sz="2000" dirty="0" err="1" smtClean="0"/>
              <a:t>conditions</a:t>
            </a:r>
            <a:r>
              <a:rPr lang="cs-CZ" sz="2000" dirty="0" smtClean="0"/>
              <a:t> (</a:t>
            </a:r>
            <a:r>
              <a:rPr lang="en-US" sz="2000" i="1" dirty="0" smtClean="0"/>
              <a:t>in</a:t>
            </a:r>
            <a:r>
              <a:rPr lang="cs-CZ" sz="2000" i="1" dirty="0" smtClean="0"/>
              <a:t> </a:t>
            </a:r>
            <a:r>
              <a:rPr lang="en-US" sz="2000" i="1" dirty="0" smtClean="0"/>
              <a:t>accordance with national legislation or practice</a:t>
            </a:r>
            <a:r>
              <a:rPr lang="cs-CZ" sz="2000" u="sng" dirty="0" smtClean="0"/>
              <a:t>)</a:t>
            </a:r>
          </a:p>
          <a:p>
            <a:endParaRPr lang="cs-CZ" sz="2000" u="sng" dirty="0" smtClean="0"/>
          </a:p>
          <a:p>
            <a:r>
              <a:rPr lang="cs-CZ" sz="2000" dirty="0" err="1" smtClean="0"/>
              <a:t>Participation</a:t>
            </a:r>
            <a:r>
              <a:rPr lang="cs-CZ" sz="2000" dirty="0" smtClean="0"/>
              <a:t> </a:t>
            </a:r>
            <a:r>
              <a:rPr lang="cs-CZ" sz="2000" dirty="0" err="1" smtClean="0"/>
              <a:t>fees</a:t>
            </a:r>
            <a:r>
              <a:rPr lang="cs-CZ" sz="2000" dirty="0" smtClean="0"/>
              <a:t> </a:t>
            </a:r>
          </a:p>
          <a:p>
            <a:r>
              <a:rPr lang="cs-CZ" sz="2000" dirty="0" smtClean="0"/>
              <a:t>- not </a:t>
            </a:r>
            <a:r>
              <a:rPr lang="cs-CZ" sz="2000" dirty="0" err="1" smtClean="0"/>
              <a:t>regulated</a:t>
            </a:r>
            <a:r>
              <a:rPr lang="cs-CZ" sz="2000" dirty="0" smtClean="0"/>
              <a:t> by AC </a:t>
            </a:r>
            <a:r>
              <a:rPr lang="cs-CZ" sz="2000" dirty="0" err="1" smtClean="0"/>
              <a:t>or</a:t>
            </a:r>
            <a:r>
              <a:rPr lang="cs-CZ" sz="2000" dirty="0" smtClean="0"/>
              <a:t> EU law</a:t>
            </a:r>
          </a:p>
          <a:p>
            <a:r>
              <a:rPr lang="cs-CZ" sz="2000" dirty="0" smtClean="0"/>
              <a:t>- </a:t>
            </a:r>
            <a:r>
              <a:rPr lang="cs-CZ" sz="2000" b="1" dirty="0" smtClean="0"/>
              <a:t>C-216/05 (</a:t>
            </a:r>
            <a:r>
              <a:rPr lang="cs-CZ" sz="2000" b="1" dirty="0" err="1" smtClean="0"/>
              <a:t>Ireland</a:t>
            </a:r>
            <a:r>
              <a:rPr lang="cs-CZ" sz="2000" b="1" dirty="0" smtClean="0"/>
              <a:t>)</a:t>
            </a:r>
            <a:endParaRPr lang="cs-CZ" sz="2000" dirty="0" smtClean="0"/>
          </a:p>
          <a:p>
            <a:endParaRPr lang="cs-CZ" sz="2000" dirty="0" smtClean="0"/>
          </a:p>
          <a:p>
            <a:endParaRPr lang="cs-CZ" sz="2000" dirty="0" smtClean="0"/>
          </a:p>
          <a:p>
            <a:endParaRPr lang="cs-CZ" dirty="0" smtClean="0"/>
          </a:p>
          <a:p>
            <a:endParaRPr lang="cs-CZ"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The</a:t>
            </a:r>
            <a:r>
              <a:rPr lang="cs-CZ" sz="3200" b="1" dirty="0" smtClean="0"/>
              <a:t> </a:t>
            </a:r>
            <a:r>
              <a:rPr lang="cs-CZ" sz="3200" b="1" dirty="0" err="1" smtClean="0"/>
              <a:t>Aarhus</a:t>
            </a:r>
            <a:r>
              <a:rPr lang="cs-CZ" sz="3200" b="1" dirty="0" smtClean="0"/>
              <a:t> </a:t>
            </a:r>
            <a:r>
              <a:rPr lang="cs-CZ" sz="3200" b="1" dirty="0" err="1" smtClean="0"/>
              <a:t>Convention</a:t>
            </a:r>
            <a:r>
              <a:rPr lang="cs-CZ" sz="3200" b="1" dirty="0" smtClean="0"/>
              <a:t> – </a:t>
            </a:r>
            <a:r>
              <a:rPr lang="cs-CZ" sz="3200" b="1" dirty="0" err="1" smtClean="0"/>
              <a:t>national</a:t>
            </a:r>
            <a:r>
              <a:rPr lang="cs-CZ" sz="3200" b="1" dirty="0" smtClean="0"/>
              <a:t> </a:t>
            </a:r>
            <a:r>
              <a:rPr lang="cs-CZ" sz="3200" b="1" dirty="0" err="1" smtClean="0"/>
              <a:t>level</a:t>
            </a:r>
            <a:endParaRPr lang="cs-CZ" sz="3200" b="1" dirty="0"/>
          </a:p>
        </p:txBody>
      </p:sp>
      <p:sp>
        <p:nvSpPr>
          <p:cNvPr id="7" name="TextovéPole 6"/>
          <p:cNvSpPr txBox="1"/>
          <p:nvPr/>
        </p:nvSpPr>
        <p:spPr>
          <a:xfrm>
            <a:off x="683568" y="1041023"/>
            <a:ext cx="7128792" cy="5816977"/>
          </a:xfrm>
          <a:prstGeom prst="rect">
            <a:avLst/>
          </a:prstGeom>
          <a:noFill/>
        </p:spPr>
        <p:txBody>
          <a:bodyPr wrap="square" rtlCol="0">
            <a:spAutoFit/>
          </a:bodyPr>
          <a:lstStyle/>
          <a:p>
            <a:r>
              <a:rPr lang="cs-CZ" sz="2800" b="1" dirty="0" smtClean="0"/>
              <a:t>Access to justice – </a:t>
            </a:r>
            <a:r>
              <a:rPr lang="cs-CZ" sz="2800" b="1" dirty="0" err="1" smtClean="0"/>
              <a:t>national</a:t>
            </a:r>
            <a:r>
              <a:rPr lang="cs-CZ" sz="2800" b="1" dirty="0" smtClean="0"/>
              <a:t> </a:t>
            </a:r>
            <a:r>
              <a:rPr lang="cs-CZ" sz="2800" b="1" dirty="0" err="1" smtClean="0"/>
              <a:t>systems</a:t>
            </a:r>
            <a:endParaRPr lang="cs-CZ" sz="2800" b="1" dirty="0" smtClean="0"/>
          </a:p>
          <a:p>
            <a:endParaRPr lang="cs-CZ" sz="2800" b="1" dirty="0" smtClean="0"/>
          </a:p>
          <a:p>
            <a:pPr>
              <a:buFont typeface="Arial" pitchFamily="34" charset="0"/>
              <a:buChar char="•"/>
            </a:pPr>
            <a:r>
              <a:rPr lang="cs-CZ" sz="2000" b="1" i="1" dirty="0" smtClean="0"/>
              <a:t> </a:t>
            </a:r>
            <a:r>
              <a:rPr lang="en-US" sz="2000" b="1" i="1" dirty="0" smtClean="0"/>
              <a:t>Standing for the members of the public </a:t>
            </a:r>
            <a:r>
              <a:rPr lang="cs-CZ" sz="2000" b="1" i="1" dirty="0" smtClean="0"/>
              <a:t> </a:t>
            </a:r>
            <a:r>
              <a:rPr lang="cs-CZ" sz="2000" dirty="0" smtClean="0"/>
              <a:t>(d</a:t>
            </a:r>
            <a:r>
              <a:rPr lang="en-US" sz="2000" dirty="0" err="1" smtClean="0"/>
              <a:t>efinition</a:t>
            </a:r>
            <a:r>
              <a:rPr lang="en-US" sz="2000" dirty="0" smtClean="0"/>
              <a:t> of “the members of the public”</a:t>
            </a:r>
            <a:r>
              <a:rPr lang="cs-CZ" sz="2000" dirty="0" smtClean="0"/>
              <a:t>, </a:t>
            </a:r>
            <a:r>
              <a:rPr lang="cs-CZ" sz="2000" dirty="0" err="1" smtClean="0"/>
              <a:t>standing</a:t>
            </a:r>
            <a:r>
              <a:rPr lang="cs-CZ" sz="2000" dirty="0" smtClean="0"/>
              <a:t> </a:t>
            </a:r>
            <a:r>
              <a:rPr lang="cs-CZ" sz="2000" dirty="0" err="1" smtClean="0"/>
              <a:t>for</a:t>
            </a:r>
            <a:r>
              <a:rPr lang="cs-CZ" sz="2000" dirty="0" smtClean="0"/>
              <a:t> </a:t>
            </a:r>
            <a:r>
              <a:rPr lang="cs-CZ" sz="2000" dirty="0" err="1" smtClean="0"/>
              <a:t>individuals</a:t>
            </a:r>
            <a:r>
              <a:rPr lang="cs-CZ" sz="2000" dirty="0" smtClean="0"/>
              <a:t>, s</a:t>
            </a:r>
            <a:r>
              <a:rPr lang="en-US" sz="2000" dirty="0" err="1" smtClean="0"/>
              <a:t>tanding</a:t>
            </a:r>
            <a:r>
              <a:rPr lang="en-US" sz="2000" dirty="0" smtClean="0"/>
              <a:t> for ENGOs and groups</a:t>
            </a:r>
            <a:r>
              <a:rPr lang="cs-CZ" sz="2000" dirty="0" smtClean="0"/>
              <a:t>, p</a:t>
            </a:r>
            <a:r>
              <a:rPr lang="en-US" sz="2000" dirty="0" err="1" smtClean="0"/>
              <a:t>articipation</a:t>
            </a:r>
            <a:r>
              <a:rPr lang="en-US" sz="2000" dirty="0" smtClean="0"/>
              <a:t> as a prerequisite for standing</a:t>
            </a:r>
            <a:r>
              <a:rPr lang="cs-CZ" sz="2000" dirty="0" smtClean="0"/>
              <a:t>)</a:t>
            </a:r>
          </a:p>
          <a:p>
            <a:pPr>
              <a:buFont typeface="Arial" pitchFamily="34" charset="0"/>
              <a:buChar char="•"/>
            </a:pPr>
            <a:endParaRPr lang="cs-CZ" sz="2000" dirty="0" smtClean="0"/>
          </a:p>
          <a:p>
            <a:pPr>
              <a:buFont typeface="Arial" pitchFamily="34" charset="0"/>
              <a:buChar char="•"/>
            </a:pPr>
            <a:r>
              <a:rPr lang="en-US" sz="2000" dirty="0" smtClean="0"/>
              <a:t> </a:t>
            </a:r>
            <a:r>
              <a:rPr lang="en-US" sz="2000" b="1" i="1" dirty="0" smtClean="0"/>
              <a:t>The intensity or scope of the review</a:t>
            </a:r>
            <a:endParaRPr lang="cs-CZ" sz="2000" b="1" i="1" dirty="0" smtClean="0"/>
          </a:p>
          <a:p>
            <a:endParaRPr lang="cs-CZ" sz="2000" b="1" i="1" dirty="0" smtClean="0"/>
          </a:p>
          <a:p>
            <a:pPr>
              <a:buFont typeface="Arial" pitchFamily="34" charset="0"/>
              <a:buChar char="•"/>
            </a:pPr>
            <a:r>
              <a:rPr lang="cs-CZ" sz="2000" b="1" i="1" dirty="0" smtClean="0"/>
              <a:t> </a:t>
            </a:r>
            <a:r>
              <a:rPr lang="en-US" sz="2000" b="1" i="1" dirty="0" smtClean="0"/>
              <a:t>Costs in the environmental procedure </a:t>
            </a:r>
            <a:r>
              <a:rPr lang="cs-CZ" sz="2000" b="1" i="1" dirty="0" smtClean="0"/>
              <a:t> (</a:t>
            </a:r>
            <a:r>
              <a:rPr lang="en-US" sz="2000" dirty="0" smtClean="0"/>
              <a:t>“not prohibitively expensive”</a:t>
            </a:r>
            <a:r>
              <a:rPr lang="cs-CZ" sz="2000" dirty="0" smtClean="0"/>
              <a:t>, </a:t>
            </a:r>
            <a:r>
              <a:rPr lang="en-US" sz="2000" dirty="0" smtClean="0"/>
              <a:t>loser pays principle</a:t>
            </a:r>
            <a:r>
              <a:rPr lang="cs-CZ" sz="2000" dirty="0" smtClean="0"/>
              <a:t>, </a:t>
            </a:r>
            <a:r>
              <a:rPr lang="cs-CZ" sz="2000" dirty="0" err="1" smtClean="0"/>
              <a:t>experts’</a:t>
            </a:r>
            <a:r>
              <a:rPr lang="cs-CZ" sz="2000" dirty="0" smtClean="0"/>
              <a:t> </a:t>
            </a:r>
            <a:r>
              <a:rPr lang="cs-CZ" sz="2000" dirty="0" err="1" smtClean="0"/>
              <a:t>costs</a:t>
            </a:r>
            <a:r>
              <a:rPr lang="cs-CZ" sz="2000" dirty="0" smtClean="0"/>
              <a:t>, </a:t>
            </a:r>
            <a:r>
              <a:rPr lang="cs-CZ" sz="2000" dirty="0" err="1" smtClean="0"/>
              <a:t>Alternative</a:t>
            </a:r>
            <a:r>
              <a:rPr lang="cs-CZ" sz="2000" dirty="0" smtClean="0"/>
              <a:t> </a:t>
            </a:r>
            <a:r>
              <a:rPr lang="cs-CZ" sz="2000" dirty="0" err="1" smtClean="0"/>
              <a:t>Dispute</a:t>
            </a:r>
            <a:r>
              <a:rPr lang="cs-CZ" sz="2000" dirty="0" smtClean="0"/>
              <a:t> </a:t>
            </a:r>
            <a:r>
              <a:rPr lang="cs-CZ" sz="2000" dirty="0" err="1" smtClean="0"/>
              <a:t>Resolution</a:t>
            </a:r>
            <a:r>
              <a:rPr lang="cs-CZ" sz="2000" dirty="0" smtClean="0"/>
              <a:t>)</a:t>
            </a:r>
          </a:p>
          <a:p>
            <a:pPr>
              <a:buFont typeface="Arial" pitchFamily="34" charset="0"/>
              <a:buChar char="•"/>
            </a:pPr>
            <a:endParaRPr lang="cs-CZ" sz="2000" dirty="0" smtClean="0"/>
          </a:p>
          <a:p>
            <a:pPr>
              <a:buFont typeface="Arial" pitchFamily="34" charset="0"/>
              <a:buChar char="•"/>
            </a:pPr>
            <a:r>
              <a:rPr lang="cs-CZ" sz="2000" dirty="0" smtClean="0"/>
              <a:t> </a:t>
            </a:r>
            <a:r>
              <a:rPr lang="en-US" sz="2000" b="1" i="1" dirty="0" smtClean="0"/>
              <a:t>Effectiveness </a:t>
            </a:r>
            <a:r>
              <a:rPr lang="cs-CZ" sz="2000" b="1" i="1" dirty="0" err="1" smtClean="0"/>
              <a:t>of</a:t>
            </a:r>
            <a:r>
              <a:rPr lang="en-US" sz="2000" b="1" i="1" dirty="0" smtClean="0"/>
              <a:t> the procedure </a:t>
            </a:r>
            <a:r>
              <a:rPr lang="cs-CZ" sz="2000" i="1" dirty="0" smtClean="0"/>
              <a:t>(</a:t>
            </a:r>
            <a:r>
              <a:rPr lang="en-US" sz="2000" dirty="0" smtClean="0"/>
              <a:t>Criteria for injunctive relief</a:t>
            </a:r>
            <a:r>
              <a:rPr lang="cs-CZ" sz="2000" dirty="0" smtClean="0"/>
              <a:t>, </a:t>
            </a:r>
            <a:r>
              <a:rPr lang="en-US" sz="2000" dirty="0" smtClean="0"/>
              <a:t>Bonds or cross-undertakings in damages</a:t>
            </a:r>
            <a:r>
              <a:rPr lang="cs-CZ" sz="2000" dirty="0" smtClean="0"/>
              <a:t>, </a:t>
            </a:r>
            <a:r>
              <a:rPr lang="en-US" sz="2000" dirty="0" smtClean="0"/>
              <a:t>timeliness</a:t>
            </a:r>
            <a:r>
              <a:rPr lang="cs-CZ" sz="2000" dirty="0" smtClean="0"/>
              <a:t>, m</a:t>
            </a:r>
            <a:r>
              <a:rPr lang="en-US" sz="2000" dirty="0" err="1" smtClean="0"/>
              <a:t>alicious</a:t>
            </a:r>
            <a:r>
              <a:rPr lang="en-US" sz="2000" dirty="0" smtClean="0"/>
              <a:t> or capricious actions </a:t>
            </a:r>
            <a:r>
              <a:rPr lang="cs-CZ" sz="2000" dirty="0" smtClean="0"/>
              <a:t>)</a:t>
            </a:r>
          </a:p>
          <a:p>
            <a:endParaRPr lang="cs-CZ" sz="2000" dirty="0" smtClean="0"/>
          </a:p>
          <a:p>
            <a:endParaRPr lang="cs-CZ" dirty="0" smtClean="0"/>
          </a:p>
          <a:p>
            <a:endParaRPr lang="cs-CZ" dirty="0"/>
          </a:p>
        </p:txBody>
      </p:sp>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The</a:t>
            </a:r>
            <a:r>
              <a:rPr lang="cs-CZ" sz="2800" b="1" dirty="0" smtClean="0"/>
              <a:t> </a:t>
            </a:r>
            <a:r>
              <a:rPr lang="en-US" sz="2800" b="1" dirty="0" smtClean="0"/>
              <a:t>role </a:t>
            </a:r>
            <a:r>
              <a:rPr lang="en-US" sz="2800" b="1" dirty="0"/>
              <a:t>of national </a:t>
            </a:r>
            <a:r>
              <a:rPr lang="en-US" sz="2800" b="1" dirty="0" smtClean="0"/>
              <a:t>courts</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15616" y="1772816"/>
            <a:ext cx="7056784" cy="4154984"/>
          </a:xfrm>
          <a:prstGeom prst="rect">
            <a:avLst/>
          </a:prstGeom>
          <a:noFill/>
        </p:spPr>
        <p:txBody>
          <a:bodyPr wrap="square" rtlCol="0">
            <a:spAutoFit/>
          </a:bodyPr>
          <a:lstStyle/>
          <a:p>
            <a:pPr marL="342900" indent="-342900">
              <a:lnSpc>
                <a:spcPct val="150000"/>
              </a:lnSpc>
              <a:buFont typeface="Arial" pitchFamily="34" charset="0"/>
              <a:buChar char="•"/>
            </a:pPr>
            <a:r>
              <a:rPr lang="cs-CZ" sz="2400" dirty="0" err="1" smtClean="0"/>
              <a:t>National</a:t>
            </a:r>
            <a:r>
              <a:rPr lang="cs-CZ" sz="2400" dirty="0" smtClean="0"/>
              <a:t> </a:t>
            </a:r>
            <a:r>
              <a:rPr lang="cs-CZ" sz="2400" dirty="0" err="1" smtClean="0"/>
              <a:t>judges</a:t>
            </a:r>
            <a:r>
              <a:rPr lang="cs-CZ" sz="2400" dirty="0" smtClean="0"/>
              <a:t> are EU </a:t>
            </a:r>
            <a:r>
              <a:rPr lang="cs-CZ" sz="2400" dirty="0" err="1" smtClean="0"/>
              <a:t>judges</a:t>
            </a:r>
            <a:r>
              <a:rPr lang="cs-CZ" sz="2400" dirty="0" smtClean="0"/>
              <a:t>!</a:t>
            </a:r>
          </a:p>
          <a:p>
            <a:pPr marL="342900" indent="-342900">
              <a:lnSpc>
                <a:spcPct val="150000"/>
              </a:lnSpc>
              <a:buFont typeface="Arial" pitchFamily="34" charset="0"/>
              <a:buChar char="•"/>
            </a:pPr>
            <a:r>
              <a:rPr lang="cs-CZ" sz="2400" dirty="0" err="1" smtClean="0"/>
              <a:t>Obligation</a:t>
            </a:r>
            <a:r>
              <a:rPr lang="cs-CZ" sz="2400" dirty="0" smtClean="0"/>
              <a:t> to </a:t>
            </a:r>
            <a:r>
              <a:rPr lang="en-US" sz="2400" dirty="0"/>
              <a:t>to </a:t>
            </a:r>
            <a:r>
              <a:rPr lang="en-US" sz="2400" b="1" dirty="0"/>
              <a:t>ask</a:t>
            </a:r>
            <a:r>
              <a:rPr lang="en-US" sz="2400" dirty="0"/>
              <a:t> for a </a:t>
            </a:r>
            <a:r>
              <a:rPr lang="en-US" sz="2400" b="1" dirty="0"/>
              <a:t>preliminary </a:t>
            </a:r>
            <a:r>
              <a:rPr lang="en-US" sz="2400" b="1" dirty="0" smtClean="0"/>
              <a:t>question</a:t>
            </a:r>
            <a:endParaRPr lang="cs-CZ" sz="2400" b="1" dirty="0" smtClean="0"/>
          </a:p>
          <a:p>
            <a:pPr marL="342900" indent="-342900">
              <a:lnSpc>
                <a:spcPct val="150000"/>
              </a:lnSpc>
              <a:buFont typeface="Arial" pitchFamily="34" charset="0"/>
              <a:buChar char="•"/>
            </a:pPr>
            <a:r>
              <a:rPr lang="cs-CZ" sz="2400" b="1" dirty="0" err="1" smtClean="0"/>
              <a:t>Secondary</a:t>
            </a:r>
            <a:r>
              <a:rPr lang="cs-CZ" sz="2400" b="1" dirty="0" smtClean="0"/>
              <a:t> EU </a:t>
            </a:r>
            <a:r>
              <a:rPr lang="cs-CZ" sz="2400" b="1" dirty="0" err="1" smtClean="0"/>
              <a:t>Law</a:t>
            </a:r>
            <a:r>
              <a:rPr lang="cs-CZ" sz="2400" b="1" dirty="0" smtClean="0"/>
              <a:t> </a:t>
            </a:r>
            <a:r>
              <a:rPr lang="cs-CZ" sz="2400" b="1" dirty="0" err="1" smtClean="0"/>
              <a:t>interpretation</a:t>
            </a:r>
            <a:r>
              <a:rPr lang="cs-CZ" sz="2400" b="1" dirty="0" smtClean="0"/>
              <a:t> </a:t>
            </a:r>
            <a:r>
              <a:rPr lang="cs-CZ" sz="2400" b="1" dirty="0" err="1" smtClean="0"/>
              <a:t>after</a:t>
            </a:r>
            <a:r>
              <a:rPr lang="cs-CZ" sz="2400" b="1" dirty="0" smtClean="0"/>
              <a:t> CJEU</a:t>
            </a:r>
          </a:p>
          <a:p>
            <a:pPr marL="342900" indent="-342900">
              <a:lnSpc>
                <a:spcPct val="150000"/>
              </a:lnSpc>
              <a:buFont typeface="Arial" pitchFamily="34" charset="0"/>
              <a:buChar char="•"/>
            </a:pPr>
            <a:r>
              <a:rPr lang="cs-CZ" sz="2400" dirty="0" smtClean="0"/>
              <a:t>EU </a:t>
            </a:r>
            <a:r>
              <a:rPr lang="cs-CZ" sz="2400" dirty="0" err="1" smtClean="0"/>
              <a:t>Law</a:t>
            </a:r>
            <a:r>
              <a:rPr lang="cs-CZ" sz="2400" dirty="0" smtClean="0"/>
              <a:t> ex offo </a:t>
            </a:r>
            <a:r>
              <a:rPr lang="cs-CZ" sz="2400" dirty="0" err="1" smtClean="0"/>
              <a:t>where</a:t>
            </a:r>
            <a:r>
              <a:rPr lang="cs-CZ" sz="2400" dirty="0" smtClean="0"/>
              <a:t> </a:t>
            </a:r>
            <a:r>
              <a:rPr lang="cs-CZ" sz="2400" dirty="0" err="1" smtClean="0"/>
              <a:t>possible</a:t>
            </a:r>
            <a:r>
              <a:rPr lang="cs-CZ" sz="2400" dirty="0" smtClean="0"/>
              <a:t>, but </a:t>
            </a:r>
            <a:r>
              <a:rPr lang="cs-CZ" sz="2400" i="1" dirty="0" err="1" smtClean="0"/>
              <a:t>Waddenzee</a:t>
            </a:r>
            <a:r>
              <a:rPr lang="cs-CZ" sz="2400" i="1" dirty="0" smtClean="0"/>
              <a:t>/</a:t>
            </a:r>
            <a:r>
              <a:rPr lang="cs-CZ" sz="2400" i="1" dirty="0" err="1" smtClean="0"/>
              <a:t>Kraajiveld</a:t>
            </a:r>
            <a:r>
              <a:rPr lang="cs-CZ" sz="2400" dirty="0" smtClean="0"/>
              <a:t> </a:t>
            </a:r>
            <a:r>
              <a:rPr lang="cs-CZ" sz="2400" dirty="0" err="1" smtClean="0"/>
              <a:t>doctrine</a:t>
            </a:r>
            <a:r>
              <a:rPr lang="cs-CZ" sz="2400" dirty="0" smtClean="0"/>
              <a:t> </a:t>
            </a:r>
            <a:r>
              <a:rPr lang="cs-CZ" sz="2400" dirty="0" err="1" smtClean="0"/>
              <a:t>applies</a:t>
            </a:r>
            <a:endParaRPr lang="cs-CZ" sz="2400" dirty="0" smtClean="0"/>
          </a:p>
          <a:p>
            <a:pPr marL="342900" indent="-342900">
              <a:lnSpc>
                <a:spcPct val="150000"/>
              </a:lnSpc>
              <a:buFont typeface="Arial" pitchFamily="34" charset="0"/>
              <a:buChar char="•"/>
            </a:pPr>
            <a:r>
              <a:rPr lang="cs-CZ" sz="2400" i="1" dirty="0" smtClean="0"/>
              <a:t>Curia </a:t>
            </a:r>
            <a:r>
              <a:rPr lang="cs-CZ" sz="2400" i="1" dirty="0" err="1" smtClean="0"/>
              <a:t>novit</a:t>
            </a:r>
            <a:r>
              <a:rPr lang="cs-CZ" sz="2400" i="1" dirty="0" smtClean="0"/>
              <a:t> </a:t>
            </a:r>
            <a:r>
              <a:rPr lang="cs-CZ" sz="2400" i="1" dirty="0" err="1" smtClean="0"/>
              <a:t>iura</a:t>
            </a:r>
            <a:r>
              <a:rPr lang="cs-CZ" sz="2400" dirty="0" smtClean="0"/>
              <a:t>?</a:t>
            </a:r>
          </a:p>
          <a:p>
            <a:endParaRPr lang="cs-CZ" sz="2400" dirty="0" smtClean="0"/>
          </a:p>
          <a:p>
            <a:pPr marL="342900" indent="-342900">
              <a:buFont typeface="Arial" pitchFamily="34" charset="0"/>
              <a:buChar char="•"/>
            </a:pPr>
            <a:endParaRPr lang="cs-CZ" sz="2400" dirty="0"/>
          </a:p>
        </p:txBody>
      </p:sp>
    </p:spTree>
    <p:extLst>
      <p:ext uri="{BB962C8B-B14F-4D97-AF65-F5344CB8AC3E}">
        <p14:creationId xmlns:p14="http://schemas.microsoft.com/office/powerpoint/2010/main" val="1145214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err="1" smtClean="0"/>
              <a:t>The</a:t>
            </a:r>
            <a:r>
              <a:rPr lang="cs-CZ" sz="3200" b="1" dirty="0" smtClean="0"/>
              <a:t> </a:t>
            </a:r>
            <a:r>
              <a:rPr lang="cs-CZ" sz="3200" b="1" dirty="0" err="1" smtClean="0"/>
              <a:t>Aarhus</a:t>
            </a:r>
            <a:r>
              <a:rPr lang="cs-CZ" sz="3200" b="1" dirty="0" smtClean="0"/>
              <a:t> </a:t>
            </a:r>
            <a:r>
              <a:rPr lang="cs-CZ" sz="3200" b="1" dirty="0" err="1" smtClean="0"/>
              <a:t>Convention</a:t>
            </a:r>
            <a:r>
              <a:rPr lang="cs-CZ" sz="3200" b="1" dirty="0" smtClean="0"/>
              <a:t> – </a:t>
            </a:r>
            <a:r>
              <a:rPr lang="cs-CZ" sz="3200" b="1" dirty="0" err="1" smtClean="0"/>
              <a:t>national</a:t>
            </a:r>
            <a:r>
              <a:rPr lang="cs-CZ" sz="3200" b="1" dirty="0" smtClean="0"/>
              <a:t> </a:t>
            </a:r>
            <a:r>
              <a:rPr lang="cs-CZ" sz="3200" b="1" dirty="0" err="1" smtClean="0"/>
              <a:t>level</a:t>
            </a:r>
            <a:endParaRPr lang="cs-CZ" sz="3200" b="1" dirty="0"/>
          </a:p>
        </p:txBody>
      </p:sp>
      <p:sp>
        <p:nvSpPr>
          <p:cNvPr id="7" name="TextovéPole 6"/>
          <p:cNvSpPr txBox="1"/>
          <p:nvPr/>
        </p:nvSpPr>
        <p:spPr>
          <a:xfrm>
            <a:off x="683568" y="1041023"/>
            <a:ext cx="7128792" cy="3108543"/>
          </a:xfrm>
          <a:prstGeom prst="rect">
            <a:avLst/>
          </a:prstGeom>
          <a:noFill/>
        </p:spPr>
        <p:txBody>
          <a:bodyPr wrap="square" rtlCol="0">
            <a:spAutoFit/>
          </a:bodyPr>
          <a:lstStyle/>
          <a:p>
            <a:r>
              <a:rPr lang="cs-CZ" sz="2000" dirty="0" err="1" smtClean="0"/>
              <a:t>Various</a:t>
            </a:r>
            <a:r>
              <a:rPr lang="cs-CZ" sz="2000" dirty="0" smtClean="0"/>
              <a:t> </a:t>
            </a:r>
            <a:r>
              <a:rPr lang="cs-CZ" sz="2000" dirty="0" err="1" smtClean="0"/>
              <a:t>restrictions</a:t>
            </a:r>
            <a:r>
              <a:rPr lang="cs-CZ" sz="2000" dirty="0" smtClean="0"/>
              <a:t>:</a:t>
            </a:r>
          </a:p>
          <a:p>
            <a:endParaRPr lang="cs-CZ" sz="2000" dirty="0" smtClean="0"/>
          </a:p>
          <a:p>
            <a:r>
              <a:rPr lang="cs-CZ" sz="2000" b="1" dirty="0" smtClean="0"/>
              <a:t>C-263/08 </a:t>
            </a:r>
            <a:r>
              <a:rPr lang="cs-CZ" sz="2000" dirty="0" smtClean="0"/>
              <a:t>(</a:t>
            </a:r>
            <a:r>
              <a:rPr lang="cs-CZ" sz="2000" i="1" dirty="0" err="1" smtClean="0"/>
              <a:t>Djurgården</a:t>
            </a:r>
            <a:r>
              <a:rPr lang="cs-CZ" sz="2000" i="1" dirty="0" smtClean="0"/>
              <a:t>-</a:t>
            </a:r>
            <a:r>
              <a:rPr lang="cs-CZ" sz="2000" i="1" dirty="0" err="1" smtClean="0"/>
              <a:t>Lilla</a:t>
            </a:r>
            <a:r>
              <a:rPr lang="cs-CZ" sz="2000" i="1" dirty="0" smtClean="0"/>
              <a:t> </a:t>
            </a:r>
            <a:r>
              <a:rPr lang="cs-CZ" sz="2000" i="1" dirty="0" err="1" smtClean="0"/>
              <a:t>Värtans</a:t>
            </a:r>
            <a:r>
              <a:rPr lang="cs-CZ" sz="2000" dirty="0" smtClean="0"/>
              <a:t>)</a:t>
            </a:r>
            <a:endParaRPr lang="cs-CZ" sz="2000" b="1" dirty="0" smtClean="0"/>
          </a:p>
          <a:p>
            <a:r>
              <a:rPr lang="cs-CZ" sz="2000" b="1" dirty="0" smtClean="0"/>
              <a:t>	– </a:t>
            </a:r>
            <a:r>
              <a:rPr lang="cs-CZ" sz="2000" b="1" dirty="0" err="1" smtClean="0"/>
              <a:t>only</a:t>
            </a:r>
            <a:r>
              <a:rPr lang="cs-CZ" sz="2000" b="1" dirty="0" smtClean="0"/>
              <a:t> </a:t>
            </a:r>
            <a:r>
              <a:rPr lang="cs-CZ" sz="2000" b="1" dirty="0" err="1" smtClean="0"/>
              <a:t>NGOs</a:t>
            </a:r>
            <a:r>
              <a:rPr lang="cs-CZ" sz="2000" b="1" dirty="0" smtClean="0"/>
              <a:t> </a:t>
            </a:r>
            <a:r>
              <a:rPr lang="cs-CZ" sz="2000" b="1" dirty="0" err="1" smtClean="0"/>
              <a:t>with</a:t>
            </a:r>
            <a:r>
              <a:rPr lang="cs-CZ" sz="2000" b="1" dirty="0" smtClean="0"/>
              <a:t> </a:t>
            </a:r>
            <a:r>
              <a:rPr lang="cs-CZ" sz="2000" b="1" dirty="0" err="1" smtClean="0"/>
              <a:t>environmental</a:t>
            </a:r>
            <a:r>
              <a:rPr lang="cs-CZ" sz="2000" b="1" dirty="0" smtClean="0"/>
              <a:t> </a:t>
            </a:r>
            <a:r>
              <a:rPr lang="cs-CZ" sz="2000" b="1" dirty="0" err="1" smtClean="0"/>
              <a:t>objectives</a:t>
            </a:r>
            <a:endParaRPr lang="cs-CZ" sz="2000" b="1" dirty="0" smtClean="0"/>
          </a:p>
          <a:p>
            <a:r>
              <a:rPr lang="cs-CZ" sz="2000" b="1" dirty="0" smtClean="0"/>
              <a:t>	- </a:t>
            </a:r>
            <a:r>
              <a:rPr lang="cs-CZ" sz="2000" b="1" dirty="0" err="1" smtClean="0"/>
              <a:t>active</a:t>
            </a:r>
            <a:r>
              <a:rPr lang="cs-CZ" sz="2000" b="1" dirty="0" smtClean="0"/>
              <a:t> </a:t>
            </a:r>
            <a:r>
              <a:rPr lang="cs-CZ" sz="2000" b="1" dirty="0" err="1" smtClean="0"/>
              <a:t>for</a:t>
            </a:r>
            <a:r>
              <a:rPr lang="cs-CZ" sz="2000" b="1" dirty="0" smtClean="0"/>
              <a:t> 3 </a:t>
            </a:r>
            <a:r>
              <a:rPr lang="cs-CZ" sz="2000" b="1" dirty="0" err="1" smtClean="0"/>
              <a:t>years</a:t>
            </a:r>
            <a:r>
              <a:rPr lang="cs-CZ" sz="2000" b="1" dirty="0" smtClean="0"/>
              <a:t> </a:t>
            </a:r>
          </a:p>
          <a:p>
            <a:pPr lvl="2"/>
            <a:r>
              <a:rPr lang="cs-CZ" sz="2000" b="1" dirty="0" smtClean="0"/>
              <a:t>- 2.000 </a:t>
            </a:r>
            <a:r>
              <a:rPr lang="cs-CZ" sz="2000" b="1" dirty="0" err="1" smtClean="0"/>
              <a:t>members</a:t>
            </a:r>
            <a:endParaRPr lang="cs-CZ" sz="2000" b="1" dirty="0" smtClean="0"/>
          </a:p>
          <a:p>
            <a:endParaRPr lang="cs-CZ" sz="2000" dirty="0" smtClean="0"/>
          </a:p>
          <a:p>
            <a:endParaRPr lang="cs-CZ" sz="2000" dirty="0" smtClean="0"/>
          </a:p>
          <a:p>
            <a:endParaRPr lang="cs-CZ" dirty="0" smtClean="0"/>
          </a:p>
          <a:p>
            <a:endParaRPr lang="cs-CZ" dirty="0"/>
          </a:p>
        </p:txBody>
      </p:sp>
      <p:pic>
        <p:nvPicPr>
          <p:cNvPr id="35842" name="Picture 2" descr="http://www.kungahuset.se/images/18.1a6f639212652d9b15a80002863/1390581460489/KD-karta-s%C3%B6dra-KH-390x262.jpg">
            <a:hlinkClick r:id="rId4"/>
          </p:cNvPr>
          <p:cNvPicPr>
            <a:picLocks noChangeAspect="1" noChangeArrowheads="1"/>
          </p:cNvPicPr>
          <p:nvPr/>
        </p:nvPicPr>
        <p:blipFill>
          <a:blip r:embed="rId5" cstate="print"/>
          <a:srcRect/>
          <a:stretch>
            <a:fillRect/>
          </a:stretch>
        </p:blipFill>
        <p:spPr bwMode="auto">
          <a:xfrm>
            <a:off x="1979712" y="3284984"/>
            <a:ext cx="4896544" cy="3289474"/>
          </a:xfrm>
          <a:prstGeom prst="rect">
            <a:avLst/>
          </a:prstGeom>
          <a:noFill/>
        </p:spPr>
      </p:pic>
    </p:spTree>
    <p:extLst>
      <p:ext uri="{BB962C8B-B14F-4D97-AF65-F5344CB8AC3E}">
        <p14:creationId xmlns:p14="http://schemas.microsoft.com/office/powerpoint/2010/main" val="270744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84775"/>
          </a:xfrm>
          <a:prstGeom prst="rect">
            <a:avLst/>
          </a:prstGeom>
          <a:noFill/>
        </p:spPr>
        <p:txBody>
          <a:bodyPr wrap="square" rtlCol="0">
            <a:spAutoFit/>
          </a:bodyPr>
          <a:lstStyle/>
          <a:p>
            <a:r>
              <a:rPr lang="cs-CZ" sz="3200" b="1" dirty="0"/>
              <a:t>Interim </a:t>
            </a:r>
            <a:r>
              <a:rPr lang="cs-CZ" sz="3200" b="1" dirty="0" err="1" smtClean="0"/>
              <a:t>measures</a:t>
            </a:r>
            <a:r>
              <a:rPr lang="cs-CZ" sz="3200" b="1" dirty="0" smtClean="0"/>
              <a:t> - </a:t>
            </a:r>
            <a:r>
              <a:rPr lang="cs-CZ" sz="3200" dirty="0" smtClean="0"/>
              <a:t>C‑416/10 (</a:t>
            </a:r>
            <a:r>
              <a:rPr lang="cs-CZ" sz="3200" i="1" dirty="0" err="1" smtClean="0"/>
              <a:t>Križan</a:t>
            </a:r>
            <a:r>
              <a:rPr lang="cs-CZ" sz="3200" dirty="0" smtClean="0"/>
              <a:t>)</a:t>
            </a:r>
            <a:endParaRPr lang="cs-CZ" sz="32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251520" y="1772816"/>
            <a:ext cx="8568952" cy="4154984"/>
          </a:xfrm>
          <a:prstGeom prst="rect">
            <a:avLst/>
          </a:prstGeom>
          <a:noFill/>
        </p:spPr>
        <p:txBody>
          <a:bodyPr wrap="square" rtlCol="0">
            <a:spAutoFit/>
          </a:bodyPr>
          <a:lstStyle/>
          <a:p>
            <a:pPr algn="just"/>
            <a:r>
              <a:rPr lang="en-US" sz="2000" i="1" dirty="0" smtClean="0"/>
              <a:t>Moreover</a:t>
            </a:r>
            <a:r>
              <a:rPr lang="en-US" sz="2000" i="1" dirty="0"/>
              <a:t>, it is apparent from settled-case law that a </a:t>
            </a:r>
            <a:r>
              <a:rPr lang="en-US" sz="2000" i="1" u="sng" dirty="0"/>
              <a:t>national court </a:t>
            </a:r>
            <a:r>
              <a:rPr lang="en-US" sz="2000" i="1" dirty="0" err="1" smtClean="0"/>
              <a:t>sei</a:t>
            </a:r>
            <a:r>
              <a:rPr lang="cs-CZ" sz="2000" i="1" dirty="0" smtClean="0"/>
              <a:t>z</a:t>
            </a:r>
            <a:r>
              <a:rPr lang="en-US" sz="2000" i="1" dirty="0" err="1" smtClean="0"/>
              <a:t>ed</a:t>
            </a:r>
            <a:r>
              <a:rPr lang="en-US" sz="2000" i="1" dirty="0" smtClean="0"/>
              <a:t> </a:t>
            </a:r>
            <a:r>
              <a:rPr lang="en-US" sz="2000" i="1" dirty="0"/>
              <a:t>of a dispute governed by European Union law </a:t>
            </a:r>
            <a:r>
              <a:rPr lang="en-US" sz="2000" i="1" u="sng" dirty="0"/>
              <a:t>must be in a position to grant interim relief in order to ensure the full effectiveness of the judgment </a:t>
            </a:r>
            <a:r>
              <a:rPr lang="en-US" sz="2000" i="1" dirty="0"/>
              <a:t>to be given on the existence of the rights claimed under European Union </a:t>
            </a:r>
            <a:r>
              <a:rPr lang="en-US" sz="2000" i="1" dirty="0" smtClean="0"/>
              <a:t>law.</a:t>
            </a:r>
            <a:endParaRPr lang="en-US" sz="2000" i="1" dirty="0"/>
          </a:p>
          <a:p>
            <a:pPr algn="just"/>
            <a:endParaRPr lang="cs-CZ" sz="2000" i="1" dirty="0" smtClean="0"/>
          </a:p>
          <a:p>
            <a:pPr algn="just"/>
            <a:r>
              <a:rPr lang="en-US" sz="2000" i="1" dirty="0" smtClean="0"/>
              <a:t>It </a:t>
            </a:r>
            <a:r>
              <a:rPr lang="en-US" sz="2000" i="1" dirty="0"/>
              <a:t>must be added that the </a:t>
            </a:r>
            <a:r>
              <a:rPr lang="en-US" sz="2000" i="1" u="sng" dirty="0"/>
              <a:t>right to bring an action </a:t>
            </a:r>
            <a:r>
              <a:rPr lang="en-US" sz="2000" i="1" dirty="0"/>
              <a:t>provided for by Article 15a of Directive 96/61 </a:t>
            </a:r>
            <a:r>
              <a:rPr lang="en-US" sz="2000" i="1" u="sng" dirty="0"/>
              <a:t>must be interpreted in the light of the purpose of that directive</a:t>
            </a:r>
            <a:r>
              <a:rPr lang="en-US" sz="2000" i="1" dirty="0"/>
              <a:t>. The Court has already held that that purpose, as laid down in Article 1 of the directive, is to achieve integrated prevention and control of pollution by putting in place measures designed to prevent or reduce emissions of the activities listed in Annex I into the air, water and land in order to achieve a high level of protection of the </a:t>
            </a:r>
            <a:r>
              <a:rPr lang="en-US" sz="2000" i="1" dirty="0" smtClean="0"/>
              <a:t>environment</a:t>
            </a:r>
            <a:r>
              <a:rPr lang="cs-CZ" sz="2000" i="1" dirty="0" smtClean="0"/>
              <a:t>.</a:t>
            </a:r>
            <a:endParaRPr lang="cs-CZ" sz="2800" i="1" dirty="0" smtClean="0"/>
          </a:p>
          <a:p>
            <a:endParaRPr lang="cs-CZ" sz="2400" dirty="0"/>
          </a:p>
        </p:txBody>
      </p:sp>
    </p:spTree>
    <p:extLst>
      <p:ext uri="{BB962C8B-B14F-4D97-AF65-F5344CB8AC3E}">
        <p14:creationId xmlns:p14="http://schemas.microsoft.com/office/powerpoint/2010/main" val="291070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The</a:t>
            </a:r>
            <a:r>
              <a:rPr lang="cs-CZ" sz="2800" b="1" dirty="0" smtClean="0"/>
              <a:t> </a:t>
            </a:r>
            <a:r>
              <a:rPr lang="en-US" sz="2800" b="1" dirty="0" smtClean="0"/>
              <a:t>role </a:t>
            </a:r>
            <a:r>
              <a:rPr lang="en-US" sz="2800" b="1" dirty="0"/>
              <a:t>of national courts and the role of CJEU</a:t>
            </a:r>
            <a:r>
              <a:rPr lang="en-US" sz="2800" b="1" dirty="0" smtClean="0"/>
              <a: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15616" y="1772816"/>
            <a:ext cx="7056784" cy="2308324"/>
          </a:xfrm>
          <a:prstGeom prst="rect">
            <a:avLst/>
          </a:prstGeom>
          <a:noFill/>
        </p:spPr>
        <p:txBody>
          <a:bodyPr wrap="square" rtlCol="0">
            <a:spAutoFit/>
          </a:bodyPr>
          <a:lstStyle/>
          <a:p>
            <a:r>
              <a:rPr lang="en-US" sz="2400" dirty="0"/>
              <a:t>The three instruments in the “toolkit” of </a:t>
            </a:r>
            <a:r>
              <a:rPr lang="en-US" sz="2400" dirty="0" smtClean="0"/>
              <a:t>the</a:t>
            </a:r>
            <a:r>
              <a:rPr lang="cs-CZ" sz="2400" dirty="0" smtClean="0"/>
              <a:t> </a:t>
            </a:r>
            <a:r>
              <a:rPr lang="en-US" sz="2400" dirty="0" smtClean="0"/>
              <a:t>national court</a:t>
            </a:r>
            <a:endParaRPr lang="cs-CZ" sz="2400" dirty="0" smtClean="0"/>
          </a:p>
          <a:p>
            <a:endParaRPr lang="en-US" sz="2400" dirty="0"/>
          </a:p>
          <a:p>
            <a:r>
              <a:rPr lang="en-US" sz="2400" dirty="0"/>
              <a:t>1. Consistent interpretation</a:t>
            </a:r>
          </a:p>
          <a:p>
            <a:r>
              <a:rPr lang="en-US" sz="2400" dirty="0"/>
              <a:t>2. Direct effect</a:t>
            </a:r>
          </a:p>
          <a:p>
            <a:r>
              <a:rPr lang="en-US" sz="2400" dirty="0"/>
              <a:t>3. State liability</a:t>
            </a:r>
            <a:endParaRPr lang="cs-CZ" sz="2400" dirty="0"/>
          </a:p>
        </p:txBody>
      </p:sp>
      <p:cxnSp>
        <p:nvCxnSpPr>
          <p:cNvPr id="7" name="Přímá spojnice se šipkou 6"/>
          <p:cNvCxnSpPr/>
          <p:nvPr/>
        </p:nvCxnSpPr>
        <p:spPr>
          <a:xfrm>
            <a:off x="5004048" y="2926978"/>
            <a:ext cx="0" cy="10060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1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Consistent</a:t>
            </a:r>
            <a:r>
              <a:rPr lang="cs-CZ" sz="2800" b="1" dirty="0" smtClean="0"/>
              <a:t> </a:t>
            </a:r>
            <a:r>
              <a:rPr lang="cs-CZ" sz="2800" b="1" dirty="0" err="1" smtClean="0"/>
              <a:t>interpretation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467544" y="1772816"/>
            <a:ext cx="8064896" cy="3785652"/>
          </a:xfrm>
          <a:prstGeom prst="rect">
            <a:avLst/>
          </a:prstGeom>
          <a:noFill/>
        </p:spPr>
        <p:txBody>
          <a:bodyPr wrap="square" rtlCol="0">
            <a:spAutoFit/>
          </a:bodyPr>
          <a:lstStyle/>
          <a:p>
            <a:r>
              <a:rPr lang="en-US" sz="2400" i="1" dirty="0" err="1" smtClean="0"/>
              <a:t>Marleasing</a:t>
            </a:r>
            <a:r>
              <a:rPr lang="cs-CZ" sz="2400" dirty="0" smtClean="0"/>
              <a:t>:</a:t>
            </a:r>
            <a:r>
              <a:rPr lang="en-US" sz="2400" dirty="0" smtClean="0"/>
              <a:t>  </a:t>
            </a:r>
            <a:r>
              <a:rPr lang="en-US" sz="2400" dirty="0"/>
              <a:t>„as far as possible</a:t>
            </a:r>
            <a:r>
              <a:rPr lang="en-US" sz="2400" dirty="0" smtClean="0"/>
              <a:t>‟</a:t>
            </a:r>
            <a:endParaRPr lang="cs-CZ" sz="2400" dirty="0" smtClean="0"/>
          </a:p>
          <a:p>
            <a:r>
              <a:rPr lang="cs-CZ" sz="2400" i="1" dirty="0" err="1"/>
              <a:t>Pfeiffer</a:t>
            </a:r>
            <a:r>
              <a:rPr lang="cs-CZ" sz="2400" dirty="0"/>
              <a:t>: </a:t>
            </a:r>
            <a:r>
              <a:rPr lang="cs-CZ" sz="2400" dirty="0" err="1"/>
              <a:t>all</a:t>
            </a:r>
            <a:r>
              <a:rPr lang="cs-CZ" sz="2400" dirty="0"/>
              <a:t> </a:t>
            </a:r>
            <a:r>
              <a:rPr lang="cs-CZ" sz="2400" dirty="0" err="1"/>
              <a:t>national</a:t>
            </a:r>
            <a:r>
              <a:rPr lang="cs-CZ" sz="2400" dirty="0"/>
              <a:t> </a:t>
            </a:r>
            <a:r>
              <a:rPr lang="cs-CZ" sz="2400" dirty="0" err="1" smtClean="0"/>
              <a:t>law</a:t>
            </a:r>
            <a:endParaRPr lang="cs-CZ" sz="2400" dirty="0" smtClean="0"/>
          </a:p>
          <a:p>
            <a:endParaRPr lang="cs-CZ" sz="2400" dirty="0"/>
          </a:p>
          <a:p>
            <a:r>
              <a:rPr lang="en-US" sz="2400" dirty="0"/>
              <a:t>No duty before expiration </a:t>
            </a:r>
            <a:r>
              <a:rPr lang="en-US" sz="2400" dirty="0" smtClean="0"/>
              <a:t>implementation</a:t>
            </a:r>
            <a:r>
              <a:rPr lang="cs-CZ" sz="2400" dirty="0" smtClean="0"/>
              <a:t> d</a:t>
            </a:r>
            <a:r>
              <a:rPr lang="en-US" sz="2400" dirty="0" err="1" smtClean="0"/>
              <a:t>eadline</a:t>
            </a:r>
            <a:r>
              <a:rPr lang="cs-CZ" sz="2400" dirty="0" smtClean="0"/>
              <a:t>, h</a:t>
            </a:r>
            <a:r>
              <a:rPr lang="en-US" sz="2400" dirty="0" err="1" smtClean="0"/>
              <a:t>owever</a:t>
            </a:r>
            <a:r>
              <a:rPr lang="en-US" sz="2400" dirty="0" smtClean="0"/>
              <a:t>,</a:t>
            </a:r>
            <a:r>
              <a:rPr lang="cs-CZ" sz="2400" dirty="0" smtClean="0"/>
              <a:t> (</a:t>
            </a:r>
            <a:r>
              <a:rPr lang="en-US" sz="2400" i="1" dirty="0" err="1" smtClean="0"/>
              <a:t>Adeneler</a:t>
            </a:r>
            <a:r>
              <a:rPr lang="cs-CZ" sz="2400" dirty="0" smtClean="0"/>
              <a:t>)</a:t>
            </a:r>
            <a:r>
              <a:rPr lang="en-US" sz="2400" dirty="0" smtClean="0"/>
              <a:t>: </a:t>
            </a:r>
            <a:endParaRPr lang="en-US" sz="2400" dirty="0"/>
          </a:p>
          <a:p>
            <a:r>
              <a:rPr lang="en-US" sz="2400" i="1" dirty="0"/>
              <a:t>courts must refrain as far as possible </a:t>
            </a:r>
            <a:r>
              <a:rPr lang="en-US" sz="2400" i="1" dirty="0" smtClean="0"/>
              <a:t>from</a:t>
            </a:r>
            <a:r>
              <a:rPr lang="cs-CZ" sz="2400" i="1" dirty="0" smtClean="0"/>
              <a:t> </a:t>
            </a:r>
            <a:r>
              <a:rPr lang="en-US" sz="2400" i="1" dirty="0" smtClean="0"/>
              <a:t>interpreting </a:t>
            </a:r>
            <a:r>
              <a:rPr lang="en-US" sz="2400" i="1" dirty="0"/>
              <a:t>domestic law in a manner </a:t>
            </a:r>
            <a:r>
              <a:rPr lang="en-US" sz="2400" i="1" dirty="0" smtClean="0"/>
              <a:t>which</a:t>
            </a:r>
            <a:r>
              <a:rPr lang="cs-CZ" sz="2400" i="1" dirty="0" smtClean="0"/>
              <a:t> </a:t>
            </a:r>
            <a:r>
              <a:rPr lang="en-US" sz="2400" i="1" dirty="0" smtClean="0"/>
              <a:t>might </a:t>
            </a:r>
            <a:r>
              <a:rPr lang="en-US" sz="2400" i="1" dirty="0"/>
              <a:t>seriously compromise attainment of </a:t>
            </a:r>
            <a:r>
              <a:rPr lang="cs-CZ" sz="2400" i="1" dirty="0" smtClean="0"/>
              <a:t> </a:t>
            </a:r>
            <a:r>
              <a:rPr lang="en-US" sz="2400" i="1" dirty="0" smtClean="0"/>
              <a:t>the </a:t>
            </a:r>
            <a:r>
              <a:rPr lang="en-US" sz="2400" i="1" dirty="0"/>
              <a:t>objective pursued by that </a:t>
            </a:r>
            <a:r>
              <a:rPr lang="en-US" sz="2400" i="1" dirty="0" smtClean="0"/>
              <a:t>directive</a:t>
            </a:r>
            <a:endParaRPr lang="cs-CZ" sz="2400" i="1" dirty="0" smtClean="0"/>
          </a:p>
          <a:p>
            <a:endParaRPr lang="cs-CZ" sz="2400" i="1" dirty="0"/>
          </a:p>
          <a:p>
            <a:r>
              <a:rPr lang="cs-CZ" sz="2400" dirty="0" err="1" smtClean="0"/>
              <a:t>Cannot</a:t>
            </a:r>
            <a:r>
              <a:rPr lang="cs-CZ" sz="2400" dirty="0" smtClean="0"/>
              <a:t> </a:t>
            </a:r>
            <a:r>
              <a:rPr lang="cs-CZ" sz="2400" dirty="0" err="1" smtClean="0"/>
              <a:t>depend</a:t>
            </a:r>
            <a:r>
              <a:rPr lang="cs-CZ" sz="2400" dirty="0" smtClean="0"/>
              <a:t> on </a:t>
            </a:r>
            <a:r>
              <a:rPr lang="cs-CZ" sz="2400" dirty="0" err="1" smtClean="0"/>
              <a:t>administrative</a:t>
            </a:r>
            <a:r>
              <a:rPr lang="cs-CZ" sz="2400" dirty="0" smtClean="0"/>
              <a:t> </a:t>
            </a:r>
            <a:r>
              <a:rPr lang="cs-CZ" sz="2400" dirty="0" err="1" smtClean="0"/>
              <a:t>practice</a:t>
            </a:r>
            <a:r>
              <a:rPr lang="cs-CZ" sz="2400" dirty="0" smtClean="0"/>
              <a:t> (C-508/04, C-50/09)</a:t>
            </a:r>
            <a:endParaRPr lang="cs-CZ" sz="2400" dirty="0"/>
          </a:p>
        </p:txBody>
      </p:sp>
    </p:spTree>
    <p:extLst>
      <p:ext uri="{BB962C8B-B14F-4D97-AF65-F5344CB8AC3E}">
        <p14:creationId xmlns:p14="http://schemas.microsoft.com/office/powerpoint/2010/main" val="482628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Consistent</a:t>
            </a:r>
            <a:r>
              <a:rPr lang="cs-CZ" sz="2800" b="1" dirty="0" smtClean="0"/>
              <a:t> </a:t>
            </a:r>
            <a:r>
              <a:rPr lang="cs-CZ" sz="2800" b="1" dirty="0" err="1" smtClean="0"/>
              <a:t>interpretation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467544" y="1716832"/>
            <a:ext cx="8064896" cy="1938992"/>
          </a:xfrm>
          <a:prstGeom prst="rect">
            <a:avLst/>
          </a:prstGeom>
          <a:noFill/>
        </p:spPr>
        <p:txBody>
          <a:bodyPr wrap="square" rtlCol="0">
            <a:spAutoFit/>
          </a:bodyPr>
          <a:lstStyle/>
          <a:p>
            <a:r>
              <a:rPr lang="cs-CZ" sz="2400" b="1" dirty="0" smtClean="0"/>
              <a:t>C-424/02</a:t>
            </a:r>
            <a:r>
              <a:rPr lang="cs-CZ" sz="2400" dirty="0" smtClean="0"/>
              <a:t>: </a:t>
            </a:r>
            <a:r>
              <a:rPr lang="en-US" sz="2400" i="1" dirty="0"/>
              <a:t>Where technical, economic and </a:t>
            </a:r>
            <a:r>
              <a:rPr lang="en-US" sz="2400" i="1" dirty="0" err="1"/>
              <a:t>organisational</a:t>
            </a:r>
            <a:r>
              <a:rPr lang="en-US" sz="2400" i="1" dirty="0"/>
              <a:t> constraints so allow, Member States shall take the measures necessary to give priority to the processing of waste oils by regeneration.</a:t>
            </a:r>
            <a:endParaRPr lang="cs-CZ" sz="2400" b="1" i="1" dirty="0" smtClean="0"/>
          </a:p>
          <a:p>
            <a:endParaRPr lang="cs-CZ" sz="2400" dirty="0"/>
          </a:p>
        </p:txBody>
      </p:sp>
      <p:pic>
        <p:nvPicPr>
          <p:cNvPr id="27650" name="Picture 2" descr="http://www.ecomaterials.com.my/assets/Blog/_resampled/resizedimage517348-Waste-Oil-Dispos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091343"/>
            <a:ext cx="3811350" cy="2565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3429000"/>
            <a:ext cx="4824536" cy="2585323"/>
          </a:xfrm>
          <a:prstGeom prst="rect">
            <a:avLst/>
          </a:prstGeom>
          <a:noFill/>
        </p:spPr>
        <p:txBody>
          <a:bodyPr wrap="square" rtlCol="0">
            <a:spAutoFit/>
          </a:bodyPr>
          <a:lstStyle/>
          <a:p>
            <a:r>
              <a:rPr lang="cs-CZ" dirty="0" smtClean="0"/>
              <a:t>…</a:t>
            </a:r>
            <a:r>
              <a:rPr lang="en-US" dirty="0" smtClean="0"/>
              <a:t>the </a:t>
            </a:r>
            <a:r>
              <a:rPr lang="en-US" dirty="0"/>
              <a:t>definition of such constraints cannot be left to the exclusive discretion of the Member States. Apart from being </a:t>
            </a:r>
            <a:r>
              <a:rPr lang="en-US" b="1" dirty="0"/>
              <a:t>contrary to the principle of the uniform interpretation and application </a:t>
            </a:r>
            <a:r>
              <a:rPr lang="en-US" dirty="0"/>
              <a:t>of Community law, interpretation by the Member States alone </a:t>
            </a:r>
            <a:r>
              <a:rPr lang="en-US" b="1" dirty="0"/>
              <a:t>would make the compatibility of processing </a:t>
            </a:r>
            <a:r>
              <a:rPr lang="cs-CZ" dirty="0" smtClean="0"/>
              <a:t>(…) </a:t>
            </a:r>
            <a:r>
              <a:rPr lang="en-US" dirty="0" smtClean="0"/>
              <a:t>would </a:t>
            </a:r>
            <a:r>
              <a:rPr lang="en-US" dirty="0"/>
              <a:t>depend entirely on a policy assessment on the part of the Member State concerned</a:t>
            </a:r>
            <a:endParaRPr lang="cs-CZ" dirty="0"/>
          </a:p>
        </p:txBody>
      </p:sp>
    </p:spTree>
    <p:extLst>
      <p:ext uri="{BB962C8B-B14F-4D97-AF65-F5344CB8AC3E}">
        <p14:creationId xmlns:p14="http://schemas.microsoft.com/office/powerpoint/2010/main" val="20323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21888</TotalTime>
  <Words>2086</Words>
  <Application>Microsoft Office PowerPoint</Application>
  <PresentationFormat>Předvádění na obrazovce (4:3)</PresentationFormat>
  <Paragraphs>363</Paragraphs>
  <Slides>51</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51</vt:i4>
      </vt:variant>
    </vt:vector>
  </HeadingPairs>
  <TitlesOfParts>
    <vt:vector size="60" baseType="lpstr">
      <vt:lpstr>ＭＳ Ｐゴシック</vt:lpstr>
      <vt:lpstr>Arial</vt:lpstr>
      <vt:lpstr>Calibri</vt:lpstr>
      <vt:lpstr>Cambria</vt:lpstr>
      <vt:lpstr>inherit</vt:lpstr>
      <vt:lpstr>Open Sans</vt:lpstr>
      <vt:lpstr>Roboto Slab</vt:lpstr>
      <vt:lpstr>Wingdings</vt:lpstr>
      <vt:lpstr>Motiv systému Office</vt:lpstr>
      <vt:lpstr>Basics of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2012 – 2016 (approx. 220 cases)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Thank you for your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499</cp:revision>
  <dcterms:created xsi:type="dcterms:W3CDTF">2014-09-07T21:44:03Z</dcterms:created>
  <dcterms:modified xsi:type="dcterms:W3CDTF">2017-10-16T04:59:54Z</dcterms:modified>
</cp:coreProperties>
</file>