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2"/>
  </p:notesMasterIdLst>
  <p:handoutMasterIdLst>
    <p:handoutMasterId r:id="rId13"/>
  </p:handoutMasterIdLst>
  <p:sldIdLst>
    <p:sldId id="309" r:id="rId3"/>
    <p:sldId id="304" r:id="rId4"/>
    <p:sldId id="311" r:id="rId5"/>
    <p:sldId id="312" r:id="rId6"/>
    <p:sldId id="313" r:id="rId7"/>
    <p:sldId id="314" r:id="rId8"/>
    <p:sldId id="316" r:id="rId9"/>
    <p:sldId id="315" r:id="rId10"/>
    <p:sldId id="310" r:id="rId11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379B"/>
    <a:srgbClr val="E5D5BD"/>
    <a:srgbClr val="E7C99D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>
        <p:scale>
          <a:sx n="94" d="100"/>
          <a:sy n="94" d="100"/>
        </p:scale>
        <p:origin x="-123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EA14444A-6FF0-4D93-8EE0-38744CDA662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56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F2CF8FC-B27A-46F4-9678-F88A07487AA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3974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AC7C55-2C0D-4581-BC8C-F42E8373B09F}" type="slidenum">
              <a:rPr lang="cs-CZ"/>
              <a:pPr/>
              <a:t>2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AC7C55-2C0D-4581-BC8C-F42E8373B09F}" type="slidenum">
              <a:rPr lang="cs-CZ"/>
              <a:pPr/>
              <a:t>3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AC7C55-2C0D-4581-BC8C-F42E8373B09F}" type="slidenum">
              <a:rPr lang="cs-CZ"/>
              <a:pPr/>
              <a:t>4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AC7C55-2C0D-4581-BC8C-F42E8373B09F}" type="slidenum">
              <a:rPr lang="cs-CZ"/>
              <a:pPr/>
              <a:t>5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AC7C55-2C0D-4581-BC8C-F42E8373B09F}" type="slidenum">
              <a:rPr lang="cs-CZ"/>
              <a:pPr/>
              <a:t>6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AC7C55-2C0D-4581-BC8C-F42E8373B09F}" type="slidenum">
              <a:rPr lang="cs-CZ"/>
              <a:pPr/>
              <a:t>7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AC7C55-2C0D-4581-BC8C-F42E8373B09F}" type="slidenum">
              <a:rPr lang="cs-CZ"/>
              <a:pPr/>
              <a:t>8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AC7C55-2C0D-4581-BC8C-F42E8373B09F}" type="slidenum">
              <a:rPr lang="cs-CZ"/>
              <a:pPr/>
              <a:t>9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F5BAADB4-3807-4E10-B34C-B5CEF3265104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7F8242-FACC-4D72-BD3F-65ADA0BA44E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5DFE64-134A-4FC0-8865-802CE6F70EA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60DE77-3CA9-4876-B276-010D712A023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9CB97C-F730-4D19-AD0A-775F9A18759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B76C79-EC96-4C95-AA79-68FBA0C1A88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06318F-5931-4EDD-842D-FEEF3078EEB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A86711-65EF-457E-AABA-8951C14B133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A52852-9551-4DA5-A1A1-66A1D833B5F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7D1E7F-2D63-47B7-BC04-C47D3F991A1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C83143-8CF6-4B07-913D-BEFE6110458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17C9271E-3ACE-4CBA-82D3-F4BF2D3FCC18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705100" y="3645024"/>
            <a:ext cx="5969000" cy="1944216"/>
          </a:xfrm>
        </p:spPr>
        <p:txBody>
          <a:bodyPr/>
          <a:lstStyle/>
          <a:p>
            <a:pPr algn="ctr"/>
            <a:r>
              <a:rPr lang="cs-CZ" i="1">
                <a:solidFill>
                  <a:srgbClr val="80379B"/>
                </a:solidFill>
              </a:rPr>
              <a:t>Possessio</a:t>
            </a:r>
            <a:endParaRPr lang="cs-CZ" i="1" dirty="0">
              <a:solidFill>
                <a:srgbClr val="80379B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23928" y="5661249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Katedra dějin státu a práva</a:t>
            </a:r>
          </a:p>
          <a:p>
            <a:r>
              <a:rPr lang="cs-CZ" dirty="0"/>
              <a:t>JUDr. Bc. Radek Černoch, </a:t>
            </a:r>
            <a:r>
              <a:rPr lang="cs-CZ" dirty="0" err="1"/>
              <a:t>Ph.D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7931D6-B02F-4BA0-8330-B9FB7531553F}" type="slidenum">
              <a:rPr lang="cs-CZ"/>
              <a:pPr/>
              <a:t>2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80379B"/>
                </a:solidFill>
              </a:rPr>
              <a:t>Terminology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  <a:p>
            <a:r>
              <a:rPr lang="cs-CZ" i="1" dirty="0" err="1"/>
              <a:t>Pos</a:t>
            </a:r>
            <a:r>
              <a:rPr lang="cs-CZ" i="1" dirty="0"/>
              <a:t>(t)+sedere = </a:t>
            </a:r>
            <a:r>
              <a:rPr lang="cs-CZ" i="1" dirty="0" err="1"/>
              <a:t>possidere</a:t>
            </a:r>
            <a:endParaRPr lang="cs-CZ" dirty="0"/>
          </a:p>
          <a:p>
            <a:r>
              <a:rPr lang="cs-CZ" dirty="0" err="1"/>
              <a:t>Factual</a:t>
            </a:r>
            <a:r>
              <a:rPr lang="cs-CZ" dirty="0"/>
              <a:t> </a:t>
            </a:r>
            <a:r>
              <a:rPr lang="cs-CZ" dirty="0" err="1"/>
              <a:t>domination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a </a:t>
            </a:r>
            <a:r>
              <a:rPr lang="cs-CZ" dirty="0" err="1"/>
              <a:t>thing</a:t>
            </a:r>
            <a:endParaRPr lang="cs-CZ" i="1" dirty="0"/>
          </a:p>
          <a:p>
            <a:r>
              <a:rPr lang="cs-CZ" i="1" dirty="0" err="1"/>
              <a:t>Possessor</a:t>
            </a:r>
            <a:endParaRPr lang="cs-CZ" i="1" dirty="0"/>
          </a:p>
          <a:p>
            <a:r>
              <a:rPr lang="cs-CZ" i="1" dirty="0"/>
              <a:t>Ius </a:t>
            </a:r>
            <a:r>
              <a:rPr lang="cs-CZ" i="1" dirty="0" err="1"/>
              <a:t>possidendi</a:t>
            </a:r>
            <a:r>
              <a:rPr lang="cs-CZ" i="1" dirty="0"/>
              <a:t> </a:t>
            </a:r>
            <a:r>
              <a:rPr lang="cs-CZ" dirty="0"/>
              <a:t>as a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ownership</a:t>
            </a:r>
            <a:r>
              <a:rPr lang="cs-CZ" dirty="0"/>
              <a:t> </a:t>
            </a:r>
            <a:r>
              <a:rPr lang="cs-CZ" dirty="0" err="1"/>
              <a:t>triad</a:t>
            </a:r>
            <a:endParaRPr lang="cs-CZ" dirty="0"/>
          </a:p>
          <a:p>
            <a:pPr lvl="1"/>
            <a:r>
              <a:rPr lang="cs-CZ" dirty="0" err="1"/>
              <a:t>cf</a:t>
            </a:r>
            <a:r>
              <a:rPr lang="cs-CZ" dirty="0"/>
              <a:t>. </a:t>
            </a:r>
            <a:r>
              <a:rPr lang="cs-CZ" dirty="0" err="1"/>
              <a:t>it</a:t>
            </a:r>
            <a:r>
              <a:rPr lang="cs-CZ" dirty="0"/>
              <a:t>. </a:t>
            </a:r>
            <a:r>
              <a:rPr lang="cs-CZ" i="1" dirty="0" err="1"/>
              <a:t>possedere</a:t>
            </a:r>
            <a:r>
              <a:rPr lang="cs-CZ" dirty="0"/>
              <a:t>, </a:t>
            </a:r>
            <a:r>
              <a:rPr lang="cs-CZ" dirty="0" err="1"/>
              <a:t>eng</a:t>
            </a:r>
            <a:r>
              <a:rPr lang="cs-CZ" dirty="0"/>
              <a:t>. </a:t>
            </a:r>
            <a:r>
              <a:rPr lang="cs-CZ" i="1" dirty="0" err="1"/>
              <a:t>possessions</a:t>
            </a:r>
            <a:r>
              <a:rPr lang="cs-CZ" i="1" dirty="0"/>
              <a:t> </a:t>
            </a:r>
          </a:p>
          <a:p>
            <a:pPr lvl="1"/>
            <a:r>
              <a:rPr lang="cs-CZ" i="1" dirty="0" err="1"/>
              <a:t>Possessio</a:t>
            </a:r>
            <a:r>
              <a:rPr lang="cs-CZ" i="1" dirty="0"/>
              <a:t> </a:t>
            </a:r>
            <a:r>
              <a:rPr lang="cs-CZ" i="1" dirty="0" err="1"/>
              <a:t>ac</a:t>
            </a:r>
            <a:r>
              <a:rPr lang="cs-CZ" i="1" dirty="0"/>
              <a:t> </a:t>
            </a:r>
            <a:r>
              <a:rPr lang="cs-CZ" i="1" dirty="0" err="1"/>
              <a:t>ususfructus</a:t>
            </a:r>
            <a:r>
              <a:rPr lang="cs-CZ" i="1" dirty="0"/>
              <a:t> </a:t>
            </a:r>
            <a:r>
              <a:rPr lang="cs-CZ" i="1" dirty="0" err="1"/>
              <a:t>agri</a:t>
            </a:r>
            <a:r>
              <a:rPr lang="cs-CZ" i="1" dirty="0"/>
              <a:t> </a:t>
            </a:r>
            <a:r>
              <a:rPr lang="cs-CZ" i="1" dirty="0" err="1"/>
              <a:t>provincialis</a:t>
            </a:r>
            <a:endParaRPr lang="cs-CZ" i="1" dirty="0"/>
          </a:p>
          <a:p>
            <a:r>
              <a:rPr lang="cs-CZ" i="1" dirty="0" err="1"/>
              <a:t>Beati</a:t>
            </a:r>
            <a:r>
              <a:rPr lang="cs-CZ" i="1" dirty="0"/>
              <a:t> </a:t>
            </a:r>
            <a:r>
              <a:rPr lang="cs-CZ" i="1" dirty="0" err="1"/>
              <a:t>possidentes</a:t>
            </a:r>
            <a:endParaRPr lang="cs-CZ" i="1" dirty="0"/>
          </a:p>
          <a:p>
            <a:r>
              <a:rPr lang="cs-CZ" i="1" dirty="0" err="1"/>
              <a:t>Usucapio</a:t>
            </a:r>
            <a:endParaRPr lang="cs-CZ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7931D6-B02F-4BA0-8330-B9FB7531553F}" type="slidenum">
              <a:rPr lang="cs-CZ"/>
              <a:pPr/>
              <a:t>3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80379B"/>
                </a:solidFill>
              </a:rPr>
              <a:t>Requisites</a:t>
            </a:r>
            <a:endParaRPr lang="cs-CZ" dirty="0">
              <a:solidFill>
                <a:srgbClr val="80379B"/>
              </a:solidFill>
            </a:endParaRP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i="1" dirty="0" err="1"/>
              <a:t>Animus</a:t>
            </a:r>
            <a:r>
              <a:rPr lang="cs-CZ" i="1" dirty="0"/>
              <a:t> </a:t>
            </a:r>
            <a:r>
              <a:rPr lang="cs-CZ" i="1" dirty="0" err="1"/>
              <a:t>possidendi</a:t>
            </a:r>
            <a:r>
              <a:rPr lang="cs-CZ" i="1" dirty="0"/>
              <a:t> (</a:t>
            </a:r>
            <a:r>
              <a:rPr lang="cs-CZ" i="1" dirty="0" err="1"/>
              <a:t>animus</a:t>
            </a:r>
            <a:r>
              <a:rPr lang="cs-CZ" i="1" dirty="0"/>
              <a:t> </a:t>
            </a:r>
            <a:r>
              <a:rPr lang="cs-CZ" i="1" dirty="0" err="1"/>
              <a:t>rem</a:t>
            </a:r>
            <a:r>
              <a:rPr lang="cs-CZ" i="1" dirty="0"/>
              <a:t> </a:t>
            </a:r>
            <a:r>
              <a:rPr lang="cs-CZ" i="1" dirty="0" err="1"/>
              <a:t>sibi</a:t>
            </a:r>
            <a:r>
              <a:rPr lang="cs-CZ" i="1" dirty="0"/>
              <a:t> </a:t>
            </a:r>
            <a:r>
              <a:rPr lang="cs-CZ" i="1" dirty="0" err="1"/>
              <a:t>habendi</a:t>
            </a:r>
            <a:r>
              <a:rPr lang="cs-CZ" i="1" dirty="0"/>
              <a:t>)</a:t>
            </a:r>
          </a:p>
          <a:p>
            <a:endParaRPr lang="cs-CZ" i="1" dirty="0"/>
          </a:p>
          <a:p>
            <a:endParaRPr lang="cs-CZ" i="1" dirty="0"/>
          </a:p>
          <a:p>
            <a:r>
              <a:rPr lang="cs-CZ" i="1" dirty="0" err="1"/>
              <a:t>Corporalis</a:t>
            </a:r>
            <a:r>
              <a:rPr lang="cs-CZ" i="1" dirty="0"/>
              <a:t> </a:t>
            </a:r>
            <a:r>
              <a:rPr lang="cs-CZ" i="1" dirty="0" err="1"/>
              <a:t>possessio</a:t>
            </a:r>
            <a:r>
              <a:rPr lang="cs-CZ" i="1" dirty="0"/>
              <a:t> (corpus </a:t>
            </a:r>
            <a:r>
              <a:rPr lang="cs-CZ" i="1" dirty="0" err="1"/>
              <a:t>possessionis</a:t>
            </a:r>
            <a:r>
              <a:rPr lang="cs-CZ" i="1" dirty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7931D6-B02F-4BA0-8330-B9FB7531553F}" type="slidenum">
              <a:rPr lang="cs-CZ"/>
              <a:pPr/>
              <a:t>4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80379B"/>
                </a:solidFill>
              </a:rPr>
              <a:t>Gaining</a:t>
            </a:r>
            <a:r>
              <a:rPr lang="cs-CZ" dirty="0">
                <a:solidFill>
                  <a:srgbClr val="80379B"/>
                </a:solidFill>
              </a:rPr>
              <a:t> </a:t>
            </a:r>
            <a:r>
              <a:rPr lang="cs-CZ" dirty="0" err="1">
                <a:solidFill>
                  <a:srgbClr val="80379B"/>
                </a:solidFill>
              </a:rPr>
              <a:t>of</a:t>
            </a:r>
            <a:r>
              <a:rPr lang="cs-CZ" dirty="0">
                <a:solidFill>
                  <a:srgbClr val="80379B"/>
                </a:solidFill>
              </a:rPr>
              <a:t> a </a:t>
            </a:r>
            <a:r>
              <a:rPr lang="cs-CZ" dirty="0" err="1">
                <a:solidFill>
                  <a:srgbClr val="80379B"/>
                </a:solidFill>
              </a:rPr>
              <a:t>possession</a:t>
            </a:r>
            <a:endParaRPr lang="cs-CZ" dirty="0">
              <a:solidFill>
                <a:srgbClr val="80379B"/>
              </a:solidFill>
            </a:endParaRP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  <a:p>
            <a:r>
              <a:rPr lang="cs-CZ" i="1" dirty="0"/>
              <a:t>Animo </a:t>
            </a:r>
            <a:r>
              <a:rPr lang="cs-CZ" i="1" dirty="0" err="1"/>
              <a:t>utique</a:t>
            </a:r>
            <a:r>
              <a:rPr lang="cs-CZ" i="1" dirty="0"/>
              <a:t> nostro,</a:t>
            </a:r>
          </a:p>
          <a:p>
            <a:pPr lvl="1"/>
            <a:r>
              <a:rPr lang="cs-CZ" i="1" dirty="0" err="1"/>
              <a:t>Subjective</a:t>
            </a:r>
            <a:r>
              <a:rPr lang="cs-CZ" i="1" dirty="0"/>
              <a:t> part, </a:t>
            </a:r>
            <a:r>
              <a:rPr lang="cs-CZ" i="1" dirty="0" err="1"/>
              <a:t>subjectively</a:t>
            </a:r>
            <a:r>
              <a:rPr lang="cs-CZ" i="1" dirty="0"/>
              <a:t> </a:t>
            </a:r>
            <a:r>
              <a:rPr lang="cs-CZ" i="1" dirty="0" err="1"/>
              <a:t>incapable</a:t>
            </a:r>
            <a:r>
              <a:rPr lang="cs-CZ" i="1" dirty="0"/>
              <a:t> </a:t>
            </a:r>
            <a:r>
              <a:rPr lang="cs-CZ" i="1" dirty="0" err="1"/>
              <a:t>does</a:t>
            </a:r>
            <a:r>
              <a:rPr lang="cs-CZ" i="1" dirty="0"/>
              <a:t> not </a:t>
            </a:r>
            <a:r>
              <a:rPr lang="cs-CZ" i="1" dirty="0" err="1"/>
              <a:t>have</a:t>
            </a:r>
            <a:r>
              <a:rPr lang="cs-CZ" i="1" dirty="0"/>
              <a:t> </a:t>
            </a:r>
            <a:r>
              <a:rPr lang="cs-CZ" i="1" dirty="0" err="1"/>
              <a:t>it</a:t>
            </a:r>
            <a:endParaRPr lang="cs-CZ" i="1" dirty="0"/>
          </a:p>
          <a:p>
            <a:pPr lvl="1"/>
            <a:r>
              <a:rPr lang="cs-CZ" i="1" dirty="0" err="1"/>
              <a:t>impuberes</a:t>
            </a:r>
            <a:r>
              <a:rPr lang="cs-CZ" i="1" dirty="0"/>
              <a:t> tutore </a:t>
            </a:r>
            <a:r>
              <a:rPr lang="cs-CZ" i="1" dirty="0" err="1"/>
              <a:t>auctore</a:t>
            </a:r>
            <a:endParaRPr lang="cs-CZ" i="1" dirty="0"/>
          </a:p>
          <a:p>
            <a:endParaRPr lang="cs-CZ" i="1" dirty="0"/>
          </a:p>
          <a:p>
            <a:r>
              <a:rPr lang="cs-CZ" i="1" dirty="0" err="1"/>
              <a:t>corpore</a:t>
            </a:r>
            <a:r>
              <a:rPr lang="cs-CZ" i="1" dirty="0"/>
              <a:t> vel nostro vel </a:t>
            </a:r>
            <a:r>
              <a:rPr lang="cs-CZ" i="1" dirty="0" err="1"/>
              <a:t>alieno</a:t>
            </a:r>
            <a:r>
              <a:rPr lang="cs-CZ" i="1" dirty="0"/>
              <a:t>.</a:t>
            </a:r>
          </a:p>
          <a:p>
            <a:pPr lvl="1"/>
            <a:r>
              <a:rPr lang="cs-CZ" i="1" dirty="0"/>
              <a:t>servus</a:t>
            </a:r>
          </a:p>
          <a:p>
            <a:pPr lvl="1"/>
            <a:r>
              <a:rPr lang="cs-CZ" i="1" dirty="0" err="1"/>
              <a:t>personae</a:t>
            </a:r>
            <a:r>
              <a:rPr lang="cs-CZ" i="1" dirty="0"/>
              <a:t> </a:t>
            </a:r>
            <a:r>
              <a:rPr lang="cs-CZ" i="1" dirty="0" err="1"/>
              <a:t>alieni</a:t>
            </a:r>
            <a:r>
              <a:rPr lang="cs-CZ" i="1" dirty="0"/>
              <a:t> </a:t>
            </a:r>
            <a:r>
              <a:rPr lang="cs-CZ" i="1" dirty="0" err="1"/>
              <a:t>iuris</a:t>
            </a:r>
            <a:endParaRPr lang="cs-CZ" i="1" dirty="0"/>
          </a:p>
          <a:p>
            <a:pPr lvl="1"/>
            <a:r>
              <a:rPr lang="cs-CZ" i="1" dirty="0"/>
              <a:t>in </a:t>
            </a:r>
            <a:r>
              <a:rPr lang="cs-CZ" i="1" dirty="0" err="1"/>
              <a:t>Iustinian</a:t>
            </a:r>
            <a:r>
              <a:rPr lang="cs-CZ" i="1" dirty="0"/>
              <a:t> </a:t>
            </a:r>
            <a:r>
              <a:rPr lang="cs-CZ" i="1" dirty="0" err="1"/>
              <a:t>times</a:t>
            </a:r>
            <a:r>
              <a:rPr lang="cs-CZ" i="1" dirty="0"/>
              <a:t> per </a:t>
            </a:r>
            <a:r>
              <a:rPr lang="cs-CZ" i="1" dirty="0" err="1"/>
              <a:t>liberam</a:t>
            </a:r>
            <a:r>
              <a:rPr lang="cs-CZ" i="1" dirty="0"/>
              <a:t> personam</a:t>
            </a:r>
          </a:p>
          <a:p>
            <a:endParaRPr lang="cs-CZ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7931D6-B02F-4BA0-8330-B9FB7531553F}" type="slidenum">
              <a:rPr lang="cs-CZ"/>
              <a:pPr/>
              <a:t>5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80379B"/>
                </a:solidFill>
              </a:rPr>
              <a:t>Means</a:t>
            </a:r>
            <a:r>
              <a:rPr lang="cs-CZ" dirty="0">
                <a:solidFill>
                  <a:srgbClr val="80379B"/>
                </a:solidFill>
              </a:rPr>
              <a:t> </a:t>
            </a:r>
            <a:r>
              <a:rPr lang="cs-CZ" dirty="0" err="1">
                <a:solidFill>
                  <a:srgbClr val="80379B"/>
                </a:solidFill>
              </a:rPr>
              <a:t>of</a:t>
            </a:r>
            <a:r>
              <a:rPr lang="cs-CZ" dirty="0">
                <a:solidFill>
                  <a:srgbClr val="80379B"/>
                </a:solidFill>
              </a:rPr>
              <a:t> a </a:t>
            </a:r>
            <a:r>
              <a:rPr lang="cs-CZ" dirty="0" err="1">
                <a:solidFill>
                  <a:srgbClr val="80379B"/>
                </a:solidFill>
              </a:rPr>
              <a:t>gaining</a:t>
            </a:r>
            <a:endParaRPr lang="cs-CZ" dirty="0">
              <a:solidFill>
                <a:srgbClr val="80379B"/>
              </a:solidFill>
            </a:endParaRP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i="1" dirty="0" err="1"/>
              <a:t>Occupatio</a:t>
            </a:r>
            <a:r>
              <a:rPr lang="cs-CZ" i="1" dirty="0"/>
              <a:t> </a:t>
            </a:r>
            <a:r>
              <a:rPr lang="cs-CZ" dirty="0"/>
              <a:t>(not </a:t>
            </a:r>
            <a:r>
              <a:rPr lang="cs-CZ" dirty="0" err="1"/>
              <a:t>concerning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previous</a:t>
            </a:r>
            <a:r>
              <a:rPr lang="cs-CZ" dirty="0"/>
              <a:t> </a:t>
            </a:r>
            <a:r>
              <a:rPr lang="cs-CZ" dirty="0" err="1"/>
              <a:t>owner</a:t>
            </a:r>
            <a:r>
              <a:rPr lang="cs-CZ" dirty="0"/>
              <a:t>)</a:t>
            </a:r>
          </a:p>
          <a:p>
            <a:endParaRPr lang="cs-CZ" i="1" dirty="0"/>
          </a:p>
          <a:p>
            <a:r>
              <a:rPr lang="cs-CZ" i="1" dirty="0" err="1"/>
              <a:t>Traditio</a:t>
            </a:r>
            <a:r>
              <a:rPr lang="cs-CZ" i="1" dirty="0"/>
              <a:t> </a:t>
            </a:r>
            <a:r>
              <a:rPr lang="cs-CZ" dirty="0"/>
              <a:t>(=</a:t>
            </a:r>
            <a:r>
              <a:rPr lang="cs-CZ" dirty="0" err="1"/>
              <a:t>derivatively</a:t>
            </a:r>
            <a:r>
              <a:rPr lang="cs-CZ" dirty="0"/>
              <a:t>)</a:t>
            </a:r>
          </a:p>
          <a:p>
            <a:pPr lvl="1"/>
            <a:r>
              <a:rPr lang="cs-CZ" i="1" dirty="0" err="1"/>
              <a:t>apprehensio</a:t>
            </a:r>
            <a:r>
              <a:rPr lang="cs-CZ" i="1" dirty="0"/>
              <a:t>, </a:t>
            </a:r>
            <a:r>
              <a:rPr lang="cs-CZ" i="1" dirty="0" err="1"/>
              <a:t>omnes</a:t>
            </a:r>
            <a:r>
              <a:rPr lang="cs-CZ" i="1" dirty="0"/>
              <a:t> </a:t>
            </a:r>
            <a:r>
              <a:rPr lang="cs-CZ" i="1" dirty="0" err="1"/>
              <a:t>glebas</a:t>
            </a:r>
            <a:r>
              <a:rPr lang="cs-CZ" i="1" dirty="0"/>
              <a:t> </a:t>
            </a:r>
            <a:r>
              <a:rPr lang="cs-CZ" i="1" dirty="0" err="1"/>
              <a:t>circumambulare</a:t>
            </a:r>
            <a:endParaRPr lang="cs-CZ" i="1" dirty="0"/>
          </a:p>
          <a:p>
            <a:pPr lvl="1"/>
            <a:r>
              <a:rPr lang="cs-CZ" i="1" dirty="0" err="1"/>
              <a:t>traditio</a:t>
            </a:r>
            <a:r>
              <a:rPr lang="cs-CZ" i="1" dirty="0"/>
              <a:t> </a:t>
            </a:r>
            <a:r>
              <a:rPr lang="cs-CZ" i="1" dirty="0" err="1"/>
              <a:t>ficticia</a:t>
            </a:r>
            <a:r>
              <a:rPr lang="cs-CZ" i="1" dirty="0"/>
              <a:t>/</a:t>
            </a:r>
            <a:r>
              <a:rPr lang="cs-CZ" i="1" dirty="0" err="1"/>
              <a:t>symbolica</a:t>
            </a:r>
            <a:r>
              <a:rPr lang="cs-CZ" i="1" dirty="0"/>
              <a:t>, </a:t>
            </a:r>
            <a:r>
              <a:rPr lang="cs-CZ" i="1" dirty="0" err="1"/>
              <a:t>vacuam</a:t>
            </a:r>
            <a:r>
              <a:rPr lang="cs-CZ" i="1" dirty="0"/>
              <a:t> </a:t>
            </a:r>
            <a:r>
              <a:rPr lang="cs-CZ" i="1" dirty="0" err="1"/>
              <a:t>possessionem</a:t>
            </a:r>
            <a:r>
              <a:rPr lang="cs-CZ" i="1" dirty="0"/>
              <a:t> </a:t>
            </a:r>
            <a:r>
              <a:rPr lang="cs-CZ" i="1" dirty="0" err="1"/>
              <a:t>tradere</a:t>
            </a:r>
            <a:r>
              <a:rPr lang="cs-CZ" i="1" dirty="0"/>
              <a:t> </a:t>
            </a:r>
            <a:r>
              <a:rPr lang="cs-CZ" i="1" dirty="0" err="1"/>
              <a:t>usque</a:t>
            </a:r>
            <a:r>
              <a:rPr lang="cs-CZ" i="1" dirty="0"/>
              <a:t> ad </a:t>
            </a:r>
            <a:r>
              <a:rPr lang="cs-CZ" i="1" dirty="0" err="1"/>
              <a:t>terminum</a:t>
            </a:r>
            <a:endParaRPr lang="cs-CZ" i="1" dirty="0"/>
          </a:p>
          <a:p>
            <a:pPr lvl="1"/>
            <a:r>
              <a:rPr lang="cs-CZ" i="1" dirty="0" err="1"/>
              <a:t>traditio</a:t>
            </a:r>
            <a:r>
              <a:rPr lang="cs-CZ" i="1" dirty="0"/>
              <a:t> </a:t>
            </a:r>
            <a:r>
              <a:rPr lang="cs-CZ" i="1" dirty="0" err="1"/>
              <a:t>longa</a:t>
            </a:r>
            <a:r>
              <a:rPr lang="cs-CZ" i="1" dirty="0"/>
              <a:t> manu (ex </a:t>
            </a:r>
            <a:r>
              <a:rPr lang="cs-CZ" i="1" dirty="0" err="1"/>
              <a:t>turre</a:t>
            </a:r>
            <a:r>
              <a:rPr lang="cs-CZ" i="1" dirty="0"/>
              <a:t>)</a:t>
            </a:r>
          </a:p>
          <a:p>
            <a:pPr lvl="1"/>
            <a:r>
              <a:rPr lang="cs-CZ" i="1" dirty="0" err="1"/>
              <a:t>traditio</a:t>
            </a:r>
            <a:r>
              <a:rPr lang="cs-CZ" i="1" dirty="0"/>
              <a:t> </a:t>
            </a:r>
            <a:r>
              <a:rPr lang="cs-CZ" i="1" dirty="0" err="1"/>
              <a:t>brevi</a:t>
            </a:r>
            <a:r>
              <a:rPr lang="cs-CZ" i="1" dirty="0"/>
              <a:t> manu </a:t>
            </a:r>
            <a:r>
              <a:rPr lang="cs-CZ" dirty="0"/>
              <a:t>(a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animi</a:t>
            </a:r>
            <a:r>
              <a:rPr lang="cs-CZ" i="1" dirty="0"/>
              <a:t> </a:t>
            </a:r>
            <a:r>
              <a:rPr lang="cs-CZ" dirty="0"/>
              <a:t>in case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detention</a:t>
            </a:r>
            <a:r>
              <a:rPr lang="cs-CZ" dirty="0"/>
              <a:t>)</a:t>
            </a:r>
          </a:p>
          <a:p>
            <a:pPr lvl="1"/>
            <a:r>
              <a:rPr lang="cs-CZ" i="1" dirty="0" err="1"/>
              <a:t>constitutum</a:t>
            </a:r>
            <a:r>
              <a:rPr lang="cs-CZ" i="1" dirty="0"/>
              <a:t> </a:t>
            </a:r>
            <a:r>
              <a:rPr lang="cs-CZ" i="1" dirty="0" err="1"/>
              <a:t>possessorium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owner</a:t>
            </a:r>
            <a:r>
              <a:rPr lang="cs-CZ" dirty="0"/>
              <a:t> </a:t>
            </a:r>
            <a:r>
              <a:rPr lang="cs-CZ" dirty="0" err="1"/>
              <a:t>sells</a:t>
            </a:r>
            <a:r>
              <a:rPr lang="cs-CZ" dirty="0"/>
              <a:t> a </a:t>
            </a:r>
            <a:r>
              <a:rPr lang="cs-CZ" dirty="0" err="1"/>
              <a:t>thing</a:t>
            </a:r>
            <a:r>
              <a:rPr lang="cs-CZ" dirty="0"/>
              <a:t>, but </a:t>
            </a:r>
            <a:r>
              <a:rPr lang="cs-CZ" dirty="0" err="1"/>
              <a:t>keeps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in a </a:t>
            </a:r>
            <a:r>
              <a:rPr lang="cs-CZ" dirty="0" err="1"/>
              <a:t>detention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acquirer</a:t>
            </a:r>
            <a:r>
              <a:rPr lang="cs-CZ" dirty="0"/>
              <a:t> </a:t>
            </a:r>
            <a:r>
              <a:rPr lang="cs-CZ" dirty="0" err="1"/>
              <a:t>gains</a:t>
            </a:r>
            <a:r>
              <a:rPr lang="cs-CZ" dirty="0"/>
              <a:t> </a:t>
            </a:r>
            <a:r>
              <a:rPr lang="cs-CZ" dirty="0" err="1"/>
              <a:t>possession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7931D6-B02F-4BA0-8330-B9FB7531553F}" type="slidenum">
              <a:rPr lang="cs-CZ"/>
              <a:pPr/>
              <a:t>6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80379B"/>
                </a:solidFill>
              </a:rPr>
              <a:t>Extinguishment</a:t>
            </a:r>
            <a:r>
              <a:rPr lang="cs-CZ" dirty="0">
                <a:solidFill>
                  <a:srgbClr val="80379B"/>
                </a:solidFill>
              </a:rPr>
              <a:t> </a:t>
            </a:r>
            <a:r>
              <a:rPr lang="cs-CZ" dirty="0" err="1">
                <a:solidFill>
                  <a:srgbClr val="80379B"/>
                </a:solidFill>
              </a:rPr>
              <a:t>of</a:t>
            </a:r>
            <a:r>
              <a:rPr lang="cs-CZ" dirty="0">
                <a:solidFill>
                  <a:srgbClr val="80379B"/>
                </a:solidFill>
              </a:rPr>
              <a:t> a </a:t>
            </a:r>
            <a:r>
              <a:rPr lang="cs-CZ" dirty="0" err="1">
                <a:solidFill>
                  <a:srgbClr val="80379B"/>
                </a:solidFill>
              </a:rPr>
              <a:t>possession</a:t>
            </a:r>
            <a:endParaRPr lang="cs-CZ" dirty="0">
              <a:solidFill>
                <a:srgbClr val="80379B"/>
              </a:solidFill>
            </a:endParaRP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cs-CZ" dirty="0"/>
          </a:p>
          <a:p>
            <a:pPr lvl="1"/>
            <a:r>
              <a:rPr lang="cs-CZ" dirty="0" err="1"/>
              <a:t>Death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owner</a:t>
            </a:r>
            <a:r>
              <a:rPr lang="cs-CZ" dirty="0"/>
              <a:t>, 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heirs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extinguishment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thing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 err="1"/>
              <a:t>Missing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requirements</a:t>
            </a:r>
            <a:r>
              <a:rPr lang="cs-CZ" dirty="0"/>
              <a:t>, but</a:t>
            </a:r>
          </a:p>
          <a:p>
            <a:pPr lvl="1"/>
            <a:r>
              <a:rPr lang="cs-CZ" i="1" dirty="0" err="1"/>
              <a:t>possessio</a:t>
            </a:r>
            <a:r>
              <a:rPr lang="cs-CZ" i="1" dirty="0"/>
              <a:t> animo </a:t>
            </a:r>
            <a:r>
              <a:rPr lang="cs-CZ" i="1" dirty="0" err="1"/>
              <a:t>retinetur</a:t>
            </a:r>
            <a:endParaRPr lang="cs-CZ" i="1" dirty="0"/>
          </a:p>
          <a:p>
            <a:pPr lvl="1"/>
            <a:r>
              <a:rPr lang="cs-CZ" i="1" dirty="0" err="1"/>
              <a:t>saltus</a:t>
            </a:r>
            <a:r>
              <a:rPr lang="cs-CZ" i="1" dirty="0"/>
              <a:t> </a:t>
            </a:r>
            <a:r>
              <a:rPr lang="cs-CZ" i="1" dirty="0" err="1"/>
              <a:t>hiberni</a:t>
            </a:r>
            <a:r>
              <a:rPr lang="cs-CZ" i="1" dirty="0"/>
              <a:t> </a:t>
            </a:r>
            <a:r>
              <a:rPr lang="cs-CZ" i="1" dirty="0" err="1"/>
              <a:t>et</a:t>
            </a:r>
            <a:r>
              <a:rPr lang="cs-CZ" i="1" dirty="0"/>
              <a:t> </a:t>
            </a:r>
            <a:r>
              <a:rPr lang="cs-CZ" i="1" dirty="0" err="1"/>
              <a:t>aestivi</a:t>
            </a:r>
            <a:endParaRPr lang="cs-CZ" i="1" dirty="0"/>
          </a:p>
          <a:p>
            <a:pPr lvl="1"/>
            <a:r>
              <a:rPr lang="cs-CZ" i="1" dirty="0"/>
              <a:t>servus </a:t>
            </a:r>
            <a:r>
              <a:rPr lang="cs-CZ" i="1" dirty="0" err="1"/>
              <a:t>fugitivus</a:t>
            </a:r>
            <a:endParaRPr lang="cs-CZ" i="1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7931D6-B02F-4BA0-8330-B9FB7531553F}" type="slidenum">
              <a:rPr lang="cs-CZ"/>
              <a:pPr/>
              <a:t>7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>
          <a:xfrm>
            <a:off x="914400" y="836712"/>
            <a:ext cx="7772400" cy="576065"/>
          </a:xfrm>
        </p:spPr>
        <p:txBody>
          <a:bodyPr/>
          <a:lstStyle/>
          <a:p>
            <a:r>
              <a:rPr lang="cs-CZ" i="1" dirty="0" err="1">
                <a:solidFill>
                  <a:srgbClr val="80379B"/>
                </a:solidFill>
              </a:rPr>
              <a:t>Interdicts</a:t>
            </a:r>
            <a:r>
              <a:rPr lang="cs-CZ" i="1" dirty="0">
                <a:solidFill>
                  <a:srgbClr val="80379B"/>
                </a:solidFill>
              </a:rPr>
              <a:t> </a:t>
            </a:r>
            <a:r>
              <a:rPr lang="cs-CZ" i="1" dirty="0" err="1">
                <a:solidFill>
                  <a:srgbClr val="80379B"/>
                </a:solidFill>
              </a:rPr>
              <a:t>concerning</a:t>
            </a:r>
            <a:r>
              <a:rPr lang="cs-CZ" i="1" dirty="0">
                <a:solidFill>
                  <a:srgbClr val="80379B"/>
                </a:solidFill>
              </a:rPr>
              <a:t> </a:t>
            </a:r>
            <a:r>
              <a:rPr lang="cs-CZ" i="1" dirty="0" err="1">
                <a:solidFill>
                  <a:srgbClr val="80379B"/>
                </a:solidFill>
              </a:rPr>
              <a:t>possession</a:t>
            </a:r>
            <a:endParaRPr lang="cs-CZ" i="1" dirty="0">
              <a:solidFill>
                <a:srgbClr val="80379B"/>
              </a:solidFill>
            </a:endParaRP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179512" y="1268760"/>
            <a:ext cx="8964488" cy="4862165"/>
          </a:xfrm>
        </p:spPr>
        <p:txBody>
          <a:bodyPr/>
          <a:lstStyle/>
          <a:p>
            <a:r>
              <a:rPr lang="cs-CZ" i="1" dirty="0" err="1"/>
              <a:t>Interdicta</a:t>
            </a:r>
            <a:r>
              <a:rPr lang="cs-CZ" i="1" dirty="0"/>
              <a:t> </a:t>
            </a:r>
            <a:r>
              <a:rPr lang="cs-CZ" i="1" dirty="0" err="1"/>
              <a:t>adipiscendae</a:t>
            </a:r>
            <a:r>
              <a:rPr lang="cs-CZ" i="1" dirty="0"/>
              <a:t> </a:t>
            </a:r>
            <a:r>
              <a:rPr lang="cs-CZ" i="1" dirty="0" err="1"/>
              <a:t>possessionis</a:t>
            </a:r>
            <a:r>
              <a:rPr lang="cs-CZ" i="1" dirty="0"/>
              <a:t> </a:t>
            </a:r>
            <a:r>
              <a:rPr lang="cs-CZ" dirty="0"/>
              <a:t>– to </a:t>
            </a:r>
            <a:r>
              <a:rPr lang="cs-CZ" dirty="0" err="1"/>
              <a:t>claim</a:t>
            </a:r>
            <a:r>
              <a:rPr lang="cs-CZ" dirty="0"/>
              <a:t> </a:t>
            </a:r>
            <a:r>
              <a:rPr lang="cs-CZ" dirty="0" err="1"/>
              <a:t>gained</a:t>
            </a:r>
            <a:r>
              <a:rPr lang="cs-CZ" dirty="0"/>
              <a:t> </a:t>
            </a:r>
            <a:r>
              <a:rPr lang="cs-CZ" dirty="0" err="1"/>
              <a:t>things</a:t>
            </a:r>
            <a:endParaRPr lang="cs-CZ" dirty="0"/>
          </a:p>
          <a:p>
            <a:pPr lvl="1"/>
            <a:r>
              <a:rPr lang="cs-CZ" i="1" dirty="0" err="1"/>
              <a:t>interdictum</a:t>
            </a:r>
            <a:r>
              <a:rPr lang="cs-CZ" i="1" dirty="0"/>
              <a:t> </a:t>
            </a:r>
            <a:r>
              <a:rPr lang="cs-CZ" i="1" dirty="0" err="1"/>
              <a:t>Quorum</a:t>
            </a:r>
            <a:r>
              <a:rPr lang="cs-CZ" i="1" dirty="0"/>
              <a:t> </a:t>
            </a:r>
            <a:r>
              <a:rPr lang="cs-CZ" i="1" dirty="0" err="1"/>
              <a:t>bonorum</a:t>
            </a:r>
            <a:r>
              <a:rPr lang="cs-CZ" i="1" dirty="0"/>
              <a:t> </a:t>
            </a:r>
            <a:r>
              <a:rPr lang="cs-CZ" dirty="0"/>
              <a:t>–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possessor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inheritance</a:t>
            </a:r>
          </a:p>
          <a:p>
            <a:pPr lvl="1"/>
            <a:r>
              <a:rPr lang="cs-CZ" i="1" dirty="0" err="1"/>
              <a:t>interdictum</a:t>
            </a:r>
            <a:r>
              <a:rPr lang="cs-CZ" i="1" dirty="0"/>
              <a:t> </a:t>
            </a:r>
            <a:r>
              <a:rPr lang="cs-CZ" i="1" dirty="0" err="1"/>
              <a:t>sectorium</a:t>
            </a:r>
            <a:r>
              <a:rPr lang="cs-CZ" i="1" dirty="0"/>
              <a:t> </a:t>
            </a:r>
            <a:r>
              <a:rPr lang="cs-CZ" dirty="0"/>
              <a:t>–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winner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auction</a:t>
            </a:r>
            <a:endParaRPr lang="cs-CZ" dirty="0"/>
          </a:p>
          <a:p>
            <a:pPr lvl="1"/>
            <a:r>
              <a:rPr lang="cs-CZ" i="1" dirty="0" err="1"/>
              <a:t>interdictum</a:t>
            </a:r>
            <a:r>
              <a:rPr lang="cs-CZ" i="1" dirty="0"/>
              <a:t> </a:t>
            </a:r>
            <a:r>
              <a:rPr lang="cs-CZ" i="1" dirty="0" err="1"/>
              <a:t>Salvianum</a:t>
            </a:r>
            <a:r>
              <a:rPr lang="cs-CZ" i="1" dirty="0"/>
              <a:t> </a:t>
            </a:r>
            <a:r>
              <a:rPr lang="cs-CZ" dirty="0"/>
              <a:t>–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gain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inventory</a:t>
            </a:r>
            <a:r>
              <a:rPr lang="cs-CZ" dirty="0"/>
              <a:t> in case </a:t>
            </a:r>
            <a:r>
              <a:rPr lang="cs-CZ" dirty="0" err="1"/>
              <a:t>when</a:t>
            </a:r>
            <a:r>
              <a:rPr lang="cs-CZ" dirty="0"/>
              <a:t> rent has not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paid</a:t>
            </a:r>
            <a:endParaRPr lang="cs-CZ" dirty="0"/>
          </a:p>
          <a:p>
            <a:r>
              <a:rPr lang="cs-CZ" i="1" dirty="0" err="1"/>
              <a:t>Interdicta</a:t>
            </a:r>
            <a:r>
              <a:rPr lang="cs-CZ" i="1" dirty="0"/>
              <a:t> </a:t>
            </a:r>
            <a:r>
              <a:rPr lang="cs-CZ" i="1" dirty="0" err="1"/>
              <a:t>retinendae</a:t>
            </a:r>
            <a:r>
              <a:rPr lang="cs-CZ" i="1" dirty="0"/>
              <a:t> </a:t>
            </a:r>
            <a:r>
              <a:rPr lang="cs-CZ" i="1" dirty="0" err="1"/>
              <a:t>possessionis</a:t>
            </a:r>
            <a:r>
              <a:rPr lang="cs-CZ" i="1" dirty="0"/>
              <a:t> </a:t>
            </a:r>
            <a:r>
              <a:rPr lang="cs-CZ" dirty="0"/>
              <a:t>– </a:t>
            </a:r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possession</a:t>
            </a:r>
            <a:r>
              <a:rPr lang="cs-CZ" dirty="0"/>
              <a:t> in </a:t>
            </a:r>
            <a:r>
              <a:rPr lang="cs-CZ" dirty="0" err="1"/>
              <a:t>court</a:t>
            </a:r>
            <a:endParaRPr lang="cs-CZ" dirty="0"/>
          </a:p>
          <a:p>
            <a:pPr lvl="1"/>
            <a:r>
              <a:rPr lang="cs-CZ" i="1" dirty="0" err="1"/>
              <a:t>interdictum</a:t>
            </a:r>
            <a:r>
              <a:rPr lang="cs-CZ" i="1" dirty="0"/>
              <a:t> </a:t>
            </a:r>
            <a:r>
              <a:rPr lang="cs-CZ" i="1" dirty="0" err="1"/>
              <a:t>Utrubi</a:t>
            </a:r>
            <a:r>
              <a:rPr lang="cs-CZ" i="1" dirty="0"/>
              <a:t> </a:t>
            </a:r>
            <a:r>
              <a:rPr lang="cs-CZ" dirty="0"/>
              <a:t>– </a:t>
            </a:r>
            <a:r>
              <a:rPr lang="cs-CZ" dirty="0" err="1"/>
              <a:t>movables</a:t>
            </a:r>
            <a:r>
              <a:rPr lang="cs-CZ" dirty="0"/>
              <a:t>, in last </a:t>
            </a:r>
            <a:r>
              <a:rPr lang="cs-CZ" dirty="0" err="1"/>
              <a:t>year</a:t>
            </a:r>
            <a:endParaRPr lang="cs-CZ" dirty="0"/>
          </a:p>
          <a:p>
            <a:pPr lvl="1"/>
            <a:r>
              <a:rPr lang="cs-CZ" i="1" dirty="0" err="1"/>
              <a:t>interdictum</a:t>
            </a:r>
            <a:r>
              <a:rPr lang="cs-CZ" i="1" dirty="0"/>
              <a:t> </a:t>
            </a:r>
            <a:r>
              <a:rPr lang="cs-CZ" i="1" dirty="0" err="1"/>
              <a:t>Uti</a:t>
            </a:r>
            <a:r>
              <a:rPr lang="cs-CZ" i="1" dirty="0"/>
              <a:t> </a:t>
            </a:r>
            <a:r>
              <a:rPr lang="cs-CZ" i="1" dirty="0" err="1"/>
              <a:t>possidetis</a:t>
            </a:r>
            <a:r>
              <a:rPr lang="cs-CZ" i="1" dirty="0"/>
              <a:t> </a:t>
            </a:r>
            <a:r>
              <a:rPr lang="cs-CZ" dirty="0"/>
              <a:t>- </a:t>
            </a:r>
            <a:r>
              <a:rPr lang="cs-CZ" dirty="0" err="1"/>
              <a:t>immovables</a:t>
            </a:r>
            <a:endParaRPr lang="cs-CZ" dirty="0"/>
          </a:p>
          <a:p>
            <a:r>
              <a:rPr lang="cs-CZ" i="1" dirty="0" err="1"/>
              <a:t>Interdicta</a:t>
            </a:r>
            <a:r>
              <a:rPr lang="cs-CZ" i="1" dirty="0"/>
              <a:t> </a:t>
            </a:r>
            <a:r>
              <a:rPr lang="cs-CZ" i="1" dirty="0" err="1"/>
              <a:t>recuperandae</a:t>
            </a:r>
            <a:r>
              <a:rPr lang="cs-CZ" i="1" dirty="0"/>
              <a:t> </a:t>
            </a:r>
            <a:r>
              <a:rPr lang="cs-CZ" i="1" dirty="0" err="1"/>
              <a:t>possessionis</a:t>
            </a:r>
            <a:r>
              <a:rPr lang="cs-CZ" i="1" dirty="0"/>
              <a:t> </a:t>
            </a:r>
            <a:r>
              <a:rPr lang="cs-CZ" dirty="0"/>
              <a:t>– </a:t>
            </a:r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decision</a:t>
            </a:r>
            <a:endParaRPr lang="cs-CZ" dirty="0"/>
          </a:p>
          <a:p>
            <a:pPr lvl="1"/>
            <a:r>
              <a:rPr lang="cs-CZ" i="1" dirty="0" err="1"/>
              <a:t>interdictum</a:t>
            </a:r>
            <a:r>
              <a:rPr lang="cs-CZ" i="1" dirty="0"/>
              <a:t> de </a:t>
            </a:r>
            <a:r>
              <a:rPr lang="cs-CZ" i="1" dirty="0" err="1"/>
              <a:t>vi</a:t>
            </a:r>
            <a:r>
              <a:rPr lang="cs-CZ" i="1" dirty="0"/>
              <a:t> – </a:t>
            </a:r>
            <a:r>
              <a:rPr lang="cs-CZ" i="1" dirty="0" err="1"/>
              <a:t>intra</a:t>
            </a:r>
            <a:r>
              <a:rPr lang="cs-CZ" i="1" dirty="0"/>
              <a:t> </a:t>
            </a:r>
            <a:r>
              <a:rPr lang="cs-CZ" i="1" dirty="0" err="1"/>
              <a:t>annum</a:t>
            </a:r>
            <a:endParaRPr lang="cs-CZ" i="1" dirty="0"/>
          </a:p>
          <a:p>
            <a:pPr lvl="1"/>
            <a:r>
              <a:rPr lang="cs-CZ" i="1" dirty="0" err="1"/>
              <a:t>interdictum</a:t>
            </a:r>
            <a:r>
              <a:rPr lang="cs-CZ" i="1" dirty="0"/>
              <a:t> de </a:t>
            </a:r>
            <a:r>
              <a:rPr lang="cs-CZ" i="1" dirty="0" err="1"/>
              <a:t>vi</a:t>
            </a:r>
            <a:r>
              <a:rPr lang="cs-CZ" i="1" dirty="0"/>
              <a:t> </a:t>
            </a:r>
            <a:r>
              <a:rPr lang="cs-CZ" i="1" dirty="0" err="1"/>
              <a:t>armata</a:t>
            </a:r>
            <a:r>
              <a:rPr lang="cs-CZ" i="1" dirty="0"/>
              <a:t> – </a:t>
            </a:r>
            <a:r>
              <a:rPr lang="cs-CZ" dirty="0" err="1"/>
              <a:t>even</a:t>
            </a:r>
            <a:r>
              <a:rPr lang="cs-CZ" dirty="0"/>
              <a:t> </a:t>
            </a:r>
            <a:r>
              <a:rPr lang="cs-CZ" dirty="0" err="1"/>
              <a:t>gained</a:t>
            </a:r>
            <a:r>
              <a:rPr lang="cs-CZ" dirty="0"/>
              <a:t> </a:t>
            </a:r>
            <a:r>
              <a:rPr lang="cs-CZ" i="1" dirty="0" err="1"/>
              <a:t>vi</a:t>
            </a:r>
            <a:r>
              <a:rPr lang="cs-CZ" i="1" dirty="0"/>
              <a:t>, </a:t>
            </a:r>
            <a:r>
              <a:rPr lang="cs-CZ" i="1" dirty="0" err="1"/>
              <a:t>clam</a:t>
            </a:r>
            <a:r>
              <a:rPr lang="cs-CZ" i="1" dirty="0"/>
              <a:t>, </a:t>
            </a:r>
            <a:r>
              <a:rPr lang="cs-CZ" i="1" dirty="0" err="1"/>
              <a:t>precario</a:t>
            </a:r>
            <a:endParaRPr lang="cs-CZ" i="1" dirty="0"/>
          </a:p>
          <a:p>
            <a:pPr lvl="1"/>
            <a:r>
              <a:rPr lang="cs-CZ" i="1" dirty="0" err="1"/>
              <a:t>interdictum</a:t>
            </a:r>
            <a:r>
              <a:rPr lang="cs-CZ" i="1" dirty="0"/>
              <a:t> de </a:t>
            </a:r>
            <a:r>
              <a:rPr lang="cs-CZ" i="1" dirty="0" err="1"/>
              <a:t>precario</a:t>
            </a:r>
            <a:r>
              <a:rPr lang="cs-CZ" i="1" dirty="0"/>
              <a:t> – 30 </a:t>
            </a:r>
            <a:r>
              <a:rPr lang="cs-CZ" i="1" dirty="0" err="1"/>
              <a:t>years</a:t>
            </a:r>
            <a:endParaRPr lang="cs-CZ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7931D6-B02F-4BA0-8330-B9FB7531553F}" type="slidenum">
              <a:rPr lang="cs-CZ"/>
              <a:pPr/>
              <a:t>8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80379B"/>
                </a:solidFill>
              </a:rPr>
              <a:t>Means</a:t>
            </a:r>
            <a:r>
              <a:rPr lang="cs-CZ" dirty="0">
                <a:solidFill>
                  <a:srgbClr val="80379B"/>
                </a:solidFill>
              </a:rPr>
              <a:t> </a:t>
            </a:r>
            <a:r>
              <a:rPr lang="cs-CZ" dirty="0" err="1">
                <a:solidFill>
                  <a:srgbClr val="80379B"/>
                </a:solidFill>
              </a:rPr>
              <a:t>of</a:t>
            </a:r>
            <a:r>
              <a:rPr lang="cs-CZ" dirty="0">
                <a:solidFill>
                  <a:srgbClr val="80379B"/>
                </a:solidFill>
              </a:rPr>
              <a:t> controlling a </a:t>
            </a:r>
            <a:r>
              <a:rPr lang="cs-CZ" dirty="0" err="1">
                <a:solidFill>
                  <a:srgbClr val="80379B"/>
                </a:solidFill>
              </a:rPr>
              <a:t>thing</a:t>
            </a:r>
            <a:endParaRPr lang="cs-CZ" dirty="0">
              <a:solidFill>
                <a:srgbClr val="80379B"/>
              </a:solidFill>
            </a:endParaRP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Possession</a:t>
            </a:r>
            <a:endParaRPr lang="cs-CZ" dirty="0"/>
          </a:p>
          <a:p>
            <a:r>
              <a:rPr lang="cs-CZ" dirty="0" err="1"/>
              <a:t>Detention</a:t>
            </a:r>
            <a:r>
              <a:rPr lang="cs-CZ" dirty="0"/>
              <a:t> (</a:t>
            </a:r>
            <a:r>
              <a:rPr lang="cs-CZ" i="1" dirty="0" err="1"/>
              <a:t>possessio</a:t>
            </a:r>
            <a:r>
              <a:rPr lang="cs-CZ" i="1" dirty="0"/>
              <a:t> </a:t>
            </a:r>
            <a:r>
              <a:rPr lang="cs-CZ" i="1" dirty="0" err="1"/>
              <a:t>naturalis</a:t>
            </a:r>
            <a:r>
              <a:rPr lang="cs-CZ" i="1" dirty="0"/>
              <a:t>/corpore/pro </a:t>
            </a:r>
            <a:r>
              <a:rPr lang="cs-CZ" i="1" dirty="0" err="1"/>
              <a:t>alieno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owner</a:t>
            </a:r>
            <a:endParaRPr lang="cs-CZ" dirty="0"/>
          </a:p>
          <a:p>
            <a:pPr lvl="1"/>
            <a:r>
              <a:rPr lang="cs-CZ" dirty="0" err="1"/>
              <a:t>e</a:t>
            </a:r>
            <a:r>
              <a:rPr lang="cs-CZ" dirty="0"/>
              <a:t>. g. </a:t>
            </a:r>
            <a:r>
              <a:rPr lang="cs-CZ" dirty="0" err="1"/>
              <a:t>depositary</a:t>
            </a:r>
            <a:r>
              <a:rPr lang="cs-CZ" dirty="0"/>
              <a:t>, </a:t>
            </a:r>
            <a:r>
              <a:rPr lang="cs-CZ" i="1" dirty="0" err="1"/>
              <a:t>conductor</a:t>
            </a:r>
            <a:endParaRPr lang="cs-CZ" i="1" dirty="0"/>
          </a:p>
          <a:p>
            <a:r>
              <a:rPr lang="cs-CZ" dirty="0" err="1"/>
              <a:t>Derived</a:t>
            </a:r>
            <a:r>
              <a:rPr lang="cs-CZ" dirty="0"/>
              <a:t> </a:t>
            </a:r>
            <a:r>
              <a:rPr lang="cs-CZ" dirty="0" err="1"/>
              <a:t>possession</a:t>
            </a:r>
            <a:endParaRPr lang="cs-CZ" dirty="0"/>
          </a:p>
          <a:p>
            <a:pPr lvl="1"/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interdicts</a:t>
            </a:r>
            <a:endParaRPr lang="cs-CZ" dirty="0"/>
          </a:p>
          <a:p>
            <a:pPr lvl="1"/>
            <a:r>
              <a:rPr lang="cs-CZ" i="1" dirty="0" err="1"/>
              <a:t>sequester</a:t>
            </a:r>
            <a:r>
              <a:rPr lang="cs-CZ" dirty="0"/>
              <a:t>, </a:t>
            </a:r>
            <a:r>
              <a:rPr lang="cs-CZ" dirty="0" err="1"/>
              <a:t>precarium</a:t>
            </a:r>
            <a:r>
              <a:rPr lang="cs-CZ" dirty="0"/>
              <a:t>, </a:t>
            </a:r>
            <a:r>
              <a:rPr lang="cs-CZ" dirty="0" err="1"/>
              <a:t>mortgage</a:t>
            </a:r>
            <a:endParaRPr lang="cs-CZ" dirty="0"/>
          </a:p>
          <a:p>
            <a:r>
              <a:rPr lang="cs-CZ" dirty="0" err="1"/>
              <a:t>Possession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right</a:t>
            </a:r>
            <a:r>
              <a:rPr lang="cs-CZ" dirty="0"/>
              <a:t> (</a:t>
            </a:r>
            <a:r>
              <a:rPr lang="cs-CZ" i="1" dirty="0" err="1"/>
              <a:t>possessio</a:t>
            </a:r>
            <a:r>
              <a:rPr lang="cs-CZ" i="1" dirty="0"/>
              <a:t> </a:t>
            </a:r>
            <a:r>
              <a:rPr lang="cs-CZ" i="1" dirty="0" err="1"/>
              <a:t>iuris</a:t>
            </a:r>
            <a:r>
              <a:rPr lang="cs-CZ" i="1" dirty="0"/>
              <a:t>, quasi </a:t>
            </a:r>
            <a:r>
              <a:rPr lang="cs-CZ" i="1" dirty="0" err="1"/>
              <a:t>possessio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Factual</a:t>
            </a:r>
            <a:r>
              <a:rPr lang="cs-CZ" dirty="0"/>
              <a:t> performance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ownership</a:t>
            </a:r>
            <a:endParaRPr lang="cs-CZ" dirty="0"/>
          </a:p>
          <a:p>
            <a:pPr lvl="1"/>
            <a:r>
              <a:rPr lang="cs-CZ" dirty="0" err="1"/>
              <a:t>Interdicts</a:t>
            </a:r>
            <a:r>
              <a:rPr lang="cs-CZ" dirty="0"/>
              <a:t> as a </a:t>
            </a:r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servitutes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7931D6-B02F-4BA0-8330-B9FB7531553F}" type="slidenum">
              <a:rPr lang="cs-CZ"/>
              <a:pPr/>
              <a:t>9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>
          <a:xfrm>
            <a:off x="914400" y="1340768"/>
            <a:ext cx="7772400" cy="720080"/>
          </a:xfrm>
        </p:spPr>
        <p:txBody>
          <a:bodyPr/>
          <a:lstStyle/>
          <a:p>
            <a:r>
              <a:rPr lang="cs-CZ" i="1" dirty="0" err="1">
                <a:solidFill>
                  <a:srgbClr val="80379B"/>
                </a:solidFill>
              </a:rPr>
              <a:t>Suntne</a:t>
            </a:r>
            <a:r>
              <a:rPr lang="cs-CZ" i="1" dirty="0">
                <a:solidFill>
                  <a:srgbClr val="80379B"/>
                </a:solidFill>
              </a:rPr>
              <a:t> </a:t>
            </a:r>
            <a:r>
              <a:rPr lang="cs-CZ" i="1" dirty="0" err="1">
                <a:solidFill>
                  <a:srgbClr val="80379B"/>
                </a:solidFill>
              </a:rPr>
              <a:t>vobis</a:t>
            </a:r>
            <a:r>
              <a:rPr lang="cs-CZ" i="1" dirty="0">
                <a:solidFill>
                  <a:srgbClr val="80379B"/>
                </a:solidFill>
              </a:rPr>
              <a:t> </a:t>
            </a:r>
            <a:r>
              <a:rPr lang="cs-CZ" i="1" dirty="0" err="1">
                <a:solidFill>
                  <a:srgbClr val="80379B"/>
                </a:solidFill>
              </a:rPr>
              <a:t>quaestiones</a:t>
            </a:r>
            <a:r>
              <a:rPr lang="cs-CZ" i="1" dirty="0">
                <a:solidFill>
                  <a:srgbClr val="80379B"/>
                </a:solidFill>
              </a:rPr>
              <a:t> </a:t>
            </a:r>
            <a:r>
              <a:rPr lang="cs-CZ" i="1" dirty="0" err="1">
                <a:solidFill>
                  <a:srgbClr val="80379B"/>
                </a:solidFill>
              </a:rPr>
              <a:t>aliquae</a:t>
            </a:r>
            <a:r>
              <a:rPr lang="cs-CZ" i="1" dirty="0">
                <a:solidFill>
                  <a:srgbClr val="80379B"/>
                </a:solidFill>
              </a:rPr>
              <a:t>?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algn="ctr">
              <a:buNone/>
            </a:pPr>
            <a:r>
              <a:rPr lang="cs-CZ" i="1" dirty="0" err="1"/>
              <a:t>Aliter</a:t>
            </a:r>
            <a:r>
              <a:rPr lang="cs-CZ" i="1" dirty="0"/>
              <a:t> </a:t>
            </a:r>
            <a:r>
              <a:rPr lang="cs-CZ" i="1" dirty="0" err="1"/>
              <a:t>gratias</a:t>
            </a:r>
            <a:r>
              <a:rPr lang="cs-CZ" i="1" dirty="0"/>
              <a:t> </a:t>
            </a:r>
            <a:r>
              <a:rPr lang="cs-CZ" i="1" dirty="0" err="1"/>
              <a:t>vobis</a:t>
            </a:r>
            <a:r>
              <a:rPr lang="cs-CZ" i="1" dirty="0"/>
              <a:t> ago…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kultni_prezentace (2)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Fakultni_prezentace (2)</Template>
  <TotalTime>126</TotalTime>
  <Words>392</Words>
  <Application>Microsoft Office PowerPoint</Application>
  <PresentationFormat>Předvádění na obrazovce (4:3)</PresentationFormat>
  <Paragraphs>94</Paragraphs>
  <Slides>9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Fakultni_prezentace (2)</vt:lpstr>
      <vt:lpstr>BÉŽOVÁ TITL</vt:lpstr>
      <vt:lpstr>Possessio</vt:lpstr>
      <vt:lpstr>Terminology</vt:lpstr>
      <vt:lpstr>Requisites</vt:lpstr>
      <vt:lpstr>Gaining of a possession</vt:lpstr>
      <vt:lpstr>Means of a gaining</vt:lpstr>
      <vt:lpstr>Extinguishment of a possession</vt:lpstr>
      <vt:lpstr>Interdicts concerning possession</vt:lpstr>
      <vt:lpstr>Means of controlling a thing</vt:lpstr>
      <vt:lpstr>Suntne vobis quaestiones aliquae?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Possessio</dc:title>
  <dc:creator>Nas-9</dc:creator>
  <cp:lastModifiedBy>10908</cp:lastModifiedBy>
  <cp:revision>23</cp:revision>
  <dcterms:created xsi:type="dcterms:W3CDTF">2015-11-22T08:46:52Z</dcterms:created>
  <dcterms:modified xsi:type="dcterms:W3CDTF">2017-10-11T19:53:22Z</dcterms:modified>
</cp:coreProperties>
</file>