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5" r:id="rId4"/>
    <p:sldId id="274" r:id="rId5"/>
    <p:sldId id="257" r:id="rId6"/>
    <p:sldId id="259" r:id="rId7"/>
    <p:sldId id="260" r:id="rId8"/>
    <p:sldId id="261" r:id="rId9"/>
    <p:sldId id="266" r:id="rId10"/>
    <p:sldId id="271" r:id="rId11"/>
    <p:sldId id="272" r:id="rId12"/>
    <p:sldId id="267" r:id="rId13"/>
    <p:sldId id="273" r:id="rId14"/>
    <p:sldId id="268" r:id="rId15"/>
    <p:sldId id="269" r:id="rId16"/>
    <p:sldId id="270" r:id="rId17"/>
    <p:sldId id="262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109" d="100"/>
          <a:sy n="109" d="100"/>
        </p:scale>
        <p:origin x="126" y="528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Note</a:t>
            </a:r>
            <a:r>
              <a:rPr lang="cs-CZ" dirty="0" smtClean="0"/>
              <a:t>: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serves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. </a:t>
            </a:r>
            <a:r>
              <a:rPr lang="cs-CZ" dirty="0" err="1" smtClean="0"/>
              <a:t>Nothing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315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07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055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61746" y="1792166"/>
            <a:ext cx="6244736" cy="1997869"/>
          </a:xfrm>
        </p:spPr>
        <p:txBody>
          <a:bodyPr/>
          <a:lstStyle/>
          <a:p>
            <a:pPr algn="ctr"/>
            <a:r>
              <a:rPr lang="en-US" dirty="0"/>
              <a:t>Introduction into Roman Law and its Further Development</a:t>
            </a:r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JUDr. Mgr. Radek Černoch, Ph.D., </a:t>
            </a:r>
            <a:r>
              <a:rPr lang="en-US" altLang="cs-CZ" dirty="0"/>
              <a:t>Department of the History of the State and Law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883" y="266132"/>
            <a:ext cx="7054028" cy="477671"/>
          </a:xfrm>
        </p:spPr>
        <p:txBody>
          <a:bodyPr/>
          <a:lstStyle/>
          <a:p>
            <a:r>
              <a:rPr lang="cs-CZ" dirty="0" err="1" smtClean="0"/>
              <a:t>Glossa</a:t>
            </a:r>
            <a:r>
              <a:rPr lang="cs-CZ" dirty="0" smtClean="0"/>
              <a:t> </a:t>
            </a:r>
            <a:r>
              <a:rPr lang="cs-CZ" dirty="0" err="1" smtClean="0"/>
              <a:t>ordinaria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873457"/>
            <a:ext cx="8082321" cy="415574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10</a:t>
            </a:fld>
            <a:endParaRPr lang="cs-CZ" altLang="cs-CZ"/>
          </a:p>
        </p:txBody>
      </p:sp>
      <p:pic>
        <p:nvPicPr>
          <p:cNvPr id="6" name="Zástupný symbol pro obsah 4" descr="000000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" y="743803"/>
            <a:ext cx="6566848" cy="42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883" y="266132"/>
            <a:ext cx="2280294" cy="116688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873457"/>
            <a:ext cx="8082321" cy="415574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11</a:t>
            </a:fld>
            <a:endParaRPr lang="cs-CZ" altLang="cs-CZ"/>
          </a:p>
        </p:txBody>
      </p:sp>
      <p:pic>
        <p:nvPicPr>
          <p:cNvPr id="7" name="Picture 5" descr="Barto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8" y="0"/>
            <a:ext cx="401205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627798"/>
            <a:ext cx="8086635" cy="436727"/>
          </a:xfrm>
        </p:spPr>
        <p:txBody>
          <a:bodyPr/>
          <a:lstStyle/>
          <a:p>
            <a:r>
              <a:rPr lang="cs-CZ" dirty="0" smtClean="0"/>
              <a:t>France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968991"/>
            <a:ext cx="8082321" cy="4174509"/>
          </a:xfrm>
        </p:spPr>
        <p:txBody>
          <a:bodyPr/>
          <a:lstStyle/>
          <a:p>
            <a:r>
              <a:rPr lang="cs-CZ" altLang="cs-CZ" sz="2000" i="1" dirty="0" err="1"/>
              <a:t>Breviarium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Alaricianum</a:t>
            </a:r>
            <a:r>
              <a:rPr lang="cs-CZ" altLang="cs-CZ" sz="2000" dirty="0"/>
              <a:t>, Provence, </a:t>
            </a:r>
            <a:r>
              <a:rPr lang="cs-CZ" altLang="cs-CZ" sz="2000" dirty="0" err="1"/>
              <a:t>Bourges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Montpellier</a:t>
            </a:r>
            <a:endParaRPr lang="cs-CZ" altLang="cs-CZ" sz="2000" dirty="0"/>
          </a:p>
          <a:p>
            <a:r>
              <a:rPr lang="cs-CZ" altLang="cs-CZ" sz="2000" dirty="0"/>
              <a:t>provensálsky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Lo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Codi</a:t>
            </a:r>
            <a:r>
              <a:rPr lang="cs-CZ" altLang="cs-CZ" sz="2000" dirty="0"/>
              <a:t> (</a:t>
            </a:r>
            <a:r>
              <a:rPr lang="cs-CZ" altLang="cs-CZ" sz="2000" i="1" dirty="0" err="1"/>
              <a:t>summa</a:t>
            </a:r>
            <a:r>
              <a:rPr lang="cs-CZ" altLang="cs-CZ" sz="2000" dirty="0"/>
              <a:t> ke </a:t>
            </a:r>
            <a:r>
              <a:rPr lang="cs-CZ" altLang="cs-CZ" sz="2000" i="1" dirty="0" err="1"/>
              <a:t>Codici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Iustinianeo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 smtClean="0"/>
              <a:t>Pope </a:t>
            </a:r>
            <a:r>
              <a:rPr lang="cs-CZ" altLang="cs-CZ" sz="2000" dirty="0" err="1"/>
              <a:t>Honorius</a:t>
            </a:r>
            <a:r>
              <a:rPr lang="cs-CZ" altLang="cs-CZ" sz="2000" dirty="0"/>
              <a:t> III.: 1219 </a:t>
            </a:r>
            <a:r>
              <a:rPr lang="cs-CZ" altLang="cs-CZ" sz="2000" i="1" dirty="0" err="1"/>
              <a:t>bulla</a:t>
            </a:r>
            <a:r>
              <a:rPr lang="cs-CZ" altLang="cs-CZ" sz="2000" i="1" dirty="0"/>
              <a:t> Super </a:t>
            </a:r>
            <a:r>
              <a:rPr lang="cs-CZ" altLang="cs-CZ" sz="2000" i="1" dirty="0" err="1"/>
              <a:t>specula</a:t>
            </a:r>
            <a:r>
              <a:rPr lang="cs-CZ" altLang="cs-CZ" sz="2000" dirty="0"/>
              <a:t>: </a:t>
            </a:r>
            <a:r>
              <a:rPr lang="cs-CZ" altLang="cs-CZ" sz="2000" dirty="0" err="1" smtClean="0"/>
              <a:t>Teaching</a:t>
            </a:r>
            <a:r>
              <a:rPr lang="cs-CZ" altLang="cs-CZ" sz="2000" dirty="0" smtClean="0"/>
              <a:t> Roman </a:t>
            </a:r>
            <a:r>
              <a:rPr lang="cs-CZ" altLang="cs-CZ" sz="2000" dirty="0" err="1" smtClean="0"/>
              <a:t>Law</a:t>
            </a:r>
            <a:r>
              <a:rPr lang="cs-CZ" altLang="cs-CZ" sz="2000" dirty="0" smtClean="0"/>
              <a:t> in Sorbonna </a:t>
            </a:r>
            <a:r>
              <a:rPr lang="cs-CZ" altLang="cs-CZ" sz="2000" dirty="0" err="1" smtClean="0"/>
              <a:t>forbidden</a:t>
            </a:r>
            <a:endParaRPr lang="cs-CZ" altLang="cs-CZ" sz="2000" dirty="0"/>
          </a:p>
          <a:p>
            <a:r>
              <a:rPr lang="cs-CZ" altLang="cs-CZ" sz="2000" i="1" dirty="0" err="1"/>
              <a:t>Rex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Franciae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est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imperator</a:t>
            </a:r>
            <a:r>
              <a:rPr lang="cs-CZ" altLang="cs-CZ" sz="2000" i="1" dirty="0"/>
              <a:t> in </a:t>
            </a:r>
            <a:r>
              <a:rPr lang="cs-CZ" altLang="cs-CZ" sz="2000" i="1" dirty="0" err="1"/>
              <a:t>regno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suo</a:t>
            </a:r>
            <a:r>
              <a:rPr lang="en-US" altLang="cs-CZ" sz="2000" i="1" dirty="0"/>
              <a:t>.</a:t>
            </a:r>
            <a:r>
              <a:rPr lang="cs-CZ" altLang="cs-CZ" sz="2000" i="1" dirty="0"/>
              <a:t> =</a:t>
            </a:r>
            <a:r>
              <a:rPr lang="el-GR" altLang="cs-CZ" sz="2000" i="1" dirty="0"/>
              <a:t>&gt;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imperio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rationis</a:t>
            </a:r>
            <a:endParaRPr lang="cs-CZ" altLang="cs-CZ" sz="2000" i="1" dirty="0"/>
          </a:p>
          <a:p>
            <a:r>
              <a:rPr lang="cs-CZ" altLang="cs-CZ" sz="2000" dirty="0"/>
              <a:t>Humanismus 16. st.=</a:t>
            </a:r>
            <a:r>
              <a:rPr lang="en-US" altLang="cs-CZ" sz="2000" dirty="0"/>
              <a:t>&gt;</a:t>
            </a:r>
            <a:r>
              <a:rPr lang="cs-CZ" altLang="cs-CZ" sz="2000" dirty="0"/>
              <a:t> </a:t>
            </a:r>
            <a:r>
              <a:rPr lang="cs-CZ" altLang="cs-CZ" sz="2000" i="1" dirty="0" err="1"/>
              <a:t>mos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gallicus</a:t>
            </a:r>
            <a:endParaRPr lang="cs-CZ" altLang="cs-CZ" sz="2000" i="1" dirty="0"/>
          </a:p>
          <a:p>
            <a:pPr lvl="1"/>
            <a:r>
              <a:rPr lang="cs-CZ" altLang="cs-CZ" sz="2000" dirty="0"/>
              <a:t>kriticko-historická a filologická metoda (příklad)</a:t>
            </a:r>
          </a:p>
          <a:p>
            <a:pPr lvl="1"/>
            <a:r>
              <a:rPr lang="cs-CZ" altLang="cs-CZ" sz="2000" i="1" dirty="0" err="1"/>
              <a:t>Absynthium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Accursianum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bibere</a:t>
            </a:r>
            <a:r>
              <a:rPr lang="cs-CZ" altLang="cs-CZ" sz="2000" i="1" dirty="0"/>
              <a:t>.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Hotomanus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Antitribonianus</a:t>
            </a:r>
            <a:r>
              <a:rPr lang="cs-CZ" altLang="cs-CZ" sz="2000" dirty="0"/>
              <a:t> </a:t>
            </a:r>
            <a:endParaRPr lang="cs-CZ" altLang="cs-CZ" sz="2000" i="1" dirty="0"/>
          </a:p>
          <a:p>
            <a:pPr lvl="1"/>
            <a:r>
              <a:rPr lang="cs-CZ" altLang="cs-CZ" sz="2000" i="1" dirty="0" err="1"/>
              <a:t>Graeca</a:t>
            </a:r>
            <a:r>
              <a:rPr lang="cs-CZ" altLang="cs-CZ" sz="2000" i="1" dirty="0"/>
              <a:t> (non) </a:t>
            </a:r>
            <a:r>
              <a:rPr lang="cs-CZ" altLang="cs-CZ" sz="2000" i="1" dirty="0" err="1"/>
              <a:t>leguntur</a:t>
            </a:r>
            <a:endParaRPr lang="cs-CZ" altLang="cs-CZ" sz="2000" i="1" dirty="0"/>
          </a:p>
          <a:p>
            <a:pPr lvl="1"/>
            <a:r>
              <a:rPr lang="cs-CZ" altLang="cs-CZ" sz="2000" dirty="0" err="1"/>
              <a:t>Alciatus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Duarenus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Haloender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Cuiacius</a:t>
            </a:r>
            <a:r>
              <a:rPr lang="cs-CZ" altLang="cs-CZ" sz="2000" dirty="0"/>
              <a:t>, </a:t>
            </a:r>
          </a:p>
          <a:p>
            <a:pPr lvl="1"/>
            <a:r>
              <a:rPr lang="cs-CZ" altLang="cs-CZ" sz="2000" dirty="0"/>
              <a:t>1572 </a:t>
            </a:r>
            <a:r>
              <a:rPr lang="cs-CZ" altLang="cs-CZ" sz="2000" i="1" dirty="0" err="1"/>
              <a:t>Massacre</a:t>
            </a:r>
            <a:r>
              <a:rPr lang="cs-CZ" altLang="cs-CZ" sz="2000" i="1" dirty="0"/>
              <a:t> de la Saint-</a:t>
            </a:r>
            <a:r>
              <a:rPr lang="cs-CZ" altLang="cs-CZ" sz="2000" i="1" dirty="0" err="1"/>
              <a:t>Barthélemy</a:t>
            </a:r>
            <a:endParaRPr lang="cs-CZ" altLang="cs-CZ" sz="2000" i="1" dirty="0"/>
          </a:p>
          <a:p>
            <a:pPr lvl="1"/>
            <a:r>
              <a:rPr lang="cs-CZ" altLang="cs-CZ" sz="2000" dirty="0"/>
              <a:t>1583 </a:t>
            </a:r>
            <a:r>
              <a:rPr lang="cs-CZ" altLang="cs-CZ" sz="2000" dirty="0" err="1"/>
              <a:t>Dionysius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Gothofredus</a:t>
            </a:r>
            <a:r>
              <a:rPr lang="cs-CZ" altLang="cs-CZ" sz="2000" dirty="0"/>
              <a:t>: CIC</a:t>
            </a:r>
            <a:r>
              <a:rPr lang="el-GR" altLang="cs-CZ" sz="2000" dirty="0"/>
              <a:t> </a:t>
            </a:r>
            <a:r>
              <a:rPr lang="cs-CZ" altLang="cs-CZ" sz="2000" dirty="0"/>
              <a:t>(obrázek)</a:t>
            </a:r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31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883" y="266132"/>
            <a:ext cx="2280294" cy="116688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873457"/>
            <a:ext cx="8082321" cy="415574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13</a:t>
            </a:fld>
            <a:endParaRPr lang="cs-CZ" altLang="cs-CZ"/>
          </a:p>
        </p:txBody>
      </p:sp>
      <p:pic>
        <p:nvPicPr>
          <p:cNvPr id="9" name="Picture 13" descr="Gothofre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902" r="17809" b="16389"/>
          <a:stretch>
            <a:fillRect/>
          </a:stretch>
        </p:blipFill>
        <p:spPr bwMode="auto">
          <a:xfrm>
            <a:off x="1372051" y="0"/>
            <a:ext cx="387875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6820" y="284596"/>
            <a:ext cx="8086635" cy="485775"/>
          </a:xfrm>
        </p:spPr>
        <p:txBody>
          <a:bodyPr/>
          <a:lstStyle/>
          <a:p>
            <a:r>
              <a:rPr lang="cs-CZ" dirty="0" err="1" smtClean="0"/>
              <a:t>Germany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668741"/>
            <a:ext cx="8082321" cy="3928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i="1" dirty="0" err="1"/>
              <a:t>Translatio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imperii</a:t>
            </a:r>
            <a:r>
              <a:rPr lang="cs-CZ" altLang="cs-CZ" sz="2000" dirty="0"/>
              <a:t>, 1125–1137. </a:t>
            </a:r>
            <a:r>
              <a:rPr lang="cs-CZ" altLang="cs-CZ" sz="2000" i="1" dirty="0" err="1" smtClean="0"/>
              <a:t>Lotharische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Legende</a:t>
            </a:r>
            <a:endParaRPr lang="cs-CZ" altLang="cs-CZ" sz="2000" i="1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1495 </a:t>
            </a:r>
            <a:r>
              <a:rPr lang="cs-CZ" altLang="cs-CZ" sz="2000" i="1" dirty="0" err="1"/>
              <a:t>Reichskammergericht</a:t>
            </a:r>
            <a:r>
              <a:rPr lang="cs-CZ" altLang="cs-CZ" sz="2000" dirty="0"/>
              <a:t> =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cameral</a:t>
            </a:r>
            <a:r>
              <a:rPr lang="cs-CZ" altLang="cs-CZ" sz="2000" dirty="0" smtClean="0"/>
              <a:t> jurisprudence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i="1" dirty="0"/>
              <a:t>ius </a:t>
            </a:r>
            <a:r>
              <a:rPr lang="cs-CZ" altLang="cs-CZ" sz="2000" i="1" dirty="0" err="1"/>
              <a:t>commune</a:t>
            </a:r>
            <a:r>
              <a:rPr lang="cs-CZ" altLang="cs-CZ" sz="2000" i="1" dirty="0"/>
              <a:t>=</a:t>
            </a:r>
            <a:r>
              <a:rPr lang="cs-CZ" altLang="cs-CZ" sz="2000" i="1" dirty="0" err="1"/>
              <a:t>mos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italicus</a:t>
            </a:r>
            <a:r>
              <a:rPr lang="cs-CZ" altLang="cs-CZ" sz="2000" i="1" dirty="0"/>
              <a:t>=</a:t>
            </a:r>
            <a:r>
              <a:rPr lang="cs-CZ" altLang="cs-CZ" sz="2000" i="1" dirty="0" err="1"/>
              <a:t>gemeines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Recht</a:t>
            </a:r>
            <a:r>
              <a:rPr lang="cs-CZ" altLang="cs-CZ" sz="2000" dirty="0"/>
              <a:t>, </a:t>
            </a:r>
            <a:r>
              <a:rPr lang="cs-CZ" altLang="cs-CZ" sz="2000" dirty="0" smtClean="0"/>
              <a:t>no </a:t>
            </a:r>
            <a:r>
              <a:rPr lang="cs-CZ" altLang="cs-CZ" sz="2000" dirty="0" err="1" smtClean="0"/>
              <a:t>need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prove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16th–18th </a:t>
            </a:r>
            <a:r>
              <a:rPr lang="cs-CZ" altLang="cs-CZ" sz="2000" i="1" dirty="0"/>
              <a:t>Usus </a:t>
            </a:r>
            <a:r>
              <a:rPr lang="cs-CZ" altLang="cs-CZ" sz="2000" i="1" dirty="0" err="1"/>
              <a:t>modernus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Pandectarum</a:t>
            </a:r>
            <a:endParaRPr lang="cs-CZ" altLang="cs-CZ" sz="2000" i="1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Samuel </a:t>
            </a:r>
            <a:r>
              <a:rPr lang="cs-CZ" altLang="cs-CZ" sz="2000" dirty="0" err="1"/>
              <a:t>Stryk,Benedict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Carpzow,Ulrich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Zasius,Samuel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Pufendorf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19th </a:t>
            </a:r>
            <a:r>
              <a:rPr lang="cs-CZ" altLang="cs-CZ" sz="2000" dirty="0"/>
              <a:t>Historickoprávní škola</a:t>
            </a:r>
          </a:p>
          <a:p>
            <a:pPr lvl="1">
              <a:lnSpc>
                <a:spcPct val="90000"/>
              </a:lnSpc>
            </a:pPr>
            <a:r>
              <a:rPr lang="cs-CZ" altLang="cs-CZ" sz="2000" i="1" dirty="0" err="1"/>
              <a:t>Volksgeist</a:t>
            </a:r>
            <a:r>
              <a:rPr lang="cs-CZ" altLang="cs-CZ" sz="2000" dirty="0"/>
              <a:t>, CIC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Friedrich Carl von </a:t>
            </a:r>
            <a:r>
              <a:rPr lang="cs-CZ" altLang="cs-CZ" sz="2000" dirty="0" err="1"/>
              <a:t>Savigny</a:t>
            </a:r>
            <a:r>
              <a:rPr lang="cs-CZ" altLang="cs-CZ" sz="2000" dirty="0"/>
              <a:t>, Georg Friedrich </a:t>
            </a:r>
            <a:r>
              <a:rPr lang="cs-CZ" altLang="cs-CZ" sz="2000" dirty="0" err="1"/>
              <a:t>Puchta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Mommsen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2nd </a:t>
            </a:r>
            <a:r>
              <a:rPr lang="cs-CZ" altLang="cs-CZ" sz="2000" dirty="0" err="1" smtClean="0"/>
              <a:t>half</a:t>
            </a:r>
            <a:r>
              <a:rPr lang="cs-CZ" altLang="cs-CZ" sz="2000" dirty="0" smtClean="0"/>
              <a:t> of19th. </a:t>
            </a:r>
            <a:r>
              <a:rPr lang="cs-CZ" altLang="cs-CZ" sz="2000" dirty="0" err="1" smtClean="0"/>
              <a:t>Pandektenrecht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BGB: </a:t>
            </a:r>
            <a:r>
              <a:rPr lang="cs-CZ" altLang="cs-CZ" sz="2000" i="1" dirty="0" err="1"/>
              <a:t>Allgemeiner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Teil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Recht</a:t>
            </a:r>
            <a:r>
              <a:rPr lang="cs-CZ" altLang="cs-CZ" sz="2000" i="1" dirty="0"/>
              <a:t> der </a:t>
            </a:r>
            <a:r>
              <a:rPr lang="cs-CZ" altLang="cs-CZ" sz="2000" i="1" dirty="0" err="1"/>
              <a:t>Schuldverhältnisse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Sachenrecht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Familienrecht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Erbrecht</a:t>
            </a:r>
            <a:endParaRPr lang="cs-CZ" altLang="cs-CZ" sz="2000" i="1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Karl Ludwig </a:t>
            </a:r>
            <a:r>
              <a:rPr lang="cs-CZ" altLang="cs-CZ" sz="2000" dirty="0" err="1"/>
              <a:t>Arndts</a:t>
            </a:r>
            <a:r>
              <a:rPr lang="cs-CZ" altLang="cs-CZ" sz="2000" dirty="0"/>
              <a:t> von </a:t>
            </a:r>
            <a:r>
              <a:rPr lang="cs-CZ" altLang="cs-CZ" sz="2000" dirty="0" err="1"/>
              <a:t>Arnesberg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Lehrbuch</a:t>
            </a:r>
            <a:r>
              <a:rPr lang="cs-CZ" altLang="cs-CZ" sz="2000" dirty="0" smtClean="0"/>
              <a:t> der </a:t>
            </a:r>
            <a:r>
              <a:rPr lang="cs-CZ" altLang="cs-CZ" sz="2000" dirty="0" err="1" smtClean="0"/>
              <a:t>Pandekten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Rudolph</a:t>
            </a:r>
            <a:r>
              <a:rPr lang="cs-CZ" altLang="cs-CZ" sz="2000" dirty="0"/>
              <a:t> von </a:t>
            </a:r>
            <a:r>
              <a:rPr lang="cs-CZ" altLang="cs-CZ" sz="2000" dirty="0" err="1"/>
              <a:t>Jhering</a:t>
            </a:r>
            <a:r>
              <a:rPr lang="cs-CZ" altLang="cs-CZ" sz="2000" dirty="0"/>
              <a:t>: </a:t>
            </a:r>
            <a:r>
              <a:rPr lang="cs-CZ" altLang="cs-CZ" sz="2000" i="1" dirty="0" err="1"/>
              <a:t>Geist</a:t>
            </a:r>
            <a:r>
              <a:rPr lang="cs-CZ" altLang="cs-CZ" sz="2000" i="1" dirty="0"/>
              <a:t> des </a:t>
            </a:r>
            <a:r>
              <a:rPr lang="cs-CZ" altLang="cs-CZ" sz="2000" i="1" dirty="0" err="1"/>
              <a:t>Römischen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Rechts</a:t>
            </a:r>
            <a:r>
              <a:rPr lang="cs-CZ" altLang="cs-CZ" sz="2000" dirty="0"/>
              <a:t>, </a:t>
            </a:r>
            <a:r>
              <a:rPr lang="cs-CZ" altLang="cs-CZ" sz="2000" i="1" dirty="0" err="1" smtClean="0"/>
              <a:t>Begriffsjurisprudenz</a:t>
            </a:r>
            <a:endParaRPr lang="cs-CZ" altLang="cs-CZ" sz="2000" i="1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1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1139 </a:t>
            </a:r>
            <a:r>
              <a:rPr lang="cs-CZ" altLang="cs-CZ" dirty="0" err="1" smtClean="0"/>
              <a:t>Vacarius</a:t>
            </a:r>
            <a:r>
              <a:rPr lang="cs-CZ" altLang="cs-CZ" dirty="0" smtClean="0"/>
              <a:t> (Bologna/Oxford): </a:t>
            </a:r>
            <a:r>
              <a:rPr lang="cs-CZ" altLang="cs-CZ" i="1" dirty="0"/>
              <a:t>Liber </a:t>
            </a:r>
            <a:r>
              <a:rPr lang="cs-CZ" altLang="cs-CZ" i="1" dirty="0" err="1"/>
              <a:t>Pauperum</a:t>
            </a:r>
            <a:endParaRPr lang="cs-CZ" altLang="cs-CZ" i="1" dirty="0"/>
          </a:p>
          <a:p>
            <a:endParaRPr lang="cs-CZ" altLang="cs-CZ" dirty="0"/>
          </a:p>
          <a:p>
            <a:r>
              <a:rPr lang="cs-CZ" altLang="cs-CZ" dirty="0" smtClean="0"/>
              <a:t>1236 </a:t>
            </a:r>
            <a:r>
              <a:rPr lang="cs-CZ" altLang="cs-CZ" i="1" dirty="0" err="1"/>
              <a:t>Nolumus</a:t>
            </a:r>
            <a:r>
              <a:rPr lang="cs-CZ" altLang="cs-CZ" i="1" dirty="0"/>
              <a:t> </a:t>
            </a:r>
            <a:r>
              <a:rPr lang="cs-CZ" altLang="cs-CZ" i="1" dirty="0" err="1"/>
              <a:t>leges</a:t>
            </a:r>
            <a:r>
              <a:rPr lang="cs-CZ" altLang="cs-CZ" i="1" dirty="0"/>
              <a:t> </a:t>
            </a:r>
            <a:r>
              <a:rPr lang="cs-CZ" altLang="cs-CZ" i="1" dirty="0" err="1"/>
              <a:t>Angliae</a:t>
            </a:r>
            <a:r>
              <a:rPr lang="cs-CZ" altLang="cs-CZ" i="1" dirty="0"/>
              <a:t> </a:t>
            </a:r>
            <a:r>
              <a:rPr lang="cs-CZ" altLang="cs-CZ" i="1" dirty="0" err="1"/>
              <a:t>mutari</a:t>
            </a:r>
            <a:endParaRPr lang="cs-CZ" altLang="cs-CZ" i="1" dirty="0"/>
          </a:p>
          <a:p>
            <a:endParaRPr lang="cs-CZ" altLang="cs-CZ" dirty="0"/>
          </a:p>
          <a:p>
            <a:r>
              <a:rPr lang="cs-CZ" altLang="cs-CZ" i="1" dirty="0" err="1"/>
              <a:t>Common</a:t>
            </a:r>
            <a:r>
              <a:rPr lang="cs-CZ" altLang="cs-CZ" i="1" dirty="0"/>
              <a:t> </a:t>
            </a:r>
            <a:r>
              <a:rPr lang="cs-CZ" altLang="cs-CZ" i="1" dirty="0" err="1"/>
              <a:t>law</a:t>
            </a:r>
            <a:r>
              <a:rPr lang="cs-CZ" altLang="cs-CZ" i="1" dirty="0"/>
              <a:t> v. </a:t>
            </a:r>
            <a:r>
              <a:rPr lang="cs-CZ" altLang="cs-CZ" i="1" dirty="0" err="1"/>
              <a:t>Law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equity</a:t>
            </a:r>
            <a:endParaRPr lang="cs-CZ" altLang="cs-CZ" i="1" dirty="0"/>
          </a:p>
          <a:p>
            <a:endParaRPr lang="cs-CZ" altLang="cs-CZ" dirty="0"/>
          </a:p>
          <a:p>
            <a:r>
              <a:rPr lang="cs-CZ" altLang="cs-CZ" dirty="0" smtClean="0"/>
              <a:t>Scotland (</a:t>
            </a:r>
            <a:r>
              <a:rPr lang="cs-CZ" altLang="cs-CZ" dirty="0" err="1" smtClean="0"/>
              <a:t>reception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under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Houses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Tudor and </a:t>
            </a:r>
            <a:r>
              <a:rPr lang="cs-CZ" altLang="cs-CZ" dirty="0" err="1" smtClean="0"/>
              <a:t>Stuart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9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Netherlands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1572 </a:t>
            </a:r>
            <a:r>
              <a:rPr lang="cs-CZ" altLang="cs-CZ" i="1" dirty="0" err="1"/>
              <a:t>Massacre</a:t>
            </a:r>
            <a:r>
              <a:rPr lang="cs-CZ" altLang="cs-CZ" i="1" dirty="0"/>
              <a:t> de la Saint-</a:t>
            </a:r>
            <a:r>
              <a:rPr lang="cs-CZ" altLang="cs-CZ" i="1" dirty="0" err="1"/>
              <a:t>Barthélemy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1575 </a:t>
            </a:r>
            <a:r>
              <a:rPr lang="cs-CZ" altLang="cs-CZ" dirty="0" err="1"/>
              <a:t>Leyden</a:t>
            </a:r>
            <a:endParaRPr lang="cs-CZ" altLang="cs-CZ" dirty="0"/>
          </a:p>
          <a:p>
            <a:r>
              <a:rPr lang="cs-CZ" altLang="cs-CZ" dirty="0" err="1" smtClean="0"/>
              <a:t>School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Elegant</a:t>
            </a:r>
            <a:r>
              <a:rPr lang="cs-CZ" altLang="cs-CZ" dirty="0" smtClean="0"/>
              <a:t> jurisprudence</a:t>
            </a:r>
            <a:endParaRPr lang="cs-CZ" altLang="cs-CZ" dirty="0"/>
          </a:p>
          <a:p>
            <a:r>
              <a:rPr lang="cs-CZ" altLang="cs-CZ" dirty="0" err="1" smtClean="0"/>
              <a:t>critical-historical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studies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legal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praxtice</a:t>
            </a:r>
            <a:endParaRPr lang="cs-CZ" altLang="cs-CZ" dirty="0"/>
          </a:p>
          <a:p>
            <a:r>
              <a:rPr lang="cs-CZ" altLang="cs-CZ" i="1" dirty="0"/>
              <a:t>Roman-</a:t>
            </a:r>
            <a:r>
              <a:rPr lang="cs-CZ" altLang="cs-CZ" i="1" dirty="0" err="1"/>
              <a:t>Dutch</a:t>
            </a:r>
            <a:r>
              <a:rPr lang="cs-CZ" altLang="cs-CZ" i="1" dirty="0"/>
              <a:t> </a:t>
            </a:r>
            <a:r>
              <a:rPr lang="cs-CZ" altLang="cs-CZ" i="1" dirty="0" err="1"/>
              <a:t>Law</a:t>
            </a:r>
            <a:endParaRPr lang="cs-CZ" altLang="cs-CZ" i="1" dirty="0"/>
          </a:p>
          <a:p>
            <a:r>
              <a:rPr lang="cs-CZ" altLang="cs-CZ" dirty="0" err="1"/>
              <a:t>Donellus</a:t>
            </a:r>
            <a:r>
              <a:rPr lang="cs-CZ" altLang="cs-CZ" dirty="0"/>
              <a:t>, Johannes de </a:t>
            </a:r>
            <a:r>
              <a:rPr lang="cs-CZ" altLang="cs-CZ" dirty="0" err="1"/>
              <a:t>Voet</a:t>
            </a:r>
            <a:r>
              <a:rPr lang="cs-CZ" altLang="cs-CZ" dirty="0"/>
              <a:t>, Gerhard </a:t>
            </a:r>
            <a:r>
              <a:rPr lang="cs-CZ" altLang="cs-CZ" dirty="0" err="1" smtClean="0"/>
              <a:t>Noodt</a:t>
            </a:r>
            <a:endParaRPr lang="cs-CZ" alt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75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 </a:t>
            </a:r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dirty="0" smtClean="0"/>
              <a:t>… </a:t>
            </a:r>
            <a:r>
              <a:rPr lang="cs-CZ" dirty="0" err="1" smtClean="0"/>
              <a:t>if</a:t>
            </a:r>
            <a:r>
              <a:rPr lang="cs-CZ" dirty="0" smtClean="0"/>
              <a:t> not, </a:t>
            </a: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36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340" y="369278"/>
            <a:ext cx="7057571" cy="325315"/>
          </a:xfrm>
        </p:spPr>
        <p:txBody>
          <a:bodyPr/>
          <a:lstStyle/>
          <a:p>
            <a:r>
              <a:rPr lang="cs-CZ" sz="1600" dirty="0"/>
              <a:t>SOC046 Roman </a:t>
            </a:r>
            <a:r>
              <a:rPr lang="cs-CZ" sz="1600" dirty="0" err="1"/>
              <a:t>Law</a:t>
            </a:r>
            <a:endParaRPr lang="cs-CZ" sz="1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694593"/>
            <a:ext cx="8082321" cy="4448907"/>
          </a:xfrm>
        </p:spPr>
        <p:txBody>
          <a:bodyPr/>
          <a:lstStyle/>
          <a:p>
            <a:r>
              <a:rPr lang="cs-CZ" sz="1400" dirty="0" err="1" smtClean="0"/>
              <a:t>Teachers</a:t>
            </a:r>
            <a:r>
              <a:rPr lang="cs-CZ" sz="1400" dirty="0" smtClean="0"/>
              <a:t>:</a:t>
            </a:r>
          </a:p>
          <a:p>
            <a:pPr lvl="1"/>
            <a:r>
              <a:rPr lang="cs-CZ" sz="1200" dirty="0" smtClean="0"/>
              <a:t>JUDr</a:t>
            </a:r>
            <a:r>
              <a:rPr lang="cs-CZ" sz="1200" dirty="0"/>
              <a:t>. Mgr. Radek Černoch, </a:t>
            </a:r>
            <a:r>
              <a:rPr lang="cs-CZ" sz="1200" dirty="0" smtClean="0"/>
              <a:t>Ph.D.</a:t>
            </a:r>
          </a:p>
          <a:p>
            <a:pPr lvl="1"/>
            <a:r>
              <a:rPr lang="cs-CZ" sz="1200" dirty="0" smtClean="0"/>
              <a:t>Mgr. Lucie Mrázková</a:t>
            </a:r>
          </a:p>
          <a:p>
            <a:pPr lvl="1"/>
            <a:r>
              <a:rPr lang="cs-CZ" sz="1200" dirty="0" smtClean="0"/>
              <a:t>JUDr</a:t>
            </a:r>
            <a:r>
              <a:rPr lang="cs-CZ" sz="1200" dirty="0"/>
              <a:t>. Pavel Salák, Ph.D</a:t>
            </a:r>
            <a:r>
              <a:rPr lang="cs-CZ" sz="1200" dirty="0" smtClean="0"/>
              <a:t>.</a:t>
            </a:r>
          </a:p>
          <a:p>
            <a:r>
              <a:rPr lang="cs-CZ" sz="1400" dirty="0" err="1" smtClean="0"/>
              <a:t>Written</a:t>
            </a:r>
            <a:r>
              <a:rPr lang="cs-CZ" sz="1400" dirty="0" smtClean="0"/>
              <a:t> </a:t>
            </a:r>
            <a:r>
              <a:rPr lang="cs-CZ" sz="1400" dirty="0" err="1" smtClean="0"/>
              <a:t>exam</a:t>
            </a:r>
            <a:endParaRPr lang="cs-CZ" sz="1400" dirty="0" smtClean="0"/>
          </a:p>
          <a:p>
            <a:r>
              <a:rPr lang="en-US" sz="1400" dirty="0" smtClean="0"/>
              <a:t>Syllabus</a:t>
            </a:r>
            <a:r>
              <a:rPr lang="cs-CZ" sz="1400" dirty="0" smtClean="0"/>
              <a:t> (</a:t>
            </a:r>
            <a:r>
              <a:rPr lang="cs-CZ" sz="1400" dirty="0" err="1" smtClean="0"/>
              <a:t>order</a:t>
            </a:r>
            <a:r>
              <a:rPr lang="cs-CZ" sz="1400" dirty="0" smtClean="0"/>
              <a:t> </a:t>
            </a:r>
            <a:r>
              <a:rPr lang="cs-CZ" sz="1400" dirty="0" err="1" smtClean="0"/>
              <a:t>subject</a:t>
            </a:r>
            <a:r>
              <a:rPr lang="cs-CZ" sz="1400" dirty="0" smtClean="0"/>
              <a:t> to </a:t>
            </a:r>
            <a:r>
              <a:rPr lang="cs-CZ" sz="1400" dirty="0" err="1" smtClean="0"/>
              <a:t>change</a:t>
            </a:r>
            <a:r>
              <a:rPr lang="cs-CZ" sz="1400" dirty="0" smtClean="0"/>
              <a:t>)</a:t>
            </a:r>
            <a:endParaRPr lang="en-US" sz="1400" dirty="0"/>
          </a:p>
          <a:p>
            <a:pPr lvl="1"/>
            <a:r>
              <a:rPr lang="en-US" sz="1400" dirty="0" smtClean="0"/>
              <a:t>1</a:t>
            </a:r>
            <a:r>
              <a:rPr lang="en-US" sz="1400" dirty="0"/>
              <a:t>. Introduction into Roman Law and its Further Development</a:t>
            </a:r>
          </a:p>
          <a:p>
            <a:pPr lvl="1"/>
            <a:r>
              <a:rPr lang="en-US" sz="1400" dirty="0" smtClean="0"/>
              <a:t>2</a:t>
            </a:r>
            <a:r>
              <a:rPr lang="en-US" sz="1400" dirty="0"/>
              <a:t>. Possession and Types of </a:t>
            </a:r>
            <a:r>
              <a:rPr lang="en-US" sz="1400" dirty="0" smtClean="0"/>
              <a:t>Thing</a:t>
            </a:r>
            <a:r>
              <a:rPr lang="cs-CZ" sz="1400" dirty="0" smtClean="0"/>
              <a:t> (dr. Salák)</a:t>
            </a:r>
            <a:endParaRPr lang="en-US" sz="1400" dirty="0"/>
          </a:p>
          <a:p>
            <a:pPr lvl="1"/>
            <a:r>
              <a:rPr lang="cs-CZ" sz="1400" dirty="0" smtClean="0"/>
              <a:t>3. </a:t>
            </a:r>
            <a:r>
              <a:rPr lang="en-US" sz="1400" dirty="0" smtClean="0"/>
              <a:t>Roman </a:t>
            </a:r>
            <a:r>
              <a:rPr lang="en-US" sz="1400" dirty="0"/>
              <a:t>State and Sources of Law</a:t>
            </a:r>
          </a:p>
          <a:p>
            <a:pPr lvl="1"/>
            <a:r>
              <a:rPr lang="cs-CZ" sz="1400" dirty="0"/>
              <a:t>4</a:t>
            </a:r>
            <a:r>
              <a:rPr lang="en-US" sz="1400" dirty="0" smtClean="0"/>
              <a:t>. </a:t>
            </a:r>
            <a:r>
              <a:rPr lang="en-US" sz="1400" dirty="0"/>
              <a:t>Ownership and </a:t>
            </a:r>
            <a:r>
              <a:rPr lang="en-US" sz="1400" dirty="0" smtClean="0"/>
              <a:t>Easements</a:t>
            </a:r>
            <a:r>
              <a:rPr lang="cs-CZ" sz="1400" dirty="0" smtClean="0"/>
              <a:t> (Mgr. Mrázková)</a:t>
            </a:r>
            <a:endParaRPr lang="en-US" sz="1400" dirty="0"/>
          </a:p>
          <a:p>
            <a:pPr lvl="1"/>
            <a:r>
              <a:rPr lang="cs-CZ" sz="1400" dirty="0" smtClean="0"/>
              <a:t>5. </a:t>
            </a:r>
            <a:r>
              <a:rPr lang="en-US" sz="1400" dirty="0" smtClean="0"/>
              <a:t>Law </a:t>
            </a:r>
            <a:r>
              <a:rPr lang="en-US" sz="1400" dirty="0"/>
              <a:t>of Obligations – General </a:t>
            </a:r>
            <a:r>
              <a:rPr lang="en-US" sz="1400" dirty="0" smtClean="0"/>
              <a:t>Part</a:t>
            </a:r>
            <a:r>
              <a:rPr lang="cs-CZ" sz="1400" dirty="0" smtClean="0"/>
              <a:t> (dr. Salák)</a:t>
            </a:r>
          </a:p>
          <a:p>
            <a:pPr lvl="1"/>
            <a:r>
              <a:rPr lang="cs-CZ" sz="1400" dirty="0" smtClean="0"/>
              <a:t>6. </a:t>
            </a:r>
            <a:r>
              <a:rPr lang="en-US" sz="1400" dirty="0" smtClean="0"/>
              <a:t>Legal </a:t>
            </a:r>
            <a:r>
              <a:rPr lang="en-US" sz="1400" dirty="0"/>
              <a:t>Personality and Family</a:t>
            </a:r>
          </a:p>
          <a:p>
            <a:pPr lvl="1"/>
            <a:r>
              <a:rPr lang="cs-CZ" sz="1400" dirty="0" smtClean="0"/>
              <a:t>7.</a:t>
            </a:r>
            <a:r>
              <a:rPr lang="en-US" sz="1400" dirty="0" smtClean="0"/>
              <a:t> </a:t>
            </a:r>
            <a:r>
              <a:rPr lang="en-US" sz="1400" dirty="0"/>
              <a:t>Juridical Acts and Procedural </a:t>
            </a:r>
            <a:r>
              <a:rPr lang="en-US" sz="1400" dirty="0" smtClean="0"/>
              <a:t>Law</a:t>
            </a:r>
          </a:p>
          <a:p>
            <a:pPr lvl="1"/>
            <a:r>
              <a:rPr lang="en-US" sz="1400" dirty="0" smtClean="0"/>
              <a:t>8</a:t>
            </a:r>
            <a:r>
              <a:rPr lang="en-US" sz="1400" dirty="0"/>
              <a:t>. Torts</a:t>
            </a:r>
          </a:p>
          <a:p>
            <a:pPr lvl="1"/>
            <a:r>
              <a:rPr lang="en-US" sz="1400" dirty="0" smtClean="0"/>
              <a:t>9</a:t>
            </a:r>
            <a:r>
              <a:rPr lang="en-US" sz="1400" dirty="0"/>
              <a:t>. Contracts – Verbal Contracts, Literary Contracts, Real Contracts</a:t>
            </a:r>
          </a:p>
          <a:p>
            <a:pPr lvl="1"/>
            <a:r>
              <a:rPr lang="en-US" sz="1400" dirty="0" smtClean="0"/>
              <a:t>10</a:t>
            </a:r>
            <a:r>
              <a:rPr lang="en-US" sz="1400" dirty="0"/>
              <a:t>. Consensual Contracts</a:t>
            </a:r>
          </a:p>
          <a:p>
            <a:pPr lvl="1"/>
            <a:r>
              <a:rPr lang="en-US" sz="1400" dirty="0" smtClean="0"/>
              <a:t>11</a:t>
            </a:r>
            <a:r>
              <a:rPr lang="en-US" sz="1400" dirty="0"/>
              <a:t>. Law of Succession – Testamentary and Intestate Succession</a:t>
            </a:r>
          </a:p>
          <a:p>
            <a:pPr lvl="1"/>
            <a:r>
              <a:rPr lang="en-US" sz="1400" dirty="0" smtClean="0"/>
              <a:t>12</a:t>
            </a:r>
            <a:r>
              <a:rPr lang="en-US" sz="1400" dirty="0"/>
              <a:t>. Law of Succession – Position of Heir and Singular Succession</a:t>
            </a:r>
            <a:endParaRPr lang="cs-CZ" sz="14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887692" y="1204546"/>
            <a:ext cx="6305910" cy="342900"/>
          </a:xfrm>
        </p:spPr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2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553916"/>
            <a:ext cx="8086635" cy="536330"/>
          </a:xfrm>
        </p:spPr>
        <p:txBody>
          <a:bodyPr/>
          <a:lstStyle/>
          <a:p>
            <a:r>
              <a:rPr lang="cs-CZ" dirty="0" err="1" smtClean="0"/>
              <a:t>Literature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1090246"/>
            <a:ext cx="8082321" cy="3780691"/>
          </a:xfrm>
        </p:spPr>
        <p:txBody>
          <a:bodyPr/>
          <a:lstStyle/>
          <a:p>
            <a:pPr algn="just"/>
            <a:r>
              <a:rPr lang="cs-CZ" dirty="0" smtClean="0"/>
              <a:t>PLESSIS</a:t>
            </a:r>
            <a:r>
              <a:rPr lang="cs-CZ" dirty="0"/>
              <a:t>, Paul </a:t>
            </a:r>
            <a:r>
              <a:rPr lang="cs-CZ" dirty="0" err="1"/>
              <a:t>du</a:t>
            </a:r>
            <a:r>
              <a:rPr lang="cs-CZ" i="1" dirty="0"/>
              <a:t>. </a:t>
            </a:r>
            <a:r>
              <a:rPr lang="cs-CZ" i="1" dirty="0" err="1"/>
              <a:t>Borkowski’s</a:t>
            </a:r>
            <a:r>
              <a:rPr lang="cs-CZ" i="1" dirty="0"/>
              <a:t> </a:t>
            </a:r>
            <a:r>
              <a:rPr lang="cs-CZ" i="1" dirty="0" err="1"/>
              <a:t>Textbook</a:t>
            </a:r>
            <a:r>
              <a:rPr lang="cs-CZ" i="1" dirty="0"/>
              <a:t> on Roman </a:t>
            </a:r>
            <a:r>
              <a:rPr lang="cs-CZ" i="1" dirty="0" err="1"/>
              <a:t>Law</a:t>
            </a:r>
            <a:r>
              <a:rPr lang="cs-CZ" dirty="0"/>
              <a:t>. 4th </a:t>
            </a:r>
            <a:r>
              <a:rPr lang="cs-CZ" dirty="0" err="1"/>
              <a:t>ed</a:t>
            </a:r>
            <a:r>
              <a:rPr lang="cs-CZ" dirty="0"/>
              <a:t>. Oxford: Oxford University </a:t>
            </a:r>
            <a:r>
              <a:rPr lang="cs-CZ" dirty="0" err="1" smtClean="0"/>
              <a:t>Press</a:t>
            </a:r>
            <a:r>
              <a:rPr lang="cs-CZ" dirty="0" smtClean="0"/>
              <a:t>, 2010. </a:t>
            </a:r>
            <a:r>
              <a:rPr lang="cs-CZ" dirty="0"/>
              <a:t>xvi+427 </a:t>
            </a:r>
            <a:r>
              <a:rPr lang="cs-CZ" dirty="0" smtClean="0"/>
              <a:t>p. </a:t>
            </a:r>
            <a:r>
              <a:rPr lang="cs-CZ" dirty="0"/>
              <a:t>ISBN 978-0-19-957488-9. </a:t>
            </a:r>
          </a:p>
          <a:p>
            <a:pPr algn="just"/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encounter</a:t>
            </a:r>
            <a:r>
              <a:rPr lang="cs-CZ" dirty="0" smtClean="0"/>
              <a:t> in 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(</a:t>
            </a:r>
            <a:r>
              <a:rPr lang="cs-CZ" dirty="0" err="1" smtClean="0"/>
              <a:t>usually</a:t>
            </a:r>
            <a:r>
              <a:rPr lang="cs-CZ" dirty="0" smtClean="0"/>
              <a:t> not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):</a:t>
            </a:r>
          </a:p>
          <a:p>
            <a:pPr lvl="1" algn="just"/>
            <a:r>
              <a:rPr lang="cs-CZ" dirty="0" err="1" smtClean="0"/>
              <a:t>Kaser</a:t>
            </a:r>
            <a:r>
              <a:rPr lang="cs-CZ" dirty="0" smtClean="0"/>
              <a:t>, </a:t>
            </a:r>
            <a:r>
              <a:rPr lang="cs-CZ" dirty="0" err="1" smtClean="0"/>
              <a:t>Brutti</a:t>
            </a:r>
            <a:r>
              <a:rPr lang="cs-CZ" dirty="0" smtClean="0"/>
              <a:t>, </a:t>
            </a:r>
            <a:r>
              <a:rPr lang="cs-CZ" dirty="0" err="1" smtClean="0"/>
              <a:t>Guarino</a:t>
            </a:r>
            <a:r>
              <a:rPr lang="cs-CZ" dirty="0" smtClean="0"/>
              <a:t>, O. F. Robinson, </a:t>
            </a:r>
            <a:r>
              <a:rPr lang="cs-CZ" dirty="0" err="1" smtClean="0"/>
              <a:t>Longchamps</a:t>
            </a:r>
            <a:r>
              <a:rPr lang="cs-CZ" dirty="0" smtClean="0"/>
              <a:t> de </a:t>
            </a:r>
            <a:r>
              <a:rPr lang="cs-CZ" dirty="0" err="1" smtClean="0"/>
              <a:t>Bérier</a:t>
            </a:r>
            <a:r>
              <a:rPr lang="cs-CZ" dirty="0" smtClean="0"/>
              <a:t>, </a:t>
            </a:r>
            <a:r>
              <a:rPr lang="cs-CZ" dirty="0" err="1" smtClean="0"/>
              <a:t>Dajczak</a:t>
            </a:r>
            <a:r>
              <a:rPr lang="cs-CZ" dirty="0" smtClean="0"/>
              <a:t>, Zimmermann, </a:t>
            </a:r>
            <a:r>
              <a:rPr lang="cs-CZ" dirty="0" err="1" smtClean="0"/>
              <a:t>etc</a:t>
            </a:r>
            <a:r>
              <a:rPr lang="cs-CZ" dirty="0" smtClean="0"/>
              <a:t>. (no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)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5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553915"/>
            <a:ext cx="8086635" cy="892747"/>
          </a:xfrm>
        </p:spPr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1992573"/>
            <a:ext cx="8082321" cy="2878364"/>
          </a:xfrm>
        </p:spPr>
        <p:txBody>
          <a:bodyPr/>
          <a:lstStyle/>
          <a:p>
            <a:pPr algn="just"/>
            <a:r>
              <a:rPr lang="cs-CZ" dirty="0" err="1" smtClean="0"/>
              <a:t>Where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,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,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,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Roman </a:t>
            </a:r>
            <a:r>
              <a:rPr lang="cs-CZ" dirty="0" err="1" smtClean="0"/>
              <a:t>law</a:t>
            </a:r>
            <a:r>
              <a:rPr lang="cs-CZ" dirty="0" smtClean="0"/>
              <a:t>, </a:t>
            </a:r>
            <a:r>
              <a:rPr lang="cs-CZ" dirty="0" err="1" smtClean="0"/>
              <a:t>expectations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98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 </a:t>
            </a:r>
            <a:r>
              <a:rPr lang="cs-CZ" dirty="0" err="1" smtClean="0"/>
              <a:t>Law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Ancient</a:t>
            </a:r>
            <a:r>
              <a:rPr lang="cs-CZ" dirty="0" smtClean="0"/>
              <a:t> Roman Empire</a:t>
            </a:r>
          </a:p>
          <a:p>
            <a:endParaRPr lang="cs-CZ" dirty="0" smtClean="0"/>
          </a:p>
          <a:p>
            <a:r>
              <a:rPr lang="cs-CZ" dirty="0" smtClean="0"/>
              <a:t>University </a:t>
            </a:r>
            <a:r>
              <a:rPr lang="cs-CZ" dirty="0" err="1" smtClean="0"/>
              <a:t>subject</a:t>
            </a:r>
            <a:r>
              <a:rPr lang="cs-CZ" dirty="0" smtClean="0"/>
              <a:t> (</a:t>
            </a:r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thinking</a:t>
            </a:r>
            <a:r>
              <a:rPr lang="cs-CZ" dirty="0" smtClean="0"/>
              <a:t> and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Aid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Interpretation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 </a:t>
            </a:r>
            <a:r>
              <a:rPr lang="cs-CZ" dirty="0" err="1" smtClean="0"/>
              <a:t>Law</a:t>
            </a:r>
            <a:r>
              <a:rPr lang="cs-CZ" dirty="0" smtClean="0"/>
              <a:t> – </a:t>
            </a:r>
            <a:r>
              <a:rPr lang="cs-CZ" dirty="0" err="1" smtClean="0"/>
              <a:t>When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From</a:t>
            </a:r>
            <a:r>
              <a:rPr lang="cs-CZ" dirty="0" smtClean="0"/>
              <a:t> 753? BC</a:t>
            </a:r>
          </a:p>
          <a:p>
            <a:endParaRPr lang="cs-CZ" dirty="0" smtClean="0"/>
          </a:p>
          <a:p>
            <a:r>
              <a:rPr lang="cs-CZ" dirty="0" err="1" smtClean="0"/>
              <a:t>Till</a:t>
            </a:r>
            <a:r>
              <a:rPr lang="cs-CZ" dirty="0" smtClean="0"/>
              <a:t> AD: 476, 486, 1453, 1900, 1946, </a:t>
            </a:r>
            <a:r>
              <a:rPr lang="cs-CZ" dirty="0" err="1" smtClean="0"/>
              <a:t>still</a:t>
            </a:r>
            <a:r>
              <a:rPr lang="cs-CZ" dirty="0" smtClean="0"/>
              <a:t> in </a:t>
            </a:r>
            <a:r>
              <a:rPr lang="cs-CZ" dirty="0" err="1" smtClean="0"/>
              <a:t>force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712178"/>
            <a:ext cx="8086635" cy="395653"/>
          </a:xfrm>
        </p:spPr>
        <p:txBody>
          <a:bodyPr/>
          <a:lstStyle/>
          <a:p>
            <a:r>
              <a:rPr lang="cs-CZ" dirty="0" smtClean="0"/>
              <a:t>Roman </a:t>
            </a:r>
            <a:r>
              <a:rPr lang="cs-CZ" dirty="0" err="1" smtClean="0"/>
              <a:t>Law</a:t>
            </a:r>
            <a:r>
              <a:rPr lang="cs-CZ" dirty="0" smtClean="0"/>
              <a:t> – </a:t>
            </a:r>
            <a:r>
              <a:rPr lang="cs-CZ" dirty="0" err="1" smtClean="0"/>
              <a:t>Where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1028700"/>
            <a:ext cx="8082321" cy="4000499"/>
          </a:xfrm>
        </p:spPr>
        <p:txBody>
          <a:bodyPr/>
          <a:lstStyle/>
          <a:p>
            <a:r>
              <a:rPr lang="cs-CZ" dirty="0" smtClean="0"/>
              <a:t>Rome</a:t>
            </a:r>
          </a:p>
          <a:p>
            <a:r>
              <a:rPr lang="cs-CZ" dirty="0" smtClean="0"/>
              <a:t>Italy</a:t>
            </a:r>
          </a:p>
          <a:p>
            <a:r>
              <a:rPr lang="cs-CZ" dirty="0" err="1" smtClean="0"/>
              <a:t>Mediterranean</a:t>
            </a:r>
            <a:r>
              <a:rPr lang="cs-CZ" dirty="0" smtClean="0"/>
              <a:t> Area</a:t>
            </a:r>
          </a:p>
          <a:p>
            <a:r>
              <a:rPr lang="cs-CZ" dirty="0" smtClean="0"/>
              <a:t>Continental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err="1" smtClean="0"/>
              <a:t>England</a:t>
            </a:r>
            <a:endParaRPr lang="cs-CZ" dirty="0"/>
          </a:p>
          <a:p>
            <a:r>
              <a:rPr lang="cs-CZ" dirty="0" err="1" smtClean="0"/>
              <a:t>Germany</a:t>
            </a:r>
            <a:endParaRPr lang="cs-CZ" dirty="0" smtClean="0"/>
          </a:p>
          <a:p>
            <a:r>
              <a:rPr lang="cs-CZ" dirty="0" smtClean="0"/>
              <a:t>Japan</a:t>
            </a:r>
          </a:p>
          <a:p>
            <a:r>
              <a:rPr lang="cs-CZ" dirty="0" smtClean="0"/>
              <a:t>USA</a:t>
            </a:r>
          </a:p>
          <a:p>
            <a:r>
              <a:rPr lang="cs-CZ" dirty="0" smtClean="0"/>
              <a:t>RSA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Ancient</a:t>
            </a:r>
            <a:r>
              <a:rPr lang="cs-CZ" dirty="0" smtClean="0"/>
              <a:t> Rome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endParaRPr lang="cs-CZ" dirty="0" smtClean="0"/>
          </a:p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lessons</a:t>
            </a:r>
            <a:endParaRPr lang="cs-CZ" dirty="0" smtClean="0"/>
          </a:p>
          <a:p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Reception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Roman </a:t>
            </a:r>
            <a:r>
              <a:rPr lang="cs-CZ" dirty="0" err="1" smtClean="0"/>
              <a:t>Law</a:t>
            </a:r>
            <a:endParaRPr lang="cs-CZ" dirty="0" smtClean="0"/>
          </a:p>
          <a:p>
            <a:pPr lvl="1"/>
            <a:r>
              <a:rPr lang="cs-CZ" dirty="0" err="1" smtClean="0"/>
              <a:t>Byzantine</a:t>
            </a:r>
            <a:r>
              <a:rPr lang="cs-CZ" dirty="0" smtClean="0"/>
              <a:t> Empire</a:t>
            </a:r>
          </a:p>
          <a:p>
            <a:pPr lvl="1"/>
            <a:r>
              <a:rPr lang="cs-CZ" dirty="0" err="1" smtClean="0"/>
              <a:t>Leges</a:t>
            </a:r>
            <a:r>
              <a:rPr lang="cs-CZ" dirty="0" smtClean="0"/>
              <a:t> </a:t>
            </a:r>
            <a:r>
              <a:rPr lang="cs-CZ" dirty="0" err="1" smtClean="0"/>
              <a:t>Romanae</a:t>
            </a:r>
            <a:r>
              <a:rPr lang="cs-CZ" dirty="0" smtClean="0"/>
              <a:t> </a:t>
            </a:r>
            <a:r>
              <a:rPr lang="cs-CZ" dirty="0" err="1" smtClean="0"/>
              <a:t>Barbarorum</a:t>
            </a:r>
            <a:endParaRPr lang="cs-CZ" dirty="0" smtClean="0"/>
          </a:p>
          <a:p>
            <a:pPr lvl="1"/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Ages</a:t>
            </a:r>
            <a:r>
              <a:rPr lang="cs-CZ" dirty="0" smtClean="0"/>
              <a:t> and </a:t>
            </a:r>
            <a:r>
              <a:rPr lang="cs-CZ" dirty="0" err="1" smtClean="0"/>
              <a:t>Modern</a:t>
            </a:r>
            <a:r>
              <a:rPr lang="cs-CZ" dirty="0" smtClean="0"/>
              <a:t> Period (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Church</a:t>
            </a:r>
            <a:r>
              <a:rPr lang="cs-CZ" dirty="0" smtClean="0"/>
              <a:t> (</a:t>
            </a:r>
            <a:r>
              <a:rPr lang="cs-CZ" i="1" dirty="0" err="1" smtClean="0"/>
              <a:t>ecclesia</a:t>
            </a:r>
            <a:r>
              <a:rPr lang="cs-CZ" i="1" dirty="0" smtClean="0"/>
              <a:t> </a:t>
            </a:r>
            <a:r>
              <a:rPr lang="cs-CZ" i="1" dirty="0" err="1" smtClean="0"/>
              <a:t>vivit</a:t>
            </a:r>
            <a:r>
              <a:rPr lang="cs-CZ" i="1" dirty="0" smtClean="0"/>
              <a:t> lege Romana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0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883" y="266132"/>
            <a:ext cx="7054028" cy="477671"/>
          </a:xfrm>
        </p:spPr>
        <p:txBody>
          <a:bodyPr/>
          <a:lstStyle/>
          <a:p>
            <a:r>
              <a:rPr lang="cs-CZ" dirty="0" smtClean="0"/>
              <a:t>Italy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9590" y="873457"/>
            <a:ext cx="8082321" cy="41557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 err="1"/>
              <a:t>CTh</a:t>
            </a:r>
            <a:r>
              <a:rPr lang="cs-CZ" altLang="cs-CZ" sz="2000" dirty="0"/>
              <a:t>, 1070 </a:t>
            </a:r>
            <a:r>
              <a:rPr lang="cs-CZ" altLang="cs-CZ" sz="2000" i="1" dirty="0" err="1"/>
              <a:t>Littera</a:t>
            </a:r>
            <a:r>
              <a:rPr lang="cs-CZ" altLang="cs-CZ" sz="2000" i="1" dirty="0"/>
              <a:t> Florentina</a:t>
            </a:r>
            <a:r>
              <a:rPr lang="cs-CZ" altLang="cs-CZ" sz="2000" dirty="0"/>
              <a:t>, Bologna, </a:t>
            </a:r>
            <a:r>
              <a:rPr lang="cs-CZ" altLang="cs-CZ" sz="2000" i="1" dirty="0" err="1"/>
              <a:t>mos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italicus</a:t>
            </a:r>
            <a:endParaRPr lang="en-US" altLang="cs-CZ" sz="2000" i="1" dirty="0"/>
          </a:p>
          <a:p>
            <a:pPr>
              <a:lnSpc>
                <a:spcPct val="90000"/>
              </a:lnSpc>
            </a:pPr>
            <a:r>
              <a:rPr lang="en-US" altLang="cs-CZ" sz="2000" i="1" dirty="0"/>
              <a:t>Unum sit </a:t>
            </a:r>
            <a:r>
              <a:rPr lang="en-US" altLang="cs-CZ" sz="2000" i="1" dirty="0" err="1"/>
              <a:t>ius</a:t>
            </a:r>
            <a:r>
              <a:rPr lang="en-US" altLang="cs-CZ" sz="2000" i="1" dirty="0"/>
              <a:t> cum </a:t>
            </a:r>
            <a:r>
              <a:rPr lang="en-US" altLang="cs-CZ" sz="2000" i="1" dirty="0" err="1"/>
              <a:t>unum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est</a:t>
            </a:r>
            <a:r>
              <a:rPr lang="en-US" altLang="cs-CZ" sz="2000" i="1" dirty="0"/>
              <a:t> imperium.</a:t>
            </a:r>
            <a:endParaRPr lang="cs-CZ" altLang="cs-CZ" sz="2000" i="1" dirty="0"/>
          </a:p>
          <a:p>
            <a:pPr>
              <a:lnSpc>
                <a:spcPct val="90000"/>
              </a:lnSpc>
            </a:pPr>
            <a:r>
              <a:rPr lang="cs-CZ" altLang="cs-CZ" sz="2000" i="1" dirty="0" err="1" smtClean="0"/>
              <a:t>Glossatores</a:t>
            </a:r>
            <a:endParaRPr lang="cs-CZ" altLang="cs-CZ" sz="2000" i="1" dirty="0" smtClean="0"/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Irnerius</a:t>
            </a:r>
            <a:r>
              <a:rPr lang="cs-CZ" altLang="cs-CZ" sz="2000" dirty="0"/>
              <a:t>:</a:t>
            </a:r>
            <a:r>
              <a:rPr lang="en-US" altLang="cs-CZ" sz="2000" dirty="0"/>
              <a:t> </a:t>
            </a:r>
            <a:r>
              <a:rPr lang="cs-CZ" altLang="cs-CZ" sz="2000" i="1" dirty="0" err="1"/>
              <a:t>Quattuor</a:t>
            </a:r>
            <a:r>
              <a:rPr lang="cs-CZ" altLang="cs-CZ" sz="2000" i="1" dirty="0"/>
              <a:t> </a:t>
            </a:r>
            <a:r>
              <a:rPr lang="cs-CZ" altLang="cs-CZ" sz="2000" i="1" dirty="0" err="1" smtClean="0"/>
              <a:t>doctores</a:t>
            </a:r>
            <a:r>
              <a:rPr lang="cs-CZ" altLang="cs-CZ" sz="2000" i="1" dirty="0" smtClean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/>
              <a:t>Martinus,Bulgarus,Jacobus,Hugo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Accursius</a:t>
            </a:r>
            <a:r>
              <a:rPr lang="cs-CZ" altLang="cs-CZ" sz="2000" dirty="0" smtClean="0"/>
              <a:t>: </a:t>
            </a:r>
            <a:r>
              <a:rPr lang="cs-CZ" altLang="cs-CZ" sz="2000" i="1" dirty="0" err="1" smtClean="0"/>
              <a:t>Glossa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ordinaria</a:t>
            </a:r>
            <a:endParaRPr lang="cs-CZ" altLang="cs-CZ" sz="2000" i="1" dirty="0"/>
          </a:p>
          <a:p>
            <a:pPr lvl="1">
              <a:lnSpc>
                <a:spcPct val="90000"/>
              </a:lnSpc>
            </a:pPr>
            <a:r>
              <a:rPr lang="cs-CZ" altLang="cs-CZ" sz="2000" i="1" dirty="0" err="1" smtClean="0"/>
              <a:t>Chi</a:t>
            </a:r>
            <a:r>
              <a:rPr lang="cs-CZ" altLang="cs-CZ" sz="2000" i="1" dirty="0" smtClean="0"/>
              <a:t> </a:t>
            </a:r>
            <a:r>
              <a:rPr lang="cs-CZ" altLang="cs-CZ" sz="2000" i="1" dirty="0"/>
              <a:t>non ha </a:t>
            </a:r>
            <a:r>
              <a:rPr lang="cs-CZ" altLang="cs-CZ" sz="2000" i="1" dirty="0" err="1"/>
              <a:t>Azzo</a:t>
            </a:r>
            <a:r>
              <a:rPr lang="cs-CZ" altLang="cs-CZ" sz="2000" i="1" dirty="0"/>
              <a:t> non vada in </a:t>
            </a:r>
            <a:r>
              <a:rPr lang="cs-CZ" altLang="cs-CZ" sz="2000" i="1" dirty="0" err="1"/>
              <a:t>palazzo</a:t>
            </a:r>
            <a:r>
              <a:rPr lang="cs-CZ" altLang="cs-CZ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altLang="cs-CZ" sz="2000" i="1" dirty="0" err="1"/>
              <a:t>Quidquid</a:t>
            </a:r>
            <a:r>
              <a:rPr lang="cs-CZ" altLang="cs-CZ" sz="2000" i="1" dirty="0"/>
              <a:t> non </a:t>
            </a:r>
            <a:r>
              <a:rPr lang="cs-CZ" altLang="cs-CZ" sz="2000" i="1" dirty="0" err="1"/>
              <a:t>adgnoscit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glossa</a:t>
            </a:r>
            <a:r>
              <a:rPr lang="cs-CZ" altLang="cs-CZ" sz="2000" i="1" dirty="0"/>
              <a:t>, non </a:t>
            </a:r>
            <a:r>
              <a:rPr lang="cs-CZ" altLang="cs-CZ" sz="2000" i="1" dirty="0" err="1"/>
              <a:t>adgnoscit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iura</a:t>
            </a:r>
            <a:r>
              <a:rPr lang="cs-CZ" altLang="cs-CZ" sz="2000" i="1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 i="1" dirty="0" err="1" smtClean="0"/>
              <a:t>Commentatores</a:t>
            </a:r>
            <a:endParaRPr lang="cs-CZ" altLang="cs-CZ" sz="2000" i="1" dirty="0"/>
          </a:p>
          <a:p>
            <a:pPr lvl="1">
              <a:lnSpc>
                <a:spcPct val="90000"/>
              </a:lnSpc>
            </a:pPr>
            <a:r>
              <a:rPr lang="cs-CZ" altLang="cs-CZ" sz="2000" i="1" dirty="0"/>
              <a:t>ius </a:t>
            </a:r>
            <a:r>
              <a:rPr lang="cs-CZ" altLang="cs-CZ" sz="2000" i="1" dirty="0" err="1"/>
              <a:t>commune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(PIL)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Bartolus</a:t>
            </a:r>
            <a:r>
              <a:rPr lang="cs-CZ" altLang="cs-CZ" sz="2000" dirty="0"/>
              <a:t> de </a:t>
            </a:r>
            <a:r>
              <a:rPr lang="cs-CZ" altLang="cs-CZ" sz="2000" dirty="0" err="1"/>
              <a:t>Saxoferrato</a:t>
            </a:r>
            <a:r>
              <a:rPr lang="cs-CZ" altLang="cs-CZ" sz="2000" dirty="0"/>
              <a:t> (</a:t>
            </a:r>
            <a:r>
              <a:rPr lang="cs-CZ" altLang="cs-CZ" sz="2000" i="1" dirty="0" err="1"/>
              <a:t>Nemo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iurista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nisi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Bartolista</a:t>
            </a:r>
            <a:r>
              <a:rPr lang="cs-CZ" altLang="cs-CZ" sz="2000" dirty="0" smtClean="0"/>
              <a:t>),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Baldus</a:t>
            </a:r>
            <a:r>
              <a:rPr lang="cs-CZ" altLang="cs-CZ" sz="2000" dirty="0"/>
              <a:t> de </a:t>
            </a:r>
            <a:r>
              <a:rPr lang="cs-CZ" altLang="cs-CZ" sz="2000" dirty="0" err="1"/>
              <a:t>Ubaldis</a:t>
            </a:r>
            <a:endParaRPr lang="cs-CZ" altLang="cs-CZ" sz="20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18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law_sablona_16×9_en</Template>
  <TotalTime>60</TotalTime>
  <Words>740</Words>
  <Application>Microsoft Office PowerPoint</Application>
  <PresentationFormat>Předvádění na obrazovce (16:9)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mu_sablona_4×3_cz</vt:lpstr>
      <vt:lpstr>Introduction into Roman Law and its Further Development</vt:lpstr>
      <vt:lpstr>SOC046 Roman Law</vt:lpstr>
      <vt:lpstr>Literature</vt:lpstr>
      <vt:lpstr>It‘s Your Turn</vt:lpstr>
      <vt:lpstr>Roman Law</vt:lpstr>
      <vt:lpstr>Roman Law – When?</vt:lpstr>
      <vt:lpstr>Roman Law – Where?</vt:lpstr>
      <vt:lpstr>Ancient Rome</vt:lpstr>
      <vt:lpstr>Italy</vt:lpstr>
      <vt:lpstr>Glossa ordinaria</vt:lpstr>
      <vt:lpstr>Prezentace aplikace PowerPoint</vt:lpstr>
      <vt:lpstr>France</vt:lpstr>
      <vt:lpstr>Prezentace aplikace PowerPoint</vt:lpstr>
      <vt:lpstr>Germany</vt:lpstr>
      <vt:lpstr>UK</vt:lpstr>
      <vt:lpstr>The Netherlands</vt:lpstr>
      <vt:lpstr>Are There Any Questions?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Černoch</dc:creator>
  <cp:lastModifiedBy>Radek Černoch</cp:lastModifiedBy>
  <cp:revision>19</cp:revision>
  <cp:lastPrinted>1601-01-01T00:00:00Z</cp:lastPrinted>
  <dcterms:created xsi:type="dcterms:W3CDTF">2017-10-04T09:46:34Z</dcterms:created>
  <dcterms:modified xsi:type="dcterms:W3CDTF">2017-10-19T09:18:03Z</dcterms:modified>
</cp:coreProperties>
</file>