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0" r:id="rId4"/>
    <p:sldId id="261" r:id="rId5"/>
    <p:sldId id="259" r:id="rId6"/>
    <p:sldId id="262" r:id="rId7"/>
    <p:sldId id="263" r:id="rId8"/>
    <p:sldId id="264" r:id="rId9"/>
    <p:sldId id="258" r:id="rId10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  <p15:guide id="11" pos="2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>
        <p:scale>
          <a:sx n="109" d="100"/>
          <a:sy n="109" d="100"/>
        </p:scale>
        <p:origin x="126" y="528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  <p:guide pos="26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6" d="100"/>
          <a:sy n="126" d="100"/>
        </p:scale>
        <p:origin x="-4824" y="-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1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0901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2" y="1514475"/>
            <a:ext cx="5026025" cy="3080148"/>
          </a:xfrm>
        </p:spPr>
        <p:txBody>
          <a:bodyPr/>
          <a:lstStyle>
            <a:lvl1pPr>
              <a:defRPr sz="3200"/>
            </a:lvl1pPr>
            <a:lvl2pPr marL="895350" indent="-358775">
              <a:buSzPct val="100000"/>
              <a:defRPr sz="2800"/>
            </a:lvl2pPr>
            <a:lvl3pPr marL="1254125" indent="-358775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900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5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0" y="844155"/>
            <a:ext cx="1703387" cy="375523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5"/>
            <a:ext cx="6037861" cy="3755231"/>
          </a:xfrm>
        </p:spPr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0" y="1514475"/>
            <a:ext cx="8082321" cy="3082529"/>
          </a:xfrm>
        </p:spPr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2pPr>
            <a:lvl3pPr marL="12573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0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1514476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7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0" y="1514476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4" y="2204051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6"/>
            <a:ext cx="3876944" cy="3082925"/>
          </a:xfrm>
        </p:spPr>
        <p:txBody>
          <a:bodyPr/>
          <a:lstStyle>
            <a:lvl1pPr>
              <a:defRPr sz="2800"/>
            </a:lvl1pPr>
            <a:lvl2pPr marL="742950" indent="-296863">
              <a:buSzPct val="100000"/>
              <a:defRPr sz="2400"/>
            </a:lvl2pPr>
            <a:lvl3pPr>
              <a:defRPr sz="2000"/>
            </a:lvl3pPr>
            <a:lvl4pPr marL="1600200" indent="-228600"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6"/>
            <a:ext cx="3876944" cy="3082925"/>
          </a:xfrm>
        </p:spPr>
        <p:txBody>
          <a:bodyPr/>
          <a:lstStyle>
            <a:lvl1pPr>
              <a:defRPr sz="2800"/>
            </a:lvl1pPr>
            <a:lvl2pPr>
              <a:buSzPct val="100000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5070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0556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0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1200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4" r:id="rId4"/>
    <p:sldLayoutId id="2147483663" r:id="rId5"/>
    <p:sldLayoutId id="2147483665" r:id="rId6"/>
    <p:sldLayoutId id="2147483672" r:id="rId7"/>
    <p:sldLayoutId id="2147483671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Legal</a:t>
            </a:r>
            <a:r>
              <a:rPr lang="cs-CZ" dirty="0" smtClean="0"/>
              <a:t> Personality and </a:t>
            </a:r>
            <a:r>
              <a:rPr lang="cs-CZ" dirty="0" err="1" smtClean="0"/>
              <a:t>Family</a:t>
            </a:r>
            <a:endParaRPr lang="cs-CZ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1082675" y="4686300"/>
            <a:ext cx="7518399" cy="342900"/>
          </a:xfrm>
        </p:spPr>
        <p:txBody>
          <a:bodyPr/>
          <a:lstStyle/>
          <a:p>
            <a:pPr algn="ctr"/>
            <a:r>
              <a:rPr lang="cs-CZ" altLang="cs-CZ" dirty="0"/>
              <a:t>JUDr. Mgr. Radek Černoch, Ph.D., </a:t>
            </a:r>
            <a:r>
              <a:rPr lang="en-US" altLang="cs-CZ" dirty="0"/>
              <a:t>Department of the History of the State and Law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Legal</a:t>
            </a:r>
            <a:r>
              <a:rPr lang="cs-CZ" dirty="0" smtClean="0"/>
              <a:t> personality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persons</a:t>
            </a:r>
            <a:endParaRPr lang="cs-CZ" dirty="0" smtClean="0"/>
          </a:p>
          <a:p>
            <a:pPr lvl="1"/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slides</a:t>
            </a:r>
            <a:endParaRPr lang="cs-CZ" dirty="0"/>
          </a:p>
          <a:p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persons</a:t>
            </a:r>
            <a:endParaRPr lang="cs-CZ" dirty="0" smtClean="0"/>
          </a:p>
          <a:p>
            <a:pPr lvl="1"/>
            <a:r>
              <a:rPr lang="cs-CZ" dirty="0" smtClean="0"/>
              <a:t>Municipia, </a:t>
            </a:r>
            <a:r>
              <a:rPr lang="cs-CZ" dirty="0" err="1" smtClean="0"/>
              <a:t>State</a:t>
            </a:r>
            <a:endParaRPr lang="cs-CZ" dirty="0" smtClean="0"/>
          </a:p>
          <a:p>
            <a:pPr lvl="1"/>
            <a:r>
              <a:rPr lang="cs-CZ" dirty="0" err="1" smtClean="0"/>
              <a:t>Churches</a:t>
            </a:r>
            <a:r>
              <a:rPr lang="cs-CZ" dirty="0" smtClean="0"/>
              <a:t> and </a:t>
            </a:r>
            <a:r>
              <a:rPr lang="cs-CZ" dirty="0" err="1" smtClean="0"/>
              <a:t>charities</a:t>
            </a:r>
            <a:endParaRPr lang="cs-CZ" dirty="0" smtClean="0"/>
          </a:p>
          <a:p>
            <a:pPr lvl="1"/>
            <a:r>
              <a:rPr lang="cs-CZ" dirty="0" err="1" smtClean="0"/>
              <a:t>Collegia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Caput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Status </a:t>
            </a:r>
            <a:r>
              <a:rPr lang="cs-CZ" i="1" dirty="0" err="1" smtClean="0"/>
              <a:t>libertatis</a:t>
            </a:r>
            <a:endParaRPr lang="cs-CZ" i="1" dirty="0" smtClean="0"/>
          </a:p>
          <a:p>
            <a:r>
              <a:rPr lang="cs-CZ" i="1" dirty="0" smtClean="0"/>
              <a:t>Status </a:t>
            </a:r>
            <a:r>
              <a:rPr lang="cs-CZ" i="1" dirty="0" err="1" smtClean="0"/>
              <a:t>civitatis</a:t>
            </a:r>
            <a:endParaRPr lang="cs-CZ" i="1" dirty="0" smtClean="0"/>
          </a:p>
          <a:p>
            <a:r>
              <a:rPr lang="cs-CZ" i="1" dirty="0" smtClean="0"/>
              <a:t>Status </a:t>
            </a:r>
            <a:r>
              <a:rPr lang="cs-CZ" i="1" dirty="0" err="1" smtClean="0"/>
              <a:t>familiae</a:t>
            </a:r>
            <a:r>
              <a:rPr lang="cs-CZ" i="1" dirty="0" smtClean="0"/>
              <a:t> (</a:t>
            </a:r>
            <a:r>
              <a:rPr lang="cs-CZ" i="1" dirty="0" err="1" smtClean="0"/>
              <a:t>cognatio</a:t>
            </a:r>
            <a:r>
              <a:rPr lang="cs-CZ" i="1" dirty="0" smtClean="0"/>
              <a:t>/</a:t>
            </a:r>
            <a:r>
              <a:rPr lang="cs-CZ" i="1" dirty="0" err="1" smtClean="0"/>
              <a:t>agnatio</a:t>
            </a:r>
            <a:r>
              <a:rPr lang="cs-CZ" i="1" dirty="0" smtClean="0"/>
              <a:t>)</a:t>
            </a:r>
          </a:p>
          <a:p>
            <a:pPr lvl="1"/>
            <a:endParaRPr lang="cs-CZ" i="1" dirty="0"/>
          </a:p>
          <a:p>
            <a:pPr lvl="1"/>
            <a:r>
              <a:rPr lang="cs-CZ" i="1" dirty="0" smtClean="0"/>
              <a:t>Status </a:t>
            </a:r>
            <a:r>
              <a:rPr lang="cs-CZ" i="1" dirty="0" err="1" smtClean="0"/>
              <a:t>illaesae</a:t>
            </a:r>
            <a:r>
              <a:rPr lang="cs-CZ" i="1" dirty="0" smtClean="0"/>
              <a:t> </a:t>
            </a:r>
            <a:r>
              <a:rPr lang="cs-CZ" i="1" dirty="0" err="1" smtClean="0"/>
              <a:t>existimationis</a:t>
            </a:r>
            <a:r>
              <a:rPr lang="cs-CZ" i="1" dirty="0" smtClean="0"/>
              <a:t> (</a:t>
            </a:r>
            <a:r>
              <a:rPr lang="cs-CZ" i="1" dirty="0" err="1" smtClean="0"/>
              <a:t>infamia</a:t>
            </a:r>
            <a:r>
              <a:rPr lang="cs-CZ" i="1" dirty="0" smtClean="0"/>
              <a:t>, </a:t>
            </a:r>
            <a:r>
              <a:rPr lang="cs-CZ" i="1" dirty="0" err="1" smtClean="0"/>
              <a:t>turpitudo</a:t>
            </a:r>
            <a:r>
              <a:rPr lang="cs-CZ" i="1" dirty="0" smtClean="0"/>
              <a:t>)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66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Capitis</a:t>
            </a:r>
            <a:r>
              <a:rPr lang="cs-CZ" i="1" dirty="0" smtClean="0"/>
              <a:t> </a:t>
            </a:r>
            <a:r>
              <a:rPr lang="cs-CZ" i="1" dirty="0" err="1" smtClean="0"/>
              <a:t>deminutio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Maxima</a:t>
            </a:r>
          </a:p>
          <a:p>
            <a:r>
              <a:rPr lang="cs-CZ" i="1" dirty="0" smtClean="0"/>
              <a:t>Media</a:t>
            </a:r>
          </a:p>
          <a:p>
            <a:r>
              <a:rPr lang="cs-CZ" i="1" dirty="0" smtClean="0"/>
              <a:t>Minima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053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Slaves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514475"/>
            <a:ext cx="8082321" cy="3435594"/>
          </a:xfrm>
        </p:spPr>
        <p:txBody>
          <a:bodyPr/>
          <a:lstStyle/>
          <a:p>
            <a:r>
              <a:rPr lang="cs-CZ" i="1" dirty="0" smtClean="0"/>
              <a:t>Servus </a:t>
            </a:r>
            <a:r>
              <a:rPr lang="cs-CZ" i="1" dirty="0" err="1" smtClean="0"/>
              <a:t>nullum</a:t>
            </a:r>
            <a:r>
              <a:rPr lang="cs-CZ" i="1" dirty="0" smtClean="0"/>
              <a:t> </a:t>
            </a:r>
            <a:r>
              <a:rPr lang="cs-CZ" i="1" dirty="0" err="1" smtClean="0"/>
              <a:t>caput</a:t>
            </a:r>
            <a:r>
              <a:rPr lang="cs-CZ" i="1" dirty="0" smtClean="0"/>
              <a:t> </a:t>
            </a:r>
            <a:r>
              <a:rPr lang="cs-CZ" i="1" dirty="0" err="1" smtClean="0"/>
              <a:t>habet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A </a:t>
            </a:r>
            <a:r>
              <a:rPr lang="cs-CZ" dirty="0" err="1" smtClean="0"/>
              <a:t>thing</a:t>
            </a:r>
            <a:r>
              <a:rPr lang="cs-CZ" dirty="0" smtClean="0"/>
              <a:t> (</a:t>
            </a:r>
            <a:r>
              <a:rPr lang="cs-CZ" dirty="0" err="1" smtClean="0"/>
              <a:t>object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actions</a:t>
            </a:r>
            <a:r>
              <a:rPr lang="cs-CZ" dirty="0" smtClean="0"/>
              <a:t>), not </a:t>
            </a:r>
            <a:r>
              <a:rPr lang="cs-CZ" dirty="0" err="1" smtClean="0"/>
              <a:t>legal</a:t>
            </a:r>
            <a:r>
              <a:rPr lang="cs-CZ" dirty="0" smtClean="0"/>
              <a:t> person (</a:t>
            </a:r>
            <a:r>
              <a:rPr lang="cs-CZ" dirty="0" err="1" smtClean="0"/>
              <a:t>subject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Enslavement</a:t>
            </a:r>
            <a:r>
              <a:rPr lang="cs-CZ" dirty="0" smtClean="0"/>
              <a:t>: </a:t>
            </a:r>
            <a:r>
              <a:rPr lang="cs-CZ" dirty="0" err="1" smtClean="0"/>
              <a:t>Birth</a:t>
            </a:r>
            <a:r>
              <a:rPr lang="cs-CZ" dirty="0" smtClean="0"/>
              <a:t>, </a:t>
            </a:r>
            <a:r>
              <a:rPr lang="cs-CZ" dirty="0" err="1" smtClean="0"/>
              <a:t>Capture</a:t>
            </a:r>
            <a:r>
              <a:rPr lang="cs-CZ" dirty="0" smtClean="0"/>
              <a:t>, </a:t>
            </a:r>
            <a:r>
              <a:rPr lang="cs-CZ" dirty="0" err="1" smtClean="0"/>
              <a:t>Punishment</a:t>
            </a:r>
            <a:r>
              <a:rPr lang="cs-CZ" dirty="0" smtClean="0"/>
              <a:t>, </a:t>
            </a:r>
            <a:r>
              <a:rPr lang="cs-CZ" dirty="0" err="1" smtClean="0"/>
              <a:t>Sale</a:t>
            </a:r>
            <a:r>
              <a:rPr lang="cs-CZ" dirty="0" smtClean="0"/>
              <a:t> by pater </a:t>
            </a:r>
            <a:r>
              <a:rPr lang="cs-CZ" dirty="0" err="1" smtClean="0"/>
              <a:t>familias</a:t>
            </a:r>
            <a:endParaRPr lang="cs-CZ" dirty="0" smtClean="0"/>
          </a:p>
          <a:p>
            <a:pPr lvl="1"/>
            <a:r>
              <a:rPr lang="cs-CZ" dirty="0" smtClean="0"/>
              <a:t>Ius postliminii (</a:t>
            </a:r>
            <a:r>
              <a:rPr lang="cs-CZ" i="1" dirty="0" err="1" smtClean="0"/>
              <a:t>fictio</a:t>
            </a:r>
            <a:r>
              <a:rPr lang="cs-CZ" i="1" dirty="0" smtClean="0"/>
              <a:t> </a:t>
            </a:r>
            <a:r>
              <a:rPr lang="cs-CZ" i="1" dirty="0" err="1" smtClean="0"/>
              <a:t>legis</a:t>
            </a:r>
            <a:r>
              <a:rPr lang="cs-CZ" i="1" dirty="0" smtClean="0"/>
              <a:t> </a:t>
            </a:r>
            <a:r>
              <a:rPr lang="cs-CZ" i="1" dirty="0" err="1" smtClean="0"/>
              <a:t>Corneliae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Peculium</a:t>
            </a:r>
            <a:endParaRPr lang="cs-CZ" dirty="0" smtClean="0"/>
          </a:p>
          <a:p>
            <a:r>
              <a:rPr lang="cs-CZ" dirty="0" err="1" smtClean="0"/>
              <a:t>Release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Freedmen</a:t>
            </a:r>
            <a:r>
              <a:rPr lang="cs-CZ" dirty="0" smtClean="0"/>
              <a:t> – </a:t>
            </a:r>
            <a:r>
              <a:rPr lang="cs-CZ" i="1" dirty="0" err="1" smtClean="0"/>
              <a:t>liberti</a:t>
            </a:r>
            <a:r>
              <a:rPr lang="cs-CZ" i="1" dirty="0" smtClean="0"/>
              <a:t>(ni)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Release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i="1" dirty="0" err="1" smtClean="0"/>
              <a:t>manumissio</a:t>
            </a:r>
            <a:r>
              <a:rPr lang="cs-CZ" i="1" dirty="0" smtClean="0"/>
              <a:t>): </a:t>
            </a:r>
            <a:r>
              <a:rPr lang="cs-CZ" i="1" dirty="0" err="1" smtClean="0"/>
              <a:t>vindicta</a:t>
            </a:r>
            <a:r>
              <a:rPr lang="cs-CZ" i="1" dirty="0" smtClean="0"/>
              <a:t> (</a:t>
            </a:r>
            <a:r>
              <a:rPr lang="cs-CZ" i="1" dirty="0" err="1" smtClean="0"/>
              <a:t>assertor</a:t>
            </a:r>
            <a:r>
              <a:rPr lang="cs-CZ" i="1" dirty="0" smtClean="0"/>
              <a:t> </a:t>
            </a:r>
            <a:r>
              <a:rPr lang="cs-CZ" i="1" dirty="0" err="1" smtClean="0"/>
              <a:t>libertatis</a:t>
            </a:r>
            <a:r>
              <a:rPr lang="cs-CZ" i="1" dirty="0" smtClean="0"/>
              <a:t>), census</a:t>
            </a:r>
            <a:r>
              <a:rPr lang="cs-CZ" dirty="0" smtClean="0"/>
              <a:t>, testament (</a:t>
            </a:r>
            <a:r>
              <a:rPr lang="cs-CZ" i="1" dirty="0" smtClean="0"/>
              <a:t>lex </a:t>
            </a:r>
            <a:r>
              <a:rPr lang="cs-CZ" i="1" dirty="0" err="1" smtClean="0"/>
              <a:t>Fufia</a:t>
            </a:r>
            <a:r>
              <a:rPr lang="cs-CZ" i="1" dirty="0" smtClean="0"/>
              <a:t> </a:t>
            </a:r>
            <a:r>
              <a:rPr lang="cs-CZ" i="1" dirty="0" err="1" smtClean="0"/>
              <a:t>Caninia</a:t>
            </a:r>
            <a:r>
              <a:rPr lang="cs-CZ" dirty="0" smtClean="0"/>
              <a:t>), </a:t>
            </a:r>
            <a:r>
              <a:rPr lang="cs-CZ" dirty="0" err="1" smtClean="0"/>
              <a:t>church</a:t>
            </a:r>
            <a:r>
              <a:rPr lang="cs-CZ" dirty="0" smtClean="0"/>
              <a:t>, </a:t>
            </a:r>
            <a:r>
              <a:rPr lang="cs-CZ" dirty="0" err="1" smtClean="0"/>
              <a:t>informal</a:t>
            </a:r>
            <a:r>
              <a:rPr lang="cs-CZ" dirty="0" smtClean="0"/>
              <a:t> (</a:t>
            </a:r>
            <a:r>
              <a:rPr lang="cs-CZ" i="1" dirty="0" err="1" smtClean="0"/>
              <a:t>epistula</a:t>
            </a:r>
            <a:r>
              <a:rPr lang="cs-CZ" dirty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i="1" dirty="0" smtClean="0"/>
              <a:t>inter </a:t>
            </a:r>
            <a:r>
              <a:rPr lang="cs-CZ" i="1" dirty="0" err="1" smtClean="0"/>
              <a:t>amicos</a:t>
            </a:r>
            <a:r>
              <a:rPr lang="cs-CZ" dirty="0" smtClean="0"/>
              <a:t>, but </a:t>
            </a:r>
            <a:r>
              <a:rPr lang="cs-CZ" dirty="0" err="1" smtClean="0"/>
              <a:t>still</a:t>
            </a:r>
            <a:r>
              <a:rPr lang="cs-CZ" dirty="0" smtClean="0"/>
              <a:t> </a:t>
            </a:r>
            <a:r>
              <a:rPr lang="cs-CZ" dirty="0" err="1" smtClean="0"/>
              <a:t>anything</a:t>
            </a:r>
            <a:r>
              <a:rPr lang="cs-CZ" dirty="0" smtClean="0"/>
              <a:t> </a:t>
            </a:r>
            <a:r>
              <a:rPr lang="cs-CZ" dirty="0" err="1" smtClean="0"/>
              <a:t>obtained</a:t>
            </a:r>
            <a:r>
              <a:rPr lang="cs-CZ" dirty="0" smtClean="0"/>
              <a:t> </a:t>
            </a:r>
            <a:r>
              <a:rPr lang="cs-CZ" dirty="0" err="1" smtClean="0"/>
              <a:t>belongs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master)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624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Citizenship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Commercium</a:t>
            </a:r>
            <a:r>
              <a:rPr lang="cs-CZ" dirty="0" smtClean="0"/>
              <a:t>, </a:t>
            </a:r>
            <a:r>
              <a:rPr lang="cs-CZ" dirty="0" err="1" smtClean="0"/>
              <a:t>connubium</a:t>
            </a:r>
            <a:r>
              <a:rPr lang="cs-CZ" dirty="0" smtClean="0"/>
              <a:t>, </a:t>
            </a:r>
            <a:r>
              <a:rPr lang="cs-CZ" dirty="0" err="1" smtClean="0"/>
              <a:t>testamenti</a:t>
            </a:r>
            <a:r>
              <a:rPr lang="cs-CZ" dirty="0" smtClean="0"/>
              <a:t> </a:t>
            </a:r>
            <a:r>
              <a:rPr lang="cs-CZ" dirty="0" err="1" smtClean="0"/>
              <a:t>factio</a:t>
            </a:r>
            <a:endParaRPr lang="cs-CZ" dirty="0" smtClean="0"/>
          </a:p>
          <a:p>
            <a:r>
              <a:rPr lang="cs-CZ" dirty="0" err="1" smtClean="0"/>
              <a:t>Gain</a:t>
            </a:r>
            <a:r>
              <a:rPr lang="cs-CZ" dirty="0" smtClean="0"/>
              <a:t>: </a:t>
            </a:r>
            <a:r>
              <a:rPr lang="cs-CZ" dirty="0" err="1" smtClean="0"/>
              <a:t>Birth</a:t>
            </a:r>
            <a:r>
              <a:rPr lang="cs-CZ" dirty="0" smtClean="0"/>
              <a:t>, </a:t>
            </a:r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manumission</a:t>
            </a:r>
            <a:r>
              <a:rPr lang="cs-CZ" dirty="0" smtClean="0"/>
              <a:t>, Grant (</a:t>
            </a:r>
            <a:r>
              <a:rPr lang="cs-CZ" i="1" dirty="0" err="1" smtClean="0"/>
              <a:t>veterani</a:t>
            </a:r>
            <a:r>
              <a:rPr lang="cs-CZ" i="1" dirty="0" smtClean="0"/>
              <a:t>, </a:t>
            </a:r>
            <a:r>
              <a:rPr lang="cs-CZ" i="1" dirty="0" err="1" smtClean="0"/>
              <a:t>constitutio</a:t>
            </a:r>
            <a:r>
              <a:rPr lang="cs-CZ" i="1" dirty="0" smtClean="0"/>
              <a:t> </a:t>
            </a:r>
            <a:r>
              <a:rPr lang="cs-CZ" i="1" dirty="0" err="1" smtClean="0"/>
              <a:t>Antoniniana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Sui</a:t>
            </a:r>
            <a:r>
              <a:rPr lang="cs-CZ" dirty="0" smtClean="0"/>
              <a:t>/</a:t>
            </a:r>
            <a:r>
              <a:rPr lang="cs-CZ" dirty="0" err="1" smtClean="0"/>
              <a:t>alieni</a:t>
            </a:r>
            <a:r>
              <a:rPr lang="cs-CZ" dirty="0" smtClean="0"/>
              <a:t> </a:t>
            </a:r>
            <a:r>
              <a:rPr lang="cs-CZ" dirty="0" err="1" smtClean="0"/>
              <a:t>iuris</a:t>
            </a:r>
            <a:r>
              <a:rPr lang="cs-CZ" dirty="0" smtClean="0"/>
              <a:t> (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r>
              <a:rPr lang="cs-CZ" dirty="0" smtClean="0"/>
              <a:t>), </a:t>
            </a:r>
            <a:r>
              <a:rPr lang="cs-CZ" dirty="0" err="1" smtClean="0"/>
              <a:t>men</a:t>
            </a:r>
            <a:r>
              <a:rPr lang="cs-CZ" dirty="0" smtClean="0"/>
              <a:t>/</a:t>
            </a:r>
            <a:r>
              <a:rPr lang="cs-CZ" dirty="0" err="1" smtClean="0"/>
              <a:t>women</a:t>
            </a:r>
            <a:r>
              <a:rPr lang="cs-CZ" dirty="0" smtClean="0"/>
              <a:t> (</a:t>
            </a:r>
            <a:r>
              <a:rPr lang="cs-CZ" i="1" dirty="0" smtClean="0"/>
              <a:t>ius </a:t>
            </a:r>
            <a:r>
              <a:rPr lang="cs-CZ" i="1" dirty="0" err="1" smtClean="0"/>
              <a:t>trium</a:t>
            </a:r>
            <a:r>
              <a:rPr lang="cs-CZ" i="1" dirty="0" smtClean="0"/>
              <a:t>/</a:t>
            </a:r>
            <a:r>
              <a:rPr lang="cs-CZ" i="1" dirty="0" err="1" smtClean="0"/>
              <a:t>quattuor</a:t>
            </a:r>
            <a:r>
              <a:rPr lang="cs-CZ" i="1" dirty="0" smtClean="0"/>
              <a:t> </a:t>
            </a:r>
            <a:r>
              <a:rPr lang="cs-CZ" i="1" dirty="0" err="1" smtClean="0"/>
              <a:t>liberorum</a:t>
            </a:r>
            <a:r>
              <a:rPr lang="cs-CZ" dirty="0" smtClean="0"/>
              <a:t>), </a:t>
            </a:r>
            <a:r>
              <a:rPr lang="cs-CZ" dirty="0" err="1" smtClean="0"/>
              <a:t>ingenui</a:t>
            </a:r>
            <a:r>
              <a:rPr lang="cs-CZ" dirty="0" smtClean="0"/>
              <a:t>/libertini</a:t>
            </a:r>
          </a:p>
          <a:p>
            <a:r>
              <a:rPr lang="cs-CZ" dirty="0" smtClean="0"/>
              <a:t>Latini</a:t>
            </a:r>
          </a:p>
          <a:p>
            <a:r>
              <a:rPr lang="cs-CZ" dirty="0" err="1" smtClean="0"/>
              <a:t>Peregrini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616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641839"/>
            <a:ext cx="8086635" cy="457200"/>
          </a:xfrm>
        </p:spPr>
        <p:txBody>
          <a:bodyPr/>
          <a:lstStyle/>
          <a:p>
            <a:r>
              <a:rPr lang="cs-CZ" i="1" dirty="0" smtClean="0"/>
              <a:t>Pater </a:t>
            </a:r>
            <a:r>
              <a:rPr lang="cs-CZ" i="1" dirty="0" err="1" smtClean="0"/>
              <a:t>familias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967154"/>
            <a:ext cx="8082321" cy="4062045"/>
          </a:xfrm>
        </p:spPr>
        <p:txBody>
          <a:bodyPr/>
          <a:lstStyle/>
          <a:p>
            <a:pPr lvl="1"/>
            <a:r>
              <a:rPr lang="cs-CZ" i="1" dirty="0" err="1"/>
              <a:t>a</a:t>
            </a:r>
            <a:r>
              <a:rPr lang="cs-CZ" i="1" dirty="0" err="1" smtClean="0"/>
              <a:t>cquires</a:t>
            </a:r>
            <a:r>
              <a:rPr lang="cs-CZ" i="1" dirty="0" smtClean="0"/>
              <a:t> </a:t>
            </a:r>
            <a:r>
              <a:rPr lang="cs-CZ" i="1" dirty="0" err="1" smtClean="0"/>
              <a:t>everything</a:t>
            </a:r>
            <a:endParaRPr lang="cs-CZ" i="1" dirty="0" smtClean="0"/>
          </a:p>
          <a:p>
            <a:r>
              <a:rPr lang="cs-CZ" i="1" dirty="0" err="1" smtClean="0"/>
              <a:t>Potestas</a:t>
            </a:r>
            <a:endParaRPr lang="cs-CZ" i="1" dirty="0" smtClean="0"/>
          </a:p>
          <a:p>
            <a:pPr lvl="1"/>
            <a:r>
              <a:rPr lang="cs-CZ" i="1" dirty="0" smtClean="0"/>
              <a:t>Ius vitae </a:t>
            </a:r>
            <a:r>
              <a:rPr lang="cs-CZ" i="1" dirty="0" err="1" smtClean="0"/>
              <a:t>necisque</a:t>
            </a:r>
            <a:endParaRPr lang="cs-CZ" i="1" dirty="0" smtClean="0"/>
          </a:p>
          <a:p>
            <a:pPr lvl="1"/>
            <a:r>
              <a:rPr lang="cs-CZ" i="1" dirty="0" err="1" smtClean="0"/>
              <a:t>Emancipation</a:t>
            </a:r>
            <a:endParaRPr lang="cs-CZ" i="1" dirty="0" smtClean="0"/>
          </a:p>
          <a:p>
            <a:pPr lvl="1"/>
            <a:r>
              <a:rPr lang="cs-CZ" i="1" dirty="0" err="1" smtClean="0"/>
              <a:t>Adoptio</a:t>
            </a:r>
            <a:r>
              <a:rPr lang="cs-CZ" i="1" dirty="0" smtClean="0"/>
              <a:t>/</a:t>
            </a:r>
            <a:r>
              <a:rPr lang="cs-CZ" i="1" dirty="0" err="1" smtClean="0"/>
              <a:t>arrogatio</a:t>
            </a:r>
            <a:endParaRPr lang="cs-CZ" i="1" dirty="0" smtClean="0"/>
          </a:p>
          <a:p>
            <a:r>
              <a:rPr lang="cs-CZ" i="1" dirty="0" err="1" smtClean="0"/>
              <a:t>Manus</a:t>
            </a:r>
            <a:endParaRPr lang="cs-CZ" i="1" dirty="0" smtClean="0"/>
          </a:p>
          <a:p>
            <a:pPr lvl="1"/>
            <a:r>
              <a:rPr lang="cs-CZ" i="1" dirty="0" err="1" smtClean="0"/>
              <a:t>filiae</a:t>
            </a:r>
            <a:r>
              <a:rPr lang="cs-CZ" i="1" dirty="0" smtClean="0"/>
              <a:t> loco</a:t>
            </a:r>
            <a:r>
              <a:rPr lang="cs-CZ" dirty="0" smtClean="0"/>
              <a:t>, </a:t>
            </a:r>
            <a:r>
              <a:rPr lang="cs-CZ" dirty="0" err="1" smtClean="0"/>
              <a:t>dowry</a:t>
            </a:r>
            <a:endParaRPr lang="cs-CZ" dirty="0" smtClean="0"/>
          </a:p>
          <a:p>
            <a:pPr lvl="1"/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marriage</a:t>
            </a:r>
            <a:endParaRPr lang="cs-CZ" dirty="0" smtClean="0"/>
          </a:p>
          <a:p>
            <a:r>
              <a:rPr lang="cs-CZ" i="1" dirty="0" err="1" smtClean="0"/>
              <a:t>Mancipium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716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09590" y="465992"/>
            <a:ext cx="8086635" cy="597877"/>
          </a:xfrm>
        </p:spPr>
        <p:txBody>
          <a:bodyPr/>
          <a:lstStyle/>
          <a:p>
            <a:r>
              <a:rPr lang="cs-CZ" dirty="0" err="1" smtClean="0"/>
              <a:t>Marriage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509590" y="984738"/>
            <a:ext cx="8082321" cy="4158762"/>
          </a:xfrm>
        </p:spPr>
        <p:txBody>
          <a:bodyPr/>
          <a:lstStyle/>
          <a:p>
            <a:r>
              <a:rPr lang="cs-CZ" dirty="0" err="1" smtClean="0"/>
              <a:t>Conubium</a:t>
            </a:r>
            <a:r>
              <a:rPr lang="cs-CZ" dirty="0" smtClean="0"/>
              <a:t>, </a:t>
            </a:r>
            <a:r>
              <a:rPr lang="cs-CZ" dirty="0" err="1" smtClean="0"/>
              <a:t>concubinatus</a:t>
            </a:r>
            <a:r>
              <a:rPr lang="cs-CZ" dirty="0" smtClean="0"/>
              <a:t>, </a:t>
            </a:r>
            <a:r>
              <a:rPr lang="cs-CZ" dirty="0" err="1" smtClean="0"/>
              <a:t>affectio</a:t>
            </a:r>
            <a:r>
              <a:rPr lang="cs-CZ" dirty="0" smtClean="0"/>
              <a:t> </a:t>
            </a:r>
            <a:r>
              <a:rPr lang="cs-CZ" dirty="0" err="1" smtClean="0"/>
              <a:t>maritalis</a:t>
            </a:r>
            <a:r>
              <a:rPr lang="cs-CZ" dirty="0" smtClean="0"/>
              <a:t>, </a:t>
            </a:r>
            <a:r>
              <a:rPr lang="cs-CZ" dirty="0" err="1" smtClean="0"/>
              <a:t>cum</a:t>
            </a:r>
            <a:r>
              <a:rPr lang="cs-CZ" dirty="0" smtClean="0"/>
              <a:t>/sine in </a:t>
            </a:r>
            <a:r>
              <a:rPr lang="cs-CZ" dirty="0" err="1" smtClean="0"/>
              <a:t>manum</a:t>
            </a:r>
            <a:r>
              <a:rPr lang="cs-CZ" dirty="0" smtClean="0"/>
              <a:t> </a:t>
            </a:r>
            <a:r>
              <a:rPr lang="cs-CZ" dirty="0" err="1" smtClean="0"/>
              <a:t>conventione</a:t>
            </a:r>
            <a:endParaRPr lang="cs-CZ" dirty="0" smtClean="0"/>
          </a:p>
          <a:p>
            <a:r>
              <a:rPr lang="cs-CZ" dirty="0" err="1" smtClean="0"/>
              <a:t>Impedimenta</a:t>
            </a:r>
            <a:r>
              <a:rPr lang="cs-CZ" dirty="0" smtClean="0"/>
              <a:t> matrimonii (</a:t>
            </a:r>
            <a:r>
              <a:rPr lang="cs-CZ" dirty="0" err="1" smtClean="0"/>
              <a:t>absolute</a:t>
            </a:r>
            <a:r>
              <a:rPr lang="cs-CZ" dirty="0" smtClean="0"/>
              <a:t>: </a:t>
            </a:r>
            <a:r>
              <a:rPr lang="cs-CZ" dirty="0" err="1" smtClean="0"/>
              <a:t>age</a:t>
            </a:r>
            <a:r>
              <a:rPr lang="cs-CZ" dirty="0" smtClean="0"/>
              <a:t>, </a:t>
            </a:r>
            <a:r>
              <a:rPr lang="cs-CZ" dirty="0" err="1" smtClean="0"/>
              <a:t>existing</a:t>
            </a:r>
            <a:r>
              <a:rPr lang="cs-CZ" dirty="0" smtClean="0"/>
              <a:t> </a:t>
            </a:r>
            <a:r>
              <a:rPr lang="cs-CZ" dirty="0" err="1" smtClean="0"/>
              <a:t>marriage</a:t>
            </a:r>
            <a:r>
              <a:rPr lang="cs-CZ" dirty="0" smtClean="0"/>
              <a:t>, </a:t>
            </a:r>
            <a:r>
              <a:rPr lang="cs-CZ" dirty="0" err="1" smtClean="0"/>
              <a:t>physical</a:t>
            </a:r>
            <a:r>
              <a:rPr lang="cs-CZ" dirty="0" smtClean="0"/>
              <a:t>/</a:t>
            </a:r>
            <a:r>
              <a:rPr lang="cs-CZ" dirty="0" err="1" smtClean="0"/>
              <a:t>psychical</a:t>
            </a:r>
            <a:r>
              <a:rPr lang="cs-CZ" dirty="0" smtClean="0"/>
              <a:t> </a:t>
            </a:r>
            <a:r>
              <a:rPr lang="cs-CZ" dirty="0" err="1" smtClean="0"/>
              <a:t>incapacity</a:t>
            </a:r>
            <a:r>
              <a:rPr lang="cs-CZ" dirty="0" smtClean="0"/>
              <a:t>,… </a:t>
            </a:r>
            <a:r>
              <a:rPr lang="cs-CZ" dirty="0" err="1" smtClean="0"/>
              <a:t>relative</a:t>
            </a:r>
            <a:r>
              <a:rPr lang="cs-CZ" dirty="0" smtClean="0"/>
              <a:t>: status/</a:t>
            </a:r>
            <a:r>
              <a:rPr lang="cs-CZ" dirty="0" err="1" smtClean="0"/>
              <a:t>occupation</a:t>
            </a:r>
            <a:r>
              <a:rPr lang="cs-CZ" dirty="0" smtClean="0"/>
              <a:t>, </a:t>
            </a:r>
            <a:r>
              <a:rPr lang="cs-CZ" dirty="0" err="1" smtClean="0"/>
              <a:t>consanguinity</a:t>
            </a:r>
            <a:r>
              <a:rPr lang="cs-CZ" dirty="0"/>
              <a:t> </a:t>
            </a:r>
            <a:r>
              <a:rPr lang="cs-CZ" dirty="0" smtClean="0"/>
              <a:t>(no </a:t>
            </a:r>
            <a:r>
              <a:rPr lang="cs-CZ" dirty="0" err="1" smtClean="0"/>
              <a:t>lineal</a:t>
            </a:r>
            <a:r>
              <a:rPr lang="cs-CZ" dirty="0" smtClean="0"/>
              <a:t>, </a:t>
            </a:r>
            <a:r>
              <a:rPr lang="cs-CZ" dirty="0" err="1" smtClean="0"/>
              <a:t>collaterals</a:t>
            </a:r>
            <a:r>
              <a:rPr lang="cs-CZ" dirty="0" smtClean="0"/>
              <a:t>: Claudius </a:t>
            </a:r>
            <a:r>
              <a:rPr lang="cs-CZ" dirty="0" err="1" smtClean="0"/>
              <a:t>married</a:t>
            </a:r>
            <a:r>
              <a:rPr lang="cs-CZ" dirty="0" smtClean="0"/>
              <a:t> his </a:t>
            </a:r>
            <a:r>
              <a:rPr lang="cs-CZ" dirty="0" err="1" smtClean="0"/>
              <a:t>niece</a:t>
            </a:r>
            <a:r>
              <a:rPr lang="cs-CZ" dirty="0" smtClean="0"/>
              <a:t> </a:t>
            </a:r>
            <a:r>
              <a:rPr lang="cs-CZ" dirty="0" err="1" smtClean="0"/>
              <a:t>Agrippina</a:t>
            </a:r>
            <a:r>
              <a:rPr lang="cs-CZ" dirty="0" smtClean="0"/>
              <a:t>), </a:t>
            </a:r>
            <a:r>
              <a:rPr lang="cs-CZ" i="1" dirty="0" err="1" smtClean="0"/>
              <a:t>agnatio</a:t>
            </a:r>
            <a:r>
              <a:rPr lang="cs-CZ" dirty="0" smtClean="0"/>
              <a:t>, religion, </a:t>
            </a:r>
            <a:r>
              <a:rPr lang="cs-CZ" dirty="0" err="1" smtClean="0"/>
              <a:t>tutorship</a:t>
            </a:r>
            <a:r>
              <a:rPr lang="cs-CZ" dirty="0" smtClean="0"/>
              <a:t>,… </a:t>
            </a:r>
          </a:p>
          <a:p>
            <a:r>
              <a:rPr lang="cs-CZ" i="1" dirty="0" err="1" smtClean="0"/>
              <a:t>Coemptio</a:t>
            </a:r>
            <a:r>
              <a:rPr lang="cs-CZ" i="1" dirty="0" smtClean="0"/>
              <a:t>, </a:t>
            </a:r>
            <a:r>
              <a:rPr lang="cs-CZ" i="1" dirty="0" err="1" smtClean="0"/>
              <a:t>confarreatio</a:t>
            </a:r>
            <a:r>
              <a:rPr lang="cs-CZ" i="1" dirty="0" smtClean="0"/>
              <a:t>, usus</a:t>
            </a:r>
          </a:p>
          <a:p>
            <a:r>
              <a:rPr lang="cs-CZ" i="1" dirty="0" err="1" smtClean="0"/>
              <a:t>Contrarius</a:t>
            </a:r>
            <a:r>
              <a:rPr lang="cs-CZ" i="1" dirty="0" smtClean="0"/>
              <a:t> </a:t>
            </a:r>
            <a:r>
              <a:rPr lang="cs-CZ" i="1" dirty="0" err="1" smtClean="0"/>
              <a:t>actus</a:t>
            </a:r>
            <a:r>
              <a:rPr lang="cs-CZ" i="1" dirty="0" smtClean="0"/>
              <a:t>: </a:t>
            </a:r>
            <a:r>
              <a:rPr lang="cs-CZ" i="1" dirty="0" err="1" smtClean="0"/>
              <a:t>Repudium</a:t>
            </a:r>
            <a:r>
              <a:rPr lang="cs-CZ" i="1" dirty="0" smtClean="0"/>
              <a:t> (</a:t>
            </a:r>
            <a:r>
              <a:rPr lang="cs-CZ" i="1" dirty="0" err="1" smtClean="0"/>
              <a:t>one-sidedly</a:t>
            </a:r>
            <a:r>
              <a:rPr lang="cs-CZ" i="1" dirty="0" smtClean="0"/>
              <a:t> by man)/</a:t>
            </a:r>
            <a:r>
              <a:rPr lang="cs-CZ" i="1" dirty="0" err="1" smtClean="0"/>
              <a:t>divortium</a:t>
            </a:r>
            <a:r>
              <a:rPr lang="cs-CZ" i="1" dirty="0" smtClean="0"/>
              <a:t> (</a:t>
            </a:r>
            <a:r>
              <a:rPr lang="cs-CZ" dirty="0" err="1" smtClean="0"/>
              <a:t>agreement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i="1" dirty="0" err="1" smtClean="0"/>
              <a:t>iustae</a:t>
            </a:r>
            <a:r>
              <a:rPr lang="cs-CZ" i="1" dirty="0" smtClean="0"/>
              <a:t> </a:t>
            </a:r>
            <a:r>
              <a:rPr lang="cs-CZ" i="1" dirty="0" err="1" smtClean="0"/>
              <a:t>causae</a:t>
            </a:r>
            <a:r>
              <a:rPr lang="cs-CZ" i="1" dirty="0" smtClean="0"/>
              <a:t>)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1199" y="4686300"/>
            <a:ext cx="8170711" cy="342900"/>
          </a:xfrm>
        </p:spPr>
        <p:txBody>
          <a:bodyPr/>
          <a:lstStyle/>
          <a:p>
            <a:pPr algn="r"/>
            <a:r>
              <a:rPr lang="cs-CZ" altLang="cs-CZ" dirty="0" err="1" smtClean="0"/>
              <a:t>Valeatis</a:t>
            </a:r>
            <a:r>
              <a:rPr lang="cs-CZ" altLang="cs-CZ" dirty="0" smtClean="0"/>
              <a:t>…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law_sablona_16×9_en</Template>
  <TotalTime>71</TotalTime>
  <Words>284</Words>
  <Application>Microsoft Office PowerPoint</Application>
  <PresentationFormat>Předvádění na obrazovce (16:9)</PresentationFormat>
  <Paragraphs>59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mu_sablona_4×3_cz</vt:lpstr>
      <vt:lpstr>Legal Personality and Family</vt:lpstr>
      <vt:lpstr>Legal personality</vt:lpstr>
      <vt:lpstr>Caput</vt:lpstr>
      <vt:lpstr>Capitis deminutio</vt:lpstr>
      <vt:lpstr>Slaves</vt:lpstr>
      <vt:lpstr>Freedmen – liberti(ni)</vt:lpstr>
      <vt:lpstr>Citizenship</vt:lpstr>
      <vt:lpstr>Pater familias</vt:lpstr>
      <vt:lpstr>Marriage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 Černoch</dc:creator>
  <cp:lastModifiedBy>Radek Černoch</cp:lastModifiedBy>
  <cp:revision>15</cp:revision>
  <cp:lastPrinted>1601-01-01T00:00:00Z</cp:lastPrinted>
  <dcterms:created xsi:type="dcterms:W3CDTF">2017-11-08T10:37:57Z</dcterms:created>
  <dcterms:modified xsi:type="dcterms:W3CDTF">2017-11-08T11:49:19Z</dcterms:modified>
</cp:coreProperties>
</file>