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58" r:id="rId1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109" d="100"/>
          <a:sy n="109" d="100"/>
        </p:scale>
        <p:origin x="126" y="528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7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05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Legal</a:t>
            </a:r>
            <a:r>
              <a:rPr lang="cs-CZ" dirty="0" smtClean="0"/>
              <a:t> Personality and </a:t>
            </a:r>
            <a:r>
              <a:rPr lang="cs-CZ" dirty="0" err="1" smtClean="0"/>
              <a:t>Family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1082675" y="4686300"/>
            <a:ext cx="7518399" cy="342900"/>
          </a:xfrm>
        </p:spPr>
        <p:txBody>
          <a:bodyPr/>
          <a:lstStyle/>
          <a:p>
            <a:pPr algn="ctr"/>
            <a:r>
              <a:rPr lang="cs-CZ" altLang="cs-CZ" dirty="0"/>
              <a:t>JUDr. Mgr. Radek Černoch, Ph.D., </a:t>
            </a:r>
            <a:r>
              <a:rPr lang="en-US" altLang="cs-CZ" dirty="0"/>
              <a:t>Department of the History of the State and Law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Legal</a:t>
            </a:r>
            <a:r>
              <a:rPr lang="cs-CZ" dirty="0" smtClean="0"/>
              <a:t> personality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endParaRPr lang="cs-CZ" dirty="0" smtClean="0"/>
          </a:p>
          <a:p>
            <a:pPr lvl="1"/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slides</a:t>
            </a:r>
            <a:endParaRPr lang="cs-CZ" dirty="0"/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endParaRPr lang="cs-CZ" dirty="0" smtClean="0"/>
          </a:p>
          <a:p>
            <a:pPr lvl="1"/>
            <a:r>
              <a:rPr lang="cs-CZ" dirty="0" smtClean="0"/>
              <a:t>Municipia, </a:t>
            </a:r>
            <a:r>
              <a:rPr lang="cs-CZ" dirty="0" err="1" smtClean="0"/>
              <a:t>State</a:t>
            </a:r>
            <a:endParaRPr lang="cs-CZ" dirty="0" smtClean="0"/>
          </a:p>
          <a:p>
            <a:pPr lvl="1"/>
            <a:r>
              <a:rPr lang="cs-CZ" dirty="0" err="1" smtClean="0"/>
              <a:t>Churches</a:t>
            </a:r>
            <a:r>
              <a:rPr lang="cs-CZ" dirty="0" smtClean="0"/>
              <a:t> and </a:t>
            </a:r>
            <a:r>
              <a:rPr lang="cs-CZ" dirty="0" err="1" smtClean="0"/>
              <a:t>charities</a:t>
            </a:r>
            <a:endParaRPr lang="cs-CZ" dirty="0" smtClean="0"/>
          </a:p>
          <a:p>
            <a:pPr lvl="1"/>
            <a:r>
              <a:rPr lang="cs-CZ" dirty="0" err="1" smtClean="0"/>
              <a:t>Collegia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Caput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Status </a:t>
            </a:r>
            <a:r>
              <a:rPr lang="cs-CZ" i="1" dirty="0" err="1" smtClean="0"/>
              <a:t>libertatis</a:t>
            </a:r>
            <a:endParaRPr lang="cs-CZ" i="1" dirty="0" smtClean="0"/>
          </a:p>
          <a:p>
            <a:r>
              <a:rPr lang="cs-CZ" i="1" dirty="0" smtClean="0"/>
              <a:t>Status </a:t>
            </a:r>
            <a:r>
              <a:rPr lang="cs-CZ" i="1" dirty="0" err="1" smtClean="0"/>
              <a:t>civitatis</a:t>
            </a:r>
            <a:endParaRPr lang="cs-CZ" i="1" dirty="0" smtClean="0"/>
          </a:p>
          <a:p>
            <a:r>
              <a:rPr lang="cs-CZ" i="1" dirty="0" smtClean="0"/>
              <a:t>Status </a:t>
            </a:r>
            <a:r>
              <a:rPr lang="cs-CZ" i="1" dirty="0" err="1" smtClean="0"/>
              <a:t>familiae</a:t>
            </a:r>
            <a:r>
              <a:rPr lang="cs-CZ" i="1" dirty="0" smtClean="0"/>
              <a:t> (</a:t>
            </a:r>
            <a:r>
              <a:rPr lang="cs-CZ" i="1" dirty="0" err="1" smtClean="0"/>
              <a:t>cognatio</a:t>
            </a:r>
            <a:r>
              <a:rPr lang="cs-CZ" i="1" dirty="0" smtClean="0"/>
              <a:t>/</a:t>
            </a:r>
            <a:r>
              <a:rPr lang="cs-CZ" i="1" dirty="0" err="1" smtClean="0"/>
              <a:t>agnatio</a:t>
            </a:r>
            <a:r>
              <a:rPr lang="cs-CZ" i="1" dirty="0" smtClean="0"/>
              <a:t>)</a:t>
            </a:r>
          </a:p>
          <a:p>
            <a:pPr lvl="1"/>
            <a:endParaRPr lang="cs-CZ" i="1" dirty="0"/>
          </a:p>
          <a:p>
            <a:pPr lvl="1"/>
            <a:r>
              <a:rPr lang="cs-CZ" i="1" dirty="0" smtClean="0"/>
              <a:t>Status </a:t>
            </a:r>
            <a:r>
              <a:rPr lang="cs-CZ" i="1" dirty="0" err="1" smtClean="0"/>
              <a:t>illaesae</a:t>
            </a:r>
            <a:r>
              <a:rPr lang="cs-CZ" i="1" dirty="0" smtClean="0"/>
              <a:t> </a:t>
            </a:r>
            <a:r>
              <a:rPr lang="cs-CZ" i="1" dirty="0" err="1" smtClean="0"/>
              <a:t>existimationis</a:t>
            </a:r>
            <a:r>
              <a:rPr lang="cs-CZ" i="1" dirty="0" smtClean="0"/>
              <a:t> (</a:t>
            </a:r>
            <a:r>
              <a:rPr lang="cs-CZ" i="1" dirty="0" err="1" smtClean="0"/>
              <a:t>infamia</a:t>
            </a:r>
            <a:r>
              <a:rPr lang="cs-CZ" i="1" dirty="0" smtClean="0"/>
              <a:t>, </a:t>
            </a:r>
            <a:r>
              <a:rPr lang="cs-CZ" i="1" dirty="0" err="1" smtClean="0"/>
              <a:t>turpitudo</a:t>
            </a:r>
            <a:r>
              <a:rPr lang="cs-CZ" i="1" dirty="0" smtClean="0"/>
              <a:t>)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6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Capitis</a:t>
            </a:r>
            <a:r>
              <a:rPr lang="cs-CZ" i="1" dirty="0" smtClean="0"/>
              <a:t> </a:t>
            </a:r>
            <a:r>
              <a:rPr lang="cs-CZ" i="1" dirty="0" err="1" smtClean="0"/>
              <a:t>deminutio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Maxima</a:t>
            </a:r>
          </a:p>
          <a:p>
            <a:r>
              <a:rPr lang="cs-CZ" i="1" dirty="0" smtClean="0"/>
              <a:t>Media</a:t>
            </a:r>
          </a:p>
          <a:p>
            <a:r>
              <a:rPr lang="cs-CZ" i="1" dirty="0" smtClean="0"/>
              <a:t>Minima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05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Slaves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435594"/>
          </a:xfrm>
        </p:spPr>
        <p:txBody>
          <a:bodyPr/>
          <a:lstStyle/>
          <a:p>
            <a:r>
              <a:rPr lang="cs-CZ" i="1" dirty="0" smtClean="0"/>
              <a:t>Servus </a:t>
            </a:r>
            <a:r>
              <a:rPr lang="cs-CZ" i="1" dirty="0" err="1" smtClean="0"/>
              <a:t>nullum</a:t>
            </a:r>
            <a:r>
              <a:rPr lang="cs-CZ" i="1" dirty="0" smtClean="0"/>
              <a:t> </a:t>
            </a:r>
            <a:r>
              <a:rPr lang="cs-CZ" i="1" dirty="0" err="1" smtClean="0"/>
              <a:t>caput</a:t>
            </a:r>
            <a:r>
              <a:rPr lang="cs-CZ" i="1" dirty="0" smtClean="0"/>
              <a:t> </a:t>
            </a:r>
            <a:r>
              <a:rPr lang="cs-CZ" i="1" dirty="0" err="1" smtClean="0"/>
              <a:t>habet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A </a:t>
            </a:r>
            <a:r>
              <a:rPr lang="cs-CZ" dirty="0" err="1" smtClean="0"/>
              <a:t>thing</a:t>
            </a:r>
            <a:r>
              <a:rPr lang="cs-CZ" dirty="0" smtClean="0"/>
              <a:t> (</a:t>
            </a:r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actions</a:t>
            </a:r>
            <a:r>
              <a:rPr lang="cs-CZ" dirty="0" smtClean="0"/>
              <a:t>), not </a:t>
            </a:r>
            <a:r>
              <a:rPr lang="cs-CZ" dirty="0" err="1" smtClean="0"/>
              <a:t>legal</a:t>
            </a:r>
            <a:r>
              <a:rPr lang="cs-CZ" dirty="0" smtClean="0"/>
              <a:t> person (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Enslavement</a:t>
            </a:r>
            <a:r>
              <a:rPr lang="cs-CZ" dirty="0" smtClean="0"/>
              <a:t>: </a:t>
            </a:r>
            <a:r>
              <a:rPr lang="cs-CZ" dirty="0" err="1" smtClean="0"/>
              <a:t>Birth</a:t>
            </a:r>
            <a:r>
              <a:rPr lang="cs-CZ" dirty="0" smtClean="0"/>
              <a:t>, </a:t>
            </a:r>
            <a:r>
              <a:rPr lang="cs-CZ" dirty="0" err="1" smtClean="0"/>
              <a:t>Capture</a:t>
            </a:r>
            <a:r>
              <a:rPr lang="cs-CZ" dirty="0" smtClean="0"/>
              <a:t>, </a:t>
            </a:r>
            <a:r>
              <a:rPr lang="cs-CZ" dirty="0" err="1" smtClean="0"/>
              <a:t>Punishment</a:t>
            </a:r>
            <a:r>
              <a:rPr lang="cs-CZ" dirty="0" smtClean="0"/>
              <a:t>, </a:t>
            </a:r>
            <a:r>
              <a:rPr lang="cs-CZ" dirty="0" err="1" smtClean="0"/>
              <a:t>Sale</a:t>
            </a:r>
            <a:r>
              <a:rPr lang="cs-CZ" dirty="0" smtClean="0"/>
              <a:t> by pater </a:t>
            </a:r>
            <a:r>
              <a:rPr lang="cs-CZ" dirty="0" err="1" smtClean="0"/>
              <a:t>familias</a:t>
            </a:r>
            <a:endParaRPr lang="cs-CZ" dirty="0" smtClean="0"/>
          </a:p>
          <a:p>
            <a:pPr lvl="1"/>
            <a:r>
              <a:rPr lang="cs-CZ" dirty="0" smtClean="0"/>
              <a:t>Ius postliminii (</a:t>
            </a:r>
            <a:r>
              <a:rPr lang="cs-CZ" i="1" dirty="0" err="1" smtClean="0"/>
              <a:t>fictio</a:t>
            </a:r>
            <a:r>
              <a:rPr lang="cs-CZ" i="1" dirty="0" smtClean="0"/>
              <a:t> </a:t>
            </a:r>
            <a:r>
              <a:rPr lang="cs-CZ" i="1" dirty="0" err="1" smtClean="0"/>
              <a:t>legis</a:t>
            </a:r>
            <a:r>
              <a:rPr lang="cs-CZ" i="1" dirty="0" smtClean="0"/>
              <a:t> </a:t>
            </a:r>
            <a:r>
              <a:rPr lang="cs-CZ" i="1" dirty="0" err="1" smtClean="0"/>
              <a:t>Corneliae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Peculium</a:t>
            </a:r>
            <a:endParaRPr lang="cs-CZ" dirty="0" smtClean="0"/>
          </a:p>
          <a:p>
            <a:r>
              <a:rPr lang="cs-CZ" dirty="0" err="1" smtClean="0"/>
              <a:t>Release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Freedmen</a:t>
            </a:r>
            <a:r>
              <a:rPr lang="cs-CZ" dirty="0" smtClean="0"/>
              <a:t> – </a:t>
            </a:r>
            <a:r>
              <a:rPr lang="cs-CZ" i="1" dirty="0" err="1" smtClean="0"/>
              <a:t>liberti</a:t>
            </a:r>
            <a:r>
              <a:rPr lang="cs-CZ" i="1" dirty="0" smtClean="0"/>
              <a:t>(ni)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Release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manumissio</a:t>
            </a:r>
            <a:r>
              <a:rPr lang="cs-CZ" i="1" dirty="0" smtClean="0"/>
              <a:t>): </a:t>
            </a:r>
            <a:r>
              <a:rPr lang="cs-CZ" i="1" dirty="0" err="1" smtClean="0"/>
              <a:t>vindicta</a:t>
            </a:r>
            <a:r>
              <a:rPr lang="cs-CZ" i="1" dirty="0" smtClean="0"/>
              <a:t> (</a:t>
            </a:r>
            <a:r>
              <a:rPr lang="cs-CZ" i="1" dirty="0" err="1" smtClean="0"/>
              <a:t>assertor</a:t>
            </a:r>
            <a:r>
              <a:rPr lang="cs-CZ" i="1" dirty="0" smtClean="0"/>
              <a:t> </a:t>
            </a:r>
            <a:r>
              <a:rPr lang="cs-CZ" i="1" dirty="0" err="1" smtClean="0"/>
              <a:t>libertatis</a:t>
            </a:r>
            <a:r>
              <a:rPr lang="cs-CZ" i="1" dirty="0" smtClean="0"/>
              <a:t>), census</a:t>
            </a:r>
            <a:r>
              <a:rPr lang="cs-CZ" dirty="0" smtClean="0"/>
              <a:t>, testament (</a:t>
            </a:r>
            <a:r>
              <a:rPr lang="cs-CZ" i="1" dirty="0" smtClean="0"/>
              <a:t>lex </a:t>
            </a:r>
            <a:r>
              <a:rPr lang="cs-CZ" i="1" dirty="0" err="1" smtClean="0"/>
              <a:t>Fufia</a:t>
            </a:r>
            <a:r>
              <a:rPr lang="cs-CZ" i="1" dirty="0" smtClean="0"/>
              <a:t> </a:t>
            </a:r>
            <a:r>
              <a:rPr lang="cs-CZ" i="1" dirty="0" err="1" smtClean="0"/>
              <a:t>Caninia</a:t>
            </a:r>
            <a:r>
              <a:rPr lang="cs-CZ" dirty="0" smtClean="0"/>
              <a:t>), </a:t>
            </a:r>
            <a:r>
              <a:rPr lang="cs-CZ" dirty="0" err="1" smtClean="0"/>
              <a:t>church</a:t>
            </a:r>
            <a:r>
              <a:rPr lang="cs-CZ" dirty="0" smtClean="0"/>
              <a:t>, </a:t>
            </a:r>
            <a:r>
              <a:rPr lang="cs-CZ" dirty="0" err="1" smtClean="0"/>
              <a:t>informal</a:t>
            </a:r>
            <a:r>
              <a:rPr lang="cs-CZ" dirty="0" smtClean="0"/>
              <a:t> (</a:t>
            </a:r>
            <a:r>
              <a:rPr lang="cs-CZ" i="1" dirty="0" err="1" smtClean="0"/>
              <a:t>epistula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smtClean="0"/>
              <a:t>inter </a:t>
            </a:r>
            <a:r>
              <a:rPr lang="cs-CZ" i="1" dirty="0" err="1" smtClean="0"/>
              <a:t>amicos</a:t>
            </a:r>
            <a:r>
              <a:rPr lang="cs-CZ" dirty="0" smtClean="0"/>
              <a:t>, but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 err="1" smtClean="0"/>
              <a:t>obtained</a:t>
            </a:r>
            <a:r>
              <a:rPr lang="cs-CZ" dirty="0" smtClean="0"/>
              <a:t> </a:t>
            </a:r>
            <a:r>
              <a:rPr lang="cs-CZ" dirty="0" err="1" smtClean="0"/>
              <a:t>belongs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master)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62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Citizenship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Commercium</a:t>
            </a:r>
            <a:r>
              <a:rPr lang="cs-CZ" dirty="0" smtClean="0"/>
              <a:t>, </a:t>
            </a:r>
            <a:r>
              <a:rPr lang="cs-CZ" dirty="0" err="1" smtClean="0"/>
              <a:t>connubium</a:t>
            </a:r>
            <a:r>
              <a:rPr lang="cs-CZ" dirty="0" smtClean="0"/>
              <a:t>, </a:t>
            </a:r>
            <a:r>
              <a:rPr lang="cs-CZ" dirty="0" err="1" smtClean="0"/>
              <a:t>testamenti</a:t>
            </a:r>
            <a:r>
              <a:rPr lang="cs-CZ" dirty="0" smtClean="0"/>
              <a:t> </a:t>
            </a:r>
            <a:r>
              <a:rPr lang="cs-CZ" dirty="0" err="1" smtClean="0"/>
              <a:t>factio</a:t>
            </a:r>
            <a:endParaRPr lang="cs-CZ" dirty="0" smtClean="0"/>
          </a:p>
          <a:p>
            <a:r>
              <a:rPr lang="cs-CZ" dirty="0" err="1" smtClean="0"/>
              <a:t>Gain</a:t>
            </a:r>
            <a:r>
              <a:rPr lang="cs-CZ" dirty="0" smtClean="0"/>
              <a:t>: </a:t>
            </a:r>
            <a:r>
              <a:rPr lang="cs-CZ" dirty="0" err="1" smtClean="0"/>
              <a:t>Birth</a:t>
            </a:r>
            <a:r>
              <a:rPr lang="cs-CZ" dirty="0" smtClean="0"/>
              <a:t>, 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manumission</a:t>
            </a:r>
            <a:r>
              <a:rPr lang="cs-CZ" dirty="0" smtClean="0"/>
              <a:t>, Grant (</a:t>
            </a:r>
            <a:r>
              <a:rPr lang="cs-CZ" i="1" dirty="0" err="1" smtClean="0"/>
              <a:t>veterani</a:t>
            </a:r>
            <a:r>
              <a:rPr lang="cs-CZ" i="1" dirty="0" smtClean="0"/>
              <a:t>, </a:t>
            </a:r>
            <a:r>
              <a:rPr lang="cs-CZ" i="1" dirty="0" err="1" smtClean="0"/>
              <a:t>constitutio</a:t>
            </a:r>
            <a:r>
              <a:rPr lang="cs-CZ" i="1" dirty="0" smtClean="0"/>
              <a:t> </a:t>
            </a:r>
            <a:r>
              <a:rPr lang="cs-CZ" i="1" dirty="0" err="1" smtClean="0"/>
              <a:t>Antoniniana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Sui</a:t>
            </a:r>
            <a:r>
              <a:rPr lang="cs-CZ" dirty="0" smtClean="0"/>
              <a:t>/</a:t>
            </a:r>
            <a:r>
              <a:rPr lang="cs-CZ" dirty="0" err="1" smtClean="0"/>
              <a:t>alieni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(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r>
              <a:rPr lang="cs-CZ" dirty="0" smtClean="0"/>
              <a:t>), </a:t>
            </a:r>
            <a:r>
              <a:rPr lang="cs-CZ" dirty="0" err="1" smtClean="0"/>
              <a:t>men</a:t>
            </a:r>
            <a:r>
              <a:rPr lang="cs-CZ" dirty="0" smtClean="0"/>
              <a:t>/</a:t>
            </a:r>
            <a:r>
              <a:rPr lang="cs-CZ" dirty="0" err="1" smtClean="0"/>
              <a:t>women</a:t>
            </a:r>
            <a:r>
              <a:rPr lang="cs-CZ" dirty="0" smtClean="0"/>
              <a:t> (</a:t>
            </a:r>
            <a:r>
              <a:rPr lang="cs-CZ" i="1" dirty="0" smtClean="0"/>
              <a:t>ius </a:t>
            </a:r>
            <a:r>
              <a:rPr lang="cs-CZ" i="1" dirty="0" err="1" smtClean="0"/>
              <a:t>trium</a:t>
            </a:r>
            <a:r>
              <a:rPr lang="cs-CZ" i="1" dirty="0" smtClean="0"/>
              <a:t>/</a:t>
            </a:r>
            <a:r>
              <a:rPr lang="cs-CZ" i="1" dirty="0" err="1" smtClean="0"/>
              <a:t>quattuor</a:t>
            </a:r>
            <a:r>
              <a:rPr lang="cs-CZ" i="1" dirty="0" smtClean="0"/>
              <a:t> </a:t>
            </a:r>
            <a:r>
              <a:rPr lang="cs-CZ" i="1" dirty="0" err="1" smtClean="0"/>
              <a:t>liberorum</a:t>
            </a:r>
            <a:r>
              <a:rPr lang="cs-CZ" dirty="0" smtClean="0"/>
              <a:t>), </a:t>
            </a:r>
            <a:r>
              <a:rPr lang="cs-CZ" dirty="0" err="1" smtClean="0"/>
              <a:t>ingenui</a:t>
            </a:r>
            <a:r>
              <a:rPr lang="cs-CZ" dirty="0" smtClean="0"/>
              <a:t>/libertini</a:t>
            </a:r>
          </a:p>
          <a:p>
            <a:r>
              <a:rPr lang="cs-CZ" dirty="0" smtClean="0"/>
              <a:t>Latini</a:t>
            </a:r>
          </a:p>
          <a:p>
            <a:r>
              <a:rPr lang="cs-CZ" dirty="0" err="1" smtClean="0"/>
              <a:t>Peregrini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61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641839"/>
            <a:ext cx="8086635" cy="457200"/>
          </a:xfrm>
        </p:spPr>
        <p:txBody>
          <a:bodyPr/>
          <a:lstStyle/>
          <a:p>
            <a:r>
              <a:rPr lang="cs-CZ" i="1" dirty="0" smtClean="0"/>
              <a:t>Pater </a:t>
            </a:r>
            <a:r>
              <a:rPr lang="cs-CZ" i="1" dirty="0" err="1" smtClean="0"/>
              <a:t>familias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967154"/>
            <a:ext cx="8082321" cy="4062045"/>
          </a:xfrm>
        </p:spPr>
        <p:txBody>
          <a:bodyPr/>
          <a:lstStyle/>
          <a:p>
            <a:pPr lvl="1"/>
            <a:r>
              <a:rPr lang="cs-CZ" i="1" dirty="0" err="1"/>
              <a:t>a</a:t>
            </a:r>
            <a:r>
              <a:rPr lang="cs-CZ" i="1" dirty="0" err="1" smtClean="0"/>
              <a:t>cquires</a:t>
            </a:r>
            <a:r>
              <a:rPr lang="cs-CZ" i="1" dirty="0" smtClean="0"/>
              <a:t> </a:t>
            </a:r>
            <a:r>
              <a:rPr lang="cs-CZ" i="1" dirty="0" err="1" smtClean="0"/>
              <a:t>everything</a:t>
            </a:r>
            <a:endParaRPr lang="cs-CZ" i="1" dirty="0" smtClean="0"/>
          </a:p>
          <a:p>
            <a:r>
              <a:rPr lang="cs-CZ" i="1" dirty="0" err="1" smtClean="0"/>
              <a:t>Potestas</a:t>
            </a:r>
            <a:endParaRPr lang="cs-CZ" i="1" dirty="0" smtClean="0"/>
          </a:p>
          <a:p>
            <a:pPr lvl="1"/>
            <a:r>
              <a:rPr lang="cs-CZ" i="1" dirty="0" smtClean="0"/>
              <a:t>Ius vitae </a:t>
            </a:r>
            <a:r>
              <a:rPr lang="cs-CZ" i="1" dirty="0" err="1" smtClean="0"/>
              <a:t>necisque</a:t>
            </a:r>
            <a:endParaRPr lang="cs-CZ" i="1" dirty="0" smtClean="0"/>
          </a:p>
          <a:p>
            <a:pPr lvl="1"/>
            <a:r>
              <a:rPr lang="cs-CZ" i="1" dirty="0" err="1" smtClean="0"/>
              <a:t>Emancipation</a:t>
            </a:r>
            <a:endParaRPr lang="cs-CZ" i="1" dirty="0" smtClean="0"/>
          </a:p>
          <a:p>
            <a:pPr lvl="1"/>
            <a:r>
              <a:rPr lang="cs-CZ" i="1" dirty="0" err="1" smtClean="0"/>
              <a:t>Adoptio</a:t>
            </a:r>
            <a:r>
              <a:rPr lang="cs-CZ" i="1" dirty="0" smtClean="0"/>
              <a:t>/</a:t>
            </a:r>
            <a:r>
              <a:rPr lang="cs-CZ" i="1" dirty="0" err="1" smtClean="0"/>
              <a:t>arrogatio</a:t>
            </a:r>
            <a:endParaRPr lang="cs-CZ" i="1" dirty="0" smtClean="0"/>
          </a:p>
          <a:p>
            <a:r>
              <a:rPr lang="cs-CZ" i="1" dirty="0" err="1" smtClean="0"/>
              <a:t>Manus</a:t>
            </a:r>
            <a:endParaRPr lang="cs-CZ" i="1" dirty="0" smtClean="0"/>
          </a:p>
          <a:p>
            <a:pPr lvl="1"/>
            <a:r>
              <a:rPr lang="cs-CZ" i="1" dirty="0" err="1" smtClean="0"/>
              <a:t>filiae</a:t>
            </a:r>
            <a:r>
              <a:rPr lang="cs-CZ" i="1" dirty="0" smtClean="0"/>
              <a:t> loco</a:t>
            </a:r>
            <a:r>
              <a:rPr lang="cs-CZ" dirty="0" smtClean="0"/>
              <a:t>, </a:t>
            </a:r>
            <a:r>
              <a:rPr lang="cs-CZ" dirty="0" err="1" smtClean="0"/>
              <a:t>dowry</a:t>
            </a:r>
            <a:endParaRPr lang="cs-CZ" dirty="0" smtClean="0"/>
          </a:p>
          <a:p>
            <a:pPr lvl="1"/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marriage</a:t>
            </a:r>
            <a:endParaRPr lang="cs-CZ" dirty="0" smtClean="0"/>
          </a:p>
          <a:p>
            <a:r>
              <a:rPr lang="cs-CZ" i="1" dirty="0" err="1" smtClean="0"/>
              <a:t>Mancipium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71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09590" y="465992"/>
            <a:ext cx="8086635" cy="597877"/>
          </a:xfrm>
        </p:spPr>
        <p:txBody>
          <a:bodyPr/>
          <a:lstStyle/>
          <a:p>
            <a:r>
              <a:rPr lang="cs-CZ" dirty="0" err="1" smtClean="0"/>
              <a:t>Marriage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09590" y="984738"/>
            <a:ext cx="8082321" cy="4158762"/>
          </a:xfrm>
        </p:spPr>
        <p:txBody>
          <a:bodyPr/>
          <a:lstStyle/>
          <a:p>
            <a:r>
              <a:rPr lang="cs-CZ" dirty="0" err="1" smtClean="0"/>
              <a:t>Conubium</a:t>
            </a:r>
            <a:r>
              <a:rPr lang="cs-CZ" dirty="0" smtClean="0"/>
              <a:t>, </a:t>
            </a:r>
            <a:r>
              <a:rPr lang="cs-CZ" dirty="0" err="1" smtClean="0"/>
              <a:t>concubinatus</a:t>
            </a:r>
            <a:r>
              <a:rPr lang="cs-CZ" dirty="0" smtClean="0"/>
              <a:t>, </a:t>
            </a:r>
            <a:r>
              <a:rPr lang="cs-CZ" dirty="0" err="1" smtClean="0"/>
              <a:t>affectio</a:t>
            </a:r>
            <a:r>
              <a:rPr lang="cs-CZ" dirty="0" smtClean="0"/>
              <a:t> </a:t>
            </a:r>
            <a:r>
              <a:rPr lang="cs-CZ" dirty="0" err="1" smtClean="0"/>
              <a:t>maritalis</a:t>
            </a:r>
            <a:r>
              <a:rPr lang="cs-CZ" dirty="0" smtClean="0"/>
              <a:t>, </a:t>
            </a:r>
            <a:r>
              <a:rPr lang="cs-CZ" dirty="0" err="1" smtClean="0"/>
              <a:t>cum</a:t>
            </a:r>
            <a:r>
              <a:rPr lang="cs-CZ" dirty="0" smtClean="0"/>
              <a:t>/sine in </a:t>
            </a:r>
            <a:r>
              <a:rPr lang="cs-CZ" dirty="0" err="1" smtClean="0"/>
              <a:t>manum</a:t>
            </a:r>
            <a:r>
              <a:rPr lang="cs-CZ" dirty="0" smtClean="0"/>
              <a:t> </a:t>
            </a:r>
            <a:r>
              <a:rPr lang="cs-CZ" dirty="0" err="1" smtClean="0"/>
              <a:t>conventione</a:t>
            </a:r>
            <a:endParaRPr lang="cs-CZ" dirty="0" smtClean="0"/>
          </a:p>
          <a:p>
            <a:r>
              <a:rPr lang="cs-CZ" dirty="0" err="1" smtClean="0"/>
              <a:t>Impedimenta</a:t>
            </a:r>
            <a:r>
              <a:rPr lang="cs-CZ" dirty="0" smtClean="0"/>
              <a:t> matrimonii (</a:t>
            </a:r>
            <a:r>
              <a:rPr lang="cs-CZ" dirty="0" err="1" smtClean="0"/>
              <a:t>absolute</a:t>
            </a:r>
            <a:r>
              <a:rPr lang="cs-CZ" dirty="0" smtClean="0"/>
              <a:t>: </a:t>
            </a:r>
            <a:r>
              <a:rPr lang="cs-CZ" dirty="0" err="1" smtClean="0"/>
              <a:t>age</a:t>
            </a:r>
            <a:r>
              <a:rPr lang="cs-CZ" dirty="0" smtClean="0"/>
              <a:t>,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marriage</a:t>
            </a:r>
            <a:r>
              <a:rPr lang="cs-CZ" dirty="0" smtClean="0"/>
              <a:t>, </a:t>
            </a:r>
            <a:r>
              <a:rPr lang="cs-CZ" dirty="0" err="1" smtClean="0"/>
              <a:t>physical</a:t>
            </a:r>
            <a:r>
              <a:rPr lang="cs-CZ" dirty="0" smtClean="0"/>
              <a:t>/</a:t>
            </a:r>
            <a:r>
              <a:rPr lang="cs-CZ" dirty="0" err="1" smtClean="0"/>
              <a:t>psychical</a:t>
            </a:r>
            <a:r>
              <a:rPr lang="cs-CZ" dirty="0" smtClean="0"/>
              <a:t> </a:t>
            </a:r>
            <a:r>
              <a:rPr lang="cs-CZ" dirty="0" err="1" smtClean="0"/>
              <a:t>incapacity</a:t>
            </a:r>
            <a:r>
              <a:rPr lang="cs-CZ" dirty="0" smtClean="0"/>
              <a:t>,… </a:t>
            </a:r>
            <a:r>
              <a:rPr lang="cs-CZ" dirty="0" err="1" smtClean="0"/>
              <a:t>relative</a:t>
            </a:r>
            <a:r>
              <a:rPr lang="cs-CZ" dirty="0" smtClean="0"/>
              <a:t>: status/</a:t>
            </a:r>
            <a:r>
              <a:rPr lang="cs-CZ" dirty="0" err="1" smtClean="0"/>
              <a:t>occupation</a:t>
            </a:r>
            <a:r>
              <a:rPr lang="cs-CZ" dirty="0" smtClean="0"/>
              <a:t>, </a:t>
            </a:r>
            <a:r>
              <a:rPr lang="cs-CZ" dirty="0" err="1" smtClean="0"/>
              <a:t>consanguinity</a:t>
            </a:r>
            <a:r>
              <a:rPr lang="cs-CZ" dirty="0"/>
              <a:t> </a:t>
            </a:r>
            <a:r>
              <a:rPr lang="cs-CZ" dirty="0" smtClean="0"/>
              <a:t>(no </a:t>
            </a:r>
            <a:r>
              <a:rPr lang="cs-CZ" dirty="0" err="1" smtClean="0"/>
              <a:t>lineal</a:t>
            </a:r>
            <a:r>
              <a:rPr lang="cs-CZ" dirty="0" smtClean="0"/>
              <a:t>, </a:t>
            </a:r>
            <a:r>
              <a:rPr lang="cs-CZ" dirty="0" err="1" smtClean="0"/>
              <a:t>collaterals</a:t>
            </a:r>
            <a:r>
              <a:rPr lang="cs-CZ" dirty="0" smtClean="0"/>
              <a:t>: Claudius </a:t>
            </a:r>
            <a:r>
              <a:rPr lang="cs-CZ" dirty="0" err="1" smtClean="0"/>
              <a:t>married</a:t>
            </a:r>
            <a:r>
              <a:rPr lang="cs-CZ" dirty="0" smtClean="0"/>
              <a:t> his </a:t>
            </a:r>
            <a:r>
              <a:rPr lang="cs-CZ" dirty="0" err="1" smtClean="0"/>
              <a:t>niece</a:t>
            </a:r>
            <a:r>
              <a:rPr lang="cs-CZ" dirty="0" smtClean="0"/>
              <a:t> </a:t>
            </a:r>
            <a:r>
              <a:rPr lang="cs-CZ" dirty="0" err="1" smtClean="0"/>
              <a:t>Agrippina</a:t>
            </a:r>
            <a:r>
              <a:rPr lang="cs-CZ" dirty="0" smtClean="0"/>
              <a:t>), </a:t>
            </a:r>
            <a:r>
              <a:rPr lang="cs-CZ" i="1" dirty="0" err="1" smtClean="0"/>
              <a:t>agnatio</a:t>
            </a:r>
            <a:r>
              <a:rPr lang="cs-CZ" dirty="0" smtClean="0"/>
              <a:t>, religion, </a:t>
            </a:r>
            <a:r>
              <a:rPr lang="cs-CZ" dirty="0" err="1" smtClean="0"/>
              <a:t>tutorship</a:t>
            </a:r>
            <a:r>
              <a:rPr lang="cs-CZ" dirty="0" smtClean="0"/>
              <a:t>,… </a:t>
            </a:r>
          </a:p>
          <a:p>
            <a:r>
              <a:rPr lang="cs-CZ" i="1" dirty="0" err="1" smtClean="0"/>
              <a:t>Coemptio</a:t>
            </a:r>
            <a:r>
              <a:rPr lang="cs-CZ" i="1" dirty="0" smtClean="0"/>
              <a:t>, </a:t>
            </a:r>
            <a:r>
              <a:rPr lang="cs-CZ" i="1" dirty="0" err="1" smtClean="0"/>
              <a:t>confarreatio</a:t>
            </a:r>
            <a:r>
              <a:rPr lang="cs-CZ" i="1" dirty="0" smtClean="0"/>
              <a:t>, usus</a:t>
            </a:r>
          </a:p>
          <a:p>
            <a:r>
              <a:rPr lang="cs-CZ" i="1" dirty="0" err="1" smtClean="0"/>
              <a:t>Contrarius</a:t>
            </a:r>
            <a:r>
              <a:rPr lang="cs-CZ" i="1" dirty="0" smtClean="0"/>
              <a:t> </a:t>
            </a:r>
            <a:r>
              <a:rPr lang="cs-CZ" i="1" dirty="0" err="1" smtClean="0"/>
              <a:t>actus</a:t>
            </a:r>
            <a:r>
              <a:rPr lang="cs-CZ" i="1" dirty="0" smtClean="0"/>
              <a:t>: </a:t>
            </a:r>
            <a:r>
              <a:rPr lang="cs-CZ" i="1" dirty="0" err="1" smtClean="0"/>
              <a:t>Repudium</a:t>
            </a:r>
            <a:r>
              <a:rPr lang="cs-CZ" i="1" dirty="0" smtClean="0"/>
              <a:t> (</a:t>
            </a:r>
            <a:r>
              <a:rPr lang="cs-CZ" i="1" dirty="0" err="1" smtClean="0"/>
              <a:t>one-sidedly</a:t>
            </a:r>
            <a:r>
              <a:rPr lang="cs-CZ" i="1" dirty="0" smtClean="0"/>
              <a:t> by man)/</a:t>
            </a:r>
            <a:r>
              <a:rPr lang="cs-CZ" i="1" dirty="0" err="1" smtClean="0"/>
              <a:t>divortium</a:t>
            </a:r>
            <a:r>
              <a:rPr lang="cs-CZ" i="1" dirty="0" smtClean="0"/>
              <a:t> (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err="1" smtClean="0"/>
              <a:t>iustae</a:t>
            </a:r>
            <a:r>
              <a:rPr lang="cs-CZ" i="1" dirty="0" smtClean="0"/>
              <a:t> </a:t>
            </a:r>
            <a:r>
              <a:rPr lang="cs-CZ" i="1" dirty="0" err="1" smtClean="0"/>
              <a:t>causae</a:t>
            </a:r>
            <a:r>
              <a:rPr lang="cs-CZ" i="1" dirty="0" smtClean="0"/>
              <a:t>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1199" y="4686300"/>
            <a:ext cx="8170711" cy="342900"/>
          </a:xfrm>
        </p:spPr>
        <p:txBody>
          <a:bodyPr/>
          <a:lstStyle/>
          <a:p>
            <a:pPr algn="r"/>
            <a:r>
              <a:rPr lang="cs-CZ" altLang="cs-CZ" dirty="0" err="1" smtClean="0"/>
              <a:t>Valeatis</a:t>
            </a:r>
            <a:r>
              <a:rPr lang="cs-CZ" altLang="cs-CZ" dirty="0" smtClean="0"/>
              <a:t>…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law_sablona_16×9_en</Template>
  <TotalTime>71</TotalTime>
  <Words>284</Words>
  <Application>Microsoft Office PowerPoint</Application>
  <PresentationFormat>Předvádění na obrazovce (16:9)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mu_sablona_4×3_cz</vt:lpstr>
      <vt:lpstr>Legal Personality and Family</vt:lpstr>
      <vt:lpstr>Legal personality</vt:lpstr>
      <vt:lpstr>Caput</vt:lpstr>
      <vt:lpstr>Capitis deminutio</vt:lpstr>
      <vt:lpstr>Slaves</vt:lpstr>
      <vt:lpstr>Freedmen – liberti(ni)</vt:lpstr>
      <vt:lpstr>Citizenship</vt:lpstr>
      <vt:lpstr>Pater familias</vt:lpstr>
      <vt:lpstr>Marriage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Černoch</dc:creator>
  <cp:lastModifiedBy>Radek Černoch</cp:lastModifiedBy>
  <cp:revision>15</cp:revision>
  <cp:lastPrinted>1601-01-01T00:00:00Z</cp:lastPrinted>
  <dcterms:created xsi:type="dcterms:W3CDTF">2017-11-08T10:37:57Z</dcterms:created>
  <dcterms:modified xsi:type="dcterms:W3CDTF">2017-11-08T11:49:19Z</dcterms:modified>
</cp:coreProperties>
</file>