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2" d="100"/>
          <a:sy n="102" d="100"/>
        </p:scale>
        <p:origin x="336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http://cil.bbaw.de/test06/bilder/datenbank/PH0003944.jpg (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illustration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3722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Note</a:t>
            </a:r>
            <a:r>
              <a:rPr lang="cs-CZ" dirty="0" smtClean="0"/>
              <a:t>: </a:t>
            </a:r>
            <a:r>
              <a:rPr lang="cs-CZ" dirty="0" err="1" smtClean="0"/>
              <a:t>Byzantine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mentioned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only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illustration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it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will</a:t>
            </a:r>
            <a:r>
              <a:rPr lang="cs-CZ" baseline="0" dirty="0" smtClean="0"/>
              <a:t> not </a:t>
            </a:r>
            <a:r>
              <a:rPr lang="cs-CZ" baseline="0" dirty="0" err="1" smtClean="0"/>
              <a:t>be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required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exam</a:t>
            </a:r>
            <a:r>
              <a:rPr lang="cs-CZ" baseline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11534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en-GB" altLang="cs-CZ" noProof="0" dirty="0" smtClean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248400"/>
            <a:ext cx="9144000" cy="457200"/>
          </a:xfrm>
        </p:spPr>
        <p:txBody>
          <a:bodyPr/>
          <a:lstStyle/>
          <a:p>
            <a:pPr algn="ctr"/>
            <a:r>
              <a:rPr lang="cs-CZ" altLang="cs-CZ" dirty="0"/>
              <a:t>JUDr. Mgr. Radek Černoch, Ph.D., </a:t>
            </a:r>
            <a:r>
              <a:rPr lang="en-US" altLang="cs-CZ" dirty="0"/>
              <a:t>Department of the History of the State and Law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Roman State and Sources of </a:t>
            </a:r>
            <a:r>
              <a:rPr lang="en-US" dirty="0" smtClean="0"/>
              <a:t>Law</a:t>
            </a:r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474785"/>
            <a:ext cx="8086635" cy="677007"/>
          </a:xfrm>
        </p:spPr>
        <p:txBody>
          <a:bodyPr/>
          <a:lstStyle/>
          <a:p>
            <a:r>
              <a:rPr lang="cs-CZ" altLang="cs-CZ" dirty="0" smtClean="0"/>
              <a:t>Roman </a:t>
            </a:r>
            <a:r>
              <a:rPr lang="cs-CZ" altLang="cs-CZ" dirty="0" err="1" smtClean="0"/>
              <a:t>State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151792"/>
            <a:ext cx="8082321" cy="4980721"/>
          </a:xfrm>
        </p:spPr>
        <p:txBody>
          <a:bodyPr/>
          <a:lstStyle/>
          <a:p>
            <a:r>
              <a:rPr lang="cs-CZ" altLang="cs-CZ" dirty="0" smtClean="0"/>
              <a:t>Monarchy</a:t>
            </a:r>
          </a:p>
          <a:p>
            <a:pPr lvl="1"/>
            <a:r>
              <a:rPr lang="cs-CZ" altLang="cs-CZ" dirty="0" err="1" smtClean="0"/>
              <a:t>Rex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senatus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comitia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curiata</a:t>
            </a:r>
            <a:endParaRPr lang="cs-CZ" altLang="cs-CZ" dirty="0"/>
          </a:p>
          <a:p>
            <a:r>
              <a:rPr lang="cs-CZ" altLang="cs-CZ" dirty="0" smtClean="0"/>
              <a:t>Republic</a:t>
            </a:r>
          </a:p>
          <a:p>
            <a:pPr lvl="1"/>
            <a:r>
              <a:rPr lang="cs-CZ" altLang="cs-CZ" dirty="0" err="1" smtClean="0"/>
              <a:t>Magistratus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cum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imperio</a:t>
            </a:r>
            <a:r>
              <a:rPr lang="cs-CZ" altLang="cs-CZ" dirty="0" smtClean="0"/>
              <a:t>/</a:t>
            </a:r>
            <a:r>
              <a:rPr lang="cs-CZ" altLang="cs-CZ" dirty="0" err="1" smtClean="0"/>
              <a:t>potestate</a:t>
            </a:r>
            <a:endParaRPr lang="cs-CZ" altLang="cs-CZ" dirty="0" smtClean="0"/>
          </a:p>
          <a:p>
            <a:pPr lvl="2"/>
            <a:r>
              <a:rPr lang="cs-CZ" altLang="cs-CZ" dirty="0" err="1" smtClean="0"/>
              <a:t>Consul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praetor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questor</a:t>
            </a:r>
            <a:r>
              <a:rPr lang="cs-CZ" altLang="cs-CZ" dirty="0" smtClean="0"/>
              <a:t>, censor, </a:t>
            </a:r>
            <a:r>
              <a:rPr lang="cs-CZ" altLang="cs-CZ" dirty="0" err="1" smtClean="0"/>
              <a:t>aedilis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dictator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tribunus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plebis</a:t>
            </a:r>
            <a:r>
              <a:rPr lang="cs-CZ" altLang="cs-CZ" dirty="0" smtClean="0"/>
              <a:t>,…</a:t>
            </a:r>
          </a:p>
          <a:p>
            <a:pPr lvl="1"/>
            <a:r>
              <a:rPr lang="cs-CZ" altLang="cs-CZ" dirty="0" err="1" smtClean="0"/>
              <a:t>Senatus</a:t>
            </a:r>
            <a:endParaRPr lang="cs-CZ" altLang="cs-CZ" dirty="0" smtClean="0"/>
          </a:p>
          <a:p>
            <a:pPr lvl="1"/>
            <a:r>
              <a:rPr lang="cs-CZ" altLang="cs-CZ" dirty="0" err="1" smtClean="0"/>
              <a:t>Comitia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curiata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calata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centuriata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tributa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plebis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tributa</a:t>
            </a:r>
            <a:endParaRPr lang="cs-CZ" altLang="cs-CZ" dirty="0" smtClean="0"/>
          </a:p>
          <a:p>
            <a:r>
              <a:rPr lang="cs-CZ" altLang="cs-CZ" dirty="0" err="1" smtClean="0"/>
              <a:t>Principate+Dominate</a:t>
            </a:r>
            <a:endParaRPr lang="cs-CZ" altLang="cs-CZ" dirty="0" smtClean="0"/>
          </a:p>
          <a:p>
            <a:pPr lvl="1"/>
            <a:r>
              <a:rPr lang="cs-CZ" altLang="cs-CZ" dirty="0" err="1" smtClean="0"/>
              <a:t>Emperor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imperial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officers</a:t>
            </a:r>
            <a:r>
              <a:rPr lang="cs-CZ" altLang="cs-CZ" dirty="0" smtClean="0"/>
              <a:t>/</a:t>
            </a:r>
            <a:r>
              <a:rPr lang="cs-CZ" altLang="cs-CZ" dirty="0" err="1" smtClean="0"/>
              <a:t>offices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Sources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 err="1" smtClean="0"/>
              <a:t>Formal</a:t>
            </a:r>
            <a:endParaRPr lang="cs-CZ" altLang="cs-CZ" b="1" dirty="0" smtClean="0"/>
          </a:p>
          <a:p>
            <a:endParaRPr lang="cs-CZ" altLang="cs-CZ" dirty="0"/>
          </a:p>
          <a:p>
            <a:r>
              <a:rPr lang="cs-CZ" altLang="cs-CZ" dirty="0" err="1" smtClean="0"/>
              <a:t>Material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err="1" smtClean="0"/>
              <a:t>Cognitive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776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9" y="847739"/>
            <a:ext cx="8317225" cy="528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6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1125539"/>
            <a:ext cx="8086635" cy="45719"/>
          </a:xfrm>
        </p:spPr>
        <p:txBody>
          <a:bodyPr/>
          <a:lstStyle/>
          <a:p>
            <a:r>
              <a:rPr lang="cs-CZ" altLang="cs-CZ" dirty="0" err="1" smtClean="0"/>
              <a:t>Sources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law</a:t>
            </a:r>
            <a:r>
              <a:rPr lang="cs-CZ" altLang="cs-CZ" dirty="0" smtClean="0"/>
              <a:t> - </a:t>
            </a:r>
            <a:r>
              <a:rPr lang="cs-CZ" altLang="cs-CZ" dirty="0" err="1" smtClean="0"/>
              <a:t>overview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58" y="1171258"/>
            <a:ext cx="8502977" cy="5534342"/>
          </a:xfrm>
        </p:spPr>
        <p:txBody>
          <a:bodyPr/>
          <a:lstStyle/>
          <a:p>
            <a:r>
              <a:rPr lang="cs-CZ" altLang="cs-CZ" dirty="0" smtClean="0"/>
              <a:t>Lex duodecim </a:t>
            </a:r>
            <a:r>
              <a:rPr lang="cs-CZ" altLang="cs-CZ" dirty="0" err="1" smtClean="0"/>
              <a:t>tabularum</a:t>
            </a:r>
            <a:endParaRPr lang="cs-CZ" altLang="cs-CZ" dirty="0" smtClean="0"/>
          </a:p>
          <a:p>
            <a:r>
              <a:rPr lang="cs-CZ" altLang="cs-CZ" dirty="0" smtClean="0"/>
              <a:t>Lex x ius</a:t>
            </a:r>
          </a:p>
          <a:p>
            <a:r>
              <a:rPr lang="cs-CZ" altLang="cs-CZ" dirty="0" err="1"/>
              <a:t>See</a:t>
            </a:r>
            <a:r>
              <a:rPr lang="cs-CZ" altLang="cs-CZ" dirty="0"/>
              <a:t> </a:t>
            </a:r>
            <a:r>
              <a:rPr lang="cs-CZ" altLang="cs-CZ" dirty="0" err="1"/>
              <a:t>Gai</a:t>
            </a:r>
            <a:r>
              <a:rPr lang="cs-CZ" altLang="cs-CZ" dirty="0"/>
              <a:t> </a:t>
            </a:r>
            <a:r>
              <a:rPr lang="cs-CZ" altLang="cs-CZ" dirty="0" err="1"/>
              <a:t>Inst</a:t>
            </a:r>
            <a:r>
              <a:rPr lang="cs-CZ" altLang="cs-CZ" dirty="0"/>
              <a:t>. 1, </a:t>
            </a:r>
            <a:r>
              <a:rPr lang="cs-CZ" altLang="cs-CZ" dirty="0" smtClean="0"/>
              <a:t>2: </a:t>
            </a:r>
            <a:r>
              <a:rPr lang="cs-CZ" altLang="cs-CZ" dirty="0" err="1" smtClean="0"/>
              <a:t>acts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plebeian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statutes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resolutions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Senate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imperial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enactments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edicts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answers</a:t>
            </a:r>
            <a:r>
              <a:rPr lang="cs-CZ" altLang="cs-CZ" dirty="0" smtClean="0"/>
              <a:t> by </a:t>
            </a:r>
            <a:r>
              <a:rPr lang="cs-CZ" altLang="cs-CZ" dirty="0" err="1" smtClean="0"/>
              <a:t>jurists</a:t>
            </a:r>
            <a:endParaRPr lang="cs-CZ" altLang="cs-CZ" dirty="0" smtClean="0"/>
          </a:p>
          <a:p>
            <a:r>
              <a:rPr lang="cs-CZ" altLang="cs-CZ" dirty="0" err="1" smtClean="0"/>
              <a:t>Edictum</a:t>
            </a:r>
            <a:r>
              <a:rPr lang="cs-CZ" altLang="cs-CZ" dirty="0" smtClean="0"/>
              <a:t> perpetuum Hadriani</a:t>
            </a:r>
          </a:p>
          <a:p>
            <a:r>
              <a:rPr lang="cs-CZ" altLang="cs-CZ" dirty="0" err="1" smtClean="0"/>
              <a:t>Leges</a:t>
            </a:r>
            <a:endParaRPr lang="cs-CZ" altLang="cs-CZ" dirty="0" smtClean="0"/>
          </a:p>
          <a:p>
            <a:r>
              <a:rPr lang="cs-CZ" altLang="cs-CZ" dirty="0" err="1" smtClean="0"/>
              <a:t>Codex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Theodosianus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CTh</a:t>
            </a:r>
            <a:r>
              <a:rPr lang="cs-CZ" altLang="cs-CZ" dirty="0" smtClean="0"/>
              <a:t>)</a:t>
            </a:r>
          </a:p>
          <a:p>
            <a:r>
              <a:rPr lang="cs-CZ" altLang="cs-CZ" dirty="0"/>
              <a:t>Lex </a:t>
            </a:r>
            <a:r>
              <a:rPr lang="cs-CZ" altLang="cs-CZ" dirty="0" err="1"/>
              <a:t>citationis</a:t>
            </a:r>
            <a:endParaRPr lang="cs-CZ" altLang="cs-CZ" dirty="0"/>
          </a:p>
          <a:p>
            <a:r>
              <a:rPr lang="cs-CZ" altLang="cs-CZ" dirty="0" smtClean="0"/>
              <a:t>CIC</a:t>
            </a:r>
            <a:endParaRPr lang="cs-CZ" altLang="cs-CZ" dirty="0"/>
          </a:p>
          <a:p>
            <a:pPr lvl="1"/>
            <a:r>
              <a:rPr lang="cs-CZ" altLang="cs-CZ" dirty="0" err="1"/>
              <a:t>Digesta</a:t>
            </a:r>
            <a:r>
              <a:rPr lang="cs-CZ" altLang="cs-CZ" dirty="0"/>
              <a:t> </a:t>
            </a:r>
            <a:r>
              <a:rPr lang="cs-CZ" altLang="cs-CZ" dirty="0" err="1" smtClean="0"/>
              <a:t>seu</a:t>
            </a:r>
            <a:r>
              <a:rPr lang="cs-CZ" altLang="cs-CZ" dirty="0" smtClean="0"/>
              <a:t> </a:t>
            </a:r>
            <a:r>
              <a:rPr lang="el-GR" i="1" dirty="0"/>
              <a:t>Π</a:t>
            </a:r>
            <a:r>
              <a:rPr lang="el-GR" altLang="cs-CZ" i="1" dirty="0" smtClean="0"/>
              <a:t>ανδέκται</a:t>
            </a:r>
            <a:r>
              <a:rPr lang="cs-CZ" altLang="cs-CZ" i="1" dirty="0" smtClean="0"/>
              <a:t> </a:t>
            </a:r>
            <a:endParaRPr lang="cs-CZ" altLang="cs-CZ" dirty="0"/>
          </a:p>
          <a:p>
            <a:pPr lvl="1"/>
            <a:r>
              <a:rPr lang="cs-CZ" altLang="cs-CZ" dirty="0" err="1"/>
              <a:t>Codex</a:t>
            </a:r>
            <a:endParaRPr lang="cs-CZ" altLang="cs-CZ" dirty="0"/>
          </a:p>
          <a:p>
            <a:pPr lvl="1"/>
            <a:r>
              <a:rPr lang="cs-CZ" altLang="cs-CZ" dirty="0" err="1"/>
              <a:t>Institutiones</a:t>
            </a:r>
            <a:endParaRPr lang="cs-CZ" altLang="cs-CZ" dirty="0"/>
          </a:p>
          <a:p>
            <a:r>
              <a:rPr lang="cs-CZ" altLang="cs-CZ" dirty="0" err="1" smtClean="0"/>
              <a:t>Byzantine</a:t>
            </a:r>
            <a:r>
              <a:rPr lang="cs-CZ" altLang="cs-CZ" dirty="0" smtClean="0"/>
              <a:t>: </a:t>
            </a:r>
            <a:r>
              <a:rPr lang="el-GR" altLang="cs-CZ" i="1" dirty="0" smtClean="0"/>
              <a:t>Ἐκλογή</a:t>
            </a:r>
            <a:r>
              <a:rPr lang="cs-CZ" altLang="cs-CZ" i="1" dirty="0" smtClean="0"/>
              <a:t>, </a:t>
            </a:r>
            <a:r>
              <a:rPr lang="el-GR" altLang="cs-CZ" i="1" dirty="0" smtClean="0"/>
              <a:t>βασιλικά</a:t>
            </a: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5473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Are </a:t>
            </a:r>
            <a:r>
              <a:rPr lang="cs-CZ" dirty="0" err="1"/>
              <a:t>T</a:t>
            </a:r>
            <a:r>
              <a:rPr lang="cs-CZ" dirty="0" err="1" smtClean="0"/>
              <a:t>here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dirty="0" smtClean="0"/>
              <a:t>… </a:t>
            </a:r>
            <a:r>
              <a:rPr lang="cs-CZ" dirty="0" err="1" smtClean="0"/>
              <a:t>if</a:t>
            </a:r>
            <a:r>
              <a:rPr lang="cs-CZ" dirty="0" smtClean="0"/>
              <a:t> not, </a:t>
            </a:r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 smtClean="0"/>
              <a:t>attention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595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law_sablona_en</Template>
  <TotalTime>243</TotalTime>
  <Words>187</Words>
  <Application>Microsoft Office PowerPoint</Application>
  <PresentationFormat>Předvádění na obrazovce (4:3)</PresentationFormat>
  <Paragraphs>52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Roman State and Sources of Law</vt:lpstr>
      <vt:lpstr>Roman State</vt:lpstr>
      <vt:lpstr>Sources of Law</vt:lpstr>
      <vt:lpstr>Prezentace aplikace PowerPoint</vt:lpstr>
      <vt:lpstr>Sources of law - overview</vt:lpstr>
      <vt:lpstr>Are There Any Questions?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 State and Sources of Law</dc:title>
  <dc:creator>Radek Černoch</dc:creator>
  <cp:lastModifiedBy>Radek Černoch</cp:lastModifiedBy>
  <cp:revision>10</cp:revision>
  <cp:lastPrinted>1601-01-01T00:00:00Z</cp:lastPrinted>
  <dcterms:created xsi:type="dcterms:W3CDTF">2017-10-18T10:57:47Z</dcterms:created>
  <dcterms:modified xsi:type="dcterms:W3CDTF">2017-10-19T09:25:35Z</dcterms:modified>
</cp:coreProperties>
</file>