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291" r:id="rId11"/>
    <p:sldId id="272" r:id="rId12"/>
    <p:sldId id="258" r:id="rId13"/>
    <p:sldId id="259" r:id="rId14"/>
    <p:sldId id="263" r:id="rId15"/>
    <p:sldId id="265" r:id="rId16"/>
    <p:sldId id="294" r:id="rId17"/>
    <p:sldId id="266" r:id="rId18"/>
    <p:sldId id="292" r:id="rId19"/>
    <p:sldId id="273" r:id="rId20"/>
    <p:sldId id="274" r:id="rId21"/>
    <p:sldId id="275" r:id="rId22"/>
    <p:sldId id="298" r:id="rId23"/>
    <p:sldId id="276" r:id="rId24"/>
    <p:sldId id="301" r:id="rId25"/>
    <p:sldId id="278" r:id="rId26"/>
    <p:sldId id="302" r:id="rId27"/>
    <p:sldId id="277" r:id="rId28"/>
    <p:sldId id="279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CC"/>
    <a:srgbClr val="FFCC99"/>
    <a:srgbClr val="99FF66"/>
    <a:srgbClr val="00FF99"/>
    <a:srgbClr val="00CC66"/>
    <a:srgbClr val="FF9F8F"/>
    <a:srgbClr val="FF7861"/>
    <a:srgbClr val="F3A191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07.12.2017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EE9086"/>
          </a:solidFill>
        </p:spPr>
        <p:txBody>
          <a:bodyPr/>
          <a:lstStyle/>
          <a:p>
            <a:pPr eaLnBrk="1"/>
            <a:r>
              <a:rPr lang="cs-CZ" altLang="cs-CZ" smtClean="0"/>
              <a:t>Prostor svobody, bezpečnosti a práva (spravedlnosti)</a:t>
            </a:r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Postupy v případech, které vyžadují naléhavá opatření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Článek 25 - Jestliže je z hlediska veřejného pořádku nebo vnitřní bezpečnosti v členském státě nezbytné přijmout naléhavá opatření, může dotyčný členský stát </a:t>
            </a:r>
            <a:r>
              <a:rPr lang="cs-CZ" b="1" u="sng" dirty="0" smtClean="0">
                <a:effectLst/>
              </a:rPr>
              <a:t>výjimečně a okamžitě znovu zavést ochranu vnitřních hranic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967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Vnější hranice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00" dirty="0"/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00" dirty="0"/>
              <a:t>mimo GB,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0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00" dirty="0"/>
              <a:t> [nařízení č. </a:t>
            </a:r>
            <a:r>
              <a:rPr lang="cs-CZ" altLang="cs-CZ" sz="2500" dirty="0" smtClean="0"/>
              <a:t>2016/399] </a:t>
            </a:r>
            <a:endParaRPr lang="cs-CZ" altLang="cs-CZ" sz="2500" dirty="0"/>
          </a:p>
          <a:p>
            <a:pPr marL="673930" lvl="1"/>
            <a:r>
              <a:rPr lang="cs-CZ" dirty="0"/>
              <a:t>ochrana vnějších hranic není jen v zájmu členského státu, o jehož hranici jde, ale celé </a:t>
            </a:r>
            <a:r>
              <a:rPr lang="cs-CZ" dirty="0" smtClean="0"/>
              <a:t>EU</a:t>
            </a:r>
          </a:p>
          <a:p>
            <a:pPr marL="673930" lvl="1"/>
            <a:r>
              <a:rPr lang="cs-CZ" altLang="cs-CZ" dirty="0" smtClean="0"/>
              <a:t>definice společných pravidel týkajících se základních podmínek pro překračování vnějších hranic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52790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4 -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 smtClean="0">
                <a:effectLst/>
              </a:rPr>
              <a:t>Vnější hranice lze překračovat </a:t>
            </a:r>
            <a:r>
              <a:rPr lang="cs-CZ" b="1" dirty="0" smtClean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 smtClean="0">
                <a:effectLst/>
              </a:rPr>
              <a:t> a během stanovené provozní doby. 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Výjimky z povinnosti překračovat vnější hranice pouze na hraničních přechodech lze povolit: jednotlivcům nebo skupinám osob v případě nepředvídaného stavu nouze.</a:t>
            </a:r>
          </a:p>
          <a:p>
            <a:r>
              <a:rPr lang="cs-CZ" b="1" dirty="0" smtClean="0">
                <a:effectLst/>
              </a:rPr>
              <a:t>Členské státy zavedou vnitrostátním právem </a:t>
            </a:r>
            <a:r>
              <a:rPr lang="cs-CZ" b="1" u="sng" dirty="0" smtClean="0">
                <a:effectLst/>
              </a:rPr>
              <a:t>sankce</a:t>
            </a:r>
            <a:r>
              <a:rPr lang="cs-CZ" b="1" dirty="0" smtClean="0">
                <a:effectLst/>
              </a:rPr>
              <a:t> za nepovolené překročení vnějších hranic v místech mimo hraniční přechody - </a:t>
            </a:r>
            <a:r>
              <a:rPr lang="cs-CZ" b="1" u="sng" dirty="0" smtClean="0">
                <a:effectLst/>
              </a:rPr>
              <a:t>účinné, přiměřené a odrazující.</a:t>
            </a:r>
            <a:endParaRPr lang="cs-CZ" u="sng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Podmínky vstupu pro státní příslušníky třetích zemí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5 – 1.   Podmínky pro pobyty, jejichž délka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nepřekročí</a:t>
            </a:r>
            <a:r>
              <a:rPr lang="cs-CZ" dirty="0" smtClean="0">
                <a:effectLst/>
              </a:rPr>
              <a:t> za období šesti měsíců dobu delší než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tři měsíce</a:t>
            </a:r>
            <a:r>
              <a:rPr lang="cs-CZ" dirty="0" smtClean="0">
                <a:effectLst/>
              </a:rPr>
              <a:t>:</a:t>
            </a:r>
          </a:p>
          <a:p>
            <a:endParaRPr lang="cs-CZ" dirty="0" smtClean="0">
              <a:effectLst/>
            </a:endParaRP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platný cestovní doklad</a:t>
            </a:r>
            <a:r>
              <a:rPr lang="cs-CZ" dirty="0" smtClean="0">
                <a:effectLst/>
              </a:rPr>
              <a:t>,</a:t>
            </a:r>
          </a:p>
          <a:p>
            <a:pPr lvl="1"/>
            <a:r>
              <a:rPr lang="cs-CZ" dirty="0" smtClean="0">
                <a:effectLst/>
              </a:rPr>
              <a:t>mají </a:t>
            </a:r>
            <a:r>
              <a:rPr lang="cs-CZ" u="sng" dirty="0" smtClean="0">
                <a:effectLst/>
              </a:rPr>
              <a:t>platné vízum</a:t>
            </a:r>
            <a:r>
              <a:rPr lang="cs-CZ" dirty="0" smtClean="0">
                <a:effectLst/>
              </a:rPr>
              <a:t>, pokud je požadováno (nařízení č. 539/2001), </a:t>
            </a:r>
          </a:p>
          <a:p>
            <a:pPr lvl="1"/>
            <a:r>
              <a:rPr lang="cs-CZ" dirty="0" smtClean="0">
                <a:effectLst/>
              </a:rPr>
              <a:t>zdůvodní </a:t>
            </a:r>
            <a:r>
              <a:rPr lang="cs-CZ" u="sng" dirty="0" smtClean="0">
                <a:effectLst/>
              </a:rPr>
              <a:t>účel a podmínky</a:t>
            </a:r>
            <a:r>
              <a:rPr lang="cs-CZ" dirty="0" smtClean="0">
                <a:effectLst/>
              </a:rPr>
              <a:t> předpokládaného pobytu a mají zajištěny </a:t>
            </a:r>
            <a:r>
              <a:rPr lang="cs-CZ" u="sng" dirty="0" smtClean="0">
                <a:effectLst/>
              </a:rPr>
              <a:t>dostatečné prostředky pro obživu</a:t>
            </a:r>
            <a:r>
              <a:rPr lang="cs-CZ" dirty="0" smtClean="0">
                <a:effectLst/>
              </a:rPr>
              <a:t> jak na dobu předpokládaného pobytu, tak na návrat do své země původu,</a:t>
            </a:r>
          </a:p>
          <a:p>
            <a:pPr lvl="1"/>
            <a:r>
              <a:rPr lang="cs-CZ" dirty="0" smtClean="0">
                <a:effectLst/>
              </a:rPr>
              <a:t>nejsou osobami vedenými v </a:t>
            </a:r>
            <a:r>
              <a:rPr lang="cs-CZ" u="sng" dirty="0" smtClean="0">
                <a:effectLst/>
              </a:rPr>
              <a:t>SIS</a:t>
            </a:r>
            <a:r>
              <a:rPr lang="cs-CZ" dirty="0" smtClean="0">
                <a:effectLst/>
              </a:rPr>
              <a:t>, jimž má být odepřen vstup,</a:t>
            </a:r>
          </a:p>
          <a:p>
            <a:pPr lvl="1"/>
            <a:r>
              <a:rPr lang="cs-CZ" dirty="0" smtClean="0">
                <a:effectLst/>
              </a:rPr>
              <a:t>nejsou považováni za </a:t>
            </a:r>
            <a:r>
              <a:rPr lang="cs-CZ" u="sng" dirty="0" smtClean="0">
                <a:effectLst/>
              </a:rPr>
              <a:t>hrozbu pro veřejný pořádek, vnitřní bezpečnost, veřejné zdraví</a:t>
            </a:r>
            <a:r>
              <a:rPr lang="cs-CZ" dirty="0" smtClean="0">
                <a:effectLst/>
              </a:rPr>
              <a:t> nebo mezinárodní vztahy kteréhokoliv z členských států.</a:t>
            </a:r>
          </a:p>
          <a:p>
            <a:pPr lvl="1"/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09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Ostraha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Článek 12</a:t>
            </a:r>
          </a:p>
          <a:p>
            <a:r>
              <a:rPr lang="cs-CZ" b="1" dirty="0" smtClean="0">
                <a:effectLst/>
              </a:rPr>
              <a:t>zabránit nedovolenému překračování hranic, 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čelit přeshraniční trestné činnosti a 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effectLst/>
              </a:rPr>
              <a:t>přijímat opatření proti osobám, které překročily hranice nezákonně  (jaká - ?).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K výkonu ostrahy hranic používá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národní pohraniční stráž</a:t>
            </a:r>
            <a:r>
              <a:rPr lang="cs-CZ" b="1" dirty="0" smtClean="0">
                <a:effectLst/>
              </a:rPr>
              <a:t> stálých nebo mobilních jednotek.</a:t>
            </a:r>
            <a:endParaRPr lang="cs-CZ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  <a:effectLst/>
              </a:rPr>
              <a:t>Tato ostraha se provádí takovým způsobem, aby se osobám zamezilo obcházet kontroly na hraničních přechodech a aby byly od takového obcházení odrazeny.</a:t>
            </a:r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b="1" dirty="0" smtClean="0">
                <a:effectLst/>
              </a:rPr>
              <a:t>Ostrahu lze také provádět technickými prostředky, včetně prostředků elektronických.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Personál a prostředky pro ochranu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fontScale="92500" lnSpcReduction="10000"/>
          </a:bodyPr>
          <a:lstStyle/>
          <a:p>
            <a:r>
              <a:rPr lang="cs-CZ" b="1" dirty="0" smtClean="0">
                <a:effectLst/>
              </a:rPr>
              <a:t>Článek 14 - </a:t>
            </a:r>
            <a:r>
              <a:rPr lang="cs-CZ" b="1" u="sng" dirty="0" smtClean="0">
                <a:effectLst/>
              </a:rPr>
              <a:t>Členské státy poskytnou</a:t>
            </a:r>
            <a:r>
              <a:rPr lang="cs-CZ" b="1" dirty="0" smtClean="0">
                <a:effectLst/>
              </a:rPr>
              <a:t> pro ochranu vnějších hranic podle článků 6 až 13 odpovídající personál a prostředky v dostatečném množství, 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aby byla zajištěna účinná, vysoká a jednotná úroveň ochrany jejich vnějších hranic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.</a:t>
            </a:r>
          </a:p>
          <a:p>
            <a:endParaRPr lang="cs-CZ" dirty="0" smtClean="0">
              <a:solidFill>
                <a:srgbClr val="C00000"/>
              </a:solidFill>
              <a:effectLst/>
            </a:endParaRPr>
          </a:p>
          <a:p>
            <a:r>
              <a:rPr lang="cs-CZ" dirty="0" smtClean="0">
                <a:effectLst/>
              </a:rPr>
              <a:t>Článek 15 - Provádění ochrany hranic</a:t>
            </a:r>
          </a:p>
          <a:p>
            <a:r>
              <a:rPr lang="cs-CZ" dirty="0" smtClean="0">
                <a:effectLst/>
              </a:rPr>
              <a:t>Ochranu hranic vykonává pohraniční stráž </a:t>
            </a:r>
            <a:r>
              <a:rPr lang="cs-CZ" b="1" dirty="0" smtClean="0">
                <a:effectLst/>
              </a:rPr>
              <a:t>v souladu s tímto </a:t>
            </a:r>
            <a:r>
              <a:rPr lang="cs-CZ" b="1" u="sng" dirty="0" smtClean="0">
                <a:effectLst/>
              </a:rPr>
              <a:t>nařízením</a:t>
            </a:r>
            <a:r>
              <a:rPr lang="cs-CZ" b="1" dirty="0" smtClean="0">
                <a:effectLst/>
              </a:rPr>
              <a:t> a v souladu s </a:t>
            </a:r>
            <a:r>
              <a:rPr lang="cs-CZ" b="1" u="sng" dirty="0" smtClean="0">
                <a:effectLst/>
              </a:rPr>
              <a:t>vnitrostátními právními předpisy</a:t>
            </a:r>
            <a:r>
              <a:rPr lang="cs-CZ" b="1" dirty="0" smtClean="0">
                <a:effectLst/>
              </a:rPr>
              <a:t>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7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  <a:solidFill>
            <a:srgbClr val="99FF66"/>
          </a:solidFill>
        </p:spPr>
        <p:txBody>
          <a:bodyPr>
            <a:normAutofit/>
          </a:bodyPr>
          <a:lstStyle/>
          <a:p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cs-CZ" dirty="0" smtClean="0"/>
              <a:t>V r. 2013 </a:t>
            </a:r>
            <a:r>
              <a:rPr lang="cs-CZ" dirty="0"/>
              <a:t>byl vytvořen nařízením č. 1052/2013 </a:t>
            </a:r>
            <a:r>
              <a:rPr lang="cs-CZ" b="1" dirty="0"/>
              <a:t>Evropský systém ochrany hranic (</a:t>
            </a:r>
            <a:r>
              <a:rPr lang="cs-CZ" b="1" dirty="0" err="1"/>
              <a:t>Eurosur</a:t>
            </a:r>
            <a:r>
              <a:rPr lang="cs-CZ" b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Cíl: zlepšení </a:t>
            </a:r>
            <a:r>
              <a:rPr lang="cs-CZ" dirty="0"/>
              <a:t>integrovaného řízení vnější hranic, předcházení přeshraniční trestné činnosti i řešení nedovolené migrace do EU. </a:t>
            </a:r>
            <a:endParaRPr lang="cs-CZ" dirty="0" smtClean="0"/>
          </a:p>
          <a:p>
            <a:r>
              <a:rPr lang="cs-CZ" dirty="0" smtClean="0"/>
              <a:t>Taktéž </a:t>
            </a:r>
            <a:r>
              <a:rPr lang="cs-CZ" dirty="0"/>
              <a:t>ochrana a záchrana životů migrantů, kteří se snaží dostat k evropským břehům po moři. </a:t>
            </a:r>
          </a:p>
        </p:txBody>
      </p:sp>
    </p:spTree>
    <p:extLst>
      <p:ext uri="{BB962C8B-B14F-4D97-AF65-F5344CB8AC3E}">
        <p14:creationId xmlns:p14="http://schemas.microsoft.com/office/powerpoint/2010/main" val="48030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 smtClean="0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77500" lnSpcReduction="20000"/>
          </a:bodyPr>
          <a:lstStyle/>
          <a:p>
            <a:r>
              <a:rPr lang="cs-CZ" dirty="0" smtClean="0">
                <a:effectLst/>
              </a:rPr>
              <a:t>Operativní spolupráci mezi členskými státy v oblasti řízení vnějších hranic od r. 2005 koordinuje </a:t>
            </a:r>
            <a:r>
              <a:rPr lang="cs-CZ" b="1" dirty="0" smtClean="0">
                <a:effectLst/>
              </a:rPr>
              <a:t>Evropská agentura pro řízení operativní spolupráce na vnějších hranicích členských států – </a:t>
            </a:r>
            <a:r>
              <a:rPr lang="cs-CZ" dirty="0" smtClean="0">
                <a:effectLst/>
              </a:rPr>
              <a:t>původní nařízení č. 2007/2004 </a:t>
            </a:r>
            <a:r>
              <a:rPr lang="cs-CZ" b="1" dirty="0" smtClean="0">
                <a:effectLst/>
              </a:rPr>
              <a:t>(FRONTEX).</a:t>
            </a: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</a:rPr>
              <a:t>Evropská pohraniční a pobřežní </a:t>
            </a:r>
            <a:r>
              <a:rPr lang="cs-CZ" b="1" u="sng" dirty="0" smtClean="0">
                <a:solidFill>
                  <a:srgbClr val="C00000"/>
                </a:solidFill>
              </a:rPr>
              <a:t>stráž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(„</a:t>
            </a:r>
            <a:r>
              <a:rPr lang="cs-CZ" b="1" dirty="0"/>
              <a:t>nový FRONTEX</a:t>
            </a:r>
            <a:r>
              <a:rPr lang="cs-CZ" b="1" dirty="0" smtClean="0"/>
              <a:t>“)</a:t>
            </a:r>
            <a:r>
              <a:rPr lang="cs-CZ" dirty="0" smtClean="0"/>
              <a:t>. </a:t>
            </a:r>
            <a:r>
              <a:rPr lang="cs-CZ" dirty="0"/>
              <a:t>Stráž má dvě </a:t>
            </a:r>
            <a:r>
              <a:rPr lang="cs-CZ" dirty="0" smtClean="0"/>
              <a:t>složky: </a:t>
            </a:r>
          </a:p>
          <a:p>
            <a:pPr lvl="1"/>
            <a:r>
              <a:rPr lang="cs-CZ" dirty="0" smtClean="0"/>
              <a:t>původní </a:t>
            </a:r>
            <a:r>
              <a:rPr lang="cs-CZ" dirty="0"/>
              <a:t>FRONTEX jako unijní </a:t>
            </a:r>
            <a:r>
              <a:rPr lang="cs-CZ" dirty="0" smtClean="0"/>
              <a:t>agenturu</a:t>
            </a:r>
          </a:p>
          <a:p>
            <a:pPr lvl="1"/>
            <a:r>
              <a:rPr lang="cs-CZ" dirty="0" smtClean="0"/>
              <a:t>k</a:t>
            </a:r>
            <a:r>
              <a:rPr lang="cs-CZ" dirty="0"/>
              <a:t> tomu navíc orgány pohraniční stráže členských států. </a:t>
            </a:r>
            <a:endParaRPr lang="cs-CZ" dirty="0" smtClean="0"/>
          </a:p>
          <a:p>
            <a:r>
              <a:rPr lang="cs-CZ" dirty="0" smtClean="0"/>
              <a:t>Stráž má </a:t>
            </a:r>
            <a:r>
              <a:rPr lang="cs-CZ" dirty="0"/>
              <a:t>k dispozici fond 1500 odborníků v pohotovostních jednotkách, které mohou být vyslané na krizové místo do 5 dní </a:t>
            </a:r>
            <a:r>
              <a:rPr lang="cs-CZ" b="1" dirty="0"/>
              <a:t>(tzv. rezervní tým pro rychlé nasazení).</a:t>
            </a:r>
            <a:r>
              <a:rPr lang="cs-CZ" dirty="0"/>
              <a:t> </a:t>
            </a:r>
            <a:r>
              <a:rPr lang="cs-CZ" dirty="0" smtClean="0"/>
              <a:t>Vlastní zásahová technika </a:t>
            </a:r>
            <a:r>
              <a:rPr lang="cs-CZ" dirty="0"/>
              <a:t>(např. lodě, vrtulníky). </a:t>
            </a:r>
          </a:p>
          <a:p>
            <a:r>
              <a:rPr lang="cs-CZ" dirty="0" smtClean="0"/>
              <a:t>ČR </a:t>
            </a:r>
            <a:r>
              <a:rPr lang="cs-CZ" dirty="0"/>
              <a:t>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dirty="0" smtClean="0"/>
              <a:t>Nový FRONTEX (Stráž)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 smtClean="0"/>
              <a:t>Úkoly:  </a:t>
            </a:r>
            <a:endParaRPr lang="cs-CZ" b="1" dirty="0"/>
          </a:p>
          <a:p>
            <a:pPr lvl="1"/>
            <a:r>
              <a:rPr lang="cs-CZ" dirty="0" smtClean="0"/>
              <a:t>přispívat </a:t>
            </a:r>
            <a:r>
              <a:rPr lang="cs-CZ" dirty="0"/>
              <a:t>k účinné ochraně hranic včetně aktivit pro odhalování přeshraniční trestné činnosti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poskytovat </a:t>
            </a:r>
            <a:r>
              <a:rPr lang="cs-CZ" dirty="0"/>
              <a:t>účinnou technickou a operativní pomoc zúčastněným hraničním členským zemím prostřednictvím společných operací a zásahů rychlé reakce a rovněž pomoc na podporu pátracích a záchranných operací zaměřených na osoby v tísni na moři,</a:t>
            </a:r>
          </a:p>
          <a:p>
            <a:pPr lvl="1"/>
            <a:r>
              <a:rPr lang="cs-CZ" dirty="0" smtClean="0"/>
              <a:t>organizovat</a:t>
            </a:r>
            <a:r>
              <a:rPr lang="cs-CZ" dirty="0"/>
              <a:t>, koordinovat a provádět návratové operace.  </a:t>
            </a:r>
          </a:p>
          <a:p>
            <a:r>
              <a:rPr lang="cs-CZ" b="1" dirty="0" smtClean="0"/>
              <a:t>Efektivní pomoc Stráže </a:t>
            </a:r>
            <a:r>
              <a:rPr lang="cs-CZ" b="1" dirty="0"/>
              <a:t>pohraničním orgánům postiženého státu, </a:t>
            </a:r>
            <a:r>
              <a:rPr lang="cs-CZ" dirty="0"/>
              <a:t>který situaci sám nemůže zvládnout (tzv. zásah rychlé reakce na hranicích). </a:t>
            </a:r>
            <a:r>
              <a:rPr lang="cs-CZ" dirty="0" smtClean="0"/>
              <a:t>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  <a:p>
            <a:r>
              <a:rPr lang="cs-CZ" b="1" dirty="0" smtClean="0"/>
              <a:t>Záchranné </a:t>
            </a:r>
            <a:r>
              <a:rPr lang="cs-CZ" b="1" dirty="0"/>
              <a:t>operace na </a:t>
            </a:r>
            <a:r>
              <a:rPr lang="cs-CZ" b="1" dirty="0" smtClean="0"/>
              <a:t>moři: </a:t>
            </a:r>
            <a:r>
              <a:rPr lang="cs-CZ" dirty="0" smtClean="0"/>
              <a:t>Mezinárodní úmluva </a:t>
            </a:r>
            <a:r>
              <a:rPr lang="cs-CZ" dirty="0"/>
              <a:t>o bezpečnosti lidského života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povinnost každého plavidla </a:t>
            </a:r>
            <a:r>
              <a:rPr lang="cs-CZ" dirty="0"/>
              <a:t>poskytnout pomoc lidem v tísni na </a:t>
            </a:r>
            <a:r>
              <a:rPr lang="cs-CZ" dirty="0" smtClean="0"/>
              <a:t>moři</a:t>
            </a:r>
          </a:p>
          <a:p>
            <a:pPr lvl="1"/>
            <a:r>
              <a:rPr lang="cs-CZ" dirty="0" smtClean="0"/>
              <a:t>ve většině </a:t>
            </a:r>
            <a:r>
              <a:rPr lang="cs-CZ" dirty="0"/>
              <a:t>případů </a:t>
            </a:r>
            <a:r>
              <a:rPr lang="cs-CZ" dirty="0" smtClean="0"/>
              <a:t>migranty </a:t>
            </a:r>
            <a:r>
              <a:rPr lang="cs-CZ" dirty="0"/>
              <a:t>po záchraně nelze bezprostředně vrátit do země původu, takže zpravidla končí v přístavech země EU, kam byli </a:t>
            </a:r>
            <a:r>
              <a:rPr lang="cs-CZ" dirty="0" smtClean="0"/>
              <a:t>dopraveni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>
            <a:normAutofit/>
          </a:bodyPr>
          <a:lstStyle/>
          <a:p>
            <a:pPr eaLnBrk="1"/>
            <a:r>
              <a:rPr lang="cs-CZ" altLang="cs-CZ" dirty="0" smtClean="0"/>
              <a:t>Nový FRONTEX – řešení krize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>
            <a:normAutofit fontScale="85000" lnSpcReduction="20000"/>
          </a:bodyPr>
          <a:lstStyle/>
          <a:p>
            <a:r>
              <a:rPr lang="cs-CZ" dirty="0"/>
              <a:t>Při trvání naléhavé situace a absolutní dlouhodobé neochotě postiženého členského státu situaci řešit ve spolupráci se Stráží, může </a:t>
            </a:r>
            <a:r>
              <a:rPr lang="cs-CZ" b="1" dirty="0">
                <a:solidFill>
                  <a:srgbClr val="C00000"/>
                </a:solidFill>
              </a:rPr>
              <a:t>Komise</a:t>
            </a:r>
            <a:r>
              <a:rPr lang="cs-CZ" dirty="0"/>
              <a:t> podle čl. 29 nařízení č. 2016/399 (Schengenský hraniční kodex) rozhodnout o obnovení hraničních kontrol mezi tímto státem a ostatními členskými státy schengenského prostoru, tedy o </a:t>
            </a:r>
            <a:r>
              <a:rPr lang="cs-CZ" b="1" dirty="0">
                <a:solidFill>
                  <a:srgbClr val="C00000"/>
                </a:solidFill>
              </a:rPr>
              <a:t>suspenzi schengenského režimu </a:t>
            </a:r>
            <a:r>
              <a:rPr lang="cs-CZ" dirty="0"/>
              <a:t>vůči tomuto státu.</a:t>
            </a:r>
          </a:p>
          <a:p>
            <a:r>
              <a:rPr lang="cs-CZ" dirty="0"/>
              <a:t>	Oproti původním úvahám tak </a:t>
            </a:r>
            <a:r>
              <a:rPr lang="cs-CZ" b="1" dirty="0"/>
              <a:t>Stráž nemůže zasahovat proti vůli členského státu, na jehož území by měl být zásah proveden.</a:t>
            </a:r>
            <a:r>
              <a:rPr lang="cs-CZ" dirty="0"/>
              <a:t> Takový stát by ale mohl být </a:t>
            </a:r>
            <a:r>
              <a:rPr lang="cs-CZ" b="1" dirty="0">
                <a:solidFill>
                  <a:srgbClr val="C00000"/>
                </a:solidFill>
              </a:rPr>
              <a:t>prakticky „vyloučen“ ze </a:t>
            </a:r>
            <a:r>
              <a:rPr lang="cs-CZ" b="1" dirty="0" err="1">
                <a:solidFill>
                  <a:srgbClr val="C00000"/>
                </a:solidFill>
              </a:rPr>
              <a:t>Schengenu</a:t>
            </a:r>
            <a:r>
              <a:rPr lang="cs-CZ" b="1" dirty="0">
                <a:solidFill>
                  <a:srgbClr val="C00000"/>
                </a:solidFill>
              </a:rPr>
              <a:t>, </a:t>
            </a:r>
            <a:r>
              <a:rPr lang="cs-CZ" dirty="0"/>
              <a:t>aby jeho postup neohrozil fungování schengenského systému mezi ostatními státy. </a:t>
            </a:r>
          </a:p>
          <a:p>
            <a:pPr eaLnBrk="1">
              <a:lnSpc>
                <a:spcPct val="84000"/>
              </a:lnSpc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83795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 smtClean="0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pPr eaLnBrk="1"/>
            <a:r>
              <a:rPr lang="cs-CZ" altLang="cs-CZ" dirty="0" smtClean="0"/>
              <a:t>stagnace společného trhu v 80. letech</a:t>
            </a:r>
          </a:p>
          <a:p>
            <a:pPr eaLnBrk="1"/>
            <a:r>
              <a:rPr lang="cs-CZ" altLang="cs-CZ" dirty="0" smtClean="0"/>
              <a:t>okamžité „řešení“: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</a:t>
            </a:r>
          </a:p>
          <a:p>
            <a:pPr eaLnBrk="1"/>
            <a:r>
              <a:rPr lang="cs-CZ" altLang="cs-CZ" dirty="0" smtClean="0"/>
              <a:t>počátek 90. let: </a:t>
            </a:r>
            <a:r>
              <a:rPr lang="cs-CZ" altLang="cs-CZ" dirty="0" err="1" smtClean="0"/>
              <a:t>Schengen</a:t>
            </a:r>
            <a:r>
              <a:rPr lang="cs-CZ" altLang="cs-CZ" dirty="0" smtClean="0"/>
              <a:t> II – nedostatečné pravomoci EHS</a:t>
            </a:r>
          </a:p>
          <a:p>
            <a:pPr eaLnBrk="1"/>
            <a:r>
              <a:rPr lang="cs-CZ" altLang="cs-CZ" dirty="0" err="1" smtClean="0"/>
              <a:t>Schengen</a:t>
            </a:r>
            <a:r>
              <a:rPr lang="cs-CZ" altLang="cs-CZ" dirty="0" smtClean="0"/>
              <a:t> II – koncepční řešení mimo právo ES a EU</a:t>
            </a:r>
          </a:p>
          <a:p>
            <a:pPr eaLnBrk="1"/>
            <a:endParaRPr lang="cs-CZ" altLang="cs-CZ" dirty="0" smtClean="0"/>
          </a:p>
          <a:p>
            <a:pPr eaLnBrk="1"/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FRONTEX – vnější hranice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 smtClean="0"/>
          </a:p>
          <a:p>
            <a:pPr>
              <a:lnSpc>
                <a:spcPct val="84000"/>
              </a:lnSpc>
            </a:pPr>
            <a:r>
              <a:rPr lang="cs-CZ" altLang="cs-CZ" dirty="0" smtClean="0"/>
              <a:t>schází výkonné pravomoci, nicméně vysoký rozpočet – operativní činnost na mořské hranici </a:t>
            </a:r>
            <a:endParaRPr lang="cs-CZ" altLang="cs-CZ" b="1" dirty="0" smtClean="0"/>
          </a:p>
          <a:p>
            <a:pPr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 smtClean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 smtClean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smtClean="0">
                <a:solidFill>
                  <a:srgbClr val="CC3300"/>
                </a:solidFill>
              </a:rPr>
              <a:t>Nař. 810/2009 – jednotný právní dokument pro krátkodobá „schengenská“ víza 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tj. do 90 dnů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víza nad 90 dnů: kompetence členských států</a:t>
            </a:r>
          </a:p>
          <a:p>
            <a:pPr marL="673930" lvl="1"/>
            <a:r>
              <a:rPr lang="cs-CZ" altLang="cs-CZ" smtClean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smtClean="0"/>
              <a:t>Seznam třetích zemí s vízovou povinností: nař. 539/2001</a:t>
            </a:r>
          </a:p>
          <a:p>
            <a:r>
              <a:rPr lang="cs-CZ" altLang="cs-CZ" smtClean="0"/>
              <a:t>Jednotný formát víza: nař. 1683/95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 smtClean="0"/>
              <a:t>Dlouhodobý pobyt (nad 90 dnů)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 smtClean="0"/>
              <a:t>dlouhodobé vízum, resp. povolení k pobytu</a:t>
            </a:r>
          </a:p>
          <a:p>
            <a:r>
              <a:rPr lang="cs-CZ" dirty="0" smtClean="0"/>
              <a:t>zejména pro výkon pracovní činnosti nebo za účelem spojení rodiny</a:t>
            </a:r>
          </a:p>
          <a:p>
            <a:r>
              <a:rPr lang="cs-CZ" dirty="0" smtClean="0"/>
              <a:t>směrnice EU regulují jen obecné otázky</a:t>
            </a:r>
          </a:p>
          <a:p>
            <a:r>
              <a:rPr lang="cs-CZ" dirty="0" smtClean="0"/>
              <a:t>zůstává kompetence členských států (zejména kvóty pro zahraniční pracovníky)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3A191"/>
          </a:solidFill>
        </p:spPr>
        <p:txBody>
          <a:bodyPr/>
          <a:lstStyle/>
          <a:p>
            <a:r>
              <a:rPr lang="cs-CZ" dirty="0" smtClean="0"/>
              <a:t>A Z Y L  -  S F E U     čl. 78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568952" cy="5328592"/>
          </a:xfrm>
          <a:solidFill>
            <a:srgbClr val="FFCC99"/>
          </a:solidFill>
        </p:spPr>
        <p:txBody>
          <a:bodyPr>
            <a:noAutofit/>
          </a:bodyPr>
          <a:lstStyle/>
          <a:p>
            <a:r>
              <a:rPr lang="cs-CZ" sz="2800" dirty="0" smtClean="0"/>
              <a:t>1</a:t>
            </a:r>
            <a:r>
              <a:rPr lang="cs-CZ" sz="2800" dirty="0"/>
              <a:t>. Unie vyvíjí </a:t>
            </a:r>
            <a:r>
              <a:rPr lang="cs-CZ" sz="2800" b="1" dirty="0"/>
              <a:t>společnou politiku týkající se azylu, doplňkové ochrany a dočasné ochrany</a:t>
            </a:r>
            <a:r>
              <a:rPr lang="cs-CZ" sz="2800" dirty="0"/>
              <a:t> s cílem poskytnout každému státnímu příslušníkovi třetí země, který potřebuje mezinárodní ochranu, přiměřený status a zajistit dodržování zásady nenavracení. </a:t>
            </a:r>
            <a:endParaRPr lang="cs-CZ" sz="2800" dirty="0" smtClean="0"/>
          </a:p>
          <a:p>
            <a:r>
              <a:rPr lang="cs-CZ" sz="2800" dirty="0" smtClean="0"/>
              <a:t>Tato </a:t>
            </a:r>
            <a:r>
              <a:rPr lang="cs-CZ" sz="2800" dirty="0"/>
              <a:t>politika musí být v souladu s Ženevskou úmluvou o právním postavení uprchlíků </a:t>
            </a:r>
            <a:r>
              <a:rPr lang="cs-CZ" sz="2800" dirty="0" smtClean="0"/>
              <a:t>(1951), </a:t>
            </a:r>
            <a:r>
              <a:rPr lang="cs-CZ" sz="2800" dirty="0"/>
              <a:t>Protokolem </a:t>
            </a:r>
            <a:r>
              <a:rPr lang="cs-CZ" sz="2800" dirty="0" smtClean="0"/>
              <a:t>... (1967) </a:t>
            </a:r>
            <a:r>
              <a:rPr lang="cs-CZ" sz="2800" dirty="0"/>
              <a:t>a ostatními příslušnými smlouvami.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784595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963" y="260648"/>
            <a:ext cx="8229600" cy="1152128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Dublinský systém</a:t>
            </a:r>
            <a:br>
              <a:rPr lang="cs-CZ" dirty="0" smtClean="0"/>
            </a:br>
            <a:r>
              <a:rPr lang="cs-CZ" i="1" dirty="0" smtClean="0"/>
              <a:t>Příslušnost </a:t>
            </a:r>
            <a:r>
              <a:rPr lang="cs-CZ" i="1" dirty="0"/>
              <a:t>k posuzování žádosti o </a:t>
            </a:r>
            <a:r>
              <a:rPr lang="cs-CZ" i="1" dirty="0" smtClean="0"/>
              <a:t>azyl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47500" lnSpcReduction="20000"/>
          </a:bodyPr>
          <a:lstStyle/>
          <a:p>
            <a:r>
              <a:rPr lang="cs-CZ" dirty="0" smtClean="0"/>
              <a:t>Původní úprava </a:t>
            </a:r>
            <a:r>
              <a:rPr lang="cs-CZ" dirty="0"/>
              <a:t>Schengenskou prováděcí úmluvou, poté rozvedena v tzv. Dublinské úmluvě a dnes je úprava obsažena </a:t>
            </a:r>
            <a:r>
              <a:rPr lang="cs-CZ" b="1" dirty="0"/>
              <a:t>v nařízení č. 604/2013 (tzv. „Dublin III“).</a:t>
            </a:r>
            <a:r>
              <a:rPr lang="cs-CZ" dirty="0"/>
              <a:t> Smyslem úpravy je zamezit posuzování několika žádostí téže osoby ve více státech. </a:t>
            </a:r>
          </a:p>
          <a:p>
            <a:r>
              <a:rPr lang="cs-CZ" dirty="0" smtClean="0"/>
              <a:t>Nařízení stanoví </a:t>
            </a:r>
            <a:r>
              <a:rPr lang="cs-CZ" dirty="0"/>
              <a:t>soustavu kritérií, která se aplikují v pořadí, v jakém jsou v nařízení uvedena. </a:t>
            </a:r>
            <a:endParaRPr lang="cs-CZ" dirty="0" smtClean="0"/>
          </a:p>
          <a:p>
            <a:r>
              <a:rPr lang="cs-CZ" b="1" i="1" dirty="0" smtClean="0"/>
              <a:t>1</a:t>
            </a:r>
            <a:r>
              <a:rPr lang="cs-CZ" b="1" i="1" dirty="0"/>
              <a:t>.</a:t>
            </a:r>
            <a:r>
              <a:rPr lang="cs-CZ" i="1" dirty="0"/>
              <a:t> </a:t>
            </a:r>
            <a:r>
              <a:rPr lang="cs-CZ" b="1" i="1" dirty="0"/>
              <a:t>Rodinné vazby:</a:t>
            </a:r>
            <a:r>
              <a:rPr lang="cs-CZ" dirty="0"/>
              <a:t> Příslušný je ten stát, ve kterém legálně pobývá člen rodiny žadatele. </a:t>
            </a:r>
          </a:p>
          <a:p>
            <a:r>
              <a:rPr lang="cs-CZ" b="1" i="1" dirty="0"/>
              <a:t>2. Vydané vízum či povolení k pobytu:</a:t>
            </a:r>
            <a:r>
              <a:rPr lang="cs-CZ" dirty="0"/>
              <a:t> Příslušný je stát, který žadateli již vydal povolení k pobytu či vízum.</a:t>
            </a:r>
          </a:p>
          <a:p>
            <a:r>
              <a:rPr lang="cs-CZ" b="1" i="1" dirty="0"/>
              <a:t>3. Neoprávněný vstup a pobyt:</a:t>
            </a:r>
            <a:r>
              <a:rPr lang="cs-CZ" dirty="0"/>
              <a:t> Příslušný je stát, jehož státní hranici žadatel neoprávněně překročil při příchodu ze třetího státu či kde alespoň 5 měsíců neoprávněně pobýval, nelze-li ji zjistit, jak na území členských států přicestoval. </a:t>
            </a:r>
          </a:p>
          <a:p>
            <a:r>
              <a:rPr lang="cs-CZ" b="1" i="1" dirty="0"/>
              <a:t>4. Bezvízový styk:</a:t>
            </a:r>
            <a:r>
              <a:rPr lang="cs-CZ" dirty="0"/>
              <a:t> Příslušný je ten stát, na jehož území žadatel </a:t>
            </a:r>
            <a:r>
              <a:rPr lang="cs-CZ" dirty="0" smtClean="0"/>
              <a:t>vstoupil bez víza. </a:t>
            </a:r>
            <a:endParaRPr lang="cs-CZ" dirty="0"/>
          </a:p>
          <a:p>
            <a:r>
              <a:rPr lang="cs-CZ" b="1" i="1" dirty="0"/>
              <a:t>5. První podaná žádost o azyl:</a:t>
            </a:r>
            <a:r>
              <a:rPr lang="cs-CZ" dirty="0"/>
              <a:t> Příslušným je ten členský stát, kde žadatel požádal o mezinárodní ochranu poprvé. </a:t>
            </a:r>
          </a:p>
          <a:p>
            <a:r>
              <a:rPr lang="cs-CZ" dirty="0"/>
              <a:t>V minulosti byl rozhodným státem vždy ten, jehož vnější hranici cizinec překročil při příchodu z třetího státu do EU jako první. </a:t>
            </a:r>
          </a:p>
          <a:p>
            <a:r>
              <a:rPr lang="cs-CZ" dirty="0"/>
              <a:t>Cílem tohoto postupu je zabránit </a:t>
            </a:r>
            <a:r>
              <a:rPr lang="cs-CZ" b="1" dirty="0"/>
              <a:t>tzv. </a:t>
            </a:r>
            <a:r>
              <a:rPr lang="cs-CZ" b="1" dirty="0" err="1"/>
              <a:t>asylum</a:t>
            </a:r>
            <a:r>
              <a:rPr lang="cs-CZ" b="1" dirty="0"/>
              <a:t> shopping, </a:t>
            </a:r>
            <a:r>
              <a:rPr lang="cs-CZ" dirty="0"/>
              <a:t>když žadatel o azyl podává svoji žádost současně nebo postupně ve více členských státech. </a:t>
            </a:r>
          </a:p>
          <a:p>
            <a:r>
              <a:rPr lang="cs-CZ" dirty="0"/>
              <a:t>Kromě toho na žádost jiného členského státu může každý členský stát souhlasit s tím, že posoudí žádost o azyl, </a:t>
            </a:r>
            <a:r>
              <a:rPr lang="cs-CZ" b="1" dirty="0"/>
              <a:t>ke které není příslušný, </a:t>
            </a:r>
            <a:r>
              <a:rPr lang="cs-CZ" dirty="0"/>
              <a:t>a to z humanitárních důvodů, které vyplývají zejména z rodinných nebo kulturních důvodů za předpokladu, že si to dotčené osoby přejí.</a:t>
            </a:r>
          </a:p>
          <a:p>
            <a:r>
              <a:rPr lang="cs-CZ" dirty="0"/>
              <a:t>Členský stát určený jako příslušný k žádosti o azyl musí žadatele převzít a vyřídit žádost.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9979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3A191"/>
          </a:solidFill>
        </p:spPr>
        <p:txBody>
          <a:bodyPr/>
          <a:lstStyle/>
          <a:p>
            <a:r>
              <a:rPr lang="cs-CZ" dirty="0"/>
              <a:t>Nový vývoj od r. </a:t>
            </a:r>
            <a:r>
              <a:rPr lang="cs-CZ" dirty="0" smtClean="0"/>
              <a:t>2015 - kvóty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CC99"/>
          </a:solidFill>
        </p:spPr>
        <p:txBody>
          <a:bodyPr/>
          <a:lstStyle/>
          <a:p>
            <a:r>
              <a:rPr lang="cs-CZ" dirty="0" smtClean="0"/>
              <a:t>Čl. 78 odst. 3. </a:t>
            </a:r>
          </a:p>
          <a:p>
            <a:r>
              <a:rPr lang="cs-CZ" dirty="0" smtClean="0"/>
              <a:t>Ocitnou-li se jeden nebo více členských států ve stavu nouze v důsledku náhlého přílivu státních příslušníků třetích zemí, může </a:t>
            </a:r>
            <a:r>
              <a:rPr lang="cs-CZ" b="1" dirty="0" smtClean="0"/>
              <a:t>Rada na návrh Komise</a:t>
            </a:r>
            <a:r>
              <a:rPr lang="cs-CZ" dirty="0" smtClean="0"/>
              <a:t> přijmout ve prospěch dotyčných členských států </a:t>
            </a:r>
            <a:r>
              <a:rPr lang="cs-CZ" b="1" dirty="0" smtClean="0"/>
              <a:t>dočasná opatření</a:t>
            </a:r>
            <a:r>
              <a:rPr lang="cs-CZ" dirty="0" smtClean="0"/>
              <a:t>. Rada rozhoduje po konzultaci s Evropským parlamentem.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085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dirty="0" smtClean="0"/>
              <a:t>Nový vývoj od r.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51722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 smtClean="0"/>
              <a:t>Rozhodnutí </a:t>
            </a:r>
            <a:r>
              <a:rPr lang="cs-CZ" b="1" dirty="0"/>
              <a:t>Rady </a:t>
            </a:r>
            <a:r>
              <a:rPr lang="cs-CZ" b="1" dirty="0" smtClean="0"/>
              <a:t>2015/1523 a 2015/1601, kterými </a:t>
            </a:r>
            <a:r>
              <a:rPr lang="cs-CZ" b="1" dirty="0"/>
              <a:t>se stanoví dočasná opatření v oblasti mezinárodní ochrany ve prospěch Itálie a </a:t>
            </a:r>
            <a:r>
              <a:rPr lang="cs-CZ" b="1" dirty="0" smtClean="0"/>
              <a:t>Řecka:</a:t>
            </a:r>
            <a:endParaRPr lang="cs-CZ" b="1" dirty="0"/>
          </a:p>
          <a:p>
            <a:r>
              <a:rPr lang="cs-CZ" dirty="0" smtClean="0"/>
              <a:t>Dočasná </a:t>
            </a:r>
            <a:r>
              <a:rPr lang="cs-CZ" dirty="0"/>
              <a:t>opatření podle uvedených rozhodnutí měla spočívat v tom, že jednotlivé členské země EU </a:t>
            </a:r>
            <a:r>
              <a:rPr lang="cs-CZ" b="1" dirty="0"/>
              <a:t>převezmou každá určité množství těchto migrantů k azylovému řízení.</a:t>
            </a:r>
            <a:r>
              <a:rPr lang="cs-CZ" dirty="0"/>
              <a:t> Druhé z obou rozhodnutí Rady (2015/1601) dokonce stanovilo pro jednotlivé členské státy kvóty migrantů, které mají tyto státy </a:t>
            </a:r>
            <a:r>
              <a:rPr lang="cs-CZ" b="1" dirty="0" smtClean="0">
                <a:solidFill>
                  <a:srgbClr val="C00000"/>
                </a:solidFill>
              </a:rPr>
              <a:t>přijmout k azylovému řízení.</a:t>
            </a:r>
            <a:r>
              <a:rPr lang="cs-CZ" dirty="0" smtClean="0"/>
              <a:t> </a:t>
            </a:r>
            <a:r>
              <a:rPr lang="cs-CZ" dirty="0"/>
              <a:t>Účinnost rozhodnutí skončila 26. září 2017. </a:t>
            </a:r>
          </a:p>
          <a:p>
            <a:r>
              <a:rPr lang="cs-CZ" dirty="0" smtClean="0"/>
              <a:t>Nesouhlas některých členů </a:t>
            </a:r>
            <a:r>
              <a:rPr lang="cs-CZ" dirty="0"/>
              <a:t>(ČR, Slovensko, Maďarsko, Rumunsko</a:t>
            </a:r>
            <a:r>
              <a:rPr lang="cs-CZ" dirty="0" smtClean="0"/>
              <a:t>) - </a:t>
            </a:r>
            <a:r>
              <a:rPr lang="cs-CZ" b="1" dirty="0"/>
              <a:t>přehlasováni </a:t>
            </a:r>
            <a:r>
              <a:rPr lang="cs-CZ" dirty="0" smtClean="0"/>
              <a:t>ostatními - Rada </a:t>
            </a:r>
            <a:r>
              <a:rPr lang="cs-CZ" dirty="0"/>
              <a:t>rozhodovala kvalifikovanou většinou na základě čl. 16 odst. 3 SEU. </a:t>
            </a:r>
            <a:r>
              <a:rPr lang="cs-CZ" dirty="0" smtClean="0"/>
              <a:t>ČR</a:t>
            </a:r>
            <a:r>
              <a:rPr lang="cs-CZ" dirty="0"/>
              <a:t>, Maďarsko a Polsko odmítly na tomto základě přijímat </a:t>
            </a:r>
            <a:r>
              <a:rPr lang="cs-CZ" dirty="0" smtClean="0"/>
              <a:t>migranty = </a:t>
            </a:r>
            <a:r>
              <a:rPr lang="cs-CZ" b="1" dirty="0" smtClean="0"/>
              <a:t>nerespektování </a:t>
            </a:r>
            <a:r>
              <a:rPr lang="cs-CZ" b="1" dirty="0"/>
              <a:t>povinností vyplývajících z unijního </a:t>
            </a:r>
            <a:r>
              <a:rPr lang="cs-CZ" b="1" dirty="0" smtClean="0"/>
              <a:t>práva. </a:t>
            </a:r>
            <a:endParaRPr lang="cs-CZ" b="1" dirty="0"/>
          </a:p>
          <a:p>
            <a:r>
              <a:rPr lang="cs-CZ" dirty="0"/>
              <a:t>Slovensko a Maďarsko napadly obě uvedená rozhodnutí Rady </a:t>
            </a:r>
            <a:r>
              <a:rPr lang="cs-CZ" b="1" dirty="0">
                <a:solidFill>
                  <a:srgbClr val="C00000"/>
                </a:solidFill>
              </a:rPr>
              <a:t>žalobou na neplatnost</a:t>
            </a:r>
            <a:r>
              <a:rPr lang="cs-CZ" dirty="0"/>
              <a:t> podle čl. 263 SFEU (C-643 a 647/15). Argumentovaly tím, že tato rozhodnutí byla legislativními akty EU a jako takové měly být jejich návrhy předloženy k posouzení národním parlamentům, což se nestalo. Soudní dvůr tuto žalobu na neplatnost zamítl s tím, že nešlo o legislativní </a:t>
            </a:r>
            <a:r>
              <a:rPr lang="cs-CZ" dirty="0" smtClean="0"/>
              <a:t>akt.</a:t>
            </a:r>
            <a:endParaRPr lang="cs-CZ" dirty="0"/>
          </a:p>
          <a:p>
            <a:r>
              <a:rPr lang="cs-CZ" b="1" dirty="0" smtClean="0">
                <a:solidFill>
                  <a:srgbClr val="C00000"/>
                </a:solidFill>
              </a:rPr>
              <a:t>Politická </a:t>
            </a:r>
            <a:r>
              <a:rPr lang="cs-CZ" b="1" dirty="0">
                <a:solidFill>
                  <a:srgbClr val="C00000"/>
                </a:solidFill>
              </a:rPr>
              <a:t>dohoda mezi vrcholnými představiteli členských států EU a Tureckem </a:t>
            </a:r>
            <a:r>
              <a:rPr lang="cs-CZ" dirty="0"/>
              <a:t>o zastavení pohybu nelegálních migrantů na člunech z Turecka do Řecka z 18. března 2016. </a:t>
            </a:r>
            <a:r>
              <a:rPr lang="cs-CZ" dirty="0" smtClean="0"/>
              <a:t>Nejde </a:t>
            </a:r>
            <a:r>
              <a:rPr lang="cs-CZ" dirty="0"/>
              <a:t>o mezinárodní smlouvu v právním smyslu, ale jen o společné politické (tedy právně nezávazné) prohlášení, kde vůbec nefiguruje Evropská rada, a tím ani EU jako taková, ale jen samostatně představitelé členských států Unie. </a:t>
            </a:r>
          </a:p>
        </p:txBody>
      </p:sp>
    </p:spTree>
    <p:extLst>
      <p:ext uri="{BB962C8B-B14F-4D97-AF65-F5344CB8AC3E}">
        <p14:creationId xmlns:p14="http://schemas.microsoft.com/office/powerpoint/2010/main" val="4238757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3A191"/>
          </a:solidFill>
        </p:spPr>
        <p:txBody>
          <a:bodyPr>
            <a:normAutofit/>
          </a:bodyPr>
          <a:lstStyle/>
          <a:p>
            <a:r>
              <a:rPr lang="cs-CZ" dirty="0" smtClean="0"/>
              <a:t>Přistěhovalectví  -  S F E 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  <a:solidFill>
            <a:srgbClr val="FFCC99"/>
          </a:solidFill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Článek </a:t>
            </a:r>
            <a:r>
              <a:rPr lang="cs-CZ" dirty="0"/>
              <a:t>79</a:t>
            </a:r>
          </a:p>
          <a:p>
            <a:r>
              <a:rPr lang="cs-CZ" dirty="0" smtClean="0"/>
              <a:t>Unie </a:t>
            </a:r>
            <a:r>
              <a:rPr lang="cs-CZ" dirty="0"/>
              <a:t>vyvíjí </a:t>
            </a:r>
            <a:r>
              <a:rPr lang="cs-CZ" b="1" i="1" dirty="0">
                <a:solidFill>
                  <a:srgbClr val="C00000"/>
                </a:solidFill>
              </a:rPr>
              <a:t>společnou přistěhovaleckou politiku</a:t>
            </a:r>
            <a:r>
              <a:rPr lang="cs-CZ" dirty="0"/>
              <a:t>, </a:t>
            </a:r>
            <a:r>
              <a:rPr lang="cs-CZ" dirty="0" smtClean="0"/>
              <a:t>... </a:t>
            </a:r>
          </a:p>
          <a:p>
            <a:r>
              <a:rPr lang="cs-CZ" dirty="0" smtClean="0"/>
              <a:t>Opatření přijímaná </a:t>
            </a:r>
            <a:r>
              <a:rPr lang="cs-CZ" dirty="0"/>
              <a:t>řádným legislativním postupem </a:t>
            </a:r>
            <a:r>
              <a:rPr lang="cs-CZ" dirty="0" smtClean="0"/>
              <a:t>se týkají:</a:t>
            </a:r>
          </a:p>
          <a:p>
            <a:r>
              <a:rPr lang="cs-CZ" dirty="0" smtClean="0"/>
              <a:t>a</a:t>
            </a:r>
            <a:r>
              <a:rPr lang="cs-CZ" dirty="0"/>
              <a:t>) podmínky vstupu a pobytu a pravidla, podle nichž členské státy udělují </a:t>
            </a:r>
            <a:r>
              <a:rPr lang="cs-CZ" b="1" dirty="0"/>
              <a:t>dlouhodobá víza a vydávají dlouhodobá povolení k pobytu,</a:t>
            </a:r>
            <a:r>
              <a:rPr lang="cs-CZ" dirty="0"/>
              <a:t> včetně těch, která jsou udělována a vydávána za účelem slučování rodin;</a:t>
            </a:r>
          </a:p>
          <a:p>
            <a:r>
              <a:rPr lang="cs-CZ" dirty="0"/>
              <a:t>b) </a:t>
            </a:r>
            <a:r>
              <a:rPr lang="cs-CZ" b="1" dirty="0"/>
              <a:t>vymezení práv státních příslušníků třetích zemí </a:t>
            </a:r>
            <a:r>
              <a:rPr lang="cs-CZ" dirty="0"/>
              <a:t>oprávněně pobývajících v členském státě, včetně podmínek upravujících svobodu pohybovat se a pobývat v ostatních členských státech;</a:t>
            </a:r>
          </a:p>
          <a:p>
            <a:r>
              <a:rPr lang="cs-CZ" dirty="0"/>
              <a:t>c) </a:t>
            </a:r>
            <a:r>
              <a:rPr lang="cs-CZ" b="1" dirty="0"/>
              <a:t>nedovolené</a:t>
            </a:r>
            <a:r>
              <a:rPr lang="cs-CZ" dirty="0"/>
              <a:t> přistěhovalectví a nedovolený pobyt včetně </a:t>
            </a:r>
            <a:r>
              <a:rPr lang="cs-CZ" b="1" dirty="0"/>
              <a:t>vyhoštění a vracení osob s neoprávněným pobytem;</a:t>
            </a:r>
          </a:p>
          <a:p>
            <a:r>
              <a:rPr lang="cs-CZ" dirty="0"/>
              <a:t>d) </a:t>
            </a:r>
            <a:r>
              <a:rPr lang="cs-CZ" b="1" dirty="0"/>
              <a:t>boj proti obchodu s lidmi,</a:t>
            </a:r>
            <a:r>
              <a:rPr lang="cs-CZ" dirty="0"/>
              <a:t> především se ženami a dětmi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b="1" dirty="0" smtClean="0"/>
              <a:t>Není dotčeno právo členských </a:t>
            </a:r>
            <a:r>
              <a:rPr lang="cs-CZ" b="1" dirty="0"/>
              <a:t>států </a:t>
            </a:r>
            <a:r>
              <a:rPr lang="cs-CZ" dirty="0"/>
              <a:t>stanovit </a:t>
            </a:r>
            <a:r>
              <a:rPr lang="cs-CZ" b="1" dirty="0"/>
              <a:t>objem vstupů státních příslušníků třetích zemí </a:t>
            </a:r>
            <a:r>
              <a:rPr lang="cs-CZ" dirty="0"/>
              <a:t>přicházejících ze třetích zemí na jejich území s cílem hledat tam práci jako zaměstnanci nebo osoby samostatně výdělečně činné</a:t>
            </a:r>
            <a:r>
              <a:rPr lang="cs-CZ" dirty="0" smtClean="0"/>
              <a:t>.</a:t>
            </a:r>
          </a:p>
          <a:p>
            <a:endParaRPr lang="cs-CZ" dirty="0"/>
          </a:p>
          <a:p>
            <a:r>
              <a:rPr lang="cs-CZ" dirty="0"/>
              <a:t>Článek 80</a:t>
            </a:r>
          </a:p>
          <a:p>
            <a:r>
              <a:rPr lang="cs-CZ" dirty="0"/>
              <a:t>Politiky Unie podle této kapitoly a jejich provádění se řídí zásadou </a:t>
            </a:r>
            <a:r>
              <a:rPr lang="cs-CZ" b="1" dirty="0"/>
              <a:t>solidarity a spravedlivého rozdělení odpovědnosti mezi členskými státy, a to i na finanční úrovni.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5549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FF9F8F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FFFFCC"/>
          </a:solidFill>
        </p:spPr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52426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mtClean="0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 smtClean="0"/>
              <a:t>zahrnutí „schengenského práva“ do I. a III. pilíře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 smtClean="0"/>
              <a:t>justiční spolupráce v trestních věcech, policie: III. p.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 = 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 smtClean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 smtClean="0"/>
              <a:t>Cíle Unie: čl. 67</a:t>
            </a:r>
          </a:p>
          <a:p>
            <a:pPr marL="673930" lvl="1"/>
            <a:r>
              <a:rPr lang="cs-CZ" altLang="cs-CZ" smtClean="0"/>
              <a:t>zajišťuje uvnitř pohyb osob bez kontrol a rozvoj společné politiky azylu, přistěhovalectví a ostrahy vnějších hranic </a:t>
            </a:r>
            <a:r>
              <a:rPr lang="cs-CZ" altLang="cs-CZ" smtClean="0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 smtClean="0"/>
              <a:t>usiluje o zajištění vysoké úrovně bezpečnosti v oblasti policejní ochrany a trestního práva </a:t>
            </a:r>
            <a:r>
              <a:rPr lang="cs-CZ" altLang="cs-CZ" smtClean="0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 smtClean="0"/>
              <a:t>usnadňuje přístup ke spravedlnosti (uznávání rozhodnutí v civilních věcech) (+ …) </a:t>
            </a:r>
            <a:r>
              <a:rPr lang="cs-CZ" altLang="cs-CZ" smtClean="0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 smtClean="0"/>
              <a:t>SVOBODA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vnitřních hranic 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</a:t>
            </a:r>
            <a:r>
              <a:rPr lang="cs-CZ" altLang="cs-CZ" sz="1800" dirty="0" smtClean="0"/>
              <a:t>obnovit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smtClean="0"/>
              <a:t>----------------------------------------------------------------- 7 12 17 ------------------</a:t>
            </a:r>
            <a:endParaRPr lang="cs-CZ" altLang="cs-CZ" sz="1800"/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cizinců ze 3. států 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cs-CZ" sz="2700" dirty="0" smtClean="0">
                <a:effectLst/>
              </a:rPr>
              <a:t/>
            </a:r>
            <a:br>
              <a:rPr lang="cs-CZ" sz="2700" dirty="0" smtClean="0">
                <a:effectLst/>
              </a:rPr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 smtClean="0"/>
              <a:t/>
            </a:r>
            <a:br>
              <a:rPr lang="cs-CZ" sz="2700" dirty="0" smtClean="0"/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b="1" dirty="0"/>
              <a:t>Schengenský hraniční kodex</a:t>
            </a:r>
            <a:r>
              <a:rPr lang="cs-CZ" dirty="0"/>
              <a:t> (nařízení č. 2016/399)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 smtClean="0">
              <a:effectLst/>
            </a:endParaRPr>
          </a:p>
          <a:p>
            <a:r>
              <a:rPr lang="cs-CZ" b="1" dirty="0" smtClean="0">
                <a:effectLst/>
              </a:rPr>
              <a:t>žádná opatření na ochranu hranic ve vztahu k osobám překračujícím </a:t>
            </a:r>
            <a:r>
              <a:rPr lang="cs-CZ" b="1" u="sng" dirty="0" smtClean="0">
                <a:effectLst/>
              </a:rPr>
              <a:t>vnitřní hranice</a:t>
            </a:r>
            <a:r>
              <a:rPr lang="cs-CZ" dirty="0" smtClean="0">
                <a:effectLst/>
              </a:rPr>
              <a:t> mezi členskými státy Evropské unie</a:t>
            </a:r>
          </a:p>
          <a:p>
            <a:r>
              <a:rPr lang="cs-CZ" dirty="0" smtClean="0">
                <a:effectLst/>
              </a:rPr>
              <a:t>pravidla, kterými se řídí </a:t>
            </a:r>
            <a:r>
              <a:rPr lang="cs-CZ" b="1" dirty="0" smtClean="0">
                <a:effectLst/>
              </a:rPr>
              <a:t>opatření na ochranu hranic ve vztahu k osobám překračujícím </a:t>
            </a:r>
            <a:r>
              <a:rPr lang="cs-CZ" b="1" u="sng" dirty="0" smtClean="0">
                <a:effectLst/>
              </a:rPr>
              <a:t>vnější hranice</a:t>
            </a:r>
            <a:r>
              <a:rPr lang="cs-CZ" dirty="0" smtClean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dirty="0" smtClean="0">
                <a:effectLst/>
              </a:rPr>
              <a:t>VNITŘNÍ HRANICE</a:t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effectLst/>
              </a:rPr>
              <a:t>Zrušení ochrany vnitřních hranic</a:t>
            </a: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Článek 20</a:t>
            </a:r>
          </a:p>
          <a:p>
            <a:r>
              <a:rPr lang="cs-CZ" dirty="0" smtClean="0">
                <a:effectLst/>
              </a:rPr>
              <a:t>Překračování vnitřních hranic: Vnitřní hranice lze překročit </a:t>
            </a:r>
            <a:r>
              <a:rPr lang="cs-CZ" b="1" i="1" dirty="0" smtClean="0">
                <a:effectLst/>
              </a:rPr>
              <a:t>v jakémkoliv místě</a:t>
            </a:r>
            <a:r>
              <a:rPr lang="cs-CZ" dirty="0" smtClean="0">
                <a:effectLst/>
              </a:rPr>
              <a:t>, </a:t>
            </a:r>
            <a:r>
              <a:rPr lang="cs-CZ" b="1" i="1" dirty="0" smtClean="0">
                <a:effectLst/>
              </a:rPr>
              <a:t>aniž</a:t>
            </a:r>
            <a:r>
              <a:rPr lang="cs-CZ" dirty="0" smtClean="0">
                <a:effectLst/>
              </a:rPr>
              <a:t> by se prováděla hraniční </a:t>
            </a:r>
            <a:r>
              <a:rPr lang="cs-CZ" b="1" i="1" dirty="0" smtClean="0">
                <a:effectLst/>
              </a:rPr>
              <a:t>kontrola osob </a:t>
            </a:r>
            <a:r>
              <a:rPr lang="cs-CZ" dirty="0" smtClean="0">
                <a:effectLst/>
              </a:rPr>
              <a:t>bez ohledu na jejich </a:t>
            </a:r>
            <a:r>
              <a:rPr lang="cs-CZ" b="1" i="1" dirty="0" smtClean="0">
                <a:effectLst/>
              </a:rPr>
              <a:t>státní příslušnost.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effectLst/>
              </a:rPr>
              <a:t/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Dočasné znovuzavedení ochrany vnitřních hranic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>
                <a:effectLst/>
              </a:rPr>
              <a:t>Článek 23 - </a:t>
            </a:r>
            <a:r>
              <a:rPr lang="cs-CZ" b="1" dirty="0" smtClean="0">
                <a:effectLst/>
              </a:rPr>
              <a:t>1.   </a:t>
            </a:r>
            <a:r>
              <a:rPr lang="cs-CZ" b="1" u="sng" dirty="0" smtClean="0">
                <a:solidFill>
                  <a:srgbClr val="C00000"/>
                </a:solidFill>
                <a:effectLst/>
              </a:rPr>
              <a:t>Závažná hrozba pro veřejný pořádek nebo vnitřní bezpečnost</a:t>
            </a:r>
            <a:r>
              <a:rPr lang="cs-CZ" b="1" dirty="0" smtClean="0">
                <a:effectLst/>
              </a:rPr>
              <a:t>: lze výjimečně znovu zavést ochranu vnitřních hranic </a:t>
            </a:r>
          </a:p>
          <a:p>
            <a:pPr lvl="1"/>
            <a:r>
              <a:rPr lang="cs-CZ" b="1" dirty="0" smtClean="0">
                <a:effectLst/>
              </a:rPr>
              <a:t>po omezenou dobu nepřesahující 30 dní nebo </a:t>
            </a:r>
          </a:p>
          <a:p>
            <a:pPr lvl="1"/>
            <a:r>
              <a:rPr lang="cs-CZ" b="1" dirty="0" smtClean="0">
                <a:effectLst/>
              </a:rPr>
              <a:t>po předvídatelnou dobu trvání závažné hrozby, pokud tato doba přesahuje 30 dní.</a:t>
            </a:r>
            <a:r>
              <a:rPr lang="cs-CZ" dirty="0" smtClean="0">
                <a:effectLst/>
              </a:rPr>
              <a:t> </a:t>
            </a:r>
          </a:p>
          <a:p>
            <a:r>
              <a:rPr lang="cs-CZ" dirty="0" smtClean="0">
                <a:effectLst/>
              </a:rPr>
              <a:t>Proporcionalita: respektovat míru, která je nezbytně nutná jako reakce na tuto závažnou hrozbu.</a:t>
            </a:r>
          </a:p>
          <a:p>
            <a:r>
              <a:rPr lang="cs-CZ" dirty="0" smtClean="0">
                <a:effectLst/>
              </a:rPr>
              <a:t>2.   Jestliže závažná hrozba pro veřejný pořádek nebo vnitřní bezpečnost trvá déle, lze </a:t>
            </a:r>
            <a:r>
              <a:rPr lang="cs-CZ" b="1" dirty="0" smtClean="0">
                <a:effectLst/>
              </a:rPr>
              <a:t>ochranu hranic prodlužovat vždy nejvýše o 30 dní.</a:t>
            </a:r>
            <a:endParaRPr lang="cs-CZ" dirty="0" smtClean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1005</Words>
  <Application>Microsoft Office PowerPoint</Application>
  <PresentationFormat>Předvádění na obrazovce (4:3)</PresentationFormat>
  <Paragraphs>162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Motiv systému Office</vt:lpstr>
      <vt:lpstr>Prostor svobody, bezpečnosti a práva (spravedlnosti)</vt:lpstr>
      <vt:lpstr>Od počátku k Amsterodamu</vt:lpstr>
      <vt:lpstr>Amsterodamská smlouva</vt:lpstr>
      <vt:lpstr>Současná právní úprava: SFEU,  hlava V (čl. 67 až 87) </vt:lpstr>
      <vt:lpstr>SVOBODA</vt:lpstr>
      <vt:lpstr>    Schengenský hraniční kodex (nařízení č. 2016/399)   </vt:lpstr>
      <vt:lpstr>Zásady</vt:lpstr>
      <vt:lpstr> VNITŘNÍ HRANICE </vt:lpstr>
      <vt:lpstr> Dočasné znovuzavedení ochrany vnitřních hranic </vt:lpstr>
      <vt:lpstr> Postupy v případech, které vyžadují naléhavá opatření </vt:lpstr>
      <vt:lpstr>Vnější hranice</vt:lpstr>
      <vt:lpstr> VNĚJŠÍ HRANICE </vt:lpstr>
      <vt:lpstr> Podmínky vstupu pro státní příslušníky třetích zemí </vt:lpstr>
      <vt:lpstr> Ostraha hranic </vt:lpstr>
      <vt:lpstr> Personál a prostředky pro ochranu hranic </vt:lpstr>
      <vt:lpstr>Evropský systém ochrany hranic (Eurosur)</vt:lpstr>
      <vt:lpstr>FRONTEX</vt:lpstr>
      <vt:lpstr>Nový FRONTEX (Stráž)</vt:lpstr>
      <vt:lpstr>Nový FRONTEX – řešení krize</vt:lpstr>
      <vt:lpstr>FRONTEX – vnější hranice</vt:lpstr>
      <vt:lpstr>Vízový kodex EU</vt:lpstr>
      <vt:lpstr>Dlouhodobý pobyt (nad 90 dnů)</vt:lpstr>
      <vt:lpstr>A Z Y L  -  S F E U     čl. 78</vt:lpstr>
      <vt:lpstr>Dublinský systém Příslušnost k posuzování žádosti o azyl</vt:lpstr>
      <vt:lpstr>Nový vývoj od r. 2015 - kvóty</vt:lpstr>
      <vt:lpstr>Nový vývoj od r. 2015</vt:lpstr>
      <vt:lpstr>Přistěhovalectví  -  S F E U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Posluchárna</cp:lastModifiedBy>
  <cp:revision>31</cp:revision>
  <dcterms:created xsi:type="dcterms:W3CDTF">2015-11-23T07:12:24Z</dcterms:created>
  <dcterms:modified xsi:type="dcterms:W3CDTF">2017-12-07T13:59:35Z</dcterms:modified>
</cp:coreProperties>
</file>