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3" r:id="rId4"/>
    <p:sldId id="264" r:id="rId5"/>
    <p:sldId id="266" r:id="rId6"/>
    <p:sldId id="265" r:id="rId7"/>
    <p:sldId id="260" r:id="rId8"/>
    <p:sldId id="267" r:id="rId9"/>
    <p:sldId id="268" r:id="rId10"/>
    <p:sldId id="257" r:id="rId11"/>
    <p:sldId id="258" r:id="rId12"/>
    <p:sldId id="261" r:id="rId13"/>
    <p:sldId id="271" r:id="rId14"/>
    <p:sldId id="269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7ADC0-B788-4727-940B-646E5EC9792D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361E7-1BC8-4819-8B61-F5ADBE6B9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72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D66611-C18A-4529-9F6D-972AD5C585E0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mtClean="0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55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1877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1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07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4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70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9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6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54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8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39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7219-6A95-458F-B6F1-BB9263B5121C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0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81789"/>
            <a:ext cx="9144000" cy="408271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cs-CZ" sz="9600" dirty="0" smtClean="0">
                <a:latin typeface="Arial Black" panose="020B0A04020102020204" pitchFamily="34" charset="0"/>
              </a:rPr>
              <a:t/>
            </a:r>
            <a:br>
              <a:rPr lang="cs-CZ" sz="9600" dirty="0" smtClean="0">
                <a:latin typeface="Arial Black" panose="020B0A04020102020204" pitchFamily="34" charset="0"/>
              </a:rPr>
            </a:br>
            <a:r>
              <a:rPr lang="cs-CZ" sz="9600" dirty="0">
                <a:latin typeface="Arial Black" panose="020B0A04020102020204" pitchFamily="34" charset="0"/>
              </a:rPr>
              <a:t/>
            </a:r>
            <a:br>
              <a:rPr lang="cs-CZ" sz="9600" dirty="0">
                <a:latin typeface="Arial Black" panose="020B0A04020102020204" pitchFamily="34" charset="0"/>
              </a:rPr>
            </a:br>
            <a:r>
              <a:rPr lang="cs-CZ" sz="9600" dirty="0" smtClean="0">
                <a:latin typeface="Arial Black" panose="020B0A04020102020204" pitchFamily="34" charset="0"/>
              </a:rPr>
              <a:t/>
            </a:r>
            <a:br>
              <a:rPr lang="cs-CZ" sz="9600" dirty="0" smtClean="0">
                <a:latin typeface="Arial Black" panose="020B0A04020102020204" pitchFamily="34" charset="0"/>
              </a:rPr>
            </a:br>
            <a:r>
              <a:rPr lang="cs-CZ" sz="9600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Brexit</a:t>
            </a:r>
            <a:r>
              <a:rPr lang="cs-CZ" sz="9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cs-CZ" sz="9600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cs-CZ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cs-CZ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cs-CZ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 související otázky</a:t>
            </a:r>
            <a:r>
              <a:rPr lang="cs-CZ" dirty="0">
                <a:latin typeface="Arial Black" panose="020B0A04020102020204" pitchFamily="34" charset="0"/>
              </a:rPr>
              <a:t/>
            </a:r>
            <a:br>
              <a:rPr lang="cs-CZ" dirty="0">
                <a:latin typeface="Arial Black" panose="020B0A04020102020204" pitchFamily="34" charset="0"/>
              </a:rPr>
            </a:b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037220"/>
            <a:ext cx="9144000" cy="930443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800" dirty="0" smtClean="0"/>
              <a:t>  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  prosinec 2018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79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77875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altLang="cs-CZ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Evropský hospodářský prostor - 1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1992313" y="1341439"/>
            <a:ext cx="8229600" cy="5000625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600" dirty="0"/>
              <a:t>Dohoda o </a:t>
            </a:r>
            <a:r>
              <a:rPr lang="cs-CZ" altLang="cs-CZ" sz="1600" dirty="0" err="1"/>
              <a:t>EHP</a:t>
            </a:r>
            <a:r>
              <a:rPr lang="cs-CZ" altLang="cs-CZ" sz="1600" dirty="0"/>
              <a:t> 1994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 dirty="0"/>
              <a:t>struktura, působnost – </a:t>
            </a:r>
            <a:r>
              <a:rPr lang="cs-CZ" altLang="cs-CZ" sz="1600" b="1" dirty="0" err="1"/>
              <a:t>EHP</a:t>
            </a:r>
            <a:r>
              <a:rPr lang="cs-CZ" altLang="cs-CZ" sz="1600" b="1" dirty="0"/>
              <a:t> = EU + </a:t>
            </a:r>
            <a:r>
              <a:rPr lang="cs-CZ" altLang="cs-CZ" sz="1600" b="1" dirty="0" err="1"/>
              <a:t>ESVO</a:t>
            </a:r>
            <a:r>
              <a:rPr lang="cs-CZ" altLang="cs-CZ" sz="1600" b="1" dirty="0"/>
              <a:t> - 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 dirty="0"/>
              <a:t>legislativa EU</a:t>
            </a:r>
          </a:p>
          <a:p>
            <a:r>
              <a:rPr lang="cs-CZ" altLang="cs-CZ" sz="1600" dirty="0" smtClean="0"/>
              <a:t>Zahrnuje</a:t>
            </a:r>
            <a:r>
              <a:rPr lang="cs-CZ" altLang="cs-CZ" sz="1600" dirty="0"/>
              <a:t>: plná práva a povinnosti vnitřního trhu EU (s výjimkami) - čtyři svobody vnitřního trhu a některé související politiky (hospodářská soutěž, doprava, energetika a hospodářská a měnová spolupráce) + horizontální politiky, které jsou úzce propojeny se čtyřmi svobodami: sociální; politiky na ochranu spotřebitele, v oblasti životního prostředí, statistik a práva obchodních společností</a:t>
            </a:r>
          </a:p>
          <a:p>
            <a:r>
              <a:rPr lang="cs-CZ" altLang="cs-CZ" sz="1600" b="1" dirty="0"/>
              <a:t>Výjimky – vynětí:</a:t>
            </a:r>
          </a:p>
          <a:p>
            <a:pPr lvl="1"/>
            <a:r>
              <a:rPr lang="cs-CZ" altLang="cs-CZ" sz="1600" dirty="0"/>
              <a:t>společná zemědělská politika a společná rybolovná politika </a:t>
            </a:r>
          </a:p>
          <a:p>
            <a:pPr lvl="1"/>
            <a:r>
              <a:rPr lang="cs-CZ" altLang="cs-CZ" sz="1600" dirty="0"/>
              <a:t>celní unie (zbyla jen zóna volného obchodu);</a:t>
            </a:r>
          </a:p>
          <a:p>
            <a:pPr lvl="1"/>
            <a:r>
              <a:rPr lang="cs-CZ" altLang="cs-CZ" sz="1600" dirty="0"/>
              <a:t>společná obchodní politika;</a:t>
            </a:r>
          </a:p>
          <a:p>
            <a:pPr lvl="1"/>
            <a:r>
              <a:rPr lang="cs-CZ" altLang="cs-CZ" sz="1600" dirty="0"/>
              <a:t>daňová harmonizace,</a:t>
            </a:r>
          </a:p>
          <a:p>
            <a:pPr lvl="1"/>
            <a:r>
              <a:rPr lang="cs-CZ" altLang="cs-CZ" sz="1600" dirty="0"/>
              <a:t>společná zahraniční a bezpečnostní politika;</a:t>
            </a:r>
          </a:p>
          <a:p>
            <a:pPr lvl="1"/>
            <a:r>
              <a:rPr lang="cs-CZ" altLang="cs-CZ" sz="1600" dirty="0"/>
              <a:t>spravedlnost a vnitřní věci (nicméně všechny země </a:t>
            </a:r>
            <a:r>
              <a:rPr lang="cs-CZ" altLang="cs-CZ" sz="1600" dirty="0" err="1"/>
              <a:t>ESVO</a:t>
            </a:r>
            <a:r>
              <a:rPr lang="cs-CZ" altLang="cs-CZ" sz="1600" dirty="0"/>
              <a:t> jsou součástí schengenského prostoru); </a:t>
            </a:r>
          </a:p>
          <a:p>
            <a:pPr lvl="1"/>
            <a:r>
              <a:rPr lang="cs-CZ" altLang="cs-CZ" sz="1600" dirty="0"/>
              <a:t>hospodářská a měnová unie 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28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77875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altLang="cs-CZ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Evropský hospodářský prostor - 2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919288" y="1412876"/>
            <a:ext cx="8229600" cy="5000625"/>
          </a:xfrm>
          <a:solidFill>
            <a:srgbClr val="FFFF99"/>
          </a:solidFill>
        </p:spPr>
        <p:txBody>
          <a:bodyPr/>
          <a:lstStyle/>
          <a:p>
            <a:endParaRPr lang="cs-CZ" altLang="cs-CZ" sz="1800"/>
          </a:p>
          <a:p>
            <a:r>
              <a:rPr lang="cs-CZ" altLang="cs-CZ" sz="1800" u="sng"/>
              <a:t>1. Začlenění právních předpisů EU do práva EHP</a:t>
            </a:r>
          </a:p>
          <a:p>
            <a:r>
              <a:rPr lang="cs-CZ" altLang="cs-CZ" sz="1800"/>
              <a:t>Nové předpisy v oblasti vnitřního trhu přezkoumává </a:t>
            </a:r>
            <a:r>
              <a:rPr lang="cs-CZ" altLang="cs-CZ" sz="1800" b="1"/>
              <a:t>Smíšený výbor </a:t>
            </a:r>
            <a:r>
              <a:rPr lang="cs-CZ" altLang="cs-CZ" sz="1800"/>
              <a:t>EHP složený ze zástupců EU a výše uvedených tří států ESVO/EHP - </a:t>
            </a:r>
            <a:r>
              <a:rPr lang="cs-CZ" altLang="cs-CZ" sz="1800" b="1"/>
              <a:t>rozhoduje, které právní předpisy by měly být začleněny do EHP. </a:t>
            </a:r>
          </a:p>
          <a:p>
            <a:r>
              <a:rPr lang="cs-CZ" altLang="cs-CZ" sz="1800"/>
              <a:t>Začlenění právních předpisů formálně probíhá tak, že dané akty jsou zařazeny na </a:t>
            </a:r>
            <a:r>
              <a:rPr lang="cs-CZ" altLang="cs-CZ" sz="1800" b="1"/>
              <a:t>seznam protokolů a příloh k Dohodě o EHP </a:t>
            </a:r>
            <a:r>
              <a:rPr lang="cs-CZ" altLang="cs-CZ" sz="1800"/>
              <a:t>(již několik tisíc aktů EU). </a:t>
            </a:r>
          </a:p>
          <a:p>
            <a:r>
              <a:rPr lang="cs-CZ" altLang="cs-CZ" sz="1800" u="sng"/>
              <a:t>2. Provedení ve vnitrostátním právu</a:t>
            </a:r>
          </a:p>
          <a:p>
            <a:r>
              <a:rPr lang="cs-CZ" altLang="cs-CZ" sz="1800"/>
              <a:t>Jakmile je některý právní akt EU začleněn do Dohody o EHP, musí být proveden ve vnitrostátním právu zemí ESVO/EHP (požadují-li to příslušné vnitrostátní předpisy). </a:t>
            </a:r>
          </a:p>
          <a:p>
            <a:r>
              <a:rPr lang="cs-CZ" altLang="cs-CZ" sz="1800"/>
              <a:t>Forma: rozhodnutím vlády nebo může být vyžadován souhlas parlamentu</a:t>
            </a:r>
          </a:p>
          <a:p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1775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98600"/>
          </a:xfrm>
          <a:solidFill>
            <a:srgbClr val="0066FF"/>
          </a:solidFill>
        </p:spPr>
        <p:txBody>
          <a:bodyPr/>
          <a:lstStyle/>
          <a:p>
            <a:pPr algn="ctr"/>
            <a:r>
              <a:rPr lang="cs-CZ" alt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Vztahy EU – Švýcarsko</a:t>
            </a:r>
            <a:br>
              <a:rPr lang="cs-CZ" alt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 dvoustranné dohody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981200" y="1916113"/>
            <a:ext cx="8229600" cy="4210050"/>
          </a:xfrm>
          <a:solidFill>
            <a:srgbClr val="CCECFF"/>
          </a:solidFill>
        </p:spPr>
        <p:txBody>
          <a:bodyPr/>
          <a:lstStyle/>
          <a:p>
            <a:endParaRPr lang="cs-CZ" altLang="cs-CZ" sz="1600" dirty="0"/>
          </a:p>
          <a:p>
            <a:endParaRPr lang="cs-CZ" altLang="cs-CZ" sz="1600" dirty="0"/>
          </a:p>
          <a:p>
            <a:r>
              <a:rPr lang="cs-CZ" altLang="cs-CZ" sz="1600" dirty="0"/>
              <a:t>První balíček </a:t>
            </a:r>
            <a:r>
              <a:rPr lang="cs-CZ" altLang="cs-CZ" sz="1600" b="1" dirty="0"/>
              <a:t>(„dvoustranné dohody I“, </a:t>
            </a:r>
            <a:r>
              <a:rPr lang="cs-CZ" altLang="cs-CZ" sz="1600" dirty="0"/>
              <a:t>přijaté v roce 2002): oblasti letecké </a:t>
            </a:r>
            <a:r>
              <a:rPr lang="cs-CZ" altLang="cs-CZ" sz="1600" b="1" dirty="0"/>
              <a:t>dopravy,</a:t>
            </a:r>
            <a:r>
              <a:rPr lang="cs-CZ" altLang="cs-CZ" sz="1600" dirty="0"/>
              <a:t> veřejných zakázek, výzkumu, zemědělství, technických překážek obchodu (které mají být odstraněny pomocí zásady </a:t>
            </a:r>
            <a:r>
              <a:rPr lang="cs-CZ" altLang="cs-CZ" sz="1600" b="1" dirty="0"/>
              <a:t>vzájemného uznávání</a:t>
            </a:r>
            <a:r>
              <a:rPr lang="cs-CZ" altLang="cs-CZ" sz="1600" dirty="0"/>
              <a:t>), pozemní dopravy, </a:t>
            </a:r>
            <a:r>
              <a:rPr lang="cs-CZ" altLang="cs-CZ" sz="1600" b="1" i="1" dirty="0"/>
              <a:t>svobody usazování a </a:t>
            </a:r>
            <a:r>
              <a:rPr lang="cs-CZ" altLang="cs-CZ" sz="1600" b="1" dirty="0"/>
              <a:t>volného pohybu osob.</a:t>
            </a:r>
            <a:r>
              <a:rPr lang="cs-CZ" altLang="cs-CZ" sz="1600" b="1" i="1" dirty="0"/>
              <a:t> </a:t>
            </a:r>
            <a:r>
              <a:rPr lang="cs-CZ" altLang="cs-CZ" sz="1600" dirty="0"/>
              <a:t>Tento poslední bod je v současné době předmětem sporu, protože v únoru 2014 se ve Švýcarsku konalo referendum o ročních kvótách pro zahraniční pracovníky a o dalších předpisech upravujících imigraci. Schválení referenda těsnou většinou ohrožuje dvoustranné dohody a může vést k ukončení celého balíčku, nebude-li nalezeno diplomatické nebo institucionální řešení.</a:t>
            </a:r>
          </a:p>
          <a:p>
            <a:r>
              <a:rPr lang="cs-CZ" altLang="cs-CZ" sz="1600" dirty="0"/>
              <a:t>Druhý balíček (</a:t>
            </a:r>
            <a:r>
              <a:rPr lang="cs-CZ" altLang="cs-CZ" sz="1600" b="1" dirty="0"/>
              <a:t>„dvoustranné dohody II“, </a:t>
            </a:r>
            <a:r>
              <a:rPr lang="cs-CZ" altLang="cs-CZ" sz="1600" dirty="0"/>
              <a:t>přijaté v roce 2005): dohody ze </a:t>
            </a:r>
            <a:r>
              <a:rPr lang="cs-CZ" altLang="cs-CZ" sz="1600" dirty="0" err="1"/>
              <a:t>Schengenu</a:t>
            </a:r>
            <a:r>
              <a:rPr lang="cs-CZ" altLang="cs-CZ" sz="1600" dirty="0"/>
              <a:t> a Dublinu, zdanění příjmů z úspor v podobě úroků, boj proti podvodům, </a:t>
            </a:r>
            <a:r>
              <a:rPr lang="cs-CZ" altLang="cs-CZ" sz="1600" b="1" dirty="0"/>
              <a:t>zpracované zemědělské produkty,</a:t>
            </a:r>
            <a:r>
              <a:rPr lang="cs-CZ" altLang="cs-CZ" sz="1600" dirty="0"/>
              <a:t> statistiky, důchody, </a:t>
            </a:r>
            <a:r>
              <a:rPr lang="cs-CZ" altLang="cs-CZ" sz="1600" b="1" dirty="0"/>
              <a:t>životní prostředí, </a:t>
            </a:r>
            <a:r>
              <a:rPr lang="cs-CZ" altLang="cs-CZ" sz="1600" dirty="0"/>
              <a:t>audiovizuální program MEDIA, vzdělávání.</a:t>
            </a:r>
          </a:p>
          <a:p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3915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Velká Británie a Severní Irsko a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Irská republika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747" y="2002088"/>
            <a:ext cx="3785936" cy="4351338"/>
          </a:xfrm>
        </p:spPr>
      </p:pic>
      <p:pic>
        <p:nvPicPr>
          <p:cNvPr id="15" name="Zástupný symbol pro obsah 1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8716" y="2020093"/>
            <a:ext cx="4267200" cy="423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493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HRANICE MEZI SEVERNÍM IRSKEM (mimo EU) A IRSKOU REPUBLIKOU (členem EU)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William Hanbury Tenison, walking the border to raise awareness of the the issues raised by Brexit and a hard bord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505" y="2117557"/>
            <a:ext cx="7339263" cy="422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730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Dohoda o vystoupení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Přechodný nástroj – jen do uzavření budoucích dohod o uspořádání vztahů</a:t>
            </a:r>
          </a:p>
          <a:p>
            <a:r>
              <a:rPr lang="cs-CZ" dirty="0" smtClean="0"/>
              <a:t>Přechodné období: do konce 2020</a:t>
            </a:r>
          </a:p>
          <a:p>
            <a:pPr lvl="1"/>
            <a:r>
              <a:rPr lang="cs-CZ" dirty="0" smtClean="0"/>
              <a:t>v UK bude platit právo EU (vč. celní unie), pro ochranu zahraničních pracovníků a pro finanční vypořádání i potom</a:t>
            </a:r>
          </a:p>
          <a:p>
            <a:pPr lvl="1"/>
            <a:r>
              <a:rPr lang="cs-CZ" dirty="0" smtClean="0"/>
              <a:t>lze prodloužit vzájemnou dohodou</a:t>
            </a:r>
          </a:p>
          <a:p>
            <a:pPr lvl="1"/>
            <a:r>
              <a:rPr lang="cs-CZ" dirty="0" smtClean="0"/>
              <a:t>závazné nadále obchodní dohody EU s nečleny EU, v mezidobí může UK jednat o vlastních (nových) dohodách s nečleny EU</a:t>
            </a:r>
          </a:p>
          <a:p>
            <a:r>
              <a:rPr lang="cs-CZ" dirty="0" smtClean="0"/>
              <a:t>Pohyb osob (zaměstnávání): UK zajišťuje i po uplynutí přechodného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824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 irské hranice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768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EU – UK  </a:t>
            </a:r>
            <a:r>
              <a:rPr lang="cs-CZ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jednotné celní území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(obchod bez cel) (i po skončení přechodného období – do přijetí další dohody) – týká se i zboží dovezeného do Severního Irska odjinud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žádná celní hranice mezi Severním Irskem a zbytkem UK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pokračuje zóna společného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volného cestování osob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společný trh s elektřinou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bránění jakýmkoli překážkám mezi oběma částmi irského ostrova (Velikonoční dohoda 1998)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UK ponechá určité unijní předpisy o zboží pro Severní Irsko (sanitární kontroly, parametry zboží apod.)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 r. 2020 se předpokládá nová dohoda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6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 smtClean="0"/>
              <a:t>Pokračování: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Parlament UK Dohodu schválí, ta vstoupí v platnost, začne běžet přechodné období</a:t>
            </a:r>
          </a:p>
          <a:p>
            <a:r>
              <a:rPr lang="cs-CZ" dirty="0" smtClean="0"/>
              <a:t>Parlament UK Dohodu zamítne, nastane „tvrdý“ </a:t>
            </a:r>
            <a:r>
              <a:rPr lang="cs-CZ" dirty="0" err="1" smtClean="0"/>
              <a:t>Brexit</a:t>
            </a:r>
            <a:r>
              <a:rPr lang="cs-CZ" dirty="0" smtClean="0"/>
              <a:t> bez přechodného období, se zavedením cel od 1.4.2019 a s „tvrdou“ irskou hranicí</a:t>
            </a:r>
          </a:p>
          <a:p>
            <a:r>
              <a:rPr lang="cs-CZ" dirty="0" smtClean="0"/>
              <a:t>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73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6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Rozmanitost v EU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1762"/>
            <a:ext cx="10515600" cy="508769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050" dirty="0" smtClean="0"/>
              <a:t>  </a:t>
            </a:r>
          </a:p>
          <a:p>
            <a:r>
              <a:rPr lang="cs-CZ" sz="3200" b="1" dirty="0" smtClean="0">
                <a:solidFill>
                  <a:srgbClr val="C00000"/>
                </a:solidFill>
              </a:rPr>
              <a:t>Integrace </a:t>
            </a:r>
            <a:r>
              <a:rPr lang="cs-CZ" sz="3200" b="1" dirty="0" smtClean="0">
                <a:solidFill>
                  <a:srgbClr val="C00000"/>
                </a:solidFill>
              </a:rPr>
              <a:t>musí odpovídat zájmům všech členských států</a:t>
            </a:r>
          </a:p>
          <a:p>
            <a:r>
              <a:rPr lang="cs-CZ" sz="3200" dirty="0" smtClean="0"/>
              <a:t>Stanoviska jednotlivých členů ohledně </a:t>
            </a:r>
            <a:r>
              <a:rPr lang="cs-CZ" sz="3200" b="1" dirty="0" smtClean="0"/>
              <a:t>dílčích otázek integrace </a:t>
            </a:r>
            <a:r>
              <a:rPr lang="cs-CZ" sz="3200" dirty="0" smtClean="0"/>
              <a:t>se mohou lišit z důvodu jejich specifických zájmů.</a:t>
            </a:r>
          </a:p>
          <a:p>
            <a:r>
              <a:rPr lang="cs-CZ" sz="3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 </a:t>
            </a:r>
            <a:r>
              <a:rPr lang="cs-CZ" sz="3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důvod </a:t>
            </a:r>
            <a:r>
              <a:rPr lang="cs-CZ" sz="32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Brexitu</a:t>
            </a:r>
            <a:r>
              <a:rPr lang="cs-CZ" sz="3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pocit, že účast v integračním systému přináší Británii </a:t>
            </a:r>
            <a:r>
              <a:rPr lang="cs-CZ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nevýhod než výhod</a:t>
            </a:r>
            <a:endParaRPr lang="cs-CZ" sz="3200" b="1" i="1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 smtClean="0"/>
              <a:t>Postupné rozšiřování Unie (dnes 28 členů) a prohlubování integrace po věcné stránce: EU je stále více </a:t>
            </a:r>
            <a:r>
              <a:rPr lang="cs-CZ" sz="3200" dirty="0" smtClean="0"/>
              <a:t>heterogenní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800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891" y="365125"/>
            <a:ext cx="10959738" cy="1084851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Různost názorů v EU –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Jednotná v rozmanitosti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kritika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0891" y="1580606"/>
            <a:ext cx="10959738" cy="527739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lvl="1"/>
            <a:r>
              <a:rPr lang="cs-CZ" dirty="0" smtClean="0"/>
              <a:t>motto EU: Jednotná v rozmanitosti </a:t>
            </a:r>
            <a:r>
              <a:rPr lang="cs-CZ" dirty="0"/>
              <a:t>--- </a:t>
            </a:r>
            <a:r>
              <a:rPr lang="cs-CZ" i="1" dirty="0"/>
              <a:t>In </a:t>
            </a:r>
            <a:r>
              <a:rPr lang="cs-CZ" i="1" dirty="0" err="1"/>
              <a:t>varietate</a:t>
            </a:r>
            <a:r>
              <a:rPr lang="cs-CZ" i="1" dirty="0"/>
              <a:t> </a:t>
            </a:r>
            <a:r>
              <a:rPr lang="cs-CZ" i="1" dirty="0" err="1"/>
              <a:t>concordia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i="1" dirty="0"/>
              <a:t>In </a:t>
            </a:r>
            <a:r>
              <a:rPr lang="cs-CZ" i="1" dirty="0" err="1"/>
              <a:t>varietate</a:t>
            </a:r>
            <a:r>
              <a:rPr lang="cs-CZ" i="1" dirty="0"/>
              <a:t> </a:t>
            </a:r>
            <a:r>
              <a:rPr lang="cs-CZ" i="1" dirty="0" err="1"/>
              <a:t>unitas</a:t>
            </a:r>
            <a:endParaRPr lang="cs-CZ" dirty="0" smtClean="0">
              <a:effectLst/>
            </a:endParaRPr>
          </a:p>
          <a:p>
            <a:pPr lvl="1"/>
            <a:r>
              <a:rPr lang="cs-CZ" b="1" dirty="0" smtClean="0"/>
              <a:t>Ale není rozmanitost ve smyslu plurality (více řešení) – je jen jedna varianta řešení (jsou jen varianty tohoto jednoho řešení)</a:t>
            </a:r>
          </a:p>
          <a:p>
            <a:pPr lvl="1"/>
            <a:r>
              <a:rPr lang="cs-CZ" dirty="0" smtClean="0"/>
              <a:t>EU </a:t>
            </a:r>
            <a:r>
              <a:rPr lang="cs-CZ" dirty="0" smtClean="0"/>
              <a:t>netoleruje žádné zpochybnění </a:t>
            </a:r>
            <a:r>
              <a:rPr lang="cs-CZ" b="1" dirty="0" smtClean="0"/>
              <a:t>jejího způsobu </a:t>
            </a:r>
            <a:r>
              <a:rPr lang="cs-CZ" dirty="0" smtClean="0"/>
              <a:t>fungování a odmítá odlišné politické projekty nebo alternativní řešení (např. migrační krize)</a:t>
            </a:r>
          </a:p>
          <a:p>
            <a:pPr lvl="1"/>
            <a:r>
              <a:rPr lang="cs-CZ" dirty="0" smtClean="0"/>
              <a:t>Neexistuje pluralismus, pokud jde o všeobecnou koncepci integrace, ani dílčí koncepce</a:t>
            </a:r>
          </a:p>
          <a:p>
            <a:pPr lvl="2"/>
            <a:r>
              <a:rPr lang="cs-CZ" dirty="0" smtClean="0"/>
              <a:t>jednotná měna: státy, které si nepřejí Euro, nejsou „normální“, jsou opožděné a nakonec ho stejně budou muset přijmout</a:t>
            </a:r>
            <a:endParaRPr lang="cs-CZ" dirty="0" smtClean="0">
              <a:effectLst/>
            </a:endParaRPr>
          </a:p>
          <a:p>
            <a:pPr lvl="2"/>
            <a:r>
              <a:rPr lang="cs-CZ" dirty="0" smtClean="0"/>
              <a:t>řešení migračního problému jinak než pomocí kvót je nepřijatelný a znamená „nedostatek solidarity“ </a:t>
            </a:r>
          </a:p>
          <a:p>
            <a:pPr lvl="1"/>
            <a:r>
              <a:rPr lang="cs-CZ" dirty="0" smtClean="0"/>
              <a:t>Členské státy dlouho volaly po liberalizaci unijní úpravy DPH. Ta přichází ne proto, že je již dlouho potřebná, ale proto, že Komise se k tomu rozhodla.</a:t>
            </a:r>
            <a:endParaRPr lang="cs-CZ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23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891" y="365125"/>
            <a:ext cx="10959738" cy="1084851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Různost názorů v EU –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Jednotná v rozmanitosti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– kritika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- 2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131" y="1698170"/>
            <a:ext cx="11560629" cy="487244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lvl="1"/>
            <a:endParaRPr lang="cs-CZ" sz="2800" dirty="0" smtClean="0"/>
          </a:p>
          <a:p>
            <a:pPr lvl="1"/>
            <a:r>
              <a:rPr lang="cs-CZ" sz="2800" dirty="0" smtClean="0"/>
              <a:t>Není </a:t>
            </a:r>
            <a:r>
              <a:rPr lang="cs-CZ" sz="2800" dirty="0" smtClean="0"/>
              <a:t>žádná </a:t>
            </a:r>
            <a:r>
              <a:rPr lang="cs-CZ" sz="2800" b="1" dirty="0" smtClean="0"/>
              <a:t>diskuse o budoucím vývoji evropské integrace. </a:t>
            </a:r>
            <a:r>
              <a:rPr lang="cs-CZ" sz="2800" dirty="0" smtClean="0"/>
              <a:t>Kdo souhlasí s evropskou federací?</a:t>
            </a:r>
            <a:endParaRPr lang="cs-CZ" sz="2800" b="1" dirty="0"/>
          </a:p>
          <a:p>
            <a:pPr lvl="1"/>
            <a:r>
              <a:rPr lang="cs-CZ" sz="2800" dirty="0" smtClean="0"/>
              <a:t>Členským státům to nevadí? Často rozhodují politicky, nikoli věcně. Přenášejí na EU stále další a další pravomoci.</a:t>
            </a:r>
          </a:p>
          <a:p>
            <a:pPr lvl="1"/>
            <a:r>
              <a:rPr lang="cs-CZ" sz="2800" dirty="0" smtClean="0"/>
              <a:t>Důsledek: nezájem nebo odpor obyvatelstva proti EU, podpora vystoupení</a:t>
            </a:r>
          </a:p>
          <a:p>
            <a:pPr lvl="1"/>
            <a:r>
              <a:rPr lang="cs-CZ" sz="2800" dirty="0" smtClean="0"/>
              <a:t>Referenda </a:t>
            </a:r>
            <a:r>
              <a:rPr lang="cs-CZ" sz="2800" dirty="0" smtClean="0"/>
              <a:t>o revizích Smluv: je to jen dodatečné schválení (potvrzení), ne skutečné rozhodnutí.</a:t>
            </a:r>
          </a:p>
          <a:p>
            <a:pPr lvl="1"/>
            <a:r>
              <a:rPr lang="cs-CZ" sz="2800" dirty="0" smtClean="0"/>
              <a:t>Je-li referendum odmítavé, příště nebude uspořádáno.</a:t>
            </a:r>
          </a:p>
          <a:p>
            <a:pPr lvl="1"/>
            <a:r>
              <a:rPr lang="cs-CZ" sz="2800" dirty="0" smtClean="0">
                <a:solidFill>
                  <a:srgbClr val="C00000"/>
                </a:solidFill>
              </a:rPr>
              <a:t>Po staletí národy bojovaly za svou samostatnost, dnes ji bez rozpaků ztrácejí.</a:t>
            </a:r>
            <a:endParaRPr lang="cs-CZ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45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51586"/>
            <a:ext cx="8229600" cy="114407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Diferenciace členské základny EU  – specifika GB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48589" y="1628274"/>
            <a:ext cx="8855243" cy="5025406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00FF"/>
                </a:solidFill>
              </a:rPr>
              <a:t>- Vstup do EHS až v r. 1973, již v r. 1975 náběh na referendum o vystoupení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u="sng" dirty="0" smtClean="0">
                <a:solidFill>
                  <a:srgbClr val="C00000"/>
                </a:solidFill>
              </a:rPr>
              <a:t>množství výjimek:</a:t>
            </a:r>
            <a:endParaRPr lang="cs-CZ" u="sng" dirty="0">
              <a:solidFill>
                <a:srgbClr val="C00000"/>
              </a:solidFill>
            </a:endParaRP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 smtClean="0"/>
              <a:t>PL</a:t>
            </a:r>
            <a:endParaRPr lang="cs-CZ" dirty="0" smtClean="0"/>
          </a:p>
          <a:p>
            <a:r>
              <a:rPr lang="cs-CZ" dirty="0" smtClean="0"/>
              <a:t>měnová </a:t>
            </a:r>
            <a:r>
              <a:rPr lang="cs-CZ" dirty="0"/>
              <a:t>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</a:t>
            </a:r>
            <a:r>
              <a:rPr lang="cs-CZ" dirty="0" smtClean="0"/>
              <a:t>(„fiskální kompakt“) (odmítly </a:t>
            </a:r>
            <a:r>
              <a:rPr lang="cs-CZ" dirty="0"/>
              <a:t>GB a CZ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7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Vystoupení z EU  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417638"/>
            <a:ext cx="8229600" cy="4964112"/>
          </a:xfrm>
        </p:spPr>
        <p:txBody>
          <a:bodyPr>
            <a:normAutofit/>
          </a:bodyPr>
          <a:lstStyle/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altLang="cs-CZ" sz="2400" dirty="0" smtClean="0"/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 smtClean="0"/>
              <a:t>*  </a:t>
            </a:r>
            <a:r>
              <a:rPr lang="cs-CZ" altLang="cs-CZ" sz="2400" b="1" dirty="0" smtClean="0">
                <a:solidFill>
                  <a:srgbClr val="CC0000"/>
                </a:solidFill>
              </a:rPr>
              <a:t>nově </a:t>
            </a:r>
            <a:r>
              <a:rPr lang="cs-CZ" altLang="cs-CZ" sz="2400" b="1" dirty="0">
                <a:solidFill>
                  <a:srgbClr val="CC0000"/>
                </a:solidFill>
              </a:rPr>
              <a:t>článek </a:t>
            </a:r>
            <a:r>
              <a:rPr lang="cs-CZ" altLang="cs-CZ" sz="2400" b="1" dirty="0" smtClean="0">
                <a:solidFill>
                  <a:srgbClr val="CC0000"/>
                </a:solidFill>
              </a:rPr>
              <a:t>50 Smlouvy o EU </a:t>
            </a:r>
            <a:r>
              <a:rPr lang="cs-CZ" altLang="cs-CZ" sz="2400" b="1" dirty="0">
                <a:solidFill>
                  <a:srgbClr val="CC0000"/>
                </a:solidFill>
              </a:rPr>
              <a:t>-  jednostranný projev vůle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přetrvávající suverenita členského státu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forma realizace: </a:t>
            </a:r>
            <a:r>
              <a:rPr lang="cs-CZ" altLang="cs-CZ" sz="2400" b="1" dirty="0">
                <a:solidFill>
                  <a:srgbClr val="CC0000"/>
                </a:solidFill>
              </a:rPr>
              <a:t>mezinárodní smlouva = dohoda o vypořádání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dvojí význam nové úpravy: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a) politický - deklaruje právo na vystoupení - členství není</a:t>
            </a:r>
            <a:r>
              <a:rPr lang="cs-CZ" altLang="cs-CZ" sz="2400" i="1" dirty="0"/>
              <a:t> věčný a neměnný závazek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b) právní - stanoví </a:t>
            </a:r>
            <a:r>
              <a:rPr lang="cs-CZ" altLang="cs-CZ" sz="2400" i="1" dirty="0"/>
              <a:t>právní modality vystoupení </a:t>
            </a:r>
            <a:r>
              <a:rPr lang="cs-CZ" altLang="cs-CZ" sz="2400" dirty="0"/>
              <a:t>z EU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dirty="0" smtClean="0">
                <a:solidFill>
                  <a:srgbClr val="00B0F0"/>
                </a:solidFill>
              </a:rPr>
              <a:t>eliminace následků: </a:t>
            </a:r>
            <a:r>
              <a:rPr lang="cs-CZ" altLang="cs-CZ" sz="2400" dirty="0">
                <a:solidFill>
                  <a:srgbClr val="00B0F0"/>
                </a:solidFill>
              </a:rPr>
              <a:t>vstup do Evropského sdružení volného obchodu - Evropský hospodářský </a:t>
            </a:r>
            <a:r>
              <a:rPr lang="cs-CZ" altLang="cs-CZ" sz="2400" dirty="0" smtClean="0">
                <a:solidFill>
                  <a:srgbClr val="00B0F0"/>
                </a:solidFill>
              </a:rPr>
              <a:t>prostor  (??)</a:t>
            </a:r>
            <a:endParaRPr lang="cs-CZ" altLang="cs-CZ" sz="2400" dirty="0">
              <a:solidFill>
                <a:srgbClr val="00B0F0"/>
              </a:solidFill>
            </a:endParaRPr>
          </a:p>
          <a:p>
            <a:pPr marL="344487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Grónsko (1985)</a:t>
            </a:r>
          </a:p>
          <a:p>
            <a:pPr marL="344487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Velká Británie (2019) </a:t>
            </a:r>
            <a:r>
              <a:rPr lang="cs-CZ" altLang="cs-CZ" sz="2400" b="1" dirty="0" smtClean="0">
                <a:solidFill>
                  <a:srgbClr val="CC0000"/>
                </a:solidFill>
              </a:rPr>
              <a:t>neexistuje</a:t>
            </a:r>
            <a:r>
              <a:rPr lang="cs-CZ" altLang="cs-CZ" sz="2400" b="1" i="1" dirty="0" smtClean="0">
                <a:solidFill>
                  <a:srgbClr val="CC0000"/>
                </a:solidFill>
              </a:rPr>
              <a:t> </a:t>
            </a:r>
            <a:r>
              <a:rPr lang="cs-CZ" altLang="cs-CZ" sz="2400" b="1" i="1" dirty="0">
                <a:solidFill>
                  <a:srgbClr val="CC0000"/>
                </a:solidFill>
              </a:rPr>
              <a:t>institut vyloučení z EU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568492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8358" y="365125"/>
            <a:ext cx="10455442" cy="821991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Článek 50 Smlouvy o EU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5853" y="1347538"/>
            <a:ext cx="10828421" cy="540618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1. Každý členský stát se v souladu se svými ústavními předpisy </a:t>
            </a:r>
            <a:r>
              <a:rPr lang="cs-CZ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může </a:t>
            </a:r>
            <a:r>
              <a:rPr lang="cs-CZ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rozhodnout z Unie vystoupit.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2. Členský stát, který se rozhodne vystoupit, </a:t>
            </a:r>
            <a:r>
              <a:rPr lang="cs-CZ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oznámí</a:t>
            </a:r>
            <a:r>
              <a:rPr lang="cs-CZ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svůj záměr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Evropské radě. S ohledem na pokyny Evropské rady Unie sjedná a uzavře s tímto státem </a:t>
            </a:r>
            <a:r>
              <a:rPr lang="cs-CZ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dohodu o podmínkách jeho vystoupení,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 přihlédnutím k rámci jeho budoucích vztahů s Unií. …Tuto dohodu uzavře Rada, která rozhoduje kvalifikovanou většinou po obdržení souhlasu Evropského parlamentu.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3. Smlouvy (</a:t>
            </a:r>
            <a:r>
              <a:rPr lang="cs-CZ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SFEU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) přestávají být pro dotyčný stát použitelné dnem vstupu dohody o vystoupení v platnost, nebo, nedojde-li k tomu, </a:t>
            </a:r>
            <a:r>
              <a:rPr lang="cs-CZ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dva roky po oznámení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podle odstavce 2, nerozhodne-li Evropská rada jednomyslně po dohodě s dotyčným členským státem o </a:t>
            </a:r>
            <a:r>
              <a:rPr lang="cs-CZ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prodloužení této lhůty.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4. Člen Evropské rady nebo Rady, který zastupuje vystupující členský stát, se nepodílí na jednáních ani rozhodnutích Evropské rady nebo Rady, která se jej týkají. …</a:t>
            </a:r>
          </a:p>
        </p:txBody>
      </p:sp>
    </p:spTree>
    <p:extLst>
      <p:ext uri="{BB962C8B-B14F-4D97-AF65-F5344CB8AC3E}">
        <p14:creationId xmlns:p14="http://schemas.microsoft.com/office/powerpoint/2010/main" val="371589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Nový vstup do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5. Pokud stát, který vystoupil, požádá o nové přistoupení, podléhá tato žádost postupu podle čl.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49 (tj. standardní postup přijímání nových členů).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/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Rozsudek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SDEU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621/18: </a:t>
            </a:r>
            <a:r>
              <a:rPr lang="cs-CZ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 o vystoupení lze vzít zpět do doby než vstoupí v platnost dohoda o podmínkách vystoupení, resp. do 2 let od oznámení vystoupení.</a:t>
            </a:r>
            <a:endParaRPr lang="cs-CZ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07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Možná řešení po vystoupení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členství v </a:t>
            </a:r>
            <a:r>
              <a:rPr lang="cs-CZ" dirty="0" err="1" smtClean="0"/>
              <a:t>EHP</a:t>
            </a:r>
            <a:r>
              <a:rPr lang="cs-CZ" dirty="0" smtClean="0"/>
              <a:t> („norská varianta“)</a:t>
            </a:r>
          </a:p>
          <a:p>
            <a:r>
              <a:rPr lang="cs-CZ" dirty="0" smtClean="0"/>
              <a:t>dvoustranné dohody („švýcarská varianta“)</a:t>
            </a:r>
          </a:p>
          <a:p>
            <a:r>
              <a:rPr lang="cs-CZ" dirty="0" smtClean="0"/>
              <a:t>úplně zvláštní režim</a:t>
            </a:r>
          </a:p>
          <a:p>
            <a:r>
              <a:rPr lang="cs-CZ" dirty="0" smtClean="0"/>
              <a:t>„tvrdý“ </a:t>
            </a:r>
            <a:r>
              <a:rPr lang="cs-CZ" dirty="0" err="1" smtClean="0"/>
              <a:t>Brexit</a:t>
            </a:r>
            <a:r>
              <a:rPr lang="cs-CZ" dirty="0" smtClean="0"/>
              <a:t> (žádné vztahy)</a:t>
            </a:r>
          </a:p>
          <a:p>
            <a:endParaRPr lang="cs-CZ" dirty="0"/>
          </a:p>
          <a:p>
            <a:r>
              <a:rPr lang="cs-CZ" dirty="0" smtClean="0"/>
              <a:t>SPECIFICKÝ A PRAKTICKY NEŘEŠITELNÝ PROBLÉM: HRANICE MEZI SEVERNÍM IRSKEM (mimo EU) A IRSKOU REPUBLIKOU (členem EU)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935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B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B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1214</Words>
  <Application>Microsoft Office PowerPoint</Application>
  <PresentationFormat>Širokoúhlá obrazovka</PresentationFormat>
  <Paragraphs>112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WenQuanYi Micro Hei</vt:lpstr>
      <vt:lpstr>Motiv Office</vt:lpstr>
      <vt:lpstr>   Brexit  a související otázky </vt:lpstr>
      <vt:lpstr> 1. Rozmanitost v EU </vt:lpstr>
      <vt:lpstr>Různost názorů v EU –  Jednotná v rozmanitosti - kritika</vt:lpstr>
      <vt:lpstr>Různost názorů v EU –  Jednotná v rozmanitosti – kritika - 2 </vt:lpstr>
      <vt:lpstr>Diferenciace členské základny EU  – specifika GB</vt:lpstr>
      <vt:lpstr>Vystoupení z EU  </vt:lpstr>
      <vt:lpstr>Článek 50 Smlouvy o EU</vt:lpstr>
      <vt:lpstr>Nový vstup do EU</vt:lpstr>
      <vt:lpstr>Možná řešení po vystoupení</vt:lpstr>
      <vt:lpstr>Evropský hospodářský prostor - 1</vt:lpstr>
      <vt:lpstr>Evropský hospodářský prostor - 2</vt:lpstr>
      <vt:lpstr>Vztahy EU – Švýcarsko jen dvoustranné dohody</vt:lpstr>
      <vt:lpstr>Velká Británie a Severní Irsko a  Irská republika</vt:lpstr>
      <vt:lpstr>HRANICE MEZI SEVERNÍM IRSKEM (mimo EU) A IRSKOU REPUBLIKOU (členem EU)</vt:lpstr>
      <vt:lpstr>Dohoda o vystoupení</vt:lpstr>
      <vt:lpstr>Řešení irské hranice</vt:lpstr>
      <vt:lpstr>Pokračování: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  a související otázky</dc:title>
  <dc:creator>Vladimír Týč</dc:creator>
  <cp:lastModifiedBy>Vladimír Týč</cp:lastModifiedBy>
  <cp:revision>16</cp:revision>
  <dcterms:created xsi:type="dcterms:W3CDTF">2018-12-13T08:48:54Z</dcterms:created>
  <dcterms:modified xsi:type="dcterms:W3CDTF">2018-12-13T12:20:09Z</dcterms:modified>
</cp:coreProperties>
</file>