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97"/>
  </p:notesMasterIdLst>
  <p:handoutMasterIdLst>
    <p:handoutMasterId r:id="rId98"/>
  </p:handoutMasterIdLst>
  <p:sldIdLst>
    <p:sldId id="315"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8" r:id="rId24"/>
    <p:sldId id="339" r:id="rId25"/>
    <p:sldId id="340" r:id="rId26"/>
    <p:sldId id="344" r:id="rId27"/>
    <p:sldId id="345" r:id="rId28"/>
    <p:sldId id="346" r:id="rId29"/>
    <p:sldId id="347" r:id="rId30"/>
    <p:sldId id="348" r:id="rId31"/>
    <p:sldId id="349" r:id="rId32"/>
    <p:sldId id="350" r:id="rId33"/>
    <p:sldId id="351" r:id="rId34"/>
    <p:sldId id="352" r:id="rId35"/>
    <p:sldId id="353" r:id="rId36"/>
    <p:sldId id="354" r:id="rId37"/>
    <p:sldId id="355" r:id="rId38"/>
    <p:sldId id="356" r:id="rId39"/>
    <p:sldId id="357" r:id="rId40"/>
    <p:sldId id="358" r:id="rId41"/>
    <p:sldId id="359" r:id="rId42"/>
    <p:sldId id="360" r:id="rId43"/>
    <p:sldId id="361" r:id="rId44"/>
    <p:sldId id="362" r:id="rId45"/>
    <p:sldId id="363" r:id="rId46"/>
    <p:sldId id="364" r:id="rId47"/>
    <p:sldId id="365" r:id="rId48"/>
    <p:sldId id="366" r:id="rId49"/>
    <p:sldId id="367" r:id="rId50"/>
    <p:sldId id="368" r:id="rId51"/>
    <p:sldId id="369" r:id="rId52"/>
    <p:sldId id="370" r:id="rId53"/>
    <p:sldId id="371" r:id="rId54"/>
    <p:sldId id="372" r:id="rId55"/>
    <p:sldId id="373" r:id="rId56"/>
    <p:sldId id="374" r:id="rId57"/>
    <p:sldId id="390" r:id="rId58"/>
    <p:sldId id="375" r:id="rId59"/>
    <p:sldId id="376" r:id="rId60"/>
    <p:sldId id="377" r:id="rId61"/>
    <p:sldId id="378" r:id="rId62"/>
    <p:sldId id="379" r:id="rId63"/>
    <p:sldId id="380" r:id="rId64"/>
    <p:sldId id="381" r:id="rId65"/>
    <p:sldId id="382" r:id="rId66"/>
    <p:sldId id="383" r:id="rId67"/>
    <p:sldId id="384" r:id="rId68"/>
    <p:sldId id="385" r:id="rId69"/>
    <p:sldId id="386" r:id="rId70"/>
    <p:sldId id="387" r:id="rId71"/>
    <p:sldId id="388" r:id="rId72"/>
    <p:sldId id="389" r:id="rId73"/>
    <p:sldId id="258" r:id="rId74"/>
    <p:sldId id="263" r:id="rId75"/>
    <p:sldId id="312" r:id="rId76"/>
    <p:sldId id="285" r:id="rId77"/>
    <p:sldId id="286" r:id="rId78"/>
    <p:sldId id="287" r:id="rId79"/>
    <p:sldId id="288" r:id="rId80"/>
    <p:sldId id="289" r:id="rId81"/>
    <p:sldId id="290" r:id="rId82"/>
    <p:sldId id="297" r:id="rId83"/>
    <p:sldId id="298" r:id="rId84"/>
    <p:sldId id="299" r:id="rId85"/>
    <p:sldId id="300" r:id="rId86"/>
    <p:sldId id="301" r:id="rId87"/>
    <p:sldId id="302" r:id="rId88"/>
    <p:sldId id="303" r:id="rId89"/>
    <p:sldId id="304" r:id="rId90"/>
    <p:sldId id="305" r:id="rId91"/>
    <p:sldId id="314" r:id="rId92"/>
    <p:sldId id="308" r:id="rId93"/>
    <p:sldId id="309" r:id="rId94"/>
    <p:sldId id="310" r:id="rId95"/>
    <p:sldId id="281" r:id="rId9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5" autoAdjust="0"/>
  </p:normalViewPr>
  <p:slideViewPr>
    <p:cSldViewPr snapToGrid="0">
      <p:cViewPr varScale="1">
        <p:scale>
          <a:sx n="73" d="100"/>
          <a:sy n="73" d="100"/>
        </p:scale>
        <p:origin x="1320" y="7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8B1C097D-266F-074D-BA07-994D5932063A}" type="slidenum">
              <a:rPr lang="cs-CZ" altLang="cs-CZ"/>
              <a:pPr>
                <a:spcBef>
                  <a:spcPct val="0"/>
                </a:spcBef>
              </a:pPr>
              <a:t>2</a:t>
            </a:fld>
            <a:endParaRPr lang="cs-CZ" altLang="cs-CZ"/>
          </a:p>
        </p:txBody>
      </p:sp>
      <p:sp>
        <p:nvSpPr>
          <p:cNvPr id="6147"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DAEB8DD-39A8-DA47-B535-71F531AA1E15}" type="slidenum">
              <a:rPr lang="cs-CZ" altLang="cs-CZ" b="0"/>
              <a:pPr algn="r" eaLnBrk="1" hangingPunct="1">
                <a:spcBef>
                  <a:spcPct val="0"/>
                </a:spcBef>
              </a:pPr>
              <a:t>2</a:t>
            </a:fld>
            <a:endParaRPr lang="cs-CZ" altLang="cs-CZ" b="0"/>
          </a:p>
        </p:txBody>
      </p:sp>
      <p:sp>
        <p:nvSpPr>
          <p:cNvPr id="6148" name="Rectangle 2"/>
          <p:cNvSpPr>
            <a:spLocks noGrp="1" noRot="1" noChangeAspect="1" noChangeArrowheads="1" noTextEdit="1"/>
          </p:cNvSpPr>
          <p:nvPr>
            <p:ph type="sldImg"/>
          </p:nvPr>
        </p:nvSpPr>
        <p:spPr>
          <a:xfrm>
            <a:off x="1143000" y="695325"/>
            <a:ext cx="4572000" cy="3429000"/>
          </a:xfrm>
          <a:ln/>
        </p:spPr>
      </p:sp>
      <p:sp>
        <p:nvSpPr>
          <p:cNvPr id="614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22321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B98CA7A-2E57-D945-986F-91B2B4597B34}" type="slidenum">
              <a:rPr lang="cs-CZ" altLang="cs-CZ"/>
              <a:pPr>
                <a:spcBef>
                  <a:spcPct val="0"/>
                </a:spcBef>
              </a:pPr>
              <a:t>11</a:t>
            </a:fld>
            <a:endParaRPr lang="cs-CZ" altLang="cs-CZ"/>
          </a:p>
        </p:txBody>
      </p:sp>
      <p:sp>
        <p:nvSpPr>
          <p:cNvPr id="24579"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FB318A7-0C8A-8F46-84E3-58EC093548F0}" type="slidenum">
              <a:rPr lang="cs-CZ" altLang="cs-CZ" b="0"/>
              <a:pPr algn="r" eaLnBrk="1" hangingPunct="1">
                <a:spcBef>
                  <a:spcPct val="0"/>
                </a:spcBef>
              </a:pPr>
              <a:t>11</a:t>
            </a:fld>
            <a:endParaRPr lang="cs-CZ" altLang="cs-CZ" b="0"/>
          </a:p>
        </p:txBody>
      </p:sp>
      <p:sp>
        <p:nvSpPr>
          <p:cNvPr id="24580" name="Rectangle 2"/>
          <p:cNvSpPr>
            <a:spLocks noGrp="1" noRot="1" noChangeAspect="1" noChangeArrowheads="1" noTextEdit="1"/>
          </p:cNvSpPr>
          <p:nvPr>
            <p:ph type="sldImg"/>
          </p:nvPr>
        </p:nvSpPr>
        <p:spPr>
          <a:xfrm>
            <a:off x="1143000" y="695325"/>
            <a:ext cx="4572000" cy="3429000"/>
          </a:xfrm>
          <a:ln/>
        </p:spPr>
      </p:sp>
      <p:sp>
        <p:nvSpPr>
          <p:cNvPr id="245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78277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26048108-C57D-3A47-AFC6-15E2B375F4D8}" type="slidenum">
              <a:rPr lang="cs-CZ" altLang="cs-CZ"/>
              <a:pPr>
                <a:spcBef>
                  <a:spcPct val="0"/>
                </a:spcBef>
              </a:pPr>
              <a:t>12</a:t>
            </a:fld>
            <a:endParaRPr lang="cs-CZ" altLang="cs-CZ"/>
          </a:p>
        </p:txBody>
      </p:sp>
      <p:sp>
        <p:nvSpPr>
          <p:cNvPr id="26627"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3AE1114-7518-F548-A784-34D33DB4C2B7}" type="slidenum">
              <a:rPr lang="cs-CZ" altLang="cs-CZ" b="0"/>
              <a:pPr algn="r" eaLnBrk="1" hangingPunct="1">
                <a:spcBef>
                  <a:spcPct val="0"/>
                </a:spcBef>
              </a:pPr>
              <a:t>12</a:t>
            </a:fld>
            <a:endParaRPr lang="cs-CZ" altLang="cs-CZ" b="0"/>
          </a:p>
        </p:txBody>
      </p:sp>
      <p:sp>
        <p:nvSpPr>
          <p:cNvPr id="26628" name="Rectangle 2"/>
          <p:cNvSpPr>
            <a:spLocks noGrp="1" noRot="1" noChangeAspect="1" noChangeArrowheads="1" noTextEdit="1"/>
          </p:cNvSpPr>
          <p:nvPr>
            <p:ph type="sldImg"/>
          </p:nvPr>
        </p:nvSpPr>
        <p:spPr>
          <a:xfrm>
            <a:off x="1143000" y="695325"/>
            <a:ext cx="4572000" cy="3429000"/>
          </a:xfrm>
          <a:ln/>
        </p:spPr>
      </p:sp>
      <p:sp>
        <p:nvSpPr>
          <p:cNvPr id="2662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38308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D70AD4C-6A9E-A54C-9E22-0B195D2A27B2}" type="slidenum">
              <a:rPr lang="cs-CZ" altLang="cs-CZ"/>
              <a:pPr>
                <a:spcBef>
                  <a:spcPct val="0"/>
                </a:spcBef>
              </a:pPr>
              <a:t>13</a:t>
            </a:fld>
            <a:endParaRPr lang="cs-CZ" altLang="cs-CZ"/>
          </a:p>
        </p:txBody>
      </p:sp>
      <p:sp>
        <p:nvSpPr>
          <p:cNvPr id="28675"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F6A69A0-9347-C54B-A4D0-B5360BBFF1B5}" type="slidenum">
              <a:rPr lang="cs-CZ" altLang="cs-CZ" b="0"/>
              <a:pPr algn="r" eaLnBrk="1" hangingPunct="1">
                <a:spcBef>
                  <a:spcPct val="0"/>
                </a:spcBef>
              </a:pPr>
              <a:t>13</a:t>
            </a:fld>
            <a:endParaRPr lang="cs-CZ" altLang="cs-CZ" b="0"/>
          </a:p>
        </p:txBody>
      </p:sp>
      <p:sp>
        <p:nvSpPr>
          <p:cNvPr id="28676" name="Rectangle 2"/>
          <p:cNvSpPr>
            <a:spLocks noGrp="1" noRot="1" noChangeAspect="1" noChangeArrowheads="1" noTextEdit="1"/>
          </p:cNvSpPr>
          <p:nvPr>
            <p:ph type="sldImg"/>
          </p:nvPr>
        </p:nvSpPr>
        <p:spPr>
          <a:xfrm>
            <a:off x="1143000" y="695325"/>
            <a:ext cx="4572000" cy="3429000"/>
          </a:xfrm>
          <a:ln/>
        </p:spPr>
      </p:sp>
      <p:sp>
        <p:nvSpPr>
          <p:cNvPr id="2867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829470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0C4CCE59-3EBC-9E4D-BE5B-9DB80EA04D47}" type="slidenum">
              <a:rPr lang="cs-CZ" altLang="cs-CZ"/>
              <a:pPr>
                <a:spcBef>
                  <a:spcPct val="0"/>
                </a:spcBef>
              </a:pPr>
              <a:t>15</a:t>
            </a:fld>
            <a:endParaRPr lang="cs-CZ" altLang="cs-CZ"/>
          </a:p>
        </p:txBody>
      </p:sp>
      <p:sp>
        <p:nvSpPr>
          <p:cNvPr id="31747"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15BFCF1A-1E12-D14A-A641-2D29AA50E119}" type="slidenum">
              <a:rPr lang="cs-CZ" altLang="cs-CZ" b="0"/>
              <a:pPr algn="r" eaLnBrk="1" hangingPunct="1">
                <a:spcBef>
                  <a:spcPct val="0"/>
                </a:spcBef>
              </a:pPr>
              <a:t>15</a:t>
            </a:fld>
            <a:endParaRPr lang="cs-CZ" altLang="cs-CZ" b="0"/>
          </a:p>
        </p:txBody>
      </p:sp>
      <p:sp>
        <p:nvSpPr>
          <p:cNvPr id="31748" name="Rectangle 2"/>
          <p:cNvSpPr>
            <a:spLocks noGrp="1" noRot="1" noChangeAspect="1" noChangeArrowheads="1" noTextEdit="1"/>
          </p:cNvSpPr>
          <p:nvPr>
            <p:ph type="sldImg"/>
          </p:nvPr>
        </p:nvSpPr>
        <p:spPr>
          <a:xfrm>
            <a:off x="1143000" y="695325"/>
            <a:ext cx="4572000" cy="3429000"/>
          </a:xfrm>
          <a:ln/>
        </p:spPr>
      </p:sp>
      <p:sp>
        <p:nvSpPr>
          <p:cNvPr id="3174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463714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2FE0BEA-4FA7-AE4D-864E-768DE437E4C1}" type="slidenum">
              <a:rPr lang="cs-CZ" altLang="cs-CZ"/>
              <a:pPr>
                <a:spcBef>
                  <a:spcPct val="0"/>
                </a:spcBef>
              </a:pPr>
              <a:t>16</a:t>
            </a:fld>
            <a:endParaRPr lang="cs-CZ" altLang="cs-CZ"/>
          </a:p>
        </p:txBody>
      </p:sp>
      <p:sp>
        <p:nvSpPr>
          <p:cNvPr id="33795"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10FD36F-EE8B-9244-8B96-1EC669EA6E4A}" type="slidenum">
              <a:rPr lang="cs-CZ" altLang="cs-CZ" b="0"/>
              <a:pPr algn="r" eaLnBrk="1" hangingPunct="1">
                <a:spcBef>
                  <a:spcPct val="0"/>
                </a:spcBef>
              </a:pPr>
              <a:t>16</a:t>
            </a:fld>
            <a:endParaRPr lang="cs-CZ" altLang="cs-CZ" b="0"/>
          </a:p>
        </p:txBody>
      </p:sp>
      <p:sp>
        <p:nvSpPr>
          <p:cNvPr id="33796" name="Rectangle 2"/>
          <p:cNvSpPr>
            <a:spLocks noGrp="1" noRot="1" noChangeAspect="1" noChangeArrowheads="1" noTextEdit="1"/>
          </p:cNvSpPr>
          <p:nvPr>
            <p:ph type="sldImg"/>
          </p:nvPr>
        </p:nvSpPr>
        <p:spPr>
          <a:xfrm>
            <a:off x="1143000" y="695325"/>
            <a:ext cx="4572000" cy="3429000"/>
          </a:xfrm>
          <a:ln/>
        </p:spPr>
      </p:sp>
      <p:sp>
        <p:nvSpPr>
          <p:cNvPr id="337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08204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6B0B2A-C435-844A-B4CA-DBA466386020}" type="slidenum">
              <a:rPr lang="cs-CZ" altLang="cs-CZ"/>
              <a:pPr>
                <a:spcBef>
                  <a:spcPct val="0"/>
                </a:spcBef>
              </a:pPr>
              <a:t>18</a:t>
            </a:fld>
            <a:endParaRPr lang="cs-CZ" altLang="cs-CZ"/>
          </a:p>
        </p:txBody>
      </p:sp>
      <p:sp>
        <p:nvSpPr>
          <p:cNvPr id="36867"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450DB3F-7B3A-B14A-9435-228765D8881A}" type="slidenum">
              <a:rPr lang="cs-CZ" altLang="cs-CZ" b="0"/>
              <a:pPr algn="r" eaLnBrk="1" hangingPunct="1">
                <a:spcBef>
                  <a:spcPct val="0"/>
                </a:spcBef>
              </a:pPr>
              <a:t>18</a:t>
            </a:fld>
            <a:endParaRPr lang="cs-CZ" altLang="cs-CZ" b="0"/>
          </a:p>
        </p:txBody>
      </p:sp>
      <p:sp>
        <p:nvSpPr>
          <p:cNvPr id="36868" name="Rectangle 2"/>
          <p:cNvSpPr>
            <a:spLocks noGrp="1" noRot="1" noChangeAspect="1" noChangeArrowheads="1" noTextEdit="1"/>
          </p:cNvSpPr>
          <p:nvPr>
            <p:ph type="sldImg"/>
          </p:nvPr>
        </p:nvSpPr>
        <p:spPr>
          <a:xfrm>
            <a:off x="1143000" y="695325"/>
            <a:ext cx="4572000" cy="3429000"/>
          </a:xfrm>
          <a:ln/>
        </p:spPr>
      </p:sp>
      <p:sp>
        <p:nvSpPr>
          <p:cNvPr id="3686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906779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661466A-360A-7A49-A420-73F70C26043A}" type="slidenum">
              <a:rPr lang="cs-CZ" altLang="cs-CZ"/>
              <a:pPr>
                <a:spcBef>
                  <a:spcPct val="0"/>
                </a:spcBef>
              </a:pPr>
              <a:t>19</a:t>
            </a:fld>
            <a:endParaRPr lang="cs-CZ" altLang="cs-CZ"/>
          </a:p>
        </p:txBody>
      </p:sp>
      <p:sp>
        <p:nvSpPr>
          <p:cNvPr id="38915"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C63031A-4FC5-FF4F-833A-08694DCF3D17}" type="slidenum">
              <a:rPr lang="cs-CZ" altLang="cs-CZ" b="0"/>
              <a:pPr algn="r" eaLnBrk="1" hangingPunct="1">
                <a:spcBef>
                  <a:spcPct val="0"/>
                </a:spcBef>
              </a:pPr>
              <a:t>19</a:t>
            </a:fld>
            <a:endParaRPr lang="cs-CZ" altLang="cs-CZ" b="0"/>
          </a:p>
        </p:txBody>
      </p:sp>
      <p:sp>
        <p:nvSpPr>
          <p:cNvPr id="38916" name="Rectangle 2"/>
          <p:cNvSpPr>
            <a:spLocks noGrp="1" noRot="1" noChangeAspect="1" noChangeArrowheads="1" noTextEdit="1"/>
          </p:cNvSpPr>
          <p:nvPr>
            <p:ph type="sldImg"/>
          </p:nvPr>
        </p:nvSpPr>
        <p:spPr>
          <a:xfrm>
            <a:off x="1143000" y="695325"/>
            <a:ext cx="4572000" cy="3429000"/>
          </a:xfrm>
          <a:ln/>
        </p:spPr>
      </p:sp>
      <p:sp>
        <p:nvSpPr>
          <p:cNvPr id="3891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6770164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861905E-9D1C-5841-B0EC-C04D6B085FFB}" type="slidenum">
              <a:rPr lang="cs-CZ" altLang="cs-CZ"/>
              <a:pPr>
                <a:spcBef>
                  <a:spcPct val="0"/>
                </a:spcBef>
              </a:pPr>
              <a:t>20</a:t>
            </a:fld>
            <a:endParaRPr lang="cs-CZ" altLang="cs-CZ"/>
          </a:p>
        </p:txBody>
      </p:sp>
      <p:sp>
        <p:nvSpPr>
          <p:cNvPr id="40963"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120D47C-7874-344A-A832-83363A180B68}" type="slidenum">
              <a:rPr lang="cs-CZ" altLang="cs-CZ" b="0"/>
              <a:pPr algn="r" eaLnBrk="1" hangingPunct="1">
                <a:spcBef>
                  <a:spcPct val="0"/>
                </a:spcBef>
              </a:pPr>
              <a:t>20</a:t>
            </a:fld>
            <a:endParaRPr lang="cs-CZ" altLang="cs-CZ" b="0"/>
          </a:p>
        </p:txBody>
      </p:sp>
      <p:sp>
        <p:nvSpPr>
          <p:cNvPr id="40964" name="Rectangle 2"/>
          <p:cNvSpPr>
            <a:spLocks noGrp="1" noRot="1" noChangeAspect="1" noChangeArrowheads="1" noTextEdit="1"/>
          </p:cNvSpPr>
          <p:nvPr>
            <p:ph type="sldImg"/>
          </p:nvPr>
        </p:nvSpPr>
        <p:spPr>
          <a:xfrm>
            <a:off x="1143000" y="695325"/>
            <a:ext cx="4572000" cy="3429000"/>
          </a:xfrm>
          <a:ln/>
        </p:spPr>
      </p:sp>
      <p:sp>
        <p:nvSpPr>
          <p:cNvPr id="4096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98784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B816508-2F5B-C343-84C9-3AE348CF3F56}" type="slidenum">
              <a:rPr lang="cs-CZ" altLang="cs-CZ"/>
              <a:pPr>
                <a:spcBef>
                  <a:spcPct val="0"/>
                </a:spcBef>
              </a:pPr>
              <a:t>21</a:t>
            </a:fld>
            <a:endParaRPr lang="cs-CZ" altLang="cs-CZ"/>
          </a:p>
        </p:txBody>
      </p:sp>
      <p:sp>
        <p:nvSpPr>
          <p:cNvPr id="43011"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7EFF2AC-92AB-DD45-9F58-541101BFA37D}" type="slidenum">
              <a:rPr lang="cs-CZ" altLang="cs-CZ" b="0"/>
              <a:pPr algn="r" eaLnBrk="1" hangingPunct="1">
                <a:spcBef>
                  <a:spcPct val="0"/>
                </a:spcBef>
              </a:pPr>
              <a:t>21</a:t>
            </a:fld>
            <a:endParaRPr lang="cs-CZ" altLang="cs-CZ" b="0"/>
          </a:p>
        </p:txBody>
      </p:sp>
      <p:sp>
        <p:nvSpPr>
          <p:cNvPr id="43012" name="Rectangle 2"/>
          <p:cNvSpPr>
            <a:spLocks noGrp="1" noRot="1" noChangeAspect="1" noChangeArrowheads="1" noTextEdit="1"/>
          </p:cNvSpPr>
          <p:nvPr>
            <p:ph type="sldImg"/>
          </p:nvPr>
        </p:nvSpPr>
        <p:spPr>
          <a:xfrm>
            <a:off x="1143000" y="695325"/>
            <a:ext cx="4572000" cy="3429000"/>
          </a:xfrm>
          <a:ln/>
        </p:spPr>
      </p:sp>
      <p:sp>
        <p:nvSpPr>
          <p:cNvPr id="4301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102373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835AE1A-7A00-1148-9528-036C62B2C298}" type="slidenum">
              <a:rPr lang="cs-CZ" altLang="cs-CZ"/>
              <a:pPr>
                <a:spcBef>
                  <a:spcPct val="0"/>
                </a:spcBef>
              </a:pPr>
              <a:t>22</a:t>
            </a:fld>
            <a:endParaRPr lang="cs-CZ" altLang="cs-CZ"/>
          </a:p>
        </p:txBody>
      </p:sp>
      <p:sp>
        <p:nvSpPr>
          <p:cNvPr id="45059"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6DE896F-214A-104A-8E1A-648C989F8263}" type="slidenum">
              <a:rPr lang="cs-CZ" altLang="cs-CZ" b="0"/>
              <a:pPr algn="r" eaLnBrk="1" hangingPunct="1">
                <a:spcBef>
                  <a:spcPct val="0"/>
                </a:spcBef>
              </a:pPr>
              <a:t>22</a:t>
            </a:fld>
            <a:endParaRPr lang="cs-CZ" altLang="cs-CZ" b="0"/>
          </a:p>
        </p:txBody>
      </p:sp>
      <p:sp>
        <p:nvSpPr>
          <p:cNvPr id="45060" name="Rectangle 2"/>
          <p:cNvSpPr>
            <a:spLocks noGrp="1" noRot="1" noChangeAspect="1" noChangeArrowheads="1" noTextEdit="1"/>
          </p:cNvSpPr>
          <p:nvPr>
            <p:ph type="sldImg"/>
          </p:nvPr>
        </p:nvSpPr>
        <p:spPr>
          <a:xfrm>
            <a:off x="1143000" y="695325"/>
            <a:ext cx="4572000" cy="3429000"/>
          </a:xfrm>
          <a:ln/>
        </p:spPr>
      </p:sp>
      <p:sp>
        <p:nvSpPr>
          <p:cNvPr id="4506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1883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9592F2F1-9DA2-104A-964A-7014B80B563B}" type="slidenum">
              <a:rPr lang="cs-CZ" altLang="cs-CZ"/>
              <a:pPr>
                <a:spcBef>
                  <a:spcPct val="0"/>
                </a:spcBef>
              </a:pPr>
              <a:t>3</a:t>
            </a:fld>
            <a:endParaRPr lang="cs-CZ" altLang="cs-CZ"/>
          </a:p>
        </p:txBody>
      </p:sp>
      <p:sp>
        <p:nvSpPr>
          <p:cNvPr id="8195"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BC8AFC0-CD69-F041-A98F-A869F6BD3243}" type="slidenum">
              <a:rPr lang="cs-CZ" altLang="cs-CZ" b="0"/>
              <a:pPr algn="r" eaLnBrk="1" hangingPunct="1">
                <a:spcBef>
                  <a:spcPct val="0"/>
                </a:spcBef>
              </a:pPr>
              <a:t>3</a:t>
            </a:fld>
            <a:endParaRPr lang="cs-CZ" altLang="cs-CZ" b="0"/>
          </a:p>
        </p:txBody>
      </p:sp>
      <p:sp>
        <p:nvSpPr>
          <p:cNvPr id="8196" name="Rectangle 2"/>
          <p:cNvSpPr>
            <a:spLocks noGrp="1" noRot="1" noChangeAspect="1" noChangeArrowheads="1" noTextEdit="1"/>
          </p:cNvSpPr>
          <p:nvPr>
            <p:ph type="sldImg"/>
          </p:nvPr>
        </p:nvSpPr>
        <p:spPr>
          <a:xfrm>
            <a:off x="1143000" y="695325"/>
            <a:ext cx="4572000" cy="3429000"/>
          </a:xfrm>
          <a:ln/>
        </p:spPr>
      </p:sp>
      <p:sp>
        <p:nvSpPr>
          <p:cNvPr id="81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6514503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8C9DC407-3903-7943-ACF0-E1376CEBDBBC}" type="slidenum">
              <a:rPr lang="cs-CZ" altLang="cs-CZ"/>
              <a:pPr>
                <a:spcBef>
                  <a:spcPct val="0"/>
                </a:spcBef>
              </a:pPr>
              <a:t>25</a:t>
            </a:fld>
            <a:endParaRPr lang="cs-CZ" altLang="cs-CZ"/>
          </a:p>
        </p:txBody>
      </p:sp>
      <p:sp>
        <p:nvSpPr>
          <p:cNvPr id="50179"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02A1CDA-C5B8-F84A-BDB8-5143DC701E36}" type="slidenum">
              <a:rPr lang="cs-CZ" altLang="cs-CZ" b="0"/>
              <a:pPr algn="r" eaLnBrk="1" hangingPunct="1">
                <a:spcBef>
                  <a:spcPct val="0"/>
                </a:spcBef>
              </a:pPr>
              <a:t>25</a:t>
            </a:fld>
            <a:endParaRPr lang="cs-CZ" altLang="cs-CZ" b="0"/>
          </a:p>
        </p:txBody>
      </p:sp>
      <p:sp>
        <p:nvSpPr>
          <p:cNvPr id="50180" name="Rectangle 2"/>
          <p:cNvSpPr>
            <a:spLocks noGrp="1" noRot="1" noChangeAspect="1" noChangeArrowheads="1" noTextEdit="1"/>
          </p:cNvSpPr>
          <p:nvPr>
            <p:ph type="sldImg"/>
          </p:nvPr>
        </p:nvSpPr>
        <p:spPr>
          <a:xfrm>
            <a:off x="1143000" y="695325"/>
            <a:ext cx="4572000" cy="3429000"/>
          </a:xfrm>
          <a:ln/>
        </p:spPr>
      </p:sp>
      <p:sp>
        <p:nvSpPr>
          <p:cNvPr id="501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3277695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0311CD44-D1AB-5248-9B7C-DF7C84EC1584}" type="slidenum">
              <a:rPr lang="cs-CZ" altLang="cs-CZ"/>
              <a:pPr>
                <a:spcBef>
                  <a:spcPct val="0"/>
                </a:spcBef>
              </a:pPr>
              <a:t>26</a:t>
            </a:fld>
            <a:endParaRPr lang="cs-CZ" altLang="cs-CZ"/>
          </a:p>
        </p:txBody>
      </p:sp>
      <p:sp>
        <p:nvSpPr>
          <p:cNvPr id="57347"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0500BFC8-93D3-E34E-A108-9A4536C7BA8E}" type="slidenum">
              <a:rPr lang="cs-CZ" altLang="cs-CZ" b="0"/>
              <a:pPr algn="r" eaLnBrk="1" hangingPunct="1">
                <a:spcBef>
                  <a:spcPct val="0"/>
                </a:spcBef>
              </a:pPr>
              <a:t>26</a:t>
            </a:fld>
            <a:endParaRPr lang="cs-CZ" altLang="cs-CZ" b="0"/>
          </a:p>
        </p:txBody>
      </p:sp>
      <p:sp>
        <p:nvSpPr>
          <p:cNvPr id="57348" name="Rectangle 2"/>
          <p:cNvSpPr>
            <a:spLocks noGrp="1" noRot="1" noChangeAspect="1" noChangeArrowheads="1" noTextEdit="1"/>
          </p:cNvSpPr>
          <p:nvPr>
            <p:ph type="sldImg"/>
          </p:nvPr>
        </p:nvSpPr>
        <p:spPr>
          <a:xfrm>
            <a:off x="1143000" y="695325"/>
            <a:ext cx="4572000" cy="3429000"/>
          </a:xfrm>
          <a:ln/>
        </p:spPr>
      </p:sp>
      <p:sp>
        <p:nvSpPr>
          <p:cNvPr id="5734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354689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BA477D98-9058-5C48-A78E-87AB690EF3CA}" type="slidenum">
              <a:rPr lang="cs-CZ" altLang="cs-CZ"/>
              <a:pPr>
                <a:spcBef>
                  <a:spcPct val="0"/>
                </a:spcBef>
              </a:pPr>
              <a:t>27</a:t>
            </a:fld>
            <a:endParaRPr lang="cs-CZ" altLang="cs-CZ"/>
          </a:p>
        </p:txBody>
      </p:sp>
      <p:sp>
        <p:nvSpPr>
          <p:cNvPr id="59395"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06AF4E6F-977F-D642-BB4B-25A080DF738E}" type="slidenum">
              <a:rPr lang="cs-CZ" altLang="cs-CZ" b="0"/>
              <a:pPr algn="r" eaLnBrk="1" hangingPunct="1">
                <a:spcBef>
                  <a:spcPct val="0"/>
                </a:spcBef>
              </a:pPr>
              <a:t>27</a:t>
            </a:fld>
            <a:endParaRPr lang="cs-CZ" altLang="cs-CZ" b="0"/>
          </a:p>
        </p:txBody>
      </p:sp>
      <p:sp>
        <p:nvSpPr>
          <p:cNvPr id="59396" name="Rectangle 2"/>
          <p:cNvSpPr>
            <a:spLocks noGrp="1" noRot="1" noChangeAspect="1" noChangeArrowheads="1" noTextEdit="1"/>
          </p:cNvSpPr>
          <p:nvPr>
            <p:ph type="sldImg"/>
          </p:nvPr>
        </p:nvSpPr>
        <p:spPr>
          <a:xfrm>
            <a:off x="1143000" y="695325"/>
            <a:ext cx="4572000" cy="3429000"/>
          </a:xfrm>
          <a:ln/>
        </p:spPr>
      </p:sp>
      <p:sp>
        <p:nvSpPr>
          <p:cNvPr id="593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176843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81B681F-6B88-3E4F-BD4B-5909EF08E8C7}" type="slidenum">
              <a:rPr lang="cs-CZ" altLang="cs-CZ"/>
              <a:pPr>
                <a:spcBef>
                  <a:spcPct val="0"/>
                </a:spcBef>
              </a:pPr>
              <a:t>28</a:t>
            </a:fld>
            <a:endParaRPr lang="cs-CZ" altLang="cs-CZ"/>
          </a:p>
        </p:txBody>
      </p:sp>
      <p:sp>
        <p:nvSpPr>
          <p:cNvPr id="61443"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91D5262E-E052-964D-905A-6C98C095681F}" type="slidenum">
              <a:rPr lang="cs-CZ" altLang="cs-CZ" b="0"/>
              <a:pPr algn="r" eaLnBrk="1" hangingPunct="1">
                <a:spcBef>
                  <a:spcPct val="0"/>
                </a:spcBef>
              </a:pPr>
              <a:t>28</a:t>
            </a:fld>
            <a:endParaRPr lang="cs-CZ" altLang="cs-CZ" b="0"/>
          </a:p>
        </p:txBody>
      </p:sp>
      <p:sp>
        <p:nvSpPr>
          <p:cNvPr id="61444" name="Rectangle 2"/>
          <p:cNvSpPr>
            <a:spLocks noGrp="1" noRot="1" noChangeAspect="1" noChangeArrowheads="1" noTextEdit="1"/>
          </p:cNvSpPr>
          <p:nvPr>
            <p:ph type="sldImg"/>
          </p:nvPr>
        </p:nvSpPr>
        <p:spPr>
          <a:xfrm>
            <a:off x="1143000" y="695325"/>
            <a:ext cx="4572000" cy="3429000"/>
          </a:xfrm>
          <a:ln/>
        </p:spPr>
      </p:sp>
      <p:sp>
        <p:nvSpPr>
          <p:cNvPr id="614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0699187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60F7274-F08F-EE46-A59E-EA2439C6631A}" type="slidenum">
              <a:rPr lang="cs-CZ" altLang="cs-CZ"/>
              <a:pPr>
                <a:spcBef>
                  <a:spcPct val="0"/>
                </a:spcBef>
              </a:pPr>
              <a:t>29</a:t>
            </a:fld>
            <a:endParaRPr lang="cs-CZ" altLang="cs-CZ"/>
          </a:p>
        </p:txBody>
      </p:sp>
      <p:sp>
        <p:nvSpPr>
          <p:cNvPr id="63491"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5FFCC6C-7106-B14E-BD07-BDE6F5E2F6B7}" type="slidenum">
              <a:rPr lang="cs-CZ" altLang="cs-CZ" b="0"/>
              <a:pPr algn="r" eaLnBrk="1" hangingPunct="1">
                <a:spcBef>
                  <a:spcPct val="0"/>
                </a:spcBef>
              </a:pPr>
              <a:t>29</a:t>
            </a:fld>
            <a:endParaRPr lang="cs-CZ" altLang="cs-CZ" b="0"/>
          </a:p>
        </p:txBody>
      </p:sp>
      <p:sp>
        <p:nvSpPr>
          <p:cNvPr id="63492" name="Rectangle 2"/>
          <p:cNvSpPr>
            <a:spLocks noGrp="1" noRot="1" noChangeAspect="1" noChangeArrowheads="1" noTextEdit="1"/>
          </p:cNvSpPr>
          <p:nvPr>
            <p:ph type="sldImg"/>
          </p:nvPr>
        </p:nvSpPr>
        <p:spPr>
          <a:xfrm>
            <a:off x="1143000" y="695325"/>
            <a:ext cx="4572000" cy="3429000"/>
          </a:xfrm>
          <a:ln/>
        </p:spPr>
      </p:sp>
      <p:sp>
        <p:nvSpPr>
          <p:cNvPr id="634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5092660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D6EC90D-5A20-CB4D-A359-E91D9C30A92B}" type="slidenum">
              <a:rPr lang="cs-CZ" altLang="cs-CZ"/>
              <a:pPr>
                <a:spcBef>
                  <a:spcPct val="0"/>
                </a:spcBef>
              </a:pPr>
              <a:t>30</a:t>
            </a:fld>
            <a:endParaRPr lang="cs-CZ" altLang="cs-CZ"/>
          </a:p>
        </p:txBody>
      </p:sp>
      <p:sp>
        <p:nvSpPr>
          <p:cNvPr id="65539"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5FD986C-FF05-FB49-A0F8-926AD1FEA3AD}" type="slidenum">
              <a:rPr lang="cs-CZ" altLang="cs-CZ" b="0"/>
              <a:pPr algn="r" eaLnBrk="1" hangingPunct="1">
                <a:spcBef>
                  <a:spcPct val="0"/>
                </a:spcBef>
              </a:pPr>
              <a:t>30</a:t>
            </a:fld>
            <a:endParaRPr lang="cs-CZ" altLang="cs-CZ" b="0"/>
          </a:p>
        </p:txBody>
      </p:sp>
      <p:sp>
        <p:nvSpPr>
          <p:cNvPr id="65540" name="Rectangle 2"/>
          <p:cNvSpPr>
            <a:spLocks noGrp="1" noRot="1" noChangeAspect="1" noChangeArrowheads="1" noTextEdit="1"/>
          </p:cNvSpPr>
          <p:nvPr>
            <p:ph type="sldImg"/>
          </p:nvPr>
        </p:nvSpPr>
        <p:spPr>
          <a:xfrm>
            <a:off x="1143000" y="695325"/>
            <a:ext cx="4572000" cy="3429000"/>
          </a:xfrm>
          <a:ln/>
        </p:spPr>
      </p:sp>
      <p:sp>
        <p:nvSpPr>
          <p:cNvPr id="655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421353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EFC0FC0-FD3F-7C42-A62D-02ED0BD39DA7}" type="slidenum">
              <a:rPr lang="cs-CZ" altLang="cs-CZ"/>
              <a:pPr>
                <a:spcBef>
                  <a:spcPct val="0"/>
                </a:spcBef>
              </a:pPr>
              <a:t>31</a:t>
            </a:fld>
            <a:endParaRPr lang="cs-CZ" altLang="cs-CZ"/>
          </a:p>
        </p:txBody>
      </p:sp>
      <p:sp>
        <p:nvSpPr>
          <p:cNvPr id="67587"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1050DE5-4D70-4C4C-B16D-77ACEFAC086E}" type="slidenum">
              <a:rPr lang="cs-CZ" altLang="cs-CZ" b="0"/>
              <a:pPr algn="r" eaLnBrk="1" hangingPunct="1">
                <a:spcBef>
                  <a:spcPct val="0"/>
                </a:spcBef>
              </a:pPr>
              <a:t>31</a:t>
            </a:fld>
            <a:endParaRPr lang="cs-CZ" altLang="cs-CZ" b="0"/>
          </a:p>
        </p:txBody>
      </p:sp>
      <p:sp>
        <p:nvSpPr>
          <p:cNvPr id="67588" name="Rectangle 2"/>
          <p:cNvSpPr>
            <a:spLocks noGrp="1" noRot="1" noChangeAspect="1" noChangeArrowheads="1" noTextEdit="1"/>
          </p:cNvSpPr>
          <p:nvPr>
            <p:ph type="sldImg"/>
          </p:nvPr>
        </p:nvSpPr>
        <p:spPr>
          <a:xfrm>
            <a:off x="1143000" y="695325"/>
            <a:ext cx="4572000" cy="3429000"/>
          </a:xfrm>
          <a:ln/>
        </p:spPr>
      </p:sp>
      <p:sp>
        <p:nvSpPr>
          <p:cNvPr id="675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982610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obrázek snímku 1"/>
          <p:cNvSpPr>
            <a:spLocks noGrp="1" noRot="1" noChangeAspect="1" noTextEdit="1"/>
          </p:cNvSpPr>
          <p:nvPr>
            <p:ph type="sldImg"/>
          </p:nvPr>
        </p:nvSpPr>
        <p:spPr>
          <a:ln/>
        </p:spPr>
      </p:sp>
      <p:sp>
        <p:nvSpPr>
          <p:cNvPr id="69635" name="Zástupný symbol pro poznámky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endParaRPr lang="cs-CZ" altLang="cs-CZ"/>
          </a:p>
        </p:txBody>
      </p:sp>
      <p:sp>
        <p:nvSpPr>
          <p:cNvPr id="69636" name="Zástupný symbol pro číslo snímku 3"/>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b="1">
                <a:solidFill>
                  <a:schemeClr val="tx1"/>
                </a:solidFill>
                <a:latin typeface="Verdana" charset="0"/>
              </a:defRPr>
            </a:lvl1pPr>
            <a:lvl2pPr marL="742950" indent="-285750">
              <a:defRPr b="1">
                <a:solidFill>
                  <a:schemeClr val="tx1"/>
                </a:solidFill>
                <a:latin typeface="Verdana" charset="0"/>
              </a:defRPr>
            </a:lvl2pPr>
            <a:lvl3pPr marL="1143000" indent="-228600">
              <a:defRPr b="1">
                <a:solidFill>
                  <a:schemeClr val="tx1"/>
                </a:solidFill>
                <a:latin typeface="Verdana" charset="0"/>
              </a:defRPr>
            </a:lvl3pPr>
            <a:lvl4pPr marL="1600200" indent="-228600">
              <a:defRPr b="1">
                <a:solidFill>
                  <a:schemeClr val="tx1"/>
                </a:solidFill>
                <a:latin typeface="Verdana" charset="0"/>
              </a:defRPr>
            </a:lvl4pPr>
            <a:lvl5pPr marL="2057400" indent="-228600">
              <a:defRPr b="1">
                <a:solidFill>
                  <a:schemeClr val="tx1"/>
                </a:solidFill>
                <a:latin typeface="Verdana" charset="0"/>
              </a:defRPr>
            </a:lvl5pPr>
            <a:lvl6pPr marL="2514600" indent="-228600" eaLnBrk="0" fontAlgn="base" hangingPunct="0">
              <a:spcBef>
                <a:spcPct val="0"/>
              </a:spcBef>
              <a:spcAft>
                <a:spcPct val="0"/>
              </a:spcAft>
              <a:defRPr b="1">
                <a:solidFill>
                  <a:schemeClr val="tx1"/>
                </a:solidFill>
                <a:latin typeface="Verdana" charset="0"/>
              </a:defRPr>
            </a:lvl6pPr>
            <a:lvl7pPr marL="2971800" indent="-228600" eaLnBrk="0" fontAlgn="base" hangingPunct="0">
              <a:spcBef>
                <a:spcPct val="0"/>
              </a:spcBef>
              <a:spcAft>
                <a:spcPct val="0"/>
              </a:spcAft>
              <a:defRPr b="1">
                <a:solidFill>
                  <a:schemeClr val="tx1"/>
                </a:solidFill>
                <a:latin typeface="Verdana" charset="0"/>
              </a:defRPr>
            </a:lvl7pPr>
            <a:lvl8pPr marL="3429000" indent="-228600" eaLnBrk="0" fontAlgn="base" hangingPunct="0">
              <a:spcBef>
                <a:spcPct val="0"/>
              </a:spcBef>
              <a:spcAft>
                <a:spcPct val="0"/>
              </a:spcAft>
              <a:defRPr b="1">
                <a:solidFill>
                  <a:schemeClr val="tx1"/>
                </a:solidFill>
                <a:latin typeface="Verdana" charset="0"/>
              </a:defRPr>
            </a:lvl8pPr>
            <a:lvl9pPr marL="3886200" indent="-228600" eaLnBrk="0" fontAlgn="base" hangingPunct="0">
              <a:spcBef>
                <a:spcPct val="0"/>
              </a:spcBef>
              <a:spcAft>
                <a:spcPct val="0"/>
              </a:spcAft>
              <a:defRPr b="1">
                <a:solidFill>
                  <a:schemeClr val="tx1"/>
                </a:solidFill>
                <a:latin typeface="Verdana" charset="0"/>
              </a:defRPr>
            </a:lvl9pPr>
          </a:lstStyle>
          <a:p>
            <a:fld id="{E7C94FAC-2CE2-2548-A034-3E3E1C753A73}" type="slidenum">
              <a:rPr lang="cs-CZ" altLang="cs-CZ" b="0">
                <a:latin typeface="Arial" charset="0"/>
              </a:rPr>
              <a:pPr/>
              <a:t>32</a:t>
            </a:fld>
            <a:endParaRPr lang="cs-CZ" altLang="cs-CZ" b="0">
              <a:latin typeface="Arial" charset="0"/>
            </a:endParaRPr>
          </a:p>
        </p:txBody>
      </p:sp>
    </p:spTree>
    <p:extLst>
      <p:ext uri="{BB962C8B-B14F-4D97-AF65-F5344CB8AC3E}">
        <p14:creationId xmlns:p14="http://schemas.microsoft.com/office/powerpoint/2010/main" val="15323614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CC25AA6E-43B9-C149-94D4-6217A07917B2}" type="slidenum">
              <a:rPr lang="cs-CZ" altLang="cs-CZ"/>
              <a:pPr>
                <a:spcBef>
                  <a:spcPct val="0"/>
                </a:spcBef>
              </a:pPr>
              <a:t>33</a:t>
            </a:fld>
            <a:endParaRPr lang="cs-CZ" altLang="cs-CZ"/>
          </a:p>
        </p:txBody>
      </p:sp>
      <p:sp>
        <p:nvSpPr>
          <p:cNvPr id="71683"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BE697EE-3A6D-6B4D-A753-A3238CC42BFB}" type="slidenum">
              <a:rPr lang="cs-CZ" altLang="cs-CZ" b="0"/>
              <a:pPr algn="r" eaLnBrk="1" hangingPunct="1">
                <a:spcBef>
                  <a:spcPct val="0"/>
                </a:spcBef>
              </a:pPr>
              <a:t>33</a:t>
            </a:fld>
            <a:endParaRPr lang="cs-CZ" altLang="cs-CZ" b="0"/>
          </a:p>
        </p:txBody>
      </p:sp>
      <p:sp>
        <p:nvSpPr>
          <p:cNvPr id="71684" name="Rectangle 2"/>
          <p:cNvSpPr>
            <a:spLocks noGrp="1" noRot="1" noChangeAspect="1" noChangeArrowheads="1" noTextEdit="1"/>
          </p:cNvSpPr>
          <p:nvPr>
            <p:ph type="sldImg"/>
          </p:nvPr>
        </p:nvSpPr>
        <p:spPr>
          <a:xfrm>
            <a:off x="1143000" y="695325"/>
            <a:ext cx="4572000" cy="3429000"/>
          </a:xfrm>
          <a:ln/>
        </p:spPr>
      </p:sp>
      <p:sp>
        <p:nvSpPr>
          <p:cNvPr id="716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54404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EC86028-41AD-9240-8A58-F311925D5174}" type="slidenum">
              <a:rPr lang="cs-CZ" altLang="cs-CZ"/>
              <a:pPr>
                <a:spcBef>
                  <a:spcPct val="0"/>
                </a:spcBef>
              </a:pPr>
              <a:t>34</a:t>
            </a:fld>
            <a:endParaRPr lang="cs-CZ" altLang="cs-CZ"/>
          </a:p>
        </p:txBody>
      </p:sp>
      <p:sp>
        <p:nvSpPr>
          <p:cNvPr id="73731"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7F7CE88-40A3-A540-AFB6-EB295E5B46EA}" type="slidenum">
              <a:rPr lang="cs-CZ" altLang="cs-CZ" b="0"/>
              <a:pPr algn="r" eaLnBrk="1" hangingPunct="1">
                <a:spcBef>
                  <a:spcPct val="0"/>
                </a:spcBef>
              </a:pPr>
              <a:t>34</a:t>
            </a:fld>
            <a:endParaRPr lang="cs-CZ" altLang="cs-CZ" b="0"/>
          </a:p>
        </p:txBody>
      </p:sp>
      <p:sp>
        <p:nvSpPr>
          <p:cNvPr id="73732" name="Rectangle 2"/>
          <p:cNvSpPr>
            <a:spLocks noGrp="1" noRot="1" noChangeAspect="1" noChangeArrowheads="1" noTextEdit="1"/>
          </p:cNvSpPr>
          <p:nvPr>
            <p:ph type="sldImg"/>
          </p:nvPr>
        </p:nvSpPr>
        <p:spPr>
          <a:xfrm>
            <a:off x="1143000" y="695325"/>
            <a:ext cx="4572000" cy="3429000"/>
          </a:xfrm>
          <a:ln/>
        </p:spPr>
      </p:sp>
      <p:sp>
        <p:nvSpPr>
          <p:cNvPr id="7373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09567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F2769D0-0E6E-DA4B-920C-CD1435DB1593}" type="slidenum">
              <a:rPr lang="cs-CZ" altLang="cs-CZ"/>
              <a:pPr>
                <a:spcBef>
                  <a:spcPct val="0"/>
                </a:spcBef>
              </a:pPr>
              <a:t>4</a:t>
            </a:fld>
            <a:endParaRPr lang="cs-CZ" altLang="cs-CZ"/>
          </a:p>
        </p:txBody>
      </p:sp>
      <p:sp>
        <p:nvSpPr>
          <p:cNvPr id="10243"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BE969E3-689B-874A-84E0-CEAE89C6EFC7}" type="slidenum">
              <a:rPr lang="cs-CZ" altLang="cs-CZ" b="0"/>
              <a:pPr algn="r" eaLnBrk="1" hangingPunct="1">
                <a:spcBef>
                  <a:spcPct val="0"/>
                </a:spcBef>
              </a:pPr>
              <a:t>4</a:t>
            </a:fld>
            <a:endParaRPr lang="cs-CZ" altLang="cs-CZ" b="0"/>
          </a:p>
        </p:txBody>
      </p:sp>
      <p:sp>
        <p:nvSpPr>
          <p:cNvPr id="10244" name="Rectangle 2"/>
          <p:cNvSpPr>
            <a:spLocks noGrp="1" noRot="1" noChangeAspect="1" noChangeArrowheads="1" noTextEdit="1"/>
          </p:cNvSpPr>
          <p:nvPr>
            <p:ph type="sldImg"/>
          </p:nvPr>
        </p:nvSpPr>
        <p:spPr>
          <a:xfrm>
            <a:off x="1143000" y="695325"/>
            <a:ext cx="4572000" cy="3429000"/>
          </a:xfrm>
          <a:ln/>
        </p:spPr>
      </p:sp>
      <p:sp>
        <p:nvSpPr>
          <p:cNvPr id="102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7224753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40B5F2E3-E404-144C-B760-A5CBD020B5B8}" type="slidenum">
              <a:rPr lang="cs-CZ" altLang="cs-CZ"/>
              <a:pPr>
                <a:spcBef>
                  <a:spcPct val="0"/>
                </a:spcBef>
              </a:pPr>
              <a:t>36</a:t>
            </a:fld>
            <a:endParaRPr lang="cs-CZ" altLang="cs-CZ"/>
          </a:p>
        </p:txBody>
      </p:sp>
      <p:sp>
        <p:nvSpPr>
          <p:cNvPr id="76803"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EA75DD9-C103-5F46-8802-E6DBC5453565}" type="slidenum">
              <a:rPr lang="cs-CZ" altLang="cs-CZ" b="0"/>
              <a:pPr algn="r" eaLnBrk="1" hangingPunct="1">
                <a:spcBef>
                  <a:spcPct val="0"/>
                </a:spcBef>
              </a:pPr>
              <a:t>36</a:t>
            </a:fld>
            <a:endParaRPr lang="cs-CZ" altLang="cs-CZ" b="0"/>
          </a:p>
        </p:txBody>
      </p:sp>
      <p:sp>
        <p:nvSpPr>
          <p:cNvPr id="76804" name="Rectangle 2"/>
          <p:cNvSpPr>
            <a:spLocks noGrp="1" noRot="1" noChangeAspect="1" noChangeArrowheads="1" noTextEdit="1"/>
          </p:cNvSpPr>
          <p:nvPr>
            <p:ph type="sldImg"/>
          </p:nvPr>
        </p:nvSpPr>
        <p:spPr>
          <a:xfrm>
            <a:off x="1143000" y="695325"/>
            <a:ext cx="4572000" cy="3429000"/>
          </a:xfrm>
          <a:ln/>
        </p:spPr>
      </p:sp>
      <p:sp>
        <p:nvSpPr>
          <p:cNvPr id="7680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4400207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BA49F5E3-82AA-1E48-9AB9-268A7BBCE2EC}" type="slidenum">
              <a:rPr lang="cs-CZ" altLang="cs-CZ"/>
              <a:pPr>
                <a:spcBef>
                  <a:spcPct val="0"/>
                </a:spcBef>
              </a:pPr>
              <a:t>38</a:t>
            </a:fld>
            <a:endParaRPr lang="cs-CZ" altLang="cs-CZ"/>
          </a:p>
        </p:txBody>
      </p:sp>
      <p:sp>
        <p:nvSpPr>
          <p:cNvPr id="79875"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7588B1F-6218-6A4F-A045-548F6ABFBD34}" type="slidenum">
              <a:rPr lang="cs-CZ" altLang="cs-CZ" b="0"/>
              <a:pPr algn="r" eaLnBrk="1" hangingPunct="1">
                <a:spcBef>
                  <a:spcPct val="0"/>
                </a:spcBef>
              </a:pPr>
              <a:t>38</a:t>
            </a:fld>
            <a:endParaRPr lang="cs-CZ" altLang="cs-CZ" b="0"/>
          </a:p>
        </p:txBody>
      </p:sp>
      <p:sp>
        <p:nvSpPr>
          <p:cNvPr id="79876" name="Rectangle 2"/>
          <p:cNvSpPr>
            <a:spLocks noGrp="1" noRot="1" noChangeAspect="1" noChangeArrowheads="1" noTextEdit="1"/>
          </p:cNvSpPr>
          <p:nvPr>
            <p:ph type="sldImg"/>
          </p:nvPr>
        </p:nvSpPr>
        <p:spPr>
          <a:xfrm>
            <a:off x="1143000" y="695325"/>
            <a:ext cx="4572000" cy="3429000"/>
          </a:xfrm>
          <a:ln/>
        </p:spPr>
      </p:sp>
      <p:sp>
        <p:nvSpPr>
          <p:cNvPr id="7987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3192730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1ACCFA8-78EF-3C4D-9041-D62BDEEDA87C}" type="slidenum">
              <a:rPr lang="cs-CZ" altLang="cs-CZ"/>
              <a:pPr>
                <a:spcBef>
                  <a:spcPct val="0"/>
                </a:spcBef>
              </a:pPr>
              <a:t>42</a:t>
            </a:fld>
            <a:endParaRPr lang="cs-CZ" altLang="cs-CZ"/>
          </a:p>
        </p:txBody>
      </p:sp>
      <p:sp>
        <p:nvSpPr>
          <p:cNvPr id="84995"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4FAD698-9497-224E-86A6-FE484154674D}" type="slidenum">
              <a:rPr lang="cs-CZ" altLang="cs-CZ" b="0"/>
              <a:pPr algn="r" eaLnBrk="1" hangingPunct="1">
                <a:spcBef>
                  <a:spcPct val="0"/>
                </a:spcBef>
              </a:pPr>
              <a:t>42</a:t>
            </a:fld>
            <a:endParaRPr lang="cs-CZ" altLang="cs-CZ" b="0"/>
          </a:p>
        </p:txBody>
      </p:sp>
      <p:sp>
        <p:nvSpPr>
          <p:cNvPr id="84996" name="Rectangle 2"/>
          <p:cNvSpPr>
            <a:spLocks noGrp="1" noRot="1" noChangeAspect="1" noChangeArrowheads="1" noTextEdit="1"/>
          </p:cNvSpPr>
          <p:nvPr>
            <p:ph type="sldImg"/>
          </p:nvPr>
        </p:nvSpPr>
        <p:spPr>
          <a:xfrm>
            <a:off x="1143000" y="695325"/>
            <a:ext cx="4572000" cy="3429000"/>
          </a:xfrm>
          <a:ln/>
        </p:spPr>
      </p:sp>
      <p:sp>
        <p:nvSpPr>
          <p:cNvPr id="849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5570163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63341F0B-156F-B542-82C3-BFE9A1B18671}" type="slidenum">
              <a:rPr lang="cs-CZ" altLang="cs-CZ"/>
              <a:pPr>
                <a:spcBef>
                  <a:spcPct val="0"/>
                </a:spcBef>
              </a:pPr>
              <a:t>43</a:t>
            </a:fld>
            <a:endParaRPr lang="cs-CZ" altLang="cs-CZ"/>
          </a:p>
        </p:txBody>
      </p:sp>
      <p:sp>
        <p:nvSpPr>
          <p:cNvPr id="87043"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77511F6-1540-1E43-93D3-F9C86DE17018}" type="slidenum">
              <a:rPr lang="cs-CZ" altLang="cs-CZ" b="0"/>
              <a:pPr algn="r" eaLnBrk="1" hangingPunct="1">
                <a:spcBef>
                  <a:spcPct val="0"/>
                </a:spcBef>
              </a:pPr>
              <a:t>43</a:t>
            </a:fld>
            <a:endParaRPr lang="cs-CZ" altLang="cs-CZ" b="0"/>
          </a:p>
        </p:txBody>
      </p:sp>
      <p:sp>
        <p:nvSpPr>
          <p:cNvPr id="87044" name="Rectangle 2"/>
          <p:cNvSpPr>
            <a:spLocks noGrp="1" noRot="1" noChangeAspect="1" noChangeArrowheads="1" noTextEdit="1"/>
          </p:cNvSpPr>
          <p:nvPr>
            <p:ph type="sldImg"/>
          </p:nvPr>
        </p:nvSpPr>
        <p:spPr>
          <a:xfrm>
            <a:off x="1143000" y="695325"/>
            <a:ext cx="4572000" cy="3429000"/>
          </a:xfrm>
          <a:ln/>
        </p:spPr>
      </p:sp>
      <p:sp>
        <p:nvSpPr>
          <p:cNvPr id="870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8489436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B5AB8962-5522-0147-82B6-0D3EDD32D1F0}" type="slidenum">
              <a:rPr lang="cs-CZ" altLang="cs-CZ"/>
              <a:pPr>
                <a:spcBef>
                  <a:spcPct val="0"/>
                </a:spcBef>
              </a:pPr>
              <a:t>44</a:t>
            </a:fld>
            <a:endParaRPr lang="cs-CZ" altLang="cs-CZ"/>
          </a:p>
        </p:txBody>
      </p:sp>
      <p:sp>
        <p:nvSpPr>
          <p:cNvPr id="89091"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454F0C4-7D75-2448-B057-DFA2E123B835}" type="slidenum">
              <a:rPr lang="cs-CZ" altLang="cs-CZ" b="0"/>
              <a:pPr algn="r" eaLnBrk="1" hangingPunct="1">
                <a:spcBef>
                  <a:spcPct val="0"/>
                </a:spcBef>
              </a:pPr>
              <a:t>44</a:t>
            </a:fld>
            <a:endParaRPr lang="cs-CZ" altLang="cs-CZ" b="0"/>
          </a:p>
        </p:txBody>
      </p:sp>
      <p:sp>
        <p:nvSpPr>
          <p:cNvPr id="89092" name="Rectangle 2"/>
          <p:cNvSpPr>
            <a:spLocks noGrp="1" noRot="1" noChangeAspect="1" noChangeArrowheads="1" noTextEdit="1"/>
          </p:cNvSpPr>
          <p:nvPr>
            <p:ph type="sldImg"/>
          </p:nvPr>
        </p:nvSpPr>
        <p:spPr>
          <a:xfrm>
            <a:off x="1143000" y="695325"/>
            <a:ext cx="4572000" cy="3429000"/>
          </a:xfrm>
          <a:ln/>
        </p:spPr>
      </p:sp>
      <p:sp>
        <p:nvSpPr>
          <p:cNvPr id="890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661087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2DCCA4E-6645-8846-AFBD-011E96A3E1B4}" type="slidenum">
              <a:rPr lang="cs-CZ" altLang="cs-CZ"/>
              <a:pPr>
                <a:spcBef>
                  <a:spcPct val="0"/>
                </a:spcBef>
              </a:pPr>
              <a:t>45</a:t>
            </a:fld>
            <a:endParaRPr lang="cs-CZ" altLang="cs-CZ"/>
          </a:p>
        </p:txBody>
      </p:sp>
      <p:sp>
        <p:nvSpPr>
          <p:cNvPr id="91139"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9E20D68-A304-924A-8686-E0871765CE87}" type="slidenum">
              <a:rPr lang="cs-CZ" altLang="cs-CZ" b="0"/>
              <a:pPr algn="r" eaLnBrk="1" hangingPunct="1">
                <a:spcBef>
                  <a:spcPct val="0"/>
                </a:spcBef>
              </a:pPr>
              <a:t>45</a:t>
            </a:fld>
            <a:endParaRPr lang="cs-CZ" altLang="cs-CZ" b="0"/>
          </a:p>
        </p:txBody>
      </p:sp>
      <p:sp>
        <p:nvSpPr>
          <p:cNvPr id="91140" name="Rectangle 2"/>
          <p:cNvSpPr>
            <a:spLocks noGrp="1" noRot="1" noChangeAspect="1" noChangeArrowheads="1" noTextEdit="1"/>
          </p:cNvSpPr>
          <p:nvPr>
            <p:ph type="sldImg"/>
          </p:nvPr>
        </p:nvSpPr>
        <p:spPr>
          <a:xfrm>
            <a:off x="1143000" y="695325"/>
            <a:ext cx="4572000" cy="3429000"/>
          </a:xfrm>
          <a:ln/>
        </p:spPr>
      </p:sp>
      <p:sp>
        <p:nvSpPr>
          <p:cNvPr id="911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2086442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FAD87D13-7B8D-7147-B72A-8F006C53101D}" type="slidenum">
              <a:rPr lang="cs-CZ" altLang="cs-CZ"/>
              <a:pPr>
                <a:spcBef>
                  <a:spcPct val="0"/>
                </a:spcBef>
              </a:pPr>
              <a:t>46</a:t>
            </a:fld>
            <a:endParaRPr lang="cs-CZ" altLang="cs-CZ"/>
          </a:p>
        </p:txBody>
      </p:sp>
      <p:sp>
        <p:nvSpPr>
          <p:cNvPr id="93187"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E56E752-1AAF-2946-B640-96F2D6411107}" type="slidenum">
              <a:rPr lang="cs-CZ" altLang="cs-CZ" b="0"/>
              <a:pPr algn="r" eaLnBrk="1" hangingPunct="1">
                <a:spcBef>
                  <a:spcPct val="0"/>
                </a:spcBef>
              </a:pPr>
              <a:t>46</a:t>
            </a:fld>
            <a:endParaRPr lang="cs-CZ" altLang="cs-CZ" b="0"/>
          </a:p>
        </p:txBody>
      </p:sp>
      <p:sp>
        <p:nvSpPr>
          <p:cNvPr id="93188" name="Rectangle 2"/>
          <p:cNvSpPr>
            <a:spLocks noGrp="1" noRot="1" noChangeAspect="1" noChangeArrowheads="1" noTextEdit="1"/>
          </p:cNvSpPr>
          <p:nvPr>
            <p:ph type="sldImg"/>
          </p:nvPr>
        </p:nvSpPr>
        <p:spPr>
          <a:xfrm>
            <a:off x="1143000" y="695325"/>
            <a:ext cx="4572000" cy="3429000"/>
          </a:xfrm>
          <a:ln/>
        </p:spPr>
      </p:sp>
      <p:sp>
        <p:nvSpPr>
          <p:cNvPr id="931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8254478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D581A2C-2BD6-C544-BD99-EE70D0B2B42E}" type="slidenum">
              <a:rPr lang="cs-CZ" altLang="cs-CZ"/>
              <a:pPr>
                <a:spcBef>
                  <a:spcPct val="0"/>
                </a:spcBef>
              </a:pPr>
              <a:t>49</a:t>
            </a:fld>
            <a:endParaRPr lang="cs-CZ" altLang="cs-CZ"/>
          </a:p>
        </p:txBody>
      </p:sp>
      <p:sp>
        <p:nvSpPr>
          <p:cNvPr id="97283"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71A0124-E0E7-894A-BCF6-6EC0D6556B25}" type="slidenum">
              <a:rPr lang="cs-CZ" altLang="cs-CZ" b="0"/>
              <a:pPr algn="r" eaLnBrk="1" hangingPunct="1">
                <a:spcBef>
                  <a:spcPct val="0"/>
                </a:spcBef>
              </a:pPr>
              <a:t>49</a:t>
            </a:fld>
            <a:endParaRPr lang="cs-CZ" altLang="cs-CZ" b="0"/>
          </a:p>
        </p:txBody>
      </p:sp>
      <p:sp>
        <p:nvSpPr>
          <p:cNvPr id="97284" name="Rectangle 2"/>
          <p:cNvSpPr>
            <a:spLocks noGrp="1" noRot="1" noChangeAspect="1" noChangeArrowheads="1" noTextEdit="1"/>
          </p:cNvSpPr>
          <p:nvPr>
            <p:ph type="sldImg"/>
          </p:nvPr>
        </p:nvSpPr>
        <p:spPr>
          <a:xfrm>
            <a:off x="1143000" y="695325"/>
            <a:ext cx="4572000" cy="3429000"/>
          </a:xfrm>
          <a:ln/>
        </p:spPr>
      </p:sp>
      <p:sp>
        <p:nvSpPr>
          <p:cNvPr id="972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825529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2B7114E-A843-A74C-A877-93EC2738282D}" type="slidenum">
              <a:rPr lang="cs-CZ" altLang="cs-CZ"/>
              <a:pPr>
                <a:spcBef>
                  <a:spcPct val="0"/>
                </a:spcBef>
              </a:pPr>
              <a:t>52</a:t>
            </a:fld>
            <a:endParaRPr lang="cs-CZ" altLang="cs-CZ"/>
          </a:p>
        </p:txBody>
      </p:sp>
      <p:sp>
        <p:nvSpPr>
          <p:cNvPr id="101379"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24E313B-A77C-2F44-8A11-65C9CEC2E8AD}" type="slidenum">
              <a:rPr lang="cs-CZ" altLang="cs-CZ" b="0"/>
              <a:pPr algn="r" eaLnBrk="1" hangingPunct="1">
                <a:spcBef>
                  <a:spcPct val="0"/>
                </a:spcBef>
              </a:pPr>
              <a:t>52</a:t>
            </a:fld>
            <a:endParaRPr lang="cs-CZ" altLang="cs-CZ" b="0"/>
          </a:p>
        </p:txBody>
      </p:sp>
      <p:sp>
        <p:nvSpPr>
          <p:cNvPr id="101380" name="Rectangle 2"/>
          <p:cNvSpPr>
            <a:spLocks noGrp="1" noRot="1" noChangeAspect="1" noChangeArrowheads="1" noTextEdit="1"/>
          </p:cNvSpPr>
          <p:nvPr>
            <p:ph type="sldImg"/>
          </p:nvPr>
        </p:nvSpPr>
        <p:spPr>
          <a:xfrm>
            <a:off x="1143000" y="695325"/>
            <a:ext cx="4572000" cy="3429000"/>
          </a:xfrm>
          <a:ln/>
        </p:spPr>
      </p:sp>
      <p:sp>
        <p:nvSpPr>
          <p:cNvPr id="1013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9608840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2690BB4-9815-A745-A5D5-E81B8B20CF42}" type="slidenum">
              <a:rPr lang="cs-CZ" altLang="cs-CZ"/>
              <a:pPr>
                <a:spcBef>
                  <a:spcPct val="0"/>
                </a:spcBef>
              </a:pPr>
              <a:t>54</a:t>
            </a:fld>
            <a:endParaRPr lang="cs-CZ" altLang="cs-CZ"/>
          </a:p>
        </p:txBody>
      </p:sp>
      <p:sp>
        <p:nvSpPr>
          <p:cNvPr id="104451"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844A96C-3FF4-B244-92D7-C6A1B72208D0}" type="slidenum">
              <a:rPr lang="cs-CZ" altLang="cs-CZ" b="0"/>
              <a:pPr algn="r" eaLnBrk="1" hangingPunct="1">
                <a:spcBef>
                  <a:spcPct val="0"/>
                </a:spcBef>
              </a:pPr>
              <a:t>54</a:t>
            </a:fld>
            <a:endParaRPr lang="cs-CZ" altLang="cs-CZ" b="0"/>
          </a:p>
        </p:txBody>
      </p:sp>
      <p:sp>
        <p:nvSpPr>
          <p:cNvPr id="104452" name="Rectangle 2"/>
          <p:cNvSpPr>
            <a:spLocks noGrp="1" noRot="1" noChangeAspect="1" noChangeArrowheads="1" noTextEdit="1"/>
          </p:cNvSpPr>
          <p:nvPr>
            <p:ph type="sldImg"/>
          </p:nvPr>
        </p:nvSpPr>
        <p:spPr>
          <a:xfrm>
            <a:off x="1143000" y="695325"/>
            <a:ext cx="4572000" cy="3429000"/>
          </a:xfrm>
          <a:ln/>
        </p:spPr>
      </p:sp>
      <p:sp>
        <p:nvSpPr>
          <p:cNvPr id="10445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831831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76FA273-BD8C-AB49-8B4F-65C1A7BD6E3B}" type="slidenum">
              <a:rPr lang="cs-CZ" altLang="cs-CZ"/>
              <a:pPr>
                <a:spcBef>
                  <a:spcPct val="0"/>
                </a:spcBef>
              </a:pPr>
              <a:t>5</a:t>
            </a:fld>
            <a:endParaRPr lang="cs-CZ" altLang="cs-CZ"/>
          </a:p>
        </p:txBody>
      </p:sp>
      <p:sp>
        <p:nvSpPr>
          <p:cNvPr id="12291"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DFDB28A-9B75-7F4E-AAB1-0D164409D004}" type="slidenum">
              <a:rPr lang="cs-CZ" altLang="cs-CZ" b="0"/>
              <a:pPr algn="r" eaLnBrk="1" hangingPunct="1">
                <a:spcBef>
                  <a:spcPct val="0"/>
                </a:spcBef>
              </a:pPr>
              <a:t>5</a:t>
            </a:fld>
            <a:endParaRPr lang="cs-CZ" altLang="cs-CZ" b="0"/>
          </a:p>
        </p:txBody>
      </p:sp>
      <p:sp>
        <p:nvSpPr>
          <p:cNvPr id="12292" name="Rectangle 2"/>
          <p:cNvSpPr>
            <a:spLocks noGrp="1" noRot="1" noChangeAspect="1" noChangeArrowheads="1" noTextEdit="1"/>
          </p:cNvSpPr>
          <p:nvPr>
            <p:ph type="sldImg"/>
          </p:nvPr>
        </p:nvSpPr>
        <p:spPr>
          <a:xfrm>
            <a:off x="1143000" y="695325"/>
            <a:ext cx="4572000" cy="3429000"/>
          </a:xfrm>
          <a:ln/>
        </p:spPr>
      </p:sp>
      <p:sp>
        <p:nvSpPr>
          <p:cNvPr id="122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932294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CC64ECA3-749A-A043-86D3-E6C7F9862A89}" type="slidenum">
              <a:rPr lang="cs-CZ" altLang="cs-CZ"/>
              <a:pPr>
                <a:spcBef>
                  <a:spcPct val="0"/>
                </a:spcBef>
              </a:pPr>
              <a:t>55</a:t>
            </a:fld>
            <a:endParaRPr lang="cs-CZ" altLang="cs-CZ"/>
          </a:p>
        </p:txBody>
      </p:sp>
      <p:sp>
        <p:nvSpPr>
          <p:cNvPr id="106499"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E60C63DC-2149-1F41-B831-D46C57FEE81C}" type="slidenum">
              <a:rPr lang="cs-CZ" altLang="cs-CZ" b="0"/>
              <a:pPr algn="r" eaLnBrk="1" hangingPunct="1">
                <a:spcBef>
                  <a:spcPct val="0"/>
                </a:spcBef>
              </a:pPr>
              <a:t>55</a:t>
            </a:fld>
            <a:endParaRPr lang="cs-CZ" altLang="cs-CZ" b="0"/>
          </a:p>
        </p:txBody>
      </p:sp>
      <p:sp>
        <p:nvSpPr>
          <p:cNvPr id="106500" name="Rectangle 2"/>
          <p:cNvSpPr>
            <a:spLocks noGrp="1" noRot="1" noChangeAspect="1" noChangeArrowheads="1" noTextEdit="1"/>
          </p:cNvSpPr>
          <p:nvPr>
            <p:ph type="sldImg"/>
          </p:nvPr>
        </p:nvSpPr>
        <p:spPr>
          <a:xfrm>
            <a:off x="1143000" y="695325"/>
            <a:ext cx="4572000" cy="3429000"/>
          </a:xfrm>
          <a:ln/>
        </p:spPr>
      </p:sp>
      <p:sp>
        <p:nvSpPr>
          <p:cNvPr id="10650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4382711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F674A05B-C537-FC4A-9DEB-48DDBBDD8B52}" type="slidenum">
              <a:rPr lang="cs-CZ" altLang="cs-CZ"/>
              <a:pPr>
                <a:spcBef>
                  <a:spcPct val="0"/>
                </a:spcBef>
              </a:pPr>
              <a:t>56</a:t>
            </a:fld>
            <a:endParaRPr lang="cs-CZ" altLang="cs-CZ"/>
          </a:p>
        </p:txBody>
      </p:sp>
      <p:sp>
        <p:nvSpPr>
          <p:cNvPr id="108547" name="Zástupný symbol pro obrázek snímku 1"/>
          <p:cNvSpPr>
            <a:spLocks noGrp="1" noRot="1" noChangeAspect="1" noTextEdit="1"/>
          </p:cNvSpPr>
          <p:nvPr>
            <p:ph type="sldImg"/>
          </p:nvPr>
        </p:nvSpPr>
        <p:spPr>
          <a:ln/>
        </p:spPr>
      </p:sp>
      <p:sp>
        <p:nvSpPr>
          <p:cNvPr id="108548" name="Zástupný symbol pro poznámky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eaLnBrk="1" hangingPunct="1"/>
            <a:endParaRPr lang="cs-CZ" altLang="cs-CZ"/>
          </a:p>
        </p:txBody>
      </p:sp>
      <p:sp>
        <p:nvSpPr>
          <p:cNvPr id="108549" name="Zástupný symbol pro číslo snímku 3"/>
          <p:cNvSpPr txBox="1">
            <a:spLocks noGrp="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D0F49A6-9ABC-4748-87AA-F758B91CCC9F}" type="slidenum">
              <a:rPr lang="cs-CZ" altLang="cs-CZ" b="0"/>
              <a:pPr algn="r" eaLnBrk="1" hangingPunct="1">
                <a:spcBef>
                  <a:spcPct val="0"/>
                </a:spcBef>
              </a:pPr>
              <a:t>56</a:t>
            </a:fld>
            <a:endParaRPr lang="cs-CZ" altLang="cs-CZ" b="0"/>
          </a:p>
        </p:txBody>
      </p:sp>
    </p:spTree>
    <p:extLst>
      <p:ext uri="{BB962C8B-B14F-4D97-AF65-F5344CB8AC3E}">
        <p14:creationId xmlns:p14="http://schemas.microsoft.com/office/powerpoint/2010/main" val="12312752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C5D6C1A6-14E6-E64F-ABA6-971B98D23192}" type="slidenum">
              <a:rPr lang="cs-CZ" altLang="cs-CZ"/>
              <a:pPr>
                <a:spcBef>
                  <a:spcPct val="0"/>
                </a:spcBef>
              </a:pPr>
              <a:t>58</a:t>
            </a:fld>
            <a:endParaRPr lang="cs-CZ" altLang="cs-CZ"/>
          </a:p>
        </p:txBody>
      </p:sp>
      <p:sp>
        <p:nvSpPr>
          <p:cNvPr id="110595"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6CCEF71-1953-B444-A6AA-78A547CA2D9D}" type="slidenum">
              <a:rPr lang="cs-CZ" altLang="cs-CZ" b="0"/>
              <a:pPr algn="r" eaLnBrk="1" hangingPunct="1">
                <a:spcBef>
                  <a:spcPct val="0"/>
                </a:spcBef>
              </a:pPr>
              <a:t>58</a:t>
            </a:fld>
            <a:endParaRPr lang="cs-CZ" altLang="cs-CZ" b="0"/>
          </a:p>
        </p:txBody>
      </p:sp>
      <p:sp>
        <p:nvSpPr>
          <p:cNvPr id="110596" name="Rectangle 2"/>
          <p:cNvSpPr>
            <a:spLocks noGrp="1" noRot="1" noChangeAspect="1" noChangeArrowheads="1" noTextEdit="1"/>
          </p:cNvSpPr>
          <p:nvPr>
            <p:ph type="sldImg"/>
          </p:nvPr>
        </p:nvSpPr>
        <p:spPr>
          <a:xfrm>
            <a:off x="1143000" y="695325"/>
            <a:ext cx="4572000" cy="3429000"/>
          </a:xfrm>
          <a:ln/>
        </p:spPr>
      </p:sp>
      <p:sp>
        <p:nvSpPr>
          <p:cNvPr id="1105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9177050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C48B05-1876-6642-8874-A66029909DD2}" type="slidenum">
              <a:rPr lang="cs-CZ" altLang="cs-CZ"/>
              <a:pPr>
                <a:spcBef>
                  <a:spcPct val="0"/>
                </a:spcBef>
              </a:pPr>
              <a:t>60</a:t>
            </a:fld>
            <a:endParaRPr lang="cs-CZ" altLang="cs-CZ"/>
          </a:p>
        </p:txBody>
      </p:sp>
      <p:sp>
        <p:nvSpPr>
          <p:cNvPr id="113667"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2D77114-D9CF-8F4B-B6D2-C64837950C7D}" type="slidenum">
              <a:rPr lang="cs-CZ" altLang="cs-CZ" b="0"/>
              <a:pPr algn="r" eaLnBrk="1" hangingPunct="1">
                <a:spcBef>
                  <a:spcPct val="0"/>
                </a:spcBef>
              </a:pPr>
              <a:t>60</a:t>
            </a:fld>
            <a:endParaRPr lang="cs-CZ" altLang="cs-CZ" b="0"/>
          </a:p>
        </p:txBody>
      </p:sp>
      <p:sp>
        <p:nvSpPr>
          <p:cNvPr id="113668" name="Rectangle 2"/>
          <p:cNvSpPr>
            <a:spLocks noGrp="1" noRot="1" noChangeAspect="1" noChangeArrowheads="1" noTextEdit="1"/>
          </p:cNvSpPr>
          <p:nvPr>
            <p:ph type="sldImg"/>
          </p:nvPr>
        </p:nvSpPr>
        <p:spPr>
          <a:xfrm>
            <a:off x="1143000" y="695325"/>
            <a:ext cx="4572000" cy="3429000"/>
          </a:xfrm>
          <a:ln/>
        </p:spPr>
      </p:sp>
      <p:sp>
        <p:nvSpPr>
          <p:cNvPr id="11366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637625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E21ECF-021D-6B42-BBFD-F06C9928D040}" type="slidenum">
              <a:rPr lang="cs-CZ" altLang="cs-CZ"/>
              <a:pPr>
                <a:spcBef>
                  <a:spcPct val="0"/>
                </a:spcBef>
              </a:pPr>
              <a:t>6</a:t>
            </a:fld>
            <a:endParaRPr lang="cs-CZ" altLang="cs-CZ"/>
          </a:p>
        </p:txBody>
      </p:sp>
      <p:sp>
        <p:nvSpPr>
          <p:cNvPr id="14339"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D7475C0-7AE4-2A41-B831-3F8DF7C8D44F}" type="slidenum">
              <a:rPr lang="cs-CZ" altLang="cs-CZ" b="0"/>
              <a:pPr algn="r" eaLnBrk="1" hangingPunct="1">
                <a:spcBef>
                  <a:spcPct val="0"/>
                </a:spcBef>
              </a:pPr>
              <a:t>6</a:t>
            </a:fld>
            <a:endParaRPr lang="cs-CZ" altLang="cs-CZ" b="0"/>
          </a:p>
        </p:txBody>
      </p:sp>
      <p:sp>
        <p:nvSpPr>
          <p:cNvPr id="14340" name="Rectangle 2"/>
          <p:cNvSpPr>
            <a:spLocks noGrp="1" noRot="1" noChangeAspect="1" noChangeArrowheads="1" noTextEdit="1"/>
          </p:cNvSpPr>
          <p:nvPr>
            <p:ph type="sldImg"/>
          </p:nvPr>
        </p:nvSpPr>
        <p:spPr>
          <a:xfrm>
            <a:off x="1143000" y="695325"/>
            <a:ext cx="4572000" cy="3429000"/>
          </a:xfrm>
          <a:ln/>
        </p:spPr>
      </p:sp>
      <p:sp>
        <p:nvSpPr>
          <p:cNvPr id="143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00778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372B9A9-E9F9-2B43-A8BF-5E0FDAD580B7}" type="slidenum">
              <a:rPr lang="cs-CZ" altLang="cs-CZ"/>
              <a:pPr>
                <a:spcBef>
                  <a:spcPct val="0"/>
                </a:spcBef>
              </a:pPr>
              <a:t>7</a:t>
            </a:fld>
            <a:endParaRPr lang="cs-CZ" altLang="cs-CZ"/>
          </a:p>
        </p:txBody>
      </p:sp>
      <p:sp>
        <p:nvSpPr>
          <p:cNvPr id="16387"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3ADC3D5-9D31-164C-BBF4-B42F19A36386}" type="slidenum">
              <a:rPr lang="cs-CZ" altLang="cs-CZ" b="0"/>
              <a:pPr algn="r" eaLnBrk="1" hangingPunct="1">
                <a:spcBef>
                  <a:spcPct val="0"/>
                </a:spcBef>
              </a:pPr>
              <a:t>7</a:t>
            </a:fld>
            <a:endParaRPr lang="cs-CZ" altLang="cs-CZ" b="0"/>
          </a:p>
        </p:txBody>
      </p:sp>
      <p:sp>
        <p:nvSpPr>
          <p:cNvPr id="16388" name="Rectangle 2"/>
          <p:cNvSpPr>
            <a:spLocks noGrp="1" noRot="1" noChangeAspect="1" noChangeArrowheads="1" noTextEdit="1"/>
          </p:cNvSpPr>
          <p:nvPr>
            <p:ph type="sldImg"/>
          </p:nvPr>
        </p:nvSpPr>
        <p:spPr>
          <a:xfrm>
            <a:off x="1143000" y="695325"/>
            <a:ext cx="4572000" cy="3429000"/>
          </a:xfrm>
          <a:ln/>
        </p:spPr>
      </p:sp>
      <p:sp>
        <p:nvSpPr>
          <p:cNvPr id="163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52059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CFE5F7F-1D4E-BC42-AEE3-8B59044660EB}" type="slidenum">
              <a:rPr lang="cs-CZ" altLang="cs-CZ"/>
              <a:pPr>
                <a:spcBef>
                  <a:spcPct val="0"/>
                </a:spcBef>
              </a:pPr>
              <a:t>8</a:t>
            </a:fld>
            <a:endParaRPr lang="cs-CZ" altLang="cs-CZ"/>
          </a:p>
        </p:txBody>
      </p:sp>
      <p:sp>
        <p:nvSpPr>
          <p:cNvPr id="18435"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2AE62E8-5EE3-D445-B70C-82775FB68CFE}" type="slidenum">
              <a:rPr lang="cs-CZ" altLang="cs-CZ" b="0"/>
              <a:pPr algn="r" eaLnBrk="1" hangingPunct="1">
                <a:spcBef>
                  <a:spcPct val="0"/>
                </a:spcBef>
              </a:pPr>
              <a:t>8</a:t>
            </a:fld>
            <a:endParaRPr lang="cs-CZ" altLang="cs-CZ" b="0"/>
          </a:p>
        </p:txBody>
      </p:sp>
      <p:sp>
        <p:nvSpPr>
          <p:cNvPr id="18436" name="Rectangle 2"/>
          <p:cNvSpPr>
            <a:spLocks noGrp="1" noRot="1" noChangeAspect="1" noChangeArrowheads="1" noTextEdit="1"/>
          </p:cNvSpPr>
          <p:nvPr>
            <p:ph type="sldImg"/>
          </p:nvPr>
        </p:nvSpPr>
        <p:spPr>
          <a:xfrm>
            <a:off x="1143000" y="695325"/>
            <a:ext cx="4572000" cy="3429000"/>
          </a:xfrm>
          <a:ln/>
        </p:spPr>
      </p:sp>
      <p:sp>
        <p:nvSpPr>
          <p:cNvPr id="1843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4665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45CE5ED4-3E6D-3444-AE05-B7C75E9A443B}" type="slidenum">
              <a:rPr lang="cs-CZ" altLang="cs-CZ"/>
              <a:pPr>
                <a:spcBef>
                  <a:spcPct val="0"/>
                </a:spcBef>
              </a:pPr>
              <a:t>9</a:t>
            </a:fld>
            <a:endParaRPr lang="cs-CZ" altLang="cs-CZ"/>
          </a:p>
        </p:txBody>
      </p:sp>
      <p:sp>
        <p:nvSpPr>
          <p:cNvPr id="20483"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9578602-1480-744D-ACAE-FACE420649FC}" type="slidenum">
              <a:rPr lang="cs-CZ" altLang="cs-CZ" b="0"/>
              <a:pPr algn="r" eaLnBrk="1" hangingPunct="1">
                <a:spcBef>
                  <a:spcPct val="0"/>
                </a:spcBef>
              </a:pPr>
              <a:t>9</a:t>
            </a:fld>
            <a:endParaRPr lang="cs-CZ" altLang="cs-CZ" b="0"/>
          </a:p>
        </p:txBody>
      </p:sp>
      <p:sp>
        <p:nvSpPr>
          <p:cNvPr id="20484" name="Rectangle 2"/>
          <p:cNvSpPr>
            <a:spLocks noGrp="1" noRot="1" noChangeAspect="1" noChangeArrowheads="1" noTextEdit="1"/>
          </p:cNvSpPr>
          <p:nvPr>
            <p:ph type="sldImg"/>
          </p:nvPr>
        </p:nvSpPr>
        <p:spPr>
          <a:xfrm>
            <a:off x="1143000" y="695325"/>
            <a:ext cx="4572000" cy="3429000"/>
          </a:xfrm>
          <a:ln/>
        </p:spPr>
      </p:sp>
      <p:sp>
        <p:nvSpPr>
          <p:cNvPr id="204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27598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1AACBFC-6A94-2548-A8F6-1BE32479D9E9}" type="slidenum">
              <a:rPr lang="cs-CZ" altLang="cs-CZ"/>
              <a:pPr>
                <a:spcBef>
                  <a:spcPct val="0"/>
                </a:spcBef>
              </a:pPr>
              <a:t>10</a:t>
            </a:fld>
            <a:endParaRPr lang="cs-CZ" altLang="cs-CZ"/>
          </a:p>
        </p:txBody>
      </p:sp>
      <p:sp>
        <p:nvSpPr>
          <p:cNvPr id="22531"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9FC3563-2954-5B4F-BB0B-9EA77AF6B7C4}" type="slidenum">
              <a:rPr lang="cs-CZ" altLang="cs-CZ" b="0"/>
              <a:pPr algn="r" eaLnBrk="1" hangingPunct="1">
                <a:spcBef>
                  <a:spcPct val="0"/>
                </a:spcBef>
              </a:pPr>
              <a:t>10</a:t>
            </a:fld>
            <a:endParaRPr lang="cs-CZ" altLang="cs-CZ" b="0"/>
          </a:p>
        </p:txBody>
      </p:sp>
      <p:sp>
        <p:nvSpPr>
          <p:cNvPr id="22532" name="Rectangle 2"/>
          <p:cNvSpPr>
            <a:spLocks noGrp="1" noRot="1" noChangeAspect="1" noChangeArrowheads="1" noTextEdit="1"/>
          </p:cNvSpPr>
          <p:nvPr>
            <p:ph type="sldImg"/>
          </p:nvPr>
        </p:nvSpPr>
        <p:spPr>
          <a:xfrm>
            <a:off x="1143000" y="695325"/>
            <a:ext cx="4572000" cy="3429000"/>
          </a:xfrm>
          <a:ln/>
        </p:spPr>
      </p:sp>
      <p:sp>
        <p:nvSpPr>
          <p:cNvPr id="2253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1092167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sz="quarter" idx="4294967295"/>
          </p:nvPr>
        </p:nvSpPr>
        <p:spPr>
          <a:xfrm>
            <a:off x="457200" y="1447800"/>
            <a:ext cx="8229600" cy="1736725"/>
          </a:xfrm>
        </p:spPr>
        <p:txBody>
          <a:bodyPr anchor="ctr"/>
          <a:lstStyle/>
          <a:p>
            <a:pPr eaLnBrk="1" hangingPunct="1">
              <a:defRPr/>
            </a:pPr>
            <a:r>
              <a:rPr lang="cs-CZ" altLang="cs-CZ" sz="4800" smtClean="0">
                <a:effectLst>
                  <a:outerShdw blurRad="38100" dist="38100" dir="2700000" algn="tl">
                    <a:srgbClr val="C0C0C0"/>
                  </a:outerShdw>
                </a:effectLst>
              </a:rPr>
              <a:t>             </a:t>
            </a:r>
            <a:r>
              <a:rPr lang="cs-CZ" altLang="cs-CZ" sz="4800" b="1" smtClean="0">
                <a:effectLst>
                  <a:outerShdw blurRad="38100" dist="38100" dir="2700000" algn="tl">
                    <a:srgbClr val="C0C0C0"/>
                  </a:outerShdw>
                </a:effectLst>
              </a:rPr>
              <a:t>Daň z příjmů</a:t>
            </a:r>
          </a:p>
        </p:txBody>
      </p:sp>
      <p:sp>
        <p:nvSpPr>
          <p:cNvPr id="3" name="Podnadpis 2"/>
          <p:cNvSpPr>
            <a:spLocks noGrp="1"/>
          </p:cNvSpPr>
          <p:nvPr>
            <p:ph type="subTitle" sz="quarter" idx="4294967295"/>
          </p:nvPr>
        </p:nvSpPr>
        <p:spPr>
          <a:xfrm>
            <a:off x="2182813" y="3502025"/>
            <a:ext cx="5688012" cy="1603375"/>
          </a:xfrm>
        </p:spPr>
        <p:txBody>
          <a:bodyPr/>
          <a:lstStyle/>
          <a:p>
            <a:pPr marL="0" indent="0" eaLnBrk="1" hangingPunct="1">
              <a:buFont typeface="Wingdings" panose="05000000000000000000" pitchFamily="2" charset="2"/>
              <a:buNone/>
              <a:defRPr/>
            </a:pPr>
            <a:r>
              <a:rPr lang="cs-CZ" altLang="cs-CZ" b="1" u="sng" smtClean="0">
                <a:effectLst>
                  <a:outerShdw blurRad="38100" dist="38100" dir="2700000" algn="tl">
                    <a:srgbClr val="C0C0C0"/>
                  </a:outerShdw>
                </a:effectLst>
              </a:rPr>
              <a:t>1. zákonem upraveny dvě daně:</a:t>
            </a:r>
          </a:p>
          <a:p>
            <a:pPr marL="0" indent="0" eaLnBrk="1" hangingPunct="1">
              <a:buFont typeface="Wingdings" panose="05000000000000000000" pitchFamily="2" charset="2"/>
              <a:buChar char="Ø"/>
              <a:defRPr/>
            </a:pPr>
            <a:r>
              <a:rPr lang="cs-CZ" altLang="cs-CZ" b="1" smtClean="0">
                <a:effectLst>
                  <a:outerShdw blurRad="38100" dist="38100" dir="2700000" algn="tl">
                    <a:srgbClr val="C0C0C0"/>
                  </a:outerShdw>
                </a:effectLst>
              </a:rPr>
              <a:t>Daň z příjmů fyzických osob</a:t>
            </a:r>
          </a:p>
          <a:p>
            <a:pPr marL="0" indent="0" eaLnBrk="1" hangingPunct="1">
              <a:buFont typeface="Wingdings" panose="05000000000000000000" pitchFamily="2" charset="2"/>
              <a:buChar char="Ø"/>
              <a:defRPr/>
            </a:pPr>
            <a:r>
              <a:rPr lang="cs-CZ" altLang="cs-CZ" b="1" smtClean="0">
                <a:effectLst>
                  <a:outerShdw blurRad="38100" dist="38100" dir="2700000" algn="tl">
                    <a:srgbClr val="C0C0C0"/>
                  </a:outerShdw>
                </a:effectLst>
              </a:rPr>
              <a:t>Daň z příjmů právnických osob</a:t>
            </a:r>
          </a:p>
          <a:p>
            <a:pPr marL="0" indent="0" eaLnBrk="1" hangingPunct="1">
              <a:buFont typeface="Wingdings" panose="05000000000000000000" pitchFamily="2" charset="2"/>
              <a:buNone/>
              <a:defRPr/>
            </a:pPr>
            <a:endParaRPr lang="cs-CZ" altLang="cs-CZ" b="1" smtClean="0">
              <a:effectLst>
                <a:outerShdw blurRad="38100" dist="38100" dir="2700000" algn="tl">
                  <a:srgbClr val="C0C0C0"/>
                </a:outerShdw>
              </a:effectLst>
            </a:endParaRPr>
          </a:p>
        </p:txBody>
      </p:sp>
    </p:spTree>
    <p:extLst>
      <p:ext uri="{BB962C8B-B14F-4D97-AF65-F5344CB8AC3E}">
        <p14:creationId xmlns:p14="http://schemas.microsoft.com/office/powerpoint/2010/main" val="38350540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1384300" y="579646"/>
            <a:ext cx="7285038"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dirty="0" err="1" smtClean="0">
                <a:effectLst>
                  <a:outerShdw blurRad="38100" dist="38100" dir="2700000" algn="tl">
                    <a:srgbClr val="C0C0C0"/>
                  </a:outerShdw>
                </a:effectLst>
              </a:rPr>
              <a:t>Korekční</a:t>
            </a:r>
            <a:r>
              <a:rPr lang="en-GB" altLang="cs-CZ" sz="3200" b="1" i="1" dirty="0" smtClean="0">
                <a:effectLst>
                  <a:outerShdw blurRad="38100" dist="38100" dir="2700000" algn="tl">
                    <a:srgbClr val="C0C0C0"/>
                  </a:outerShdw>
                </a:effectLst>
              </a:rPr>
              <a:t> </a:t>
            </a:r>
            <a:r>
              <a:rPr lang="en-GB" altLang="cs-CZ" sz="3200" b="1" i="1" dirty="0" err="1" smtClean="0">
                <a:effectLst>
                  <a:outerShdw blurRad="38100" dist="38100" dir="2700000" algn="tl">
                    <a:srgbClr val="C0C0C0"/>
                  </a:outerShdw>
                </a:effectLst>
              </a:rPr>
              <a:t>prvky</a:t>
            </a:r>
            <a:r>
              <a:rPr lang="en-GB" altLang="cs-CZ" sz="3200" b="1" i="1" dirty="0" smtClean="0">
                <a:effectLst>
                  <a:outerShdw blurRad="38100" dist="38100" dir="2700000" algn="tl">
                    <a:srgbClr val="C0C0C0"/>
                  </a:outerShdw>
                </a:effectLst>
              </a:rPr>
              <a:t> DPFO</a:t>
            </a:r>
          </a:p>
        </p:txBody>
      </p:sp>
      <p:sp>
        <p:nvSpPr>
          <p:cNvPr id="21507" name="Rectangle 3"/>
          <p:cNvSpPr>
            <a:spLocks noGrp="1" noChangeArrowheads="1"/>
          </p:cNvSpPr>
          <p:nvPr>
            <p:ph type="body" idx="4294967295"/>
          </p:nvPr>
        </p:nvSpPr>
        <p:spPr>
          <a:xfrm>
            <a:off x="1547813" y="1557338"/>
            <a:ext cx="7010400" cy="349236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Osvobození</a:t>
            </a:r>
            <a:r>
              <a:rPr lang="en-GB" altLang="cs-CZ" b="1" dirty="0"/>
              <a:t> od </a:t>
            </a:r>
            <a:r>
              <a:rPr lang="en-GB" altLang="cs-CZ" b="1" dirty="0" err="1"/>
              <a:t>daně</a:t>
            </a:r>
            <a:endParaRPr lang="en-GB" altLang="cs-CZ" b="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Nezdanitelná</a:t>
            </a:r>
            <a:r>
              <a:rPr lang="en-GB" altLang="cs-CZ" b="1" dirty="0"/>
              <a:t> </a:t>
            </a:r>
            <a:r>
              <a:rPr lang="en-GB" altLang="cs-CZ" b="1" dirty="0" err="1"/>
              <a:t>část</a:t>
            </a:r>
            <a:r>
              <a:rPr lang="en-GB" altLang="cs-CZ" b="1" dirty="0"/>
              <a:t> </a:t>
            </a:r>
            <a:r>
              <a:rPr lang="en-GB" altLang="cs-CZ" b="1" dirty="0" err="1"/>
              <a:t>základu</a:t>
            </a:r>
            <a:r>
              <a:rPr lang="en-GB" altLang="cs-CZ" b="1" dirty="0"/>
              <a:t> </a:t>
            </a:r>
            <a:r>
              <a:rPr lang="en-GB" altLang="cs-CZ" b="1" dirty="0" err="1"/>
              <a:t>daně</a:t>
            </a:r>
            <a:r>
              <a:rPr lang="en-GB" altLang="cs-CZ" b="1" dirty="0"/>
              <a:t> § 15</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Sleva</a:t>
            </a:r>
            <a:r>
              <a:rPr lang="en-GB" altLang="cs-CZ" b="1" dirty="0"/>
              <a:t> </a:t>
            </a:r>
            <a:r>
              <a:rPr lang="en-GB" altLang="cs-CZ" b="1" dirty="0" err="1"/>
              <a:t>na</a:t>
            </a:r>
            <a:r>
              <a:rPr lang="en-GB" altLang="cs-CZ" b="1" dirty="0"/>
              <a:t> </a:t>
            </a:r>
            <a:r>
              <a:rPr lang="en-GB" altLang="cs-CZ" b="1" dirty="0" err="1"/>
              <a:t>dani</a:t>
            </a:r>
            <a:r>
              <a:rPr lang="en-GB" altLang="cs-CZ" b="1" dirty="0"/>
              <a:t> §35 a </a:t>
            </a:r>
            <a:r>
              <a:rPr lang="en-GB" altLang="cs-CZ" b="1" dirty="0" err="1"/>
              <a:t>násl</a:t>
            </a:r>
            <a:r>
              <a:rPr lang="en-GB" altLang="cs-CZ" b="1" dirty="0"/>
              <a:t>.</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Odpisy</a:t>
            </a:r>
            <a:r>
              <a:rPr lang="en-GB" altLang="cs-CZ" b="1" dirty="0"/>
              <a:t> </a:t>
            </a:r>
            <a:r>
              <a:rPr lang="en-GB" altLang="cs-CZ" b="1" dirty="0" err="1"/>
              <a:t>hmotného</a:t>
            </a:r>
            <a:r>
              <a:rPr lang="en-GB" altLang="cs-CZ" b="1" dirty="0"/>
              <a:t> a </a:t>
            </a:r>
            <a:r>
              <a:rPr lang="en-GB" altLang="cs-CZ" b="1" dirty="0" err="1"/>
              <a:t>nehmotného</a:t>
            </a:r>
            <a:r>
              <a:rPr lang="en-GB" altLang="cs-CZ" b="1" dirty="0"/>
              <a:t> </a:t>
            </a:r>
            <a:r>
              <a:rPr lang="en-GB" altLang="cs-CZ" b="1" dirty="0" err="1"/>
              <a:t>majetku</a:t>
            </a:r>
            <a:endParaRPr lang="en-GB" altLang="cs-CZ" b="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Daňové</a:t>
            </a:r>
            <a:r>
              <a:rPr lang="en-GB" altLang="cs-CZ" b="1" dirty="0"/>
              <a:t> </a:t>
            </a:r>
            <a:r>
              <a:rPr lang="en-GB" altLang="cs-CZ" b="1" dirty="0" err="1"/>
              <a:t>zvýhodnění</a:t>
            </a:r>
            <a:r>
              <a:rPr lang="en-GB" altLang="cs-CZ" b="1" dirty="0"/>
              <a:t> </a:t>
            </a:r>
            <a:r>
              <a:rPr lang="en-GB" altLang="cs-CZ" b="1" i="1" u="sng" dirty="0" err="1">
                <a:solidFill>
                  <a:schemeClr val="tx2"/>
                </a:solidFill>
              </a:rPr>
              <a:t>sleva</a:t>
            </a:r>
            <a:r>
              <a:rPr lang="en-GB" altLang="cs-CZ" b="1" i="1" u="sng" dirty="0">
                <a:solidFill>
                  <a:schemeClr val="tx2"/>
                </a:solidFill>
              </a:rPr>
              <a:t> </a:t>
            </a:r>
            <a:r>
              <a:rPr lang="en-GB" altLang="cs-CZ" b="1" i="1" u="sng" dirty="0" err="1">
                <a:solidFill>
                  <a:schemeClr val="tx2"/>
                </a:solidFill>
              </a:rPr>
              <a:t>na</a:t>
            </a:r>
            <a:r>
              <a:rPr lang="en-GB" altLang="cs-CZ" b="1" i="1" u="sng" dirty="0">
                <a:solidFill>
                  <a:schemeClr val="tx2"/>
                </a:solidFill>
              </a:rPr>
              <a:t> </a:t>
            </a:r>
            <a:r>
              <a:rPr lang="en-GB" altLang="cs-CZ" b="1" i="1" u="sng" dirty="0" err="1">
                <a:solidFill>
                  <a:schemeClr val="tx2"/>
                </a:solidFill>
              </a:rPr>
              <a:t>dani</a:t>
            </a:r>
            <a:r>
              <a:rPr lang="cs-CZ" altLang="cs-CZ" b="1" i="1" u="sng" dirty="0">
                <a:solidFill>
                  <a:schemeClr val="tx2"/>
                </a:solidFill>
              </a:rPr>
              <a:t> </a:t>
            </a:r>
            <a:r>
              <a:rPr lang="cs-CZ" altLang="cs-CZ" b="1" i="1" u="sng" dirty="0" err="1">
                <a:solidFill>
                  <a:schemeClr val="tx2"/>
                </a:solidFill>
              </a:rPr>
              <a:t>x</a:t>
            </a:r>
            <a:r>
              <a:rPr lang="cs-CZ" altLang="cs-CZ" b="1" i="1" u="sng" dirty="0">
                <a:solidFill>
                  <a:schemeClr val="tx2"/>
                </a:solidFill>
              </a:rPr>
              <a:t> </a:t>
            </a:r>
            <a:r>
              <a:rPr lang="en-GB" altLang="cs-CZ" b="1" i="1" u="sng" dirty="0" err="1">
                <a:solidFill>
                  <a:schemeClr val="tx2"/>
                </a:solidFill>
              </a:rPr>
              <a:t>daňový</a:t>
            </a:r>
            <a:r>
              <a:rPr lang="en-GB" altLang="cs-CZ" b="1" i="1" u="sng" dirty="0">
                <a:solidFill>
                  <a:schemeClr val="tx2"/>
                </a:solidFill>
              </a:rPr>
              <a:t> bonus</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a:t>
            </a:r>
            <a:r>
              <a:rPr lang="en-GB" altLang="cs-CZ" b="1" dirty="0" err="1" smtClean="0"/>
              <a:t>oložky</a:t>
            </a:r>
            <a:r>
              <a:rPr lang="en-GB" altLang="cs-CZ" b="1" dirty="0" smtClean="0"/>
              <a:t> </a:t>
            </a:r>
            <a:r>
              <a:rPr lang="en-GB" altLang="cs-CZ" b="1" dirty="0" err="1"/>
              <a:t>odčitatelné</a:t>
            </a:r>
            <a:r>
              <a:rPr lang="en-GB" altLang="cs-CZ" b="1" dirty="0"/>
              <a:t> od </a:t>
            </a:r>
            <a:r>
              <a:rPr lang="en-GB" altLang="cs-CZ" b="1" dirty="0" err="1"/>
              <a:t>základu</a:t>
            </a:r>
            <a:r>
              <a:rPr lang="en-GB" altLang="cs-CZ" b="1" dirty="0"/>
              <a:t> </a:t>
            </a:r>
            <a:r>
              <a:rPr lang="en-GB" altLang="cs-CZ" b="1" dirty="0" err="1"/>
              <a:t>daně</a:t>
            </a:r>
            <a:r>
              <a:rPr lang="en-GB" altLang="cs-CZ" b="1" dirty="0"/>
              <a:t> §34</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p:txBody>
      </p:sp>
    </p:spTree>
    <p:extLst>
      <p:ext uri="{BB962C8B-B14F-4D97-AF65-F5344CB8AC3E}">
        <p14:creationId xmlns:p14="http://schemas.microsoft.com/office/powerpoint/2010/main" val="6365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341313" y="541338"/>
            <a:ext cx="8434387" cy="5953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33CC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b="1" i="1" smtClean="0">
                <a:solidFill>
                  <a:schemeClr val="tx1"/>
                </a:solidFill>
                <a:effectLst>
                  <a:outerShdw blurRad="38100" dist="38100" dir="2700000" algn="tl">
                    <a:srgbClr val="C0C0C0"/>
                  </a:outerShdw>
                </a:effectLst>
              </a:rPr>
              <a:t>         </a:t>
            </a:r>
            <a:r>
              <a:rPr lang="en-GB" altLang="cs-CZ" sz="3300" b="1" i="1" smtClean="0">
                <a:effectLst>
                  <a:outerShdw blurRad="38100" dist="38100" dir="2700000" algn="tl">
                    <a:srgbClr val="C0C0C0"/>
                  </a:outerShdw>
                </a:effectLst>
              </a:rPr>
              <a:t>Koncepce zákona o daních z příjmů</a:t>
            </a:r>
          </a:p>
        </p:txBody>
      </p:sp>
      <p:sp>
        <p:nvSpPr>
          <p:cNvPr id="23555" name="Rectangle 3"/>
          <p:cNvSpPr>
            <a:spLocks noGrp="1" noChangeArrowheads="1"/>
          </p:cNvSpPr>
          <p:nvPr>
            <p:ph type="body" idx="4294967295"/>
          </p:nvPr>
        </p:nvSpPr>
        <p:spPr>
          <a:xfrm>
            <a:off x="301625" y="1973263"/>
            <a:ext cx="8540750" cy="444185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u="sng" dirty="0" err="1"/>
              <a:t>první</a:t>
            </a:r>
            <a:r>
              <a:rPr lang="en-GB" altLang="cs-CZ" sz="2500" b="1" u="sng" dirty="0"/>
              <a:t> </a:t>
            </a:r>
            <a:r>
              <a:rPr lang="en-GB" altLang="cs-CZ" sz="2500" b="1" u="sng" dirty="0" err="1"/>
              <a:t>část</a:t>
            </a:r>
            <a:r>
              <a:rPr lang="en-GB" altLang="cs-CZ" sz="2500" b="1" u="sng" dirty="0"/>
              <a:t> se </a:t>
            </a:r>
            <a:r>
              <a:rPr lang="en-GB" altLang="cs-CZ" sz="2500" b="1" u="sng" dirty="0" err="1"/>
              <a:t>zabývá</a:t>
            </a:r>
            <a:r>
              <a:rPr lang="en-GB" altLang="cs-CZ" sz="2500" b="1" u="sng" dirty="0"/>
              <a:t> </a:t>
            </a:r>
            <a:r>
              <a:rPr lang="en-GB" altLang="cs-CZ" sz="2500" b="1" u="sng" dirty="0" err="1"/>
              <a:t>zdaněním</a:t>
            </a:r>
            <a:r>
              <a:rPr lang="en-GB" altLang="cs-CZ" sz="2500" b="1" u="sng" dirty="0"/>
              <a:t> </a:t>
            </a:r>
            <a:r>
              <a:rPr lang="en-GB" altLang="cs-CZ" sz="2500" b="1" u="sng" dirty="0" err="1"/>
              <a:t>příjmů</a:t>
            </a:r>
            <a:r>
              <a:rPr lang="cs-CZ" altLang="cs-CZ" sz="2500" b="1" u="sng" dirty="0"/>
              <a:t> FO</a:t>
            </a:r>
            <a:endParaRPr lang="en-GB" altLang="cs-CZ" sz="2500" b="1" u="sng" dirty="0"/>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druhá</a:t>
            </a:r>
            <a:r>
              <a:rPr lang="en-GB" altLang="cs-CZ" sz="2500" b="1" dirty="0"/>
              <a:t> </a:t>
            </a:r>
            <a:r>
              <a:rPr lang="en-GB" altLang="cs-CZ" sz="2500" b="1" dirty="0" err="1"/>
              <a:t>část</a:t>
            </a:r>
            <a:r>
              <a:rPr lang="en-GB" altLang="cs-CZ" sz="2500" b="1" dirty="0"/>
              <a:t> </a:t>
            </a:r>
            <a:r>
              <a:rPr lang="en-GB" altLang="cs-CZ" sz="2500" b="1" dirty="0" err="1"/>
              <a:t>formuluje</a:t>
            </a:r>
            <a:r>
              <a:rPr lang="en-GB" altLang="cs-CZ" sz="2500" b="1" dirty="0"/>
              <a:t> </a:t>
            </a:r>
            <a:r>
              <a:rPr lang="en-GB" altLang="cs-CZ" sz="2500" b="1" dirty="0" err="1"/>
              <a:t>podmínky</a:t>
            </a:r>
            <a:r>
              <a:rPr lang="en-GB" altLang="cs-CZ" sz="2500" b="1" dirty="0"/>
              <a:t> pro </a:t>
            </a:r>
            <a:r>
              <a:rPr lang="en-GB" altLang="cs-CZ" sz="2500" b="1" dirty="0" err="1"/>
              <a:t>zdanění</a:t>
            </a:r>
            <a:r>
              <a:rPr lang="en-GB" altLang="cs-CZ" sz="2500" b="1" dirty="0"/>
              <a:t> </a:t>
            </a:r>
            <a:r>
              <a:rPr lang="en-GB" altLang="cs-CZ" sz="2500" b="1" dirty="0" err="1"/>
              <a:t>příjmů</a:t>
            </a:r>
            <a:r>
              <a:rPr lang="en-GB" altLang="cs-CZ" sz="2500" b="1" dirty="0"/>
              <a:t> </a:t>
            </a:r>
            <a:r>
              <a:rPr lang="cs-CZ" altLang="cs-CZ" sz="2500" b="1" dirty="0"/>
              <a:t>PO</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třetí</a:t>
            </a:r>
            <a:r>
              <a:rPr lang="en-GB" altLang="cs-CZ" sz="2500" b="1" dirty="0"/>
              <a:t> </a:t>
            </a:r>
            <a:r>
              <a:rPr lang="en-GB" altLang="cs-CZ" sz="2500" b="1" dirty="0" err="1"/>
              <a:t>část</a:t>
            </a:r>
            <a:r>
              <a:rPr lang="en-GB" altLang="cs-CZ" sz="2500" b="1" dirty="0"/>
              <a:t> </a:t>
            </a:r>
            <a:r>
              <a:rPr lang="en-GB" altLang="cs-CZ" sz="2500" b="1" dirty="0" err="1"/>
              <a:t>zákona</a:t>
            </a:r>
            <a:r>
              <a:rPr lang="en-GB" altLang="cs-CZ" sz="2500" b="1" dirty="0"/>
              <a:t> </a:t>
            </a:r>
            <a:r>
              <a:rPr lang="en-GB" altLang="cs-CZ" sz="2500" b="1" dirty="0" err="1"/>
              <a:t>obsahuje</a:t>
            </a:r>
            <a:r>
              <a:rPr lang="en-GB" altLang="cs-CZ" sz="2500" b="1" dirty="0"/>
              <a:t> </a:t>
            </a:r>
            <a:r>
              <a:rPr lang="en-GB" altLang="cs-CZ" sz="2500" b="1" dirty="0" err="1"/>
              <a:t>daňové</a:t>
            </a:r>
            <a:r>
              <a:rPr lang="en-GB" altLang="cs-CZ" sz="2500" b="1" dirty="0"/>
              <a:t> </a:t>
            </a:r>
            <a:r>
              <a:rPr lang="en-GB" altLang="cs-CZ" sz="2500" b="1" dirty="0" err="1"/>
              <a:t>podmínky</a:t>
            </a:r>
            <a:r>
              <a:rPr lang="en-GB" altLang="cs-CZ" sz="2500" b="1" dirty="0"/>
              <a:t>, </a:t>
            </a:r>
            <a:r>
              <a:rPr lang="en-GB" altLang="cs-CZ" sz="2500" b="1" dirty="0" err="1"/>
              <a:t>které</a:t>
            </a:r>
            <a:r>
              <a:rPr lang="en-GB" altLang="cs-CZ" sz="2500" b="1" dirty="0"/>
              <a:t> </a:t>
            </a:r>
            <a:r>
              <a:rPr lang="en-GB" altLang="cs-CZ" sz="2500" b="1" dirty="0" err="1"/>
              <a:t>jsou</a:t>
            </a:r>
            <a:r>
              <a:rPr lang="en-GB" altLang="cs-CZ" sz="2500" b="1" dirty="0"/>
              <a:t> pro </a:t>
            </a:r>
            <a:r>
              <a:rPr lang="en-GB" altLang="cs-CZ" sz="2500" b="1" dirty="0" err="1"/>
              <a:t>fyzické</a:t>
            </a:r>
            <a:r>
              <a:rPr lang="en-GB" altLang="cs-CZ" sz="2500" b="1" dirty="0"/>
              <a:t> a </a:t>
            </a:r>
            <a:r>
              <a:rPr lang="en-GB" altLang="cs-CZ" sz="2500" b="1" dirty="0" err="1"/>
              <a:t>právnické</a:t>
            </a:r>
            <a:r>
              <a:rPr lang="en-GB" altLang="cs-CZ" sz="2500" b="1" dirty="0"/>
              <a:t> </a:t>
            </a:r>
            <a:r>
              <a:rPr lang="en-GB" altLang="cs-CZ" sz="2500" b="1" dirty="0" err="1"/>
              <a:t>osoby</a:t>
            </a:r>
            <a:r>
              <a:rPr lang="en-GB" altLang="cs-CZ" sz="2500" b="1" dirty="0"/>
              <a:t> </a:t>
            </a:r>
            <a:r>
              <a:rPr lang="en-GB" altLang="cs-CZ" sz="2500" b="1" dirty="0" err="1"/>
              <a:t>společné</a:t>
            </a:r>
            <a:endParaRPr lang="en-GB" altLang="cs-CZ" sz="2500" b="1" dirty="0"/>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čtvrtá</a:t>
            </a:r>
            <a:r>
              <a:rPr lang="en-GB" altLang="cs-CZ" sz="2500" b="1" dirty="0"/>
              <a:t> </a:t>
            </a:r>
            <a:r>
              <a:rPr lang="en-GB" altLang="cs-CZ" sz="2500" b="1" dirty="0" err="1"/>
              <a:t>část</a:t>
            </a:r>
            <a:r>
              <a:rPr lang="en-GB" altLang="cs-CZ" sz="2500" b="1" dirty="0"/>
              <a:t> je </a:t>
            </a:r>
            <a:r>
              <a:rPr lang="en-GB" altLang="cs-CZ" sz="2500" b="1" dirty="0" err="1"/>
              <a:t>přejatou</a:t>
            </a:r>
            <a:r>
              <a:rPr lang="en-GB" altLang="cs-CZ" sz="2500" b="1" dirty="0"/>
              <a:t> </a:t>
            </a:r>
            <a:r>
              <a:rPr lang="en-GB" altLang="cs-CZ" sz="2500" b="1" dirty="0" err="1"/>
              <a:t>částí</a:t>
            </a:r>
            <a:r>
              <a:rPr lang="en-GB" altLang="cs-CZ" sz="2500" b="1" dirty="0"/>
              <a:t> </a:t>
            </a:r>
            <a:r>
              <a:rPr lang="en-GB" altLang="cs-CZ" sz="2500" b="1" dirty="0" err="1"/>
              <a:t>ze</a:t>
            </a:r>
            <a:r>
              <a:rPr lang="en-GB" altLang="cs-CZ" sz="2500" b="1" dirty="0"/>
              <a:t> </a:t>
            </a:r>
            <a:r>
              <a:rPr lang="en-GB" altLang="cs-CZ" sz="2500" b="1" dirty="0" err="1"/>
              <a:t>zákona</a:t>
            </a:r>
            <a:r>
              <a:rPr lang="en-GB" altLang="cs-CZ" sz="2500" b="1" dirty="0"/>
              <a:t> o </a:t>
            </a:r>
            <a:r>
              <a:rPr lang="en-GB" altLang="cs-CZ" sz="2500" b="1" dirty="0" err="1"/>
              <a:t>správě</a:t>
            </a:r>
            <a:r>
              <a:rPr lang="en-GB" altLang="cs-CZ" sz="2500" b="1" dirty="0"/>
              <a:t> </a:t>
            </a:r>
            <a:r>
              <a:rPr lang="en-GB" altLang="cs-CZ" sz="2500" b="1" dirty="0" err="1"/>
              <a:t>daní</a:t>
            </a:r>
            <a:r>
              <a:rPr lang="en-GB" altLang="cs-CZ" sz="2500" b="1" dirty="0"/>
              <a:t> a </a:t>
            </a:r>
            <a:r>
              <a:rPr lang="en-GB" altLang="cs-CZ" sz="2500" b="1" dirty="0" err="1"/>
              <a:t>poplatků</a:t>
            </a:r>
            <a:r>
              <a:rPr lang="en-GB" altLang="cs-CZ" sz="2500" b="1" dirty="0"/>
              <a:t> </a:t>
            </a:r>
            <a:r>
              <a:rPr lang="en-GB" altLang="cs-CZ" sz="2500" b="1" dirty="0" err="1"/>
              <a:t>nesoucí</a:t>
            </a:r>
            <a:r>
              <a:rPr lang="en-GB" altLang="cs-CZ" sz="2500" b="1" dirty="0"/>
              <a:t> </a:t>
            </a:r>
            <a:r>
              <a:rPr lang="en-GB" altLang="cs-CZ" sz="2500" b="1" dirty="0" err="1"/>
              <a:t>název</a:t>
            </a:r>
            <a:r>
              <a:rPr lang="en-GB" altLang="cs-CZ" sz="2500" b="1" dirty="0"/>
              <a:t> “</a:t>
            </a:r>
            <a:r>
              <a:rPr lang="en-GB" altLang="cs-CZ" sz="2500" b="1" i="1" u="sng" dirty="0" err="1"/>
              <a:t>Zvláštní</a:t>
            </a:r>
            <a:r>
              <a:rPr lang="en-GB" altLang="cs-CZ" sz="2500" b="1" i="1" u="sng" dirty="0"/>
              <a:t> </a:t>
            </a:r>
            <a:r>
              <a:rPr lang="en-GB" altLang="cs-CZ" sz="2500" b="1" i="1" u="sng" dirty="0" err="1"/>
              <a:t>ustanovení</a:t>
            </a:r>
            <a:r>
              <a:rPr lang="en-GB" altLang="cs-CZ" sz="2500" b="1" i="1" u="sng" dirty="0"/>
              <a:t> pro </a:t>
            </a:r>
            <a:r>
              <a:rPr lang="en-GB" altLang="cs-CZ" sz="2500" b="1" i="1" u="sng" dirty="0" err="1"/>
              <a:t>vybírání</a:t>
            </a:r>
            <a:r>
              <a:rPr lang="en-GB" altLang="cs-CZ" sz="2500" b="1" i="1" u="sng" dirty="0"/>
              <a:t> </a:t>
            </a:r>
            <a:r>
              <a:rPr lang="en-GB" altLang="cs-CZ" sz="2500" b="1" i="1" u="sng" dirty="0" err="1"/>
              <a:t>daně</a:t>
            </a:r>
            <a:r>
              <a:rPr lang="en-GB" altLang="cs-CZ" sz="2500" b="1" i="1" u="sng" dirty="0"/>
              <a:t> z </a:t>
            </a:r>
            <a:r>
              <a:rPr lang="en-GB" altLang="cs-CZ" sz="2500" b="1" i="1" u="sng" dirty="0" err="1"/>
              <a:t>příjmů</a:t>
            </a:r>
            <a:r>
              <a:rPr lang="en-GB" altLang="cs-CZ" sz="2500" b="1" i="1" u="sng" dirty="0"/>
              <a:t>”</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pátá</a:t>
            </a:r>
            <a:r>
              <a:rPr lang="en-GB" altLang="cs-CZ" sz="2500" b="1" dirty="0"/>
              <a:t>  -</a:t>
            </a:r>
            <a:r>
              <a:rPr lang="cs-CZ" altLang="cs-CZ" sz="2500" b="1" dirty="0"/>
              <a:t>Registrace </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šestá</a:t>
            </a:r>
            <a:r>
              <a:rPr lang="en-GB" altLang="cs-CZ" sz="2500" b="1" dirty="0"/>
              <a:t> –</a:t>
            </a:r>
            <a:r>
              <a:rPr lang="cs-CZ" altLang="cs-CZ" sz="2500" b="1" dirty="0"/>
              <a:t>Pravomoci vlády a MF</a:t>
            </a:r>
          </a:p>
          <a:p>
            <a:pPr marL="341313" indent="-341313" defTabSz="449263" eaLnBrk="1" hangingPunct="1">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Část </a:t>
            </a:r>
            <a:r>
              <a:rPr lang="cs-CZ" altLang="cs-CZ" sz="2500" b="1" dirty="0" err="1"/>
              <a:t>sedmá-přechodná</a:t>
            </a:r>
            <a:r>
              <a:rPr lang="cs-CZ" altLang="cs-CZ" sz="2500" b="1" dirty="0"/>
              <a:t> a z. </a:t>
            </a:r>
            <a:r>
              <a:rPr lang="cs-CZ" altLang="cs-CZ" sz="2500" b="1" dirty="0" err="1"/>
              <a:t>ust</a:t>
            </a:r>
            <a:r>
              <a:rPr lang="cs-CZ" altLang="cs-CZ" sz="2500" b="1" dirty="0"/>
              <a:t>.</a:t>
            </a:r>
            <a:endParaRPr lang="en-GB" altLang="cs-CZ" sz="2100" b="1" dirty="0"/>
          </a:p>
        </p:txBody>
      </p:sp>
    </p:spTree>
    <p:extLst>
      <p:ext uri="{BB962C8B-B14F-4D97-AF65-F5344CB8AC3E}">
        <p14:creationId xmlns:p14="http://schemas.microsoft.com/office/powerpoint/2010/main" val="1093104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1384300" y="552450"/>
            <a:ext cx="7285038"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smtClean="0">
                <a:effectLst>
                  <a:outerShdw blurRad="38100" dist="38100" dir="2700000" algn="tl">
                    <a:srgbClr val="C0C0C0"/>
                  </a:outerShdw>
                </a:effectLst>
              </a:rPr>
              <a:t>SUBJEKTY DPFO</a:t>
            </a:r>
          </a:p>
        </p:txBody>
      </p:sp>
      <p:sp>
        <p:nvSpPr>
          <p:cNvPr id="25603" name="Rectangle 3"/>
          <p:cNvSpPr>
            <a:spLocks noGrp="1" noChangeArrowheads="1"/>
          </p:cNvSpPr>
          <p:nvPr>
            <p:ph type="body" idx="4294967295"/>
          </p:nvPr>
        </p:nvSpPr>
        <p:spPr>
          <a:xfrm>
            <a:off x="1370013" y="1827213"/>
            <a:ext cx="7315200" cy="211296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a:t>      </a:t>
            </a:r>
            <a:endParaRPr lang="en-GB" altLang="cs-CZ" i="1">
              <a:solidFill>
                <a:srgbClr val="FFCC00"/>
              </a:solidFill>
            </a:endParaRPr>
          </a:p>
          <a:p>
            <a:pPr marL="341313" indent="-341313" defTabSz="449263" eaLnBrk="1" hangingPunct="1">
              <a:lnSpc>
                <a:spcPct val="8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poplatník</a:t>
            </a:r>
          </a:p>
          <a:p>
            <a:pPr marL="341313" indent="-341313" defTabSz="449263" eaLnBrk="1" hangingPunct="1">
              <a:lnSpc>
                <a:spcPct val="8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plátce </a:t>
            </a:r>
          </a:p>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a:p>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a:t>
            </a:r>
          </a:p>
        </p:txBody>
      </p:sp>
    </p:spTree>
    <p:extLst>
      <p:ext uri="{BB962C8B-B14F-4D97-AF65-F5344CB8AC3E}">
        <p14:creationId xmlns:p14="http://schemas.microsoft.com/office/powerpoint/2010/main" val="13504043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1784350" y="476459"/>
            <a:ext cx="682625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dirty="0" smtClean="0">
                <a:effectLst>
                  <a:outerShdw blurRad="38100" dist="38100" dir="2700000" algn="tl">
                    <a:srgbClr val="C0C0C0"/>
                  </a:outerShdw>
                </a:effectLst>
              </a:rPr>
              <a:t>SUBJEKTY  DPFO - </a:t>
            </a:r>
            <a:r>
              <a:rPr lang="en-GB" altLang="cs-CZ" sz="3200" b="1" dirty="0" err="1" smtClean="0">
                <a:effectLst>
                  <a:outerShdw blurRad="38100" dist="38100" dir="2700000" algn="tl">
                    <a:srgbClr val="C0C0C0"/>
                  </a:outerShdw>
                </a:effectLst>
              </a:rPr>
              <a:t>poplatník</a:t>
            </a:r>
            <a:endParaRPr lang="en-GB" altLang="cs-CZ" sz="3200" b="1" dirty="0" smtClean="0">
              <a:effectLst>
                <a:outerShdw blurRad="38100" dist="38100" dir="2700000" algn="tl">
                  <a:srgbClr val="C0C0C0"/>
                </a:outerShdw>
              </a:effectLst>
            </a:endParaRPr>
          </a:p>
        </p:txBody>
      </p:sp>
      <p:sp>
        <p:nvSpPr>
          <p:cNvPr id="27651" name="Rectangle 3"/>
          <p:cNvSpPr>
            <a:spLocks noGrp="1" noChangeArrowheads="1"/>
          </p:cNvSpPr>
          <p:nvPr>
            <p:ph type="body" idx="4294967295"/>
          </p:nvPr>
        </p:nvSpPr>
        <p:spPr>
          <a:xfrm>
            <a:off x="533400" y="2100263"/>
            <a:ext cx="8153400" cy="46228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spcBef>
                <a:spcPts val="5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b="1" i="1"/>
              <a:t>Zákon o daních z příjmů  ( dále jen ZDP ) uvádí poplatníky v § 2</a:t>
            </a:r>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poplatníky</a:t>
            </a:r>
            <a:r>
              <a:rPr lang="en-GB" altLang="cs-CZ" sz="2500" b="1" i="1"/>
              <a:t> </a:t>
            </a:r>
            <a:r>
              <a:rPr lang="en-GB" altLang="cs-CZ" sz="2500" b="1"/>
              <a:t>daně z příjmů fyzických osob jsou fyzické osoby </a:t>
            </a:r>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přitom nerozhoduje, zda se jedná o osobu zapsanou či nezapsanou v obchodním rejstříku</a:t>
            </a:r>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může jím být i osoba nezletilá </a:t>
            </a:r>
          </a:p>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osoba, která byla rozhodnutím soudu omezena či zbavena způsobilosti k právním úkonům</a:t>
            </a:r>
          </a:p>
          <a:p>
            <a:pPr marL="341313" indent="-341313" defTabSz="449263" eaLnBrk="1" hangingPunct="1">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Jde tedy o takovou fyzickou osobu, jejíž příjmy jsou přímo podrobeny dani.</a:t>
            </a:r>
            <a:r>
              <a:rPr lang="en-GB" altLang="cs-CZ" sz="1900" b="1" i="1" u="sng"/>
              <a:t> </a:t>
            </a:r>
          </a:p>
          <a:p>
            <a:pPr marL="341313" indent="-341313" defTabSz="449263" eaLnBrk="1" hangingPunct="1">
              <a:lnSpc>
                <a:spcPct val="80000"/>
              </a:lnSpc>
              <a:spcBef>
                <a:spcPts val="5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1900" b="1" i="1" u="sng"/>
          </a:p>
        </p:txBody>
      </p:sp>
    </p:spTree>
    <p:extLst>
      <p:ext uri="{BB962C8B-B14F-4D97-AF65-F5344CB8AC3E}">
        <p14:creationId xmlns:p14="http://schemas.microsoft.com/office/powerpoint/2010/main" val="20326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sz="4000" b="1" smtClean="0">
                <a:effectLst>
                  <a:outerShdw blurRad="38100" dist="38100" dir="2700000" algn="tl">
                    <a:srgbClr val="C0C0C0"/>
                  </a:outerShdw>
                </a:effectLst>
              </a:rPr>
              <a:t>P</a:t>
            </a:r>
            <a:r>
              <a:rPr lang="en-GB" altLang="cs-CZ" sz="4000" b="1" smtClean="0">
                <a:effectLst>
                  <a:outerShdw blurRad="38100" dist="38100" dir="2700000" algn="tl">
                    <a:srgbClr val="C0C0C0"/>
                  </a:outerShdw>
                </a:effectLst>
              </a:rPr>
              <a:t>oplatník</a:t>
            </a:r>
            <a:endParaRPr lang="cs-CZ" altLang="cs-CZ" sz="4000" b="1" smtClean="0">
              <a:effectLst>
                <a:outerShdw blurRad="38100" dist="38100" dir="2700000" algn="tl">
                  <a:srgbClr val="C0C0C0"/>
                </a:outerShdw>
              </a:effectLst>
            </a:endParaRPr>
          </a:p>
        </p:txBody>
      </p:sp>
      <p:sp>
        <p:nvSpPr>
          <p:cNvPr id="29699" name="Zástupný symbol pro obsah 2"/>
          <p:cNvSpPr>
            <a:spLocks noGrp="1"/>
          </p:cNvSpPr>
          <p:nvPr>
            <p:ph idx="4294967295"/>
          </p:nvPr>
        </p:nvSpPr>
        <p:spPr/>
        <p:txBody>
          <a:bodyPr/>
          <a:lstStyle/>
          <a:p>
            <a:pPr eaLnBrk="1" hangingPunct="1"/>
            <a:r>
              <a:rPr lang="cs-CZ" altLang="cs-CZ" b="1" u="sng"/>
              <a:t>Poplatníci</a:t>
            </a:r>
            <a:r>
              <a:rPr lang="cs-CZ" altLang="cs-CZ" b="1"/>
              <a:t> jsou </a:t>
            </a:r>
            <a:r>
              <a:rPr lang="cs-CZ" altLang="cs-CZ" b="1" i="1" u="sng"/>
              <a:t>daňovými rezidenty </a:t>
            </a:r>
            <a:r>
              <a:rPr lang="cs-CZ" altLang="cs-CZ" b="1"/>
              <a:t>České republiky, </a:t>
            </a:r>
          </a:p>
          <a:p>
            <a:pPr eaLnBrk="1" hangingPunct="1">
              <a:buFont typeface="Wingdings" charset="2"/>
              <a:buNone/>
            </a:pPr>
            <a:endParaRPr lang="cs-CZ" altLang="cs-CZ" b="1"/>
          </a:p>
          <a:p>
            <a:pPr eaLnBrk="1" hangingPunct="1"/>
            <a:r>
              <a:rPr lang="cs-CZ" altLang="cs-CZ" b="1"/>
              <a:t>nebo </a:t>
            </a:r>
            <a:r>
              <a:rPr lang="cs-CZ" altLang="cs-CZ" b="1" u="sng"/>
              <a:t>daňovými nerezidenty</a:t>
            </a:r>
            <a:r>
              <a:rPr lang="cs-CZ" altLang="cs-CZ" b="1"/>
              <a:t>.</a:t>
            </a:r>
          </a:p>
        </p:txBody>
      </p:sp>
    </p:spTree>
    <p:extLst>
      <p:ext uri="{BB962C8B-B14F-4D97-AF65-F5344CB8AC3E}">
        <p14:creationId xmlns:p14="http://schemas.microsoft.com/office/powerpoint/2010/main" val="174213856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1370013" y="-5128"/>
            <a:ext cx="7315200" cy="175650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smtClean="0">
                <a:solidFill>
                  <a:srgbClr val="FF0066"/>
                </a:solidFill>
                <a:effectLst>
                  <a:outerShdw blurRad="38100" dist="38100" dir="2700000" algn="tl">
                    <a:srgbClr val="C0C0C0"/>
                  </a:outerShdw>
                </a:effectLst>
              </a:rPr>
              <a:t/>
            </a:r>
            <a:br>
              <a:rPr lang="en-GB" altLang="cs-CZ" sz="3600" dirty="0" smtClean="0">
                <a:solidFill>
                  <a:srgbClr val="FF0066"/>
                </a:solidFill>
                <a:effectLst>
                  <a:outerShdw blurRad="38100" dist="38100" dir="2700000" algn="tl">
                    <a:srgbClr val="C0C0C0"/>
                  </a:outerShdw>
                </a:effectLst>
              </a:rPr>
            </a:br>
            <a:r>
              <a:rPr lang="en-GB" altLang="cs-CZ" sz="3600" dirty="0">
                <a:solidFill>
                  <a:srgbClr val="FF0066"/>
                </a:solidFill>
                <a:effectLst>
                  <a:outerShdw blurRad="38100" dist="38100" dir="2700000" algn="tl">
                    <a:srgbClr val="C0C0C0"/>
                  </a:outerShdw>
                </a:effectLst>
              </a:rPr>
              <a:t/>
            </a:r>
            <a:br>
              <a:rPr lang="en-GB" altLang="cs-CZ" sz="3600" dirty="0">
                <a:solidFill>
                  <a:srgbClr val="FF0066"/>
                </a:solidFill>
                <a:effectLst>
                  <a:outerShdw blurRad="38100" dist="38100" dir="2700000" algn="tl">
                    <a:srgbClr val="C0C0C0"/>
                  </a:outerShdw>
                </a:effectLst>
              </a:rPr>
            </a:br>
            <a:r>
              <a:rPr lang="en-GB" altLang="cs-CZ" sz="3600" dirty="0" smtClean="0">
                <a:solidFill>
                  <a:srgbClr val="FF0066"/>
                </a:solidFill>
                <a:effectLst>
                  <a:outerShdw blurRad="38100" dist="38100" dir="2700000" algn="tl">
                    <a:srgbClr val="C0C0C0"/>
                  </a:outerShdw>
                </a:effectLst>
              </a:rPr>
              <a:t>SUBJEKTY DPFO</a:t>
            </a:r>
          </a:p>
        </p:txBody>
      </p:sp>
      <p:sp>
        <p:nvSpPr>
          <p:cNvPr id="30723" name="Rectangle 3"/>
          <p:cNvSpPr>
            <a:spLocks noGrp="1" noChangeArrowheads="1"/>
          </p:cNvSpPr>
          <p:nvPr>
            <p:ph type="body" idx="4294967295"/>
          </p:nvPr>
        </p:nvSpPr>
        <p:spPr>
          <a:xfrm>
            <a:off x="838200" y="2187575"/>
            <a:ext cx="8007350" cy="45942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Problém je pouze v  určení toho, které příjmy se budou zdaňovat </a:t>
            </a:r>
            <a:r>
              <a:rPr lang="en-GB" altLang="cs-CZ" b="1" u="sng"/>
              <a:t>v ČR a které v zahraničí. </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Výchozím pro toto určení je závislost na</a:t>
            </a:r>
            <a:r>
              <a:rPr lang="en-GB" altLang="cs-CZ" b="1">
                <a:solidFill>
                  <a:srgbClr val="FF0066"/>
                </a:solidFill>
              </a:rPr>
              <a:t> </a:t>
            </a:r>
            <a:r>
              <a:rPr lang="en-GB" altLang="cs-CZ" b="1" i="1">
                <a:solidFill>
                  <a:srgbClr val="FF0066"/>
                </a:solidFill>
              </a:rPr>
              <a:t>bydliště</a:t>
            </a:r>
            <a:r>
              <a:rPr lang="en-GB" altLang="cs-CZ" b="1"/>
              <a:t> tzv.  </a:t>
            </a:r>
            <a:r>
              <a:rPr lang="en-GB" altLang="cs-CZ" b="1" i="1" u="sng"/>
              <a:t>rezidence poplatníka</a:t>
            </a:r>
            <a:r>
              <a:rPr lang="en-GB" altLang="cs-CZ" b="1"/>
              <a:t> , což znamená, že je třeba přesně určit podmínky, které stanoví rezidenci neboli </a:t>
            </a:r>
            <a:r>
              <a:rPr lang="en-GB" altLang="cs-CZ" b="1" i="1" u="sng">
                <a:solidFill>
                  <a:srgbClr val="FF0066"/>
                </a:solidFill>
              </a:rPr>
              <a:t>domicil </a:t>
            </a:r>
            <a:r>
              <a:rPr lang="en-GB" altLang="cs-CZ" b="1" i="1">
                <a:solidFill>
                  <a:srgbClr val="FF0066"/>
                </a:solidFill>
              </a:rPr>
              <a:t> </a:t>
            </a:r>
            <a:r>
              <a:rPr lang="en-GB" altLang="cs-CZ" b="1"/>
              <a:t>poplatníka, tzn. ve kterém státě bude tento příjem zdaňován . </a:t>
            </a:r>
          </a:p>
        </p:txBody>
      </p:sp>
    </p:spTree>
    <p:extLst>
      <p:ext uri="{BB962C8B-B14F-4D97-AF65-F5344CB8AC3E}">
        <p14:creationId xmlns:p14="http://schemas.microsoft.com/office/powerpoint/2010/main" val="13307851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2804887" y="1167022"/>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dirty="0" smtClean="0">
                <a:solidFill>
                  <a:schemeClr val="tx1"/>
                </a:solidFill>
                <a:effectLst>
                  <a:outerShdw blurRad="38100" dist="38100" dir="2700000" algn="tl">
                    <a:srgbClr val="C0C0C0"/>
                  </a:outerShdw>
                </a:effectLst>
              </a:rPr>
              <a:t>POPLATNÍCI  DANĚ</a:t>
            </a:r>
          </a:p>
        </p:txBody>
      </p:sp>
      <p:sp>
        <p:nvSpPr>
          <p:cNvPr id="32771" name="Rectangle 3"/>
          <p:cNvSpPr>
            <a:spLocks noGrp="1" noChangeArrowheads="1"/>
          </p:cNvSpPr>
          <p:nvPr>
            <p:ph type="body" idx="4294967295"/>
          </p:nvPr>
        </p:nvSpPr>
        <p:spPr>
          <a:xfrm>
            <a:off x="1506538" y="2181225"/>
            <a:ext cx="6234112" cy="21351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Poplatník</a:t>
            </a:r>
          </a:p>
        </p:txBody>
      </p:sp>
      <p:sp>
        <p:nvSpPr>
          <p:cNvPr id="32772" name="Line 4"/>
          <p:cNvSpPr>
            <a:spLocks noChangeShapeType="1"/>
          </p:cNvSpPr>
          <p:nvPr/>
        </p:nvSpPr>
        <p:spPr bwMode="auto">
          <a:xfrm flipV="1">
            <a:off x="2339975" y="2922588"/>
            <a:ext cx="719138" cy="1012825"/>
          </a:xfrm>
          <a:prstGeom prst="line">
            <a:avLst/>
          </a:prstGeom>
          <a:noFill/>
          <a:ln w="9360">
            <a:solidFill>
              <a:srgbClr val="FFFF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
        <p:nvSpPr>
          <p:cNvPr id="32773" name="Line 5"/>
          <p:cNvSpPr>
            <a:spLocks noChangeShapeType="1"/>
          </p:cNvSpPr>
          <p:nvPr/>
        </p:nvSpPr>
        <p:spPr bwMode="auto">
          <a:xfrm>
            <a:off x="2339975" y="3933825"/>
            <a:ext cx="647700" cy="935038"/>
          </a:xfrm>
          <a:prstGeom prst="line">
            <a:avLst/>
          </a:prstGeom>
          <a:noFill/>
          <a:ln w="9360">
            <a:solidFill>
              <a:srgbClr val="FFFF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
        <p:nvSpPr>
          <p:cNvPr id="32774" name="Line 6"/>
          <p:cNvSpPr>
            <a:spLocks noChangeShapeType="1"/>
          </p:cNvSpPr>
          <p:nvPr/>
        </p:nvSpPr>
        <p:spPr bwMode="auto">
          <a:xfrm>
            <a:off x="2411413" y="3933825"/>
            <a:ext cx="647700" cy="1588"/>
          </a:xfrm>
          <a:prstGeom prst="line">
            <a:avLst/>
          </a:prstGeom>
          <a:noFill/>
          <a:ln w="9360">
            <a:solidFill>
              <a:srgbClr val="FFFF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
        <p:nvSpPr>
          <p:cNvPr id="30727" name="Text Box 7"/>
          <p:cNvSpPr txBox="1">
            <a:spLocks noChangeArrowheads="1"/>
          </p:cNvSpPr>
          <p:nvPr/>
        </p:nvSpPr>
        <p:spPr bwMode="auto">
          <a:xfrm>
            <a:off x="3187700" y="2708275"/>
            <a:ext cx="4875350" cy="679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900" b="0" dirty="0">
                <a:solidFill>
                  <a:srgbClr val="FFFFFF"/>
                </a:solidFill>
                <a:latin typeface="Tahoma" charset="0"/>
                <a:ea typeface="Lucida Sans Unicode" charset="0"/>
                <a:cs typeface="Lucida Sans Unicode" charset="0"/>
              </a:rPr>
              <a:t>S </a:t>
            </a:r>
            <a:r>
              <a:rPr lang="en-GB" altLang="cs-CZ" sz="1900" b="1" dirty="0" err="1">
                <a:solidFill>
                  <a:schemeClr val="tx2"/>
                </a:solidFill>
                <a:latin typeface="Tahoma" charset="0"/>
                <a:ea typeface="Lucida Sans Unicode" charset="0"/>
                <a:cs typeface="Lucida Sans Unicode" charset="0"/>
              </a:rPr>
              <a:t>neomezenou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daňovou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povinností</a:t>
            </a:r>
            <a:r>
              <a:rPr lang="en-GB" altLang="cs-CZ" sz="1900" b="1" dirty="0">
                <a:solidFill>
                  <a:schemeClr val="tx2"/>
                </a:solidFill>
                <a:latin typeface="Tahoma" charset="0"/>
                <a:ea typeface="Lucida Sans Unicode" charset="0"/>
                <a:cs typeface="Lucida Sans Unicode" charset="0"/>
              </a:rPr>
              <a:t> – </a:t>
            </a:r>
            <a:endParaRPr lang="en-GB" altLang="cs-CZ" sz="1900" b="1" dirty="0" smtClean="0">
              <a:solidFill>
                <a:schemeClr val="tx2"/>
              </a:solidFill>
              <a:latin typeface="Tahoma" charset="0"/>
              <a:ea typeface="Lucida Sans Unicode" charset="0"/>
              <a:cs typeface="Lucida Sans Unicode" charset="0"/>
            </a:endParaRPr>
          </a:p>
          <a:p>
            <a:pPr eaLnBrk="1" hangingPunct="1">
              <a:spcBef>
                <a:spcPct val="0"/>
              </a:spcBef>
              <a:buClr>
                <a:srgbClr val="FFFFFF"/>
              </a:buClr>
              <a:buFont typeface="Tahoma" charset="0"/>
              <a:buNone/>
            </a:pPr>
            <a:r>
              <a:rPr lang="en-GB" altLang="cs-CZ" sz="1900" b="1" dirty="0">
                <a:solidFill>
                  <a:schemeClr val="tx2"/>
                </a:solidFill>
                <a:latin typeface="Tahoma" charset="0"/>
                <a:ea typeface="Lucida Sans Unicode" charset="0"/>
                <a:cs typeface="Lucida Sans Unicode" charset="0"/>
              </a:rPr>
              <a:t> </a:t>
            </a:r>
            <a:r>
              <a:rPr lang="en-GB" altLang="cs-CZ" sz="1900" b="1" dirty="0" smtClean="0">
                <a:solidFill>
                  <a:schemeClr val="tx2"/>
                </a:solidFill>
                <a:latin typeface="Tahoma" charset="0"/>
                <a:ea typeface="Lucida Sans Unicode" charset="0"/>
                <a:cs typeface="Lucida Sans Unicode" charset="0"/>
              </a:rPr>
              <a:t>                  </a:t>
            </a:r>
            <a:r>
              <a:rPr lang="en-GB" altLang="cs-CZ" sz="1900" b="1" dirty="0" err="1" smtClean="0">
                <a:solidFill>
                  <a:schemeClr val="tx2"/>
                </a:solidFill>
                <a:latin typeface="Tahoma" charset="0"/>
                <a:ea typeface="Lucida Sans Unicode" charset="0"/>
                <a:cs typeface="Lucida Sans Unicode" charset="0"/>
              </a:rPr>
              <a:t>daňový</a:t>
            </a:r>
            <a:r>
              <a:rPr lang="en-GB" altLang="cs-CZ" sz="1900" b="1" dirty="0" smtClean="0">
                <a:solidFill>
                  <a:schemeClr val="tx2"/>
                </a:solidFill>
                <a:latin typeface="Tahoma" charset="0"/>
                <a:ea typeface="Lucida Sans Unicode" charset="0"/>
                <a:cs typeface="Lucida Sans Unicode" charset="0"/>
              </a:rPr>
              <a:t> </a:t>
            </a:r>
            <a:r>
              <a:rPr lang="en-GB" altLang="cs-CZ" sz="1900" b="1" dirty="0" err="1" smtClean="0">
                <a:solidFill>
                  <a:schemeClr val="tx2"/>
                </a:solidFill>
                <a:latin typeface="Tahoma" charset="0"/>
                <a:ea typeface="Lucida Sans Unicode" charset="0"/>
                <a:cs typeface="Lucida Sans Unicode" charset="0"/>
              </a:rPr>
              <a:t>tuzemec</a:t>
            </a:r>
            <a:r>
              <a:rPr lang="en-GB" altLang="cs-CZ" sz="1900" b="1" dirty="0" smtClean="0">
                <a:solidFill>
                  <a:schemeClr val="tx2"/>
                </a:solidFill>
                <a:latin typeface="Tahoma" charset="0"/>
                <a:ea typeface="Lucida Sans Unicode" charset="0"/>
                <a:cs typeface="Lucida Sans Unicode" charset="0"/>
              </a:rPr>
              <a:t> -</a:t>
            </a:r>
            <a:r>
              <a:rPr lang="cs-CZ" altLang="cs-CZ" sz="1900" b="1" dirty="0" smtClean="0">
                <a:solidFill>
                  <a:schemeClr val="tx2"/>
                </a:solidFill>
                <a:latin typeface="Tahoma" charset="0"/>
                <a:ea typeface="Lucida Sans Unicode" charset="0"/>
                <a:cs typeface="Lucida Sans Unicode" charset="0"/>
              </a:rPr>
              <a:t> </a:t>
            </a:r>
            <a:r>
              <a:rPr lang="en-GB" altLang="cs-CZ" sz="1900" b="1" i="1" dirty="0" err="1">
                <a:solidFill>
                  <a:schemeClr val="tx2"/>
                </a:solidFill>
                <a:effectLst>
                  <a:outerShdw blurRad="38100" dist="38100" dir="2700000" algn="tl">
                    <a:srgbClr val="C0C0C0"/>
                  </a:outerShdw>
                </a:effectLst>
                <a:latin typeface="Tahoma" charset="0"/>
                <a:ea typeface="Lucida Sans Unicode" charset="0"/>
                <a:cs typeface="Lucida Sans Unicode" charset="0"/>
              </a:rPr>
              <a:t>rezident</a:t>
            </a:r>
            <a:r>
              <a:rPr lang="en-GB" altLang="cs-CZ" sz="1900" b="1" i="1" dirty="0">
                <a:solidFill>
                  <a:schemeClr val="tx2"/>
                </a:solidFill>
                <a:effectLst>
                  <a:outerShdw blurRad="38100" dist="38100" dir="2700000" algn="tl">
                    <a:srgbClr val="C0C0C0"/>
                  </a:outerShdw>
                </a:effectLst>
                <a:latin typeface="Tahoma" charset="0"/>
                <a:ea typeface="Lucida Sans Unicode" charset="0"/>
                <a:cs typeface="Lucida Sans Unicode" charset="0"/>
              </a:rPr>
              <a:t> </a:t>
            </a:r>
          </a:p>
        </p:txBody>
      </p:sp>
      <p:sp>
        <p:nvSpPr>
          <p:cNvPr id="32776" name="Text Box 8"/>
          <p:cNvSpPr txBox="1">
            <a:spLocks noChangeArrowheads="1"/>
          </p:cNvSpPr>
          <p:nvPr/>
        </p:nvSpPr>
        <p:spPr bwMode="auto">
          <a:xfrm>
            <a:off x="7000875" y="3227388"/>
            <a:ext cx="1841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lvl1pPr>
              <a:spcBef>
                <a:spcPct val="20000"/>
              </a:spcBef>
              <a:buClr>
                <a:schemeClr val="tx2"/>
              </a:buClr>
              <a:buSzPct val="70000"/>
              <a:buFont typeface="Wingdings" charset="2"/>
              <a:buChar char="¡"/>
              <a:defRPr sz="2900">
                <a:solidFill>
                  <a:schemeClr val="tx1"/>
                </a:solidFill>
                <a:latin typeface="Verdana" charset="0"/>
              </a:defRPr>
            </a:lvl1pPr>
            <a:lvl2pPr marL="742950" indent="-285750">
              <a:spcBef>
                <a:spcPct val="20000"/>
              </a:spcBef>
              <a:buClr>
                <a:schemeClr val="accent2"/>
              </a:buClr>
              <a:buSzPct val="70000"/>
              <a:buFont typeface="Wingdings" charset="2"/>
              <a:buChar char="l"/>
              <a:defRPr sz="2500">
                <a:solidFill>
                  <a:schemeClr val="tx1"/>
                </a:solidFill>
                <a:latin typeface="Verdana" charset="0"/>
              </a:defRPr>
            </a:lvl2pPr>
            <a:lvl3pPr marL="1143000" indent="-228600">
              <a:spcBef>
                <a:spcPct val="20000"/>
              </a:spcBef>
              <a:buClr>
                <a:schemeClr val="tx2"/>
              </a:buClr>
              <a:buSzPct val="65000"/>
              <a:buFont typeface="Wingdings" charset="2"/>
              <a:buChar char="¡"/>
              <a:defRPr sz="2200">
                <a:solidFill>
                  <a:schemeClr val="tx1"/>
                </a:solidFill>
                <a:latin typeface="Verdana" charset="0"/>
              </a:defRPr>
            </a:lvl3pPr>
            <a:lvl4pPr marL="1600200" indent="-228600">
              <a:spcBef>
                <a:spcPct val="20000"/>
              </a:spcBef>
              <a:buClr>
                <a:schemeClr val="accent2"/>
              </a:buClr>
              <a:buSzPct val="70000"/>
              <a:buFont typeface="Wingdings" charset="2"/>
              <a:buChar char="l"/>
              <a:defRPr sz="1900">
                <a:solidFill>
                  <a:schemeClr val="tx1"/>
                </a:solidFill>
                <a:latin typeface="Verdana" charset="0"/>
              </a:defRPr>
            </a:lvl4pPr>
            <a:lvl5pPr marL="2057400" indent="-228600">
              <a:spcBef>
                <a:spcPct val="20000"/>
              </a:spcBef>
              <a:buClr>
                <a:schemeClr val="tx2"/>
              </a:buClr>
              <a:buSzPct val="60000"/>
              <a:buFont typeface="Wingdings" charset="2"/>
              <a:buChar char="¡"/>
              <a:defRPr sz="19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buChar char="¡"/>
              <a:defRPr sz="1900">
                <a:solidFill>
                  <a:schemeClr val="tx1"/>
                </a:solidFill>
                <a:latin typeface="Verdana" charset="0"/>
              </a:defRPr>
            </a:lvl9pPr>
          </a:lstStyle>
          <a:p>
            <a:pPr eaLnBrk="1" hangingPunct="1">
              <a:spcBef>
                <a:spcPct val="0"/>
              </a:spcBef>
              <a:buClrTx/>
              <a:buFont typeface="Wingdings" charset="2"/>
              <a:buNone/>
            </a:pPr>
            <a:endParaRPr lang="cs-CZ" altLang="cs-CZ" sz="1700" b="0"/>
          </a:p>
        </p:txBody>
      </p:sp>
      <p:sp>
        <p:nvSpPr>
          <p:cNvPr id="32777" name="Text Box 9"/>
          <p:cNvSpPr txBox="1">
            <a:spLocks noChangeArrowheads="1"/>
          </p:cNvSpPr>
          <p:nvPr/>
        </p:nvSpPr>
        <p:spPr bwMode="auto">
          <a:xfrm>
            <a:off x="6927850" y="3397250"/>
            <a:ext cx="183197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700" b="0">
                <a:solidFill>
                  <a:schemeClr val="tx2"/>
                </a:solidFill>
                <a:latin typeface="Tahoma" charset="0"/>
                <a:ea typeface="Lucida Sans Unicode" charset="0"/>
                <a:cs typeface="Lucida Sans Unicode" charset="0"/>
              </a:rPr>
              <a:t> </a:t>
            </a:r>
            <a:r>
              <a:rPr lang="en-GB" altLang="cs-CZ" sz="1700" b="0">
                <a:solidFill>
                  <a:srgbClr val="FFFFFF"/>
                </a:solidFill>
                <a:latin typeface="Tahoma" charset="0"/>
                <a:ea typeface="Lucida Sans Unicode" charset="0"/>
                <a:cs typeface="Lucida Sans Unicode" charset="0"/>
              </a:rPr>
              <a:t>     </a:t>
            </a:r>
            <a:r>
              <a:rPr lang="en-GB" altLang="cs-CZ" sz="1900" i="1">
                <a:solidFill>
                  <a:srgbClr val="FFFFFF"/>
                </a:solidFill>
                <a:latin typeface="Tahoma" charset="0"/>
                <a:ea typeface="Lucida Sans Unicode" charset="0"/>
                <a:cs typeface="Lucida Sans Unicode" charset="0"/>
              </a:rPr>
              <a:t>Bydliště  </a:t>
            </a:r>
            <a:r>
              <a:rPr lang="en-GB" altLang="cs-CZ" sz="1700" b="0">
                <a:solidFill>
                  <a:srgbClr val="FFFFFF"/>
                </a:solidFill>
                <a:latin typeface="Tahoma" charset="0"/>
                <a:ea typeface="Lucida Sans Unicode" charset="0"/>
                <a:cs typeface="Lucida Sans Unicode" charset="0"/>
              </a:rPr>
              <a:t>  </a:t>
            </a:r>
          </a:p>
        </p:txBody>
      </p:sp>
      <p:sp>
        <p:nvSpPr>
          <p:cNvPr id="30730" name="Text Box 10"/>
          <p:cNvSpPr txBox="1">
            <a:spLocks noChangeArrowheads="1"/>
          </p:cNvSpPr>
          <p:nvPr/>
        </p:nvSpPr>
        <p:spPr bwMode="auto">
          <a:xfrm>
            <a:off x="3132138" y="3914775"/>
            <a:ext cx="6247264" cy="679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900" b="0" dirty="0">
                <a:solidFill>
                  <a:srgbClr val="FFFFFF"/>
                </a:solidFill>
                <a:latin typeface="Tahoma" charset="0"/>
                <a:ea typeface="Lucida Sans Unicode" charset="0"/>
                <a:cs typeface="Lucida Sans Unicode" charset="0"/>
              </a:rPr>
              <a:t>S </a:t>
            </a:r>
            <a:r>
              <a:rPr lang="en-GB" altLang="cs-CZ" sz="1900" b="1" dirty="0" err="1">
                <a:solidFill>
                  <a:schemeClr val="tx2"/>
                </a:solidFill>
                <a:latin typeface="Tahoma" charset="0"/>
                <a:ea typeface="Lucida Sans Unicode" charset="0"/>
                <a:cs typeface="Lucida Sans Unicode" charset="0"/>
              </a:rPr>
              <a:t>neomezenou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daňovou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povinností</a:t>
            </a:r>
            <a:r>
              <a:rPr lang="en-GB" altLang="cs-CZ" sz="1900" b="1" dirty="0">
                <a:solidFill>
                  <a:schemeClr val="tx2"/>
                </a:solidFill>
                <a:latin typeface="Tahoma" charset="0"/>
                <a:ea typeface="Lucida Sans Unicode" charset="0"/>
                <a:cs typeface="Lucida Sans Unicode" charset="0"/>
              </a:rPr>
              <a:t> </a:t>
            </a:r>
            <a:r>
              <a:rPr lang="en-GB" altLang="cs-CZ" sz="1900" b="0" dirty="0">
                <a:solidFill>
                  <a:schemeClr val="tx2"/>
                </a:solidFill>
                <a:latin typeface="Tahoma" charset="0"/>
                <a:ea typeface="Lucida Sans Unicode" charset="0"/>
                <a:cs typeface="Lucida Sans Unicode" charset="0"/>
              </a:rPr>
              <a:t>– </a:t>
            </a:r>
            <a:endParaRPr lang="en-GB" altLang="cs-CZ" sz="1900" b="0" dirty="0" smtClean="0">
              <a:solidFill>
                <a:schemeClr val="tx2"/>
              </a:solidFill>
              <a:latin typeface="Tahoma" charset="0"/>
              <a:ea typeface="Lucida Sans Unicode" charset="0"/>
              <a:cs typeface="Lucida Sans Unicode" charset="0"/>
            </a:endParaRPr>
          </a:p>
          <a:p>
            <a:pPr eaLnBrk="1" hangingPunct="1">
              <a:spcBef>
                <a:spcPct val="0"/>
              </a:spcBef>
              <a:buClr>
                <a:srgbClr val="FFFFFF"/>
              </a:buClr>
              <a:buFont typeface="Tahoma" charset="0"/>
              <a:buNone/>
            </a:pPr>
            <a:r>
              <a:rPr lang="en-GB" altLang="cs-CZ" sz="1900" dirty="0">
                <a:solidFill>
                  <a:schemeClr val="tx2"/>
                </a:solidFill>
                <a:latin typeface="Tahoma" charset="0"/>
                <a:ea typeface="Lucida Sans Unicode" charset="0"/>
                <a:cs typeface="Lucida Sans Unicode" charset="0"/>
              </a:rPr>
              <a:t> </a:t>
            </a:r>
            <a:r>
              <a:rPr lang="en-GB" altLang="cs-CZ" sz="1900" dirty="0" smtClean="0">
                <a:solidFill>
                  <a:schemeClr val="tx2"/>
                </a:solidFill>
                <a:latin typeface="Tahoma" charset="0"/>
                <a:ea typeface="Lucida Sans Unicode" charset="0"/>
                <a:cs typeface="Lucida Sans Unicode" charset="0"/>
              </a:rPr>
              <a:t>  </a:t>
            </a:r>
            <a:r>
              <a:rPr lang="en-GB" altLang="cs-CZ" sz="1900" b="0" dirty="0" err="1" smtClean="0">
                <a:solidFill>
                  <a:schemeClr val="tx2"/>
                </a:solidFill>
                <a:latin typeface="Tahoma" charset="0"/>
                <a:ea typeface="Lucida Sans Unicode" charset="0"/>
                <a:cs typeface="Lucida Sans Unicode" charset="0"/>
              </a:rPr>
              <a:t>daňový</a:t>
            </a:r>
            <a:r>
              <a:rPr lang="en-GB" altLang="cs-CZ" sz="1900" b="0" dirty="0" smtClean="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tuzemec</a:t>
            </a:r>
            <a:r>
              <a:rPr lang="cs-CZ" altLang="cs-CZ" sz="1900" b="0" dirty="0">
                <a:solidFill>
                  <a:schemeClr val="tx2"/>
                </a:solidFill>
                <a:latin typeface="Tahoma" charset="0"/>
                <a:ea typeface="Lucida Sans Unicode" charset="0"/>
                <a:cs typeface="Lucida Sans Unicode" charset="0"/>
              </a:rPr>
              <a:t> </a:t>
            </a:r>
            <a:r>
              <a:rPr lang="cs-CZ" altLang="cs-CZ" sz="1900" dirty="0" smtClean="0">
                <a:solidFill>
                  <a:schemeClr val="tx2"/>
                </a:solidFill>
                <a:latin typeface="Tahoma" charset="0"/>
                <a:ea typeface="Lucida Sans Unicode" charset="0"/>
                <a:cs typeface="Lucida Sans Unicode" charset="0"/>
              </a:rPr>
              <a:t>–</a:t>
            </a:r>
            <a:r>
              <a:rPr lang="en-GB" altLang="cs-CZ" sz="1900" dirty="0" smtClean="0">
                <a:solidFill>
                  <a:schemeClr val="tx2"/>
                </a:solidFill>
                <a:latin typeface="Tahoma" charset="0"/>
                <a:ea typeface="Lucida Sans Unicode" charset="0"/>
                <a:cs typeface="Lucida Sans Unicode" charset="0"/>
              </a:rPr>
              <a:t> </a:t>
            </a:r>
            <a:r>
              <a:rPr lang="en-GB" altLang="cs-CZ" sz="1900" i="1" dirty="0" err="1" smtClean="0">
                <a:solidFill>
                  <a:schemeClr val="tx2"/>
                </a:solidFill>
                <a:effectLst>
                  <a:outerShdw blurRad="38100" dist="38100" dir="2700000" algn="tl">
                    <a:srgbClr val="C0C0C0"/>
                  </a:outerShdw>
                </a:effectLst>
                <a:latin typeface="Tahoma" charset="0"/>
                <a:ea typeface="Lucida Sans Unicode" charset="0"/>
                <a:cs typeface="Lucida Sans Unicode" charset="0"/>
              </a:rPr>
              <a:t>rezident</a:t>
            </a:r>
            <a:r>
              <a:rPr lang="en-GB" altLang="cs-CZ" sz="1900" i="1" dirty="0" smtClean="0">
                <a:solidFill>
                  <a:schemeClr val="tx2"/>
                </a:solidFill>
                <a:effectLst>
                  <a:outerShdw blurRad="38100" dist="38100" dir="2700000" algn="tl">
                    <a:srgbClr val="C0C0C0"/>
                  </a:outerShdw>
                </a:effectLst>
                <a:latin typeface="Tahoma" charset="0"/>
                <a:ea typeface="Lucida Sans Unicode" charset="0"/>
                <a:cs typeface="Lucida Sans Unicode" charset="0"/>
              </a:rPr>
              <a:t>, </a:t>
            </a:r>
            <a:r>
              <a:rPr lang="en-GB" altLang="cs-CZ" sz="1900" b="0" dirty="0" err="1" smtClean="0">
                <a:solidFill>
                  <a:schemeClr val="tx2"/>
                </a:solidFill>
                <a:latin typeface="Tahoma" charset="0"/>
                <a:ea typeface="Lucida Sans Unicode" charset="0"/>
                <a:cs typeface="Lucida Sans Unicode" charset="0"/>
              </a:rPr>
              <a:t>zdržuje</a:t>
            </a:r>
            <a:r>
              <a:rPr lang="en-GB" altLang="cs-CZ" sz="1900" b="0" dirty="0" smtClean="0">
                <a:solidFill>
                  <a:schemeClr val="tx2"/>
                </a:solidFill>
                <a:latin typeface="Tahoma" charset="0"/>
                <a:ea typeface="Lucida Sans Unicode" charset="0"/>
                <a:cs typeface="Lucida Sans Unicode" charset="0"/>
              </a:rPr>
              <a:t> </a:t>
            </a:r>
            <a:r>
              <a:rPr lang="en-GB" altLang="cs-CZ" sz="1900" b="0" dirty="0">
                <a:solidFill>
                  <a:schemeClr val="tx2"/>
                </a:solidFill>
                <a:latin typeface="Tahoma" charset="0"/>
                <a:ea typeface="Lucida Sans Unicode" charset="0"/>
                <a:cs typeface="Lucida Sans Unicode" charset="0"/>
              </a:rPr>
              <a:t>se 183 </a:t>
            </a:r>
            <a:r>
              <a:rPr lang="en-GB" altLang="cs-CZ" sz="1900" b="0" dirty="0" err="1" smtClean="0">
                <a:solidFill>
                  <a:schemeClr val="tx2"/>
                </a:solidFill>
                <a:latin typeface="Tahoma" charset="0"/>
                <a:ea typeface="Lucida Sans Unicode" charset="0"/>
                <a:cs typeface="Lucida Sans Unicode" charset="0"/>
              </a:rPr>
              <a:t>dnů</a:t>
            </a:r>
            <a:r>
              <a:rPr lang="en-GB" altLang="cs-CZ" sz="1900" b="0" dirty="0" smtClean="0">
                <a:solidFill>
                  <a:schemeClr val="tx2"/>
                </a:solidFill>
                <a:latin typeface="Tahoma" charset="0"/>
                <a:ea typeface="Lucida Sans Unicode" charset="0"/>
                <a:cs typeface="Lucida Sans Unicode" charset="0"/>
              </a:rPr>
              <a:t> </a:t>
            </a:r>
            <a:r>
              <a:rPr lang="en-GB" altLang="cs-CZ" sz="1900" b="0" dirty="0">
                <a:solidFill>
                  <a:schemeClr val="tx2"/>
                </a:solidFill>
                <a:latin typeface="Tahoma" charset="0"/>
                <a:ea typeface="Lucida Sans Unicode" charset="0"/>
                <a:cs typeface="Lucida Sans Unicode" charset="0"/>
              </a:rPr>
              <a:t>v </a:t>
            </a:r>
            <a:r>
              <a:rPr lang="en-GB" altLang="cs-CZ" sz="1900" b="0" dirty="0" err="1">
                <a:solidFill>
                  <a:schemeClr val="tx2"/>
                </a:solidFill>
                <a:latin typeface="Tahoma" charset="0"/>
                <a:ea typeface="Lucida Sans Unicode" charset="0"/>
                <a:cs typeface="Lucida Sans Unicode" charset="0"/>
              </a:rPr>
              <a:t>roce</a:t>
            </a:r>
            <a:endParaRPr lang="en-GB" altLang="cs-CZ" sz="1900" b="0" dirty="0">
              <a:solidFill>
                <a:schemeClr val="tx2"/>
              </a:solidFill>
              <a:latin typeface="Tahoma" charset="0"/>
              <a:ea typeface="Lucida Sans Unicode" charset="0"/>
              <a:cs typeface="Lucida Sans Unicode" charset="0"/>
            </a:endParaRPr>
          </a:p>
        </p:txBody>
      </p:sp>
      <p:sp>
        <p:nvSpPr>
          <p:cNvPr id="30731" name="Text Box 11"/>
          <p:cNvSpPr txBox="1">
            <a:spLocks noChangeArrowheads="1"/>
          </p:cNvSpPr>
          <p:nvPr/>
        </p:nvSpPr>
        <p:spPr bwMode="auto">
          <a:xfrm>
            <a:off x="3111500" y="4714875"/>
            <a:ext cx="6018869" cy="12640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defTabSz="449263">
              <a:spcBef>
                <a:spcPct val="20000"/>
              </a:spcBef>
              <a:buClr>
                <a:schemeClr val="tx2"/>
              </a:buClr>
              <a:buSzPct val="7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900">
                <a:solidFill>
                  <a:schemeClr val="tx1"/>
                </a:solidFill>
                <a:latin typeface="Verdana" charset="0"/>
              </a:defRPr>
            </a:lvl1pPr>
            <a:lvl2pPr marL="742950" indent="-28575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500">
                <a:solidFill>
                  <a:schemeClr val="tx1"/>
                </a:solidFill>
                <a:latin typeface="Verdana" charset="0"/>
              </a:defRPr>
            </a:lvl2pPr>
            <a:lvl3pPr marL="1143000" indent="-228600" defTabSz="449263">
              <a:spcBef>
                <a:spcPct val="20000"/>
              </a:spcBef>
              <a:buClr>
                <a:schemeClr val="tx2"/>
              </a:buClr>
              <a:buSzPct val="65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1"/>
                </a:solidFill>
                <a:latin typeface="Verdana" charset="0"/>
              </a:defRPr>
            </a:lvl3pPr>
            <a:lvl4pPr marL="1600200" indent="-228600" defTabSz="449263">
              <a:spcBef>
                <a:spcPct val="20000"/>
              </a:spcBef>
              <a:buClr>
                <a:schemeClr val="accent2"/>
              </a:buClr>
              <a:buSzPct val="70000"/>
              <a:buFont typeface="Wingdings"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4pPr>
            <a:lvl5pPr marL="2057400" indent="-228600" defTabSz="449263">
              <a:spcBef>
                <a:spcPct val="20000"/>
              </a:spcBef>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5pPr>
            <a:lvl6pPr marL="25146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6pPr>
            <a:lvl7pPr marL="29718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7pPr>
            <a:lvl8pPr marL="34290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8pPr>
            <a:lvl9pPr marL="3886200" indent="-228600" defTabSz="449263" eaLnBrk="0" fontAlgn="base" hangingPunct="0">
              <a:spcBef>
                <a:spcPct val="20000"/>
              </a:spcBef>
              <a:spcAft>
                <a:spcPct val="0"/>
              </a:spcAft>
              <a:buClr>
                <a:schemeClr val="tx2"/>
              </a:buClr>
              <a:buSzPct val="60000"/>
              <a:buFont typeface="Wingdings"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900">
                <a:solidFill>
                  <a:schemeClr val="tx1"/>
                </a:solidFill>
                <a:latin typeface="Verdana" charset="0"/>
              </a:defRPr>
            </a:lvl9pPr>
          </a:lstStyle>
          <a:p>
            <a:pPr eaLnBrk="1" hangingPunct="1">
              <a:spcBef>
                <a:spcPct val="0"/>
              </a:spcBef>
              <a:buClr>
                <a:srgbClr val="FFFFFF"/>
              </a:buClr>
              <a:buFont typeface="Tahoma" charset="0"/>
              <a:buNone/>
            </a:pPr>
            <a:r>
              <a:rPr lang="en-GB" altLang="cs-CZ" sz="1900" b="0" dirty="0" smtClean="0">
                <a:solidFill>
                  <a:schemeClr val="tx2"/>
                </a:solidFill>
                <a:latin typeface="Tahoma" charset="0"/>
                <a:ea typeface="Lucida Sans Unicode" charset="0"/>
                <a:cs typeface="Lucida Sans Unicode" charset="0"/>
              </a:rPr>
              <a:t>  </a:t>
            </a:r>
            <a:r>
              <a:rPr lang="en-GB" altLang="cs-CZ" sz="1900" b="1" dirty="0" smtClean="0">
                <a:solidFill>
                  <a:schemeClr val="tx2"/>
                </a:solidFill>
                <a:latin typeface="Tahoma" charset="0"/>
                <a:ea typeface="Lucida Sans Unicode" charset="0"/>
                <a:cs typeface="Lucida Sans Unicode" charset="0"/>
              </a:rPr>
              <a:t>S </a:t>
            </a:r>
            <a:r>
              <a:rPr lang="en-GB" altLang="cs-CZ" sz="1900" b="1" dirty="0" err="1">
                <a:solidFill>
                  <a:schemeClr val="tx2"/>
                </a:solidFill>
                <a:latin typeface="Tahoma" charset="0"/>
                <a:ea typeface="Lucida Sans Unicode" charset="0"/>
                <a:cs typeface="Lucida Sans Unicode" charset="0"/>
              </a:rPr>
              <a:t>omezenou</a:t>
            </a:r>
            <a:r>
              <a:rPr lang="en-GB" altLang="cs-CZ" sz="1900" b="1" dirty="0">
                <a:solidFill>
                  <a:schemeClr val="tx2"/>
                </a:solidFill>
                <a:latin typeface="Tahoma" charset="0"/>
                <a:ea typeface="Lucida Sans Unicode" charset="0"/>
                <a:cs typeface="Lucida Sans Unicode" charset="0"/>
              </a:rPr>
              <a:t> d</a:t>
            </a:r>
            <a:r>
              <a:rPr lang="cs-CZ" altLang="cs-CZ" sz="1900" b="1" dirty="0">
                <a:solidFill>
                  <a:schemeClr val="tx2"/>
                </a:solidFill>
                <a:latin typeface="Tahoma" charset="0"/>
                <a:ea typeface="Lucida Sans Unicode" charset="0"/>
                <a:cs typeface="Lucida Sans Unicode" charset="0"/>
              </a:rPr>
              <a:t>a</a:t>
            </a:r>
            <a:r>
              <a:rPr lang="en-GB" altLang="cs-CZ" sz="1900" b="1" dirty="0" err="1">
                <a:solidFill>
                  <a:schemeClr val="tx2"/>
                </a:solidFill>
                <a:latin typeface="Tahoma" charset="0"/>
                <a:ea typeface="Lucida Sans Unicode" charset="0"/>
                <a:cs typeface="Lucida Sans Unicode" charset="0"/>
              </a:rPr>
              <a:t>ňovou</a:t>
            </a:r>
            <a:r>
              <a:rPr lang="en-GB" altLang="cs-CZ" sz="1900" b="1" dirty="0">
                <a:solidFill>
                  <a:schemeClr val="tx2"/>
                </a:solidFill>
                <a:latin typeface="Tahoma" charset="0"/>
                <a:ea typeface="Lucida Sans Unicode" charset="0"/>
                <a:cs typeface="Lucida Sans Unicode" charset="0"/>
              </a:rPr>
              <a:t> </a:t>
            </a:r>
            <a:r>
              <a:rPr lang="en-GB" altLang="cs-CZ" sz="1900" b="1" dirty="0" err="1">
                <a:solidFill>
                  <a:schemeClr val="tx2"/>
                </a:solidFill>
                <a:latin typeface="Tahoma" charset="0"/>
                <a:ea typeface="Lucida Sans Unicode" charset="0"/>
                <a:cs typeface="Lucida Sans Unicode" charset="0"/>
              </a:rPr>
              <a:t>povinností</a:t>
            </a:r>
            <a:r>
              <a:rPr lang="en-GB" altLang="cs-CZ" sz="1900" b="1" dirty="0">
                <a:solidFill>
                  <a:schemeClr val="tx2"/>
                </a:solidFill>
                <a:latin typeface="Tahoma" charset="0"/>
                <a:ea typeface="Lucida Sans Unicode" charset="0"/>
                <a:cs typeface="Lucida Sans Unicode" charset="0"/>
              </a:rPr>
              <a:t> </a:t>
            </a:r>
            <a:r>
              <a:rPr lang="en-GB" altLang="cs-CZ" sz="1900" b="0" dirty="0">
                <a:solidFill>
                  <a:schemeClr val="tx2"/>
                </a:solidFill>
                <a:latin typeface="Tahoma" charset="0"/>
                <a:ea typeface="Lucida Sans Unicode" charset="0"/>
                <a:cs typeface="Lucida Sans Unicode" charset="0"/>
              </a:rPr>
              <a:t>– </a:t>
            </a:r>
            <a:r>
              <a:rPr lang="en-GB" altLang="cs-CZ" sz="1900" i="1" dirty="0" err="1">
                <a:solidFill>
                  <a:schemeClr val="tx2"/>
                </a:solidFill>
                <a:effectLst>
                  <a:outerShdw blurRad="38100" dist="38100" dir="2700000" algn="tl">
                    <a:srgbClr val="C0C0C0"/>
                  </a:outerShdw>
                </a:effectLst>
                <a:latin typeface="Tahoma" charset="0"/>
                <a:ea typeface="Lucida Sans Unicode" charset="0"/>
                <a:cs typeface="Lucida Sans Unicode" charset="0"/>
              </a:rPr>
              <a:t>nerezident</a:t>
            </a:r>
            <a:r>
              <a:rPr lang="en-GB" altLang="cs-CZ" sz="1900" i="1" dirty="0">
                <a:solidFill>
                  <a:schemeClr val="tx2"/>
                </a:solidFill>
                <a:effectLst>
                  <a:outerShdw blurRad="38100" dist="38100" dir="2700000" algn="tl">
                    <a:srgbClr val="C0C0C0"/>
                  </a:outerShdw>
                </a:effectLst>
                <a:latin typeface="Tahoma" charset="0"/>
                <a:ea typeface="Lucida Sans Unicode" charset="0"/>
                <a:cs typeface="Lucida Sans Unicode" charset="0"/>
              </a:rPr>
              <a:t> </a:t>
            </a:r>
          </a:p>
          <a:p>
            <a:pPr eaLnBrk="1" hangingPunct="1">
              <a:spcBef>
                <a:spcPct val="0"/>
              </a:spcBef>
              <a:buClr>
                <a:srgbClr val="FFFFFF"/>
              </a:buClr>
              <a:buFont typeface="Tahoma" charset="0"/>
              <a:buNone/>
            </a:pPr>
            <a:r>
              <a:rPr lang="en-GB" altLang="cs-CZ" sz="1900" b="0" dirty="0" smtClean="0">
                <a:solidFill>
                  <a:schemeClr val="tx2"/>
                </a:solidFill>
                <a:latin typeface="Tahoma" charset="0"/>
                <a:ea typeface="Lucida Sans Unicode" charset="0"/>
                <a:cs typeface="Lucida Sans Unicode" charset="0"/>
              </a:rPr>
              <a:t>  </a:t>
            </a:r>
            <a:r>
              <a:rPr lang="en-GB" altLang="cs-CZ" sz="1900" b="0" dirty="0" err="1" smtClean="0">
                <a:solidFill>
                  <a:schemeClr val="tx2"/>
                </a:solidFill>
                <a:latin typeface="Tahoma" charset="0"/>
                <a:ea typeface="Lucida Sans Unicode" charset="0"/>
                <a:cs typeface="Lucida Sans Unicode" charset="0"/>
              </a:rPr>
              <a:t>nezahrnují</a:t>
            </a:r>
            <a:r>
              <a:rPr lang="en-GB" altLang="cs-CZ" sz="1900" b="0" dirty="0" smtClean="0">
                <a:solidFill>
                  <a:schemeClr val="tx2"/>
                </a:solidFill>
                <a:latin typeface="Tahoma" charset="0"/>
                <a:ea typeface="Lucida Sans Unicode" charset="0"/>
                <a:cs typeface="Lucida Sans Unicode" charset="0"/>
              </a:rPr>
              <a:t> </a:t>
            </a:r>
            <a:r>
              <a:rPr lang="en-GB" altLang="cs-CZ" sz="1900" b="0" dirty="0">
                <a:solidFill>
                  <a:schemeClr val="tx2"/>
                </a:solidFill>
                <a:latin typeface="Tahoma" charset="0"/>
                <a:ea typeface="Lucida Sans Unicode" charset="0"/>
                <a:cs typeface="Lucida Sans Unicode" charset="0"/>
              </a:rPr>
              <a:t>do </a:t>
            </a:r>
            <a:r>
              <a:rPr lang="en-GB" altLang="cs-CZ" sz="1900" b="0" dirty="0" err="1">
                <a:solidFill>
                  <a:schemeClr val="tx2"/>
                </a:solidFill>
                <a:latin typeface="Tahoma" charset="0"/>
                <a:ea typeface="Lucida Sans Unicode" charset="0"/>
                <a:cs typeface="Lucida Sans Unicode" charset="0"/>
              </a:rPr>
              <a:t>první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skupiny</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nebo</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ti</a:t>
            </a:r>
            <a:r>
              <a:rPr lang="en-GB" altLang="cs-CZ" sz="1900" b="0" dirty="0">
                <a:solidFill>
                  <a:schemeClr val="tx2"/>
                </a:solidFill>
                <a:latin typeface="Tahoma" charset="0"/>
                <a:ea typeface="Lucida Sans Unicode" charset="0"/>
                <a:cs typeface="Lucida Sans Unicode" charset="0"/>
              </a:rPr>
              <a:t>, </a:t>
            </a:r>
          </a:p>
          <a:p>
            <a:pPr eaLnBrk="1" hangingPunct="1">
              <a:spcBef>
                <a:spcPct val="0"/>
              </a:spcBef>
              <a:buClr>
                <a:srgbClr val="FFFFFF"/>
              </a:buClr>
              <a:buFont typeface="Tahoma" charset="0"/>
              <a:buNone/>
            </a:pPr>
            <a:r>
              <a:rPr lang="en-GB" altLang="cs-CZ" sz="1900" b="0" dirty="0" smtClean="0">
                <a:solidFill>
                  <a:schemeClr val="tx2"/>
                </a:solidFill>
                <a:latin typeface="Tahoma" charset="0"/>
                <a:ea typeface="Lucida Sans Unicode" charset="0"/>
                <a:cs typeface="Lucida Sans Unicode" charset="0"/>
              </a:rPr>
              <a:t>  o </a:t>
            </a:r>
            <a:r>
              <a:rPr lang="en-GB" altLang="cs-CZ" sz="1900" b="0" dirty="0" err="1">
                <a:solidFill>
                  <a:schemeClr val="tx2"/>
                </a:solidFill>
                <a:latin typeface="Tahoma" charset="0"/>
                <a:ea typeface="Lucida Sans Unicode" charset="0"/>
                <a:cs typeface="Lucida Sans Unicode" charset="0"/>
              </a:rPr>
              <a:t>nichž</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tak</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stanoví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mezinárodní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smlouvy</a:t>
            </a:r>
            <a:endParaRPr lang="en-GB" altLang="cs-CZ" sz="1900" b="0" dirty="0">
              <a:solidFill>
                <a:schemeClr val="tx2"/>
              </a:solidFill>
              <a:latin typeface="Tahoma" charset="0"/>
              <a:ea typeface="Lucida Sans Unicode" charset="0"/>
              <a:cs typeface="Lucida Sans Unicode" charset="0"/>
            </a:endParaRPr>
          </a:p>
          <a:p>
            <a:pPr eaLnBrk="1" hangingPunct="1">
              <a:spcBef>
                <a:spcPct val="0"/>
              </a:spcBef>
              <a:buClr>
                <a:srgbClr val="FFFFFF"/>
              </a:buClr>
              <a:buFont typeface="Tahoma" charset="0"/>
              <a:buNone/>
            </a:pPr>
            <a:r>
              <a:rPr lang="en-GB" altLang="cs-CZ" sz="1900" b="0" dirty="0" smtClean="0">
                <a:solidFill>
                  <a:schemeClr val="tx2"/>
                </a:solidFill>
                <a:latin typeface="Tahoma" charset="0"/>
                <a:ea typeface="Lucida Sans Unicode" charset="0"/>
                <a:cs typeface="Lucida Sans Unicode" charset="0"/>
              </a:rPr>
              <a:t>  </a:t>
            </a:r>
            <a:r>
              <a:rPr lang="en-GB" altLang="cs-CZ" sz="1900" b="0" dirty="0" err="1" smtClean="0">
                <a:solidFill>
                  <a:schemeClr val="tx2"/>
                </a:solidFill>
                <a:latin typeface="Tahoma" charset="0"/>
                <a:ea typeface="Lucida Sans Unicode" charset="0"/>
                <a:cs typeface="Lucida Sans Unicode" charset="0"/>
              </a:rPr>
              <a:t>tito</a:t>
            </a:r>
            <a:r>
              <a:rPr lang="en-GB" altLang="cs-CZ" sz="1900" b="0" dirty="0" smtClean="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zdaňují</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pouze</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příjmy</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ze</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zdrojů</a:t>
            </a:r>
            <a:r>
              <a:rPr lang="en-GB" altLang="cs-CZ" sz="1900" b="0" dirty="0">
                <a:solidFill>
                  <a:schemeClr val="tx2"/>
                </a:solidFill>
                <a:latin typeface="Tahoma" charset="0"/>
                <a:ea typeface="Lucida Sans Unicode" charset="0"/>
                <a:cs typeface="Lucida Sans Unicode" charset="0"/>
              </a:rPr>
              <a:t> v </a:t>
            </a:r>
            <a:r>
              <a:rPr lang="en-GB" altLang="cs-CZ" sz="1900" b="0" dirty="0" err="1">
                <a:solidFill>
                  <a:schemeClr val="tx2"/>
                </a:solidFill>
                <a:latin typeface="Tahoma" charset="0"/>
                <a:ea typeface="Lucida Sans Unicode" charset="0"/>
                <a:cs typeface="Lucida Sans Unicode" charset="0"/>
              </a:rPr>
              <a:t>České</a:t>
            </a:r>
            <a:r>
              <a:rPr lang="en-GB" altLang="cs-CZ" sz="1900" b="0" dirty="0">
                <a:solidFill>
                  <a:schemeClr val="tx2"/>
                </a:solidFill>
                <a:latin typeface="Tahoma" charset="0"/>
                <a:ea typeface="Lucida Sans Unicode" charset="0"/>
                <a:cs typeface="Lucida Sans Unicode" charset="0"/>
              </a:rPr>
              <a:t> </a:t>
            </a:r>
            <a:r>
              <a:rPr lang="en-GB" altLang="cs-CZ" sz="1900" b="0" dirty="0" err="1">
                <a:solidFill>
                  <a:schemeClr val="tx2"/>
                </a:solidFill>
                <a:latin typeface="Tahoma" charset="0"/>
                <a:ea typeface="Lucida Sans Unicode" charset="0"/>
                <a:cs typeface="Lucida Sans Unicode" charset="0"/>
              </a:rPr>
              <a:t>republice</a:t>
            </a:r>
            <a:endParaRPr lang="en-GB" altLang="cs-CZ" sz="1900" b="0" dirty="0">
              <a:solidFill>
                <a:schemeClr val="tx2"/>
              </a:solidFill>
              <a:latin typeface="Tahoma" charset="0"/>
              <a:ea typeface="Lucida Sans Unicode" charset="0"/>
              <a:cs typeface="Lucida Sans Unicode" charset="0"/>
            </a:endParaRPr>
          </a:p>
        </p:txBody>
      </p:sp>
    </p:spTree>
    <p:extLst>
      <p:ext uri="{BB962C8B-B14F-4D97-AF65-F5344CB8AC3E}">
        <p14:creationId xmlns:p14="http://schemas.microsoft.com/office/powerpoint/2010/main" val="438102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r>
              <a:rPr lang="cs-CZ" altLang="cs-CZ">
                <a:solidFill>
                  <a:srgbClr val="FFFFFF"/>
                </a:solidFill>
                <a:effectLst>
                  <a:outerShdw blurRad="38100" dist="38100" dir="2700000" algn="tl">
                    <a:srgbClr val="C0C0C0"/>
                  </a:outerShdw>
                </a:effectLst>
                <a:latin typeface="Tahoma" charset="0"/>
                <a:ea typeface="Lucida Sans Unicode" charset="0"/>
                <a:cs typeface="Lucida Sans Unicode" charset="0"/>
              </a:rPr>
              <a:t/>
            </a:r>
            <a:br>
              <a:rPr lang="cs-CZ" altLang="cs-CZ">
                <a:solidFill>
                  <a:srgbClr val="FFFFFF"/>
                </a:solidFill>
                <a:effectLst>
                  <a:outerShdw blurRad="38100" dist="38100" dir="2700000" algn="tl">
                    <a:srgbClr val="C0C0C0"/>
                  </a:outerShdw>
                </a:effectLst>
                <a:latin typeface="Tahoma" charset="0"/>
                <a:ea typeface="Lucida Sans Unicode" charset="0"/>
                <a:cs typeface="Lucida Sans Unicode" charset="0"/>
              </a:rPr>
            </a:br>
            <a:r>
              <a:rPr lang="en-GB" altLang="cs-CZ">
                <a:solidFill>
                  <a:schemeClr val="tx1"/>
                </a:solidFill>
                <a:effectLst>
                  <a:outerShdw blurRad="38100" dist="38100" dir="2700000" algn="tl">
                    <a:srgbClr val="C0C0C0"/>
                  </a:outerShdw>
                </a:effectLst>
                <a:latin typeface="Tahoma" charset="0"/>
                <a:ea typeface="Lucida Sans Unicode" charset="0"/>
                <a:cs typeface="Lucida Sans Unicode" charset="0"/>
              </a:rPr>
              <a:t>S omezenou d</a:t>
            </a:r>
            <a:r>
              <a:rPr lang="cs-CZ" altLang="cs-CZ">
                <a:solidFill>
                  <a:schemeClr val="tx1"/>
                </a:solidFill>
                <a:effectLst>
                  <a:outerShdw blurRad="38100" dist="38100" dir="2700000" algn="tl">
                    <a:srgbClr val="C0C0C0"/>
                  </a:outerShdw>
                </a:effectLst>
                <a:latin typeface="Tahoma" charset="0"/>
                <a:ea typeface="Lucida Sans Unicode" charset="0"/>
                <a:cs typeface="Lucida Sans Unicode" charset="0"/>
              </a:rPr>
              <a:t>a</a:t>
            </a:r>
            <a:r>
              <a:rPr lang="en-GB" altLang="cs-CZ">
                <a:solidFill>
                  <a:schemeClr val="tx1"/>
                </a:solidFill>
                <a:effectLst>
                  <a:outerShdw blurRad="38100" dist="38100" dir="2700000" algn="tl">
                    <a:srgbClr val="C0C0C0"/>
                  </a:outerShdw>
                </a:effectLst>
                <a:latin typeface="Tahoma" charset="0"/>
                <a:ea typeface="Lucida Sans Unicode" charset="0"/>
                <a:cs typeface="Lucida Sans Unicode" charset="0"/>
              </a:rPr>
              <a:t>ňovou povinností – </a:t>
            </a:r>
            <a:r>
              <a:rPr lang="en-GB" altLang="cs-CZ" b="1" i="1">
                <a:solidFill>
                  <a:schemeClr val="tx1"/>
                </a:solidFill>
                <a:effectLst>
                  <a:outerShdw blurRad="38100" dist="38100" dir="2700000" algn="tl">
                    <a:srgbClr val="C0C0C0"/>
                  </a:outerShdw>
                </a:effectLst>
                <a:latin typeface="Tahoma" charset="0"/>
                <a:ea typeface="Lucida Sans Unicode" charset="0"/>
                <a:cs typeface="Lucida Sans Unicode" charset="0"/>
              </a:rPr>
              <a:t>nerezident </a:t>
            </a:r>
            <a:br>
              <a:rPr lang="en-GB" altLang="cs-CZ" b="1" i="1">
                <a:solidFill>
                  <a:schemeClr val="tx1"/>
                </a:solidFill>
                <a:effectLst>
                  <a:outerShdw blurRad="38100" dist="38100" dir="2700000" algn="tl">
                    <a:srgbClr val="C0C0C0"/>
                  </a:outerShdw>
                </a:effectLst>
                <a:latin typeface="Tahoma" charset="0"/>
                <a:ea typeface="Lucida Sans Unicode" charset="0"/>
                <a:cs typeface="Lucida Sans Unicode" charset="0"/>
              </a:rPr>
            </a:br>
            <a:endParaRPr lang="cs-CZ" altLang="cs-CZ">
              <a:solidFill>
                <a:schemeClr val="tx1"/>
              </a:solidFill>
              <a:effectLst>
                <a:outerShdw blurRad="38100" dist="38100" dir="2700000" algn="tl">
                  <a:srgbClr val="C0C0C0"/>
                </a:outerShdw>
              </a:effectLst>
            </a:endParaRPr>
          </a:p>
        </p:txBody>
      </p:sp>
      <p:sp>
        <p:nvSpPr>
          <p:cNvPr id="34819" name="Zástupný symbol pro obsah 2"/>
          <p:cNvSpPr>
            <a:spLocks noGrp="1"/>
          </p:cNvSpPr>
          <p:nvPr>
            <p:ph idx="4294967295"/>
          </p:nvPr>
        </p:nvSpPr>
        <p:spPr/>
        <p:txBody>
          <a:bodyPr/>
          <a:lstStyle/>
          <a:p>
            <a:pPr eaLnBrk="1" hangingPunct="1"/>
            <a:r>
              <a:rPr lang="cs-CZ" altLang="cs-CZ" b="1"/>
              <a:t>Poplatníci, kteří se na území České republiky zdržují pouze za účelem </a:t>
            </a:r>
            <a:r>
              <a:rPr lang="cs-CZ" altLang="cs-CZ" b="1" u="sng"/>
              <a:t>studia nebo léčení</a:t>
            </a:r>
            <a:r>
              <a:rPr lang="cs-CZ" altLang="cs-CZ" b="1"/>
              <a:t>, jsou daňovými nerezidenty a mají daňovou povinnost, která se vztahuje </a:t>
            </a:r>
            <a:r>
              <a:rPr lang="cs-CZ" altLang="cs-CZ" b="1" u="sng"/>
              <a:t>pouze na příjmy plynoucí ze zdrojů na území České republiky,</a:t>
            </a:r>
            <a:r>
              <a:rPr lang="cs-CZ" altLang="cs-CZ" b="1"/>
              <a:t> i v případě, že se na území České republiky obvykle zdržují.</a:t>
            </a:r>
          </a:p>
        </p:txBody>
      </p:sp>
    </p:spTree>
    <p:extLst>
      <p:ext uri="{BB962C8B-B14F-4D97-AF65-F5344CB8AC3E}">
        <p14:creationId xmlns:p14="http://schemas.microsoft.com/office/powerpoint/2010/main" val="85623678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i="1" smtClean="0">
                <a:solidFill>
                  <a:srgbClr val="FF0066"/>
                </a:solidFill>
                <a:effectLst>
                  <a:outerShdw blurRad="38100" dist="38100" dir="2700000" algn="tl">
                    <a:srgbClr val="C0C0C0"/>
                  </a:outerShdw>
                </a:effectLst>
              </a:rPr>
              <a:t>   </a:t>
            </a:r>
            <a:r>
              <a:rPr lang="en-GB" altLang="cs-CZ" b="1" i="1" smtClean="0">
                <a:solidFill>
                  <a:schemeClr val="tx1"/>
                </a:solidFill>
                <a:effectLst>
                  <a:outerShdw blurRad="38100" dist="38100" dir="2700000" algn="tl">
                    <a:srgbClr val="C0C0C0"/>
                  </a:outerShdw>
                </a:effectLst>
              </a:rPr>
              <a:t>Bydliště</a:t>
            </a:r>
          </a:p>
        </p:txBody>
      </p:sp>
      <p:sp>
        <p:nvSpPr>
          <p:cNvPr id="35843" name="Rectangle 3"/>
          <p:cNvSpPr>
            <a:spLocks noGrp="1" noChangeArrowheads="1"/>
          </p:cNvSpPr>
          <p:nvPr>
            <p:ph type="body" idx="4294967295"/>
          </p:nvPr>
        </p:nvSpPr>
        <p:spPr>
          <a:xfrm>
            <a:off x="1370013" y="1827213"/>
            <a:ext cx="7315200" cy="22987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Bydlištěm</a:t>
            </a:r>
            <a:r>
              <a:rPr lang="en-GB" altLang="cs-CZ"/>
              <a:t> </a:t>
            </a:r>
            <a:r>
              <a:rPr lang="en-GB" altLang="cs-CZ" b="1"/>
              <a:t>je místo, kde má poplatník stálý byt za okolností, ze kterých lze usuzovat na jeho </a:t>
            </a:r>
            <a:r>
              <a:rPr lang="en-GB" altLang="cs-CZ" sz="2500" b="1" i="1" u="sng">
                <a:solidFill>
                  <a:srgbClr val="FF0000"/>
                </a:solidFill>
              </a:rPr>
              <a:t>úmysl </a:t>
            </a:r>
            <a:r>
              <a:rPr lang="en-GB" altLang="cs-CZ" sz="2500" b="1">
                <a:solidFill>
                  <a:srgbClr val="66FFFF"/>
                </a:solidFill>
              </a:rPr>
              <a:t> </a:t>
            </a:r>
            <a:r>
              <a:rPr lang="en-GB" altLang="cs-CZ" b="1"/>
              <a:t>trvale se v tomto bytě zdržovat</a:t>
            </a:r>
            <a:r>
              <a:rPr lang="en-GB" altLang="cs-CZ"/>
              <a:t>, </a:t>
            </a:r>
          </a:p>
        </p:txBody>
      </p:sp>
    </p:spTree>
    <p:extLst>
      <p:ext uri="{BB962C8B-B14F-4D97-AF65-F5344CB8AC3E}">
        <p14:creationId xmlns:p14="http://schemas.microsoft.com/office/powerpoint/2010/main" val="483760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i="1" smtClean="0">
                <a:solidFill>
                  <a:srgbClr val="FF0066"/>
                </a:solidFill>
                <a:effectLst>
                  <a:outerShdw blurRad="38100" dist="38100" dir="2700000" algn="tl">
                    <a:srgbClr val="C0C0C0"/>
                  </a:outerShdw>
                </a:effectLst>
              </a:rPr>
              <a:t>  </a:t>
            </a:r>
            <a:r>
              <a:rPr lang="en-GB" altLang="cs-CZ" b="1" i="1" smtClean="0">
                <a:solidFill>
                  <a:schemeClr val="tx1"/>
                </a:solidFill>
                <a:effectLst>
                  <a:outerShdw blurRad="38100" dist="38100" dir="2700000" algn="tl">
                    <a:srgbClr val="C0C0C0"/>
                  </a:outerShdw>
                </a:effectLst>
              </a:rPr>
              <a:t>183 dnů v roce</a:t>
            </a:r>
          </a:p>
        </p:txBody>
      </p:sp>
      <p:sp>
        <p:nvSpPr>
          <p:cNvPr id="37891" name="Rectangle 3"/>
          <p:cNvSpPr>
            <a:spLocks noGrp="1" noChangeArrowheads="1"/>
          </p:cNvSpPr>
          <p:nvPr>
            <p:ph type="body" idx="4294967295"/>
          </p:nvPr>
        </p:nvSpPr>
        <p:spPr>
          <a:xfrm>
            <a:off x="1370013" y="1827213"/>
            <a:ext cx="7315200" cy="3622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t>Poplatníkem, který se obvykle zdržuje na území ČR</a:t>
            </a:r>
            <a:r>
              <a:rPr lang="en-GB" altLang="cs-CZ" u="sng"/>
              <a:t>,</a:t>
            </a:r>
            <a:r>
              <a:rPr lang="en-GB" altLang="cs-CZ"/>
              <a:t> </a:t>
            </a:r>
            <a:r>
              <a:rPr lang="en-GB" altLang="cs-CZ" b="1"/>
              <a:t>je osoba, která zde pobývá alespoň 183 dnů, a to buď souvisle anebo v několika souvislých blocích. Do rozhodných dnů se započítávají i dny příjezdů a odjezdů, byť je to jen půlden.  </a:t>
            </a:r>
          </a:p>
        </p:txBody>
      </p:sp>
    </p:spTree>
    <p:extLst>
      <p:ext uri="{BB962C8B-B14F-4D97-AF65-F5344CB8AC3E}">
        <p14:creationId xmlns:p14="http://schemas.microsoft.com/office/powerpoint/2010/main" val="6794102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577850" y="2363788"/>
            <a:ext cx="7759700" cy="762000"/>
          </a:xfrm>
          <a:solidFill>
            <a:srgbClr val="00CCFF"/>
          </a:solidFill>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1">
            <a:spAutoFit/>
          </a:bodyPr>
          <a:lstStyle/>
          <a:p>
            <a:pPr algn="ctr" defTabSz="449263" eaLnBrk="1" hangingPunct="1">
              <a:buClr>
                <a:srgbClr val="010199"/>
              </a:buClr>
              <a:buFont typeface="Tahoma"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cs-CZ" sz="4400">
                <a:solidFill>
                  <a:srgbClr val="010199"/>
                </a:solidFill>
                <a:effectLst>
                  <a:outerShdw blurRad="38100" dist="38100" dir="2700000" algn="tl">
                    <a:srgbClr val="000000"/>
                  </a:outerShdw>
                </a:effectLst>
                <a:latin typeface="Tahoma" charset="0"/>
                <a:ea typeface="Lucida Sans Unicode" charset="0"/>
                <a:cs typeface="Lucida Sans Unicode" charset="0"/>
              </a:rPr>
              <a:t>  </a:t>
            </a:r>
            <a:r>
              <a:rPr lang="en-GB" altLang="cs-CZ" sz="4400">
                <a:solidFill>
                  <a:srgbClr val="010199"/>
                </a:solidFill>
                <a:effectLst>
                  <a:outerShdw blurRad="38100" dist="38100" dir="2700000" algn="tl">
                    <a:srgbClr val="000000"/>
                  </a:outerShdw>
                </a:effectLst>
                <a:latin typeface="Tahoma" charset="0"/>
                <a:ea typeface="Lucida Sans Unicode" charset="0"/>
                <a:cs typeface="Lucida Sans Unicode" charset="0"/>
              </a:rPr>
              <a:t>Daň z příjmů fyzických osob</a:t>
            </a:r>
          </a:p>
        </p:txBody>
      </p:sp>
      <p:sp>
        <p:nvSpPr>
          <p:cNvPr id="3075" name="Rectangle 3"/>
          <p:cNvSpPr>
            <a:spLocks noGrp="1" noChangeArrowheads="1"/>
          </p:cNvSpPr>
          <p:nvPr>
            <p:ph type="subTitle" idx="4294967295"/>
          </p:nvPr>
        </p:nvSpPr>
        <p:spPr>
          <a:xfrm>
            <a:off x="2051050" y="3789363"/>
            <a:ext cx="4978400" cy="23876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0" indent="0" algn="ctr" defTabSz="449263" eaLnBrk="1" hangingPunct="1">
              <a:buFont typeface="Wingdings" panose="05000000000000000000"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smtClean="0">
                <a:effectLst>
                  <a:outerShdw blurRad="38100" dist="38100" dir="2700000" algn="tl">
                    <a:srgbClr val="C0C0C0"/>
                  </a:outerShdw>
                </a:effectLst>
              </a:rPr>
              <a:t>z.č.586/1992 Sb., o</a:t>
            </a:r>
            <a:r>
              <a:rPr lang="en-GB" altLang="cs-CZ" smtClean="0">
                <a:effectLst>
                  <a:outerShdw blurRad="38100" dist="38100" dir="2700000" algn="tl">
                    <a:srgbClr val="C0C0C0"/>
                  </a:outerShdw>
                </a:effectLst>
              </a:rPr>
              <a:t> daních z příjmů, ve znění pozdějších změn a</a:t>
            </a:r>
            <a:r>
              <a:rPr lang="cs-CZ" altLang="cs-CZ" smtClean="0">
                <a:effectLst>
                  <a:outerShdw blurRad="38100" dist="38100" dir="2700000" algn="tl">
                    <a:srgbClr val="C0C0C0"/>
                  </a:outerShdw>
                </a:effectLst>
              </a:rPr>
              <a:t> </a:t>
            </a:r>
            <a:r>
              <a:rPr lang="en-GB" altLang="cs-CZ" smtClean="0">
                <a:effectLst>
                  <a:outerShdw blurRad="38100" dist="38100" dir="2700000" algn="tl">
                    <a:srgbClr val="C0C0C0"/>
                  </a:outerShdw>
                </a:effectLst>
              </a:rPr>
              <a:t>doplňků</a:t>
            </a:r>
          </a:p>
          <a:p>
            <a:pPr marL="0" indent="0" defTabSz="449263" eaLnBrk="1" hangingPunct="1">
              <a:buFont typeface="Wingdings" panose="05000000000000000000"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altLang="cs-CZ" smtClean="0">
              <a:effectLst>
                <a:outerShdw blurRad="38100" dist="38100" dir="2700000" algn="tl">
                  <a:srgbClr val="C0C0C0"/>
                </a:outerShdw>
              </a:effectLst>
            </a:endParaRPr>
          </a:p>
        </p:txBody>
      </p:sp>
    </p:spTree>
    <p:extLst>
      <p:ext uri="{BB962C8B-B14F-4D97-AF65-F5344CB8AC3E}">
        <p14:creationId xmlns:p14="http://schemas.microsoft.com/office/powerpoint/2010/main" val="9768331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1370013" y="522288"/>
            <a:ext cx="731520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smtClean="0">
                <a:solidFill>
                  <a:schemeClr val="tx1"/>
                </a:solidFill>
                <a:effectLst>
                  <a:outerShdw blurRad="38100" dist="38100" dir="2700000" algn="tl">
                    <a:srgbClr val="C0C0C0"/>
                  </a:outerShdw>
                </a:effectLst>
              </a:rPr>
              <a:t>Předmět daně</a:t>
            </a:r>
          </a:p>
        </p:txBody>
      </p:sp>
      <p:sp>
        <p:nvSpPr>
          <p:cNvPr id="39939" name="Rectangle 3"/>
          <p:cNvSpPr>
            <a:spLocks noGrp="1" noChangeArrowheads="1"/>
          </p:cNvSpPr>
          <p:nvPr>
            <p:ph type="body" idx="4294967295"/>
          </p:nvPr>
        </p:nvSpPr>
        <p:spPr>
          <a:xfrm>
            <a:off x="1370013" y="1827213"/>
            <a:ext cx="7315200" cy="36401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608013" indent="-608013" defTabSz="449263" eaLnBrk="1" hangingPunct="1">
              <a:buFont typeface="Tahoma"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i="1" u="sng" dirty="0" err="1"/>
              <a:t>Obecně</a:t>
            </a:r>
            <a:r>
              <a:rPr lang="en-GB" altLang="cs-CZ" u="sng" dirty="0"/>
              <a:t> </a:t>
            </a:r>
            <a:r>
              <a:rPr lang="en-GB" altLang="cs-CZ" dirty="0"/>
              <a:t>– </a:t>
            </a:r>
            <a:r>
              <a:rPr lang="en-GB" altLang="cs-CZ" b="1" dirty="0"/>
              <a:t>z </a:t>
            </a:r>
            <a:r>
              <a:rPr lang="en-GB" altLang="cs-CZ" b="1" dirty="0" err="1"/>
              <a:t>daňové</a:t>
            </a:r>
            <a:r>
              <a:rPr lang="en-GB" altLang="cs-CZ" b="1" dirty="0"/>
              <a:t> </a:t>
            </a:r>
            <a:r>
              <a:rPr lang="en-GB" altLang="cs-CZ" b="1" dirty="0" err="1"/>
              <a:t>teorie</a:t>
            </a:r>
            <a:endParaRPr lang="en-GB" altLang="cs-CZ" b="1" dirty="0"/>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dirty="0"/>
              <a:t>     </a:t>
            </a:r>
            <a:r>
              <a:rPr lang="en-GB" altLang="cs-CZ" b="1" dirty="0" smtClean="0"/>
              <a:t>  </a:t>
            </a:r>
            <a:r>
              <a:rPr lang="en-GB" altLang="cs-CZ" b="1" dirty="0" err="1" smtClean="0"/>
              <a:t>souhrn</a:t>
            </a:r>
            <a:r>
              <a:rPr lang="en-GB" altLang="cs-CZ" b="1" dirty="0" smtClean="0"/>
              <a:t> </a:t>
            </a:r>
            <a:r>
              <a:rPr lang="en-GB" altLang="cs-CZ" b="1" dirty="0" err="1"/>
              <a:t>skutečností</a:t>
            </a:r>
            <a:r>
              <a:rPr lang="en-GB" altLang="cs-CZ" b="1" dirty="0"/>
              <a:t>, </a:t>
            </a:r>
            <a:r>
              <a:rPr lang="en-GB" altLang="cs-CZ" b="1" dirty="0" err="1"/>
              <a:t>na</a:t>
            </a:r>
            <a:r>
              <a:rPr lang="en-GB" altLang="cs-CZ" b="1" dirty="0"/>
              <a:t> </a:t>
            </a:r>
            <a:r>
              <a:rPr lang="en-GB" altLang="cs-CZ" b="1" dirty="0" err="1"/>
              <a:t>které</a:t>
            </a:r>
            <a:r>
              <a:rPr lang="en-GB" altLang="cs-CZ" b="1" dirty="0"/>
              <a:t> PN </a:t>
            </a:r>
            <a:r>
              <a:rPr lang="en-GB" altLang="cs-CZ" b="1" dirty="0" err="1"/>
              <a:t>váže</a:t>
            </a:r>
            <a:r>
              <a:rPr lang="en-GB" altLang="cs-CZ" b="1" dirty="0"/>
              <a:t> </a:t>
            </a:r>
            <a:r>
              <a:rPr lang="en-GB" altLang="cs-CZ" b="1" dirty="0" err="1"/>
              <a:t>zásadní</a:t>
            </a:r>
            <a:r>
              <a:rPr lang="en-GB" altLang="cs-CZ" b="1" dirty="0"/>
              <a:t> </a:t>
            </a:r>
            <a:r>
              <a:rPr lang="en-GB" altLang="cs-CZ" b="1" dirty="0" err="1"/>
              <a:t>právní</a:t>
            </a:r>
            <a:r>
              <a:rPr lang="en-GB" altLang="cs-CZ" b="1" dirty="0"/>
              <a:t> </a:t>
            </a:r>
            <a:r>
              <a:rPr lang="en-GB" altLang="cs-CZ" b="1" dirty="0" err="1"/>
              <a:t>povin</a:t>
            </a:r>
            <a:r>
              <a:rPr lang="cs-CZ" altLang="cs-CZ" b="1" dirty="0"/>
              <a:t>n</a:t>
            </a:r>
            <a:r>
              <a:rPr lang="en-GB" altLang="cs-CZ" b="1" dirty="0" err="1"/>
              <a:t>ost</a:t>
            </a:r>
            <a:r>
              <a:rPr lang="cs-CZ" altLang="cs-CZ" b="1" dirty="0"/>
              <a:t>  </a:t>
            </a:r>
            <a:r>
              <a:rPr lang="en-GB" altLang="cs-CZ" b="1" dirty="0"/>
              <a:t>= </a:t>
            </a:r>
            <a:endParaRPr lang="cs-CZ" altLang="cs-CZ" b="1" dirty="0"/>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r>
              <a:rPr lang="cs-CZ" altLang="cs-CZ" b="1" dirty="0" smtClean="0"/>
              <a:t>  </a:t>
            </a:r>
            <a:r>
              <a:rPr lang="en-GB" altLang="cs-CZ" b="1" dirty="0" smtClean="0"/>
              <a:t>DAŇOV</a:t>
            </a:r>
            <a:r>
              <a:rPr lang="cs-CZ" altLang="cs-CZ" b="1" dirty="0"/>
              <a:t>Á </a:t>
            </a:r>
            <a:r>
              <a:rPr lang="en-GB" altLang="cs-CZ" b="1" dirty="0"/>
              <a:t> POVINNOST</a:t>
            </a:r>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GB" altLang="cs-CZ" b="1" dirty="0"/>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sz="2800" b="1" dirty="0" smtClean="0"/>
              <a:t>      Pozitivní  </a:t>
            </a:r>
            <a:r>
              <a:rPr lang="cs-CZ" altLang="cs-CZ" sz="2800" b="1" dirty="0"/>
              <a:t>x</a:t>
            </a:r>
            <a:r>
              <a:rPr lang="cs-CZ" altLang="cs-CZ" sz="2800" b="1" dirty="0" smtClean="0"/>
              <a:t> </a:t>
            </a:r>
            <a:r>
              <a:rPr lang="cs-CZ" altLang="cs-CZ" sz="2800" b="1" dirty="0"/>
              <a:t>Negativní vymezení </a:t>
            </a:r>
            <a:r>
              <a:rPr lang="cs-CZ" altLang="cs-CZ" sz="2800" b="1" dirty="0" smtClean="0"/>
              <a:t>PD</a:t>
            </a:r>
          </a:p>
          <a:p>
            <a:pPr marL="608013" indent="-608013" defTabSz="449263" eaLnBrk="1" hangingPunct="1">
              <a:buFont typeface="Tahoma"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sz="2800" b="1" dirty="0"/>
              <a:t> </a:t>
            </a:r>
            <a:r>
              <a:rPr lang="cs-CZ" altLang="cs-CZ" sz="2800" b="1" dirty="0" smtClean="0"/>
              <a:t>     (co není předmětem daně) </a:t>
            </a:r>
            <a:endParaRPr lang="en-GB" altLang="cs-CZ" sz="2800" b="1" dirty="0"/>
          </a:p>
        </p:txBody>
      </p:sp>
    </p:spTree>
    <p:extLst>
      <p:ext uri="{BB962C8B-B14F-4D97-AF65-F5344CB8AC3E}">
        <p14:creationId xmlns:p14="http://schemas.microsoft.com/office/powerpoint/2010/main" val="12469620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457200" y="-276225"/>
            <a:ext cx="8229600" cy="25288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b="1" i="1" smtClean="0">
                <a:solidFill>
                  <a:schemeClr val="tx1"/>
                </a:solidFill>
                <a:effectLst>
                  <a:outerShdw blurRad="38100" dist="38100" dir="2700000" algn="tl">
                    <a:srgbClr val="C0C0C0"/>
                  </a:outerShdw>
                </a:effectLst>
              </a:rPr>
              <a:t>         </a:t>
            </a:r>
            <a:br>
              <a:rPr lang="cs-CZ" altLang="cs-CZ" sz="3200" b="1" i="1" smtClean="0">
                <a:solidFill>
                  <a:schemeClr val="tx1"/>
                </a:solidFill>
                <a:effectLst>
                  <a:outerShdw blurRad="38100" dist="38100" dir="2700000" algn="tl">
                    <a:srgbClr val="C0C0C0"/>
                  </a:outerShdw>
                </a:effectLst>
              </a:rPr>
            </a:br>
            <a:r>
              <a:rPr lang="cs-CZ" altLang="cs-CZ" sz="3200" b="1" i="1" smtClean="0">
                <a:solidFill>
                  <a:schemeClr val="tx1"/>
                </a:solidFill>
                <a:effectLst>
                  <a:outerShdw blurRad="38100" dist="38100" dir="2700000" algn="tl">
                    <a:srgbClr val="C0C0C0"/>
                  </a:outerShdw>
                </a:effectLst>
              </a:rPr>
              <a:t/>
            </a:r>
            <a:br>
              <a:rPr lang="cs-CZ" altLang="cs-CZ" sz="3200" b="1" i="1" smtClean="0">
                <a:solidFill>
                  <a:schemeClr val="tx1"/>
                </a:solidFill>
                <a:effectLst>
                  <a:outerShdw blurRad="38100" dist="38100" dir="2700000" algn="tl">
                    <a:srgbClr val="C0C0C0"/>
                  </a:outerShdw>
                </a:effectLst>
              </a:rPr>
            </a:br>
            <a:r>
              <a:rPr lang="cs-CZ" altLang="cs-CZ" sz="3200" b="1" i="1" smtClean="0">
                <a:solidFill>
                  <a:schemeClr val="tx1"/>
                </a:solidFill>
                <a:effectLst>
                  <a:outerShdw blurRad="38100" dist="38100" dir="2700000" algn="tl">
                    <a:srgbClr val="C0C0C0"/>
                  </a:outerShdw>
                </a:effectLst>
              </a:rPr>
              <a:t>        </a:t>
            </a:r>
            <a:r>
              <a:rPr lang="en-GB" altLang="cs-CZ" sz="3200" b="1" i="1" smtClean="0">
                <a:solidFill>
                  <a:schemeClr val="tx1"/>
                </a:solidFill>
                <a:effectLst>
                  <a:outerShdw blurRad="38100" dist="38100" dir="2700000" algn="tl">
                    <a:srgbClr val="C0C0C0"/>
                  </a:outerShdw>
                </a:effectLst>
              </a:rPr>
              <a:t>Předmět</a:t>
            </a:r>
            <a:r>
              <a:rPr lang="cs-CZ" altLang="cs-CZ" sz="3200" b="1" i="1" smtClean="0">
                <a:solidFill>
                  <a:schemeClr val="tx1"/>
                </a:solidFill>
                <a:effectLst>
                  <a:outerShdw blurRad="38100" dist="38100" dir="2700000" algn="tl">
                    <a:srgbClr val="C0C0C0"/>
                  </a:outerShdw>
                </a:effectLst>
              </a:rPr>
              <a:t>em</a:t>
            </a:r>
            <a:r>
              <a:rPr lang="en-GB" altLang="cs-CZ" sz="3200" b="1" i="1" smtClean="0">
                <a:solidFill>
                  <a:schemeClr val="tx1"/>
                </a:solidFill>
                <a:effectLst>
                  <a:outerShdw blurRad="38100" dist="38100" dir="2700000" algn="tl">
                    <a:srgbClr val="C0C0C0"/>
                  </a:outerShdw>
                </a:effectLst>
              </a:rPr>
              <a:t> daně z příjmů </a:t>
            </a:r>
            <a:r>
              <a:rPr lang="cs-CZ" altLang="cs-CZ" sz="3200" b="1" i="1" smtClean="0">
                <a:solidFill>
                  <a:schemeClr val="tx1"/>
                </a:solidFill>
                <a:effectLst>
                  <a:outerShdw blurRad="38100" dist="38100" dir="2700000" algn="tl">
                    <a:srgbClr val="C0C0C0"/>
                  </a:outerShdw>
                </a:effectLst>
              </a:rPr>
              <a:t>  </a:t>
            </a:r>
            <a:r>
              <a:rPr lang="en-GB" altLang="cs-CZ" sz="3200" b="1" i="1" smtClean="0">
                <a:solidFill>
                  <a:schemeClr val="tx1"/>
                </a:solidFill>
                <a:effectLst>
                  <a:outerShdw blurRad="38100" dist="38100" dir="2700000" algn="tl">
                    <a:srgbClr val="C0C0C0"/>
                  </a:outerShdw>
                </a:effectLst>
              </a:rPr>
              <a:t>fyzických </a:t>
            </a:r>
            <a:r>
              <a:rPr lang="cs-CZ" altLang="cs-CZ" sz="3200" b="1" i="1" smtClean="0">
                <a:solidFill>
                  <a:schemeClr val="tx1"/>
                </a:solidFill>
                <a:effectLst>
                  <a:outerShdw blurRad="38100" dist="38100" dir="2700000" algn="tl">
                    <a:srgbClr val="C0C0C0"/>
                  </a:outerShdw>
                </a:effectLst>
              </a:rPr>
              <a:t> </a:t>
            </a:r>
            <a:r>
              <a:rPr lang="en-GB" altLang="cs-CZ" sz="3200" b="1" i="1" smtClean="0">
                <a:solidFill>
                  <a:schemeClr val="tx1"/>
                </a:solidFill>
                <a:effectLst>
                  <a:outerShdw blurRad="38100" dist="38100" dir="2700000" algn="tl">
                    <a:srgbClr val="C0C0C0"/>
                  </a:outerShdw>
                </a:effectLst>
              </a:rPr>
              <a:t>osob  jsou:</a:t>
            </a:r>
            <a:br>
              <a:rPr lang="en-GB" altLang="cs-CZ" sz="3200" b="1" i="1" smtClean="0">
                <a:solidFill>
                  <a:schemeClr val="tx1"/>
                </a:solidFill>
                <a:effectLst>
                  <a:outerShdw blurRad="38100" dist="38100" dir="2700000" algn="tl">
                    <a:srgbClr val="C0C0C0"/>
                  </a:outerShdw>
                </a:effectLst>
              </a:rPr>
            </a:br>
            <a:endParaRPr lang="en-GB" altLang="cs-CZ" sz="3200" b="1" i="1" smtClean="0">
              <a:solidFill>
                <a:schemeClr val="tx1"/>
              </a:solidFill>
              <a:effectLst>
                <a:outerShdw blurRad="38100" dist="38100" dir="2700000" algn="tl">
                  <a:srgbClr val="C0C0C0"/>
                </a:outerShdw>
              </a:effectLst>
            </a:endParaRPr>
          </a:p>
        </p:txBody>
      </p:sp>
      <p:sp>
        <p:nvSpPr>
          <p:cNvPr id="41987" name="Rectangle 3"/>
          <p:cNvSpPr>
            <a:spLocks noGrp="1" noChangeArrowheads="1"/>
          </p:cNvSpPr>
          <p:nvPr>
            <p:ph type="body" idx="4294967295"/>
          </p:nvPr>
        </p:nvSpPr>
        <p:spPr>
          <a:xfrm>
            <a:off x="1370013" y="2105025"/>
            <a:ext cx="7313612" cy="40798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a:t>příjmy ze závislé činnosti § 6</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a:t>příjmy </a:t>
            </a:r>
            <a:r>
              <a:rPr lang="cs-CZ" altLang="cs-CZ" b="1"/>
              <a:t>ze </a:t>
            </a:r>
            <a:r>
              <a:rPr lang="en-GB" altLang="cs-CZ" b="1"/>
              <a:t>samostatné činnosti § 7</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a:t>příjmy z kapitálového majetku § 8</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a:t>příjmy z nájmu § 9</a:t>
            </a:r>
          </a:p>
          <a:p>
            <a:pPr marL="608013" indent="-608013" defTabSz="449263" eaLnBrk="1" hangingPunct="1">
              <a:spcBef>
                <a:spcPts val="9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a:t>ostatní příjmy § 10</a:t>
            </a:r>
            <a:br>
              <a:rPr lang="en-GB" altLang="cs-CZ" b="1"/>
            </a:br>
            <a:endParaRPr lang="en-GB" altLang="cs-CZ" b="1"/>
          </a:p>
        </p:txBody>
      </p:sp>
    </p:spTree>
    <p:extLst>
      <p:ext uri="{BB962C8B-B14F-4D97-AF65-F5344CB8AC3E}">
        <p14:creationId xmlns:p14="http://schemas.microsoft.com/office/powerpoint/2010/main" val="711669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1370013" y="522288"/>
            <a:ext cx="731520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b="1" smtClean="0">
                <a:solidFill>
                  <a:srgbClr val="FF0000"/>
                </a:solidFill>
                <a:effectLst>
                  <a:outerShdw blurRad="38100" dist="38100" dir="2700000" algn="tl">
                    <a:srgbClr val="C0C0C0"/>
                  </a:outerShdw>
                </a:effectLst>
              </a:rPr>
              <a:t>  </a:t>
            </a:r>
            <a:r>
              <a:rPr lang="en-GB" altLang="cs-CZ" sz="4000" b="1" smtClean="0">
                <a:solidFill>
                  <a:schemeClr val="tx1"/>
                </a:solidFill>
                <a:effectLst>
                  <a:outerShdw blurRad="38100" dist="38100" dir="2700000" algn="tl">
                    <a:srgbClr val="C0C0C0"/>
                  </a:outerShdw>
                </a:effectLst>
              </a:rPr>
              <a:t>Příjem</a:t>
            </a:r>
          </a:p>
        </p:txBody>
      </p:sp>
      <p:sp>
        <p:nvSpPr>
          <p:cNvPr id="44035" name="Rectangle 3"/>
          <p:cNvSpPr>
            <a:spLocks noGrp="1" noChangeArrowheads="1"/>
          </p:cNvSpPr>
          <p:nvPr>
            <p:ph type="body" idx="4294967295"/>
          </p:nvPr>
        </p:nvSpPr>
        <p:spPr>
          <a:xfrm>
            <a:off x="2974975" y="2130425"/>
            <a:ext cx="5656263" cy="398532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b="1" dirty="0"/>
              <a:t>   </a:t>
            </a:r>
            <a:r>
              <a:rPr lang="en-GB" altLang="cs-CZ" b="1" u="sng" dirty="0" err="1"/>
              <a:t>Příjmem</a:t>
            </a:r>
            <a:r>
              <a:rPr lang="en-GB" altLang="cs-CZ" b="1" dirty="0"/>
              <a:t> = </a:t>
            </a:r>
            <a:r>
              <a:rPr lang="cs-CZ" altLang="cs-CZ" b="1" dirty="0"/>
              <a:t> </a:t>
            </a:r>
          </a:p>
          <a:p>
            <a:pPr marL="341313" indent="-341313" defTabSz="449263" eaLnBrk="1" hangingPunct="1">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peněžní</a:t>
            </a:r>
            <a:r>
              <a:rPr lang="en-GB" altLang="cs-CZ" b="1" dirty="0"/>
              <a:t> </a:t>
            </a:r>
            <a:endParaRPr lang="cs-CZ" altLang="cs-CZ" b="1" dirty="0"/>
          </a:p>
          <a:p>
            <a:pPr marL="341313" indent="-341313" defTabSz="449263" eaLnBrk="1" hangingPunct="1">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nepeněžní</a:t>
            </a:r>
            <a:r>
              <a:rPr lang="en-GB" altLang="cs-CZ" b="1" dirty="0"/>
              <a:t> ( </a:t>
            </a:r>
            <a:r>
              <a:rPr lang="en-GB" altLang="cs-CZ" b="1" dirty="0" err="1"/>
              <a:t>naturální</a:t>
            </a:r>
            <a:r>
              <a:rPr lang="en-GB" altLang="cs-CZ" b="1" dirty="0"/>
              <a:t> ) </a:t>
            </a:r>
            <a:r>
              <a:rPr lang="en-GB" altLang="cs-CZ" dirty="0" err="1" smtClean="0"/>
              <a:t>ze</a:t>
            </a:r>
            <a:r>
              <a:rPr lang="en-GB" altLang="cs-CZ" dirty="0" smtClean="0"/>
              <a:t> z. </a:t>
            </a:r>
            <a:r>
              <a:rPr lang="en-GB" altLang="cs-CZ" dirty="0" err="1" smtClean="0"/>
              <a:t>musí</a:t>
            </a:r>
            <a:r>
              <a:rPr lang="en-GB" altLang="cs-CZ" dirty="0" smtClean="0"/>
              <a:t> </a:t>
            </a:r>
            <a:r>
              <a:rPr lang="en-GB" altLang="cs-CZ" dirty="0" err="1" smtClean="0"/>
              <a:t>být</a:t>
            </a:r>
            <a:r>
              <a:rPr lang="en-GB" altLang="cs-CZ" dirty="0" smtClean="0"/>
              <a:t> </a:t>
            </a:r>
            <a:r>
              <a:rPr lang="en-GB" altLang="cs-CZ" dirty="0" err="1" smtClean="0"/>
              <a:t>oceněn</a:t>
            </a:r>
            <a:endParaRPr lang="en-GB" altLang="cs-CZ" dirty="0"/>
          </a:p>
          <a:p>
            <a:pPr marL="341313" indent="-341313" defTabSz="449263" eaLnBrk="1" hangingPunct="1">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dosažený</a:t>
            </a:r>
            <a:r>
              <a:rPr lang="en-GB" altLang="cs-CZ" b="1" dirty="0"/>
              <a:t> </a:t>
            </a:r>
            <a:r>
              <a:rPr lang="en-GB" altLang="cs-CZ" b="1" dirty="0" err="1"/>
              <a:t>směnou</a:t>
            </a:r>
            <a:endParaRPr lang="en-GB" altLang="cs-CZ" b="1" dirty="0"/>
          </a:p>
          <a:p>
            <a:pPr marL="341313" indent="-341313" defTabSz="449263" eaLnBrk="1" hangingPunct="1">
              <a:lnSpc>
                <a:spcPct val="8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    </a:t>
            </a:r>
            <a:r>
              <a:rPr lang="en-GB" altLang="cs-CZ" sz="2500" dirty="0"/>
              <a:t>( </a:t>
            </a:r>
            <a:r>
              <a:rPr lang="en-GB" altLang="cs-CZ" sz="2500" dirty="0" err="1"/>
              <a:t>např</a:t>
            </a:r>
            <a:r>
              <a:rPr lang="en-GB" altLang="cs-CZ" sz="2500" dirty="0"/>
              <a:t>. </a:t>
            </a:r>
            <a:r>
              <a:rPr lang="en-GB" altLang="cs-CZ" sz="2500" dirty="0" err="1"/>
              <a:t>dva</a:t>
            </a:r>
            <a:r>
              <a:rPr lang="en-GB" altLang="cs-CZ" sz="2500" dirty="0"/>
              <a:t> </a:t>
            </a:r>
            <a:r>
              <a:rPr lang="en-GB" altLang="cs-CZ" sz="2500" dirty="0" err="1"/>
              <a:t>poplatníci</a:t>
            </a:r>
            <a:r>
              <a:rPr lang="en-GB" altLang="cs-CZ" sz="2500" dirty="0"/>
              <a:t> </a:t>
            </a:r>
            <a:r>
              <a:rPr lang="en-GB" altLang="cs-CZ" sz="2500" dirty="0" err="1"/>
              <a:t>si</a:t>
            </a:r>
            <a:r>
              <a:rPr lang="en-GB" altLang="cs-CZ" sz="2500" dirty="0"/>
              <a:t> </a:t>
            </a:r>
            <a:r>
              <a:rPr lang="en-GB" altLang="cs-CZ" sz="2500" dirty="0" err="1"/>
              <a:t>navzájem</a:t>
            </a:r>
            <a:r>
              <a:rPr lang="en-GB" altLang="cs-CZ" sz="2500" dirty="0"/>
              <a:t> </a:t>
            </a:r>
            <a:r>
              <a:rPr lang="en-GB" altLang="cs-CZ" sz="2500" dirty="0" err="1"/>
              <a:t>zdarma</a:t>
            </a:r>
            <a:r>
              <a:rPr lang="en-GB" altLang="cs-CZ" sz="2500" dirty="0"/>
              <a:t> </a:t>
            </a:r>
            <a:r>
              <a:rPr lang="en-GB" altLang="cs-CZ" sz="2500" dirty="0" err="1"/>
              <a:t>poskytují</a:t>
            </a:r>
            <a:r>
              <a:rPr lang="en-GB" altLang="cs-CZ" sz="2500" dirty="0"/>
              <a:t> </a:t>
            </a:r>
            <a:r>
              <a:rPr lang="en-GB" altLang="cs-CZ" sz="2500" dirty="0" err="1"/>
              <a:t>své</a:t>
            </a:r>
            <a:r>
              <a:rPr lang="en-GB" altLang="cs-CZ" sz="2500" dirty="0"/>
              <a:t> </a:t>
            </a:r>
            <a:r>
              <a:rPr lang="en-GB" altLang="cs-CZ" sz="2500" dirty="0" err="1"/>
              <a:t>služby</a:t>
            </a:r>
            <a:r>
              <a:rPr lang="en-GB" altLang="cs-CZ" sz="2500" dirty="0"/>
              <a:t> ), </a:t>
            </a:r>
            <a:r>
              <a:rPr lang="en-GB" altLang="cs-CZ" sz="2500" dirty="0" err="1"/>
              <a:t>včetně</a:t>
            </a:r>
            <a:r>
              <a:rPr lang="en-GB" altLang="cs-CZ" sz="2500" dirty="0"/>
              <a:t> </a:t>
            </a:r>
            <a:r>
              <a:rPr lang="en-GB" altLang="cs-CZ" sz="2500" dirty="0" err="1"/>
              <a:t>darů</a:t>
            </a:r>
            <a:r>
              <a:rPr lang="en-GB" altLang="cs-CZ" sz="2500" dirty="0"/>
              <a:t>. </a:t>
            </a:r>
          </a:p>
          <a:p>
            <a:pPr marL="341313" indent="-341313" defTabSz="449263" eaLnBrk="1" hangingPunct="1">
              <a:lnSpc>
                <a:spcPct val="80000"/>
              </a:lnSpc>
              <a:spcBef>
                <a:spcPts val="6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500" dirty="0"/>
          </a:p>
          <a:p>
            <a:pPr marL="341313" indent="-341313" defTabSz="449263" eaLnBrk="1" hangingPunct="1">
              <a:lnSpc>
                <a:spcPct val="80000"/>
              </a:lnSpc>
              <a:spcBef>
                <a:spcPts val="6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P-</a:t>
            </a:r>
            <a:r>
              <a:rPr lang="en-GB" altLang="cs-CZ" sz="2500" b="1" dirty="0"/>
              <a:t> </a:t>
            </a:r>
            <a:r>
              <a:rPr lang="en-GB" altLang="cs-CZ" sz="2500" b="1" dirty="0" err="1"/>
              <a:t>pravidelné</a:t>
            </a:r>
            <a:r>
              <a:rPr lang="en-GB" altLang="cs-CZ" sz="2500" b="1" dirty="0"/>
              <a:t> </a:t>
            </a:r>
            <a:r>
              <a:rPr lang="en-GB" altLang="cs-CZ" sz="2500" b="1" dirty="0" err="1"/>
              <a:t>nebo</a:t>
            </a:r>
            <a:r>
              <a:rPr lang="en-GB" altLang="cs-CZ" sz="2500" b="1" dirty="0"/>
              <a:t> </a:t>
            </a:r>
            <a:r>
              <a:rPr lang="en-GB" altLang="cs-CZ" sz="2500" b="1" dirty="0" err="1"/>
              <a:t>jednorázové</a:t>
            </a:r>
            <a:r>
              <a:rPr lang="en-GB" altLang="cs-CZ" sz="2100" b="1" dirty="0"/>
              <a:t>.</a:t>
            </a:r>
          </a:p>
          <a:p>
            <a:pPr marL="341313" indent="-341313" defTabSz="449263" eaLnBrk="1" hangingPunct="1">
              <a:lnSpc>
                <a:spcPct val="80000"/>
              </a:lnSpc>
              <a:spcBef>
                <a:spcPts val="6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100" dirty="0"/>
          </a:p>
        </p:txBody>
      </p:sp>
    </p:spTree>
    <p:extLst>
      <p:ext uri="{BB962C8B-B14F-4D97-AF65-F5344CB8AC3E}">
        <p14:creationId xmlns:p14="http://schemas.microsoft.com/office/powerpoint/2010/main" val="20491049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dirty="0" smtClean="0">
                <a:solidFill>
                  <a:schemeClr val="tx1"/>
                </a:solidFill>
                <a:effectLst>
                  <a:outerShdw blurRad="38100" dist="38100" dir="2700000" algn="tl">
                    <a:srgbClr val="C0C0C0"/>
                  </a:outerShdw>
                </a:effectLst>
              </a:rPr>
              <a:t>Předmětem daně nejsou např.</a:t>
            </a:r>
            <a:r>
              <a:rPr lang="cs-CZ" altLang="cs-CZ" b="1" dirty="0">
                <a:solidFill>
                  <a:schemeClr val="tx1"/>
                </a:solidFill>
                <a:effectLst>
                  <a:outerShdw blurRad="38100" dist="38100" dir="2700000" algn="tl">
                    <a:srgbClr val="C0C0C0"/>
                  </a:outerShdw>
                </a:effectLst>
              </a:rPr>
              <a:t/>
            </a:r>
            <a:br>
              <a:rPr lang="cs-CZ" altLang="cs-CZ" b="1" dirty="0">
                <a:solidFill>
                  <a:schemeClr val="tx1"/>
                </a:solidFill>
                <a:effectLst>
                  <a:outerShdw blurRad="38100" dist="38100" dir="2700000" algn="tl">
                    <a:srgbClr val="C0C0C0"/>
                  </a:outerShdw>
                </a:effectLst>
              </a:rPr>
            </a:br>
            <a:r>
              <a:rPr lang="cs-CZ" altLang="cs-CZ" sz="2800" b="1" i="1" dirty="0" smtClean="0">
                <a:solidFill>
                  <a:schemeClr val="tx1"/>
                </a:solidFill>
                <a:effectLst>
                  <a:outerShdw blurRad="38100" dist="38100" dir="2700000" algn="tl">
                    <a:srgbClr val="C0C0C0"/>
                  </a:outerShdw>
                </a:effectLst>
              </a:rPr>
              <a:t>negativní vymezení předmětu</a:t>
            </a:r>
            <a:endParaRPr lang="cs-CZ" altLang="cs-CZ" b="1" i="1" dirty="0" smtClean="0">
              <a:solidFill>
                <a:schemeClr val="tx1"/>
              </a:solidFill>
              <a:effectLst>
                <a:outerShdw blurRad="38100" dist="38100" dir="2700000" algn="tl">
                  <a:srgbClr val="C0C0C0"/>
                </a:outerShdw>
              </a:effectLst>
            </a:endParaRPr>
          </a:p>
        </p:txBody>
      </p:sp>
      <p:sp>
        <p:nvSpPr>
          <p:cNvPr id="47107" name="Zástupný symbol pro obsah 2"/>
          <p:cNvSpPr>
            <a:spLocks noGrp="1"/>
          </p:cNvSpPr>
          <p:nvPr>
            <p:ph idx="4294967295"/>
          </p:nvPr>
        </p:nvSpPr>
        <p:spPr/>
        <p:txBody>
          <a:bodyPr/>
          <a:lstStyle/>
          <a:p>
            <a:pPr marL="0" indent="0" eaLnBrk="1" hangingPunct="1">
              <a:buFont typeface="Wingdings" charset="2"/>
              <a:buNone/>
            </a:pPr>
            <a:r>
              <a:rPr lang="cs-CZ" altLang="cs-CZ" b="1" u="sng" dirty="0"/>
              <a:t>a) příjmy získané</a:t>
            </a:r>
          </a:p>
          <a:p>
            <a:pPr marL="0" indent="0" eaLnBrk="1" hangingPunct="1">
              <a:buFontTx/>
              <a:buAutoNum type="arabicPeriod"/>
            </a:pPr>
            <a:r>
              <a:rPr lang="cs-CZ" altLang="cs-CZ" dirty="0"/>
              <a:t>nabytím akcií nebo podílových listů</a:t>
            </a:r>
          </a:p>
          <a:p>
            <a:pPr marL="0" indent="0" eaLnBrk="1" hangingPunct="1">
              <a:buFontTx/>
              <a:buAutoNum type="arabicPeriod"/>
            </a:pPr>
            <a:r>
              <a:rPr lang="cs-CZ" altLang="cs-CZ" dirty="0"/>
              <a:t>vydáním podle právních předpisů upravujících restituci majetku,</a:t>
            </a:r>
          </a:p>
          <a:p>
            <a:pPr marL="0" indent="0" eaLnBrk="1" hangingPunct="1">
              <a:buFont typeface="Wingdings" charset="2"/>
              <a:buNone/>
            </a:pPr>
            <a:r>
              <a:rPr lang="cs-CZ" altLang="cs-CZ" b="1" u="sng" dirty="0"/>
              <a:t>b) úvěry nebo zápůjčky s výjimkou</a:t>
            </a:r>
          </a:p>
          <a:p>
            <a:pPr marL="0" indent="0" eaLnBrk="1" hangingPunct="1">
              <a:buFont typeface="Wingdings" charset="2"/>
              <a:buNone/>
            </a:pPr>
            <a:r>
              <a:rPr lang="cs-CZ" altLang="cs-CZ" b="1" u="sng" dirty="0" smtClean="0"/>
              <a:t>c</a:t>
            </a:r>
            <a:r>
              <a:rPr lang="cs-CZ" altLang="cs-CZ" b="1" u="sng" dirty="0"/>
              <a:t>) příjmy z rozšíření rozsahu nebo vypořádání společného jmění manželů</a:t>
            </a:r>
          </a:p>
          <a:p>
            <a:pPr marL="0" indent="0" eaLnBrk="1" hangingPunct="1">
              <a:buFont typeface="Wingdings" charset="2"/>
              <a:buNone/>
            </a:pPr>
            <a:endParaRPr lang="cs-CZ" altLang="cs-CZ" dirty="0" smtClean="0"/>
          </a:p>
          <a:p>
            <a:pPr marL="0" indent="0" algn="ctr" eaLnBrk="1" hangingPunct="1">
              <a:buFont typeface="Wingdings" charset="2"/>
              <a:buNone/>
            </a:pPr>
            <a:r>
              <a:rPr lang="cs-CZ" altLang="cs-CZ" sz="2800" b="1" dirty="0" smtClean="0"/>
              <a:t>(</a:t>
            </a:r>
            <a:r>
              <a:rPr lang="cs-CZ" altLang="cs-CZ" sz="2800" b="1" dirty="0"/>
              <a:t>upraveno § 3 odst. 4)</a:t>
            </a:r>
          </a:p>
        </p:txBody>
      </p:sp>
    </p:spTree>
    <p:extLst>
      <p:ext uri="{BB962C8B-B14F-4D97-AF65-F5344CB8AC3E}">
        <p14:creationId xmlns:p14="http://schemas.microsoft.com/office/powerpoint/2010/main" val="114817782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smtClean="0">
                <a:solidFill>
                  <a:schemeClr val="tx1"/>
                </a:solidFill>
                <a:effectLst>
                  <a:outerShdw blurRad="38100" dist="38100" dir="2700000" algn="tl">
                    <a:srgbClr val="C0C0C0"/>
                  </a:outerShdw>
                </a:effectLst>
              </a:rPr>
              <a:t>Osvobození od daně</a:t>
            </a:r>
          </a:p>
        </p:txBody>
      </p:sp>
      <p:sp>
        <p:nvSpPr>
          <p:cNvPr id="48131" name="Zástupný symbol pro obsah 2"/>
          <p:cNvSpPr>
            <a:spLocks noGrp="1"/>
          </p:cNvSpPr>
          <p:nvPr>
            <p:ph idx="4294967295"/>
          </p:nvPr>
        </p:nvSpPr>
        <p:spPr/>
        <p:txBody>
          <a:bodyPr/>
          <a:lstStyle/>
          <a:p>
            <a:pPr eaLnBrk="1" hangingPunct="1"/>
            <a:r>
              <a:rPr lang="cs-CZ" altLang="cs-CZ" sz="2500" b="1" dirty="0"/>
              <a:t>příjem z prodeje rodinného domu a souvisejícího pozemku, nebo jednotky, která nezahrnuje nebytový prostor jiný než garáž, sklep nebo komora, a souvisejícího pozemku, </a:t>
            </a:r>
            <a:r>
              <a:rPr lang="cs-CZ" altLang="cs-CZ" sz="2500" b="1" u="sng" dirty="0"/>
              <a:t>pokud v něm prodávající měl bydliště nejméně po dobu 2 let bezprostředně před prodejem</a:t>
            </a:r>
          </a:p>
          <a:p>
            <a:r>
              <a:rPr lang="cs-CZ" altLang="cs-CZ" sz="2500" b="1" dirty="0"/>
              <a:t>příjem z prodeje nemovitých věcí (ostatní) neosvobozený výše, přesáhne-li doba mezi nabytím </a:t>
            </a:r>
            <a:r>
              <a:rPr lang="cs-CZ" altLang="cs-CZ" sz="2500" b="1" u="sng" dirty="0"/>
              <a:t>vlastnického práva </a:t>
            </a:r>
            <a:r>
              <a:rPr lang="cs-CZ" altLang="cs-CZ" sz="2500" b="1" dirty="0"/>
              <a:t>k těmto věcem a jejich prodejem dobu </a:t>
            </a:r>
            <a:r>
              <a:rPr lang="cs-CZ" altLang="cs-CZ" sz="2500" b="1" u="sng" dirty="0"/>
              <a:t>5 let</a:t>
            </a:r>
          </a:p>
        </p:txBody>
      </p:sp>
    </p:spTree>
    <p:extLst>
      <p:ext uri="{BB962C8B-B14F-4D97-AF65-F5344CB8AC3E}">
        <p14:creationId xmlns:p14="http://schemas.microsoft.com/office/powerpoint/2010/main" val="13656879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1370013" y="555625"/>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mtClean="0">
                <a:solidFill>
                  <a:schemeClr val="tx1"/>
                </a:solidFill>
                <a:effectLst>
                  <a:outerShdw blurRad="38100" dist="38100" dir="2700000" algn="tl">
                    <a:srgbClr val="C0C0C0"/>
                  </a:outerShdw>
                </a:effectLst>
              </a:rPr>
              <a:t>Příjmy ze závislé činnosti §6</a:t>
            </a:r>
          </a:p>
        </p:txBody>
      </p:sp>
      <p:sp>
        <p:nvSpPr>
          <p:cNvPr id="49155" name="Rectangle 3"/>
          <p:cNvSpPr>
            <a:spLocks noGrp="1" noChangeArrowheads="1"/>
          </p:cNvSpPr>
          <p:nvPr>
            <p:ph type="body" idx="4294967295"/>
          </p:nvPr>
        </p:nvSpPr>
        <p:spPr>
          <a:xfrm>
            <a:off x="1058863" y="2319338"/>
            <a:ext cx="7566025" cy="44672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0" indent="0" defTabSz="449263" eaLnBrk="1" hangingPunct="1">
              <a:lnSpc>
                <a:spcPct val="8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300" b="1" u="sng"/>
              <a:t>Plnění v podobě:</a:t>
            </a:r>
          </a:p>
          <a:p>
            <a:pPr marL="0" indent="0" defTabSz="449263" eaLnBrk="1" hangingPunct="1">
              <a:lnSpc>
                <a:spcPct val="80000"/>
              </a:lnSpc>
              <a:spcBef>
                <a:spcPts val="900"/>
              </a:spcBef>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u="sng"/>
              <a:t>příjm</a:t>
            </a:r>
            <a:r>
              <a:rPr lang="cs-CZ" altLang="cs-CZ" sz="3300" b="1" u="sng"/>
              <a:t>ů</a:t>
            </a:r>
            <a:r>
              <a:rPr lang="en-GB" altLang="cs-CZ" sz="3300" b="1" u="sng"/>
              <a:t> ze současného </a:t>
            </a:r>
            <a:r>
              <a:rPr lang="en-GB" altLang="cs-CZ" sz="3300" b="1"/>
              <a:t>nebo dřívějšího pracovního, služebního, členského či jiného obdobného poměru</a:t>
            </a:r>
            <a:r>
              <a:rPr lang="cs-CZ" altLang="cs-CZ" sz="3300" b="1"/>
              <a:t> v nichž poplatník </a:t>
            </a:r>
            <a:r>
              <a:rPr lang="cs-CZ" altLang="cs-CZ" sz="3300" b="1" u="sng">
                <a:solidFill>
                  <a:srgbClr val="FF0000"/>
                </a:solidFill>
              </a:rPr>
              <a:t>při výkonu práce pro plátce příjmu je povinen dbát příkazů plátce,</a:t>
            </a:r>
          </a:p>
          <a:p>
            <a:pPr marL="0" indent="0" defTabSz="449263" eaLnBrk="1" hangingPunct="1">
              <a:lnSpc>
                <a:spcPct val="8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300" b="1"/>
              <a:t>2. </a:t>
            </a:r>
            <a:r>
              <a:rPr lang="cs-CZ" altLang="cs-CZ" sz="3300" b="1" u="sng"/>
              <a:t>funkčního požitku,</a:t>
            </a:r>
            <a:endParaRPr lang="en-GB" altLang="cs-CZ" sz="3300" b="1" u="sng"/>
          </a:p>
          <a:p>
            <a:pPr marL="0" indent="0" defTabSz="449263" eaLnBrk="1" hangingPunct="1">
              <a:lnSpc>
                <a:spcPct val="8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300" b="1"/>
          </a:p>
        </p:txBody>
      </p:sp>
    </p:spTree>
    <p:extLst>
      <p:ext uri="{BB962C8B-B14F-4D97-AF65-F5344CB8AC3E}">
        <p14:creationId xmlns:p14="http://schemas.microsoft.com/office/powerpoint/2010/main" val="17992529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mtClean="0">
                <a:solidFill>
                  <a:schemeClr val="tx1"/>
                </a:solidFill>
                <a:effectLst>
                  <a:outerShdw blurRad="38100" dist="38100" dir="2700000" algn="tl">
                    <a:srgbClr val="C0C0C0"/>
                  </a:outerShdw>
                </a:effectLst>
              </a:rPr>
              <a:t>Předmětem daně není:</a:t>
            </a:r>
          </a:p>
        </p:txBody>
      </p:sp>
      <p:sp>
        <p:nvSpPr>
          <p:cNvPr id="56323" name="Rectangle 3"/>
          <p:cNvSpPr>
            <a:spLocks noGrp="1" noChangeArrowheads="1"/>
          </p:cNvSpPr>
          <p:nvPr>
            <p:ph type="body" idx="4294967295"/>
          </p:nvPr>
        </p:nvSpPr>
        <p:spPr>
          <a:xfrm>
            <a:off x="838200" y="2187575"/>
            <a:ext cx="8007350" cy="472281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608013" indent="-608013" defTabSz="449263" eaLnBrk="1" hangingPunct="1">
              <a:buFont typeface="Tahoma"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a:t>náhrady cestovních výdajů, poskytovaných v souvislosti s výkonem závislé činnosti</a:t>
            </a:r>
          </a:p>
          <a:p>
            <a:pPr marL="608013" indent="-608013" defTabSz="449263" eaLnBrk="1" hangingPunct="1">
              <a:buFont typeface="Tahoma"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a:t>náhrady za opotřebení vlastního nářadí, zařízení a předmětů potřebných pro výkon práce, které jsou poskytovány zaměstnancům  na základě zákoníku práce.</a:t>
            </a:r>
          </a:p>
          <a:p>
            <a:pPr marL="608013" indent="-608013" defTabSz="449263" eaLnBrk="1" hangingPunct="1">
              <a:buFont typeface="Wingdings" charset="2"/>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GB" altLang="cs-CZ"/>
          </a:p>
        </p:txBody>
      </p:sp>
    </p:spTree>
    <p:extLst>
      <p:ext uri="{BB962C8B-B14F-4D97-AF65-F5344CB8AC3E}">
        <p14:creationId xmlns:p14="http://schemas.microsoft.com/office/powerpoint/2010/main" val="8317561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1370013" y="200969"/>
            <a:ext cx="7178675" cy="1387176"/>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2800" b="1" dirty="0" smtClean="0">
                <a:solidFill>
                  <a:schemeClr val="tx1"/>
                </a:solidFill>
                <a:effectLst>
                  <a:outerShdw blurRad="38100" dist="38100" dir="2700000" algn="tl">
                    <a:srgbClr val="C0C0C0"/>
                  </a:outerShdw>
                </a:effectLst>
              </a:rPr>
              <a:t/>
            </a:r>
            <a:br>
              <a:rPr lang="en-GB" altLang="cs-CZ" sz="2800" b="1" dirty="0" smtClean="0">
                <a:solidFill>
                  <a:schemeClr val="tx1"/>
                </a:solidFill>
                <a:effectLst>
                  <a:outerShdw blurRad="38100" dist="38100" dir="2700000" algn="tl">
                    <a:srgbClr val="C0C0C0"/>
                  </a:outerShdw>
                </a:effectLst>
              </a:rPr>
            </a:br>
            <a:r>
              <a:rPr lang="en-GB" altLang="cs-CZ" sz="2800" dirty="0">
                <a:solidFill>
                  <a:schemeClr val="tx1"/>
                </a:solidFill>
                <a:effectLst>
                  <a:outerShdw blurRad="38100" dist="38100" dir="2700000" algn="tl">
                    <a:srgbClr val="C0C0C0"/>
                  </a:outerShdw>
                </a:effectLst>
              </a:rPr>
              <a:t/>
            </a:r>
            <a:br>
              <a:rPr lang="en-GB" altLang="cs-CZ" sz="2800" dirty="0">
                <a:solidFill>
                  <a:schemeClr val="tx1"/>
                </a:solidFill>
                <a:effectLst>
                  <a:outerShdw blurRad="38100" dist="38100" dir="2700000" algn="tl">
                    <a:srgbClr val="C0C0C0"/>
                  </a:outerShdw>
                </a:effectLst>
              </a:rPr>
            </a:br>
            <a:r>
              <a:rPr lang="en-GB" altLang="cs-CZ" sz="2800" b="1" dirty="0" err="1" smtClean="0">
                <a:solidFill>
                  <a:schemeClr val="tx1"/>
                </a:solidFill>
                <a:effectLst>
                  <a:outerShdw blurRad="38100" dist="38100" dir="2700000" algn="tl">
                    <a:srgbClr val="C0C0C0"/>
                  </a:outerShdw>
                </a:effectLst>
              </a:rPr>
              <a:t>Příjmy</a:t>
            </a:r>
            <a:r>
              <a:rPr lang="cs-CZ" altLang="cs-CZ" sz="2800" b="1" dirty="0" smtClean="0">
                <a:solidFill>
                  <a:schemeClr val="tx1"/>
                </a:solidFill>
                <a:effectLst>
                  <a:outerShdw blurRad="38100" dist="38100" dir="2700000" algn="tl">
                    <a:srgbClr val="C0C0C0"/>
                  </a:outerShdw>
                </a:effectLst>
              </a:rPr>
              <a:t> ze </a:t>
            </a:r>
            <a:r>
              <a:rPr lang="en-GB" altLang="cs-CZ" sz="2800" b="1" dirty="0" err="1" smtClean="0">
                <a:solidFill>
                  <a:schemeClr val="tx1"/>
                </a:solidFill>
                <a:effectLst>
                  <a:outerShdw blurRad="38100" dist="38100" dir="2700000" algn="tl">
                    <a:srgbClr val="C0C0C0"/>
                  </a:outerShdw>
                </a:effectLst>
              </a:rPr>
              <a:t>samostatné</a:t>
            </a:r>
            <a:r>
              <a:rPr lang="cs-CZ" altLang="cs-CZ" sz="2800" b="1" dirty="0" smtClean="0">
                <a:solidFill>
                  <a:schemeClr val="tx1"/>
                </a:solidFill>
                <a:effectLst>
                  <a:outerShdw blurRad="38100" dist="38100" dir="2700000" algn="tl">
                    <a:srgbClr val="C0C0C0"/>
                  </a:outerShdw>
                </a:effectLst>
              </a:rPr>
              <a:t> </a:t>
            </a:r>
            <a:r>
              <a:rPr lang="en-GB" altLang="cs-CZ" sz="2800" b="1" dirty="0" err="1" smtClean="0">
                <a:solidFill>
                  <a:schemeClr val="tx1"/>
                </a:solidFill>
                <a:effectLst>
                  <a:outerShdw blurRad="38100" dist="38100" dir="2700000" algn="tl">
                    <a:srgbClr val="C0C0C0"/>
                  </a:outerShdw>
                </a:effectLst>
              </a:rPr>
              <a:t>činnosti</a:t>
            </a:r>
            <a:r>
              <a:rPr lang="en-GB" altLang="cs-CZ" sz="2800" b="1" dirty="0" smtClean="0">
                <a:solidFill>
                  <a:schemeClr val="tx1"/>
                </a:solidFill>
                <a:effectLst>
                  <a:outerShdw blurRad="38100" dist="38100" dir="2700000" algn="tl">
                    <a:srgbClr val="C0C0C0"/>
                  </a:outerShdw>
                </a:effectLst>
              </a:rPr>
              <a:t> §7</a:t>
            </a:r>
          </a:p>
        </p:txBody>
      </p:sp>
      <p:sp>
        <p:nvSpPr>
          <p:cNvPr id="58371" name="Rectangle 3"/>
          <p:cNvSpPr>
            <a:spLocks noGrp="1" noChangeArrowheads="1"/>
          </p:cNvSpPr>
          <p:nvPr>
            <p:ph type="body" idx="4294967295"/>
          </p:nvPr>
        </p:nvSpPr>
        <p:spPr>
          <a:xfrm>
            <a:off x="1952625" y="1909763"/>
            <a:ext cx="6681788" cy="4514186"/>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457200" indent="-457200" defTabSz="449263" eaLnBrk="1" hangingPunct="1">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i="1" dirty="0" err="1" smtClean="0"/>
              <a:t>Příjmem</a:t>
            </a:r>
            <a:r>
              <a:rPr lang="en-GB" altLang="cs-CZ" sz="2800" b="1" i="1" dirty="0" smtClean="0"/>
              <a:t> </a:t>
            </a:r>
            <a:r>
              <a:rPr lang="en-GB" altLang="cs-CZ" sz="2800" b="1" i="1" dirty="0" err="1"/>
              <a:t>ze</a:t>
            </a:r>
            <a:r>
              <a:rPr lang="en-GB" altLang="cs-CZ" sz="2800" b="1" i="1" dirty="0"/>
              <a:t> </a:t>
            </a:r>
            <a:r>
              <a:rPr lang="en-GB" altLang="cs-CZ" sz="2800" b="1" i="1" dirty="0" err="1"/>
              <a:t>samostatné</a:t>
            </a:r>
            <a:r>
              <a:rPr lang="en-GB" altLang="cs-CZ" sz="2800" b="1" i="1" dirty="0"/>
              <a:t> </a:t>
            </a:r>
            <a:r>
              <a:rPr lang="en-GB" altLang="cs-CZ" sz="2800" b="1" i="1" dirty="0" err="1"/>
              <a:t>činnosti</a:t>
            </a:r>
            <a:r>
              <a:rPr lang="en-GB" altLang="cs-CZ" sz="2800" b="1" i="1" dirty="0"/>
              <a:t>, </a:t>
            </a:r>
            <a:r>
              <a:rPr lang="en-GB" altLang="cs-CZ" sz="2800" b="1" i="1" dirty="0" err="1"/>
              <a:t>pokud</a:t>
            </a:r>
            <a:r>
              <a:rPr lang="en-GB" altLang="cs-CZ" sz="2800" b="1" i="1" dirty="0"/>
              <a:t> </a:t>
            </a:r>
            <a:r>
              <a:rPr lang="en-GB" altLang="cs-CZ" sz="2800" b="1" i="1" dirty="0" err="1"/>
              <a:t>nepatří</a:t>
            </a:r>
            <a:r>
              <a:rPr lang="en-GB" altLang="cs-CZ" sz="2800" b="1" i="1" dirty="0"/>
              <a:t> do </a:t>
            </a:r>
            <a:r>
              <a:rPr lang="en-GB" altLang="cs-CZ" sz="2800" b="1" i="1" dirty="0" err="1"/>
              <a:t>příjmů</a:t>
            </a:r>
            <a:r>
              <a:rPr lang="en-GB" altLang="cs-CZ" sz="2800" b="1" i="1" dirty="0"/>
              <a:t> </a:t>
            </a:r>
            <a:r>
              <a:rPr lang="en-GB" altLang="cs-CZ" sz="2800" b="1" i="1" dirty="0" err="1"/>
              <a:t>uvedených</a:t>
            </a:r>
            <a:r>
              <a:rPr lang="en-GB" altLang="cs-CZ" sz="2800" b="1" i="1" dirty="0"/>
              <a:t> v § 6, </a:t>
            </a:r>
          </a:p>
          <a:p>
            <a:pPr marL="0" indent="0" defTabSz="449263" eaLnBrk="1" hangingPunct="1">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800" b="1" i="1" dirty="0" smtClean="0"/>
              <a:t>         </a:t>
            </a:r>
            <a:r>
              <a:rPr lang="cs-CZ" altLang="cs-CZ" sz="3200" b="1" i="1" u="sng" dirty="0" smtClean="0"/>
              <a:t>(</a:t>
            </a:r>
            <a:r>
              <a:rPr lang="cs-CZ" altLang="cs-CZ" sz="3200" b="1" i="1" u="sng" dirty="0"/>
              <a:t>dříve příjmy z podnikání)</a:t>
            </a:r>
            <a:endParaRPr lang="en-GB" altLang="cs-CZ" sz="3200" b="1" i="1" u="sng" dirty="0"/>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800" b="1" i="1" dirty="0"/>
              <a:t>2. </a:t>
            </a:r>
            <a:r>
              <a:rPr lang="en-GB" altLang="cs-CZ" sz="2800" b="1" i="1" dirty="0" err="1"/>
              <a:t>Příjmem</a:t>
            </a:r>
            <a:r>
              <a:rPr lang="en-GB" altLang="cs-CZ" sz="2800" b="1" i="1" dirty="0"/>
              <a:t> </a:t>
            </a:r>
            <a:r>
              <a:rPr lang="en-GB" altLang="cs-CZ" sz="2800" b="1" i="1" dirty="0" err="1"/>
              <a:t>ze</a:t>
            </a:r>
            <a:r>
              <a:rPr lang="en-GB" altLang="cs-CZ" sz="2800" b="1" i="1" dirty="0"/>
              <a:t> </a:t>
            </a:r>
            <a:r>
              <a:rPr lang="en-GB" altLang="cs-CZ" sz="2800" b="1" i="1" dirty="0" err="1"/>
              <a:t>samostatné</a:t>
            </a:r>
            <a:r>
              <a:rPr lang="en-GB" altLang="cs-CZ" sz="2800" b="1" i="1" dirty="0"/>
              <a:t> </a:t>
            </a:r>
            <a:r>
              <a:rPr lang="en-GB" altLang="cs-CZ" sz="2800" b="1" i="1" dirty="0" err="1"/>
              <a:t>činnosti</a:t>
            </a:r>
            <a:r>
              <a:rPr lang="cs-CZ" altLang="cs-CZ" sz="2800" b="1" i="1" dirty="0"/>
              <a:t> </a:t>
            </a:r>
            <a:r>
              <a:rPr lang="en-GB" altLang="cs-CZ" sz="2800" b="1" i="1" dirty="0" err="1"/>
              <a:t>pokud</a:t>
            </a:r>
            <a:r>
              <a:rPr lang="en-GB" altLang="cs-CZ" sz="2800" b="1" i="1" dirty="0"/>
              <a:t> </a:t>
            </a:r>
            <a:r>
              <a:rPr lang="en-GB" altLang="cs-CZ" sz="2800" b="1" i="1" dirty="0" err="1"/>
              <a:t>nepatří</a:t>
            </a:r>
            <a:r>
              <a:rPr lang="en-GB" altLang="cs-CZ" sz="2800" b="1" i="1" dirty="0"/>
              <a:t> do </a:t>
            </a:r>
            <a:r>
              <a:rPr lang="en-GB" altLang="cs-CZ" sz="2800" b="1" i="1" dirty="0" err="1"/>
              <a:t>příjmů</a:t>
            </a:r>
            <a:r>
              <a:rPr lang="en-GB" altLang="cs-CZ" sz="2800" b="1" i="1" dirty="0"/>
              <a:t> </a:t>
            </a:r>
            <a:r>
              <a:rPr lang="en-GB" altLang="cs-CZ" sz="2800" b="1" i="1" dirty="0" err="1"/>
              <a:t>uvedených</a:t>
            </a:r>
            <a:r>
              <a:rPr lang="en-GB" altLang="cs-CZ" sz="2800" b="1" i="1" dirty="0"/>
              <a:t> v § 6</a:t>
            </a:r>
            <a:r>
              <a:rPr lang="cs-CZ" altLang="cs-CZ" sz="2800" b="1" i="1" dirty="0"/>
              <a:t> je dále </a:t>
            </a:r>
          </a:p>
          <a:p>
            <a:pPr marL="341313" indent="-341313" algn="ctr"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600" b="1" i="1" dirty="0" smtClean="0"/>
              <a:t>    </a:t>
            </a:r>
            <a:r>
              <a:rPr lang="cs-CZ" altLang="cs-CZ" sz="3200" b="1" i="1" u="sng" dirty="0" smtClean="0"/>
              <a:t>(dříve </a:t>
            </a:r>
            <a:r>
              <a:rPr lang="cs-CZ" altLang="cs-CZ" sz="3200" b="1" i="1" u="sng" dirty="0"/>
              <a:t>příjmy z </a:t>
            </a:r>
            <a:r>
              <a:rPr lang="en-GB" altLang="cs-CZ" sz="3200" b="1" i="1" u="sng" dirty="0" err="1"/>
              <a:t>jiné</a:t>
            </a:r>
            <a:r>
              <a:rPr lang="en-GB" altLang="cs-CZ" sz="3200" b="1" i="1" u="sng" dirty="0"/>
              <a:t> </a:t>
            </a:r>
            <a:r>
              <a:rPr lang="en-GB" altLang="cs-CZ" sz="3200" b="1" i="1" u="sng" dirty="0" err="1"/>
              <a:t>samostatn</a:t>
            </a:r>
            <a:r>
              <a:rPr lang="cs-CZ" altLang="cs-CZ" sz="3200" b="1" i="1" u="sng" dirty="0" err="1"/>
              <a:t>é</a:t>
            </a:r>
            <a:r>
              <a:rPr lang="cs-CZ" altLang="cs-CZ" sz="3200" b="1" i="1" u="sng" dirty="0"/>
              <a:t> </a:t>
            </a:r>
            <a:r>
              <a:rPr lang="en-GB" altLang="cs-CZ" sz="3200" b="1" i="1" u="sng" dirty="0" err="1"/>
              <a:t>výdělečné</a:t>
            </a:r>
            <a:r>
              <a:rPr lang="en-GB" altLang="cs-CZ" sz="3200" b="1" i="1" u="sng" dirty="0"/>
              <a:t> </a:t>
            </a:r>
            <a:r>
              <a:rPr lang="en-GB" altLang="cs-CZ" sz="3200" b="1" i="1" u="sng" dirty="0" err="1"/>
              <a:t>činnosti</a:t>
            </a:r>
            <a:r>
              <a:rPr lang="cs-CZ" altLang="cs-CZ" sz="3200" b="1" i="1" dirty="0"/>
              <a:t>)</a:t>
            </a:r>
            <a:endParaRPr lang="en-GB" altLang="cs-CZ" sz="2800" b="1" i="1" dirty="0"/>
          </a:p>
        </p:txBody>
      </p:sp>
    </p:spTree>
    <p:extLst>
      <p:ext uri="{BB962C8B-B14F-4D97-AF65-F5344CB8AC3E}">
        <p14:creationId xmlns:p14="http://schemas.microsoft.com/office/powerpoint/2010/main" val="6394731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1370013" y="333425"/>
            <a:ext cx="7315200" cy="1079399"/>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CC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u="sng" dirty="0" smtClean="0">
                <a:solidFill>
                  <a:schemeClr val="tx1"/>
                </a:solidFill>
                <a:effectLst>
                  <a:outerShdw blurRad="38100" dist="38100" dir="2700000" algn="tl">
                    <a:srgbClr val="C0C0C0"/>
                  </a:outerShdw>
                </a:effectLst>
              </a:rPr>
              <a:t>1.Příjmy </a:t>
            </a:r>
            <a:r>
              <a:rPr lang="en-GB" altLang="cs-CZ" sz="3200" b="1" i="1" u="sng" dirty="0" err="1" smtClean="0">
                <a:solidFill>
                  <a:schemeClr val="tx1"/>
                </a:solidFill>
                <a:effectLst>
                  <a:outerShdw blurRad="38100" dist="38100" dir="2700000" algn="tl">
                    <a:srgbClr val="C0C0C0"/>
                  </a:outerShdw>
                </a:effectLst>
              </a:rPr>
              <a:t>ze</a:t>
            </a:r>
            <a:r>
              <a:rPr lang="en-GB" altLang="cs-CZ" sz="3200" b="1" i="1" u="sng" dirty="0" smtClean="0">
                <a:solidFill>
                  <a:schemeClr val="tx1"/>
                </a:solidFill>
                <a:effectLst>
                  <a:outerShdw blurRad="38100" dist="38100" dir="2700000" algn="tl">
                    <a:srgbClr val="C0C0C0"/>
                  </a:outerShdw>
                </a:effectLst>
              </a:rPr>
              <a:t> </a:t>
            </a:r>
            <a:r>
              <a:rPr lang="en-GB" altLang="cs-CZ" sz="3200" b="1" i="1" u="sng" dirty="0" err="1" smtClean="0">
                <a:solidFill>
                  <a:schemeClr val="tx1"/>
                </a:solidFill>
                <a:effectLst>
                  <a:outerShdw blurRad="38100" dist="38100" dir="2700000" algn="tl">
                    <a:srgbClr val="C0C0C0"/>
                  </a:outerShdw>
                </a:effectLst>
              </a:rPr>
              <a:t>samostatné</a:t>
            </a:r>
            <a:r>
              <a:rPr lang="en-GB" altLang="cs-CZ" sz="3200" b="1" i="1" u="sng" dirty="0" smtClean="0">
                <a:solidFill>
                  <a:schemeClr val="tx1"/>
                </a:solidFill>
                <a:effectLst>
                  <a:outerShdw blurRad="38100" dist="38100" dir="2700000" algn="tl">
                    <a:srgbClr val="C0C0C0"/>
                  </a:outerShdw>
                </a:effectLst>
              </a:rPr>
              <a:t> </a:t>
            </a:r>
            <a:r>
              <a:rPr lang="en-GB" altLang="cs-CZ" sz="3200" b="1" i="1" u="sng" dirty="0" err="1" smtClean="0">
                <a:solidFill>
                  <a:schemeClr val="tx1"/>
                </a:solidFill>
                <a:effectLst>
                  <a:outerShdw blurRad="38100" dist="38100" dir="2700000" algn="tl">
                    <a:srgbClr val="C0C0C0"/>
                  </a:outerShdw>
                </a:effectLst>
              </a:rPr>
              <a:t>činnosti</a:t>
            </a:r>
            <a:r>
              <a:rPr lang="cs-CZ" altLang="cs-CZ" sz="3200" b="1" i="1" u="sng" dirty="0" smtClean="0">
                <a:solidFill>
                  <a:schemeClr val="tx1"/>
                </a:solidFill>
                <a:effectLst>
                  <a:outerShdw blurRad="38100" dist="38100" dir="2700000" algn="tl">
                    <a:srgbClr val="C0C0C0"/>
                  </a:outerShdw>
                </a:effectLst>
              </a:rPr>
              <a:t>-</a:t>
            </a:r>
            <a:r>
              <a:rPr lang="en-GB" altLang="cs-CZ" sz="3200" b="1" i="1" u="sng" dirty="0" smtClean="0">
                <a:solidFill>
                  <a:schemeClr val="tx1"/>
                </a:solidFill>
                <a:effectLst>
                  <a:outerShdw blurRad="38100" dist="38100" dir="2700000" algn="tl">
                    <a:srgbClr val="C0C0C0"/>
                  </a:outerShdw>
                </a:effectLst>
              </a:rPr>
              <a:t/>
            </a:r>
            <a:br>
              <a:rPr lang="en-GB" altLang="cs-CZ" sz="3200" b="1" i="1" u="sng" dirty="0" smtClean="0">
                <a:solidFill>
                  <a:schemeClr val="tx1"/>
                </a:solidFill>
                <a:effectLst>
                  <a:outerShdw blurRad="38100" dist="38100" dir="2700000" algn="tl">
                    <a:srgbClr val="C0C0C0"/>
                  </a:outerShdw>
                </a:effectLst>
              </a:rPr>
            </a:br>
            <a:r>
              <a:rPr lang="en-GB" altLang="cs-CZ" sz="3200" i="1" u="sng" dirty="0" err="1" smtClean="0">
                <a:solidFill>
                  <a:schemeClr val="tx1"/>
                </a:solidFill>
                <a:effectLst>
                  <a:outerShdw blurRad="38100" dist="38100" dir="2700000" algn="tl">
                    <a:srgbClr val="C0C0C0"/>
                  </a:outerShdw>
                </a:effectLst>
              </a:rPr>
              <a:t>tzn</a:t>
            </a:r>
            <a:r>
              <a:rPr lang="en-GB" altLang="cs-CZ" sz="3200" i="1" u="sng" dirty="0" smtClean="0">
                <a:solidFill>
                  <a:schemeClr val="tx1"/>
                </a:solidFill>
                <a:effectLst>
                  <a:outerShdw blurRad="38100" dist="38100" dir="2700000" algn="tl">
                    <a:srgbClr val="C0C0C0"/>
                  </a:outerShdw>
                </a:effectLst>
              </a:rPr>
              <a:t>. </a:t>
            </a:r>
            <a:r>
              <a:rPr lang="en-GB" altLang="cs-CZ" sz="3200" i="1" u="sng" dirty="0" err="1" smtClean="0">
                <a:solidFill>
                  <a:schemeClr val="tx1"/>
                </a:solidFill>
                <a:effectLst>
                  <a:outerShdw blurRad="38100" dist="38100" dir="2700000" algn="tl">
                    <a:srgbClr val="C0C0C0"/>
                  </a:outerShdw>
                </a:effectLst>
              </a:rPr>
              <a:t>podnikání</a:t>
            </a:r>
            <a:endParaRPr lang="en-GB" altLang="cs-CZ" sz="3200" b="1" i="1" u="sng" dirty="0" smtClean="0">
              <a:solidFill>
                <a:schemeClr val="tx1"/>
              </a:solidFill>
              <a:effectLst>
                <a:outerShdw blurRad="38100" dist="38100" dir="2700000" algn="tl">
                  <a:srgbClr val="C0C0C0"/>
                </a:outerShdw>
              </a:effectLst>
            </a:endParaRPr>
          </a:p>
        </p:txBody>
      </p:sp>
      <p:sp>
        <p:nvSpPr>
          <p:cNvPr id="60419" name="Rectangle 3"/>
          <p:cNvSpPr>
            <a:spLocks noGrp="1" noChangeArrowheads="1"/>
          </p:cNvSpPr>
          <p:nvPr>
            <p:ph type="body" idx="4294967295"/>
          </p:nvPr>
        </p:nvSpPr>
        <p:spPr>
          <a:xfrm>
            <a:off x="617538" y="1989138"/>
            <a:ext cx="7931150" cy="4231031"/>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a:t>
            </a:r>
            <a:r>
              <a:rPr lang="en-GB" altLang="cs-CZ" sz="2800" b="1" dirty="0" err="1"/>
              <a:t>ze</a:t>
            </a:r>
            <a:r>
              <a:rPr lang="en-GB" altLang="cs-CZ" sz="2800" b="1" dirty="0"/>
              <a:t> </a:t>
            </a:r>
            <a:r>
              <a:rPr lang="en-GB" altLang="cs-CZ" sz="2800" b="1" dirty="0" err="1"/>
              <a:t>zemědělské</a:t>
            </a:r>
            <a:r>
              <a:rPr lang="en-GB" altLang="cs-CZ" sz="2800" b="1" dirty="0"/>
              <a:t> </a:t>
            </a:r>
            <a:r>
              <a:rPr lang="en-GB" altLang="cs-CZ" sz="2800" b="1" dirty="0" err="1"/>
              <a:t>výroby</a:t>
            </a:r>
            <a:r>
              <a:rPr lang="en-GB" altLang="cs-CZ" sz="2800" b="1" dirty="0"/>
              <a:t>, </a:t>
            </a:r>
            <a:r>
              <a:rPr lang="en-GB" altLang="cs-CZ" sz="2800" b="1" dirty="0" err="1"/>
              <a:t>lesního</a:t>
            </a:r>
            <a:r>
              <a:rPr lang="en-GB" altLang="cs-CZ" sz="2800" b="1" dirty="0"/>
              <a:t> a </a:t>
            </a:r>
            <a:r>
              <a:rPr lang="en-GB" altLang="cs-CZ" sz="2800" b="1" dirty="0" err="1"/>
              <a:t>vodního</a:t>
            </a:r>
            <a:r>
              <a:rPr lang="en-GB" altLang="cs-CZ" sz="2800" b="1" dirty="0"/>
              <a:t> </a:t>
            </a:r>
            <a:r>
              <a:rPr lang="en-GB" altLang="cs-CZ" sz="2800" b="1" dirty="0" err="1"/>
              <a:t>hospodářství</a:t>
            </a:r>
            <a:r>
              <a:rPr lang="en-GB" altLang="cs-CZ" sz="2800" b="1" dirty="0"/>
              <a:t>, </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a:t>
            </a:r>
            <a:r>
              <a:rPr lang="en-GB" altLang="cs-CZ" sz="2800" b="1" dirty="0" err="1"/>
              <a:t>ze</a:t>
            </a:r>
            <a:r>
              <a:rPr lang="en-GB" altLang="cs-CZ" sz="2800" b="1" dirty="0"/>
              <a:t> </a:t>
            </a:r>
            <a:r>
              <a:rPr lang="en-GB" altLang="cs-CZ" sz="2800" b="1" dirty="0" err="1"/>
              <a:t>živnostensk</a:t>
            </a:r>
            <a:r>
              <a:rPr lang="cs-CZ" altLang="cs-CZ" sz="2800" b="1" dirty="0" err="1"/>
              <a:t>ého</a:t>
            </a:r>
            <a:r>
              <a:rPr lang="cs-CZ" altLang="cs-CZ" sz="2800" b="1" dirty="0"/>
              <a:t> podnikání,</a:t>
            </a:r>
            <a:endParaRPr lang="en-GB" altLang="cs-CZ" sz="2800" b="1" dirty="0"/>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z </a:t>
            </a:r>
            <a:r>
              <a:rPr lang="en-GB" altLang="cs-CZ" sz="2800" b="1" dirty="0" err="1"/>
              <a:t>jiného</a:t>
            </a:r>
            <a:r>
              <a:rPr lang="en-GB" altLang="cs-CZ" sz="2800" b="1" dirty="0"/>
              <a:t> </a:t>
            </a:r>
            <a:r>
              <a:rPr lang="en-GB" altLang="cs-CZ" sz="2800" b="1" dirty="0" err="1"/>
              <a:t>podnikání</a:t>
            </a:r>
            <a:r>
              <a:rPr lang="en-GB" altLang="cs-CZ" sz="2800" b="1" dirty="0"/>
              <a:t> </a:t>
            </a:r>
            <a:r>
              <a:rPr lang="cs-CZ" altLang="cs-CZ" sz="2800" b="1" dirty="0"/>
              <a:t>po</a:t>
            </a:r>
            <a:r>
              <a:rPr lang="en-GB" altLang="cs-CZ" sz="2800" b="1" dirty="0" err="1"/>
              <a:t>dle</a:t>
            </a:r>
            <a:r>
              <a:rPr lang="en-GB" altLang="cs-CZ" sz="2800" b="1" dirty="0"/>
              <a:t> </a:t>
            </a:r>
            <a:r>
              <a:rPr lang="en-GB" altLang="cs-CZ" sz="2800" b="1" dirty="0" err="1"/>
              <a:t>zvláštních</a:t>
            </a:r>
            <a:r>
              <a:rPr lang="en-GB" altLang="cs-CZ" sz="2800" b="1" dirty="0"/>
              <a:t> </a:t>
            </a:r>
            <a:r>
              <a:rPr lang="en-GB" altLang="cs-CZ" sz="2800" b="1" dirty="0" err="1"/>
              <a:t>předpisů</a:t>
            </a:r>
            <a:r>
              <a:rPr lang="en-GB" altLang="cs-CZ" sz="2800" b="1" dirty="0"/>
              <a:t> ( </a:t>
            </a:r>
            <a:r>
              <a:rPr lang="en-GB" altLang="cs-CZ" sz="2800" b="1" i="1" dirty="0" err="1"/>
              <a:t>např</a:t>
            </a:r>
            <a:r>
              <a:rPr lang="en-GB" altLang="cs-CZ" sz="2800" b="1" i="1" dirty="0"/>
              <a:t>. </a:t>
            </a:r>
            <a:r>
              <a:rPr lang="en-GB" altLang="cs-CZ" sz="2800" b="1" i="1" dirty="0" err="1"/>
              <a:t>zákon</a:t>
            </a:r>
            <a:r>
              <a:rPr lang="en-GB" altLang="cs-CZ" sz="2800" b="1" i="1" dirty="0"/>
              <a:t> o </a:t>
            </a:r>
            <a:r>
              <a:rPr lang="en-GB" altLang="cs-CZ" sz="2800" b="1" i="1" dirty="0" err="1"/>
              <a:t>advokacii</a:t>
            </a:r>
            <a:r>
              <a:rPr lang="en-GB" altLang="cs-CZ" sz="2800" b="1" i="1" dirty="0"/>
              <a:t>, </a:t>
            </a:r>
            <a:r>
              <a:rPr lang="en-GB" altLang="cs-CZ" sz="2800" b="1" i="1" dirty="0" err="1"/>
              <a:t>lékaři</a:t>
            </a:r>
            <a:r>
              <a:rPr lang="en-GB" altLang="cs-CZ" sz="2800" b="1" i="1" dirty="0"/>
              <a:t>, </a:t>
            </a:r>
            <a:r>
              <a:rPr lang="en-GB" altLang="cs-CZ" sz="2800" b="1" i="1" dirty="0" err="1"/>
              <a:t>auditoři</a:t>
            </a:r>
            <a:r>
              <a:rPr lang="en-GB" altLang="cs-CZ" sz="2800" b="1" i="1" dirty="0"/>
              <a:t>), </a:t>
            </a:r>
            <a:endParaRPr lang="cs-CZ" altLang="cs-CZ" sz="2800" b="1" i="1" dirty="0"/>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podíly</a:t>
            </a:r>
            <a:r>
              <a:rPr lang="en-GB" altLang="cs-CZ" sz="2800" b="1" dirty="0"/>
              <a:t> </a:t>
            </a:r>
            <a:r>
              <a:rPr lang="en-GB" altLang="cs-CZ" sz="2800" b="1" dirty="0" err="1"/>
              <a:t>společníků</a:t>
            </a:r>
            <a:r>
              <a:rPr lang="en-GB" altLang="cs-CZ" sz="2800" b="1" dirty="0"/>
              <a:t> </a:t>
            </a:r>
            <a:r>
              <a:rPr lang="en-GB" altLang="cs-CZ" sz="2800" b="1" dirty="0" err="1"/>
              <a:t>veřejné</a:t>
            </a:r>
            <a:r>
              <a:rPr lang="en-GB" altLang="cs-CZ" sz="2800" b="1" dirty="0"/>
              <a:t> </a:t>
            </a:r>
            <a:r>
              <a:rPr lang="en-GB" altLang="cs-CZ" sz="2800" b="1" dirty="0" err="1"/>
              <a:t>obchodní</a:t>
            </a:r>
            <a:r>
              <a:rPr lang="en-GB" altLang="cs-CZ" sz="2800" b="1" dirty="0"/>
              <a:t> </a:t>
            </a:r>
            <a:r>
              <a:rPr lang="en-GB" altLang="cs-CZ" sz="2800" b="1" dirty="0" err="1"/>
              <a:t>společnosti</a:t>
            </a:r>
            <a:r>
              <a:rPr lang="en-GB" altLang="cs-CZ" sz="2800" b="1" dirty="0"/>
              <a:t> a </a:t>
            </a:r>
            <a:r>
              <a:rPr lang="en-GB" altLang="cs-CZ" sz="2800" b="1" dirty="0" err="1"/>
              <a:t>komplementářů</a:t>
            </a:r>
            <a:r>
              <a:rPr lang="en-GB" altLang="cs-CZ" sz="2800" b="1" dirty="0"/>
              <a:t> </a:t>
            </a:r>
            <a:r>
              <a:rPr lang="en-GB" altLang="cs-CZ" sz="2800" b="1" dirty="0" err="1"/>
              <a:t>komanditní</a:t>
            </a:r>
            <a:r>
              <a:rPr lang="en-GB" altLang="cs-CZ" sz="2800" b="1" dirty="0"/>
              <a:t> </a:t>
            </a:r>
            <a:r>
              <a:rPr lang="en-GB" altLang="cs-CZ" sz="2800" b="1" dirty="0" err="1"/>
              <a:t>společnosti</a:t>
            </a:r>
            <a:r>
              <a:rPr lang="en-GB" altLang="cs-CZ" sz="2800" b="1" dirty="0"/>
              <a:t> </a:t>
            </a:r>
            <a:r>
              <a:rPr lang="en-GB" altLang="cs-CZ" sz="2800" b="1" dirty="0" err="1"/>
              <a:t>na</a:t>
            </a:r>
            <a:r>
              <a:rPr lang="en-GB" altLang="cs-CZ" sz="2800" b="1" dirty="0"/>
              <a:t> </a:t>
            </a:r>
            <a:r>
              <a:rPr lang="en-GB" altLang="cs-CZ" sz="2800" b="1" dirty="0" err="1"/>
              <a:t>zisku</a:t>
            </a:r>
            <a:r>
              <a:rPr lang="en-GB" altLang="cs-CZ" sz="2800" b="1" dirty="0"/>
              <a:t>.</a:t>
            </a:r>
          </a:p>
        </p:txBody>
      </p:sp>
    </p:spTree>
    <p:extLst>
      <p:ext uri="{BB962C8B-B14F-4D97-AF65-F5344CB8AC3E}">
        <p14:creationId xmlns:p14="http://schemas.microsoft.com/office/powerpoint/2010/main" val="12774120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457200" y="-352493"/>
            <a:ext cx="8229600" cy="267983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66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i="1" dirty="0" smtClean="0">
                <a:solidFill>
                  <a:srgbClr val="0066FF"/>
                </a:solidFill>
                <a:effectLst>
                  <a:outerShdw blurRad="38100" dist="38100" dir="2700000" algn="tl">
                    <a:srgbClr val="C0C0C0"/>
                  </a:outerShdw>
                </a:effectLst>
              </a:rPr>
              <a:t/>
            </a:r>
            <a:br>
              <a:rPr lang="cs-CZ" altLang="cs-CZ" sz="3200" i="1" dirty="0" smtClean="0">
                <a:solidFill>
                  <a:srgbClr val="0066FF"/>
                </a:solidFill>
                <a:effectLst>
                  <a:outerShdw blurRad="38100" dist="38100" dir="2700000" algn="tl">
                    <a:srgbClr val="C0C0C0"/>
                  </a:outerShdw>
                </a:effectLst>
              </a:rPr>
            </a:br>
            <a:r>
              <a:rPr lang="cs-CZ" altLang="cs-CZ" sz="3200" i="1" dirty="0" smtClean="0">
                <a:solidFill>
                  <a:srgbClr val="0066FF"/>
                </a:solidFill>
                <a:effectLst>
                  <a:outerShdw blurRad="38100" dist="38100" dir="2700000" algn="tl">
                    <a:srgbClr val="C0C0C0"/>
                  </a:outerShdw>
                </a:effectLst>
              </a:rPr>
              <a:t>             </a:t>
            </a:r>
            <a:br>
              <a:rPr lang="cs-CZ" altLang="cs-CZ" sz="3200" i="1" dirty="0" smtClean="0">
                <a:solidFill>
                  <a:srgbClr val="0066FF"/>
                </a:solidFill>
                <a:effectLst>
                  <a:outerShdw blurRad="38100" dist="38100" dir="2700000" algn="tl">
                    <a:srgbClr val="C0C0C0"/>
                  </a:outerShdw>
                </a:effectLst>
              </a:rPr>
            </a:br>
            <a:r>
              <a:rPr lang="cs-CZ" altLang="cs-CZ" sz="3200" i="1" dirty="0" smtClean="0">
                <a:solidFill>
                  <a:srgbClr val="0066FF"/>
                </a:solidFill>
                <a:effectLst>
                  <a:outerShdw blurRad="38100" dist="38100" dir="2700000" algn="tl">
                    <a:srgbClr val="C0C0C0"/>
                  </a:outerShdw>
                </a:effectLst>
              </a:rPr>
              <a:t>    </a:t>
            </a:r>
            <a:r>
              <a:rPr lang="en-GB" altLang="cs-CZ" sz="3200" b="1" i="1" dirty="0" smtClean="0">
                <a:solidFill>
                  <a:schemeClr val="tx1"/>
                </a:solidFill>
                <a:effectLst>
                  <a:outerShdw blurRad="38100" dist="38100" dir="2700000" algn="tl">
                    <a:srgbClr val="C0C0C0"/>
                  </a:outerShdw>
                </a:effectLst>
              </a:rPr>
              <a:t>2. </a:t>
            </a:r>
            <a:r>
              <a:rPr lang="en-GB" altLang="cs-CZ" sz="3200" b="1" i="1" u="sng" dirty="0" err="1" smtClean="0">
                <a:solidFill>
                  <a:schemeClr val="tx1"/>
                </a:solidFill>
                <a:effectLst>
                  <a:outerShdw blurRad="38100" dist="38100" dir="2700000" algn="tl">
                    <a:srgbClr val="C0C0C0"/>
                  </a:outerShdw>
                </a:effectLst>
              </a:rPr>
              <a:t>Příjmy</a:t>
            </a:r>
            <a:r>
              <a:rPr lang="en-GB" altLang="cs-CZ" sz="3200" b="1" i="1" u="sng" dirty="0" smtClean="0">
                <a:solidFill>
                  <a:schemeClr val="tx1"/>
                </a:solidFill>
                <a:effectLst>
                  <a:outerShdw blurRad="38100" dist="38100" dir="2700000" algn="tl">
                    <a:srgbClr val="C0C0C0"/>
                  </a:outerShdw>
                </a:effectLst>
              </a:rPr>
              <a:t> </a:t>
            </a:r>
            <a:r>
              <a:rPr lang="cs-CZ" altLang="cs-CZ" sz="3200" b="1" i="1" u="sng" dirty="0" smtClean="0">
                <a:solidFill>
                  <a:schemeClr val="tx1"/>
                </a:solidFill>
                <a:effectLst>
                  <a:outerShdw blurRad="38100" dist="38100" dir="2700000" algn="tl">
                    <a:srgbClr val="C0C0C0"/>
                  </a:outerShdw>
                </a:effectLst>
              </a:rPr>
              <a:t>ze </a:t>
            </a:r>
            <a:r>
              <a:rPr lang="en-GB" altLang="cs-CZ" sz="3200" b="1" i="1" u="sng" dirty="0" err="1" smtClean="0">
                <a:solidFill>
                  <a:schemeClr val="tx1"/>
                </a:solidFill>
                <a:effectLst>
                  <a:outerShdw blurRad="38100" dist="38100" dir="2700000" algn="tl">
                    <a:srgbClr val="C0C0C0"/>
                  </a:outerShdw>
                </a:effectLst>
              </a:rPr>
              <a:t>samostatné</a:t>
            </a:r>
            <a:r>
              <a:rPr lang="en-GB" altLang="cs-CZ" sz="3200" b="1" i="1" u="sng" dirty="0" smtClean="0">
                <a:solidFill>
                  <a:schemeClr val="tx1"/>
                </a:solidFill>
                <a:effectLst>
                  <a:outerShdw blurRad="38100" dist="38100" dir="2700000" algn="tl">
                    <a:srgbClr val="C0C0C0"/>
                  </a:outerShdw>
                </a:effectLst>
              </a:rPr>
              <a:t> </a:t>
            </a:r>
            <a:r>
              <a:rPr lang="cs-CZ" altLang="cs-CZ" sz="3200" b="1" i="1" u="sng" dirty="0" smtClean="0">
                <a:solidFill>
                  <a:schemeClr val="tx1"/>
                </a:solidFill>
                <a:effectLst>
                  <a:outerShdw blurRad="38100" dist="38100" dir="2700000" algn="tl">
                    <a:srgbClr val="C0C0C0"/>
                  </a:outerShdw>
                </a:effectLst>
              </a:rPr>
              <a:t> </a:t>
            </a:r>
            <a:r>
              <a:rPr lang="en-GB" altLang="cs-CZ" sz="3200" b="1" i="1" u="sng" dirty="0" err="1" smtClean="0">
                <a:solidFill>
                  <a:schemeClr val="tx1"/>
                </a:solidFill>
                <a:effectLst>
                  <a:outerShdw blurRad="38100" dist="38100" dir="2700000" algn="tl">
                    <a:srgbClr val="C0C0C0"/>
                  </a:outerShdw>
                </a:effectLst>
              </a:rPr>
              <a:t>činnosti</a:t>
            </a:r>
            <a:r>
              <a:rPr lang="en-GB" altLang="cs-CZ" sz="3200" b="1" i="1" u="sng" dirty="0" smtClean="0">
                <a:solidFill>
                  <a:schemeClr val="tx1"/>
                </a:solidFill>
                <a:effectLst>
                  <a:outerShdw blurRad="38100" dist="38100" dir="2700000" algn="tl">
                    <a:srgbClr val="C0C0C0"/>
                  </a:outerShdw>
                </a:effectLst>
              </a:rPr>
              <a:t> </a:t>
            </a:r>
            <a:r>
              <a:rPr lang="en-GB" altLang="cs-CZ" sz="3200" b="1" i="1" u="sng" dirty="0" err="1" smtClean="0">
                <a:solidFill>
                  <a:schemeClr val="tx1"/>
                </a:solidFill>
                <a:effectLst>
                  <a:outerShdw blurRad="38100" dist="38100" dir="2700000" algn="tl">
                    <a:srgbClr val="C0C0C0"/>
                  </a:outerShdw>
                </a:effectLst>
              </a:rPr>
              <a:t>jsou</a:t>
            </a:r>
            <a:r>
              <a:rPr lang="en-GB" altLang="cs-CZ" sz="3200" b="1" i="1" u="sng" dirty="0" smtClean="0">
                <a:solidFill>
                  <a:schemeClr val="tx1"/>
                </a:solidFill>
                <a:effectLst>
                  <a:outerShdw blurRad="38100" dist="38100" dir="2700000" algn="tl">
                    <a:srgbClr val="C0C0C0"/>
                  </a:outerShdw>
                </a:effectLst>
              </a:rPr>
              <a:t/>
            </a:r>
            <a:br>
              <a:rPr lang="en-GB" altLang="cs-CZ" sz="3200" b="1" i="1" u="sng" dirty="0" smtClean="0">
                <a:solidFill>
                  <a:schemeClr val="tx1"/>
                </a:solidFill>
                <a:effectLst>
                  <a:outerShdw blurRad="38100" dist="38100" dir="2700000" algn="tl">
                    <a:srgbClr val="C0C0C0"/>
                  </a:outerShdw>
                </a:effectLst>
              </a:rPr>
            </a:br>
            <a:r>
              <a:rPr lang="cs-CZ" altLang="cs-CZ" sz="3200" b="1" i="1" u="sng" dirty="0" smtClean="0">
                <a:solidFill>
                  <a:schemeClr val="tx1"/>
                </a:solidFill>
                <a:effectLst>
                  <a:outerShdw blurRad="38100" dist="38100" dir="2700000" algn="tl">
                    <a:srgbClr val="C0C0C0"/>
                  </a:outerShdw>
                </a:effectLst>
              </a:rPr>
              <a:t>-</a:t>
            </a:r>
            <a:r>
              <a:rPr lang="en-GB" altLang="cs-CZ" sz="3200" b="1" i="1" u="sng" dirty="0" err="1" smtClean="0">
                <a:solidFill>
                  <a:schemeClr val="tx1"/>
                </a:solidFill>
                <a:effectLst>
                  <a:outerShdw blurRad="38100" dist="38100" dir="2700000" algn="tl">
                    <a:srgbClr val="C0C0C0"/>
                  </a:outerShdw>
                </a:effectLst>
              </a:rPr>
              <a:t>jiná</a:t>
            </a:r>
            <a:r>
              <a:rPr lang="en-GB" altLang="cs-CZ" sz="3200" b="1" i="1" u="sng" dirty="0" smtClean="0">
                <a:solidFill>
                  <a:schemeClr val="tx1"/>
                </a:solidFill>
                <a:effectLst>
                  <a:outerShdw blurRad="38100" dist="38100" dir="2700000" algn="tl">
                    <a:srgbClr val="C0C0C0"/>
                  </a:outerShdw>
                </a:effectLst>
              </a:rPr>
              <a:t> </a:t>
            </a:r>
            <a:r>
              <a:rPr lang="en-GB" altLang="cs-CZ" sz="3200" b="1" i="1" u="sng" dirty="0" err="1" smtClean="0">
                <a:solidFill>
                  <a:schemeClr val="tx1"/>
                </a:solidFill>
                <a:effectLst>
                  <a:outerShdw blurRad="38100" dist="38100" dir="2700000" algn="tl">
                    <a:srgbClr val="C0C0C0"/>
                  </a:outerShdw>
                </a:effectLst>
              </a:rPr>
              <a:t>sam.</a:t>
            </a:r>
            <a:r>
              <a:rPr lang="en-GB" altLang="cs-CZ" sz="3200" b="1" i="1" u="sng" dirty="0" smtClean="0">
                <a:solidFill>
                  <a:schemeClr val="tx1"/>
                </a:solidFill>
                <a:effectLst>
                  <a:outerShdw blurRad="38100" dist="38100" dir="2700000" algn="tl">
                    <a:srgbClr val="C0C0C0"/>
                  </a:outerShdw>
                </a:effectLst>
              </a:rPr>
              <a:t> </a:t>
            </a:r>
            <a:r>
              <a:rPr lang="en-GB" altLang="cs-CZ" sz="3200" b="1" i="1" u="sng" dirty="0" err="1" smtClean="0">
                <a:solidFill>
                  <a:schemeClr val="tx1"/>
                </a:solidFill>
                <a:effectLst>
                  <a:outerShdw blurRad="38100" dist="38100" dir="2700000" algn="tl">
                    <a:srgbClr val="C0C0C0"/>
                  </a:outerShdw>
                </a:effectLst>
              </a:rPr>
              <a:t>činnost</a:t>
            </a:r>
            <a:r>
              <a:rPr lang="en-GB" altLang="cs-CZ" sz="3600" b="1" i="1" u="sng" dirty="0" smtClean="0">
                <a:solidFill>
                  <a:srgbClr val="0066FF"/>
                </a:solidFill>
                <a:effectLst>
                  <a:outerShdw blurRad="38100" dist="38100" dir="2700000" algn="tl">
                    <a:srgbClr val="C0C0C0"/>
                  </a:outerShdw>
                </a:effectLst>
              </a:rPr>
              <a:t/>
            </a:r>
            <a:br>
              <a:rPr lang="en-GB" altLang="cs-CZ" sz="3600" b="1" i="1" u="sng" dirty="0" smtClean="0">
                <a:solidFill>
                  <a:srgbClr val="0066FF"/>
                </a:solidFill>
                <a:effectLst>
                  <a:outerShdw blurRad="38100" dist="38100" dir="2700000" algn="tl">
                    <a:srgbClr val="C0C0C0"/>
                  </a:outerShdw>
                </a:effectLst>
              </a:rPr>
            </a:br>
            <a:endParaRPr lang="en-GB" altLang="cs-CZ" sz="3600" b="1" i="1" u="sng" dirty="0" smtClean="0">
              <a:solidFill>
                <a:srgbClr val="0066FF"/>
              </a:solidFill>
              <a:effectLst>
                <a:outerShdw blurRad="38100" dist="38100" dir="2700000" algn="tl">
                  <a:srgbClr val="C0C0C0"/>
                </a:outerShdw>
              </a:effectLst>
            </a:endParaRPr>
          </a:p>
        </p:txBody>
      </p:sp>
      <p:sp>
        <p:nvSpPr>
          <p:cNvPr id="62467" name="Rectangle 3"/>
          <p:cNvSpPr>
            <a:spLocks noGrp="1" noChangeArrowheads="1"/>
          </p:cNvSpPr>
          <p:nvPr>
            <p:ph type="body" idx="4294967295"/>
          </p:nvPr>
        </p:nvSpPr>
        <p:spPr>
          <a:xfrm>
            <a:off x="457200" y="1905000"/>
            <a:ext cx="8229600" cy="53530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příjmy</a:t>
            </a:r>
            <a:r>
              <a:rPr lang="en-GB" altLang="cs-CZ" sz="3300" b="1" dirty="0"/>
              <a:t> z </a:t>
            </a:r>
            <a:r>
              <a:rPr lang="en-GB" altLang="cs-CZ" sz="3300" b="1" dirty="0" err="1"/>
              <a:t>užití</a:t>
            </a:r>
            <a:r>
              <a:rPr lang="en-GB" altLang="cs-CZ" sz="3300" b="1" dirty="0"/>
              <a:t> </a:t>
            </a:r>
            <a:r>
              <a:rPr lang="en-GB" altLang="cs-CZ" sz="3300" b="1" dirty="0" err="1"/>
              <a:t>či</a:t>
            </a:r>
            <a:r>
              <a:rPr lang="en-GB" altLang="cs-CZ" sz="3300" b="1" dirty="0"/>
              <a:t> </a:t>
            </a:r>
            <a:r>
              <a:rPr lang="en-GB" altLang="cs-CZ" sz="3300" b="1" dirty="0" err="1"/>
              <a:t>poskytnutí</a:t>
            </a:r>
            <a:r>
              <a:rPr lang="en-GB" altLang="cs-CZ" sz="3300" b="1" dirty="0"/>
              <a:t> </a:t>
            </a:r>
            <a:r>
              <a:rPr lang="en-GB" altLang="cs-CZ" sz="3300" b="1" dirty="0" err="1"/>
              <a:t>práv</a:t>
            </a:r>
            <a:r>
              <a:rPr lang="en-GB" altLang="cs-CZ" sz="3300" b="1" dirty="0"/>
              <a:t> z  </a:t>
            </a:r>
            <a:r>
              <a:rPr lang="en-GB" altLang="cs-CZ" sz="3300" b="1" dirty="0" err="1"/>
              <a:t>průmyslového</a:t>
            </a:r>
            <a:r>
              <a:rPr lang="en-GB" altLang="cs-CZ" sz="3300" b="1" dirty="0"/>
              <a:t>  </a:t>
            </a:r>
            <a:r>
              <a:rPr lang="en-GB" altLang="cs-CZ" sz="3300" b="1" dirty="0" err="1"/>
              <a:t>nebo</a:t>
            </a:r>
            <a:r>
              <a:rPr lang="en-GB" altLang="cs-CZ" sz="3300" b="1" dirty="0"/>
              <a:t> </a:t>
            </a:r>
            <a:r>
              <a:rPr lang="en-GB" altLang="cs-CZ" sz="3300" b="1" dirty="0" err="1"/>
              <a:t>duševního</a:t>
            </a:r>
            <a:r>
              <a:rPr lang="en-GB" altLang="cs-CZ" sz="3300" b="1" dirty="0"/>
              <a:t> </a:t>
            </a:r>
            <a:r>
              <a:rPr lang="en-GB" altLang="cs-CZ" sz="3300" b="1" dirty="0" err="1"/>
              <a:t>vlastnictví</a:t>
            </a:r>
            <a:r>
              <a:rPr lang="en-GB" altLang="cs-CZ" sz="3300" b="1" dirty="0"/>
              <a:t>, </a:t>
            </a:r>
          </a:p>
          <a:p>
            <a:pPr marL="341313" indent="-341313" defTabSz="449263" eaLnBrk="1" hangingPunct="1">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autorských</a:t>
            </a:r>
            <a:r>
              <a:rPr lang="en-GB" altLang="cs-CZ" sz="3300" b="1" dirty="0"/>
              <a:t> </a:t>
            </a:r>
            <a:r>
              <a:rPr lang="en-GB" altLang="cs-CZ" sz="3300" b="1" dirty="0" err="1"/>
              <a:t>práv</a:t>
            </a:r>
            <a:r>
              <a:rPr lang="en-GB" altLang="cs-CZ" sz="3300" b="1" dirty="0"/>
              <a:t> </a:t>
            </a:r>
            <a:r>
              <a:rPr lang="en-GB" altLang="cs-CZ" sz="3300" b="1" dirty="0" err="1"/>
              <a:t>včetně</a:t>
            </a:r>
            <a:r>
              <a:rPr lang="en-GB" altLang="cs-CZ" sz="3300" b="1" dirty="0"/>
              <a:t> </a:t>
            </a:r>
            <a:r>
              <a:rPr lang="en-GB" altLang="cs-CZ" sz="3300" b="1" dirty="0" err="1"/>
              <a:t>práv</a:t>
            </a:r>
            <a:r>
              <a:rPr lang="en-GB" altLang="cs-CZ" sz="3300" b="1" dirty="0"/>
              <a:t> </a:t>
            </a:r>
            <a:r>
              <a:rPr lang="en-GB" altLang="cs-CZ" sz="3300" b="1" dirty="0" err="1"/>
              <a:t>příbuzných</a:t>
            </a:r>
            <a:r>
              <a:rPr lang="en-GB" altLang="cs-CZ" sz="3300" b="1" dirty="0"/>
              <a:t> </a:t>
            </a:r>
            <a:r>
              <a:rPr lang="en-GB" altLang="cs-CZ" sz="3300" b="1" dirty="0" err="1"/>
              <a:t>právu</a:t>
            </a:r>
            <a:r>
              <a:rPr lang="en-GB" altLang="cs-CZ" sz="3300" b="1" dirty="0"/>
              <a:t> </a:t>
            </a:r>
            <a:r>
              <a:rPr lang="en-GB" altLang="cs-CZ" sz="3300" b="1" dirty="0" err="1"/>
              <a:t>autorskému</a:t>
            </a:r>
            <a:r>
              <a:rPr lang="en-GB" altLang="cs-CZ" sz="3300" b="1" dirty="0"/>
              <a:t>, a to </a:t>
            </a:r>
            <a:r>
              <a:rPr lang="en-GB" altLang="cs-CZ" sz="3300" b="1" dirty="0" err="1"/>
              <a:t>včetně</a:t>
            </a:r>
            <a:r>
              <a:rPr lang="en-GB" altLang="cs-CZ" sz="3300" b="1" dirty="0"/>
              <a:t> </a:t>
            </a:r>
            <a:r>
              <a:rPr lang="en-GB" altLang="cs-CZ" sz="3300" b="1" dirty="0" err="1"/>
              <a:t>příjmů</a:t>
            </a:r>
            <a:r>
              <a:rPr lang="en-GB" altLang="cs-CZ" sz="3300" b="1" dirty="0"/>
              <a:t> z </a:t>
            </a:r>
            <a:r>
              <a:rPr lang="en-GB" altLang="cs-CZ" sz="3300" b="1" dirty="0" err="1"/>
              <a:t>vydávání</a:t>
            </a:r>
            <a:r>
              <a:rPr lang="en-GB" altLang="cs-CZ" sz="3300" b="1" dirty="0"/>
              <a:t>, </a:t>
            </a:r>
            <a:r>
              <a:rPr lang="en-GB" altLang="cs-CZ" sz="3300" b="1" dirty="0" err="1"/>
              <a:t>rozmnožování</a:t>
            </a:r>
            <a:r>
              <a:rPr lang="en-GB" altLang="cs-CZ" sz="3300" b="1" dirty="0"/>
              <a:t> a </a:t>
            </a:r>
            <a:r>
              <a:rPr lang="en-GB" altLang="cs-CZ" sz="3300" b="1" dirty="0" err="1"/>
              <a:t>rozšiřování</a:t>
            </a:r>
            <a:r>
              <a:rPr lang="en-GB" altLang="cs-CZ" sz="3300" b="1" dirty="0"/>
              <a:t> </a:t>
            </a:r>
            <a:r>
              <a:rPr lang="en-GB" altLang="cs-CZ" sz="3300" b="1" dirty="0" err="1"/>
              <a:t>literárních</a:t>
            </a:r>
            <a:r>
              <a:rPr lang="en-GB" altLang="cs-CZ" sz="3300" b="1" dirty="0"/>
              <a:t> a </a:t>
            </a:r>
            <a:r>
              <a:rPr lang="en-GB" altLang="cs-CZ" sz="3300" b="1" dirty="0" err="1"/>
              <a:t>jiných</a:t>
            </a:r>
            <a:r>
              <a:rPr lang="en-GB" altLang="cs-CZ" sz="3300" b="1" dirty="0"/>
              <a:t> </a:t>
            </a:r>
            <a:r>
              <a:rPr lang="en-GB" altLang="cs-CZ" sz="3300" b="1" dirty="0" err="1"/>
              <a:t>děl</a:t>
            </a:r>
            <a:r>
              <a:rPr lang="en-GB" altLang="cs-CZ" sz="3300" b="1" dirty="0"/>
              <a:t> </a:t>
            </a:r>
            <a:r>
              <a:rPr lang="en-GB" altLang="cs-CZ" sz="3300" b="1" dirty="0" err="1"/>
              <a:t>vlastním</a:t>
            </a:r>
            <a:r>
              <a:rPr lang="en-GB" altLang="cs-CZ" sz="3300" b="1" dirty="0"/>
              <a:t> </a:t>
            </a:r>
            <a:r>
              <a:rPr lang="en-GB" altLang="cs-CZ" sz="3300" b="1" dirty="0" err="1"/>
              <a:t>nákladem</a:t>
            </a:r>
            <a:r>
              <a:rPr lang="en-GB" altLang="cs-CZ" sz="3300" b="1" dirty="0"/>
              <a:t>,</a:t>
            </a:r>
          </a:p>
          <a:p>
            <a:pPr marL="341313" indent="-341313"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300" b="1" dirty="0"/>
          </a:p>
        </p:txBody>
      </p:sp>
    </p:spTree>
    <p:extLst>
      <p:ext uri="{BB962C8B-B14F-4D97-AF65-F5344CB8AC3E}">
        <p14:creationId xmlns:p14="http://schemas.microsoft.com/office/powerpoint/2010/main" val="1243518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384300" y="548870"/>
            <a:ext cx="7285038" cy="6485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smtClean="0">
                <a:solidFill>
                  <a:schemeClr val="tx1"/>
                </a:solidFill>
                <a:effectLst>
                  <a:outerShdw blurRad="38100" dist="38100" dir="2700000" algn="tl">
                    <a:srgbClr val="C0C0C0"/>
                  </a:outerShdw>
                </a:effectLst>
              </a:rPr>
              <a:t>PRAMENY</a:t>
            </a:r>
            <a:endParaRPr lang="en-GB" altLang="cs-CZ" dirty="0" smtClean="0">
              <a:solidFill>
                <a:schemeClr val="tx1"/>
              </a:solidFill>
              <a:effectLst>
                <a:outerShdw blurRad="38100" dist="38100" dir="2700000" algn="tl">
                  <a:srgbClr val="C0C0C0"/>
                </a:outerShdw>
              </a:effectLst>
            </a:endParaRPr>
          </a:p>
        </p:txBody>
      </p:sp>
      <p:sp>
        <p:nvSpPr>
          <p:cNvPr id="7171" name="Rectangle 3"/>
          <p:cNvSpPr>
            <a:spLocks noGrp="1" noChangeArrowheads="1"/>
          </p:cNvSpPr>
          <p:nvPr>
            <p:ph type="body" idx="4294967295"/>
          </p:nvPr>
        </p:nvSpPr>
        <p:spPr>
          <a:xfrm>
            <a:off x="2979738" y="2382838"/>
            <a:ext cx="5749925" cy="40544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586/1992Sb.,</a:t>
            </a:r>
            <a:r>
              <a:rPr lang="en-GB" altLang="cs-CZ" sz="2500" b="1" i="1"/>
              <a:t> o daních z příjmů, ve znění pozdějších předpisů</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593/1992 Sb.,</a:t>
            </a:r>
            <a:r>
              <a:rPr lang="en-GB" altLang="cs-CZ" sz="2500" b="1" i="1"/>
              <a:t> o rezervách pro zjištění základu daně z příjmů, ve znění pozdějších předpisů.</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a:t>
            </a:r>
            <a:r>
              <a:rPr lang="cs-CZ" altLang="cs-CZ" sz="2500" b="1" i="1" u="sng"/>
              <a:t>280/2009</a:t>
            </a:r>
            <a:r>
              <a:rPr lang="en-GB" altLang="cs-CZ" sz="2500" b="1" i="1" u="sng"/>
              <a:t> Sb.,</a:t>
            </a:r>
            <a:r>
              <a:rPr lang="en-GB" altLang="cs-CZ" sz="2500" b="1" i="1"/>
              <a:t> </a:t>
            </a:r>
            <a:r>
              <a:rPr lang="cs-CZ" altLang="cs-CZ" sz="2500" b="1" i="1"/>
              <a:t>Daňový řád</a:t>
            </a:r>
            <a:r>
              <a:rPr lang="en-GB" altLang="cs-CZ" sz="2500" b="1" i="1"/>
              <a:t>, ve znění pozdějších předpisů.</a:t>
            </a:r>
          </a:p>
        </p:txBody>
      </p:sp>
    </p:spTree>
    <p:extLst>
      <p:ext uri="{BB962C8B-B14F-4D97-AF65-F5344CB8AC3E}">
        <p14:creationId xmlns:p14="http://schemas.microsoft.com/office/powerpoint/2010/main" val="7098187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457200" y="-213607"/>
            <a:ext cx="8231188" cy="2125839"/>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dirty="0" smtClean="0">
                <a:solidFill>
                  <a:srgbClr val="66FFFF"/>
                </a:solidFill>
                <a:effectLst>
                  <a:outerShdw blurRad="38100" dist="38100" dir="2700000" algn="tl">
                    <a:srgbClr val="C0C0C0"/>
                  </a:outerShdw>
                </a:effectLst>
              </a:rPr>
              <a:t/>
            </a:r>
            <a:br>
              <a:rPr lang="cs-CZ" altLang="cs-CZ" sz="3200" dirty="0" smtClean="0">
                <a:solidFill>
                  <a:srgbClr val="66FFFF"/>
                </a:solidFill>
                <a:effectLst>
                  <a:outerShdw blurRad="38100" dist="38100" dir="2700000" algn="tl">
                    <a:srgbClr val="C0C0C0"/>
                  </a:outerShdw>
                </a:effectLst>
              </a:rPr>
            </a:br>
            <a:r>
              <a:rPr lang="cs-CZ" altLang="cs-CZ" sz="3200" dirty="0" smtClean="0">
                <a:solidFill>
                  <a:srgbClr val="66FFFF"/>
                </a:solidFill>
                <a:effectLst>
                  <a:outerShdw blurRad="38100" dist="38100" dir="2700000" algn="tl">
                    <a:srgbClr val="C0C0C0"/>
                  </a:outerShdw>
                </a:effectLst>
              </a:rPr>
              <a:t/>
            </a:r>
            <a:br>
              <a:rPr lang="cs-CZ" altLang="cs-CZ" sz="3200" dirty="0" smtClean="0">
                <a:solidFill>
                  <a:srgbClr val="66FFFF"/>
                </a:solidFill>
                <a:effectLst>
                  <a:outerShdw blurRad="38100" dist="38100" dir="2700000" algn="tl">
                    <a:srgbClr val="C0C0C0"/>
                  </a:outerShdw>
                </a:effectLst>
              </a:rPr>
            </a:br>
            <a:r>
              <a:rPr lang="cs-CZ" altLang="cs-CZ" sz="3200" dirty="0" smtClean="0">
                <a:solidFill>
                  <a:srgbClr val="66FFFF"/>
                </a:solidFill>
                <a:effectLst>
                  <a:outerShdw blurRad="38100" dist="38100" dir="2700000" algn="tl">
                    <a:srgbClr val="C0C0C0"/>
                  </a:outerShdw>
                </a:effectLst>
              </a:rPr>
              <a:t>  </a:t>
            </a:r>
            <a:r>
              <a:rPr lang="en-GB" altLang="cs-CZ" sz="3600" b="1" i="1" u="sng" dirty="0" err="1" smtClean="0">
                <a:solidFill>
                  <a:schemeClr val="tx1"/>
                </a:solidFill>
                <a:effectLst>
                  <a:outerShdw blurRad="38100" dist="38100" dir="2700000" algn="tl">
                    <a:srgbClr val="C0C0C0"/>
                  </a:outerShdw>
                </a:effectLst>
              </a:rPr>
              <a:t>Příjmy</a:t>
            </a:r>
            <a:r>
              <a:rPr lang="en-GB" altLang="cs-CZ" sz="3600" b="1" i="1" u="sng" dirty="0" smtClean="0">
                <a:solidFill>
                  <a:schemeClr val="tx1"/>
                </a:solidFill>
                <a:effectLst>
                  <a:outerShdw blurRad="38100" dist="38100" dir="2700000" algn="tl">
                    <a:srgbClr val="C0C0C0"/>
                  </a:outerShdw>
                </a:effectLst>
              </a:rPr>
              <a:t> </a:t>
            </a:r>
            <a:r>
              <a:rPr lang="cs-CZ" altLang="cs-CZ" sz="3600" b="1" i="1" u="sng" dirty="0" smtClean="0">
                <a:solidFill>
                  <a:schemeClr val="tx1"/>
                </a:solidFill>
                <a:effectLst>
                  <a:outerShdw blurRad="38100" dist="38100" dir="2700000" algn="tl">
                    <a:srgbClr val="C0C0C0"/>
                  </a:outerShdw>
                </a:effectLst>
              </a:rPr>
              <a:t>ze </a:t>
            </a:r>
            <a:r>
              <a:rPr lang="en-GB" altLang="cs-CZ" sz="3600" b="1" i="1" u="sng" dirty="0" err="1" smtClean="0">
                <a:solidFill>
                  <a:schemeClr val="tx1"/>
                </a:solidFill>
                <a:effectLst>
                  <a:outerShdw blurRad="38100" dist="38100" dir="2700000" algn="tl">
                    <a:srgbClr val="C0C0C0"/>
                  </a:outerShdw>
                </a:effectLst>
              </a:rPr>
              <a:t>samostatné</a:t>
            </a:r>
            <a:r>
              <a:rPr lang="en-GB" altLang="cs-CZ" sz="3600" b="1" i="1" u="sng" dirty="0" smtClean="0">
                <a:solidFill>
                  <a:schemeClr val="tx1"/>
                </a:solidFill>
                <a:effectLst>
                  <a:outerShdw blurRad="38100" dist="38100" dir="2700000" algn="tl">
                    <a:srgbClr val="C0C0C0"/>
                  </a:outerShdw>
                </a:effectLst>
              </a:rPr>
              <a:t> </a:t>
            </a:r>
            <a:r>
              <a:rPr lang="cs-CZ" altLang="cs-CZ" sz="3600" b="1" i="1" u="sng" dirty="0" smtClean="0">
                <a:solidFill>
                  <a:schemeClr val="tx1"/>
                </a:solidFill>
                <a:effectLst>
                  <a:outerShdw blurRad="38100" dist="38100" dir="2700000" algn="tl">
                    <a:srgbClr val="C0C0C0"/>
                  </a:outerShdw>
                </a:effectLst>
              </a:rPr>
              <a:t> </a:t>
            </a:r>
            <a:r>
              <a:rPr lang="en-GB" altLang="cs-CZ" sz="3600" b="1" i="1" u="sng" dirty="0" err="1" smtClean="0">
                <a:solidFill>
                  <a:schemeClr val="tx1"/>
                </a:solidFill>
                <a:effectLst>
                  <a:outerShdw blurRad="38100" dist="38100" dir="2700000" algn="tl">
                    <a:srgbClr val="C0C0C0"/>
                  </a:outerShdw>
                </a:effectLst>
              </a:rPr>
              <a:t>činnosti</a:t>
            </a:r>
            <a:r>
              <a:rPr lang="en-GB" altLang="cs-CZ" sz="3600" b="1" i="1" u="sng" dirty="0" smtClean="0">
                <a:solidFill>
                  <a:schemeClr val="tx1"/>
                </a:solidFill>
                <a:effectLst>
                  <a:outerShdw blurRad="38100" dist="38100" dir="2700000" algn="tl">
                    <a:srgbClr val="C0C0C0"/>
                  </a:outerShdw>
                </a:effectLst>
              </a:rPr>
              <a:t> </a:t>
            </a:r>
            <a:r>
              <a:rPr lang="en-GB" altLang="cs-CZ" sz="3600" b="1" i="1" u="sng" dirty="0" err="1" smtClean="0">
                <a:solidFill>
                  <a:schemeClr val="tx1"/>
                </a:solidFill>
                <a:effectLst>
                  <a:outerShdw blurRad="38100" dist="38100" dir="2700000" algn="tl">
                    <a:srgbClr val="C0C0C0"/>
                  </a:outerShdw>
                </a:effectLst>
              </a:rPr>
              <a:t>jsou</a:t>
            </a:r>
            <a:r>
              <a:rPr lang="en-GB" altLang="cs-CZ" sz="3600" b="1" i="1" dirty="0" smtClean="0">
                <a:solidFill>
                  <a:schemeClr val="tx1"/>
                </a:solidFill>
                <a:effectLst>
                  <a:outerShdw blurRad="38100" dist="38100" dir="2700000" algn="tl">
                    <a:srgbClr val="C0C0C0"/>
                  </a:outerShdw>
                </a:effectLst>
              </a:rPr>
              <a:t/>
            </a:r>
            <a:br>
              <a:rPr lang="en-GB" altLang="cs-CZ" sz="3600" b="1" i="1" dirty="0" smtClean="0">
                <a:solidFill>
                  <a:schemeClr val="tx1"/>
                </a:solidFill>
                <a:effectLst>
                  <a:outerShdw blurRad="38100" dist="38100" dir="2700000" algn="tl">
                    <a:srgbClr val="C0C0C0"/>
                  </a:outerShdw>
                </a:effectLst>
              </a:rPr>
            </a:br>
            <a:endParaRPr lang="en-GB" altLang="cs-CZ" sz="3200" dirty="0" smtClean="0">
              <a:solidFill>
                <a:schemeClr val="tx1"/>
              </a:solidFill>
              <a:effectLst>
                <a:outerShdw blurRad="38100" dist="38100" dir="2700000" algn="tl">
                  <a:srgbClr val="C0C0C0"/>
                </a:outerShdw>
              </a:effectLst>
            </a:endParaRPr>
          </a:p>
        </p:txBody>
      </p:sp>
      <p:sp>
        <p:nvSpPr>
          <p:cNvPr id="64515" name="Rectangle 3"/>
          <p:cNvSpPr>
            <a:spLocks noGrp="1" noChangeArrowheads="1"/>
          </p:cNvSpPr>
          <p:nvPr>
            <p:ph type="body" idx="4294967295"/>
          </p:nvPr>
        </p:nvSpPr>
        <p:spPr>
          <a:xfrm>
            <a:off x="1370013" y="2171700"/>
            <a:ext cx="7313612" cy="319690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800" b="1" dirty="0"/>
              <a:t>příjem z nájmu majetku zařazeného v obchodním majetku,</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příjmy</a:t>
            </a:r>
            <a:r>
              <a:rPr lang="en-GB" altLang="cs-CZ" sz="2800" b="1" dirty="0"/>
              <a:t> z </a:t>
            </a:r>
            <a:r>
              <a:rPr lang="en-GB" altLang="cs-CZ" sz="2800" b="1" dirty="0" err="1"/>
              <a:t>výkonu</a:t>
            </a:r>
            <a:r>
              <a:rPr lang="en-GB" altLang="cs-CZ" sz="2800" b="1" dirty="0"/>
              <a:t> </a:t>
            </a:r>
            <a:r>
              <a:rPr lang="en-GB" altLang="cs-CZ" sz="2800" b="1" dirty="0" err="1"/>
              <a:t>nezávislých</a:t>
            </a:r>
            <a:r>
              <a:rPr lang="en-GB" altLang="cs-CZ" sz="2800" b="1" dirty="0"/>
              <a:t> </a:t>
            </a:r>
            <a:r>
              <a:rPr lang="en-GB" altLang="cs-CZ" sz="2800" b="1" dirty="0" err="1"/>
              <a:t>povolání</a:t>
            </a:r>
            <a:r>
              <a:rPr lang="cs-CZ" altLang="cs-CZ" sz="2800" b="1" dirty="0"/>
              <a:t>-</a:t>
            </a:r>
            <a:r>
              <a:rPr lang="en-GB" altLang="cs-CZ" sz="2800" b="1" dirty="0" err="1"/>
              <a:t>příjmy</a:t>
            </a:r>
            <a:r>
              <a:rPr lang="en-GB" altLang="cs-CZ" sz="2800" b="1" dirty="0"/>
              <a:t>   </a:t>
            </a:r>
            <a:r>
              <a:rPr lang="en-GB" altLang="cs-CZ" sz="2800" b="1" dirty="0" err="1"/>
              <a:t>znalce</a:t>
            </a:r>
            <a:r>
              <a:rPr lang="en-GB" altLang="cs-CZ" sz="2800" b="1" dirty="0"/>
              <a:t>,  </a:t>
            </a:r>
            <a:r>
              <a:rPr lang="en-GB" altLang="cs-CZ" sz="2800" b="1" dirty="0" err="1"/>
              <a:t>tlumočníka</a:t>
            </a:r>
            <a:r>
              <a:rPr lang="en-GB" altLang="cs-CZ" sz="2800" b="1" dirty="0"/>
              <a:t>,   </a:t>
            </a:r>
            <a:r>
              <a:rPr lang="en-GB" altLang="cs-CZ" sz="2800" b="1" dirty="0" err="1"/>
              <a:t>zprostředkovatele</a:t>
            </a:r>
            <a:r>
              <a:rPr lang="en-GB" altLang="cs-CZ" sz="2800" b="1" dirty="0"/>
              <a:t>  </a:t>
            </a:r>
            <a:r>
              <a:rPr lang="en-GB" altLang="cs-CZ" sz="2800" b="1" dirty="0" err="1"/>
              <a:t>kolektivních</a:t>
            </a:r>
            <a:r>
              <a:rPr lang="en-GB" altLang="cs-CZ" sz="2800" b="1" dirty="0"/>
              <a:t>   </a:t>
            </a:r>
            <a:r>
              <a:rPr lang="en-GB" altLang="cs-CZ" sz="2800" b="1" dirty="0" err="1"/>
              <a:t>sporů</a:t>
            </a:r>
            <a:r>
              <a:rPr lang="en-GB" altLang="cs-CZ" sz="2800" b="1" dirty="0"/>
              <a:t>, </a:t>
            </a:r>
            <a:r>
              <a:rPr lang="en-GB" altLang="cs-CZ" sz="2800" b="1" dirty="0" err="1"/>
              <a:t>zprostředkovatele</a:t>
            </a:r>
            <a:r>
              <a:rPr lang="en-GB" altLang="cs-CZ" sz="2800" b="1" dirty="0"/>
              <a:t> </a:t>
            </a:r>
            <a:r>
              <a:rPr lang="en-GB" altLang="cs-CZ" sz="2800" b="1" dirty="0" err="1"/>
              <a:t>kolektivních</a:t>
            </a:r>
            <a:r>
              <a:rPr lang="en-GB" altLang="cs-CZ" sz="2800" b="1" dirty="0"/>
              <a:t>  a </a:t>
            </a:r>
            <a:r>
              <a:rPr lang="en-GB" altLang="cs-CZ" sz="2800" b="1" dirty="0" err="1"/>
              <a:t>hromadných</a:t>
            </a:r>
            <a:r>
              <a:rPr lang="en-GB" altLang="cs-CZ" sz="2800" b="1" dirty="0"/>
              <a:t> </a:t>
            </a:r>
            <a:r>
              <a:rPr lang="en-GB" altLang="cs-CZ" sz="2800" b="1" dirty="0" err="1"/>
              <a:t>smluv</a:t>
            </a:r>
            <a:r>
              <a:rPr lang="en-GB" altLang="cs-CZ" sz="2800" b="1" dirty="0"/>
              <a:t>,   </a:t>
            </a:r>
            <a:r>
              <a:rPr lang="en-GB" altLang="cs-CZ" sz="2800" b="1" dirty="0" err="1" smtClean="0"/>
              <a:t>rozhodce</a:t>
            </a:r>
            <a:r>
              <a:rPr lang="is-IS" altLang="cs-CZ" sz="2800" b="1" dirty="0" smtClean="0"/>
              <a:t>….</a:t>
            </a:r>
            <a:endParaRPr lang="en-GB" altLang="cs-CZ" sz="2800" b="1" dirty="0"/>
          </a:p>
        </p:txBody>
      </p:sp>
    </p:spTree>
    <p:extLst>
      <p:ext uri="{BB962C8B-B14F-4D97-AF65-F5344CB8AC3E}">
        <p14:creationId xmlns:p14="http://schemas.microsoft.com/office/powerpoint/2010/main" val="1512152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301625" y="-75772"/>
            <a:ext cx="8542338" cy="175650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b="1" dirty="0" smtClean="0">
                <a:solidFill>
                  <a:schemeClr val="tx1"/>
                </a:solidFill>
                <a:effectLst>
                  <a:outerShdw blurRad="38100" dist="38100" dir="2700000" algn="tl">
                    <a:srgbClr val="C0C0C0"/>
                  </a:outerShdw>
                </a:effectLst>
              </a:rPr>
              <a:t/>
            </a:r>
            <a:br>
              <a:rPr lang="en-GB" altLang="cs-CZ" sz="3600" b="1" dirty="0" smtClean="0">
                <a:solidFill>
                  <a:schemeClr val="tx1"/>
                </a:solidFill>
                <a:effectLst>
                  <a:outerShdw blurRad="38100" dist="38100" dir="2700000" algn="tl">
                    <a:srgbClr val="C0C0C0"/>
                  </a:outerShdw>
                </a:effectLst>
              </a:rPr>
            </a:br>
            <a:r>
              <a:rPr lang="en-GB" altLang="cs-CZ" sz="3600" dirty="0">
                <a:solidFill>
                  <a:schemeClr val="tx1"/>
                </a:solidFill>
                <a:effectLst>
                  <a:outerShdw blurRad="38100" dist="38100" dir="2700000" algn="tl">
                    <a:srgbClr val="C0C0C0"/>
                  </a:outerShdw>
                </a:effectLst>
              </a:rPr>
              <a:t/>
            </a:r>
            <a:br>
              <a:rPr lang="en-GB" altLang="cs-CZ" sz="3600" dirty="0">
                <a:solidFill>
                  <a:schemeClr val="tx1"/>
                </a:solidFill>
                <a:effectLst>
                  <a:outerShdw blurRad="38100" dist="38100" dir="2700000" algn="tl">
                    <a:srgbClr val="C0C0C0"/>
                  </a:outerShdw>
                </a:effectLst>
              </a:rPr>
            </a:br>
            <a:r>
              <a:rPr lang="en-GB" altLang="cs-CZ" sz="3600" b="1" dirty="0" err="1" smtClean="0">
                <a:solidFill>
                  <a:schemeClr val="tx1"/>
                </a:solidFill>
                <a:effectLst>
                  <a:outerShdw blurRad="38100" dist="38100" dir="2700000" algn="tl">
                    <a:srgbClr val="C0C0C0"/>
                  </a:outerShdw>
                </a:effectLst>
              </a:rPr>
              <a:t>Příjmy</a:t>
            </a:r>
            <a:r>
              <a:rPr lang="en-GB" altLang="cs-CZ" sz="3600" b="1" dirty="0" smtClean="0">
                <a:solidFill>
                  <a:schemeClr val="tx1"/>
                </a:solidFill>
                <a:effectLst>
                  <a:outerShdw blurRad="38100" dist="38100" dir="2700000" algn="tl">
                    <a:srgbClr val="C0C0C0"/>
                  </a:outerShdw>
                </a:effectLst>
              </a:rPr>
              <a:t> z </a:t>
            </a:r>
            <a:r>
              <a:rPr lang="en-GB" altLang="cs-CZ" sz="3600" b="1" dirty="0" err="1" smtClean="0">
                <a:solidFill>
                  <a:schemeClr val="tx1"/>
                </a:solidFill>
                <a:effectLst>
                  <a:outerShdw blurRad="38100" dist="38100" dir="2700000" algn="tl">
                    <a:srgbClr val="C0C0C0"/>
                  </a:outerShdw>
                </a:effectLst>
              </a:rPr>
              <a:t>kapitálového</a:t>
            </a:r>
            <a:r>
              <a:rPr lang="en-GB" altLang="cs-CZ" sz="3600" b="1" dirty="0" smtClean="0">
                <a:solidFill>
                  <a:schemeClr val="tx1"/>
                </a:solidFill>
                <a:effectLst>
                  <a:outerShdw blurRad="38100" dist="38100" dir="2700000" algn="tl">
                    <a:srgbClr val="C0C0C0"/>
                  </a:outerShdw>
                </a:effectLst>
              </a:rPr>
              <a:t> </a:t>
            </a:r>
            <a:r>
              <a:rPr lang="en-GB" altLang="cs-CZ" sz="3600" b="1" dirty="0" err="1" smtClean="0">
                <a:solidFill>
                  <a:schemeClr val="tx1"/>
                </a:solidFill>
                <a:effectLst>
                  <a:outerShdw blurRad="38100" dist="38100" dir="2700000" algn="tl">
                    <a:srgbClr val="C0C0C0"/>
                  </a:outerShdw>
                </a:effectLst>
              </a:rPr>
              <a:t>majetku</a:t>
            </a:r>
            <a:r>
              <a:rPr lang="en-GB" altLang="cs-CZ" sz="3600" b="1" dirty="0" smtClean="0">
                <a:solidFill>
                  <a:schemeClr val="tx1"/>
                </a:solidFill>
                <a:effectLst>
                  <a:outerShdw blurRad="38100" dist="38100" dir="2700000" algn="tl">
                    <a:srgbClr val="C0C0C0"/>
                  </a:outerShdw>
                </a:effectLst>
              </a:rPr>
              <a:t> §8</a:t>
            </a:r>
            <a:r>
              <a:rPr lang="en-GB" altLang="cs-CZ" sz="3600" b="1" dirty="0" smtClean="0">
                <a:solidFill>
                  <a:srgbClr val="FFFF00"/>
                </a:solidFill>
                <a:effectLst>
                  <a:outerShdw blurRad="38100" dist="38100" dir="2700000" algn="tl">
                    <a:srgbClr val="C0C0C0"/>
                  </a:outerShdw>
                </a:effectLst>
              </a:rPr>
              <a:t> </a:t>
            </a:r>
          </a:p>
        </p:txBody>
      </p:sp>
      <p:sp>
        <p:nvSpPr>
          <p:cNvPr id="66563" name="Rectangle 3"/>
          <p:cNvSpPr>
            <a:spLocks noGrp="1" noChangeArrowheads="1"/>
          </p:cNvSpPr>
          <p:nvPr>
            <p:ph type="body" idx="4294967295"/>
          </p:nvPr>
        </p:nvSpPr>
        <p:spPr>
          <a:xfrm>
            <a:off x="838200" y="2187575"/>
            <a:ext cx="8007350" cy="317638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defTabSz="449263" eaLnBrk="1" hangingPunct="1">
              <a:lnSpc>
                <a:spcPct val="90000"/>
              </a:lnSpc>
              <a:spcBef>
                <a:spcPts val="10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podíly</a:t>
            </a:r>
            <a:r>
              <a:rPr lang="en-GB" altLang="cs-CZ" sz="3300" b="1" dirty="0"/>
              <a:t> </a:t>
            </a:r>
            <a:r>
              <a:rPr lang="en-GB" altLang="cs-CZ" sz="3300" b="1" dirty="0" err="1"/>
              <a:t>na</a:t>
            </a:r>
            <a:r>
              <a:rPr lang="en-GB" altLang="cs-CZ" sz="3300" b="1" dirty="0"/>
              <a:t> </a:t>
            </a:r>
            <a:r>
              <a:rPr lang="en-GB" altLang="cs-CZ" sz="3300" b="1" dirty="0" err="1"/>
              <a:t>zisku</a:t>
            </a:r>
            <a:r>
              <a:rPr lang="en-GB" altLang="cs-CZ" sz="3300" b="1" dirty="0"/>
              <a:t> z </a:t>
            </a:r>
            <a:r>
              <a:rPr lang="cs-CZ" altLang="cs-CZ" sz="3300" b="1" dirty="0"/>
              <a:t>obchodní </a:t>
            </a:r>
            <a:r>
              <a:rPr lang="cs-CZ" altLang="cs-CZ" sz="3300" b="1" dirty="0" smtClean="0"/>
              <a:t>korporace nebo podílového fondu </a:t>
            </a:r>
            <a:r>
              <a:rPr lang="cs-CZ" altLang="cs-CZ" sz="3300" b="1" dirty="0"/>
              <a:t>a </a:t>
            </a:r>
            <a:r>
              <a:rPr lang="cs-CZ" altLang="cs-CZ" sz="3300" b="1" dirty="0" smtClean="0"/>
              <a:t>úroky </a:t>
            </a:r>
            <a:r>
              <a:rPr lang="cs-CZ" altLang="cs-CZ" sz="3300" b="1" dirty="0"/>
              <a:t>z držby cenných </a:t>
            </a:r>
            <a:r>
              <a:rPr lang="cs-CZ" altLang="cs-CZ" sz="3300" b="1" dirty="0" smtClean="0"/>
              <a:t>papírů,</a:t>
            </a:r>
          </a:p>
          <a:p>
            <a:pPr defTabSz="449263">
              <a:lnSpc>
                <a:spcPct val="90000"/>
              </a:lnSpc>
              <a:spcBef>
                <a:spcPts val="10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600" b="1" dirty="0"/>
              <a:t>podíly na zisku tichého společníka z účasti na podnikání,</a:t>
            </a:r>
          </a:p>
          <a:p>
            <a:pPr marL="0" indent="0" defTabSz="449263" eaLnBrk="1" hangingPunct="1">
              <a:lnSpc>
                <a:spcPct val="90000"/>
              </a:lnSpc>
              <a:spcBef>
                <a:spcPts val="10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3300" b="1" dirty="0" smtClean="0"/>
          </a:p>
        </p:txBody>
      </p:sp>
    </p:spTree>
    <p:extLst>
      <p:ext uri="{BB962C8B-B14F-4D97-AF65-F5344CB8AC3E}">
        <p14:creationId xmlns:p14="http://schemas.microsoft.com/office/powerpoint/2010/main" val="808239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smtClean="0">
              <a:effectLst>
                <a:outerShdw blurRad="38100" dist="38100" dir="2700000" algn="tl">
                  <a:srgbClr val="C0C0C0"/>
                </a:outerShdw>
              </a:effectLst>
            </a:endParaRPr>
          </a:p>
        </p:txBody>
      </p:sp>
      <p:sp>
        <p:nvSpPr>
          <p:cNvPr id="68611" name="Zástupný symbol pro obsah 2"/>
          <p:cNvSpPr>
            <a:spLocks noGrp="1"/>
          </p:cNvSpPr>
          <p:nvPr>
            <p:ph idx="4294967295"/>
          </p:nvPr>
        </p:nvSpPr>
        <p:spPr/>
        <p:txBody>
          <a:bodyPr/>
          <a:lstStyle/>
          <a:p>
            <a:r>
              <a:rPr lang="cs-CZ" altLang="cs-CZ" sz="3200" b="1" dirty="0" smtClean="0"/>
              <a:t>úroky</a:t>
            </a:r>
            <a:r>
              <a:rPr lang="cs-CZ" altLang="cs-CZ" sz="3200" b="1" dirty="0"/>
              <a:t>, výhry a jiné výnosy z vkladů na vkladních knížkách, </a:t>
            </a:r>
            <a:endParaRPr lang="cs-CZ" altLang="cs-CZ" sz="3200" b="1" dirty="0" smtClean="0"/>
          </a:p>
          <a:p>
            <a:r>
              <a:rPr lang="cs-CZ" altLang="cs-CZ" sz="3200" b="1" dirty="0" smtClean="0"/>
              <a:t>úroky </a:t>
            </a:r>
            <a:r>
              <a:rPr lang="cs-CZ" altLang="cs-CZ" sz="3200" b="1" dirty="0"/>
              <a:t>z peněžních prostředků na účtu, který není podle podmínek toho, kdo účet vede, určen k podnikání,</a:t>
            </a:r>
          </a:p>
          <a:p>
            <a:pPr eaLnBrk="1" hangingPunct="1"/>
            <a:r>
              <a:rPr lang="cs-CZ" altLang="cs-CZ" sz="3200" b="1" dirty="0"/>
              <a:t>výnos z jednorázového vkladu a z vkladu jemu na roveň postaveného,</a:t>
            </a:r>
          </a:p>
        </p:txBody>
      </p:sp>
    </p:spTree>
    <p:extLst>
      <p:ext uri="{BB962C8B-B14F-4D97-AF65-F5344CB8AC3E}">
        <p14:creationId xmlns:p14="http://schemas.microsoft.com/office/powerpoint/2010/main" val="7202746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xfrm>
            <a:off x="195263" y="493713"/>
            <a:ext cx="8015287" cy="669925"/>
          </a:xfrm>
          <a:extLst>
            <a:ext uri="{91240B29-F687-4F45-9708-019B960494DF}">
              <a14:hiddenLine xmlns:a14="http://schemas.microsoft.com/office/drawing/2010/main" w="9525">
                <a:solidFill>
                  <a:srgbClr val="000000"/>
                </a:solidFill>
                <a:round/>
                <a:headEnd/>
                <a:tailEnd/>
              </a14:hiddenLine>
            </a:ext>
          </a:extLst>
        </p:spPr>
        <p:txBody>
          <a:bodyPr lIns="0" tIns="0" rIns="0" bIns="0" anchor="ctr">
            <a:spAutoFit/>
          </a:bodyPr>
          <a:lstStyle/>
          <a:p>
            <a:pPr eaLnBrk="1" hangingPunct="1">
              <a:defRPr/>
            </a:pPr>
            <a:endParaRPr lang="cs-CZ" altLang="cs-CZ" smtClean="0">
              <a:effectLst>
                <a:outerShdw blurRad="38100" dist="38100" dir="2700000" algn="tl">
                  <a:srgbClr val="C0C0C0"/>
                </a:outerShdw>
              </a:effectLst>
            </a:endParaRPr>
          </a:p>
        </p:txBody>
      </p:sp>
      <p:sp>
        <p:nvSpPr>
          <p:cNvPr id="70659" name="Rectangle 3"/>
          <p:cNvSpPr>
            <a:spLocks noGrp="1" noChangeArrowheads="1"/>
          </p:cNvSpPr>
          <p:nvPr>
            <p:ph type="body" idx="4294967295"/>
          </p:nvPr>
        </p:nvSpPr>
        <p:spPr>
          <a:xfrm>
            <a:off x="838200" y="2187575"/>
            <a:ext cx="8007350" cy="46799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eaLnBrk="1" hangingPunct="1">
              <a:spcBef>
                <a:spcPts val="1000"/>
              </a:spcBef>
            </a:pPr>
            <a:r>
              <a:rPr lang="en-GB" altLang="cs-CZ" sz="3700" b="1"/>
              <a:t>dávky penzijního připojištění se státním příspěvkem snížené o zaplacené příspěvky, </a:t>
            </a:r>
          </a:p>
          <a:p>
            <a:pPr eaLnBrk="1" hangingPunct="1"/>
            <a:r>
              <a:rPr lang="en-GB" altLang="cs-CZ" sz="3700" b="1"/>
              <a:t>úroky a jiné výnosy  z poskytnutých úvěrů a </a:t>
            </a:r>
            <a:r>
              <a:rPr lang="cs-CZ" altLang="cs-CZ" sz="3700" b="1"/>
              <a:t>zá</a:t>
            </a:r>
            <a:r>
              <a:rPr lang="en-GB" altLang="cs-CZ" sz="3700" b="1"/>
              <a:t>půjček, úroky z prodlení</a:t>
            </a:r>
            <a:r>
              <a:rPr lang="en-GB" altLang="cs-CZ" sz="3700">
                <a:solidFill>
                  <a:srgbClr val="FFFF00"/>
                </a:solidFill>
              </a:rPr>
              <a:t>,</a:t>
            </a:r>
            <a:r>
              <a:rPr lang="en-GB" altLang="cs-CZ"/>
              <a:t> </a:t>
            </a:r>
          </a:p>
          <a:p>
            <a:pPr eaLnBrk="1" hangingPunct="1">
              <a:buFont typeface="Wingdings" charset="2"/>
              <a:buNone/>
            </a:pPr>
            <a:endParaRPr lang="en-GB" altLang="cs-CZ"/>
          </a:p>
        </p:txBody>
      </p:sp>
    </p:spTree>
    <p:extLst>
      <p:ext uri="{BB962C8B-B14F-4D97-AF65-F5344CB8AC3E}">
        <p14:creationId xmlns:p14="http://schemas.microsoft.com/office/powerpoint/2010/main" val="17744070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a:xfrm>
            <a:off x="1835150" y="578417"/>
            <a:ext cx="10339388" cy="71006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dirty="0" err="1" smtClean="0">
                <a:solidFill>
                  <a:schemeClr val="tx1"/>
                </a:solidFill>
                <a:effectLst>
                  <a:outerShdw blurRad="38100" dist="38100" dir="2700000" algn="tl">
                    <a:srgbClr val="C0C0C0"/>
                  </a:outerShdw>
                </a:effectLst>
              </a:rPr>
              <a:t>Příjmy</a:t>
            </a:r>
            <a:r>
              <a:rPr lang="en-GB" altLang="cs-CZ" sz="4000" b="1" i="1" dirty="0" smtClean="0">
                <a:solidFill>
                  <a:schemeClr val="tx1"/>
                </a:solidFill>
                <a:effectLst>
                  <a:outerShdw blurRad="38100" dist="38100" dir="2700000" algn="tl">
                    <a:srgbClr val="C0C0C0"/>
                  </a:outerShdw>
                </a:effectLst>
              </a:rPr>
              <a:t> z </a:t>
            </a:r>
            <a:r>
              <a:rPr lang="en-GB" altLang="cs-CZ" sz="4000" b="1" i="1" dirty="0" err="1" smtClean="0">
                <a:solidFill>
                  <a:schemeClr val="tx1"/>
                </a:solidFill>
                <a:effectLst>
                  <a:outerShdw blurRad="38100" dist="38100" dir="2700000" algn="tl">
                    <a:srgbClr val="C0C0C0"/>
                  </a:outerShdw>
                </a:effectLst>
              </a:rPr>
              <a:t>nájmu</a:t>
            </a:r>
            <a:r>
              <a:rPr lang="en-GB" altLang="cs-CZ" sz="4000" b="1" i="1" dirty="0" smtClean="0">
                <a:solidFill>
                  <a:schemeClr val="tx1"/>
                </a:solidFill>
                <a:effectLst>
                  <a:outerShdw blurRad="38100" dist="38100" dir="2700000" algn="tl">
                    <a:srgbClr val="C0C0C0"/>
                  </a:outerShdw>
                </a:effectLst>
              </a:rPr>
              <a:t> §9</a:t>
            </a:r>
          </a:p>
        </p:txBody>
      </p:sp>
      <p:sp>
        <p:nvSpPr>
          <p:cNvPr id="72707" name="Rectangle 3"/>
          <p:cNvSpPr>
            <a:spLocks noGrp="1" noChangeArrowheads="1"/>
          </p:cNvSpPr>
          <p:nvPr>
            <p:ph type="body" idx="4294967295"/>
          </p:nvPr>
        </p:nvSpPr>
        <p:spPr>
          <a:xfrm>
            <a:off x="925513" y="2319338"/>
            <a:ext cx="7853362" cy="303121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b="1" dirty="0" err="1"/>
              <a:t>jsou</a:t>
            </a:r>
            <a:r>
              <a:rPr lang="en-GB" altLang="cs-CZ" sz="3700" b="1" dirty="0"/>
              <a:t> </a:t>
            </a:r>
            <a:r>
              <a:rPr lang="en-GB" altLang="cs-CZ" sz="3700" b="1" dirty="0" err="1"/>
              <a:t>příjmy</a:t>
            </a:r>
            <a:r>
              <a:rPr lang="en-GB" altLang="cs-CZ" sz="3700" b="1" dirty="0"/>
              <a:t> z </a:t>
            </a:r>
            <a:r>
              <a:rPr lang="en-GB" altLang="cs-CZ" sz="3700" b="1" dirty="0" err="1"/>
              <a:t>nájmu</a:t>
            </a:r>
            <a:r>
              <a:rPr lang="en-GB" altLang="cs-CZ" sz="3700" b="1" dirty="0"/>
              <a:t> </a:t>
            </a:r>
            <a:r>
              <a:rPr lang="en-GB" altLang="cs-CZ" sz="3700" b="1" dirty="0" err="1"/>
              <a:t>nemovit</a:t>
            </a:r>
            <a:r>
              <a:rPr lang="cs-CZ" altLang="cs-CZ" sz="3700" b="1" dirty="0" err="1"/>
              <a:t>ých</a:t>
            </a:r>
            <a:r>
              <a:rPr lang="cs-CZ" altLang="cs-CZ" sz="3700" b="1" dirty="0"/>
              <a:t> věcí nebo</a:t>
            </a:r>
            <a:r>
              <a:rPr lang="en-GB" altLang="cs-CZ" sz="3700" b="1" dirty="0"/>
              <a:t> </a:t>
            </a:r>
            <a:r>
              <a:rPr lang="en-GB" altLang="cs-CZ" sz="3700" b="1" dirty="0" err="1"/>
              <a:t>bytů</a:t>
            </a:r>
            <a:endParaRPr lang="cs-CZ" altLang="cs-CZ" sz="3700" b="1" dirty="0"/>
          </a:p>
          <a:p>
            <a:pPr marL="341313" indent="-341313" defTabSz="449263"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b="1" dirty="0" err="1"/>
              <a:t>příjmy</a:t>
            </a:r>
            <a:r>
              <a:rPr lang="en-GB" altLang="cs-CZ" sz="3700" b="1" dirty="0"/>
              <a:t> z </a:t>
            </a:r>
            <a:r>
              <a:rPr lang="en-GB" altLang="cs-CZ" sz="3700" b="1" dirty="0" err="1"/>
              <a:t>nájmu</a:t>
            </a:r>
            <a:r>
              <a:rPr lang="en-GB" altLang="cs-CZ" sz="3700" b="1" dirty="0"/>
              <a:t> </a:t>
            </a:r>
            <a:r>
              <a:rPr lang="en-GB" altLang="cs-CZ" sz="3700" b="1" dirty="0" err="1"/>
              <a:t>movitých</a:t>
            </a:r>
            <a:r>
              <a:rPr lang="en-GB" altLang="cs-CZ" sz="3700" b="1" dirty="0"/>
              <a:t> </a:t>
            </a:r>
            <a:r>
              <a:rPr lang="en-GB" altLang="cs-CZ" sz="3700" b="1" dirty="0" err="1"/>
              <a:t>věcí</a:t>
            </a:r>
            <a:r>
              <a:rPr lang="en-GB" altLang="cs-CZ" sz="3700" b="1" dirty="0"/>
              <a:t>, </a:t>
            </a:r>
            <a:r>
              <a:rPr lang="en-GB" altLang="cs-CZ" sz="3700" b="1" dirty="0" err="1"/>
              <a:t>kromě</a:t>
            </a:r>
            <a:r>
              <a:rPr lang="en-GB" altLang="cs-CZ" sz="3700" b="1" dirty="0"/>
              <a:t> </a:t>
            </a:r>
            <a:r>
              <a:rPr lang="en-GB" altLang="cs-CZ" sz="3700" b="1" dirty="0" err="1"/>
              <a:t>příležitostného</a:t>
            </a:r>
            <a:r>
              <a:rPr lang="en-GB" altLang="cs-CZ" sz="3700" b="1" dirty="0"/>
              <a:t> </a:t>
            </a:r>
            <a:r>
              <a:rPr lang="en-GB" altLang="cs-CZ" sz="3700" b="1" dirty="0" err="1" smtClean="0"/>
              <a:t>nájmu</a:t>
            </a:r>
            <a:r>
              <a:rPr lang="en-GB" altLang="cs-CZ" sz="3700" b="1" dirty="0" smtClean="0"/>
              <a:t> </a:t>
            </a:r>
            <a:r>
              <a:rPr lang="en-GB" altLang="cs-CZ" sz="3700" b="1" dirty="0" err="1"/>
              <a:t>podle</a:t>
            </a:r>
            <a:r>
              <a:rPr lang="en-GB" altLang="cs-CZ" sz="3700" b="1" dirty="0"/>
              <a:t> § 10</a:t>
            </a:r>
          </a:p>
        </p:txBody>
      </p:sp>
    </p:spTree>
    <p:extLst>
      <p:ext uri="{BB962C8B-B14F-4D97-AF65-F5344CB8AC3E}">
        <p14:creationId xmlns:p14="http://schemas.microsoft.com/office/powerpoint/2010/main" val="1503908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p:txBody>
          <a:bodyPr anchor="ctr"/>
          <a:lstStyle/>
          <a:p>
            <a:pPr eaLnBrk="1" hangingPunct="1">
              <a:defRPr/>
            </a:pPr>
            <a:endParaRPr lang="cs-CZ" altLang="cs-CZ" smtClean="0">
              <a:effectLst>
                <a:outerShdw blurRad="38100" dist="38100" dir="2700000" algn="tl">
                  <a:srgbClr val="C0C0C0"/>
                </a:outerShdw>
              </a:effectLst>
            </a:endParaRPr>
          </a:p>
        </p:txBody>
      </p:sp>
      <p:sp>
        <p:nvSpPr>
          <p:cNvPr id="74755" name="Rectangle 3"/>
          <p:cNvSpPr>
            <a:spLocks noGrp="1" noChangeArrowheads="1"/>
          </p:cNvSpPr>
          <p:nvPr>
            <p:ph type="body" idx="4294967295"/>
          </p:nvPr>
        </p:nvSpPr>
        <p:spPr/>
        <p:txBody>
          <a:bodyPr/>
          <a:lstStyle/>
          <a:p>
            <a:pPr eaLnBrk="1" hangingPunct="1"/>
            <a:r>
              <a:rPr lang="en-GB" altLang="cs-CZ" sz="3300" b="1"/>
              <a:t>Tyto příjmy, pokud plynou manželům z</a:t>
            </a:r>
            <a:r>
              <a:rPr lang="cs-CZ" altLang="cs-CZ" sz="3300" b="1"/>
              <a:t>e</a:t>
            </a:r>
            <a:r>
              <a:rPr lang="en-GB" altLang="cs-CZ" sz="3300" b="1"/>
              <a:t> </a:t>
            </a:r>
            <a:r>
              <a:rPr lang="cs-CZ" altLang="cs-CZ" sz="3300" b="1"/>
              <a:t>s</a:t>
            </a:r>
            <a:r>
              <a:rPr lang="en-GB" altLang="cs-CZ" sz="3300" b="1"/>
              <a:t>polečného jmění manželů</a:t>
            </a:r>
            <a:r>
              <a:rPr lang="cs-CZ" altLang="cs-CZ" sz="3300" b="1"/>
              <a:t> </a:t>
            </a:r>
            <a:r>
              <a:rPr lang="en-GB" altLang="cs-CZ" sz="3300" b="1"/>
              <a:t>se zdaňují jen u jednoho z nich.</a:t>
            </a:r>
            <a:endParaRPr lang="cs-CZ" altLang="cs-CZ" sz="3300" b="1"/>
          </a:p>
        </p:txBody>
      </p:sp>
    </p:spTree>
    <p:extLst>
      <p:ext uri="{BB962C8B-B14F-4D97-AF65-F5344CB8AC3E}">
        <p14:creationId xmlns:p14="http://schemas.microsoft.com/office/powerpoint/2010/main" val="168910877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a:xfrm>
            <a:off x="457200" y="319088"/>
            <a:ext cx="8231188" cy="10668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smtClean="0">
                <a:solidFill>
                  <a:schemeClr val="tx1"/>
                </a:solidFill>
                <a:effectLst>
                  <a:outerShdw blurRad="38100" dist="38100" dir="2700000" algn="tl">
                    <a:srgbClr val="C0C0C0"/>
                  </a:outerShdw>
                </a:effectLst>
              </a:rPr>
              <a:t>Ostatní příjmy § 10 </a:t>
            </a:r>
            <a:br>
              <a:rPr lang="en-GB" altLang="cs-CZ" sz="3200" b="1" i="1" smtClean="0">
                <a:solidFill>
                  <a:schemeClr val="tx1"/>
                </a:solidFill>
                <a:effectLst>
                  <a:outerShdw blurRad="38100" dist="38100" dir="2700000" algn="tl">
                    <a:srgbClr val="C0C0C0"/>
                  </a:outerShdw>
                </a:effectLst>
              </a:rPr>
            </a:br>
            <a:endParaRPr lang="en-GB" altLang="cs-CZ" sz="3200" b="1" i="1" smtClean="0">
              <a:solidFill>
                <a:schemeClr val="tx1"/>
              </a:solidFill>
              <a:effectLst>
                <a:outerShdw blurRad="38100" dist="38100" dir="2700000" algn="tl">
                  <a:srgbClr val="C0C0C0"/>
                </a:outerShdw>
              </a:effectLst>
            </a:endParaRPr>
          </a:p>
        </p:txBody>
      </p:sp>
      <p:sp>
        <p:nvSpPr>
          <p:cNvPr id="75779" name="Rectangle 3"/>
          <p:cNvSpPr>
            <a:spLocks noGrp="1" noChangeArrowheads="1"/>
          </p:cNvSpPr>
          <p:nvPr>
            <p:ph type="body" idx="4294967295"/>
          </p:nvPr>
        </p:nvSpPr>
        <p:spPr>
          <a:xfrm>
            <a:off x="1042988" y="2271713"/>
            <a:ext cx="7564437" cy="36816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dirty="0" err="1"/>
              <a:t>příjmy</a:t>
            </a:r>
            <a:r>
              <a:rPr lang="en-GB" altLang="cs-CZ" sz="3700" dirty="0"/>
              <a:t> z </a:t>
            </a:r>
            <a:r>
              <a:rPr lang="en-GB" altLang="cs-CZ" sz="3700" dirty="0" err="1"/>
              <a:t>příležitostných</a:t>
            </a:r>
            <a:r>
              <a:rPr lang="en-GB" altLang="cs-CZ" sz="3700" dirty="0"/>
              <a:t> </a:t>
            </a:r>
            <a:r>
              <a:rPr lang="en-GB" altLang="cs-CZ" sz="3700" dirty="0" err="1"/>
              <a:t>činností</a:t>
            </a:r>
            <a:r>
              <a:rPr lang="en-GB" altLang="cs-CZ" sz="3700" dirty="0"/>
              <a:t>, </a:t>
            </a:r>
            <a:r>
              <a:rPr lang="en-GB" altLang="cs-CZ" sz="3700" dirty="0" err="1"/>
              <a:t>včetně</a:t>
            </a:r>
            <a:r>
              <a:rPr lang="en-GB" altLang="cs-CZ" sz="3700" dirty="0"/>
              <a:t> </a:t>
            </a:r>
            <a:r>
              <a:rPr lang="en-GB" altLang="cs-CZ" sz="3700" dirty="0" err="1"/>
              <a:t>příležitostného</a:t>
            </a:r>
            <a:r>
              <a:rPr lang="en-GB" altLang="cs-CZ" sz="3700" dirty="0"/>
              <a:t> </a:t>
            </a:r>
            <a:r>
              <a:rPr lang="en-GB" altLang="cs-CZ" sz="3700" dirty="0" err="1"/>
              <a:t>nájmu</a:t>
            </a:r>
            <a:r>
              <a:rPr lang="cs-CZ" altLang="cs-CZ" sz="3700" dirty="0"/>
              <a:t> movitých věcí,</a:t>
            </a:r>
            <a:r>
              <a:rPr lang="en-GB" altLang="cs-CZ" sz="3700" dirty="0"/>
              <a:t> </a:t>
            </a:r>
            <a:r>
              <a:rPr lang="cs-CZ" altLang="cs-CZ" sz="3700" dirty="0"/>
              <a:t>včetně </a:t>
            </a:r>
            <a:r>
              <a:rPr lang="en-GB" altLang="cs-CZ" sz="3700" dirty="0" err="1"/>
              <a:t>příležitostn</a:t>
            </a:r>
            <a:r>
              <a:rPr lang="cs-CZ" altLang="cs-CZ" sz="3700" dirty="0"/>
              <a:t>é</a:t>
            </a:r>
            <a:r>
              <a:rPr lang="en-GB" altLang="cs-CZ" sz="3700" dirty="0"/>
              <a:t>  </a:t>
            </a:r>
            <a:r>
              <a:rPr lang="en-GB" altLang="cs-CZ" sz="3700" dirty="0" err="1"/>
              <a:t>zemědělské</a:t>
            </a:r>
            <a:r>
              <a:rPr lang="en-GB" altLang="cs-CZ" sz="3700" dirty="0"/>
              <a:t> </a:t>
            </a:r>
            <a:r>
              <a:rPr lang="en-GB" altLang="cs-CZ" sz="3700" dirty="0" err="1"/>
              <a:t>výroby</a:t>
            </a:r>
            <a:r>
              <a:rPr lang="cs-CZ" altLang="cs-CZ" sz="3700" dirty="0"/>
              <a:t> </a:t>
            </a:r>
            <a:r>
              <a:rPr lang="en-GB" altLang="cs-CZ" sz="3700" dirty="0"/>
              <a:t>a </a:t>
            </a:r>
            <a:r>
              <a:rPr lang="en-GB" altLang="cs-CZ" sz="3700" dirty="0" err="1"/>
              <a:t>lesního</a:t>
            </a:r>
            <a:r>
              <a:rPr lang="en-GB" altLang="cs-CZ" sz="3700" dirty="0"/>
              <a:t> a </a:t>
            </a:r>
            <a:r>
              <a:rPr lang="en-GB" altLang="cs-CZ" sz="3700" dirty="0" err="1"/>
              <a:t>vodního</a:t>
            </a:r>
            <a:r>
              <a:rPr lang="en-GB" altLang="cs-CZ" sz="3700" dirty="0"/>
              <a:t> </a:t>
            </a:r>
            <a:r>
              <a:rPr lang="en-GB" altLang="cs-CZ" sz="3700" dirty="0" err="1"/>
              <a:t>hospodářství</a:t>
            </a:r>
            <a:r>
              <a:rPr lang="en-GB" altLang="cs-CZ" sz="3700" dirty="0"/>
              <a:t>, </a:t>
            </a:r>
            <a:r>
              <a:rPr lang="en-GB" altLang="cs-CZ" sz="3700" dirty="0" err="1"/>
              <a:t>která</a:t>
            </a:r>
            <a:r>
              <a:rPr lang="en-GB" altLang="cs-CZ" sz="3700" dirty="0"/>
              <a:t> </a:t>
            </a:r>
            <a:r>
              <a:rPr lang="en-GB" altLang="cs-CZ" sz="3700" dirty="0" err="1"/>
              <a:t>není</a:t>
            </a:r>
            <a:r>
              <a:rPr lang="en-GB" altLang="cs-CZ" sz="3700" dirty="0"/>
              <a:t> </a:t>
            </a:r>
            <a:r>
              <a:rPr lang="en-GB" altLang="cs-CZ" sz="3700" dirty="0" err="1" smtClean="0"/>
              <a:t>provozován</a:t>
            </a:r>
            <a:r>
              <a:rPr lang="cs-CZ" altLang="cs-CZ" sz="3700" dirty="0"/>
              <a:t>a</a:t>
            </a:r>
            <a:r>
              <a:rPr lang="en-GB" altLang="cs-CZ" sz="3700" dirty="0" smtClean="0"/>
              <a:t> </a:t>
            </a:r>
            <a:r>
              <a:rPr lang="en-GB" altLang="cs-CZ" sz="3700" b="1" dirty="0" err="1"/>
              <a:t>podnikatelem</a:t>
            </a:r>
            <a:endParaRPr lang="en-GB" altLang="cs-CZ" sz="3700" b="1" dirty="0"/>
          </a:p>
        </p:txBody>
      </p:sp>
    </p:spTree>
    <p:extLst>
      <p:ext uri="{BB962C8B-B14F-4D97-AF65-F5344CB8AC3E}">
        <p14:creationId xmlns:p14="http://schemas.microsoft.com/office/powerpoint/2010/main" val="1264784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nchor="ctr"/>
          <a:lstStyle/>
          <a:p>
            <a:pPr eaLnBrk="1" hangingPunct="1">
              <a:defRPr/>
            </a:pPr>
            <a:endParaRPr lang="cs-CZ" altLang="cs-CZ" smtClean="0">
              <a:effectLst>
                <a:outerShdw blurRad="38100" dist="38100" dir="2700000" algn="tl">
                  <a:srgbClr val="C0C0C0"/>
                </a:outerShdw>
              </a:effectLst>
            </a:endParaRPr>
          </a:p>
        </p:txBody>
      </p:sp>
      <p:sp>
        <p:nvSpPr>
          <p:cNvPr id="77827" name="Rectangle 3"/>
          <p:cNvSpPr>
            <a:spLocks noGrp="1" noChangeArrowheads="1"/>
          </p:cNvSpPr>
          <p:nvPr>
            <p:ph type="body" idx="4294967295"/>
          </p:nvPr>
        </p:nvSpPr>
        <p:spPr/>
        <p:txBody>
          <a:bodyPr/>
          <a:lstStyle/>
          <a:p>
            <a:pPr eaLnBrk="1" hangingPunct="1"/>
            <a:r>
              <a:rPr lang="cs-CZ" altLang="cs-CZ" sz="3300"/>
              <a:t>příjmy z převodu věci a příjmy plynoucí jako protiplnění menšinovým akcionářům</a:t>
            </a:r>
          </a:p>
          <a:p>
            <a:pPr eaLnBrk="1" hangingPunct="1"/>
            <a:r>
              <a:rPr lang="cs-CZ" altLang="cs-CZ" sz="3300"/>
              <a:t>příjmy z převodu účasti na společnosti s ručením omezeným, komanditisty na komanditní společnosti</a:t>
            </a:r>
          </a:p>
        </p:txBody>
      </p:sp>
    </p:spTree>
    <p:extLst>
      <p:ext uri="{BB962C8B-B14F-4D97-AF65-F5344CB8AC3E}">
        <p14:creationId xmlns:p14="http://schemas.microsoft.com/office/powerpoint/2010/main" val="287572964"/>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1370013" y="582613"/>
            <a:ext cx="7315200" cy="57943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smtClean="0">
                <a:solidFill>
                  <a:schemeClr val="tx1"/>
                </a:solidFill>
                <a:effectLst>
                  <a:outerShdw blurRad="38100" dist="38100" dir="2700000" algn="tl">
                    <a:srgbClr val="C0C0C0"/>
                  </a:outerShdw>
                </a:effectLst>
              </a:rPr>
              <a:t>Základ daně</a:t>
            </a:r>
            <a:r>
              <a:rPr lang="cs-CZ" altLang="cs-CZ" sz="3200" b="1" smtClean="0">
                <a:solidFill>
                  <a:schemeClr val="tx1"/>
                </a:solidFill>
                <a:effectLst>
                  <a:outerShdw blurRad="38100" dist="38100" dir="2700000" algn="tl">
                    <a:srgbClr val="C0C0C0"/>
                  </a:outerShdw>
                </a:effectLst>
              </a:rPr>
              <a:t> a daňová ztráta</a:t>
            </a:r>
            <a:r>
              <a:rPr lang="en-GB" altLang="cs-CZ" sz="3200" b="1" smtClean="0">
                <a:solidFill>
                  <a:schemeClr val="tx1"/>
                </a:solidFill>
                <a:effectLst>
                  <a:outerShdw blurRad="38100" dist="38100" dir="2700000" algn="tl">
                    <a:srgbClr val="C0C0C0"/>
                  </a:outerShdw>
                </a:effectLst>
              </a:rPr>
              <a:t> §5</a:t>
            </a:r>
          </a:p>
        </p:txBody>
      </p:sp>
      <p:sp>
        <p:nvSpPr>
          <p:cNvPr id="78851" name="Rectangle 3"/>
          <p:cNvSpPr>
            <a:spLocks noGrp="1" noChangeArrowheads="1"/>
          </p:cNvSpPr>
          <p:nvPr>
            <p:ph type="body" idx="4294967295"/>
          </p:nvPr>
        </p:nvSpPr>
        <p:spPr>
          <a:xfrm>
            <a:off x="1370013" y="1827213"/>
            <a:ext cx="7315200" cy="37509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Základem</a:t>
            </a:r>
            <a:r>
              <a:rPr lang="en-GB" altLang="cs-CZ" sz="3300" b="1" dirty="0"/>
              <a:t> </a:t>
            </a:r>
            <a:r>
              <a:rPr lang="en-GB" altLang="cs-CZ" sz="3300" b="1" dirty="0" err="1"/>
              <a:t>daně</a:t>
            </a:r>
            <a:r>
              <a:rPr lang="en-GB" altLang="cs-CZ" sz="3300" b="1" dirty="0"/>
              <a:t> je </a:t>
            </a:r>
            <a:r>
              <a:rPr lang="en-GB" altLang="cs-CZ" sz="3300" b="1" dirty="0" err="1"/>
              <a:t>částka</a:t>
            </a:r>
            <a:r>
              <a:rPr lang="en-GB" altLang="cs-CZ" sz="3300" b="1" dirty="0"/>
              <a:t>, o </a:t>
            </a:r>
            <a:r>
              <a:rPr lang="en-GB" altLang="cs-CZ" sz="3300" b="1" dirty="0" err="1"/>
              <a:t>kterou</a:t>
            </a:r>
            <a:r>
              <a:rPr lang="en-GB" altLang="cs-CZ" sz="3300" b="1" dirty="0"/>
              <a:t> </a:t>
            </a:r>
            <a:r>
              <a:rPr lang="en-GB" altLang="cs-CZ" sz="3300" b="1" i="1" dirty="0" err="1">
                <a:solidFill>
                  <a:srgbClr val="FF0000"/>
                </a:solidFill>
              </a:rPr>
              <a:t>příjmy</a:t>
            </a:r>
            <a:r>
              <a:rPr lang="en-GB" altLang="cs-CZ" sz="3300" b="1" dirty="0"/>
              <a:t> </a:t>
            </a:r>
            <a:r>
              <a:rPr lang="en-GB" altLang="cs-CZ" sz="3300" b="1" dirty="0" err="1"/>
              <a:t>plynoucí</a:t>
            </a:r>
            <a:r>
              <a:rPr lang="en-GB" altLang="cs-CZ" sz="3300" b="1" dirty="0"/>
              <a:t> </a:t>
            </a:r>
            <a:r>
              <a:rPr lang="en-GB" altLang="cs-CZ" sz="3300" b="1" dirty="0" err="1"/>
              <a:t>poplatníkovi</a:t>
            </a:r>
            <a:r>
              <a:rPr lang="en-GB" altLang="cs-CZ" sz="3300" b="1" dirty="0"/>
              <a:t> </a:t>
            </a:r>
            <a:r>
              <a:rPr lang="en-GB" altLang="cs-CZ" sz="3300" b="1" dirty="0" err="1"/>
              <a:t>ve</a:t>
            </a:r>
            <a:r>
              <a:rPr lang="en-GB" altLang="cs-CZ" sz="3300" b="1" dirty="0"/>
              <a:t> </a:t>
            </a:r>
            <a:r>
              <a:rPr lang="en-GB" altLang="cs-CZ" sz="3300" b="1" dirty="0" err="1"/>
              <a:t>zdaňovacím</a:t>
            </a:r>
            <a:r>
              <a:rPr lang="en-GB" altLang="cs-CZ" sz="3300" b="1" dirty="0"/>
              <a:t> </a:t>
            </a:r>
            <a:r>
              <a:rPr lang="en-GB" altLang="cs-CZ" sz="3300" b="1" dirty="0" err="1"/>
              <a:t>období</a:t>
            </a:r>
            <a:r>
              <a:rPr lang="en-GB" altLang="cs-CZ" sz="3300" b="1" dirty="0"/>
              <a:t> </a:t>
            </a:r>
            <a:r>
              <a:rPr lang="en-GB" altLang="cs-CZ" sz="3300" b="1" dirty="0" err="1"/>
              <a:t>přesahují</a:t>
            </a:r>
            <a:r>
              <a:rPr lang="en-GB" altLang="cs-CZ" sz="3300" b="1" dirty="0"/>
              <a:t> </a:t>
            </a:r>
            <a:r>
              <a:rPr lang="en-GB" altLang="cs-CZ" sz="3300" b="1" i="1" dirty="0" err="1">
                <a:solidFill>
                  <a:srgbClr val="FF0000"/>
                </a:solidFill>
              </a:rPr>
              <a:t>výdaje</a:t>
            </a:r>
            <a:r>
              <a:rPr lang="en-GB" altLang="cs-CZ" sz="3300" b="1" dirty="0"/>
              <a:t> </a:t>
            </a:r>
            <a:r>
              <a:rPr lang="en-GB" altLang="cs-CZ" sz="3300" b="1" dirty="0" err="1"/>
              <a:t>prokazatelně</a:t>
            </a:r>
            <a:r>
              <a:rPr lang="en-GB" altLang="cs-CZ" sz="3300" b="1" dirty="0"/>
              <a:t> </a:t>
            </a:r>
            <a:r>
              <a:rPr lang="en-GB" altLang="cs-CZ" sz="3300" b="1" dirty="0" err="1"/>
              <a:t>vynaložené</a:t>
            </a:r>
            <a:r>
              <a:rPr lang="en-GB" altLang="cs-CZ" sz="3300" b="1" dirty="0"/>
              <a:t> </a:t>
            </a:r>
            <a:r>
              <a:rPr lang="en-GB" altLang="cs-CZ" sz="3300" b="1" dirty="0" err="1"/>
              <a:t>na</a:t>
            </a:r>
            <a:r>
              <a:rPr lang="en-GB" altLang="cs-CZ" sz="3300" b="1" dirty="0"/>
              <a:t> </a:t>
            </a:r>
            <a:r>
              <a:rPr lang="en-GB" altLang="cs-CZ" sz="3300" b="1" dirty="0" err="1"/>
              <a:t>jejich</a:t>
            </a:r>
            <a:r>
              <a:rPr lang="en-GB" altLang="cs-CZ" sz="3300" b="1" dirty="0"/>
              <a:t> </a:t>
            </a:r>
            <a:r>
              <a:rPr lang="en-GB" altLang="cs-CZ" sz="3300" b="1" dirty="0" err="1"/>
              <a:t>dosažení</a:t>
            </a:r>
            <a:r>
              <a:rPr lang="en-GB" altLang="cs-CZ" sz="3300" b="1" dirty="0"/>
              <a:t>, </a:t>
            </a:r>
            <a:r>
              <a:rPr lang="en-GB" altLang="cs-CZ" sz="3300" b="1" dirty="0" err="1"/>
              <a:t>zajištění</a:t>
            </a:r>
            <a:r>
              <a:rPr lang="en-GB" altLang="cs-CZ" sz="3300" b="1" dirty="0"/>
              <a:t> a </a:t>
            </a:r>
            <a:r>
              <a:rPr lang="en-GB" altLang="cs-CZ" sz="3300" b="1" dirty="0" err="1"/>
              <a:t>udržení</a:t>
            </a:r>
            <a:r>
              <a:rPr lang="en-GB" altLang="cs-CZ" sz="3300" b="1" dirty="0"/>
              <a:t>, </a:t>
            </a:r>
            <a:r>
              <a:rPr lang="en-GB" altLang="cs-CZ" sz="3300" b="1" dirty="0" err="1"/>
              <a:t>pokud</a:t>
            </a:r>
            <a:r>
              <a:rPr lang="en-GB" altLang="cs-CZ" sz="3300" b="1" dirty="0"/>
              <a:t> </a:t>
            </a:r>
            <a:r>
              <a:rPr lang="en-GB" altLang="cs-CZ" sz="3300" b="1" dirty="0" err="1"/>
              <a:t>dále</a:t>
            </a:r>
            <a:r>
              <a:rPr lang="en-GB" altLang="cs-CZ" sz="3300" b="1" dirty="0"/>
              <a:t> u </a:t>
            </a:r>
            <a:r>
              <a:rPr lang="en-GB" altLang="cs-CZ" sz="3300" b="1" dirty="0" err="1"/>
              <a:t>jednotlivých</a:t>
            </a:r>
            <a:r>
              <a:rPr lang="en-GB" altLang="cs-CZ" sz="3300" b="1" dirty="0"/>
              <a:t> </a:t>
            </a:r>
            <a:r>
              <a:rPr lang="en-GB" altLang="cs-CZ" sz="3300" b="1" dirty="0" err="1"/>
              <a:t>příjmů</a:t>
            </a:r>
            <a:r>
              <a:rPr lang="en-GB" altLang="cs-CZ" sz="3300" b="1" dirty="0"/>
              <a:t> </a:t>
            </a:r>
            <a:r>
              <a:rPr lang="en-GB" altLang="cs-CZ" sz="3300" b="1" dirty="0" err="1"/>
              <a:t>podle</a:t>
            </a:r>
            <a:r>
              <a:rPr lang="en-GB" altLang="cs-CZ" sz="3300" b="1" dirty="0"/>
              <a:t> § 6 </a:t>
            </a:r>
            <a:r>
              <a:rPr lang="en-GB" altLang="cs-CZ" sz="3300" b="1" dirty="0" err="1"/>
              <a:t>až</a:t>
            </a:r>
            <a:r>
              <a:rPr lang="en-GB" altLang="cs-CZ" sz="3300" b="1" dirty="0"/>
              <a:t> 10 </a:t>
            </a:r>
            <a:r>
              <a:rPr lang="en-GB" altLang="cs-CZ" sz="3300" b="1" dirty="0" err="1"/>
              <a:t>není</a:t>
            </a:r>
            <a:r>
              <a:rPr lang="en-GB" altLang="cs-CZ" sz="3300" b="1" dirty="0"/>
              <a:t> </a:t>
            </a:r>
            <a:r>
              <a:rPr lang="en-GB" altLang="cs-CZ" sz="3300" b="1" dirty="0" err="1"/>
              <a:t>stanoveno</a:t>
            </a:r>
            <a:r>
              <a:rPr lang="en-GB" altLang="cs-CZ" sz="3300" b="1" dirty="0"/>
              <a:t> </a:t>
            </a:r>
            <a:r>
              <a:rPr lang="en-GB" altLang="cs-CZ" sz="3300" b="1" dirty="0" err="1"/>
              <a:t>jinak</a:t>
            </a:r>
            <a:r>
              <a:rPr lang="en-GB" altLang="cs-CZ" sz="3300" b="1" dirty="0"/>
              <a:t>.</a:t>
            </a:r>
          </a:p>
        </p:txBody>
      </p:sp>
    </p:spTree>
    <p:extLst>
      <p:ext uri="{BB962C8B-B14F-4D97-AF65-F5344CB8AC3E}">
        <p14:creationId xmlns:p14="http://schemas.microsoft.com/office/powerpoint/2010/main" val="14006001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anchor="ctr"/>
          <a:lstStyle/>
          <a:p>
            <a:pPr algn="ctr" eaLnBrk="1" hangingPunct="1">
              <a:defRPr/>
            </a:pPr>
            <a:r>
              <a:rPr lang="cs-CZ" altLang="cs-CZ" b="1" smtClean="0">
                <a:solidFill>
                  <a:schemeClr val="tx1"/>
                </a:solidFill>
                <a:effectLst>
                  <a:outerShdw blurRad="38100" dist="38100" dir="2700000" algn="tl">
                    <a:srgbClr val="C0C0C0"/>
                  </a:outerShdw>
                </a:effectLst>
              </a:rPr>
              <a:t>Základ daně</a:t>
            </a:r>
          </a:p>
        </p:txBody>
      </p:sp>
      <p:sp>
        <p:nvSpPr>
          <p:cNvPr id="80899" name="Rectangle 3"/>
          <p:cNvSpPr>
            <a:spLocks noGrp="1" noChangeArrowheads="1"/>
          </p:cNvSpPr>
          <p:nvPr>
            <p:ph type="body" idx="4294967295"/>
          </p:nvPr>
        </p:nvSpPr>
        <p:spPr/>
        <p:txBody>
          <a:bodyPr/>
          <a:lstStyle/>
          <a:p>
            <a:pPr eaLnBrk="1" hangingPunct="1">
              <a:spcBef>
                <a:spcPts val="700"/>
              </a:spcBef>
            </a:pPr>
            <a:r>
              <a:rPr lang="en-GB" altLang="cs-CZ" sz="3300" dirty="0"/>
              <a:t>Toto je </a:t>
            </a:r>
            <a:r>
              <a:rPr lang="en-GB" altLang="cs-CZ" sz="3300" dirty="0" err="1"/>
              <a:t>definice</a:t>
            </a:r>
            <a:r>
              <a:rPr lang="en-GB" altLang="cs-CZ" sz="3300" dirty="0"/>
              <a:t> </a:t>
            </a:r>
            <a:r>
              <a:rPr lang="en-GB" altLang="cs-CZ" sz="3300" dirty="0" err="1"/>
              <a:t>obecná</a:t>
            </a:r>
            <a:r>
              <a:rPr lang="en-GB" altLang="cs-CZ" sz="3300" dirty="0"/>
              <a:t>, </a:t>
            </a:r>
            <a:r>
              <a:rPr lang="en-GB" altLang="cs-CZ" sz="3300" dirty="0" err="1"/>
              <a:t>dále</a:t>
            </a:r>
            <a:r>
              <a:rPr lang="en-GB" altLang="cs-CZ" sz="3300" dirty="0"/>
              <a:t> </a:t>
            </a:r>
            <a:r>
              <a:rPr lang="en-GB" altLang="cs-CZ" sz="3300" dirty="0" err="1"/>
              <a:t>jsou</a:t>
            </a:r>
            <a:r>
              <a:rPr lang="en-GB" altLang="cs-CZ" sz="3300" dirty="0"/>
              <a:t> </a:t>
            </a:r>
            <a:r>
              <a:rPr lang="en-GB" altLang="cs-CZ" sz="3300" dirty="0" err="1"/>
              <a:t>jednotlivé</a:t>
            </a:r>
            <a:r>
              <a:rPr lang="en-GB" altLang="cs-CZ" sz="3300" dirty="0"/>
              <a:t> </a:t>
            </a:r>
            <a:r>
              <a:rPr lang="en-GB" altLang="cs-CZ" sz="3300" dirty="0" err="1"/>
              <a:t>základy</a:t>
            </a:r>
            <a:r>
              <a:rPr lang="en-GB" altLang="cs-CZ" sz="3300" dirty="0"/>
              <a:t> </a:t>
            </a:r>
            <a:r>
              <a:rPr lang="en-GB" altLang="cs-CZ" sz="3300" dirty="0" err="1"/>
              <a:t>daně</a:t>
            </a:r>
            <a:r>
              <a:rPr lang="en-GB" altLang="cs-CZ" sz="3300" dirty="0"/>
              <a:t>  </a:t>
            </a:r>
            <a:r>
              <a:rPr lang="en-GB" altLang="cs-CZ" sz="3300" dirty="0" err="1"/>
              <a:t>stanoveny</a:t>
            </a:r>
            <a:r>
              <a:rPr lang="en-GB" altLang="cs-CZ" sz="3300" dirty="0"/>
              <a:t> u </a:t>
            </a:r>
            <a:r>
              <a:rPr lang="en-GB" altLang="cs-CZ" sz="3300" dirty="0" err="1"/>
              <a:t>jednotlivých</a:t>
            </a:r>
            <a:r>
              <a:rPr lang="en-GB" altLang="cs-CZ" sz="3300" dirty="0"/>
              <a:t> </a:t>
            </a:r>
            <a:r>
              <a:rPr lang="en-GB" altLang="cs-CZ" sz="3300" dirty="0" err="1"/>
              <a:t>druhů</a:t>
            </a:r>
            <a:r>
              <a:rPr lang="en-GB" altLang="cs-CZ" sz="3300" dirty="0"/>
              <a:t> </a:t>
            </a:r>
            <a:r>
              <a:rPr lang="en-GB" altLang="cs-CZ" sz="3300" dirty="0" err="1"/>
              <a:t>příjmů</a:t>
            </a:r>
            <a:r>
              <a:rPr lang="en-GB" altLang="cs-CZ" sz="3300" dirty="0"/>
              <a:t> v §§ 6 - 10 </a:t>
            </a:r>
            <a:r>
              <a:rPr lang="en-GB" altLang="cs-CZ" sz="3300" dirty="0" err="1"/>
              <a:t>zákona</a:t>
            </a:r>
            <a:r>
              <a:rPr lang="en-GB" altLang="cs-CZ" sz="3300" dirty="0"/>
              <a:t>. </a:t>
            </a:r>
          </a:p>
          <a:p>
            <a:pPr eaLnBrk="1" hangingPunct="1">
              <a:spcBef>
                <a:spcPts val="700"/>
              </a:spcBef>
              <a:buFont typeface="Wingdings" charset="2"/>
              <a:buNone/>
            </a:pPr>
            <a:endParaRPr lang="en-GB" altLang="cs-CZ" sz="3300" dirty="0"/>
          </a:p>
          <a:p>
            <a:pPr eaLnBrk="1" hangingPunct="1">
              <a:buFont typeface="Wingdings" charset="2"/>
              <a:buNone/>
            </a:pPr>
            <a:r>
              <a:rPr lang="en-GB" altLang="cs-CZ" sz="2500" dirty="0"/>
              <a:t>                      </a:t>
            </a:r>
            <a:r>
              <a:rPr lang="en-GB" altLang="cs-CZ" sz="3700" b="1" dirty="0"/>
              <a:t>ZD=P-V</a:t>
            </a:r>
            <a:endParaRPr lang="cs-CZ" altLang="cs-CZ" sz="3700" b="1" dirty="0"/>
          </a:p>
          <a:p>
            <a:pPr eaLnBrk="1" hangingPunct="1">
              <a:buFont typeface="Wingdings" charset="2"/>
              <a:buNone/>
            </a:pPr>
            <a:r>
              <a:rPr lang="cs-CZ" altLang="cs-CZ" sz="3700" dirty="0" smtClean="0"/>
              <a:t>   U </a:t>
            </a:r>
            <a:r>
              <a:rPr lang="cs-CZ" altLang="cs-CZ" sz="3700" dirty="0"/>
              <a:t>závislé činnosti se ZD liší</a:t>
            </a:r>
            <a:endParaRPr lang="en-GB" altLang="cs-CZ" sz="3700" dirty="0"/>
          </a:p>
          <a:p>
            <a:pPr eaLnBrk="1" hangingPunct="1"/>
            <a:endParaRPr lang="cs-CZ" altLang="cs-CZ" sz="3300" dirty="0"/>
          </a:p>
        </p:txBody>
      </p:sp>
    </p:spTree>
    <p:extLst>
      <p:ext uri="{BB962C8B-B14F-4D97-AF65-F5344CB8AC3E}">
        <p14:creationId xmlns:p14="http://schemas.microsoft.com/office/powerpoint/2010/main" val="25297505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384300" y="579647"/>
            <a:ext cx="7285038"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smtClean="0">
                <a:solidFill>
                  <a:schemeClr val="tx1"/>
                </a:solidFill>
                <a:effectLst>
                  <a:outerShdw blurRad="38100" dist="38100" dir="2700000" algn="tl">
                    <a:srgbClr val="C0C0C0"/>
                  </a:outerShdw>
                </a:effectLst>
              </a:rPr>
              <a:t>Prameny</a:t>
            </a:r>
          </a:p>
        </p:txBody>
      </p:sp>
      <p:sp>
        <p:nvSpPr>
          <p:cNvPr id="9219" name="Rectangle 3"/>
          <p:cNvSpPr>
            <a:spLocks noGrp="1" noChangeArrowheads="1"/>
          </p:cNvSpPr>
          <p:nvPr>
            <p:ph type="body" idx="4294967295"/>
          </p:nvPr>
        </p:nvSpPr>
        <p:spPr>
          <a:xfrm>
            <a:off x="838200" y="2613025"/>
            <a:ext cx="7693025" cy="41497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a:t>Zákon č. 151/1997 Sb., o oceňování majetku a o změně některých zákonů (zákon o oceňování majetku), ve znění pozdějších předpisů.</a:t>
            </a:r>
          </a:p>
          <a:p>
            <a:pPr marL="341313" indent="-341313" defTabSz="449263" eaLnBrk="1" hangingPunct="1">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Zákon č. 243/2000 Sb.,</a:t>
            </a:r>
            <a:r>
              <a:rPr lang="en-GB" altLang="cs-CZ" b="1" i="1"/>
              <a:t> o rozpočtovém určení výnosů některých daní územním samosprávným celkům a některým státním fondům.</a:t>
            </a:r>
            <a:endParaRPr lang="cs-CZ" altLang="cs-CZ" b="1" i="1"/>
          </a:p>
        </p:txBody>
      </p:sp>
    </p:spTree>
    <p:extLst>
      <p:ext uri="{BB962C8B-B14F-4D97-AF65-F5344CB8AC3E}">
        <p14:creationId xmlns:p14="http://schemas.microsoft.com/office/powerpoint/2010/main" val="10536605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smtClean="0">
                <a:solidFill>
                  <a:schemeClr val="tx1"/>
                </a:solidFill>
                <a:effectLst>
                  <a:outerShdw blurRad="38100" dist="38100" dir="2700000" algn="tl">
                    <a:srgbClr val="C0C0C0"/>
                  </a:outerShdw>
                </a:effectLst>
              </a:rPr>
              <a:t>U závislé činnosti se ZD liší</a:t>
            </a:r>
            <a:r>
              <a:rPr lang="en-GB" altLang="cs-CZ" b="1" smtClean="0">
                <a:solidFill>
                  <a:schemeClr val="tx1"/>
                </a:solidFill>
                <a:effectLst>
                  <a:outerShdw blurRad="38100" dist="38100" dir="2700000" algn="tl">
                    <a:srgbClr val="C0C0C0"/>
                  </a:outerShdw>
                </a:effectLst>
              </a:rPr>
              <a:t/>
            </a:r>
            <a:br>
              <a:rPr lang="en-GB" altLang="cs-CZ" b="1" smtClean="0">
                <a:solidFill>
                  <a:schemeClr val="tx1"/>
                </a:solidFill>
                <a:effectLst>
                  <a:outerShdw blurRad="38100" dist="38100" dir="2700000" algn="tl">
                    <a:srgbClr val="C0C0C0"/>
                  </a:outerShdw>
                </a:effectLst>
              </a:rPr>
            </a:br>
            <a:endParaRPr lang="cs-CZ" altLang="cs-CZ" b="1" smtClean="0">
              <a:solidFill>
                <a:schemeClr val="tx1"/>
              </a:solidFill>
              <a:effectLst>
                <a:outerShdw blurRad="38100" dist="38100" dir="2700000" algn="tl">
                  <a:srgbClr val="C0C0C0"/>
                </a:outerShdw>
              </a:effectLst>
            </a:endParaRPr>
          </a:p>
        </p:txBody>
      </p:sp>
      <p:sp>
        <p:nvSpPr>
          <p:cNvPr id="81923" name="Zástupný symbol pro obsah 2"/>
          <p:cNvSpPr>
            <a:spLocks noGrp="1"/>
          </p:cNvSpPr>
          <p:nvPr>
            <p:ph idx="4294967295"/>
          </p:nvPr>
        </p:nvSpPr>
        <p:spPr/>
        <p:txBody>
          <a:bodyPr/>
          <a:lstStyle/>
          <a:p>
            <a:pPr eaLnBrk="1" hangingPunct="1"/>
            <a:r>
              <a:rPr lang="cs-CZ" altLang="cs-CZ" sz="2500" b="1" u="sng"/>
              <a:t>Základem daně (</a:t>
            </a:r>
            <a:r>
              <a:rPr lang="cs-CZ" altLang="cs-CZ" sz="2500" b="1"/>
              <a:t>dílčím základem daně) jsou příjmy ze závislé činnosti, </a:t>
            </a:r>
            <a:r>
              <a:rPr lang="cs-CZ" altLang="cs-CZ" sz="2500" b="1" u="sng"/>
              <a:t>zvýšené</a:t>
            </a:r>
            <a:r>
              <a:rPr lang="cs-CZ" altLang="cs-CZ" sz="2500" b="1"/>
              <a:t> o částku odpovídající pojistnému na sociální zabezpečení a příspěvku na státní politiku zaměstnanosti a pojistnému na všeobecné zdravotní pojištění, které je z těchto příjmů podle zvláštních právních předpisů povinen platit zaměstnavatel </a:t>
            </a:r>
            <a:r>
              <a:rPr lang="cs-CZ" altLang="cs-CZ" sz="2500" b="1" u="sng"/>
              <a:t>„povinné pojistné“</a:t>
            </a:r>
            <a:r>
              <a:rPr lang="cs-CZ" altLang="cs-CZ" sz="2500" b="1"/>
              <a:t>     ZD=P+V (S+Z.poj.)</a:t>
            </a:r>
            <a:endParaRPr lang="cs-CZ" altLang="cs-CZ" sz="2500" b="1" u="sng"/>
          </a:p>
        </p:txBody>
      </p:sp>
    </p:spTree>
    <p:extLst>
      <p:ext uri="{BB962C8B-B14F-4D97-AF65-F5344CB8AC3E}">
        <p14:creationId xmlns:p14="http://schemas.microsoft.com/office/powerpoint/2010/main" val="188166239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smtClean="0">
                <a:effectLst>
                  <a:outerShdw blurRad="38100" dist="38100" dir="2700000" algn="tl">
                    <a:srgbClr val="C0C0C0"/>
                  </a:outerShdw>
                </a:effectLst>
              </a:rPr>
              <a:t>Sociální a zdravotní pojištění v závislé činnosti</a:t>
            </a:r>
          </a:p>
        </p:txBody>
      </p:sp>
      <p:sp>
        <p:nvSpPr>
          <p:cNvPr id="82947" name="Zástupný symbol pro obsah 2"/>
          <p:cNvSpPr>
            <a:spLocks noGrp="1"/>
          </p:cNvSpPr>
          <p:nvPr>
            <p:ph idx="4294967295"/>
          </p:nvPr>
        </p:nvSpPr>
        <p:spPr/>
        <p:txBody>
          <a:bodyPr/>
          <a:lstStyle/>
          <a:p>
            <a:pPr eaLnBrk="1" hangingPunct="1"/>
            <a:r>
              <a:rPr lang="cs-CZ" altLang="cs-CZ" b="1" u="sng"/>
              <a:t>Zaměstnavatel:</a:t>
            </a:r>
            <a:r>
              <a:rPr lang="cs-CZ" altLang="cs-CZ" b="1"/>
              <a:t>  </a:t>
            </a:r>
          </a:p>
          <a:p>
            <a:pPr eaLnBrk="1" hangingPunct="1">
              <a:buFont typeface="Wingdings" charset="2"/>
              <a:buNone/>
            </a:pPr>
            <a:r>
              <a:rPr lang="cs-CZ" altLang="cs-CZ" b="1"/>
              <a:t>   sociální       25%</a:t>
            </a:r>
          </a:p>
          <a:p>
            <a:pPr eaLnBrk="1" hangingPunct="1">
              <a:buFont typeface="Wingdings" charset="2"/>
              <a:buNone/>
            </a:pPr>
            <a:r>
              <a:rPr lang="cs-CZ" altLang="cs-CZ" b="1"/>
              <a:t>   zdravotní      9%</a:t>
            </a:r>
          </a:p>
          <a:p>
            <a:pPr eaLnBrk="1" hangingPunct="1">
              <a:buFont typeface="Wingdings" charset="2"/>
              <a:buNone/>
            </a:pPr>
            <a:endParaRPr lang="cs-CZ" altLang="cs-CZ" b="1"/>
          </a:p>
          <a:p>
            <a:pPr eaLnBrk="1" hangingPunct="1"/>
            <a:r>
              <a:rPr lang="cs-CZ" altLang="cs-CZ" b="1" u="sng"/>
              <a:t>Zaměstnanec:</a:t>
            </a:r>
            <a:r>
              <a:rPr lang="cs-CZ" altLang="cs-CZ" b="1"/>
              <a:t>   </a:t>
            </a:r>
          </a:p>
          <a:p>
            <a:pPr eaLnBrk="1" hangingPunct="1">
              <a:buFont typeface="Wingdings" charset="2"/>
              <a:buNone/>
            </a:pPr>
            <a:r>
              <a:rPr lang="cs-CZ" altLang="cs-CZ" b="1"/>
              <a:t>  sociální       6,5%</a:t>
            </a:r>
          </a:p>
          <a:p>
            <a:pPr eaLnBrk="1" hangingPunct="1">
              <a:buFont typeface="Wingdings" charset="2"/>
              <a:buNone/>
            </a:pPr>
            <a:r>
              <a:rPr lang="cs-CZ" altLang="cs-CZ" b="1"/>
              <a:t>  zdravotní    4,5% </a:t>
            </a:r>
          </a:p>
        </p:txBody>
      </p:sp>
    </p:spTree>
    <p:extLst>
      <p:ext uri="{BB962C8B-B14F-4D97-AF65-F5344CB8AC3E}">
        <p14:creationId xmlns:p14="http://schemas.microsoft.com/office/powerpoint/2010/main" val="1255653429"/>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a:xfrm>
            <a:off x="1370013" y="57726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dirty="0" err="1" smtClean="0">
                <a:solidFill>
                  <a:srgbClr val="FF0000"/>
                </a:solidFill>
                <a:effectLst>
                  <a:outerShdw blurRad="38100" dist="38100" dir="2700000" algn="tl">
                    <a:srgbClr val="C0C0C0"/>
                  </a:outerShdw>
                </a:effectLst>
              </a:rPr>
              <a:t>Základ</a:t>
            </a:r>
            <a:r>
              <a:rPr lang="en-GB" altLang="cs-CZ" sz="3200" b="1" dirty="0" smtClean="0">
                <a:solidFill>
                  <a:srgbClr val="FF0000"/>
                </a:solidFill>
                <a:effectLst>
                  <a:outerShdw blurRad="38100" dist="38100" dir="2700000" algn="tl">
                    <a:srgbClr val="C0C0C0"/>
                  </a:outerShdw>
                </a:effectLst>
              </a:rPr>
              <a:t> </a:t>
            </a:r>
            <a:r>
              <a:rPr lang="en-GB" altLang="cs-CZ" sz="3200" b="1" dirty="0" err="1" smtClean="0">
                <a:solidFill>
                  <a:srgbClr val="FF0000"/>
                </a:solidFill>
                <a:effectLst>
                  <a:outerShdw blurRad="38100" dist="38100" dir="2700000" algn="tl">
                    <a:srgbClr val="C0C0C0"/>
                  </a:outerShdw>
                </a:effectLst>
              </a:rPr>
              <a:t>daně</a:t>
            </a:r>
            <a:r>
              <a:rPr lang="en-GB" altLang="cs-CZ" sz="3200" b="1" dirty="0" smtClean="0">
                <a:solidFill>
                  <a:srgbClr val="FF0000"/>
                </a:solidFill>
                <a:effectLst>
                  <a:outerShdw blurRad="38100" dist="38100" dir="2700000" algn="tl">
                    <a:srgbClr val="C0C0C0"/>
                  </a:outerShdw>
                </a:effectLst>
              </a:rPr>
              <a:t> (</a:t>
            </a:r>
            <a:r>
              <a:rPr lang="en-GB" altLang="cs-CZ" sz="3200" b="1" dirty="0" err="1" smtClean="0">
                <a:solidFill>
                  <a:srgbClr val="FF0000"/>
                </a:solidFill>
                <a:effectLst>
                  <a:outerShdw blurRad="38100" dist="38100" dir="2700000" algn="tl">
                    <a:srgbClr val="C0C0C0"/>
                  </a:outerShdw>
                </a:effectLst>
              </a:rPr>
              <a:t>dílčí</a:t>
            </a:r>
            <a:r>
              <a:rPr lang="en-GB" altLang="cs-CZ" sz="3200" b="1" dirty="0" smtClean="0">
                <a:solidFill>
                  <a:srgbClr val="FF0000"/>
                </a:solidFill>
                <a:effectLst>
                  <a:outerShdw blurRad="38100" dist="38100" dir="2700000" algn="tl">
                    <a:srgbClr val="C0C0C0"/>
                  </a:outerShdw>
                </a:effectLst>
              </a:rPr>
              <a:t> </a:t>
            </a:r>
            <a:r>
              <a:rPr lang="en-GB" altLang="cs-CZ" sz="3200" b="1" dirty="0" err="1" smtClean="0">
                <a:solidFill>
                  <a:srgbClr val="FF0000"/>
                </a:solidFill>
                <a:effectLst>
                  <a:outerShdw blurRad="38100" dist="38100" dir="2700000" algn="tl">
                    <a:srgbClr val="C0C0C0"/>
                  </a:outerShdw>
                </a:effectLst>
              </a:rPr>
              <a:t>základ</a:t>
            </a:r>
            <a:r>
              <a:rPr lang="en-GB" altLang="cs-CZ" sz="3200" b="1" dirty="0" smtClean="0">
                <a:solidFill>
                  <a:srgbClr val="FF0000"/>
                </a:solidFill>
                <a:effectLst>
                  <a:outerShdw blurRad="38100" dist="38100" dir="2700000" algn="tl">
                    <a:srgbClr val="C0C0C0"/>
                  </a:outerShdw>
                </a:effectLst>
              </a:rPr>
              <a:t> </a:t>
            </a:r>
            <a:r>
              <a:rPr lang="en-GB" altLang="cs-CZ" sz="3200" b="1" dirty="0" err="1" smtClean="0">
                <a:solidFill>
                  <a:srgbClr val="FF0000"/>
                </a:solidFill>
                <a:effectLst>
                  <a:outerShdw blurRad="38100" dist="38100" dir="2700000" algn="tl">
                    <a:srgbClr val="C0C0C0"/>
                  </a:outerShdw>
                </a:effectLst>
              </a:rPr>
              <a:t>daně</a:t>
            </a:r>
            <a:r>
              <a:rPr lang="en-GB" altLang="cs-CZ" sz="3200" b="1" dirty="0" smtClean="0">
                <a:solidFill>
                  <a:srgbClr val="FF0000"/>
                </a:solidFill>
                <a:effectLst>
                  <a:outerShdw blurRad="38100" dist="38100" dir="2700000" algn="tl">
                    <a:srgbClr val="C0C0C0"/>
                  </a:outerShdw>
                </a:effectLst>
              </a:rPr>
              <a:t>)</a:t>
            </a:r>
          </a:p>
        </p:txBody>
      </p:sp>
      <p:sp>
        <p:nvSpPr>
          <p:cNvPr id="83971" name="Rectangle 3"/>
          <p:cNvSpPr>
            <a:spLocks noGrp="1" noChangeArrowheads="1"/>
          </p:cNvSpPr>
          <p:nvPr>
            <p:ph type="body" idx="4294967295"/>
          </p:nvPr>
        </p:nvSpPr>
        <p:spPr>
          <a:xfrm>
            <a:off x="457200" y="1905000"/>
            <a:ext cx="8229600" cy="476656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poplatníkovi</a:t>
            </a:r>
            <a:r>
              <a:rPr lang="en-GB" altLang="cs-CZ" sz="3300" b="1" dirty="0"/>
              <a:t> </a:t>
            </a:r>
            <a:r>
              <a:rPr lang="en-GB" altLang="cs-CZ" sz="3300" b="1" dirty="0" err="1"/>
              <a:t>za</a:t>
            </a:r>
            <a:r>
              <a:rPr lang="en-GB" altLang="cs-CZ" sz="3300" b="1" dirty="0"/>
              <a:t> </a:t>
            </a:r>
            <a:r>
              <a:rPr lang="en-GB" altLang="cs-CZ" sz="3300" b="1" dirty="0" err="1"/>
              <a:t>zdaňovací</a:t>
            </a:r>
            <a:r>
              <a:rPr lang="en-GB" altLang="cs-CZ" sz="3300" b="1" dirty="0"/>
              <a:t> </a:t>
            </a:r>
            <a:r>
              <a:rPr lang="en-GB" altLang="cs-CZ" sz="3300" b="1" dirty="0" err="1"/>
              <a:t>období</a:t>
            </a:r>
            <a:r>
              <a:rPr lang="en-GB" altLang="cs-CZ" sz="3300" b="1" dirty="0"/>
              <a:t> </a:t>
            </a:r>
            <a:r>
              <a:rPr lang="en-GB" altLang="cs-CZ" sz="3300" b="1" dirty="0" err="1"/>
              <a:t>plyne</a:t>
            </a:r>
            <a:r>
              <a:rPr lang="en-GB" altLang="cs-CZ" sz="3300" b="1" dirty="0"/>
              <a:t> </a:t>
            </a:r>
            <a:r>
              <a:rPr lang="en-GB" altLang="cs-CZ" sz="3300" b="1" dirty="0" err="1"/>
              <a:t>dva</a:t>
            </a:r>
            <a:r>
              <a:rPr lang="en-GB" altLang="cs-CZ" sz="3300" b="1" dirty="0"/>
              <a:t> a </a:t>
            </a:r>
            <a:r>
              <a:rPr lang="en-GB" altLang="cs-CZ" sz="3300" b="1" dirty="0" err="1"/>
              <a:t>více</a:t>
            </a:r>
            <a:r>
              <a:rPr lang="en-GB" altLang="cs-CZ" sz="3300" b="1" dirty="0"/>
              <a:t> </a:t>
            </a:r>
            <a:r>
              <a:rPr lang="en-GB" altLang="cs-CZ" sz="3300" b="1" dirty="0" err="1"/>
              <a:t>druhů</a:t>
            </a:r>
            <a:r>
              <a:rPr lang="en-GB" altLang="cs-CZ" sz="3300" b="1" dirty="0"/>
              <a:t> </a:t>
            </a:r>
            <a:r>
              <a:rPr lang="en-GB" altLang="cs-CZ" sz="3300" b="1" dirty="0" err="1"/>
              <a:t>příjmů</a:t>
            </a:r>
            <a:r>
              <a:rPr lang="en-GB" altLang="cs-CZ" sz="3300" b="1" dirty="0"/>
              <a:t> , je </a:t>
            </a:r>
            <a:r>
              <a:rPr lang="en-GB" altLang="cs-CZ" sz="3300" b="1" dirty="0" err="1"/>
              <a:t>základem</a:t>
            </a:r>
            <a:r>
              <a:rPr lang="en-GB" altLang="cs-CZ" sz="3300" b="1" dirty="0"/>
              <a:t> </a:t>
            </a:r>
            <a:r>
              <a:rPr lang="en-GB" altLang="cs-CZ" sz="3300" b="1" dirty="0" err="1"/>
              <a:t>daně</a:t>
            </a:r>
            <a:r>
              <a:rPr lang="en-GB" altLang="cs-CZ" sz="3300" b="1" dirty="0"/>
              <a:t> </a:t>
            </a:r>
            <a:r>
              <a:rPr lang="en-GB" altLang="cs-CZ" sz="3300" b="1" dirty="0" err="1">
                <a:solidFill>
                  <a:srgbClr val="FF0000"/>
                </a:solidFill>
              </a:rPr>
              <a:t>součet</a:t>
            </a:r>
            <a:r>
              <a:rPr lang="en-GB" altLang="cs-CZ" sz="3300" b="1" dirty="0">
                <a:solidFill>
                  <a:srgbClr val="FF0000"/>
                </a:solidFill>
              </a:rPr>
              <a:t> </a:t>
            </a:r>
            <a:r>
              <a:rPr lang="en-GB" altLang="cs-CZ" sz="3300" b="1" dirty="0" err="1">
                <a:solidFill>
                  <a:srgbClr val="FF0000"/>
                </a:solidFill>
              </a:rPr>
              <a:t>dílčích</a:t>
            </a:r>
            <a:r>
              <a:rPr lang="en-GB" altLang="cs-CZ" sz="3300" b="1" dirty="0">
                <a:solidFill>
                  <a:srgbClr val="FF0000"/>
                </a:solidFill>
              </a:rPr>
              <a:t> </a:t>
            </a:r>
            <a:r>
              <a:rPr lang="en-GB" altLang="cs-CZ" sz="3300" b="1" dirty="0" err="1">
                <a:solidFill>
                  <a:srgbClr val="FF0000"/>
                </a:solidFill>
              </a:rPr>
              <a:t>základů</a:t>
            </a:r>
            <a:r>
              <a:rPr lang="en-GB" altLang="cs-CZ" sz="3300" b="1" dirty="0">
                <a:solidFill>
                  <a:srgbClr val="FF0000"/>
                </a:solidFill>
              </a:rPr>
              <a:t> </a:t>
            </a:r>
            <a:r>
              <a:rPr lang="en-GB" altLang="cs-CZ" sz="3300" b="1" dirty="0" err="1">
                <a:solidFill>
                  <a:srgbClr val="FF0000"/>
                </a:solidFill>
              </a:rPr>
              <a:t>daně</a:t>
            </a:r>
            <a:r>
              <a:rPr lang="en-GB" altLang="cs-CZ" sz="3300" b="1" dirty="0"/>
              <a:t> </a:t>
            </a:r>
            <a:r>
              <a:rPr lang="en-GB" altLang="cs-CZ" sz="3300" b="1" dirty="0" err="1"/>
              <a:t>zjištěných</a:t>
            </a:r>
            <a:r>
              <a:rPr lang="en-GB" altLang="cs-CZ" sz="3300" b="1" dirty="0"/>
              <a:t> </a:t>
            </a:r>
            <a:r>
              <a:rPr lang="en-GB" altLang="cs-CZ" sz="3300" b="1" dirty="0" err="1"/>
              <a:t>na</a:t>
            </a:r>
            <a:r>
              <a:rPr lang="en-GB" altLang="cs-CZ" sz="3300" b="1" dirty="0"/>
              <a:t> </a:t>
            </a:r>
            <a:r>
              <a:rPr lang="en-GB" altLang="cs-CZ" sz="3300" b="1" dirty="0" err="1"/>
              <a:t>základě</a:t>
            </a:r>
            <a:r>
              <a:rPr lang="en-GB" altLang="cs-CZ" sz="3300" b="1" dirty="0"/>
              <a:t> </a:t>
            </a:r>
            <a:r>
              <a:rPr lang="en-GB" altLang="cs-CZ" sz="3300" b="1" dirty="0" err="1"/>
              <a:t>jednotlivých</a:t>
            </a:r>
            <a:r>
              <a:rPr lang="en-GB" altLang="cs-CZ" sz="3300" b="1" dirty="0"/>
              <a:t> </a:t>
            </a:r>
            <a:r>
              <a:rPr lang="en-GB" altLang="cs-CZ" sz="3300" b="1" dirty="0" err="1"/>
              <a:t>příjmů</a:t>
            </a:r>
            <a:r>
              <a:rPr lang="en-GB" altLang="cs-CZ" sz="3300" b="1" dirty="0"/>
              <a:t>, </a:t>
            </a:r>
            <a:r>
              <a:rPr lang="en-GB" altLang="cs-CZ" sz="3300" b="1" dirty="0" err="1"/>
              <a:t>relativně</a:t>
            </a:r>
            <a:r>
              <a:rPr lang="en-GB" altLang="cs-CZ" sz="3300" b="1" dirty="0"/>
              <a:t>  </a:t>
            </a:r>
            <a:r>
              <a:rPr lang="en-GB" altLang="cs-CZ" sz="3300" b="1" dirty="0" err="1"/>
              <a:t>samostatně</a:t>
            </a:r>
            <a:r>
              <a:rPr lang="en-GB" altLang="cs-CZ" sz="3300" b="1" dirty="0"/>
              <a:t> </a:t>
            </a:r>
            <a:r>
              <a:rPr lang="en-GB" altLang="cs-CZ" sz="3300" b="1" dirty="0" err="1"/>
              <a:t>posuzovaných</a:t>
            </a:r>
            <a:r>
              <a:rPr lang="en-GB" altLang="cs-CZ" sz="3300" b="1" dirty="0"/>
              <a:t> </a:t>
            </a:r>
            <a:r>
              <a:rPr lang="en-GB" altLang="cs-CZ" sz="3300" b="1" dirty="0" err="1"/>
              <a:t>částí</a:t>
            </a:r>
            <a:r>
              <a:rPr lang="en-GB" altLang="cs-CZ" sz="3300" b="1" dirty="0"/>
              <a:t>, </a:t>
            </a:r>
            <a:r>
              <a:rPr lang="en-GB" altLang="cs-CZ" sz="3300" b="1" dirty="0" err="1"/>
              <a:t>tj</a:t>
            </a:r>
            <a:r>
              <a:rPr lang="en-GB" altLang="cs-CZ" sz="3300" b="1" dirty="0"/>
              <a:t>. do </a:t>
            </a:r>
            <a:r>
              <a:rPr lang="en-GB" altLang="cs-CZ" sz="3300" b="1" dirty="0" err="1"/>
              <a:t>pěti</a:t>
            </a:r>
            <a:r>
              <a:rPr lang="en-GB" altLang="cs-CZ" sz="3300" b="1" dirty="0"/>
              <a:t> </a:t>
            </a:r>
            <a:r>
              <a:rPr lang="en-GB" altLang="cs-CZ" sz="3300" b="1" dirty="0" err="1"/>
              <a:t>dílčích</a:t>
            </a:r>
            <a:r>
              <a:rPr lang="en-GB" altLang="cs-CZ" sz="3300" b="1" dirty="0"/>
              <a:t> </a:t>
            </a:r>
            <a:r>
              <a:rPr lang="en-GB" altLang="cs-CZ" sz="3300" b="1" dirty="0" err="1"/>
              <a:t>daňových</a:t>
            </a:r>
            <a:r>
              <a:rPr lang="en-GB" altLang="cs-CZ" sz="3300" b="1" dirty="0"/>
              <a:t> </a:t>
            </a:r>
            <a:r>
              <a:rPr lang="en-GB" altLang="cs-CZ" sz="3300" b="1" dirty="0" err="1"/>
              <a:t>základů</a:t>
            </a:r>
            <a:r>
              <a:rPr lang="en-GB" altLang="cs-CZ" sz="3300" b="1" dirty="0"/>
              <a:t> a to </a:t>
            </a:r>
            <a:r>
              <a:rPr lang="en-GB" altLang="cs-CZ" sz="3300" b="1" dirty="0" err="1"/>
              <a:t>dle</a:t>
            </a:r>
            <a:r>
              <a:rPr lang="en-GB" altLang="cs-CZ" sz="3300" b="1" dirty="0"/>
              <a:t> </a:t>
            </a:r>
            <a:r>
              <a:rPr lang="en-GB" altLang="cs-CZ" sz="3300" b="1" dirty="0" err="1"/>
              <a:t>jednotlivých</a:t>
            </a:r>
            <a:r>
              <a:rPr lang="en-GB" altLang="cs-CZ" sz="3300" b="1" dirty="0"/>
              <a:t> </a:t>
            </a:r>
            <a:r>
              <a:rPr lang="en-GB" altLang="cs-CZ" sz="3300" b="1" dirty="0" err="1"/>
              <a:t>druhů</a:t>
            </a:r>
            <a:r>
              <a:rPr lang="en-GB" altLang="cs-CZ" sz="3300" b="1" dirty="0"/>
              <a:t> </a:t>
            </a:r>
            <a:r>
              <a:rPr lang="en-GB" altLang="cs-CZ" sz="3300" b="1" dirty="0" err="1"/>
              <a:t>příjmů</a:t>
            </a:r>
            <a:r>
              <a:rPr lang="en-GB" altLang="cs-CZ" sz="3300" b="1" dirty="0"/>
              <a:t>. </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300" b="1" dirty="0"/>
          </a:p>
        </p:txBody>
      </p:sp>
    </p:spTree>
    <p:extLst>
      <p:ext uri="{BB962C8B-B14F-4D97-AF65-F5344CB8AC3E}">
        <p14:creationId xmlns:p14="http://schemas.microsoft.com/office/powerpoint/2010/main" val="445382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xfrm>
            <a:off x="1370013" y="57964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b="1" dirty="0" smtClean="0">
                <a:solidFill>
                  <a:srgbClr val="FF0066"/>
                </a:solidFill>
                <a:effectLst>
                  <a:outerShdw blurRad="38100" dist="38100" dir="2700000" algn="tl">
                    <a:srgbClr val="C0C0C0"/>
                  </a:outerShdw>
                </a:effectLst>
              </a:rPr>
              <a:t>              </a:t>
            </a:r>
            <a:r>
              <a:rPr lang="en-GB" altLang="cs-CZ" sz="3200" b="1" dirty="0" err="1" smtClean="0">
                <a:solidFill>
                  <a:srgbClr val="FF0066"/>
                </a:solidFill>
                <a:effectLst>
                  <a:outerShdw blurRad="38100" dist="38100" dir="2700000" algn="tl">
                    <a:srgbClr val="C0C0C0"/>
                  </a:outerShdw>
                </a:effectLst>
              </a:rPr>
              <a:t>Základ</a:t>
            </a:r>
            <a:r>
              <a:rPr lang="en-GB" altLang="cs-CZ" sz="3200" b="1" dirty="0" smtClean="0">
                <a:solidFill>
                  <a:srgbClr val="FF0066"/>
                </a:solidFill>
                <a:effectLst>
                  <a:outerShdw blurRad="38100" dist="38100" dir="2700000" algn="tl">
                    <a:srgbClr val="C0C0C0"/>
                  </a:outerShdw>
                </a:effectLst>
              </a:rPr>
              <a:t> </a:t>
            </a:r>
            <a:r>
              <a:rPr lang="en-GB" altLang="cs-CZ" sz="3200" b="1" dirty="0" err="1" smtClean="0">
                <a:solidFill>
                  <a:srgbClr val="FF0066"/>
                </a:solidFill>
                <a:effectLst>
                  <a:outerShdw blurRad="38100" dist="38100" dir="2700000" algn="tl">
                    <a:srgbClr val="C0C0C0"/>
                  </a:outerShdw>
                </a:effectLst>
              </a:rPr>
              <a:t>daně</a:t>
            </a:r>
            <a:endParaRPr lang="en-GB" altLang="cs-CZ" sz="3200" b="1" dirty="0" smtClean="0">
              <a:solidFill>
                <a:srgbClr val="FF0066"/>
              </a:solidFill>
              <a:effectLst>
                <a:outerShdw blurRad="38100" dist="38100" dir="2700000" algn="tl">
                  <a:srgbClr val="C0C0C0"/>
                </a:outerShdw>
              </a:effectLst>
            </a:endParaRPr>
          </a:p>
        </p:txBody>
      </p:sp>
      <p:sp>
        <p:nvSpPr>
          <p:cNvPr id="86019" name="Rectangle 3"/>
          <p:cNvSpPr>
            <a:spLocks noGrp="1" noChangeArrowheads="1"/>
          </p:cNvSpPr>
          <p:nvPr>
            <p:ph type="body" idx="4294967295"/>
          </p:nvPr>
        </p:nvSpPr>
        <p:spPr>
          <a:xfrm>
            <a:off x="457200" y="1905000"/>
            <a:ext cx="8229600" cy="400943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Závislá</a:t>
            </a:r>
            <a:r>
              <a:rPr lang="en-GB" altLang="cs-CZ" b="1" dirty="0"/>
              <a:t> </a:t>
            </a:r>
            <a:r>
              <a:rPr lang="en-GB" altLang="cs-CZ" b="1" dirty="0" err="1"/>
              <a:t>činnost</a:t>
            </a:r>
            <a:r>
              <a:rPr lang="en-GB" altLang="cs-CZ" b="1" dirty="0"/>
              <a:t>        </a:t>
            </a:r>
            <a:r>
              <a:rPr lang="cs-CZ" altLang="cs-CZ" b="1" dirty="0" smtClean="0"/>
              <a:t> </a:t>
            </a:r>
            <a:r>
              <a:rPr lang="en-GB" altLang="cs-CZ" b="1" dirty="0" smtClean="0"/>
              <a:t>DZD1 </a:t>
            </a:r>
            <a:r>
              <a:rPr lang="en-GB" altLang="cs-CZ" b="1" dirty="0"/>
              <a:t>= P</a:t>
            </a:r>
            <a:r>
              <a:rPr lang="cs-CZ" altLang="cs-CZ" b="1" dirty="0"/>
              <a:t>+</a:t>
            </a:r>
            <a:r>
              <a:rPr lang="en-GB" altLang="cs-CZ" b="1" dirty="0"/>
              <a:t>V</a:t>
            </a:r>
            <a:r>
              <a:rPr lang="cs-CZ" altLang="cs-CZ" b="1" dirty="0"/>
              <a:t> (S+Z)</a:t>
            </a:r>
            <a:endParaRPr lang="en-GB" altLang="cs-CZ" b="1" dirty="0"/>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Podnikání</a:t>
            </a:r>
            <a:r>
              <a:rPr lang="en-GB" altLang="cs-CZ" b="1" dirty="0"/>
              <a:t>                 </a:t>
            </a:r>
            <a:r>
              <a:rPr lang="cs-CZ" altLang="cs-CZ" b="1" dirty="0" smtClean="0"/>
              <a:t> </a:t>
            </a:r>
            <a:r>
              <a:rPr lang="en-GB" altLang="cs-CZ" b="1" dirty="0" smtClean="0"/>
              <a:t>DZD2 </a:t>
            </a:r>
            <a:r>
              <a:rPr lang="en-GB" altLang="cs-CZ" b="1" dirty="0"/>
              <a:t>=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Kapitálové</a:t>
            </a:r>
            <a:r>
              <a:rPr lang="en-GB" altLang="cs-CZ" b="1" dirty="0"/>
              <a:t> </a:t>
            </a:r>
            <a:r>
              <a:rPr lang="en-GB" altLang="cs-CZ" b="1" dirty="0" err="1"/>
              <a:t>příjmy</a:t>
            </a:r>
            <a:r>
              <a:rPr lang="en-GB" altLang="cs-CZ" b="1" dirty="0"/>
              <a:t>     DZD3 =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Příjmy</a:t>
            </a:r>
            <a:r>
              <a:rPr lang="en-GB" altLang="cs-CZ" b="1" dirty="0"/>
              <a:t> z </a:t>
            </a:r>
            <a:r>
              <a:rPr lang="en-GB" altLang="cs-CZ" b="1" dirty="0" err="1"/>
              <a:t>pronájmu</a:t>
            </a:r>
            <a:r>
              <a:rPr lang="en-GB" altLang="cs-CZ" b="1" dirty="0"/>
              <a:t>    DZD4 =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p. </a:t>
            </a:r>
            <a:r>
              <a:rPr lang="en-GB" altLang="cs-CZ" b="1" dirty="0" err="1"/>
              <a:t>Ostatní</a:t>
            </a:r>
            <a:r>
              <a:rPr lang="en-GB" altLang="cs-CZ" b="1" dirty="0"/>
              <a:t> </a:t>
            </a:r>
            <a:r>
              <a:rPr lang="en-GB" altLang="cs-CZ" b="1" dirty="0" err="1"/>
              <a:t>příjmy</a:t>
            </a:r>
            <a:r>
              <a:rPr lang="en-GB" altLang="cs-CZ" b="1" dirty="0"/>
              <a:t>           DZD5 = P-V</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_____________</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Celkový</a:t>
            </a:r>
            <a:r>
              <a:rPr lang="en-GB" altLang="cs-CZ" b="1" dirty="0"/>
              <a:t> </a:t>
            </a:r>
            <a:r>
              <a:rPr lang="en-GB" altLang="cs-CZ" b="1" dirty="0" err="1"/>
              <a:t>základ</a:t>
            </a:r>
            <a:r>
              <a:rPr lang="en-GB" altLang="cs-CZ" b="1" dirty="0"/>
              <a:t> </a:t>
            </a:r>
            <a:r>
              <a:rPr lang="en-GB" altLang="cs-CZ" b="1" dirty="0" err="1"/>
              <a:t>daně</a:t>
            </a:r>
            <a:r>
              <a:rPr lang="en-GB" altLang="cs-CZ" b="1" dirty="0"/>
              <a:t>        ZD</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dirty="0"/>
          </a:p>
        </p:txBody>
      </p:sp>
      <p:sp>
        <p:nvSpPr>
          <p:cNvPr id="86020" name="Line 4"/>
          <p:cNvSpPr>
            <a:spLocks noChangeShapeType="1"/>
          </p:cNvSpPr>
          <p:nvPr/>
        </p:nvSpPr>
        <p:spPr bwMode="auto">
          <a:xfrm>
            <a:off x="3851275" y="4941888"/>
            <a:ext cx="3457575" cy="1587"/>
          </a:xfrm>
          <a:prstGeom prst="line">
            <a:avLst/>
          </a:prstGeom>
          <a:noFill/>
          <a:ln w="9360">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Tree>
    <p:extLst>
      <p:ext uri="{BB962C8B-B14F-4D97-AF65-F5344CB8AC3E}">
        <p14:creationId xmlns:p14="http://schemas.microsoft.com/office/powerpoint/2010/main" val="16854381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xfrm>
            <a:off x="1370013" y="57964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dirty="0" smtClean="0">
                <a:solidFill>
                  <a:srgbClr val="FF0000"/>
                </a:solidFill>
                <a:effectLst>
                  <a:outerShdw blurRad="38100" dist="38100" dir="2700000" algn="tl">
                    <a:srgbClr val="C0C0C0"/>
                  </a:outerShdw>
                </a:effectLst>
              </a:rPr>
              <a:t>       </a:t>
            </a:r>
            <a:r>
              <a:rPr lang="en-GB" altLang="cs-CZ" sz="3200" dirty="0" err="1" smtClean="0">
                <a:solidFill>
                  <a:srgbClr val="FF0000"/>
                </a:solidFill>
                <a:effectLst>
                  <a:outerShdw blurRad="38100" dist="38100" dir="2700000" algn="tl">
                    <a:srgbClr val="C0C0C0"/>
                  </a:outerShdw>
                </a:effectLst>
              </a:rPr>
              <a:t>Daňová</a:t>
            </a:r>
            <a:r>
              <a:rPr lang="en-GB" altLang="cs-CZ" sz="3200" dirty="0" smtClean="0">
                <a:solidFill>
                  <a:srgbClr val="FF0000"/>
                </a:solidFill>
                <a:effectLst>
                  <a:outerShdw blurRad="38100" dist="38100" dir="2700000" algn="tl">
                    <a:srgbClr val="C0C0C0"/>
                  </a:outerShdw>
                </a:effectLst>
              </a:rPr>
              <a:t> </a:t>
            </a:r>
            <a:r>
              <a:rPr lang="en-GB" altLang="cs-CZ" sz="3200" dirty="0" err="1" smtClean="0">
                <a:solidFill>
                  <a:srgbClr val="FF0000"/>
                </a:solidFill>
                <a:effectLst>
                  <a:outerShdw blurRad="38100" dist="38100" dir="2700000" algn="tl">
                    <a:srgbClr val="C0C0C0"/>
                  </a:outerShdw>
                </a:effectLst>
              </a:rPr>
              <a:t>ztráta</a:t>
            </a:r>
            <a:r>
              <a:rPr lang="en-GB" altLang="cs-CZ" sz="3200" dirty="0" smtClean="0">
                <a:solidFill>
                  <a:srgbClr val="FF0000"/>
                </a:solidFill>
                <a:effectLst>
                  <a:outerShdw blurRad="38100" dist="38100" dir="2700000" algn="tl">
                    <a:srgbClr val="C0C0C0"/>
                  </a:outerShdw>
                </a:effectLst>
              </a:rPr>
              <a:t> §5</a:t>
            </a:r>
          </a:p>
        </p:txBody>
      </p:sp>
      <p:sp>
        <p:nvSpPr>
          <p:cNvPr id="88067" name="Rectangle 3"/>
          <p:cNvSpPr>
            <a:spLocks noGrp="1" noChangeArrowheads="1"/>
          </p:cNvSpPr>
          <p:nvPr>
            <p:ph type="body" idx="4294967295"/>
          </p:nvPr>
        </p:nvSpPr>
        <p:spPr>
          <a:xfrm>
            <a:off x="457200" y="1905000"/>
            <a:ext cx="8229600" cy="47085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a:t> </a:t>
            </a: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a:t>  </a:t>
            </a:r>
            <a:r>
              <a:rPr lang="cs-CZ" altLang="cs-CZ" sz="2500"/>
              <a:t>  </a:t>
            </a:r>
            <a:r>
              <a:rPr lang="en-GB" altLang="cs-CZ" sz="3300"/>
              <a:t>Naopak pokud </a:t>
            </a:r>
            <a:r>
              <a:rPr lang="en-GB" altLang="cs-CZ" sz="3300" b="1"/>
              <a:t>výdaje</a:t>
            </a:r>
            <a:r>
              <a:rPr lang="en-GB" altLang="cs-CZ" sz="3300"/>
              <a:t> přesáhnou u poplatníka </a:t>
            </a:r>
            <a:r>
              <a:rPr lang="en-GB" altLang="cs-CZ" sz="3300" b="1"/>
              <a:t>příjmy</a:t>
            </a:r>
            <a:r>
              <a:rPr lang="en-GB" altLang="cs-CZ" sz="3300"/>
              <a:t>, jde </a:t>
            </a:r>
            <a:r>
              <a:rPr lang="en-GB" altLang="cs-CZ" sz="3300" b="1" u="sng"/>
              <a:t>o daňovou ztrátu</a:t>
            </a:r>
            <a:r>
              <a:rPr lang="en-GB" altLang="cs-CZ" sz="3300"/>
              <a:t>, o kterou se sníží úhrn dílčích základů daně zjištěných podle jednotlivých druhů příjmů. </a:t>
            </a:r>
          </a:p>
          <a:p>
            <a:pPr marL="341313" indent="-341313"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t>       </a:t>
            </a:r>
            <a:r>
              <a:rPr lang="en-GB" altLang="cs-CZ" sz="4100" b="1"/>
              <a:t>V-P=Daňová ztráta</a:t>
            </a:r>
          </a:p>
          <a:p>
            <a:pPr marL="341313" indent="-341313"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4100"/>
              <a:t> </a:t>
            </a:r>
          </a:p>
          <a:p>
            <a:pPr marL="341313" indent="-341313"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a:t>                    </a:t>
            </a:r>
          </a:p>
        </p:txBody>
      </p:sp>
    </p:spTree>
    <p:extLst>
      <p:ext uri="{BB962C8B-B14F-4D97-AF65-F5344CB8AC3E}">
        <p14:creationId xmlns:p14="http://schemas.microsoft.com/office/powerpoint/2010/main" val="1106914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xfrm>
            <a:off x="1370013" y="579646"/>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dirty="0" smtClean="0">
                <a:solidFill>
                  <a:schemeClr val="tx1"/>
                </a:solidFill>
                <a:effectLst>
                  <a:outerShdw blurRad="38100" dist="38100" dir="2700000" algn="tl">
                    <a:srgbClr val="C0C0C0"/>
                  </a:outerShdw>
                </a:effectLst>
              </a:rPr>
              <a:t>Do </a:t>
            </a:r>
            <a:r>
              <a:rPr lang="en-GB" altLang="cs-CZ" sz="3200" b="1" dirty="0" err="1" smtClean="0">
                <a:solidFill>
                  <a:schemeClr val="tx1"/>
                </a:solidFill>
                <a:effectLst>
                  <a:outerShdw blurRad="38100" dist="38100" dir="2700000" algn="tl">
                    <a:srgbClr val="C0C0C0"/>
                  </a:outerShdw>
                </a:effectLst>
              </a:rPr>
              <a:t>základu</a:t>
            </a:r>
            <a:r>
              <a:rPr lang="en-GB" altLang="cs-CZ" sz="3200" b="1" dirty="0" smtClean="0">
                <a:solidFill>
                  <a:schemeClr val="tx1"/>
                </a:solidFill>
                <a:effectLst>
                  <a:outerShdw blurRad="38100" dist="38100" dir="2700000" algn="tl">
                    <a:srgbClr val="C0C0C0"/>
                  </a:outerShdw>
                </a:effectLst>
              </a:rPr>
              <a:t> se </a:t>
            </a:r>
            <a:r>
              <a:rPr lang="en-GB" altLang="cs-CZ" sz="3200" b="1" dirty="0" err="1" smtClean="0">
                <a:solidFill>
                  <a:schemeClr val="tx1"/>
                </a:solidFill>
                <a:effectLst>
                  <a:outerShdw blurRad="38100" dist="38100" dir="2700000" algn="tl">
                    <a:srgbClr val="C0C0C0"/>
                  </a:outerShdw>
                </a:effectLst>
              </a:rPr>
              <a:t>nezahrnuje</a:t>
            </a:r>
            <a:endParaRPr lang="en-GB" altLang="cs-CZ" sz="3200" b="1" dirty="0" smtClean="0">
              <a:solidFill>
                <a:schemeClr val="tx1"/>
              </a:solidFill>
              <a:effectLst>
                <a:outerShdw blurRad="38100" dist="38100" dir="2700000" algn="tl">
                  <a:srgbClr val="C0C0C0"/>
                </a:outerShdw>
              </a:effectLst>
            </a:endParaRPr>
          </a:p>
        </p:txBody>
      </p:sp>
      <p:sp>
        <p:nvSpPr>
          <p:cNvPr id="90115" name="Rectangle 3"/>
          <p:cNvSpPr>
            <a:spLocks noGrp="1" noChangeArrowheads="1"/>
          </p:cNvSpPr>
          <p:nvPr>
            <p:ph type="body" idx="4294967295"/>
          </p:nvPr>
        </p:nvSpPr>
        <p:spPr>
          <a:xfrm>
            <a:off x="927100" y="2319338"/>
            <a:ext cx="7851775" cy="41497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a:t>příjmy osvobozené od daně např. §4</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a:t> příjmy, pro které je stanoveno, že se z nich vybírá daň zvláštní sazbou - § 36 ZDP ze samostatného základu daně,</a:t>
            </a:r>
            <a:r>
              <a:rPr lang="en-GB" altLang="cs-CZ"/>
              <a:t> </a:t>
            </a:r>
          </a:p>
        </p:txBody>
      </p:sp>
    </p:spTree>
    <p:extLst>
      <p:ext uri="{BB962C8B-B14F-4D97-AF65-F5344CB8AC3E}">
        <p14:creationId xmlns:p14="http://schemas.microsoft.com/office/powerpoint/2010/main" val="1429598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370013" y="548869"/>
            <a:ext cx="7315200" cy="6485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b="1" dirty="0" err="1" smtClean="0">
                <a:solidFill>
                  <a:schemeClr val="tx1"/>
                </a:solidFill>
                <a:effectLst>
                  <a:outerShdw blurRad="38100" dist="38100" dir="2700000" algn="tl">
                    <a:srgbClr val="C0C0C0"/>
                  </a:outerShdw>
                </a:effectLst>
              </a:rPr>
              <a:t>Výdaje</a:t>
            </a:r>
            <a:endParaRPr lang="en-GB" altLang="cs-CZ" sz="3600" b="1" dirty="0" smtClean="0">
              <a:solidFill>
                <a:schemeClr val="tx1"/>
              </a:solidFill>
              <a:effectLst>
                <a:outerShdw blurRad="38100" dist="38100" dir="2700000" algn="tl">
                  <a:srgbClr val="C0C0C0"/>
                </a:outerShdw>
              </a:effectLst>
            </a:endParaRPr>
          </a:p>
        </p:txBody>
      </p:sp>
      <p:sp>
        <p:nvSpPr>
          <p:cNvPr id="92163" name="Rectangle 3"/>
          <p:cNvSpPr>
            <a:spLocks noGrp="1" noChangeArrowheads="1"/>
          </p:cNvSpPr>
          <p:nvPr>
            <p:ph type="body" idx="4294967295"/>
          </p:nvPr>
        </p:nvSpPr>
        <p:spPr>
          <a:xfrm>
            <a:off x="1676400" y="2259013"/>
            <a:ext cx="7010400" cy="44291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Od dosažených příjmů se odpočítávají výdaje, a to různě podle toho, o jaký druh příjmu se jedná, ale zpravidla se uplatňují výdaje </a:t>
            </a:r>
          </a:p>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a:solidFill>
                  <a:srgbClr val="FF0000"/>
                </a:solidFill>
              </a:rPr>
              <a:t>prokazatelně vynaložené</a:t>
            </a:r>
            <a:r>
              <a:rPr lang="en-GB" altLang="cs-CZ" sz="2500" b="1">
                <a:solidFill>
                  <a:srgbClr val="FF0000"/>
                </a:solidFill>
              </a:rPr>
              <a:t> </a:t>
            </a:r>
            <a:r>
              <a:rPr lang="en-GB" altLang="cs-CZ" sz="2500" b="1"/>
              <a:t>na dosažení , zajištění a udržení příjmů</a:t>
            </a:r>
          </a:p>
          <a:p>
            <a:pPr marL="341313" indent="-341313" defTabSz="449263"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a:t>u některých druhů příjmů </a:t>
            </a:r>
            <a:r>
              <a:rPr lang="cs-CZ" altLang="cs-CZ" sz="2500" b="1"/>
              <a:t>lze </a:t>
            </a:r>
            <a:r>
              <a:rPr lang="en-GB" altLang="cs-CZ" sz="2500" b="1"/>
              <a:t>uplatnit výdaje skutečné tzn. v prokázané výši, nebo </a:t>
            </a:r>
            <a:r>
              <a:rPr lang="en-GB" altLang="cs-CZ" sz="2500" b="1" i="1">
                <a:solidFill>
                  <a:srgbClr val="FF0000"/>
                </a:solidFill>
              </a:rPr>
              <a:t>paušální částkou</a:t>
            </a:r>
            <a:r>
              <a:rPr lang="en-GB" altLang="cs-CZ" sz="2500" b="1"/>
              <a:t>, která je stanovena zákonem o daních z příjmů.</a:t>
            </a:r>
          </a:p>
        </p:txBody>
      </p:sp>
    </p:spTree>
    <p:extLst>
      <p:ext uri="{BB962C8B-B14F-4D97-AF65-F5344CB8AC3E}">
        <p14:creationId xmlns:p14="http://schemas.microsoft.com/office/powerpoint/2010/main" val="6359079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p:txBody>
          <a:bodyPr anchor="ctr"/>
          <a:lstStyle/>
          <a:p>
            <a:pPr algn="ctr" eaLnBrk="1" hangingPunct="1">
              <a:defRPr/>
            </a:pPr>
            <a:r>
              <a:rPr lang="cs-CZ" altLang="cs-CZ" sz="4000" b="1" i="1" dirty="0" smtClean="0">
                <a:solidFill>
                  <a:schemeClr val="tx1"/>
                </a:solidFill>
                <a:effectLst>
                  <a:outerShdw blurRad="38100" dist="38100" dir="2700000" algn="tl">
                    <a:srgbClr val="C0C0C0"/>
                  </a:outerShdw>
                </a:effectLst>
              </a:rPr>
              <a:t>P</a:t>
            </a:r>
            <a:r>
              <a:rPr lang="en-GB" altLang="cs-CZ" sz="4000" b="1" i="1" dirty="0" err="1" smtClean="0">
                <a:solidFill>
                  <a:schemeClr val="tx1"/>
                </a:solidFill>
                <a:effectLst>
                  <a:outerShdw blurRad="38100" dist="38100" dir="2700000" algn="tl">
                    <a:srgbClr val="C0C0C0"/>
                  </a:outerShdw>
                </a:effectLst>
              </a:rPr>
              <a:t>aušální</a:t>
            </a:r>
            <a:r>
              <a:rPr lang="en-GB" altLang="cs-CZ" sz="4000" b="1" i="1" dirty="0" smtClean="0">
                <a:solidFill>
                  <a:schemeClr val="tx1"/>
                </a:solidFill>
                <a:effectLst>
                  <a:outerShdw blurRad="38100" dist="38100" dir="2700000" algn="tl">
                    <a:srgbClr val="C0C0C0"/>
                  </a:outerShdw>
                </a:effectLst>
              </a:rPr>
              <a:t> </a:t>
            </a:r>
            <a:r>
              <a:rPr lang="en-GB" altLang="cs-CZ" sz="4000" b="1" i="1" dirty="0" err="1" smtClean="0">
                <a:solidFill>
                  <a:schemeClr val="tx1"/>
                </a:solidFill>
                <a:effectLst>
                  <a:outerShdw blurRad="38100" dist="38100" dir="2700000" algn="tl">
                    <a:srgbClr val="C0C0C0"/>
                  </a:outerShdw>
                </a:effectLst>
              </a:rPr>
              <a:t>částk</a:t>
            </a:r>
            <a:r>
              <a:rPr lang="cs-CZ" altLang="cs-CZ" sz="4000" b="1" i="1" dirty="0" smtClean="0">
                <a:solidFill>
                  <a:schemeClr val="tx1"/>
                </a:solidFill>
                <a:effectLst>
                  <a:outerShdw blurRad="38100" dist="38100" dir="2700000" algn="tl">
                    <a:srgbClr val="C0C0C0"/>
                  </a:outerShdw>
                </a:effectLst>
              </a:rPr>
              <a:t>a §7</a:t>
            </a:r>
          </a:p>
        </p:txBody>
      </p:sp>
      <p:sp>
        <p:nvSpPr>
          <p:cNvPr id="94211" name="Rectangle 3"/>
          <p:cNvSpPr>
            <a:spLocks noGrp="1" noChangeArrowheads="1"/>
          </p:cNvSpPr>
          <p:nvPr>
            <p:ph type="body" idx="4294967295"/>
          </p:nvPr>
        </p:nvSpPr>
        <p:spPr/>
        <p:txBody>
          <a:bodyPr/>
          <a:lstStyle/>
          <a:p>
            <a:pPr marL="457200" indent="-457200" eaLnBrk="1" hangingPunct="1">
              <a:lnSpc>
                <a:spcPct val="81000"/>
              </a:lnSpc>
              <a:buFontTx/>
              <a:buAutoNum type="alphaLcParenR"/>
            </a:pPr>
            <a:r>
              <a:rPr lang="cs-CZ" altLang="cs-CZ" sz="1600" b="1" dirty="0"/>
              <a:t>80 % z příjmů ze zemědělské výroby, lesního a vodního hospodářství a z příjmů z živnostenského podnikání řemeslného; nejvýše lze však uplatnit výdaje do částky </a:t>
            </a:r>
          </a:p>
          <a:p>
            <a:pPr marL="457200" indent="-457200" eaLnBrk="1" hangingPunct="1">
              <a:lnSpc>
                <a:spcPct val="81000"/>
              </a:lnSpc>
              <a:buFont typeface="Wingdings" charset="2"/>
              <a:buNone/>
            </a:pPr>
            <a:r>
              <a:rPr lang="cs-CZ" altLang="cs-CZ" sz="1600" b="1" dirty="0"/>
              <a:t>        </a:t>
            </a:r>
            <a:r>
              <a:rPr lang="cs-CZ" altLang="cs-CZ" sz="1600" b="1" dirty="0" smtClean="0"/>
              <a:t>800 </a:t>
            </a:r>
            <a:r>
              <a:rPr lang="cs-CZ" altLang="cs-CZ" sz="1600" b="1" dirty="0"/>
              <a:t>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b)  </a:t>
            </a:r>
            <a:r>
              <a:rPr lang="cs-CZ" altLang="cs-CZ" sz="1600" b="1" dirty="0" smtClean="0"/>
              <a:t>   60 </a:t>
            </a:r>
            <a:r>
              <a:rPr lang="cs-CZ" altLang="cs-CZ" sz="1600" b="1" dirty="0"/>
              <a:t>% z příjmů ze živnostenského podnikání; nejvýše lze však uplatnit výdaje do částky </a:t>
            </a:r>
          </a:p>
          <a:p>
            <a:pPr marL="457200" indent="-457200" eaLnBrk="1" hangingPunct="1">
              <a:lnSpc>
                <a:spcPct val="81000"/>
              </a:lnSpc>
              <a:buFont typeface="Wingdings" charset="2"/>
              <a:buNone/>
            </a:pPr>
            <a:r>
              <a:rPr lang="cs-CZ" altLang="cs-CZ" sz="1600" b="1" dirty="0"/>
              <a:t>       </a:t>
            </a:r>
            <a:r>
              <a:rPr lang="cs-CZ" altLang="cs-CZ" sz="1600" b="1" dirty="0" smtClean="0"/>
              <a:t> 600 </a:t>
            </a:r>
            <a:r>
              <a:rPr lang="cs-CZ" altLang="cs-CZ" sz="1600" b="1" dirty="0"/>
              <a:t>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c)   </a:t>
            </a:r>
            <a:r>
              <a:rPr lang="cs-CZ" altLang="cs-CZ" sz="1600" b="1" dirty="0" smtClean="0"/>
              <a:t>  30 </a:t>
            </a:r>
            <a:r>
              <a:rPr lang="cs-CZ" altLang="cs-CZ" sz="1600" b="1" dirty="0"/>
              <a:t>% z příjmů z nájmu majetku zařazeného v obchodním majetku; nejvýše lze však uplatnit výdaje do částky </a:t>
            </a:r>
            <a:r>
              <a:rPr lang="cs-CZ" altLang="cs-CZ" sz="1600" b="1" dirty="0" smtClean="0"/>
              <a:t>300 </a:t>
            </a:r>
            <a:r>
              <a:rPr lang="cs-CZ" altLang="cs-CZ" sz="1600" b="1" dirty="0"/>
              <a:t>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d)    </a:t>
            </a:r>
            <a:r>
              <a:rPr lang="cs-CZ" altLang="cs-CZ" sz="1600" b="1" dirty="0" smtClean="0"/>
              <a:t> 40 </a:t>
            </a:r>
            <a:r>
              <a:rPr lang="cs-CZ" altLang="cs-CZ" sz="1600" b="1" dirty="0"/>
              <a:t>% z jiných příjmů ze samostatné činnosti, s výjimkou příjmů podle odstavce 1 písm. d) a odstavce 6; nejvýše lze však uplatnit výdaje do částky </a:t>
            </a:r>
            <a:r>
              <a:rPr lang="cs-CZ" altLang="cs-CZ" sz="1600" b="1" dirty="0" smtClean="0"/>
              <a:t>400 </a:t>
            </a:r>
            <a:r>
              <a:rPr lang="cs-CZ" altLang="cs-CZ" sz="1600" b="1" dirty="0"/>
              <a:t>000 Kč.</a:t>
            </a:r>
          </a:p>
          <a:p>
            <a:pPr marL="457200" indent="-457200" eaLnBrk="1" hangingPunct="1">
              <a:lnSpc>
                <a:spcPct val="81000"/>
              </a:lnSpc>
              <a:buFont typeface="Wingdings" charset="2"/>
              <a:buNone/>
            </a:pPr>
            <a:r>
              <a:rPr lang="cs-CZ" altLang="cs-CZ" sz="1600" b="1" dirty="0"/>
              <a:t> </a:t>
            </a:r>
          </a:p>
          <a:p>
            <a:pPr marL="457200" indent="-457200" eaLnBrk="1" hangingPunct="1">
              <a:lnSpc>
                <a:spcPct val="81000"/>
              </a:lnSpc>
              <a:buFont typeface="Wingdings" charset="2"/>
              <a:buNone/>
            </a:pPr>
            <a:r>
              <a:rPr lang="cs-CZ" altLang="cs-CZ" sz="1600" b="1" dirty="0"/>
              <a:t> 	Způsob uplatnění výdajů nelze zpětně měnit.</a:t>
            </a:r>
            <a:endParaRPr lang="cs-CZ" altLang="cs-CZ" sz="1900" b="1" dirty="0"/>
          </a:p>
          <a:p>
            <a:pPr marL="457200" indent="-457200" eaLnBrk="1" hangingPunct="1">
              <a:lnSpc>
                <a:spcPct val="81000"/>
              </a:lnSpc>
              <a:buFont typeface="Wingdings" charset="2"/>
              <a:buNone/>
            </a:pPr>
            <a:r>
              <a:rPr lang="cs-CZ" altLang="cs-CZ" sz="1900" b="1" dirty="0">
                <a:solidFill>
                  <a:srgbClr val="FFFF00"/>
                </a:solidFill>
              </a:rPr>
              <a:t> </a:t>
            </a:r>
          </a:p>
        </p:txBody>
      </p:sp>
    </p:spTree>
    <p:extLst>
      <p:ext uri="{BB962C8B-B14F-4D97-AF65-F5344CB8AC3E}">
        <p14:creationId xmlns:p14="http://schemas.microsoft.com/office/powerpoint/2010/main" val="1350264154"/>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smtClean="0">
              <a:effectLst>
                <a:outerShdw blurRad="38100" dist="38100" dir="2700000" algn="tl">
                  <a:srgbClr val="C0C0C0"/>
                </a:outerShdw>
              </a:effectLst>
            </a:endParaRPr>
          </a:p>
        </p:txBody>
      </p:sp>
      <p:sp>
        <p:nvSpPr>
          <p:cNvPr id="95235" name="Zástupný symbol pro obsah 2"/>
          <p:cNvSpPr>
            <a:spLocks noGrp="1"/>
          </p:cNvSpPr>
          <p:nvPr>
            <p:ph idx="4294967295"/>
          </p:nvPr>
        </p:nvSpPr>
        <p:spPr/>
        <p:txBody>
          <a:bodyPr/>
          <a:lstStyle/>
          <a:p>
            <a:pPr eaLnBrk="1" hangingPunct="1"/>
            <a:r>
              <a:rPr lang="cs-CZ" altLang="cs-CZ" sz="2500" b="1"/>
              <a:t>Uplatní-li poplatník výdaje paušálem, má se za to, že v částce výdajů jsou zahrnuty veškeré výdaje poplatníka vynaložené v souvislosti s dosahováním příjmů z podnikání a z jiné samostatné výdělečné činnosti. Poplatník, který uplatňuje výdaje paušálem, </a:t>
            </a:r>
            <a:r>
              <a:rPr lang="cs-CZ" altLang="cs-CZ" sz="2500" b="1" u="sng"/>
              <a:t>je povinen vždy vést záznamy o příjmech a evidenci pohledávek vzniklých v souvislosti s podnikatelskou nebo jinou samostatnou výdělečnou činností</a:t>
            </a:r>
            <a:r>
              <a:rPr lang="cs-CZ" altLang="cs-CZ" b="1" u="sng"/>
              <a:t>.</a:t>
            </a:r>
          </a:p>
          <a:p>
            <a:pPr eaLnBrk="1" hangingPunct="1"/>
            <a:endParaRPr lang="cs-CZ" altLang="cs-CZ"/>
          </a:p>
        </p:txBody>
      </p:sp>
    </p:spTree>
    <p:extLst>
      <p:ext uri="{BB962C8B-B14F-4D97-AF65-F5344CB8AC3E}">
        <p14:creationId xmlns:p14="http://schemas.microsoft.com/office/powerpoint/2010/main" val="1429938429"/>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a:xfrm>
            <a:off x="1331913" y="563772"/>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99FF33"/>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smtClean="0">
                <a:solidFill>
                  <a:srgbClr val="FF0000"/>
                </a:solidFill>
                <a:effectLst>
                  <a:outerShdw blurRad="38100" dist="38100" dir="2700000" algn="tl">
                    <a:srgbClr val="C0C0C0"/>
                  </a:outerShdw>
                </a:effectLst>
              </a:rPr>
              <a:t>Upravený</a:t>
            </a:r>
            <a:r>
              <a:rPr lang="en-GB" altLang="cs-CZ" sz="3200" dirty="0" smtClean="0">
                <a:solidFill>
                  <a:srgbClr val="FF0000"/>
                </a:solidFill>
                <a:effectLst>
                  <a:outerShdw blurRad="38100" dist="38100" dir="2700000" algn="tl">
                    <a:srgbClr val="C0C0C0"/>
                  </a:outerShdw>
                </a:effectLst>
              </a:rPr>
              <a:t> </a:t>
            </a:r>
            <a:r>
              <a:rPr lang="en-GB" altLang="cs-CZ" sz="3200" dirty="0" err="1" smtClean="0">
                <a:solidFill>
                  <a:srgbClr val="FF0000"/>
                </a:solidFill>
                <a:effectLst>
                  <a:outerShdw blurRad="38100" dist="38100" dir="2700000" algn="tl">
                    <a:srgbClr val="C0C0C0"/>
                  </a:outerShdw>
                </a:effectLst>
              </a:rPr>
              <a:t>základ</a:t>
            </a:r>
            <a:r>
              <a:rPr lang="en-GB" altLang="cs-CZ" sz="3200" dirty="0" smtClean="0">
                <a:solidFill>
                  <a:srgbClr val="FF0000"/>
                </a:solidFill>
                <a:effectLst>
                  <a:outerShdw blurRad="38100" dist="38100" dir="2700000" algn="tl">
                    <a:srgbClr val="C0C0C0"/>
                  </a:outerShdw>
                </a:effectLst>
              </a:rPr>
              <a:t> </a:t>
            </a:r>
            <a:r>
              <a:rPr lang="en-GB" altLang="cs-CZ" sz="3200" dirty="0" err="1" smtClean="0">
                <a:solidFill>
                  <a:srgbClr val="FF0000"/>
                </a:solidFill>
                <a:effectLst>
                  <a:outerShdw blurRad="38100" dist="38100" dir="2700000" algn="tl">
                    <a:srgbClr val="C0C0C0"/>
                  </a:outerShdw>
                </a:effectLst>
              </a:rPr>
              <a:t>daně</a:t>
            </a:r>
            <a:endParaRPr lang="en-GB" altLang="cs-CZ" sz="3200" dirty="0" smtClean="0">
              <a:solidFill>
                <a:srgbClr val="FF0000"/>
              </a:solidFill>
              <a:effectLst>
                <a:outerShdw blurRad="38100" dist="38100" dir="2700000" algn="tl">
                  <a:srgbClr val="C0C0C0"/>
                </a:outerShdw>
              </a:effectLst>
            </a:endParaRPr>
          </a:p>
        </p:txBody>
      </p:sp>
      <p:sp>
        <p:nvSpPr>
          <p:cNvPr id="56323" name="Rectangle 3"/>
          <p:cNvSpPr>
            <a:spLocks noGrp="1" noChangeArrowheads="1"/>
          </p:cNvSpPr>
          <p:nvPr>
            <p:ph type="body" idx="4294967295"/>
          </p:nvPr>
        </p:nvSpPr>
        <p:spPr>
          <a:xfrm>
            <a:off x="533400" y="2100263"/>
            <a:ext cx="8153400" cy="474963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700"/>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dirty="0" smtClean="0"/>
              <a:t>    </a:t>
            </a:r>
            <a:r>
              <a:rPr lang="cs-CZ" altLang="cs-CZ" sz="2500" b="1" dirty="0" smtClean="0"/>
              <a:t>DZD</a:t>
            </a:r>
            <a:r>
              <a:rPr lang="en-GB" altLang="cs-CZ" sz="2500" b="1" dirty="0" smtClean="0"/>
              <a:t> </a:t>
            </a:r>
            <a:r>
              <a:rPr lang="cs-CZ" altLang="cs-CZ" sz="2500" b="1" dirty="0" smtClean="0"/>
              <a:t>- </a:t>
            </a:r>
            <a:r>
              <a:rPr lang="en-GB" altLang="cs-CZ" sz="2500" b="1" u="sng" dirty="0" err="1" smtClean="0"/>
              <a:t>Dílčí</a:t>
            </a:r>
            <a:r>
              <a:rPr lang="en-GB" altLang="cs-CZ" sz="2500" b="1" u="sng" dirty="0" smtClean="0"/>
              <a:t> </a:t>
            </a:r>
            <a:r>
              <a:rPr lang="en-GB" altLang="cs-CZ" sz="2500" b="1" u="sng" dirty="0" err="1" smtClean="0"/>
              <a:t>základ</a:t>
            </a:r>
            <a:r>
              <a:rPr lang="en-GB" altLang="cs-CZ" sz="2500" b="1" u="sng" dirty="0" smtClean="0"/>
              <a:t> </a:t>
            </a:r>
            <a:r>
              <a:rPr lang="en-GB" altLang="cs-CZ" sz="2500" b="1" u="sng" dirty="0" err="1" smtClean="0"/>
              <a:t>daně</a:t>
            </a:r>
            <a:endParaRPr lang="en-GB" altLang="cs-CZ" sz="2500" b="1" u="sng" dirty="0" smtClean="0"/>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smtClean="0"/>
              <a:t>    </a:t>
            </a:r>
            <a:r>
              <a:rPr lang="cs-CZ" altLang="cs-CZ" sz="2500" b="1" dirty="0" smtClean="0">
                <a:solidFill>
                  <a:srgbClr val="FF0000"/>
                </a:solidFill>
              </a:rPr>
              <a:t>-</a:t>
            </a:r>
            <a:r>
              <a:rPr lang="cs-CZ" altLang="cs-CZ" sz="2500" b="1" dirty="0" smtClean="0"/>
              <a:t> </a:t>
            </a:r>
            <a:r>
              <a:rPr lang="en-GB" altLang="cs-CZ" sz="2500" b="1" dirty="0" err="1" smtClean="0"/>
              <a:t>Nezdanitelná</a:t>
            </a:r>
            <a:r>
              <a:rPr lang="en-GB" altLang="cs-CZ" sz="2500" b="1" dirty="0" smtClean="0"/>
              <a:t> </a:t>
            </a:r>
            <a:r>
              <a:rPr lang="en-GB" altLang="cs-CZ" sz="2500" b="1" dirty="0" err="1" smtClean="0"/>
              <a:t>část</a:t>
            </a:r>
            <a:r>
              <a:rPr lang="en-GB" altLang="cs-CZ" sz="2500" b="1" dirty="0" smtClean="0"/>
              <a:t> </a:t>
            </a:r>
            <a:r>
              <a:rPr lang="en-GB" altLang="cs-CZ" sz="2500" b="1" dirty="0" err="1" smtClean="0"/>
              <a:t>základu</a:t>
            </a:r>
            <a:r>
              <a:rPr lang="en-GB" altLang="cs-CZ" sz="2500" b="1" dirty="0" smtClean="0"/>
              <a:t> </a:t>
            </a:r>
            <a:r>
              <a:rPr lang="en-GB" altLang="cs-CZ" sz="2500" b="1" dirty="0" err="1" smtClean="0"/>
              <a:t>daně</a:t>
            </a:r>
            <a:endParaRPr lang="cs-CZ" altLang="cs-CZ" sz="2500" b="1" dirty="0"/>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smtClean="0">
                <a:solidFill>
                  <a:srgbClr val="FF0000"/>
                </a:solidFill>
              </a:rPr>
              <a:t>    -</a:t>
            </a:r>
            <a:r>
              <a:rPr lang="cs-CZ" altLang="cs-CZ" sz="2500" b="1" dirty="0" smtClean="0"/>
              <a:t> </a:t>
            </a:r>
            <a:r>
              <a:rPr lang="en-GB" altLang="cs-CZ" sz="2500" b="1" dirty="0" err="1" smtClean="0"/>
              <a:t>Odčitatelná</a:t>
            </a:r>
            <a:r>
              <a:rPr lang="en-GB" altLang="cs-CZ" sz="2500" b="1" dirty="0" smtClean="0"/>
              <a:t> </a:t>
            </a:r>
            <a:r>
              <a:rPr lang="en-GB" altLang="cs-CZ" sz="2500" b="1" dirty="0" err="1" smtClean="0"/>
              <a:t>položka</a:t>
            </a:r>
            <a:endParaRPr lang="en-GB" altLang="cs-CZ" sz="2500" b="1" dirty="0" smtClean="0"/>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smtClean="0"/>
              <a:t>  </a:t>
            </a:r>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smtClean="0"/>
              <a:t>   </a:t>
            </a:r>
            <a:r>
              <a:rPr lang="cs-CZ" altLang="cs-CZ" sz="2500" b="1" dirty="0" smtClean="0"/>
              <a:t>  </a:t>
            </a:r>
            <a:r>
              <a:rPr lang="cs-CZ" altLang="cs-CZ" sz="2500" b="1" dirty="0" smtClean="0">
                <a:solidFill>
                  <a:srgbClr val="FF0000"/>
                </a:solidFill>
              </a:rPr>
              <a:t>= </a:t>
            </a:r>
            <a:r>
              <a:rPr lang="en-GB" altLang="cs-CZ" sz="2500" b="1" dirty="0" err="1" smtClean="0"/>
              <a:t>základ</a:t>
            </a:r>
            <a:r>
              <a:rPr lang="en-GB" altLang="cs-CZ" sz="2500" b="1" dirty="0" smtClean="0"/>
              <a:t> </a:t>
            </a:r>
            <a:r>
              <a:rPr lang="en-GB" altLang="cs-CZ" sz="2500" b="1" dirty="0" err="1" smtClean="0"/>
              <a:t>daně</a:t>
            </a:r>
            <a:r>
              <a:rPr lang="en-GB" altLang="cs-CZ" sz="2500" b="1" dirty="0" smtClean="0"/>
              <a:t> = </a:t>
            </a:r>
            <a:r>
              <a:rPr lang="en-GB" altLang="cs-CZ" sz="2500" b="1" dirty="0" err="1" smtClean="0"/>
              <a:t>prostřednictvím</a:t>
            </a:r>
            <a:r>
              <a:rPr lang="en-GB" altLang="cs-CZ" sz="2500" b="1" dirty="0" smtClean="0"/>
              <a:t> </a:t>
            </a:r>
            <a:r>
              <a:rPr lang="en-GB" altLang="cs-CZ" sz="2500" b="1" dirty="0" err="1" smtClean="0"/>
              <a:t>sazby</a:t>
            </a:r>
            <a:r>
              <a:rPr lang="en-GB" altLang="cs-CZ" sz="2500" b="1" dirty="0" smtClean="0"/>
              <a:t> </a:t>
            </a:r>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smtClean="0"/>
              <a:t>  </a:t>
            </a:r>
            <a:r>
              <a:rPr lang="cs-CZ" altLang="cs-CZ" sz="2500" b="1" dirty="0" smtClean="0"/>
              <a:t> </a:t>
            </a:r>
            <a:r>
              <a:rPr lang="en-GB" altLang="cs-CZ" sz="2500" b="1" dirty="0" smtClean="0"/>
              <a:t> </a:t>
            </a:r>
            <a:r>
              <a:rPr lang="cs-CZ" altLang="cs-CZ" sz="2500" b="1" dirty="0" smtClean="0"/>
              <a:t>  </a:t>
            </a:r>
            <a:r>
              <a:rPr lang="en-GB" altLang="cs-CZ" sz="2500" b="1" dirty="0" smtClean="0">
                <a:solidFill>
                  <a:srgbClr val="FF0000"/>
                </a:solidFill>
              </a:rPr>
              <a:t>D A Ň</a:t>
            </a:r>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smtClean="0"/>
              <a:t>    </a:t>
            </a:r>
            <a:r>
              <a:rPr lang="cs-CZ" altLang="cs-CZ" sz="2500" b="1" dirty="0" smtClean="0">
                <a:solidFill>
                  <a:srgbClr val="FF0000"/>
                </a:solidFill>
              </a:rPr>
              <a:t>- </a:t>
            </a:r>
            <a:r>
              <a:rPr lang="en-GB" altLang="cs-CZ" sz="2500" b="1" dirty="0" err="1" smtClean="0"/>
              <a:t>Slevy</a:t>
            </a:r>
            <a:r>
              <a:rPr lang="en-GB" altLang="cs-CZ" sz="2500" b="1" dirty="0" smtClean="0"/>
              <a:t> </a:t>
            </a:r>
            <a:r>
              <a:rPr lang="en-GB" altLang="cs-CZ" sz="2500" b="1" dirty="0" err="1" smtClean="0"/>
              <a:t>na</a:t>
            </a:r>
            <a:r>
              <a:rPr lang="en-GB" altLang="cs-CZ" sz="2500" b="1" dirty="0" smtClean="0"/>
              <a:t> </a:t>
            </a:r>
            <a:r>
              <a:rPr lang="en-GB" altLang="cs-CZ" sz="2500" b="1" dirty="0" err="1" smtClean="0"/>
              <a:t>dani</a:t>
            </a:r>
            <a:endParaRPr lang="cs-CZ" altLang="cs-CZ" sz="2500" b="1" dirty="0" smtClean="0"/>
          </a:p>
          <a:p>
            <a:pPr marL="0" indent="0" defTabSz="449263"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500" b="1" dirty="0" smtClean="0"/>
              <a:t>    </a:t>
            </a:r>
            <a:r>
              <a:rPr lang="cs-CZ" altLang="cs-CZ" sz="2500" b="1" dirty="0" smtClean="0">
                <a:solidFill>
                  <a:srgbClr val="FF0000"/>
                </a:solidFill>
              </a:rPr>
              <a:t>-</a:t>
            </a:r>
            <a:r>
              <a:rPr lang="cs-CZ" altLang="cs-CZ" sz="2500" b="1" dirty="0" smtClean="0"/>
              <a:t> Záloha na daň</a:t>
            </a:r>
            <a:endParaRPr lang="en-GB" altLang="cs-CZ" sz="2500" b="1" dirty="0" smtClean="0"/>
          </a:p>
          <a:p>
            <a:pPr marL="341313" indent="-341313" defTabSz="449263">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500" b="1" dirty="0" smtClean="0"/>
              <a:t>   </a:t>
            </a:r>
            <a:r>
              <a:rPr lang="cs-CZ" altLang="cs-CZ" sz="2500" b="1" dirty="0" smtClean="0"/>
              <a:t>   </a:t>
            </a:r>
            <a:r>
              <a:rPr lang="en-GB" altLang="cs-CZ" sz="2500" b="1" u="sng" dirty="0" smtClean="0">
                <a:solidFill>
                  <a:srgbClr val="FF0000"/>
                </a:solidFill>
              </a:rPr>
              <a:t>D </a:t>
            </a:r>
            <a:r>
              <a:rPr lang="en-GB" altLang="cs-CZ" sz="2500" b="1" u="sng" dirty="0">
                <a:solidFill>
                  <a:srgbClr val="FF0000"/>
                </a:solidFill>
              </a:rPr>
              <a:t>A </a:t>
            </a:r>
            <a:r>
              <a:rPr lang="en-GB" altLang="cs-CZ" sz="2500" b="1" u="sng" dirty="0" smtClean="0">
                <a:solidFill>
                  <a:srgbClr val="FF0000"/>
                </a:solidFill>
              </a:rPr>
              <a:t>Ň</a:t>
            </a:r>
            <a:r>
              <a:rPr lang="cs-CZ" altLang="cs-CZ" sz="2500" b="1" dirty="0" smtClean="0">
                <a:solidFill>
                  <a:srgbClr val="FF0000"/>
                </a:solidFill>
              </a:rPr>
              <a:t>   </a:t>
            </a:r>
            <a:r>
              <a:rPr lang="cs-CZ" altLang="cs-CZ" sz="2500" dirty="0" smtClean="0">
                <a:solidFill>
                  <a:srgbClr val="FF0000"/>
                </a:solidFill>
              </a:rPr>
              <a:t>výsledná</a:t>
            </a:r>
            <a:endParaRPr lang="en-GB" altLang="cs-CZ" sz="2500" b="1" u="sng" dirty="0">
              <a:solidFill>
                <a:srgbClr val="FF0000"/>
              </a:solidFill>
            </a:endParaRPr>
          </a:p>
          <a:p>
            <a:pPr marL="341313" indent="-341313" defTabSz="449263" eaLnBrk="1" hangingPunct="1">
              <a:spcBef>
                <a:spcPts val="700"/>
              </a:spcBef>
              <a:buFont typeface="Tahoma" panose="020B060403050404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cs-CZ" sz="2500" b="1" dirty="0" smtClean="0"/>
          </a:p>
        </p:txBody>
      </p:sp>
      <p:sp>
        <p:nvSpPr>
          <p:cNvPr id="96260" name="Line 4"/>
          <p:cNvSpPr>
            <a:spLocks noChangeShapeType="1"/>
          </p:cNvSpPr>
          <p:nvPr/>
        </p:nvSpPr>
        <p:spPr bwMode="auto">
          <a:xfrm>
            <a:off x="684213" y="3644900"/>
            <a:ext cx="6335712" cy="1588"/>
          </a:xfrm>
          <a:prstGeom prst="line">
            <a:avLst/>
          </a:prstGeom>
          <a:noFill/>
          <a:ln w="9360">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cs-CZ"/>
          </a:p>
        </p:txBody>
      </p:sp>
    </p:spTree>
    <p:extLst>
      <p:ext uri="{BB962C8B-B14F-4D97-AF65-F5344CB8AC3E}">
        <p14:creationId xmlns:p14="http://schemas.microsoft.com/office/powerpoint/2010/main" val="4856826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476375" y="549275"/>
            <a:ext cx="728345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smtClean="0">
                <a:solidFill>
                  <a:schemeClr val="tx1"/>
                </a:solidFill>
                <a:effectLst>
                  <a:outerShdw blurRad="38100" dist="38100" dir="2700000" algn="tl">
                    <a:srgbClr val="C0C0C0"/>
                  </a:outerShdw>
                </a:effectLst>
              </a:rPr>
              <a:t>Historie</a:t>
            </a:r>
          </a:p>
        </p:txBody>
      </p:sp>
      <p:sp>
        <p:nvSpPr>
          <p:cNvPr id="11267" name="Rectangle 3"/>
          <p:cNvSpPr>
            <a:spLocks noGrp="1" noChangeArrowheads="1"/>
          </p:cNvSpPr>
          <p:nvPr>
            <p:ph type="body" idx="4294967295"/>
          </p:nvPr>
        </p:nvSpPr>
        <p:spPr>
          <a:xfrm>
            <a:off x="1676400" y="2259013"/>
            <a:ext cx="7010400" cy="50387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Od 12. století</a:t>
            </a:r>
            <a:r>
              <a:rPr lang="en-GB" altLang="cs-CZ"/>
              <a:t> v českých zemích-</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a:t>  </a:t>
            </a:r>
            <a:r>
              <a:rPr lang="en-GB" altLang="cs-CZ" b="1" i="1"/>
              <a:t>obecná daň – daň rozdělená na</a:t>
            </a:r>
            <a:r>
              <a:rPr lang="en-GB" altLang="cs-CZ" i="1"/>
              <a:t> </a:t>
            </a:r>
            <a:r>
              <a:rPr lang="en-GB" altLang="cs-CZ" b="1" i="1"/>
              <a:t>města a poté na rodiny</a:t>
            </a:r>
            <a:r>
              <a:rPr lang="en-GB" altLang="cs-CZ" i="1"/>
              <a:t> (systém 1918)</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i="1"/>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a:t>1927 DAŇOVÁ REFORMA</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a:t>   </a:t>
            </a:r>
            <a:r>
              <a:rPr lang="en-GB" altLang="cs-CZ" b="1" i="1"/>
              <a:t>Daně dle výnosů , dělníků, stojů…</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a:p>
        </p:txBody>
      </p:sp>
    </p:spTree>
    <p:extLst>
      <p:ext uri="{BB962C8B-B14F-4D97-AF65-F5344CB8AC3E}">
        <p14:creationId xmlns:p14="http://schemas.microsoft.com/office/powerpoint/2010/main" val="7713395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p:txBody>
          <a:bodyPr anchor="ctr"/>
          <a:lstStyle/>
          <a:p>
            <a:pPr algn="ctr" eaLnBrk="1" hangingPunct="1">
              <a:defRPr/>
            </a:pPr>
            <a:r>
              <a:rPr lang="en-GB" altLang="cs-CZ" b="1" dirty="0" err="1" smtClean="0">
                <a:solidFill>
                  <a:srgbClr val="FF0000"/>
                </a:solidFill>
                <a:effectLst>
                  <a:outerShdw blurRad="38100" dist="38100" dir="2700000" algn="tl">
                    <a:srgbClr val="C0C0C0"/>
                  </a:outerShdw>
                </a:effectLst>
              </a:rPr>
              <a:t>Nezdanitelná</a:t>
            </a:r>
            <a:r>
              <a:rPr lang="en-GB" altLang="cs-CZ" b="1" dirty="0" smtClean="0">
                <a:solidFill>
                  <a:srgbClr val="FF0000"/>
                </a:solidFill>
                <a:effectLst>
                  <a:outerShdw blurRad="38100" dist="38100" dir="2700000" algn="tl">
                    <a:srgbClr val="C0C0C0"/>
                  </a:outerShdw>
                </a:effectLst>
              </a:rPr>
              <a:t> </a:t>
            </a:r>
            <a:r>
              <a:rPr lang="en-GB" altLang="cs-CZ" b="1" dirty="0" err="1" smtClean="0">
                <a:solidFill>
                  <a:srgbClr val="FF0000"/>
                </a:solidFill>
                <a:effectLst>
                  <a:outerShdw blurRad="38100" dist="38100" dir="2700000" algn="tl">
                    <a:srgbClr val="C0C0C0"/>
                  </a:outerShdw>
                </a:effectLst>
              </a:rPr>
              <a:t>část</a:t>
            </a:r>
            <a:r>
              <a:rPr lang="en-GB" altLang="cs-CZ" b="1" dirty="0" smtClean="0">
                <a:solidFill>
                  <a:srgbClr val="FF0000"/>
                </a:solidFill>
                <a:effectLst>
                  <a:outerShdw blurRad="38100" dist="38100" dir="2700000" algn="tl">
                    <a:srgbClr val="C0C0C0"/>
                  </a:outerShdw>
                </a:effectLst>
              </a:rPr>
              <a:t> </a:t>
            </a:r>
            <a:r>
              <a:rPr lang="en-GB" altLang="cs-CZ" b="1" dirty="0" err="1" smtClean="0">
                <a:solidFill>
                  <a:srgbClr val="FF0000"/>
                </a:solidFill>
                <a:effectLst>
                  <a:outerShdw blurRad="38100" dist="38100" dir="2700000" algn="tl">
                    <a:srgbClr val="C0C0C0"/>
                  </a:outerShdw>
                </a:effectLst>
              </a:rPr>
              <a:t>základu</a:t>
            </a:r>
            <a:r>
              <a:rPr lang="en-GB" altLang="cs-CZ" b="1" dirty="0" smtClean="0">
                <a:solidFill>
                  <a:srgbClr val="FF0000"/>
                </a:solidFill>
                <a:effectLst>
                  <a:outerShdw blurRad="38100" dist="38100" dir="2700000" algn="tl">
                    <a:srgbClr val="C0C0C0"/>
                  </a:outerShdw>
                </a:effectLst>
              </a:rPr>
              <a:t> </a:t>
            </a:r>
            <a:r>
              <a:rPr lang="en-GB" altLang="cs-CZ" b="1" dirty="0" err="1" smtClean="0">
                <a:solidFill>
                  <a:srgbClr val="FF0000"/>
                </a:solidFill>
                <a:effectLst>
                  <a:outerShdw blurRad="38100" dist="38100" dir="2700000" algn="tl">
                    <a:srgbClr val="C0C0C0"/>
                  </a:outerShdw>
                </a:effectLst>
              </a:rPr>
              <a:t>daně</a:t>
            </a:r>
            <a:r>
              <a:rPr lang="cs-CZ" altLang="cs-CZ" sz="3200" dirty="0" smtClean="0">
                <a:solidFill>
                  <a:srgbClr val="FF0000"/>
                </a:solidFill>
                <a:effectLst>
                  <a:outerShdw blurRad="38100" dist="38100" dir="2700000" algn="tl">
                    <a:srgbClr val="C0C0C0"/>
                  </a:outerShdw>
                </a:effectLst>
              </a:rPr>
              <a:t> §15</a:t>
            </a:r>
          </a:p>
        </p:txBody>
      </p:sp>
      <p:sp>
        <p:nvSpPr>
          <p:cNvPr id="98307" name="Rectangle 3"/>
          <p:cNvSpPr>
            <a:spLocks noGrp="1" noChangeArrowheads="1"/>
          </p:cNvSpPr>
          <p:nvPr>
            <p:ph type="body" idx="4294967295"/>
          </p:nvPr>
        </p:nvSpPr>
        <p:spPr/>
        <p:txBody>
          <a:bodyPr/>
          <a:lstStyle/>
          <a:p>
            <a:pPr eaLnBrk="1" hangingPunct="1">
              <a:lnSpc>
                <a:spcPct val="91000"/>
              </a:lnSpc>
            </a:pPr>
            <a:r>
              <a:rPr lang="cs-CZ" altLang="cs-CZ" b="1" dirty="0"/>
              <a:t>od základu daně lze odečíst hodnotu darů poskytnutých obcím, krajům, organizačním složkám státu, právnickým osobám se sídlem na území České republiky, jakož i právnickým osobám, které jsou pořadateli veřejných sbírek a to na financování vědy a vzdělání, výzkumných a vývojových účelů, kultury, školství, na policii,…..</a:t>
            </a:r>
          </a:p>
          <a:p>
            <a:pPr eaLnBrk="1" hangingPunct="1">
              <a:lnSpc>
                <a:spcPct val="91000"/>
              </a:lnSpc>
            </a:pPr>
            <a:r>
              <a:rPr lang="cs-CZ" altLang="cs-CZ" b="1" dirty="0"/>
              <a:t>Od základu daně ve zdaňovacím období lze odečíst příspěvek v celkovém úhrnu nejvýše 24 000 Kč zaplacený poplatníkem na jeho</a:t>
            </a:r>
          </a:p>
          <a:p>
            <a:pPr eaLnBrk="1" hangingPunct="1">
              <a:lnSpc>
                <a:spcPct val="91000"/>
              </a:lnSpc>
            </a:pPr>
            <a:r>
              <a:rPr lang="cs-CZ" altLang="cs-CZ" sz="2000" b="1" dirty="0"/>
              <a:t>a) penzijní připojištění se státním příspěvkem podle smlouvy o penzijním připojištění se státním příspěvkem</a:t>
            </a:r>
          </a:p>
          <a:p>
            <a:pPr eaLnBrk="1" hangingPunct="1">
              <a:lnSpc>
                <a:spcPct val="91000"/>
              </a:lnSpc>
            </a:pPr>
            <a:r>
              <a:rPr lang="cs-CZ" altLang="cs-CZ" sz="2000" b="1" dirty="0"/>
              <a:t>b</a:t>
            </a:r>
            <a:r>
              <a:rPr lang="cs-CZ" altLang="cs-CZ" sz="2000" b="1" dirty="0" smtClean="0"/>
              <a:t>) </a:t>
            </a:r>
            <a:r>
              <a:rPr lang="cs-CZ" altLang="cs-CZ" sz="2000" b="1" dirty="0"/>
              <a:t>životní pojištění</a:t>
            </a:r>
            <a:endParaRPr lang="cs-CZ" altLang="cs-CZ" b="1" dirty="0"/>
          </a:p>
          <a:p>
            <a:pPr eaLnBrk="1" hangingPunct="1">
              <a:lnSpc>
                <a:spcPct val="91000"/>
              </a:lnSpc>
            </a:pPr>
            <a:endParaRPr lang="cs-CZ" altLang="cs-CZ" dirty="0"/>
          </a:p>
        </p:txBody>
      </p:sp>
    </p:spTree>
    <p:extLst>
      <p:ext uri="{BB962C8B-B14F-4D97-AF65-F5344CB8AC3E}">
        <p14:creationId xmlns:p14="http://schemas.microsoft.com/office/powerpoint/2010/main" val="780835028"/>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p:txBody>
          <a:bodyPr anchor="ctr"/>
          <a:lstStyle/>
          <a:p>
            <a:pPr algn="ctr" eaLnBrk="1" hangingPunct="1">
              <a:defRPr/>
            </a:pPr>
            <a:r>
              <a:rPr lang="cs-CZ" altLang="cs-CZ" sz="2800" b="1" dirty="0" smtClean="0">
                <a:solidFill>
                  <a:srgbClr val="FF0000"/>
                </a:solidFill>
                <a:effectLst>
                  <a:outerShdw blurRad="38100" dist="38100" dir="2700000" algn="tl">
                    <a:srgbClr val="C0C0C0"/>
                  </a:outerShdw>
                </a:effectLst>
              </a:rPr>
              <a:t>       Položky odčitatelné od základu daně</a:t>
            </a:r>
            <a:r>
              <a:rPr lang="cs-CZ" altLang="cs-CZ" sz="3200" dirty="0" smtClean="0">
                <a:effectLst>
                  <a:outerShdw blurRad="38100" dist="38100" dir="2700000" algn="tl">
                    <a:srgbClr val="C0C0C0"/>
                  </a:outerShdw>
                </a:effectLst>
              </a:rPr>
              <a:t/>
            </a:r>
            <a:br>
              <a:rPr lang="cs-CZ" altLang="cs-CZ" sz="3200" dirty="0" smtClean="0">
                <a:effectLst>
                  <a:outerShdw blurRad="38100" dist="38100" dir="2700000" algn="tl">
                    <a:srgbClr val="C0C0C0"/>
                  </a:outerShdw>
                </a:effectLst>
              </a:rPr>
            </a:br>
            <a:r>
              <a:rPr lang="cs-CZ" altLang="cs-CZ" sz="3200" dirty="0" smtClean="0">
                <a:effectLst>
                  <a:outerShdw blurRad="38100" dist="38100" dir="2700000" algn="tl">
                    <a:srgbClr val="C0C0C0"/>
                  </a:outerShdw>
                </a:effectLst>
              </a:rPr>
              <a:t>§ 34</a:t>
            </a:r>
          </a:p>
        </p:txBody>
      </p:sp>
      <p:sp>
        <p:nvSpPr>
          <p:cNvPr id="99331" name="Rectangle 3"/>
          <p:cNvSpPr>
            <a:spLocks noGrp="1" noChangeArrowheads="1"/>
          </p:cNvSpPr>
          <p:nvPr>
            <p:ph type="body" idx="4294967295"/>
          </p:nvPr>
        </p:nvSpPr>
        <p:spPr/>
        <p:txBody>
          <a:bodyPr/>
          <a:lstStyle/>
          <a:p>
            <a:pPr eaLnBrk="1" hangingPunct="1">
              <a:buFont typeface="Wingdings" charset="2"/>
              <a:buNone/>
            </a:pPr>
            <a:endParaRPr lang="cs-CZ" altLang="cs-CZ" sz="2500"/>
          </a:p>
          <a:p>
            <a:pPr eaLnBrk="1" hangingPunct="1"/>
            <a:r>
              <a:rPr lang="cs-CZ" altLang="cs-CZ"/>
              <a:t>Od základu daně lze odečíst daňovou ztrátu, která vznikla a byla vyměřena za předchozí zdaňovací období nebo jeho část, a to nejdéle v 5 zdaňovacích obdobích následujících bezprostředně po období, za které se daňová ztráta vyměřuje.</a:t>
            </a:r>
          </a:p>
        </p:txBody>
      </p:sp>
    </p:spTree>
    <p:extLst>
      <p:ext uri="{BB962C8B-B14F-4D97-AF65-F5344CB8AC3E}">
        <p14:creationId xmlns:p14="http://schemas.microsoft.com/office/powerpoint/2010/main" val="221748779"/>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1370013" y="552450"/>
            <a:ext cx="7315200"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i="1" smtClean="0">
                <a:solidFill>
                  <a:schemeClr val="tx1"/>
                </a:solidFill>
                <a:effectLst>
                  <a:outerShdw blurRad="38100" dist="38100" dir="2700000" algn="tl">
                    <a:srgbClr val="C0C0C0"/>
                  </a:outerShdw>
                </a:effectLst>
              </a:rPr>
              <a:t>SAZBA DANĚ</a:t>
            </a:r>
          </a:p>
        </p:txBody>
      </p:sp>
      <p:sp>
        <p:nvSpPr>
          <p:cNvPr id="100355" name="Rectangle 3"/>
          <p:cNvSpPr>
            <a:spLocks noGrp="1" noChangeArrowheads="1"/>
          </p:cNvSpPr>
          <p:nvPr>
            <p:ph type="body" idx="4294967295"/>
          </p:nvPr>
        </p:nvSpPr>
        <p:spPr>
          <a:xfrm>
            <a:off x="457200" y="1905000"/>
            <a:ext cx="8229600" cy="4757842"/>
          </a:xfrm>
          <a:solidFill>
            <a:srgbClr val="6699FF"/>
          </a:solidFill>
          <a:ln w="9525">
            <a:solidFill>
              <a:schemeClr val="accent3"/>
            </a:solidFill>
            <a:round/>
            <a:headEnd/>
            <a:tailEnd/>
          </a:ln>
          <a:extLst/>
        </p:spPr>
        <p:txBody>
          <a:bodyPr lIns="90000" tIns="46800" rIns="90000" bIns="46800">
            <a:spAutoFit/>
          </a:bodyPr>
          <a:lstStyle/>
          <a:p>
            <a:pPr marL="341313" indent="-341313" defTabSz="449263" eaLnBrk="1" hangingPunct="1">
              <a:lnSpc>
                <a:spcPct val="90000"/>
              </a:lnSpc>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solidFill>
                  <a:srgbClr val="000000"/>
                </a:solidFill>
              </a:rPr>
              <a:t>Obecně</a:t>
            </a:r>
            <a:r>
              <a:rPr lang="en-GB" altLang="cs-CZ" sz="2800" b="1" dirty="0">
                <a:solidFill>
                  <a:srgbClr val="000000"/>
                </a:solidFill>
              </a:rPr>
              <a:t> </a:t>
            </a:r>
            <a:r>
              <a:rPr lang="en-GB" altLang="cs-CZ" sz="2800" b="1" dirty="0" err="1">
                <a:solidFill>
                  <a:srgbClr val="000000"/>
                </a:solidFill>
              </a:rPr>
              <a:t>výše</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je </a:t>
            </a:r>
            <a:r>
              <a:rPr lang="en-GB" altLang="cs-CZ" sz="2800" b="1" dirty="0" err="1">
                <a:solidFill>
                  <a:srgbClr val="000000"/>
                </a:solidFill>
              </a:rPr>
              <a:t>stanovena</a:t>
            </a:r>
            <a:r>
              <a:rPr lang="en-GB" altLang="cs-CZ" sz="2800" b="1" dirty="0">
                <a:solidFill>
                  <a:srgbClr val="000000"/>
                </a:solidFill>
              </a:rPr>
              <a:t>  </a:t>
            </a:r>
            <a:r>
              <a:rPr lang="en-GB" altLang="cs-CZ" sz="2800" b="1" dirty="0" err="1">
                <a:solidFill>
                  <a:srgbClr val="000000"/>
                </a:solidFill>
              </a:rPr>
              <a:t>její</a:t>
            </a:r>
            <a:r>
              <a:rPr lang="en-GB" altLang="cs-CZ" sz="2800" b="1" dirty="0">
                <a:solidFill>
                  <a:srgbClr val="000000"/>
                </a:solidFill>
              </a:rPr>
              <a:t> </a:t>
            </a:r>
            <a:r>
              <a:rPr lang="en-GB" altLang="cs-CZ" sz="2800" b="1" dirty="0" err="1">
                <a:solidFill>
                  <a:srgbClr val="000000"/>
                </a:solidFill>
              </a:rPr>
              <a:t>sazbou</a:t>
            </a:r>
            <a:r>
              <a:rPr lang="en-GB" altLang="cs-CZ" sz="2800" b="1" dirty="0">
                <a:solidFill>
                  <a:srgbClr val="000000"/>
                </a:solidFill>
              </a:rPr>
              <a:t> </a:t>
            </a:r>
            <a:r>
              <a:rPr lang="en-GB" altLang="cs-CZ" sz="2800" b="1" dirty="0" err="1">
                <a:solidFill>
                  <a:srgbClr val="000000"/>
                </a:solidFill>
              </a:rPr>
              <a:t>tzn</a:t>
            </a:r>
            <a:r>
              <a:rPr lang="en-GB" altLang="cs-CZ" sz="2800" b="1" dirty="0">
                <a:solidFill>
                  <a:srgbClr val="000000"/>
                </a:solidFill>
              </a:rPr>
              <a:t>.  </a:t>
            </a:r>
            <a:r>
              <a:rPr lang="en-GB" altLang="cs-CZ" sz="2800" b="1" dirty="0" err="1">
                <a:solidFill>
                  <a:srgbClr val="000000"/>
                </a:solidFill>
              </a:rPr>
              <a:t>daňová</a:t>
            </a:r>
            <a:r>
              <a:rPr lang="en-GB" altLang="cs-CZ" sz="2800" b="1" dirty="0">
                <a:solidFill>
                  <a:srgbClr val="000000"/>
                </a:solidFill>
              </a:rPr>
              <a:t> </a:t>
            </a:r>
            <a:r>
              <a:rPr lang="en-GB" altLang="cs-CZ" sz="2800" b="1" dirty="0" err="1">
                <a:solidFill>
                  <a:srgbClr val="000000"/>
                </a:solidFill>
              </a:rPr>
              <a:t>sazba</a:t>
            </a:r>
            <a:r>
              <a:rPr lang="en-GB" altLang="cs-CZ" sz="2800" b="1" dirty="0">
                <a:solidFill>
                  <a:srgbClr val="000000"/>
                </a:solidFill>
              </a:rPr>
              <a:t> je </a:t>
            </a:r>
            <a:r>
              <a:rPr lang="en-GB" altLang="cs-CZ" sz="2800" b="1" dirty="0" err="1">
                <a:solidFill>
                  <a:srgbClr val="000000"/>
                </a:solidFill>
              </a:rPr>
              <a:t>měřítkem</a:t>
            </a:r>
            <a:r>
              <a:rPr lang="en-GB" altLang="cs-CZ" sz="2800" b="1" dirty="0">
                <a:solidFill>
                  <a:srgbClr val="000000"/>
                </a:solidFill>
              </a:rPr>
              <a:t>, </a:t>
            </a:r>
            <a:r>
              <a:rPr lang="en-GB" altLang="cs-CZ" sz="2800" b="1" dirty="0" err="1">
                <a:solidFill>
                  <a:srgbClr val="000000"/>
                </a:solidFill>
              </a:rPr>
              <a:t>pomocí</a:t>
            </a:r>
            <a:r>
              <a:rPr lang="en-GB" altLang="cs-CZ" sz="2800" b="1" dirty="0">
                <a:solidFill>
                  <a:srgbClr val="000000"/>
                </a:solidFill>
              </a:rPr>
              <a:t> </a:t>
            </a:r>
            <a:r>
              <a:rPr lang="en-GB" altLang="cs-CZ" sz="2800" b="1" dirty="0" err="1">
                <a:solidFill>
                  <a:srgbClr val="000000"/>
                </a:solidFill>
              </a:rPr>
              <a:t>něhož</a:t>
            </a:r>
            <a:r>
              <a:rPr lang="en-GB" altLang="cs-CZ" sz="2800" b="1" dirty="0">
                <a:solidFill>
                  <a:srgbClr val="000000"/>
                </a:solidFill>
              </a:rPr>
              <a:t> se </a:t>
            </a:r>
            <a:r>
              <a:rPr lang="en-GB" altLang="cs-CZ" sz="2800" b="1" dirty="0" err="1">
                <a:solidFill>
                  <a:srgbClr val="000000"/>
                </a:solidFill>
              </a:rPr>
              <a:t>stanoví</a:t>
            </a:r>
            <a:r>
              <a:rPr lang="en-GB" altLang="cs-CZ" sz="2800" b="1" dirty="0">
                <a:solidFill>
                  <a:srgbClr val="000000"/>
                </a:solidFill>
              </a:rPr>
              <a:t> z </a:t>
            </a:r>
            <a:r>
              <a:rPr lang="en-GB" altLang="cs-CZ" sz="3600" b="1" dirty="0" err="1">
                <a:solidFill>
                  <a:srgbClr val="000000"/>
                </a:solidFill>
              </a:rPr>
              <a:t>daňového</a:t>
            </a:r>
            <a:r>
              <a:rPr lang="en-GB" altLang="cs-CZ" sz="3600" b="1" dirty="0">
                <a:solidFill>
                  <a:srgbClr val="000000"/>
                </a:solidFill>
              </a:rPr>
              <a:t> </a:t>
            </a:r>
            <a:r>
              <a:rPr lang="en-GB" altLang="cs-CZ" sz="3600" b="1" dirty="0" err="1">
                <a:solidFill>
                  <a:srgbClr val="000000"/>
                </a:solidFill>
              </a:rPr>
              <a:t>základu</a:t>
            </a:r>
            <a:r>
              <a:rPr lang="en-GB" altLang="cs-CZ" sz="3600" b="1" dirty="0">
                <a:solidFill>
                  <a:srgbClr val="000000"/>
                </a:solidFill>
              </a:rPr>
              <a:t>  DA</a:t>
            </a:r>
            <a:r>
              <a:rPr lang="cs-CZ" altLang="cs-CZ" sz="3600" b="1" dirty="0">
                <a:solidFill>
                  <a:srgbClr val="000000"/>
                </a:solidFill>
              </a:rPr>
              <a:t>Ň</a:t>
            </a:r>
            <a:endParaRPr lang="en-GB" altLang="cs-CZ" sz="3600" b="1" dirty="0">
              <a:solidFill>
                <a:srgbClr val="000000"/>
              </a:solidFill>
            </a:endParaRPr>
          </a:p>
          <a:p>
            <a:pPr marL="341313" indent="-34131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a:solidFill>
                  <a:srgbClr val="000000"/>
                </a:solidFill>
              </a:rPr>
              <a:t>V ČR  je u </a:t>
            </a:r>
            <a:r>
              <a:rPr lang="en-GB" altLang="cs-CZ" sz="2800" b="1" dirty="0" err="1">
                <a:solidFill>
                  <a:srgbClr val="000000"/>
                </a:solidFill>
              </a:rPr>
              <a:t>fyzických</a:t>
            </a:r>
            <a:r>
              <a:rPr lang="en-GB" altLang="cs-CZ" sz="2800" b="1" dirty="0">
                <a:solidFill>
                  <a:srgbClr val="000000"/>
                </a:solidFill>
              </a:rPr>
              <a:t> </a:t>
            </a:r>
            <a:r>
              <a:rPr lang="en-GB" altLang="cs-CZ" sz="2800" b="1" dirty="0" err="1">
                <a:solidFill>
                  <a:srgbClr val="000000"/>
                </a:solidFill>
              </a:rPr>
              <a:t>osob</a:t>
            </a:r>
            <a:r>
              <a:rPr lang="en-GB" altLang="cs-CZ" sz="2800" b="1" dirty="0">
                <a:solidFill>
                  <a:srgbClr val="000000"/>
                </a:solidFill>
              </a:rPr>
              <a:t> </a:t>
            </a:r>
            <a:r>
              <a:rPr lang="en-GB" altLang="cs-CZ" sz="2800" b="1" dirty="0" err="1">
                <a:solidFill>
                  <a:srgbClr val="000000"/>
                </a:solidFill>
              </a:rPr>
              <a:t>určena</a:t>
            </a:r>
            <a:r>
              <a:rPr lang="cs-CZ" altLang="cs-CZ" sz="2800" b="1" dirty="0">
                <a:solidFill>
                  <a:srgbClr val="000000"/>
                </a:solidFill>
              </a:rPr>
              <a:t> d</a:t>
            </a:r>
            <a:r>
              <a:rPr lang="en-GB" altLang="cs-CZ" sz="2800" b="1" dirty="0" err="1">
                <a:solidFill>
                  <a:srgbClr val="000000"/>
                </a:solidFill>
              </a:rPr>
              <a:t>aň</a:t>
            </a:r>
            <a:r>
              <a:rPr lang="en-GB" altLang="cs-CZ" sz="2800" b="1" dirty="0">
                <a:solidFill>
                  <a:srgbClr val="000000"/>
                </a:solidFill>
              </a:rPr>
              <a:t> </a:t>
            </a:r>
            <a:r>
              <a:rPr lang="en-GB" altLang="cs-CZ" sz="2800" b="1" dirty="0" err="1">
                <a:solidFill>
                  <a:srgbClr val="000000"/>
                </a:solidFill>
              </a:rPr>
              <a:t>ze</a:t>
            </a:r>
            <a:r>
              <a:rPr lang="en-GB" altLang="cs-CZ" sz="2800" b="1" dirty="0">
                <a:solidFill>
                  <a:srgbClr val="000000"/>
                </a:solidFill>
              </a:rPr>
              <a:t> </a:t>
            </a:r>
            <a:r>
              <a:rPr lang="en-GB" altLang="cs-CZ" sz="2800" b="1" dirty="0" err="1">
                <a:solidFill>
                  <a:srgbClr val="000000"/>
                </a:solidFill>
              </a:rPr>
              <a:t>základu</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a:t>
            </a:r>
            <a:r>
              <a:rPr lang="en-GB" altLang="cs-CZ" sz="2800" b="1" dirty="0" err="1">
                <a:solidFill>
                  <a:srgbClr val="000000"/>
                </a:solidFill>
              </a:rPr>
              <a:t>sníženého</a:t>
            </a:r>
            <a:r>
              <a:rPr lang="en-GB" altLang="cs-CZ" sz="2800" b="1" dirty="0">
                <a:solidFill>
                  <a:srgbClr val="000000"/>
                </a:solidFill>
              </a:rPr>
              <a:t> o </a:t>
            </a:r>
            <a:r>
              <a:rPr lang="en-GB" altLang="cs-CZ" sz="2800" b="1" dirty="0" err="1">
                <a:solidFill>
                  <a:srgbClr val="000000"/>
                </a:solidFill>
              </a:rPr>
              <a:t>nezdanitelnou</a:t>
            </a:r>
            <a:r>
              <a:rPr lang="en-GB" altLang="cs-CZ" sz="2800" b="1" dirty="0">
                <a:solidFill>
                  <a:srgbClr val="000000"/>
                </a:solidFill>
              </a:rPr>
              <a:t> </a:t>
            </a:r>
            <a:r>
              <a:rPr lang="en-GB" altLang="cs-CZ" sz="2800" b="1" dirty="0" err="1">
                <a:solidFill>
                  <a:srgbClr val="000000"/>
                </a:solidFill>
              </a:rPr>
              <a:t>část</a:t>
            </a:r>
            <a:r>
              <a:rPr lang="en-GB" altLang="cs-CZ" sz="2800" b="1" dirty="0">
                <a:solidFill>
                  <a:srgbClr val="000000"/>
                </a:solidFill>
              </a:rPr>
              <a:t> </a:t>
            </a:r>
            <a:r>
              <a:rPr lang="en-GB" altLang="cs-CZ" sz="2800" b="1" dirty="0" err="1">
                <a:solidFill>
                  <a:srgbClr val="000000"/>
                </a:solidFill>
              </a:rPr>
              <a:t>základu</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 15) a o </a:t>
            </a:r>
            <a:r>
              <a:rPr lang="en-GB" altLang="cs-CZ" sz="2800" b="1" dirty="0" err="1">
                <a:solidFill>
                  <a:srgbClr val="000000"/>
                </a:solidFill>
              </a:rPr>
              <a:t>odčitatelné</a:t>
            </a:r>
            <a:r>
              <a:rPr lang="en-GB" altLang="cs-CZ" sz="2800" b="1" dirty="0">
                <a:solidFill>
                  <a:srgbClr val="000000"/>
                </a:solidFill>
              </a:rPr>
              <a:t> </a:t>
            </a:r>
            <a:r>
              <a:rPr lang="en-GB" altLang="cs-CZ" sz="2800" b="1" dirty="0" err="1">
                <a:solidFill>
                  <a:srgbClr val="000000"/>
                </a:solidFill>
              </a:rPr>
              <a:t>položky</a:t>
            </a:r>
            <a:r>
              <a:rPr lang="en-GB" altLang="cs-CZ" sz="2800" b="1" dirty="0">
                <a:solidFill>
                  <a:srgbClr val="000000"/>
                </a:solidFill>
              </a:rPr>
              <a:t> od </a:t>
            </a:r>
            <a:r>
              <a:rPr lang="en-GB" altLang="cs-CZ" sz="2800" b="1" dirty="0" err="1">
                <a:solidFill>
                  <a:srgbClr val="000000"/>
                </a:solidFill>
              </a:rPr>
              <a:t>základu</a:t>
            </a:r>
            <a:r>
              <a:rPr lang="en-GB" altLang="cs-CZ" sz="2800" b="1" dirty="0">
                <a:solidFill>
                  <a:srgbClr val="000000"/>
                </a:solidFill>
              </a:rPr>
              <a:t> </a:t>
            </a:r>
            <a:r>
              <a:rPr lang="en-GB" altLang="cs-CZ" sz="2800" b="1" dirty="0" err="1">
                <a:solidFill>
                  <a:srgbClr val="000000"/>
                </a:solidFill>
              </a:rPr>
              <a:t>daně</a:t>
            </a:r>
            <a:r>
              <a:rPr lang="en-GB" altLang="cs-CZ" sz="2800" b="1" dirty="0">
                <a:solidFill>
                  <a:srgbClr val="000000"/>
                </a:solidFill>
              </a:rPr>
              <a:t> (§ 34) </a:t>
            </a:r>
            <a:r>
              <a:rPr lang="en-GB" altLang="cs-CZ" sz="2800" b="1" dirty="0" err="1">
                <a:solidFill>
                  <a:srgbClr val="000000"/>
                </a:solidFill>
              </a:rPr>
              <a:t>zaokrouhleného</a:t>
            </a:r>
            <a:r>
              <a:rPr lang="en-GB" altLang="cs-CZ" sz="2800" b="1" dirty="0">
                <a:solidFill>
                  <a:srgbClr val="000000"/>
                </a:solidFill>
              </a:rPr>
              <a:t> </a:t>
            </a:r>
            <a:r>
              <a:rPr lang="en-GB" altLang="cs-CZ" sz="2800" b="1" dirty="0" err="1">
                <a:solidFill>
                  <a:srgbClr val="000000"/>
                </a:solidFill>
              </a:rPr>
              <a:t>na</a:t>
            </a:r>
            <a:r>
              <a:rPr lang="en-GB" altLang="cs-CZ" sz="2800" b="1" dirty="0">
                <a:solidFill>
                  <a:srgbClr val="000000"/>
                </a:solidFill>
              </a:rPr>
              <a:t> </a:t>
            </a:r>
            <a:r>
              <a:rPr lang="en-GB" altLang="cs-CZ" sz="2800" b="1" dirty="0" err="1">
                <a:solidFill>
                  <a:srgbClr val="000000"/>
                </a:solidFill>
              </a:rPr>
              <a:t>celá</a:t>
            </a:r>
            <a:r>
              <a:rPr lang="en-GB" altLang="cs-CZ" sz="2800" b="1" dirty="0">
                <a:solidFill>
                  <a:srgbClr val="000000"/>
                </a:solidFill>
              </a:rPr>
              <a:t> </a:t>
            </a:r>
            <a:r>
              <a:rPr lang="en-GB" altLang="cs-CZ" sz="2800" b="1" dirty="0" err="1">
                <a:solidFill>
                  <a:srgbClr val="000000"/>
                </a:solidFill>
              </a:rPr>
              <a:t>sta</a:t>
            </a:r>
            <a:r>
              <a:rPr lang="en-GB" altLang="cs-CZ" sz="2800" b="1" dirty="0">
                <a:solidFill>
                  <a:srgbClr val="000000"/>
                </a:solidFill>
              </a:rPr>
              <a:t> </a:t>
            </a:r>
            <a:r>
              <a:rPr lang="en-GB" altLang="cs-CZ" sz="2800" b="1" dirty="0" err="1">
                <a:solidFill>
                  <a:srgbClr val="000000"/>
                </a:solidFill>
              </a:rPr>
              <a:t>Kč</a:t>
            </a:r>
            <a:r>
              <a:rPr lang="en-GB" altLang="cs-CZ" sz="2800" b="1" dirty="0">
                <a:solidFill>
                  <a:srgbClr val="000000"/>
                </a:solidFill>
              </a:rPr>
              <a:t> </a:t>
            </a:r>
            <a:r>
              <a:rPr lang="en-GB" altLang="cs-CZ" sz="2800" b="1" dirty="0" err="1">
                <a:solidFill>
                  <a:srgbClr val="000000"/>
                </a:solidFill>
              </a:rPr>
              <a:t>dolů</a:t>
            </a:r>
            <a:r>
              <a:rPr lang="en-GB" altLang="cs-CZ" sz="2800" b="1" dirty="0">
                <a:solidFill>
                  <a:srgbClr val="000000"/>
                </a:solidFill>
              </a:rPr>
              <a:t> </a:t>
            </a:r>
            <a:r>
              <a:rPr lang="en-GB" altLang="cs-CZ" sz="2800" b="1" dirty="0" err="1">
                <a:solidFill>
                  <a:srgbClr val="000000"/>
                </a:solidFill>
              </a:rPr>
              <a:t>činí</a:t>
            </a:r>
            <a:r>
              <a:rPr lang="en-GB" altLang="cs-CZ" sz="2800" b="1" dirty="0">
                <a:solidFill>
                  <a:srgbClr val="000000"/>
                </a:solidFill>
              </a:rPr>
              <a:t> </a:t>
            </a:r>
            <a:r>
              <a:rPr lang="cs-CZ" altLang="cs-CZ" sz="2800" b="1" u="sng" dirty="0">
                <a:solidFill>
                  <a:srgbClr val="000000"/>
                </a:solidFill>
              </a:rPr>
              <a:t>15</a:t>
            </a:r>
            <a:r>
              <a:rPr lang="en-GB" altLang="cs-CZ" sz="2800" b="1" u="sng" dirty="0">
                <a:solidFill>
                  <a:srgbClr val="000000"/>
                </a:solidFill>
              </a:rPr>
              <a:t>%.</a:t>
            </a: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a:solidFill>
                  <a:srgbClr val="010199"/>
                </a:solidFill>
              </a:rPr>
              <a:t/>
            </a:r>
            <a:br>
              <a:rPr lang="en-GB" altLang="cs-CZ" sz="2800" b="1" dirty="0">
                <a:solidFill>
                  <a:srgbClr val="010199"/>
                </a:solidFill>
              </a:rPr>
            </a:br>
            <a:endParaRPr lang="en-GB" altLang="cs-CZ" sz="2800" b="1" dirty="0">
              <a:solidFill>
                <a:srgbClr val="010199"/>
              </a:solidFill>
            </a:endParaRPr>
          </a:p>
        </p:txBody>
      </p:sp>
    </p:spTree>
    <p:extLst>
      <p:ext uri="{BB962C8B-B14F-4D97-AF65-F5344CB8AC3E}">
        <p14:creationId xmlns:p14="http://schemas.microsoft.com/office/powerpoint/2010/main" val="10476011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Nadpis 1"/>
          <p:cNvSpPr>
            <a:spLocks noGrp="1"/>
          </p:cNvSpPr>
          <p:nvPr>
            <p:ph type="title" idx="4294967295"/>
          </p:nvPr>
        </p:nvSpPr>
        <p:spPr/>
        <p:txBody>
          <a:bodyPr anchor="ctr"/>
          <a:lstStyle/>
          <a:p>
            <a:pPr eaLnBrk="1" hangingPunct="1">
              <a:defRPr/>
            </a:pPr>
            <a:r>
              <a:rPr lang="cs-CZ" altLang="cs-CZ" dirty="0" smtClean="0">
                <a:effectLst>
                  <a:outerShdw blurRad="38100" dist="38100" dir="2700000" algn="tl">
                    <a:srgbClr val="C0C0C0"/>
                  </a:outerShdw>
                </a:effectLst>
              </a:rPr>
              <a:t>SAZBA DANĚ od roku 2013/ 2018</a:t>
            </a:r>
          </a:p>
        </p:txBody>
      </p:sp>
      <p:sp>
        <p:nvSpPr>
          <p:cNvPr id="102403" name="Zástupný symbol pro obsah 2"/>
          <p:cNvSpPr>
            <a:spLocks noGrp="1"/>
          </p:cNvSpPr>
          <p:nvPr>
            <p:ph idx="4294967295"/>
          </p:nvPr>
        </p:nvSpPr>
        <p:spPr/>
        <p:txBody>
          <a:bodyPr/>
          <a:lstStyle/>
          <a:p>
            <a:pPr eaLnBrk="1" hangingPunct="1"/>
            <a:r>
              <a:rPr lang="cs-CZ" altLang="cs-CZ" sz="2500" b="1" dirty="0"/>
              <a:t>Od 1. 1. </a:t>
            </a:r>
            <a:r>
              <a:rPr lang="cs-CZ" altLang="cs-CZ" sz="2500" b="1" dirty="0" smtClean="0"/>
              <a:t>2018 </a:t>
            </a:r>
            <a:r>
              <a:rPr lang="cs-CZ" altLang="cs-CZ" sz="2200" b="1" dirty="0"/>
              <a:t>zůstala </a:t>
            </a:r>
            <a:r>
              <a:rPr lang="en-US" altLang="cs-CZ" sz="2200" b="1" dirty="0" err="1"/>
              <a:t>na</a:t>
            </a:r>
            <a:r>
              <a:rPr lang="cs-CZ" altLang="cs-CZ" sz="2200" b="1" dirty="0"/>
              <a:t>dále </a:t>
            </a:r>
            <a:r>
              <a:rPr lang="cs-CZ" altLang="cs-CZ" sz="2200" b="1" u="sng" dirty="0"/>
              <a:t>15</a:t>
            </a:r>
            <a:r>
              <a:rPr lang="en-US" altLang="cs-CZ" sz="2200" b="1" u="sng" dirty="0"/>
              <a:t>%</a:t>
            </a:r>
            <a:endParaRPr lang="cs-CZ" altLang="cs-CZ" sz="2200" b="1" u="sng" dirty="0"/>
          </a:p>
          <a:p>
            <a:pPr eaLnBrk="1" hangingPunct="1"/>
            <a:r>
              <a:rPr lang="cs-CZ" altLang="cs-CZ" sz="2500" b="1" dirty="0"/>
              <a:t>Od 1. 1. 2013 účinné ještě solidární zvýšení daně - </a:t>
            </a:r>
            <a:r>
              <a:rPr lang="cs-CZ" altLang="cs-CZ" sz="2500" b="1" dirty="0">
                <a:solidFill>
                  <a:srgbClr val="FF0000"/>
                </a:solidFill>
              </a:rPr>
              <a:t>§ 16a </a:t>
            </a:r>
            <a:r>
              <a:rPr lang="cs-CZ" altLang="cs-CZ" sz="2500" b="1" dirty="0"/>
              <a:t>- tvoří jej 7 % z částky, o kterou úhrn příjmů zahrnovaných do základu daně podle § 6 a 7 překročí </a:t>
            </a:r>
            <a:r>
              <a:rPr lang="cs-CZ" altLang="cs-CZ" sz="2700" b="1" dirty="0"/>
              <a:t>48 násobek průměrné mzdy stanovené podle § 15a zákona č. 589/1992 Sb., o pojistném na sociální zabezpečení.</a:t>
            </a:r>
          </a:p>
        </p:txBody>
      </p:sp>
    </p:spTree>
    <p:extLst>
      <p:ext uri="{BB962C8B-B14F-4D97-AF65-F5344CB8AC3E}">
        <p14:creationId xmlns:p14="http://schemas.microsoft.com/office/powerpoint/2010/main" val="1294181488"/>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a:xfrm>
            <a:off x="1370013" y="492125"/>
            <a:ext cx="7315200" cy="7620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dirty="0" err="1" smtClean="0">
                <a:solidFill>
                  <a:srgbClr val="FF0000"/>
                </a:solidFill>
                <a:effectLst>
                  <a:outerShdw blurRad="38100" dist="38100" dir="2700000" algn="tl">
                    <a:srgbClr val="C0C0C0"/>
                  </a:outerShdw>
                </a:effectLst>
              </a:rPr>
              <a:t>Sleva</a:t>
            </a:r>
            <a:r>
              <a:rPr lang="en-GB" altLang="cs-CZ" dirty="0" smtClean="0">
                <a:solidFill>
                  <a:srgbClr val="FF0000"/>
                </a:solidFill>
                <a:effectLst>
                  <a:outerShdw blurRad="38100" dist="38100" dir="2700000" algn="tl">
                    <a:srgbClr val="C0C0C0"/>
                  </a:outerShdw>
                </a:effectLst>
              </a:rPr>
              <a:t> </a:t>
            </a:r>
            <a:r>
              <a:rPr lang="en-GB" altLang="cs-CZ" dirty="0" err="1" smtClean="0">
                <a:solidFill>
                  <a:srgbClr val="FF0000"/>
                </a:solidFill>
                <a:effectLst>
                  <a:outerShdw blurRad="38100" dist="38100" dir="2700000" algn="tl">
                    <a:srgbClr val="C0C0C0"/>
                  </a:outerShdw>
                </a:effectLst>
              </a:rPr>
              <a:t>na</a:t>
            </a:r>
            <a:r>
              <a:rPr lang="en-GB" altLang="cs-CZ" dirty="0" smtClean="0">
                <a:solidFill>
                  <a:srgbClr val="FF0000"/>
                </a:solidFill>
                <a:effectLst>
                  <a:outerShdw blurRad="38100" dist="38100" dir="2700000" algn="tl">
                    <a:srgbClr val="C0C0C0"/>
                  </a:outerShdw>
                </a:effectLst>
              </a:rPr>
              <a:t> </a:t>
            </a:r>
            <a:r>
              <a:rPr lang="en-GB" altLang="cs-CZ" dirty="0" err="1" smtClean="0">
                <a:solidFill>
                  <a:srgbClr val="FF0000"/>
                </a:solidFill>
                <a:effectLst>
                  <a:outerShdw blurRad="38100" dist="38100" dir="2700000" algn="tl">
                    <a:srgbClr val="C0C0C0"/>
                  </a:outerShdw>
                </a:effectLst>
              </a:rPr>
              <a:t>dani</a:t>
            </a:r>
            <a:r>
              <a:rPr lang="en-GB" altLang="cs-CZ" dirty="0" smtClean="0">
                <a:effectLst>
                  <a:outerShdw blurRad="38100" dist="38100" dir="2700000" algn="tl">
                    <a:srgbClr val="C0C0C0"/>
                  </a:outerShdw>
                </a:effectLst>
              </a:rPr>
              <a:t> </a:t>
            </a:r>
          </a:p>
        </p:txBody>
      </p:sp>
      <p:sp>
        <p:nvSpPr>
          <p:cNvPr id="61443" name="Rectangle 3"/>
          <p:cNvSpPr>
            <a:spLocks noGrp="1" noChangeArrowheads="1"/>
          </p:cNvSpPr>
          <p:nvPr>
            <p:ph type="body" idx="4294967295"/>
          </p:nvPr>
        </p:nvSpPr>
        <p:spPr>
          <a:xfrm>
            <a:off x="301625" y="1981200"/>
            <a:ext cx="8542338" cy="489582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dirty="0" err="1" smtClean="0">
                <a:solidFill>
                  <a:srgbClr val="00B0F0"/>
                </a:solidFill>
              </a:rPr>
              <a:t>Zaměstnávání</a:t>
            </a:r>
            <a:r>
              <a:rPr lang="en-GB" altLang="cs-CZ" sz="2400" b="1" dirty="0" smtClean="0">
                <a:solidFill>
                  <a:srgbClr val="00B0F0"/>
                </a:solidFill>
              </a:rPr>
              <a:t> </a:t>
            </a:r>
            <a:r>
              <a:rPr lang="en-GB" altLang="cs-CZ" sz="2400" b="1" dirty="0" err="1" smtClean="0">
                <a:solidFill>
                  <a:srgbClr val="00B0F0"/>
                </a:solidFill>
              </a:rPr>
              <a:t>osob</a:t>
            </a:r>
            <a:r>
              <a:rPr lang="en-GB" altLang="cs-CZ" sz="2400" b="1" dirty="0" smtClean="0">
                <a:solidFill>
                  <a:srgbClr val="00B0F0"/>
                </a:solidFill>
              </a:rPr>
              <a:t> se </a:t>
            </a:r>
            <a:r>
              <a:rPr lang="en-GB" altLang="cs-CZ" sz="2400" b="1" dirty="0" err="1" smtClean="0">
                <a:solidFill>
                  <a:srgbClr val="00B0F0"/>
                </a:solidFill>
              </a:rPr>
              <a:t>zdravotním</a:t>
            </a:r>
            <a:r>
              <a:rPr lang="en-GB" altLang="cs-CZ" sz="2400" b="1" dirty="0" smtClean="0">
                <a:solidFill>
                  <a:srgbClr val="00B0F0"/>
                </a:solidFill>
              </a:rPr>
              <a:t> </a:t>
            </a:r>
            <a:r>
              <a:rPr lang="en-GB" altLang="cs-CZ" sz="2400" b="1" dirty="0" err="1" smtClean="0">
                <a:solidFill>
                  <a:srgbClr val="00B0F0"/>
                </a:solidFill>
              </a:rPr>
              <a:t>postižením</a:t>
            </a:r>
            <a:r>
              <a:rPr lang="en-GB" altLang="cs-CZ" sz="2400" b="1" dirty="0" smtClean="0">
                <a:solidFill>
                  <a:srgbClr val="00B0F0"/>
                </a:solidFill>
              </a:rPr>
              <a:t> </a:t>
            </a:r>
            <a:r>
              <a:rPr lang="cs-CZ" altLang="cs-CZ" sz="2400" b="1" dirty="0" smtClean="0">
                <a:solidFill>
                  <a:srgbClr val="00B0F0"/>
                </a:solidFill>
              </a:rPr>
              <a:t>§ 35</a:t>
            </a:r>
            <a:endParaRPr lang="en-GB" altLang="cs-CZ" sz="2400" b="1" dirty="0" smtClean="0">
              <a:solidFill>
                <a:srgbClr val="00B0F0"/>
              </a:solidFill>
            </a:endParaRP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dirty="0" err="1" smtClean="0"/>
              <a:t>Osoba</a:t>
            </a:r>
            <a:r>
              <a:rPr lang="en-GB" altLang="cs-CZ" sz="2400" b="1" dirty="0" smtClean="0"/>
              <a:t> </a:t>
            </a:r>
            <a:r>
              <a:rPr lang="en-GB" altLang="cs-CZ" sz="2400" b="1" dirty="0" err="1" smtClean="0"/>
              <a:t>poplatníka</a:t>
            </a:r>
            <a:r>
              <a:rPr lang="en-GB" altLang="cs-CZ" sz="2400" b="1" dirty="0" smtClean="0"/>
              <a:t> </a:t>
            </a:r>
            <a:r>
              <a:rPr lang="en-GB" altLang="cs-CZ" sz="2400" b="1" u="sng" dirty="0" smtClean="0"/>
              <a:t>2</a:t>
            </a:r>
            <a:r>
              <a:rPr lang="cs-CZ" altLang="cs-CZ" sz="2400" b="1" u="sng" dirty="0" smtClean="0"/>
              <a:t>4</a:t>
            </a:r>
            <a:r>
              <a:rPr lang="en-GB" altLang="cs-CZ" sz="2400" b="1" u="sng" dirty="0" smtClean="0"/>
              <a:t>. </a:t>
            </a:r>
            <a:r>
              <a:rPr lang="cs-CZ" altLang="cs-CZ" sz="2400" b="1" u="sng" dirty="0" smtClean="0"/>
              <a:t>8</a:t>
            </a:r>
            <a:r>
              <a:rPr lang="en-GB" altLang="cs-CZ" sz="2400" b="1" u="sng" dirty="0" smtClean="0"/>
              <a:t>40,-</a:t>
            </a:r>
            <a:r>
              <a:rPr lang="en-GB" altLang="cs-CZ" sz="2400" b="1" dirty="0" smtClean="0"/>
              <a:t>Kč</a:t>
            </a:r>
            <a:r>
              <a:rPr lang="cs-CZ" altLang="cs-CZ" sz="2400" b="1" dirty="0" smtClean="0"/>
              <a:t> </a:t>
            </a:r>
            <a:r>
              <a:rPr lang="cs-CZ" altLang="cs-CZ" sz="2400" b="1" dirty="0" smtClean="0">
                <a:solidFill>
                  <a:srgbClr val="00B0F0"/>
                </a:solidFill>
              </a:rPr>
              <a:t>§ 35 ba</a:t>
            </a:r>
            <a:endParaRPr lang="en-GB" altLang="cs-CZ" sz="2400" b="1" dirty="0" smtClean="0">
              <a:solidFill>
                <a:srgbClr val="00B0F0"/>
              </a:solidFill>
            </a:endParaRP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dirty="0" err="1" smtClean="0"/>
              <a:t>Manžel-ka</a:t>
            </a:r>
            <a:r>
              <a:rPr lang="en-GB" altLang="cs-CZ" sz="2400" b="1" dirty="0" smtClean="0"/>
              <a:t> </a:t>
            </a:r>
            <a:r>
              <a:rPr lang="en-GB" altLang="cs-CZ" sz="2400" b="1" u="sng" dirty="0" smtClean="0"/>
              <a:t>24. 840</a:t>
            </a:r>
            <a:r>
              <a:rPr lang="en-GB" altLang="cs-CZ" sz="2400" b="1" dirty="0" smtClean="0"/>
              <a:t>,-Kč</a:t>
            </a: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u="sng" dirty="0" smtClean="0"/>
              <a:t>2.520,</a:t>
            </a:r>
            <a:r>
              <a:rPr lang="en-GB" altLang="cs-CZ" sz="2400" b="1" dirty="0" smtClean="0"/>
              <a:t>- </a:t>
            </a:r>
            <a:r>
              <a:rPr lang="en-GB" altLang="cs-CZ" sz="2400" b="1" dirty="0" err="1" smtClean="0"/>
              <a:t>pobírá</a:t>
            </a:r>
            <a:r>
              <a:rPr lang="en-GB" altLang="cs-CZ" sz="2400" b="1" dirty="0" smtClean="0"/>
              <a:t>-li </a:t>
            </a:r>
            <a:r>
              <a:rPr lang="en-GB" altLang="cs-CZ" sz="2400" b="1" dirty="0" err="1" smtClean="0"/>
              <a:t>invalidní</a:t>
            </a:r>
            <a:r>
              <a:rPr lang="en-GB" altLang="cs-CZ" sz="2400" b="1" dirty="0" smtClean="0"/>
              <a:t> </a:t>
            </a:r>
            <a:r>
              <a:rPr lang="en-GB" altLang="cs-CZ" sz="2400" b="1" dirty="0" err="1" smtClean="0"/>
              <a:t>důchod</a:t>
            </a:r>
            <a:endParaRPr lang="en-GB" altLang="cs-CZ" sz="2400" b="1" dirty="0" smtClean="0"/>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u="sng" dirty="0" smtClean="0"/>
              <a:t>5. 040,- </a:t>
            </a:r>
            <a:r>
              <a:rPr lang="cs-CZ" altLang="cs-CZ" sz="2400" b="1" dirty="0" smtClean="0"/>
              <a:t>rozšířený </a:t>
            </a:r>
            <a:r>
              <a:rPr lang="en-GB" altLang="cs-CZ" sz="2400" b="1" dirty="0" err="1" smtClean="0"/>
              <a:t>invalidní</a:t>
            </a:r>
            <a:r>
              <a:rPr lang="en-GB" altLang="cs-CZ" sz="2400" b="1" dirty="0" smtClean="0"/>
              <a:t> </a:t>
            </a:r>
            <a:r>
              <a:rPr lang="en-GB" altLang="cs-CZ" sz="2400" b="1" dirty="0" err="1" smtClean="0"/>
              <a:t>důchod</a:t>
            </a:r>
            <a:r>
              <a:rPr lang="cs-CZ" altLang="cs-CZ" sz="2400" b="1" dirty="0" smtClean="0"/>
              <a:t> - 3 stupeň</a:t>
            </a:r>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sz="2400" b="1" u="sng" dirty="0" smtClean="0"/>
              <a:t>16. 140</a:t>
            </a:r>
            <a:r>
              <a:rPr lang="cs-CZ" altLang="cs-CZ" sz="2400" b="1" dirty="0" smtClean="0"/>
              <a:t>,- ZTP/P</a:t>
            </a:r>
            <a:endParaRPr lang="en-GB" altLang="cs-CZ" sz="2400" b="1" dirty="0" smtClean="0"/>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sz="2400" b="1" u="sng" dirty="0" smtClean="0"/>
              <a:t>4. 020,- </a:t>
            </a:r>
            <a:r>
              <a:rPr lang="en-GB" altLang="cs-CZ" sz="2400" b="1" u="sng" dirty="0" err="1" smtClean="0"/>
              <a:t>Kč</a:t>
            </a:r>
            <a:r>
              <a:rPr lang="en-GB" altLang="cs-CZ" sz="2400" b="1" u="sng" dirty="0" smtClean="0"/>
              <a:t> </a:t>
            </a:r>
            <a:r>
              <a:rPr lang="en-GB" altLang="cs-CZ" sz="2400" b="1" u="sng" dirty="0" err="1" smtClean="0"/>
              <a:t>osoba</a:t>
            </a:r>
            <a:r>
              <a:rPr lang="en-GB" altLang="cs-CZ" sz="2400" b="1" u="sng" dirty="0" smtClean="0"/>
              <a:t> </a:t>
            </a:r>
            <a:r>
              <a:rPr lang="en-GB" altLang="cs-CZ" sz="2400" b="1" u="sng" dirty="0" err="1" smtClean="0"/>
              <a:t>studenta</a:t>
            </a:r>
            <a:r>
              <a:rPr lang="cs-CZ" altLang="cs-CZ" sz="2400" b="1" u="sng" dirty="0" smtClean="0"/>
              <a:t>!!!</a:t>
            </a:r>
          </a:p>
          <a:p>
            <a:pPr>
              <a:buFont typeface="Wingdings" panose="05000000000000000000" pitchFamily="2" charset="2"/>
              <a:buChar char="Ø"/>
              <a:defRPr/>
            </a:pPr>
            <a:r>
              <a:rPr lang="cs-CZ" altLang="en-US" sz="2400" dirty="0" smtClean="0"/>
              <a:t>Za umístění dítěte – </a:t>
            </a:r>
            <a:r>
              <a:rPr lang="cs-CZ" altLang="en-US" sz="2400" dirty="0" err="1" smtClean="0"/>
              <a:t>školkovné</a:t>
            </a:r>
            <a:r>
              <a:rPr lang="cs-CZ" altLang="en-US" sz="2400" dirty="0" smtClean="0"/>
              <a:t> (§ 35bb),</a:t>
            </a:r>
          </a:p>
          <a:p>
            <a:pPr>
              <a:buFont typeface="Wingdings" panose="05000000000000000000" pitchFamily="2" charset="2"/>
              <a:buChar char="Ø"/>
              <a:defRPr/>
            </a:pPr>
            <a:r>
              <a:rPr lang="cs-CZ" altLang="en-US" sz="2400" b="1" i="1" dirty="0" smtClean="0"/>
              <a:t>Za evidenci tržeb – 5 000 Kč</a:t>
            </a:r>
            <a:r>
              <a:rPr lang="cs-CZ" altLang="en-US" sz="2400" dirty="0" smtClean="0"/>
              <a:t>, max. ve výši kladného rozdílu mezi 15 % dílčího základu daně ze samostatné činnosti a základní slevy na poplatníka, </a:t>
            </a:r>
            <a:endParaRPr lang="cs-CZ" altLang="cs-CZ" b="1" u="sng" dirty="0" smtClean="0"/>
          </a:p>
          <a:p>
            <a:pPr defTabSz="449263" eaLnBrk="1" hangingPunct="1">
              <a:lnSpc>
                <a:spcPct val="90000"/>
              </a:lnSpc>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altLang="cs-CZ" b="1" u="sng" dirty="0" smtClean="0"/>
          </a:p>
        </p:txBody>
      </p:sp>
    </p:spTree>
    <p:extLst>
      <p:ext uri="{BB962C8B-B14F-4D97-AF65-F5344CB8AC3E}">
        <p14:creationId xmlns:p14="http://schemas.microsoft.com/office/powerpoint/2010/main" val="15938920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a:xfrm>
            <a:off x="1081088" y="214313"/>
            <a:ext cx="7531100" cy="13112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defTabSz="449263"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smtClean="0">
                <a:solidFill>
                  <a:srgbClr val="FF0000"/>
                </a:solidFill>
                <a:effectLst>
                  <a:outerShdw blurRad="38100" dist="38100" dir="2700000" algn="tl">
                    <a:srgbClr val="C0C0C0"/>
                  </a:outerShdw>
                </a:effectLst>
              </a:rPr>
              <a:t>Sleva</a:t>
            </a:r>
            <a:r>
              <a:rPr lang="en-GB" altLang="cs-CZ" sz="3200" dirty="0" smtClean="0">
                <a:solidFill>
                  <a:srgbClr val="FF0000"/>
                </a:solidFill>
                <a:effectLst>
                  <a:outerShdw blurRad="38100" dist="38100" dir="2700000" algn="tl">
                    <a:srgbClr val="C0C0C0"/>
                  </a:outerShdw>
                </a:effectLst>
              </a:rPr>
              <a:t> </a:t>
            </a:r>
            <a:r>
              <a:rPr lang="en-GB" altLang="cs-CZ" sz="3200" dirty="0" err="1" smtClean="0">
                <a:solidFill>
                  <a:srgbClr val="FF0000"/>
                </a:solidFill>
                <a:effectLst>
                  <a:outerShdw blurRad="38100" dist="38100" dir="2700000" algn="tl">
                    <a:srgbClr val="C0C0C0"/>
                  </a:outerShdw>
                </a:effectLst>
              </a:rPr>
              <a:t>na</a:t>
            </a:r>
            <a:r>
              <a:rPr lang="en-GB" altLang="cs-CZ" sz="3200" dirty="0" smtClean="0">
                <a:solidFill>
                  <a:srgbClr val="FF0000"/>
                </a:solidFill>
                <a:effectLst>
                  <a:outerShdw blurRad="38100" dist="38100" dir="2700000" algn="tl">
                    <a:srgbClr val="C0C0C0"/>
                  </a:outerShdw>
                </a:effectLst>
              </a:rPr>
              <a:t> </a:t>
            </a:r>
            <a:r>
              <a:rPr lang="en-GB" altLang="cs-CZ" sz="3200" dirty="0" err="1" smtClean="0">
                <a:solidFill>
                  <a:srgbClr val="FF0000"/>
                </a:solidFill>
                <a:effectLst>
                  <a:outerShdw blurRad="38100" dist="38100" dir="2700000" algn="tl">
                    <a:srgbClr val="C0C0C0"/>
                  </a:outerShdw>
                </a:effectLst>
              </a:rPr>
              <a:t>dani</a:t>
            </a:r>
            <a:r>
              <a:rPr lang="en-GB" altLang="cs-CZ" sz="3200" dirty="0" smtClean="0">
                <a:solidFill>
                  <a:srgbClr val="FF0000"/>
                </a:solidFill>
                <a:effectLst>
                  <a:outerShdw blurRad="38100" dist="38100" dir="2700000" algn="tl">
                    <a:srgbClr val="C0C0C0"/>
                  </a:outerShdw>
                </a:effectLst>
              </a:rPr>
              <a:t> x </a:t>
            </a:r>
            <a:r>
              <a:rPr lang="en-GB" altLang="cs-CZ" sz="3200" dirty="0" err="1" smtClean="0">
                <a:solidFill>
                  <a:srgbClr val="FF0000"/>
                </a:solidFill>
                <a:effectLst>
                  <a:outerShdw blurRad="38100" dist="38100" dir="2700000" algn="tl">
                    <a:srgbClr val="C0C0C0"/>
                  </a:outerShdw>
                </a:effectLst>
              </a:rPr>
              <a:t>Daňové</a:t>
            </a:r>
            <a:r>
              <a:rPr lang="en-GB" altLang="cs-CZ" sz="3200" dirty="0" smtClean="0">
                <a:solidFill>
                  <a:srgbClr val="FF0000"/>
                </a:solidFill>
                <a:effectLst>
                  <a:outerShdw blurRad="38100" dist="38100" dir="2700000" algn="tl">
                    <a:srgbClr val="C0C0C0"/>
                  </a:outerShdw>
                </a:effectLst>
              </a:rPr>
              <a:t> </a:t>
            </a:r>
            <a:r>
              <a:rPr lang="en-GB" altLang="cs-CZ" sz="3200" dirty="0" err="1" smtClean="0">
                <a:solidFill>
                  <a:srgbClr val="FF0000"/>
                </a:solidFill>
                <a:effectLst>
                  <a:outerShdw blurRad="38100" dist="38100" dir="2700000" algn="tl">
                    <a:srgbClr val="C0C0C0"/>
                  </a:outerShdw>
                </a:effectLst>
              </a:rPr>
              <a:t>zvýhodnění</a:t>
            </a:r>
            <a:endParaRPr lang="en-GB" altLang="cs-CZ" sz="3200" dirty="0" smtClean="0">
              <a:solidFill>
                <a:srgbClr val="FF0000"/>
              </a:solidFill>
              <a:effectLst>
                <a:outerShdw blurRad="38100" dist="38100" dir="2700000" algn="tl">
                  <a:srgbClr val="C0C0C0"/>
                </a:outerShdw>
              </a:effectLst>
            </a:endParaRPr>
          </a:p>
        </p:txBody>
      </p:sp>
      <p:sp>
        <p:nvSpPr>
          <p:cNvPr id="105475" name="Rectangle 3"/>
          <p:cNvSpPr>
            <a:spLocks noGrp="1" noChangeArrowheads="1"/>
          </p:cNvSpPr>
          <p:nvPr>
            <p:ph type="body" idx="4294967295"/>
          </p:nvPr>
        </p:nvSpPr>
        <p:spPr>
          <a:xfrm>
            <a:off x="301625" y="1974850"/>
            <a:ext cx="8540750" cy="4311053"/>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9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dirty="0" err="1"/>
              <a:t>Poplatník</a:t>
            </a:r>
            <a:r>
              <a:rPr lang="en-GB" altLang="cs-CZ" sz="3300" b="1" dirty="0"/>
              <a:t> </a:t>
            </a:r>
            <a:r>
              <a:rPr lang="en-GB" altLang="cs-CZ" sz="3300" b="1" dirty="0" err="1"/>
              <a:t>má</a:t>
            </a:r>
            <a:r>
              <a:rPr lang="en-GB" altLang="cs-CZ" sz="3300" b="1" dirty="0"/>
              <a:t> </a:t>
            </a:r>
            <a:r>
              <a:rPr lang="en-GB" altLang="cs-CZ" sz="3300" b="1" dirty="0" err="1"/>
              <a:t>nárok</a:t>
            </a:r>
            <a:r>
              <a:rPr lang="en-GB" altLang="cs-CZ" sz="3300" b="1" dirty="0"/>
              <a:t> </a:t>
            </a:r>
            <a:r>
              <a:rPr lang="en-GB" altLang="cs-CZ" sz="3300" b="1" dirty="0" err="1"/>
              <a:t>na</a:t>
            </a:r>
            <a:r>
              <a:rPr lang="en-GB" altLang="cs-CZ" sz="3300" b="1" dirty="0"/>
              <a:t> </a:t>
            </a:r>
            <a:r>
              <a:rPr lang="en-GB" altLang="cs-CZ" sz="3300" b="1" dirty="0" err="1"/>
              <a:t>daňové</a:t>
            </a:r>
            <a:r>
              <a:rPr lang="en-GB" altLang="cs-CZ" sz="3300" b="1" dirty="0"/>
              <a:t> </a:t>
            </a:r>
            <a:r>
              <a:rPr lang="en-GB" altLang="cs-CZ" sz="3300" b="1" dirty="0" err="1"/>
              <a:t>zvýhodnění</a:t>
            </a:r>
            <a:r>
              <a:rPr lang="en-GB" altLang="cs-CZ" sz="3300" b="1" dirty="0"/>
              <a:t> </a:t>
            </a:r>
            <a:r>
              <a:rPr lang="en-GB" altLang="cs-CZ" sz="3300" b="1" dirty="0" err="1"/>
              <a:t>na</a:t>
            </a:r>
            <a:r>
              <a:rPr lang="en-GB" altLang="cs-CZ" sz="3300" b="1" dirty="0"/>
              <a:t> </a:t>
            </a:r>
            <a:r>
              <a:rPr lang="en-GB" altLang="cs-CZ" sz="3300" b="1" dirty="0" err="1"/>
              <a:t>vyživované</a:t>
            </a:r>
            <a:r>
              <a:rPr lang="en-GB" altLang="cs-CZ" sz="3300" b="1" dirty="0"/>
              <a:t> </a:t>
            </a:r>
            <a:r>
              <a:rPr lang="en-GB" altLang="cs-CZ" sz="3300" b="1" dirty="0" err="1"/>
              <a:t>dítě</a:t>
            </a:r>
            <a:r>
              <a:rPr lang="en-GB" altLang="cs-CZ" sz="3300" b="1" dirty="0"/>
              <a:t> - v </a:t>
            </a:r>
            <a:r>
              <a:rPr lang="en-GB" altLang="cs-CZ" sz="3300" b="1" dirty="0" err="1"/>
              <a:t>domácnosti</a:t>
            </a:r>
            <a:endParaRPr lang="en-GB" altLang="cs-CZ" sz="3300" b="1" dirty="0"/>
          </a:p>
          <a:p>
            <a:pPr marL="341313" indent="-341313" algn="ctr"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u="sng" dirty="0" smtClean="0"/>
              <a:t>1</a:t>
            </a:r>
            <a:r>
              <a:rPr lang="cs-CZ" altLang="cs-CZ" sz="3300" b="1" u="sng" dirty="0"/>
              <a:t>5</a:t>
            </a:r>
            <a:r>
              <a:rPr lang="en-GB" altLang="cs-CZ" sz="3300" b="1" u="sng" dirty="0" smtClean="0"/>
              <a:t>.</a:t>
            </a:r>
            <a:r>
              <a:rPr lang="cs-CZ" altLang="cs-CZ" sz="3300" b="1" u="sng" dirty="0"/>
              <a:t>2</a:t>
            </a:r>
            <a:r>
              <a:rPr lang="en-GB" altLang="cs-CZ" sz="3300" b="1" u="sng" dirty="0" smtClean="0"/>
              <a:t>0</a:t>
            </a:r>
            <a:r>
              <a:rPr lang="cs-CZ" altLang="cs-CZ" sz="3300" b="1" u="sng" dirty="0"/>
              <a:t>4</a:t>
            </a:r>
            <a:r>
              <a:rPr lang="en-GB" altLang="cs-CZ" sz="3300" b="1" u="sng" dirty="0"/>
              <a:t>,-</a:t>
            </a:r>
            <a:r>
              <a:rPr lang="en-GB" altLang="cs-CZ" sz="3300" b="1" u="sng" dirty="0" err="1"/>
              <a:t>Kč</a:t>
            </a:r>
            <a:r>
              <a:rPr lang="en-GB" altLang="cs-CZ" sz="3300" b="1" u="sng" dirty="0"/>
              <a:t>/</a:t>
            </a:r>
            <a:r>
              <a:rPr lang="en-GB" altLang="cs-CZ" sz="3300" b="1" u="sng" dirty="0" err="1"/>
              <a:t>ročně</a:t>
            </a:r>
            <a:endParaRPr lang="cs-CZ" altLang="cs-CZ" sz="3300" b="1" u="sng" dirty="0"/>
          </a:p>
          <a:p>
            <a:pPr marL="341313" indent="-341313" algn="ctr"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err="1"/>
              <a:t>na</a:t>
            </a:r>
            <a:r>
              <a:rPr lang="en-GB" altLang="cs-CZ" sz="2800" b="1" dirty="0"/>
              <a:t> </a:t>
            </a:r>
            <a:r>
              <a:rPr lang="en-GB" altLang="cs-CZ" sz="2800" b="1" dirty="0" err="1"/>
              <a:t>druhé</a:t>
            </a:r>
            <a:r>
              <a:rPr lang="en-GB" altLang="cs-CZ" sz="2800" b="1" dirty="0"/>
              <a:t> </a:t>
            </a:r>
            <a:r>
              <a:rPr lang="en-GB" altLang="cs-CZ" sz="2800" b="1" dirty="0" err="1"/>
              <a:t>dítě</a:t>
            </a:r>
            <a:r>
              <a:rPr lang="en-GB" altLang="cs-CZ" sz="2800" b="1" dirty="0"/>
              <a:t> </a:t>
            </a:r>
            <a:r>
              <a:rPr lang="en-GB" altLang="cs-CZ" sz="2800" b="1" dirty="0" smtClean="0"/>
              <a:t>1</a:t>
            </a:r>
            <a:r>
              <a:rPr lang="cs-CZ" altLang="cs-CZ" sz="2800" b="1" dirty="0" smtClean="0"/>
              <a:t>9</a:t>
            </a:r>
            <a:r>
              <a:rPr lang="en-GB" altLang="cs-CZ" sz="2800" b="1" dirty="0" smtClean="0"/>
              <a:t> </a:t>
            </a:r>
            <a:r>
              <a:rPr lang="cs-CZ" altLang="cs-CZ" sz="2800" b="1" dirty="0"/>
              <a:t>4</a:t>
            </a:r>
            <a:r>
              <a:rPr lang="en-GB" altLang="cs-CZ" sz="2800" b="1" dirty="0" smtClean="0"/>
              <a:t>04 </a:t>
            </a:r>
            <a:r>
              <a:rPr lang="en-GB" altLang="cs-CZ" sz="2800" b="1" dirty="0" err="1"/>
              <a:t>Kč</a:t>
            </a:r>
            <a:r>
              <a:rPr lang="en-GB" altLang="cs-CZ" sz="2800" b="1" dirty="0"/>
              <a:t> </a:t>
            </a:r>
            <a:r>
              <a:rPr lang="en-GB" altLang="cs-CZ" sz="2800" b="1" dirty="0" err="1" smtClean="0"/>
              <a:t>ročně</a:t>
            </a:r>
            <a:endParaRPr lang="cs-CZ" altLang="cs-CZ" sz="2800" b="1" dirty="0" smtClean="0"/>
          </a:p>
          <a:p>
            <a:pPr marL="341313" indent="-341313" algn="ctr"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dirty="0" smtClean="0"/>
              <a:t> </a:t>
            </a:r>
            <a:r>
              <a:rPr lang="en-GB" altLang="cs-CZ" sz="2800" b="1" dirty="0" err="1"/>
              <a:t>na</a:t>
            </a:r>
            <a:r>
              <a:rPr lang="en-GB" altLang="cs-CZ" sz="2800" b="1" dirty="0"/>
              <a:t> </a:t>
            </a:r>
            <a:r>
              <a:rPr lang="en-GB" altLang="cs-CZ" sz="2800" b="1" dirty="0" err="1"/>
              <a:t>třetí</a:t>
            </a:r>
            <a:r>
              <a:rPr lang="en-GB" altLang="cs-CZ" sz="2800" b="1" dirty="0"/>
              <a:t> a </a:t>
            </a:r>
            <a:r>
              <a:rPr lang="en-GB" altLang="cs-CZ" sz="2800" b="1" dirty="0" err="1"/>
              <a:t>každé</a:t>
            </a:r>
            <a:r>
              <a:rPr lang="en-GB" altLang="cs-CZ" sz="2800" b="1" dirty="0"/>
              <a:t> </a:t>
            </a:r>
            <a:r>
              <a:rPr lang="en-GB" altLang="cs-CZ" sz="2800" b="1" dirty="0" err="1"/>
              <a:t>další</a:t>
            </a:r>
            <a:r>
              <a:rPr lang="en-GB" altLang="cs-CZ" sz="2800" b="1" dirty="0"/>
              <a:t> </a:t>
            </a:r>
            <a:r>
              <a:rPr lang="en-GB" altLang="cs-CZ" sz="2800" b="1" dirty="0" err="1"/>
              <a:t>dítě</a:t>
            </a:r>
            <a:r>
              <a:rPr lang="cs-CZ" altLang="cs-CZ" sz="2800" b="1" dirty="0"/>
              <a:t> </a:t>
            </a:r>
            <a:r>
              <a:rPr lang="en-US" altLang="cs-CZ" sz="2800" b="1" dirty="0" smtClean="0"/>
              <a:t>2</a:t>
            </a:r>
            <a:r>
              <a:rPr lang="cs-CZ" altLang="cs-CZ" sz="2800" b="1" dirty="0" smtClean="0"/>
              <a:t>4.</a:t>
            </a:r>
            <a:r>
              <a:rPr lang="cs-CZ" altLang="cs-CZ" sz="2800" b="1" dirty="0"/>
              <a:t>2</a:t>
            </a:r>
            <a:r>
              <a:rPr lang="en-US" altLang="cs-CZ" sz="2800" b="1" dirty="0" smtClean="0"/>
              <a:t>04 </a:t>
            </a:r>
            <a:r>
              <a:rPr lang="en-US" altLang="cs-CZ" sz="2800" b="1" dirty="0" err="1"/>
              <a:t>Kč</a:t>
            </a:r>
            <a:r>
              <a:rPr lang="en-US" altLang="cs-CZ" sz="2800" b="1" dirty="0"/>
              <a:t> </a:t>
            </a:r>
            <a:r>
              <a:rPr lang="en-US" altLang="cs-CZ" sz="2800" b="1" dirty="0" err="1"/>
              <a:t>ročně</a:t>
            </a:r>
            <a:endParaRPr lang="cs-CZ" altLang="cs-CZ" sz="2800" b="1" dirty="0"/>
          </a:p>
          <a:p>
            <a:pPr marL="341313" indent="-341313" defTabSz="449263" eaLnBrk="1" hangingPunct="1">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800" b="1" u="sng" dirty="0" err="1"/>
              <a:t>Maximálně</a:t>
            </a:r>
            <a:r>
              <a:rPr lang="en-GB" altLang="cs-CZ" sz="2800" b="1" u="sng" dirty="0"/>
              <a:t> </a:t>
            </a:r>
            <a:r>
              <a:rPr lang="en-GB" altLang="cs-CZ" sz="2800" b="1" u="sng" dirty="0" err="1"/>
              <a:t>může</a:t>
            </a:r>
            <a:r>
              <a:rPr lang="en-GB" altLang="cs-CZ" sz="2800" b="1" u="sng" dirty="0"/>
              <a:t> </a:t>
            </a:r>
            <a:r>
              <a:rPr lang="en-GB" altLang="cs-CZ" sz="2800" b="1" u="sng" dirty="0" err="1"/>
              <a:t>uplatnit</a:t>
            </a:r>
            <a:r>
              <a:rPr lang="en-GB" altLang="cs-CZ" sz="2800" b="1" u="sng" dirty="0"/>
              <a:t> </a:t>
            </a:r>
            <a:r>
              <a:rPr lang="en-GB" altLang="cs-CZ" sz="2800" b="1" u="sng" dirty="0" err="1"/>
              <a:t>slevu</a:t>
            </a:r>
            <a:r>
              <a:rPr lang="en-GB" altLang="cs-CZ" sz="2800" b="1" u="sng" dirty="0"/>
              <a:t> x </a:t>
            </a:r>
            <a:r>
              <a:rPr lang="en-GB" altLang="cs-CZ" sz="2800" b="1" u="sng" dirty="0" err="1"/>
              <a:t>zvýhodnění</a:t>
            </a:r>
            <a:r>
              <a:rPr lang="en-GB" altLang="cs-CZ" sz="2800" b="1" u="sng" dirty="0"/>
              <a:t> do </a:t>
            </a:r>
            <a:r>
              <a:rPr lang="en-GB" altLang="cs-CZ" sz="2800" b="1" u="sng" dirty="0" err="1"/>
              <a:t>výše</a:t>
            </a:r>
            <a:r>
              <a:rPr lang="en-GB" altLang="cs-CZ" sz="2800" b="1" u="sng" dirty="0"/>
              <a:t> </a:t>
            </a:r>
            <a:r>
              <a:rPr lang="cs-CZ" altLang="cs-CZ" sz="2800" b="1" u="sng" dirty="0"/>
              <a:t>60. 3</a:t>
            </a:r>
            <a:r>
              <a:rPr lang="en-GB" altLang="cs-CZ" sz="2800" b="1" u="sng" dirty="0"/>
              <a:t>00,-Kč</a:t>
            </a:r>
          </a:p>
        </p:txBody>
      </p:sp>
    </p:spTree>
    <p:extLst>
      <p:ext uri="{BB962C8B-B14F-4D97-AF65-F5344CB8AC3E}">
        <p14:creationId xmlns:p14="http://schemas.microsoft.com/office/powerpoint/2010/main" val="4704868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smtClean="0">
                <a:effectLst>
                  <a:outerShdw blurRad="38100" dist="38100" dir="2700000" algn="tl">
                    <a:srgbClr val="C0C0C0"/>
                  </a:outerShdw>
                </a:effectLst>
              </a:rPr>
              <a:t>Sleva za umístění dítěte</a:t>
            </a:r>
            <a:br>
              <a:rPr lang="cs-CZ" altLang="cs-CZ" smtClean="0">
                <a:effectLst>
                  <a:outerShdw blurRad="38100" dist="38100" dir="2700000" algn="tl">
                    <a:srgbClr val="C0C0C0"/>
                  </a:outerShdw>
                </a:effectLst>
              </a:rPr>
            </a:br>
            <a:endParaRPr lang="cs-CZ" altLang="cs-CZ" smtClean="0">
              <a:effectLst>
                <a:outerShdw blurRad="38100" dist="38100" dir="2700000" algn="tl">
                  <a:srgbClr val="C0C0C0"/>
                </a:outerShdw>
              </a:effectLst>
            </a:endParaRPr>
          </a:p>
        </p:txBody>
      </p:sp>
      <p:sp>
        <p:nvSpPr>
          <p:cNvPr id="107523" name="Zástupný symbol pro obsah 2"/>
          <p:cNvSpPr>
            <a:spLocks noGrp="1"/>
          </p:cNvSpPr>
          <p:nvPr>
            <p:ph idx="4294967295"/>
          </p:nvPr>
        </p:nvSpPr>
        <p:spPr/>
        <p:txBody>
          <a:bodyPr/>
          <a:lstStyle/>
          <a:p>
            <a:pPr marL="0" indent="0" eaLnBrk="1" hangingPunct="1">
              <a:buFont typeface="Wingdings" charset="2"/>
              <a:buNone/>
            </a:pPr>
            <a:r>
              <a:rPr lang="cs-CZ" altLang="cs-CZ" sz="2500"/>
              <a:t>Výše slevy za umístění dítěte odpovídá výši výdajů prokazatelně vynaložených poplatníkem za umístění vyživovaného dítěte poplatníka v daném zdaňovacím období v zařízení péče o děti předškolního věku včetně mateřské školy podle školského zákona, pokud jím nebyly uplatněny jako výdaj podle § 24.</a:t>
            </a:r>
          </a:p>
          <a:p>
            <a:pPr marL="0" indent="0" eaLnBrk="1" hangingPunct="1">
              <a:buFont typeface="Wingdings" charset="2"/>
              <a:buNone/>
            </a:pPr>
            <a:endParaRPr lang="cs-CZ" altLang="cs-CZ" sz="2500"/>
          </a:p>
          <a:p>
            <a:pPr marL="0" indent="0" eaLnBrk="1" hangingPunct="1">
              <a:buFont typeface="Wingdings" charset="2"/>
              <a:buNone/>
            </a:pPr>
            <a:r>
              <a:rPr lang="cs-CZ" altLang="cs-CZ" sz="2500"/>
              <a:t>Slevu na dani lze uplatnit pouze, žije-li vyživované dítě s poplatníkem ve společně hospodařící domácnosti.</a:t>
            </a:r>
          </a:p>
        </p:txBody>
      </p:sp>
    </p:spTree>
    <p:extLst>
      <p:ext uri="{BB962C8B-B14F-4D97-AF65-F5344CB8AC3E}">
        <p14:creationId xmlns:p14="http://schemas.microsoft.com/office/powerpoint/2010/main" val="154039928"/>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smtClean="0">
                <a:solidFill>
                  <a:srgbClr val="FFFF00"/>
                </a:solidFill>
                <a:effectLst>
                  <a:outerShdw blurRad="38100" dist="38100" dir="2700000" algn="tl">
                    <a:srgbClr val="C0C0C0"/>
                  </a:outerShdw>
                </a:effectLst>
              </a:rPr>
              <a:t/>
            </a:r>
            <a:br>
              <a:rPr lang="cs-CZ" altLang="cs-CZ" smtClean="0">
                <a:solidFill>
                  <a:srgbClr val="FFFF00"/>
                </a:solidFill>
                <a:effectLst>
                  <a:outerShdw blurRad="38100" dist="38100" dir="2700000" algn="tl">
                    <a:srgbClr val="C0C0C0"/>
                  </a:outerShdw>
                </a:effectLst>
              </a:rPr>
            </a:br>
            <a:r>
              <a:rPr lang="cs-CZ" altLang="cs-CZ" b="1" smtClean="0">
                <a:solidFill>
                  <a:schemeClr val="tx1"/>
                </a:solidFill>
                <a:effectLst>
                  <a:outerShdw blurRad="38100" dist="38100" dir="2700000" algn="tl">
                    <a:srgbClr val="C0C0C0"/>
                  </a:outerShdw>
                </a:effectLst>
              </a:rPr>
              <a:t>Zdaňovací období</a:t>
            </a:r>
            <a:br>
              <a:rPr lang="cs-CZ" altLang="cs-CZ" b="1" smtClean="0">
                <a:solidFill>
                  <a:schemeClr val="tx1"/>
                </a:solidFill>
                <a:effectLst>
                  <a:outerShdw blurRad="38100" dist="38100" dir="2700000" algn="tl">
                    <a:srgbClr val="C0C0C0"/>
                  </a:outerShdw>
                </a:effectLst>
              </a:rPr>
            </a:br>
            <a:endParaRPr lang="cs-CZ" altLang="cs-CZ" b="1" smtClean="0">
              <a:solidFill>
                <a:schemeClr val="tx1"/>
              </a:solidFill>
              <a:effectLst>
                <a:outerShdw blurRad="38100" dist="38100" dir="2700000" algn="tl">
                  <a:srgbClr val="C0C0C0"/>
                </a:outerShdw>
              </a:effectLst>
            </a:endParaRPr>
          </a:p>
        </p:txBody>
      </p:sp>
      <p:sp>
        <p:nvSpPr>
          <p:cNvPr id="125955" name="Zástupný symbol pro obsah 2"/>
          <p:cNvSpPr>
            <a:spLocks noGrp="1"/>
          </p:cNvSpPr>
          <p:nvPr>
            <p:ph idx="4294967295"/>
          </p:nvPr>
        </p:nvSpPr>
        <p:spPr/>
        <p:txBody>
          <a:bodyPr/>
          <a:lstStyle/>
          <a:p>
            <a:pPr>
              <a:buFont typeface="Wingdings" panose="05000000000000000000" pitchFamily="2" charset="2"/>
              <a:buChar char="Ø"/>
            </a:pPr>
            <a:r>
              <a:rPr lang="cs-CZ" altLang="cs-CZ" sz="3200" dirty="0" smtClean="0"/>
              <a:t> kalendářní </a:t>
            </a:r>
            <a:r>
              <a:rPr lang="cs-CZ" altLang="cs-CZ" sz="3200" smtClean="0"/>
              <a:t>měsíc - z.č</a:t>
            </a:r>
            <a:r>
              <a:rPr lang="cs-CZ" altLang="cs-CZ" sz="3200" dirty="0" smtClean="0"/>
              <a:t>.</a:t>
            </a:r>
            <a:endParaRPr lang="cs-CZ" altLang="cs-CZ" sz="3200" dirty="0"/>
          </a:p>
          <a:p>
            <a:pPr>
              <a:buFont typeface="Wingdings" panose="05000000000000000000" pitchFamily="2" charset="2"/>
              <a:buChar char="Ø"/>
            </a:pPr>
            <a:r>
              <a:rPr lang="cs-CZ" altLang="cs-CZ" sz="3200" dirty="0" smtClean="0"/>
              <a:t> </a:t>
            </a:r>
            <a:r>
              <a:rPr lang="cs-CZ" altLang="cs-CZ" sz="3200" dirty="0"/>
              <a:t>kalendářní </a:t>
            </a:r>
            <a:r>
              <a:rPr lang="cs-CZ" altLang="cs-CZ" sz="3200" dirty="0" smtClean="0"/>
              <a:t>rok</a:t>
            </a:r>
            <a:endParaRPr lang="cs-CZ" altLang="cs-CZ" sz="3200" dirty="0"/>
          </a:p>
        </p:txBody>
      </p:sp>
    </p:spTree>
    <p:extLst>
      <p:ext uri="{BB962C8B-B14F-4D97-AF65-F5344CB8AC3E}">
        <p14:creationId xmlns:p14="http://schemas.microsoft.com/office/powerpoint/2010/main" val="2305258641"/>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idx="4294967295"/>
          </p:nvPr>
        </p:nvSpPr>
        <p:spPr>
          <a:xfrm>
            <a:off x="1370013" y="579647"/>
            <a:ext cx="7315200"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FF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smtClean="0">
                <a:solidFill>
                  <a:schemeClr val="tx1"/>
                </a:solidFill>
                <a:effectLst>
                  <a:outerShdw blurRad="38100" dist="38100" dir="2700000" algn="tl">
                    <a:srgbClr val="C0C0C0"/>
                  </a:outerShdw>
                </a:effectLst>
              </a:rPr>
              <a:t>Splatnost</a:t>
            </a:r>
            <a:r>
              <a:rPr lang="en-GB" altLang="cs-CZ" sz="3200" dirty="0" smtClean="0">
                <a:solidFill>
                  <a:schemeClr val="tx1"/>
                </a:solidFill>
                <a:effectLst>
                  <a:outerShdw blurRad="38100" dist="38100" dir="2700000" algn="tl">
                    <a:srgbClr val="C0C0C0"/>
                  </a:outerShdw>
                </a:effectLst>
              </a:rPr>
              <a:t> </a:t>
            </a:r>
            <a:r>
              <a:rPr lang="en-GB" altLang="cs-CZ" sz="3200" dirty="0" err="1" smtClean="0">
                <a:solidFill>
                  <a:schemeClr val="tx1"/>
                </a:solidFill>
                <a:effectLst>
                  <a:outerShdw blurRad="38100" dist="38100" dir="2700000" algn="tl">
                    <a:srgbClr val="C0C0C0"/>
                  </a:outerShdw>
                </a:effectLst>
              </a:rPr>
              <a:t>daně</a:t>
            </a:r>
            <a:r>
              <a:rPr lang="en-GB" altLang="cs-CZ" sz="3200" dirty="0" smtClean="0">
                <a:solidFill>
                  <a:schemeClr val="tx1"/>
                </a:solidFill>
                <a:effectLst>
                  <a:outerShdw blurRad="38100" dist="38100" dir="2700000" algn="tl">
                    <a:srgbClr val="C0C0C0"/>
                  </a:outerShdw>
                </a:effectLst>
              </a:rPr>
              <a:t> </a:t>
            </a:r>
          </a:p>
        </p:txBody>
      </p:sp>
      <p:sp>
        <p:nvSpPr>
          <p:cNvPr id="109571" name="Rectangle 3"/>
          <p:cNvSpPr>
            <a:spLocks noGrp="1" noChangeArrowheads="1"/>
          </p:cNvSpPr>
          <p:nvPr>
            <p:ph type="body" idx="4294967295"/>
          </p:nvPr>
        </p:nvSpPr>
        <p:spPr>
          <a:xfrm>
            <a:off x="1835150" y="1557338"/>
            <a:ext cx="6754813" cy="2584939"/>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lnSpc>
                <a:spcPct val="90000"/>
              </a:lnSpc>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dirty="0"/>
              <a:t>     </a:t>
            </a:r>
            <a:r>
              <a:rPr lang="en-GB" altLang="cs-CZ" dirty="0" err="1"/>
              <a:t>Ve</a:t>
            </a:r>
            <a:r>
              <a:rPr lang="en-GB" altLang="cs-CZ" dirty="0"/>
              <a:t> </a:t>
            </a:r>
            <a:r>
              <a:rPr lang="en-GB" altLang="cs-CZ" dirty="0" err="1"/>
              <a:t>lhůtě</a:t>
            </a:r>
            <a:r>
              <a:rPr lang="en-GB" altLang="cs-CZ" dirty="0"/>
              <a:t> pro </a:t>
            </a:r>
            <a:r>
              <a:rPr lang="en-GB" altLang="cs-CZ" dirty="0" err="1"/>
              <a:t>podání</a:t>
            </a:r>
            <a:r>
              <a:rPr lang="en-GB" altLang="cs-CZ" dirty="0"/>
              <a:t> </a:t>
            </a:r>
            <a:r>
              <a:rPr lang="en-GB" altLang="cs-CZ" dirty="0" err="1"/>
              <a:t>daňového</a:t>
            </a:r>
            <a:r>
              <a:rPr lang="en-GB" altLang="cs-CZ" dirty="0"/>
              <a:t> </a:t>
            </a:r>
            <a:r>
              <a:rPr lang="en-GB" altLang="cs-CZ" dirty="0" err="1"/>
              <a:t>přiznání</a:t>
            </a:r>
            <a:endParaRPr lang="en-GB" altLang="cs-CZ" dirty="0"/>
          </a:p>
          <a:p>
            <a:pPr marL="341313" indent="-341313" algn="ctr" defTabSz="449263" eaLnBrk="1" hangingPunct="1">
              <a:lnSpc>
                <a:spcPct val="90000"/>
              </a:lnSpc>
              <a:spcBef>
                <a:spcPts val="9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dirty="0">
                <a:solidFill>
                  <a:srgbClr val="FF0000"/>
                </a:solidFill>
              </a:rPr>
              <a:t>   31. </a:t>
            </a:r>
            <a:r>
              <a:rPr lang="en-GB" altLang="cs-CZ" sz="3300" dirty="0" err="1">
                <a:solidFill>
                  <a:srgbClr val="FF0000"/>
                </a:solidFill>
              </a:rPr>
              <a:t>března</a:t>
            </a:r>
            <a:r>
              <a:rPr lang="en-GB" altLang="cs-CZ" sz="3300" dirty="0">
                <a:solidFill>
                  <a:srgbClr val="FF0000"/>
                </a:solidFill>
              </a:rPr>
              <a:t> </a:t>
            </a:r>
            <a:r>
              <a:rPr lang="en-GB" altLang="cs-CZ" sz="3300" dirty="0" err="1">
                <a:solidFill>
                  <a:srgbClr val="FF0000"/>
                </a:solidFill>
              </a:rPr>
              <a:t>po</a:t>
            </a:r>
            <a:r>
              <a:rPr lang="en-GB" altLang="cs-CZ" sz="3300" dirty="0">
                <a:solidFill>
                  <a:srgbClr val="FF0000"/>
                </a:solidFill>
              </a:rPr>
              <a:t> </a:t>
            </a:r>
            <a:r>
              <a:rPr lang="en-GB" altLang="cs-CZ" sz="3300" dirty="0" err="1">
                <a:solidFill>
                  <a:srgbClr val="FF0000"/>
                </a:solidFill>
              </a:rPr>
              <a:t>skončení</a:t>
            </a:r>
            <a:r>
              <a:rPr lang="en-GB" altLang="cs-CZ" sz="3300" dirty="0">
                <a:solidFill>
                  <a:srgbClr val="FF0000"/>
                </a:solidFill>
              </a:rPr>
              <a:t> </a:t>
            </a:r>
            <a:r>
              <a:rPr lang="en-GB" altLang="cs-CZ" sz="3300" dirty="0" err="1">
                <a:solidFill>
                  <a:srgbClr val="FF0000"/>
                </a:solidFill>
              </a:rPr>
              <a:t>zdaňovacího</a:t>
            </a:r>
            <a:r>
              <a:rPr lang="en-GB" altLang="cs-CZ" sz="3300" dirty="0">
                <a:solidFill>
                  <a:srgbClr val="FF0000"/>
                </a:solidFill>
              </a:rPr>
              <a:t> </a:t>
            </a:r>
            <a:r>
              <a:rPr lang="en-GB" altLang="cs-CZ" sz="3300" dirty="0" err="1" smtClean="0">
                <a:solidFill>
                  <a:srgbClr val="FF0000"/>
                </a:solidFill>
              </a:rPr>
              <a:t>období</a:t>
            </a:r>
            <a:r>
              <a:rPr lang="cs-CZ" altLang="cs-CZ" sz="3300" dirty="0" smtClean="0">
                <a:solidFill>
                  <a:srgbClr val="FF0000"/>
                </a:solidFill>
              </a:rPr>
              <a:t>- 1.4.</a:t>
            </a:r>
            <a:endParaRPr lang="en-GB" altLang="cs-CZ" sz="3300" dirty="0">
              <a:solidFill>
                <a:srgbClr val="FF0000"/>
              </a:solidFill>
            </a:endParaRP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dirty="0">
                <a:solidFill>
                  <a:srgbClr val="FF0000"/>
                </a:solidFill>
              </a:rPr>
              <a:t> </a:t>
            </a:r>
            <a:r>
              <a:rPr lang="cs-CZ" altLang="cs-CZ" sz="2500" dirty="0">
                <a:solidFill>
                  <a:srgbClr val="FF0000"/>
                </a:solidFill>
              </a:rPr>
              <a:t>  </a:t>
            </a:r>
            <a:r>
              <a:rPr lang="en-GB" altLang="cs-CZ" sz="2500" dirty="0" err="1">
                <a:solidFill>
                  <a:srgbClr val="FF0000"/>
                </a:solidFill>
              </a:rPr>
              <a:t>pokud</a:t>
            </a:r>
            <a:r>
              <a:rPr lang="en-GB" altLang="cs-CZ" sz="2500" dirty="0">
                <a:solidFill>
                  <a:srgbClr val="FF0000"/>
                </a:solidFill>
              </a:rPr>
              <a:t> je </a:t>
            </a:r>
            <a:r>
              <a:rPr lang="en-GB" altLang="cs-CZ" sz="2500" dirty="0" err="1">
                <a:solidFill>
                  <a:srgbClr val="FF0000"/>
                </a:solidFill>
              </a:rPr>
              <a:t>poslední</a:t>
            </a:r>
            <a:r>
              <a:rPr lang="en-GB" altLang="cs-CZ" sz="2500" dirty="0">
                <a:solidFill>
                  <a:srgbClr val="FF0000"/>
                </a:solidFill>
              </a:rPr>
              <a:t> </a:t>
            </a:r>
            <a:r>
              <a:rPr lang="en-GB" altLang="cs-CZ" sz="2500" dirty="0" err="1">
                <a:solidFill>
                  <a:srgbClr val="FF0000"/>
                </a:solidFill>
              </a:rPr>
              <a:t>známá</a:t>
            </a:r>
            <a:r>
              <a:rPr lang="en-GB" altLang="cs-CZ" sz="2500" dirty="0">
                <a:solidFill>
                  <a:srgbClr val="FF0000"/>
                </a:solidFill>
              </a:rPr>
              <a:t> </a:t>
            </a:r>
            <a:r>
              <a:rPr lang="en-GB" altLang="cs-CZ" sz="2500" dirty="0" err="1">
                <a:solidFill>
                  <a:srgbClr val="FF0000"/>
                </a:solidFill>
              </a:rPr>
              <a:t>daňová</a:t>
            </a:r>
            <a:r>
              <a:rPr lang="en-GB" altLang="cs-CZ" sz="2500" dirty="0">
                <a:solidFill>
                  <a:srgbClr val="FF0000"/>
                </a:solidFill>
              </a:rPr>
              <a:t> </a:t>
            </a:r>
            <a:r>
              <a:rPr lang="en-GB" altLang="cs-CZ" sz="2500" dirty="0" err="1">
                <a:solidFill>
                  <a:srgbClr val="FF0000"/>
                </a:solidFill>
              </a:rPr>
              <a:t>povinnost</a:t>
            </a:r>
            <a:r>
              <a:rPr lang="en-GB" altLang="cs-CZ" sz="2500" dirty="0">
                <a:solidFill>
                  <a:srgbClr val="FF0000"/>
                </a:solidFill>
              </a:rPr>
              <a:t> </a:t>
            </a:r>
            <a:r>
              <a:rPr lang="en-GB" altLang="cs-CZ" sz="2500" dirty="0" err="1">
                <a:solidFill>
                  <a:srgbClr val="FF0000"/>
                </a:solidFill>
              </a:rPr>
              <a:t>větší</a:t>
            </a:r>
            <a:r>
              <a:rPr lang="en-GB" altLang="cs-CZ" sz="2500" dirty="0">
                <a:solidFill>
                  <a:srgbClr val="FF0000"/>
                </a:solidFill>
              </a:rPr>
              <a:t> </a:t>
            </a:r>
            <a:r>
              <a:rPr lang="en-GB" altLang="cs-CZ" sz="2500" dirty="0" err="1">
                <a:solidFill>
                  <a:srgbClr val="FF0000"/>
                </a:solidFill>
              </a:rPr>
              <a:t>jak</a:t>
            </a:r>
            <a:r>
              <a:rPr lang="en-GB" altLang="cs-CZ" sz="2500" dirty="0">
                <a:solidFill>
                  <a:srgbClr val="FF0000"/>
                </a:solidFill>
              </a:rPr>
              <a:t> 30 000,- </a:t>
            </a:r>
            <a:r>
              <a:rPr lang="en-GB" altLang="cs-CZ" sz="2500" dirty="0" err="1">
                <a:solidFill>
                  <a:srgbClr val="FF0000"/>
                </a:solidFill>
              </a:rPr>
              <a:t>Kč</a:t>
            </a:r>
            <a:r>
              <a:rPr lang="en-GB" altLang="cs-CZ" sz="2500" dirty="0">
                <a:solidFill>
                  <a:srgbClr val="FF0000"/>
                </a:solidFill>
              </a:rPr>
              <a:t> </a:t>
            </a:r>
            <a:r>
              <a:rPr lang="en-GB" altLang="cs-CZ" sz="2500" dirty="0" err="1">
                <a:solidFill>
                  <a:srgbClr val="FF0000"/>
                </a:solidFill>
              </a:rPr>
              <a:t>musí</a:t>
            </a:r>
            <a:r>
              <a:rPr lang="en-GB" altLang="cs-CZ" sz="2500" dirty="0">
                <a:solidFill>
                  <a:srgbClr val="FF0000"/>
                </a:solidFill>
              </a:rPr>
              <a:t> </a:t>
            </a:r>
            <a:r>
              <a:rPr lang="en-GB" altLang="cs-CZ" sz="2500" dirty="0" err="1">
                <a:solidFill>
                  <a:srgbClr val="FF0000"/>
                </a:solidFill>
              </a:rPr>
              <a:t>poplatník</a:t>
            </a:r>
            <a:r>
              <a:rPr lang="en-GB" altLang="cs-CZ" sz="2500" dirty="0">
                <a:solidFill>
                  <a:srgbClr val="FF0000"/>
                </a:solidFill>
              </a:rPr>
              <a:t> </a:t>
            </a:r>
            <a:r>
              <a:rPr lang="en-GB" altLang="cs-CZ" sz="2500" dirty="0" err="1">
                <a:solidFill>
                  <a:srgbClr val="FF0000"/>
                </a:solidFill>
              </a:rPr>
              <a:t>platit</a:t>
            </a:r>
            <a:r>
              <a:rPr lang="cs-CZ" altLang="cs-CZ" sz="2500" dirty="0">
                <a:solidFill>
                  <a:srgbClr val="FF0000"/>
                </a:solidFill>
              </a:rPr>
              <a:t> zálohy</a:t>
            </a:r>
            <a:endParaRPr lang="en-GB" altLang="cs-CZ" sz="2500" dirty="0">
              <a:solidFill>
                <a:srgbClr val="FFFF00"/>
              </a:solidFill>
            </a:endParaRPr>
          </a:p>
        </p:txBody>
      </p:sp>
    </p:spTree>
    <p:extLst>
      <p:ext uri="{BB962C8B-B14F-4D97-AF65-F5344CB8AC3E}">
        <p14:creationId xmlns:p14="http://schemas.microsoft.com/office/powerpoint/2010/main" val="890889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smtClean="0">
              <a:effectLst>
                <a:outerShdw blurRad="38100" dist="38100" dir="2700000" algn="tl">
                  <a:srgbClr val="C0C0C0"/>
                </a:outerShdw>
              </a:effectLst>
            </a:endParaRPr>
          </a:p>
        </p:txBody>
      </p:sp>
      <p:sp>
        <p:nvSpPr>
          <p:cNvPr id="111619" name="Zástupný symbol pro obsah 2"/>
          <p:cNvSpPr>
            <a:spLocks noGrp="1"/>
          </p:cNvSpPr>
          <p:nvPr>
            <p:ph idx="4294967295"/>
          </p:nvPr>
        </p:nvSpPr>
        <p:spPr/>
        <p:txBody>
          <a:bodyPr/>
          <a:lstStyle/>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dirty="0"/>
              <a:t>ZÁLOHY</a:t>
            </a:r>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dirty="0"/>
              <a:t>30 000,- </a:t>
            </a:r>
            <a:r>
              <a:rPr lang="cs-CZ" altLang="cs-CZ" dirty="0"/>
              <a:t>Kč     </a:t>
            </a:r>
            <a:r>
              <a:rPr lang="en-GB" altLang="cs-CZ" dirty="0"/>
              <a:t>-  </a:t>
            </a:r>
            <a:r>
              <a:rPr lang="cs-CZ" altLang="cs-CZ" dirty="0"/>
              <a:t>  </a:t>
            </a:r>
            <a:r>
              <a:rPr lang="en-GB" altLang="cs-CZ" dirty="0"/>
              <a:t>150 000,- </a:t>
            </a:r>
            <a:r>
              <a:rPr lang="en-GB" altLang="cs-CZ" dirty="0" err="1"/>
              <a:t>Kč</a:t>
            </a:r>
            <a:r>
              <a:rPr lang="en-GB" altLang="cs-CZ" dirty="0"/>
              <a:t>    do </a:t>
            </a:r>
            <a:r>
              <a:rPr lang="cs-CZ" altLang="cs-CZ" dirty="0"/>
              <a:t>   </a:t>
            </a:r>
            <a:r>
              <a:rPr lang="en-GB" altLang="cs-CZ" dirty="0"/>
              <a:t>15.6.     </a:t>
            </a:r>
            <a:r>
              <a:rPr lang="en-GB" altLang="cs-CZ" dirty="0" smtClean="0"/>
              <a:t>15.12</a:t>
            </a:r>
            <a:r>
              <a:rPr lang="cs-CZ" altLang="cs-CZ" dirty="0" smtClean="0"/>
              <a:t>.</a:t>
            </a:r>
            <a:r>
              <a:rPr lang="en-GB" altLang="cs-CZ" dirty="0" smtClean="0"/>
              <a:t> </a:t>
            </a:r>
            <a:endParaRPr lang="cs-CZ" altLang="cs-CZ" dirty="0"/>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dirty="0"/>
          </a:p>
          <a:p>
            <a:pPr marL="341313" indent="-341313" defTabSz="449263" eaLnBrk="1" hangingPunct="1">
              <a:lnSpc>
                <a:spcPct val="9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cs-CZ" altLang="cs-CZ" dirty="0" smtClean="0"/>
              <a:t>nad </a:t>
            </a:r>
            <a:r>
              <a:rPr lang="en-GB" altLang="cs-CZ" dirty="0" smtClean="0"/>
              <a:t>150 </a:t>
            </a:r>
            <a:r>
              <a:rPr lang="en-GB" altLang="cs-CZ" dirty="0"/>
              <a:t>000,-  </a:t>
            </a:r>
            <a:r>
              <a:rPr lang="cs-CZ" altLang="cs-CZ" dirty="0"/>
              <a:t>…</a:t>
            </a:r>
            <a:r>
              <a:rPr lang="en-GB" altLang="cs-CZ" dirty="0"/>
              <a:t>15.3  15.6.  15.9.   15.12.</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dirty="0"/>
          </a:p>
        </p:txBody>
      </p:sp>
    </p:spTree>
    <p:extLst>
      <p:ext uri="{BB962C8B-B14F-4D97-AF65-F5344CB8AC3E}">
        <p14:creationId xmlns:p14="http://schemas.microsoft.com/office/powerpoint/2010/main" val="6414074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1385888" y="519113"/>
            <a:ext cx="7283450"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smtClean="0">
                <a:solidFill>
                  <a:schemeClr val="tx1"/>
                </a:solidFill>
                <a:effectLst>
                  <a:outerShdw blurRad="38100" dist="38100" dir="2700000" algn="tl">
                    <a:srgbClr val="C0C0C0"/>
                  </a:outerShdw>
                </a:effectLst>
              </a:rPr>
              <a:t>Historie</a:t>
            </a:r>
          </a:p>
        </p:txBody>
      </p:sp>
      <p:sp>
        <p:nvSpPr>
          <p:cNvPr id="13315" name="Rectangle 3"/>
          <p:cNvSpPr>
            <a:spLocks noGrp="1" noChangeArrowheads="1"/>
          </p:cNvSpPr>
          <p:nvPr>
            <p:ph type="body" idx="4294967295"/>
          </p:nvPr>
        </p:nvSpPr>
        <p:spPr>
          <a:xfrm>
            <a:off x="533400" y="2100263"/>
            <a:ext cx="8153400" cy="4167424"/>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solidFill>
                  <a:schemeClr val="tx2"/>
                </a:solidFill>
              </a:rPr>
              <a:t>Rozvoj</a:t>
            </a:r>
            <a:r>
              <a:rPr lang="en-GB" altLang="cs-CZ" b="1" i="1" u="sng" dirty="0">
                <a:solidFill>
                  <a:schemeClr val="tx2"/>
                </a:solidFill>
              </a:rPr>
              <a:t> </a:t>
            </a:r>
            <a:r>
              <a:rPr lang="en-GB" altLang="cs-CZ" b="1" i="1" u="sng" dirty="0" err="1">
                <a:solidFill>
                  <a:schemeClr val="tx2"/>
                </a:solidFill>
              </a:rPr>
              <a:t>daňové</a:t>
            </a:r>
            <a:r>
              <a:rPr lang="en-GB" altLang="cs-CZ" b="1" i="1" u="sng" dirty="0">
                <a:solidFill>
                  <a:schemeClr val="tx2"/>
                </a:solidFill>
              </a:rPr>
              <a:t> </a:t>
            </a:r>
            <a:r>
              <a:rPr lang="en-GB" altLang="cs-CZ" b="1" i="1" u="sng" dirty="0" err="1">
                <a:solidFill>
                  <a:schemeClr val="tx2"/>
                </a:solidFill>
              </a:rPr>
              <a:t>soustavy</a:t>
            </a:r>
            <a:r>
              <a:rPr lang="en-GB" altLang="cs-CZ" b="1" i="1" dirty="0">
                <a:solidFill>
                  <a:schemeClr val="tx2"/>
                </a:solidFill>
              </a:rPr>
              <a:t>:</a:t>
            </a:r>
            <a:r>
              <a:rPr lang="en-GB" altLang="cs-CZ" dirty="0"/>
              <a:t> </a:t>
            </a:r>
            <a:endParaRPr lang="cs-CZ" altLang="cs-CZ"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b="1" dirty="0" err="1"/>
              <a:t>pozemková</a:t>
            </a:r>
            <a:r>
              <a:rPr lang="en-GB" altLang="cs-CZ" b="1" dirty="0"/>
              <a:t> </a:t>
            </a:r>
            <a:r>
              <a:rPr lang="en-GB" altLang="cs-CZ" b="1" dirty="0" err="1"/>
              <a:t>daň</a:t>
            </a:r>
            <a:endParaRPr lang="en-GB" altLang="cs-CZ" b="1"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domovní</a:t>
            </a:r>
            <a:endParaRPr lang="en-GB" altLang="cs-CZ" b="1"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osobní</a:t>
            </a:r>
            <a:endParaRPr lang="en-GB" altLang="cs-CZ" b="1"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všeobecná</a:t>
            </a:r>
            <a:r>
              <a:rPr lang="en-GB" altLang="cs-CZ" b="1" dirty="0"/>
              <a:t>  </a:t>
            </a:r>
            <a:r>
              <a:rPr lang="en-GB" altLang="cs-CZ" b="1" dirty="0" err="1"/>
              <a:t>výdělková</a:t>
            </a:r>
            <a:r>
              <a:rPr lang="en-GB" altLang="cs-CZ" b="1" dirty="0"/>
              <a:t> d.</a:t>
            </a:r>
          </a:p>
          <a:p>
            <a:pPr marL="341313" indent="-341313" defTabSz="449263" eaLnBrk="1" hangingPunct="1">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a:p>
            <a:pPr marL="341313" indent="-341313" defTabSz="449263" eaLnBrk="1" hangingPunct="1">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solidFill>
                  <a:schemeClr val="tx2"/>
                </a:solidFill>
              </a:rPr>
              <a:t>Totalita</a:t>
            </a:r>
            <a:r>
              <a:rPr lang="en-GB" altLang="cs-CZ" b="1" i="1" u="sng" dirty="0">
                <a:solidFill>
                  <a:schemeClr val="tx2"/>
                </a:solidFill>
              </a:rPr>
              <a:t>:</a:t>
            </a:r>
            <a:r>
              <a:rPr lang="en-GB" altLang="cs-CZ" dirty="0"/>
              <a:t> </a:t>
            </a:r>
            <a:r>
              <a:rPr lang="en-GB" altLang="cs-CZ" b="1" dirty="0" err="1"/>
              <a:t>daně</a:t>
            </a:r>
            <a:r>
              <a:rPr lang="en-GB" altLang="cs-CZ" b="1" dirty="0"/>
              <a:t> </a:t>
            </a:r>
            <a:r>
              <a:rPr lang="en-GB" altLang="cs-CZ" b="1" dirty="0" err="1"/>
              <a:t>placené</a:t>
            </a:r>
            <a:r>
              <a:rPr lang="en-GB" altLang="cs-CZ" b="1" dirty="0"/>
              <a:t> </a:t>
            </a:r>
            <a:r>
              <a:rPr lang="en-GB" altLang="cs-CZ" b="1" dirty="0" err="1" smtClean="0"/>
              <a:t>organizacemi</a:t>
            </a:r>
            <a:r>
              <a:rPr lang="en-GB" altLang="cs-CZ" b="1" dirty="0" smtClean="0"/>
              <a:t>    DPPO</a:t>
            </a:r>
            <a:endParaRPr lang="en-GB" altLang="cs-CZ" b="1"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smtClean="0"/>
              <a:t>  </a:t>
            </a:r>
            <a:r>
              <a:rPr lang="cs-CZ" altLang="cs-CZ" b="1" dirty="0" smtClean="0"/>
              <a:t> </a:t>
            </a:r>
            <a:r>
              <a:rPr lang="en-GB" altLang="cs-CZ" b="1" u="sng" dirty="0" err="1"/>
              <a:t>daně</a:t>
            </a:r>
            <a:r>
              <a:rPr lang="en-GB" altLang="cs-CZ" b="1" u="sng" dirty="0"/>
              <a:t> </a:t>
            </a:r>
            <a:r>
              <a:rPr lang="en-GB" altLang="cs-CZ" b="1" u="sng" dirty="0" err="1"/>
              <a:t>placené</a:t>
            </a:r>
            <a:r>
              <a:rPr lang="en-GB" altLang="cs-CZ" b="1" u="sng" dirty="0"/>
              <a:t> </a:t>
            </a:r>
            <a:r>
              <a:rPr lang="en-GB" altLang="cs-CZ" b="1" u="sng" dirty="0" err="1"/>
              <a:t>obyvateli</a:t>
            </a:r>
            <a:r>
              <a:rPr lang="en-GB" altLang="cs-CZ" sz="2500" b="1" dirty="0"/>
              <a:t>           </a:t>
            </a:r>
            <a:r>
              <a:rPr lang="en-GB" altLang="cs-CZ" sz="2500" b="1" u="sng" dirty="0" smtClean="0"/>
              <a:t>DPFO</a:t>
            </a:r>
            <a:endParaRPr lang="en-GB" altLang="cs-CZ" sz="2500" b="1" u="sng" dirty="0"/>
          </a:p>
          <a:p>
            <a:pPr marL="341313" indent="-341313" defTabSz="449263" eaLnBrk="1" hangingPunct="1">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dirty="0"/>
              <a:t> </a:t>
            </a:r>
          </a:p>
        </p:txBody>
      </p:sp>
    </p:spTree>
    <p:extLst>
      <p:ext uri="{BB962C8B-B14F-4D97-AF65-F5344CB8AC3E}">
        <p14:creationId xmlns:p14="http://schemas.microsoft.com/office/powerpoint/2010/main" val="18015933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a:xfrm>
            <a:off x="1370013" y="548870"/>
            <a:ext cx="7315200" cy="64851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err="1" smtClean="0">
                <a:solidFill>
                  <a:schemeClr val="tx1"/>
                </a:solidFill>
                <a:effectLst>
                  <a:outerShdw blurRad="38100" dist="38100" dir="2700000" algn="tl">
                    <a:srgbClr val="C0C0C0"/>
                  </a:outerShdw>
                </a:effectLst>
              </a:rPr>
              <a:t>Správa</a:t>
            </a:r>
            <a:r>
              <a:rPr lang="en-GB" altLang="cs-CZ" sz="3600" dirty="0" smtClean="0">
                <a:solidFill>
                  <a:schemeClr val="tx1"/>
                </a:solidFill>
                <a:effectLst>
                  <a:outerShdw blurRad="38100" dist="38100" dir="2700000" algn="tl">
                    <a:srgbClr val="C0C0C0"/>
                  </a:outerShdw>
                </a:effectLst>
              </a:rPr>
              <a:t> </a:t>
            </a:r>
            <a:r>
              <a:rPr lang="en-GB" altLang="cs-CZ" sz="3600" dirty="0" err="1" smtClean="0">
                <a:solidFill>
                  <a:schemeClr val="tx1"/>
                </a:solidFill>
                <a:effectLst>
                  <a:outerShdw blurRad="38100" dist="38100" dir="2700000" algn="tl">
                    <a:srgbClr val="C0C0C0"/>
                  </a:outerShdw>
                </a:effectLst>
              </a:rPr>
              <a:t>daně</a:t>
            </a:r>
            <a:endParaRPr lang="en-GB" altLang="cs-CZ" sz="3600" dirty="0" smtClean="0">
              <a:solidFill>
                <a:schemeClr val="tx1"/>
              </a:solidFill>
              <a:effectLst>
                <a:outerShdw blurRad="38100" dist="38100" dir="2700000" algn="tl">
                  <a:srgbClr val="C0C0C0"/>
                </a:outerShdw>
              </a:effectLst>
            </a:endParaRPr>
          </a:p>
        </p:txBody>
      </p:sp>
      <p:sp>
        <p:nvSpPr>
          <p:cNvPr id="112643" name="Rectangle 3"/>
          <p:cNvSpPr>
            <a:spLocks noGrp="1" noChangeArrowheads="1"/>
          </p:cNvSpPr>
          <p:nvPr>
            <p:ph type="body" idx="4294967295"/>
          </p:nvPr>
        </p:nvSpPr>
        <p:spPr>
          <a:xfrm>
            <a:off x="1370013" y="1827213"/>
            <a:ext cx="7315200" cy="1757362"/>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1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a:solidFill>
                  <a:srgbClr val="FF00FF"/>
                </a:solidFill>
              </a:rPr>
              <a:t>Příslušný FÚ dle bydliště, kde se poplatník převážně zdržuje, přebývá nejvíce dnů v roce</a:t>
            </a:r>
          </a:p>
        </p:txBody>
      </p:sp>
    </p:spTree>
    <p:extLst>
      <p:ext uri="{BB962C8B-B14F-4D97-AF65-F5344CB8AC3E}">
        <p14:creationId xmlns:p14="http://schemas.microsoft.com/office/powerpoint/2010/main" val="19149744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endParaRPr lang="cs-CZ" altLang="cs-CZ" smtClean="0">
              <a:effectLst>
                <a:outerShdw blurRad="38100" dist="38100" dir="2700000" algn="tl">
                  <a:srgbClr val="C0C0C0"/>
                </a:outerShdw>
              </a:effectLst>
            </a:endParaRPr>
          </a:p>
        </p:txBody>
      </p:sp>
      <p:sp>
        <p:nvSpPr>
          <p:cNvPr id="114691" name="Zástupný symbol pro obsah 2"/>
          <p:cNvSpPr>
            <a:spLocks noGrp="1"/>
          </p:cNvSpPr>
          <p:nvPr>
            <p:ph idx="4294967295"/>
          </p:nvPr>
        </p:nvSpPr>
        <p:spPr/>
        <p:txBody>
          <a:bodyPr/>
          <a:lstStyle/>
          <a:p>
            <a:pPr eaLnBrk="1" hangingPunct="1">
              <a:buFont typeface="Wingdings" charset="2"/>
              <a:buNone/>
            </a:pPr>
            <a:r>
              <a:rPr lang="cs-CZ" altLang="cs-CZ" sz="6800" b="1"/>
              <a:t>Daň z příjmů právnických osob</a:t>
            </a:r>
          </a:p>
        </p:txBody>
      </p:sp>
    </p:spTree>
    <p:extLst>
      <p:ext uri="{BB962C8B-B14F-4D97-AF65-F5344CB8AC3E}">
        <p14:creationId xmlns:p14="http://schemas.microsoft.com/office/powerpoint/2010/main" val="632363229"/>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smtClean="0">
                <a:effectLst>
                  <a:outerShdw blurRad="38100" dist="38100" dir="2700000" algn="tl">
                    <a:srgbClr val="C0C0C0"/>
                  </a:outerShdw>
                </a:effectLst>
              </a:rPr>
              <a:t>Daň z příjmů právnických osob</a:t>
            </a:r>
          </a:p>
        </p:txBody>
      </p:sp>
      <p:sp>
        <p:nvSpPr>
          <p:cNvPr id="115715" name="Zástupný symbol pro obsah 2"/>
          <p:cNvSpPr>
            <a:spLocks noGrp="1"/>
          </p:cNvSpPr>
          <p:nvPr>
            <p:ph idx="4294967295"/>
          </p:nvPr>
        </p:nvSpPr>
        <p:spPr/>
        <p:txBody>
          <a:bodyPr/>
          <a:lstStyle/>
          <a:p>
            <a:pPr eaLnBrk="1" hangingPunct="1"/>
            <a:r>
              <a:rPr lang="cs-CZ" altLang="cs-CZ" b="1"/>
              <a:t>Poplatníci daně z příjmů právnických osob</a:t>
            </a:r>
          </a:p>
          <a:p>
            <a:pPr eaLnBrk="1" hangingPunct="1">
              <a:buFont typeface="Wingdings" charset="2"/>
              <a:buNone/>
            </a:pPr>
            <a:r>
              <a:rPr lang="cs-CZ" altLang="cs-CZ" b="1"/>
              <a:t>a) právnická osoba,</a:t>
            </a:r>
          </a:p>
          <a:p>
            <a:pPr eaLnBrk="1" hangingPunct="1">
              <a:buFont typeface="Wingdings" charset="2"/>
              <a:buNone/>
            </a:pPr>
            <a:r>
              <a:rPr lang="cs-CZ" altLang="cs-CZ" b="1"/>
              <a:t>b) organizační složka státu,</a:t>
            </a:r>
          </a:p>
          <a:p>
            <a:pPr eaLnBrk="1" hangingPunct="1">
              <a:buFont typeface="Wingdings" charset="2"/>
              <a:buNone/>
            </a:pPr>
            <a:r>
              <a:rPr lang="cs-CZ" altLang="cs-CZ" b="1"/>
              <a:t>c) podílový fond</a:t>
            </a:r>
          </a:p>
          <a:p>
            <a:pPr eaLnBrk="1" hangingPunct="1">
              <a:buFont typeface="Wingdings" charset="2"/>
              <a:buNone/>
            </a:pPr>
            <a:r>
              <a:rPr lang="cs-CZ" altLang="cs-CZ" b="1"/>
              <a:t>d) podfond akciové společnosti s proměnným základním kapitálem</a:t>
            </a:r>
          </a:p>
          <a:p>
            <a:pPr eaLnBrk="1" hangingPunct="1">
              <a:buFont typeface="Wingdings" charset="2"/>
              <a:buNone/>
            </a:pPr>
            <a:r>
              <a:rPr lang="cs-CZ" altLang="cs-CZ" b="1"/>
              <a:t>e) fond penzijní společnosti</a:t>
            </a:r>
          </a:p>
          <a:p>
            <a:pPr eaLnBrk="1" hangingPunct="1">
              <a:buFont typeface="Wingdings" charset="2"/>
              <a:buNone/>
            </a:pPr>
            <a:r>
              <a:rPr lang="cs-CZ" altLang="cs-CZ" b="1"/>
              <a:t>f) svěřenský fond podle OZ</a:t>
            </a:r>
          </a:p>
          <a:p>
            <a:pPr eaLnBrk="1" hangingPunct="1">
              <a:buFont typeface="Wingdings" charset="2"/>
              <a:buNone/>
            </a:pPr>
            <a:r>
              <a:rPr lang="cs-CZ" altLang="cs-CZ" b="1"/>
              <a:t>g) jednotka-poplatník.</a:t>
            </a:r>
          </a:p>
          <a:p>
            <a:pPr eaLnBrk="1" hangingPunct="1">
              <a:buFont typeface="Wingdings" charset="2"/>
              <a:buNone/>
            </a:pPr>
            <a:endParaRPr lang="cs-CZ" altLang="cs-CZ" b="1"/>
          </a:p>
        </p:txBody>
      </p:sp>
    </p:spTree>
    <p:extLst>
      <p:ext uri="{BB962C8B-B14F-4D97-AF65-F5344CB8AC3E}">
        <p14:creationId xmlns:p14="http://schemas.microsoft.com/office/powerpoint/2010/main" val="232220800"/>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smtClean="0">
                <a:solidFill>
                  <a:srgbClr val="FFFF00"/>
                </a:solidFill>
                <a:effectLst>
                  <a:outerShdw blurRad="38100" dist="38100" dir="2700000" algn="tl">
                    <a:srgbClr val="C0C0C0"/>
                  </a:outerShdw>
                </a:effectLst>
              </a:rPr>
              <a:t/>
            </a:r>
            <a:br>
              <a:rPr lang="cs-CZ" altLang="cs-CZ" smtClean="0">
                <a:solidFill>
                  <a:srgbClr val="FFFF00"/>
                </a:solidFill>
                <a:effectLst>
                  <a:outerShdw blurRad="38100" dist="38100" dir="2700000" algn="tl">
                    <a:srgbClr val="C0C0C0"/>
                  </a:outerShdw>
                </a:effectLst>
              </a:rPr>
            </a:br>
            <a:r>
              <a:rPr lang="cs-CZ" altLang="cs-CZ" b="1" smtClean="0">
                <a:solidFill>
                  <a:schemeClr val="tx1"/>
                </a:solidFill>
                <a:effectLst>
                  <a:outerShdw blurRad="38100" dist="38100" dir="2700000" algn="tl">
                    <a:srgbClr val="C0C0C0"/>
                  </a:outerShdw>
                </a:effectLst>
              </a:rPr>
              <a:t>Rezidenti a nerezidenti.</a:t>
            </a:r>
            <a:br>
              <a:rPr lang="cs-CZ" altLang="cs-CZ" b="1" smtClean="0">
                <a:solidFill>
                  <a:schemeClr val="tx1"/>
                </a:solidFill>
                <a:effectLst>
                  <a:outerShdw blurRad="38100" dist="38100" dir="2700000" algn="tl">
                    <a:srgbClr val="C0C0C0"/>
                  </a:outerShdw>
                </a:effectLst>
              </a:rPr>
            </a:br>
            <a:endParaRPr lang="cs-CZ" altLang="cs-CZ" b="1" smtClean="0">
              <a:solidFill>
                <a:schemeClr val="tx1"/>
              </a:solidFill>
              <a:effectLst>
                <a:outerShdw blurRad="38100" dist="38100" dir="2700000" algn="tl">
                  <a:srgbClr val="C0C0C0"/>
                </a:outerShdw>
              </a:effectLst>
            </a:endParaRPr>
          </a:p>
        </p:txBody>
      </p:sp>
      <p:sp>
        <p:nvSpPr>
          <p:cNvPr id="116739" name="Zástupný symbol pro obsah 2"/>
          <p:cNvSpPr>
            <a:spLocks noGrp="1"/>
          </p:cNvSpPr>
          <p:nvPr>
            <p:ph idx="4294967295"/>
          </p:nvPr>
        </p:nvSpPr>
        <p:spPr/>
        <p:txBody>
          <a:bodyPr/>
          <a:lstStyle/>
          <a:p>
            <a:pPr eaLnBrk="1" hangingPunct="1"/>
            <a:r>
              <a:rPr lang="cs-CZ" altLang="cs-CZ" b="1" u="sng"/>
              <a:t>Rezident</a:t>
            </a:r>
            <a:r>
              <a:rPr lang="cs-CZ" altLang="cs-CZ" b="1"/>
              <a:t>i mají na území České republiky své sídlo nebo místo svého vedení- adresa místa, ze kterého je poplatník řízen -</a:t>
            </a:r>
            <a:r>
              <a:rPr lang="cs-CZ" altLang="cs-CZ" b="1" i="1" u="sng"/>
              <a:t>mají daňovou povinnost, na příjmy plynoucí ze zdroje na území ČR, tak i na příjmy plynoucí ze zdrojů v zahraničí</a:t>
            </a:r>
            <a:r>
              <a:rPr lang="cs-CZ" altLang="cs-CZ" b="1" i="1"/>
              <a:t>. 	</a:t>
            </a:r>
          </a:p>
        </p:txBody>
      </p:sp>
    </p:spTree>
    <p:extLst>
      <p:ext uri="{BB962C8B-B14F-4D97-AF65-F5344CB8AC3E}">
        <p14:creationId xmlns:p14="http://schemas.microsoft.com/office/powerpoint/2010/main" val="957199001"/>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eaLnBrk="1" hangingPunct="1"/>
            <a:endParaRPr lang="cs-CZ" altLang="cs-CZ"/>
          </a:p>
        </p:txBody>
      </p:sp>
      <p:sp>
        <p:nvSpPr>
          <p:cNvPr id="117763" name="Rectangle 3"/>
          <p:cNvSpPr>
            <a:spLocks noGrp="1" noChangeArrowheads="1"/>
          </p:cNvSpPr>
          <p:nvPr>
            <p:ph type="body" idx="1"/>
          </p:nvPr>
        </p:nvSpPr>
        <p:spPr/>
        <p:txBody>
          <a:bodyPr/>
          <a:lstStyle/>
          <a:p>
            <a:pPr eaLnBrk="1" hangingPunct="1"/>
            <a:r>
              <a:rPr lang="cs-CZ" altLang="cs-CZ" b="1" u="sng"/>
              <a:t>Nerezidenti</a:t>
            </a:r>
            <a:r>
              <a:rPr lang="cs-CZ" altLang="cs-CZ" b="1"/>
              <a:t>, pokud nemají na území České republiky své sídlo nebo to o nich stanoví mezinárodní smlouvy, daňovou povinnost, ze zdrojů na území ČR.</a:t>
            </a:r>
          </a:p>
          <a:p>
            <a:pPr eaLnBrk="1" hangingPunct="1"/>
            <a:endParaRPr lang="cs-CZ" altLang="cs-CZ" b="1"/>
          </a:p>
          <a:p>
            <a:pPr eaLnBrk="1" hangingPunct="1"/>
            <a:endParaRPr lang="cs-CZ" altLang="cs-CZ" b="1"/>
          </a:p>
        </p:txBody>
      </p:sp>
    </p:spTree>
    <p:extLst>
      <p:ext uri="{BB962C8B-B14F-4D97-AF65-F5344CB8AC3E}">
        <p14:creationId xmlns:p14="http://schemas.microsoft.com/office/powerpoint/2010/main" val="8436101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smtClean="0">
                <a:solidFill>
                  <a:schemeClr val="tx1"/>
                </a:solidFill>
                <a:effectLst>
                  <a:outerShdw blurRad="38100" dist="38100" dir="2700000" algn="tl">
                    <a:srgbClr val="C0C0C0"/>
                  </a:outerShdw>
                </a:effectLst>
              </a:rPr>
              <a:t>Veřejně prospěšný poplatník</a:t>
            </a:r>
            <a:br>
              <a:rPr lang="cs-CZ" altLang="cs-CZ" b="1" smtClean="0">
                <a:solidFill>
                  <a:schemeClr val="tx1"/>
                </a:solidFill>
                <a:effectLst>
                  <a:outerShdw blurRad="38100" dist="38100" dir="2700000" algn="tl">
                    <a:srgbClr val="C0C0C0"/>
                  </a:outerShdw>
                </a:effectLst>
              </a:rPr>
            </a:br>
            <a:endParaRPr lang="cs-CZ" altLang="cs-CZ" b="1" smtClean="0">
              <a:solidFill>
                <a:schemeClr val="tx1"/>
              </a:solidFill>
              <a:effectLst>
                <a:outerShdw blurRad="38100" dist="38100" dir="2700000" algn="tl">
                  <a:srgbClr val="C0C0C0"/>
                </a:outerShdw>
              </a:effectLst>
            </a:endParaRPr>
          </a:p>
        </p:txBody>
      </p:sp>
      <p:sp>
        <p:nvSpPr>
          <p:cNvPr id="118787" name="Zástupný symbol pro obsah 2"/>
          <p:cNvSpPr>
            <a:spLocks noGrp="1"/>
          </p:cNvSpPr>
          <p:nvPr>
            <p:ph idx="4294967295"/>
          </p:nvPr>
        </p:nvSpPr>
        <p:spPr/>
        <p:txBody>
          <a:bodyPr/>
          <a:lstStyle/>
          <a:p>
            <a:pPr eaLnBrk="1" hangingPunct="1"/>
            <a:r>
              <a:rPr lang="cs-CZ" altLang="cs-CZ" b="1"/>
              <a:t>Veřejně prospěšným poplatníkem je poplatník, který v souladu se svým zakladatelským právním jednáním, statutem, stanovami, zákonem nebo rozhodnutím orgánu veřejné moci jako svou hlavní činnost vykonává činnost, která </a:t>
            </a:r>
            <a:r>
              <a:rPr lang="cs-CZ" altLang="cs-CZ" b="1" u="sng"/>
              <a:t>není podnikáním</a:t>
            </a:r>
            <a:r>
              <a:rPr lang="cs-CZ" altLang="cs-CZ" b="1"/>
              <a:t>.</a:t>
            </a:r>
          </a:p>
          <a:p>
            <a:pPr eaLnBrk="1" hangingPunct="1">
              <a:buFont typeface="Wingdings" charset="2"/>
              <a:buNone/>
            </a:pPr>
            <a:endParaRPr lang="cs-CZ" altLang="cs-CZ" b="1"/>
          </a:p>
        </p:txBody>
      </p:sp>
    </p:spTree>
    <p:extLst>
      <p:ext uri="{BB962C8B-B14F-4D97-AF65-F5344CB8AC3E}">
        <p14:creationId xmlns:p14="http://schemas.microsoft.com/office/powerpoint/2010/main" val="868417416"/>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smtClean="0">
                <a:solidFill>
                  <a:schemeClr val="tx1"/>
                </a:solidFill>
                <a:effectLst>
                  <a:outerShdw blurRad="38100" dist="38100" dir="2700000" algn="tl">
                    <a:srgbClr val="C0C0C0"/>
                  </a:outerShdw>
                </a:effectLst>
              </a:rPr>
              <a:t>Veřejně prospěšným poplatníkem není</a:t>
            </a:r>
          </a:p>
        </p:txBody>
      </p:sp>
      <p:sp>
        <p:nvSpPr>
          <p:cNvPr id="119811" name="Zástupný symbol pro obsah 2"/>
          <p:cNvSpPr>
            <a:spLocks noGrp="1"/>
          </p:cNvSpPr>
          <p:nvPr>
            <p:ph idx="4294967295"/>
          </p:nvPr>
        </p:nvSpPr>
        <p:spPr/>
        <p:txBody>
          <a:bodyPr/>
          <a:lstStyle/>
          <a:p>
            <a:pPr marL="0" indent="0" eaLnBrk="1" hangingPunct="1">
              <a:buFont typeface="Wingdings" charset="2"/>
              <a:buNone/>
            </a:pPr>
            <a:r>
              <a:rPr lang="cs-CZ" altLang="cs-CZ" b="1"/>
              <a:t>a) obchodní korporace,</a:t>
            </a:r>
          </a:p>
          <a:p>
            <a:pPr marL="0" indent="0" eaLnBrk="1" hangingPunct="1">
              <a:buFont typeface="Wingdings" charset="2"/>
              <a:buNone/>
            </a:pPr>
            <a:r>
              <a:rPr lang="cs-CZ" altLang="cs-CZ" b="1"/>
              <a:t>b) Česká televize, Český rozhlas a Česká tisková kancelář,</a:t>
            </a:r>
          </a:p>
          <a:p>
            <a:pPr marL="0" indent="0" eaLnBrk="1" hangingPunct="1">
              <a:buFont typeface="Wingdings" charset="2"/>
              <a:buNone/>
            </a:pPr>
            <a:r>
              <a:rPr lang="cs-CZ" altLang="cs-CZ" b="1"/>
              <a:t>c) profesní komora nebo poplatník založený za účelem ochrany a hájení podnikatelských zájmů svých členů</a:t>
            </a:r>
          </a:p>
          <a:p>
            <a:pPr marL="0" indent="0" eaLnBrk="1" hangingPunct="1">
              <a:buFont typeface="Wingdings" charset="2"/>
              <a:buNone/>
            </a:pPr>
            <a:r>
              <a:rPr lang="cs-CZ" altLang="cs-CZ" b="1"/>
              <a:t>d) zdravotní pojišťovna,</a:t>
            </a:r>
          </a:p>
          <a:p>
            <a:pPr marL="0" indent="0" eaLnBrk="1" hangingPunct="1">
              <a:buFont typeface="Wingdings" charset="2"/>
              <a:buNone/>
            </a:pPr>
            <a:r>
              <a:rPr lang="cs-CZ" altLang="cs-CZ" b="1"/>
              <a:t>e) společenství vlastníků jednotek a</a:t>
            </a:r>
          </a:p>
          <a:p>
            <a:pPr marL="0" indent="0" eaLnBrk="1" hangingPunct="1">
              <a:buFont typeface="Wingdings" charset="2"/>
              <a:buNone/>
            </a:pPr>
            <a:r>
              <a:rPr lang="cs-CZ" altLang="cs-CZ" b="1"/>
              <a:t>f) nadace,</a:t>
            </a:r>
          </a:p>
          <a:p>
            <a:pPr marL="0" indent="0" eaLnBrk="1" hangingPunct="1"/>
            <a:endParaRPr lang="cs-CZ" altLang="cs-CZ" b="1"/>
          </a:p>
        </p:txBody>
      </p:sp>
    </p:spTree>
    <p:extLst>
      <p:ext uri="{BB962C8B-B14F-4D97-AF65-F5344CB8AC3E}">
        <p14:creationId xmlns:p14="http://schemas.microsoft.com/office/powerpoint/2010/main" val="1192645700"/>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smtClean="0">
                <a:solidFill>
                  <a:srgbClr val="FFFF00"/>
                </a:solidFill>
                <a:effectLst>
                  <a:outerShdw blurRad="38100" dist="38100" dir="2700000" algn="tl">
                    <a:srgbClr val="C0C0C0"/>
                  </a:outerShdw>
                </a:effectLst>
              </a:rPr>
              <a:t/>
            </a:r>
            <a:br>
              <a:rPr lang="cs-CZ" altLang="cs-CZ" smtClean="0">
                <a:solidFill>
                  <a:srgbClr val="FFFF00"/>
                </a:solidFill>
                <a:effectLst>
                  <a:outerShdw blurRad="38100" dist="38100" dir="2700000" algn="tl">
                    <a:srgbClr val="C0C0C0"/>
                  </a:outerShdw>
                </a:effectLst>
              </a:rPr>
            </a:br>
            <a:r>
              <a:rPr lang="cs-CZ" altLang="cs-CZ" b="1" smtClean="0">
                <a:solidFill>
                  <a:schemeClr val="tx1"/>
                </a:solidFill>
                <a:effectLst>
                  <a:outerShdw blurRad="38100" dist="38100" dir="2700000" algn="tl">
                    <a:srgbClr val="C0C0C0"/>
                  </a:outerShdw>
                </a:effectLst>
              </a:rPr>
              <a:t>Předmět daně</a:t>
            </a:r>
            <a:br>
              <a:rPr lang="cs-CZ" altLang="cs-CZ" b="1" smtClean="0">
                <a:solidFill>
                  <a:schemeClr val="tx1"/>
                </a:solidFill>
                <a:effectLst>
                  <a:outerShdw blurRad="38100" dist="38100" dir="2700000" algn="tl">
                    <a:srgbClr val="C0C0C0"/>
                  </a:outerShdw>
                </a:effectLst>
              </a:rPr>
            </a:br>
            <a:endParaRPr lang="cs-CZ" altLang="cs-CZ" b="1" smtClean="0">
              <a:solidFill>
                <a:schemeClr val="tx1"/>
              </a:solidFill>
              <a:effectLst>
                <a:outerShdw blurRad="38100" dist="38100" dir="2700000" algn="tl">
                  <a:srgbClr val="C0C0C0"/>
                </a:outerShdw>
              </a:effectLst>
            </a:endParaRPr>
          </a:p>
        </p:txBody>
      </p:sp>
      <p:sp>
        <p:nvSpPr>
          <p:cNvPr id="120835" name="Zástupný symbol pro obsah 2"/>
          <p:cNvSpPr>
            <a:spLocks noGrp="1"/>
          </p:cNvSpPr>
          <p:nvPr>
            <p:ph idx="4294967295"/>
          </p:nvPr>
        </p:nvSpPr>
        <p:spPr/>
        <p:txBody>
          <a:bodyPr/>
          <a:lstStyle/>
          <a:p>
            <a:pPr eaLnBrk="1" hangingPunct="1"/>
            <a:r>
              <a:rPr lang="cs-CZ" altLang="cs-CZ" b="1"/>
              <a:t>Předmětem daně jsou příjmy z veškeré činnosti a z nakládání s veškerým majetkem, není-li dále stanoveno jinak.   </a:t>
            </a:r>
          </a:p>
        </p:txBody>
      </p:sp>
    </p:spTree>
    <p:extLst>
      <p:ext uri="{BB962C8B-B14F-4D97-AF65-F5344CB8AC3E}">
        <p14:creationId xmlns:p14="http://schemas.microsoft.com/office/powerpoint/2010/main" val="183918802"/>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endParaRPr lang="cs-CZ" altLang="cs-CZ"/>
          </a:p>
        </p:txBody>
      </p:sp>
      <p:sp>
        <p:nvSpPr>
          <p:cNvPr id="121859" name="Rectangle 3"/>
          <p:cNvSpPr>
            <a:spLocks noGrp="1" noChangeArrowheads="1"/>
          </p:cNvSpPr>
          <p:nvPr>
            <p:ph type="body" idx="1"/>
          </p:nvPr>
        </p:nvSpPr>
        <p:spPr/>
        <p:txBody>
          <a:bodyPr/>
          <a:lstStyle/>
          <a:p>
            <a:pPr eaLnBrk="1" hangingPunct="1">
              <a:buFont typeface="Wingdings" charset="2"/>
              <a:buNone/>
            </a:pPr>
            <a:r>
              <a:rPr lang="cs-CZ" altLang="cs-CZ" b="1" u="sng"/>
              <a:t>Předmětem daně nejsou</a:t>
            </a:r>
          </a:p>
          <a:p>
            <a:pPr eaLnBrk="1" hangingPunct="1">
              <a:buFont typeface="Wingdings" charset="2"/>
              <a:buNone/>
            </a:pPr>
            <a:r>
              <a:rPr lang="cs-CZ" altLang="cs-CZ" b="1"/>
              <a:t>a) příjmy získané nabytím akcií</a:t>
            </a:r>
          </a:p>
          <a:p>
            <a:pPr eaLnBrk="1" hangingPunct="1">
              <a:buFont typeface="Wingdings" charset="2"/>
              <a:buNone/>
            </a:pPr>
            <a:r>
              <a:rPr lang="cs-CZ" altLang="cs-CZ" b="1"/>
              <a:t>b) u poplatníků, kteří mají postavení oprávněné osoby na základě zvláštního zákona,</a:t>
            </a:r>
          </a:p>
          <a:p>
            <a:pPr eaLnBrk="1" hangingPunct="1">
              <a:buFont typeface="Wingdings" charset="2"/>
              <a:buNone/>
            </a:pPr>
            <a:r>
              <a:rPr lang="cs-CZ" altLang="cs-CZ" b="1"/>
              <a:t>c) příjmy z vlastní činnosti Správy úložišť radioaktivních odpadů</a:t>
            </a:r>
          </a:p>
          <a:p>
            <a:pPr eaLnBrk="1" hangingPunct="1"/>
            <a:endParaRPr lang="cs-CZ" altLang="cs-CZ" b="1"/>
          </a:p>
        </p:txBody>
      </p:sp>
    </p:spTree>
    <p:extLst>
      <p:ext uri="{BB962C8B-B14F-4D97-AF65-F5344CB8AC3E}">
        <p14:creationId xmlns:p14="http://schemas.microsoft.com/office/powerpoint/2010/main" val="8943371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smtClean="0">
                <a:solidFill>
                  <a:srgbClr val="FFFF00"/>
                </a:solidFill>
                <a:effectLst>
                  <a:outerShdw blurRad="38100" dist="38100" dir="2700000" algn="tl">
                    <a:srgbClr val="C0C0C0"/>
                  </a:outerShdw>
                </a:effectLst>
              </a:rPr>
              <a:t/>
            </a:r>
            <a:br>
              <a:rPr lang="cs-CZ" altLang="cs-CZ" smtClean="0">
                <a:solidFill>
                  <a:srgbClr val="FFFF00"/>
                </a:solidFill>
                <a:effectLst>
                  <a:outerShdw blurRad="38100" dist="38100" dir="2700000" algn="tl">
                    <a:srgbClr val="C0C0C0"/>
                  </a:outerShdw>
                </a:effectLst>
              </a:rPr>
            </a:br>
            <a:r>
              <a:rPr lang="cs-CZ" altLang="cs-CZ" b="1" smtClean="0">
                <a:solidFill>
                  <a:schemeClr val="tx1"/>
                </a:solidFill>
                <a:effectLst>
                  <a:outerShdw blurRad="38100" dist="38100" dir="2700000" algn="tl">
                    <a:srgbClr val="C0C0C0"/>
                  </a:outerShdw>
                </a:effectLst>
              </a:rPr>
              <a:t>Osvobození od daně</a:t>
            </a:r>
            <a:br>
              <a:rPr lang="cs-CZ" altLang="cs-CZ" b="1" smtClean="0">
                <a:solidFill>
                  <a:schemeClr val="tx1"/>
                </a:solidFill>
                <a:effectLst>
                  <a:outerShdw blurRad="38100" dist="38100" dir="2700000" algn="tl">
                    <a:srgbClr val="C0C0C0"/>
                  </a:outerShdw>
                </a:effectLst>
              </a:rPr>
            </a:br>
            <a:endParaRPr lang="cs-CZ" altLang="cs-CZ" b="1" smtClean="0">
              <a:solidFill>
                <a:schemeClr val="tx1"/>
              </a:solidFill>
              <a:effectLst>
                <a:outerShdw blurRad="38100" dist="38100" dir="2700000" algn="tl">
                  <a:srgbClr val="C0C0C0"/>
                </a:outerShdw>
              </a:effectLst>
            </a:endParaRPr>
          </a:p>
        </p:txBody>
      </p:sp>
      <p:sp>
        <p:nvSpPr>
          <p:cNvPr id="122883" name="Zástupný symbol pro obsah 2"/>
          <p:cNvSpPr>
            <a:spLocks noGrp="1"/>
          </p:cNvSpPr>
          <p:nvPr>
            <p:ph idx="4294967295"/>
          </p:nvPr>
        </p:nvSpPr>
        <p:spPr/>
        <p:txBody>
          <a:bodyPr/>
          <a:lstStyle/>
          <a:p>
            <a:pPr marL="0" indent="0" eaLnBrk="1" hangingPunct="1">
              <a:buFont typeface="Wingdings" charset="2"/>
              <a:buNone/>
            </a:pPr>
            <a:r>
              <a:rPr lang="cs-CZ" altLang="cs-CZ"/>
              <a:t>a) členský příspěvek podle stanov, statutu, zřizovacích nebo zakladatelských listin, přijatý</a:t>
            </a:r>
          </a:p>
          <a:p>
            <a:pPr marL="0" indent="0" eaLnBrk="1" hangingPunct="1">
              <a:buFontTx/>
              <a:buAutoNum type="arabicPeriod"/>
            </a:pPr>
            <a:r>
              <a:rPr lang="cs-CZ" altLang="cs-CZ"/>
              <a:t>zájmovým sdružením právnických osob</a:t>
            </a:r>
          </a:p>
          <a:p>
            <a:pPr marL="0" indent="0" eaLnBrk="1" hangingPunct="1">
              <a:buFontTx/>
              <a:buAutoNum type="arabicPeriod"/>
            </a:pPr>
            <a:r>
              <a:rPr lang="cs-CZ" altLang="cs-CZ"/>
              <a:t>spolkem, který není organizací zaměstnavatelů,</a:t>
            </a:r>
          </a:p>
          <a:p>
            <a:pPr marL="0" indent="0" eaLnBrk="1" hangingPunct="1">
              <a:buFont typeface="Wingdings" charset="2"/>
              <a:buNone/>
            </a:pPr>
            <a:r>
              <a:rPr lang="cs-CZ" altLang="cs-CZ"/>
              <a:t>3. odborovou organizací,</a:t>
            </a:r>
          </a:p>
          <a:p>
            <a:pPr marL="0" indent="0" eaLnBrk="1" hangingPunct="1">
              <a:buFont typeface="Wingdings" charset="2"/>
              <a:buNone/>
            </a:pPr>
            <a:r>
              <a:rPr lang="cs-CZ" altLang="cs-CZ"/>
              <a:t>4. politickou stranou hnutím</a:t>
            </a:r>
          </a:p>
          <a:p>
            <a:pPr marL="0" indent="0" eaLnBrk="1" hangingPunct="1">
              <a:buFont typeface="Wingdings" charset="2"/>
              <a:buNone/>
            </a:pPr>
            <a:r>
              <a:rPr lang="cs-CZ" altLang="cs-CZ"/>
              <a:t>b) výnosy kostelních sbírek, příjmy za církevní úkony</a:t>
            </a:r>
          </a:p>
        </p:txBody>
      </p:sp>
    </p:spTree>
    <p:extLst>
      <p:ext uri="{BB962C8B-B14F-4D97-AF65-F5344CB8AC3E}">
        <p14:creationId xmlns:p14="http://schemas.microsoft.com/office/powerpoint/2010/main" val="88695571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461963" y="782638"/>
            <a:ext cx="8377237" cy="7016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4000" b="1" i="1" smtClean="0">
                <a:effectLst>
                  <a:outerShdw blurRad="38100" dist="38100" dir="2700000" algn="tl">
                    <a:srgbClr val="C0C0C0"/>
                  </a:outerShdw>
                </a:effectLst>
              </a:rPr>
              <a:t>Daně placené obyvatelstvem</a:t>
            </a:r>
          </a:p>
        </p:txBody>
      </p:sp>
      <p:sp>
        <p:nvSpPr>
          <p:cNvPr id="15363" name="Rectangle 3"/>
          <p:cNvSpPr>
            <a:spLocks noGrp="1" noChangeArrowheads="1"/>
          </p:cNvSpPr>
          <p:nvPr>
            <p:ph type="body" idx="4294967295"/>
          </p:nvPr>
        </p:nvSpPr>
        <p:spPr>
          <a:xfrm>
            <a:off x="1370013" y="1827213"/>
            <a:ext cx="7315200" cy="35687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ze mzdy</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příjmů obyvatelstva</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literární a umělecké činnosti</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Zemědělská daň</a:t>
            </a:r>
          </a:p>
          <a:p>
            <a:pPr marL="341313" indent="-341313" defTabSz="449263" eaLnBrk="1" hangingPunct="1">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Domovní daň</a:t>
            </a:r>
          </a:p>
        </p:txBody>
      </p:sp>
    </p:spTree>
    <p:extLst>
      <p:ext uri="{BB962C8B-B14F-4D97-AF65-F5344CB8AC3E}">
        <p14:creationId xmlns:p14="http://schemas.microsoft.com/office/powerpoint/2010/main" val="13498643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smtClean="0">
                <a:solidFill>
                  <a:schemeClr val="tx1"/>
                </a:solidFill>
                <a:effectLst>
                  <a:outerShdw blurRad="38100" dist="38100" dir="2700000" algn="tl">
                    <a:srgbClr val="C0C0C0"/>
                  </a:outerShdw>
                </a:effectLst>
              </a:rPr>
              <a:t>Základ daně</a:t>
            </a:r>
          </a:p>
        </p:txBody>
      </p:sp>
      <p:sp>
        <p:nvSpPr>
          <p:cNvPr id="123907" name="Zástupný symbol pro obsah 2"/>
          <p:cNvSpPr>
            <a:spLocks noGrp="1"/>
          </p:cNvSpPr>
          <p:nvPr>
            <p:ph idx="4294967295"/>
          </p:nvPr>
        </p:nvSpPr>
        <p:spPr/>
        <p:txBody>
          <a:bodyPr/>
          <a:lstStyle/>
          <a:p>
            <a:pPr eaLnBrk="1" hangingPunct="1"/>
            <a:r>
              <a:rPr lang="cs-CZ" altLang="cs-CZ" b="1"/>
              <a:t>Rozdíl mezi náklady a výnos</a:t>
            </a:r>
          </a:p>
          <a:p>
            <a:pPr eaLnBrk="1" hangingPunct="1"/>
            <a:r>
              <a:rPr lang="cs-CZ" altLang="cs-CZ" b="1"/>
              <a:t>Výsledek hospodaření nebo rozdíl mezi příjmy a výdaji (ti co nevedou účetnictví)</a:t>
            </a:r>
          </a:p>
        </p:txBody>
      </p:sp>
    </p:spTree>
    <p:extLst>
      <p:ext uri="{BB962C8B-B14F-4D97-AF65-F5344CB8AC3E}">
        <p14:creationId xmlns:p14="http://schemas.microsoft.com/office/powerpoint/2010/main" val="1380691371"/>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smtClean="0">
                <a:solidFill>
                  <a:schemeClr val="tx1"/>
                </a:solidFill>
                <a:effectLst>
                  <a:outerShdw blurRad="38100" dist="38100" dir="2700000" algn="tl">
                    <a:srgbClr val="C0C0C0"/>
                  </a:outerShdw>
                </a:effectLst>
              </a:rPr>
              <a:t>Sazba daně</a:t>
            </a:r>
          </a:p>
        </p:txBody>
      </p:sp>
      <p:sp>
        <p:nvSpPr>
          <p:cNvPr id="124931" name="Zástupný symbol pro obsah 2"/>
          <p:cNvSpPr>
            <a:spLocks noGrp="1"/>
          </p:cNvSpPr>
          <p:nvPr>
            <p:ph idx="4294967295"/>
          </p:nvPr>
        </p:nvSpPr>
        <p:spPr/>
        <p:txBody>
          <a:bodyPr/>
          <a:lstStyle/>
          <a:p>
            <a:pPr eaLnBrk="1" hangingPunct="1"/>
            <a:r>
              <a:rPr lang="cs-CZ" altLang="cs-CZ" b="1"/>
              <a:t>19 %,</a:t>
            </a:r>
            <a:r>
              <a:rPr lang="cs-CZ" altLang="cs-CZ" b="1">
                <a:solidFill>
                  <a:srgbClr val="FFFF00"/>
                </a:solidFill>
              </a:rPr>
              <a:t> </a:t>
            </a:r>
            <a:r>
              <a:rPr lang="cs-CZ" altLang="cs-CZ"/>
              <a:t>pokud není stanoveno jinak</a:t>
            </a:r>
          </a:p>
          <a:p>
            <a:pPr eaLnBrk="1" hangingPunct="1"/>
            <a:r>
              <a:rPr lang="cs-CZ" altLang="cs-CZ"/>
              <a:t>sazba se vztahuje na základ daně snížený o položky podle § 34 a § 20, který se zaokrouhluje na celé </a:t>
            </a:r>
            <a:r>
              <a:rPr lang="cs-CZ" altLang="cs-CZ" u="sng"/>
              <a:t>tisícikoruny dolů</a:t>
            </a:r>
            <a:r>
              <a:rPr lang="cs-CZ" altLang="cs-CZ"/>
              <a:t>.</a:t>
            </a:r>
          </a:p>
          <a:p>
            <a:pPr eaLnBrk="1" hangingPunct="1"/>
            <a:r>
              <a:rPr lang="cs-CZ" altLang="cs-CZ" b="1"/>
              <a:t>5 %</a:t>
            </a:r>
            <a:r>
              <a:rPr lang="cs-CZ" altLang="cs-CZ"/>
              <a:t> ze základu daně</a:t>
            </a:r>
          </a:p>
          <a:p>
            <a:pPr eaLnBrk="1" hangingPunct="1">
              <a:buFont typeface="Wingdings" charset="2"/>
              <a:buNone/>
            </a:pPr>
            <a:r>
              <a:rPr lang="cs-CZ" altLang="cs-CZ"/>
              <a:t>a) investičního fondu </a:t>
            </a:r>
          </a:p>
          <a:p>
            <a:pPr eaLnBrk="1" hangingPunct="1">
              <a:buFont typeface="Wingdings" charset="2"/>
              <a:buNone/>
            </a:pPr>
            <a:r>
              <a:rPr lang="cs-CZ" altLang="cs-CZ"/>
              <a:t>b) zahraničního investičního fondu, založeného v jiném členském státě Evropské unie, Norsku nebo Islandu,</a:t>
            </a:r>
          </a:p>
        </p:txBody>
      </p:sp>
    </p:spTree>
    <p:extLst>
      <p:ext uri="{BB962C8B-B14F-4D97-AF65-F5344CB8AC3E}">
        <p14:creationId xmlns:p14="http://schemas.microsoft.com/office/powerpoint/2010/main" val="1719066562"/>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smtClean="0">
                <a:solidFill>
                  <a:srgbClr val="FFFF00"/>
                </a:solidFill>
                <a:effectLst>
                  <a:outerShdw blurRad="38100" dist="38100" dir="2700000" algn="tl">
                    <a:srgbClr val="C0C0C0"/>
                  </a:outerShdw>
                </a:effectLst>
              </a:rPr>
              <a:t/>
            </a:r>
            <a:br>
              <a:rPr lang="cs-CZ" altLang="cs-CZ" smtClean="0">
                <a:solidFill>
                  <a:srgbClr val="FFFF00"/>
                </a:solidFill>
                <a:effectLst>
                  <a:outerShdw blurRad="38100" dist="38100" dir="2700000" algn="tl">
                    <a:srgbClr val="C0C0C0"/>
                  </a:outerShdw>
                </a:effectLst>
              </a:rPr>
            </a:br>
            <a:r>
              <a:rPr lang="cs-CZ" altLang="cs-CZ" b="1" smtClean="0">
                <a:solidFill>
                  <a:schemeClr val="tx1"/>
                </a:solidFill>
                <a:effectLst>
                  <a:outerShdw blurRad="38100" dist="38100" dir="2700000" algn="tl">
                    <a:srgbClr val="C0C0C0"/>
                  </a:outerShdw>
                </a:effectLst>
              </a:rPr>
              <a:t>Zdaňovací období</a:t>
            </a:r>
            <a:br>
              <a:rPr lang="cs-CZ" altLang="cs-CZ" b="1" smtClean="0">
                <a:solidFill>
                  <a:schemeClr val="tx1"/>
                </a:solidFill>
                <a:effectLst>
                  <a:outerShdw blurRad="38100" dist="38100" dir="2700000" algn="tl">
                    <a:srgbClr val="C0C0C0"/>
                  </a:outerShdw>
                </a:effectLst>
              </a:rPr>
            </a:br>
            <a:endParaRPr lang="cs-CZ" altLang="cs-CZ" b="1" smtClean="0">
              <a:solidFill>
                <a:schemeClr val="tx1"/>
              </a:solidFill>
              <a:effectLst>
                <a:outerShdw blurRad="38100" dist="38100" dir="2700000" algn="tl">
                  <a:srgbClr val="C0C0C0"/>
                </a:outerShdw>
              </a:effectLst>
            </a:endParaRPr>
          </a:p>
        </p:txBody>
      </p:sp>
      <p:sp>
        <p:nvSpPr>
          <p:cNvPr id="125955" name="Zástupný symbol pro obsah 2"/>
          <p:cNvSpPr>
            <a:spLocks noGrp="1"/>
          </p:cNvSpPr>
          <p:nvPr>
            <p:ph idx="4294967295"/>
          </p:nvPr>
        </p:nvSpPr>
        <p:spPr/>
        <p:txBody>
          <a:bodyPr/>
          <a:lstStyle/>
          <a:p>
            <a:pPr marL="0" indent="0" eaLnBrk="1" hangingPunct="1">
              <a:buFont typeface="Wingdings" charset="2"/>
              <a:buNone/>
            </a:pPr>
            <a:r>
              <a:rPr lang="cs-CZ" altLang="cs-CZ" dirty="0"/>
              <a:t>a) kalendářní rok,</a:t>
            </a:r>
          </a:p>
          <a:p>
            <a:pPr marL="0" indent="0" eaLnBrk="1" hangingPunct="1">
              <a:buFont typeface="Wingdings" charset="2"/>
              <a:buNone/>
            </a:pPr>
            <a:r>
              <a:rPr lang="cs-CZ" altLang="cs-CZ" dirty="0"/>
              <a:t>b) hospodářský rok,</a:t>
            </a:r>
          </a:p>
          <a:p>
            <a:pPr marL="0" indent="0" eaLnBrk="1" hangingPunct="1">
              <a:buFont typeface="Wingdings" charset="2"/>
              <a:buNone/>
            </a:pPr>
            <a:r>
              <a:rPr lang="cs-CZ" altLang="cs-CZ" dirty="0"/>
              <a:t>c) období od rozhodného dne fúze nebo rozdělení obchodní korporace</a:t>
            </a:r>
          </a:p>
          <a:p>
            <a:pPr marL="0" indent="0" eaLnBrk="1" hangingPunct="1">
              <a:buFont typeface="Wingdings" charset="2"/>
              <a:buNone/>
            </a:pPr>
            <a:r>
              <a:rPr lang="cs-CZ" altLang="cs-CZ" dirty="0"/>
              <a:t>d) účetní období, pokud je toto účetní období delší než nepřetržitě po sobě jdoucích 12 měsíců.</a:t>
            </a:r>
          </a:p>
        </p:txBody>
      </p:sp>
    </p:spTree>
    <p:extLst>
      <p:ext uri="{BB962C8B-B14F-4D97-AF65-F5344CB8AC3E}">
        <p14:creationId xmlns:p14="http://schemas.microsoft.com/office/powerpoint/2010/main" val="106720796"/>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altLang="en-US" dirty="0" smtClean="0"/>
              <a:t>Pojem „daň“</a:t>
            </a:r>
          </a:p>
        </p:txBody>
      </p:sp>
      <p:sp>
        <p:nvSpPr>
          <p:cNvPr id="5123" name="Rectangle 3"/>
          <p:cNvSpPr>
            <a:spLocks noGrp="1" noChangeArrowheads="1"/>
          </p:cNvSpPr>
          <p:nvPr>
            <p:ph type="body" idx="1"/>
          </p:nvPr>
        </p:nvSpPr>
        <p:spPr/>
        <p:txBody>
          <a:bodyPr/>
          <a:lstStyle/>
          <a:p>
            <a:pPr eaLnBrk="1" hangingPunct="1">
              <a:lnSpc>
                <a:spcPct val="90000"/>
              </a:lnSpc>
              <a:buFontTx/>
              <a:buNone/>
            </a:pPr>
            <a:r>
              <a:rPr lang="cs-CZ" altLang="en-US" dirty="0" smtClean="0"/>
              <a:t>	</a:t>
            </a:r>
            <a:r>
              <a:rPr lang="cs-CZ" altLang="en-US" b="1" dirty="0" smtClean="0"/>
              <a:t>Daň</a:t>
            </a:r>
            <a:r>
              <a:rPr lang="cs-CZ" altLang="en-US" dirty="0" smtClean="0"/>
              <a:t> je povinná, zákonem předem sazbou stanovená částka, kterou se více méně pravidelně odčerpává na nenávratném principu bez ekvivalentního protiplnění část nominálního důchodu ekonomického subjektu ve prospěch veřejného peněžního fondu. </a:t>
            </a:r>
          </a:p>
          <a:p>
            <a:pPr eaLnBrk="1" hangingPunct="1">
              <a:lnSpc>
                <a:spcPct val="90000"/>
              </a:lnSpc>
              <a:buFontTx/>
              <a:buNone/>
            </a:pPr>
            <a:endParaRPr lang="cs-CZ" altLang="en-US" dirty="0" smtClean="0"/>
          </a:p>
          <a:p>
            <a:pPr eaLnBrk="1" hangingPunct="1">
              <a:lnSpc>
                <a:spcPct val="90000"/>
              </a:lnSpc>
              <a:buFontTx/>
              <a:buNone/>
            </a:pPr>
            <a:r>
              <a:rPr lang="cs-CZ" altLang="en-US" dirty="0" smtClean="0"/>
              <a:t>	</a:t>
            </a:r>
            <a:r>
              <a:rPr lang="en-US" altLang="en-US" dirty="0" smtClean="0">
                <a:latin typeface="Times New Roman" pitchFamily="18" charset="0"/>
                <a:cs typeface="Times New Roman" pitchFamily="18" charset="0"/>
              </a:rPr>
              <a:t>=&gt;</a:t>
            </a:r>
            <a:r>
              <a:rPr lang="cs-CZ" altLang="en-US" dirty="0" smtClean="0">
                <a:latin typeface="Times New Roman" pitchFamily="18" charset="0"/>
                <a:cs typeface="Times New Roman" pitchFamily="18" charset="0"/>
              </a:rPr>
              <a:t> </a:t>
            </a:r>
            <a:r>
              <a:rPr lang="cs-CZ" altLang="en-US" dirty="0" smtClean="0"/>
              <a:t>pojem „daň stricto sensu“</a:t>
            </a:r>
          </a:p>
        </p:txBody>
      </p:sp>
    </p:spTree>
    <p:extLst>
      <p:ext uri="{BB962C8B-B14F-4D97-AF65-F5344CB8AC3E}">
        <p14:creationId xmlns:p14="http://schemas.microsoft.com/office/powerpoint/2010/main" val="42721166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altLang="en-US" smtClean="0"/>
              <a:t>Konstrukční prvky daně</a:t>
            </a:r>
          </a:p>
        </p:txBody>
      </p:sp>
      <p:sp>
        <p:nvSpPr>
          <p:cNvPr id="10243" name="Rectangle 3"/>
          <p:cNvSpPr>
            <a:spLocks noGrp="1" noChangeArrowheads="1"/>
          </p:cNvSpPr>
          <p:nvPr>
            <p:ph type="body" idx="1"/>
          </p:nvPr>
        </p:nvSpPr>
        <p:spPr/>
        <p:txBody>
          <a:bodyPr/>
          <a:lstStyle/>
          <a:p>
            <a:pPr eaLnBrk="1" hangingPunct="1"/>
            <a:r>
              <a:rPr lang="cs-CZ" altLang="en-US" sz="2800" smtClean="0"/>
              <a:t>Daňový subjekt</a:t>
            </a:r>
          </a:p>
          <a:p>
            <a:pPr eaLnBrk="1" hangingPunct="1"/>
            <a:r>
              <a:rPr lang="cs-CZ" altLang="en-US" sz="2800" smtClean="0"/>
              <a:t>Objekt zdanění</a:t>
            </a:r>
          </a:p>
          <a:p>
            <a:pPr eaLnBrk="1" hangingPunct="1"/>
            <a:r>
              <a:rPr lang="cs-CZ" altLang="en-US" sz="2800" smtClean="0"/>
              <a:t>Základ daně</a:t>
            </a:r>
          </a:p>
          <a:p>
            <a:pPr eaLnBrk="1" hangingPunct="1"/>
            <a:r>
              <a:rPr lang="cs-CZ" altLang="en-US" sz="2800" smtClean="0"/>
              <a:t>Sazba daně</a:t>
            </a:r>
          </a:p>
          <a:p>
            <a:pPr eaLnBrk="1" hangingPunct="1"/>
            <a:r>
              <a:rPr lang="cs-CZ" altLang="en-US" sz="2800" smtClean="0"/>
              <a:t>Korekční prvky</a:t>
            </a:r>
          </a:p>
          <a:p>
            <a:pPr eaLnBrk="1" hangingPunct="1"/>
            <a:r>
              <a:rPr lang="cs-CZ" altLang="en-US" sz="2800" smtClean="0"/>
              <a:t>Rozpočtové určení daně</a:t>
            </a:r>
          </a:p>
          <a:p>
            <a:pPr eaLnBrk="1" hangingPunct="1"/>
            <a:r>
              <a:rPr lang="cs-CZ" altLang="en-US" sz="2800" smtClean="0"/>
              <a:t>Správce daně</a:t>
            </a:r>
          </a:p>
          <a:p>
            <a:pPr eaLnBrk="1" hangingPunct="1"/>
            <a:r>
              <a:rPr lang="cs-CZ" altLang="en-US" sz="2800" smtClean="0"/>
              <a:t>Podmínky placení</a:t>
            </a:r>
          </a:p>
        </p:txBody>
      </p:sp>
    </p:spTree>
    <p:extLst>
      <p:ext uri="{BB962C8B-B14F-4D97-AF65-F5344CB8AC3E}">
        <p14:creationId xmlns:p14="http://schemas.microsoft.com/office/powerpoint/2010/main" val="279011218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 z příjmů fyzických osob</a:t>
            </a:r>
            <a:endParaRPr lang="en-US" dirty="0"/>
          </a:p>
        </p:txBody>
      </p:sp>
      <p:sp>
        <p:nvSpPr>
          <p:cNvPr id="3" name="Zástupný symbol pro obsah 2"/>
          <p:cNvSpPr>
            <a:spLocks noGrp="1"/>
          </p:cNvSpPr>
          <p:nvPr>
            <p:ph idx="1"/>
          </p:nvPr>
        </p:nvSpPr>
        <p:spPr/>
        <p:txBody>
          <a:bodyPr/>
          <a:lstStyle/>
          <a:p>
            <a:r>
              <a:rPr lang="cs-CZ" dirty="0" smtClean="0"/>
              <a:t>Přímá </a:t>
            </a:r>
          </a:p>
          <a:p>
            <a:r>
              <a:rPr lang="cs-CZ" dirty="0" smtClean="0"/>
              <a:t>Důchodová</a:t>
            </a:r>
          </a:p>
          <a:p>
            <a:r>
              <a:rPr lang="cs-CZ" dirty="0" smtClean="0"/>
              <a:t>In personam</a:t>
            </a:r>
            <a:endParaRPr lang="en-US"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75</a:t>
            </a:fld>
            <a:endParaRPr lang="cs-CZ" altLang="cs-CZ" dirty="0"/>
          </a:p>
        </p:txBody>
      </p:sp>
    </p:spTree>
    <p:extLst>
      <p:ext uri="{BB962C8B-B14F-4D97-AF65-F5344CB8AC3E}">
        <p14:creationId xmlns:p14="http://schemas.microsoft.com/office/powerpoint/2010/main" val="55772737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en-US" smtClean="0">
                <a:latin typeface="Arial" charset="0"/>
              </a:rPr>
              <a:t>Subjekt daně - poplatník</a:t>
            </a:r>
          </a:p>
        </p:txBody>
      </p:sp>
      <p:sp>
        <p:nvSpPr>
          <p:cNvPr id="5123" name="Rectangle 3"/>
          <p:cNvSpPr>
            <a:spLocks noGrp="1" noChangeArrowheads="1"/>
          </p:cNvSpPr>
          <p:nvPr>
            <p:ph type="body" idx="1"/>
          </p:nvPr>
        </p:nvSpPr>
        <p:spPr/>
        <p:txBody>
          <a:bodyPr/>
          <a:lstStyle/>
          <a:p>
            <a:r>
              <a:rPr lang="cs-CZ" altLang="en-US" sz="2000" smtClean="0"/>
              <a:t>Poplatníky daně z příjmů fyzických osob jsou fyzické osoby.</a:t>
            </a:r>
          </a:p>
          <a:p>
            <a:pPr>
              <a:buFont typeface="Wingdings" pitchFamily="2" charset="2"/>
              <a:buNone/>
            </a:pPr>
            <a:r>
              <a:rPr lang="cs-CZ" altLang="en-US" sz="2000" smtClean="0"/>
              <a:t>	- Rezidenti: poplatníci, kteří mají na území České republiky bydliště nebo se zde obvykle zdržují; mají daňovou povinnost, která se vztahuje jak na příjmy plynoucí ze zdrojů na území České republiky, tak i na příjmy plynoucí ze zdrojů v zahraničí.</a:t>
            </a:r>
          </a:p>
          <a:p>
            <a:pPr>
              <a:buFont typeface="Wingdings" pitchFamily="2" charset="2"/>
              <a:buNone/>
            </a:pPr>
            <a:r>
              <a:rPr lang="cs-CZ" altLang="en-US" sz="2000" smtClean="0"/>
              <a:t>	- Nonrezidenti: poplatníci ostatní; mají daňovou povinnost, která se vztahuje jen na příjmy plynoucí ze zdrojů na území České republiky. </a:t>
            </a:r>
          </a:p>
          <a:p>
            <a:pPr>
              <a:buFont typeface="Wingdings" pitchFamily="2" charset="2"/>
              <a:buNone/>
            </a:pPr>
            <a:r>
              <a:rPr lang="cs-CZ" altLang="en-US" sz="2000" smtClean="0"/>
              <a:t>	- pravidlo 183 dnů</a:t>
            </a:r>
          </a:p>
          <a:p>
            <a:pPr>
              <a:buFont typeface="Wingdings" pitchFamily="2" charset="2"/>
              <a:buNone/>
            </a:pPr>
            <a:r>
              <a:rPr lang="cs-CZ" altLang="en-US" sz="2000" smtClean="0"/>
              <a:t>	- bydlištěm na území České republiky se rozumí místo, kde má poplatník stálý byt za okolností, z nichž lze usuzovat na jeho úmysl trvale se v tomto bytě zdržovat.</a:t>
            </a:r>
            <a:endParaRPr lang="cs-CZ" altLang="en-US" sz="2000" smtClean="0">
              <a:latin typeface="Arial" charset="0"/>
            </a:endParaRPr>
          </a:p>
          <a:p>
            <a:endParaRPr lang="cs-CZ" altLang="en-US" sz="2000" smtClean="0"/>
          </a:p>
        </p:txBody>
      </p:sp>
    </p:spTree>
    <p:extLst>
      <p:ext uri="{BB962C8B-B14F-4D97-AF65-F5344CB8AC3E}">
        <p14:creationId xmlns:p14="http://schemas.microsoft.com/office/powerpoint/2010/main" val="422026244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ltLang="en-US" sz="2800" smtClean="0">
                <a:latin typeface="Arial" charset="0"/>
              </a:rPr>
              <a:t>Subjekt daně – plátce daně z příjmů</a:t>
            </a:r>
          </a:p>
        </p:txBody>
      </p:sp>
      <p:sp>
        <p:nvSpPr>
          <p:cNvPr id="6147" name="Rectangle 3"/>
          <p:cNvSpPr>
            <a:spLocks noGrp="1" noChangeArrowheads="1"/>
          </p:cNvSpPr>
          <p:nvPr>
            <p:ph type="body" idx="1"/>
          </p:nvPr>
        </p:nvSpPr>
        <p:spPr/>
        <p:txBody>
          <a:bodyPr/>
          <a:lstStyle/>
          <a:p>
            <a:r>
              <a:rPr lang="cs-CZ" altLang="en-US" smtClean="0">
                <a:latin typeface="Arial" charset="0"/>
              </a:rPr>
              <a:t>Plátcem daně se rozumí osoba se sídlem nebo bydlištěm na území České republiky, která podle tohoto zákona odvádí správci daně daň nebo zálohu na daň, které jsou vybrány od poplatníků nebo poplatníkům sraženy, nebo úhradu na zajištění daně</a:t>
            </a:r>
          </a:p>
          <a:p>
            <a:r>
              <a:rPr lang="cs-CZ" altLang="en-US" smtClean="0">
                <a:latin typeface="Arial" charset="0"/>
              </a:rPr>
              <a:t>Zaměstnavatel</a:t>
            </a:r>
          </a:p>
          <a:p>
            <a:r>
              <a:rPr lang="cs-CZ" altLang="en-US" smtClean="0">
                <a:latin typeface="Arial" charset="0"/>
              </a:rPr>
              <a:t>Banka</a:t>
            </a:r>
          </a:p>
          <a:p>
            <a:r>
              <a:rPr lang="cs-CZ" altLang="en-US" smtClean="0">
                <a:latin typeface="Arial" charset="0"/>
              </a:rPr>
              <a:t>Společnost vyplácející podíl na zisku</a:t>
            </a:r>
          </a:p>
          <a:p>
            <a:r>
              <a:rPr lang="cs-CZ" altLang="en-US" smtClean="0">
                <a:latin typeface="Arial" charset="0"/>
              </a:rPr>
              <a:t>Další osoby, které sráží daň</a:t>
            </a:r>
          </a:p>
        </p:txBody>
      </p:sp>
    </p:spTree>
    <p:extLst>
      <p:ext uri="{BB962C8B-B14F-4D97-AF65-F5344CB8AC3E}">
        <p14:creationId xmlns:p14="http://schemas.microsoft.com/office/powerpoint/2010/main" val="184436238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en-US" smtClean="0">
                <a:latin typeface="Arial" charset="0"/>
              </a:rPr>
              <a:t>Objekt daně</a:t>
            </a:r>
          </a:p>
        </p:txBody>
      </p:sp>
      <p:sp>
        <p:nvSpPr>
          <p:cNvPr id="7171" name="Rectangle 3"/>
          <p:cNvSpPr>
            <a:spLocks noGrp="1" noChangeArrowheads="1"/>
          </p:cNvSpPr>
          <p:nvPr>
            <p:ph type="body" idx="1"/>
          </p:nvPr>
        </p:nvSpPr>
        <p:spPr/>
        <p:txBody>
          <a:bodyPr/>
          <a:lstStyle/>
          <a:p>
            <a:r>
              <a:rPr lang="cs-CZ" altLang="en-US" smtClean="0"/>
              <a:t>Předmětem daně z příjmů fyzických osob jsou</a:t>
            </a:r>
          </a:p>
          <a:p>
            <a:pPr>
              <a:buFont typeface="Wingdings" pitchFamily="2" charset="2"/>
              <a:buNone/>
            </a:pPr>
            <a:r>
              <a:rPr lang="cs-CZ" altLang="en-US" smtClean="0"/>
              <a:t>	a) příjmy ze závislé činnosti a funkční požitky (§ 6),</a:t>
            </a:r>
          </a:p>
          <a:p>
            <a:pPr>
              <a:buFont typeface="Wingdings" pitchFamily="2" charset="2"/>
              <a:buNone/>
            </a:pPr>
            <a:r>
              <a:rPr lang="cs-CZ" altLang="en-US" smtClean="0"/>
              <a:t>	b) příjmy ze samostatné činnosti (§ 7),</a:t>
            </a:r>
          </a:p>
          <a:p>
            <a:pPr>
              <a:buFont typeface="Wingdings" pitchFamily="2" charset="2"/>
              <a:buNone/>
            </a:pPr>
            <a:r>
              <a:rPr lang="cs-CZ" altLang="en-US" smtClean="0"/>
              <a:t>	c) příjmy z kapitálového majetku (§ 8),</a:t>
            </a:r>
          </a:p>
          <a:p>
            <a:pPr>
              <a:buFont typeface="Wingdings" pitchFamily="2" charset="2"/>
              <a:buNone/>
            </a:pPr>
            <a:r>
              <a:rPr lang="cs-CZ" altLang="en-US" smtClean="0"/>
              <a:t>	d) příjmy z nájmu (§ 9),</a:t>
            </a:r>
          </a:p>
          <a:p>
            <a:pPr>
              <a:buFont typeface="Wingdings" pitchFamily="2" charset="2"/>
              <a:buNone/>
            </a:pPr>
            <a:r>
              <a:rPr lang="cs-CZ" altLang="en-US" smtClean="0"/>
              <a:t>	e) ostatní příjmy (§ 10).</a:t>
            </a:r>
          </a:p>
          <a:p>
            <a:pPr>
              <a:buFont typeface="Wingdings" pitchFamily="2" charset="2"/>
              <a:buNone/>
            </a:pPr>
            <a:endParaRPr lang="cs-CZ" altLang="en-US" smtClean="0"/>
          </a:p>
          <a:p>
            <a:r>
              <a:rPr lang="cs-CZ" altLang="en-US" smtClean="0"/>
              <a:t>Příjmem se rozumí příjem peněžní i nepeněžní dosažený i směnou.</a:t>
            </a:r>
          </a:p>
          <a:p>
            <a:endParaRPr lang="cs-CZ" altLang="en-US" smtClean="0"/>
          </a:p>
        </p:txBody>
      </p:sp>
    </p:spTree>
    <p:extLst>
      <p:ext uri="{BB962C8B-B14F-4D97-AF65-F5344CB8AC3E}">
        <p14:creationId xmlns:p14="http://schemas.microsoft.com/office/powerpoint/2010/main" val="381921336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en-US" smtClean="0"/>
              <a:t>Dílčí základ daně podle § 6</a:t>
            </a:r>
          </a:p>
        </p:txBody>
      </p:sp>
      <p:sp>
        <p:nvSpPr>
          <p:cNvPr id="8195" name="Rectangle 3"/>
          <p:cNvSpPr>
            <a:spLocks noGrp="1" noChangeArrowheads="1"/>
          </p:cNvSpPr>
          <p:nvPr>
            <p:ph type="body" idx="1"/>
          </p:nvPr>
        </p:nvSpPr>
        <p:spPr/>
        <p:txBody>
          <a:bodyPr/>
          <a:lstStyle/>
          <a:p>
            <a:r>
              <a:rPr lang="cs-CZ" altLang="en-US" smtClean="0"/>
              <a:t>Příjmy z pracovněprávních poměrů a poměrů obdobných</a:t>
            </a:r>
          </a:p>
          <a:p>
            <a:r>
              <a:rPr lang="cs-CZ" altLang="en-US" smtClean="0"/>
              <a:t>Příjmy za práci členů družstev, společníků a jednatelů</a:t>
            </a:r>
          </a:p>
          <a:p>
            <a:r>
              <a:rPr lang="cs-CZ" altLang="en-US" smtClean="0"/>
              <a:t>Odměny členů statutárních orgánů</a:t>
            </a:r>
          </a:p>
          <a:p>
            <a:r>
              <a:rPr lang="cs-CZ" altLang="en-US" smtClean="0"/>
              <a:t>Funkční požitky</a:t>
            </a:r>
          </a:p>
          <a:p>
            <a:r>
              <a:rPr lang="cs-CZ" altLang="en-US" smtClean="0"/>
              <a:t>1 % ze vstupní ceny vozidla používaného též pro soukromé účely, minimálně však 1,000 Kč</a:t>
            </a:r>
          </a:p>
          <a:p>
            <a:pPr>
              <a:buFont typeface="Wingdings" pitchFamily="2" charset="2"/>
              <a:buNone/>
            </a:pPr>
            <a:endParaRPr lang="cs-CZ" altLang="en-US" smtClean="0"/>
          </a:p>
          <a:p>
            <a:endParaRPr lang="cs-CZ" altLang="en-US" smtClean="0"/>
          </a:p>
        </p:txBody>
      </p:sp>
    </p:spTree>
    <p:extLst>
      <p:ext uri="{BB962C8B-B14F-4D97-AF65-F5344CB8AC3E}">
        <p14:creationId xmlns:p14="http://schemas.microsoft.com/office/powerpoint/2010/main" val="38610048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1384300" y="552450"/>
            <a:ext cx="7286625" cy="6413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i="1" smtClean="0">
                <a:solidFill>
                  <a:schemeClr val="tx1"/>
                </a:solidFill>
                <a:effectLst>
                  <a:outerShdw blurRad="38100" dist="38100" dir="2700000" algn="tl">
                    <a:srgbClr val="C0C0C0"/>
                  </a:outerShdw>
                </a:effectLst>
              </a:rPr>
              <a:t>Charakteristika DPFO</a:t>
            </a:r>
          </a:p>
        </p:txBody>
      </p:sp>
      <p:sp>
        <p:nvSpPr>
          <p:cNvPr id="17411" name="Rectangle 3"/>
          <p:cNvSpPr>
            <a:spLocks noGrp="1" noChangeArrowheads="1"/>
          </p:cNvSpPr>
          <p:nvPr>
            <p:ph type="body" idx="4294967295"/>
          </p:nvPr>
        </p:nvSpPr>
        <p:spPr>
          <a:xfrm>
            <a:off x="1676400" y="2259013"/>
            <a:ext cx="7010400" cy="42449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solidFill>
                  <a:schemeClr val="tx2"/>
                </a:solidFill>
              </a:rPr>
              <a:t>Daň přímá</a:t>
            </a:r>
            <a:r>
              <a:rPr lang="en-GB" altLang="cs-CZ"/>
              <a:t> </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   </a:t>
            </a:r>
            <a:r>
              <a:rPr lang="en-GB" altLang="cs-CZ"/>
              <a:t>– </a:t>
            </a:r>
            <a:r>
              <a:rPr lang="en-GB" altLang="cs-CZ" b="1"/>
              <a:t>subjekt </a:t>
            </a:r>
            <a:r>
              <a:rPr lang="cs-CZ" altLang="cs-CZ" b="1"/>
              <a:t>- </a:t>
            </a:r>
            <a:r>
              <a:rPr lang="en-GB" altLang="cs-CZ" b="1"/>
              <a:t>osoba POPLATNÍKA</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solidFill>
                  <a:schemeClr val="tx2"/>
                </a:solidFill>
              </a:rPr>
              <a:t>Daň důchodová</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a:t>       </a:t>
            </a:r>
            <a:r>
              <a:rPr lang="en-GB" altLang="cs-CZ" b="1"/>
              <a:t>-  zdaňuje se PŘÍJEM</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a:solidFill>
                  <a:schemeClr val="tx2"/>
                </a:solidFill>
              </a:rPr>
              <a:t>Komplexní daň</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a:t>  </a:t>
            </a:r>
            <a:r>
              <a:rPr lang="en-GB" altLang="cs-CZ" b="1"/>
              <a:t>-  zdaňuje  občany, podnikatele</a:t>
            </a:r>
          </a:p>
          <a:p>
            <a:pPr marL="341313" indent="-341313" defTabSz="449263" eaLnBrk="1" hangingPunct="1">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a:t> </a:t>
            </a:r>
            <a:r>
              <a:rPr lang="cs-CZ" altLang="cs-CZ" b="1"/>
              <a:t> </a:t>
            </a:r>
            <a:r>
              <a:rPr lang="en-GB" altLang="cs-CZ" b="1"/>
              <a:t>-  fyzické a právnické osoby</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a:p>
        </p:txBody>
      </p:sp>
    </p:spTree>
    <p:extLst>
      <p:ext uri="{BB962C8B-B14F-4D97-AF65-F5344CB8AC3E}">
        <p14:creationId xmlns:p14="http://schemas.microsoft.com/office/powerpoint/2010/main" val="959841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en-US" smtClean="0"/>
              <a:t>Výjimka</a:t>
            </a:r>
          </a:p>
        </p:txBody>
      </p:sp>
      <p:sp>
        <p:nvSpPr>
          <p:cNvPr id="9219" name="Rectangle 3"/>
          <p:cNvSpPr>
            <a:spLocks noGrp="1" noChangeArrowheads="1"/>
          </p:cNvSpPr>
          <p:nvPr>
            <p:ph type="body" idx="1"/>
          </p:nvPr>
        </p:nvSpPr>
        <p:spPr/>
        <p:txBody>
          <a:bodyPr/>
          <a:lstStyle/>
          <a:p>
            <a:pPr>
              <a:lnSpc>
                <a:spcPct val="90000"/>
              </a:lnSpc>
            </a:pPr>
            <a:r>
              <a:rPr lang="cs-CZ" altLang="en-US" smtClean="0"/>
              <a:t>Příjmy do 10,000 Kč z dohody o provedení práce – srážková daň 15 %</a:t>
            </a:r>
          </a:p>
          <a:p>
            <a:pPr>
              <a:lnSpc>
                <a:spcPct val="90000"/>
              </a:lnSpc>
            </a:pPr>
            <a:r>
              <a:rPr lang="cs-CZ" altLang="en-US" smtClean="0"/>
              <a:t>Cestovní výdaje</a:t>
            </a:r>
          </a:p>
          <a:p>
            <a:pPr>
              <a:lnSpc>
                <a:spcPct val="90000"/>
              </a:lnSpc>
            </a:pPr>
            <a:r>
              <a:rPr lang="cs-CZ" altLang="en-US" smtClean="0"/>
              <a:t>Stravné</a:t>
            </a:r>
          </a:p>
          <a:p>
            <a:pPr>
              <a:lnSpc>
                <a:spcPct val="90000"/>
              </a:lnSpc>
            </a:pPr>
            <a:r>
              <a:rPr lang="cs-CZ" altLang="en-US" smtClean="0"/>
              <a:t>Oděvy, ochranné pomůcky, čistící prostředky apod.</a:t>
            </a:r>
          </a:p>
          <a:p>
            <a:pPr>
              <a:lnSpc>
                <a:spcPct val="90000"/>
              </a:lnSpc>
            </a:pPr>
            <a:r>
              <a:rPr lang="cs-CZ" altLang="en-US" smtClean="0"/>
              <a:t>Zálohy přijaté z-ncem</a:t>
            </a:r>
          </a:p>
          <a:p>
            <a:pPr>
              <a:lnSpc>
                <a:spcPct val="90000"/>
              </a:lnSpc>
            </a:pPr>
            <a:r>
              <a:rPr lang="cs-CZ" altLang="en-US" smtClean="0"/>
              <a:t>Náhrady za opotřebení vlastního nářadí</a:t>
            </a:r>
          </a:p>
          <a:p>
            <a:pPr>
              <a:lnSpc>
                <a:spcPct val="90000"/>
              </a:lnSpc>
            </a:pPr>
            <a:r>
              <a:rPr lang="cs-CZ" altLang="en-US" smtClean="0">
                <a:latin typeface="Arial" charset="0"/>
              </a:rPr>
              <a:t>Platby z-vatele do 30.000 Kč jako příspěvek na penzijní připojištění</a:t>
            </a:r>
          </a:p>
        </p:txBody>
      </p:sp>
    </p:spTree>
    <p:extLst>
      <p:ext uri="{BB962C8B-B14F-4D97-AF65-F5344CB8AC3E}">
        <p14:creationId xmlns:p14="http://schemas.microsoft.com/office/powerpoint/2010/main" val="376082767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en-US" smtClean="0"/>
              <a:t>Dílčí základ daně podle § 6</a:t>
            </a:r>
          </a:p>
        </p:txBody>
      </p:sp>
      <p:sp>
        <p:nvSpPr>
          <p:cNvPr id="10243" name="Rectangle 3"/>
          <p:cNvSpPr>
            <a:spLocks noGrp="1" noChangeArrowheads="1"/>
          </p:cNvSpPr>
          <p:nvPr>
            <p:ph type="body" idx="1"/>
          </p:nvPr>
        </p:nvSpPr>
        <p:spPr/>
        <p:txBody>
          <a:bodyPr/>
          <a:lstStyle/>
          <a:p>
            <a:pPr>
              <a:buFont typeface="Wingdings" pitchFamily="2" charset="2"/>
              <a:buNone/>
            </a:pPr>
            <a:r>
              <a:rPr lang="cs-CZ" altLang="en-US" b="1" u="sng" smtClean="0"/>
              <a:t>Celkový úhrn příjmů od jednoho zaměstnavatele zvýšený o SaZP</a:t>
            </a:r>
          </a:p>
          <a:p>
            <a:pPr>
              <a:buFont typeface="Wingdings" pitchFamily="2" charset="2"/>
              <a:buNone/>
            </a:pPr>
            <a:endParaRPr lang="cs-CZ" altLang="en-US" smtClean="0"/>
          </a:p>
          <a:p>
            <a:pPr>
              <a:buFont typeface="Wingdings" pitchFamily="2" charset="2"/>
              <a:buNone/>
            </a:pPr>
            <a:r>
              <a:rPr lang="cs-CZ" altLang="en-US" smtClean="0"/>
              <a:t>Pojistné na soc. zab. + příspěvek na státní politiku zaměstnanosti – 25 %</a:t>
            </a:r>
          </a:p>
          <a:p>
            <a:pPr>
              <a:buFont typeface="Wingdings" pitchFamily="2" charset="2"/>
              <a:buNone/>
            </a:pPr>
            <a:r>
              <a:rPr lang="cs-CZ" altLang="en-US" smtClean="0"/>
              <a:t>Pojistné na všeobecné zdrav. poj – 9 %</a:t>
            </a:r>
          </a:p>
          <a:p>
            <a:pPr>
              <a:buFont typeface="Wingdings" pitchFamily="2" charset="2"/>
              <a:buNone/>
            </a:pPr>
            <a:endParaRPr lang="cs-CZ" altLang="en-US" b="1" smtClean="0"/>
          </a:p>
          <a:p>
            <a:pPr>
              <a:buFont typeface="Wingdings" pitchFamily="2" charset="2"/>
              <a:buNone/>
            </a:pPr>
            <a:r>
              <a:rPr lang="cs-CZ" altLang="en-US" b="1" smtClean="0"/>
              <a:t>CELKEM 34 % </a:t>
            </a:r>
            <a:r>
              <a:rPr lang="cs-CZ" altLang="en-US" smtClean="0"/>
              <a:t>z hrubé mzdy</a:t>
            </a:r>
            <a:endParaRPr lang="cs-CZ" altLang="en-US" b="1" smtClean="0"/>
          </a:p>
          <a:p>
            <a:pPr>
              <a:buFont typeface="Wingdings" pitchFamily="2" charset="2"/>
              <a:buNone/>
            </a:pPr>
            <a:endParaRPr lang="cs-CZ" altLang="en-US" smtClean="0"/>
          </a:p>
        </p:txBody>
      </p:sp>
    </p:spTree>
    <p:extLst>
      <p:ext uri="{BB962C8B-B14F-4D97-AF65-F5344CB8AC3E}">
        <p14:creationId xmlns:p14="http://schemas.microsoft.com/office/powerpoint/2010/main" val="342202210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en-US" smtClean="0"/>
              <a:t>Osvobození - § 4</a:t>
            </a:r>
          </a:p>
        </p:txBody>
      </p:sp>
      <p:sp>
        <p:nvSpPr>
          <p:cNvPr id="17411" name="Rectangle 3"/>
          <p:cNvSpPr>
            <a:spLocks noGrp="1" noChangeArrowheads="1"/>
          </p:cNvSpPr>
          <p:nvPr>
            <p:ph type="body" idx="1"/>
          </p:nvPr>
        </p:nvSpPr>
        <p:spPr/>
        <p:txBody>
          <a:bodyPr/>
          <a:lstStyle/>
          <a:p>
            <a:pPr>
              <a:lnSpc>
                <a:spcPct val="90000"/>
              </a:lnSpc>
            </a:pPr>
            <a:r>
              <a:rPr lang="cs-CZ" altLang="en-US" dirty="0" smtClean="0"/>
              <a:t>příjmy z prodeje rodinného domu, bytu, včetně souvisejícího pozemku (časový test 2, resp. 5 let)</a:t>
            </a:r>
          </a:p>
          <a:p>
            <a:pPr>
              <a:lnSpc>
                <a:spcPct val="90000"/>
              </a:lnSpc>
            </a:pPr>
            <a:r>
              <a:rPr lang="pl-PL" altLang="en-US" dirty="0" smtClean="0"/>
              <a:t>příjmy z prodeje movitých věcí (u některých časový test 1 rok)</a:t>
            </a:r>
          </a:p>
          <a:p>
            <a:pPr>
              <a:lnSpc>
                <a:spcPct val="90000"/>
              </a:lnSpc>
            </a:pPr>
            <a:r>
              <a:rPr lang="pl-PL" altLang="en-US" dirty="0" smtClean="0"/>
              <a:t>příjmy z prodeje cenných papírů (časový test 6 měsíců)</a:t>
            </a:r>
          </a:p>
          <a:p>
            <a:pPr>
              <a:lnSpc>
                <a:spcPct val="90000"/>
              </a:lnSpc>
            </a:pPr>
            <a:r>
              <a:rPr lang="pl-PL" altLang="en-US" dirty="0" smtClean="0"/>
              <a:t>důchody, dávky, stipendia a mnoho dalších</a:t>
            </a:r>
            <a:endParaRPr lang="cs-CZ" altLang="en-US" dirty="0" smtClean="0"/>
          </a:p>
        </p:txBody>
      </p:sp>
    </p:spTree>
    <p:extLst>
      <p:ext uri="{BB962C8B-B14F-4D97-AF65-F5344CB8AC3E}">
        <p14:creationId xmlns:p14="http://schemas.microsoft.com/office/powerpoint/2010/main" val="278541778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en-US" smtClean="0"/>
              <a:t>Základ daně</a:t>
            </a:r>
          </a:p>
        </p:txBody>
      </p:sp>
      <p:sp>
        <p:nvSpPr>
          <p:cNvPr id="18435" name="Rectangle 3"/>
          <p:cNvSpPr>
            <a:spLocks noGrp="1" noChangeArrowheads="1"/>
          </p:cNvSpPr>
          <p:nvPr>
            <p:ph type="body" idx="1"/>
          </p:nvPr>
        </p:nvSpPr>
        <p:spPr/>
        <p:txBody>
          <a:bodyPr/>
          <a:lstStyle/>
          <a:p>
            <a:pPr>
              <a:buFont typeface="Wingdings" pitchFamily="2" charset="2"/>
              <a:buNone/>
            </a:pPr>
            <a:endParaRPr lang="cs-CZ" altLang="en-US" sz="4400" smtClean="0"/>
          </a:p>
          <a:p>
            <a:pPr>
              <a:buFont typeface="Wingdings" pitchFamily="2" charset="2"/>
              <a:buNone/>
            </a:pPr>
            <a:r>
              <a:rPr lang="cs-CZ" altLang="en-US" sz="4400" smtClean="0"/>
              <a:t>		ZD = </a:t>
            </a:r>
            <a:r>
              <a:rPr lang="el-GR" altLang="en-US" sz="4400" smtClean="0">
                <a:cs typeface="Arial" charset="0"/>
              </a:rPr>
              <a:t>Σ</a:t>
            </a:r>
            <a:r>
              <a:rPr lang="cs-CZ" altLang="en-US" sz="4400" smtClean="0">
                <a:cs typeface="Arial" charset="0"/>
              </a:rPr>
              <a:t> DZD</a:t>
            </a:r>
            <a:endParaRPr lang="el-GR" altLang="en-US" sz="4400" smtClean="0">
              <a:cs typeface="Arial" charset="0"/>
            </a:endParaRPr>
          </a:p>
        </p:txBody>
      </p:sp>
    </p:spTree>
    <p:extLst>
      <p:ext uri="{BB962C8B-B14F-4D97-AF65-F5344CB8AC3E}">
        <p14:creationId xmlns:p14="http://schemas.microsoft.com/office/powerpoint/2010/main" val="45233711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en-US" smtClean="0"/>
              <a:t>Způsob výpočtu DPFO</a:t>
            </a:r>
          </a:p>
        </p:txBody>
      </p:sp>
      <p:sp>
        <p:nvSpPr>
          <p:cNvPr id="19459" name="Rectangle 3"/>
          <p:cNvSpPr>
            <a:spLocks noGrp="1" noChangeArrowheads="1"/>
          </p:cNvSpPr>
          <p:nvPr>
            <p:ph type="body" idx="1"/>
          </p:nvPr>
        </p:nvSpPr>
        <p:spPr/>
        <p:txBody>
          <a:bodyPr/>
          <a:lstStyle/>
          <a:p>
            <a:pPr>
              <a:lnSpc>
                <a:spcPct val="90000"/>
              </a:lnSpc>
              <a:buFont typeface="Wingdings" pitchFamily="2" charset="2"/>
              <a:buNone/>
            </a:pPr>
            <a:r>
              <a:rPr lang="cs-CZ" altLang="en-US" sz="1800" smtClean="0"/>
              <a:t>	1.</a:t>
            </a:r>
            <a:r>
              <a:rPr lang="cs-CZ" altLang="en-US" sz="3200" smtClean="0"/>
              <a:t> </a:t>
            </a:r>
            <a:r>
              <a:rPr lang="cs-CZ" altLang="en-US" sz="1800" smtClean="0"/>
              <a:t>Rozdělit příjmy do § 6-10 podle druhu</a:t>
            </a:r>
          </a:p>
          <a:p>
            <a:pPr>
              <a:lnSpc>
                <a:spcPct val="90000"/>
              </a:lnSpc>
              <a:buFont typeface="Wingdings" pitchFamily="2" charset="2"/>
              <a:buNone/>
            </a:pPr>
            <a:r>
              <a:rPr lang="cs-CZ" altLang="en-US" sz="1800" smtClean="0"/>
              <a:t>	2.  Z příjmů vymezit příjmy osvobozené a příjmy podléhající  srážkové dani</a:t>
            </a:r>
          </a:p>
          <a:p>
            <a:pPr>
              <a:lnSpc>
                <a:spcPct val="90000"/>
              </a:lnSpc>
              <a:buFont typeface="Wingdings" pitchFamily="2" charset="2"/>
              <a:buNone/>
            </a:pPr>
            <a:r>
              <a:rPr lang="cs-CZ" altLang="en-US" sz="1800" smtClean="0"/>
              <a:t>	3. Určit výši DZD</a:t>
            </a:r>
          </a:p>
          <a:p>
            <a:pPr>
              <a:lnSpc>
                <a:spcPct val="90000"/>
              </a:lnSpc>
              <a:buFont typeface="Wingdings" pitchFamily="2" charset="2"/>
              <a:buNone/>
            </a:pPr>
            <a:r>
              <a:rPr lang="cs-CZ" altLang="en-US" sz="1800" smtClean="0"/>
              <a:t>	4. Určit ZD</a:t>
            </a:r>
          </a:p>
          <a:p>
            <a:pPr>
              <a:lnSpc>
                <a:spcPct val="90000"/>
              </a:lnSpc>
              <a:buFont typeface="Wingdings" pitchFamily="2" charset="2"/>
              <a:buNone/>
            </a:pPr>
            <a:r>
              <a:rPr lang="cs-CZ" altLang="en-US" sz="1800" smtClean="0"/>
              <a:t>	5. Odečíst nezdanitelné částky a odčitatelné položky</a:t>
            </a:r>
          </a:p>
          <a:p>
            <a:pPr>
              <a:lnSpc>
                <a:spcPct val="90000"/>
              </a:lnSpc>
              <a:buFont typeface="Wingdings" pitchFamily="2" charset="2"/>
              <a:buNone/>
            </a:pPr>
            <a:r>
              <a:rPr lang="cs-CZ" altLang="en-US" sz="1800" smtClean="0"/>
              <a:t>	6. Aplikovat sazbu daně</a:t>
            </a:r>
          </a:p>
          <a:p>
            <a:pPr>
              <a:lnSpc>
                <a:spcPct val="90000"/>
              </a:lnSpc>
              <a:buFont typeface="Wingdings" pitchFamily="2" charset="2"/>
              <a:buNone/>
            </a:pPr>
            <a:r>
              <a:rPr lang="cs-CZ" altLang="en-US" sz="1800" smtClean="0"/>
              <a:t>	7. Aplikovat slevy na dani</a:t>
            </a:r>
          </a:p>
          <a:p>
            <a:pPr>
              <a:lnSpc>
                <a:spcPct val="90000"/>
              </a:lnSpc>
              <a:buFont typeface="Wingdings" pitchFamily="2" charset="2"/>
              <a:buNone/>
            </a:pPr>
            <a:r>
              <a:rPr lang="cs-CZ" altLang="en-US" sz="1800" smtClean="0"/>
              <a:t>	8. Aplikovat daňové zvýhodnění na děti</a:t>
            </a:r>
          </a:p>
          <a:p>
            <a:pPr>
              <a:lnSpc>
                <a:spcPct val="90000"/>
              </a:lnSpc>
              <a:buFont typeface="Wingdings" pitchFamily="2" charset="2"/>
              <a:buNone/>
            </a:pPr>
            <a:r>
              <a:rPr lang="cs-CZ" altLang="en-US" sz="1800" smtClean="0"/>
              <a:t>	9. Odečíst od daňové povinnosti již uhrazené zálohy</a:t>
            </a:r>
          </a:p>
          <a:p>
            <a:pPr>
              <a:lnSpc>
                <a:spcPct val="90000"/>
              </a:lnSpc>
            </a:pPr>
            <a:endParaRPr lang="cs-CZ" altLang="en-US" sz="2000" smtClean="0"/>
          </a:p>
        </p:txBody>
      </p:sp>
    </p:spTree>
    <p:extLst>
      <p:ext uri="{BB962C8B-B14F-4D97-AF65-F5344CB8AC3E}">
        <p14:creationId xmlns:p14="http://schemas.microsoft.com/office/powerpoint/2010/main" val="19471710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en-US" smtClean="0"/>
              <a:t>Způsob výpočtu DPFO</a:t>
            </a:r>
          </a:p>
        </p:txBody>
      </p:sp>
      <p:sp>
        <p:nvSpPr>
          <p:cNvPr id="20483" name="Rectangle 3"/>
          <p:cNvSpPr>
            <a:spLocks noGrp="1" noChangeArrowheads="1"/>
          </p:cNvSpPr>
          <p:nvPr>
            <p:ph type="body" idx="1"/>
          </p:nvPr>
        </p:nvSpPr>
        <p:spPr/>
        <p:txBody>
          <a:bodyPr/>
          <a:lstStyle/>
          <a:p>
            <a:pPr>
              <a:lnSpc>
                <a:spcPct val="80000"/>
              </a:lnSpc>
              <a:buFont typeface="Wingdings" pitchFamily="2" charset="2"/>
              <a:buNone/>
            </a:pPr>
            <a:r>
              <a:rPr lang="cs-CZ" altLang="en-US" sz="1800" dirty="0" smtClean="0"/>
              <a:t>  	Základ daně = </a:t>
            </a:r>
            <a:r>
              <a:rPr lang="el-GR" altLang="en-US" sz="1800" dirty="0" smtClean="0">
                <a:cs typeface="Arial" charset="0"/>
              </a:rPr>
              <a:t>Σ</a:t>
            </a:r>
            <a:r>
              <a:rPr lang="cs-CZ" altLang="en-US" sz="1800" dirty="0" smtClean="0">
                <a:cs typeface="Arial" charset="0"/>
              </a:rPr>
              <a:t> DZD</a:t>
            </a:r>
          </a:p>
          <a:p>
            <a:pPr>
              <a:lnSpc>
                <a:spcPct val="80000"/>
              </a:lnSpc>
              <a:buFont typeface="Wingdings" pitchFamily="2" charset="2"/>
              <a:buNone/>
            </a:pPr>
            <a:r>
              <a:rPr lang="cs-CZ" altLang="en-US" sz="1800" dirty="0" smtClean="0"/>
              <a:t>	</a:t>
            </a:r>
            <a:r>
              <a:rPr lang="cs-CZ" altLang="en-US" sz="1800" u="sng" dirty="0" smtClean="0"/>
              <a:t>- Nezdanitelné částky a odčitatelné položky</a:t>
            </a:r>
            <a:r>
              <a:rPr lang="cs-CZ" altLang="en-US" sz="1800" dirty="0" smtClean="0"/>
              <a:t> </a:t>
            </a:r>
            <a:r>
              <a:rPr lang="cs-CZ" altLang="en-US" sz="1600" dirty="0" smtClean="0"/>
              <a:t>(§ 15 a 34)</a:t>
            </a:r>
            <a:endParaRPr lang="cs-CZ" altLang="en-US" sz="1800" dirty="0" smtClean="0"/>
          </a:p>
          <a:p>
            <a:pPr>
              <a:lnSpc>
                <a:spcPct val="80000"/>
              </a:lnSpc>
              <a:buFont typeface="Wingdings" pitchFamily="2" charset="2"/>
              <a:buNone/>
            </a:pPr>
            <a:r>
              <a:rPr lang="cs-CZ" altLang="en-US" sz="1800" dirty="0" smtClean="0"/>
              <a:t>	Upravený základ daně</a:t>
            </a:r>
          </a:p>
          <a:p>
            <a:pPr>
              <a:lnSpc>
                <a:spcPct val="80000"/>
              </a:lnSpc>
              <a:buFont typeface="Wingdings" pitchFamily="2" charset="2"/>
              <a:buNone/>
            </a:pPr>
            <a:r>
              <a:rPr lang="cs-CZ" altLang="en-US" sz="1800" dirty="0" smtClean="0"/>
              <a:t>	Základ daně zaokrouhlený		</a:t>
            </a:r>
          </a:p>
          <a:p>
            <a:pPr>
              <a:lnSpc>
                <a:spcPct val="80000"/>
              </a:lnSpc>
              <a:buFont typeface="Wingdings" pitchFamily="2" charset="2"/>
              <a:buNone/>
            </a:pPr>
            <a:r>
              <a:rPr lang="cs-CZ" altLang="en-US" sz="1800" dirty="0" smtClean="0"/>
              <a:t>	DPFO brutto I (15 %)			</a:t>
            </a:r>
          </a:p>
          <a:p>
            <a:pPr>
              <a:lnSpc>
                <a:spcPct val="80000"/>
              </a:lnSpc>
              <a:buFont typeface="Wingdings" pitchFamily="2" charset="2"/>
              <a:buNone/>
            </a:pPr>
            <a:r>
              <a:rPr lang="cs-CZ" altLang="en-US" sz="1800" dirty="0" smtClean="0"/>
              <a:t>    </a:t>
            </a:r>
            <a:r>
              <a:rPr lang="cs-CZ" altLang="en-US" sz="1800" u="sng" dirty="0" smtClean="0"/>
              <a:t>- Slevy na dani (§ 35ba, 35bb, 35bc)</a:t>
            </a:r>
          </a:p>
          <a:p>
            <a:pPr>
              <a:lnSpc>
                <a:spcPct val="80000"/>
              </a:lnSpc>
              <a:buFont typeface="Wingdings" pitchFamily="2" charset="2"/>
              <a:buNone/>
            </a:pPr>
            <a:r>
              <a:rPr lang="cs-CZ" altLang="en-US" sz="1800" dirty="0" smtClean="0"/>
              <a:t>	DPFO brutto II (</a:t>
            </a:r>
            <a:r>
              <a:rPr lang="en-US" altLang="en-US" sz="1800" dirty="0" smtClean="0">
                <a:cs typeface="Arial" charset="0"/>
              </a:rPr>
              <a:t>&gt;</a:t>
            </a:r>
            <a:r>
              <a:rPr lang="cs-CZ" altLang="en-US" sz="1800" dirty="0" smtClean="0">
                <a:cs typeface="Arial" charset="0"/>
              </a:rPr>
              <a:t> nebo = 0)</a:t>
            </a:r>
            <a:r>
              <a:rPr lang="cs-CZ" altLang="en-US" sz="1800" dirty="0" smtClean="0"/>
              <a:t>			</a:t>
            </a:r>
          </a:p>
          <a:p>
            <a:pPr>
              <a:lnSpc>
                <a:spcPct val="80000"/>
              </a:lnSpc>
              <a:buFont typeface="Wingdings" pitchFamily="2" charset="2"/>
              <a:buNone/>
            </a:pPr>
            <a:r>
              <a:rPr lang="cs-CZ" altLang="en-US" sz="1800" dirty="0" smtClean="0"/>
              <a:t>  	</a:t>
            </a:r>
            <a:r>
              <a:rPr lang="cs-CZ" altLang="en-US" sz="1800" u="sng" dirty="0" smtClean="0"/>
              <a:t>- Daňové zvýhodnění na děti (sleva)</a:t>
            </a:r>
          </a:p>
          <a:p>
            <a:pPr>
              <a:lnSpc>
                <a:spcPct val="80000"/>
              </a:lnSpc>
              <a:buFont typeface="Wingdings" pitchFamily="2" charset="2"/>
              <a:buNone/>
            </a:pPr>
            <a:r>
              <a:rPr lang="cs-CZ" altLang="en-US" sz="1800" dirty="0" smtClean="0"/>
              <a:t>	</a:t>
            </a:r>
            <a:r>
              <a:rPr lang="cs-CZ" altLang="en-US" sz="1800" b="1" dirty="0" smtClean="0"/>
              <a:t>DPFO netto</a:t>
            </a:r>
            <a:r>
              <a:rPr lang="cs-CZ" altLang="en-US" sz="1800" dirty="0" smtClean="0"/>
              <a:t>				</a:t>
            </a:r>
            <a:endParaRPr lang="cs-CZ" altLang="en-US" sz="1800" b="1" dirty="0" smtClean="0"/>
          </a:p>
          <a:p>
            <a:pPr>
              <a:lnSpc>
                <a:spcPct val="80000"/>
              </a:lnSpc>
              <a:buFont typeface="Wingdings" pitchFamily="2" charset="2"/>
              <a:buNone/>
            </a:pPr>
            <a:r>
              <a:rPr lang="cs-CZ" altLang="en-US" sz="1800" b="1" dirty="0" smtClean="0"/>
              <a:t>  	</a:t>
            </a:r>
            <a:r>
              <a:rPr lang="cs-CZ" altLang="en-US" sz="1800" u="sng" dirty="0" smtClean="0"/>
              <a:t>-</a:t>
            </a:r>
            <a:r>
              <a:rPr lang="cs-CZ" altLang="en-US" sz="1800" b="1" u="sng" dirty="0" smtClean="0"/>
              <a:t> </a:t>
            </a:r>
            <a:r>
              <a:rPr lang="cs-CZ" altLang="en-US" sz="1800" u="sng" dirty="0" smtClean="0"/>
              <a:t>Uhrazené zálohy</a:t>
            </a:r>
            <a:r>
              <a:rPr lang="cs-CZ" altLang="en-US" sz="1800" b="1" u="sng" dirty="0" smtClean="0"/>
              <a:t>	____</a:t>
            </a:r>
            <a:endParaRPr lang="cs-CZ" altLang="en-US" sz="1800" u="sng" dirty="0" smtClean="0"/>
          </a:p>
          <a:p>
            <a:pPr>
              <a:lnSpc>
                <a:spcPct val="80000"/>
              </a:lnSpc>
              <a:buFont typeface="Wingdings" pitchFamily="2" charset="2"/>
              <a:buNone/>
            </a:pPr>
            <a:r>
              <a:rPr lang="cs-CZ" altLang="en-US" sz="1800" dirty="0" smtClean="0"/>
              <a:t>	</a:t>
            </a:r>
            <a:r>
              <a:rPr lang="cs-CZ" altLang="en-US" sz="1800" b="1" dirty="0" smtClean="0"/>
              <a:t>DOPLATEK/PŘEPLATEK</a:t>
            </a:r>
          </a:p>
        </p:txBody>
      </p:sp>
    </p:spTree>
    <p:extLst>
      <p:ext uri="{BB962C8B-B14F-4D97-AF65-F5344CB8AC3E}">
        <p14:creationId xmlns:p14="http://schemas.microsoft.com/office/powerpoint/2010/main" val="16172282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en-US" smtClean="0"/>
              <a:t>Nezdanitelné částky (§ 15)</a:t>
            </a:r>
          </a:p>
        </p:txBody>
      </p:sp>
      <p:sp>
        <p:nvSpPr>
          <p:cNvPr id="21507" name="Rectangle 3"/>
          <p:cNvSpPr>
            <a:spLocks noGrp="1" noChangeArrowheads="1"/>
          </p:cNvSpPr>
          <p:nvPr>
            <p:ph type="body" idx="1"/>
          </p:nvPr>
        </p:nvSpPr>
        <p:spPr/>
        <p:txBody>
          <a:bodyPr/>
          <a:lstStyle/>
          <a:p>
            <a:pPr>
              <a:lnSpc>
                <a:spcPct val="90000"/>
              </a:lnSpc>
            </a:pPr>
            <a:r>
              <a:rPr lang="cs-CZ" altLang="en-US" sz="1800" smtClean="0"/>
              <a:t>Dary – 2% ze základu daně, min. 1,000 Kč – 15 % ze základu daně</a:t>
            </a:r>
          </a:p>
          <a:p>
            <a:pPr>
              <a:lnSpc>
                <a:spcPct val="90000"/>
              </a:lnSpc>
            </a:pPr>
            <a:r>
              <a:rPr lang="cs-CZ" altLang="en-US" sz="1800" smtClean="0"/>
              <a:t>Úroky ze stavebního spoření, hypoúvěru apod. na stavbu určenou k bydlení, max. 300,000 Kč</a:t>
            </a:r>
          </a:p>
          <a:p>
            <a:pPr>
              <a:lnSpc>
                <a:spcPct val="90000"/>
              </a:lnSpc>
            </a:pPr>
            <a:r>
              <a:rPr lang="cs-CZ" altLang="en-US" sz="1800" smtClean="0"/>
              <a:t>Penzijní připojištění snížené o 12,000 Kč, max. 12,000 Kč</a:t>
            </a:r>
          </a:p>
          <a:p>
            <a:pPr>
              <a:lnSpc>
                <a:spcPct val="90000"/>
              </a:lnSpc>
            </a:pPr>
            <a:r>
              <a:rPr lang="cs-CZ" altLang="en-US" sz="1800" smtClean="0"/>
              <a:t>Životní pojištění, max. 12,000 Kč</a:t>
            </a:r>
          </a:p>
          <a:p>
            <a:pPr>
              <a:lnSpc>
                <a:spcPct val="90000"/>
              </a:lnSpc>
            </a:pPr>
            <a:r>
              <a:rPr lang="cs-CZ" altLang="en-US" sz="1800" smtClean="0"/>
              <a:t>Příspěvek odborům – 1,5 % z hrubé mzdy, max. 3,000 Kč</a:t>
            </a:r>
          </a:p>
          <a:p>
            <a:pPr>
              <a:lnSpc>
                <a:spcPct val="90000"/>
              </a:lnSpc>
            </a:pPr>
            <a:r>
              <a:rPr lang="cs-CZ" altLang="en-US" sz="1800" smtClean="0"/>
              <a:t>Úhrady za zkoušky ověřující výsledky dalšího vzdělávání, max. 10,000 Kč</a:t>
            </a:r>
          </a:p>
        </p:txBody>
      </p:sp>
    </p:spTree>
    <p:extLst>
      <p:ext uri="{BB962C8B-B14F-4D97-AF65-F5344CB8AC3E}">
        <p14:creationId xmlns:p14="http://schemas.microsoft.com/office/powerpoint/2010/main" val="209932645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en-US" sz="2300" smtClean="0"/>
              <a:t>Položky odčitatelné od základu daně (§ 34)</a:t>
            </a:r>
          </a:p>
        </p:txBody>
      </p:sp>
      <p:sp>
        <p:nvSpPr>
          <p:cNvPr id="22531" name="Rectangle 3"/>
          <p:cNvSpPr>
            <a:spLocks noGrp="1" noChangeArrowheads="1"/>
          </p:cNvSpPr>
          <p:nvPr>
            <p:ph type="body" idx="1"/>
          </p:nvPr>
        </p:nvSpPr>
        <p:spPr/>
        <p:txBody>
          <a:bodyPr/>
          <a:lstStyle/>
          <a:p>
            <a:r>
              <a:rPr lang="cs-CZ" altLang="en-US" smtClean="0"/>
              <a:t>daňová ztráta (max. 5 let),</a:t>
            </a:r>
          </a:p>
          <a:p>
            <a:r>
              <a:rPr lang="cs-CZ" altLang="en-US" smtClean="0"/>
              <a:t>100 % výdajů (nákladů), které poplatník vynaložil při realizaci projektů výzkumu a vývoje </a:t>
            </a:r>
          </a:p>
          <a:p>
            <a:r>
              <a:rPr lang="cs-CZ" altLang="en-US" smtClean="0"/>
              <a:t>závazné posouzení na výdaje na výzkum a vývoj</a:t>
            </a:r>
          </a:p>
        </p:txBody>
      </p:sp>
    </p:spTree>
    <p:extLst>
      <p:ext uri="{BB962C8B-B14F-4D97-AF65-F5344CB8AC3E}">
        <p14:creationId xmlns:p14="http://schemas.microsoft.com/office/powerpoint/2010/main" val="213156663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ltLang="en-US" smtClean="0"/>
              <a:t>Slevy na dani (§§ 35, 35a)</a:t>
            </a:r>
          </a:p>
        </p:txBody>
      </p:sp>
      <p:sp>
        <p:nvSpPr>
          <p:cNvPr id="23555" name="Rectangle 3"/>
          <p:cNvSpPr>
            <a:spLocks noGrp="1" noChangeArrowheads="1"/>
          </p:cNvSpPr>
          <p:nvPr>
            <p:ph type="body" idx="1"/>
          </p:nvPr>
        </p:nvSpPr>
        <p:spPr/>
        <p:txBody>
          <a:bodyPr/>
          <a:lstStyle/>
          <a:p>
            <a:r>
              <a:rPr lang="cs-CZ" altLang="en-US" smtClean="0"/>
              <a:t>18 000 Kč za každého zaměstnance se zdravotním postižením </a:t>
            </a:r>
          </a:p>
          <a:p>
            <a:r>
              <a:rPr lang="cs-CZ" altLang="en-US" smtClean="0"/>
              <a:t>60 000 Kč za každého zaměstnance s těžším zdravotním postižením </a:t>
            </a:r>
          </a:p>
          <a:p>
            <a:r>
              <a:rPr lang="cs-CZ" altLang="en-US" smtClean="0"/>
              <a:t>Investiční pobídka</a:t>
            </a:r>
          </a:p>
        </p:txBody>
      </p:sp>
    </p:spTree>
    <p:extLst>
      <p:ext uri="{BB962C8B-B14F-4D97-AF65-F5344CB8AC3E}">
        <p14:creationId xmlns:p14="http://schemas.microsoft.com/office/powerpoint/2010/main" val="3875108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en-US" smtClean="0"/>
              <a:t>Slevy na dani (§ 35ba) </a:t>
            </a:r>
          </a:p>
        </p:txBody>
      </p:sp>
      <p:sp>
        <p:nvSpPr>
          <p:cNvPr id="24579" name="Rectangle 3"/>
          <p:cNvSpPr>
            <a:spLocks noGrp="1" noChangeArrowheads="1"/>
          </p:cNvSpPr>
          <p:nvPr>
            <p:ph type="body" idx="1"/>
          </p:nvPr>
        </p:nvSpPr>
        <p:spPr>
          <a:xfrm>
            <a:off x="509589" y="2017712"/>
            <a:ext cx="8082321" cy="4506179"/>
          </a:xfrm>
        </p:spPr>
        <p:txBody>
          <a:bodyPr/>
          <a:lstStyle/>
          <a:p>
            <a:r>
              <a:rPr lang="cs-CZ" altLang="en-US" sz="2000" dirty="0" smtClean="0"/>
              <a:t>24.840 Kč na poplatníka; PRDUCH!</a:t>
            </a:r>
          </a:p>
          <a:p>
            <a:r>
              <a:rPr lang="cs-CZ" altLang="en-US" sz="2000" dirty="0" smtClean="0"/>
              <a:t>24.840 Kč na manželku,</a:t>
            </a:r>
          </a:p>
          <a:p>
            <a:r>
              <a:rPr lang="cs-CZ" altLang="en-US" sz="2000" dirty="0" smtClean="0"/>
              <a:t>2.520 Kč, pobírá-li poplatník invalidní důchod pro invaliditu 1. nebo 2. stupně,</a:t>
            </a:r>
          </a:p>
          <a:p>
            <a:r>
              <a:rPr lang="cs-CZ" altLang="en-US" sz="2000" dirty="0" smtClean="0"/>
              <a:t>5.040 Kč, pobírá-li poplatník invalidní důchod pro invaliditu 3. stupně,</a:t>
            </a:r>
          </a:p>
          <a:p>
            <a:r>
              <a:rPr lang="cs-CZ" altLang="en-US" sz="2000" dirty="0" smtClean="0"/>
              <a:t>16.140 Kč, je-li poplatník držitelem průkazu ZTP/P,</a:t>
            </a:r>
          </a:p>
          <a:p>
            <a:r>
              <a:rPr lang="cs-CZ" altLang="en-US" sz="2000" dirty="0" smtClean="0"/>
              <a:t>4.020 Kč u poplatníka – studenta,</a:t>
            </a:r>
          </a:p>
          <a:p>
            <a:r>
              <a:rPr lang="cs-CZ" altLang="en-US" sz="2000" dirty="0" smtClean="0"/>
              <a:t>Za umístění dítěte – </a:t>
            </a:r>
            <a:r>
              <a:rPr lang="cs-CZ" altLang="en-US" sz="2000" dirty="0" err="1" smtClean="0"/>
              <a:t>školkovné</a:t>
            </a:r>
            <a:r>
              <a:rPr lang="cs-CZ" altLang="en-US" sz="2000" dirty="0" smtClean="0"/>
              <a:t> (§ 35bb),</a:t>
            </a:r>
          </a:p>
          <a:p>
            <a:r>
              <a:rPr lang="cs-CZ" altLang="en-US" sz="2000" dirty="0" smtClean="0"/>
              <a:t>Za evidenci </a:t>
            </a:r>
            <a:r>
              <a:rPr lang="cs-CZ" altLang="en-US" sz="2000" dirty="0"/>
              <a:t>tržeb </a:t>
            </a:r>
            <a:r>
              <a:rPr lang="cs-CZ" altLang="en-US" sz="2000" dirty="0" smtClean="0"/>
              <a:t>– </a:t>
            </a:r>
            <a:r>
              <a:rPr lang="cs-CZ" altLang="en-US" sz="2000" dirty="0"/>
              <a:t>5 000 </a:t>
            </a:r>
            <a:r>
              <a:rPr lang="cs-CZ" altLang="en-US" sz="2000" dirty="0" smtClean="0"/>
              <a:t>Kč, max. ve </a:t>
            </a:r>
            <a:r>
              <a:rPr lang="cs-CZ" altLang="en-US" sz="2000" dirty="0"/>
              <a:t>výši kladného rozdílu mezi 15 % dílčího základu daně ze samostatné činnosti a základní slevy na </a:t>
            </a:r>
            <a:r>
              <a:rPr lang="cs-CZ" altLang="en-US" sz="2000" dirty="0" smtClean="0"/>
              <a:t>poplatníka, pouze </a:t>
            </a:r>
            <a:r>
              <a:rPr lang="cs-CZ" altLang="en-US" sz="2000" dirty="0"/>
              <a:t>ve zdaňovacím období, ve kterém poplatník poprvé zaevidoval </a:t>
            </a:r>
            <a:r>
              <a:rPr lang="cs-CZ" altLang="en-US" sz="2000" dirty="0" smtClean="0"/>
              <a:t>tržbu.</a:t>
            </a:r>
          </a:p>
        </p:txBody>
      </p:sp>
    </p:spTree>
    <p:extLst>
      <p:ext uri="{BB962C8B-B14F-4D97-AF65-F5344CB8AC3E}">
        <p14:creationId xmlns:p14="http://schemas.microsoft.com/office/powerpoint/2010/main" val="1969249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1384300" y="780728"/>
            <a:ext cx="7286625" cy="58695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p>
            <a:pPr algn="ctr" defTabSz="449263" eaLnBrk="1" hangingPunct="1">
              <a:buClr>
                <a:srgbClr val="00CC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b="1" i="1" dirty="0" err="1" smtClean="0">
                <a:effectLst>
                  <a:outerShdw blurRad="38100" dist="38100" dir="2700000" algn="tl">
                    <a:srgbClr val="C0C0C0"/>
                  </a:outerShdw>
                </a:effectLst>
              </a:rPr>
              <a:t>Základní</a:t>
            </a:r>
            <a:r>
              <a:rPr lang="en-GB" altLang="cs-CZ" sz="3200" b="1" i="1" dirty="0" smtClean="0">
                <a:effectLst>
                  <a:outerShdw blurRad="38100" dist="38100" dir="2700000" algn="tl">
                    <a:srgbClr val="C0C0C0"/>
                  </a:outerShdw>
                </a:effectLst>
              </a:rPr>
              <a:t> </a:t>
            </a:r>
            <a:r>
              <a:rPr lang="en-GB" altLang="cs-CZ" sz="3200" b="1" i="1" dirty="0" err="1" smtClean="0">
                <a:effectLst>
                  <a:outerShdw blurRad="38100" dist="38100" dir="2700000" algn="tl">
                    <a:srgbClr val="C0C0C0"/>
                  </a:outerShdw>
                </a:effectLst>
              </a:rPr>
              <a:t>konstrukční</a:t>
            </a:r>
            <a:r>
              <a:rPr lang="en-GB" altLang="cs-CZ" sz="3200" b="1" i="1" dirty="0" smtClean="0">
                <a:effectLst>
                  <a:outerShdw blurRad="38100" dist="38100" dir="2700000" algn="tl">
                    <a:srgbClr val="C0C0C0"/>
                  </a:outerShdw>
                </a:effectLst>
              </a:rPr>
              <a:t> </a:t>
            </a:r>
            <a:r>
              <a:rPr lang="en-GB" altLang="cs-CZ" sz="3200" b="1" i="1" dirty="0" err="1" smtClean="0">
                <a:effectLst>
                  <a:outerShdw blurRad="38100" dist="38100" dir="2700000" algn="tl">
                    <a:srgbClr val="C0C0C0"/>
                  </a:outerShdw>
                </a:effectLst>
              </a:rPr>
              <a:t>prvky</a:t>
            </a:r>
            <a:r>
              <a:rPr lang="en-GB" altLang="cs-CZ" sz="3200" b="1" i="1" dirty="0" smtClean="0">
                <a:effectLst>
                  <a:outerShdw blurRad="38100" dist="38100" dir="2700000" algn="tl">
                    <a:srgbClr val="C0C0C0"/>
                  </a:outerShdw>
                </a:effectLst>
              </a:rPr>
              <a:t> DPFO</a:t>
            </a:r>
          </a:p>
        </p:txBody>
      </p:sp>
      <p:sp>
        <p:nvSpPr>
          <p:cNvPr id="19459" name="Rectangle 3"/>
          <p:cNvSpPr>
            <a:spLocks noGrp="1" noChangeArrowheads="1"/>
          </p:cNvSpPr>
          <p:nvPr>
            <p:ph type="body" idx="4294967295"/>
          </p:nvPr>
        </p:nvSpPr>
        <p:spPr>
          <a:xfrm>
            <a:off x="838200" y="1734912"/>
            <a:ext cx="8008938" cy="371475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a:t>Subjekty</a:t>
            </a:r>
            <a:r>
              <a:rPr lang="en-GB" altLang="cs-CZ" b="1" i="1" dirty="0"/>
              <a:t> </a:t>
            </a:r>
            <a:r>
              <a:rPr lang="en-GB" altLang="cs-CZ" b="1" i="1" dirty="0" err="1"/>
              <a:t>daně</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Předmět</a:t>
            </a:r>
            <a:r>
              <a:rPr lang="en-GB" altLang="cs-CZ" b="1" i="1" dirty="0"/>
              <a:t> </a:t>
            </a:r>
            <a:r>
              <a:rPr lang="en-GB" altLang="cs-CZ" b="1" i="1" dirty="0" err="1"/>
              <a:t>daně</a:t>
            </a:r>
            <a:r>
              <a:rPr lang="en-GB" altLang="cs-CZ" b="1" i="1" dirty="0"/>
              <a:t> </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Základ</a:t>
            </a:r>
            <a:r>
              <a:rPr lang="en-GB" altLang="cs-CZ" b="1" i="1" dirty="0"/>
              <a:t> </a:t>
            </a:r>
            <a:r>
              <a:rPr lang="en-GB" altLang="cs-CZ" b="1" i="1" dirty="0" err="1"/>
              <a:t>daně</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Sazba</a:t>
            </a:r>
            <a:r>
              <a:rPr lang="en-GB" altLang="cs-CZ" b="1" i="1" dirty="0"/>
              <a:t> </a:t>
            </a:r>
            <a:r>
              <a:rPr lang="en-GB" altLang="cs-CZ" b="1" i="1" dirty="0" err="1"/>
              <a:t>daně</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Splatnost</a:t>
            </a:r>
            <a:r>
              <a:rPr lang="en-GB" altLang="cs-CZ" b="1" i="1" dirty="0"/>
              <a:t> </a:t>
            </a:r>
            <a:r>
              <a:rPr lang="en-GB" altLang="cs-CZ" b="1" i="1" dirty="0" err="1"/>
              <a:t>daně</a:t>
            </a:r>
            <a:r>
              <a:rPr lang="en-GB" altLang="cs-CZ" b="1" i="1" dirty="0"/>
              <a:t> </a:t>
            </a:r>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Podávání</a:t>
            </a:r>
            <a:r>
              <a:rPr lang="en-GB" altLang="cs-CZ" b="1" i="1" dirty="0"/>
              <a:t> </a:t>
            </a:r>
            <a:r>
              <a:rPr lang="en-GB" altLang="cs-CZ" b="1" i="1" dirty="0" err="1"/>
              <a:t>daňových</a:t>
            </a:r>
            <a:r>
              <a:rPr lang="en-GB" altLang="cs-CZ" b="1" i="1" dirty="0"/>
              <a:t> </a:t>
            </a:r>
            <a:r>
              <a:rPr lang="en-GB" altLang="cs-CZ" b="1" i="1" dirty="0" err="1"/>
              <a:t>přiznání</a:t>
            </a:r>
            <a:endParaRPr lang="en-GB" altLang="cs-CZ" b="1" i="1" dirty="0"/>
          </a:p>
          <a:p>
            <a:pPr marL="341313" indent="-341313" defTabSz="449263" eaLnBrk="1" hangingPunct="1">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Správa</a:t>
            </a:r>
            <a:r>
              <a:rPr lang="en-GB" altLang="cs-CZ" b="1" i="1" dirty="0"/>
              <a:t> </a:t>
            </a:r>
            <a:r>
              <a:rPr lang="en-GB" altLang="cs-CZ" b="1" i="1" dirty="0" err="1"/>
              <a:t>daně</a:t>
            </a:r>
            <a:endParaRPr lang="en-GB" altLang="cs-CZ" b="1" i="1" dirty="0"/>
          </a:p>
        </p:txBody>
      </p:sp>
    </p:spTree>
    <p:extLst>
      <p:ext uri="{BB962C8B-B14F-4D97-AF65-F5344CB8AC3E}">
        <p14:creationId xmlns:p14="http://schemas.microsoft.com/office/powerpoint/2010/main" val="15728270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en-US" smtClean="0"/>
              <a:t>Daňové zvýhodnění (§ 35c)</a:t>
            </a:r>
          </a:p>
        </p:txBody>
      </p:sp>
      <p:sp>
        <p:nvSpPr>
          <p:cNvPr id="25603" name="Rectangle 3"/>
          <p:cNvSpPr>
            <a:spLocks noGrp="1" noChangeArrowheads="1"/>
          </p:cNvSpPr>
          <p:nvPr>
            <p:ph type="body" idx="1"/>
          </p:nvPr>
        </p:nvSpPr>
        <p:spPr/>
        <p:txBody>
          <a:bodyPr/>
          <a:lstStyle/>
          <a:p>
            <a:r>
              <a:rPr lang="cs-CZ" altLang="en-US" dirty="0" smtClean="0"/>
              <a:t>15.204 Kč ročně za vyživované dítě žijící s poplatníkem ve společné domácnosti, </a:t>
            </a:r>
            <a:r>
              <a:rPr lang="cs-CZ" altLang="cs-CZ" dirty="0" smtClean="0"/>
              <a:t>19.4</a:t>
            </a:r>
            <a:r>
              <a:rPr lang="en-US" altLang="cs-CZ" dirty="0" smtClean="0"/>
              <a:t>04 </a:t>
            </a:r>
            <a:r>
              <a:rPr lang="en-US" altLang="cs-CZ" dirty="0" err="1"/>
              <a:t>ročně</a:t>
            </a:r>
            <a:r>
              <a:rPr lang="en-US" altLang="cs-CZ" dirty="0"/>
              <a:t> </a:t>
            </a:r>
            <a:r>
              <a:rPr lang="en-US" altLang="cs-CZ" dirty="0" err="1" smtClean="0"/>
              <a:t>na</a:t>
            </a:r>
            <a:r>
              <a:rPr lang="en-US" altLang="cs-CZ" dirty="0" smtClean="0"/>
              <a:t> </a:t>
            </a:r>
            <a:r>
              <a:rPr lang="en-US" altLang="cs-CZ" dirty="0" err="1" smtClean="0"/>
              <a:t>druhé</a:t>
            </a:r>
            <a:r>
              <a:rPr lang="en-US" altLang="cs-CZ" dirty="0" smtClean="0"/>
              <a:t> </a:t>
            </a:r>
            <a:r>
              <a:rPr lang="en-US" altLang="cs-CZ" dirty="0" err="1" smtClean="0"/>
              <a:t>dítě</a:t>
            </a:r>
            <a:r>
              <a:rPr lang="en-US" altLang="cs-CZ" dirty="0" smtClean="0"/>
              <a:t> a </a:t>
            </a:r>
            <a:r>
              <a:rPr lang="cs-CZ" altLang="cs-CZ" dirty="0" smtClean="0"/>
              <a:t>24.2</a:t>
            </a:r>
            <a:r>
              <a:rPr lang="en-US" altLang="cs-CZ" dirty="0" smtClean="0"/>
              <a:t>04 </a:t>
            </a:r>
            <a:r>
              <a:rPr lang="en-US" altLang="cs-CZ" dirty="0" err="1"/>
              <a:t>Kč</a:t>
            </a:r>
            <a:r>
              <a:rPr lang="en-US" altLang="cs-CZ" dirty="0"/>
              <a:t> </a:t>
            </a:r>
            <a:r>
              <a:rPr lang="en-US" altLang="cs-CZ" dirty="0" err="1" smtClean="0"/>
              <a:t>ročně</a:t>
            </a:r>
            <a:r>
              <a:rPr lang="en-US" altLang="cs-CZ" dirty="0" smtClean="0"/>
              <a:t> </a:t>
            </a:r>
            <a:r>
              <a:rPr lang="en-US" altLang="cs-CZ" dirty="0" err="1" smtClean="0"/>
              <a:t>na</a:t>
            </a:r>
            <a:r>
              <a:rPr lang="en-US" altLang="cs-CZ" dirty="0" smtClean="0"/>
              <a:t> </a:t>
            </a:r>
            <a:r>
              <a:rPr lang="en-US" altLang="cs-CZ" dirty="0" err="1" smtClean="0"/>
              <a:t>třetí</a:t>
            </a:r>
            <a:r>
              <a:rPr lang="en-US" altLang="cs-CZ" dirty="0" smtClean="0"/>
              <a:t> a </a:t>
            </a:r>
            <a:r>
              <a:rPr lang="en-US" altLang="cs-CZ" dirty="0" err="1" smtClean="0"/>
              <a:t>každé</a:t>
            </a:r>
            <a:r>
              <a:rPr lang="en-US" altLang="cs-CZ" dirty="0" smtClean="0"/>
              <a:t> </a:t>
            </a:r>
            <a:r>
              <a:rPr lang="en-US" altLang="cs-CZ" dirty="0" err="1" smtClean="0"/>
              <a:t>další</a:t>
            </a:r>
            <a:r>
              <a:rPr lang="en-US" altLang="cs-CZ" dirty="0" smtClean="0"/>
              <a:t> </a:t>
            </a:r>
            <a:r>
              <a:rPr lang="en-US" altLang="cs-CZ" dirty="0" err="1" smtClean="0"/>
              <a:t>dítě</a:t>
            </a:r>
            <a:endParaRPr lang="cs-CZ" altLang="en-US" dirty="0" smtClean="0"/>
          </a:p>
          <a:p>
            <a:r>
              <a:rPr lang="cs-CZ" altLang="en-US" dirty="0" smtClean="0"/>
              <a:t>Dvojnásobek dítě s průkazem ZTP/P</a:t>
            </a:r>
          </a:p>
          <a:p>
            <a:r>
              <a:rPr lang="cs-CZ" altLang="en-US" dirty="0" smtClean="0"/>
              <a:t>Do daňové povinnosti 0 Kč se jedná o slevu, pak o daňový bonus</a:t>
            </a:r>
          </a:p>
          <a:p>
            <a:r>
              <a:rPr lang="cs-CZ" altLang="en-US" dirty="0" smtClean="0"/>
              <a:t>Bonus se vyplácí v rozmezí 100 – 60.300 Kč ročně, je třeba alespoň šestinásobek min. mzdy</a:t>
            </a:r>
          </a:p>
        </p:txBody>
      </p:sp>
    </p:spTree>
    <p:extLst>
      <p:ext uri="{BB962C8B-B14F-4D97-AF65-F5344CB8AC3E}">
        <p14:creationId xmlns:p14="http://schemas.microsoft.com/office/powerpoint/2010/main" val="263727956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t>Porovnání § 6 a 7</a:t>
            </a:r>
            <a:endParaRPr lang="cs-CZ" dirty="0"/>
          </a:p>
        </p:txBody>
      </p:sp>
      <p:sp>
        <p:nvSpPr>
          <p:cNvPr id="7" name="Zástupný symbol pro obsah 6"/>
          <p:cNvSpPr>
            <a:spLocks noGrp="1"/>
          </p:cNvSpPr>
          <p:nvPr>
            <p:ph sz="half" idx="1"/>
          </p:nvPr>
        </p:nvSpPr>
        <p:spPr/>
        <p:txBody>
          <a:bodyPr/>
          <a:lstStyle/>
          <a:p>
            <a:pPr marL="0" indent="0">
              <a:buNone/>
            </a:pPr>
            <a:r>
              <a:rPr lang="cs-CZ" sz="2000" dirty="0" smtClean="0"/>
              <a:t>Zaměstnanec</a:t>
            </a:r>
          </a:p>
          <a:p>
            <a:pPr marL="0" indent="0">
              <a:buNone/>
            </a:pPr>
            <a:r>
              <a:rPr lang="cs-CZ" sz="2000" dirty="0" smtClean="0"/>
              <a:t>Hrubá mzda 		1000000</a:t>
            </a:r>
          </a:p>
          <a:p>
            <a:pPr marL="0" indent="0">
              <a:buNone/>
            </a:pPr>
            <a:r>
              <a:rPr lang="cs-CZ" sz="2000" dirty="0" err="1" smtClean="0"/>
              <a:t>Superhrubá</a:t>
            </a:r>
            <a:r>
              <a:rPr lang="cs-CZ" sz="2000" dirty="0" smtClean="0"/>
              <a:t> mzda 	1340000</a:t>
            </a:r>
          </a:p>
          <a:p>
            <a:pPr marL="0" indent="0">
              <a:buNone/>
            </a:pPr>
            <a:r>
              <a:rPr lang="cs-CZ" sz="2000" dirty="0" smtClean="0"/>
              <a:t>Daň br. I		201000</a:t>
            </a:r>
          </a:p>
          <a:p>
            <a:pPr marL="0" indent="0">
              <a:buNone/>
            </a:pPr>
            <a:r>
              <a:rPr lang="cs-CZ" sz="2000" dirty="0" smtClean="0"/>
              <a:t>Sleva			-24840</a:t>
            </a:r>
          </a:p>
          <a:p>
            <a:pPr marL="0" indent="0">
              <a:buNone/>
            </a:pPr>
            <a:r>
              <a:rPr lang="cs-CZ" sz="2000" dirty="0" smtClean="0"/>
              <a:t>Daň br. II		176160</a:t>
            </a:r>
          </a:p>
          <a:p>
            <a:pPr marL="0" indent="0">
              <a:buNone/>
            </a:pPr>
            <a:r>
              <a:rPr lang="cs-CZ" sz="2000" dirty="0" smtClean="0"/>
              <a:t>Daň. zvýhodnění	-15204</a:t>
            </a:r>
          </a:p>
          <a:p>
            <a:pPr marL="0" indent="0">
              <a:buNone/>
            </a:pPr>
            <a:r>
              <a:rPr lang="cs-CZ" sz="2000" dirty="0" smtClean="0"/>
              <a:t>Daň netto		160956</a:t>
            </a:r>
            <a:endParaRPr lang="cs-CZ" sz="2000" dirty="0"/>
          </a:p>
        </p:txBody>
      </p:sp>
      <p:sp>
        <p:nvSpPr>
          <p:cNvPr id="8" name="Zástupný symbol pro obsah 7"/>
          <p:cNvSpPr>
            <a:spLocks noGrp="1"/>
          </p:cNvSpPr>
          <p:nvPr>
            <p:ph sz="half" idx="2"/>
          </p:nvPr>
        </p:nvSpPr>
        <p:spPr/>
        <p:txBody>
          <a:bodyPr/>
          <a:lstStyle/>
          <a:p>
            <a:pPr marL="0" indent="0">
              <a:buNone/>
            </a:pPr>
            <a:r>
              <a:rPr lang="cs-CZ" sz="2000" dirty="0" smtClean="0"/>
              <a:t>Podnikatel</a:t>
            </a:r>
          </a:p>
          <a:p>
            <a:pPr marL="0" indent="0">
              <a:buNone/>
            </a:pPr>
            <a:r>
              <a:rPr lang="cs-CZ" sz="2000" dirty="0" smtClean="0"/>
              <a:t>Odměna</a:t>
            </a:r>
            <a:r>
              <a:rPr lang="cs-CZ" sz="2000" dirty="0"/>
              <a:t>		1000000</a:t>
            </a:r>
          </a:p>
          <a:p>
            <a:pPr marL="0" indent="0">
              <a:buNone/>
            </a:pPr>
            <a:r>
              <a:rPr lang="cs-CZ" sz="2000" dirty="0" smtClean="0"/>
              <a:t>Základ daně	</a:t>
            </a:r>
            <a:r>
              <a:rPr lang="cs-CZ" sz="2000" dirty="0"/>
              <a:t>	</a:t>
            </a:r>
            <a:r>
              <a:rPr lang="cs-CZ" sz="2000" dirty="0" smtClean="0"/>
              <a:t>600000</a:t>
            </a:r>
            <a:endParaRPr lang="cs-CZ" sz="2000" dirty="0"/>
          </a:p>
          <a:p>
            <a:pPr marL="0" indent="0">
              <a:buNone/>
            </a:pPr>
            <a:r>
              <a:rPr lang="cs-CZ" sz="2000" dirty="0"/>
              <a:t>Daň br. I		</a:t>
            </a:r>
            <a:r>
              <a:rPr lang="cs-CZ" sz="2000" dirty="0" smtClean="0"/>
              <a:t>90000</a:t>
            </a:r>
            <a:endParaRPr lang="cs-CZ" sz="2000" dirty="0"/>
          </a:p>
          <a:p>
            <a:pPr marL="0" indent="0">
              <a:buNone/>
            </a:pPr>
            <a:r>
              <a:rPr lang="cs-CZ" sz="2000" dirty="0"/>
              <a:t>Sleva			-24840</a:t>
            </a:r>
          </a:p>
          <a:p>
            <a:pPr marL="0" indent="0">
              <a:buNone/>
            </a:pPr>
            <a:r>
              <a:rPr lang="cs-CZ" sz="2000" dirty="0"/>
              <a:t>Daň br. II		</a:t>
            </a:r>
            <a:r>
              <a:rPr lang="cs-CZ" sz="2000" dirty="0" smtClean="0"/>
              <a:t>65160</a:t>
            </a:r>
            <a:endParaRPr lang="cs-CZ" sz="2000" dirty="0"/>
          </a:p>
          <a:p>
            <a:pPr marL="0" indent="0">
              <a:buNone/>
            </a:pPr>
            <a:r>
              <a:rPr lang="cs-CZ" sz="2000" dirty="0"/>
              <a:t>Daň. zvýhodnění	</a:t>
            </a:r>
            <a:r>
              <a:rPr lang="cs-CZ" sz="2000" dirty="0" smtClean="0"/>
              <a:t>-15204</a:t>
            </a:r>
            <a:endParaRPr lang="cs-CZ" sz="2000" dirty="0"/>
          </a:p>
          <a:p>
            <a:pPr marL="0" indent="0">
              <a:buNone/>
            </a:pPr>
            <a:r>
              <a:rPr lang="cs-CZ" sz="2000" dirty="0"/>
              <a:t>Daň netto		</a:t>
            </a:r>
            <a:r>
              <a:rPr lang="cs-CZ" sz="2000" dirty="0" smtClean="0"/>
              <a:t>49956</a:t>
            </a:r>
          </a:p>
          <a:p>
            <a:pPr marL="0" indent="0">
              <a:buNone/>
            </a:pPr>
            <a:endParaRPr lang="cs-CZ" sz="2000" dirty="0"/>
          </a:p>
          <a:p>
            <a:pPr marL="0" indent="0">
              <a:buNone/>
            </a:pPr>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91</a:t>
            </a:fld>
            <a:endParaRPr lang="cs-CZ" altLang="cs-CZ" dirty="0"/>
          </a:p>
        </p:txBody>
      </p:sp>
    </p:spTree>
    <p:extLst>
      <p:ext uri="{BB962C8B-B14F-4D97-AF65-F5344CB8AC3E}">
        <p14:creationId xmlns:p14="http://schemas.microsoft.com/office/powerpoint/2010/main" val="228548815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en-US" smtClean="0"/>
              <a:t>Roční zúčtování (§ 38ch)</a:t>
            </a:r>
          </a:p>
        </p:txBody>
      </p:sp>
      <p:sp>
        <p:nvSpPr>
          <p:cNvPr id="28675" name="Rectangle 3"/>
          <p:cNvSpPr>
            <a:spLocks noGrp="1" noChangeArrowheads="1"/>
          </p:cNvSpPr>
          <p:nvPr>
            <p:ph type="body" idx="1"/>
          </p:nvPr>
        </p:nvSpPr>
        <p:spPr/>
        <p:txBody>
          <a:bodyPr/>
          <a:lstStyle/>
          <a:p>
            <a:pPr>
              <a:lnSpc>
                <a:spcPct val="90000"/>
              </a:lnSpc>
            </a:pPr>
            <a:r>
              <a:rPr lang="cs-CZ" altLang="en-US" sz="2000" smtClean="0"/>
              <a:t>Jeden nebo postupně několik z-vatelů</a:t>
            </a:r>
          </a:p>
          <a:p>
            <a:pPr>
              <a:lnSpc>
                <a:spcPct val="90000"/>
              </a:lnSpc>
            </a:pPr>
            <a:r>
              <a:rPr lang="cs-CZ" altLang="en-US" sz="2000" smtClean="0"/>
              <a:t>Písemná žádost do 15.února</a:t>
            </a:r>
          </a:p>
          <a:p>
            <a:pPr>
              <a:lnSpc>
                <a:spcPct val="90000"/>
              </a:lnSpc>
            </a:pPr>
            <a:r>
              <a:rPr lang="cs-CZ" altLang="en-US" sz="2000" smtClean="0"/>
              <a:t>Poslední plátce daně</a:t>
            </a:r>
          </a:p>
          <a:p>
            <a:pPr>
              <a:lnSpc>
                <a:spcPct val="90000"/>
              </a:lnSpc>
            </a:pPr>
            <a:r>
              <a:rPr lang="cs-CZ" altLang="en-US" sz="2000" smtClean="0"/>
              <a:t>Doklady od všech předchozích plátců daně a další doklady k uplatnění slev a nezdanitelných částek</a:t>
            </a:r>
          </a:p>
          <a:p>
            <a:pPr>
              <a:lnSpc>
                <a:spcPct val="90000"/>
              </a:lnSpc>
            </a:pPr>
            <a:r>
              <a:rPr lang="cs-CZ" altLang="en-US" sz="2000" smtClean="0"/>
              <a:t>Nepodá sám daňové přiznání</a:t>
            </a:r>
          </a:p>
          <a:p>
            <a:pPr>
              <a:lnSpc>
                <a:spcPct val="90000"/>
              </a:lnSpc>
            </a:pPr>
            <a:r>
              <a:rPr lang="cs-CZ" altLang="en-US" sz="2000" smtClean="0"/>
              <a:t>Přeplatek bude uhrazen ve mzdě za březen</a:t>
            </a:r>
          </a:p>
        </p:txBody>
      </p:sp>
    </p:spTree>
    <p:extLst>
      <p:ext uri="{BB962C8B-B14F-4D97-AF65-F5344CB8AC3E}">
        <p14:creationId xmlns:p14="http://schemas.microsoft.com/office/powerpoint/2010/main" val="360722682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en-US" smtClean="0"/>
              <a:t>Daňové přiznání</a:t>
            </a:r>
          </a:p>
        </p:txBody>
      </p:sp>
      <p:sp>
        <p:nvSpPr>
          <p:cNvPr id="29699" name="Rectangle 3"/>
          <p:cNvSpPr>
            <a:spLocks noGrp="1" noChangeArrowheads="1"/>
          </p:cNvSpPr>
          <p:nvPr>
            <p:ph type="body" idx="1"/>
          </p:nvPr>
        </p:nvSpPr>
        <p:spPr/>
        <p:txBody>
          <a:bodyPr/>
          <a:lstStyle/>
          <a:p>
            <a:r>
              <a:rPr lang="cs-CZ" altLang="en-US" smtClean="0"/>
              <a:t>Každý, kdo má více DZD a jehož roční příjmy přesáhly 15,000 Kč nebo má ztrátu s výjimkou těch, kteří si nechají zpracovat roční zúčtování</a:t>
            </a:r>
          </a:p>
          <a:p>
            <a:r>
              <a:rPr lang="cs-CZ" altLang="en-US" smtClean="0"/>
              <a:t>Do 1.4., event. další lhůty</a:t>
            </a:r>
          </a:p>
        </p:txBody>
      </p:sp>
    </p:spTree>
    <p:extLst>
      <p:ext uri="{BB962C8B-B14F-4D97-AF65-F5344CB8AC3E}">
        <p14:creationId xmlns:p14="http://schemas.microsoft.com/office/powerpoint/2010/main" val="355886572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en-US" smtClean="0"/>
              <a:t>Správce daně + placení daně</a:t>
            </a:r>
          </a:p>
        </p:txBody>
      </p:sp>
      <p:sp>
        <p:nvSpPr>
          <p:cNvPr id="30723" name="Rectangle 3"/>
          <p:cNvSpPr>
            <a:spLocks noGrp="1" noChangeArrowheads="1"/>
          </p:cNvSpPr>
          <p:nvPr>
            <p:ph type="body" idx="1"/>
          </p:nvPr>
        </p:nvSpPr>
        <p:spPr/>
        <p:txBody>
          <a:bodyPr/>
          <a:lstStyle/>
          <a:p>
            <a:pPr>
              <a:lnSpc>
                <a:spcPct val="90000"/>
              </a:lnSpc>
            </a:pPr>
            <a:r>
              <a:rPr lang="cs-CZ" altLang="en-US" smtClean="0"/>
              <a:t>FÚ podle bydliště poplatníka</a:t>
            </a:r>
          </a:p>
          <a:p>
            <a:pPr>
              <a:lnSpc>
                <a:spcPct val="90000"/>
              </a:lnSpc>
            </a:pPr>
            <a:r>
              <a:rPr lang="cs-CZ" altLang="en-US" smtClean="0"/>
              <a:t>Splatnost daně ve lhůtě pro podání DP</a:t>
            </a:r>
          </a:p>
          <a:p>
            <a:pPr>
              <a:lnSpc>
                <a:spcPct val="90000"/>
              </a:lnSpc>
            </a:pPr>
            <a:r>
              <a:rPr lang="cs-CZ" altLang="en-US" smtClean="0"/>
              <a:t>Zálohy</a:t>
            </a:r>
          </a:p>
          <a:p>
            <a:pPr lvl="1">
              <a:lnSpc>
                <a:spcPct val="90000"/>
              </a:lnSpc>
            </a:pPr>
            <a:r>
              <a:rPr lang="cs-CZ" altLang="en-US" smtClean="0"/>
              <a:t>poslední známá daňová povinnost (mimo § 10)</a:t>
            </a:r>
          </a:p>
          <a:p>
            <a:pPr lvl="1">
              <a:lnSpc>
                <a:spcPct val="90000"/>
              </a:lnSpc>
            </a:pPr>
            <a:r>
              <a:rPr lang="cs-CZ" altLang="en-US" smtClean="0"/>
              <a:t>do 30 000 zálohy nejsou</a:t>
            </a:r>
          </a:p>
          <a:p>
            <a:pPr lvl="1">
              <a:lnSpc>
                <a:spcPct val="90000"/>
              </a:lnSpc>
            </a:pPr>
            <a:r>
              <a:rPr lang="cs-CZ" altLang="en-US" smtClean="0"/>
              <a:t>30 000 Kč - 150 000 Kč: 2 zálohy ve výši 40 % (15.6. a 15.12.)</a:t>
            </a:r>
          </a:p>
          <a:p>
            <a:pPr lvl="1">
              <a:lnSpc>
                <a:spcPct val="90000"/>
              </a:lnSpc>
            </a:pPr>
            <a:r>
              <a:rPr lang="cs-CZ" altLang="en-US" smtClean="0"/>
              <a:t>více než 150 000 Kč: 4 zálohy ve výši 25 % (15.3., 15.6., 15.9., 15.12.)</a:t>
            </a:r>
          </a:p>
          <a:p>
            <a:pPr lvl="1">
              <a:lnSpc>
                <a:spcPct val="90000"/>
              </a:lnSpc>
            </a:pPr>
            <a:r>
              <a:rPr lang="cs-CZ" altLang="en-US" smtClean="0"/>
              <a:t>výjimky pro osoby s příjmy podle § 6 (limity do 15 % - obvyklé zálohy, 15 – 50 % zálohy v poloviční výši, nad 50 % - zálohy platí jen zaměstnavatel)</a:t>
            </a:r>
          </a:p>
          <a:p>
            <a:pPr lvl="1">
              <a:lnSpc>
                <a:spcPct val="90000"/>
              </a:lnSpc>
            </a:pPr>
            <a:endParaRPr lang="cs-CZ" altLang="en-US" smtClean="0"/>
          </a:p>
        </p:txBody>
      </p:sp>
    </p:spTree>
    <p:extLst>
      <p:ext uri="{BB962C8B-B14F-4D97-AF65-F5344CB8AC3E}">
        <p14:creationId xmlns:p14="http://schemas.microsoft.com/office/powerpoint/2010/main" val="49553383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0" y="1600200"/>
            <a:ext cx="8229600" cy="4530725"/>
          </a:xfrm>
        </p:spPr>
        <p:txBody>
          <a:bodyPr/>
          <a:lstStyle/>
          <a:p>
            <a:pPr eaLnBrk="1" hangingPunct="1">
              <a:buFont typeface="Wingdings" pitchFamily="2" charset="2"/>
              <a:buNone/>
            </a:pPr>
            <a:r>
              <a:rPr lang="cs-CZ" altLang="en-US" dirty="0" smtClean="0"/>
              <a:t>		</a:t>
            </a:r>
          </a:p>
          <a:p>
            <a:pPr eaLnBrk="1" hangingPunct="1">
              <a:buFont typeface="Wingdings" pitchFamily="2" charset="2"/>
              <a:buNone/>
            </a:pPr>
            <a:endParaRPr lang="cs-CZ" altLang="en-US" dirty="0" smtClean="0"/>
          </a:p>
          <a:p>
            <a:pPr eaLnBrk="1" hangingPunct="1">
              <a:buFont typeface="Wingdings" pitchFamily="2" charset="2"/>
              <a:buNone/>
            </a:pPr>
            <a:r>
              <a:rPr lang="cs-CZ" altLang="en-US" dirty="0" smtClean="0"/>
              <a:t>		Děkuji za pozornost!</a:t>
            </a:r>
          </a:p>
        </p:txBody>
      </p:sp>
    </p:spTree>
    <p:extLst>
      <p:ext uri="{BB962C8B-B14F-4D97-AF65-F5344CB8AC3E}">
        <p14:creationId xmlns:p14="http://schemas.microsoft.com/office/powerpoint/2010/main" val="50997603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734</TotalTime>
  <Words>3548</Words>
  <Application>Microsoft Office PowerPoint</Application>
  <PresentationFormat>Předvádění na obrazovce (4:3)</PresentationFormat>
  <Paragraphs>585</Paragraphs>
  <Slides>95</Slides>
  <Notes>43</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95</vt:i4>
      </vt:variant>
    </vt:vector>
  </HeadingPairs>
  <TitlesOfParts>
    <vt:vector size="102" baseType="lpstr">
      <vt:lpstr>Arial</vt:lpstr>
      <vt:lpstr>Lucida Sans Unicode</vt:lpstr>
      <vt:lpstr>Tahoma</vt:lpstr>
      <vt:lpstr>Times New Roman</vt:lpstr>
      <vt:lpstr>Verdana</vt:lpstr>
      <vt:lpstr>Wingdings</vt:lpstr>
      <vt:lpstr>Prezentace_MU_CZ</vt:lpstr>
      <vt:lpstr>             Daň z příjmů</vt:lpstr>
      <vt:lpstr>  Daň z příjmů fyzických osob</vt:lpstr>
      <vt:lpstr>PRAMENY</vt:lpstr>
      <vt:lpstr>Prameny</vt:lpstr>
      <vt:lpstr>Historie</vt:lpstr>
      <vt:lpstr>Historie</vt:lpstr>
      <vt:lpstr>Daně placené obyvatelstvem</vt:lpstr>
      <vt:lpstr>Charakteristika DPFO</vt:lpstr>
      <vt:lpstr>Základní konstrukční prvky DPFO</vt:lpstr>
      <vt:lpstr>Korekční prvky DPFO</vt:lpstr>
      <vt:lpstr>         Koncepce zákona o daních z příjmů</vt:lpstr>
      <vt:lpstr>SUBJEKTY DPFO</vt:lpstr>
      <vt:lpstr>SUBJEKTY  DPFO - poplatník</vt:lpstr>
      <vt:lpstr>Poplatník</vt:lpstr>
      <vt:lpstr>  SUBJEKTY DPFO</vt:lpstr>
      <vt:lpstr>POPLATNÍCI  DANĚ</vt:lpstr>
      <vt:lpstr> S omezenou daňovou povinností – nerezident  </vt:lpstr>
      <vt:lpstr>   Bydliště</vt:lpstr>
      <vt:lpstr>  183 dnů v roce</vt:lpstr>
      <vt:lpstr>Předmět daně</vt:lpstr>
      <vt:lpstr>                   Předmětem daně z příjmů   fyzických  osob  jsou: </vt:lpstr>
      <vt:lpstr>  Příjem</vt:lpstr>
      <vt:lpstr>Předmětem daně nejsou např. negativní vymezení předmětu</vt:lpstr>
      <vt:lpstr>Osvobození od daně</vt:lpstr>
      <vt:lpstr>Příjmy ze závislé činnosti §6</vt:lpstr>
      <vt:lpstr>Předmětem daně není:</vt:lpstr>
      <vt:lpstr>  Příjmy ze samostatné činnosti §7</vt:lpstr>
      <vt:lpstr>1.Příjmy ze samostatné činnosti- tzn. podnikání</vt:lpstr>
      <vt:lpstr>                   2. Příjmy ze samostatné  činnosti jsou -jiná sam. činnost </vt:lpstr>
      <vt:lpstr>    Příjmy ze samostatné  činnosti jsou </vt:lpstr>
      <vt:lpstr>  Příjmy z kapitálového majetku §8 </vt:lpstr>
      <vt:lpstr>Prezentace aplikace PowerPoint</vt:lpstr>
      <vt:lpstr>Prezentace aplikace PowerPoint</vt:lpstr>
      <vt:lpstr>Příjmy z nájmu §9</vt:lpstr>
      <vt:lpstr>Prezentace aplikace PowerPoint</vt:lpstr>
      <vt:lpstr>Ostatní příjmy § 10  </vt:lpstr>
      <vt:lpstr>Prezentace aplikace PowerPoint</vt:lpstr>
      <vt:lpstr>Základ daně a daňová ztráta §5</vt:lpstr>
      <vt:lpstr>Základ daně</vt:lpstr>
      <vt:lpstr>U závislé činnosti se ZD liší </vt:lpstr>
      <vt:lpstr>Sociální a zdravotní pojištění v závislé činnosti</vt:lpstr>
      <vt:lpstr>Základ daně (dílčí základ daně)</vt:lpstr>
      <vt:lpstr>              Základ daně</vt:lpstr>
      <vt:lpstr>       Daňová ztráta §5</vt:lpstr>
      <vt:lpstr>Do základu se nezahrnuje</vt:lpstr>
      <vt:lpstr>Výdaje</vt:lpstr>
      <vt:lpstr>Paušální částka §7</vt:lpstr>
      <vt:lpstr>Prezentace aplikace PowerPoint</vt:lpstr>
      <vt:lpstr>Upravený základ daně</vt:lpstr>
      <vt:lpstr>Nezdanitelná část základu daně §15</vt:lpstr>
      <vt:lpstr>       Položky odčitatelné od základu daně § 34</vt:lpstr>
      <vt:lpstr>SAZBA DANĚ</vt:lpstr>
      <vt:lpstr>SAZBA DANĚ od roku 2013/ 2018</vt:lpstr>
      <vt:lpstr>Sleva na dani </vt:lpstr>
      <vt:lpstr>Sleva na dani x Daňové zvýhodnění</vt:lpstr>
      <vt:lpstr>Sleva za umístění dítěte </vt:lpstr>
      <vt:lpstr> Zdaňovací období </vt:lpstr>
      <vt:lpstr>Splatnost daně </vt:lpstr>
      <vt:lpstr>Prezentace aplikace PowerPoint</vt:lpstr>
      <vt:lpstr>Správa daně</vt:lpstr>
      <vt:lpstr>Prezentace aplikace PowerPoint</vt:lpstr>
      <vt:lpstr>Daň z příjmů právnických osob</vt:lpstr>
      <vt:lpstr> Rezidenti a nerezidenti. </vt:lpstr>
      <vt:lpstr>Prezentace aplikace PowerPoint</vt:lpstr>
      <vt:lpstr>Veřejně prospěšný poplatník </vt:lpstr>
      <vt:lpstr>Veřejně prospěšným poplatníkem není</vt:lpstr>
      <vt:lpstr> Předmět daně </vt:lpstr>
      <vt:lpstr>Prezentace aplikace PowerPoint</vt:lpstr>
      <vt:lpstr> Osvobození od daně </vt:lpstr>
      <vt:lpstr>Základ daně</vt:lpstr>
      <vt:lpstr>Sazba daně</vt:lpstr>
      <vt:lpstr> Zdaňovací období </vt:lpstr>
      <vt:lpstr>Pojem „daň“</vt:lpstr>
      <vt:lpstr>Konstrukční prvky daně</vt:lpstr>
      <vt:lpstr>Daň z příjmů fyzických osob</vt:lpstr>
      <vt:lpstr>Subjekt daně - poplatník</vt:lpstr>
      <vt:lpstr>Subjekt daně – plátce daně z příjmů</vt:lpstr>
      <vt:lpstr>Objekt daně</vt:lpstr>
      <vt:lpstr>Dílčí základ daně podle § 6</vt:lpstr>
      <vt:lpstr>Výjimka</vt:lpstr>
      <vt:lpstr>Dílčí základ daně podle § 6</vt:lpstr>
      <vt:lpstr>Osvobození - § 4</vt:lpstr>
      <vt:lpstr>Základ daně</vt:lpstr>
      <vt:lpstr>Způsob výpočtu DPFO</vt:lpstr>
      <vt:lpstr>Způsob výpočtu DPFO</vt:lpstr>
      <vt:lpstr>Nezdanitelné částky (§ 15)</vt:lpstr>
      <vt:lpstr>Položky odčitatelné od základu daně (§ 34)</vt:lpstr>
      <vt:lpstr>Slevy na dani (§§ 35, 35a)</vt:lpstr>
      <vt:lpstr>Slevy na dani (§ 35ba) </vt:lpstr>
      <vt:lpstr>Daňové zvýhodnění (§ 35c)</vt:lpstr>
      <vt:lpstr>Porovnání § 6 a 7</vt:lpstr>
      <vt:lpstr>Roční zúčtování (§ 38ch)</vt:lpstr>
      <vt:lpstr>Daňové přiznání</vt:lpstr>
      <vt:lpstr>Správce daně + placení daně</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35</cp:lastModifiedBy>
  <cp:revision>24</cp:revision>
  <cp:lastPrinted>1601-01-01T00:00:00Z</cp:lastPrinted>
  <dcterms:created xsi:type="dcterms:W3CDTF">2016-07-26T14:03:44Z</dcterms:created>
  <dcterms:modified xsi:type="dcterms:W3CDTF">2018-10-10T20:37:36Z</dcterms:modified>
</cp:coreProperties>
</file>