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88" r:id="rId3"/>
    <p:sldId id="289" r:id="rId4"/>
    <p:sldId id="258" r:id="rId5"/>
    <p:sldId id="259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309" autoAdjust="0"/>
    <p:restoredTop sz="94660"/>
  </p:normalViewPr>
  <p:slideViewPr>
    <p:cSldViewPr snapToGrid="0">
      <p:cViewPr varScale="1">
        <p:scale>
          <a:sx n="73" d="100"/>
          <a:sy n="73" d="100"/>
        </p:scale>
        <p:origin x="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609600" y="533401"/>
            <a:ext cx="10972800" cy="5597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ACF244-50ED-4EA5-8C67-C6B1D599EA2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395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  <p:sldLayoutId id="214748366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800" b="1" dirty="0" smtClean="0">
                <a:solidFill>
                  <a:schemeClr val="tx1"/>
                </a:solidFill>
              </a:rPr>
              <a:t>DAŇOVÉ ŘÍZENÍ a jeho součásti</a:t>
            </a:r>
            <a:br>
              <a:rPr lang="cs-CZ" altLang="cs-CZ" sz="4800" b="1" dirty="0" smtClean="0">
                <a:solidFill>
                  <a:schemeClr val="tx1"/>
                </a:solidFill>
              </a:rPr>
            </a:br>
            <a:r>
              <a:rPr lang="cs-CZ" altLang="cs-CZ" sz="4800" b="1" dirty="0" smtClean="0">
                <a:solidFill>
                  <a:schemeClr val="tx1"/>
                </a:solidFill>
              </a:rPr>
              <a:t>NALÉZACÍ </a:t>
            </a:r>
            <a:r>
              <a:rPr lang="cs-CZ" altLang="cs-CZ" sz="4800" b="1" dirty="0">
                <a:solidFill>
                  <a:schemeClr val="tx1"/>
                </a:solidFill>
              </a:rPr>
              <a:t>ŘÍZENÍ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400" b="1" i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Je řízením?</a:t>
            </a:r>
          </a:p>
        </p:txBody>
      </p:sp>
    </p:spTree>
    <p:extLst>
      <p:ext uri="{BB962C8B-B14F-4D97-AF65-F5344CB8AC3E}">
        <p14:creationId xmlns:p14="http://schemas.microsoft.com/office/powerpoint/2010/main" val="4241160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400" b="1" dirty="0" smtClean="0">
                <a:solidFill>
                  <a:schemeClr val="tx1"/>
                </a:solidFill>
              </a:rPr>
              <a:t>Daňové tvrzení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Formalizovaný úkon daňového subjektu, jež je základem pro správné zjištění a stanovení daně.</a:t>
            </a:r>
          </a:p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Vrcholný akt </a:t>
            </a:r>
            <a:r>
              <a:rPr lang="cs-CZ" altLang="cs-CZ" sz="2800" b="1" i="1" u="sng" dirty="0" err="1" smtClean="0">
                <a:solidFill>
                  <a:srgbClr val="FF0000"/>
                </a:solidFill>
              </a:rPr>
              <a:t>autoaplikace</a:t>
            </a:r>
            <a:r>
              <a:rPr lang="cs-CZ" altLang="cs-CZ" sz="2800" b="1" i="1" u="sng" dirty="0" smtClean="0">
                <a:solidFill>
                  <a:srgbClr val="FF0000"/>
                </a:solidFill>
              </a:rPr>
              <a:t>,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kterým daňový subjekt deklaruje svoji daň správci daně = vyčíslení daně, </a:t>
            </a:r>
            <a:r>
              <a:rPr lang="cs-CZ" altLang="cs-CZ" sz="2800" b="1" i="1" dirty="0" smtClean="0">
                <a:solidFill>
                  <a:schemeClr val="tx1"/>
                </a:solidFill>
              </a:rPr>
              <a:t>předepsané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(§72/2 DŘ) údaje, rozhodné okolnosti pro vyměření daně</a:t>
            </a:r>
          </a:p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Povinnost tvrzení, důkazní břemeno (§92 DŘ)</a:t>
            </a:r>
            <a:endParaRPr lang="cs-CZ" altLang="cs-CZ" sz="2800" b="1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929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>
                <a:solidFill>
                  <a:schemeClr val="tx1"/>
                </a:solidFill>
              </a:rPr>
              <a:t>Kategorie daňových tvrzení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tx1"/>
                </a:solidFill>
              </a:rPr>
              <a:t>Daňové tvrzení: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solidFill>
                  <a:schemeClr val="tx1"/>
                </a:solidFill>
              </a:rPr>
              <a:t>Řádné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solidFill>
                  <a:schemeClr val="tx1"/>
                </a:solidFill>
              </a:rPr>
              <a:t>Dodatečné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solidFill>
                  <a:schemeClr val="tx1"/>
                </a:solidFill>
              </a:rPr>
              <a:t>Opravné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b="1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solidFill>
                  <a:schemeClr val="tx1"/>
                </a:solidFill>
              </a:rPr>
              <a:t>Daňové přiznání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solidFill>
                  <a:schemeClr val="tx1"/>
                </a:solidFill>
              </a:rPr>
              <a:t>Hlášení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solidFill>
                  <a:schemeClr val="tx1"/>
                </a:solidFill>
              </a:rPr>
              <a:t>Vyúčtování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822871" y="1930400"/>
            <a:ext cx="4184034" cy="439202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 i="1" u="sng" dirty="0"/>
              <a:t>Řádné daňové tvrzení: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Daňové přiznání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Hlášení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Vyúčtování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i="1" dirty="0"/>
              <a:t>Sdělení o skutečnosti, že daňová povinnost nevznikla </a:t>
            </a:r>
            <a:r>
              <a:rPr lang="cs-CZ" altLang="cs-CZ" sz="2000" dirty="0"/>
              <a:t>(§ 136/5)</a:t>
            </a:r>
            <a:endParaRPr lang="cs-CZ" altLang="cs-CZ" sz="2000" i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 dirty="0"/>
              <a:t>Do</a:t>
            </a:r>
            <a:r>
              <a:rPr lang="cs-CZ" altLang="cs-CZ" sz="2000" b="1" i="1" u="sng" dirty="0"/>
              <a:t>datečné daňové tvrzení: § 1/3 </a:t>
            </a:r>
            <a:r>
              <a:rPr lang="cs-CZ" altLang="cs-CZ" sz="2000" b="1" dirty="0"/>
              <a:t>DŘ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Dodatečné daňové přiznání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Následné hlášení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Dodatečné vyúčtování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 i="1" u="sng" dirty="0"/>
              <a:t>Opravné daňové tvrzení:</a:t>
            </a:r>
            <a:r>
              <a:rPr lang="cs-CZ" altLang="cs-CZ" sz="2000" b="1" dirty="0"/>
              <a:t> § 138 DŘ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Opravné daňové přiznání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Opravné vyúčtování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065302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21025" y="661852"/>
            <a:ext cx="8596668" cy="1320800"/>
          </a:xfrm>
        </p:spPr>
        <p:txBody>
          <a:bodyPr/>
          <a:lstStyle/>
          <a:p>
            <a:pPr algn="ctr" eaLnBrk="1" hangingPunct="1"/>
            <a:r>
              <a:rPr lang="cs-CZ" altLang="cs-CZ" sz="4000" b="1" dirty="0">
                <a:solidFill>
                  <a:schemeClr val="tx1"/>
                </a:solidFill>
              </a:rPr>
              <a:t>Osoba povinná k podání daňového tvrzení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osoba, která naplňuje podmínky stanovené </a:t>
            </a:r>
            <a:r>
              <a:rPr lang="cs-CZ" altLang="cs-CZ" sz="2800" b="1" i="1" u="sng" dirty="0" smtClean="0">
                <a:solidFill>
                  <a:schemeClr val="tx1"/>
                </a:solidFill>
              </a:rPr>
              <a:t>daňovým zákonem</a:t>
            </a:r>
          </a:p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osoba vyzvaná správcem daně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 dirty="0" smtClean="0">
                <a:solidFill>
                  <a:schemeClr val="tx1"/>
                </a:solidFill>
              </a:rPr>
              <a:t>=  daňový subjekt §20/1 DŘ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 dirty="0" smtClean="0">
                <a:solidFill>
                  <a:schemeClr val="tx1"/>
                </a:solidFill>
              </a:rPr>
              <a:t>= osoby ustanovené podle zákona, které plní povinnosti stanovené daňovým subjektů (správci dědictví, insolvenční správci aj.) §20/3 DŘ</a:t>
            </a:r>
          </a:p>
        </p:txBody>
      </p:sp>
    </p:spTree>
    <p:extLst>
      <p:ext uri="{BB962C8B-B14F-4D97-AF65-F5344CB8AC3E}">
        <p14:creationId xmlns:p14="http://schemas.microsoft.com/office/powerpoint/2010/main" val="2857346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800" b="1" i="1" dirty="0" smtClean="0">
                <a:solidFill>
                  <a:schemeClr val="tx1"/>
                </a:solidFill>
              </a:rPr>
              <a:t>Forma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tiskopis vydaný MF (§ 72/1 DŘ)</a:t>
            </a:r>
          </a:p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sestava zcela totožná s tiskopisem</a:t>
            </a:r>
          </a:p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na technických nosičích – ve tvaru stanoveném MF</a:t>
            </a:r>
          </a:p>
        </p:txBody>
      </p:sp>
    </p:spTree>
    <p:extLst>
      <p:ext uri="{BB962C8B-B14F-4D97-AF65-F5344CB8AC3E}">
        <p14:creationId xmlns:p14="http://schemas.microsoft.com/office/powerpoint/2010/main" val="635952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6" descr="dap2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71814" y="765176"/>
            <a:ext cx="5995987" cy="5597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4720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i="1" dirty="0" smtClean="0">
                <a:solidFill>
                  <a:schemeClr val="tx1"/>
                </a:solidFill>
              </a:rPr>
              <a:t>Lhůty pro podání daňového tvrzení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/>
              <a:t>obecné v DŘ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/>
              <a:t>speciální – viz daňové zákony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/>
              <a:t>speciální v DŘ: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/>
              <a:t>Daňový subjekt s obligatorním auditem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/>
              <a:t>daňový subjekt s poradcem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/>
              <a:t>Při přechodu daňové povinnosti (§§239, 240 a 254)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/>
              <a:t>Při insolvenci (§ 244 a § 245)</a:t>
            </a:r>
          </a:p>
        </p:txBody>
      </p:sp>
    </p:spTree>
    <p:extLst>
      <p:ext uri="{BB962C8B-B14F-4D97-AF65-F5344CB8AC3E}">
        <p14:creationId xmlns:p14="http://schemas.microsoft.com/office/powerpoint/2010/main" val="21712894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000" b="1" dirty="0">
                <a:solidFill>
                  <a:schemeClr val="tx1"/>
                </a:solidFill>
              </a:rPr>
              <a:t>Lhůta pro daňové přiznání u 12 měsíčního zdaňovacího období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b="1" i="1" dirty="0" smtClean="0">
                <a:solidFill>
                  <a:schemeClr val="tx1"/>
                </a:solidFill>
              </a:rPr>
              <a:t>Obecná: Do 3 měsíců po uplynutí zdaňovacího období</a:t>
            </a:r>
          </a:p>
          <a:p>
            <a:pPr eaLnBrk="1" hangingPunct="1"/>
            <a:r>
              <a:rPr lang="cs-CZ" altLang="cs-CZ" sz="2800" b="1" i="1" dirty="0" smtClean="0">
                <a:solidFill>
                  <a:schemeClr val="tx1"/>
                </a:solidFill>
              </a:rPr>
              <a:t>Audit, poradce: Do 6 měsíců po uplynutí zdaňovacího období.</a:t>
            </a:r>
          </a:p>
          <a:p>
            <a:pPr eaLnBrk="1" hangingPunct="1"/>
            <a:r>
              <a:rPr lang="cs-CZ" altLang="cs-CZ" sz="2800" b="1" i="1" dirty="0" smtClean="0">
                <a:solidFill>
                  <a:schemeClr val="tx1"/>
                </a:solidFill>
              </a:rPr>
              <a:t>Poznámka: Plná moc poradce uplatněna u správce do konce 3 měsíční lhůty!  </a:t>
            </a:r>
          </a:p>
        </p:txBody>
      </p:sp>
    </p:spTree>
    <p:extLst>
      <p:ext uri="{BB962C8B-B14F-4D97-AF65-F5344CB8AC3E}">
        <p14:creationId xmlns:p14="http://schemas.microsoft.com/office/powerpoint/2010/main" val="11070509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000" b="1" dirty="0">
                <a:solidFill>
                  <a:schemeClr val="tx1"/>
                </a:solidFill>
              </a:rPr>
              <a:t>Lhůta pro daňové přiznání kratšího než ročního zdaňovacího období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Do 25 dnů po uplynutí zdaňovacího období</a:t>
            </a:r>
          </a:p>
        </p:txBody>
      </p:sp>
    </p:spTree>
    <p:extLst>
      <p:ext uri="{BB962C8B-B14F-4D97-AF65-F5344CB8AC3E}">
        <p14:creationId xmlns:p14="http://schemas.microsoft.com/office/powerpoint/2010/main" val="7107037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i="1" dirty="0" smtClean="0">
                <a:solidFill>
                  <a:schemeClr val="tx1"/>
                </a:solidFill>
              </a:rPr>
              <a:t>Lhůta pro hlášení a vyúčtování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b="1" dirty="0" smtClean="0"/>
              <a:t>Hlášení: do 20 dnů po uplynutí měsíce, v němž vznikla </a:t>
            </a:r>
            <a:r>
              <a:rPr lang="cs-CZ" altLang="cs-CZ" sz="2800" b="1" i="1" dirty="0" smtClean="0"/>
              <a:t>plátci</a:t>
            </a:r>
            <a:r>
              <a:rPr lang="cs-CZ" altLang="cs-CZ" sz="2800" b="1" dirty="0" smtClean="0"/>
              <a:t> daně povinnost, která je předmětem hlášení.</a:t>
            </a:r>
          </a:p>
          <a:p>
            <a:pPr eaLnBrk="1" hangingPunct="1"/>
            <a:r>
              <a:rPr lang="cs-CZ" altLang="cs-CZ" sz="2800" b="1" dirty="0" smtClean="0"/>
              <a:t>Vyúčtování: do 3 měsíců po uplynutí kalendářního roku.</a:t>
            </a:r>
          </a:p>
        </p:txBody>
      </p:sp>
    </p:spTree>
    <p:extLst>
      <p:ext uri="{BB962C8B-B14F-4D97-AF65-F5344CB8AC3E}">
        <p14:creationId xmlns:p14="http://schemas.microsoft.com/office/powerpoint/2010/main" val="28090536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i="1" u="sng" dirty="0" smtClean="0">
                <a:solidFill>
                  <a:schemeClr val="tx1"/>
                </a:solidFill>
              </a:rPr>
              <a:t>Dodatečné daňové tvrzení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800" b="1" dirty="0" smtClean="0">
                <a:solidFill>
                  <a:schemeClr val="tx1"/>
                </a:solidFill>
              </a:rPr>
              <a:t>Poslední známá daňová povinnost (§141/1 DŘ – </a:t>
            </a:r>
            <a:r>
              <a:rPr lang="cs-CZ" altLang="cs-CZ" sz="2800" b="1" dirty="0" err="1" smtClean="0">
                <a:solidFill>
                  <a:schemeClr val="tx1"/>
                </a:solidFill>
              </a:rPr>
              <a:t>posl.věta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); údaje (§141/4)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 smtClean="0">
                <a:solidFill>
                  <a:schemeClr val="tx1"/>
                </a:solidFill>
              </a:rPr>
              <a:t>Lhůta: do konce měsíce </a:t>
            </a:r>
            <a:r>
              <a:rPr lang="cs-CZ" altLang="cs-CZ" sz="2800" b="1" dirty="0" err="1" smtClean="0">
                <a:solidFill>
                  <a:schemeClr val="tx1"/>
                </a:solidFill>
              </a:rPr>
              <a:t>nasledujícího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 po zjištění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 smtClean="0">
                <a:solidFill>
                  <a:schemeClr val="tx1"/>
                </a:solidFill>
              </a:rPr>
              <a:t>Nelze: rozhodnutí podle pomůcek, sjednání daně, v daňové kontrole, výzvě (§87/2 DŘ), v řízení o mop, </a:t>
            </a:r>
            <a:r>
              <a:rPr lang="cs-CZ" altLang="cs-CZ" sz="2800" b="1" dirty="0" err="1" smtClean="0">
                <a:solidFill>
                  <a:schemeClr val="tx1"/>
                </a:solidFill>
              </a:rPr>
              <a:t>dp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, o správní žalobě – vliv na lhůty (§ 141/6 DŘ) – přerušení; zastavení řízení</a:t>
            </a:r>
          </a:p>
        </p:txBody>
      </p:sp>
    </p:spTree>
    <p:extLst>
      <p:ext uri="{BB962C8B-B14F-4D97-AF65-F5344CB8AC3E}">
        <p14:creationId xmlns:p14="http://schemas.microsoft.com/office/powerpoint/2010/main" val="1792087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 smtClean="0">
                <a:solidFill>
                  <a:schemeClr val="tx1"/>
                </a:solidFill>
              </a:rPr>
              <a:t>Daňové řízení</a:t>
            </a:r>
            <a:endParaRPr lang="cs-CZ" sz="4800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86714"/>
            <a:ext cx="8596668" cy="3880773"/>
          </a:xfr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chemeClr val="tx1"/>
                </a:solidFill>
              </a:rPr>
              <a:t>Daňové řízení se vede za účelem správného zjištění a stanovení daně a zabezpečení její úhrady a končí splněním nebo jiným zánikem daňové povinnosti, která s touto daní souvisí.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</a:t>
            </a:r>
          </a:p>
          <a:p>
            <a:pPr marL="0" indent="0">
              <a:buNone/>
            </a:pPr>
            <a:r>
              <a:rPr lang="cs-CZ" sz="2000" b="1" dirty="0" smtClean="0">
                <a:solidFill>
                  <a:schemeClr val="tx1"/>
                </a:solidFill>
              </a:rPr>
              <a:t>Pro </a:t>
            </a:r>
            <a:r>
              <a:rPr lang="cs-CZ" sz="2000" b="1" dirty="0">
                <a:solidFill>
                  <a:schemeClr val="tx1"/>
                </a:solidFill>
              </a:rPr>
              <a:t>potřeby vymezení předmětu daňového řízení se daň posuzuje buď ke zdaňovacímu období, nebo ve vztahu k jednotlivé skutečnosti.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tx1"/>
                </a:solidFill>
              </a:rPr>
              <a:t> </a:t>
            </a:r>
            <a:r>
              <a:rPr lang="cs-CZ" b="1" dirty="0">
                <a:solidFill>
                  <a:schemeClr val="tx1"/>
                </a:solidFill>
              </a:rPr>
              <a:t>Daňové řízení se skládá podle okolností z dílčích řízení, ve kterých jsou vydávána jednotlivá rozhodnutí. Dílčím řízením se pro účely tohoto zákona rozumí řízení</a:t>
            </a:r>
          </a:p>
        </p:txBody>
      </p:sp>
    </p:spTree>
    <p:extLst>
      <p:ext uri="{BB962C8B-B14F-4D97-AF65-F5344CB8AC3E}">
        <p14:creationId xmlns:p14="http://schemas.microsoft.com/office/powerpoint/2010/main" val="21266744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>
                <a:solidFill>
                  <a:schemeClr val="tx1"/>
                </a:solidFill>
              </a:rPr>
              <a:t>Lhůty pro opravné daňové tvrzení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 smtClean="0">
                <a:solidFill>
                  <a:schemeClr val="tx1"/>
                </a:solidFill>
              </a:rPr>
              <a:t>Před uplynutím lhůty k podání daňového přiznání nebo vyúčtování</a:t>
            </a:r>
          </a:p>
          <a:p>
            <a:pPr eaLnBrk="1" hangingPunct="1"/>
            <a:r>
              <a:rPr lang="cs-CZ" altLang="cs-CZ" sz="3200" b="1" dirty="0" smtClean="0">
                <a:solidFill>
                  <a:schemeClr val="tx1"/>
                </a:solidFill>
              </a:rPr>
              <a:t>K původnímu se nepřihlíží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32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2179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>
                <a:solidFill>
                  <a:schemeClr val="tx1"/>
                </a:solidFill>
              </a:rPr>
              <a:t>Prolongace lhůty pro tvrzení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endParaRPr lang="cs-CZ" altLang="cs-CZ" sz="2400" b="1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5000"/>
              </a:lnSpc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	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Správce daně může </a:t>
            </a:r>
            <a:r>
              <a:rPr lang="cs-CZ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na žádost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daňového subjektu nebo </a:t>
            </a:r>
            <a:r>
              <a:rPr lang="cs-CZ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z vlastního podnětu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prodloužit až o </a:t>
            </a:r>
            <a:r>
              <a:rPr lang="cs-CZ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3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měsíce lhůtu pro podání řádného daňového tvrzení. Pokud předmět daně tvoří i </a:t>
            </a:r>
            <a:r>
              <a:rPr lang="cs-CZ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příjmy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které jsou předmětem daně </a:t>
            </a:r>
            <a:r>
              <a:rPr lang="cs-CZ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v zahraničí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může správce daně </a:t>
            </a:r>
            <a:r>
              <a:rPr lang="cs-CZ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na žádost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daňového subjektu </a:t>
            </a:r>
            <a:r>
              <a:rPr lang="cs-CZ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v odůvodněných případech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prodloužit lhůtu pro podání daňového přiznání až na </a:t>
            </a:r>
            <a:r>
              <a:rPr lang="cs-CZ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10 měsíců po uplynutí zdaňovacího období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  <a:endParaRPr lang="cs-CZ" altLang="cs-CZ" sz="24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5000"/>
              </a:lnSpc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      </a:t>
            </a:r>
            <a:r>
              <a:rPr lang="cs-CZ" altLang="cs-CZ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Proti rozhodnutí o žádosti o prodloužení lhůty nelze uplatnit opravné prostředky </a:t>
            </a:r>
            <a:r>
              <a:rPr lang="cs-CZ" altLang="cs-CZ" sz="2400" b="1" dirty="0">
                <a:cs typeface="Times New Roman" panose="02020603050405020304" pitchFamily="18" charset="0"/>
              </a:rPr>
              <a:t>(§ </a:t>
            </a:r>
            <a:r>
              <a:rPr lang="cs-CZ" altLang="cs-CZ" sz="2400" b="1" dirty="0"/>
              <a:t>36</a:t>
            </a:r>
            <a:r>
              <a:rPr lang="cs-CZ" altLang="cs-CZ" sz="2400" b="1" dirty="0">
                <a:cs typeface="Times New Roman" panose="02020603050405020304" pitchFamily="18" charset="0"/>
              </a:rPr>
              <a:t>/</a:t>
            </a:r>
            <a:r>
              <a:rPr lang="cs-CZ" altLang="cs-CZ" sz="2400" b="1" dirty="0"/>
              <a:t>4 a 6 DŘ)</a:t>
            </a:r>
          </a:p>
        </p:txBody>
      </p:sp>
    </p:spTree>
    <p:extLst>
      <p:ext uri="{BB962C8B-B14F-4D97-AF65-F5344CB8AC3E}">
        <p14:creationId xmlns:p14="http://schemas.microsoft.com/office/powerpoint/2010/main" val="3205376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800" b="1" dirty="0" smtClean="0">
                <a:solidFill>
                  <a:schemeClr val="tx1"/>
                </a:solidFill>
              </a:rPr>
              <a:t>Vyměření daně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800" b="1" dirty="0">
                <a:solidFill>
                  <a:schemeClr val="tx1"/>
                </a:solidFill>
              </a:rPr>
              <a:t>Vyměřovací řízení – stanovení daně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>
                <a:solidFill>
                  <a:schemeClr val="tx1"/>
                </a:solidFill>
              </a:rPr>
              <a:t>Na základě DP nebo vyúčtování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>
                <a:solidFill>
                  <a:schemeClr val="tx1"/>
                </a:solidFill>
              </a:rPr>
              <a:t>Ex </a:t>
            </a:r>
            <a:r>
              <a:rPr lang="cs-CZ" altLang="cs-CZ" sz="2800" b="1" dirty="0" err="1">
                <a:solidFill>
                  <a:schemeClr val="tx1"/>
                </a:solidFill>
              </a:rPr>
              <a:t>oficio</a:t>
            </a:r>
            <a:endParaRPr lang="cs-CZ" altLang="cs-CZ" sz="2800" b="1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>
                <a:solidFill>
                  <a:schemeClr val="tx1"/>
                </a:solidFill>
              </a:rPr>
              <a:t>Analytická činnost správce daně -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>
                <a:solidFill>
                  <a:schemeClr val="tx1"/>
                </a:solidFill>
              </a:rPr>
              <a:t>Vyměření daně – platební výměr: Náhradní splatnost do 15 dnů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>
                <a:solidFill>
                  <a:schemeClr val="tx1"/>
                </a:solidFill>
              </a:rPr>
              <a:t>Neshledání rozdílů – platební výměr ve spisu (mimo postupu k odstranění pochybností), právo na stejnopis – 30 dnů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2800" dirty="0"/>
          </a:p>
          <a:p>
            <a:pPr eaLnBrk="1" hangingPunct="1">
              <a:lnSpc>
                <a:spcPct val="90000"/>
              </a:lnSpc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8890558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>
                <a:solidFill>
                  <a:schemeClr val="tx1"/>
                </a:solidFill>
              </a:rPr>
              <a:t>Doměření daně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 smtClean="0"/>
              <a:t>Na základě dodatečného daňového tvrzení (DDP, DV)</a:t>
            </a:r>
          </a:p>
          <a:p>
            <a:pPr eaLnBrk="1" hangingPunct="1"/>
            <a:r>
              <a:rPr lang="cs-CZ" altLang="cs-CZ" sz="3200" dirty="0" smtClean="0"/>
              <a:t>Ex offo (jen na základě výsledku daňové kontroly)</a:t>
            </a:r>
          </a:p>
          <a:p>
            <a:pPr eaLnBrk="1" hangingPunct="1"/>
            <a:r>
              <a:rPr lang="cs-CZ" altLang="cs-CZ" sz="3200" dirty="0" smtClean="0"/>
              <a:t>Právní moc není překážka res </a:t>
            </a:r>
            <a:r>
              <a:rPr lang="cs-CZ" altLang="cs-CZ" sz="3200" dirty="0" err="1" smtClean="0"/>
              <a:t>iudicata</a:t>
            </a:r>
            <a:endParaRPr lang="cs-CZ" altLang="cs-CZ" sz="3200" dirty="0" smtClean="0"/>
          </a:p>
          <a:p>
            <a:pPr eaLnBrk="1" hangingPunct="1"/>
            <a:r>
              <a:rPr lang="cs-CZ" altLang="cs-CZ" sz="3200" dirty="0" smtClean="0"/>
              <a:t>Dodatečný platební výměr</a:t>
            </a:r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7868731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>
                <a:solidFill>
                  <a:schemeClr val="tx1"/>
                </a:solidFill>
              </a:rPr>
              <a:t>ADIS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400" b="1" dirty="0" smtClean="0">
                <a:solidFill>
                  <a:schemeClr val="tx1"/>
                </a:solidFill>
              </a:rPr>
              <a:t>automatizovaný daňový informační systém</a:t>
            </a:r>
          </a:p>
          <a:p>
            <a:pPr eaLnBrk="1" hangingPunct="1"/>
            <a:r>
              <a:rPr lang="cs-CZ" altLang="cs-CZ" sz="2400" b="1" dirty="0" smtClean="0">
                <a:solidFill>
                  <a:schemeClr val="tx1"/>
                </a:solidFill>
              </a:rPr>
              <a:t>analytické šetření správnosti daňového tvrzení</a:t>
            </a:r>
          </a:p>
          <a:p>
            <a:pPr eaLnBrk="1" hangingPunct="1"/>
            <a:r>
              <a:rPr lang="cs-CZ" altLang="cs-CZ" sz="2400" b="1" dirty="0" smtClean="0">
                <a:solidFill>
                  <a:schemeClr val="tx1"/>
                </a:solidFill>
              </a:rPr>
              <a:t>neodchyluje-li se tvrzení od vyměřené daně, výsledek se nesděluje (možnost požádat)</a:t>
            </a:r>
          </a:p>
          <a:p>
            <a:pPr eaLnBrk="1" hangingPunct="1"/>
            <a:r>
              <a:rPr lang="cs-CZ" altLang="cs-CZ" sz="2400" b="1" dirty="0" smtClean="0">
                <a:solidFill>
                  <a:schemeClr val="tx1"/>
                </a:solidFill>
              </a:rPr>
              <a:t>platební výměr x odvolání</a:t>
            </a:r>
          </a:p>
          <a:p>
            <a:pPr eaLnBrk="1" hangingPunct="1"/>
            <a:r>
              <a:rPr lang="cs-CZ" altLang="cs-CZ" sz="2400" b="1" dirty="0" smtClean="0">
                <a:solidFill>
                  <a:schemeClr val="tx1"/>
                </a:solidFill>
              </a:rPr>
              <a:t>dodatečný platební výměr</a:t>
            </a:r>
          </a:p>
        </p:txBody>
      </p:sp>
    </p:spTree>
    <p:extLst>
      <p:ext uri="{BB962C8B-B14F-4D97-AF65-F5344CB8AC3E}">
        <p14:creationId xmlns:p14="http://schemas.microsoft.com/office/powerpoint/2010/main" val="15536547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000" b="1" dirty="0">
                <a:solidFill>
                  <a:schemeClr val="tx1"/>
                </a:solidFill>
              </a:rPr>
              <a:t>Stanovení daně při nečinnosti DS v nalézacím řízení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Nepodá-li DS  DP x hlášení ani po výzvě </a:t>
            </a:r>
            <a:r>
              <a:rPr lang="cs-CZ" altLang="cs-CZ" sz="2800" b="1" dirty="0" err="1" smtClean="0">
                <a:solidFill>
                  <a:schemeClr val="tx1"/>
                </a:solidFill>
              </a:rPr>
              <a:t>Sp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.  Daně  = pomůcky </a:t>
            </a:r>
            <a:r>
              <a:rPr lang="cs-CZ" altLang="cs-CZ" sz="2800" dirty="0" smtClean="0">
                <a:solidFill>
                  <a:schemeClr val="tx1"/>
                </a:solidFill>
              </a:rPr>
              <a:t>(§ 98)</a:t>
            </a:r>
            <a:endParaRPr lang="cs-CZ" altLang="cs-CZ" sz="2800" b="1" dirty="0" smtClean="0">
              <a:solidFill>
                <a:schemeClr val="tx1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8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2493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000" b="1" dirty="0" smtClean="0">
                <a:solidFill>
                  <a:schemeClr val="tx1"/>
                </a:solidFill>
              </a:rPr>
              <a:t>Rozhodnutí v nalézacím řízení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1837" y="2186715"/>
            <a:ext cx="8596668" cy="388077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>
                <a:solidFill>
                  <a:schemeClr val="tx1"/>
                </a:solidFill>
              </a:rPr>
              <a:t>Platební výměr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>
                <a:solidFill>
                  <a:schemeClr val="tx1"/>
                </a:solidFill>
              </a:rPr>
              <a:t>Dodatečný platební výměr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>
                <a:solidFill>
                  <a:schemeClr val="tx1"/>
                </a:solidFill>
              </a:rPr>
              <a:t>Hromadný předpisný seznam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>
                <a:solidFill>
                  <a:schemeClr val="tx1"/>
                </a:solidFill>
              </a:rPr>
              <a:t>Odůvodnění jen při rozdílu mezi stanovenou a tvrzenou daní a při ex offo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>
                <a:solidFill>
                  <a:schemeClr val="tx1"/>
                </a:solidFill>
              </a:rPr>
              <a:t>Odůvodnění=zpráva o daňové kontrole (§88), protokol o projednání výsledku postupu k odstranění pochybností(§89 </a:t>
            </a:r>
            <a:r>
              <a:rPr lang="cs-CZ" altLang="cs-CZ" sz="2400" b="1" dirty="0" err="1" smtClean="0">
                <a:solidFill>
                  <a:schemeClr val="tx1"/>
                </a:solidFill>
              </a:rPr>
              <a:t>an</a:t>
            </a:r>
            <a:r>
              <a:rPr lang="cs-CZ" altLang="cs-CZ" sz="2400" b="1" dirty="0" smtClean="0">
                <a:solidFill>
                  <a:schemeClr val="tx1"/>
                </a:solidFill>
              </a:rPr>
              <a:t>.).</a:t>
            </a:r>
          </a:p>
        </p:txBody>
      </p:sp>
    </p:spTree>
    <p:extLst>
      <p:ext uri="{BB962C8B-B14F-4D97-AF65-F5344CB8AC3E}">
        <p14:creationId xmlns:p14="http://schemas.microsoft.com/office/powerpoint/2010/main" val="21155377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000" b="1" dirty="0" smtClean="0">
                <a:solidFill>
                  <a:schemeClr val="tx1"/>
                </a:solidFill>
              </a:rPr>
              <a:t>Lhůty pro stanovení daně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334" y="2147526"/>
            <a:ext cx="8596668" cy="3880773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Do 3 let po uplynutí lhůty pro řádné DT</a:t>
            </a:r>
          </a:p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Prodloužená o rok, pokud v </a:t>
            </a:r>
            <a:r>
              <a:rPr lang="cs-CZ" altLang="cs-CZ" sz="2800" b="1" dirty="0" err="1" smtClean="0">
                <a:solidFill>
                  <a:schemeClr val="tx1"/>
                </a:solidFill>
              </a:rPr>
              <a:t>posl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. 12 měsících před uplynutím lhůty pro stanovení daně došlo ke skutečnostem uvedeným v § 148/2 DŘ</a:t>
            </a:r>
          </a:p>
        </p:txBody>
      </p:sp>
    </p:spTree>
    <p:extLst>
      <p:ext uri="{BB962C8B-B14F-4D97-AF65-F5344CB8AC3E}">
        <p14:creationId xmlns:p14="http://schemas.microsoft.com/office/powerpoint/2010/main" val="2451077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400" b="1" dirty="0" smtClean="0">
                <a:solidFill>
                  <a:schemeClr val="tx1"/>
                </a:solidFill>
              </a:rPr>
              <a:t>Dílčí DŘ</a:t>
            </a:r>
            <a:endParaRPr lang="cs-CZ" sz="4400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196" y="1638075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i="1" u="sng" dirty="0" smtClean="0"/>
              <a:t>a</a:t>
            </a:r>
            <a:r>
              <a:rPr lang="cs-CZ" b="1" i="1" u="sng" dirty="0"/>
              <a:t>) nalézací</a:t>
            </a:r>
          </a:p>
          <a:p>
            <a:r>
              <a:rPr lang="cs-CZ" sz="1600" b="1" dirty="0"/>
              <a:t>1. vyměřovací, jehož účelem je stanovení daně,</a:t>
            </a:r>
          </a:p>
          <a:p>
            <a:r>
              <a:rPr lang="cs-CZ" sz="1600" b="1" dirty="0"/>
              <a:t>2. </a:t>
            </a:r>
            <a:r>
              <a:rPr lang="cs-CZ" sz="1600" b="1" dirty="0" err="1"/>
              <a:t>doměřovací</a:t>
            </a:r>
            <a:r>
              <a:rPr lang="cs-CZ" sz="1600" b="1" dirty="0"/>
              <a:t>, které je vedeno za účelem stanovení změny poslední známé daně,</a:t>
            </a:r>
          </a:p>
          <a:p>
            <a:r>
              <a:rPr lang="cs-CZ" sz="1600" b="1" dirty="0"/>
              <a:t>3. o řádném opravném prostředku proti rozhodnutí vydanému v řízení podle bodů 1 a 2</a:t>
            </a:r>
            <a:r>
              <a:rPr lang="cs-CZ" sz="1600" b="1" dirty="0" smtClean="0"/>
              <a:t>,</a:t>
            </a:r>
            <a:endParaRPr lang="cs-CZ" sz="1600" b="1" dirty="0"/>
          </a:p>
          <a:p>
            <a:pPr marL="0" indent="0">
              <a:buNone/>
            </a:pPr>
            <a:r>
              <a:rPr lang="cs-CZ" b="1" i="1" u="sng" dirty="0"/>
              <a:t>b) při placení daní</a:t>
            </a:r>
          </a:p>
          <a:p>
            <a:r>
              <a:rPr lang="cs-CZ" sz="1600" b="1" dirty="0"/>
              <a:t>1. o posečkání daně a rozložení její úhrady na splátky,</a:t>
            </a:r>
          </a:p>
          <a:p>
            <a:r>
              <a:rPr lang="cs-CZ" sz="1600" b="1" dirty="0"/>
              <a:t>2. o zajištění daně,</a:t>
            </a:r>
          </a:p>
          <a:p>
            <a:r>
              <a:rPr lang="cs-CZ" sz="1600" b="1" dirty="0"/>
              <a:t>3. exekuční,</a:t>
            </a:r>
          </a:p>
          <a:p>
            <a:r>
              <a:rPr lang="cs-CZ" sz="1600" b="1" dirty="0"/>
              <a:t>4. o řádném opravném prostředku proti rozhodnutí vydanému v řízení podle bodů 1 až 3</a:t>
            </a:r>
            <a:r>
              <a:rPr lang="cs-CZ" sz="1600" b="1" dirty="0" smtClean="0"/>
              <a:t>,</a:t>
            </a:r>
          </a:p>
          <a:p>
            <a:pPr marL="0" indent="0">
              <a:buNone/>
            </a:pPr>
            <a:r>
              <a:rPr lang="cs-CZ" b="1" i="1" u="sng" dirty="0" smtClean="0">
                <a:solidFill>
                  <a:schemeClr val="tx1"/>
                </a:solidFill>
              </a:rPr>
              <a:t>c</a:t>
            </a:r>
            <a:r>
              <a:rPr lang="cs-CZ" b="1" i="1" u="sng" dirty="0">
                <a:solidFill>
                  <a:schemeClr val="tx1"/>
                </a:solidFill>
              </a:rPr>
              <a:t>) o mimořádných opravných a dozorčích prostředcích proti jednotlivým rozhodnutím vydaným v rámci daňového řízení</a:t>
            </a:r>
            <a:r>
              <a:rPr lang="cs-CZ" sz="1400" b="1" i="1" u="sng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3974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000" b="1" dirty="0" smtClean="0">
                <a:solidFill>
                  <a:schemeClr val="tx1"/>
                </a:solidFill>
              </a:rPr>
              <a:t/>
            </a:r>
            <a:br>
              <a:rPr lang="cs-CZ" altLang="cs-CZ" sz="4000" b="1" dirty="0" smtClean="0">
                <a:solidFill>
                  <a:schemeClr val="tx1"/>
                </a:solidFill>
              </a:rPr>
            </a:br>
            <a:r>
              <a:rPr lang="cs-CZ" altLang="cs-CZ" sz="4000" b="1" dirty="0" smtClean="0">
                <a:solidFill>
                  <a:schemeClr val="tx1"/>
                </a:solidFill>
              </a:rPr>
              <a:t>Nalézací proces a řízení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09600" indent="-609600">
              <a:defRPr/>
            </a:pPr>
            <a:r>
              <a:rPr lang="cs-CZ" alt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Nalézací proces</a:t>
            </a:r>
            <a:r>
              <a:rPr lang="cs-CZ" altLang="cs-CZ" sz="2800" dirty="0" smtClean="0"/>
              <a:t> –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realizace berního práva hmotného v etapě určení daňové povinnosti do vzniku daňového dluhu</a:t>
            </a:r>
          </a:p>
          <a:p>
            <a:pPr marL="609600" indent="-609600">
              <a:defRPr/>
            </a:pPr>
            <a:r>
              <a:rPr lang="cs-CZ" alt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Nalézací správa </a:t>
            </a:r>
            <a:r>
              <a:rPr lang="cs-CZ" altLang="cs-CZ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 </a:t>
            </a:r>
            <a:r>
              <a:rPr lang="cs-CZ" altLang="cs-CZ" sz="2800" dirty="0" smtClean="0"/>
              <a:t> </a:t>
            </a:r>
            <a:r>
              <a:rPr lang="cs-CZ" altLang="cs-CZ" sz="2800" b="1" dirty="0" smtClean="0"/>
              <a:t>postup jehož účelem je správné zjištění a stanovení daně, analytické činnosti správce daně</a:t>
            </a:r>
          </a:p>
          <a:p>
            <a:pPr marL="609600" indent="-609600">
              <a:defRPr/>
            </a:pPr>
            <a:r>
              <a:rPr lang="cs-CZ" alt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Nalézací řízení</a:t>
            </a:r>
            <a:r>
              <a:rPr lang="cs-CZ" altLang="cs-CZ" sz="2800" dirty="0" smtClean="0"/>
              <a:t> - </a:t>
            </a:r>
            <a:r>
              <a:rPr lang="cs-CZ" altLang="cs-CZ" sz="2800" b="1" dirty="0" smtClean="0"/>
              <a:t>dílčí daňové řízení uskutečňované v rámci nalézací správy</a:t>
            </a:r>
          </a:p>
        </p:txBody>
      </p:sp>
    </p:spTree>
    <p:extLst>
      <p:ext uri="{BB962C8B-B14F-4D97-AF65-F5344CB8AC3E}">
        <p14:creationId xmlns:p14="http://schemas.microsoft.com/office/powerpoint/2010/main" val="1494652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>
                <a:solidFill>
                  <a:schemeClr val="tx1"/>
                </a:solidFill>
              </a:rPr>
              <a:t/>
            </a:r>
            <a:br>
              <a:rPr lang="cs-CZ" altLang="cs-CZ" b="1" dirty="0" smtClean="0">
                <a:solidFill>
                  <a:schemeClr val="tx1"/>
                </a:solidFill>
              </a:rPr>
            </a:br>
            <a:r>
              <a:rPr lang="cs-CZ" altLang="cs-CZ" b="1" dirty="0" smtClean="0">
                <a:solidFill>
                  <a:schemeClr val="tx1"/>
                </a:solidFill>
              </a:rPr>
              <a:t>Obecná charakteristika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 dirty="0" smtClean="0"/>
              <a:t>Nalézací řízení (obecně) je řízení za účelem nalezení práva</a:t>
            </a:r>
          </a:p>
          <a:p>
            <a:pPr marL="0" indent="0" eaLnBrk="1" hangingPunct="1">
              <a:buNone/>
            </a:pPr>
            <a:endParaRPr lang="cs-CZ" altLang="cs-CZ" sz="2800" b="1" dirty="0" smtClean="0"/>
          </a:p>
          <a:p>
            <a:pPr eaLnBrk="1" hangingPunct="1"/>
            <a:r>
              <a:rPr lang="cs-CZ" altLang="cs-CZ" sz="2800" b="1" dirty="0" smtClean="0"/>
              <a:t>Daňové nalézací řízení je dílčím daňovým řízením, jehož účelem je stanovení daně nebo změny poslední známé daně</a:t>
            </a:r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431641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400" u="sng" dirty="0" smtClean="0">
                <a:solidFill>
                  <a:schemeClr val="tx1"/>
                </a:solidFill>
              </a:rPr>
              <a:t>Nalézací proces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b="1" u="sng" dirty="0" err="1" smtClean="0">
                <a:solidFill>
                  <a:schemeClr val="tx1"/>
                </a:solidFill>
              </a:rPr>
              <a:t>Autoaplikace</a:t>
            </a:r>
            <a:r>
              <a:rPr lang="cs-CZ" altLang="cs-CZ" sz="2800" dirty="0" smtClean="0">
                <a:solidFill>
                  <a:schemeClr val="tx1"/>
                </a:solidFill>
              </a:rPr>
              <a:t> – postupy daňového subjektu k určení daně a jejího deklarování daňovým tvrzením</a:t>
            </a:r>
          </a:p>
          <a:p>
            <a:pPr marL="0" indent="0" eaLnBrk="1" hangingPunct="1">
              <a:buNone/>
            </a:pPr>
            <a:endParaRPr lang="cs-CZ" altLang="cs-CZ" sz="2800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sz="2800" b="1" u="sng" dirty="0" smtClean="0">
                <a:solidFill>
                  <a:schemeClr val="tx1"/>
                </a:solidFill>
              </a:rPr>
              <a:t>Autoritativní proces</a:t>
            </a:r>
            <a:r>
              <a:rPr lang="cs-CZ" altLang="cs-CZ" sz="2800" dirty="0" smtClean="0">
                <a:solidFill>
                  <a:schemeClr val="tx1"/>
                </a:solidFill>
              </a:rPr>
              <a:t> – nalézací řízení vedené správcem daně a další postupy správce daně vedoucí k správnému zjištění a stanovení daně</a:t>
            </a:r>
          </a:p>
        </p:txBody>
      </p:sp>
    </p:spTree>
    <p:extLst>
      <p:ext uri="{BB962C8B-B14F-4D97-AF65-F5344CB8AC3E}">
        <p14:creationId xmlns:p14="http://schemas.microsoft.com/office/powerpoint/2010/main" val="3062819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6600" b="1" u="sng" dirty="0" smtClean="0">
                <a:solidFill>
                  <a:schemeClr val="tx1"/>
                </a:solidFill>
              </a:rPr>
              <a:t>Nalézací řízení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784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400" b="1" dirty="0" smtClean="0">
                <a:solidFill>
                  <a:schemeClr val="tx1"/>
                </a:solidFill>
              </a:rPr>
              <a:t>Obecná úprava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38697" y="2468880"/>
            <a:ext cx="8029303" cy="3662046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000" b="1" dirty="0">
                <a:solidFill>
                  <a:schemeClr val="tx1"/>
                </a:solidFill>
              </a:rPr>
              <a:t>Daňový řád</a:t>
            </a:r>
          </a:p>
          <a:p>
            <a:pPr eaLnBrk="1" hangingPunct="1"/>
            <a:r>
              <a:rPr lang="cs-CZ" altLang="cs-CZ" sz="4000" b="1" dirty="0">
                <a:solidFill>
                  <a:schemeClr val="tx1"/>
                </a:solidFill>
              </a:rPr>
              <a:t>Hlava IV části třetí</a:t>
            </a:r>
          </a:p>
          <a:p>
            <a:pPr eaLnBrk="1" hangingPunct="1"/>
            <a:r>
              <a:rPr lang="cs-CZ" altLang="cs-CZ" sz="4000" b="1" dirty="0">
                <a:solidFill>
                  <a:schemeClr val="tx1"/>
                </a:solidFill>
              </a:rPr>
              <a:t>§§ 135 - 148</a:t>
            </a:r>
          </a:p>
        </p:txBody>
      </p:sp>
    </p:spTree>
    <p:extLst>
      <p:ext uri="{BB962C8B-B14F-4D97-AF65-F5344CB8AC3E}">
        <p14:creationId xmlns:p14="http://schemas.microsoft.com/office/powerpoint/2010/main" val="1438848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000" b="1" dirty="0" smtClean="0">
                <a:solidFill>
                  <a:schemeClr val="tx1"/>
                </a:solidFill>
              </a:rPr>
              <a:t>Zvláštní úprava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789611" y="1828801"/>
            <a:ext cx="8878389" cy="4302125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Daňové zákony</a:t>
            </a:r>
          </a:p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Ustanovení, kde předmětem regulace je zjištění a stanovení daně</a:t>
            </a:r>
          </a:p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Subsidiární použití DŘ</a:t>
            </a:r>
          </a:p>
        </p:txBody>
      </p:sp>
    </p:spTree>
    <p:extLst>
      <p:ext uri="{BB962C8B-B14F-4D97-AF65-F5344CB8AC3E}">
        <p14:creationId xmlns:p14="http://schemas.microsoft.com/office/powerpoint/2010/main" val="1323968188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198</TotalTime>
  <Words>913</Words>
  <Application>Microsoft Office PowerPoint</Application>
  <PresentationFormat>Širokoúhlá obrazovka</PresentationFormat>
  <Paragraphs>131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Arial</vt:lpstr>
      <vt:lpstr>Times New Roman</vt:lpstr>
      <vt:lpstr>Trebuchet MS</vt:lpstr>
      <vt:lpstr>Wingdings</vt:lpstr>
      <vt:lpstr>Wingdings 3</vt:lpstr>
      <vt:lpstr>Fazeta</vt:lpstr>
      <vt:lpstr>DAŇOVÉ ŘÍZENÍ a jeho součásti NALÉZACÍ ŘÍZENÍ</vt:lpstr>
      <vt:lpstr>Daňové řízení</vt:lpstr>
      <vt:lpstr>Dílčí DŘ</vt:lpstr>
      <vt:lpstr> Nalézací proces a řízení</vt:lpstr>
      <vt:lpstr> Obecná charakteristika</vt:lpstr>
      <vt:lpstr>Nalézací proces</vt:lpstr>
      <vt:lpstr>Nalézací řízení</vt:lpstr>
      <vt:lpstr>Obecná úprava</vt:lpstr>
      <vt:lpstr>Zvláštní úprava</vt:lpstr>
      <vt:lpstr>Daňové tvrzení </vt:lpstr>
      <vt:lpstr>Kategorie daňových tvrzení</vt:lpstr>
      <vt:lpstr>Osoba povinná k podání daňového tvrzení</vt:lpstr>
      <vt:lpstr>Forma</vt:lpstr>
      <vt:lpstr>Prezentace aplikace PowerPoint</vt:lpstr>
      <vt:lpstr>Lhůty pro podání daňového tvrzení</vt:lpstr>
      <vt:lpstr>Lhůta pro daňové přiznání u 12 měsíčního zdaňovacího období</vt:lpstr>
      <vt:lpstr>Lhůta pro daňové přiznání kratšího než ročního zdaňovacího období</vt:lpstr>
      <vt:lpstr>Lhůta pro hlášení a vyúčtování</vt:lpstr>
      <vt:lpstr>Dodatečné daňové tvrzení</vt:lpstr>
      <vt:lpstr>Lhůty pro opravné daňové tvrzení</vt:lpstr>
      <vt:lpstr>Prolongace lhůty pro tvrzení </vt:lpstr>
      <vt:lpstr>Vyměření daně</vt:lpstr>
      <vt:lpstr>Doměření daně</vt:lpstr>
      <vt:lpstr>ADIS</vt:lpstr>
      <vt:lpstr>Stanovení daně při nečinnosti DS v nalézacím řízení</vt:lpstr>
      <vt:lpstr>Rozhodnutí v nalézacím řízení</vt:lpstr>
      <vt:lpstr>Lhůty pro stanovení daně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NALÉZACÍ ŘÍZENÍ</dc:title>
  <dc:creator>35</dc:creator>
  <cp:lastModifiedBy>35</cp:lastModifiedBy>
  <cp:revision>7</cp:revision>
  <dcterms:created xsi:type="dcterms:W3CDTF">2017-03-28T19:09:51Z</dcterms:created>
  <dcterms:modified xsi:type="dcterms:W3CDTF">2018-11-01T05:50:08Z</dcterms:modified>
</cp:coreProperties>
</file>