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316" r:id="rId3"/>
    <p:sldId id="322" r:id="rId4"/>
    <p:sldId id="314" r:id="rId5"/>
    <p:sldId id="315" r:id="rId6"/>
    <p:sldId id="317" r:id="rId7"/>
    <p:sldId id="318" r:id="rId8"/>
    <p:sldId id="319" r:id="rId9"/>
    <p:sldId id="320" r:id="rId10"/>
    <p:sldId id="321" r:id="rId11"/>
    <p:sldId id="324" r:id="rId12"/>
    <p:sldId id="323" r:id="rId13"/>
    <p:sldId id="325" r:id="rId14"/>
    <p:sldId id="326" r:id="rId15"/>
    <p:sldId id="328" r:id="rId16"/>
    <p:sldId id="329" r:id="rId17"/>
    <p:sldId id="330" r:id="rId18"/>
    <p:sldId id="332" r:id="rId19"/>
    <p:sldId id="331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2" r:id="rId30"/>
    <p:sldId id="343" r:id="rId31"/>
    <p:sldId id="344" r:id="rId32"/>
    <p:sldId id="345" r:id="rId33"/>
    <p:sldId id="346" r:id="rId34"/>
    <p:sldId id="347" r:id="rId35"/>
    <p:sldId id="348" r:id="rId36"/>
    <p:sldId id="349" r:id="rId37"/>
    <p:sldId id="350" r:id="rId38"/>
    <p:sldId id="352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33" autoAdjust="0"/>
    <p:restoredTop sz="95349" autoAdjust="0"/>
  </p:normalViewPr>
  <p:slideViewPr>
    <p:cSldViewPr snapToGrid="0">
      <p:cViewPr varScale="1">
        <p:scale>
          <a:sx n="110" d="100"/>
          <a:sy n="110" d="100"/>
        </p:scale>
        <p:origin x="126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9261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6686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3741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5655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1512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7848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4257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0284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91948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16199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9440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0376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01904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74286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3410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2844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96078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72900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39214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06822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51151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4834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65386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89767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91191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55275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17326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52919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2723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1398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8275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5091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5843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1172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333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122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5143" y="2507343"/>
            <a:ext cx="8824686" cy="2663825"/>
          </a:xfrm>
        </p:spPr>
        <p:txBody>
          <a:bodyPr/>
          <a:lstStyle/>
          <a:p>
            <a:pPr algn="ctr"/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/>
              <a:t>BM507Zk </a:t>
            </a:r>
            <a:r>
              <a:rPr lang="cs-CZ" u="sng" dirty="0"/>
              <a:t>Vybrané otázky správního práva a veřejné správy II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5. 10. 2018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dirty="0"/>
              <a:t>Správa živnostenská </a:t>
            </a:r>
            <a:br>
              <a:rPr lang="cs-CZ" dirty="0"/>
            </a:br>
            <a:r>
              <a:rPr lang="cs-CZ" sz="25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5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5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5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500" b="0" dirty="0"/>
              <a:t>JUDr. David Hejč, Ph.D</a:t>
            </a:r>
            <a:r>
              <a:rPr lang="cs-CZ" altLang="cs-CZ" sz="2800" b="0" dirty="0"/>
              <a:t>.</a:t>
            </a:r>
            <a:br>
              <a:rPr lang="cs-CZ" altLang="cs-CZ" sz="2800" b="0" dirty="0"/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863708"/>
            <a:ext cx="8082321" cy="41148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Samospráva:</a:t>
            </a:r>
          </a:p>
          <a:p>
            <a:pPr marL="0" indent="0">
              <a:buNone/>
            </a:pPr>
            <a:endParaRPr lang="cs-CZ" b="1" u="sng" dirty="0" smtClean="0"/>
          </a:p>
          <a:p>
            <a:r>
              <a:rPr lang="cs-CZ" b="1" dirty="0" smtClean="0"/>
              <a:t>Hospodářská komora České republiky</a:t>
            </a:r>
          </a:p>
          <a:p>
            <a:pPr marL="0" indent="0">
              <a:buNone/>
            </a:pPr>
            <a:r>
              <a:rPr lang="cs-CZ" dirty="0"/>
              <a:t>- Posláním </a:t>
            </a:r>
            <a:r>
              <a:rPr lang="cs-CZ" dirty="0" smtClean="0"/>
              <a:t>je </a:t>
            </a:r>
            <a:r>
              <a:rPr lang="cs-CZ" dirty="0"/>
              <a:t>vytvářet příležitosti pro podnikání, prosazovat a podporovat opatření, která přispívají k rozvoji podnikání v ČR, a tím i k celkové ekonomické stabilitě státu</a:t>
            </a:r>
            <a:r>
              <a:rPr lang="cs-CZ" dirty="0" smtClean="0"/>
              <a:t>.</a:t>
            </a:r>
          </a:p>
          <a:p>
            <a:r>
              <a:rPr lang="cs-CZ" b="1" dirty="0"/>
              <a:t>Živnostenská společenstva (sdružení, svazy, cechy, asociace apod</a:t>
            </a:r>
            <a:r>
              <a:rPr lang="cs-CZ" b="1" dirty="0" smtClean="0"/>
              <a:t>.)</a:t>
            </a:r>
            <a:endParaRPr lang="cs-CZ" b="1" dirty="0"/>
          </a:p>
          <a:p>
            <a:pPr marL="0" indent="0" algn="just">
              <a:buNone/>
            </a:pPr>
            <a:r>
              <a:rPr lang="cs-CZ" dirty="0" smtClean="0"/>
              <a:t> </a:t>
            </a:r>
            <a:r>
              <a:rPr lang="cs-CZ" dirty="0"/>
              <a:t>- mohou zažádat o začlenění do </a:t>
            </a:r>
            <a:r>
              <a:rPr lang="cs-CZ" dirty="0" smtClean="0"/>
              <a:t>HK ČR - stávají </a:t>
            </a:r>
            <a:r>
              <a:rPr lang="cs-CZ" dirty="0"/>
              <a:t>se tak složkou HK ČR </a:t>
            </a:r>
            <a:r>
              <a:rPr lang="cs-CZ" dirty="0" smtClean="0"/>
              <a:t>a </a:t>
            </a:r>
            <a:r>
              <a:rPr lang="cs-CZ" dirty="0"/>
              <a:t>získávají v organizační struktuře HK ČR stejné postavení jako okresní nebo regionální komory.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0792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38685"/>
            <a:ext cx="8086635" cy="647700"/>
          </a:xfrm>
        </p:spPr>
        <p:txBody>
          <a:bodyPr/>
          <a:lstStyle/>
          <a:p>
            <a:r>
              <a:rPr lang="cs-CZ" dirty="0"/>
              <a:t>Subjekty oprávněné provozovat živnost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5143"/>
            <a:ext cx="8082321" cy="4931229"/>
          </a:xfrm>
        </p:spPr>
        <p:txBody>
          <a:bodyPr/>
          <a:lstStyle/>
          <a:p>
            <a:r>
              <a:rPr lang="cs-CZ" dirty="0" smtClean="0"/>
              <a:t>fyzické i právnické osoby</a:t>
            </a:r>
          </a:p>
          <a:p>
            <a:r>
              <a:rPr lang="cs-CZ" dirty="0" smtClean="0"/>
              <a:t>zahraniční fyzické nebo právnické osoby</a:t>
            </a:r>
          </a:p>
          <a:p>
            <a:pPr lvl="1" algn="just"/>
            <a:r>
              <a:rPr lang="cs-CZ" dirty="0" smtClean="0"/>
              <a:t>provozují </a:t>
            </a:r>
            <a:r>
              <a:rPr lang="cs-CZ" dirty="0"/>
              <a:t>živnost za stejných podmínek a ve stejném rozsahu jako česká </a:t>
            </a:r>
            <a:r>
              <a:rPr lang="cs-CZ" dirty="0" smtClean="0"/>
              <a:t>osoba, pokud ze zákona nevyplývá něco jiného.</a:t>
            </a:r>
            <a:endParaRPr lang="cs-CZ" dirty="0"/>
          </a:p>
          <a:p>
            <a:pPr lvl="1" algn="just"/>
            <a:r>
              <a:rPr lang="cs-CZ" dirty="0" smtClean="0"/>
              <a:t>zahraniční </a:t>
            </a:r>
            <a:r>
              <a:rPr lang="cs-CZ" dirty="0"/>
              <a:t>fyzická </a:t>
            </a:r>
            <a:r>
              <a:rPr lang="cs-CZ" dirty="0" smtClean="0"/>
              <a:t>osoba musí </a:t>
            </a:r>
            <a:r>
              <a:rPr lang="cs-CZ" dirty="0"/>
              <a:t>k </a:t>
            </a:r>
            <a:r>
              <a:rPr lang="cs-CZ" dirty="0" smtClean="0"/>
              <a:t>ohlášení živnosti a k žádosti o koncesi </a:t>
            </a:r>
            <a:r>
              <a:rPr lang="cs-CZ" dirty="0"/>
              <a:t>doložit doklad prokazující udělení </a:t>
            </a:r>
            <a:r>
              <a:rPr lang="cs-CZ" u="sng" dirty="0"/>
              <a:t>víza k pobytu nad 90 dnů</a:t>
            </a:r>
            <a:r>
              <a:rPr lang="cs-CZ" dirty="0"/>
              <a:t> nebo </a:t>
            </a:r>
            <a:r>
              <a:rPr lang="cs-CZ" u="sng" dirty="0"/>
              <a:t>povolení k</a:t>
            </a:r>
            <a:r>
              <a:rPr lang="cs-CZ" dirty="0"/>
              <a:t> </a:t>
            </a:r>
            <a:r>
              <a:rPr lang="cs-CZ" u="sng" dirty="0"/>
              <a:t>dlouhodobému pobytu</a:t>
            </a:r>
            <a:r>
              <a:rPr lang="cs-CZ" dirty="0" smtClean="0"/>
              <a:t>. – neplatí pro členské státy EU</a:t>
            </a:r>
          </a:p>
          <a:p>
            <a:pPr lvl="1" algn="just"/>
            <a:r>
              <a:rPr lang="cs-CZ" dirty="0" smtClean="0"/>
              <a:t>FO, které byla udělena </a:t>
            </a:r>
            <a:r>
              <a:rPr lang="cs-CZ" dirty="0"/>
              <a:t>mezinárodní ochrana, a její rodinní </a:t>
            </a:r>
            <a:r>
              <a:rPr lang="cs-CZ" dirty="0" smtClean="0"/>
              <a:t>příslušníci – stejné podmínky jako občan ČR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842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076270"/>
            <a:ext cx="8086635" cy="647700"/>
          </a:xfrm>
        </p:spPr>
        <p:txBody>
          <a:bodyPr/>
          <a:lstStyle/>
          <a:p>
            <a:r>
              <a:rPr lang="cs-CZ" dirty="0" smtClean="0"/>
              <a:t>Rozdělení živností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712"/>
            <a:ext cx="8082321" cy="5195887"/>
          </a:xfrm>
        </p:spPr>
        <p:txBody>
          <a:bodyPr/>
          <a:lstStyle/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b="1" u="sng" dirty="0" smtClean="0"/>
              <a:t>Živnosti </a:t>
            </a:r>
            <a:r>
              <a:rPr lang="cs-CZ" b="1" u="sng" dirty="0"/>
              <a:t>jsou</a:t>
            </a:r>
            <a:r>
              <a:rPr lang="cs-CZ" b="1" u="sng" dirty="0" smtClean="0"/>
              <a:t>:</a:t>
            </a:r>
          </a:p>
          <a:p>
            <a:pPr marL="0" indent="0">
              <a:buNone/>
            </a:pPr>
            <a:endParaRPr lang="cs-CZ" b="1" u="sng" dirty="0"/>
          </a:p>
          <a:p>
            <a:r>
              <a:rPr lang="cs-CZ" b="1" dirty="0" smtClean="0"/>
              <a:t>ohlašovací</a:t>
            </a:r>
          </a:p>
          <a:p>
            <a:pPr lvl="1"/>
            <a:r>
              <a:rPr lang="cs-CZ" dirty="0" smtClean="0"/>
              <a:t>volná</a:t>
            </a:r>
          </a:p>
          <a:p>
            <a:pPr lvl="1"/>
            <a:r>
              <a:rPr lang="cs-CZ" dirty="0" smtClean="0"/>
              <a:t>řemeslné 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ázané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 smtClean="0"/>
              <a:t>Koncesované</a:t>
            </a:r>
          </a:p>
          <a:p>
            <a:endParaRPr lang="cs-CZ" b="1" dirty="0"/>
          </a:p>
          <a:p>
            <a:r>
              <a:rPr lang="cs-CZ" b="1" dirty="0" smtClean="0"/>
              <a:t>nařízení </a:t>
            </a:r>
            <a:r>
              <a:rPr lang="cs-CZ" b="1" dirty="0"/>
              <a:t>vlády č. 278/2008 Sb.</a:t>
            </a:r>
            <a:endParaRPr lang="cs-CZ" b="1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08062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živnostenského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</a:t>
            </a:r>
            <a:r>
              <a:rPr lang="cs-CZ" dirty="0" smtClean="0"/>
              <a:t>ivnostenské oprávnění = subjektivní veřejné právo</a:t>
            </a:r>
          </a:p>
          <a:p>
            <a:r>
              <a:rPr lang="cs-CZ" dirty="0" smtClean="0"/>
              <a:t>zákon stanoví </a:t>
            </a:r>
            <a:r>
              <a:rPr lang="cs-CZ" b="1" dirty="0" smtClean="0"/>
              <a:t>podmínky vzniku a provozování </a:t>
            </a:r>
            <a:r>
              <a:rPr lang="cs-CZ" dirty="0" smtClean="0"/>
              <a:t>živnosti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odmínky </a:t>
            </a:r>
            <a:r>
              <a:rPr lang="cs-CZ" b="1" dirty="0" smtClean="0"/>
              <a:t>všeobecné</a:t>
            </a:r>
          </a:p>
          <a:p>
            <a:pPr lvl="2"/>
            <a:r>
              <a:rPr lang="cs-CZ" b="1" dirty="0" smtClean="0"/>
              <a:t>- </a:t>
            </a:r>
            <a:r>
              <a:rPr lang="cs-CZ" dirty="0" smtClean="0"/>
              <a:t>plná svéprávnost - lze nahradit</a:t>
            </a:r>
          </a:p>
          <a:p>
            <a:pPr lvl="2"/>
            <a:r>
              <a:rPr lang="cs-CZ" dirty="0" smtClean="0"/>
              <a:t>- bezúhonnost</a:t>
            </a:r>
            <a:r>
              <a:rPr lang="cs-CZ" dirty="0"/>
              <a:t>.</a:t>
            </a:r>
            <a:endParaRPr lang="cs-CZ" dirty="0" smtClean="0"/>
          </a:p>
          <a:p>
            <a:pPr lvl="1"/>
            <a:r>
              <a:rPr lang="cs-CZ" dirty="0" smtClean="0"/>
              <a:t>podmínky </a:t>
            </a:r>
            <a:r>
              <a:rPr lang="cs-CZ" b="1" dirty="0" smtClean="0"/>
              <a:t>zvláštní</a:t>
            </a:r>
          </a:p>
          <a:p>
            <a:pPr lvl="2"/>
            <a:r>
              <a:rPr lang="cs-CZ" dirty="0" smtClean="0"/>
              <a:t>- odborná </a:t>
            </a:r>
            <a:r>
              <a:rPr lang="cs-CZ" dirty="0"/>
              <a:t>nebo jiná </a:t>
            </a:r>
            <a:r>
              <a:rPr lang="cs-CZ" dirty="0" smtClean="0"/>
              <a:t>způsobilost stanovená zákonem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5264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Všeobecné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384" y="1948544"/>
            <a:ext cx="8307840" cy="4216627"/>
          </a:xfrm>
        </p:spPr>
        <p:txBody>
          <a:bodyPr/>
          <a:lstStyle/>
          <a:p>
            <a:r>
              <a:rPr lang="cs-CZ" b="1" dirty="0"/>
              <a:t>p</a:t>
            </a:r>
            <a:r>
              <a:rPr lang="cs-CZ" b="1" dirty="0" smtClean="0"/>
              <a:t>lná svéprávnost</a:t>
            </a:r>
          </a:p>
          <a:p>
            <a:pPr lvl="1"/>
            <a:r>
              <a:rPr lang="cs-CZ" dirty="0" smtClean="0"/>
              <a:t>zletilostí, které se nabývá dovršením 18 let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před tím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přiznáním svéprávnosti (může přiznat soud, alespoň 16 let a podmínky)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uzavřením manželství (může povolit soud, alespoň 16 let a důležité důvody)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3498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Všeobecné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384" y="1948544"/>
            <a:ext cx="8307840" cy="4663923"/>
          </a:xfrm>
        </p:spPr>
        <p:txBody>
          <a:bodyPr/>
          <a:lstStyle/>
          <a:p>
            <a:r>
              <a:rPr lang="cs-CZ" b="1" dirty="0" smtClean="0"/>
              <a:t>bezúhonnost</a:t>
            </a:r>
          </a:p>
          <a:p>
            <a:r>
              <a:rPr lang="cs-CZ" dirty="0"/>
              <a:t>n</a:t>
            </a:r>
            <a:r>
              <a:rPr lang="cs-CZ" dirty="0" smtClean="0"/>
              <a:t>esplňuje </a:t>
            </a:r>
          </a:p>
          <a:p>
            <a:pPr lvl="1"/>
            <a:r>
              <a:rPr lang="cs-CZ" dirty="0" smtClean="0"/>
              <a:t>osoba</a:t>
            </a:r>
            <a:r>
              <a:rPr lang="cs-CZ" dirty="0"/>
              <a:t>, která byla pravomocně odsouzena pro trestný čin spáchaný úmyslně, jestliže byl tento trestný čin spáchán v souvislosti s podnikáním, anebo s předmětem podnikání, o který žádá nebo který ohlašuje, </a:t>
            </a:r>
            <a:endParaRPr lang="cs-CZ" dirty="0" smtClean="0"/>
          </a:p>
          <a:p>
            <a:pPr lvl="1"/>
            <a:r>
              <a:rPr lang="cs-CZ" dirty="0" smtClean="0"/>
              <a:t>neplatí, pokud </a:t>
            </a:r>
            <a:r>
              <a:rPr lang="cs-CZ" dirty="0"/>
              <a:t>se na ni </a:t>
            </a:r>
            <a:r>
              <a:rPr lang="cs-CZ" dirty="0" smtClean="0"/>
              <a:t>hledí</a:t>
            </a:r>
            <a:r>
              <a:rPr lang="cs-CZ" dirty="0"/>
              <a:t>, jako by nebyla </a:t>
            </a:r>
            <a:r>
              <a:rPr lang="cs-CZ" dirty="0" smtClean="0"/>
              <a:t>odsouzena</a:t>
            </a:r>
          </a:p>
          <a:p>
            <a:r>
              <a:rPr lang="cs-CZ" dirty="0" smtClean="0"/>
              <a:t>prokazování bezúhonnosti – u občana ČR výpisem z evidence </a:t>
            </a:r>
            <a:r>
              <a:rPr lang="cs-CZ" dirty="0"/>
              <a:t>Rejstříku </a:t>
            </a:r>
            <a:r>
              <a:rPr lang="cs-CZ" dirty="0" smtClean="0"/>
              <a:t>trestů; jiná je situace u zahraničních osob (</a:t>
            </a:r>
            <a:r>
              <a:rPr lang="pl-PL" dirty="0"/>
              <a:t>§ 46 odst. 1 písm. a</a:t>
            </a:r>
            <a:r>
              <a:rPr lang="pl-PL" dirty="0" smtClean="0"/>
              <a:t>) a b)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1905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384" y="1948544"/>
            <a:ext cx="8307840" cy="4663923"/>
          </a:xfrm>
        </p:spPr>
        <p:txBody>
          <a:bodyPr/>
          <a:lstStyle/>
          <a:p>
            <a:r>
              <a:rPr lang="cs-CZ" dirty="0"/>
              <a:t>liší se podle toho, zda jde o živnost řemeslnou, vázanou nebo koncesovanou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odborná a jiná způsobilost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říloha č. 5 – živnosti, jejichž výkon může být zajištěn jen FO splňujícími stanovenou obornou způsobilost</a:t>
            </a:r>
          </a:p>
          <a:p>
            <a:pPr lvl="1"/>
            <a:r>
              <a:rPr lang="cs-CZ" dirty="0" smtClean="0"/>
              <a:t>dále zvláštní zákony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V případě živ. podnikání PO – podmínky musí splňovat tzv. odpovědní zástupci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1661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8383" y="655276"/>
            <a:ext cx="8086635" cy="647700"/>
          </a:xfrm>
        </p:spPr>
        <p:txBody>
          <a:bodyPr/>
          <a:lstStyle/>
          <a:p>
            <a:r>
              <a:rPr lang="cs-CZ" dirty="0" smtClean="0"/>
              <a:t>Překážky provozování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383" y="1302976"/>
            <a:ext cx="8307840" cy="4663923"/>
          </a:xfrm>
        </p:spPr>
        <p:txBody>
          <a:bodyPr/>
          <a:lstStyle/>
          <a:p>
            <a:pPr algn="just"/>
            <a:r>
              <a:rPr lang="cs-CZ" dirty="0" smtClean="0"/>
              <a:t>skutečnosti, jejichž vznik má za následek znemožnění vzniku živnostenského oprávnění a provozování živnosti</a:t>
            </a:r>
          </a:p>
          <a:p>
            <a:pPr algn="just"/>
            <a:r>
              <a:rPr lang="cs-CZ" dirty="0" smtClean="0"/>
              <a:t>překážky:</a:t>
            </a:r>
          </a:p>
          <a:p>
            <a:pPr lvl="1" algn="just"/>
            <a:r>
              <a:rPr lang="cs-CZ" b="1" dirty="0" smtClean="0"/>
              <a:t>Konkurz </a:t>
            </a:r>
            <a:r>
              <a:rPr lang="cs-CZ" dirty="0" smtClean="0"/>
              <a:t>- prohlášení konkurzu na majetek podnikatele</a:t>
            </a:r>
          </a:p>
          <a:p>
            <a:pPr lvl="1" algn="just"/>
            <a:r>
              <a:rPr lang="cs-CZ" b="1" dirty="0" smtClean="0"/>
              <a:t>Insolvenční řízení </a:t>
            </a:r>
            <a:r>
              <a:rPr lang="cs-CZ" dirty="0" smtClean="0"/>
              <a:t>- zamítnutí insolvenčního návrhu proto, že 1) majetek dlužníka nebude postačovat k úhradě nákladů </a:t>
            </a:r>
            <a:r>
              <a:rPr lang="cs-CZ" dirty="0"/>
              <a:t>insolvenčního řízení nebo 2) </a:t>
            </a:r>
            <a:r>
              <a:rPr lang="cs-CZ" dirty="0" smtClean="0"/>
              <a:t>je </a:t>
            </a:r>
            <a:r>
              <a:rPr lang="cs-CZ" dirty="0"/>
              <a:t>zcela nepostačující pro uspokojení </a:t>
            </a:r>
            <a:r>
              <a:rPr lang="cs-CZ" dirty="0" smtClean="0"/>
              <a:t>věřitelů</a:t>
            </a:r>
          </a:p>
          <a:p>
            <a:pPr marL="457200" lvl="1" indent="0" algn="just">
              <a:buNone/>
            </a:pPr>
            <a:r>
              <a:rPr lang="cs-CZ" dirty="0" smtClean="0"/>
              <a:t>	V </a:t>
            </a:r>
            <a:r>
              <a:rPr lang="cs-CZ" dirty="0"/>
              <a:t>průběhu insolvenčního řízení může </a:t>
            </a:r>
            <a:r>
              <a:rPr lang="cs-CZ" dirty="0" smtClean="0"/>
              <a:t>podnikatel, </a:t>
            </a:r>
            <a:r>
              <a:rPr lang="cs-CZ" dirty="0"/>
              <a:t>na </a:t>
            </a:r>
            <a:r>
              <a:rPr lang="cs-CZ" dirty="0" smtClean="0"/>
              <a:t>	jehož </a:t>
            </a:r>
            <a:r>
              <a:rPr lang="cs-CZ" dirty="0"/>
              <a:t>majetek byl prohlášen konkurs, činit úkony </a:t>
            </a:r>
            <a:r>
              <a:rPr lang="cs-CZ" dirty="0" smtClean="0"/>
              <a:t>	související </a:t>
            </a:r>
            <a:r>
              <a:rPr lang="cs-CZ" dirty="0"/>
              <a:t>se vznikem, změnou nebo zrušením </a:t>
            </a:r>
            <a:r>
              <a:rPr lang="cs-CZ" dirty="0" smtClean="0"/>
              <a:t>	živnostenského oprávnění, jen </a:t>
            </a:r>
            <a:r>
              <a:rPr lang="cs-CZ" dirty="0"/>
              <a:t>s písemným </a:t>
            </a:r>
            <a:r>
              <a:rPr lang="cs-CZ" dirty="0" smtClean="0"/>
              <a:t>	souhlasem </a:t>
            </a:r>
            <a:r>
              <a:rPr lang="cs-CZ" dirty="0"/>
              <a:t>insolvenčního </a:t>
            </a:r>
            <a:r>
              <a:rPr lang="cs-CZ" dirty="0" smtClean="0"/>
              <a:t>správce (obdobně u 	předběžného opatření v insolvenčním řízení)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019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8383" y="655276"/>
            <a:ext cx="8086635" cy="647700"/>
          </a:xfrm>
        </p:spPr>
        <p:txBody>
          <a:bodyPr/>
          <a:lstStyle/>
          <a:p>
            <a:r>
              <a:rPr lang="cs-CZ" dirty="0" smtClean="0"/>
              <a:t>Překážky provozování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383" y="1302976"/>
            <a:ext cx="8307840" cy="4663923"/>
          </a:xfrm>
        </p:spPr>
        <p:txBody>
          <a:bodyPr/>
          <a:lstStyle/>
          <a:p>
            <a:pPr algn="just"/>
            <a:r>
              <a:rPr lang="cs-CZ" dirty="0" smtClean="0"/>
              <a:t>Překážky</a:t>
            </a:r>
          </a:p>
          <a:p>
            <a:pPr lvl="1" algn="just"/>
            <a:r>
              <a:rPr lang="cs-CZ" b="1" dirty="0" smtClean="0"/>
              <a:t>Zákaz činnosti – </a:t>
            </a:r>
            <a:r>
              <a:rPr lang="cs-CZ" dirty="0" smtClean="0"/>
              <a:t>vyslovený v trestním nebo správním řízení (soud nebo správní orgán) - po </a:t>
            </a:r>
            <a:r>
              <a:rPr lang="cs-CZ" dirty="0"/>
              <a:t>dobu trvání tohoto </a:t>
            </a:r>
            <a:r>
              <a:rPr lang="cs-CZ" dirty="0" smtClean="0"/>
              <a:t>zákazu živnost</a:t>
            </a:r>
            <a:r>
              <a:rPr lang="cs-CZ" dirty="0"/>
              <a:t>, do jejíž obsahové náplně tato činnost spadá, </a:t>
            </a:r>
            <a:r>
              <a:rPr lang="cs-CZ" dirty="0" smtClean="0"/>
              <a:t>nemůže provozovat (živnost v oboru nebo příbuzném oboru)</a:t>
            </a:r>
            <a:endParaRPr lang="cs-CZ" dirty="0"/>
          </a:p>
          <a:p>
            <a:pPr lvl="2" algn="just"/>
            <a:r>
              <a:rPr lang="cs-CZ" dirty="0" smtClean="0"/>
              <a:t>Jedná-li se o živnost </a:t>
            </a:r>
            <a:r>
              <a:rPr lang="cs-CZ" b="1" dirty="0" smtClean="0"/>
              <a:t>volnou</a:t>
            </a:r>
            <a:r>
              <a:rPr lang="cs-CZ" dirty="0"/>
              <a:t> </a:t>
            </a:r>
            <a:r>
              <a:rPr lang="cs-CZ" dirty="0" smtClean="0"/>
              <a:t>- jen </a:t>
            </a:r>
            <a:r>
              <a:rPr lang="cs-CZ" dirty="0"/>
              <a:t>na kterou se vztahuje </a:t>
            </a:r>
            <a:r>
              <a:rPr lang="cs-CZ" dirty="0" smtClean="0"/>
              <a:t>zákaz činnosti.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b="1" dirty="0" smtClean="0"/>
              <a:t>zrušení </a:t>
            </a:r>
            <a:r>
              <a:rPr lang="cs-CZ" b="1" dirty="0"/>
              <a:t>živnostenského oprávnění </a:t>
            </a:r>
            <a:r>
              <a:rPr lang="cs-CZ" dirty="0"/>
              <a:t>živnostenským </a:t>
            </a:r>
            <a:r>
              <a:rPr lang="cs-CZ" dirty="0" smtClean="0"/>
              <a:t>úřadem proto, že závažným způsobem porušuje povinnosti stanovené právními předpisy nebo rozhodnutím o udělení koncese (po stanovenou dobu, pak může ohlásit živnost nebo požádat o koncesi)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67474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806225"/>
            <a:ext cx="8086635" cy="647700"/>
          </a:xfrm>
        </p:spPr>
        <p:txBody>
          <a:bodyPr/>
          <a:lstStyle/>
          <a:p>
            <a:r>
              <a:rPr lang="cs-CZ" dirty="0" smtClean="0"/>
              <a:t>Procedura vzniku živnostenského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Ohlašovací živnosti</a:t>
            </a:r>
          </a:p>
          <a:p>
            <a:pPr lvl="1"/>
            <a:r>
              <a:rPr lang="cs-CZ" dirty="0" smtClean="0"/>
              <a:t>činnosti méně náročnými zvláštními podmínkami</a:t>
            </a:r>
          </a:p>
          <a:p>
            <a:pPr lvl="1"/>
            <a:r>
              <a:rPr lang="cs-CZ" dirty="0" smtClean="0"/>
              <a:t>pro vznik oprávnění je rozhodující vůle subjektu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 Koncesované živnosti</a:t>
            </a:r>
          </a:p>
          <a:p>
            <a:pPr lvl="1"/>
            <a:r>
              <a:rPr lang="cs-CZ" dirty="0" smtClean="0"/>
              <a:t>činnosti vyžadující splnění nejpřísnějších zvláštních podmínek</a:t>
            </a:r>
          </a:p>
          <a:p>
            <a:pPr lvl="1"/>
            <a:r>
              <a:rPr lang="cs-CZ" dirty="0" smtClean="0"/>
              <a:t>pro vznik oprávnění je rozhodující vůle živnostenského úřadu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8055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živnostenské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LZPS</a:t>
            </a:r>
          </a:p>
          <a:p>
            <a:pPr marL="0" indent="0">
              <a:buNone/>
            </a:pPr>
            <a:r>
              <a:rPr lang="cs-CZ" dirty="0" smtClean="0"/>
              <a:t>Hospodářská</a:t>
            </a:r>
            <a:r>
              <a:rPr lang="cs-CZ" dirty="0"/>
              <a:t>, sociální a kulturní </a:t>
            </a:r>
            <a:r>
              <a:rPr lang="cs-CZ" dirty="0" smtClean="0"/>
              <a:t>práva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Čl.26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(</a:t>
            </a:r>
            <a:r>
              <a:rPr lang="cs-CZ" i="1" dirty="0"/>
              <a:t>1) Každý má právo na svobodnou volbu povolání a přípravu k němu, jakož i právo podnikat a provozovat jinou hospodářskou činnost.</a:t>
            </a:r>
          </a:p>
          <a:p>
            <a:pPr marL="0" indent="0">
              <a:buNone/>
            </a:pPr>
            <a:r>
              <a:rPr lang="cs-CZ" i="1" dirty="0" smtClean="0"/>
              <a:t>(</a:t>
            </a:r>
            <a:r>
              <a:rPr lang="cs-CZ" i="1" dirty="0"/>
              <a:t>2) Zákon může stanovit podmínky a omezení pro výkon určitých povolání nebo činností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Zákon č. 455/1991 Sb. o </a:t>
            </a:r>
            <a:r>
              <a:rPr lang="cs-CZ" i="1" dirty="0"/>
              <a:t>živnostenském </a:t>
            </a:r>
            <a:r>
              <a:rPr lang="cs-CZ" i="1" dirty="0" smtClean="0"/>
              <a:t>podnikání (živnostenský </a:t>
            </a:r>
            <a:r>
              <a:rPr lang="cs-CZ" i="1" dirty="0"/>
              <a:t>zákon)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12830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551493"/>
            <a:ext cx="8086635" cy="647700"/>
          </a:xfrm>
        </p:spPr>
        <p:txBody>
          <a:bodyPr/>
          <a:lstStyle/>
          <a:p>
            <a:r>
              <a:rPr lang="cs-CZ" dirty="0" smtClean="0"/>
              <a:t>Ohlašovací živnost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99192"/>
            <a:ext cx="8082321" cy="5506407"/>
          </a:xfrm>
        </p:spPr>
        <p:txBody>
          <a:bodyPr/>
          <a:lstStyle/>
          <a:p>
            <a:r>
              <a:rPr lang="cs-CZ" dirty="0" smtClean="0"/>
              <a:t>pokud subjekt splňuje všeobecné i zvláštní podmínky k provozování živnosti stačí, aby zamýšlené provozování živnosti ohlásil zákonem předepsaným způsobem</a:t>
            </a:r>
          </a:p>
          <a:p>
            <a:r>
              <a:rPr lang="cs-CZ" dirty="0" smtClean="0"/>
              <a:t>u kteréhokoliv </a:t>
            </a:r>
            <a:r>
              <a:rPr lang="cs-CZ" i="1" dirty="0" smtClean="0"/>
              <a:t>obecního živnostenského úřadu</a:t>
            </a:r>
            <a:r>
              <a:rPr lang="cs-CZ" dirty="0" smtClean="0"/>
              <a:t>, nebo kteréhokoliv </a:t>
            </a:r>
            <a:r>
              <a:rPr lang="cs-CZ" i="1" dirty="0" smtClean="0"/>
              <a:t>kontaktního místa veřejné správy</a:t>
            </a:r>
          </a:p>
          <a:p>
            <a:r>
              <a:rPr lang="cs-CZ" dirty="0" smtClean="0"/>
              <a:t>náležitosti – vztahují se k osobě (ohlašovatel) a k předmětu podnikání (viz § 45) + potřeba připojit předepsané  odklady (viz § 46)</a:t>
            </a:r>
          </a:p>
          <a:p>
            <a:r>
              <a:rPr lang="cs-CZ" dirty="0" smtClean="0"/>
              <a:t>Vznik oprávnění – dnem hlášení (neurčí-li ohlašovatel jinak)</a:t>
            </a:r>
          </a:p>
          <a:p>
            <a:r>
              <a:rPr lang="cs-CZ" dirty="0" smtClean="0"/>
              <a:t>pokud ohlášení nemá všechny náležitosti – úřad vyzve k odstranění vad ve stanovené lhůtě, jinak úřad zahájí správní řízení a rozhodne, že živnostenské oprávnění ohlášením nevzniklo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6577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551493"/>
            <a:ext cx="8086635" cy="647700"/>
          </a:xfrm>
        </p:spPr>
        <p:txBody>
          <a:bodyPr/>
          <a:lstStyle/>
          <a:p>
            <a:r>
              <a:rPr lang="cs-CZ" dirty="0" smtClean="0"/>
              <a:t>Ohlašovací živnost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99193"/>
            <a:ext cx="8082321" cy="41148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zápis do živnostenského rejstříku – následuje vydání výpisu ze živnostenského rejstříku</a:t>
            </a:r>
            <a:r>
              <a:rPr lang="cs-CZ" dirty="0"/>
              <a:t> </a:t>
            </a:r>
            <a:r>
              <a:rPr lang="cs-CZ" dirty="0" smtClean="0"/>
              <a:t>(do 5 dnů od doručení ohlášení) </a:t>
            </a:r>
          </a:p>
          <a:p>
            <a:endParaRPr lang="cs-CZ" dirty="0" smtClean="0"/>
          </a:p>
          <a:p>
            <a:r>
              <a:rPr lang="cs-CZ" dirty="0" smtClean="0"/>
              <a:t>oprávnění se považuje za vzniklé ode dne podání ohlášení - do </a:t>
            </a:r>
            <a:r>
              <a:rPr lang="cs-CZ" dirty="0"/>
              <a:t>vydání </a:t>
            </a:r>
            <a:r>
              <a:rPr lang="cs-CZ" dirty="0" smtClean="0"/>
              <a:t>výpisu prokazuje podnikatel své oprávnění </a:t>
            </a:r>
            <a:r>
              <a:rPr lang="cs-CZ" dirty="0"/>
              <a:t>stejnopisem ohlášení s prokázaným doručením živnostenskému úřadu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07565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551493"/>
            <a:ext cx="8086635" cy="647700"/>
          </a:xfrm>
        </p:spPr>
        <p:txBody>
          <a:bodyPr/>
          <a:lstStyle/>
          <a:p>
            <a:r>
              <a:rPr lang="cs-CZ" dirty="0" smtClean="0"/>
              <a:t>Koncesovaná živnost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862424"/>
            <a:ext cx="8082321" cy="41148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ke vzniku oprávnění a provozování živnosti musí živnostenský úřad nejprve posoudit žádost o koncesi  - splnění všeobecných a zvláštních podmínek</a:t>
            </a:r>
          </a:p>
          <a:p>
            <a:r>
              <a:rPr lang="cs-CZ" dirty="0" smtClean="0"/>
              <a:t>žádost se podává u </a:t>
            </a:r>
            <a:r>
              <a:rPr lang="cs-CZ" dirty="0"/>
              <a:t>kteréhokoliv </a:t>
            </a:r>
            <a:r>
              <a:rPr lang="cs-CZ" i="1" dirty="0"/>
              <a:t>obecního živnostenského úřadu</a:t>
            </a:r>
            <a:r>
              <a:rPr lang="cs-CZ" dirty="0"/>
              <a:t>, nebo kteréhokoliv </a:t>
            </a:r>
            <a:r>
              <a:rPr lang="cs-CZ" i="1" dirty="0"/>
              <a:t>kontaktního místa veřejné </a:t>
            </a:r>
            <a:r>
              <a:rPr lang="cs-CZ" i="1" dirty="0" smtClean="0"/>
              <a:t>správy</a:t>
            </a:r>
          </a:p>
          <a:p>
            <a:r>
              <a:rPr lang="cs-CZ" dirty="0" smtClean="0"/>
              <a:t>Náležitosti žádosti se vztahují k osobě a předmětu živnosti + nutno splnit náležitosti stanovené zvláštním zákonem</a:t>
            </a:r>
          </a:p>
          <a:p>
            <a:r>
              <a:rPr lang="cs-CZ" dirty="0" smtClean="0"/>
              <a:t>Pokud vady – úřad vyzve do 30 dnů a stanoví lhůtu – neodstraní-li vady, řízení se zastaví.</a:t>
            </a:r>
          </a:p>
          <a:p>
            <a:r>
              <a:rPr lang="cs-CZ" dirty="0"/>
              <a:t>o</a:t>
            </a:r>
            <a:r>
              <a:rPr lang="cs-CZ" dirty="0" smtClean="0"/>
              <a:t>právnění vzniká až rozhodnutím (jeho právní mocí) o udělení koncese (konstitutivní účinky) X nejsou splněny podmínky – rozhodnutím zamítne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7587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znamují se změny týkající se údajů a dokladů sdělených při ohlášení živnosti nebo podání žádosti o povolení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Živnostenský úřad provede zápis do živ. rejstříku a vydá výpis.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Pokud změny budou takové povahy, že bude třeba oprávnění zrušit – zánik živnostenského oprávnění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8393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ánik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smrtí </a:t>
            </a:r>
            <a:r>
              <a:rPr lang="cs-CZ" dirty="0"/>
              <a:t>podnikatele, </a:t>
            </a:r>
            <a:r>
              <a:rPr lang="cs-CZ" dirty="0" smtClean="0"/>
              <a:t>nejde-li o případy podle § 13,</a:t>
            </a:r>
          </a:p>
          <a:p>
            <a:r>
              <a:rPr lang="cs-CZ" dirty="0" smtClean="0"/>
              <a:t>zánikem </a:t>
            </a:r>
            <a:r>
              <a:rPr lang="cs-CZ" dirty="0"/>
              <a:t>právnické osoby, nejde-li o případy podle § 14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smtClean="0"/>
              <a:t>uplynutím </a:t>
            </a:r>
            <a:r>
              <a:rPr lang="cs-CZ" dirty="0"/>
              <a:t>doby, pokud bylo živnostenské oprávnění omezeno na dobu určitou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smtClean="0"/>
              <a:t>výmazem </a:t>
            </a:r>
            <a:r>
              <a:rPr lang="cs-CZ" dirty="0"/>
              <a:t>zahraniční osoby povinně zapsané v obchodním rejstříku nebo jejího předmětu podnikání z obchodního rejstříku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smtClean="0"/>
              <a:t>stanoví-li </a:t>
            </a:r>
            <a:r>
              <a:rPr lang="cs-CZ" dirty="0"/>
              <a:t>tak zvláštní právní předpis,</a:t>
            </a:r>
          </a:p>
          <a:p>
            <a:r>
              <a:rPr lang="cs-CZ" dirty="0" smtClean="0"/>
              <a:t>rozhodnutím </a:t>
            </a:r>
            <a:r>
              <a:rPr lang="cs-CZ" dirty="0"/>
              <a:t>živnostenského úřadu o zrušení živnostenského oprávnění.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0112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93052"/>
            <a:ext cx="8086635" cy="647700"/>
          </a:xfrm>
        </p:spPr>
        <p:txBody>
          <a:bodyPr/>
          <a:lstStyle/>
          <a:p>
            <a:r>
              <a:rPr lang="cs-CZ" dirty="0" smtClean="0"/>
              <a:t>Zrušení živnostenského oprávnění rozhodnutím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60513"/>
            <a:ext cx="8082321" cy="50503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Nelze považovat za sankční opatření jako rozhodnutí o uložení pokuty – spíše preventivní povaha</a:t>
            </a:r>
          </a:p>
          <a:p>
            <a:pPr marL="0" indent="0">
              <a:buNone/>
            </a:pPr>
            <a:r>
              <a:rPr lang="cs-CZ" dirty="0" smtClean="0"/>
              <a:t>Vedle zrušení lze pozastavení – správní uvážení (konkrétní okolnosti)</a:t>
            </a:r>
          </a:p>
          <a:p>
            <a:pPr marL="0" indent="0">
              <a:buNone/>
            </a:pPr>
            <a:r>
              <a:rPr lang="cs-CZ" b="1" dirty="0" smtClean="0"/>
              <a:t>Obligatorně</a:t>
            </a:r>
            <a:r>
              <a:rPr lang="cs-CZ" dirty="0" smtClean="0"/>
              <a:t>:</a:t>
            </a:r>
          </a:p>
          <a:p>
            <a:r>
              <a:rPr lang="cs-CZ" i="1" dirty="0" smtClean="0"/>
              <a:t>podnikatel </a:t>
            </a:r>
            <a:r>
              <a:rPr lang="cs-CZ" i="1" dirty="0"/>
              <a:t>již nesplňuje podmínky </a:t>
            </a:r>
            <a:r>
              <a:rPr lang="cs-CZ" i="1" dirty="0" smtClean="0"/>
              <a:t>svéprávnosti nebo bezúhonnosti,</a:t>
            </a:r>
            <a:endParaRPr lang="cs-CZ" i="1" dirty="0"/>
          </a:p>
          <a:p>
            <a:r>
              <a:rPr lang="cs-CZ" i="1" dirty="0" smtClean="0"/>
              <a:t>nastanou </a:t>
            </a:r>
            <a:r>
              <a:rPr lang="cs-CZ" i="1" dirty="0"/>
              <a:t>překážky podle § 8, nejedná-li se o překážku podle § 8 odst. 5 u živnosti volné,</a:t>
            </a:r>
          </a:p>
          <a:p>
            <a:r>
              <a:rPr lang="cs-CZ" i="1" dirty="0" smtClean="0"/>
              <a:t>podnikatel </a:t>
            </a:r>
            <a:r>
              <a:rPr lang="cs-CZ" i="1" dirty="0"/>
              <a:t>o to </a:t>
            </a:r>
            <a:r>
              <a:rPr lang="cs-CZ" i="1" dirty="0" smtClean="0"/>
              <a:t>požádá</a:t>
            </a:r>
            <a:endParaRPr lang="cs-CZ" i="1" dirty="0"/>
          </a:p>
          <a:p>
            <a:r>
              <a:rPr lang="cs-CZ" i="1" dirty="0" smtClean="0"/>
              <a:t>podnikatel </a:t>
            </a:r>
            <a:r>
              <a:rPr lang="cs-CZ" i="1" dirty="0"/>
              <a:t>neprokáže právní důvod užívání prostor podle § 31 odst. 2.</a:t>
            </a:r>
            <a:endParaRPr lang="cs-CZ" i="1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7710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06555"/>
            <a:ext cx="8086635" cy="647700"/>
          </a:xfrm>
        </p:spPr>
        <p:txBody>
          <a:bodyPr/>
          <a:lstStyle/>
          <a:p>
            <a:r>
              <a:rPr lang="cs-CZ" dirty="0" smtClean="0"/>
              <a:t>Zrušení živnostenského oprávnění rozhodnutím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54254"/>
            <a:ext cx="8082321" cy="5451345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Obligatorně</a:t>
            </a:r>
            <a:r>
              <a:rPr lang="cs-CZ" dirty="0" smtClean="0"/>
              <a:t>:</a:t>
            </a:r>
          </a:p>
          <a:p>
            <a:r>
              <a:rPr lang="cs-CZ" i="1" dirty="0" smtClean="0"/>
              <a:t>na </a:t>
            </a:r>
            <a:r>
              <a:rPr lang="cs-CZ" i="1" dirty="0"/>
              <a:t>návrh orgánu státní správy vydávajícího stanovisko podle § 52 odst. 1 z důvodu, že podnikatel závažným způsobem porušil nebo porušuje podmínky stanovené rozhodnutím o udělení koncese, tímto zákonem nebo zvláštními právními předpisy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…</a:t>
            </a:r>
            <a:endParaRPr lang="cs-CZ" i="1" dirty="0"/>
          </a:p>
          <a:p>
            <a:pPr marL="0" indent="0">
              <a:buNone/>
            </a:pPr>
            <a:r>
              <a:rPr lang="cs-CZ" b="1" dirty="0" smtClean="0"/>
              <a:t>Fakultativně:</a:t>
            </a:r>
          </a:p>
          <a:p>
            <a:r>
              <a:rPr lang="cs-CZ" i="1" dirty="0" smtClean="0"/>
              <a:t>jestliže </a:t>
            </a:r>
            <a:r>
              <a:rPr lang="cs-CZ" i="1" dirty="0"/>
              <a:t>podnikatel závažným způsobem porušil nebo porušuje podmínky stanovené rozhodnutím o udělení koncese, tímto zákonem nebo zvláštními právními </a:t>
            </a:r>
            <a:r>
              <a:rPr lang="cs-CZ" i="1" dirty="0" smtClean="0"/>
              <a:t>předpisy</a:t>
            </a:r>
          </a:p>
          <a:p>
            <a:r>
              <a:rPr lang="cs-CZ" i="1" dirty="0"/>
              <a:t>jestliže podnikatel neprovozuje živnost po dobu delší než 4 roky; </a:t>
            </a:r>
            <a:r>
              <a:rPr lang="cs-CZ" i="1" dirty="0" smtClean="0"/>
              <a:t>neoznámil-li </a:t>
            </a:r>
            <a:r>
              <a:rPr lang="cs-CZ" i="1" dirty="0"/>
              <a:t>přerušení provozování živnosti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81560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93053"/>
            <a:ext cx="8086635" cy="647700"/>
          </a:xfrm>
        </p:spPr>
        <p:txBody>
          <a:bodyPr/>
          <a:lstStyle/>
          <a:p>
            <a:r>
              <a:rPr lang="cs-CZ" dirty="0" smtClean="0"/>
              <a:t>Živnostenský rejstřík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523442"/>
            <a:ext cx="8082321" cy="4840287"/>
          </a:xfrm>
        </p:spPr>
        <p:txBody>
          <a:bodyPr/>
          <a:lstStyle/>
          <a:p>
            <a:r>
              <a:rPr lang="cs-CZ" dirty="0" smtClean="0"/>
              <a:t>je informačním systémem veřejné správy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správcem je Živnostenský úřad České republiky – vykonává Ministerstvo průmyslu a obchodu</a:t>
            </a:r>
          </a:p>
          <a:p>
            <a:endParaRPr lang="cs-CZ" dirty="0" smtClean="0"/>
          </a:p>
          <a:p>
            <a:r>
              <a:rPr lang="cs-CZ" dirty="0" smtClean="0"/>
              <a:t>provozovateli jsou obecní a krajské živ. Úřady (vedou jej)</a:t>
            </a:r>
          </a:p>
          <a:p>
            <a:endParaRPr lang="cs-CZ" dirty="0" smtClean="0"/>
          </a:p>
          <a:p>
            <a:r>
              <a:rPr lang="cs-CZ" dirty="0" smtClean="0"/>
              <a:t>slouží k přesné evidenci živnostensky podnikajících subjektů a jejich živností a ke zveřejňování (některých) evidovaných údajů (mimo např. rodná čísla nebo přehled uložených pokut)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2940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961" y="533871"/>
            <a:ext cx="8086635" cy="647700"/>
          </a:xfrm>
        </p:spPr>
        <p:txBody>
          <a:bodyPr/>
          <a:lstStyle/>
          <a:p>
            <a:r>
              <a:rPr lang="cs-CZ" dirty="0" smtClean="0"/>
              <a:t>Živnostenská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181571"/>
            <a:ext cx="8082321" cy="5524029"/>
          </a:xfrm>
        </p:spPr>
        <p:txBody>
          <a:bodyPr/>
          <a:lstStyle/>
          <a:p>
            <a:pPr algn="just"/>
            <a:r>
              <a:rPr lang="cs-CZ" dirty="0"/>
              <a:t>k</a:t>
            </a:r>
            <a:r>
              <a:rPr lang="cs-CZ" dirty="0" smtClean="0"/>
              <a:t>ontrolu na dodržováním podmínek živnostenského podnikání (uložení zákonem nebo rozhodnutím o koncesi) provádějí živnostenské úřady v rámci své působnosti</a:t>
            </a:r>
          </a:p>
          <a:p>
            <a:pPr algn="just"/>
            <a:r>
              <a:rPr lang="cs-CZ" dirty="0" smtClean="0"/>
              <a:t>faktický </a:t>
            </a:r>
            <a:r>
              <a:rPr lang="cs-CZ" dirty="0"/>
              <a:t>výkon </a:t>
            </a:r>
            <a:r>
              <a:rPr lang="cs-CZ" dirty="0" smtClean="0"/>
              <a:t>obecní </a:t>
            </a:r>
            <a:r>
              <a:rPr lang="cs-CZ" dirty="0"/>
              <a:t>živnostenské úřady; krajské živnostenské úřady a </a:t>
            </a:r>
            <a:r>
              <a:rPr lang="cs-CZ" dirty="0" smtClean="0"/>
              <a:t>ministerstvo mohou </a:t>
            </a:r>
            <a:r>
              <a:rPr lang="cs-CZ" dirty="0"/>
              <a:t>provedení živnostenské kontroly nařídit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Podnikatel je oprávněn přizvat v průběhu kontroly jím zvolenou třetí osobu. Nepřítomnost třetí osoby není důvodem k přerušení kontroly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 Živnostenský úřad může rozhodnutím uložit podnikateli odstranění nedostatků zjištěných při provozování živnosti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obecná úprava kontrolní řád.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7298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aby živ. úřady mohly plnit své úkoly, jsou vybaveny pravomocí ke správnímu trestání při zjištění porušení příslušných právních povinností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Dříve přestupky FO a jiné správní delikty PO a podnikajících FO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 od 1. 7. 2017 jen přestupky – zákon č. 250/2016 Sb.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5393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živnostenské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 smtClean="0"/>
              <a:t>Zákon č. 455/1991 Sb. o </a:t>
            </a:r>
            <a:r>
              <a:rPr lang="cs-CZ" b="1" i="1" dirty="0"/>
              <a:t>živnostenském </a:t>
            </a:r>
            <a:r>
              <a:rPr lang="cs-CZ" b="1" i="1" dirty="0" smtClean="0"/>
              <a:t>podnikání (živnostenský </a:t>
            </a:r>
            <a:r>
              <a:rPr lang="cs-CZ" b="1" i="1" dirty="0"/>
              <a:t>zákon</a:t>
            </a:r>
            <a:r>
              <a:rPr lang="cs-CZ" b="1" i="1" dirty="0" smtClean="0"/>
              <a:t>)</a:t>
            </a:r>
            <a:endParaRPr lang="cs-CZ" b="1" i="1" dirty="0"/>
          </a:p>
          <a:p>
            <a:r>
              <a:rPr lang="cs-CZ" dirty="0" smtClean="0"/>
              <a:t>vymezuje podmínky pro podnikání – vznik, změna a zánik živnostenských oprávnění</a:t>
            </a:r>
          </a:p>
          <a:p>
            <a:pPr algn="just"/>
            <a:r>
              <a:rPr lang="cs-CZ" dirty="0"/>
              <a:t>ú</a:t>
            </a:r>
            <a:r>
              <a:rPr lang="cs-CZ" dirty="0" smtClean="0"/>
              <a:t>prava výkon kontroly nad dodržováním předmětných podmínek, resp. nad vlastním živnostenským podnikáním a správně-právní odpovědnost </a:t>
            </a:r>
          </a:p>
          <a:p>
            <a:pPr marL="0" indent="0">
              <a:buNone/>
            </a:pPr>
            <a:r>
              <a:rPr lang="cs-CZ" b="1" i="1" dirty="0" smtClean="0"/>
              <a:t>Zákon </a:t>
            </a:r>
            <a:r>
              <a:rPr lang="cs-CZ" b="1" i="1" dirty="0"/>
              <a:t>570/1991 Sb., o živnostenských </a:t>
            </a:r>
            <a:r>
              <a:rPr lang="cs-CZ" b="1" i="1" dirty="0" smtClean="0"/>
              <a:t>úřadech</a:t>
            </a:r>
          </a:p>
          <a:p>
            <a:r>
              <a:rPr lang="cs-CZ" dirty="0" smtClean="0"/>
              <a:t>organizace živnostenské správy</a:t>
            </a:r>
          </a:p>
          <a:p>
            <a:endParaRPr lang="cs-CZ" b="1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7000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Zákon č. 250/2016 Sb.  – </a:t>
            </a:r>
            <a:r>
              <a:rPr lang="cs-CZ" altLang="cs-CZ" dirty="0" smtClean="0"/>
              <a:t>obecná hmotněprávní i procesně právní úprava </a:t>
            </a:r>
            <a:r>
              <a:rPr lang="cs-CZ" altLang="cs-CZ" dirty="0"/>
              <a:t>- </a:t>
            </a:r>
            <a:r>
              <a:rPr lang="cs-CZ" altLang="cs-CZ" b="1" dirty="0"/>
              <a:t>lex </a:t>
            </a:r>
            <a:r>
              <a:rPr lang="cs-CZ" altLang="cs-CZ" b="1" dirty="0" err="1" smtClean="0"/>
              <a:t>generalis</a:t>
            </a:r>
            <a:endParaRPr lang="cs-CZ" altLang="cs-CZ" b="1" dirty="0" smtClean="0"/>
          </a:p>
          <a:p>
            <a:pPr lvl="1" algn="just"/>
            <a:r>
              <a:rPr lang="cs-CZ" altLang="cs-CZ" dirty="0" err="1" smtClean="0"/>
              <a:t>procesněprávní</a:t>
            </a:r>
            <a:r>
              <a:rPr lang="cs-CZ" altLang="cs-CZ" dirty="0" smtClean="0"/>
              <a:t> úprava – správní řád – lex </a:t>
            </a:r>
            <a:r>
              <a:rPr lang="cs-CZ" altLang="cs-CZ" dirty="0" err="1" smtClean="0"/>
              <a:t>generalis</a:t>
            </a:r>
            <a:endParaRPr lang="cs-CZ" altLang="cs-CZ" dirty="0" smtClean="0"/>
          </a:p>
          <a:p>
            <a:pPr marL="0" indent="0" algn="just">
              <a:buNone/>
            </a:pPr>
            <a:endParaRPr lang="cs-CZ" altLang="cs-CZ" b="1" dirty="0"/>
          </a:p>
          <a:p>
            <a:pPr algn="just"/>
            <a:r>
              <a:rPr lang="cs-CZ" altLang="cs-CZ" dirty="0" smtClean="0"/>
              <a:t>Živnostenský zákon (</a:t>
            </a:r>
            <a:r>
              <a:rPr lang="cs-CZ" altLang="cs-CZ" b="1" dirty="0" smtClean="0"/>
              <a:t>lex </a:t>
            </a:r>
            <a:r>
              <a:rPr lang="cs-CZ" altLang="cs-CZ" b="1" dirty="0" err="1" smtClean="0"/>
              <a:t>specialis</a:t>
            </a:r>
            <a:r>
              <a:rPr lang="cs-CZ" altLang="cs-CZ" dirty="0" smtClean="0"/>
              <a:t>) – </a:t>
            </a:r>
            <a:r>
              <a:rPr lang="cs-CZ" altLang="cs-CZ" dirty="0"/>
              <a:t>skutkové podstaty jednotlivých </a:t>
            </a:r>
            <a:r>
              <a:rPr lang="cs-CZ" altLang="cs-CZ" dirty="0" smtClean="0"/>
              <a:t>přestupků</a:t>
            </a:r>
          </a:p>
          <a:p>
            <a:pPr marL="457200" lvl="1" indent="0" algn="just">
              <a:buNone/>
            </a:pPr>
            <a:r>
              <a:rPr lang="cs-CZ" altLang="cs-CZ" dirty="0" smtClean="0"/>
              <a:t>+ v </a:t>
            </a:r>
            <a:r>
              <a:rPr lang="cs-CZ" altLang="cs-CZ" dirty="0"/>
              <a:t>prvním stupni projednávají obecní živnostenské </a:t>
            </a:r>
            <a:r>
              <a:rPr lang="cs-CZ" altLang="cs-CZ" dirty="0" smtClean="0"/>
              <a:t>úřady. Pokuty </a:t>
            </a:r>
            <a:r>
              <a:rPr lang="cs-CZ" altLang="cs-CZ" dirty="0"/>
              <a:t>vybírá a vymáhá orgán, který je uložil.</a:t>
            </a:r>
          </a:p>
        </p:txBody>
      </p:sp>
    </p:spTree>
    <p:extLst>
      <p:ext uri="{BB962C8B-B14F-4D97-AF65-F5344CB8AC3E}">
        <p14:creationId xmlns:p14="http://schemas.microsoft.com/office/powerpoint/2010/main" val="42846660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Pojem přestupek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082321" cy="4840288"/>
          </a:xfrm>
        </p:spPr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společensky škodlivý protiprávní čin, který je v zákoně za přestupek výslovně označen a který vykazuje znaky </a:t>
            </a:r>
            <a:r>
              <a:rPr lang="cs-CZ" altLang="cs-CZ" sz="1800" i="1" dirty="0" smtClean="0"/>
              <a:t>stanovené </a:t>
            </a:r>
            <a:r>
              <a:rPr lang="cs-CZ" altLang="cs-CZ" sz="1800" i="1" dirty="0"/>
              <a:t>zákonem, nejde-li o trestný čin. (x Přestupkem je </a:t>
            </a:r>
            <a:r>
              <a:rPr lang="cs-CZ" altLang="cs-CZ" sz="1800" i="1" dirty="0">
                <a:solidFill>
                  <a:srgbClr val="FF0000"/>
                </a:solidFill>
              </a:rPr>
              <a:t>zaviněné</a:t>
            </a:r>
            <a:r>
              <a:rPr lang="cs-CZ" altLang="cs-CZ" sz="18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/>
            <a:r>
              <a:rPr lang="cs-CZ" altLang="cs-CZ" sz="1800" b="1" dirty="0"/>
              <a:t>Pozitivní a negativní vymezení přestupku</a:t>
            </a:r>
          </a:p>
          <a:p>
            <a:pPr algn="just"/>
            <a:r>
              <a:rPr lang="cs-CZ" altLang="cs-CZ" sz="1800" b="1" dirty="0"/>
              <a:t>Formálně – materiální (společenská škodlivost) </a:t>
            </a:r>
            <a:r>
              <a:rPr lang="cs-CZ" altLang="cs-CZ" sz="1800" dirty="0"/>
              <a:t>pojetí</a:t>
            </a:r>
          </a:p>
          <a:p>
            <a:pPr marL="0" indent="0" algn="just">
              <a:buNone/>
            </a:pPr>
            <a:r>
              <a:rPr lang="cs-CZ" altLang="cs-CZ" sz="1800" dirty="0"/>
              <a:t>NSS sp. zn. 5 As 104/2008: </a:t>
            </a:r>
            <a:r>
              <a:rPr lang="cs-CZ" altLang="cs-CZ" sz="1800" i="1" dirty="0"/>
              <a:t>Pokud se k okolnostem jednání, jež naplní formální znaky skutkové podstaty přestupku, přidruží takové další významné okolnosti, které vylučují, aby takovým jednáním byl porušen nebo ohrožen právem chráněný zájem společnosti, nedojde k naplnění materiálního znaku přestupku a takové jednání potom nemůže být označeno za přestupek</a:t>
            </a:r>
            <a:endParaRPr lang="cs-CZ" altLang="cs-CZ" sz="1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003019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2054"/>
            <a:ext cx="8086635" cy="647700"/>
          </a:xfrm>
        </p:spPr>
        <p:txBody>
          <a:bodyPr/>
          <a:lstStyle/>
          <a:p>
            <a:r>
              <a:rPr lang="cs-CZ" dirty="0"/>
              <a:t>Formální znaky skutkové podstaty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79754"/>
            <a:ext cx="8082321" cy="4852759"/>
          </a:xfrm>
        </p:spPr>
        <p:txBody>
          <a:bodyPr/>
          <a:lstStyle/>
          <a:p>
            <a:pPr lvl="0" algn="just"/>
            <a:r>
              <a:rPr lang="cs-CZ" sz="2200" b="1" dirty="0"/>
              <a:t>objekt přestupku </a:t>
            </a:r>
            <a:r>
              <a:rPr lang="cs-CZ" sz="2200" dirty="0"/>
              <a:t>– obecný (zájem na řádném výkonu veřejné správy); druhový (oblast či odvětví); individuální (dle jednotlivých skutkových podstat)</a:t>
            </a:r>
          </a:p>
          <a:p>
            <a:pPr lvl="0" algn="just"/>
            <a:r>
              <a:rPr lang="cs-CZ" sz="2200" b="1" dirty="0"/>
              <a:t>objektivní stránka – </a:t>
            </a:r>
            <a:r>
              <a:rPr lang="cs-CZ" sz="2200" dirty="0"/>
              <a:t>jednání, následek a příčinná souvislost mezi jednání a následkem – jednání/opomenutí (§ 10)</a:t>
            </a:r>
          </a:p>
          <a:p>
            <a:pPr lvl="0" algn="just"/>
            <a:r>
              <a:rPr lang="cs-CZ" sz="2200" b="1" dirty="0"/>
              <a:t>subjekt přestupku – </a:t>
            </a:r>
            <a:r>
              <a:rPr lang="cs-CZ" sz="2200" dirty="0"/>
              <a:t>osoba, která za delikt odpovídá. U přestupků jí může být jak fyzická, tak právnická osoba, u některých přestupků pak fyzická nebo právnická osoba ve zvláštním postavení (přestupky se speciálním subjektem) + spolupachatel (§ 12)</a:t>
            </a:r>
          </a:p>
          <a:p>
            <a:pPr lvl="0" algn="just"/>
            <a:r>
              <a:rPr lang="cs-CZ" sz="2200" b="1" dirty="0"/>
              <a:t>subjektivní stránka – </a:t>
            </a:r>
            <a:r>
              <a:rPr lang="cs-CZ" sz="2200" dirty="0"/>
              <a:t>vnitřní psychický vztah pachatele k protiprávnímu jednání - zavinění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r>
              <a:rPr lang="cs-CZ" altLang="cs-CZ" b="1" dirty="0"/>
              <a:t>Není zavinění </a:t>
            </a:r>
            <a:r>
              <a:rPr lang="cs-CZ" altLang="cs-CZ" dirty="0"/>
              <a:t>(ale je u </a:t>
            </a:r>
            <a:r>
              <a:rPr lang="cs-CZ" altLang="cs-CZ" dirty="0" err="1"/>
              <a:t>FO</a:t>
            </a:r>
            <a:r>
              <a:rPr lang="cs-CZ" altLang="cs-CZ" dirty="0"/>
              <a:t> v § 15), kombinace subjektivní a objektivní odpovědnosti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16999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903" y="677864"/>
            <a:ext cx="8086635" cy="647700"/>
          </a:xfrm>
        </p:spPr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217" y="1325564"/>
            <a:ext cx="8181523" cy="5129212"/>
          </a:xfrm>
        </p:spPr>
        <p:txBody>
          <a:bodyPr/>
          <a:lstStyle/>
          <a:p>
            <a:pPr algn="just"/>
            <a:r>
              <a:rPr lang="cs-CZ" sz="2000" dirty="0" err="1"/>
              <a:t>FO</a:t>
            </a:r>
            <a:r>
              <a:rPr lang="cs-CZ" sz="2000" dirty="0"/>
              <a:t> může být subjektem, resp. pachatelem přestupku pouze osoba:</a:t>
            </a:r>
          </a:p>
          <a:p>
            <a:pPr lvl="1" algn="just"/>
            <a:r>
              <a:rPr lang="cs-CZ" sz="2000" dirty="0"/>
              <a:t>odpovídajícího </a:t>
            </a:r>
            <a:r>
              <a:rPr lang="cs-CZ" sz="2000" b="1" dirty="0"/>
              <a:t>věku</a:t>
            </a:r>
            <a:r>
              <a:rPr lang="cs-CZ" sz="2000" dirty="0"/>
              <a:t> – den následující po 15. narozeninách(§ 18)</a:t>
            </a:r>
          </a:p>
          <a:p>
            <a:pPr lvl="1" algn="just"/>
            <a:r>
              <a:rPr lang="cs-CZ" sz="2000" b="1" dirty="0"/>
              <a:t>příčetná</a:t>
            </a:r>
            <a:r>
              <a:rPr lang="cs-CZ" sz="2000" dirty="0"/>
              <a:t> X duševní porucha v době spáchání přestupku neumožňující rozpoznat protiprávnost jednání nebo  jednání ovládat X t</a:t>
            </a:r>
            <a:r>
              <a:rPr lang="it-IT" sz="2000" dirty="0"/>
              <a:t>en, kdo se do stavu nepříčetnosti přivedl, byť i z nedbalosti</a:t>
            </a:r>
            <a:r>
              <a:rPr lang="cs-CZ" sz="2000" dirty="0"/>
              <a:t> (§ 19</a:t>
            </a:r>
            <a:r>
              <a:rPr lang="cs-CZ" sz="2000" dirty="0" smtClean="0"/>
              <a:t>)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dirty="0" err="1"/>
              <a:t>FO</a:t>
            </a:r>
            <a:r>
              <a:rPr lang="cs-CZ" sz="2000" dirty="0"/>
              <a:t> je </a:t>
            </a:r>
            <a:r>
              <a:rPr lang="cs-CZ" sz="2000" b="1" dirty="0"/>
              <a:t>pachatelem</a:t>
            </a:r>
            <a:r>
              <a:rPr lang="cs-CZ" sz="2000" dirty="0"/>
              <a:t>, jestliže svým </a:t>
            </a:r>
            <a:r>
              <a:rPr lang="cs-CZ" sz="2000" b="1" dirty="0"/>
              <a:t>zaviněným</a:t>
            </a:r>
            <a:r>
              <a:rPr lang="cs-CZ" sz="2000" dirty="0"/>
              <a:t> jednáním naplnila </a:t>
            </a:r>
            <a:r>
              <a:rPr lang="cs-CZ" sz="2000" b="1" dirty="0"/>
              <a:t>znaky přestupku </a:t>
            </a:r>
            <a:r>
              <a:rPr lang="cs-CZ" sz="2000" dirty="0"/>
              <a:t>nebo jeho </a:t>
            </a:r>
            <a:r>
              <a:rPr lang="cs-CZ" sz="2000" b="1" dirty="0"/>
              <a:t>pokusu</a:t>
            </a:r>
            <a:r>
              <a:rPr lang="cs-CZ" sz="2000" dirty="0"/>
              <a:t>, je-li trestný (§ 13 odst. 1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17817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odpovědnosti fyzické osoby za přestupek se vyžaduje </a:t>
            </a:r>
            <a:r>
              <a:rPr lang="cs-CZ" b="1" dirty="0"/>
              <a:t>zavinění</a:t>
            </a:r>
            <a:r>
              <a:rPr lang="cs-CZ" dirty="0"/>
              <a:t> – subjektivní stránka – formy zavinění:</a:t>
            </a:r>
          </a:p>
          <a:p>
            <a:pPr lvl="1" algn="just"/>
            <a:r>
              <a:rPr lang="cs-CZ" dirty="0"/>
              <a:t>úmysl – přímý, nepřímý</a:t>
            </a:r>
          </a:p>
          <a:p>
            <a:pPr lvl="1" algn="just"/>
            <a:r>
              <a:rPr lang="cs-CZ" dirty="0"/>
              <a:t>nedbalost – vědomá, nevědomá</a:t>
            </a:r>
          </a:p>
          <a:p>
            <a:pPr algn="just"/>
            <a:r>
              <a:rPr lang="cs-CZ" dirty="0"/>
              <a:t>postačí zavinění z </a:t>
            </a:r>
            <a:r>
              <a:rPr lang="cs-CZ" b="1" dirty="0"/>
              <a:t>nedbalosti</a:t>
            </a:r>
            <a:r>
              <a:rPr lang="cs-CZ" dirty="0"/>
              <a:t>, nestanoví-li </a:t>
            </a:r>
            <a:r>
              <a:rPr lang="cs-CZ" b="1" dirty="0"/>
              <a:t>zákon</a:t>
            </a:r>
            <a:r>
              <a:rPr lang="cs-CZ" dirty="0"/>
              <a:t> výslovně, že je třeba </a:t>
            </a:r>
            <a:r>
              <a:rPr lang="cs-CZ" b="1" dirty="0"/>
              <a:t>úmyslného</a:t>
            </a:r>
            <a:r>
              <a:rPr lang="cs-CZ" dirty="0"/>
              <a:t> zavinění</a:t>
            </a:r>
          </a:p>
          <a:p>
            <a:pPr algn="just"/>
            <a:r>
              <a:rPr lang="cs-CZ" dirty="0"/>
              <a:t>Forma zavinění může mít význam při určení druhu správního trestu a jeho výměry (§ 37)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041080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je subjektem, resp. pachatelem přestupku, jestliže:</a:t>
            </a:r>
          </a:p>
          <a:p>
            <a:pPr lvl="1" algn="just"/>
            <a:r>
              <a:rPr lang="cs-CZ" dirty="0"/>
              <a:t>k naplnění znaků přestupku došlo jednáním </a:t>
            </a:r>
            <a:r>
              <a:rPr lang="cs-CZ" dirty="0" err="1"/>
              <a:t>FO</a:t>
            </a:r>
            <a:r>
              <a:rPr lang="cs-CZ" dirty="0"/>
              <a:t>, které je přičitatelné PO</a:t>
            </a:r>
          </a:p>
          <a:p>
            <a:pPr lvl="1" algn="just"/>
            <a:r>
              <a:rPr lang="cs-CZ" dirty="0"/>
              <a:t>byla porušena právní povinnost uložená PO (nebo organizační složce nebo jinému útvaru, který je součástí PO), a to: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při činnosti PO, 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v přímé souvislosti s činností PO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nebo ku prospěchu PO nebo v jejím zájmu;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66952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00801"/>
          </a:xfrm>
        </p:spPr>
        <p:txBody>
          <a:bodyPr/>
          <a:lstStyle/>
          <a:p>
            <a:pPr algn="just"/>
            <a:r>
              <a:rPr lang="cs-CZ" dirty="0"/>
              <a:t>Osoby, jejichž jednání je přičitatelné PO:</a:t>
            </a:r>
          </a:p>
          <a:p>
            <a:pPr lvl="1" algn="just"/>
            <a:r>
              <a:rPr lang="cs-CZ" dirty="0"/>
              <a:t>statutární orgán nebo člen statutárního orgánu,</a:t>
            </a:r>
          </a:p>
          <a:p>
            <a:pPr lvl="1" algn="just"/>
            <a:r>
              <a:rPr lang="cs-CZ" dirty="0"/>
              <a:t>jiný orgán PO nebo jeho člen,</a:t>
            </a:r>
          </a:p>
          <a:p>
            <a:pPr lvl="1" algn="just"/>
            <a:r>
              <a:rPr lang="cs-CZ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která plní úkoly PO,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kterou PO používá při své činnosti,</a:t>
            </a:r>
          </a:p>
          <a:p>
            <a:pPr lvl="1" algn="just"/>
            <a:r>
              <a:rPr lang="cs-CZ" dirty="0"/>
              <a:t>FO, která za PO jednala, jestliže PO výsledku takového jednání využila</a:t>
            </a:r>
          </a:p>
          <a:p>
            <a:pPr algn="just"/>
            <a:r>
              <a:rPr lang="cs-CZ" dirty="0"/>
              <a:t>Objektivní odpovědnost PO – možnost liberace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02524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r>
              <a:rPr lang="cs-CZ" sz="2200" dirty="0"/>
              <a:t>Podnikající FO je pachatelem (</a:t>
            </a:r>
            <a:r>
              <a:rPr lang="cs-CZ" sz="2200" b="1" dirty="0"/>
              <a:t>případ kdy jedná sama)</a:t>
            </a:r>
            <a:r>
              <a:rPr lang="cs-CZ" sz="2200" dirty="0"/>
              <a:t>, jestliže:</a:t>
            </a:r>
          </a:p>
          <a:p>
            <a:pPr lvl="1" algn="just"/>
            <a:r>
              <a:rPr lang="cs-CZ" sz="2200" dirty="0"/>
              <a:t>k naplnění znaků přestupku došlo při jejím podnikání nebo v přímé souvislosti s ním a</a:t>
            </a:r>
          </a:p>
          <a:p>
            <a:pPr lvl="1" algn="just"/>
            <a:r>
              <a:rPr lang="cs-CZ" sz="2200" dirty="0"/>
              <a:t>byla porušena právní povinnost uložená FO/podnikající</a:t>
            </a:r>
          </a:p>
          <a:p>
            <a:pPr marL="457200" lvl="1" indent="0" algn="just">
              <a:buNone/>
            </a:pPr>
            <a:r>
              <a:rPr lang="cs-CZ" sz="2200" dirty="0"/>
              <a:t>= Podnikající FO je též pachatelem (</a:t>
            </a:r>
            <a:r>
              <a:rPr lang="cs-CZ" sz="2200" b="1" dirty="0"/>
              <a:t>jedná prostřednictvím</a:t>
            </a:r>
            <a:r>
              <a:rPr lang="cs-CZ" sz="2200" dirty="0"/>
              <a:t>)</a:t>
            </a:r>
            <a:r>
              <a:rPr lang="cs-CZ" sz="2200" b="1" dirty="0"/>
              <a:t>,</a:t>
            </a:r>
            <a:r>
              <a:rPr lang="cs-CZ" sz="2200" dirty="0"/>
              <a:t> jestliže:</a:t>
            </a:r>
          </a:p>
          <a:p>
            <a:pPr lvl="1"/>
            <a:r>
              <a:rPr lang="cs-CZ" sz="2200" dirty="0"/>
              <a:t>k naplnění znaků přestupku došlo jednáním FO, které je přičitatelné podnikající FO</a:t>
            </a:r>
          </a:p>
          <a:p>
            <a:pPr lvl="1"/>
            <a:r>
              <a:rPr lang="cs-CZ" sz="2200" dirty="0"/>
              <a:t>byla porušena právní povinnost uložená FO/podnikající a to: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při podnikání FO, 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v přímé souvislosti s podnikáním FO, nebo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ku prospěchu podnikající FO nebo v jejím zájmu</a:t>
            </a:r>
          </a:p>
          <a:p>
            <a:pPr lvl="2"/>
            <a:endParaRPr lang="cs-CZ" sz="2200" dirty="0"/>
          </a:p>
          <a:p>
            <a:pPr lvl="2"/>
            <a:endParaRPr lang="cs-CZ" sz="2200" dirty="0"/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00547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pPr algn="just"/>
            <a:r>
              <a:rPr lang="cs-CZ" dirty="0"/>
              <a:t>Osoby, jejichž jednání je </a:t>
            </a:r>
            <a:r>
              <a:rPr lang="cs-CZ" b="1" dirty="0"/>
              <a:t>přičitatelné</a:t>
            </a:r>
            <a:r>
              <a:rPr lang="cs-CZ" dirty="0"/>
              <a:t> podnikající FO:</a:t>
            </a:r>
          </a:p>
          <a:p>
            <a:pPr lvl="1" algn="just"/>
            <a:r>
              <a:rPr lang="cs-CZ" sz="2200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sz="2200" dirty="0"/>
              <a:t>fyzická osoba, která plní úkoly podnikající fyzické osoby,</a:t>
            </a:r>
          </a:p>
          <a:p>
            <a:pPr lvl="1" algn="just"/>
            <a:r>
              <a:rPr lang="cs-CZ" sz="2200" dirty="0"/>
              <a:t>fyzická osoba, kterou podnikající fyzická osoba používá při své činnosti, nebo</a:t>
            </a:r>
          </a:p>
          <a:p>
            <a:pPr lvl="1" algn="just"/>
            <a:r>
              <a:rPr lang="cs-CZ" sz="2200" dirty="0"/>
              <a:t>fyzická osoba, která za podnikající fyzickou osobu jednala, jestliže podnikající fyzická osoba výsledku takového jednání využila.</a:t>
            </a:r>
          </a:p>
          <a:p>
            <a:pPr algn="just"/>
            <a:r>
              <a:rPr lang="cs-CZ" sz="2200" b="1" dirty="0"/>
              <a:t>Obdobné použití</a:t>
            </a:r>
            <a:r>
              <a:rPr lang="cs-CZ" sz="2200" dirty="0"/>
              <a:t> právní úpravy odpovědnosti právnických osob, s výslovnými výjimkami, zohledňujícími odlišné povahy (podnikající) fyzické osoby a právnické osoby</a:t>
            </a:r>
          </a:p>
          <a:p>
            <a:pPr algn="just"/>
            <a:r>
              <a:rPr lang="cs-CZ" sz="2200" dirty="0"/>
              <a:t>Objektivní odpovědnost – možnost liberace</a:t>
            </a:r>
          </a:p>
          <a:p>
            <a:pPr algn="just"/>
            <a:r>
              <a:rPr lang="cs-CZ" sz="2200" dirty="0"/>
              <a:t>Odpovědnost </a:t>
            </a:r>
            <a:r>
              <a:rPr lang="cs-CZ" sz="2200" b="1" dirty="0"/>
              <a:t>nezaniká</a:t>
            </a:r>
            <a:r>
              <a:rPr lang="cs-CZ" sz="2200" dirty="0"/>
              <a:t> přestane-li FO podnikat (§ 23/2)</a:t>
            </a:r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8168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Živnostenské podnikání – živnost (§ 2) – </a:t>
            </a:r>
            <a:r>
              <a:rPr lang="cs-CZ" i="1" dirty="0" smtClean="0"/>
              <a:t>kumulativně</a:t>
            </a:r>
          </a:p>
          <a:p>
            <a:pPr marL="0" indent="0">
              <a:buNone/>
            </a:pPr>
            <a:endParaRPr lang="cs-CZ" i="1" dirty="0" smtClean="0"/>
          </a:p>
          <a:p>
            <a:pPr lvl="1"/>
            <a:r>
              <a:rPr lang="cs-CZ" dirty="0" smtClean="0"/>
              <a:t>činnost soustavná 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provozovaná samostatně, vlastním jménem na vlastní odpovědnost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za účelem dosažení zisku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156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Živnostenské podnikání není (§ 3):</a:t>
            </a:r>
          </a:p>
          <a:p>
            <a:pPr lvl="1"/>
            <a:r>
              <a:rPr lang="cs-CZ" dirty="0" smtClean="0"/>
              <a:t>činnosti, které sice jinak vyhovují pozitivnímu vymezení jsou z režimu zákona ex lege vyloučeny – taxativní výčet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r>
              <a:rPr lang="cs-CZ" i="1" dirty="0" smtClean="0"/>
              <a:t>Živností se rozumí taková podnikatelská činnost, která není vyloučena z působnosti živnostenského zákona.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3006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ykonavatelé živnostenské správy - realizace vzniku, změny a zániku živnostenského oprávnění + kontrola živnostenského podnikání a správní trestání</a:t>
            </a:r>
          </a:p>
          <a:p>
            <a:r>
              <a:rPr lang="cs-CZ" dirty="0" smtClean="0"/>
              <a:t>zákon 570/1991 Sb., o </a:t>
            </a:r>
            <a:r>
              <a:rPr lang="cs-CZ" dirty="0"/>
              <a:t>živnostenských </a:t>
            </a:r>
            <a:r>
              <a:rPr lang="cs-CZ" dirty="0" smtClean="0"/>
              <a:t>úřadech</a:t>
            </a:r>
          </a:p>
          <a:p>
            <a:r>
              <a:rPr lang="cs-CZ" dirty="0"/>
              <a:t> Soustava živnostenských </a:t>
            </a:r>
            <a:r>
              <a:rPr lang="cs-CZ" dirty="0" smtClean="0"/>
              <a:t>úřadů je podle zákona tvořena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1. Živnostenským úřadem České republiky</a:t>
            </a:r>
            <a:r>
              <a:rPr lang="cs-CZ" dirty="0" smtClean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/>
              <a:t>krajskými živnostenskými </a:t>
            </a:r>
            <a:r>
              <a:rPr lang="cs-CZ" dirty="0" smtClean="0"/>
              <a:t>úřady.</a:t>
            </a:r>
          </a:p>
          <a:p>
            <a:pPr marL="0" indent="0">
              <a:buNone/>
            </a:pPr>
            <a:r>
              <a:rPr lang="cs-CZ" dirty="0" smtClean="0"/>
              <a:t>3. obecními </a:t>
            </a:r>
            <a:r>
              <a:rPr lang="cs-CZ" dirty="0"/>
              <a:t>živnostenskými úřady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170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Živnostenský </a:t>
            </a:r>
            <a:r>
              <a:rPr lang="cs-CZ" b="1" u="sng" dirty="0"/>
              <a:t>úřadem České </a:t>
            </a:r>
            <a:r>
              <a:rPr lang="cs-CZ" b="1" u="sng" dirty="0" smtClean="0"/>
              <a:t>republiky</a:t>
            </a:r>
            <a:r>
              <a:rPr lang="cs-CZ" b="1" u="sng" dirty="0"/>
              <a:t> </a:t>
            </a:r>
            <a:r>
              <a:rPr lang="cs-CZ" b="1" u="sng" dirty="0" smtClean="0"/>
              <a:t>(MPO)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zpracovává </a:t>
            </a:r>
            <a:r>
              <a:rPr lang="cs-CZ" b="1" dirty="0"/>
              <a:t>koncepce</a:t>
            </a:r>
            <a:r>
              <a:rPr lang="cs-CZ" dirty="0"/>
              <a:t> v oblasti živnostenského podnikání,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vykonává </a:t>
            </a:r>
            <a:r>
              <a:rPr lang="cs-CZ" b="1" dirty="0"/>
              <a:t>řídící, koordinační, kontrolní a metodickou </a:t>
            </a:r>
            <a:r>
              <a:rPr lang="cs-CZ" dirty="0"/>
              <a:t>činnost vůči krajským živnostenským </a:t>
            </a:r>
            <a:r>
              <a:rPr lang="cs-CZ" dirty="0" smtClean="0"/>
              <a:t>úřadům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rozhoduje </a:t>
            </a:r>
            <a:r>
              <a:rPr lang="cs-CZ" dirty="0"/>
              <a:t>jako správní orgán </a:t>
            </a:r>
            <a:r>
              <a:rPr lang="cs-CZ" b="1" dirty="0"/>
              <a:t>první instance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 smtClean="0"/>
              <a:t>- rozhoduje </a:t>
            </a:r>
            <a:r>
              <a:rPr lang="cs-CZ" dirty="0"/>
              <a:t>o </a:t>
            </a:r>
            <a:r>
              <a:rPr lang="cs-CZ" b="1" dirty="0"/>
              <a:t>odvolání</a:t>
            </a:r>
            <a:r>
              <a:rPr lang="cs-CZ" dirty="0"/>
              <a:t> proti rozhodnutím krajských živnostenských </a:t>
            </a:r>
            <a:r>
              <a:rPr lang="cs-CZ" dirty="0" smtClean="0"/>
              <a:t>úřadů, 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je správcem </a:t>
            </a:r>
            <a:r>
              <a:rPr lang="cs-CZ" b="1" dirty="0" smtClean="0"/>
              <a:t>živnostenského rejstříku</a:t>
            </a:r>
          </a:p>
          <a:p>
            <a:pPr>
              <a:buFontTx/>
              <a:buChar char="-"/>
            </a:pPr>
            <a:r>
              <a:rPr lang="cs-CZ" dirty="0" smtClean="0"/>
              <a:t>…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842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586524"/>
            <a:ext cx="8086635" cy="647700"/>
          </a:xfrm>
        </p:spPr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92071"/>
            <a:ext cx="8082321" cy="4114800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Krajské živnostenské úřady (krajské úřady/Magistrát hl. m.  Praha)</a:t>
            </a:r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vykonává </a:t>
            </a:r>
            <a:r>
              <a:rPr lang="cs-CZ" b="1" dirty="0"/>
              <a:t>řídící, koordinační, kontrolní a metodickou činnost</a:t>
            </a:r>
            <a:r>
              <a:rPr lang="cs-CZ" dirty="0"/>
              <a:t>, a to včetně výkonu funkce centrálních registračních míst a jednotných kontaktních míst, vůči obecním živnostenským úřadům ve svém správním </a:t>
            </a:r>
            <a:r>
              <a:rPr lang="cs-CZ" dirty="0" smtClean="0"/>
              <a:t>obvodu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rozhoduje o </a:t>
            </a:r>
            <a:r>
              <a:rPr lang="cs-CZ" b="1" dirty="0"/>
              <a:t>odvolání</a:t>
            </a:r>
            <a:r>
              <a:rPr lang="cs-CZ" dirty="0"/>
              <a:t> proti rozhodnutím obecních živnostenských </a:t>
            </a:r>
            <a:r>
              <a:rPr lang="cs-CZ" dirty="0" smtClean="0"/>
              <a:t>úřadů ve </a:t>
            </a:r>
            <a:r>
              <a:rPr lang="cs-CZ" dirty="0"/>
              <a:t>svém správním obvodu</a:t>
            </a:r>
            <a:r>
              <a:rPr lang="cs-CZ" dirty="0" smtClean="0"/>
              <a:t>,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- …</a:t>
            </a:r>
            <a:endParaRPr lang="cs-CZ" b="1" dirty="0"/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0642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obecní živnostenské </a:t>
            </a:r>
            <a:r>
              <a:rPr lang="cs-CZ" b="1" u="sng" dirty="0"/>
              <a:t>úřady</a:t>
            </a:r>
            <a:r>
              <a:rPr lang="cs-CZ" b="1" u="sng" dirty="0" smtClean="0"/>
              <a:t>.</a:t>
            </a:r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dirty="0"/>
              <a:t> - </a:t>
            </a:r>
            <a:r>
              <a:rPr lang="cs-CZ" dirty="0" smtClean="0"/>
              <a:t>rozsah </a:t>
            </a:r>
            <a:r>
              <a:rPr lang="cs-CZ" dirty="0"/>
              <a:t>výkonu veřejné správy obecních živnostenských úřadů je primárně dán </a:t>
            </a:r>
            <a:r>
              <a:rPr lang="cs-CZ" dirty="0" smtClean="0"/>
              <a:t>živnostenským zákonem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dirty="0" smtClean="0"/>
              <a:t>činnost </a:t>
            </a:r>
            <a:r>
              <a:rPr lang="cs-CZ" dirty="0"/>
              <a:t>Centrálního registračního </a:t>
            </a:r>
            <a:r>
              <a:rPr lang="cs-CZ" dirty="0" smtClean="0"/>
              <a:t>místa - může </a:t>
            </a:r>
            <a:r>
              <a:rPr lang="cs-CZ" dirty="0"/>
              <a:t>pro podnikatele zajistit splnění jeho oznamovacích povinností vůči finančnímu úřadu, správě sociálního zabezpečení, zdravotní pojišťovně a úřadu práce.</a:t>
            </a:r>
          </a:p>
          <a:p>
            <a:pPr marL="0" indent="0">
              <a:buNone/>
            </a:pP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766785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4810</TotalTime>
  <Words>2472</Words>
  <Application>Microsoft Office PowerPoint</Application>
  <PresentationFormat>Předvádění na obrazovce (4:3)</PresentationFormat>
  <Paragraphs>348</Paragraphs>
  <Slides>38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Prezentace_MU_CZ</vt:lpstr>
      <vt:lpstr>      BM507Zk Vybrané otázky správního práva a veřejné správy II  5. 10. 2018  Správa živnostenská    JUDr. David Hejč, Ph.D.    </vt:lpstr>
      <vt:lpstr>Právní úprava živnostenské správy</vt:lpstr>
      <vt:lpstr>Právní úprava živnostenské správy</vt:lpstr>
      <vt:lpstr>Pozitivní vymezení</vt:lpstr>
      <vt:lpstr>Negativní vymezení</vt:lpstr>
      <vt:lpstr>Organizace</vt:lpstr>
      <vt:lpstr>Organizace</vt:lpstr>
      <vt:lpstr>Organizace</vt:lpstr>
      <vt:lpstr>Organizace</vt:lpstr>
      <vt:lpstr>Organizace</vt:lpstr>
      <vt:lpstr>Subjekty oprávněné provozovat živnost</vt:lpstr>
      <vt:lpstr>Rozdělení živností</vt:lpstr>
      <vt:lpstr>Vznik živnostenského oprávnění</vt:lpstr>
      <vt:lpstr>Všeobecné podmínky</vt:lpstr>
      <vt:lpstr>Všeobecné podmínky</vt:lpstr>
      <vt:lpstr>Zvláštní podmínky</vt:lpstr>
      <vt:lpstr>Překážky provozování živnosti</vt:lpstr>
      <vt:lpstr>Překážky provozování živnosti</vt:lpstr>
      <vt:lpstr>Procedura vzniku živnostenského oprávnění</vt:lpstr>
      <vt:lpstr>Ohlašovací živnost</vt:lpstr>
      <vt:lpstr>Ohlašovací živnost</vt:lpstr>
      <vt:lpstr>Koncesovaná živnost</vt:lpstr>
      <vt:lpstr>Změny oprávnění</vt:lpstr>
      <vt:lpstr>Zánik oprávnění</vt:lpstr>
      <vt:lpstr>Zrušení živnostenského oprávnění rozhodnutím</vt:lpstr>
      <vt:lpstr>Zrušení živnostenského oprávnění rozhodnutím</vt:lpstr>
      <vt:lpstr>Živnostenský rejstřík</vt:lpstr>
      <vt:lpstr>Živnostenská kontrola</vt:lpstr>
      <vt:lpstr>Přestupky</vt:lpstr>
      <vt:lpstr>Systematika právní úpravy</vt:lpstr>
      <vt:lpstr>Pojem přestupek</vt:lpstr>
      <vt:lpstr>Formální znaky skutkové podstaty přestupku</vt:lpstr>
      <vt:lpstr>ODPOVĚDNOST FYZICKÉ OSOBY ZA PŘESTUPEK</vt:lpstr>
      <vt:lpstr>ODPOVĚDNOST FYZICKÉ OSOBY ZA PŘESTUPEK</vt:lpstr>
      <vt:lpstr>ODPOVĚDNOST PRÁVNICKÉ OSOBY ZA PŘESTUPEK</vt:lpstr>
      <vt:lpstr>ODPOVĚDNOST PRÁVNICKÉ OSOBY ZA PŘESTUPEK</vt:lpstr>
      <vt:lpstr>ODPOVĚDNOST PODNIKAJÍCÍ FYZICKÉ OSOBY ZA PŘESTUPEK</vt:lpstr>
      <vt:lpstr>ODPOVĚDNOST PODNIKAJÍCÍ FYZICKÉ OSOBY ZA PŘESTUPEK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Hejč David</cp:lastModifiedBy>
  <cp:revision>336</cp:revision>
  <cp:lastPrinted>1601-01-01T00:00:00Z</cp:lastPrinted>
  <dcterms:created xsi:type="dcterms:W3CDTF">2016-04-13T06:49:47Z</dcterms:created>
  <dcterms:modified xsi:type="dcterms:W3CDTF">2018-10-05T08:33:58Z</dcterms:modified>
</cp:coreProperties>
</file>