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44"/>
  </p:handoutMasterIdLst>
  <p:sldIdLst>
    <p:sldId id="256" r:id="rId2"/>
    <p:sldId id="257" r:id="rId3"/>
    <p:sldId id="258" r:id="rId4"/>
    <p:sldId id="259" r:id="rId5"/>
    <p:sldId id="260" r:id="rId6"/>
    <p:sldId id="298" r:id="rId7"/>
    <p:sldId id="261" r:id="rId8"/>
    <p:sldId id="262" r:id="rId9"/>
    <p:sldId id="263" r:id="rId10"/>
    <p:sldId id="264" r:id="rId11"/>
    <p:sldId id="265" r:id="rId12"/>
    <p:sldId id="278" r:id="rId13"/>
    <p:sldId id="279" r:id="rId14"/>
    <p:sldId id="280" r:id="rId15"/>
    <p:sldId id="281" r:id="rId16"/>
    <p:sldId id="266" r:id="rId17"/>
    <p:sldId id="282" r:id="rId18"/>
    <p:sldId id="283" r:id="rId19"/>
    <p:sldId id="277" r:id="rId20"/>
    <p:sldId id="284" r:id="rId21"/>
    <p:sldId id="285" r:id="rId22"/>
    <p:sldId id="286" r:id="rId23"/>
    <p:sldId id="287" r:id="rId24"/>
    <p:sldId id="288" r:id="rId25"/>
    <p:sldId id="290" r:id="rId26"/>
    <p:sldId id="292" r:id="rId27"/>
    <p:sldId id="293" r:id="rId28"/>
    <p:sldId id="291" r:id="rId29"/>
    <p:sldId id="295" r:id="rId30"/>
    <p:sldId id="268" r:id="rId31"/>
    <p:sldId id="272" r:id="rId32"/>
    <p:sldId id="270" r:id="rId33"/>
    <p:sldId id="271" r:id="rId34"/>
    <p:sldId id="299" r:id="rId35"/>
    <p:sldId id="275" r:id="rId36"/>
    <p:sldId id="289" r:id="rId37"/>
    <p:sldId id="297" r:id="rId38"/>
    <p:sldId id="276" r:id="rId39"/>
    <p:sldId id="274" r:id="rId40"/>
    <p:sldId id="294" r:id="rId41"/>
    <p:sldId id="269" r:id="rId42"/>
    <p:sldId id="301" r:id="rId43"/>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627641-59EA-4629-8712-7F9E1E3D0A7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47811C20-8906-43EA-8F32-2E17656F5976}">
      <dgm:prSet phldrT="[Text]" custT="1"/>
      <dgm:spPr/>
      <dgm:t>
        <a:bodyPr/>
        <a:lstStyle/>
        <a:p>
          <a:r>
            <a:rPr lang="cs-CZ" sz="4800" dirty="0"/>
            <a:t>Stát</a:t>
          </a:r>
        </a:p>
      </dgm:t>
    </dgm:pt>
    <dgm:pt modelId="{70EB0BCD-ADC8-4B86-B6DF-83EFBE994F7F}" type="parTrans" cxnId="{290A2AA2-B03D-49B4-BB4A-28DFDCB21378}">
      <dgm:prSet/>
      <dgm:spPr/>
      <dgm:t>
        <a:bodyPr/>
        <a:lstStyle/>
        <a:p>
          <a:endParaRPr lang="cs-CZ"/>
        </a:p>
      </dgm:t>
    </dgm:pt>
    <dgm:pt modelId="{ECD1F000-B7BB-42EA-BCCB-6A3D19068BBD}" type="sibTrans" cxnId="{290A2AA2-B03D-49B4-BB4A-28DFDCB21378}">
      <dgm:prSet/>
      <dgm:spPr/>
      <dgm:t>
        <a:bodyPr/>
        <a:lstStyle/>
        <a:p>
          <a:endParaRPr lang="cs-CZ"/>
        </a:p>
      </dgm:t>
    </dgm:pt>
    <dgm:pt modelId="{D0E0FAE6-457B-4D98-A785-2158DFCFFE81}">
      <dgm:prSet phldrT="[Text]" custT="1"/>
      <dgm:spPr/>
      <dgm:t>
        <a:bodyPr/>
        <a:lstStyle/>
        <a:p>
          <a:r>
            <a:rPr lang="cs-CZ" sz="2000" dirty="0"/>
            <a:t>Organizační složky státu</a:t>
          </a:r>
        </a:p>
      </dgm:t>
    </dgm:pt>
    <dgm:pt modelId="{ADD03214-B25D-42B7-83D4-47CAEEF14455}" type="parTrans" cxnId="{FAF0714B-D945-460A-B64E-B4F39C4AE829}">
      <dgm:prSet/>
      <dgm:spPr/>
      <dgm:t>
        <a:bodyPr/>
        <a:lstStyle/>
        <a:p>
          <a:endParaRPr lang="cs-CZ"/>
        </a:p>
      </dgm:t>
    </dgm:pt>
    <dgm:pt modelId="{18BC4C93-CE5D-4F51-83DD-2E6D41958A29}" type="sibTrans" cxnId="{FAF0714B-D945-460A-B64E-B4F39C4AE829}">
      <dgm:prSet/>
      <dgm:spPr/>
      <dgm:t>
        <a:bodyPr/>
        <a:lstStyle/>
        <a:p>
          <a:endParaRPr lang="cs-CZ"/>
        </a:p>
      </dgm:t>
    </dgm:pt>
    <dgm:pt modelId="{3926652A-EDBD-4D1C-967A-E6BE1E759A11}">
      <dgm:prSet phldrT="[Text]" custT="1"/>
      <dgm:spPr/>
      <dgm:t>
        <a:bodyPr/>
        <a:lstStyle/>
        <a:p>
          <a:r>
            <a:rPr lang="cs-CZ" sz="2000" dirty="0"/>
            <a:t>Státní podniky</a:t>
          </a:r>
        </a:p>
      </dgm:t>
    </dgm:pt>
    <dgm:pt modelId="{85D7C891-2EEF-469A-95ED-065650D5F6AC}" type="parTrans" cxnId="{15BEF92D-4C0D-4BEB-B47E-0B966925C209}">
      <dgm:prSet/>
      <dgm:spPr/>
      <dgm:t>
        <a:bodyPr/>
        <a:lstStyle/>
        <a:p>
          <a:endParaRPr lang="cs-CZ"/>
        </a:p>
      </dgm:t>
    </dgm:pt>
    <dgm:pt modelId="{91F2FF25-AD26-4053-9341-FFDFD09547E2}" type="sibTrans" cxnId="{15BEF92D-4C0D-4BEB-B47E-0B966925C209}">
      <dgm:prSet/>
      <dgm:spPr/>
      <dgm:t>
        <a:bodyPr/>
        <a:lstStyle/>
        <a:p>
          <a:endParaRPr lang="cs-CZ"/>
        </a:p>
      </dgm:t>
    </dgm:pt>
    <dgm:pt modelId="{45FB97BE-1674-4479-936A-F5F9A01B4EAE}">
      <dgm:prSet custT="1"/>
      <dgm:spPr/>
      <dgm:t>
        <a:bodyPr/>
        <a:lstStyle/>
        <a:p>
          <a:r>
            <a:rPr lang="cs-CZ" sz="2000" dirty="0"/>
            <a:t>Právo hospodařit vlastním jménem, podnikání</a:t>
          </a:r>
        </a:p>
      </dgm:t>
    </dgm:pt>
    <dgm:pt modelId="{93A8989D-85D4-4AB6-AE5B-5CF9BBD0D5F8}" type="parTrans" cxnId="{C33E4043-C6B7-483D-AD8E-DD783CAC02AE}">
      <dgm:prSet/>
      <dgm:spPr/>
      <dgm:t>
        <a:bodyPr/>
        <a:lstStyle/>
        <a:p>
          <a:endParaRPr lang="cs-CZ"/>
        </a:p>
      </dgm:t>
    </dgm:pt>
    <dgm:pt modelId="{B480E5E1-82F0-4361-A67F-7FA030708470}" type="sibTrans" cxnId="{C33E4043-C6B7-483D-AD8E-DD783CAC02AE}">
      <dgm:prSet/>
      <dgm:spPr/>
      <dgm:t>
        <a:bodyPr/>
        <a:lstStyle/>
        <a:p>
          <a:endParaRPr lang="cs-CZ"/>
        </a:p>
      </dgm:t>
    </dgm:pt>
    <dgm:pt modelId="{6627017F-C428-4D51-A7EC-97661E2AF5B1}">
      <dgm:prSet custT="1"/>
      <dgm:spPr/>
      <dgm:t>
        <a:bodyPr/>
        <a:lstStyle/>
        <a:p>
          <a:r>
            <a:rPr lang="cs-CZ" sz="2000" dirty="0"/>
            <a:t>Státní příspěvkové organizace</a:t>
          </a:r>
        </a:p>
      </dgm:t>
    </dgm:pt>
    <dgm:pt modelId="{0267E1D0-B113-4B86-B281-65BFF2F46EFB}" type="parTrans" cxnId="{4062C3AC-D126-4FFC-AE98-4F9E1AB5711D}">
      <dgm:prSet/>
      <dgm:spPr/>
      <dgm:t>
        <a:bodyPr/>
        <a:lstStyle/>
        <a:p>
          <a:endParaRPr lang="cs-CZ"/>
        </a:p>
      </dgm:t>
    </dgm:pt>
    <dgm:pt modelId="{BE2E20B3-E95E-460A-90D0-1A60DB19AF96}" type="sibTrans" cxnId="{4062C3AC-D126-4FFC-AE98-4F9E1AB5711D}">
      <dgm:prSet/>
      <dgm:spPr/>
      <dgm:t>
        <a:bodyPr/>
        <a:lstStyle/>
        <a:p>
          <a:endParaRPr lang="cs-CZ"/>
        </a:p>
      </dgm:t>
    </dgm:pt>
    <dgm:pt modelId="{152DA36C-AA7D-4FAA-ACAF-CF2418ECEDE1}">
      <dgm:prSet custT="1"/>
      <dgm:spPr/>
      <dgm:t>
        <a:bodyPr/>
        <a:lstStyle/>
        <a:p>
          <a:r>
            <a:rPr lang="cs-CZ" sz="2000" dirty="0"/>
            <a:t>Příslušnost hospodařit vlastním jménem, neziskový charakter</a:t>
          </a:r>
        </a:p>
      </dgm:t>
    </dgm:pt>
    <dgm:pt modelId="{00F7B144-201E-44AF-B4A2-753BEBCF5DBD}" type="parTrans" cxnId="{C757FC96-0531-47E6-AD71-3812BDF97A30}">
      <dgm:prSet/>
      <dgm:spPr/>
      <dgm:t>
        <a:bodyPr/>
        <a:lstStyle/>
        <a:p>
          <a:endParaRPr lang="cs-CZ"/>
        </a:p>
      </dgm:t>
    </dgm:pt>
    <dgm:pt modelId="{2E8C654A-3E0D-41F9-B570-19F197FBC74B}" type="sibTrans" cxnId="{C757FC96-0531-47E6-AD71-3812BDF97A30}">
      <dgm:prSet/>
      <dgm:spPr/>
      <dgm:t>
        <a:bodyPr/>
        <a:lstStyle/>
        <a:p>
          <a:endParaRPr lang="cs-CZ"/>
        </a:p>
      </dgm:t>
    </dgm:pt>
    <dgm:pt modelId="{B42A08A1-ED7A-4E89-A7F4-2C41BECB382D}">
      <dgm:prSet custT="1"/>
      <dgm:spPr/>
      <dgm:t>
        <a:bodyPr/>
        <a:lstStyle/>
        <a:p>
          <a:r>
            <a:rPr lang="cs-CZ" sz="2000" dirty="0"/>
            <a:t>Příslušnost hospodařit jménem státu</a:t>
          </a:r>
        </a:p>
      </dgm:t>
    </dgm:pt>
    <dgm:pt modelId="{819B7BE1-A157-4330-BE1F-47ED107F4BC9}" type="parTrans" cxnId="{E42F8FF0-E596-4597-88DB-E0609D21D29D}">
      <dgm:prSet/>
      <dgm:spPr/>
      <dgm:t>
        <a:bodyPr/>
        <a:lstStyle/>
        <a:p>
          <a:endParaRPr lang="cs-CZ"/>
        </a:p>
      </dgm:t>
    </dgm:pt>
    <dgm:pt modelId="{D10C667E-FCC6-460E-B547-FEC855ADA0A4}" type="sibTrans" cxnId="{E42F8FF0-E596-4597-88DB-E0609D21D29D}">
      <dgm:prSet/>
      <dgm:spPr/>
      <dgm:t>
        <a:bodyPr/>
        <a:lstStyle/>
        <a:p>
          <a:endParaRPr lang="cs-CZ"/>
        </a:p>
      </dgm:t>
    </dgm:pt>
    <dgm:pt modelId="{A46F4091-6EDC-4E0E-83BD-A268582457BF}">
      <dgm:prSet custT="1"/>
      <dgm:spPr/>
      <dgm:t>
        <a:bodyPr/>
        <a:lstStyle/>
        <a:p>
          <a:r>
            <a:rPr lang="cs-CZ" sz="2000" dirty="0"/>
            <a:t>Např. ÚZSVM, SPÚ, AOPK</a:t>
          </a:r>
        </a:p>
      </dgm:t>
    </dgm:pt>
    <dgm:pt modelId="{C765B57D-EDB8-454A-AC21-33F887C9D6A7}" type="parTrans" cxnId="{33EF7D63-B34C-4E1B-91D8-45E90502C4E7}">
      <dgm:prSet/>
      <dgm:spPr/>
      <dgm:t>
        <a:bodyPr/>
        <a:lstStyle/>
        <a:p>
          <a:endParaRPr lang="cs-CZ"/>
        </a:p>
      </dgm:t>
    </dgm:pt>
    <dgm:pt modelId="{0DCD0A4B-3B00-4E86-8BF2-DD4079D4813E}" type="sibTrans" cxnId="{33EF7D63-B34C-4E1B-91D8-45E90502C4E7}">
      <dgm:prSet/>
      <dgm:spPr/>
      <dgm:t>
        <a:bodyPr/>
        <a:lstStyle/>
        <a:p>
          <a:endParaRPr lang="cs-CZ"/>
        </a:p>
      </dgm:t>
    </dgm:pt>
    <dgm:pt modelId="{341C68EF-CC3A-4D15-86D9-235788F2C717}">
      <dgm:prSet custT="1"/>
      <dgm:spPr/>
      <dgm:t>
        <a:bodyPr/>
        <a:lstStyle/>
        <a:p>
          <a:r>
            <a:rPr lang="cs-CZ" sz="2000" dirty="0"/>
            <a:t>Např. ŘSD, Správa jeskyní</a:t>
          </a:r>
        </a:p>
      </dgm:t>
    </dgm:pt>
    <dgm:pt modelId="{A1C08A4E-06D8-44B2-A1F8-BB5782F9E34B}" type="parTrans" cxnId="{D8773AE7-C21C-41A8-AD8C-68DD501AA931}">
      <dgm:prSet/>
      <dgm:spPr/>
      <dgm:t>
        <a:bodyPr/>
        <a:lstStyle/>
        <a:p>
          <a:endParaRPr lang="cs-CZ"/>
        </a:p>
      </dgm:t>
    </dgm:pt>
    <dgm:pt modelId="{FB2FB214-88CB-409E-9DC7-3727A0977F04}" type="sibTrans" cxnId="{D8773AE7-C21C-41A8-AD8C-68DD501AA931}">
      <dgm:prSet/>
      <dgm:spPr/>
      <dgm:t>
        <a:bodyPr/>
        <a:lstStyle/>
        <a:p>
          <a:endParaRPr lang="cs-CZ"/>
        </a:p>
      </dgm:t>
    </dgm:pt>
    <dgm:pt modelId="{AE25F18B-5E39-47DB-B034-FB1B8E38D608}">
      <dgm:prSet custT="1"/>
      <dgm:spPr/>
      <dgm:t>
        <a:bodyPr/>
        <a:lstStyle/>
        <a:p>
          <a:r>
            <a:rPr lang="cs-CZ" sz="2000" dirty="0"/>
            <a:t>Např. Lesy ČR, Vojenské lesy a statky</a:t>
          </a:r>
        </a:p>
      </dgm:t>
    </dgm:pt>
    <dgm:pt modelId="{57E29949-4145-4879-A8AE-C4A17AE04CB2}" type="parTrans" cxnId="{4C78C3E8-57F9-403F-962E-C5FDA70A5B59}">
      <dgm:prSet/>
      <dgm:spPr/>
      <dgm:t>
        <a:bodyPr/>
        <a:lstStyle/>
        <a:p>
          <a:endParaRPr lang="cs-CZ"/>
        </a:p>
      </dgm:t>
    </dgm:pt>
    <dgm:pt modelId="{48C41E46-FCAE-41A6-8DA0-0FF7F0A47EC4}" type="sibTrans" cxnId="{4C78C3E8-57F9-403F-962E-C5FDA70A5B59}">
      <dgm:prSet/>
      <dgm:spPr/>
      <dgm:t>
        <a:bodyPr/>
        <a:lstStyle/>
        <a:p>
          <a:endParaRPr lang="cs-CZ"/>
        </a:p>
      </dgm:t>
    </dgm:pt>
    <dgm:pt modelId="{F4EDA95C-DC87-40A1-AF5F-190B813BF5F1}" type="pres">
      <dgm:prSet presAssocID="{DE627641-59EA-4629-8712-7F9E1E3D0A79}" presName="diagram" presStyleCnt="0">
        <dgm:presLayoutVars>
          <dgm:chPref val="1"/>
          <dgm:dir/>
          <dgm:animOne val="branch"/>
          <dgm:animLvl val="lvl"/>
          <dgm:resizeHandles val="exact"/>
        </dgm:presLayoutVars>
      </dgm:prSet>
      <dgm:spPr/>
      <dgm:t>
        <a:bodyPr/>
        <a:lstStyle/>
        <a:p>
          <a:endParaRPr lang="cs-CZ"/>
        </a:p>
      </dgm:t>
    </dgm:pt>
    <dgm:pt modelId="{64340914-E857-41C7-AC3C-D2ED487EC2D9}" type="pres">
      <dgm:prSet presAssocID="{47811C20-8906-43EA-8F32-2E17656F5976}" presName="root1" presStyleCnt="0"/>
      <dgm:spPr/>
    </dgm:pt>
    <dgm:pt modelId="{7CB52633-E682-4FC7-A1A8-DA4DA2E794AF}" type="pres">
      <dgm:prSet presAssocID="{47811C20-8906-43EA-8F32-2E17656F5976}" presName="LevelOneTextNode" presStyleLbl="node0" presStyleIdx="0" presStyleCnt="1">
        <dgm:presLayoutVars>
          <dgm:chPref val="3"/>
        </dgm:presLayoutVars>
      </dgm:prSet>
      <dgm:spPr/>
      <dgm:t>
        <a:bodyPr/>
        <a:lstStyle/>
        <a:p>
          <a:endParaRPr lang="cs-CZ"/>
        </a:p>
      </dgm:t>
    </dgm:pt>
    <dgm:pt modelId="{1A9BB00D-5F07-4F8E-AE73-F102E7D1AF6E}" type="pres">
      <dgm:prSet presAssocID="{47811C20-8906-43EA-8F32-2E17656F5976}" presName="level2hierChild" presStyleCnt="0"/>
      <dgm:spPr/>
    </dgm:pt>
    <dgm:pt modelId="{F007D2C1-04C1-4E7B-BFC5-F7EB76FD9BCE}" type="pres">
      <dgm:prSet presAssocID="{ADD03214-B25D-42B7-83D4-47CAEEF14455}" presName="conn2-1" presStyleLbl="parChTrans1D2" presStyleIdx="0" presStyleCnt="3"/>
      <dgm:spPr/>
      <dgm:t>
        <a:bodyPr/>
        <a:lstStyle/>
        <a:p>
          <a:endParaRPr lang="cs-CZ"/>
        </a:p>
      </dgm:t>
    </dgm:pt>
    <dgm:pt modelId="{4578C447-5725-4843-9B68-752EF58E6F0B}" type="pres">
      <dgm:prSet presAssocID="{ADD03214-B25D-42B7-83D4-47CAEEF14455}" presName="connTx" presStyleLbl="parChTrans1D2" presStyleIdx="0" presStyleCnt="3"/>
      <dgm:spPr/>
      <dgm:t>
        <a:bodyPr/>
        <a:lstStyle/>
        <a:p>
          <a:endParaRPr lang="cs-CZ"/>
        </a:p>
      </dgm:t>
    </dgm:pt>
    <dgm:pt modelId="{D1BA17AB-2CDA-496D-8074-67913178FF71}" type="pres">
      <dgm:prSet presAssocID="{D0E0FAE6-457B-4D98-A785-2158DFCFFE81}" presName="root2" presStyleCnt="0"/>
      <dgm:spPr/>
    </dgm:pt>
    <dgm:pt modelId="{87F5AC00-92F9-4800-92F8-A6378C4AC4ED}" type="pres">
      <dgm:prSet presAssocID="{D0E0FAE6-457B-4D98-A785-2158DFCFFE81}" presName="LevelTwoTextNode" presStyleLbl="node2" presStyleIdx="0" presStyleCnt="3">
        <dgm:presLayoutVars>
          <dgm:chPref val="3"/>
        </dgm:presLayoutVars>
      </dgm:prSet>
      <dgm:spPr/>
      <dgm:t>
        <a:bodyPr/>
        <a:lstStyle/>
        <a:p>
          <a:endParaRPr lang="cs-CZ"/>
        </a:p>
      </dgm:t>
    </dgm:pt>
    <dgm:pt modelId="{059F4104-1369-419E-B590-13653870B099}" type="pres">
      <dgm:prSet presAssocID="{D0E0FAE6-457B-4D98-A785-2158DFCFFE81}" presName="level3hierChild" presStyleCnt="0"/>
      <dgm:spPr/>
    </dgm:pt>
    <dgm:pt modelId="{EC96FB9B-7305-49EB-993B-0A63537C5412}" type="pres">
      <dgm:prSet presAssocID="{819B7BE1-A157-4330-BE1F-47ED107F4BC9}" presName="conn2-1" presStyleLbl="parChTrans1D3" presStyleIdx="0" presStyleCnt="3"/>
      <dgm:spPr/>
      <dgm:t>
        <a:bodyPr/>
        <a:lstStyle/>
        <a:p>
          <a:endParaRPr lang="cs-CZ"/>
        </a:p>
      </dgm:t>
    </dgm:pt>
    <dgm:pt modelId="{3ACD5AFE-A00E-4224-ABD3-84A4C2C92CDA}" type="pres">
      <dgm:prSet presAssocID="{819B7BE1-A157-4330-BE1F-47ED107F4BC9}" presName="connTx" presStyleLbl="parChTrans1D3" presStyleIdx="0" presStyleCnt="3"/>
      <dgm:spPr/>
      <dgm:t>
        <a:bodyPr/>
        <a:lstStyle/>
        <a:p>
          <a:endParaRPr lang="cs-CZ"/>
        </a:p>
      </dgm:t>
    </dgm:pt>
    <dgm:pt modelId="{893D2B69-A782-4995-8D6C-61FEB238E35B}" type="pres">
      <dgm:prSet presAssocID="{B42A08A1-ED7A-4E89-A7F4-2C41BECB382D}" presName="root2" presStyleCnt="0"/>
      <dgm:spPr/>
    </dgm:pt>
    <dgm:pt modelId="{DAFCD9AD-5496-4C02-9171-6862C2D9B526}" type="pres">
      <dgm:prSet presAssocID="{B42A08A1-ED7A-4E89-A7F4-2C41BECB382D}" presName="LevelTwoTextNode" presStyleLbl="node3" presStyleIdx="0" presStyleCnt="3">
        <dgm:presLayoutVars>
          <dgm:chPref val="3"/>
        </dgm:presLayoutVars>
      </dgm:prSet>
      <dgm:spPr/>
      <dgm:t>
        <a:bodyPr/>
        <a:lstStyle/>
        <a:p>
          <a:endParaRPr lang="cs-CZ"/>
        </a:p>
      </dgm:t>
    </dgm:pt>
    <dgm:pt modelId="{282849E2-25D8-4428-91AE-E827CA8AD12D}" type="pres">
      <dgm:prSet presAssocID="{B42A08A1-ED7A-4E89-A7F4-2C41BECB382D}" presName="level3hierChild" presStyleCnt="0"/>
      <dgm:spPr/>
    </dgm:pt>
    <dgm:pt modelId="{38BF0FC7-32CE-44D2-B33E-BB484606A20E}" type="pres">
      <dgm:prSet presAssocID="{C765B57D-EDB8-454A-AC21-33F887C9D6A7}" presName="conn2-1" presStyleLbl="parChTrans1D4" presStyleIdx="0" presStyleCnt="3"/>
      <dgm:spPr/>
      <dgm:t>
        <a:bodyPr/>
        <a:lstStyle/>
        <a:p>
          <a:endParaRPr lang="cs-CZ"/>
        </a:p>
      </dgm:t>
    </dgm:pt>
    <dgm:pt modelId="{5CFEDA92-9921-4DC0-8717-BC641B7371B9}" type="pres">
      <dgm:prSet presAssocID="{C765B57D-EDB8-454A-AC21-33F887C9D6A7}" presName="connTx" presStyleLbl="parChTrans1D4" presStyleIdx="0" presStyleCnt="3"/>
      <dgm:spPr/>
      <dgm:t>
        <a:bodyPr/>
        <a:lstStyle/>
        <a:p>
          <a:endParaRPr lang="cs-CZ"/>
        </a:p>
      </dgm:t>
    </dgm:pt>
    <dgm:pt modelId="{94641663-9AA1-4A39-901B-D8F899293CA0}" type="pres">
      <dgm:prSet presAssocID="{A46F4091-6EDC-4E0E-83BD-A268582457BF}" presName="root2" presStyleCnt="0"/>
      <dgm:spPr/>
    </dgm:pt>
    <dgm:pt modelId="{80D63CEA-498C-43C4-B6C8-F323B1AADF23}" type="pres">
      <dgm:prSet presAssocID="{A46F4091-6EDC-4E0E-83BD-A268582457BF}" presName="LevelTwoTextNode" presStyleLbl="node4" presStyleIdx="0" presStyleCnt="3">
        <dgm:presLayoutVars>
          <dgm:chPref val="3"/>
        </dgm:presLayoutVars>
      </dgm:prSet>
      <dgm:spPr/>
      <dgm:t>
        <a:bodyPr/>
        <a:lstStyle/>
        <a:p>
          <a:endParaRPr lang="cs-CZ"/>
        </a:p>
      </dgm:t>
    </dgm:pt>
    <dgm:pt modelId="{3DDCFF93-76DE-44C8-BF3C-89D5FB6A171F}" type="pres">
      <dgm:prSet presAssocID="{A46F4091-6EDC-4E0E-83BD-A268582457BF}" presName="level3hierChild" presStyleCnt="0"/>
      <dgm:spPr/>
    </dgm:pt>
    <dgm:pt modelId="{F4E6E391-0C8E-486C-A412-65F20217216F}" type="pres">
      <dgm:prSet presAssocID="{0267E1D0-B113-4B86-B281-65BFF2F46EFB}" presName="conn2-1" presStyleLbl="parChTrans1D2" presStyleIdx="1" presStyleCnt="3"/>
      <dgm:spPr/>
      <dgm:t>
        <a:bodyPr/>
        <a:lstStyle/>
        <a:p>
          <a:endParaRPr lang="cs-CZ"/>
        </a:p>
      </dgm:t>
    </dgm:pt>
    <dgm:pt modelId="{7F2E94C9-C940-40F5-94E7-C6226EBF7A99}" type="pres">
      <dgm:prSet presAssocID="{0267E1D0-B113-4B86-B281-65BFF2F46EFB}" presName="connTx" presStyleLbl="parChTrans1D2" presStyleIdx="1" presStyleCnt="3"/>
      <dgm:spPr/>
      <dgm:t>
        <a:bodyPr/>
        <a:lstStyle/>
        <a:p>
          <a:endParaRPr lang="cs-CZ"/>
        </a:p>
      </dgm:t>
    </dgm:pt>
    <dgm:pt modelId="{C5ED3C6B-CCF6-455D-8EA7-0353FAF6D381}" type="pres">
      <dgm:prSet presAssocID="{6627017F-C428-4D51-A7EC-97661E2AF5B1}" presName="root2" presStyleCnt="0"/>
      <dgm:spPr/>
    </dgm:pt>
    <dgm:pt modelId="{53ECE047-6FCD-448A-96F1-023F6F0F404C}" type="pres">
      <dgm:prSet presAssocID="{6627017F-C428-4D51-A7EC-97661E2AF5B1}" presName="LevelTwoTextNode" presStyleLbl="node2" presStyleIdx="1" presStyleCnt="3">
        <dgm:presLayoutVars>
          <dgm:chPref val="3"/>
        </dgm:presLayoutVars>
      </dgm:prSet>
      <dgm:spPr/>
      <dgm:t>
        <a:bodyPr/>
        <a:lstStyle/>
        <a:p>
          <a:endParaRPr lang="cs-CZ"/>
        </a:p>
      </dgm:t>
    </dgm:pt>
    <dgm:pt modelId="{09D6FBF6-9A06-42F2-BA5E-839F5BC941F8}" type="pres">
      <dgm:prSet presAssocID="{6627017F-C428-4D51-A7EC-97661E2AF5B1}" presName="level3hierChild" presStyleCnt="0"/>
      <dgm:spPr/>
    </dgm:pt>
    <dgm:pt modelId="{95258EFE-E062-463E-AF3A-76D55EE94143}" type="pres">
      <dgm:prSet presAssocID="{00F7B144-201E-44AF-B4A2-753BEBCF5DBD}" presName="conn2-1" presStyleLbl="parChTrans1D3" presStyleIdx="1" presStyleCnt="3"/>
      <dgm:spPr/>
      <dgm:t>
        <a:bodyPr/>
        <a:lstStyle/>
        <a:p>
          <a:endParaRPr lang="cs-CZ"/>
        </a:p>
      </dgm:t>
    </dgm:pt>
    <dgm:pt modelId="{8808145D-0924-4549-9565-13B4799D1F08}" type="pres">
      <dgm:prSet presAssocID="{00F7B144-201E-44AF-B4A2-753BEBCF5DBD}" presName="connTx" presStyleLbl="parChTrans1D3" presStyleIdx="1" presStyleCnt="3"/>
      <dgm:spPr/>
      <dgm:t>
        <a:bodyPr/>
        <a:lstStyle/>
        <a:p>
          <a:endParaRPr lang="cs-CZ"/>
        </a:p>
      </dgm:t>
    </dgm:pt>
    <dgm:pt modelId="{79431CAD-7F9C-4063-83F3-3134B3736369}" type="pres">
      <dgm:prSet presAssocID="{152DA36C-AA7D-4FAA-ACAF-CF2418ECEDE1}" presName="root2" presStyleCnt="0"/>
      <dgm:spPr/>
    </dgm:pt>
    <dgm:pt modelId="{8475765D-BB4E-4CA2-ACF3-4A248F62E200}" type="pres">
      <dgm:prSet presAssocID="{152DA36C-AA7D-4FAA-ACAF-CF2418ECEDE1}" presName="LevelTwoTextNode" presStyleLbl="node3" presStyleIdx="1" presStyleCnt="3">
        <dgm:presLayoutVars>
          <dgm:chPref val="3"/>
        </dgm:presLayoutVars>
      </dgm:prSet>
      <dgm:spPr/>
      <dgm:t>
        <a:bodyPr/>
        <a:lstStyle/>
        <a:p>
          <a:endParaRPr lang="cs-CZ"/>
        </a:p>
      </dgm:t>
    </dgm:pt>
    <dgm:pt modelId="{0A3ACCEB-327D-4FC2-B9A8-8570E589A288}" type="pres">
      <dgm:prSet presAssocID="{152DA36C-AA7D-4FAA-ACAF-CF2418ECEDE1}" presName="level3hierChild" presStyleCnt="0"/>
      <dgm:spPr/>
    </dgm:pt>
    <dgm:pt modelId="{1B043C11-F65A-41FD-9DD5-6C947E09F4C5}" type="pres">
      <dgm:prSet presAssocID="{A1C08A4E-06D8-44B2-A1F8-BB5782F9E34B}" presName="conn2-1" presStyleLbl="parChTrans1D4" presStyleIdx="1" presStyleCnt="3"/>
      <dgm:spPr/>
      <dgm:t>
        <a:bodyPr/>
        <a:lstStyle/>
        <a:p>
          <a:endParaRPr lang="cs-CZ"/>
        </a:p>
      </dgm:t>
    </dgm:pt>
    <dgm:pt modelId="{84962A03-D041-4B31-A166-DBC9F39601F9}" type="pres">
      <dgm:prSet presAssocID="{A1C08A4E-06D8-44B2-A1F8-BB5782F9E34B}" presName="connTx" presStyleLbl="parChTrans1D4" presStyleIdx="1" presStyleCnt="3"/>
      <dgm:spPr/>
      <dgm:t>
        <a:bodyPr/>
        <a:lstStyle/>
        <a:p>
          <a:endParaRPr lang="cs-CZ"/>
        </a:p>
      </dgm:t>
    </dgm:pt>
    <dgm:pt modelId="{3098A18D-FC55-415D-8C5A-526FC24DD25E}" type="pres">
      <dgm:prSet presAssocID="{341C68EF-CC3A-4D15-86D9-235788F2C717}" presName="root2" presStyleCnt="0"/>
      <dgm:spPr/>
    </dgm:pt>
    <dgm:pt modelId="{A22AD5D4-FA2F-49CE-843D-8C02E52E3841}" type="pres">
      <dgm:prSet presAssocID="{341C68EF-CC3A-4D15-86D9-235788F2C717}" presName="LevelTwoTextNode" presStyleLbl="node4" presStyleIdx="1" presStyleCnt="3">
        <dgm:presLayoutVars>
          <dgm:chPref val="3"/>
        </dgm:presLayoutVars>
      </dgm:prSet>
      <dgm:spPr/>
      <dgm:t>
        <a:bodyPr/>
        <a:lstStyle/>
        <a:p>
          <a:endParaRPr lang="cs-CZ"/>
        </a:p>
      </dgm:t>
    </dgm:pt>
    <dgm:pt modelId="{BA801572-5182-47DF-8126-F10C644F3B1F}" type="pres">
      <dgm:prSet presAssocID="{341C68EF-CC3A-4D15-86D9-235788F2C717}" presName="level3hierChild" presStyleCnt="0"/>
      <dgm:spPr/>
    </dgm:pt>
    <dgm:pt modelId="{8DF6FC98-F2F6-40AB-9AC1-F8B4D9724A5A}" type="pres">
      <dgm:prSet presAssocID="{85D7C891-2EEF-469A-95ED-065650D5F6AC}" presName="conn2-1" presStyleLbl="parChTrans1D2" presStyleIdx="2" presStyleCnt="3"/>
      <dgm:spPr/>
      <dgm:t>
        <a:bodyPr/>
        <a:lstStyle/>
        <a:p>
          <a:endParaRPr lang="cs-CZ"/>
        </a:p>
      </dgm:t>
    </dgm:pt>
    <dgm:pt modelId="{EC66C139-A6CC-4A0B-8B9F-977882029F47}" type="pres">
      <dgm:prSet presAssocID="{85D7C891-2EEF-469A-95ED-065650D5F6AC}" presName="connTx" presStyleLbl="parChTrans1D2" presStyleIdx="2" presStyleCnt="3"/>
      <dgm:spPr/>
      <dgm:t>
        <a:bodyPr/>
        <a:lstStyle/>
        <a:p>
          <a:endParaRPr lang="cs-CZ"/>
        </a:p>
      </dgm:t>
    </dgm:pt>
    <dgm:pt modelId="{0C7131CC-2E67-424E-90D4-C2BA4B277D2D}" type="pres">
      <dgm:prSet presAssocID="{3926652A-EDBD-4D1C-967A-E6BE1E759A11}" presName="root2" presStyleCnt="0"/>
      <dgm:spPr/>
    </dgm:pt>
    <dgm:pt modelId="{69C2AE2B-FD98-413F-858B-5EB7F743E626}" type="pres">
      <dgm:prSet presAssocID="{3926652A-EDBD-4D1C-967A-E6BE1E759A11}" presName="LevelTwoTextNode" presStyleLbl="node2" presStyleIdx="2" presStyleCnt="3">
        <dgm:presLayoutVars>
          <dgm:chPref val="3"/>
        </dgm:presLayoutVars>
      </dgm:prSet>
      <dgm:spPr/>
      <dgm:t>
        <a:bodyPr/>
        <a:lstStyle/>
        <a:p>
          <a:endParaRPr lang="cs-CZ"/>
        </a:p>
      </dgm:t>
    </dgm:pt>
    <dgm:pt modelId="{31858136-8D94-46FF-92E8-AB10FB21E0FE}" type="pres">
      <dgm:prSet presAssocID="{3926652A-EDBD-4D1C-967A-E6BE1E759A11}" presName="level3hierChild" presStyleCnt="0"/>
      <dgm:spPr/>
    </dgm:pt>
    <dgm:pt modelId="{EFA9321B-561A-466F-A528-1AC3E6329C53}" type="pres">
      <dgm:prSet presAssocID="{93A8989D-85D4-4AB6-AE5B-5CF9BBD0D5F8}" presName="conn2-1" presStyleLbl="parChTrans1D3" presStyleIdx="2" presStyleCnt="3"/>
      <dgm:spPr/>
      <dgm:t>
        <a:bodyPr/>
        <a:lstStyle/>
        <a:p>
          <a:endParaRPr lang="cs-CZ"/>
        </a:p>
      </dgm:t>
    </dgm:pt>
    <dgm:pt modelId="{A2060554-9B86-4886-8D09-DC58DDDCB5AE}" type="pres">
      <dgm:prSet presAssocID="{93A8989D-85D4-4AB6-AE5B-5CF9BBD0D5F8}" presName="connTx" presStyleLbl="parChTrans1D3" presStyleIdx="2" presStyleCnt="3"/>
      <dgm:spPr/>
      <dgm:t>
        <a:bodyPr/>
        <a:lstStyle/>
        <a:p>
          <a:endParaRPr lang="cs-CZ"/>
        </a:p>
      </dgm:t>
    </dgm:pt>
    <dgm:pt modelId="{4A330DDE-2257-477C-937E-18820C6217FC}" type="pres">
      <dgm:prSet presAssocID="{45FB97BE-1674-4479-936A-F5F9A01B4EAE}" presName="root2" presStyleCnt="0"/>
      <dgm:spPr/>
    </dgm:pt>
    <dgm:pt modelId="{9AA60BB1-C08A-429C-8AF1-A0855ABFC1AA}" type="pres">
      <dgm:prSet presAssocID="{45FB97BE-1674-4479-936A-F5F9A01B4EAE}" presName="LevelTwoTextNode" presStyleLbl="node3" presStyleIdx="2" presStyleCnt="3">
        <dgm:presLayoutVars>
          <dgm:chPref val="3"/>
        </dgm:presLayoutVars>
      </dgm:prSet>
      <dgm:spPr/>
      <dgm:t>
        <a:bodyPr/>
        <a:lstStyle/>
        <a:p>
          <a:endParaRPr lang="cs-CZ"/>
        </a:p>
      </dgm:t>
    </dgm:pt>
    <dgm:pt modelId="{F5F78549-4EB2-49CB-9A2E-34B8A858C40C}" type="pres">
      <dgm:prSet presAssocID="{45FB97BE-1674-4479-936A-F5F9A01B4EAE}" presName="level3hierChild" presStyleCnt="0"/>
      <dgm:spPr/>
    </dgm:pt>
    <dgm:pt modelId="{DF9C07C4-A9D2-4A7A-8F52-95ED277F51D8}" type="pres">
      <dgm:prSet presAssocID="{57E29949-4145-4879-A8AE-C4A17AE04CB2}" presName="conn2-1" presStyleLbl="parChTrans1D4" presStyleIdx="2" presStyleCnt="3"/>
      <dgm:spPr/>
      <dgm:t>
        <a:bodyPr/>
        <a:lstStyle/>
        <a:p>
          <a:endParaRPr lang="cs-CZ"/>
        </a:p>
      </dgm:t>
    </dgm:pt>
    <dgm:pt modelId="{777E3AAD-887E-44F7-A180-92DB4DA2FA9A}" type="pres">
      <dgm:prSet presAssocID="{57E29949-4145-4879-A8AE-C4A17AE04CB2}" presName="connTx" presStyleLbl="parChTrans1D4" presStyleIdx="2" presStyleCnt="3"/>
      <dgm:spPr/>
      <dgm:t>
        <a:bodyPr/>
        <a:lstStyle/>
        <a:p>
          <a:endParaRPr lang="cs-CZ"/>
        </a:p>
      </dgm:t>
    </dgm:pt>
    <dgm:pt modelId="{3B178604-FBB9-406A-AA1B-2927B869D12E}" type="pres">
      <dgm:prSet presAssocID="{AE25F18B-5E39-47DB-B034-FB1B8E38D608}" presName="root2" presStyleCnt="0"/>
      <dgm:spPr/>
    </dgm:pt>
    <dgm:pt modelId="{415ADB80-BC25-4F17-9D33-CC72065223DD}" type="pres">
      <dgm:prSet presAssocID="{AE25F18B-5E39-47DB-B034-FB1B8E38D608}" presName="LevelTwoTextNode" presStyleLbl="node4" presStyleIdx="2" presStyleCnt="3">
        <dgm:presLayoutVars>
          <dgm:chPref val="3"/>
        </dgm:presLayoutVars>
      </dgm:prSet>
      <dgm:spPr/>
      <dgm:t>
        <a:bodyPr/>
        <a:lstStyle/>
        <a:p>
          <a:endParaRPr lang="cs-CZ"/>
        </a:p>
      </dgm:t>
    </dgm:pt>
    <dgm:pt modelId="{6FEDB239-D491-430F-8D32-983213A862C8}" type="pres">
      <dgm:prSet presAssocID="{AE25F18B-5E39-47DB-B034-FB1B8E38D608}" presName="level3hierChild" presStyleCnt="0"/>
      <dgm:spPr/>
    </dgm:pt>
  </dgm:ptLst>
  <dgm:cxnLst>
    <dgm:cxn modelId="{6BF94B3C-04B1-40F8-860B-39020522D3F3}" type="presOf" srcId="{A1C08A4E-06D8-44B2-A1F8-BB5782F9E34B}" destId="{84962A03-D041-4B31-A166-DBC9F39601F9}" srcOrd="1" destOrd="0" presId="urn:microsoft.com/office/officeart/2005/8/layout/hierarchy2"/>
    <dgm:cxn modelId="{24A59BE9-E458-4A94-9C62-CA56ED5B50BD}" type="presOf" srcId="{C765B57D-EDB8-454A-AC21-33F887C9D6A7}" destId="{38BF0FC7-32CE-44D2-B33E-BB484606A20E}" srcOrd="0" destOrd="0" presId="urn:microsoft.com/office/officeart/2005/8/layout/hierarchy2"/>
    <dgm:cxn modelId="{ACDAE7B7-88D5-4EE7-BBD8-445BD76EFACF}" type="presOf" srcId="{85D7C891-2EEF-469A-95ED-065650D5F6AC}" destId="{8DF6FC98-F2F6-40AB-9AC1-F8B4D9724A5A}" srcOrd="0" destOrd="0" presId="urn:microsoft.com/office/officeart/2005/8/layout/hierarchy2"/>
    <dgm:cxn modelId="{C33E4043-C6B7-483D-AD8E-DD783CAC02AE}" srcId="{3926652A-EDBD-4D1C-967A-E6BE1E759A11}" destId="{45FB97BE-1674-4479-936A-F5F9A01B4EAE}" srcOrd="0" destOrd="0" parTransId="{93A8989D-85D4-4AB6-AE5B-5CF9BBD0D5F8}" sibTransId="{B480E5E1-82F0-4361-A67F-7FA030708470}"/>
    <dgm:cxn modelId="{61C6C040-DAC4-4BFE-94EF-24F24DEA9E51}" type="presOf" srcId="{B42A08A1-ED7A-4E89-A7F4-2C41BECB382D}" destId="{DAFCD9AD-5496-4C02-9171-6862C2D9B526}" srcOrd="0" destOrd="0" presId="urn:microsoft.com/office/officeart/2005/8/layout/hierarchy2"/>
    <dgm:cxn modelId="{62AB8FA6-3D45-4959-A396-7BF9BCE66A9D}" type="presOf" srcId="{AE25F18B-5E39-47DB-B034-FB1B8E38D608}" destId="{415ADB80-BC25-4F17-9D33-CC72065223DD}" srcOrd="0" destOrd="0" presId="urn:microsoft.com/office/officeart/2005/8/layout/hierarchy2"/>
    <dgm:cxn modelId="{4062C3AC-D126-4FFC-AE98-4F9E1AB5711D}" srcId="{47811C20-8906-43EA-8F32-2E17656F5976}" destId="{6627017F-C428-4D51-A7EC-97661E2AF5B1}" srcOrd="1" destOrd="0" parTransId="{0267E1D0-B113-4B86-B281-65BFF2F46EFB}" sibTransId="{BE2E20B3-E95E-460A-90D0-1A60DB19AF96}"/>
    <dgm:cxn modelId="{33EF7D63-B34C-4E1B-91D8-45E90502C4E7}" srcId="{B42A08A1-ED7A-4E89-A7F4-2C41BECB382D}" destId="{A46F4091-6EDC-4E0E-83BD-A268582457BF}" srcOrd="0" destOrd="0" parTransId="{C765B57D-EDB8-454A-AC21-33F887C9D6A7}" sibTransId="{0DCD0A4B-3B00-4E86-8BF2-DD4079D4813E}"/>
    <dgm:cxn modelId="{15BEF92D-4C0D-4BEB-B47E-0B966925C209}" srcId="{47811C20-8906-43EA-8F32-2E17656F5976}" destId="{3926652A-EDBD-4D1C-967A-E6BE1E759A11}" srcOrd="2" destOrd="0" parTransId="{85D7C891-2EEF-469A-95ED-065650D5F6AC}" sibTransId="{91F2FF25-AD26-4053-9341-FFDFD09547E2}"/>
    <dgm:cxn modelId="{369C9D37-6B48-4E13-9E98-002D90C5B081}" type="presOf" srcId="{47811C20-8906-43EA-8F32-2E17656F5976}" destId="{7CB52633-E682-4FC7-A1A8-DA4DA2E794AF}" srcOrd="0" destOrd="0" presId="urn:microsoft.com/office/officeart/2005/8/layout/hierarchy2"/>
    <dgm:cxn modelId="{2EAD610B-B6CB-4BA9-BB44-87CC91E7FA96}" type="presOf" srcId="{819B7BE1-A157-4330-BE1F-47ED107F4BC9}" destId="{3ACD5AFE-A00E-4224-ABD3-84A4C2C92CDA}" srcOrd="1" destOrd="0" presId="urn:microsoft.com/office/officeart/2005/8/layout/hierarchy2"/>
    <dgm:cxn modelId="{CC344780-BF6B-4E41-BA83-243997034891}" type="presOf" srcId="{0267E1D0-B113-4B86-B281-65BFF2F46EFB}" destId="{7F2E94C9-C940-40F5-94E7-C6226EBF7A99}" srcOrd="1" destOrd="0" presId="urn:microsoft.com/office/officeart/2005/8/layout/hierarchy2"/>
    <dgm:cxn modelId="{D1CD26BB-298B-465D-A1FF-9C8A5C89EEAB}" type="presOf" srcId="{6627017F-C428-4D51-A7EC-97661E2AF5B1}" destId="{53ECE047-6FCD-448A-96F1-023F6F0F404C}" srcOrd="0" destOrd="0" presId="urn:microsoft.com/office/officeart/2005/8/layout/hierarchy2"/>
    <dgm:cxn modelId="{99386535-9740-42B4-ABB1-8636A9BB6BD5}" type="presOf" srcId="{57E29949-4145-4879-A8AE-C4A17AE04CB2}" destId="{DF9C07C4-A9D2-4A7A-8F52-95ED277F51D8}" srcOrd="0" destOrd="0" presId="urn:microsoft.com/office/officeart/2005/8/layout/hierarchy2"/>
    <dgm:cxn modelId="{4C78C3E8-57F9-403F-962E-C5FDA70A5B59}" srcId="{45FB97BE-1674-4479-936A-F5F9A01B4EAE}" destId="{AE25F18B-5E39-47DB-B034-FB1B8E38D608}" srcOrd="0" destOrd="0" parTransId="{57E29949-4145-4879-A8AE-C4A17AE04CB2}" sibTransId="{48C41E46-FCAE-41A6-8DA0-0FF7F0A47EC4}"/>
    <dgm:cxn modelId="{40B0CC28-8AB2-466E-9C93-365361DA1F85}" type="presOf" srcId="{ADD03214-B25D-42B7-83D4-47CAEEF14455}" destId="{4578C447-5725-4843-9B68-752EF58E6F0B}" srcOrd="1" destOrd="0" presId="urn:microsoft.com/office/officeart/2005/8/layout/hierarchy2"/>
    <dgm:cxn modelId="{F72B7275-23F8-4623-B9B3-D388D08C9861}" type="presOf" srcId="{C765B57D-EDB8-454A-AC21-33F887C9D6A7}" destId="{5CFEDA92-9921-4DC0-8717-BC641B7371B9}" srcOrd="1" destOrd="0" presId="urn:microsoft.com/office/officeart/2005/8/layout/hierarchy2"/>
    <dgm:cxn modelId="{20F1E655-EAB7-4231-B977-E597023EC9E4}" type="presOf" srcId="{00F7B144-201E-44AF-B4A2-753BEBCF5DBD}" destId="{8808145D-0924-4549-9565-13B4799D1F08}" srcOrd="1" destOrd="0" presId="urn:microsoft.com/office/officeart/2005/8/layout/hierarchy2"/>
    <dgm:cxn modelId="{C757FC96-0531-47E6-AD71-3812BDF97A30}" srcId="{6627017F-C428-4D51-A7EC-97661E2AF5B1}" destId="{152DA36C-AA7D-4FAA-ACAF-CF2418ECEDE1}" srcOrd="0" destOrd="0" parTransId="{00F7B144-201E-44AF-B4A2-753BEBCF5DBD}" sibTransId="{2E8C654A-3E0D-41F9-B570-19F197FBC74B}"/>
    <dgm:cxn modelId="{3B4BBA4D-F5D9-49E7-A528-5C8123F2317B}" type="presOf" srcId="{A1C08A4E-06D8-44B2-A1F8-BB5782F9E34B}" destId="{1B043C11-F65A-41FD-9DD5-6C947E09F4C5}" srcOrd="0" destOrd="0" presId="urn:microsoft.com/office/officeart/2005/8/layout/hierarchy2"/>
    <dgm:cxn modelId="{FAF0714B-D945-460A-B64E-B4F39C4AE829}" srcId="{47811C20-8906-43EA-8F32-2E17656F5976}" destId="{D0E0FAE6-457B-4D98-A785-2158DFCFFE81}" srcOrd="0" destOrd="0" parTransId="{ADD03214-B25D-42B7-83D4-47CAEEF14455}" sibTransId="{18BC4C93-CE5D-4F51-83DD-2E6D41958A29}"/>
    <dgm:cxn modelId="{3311F939-4EBE-4624-AC42-789F99C12CE8}" type="presOf" srcId="{A46F4091-6EDC-4E0E-83BD-A268582457BF}" destId="{80D63CEA-498C-43C4-B6C8-F323B1AADF23}" srcOrd="0" destOrd="0" presId="urn:microsoft.com/office/officeart/2005/8/layout/hierarchy2"/>
    <dgm:cxn modelId="{EF91798E-AC92-48B5-840F-36924F23A2F6}" type="presOf" srcId="{341C68EF-CC3A-4D15-86D9-235788F2C717}" destId="{A22AD5D4-FA2F-49CE-843D-8C02E52E3841}" srcOrd="0" destOrd="0" presId="urn:microsoft.com/office/officeart/2005/8/layout/hierarchy2"/>
    <dgm:cxn modelId="{D8773AE7-C21C-41A8-AD8C-68DD501AA931}" srcId="{152DA36C-AA7D-4FAA-ACAF-CF2418ECEDE1}" destId="{341C68EF-CC3A-4D15-86D9-235788F2C717}" srcOrd="0" destOrd="0" parTransId="{A1C08A4E-06D8-44B2-A1F8-BB5782F9E34B}" sibTransId="{FB2FB214-88CB-409E-9DC7-3727A0977F04}"/>
    <dgm:cxn modelId="{51BA4127-C650-47CA-B57F-F2A48EFAD346}" type="presOf" srcId="{819B7BE1-A157-4330-BE1F-47ED107F4BC9}" destId="{EC96FB9B-7305-49EB-993B-0A63537C5412}" srcOrd="0" destOrd="0" presId="urn:microsoft.com/office/officeart/2005/8/layout/hierarchy2"/>
    <dgm:cxn modelId="{C539B12C-F7D1-4BA9-9B8A-032F3204002A}" type="presOf" srcId="{3926652A-EDBD-4D1C-967A-E6BE1E759A11}" destId="{69C2AE2B-FD98-413F-858B-5EB7F743E626}" srcOrd="0" destOrd="0" presId="urn:microsoft.com/office/officeart/2005/8/layout/hierarchy2"/>
    <dgm:cxn modelId="{7F78C916-16B9-4B50-9642-0E3CC6150A51}" type="presOf" srcId="{0267E1D0-B113-4B86-B281-65BFF2F46EFB}" destId="{F4E6E391-0C8E-486C-A412-65F20217216F}" srcOrd="0" destOrd="0" presId="urn:microsoft.com/office/officeart/2005/8/layout/hierarchy2"/>
    <dgm:cxn modelId="{63E32E40-12F7-41B1-A484-DE81B66A4E87}" type="presOf" srcId="{D0E0FAE6-457B-4D98-A785-2158DFCFFE81}" destId="{87F5AC00-92F9-4800-92F8-A6378C4AC4ED}" srcOrd="0" destOrd="0" presId="urn:microsoft.com/office/officeart/2005/8/layout/hierarchy2"/>
    <dgm:cxn modelId="{00157466-F011-473B-ADD4-91BF84046332}" type="presOf" srcId="{93A8989D-85D4-4AB6-AE5B-5CF9BBD0D5F8}" destId="{A2060554-9B86-4886-8D09-DC58DDDCB5AE}" srcOrd="1" destOrd="0" presId="urn:microsoft.com/office/officeart/2005/8/layout/hierarchy2"/>
    <dgm:cxn modelId="{290A2AA2-B03D-49B4-BB4A-28DFDCB21378}" srcId="{DE627641-59EA-4629-8712-7F9E1E3D0A79}" destId="{47811C20-8906-43EA-8F32-2E17656F5976}" srcOrd="0" destOrd="0" parTransId="{70EB0BCD-ADC8-4B86-B6DF-83EFBE994F7F}" sibTransId="{ECD1F000-B7BB-42EA-BCCB-6A3D19068BBD}"/>
    <dgm:cxn modelId="{23F6A27F-97C6-4158-A22E-01AE604D59F2}" type="presOf" srcId="{45FB97BE-1674-4479-936A-F5F9A01B4EAE}" destId="{9AA60BB1-C08A-429C-8AF1-A0855ABFC1AA}" srcOrd="0" destOrd="0" presId="urn:microsoft.com/office/officeart/2005/8/layout/hierarchy2"/>
    <dgm:cxn modelId="{E171F4A2-A361-4ACF-AE45-D70A838D8032}" type="presOf" srcId="{85D7C891-2EEF-469A-95ED-065650D5F6AC}" destId="{EC66C139-A6CC-4A0B-8B9F-977882029F47}" srcOrd="1" destOrd="0" presId="urn:microsoft.com/office/officeart/2005/8/layout/hierarchy2"/>
    <dgm:cxn modelId="{6573044F-EE47-464C-B0FB-F414CBA96F80}" type="presOf" srcId="{00F7B144-201E-44AF-B4A2-753BEBCF5DBD}" destId="{95258EFE-E062-463E-AF3A-76D55EE94143}" srcOrd="0" destOrd="0" presId="urn:microsoft.com/office/officeart/2005/8/layout/hierarchy2"/>
    <dgm:cxn modelId="{E1D40017-69BE-4ACC-96CD-E8139637934F}" type="presOf" srcId="{93A8989D-85D4-4AB6-AE5B-5CF9BBD0D5F8}" destId="{EFA9321B-561A-466F-A528-1AC3E6329C53}" srcOrd="0" destOrd="0" presId="urn:microsoft.com/office/officeart/2005/8/layout/hierarchy2"/>
    <dgm:cxn modelId="{DFBC3BA5-0E86-468A-9DCD-50343D91FD1A}" type="presOf" srcId="{57E29949-4145-4879-A8AE-C4A17AE04CB2}" destId="{777E3AAD-887E-44F7-A180-92DB4DA2FA9A}" srcOrd="1" destOrd="0" presId="urn:microsoft.com/office/officeart/2005/8/layout/hierarchy2"/>
    <dgm:cxn modelId="{31580A65-BD9E-4934-8FA0-0E42E7E39852}" type="presOf" srcId="{152DA36C-AA7D-4FAA-ACAF-CF2418ECEDE1}" destId="{8475765D-BB4E-4CA2-ACF3-4A248F62E200}" srcOrd="0" destOrd="0" presId="urn:microsoft.com/office/officeart/2005/8/layout/hierarchy2"/>
    <dgm:cxn modelId="{09BCB54F-ADDA-45D4-94EF-60DE8E0A308F}" type="presOf" srcId="{ADD03214-B25D-42B7-83D4-47CAEEF14455}" destId="{F007D2C1-04C1-4E7B-BFC5-F7EB76FD9BCE}" srcOrd="0" destOrd="0" presId="urn:microsoft.com/office/officeart/2005/8/layout/hierarchy2"/>
    <dgm:cxn modelId="{5BCCDE16-B562-488F-935B-BB36E6B81942}" type="presOf" srcId="{DE627641-59EA-4629-8712-7F9E1E3D0A79}" destId="{F4EDA95C-DC87-40A1-AF5F-190B813BF5F1}" srcOrd="0" destOrd="0" presId="urn:microsoft.com/office/officeart/2005/8/layout/hierarchy2"/>
    <dgm:cxn modelId="{E42F8FF0-E596-4597-88DB-E0609D21D29D}" srcId="{D0E0FAE6-457B-4D98-A785-2158DFCFFE81}" destId="{B42A08A1-ED7A-4E89-A7F4-2C41BECB382D}" srcOrd="0" destOrd="0" parTransId="{819B7BE1-A157-4330-BE1F-47ED107F4BC9}" sibTransId="{D10C667E-FCC6-460E-B547-FEC855ADA0A4}"/>
    <dgm:cxn modelId="{9D532D4A-9B92-4AD1-A120-B62D47BE765E}" type="presParOf" srcId="{F4EDA95C-DC87-40A1-AF5F-190B813BF5F1}" destId="{64340914-E857-41C7-AC3C-D2ED487EC2D9}" srcOrd="0" destOrd="0" presId="urn:microsoft.com/office/officeart/2005/8/layout/hierarchy2"/>
    <dgm:cxn modelId="{5FBA55EA-0EB1-448D-8F59-51C79B9993FC}" type="presParOf" srcId="{64340914-E857-41C7-AC3C-D2ED487EC2D9}" destId="{7CB52633-E682-4FC7-A1A8-DA4DA2E794AF}" srcOrd="0" destOrd="0" presId="urn:microsoft.com/office/officeart/2005/8/layout/hierarchy2"/>
    <dgm:cxn modelId="{17524585-0555-40C2-9B4C-AFB272D3B45A}" type="presParOf" srcId="{64340914-E857-41C7-AC3C-D2ED487EC2D9}" destId="{1A9BB00D-5F07-4F8E-AE73-F102E7D1AF6E}" srcOrd="1" destOrd="0" presId="urn:microsoft.com/office/officeart/2005/8/layout/hierarchy2"/>
    <dgm:cxn modelId="{93634926-08BC-4F08-8C8F-CBCA79F21EA3}" type="presParOf" srcId="{1A9BB00D-5F07-4F8E-AE73-F102E7D1AF6E}" destId="{F007D2C1-04C1-4E7B-BFC5-F7EB76FD9BCE}" srcOrd="0" destOrd="0" presId="urn:microsoft.com/office/officeart/2005/8/layout/hierarchy2"/>
    <dgm:cxn modelId="{3A2B05BA-718F-4A04-B012-EA26C9D6DBC1}" type="presParOf" srcId="{F007D2C1-04C1-4E7B-BFC5-F7EB76FD9BCE}" destId="{4578C447-5725-4843-9B68-752EF58E6F0B}" srcOrd="0" destOrd="0" presId="urn:microsoft.com/office/officeart/2005/8/layout/hierarchy2"/>
    <dgm:cxn modelId="{7F306EF6-76F4-48CD-81F1-8081F579325B}" type="presParOf" srcId="{1A9BB00D-5F07-4F8E-AE73-F102E7D1AF6E}" destId="{D1BA17AB-2CDA-496D-8074-67913178FF71}" srcOrd="1" destOrd="0" presId="urn:microsoft.com/office/officeart/2005/8/layout/hierarchy2"/>
    <dgm:cxn modelId="{225BF932-61C3-4A82-960F-1BA761DC2D05}" type="presParOf" srcId="{D1BA17AB-2CDA-496D-8074-67913178FF71}" destId="{87F5AC00-92F9-4800-92F8-A6378C4AC4ED}" srcOrd="0" destOrd="0" presId="urn:microsoft.com/office/officeart/2005/8/layout/hierarchy2"/>
    <dgm:cxn modelId="{7DDEB53B-4C02-49C4-8483-74D7B707AFD4}" type="presParOf" srcId="{D1BA17AB-2CDA-496D-8074-67913178FF71}" destId="{059F4104-1369-419E-B590-13653870B099}" srcOrd="1" destOrd="0" presId="urn:microsoft.com/office/officeart/2005/8/layout/hierarchy2"/>
    <dgm:cxn modelId="{C339FCB4-0910-49F8-B517-DC03B74ECB1A}" type="presParOf" srcId="{059F4104-1369-419E-B590-13653870B099}" destId="{EC96FB9B-7305-49EB-993B-0A63537C5412}" srcOrd="0" destOrd="0" presId="urn:microsoft.com/office/officeart/2005/8/layout/hierarchy2"/>
    <dgm:cxn modelId="{F16977BB-AFBE-4985-930E-325C3578EBBF}" type="presParOf" srcId="{EC96FB9B-7305-49EB-993B-0A63537C5412}" destId="{3ACD5AFE-A00E-4224-ABD3-84A4C2C92CDA}" srcOrd="0" destOrd="0" presId="urn:microsoft.com/office/officeart/2005/8/layout/hierarchy2"/>
    <dgm:cxn modelId="{EAB045BE-8869-4057-B475-7F031884DA20}" type="presParOf" srcId="{059F4104-1369-419E-B590-13653870B099}" destId="{893D2B69-A782-4995-8D6C-61FEB238E35B}" srcOrd="1" destOrd="0" presId="urn:microsoft.com/office/officeart/2005/8/layout/hierarchy2"/>
    <dgm:cxn modelId="{DB1FA4D4-4D69-47B2-83B6-5A121E9DB37C}" type="presParOf" srcId="{893D2B69-A782-4995-8D6C-61FEB238E35B}" destId="{DAFCD9AD-5496-4C02-9171-6862C2D9B526}" srcOrd="0" destOrd="0" presId="urn:microsoft.com/office/officeart/2005/8/layout/hierarchy2"/>
    <dgm:cxn modelId="{1937FCA3-C52A-4409-B106-97F6167695A9}" type="presParOf" srcId="{893D2B69-A782-4995-8D6C-61FEB238E35B}" destId="{282849E2-25D8-4428-91AE-E827CA8AD12D}" srcOrd="1" destOrd="0" presId="urn:microsoft.com/office/officeart/2005/8/layout/hierarchy2"/>
    <dgm:cxn modelId="{718392E3-BAFA-4A13-9478-E701858DB964}" type="presParOf" srcId="{282849E2-25D8-4428-91AE-E827CA8AD12D}" destId="{38BF0FC7-32CE-44D2-B33E-BB484606A20E}" srcOrd="0" destOrd="0" presId="urn:microsoft.com/office/officeart/2005/8/layout/hierarchy2"/>
    <dgm:cxn modelId="{79AF968C-1D2C-41A2-8CBC-A19653BC749A}" type="presParOf" srcId="{38BF0FC7-32CE-44D2-B33E-BB484606A20E}" destId="{5CFEDA92-9921-4DC0-8717-BC641B7371B9}" srcOrd="0" destOrd="0" presId="urn:microsoft.com/office/officeart/2005/8/layout/hierarchy2"/>
    <dgm:cxn modelId="{A4340A34-12D7-4A92-AA1F-E4C2996D2787}" type="presParOf" srcId="{282849E2-25D8-4428-91AE-E827CA8AD12D}" destId="{94641663-9AA1-4A39-901B-D8F899293CA0}" srcOrd="1" destOrd="0" presId="urn:microsoft.com/office/officeart/2005/8/layout/hierarchy2"/>
    <dgm:cxn modelId="{D08DE73A-84A1-403A-B9F9-729C25CF9FC6}" type="presParOf" srcId="{94641663-9AA1-4A39-901B-D8F899293CA0}" destId="{80D63CEA-498C-43C4-B6C8-F323B1AADF23}" srcOrd="0" destOrd="0" presId="urn:microsoft.com/office/officeart/2005/8/layout/hierarchy2"/>
    <dgm:cxn modelId="{8F80D480-3717-4162-B3EB-EB52458CBCBE}" type="presParOf" srcId="{94641663-9AA1-4A39-901B-D8F899293CA0}" destId="{3DDCFF93-76DE-44C8-BF3C-89D5FB6A171F}" srcOrd="1" destOrd="0" presId="urn:microsoft.com/office/officeart/2005/8/layout/hierarchy2"/>
    <dgm:cxn modelId="{D84178C6-9172-43CF-8575-B58593615BAD}" type="presParOf" srcId="{1A9BB00D-5F07-4F8E-AE73-F102E7D1AF6E}" destId="{F4E6E391-0C8E-486C-A412-65F20217216F}" srcOrd="2" destOrd="0" presId="urn:microsoft.com/office/officeart/2005/8/layout/hierarchy2"/>
    <dgm:cxn modelId="{08DFB2FC-C1F3-467F-93E9-F8F3CE052758}" type="presParOf" srcId="{F4E6E391-0C8E-486C-A412-65F20217216F}" destId="{7F2E94C9-C940-40F5-94E7-C6226EBF7A99}" srcOrd="0" destOrd="0" presId="urn:microsoft.com/office/officeart/2005/8/layout/hierarchy2"/>
    <dgm:cxn modelId="{DD3F9945-B27F-4159-8CEE-F02C767A5A28}" type="presParOf" srcId="{1A9BB00D-5F07-4F8E-AE73-F102E7D1AF6E}" destId="{C5ED3C6B-CCF6-455D-8EA7-0353FAF6D381}" srcOrd="3" destOrd="0" presId="urn:microsoft.com/office/officeart/2005/8/layout/hierarchy2"/>
    <dgm:cxn modelId="{187AAD8C-9C79-4150-9057-7177971C7A2C}" type="presParOf" srcId="{C5ED3C6B-CCF6-455D-8EA7-0353FAF6D381}" destId="{53ECE047-6FCD-448A-96F1-023F6F0F404C}" srcOrd="0" destOrd="0" presId="urn:microsoft.com/office/officeart/2005/8/layout/hierarchy2"/>
    <dgm:cxn modelId="{21059F62-EF8C-4D7F-B9F6-AE27CEA6AAB8}" type="presParOf" srcId="{C5ED3C6B-CCF6-455D-8EA7-0353FAF6D381}" destId="{09D6FBF6-9A06-42F2-BA5E-839F5BC941F8}" srcOrd="1" destOrd="0" presId="urn:microsoft.com/office/officeart/2005/8/layout/hierarchy2"/>
    <dgm:cxn modelId="{675830E0-D9DB-47DF-9DEA-C4456D753B0B}" type="presParOf" srcId="{09D6FBF6-9A06-42F2-BA5E-839F5BC941F8}" destId="{95258EFE-E062-463E-AF3A-76D55EE94143}" srcOrd="0" destOrd="0" presId="urn:microsoft.com/office/officeart/2005/8/layout/hierarchy2"/>
    <dgm:cxn modelId="{20812296-6BF8-4184-90CA-2D59FC9C25F3}" type="presParOf" srcId="{95258EFE-E062-463E-AF3A-76D55EE94143}" destId="{8808145D-0924-4549-9565-13B4799D1F08}" srcOrd="0" destOrd="0" presId="urn:microsoft.com/office/officeart/2005/8/layout/hierarchy2"/>
    <dgm:cxn modelId="{16FEEF40-CD9D-4AA4-BB8A-A092E3B88C0C}" type="presParOf" srcId="{09D6FBF6-9A06-42F2-BA5E-839F5BC941F8}" destId="{79431CAD-7F9C-4063-83F3-3134B3736369}" srcOrd="1" destOrd="0" presId="urn:microsoft.com/office/officeart/2005/8/layout/hierarchy2"/>
    <dgm:cxn modelId="{D3C9E17D-BAB6-47FA-834B-23F5B3A4D448}" type="presParOf" srcId="{79431CAD-7F9C-4063-83F3-3134B3736369}" destId="{8475765D-BB4E-4CA2-ACF3-4A248F62E200}" srcOrd="0" destOrd="0" presId="urn:microsoft.com/office/officeart/2005/8/layout/hierarchy2"/>
    <dgm:cxn modelId="{A4C19BA8-5FB5-4F36-9027-BC465B857857}" type="presParOf" srcId="{79431CAD-7F9C-4063-83F3-3134B3736369}" destId="{0A3ACCEB-327D-4FC2-B9A8-8570E589A288}" srcOrd="1" destOrd="0" presId="urn:microsoft.com/office/officeart/2005/8/layout/hierarchy2"/>
    <dgm:cxn modelId="{155F1F12-5BB9-4E78-8850-F898F4816D31}" type="presParOf" srcId="{0A3ACCEB-327D-4FC2-B9A8-8570E589A288}" destId="{1B043C11-F65A-41FD-9DD5-6C947E09F4C5}" srcOrd="0" destOrd="0" presId="urn:microsoft.com/office/officeart/2005/8/layout/hierarchy2"/>
    <dgm:cxn modelId="{9FCED356-FD6B-44E4-BAB3-B3A9E9293513}" type="presParOf" srcId="{1B043C11-F65A-41FD-9DD5-6C947E09F4C5}" destId="{84962A03-D041-4B31-A166-DBC9F39601F9}" srcOrd="0" destOrd="0" presId="urn:microsoft.com/office/officeart/2005/8/layout/hierarchy2"/>
    <dgm:cxn modelId="{349E406F-BFCF-4BF6-B6FE-10E72931FFFD}" type="presParOf" srcId="{0A3ACCEB-327D-4FC2-B9A8-8570E589A288}" destId="{3098A18D-FC55-415D-8C5A-526FC24DD25E}" srcOrd="1" destOrd="0" presId="urn:microsoft.com/office/officeart/2005/8/layout/hierarchy2"/>
    <dgm:cxn modelId="{A057661F-9FDD-49F1-964E-0A768966B888}" type="presParOf" srcId="{3098A18D-FC55-415D-8C5A-526FC24DD25E}" destId="{A22AD5D4-FA2F-49CE-843D-8C02E52E3841}" srcOrd="0" destOrd="0" presId="urn:microsoft.com/office/officeart/2005/8/layout/hierarchy2"/>
    <dgm:cxn modelId="{D25C0757-810B-47B4-9D9D-C81556F09B4B}" type="presParOf" srcId="{3098A18D-FC55-415D-8C5A-526FC24DD25E}" destId="{BA801572-5182-47DF-8126-F10C644F3B1F}" srcOrd="1" destOrd="0" presId="urn:microsoft.com/office/officeart/2005/8/layout/hierarchy2"/>
    <dgm:cxn modelId="{5EC9198B-9495-425E-AFE8-BD0E1B12161C}" type="presParOf" srcId="{1A9BB00D-5F07-4F8E-AE73-F102E7D1AF6E}" destId="{8DF6FC98-F2F6-40AB-9AC1-F8B4D9724A5A}" srcOrd="4" destOrd="0" presId="urn:microsoft.com/office/officeart/2005/8/layout/hierarchy2"/>
    <dgm:cxn modelId="{97388990-AB8F-4229-844F-DAD653E1383A}" type="presParOf" srcId="{8DF6FC98-F2F6-40AB-9AC1-F8B4D9724A5A}" destId="{EC66C139-A6CC-4A0B-8B9F-977882029F47}" srcOrd="0" destOrd="0" presId="urn:microsoft.com/office/officeart/2005/8/layout/hierarchy2"/>
    <dgm:cxn modelId="{0F748D31-D420-4453-8EF3-CB25C5F1EE36}" type="presParOf" srcId="{1A9BB00D-5F07-4F8E-AE73-F102E7D1AF6E}" destId="{0C7131CC-2E67-424E-90D4-C2BA4B277D2D}" srcOrd="5" destOrd="0" presId="urn:microsoft.com/office/officeart/2005/8/layout/hierarchy2"/>
    <dgm:cxn modelId="{20358A4E-F78F-48C9-B200-471422C1CF83}" type="presParOf" srcId="{0C7131CC-2E67-424E-90D4-C2BA4B277D2D}" destId="{69C2AE2B-FD98-413F-858B-5EB7F743E626}" srcOrd="0" destOrd="0" presId="urn:microsoft.com/office/officeart/2005/8/layout/hierarchy2"/>
    <dgm:cxn modelId="{986639EC-2A07-4E92-B1EF-C49D3DF48CD6}" type="presParOf" srcId="{0C7131CC-2E67-424E-90D4-C2BA4B277D2D}" destId="{31858136-8D94-46FF-92E8-AB10FB21E0FE}" srcOrd="1" destOrd="0" presId="urn:microsoft.com/office/officeart/2005/8/layout/hierarchy2"/>
    <dgm:cxn modelId="{B363755E-9209-4C6E-BB46-80621E8AF3E2}" type="presParOf" srcId="{31858136-8D94-46FF-92E8-AB10FB21E0FE}" destId="{EFA9321B-561A-466F-A528-1AC3E6329C53}" srcOrd="0" destOrd="0" presId="urn:microsoft.com/office/officeart/2005/8/layout/hierarchy2"/>
    <dgm:cxn modelId="{2ABD1434-F2A3-4A5C-9EE0-DA43A4E380DD}" type="presParOf" srcId="{EFA9321B-561A-466F-A528-1AC3E6329C53}" destId="{A2060554-9B86-4886-8D09-DC58DDDCB5AE}" srcOrd="0" destOrd="0" presId="urn:microsoft.com/office/officeart/2005/8/layout/hierarchy2"/>
    <dgm:cxn modelId="{DEAB7FB1-81C6-4C8A-A48E-E68E2C96930D}" type="presParOf" srcId="{31858136-8D94-46FF-92E8-AB10FB21E0FE}" destId="{4A330DDE-2257-477C-937E-18820C6217FC}" srcOrd="1" destOrd="0" presId="urn:microsoft.com/office/officeart/2005/8/layout/hierarchy2"/>
    <dgm:cxn modelId="{10851081-B2D2-46CC-8D3C-6BBDBD09CF00}" type="presParOf" srcId="{4A330DDE-2257-477C-937E-18820C6217FC}" destId="{9AA60BB1-C08A-429C-8AF1-A0855ABFC1AA}" srcOrd="0" destOrd="0" presId="urn:microsoft.com/office/officeart/2005/8/layout/hierarchy2"/>
    <dgm:cxn modelId="{631A1B1E-34CA-4CCC-A469-E9B6CE9161D6}" type="presParOf" srcId="{4A330DDE-2257-477C-937E-18820C6217FC}" destId="{F5F78549-4EB2-49CB-9A2E-34B8A858C40C}" srcOrd="1" destOrd="0" presId="urn:microsoft.com/office/officeart/2005/8/layout/hierarchy2"/>
    <dgm:cxn modelId="{383CAF7E-E06D-43DC-98EC-7C8B5D5C51C0}" type="presParOf" srcId="{F5F78549-4EB2-49CB-9A2E-34B8A858C40C}" destId="{DF9C07C4-A9D2-4A7A-8F52-95ED277F51D8}" srcOrd="0" destOrd="0" presId="urn:microsoft.com/office/officeart/2005/8/layout/hierarchy2"/>
    <dgm:cxn modelId="{74369602-4C14-4C20-8584-5A67548D0F62}" type="presParOf" srcId="{DF9C07C4-A9D2-4A7A-8F52-95ED277F51D8}" destId="{777E3AAD-887E-44F7-A180-92DB4DA2FA9A}" srcOrd="0" destOrd="0" presId="urn:microsoft.com/office/officeart/2005/8/layout/hierarchy2"/>
    <dgm:cxn modelId="{7C003D71-E0D3-4CD4-81ED-2DBC13C94F14}" type="presParOf" srcId="{F5F78549-4EB2-49CB-9A2E-34B8A858C40C}" destId="{3B178604-FBB9-406A-AA1B-2927B869D12E}" srcOrd="1" destOrd="0" presId="urn:microsoft.com/office/officeart/2005/8/layout/hierarchy2"/>
    <dgm:cxn modelId="{571016C1-0DD7-4ECB-BB52-1AE23877592E}" type="presParOf" srcId="{3B178604-FBB9-406A-AA1B-2927B869D12E}" destId="{415ADB80-BC25-4F17-9D33-CC72065223DD}" srcOrd="0" destOrd="0" presId="urn:microsoft.com/office/officeart/2005/8/layout/hierarchy2"/>
    <dgm:cxn modelId="{4726D0FF-C90B-4C26-8388-8BE76A441C2A}" type="presParOf" srcId="{3B178604-FBB9-406A-AA1B-2927B869D12E}" destId="{6FEDB239-D491-430F-8D32-983213A862C8}"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42411C-A8A2-4533-A545-1725B8FD29DD}" type="doc">
      <dgm:prSet loTypeId="urn:microsoft.com/office/officeart/2005/8/layout/default" loCatId="list" qsTypeId="urn:microsoft.com/office/officeart/2005/8/quickstyle/simple3" qsCatId="simple" csTypeId="urn:microsoft.com/office/officeart/2005/8/colors/accent2_3" csCatId="accent2" phldr="1"/>
      <dgm:spPr/>
      <dgm:t>
        <a:bodyPr/>
        <a:lstStyle/>
        <a:p>
          <a:endParaRPr lang="cs-CZ"/>
        </a:p>
      </dgm:t>
    </dgm:pt>
    <dgm:pt modelId="{166EFB20-38CB-434A-B905-6D263A1CBB7A}">
      <dgm:prSet/>
      <dgm:spPr/>
      <dgm:t>
        <a:bodyPr/>
        <a:lstStyle/>
        <a:p>
          <a:r>
            <a:rPr lang="cs-CZ" dirty="0"/>
            <a:t>Smlouva</a:t>
          </a:r>
        </a:p>
      </dgm:t>
    </dgm:pt>
    <dgm:pt modelId="{994E8F4A-9BFA-4346-BF3E-403D3B698755}" type="parTrans" cxnId="{D90FD409-EE1C-4ECC-9EFA-0C7EFEFCD4DB}">
      <dgm:prSet/>
      <dgm:spPr/>
      <dgm:t>
        <a:bodyPr/>
        <a:lstStyle/>
        <a:p>
          <a:endParaRPr lang="cs-CZ"/>
        </a:p>
      </dgm:t>
    </dgm:pt>
    <dgm:pt modelId="{6A9FFCBC-2173-4C66-89CE-D5BDAA50E64A}" type="sibTrans" cxnId="{D90FD409-EE1C-4ECC-9EFA-0C7EFEFCD4DB}">
      <dgm:prSet/>
      <dgm:spPr/>
      <dgm:t>
        <a:bodyPr/>
        <a:lstStyle/>
        <a:p>
          <a:endParaRPr lang="cs-CZ"/>
        </a:p>
      </dgm:t>
    </dgm:pt>
    <dgm:pt modelId="{FE91BFF8-1F3F-454E-8F24-D92EAD8F0D61}">
      <dgm:prSet/>
      <dgm:spPr/>
      <dgm:t>
        <a:bodyPr/>
        <a:lstStyle/>
        <a:p>
          <a:r>
            <a:rPr lang="cs-CZ" dirty="0"/>
            <a:t>Zákon</a:t>
          </a:r>
        </a:p>
      </dgm:t>
    </dgm:pt>
    <dgm:pt modelId="{FEB211E5-C44C-4869-B969-E08682D9F75C}" type="parTrans" cxnId="{EBA8428D-6397-4856-BE9A-6EB8583A8BB8}">
      <dgm:prSet/>
      <dgm:spPr/>
      <dgm:t>
        <a:bodyPr/>
        <a:lstStyle/>
        <a:p>
          <a:endParaRPr lang="cs-CZ"/>
        </a:p>
      </dgm:t>
    </dgm:pt>
    <dgm:pt modelId="{82521F7D-AE93-4FFF-AB0E-59D70EE81DB5}" type="sibTrans" cxnId="{EBA8428D-6397-4856-BE9A-6EB8583A8BB8}">
      <dgm:prSet/>
      <dgm:spPr/>
      <dgm:t>
        <a:bodyPr/>
        <a:lstStyle/>
        <a:p>
          <a:endParaRPr lang="cs-CZ"/>
        </a:p>
      </dgm:t>
    </dgm:pt>
    <dgm:pt modelId="{F1DD3020-01E5-42EB-BA81-157D61A180D2}">
      <dgm:prSet/>
      <dgm:spPr/>
      <dgm:t>
        <a:bodyPr/>
        <a:lstStyle/>
        <a:p>
          <a:r>
            <a:rPr lang="cs-CZ" dirty="0"/>
            <a:t>Zákon č. 172/1991 Sb.</a:t>
          </a:r>
        </a:p>
      </dgm:t>
    </dgm:pt>
    <dgm:pt modelId="{7101E346-A9F2-456D-B6D1-A7FCAE115518}" type="parTrans" cxnId="{E7120B80-83B8-49A3-8AC8-3350FDA3CC59}">
      <dgm:prSet/>
      <dgm:spPr/>
      <dgm:t>
        <a:bodyPr/>
        <a:lstStyle/>
        <a:p>
          <a:endParaRPr lang="cs-CZ"/>
        </a:p>
      </dgm:t>
    </dgm:pt>
    <dgm:pt modelId="{1EEB8D4B-48A2-4FF3-A9CF-F9FD66EA759F}" type="sibTrans" cxnId="{E7120B80-83B8-49A3-8AC8-3350FDA3CC59}">
      <dgm:prSet/>
      <dgm:spPr/>
      <dgm:t>
        <a:bodyPr/>
        <a:lstStyle/>
        <a:p>
          <a:endParaRPr lang="cs-CZ"/>
        </a:p>
      </dgm:t>
    </dgm:pt>
    <dgm:pt modelId="{B4D49447-3529-4580-A179-AB1811A7F445}">
      <dgm:prSet/>
      <dgm:spPr/>
      <dgm:t>
        <a:bodyPr/>
        <a:lstStyle/>
        <a:p>
          <a:r>
            <a:rPr lang="cs-CZ"/>
            <a:t>Rozhodnutí orgánu veřejné moci</a:t>
          </a:r>
        </a:p>
      </dgm:t>
    </dgm:pt>
    <dgm:pt modelId="{D3B00A58-DE53-4019-8F2E-83BCED58422D}" type="parTrans" cxnId="{8C809721-6898-49E8-B590-B1AA66092F3B}">
      <dgm:prSet/>
      <dgm:spPr/>
      <dgm:t>
        <a:bodyPr/>
        <a:lstStyle/>
        <a:p>
          <a:endParaRPr lang="cs-CZ"/>
        </a:p>
      </dgm:t>
    </dgm:pt>
    <dgm:pt modelId="{11EFADB3-B80E-43BB-852F-942E744EB02D}" type="sibTrans" cxnId="{8C809721-6898-49E8-B590-B1AA66092F3B}">
      <dgm:prSet/>
      <dgm:spPr/>
      <dgm:t>
        <a:bodyPr/>
        <a:lstStyle/>
        <a:p>
          <a:endParaRPr lang="cs-CZ"/>
        </a:p>
      </dgm:t>
    </dgm:pt>
    <dgm:pt modelId="{C84341A4-F93E-4302-8261-63C1F6D67285}">
      <dgm:prSet/>
      <dgm:spPr/>
      <dgm:t>
        <a:bodyPr/>
        <a:lstStyle/>
        <a:p>
          <a:r>
            <a:rPr lang="cs-CZ"/>
            <a:t>Dědění </a:t>
          </a:r>
        </a:p>
      </dgm:t>
    </dgm:pt>
    <dgm:pt modelId="{19146201-E51F-4B95-986F-FC6BCFCF265E}" type="parTrans" cxnId="{1CB99D51-5A32-41D8-9287-23C3B8572CED}">
      <dgm:prSet/>
      <dgm:spPr/>
      <dgm:t>
        <a:bodyPr/>
        <a:lstStyle/>
        <a:p>
          <a:endParaRPr lang="cs-CZ"/>
        </a:p>
      </dgm:t>
    </dgm:pt>
    <dgm:pt modelId="{0E3F603C-1CE5-4F89-9664-93C1CCFF6B89}" type="sibTrans" cxnId="{1CB99D51-5A32-41D8-9287-23C3B8572CED}">
      <dgm:prSet/>
      <dgm:spPr/>
      <dgm:t>
        <a:bodyPr/>
        <a:lstStyle/>
        <a:p>
          <a:endParaRPr lang="cs-CZ"/>
        </a:p>
      </dgm:t>
    </dgm:pt>
    <dgm:pt modelId="{82E476E5-4916-43D4-AAE0-7F192CC0350E}">
      <dgm:prSet/>
      <dgm:spPr/>
      <dgm:t>
        <a:bodyPr/>
        <a:lstStyle/>
        <a:p>
          <a:r>
            <a:rPr lang="cs-CZ" dirty="0"/>
            <a:t>Závěť</a:t>
          </a:r>
        </a:p>
      </dgm:t>
    </dgm:pt>
    <dgm:pt modelId="{C46D9AE5-65F7-4573-996B-5809055CCEC3}" type="parTrans" cxnId="{610C4D32-EA3B-4068-8497-2641EC12F861}">
      <dgm:prSet/>
      <dgm:spPr/>
      <dgm:t>
        <a:bodyPr/>
        <a:lstStyle/>
        <a:p>
          <a:endParaRPr lang="cs-CZ"/>
        </a:p>
      </dgm:t>
    </dgm:pt>
    <dgm:pt modelId="{85C5F023-1191-4EF3-901D-86077687CCC7}" type="sibTrans" cxnId="{610C4D32-EA3B-4068-8497-2641EC12F861}">
      <dgm:prSet/>
      <dgm:spPr/>
      <dgm:t>
        <a:bodyPr/>
        <a:lstStyle/>
        <a:p>
          <a:endParaRPr lang="cs-CZ"/>
        </a:p>
      </dgm:t>
    </dgm:pt>
    <dgm:pt modelId="{0B3447D2-E0A6-43F4-BB1D-8D70A0831962}">
      <dgm:prSet/>
      <dgm:spPr/>
      <dgm:t>
        <a:bodyPr/>
        <a:lstStyle/>
        <a:p>
          <a:r>
            <a:rPr lang="cs-CZ"/>
            <a:t>Jiné právní skutečnosti</a:t>
          </a:r>
        </a:p>
      </dgm:t>
    </dgm:pt>
    <dgm:pt modelId="{95A75370-34EE-4160-8AB3-B6EF09DD0011}" type="parTrans" cxnId="{CDDD693E-E7CA-4ACA-9612-AE568B88AC94}">
      <dgm:prSet/>
      <dgm:spPr/>
      <dgm:t>
        <a:bodyPr/>
        <a:lstStyle/>
        <a:p>
          <a:endParaRPr lang="cs-CZ"/>
        </a:p>
      </dgm:t>
    </dgm:pt>
    <dgm:pt modelId="{BA3395F2-2AA1-42EE-A390-6DE7853560BD}" type="sibTrans" cxnId="{CDDD693E-E7CA-4ACA-9612-AE568B88AC94}">
      <dgm:prSet/>
      <dgm:spPr/>
      <dgm:t>
        <a:bodyPr/>
        <a:lstStyle/>
        <a:p>
          <a:endParaRPr lang="cs-CZ"/>
        </a:p>
      </dgm:t>
    </dgm:pt>
    <dgm:pt modelId="{59A22C30-47A3-4C65-9BC6-A4E4B90C524D}">
      <dgm:prSet/>
      <dgm:spPr/>
      <dgm:t>
        <a:bodyPr/>
        <a:lstStyle/>
        <a:p>
          <a:r>
            <a:rPr lang="cs-CZ"/>
            <a:t>Vydržení </a:t>
          </a:r>
        </a:p>
      </dgm:t>
    </dgm:pt>
    <dgm:pt modelId="{5C8293BC-6676-4F5E-91EE-57BBBB55072A}" type="parTrans" cxnId="{77F88F08-4B6D-46C2-9DF4-792634BC4995}">
      <dgm:prSet/>
      <dgm:spPr/>
      <dgm:t>
        <a:bodyPr/>
        <a:lstStyle/>
        <a:p>
          <a:endParaRPr lang="cs-CZ"/>
        </a:p>
      </dgm:t>
    </dgm:pt>
    <dgm:pt modelId="{43B505E2-16AA-4418-83D6-9B7BF98F8F44}" type="sibTrans" cxnId="{77F88F08-4B6D-46C2-9DF4-792634BC4995}">
      <dgm:prSet/>
      <dgm:spPr/>
      <dgm:t>
        <a:bodyPr/>
        <a:lstStyle/>
        <a:p>
          <a:endParaRPr lang="cs-CZ"/>
        </a:p>
      </dgm:t>
    </dgm:pt>
    <dgm:pt modelId="{C220CE7B-0734-4506-96E5-DAA75AF30BFF}">
      <dgm:prSet/>
      <dgm:spPr/>
      <dgm:t>
        <a:bodyPr/>
        <a:lstStyle/>
        <a:p>
          <a:r>
            <a:rPr lang="cs-CZ"/>
            <a:t>Přírůstek</a:t>
          </a:r>
        </a:p>
      </dgm:t>
    </dgm:pt>
    <dgm:pt modelId="{31DB5BBE-A8D2-49BA-AF37-637D7F457BA9}" type="parTrans" cxnId="{8C03E7B6-0AD3-4B98-AE9E-954C6D69ADAA}">
      <dgm:prSet/>
      <dgm:spPr/>
      <dgm:t>
        <a:bodyPr/>
        <a:lstStyle/>
        <a:p>
          <a:endParaRPr lang="cs-CZ"/>
        </a:p>
      </dgm:t>
    </dgm:pt>
    <dgm:pt modelId="{58987838-AD2E-4012-B11F-1E3AA8364619}" type="sibTrans" cxnId="{8C03E7B6-0AD3-4B98-AE9E-954C6D69ADAA}">
      <dgm:prSet/>
      <dgm:spPr/>
      <dgm:t>
        <a:bodyPr/>
        <a:lstStyle/>
        <a:p>
          <a:endParaRPr lang="cs-CZ"/>
        </a:p>
      </dgm:t>
    </dgm:pt>
    <dgm:pt modelId="{AF94D687-36B9-4D4B-80DD-8668284A503C}">
      <dgm:prSet/>
      <dgm:spPr/>
      <dgm:t>
        <a:bodyPr/>
        <a:lstStyle/>
        <a:p>
          <a:r>
            <a:rPr lang="cs-CZ" dirty="0"/>
            <a:t>Dědická smlouva</a:t>
          </a:r>
        </a:p>
      </dgm:t>
    </dgm:pt>
    <dgm:pt modelId="{ADC45264-25EE-40E3-B400-879232C32CFA}" type="parTrans" cxnId="{062AEDC2-B29B-4E47-B5F4-8459BE03D492}">
      <dgm:prSet/>
      <dgm:spPr/>
    </dgm:pt>
    <dgm:pt modelId="{BF8370B2-3BBB-4B39-B8F6-C807BE2004CE}" type="sibTrans" cxnId="{062AEDC2-B29B-4E47-B5F4-8459BE03D492}">
      <dgm:prSet/>
      <dgm:spPr/>
    </dgm:pt>
    <dgm:pt modelId="{1DEB6164-4CFF-474A-82D1-CDFA48885957}">
      <dgm:prSet/>
      <dgm:spPr/>
      <dgm:t>
        <a:bodyPr/>
        <a:lstStyle/>
        <a:p>
          <a:r>
            <a:rPr lang="cs-CZ" dirty="0"/>
            <a:t>Odkaz</a:t>
          </a:r>
        </a:p>
      </dgm:t>
    </dgm:pt>
    <dgm:pt modelId="{5EA80AEC-AD60-4A7A-8E1A-70A35A76D58F}" type="parTrans" cxnId="{36D7DA9E-84C0-402E-9A97-CFF20BEC61A1}">
      <dgm:prSet/>
      <dgm:spPr/>
    </dgm:pt>
    <dgm:pt modelId="{842058F5-7CF3-4D8F-9DAD-BB62CB0BFAB1}" type="sibTrans" cxnId="{36D7DA9E-84C0-402E-9A97-CFF20BEC61A1}">
      <dgm:prSet/>
      <dgm:spPr/>
    </dgm:pt>
    <dgm:pt modelId="{1722207D-D88C-4132-8C96-221D8483D798}">
      <dgm:prSet/>
      <dgm:spPr/>
      <dgm:t>
        <a:bodyPr/>
        <a:lstStyle/>
        <a:p>
          <a:r>
            <a:rPr lang="cs-CZ" dirty="0"/>
            <a:t>Zákon č. 157/2000 </a:t>
          </a:r>
          <a:r>
            <a:rPr lang="cs-CZ" dirty="0" err="1"/>
            <a:t>Sb</a:t>
          </a:r>
          <a:endParaRPr lang="cs-CZ" dirty="0"/>
        </a:p>
      </dgm:t>
    </dgm:pt>
    <dgm:pt modelId="{5FCBD060-919B-4F29-85C4-94003A0F82ED}" type="parTrans" cxnId="{1C208554-6717-4BEE-96BA-1D78257FA128}">
      <dgm:prSet/>
      <dgm:spPr/>
    </dgm:pt>
    <dgm:pt modelId="{FE079BDE-C659-4B92-8BCF-879BA48A2A81}" type="sibTrans" cxnId="{1C208554-6717-4BEE-96BA-1D78257FA128}">
      <dgm:prSet/>
      <dgm:spPr/>
    </dgm:pt>
    <dgm:pt modelId="{71A4D6F7-0117-42F7-B681-C712B840D021}" type="pres">
      <dgm:prSet presAssocID="{5442411C-A8A2-4533-A545-1725B8FD29DD}" presName="diagram" presStyleCnt="0">
        <dgm:presLayoutVars>
          <dgm:dir/>
          <dgm:resizeHandles val="exact"/>
        </dgm:presLayoutVars>
      </dgm:prSet>
      <dgm:spPr/>
      <dgm:t>
        <a:bodyPr/>
        <a:lstStyle/>
        <a:p>
          <a:endParaRPr lang="cs-CZ"/>
        </a:p>
      </dgm:t>
    </dgm:pt>
    <dgm:pt modelId="{62011EEE-057C-447C-A62F-DBEE45A5C0B4}" type="pres">
      <dgm:prSet presAssocID="{166EFB20-38CB-434A-B905-6D263A1CBB7A}" presName="node" presStyleLbl="node1" presStyleIdx="0" presStyleCnt="5">
        <dgm:presLayoutVars>
          <dgm:bulletEnabled val="1"/>
        </dgm:presLayoutVars>
      </dgm:prSet>
      <dgm:spPr/>
      <dgm:t>
        <a:bodyPr/>
        <a:lstStyle/>
        <a:p>
          <a:endParaRPr lang="cs-CZ"/>
        </a:p>
      </dgm:t>
    </dgm:pt>
    <dgm:pt modelId="{08677432-722E-431D-82BE-95A59B59ECA4}" type="pres">
      <dgm:prSet presAssocID="{6A9FFCBC-2173-4C66-89CE-D5BDAA50E64A}" presName="sibTrans" presStyleCnt="0"/>
      <dgm:spPr/>
      <dgm:t>
        <a:bodyPr/>
        <a:lstStyle/>
        <a:p>
          <a:endParaRPr lang="cs-CZ"/>
        </a:p>
      </dgm:t>
    </dgm:pt>
    <dgm:pt modelId="{61C9EBF7-FE9D-427B-B0F5-CAAC9DD8DCD6}" type="pres">
      <dgm:prSet presAssocID="{FE91BFF8-1F3F-454E-8F24-D92EAD8F0D61}" presName="node" presStyleLbl="node1" presStyleIdx="1" presStyleCnt="5">
        <dgm:presLayoutVars>
          <dgm:bulletEnabled val="1"/>
        </dgm:presLayoutVars>
      </dgm:prSet>
      <dgm:spPr/>
      <dgm:t>
        <a:bodyPr/>
        <a:lstStyle/>
        <a:p>
          <a:endParaRPr lang="cs-CZ"/>
        </a:p>
      </dgm:t>
    </dgm:pt>
    <dgm:pt modelId="{A3AC6B75-4FCD-4AC8-A44A-E27E34C6CC26}" type="pres">
      <dgm:prSet presAssocID="{82521F7D-AE93-4FFF-AB0E-59D70EE81DB5}" presName="sibTrans" presStyleCnt="0"/>
      <dgm:spPr/>
      <dgm:t>
        <a:bodyPr/>
        <a:lstStyle/>
        <a:p>
          <a:endParaRPr lang="cs-CZ"/>
        </a:p>
      </dgm:t>
    </dgm:pt>
    <dgm:pt modelId="{7B0153AF-BEE1-402B-A938-477132A90A1E}" type="pres">
      <dgm:prSet presAssocID="{B4D49447-3529-4580-A179-AB1811A7F445}" presName="node" presStyleLbl="node1" presStyleIdx="2" presStyleCnt="5">
        <dgm:presLayoutVars>
          <dgm:bulletEnabled val="1"/>
        </dgm:presLayoutVars>
      </dgm:prSet>
      <dgm:spPr/>
      <dgm:t>
        <a:bodyPr/>
        <a:lstStyle/>
        <a:p>
          <a:endParaRPr lang="cs-CZ"/>
        </a:p>
      </dgm:t>
    </dgm:pt>
    <dgm:pt modelId="{A1258EA9-435B-4079-B9C1-78C2375D8A97}" type="pres">
      <dgm:prSet presAssocID="{11EFADB3-B80E-43BB-852F-942E744EB02D}" presName="sibTrans" presStyleCnt="0"/>
      <dgm:spPr/>
      <dgm:t>
        <a:bodyPr/>
        <a:lstStyle/>
        <a:p>
          <a:endParaRPr lang="cs-CZ"/>
        </a:p>
      </dgm:t>
    </dgm:pt>
    <dgm:pt modelId="{B2CEE0B9-F50C-45CD-8AFD-AB8DA21B6F86}" type="pres">
      <dgm:prSet presAssocID="{C84341A4-F93E-4302-8261-63C1F6D67285}" presName="node" presStyleLbl="node1" presStyleIdx="3" presStyleCnt="5">
        <dgm:presLayoutVars>
          <dgm:bulletEnabled val="1"/>
        </dgm:presLayoutVars>
      </dgm:prSet>
      <dgm:spPr/>
      <dgm:t>
        <a:bodyPr/>
        <a:lstStyle/>
        <a:p>
          <a:endParaRPr lang="cs-CZ"/>
        </a:p>
      </dgm:t>
    </dgm:pt>
    <dgm:pt modelId="{88FE6749-5AE1-4DC4-B7C2-F5A38B472386}" type="pres">
      <dgm:prSet presAssocID="{0E3F603C-1CE5-4F89-9664-93C1CCFF6B89}" presName="sibTrans" presStyleCnt="0"/>
      <dgm:spPr/>
      <dgm:t>
        <a:bodyPr/>
        <a:lstStyle/>
        <a:p>
          <a:endParaRPr lang="cs-CZ"/>
        </a:p>
      </dgm:t>
    </dgm:pt>
    <dgm:pt modelId="{4B06E3EF-1151-4EA0-ADFC-519AD12630CB}" type="pres">
      <dgm:prSet presAssocID="{0B3447D2-E0A6-43F4-BB1D-8D70A0831962}" presName="node" presStyleLbl="node1" presStyleIdx="4" presStyleCnt="5">
        <dgm:presLayoutVars>
          <dgm:bulletEnabled val="1"/>
        </dgm:presLayoutVars>
      </dgm:prSet>
      <dgm:spPr/>
      <dgm:t>
        <a:bodyPr/>
        <a:lstStyle/>
        <a:p>
          <a:endParaRPr lang="cs-CZ"/>
        </a:p>
      </dgm:t>
    </dgm:pt>
  </dgm:ptLst>
  <dgm:cxnLst>
    <dgm:cxn modelId="{CFDC761A-155A-4BFD-A3DA-0F9C9FE9FEBA}" type="presOf" srcId="{C84341A4-F93E-4302-8261-63C1F6D67285}" destId="{B2CEE0B9-F50C-45CD-8AFD-AB8DA21B6F86}" srcOrd="0" destOrd="0" presId="urn:microsoft.com/office/officeart/2005/8/layout/default"/>
    <dgm:cxn modelId="{1950856C-B743-4B74-BFA6-671DA7E4AA3F}" type="presOf" srcId="{166EFB20-38CB-434A-B905-6D263A1CBB7A}" destId="{62011EEE-057C-447C-A62F-DBEE45A5C0B4}" srcOrd="0" destOrd="0" presId="urn:microsoft.com/office/officeart/2005/8/layout/default"/>
    <dgm:cxn modelId="{EBA8428D-6397-4856-BE9A-6EB8583A8BB8}" srcId="{5442411C-A8A2-4533-A545-1725B8FD29DD}" destId="{FE91BFF8-1F3F-454E-8F24-D92EAD8F0D61}" srcOrd="1" destOrd="0" parTransId="{FEB211E5-C44C-4869-B969-E08682D9F75C}" sibTransId="{82521F7D-AE93-4FFF-AB0E-59D70EE81DB5}"/>
    <dgm:cxn modelId="{C07A2C6E-97BA-41F1-A569-A4A0EA24C39B}" type="presOf" srcId="{B4D49447-3529-4580-A179-AB1811A7F445}" destId="{7B0153AF-BEE1-402B-A938-477132A90A1E}" srcOrd="0" destOrd="0" presId="urn:microsoft.com/office/officeart/2005/8/layout/default"/>
    <dgm:cxn modelId="{E7120B80-83B8-49A3-8AC8-3350FDA3CC59}" srcId="{FE91BFF8-1F3F-454E-8F24-D92EAD8F0D61}" destId="{F1DD3020-01E5-42EB-BA81-157D61A180D2}" srcOrd="0" destOrd="0" parTransId="{7101E346-A9F2-456D-B6D1-A7FCAE115518}" sibTransId="{1EEB8D4B-48A2-4FF3-A9CF-F9FD66EA759F}"/>
    <dgm:cxn modelId="{FA750CE9-CAFB-482D-959F-4B0A64736F0A}" type="presOf" srcId="{1722207D-D88C-4132-8C96-221D8483D798}" destId="{61C9EBF7-FE9D-427B-B0F5-CAAC9DD8DCD6}" srcOrd="0" destOrd="2" presId="urn:microsoft.com/office/officeart/2005/8/layout/default"/>
    <dgm:cxn modelId="{062AEDC2-B29B-4E47-B5F4-8459BE03D492}" srcId="{C84341A4-F93E-4302-8261-63C1F6D67285}" destId="{AF94D687-36B9-4D4B-80DD-8668284A503C}" srcOrd="2" destOrd="0" parTransId="{ADC45264-25EE-40E3-B400-879232C32CFA}" sibTransId="{BF8370B2-3BBB-4B39-B8F6-C807BE2004CE}"/>
    <dgm:cxn modelId="{39EE74B5-B014-46C0-9848-48E953D98095}" type="presOf" srcId="{1DEB6164-4CFF-474A-82D1-CDFA48885957}" destId="{B2CEE0B9-F50C-45CD-8AFD-AB8DA21B6F86}" srcOrd="0" destOrd="2" presId="urn:microsoft.com/office/officeart/2005/8/layout/default"/>
    <dgm:cxn modelId="{D90FD409-EE1C-4ECC-9EFA-0C7EFEFCD4DB}" srcId="{5442411C-A8A2-4533-A545-1725B8FD29DD}" destId="{166EFB20-38CB-434A-B905-6D263A1CBB7A}" srcOrd="0" destOrd="0" parTransId="{994E8F4A-9BFA-4346-BF3E-403D3B698755}" sibTransId="{6A9FFCBC-2173-4C66-89CE-D5BDAA50E64A}"/>
    <dgm:cxn modelId="{77F88F08-4B6D-46C2-9DF4-792634BC4995}" srcId="{0B3447D2-E0A6-43F4-BB1D-8D70A0831962}" destId="{59A22C30-47A3-4C65-9BC6-A4E4B90C524D}" srcOrd="0" destOrd="0" parTransId="{5C8293BC-6676-4F5E-91EE-57BBBB55072A}" sibTransId="{43B505E2-16AA-4418-83D6-9B7BF98F8F44}"/>
    <dgm:cxn modelId="{0C81974B-C785-4C60-BC5F-C8E22CED9300}" type="presOf" srcId="{59A22C30-47A3-4C65-9BC6-A4E4B90C524D}" destId="{4B06E3EF-1151-4EA0-ADFC-519AD12630CB}" srcOrd="0" destOrd="1" presId="urn:microsoft.com/office/officeart/2005/8/layout/default"/>
    <dgm:cxn modelId="{36D7DA9E-84C0-402E-9A97-CFF20BEC61A1}" srcId="{C84341A4-F93E-4302-8261-63C1F6D67285}" destId="{1DEB6164-4CFF-474A-82D1-CDFA48885957}" srcOrd="1" destOrd="0" parTransId="{5EA80AEC-AD60-4A7A-8E1A-70A35A76D58F}" sibTransId="{842058F5-7CF3-4D8F-9DAD-BB62CB0BFAB1}"/>
    <dgm:cxn modelId="{3425F7B5-A921-4C48-BC45-BF3F14017D35}" type="presOf" srcId="{F1DD3020-01E5-42EB-BA81-157D61A180D2}" destId="{61C9EBF7-FE9D-427B-B0F5-CAAC9DD8DCD6}" srcOrd="0" destOrd="1" presId="urn:microsoft.com/office/officeart/2005/8/layout/default"/>
    <dgm:cxn modelId="{1C208554-6717-4BEE-96BA-1D78257FA128}" srcId="{FE91BFF8-1F3F-454E-8F24-D92EAD8F0D61}" destId="{1722207D-D88C-4132-8C96-221D8483D798}" srcOrd="1" destOrd="0" parTransId="{5FCBD060-919B-4F29-85C4-94003A0F82ED}" sibTransId="{FE079BDE-C659-4B92-8BCF-879BA48A2A81}"/>
    <dgm:cxn modelId="{1CB99D51-5A32-41D8-9287-23C3B8572CED}" srcId="{5442411C-A8A2-4533-A545-1725B8FD29DD}" destId="{C84341A4-F93E-4302-8261-63C1F6D67285}" srcOrd="3" destOrd="0" parTransId="{19146201-E51F-4B95-986F-FC6BCFCF265E}" sibTransId="{0E3F603C-1CE5-4F89-9664-93C1CCFF6B89}"/>
    <dgm:cxn modelId="{8C809721-6898-49E8-B590-B1AA66092F3B}" srcId="{5442411C-A8A2-4533-A545-1725B8FD29DD}" destId="{B4D49447-3529-4580-A179-AB1811A7F445}" srcOrd="2" destOrd="0" parTransId="{D3B00A58-DE53-4019-8F2E-83BCED58422D}" sibTransId="{11EFADB3-B80E-43BB-852F-942E744EB02D}"/>
    <dgm:cxn modelId="{610C4D32-EA3B-4068-8497-2641EC12F861}" srcId="{C84341A4-F93E-4302-8261-63C1F6D67285}" destId="{82E476E5-4916-43D4-AAE0-7F192CC0350E}" srcOrd="0" destOrd="0" parTransId="{C46D9AE5-65F7-4573-996B-5809055CCEC3}" sibTransId="{85C5F023-1191-4EF3-901D-86077687CCC7}"/>
    <dgm:cxn modelId="{8C03E7B6-0AD3-4B98-AE9E-954C6D69ADAA}" srcId="{0B3447D2-E0A6-43F4-BB1D-8D70A0831962}" destId="{C220CE7B-0734-4506-96E5-DAA75AF30BFF}" srcOrd="1" destOrd="0" parTransId="{31DB5BBE-A8D2-49BA-AF37-637D7F457BA9}" sibTransId="{58987838-AD2E-4012-B11F-1E3AA8364619}"/>
    <dgm:cxn modelId="{6C967B9C-358C-499E-A344-E8FD6198C6C6}" type="presOf" srcId="{5442411C-A8A2-4533-A545-1725B8FD29DD}" destId="{71A4D6F7-0117-42F7-B681-C712B840D021}" srcOrd="0" destOrd="0" presId="urn:microsoft.com/office/officeart/2005/8/layout/default"/>
    <dgm:cxn modelId="{013C4D55-591C-4521-861A-F44C2CCA693A}" type="presOf" srcId="{FE91BFF8-1F3F-454E-8F24-D92EAD8F0D61}" destId="{61C9EBF7-FE9D-427B-B0F5-CAAC9DD8DCD6}" srcOrd="0" destOrd="0" presId="urn:microsoft.com/office/officeart/2005/8/layout/default"/>
    <dgm:cxn modelId="{4D7F9D71-3AB6-4BDB-BA2F-81E5910E4EE3}" type="presOf" srcId="{82E476E5-4916-43D4-AAE0-7F192CC0350E}" destId="{B2CEE0B9-F50C-45CD-8AFD-AB8DA21B6F86}" srcOrd="0" destOrd="1" presId="urn:microsoft.com/office/officeart/2005/8/layout/default"/>
    <dgm:cxn modelId="{C6EA12F7-6335-4F24-A92B-1CC2CA73F9F7}" type="presOf" srcId="{AF94D687-36B9-4D4B-80DD-8668284A503C}" destId="{B2CEE0B9-F50C-45CD-8AFD-AB8DA21B6F86}" srcOrd="0" destOrd="3" presId="urn:microsoft.com/office/officeart/2005/8/layout/default"/>
    <dgm:cxn modelId="{737A6CD6-7CD5-4CD8-97E6-A2A270D5CC40}" type="presOf" srcId="{C220CE7B-0734-4506-96E5-DAA75AF30BFF}" destId="{4B06E3EF-1151-4EA0-ADFC-519AD12630CB}" srcOrd="0" destOrd="2" presId="urn:microsoft.com/office/officeart/2005/8/layout/default"/>
    <dgm:cxn modelId="{E1D8FA90-05F5-43BC-BCCF-941953A6405F}" type="presOf" srcId="{0B3447D2-E0A6-43F4-BB1D-8D70A0831962}" destId="{4B06E3EF-1151-4EA0-ADFC-519AD12630CB}" srcOrd="0" destOrd="0" presId="urn:microsoft.com/office/officeart/2005/8/layout/default"/>
    <dgm:cxn modelId="{CDDD693E-E7CA-4ACA-9612-AE568B88AC94}" srcId="{5442411C-A8A2-4533-A545-1725B8FD29DD}" destId="{0B3447D2-E0A6-43F4-BB1D-8D70A0831962}" srcOrd="4" destOrd="0" parTransId="{95A75370-34EE-4160-8AB3-B6EF09DD0011}" sibTransId="{BA3395F2-2AA1-42EE-A390-6DE7853560BD}"/>
    <dgm:cxn modelId="{37890F58-C5FC-4CD6-AB4D-5A6BD08DD820}" type="presParOf" srcId="{71A4D6F7-0117-42F7-B681-C712B840D021}" destId="{62011EEE-057C-447C-A62F-DBEE45A5C0B4}" srcOrd="0" destOrd="0" presId="urn:microsoft.com/office/officeart/2005/8/layout/default"/>
    <dgm:cxn modelId="{3EBC461F-1B00-4D55-8C49-95878E5D8161}" type="presParOf" srcId="{71A4D6F7-0117-42F7-B681-C712B840D021}" destId="{08677432-722E-431D-82BE-95A59B59ECA4}" srcOrd="1" destOrd="0" presId="urn:microsoft.com/office/officeart/2005/8/layout/default"/>
    <dgm:cxn modelId="{C63EFFDC-5C28-4FA7-BF56-C200023EFB31}" type="presParOf" srcId="{71A4D6F7-0117-42F7-B681-C712B840D021}" destId="{61C9EBF7-FE9D-427B-B0F5-CAAC9DD8DCD6}" srcOrd="2" destOrd="0" presId="urn:microsoft.com/office/officeart/2005/8/layout/default"/>
    <dgm:cxn modelId="{C5789453-23D0-402D-B460-52C09762F2F8}" type="presParOf" srcId="{71A4D6F7-0117-42F7-B681-C712B840D021}" destId="{A3AC6B75-4FCD-4AC8-A44A-E27E34C6CC26}" srcOrd="3" destOrd="0" presId="urn:microsoft.com/office/officeart/2005/8/layout/default"/>
    <dgm:cxn modelId="{0CBF355E-1564-4E1B-BF60-FE11E7609344}" type="presParOf" srcId="{71A4D6F7-0117-42F7-B681-C712B840D021}" destId="{7B0153AF-BEE1-402B-A938-477132A90A1E}" srcOrd="4" destOrd="0" presId="urn:microsoft.com/office/officeart/2005/8/layout/default"/>
    <dgm:cxn modelId="{22E8248A-E5E8-4C42-836D-7D3E4912A740}" type="presParOf" srcId="{71A4D6F7-0117-42F7-B681-C712B840D021}" destId="{A1258EA9-435B-4079-B9C1-78C2375D8A97}" srcOrd="5" destOrd="0" presId="urn:microsoft.com/office/officeart/2005/8/layout/default"/>
    <dgm:cxn modelId="{8C93F148-4B88-4B32-BC1B-77C5E47106DB}" type="presParOf" srcId="{71A4D6F7-0117-42F7-B681-C712B840D021}" destId="{B2CEE0B9-F50C-45CD-8AFD-AB8DA21B6F86}" srcOrd="6" destOrd="0" presId="urn:microsoft.com/office/officeart/2005/8/layout/default"/>
    <dgm:cxn modelId="{44E19B70-97B8-4355-ABBB-AF466A686D77}" type="presParOf" srcId="{71A4D6F7-0117-42F7-B681-C712B840D021}" destId="{88FE6749-5AE1-4DC4-B7C2-F5A38B472386}" srcOrd="7" destOrd="0" presId="urn:microsoft.com/office/officeart/2005/8/layout/default"/>
    <dgm:cxn modelId="{5907CAC7-E9EA-455B-914F-6FAEF772D259}" type="presParOf" srcId="{71A4D6F7-0117-42F7-B681-C712B840D021}" destId="{4B06E3EF-1151-4EA0-ADFC-519AD12630C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B52633-E682-4FC7-A1A8-DA4DA2E794AF}">
      <dsp:nvSpPr>
        <dsp:cNvPr id="0" name=""/>
        <dsp:cNvSpPr/>
      </dsp:nvSpPr>
      <dsp:spPr>
        <a:xfrm>
          <a:off x="10183" y="1309812"/>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a:lnSpc>
              <a:spcPct val="90000"/>
            </a:lnSpc>
            <a:spcBef>
              <a:spcPct val="0"/>
            </a:spcBef>
            <a:spcAft>
              <a:spcPct val="35000"/>
            </a:spcAft>
          </a:pPr>
          <a:r>
            <a:rPr lang="cs-CZ" sz="4800" kern="1200" dirty="0"/>
            <a:t>Stát</a:t>
          </a:r>
        </a:p>
      </dsp:txBody>
      <dsp:txXfrm>
        <a:off x="41189" y="1340818"/>
        <a:ext cx="2055215" cy="996601"/>
      </dsp:txXfrm>
    </dsp:sp>
    <dsp:sp modelId="{F007D2C1-04C1-4E7B-BFC5-F7EB76FD9BCE}">
      <dsp:nvSpPr>
        <dsp:cNvPr id="0" name=""/>
        <dsp:cNvSpPr/>
      </dsp:nvSpPr>
      <dsp:spPr>
        <a:xfrm rot="18289469">
          <a:off x="1809354" y="1204513"/>
          <a:ext cx="1483004" cy="51804"/>
        </a:xfrm>
        <a:custGeom>
          <a:avLst/>
          <a:gdLst/>
          <a:ahLst/>
          <a:cxnLst/>
          <a:rect l="0" t="0" r="0" b="0"/>
          <a:pathLst>
            <a:path>
              <a:moveTo>
                <a:pt x="0" y="25902"/>
              </a:moveTo>
              <a:lnTo>
                <a:pt x="1483004" y="259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513781" y="1193340"/>
        <a:ext cx="74150" cy="74150"/>
      </dsp:txXfrm>
    </dsp:sp>
    <dsp:sp modelId="{87F5AC00-92F9-4800-92F8-A6378C4AC4ED}">
      <dsp:nvSpPr>
        <dsp:cNvPr id="0" name=""/>
        <dsp:cNvSpPr/>
      </dsp:nvSpPr>
      <dsp:spPr>
        <a:xfrm>
          <a:off x="2974301" y="92406"/>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Organizační složky státu</a:t>
          </a:r>
        </a:p>
      </dsp:txBody>
      <dsp:txXfrm>
        <a:off x="3005307" y="123412"/>
        <a:ext cx="2055215" cy="996601"/>
      </dsp:txXfrm>
    </dsp:sp>
    <dsp:sp modelId="{EC96FB9B-7305-49EB-993B-0A63537C5412}">
      <dsp:nvSpPr>
        <dsp:cNvPr id="0" name=""/>
        <dsp:cNvSpPr/>
      </dsp:nvSpPr>
      <dsp:spPr>
        <a:xfrm>
          <a:off x="5091529" y="595810"/>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5493802" y="600540"/>
        <a:ext cx="42344" cy="42344"/>
      </dsp:txXfrm>
    </dsp:sp>
    <dsp:sp modelId="{DAFCD9AD-5496-4C02-9171-6862C2D9B526}">
      <dsp:nvSpPr>
        <dsp:cNvPr id="0" name=""/>
        <dsp:cNvSpPr/>
      </dsp:nvSpPr>
      <dsp:spPr>
        <a:xfrm>
          <a:off x="5938420" y="92406"/>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Příslušnost hospodařit jménem státu</a:t>
          </a:r>
        </a:p>
      </dsp:txBody>
      <dsp:txXfrm>
        <a:off x="5969426" y="123412"/>
        <a:ext cx="2055215" cy="996601"/>
      </dsp:txXfrm>
    </dsp:sp>
    <dsp:sp modelId="{38BF0FC7-32CE-44D2-B33E-BB484606A20E}">
      <dsp:nvSpPr>
        <dsp:cNvPr id="0" name=""/>
        <dsp:cNvSpPr/>
      </dsp:nvSpPr>
      <dsp:spPr>
        <a:xfrm>
          <a:off x="8055648" y="595810"/>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8457921" y="600540"/>
        <a:ext cx="42344" cy="42344"/>
      </dsp:txXfrm>
    </dsp:sp>
    <dsp:sp modelId="{80D63CEA-498C-43C4-B6C8-F323B1AADF23}">
      <dsp:nvSpPr>
        <dsp:cNvPr id="0" name=""/>
        <dsp:cNvSpPr/>
      </dsp:nvSpPr>
      <dsp:spPr>
        <a:xfrm>
          <a:off x="8902539" y="92406"/>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Např. ÚZSVM, SPÚ, AOPK</a:t>
          </a:r>
        </a:p>
      </dsp:txBody>
      <dsp:txXfrm>
        <a:off x="8933545" y="123412"/>
        <a:ext cx="2055215" cy="996601"/>
      </dsp:txXfrm>
    </dsp:sp>
    <dsp:sp modelId="{F4E6E391-0C8E-486C-A412-65F20217216F}">
      <dsp:nvSpPr>
        <dsp:cNvPr id="0" name=""/>
        <dsp:cNvSpPr/>
      </dsp:nvSpPr>
      <dsp:spPr>
        <a:xfrm>
          <a:off x="2127410" y="1813216"/>
          <a:ext cx="846891" cy="51804"/>
        </a:xfrm>
        <a:custGeom>
          <a:avLst/>
          <a:gdLst/>
          <a:ahLst/>
          <a:cxnLst/>
          <a:rect l="0" t="0" r="0" b="0"/>
          <a:pathLst>
            <a:path>
              <a:moveTo>
                <a:pt x="0" y="25902"/>
              </a:moveTo>
              <a:lnTo>
                <a:pt x="846891" y="259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529684" y="1817946"/>
        <a:ext cx="42344" cy="42344"/>
      </dsp:txXfrm>
    </dsp:sp>
    <dsp:sp modelId="{53ECE047-6FCD-448A-96F1-023F6F0F404C}">
      <dsp:nvSpPr>
        <dsp:cNvPr id="0" name=""/>
        <dsp:cNvSpPr/>
      </dsp:nvSpPr>
      <dsp:spPr>
        <a:xfrm>
          <a:off x="2974301" y="1309812"/>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Státní příspěvkové organizace</a:t>
          </a:r>
        </a:p>
      </dsp:txBody>
      <dsp:txXfrm>
        <a:off x="3005307" y="1340818"/>
        <a:ext cx="2055215" cy="996601"/>
      </dsp:txXfrm>
    </dsp:sp>
    <dsp:sp modelId="{95258EFE-E062-463E-AF3A-76D55EE94143}">
      <dsp:nvSpPr>
        <dsp:cNvPr id="0" name=""/>
        <dsp:cNvSpPr/>
      </dsp:nvSpPr>
      <dsp:spPr>
        <a:xfrm>
          <a:off x="5091529" y="1813216"/>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5493802" y="1817946"/>
        <a:ext cx="42344" cy="42344"/>
      </dsp:txXfrm>
    </dsp:sp>
    <dsp:sp modelId="{8475765D-BB4E-4CA2-ACF3-4A248F62E200}">
      <dsp:nvSpPr>
        <dsp:cNvPr id="0" name=""/>
        <dsp:cNvSpPr/>
      </dsp:nvSpPr>
      <dsp:spPr>
        <a:xfrm>
          <a:off x="5938420" y="1309812"/>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Příslušnost hospodařit vlastním jménem, neziskový charakter</a:t>
          </a:r>
        </a:p>
      </dsp:txBody>
      <dsp:txXfrm>
        <a:off x="5969426" y="1340818"/>
        <a:ext cx="2055215" cy="996601"/>
      </dsp:txXfrm>
    </dsp:sp>
    <dsp:sp modelId="{1B043C11-F65A-41FD-9DD5-6C947E09F4C5}">
      <dsp:nvSpPr>
        <dsp:cNvPr id="0" name=""/>
        <dsp:cNvSpPr/>
      </dsp:nvSpPr>
      <dsp:spPr>
        <a:xfrm>
          <a:off x="8055648" y="1813216"/>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8457921" y="1817946"/>
        <a:ext cx="42344" cy="42344"/>
      </dsp:txXfrm>
    </dsp:sp>
    <dsp:sp modelId="{A22AD5D4-FA2F-49CE-843D-8C02E52E3841}">
      <dsp:nvSpPr>
        <dsp:cNvPr id="0" name=""/>
        <dsp:cNvSpPr/>
      </dsp:nvSpPr>
      <dsp:spPr>
        <a:xfrm>
          <a:off x="8902539" y="1309812"/>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Např. ŘSD, Správa jeskyní</a:t>
          </a:r>
        </a:p>
      </dsp:txBody>
      <dsp:txXfrm>
        <a:off x="8933545" y="1340818"/>
        <a:ext cx="2055215" cy="996601"/>
      </dsp:txXfrm>
    </dsp:sp>
    <dsp:sp modelId="{8DF6FC98-F2F6-40AB-9AC1-F8B4D9724A5A}">
      <dsp:nvSpPr>
        <dsp:cNvPr id="0" name=""/>
        <dsp:cNvSpPr/>
      </dsp:nvSpPr>
      <dsp:spPr>
        <a:xfrm rot="3310531">
          <a:off x="1809354" y="2421919"/>
          <a:ext cx="1483004" cy="51804"/>
        </a:xfrm>
        <a:custGeom>
          <a:avLst/>
          <a:gdLst/>
          <a:ahLst/>
          <a:cxnLst/>
          <a:rect l="0" t="0" r="0" b="0"/>
          <a:pathLst>
            <a:path>
              <a:moveTo>
                <a:pt x="0" y="25902"/>
              </a:moveTo>
              <a:lnTo>
                <a:pt x="1483004" y="25902"/>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2513781" y="2410746"/>
        <a:ext cx="74150" cy="74150"/>
      </dsp:txXfrm>
    </dsp:sp>
    <dsp:sp modelId="{69C2AE2B-FD98-413F-858B-5EB7F743E626}">
      <dsp:nvSpPr>
        <dsp:cNvPr id="0" name=""/>
        <dsp:cNvSpPr/>
      </dsp:nvSpPr>
      <dsp:spPr>
        <a:xfrm>
          <a:off x="2974301" y="2527217"/>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Státní podniky</a:t>
          </a:r>
        </a:p>
      </dsp:txBody>
      <dsp:txXfrm>
        <a:off x="3005307" y="2558223"/>
        <a:ext cx="2055215" cy="996601"/>
      </dsp:txXfrm>
    </dsp:sp>
    <dsp:sp modelId="{EFA9321B-561A-466F-A528-1AC3E6329C53}">
      <dsp:nvSpPr>
        <dsp:cNvPr id="0" name=""/>
        <dsp:cNvSpPr/>
      </dsp:nvSpPr>
      <dsp:spPr>
        <a:xfrm>
          <a:off x="5091529" y="3030622"/>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5493802" y="3035352"/>
        <a:ext cx="42344" cy="42344"/>
      </dsp:txXfrm>
    </dsp:sp>
    <dsp:sp modelId="{9AA60BB1-C08A-429C-8AF1-A0855ABFC1AA}">
      <dsp:nvSpPr>
        <dsp:cNvPr id="0" name=""/>
        <dsp:cNvSpPr/>
      </dsp:nvSpPr>
      <dsp:spPr>
        <a:xfrm>
          <a:off x="5938420" y="2527217"/>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Právo hospodařit vlastním jménem, podnikání</a:t>
          </a:r>
        </a:p>
      </dsp:txBody>
      <dsp:txXfrm>
        <a:off x="5969426" y="2558223"/>
        <a:ext cx="2055215" cy="996601"/>
      </dsp:txXfrm>
    </dsp:sp>
    <dsp:sp modelId="{DF9C07C4-A9D2-4A7A-8F52-95ED277F51D8}">
      <dsp:nvSpPr>
        <dsp:cNvPr id="0" name=""/>
        <dsp:cNvSpPr/>
      </dsp:nvSpPr>
      <dsp:spPr>
        <a:xfrm>
          <a:off x="8055648" y="3030622"/>
          <a:ext cx="846891" cy="51804"/>
        </a:xfrm>
        <a:custGeom>
          <a:avLst/>
          <a:gdLst/>
          <a:ahLst/>
          <a:cxnLst/>
          <a:rect l="0" t="0" r="0" b="0"/>
          <a:pathLst>
            <a:path>
              <a:moveTo>
                <a:pt x="0" y="25902"/>
              </a:moveTo>
              <a:lnTo>
                <a:pt x="846891" y="25902"/>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a:off x="8457921" y="3035352"/>
        <a:ext cx="42344" cy="42344"/>
      </dsp:txXfrm>
    </dsp:sp>
    <dsp:sp modelId="{415ADB80-BC25-4F17-9D33-CC72065223DD}">
      <dsp:nvSpPr>
        <dsp:cNvPr id="0" name=""/>
        <dsp:cNvSpPr/>
      </dsp:nvSpPr>
      <dsp:spPr>
        <a:xfrm>
          <a:off x="8902539" y="2527217"/>
          <a:ext cx="2117227" cy="1058613"/>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cs-CZ" sz="2000" kern="1200" dirty="0"/>
            <a:t>Např. Lesy ČR, Vojenské lesy a statky</a:t>
          </a:r>
        </a:p>
      </dsp:txBody>
      <dsp:txXfrm>
        <a:off x="8933545" y="2558223"/>
        <a:ext cx="2055215" cy="9966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11EEE-057C-447C-A62F-DBEE45A5C0B4}">
      <dsp:nvSpPr>
        <dsp:cNvPr id="0" name=""/>
        <dsp:cNvSpPr/>
      </dsp:nvSpPr>
      <dsp:spPr>
        <a:xfrm>
          <a:off x="990941" y="1331"/>
          <a:ext cx="2827415" cy="1696449"/>
        </a:xfrm>
        <a:prstGeom prst="rect">
          <a:avLst/>
        </a:prstGeom>
        <a:gradFill rotWithShape="0">
          <a:gsLst>
            <a:gs pos="0">
              <a:schemeClr val="accent2">
                <a:shade val="80000"/>
                <a:hueOff val="0"/>
                <a:satOff val="0"/>
                <a:lumOff val="0"/>
                <a:alphaOff val="0"/>
                <a:tint val="68000"/>
                <a:alpha val="90000"/>
                <a:lumMod val="100000"/>
              </a:schemeClr>
            </a:gs>
            <a:gs pos="100000">
              <a:schemeClr val="accent2">
                <a:shade val="80000"/>
                <a:hueOff val="0"/>
                <a:satOff val="0"/>
                <a:lumOff val="0"/>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a:t>Smlouva</a:t>
          </a:r>
        </a:p>
      </dsp:txBody>
      <dsp:txXfrm>
        <a:off x="990941" y="1331"/>
        <a:ext cx="2827415" cy="1696449"/>
      </dsp:txXfrm>
    </dsp:sp>
    <dsp:sp modelId="{61C9EBF7-FE9D-427B-B0F5-CAAC9DD8DCD6}">
      <dsp:nvSpPr>
        <dsp:cNvPr id="0" name=""/>
        <dsp:cNvSpPr/>
      </dsp:nvSpPr>
      <dsp:spPr>
        <a:xfrm>
          <a:off x="4101099" y="1331"/>
          <a:ext cx="2827415" cy="1696449"/>
        </a:xfrm>
        <a:prstGeom prst="rect">
          <a:avLst/>
        </a:prstGeom>
        <a:gradFill rotWithShape="0">
          <a:gsLst>
            <a:gs pos="0">
              <a:schemeClr val="accent2">
                <a:shade val="80000"/>
                <a:hueOff val="76835"/>
                <a:satOff val="-2637"/>
                <a:lumOff val="6794"/>
                <a:alphaOff val="0"/>
                <a:tint val="68000"/>
                <a:alpha val="90000"/>
                <a:lumMod val="100000"/>
              </a:schemeClr>
            </a:gs>
            <a:gs pos="100000">
              <a:schemeClr val="accent2">
                <a:shade val="80000"/>
                <a:hueOff val="76835"/>
                <a:satOff val="-2637"/>
                <a:lumOff val="6794"/>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cs-CZ" sz="2700" kern="1200" dirty="0"/>
            <a:t>Zákon</a:t>
          </a:r>
        </a:p>
        <a:p>
          <a:pPr marL="228600" lvl="1" indent="-228600" algn="l" defTabSz="933450">
            <a:lnSpc>
              <a:spcPct val="90000"/>
            </a:lnSpc>
            <a:spcBef>
              <a:spcPct val="0"/>
            </a:spcBef>
            <a:spcAft>
              <a:spcPct val="15000"/>
            </a:spcAft>
            <a:buChar char="••"/>
          </a:pPr>
          <a:r>
            <a:rPr lang="cs-CZ" sz="2100" kern="1200" dirty="0"/>
            <a:t>Zákon č. 172/1991 Sb.</a:t>
          </a:r>
        </a:p>
        <a:p>
          <a:pPr marL="228600" lvl="1" indent="-228600" algn="l" defTabSz="933450">
            <a:lnSpc>
              <a:spcPct val="90000"/>
            </a:lnSpc>
            <a:spcBef>
              <a:spcPct val="0"/>
            </a:spcBef>
            <a:spcAft>
              <a:spcPct val="15000"/>
            </a:spcAft>
            <a:buChar char="••"/>
          </a:pPr>
          <a:r>
            <a:rPr lang="cs-CZ" sz="2100" kern="1200" dirty="0"/>
            <a:t>Zákon č. 157/2000 </a:t>
          </a:r>
          <a:r>
            <a:rPr lang="cs-CZ" sz="2100" kern="1200" dirty="0" err="1"/>
            <a:t>Sb</a:t>
          </a:r>
          <a:endParaRPr lang="cs-CZ" sz="2100" kern="1200" dirty="0"/>
        </a:p>
      </dsp:txBody>
      <dsp:txXfrm>
        <a:off x="4101099" y="1331"/>
        <a:ext cx="2827415" cy="1696449"/>
      </dsp:txXfrm>
    </dsp:sp>
    <dsp:sp modelId="{7B0153AF-BEE1-402B-A938-477132A90A1E}">
      <dsp:nvSpPr>
        <dsp:cNvPr id="0" name=""/>
        <dsp:cNvSpPr/>
      </dsp:nvSpPr>
      <dsp:spPr>
        <a:xfrm>
          <a:off x="7211257" y="1331"/>
          <a:ext cx="2827415" cy="1696449"/>
        </a:xfrm>
        <a:prstGeom prst="rect">
          <a:avLst/>
        </a:prstGeom>
        <a:gradFill rotWithShape="0">
          <a:gsLst>
            <a:gs pos="0">
              <a:schemeClr val="accent2">
                <a:shade val="80000"/>
                <a:hueOff val="153671"/>
                <a:satOff val="-5274"/>
                <a:lumOff val="13588"/>
                <a:alphaOff val="0"/>
                <a:tint val="68000"/>
                <a:alpha val="90000"/>
                <a:lumMod val="100000"/>
              </a:schemeClr>
            </a:gs>
            <a:gs pos="100000">
              <a:schemeClr val="accent2">
                <a:shade val="80000"/>
                <a:hueOff val="153671"/>
                <a:satOff val="-5274"/>
                <a:lumOff val="13588"/>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a:t>Rozhodnutí orgánu veřejné moci</a:t>
          </a:r>
        </a:p>
      </dsp:txBody>
      <dsp:txXfrm>
        <a:off x="7211257" y="1331"/>
        <a:ext cx="2827415" cy="1696449"/>
      </dsp:txXfrm>
    </dsp:sp>
    <dsp:sp modelId="{B2CEE0B9-F50C-45CD-8AFD-AB8DA21B6F86}">
      <dsp:nvSpPr>
        <dsp:cNvPr id="0" name=""/>
        <dsp:cNvSpPr/>
      </dsp:nvSpPr>
      <dsp:spPr>
        <a:xfrm>
          <a:off x="2546020" y="1980522"/>
          <a:ext cx="2827415" cy="1696449"/>
        </a:xfrm>
        <a:prstGeom prst="rect">
          <a:avLst/>
        </a:prstGeom>
        <a:gradFill rotWithShape="0">
          <a:gsLst>
            <a:gs pos="0">
              <a:schemeClr val="accent2">
                <a:shade val="80000"/>
                <a:hueOff val="230506"/>
                <a:satOff val="-7912"/>
                <a:lumOff val="20382"/>
                <a:alphaOff val="0"/>
                <a:tint val="68000"/>
                <a:alpha val="90000"/>
                <a:lumMod val="100000"/>
              </a:schemeClr>
            </a:gs>
            <a:gs pos="100000">
              <a:schemeClr val="accent2">
                <a:shade val="80000"/>
                <a:hueOff val="230506"/>
                <a:satOff val="-7912"/>
                <a:lumOff val="20382"/>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cs-CZ" sz="2700" kern="1200"/>
            <a:t>Dědění </a:t>
          </a:r>
        </a:p>
        <a:p>
          <a:pPr marL="228600" lvl="1" indent="-228600" algn="l" defTabSz="933450">
            <a:lnSpc>
              <a:spcPct val="90000"/>
            </a:lnSpc>
            <a:spcBef>
              <a:spcPct val="0"/>
            </a:spcBef>
            <a:spcAft>
              <a:spcPct val="15000"/>
            </a:spcAft>
            <a:buChar char="••"/>
          </a:pPr>
          <a:r>
            <a:rPr lang="cs-CZ" sz="2100" kern="1200" dirty="0"/>
            <a:t>Závěť</a:t>
          </a:r>
        </a:p>
        <a:p>
          <a:pPr marL="228600" lvl="1" indent="-228600" algn="l" defTabSz="933450">
            <a:lnSpc>
              <a:spcPct val="90000"/>
            </a:lnSpc>
            <a:spcBef>
              <a:spcPct val="0"/>
            </a:spcBef>
            <a:spcAft>
              <a:spcPct val="15000"/>
            </a:spcAft>
            <a:buChar char="••"/>
          </a:pPr>
          <a:r>
            <a:rPr lang="cs-CZ" sz="2100" kern="1200" dirty="0"/>
            <a:t>Odkaz</a:t>
          </a:r>
        </a:p>
        <a:p>
          <a:pPr marL="228600" lvl="1" indent="-228600" algn="l" defTabSz="933450">
            <a:lnSpc>
              <a:spcPct val="90000"/>
            </a:lnSpc>
            <a:spcBef>
              <a:spcPct val="0"/>
            </a:spcBef>
            <a:spcAft>
              <a:spcPct val="15000"/>
            </a:spcAft>
            <a:buChar char="••"/>
          </a:pPr>
          <a:r>
            <a:rPr lang="cs-CZ" sz="2100" kern="1200" dirty="0"/>
            <a:t>Dědická smlouva</a:t>
          </a:r>
        </a:p>
      </dsp:txBody>
      <dsp:txXfrm>
        <a:off x="2546020" y="1980522"/>
        <a:ext cx="2827415" cy="1696449"/>
      </dsp:txXfrm>
    </dsp:sp>
    <dsp:sp modelId="{4B06E3EF-1151-4EA0-ADFC-519AD12630CB}">
      <dsp:nvSpPr>
        <dsp:cNvPr id="0" name=""/>
        <dsp:cNvSpPr/>
      </dsp:nvSpPr>
      <dsp:spPr>
        <a:xfrm>
          <a:off x="5656178" y="1980522"/>
          <a:ext cx="2827415" cy="1696449"/>
        </a:xfrm>
        <a:prstGeom prst="rect">
          <a:avLst/>
        </a:prstGeom>
        <a:gradFill rotWithShape="0">
          <a:gsLst>
            <a:gs pos="0">
              <a:schemeClr val="accent2">
                <a:shade val="80000"/>
                <a:hueOff val="307342"/>
                <a:satOff val="-10549"/>
                <a:lumOff val="27176"/>
                <a:alphaOff val="0"/>
                <a:tint val="68000"/>
                <a:alpha val="90000"/>
                <a:lumMod val="100000"/>
              </a:schemeClr>
            </a:gs>
            <a:gs pos="100000">
              <a:schemeClr val="accent2">
                <a:shade val="80000"/>
                <a:hueOff val="307342"/>
                <a:satOff val="-10549"/>
                <a:lumOff val="27176"/>
                <a:alphaOff val="0"/>
                <a:tint val="90000"/>
                <a:lumMod val="95000"/>
              </a:schemeClr>
            </a:gs>
          </a:gsLst>
          <a:lin ang="54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102870" rIns="102870" bIns="102870" numCol="1" spcCol="1270" anchor="t" anchorCtr="0">
          <a:noAutofit/>
        </a:bodyPr>
        <a:lstStyle/>
        <a:p>
          <a:pPr lvl="0" algn="l" defTabSz="1200150">
            <a:lnSpc>
              <a:spcPct val="90000"/>
            </a:lnSpc>
            <a:spcBef>
              <a:spcPct val="0"/>
            </a:spcBef>
            <a:spcAft>
              <a:spcPct val="35000"/>
            </a:spcAft>
          </a:pPr>
          <a:r>
            <a:rPr lang="cs-CZ" sz="2700" kern="1200"/>
            <a:t>Jiné právní skutečnosti</a:t>
          </a:r>
        </a:p>
        <a:p>
          <a:pPr marL="228600" lvl="1" indent="-228600" algn="l" defTabSz="933450">
            <a:lnSpc>
              <a:spcPct val="90000"/>
            </a:lnSpc>
            <a:spcBef>
              <a:spcPct val="0"/>
            </a:spcBef>
            <a:spcAft>
              <a:spcPct val="15000"/>
            </a:spcAft>
            <a:buChar char="••"/>
          </a:pPr>
          <a:r>
            <a:rPr lang="cs-CZ" sz="2100" kern="1200"/>
            <a:t>Vydržení </a:t>
          </a:r>
        </a:p>
        <a:p>
          <a:pPr marL="228600" lvl="1" indent="-228600" algn="l" defTabSz="933450">
            <a:lnSpc>
              <a:spcPct val="90000"/>
            </a:lnSpc>
            <a:spcBef>
              <a:spcPct val="0"/>
            </a:spcBef>
            <a:spcAft>
              <a:spcPct val="15000"/>
            </a:spcAft>
            <a:buChar char="••"/>
          </a:pPr>
          <a:r>
            <a:rPr lang="cs-CZ" sz="2100" kern="1200"/>
            <a:t>Přírůstek</a:t>
          </a:r>
        </a:p>
      </dsp:txBody>
      <dsp:txXfrm>
        <a:off x="5656178" y="1980522"/>
        <a:ext cx="2827415" cy="16964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215"/>
          </a:xfrm>
          <a:prstGeom prst="rect">
            <a:avLst/>
          </a:prstGeom>
        </p:spPr>
        <p:txBody>
          <a:bodyPr vert="horz" lIns="91440" tIns="45720" rIns="91440" bIns="45720" rtlCol="0"/>
          <a:lstStyle>
            <a:lvl1pPr algn="r">
              <a:defRPr sz="1200"/>
            </a:lvl1pPr>
          </a:lstStyle>
          <a:p>
            <a:fld id="{3FDD5826-705E-45EC-A45A-155B81BAE47C}" type="datetimeFigureOut">
              <a:rPr lang="cs-CZ" smtClean="0"/>
              <a:t>19.10.2018</a:t>
            </a:fld>
            <a:endParaRPr lang="cs-CZ"/>
          </a:p>
        </p:txBody>
      </p:sp>
      <p:sp>
        <p:nvSpPr>
          <p:cNvPr id="4" name="Zástupný symbol pro zápatí 3"/>
          <p:cNvSpPr>
            <a:spLocks noGrp="1"/>
          </p:cNvSpPr>
          <p:nvPr>
            <p:ph type="ftr" sz="quarter" idx="2"/>
          </p:nvPr>
        </p:nvSpPr>
        <p:spPr>
          <a:xfrm>
            <a:off x="0" y="9431600"/>
            <a:ext cx="2945659" cy="49821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1600"/>
            <a:ext cx="2945659" cy="498214"/>
          </a:xfrm>
          <a:prstGeom prst="rect">
            <a:avLst/>
          </a:prstGeom>
        </p:spPr>
        <p:txBody>
          <a:bodyPr vert="horz" lIns="91440" tIns="45720" rIns="91440" bIns="45720" rtlCol="0" anchor="b"/>
          <a:lstStyle>
            <a:lvl1pPr algn="r">
              <a:defRPr sz="1200"/>
            </a:lvl1pPr>
          </a:lstStyle>
          <a:p>
            <a:fld id="{BE910A9B-3A08-4AD3-BB7F-2CA899CE3FF0}" type="slidenum">
              <a:rPr lang="cs-CZ" smtClean="0"/>
              <a:t>‹#›</a:t>
            </a:fld>
            <a:endParaRPr lang="cs-CZ"/>
          </a:p>
        </p:txBody>
      </p:sp>
    </p:spTree>
    <p:extLst>
      <p:ext uri="{BB962C8B-B14F-4D97-AF65-F5344CB8AC3E}">
        <p14:creationId xmlns:p14="http://schemas.microsoft.com/office/powerpoint/2010/main" val="31509769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DAE8102-AC13-461B-8C88-BA4936E2AB7F}" type="datetimeFigureOut">
              <a:rPr lang="cs-CZ" smtClean="0"/>
              <a:t>19.10.2018</a:t>
            </a:fld>
            <a:endParaRPr lang="cs-C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EBF6A78-4958-4F08-A0D3-03C8648A8D94}" type="slidenum">
              <a:rPr lang="cs-CZ" smtClean="0"/>
              <a:t>‹#›</a:t>
            </a:fld>
            <a:endParaRPr lang="cs-CZ"/>
          </a:p>
        </p:txBody>
      </p:sp>
    </p:spTree>
    <p:extLst>
      <p:ext uri="{BB962C8B-B14F-4D97-AF65-F5344CB8AC3E}">
        <p14:creationId xmlns:p14="http://schemas.microsoft.com/office/powerpoint/2010/main" val="2731283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DAE8102-AC13-461B-8C88-BA4936E2AB7F}" type="datetimeFigureOut">
              <a:rPr lang="cs-CZ" smtClean="0"/>
              <a:t>19.10.2018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1250056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DAE8102-AC13-461B-8C88-BA4936E2AB7F}" type="datetimeFigureOut">
              <a:rPr lang="cs-CZ" smtClean="0"/>
              <a:t>19.10.2018</a:t>
            </a:fld>
            <a:endParaRPr lang="cs-CZ"/>
          </a:p>
        </p:txBody>
      </p:sp>
      <p:sp>
        <p:nvSpPr>
          <p:cNvPr id="5" name="Footer Placeholder 4"/>
          <p:cNvSpPr>
            <a:spLocks noGrp="1"/>
          </p:cNvSpPr>
          <p:nvPr>
            <p:ph type="ftr" sz="quarter" idx="11"/>
          </p:nvPr>
        </p:nvSpPr>
        <p:spPr>
          <a:xfrm>
            <a:off x="774923" y="5951811"/>
            <a:ext cx="7896279" cy="365125"/>
          </a:xfrm>
        </p:spPr>
        <p:txBody>
          <a:bodyPr/>
          <a:lstStyle/>
          <a:p>
            <a:endParaRPr lang="cs-C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EBF6A78-4958-4F08-A0D3-03C8648A8D94}" type="slidenum">
              <a:rPr lang="cs-CZ" smtClean="0"/>
              <a:t>‹#›</a:t>
            </a:fld>
            <a:endParaRPr lang="cs-CZ"/>
          </a:p>
        </p:txBody>
      </p:sp>
    </p:spTree>
    <p:extLst>
      <p:ext uri="{BB962C8B-B14F-4D97-AF65-F5344CB8AC3E}">
        <p14:creationId xmlns:p14="http://schemas.microsoft.com/office/powerpoint/2010/main" val="344652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DAE8102-AC13-461B-8C88-BA4936E2AB7F}" type="datetimeFigureOut">
              <a:rPr lang="cs-CZ" smtClean="0"/>
              <a:t>19.10.2018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558300" y="5956137"/>
            <a:ext cx="1052508" cy="365125"/>
          </a:xfrm>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335494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DAE8102-AC13-461B-8C88-BA4936E2AB7F}" type="datetimeFigureOut">
              <a:rPr lang="cs-CZ" smtClean="0"/>
              <a:t>19.10.2018</a:t>
            </a:fld>
            <a:endParaRPr lang="cs-C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EBF6A78-4958-4F08-A0D3-03C8648A8D94}" type="slidenum">
              <a:rPr lang="cs-CZ" smtClean="0"/>
              <a:t>‹#›</a:t>
            </a:fld>
            <a:endParaRPr lang="cs-CZ"/>
          </a:p>
        </p:txBody>
      </p:sp>
    </p:spTree>
    <p:extLst>
      <p:ext uri="{BB962C8B-B14F-4D97-AF65-F5344CB8AC3E}">
        <p14:creationId xmlns:p14="http://schemas.microsoft.com/office/powerpoint/2010/main" val="1747496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DAE8102-AC13-461B-8C88-BA4936E2AB7F}" type="datetimeFigureOut">
              <a:rPr lang="cs-CZ" smtClean="0"/>
              <a:t>19.10.2018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383860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DAE8102-AC13-461B-8C88-BA4936E2AB7F}" type="datetimeFigureOut">
              <a:rPr lang="cs-CZ" smtClean="0"/>
              <a:t>19.10.2018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2446299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AE8102-AC13-461B-8C88-BA4936E2AB7F}" type="datetimeFigureOut">
              <a:rPr lang="cs-CZ" smtClean="0"/>
              <a:t>19.10.2018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EBF6A78-4958-4F08-A0D3-03C8648A8D94}" type="slidenum">
              <a:rPr lang="cs-CZ" smtClean="0"/>
              <a:t>‹#›</a:t>
            </a:fld>
            <a:endParaRPr lang="cs-CZ"/>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Tree>
    <p:extLst>
      <p:ext uri="{BB962C8B-B14F-4D97-AF65-F5344CB8AC3E}">
        <p14:creationId xmlns:p14="http://schemas.microsoft.com/office/powerpoint/2010/main" val="308066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AE8102-AC13-461B-8C88-BA4936E2AB7F}" type="datetimeFigureOut">
              <a:rPr lang="cs-CZ" smtClean="0"/>
              <a:t>19.10.2018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252419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DAE8102-AC13-461B-8C88-BA4936E2AB7F}" type="datetimeFigureOut">
              <a:rPr lang="cs-CZ" smtClean="0"/>
              <a:t>19.10.2018</a:t>
            </a:fld>
            <a:endParaRPr lang="cs-C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EBF6A78-4958-4F08-A0D3-03C8648A8D94}" type="slidenum">
              <a:rPr lang="cs-CZ" smtClean="0"/>
              <a:t>‹#›</a:t>
            </a:fld>
            <a:endParaRPr lang="cs-CZ"/>
          </a:p>
        </p:txBody>
      </p:sp>
    </p:spTree>
    <p:extLst>
      <p:ext uri="{BB962C8B-B14F-4D97-AF65-F5344CB8AC3E}">
        <p14:creationId xmlns:p14="http://schemas.microsoft.com/office/powerpoint/2010/main" val="180789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8DAE8102-AC13-461B-8C88-BA4936E2AB7F}" type="datetimeFigureOut">
              <a:rPr lang="cs-CZ" smtClean="0"/>
              <a:t>19.10.2018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BF6A78-4958-4F08-A0D3-03C8648A8D94}" type="slidenum">
              <a:rPr lang="cs-CZ" smtClean="0"/>
              <a:t>‹#›</a:t>
            </a:fld>
            <a:endParaRPr lang="cs-CZ"/>
          </a:p>
        </p:txBody>
      </p:sp>
    </p:spTree>
    <p:extLst>
      <p:ext uri="{BB962C8B-B14F-4D97-AF65-F5344CB8AC3E}">
        <p14:creationId xmlns:p14="http://schemas.microsoft.com/office/powerpoint/2010/main" val="272297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DAE8102-AC13-461B-8C88-BA4936E2AB7F}" type="datetimeFigureOut">
              <a:rPr lang="cs-CZ" smtClean="0"/>
              <a:t>19.10.2018</a:t>
            </a:fld>
            <a:endParaRPr lang="cs-C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cs-C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EBF6A78-4958-4F08-A0D3-03C8648A8D94}" type="slidenum">
              <a:rPr lang="cs-CZ" smtClean="0"/>
              <a:t>‹#›</a:t>
            </a:fld>
            <a:endParaRPr lang="cs-C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10594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9948DF-F158-4F4D-9CB7-17A3418D7442}"/>
              </a:ext>
            </a:extLst>
          </p:cNvPr>
          <p:cNvSpPr>
            <a:spLocks noGrp="1"/>
          </p:cNvSpPr>
          <p:nvPr>
            <p:ph type="ctrTitle"/>
          </p:nvPr>
        </p:nvSpPr>
        <p:spPr/>
        <p:txBody>
          <a:bodyPr/>
          <a:lstStyle/>
          <a:p>
            <a:r>
              <a:rPr lang="cs-CZ" dirty="0"/>
              <a:t>Pozemkové vlastnictví státu, obcí a krajů.</a:t>
            </a:r>
          </a:p>
        </p:txBody>
      </p:sp>
      <p:sp>
        <p:nvSpPr>
          <p:cNvPr id="3" name="Podnadpis 2">
            <a:extLst>
              <a:ext uri="{FF2B5EF4-FFF2-40B4-BE49-F238E27FC236}">
                <a16:creationId xmlns:a16="http://schemas.microsoft.com/office/drawing/2014/main" id="{C5E53DA6-47DF-41F0-B0CC-99884C08787C}"/>
              </a:ext>
            </a:extLst>
          </p:cNvPr>
          <p:cNvSpPr>
            <a:spLocks noGrp="1"/>
          </p:cNvSpPr>
          <p:nvPr>
            <p:ph type="subTitle" idx="1"/>
          </p:nvPr>
        </p:nvSpPr>
        <p:spPr/>
        <p:txBody>
          <a:bodyPr/>
          <a:lstStyle/>
          <a:p>
            <a:r>
              <a:rPr lang="cs-CZ" dirty="0"/>
              <a:t>JUDr. Jana </a:t>
            </a:r>
            <a:r>
              <a:rPr lang="cs-CZ" dirty="0" err="1"/>
              <a:t>Tkáčiková</a:t>
            </a:r>
            <a:r>
              <a:rPr lang="cs-CZ" dirty="0"/>
              <a:t>, Ph.D.</a:t>
            </a:r>
          </a:p>
        </p:txBody>
      </p:sp>
    </p:spTree>
    <p:extLst>
      <p:ext uri="{BB962C8B-B14F-4D97-AF65-F5344CB8AC3E}">
        <p14:creationId xmlns:p14="http://schemas.microsoft.com/office/powerpoint/2010/main" val="1979697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423DB8-D2E0-4320-8362-77DEF08FFEA6}"/>
              </a:ext>
            </a:extLst>
          </p:cNvPr>
          <p:cNvSpPr>
            <a:spLocks noGrp="1"/>
          </p:cNvSpPr>
          <p:nvPr>
            <p:ph type="title"/>
          </p:nvPr>
        </p:nvSpPr>
        <p:spPr/>
        <p:txBody>
          <a:bodyPr/>
          <a:lstStyle/>
          <a:p>
            <a:r>
              <a:rPr lang="cs-CZ" dirty="0"/>
              <a:t>Hospodaření s pozemkovým vlastnictví státu</a:t>
            </a:r>
          </a:p>
        </p:txBody>
      </p:sp>
      <p:sp>
        <p:nvSpPr>
          <p:cNvPr id="5" name="Zástupný symbol pro text 4">
            <a:extLst>
              <a:ext uri="{FF2B5EF4-FFF2-40B4-BE49-F238E27FC236}">
                <a16:creationId xmlns:a16="http://schemas.microsoft.com/office/drawing/2014/main" id="{4639F6B4-623A-4B0B-A1B6-6D2BBE73E535}"/>
              </a:ext>
            </a:extLst>
          </p:cNvPr>
          <p:cNvSpPr>
            <a:spLocks noGrp="1"/>
          </p:cNvSpPr>
          <p:nvPr>
            <p:ph type="body" idx="1"/>
          </p:nvPr>
        </p:nvSpPr>
        <p:spPr/>
        <p:txBody>
          <a:bodyPr/>
          <a:lstStyle/>
          <a:p>
            <a:r>
              <a:rPr lang="cs-CZ" dirty="0"/>
              <a:t>Organizační složky</a:t>
            </a:r>
          </a:p>
        </p:txBody>
      </p:sp>
      <p:sp>
        <p:nvSpPr>
          <p:cNvPr id="3" name="Zástupný symbol pro obsah 2">
            <a:extLst>
              <a:ext uri="{FF2B5EF4-FFF2-40B4-BE49-F238E27FC236}">
                <a16:creationId xmlns:a16="http://schemas.microsoft.com/office/drawing/2014/main" id="{5CA5C0F7-0E96-4516-BB84-BB03A46FA900}"/>
              </a:ext>
            </a:extLst>
          </p:cNvPr>
          <p:cNvSpPr>
            <a:spLocks noGrp="1"/>
          </p:cNvSpPr>
          <p:nvPr>
            <p:ph sz="half" idx="2"/>
          </p:nvPr>
        </p:nvSpPr>
        <p:spPr/>
        <p:txBody>
          <a:bodyPr>
            <a:normAutofit fontScale="85000" lnSpcReduction="10000"/>
          </a:bodyPr>
          <a:lstStyle/>
          <a:p>
            <a:r>
              <a:rPr lang="cs-CZ" dirty="0"/>
              <a:t>Majetek musí být využíván účelně a hospodárně k plnění funkcí státu a k výkonu stanovených činností; jiným způsobem lze majetek použít nebo s ním naložit pouze za podmínek stanovených zvláštním právním předpisem anebo tímto zákonem. </a:t>
            </a:r>
          </a:p>
          <a:p>
            <a:r>
              <a:rPr lang="cs-CZ" dirty="0"/>
              <a:t>Organizační složka si počíná tak, aby svým jednáním majetek nepoškozovala a neodůvodněně nesnižovala jeho rozsah a hodnotu anebo výnos z tohoto majetku.</a:t>
            </a:r>
          </a:p>
          <a:p>
            <a:r>
              <a:rPr lang="cs-CZ" dirty="0"/>
              <a:t>Péče o zachování a údržbu, včetně zlepšování, ochrana před poškozením nebo zneužitím</a:t>
            </a:r>
          </a:p>
          <a:p>
            <a:r>
              <a:rPr lang="cs-CZ" dirty="0"/>
              <a:t>Využívání všech právních prostředků při uplatňování a hájení práv státu jako vlastníka</a:t>
            </a:r>
          </a:p>
        </p:txBody>
      </p:sp>
      <p:sp>
        <p:nvSpPr>
          <p:cNvPr id="6" name="Zástupný symbol pro text 5">
            <a:extLst>
              <a:ext uri="{FF2B5EF4-FFF2-40B4-BE49-F238E27FC236}">
                <a16:creationId xmlns:a16="http://schemas.microsoft.com/office/drawing/2014/main" id="{599A9FE0-A374-4EFB-834E-B3C12AC529C2}"/>
              </a:ext>
            </a:extLst>
          </p:cNvPr>
          <p:cNvSpPr>
            <a:spLocks noGrp="1"/>
          </p:cNvSpPr>
          <p:nvPr>
            <p:ph type="body" sz="quarter" idx="3"/>
          </p:nvPr>
        </p:nvSpPr>
        <p:spPr/>
        <p:txBody>
          <a:bodyPr/>
          <a:lstStyle/>
          <a:p>
            <a:r>
              <a:rPr lang="cs-CZ" dirty="0"/>
              <a:t>Státní podniky</a:t>
            </a:r>
          </a:p>
        </p:txBody>
      </p:sp>
      <p:sp>
        <p:nvSpPr>
          <p:cNvPr id="4" name="Zástupný symbol pro obsah 3">
            <a:extLst>
              <a:ext uri="{FF2B5EF4-FFF2-40B4-BE49-F238E27FC236}">
                <a16:creationId xmlns:a16="http://schemas.microsoft.com/office/drawing/2014/main" id="{E0793879-436D-419F-BB35-BC16B135FBAD}"/>
              </a:ext>
            </a:extLst>
          </p:cNvPr>
          <p:cNvSpPr>
            <a:spLocks noGrp="1"/>
          </p:cNvSpPr>
          <p:nvPr>
            <p:ph sz="quarter" idx="4"/>
          </p:nvPr>
        </p:nvSpPr>
        <p:spPr>
          <a:xfrm>
            <a:off x="6217706" y="2926051"/>
            <a:ext cx="5393100" cy="2934999"/>
          </a:xfrm>
        </p:spPr>
        <p:txBody>
          <a:bodyPr>
            <a:normAutofit fontScale="92500" lnSpcReduction="10000"/>
          </a:bodyPr>
          <a:lstStyle/>
          <a:p>
            <a:r>
              <a:rPr lang="cs-CZ" dirty="0"/>
              <a:t>Podnik je povinen využívat majetek podniku účelně, hospodárně a efektivně k jeho podnikání. </a:t>
            </a:r>
          </a:p>
          <a:p>
            <a:r>
              <a:rPr lang="cs-CZ" dirty="0"/>
              <a:t>Podnik s majetkem hospodaří a nakládá tak, aby svým jednáním majetek nepoškozoval a neodůvodněně nesnižoval jeho rozsah a hodnotu anebo výnos z tohoto majetku.</a:t>
            </a:r>
          </a:p>
          <a:p>
            <a:r>
              <a:rPr lang="cs-CZ" dirty="0"/>
              <a:t>Péče o zachování a údržbu i zlepšení nebo rozmnožení, ochrana před poškozením nebo zneužitím</a:t>
            </a:r>
          </a:p>
          <a:p>
            <a:r>
              <a:rPr lang="cs-CZ" dirty="0"/>
              <a:t> Využívání všech právních prostředků při uplatňování a hájení svých práv a práv státu jako vlastníka</a:t>
            </a:r>
          </a:p>
        </p:txBody>
      </p:sp>
    </p:spTree>
    <p:extLst>
      <p:ext uri="{BB962C8B-B14F-4D97-AF65-F5344CB8AC3E}">
        <p14:creationId xmlns:p14="http://schemas.microsoft.com/office/powerpoint/2010/main" val="270943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AC22CFC8-8EB2-48FC-99EF-AF75CDB922DB}"/>
              </a:ext>
            </a:extLst>
          </p:cNvPr>
          <p:cNvSpPr>
            <a:spLocks noGrp="1"/>
          </p:cNvSpPr>
          <p:nvPr>
            <p:ph type="title"/>
          </p:nvPr>
        </p:nvSpPr>
        <p:spPr/>
        <p:txBody>
          <a:bodyPr/>
          <a:lstStyle/>
          <a:p>
            <a:r>
              <a:rPr lang="cs-CZ" dirty="0"/>
              <a:t>Nakládání s pozemkovým vlastnictvím státu</a:t>
            </a:r>
          </a:p>
        </p:txBody>
      </p:sp>
      <p:sp>
        <p:nvSpPr>
          <p:cNvPr id="8" name="Zástupný symbol pro obsah 7">
            <a:extLst>
              <a:ext uri="{FF2B5EF4-FFF2-40B4-BE49-F238E27FC236}">
                <a16:creationId xmlns:a16="http://schemas.microsoft.com/office/drawing/2014/main" id="{02ACB27E-5C0B-4518-8DFF-338778CC1346}"/>
              </a:ext>
            </a:extLst>
          </p:cNvPr>
          <p:cNvSpPr>
            <a:spLocks noGrp="1"/>
          </p:cNvSpPr>
          <p:nvPr>
            <p:ph sz="half" idx="1"/>
          </p:nvPr>
        </p:nvSpPr>
        <p:spPr/>
        <p:txBody>
          <a:bodyPr/>
          <a:lstStyle/>
          <a:p>
            <a:r>
              <a:rPr lang="cs-CZ" dirty="0"/>
              <a:t>Různé právní roviny</a:t>
            </a:r>
          </a:p>
          <a:p>
            <a:pPr lvl="1"/>
            <a:r>
              <a:rPr lang="cs-CZ" dirty="0"/>
              <a:t>Dle zákona o majetku ČR</a:t>
            </a:r>
          </a:p>
          <a:p>
            <a:pPr lvl="2"/>
            <a:r>
              <a:rPr lang="cs-CZ" dirty="0"/>
              <a:t>Dle zákona o SPÚ</a:t>
            </a:r>
          </a:p>
          <a:p>
            <a:pPr lvl="1"/>
            <a:r>
              <a:rPr lang="cs-CZ" dirty="0"/>
              <a:t>Dle zákona o státním podniku</a:t>
            </a:r>
          </a:p>
          <a:p>
            <a:pPr lvl="1"/>
            <a:r>
              <a:rPr lang="cs-CZ" dirty="0"/>
              <a:t>Dle zvláštních právních předpisů</a:t>
            </a:r>
          </a:p>
        </p:txBody>
      </p:sp>
      <p:sp>
        <p:nvSpPr>
          <p:cNvPr id="9" name="Zástupný symbol pro obsah 8">
            <a:extLst>
              <a:ext uri="{FF2B5EF4-FFF2-40B4-BE49-F238E27FC236}">
                <a16:creationId xmlns:a16="http://schemas.microsoft.com/office/drawing/2014/main" id="{6C2ED6EA-37F5-4558-BA46-5A93C63CA921}"/>
              </a:ext>
            </a:extLst>
          </p:cNvPr>
          <p:cNvSpPr>
            <a:spLocks noGrp="1"/>
          </p:cNvSpPr>
          <p:nvPr>
            <p:ph sz="half" idx="2"/>
          </p:nvPr>
        </p:nvSpPr>
        <p:spPr/>
        <p:txBody>
          <a:bodyPr/>
          <a:lstStyle/>
          <a:p>
            <a:r>
              <a:rPr lang="cs-CZ" dirty="0"/>
              <a:t>Nepotřebný majetek</a:t>
            </a:r>
          </a:p>
          <a:p>
            <a:pPr lvl="1"/>
            <a:r>
              <a:rPr lang="cs-CZ" dirty="0"/>
              <a:t>Písemné rozhodnutí vedoucího organizační složky o nepotřebnosti</a:t>
            </a:r>
          </a:p>
          <a:p>
            <a:pPr lvl="1"/>
            <a:r>
              <a:rPr lang="cs-CZ" dirty="0"/>
              <a:t>ÚZSVM</a:t>
            </a:r>
          </a:p>
          <a:p>
            <a:pPr lvl="2"/>
            <a:r>
              <a:rPr lang="cs-CZ" dirty="0"/>
              <a:t>Přenechání k užívání nebo požívání </a:t>
            </a:r>
          </a:p>
          <a:p>
            <a:pPr lvl="2"/>
            <a:r>
              <a:rPr lang="cs-CZ" dirty="0"/>
              <a:t>Převod ve prospěch třetích osob </a:t>
            </a:r>
          </a:p>
          <a:p>
            <a:pPr lvl="1"/>
            <a:r>
              <a:rPr lang="cs-CZ" dirty="0"/>
              <a:t>SPÚ</a:t>
            </a:r>
          </a:p>
          <a:p>
            <a:pPr lvl="2"/>
            <a:r>
              <a:rPr lang="cs-CZ" dirty="0"/>
              <a:t>§ 15 odst. 3 neopakovatelná nabídka</a:t>
            </a:r>
          </a:p>
          <a:p>
            <a:pPr lvl="2"/>
            <a:r>
              <a:rPr lang="cs-CZ" dirty="0"/>
              <a:t>Zákon č. 503/2012 Sb.</a:t>
            </a:r>
          </a:p>
        </p:txBody>
      </p:sp>
    </p:spTree>
    <p:extLst>
      <p:ext uri="{BB962C8B-B14F-4D97-AF65-F5344CB8AC3E}">
        <p14:creationId xmlns:p14="http://schemas.microsoft.com/office/powerpoint/2010/main" val="941477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B40D03-BEFA-42B2-8A41-0D2389875531}"/>
              </a:ext>
            </a:extLst>
          </p:cNvPr>
          <p:cNvSpPr>
            <a:spLocks noGrp="1"/>
          </p:cNvSpPr>
          <p:nvPr>
            <p:ph type="title"/>
          </p:nvPr>
        </p:nvSpPr>
        <p:spPr/>
        <p:txBody>
          <a:bodyPr/>
          <a:lstStyle/>
          <a:p>
            <a:r>
              <a:rPr lang="cs-CZ" dirty="0"/>
              <a:t>Nakládání s pozemkovým vlastnictvím státu</a:t>
            </a:r>
          </a:p>
        </p:txBody>
      </p:sp>
      <p:sp>
        <p:nvSpPr>
          <p:cNvPr id="3" name="Zástupný symbol pro obsah 2">
            <a:extLst>
              <a:ext uri="{FF2B5EF4-FFF2-40B4-BE49-F238E27FC236}">
                <a16:creationId xmlns:a16="http://schemas.microsoft.com/office/drawing/2014/main" id="{50DA961A-444C-40DD-AE5F-38D114062152}"/>
              </a:ext>
            </a:extLst>
          </p:cNvPr>
          <p:cNvSpPr>
            <a:spLocks noGrp="1"/>
          </p:cNvSpPr>
          <p:nvPr>
            <p:ph sz="half" idx="1"/>
          </p:nvPr>
        </p:nvSpPr>
        <p:spPr/>
        <p:txBody>
          <a:bodyPr/>
          <a:lstStyle/>
          <a:p>
            <a:r>
              <a:rPr lang="cs-CZ" dirty="0"/>
              <a:t>Mezi organizačními složkami státu</a:t>
            </a:r>
          </a:p>
          <a:p>
            <a:pPr lvl="1"/>
            <a:r>
              <a:rPr lang="cs-CZ" dirty="0"/>
              <a:t>Zápis </a:t>
            </a:r>
          </a:p>
          <a:p>
            <a:pPr lvl="1"/>
            <a:r>
              <a:rPr lang="cs-CZ" dirty="0"/>
              <a:t>Záznam do katastru nemovitostí </a:t>
            </a:r>
          </a:p>
          <a:p>
            <a:r>
              <a:rPr lang="cs-CZ" dirty="0"/>
              <a:t>Je-li to účelné zejména pro další nakládání s majetkem, lze pozemek zatížit služebností ve prospěch jiného pozemku, s nímž je táž nebo jiná organizační složka příslušná hospodařit.</a:t>
            </a:r>
          </a:p>
        </p:txBody>
      </p:sp>
      <p:sp>
        <p:nvSpPr>
          <p:cNvPr id="4" name="Zástupný symbol pro obsah 3">
            <a:extLst>
              <a:ext uri="{FF2B5EF4-FFF2-40B4-BE49-F238E27FC236}">
                <a16:creationId xmlns:a16="http://schemas.microsoft.com/office/drawing/2014/main" id="{CBE30FB0-658D-4D3B-B680-D6BFE84E96D3}"/>
              </a:ext>
            </a:extLst>
          </p:cNvPr>
          <p:cNvSpPr>
            <a:spLocks noGrp="1"/>
          </p:cNvSpPr>
          <p:nvPr>
            <p:ph sz="half" idx="2"/>
          </p:nvPr>
        </p:nvSpPr>
        <p:spPr/>
        <p:txBody>
          <a:bodyPr/>
          <a:lstStyle/>
          <a:p>
            <a:r>
              <a:rPr lang="cs-CZ" dirty="0"/>
              <a:t>Naložit s majetkem ve prospěch právnických nebo fyzických osob je přípustné teprve poté, neprojeví-li o majetek zájem jiná organizační složka, anebo jde-li o majetek určený ke směně, popřípadě o majetek v zahraničí, .a nebrání-li tomu ani veřejný zájem.</a:t>
            </a:r>
          </a:p>
        </p:txBody>
      </p:sp>
    </p:spTree>
    <p:extLst>
      <p:ext uri="{BB962C8B-B14F-4D97-AF65-F5344CB8AC3E}">
        <p14:creationId xmlns:p14="http://schemas.microsoft.com/office/powerpoint/2010/main" val="429365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9E206-8F2A-4402-BF7B-B164A8960028}"/>
              </a:ext>
            </a:extLst>
          </p:cNvPr>
          <p:cNvSpPr>
            <a:spLocks noGrp="1"/>
          </p:cNvSpPr>
          <p:nvPr>
            <p:ph type="title"/>
          </p:nvPr>
        </p:nvSpPr>
        <p:spPr/>
        <p:txBody>
          <a:bodyPr/>
          <a:lstStyle/>
          <a:p>
            <a:r>
              <a:rPr lang="cs-CZ" dirty="0"/>
              <a:t>Nakládání s pozemkovým vlastnictvím státu</a:t>
            </a:r>
          </a:p>
        </p:txBody>
      </p:sp>
      <p:sp>
        <p:nvSpPr>
          <p:cNvPr id="3" name="Zástupný symbol pro obsah 2">
            <a:extLst>
              <a:ext uri="{FF2B5EF4-FFF2-40B4-BE49-F238E27FC236}">
                <a16:creationId xmlns:a16="http://schemas.microsoft.com/office/drawing/2014/main" id="{8F5E7946-486B-48AD-B280-611788EFF827}"/>
              </a:ext>
            </a:extLst>
          </p:cNvPr>
          <p:cNvSpPr>
            <a:spLocks noGrp="1"/>
          </p:cNvSpPr>
          <p:nvPr>
            <p:ph sz="half" idx="1"/>
          </p:nvPr>
        </p:nvSpPr>
        <p:spPr/>
        <p:txBody>
          <a:bodyPr>
            <a:normAutofit fontScale="92500" lnSpcReduction="10000"/>
          </a:bodyPr>
          <a:lstStyle/>
          <a:p>
            <a:r>
              <a:rPr lang="cs-CZ" dirty="0"/>
              <a:t>Ve prospěch fyzických nebo právnických osob</a:t>
            </a:r>
          </a:p>
          <a:p>
            <a:pPr lvl="1"/>
            <a:r>
              <a:rPr lang="cs-CZ" dirty="0"/>
              <a:t>Trvalá nepotřebnost</a:t>
            </a:r>
          </a:p>
          <a:p>
            <a:pPr lvl="2"/>
            <a:r>
              <a:rPr lang="cs-CZ" dirty="0"/>
              <a:t>Ze závažných důvodů a po předchozím vyjádření Ministerstva financí může vláda povolit výjimku</a:t>
            </a:r>
          </a:p>
          <a:p>
            <a:pPr lvl="1"/>
            <a:r>
              <a:rPr lang="cs-CZ" dirty="0"/>
              <a:t>Výběrové řízení, příp. veřejná dražba</a:t>
            </a:r>
          </a:p>
          <a:p>
            <a:pPr lvl="2"/>
            <a:r>
              <a:rPr lang="cs-CZ" dirty="0"/>
              <a:t>Jiné způsoby prodeje </a:t>
            </a:r>
          </a:p>
          <a:p>
            <a:pPr lvl="1"/>
            <a:r>
              <a:rPr lang="cs-CZ" dirty="0"/>
              <a:t>Schvalovací režimy</a:t>
            </a:r>
          </a:p>
          <a:p>
            <a:pPr lvl="2"/>
            <a:r>
              <a:rPr lang="cs-CZ" dirty="0"/>
              <a:t>Ministerstvo financí</a:t>
            </a:r>
          </a:p>
          <a:p>
            <a:pPr lvl="2"/>
            <a:r>
              <a:rPr lang="cs-CZ" dirty="0"/>
              <a:t>Ministerstvo kultury</a:t>
            </a:r>
          </a:p>
          <a:p>
            <a:pPr lvl="2"/>
            <a:r>
              <a:rPr lang="cs-CZ" dirty="0"/>
              <a:t>Ministerstvo životního prostředí</a:t>
            </a:r>
          </a:p>
          <a:p>
            <a:pPr lvl="2"/>
            <a:r>
              <a:rPr lang="cs-CZ" dirty="0"/>
              <a:t>Zřizovatel </a:t>
            </a:r>
          </a:p>
          <a:p>
            <a:pPr lvl="2"/>
            <a:r>
              <a:rPr lang="cs-CZ" dirty="0"/>
              <a:t>Vláda </a:t>
            </a:r>
          </a:p>
        </p:txBody>
      </p:sp>
      <p:sp>
        <p:nvSpPr>
          <p:cNvPr id="4" name="Zástupný symbol pro obsah 3">
            <a:extLst>
              <a:ext uri="{FF2B5EF4-FFF2-40B4-BE49-F238E27FC236}">
                <a16:creationId xmlns:a16="http://schemas.microsoft.com/office/drawing/2014/main" id="{5EA0B742-3520-4226-A36F-64D3880ECEE8}"/>
              </a:ext>
            </a:extLst>
          </p:cNvPr>
          <p:cNvSpPr>
            <a:spLocks noGrp="1"/>
          </p:cNvSpPr>
          <p:nvPr>
            <p:ph sz="half" idx="2"/>
          </p:nvPr>
        </p:nvSpPr>
        <p:spPr/>
        <p:txBody>
          <a:bodyPr>
            <a:normAutofit fontScale="92500" lnSpcReduction="10000"/>
          </a:bodyPr>
          <a:lstStyle/>
          <a:p>
            <a:r>
              <a:rPr lang="cs-CZ" dirty="0"/>
              <a:t>Úplatný převod</a:t>
            </a:r>
          </a:p>
          <a:p>
            <a:pPr lvl="1"/>
            <a:r>
              <a:rPr lang="cs-CZ" dirty="0"/>
              <a:t>Cena v daném místě a čase obvyklá </a:t>
            </a:r>
          </a:p>
          <a:p>
            <a:r>
              <a:rPr lang="cs-CZ" dirty="0"/>
              <a:t>Bezúplatný převod</a:t>
            </a:r>
          </a:p>
          <a:p>
            <a:pPr lvl="1"/>
            <a:r>
              <a:rPr lang="cs-CZ" dirty="0"/>
              <a:t>pouze ve veřejném zájmu, anebo</a:t>
            </a:r>
          </a:p>
          <a:p>
            <a:pPr lvl="1"/>
            <a:r>
              <a:rPr lang="cs-CZ" dirty="0"/>
              <a:t>je-li to hospodárnější než jiný způsob naložení s věcí nebo </a:t>
            </a:r>
          </a:p>
          <a:p>
            <a:pPr lvl="1"/>
            <a:r>
              <a:rPr lang="cs-CZ" dirty="0"/>
              <a:t>stanoví-li tak zvláštní právní předpis</a:t>
            </a:r>
          </a:p>
        </p:txBody>
      </p:sp>
    </p:spTree>
    <p:extLst>
      <p:ext uri="{BB962C8B-B14F-4D97-AF65-F5344CB8AC3E}">
        <p14:creationId xmlns:p14="http://schemas.microsoft.com/office/powerpoint/2010/main" val="207305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F19DEC-E4E5-4199-B6F3-3F562D292487}"/>
              </a:ext>
            </a:extLst>
          </p:cNvPr>
          <p:cNvSpPr>
            <a:spLocks noGrp="1"/>
          </p:cNvSpPr>
          <p:nvPr>
            <p:ph type="title"/>
          </p:nvPr>
        </p:nvSpPr>
        <p:spPr/>
        <p:txBody>
          <a:bodyPr/>
          <a:lstStyle/>
          <a:p>
            <a:r>
              <a:rPr lang="cs-CZ" dirty="0"/>
              <a:t>Věcná práva k pozemkovému vlastnictví státu</a:t>
            </a:r>
          </a:p>
        </p:txBody>
      </p:sp>
      <p:sp>
        <p:nvSpPr>
          <p:cNvPr id="3" name="Zástupný symbol pro obsah 2">
            <a:extLst>
              <a:ext uri="{FF2B5EF4-FFF2-40B4-BE49-F238E27FC236}">
                <a16:creationId xmlns:a16="http://schemas.microsoft.com/office/drawing/2014/main" id="{181CFC09-7CE8-4F5F-BAB5-98BCCE59C2BD}"/>
              </a:ext>
            </a:extLst>
          </p:cNvPr>
          <p:cNvSpPr>
            <a:spLocks noGrp="1"/>
          </p:cNvSpPr>
          <p:nvPr>
            <p:ph sz="half" idx="1"/>
          </p:nvPr>
        </p:nvSpPr>
        <p:spPr/>
        <p:txBody>
          <a:bodyPr>
            <a:normAutofit/>
          </a:bodyPr>
          <a:lstStyle/>
          <a:p>
            <a:r>
              <a:rPr lang="cs-CZ" dirty="0"/>
              <a:t>Nelze sjednat smluvně </a:t>
            </a:r>
          </a:p>
          <a:p>
            <a:pPr lvl="1"/>
            <a:r>
              <a:rPr lang="cs-CZ" dirty="0"/>
              <a:t>předkupní právo</a:t>
            </a:r>
          </a:p>
          <a:p>
            <a:pPr lvl="1"/>
            <a:r>
              <a:rPr lang="cs-CZ" dirty="0"/>
              <a:t>zástavní právo </a:t>
            </a:r>
          </a:p>
          <a:p>
            <a:pPr lvl="1"/>
            <a:r>
              <a:rPr lang="cs-CZ" dirty="0"/>
              <a:t>výhradu zpětné koupě</a:t>
            </a:r>
          </a:p>
        </p:txBody>
      </p:sp>
      <p:sp>
        <p:nvSpPr>
          <p:cNvPr id="4" name="Zástupný symbol pro obsah 3">
            <a:extLst>
              <a:ext uri="{FF2B5EF4-FFF2-40B4-BE49-F238E27FC236}">
                <a16:creationId xmlns:a16="http://schemas.microsoft.com/office/drawing/2014/main" id="{3F4321C3-2FAE-4367-9C11-FF465E634C6C}"/>
              </a:ext>
            </a:extLst>
          </p:cNvPr>
          <p:cNvSpPr>
            <a:spLocks noGrp="1"/>
          </p:cNvSpPr>
          <p:nvPr>
            <p:ph sz="half" idx="2"/>
          </p:nvPr>
        </p:nvSpPr>
        <p:spPr/>
        <p:txBody>
          <a:bodyPr>
            <a:normAutofit/>
          </a:bodyPr>
          <a:lstStyle/>
          <a:p>
            <a:r>
              <a:rPr lang="cs-CZ" dirty="0"/>
              <a:t>Právo stavby </a:t>
            </a:r>
          </a:p>
          <a:p>
            <a:pPr lvl="1"/>
            <a:r>
              <a:rPr lang="cs-CZ" dirty="0"/>
              <a:t>pouze tehdy, není-li možné nebo účelné vztah k pozemku uspořádat se stavebníkem jinak. </a:t>
            </a:r>
          </a:p>
          <a:p>
            <a:pPr lvl="1"/>
            <a:r>
              <a:rPr lang="cs-CZ" dirty="0"/>
              <a:t>za úplatu; bezúplatně jen ve veřejném zájmu</a:t>
            </a:r>
          </a:p>
          <a:p>
            <a:pPr lvl="1"/>
            <a:r>
              <a:rPr lang="cs-CZ" dirty="0"/>
              <a:t>schválení Ministerstvem financí.</a:t>
            </a:r>
          </a:p>
          <a:p>
            <a:pPr lvl="1"/>
            <a:r>
              <a:rPr lang="cs-CZ" dirty="0"/>
              <a:t>schvalovací režim převodů </a:t>
            </a:r>
          </a:p>
        </p:txBody>
      </p:sp>
    </p:spTree>
    <p:extLst>
      <p:ext uri="{BB962C8B-B14F-4D97-AF65-F5344CB8AC3E}">
        <p14:creationId xmlns:p14="http://schemas.microsoft.com/office/powerpoint/2010/main" val="4171044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E2F29D-7184-4A02-8985-5C6D218DFC6D}"/>
              </a:ext>
            </a:extLst>
          </p:cNvPr>
          <p:cNvSpPr>
            <a:spLocks noGrp="1"/>
          </p:cNvSpPr>
          <p:nvPr>
            <p:ph type="title"/>
          </p:nvPr>
        </p:nvSpPr>
        <p:spPr/>
        <p:txBody>
          <a:bodyPr/>
          <a:lstStyle/>
          <a:p>
            <a:r>
              <a:rPr lang="cs-CZ" dirty="0"/>
              <a:t>Věcná práva k pozemkovému vlastnictví státu</a:t>
            </a:r>
          </a:p>
        </p:txBody>
      </p:sp>
      <p:sp>
        <p:nvSpPr>
          <p:cNvPr id="5" name="Zástupný symbol pro obsah 4">
            <a:extLst>
              <a:ext uri="{FF2B5EF4-FFF2-40B4-BE49-F238E27FC236}">
                <a16:creationId xmlns:a16="http://schemas.microsoft.com/office/drawing/2014/main" id="{5B9EF7A0-A5FD-4448-A1E7-DF8DEF998B86}"/>
              </a:ext>
            </a:extLst>
          </p:cNvPr>
          <p:cNvSpPr>
            <a:spLocks noGrp="1"/>
          </p:cNvSpPr>
          <p:nvPr>
            <p:ph idx="1"/>
          </p:nvPr>
        </p:nvSpPr>
        <p:spPr/>
        <p:txBody>
          <a:bodyPr>
            <a:normAutofit/>
          </a:bodyPr>
          <a:lstStyle/>
          <a:p>
            <a:r>
              <a:rPr lang="cs-CZ" dirty="0"/>
              <a:t>Věcná břemena </a:t>
            </a:r>
          </a:p>
          <a:p>
            <a:pPr lvl="1"/>
            <a:r>
              <a:rPr lang="cs-CZ" dirty="0"/>
              <a:t>Služebnost se sjednává za úplatu a pouze v takovém rozsahu, aby organizační složce nebránila ve výkonu její činnosti.</a:t>
            </a:r>
          </a:p>
          <a:p>
            <a:pPr lvl="1"/>
            <a:r>
              <a:rPr lang="cs-CZ" dirty="0"/>
              <a:t>Smluvní zatížení bez povolení</a:t>
            </a:r>
          </a:p>
          <a:p>
            <a:pPr lvl="2"/>
            <a:r>
              <a:rPr lang="cs-CZ" dirty="0"/>
              <a:t>služebnost pro účely zřízení, provozu a údržby sítě technického vybavení a veřejně prospěšné stavby, </a:t>
            </a:r>
          </a:p>
          <a:p>
            <a:pPr lvl="2"/>
            <a:r>
              <a:rPr lang="cs-CZ" dirty="0"/>
              <a:t>služebnost rozlivu</a:t>
            </a:r>
          </a:p>
          <a:p>
            <a:pPr lvl="2"/>
            <a:r>
              <a:rPr lang="cs-CZ" dirty="0"/>
              <a:t>služebnost stezky nebo cesty k zajištění přístupu vlastníka k jeho nemovité věci, může-li takový přístup jako nezbytnou cestu povolit soud. </a:t>
            </a:r>
          </a:p>
          <a:p>
            <a:pPr lvl="1"/>
            <a:r>
              <a:rPr lang="cs-CZ" dirty="0"/>
              <a:t>Smluvní zatížení v povolovacím režimu</a:t>
            </a:r>
          </a:p>
          <a:p>
            <a:pPr lvl="2"/>
            <a:r>
              <a:rPr lang="cs-CZ" dirty="0"/>
              <a:t>Závažné důvody</a:t>
            </a:r>
          </a:p>
          <a:p>
            <a:pPr lvl="2"/>
            <a:r>
              <a:rPr lang="cs-CZ" dirty="0"/>
              <a:t>Ministerstvo financí</a:t>
            </a:r>
          </a:p>
          <a:p>
            <a:pPr lvl="1"/>
            <a:r>
              <a:rPr lang="cs-CZ" dirty="0"/>
              <a:t>Nelze smluvně zatížit reálným břemenem; s výjimkou stavebního platu k právu stavby</a:t>
            </a:r>
          </a:p>
        </p:txBody>
      </p:sp>
    </p:spTree>
    <p:extLst>
      <p:ext uri="{BB962C8B-B14F-4D97-AF65-F5344CB8AC3E}">
        <p14:creationId xmlns:p14="http://schemas.microsoft.com/office/powerpoint/2010/main" val="28461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7DA4D1-965D-413D-84D8-0669ED5F84AC}"/>
              </a:ext>
            </a:extLst>
          </p:cNvPr>
          <p:cNvSpPr>
            <a:spLocks noGrp="1"/>
          </p:cNvSpPr>
          <p:nvPr>
            <p:ph type="title"/>
          </p:nvPr>
        </p:nvSpPr>
        <p:spPr/>
        <p:txBody>
          <a:bodyPr/>
          <a:lstStyle/>
          <a:p>
            <a:r>
              <a:rPr lang="cs-CZ" dirty="0"/>
              <a:t>Přenechání pozemkového vlastnictví státu do užívání </a:t>
            </a:r>
          </a:p>
        </p:txBody>
      </p:sp>
      <p:graphicFrame>
        <p:nvGraphicFramePr>
          <p:cNvPr id="8" name="Zástupný symbol pro obsah 7">
            <a:extLst>
              <a:ext uri="{FF2B5EF4-FFF2-40B4-BE49-F238E27FC236}">
                <a16:creationId xmlns:a16="http://schemas.microsoft.com/office/drawing/2014/main" id="{01FE3EF5-A3A1-4C9F-ADFF-16F15C466781}"/>
              </a:ext>
            </a:extLst>
          </p:cNvPr>
          <p:cNvGraphicFramePr>
            <a:graphicFrameLocks noGrp="1"/>
          </p:cNvGraphicFramePr>
          <p:nvPr>
            <p:ph idx="1"/>
            <p:extLst>
              <p:ext uri="{D42A27DB-BD31-4B8C-83A1-F6EECF244321}">
                <p14:modId xmlns:p14="http://schemas.microsoft.com/office/powerpoint/2010/main" val="2391605462"/>
              </p:ext>
            </p:extLst>
          </p:nvPr>
        </p:nvGraphicFramePr>
        <p:xfrm>
          <a:off x="581025" y="2208213"/>
          <a:ext cx="11029952" cy="3667760"/>
        </p:xfrm>
        <a:graphic>
          <a:graphicData uri="http://schemas.openxmlformats.org/drawingml/2006/table">
            <a:tbl>
              <a:tblPr firstRow="1" bandRow="1">
                <a:tableStyleId>{5C22544A-7EE6-4342-B048-85BDC9FD1C3A}</a:tableStyleId>
              </a:tblPr>
              <a:tblGrid>
                <a:gridCol w="2757488">
                  <a:extLst>
                    <a:ext uri="{9D8B030D-6E8A-4147-A177-3AD203B41FA5}">
                      <a16:colId xmlns:a16="http://schemas.microsoft.com/office/drawing/2014/main" val="270653393"/>
                    </a:ext>
                  </a:extLst>
                </a:gridCol>
                <a:gridCol w="2757488">
                  <a:extLst>
                    <a:ext uri="{9D8B030D-6E8A-4147-A177-3AD203B41FA5}">
                      <a16:colId xmlns:a16="http://schemas.microsoft.com/office/drawing/2014/main" val="2922647995"/>
                    </a:ext>
                  </a:extLst>
                </a:gridCol>
                <a:gridCol w="2757488">
                  <a:extLst>
                    <a:ext uri="{9D8B030D-6E8A-4147-A177-3AD203B41FA5}">
                      <a16:colId xmlns:a16="http://schemas.microsoft.com/office/drawing/2014/main" val="1193589257"/>
                    </a:ext>
                  </a:extLst>
                </a:gridCol>
                <a:gridCol w="2757488">
                  <a:extLst>
                    <a:ext uri="{9D8B030D-6E8A-4147-A177-3AD203B41FA5}">
                      <a16:colId xmlns:a16="http://schemas.microsoft.com/office/drawing/2014/main" val="2422688238"/>
                    </a:ext>
                  </a:extLst>
                </a:gridCol>
              </a:tblGrid>
              <a:tr h="370840">
                <a:tc>
                  <a:txBody>
                    <a:bodyPr/>
                    <a:lstStyle/>
                    <a:p>
                      <a:r>
                        <a:rPr lang="cs-CZ" dirty="0"/>
                        <a:t>Nájem</a:t>
                      </a:r>
                    </a:p>
                  </a:txBody>
                  <a:tcPr/>
                </a:tc>
                <a:tc>
                  <a:txBody>
                    <a:bodyPr/>
                    <a:lstStyle/>
                    <a:p>
                      <a:r>
                        <a:rPr lang="cs-CZ" dirty="0"/>
                        <a:t>Pacht </a:t>
                      </a:r>
                    </a:p>
                  </a:txBody>
                  <a:tcPr/>
                </a:tc>
                <a:tc>
                  <a:txBody>
                    <a:bodyPr/>
                    <a:lstStyle/>
                    <a:p>
                      <a:r>
                        <a:rPr lang="cs-CZ" dirty="0"/>
                        <a:t>Výpůjčka </a:t>
                      </a:r>
                    </a:p>
                  </a:txBody>
                  <a:tcPr/>
                </a:tc>
                <a:tc>
                  <a:txBody>
                    <a:bodyPr/>
                    <a:lstStyle/>
                    <a:p>
                      <a:r>
                        <a:rPr lang="cs-CZ" dirty="0" err="1"/>
                        <a:t>Výprosa</a:t>
                      </a:r>
                      <a:r>
                        <a:rPr lang="cs-CZ" dirty="0"/>
                        <a:t> </a:t>
                      </a:r>
                    </a:p>
                  </a:txBody>
                  <a:tcPr/>
                </a:tc>
                <a:extLst>
                  <a:ext uri="{0D108BD9-81ED-4DB2-BD59-A6C34878D82A}">
                    <a16:rowId xmlns:a16="http://schemas.microsoft.com/office/drawing/2014/main" val="2931388567"/>
                  </a:ext>
                </a:extLst>
              </a:tr>
              <a:tr h="370840">
                <a:tc gridSpan="3">
                  <a:txBody>
                    <a:bodyPr/>
                    <a:lstStyle/>
                    <a:p>
                      <a:pPr algn="ctr"/>
                      <a:r>
                        <a:rPr lang="cs-CZ" dirty="0"/>
                        <a:t>Dočasná nepotřebnost NEBO účelnější nebo hospodárnější využití věci při zachování hlavního účelu NEBO je-li to účelné před konečným naložením</a:t>
                      </a:r>
                    </a:p>
                  </a:txBody>
                  <a:tcPr/>
                </a:tc>
                <a:tc hMerge="1">
                  <a:txBody>
                    <a:bodyPr/>
                    <a:lstStyle/>
                    <a:p>
                      <a:endParaRPr lang="cs-CZ" dirty="0"/>
                    </a:p>
                  </a:txBody>
                  <a:tcPr/>
                </a:tc>
                <a:tc hMerge="1">
                  <a:txBody>
                    <a:bodyPr/>
                    <a:lstStyle/>
                    <a:p>
                      <a:endParaRPr lang="cs-CZ"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dirty="0"/>
                        <a:t>Nelze sjednat</a:t>
                      </a:r>
                    </a:p>
                  </a:txBody>
                  <a:tcPr/>
                </a:tc>
                <a:extLst>
                  <a:ext uri="{0D108BD9-81ED-4DB2-BD59-A6C34878D82A}">
                    <a16:rowId xmlns:a16="http://schemas.microsoft.com/office/drawing/2014/main" val="70921539"/>
                  </a:ext>
                </a:extLst>
              </a:tr>
              <a:tr h="370840">
                <a:tc>
                  <a:txBody>
                    <a:bodyPr/>
                    <a:lstStyle/>
                    <a:p>
                      <a:r>
                        <a:rPr lang="cs-CZ" dirty="0"/>
                        <a:t>Lze sjednat pouze na dobu určitou, max. 8 let, i opakovaně</a:t>
                      </a:r>
                    </a:p>
                    <a:p>
                      <a:r>
                        <a:rPr lang="cs-CZ" dirty="0"/>
                        <a:t>Nájemné: regulované nebo v daném místě a čas obvyklé</a:t>
                      </a:r>
                    </a:p>
                    <a:p>
                      <a:endParaRPr lang="cs-CZ" dirty="0"/>
                    </a:p>
                  </a:txBody>
                  <a:tcPr/>
                </a:tc>
                <a:tc>
                  <a:txBody>
                    <a:bodyPr/>
                    <a:lstStyle/>
                    <a:p>
                      <a:r>
                        <a:rPr lang="cs-CZ" dirty="0"/>
                        <a:t>Slučuje-li se povaha pachtu a sjednané podmínky s podmínkami uvedenými pro nájem</a:t>
                      </a:r>
                    </a:p>
                    <a:p>
                      <a:r>
                        <a:rPr lang="cs-CZ" dirty="0"/>
                        <a:t>Nelze sjednat pacht obchodního závodu</a:t>
                      </a:r>
                    </a:p>
                    <a:p>
                      <a:endParaRPr lang="cs-CZ" dirty="0"/>
                    </a:p>
                    <a:p>
                      <a:endParaRPr lang="cs-CZ" dirty="0"/>
                    </a:p>
                  </a:txBody>
                  <a:tcPr/>
                </a:tc>
                <a:tc>
                  <a:txBody>
                    <a:bodyPr/>
                    <a:lstStyle/>
                    <a:p>
                      <a:r>
                        <a:rPr lang="cs-CZ" dirty="0"/>
                        <a:t>Lze sjednat jen s osobami, jejichž hlavním účelem není podnikání, a pouze k účelům vymezeným v § 27 </a:t>
                      </a:r>
                      <a:r>
                        <a:rPr lang="cs-CZ" dirty="0" err="1"/>
                        <a:t>odts</a:t>
                      </a:r>
                      <a:r>
                        <a:rPr lang="cs-CZ" dirty="0"/>
                        <a:t>. 3 </a:t>
                      </a:r>
                      <a:r>
                        <a:rPr lang="cs-CZ" dirty="0" err="1"/>
                        <a:t>ZoM</a:t>
                      </a:r>
                      <a:endParaRPr lang="cs-CZ" dirty="0"/>
                    </a:p>
                  </a:txBody>
                  <a:tcPr/>
                </a:tc>
                <a:tc>
                  <a:txBody>
                    <a:bodyPr/>
                    <a:lstStyle/>
                    <a:p>
                      <a:endParaRPr lang="cs-CZ" dirty="0"/>
                    </a:p>
                  </a:txBody>
                  <a:tcPr/>
                </a:tc>
                <a:extLst>
                  <a:ext uri="{0D108BD9-81ED-4DB2-BD59-A6C34878D82A}">
                    <a16:rowId xmlns:a16="http://schemas.microsoft.com/office/drawing/2014/main" val="91821866"/>
                  </a:ext>
                </a:extLst>
              </a:tr>
              <a:tr h="370840">
                <a:tc gridSpan="3">
                  <a:txBody>
                    <a:bodyPr/>
                    <a:lstStyle/>
                    <a:p>
                      <a:pPr algn="ctr"/>
                      <a:r>
                        <a:rPr lang="cs-CZ" dirty="0"/>
                        <a:t>Výjimky z požadavků: Ministerstvo financí</a:t>
                      </a:r>
                    </a:p>
                  </a:txBody>
                  <a:tcPr/>
                </a:tc>
                <a:tc hMerge="1">
                  <a:txBody>
                    <a:bodyPr/>
                    <a:lstStyle/>
                    <a:p>
                      <a:endParaRPr lang="cs-CZ" dirty="0"/>
                    </a:p>
                  </a:txBody>
                  <a:tcPr/>
                </a:tc>
                <a:tc hMerge="1">
                  <a:txBody>
                    <a:bodyPr/>
                    <a:lstStyle/>
                    <a:p>
                      <a:endParaRPr lang="cs-CZ" dirty="0"/>
                    </a:p>
                  </a:txBody>
                  <a:tcPr/>
                </a:tc>
                <a:tc>
                  <a:txBody>
                    <a:bodyPr/>
                    <a:lstStyle/>
                    <a:p>
                      <a:endParaRPr lang="cs-CZ" dirty="0"/>
                    </a:p>
                  </a:txBody>
                  <a:tcPr/>
                </a:tc>
                <a:extLst>
                  <a:ext uri="{0D108BD9-81ED-4DB2-BD59-A6C34878D82A}">
                    <a16:rowId xmlns:a16="http://schemas.microsoft.com/office/drawing/2014/main" val="2921098739"/>
                  </a:ext>
                </a:extLst>
              </a:tr>
            </a:tbl>
          </a:graphicData>
        </a:graphic>
      </p:graphicFrame>
    </p:spTree>
    <p:extLst>
      <p:ext uri="{BB962C8B-B14F-4D97-AF65-F5344CB8AC3E}">
        <p14:creationId xmlns:p14="http://schemas.microsoft.com/office/powerpoint/2010/main" val="1344602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6093A8-9349-4503-8192-DFB3C6EF5062}"/>
              </a:ext>
            </a:extLst>
          </p:cNvPr>
          <p:cNvSpPr>
            <a:spLocks noGrp="1"/>
          </p:cNvSpPr>
          <p:nvPr>
            <p:ph type="title"/>
          </p:nvPr>
        </p:nvSpPr>
        <p:spPr/>
        <p:txBody>
          <a:bodyPr/>
          <a:lstStyle/>
          <a:p>
            <a:r>
              <a:rPr lang="cs-CZ" dirty="0"/>
              <a:t>Pozemkové vlastnictví státu a státní podniky</a:t>
            </a:r>
          </a:p>
        </p:txBody>
      </p:sp>
      <p:sp>
        <p:nvSpPr>
          <p:cNvPr id="3" name="Zástupný symbol pro obsah 2">
            <a:extLst>
              <a:ext uri="{FF2B5EF4-FFF2-40B4-BE49-F238E27FC236}">
                <a16:creationId xmlns:a16="http://schemas.microsoft.com/office/drawing/2014/main" id="{DC0DD71C-3C36-4D8C-B805-1709C88184E4}"/>
              </a:ext>
            </a:extLst>
          </p:cNvPr>
          <p:cNvSpPr>
            <a:spLocks noGrp="1"/>
          </p:cNvSpPr>
          <p:nvPr>
            <p:ph idx="1"/>
          </p:nvPr>
        </p:nvSpPr>
        <p:spPr/>
        <p:txBody>
          <a:bodyPr/>
          <a:lstStyle/>
          <a:p>
            <a:r>
              <a:rPr lang="cs-CZ" dirty="0"/>
              <a:t>Zákon č. 77/1997 Sb.</a:t>
            </a:r>
          </a:p>
          <a:p>
            <a:r>
              <a:rPr lang="cs-CZ" dirty="0"/>
              <a:t>Podnik je státní organizací a právnickou osobou, jejímž prostřednictvím vykonává stát svá vlastnická práva. Podnik provozuje svým jménem a na vlastní odpovědnost podnikatelskou činnost za účelem plnění významných strategických, hospodářských, společenských, bezpečnostních nebo dalších zájmů státu.</a:t>
            </a:r>
          </a:p>
          <a:p>
            <a:r>
              <a:rPr lang="cs-CZ" dirty="0"/>
              <a:t>Zakladatel – zakládací listina – zápis do obchodního rejstříku – určený majetek </a:t>
            </a:r>
          </a:p>
          <a:p>
            <a:r>
              <a:rPr lang="cs-CZ" dirty="0"/>
              <a:t>Právní jednání vztahující se k majetku podniku = předchozí schválení zakladatele x relativní neplatnost</a:t>
            </a:r>
          </a:p>
          <a:p>
            <a:endParaRPr lang="cs-CZ" dirty="0"/>
          </a:p>
        </p:txBody>
      </p:sp>
    </p:spTree>
    <p:extLst>
      <p:ext uri="{BB962C8B-B14F-4D97-AF65-F5344CB8AC3E}">
        <p14:creationId xmlns:p14="http://schemas.microsoft.com/office/powerpoint/2010/main" val="3006477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2F1E6-C81B-4E71-9914-5E6BCFAEA0F1}"/>
              </a:ext>
            </a:extLst>
          </p:cNvPr>
          <p:cNvSpPr>
            <a:spLocks noGrp="1"/>
          </p:cNvSpPr>
          <p:nvPr>
            <p:ph type="title"/>
          </p:nvPr>
        </p:nvSpPr>
        <p:spPr/>
        <p:txBody>
          <a:bodyPr/>
          <a:lstStyle/>
          <a:p>
            <a:r>
              <a:rPr lang="cs-CZ" dirty="0"/>
              <a:t>Pozemkové vlastnictví státu a státní podniky</a:t>
            </a:r>
          </a:p>
        </p:txBody>
      </p:sp>
      <p:sp>
        <p:nvSpPr>
          <p:cNvPr id="3" name="Zástupný symbol pro obsah 2">
            <a:extLst>
              <a:ext uri="{FF2B5EF4-FFF2-40B4-BE49-F238E27FC236}">
                <a16:creationId xmlns:a16="http://schemas.microsoft.com/office/drawing/2014/main" id="{18C3F25C-6DD2-4B18-BD6C-D22C17CA962D}"/>
              </a:ext>
            </a:extLst>
          </p:cNvPr>
          <p:cNvSpPr>
            <a:spLocks noGrp="1"/>
          </p:cNvSpPr>
          <p:nvPr>
            <p:ph idx="1"/>
          </p:nvPr>
        </p:nvSpPr>
        <p:spPr/>
        <p:txBody>
          <a:bodyPr/>
          <a:lstStyle/>
          <a:p>
            <a:r>
              <a:rPr lang="cs-CZ" dirty="0"/>
              <a:t>Nabývání </a:t>
            </a:r>
          </a:p>
          <a:p>
            <a:pPr lvl="1"/>
            <a:r>
              <a:rPr lang="cs-CZ" dirty="0"/>
              <a:t>Smluvní, předchozí schválení dle statutu</a:t>
            </a:r>
          </a:p>
          <a:p>
            <a:pPr lvl="1"/>
            <a:r>
              <a:rPr lang="cs-CZ" dirty="0"/>
              <a:t>Úplatné = cena zjištěná, vyšší jen se schválením zakladatele</a:t>
            </a:r>
          </a:p>
          <a:p>
            <a:r>
              <a:rPr lang="cs-CZ" dirty="0"/>
              <a:t>Hospodaření</a:t>
            </a:r>
          </a:p>
          <a:p>
            <a:pPr lvl="1"/>
            <a:r>
              <a:rPr lang="cs-CZ" dirty="0"/>
              <a:t>Péče řádného hospodáře</a:t>
            </a:r>
          </a:p>
          <a:p>
            <a:r>
              <a:rPr lang="cs-CZ" dirty="0"/>
              <a:t>Nakládání </a:t>
            </a:r>
          </a:p>
          <a:p>
            <a:pPr lvl="1"/>
            <a:r>
              <a:rPr lang="cs-CZ" dirty="0"/>
              <a:t>V rámci předmětu podnikání</a:t>
            </a:r>
          </a:p>
          <a:p>
            <a:pPr lvl="1"/>
            <a:r>
              <a:rPr lang="cs-CZ" dirty="0"/>
              <a:t>Nepotřebná věc – zveřejnění – 1 měsíc =  zájem organizační složky státu nebo státní organizace – úplatný převod</a:t>
            </a:r>
          </a:p>
          <a:p>
            <a:pPr lvl="1"/>
            <a:endParaRPr lang="cs-CZ" dirty="0"/>
          </a:p>
        </p:txBody>
      </p:sp>
    </p:spTree>
    <p:extLst>
      <p:ext uri="{BB962C8B-B14F-4D97-AF65-F5344CB8AC3E}">
        <p14:creationId xmlns:p14="http://schemas.microsoft.com/office/powerpoint/2010/main" val="148512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79BA84-CC4C-4277-9CEC-366EFD064F3D}"/>
              </a:ext>
            </a:extLst>
          </p:cNvPr>
          <p:cNvSpPr>
            <a:spLocks noGrp="1"/>
          </p:cNvSpPr>
          <p:nvPr>
            <p:ph type="title"/>
          </p:nvPr>
        </p:nvSpPr>
        <p:spPr/>
        <p:txBody>
          <a:bodyPr/>
          <a:lstStyle/>
          <a:p>
            <a:r>
              <a:rPr lang="cs-CZ" dirty="0"/>
              <a:t>Státní pozemkový úřad  </a:t>
            </a:r>
          </a:p>
        </p:txBody>
      </p:sp>
      <p:sp>
        <p:nvSpPr>
          <p:cNvPr id="3" name="Zástupný symbol pro obsah 2">
            <a:extLst>
              <a:ext uri="{FF2B5EF4-FFF2-40B4-BE49-F238E27FC236}">
                <a16:creationId xmlns:a16="http://schemas.microsoft.com/office/drawing/2014/main" id="{F865BE43-63F9-438F-8649-BB50EFCE0E7F}"/>
              </a:ext>
            </a:extLst>
          </p:cNvPr>
          <p:cNvSpPr>
            <a:spLocks noGrp="1"/>
          </p:cNvSpPr>
          <p:nvPr>
            <p:ph sz="half" idx="1"/>
          </p:nvPr>
        </p:nvSpPr>
        <p:spPr/>
        <p:txBody>
          <a:bodyPr/>
          <a:lstStyle/>
          <a:p>
            <a:r>
              <a:rPr lang="cs-CZ" dirty="0"/>
              <a:t>Organizační složka státu</a:t>
            </a:r>
          </a:p>
          <a:p>
            <a:r>
              <a:rPr lang="cs-CZ" dirty="0"/>
              <a:t>Správní úřad s celostátní působností</a:t>
            </a:r>
          </a:p>
          <a:p>
            <a:r>
              <a:rPr lang="cs-CZ" dirty="0"/>
              <a:t>Podřízen Ministerstvu zemědělství</a:t>
            </a:r>
          </a:p>
          <a:p>
            <a:r>
              <a:rPr lang="cs-CZ" dirty="0"/>
              <a:t>„nástupce“ Pozemkového fondu ČR</a:t>
            </a:r>
          </a:p>
        </p:txBody>
      </p:sp>
      <p:sp>
        <p:nvSpPr>
          <p:cNvPr id="4" name="Zástupný symbol pro obsah 3">
            <a:extLst>
              <a:ext uri="{FF2B5EF4-FFF2-40B4-BE49-F238E27FC236}">
                <a16:creationId xmlns:a16="http://schemas.microsoft.com/office/drawing/2014/main" id="{D441A528-53C3-44EF-9627-B893FB7FF0E2}"/>
              </a:ext>
            </a:extLst>
          </p:cNvPr>
          <p:cNvSpPr>
            <a:spLocks noGrp="1"/>
          </p:cNvSpPr>
          <p:nvPr>
            <p:ph sz="half" idx="2"/>
          </p:nvPr>
        </p:nvSpPr>
        <p:spPr/>
        <p:txBody>
          <a:bodyPr/>
          <a:lstStyle/>
          <a:p>
            <a:r>
              <a:rPr lang="cs-CZ" dirty="0"/>
              <a:t>Působnost</a:t>
            </a:r>
          </a:p>
          <a:p>
            <a:pPr lvl="1"/>
            <a:r>
              <a:rPr lang="cs-CZ" dirty="0"/>
              <a:t>Restituce</a:t>
            </a:r>
          </a:p>
          <a:p>
            <a:pPr lvl="2"/>
            <a:r>
              <a:rPr lang="cs-CZ" dirty="0"/>
              <a:t>Zákon o půdě</a:t>
            </a:r>
          </a:p>
          <a:p>
            <a:pPr lvl="2"/>
            <a:r>
              <a:rPr lang="cs-CZ" dirty="0"/>
              <a:t>Církevní restituce</a:t>
            </a:r>
          </a:p>
          <a:p>
            <a:pPr lvl="1"/>
            <a:r>
              <a:rPr lang="cs-CZ" dirty="0"/>
              <a:t>Privatizace</a:t>
            </a:r>
          </a:p>
          <a:p>
            <a:pPr lvl="1"/>
            <a:r>
              <a:rPr lang="cs-CZ" dirty="0"/>
              <a:t>Pozemkové úpravy</a:t>
            </a:r>
          </a:p>
          <a:p>
            <a:pPr lvl="1"/>
            <a:r>
              <a:rPr lang="cs-CZ" dirty="0"/>
              <a:t>„Správa“ zemědělských pozemků</a:t>
            </a:r>
          </a:p>
          <a:p>
            <a:pPr lvl="2"/>
            <a:r>
              <a:rPr lang="cs-CZ" dirty="0"/>
              <a:t>Směny, koupě, převody, přenechání do užívání nebo požívání </a:t>
            </a:r>
          </a:p>
        </p:txBody>
      </p:sp>
    </p:spTree>
    <p:extLst>
      <p:ext uri="{BB962C8B-B14F-4D97-AF65-F5344CB8AC3E}">
        <p14:creationId xmlns:p14="http://schemas.microsoft.com/office/powerpoint/2010/main" val="340546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78343-306A-469C-9A24-ED0726FFCA3A}"/>
              </a:ext>
            </a:extLst>
          </p:cNvPr>
          <p:cNvSpPr>
            <a:spLocks noGrp="1"/>
          </p:cNvSpPr>
          <p:nvPr>
            <p:ph type="title"/>
          </p:nvPr>
        </p:nvSpPr>
        <p:spPr/>
        <p:txBody>
          <a:bodyPr/>
          <a:lstStyle/>
          <a:p>
            <a:r>
              <a:rPr lang="cs-CZ" dirty="0"/>
              <a:t>Veřejný majetek = veřejné vlastnictví</a:t>
            </a:r>
          </a:p>
        </p:txBody>
      </p:sp>
      <p:sp>
        <p:nvSpPr>
          <p:cNvPr id="3" name="Zástupný symbol pro obsah 2">
            <a:extLst>
              <a:ext uri="{FF2B5EF4-FFF2-40B4-BE49-F238E27FC236}">
                <a16:creationId xmlns:a16="http://schemas.microsoft.com/office/drawing/2014/main" id="{450C9747-DCE1-438B-98EB-07474DB28701}"/>
              </a:ext>
            </a:extLst>
          </p:cNvPr>
          <p:cNvSpPr>
            <a:spLocks noGrp="1"/>
          </p:cNvSpPr>
          <p:nvPr>
            <p:ph sz="half" idx="1"/>
          </p:nvPr>
        </p:nvSpPr>
        <p:spPr/>
        <p:txBody>
          <a:bodyPr>
            <a:normAutofit/>
          </a:bodyPr>
          <a:lstStyle/>
          <a:p>
            <a:r>
              <a:rPr lang="cs-CZ" dirty="0"/>
              <a:t>Subjekty</a:t>
            </a:r>
          </a:p>
          <a:p>
            <a:pPr lvl="1"/>
            <a:r>
              <a:rPr lang="cs-CZ" dirty="0"/>
              <a:t>Stát</a:t>
            </a:r>
          </a:p>
          <a:p>
            <a:pPr lvl="1"/>
            <a:r>
              <a:rPr lang="cs-CZ" dirty="0"/>
              <a:t>Územně samosprávné celky</a:t>
            </a:r>
          </a:p>
          <a:p>
            <a:pPr lvl="2"/>
            <a:r>
              <a:rPr lang="cs-CZ" dirty="0"/>
              <a:t>Obce a kraje</a:t>
            </a:r>
          </a:p>
          <a:p>
            <a:pPr lvl="1"/>
            <a:r>
              <a:rPr lang="cs-CZ" dirty="0"/>
              <a:t>Jiné veřejnoprávní subjekty</a:t>
            </a:r>
          </a:p>
          <a:p>
            <a:pPr lvl="2"/>
            <a:r>
              <a:rPr lang="cs-CZ" dirty="0"/>
              <a:t>Veřejnoprávní korporace, ústavy</a:t>
            </a:r>
          </a:p>
          <a:p>
            <a:endParaRPr lang="cs-CZ" dirty="0"/>
          </a:p>
        </p:txBody>
      </p:sp>
      <p:sp>
        <p:nvSpPr>
          <p:cNvPr id="4" name="Zástupný symbol pro obsah 3">
            <a:extLst>
              <a:ext uri="{FF2B5EF4-FFF2-40B4-BE49-F238E27FC236}">
                <a16:creationId xmlns:a16="http://schemas.microsoft.com/office/drawing/2014/main" id="{34A4F421-AC63-4D56-AF05-BC6E9273F1D7}"/>
              </a:ext>
            </a:extLst>
          </p:cNvPr>
          <p:cNvSpPr>
            <a:spLocks noGrp="1"/>
          </p:cNvSpPr>
          <p:nvPr>
            <p:ph sz="half" idx="2"/>
          </p:nvPr>
        </p:nvSpPr>
        <p:spPr/>
        <p:txBody>
          <a:bodyPr/>
          <a:lstStyle/>
          <a:p>
            <a:r>
              <a:rPr lang="cs-CZ" dirty="0"/>
              <a:t>Specifika výkonu vlastnického práva</a:t>
            </a:r>
          </a:p>
          <a:p>
            <a:pPr lvl="1"/>
            <a:r>
              <a:rPr lang="cs-CZ" dirty="0"/>
              <a:t>Nabývání</a:t>
            </a:r>
          </a:p>
          <a:p>
            <a:pPr lvl="1"/>
            <a:r>
              <a:rPr lang="cs-CZ" dirty="0"/>
              <a:t>Dispozice </a:t>
            </a:r>
          </a:p>
          <a:p>
            <a:pPr lvl="1"/>
            <a:r>
              <a:rPr lang="cs-CZ" dirty="0"/>
              <a:t>Hospodaření </a:t>
            </a:r>
          </a:p>
        </p:txBody>
      </p:sp>
    </p:spTree>
    <p:extLst>
      <p:ext uri="{BB962C8B-B14F-4D97-AF65-F5344CB8AC3E}">
        <p14:creationId xmlns:p14="http://schemas.microsoft.com/office/powerpoint/2010/main" val="312312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58FFB4-9AB0-46C8-B7D2-56C9A81E515B}"/>
              </a:ext>
            </a:extLst>
          </p:cNvPr>
          <p:cNvSpPr>
            <a:spLocks noGrp="1"/>
          </p:cNvSpPr>
          <p:nvPr>
            <p:ph type="title"/>
          </p:nvPr>
        </p:nvSpPr>
        <p:spPr/>
        <p:txBody>
          <a:bodyPr/>
          <a:lstStyle/>
          <a:p>
            <a:r>
              <a:rPr lang="cs-CZ" dirty="0"/>
              <a:t>Státní pozemkový úřad</a:t>
            </a:r>
          </a:p>
        </p:txBody>
      </p:sp>
      <p:sp>
        <p:nvSpPr>
          <p:cNvPr id="3" name="Zástupný symbol pro obsah 2">
            <a:extLst>
              <a:ext uri="{FF2B5EF4-FFF2-40B4-BE49-F238E27FC236}">
                <a16:creationId xmlns:a16="http://schemas.microsoft.com/office/drawing/2014/main" id="{0AC37BE1-D42A-4688-8A3A-174513792464}"/>
              </a:ext>
            </a:extLst>
          </p:cNvPr>
          <p:cNvSpPr>
            <a:spLocks noGrp="1"/>
          </p:cNvSpPr>
          <p:nvPr>
            <p:ph sz="half" idx="1"/>
          </p:nvPr>
        </p:nvSpPr>
        <p:spPr/>
        <p:txBody>
          <a:bodyPr/>
          <a:lstStyle/>
          <a:p>
            <a:r>
              <a:rPr lang="cs-CZ" dirty="0"/>
              <a:t>Rezerva státních pozemků</a:t>
            </a:r>
          </a:p>
          <a:p>
            <a:pPr lvl="1"/>
            <a:r>
              <a:rPr lang="cs-CZ" dirty="0"/>
              <a:t>K výkonu působnosti Státního pozemkového úřadu (min. 50000 ha)</a:t>
            </a:r>
          </a:p>
          <a:p>
            <a:pPr lvl="1"/>
            <a:r>
              <a:rPr lang="cs-CZ" dirty="0"/>
              <a:t>K uskutečnění rozvojových programů státu schválených vládou</a:t>
            </a:r>
          </a:p>
          <a:p>
            <a:pPr lvl="2"/>
            <a:r>
              <a:rPr lang="cs-CZ" dirty="0"/>
              <a:t>Poznámka v katastru nemovitostí</a:t>
            </a:r>
          </a:p>
        </p:txBody>
      </p:sp>
      <p:sp>
        <p:nvSpPr>
          <p:cNvPr id="4" name="Zástupný symbol pro obsah 3">
            <a:extLst>
              <a:ext uri="{FF2B5EF4-FFF2-40B4-BE49-F238E27FC236}">
                <a16:creationId xmlns:a16="http://schemas.microsoft.com/office/drawing/2014/main" id="{1A65F007-E013-4921-988A-C4148C99E9CB}"/>
              </a:ext>
            </a:extLst>
          </p:cNvPr>
          <p:cNvSpPr>
            <a:spLocks noGrp="1"/>
          </p:cNvSpPr>
          <p:nvPr>
            <p:ph sz="half" idx="2"/>
          </p:nvPr>
        </p:nvSpPr>
        <p:spPr/>
        <p:txBody>
          <a:bodyPr/>
          <a:lstStyle/>
          <a:p>
            <a:r>
              <a:rPr lang="cs-CZ" dirty="0"/>
              <a:t>Převody jiným osobám </a:t>
            </a:r>
          </a:p>
          <a:p>
            <a:pPr lvl="1"/>
            <a:r>
              <a:rPr lang="cs-CZ" dirty="0"/>
              <a:t>Nepřevoditelné pozemky</a:t>
            </a:r>
          </a:p>
          <a:p>
            <a:pPr lvl="1"/>
            <a:r>
              <a:rPr lang="cs-CZ" dirty="0"/>
              <a:t>Bezúplatné převody</a:t>
            </a:r>
          </a:p>
          <a:p>
            <a:pPr lvl="1"/>
            <a:r>
              <a:rPr lang="cs-CZ" dirty="0"/>
              <a:t>Úplatné převody</a:t>
            </a:r>
          </a:p>
        </p:txBody>
      </p:sp>
    </p:spTree>
    <p:extLst>
      <p:ext uri="{BB962C8B-B14F-4D97-AF65-F5344CB8AC3E}">
        <p14:creationId xmlns:p14="http://schemas.microsoft.com/office/powerpoint/2010/main" val="2555243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9A8BB2-FDD8-4EAA-83C7-B0359B9F4461}"/>
              </a:ext>
            </a:extLst>
          </p:cNvPr>
          <p:cNvSpPr>
            <a:spLocks noGrp="1"/>
          </p:cNvSpPr>
          <p:nvPr>
            <p:ph type="title"/>
          </p:nvPr>
        </p:nvSpPr>
        <p:spPr/>
        <p:txBody>
          <a:bodyPr/>
          <a:lstStyle/>
          <a:p>
            <a:r>
              <a:rPr lang="cs-CZ" dirty="0"/>
              <a:t>Státní pozemkový úřad – nepřevoditelné pozemky</a:t>
            </a:r>
          </a:p>
        </p:txBody>
      </p:sp>
      <p:sp>
        <p:nvSpPr>
          <p:cNvPr id="5" name="Zástupný symbol pro obsah 4">
            <a:extLst>
              <a:ext uri="{FF2B5EF4-FFF2-40B4-BE49-F238E27FC236}">
                <a16:creationId xmlns:a16="http://schemas.microsoft.com/office/drawing/2014/main" id="{553F07F9-9801-4FA5-BB42-D29DD3242136}"/>
              </a:ext>
            </a:extLst>
          </p:cNvPr>
          <p:cNvSpPr>
            <a:spLocks noGrp="1"/>
          </p:cNvSpPr>
          <p:nvPr>
            <p:ph idx="1"/>
          </p:nvPr>
        </p:nvSpPr>
        <p:spPr/>
        <p:txBody>
          <a:bodyPr>
            <a:normAutofit fontScale="92500" lnSpcReduction="20000"/>
          </a:bodyPr>
          <a:lstStyle/>
          <a:p>
            <a:pPr lvl="1"/>
            <a:r>
              <a:rPr lang="cs-CZ" dirty="0"/>
              <a:t>zemědělské pozemky, na jejichž vydání bylo uplatněno právo podle jiného právního předpisu a o jejichž vydání nebylo dosud rozhodnuto,</a:t>
            </a:r>
          </a:p>
          <a:p>
            <a:pPr lvl="1"/>
            <a:r>
              <a:rPr lang="cs-CZ" dirty="0"/>
              <a:t>zemědělské pozemky nebo jejich části určené územním plánem nebo regulačním plánem anebo rozhodnutím o umístění stavby k zastavění veřejně prospěšnými stavbami nebo stavbami dopravní infastruktury nebo těmito stavbami již zastavěné, s výjimkami </a:t>
            </a:r>
          </a:p>
          <a:p>
            <a:pPr lvl="1"/>
            <a:r>
              <a:rPr lang="cs-CZ" dirty="0"/>
              <a:t>zemědělské pozemky určené podle schváleného návrhu pozemkové úpravy pro výstavbu polních cest a na provedení technických, vodohospodářských a ekologických opatření,</a:t>
            </a:r>
          </a:p>
          <a:p>
            <a:pPr lvl="1"/>
            <a:r>
              <a:rPr lang="cs-CZ" dirty="0"/>
              <a:t>majetek, o jehož převodu na jiné osoby bylo rozhodnuto podle zákona o velké privatizaci</a:t>
            </a:r>
          </a:p>
          <a:p>
            <a:pPr lvl="1"/>
            <a:r>
              <a:rPr lang="cs-CZ" dirty="0"/>
              <a:t>zemědělské pozemky ve vojenských újezdech</a:t>
            </a:r>
          </a:p>
          <a:p>
            <a:pPr lvl="1"/>
            <a:r>
              <a:rPr lang="cs-CZ" dirty="0"/>
              <a:t>zemědělské pozemky v národních přírodních památkách, národních přírodních rezervacích a v prvních a druhých zónách národních parků</a:t>
            </a:r>
          </a:p>
          <a:p>
            <a:pPr lvl="1"/>
            <a:r>
              <a:rPr lang="cs-CZ" dirty="0"/>
              <a:t>pozemky tvořící rezervu státních pozemků </a:t>
            </a:r>
          </a:p>
          <a:p>
            <a:r>
              <a:rPr lang="cs-CZ" dirty="0"/>
              <a:t>Lze převádět, pominou-li důvody, které brání převodu nebo není-li převodci doručeno ve lhůtě sdělení příslušného orgánu  nepřevoditelnosti.</a:t>
            </a:r>
          </a:p>
        </p:txBody>
      </p:sp>
    </p:spTree>
    <p:extLst>
      <p:ext uri="{BB962C8B-B14F-4D97-AF65-F5344CB8AC3E}">
        <p14:creationId xmlns:p14="http://schemas.microsoft.com/office/powerpoint/2010/main" val="985134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570338-BA17-4A01-A774-1EF7F38D6373}"/>
              </a:ext>
            </a:extLst>
          </p:cNvPr>
          <p:cNvSpPr>
            <a:spLocks noGrp="1"/>
          </p:cNvSpPr>
          <p:nvPr>
            <p:ph type="title"/>
          </p:nvPr>
        </p:nvSpPr>
        <p:spPr/>
        <p:txBody>
          <a:bodyPr/>
          <a:lstStyle/>
          <a:p>
            <a:r>
              <a:rPr lang="cs-CZ" dirty="0"/>
              <a:t>Státní pozemkový úřad – bezúplatné převody</a:t>
            </a:r>
          </a:p>
        </p:txBody>
      </p:sp>
      <p:sp>
        <p:nvSpPr>
          <p:cNvPr id="5" name="Zástupný symbol pro obsah 4">
            <a:extLst>
              <a:ext uri="{FF2B5EF4-FFF2-40B4-BE49-F238E27FC236}">
                <a16:creationId xmlns:a16="http://schemas.microsoft.com/office/drawing/2014/main" id="{21BC753C-E2AA-49A0-BAAB-935EE10F9393}"/>
              </a:ext>
            </a:extLst>
          </p:cNvPr>
          <p:cNvSpPr>
            <a:spLocks noGrp="1"/>
          </p:cNvSpPr>
          <p:nvPr>
            <p:ph idx="1"/>
          </p:nvPr>
        </p:nvSpPr>
        <p:spPr/>
        <p:txBody>
          <a:bodyPr>
            <a:normAutofit/>
          </a:bodyPr>
          <a:lstStyle/>
          <a:p>
            <a:r>
              <a:rPr lang="cs-CZ" dirty="0"/>
              <a:t>Na žádost obce/kraje</a:t>
            </a:r>
          </a:p>
          <a:p>
            <a:pPr lvl="1"/>
            <a:r>
              <a:rPr lang="cs-CZ" dirty="0"/>
              <a:t>v zastavěném území/zastavitelné ploše/určené rozhodnutím o umístění stavby k zastavění, jsou-li určeny k zastavění veřejně prospěšnou stavbou,</a:t>
            </a:r>
          </a:p>
          <a:p>
            <a:pPr lvl="1"/>
            <a:r>
              <a:rPr lang="cs-CZ" dirty="0"/>
              <a:t>zastavěné budovami nebo stavbami, které jsou nemovitostmi ve vlastnictví obce,</a:t>
            </a:r>
          </a:p>
          <a:p>
            <a:pPr lvl="1"/>
            <a:r>
              <a:rPr lang="cs-CZ" dirty="0"/>
              <a:t>v zastavěném území/v zastavitelné ploše určené územním plánem nebo regulačním plánem k realizaci veřejné zeleně nebo k realizaci veřejně prospěšných opatření anebo již k těmto účelům využité,</a:t>
            </a:r>
          </a:p>
          <a:p>
            <a:pPr lvl="1"/>
            <a:r>
              <a:rPr lang="cs-CZ" dirty="0"/>
              <a:t>silniční pozemky pod pozemními komunikacemi, pokud obec/kraj uvedené komunikace vlastní,</a:t>
            </a:r>
          </a:p>
          <a:p>
            <a:pPr lvl="1"/>
            <a:r>
              <a:rPr lang="cs-CZ" dirty="0"/>
              <a:t>silniční pomocné pozemky a pozemky tvořící silniční ochranné pásmo související se silničními pozemky</a:t>
            </a:r>
          </a:p>
        </p:txBody>
      </p:sp>
    </p:spTree>
    <p:extLst>
      <p:ext uri="{BB962C8B-B14F-4D97-AF65-F5344CB8AC3E}">
        <p14:creationId xmlns:p14="http://schemas.microsoft.com/office/powerpoint/2010/main" val="3142003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087575-200F-45F6-9F6A-CF33F712D0A9}"/>
              </a:ext>
            </a:extLst>
          </p:cNvPr>
          <p:cNvSpPr>
            <a:spLocks noGrp="1"/>
          </p:cNvSpPr>
          <p:nvPr>
            <p:ph type="title"/>
          </p:nvPr>
        </p:nvSpPr>
        <p:spPr/>
        <p:txBody>
          <a:bodyPr/>
          <a:lstStyle/>
          <a:p>
            <a:r>
              <a:rPr lang="cs-CZ" dirty="0"/>
              <a:t>Státní pozemkový úřad – úplatné převody</a:t>
            </a:r>
          </a:p>
        </p:txBody>
      </p:sp>
      <p:sp>
        <p:nvSpPr>
          <p:cNvPr id="4" name="Zástupný symbol pro text 3">
            <a:extLst>
              <a:ext uri="{FF2B5EF4-FFF2-40B4-BE49-F238E27FC236}">
                <a16:creationId xmlns:a16="http://schemas.microsoft.com/office/drawing/2014/main" id="{133BED79-0746-4589-906F-728D33339A84}"/>
              </a:ext>
            </a:extLst>
          </p:cNvPr>
          <p:cNvSpPr>
            <a:spLocks noGrp="1"/>
          </p:cNvSpPr>
          <p:nvPr>
            <p:ph type="body" idx="1"/>
          </p:nvPr>
        </p:nvSpPr>
        <p:spPr/>
        <p:txBody>
          <a:bodyPr/>
          <a:lstStyle/>
          <a:p>
            <a:r>
              <a:rPr lang="cs-CZ" dirty="0"/>
              <a:t>Hierarchie převodů</a:t>
            </a:r>
          </a:p>
        </p:txBody>
      </p:sp>
      <p:sp>
        <p:nvSpPr>
          <p:cNvPr id="3" name="Zástupný symbol pro obsah 2">
            <a:extLst>
              <a:ext uri="{FF2B5EF4-FFF2-40B4-BE49-F238E27FC236}">
                <a16:creationId xmlns:a16="http://schemas.microsoft.com/office/drawing/2014/main" id="{FEE1852E-CE1B-4D3D-88A0-CC410E98DF62}"/>
              </a:ext>
            </a:extLst>
          </p:cNvPr>
          <p:cNvSpPr>
            <a:spLocks noGrp="1"/>
          </p:cNvSpPr>
          <p:nvPr>
            <p:ph sz="half" idx="2"/>
          </p:nvPr>
        </p:nvSpPr>
        <p:spPr/>
        <p:txBody>
          <a:bodyPr>
            <a:normAutofit/>
          </a:bodyPr>
          <a:lstStyle/>
          <a:p>
            <a:r>
              <a:rPr lang="cs-CZ" dirty="0"/>
              <a:t>Prioritní </a:t>
            </a:r>
          </a:p>
          <a:p>
            <a:pPr lvl="1"/>
            <a:r>
              <a:rPr lang="cs-CZ" dirty="0"/>
              <a:t>Na žádost obce, kraje, jeho oprávněného uživatele nebo vlastníka stavby, která se na pozemku nachází</a:t>
            </a:r>
          </a:p>
          <a:p>
            <a:pPr lvl="1"/>
            <a:r>
              <a:rPr lang="pl-PL" dirty="0"/>
              <a:t>Na žádost zřizovatele trvalého porostu</a:t>
            </a:r>
          </a:p>
          <a:p>
            <a:pPr lvl="1"/>
            <a:r>
              <a:rPr lang="cs-CZ" dirty="0"/>
              <a:t>Na žádost oprávněného uživatele pozemku v zahrádkových a chatových osadách</a:t>
            </a:r>
          </a:p>
          <a:p>
            <a:r>
              <a:rPr lang="cs-CZ" dirty="0"/>
              <a:t>Na základě veřejné nabídky</a:t>
            </a:r>
          </a:p>
          <a:p>
            <a:r>
              <a:rPr lang="cs-CZ" dirty="0"/>
              <a:t>Ve veřejné soutěži o nejvhodnější nabídku</a:t>
            </a:r>
          </a:p>
        </p:txBody>
      </p:sp>
      <p:sp>
        <p:nvSpPr>
          <p:cNvPr id="5" name="Zástupný symbol pro text 4">
            <a:extLst>
              <a:ext uri="{FF2B5EF4-FFF2-40B4-BE49-F238E27FC236}">
                <a16:creationId xmlns:a16="http://schemas.microsoft.com/office/drawing/2014/main" id="{84A79CDC-B277-42EA-90F6-4909F73C7216}"/>
              </a:ext>
            </a:extLst>
          </p:cNvPr>
          <p:cNvSpPr>
            <a:spLocks noGrp="1"/>
          </p:cNvSpPr>
          <p:nvPr>
            <p:ph type="body" sz="quarter" idx="3"/>
          </p:nvPr>
        </p:nvSpPr>
        <p:spPr/>
        <p:txBody>
          <a:bodyPr/>
          <a:lstStyle/>
          <a:p>
            <a:r>
              <a:rPr lang="cs-CZ" dirty="0"/>
              <a:t>Omezený okruh nabyvatelů</a:t>
            </a:r>
          </a:p>
        </p:txBody>
      </p:sp>
      <p:sp>
        <p:nvSpPr>
          <p:cNvPr id="6" name="Zástupný symbol pro obsah 5">
            <a:extLst>
              <a:ext uri="{FF2B5EF4-FFF2-40B4-BE49-F238E27FC236}">
                <a16:creationId xmlns:a16="http://schemas.microsoft.com/office/drawing/2014/main" id="{7021B192-9937-4343-AE5A-57B6A3969213}"/>
              </a:ext>
            </a:extLst>
          </p:cNvPr>
          <p:cNvSpPr>
            <a:spLocks noGrp="1"/>
          </p:cNvSpPr>
          <p:nvPr>
            <p:ph sz="quarter" idx="4"/>
          </p:nvPr>
        </p:nvSpPr>
        <p:spPr/>
        <p:txBody>
          <a:bodyPr>
            <a:normAutofit fontScale="92500" lnSpcReduction="10000"/>
          </a:bodyPr>
          <a:lstStyle/>
          <a:p>
            <a:r>
              <a:rPr lang="cs-CZ" dirty="0"/>
              <a:t>Fyzická osoba, která je občanem</a:t>
            </a:r>
          </a:p>
          <a:p>
            <a:pPr lvl="1"/>
            <a:r>
              <a:rPr lang="cs-CZ" dirty="0"/>
              <a:t>České republiky</a:t>
            </a:r>
          </a:p>
          <a:p>
            <a:pPr lvl="1"/>
            <a:r>
              <a:rPr lang="cs-CZ" dirty="0"/>
              <a:t>Státu EU, EHP nebo Švýcarské konfederaci</a:t>
            </a:r>
          </a:p>
          <a:p>
            <a:r>
              <a:rPr lang="cs-CZ" dirty="0"/>
              <a:t>Právnická osoba, která </a:t>
            </a:r>
          </a:p>
          <a:p>
            <a:pPr lvl="1"/>
            <a:r>
              <a:rPr lang="cs-CZ" dirty="0"/>
              <a:t>je zemědělským podnikatelem v České republice, </a:t>
            </a:r>
          </a:p>
          <a:p>
            <a:pPr lvl="1"/>
            <a:r>
              <a:rPr lang="cs-CZ" dirty="0"/>
              <a:t>má obdobné postavení ve státě EU, EHP nebo Švýcarské konfederaci</a:t>
            </a:r>
          </a:p>
          <a:p>
            <a:r>
              <a:rPr lang="cs-CZ" dirty="0"/>
              <a:t>„Kvalitativní“ požadavky na nabyvatele</a:t>
            </a:r>
          </a:p>
          <a:p>
            <a:pPr lvl="1"/>
            <a:r>
              <a:rPr lang="cs-CZ" dirty="0"/>
              <a:t>§ 16</a:t>
            </a:r>
          </a:p>
        </p:txBody>
      </p:sp>
    </p:spTree>
    <p:extLst>
      <p:ext uri="{BB962C8B-B14F-4D97-AF65-F5344CB8AC3E}">
        <p14:creationId xmlns:p14="http://schemas.microsoft.com/office/powerpoint/2010/main" val="2705733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379A59DF-3EF2-40AC-A38A-BA18C1F8E983}"/>
              </a:ext>
            </a:extLst>
          </p:cNvPr>
          <p:cNvSpPr>
            <a:spLocks noGrp="1"/>
          </p:cNvSpPr>
          <p:nvPr>
            <p:ph type="title"/>
          </p:nvPr>
        </p:nvSpPr>
        <p:spPr/>
        <p:txBody>
          <a:bodyPr/>
          <a:lstStyle/>
          <a:p>
            <a:r>
              <a:rPr lang="cs-CZ" dirty="0"/>
              <a:t>Specifika úplatných převodů</a:t>
            </a:r>
          </a:p>
        </p:txBody>
      </p:sp>
      <p:sp>
        <p:nvSpPr>
          <p:cNvPr id="8" name="Zástupný symbol pro obsah 7">
            <a:extLst>
              <a:ext uri="{FF2B5EF4-FFF2-40B4-BE49-F238E27FC236}">
                <a16:creationId xmlns:a16="http://schemas.microsoft.com/office/drawing/2014/main" id="{447FDCCA-34CA-4720-A3BC-A1727DAB031B}"/>
              </a:ext>
            </a:extLst>
          </p:cNvPr>
          <p:cNvSpPr>
            <a:spLocks noGrp="1"/>
          </p:cNvSpPr>
          <p:nvPr>
            <p:ph idx="1"/>
          </p:nvPr>
        </p:nvSpPr>
        <p:spPr/>
        <p:txBody>
          <a:bodyPr>
            <a:normAutofit fontScale="85000" lnSpcReduction="20000"/>
          </a:bodyPr>
          <a:lstStyle/>
          <a:p>
            <a:r>
              <a:rPr lang="cs-CZ" dirty="0"/>
              <a:t>Cena</a:t>
            </a:r>
          </a:p>
          <a:p>
            <a:pPr lvl="1"/>
            <a:r>
              <a:rPr lang="cs-CZ" dirty="0"/>
              <a:t>V daném místě a čase obvyklá, není-li stanoveno jinak</a:t>
            </a:r>
          </a:p>
          <a:p>
            <a:pPr lvl="2"/>
            <a:r>
              <a:rPr lang="cs-CZ" dirty="0"/>
              <a:t>Zjištěná podle cenového předpisu </a:t>
            </a:r>
          </a:p>
          <a:p>
            <a:pPr lvl="3"/>
            <a:r>
              <a:rPr lang="cs-CZ" dirty="0"/>
              <a:t>oprávněný uživatel a zřizovatel trvalého porostu</a:t>
            </a:r>
          </a:p>
          <a:p>
            <a:pPr lvl="3"/>
            <a:r>
              <a:rPr lang="cs-CZ" dirty="0"/>
              <a:t>veřejná nabídka, nejde-li o pozemky v zastavěném území nebo zastavitelné ploše</a:t>
            </a:r>
          </a:p>
          <a:p>
            <a:r>
              <a:rPr lang="cs-CZ" dirty="0"/>
              <a:t>Zákonné zástavní a předkupní právo</a:t>
            </a:r>
          </a:p>
          <a:p>
            <a:pPr lvl="1"/>
            <a:r>
              <a:rPr lang="cs-CZ" dirty="0"/>
              <a:t>K zajištění dosud nesplacené kupní ceny</a:t>
            </a:r>
          </a:p>
          <a:p>
            <a:pPr lvl="1"/>
            <a:r>
              <a:rPr lang="cs-CZ" dirty="0"/>
              <a:t>K pozemku převáděnému i pro případ jiného zcizení než prodejem</a:t>
            </a:r>
          </a:p>
          <a:p>
            <a:pPr lvl="2"/>
            <a:r>
              <a:rPr lang="cs-CZ" dirty="0"/>
              <a:t>zánik zaplacením kupní ceny pozemku, nejdříve však uplynutím 5 let ode dne vkladu vlastnického práva k pozemku do katastru nemovitostí ve prospěch nabyvatele</a:t>
            </a:r>
          </a:p>
          <a:p>
            <a:r>
              <a:rPr lang="cs-CZ" dirty="0"/>
              <a:t>Pozemek bez listinných dokladů vedený na listu vlastnictví ČR</a:t>
            </a:r>
          </a:p>
          <a:p>
            <a:pPr lvl="1"/>
            <a:r>
              <a:rPr lang="cs-CZ" dirty="0"/>
              <a:t>Vyvratitelná právní domněnka – vlastníkem je stát, příslušným hospodařit je SPÚ</a:t>
            </a:r>
          </a:p>
          <a:p>
            <a:pPr lvl="1"/>
            <a:r>
              <a:rPr lang="cs-CZ" dirty="0"/>
              <a:t>Zveřejnění zamýšleného převodu – 3 měsíční lhůta k uplatnění námitek – 1 roční lhůta k realizaci námitek u katastrálního úřadu nebo soudu – převod – finanční náhrada </a:t>
            </a:r>
          </a:p>
        </p:txBody>
      </p:sp>
    </p:spTree>
    <p:extLst>
      <p:ext uri="{BB962C8B-B14F-4D97-AF65-F5344CB8AC3E}">
        <p14:creationId xmlns:p14="http://schemas.microsoft.com/office/powerpoint/2010/main" val="388466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856930-2C46-491F-8C3C-C33740B6B18B}"/>
              </a:ext>
            </a:extLst>
          </p:cNvPr>
          <p:cNvSpPr>
            <a:spLocks noGrp="1"/>
          </p:cNvSpPr>
          <p:nvPr>
            <p:ph type="title"/>
          </p:nvPr>
        </p:nvSpPr>
        <p:spPr/>
        <p:txBody>
          <a:bodyPr/>
          <a:lstStyle/>
          <a:p>
            <a:r>
              <a:rPr lang="cs-CZ" dirty="0"/>
              <a:t>Lesy ve vlastnictví státu</a:t>
            </a:r>
          </a:p>
        </p:txBody>
      </p:sp>
      <p:sp>
        <p:nvSpPr>
          <p:cNvPr id="3" name="Zástupný symbol pro obsah 2">
            <a:extLst>
              <a:ext uri="{FF2B5EF4-FFF2-40B4-BE49-F238E27FC236}">
                <a16:creationId xmlns:a16="http://schemas.microsoft.com/office/drawing/2014/main" id="{58BBF2A0-462B-4C89-A418-3B506A4E9CC8}"/>
              </a:ext>
            </a:extLst>
          </p:cNvPr>
          <p:cNvSpPr>
            <a:spLocks noGrp="1"/>
          </p:cNvSpPr>
          <p:nvPr>
            <p:ph sz="half" idx="1"/>
          </p:nvPr>
        </p:nvSpPr>
        <p:spPr/>
        <p:txBody>
          <a:bodyPr>
            <a:normAutofit fontScale="92500" lnSpcReduction="20000"/>
          </a:bodyPr>
          <a:lstStyle/>
          <a:p>
            <a:r>
              <a:rPr lang="cs-CZ" dirty="0"/>
              <a:t>Subjekty s oprávněné hospodařit</a:t>
            </a:r>
          </a:p>
          <a:p>
            <a:pPr lvl="1"/>
            <a:r>
              <a:rPr lang="cs-CZ" dirty="0"/>
              <a:t>Lesy ČR, </a:t>
            </a:r>
            <a:r>
              <a:rPr lang="cs-CZ" dirty="0" err="1"/>
              <a:t>s.p</a:t>
            </a:r>
            <a:r>
              <a:rPr lang="cs-CZ" dirty="0"/>
              <a:t>.</a:t>
            </a:r>
          </a:p>
          <a:p>
            <a:pPr lvl="1"/>
            <a:r>
              <a:rPr lang="cs-CZ" dirty="0"/>
              <a:t>Vojenské lesy a statky, </a:t>
            </a:r>
            <a:r>
              <a:rPr lang="cs-CZ" dirty="0" err="1"/>
              <a:t>s.p</a:t>
            </a:r>
            <a:r>
              <a:rPr lang="cs-CZ" dirty="0"/>
              <a:t>.</a:t>
            </a:r>
          </a:p>
          <a:p>
            <a:pPr lvl="1"/>
            <a:r>
              <a:rPr lang="cs-CZ" dirty="0"/>
              <a:t>Kancelář prezidenta republiky (Lesní správa Lány)</a:t>
            </a:r>
          </a:p>
          <a:p>
            <a:pPr lvl="1"/>
            <a:r>
              <a:rPr lang="cs-CZ" dirty="0"/>
              <a:t>Správy národních parků</a:t>
            </a:r>
          </a:p>
        </p:txBody>
      </p:sp>
      <p:sp>
        <p:nvSpPr>
          <p:cNvPr id="4" name="Zástupný symbol pro obsah 3">
            <a:extLst>
              <a:ext uri="{FF2B5EF4-FFF2-40B4-BE49-F238E27FC236}">
                <a16:creationId xmlns:a16="http://schemas.microsoft.com/office/drawing/2014/main" id="{B7AEE1C7-4100-4101-863C-00E6F0751E77}"/>
              </a:ext>
            </a:extLst>
          </p:cNvPr>
          <p:cNvSpPr>
            <a:spLocks noGrp="1"/>
          </p:cNvSpPr>
          <p:nvPr>
            <p:ph sz="half" idx="2"/>
          </p:nvPr>
        </p:nvSpPr>
        <p:spPr/>
        <p:txBody>
          <a:bodyPr>
            <a:normAutofit fontScale="92500" lnSpcReduction="20000"/>
          </a:bodyPr>
          <a:lstStyle/>
          <a:p>
            <a:r>
              <a:rPr lang="cs-CZ" dirty="0"/>
              <a:t>Právní úkony, kterými se nakládá se státními lesy, </a:t>
            </a:r>
          </a:p>
          <a:p>
            <a:pPr lvl="1"/>
            <a:r>
              <a:rPr lang="cs-CZ" dirty="0"/>
              <a:t>zejména smlouvy o převodu práva hospodaření nebo o převodu vlastnictví a smlouvy o nájmu nebo výpůjčce, </a:t>
            </a:r>
          </a:p>
          <a:p>
            <a:pPr lvl="2"/>
            <a:r>
              <a:rPr lang="cs-CZ" dirty="0"/>
              <a:t>s výjimkou smluv, jejichž předmětem je nájem nebo výpůjčka pozemků určených k plnění funkcí lesa, o jejichž omezení pro plnění funkcí lesa nebo o dočasném odnětí plnění funkcí lesa rozhodl orgán státní správy lesů</a:t>
            </a:r>
          </a:p>
          <a:p>
            <a:r>
              <a:rPr lang="cs-CZ" dirty="0"/>
              <a:t>vyžadují ke své platnosti předběžný souhlas Ministerstva zemědělství </a:t>
            </a:r>
          </a:p>
          <a:p>
            <a:r>
              <a:rPr lang="cs-CZ" dirty="0"/>
              <a:t>Ustanovení zvláštních předpisů nejsou dotčena</a:t>
            </a:r>
          </a:p>
          <a:p>
            <a:pPr lvl="1"/>
            <a:r>
              <a:rPr lang="cs-CZ" dirty="0"/>
              <a:t>Viz výše zákon o státním podniku, zákon o majetku ČR</a:t>
            </a:r>
          </a:p>
          <a:p>
            <a:pPr lvl="1"/>
            <a:r>
              <a:rPr lang="cs-CZ" dirty="0"/>
              <a:t>Viz dále zákon o ochraně přírody a krajiny</a:t>
            </a:r>
          </a:p>
          <a:p>
            <a:r>
              <a:rPr lang="cs-CZ" dirty="0"/>
              <a:t>Nájem a podnájem státního lesa za účelem hospodaření v lese je zakázán.</a:t>
            </a:r>
          </a:p>
        </p:txBody>
      </p:sp>
    </p:spTree>
    <p:extLst>
      <p:ext uri="{BB962C8B-B14F-4D97-AF65-F5344CB8AC3E}">
        <p14:creationId xmlns:p14="http://schemas.microsoft.com/office/powerpoint/2010/main" val="1045456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DD382F-812F-4730-9E9A-6E7412BD42E1}"/>
              </a:ext>
            </a:extLst>
          </p:cNvPr>
          <p:cNvSpPr>
            <a:spLocks noGrp="1"/>
          </p:cNvSpPr>
          <p:nvPr>
            <p:ph type="title"/>
          </p:nvPr>
        </p:nvSpPr>
        <p:spPr/>
        <p:txBody>
          <a:bodyPr/>
          <a:lstStyle/>
          <a:p>
            <a:r>
              <a:rPr lang="cs-CZ" dirty="0"/>
              <a:t>Pozemkové vlastnictví státu a ochrana přírody</a:t>
            </a:r>
          </a:p>
        </p:txBody>
      </p:sp>
      <p:sp>
        <p:nvSpPr>
          <p:cNvPr id="3" name="Zástupný symbol pro obsah 2">
            <a:extLst>
              <a:ext uri="{FF2B5EF4-FFF2-40B4-BE49-F238E27FC236}">
                <a16:creationId xmlns:a16="http://schemas.microsoft.com/office/drawing/2014/main" id="{38347FC8-95EE-4A3D-ADCD-30A5D8296D9E}"/>
              </a:ext>
            </a:extLst>
          </p:cNvPr>
          <p:cNvSpPr>
            <a:spLocks noGrp="1"/>
          </p:cNvSpPr>
          <p:nvPr>
            <p:ph sz="half" idx="1"/>
          </p:nvPr>
        </p:nvSpPr>
        <p:spPr/>
        <p:txBody>
          <a:bodyPr>
            <a:normAutofit lnSpcReduction="10000"/>
          </a:bodyPr>
          <a:lstStyle/>
          <a:p>
            <a:r>
              <a:rPr lang="cs-CZ" dirty="0"/>
              <a:t>Nezcizitelné pozemky</a:t>
            </a:r>
          </a:p>
          <a:p>
            <a:pPr lvl="1"/>
            <a:r>
              <a:rPr lang="cs-CZ" dirty="0"/>
              <a:t>Pozemky ve vlastnictví státu na území národních parků</a:t>
            </a:r>
          </a:p>
          <a:p>
            <a:pPr lvl="2"/>
            <a:r>
              <a:rPr lang="cs-CZ" dirty="0"/>
              <a:t>s výjimkou směn pozemků odůvodněných zájmy ochrany přírody</a:t>
            </a:r>
          </a:p>
          <a:p>
            <a:pPr lvl="1"/>
            <a:r>
              <a:rPr lang="cs-CZ" dirty="0"/>
              <a:t>Lesy, vodní toky, vodní plochy a nezastavěné pozemky ve státním vlastnictví na území národních přírodních rezervací a národních přírodních památek</a:t>
            </a:r>
          </a:p>
          <a:p>
            <a:pPr lvl="2"/>
            <a:r>
              <a:rPr lang="cs-CZ" dirty="0"/>
              <a:t>nejsou dotčeny restituční nároky</a:t>
            </a:r>
          </a:p>
          <a:p>
            <a:r>
              <a:rPr lang="cs-CZ" dirty="0"/>
              <a:t>Zcizitelné pozemky jen se souhlasem MŽP</a:t>
            </a:r>
          </a:p>
          <a:p>
            <a:pPr lvl="1"/>
            <a:r>
              <a:rPr lang="cs-CZ" dirty="0"/>
              <a:t>Nezastavěné pozemky ve státním vlastnictví na území přírodních rezervací a přírodních památek</a:t>
            </a:r>
          </a:p>
          <a:p>
            <a:pPr lvl="2"/>
            <a:r>
              <a:rPr lang="cs-CZ" dirty="0"/>
              <a:t>nejsou dotčeny restituční nároky</a:t>
            </a:r>
          </a:p>
        </p:txBody>
      </p:sp>
      <p:sp>
        <p:nvSpPr>
          <p:cNvPr id="4" name="Zástupný symbol pro obsah 3">
            <a:extLst>
              <a:ext uri="{FF2B5EF4-FFF2-40B4-BE49-F238E27FC236}">
                <a16:creationId xmlns:a16="http://schemas.microsoft.com/office/drawing/2014/main" id="{FF82EA5E-48FC-42A5-A870-B7E0EC4CB49B}"/>
              </a:ext>
            </a:extLst>
          </p:cNvPr>
          <p:cNvSpPr>
            <a:spLocks noGrp="1"/>
          </p:cNvSpPr>
          <p:nvPr>
            <p:ph sz="half" idx="2"/>
          </p:nvPr>
        </p:nvSpPr>
        <p:spPr/>
        <p:txBody>
          <a:bodyPr>
            <a:normAutofit lnSpcReduction="10000"/>
          </a:bodyPr>
          <a:lstStyle/>
          <a:p>
            <a:r>
              <a:rPr lang="cs-CZ" dirty="0"/>
              <a:t>Česká republika má předkupní právo k nezastavěným pozemkům ležícím mimo zastavěná území obcí na území národních parků, národních přírodních rezervací, národních přírodních památek a pozemkům souvisejícím s jeskyněmi.</a:t>
            </a:r>
          </a:p>
        </p:txBody>
      </p:sp>
    </p:spTree>
    <p:extLst>
      <p:ext uri="{BB962C8B-B14F-4D97-AF65-F5344CB8AC3E}">
        <p14:creationId xmlns:p14="http://schemas.microsoft.com/office/powerpoint/2010/main" val="229764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4FE96A8A-CE84-4B82-B7E4-98E535DF7AD5}"/>
              </a:ext>
            </a:extLst>
          </p:cNvPr>
          <p:cNvSpPr>
            <a:spLocks noGrp="1"/>
          </p:cNvSpPr>
          <p:nvPr>
            <p:ph type="title"/>
          </p:nvPr>
        </p:nvSpPr>
        <p:spPr/>
        <p:txBody>
          <a:bodyPr/>
          <a:lstStyle/>
          <a:p>
            <a:r>
              <a:rPr lang="cs-CZ" dirty="0"/>
              <a:t>Pozemkové vlastnictví státu a ochrana přírody</a:t>
            </a:r>
          </a:p>
        </p:txBody>
      </p:sp>
      <p:sp>
        <p:nvSpPr>
          <p:cNvPr id="3" name="Zástupný symbol pro obsah 2">
            <a:extLst>
              <a:ext uri="{FF2B5EF4-FFF2-40B4-BE49-F238E27FC236}">
                <a16:creationId xmlns:a16="http://schemas.microsoft.com/office/drawing/2014/main" id="{C0D1F625-64AE-4C99-810B-7231CC59D64F}"/>
              </a:ext>
            </a:extLst>
          </p:cNvPr>
          <p:cNvSpPr>
            <a:spLocks noGrp="1"/>
          </p:cNvSpPr>
          <p:nvPr>
            <p:ph idx="1"/>
          </p:nvPr>
        </p:nvSpPr>
        <p:spPr/>
        <p:txBody>
          <a:bodyPr>
            <a:normAutofit/>
          </a:bodyPr>
          <a:lstStyle/>
          <a:p>
            <a:r>
              <a:rPr lang="cs-CZ" dirty="0"/>
              <a:t>Organizační složka státu může přenechat pozemek sloužící k zajištění cílů ochrany přírody a krajiny do dlouhodobého užívání právnické osobě, která se nezabývá podnikáním a jejímž hlavním posláním je ochrana přírody a krajiny. </a:t>
            </a:r>
          </a:p>
          <a:p>
            <a:pPr lvl="1"/>
            <a:r>
              <a:rPr lang="cs-CZ" dirty="0"/>
              <a:t>Lesní pozemky může přenechat pouze po dohodě s Ministerstvem zemědělství</a:t>
            </a:r>
          </a:p>
          <a:p>
            <a:pPr lvl="1"/>
            <a:r>
              <a:rPr lang="cs-CZ" dirty="0"/>
              <a:t>Lesní pozemky na území národních parků nebo jejich ochranných pásem může přenechat pouze po dohodě s Ministerstvem životního prostředí</a:t>
            </a:r>
          </a:p>
          <a:p>
            <a:pPr lvl="2"/>
            <a:r>
              <a:rPr lang="cs-CZ" dirty="0"/>
              <a:t>Ustanovení o vydávání předběžného souhlasu k nakládání s lesy ve vlastnictví státu tím nejsou dotčena. </a:t>
            </a:r>
          </a:p>
          <a:p>
            <a:pPr lvl="2"/>
            <a:r>
              <a:rPr lang="cs-CZ" dirty="0"/>
              <a:t>Ustanovení omezující dobu užívání se na tyto případy nepoužije.</a:t>
            </a:r>
          </a:p>
        </p:txBody>
      </p:sp>
    </p:spTree>
    <p:extLst>
      <p:ext uri="{BB962C8B-B14F-4D97-AF65-F5344CB8AC3E}">
        <p14:creationId xmlns:p14="http://schemas.microsoft.com/office/powerpoint/2010/main" val="1378188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D4B91F-926B-469F-8476-1505126CB112}"/>
              </a:ext>
            </a:extLst>
          </p:cNvPr>
          <p:cNvSpPr>
            <a:spLocks noGrp="1"/>
          </p:cNvSpPr>
          <p:nvPr>
            <p:ph type="title"/>
          </p:nvPr>
        </p:nvSpPr>
        <p:spPr/>
        <p:txBody>
          <a:bodyPr/>
          <a:lstStyle/>
          <a:p>
            <a:r>
              <a:rPr lang="cs-CZ" dirty="0"/>
              <a:t>Lesy ve vlastnictví státu - převody</a:t>
            </a:r>
          </a:p>
        </p:txBody>
      </p:sp>
      <p:sp>
        <p:nvSpPr>
          <p:cNvPr id="3" name="Zástupný symbol pro obsah 2">
            <a:extLst>
              <a:ext uri="{FF2B5EF4-FFF2-40B4-BE49-F238E27FC236}">
                <a16:creationId xmlns:a16="http://schemas.microsoft.com/office/drawing/2014/main" id="{E792CC3E-CC71-4A73-8419-892EB97E2742}"/>
              </a:ext>
            </a:extLst>
          </p:cNvPr>
          <p:cNvSpPr>
            <a:spLocks noGrp="1"/>
          </p:cNvSpPr>
          <p:nvPr>
            <p:ph sz="half" idx="1"/>
          </p:nvPr>
        </p:nvSpPr>
        <p:spPr>
          <a:xfrm>
            <a:off x="581193" y="2228003"/>
            <a:ext cx="5422390" cy="4333053"/>
          </a:xfrm>
        </p:spPr>
        <p:txBody>
          <a:bodyPr>
            <a:normAutofit fontScale="92500" lnSpcReduction="20000"/>
          </a:bodyPr>
          <a:lstStyle/>
          <a:p>
            <a:r>
              <a:rPr lang="cs-CZ" dirty="0"/>
              <a:t>Převody na oprávněné osoby v rámci restitučních náhrad</a:t>
            </a:r>
          </a:p>
          <a:p>
            <a:pPr lvl="1"/>
            <a:r>
              <a:rPr lang="cs-CZ" dirty="0"/>
              <a:t>§ 11 odst. 2 zákona č. 229/1991 Sb.</a:t>
            </a:r>
          </a:p>
          <a:p>
            <a:r>
              <a:rPr lang="cs-CZ" dirty="0"/>
              <a:t>Převody na obce (bezúplatné)</a:t>
            </a:r>
          </a:p>
          <a:p>
            <a:pPr lvl="1"/>
            <a:r>
              <a:rPr lang="cs-CZ" dirty="0"/>
              <a:t>pozemky určené vydaným územním plánem nebo vydaným regulačním plánem anebo rozhodnutím o umístění stavby k zastavění veřejně prospěšnou stavbou</a:t>
            </a:r>
          </a:p>
          <a:p>
            <a:pPr lvl="1"/>
            <a:r>
              <a:rPr lang="cs-CZ" dirty="0"/>
              <a:t>pozemky určené vydaným územním plánem nebo vydaným regulačním plánem jako sportoviště</a:t>
            </a:r>
          </a:p>
          <a:p>
            <a:pPr lvl="1"/>
            <a:r>
              <a:rPr lang="cs-CZ" dirty="0"/>
              <a:t>spoluvlastnické podíly státu v případě, je-li obec spoluvlastníkem pozemku</a:t>
            </a:r>
          </a:p>
          <a:p>
            <a:r>
              <a:rPr lang="cs-CZ" dirty="0"/>
              <a:t>Převody na vlastníky pozemků v uznaných farmových chovech</a:t>
            </a:r>
          </a:p>
          <a:p>
            <a:pPr lvl="1"/>
            <a:r>
              <a:rPr lang="cs-CZ" dirty="0"/>
              <a:t>lesní pozemky v uznaných farmových chovech </a:t>
            </a:r>
          </a:p>
          <a:p>
            <a:pPr lvl="2"/>
            <a:r>
              <a:rPr lang="cs-CZ" dirty="0"/>
              <a:t>neplatí omezení vzdálenostmi a výměrami od komplexu státního lesa</a:t>
            </a:r>
          </a:p>
        </p:txBody>
      </p:sp>
      <p:sp>
        <p:nvSpPr>
          <p:cNvPr id="4" name="Zástupný symbol pro obsah 3">
            <a:extLst>
              <a:ext uri="{FF2B5EF4-FFF2-40B4-BE49-F238E27FC236}">
                <a16:creationId xmlns:a16="http://schemas.microsoft.com/office/drawing/2014/main" id="{BCC9E04D-8967-437B-BE51-51C0550F3DBD}"/>
              </a:ext>
            </a:extLst>
          </p:cNvPr>
          <p:cNvSpPr>
            <a:spLocks noGrp="1"/>
          </p:cNvSpPr>
          <p:nvPr>
            <p:ph sz="half" idx="2"/>
          </p:nvPr>
        </p:nvSpPr>
        <p:spPr>
          <a:xfrm>
            <a:off x="6188417" y="2228003"/>
            <a:ext cx="5422392" cy="4333053"/>
          </a:xfrm>
        </p:spPr>
        <p:txBody>
          <a:bodyPr>
            <a:normAutofit fontScale="92500" lnSpcReduction="20000"/>
          </a:bodyPr>
          <a:lstStyle/>
          <a:p>
            <a:r>
              <a:rPr lang="cs-CZ" dirty="0"/>
              <a:t>Odloučené lesní pozemky</a:t>
            </a:r>
          </a:p>
          <a:p>
            <a:pPr lvl="1"/>
            <a:r>
              <a:rPr lang="cs-CZ" dirty="0"/>
              <a:t>Pozemky vklíněné mezi lesní pozemky jiných vlastníků než státu</a:t>
            </a:r>
          </a:p>
          <a:p>
            <a:pPr lvl="1"/>
            <a:r>
              <a:rPr lang="cs-CZ" dirty="0"/>
              <a:t>Samostatné lesní pozemky obklopené pozemky, které nejsou určeny k plnění funkcí lesa, </a:t>
            </a:r>
          </a:p>
          <a:p>
            <a:pPr lvl="2"/>
            <a:r>
              <a:rPr lang="cs-CZ" dirty="0"/>
              <a:t>Ve stanovené vzdálenosti od komplexu státních lesů </a:t>
            </a:r>
          </a:p>
          <a:p>
            <a:pPr lvl="1"/>
            <a:r>
              <a:rPr lang="cs-CZ" dirty="0"/>
              <a:t>Lesní pozemky do celkové výměry 10 ha oddělené od komplexu státních lesů vodními toky, dálnicemi, silnicemi dálničního typu, přehradami, letišti se zpevněnými plochami nebo jinými pozemkovými pruhy, které znemožňují jejich přímé spojení s komplexem státních lesů při lesní dopravě. </a:t>
            </a:r>
          </a:p>
          <a:p>
            <a:r>
              <a:rPr lang="cs-CZ" dirty="0"/>
              <a:t>Komplex státních lesů</a:t>
            </a:r>
          </a:p>
          <a:p>
            <a:pPr lvl="1"/>
            <a:r>
              <a:rPr lang="cs-CZ" dirty="0"/>
              <a:t>souvislé pozemky určené k plnění funkcí lesa o výměře větší než 10 ha</a:t>
            </a:r>
          </a:p>
        </p:txBody>
      </p:sp>
    </p:spTree>
    <p:extLst>
      <p:ext uri="{BB962C8B-B14F-4D97-AF65-F5344CB8AC3E}">
        <p14:creationId xmlns:p14="http://schemas.microsoft.com/office/powerpoint/2010/main" val="237951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E199A6-032E-435F-8459-734624856B35}"/>
              </a:ext>
            </a:extLst>
          </p:cNvPr>
          <p:cNvSpPr>
            <a:spLocks noGrp="1"/>
          </p:cNvSpPr>
          <p:nvPr>
            <p:ph type="title"/>
          </p:nvPr>
        </p:nvSpPr>
        <p:spPr/>
        <p:txBody>
          <a:bodyPr/>
          <a:lstStyle/>
          <a:p>
            <a:r>
              <a:rPr lang="cs-CZ" dirty="0"/>
              <a:t>Pozemkové vlastnictví obcí a krajů</a:t>
            </a:r>
          </a:p>
        </p:txBody>
      </p:sp>
      <p:sp>
        <p:nvSpPr>
          <p:cNvPr id="5" name="Zástupný symbol pro obsah 4">
            <a:extLst>
              <a:ext uri="{FF2B5EF4-FFF2-40B4-BE49-F238E27FC236}">
                <a16:creationId xmlns:a16="http://schemas.microsoft.com/office/drawing/2014/main" id="{AB252A9F-5EC0-45E7-8164-47CD2848C3ED}"/>
              </a:ext>
            </a:extLst>
          </p:cNvPr>
          <p:cNvSpPr>
            <a:spLocks noGrp="1"/>
          </p:cNvSpPr>
          <p:nvPr>
            <p:ph idx="1"/>
          </p:nvPr>
        </p:nvSpPr>
        <p:spPr/>
        <p:txBody>
          <a:bodyPr/>
          <a:lstStyle/>
          <a:p>
            <a:r>
              <a:rPr lang="cs-CZ" dirty="0"/>
              <a:t>Prameny právní úpravy</a:t>
            </a:r>
          </a:p>
          <a:p>
            <a:pPr lvl="1"/>
            <a:r>
              <a:rPr lang="cs-CZ" dirty="0"/>
              <a:t>Občanský zákoník</a:t>
            </a:r>
          </a:p>
          <a:p>
            <a:pPr lvl="1"/>
            <a:r>
              <a:rPr lang="cs-CZ" dirty="0"/>
              <a:t>Zákon č. 128/2000 Sb., o obcích</a:t>
            </a:r>
          </a:p>
          <a:p>
            <a:pPr lvl="1"/>
            <a:r>
              <a:rPr lang="cs-CZ" dirty="0"/>
              <a:t>Zákon č. 129/2000 Sb., o krajích</a:t>
            </a:r>
          </a:p>
        </p:txBody>
      </p:sp>
    </p:spTree>
    <p:extLst>
      <p:ext uri="{BB962C8B-B14F-4D97-AF65-F5344CB8AC3E}">
        <p14:creationId xmlns:p14="http://schemas.microsoft.com/office/powerpoint/2010/main" val="161027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9905B4-BC62-47DA-A702-E8D8C8B7672B}"/>
              </a:ext>
            </a:extLst>
          </p:cNvPr>
          <p:cNvSpPr>
            <a:spLocks noGrp="1"/>
          </p:cNvSpPr>
          <p:nvPr>
            <p:ph type="title"/>
          </p:nvPr>
        </p:nvSpPr>
        <p:spPr/>
        <p:txBody>
          <a:bodyPr/>
          <a:lstStyle/>
          <a:p>
            <a:r>
              <a:rPr lang="cs-CZ" dirty="0"/>
              <a:t>Transformace veřejného pozemkového vlastnictví</a:t>
            </a:r>
          </a:p>
        </p:txBody>
      </p:sp>
      <p:sp>
        <p:nvSpPr>
          <p:cNvPr id="3" name="Zástupný symbol pro obsah 2">
            <a:extLst>
              <a:ext uri="{FF2B5EF4-FFF2-40B4-BE49-F238E27FC236}">
                <a16:creationId xmlns:a16="http://schemas.microsoft.com/office/drawing/2014/main" id="{3F796053-608D-41C6-870B-CFB13619CBB9}"/>
              </a:ext>
            </a:extLst>
          </p:cNvPr>
          <p:cNvSpPr>
            <a:spLocks noGrp="1"/>
          </p:cNvSpPr>
          <p:nvPr>
            <p:ph idx="1"/>
          </p:nvPr>
        </p:nvSpPr>
        <p:spPr/>
        <p:txBody>
          <a:bodyPr/>
          <a:lstStyle/>
          <a:p>
            <a:r>
              <a:rPr lang="cs-CZ" dirty="0"/>
              <a:t>Restituce</a:t>
            </a:r>
          </a:p>
          <a:p>
            <a:r>
              <a:rPr lang="cs-CZ" dirty="0"/>
              <a:t>Privatizace </a:t>
            </a:r>
          </a:p>
        </p:txBody>
      </p:sp>
    </p:spTree>
    <p:extLst>
      <p:ext uri="{BB962C8B-B14F-4D97-AF65-F5344CB8AC3E}">
        <p14:creationId xmlns:p14="http://schemas.microsoft.com/office/powerpoint/2010/main" val="545414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37CFFB-FC4C-4D3A-89BD-4DE2496712A0}"/>
              </a:ext>
            </a:extLst>
          </p:cNvPr>
          <p:cNvSpPr>
            <a:spLocks noGrp="1"/>
          </p:cNvSpPr>
          <p:nvPr>
            <p:ph type="title"/>
          </p:nvPr>
        </p:nvSpPr>
        <p:spPr/>
        <p:txBody>
          <a:bodyPr/>
          <a:lstStyle/>
          <a:p>
            <a:r>
              <a:rPr lang="cs-CZ" dirty="0"/>
              <a:t>Pozemkové vlastnictví obcí a krajů – subjekty </a:t>
            </a:r>
          </a:p>
        </p:txBody>
      </p:sp>
      <p:sp>
        <p:nvSpPr>
          <p:cNvPr id="4" name="Zástupný symbol pro text 3">
            <a:extLst>
              <a:ext uri="{FF2B5EF4-FFF2-40B4-BE49-F238E27FC236}">
                <a16:creationId xmlns:a16="http://schemas.microsoft.com/office/drawing/2014/main" id="{F418ABBF-B5FD-4F75-9229-3E29B263B271}"/>
              </a:ext>
            </a:extLst>
          </p:cNvPr>
          <p:cNvSpPr>
            <a:spLocks noGrp="1"/>
          </p:cNvSpPr>
          <p:nvPr>
            <p:ph type="body" idx="1"/>
          </p:nvPr>
        </p:nvSpPr>
        <p:spPr/>
        <p:txBody>
          <a:bodyPr/>
          <a:lstStyle/>
          <a:p>
            <a:r>
              <a:rPr lang="cs-CZ" dirty="0"/>
              <a:t>Obce</a:t>
            </a:r>
          </a:p>
        </p:txBody>
      </p:sp>
      <p:sp>
        <p:nvSpPr>
          <p:cNvPr id="5" name="Zástupný symbol pro obsah 4">
            <a:extLst>
              <a:ext uri="{FF2B5EF4-FFF2-40B4-BE49-F238E27FC236}">
                <a16:creationId xmlns:a16="http://schemas.microsoft.com/office/drawing/2014/main" id="{6779265B-6E41-40DC-B06B-DAB7202FF445}"/>
              </a:ext>
            </a:extLst>
          </p:cNvPr>
          <p:cNvSpPr>
            <a:spLocks noGrp="1"/>
          </p:cNvSpPr>
          <p:nvPr>
            <p:ph sz="half" idx="2"/>
          </p:nvPr>
        </p:nvSpPr>
        <p:spPr/>
        <p:txBody>
          <a:bodyPr/>
          <a:lstStyle/>
          <a:p>
            <a:r>
              <a:rPr lang="cs-CZ" dirty="0"/>
              <a:t>Přímé hospodaření</a:t>
            </a:r>
          </a:p>
          <a:p>
            <a:r>
              <a:rPr lang="cs-CZ" dirty="0"/>
              <a:t>Zprostředkované hospodaření </a:t>
            </a:r>
          </a:p>
          <a:p>
            <a:pPr lvl="1"/>
            <a:r>
              <a:rPr lang="cs-CZ" dirty="0"/>
              <a:t>Organizační složky obce</a:t>
            </a:r>
          </a:p>
          <a:p>
            <a:pPr lvl="1"/>
            <a:r>
              <a:rPr lang="cs-CZ" dirty="0"/>
              <a:t>Městské obvody nebo městské části hlavního města a statutárních měst</a:t>
            </a:r>
          </a:p>
          <a:p>
            <a:pPr lvl="1"/>
            <a:r>
              <a:rPr lang="cs-CZ" dirty="0"/>
              <a:t>Příspěvkové organizace obce</a:t>
            </a:r>
          </a:p>
          <a:p>
            <a:endParaRPr lang="cs-CZ" dirty="0"/>
          </a:p>
        </p:txBody>
      </p:sp>
      <p:sp>
        <p:nvSpPr>
          <p:cNvPr id="6" name="Zástupný symbol pro text 5">
            <a:extLst>
              <a:ext uri="{FF2B5EF4-FFF2-40B4-BE49-F238E27FC236}">
                <a16:creationId xmlns:a16="http://schemas.microsoft.com/office/drawing/2014/main" id="{2720E16A-CEC6-4410-8AEF-8CBB7B359639}"/>
              </a:ext>
            </a:extLst>
          </p:cNvPr>
          <p:cNvSpPr>
            <a:spLocks noGrp="1"/>
          </p:cNvSpPr>
          <p:nvPr>
            <p:ph type="body" sz="quarter" idx="3"/>
          </p:nvPr>
        </p:nvSpPr>
        <p:spPr/>
        <p:txBody>
          <a:bodyPr/>
          <a:lstStyle/>
          <a:p>
            <a:r>
              <a:rPr lang="cs-CZ" dirty="0"/>
              <a:t>Kraje</a:t>
            </a:r>
          </a:p>
        </p:txBody>
      </p:sp>
      <p:sp>
        <p:nvSpPr>
          <p:cNvPr id="7" name="Zástupný symbol pro obsah 6">
            <a:extLst>
              <a:ext uri="{FF2B5EF4-FFF2-40B4-BE49-F238E27FC236}">
                <a16:creationId xmlns:a16="http://schemas.microsoft.com/office/drawing/2014/main" id="{E16E1140-5465-4353-908F-8ACCE2E91D64}"/>
              </a:ext>
            </a:extLst>
          </p:cNvPr>
          <p:cNvSpPr>
            <a:spLocks noGrp="1"/>
          </p:cNvSpPr>
          <p:nvPr>
            <p:ph sz="quarter" idx="4"/>
          </p:nvPr>
        </p:nvSpPr>
        <p:spPr/>
        <p:txBody>
          <a:bodyPr/>
          <a:lstStyle/>
          <a:p>
            <a:r>
              <a:rPr lang="cs-CZ" dirty="0"/>
              <a:t>Přímé hospodaření</a:t>
            </a:r>
          </a:p>
          <a:p>
            <a:r>
              <a:rPr lang="cs-CZ" dirty="0"/>
              <a:t>Zprostředkované hospodaření </a:t>
            </a:r>
          </a:p>
          <a:p>
            <a:pPr lvl="1"/>
            <a:r>
              <a:rPr lang="cs-CZ" dirty="0"/>
              <a:t>Organizační složky kraje</a:t>
            </a:r>
          </a:p>
          <a:p>
            <a:pPr lvl="1"/>
            <a:r>
              <a:rPr lang="cs-CZ" dirty="0"/>
              <a:t>Příspěvkové organizace kraje</a:t>
            </a:r>
          </a:p>
        </p:txBody>
      </p:sp>
    </p:spTree>
    <p:extLst>
      <p:ext uri="{BB962C8B-B14F-4D97-AF65-F5344CB8AC3E}">
        <p14:creationId xmlns:p14="http://schemas.microsoft.com/office/powerpoint/2010/main" val="2643071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2E7902-2DD5-42AB-A77C-BA3B26086530}"/>
              </a:ext>
            </a:extLst>
          </p:cNvPr>
          <p:cNvSpPr>
            <a:spLocks noGrp="1"/>
          </p:cNvSpPr>
          <p:nvPr>
            <p:ph type="title"/>
          </p:nvPr>
        </p:nvSpPr>
        <p:spPr/>
        <p:txBody>
          <a:bodyPr/>
          <a:lstStyle/>
          <a:p>
            <a:r>
              <a:rPr lang="cs-CZ" dirty="0"/>
              <a:t>Nabývání pozemkového vlastnictví obcí/krajem</a:t>
            </a:r>
          </a:p>
        </p:txBody>
      </p:sp>
      <p:graphicFrame>
        <p:nvGraphicFramePr>
          <p:cNvPr id="8" name="Zástupný symbol pro obsah 7">
            <a:extLst>
              <a:ext uri="{FF2B5EF4-FFF2-40B4-BE49-F238E27FC236}">
                <a16:creationId xmlns:a16="http://schemas.microsoft.com/office/drawing/2014/main" id="{76FE3384-0175-4FD7-B2B6-B2CA26D1CA59}"/>
              </a:ext>
            </a:extLst>
          </p:cNvPr>
          <p:cNvGraphicFramePr>
            <a:graphicFrameLocks noGrp="1"/>
          </p:cNvGraphicFramePr>
          <p:nvPr>
            <p:ph idx="1"/>
            <p:extLst>
              <p:ext uri="{D42A27DB-BD31-4B8C-83A1-F6EECF244321}">
                <p14:modId xmlns:p14="http://schemas.microsoft.com/office/powerpoint/2010/main" val="689435617"/>
              </p:ext>
            </p:extLst>
          </p:nvPr>
        </p:nvGraphicFramePr>
        <p:xfrm>
          <a:off x="581192" y="2180496"/>
          <a:ext cx="11029615" cy="3678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0216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E6F074-9E49-4028-A662-EE32E3D83180}"/>
              </a:ext>
            </a:extLst>
          </p:cNvPr>
          <p:cNvSpPr>
            <a:spLocks noGrp="1"/>
          </p:cNvSpPr>
          <p:nvPr>
            <p:ph type="title"/>
          </p:nvPr>
        </p:nvSpPr>
        <p:spPr/>
        <p:txBody>
          <a:bodyPr/>
          <a:lstStyle/>
          <a:p>
            <a:r>
              <a:rPr lang="cs-CZ" dirty="0"/>
              <a:t>Hospodaření s majetkem obce/kraje – pravidla </a:t>
            </a:r>
          </a:p>
        </p:txBody>
      </p:sp>
      <p:sp>
        <p:nvSpPr>
          <p:cNvPr id="3" name="Zástupný symbol pro obsah 2">
            <a:extLst>
              <a:ext uri="{FF2B5EF4-FFF2-40B4-BE49-F238E27FC236}">
                <a16:creationId xmlns:a16="http://schemas.microsoft.com/office/drawing/2014/main" id="{6FF4369F-2608-4508-9F4F-2FDD32B24388}"/>
              </a:ext>
            </a:extLst>
          </p:cNvPr>
          <p:cNvSpPr>
            <a:spLocks noGrp="1"/>
          </p:cNvSpPr>
          <p:nvPr>
            <p:ph idx="1"/>
          </p:nvPr>
        </p:nvSpPr>
        <p:spPr/>
        <p:txBody>
          <a:bodyPr>
            <a:normAutofit lnSpcReduction="10000"/>
          </a:bodyPr>
          <a:lstStyle/>
          <a:p>
            <a:r>
              <a:rPr lang="cs-CZ" dirty="0"/>
              <a:t>Povinnost </a:t>
            </a:r>
          </a:p>
          <a:p>
            <a:pPr lvl="1"/>
            <a:r>
              <a:rPr lang="cs-CZ" dirty="0"/>
              <a:t>využívat majetek účelně a hospodárně v souladu se svými zájmy a úkoly vyplývajícími ze zákonem vymezené působnosti.</a:t>
            </a:r>
          </a:p>
          <a:p>
            <a:pPr lvl="1"/>
            <a:r>
              <a:rPr lang="cs-CZ" dirty="0"/>
              <a:t>pečovat o zachování a rozvoj svého majetku. </a:t>
            </a:r>
          </a:p>
          <a:p>
            <a:pPr lvl="2"/>
            <a:r>
              <a:rPr lang="cs-CZ" dirty="0"/>
              <a:t>Porušením povinností výše stanovených není takové nakládání s majetkem, které </a:t>
            </a:r>
            <a:r>
              <a:rPr lang="cs-CZ" dirty="0">
                <a:solidFill>
                  <a:srgbClr val="FF0000"/>
                </a:solidFill>
              </a:rPr>
              <a:t>sleduje jiný důležitý zájem </a:t>
            </a:r>
            <a:r>
              <a:rPr lang="cs-CZ" dirty="0"/>
              <a:t>obce/kraje, který </a:t>
            </a:r>
            <a:r>
              <a:rPr lang="cs-CZ" dirty="0">
                <a:solidFill>
                  <a:srgbClr val="FF0000"/>
                </a:solidFill>
              </a:rPr>
              <a:t>je řádně odůvodněn</a:t>
            </a:r>
            <a:r>
              <a:rPr lang="cs-CZ" dirty="0"/>
              <a:t>.</a:t>
            </a:r>
          </a:p>
          <a:p>
            <a:r>
              <a:rPr lang="cs-CZ" dirty="0"/>
              <a:t>Povinnost chránit majetek </a:t>
            </a:r>
          </a:p>
          <a:p>
            <a:pPr lvl="1"/>
            <a:r>
              <a:rPr lang="cs-CZ" dirty="0"/>
              <a:t>před zničením, poškozením, odcizením nebo zneužitím</a:t>
            </a:r>
          </a:p>
          <a:p>
            <a:pPr lvl="1"/>
            <a:r>
              <a:rPr lang="cs-CZ" dirty="0"/>
              <a:t>před neoprávněnými zásahy</a:t>
            </a:r>
          </a:p>
          <a:p>
            <a:r>
              <a:rPr lang="cs-CZ" dirty="0"/>
              <a:t>Povinnost včas uplatňovat právo na náhradu škody a právo na vydání bezdůvodného obohacení</a:t>
            </a:r>
          </a:p>
          <a:p>
            <a:r>
              <a:rPr lang="cs-CZ" dirty="0"/>
              <a:t>Povinnost naložit s nepotřebným majetkem </a:t>
            </a:r>
            <a:r>
              <a:rPr lang="cs-CZ" dirty="0">
                <a:solidFill>
                  <a:srgbClr val="FF0000"/>
                </a:solidFill>
              </a:rPr>
              <a:t>způsoby a za podmínek stanovených zvláštními předpisy</a:t>
            </a:r>
            <a:r>
              <a:rPr lang="cs-CZ" dirty="0"/>
              <a:t>, pokud tento zákon nestanoví jinak.</a:t>
            </a:r>
          </a:p>
        </p:txBody>
      </p:sp>
    </p:spTree>
    <p:extLst>
      <p:ext uri="{BB962C8B-B14F-4D97-AF65-F5344CB8AC3E}">
        <p14:creationId xmlns:p14="http://schemas.microsoft.com/office/powerpoint/2010/main" val="3319756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FE8F0D-DDAD-4AB7-A12A-820A03C9F27A}"/>
              </a:ext>
            </a:extLst>
          </p:cNvPr>
          <p:cNvSpPr>
            <a:spLocks noGrp="1"/>
          </p:cNvSpPr>
          <p:nvPr>
            <p:ph type="title"/>
          </p:nvPr>
        </p:nvSpPr>
        <p:spPr/>
        <p:txBody>
          <a:bodyPr/>
          <a:lstStyle/>
          <a:p>
            <a:r>
              <a:rPr lang="cs-CZ" dirty="0"/>
              <a:t>Nakládání s majetkem obce/kraje</a:t>
            </a:r>
          </a:p>
        </p:txBody>
      </p:sp>
      <p:graphicFrame>
        <p:nvGraphicFramePr>
          <p:cNvPr id="4" name="Zástupný symbol pro obsah 3">
            <a:extLst>
              <a:ext uri="{FF2B5EF4-FFF2-40B4-BE49-F238E27FC236}">
                <a16:creationId xmlns:a16="http://schemas.microsoft.com/office/drawing/2014/main" id="{94FE960C-5443-418E-8269-FD8647F88FF9}"/>
              </a:ext>
            </a:extLst>
          </p:cNvPr>
          <p:cNvGraphicFramePr>
            <a:graphicFrameLocks noGrp="1"/>
          </p:cNvGraphicFramePr>
          <p:nvPr>
            <p:ph idx="1"/>
            <p:extLst>
              <p:ext uri="{D42A27DB-BD31-4B8C-83A1-F6EECF244321}">
                <p14:modId xmlns:p14="http://schemas.microsoft.com/office/powerpoint/2010/main" val="1628338785"/>
              </p:ext>
            </p:extLst>
          </p:nvPr>
        </p:nvGraphicFramePr>
        <p:xfrm>
          <a:off x="581025" y="2181225"/>
          <a:ext cx="11029950" cy="368300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24204842"/>
                    </a:ext>
                  </a:extLst>
                </a:gridCol>
                <a:gridCol w="5514975">
                  <a:extLst>
                    <a:ext uri="{9D8B030D-6E8A-4147-A177-3AD203B41FA5}">
                      <a16:colId xmlns:a16="http://schemas.microsoft.com/office/drawing/2014/main" val="1925046350"/>
                    </a:ext>
                  </a:extLst>
                </a:gridCol>
              </a:tblGrid>
              <a:tr h="370840">
                <a:tc>
                  <a:txBody>
                    <a:bodyPr/>
                    <a:lstStyle/>
                    <a:p>
                      <a:pPr algn="ctr"/>
                      <a:r>
                        <a:rPr lang="cs-CZ" dirty="0"/>
                        <a:t>OBEC</a:t>
                      </a:r>
                    </a:p>
                  </a:txBody>
                  <a:tcPr/>
                </a:tc>
                <a:tc>
                  <a:txBody>
                    <a:bodyPr/>
                    <a:lstStyle/>
                    <a:p>
                      <a:pPr algn="ctr"/>
                      <a:r>
                        <a:rPr lang="cs-CZ" dirty="0"/>
                        <a:t>KRAJ</a:t>
                      </a:r>
                    </a:p>
                  </a:txBody>
                  <a:tcPr/>
                </a:tc>
                <a:extLst>
                  <a:ext uri="{0D108BD9-81ED-4DB2-BD59-A6C34878D82A}">
                    <a16:rowId xmlns:a16="http://schemas.microsoft.com/office/drawing/2014/main" val="2059549509"/>
                  </a:ext>
                </a:extLst>
              </a:tr>
              <a:tr h="370840">
                <a:tc gridSpan="2">
                  <a:txBody>
                    <a:bodyPr/>
                    <a:lstStyle/>
                    <a:p>
                      <a:pPr algn="ctr"/>
                      <a:r>
                        <a:rPr lang="cs-CZ" dirty="0"/>
                        <a:t>Rozhodnutí o záměru </a:t>
                      </a:r>
                    </a:p>
                    <a:p>
                      <a:pPr algn="ctr"/>
                      <a:r>
                        <a:rPr lang="cs-CZ" dirty="0"/>
                        <a:t>prodat, směnit, darovat, pronajmout, propachtovat nebo vypůjčit pozemek nebo právo stavby anebo je přenechat jako výprosu a záměr obce smluvně zřídit právo stavby k pozemku ve vlastnictví obce/kraje</a:t>
                      </a:r>
                    </a:p>
                  </a:txBody>
                  <a:tcPr/>
                </a:tc>
                <a:tc hMerge="1">
                  <a:txBody>
                    <a:bodyPr/>
                    <a:lstStyle/>
                    <a:p>
                      <a:endParaRPr lang="cs-CZ" dirty="0"/>
                    </a:p>
                  </a:txBody>
                  <a:tcPr/>
                </a:tc>
                <a:extLst>
                  <a:ext uri="{0D108BD9-81ED-4DB2-BD59-A6C34878D82A}">
                    <a16:rowId xmlns:a16="http://schemas.microsoft.com/office/drawing/2014/main" val="640088737"/>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dirty="0"/>
                        <a:t>Zveřejnění záměru po dobu nejméně 15 dnů před rozhodnutím v příslušném orgánu obce vyvěšením na úřední desce</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dirty="0"/>
                        <a:t>Zveřejnění záměru po dobu nejméně 30 dnů před rozhodnutím v příslušném orgánu kraje vyvěšením na úřední desce </a:t>
                      </a:r>
                    </a:p>
                  </a:txBody>
                  <a:tcPr/>
                </a:tc>
                <a:extLst>
                  <a:ext uri="{0D108BD9-81ED-4DB2-BD59-A6C34878D82A}">
                    <a16:rowId xmlns:a16="http://schemas.microsoft.com/office/drawing/2014/main" val="246229484"/>
                  </a:ext>
                </a:extLst>
              </a:tr>
              <a:tr h="370840">
                <a:tc gridSpan="2">
                  <a:txBody>
                    <a:bodyPr/>
                    <a:lstStyle/>
                    <a:p>
                      <a:pPr algn="ctr"/>
                      <a:r>
                        <a:rPr lang="cs-CZ" dirty="0"/>
                        <a:t>Rozhodnutí o schválení realizace záměru příslušným orgánem</a:t>
                      </a:r>
                    </a:p>
                  </a:txBody>
                  <a:tcPr/>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cs-CZ" dirty="0"/>
                    </a:p>
                  </a:txBody>
                  <a:tcPr/>
                </a:tc>
                <a:extLst>
                  <a:ext uri="{0D108BD9-81ED-4DB2-BD59-A6C34878D82A}">
                    <a16:rowId xmlns:a16="http://schemas.microsoft.com/office/drawing/2014/main" val="721951763"/>
                  </a:ext>
                </a:extLst>
              </a:tr>
              <a:tr h="370840">
                <a:tc gridSpan="2">
                  <a:txBody>
                    <a:bodyPr/>
                    <a:lstStyle/>
                    <a:p>
                      <a:pPr algn="ctr"/>
                      <a:r>
                        <a:rPr lang="cs-CZ" dirty="0"/>
                        <a:t>Realizace právního jednání</a:t>
                      </a:r>
                    </a:p>
                  </a:txBody>
                  <a:tcPr/>
                </a:tc>
                <a:tc hMerge="1">
                  <a:txBody>
                    <a:bodyPr/>
                    <a:lstStyle/>
                    <a:p>
                      <a:endParaRPr lang="cs-CZ" dirty="0"/>
                    </a:p>
                  </a:txBody>
                  <a:tcPr/>
                </a:tc>
                <a:extLst>
                  <a:ext uri="{0D108BD9-81ED-4DB2-BD59-A6C34878D82A}">
                    <a16:rowId xmlns:a16="http://schemas.microsoft.com/office/drawing/2014/main" val="2372686596"/>
                  </a:ext>
                </a:extLst>
              </a:tr>
              <a:tr h="370840">
                <a:tc gridSpan="2">
                  <a:txBody>
                    <a:bodyPr/>
                    <a:lstStyle/>
                    <a:p>
                      <a:pPr algn="ctr"/>
                      <a:r>
                        <a:rPr lang="cs-CZ" dirty="0"/>
                        <a:t>Zveřejnění smlouvy v registru smluv</a:t>
                      </a:r>
                    </a:p>
                  </a:txBody>
                  <a:tcPr/>
                </a:tc>
                <a:tc hMerge="1">
                  <a:txBody>
                    <a:bodyPr/>
                    <a:lstStyle/>
                    <a:p>
                      <a:endParaRPr lang="cs-CZ" dirty="0"/>
                    </a:p>
                  </a:txBody>
                  <a:tcPr/>
                </a:tc>
                <a:extLst>
                  <a:ext uri="{0D108BD9-81ED-4DB2-BD59-A6C34878D82A}">
                    <a16:rowId xmlns:a16="http://schemas.microsoft.com/office/drawing/2014/main" val="2110795587"/>
                  </a:ext>
                </a:extLst>
              </a:tr>
              <a:tr h="370840">
                <a:tc gridSpan="2">
                  <a:txBody>
                    <a:bodyPr/>
                    <a:lstStyle/>
                    <a:p>
                      <a:pPr algn="ctr"/>
                      <a:r>
                        <a:rPr lang="cs-CZ" dirty="0"/>
                        <a:t>Zápis do katastru nemovitostí</a:t>
                      </a:r>
                    </a:p>
                  </a:txBody>
                  <a:tcPr/>
                </a:tc>
                <a:tc hMerge="1">
                  <a:txBody>
                    <a:bodyPr/>
                    <a:lstStyle/>
                    <a:p>
                      <a:endParaRPr lang="cs-CZ" dirty="0"/>
                    </a:p>
                  </a:txBody>
                  <a:tcPr/>
                </a:tc>
                <a:extLst>
                  <a:ext uri="{0D108BD9-81ED-4DB2-BD59-A6C34878D82A}">
                    <a16:rowId xmlns:a16="http://schemas.microsoft.com/office/drawing/2014/main" val="677128662"/>
                  </a:ext>
                </a:extLst>
              </a:tr>
            </a:tbl>
          </a:graphicData>
        </a:graphic>
      </p:graphicFrame>
    </p:spTree>
    <p:extLst>
      <p:ext uri="{BB962C8B-B14F-4D97-AF65-F5344CB8AC3E}">
        <p14:creationId xmlns:p14="http://schemas.microsoft.com/office/powerpoint/2010/main" val="3831339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24A29-D66D-450F-9415-762EF88569A2}"/>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F4ACFF4-3568-4ADC-83D6-738F112955D8}"/>
              </a:ext>
            </a:extLst>
          </p:cNvPr>
          <p:cNvSpPr>
            <a:spLocks noGrp="1"/>
          </p:cNvSpPr>
          <p:nvPr>
            <p:ph idx="1"/>
          </p:nvPr>
        </p:nvSpPr>
        <p:spPr/>
        <p:txBody>
          <a:bodyPr/>
          <a:lstStyle/>
          <a:p>
            <a:r>
              <a:rPr lang="cs-CZ" i="1" dirty="0"/>
              <a:t>Je zřejmé, že obec ani jakožto účastníka soukromoprávního vztahu nelze vyjmout z požadavků kladených na správu věcí veřejných. Obec jakožto veřejnoprávní korporace má při nakládání se svým majetkem určité zvláštní povinnosti vyplývající právě z jejího postavení jakožto subjektu veřejného práva. Proto i zde platí, že hospodaření s majetkem obce musí být maximálně průhledné, účelné a veřejnosti přístupné. Zásady průhlednosti a účelnosti nakládání s majetkem se však hroutí při představě, že záměr obce prodloužit nájemní smlouvu (jejímž nepřímým předmětem je navíc nemovitost sloužící veřejným potřebám) není třeba zveřejňovat, není třeba s ní seznámit občany obce běžně takovou nemovitost využívající či že není dána možnost jiným subjektům předkládat jiné (výhodnější) nabídky. </a:t>
            </a:r>
            <a:r>
              <a:rPr lang="cs-CZ" b="1" dirty="0"/>
              <a:t>NS</a:t>
            </a:r>
            <a:r>
              <a:rPr lang="cs-CZ" b="1" i="1" dirty="0"/>
              <a:t> </a:t>
            </a:r>
            <a:r>
              <a:rPr lang="cs-CZ" b="1" dirty="0"/>
              <a:t>28 </a:t>
            </a:r>
            <a:r>
              <a:rPr lang="cs-CZ" b="1" dirty="0" err="1"/>
              <a:t>Cdo</a:t>
            </a:r>
            <a:r>
              <a:rPr lang="cs-CZ" b="1" dirty="0"/>
              <a:t> 3297/2008</a:t>
            </a:r>
          </a:p>
        </p:txBody>
      </p:sp>
    </p:spTree>
    <p:extLst>
      <p:ext uri="{BB962C8B-B14F-4D97-AF65-F5344CB8AC3E}">
        <p14:creationId xmlns:p14="http://schemas.microsoft.com/office/powerpoint/2010/main" val="3606694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70EE0C-4007-4AA5-BF73-A0EACCE3C342}"/>
              </a:ext>
            </a:extLst>
          </p:cNvPr>
          <p:cNvSpPr>
            <a:spLocks noGrp="1"/>
          </p:cNvSpPr>
          <p:nvPr>
            <p:ph type="title"/>
          </p:nvPr>
        </p:nvSpPr>
        <p:spPr/>
        <p:txBody>
          <a:bodyPr/>
          <a:lstStyle/>
          <a:p>
            <a:r>
              <a:rPr lang="cs-CZ" dirty="0"/>
              <a:t>Oceňování pozemků </a:t>
            </a:r>
          </a:p>
        </p:txBody>
      </p:sp>
      <p:sp>
        <p:nvSpPr>
          <p:cNvPr id="3" name="Zástupný symbol pro obsah 2">
            <a:extLst>
              <a:ext uri="{FF2B5EF4-FFF2-40B4-BE49-F238E27FC236}">
                <a16:creationId xmlns:a16="http://schemas.microsoft.com/office/drawing/2014/main" id="{06FC26D1-DCF1-4BED-B416-76FEB34481A0}"/>
              </a:ext>
            </a:extLst>
          </p:cNvPr>
          <p:cNvSpPr>
            <a:spLocks noGrp="1"/>
          </p:cNvSpPr>
          <p:nvPr>
            <p:ph idx="1"/>
          </p:nvPr>
        </p:nvSpPr>
        <p:spPr/>
        <p:txBody>
          <a:bodyPr>
            <a:normAutofit/>
          </a:bodyPr>
          <a:lstStyle/>
          <a:p>
            <a:r>
              <a:rPr lang="cs-CZ" dirty="0"/>
              <a:t>Cena ve výši, která je v daném místě a čase obvyklá, </a:t>
            </a:r>
          </a:p>
          <a:p>
            <a:pPr lvl="1"/>
            <a:r>
              <a:rPr lang="cs-CZ" dirty="0"/>
              <a:t>nejde-li o cenu regulovanou státem</a:t>
            </a:r>
          </a:p>
          <a:p>
            <a:r>
              <a:rPr lang="cs-CZ" dirty="0"/>
              <a:t>Odchylka od ceny obvyklé musí být zdůvodněna, </a:t>
            </a:r>
          </a:p>
          <a:p>
            <a:pPr lvl="1"/>
            <a:r>
              <a:rPr lang="cs-CZ" dirty="0"/>
              <a:t>jde-li o cenu nižší než obvyklou</a:t>
            </a:r>
          </a:p>
          <a:p>
            <a:pPr lvl="1"/>
            <a:endParaRPr lang="cs-CZ" dirty="0"/>
          </a:p>
          <a:p>
            <a:r>
              <a:rPr lang="cs-CZ" i="1" dirty="0"/>
              <a:t>Obec není povinna při prodeji nemovitého majetku vždy upřednostnit ekonomicky nejvýhodnější nabídku a může v mezích § 38 a § 39 zákona č. 128/2000 Sb., o obcích, rozhodnout, že určitou nemovitou věc prodá i za cenu nižší než obsaženou v nejvyšší nabídce reagující na zveřejněný záměr, pokud má za to, že to je v jejím zájmu, resp. v zájmu občanů obce. Takový postup je ovšem nutno odůvodnit, a to způsobem odpovídajícím okolnostem konkrétního případu, přičemž postačí, budou-li důvody rozhodnutí zastupitelstva obce </a:t>
            </a:r>
            <a:r>
              <a:rPr lang="cs-CZ" i="1" dirty="0" err="1"/>
              <a:t>seznatelné</a:t>
            </a:r>
            <a:r>
              <a:rPr lang="cs-CZ" i="1" dirty="0"/>
              <a:t> z předkládací (důvodové) zprávy k návrhu příslušného usnesení či z rozpravy předcházející přijetí příslušného usnesení</a:t>
            </a:r>
            <a:r>
              <a:rPr lang="cs-CZ" dirty="0"/>
              <a:t>. KS 52 A 32/2016-126</a:t>
            </a:r>
          </a:p>
        </p:txBody>
      </p:sp>
    </p:spTree>
    <p:extLst>
      <p:ext uri="{BB962C8B-B14F-4D97-AF65-F5344CB8AC3E}">
        <p14:creationId xmlns:p14="http://schemas.microsoft.com/office/powerpoint/2010/main" val="4180326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C9ABF2-D95E-49F3-BE4C-718EC1567104}"/>
              </a:ext>
            </a:extLst>
          </p:cNvPr>
          <p:cNvSpPr>
            <a:spLocks noGrp="1"/>
          </p:cNvSpPr>
          <p:nvPr>
            <p:ph type="title"/>
          </p:nvPr>
        </p:nvSpPr>
        <p:spPr/>
        <p:txBody>
          <a:bodyPr/>
          <a:lstStyle/>
          <a:p>
            <a:r>
              <a:rPr lang="cs-CZ" dirty="0"/>
              <a:t>Nakládání s majetkem obce/kraje</a:t>
            </a:r>
          </a:p>
        </p:txBody>
      </p:sp>
      <p:sp>
        <p:nvSpPr>
          <p:cNvPr id="3" name="Zástupný symbol pro obsah 2">
            <a:extLst>
              <a:ext uri="{FF2B5EF4-FFF2-40B4-BE49-F238E27FC236}">
                <a16:creationId xmlns:a16="http://schemas.microsoft.com/office/drawing/2014/main" id="{3D26D1F3-EEEA-479F-9120-C17F02341653}"/>
              </a:ext>
            </a:extLst>
          </p:cNvPr>
          <p:cNvSpPr>
            <a:spLocks noGrp="1"/>
          </p:cNvSpPr>
          <p:nvPr>
            <p:ph idx="1"/>
          </p:nvPr>
        </p:nvSpPr>
        <p:spPr/>
        <p:txBody>
          <a:bodyPr/>
          <a:lstStyle/>
          <a:p>
            <a:r>
              <a:rPr lang="cs-CZ" dirty="0"/>
              <a:t>Neplatnost právního jednání</a:t>
            </a:r>
          </a:p>
          <a:p>
            <a:pPr lvl="1"/>
            <a:r>
              <a:rPr lang="cs-CZ" dirty="0"/>
              <a:t>Absence schválení právního jednání orgánem obce</a:t>
            </a:r>
          </a:p>
          <a:p>
            <a:pPr lvl="1"/>
            <a:r>
              <a:rPr lang="cs-CZ" dirty="0"/>
              <a:t>Nezveřejnění záměru</a:t>
            </a:r>
          </a:p>
          <a:p>
            <a:pPr lvl="1"/>
            <a:r>
              <a:rPr lang="cs-CZ" dirty="0"/>
              <a:t>Nezdůvodnění záporné odchylky od ceny obvyklé</a:t>
            </a:r>
          </a:p>
          <a:p>
            <a:r>
              <a:rPr lang="cs-CZ" dirty="0"/>
              <a:t>Ověřovací doložka</a:t>
            </a:r>
          </a:p>
          <a:p>
            <a:pPr lvl="1"/>
            <a:r>
              <a:rPr lang="cs-CZ" dirty="0"/>
              <a:t>Podmiňuje-li zákon platnost právního jednání obce předchozím zveřejněním, schválením nebo souhlasem, opatří se listina o tomto právním jednání doložkou, jíž bude potvrzeno, že tyto podmínky jsou splněny. </a:t>
            </a:r>
          </a:p>
          <a:p>
            <a:r>
              <a:rPr lang="cs-CZ" dirty="0"/>
              <a:t>Je-li listina touto doložkou obcí opatřena, má se za to, že povinnost předchozího zveřejnění, schválení nebo souhlasu byla splněna.</a:t>
            </a:r>
          </a:p>
        </p:txBody>
      </p:sp>
    </p:spTree>
    <p:extLst>
      <p:ext uri="{BB962C8B-B14F-4D97-AF65-F5344CB8AC3E}">
        <p14:creationId xmlns:p14="http://schemas.microsoft.com/office/powerpoint/2010/main" val="16731922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C85374-2123-43A9-933D-B3EF8A64F44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A3489F8E-8671-4A60-9FBD-53F336C89F22}"/>
              </a:ext>
            </a:extLst>
          </p:cNvPr>
          <p:cNvSpPr>
            <a:spLocks noGrp="1"/>
          </p:cNvSpPr>
          <p:nvPr>
            <p:ph idx="1"/>
          </p:nvPr>
        </p:nvSpPr>
        <p:spPr/>
        <p:txBody>
          <a:bodyPr>
            <a:normAutofit/>
          </a:bodyPr>
          <a:lstStyle/>
          <a:p>
            <a:r>
              <a:rPr lang="pl-PL" b="1" dirty="0"/>
              <a:t>ÚS I. ÚS 2574/14: jednání starosty za obec</a:t>
            </a:r>
          </a:p>
          <a:p>
            <a:r>
              <a:rPr lang="cs-CZ" i="1" dirty="0"/>
              <a:t>Starosta obce nemůže sám vytvářet vůli obce, to přísluší výhradně zastupitelstvu obce či radě obce. Pokud však již vůle obce v zásadních bodech vytvořena byla, je starosta oprávněn jednat v intencích takto vytvořené vůle [nálezu </a:t>
            </a:r>
            <a:r>
              <a:rPr lang="cs-CZ" i="1" dirty="0" err="1"/>
              <a:t>sp</a:t>
            </a:r>
            <a:r>
              <a:rPr lang="cs-CZ" i="1" dirty="0"/>
              <a:t>. zn. II. ÚS 87/04 ze dne 6. 4. 2005 (N 75/37 </a:t>
            </a:r>
            <a:r>
              <a:rPr lang="cs-CZ" i="1" dirty="0" err="1"/>
              <a:t>SbNU</a:t>
            </a:r>
            <a:r>
              <a:rPr lang="cs-CZ" i="1" dirty="0"/>
              <a:t> 63)]. Takovéto jednání zahrnuje též sjednání smluvní pokuty výlučně ve prospěch obce, pokud je tak zajišťováno splnění účelu právního jednání obce (smlouvy) vyjádřeného v rozhodnutí příslušného orgánu obce (zastupitelstva obce či rady obce). Opačný závěr, o neplatnosti takového jednání starosty, by byl přehnaně formalistický a rozporný s ústavně zaručeným právem obce na samosprávu dle čl. 8, čl. 100 </a:t>
            </a:r>
            <a:r>
              <a:rPr lang="pl-PL" i="1" dirty="0"/>
              <a:t>odst. 1 a 101 odst. 4 Ústavy</a:t>
            </a:r>
            <a:r>
              <a:rPr lang="pl-PL" i="1" dirty="0" smtClean="0"/>
              <a:t>.</a:t>
            </a:r>
            <a:endParaRPr lang="pl-PL" i="1" dirty="0"/>
          </a:p>
        </p:txBody>
      </p:sp>
    </p:spTree>
    <p:extLst>
      <p:ext uri="{BB962C8B-B14F-4D97-AF65-F5344CB8AC3E}">
        <p14:creationId xmlns:p14="http://schemas.microsoft.com/office/powerpoint/2010/main" val="18311941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CBF931-89B1-4CAB-976C-14440CA68998}"/>
              </a:ext>
            </a:extLst>
          </p:cNvPr>
          <p:cNvSpPr>
            <a:spLocks noGrp="1"/>
          </p:cNvSpPr>
          <p:nvPr>
            <p:ph type="title"/>
          </p:nvPr>
        </p:nvSpPr>
        <p:spPr/>
        <p:txBody>
          <a:bodyPr/>
          <a:lstStyle/>
          <a:p>
            <a:r>
              <a:rPr lang="cs-CZ" dirty="0"/>
              <a:t>Výjimky</a:t>
            </a:r>
          </a:p>
        </p:txBody>
      </p:sp>
      <p:sp>
        <p:nvSpPr>
          <p:cNvPr id="3" name="Zástupný symbol pro obsah 2">
            <a:extLst>
              <a:ext uri="{FF2B5EF4-FFF2-40B4-BE49-F238E27FC236}">
                <a16:creationId xmlns:a16="http://schemas.microsoft.com/office/drawing/2014/main" id="{28B37A56-BF98-414F-A521-98EDB71FDF1C}"/>
              </a:ext>
            </a:extLst>
          </p:cNvPr>
          <p:cNvSpPr>
            <a:spLocks noGrp="1"/>
          </p:cNvSpPr>
          <p:nvPr>
            <p:ph sz="half" idx="1"/>
          </p:nvPr>
        </p:nvSpPr>
        <p:spPr/>
        <p:txBody>
          <a:bodyPr>
            <a:normAutofit lnSpcReduction="10000"/>
          </a:bodyPr>
          <a:lstStyle/>
          <a:p>
            <a:r>
              <a:rPr lang="cs-CZ" dirty="0"/>
              <a:t>pronájem bytů nebo hrobových míst</a:t>
            </a:r>
          </a:p>
          <a:p>
            <a:r>
              <a:rPr lang="cs-CZ" dirty="0"/>
              <a:t>pronájem, pacht nebo výpůjčka majetku obce na dobu kratší než 30 dnů </a:t>
            </a:r>
          </a:p>
          <a:p>
            <a:r>
              <a:rPr lang="cs-CZ" dirty="0"/>
              <a:t>pronájem, pacht, </a:t>
            </a:r>
            <a:r>
              <a:rPr lang="cs-CZ" dirty="0" err="1"/>
              <a:t>výprosa</a:t>
            </a:r>
            <a:r>
              <a:rPr lang="cs-CZ" dirty="0"/>
              <a:t> nebo výpůjčka právnické osobě zřízené nebo založené obcí nebo právnické osobě, kterou obec ovládá</a:t>
            </a:r>
          </a:p>
        </p:txBody>
      </p:sp>
      <p:sp>
        <p:nvSpPr>
          <p:cNvPr id="4" name="Zástupný symbol pro obsah 3">
            <a:extLst>
              <a:ext uri="{FF2B5EF4-FFF2-40B4-BE49-F238E27FC236}">
                <a16:creationId xmlns:a16="http://schemas.microsoft.com/office/drawing/2014/main" id="{822E37B8-6EC5-47F1-AD95-6710B2623A1A}"/>
              </a:ext>
            </a:extLst>
          </p:cNvPr>
          <p:cNvSpPr>
            <a:spLocks noGrp="1"/>
          </p:cNvSpPr>
          <p:nvPr>
            <p:ph sz="half" idx="2"/>
          </p:nvPr>
        </p:nvSpPr>
        <p:spPr/>
        <p:txBody>
          <a:bodyPr>
            <a:normAutofit lnSpcReduction="10000"/>
          </a:bodyPr>
          <a:lstStyle/>
          <a:p>
            <a:r>
              <a:rPr lang="cs-CZ" dirty="0"/>
              <a:t>pronájem bytů</a:t>
            </a:r>
          </a:p>
          <a:p>
            <a:r>
              <a:rPr lang="cs-CZ" dirty="0"/>
              <a:t>pronájem, pacht anebo výpůjčka majetku kraje na dobu kratší než 90 dnů</a:t>
            </a:r>
          </a:p>
          <a:p>
            <a:r>
              <a:rPr lang="cs-CZ" dirty="0"/>
              <a:t>pronájem, pacht, </a:t>
            </a:r>
            <a:r>
              <a:rPr lang="cs-CZ" dirty="0" err="1"/>
              <a:t>výprosa</a:t>
            </a:r>
            <a:r>
              <a:rPr lang="cs-CZ" dirty="0"/>
              <a:t> nebo výpůjčka právnické osobě, jejímž zřizovatelem nebo zakladatelem je kraj anebo kterou kraj ovládá</a:t>
            </a:r>
          </a:p>
          <a:p>
            <a:r>
              <a:rPr lang="cs-CZ" dirty="0"/>
              <a:t>pronájem silničního nebo silničního pomocného pozemku v souvislosti se zvláštním užíváním silnic </a:t>
            </a:r>
          </a:p>
          <a:p>
            <a:r>
              <a:rPr lang="cs-CZ" dirty="0"/>
              <a:t>výpůjčka, </a:t>
            </a:r>
            <a:r>
              <a:rPr lang="cs-CZ" dirty="0" err="1"/>
              <a:t>výprosa</a:t>
            </a:r>
            <a:r>
              <a:rPr lang="cs-CZ" dirty="0"/>
              <a:t>, pacht nebo pronájem majetku svěřeného příspěvkovým organizacím zřízeným krajem, nestanoví-li zvláštní předpis nebo zastupitelstvo ve zřizovací listině jinak</a:t>
            </a:r>
          </a:p>
        </p:txBody>
      </p:sp>
    </p:spTree>
    <p:extLst>
      <p:ext uri="{BB962C8B-B14F-4D97-AF65-F5344CB8AC3E}">
        <p14:creationId xmlns:p14="http://schemas.microsoft.com/office/powerpoint/2010/main" val="33745876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096DEA-27A2-44B8-A442-6B4BF4DBD4D7}"/>
              </a:ext>
            </a:extLst>
          </p:cNvPr>
          <p:cNvSpPr>
            <a:spLocks noGrp="1"/>
          </p:cNvSpPr>
          <p:nvPr>
            <p:ph type="title"/>
          </p:nvPr>
        </p:nvSpPr>
        <p:spPr/>
        <p:txBody>
          <a:bodyPr/>
          <a:lstStyle/>
          <a:p>
            <a:r>
              <a:rPr lang="cs-CZ" dirty="0"/>
              <a:t>Orgány příslušné k rozhodování o záměrech</a:t>
            </a:r>
          </a:p>
        </p:txBody>
      </p:sp>
      <p:sp>
        <p:nvSpPr>
          <p:cNvPr id="3" name="Zástupný symbol pro obsah 2">
            <a:extLst>
              <a:ext uri="{FF2B5EF4-FFF2-40B4-BE49-F238E27FC236}">
                <a16:creationId xmlns:a16="http://schemas.microsoft.com/office/drawing/2014/main" id="{C8931DB3-58EA-4411-B2A1-C9EEEAA38C26}"/>
              </a:ext>
            </a:extLst>
          </p:cNvPr>
          <p:cNvSpPr>
            <a:spLocks noGrp="1"/>
          </p:cNvSpPr>
          <p:nvPr>
            <p:ph sz="half" idx="1"/>
          </p:nvPr>
        </p:nvSpPr>
        <p:spPr>
          <a:xfrm>
            <a:off x="581193" y="2228003"/>
            <a:ext cx="5422390" cy="4351906"/>
          </a:xfrm>
        </p:spPr>
        <p:txBody>
          <a:bodyPr>
            <a:normAutofit fontScale="70000" lnSpcReduction="20000"/>
          </a:bodyPr>
          <a:lstStyle/>
          <a:p>
            <a:r>
              <a:rPr lang="cs-CZ" dirty="0"/>
              <a:t>Zastupitelstvo obce</a:t>
            </a:r>
          </a:p>
          <a:p>
            <a:pPr lvl="1"/>
            <a:r>
              <a:rPr lang="cs-CZ" dirty="0"/>
              <a:t>nabytí a převod hmotných nemovitých věcí včetně vydání nemovitostí podle zvláštních zákonů</a:t>
            </a:r>
          </a:p>
          <a:p>
            <a:pPr lvl="2"/>
            <a:r>
              <a:rPr lang="cs-CZ" dirty="0"/>
              <a:t>s výjimkou inženýrských sítí a pozemních komunikací</a:t>
            </a:r>
          </a:p>
          <a:p>
            <a:pPr lvl="1"/>
            <a:r>
              <a:rPr lang="cs-CZ" dirty="0"/>
              <a:t>Zastavení nemovitých věcí </a:t>
            </a:r>
          </a:p>
          <a:p>
            <a:pPr lvl="1"/>
            <a:r>
              <a:rPr lang="cs-CZ" dirty="0"/>
              <a:t>nabytí a převod práva stavby a smluvní zřízení práva stavby k pozemku ve vlastnictví obce</a:t>
            </a:r>
          </a:p>
          <a:p>
            <a:pPr lvl="1"/>
            <a:r>
              <a:rPr lang="cs-CZ" dirty="0"/>
              <a:t>zpeněžení hmotné nemovité věci ve vlastnictví obce nebo práva stavby ve veřejné dražbě a nabytí hmotné nemovité věci nebo práva stavby obcí v dražbě, ve veřejné soutěži o nejvhodnější nabídku nebo jiným obdobným způsobem;</a:t>
            </a:r>
          </a:p>
          <a:p>
            <a:pPr lvl="2"/>
            <a:r>
              <a:rPr lang="cs-CZ" dirty="0"/>
              <a:t>tuto pravomoc může zastupitelstvo obce zcela nebo zčásti svěřit radě obce nebo starostovi</a:t>
            </a:r>
          </a:p>
          <a:p>
            <a:r>
              <a:rPr lang="cs-CZ" dirty="0"/>
              <a:t>Rada obce</a:t>
            </a:r>
          </a:p>
          <a:p>
            <a:pPr lvl="1"/>
            <a:r>
              <a:rPr lang="cs-CZ" dirty="0"/>
              <a:t>ostatní záležitosti patřící do samostatné působnosti obce, </a:t>
            </a:r>
          </a:p>
          <a:p>
            <a:pPr lvl="2"/>
            <a:r>
              <a:rPr lang="cs-CZ" dirty="0"/>
              <a:t>pokud nejsou vyhrazeny zastupitelstvu obce nebo pokud si je zastupitelstvo obce nevyhradilo; </a:t>
            </a:r>
          </a:p>
          <a:p>
            <a:pPr lvl="2"/>
            <a:r>
              <a:rPr lang="cs-CZ" dirty="0"/>
              <a:t>rada obce může tyto pravomoci zcela nebo zčásti svěřit starostovi nebo obecnímu úřadu.</a:t>
            </a:r>
          </a:p>
          <a:p>
            <a:r>
              <a:rPr lang="cs-CZ" dirty="0"/>
              <a:t>Starosta </a:t>
            </a:r>
          </a:p>
          <a:p>
            <a:pPr lvl="1"/>
            <a:r>
              <a:rPr lang="cs-CZ" dirty="0"/>
              <a:t>Zastupování obce navenek</a:t>
            </a:r>
          </a:p>
        </p:txBody>
      </p:sp>
      <p:sp>
        <p:nvSpPr>
          <p:cNvPr id="4" name="Zástupný symbol pro obsah 3">
            <a:extLst>
              <a:ext uri="{FF2B5EF4-FFF2-40B4-BE49-F238E27FC236}">
                <a16:creationId xmlns:a16="http://schemas.microsoft.com/office/drawing/2014/main" id="{FE40BF95-59B8-45B5-9A31-427739E443B9}"/>
              </a:ext>
            </a:extLst>
          </p:cNvPr>
          <p:cNvSpPr>
            <a:spLocks noGrp="1"/>
          </p:cNvSpPr>
          <p:nvPr>
            <p:ph sz="half" idx="2"/>
          </p:nvPr>
        </p:nvSpPr>
        <p:spPr>
          <a:xfrm>
            <a:off x="6188417" y="2228003"/>
            <a:ext cx="5422392" cy="4351906"/>
          </a:xfrm>
        </p:spPr>
        <p:txBody>
          <a:bodyPr>
            <a:normAutofit fontScale="70000" lnSpcReduction="20000"/>
          </a:bodyPr>
          <a:lstStyle/>
          <a:p>
            <a:r>
              <a:rPr lang="cs-CZ" dirty="0"/>
              <a:t>Zastupitelstvo kraje</a:t>
            </a:r>
          </a:p>
          <a:p>
            <a:pPr lvl="1"/>
            <a:r>
              <a:rPr lang="cs-CZ" dirty="0"/>
              <a:t>nabytí a převod hmotných nemovitých věcí, </a:t>
            </a:r>
          </a:p>
          <a:p>
            <a:pPr lvl="2"/>
            <a:r>
              <a:rPr lang="cs-CZ" dirty="0"/>
              <a:t>s výjimkou inženýrských sítí a pozemních komunikací</a:t>
            </a:r>
          </a:p>
          <a:p>
            <a:pPr lvl="1"/>
            <a:r>
              <a:rPr lang="cs-CZ" dirty="0"/>
              <a:t>zastavení nemovitostí</a:t>
            </a:r>
          </a:p>
          <a:p>
            <a:pPr lvl="1"/>
            <a:r>
              <a:rPr lang="cs-CZ" dirty="0"/>
              <a:t>nabytí a převod práva stavby a smluvní zřízení práva stavby k pozemku ve vlastnictví kraje</a:t>
            </a:r>
          </a:p>
          <a:p>
            <a:pPr lvl="1"/>
            <a:r>
              <a:rPr lang="cs-CZ" dirty="0"/>
              <a:t>zpeněžení hmotné nemovité věci ve vlastnictví kraje nebo práva stavby ve veřejné dražbě a nabytí hmotné nemovité věci nebo práva stavby krajem v dražbě, ve veřejné soutěži o nejvhodnější nabídku nebo jiným obdobným způsobem; </a:t>
            </a:r>
          </a:p>
          <a:p>
            <a:pPr lvl="2"/>
            <a:r>
              <a:rPr lang="cs-CZ" dirty="0"/>
              <a:t>tuto pravomoc může zastupitelstvo zcela nebo zčásti svěřit radě nebo hejtmanovi.</a:t>
            </a:r>
          </a:p>
          <a:p>
            <a:r>
              <a:rPr lang="cs-CZ" dirty="0"/>
              <a:t>Rada kraje</a:t>
            </a:r>
          </a:p>
          <a:p>
            <a:pPr lvl="1"/>
            <a:r>
              <a:rPr lang="cs-CZ" dirty="0"/>
              <a:t>ostatní záležitosti patřící do samostatné působnosti kraje, </a:t>
            </a:r>
          </a:p>
          <a:p>
            <a:pPr lvl="2"/>
            <a:r>
              <a:rPr lang="cs-CZ" dirty="0"/>
              <a:t>pokud nejsou vyhrazeny zastupitelstvu nebo pokud si je zastupitelstvo nevyhradilo</a:t>
            </a:r>
          </a:p>
          <a:p>
            <a:r>
              <a:rPr lang="cs-CZ" dirty="0"/>
              <a:t>Hejtman </a:t>
            </a:r>
          </a:p>
          <a:p>
            <a:pPr lvl="1"/>
            <a:r>
              <a:rPr lang="cs-CZ" dirty="0"/>
              <a:t>Zastupování kraje navenek</a:t>
            </a:r>
          </a:p>
        </p:txBody>
      </p:sp>
    </p:spTree>
    <p:extLst>
      <p:ext uri="{BB962C8B-B14F-4D97-AF65-F5344CB8AC3E}">
        <p14:creationId xmlns:p14="http://schemas.microsoft.com/office/powerpoint/2010/main" val="2727189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5F5AA-2544-4E1B-AC61-0554653B08E5}"/>
              </a:ext>
            </a:extLst>
          </p:cNvPr>
          <p:cNvSpPr>
            <a:spLocks noGrp="1"/>
          </p:cNvSpPr>
          <p:nvPr>
            <p:ph type="title"/>
          </p:nvPr>
        </p:nvSpPr>
        <p:spPr/>
        <p:txBody>
          <a:bodyPr/>
          <a:lstStyle/>
          <a:p>
            <a:r>
              <a:rPr lang="cs-CZ" dirty="0"/>
              <a:t>Prameny právní úpravy</a:t>
            </a:r>
          </a:p>
        </p:txBody>
      </p:sp>
      <p:sp>
        <p:nvSpPr>
          <p:cNvPr id="3" name="Zástupný symbol pro obsah 2">
            <a:extLst>
              <a:ext uri="{FF2B5EF4-FFF2-40B4-BE49-F238E27FC236}">
                <a16:creationId xmlns:a16="http://schemas.microsoft.com/office/drawing/2014/main" id="{F69DB30F-8FEB-4824-B3F8-2080C9BD53C4}"/>
              </a:ext>
            </a:extLst>
          </p:cNvPr>
          <p:cNvSpPr>
            <a:spLocks noGrp="1"/>
          </p:cNvSpPr>
          <p:nvPr>
            <p:ph idx="1"/>
          </p:nvPr>
        </p:nvSpPr>
        <p:spPr/>
        <p:txBody>
          <a:bodyPr/>
          <a:lstStyle/>
          <a:p>
            <a:r>
              <a:rPr lang="cs-CZ" dirty="0"/>
              <a:t>Listina – občanský zákoník</a:t>
            </a:r>
          </a:p>
          <a:p>
            <a:pPr lvl="1"/>
            <a:r>
              <a:rPr lang="cs-CZ" dirty="0"/>
              <a:t>Zákon o majetku České republiky</a:t>
            </a:r>
          </a:p>
          <a:p>
            <a:pPr lvl="3"/>
            <a:r>
              <a:rPr lang="cs-CZ" dirty="0"/>
              <a:t>Zákon o Úřadu pro zastupování státu ve věcech majetkových</a:t>
            </a:r>
          </a:p>
          <a:p>
            <a:pPr lvl="2"/>
            <a:r>
              <a:rPr lang="cs-CZ" dirty="0"/>
              <a:t>Zákon o státní podniku</a:t>
            </a:r>
          </a:p>
          <a:p>
            <a:pPr lvl="2"/>
            <a:r>
              <a:rPr lang="cs-CZ" dirty="0"/>
              <a:t>Zákon o Státním pozemkovém úřad</a:t>
            </a:r>
          </a:p>
          <a:p>
            <a:pPr lvl="1"/>
            <a:r>
              <a:rPr lang="cs-CZ" dirty="0"/>
              <a:t>Zvláštní majetkoprávní režimy</a:t>
            </a:r>
          </a:p>
          <a:p>
            <a:pPr lvl="2"/>
            <a:r>
              <a:rPr lang="cs-CZ" dirty="0"/>
              <a:t>Zákon o lesích, zákon o ochraně přírody a krajiny, …</a:t>
            </a:r>
          </a:p>
          <a:p>
            <a:pPr lvl="1"/>
            <a:r>
              <a:rPr lang="cs-CZ" dirty="0"/>
              <a:t>Zákon o obcích/zákon o krajích</a:t>
            </a:r>
          </a:p>
        </p:txBody>
      </p:sp>
    </p:spTree>
    <p:extLst>
      <p:ext uri="{BB962C8B-B14F-4D97-AF65-F5344CB8AC3E}">
        <p14:creationId xmlns:p14="http://schemas.microsoft.com/office/powerpoint/2010/main" val="41776536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A485B1-C156-45F2-B482-D7D007DDF9F0}"/>
              </a:ext>
            </a:extLst>
          </p:cNvPr>
          <p:cNvSpPr>
            <a:spLocks noGrp="1"/>
          </p:cNvSpPr>
          <p:nvPr>
            <p:ph type="title"/>
          </p:nvPr>
        </p:nvSpPr>
        <p:spPr/>
        <p:txBody>
          <a:bodyPr/>
          <a:lstStyle/>
          <a:p>
            <a:r>
              <a:rPr lang="cs-CZ" dirty="0"/>
              <a:t>Registr smluv a veřejné pozemkové vlastnictví</a:t>
            </a:r>
          </a:p>
        </p:txBody>
      </p:sp>
      <p:sp>
        <p:nvSpPr>
          <p:cNvPr id="3" name="Zástupný symbol pro obsah 2">
            <a:extLst>
              <a:ext uri="{FF2B5EF4-FFF2-40B4-BE49-F238E27FC236}">
                <a16:creationId xmlns:a16="http://schemas.microsoft.com/office/drawing/2014/main" id="{96546750-6626-4335-9F22-0CD350A85BC4}"/>
              </a:ext>
            </a:extLst>
          </p:cNvPr>
          <p:cNvSpPr>
            <a:spLocks noGrp="1"/>
          </p:cNvSpPr>
          <p:nvPr>
            <p:ph sz="half" idx="1"/>
          </p:nvPr>
        </p:nvSpPr>
        <p:spPr>
          <a:xfrm>
            <a:off x="581193" y="2228003"/>
            <a:ext cx="5422390" cy="4333053"/>
          </a:xfrm>
        </p:spPr>
        <p:txBody>
          <a:bodyPr>
            <a:normAutofit fontScale="92500" lnSpcReduction="10000"/>
          </a:bodyPr>
          <a:lstStyle/>
          <a:p>
            <a:r>
              <a:rPr lang="cs-CZ" dirty="0"/>
              <a:t>Zákon č. 340/2015 Sb.</a:t>
            </a:r>
          </a:p>
          <a:p>
            <a:r>
              <a:rPr lang="cs-CZ" dirty="0"/>
              <a:t>Zveřejňování soukromoprávních smluv, jejichž stranou je mj. </a:t>
            </a:r>
          </a:p>
          <a:p>
            <a:pPr lvl="1"/>
            <a:r>
              <a:rPr lang="cs-CZ" dirty="0"/>
              <a:t>Česká republika</a:t>
            </a:r>
          </a:p>
          <a:p>
            <a:pPr lvl="1"/>
            <a:r>
              <a:rPr lang="cs-CZ" dirty="0"/>
              <a:t>územní samosprávný celek, včetně městské části nebo městského obvodu</a:t>
            </a:r>
          </a:p>
          <a:p>
            <a:pPr lvl="1"/>
            <a:r>
              <a:rPr lang="cs-CZ" dirty="0"/>
              <a:t>státní příspěvková organizace</a:t>
            </a:r>
          </a:p>
          <a:p>
            <a:pPr lvl="1"/>
            <a:r>
              <a:rPr lang="cs-CZ" dirty="0"/>
              <a:t>příspěvková organizace územního samosprávného celku</a:t>
            </a:r>
          </a:p>
          <a:p>
            <a:pPr lvl="1"/>
            <a:r>
              <a:rPr lang="pl-PL" dirty="0"/>
              <a:t>státní podnik</a:t>
            </a:r>
          </a:p>
          <a:p>
            <a:r>
              <a:rPr lang="pl-PL" dirty="0"/>
              <a:t>Výjimky, mj. </a:t>
            </a:r>
          </a:p>
          <a:p>
            <a:pPr lvl="1"/>
            <a:r>
              <a:rPr lang="cs-CZ" dirty="0"/>
              <a:t>smlouvy, jejíž alespoň jednou smluvní stranou je obec, která nevykonává rozšířenou působnost, příspěvková organizace touto obcí zřízená nebo právnická osoba, v níž má taková obec sama nebo s jinými takovými obcemi většinovou účast</a:t>
            </a:r>
          </a:p>
        </p:txBody>
      </p:sp>
      <p:sp>
        <p:nvSpPr>
          <p:cNvPr id="4" name="Zástupný symbol pro obsah 3">
            <a:extLst>
              <a:ext uri="{FF2B5EF4-FFF2-40B4-BE49-F238E27FC236}">
                <a16:creationId xmlns:a16="http://schemas.microsoft.com/office/drawing/2014/main" id="{FDAAC968-922E-454C-9672-9FB1EC2FEB30}"/>
              </a:ext>
            </a:extLst>
          </p:cNvPr>
          <p:cNvSpPr>
            <a:spLocks noGrp="1"/>
          </p:cNvSpPr>
          <p:nvPr>
            <p:ph sz="half" idx="2"/>
          </p:nvPr>
        </p:nvSpPr>
        <p:spPr/>
        <p:txBody>
          <a:bodyPr>
            <a:normAutofit fontScale="92500" lnSpcReduction="10000"/>
          </a:bodyPr>
          <a:lstStyle/>
          <a:p>
            <a:r>
              <a:rPr lang="cs-CZ" dirty="0">
                <a:solidFill>
                  <a:srgbClr val="FF0000"/>
                </a:solidFill>
              </a:rPr>
              <a:t>Smlouva</a:t>
            </a:r>
            <a:r>
              <a:rPr lang="cs-CZ" dirty="0"/>
              <a:t>, na niž se vztahuje povinnost uveřejnění prostřednictvím registru smluv, </a:t>
            </a:r>
            <a:r>
              <a:rPr lang="cs-CZ" dirty="0">
                <a:solidFill>
                  <a:srgbClr val="FF0000"/>
                </a:solidFill>
              </a:rPr>
              <a:t>nabývá účinnosti nejdříve dnem uveřejnění</a:t>
            </a:r>
            <a:r>
              <a:rPr lang="cs-CZ" dirty="0"/>
              <a:t>.</a:t>
            </a:r>
          </a:p>
          <a:p>
            <a:r>
              <a:rPr lang="cs-CZ" dirty="0">
                <a:solidFill>
                  <a:srgbClr val="FF0000"/>
                </a:solidFill>
              </a:rPr>
              <a:t>Nebyla-li smlouva</a:t>
            </a:r>
            <a:r>
              <a:rPr lang="cs-CZ" dirty="0"/>
              <a:t>, na niž se vztahuje povinnost uveřejnění prostřednictvím registru smluv, </a:t>
            </a:r>
            <a:r>
              <a:rPr lang="cs-CZ" dirty="0">
                <a:solidFill>
                  <a:srgbClr val="FF0000"/>
                </a:solidFill>
              </a:rPr>
              <a:t>uveřejněna</a:t>
            </a:r>
            <a:r>
              <a:rPr lang="cs-CZ" dirty="0"/>
              <a:t> prostřednictvím registru smluv </a:t>
            </a:r>
            <a:r>
              <a:rPr lang="cs-CZ" dirty="0">
                <a:solidFill>
                  <a:srgbClr val="FF0000"/>
                </a:solidFill>
              </a:rPr>
              <a:t>ani do tří měsíců </a:t>
            </a:r>
            <a:r>
              <a:rPr lang="cs-CZ" dirty="0"/>
              <a:t>ode dne, kdy byla uzavřena, platí, že </a:t>
            </a:r>
            <a:r>
              <a:rPr lang="cs-CZ" dirty="0">
                <a:solidFill>
                  <a:srgbClr val="FF0000"/>
                </a:solidFill>
              </a:rPr>
              <a:t>je zrušena od počátku</a:t>
            </a:r>
            <a:r>
              <a:rPr lang="cs-CZ" dirty="0"/>
              <a:t>.</a:t>
            </a:r>
          </a:p>
        </p:txBody>
      </p:sp>
    </p:spTree>
    <p:extLst>
      <p:ext uri="{BB962C8B-B14F-4D97-AF65-F5344CB8AC3E}">
        <p14:creationId xmlns:p14="http://schemas.microsoft.com/office/powerpoint/2010/main" val="2860675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CA9E2C-BD59-48A0-A831-FAC7C1770EC0}"/>
              </a:ext>
            </a:extLst>
          </p:cNvPr>
          <p:cNvSpPr>
            <a:spLocks noGrp="1"/>
          </p:cNvSpPr>
          <p:nvPr>
            <p:ph type="title"/>
          </p:nvPr>
        </p:nvSpPr>
        <p:spPr/>
        <p:txBody>
          <a:bodyPr/>
          <a:lstStyle/>
          <a:p>
            <a:r>
              <a:rPr lang="cs-CZ" dirty="0"/>
              <a:t>Předkupní právo obcí, krajů a státu dle stavebního zákona </a:t>
            </a:r>
            <a:r>
              <a:rPr lang="cs-CZ" sz="1400" dirty="0"/>
              <a:t>(subsidiarita OZ)</a:t>
            </a:r>
            <a:endParaRPr lang="cs-CZ" dirty="0"/>
          </a:p>
        </p:txBody>
      </p:sp>
      <p:sp>
        <p:nvSpPr>
          <p:cNvPr id="3" name="Zástupný symbol pro obsah 2">
            <a:extLst>
              <a:ext uri="{FF2B5EF4-FFF2-40B4-BE49-F238E27FC236}">
                <a16:creationId xmlns:a16="http://schemas.microsoft.com/office/drawing/2014/main" id="{3CBD6695-C50A-4BD7-85FE-FE57C9423338}"/>
              </a:ext>
            </a:extLst>
          </p:cNvPr>
          <p:cNvSpPr>
            <a:spLocks noGrp="1"/>
          </p:cNvSpPr>
          <p:nvPr>
            <p:ph idx="1"/>
          </p:nvPr>
        </p:nvSpPr>
        <p:spPr/>
        <p:txBody>
          <a:bodyPr>
            <a:normAutofit fontScale="85000" lnSpcReduction="20000"/>
          </a:bodyPr>
          <a:lstStyle/>
          <a:p>
            <a:r>
              <a:rPr lang="cs-CZ" dirty="0"/>
              <a:t>K pozemku určenému územním plánem nebo regulačním plánem pro veřejně prospěšnou stavbu nebo veřejné prostranství a ke stavbě na tomto pozemku </a:t>
            </a:r>
          </a:p>
          <a:p>
            <a:r>
              <a:rPr lang="cs-CZ" dirty="0"/>
              <a:t>v rozsahu vymezeném touto územně plánovací dokumentací</a:t>
            </a:r>
          </a:p>
          <a:p>
            <a:pPr lvl="1"/>
            <a:r>
              <a:rPr lang="cs-CZ" dirty="0"/>
              <a:t>to neplatí, pokud pro veřejně prospěšnou stavbu postačí zřízení věcného břemene. </a:t>
            </a:r>
          </a:p>
          <a:p>
            <a:r>
              <a:rPr lang="cs-CZ" dirty="0"/>
              <a:t>Předkupní právo vzniká nabytím účinnosti územního plánu nebo regulačního plánu a má účinky věcného práva</a:t>
            </a:r>
          </a:p>
          <a:p>
            <a:pPr lvl="1"/>
            <a:r>
              <a:rPr lang="cs-CZ" dirty="0"/>
              <a:t>Zápis do katastru nemovitostí?</a:t>
            </a:r>
          </a:p>
          <a:p>
            <a:r>
              <a:rPr lang="cs-CZ" dirty="0"/>
              <a:t>Vlastník pozemku nebo stavby</a:t>
            </a:r>
          </a:p>
          <a:p>
            <a:pPr lvl="1"/>
            <a:r>
              <a:rPr lang="cs-CZ" dirty="0"/>
              <a:t>povinnost v případě zamýšleného úplatného převodu nabídnout oprávněné osobě k odkoupení</a:t>
            </a:r>
          </a:p>
          <a:p>
            <a:pPr lvl="2"/>
            <a:r>
              <a:rPr lang="cs-CZ" dirty="0"/>
              <a:t>Kupní cena pozemku, popřípadě stavby, se určí znaleckým posudkem ve výši obvyklé ceny podle zvláštního právního předpisu</a:t>
            </a:r>
          </a:p>
          <a:p>
            <a:r>
              <a:rPr lang="cs-CZ" dirty="0"/>
              <a:t>Zánik předkupního práva</a:t>
            </a:r>
          </a:p>
          <a:p>
            <a:pPr lvl="1"/>
            <a:r>
              <a:rPr lang="cs-CZ" dirty="0"/>
              <a:t>oprávněná osoba nemá zájem využít předkupní právo</a:t>
            </a:r>
          </a:p>
          <a:p>
            <a:pPr lvl="1"/>
            <a:r>
              <a:rPr lang="cs-CZ" dirty="0"/>
              <a:t>oprávněná osoba nezašle odpověď ve stanovené lhůtě</a:t>
            </a:r>
          </a:p>
          <a:p>
            <a:pPr lvl="1"/>
            <a:r>
              <a:rPr lang="cs-CZ" dirty="0"/>
              <a:t>nedojde k uzavření kupní smlouvy nejdéle do 6 měsíců od doručení návrhu kupní smlouvy povinného vlastníka</a:t>
            </a:r>
          </a:p>
        </p:txBody>
      </p:sp>
    </p:spTree>
    <p:extLst>
      <p:ext uri="{BB962C8B-B14F-4D97-AF65-F5344CB8AC3E}">
        <p14:creationId xmlns:p14="http://schemas.microsoft.com/office/powerpoint/2010/main" val="26356416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DD0AF6-81B3-4BEC-ACA1-59B461EF5722}"/>
              </a:ext>
            </a:extLst>
          </p:cNvPr>
          <p:cNvSpPr>
            <a:spLocks noGrp="1"/>
          </p:cNvSpPr>
          <p:nvPr>
            <p:ph type="title"/>
          </p:nvPr>
        </p:nvSpPr>
        <p:spPr/>
        <p:txBody>
          <a:bodyPr/>
          <a:lstStyle/>
          <a:p>
            <a:r>
              <a:rPr lang="cs-CZ" dirty="0"/>
              <a:t>Děkuji </a:t>
            </a:r>
            <a:r>
              <a:rPr lang="cs-CZ"/>
              <a:t>za pozornost</a:t>
            </a:r>
          </a:p>
        </p:txBody>
      </p:sp>
      <p:sp>
        <p:nvSpPr>
          <p:cNvPr id="3" name="Zástupný symbol pro obsah 2">
            <a:extLst>
              <a:ext uri="{FF2B5EF4-FFF2-40B4-BE49-F238E27FC236}">
                <a16:creationId xmlns:a16="http://schemas.microsoft.com/office/drawing/2014/main" id="{89E79EA1-1757-4DBA-B6E7-6C1C8B19DA4A}"/>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39790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A1B186-DA78-4714-8C60-1FD95EC934E3}"/>
              </a:ext>
            </a:extLst>
          </p:cNvPr>
          <p:cNvSpPr>
            <a:spLocks noGrp="1"/>
          </p:cNvSpPr>
          <p:nvPr>
            <p:ph type="title"/>
          </p:nvPr>
        </p:nvSpPr>
        <p:spPr/>
        <p:txBody>
          <a:bodyPr/>
          <a:lstStyle/>
          <a:p>
            <a:r>
              <a:rPr lang="cs-CZ" dirty="0"/>
              <a:t>Pozemkové vlastnictví státu - subjekty</a:t>
            </a:r>
          </a:p>
        </p:txBody>
      </p:sp>
      <p:graphicFrame>
        <p:nvGraphicFramePr>
          <p:cNvPr id="4" name="Zástupný symbol pro obsah 3">
            <a:extLst>
              <a:ext uri="{FF2B5EF4-FFF2-40B4-BE49-F238E27FC236}">
                <a16:creationId xmlns:a16="http://schemas.microsoft.com/office/drawing/2014/main" id="{3A8057E9-6E84-453B-BBF4-F7E8D5D1CF44}"/>
              </a:ext>
            </a:extLst>
          </p:cNvPr>
          <p:cNvGraphicFramePr>
            <a:graphicFrameLocks noGrp="1"/>
          </p:cNvGraphicFramePr>
          <p:nvPr>
            <p:ph idx="1"/>
            <p:extLst>
              <p:ext uri="{D42A27DB-BD31-4B8C-83A1-F6EECF244321}">
                <p14:modId xmlns:p14="http://schemas.microsoft.com/office/powerpoint/2010/main" val="754170588"/>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6915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66C502-AA77-499F-9E9B-6105E312B221}"/>
              </a:ext>
            </a:extLst>
          </p:cNvPr>
          <p:cNvSpPr>
            <a:spLocks noGrp="1"/>
          </p:cNvSpPr>
          <p:nvPr>
            <p:ph type="title"/>
          </p:nvPr>
        </p:nvSpPr>
        <p:spPr/>
        <p:txBody>
          <a:bodyPr>
            <a:normAutofit/>
          </a:bodyPr>
          <a:lstStyle/>
          <a:p>
            <a:r>
              <a:rPr lang="cs-CZ" dirty="0"/>
              <a:t>NS 28 </a:t>
            </a:r>
            <a:r>
              <a:rPr lang="cs-CZ" dirty="0" err="1"/>
              <a:t>Cdo</a:t>
            </a:r>
            <a:r>
              <a:rPr lang="cs-CZ" dirty="0"/>
              <a:t> 3725/2007: postavení státu v soukromoprávních </a:t>
            </a:r>
            <a:r>
              <a:rPr lang="cs-CZ" dirty="0" smtClean="0"/>
              <a:t>vztazích</a:t>
            </a:r>
            <a:endParaRPr lang="cs-CZ" dirty="0"/>
          </a:p>
        </p:txBody>
      </p:sp>
      <p:sp>
        <p:nvSpPr>
          <p:cNvPr id="3" name="Zástupný symbol pro obsah 2">
            <a:extLst>
              <a:ext uri="{FF2B5EF4-FFF2-40B4-BE49-F238E27FC236}">
                <a16:creationId xmlns:a16="http://schemas.microsoft.com/office/drawing/2014/main" id="{1ABA1971-30DF-490A-99AA-E3920DC60684}"/>
              </a:ext>
            </a:extLst>
          </p:cNvPr>
          <p:cNvSpPr>
            <a:spLocks noGrp="1"/>
          </p:cNvSpPr>
          <p:nvPr>
            <p:ph idx="1"/>
          </p:nvPr>
        </p:nvSpPr>
        <p:spPr/>
        <p:txBody>
          <a:bodyPr/>
          <a:lstStyle/>
          <a:p>
            <a:r>
              <a:rPr lang="cs-CZ" i="1" dirty="0" smtClean="0"/>
              <a:t>I </a:t>
            </a:r>
            <a:r>
              <a:rPr lang="cs-CZ" i="1" dirty="0"/>
              <a:t>v případech, kdy stát vystupuje jako účastník soukromoprávních vztahů, který se řídí právními předpisy z oblasti soukromého práva, nelze jeho postavení bez dalšího ztotožňovat s postavením jednotlivce. V takových vztazích stát nedisponuje skutečně autonomní vůlí; jeho jednání se řídí zákonem, i když stát zastupují z jeho pověření jiné subjekty. Při posuzování pozice sátu v takových vztazích nelze proto cele abstrahovat od druhé dimenze státu, tj. té, v níž vykonává soud hlavní funkci, tedy státní moc.</a:t>
            </a:r>
            <a:endParaRPr lang="cs-CZ" dirty="0"/>
          </a:p>
        </p:txBody>
      </p:sp>
    </p:spTree>
    <p:extLst>
      <p:ext uri="{BB962C8B-B14F-4D97-AF65-F5344CB8AC3E}">
        <p14:creationId xmlns:p14="http://schemas.microsoft.com/office/powerpoint/2010/main" val="2872905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F0CDAC-52CA-4965-9C5E-07F8826AD16B}"/>
              </a:ext>
            </a:extLst>
          </p:cNvPr>
          <p:cNvSpPr>
            <a:spLocks noGrp="1"/>
          </p:cNvSpPr>
          <p:nvPr>
            <p:ph type="title"/>
          </p:nvPr>
        </p:nvSpPr>
        <p:spPr/>
        <p:txBody>
          <a:bodyPr/>
          <a:lstStyle/>
          <a:p>
            <a:r>
              <a:rPr lang="cs-CZ" dirty="0"/>
              <a:t>Pozemkové vlastnictví státu - Majetek</a:t>
            </a:r>
          </a:p>
        </p:txBody>
      </p:sp>
      <p:sp>
        <p:nvSpPr>
          <p:cNvPr id="3" name="Zástupný symbol pro obsah 2">
            <a:extLst>
              <a:ext uri="{FF2B5EF4-FFF2-40B4-BE49-F238E27FC236}">
                <a16:creationId xmlns:a16="http://schemas.microsoft.com/office/drawing/2014/main" id="{EF1FD8E1-D07E-4627-829C-86CBA7CC6EB2}"/>
              </a:ext>
            </a:extLst>
          </p:cNvPr>
          <p:cNvSpPr>
            <a:spLocks noGrp="1"/>
          </p:cNvSpPr>
          <p:nvPr>
            <p:ph sz="half" idx="1"/>
          </p:nvPr>
        </p:nvSpPr>
        <p:spPr/>
        <p:txBody>
          <a:bodyPr>
            <a:normAutofit/>
          </a:bodyPr>
          <a:lstStyle/>
          <a:p>
            <a:r>
              <a:rPr lang="cs-CZ" dirty="0"/>
              <a:t>Potřebný majetek (demonstrativní výčet)</a:t>
            </a:r>
          </a:p>
          <a:p>
            <a:pPr lvl="2"/>
            <a:r>
              <a:rPr lang="cs-CZ" dirty="0"/>
              <a:t>k plnění svých funkcí anebo v souvislosti s plněním těchto funkcí</a:t>
            </a:r>
          </a:p>
          <a:p>
            <a:pPr lvl="2"/>
            <a:r>
              <a:rPr lang="cs-CZ" dirty="0"/>
              <a:t>k zajišťování veřejně prospěšných činností </a:t>
            </a:r>
          </a:p>
          <a:p>
            <a:pPr lvl="2"/>
            <a:r>
              <a:rPr lang="cs-CZ" dirty="0"/>
              <a:t>pro účely podnikání</a:t>
            </a:r>
          </a:p>
          <a:p>
            <a:pPr lvl="1"/>
            <a:r>
              <a:rPr lang="cs-CZ" dirty="0"/>
              <a:t>Výhradní majetek</a:t>
            </a:r>
          </a:p>
          <a:p>
            <a:pPr lvl="2"/>
            <a:r>
              <a:rPr lang="cs-CZ" dirty="0"/>
              <a:t>věci nezbytné k zabezpečování potřeb celé společnosti, rozvoje národního hospodářství a veřejného zájmu </a:t>
            </a:r>
          </a:p>
          <a:p>
            <a:pPr lvl="2"/>
            <a:r>
              <a:rPr lang="cs-CZ" dirty="0"/>
              <a:t>jen ve vlastnictví státu</a:t>
            </a:r>
          </a:p>
          <a:p>
            <a:pPr lvl="1"/>
            <a:r>
              <a:rPr lang="cs-CZ" dirty="0"/>
              <a:t>Nezcizitelný majetek</a:t>
            </a:r>
          </a:p>
          <a:p>
            <a:pPr lvl="2"/>
            <a:r>
              <a:rPr lang="cs-CZ" dirty="0"/>
              <a:t>věci které, jsou-li ve vlastnictví státu, nelze zcizit</a:t>
            </a:r>
          </a:p>
        </p:txBody>
      </p:sp>
      <p:sp>
        <p:nvSpPr>
          <p:cNvPr id="4" name="Zástupný symbol pro obsah 3">
            <a:extLst>
              <a:ext uri="{FF2B5EF4-FFF2-40B4-BE49-F238E27FC236}">
                <a16:creationId xmlns:a16="http://schemas.microsoft.com/office/drawing/2014/main" id="{43695241-1683-44EC-8C98-23406147B94C}"/>
              </a:ext>
            </a:extLst>
          </p:cNvPr>
          <p:cNvSpPr>
            <a:spLocks noGrp="1"/>
          </p:cNvSpPr>
          <p:nvPr>
            <p:ph sz="half" idx="2"/>
          </p:nvPr>
        </p:nvSpPr>
        <p:spPr/>
        <p:txBody>
          <a:bodyPr>
            <a:normAutofit/>
          </a:bodyPr>
          <a:lstStyle/>
          <a:p>
            <a:r>
              <a:rPr lang="cs-CZ" dirty="0"/>
              <a:t>Nepotřebný majetek (demonstrativní výčet)</a:t>
            </a:r>
          </a:p>
          <a:p>
            <a:pPr lvl="2"/>
            <a:r>
              <a:rPr lang="cs-CZ" dirty="0"/>
              <a:t>Trvale nebo dočasně</a:t>
            </a:r>
          </a:p>
          <a:p>
            <a:pPr lvl="1"/>
            <a:r>
              <a:rPr lang="cs-CZ" dirty="0"/>
              <a:t>přesahující potřeby příslušné organizační složky</a:t>
            </a:r>
          </a:p>
          <a:p>
            <a:pPr lvl="1"/>
            <a:r>
              <a:rPr lang="cs-CZ" dirty="0"/>
              <a:t>na jehož ponechání státu přestal být veřejný zájem </a:t>
            </a:r>
          </a:p>
          <a:p>
            <a:pPr lvl="1"/>
            <a:r>
              <a:rPr lang="cs-CZ" dirty="0"/>
              <a:t>nesloužící svému účelu pro ztrátu, popřípadě zastarání svých technických a funkčních vlastností nebo pro nepřiměřenou nákladnost provozu</a:t>
            </a:r>
          </a:p>
        </p:txBody>
      </p:sp>
    </p:spTree>
    <p:extLst>
      <p:ext uri="{BB962C8B-B14F-4D97-AF65-F5344CB8AC3E}">
        <p14:creationId xmlns:p14="http://schemas.microsoft.com/office/powerpoint/2010/main" val="344122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DF421C-9B59-4812-AED6-E5861BCD9956}"/>
              </a:ext>
            </a:extLst>
          </p:cNvPr>
          <p:cNvSpPr>
            <a:spLocks noGrp="1"/>
          </p:cNvSpPr>
          <p:nvPr>
            <p:ph type="title"/>
          </p:nvPr>
        </p:nvSpPr>
        <p:spPr/>
        <p:txBody>
          <a:bodyPr/>
          <a:lstStyle/>
          <a:p>
            <a:r>
              <a:rPr lang="cs-CZ" dirty="0"/>
              <a:t>Nabývání pozemkového vlastnictví státem</a:t>
            </a:r>
          </a:p>
        </p:txBody>
      </p:sp>
      <p:sp>
        <p:nvSpPr>
          <p:cNvPr id="5" name="Zástupný symbol pro obsah 4">
            <a:extLst>
              <a:ext uri="{FF2B5EF4-FFF2-40B4-BE49-F238E27FC236}">
                <a16:creationId xmlns:a16="http://schemas.microsoft.com/office/drawing/2014/main" id="{CC17AF6E-97F4-4A1E-9C9A-7C3B422E5A2D}"/>
              </a:ext>
            </a:extLst>
          </p:cNvPr>
          <p:cNvSpPr>
            <a:spLocks noGrp="1"/>
          </p:cNvSpPr>
          <p:nvPr>
            <p:ph sz="half" idx="1"/>
          </p:nvPr>
        </p:nvSpPr>
        <p:spPr/>
        <p:txBody>
          <a:bodyPr/>
          <a:lstStyle/>
          <a:p>
            <a:r>
              <a:rPr lang="cs-CZ" dirty="0"/>
              <a:t>Viz přednáška č. 3 – vznik vlastnického práva k pozemkům – obecně</a:t>
            </a:r>
          </a:p>
          <a:p>
            <a:r>
              <a:rPr lang="cs-CZ" dirty="0"/>
              <a:t>Specifické právní tituly pro stát</a:t>
            </a:r>
          </a:p>
          <a:p>
            <a:pPr lvl="1"/>
            <a:r>
              <a:rPr lang="cs-CZ" dirty="0"/>
              <a:t>Opuštění </a:t>
            </a:r>
          </a:p>
          <a:p>
            <a:pPr lvl="1"/>
            <a:r>
              <a:rPr lang="cs-CZ" dirty="0"/>
              <a:t>Odúmrť </a:t>
            </a:r>
          </a:p>
        </p:txBody>
      </p:sp>
      <p:sp>
        <p:nvSpPr>
          <p:cNvPr id="6" name="Zástupný symbol pro obsah 5">
            <a:extLst>
              <a:ext uri="{FF2B5EF4-FFF2-40B4-BE49-F238E27FC236}">
                <a16:creationId xmlns:a16="http://schemas.microsoft.com/office/drawing/2014/main" id="{BB038C1A-7DB2-47AC-8613-DD05B8BA1E0C}"/>
              </a:ext>
            </a:extLst>
          </p:cNvPr>
          <p:cNvSpPr>
            <a:spLocks noGrp="1"/>
          </p:cNvSpPr>
          <p:nvPr>
            <p:ph sz="half" idx="2"/>
          </p:nvPr>
        </p:nvSpPr>
        <p:spPr/>
        <p:txBody>
          <a:bodyPr/>
          <a:lstStyle/>
          <a:p>
            <a:r>
              <a:rPr lang="cs-CZ" dirty="0"/>
              <a:t>Smluvní nabývání – požadavky </a:t>
            </a:r>
          </a:p>
          <a:p>
            <a:pPr lvl="1"/>
            <a:r>
              <a:rPr lang="cs-CZ" dirty="0"/>
              <a:t>Písemná smlouva s projevy vůle na jedné písemnosti</a:t>
            </a:r>
          </a:p>
          <a:p>
            <a:pPr lvl="1"/>
            <a:r>
              <a:rPr lang="cs-CZ" dirty="0"/>
              <a:t>Schvalovací režim pro </a:t>
            </a:r>
          </a:p>
          <a:p>
            <a:pPr lvl="2"/>
            <a:r>
              <a:rPr lang="cs-CZ" dirty="0"/>
              <a:t>Bezúplatné nabývání </a:t>
            </a:r>
          </a:p>
          <a:p>
            <a:pPr lvl="2"/>
            <a:r>
              <a:rPr lang="cs-CZ" dirty="0"/>
              <a:t>Vyhrazené úplatné nabývání </a:t>
            </a:r>
          </a:p>
          <a:p>
            <a:pPr lvl="1"/>
            <a:r>
              <a:rPr lang="cs-CZ" dirty="0"/>
              <a:t>Oceňování</a:t>
            </a:r>
          </a:p>
          <a:p>
            <a:pPr lvl="2"/>
            <a:r>
              <a:rPr lang="cs-CZ" dirty="0"/>
              <a:t>Cena zjištěná podle zákon o oceňování </a:t>
            </a:r>
          </a:p>
          <a:p>
            <a:pPr lvl="2"/>
            <a:r>
              <a:rPr lang="cs-CZ" dirty="0"/>
              <a:t>Cena vyšší</a:t>
            </a:r>
          </a:p>
          <a:p>
            <a:pPr lvl="3"/>
            <a:r>
              <a:rPr lang="cs-CZ" dirty="0"/>
              <a:t>Veřejný zájem + souhlas Ministerstva financí</a:t>
            </a:r>
          </a:p>
        </p:txBody>
      </p:sp>
    </p:spTree>
    <p:extLst>
      <p:ext uri="{BB962C8B-B14F-4D97-AF65-F5344CB8AC3E}">
        <p14:creationId xmlns:p14="http://schemas.microsoft.com/office/powerpoint/2010/main" val="2688764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BD5859-B661-432F-B089-7D47872A0B1F}"/>
              </a:ext>
            </a:extLst>
          </p:cNvPr>
          <p:cNvSpPr>
            <a:spLocks noGrp="1"/>
          </p:cNvSpPr>
          <p:nvPr>
            <p:ph type="title"/>
          </p:nvPr>
        </p:nvSpPr>
        <p:spPr/>
        <p:txBody>
          <a:bodyPr/>
          <a:lstStyle/>
          <a:p>
            <a:r>
              <a:rPr lang="cs-CZ" dirty="0"/>
              <a:t>Hospodaření s pozemkovým vlastnictvím státu</a:t>
            </a:r>
          </a:p>
        </p:txBody>
      </p:sp>
      <p:sp>
        <p:nvSpPr>
          <p:cNvPr id="3" name="Zástupný symbol pro obsah 2">
            <a:extLst>
              <a:ext uri="{FF2B5EF4-FFF2-40B4-BE49-F238E27FC236}">
                <a16:creationId xmlns:a16="http://schemas.microsoft.com/office/drawing/2014/main" id="{F6384958-C52F-4765-BA9B-862F019926E8}"/>
              </a:ext>
            </a:extLst>
          </p:cNvPr>
          <p:cNvSpPr>
            <a:spLocks noGrp="1"/>
          </p:cNvSpPr>
          <p:nvPr>
            <p:ph sz="half" idx="1"/>
          </p:nvPr>
        </p:nvSpPr>
        <p:spPr/>
        <p:txBody>
          <a:bodyPr/>
          <a:lstStyle/>
          <a:p>
            <a:r>
              <a:rPr lang="cs-CZ" dirty="0"/>
              <a:t>PŘÍSLUŠNOST ORGANIZAČNÍ SLOŽKY hospodařit</a:t>
            </a:r>
          </a:p>
          <a:p>
            <a:pPr lvl="1"/>
            <a:r>
              <a:rPr lang="cs-CZ" dirty="0"/>
              <a:t>Dle potřebnosti </a:t>
            </a:r>
          </a:p>
          <a:p>
            <a:r>
              <a:rPr lang="cs-CZ" dirty="0"/>
              <a:t>Řešení pochybností o příslušnosti</a:t>
            </a:r>
          </a:p>
          <a:p>
            <a:pPr lvl="1"/>
            <a:r>
              <a:rPr lang="cs-CZ" dirty="0"/>
              <a:t>Opatření Ministerstva financí</a:t>
            </a:r>
          </a:p>
          <a:p>
            <a:pPr lvl="1"/>
            <a:r>
              <a:rPr lang="cs-CZ" dirty="0"/>
              <a:t>ÚZSVM</a:t>
            </a:r>
          </a:p>
          <a:p>
            <a:pPr lvl="2"/>
            <a:r>
              <a:rPr lang="cs-CZ" dirty="0"/>
              <a:t>Zemědělský půdní fond</a:t>
            </a:r>
          </a:p>
          <a:p>
            <a:pPr lvl="3"/>
            <a:r>
              <a:rPr lang="cs-CZ" dirty="0"/>
              <a:t>Neopakovatelná nabídka ve prospěch SPÚ</a:t>
            </a:r>
          </a:p>
        </p:txBody>
      </p:sp>
      <p:sp>
        <p:nvSpPr>
          <p:cNvPr id="4" name="Zástupný symbol pro obsah 3">
            <a:extLst>
              <a:ext uri="{FF2B5EF4-FFF2-40B4-BE49-F238E27FC236}">
                <a16:creationId xmlns:a16="http://schemas.microsoft.com/office/drawing/2014/main" id="{854FC255-FBE6-41C7-9DA4-6E926F80F4C3}"/>
              </a:ext>
            </a:extLst>
          </p:cNvPr>
          <p:cNvSpPr>
            <a:spLocks noGrp="1"/>
          </p:cNvSpPr>
          <p:nvPr>
            <p:ph sz="half" idx="2"/>
          </p:nvPr>
        </p:nvSpPr>
        <p:spPr/>
        <p:txBody>
          <a:bodyPr/>
          <a:lstStyle/>
          <a:p>
            <a:r>
              <a:rPr lang="cs-CZ" dirty="0"/>
              <a:t>PRÁVO STÁTNÍHO PODNIKU hospodařit</a:t>
            </a:r>
          </a:p>
          <a:p>
            <a:pPr lvl="1"/>
            <a:r>
              <a:rPr lang="cs-CZ" dirty="0"/>
              <a:t>Dle potřebnosti pro předmět podnikání</a:t>
            </a:r>
          </a:p>
          <a:p>
            <a:pPr lvl="1"/>
            <a:r>
              <a:rPr lang="cs-CZ" dirty="0"/>
              <a:t>Zakládací listina</a:t>
            </a:r>
          </a:p>
          <a:p>
            <a:pPr lvl="2"/>
            <a:r>
              <a:rPr lang="cs-CZ" dirty="0"/>
              <a:t>Určený majetek </a:t>
            </a:r>
          </a:p>
        </p:txBody>
      </p:sp>
    </p:spTree>
    <p:extLst>
      <p:ext uri="{BB962C8B-B14F-4D97-AF65-F5344CB8AC3E}">
        <p14:creationId xmlns:p14="http://schemas.microsoft.com/office/powerpoint/2010/main" val="3874129579"/>
      </p:ext>
    </p:extLst>
  </p:cSld>
  <p:clrMapOvr>
    <a:masterClrMapping/>
  </p:clrMapOvr>
</p:sld>
</file>

<file path=ppt/theme/theme1.xml><?xml version="1.0" encoding="utf-8"?>
<a:theme xmlns:a="http://schemas.openxmlformats.org/drawingml/2006/main" name="Dividenda">
  <a:themeElements>
    <a:clrScheme name="Dividenda">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a">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a">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Dividenda</Template>
  <TotalTime>487</TotalTime>
  <Words>3719</Words>
  <Application>Microsoft Office PowerPoint</Application>
  <PresentationFormat>Širokoúhlá obrazovka</PresentationFormat>
  <Paragraphs>421</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Calibri</vt:lpstr>
      <vt:lpstr>Gill Sans MT</vt:lpstr>
      <vt:lpstr>Wingdings 2</vt:lpstr>
      <vt:lpstr>Dividenda</vt:lpstr>
      <vt:lpstr>Pozemkové vlastnictví státu, obcí a krajů.</vt:lpstr>
      <vt:lpstr>Veřejný majetek = veřejné vlastnictví</vt:lpstr>
      <vt:lpstr>Transformace veřejného pozemkového vlastnictví</vt:lpstr>
      <vt:lpstr>Prameny právní úpravy</vt:lpstr>
      <vt:lpstr>Pozemkové vlastnictví státu - subjekty</vt:lpstr>
      <vt:lpstr>NS 28 Cdo 3725/2007: postavení státu v soukromoprávních vztazích</vt:lpstr>
      <vt:lpstr>Pozemkové vlastnictví státu - Majetek</vt:lpstr>
      <vt:lpstr>Nabývání pozemkového vlastnictví státem</vt:lpstr>
      <vt:lpstr>Hospodaření s pozemkovým vlastnictvím státu</vt:lpstr>
      <vt:lpstr>Hospodaření s pozemkovým vlastnictví státu</vt:lpstr>
      <vt:lpstr>Nakládání s pozemkovým vlastnictvím státu</vt:lpstr>
      <vt:lpstr>Nakládání s pozemkovým vlastnictvím státu</vt:lpstr>
      <vt:lpstr>Nakládání s pozemkovým vlastnictvím státu</vt:lpstr>
      <vt:lpstr>Věcná práva k pozemkovému vlastnictví státu</vt:lpstr>
      <vt:lpstr>Věcná práva k pozemkovému vlastnictví státu</vt:lpstr>
      <vt:lpstr>Přenechání pozemkového vlastnictví státu do užívání </vt:lpstr>
      <vt:lpstr>Pozemkové vlastnictví státu a státní podniky</vt:lpstr>
      <vt:lpstr>Pozemkové vlastnictví státu a státní podniky</vt:lpstr>
      <vt:lpstr>Státní pozemkový úřad  </vt:lpstr>
      <vt:lpstr>Státní pozemkový úřad</vt:lpstr>
      <vt:lpstr>Státní pozemkový úřad – nepřevoditelné pozemky</vt:lpstr>
      <vt:lpstr>Státní pozemkový úřad – bezúplatné převody</vt:lpstr>
      <vt:lpstr>Státní pozemkový úřad – úplatné převody</vt:lpstr>
      <vt:lpstr>Specifika úplatných převodů</vt:lpstr>
      <vt:lpstr>Lesy ve vlastnictví státu</vt:lpstr>
      <vt:lpstr>Pozemkové vlastnictví státu a ochrana přírody</vt:lpstr>
      <vt:lpstr>Pozemkové vlastnictví státu a ochrana přírody</vt:lpstr>
      <vt:lpstr>Lesy ve vlastnictví státu - převody</vt:lpstr>
      <vt:lpstr>Pozemkové vlastnictví obcí a krajů</vt:lpstr>
      <vt:lpstr>Pozemkové vlastnictví obcí a krajů – subjekty </vt:lpstr>
      <vt:lpstr>Nabývání pozemkového vlastnictví obcí/krajem</vt:lpstr>
      <vt:lpstr>Hospodaření s majetkem obce/kraje – pravidla </vt:lpstr>
      <vt:lpstr>Nakládání s majetkem obce/kraje</vt:lpstr>
      <vt:lpstr>Prezentace aplikace PowerPoint</vt:lpstr>
      <vt:lpstr>Oceňování pozemků </vt:lpstr>
      <vt:lpstr>Nakládání s majetkem obce/kraje</vt:lpstr>
      <vt:lpstr>Prezentace aplikace PowerPoint</vt:lpstr>
      <vt:lpstr>Výjimky</vt:lpstr>
      <vt:lpstr>Orgány příslušné k rozhodování o záměrech</vt:lpstr>
      <vt:lpstr>Registr smluv a veřejné pozemkové vlastnictví</vt:lpstr>
      <vt:lpstr>Předkupní právo obcí, krajů a státu dle stavebního zákona (subsidiarita OZ)</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Pozemkové vlastnictví státu, obcí a krajů.</dc:title>
  <dc:creator>Jana</dc:creator>
  <cp:lastModifiedBy>Jana Tkáčiková</cp:lastModifiedBy>
  <cp:revision>53</cp:revision>
  <cp:lastPrinted>2018-10-05T09:32:13Z</cp:lastPrinted>
  <dcterms:created xsi:type="dcterms:W3CDTF">2018-09-24T12:06:08Z</dcterms:created>
  <dcterms:modified xsi:type="dcterms:W3CDTF">2018-10-19T11:54:07Z</dcterms:modified>
</cp:coreProperties>
</file>