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71" r:id="rId13"/>
    <p:sldId id="265" r:id="rId14"/>
    <p:sldId id="269" r:id="rId15"/>
    <p:sldId id="266" r:id="rId16"/>
    <p:sldId id="268" r:id="rId17"/>
    <p:sldId id="272" r:id="rId18"/>
    <p:sldId id="273" r:id="rId19"/>
    <p:sldId id="274" r:id="rId20"/>
    <p:sldId id="275" r:id="rId21"/>
    <p:sldId id="276" r:id="rId22"/>
    <p:sldId id="288" r:id="rId23"/>
    <p:sldId id="277" r:id="rId24"/>
    <p:sldId id="278" r:id="rId25"/>
    <p:sldId id="279" r:id="rId26"/>
    <p:sldId id="280" r:id="rId27"/>
    <p:sldId id="281" r:id="rId28"/>
    <p:sldId id="286" r:id="rId29"/>
    <p:sldId id="289" r:id="rId30"/>
    <p:sldId id="282" r:id="rId31"/>
    <p:sldId id="283" r:id="rId32"/>
    <p:sldId id="285" r:id="rId33"/>
    <p:sldId id="287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1074EC6-2543-43A1-B8C8-5D79745F4A0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8301637-CA26-4D46-9BA5-68F21C2DCC0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AA55A9-4ACB-41B2-9D41-60A2EBDEBE11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525442-9EC6-4626-A590-6DA03973E13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377628-C0F7-48E3-B820-1E55118D01DC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897060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93E6BF6-B55F-4C3D-A63D-C407C9ABAED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0086F8A-D016-469C-92AB-C30A0D4AA3B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1A871B-25E1-4E97-9220-A373A3798C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6DAD80-759D-4215-B01A-C754AB6DC5F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34B194-95BC-4D1C-A3C6-3EEBB941E8C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FE6144E-81FE-44A7-8CF6-F879E15D5D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48178AAA-B96F-4AE4-9AF4-89152D60F5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9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D13AD30-F51F-47C4-8697-EE932C8FE03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172EF1E1-33BD-4E6D-9D56-11FFE262E3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47C002-31BA-45FC-A4AC-0F9C01945803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7C030FB8-C31E-4787-B5C5-413CE3DD5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F9420C10-DA5A-43EC-B2C9-EC9D1DBA01A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3FF7AE37-0CB8-4FB2-81EB-6DDADD81A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3" y="414003"/>
            <a:ext cx="1546945" cy="106738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76931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70451A21-F5AA-407F-8488-6841D3DC125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3B01877-ABF1-4198-B382-6AE539F920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E4CBC24-CD54-4B20-99EF-F344BADA7A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959384-18EB-4B12-8BCB-FEA90EECF9AF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58CDB73B-81BB-4A3A-8A21-71B3EAA4DF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AEAD551C-D16E-478B-933B-1F1AF9675BE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FEBA6617-C588-4909-BDBB-7C10255993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AAE2CAFE-EB1B-4D8A-B9E3-71520A2DA6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1EF3692-9C46-4884-A5EB-FBCF80B4533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13">
            <a:extLst>
              <a:ext uri="{FF2B5EF4-FFF2-40B4-BE49-F238E27FC236}">
                <a16:creationId xmlns:a16="http://schemas.microsoft.com/office/drawing/2014/main" id="{9BE9729B-1334-42DB-AB57-A6E0F8EE2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81071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660D7A-C8BB-4C6D-A342-7FC0FC51008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C754EE-98BF-497A-BCCD-3E935BABC5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6574CE-C282-47B3-BAC6-A9B169CAE069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A1C21B63-F89E-4118-AAA5-9331E159D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731347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9DB1E8-9640-4882-AD7B-95249D60602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6CBBCF-F116-469A-8738-807352F2E2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370CC30-F688-4E22-B6FD-546FCD3A979F}" type="slidenum">
              <a:t>‹#›</a:t>
            </a:fld>
            <a:endParaRPr lang="cs-CZ"/>
          </a:p>
        </p:txBody>
      </p:sp>
      <p:sp>
        <p:nvSpPr>
          <p:cNvPr id="4" name="Zástupný symbol pro obrázek 7">
            <a:extLst>
              <a:ext uri="{FF2B5EF4-FFF2-40B4-BE49-F238E27FC236}">
                <a16:creationId xmlns:a16="http://schemas.microsoft.com/office/drawing/2014/main" id="{904E2C2F-E6D5-4310-B6D9-4DA26CC7FA9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na ikonu přidáte obrázek.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FD0C61BC-07D5-4EF3-9103-F45099F2A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48042"/>
            <a:ext cx="865415" cy="59713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265190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F4C58B5D-9BFA-4C0B-84AE-8D6D2BF8D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873" y="2019296"/>
            <a:ext cx="4106259" cy="283331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0A1105B-57CD-4AB7-8CB7-90888CD3E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EB0E55-2C62-4F57-ABCA-48582A5133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 lvl="0"/>
            <a:fld id="{26ECA391-4B17-496D-8725-486ED52443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232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3">
            <a:extLst>
              <a:ext uri="{FF2B5EF4-FFF2-40B4-BE49-F238E27FC236}">
                <a16:creationId xmlns:a16="http://schemas.microsoft.com/office/drawing/2014/main" id="{9CC2AC94-6ABF-469D-9E55-0DB1B89B5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210" y="2434288"/>
            <a:ext cx="7673489" cy="198942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9588919-489F-45DF-B9CD-88998BAB6C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7128A55F-9BD6-4543-B464-B7B6094B39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553A6A-46F9-424B-AB98-A6C6A9E2DC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06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A22CB6F1-D97C-47A7-B284-D882CFD1EC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C38DA523-AE8F-419F-911D-504A7E0182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8CB84A-0E9A-4543-A4B1-C7ACA21C8F23}" type="slidenum">
              <a:t>‹#›</a:t>
            </a:fld>
            <a:endParaRPr lang="cs-CZ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31072CBB-6581-47AD-A5AE-EE5FC35023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5426B2F-E66A-4D68-997E-2247FEC3C72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AAD863ED-5853-4020-902C-9AA21361F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36483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9E6E993A-FD3D-4DE1-980B-647338C16E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D1F051FC-9CD1-4DF4-99CD-CBEAEE766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8B40130-1890-4E0F-BB89-3D50F2D5685C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1FD5D9BC-B205-42E2-85C7-54A534AFF3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A17E8059-5332-4A8F-BA95-FB5307BA7D9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10">
            <a:extLst>
              <a:ext uri="{FF2B5EF4-FFF2-40B4-BE49-F238E27FC236}">
                <a16:creationId xmlns:a16="http://schemas.microsoft.com/office/drawing/2014/main" id="{6DBFB600-C29E-4B33-80B1-D099A83D9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3" y="414003"/>
            <a:ext cx="1535990" cy="105983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1248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7B421A01-9314-4244-B5A2-C3680AAA57C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5FC1E458-3DE0-4F9E-9793-791B04CE52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14765037-82D2-48DD-88DD-D00A4E8325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1E6C1F-E36F-4CE4-94A0-F07E2AEA7D13}" type="slidenum">
              <a:t>‹#›</a:t>
            </a:fld>
            <a:endParaRPr lang="cs-CZ"/>
          </a:p>
        </p:txBody>
      </p:sp>
      <p:sp>
        <p:nvSpPr>
          <p:cNvPr id="5" name="Zástupný symbol pro text 7">
            <a:extLst>
              <a:ext uri="{FF2B5EF4-FFF2-40B4-BE49-F238E27FC236}">
                <a16:creationId xmlns:a16="http://schemas.microsoft.com/office/drawing/2014/main" id="{1C1C9C58-71F7-4978-83A5-BC91F182CB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F4B1FF92-82FB-49B3-998C-92A805FCC1D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7" name="Obrázek 9">
            <a:extLst>
              <a:ext uri="{FF2B5EF4-FFF2-40B4-BE49-F238E27FC236}">
                <a16:creationId xmlns:a16="http://schemas.microsoft.com/office/drawing/2014/main" id="{DA44AA2C-99EB-4F0F-86C6-A427B92BB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20485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223C69-CB96-44B8-A758-FF8CBF224B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98B8F8-B297-4E89-BC44-EFB224CC9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0D1BD1-BB55-46AC-9C19-3D5B655CB998}" type="slidenum">
              <a:t>‹#›</a:t>
            </a:fld>
            <a:endParaRPr lang="cs-CZ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03F41C70-D352-454C-8ECC-2C4C5C64D1C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3D468197-9A52-4BD4-A90B-98B5AFEB4D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BB66C41B-FAA2-49CA-A6C3-BE86589AF74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9D675B2-DDD8-48F2-BA8A-D2637734EE8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1996"/>
            <a:ext cx="5219998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BA178E0-CDEF-4435-B908-C7EAE5A3026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690268"/>
            <a:ext cx="5219998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11">
            <a:extLst>
              <a:ext uri="{FF2B5EF4-FFF2-40B4-BE49-F238E27FC236}">
                <a16:creationId xmlns:a16="http://schemas.microsoft.com/office/drawing/2014/main" id="{6600251F-64EF-4428-871D-EC6A96343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7149467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DE3FCE90-7D3C-4CDF-9EEA-1672AFCCB61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139" y="1695078"/>
            <a:ext cx="5218416" cy="38967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0E97770-1DC6-4FDF-856B-D9C80230E3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6DC6B917-A9E1-412B-86DD-2B1BF5FBFE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7609F5-8F0E-4C85-A04A-F512C167C4F4}" type="slidenum">
              <a:t>‹#›</a:t>
            </a:fld>
            <a:endParaRPr lang="cs-CZ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15B074D0-26C2-4E75-9915-6E8645BF7A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8579643D-DA10-4850-B120-C5131255115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5599666"/>
            <a:ext cx="521840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36BB7C33-B796-4E3F-9038-68ED4CEDA27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667024"/>
            <a:ext cx="5219998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12">
            <a:extLst>
              <a:ext uri="{FF2B5EF4-FFF2-40B4-BE49-F238E27FC236}">
                <a16:creationId xmlns:a16="http://schemas.microsoft.com/office/drawing/2014/main" id="{10D6C59E-D52D-459C-BCD9-93000C969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73178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E2E62458-D177-4DEB-98B1-C52EF3C7AC1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886A3F9-B30F-4A71-85F2-70F9D41629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CA835D3-B377-47E5-B0F6-35A34E4915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3526E6-26AD-41F0-8661-81C5A95E24EB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23E145D7-84C5-465E-9636-83768A9534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8E15BBA5-2811-4DC6-B2B4-13CA92888C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1E34FCE-E8EB-4343-A955-ED9A74E5A7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A9C120EB-4BB1-45DA-83FC-39D97A196EF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145961CD-E7EC-462C-9341-4C4A54DB9C5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279EC3EF-E815-4BAF-87EE-A84FD425E4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28329FF2-820F-4C8C-A2FC-96171694F91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667F933E-E602-4A7D-A002-899F6560446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43019549-5B8D-4C33-A5D7-F74FE33F7C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A35857EC-69AC-4373-9141-AD4D3F4370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15" name="Obrázek 16">
            <a:extLst>
              <a:ext uri="{FF2B5EF4-FFF2-40B4-BE49-F238E27FC236}">
                <a16:creationId xmlns:a16="http://schemas.microsoft.com/office/drawing/2014/main" id="{76F1FC26-3121-4959-9B2D-86E28E788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963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5350A7-7FB0-4385-886B-A1F8444CA1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44EF4-32CD-4D7D-8E91-02C9714774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8BA8F6-2DF2-434E-957E-F6DE1F76A43F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E8D361F-ED97-4D0E-B6BD-1F7E143167C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72207" y="692145"/>
            <a:ext cx="5200988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obsah 12">
            <a:extLst>
              <a:ext uri="{FF2B5EF4-FFF2-40B4-BE49-F238E27FC236}">
                <a16:creationId xmlns:a16="http://schemas.microsoft.com/office/drawing/2014/main" id="{7C36FF56-55D9-4401-95CE-221507B4C5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139" y="692145"/>
            <a:ext cx="5218416" cy="4899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589DA92A-4949-4FF1-9D0A-72781D95535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5599666"/>
            <a:ext cx="521840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7" name="Obrázek 10">
            <a:extLst>
              <a:ext uri="{FF2B5EF4-FFF2-40B4-BE49-F238E27FC236}">
                <a16:creationId xmlns:a16="http://schemas.microsoft.com/office/drawing/2014/main" id="{D3B7A696-368A-4865-A442-638942DAA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4833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834F74-FCB0-4047-B6CC-72CDE21A29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F37AF4-D32F-444E-B1B1-0B391D5217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4C6BEF-1EF5-4290-A53D-9D17019B2EE6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1504B8-C2F1-429E-9D7D-B8D53343DAD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4CC1E63B-10E1-41C4-BCD9-F24211931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277" y="6054352"/>
            <a:ext cx="867344" cy="5984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197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F2CB4F13-A229-4428-9CD3-ED0DD1D67C0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7850027A-3BC3-4B77-A629-5D630DD80EF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EF74D518-9A34-4005-A3E4-22366D1C9AF8}" type="slidenum">
              <a:t>‹#›</a:t>
            </a:fld>
            <a:endParaRPr lang="cs-CZ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A452284-81A0-427F-A5E6-6E65B3ECC2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038A7DF-6A7E-4270-B8D5-5AB9D83764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cs-CZ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>
            <a:extLst>
              <a:ext uri="{FF2B5EF4-FFF2-40B4-BE49-F238E27FC236}">
                <a16:creationId xmlns:a16="http://schemas.microsoft.com/office/drawing/2014/main" id="{70B79C22-F731-4464-9E72-B38F3F7E53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1903204"/>
            <a:ext cx="11361602" cy="1171584"/>
          </a:xfrm>
        </p:spPr>
        <p:txBody>
          <a:bodyPr/>
          <a:lstStyle/>
          <a:p>
            <a:pPr lvl="0"/>
            <a:r>
              <a:rPr lang="cs-CZ"/>
              <a:t>Trestní řízení proti právnickým osobám</a:t>
            </a:r>
            <a:br>
              <a:rPr lang="cs-CZ"/>
            </a:br>
            <a:r>
              <a:rPr lang="cs-CZ"/>
              <a:t>Mezinárodní justiční spolupráce ve věcech trestních</a:t>
            </a:r>
          </a:p>
        </p:txBody>
      </p:sp>
      <p:sp>
        <p:nvSpPr>
          <p:cNvPr id="3" name="Podnadpis 4">
            <a:extLst>
              <a:ext uri="{FF2B5EF4-FFF2-40B4-BE49-F238E27FC236}">
                <a16:creationId xmlns:a16="http://schemas.microsoft.com/office/drawing/2014/main" id="{8FB31B7B-D050-4A6D-9624-07FFDF7A26F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/>
          <a:p>
            <a:pPr lvl="0"/>
            <a:r>
              <a:rPr lang="cs-CZ" sz="2400"/>
              <a:t>Základy trestního práva procesního II.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3CC4208-1B62-4BAF-9F39-D77317D8DCA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AC99BC-DFEE-46D4-A873-3145D1AF065F}" type="slidenum">
              <a:t>10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DD1B35E-14A7-4B48-882C-F8332F9A3F4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„Kauce“ na zrušení, zánik či přeměnu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9BE2B1-54E5-4046-9071-8255EF60851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před povolením zrušení, zániku či přeměny může soud žádat záruku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peněžitá záruka ve výši předpokládaného peněžitého trestu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jiná záruka, je-li očekáván jiný trest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složení částky odpovídající nákladům na předpokládané uveřejnění rozsudku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příp. odevzdání do úschovy věcí, na něž patrně dopadne předpokládaný trest propadnutí věci</a:t>
            </a:r>
          </a:p>
          <a:p>
            <a:pPr marL="662400" lvl="2" indent="0" algn="just">
              <a:lnSpc>
                <a:spcPts val="1800"/>
              </a:lnSpc>
              <a:spcBef>
                <a:spcPts val="0"/>
              </a:spcBef>
              <a:buNone/>
            </a:pPr>
            <a:r>
              <a:rPr lang="cs-CZ" sz="2300" kern="0">
                <a:solidFill>
                  <a:srgbClr val="000000"/>
                </a:solidFill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86ED3BB-FAA9-439A-9E1E-C26F1C3F233E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AAEBB-DFE1-484F-B085-70E56918CF92}" type="slidenum">
              <a:t>11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A10F0CC-A7B7-4416-AB22-569F157489F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Zajišťovací instituty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88C3812-270B-4441-9635-BC7510AE5B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404" y="1358999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zajištění důkazů se uplatní dle TŘ tam, kde to povaha připouští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vydání věci, prohlídka nebytových prostor atd.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vyloučena ve vztahu k právnické osobě je např. osobní prohlídka, vstup do obydlí atd.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tím není dotčena možnost v řízení proti PO těchto institutů užít ve vztahu k FO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zajišťovací instituty týkající se majetku se zpravidla uplatní bez omezení dle TŘ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zajištění nástrojů a výnosů z trestné činnosti a náhradních hodnot dle § 79a TŘ, zajištění nároku poškozeného dle § 47 TŘ, zajištění výkonu majetkových sankcí (§ 344a TŘ, § 347 TŘ, § 358b TŘ)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zajištění osoby obviněného z povahy věci silně modifikováno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vyloučeno zadržení, vazba či předvedení PO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pořádková pokuta možná ve výši až 500.000,- Kč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E733E4A-CD2D-4E62-87DE-2FD18C4BAD40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5250E76-A90E-43E8-A949-E7B95A80859E}" type="slidenum">
              <a:t>12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F4FF48-962B-4A6C-998D-C37E71F4A28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Zajišťovací opatření dle § 33 ZTOPO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851CC6-CC02-4907-B973-692CC8AE40D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náhrada za vazbu předstižnou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důvod vazby útěkové je u PO je nonsens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vazbu koluzní nahrazuje odpovědnost konkrétní fyzické osoby za trestný čin nadržování dle § 366 TZ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důvod vazby předstižné v úvahu připadá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dočasné pozastavení výkonu jednoho či více předmětu činnosti PO či omezit nakládání s jejím majetkem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musí přihlédnout k zájmům třetích osob (srov. k tomu zvláště § 33a ZTOPO)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rozhoduje vždy soud (v přípravném řízení na návrh SZ)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opatření lze uložit k širšímu spektru činností, než k nimž je možno uložit trest zákazu činnosti (např. předmět činnosti spolku, který nepodléhá žádné právní regulaci)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na žádost možnost povolit jednotlivý úkon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4FE4B4C-BBB3-4D85-AAE4-FB862EB0FC2C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1556F9-C098-4F3B-9A16-EF4F7F1C28E1}" type="slidenum">
              <a:t>13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CDA3526-B86D-44A1-8F08-F06D34BBA6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Oprávnění činit za právnickou osobu úkony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A89595C-E19C-4940-82DB-68CA284333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b="1"/>
              <a:t>inkompatibilita </a:t>
            </a:r>
            <a:r>
              <a:rPr lang="cs-CZ"/>
              <a:t>s postavením obviněného, svědka či poškozeného (§ 34 odst. 4 ZTOPO)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osoba, která by k tomu byla oprávněna dle OSŘ (§ 21),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pověřený člen statutárního orgánu,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pověřený zaměstnanec či člen (např. u družstva),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vedoucí odštěpného závodu, týká-li se daná záležitost tohoto odštěpného závodu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prokurista, může-li podle udělené prokury jednat samostatně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zmocněnec, kterého si sama právnická osoba zvolí za tímto účelem,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opatrovník, který byl právnické osobě ustanoven,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nouzové řešení – není-li nikdo, kdo by za ni mohl činit úkony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obhájce. 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1710DCC-DDB8-4835-A1D3-F073FD8D5562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6800E5-B5D5-4D6E-98A7-666A09E23620}" type="slidenum">
              <a:t>14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Zástupný symbol pro text 5">
            <a:extLst>
              <a:ext uri="{FF2B5EF4-FFF2-40B4-BE49-F238E27FC236}">
                <a16:creationId xmlns:a16="http://schemas.microsoft.com/office/drawing/2014/main" id="{78BA8280-4A7E-4227-A613-AB582DACC94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U FO (§ 202 TŘ)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8F33957E-DF53-4A53-85D8-177D8471C3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Vedení hlavního líčení v nepřítomnosti</a:t>
            </a: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0B01D408-AF10-4CB6-B161-264854E7DC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U PO (§ 34 TOPOZ)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60AAA739-1B4C-4362-9B3C-C578F0A3DD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1996"/>
            <a:ext cx="5219998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chybí řádná omluva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věc lze spolehlivě rozhodnout a účelu dosáhnout i bez něj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 řádně byli: trestní stíhání zahájeno, obžaloba doručena, obžalovaný předvolán 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obžalovaný již byl vyslechnut a poučen o možnosti prostudovat spis a navrhnout doplnění dokazování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obžalovaný není ve vazbě či výkonu trestu a horní hranice trestní sazby nepřevyšuje 5 let 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  <p:sp>
        <p:nvSpPr>
          <p:cNvPr id="7" name="Zástupný symbol pro obsah 7">
            <a:extLst>
              <a:ext uri="{FF2B5EF4-FFF2-40B4-BE49-F238E27FC236}">
                <a16:creationId xmlns:a16="http://schemas.microsoft.com/office/drawing/2014/main" id="{4F4AA6F1-7F42-44CA-80AB-D1C4FD5C11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690268"/>
            <a:ext cx="5219998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chybí řádná omluva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řádně byly: trestní stíhání zahájeno, obžaloba doručena, osoba za PO řádně a včas předvolána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400"/>
              <a:t>PO byla upozorněna na možnost prostudovat spis a navrhnout doplnění dokazování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999A37-2BAB-414B-93B1-5E8CF9297626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09BBE0-1CD2-493E-B37D-0AAE44C0F958}" type="slidenum">
              <a:t>15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ED65CBA-2EA7-48CF-93AF-D8EB611B1C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Výkon trestů neupravených v TŘ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DDBA25-DF9C-4CF9-8713-EBC0E81BFA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Trest zrušení PO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rozhodnutím začíná likvidace PO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předseda senátu jmenuje a odvolává likvidátora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postupuje se dle § 187 OZ, speciálních úprav v něm a zvláštních předpisů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Tresty zákazu přijímání dotací a subvencí a plnění veřejných zakázek nebo účasti na veřejné soutěži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přiměřené užití ustanovení o výkonu trestu zákazu činnosti</a:t>
            </a:r>
          </a:p>
          <a:p>
            <a:pPr marL="323999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Trest uveřejnění rozsudku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konstrukce stejná, jako uveřejnění rozsudku dle § 155 odst.4 OSŘ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nesplnění je vymáháno ukládáním pořádkových pokut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nesplnění není mařením výkonu úředního rozhodnutí a vykázání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A0D7E28-7E54-47CB-BCDA-31A8841F5F05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086A79-EB7A-49A4-9A1B-7A2544683038}" type="slidenum">
              <a:t>16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E7322B5-F837-4F74-A1F1-FB891876B9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Právnická osoba a zvláštní způsoby řízení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222FDD0-B7AF-4883-A7F0-55DEC55D964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podmíněné zastavení trestního stíhání je možné i u PO (Rt 28/2015)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narovnání pravděpodobně také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ve společném trestním řízení doznání činí stíhaná FO, souhlas s podmíněným zastavením ale osoba, která je oprávněna za PO jednat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co když se však FO doznat nechce, ale PO ano? </a:t>
            </a: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dohoda o vině a trestu patrně také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řízení před samosoudcem včetně trestního příkazu také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323999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06F2D5E-D12F-4207-BAAE-59D155DA1F0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2EBBBBE-F829-4C91-AE3B-9ADC9C98BB2C}" type="slidenum">
              <a:t>17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6D5F0C1-7513-4481-B86E-264B85EC8FF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Mezinárodní justiční spolupráce ve věcech trestních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16D2081-0ACC-4F95-8D64-5B8934F42C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Proč?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územní suverenita států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výskyt přeshraniční kriminality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hranice mají státy, pachatelé jsou bez hranic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Jak?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spolupráce na základě mezinárodních smluv, vzájemné praxe, unijního práva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české orgány postupují zejména dle ZMJS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135B0E-B489-4946-940F-46DC1FC92E6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69DE3B-4C5E-4F82-B694-90B43A602BC0}" type="slidenum">
              <a:t>18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1247B2-67FE-443B-B112-C28468792C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Trocha historie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9FD287-8BEE-4890-AC3C-37D9E64B671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Mírová smlouva mezi Ramesse II. a Chattušilišem III. cca 1270 př. n. l.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smlouva obsahovala mimo jiné klauzuli o vydávání uprchlíků, včetně politických (srov. dnešní Úmluvu o právním postavení uprchlíků) mezi starověkým Egyptem a Chetitskou říší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První moderní formy již v 19. a počátkem 20. století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Mezinárodní úmluva ze dne 4. 5. 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1910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, aby byl potlačen obchod s děvčaty, č. 26/1913 ř.z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.,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či Úmluva o potírání penězokazectví č. 15/1932 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Sb.z.n </a:t>
            </a: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Rozkvět po 2. světové válce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Londýnská dohoda o stíhání a potrestání hlavních válečných zločinců Osy (Norimberský proces)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Evropská úmluva o vydávání (1957</a:t>
            </a:r>
            <a:r>
              <a:rPr lang="cs-CZ" sz="2000" kern="0" smtClean="0">
                <a:solidFill>
                  <a:srgbClr val="000000"/>
                </a:solidFill>
                <a:latin typeface="Arial"/>
              </a:rPr>
              <a:t>) a další úmluvy na půdě Rady Evropy</a:t>
            </a: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662400" lvl="2" indent="0" algn="just">
              <a:lnSpc>
                <a:spcPts val="1800"/>
              </a:lnSpc>
              <a:spcBef>
                <a:spcPts val="0"/>
              </a:spcBef>
              <a:buNone/>
            </a:pPr>
            <a:endParaRPr lang="cs-CZ" sz="23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6974A71-104E-461F-A522-D390C151802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8BF6FD-827D-4EB5-94F9-9A17AA39392D}" type="slidenum">
              <a:t>19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2A0AF28-7A8F-4E93-90F2-F5B9268E9D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Obecné zásady mezinárodní justiční spolupráce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1A6010-C299-4DD0-B844-8D04A57F66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vyplývají ze zásady svrchované rovnosti mezi státy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státy respektují vzájemně svou suverenitu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zásada reciprocity, zásada speciality, zásada ochrany veřejného pořádku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mezinárodní justiční spolupráce možná jen na společném právním základě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dvoustranná mezinárodní smlouva (typicky smlouvy o právní pomoci – ČR např. s Indií, Afghánistánem, Kanadou, Austrálií, Spojenými státy americkými)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vícestranné mezinárodní smlouvy (typicky v rámci Rady Evropy – Úmluva o vzájemné pomoci ve věcech trestních, Úmluva o předávání trestního stíhání, Úmluva o předávání odsouzených osob),</a:t>
            </a:r>
          </a:p>
          <a:p>
            <a:pPr marL="323999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právní obyčej vyplývající z reciprocity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C889B6C-64F7-46E2-891F-0E06BD730067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16F573E-796A-4818-931E-CD851D83D34B}" type="slidenum">
              <a:t>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E8A2EA-453C-463E-9E61-920C2D81AF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Trestní řízení proti právnickým osobám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75728F-846A-4AAA-B116-BF9633D798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Proč?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zákon č. 141/1961 Sb., trestní řád (dále jen „TŘ“) je „dimenzovaný“ na osoby fyzické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 řízením proti právnické osobě původně v podstatě nepočítal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potřeba upravit některé postupy a instituty specifiky „na míru“ právnickým osobám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Jak?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procesní ustanovení zákona č. 418/2011 Sb., o trestní odpovědnosti právnických osob a řízení proti nim (dále jen „ZTOPO“)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subsidiarita ZTOPO vůči TŘ a zákona č. 104/2013, Sb., o mezinárodní justiční spolupráci ve věcech trestních (dále jen „ZMJS“)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nestanoví-li ZTOPO jinak či není-li to z povahy věci vyloučeno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323999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C66493-92AE-4AEE-8674-B3ABF6911EB5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07BF4C-B51F-4233-81EF-6D9FFFC8708A}" type="slidenum">
              <a:t>20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7329245-6D58-4E0B-ADF6-148D7685C5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1235781" cy="451576"/>
          </a:xfrm>
        </p:spPr>
        <p:txBody>
          <a:bodyPr/>
          <a:lstStyle/>
          <a:p>
            <a:pPr lvl="0"/>
            <a:r>
              <a:rPr lang="cs-CZ"/>
              <a:t>Obecné formy mezinárodní justiční spolupráce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E295F15-7FED-48D2-B45E-FBA8917BB54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vydávání osob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právní pomoc v užším slova smyslu (tzv. dožádání)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předání trestního řízení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uznávání cizozemských rozhodnutí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průvoz osob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Tato spolupráce může probíhat na různých úrovních styku: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diplomatický a konzulární (diplomatická cesta)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meziministerský (příslušné ministerstvo jednoho státu může přímo kontaktovat ministerstvo druhého)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přímý styk (justiční orgány obou států se mohou přímo kontaktovat)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796551-6DBD-46D2-97AE-540FC7FEBD58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82EBF03-9E61-4091-B9FD-B5E832D7EFC0}" type="slidenum">
              <a:t>21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7FF17EF-103A-447C-A8A5-735C380670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Vydávání osob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04AF975-E3E7-402D-9A98-0F9ECA7B29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některé státy své občany nevydávají (např. arabské země, Venezuela, Brazílie)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zásada reciprocity jim pak značně ztěžuje mezinárodní justiční spolupráci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žádost o vydání zpravidla probíhá na úrovni meziministerského styku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žádost je následně postoupena ministerstvem příslušným orgánům činným v trestním řízení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řízení probíhá zpravidla dvoufázově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justiční fáze – soud posuzuje, zda jsou splněny všechny právní předpoklady pro povolení vydání; nejsou-li splněny, vydání nepovolí a řízení končí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administrativní (politická) fáze – pokud soud povolí, věc se přesouvá na ministerstvo, které se rozhodne s ohledem na mezinárodněpolitické zájmy, zda osoba bude vydána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osobu, o jejíž vydání jde, lze vzít do tzv. předběžné vazby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A25A4F-9219-495B-95AD-4DA44C68D4EE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1E71CD5-87BD-4CEA-A647-D5AD568DDD69}" type="slidenum">
              <a:t>22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C244CBE-5844-46DD-8B31-12B8AFDFED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Právní předpoklady vydání osoby z ČR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242863-4526-47BE-BA63-9C951C23BB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66003" y="117157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extradiční trestný čin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horní hranice alespoň 1 rok či již byl uložen trest či ochranné opatření alespoň na 4 měsíce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nesmí jít o trestný čin výlučně vojenského či politického charakteru, příp. charakteru daňového, celního či devizového a není zaručena vzájemnost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nejde o občana ČR ani o osobě, které zde byla udělena mezinárodní ochrana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za trestný čin lze v cizím státě uložit trest smrti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justiční fáze – soud posuzuje, zda jsou splněny všechny právní předpoklady pro povolení vydání; nejsou-li splněny, vydání nepovolí a řízení končí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dle českého práva je trestný čin promlčený, jeho stíhání nepřípustné či je založena překážka věci rozsouzené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 ČR se pro stejný skutek vede trestní řízení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 cizím státě hrozí vydávané osobě pronásledování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zásada speciality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B49E972-6792-4B7F-9446-6C2E2275A0A5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4E95A89-4A81-4309-98C9-1B51CA644BB0}" type="slidenum">
              <a:t>23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9F42286-5A50-4B27-AF82-09194077003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Právní pomoc v užším slova smyslu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01E6326-6238-4617-B428-F930F871F5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179191"/>
            <a:ext cx="10753197" cy="4660422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typicky zajištění či provedení důkazu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včetně např. provedení výslechu prostřednictvím videokonferenčního zařízení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doručení písemnosti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skryté vyšetřování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podstatě použití agenta (§ 158e TŘ), ale na území cizího státu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přeshraniční sledování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umožnění policejnímu orgánu cizího státu překročit státní hranici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obdobně přeshraniční odposlech, přeshraniční sledování zásilky atd.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poskytování informací z rejstříku trestů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společný vyšetřovací tým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 ČR uzavírá NSZ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působí-li na území ČR, vede jej dozorový státní zástupce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 našem území cizí členové týmu nesmí přímo vykonávat pravomoci OČTŘ, ale mohou se zpravidla účastnit úkonů trestního řízení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AFE38D2-BED1-4B91-B718-19A299B5C71A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0620A5-95B8-448C-B69E-1B82924CE024}" type="slidenum">
              <a:t>24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E1DB2DE-1DFF-4652-9161-C41DB61532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Předání a převzetí trestního řízení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9D9E98-4945-4C3C-A63B-FFA04E514E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oboustranná trestnost, oboustranná jurisdikce</a:t>
            </a: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předání z ČR do ciziny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byly nashromážděny všechny dostupné důkazy a účelu trestního řízení bude lépe dosaženo v cizím státě</a:t>
            </a:r>
          </a:p>
          <a:p>
            <a:pPr marL="1200150" lvl="2" indent="-285750">
              <a:lnSpc>
                <a:spcPts val="1800"/>
              </a:lnSpc>
              <a:spcBef>
                <a:spcPts val="0"/>
              </a:spcBef>
              <a:buClr>
                <a:srgbClr val="5AC8AF"/>
              </a:buClr>
              <a:buSzPct val="80000"/>
              <a:buFont typeface="Arial" pitchFamily="34"/>
            </a:pPr>
            <a:r>
              <a:rPr lang="cs-CZ" sz="1500" kern="0">
                <a:solidFill>
                  <a:srgbClr val="000000"/>
                </a:solidFill>
                <a:latin typeface="Arial"/>
              </a:rPr>
              <a:t>jsou zde důkazy, již se zde vede trestní řízení, obviněný se tam nachází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přebírajícím státě nehrozí trest smrti či porušení některého z lidských práv předávané osoby ani zde nehrozí riziko pronásledování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zasažený chráněný zájem nevyžaduje projednání věci v ČR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nevyžaduje to ani poškozený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předáním nevzniknou zbytečné průtahy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převzetí z ciziny do ČR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rozhoduje NSZ, je-li umožněn přímý styk, pak dozorový státní zástupce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zachována použitelnost důkazů získaných v souladu se zákonem předávajícího státu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převzaté trestní řízení lze vrátit zpět, je-li zjištěno, že tak bude lépe dosaženo jeho účelu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16DF68-6DB9-4532-8BF6-78533421CE5B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A247A2-D6AB-4774-8E0E-6350EF0376AE}" type="slidenum">
              <a:t>25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063D58F-A1AB-429C-816B-C928642C04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Uznávání cizozemských rozhodnutí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8E332F6-A18C-4A2A-A026-039B3086E5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Uznání cizího rozhodnutí ČR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jen rozhodnutí odsuzující či podmíněně upouštějící od potrestání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oboustranná trestnost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bylo výsledkem spravedlivého procesu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čin nebyl dle českého práva promlčen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není zde překážka věci rozsouzené či litispendence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nejde o trestný čin výlučně vojenský či politický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jde o našeho občana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možnost tzv. humanitárního uznání se souhlasem odsouzené osoby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návrh na uznání podává ministerstvo, to může i rozhodnutí soudu o uznání napadnout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8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Předání výkonu rozhodnutí z ČR (trest zásadně alespoň 1 rok)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musí to být účelné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souhlas soudu prvého stupně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nebudou tak porušena základní práva odsouzeného </a:t>
            </a:r>
          </a:p>
          <a:p>
            <a:pPr marL="662400" lvl="2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23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A517F6F-30AE-4DD8-A798-D65035A8BBDD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8DF95F-E17D-428D-B4AE-6755A34971B5}" type="slidenum">
              <a:t>26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F8976E2-7571-4532-8C46-AB604D8A670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Spolupráce v trestních věcech v rámci EU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6AE98EF-6E6D-4194-9B87-49DC141931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Obecné formy zde nepostačují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spolupráce mezi členskými státy je mnohem užší, podstatná část svrchovanosti byla převedena na unijní úroveň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justiční (stejně tak policejní) spolupráce ve věcech trestních na tradičním základě byla neudržitelná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zavádění institutů, které ji činí pružnější a rychlejší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Tzv. fikce jednotného justičního území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rámci schengenského prostoru nejsou hranice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vybudováno na předpokladu vysokého stupně důvěry mezi jednotlivými členskými státy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typicky se uplatňuje u tzv. evropských příkazů a evropského zatýkacího rozkazu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5E7621-F161-46C3-8EB4-B31290DDED66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BAF747-05B4-4A5A-A8B4-92EC25A2D785}" type="slidenum">
              <a:t>27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2A4522B-3544-432A-8FD6-FD111E84B00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Evropský zatýkací rozkaz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2A5CF2-9B48-44CF-A254-1039166760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vydá jeden členský stát a EZR platí na území všech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i když výjimečně některý z členských států odepře EZR vykonat, v ostatních pořád platí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vydává soud, před nímž se řízení vede 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příp. soud, který rozhoduje v přípravném řízení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terminologický rozdíl – ne vydání, ale předání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srov. nález Ústavního soudu Pl. ÚS 66/04 – nejde o vydání, a tedy předat lze i českého státního občana  </a:t>
            </a: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800" kern="0">
              <a:solidFill>
                <a:srgbClr val="000000"/>
              </a:solidFill>
              <a:latin typeface="Arial"/>
            </a:endParaRPr>
          </a:p>
          <a:p>
            <a:pPr marL="251999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Neprobíhá dvoufázové řízení, vydáním EZR splňujícím všechny podmínky zásadně vzniká povinnost ostatních členských států EZR vykonat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FB787EB-7912-4A29-9A30-6C6DD9A9ACB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22D38C-D655-4D60-94C6-07D8ED06E335}" type="slidenum">
              <a:t>28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Zástupný symbol pro text 5">
            <a:extLst>
              <a:ext uri="{FF2B5EF4-FFF2-40B4-BE49-F238E27FC236}">
                <a16:creationId xmlns:a16="http://schemas.microsoft.com/office/drawing/2014/main" id="{7BBE78BC-4994-4E43-B492-06596F3E9B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Klasická extradice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51AF8E25-78D1-4DE1-9632-24688421D8A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Srovnání EZR a klasické extradice</a:t>
            </a: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D3B8E0BD-2B7D-4489-B20E-075E8DBE32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70323" y="1290511"/>
            <a:ext cx="5100962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Evropský zatýkací rozkaz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2D5B8BA3-118E-4CA9-8EB5-AAA10C2CED1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1996"/>
            <a:ext cx="5650324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styk diplomatický, konzulární či meziministerský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fáze justiční a fáze administrativní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povinnost soudu odepřít, nejsou-li splněny podmínky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možnost politického odepření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důsledná zásada oboustranné trestnosti</a:t>
            </a:r>
          </a:p>
        </p:txBody>
      </p:sp>
      <p:sp>
        <p:nvSpPr>
          <p:cNvPr id="7" name="Zástupný symbol pro obsah 7">
            <a:extLst>
              <a:ext uri="{FF2B5EF4-FFF2-40B4-BE49-F238E27FC236}">
                <a16:creationId xmlns:a16="http://schemas.microsoft.com/office/drawing/2014/main" id="{167ED1BD-EE9A-497C-8519-6BDB032399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454136" y="1690268"/>
            <a:ext cx="5017139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přímý styk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jen fáze vykonání 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omezený katalog důvodů pro odmítnutí vykonání soudem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povinnost vykonat, jsou-li právní předpoklady splněny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nepřezkoumávání oboustranné trestnosti u dvaatřiceti kategorií trestných činů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DCC5A82-1F67-45E0-AF1F-BB922ED918AD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626080-244D-40A5-B885-130DDEC39805}" type="slidenum">
              <a:t>29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C36A154B-77A0-4589-8FA8-38AC0C14A1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Společný vyšetřovací tým</a:t>
            </a:r>
          </a:p>
        </p:txBody>
      </p:sp>
      <p:sp>
        <p:nvSpPr>
          <p:cNvPr id="4" name="Zástupný symbol pro obsah 8">
            <a:extLst>
              <a:ext uri="{FF2B5EF4-FFF2-40B4-BE49-F238E27FC236}">
                <a16:creationId xmlns:a16="http://schemas.microsoft.com/office/drawing/2014/main" id="{1369AE08-9788-4EA6-8DAD-A09BE40107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na základě </a:t>
            </a:r>
            <a:r>
              <a:rPr lang="cs-CZ" i="1"/>
              <a:t>ad hoc </a:t>
            </a:r>
            <a:r>
              <a:rPr lang="cs-CZ"/>
              <a:t>dohody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pravidla obdobná jako u společného vyšetřovacího </a:t>
            </a:r>
            <a:r>
              <a:rPr lang="cs-CZ" smtClean="0"/>
              <a:t>týmu </a:t>
            </a:r>
            <a:r>
              <a:rPr lang="cs-CZ"/>
              <a:t>ve standardní MJS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úprava regresních nároků za škodu způsobenou v souvislosti s nesprávným úředním postupem či nezákonným rozhodnutím 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FBC345-BBFA-45AE-9907-4539ACAC83A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6B38F9-9E7F-4E0A-9701-FD7E0C3045FE}" type="slidenum">
              <a:t>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592622-1247-45C4-A471-79EE318DF7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Základní zásady trestního řízení proti PO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687A1B-BA00-400B-BFFE-E93D1933B8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katalog v zásadě stejný jako u FO (§ 2 TŘ)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zásada legality, vyhledávací, materiální pravdy, rychlost a hospodárnost, presumpce neviny, přiměřenosti, poučovací atd.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rychlost řízení zejména tam, kde byl zajištěn majetek – uplatní se i u PO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jen dílčí modifikace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právo na formální obhajobu –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nutná obhajoba je vyloučena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(§ 35 odst. 2 ZTOPO)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právo na tlumočníka – PO nemá, může je však využít kterákoliv osoba, která za ni jedná (§ 2 odst. 14 TŘ)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prakticky se neuplatní zásada spolupráce se zájmovými sdruženími (§ 2 odst. 7 TŘ)</a:t>
            </a:r>
            <a:br>
              <a:rPr lang="cs-CZ" sz="2000" kern="0">
                <a:solidFill>
                  <a:srgbClr val="000000"/>
                </a:solidFill>
                <a:latin typeface="Arial"/>
              </a:rPr>
            </a:br>
            <a:r>
              <a:rPr lang="cs-CZ" sz="2000" kern="0">
                <a:solidFill>
                  <a:srgbClr val="000000"/>
                </a:solidFill>
                <a:latin typeface="Arial"/>
              </a:rPr>
              <a:t/>
            </a:r>
            <a:br>
              <a:rPr lang="cs-CZ" sz="2000" kern="0">
                <a:solidFill>
                  <a:srgbClr val="000000"/>
                </a:solidFill>
                <a:latin typeface="Arial"/>
              </a:rPr>
            </a:br>
            <a:endParaRPr lang="cs-CZ" sz="2000" b="1" kern="0">
              <a:solidFill>
                <a:srgbClr val="000000"/>
              </a:solidFill>
              <a:latin typeface="Arial"/>
            </a:endParaRP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F1504F6-00CE-4FEC-AF6E-4480F20D4ECE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56A25EE-B50A-40F1-8482-DC9B7B96EF15}" type="slidenum">
              <a:t>30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CA4A24-6804-40E3-A0E0-7401C7B2769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Tzv. evropské příkazy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28BD6D-4DF6-47EC-A354-6D95536F8A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Evropský ochranný příkaz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chrání oběť trestného činu, vůči níž členský stát vydal ochranný příkaz, i v jiných členských státech</a:t>
            </a:r>
          </a:p>
          <a:p>
            <a:pPr marL="323999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Evropský vyšetřovací příkaz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slouží k zajištění důkazů (výslech svědků, ohledání věci či místa atd.)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251999" lvl="0" indent="-179999" algn="just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Evropský příkaz k zajištění majetku</a:t>
            </a:r>
          </a:p>
          <a:p>
            <a:pPr marL="503998" lvl="1" indent="-179999" algn="just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slouží zejména k zajištění výnosů a nástrojů trestné činnosti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0F3CE2F-DE6A-4967-A896-1C6CB096F7AF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C7FF9E5-F80A-42AF-841B-187410848846}" type="slidenum">
              <a:t>31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C95DB6-304A-4FEA-8D6D-1DA5EC9914B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Uznávání rozhodnutí mezi členskými státy EU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A77CA1-5946-4F4B-A31E-2048D8CB2D0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72000" lvl="0">
              <a:lnSpc>
                <a:spcPct val="150000"/>
              </a:lnSpc>
              <a:buClr>
                <a:srgbClr val="0000DC"/>
              </a:buClr>
              <a:buSzPct val="100000"/>
            </a:pPr>
            <a:r>
              <a:rPr lang="cs-CZ"/>
              <a:t>Širší paleta uznatelných rozhodnutí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o nahrazení vazby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ukládající majetkové sankce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ukládající sankce spojené se zbavením osobní svobody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rozhodnutí ukládající sankce nespojené se zbavením osobní svobody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3E261DE-86EF-4342-93C2-FC9F8B33E162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9F1B7CF-F9D1-4996-AA69-B419E85A6351}" type="slidenum">
              <a:t>32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739212A-8ED7-49BF-AAA5-457E2E1FAC8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Unijní instituce mezinárodní justiční (a policejní) spolupráce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9A012FE-702A-49AD-98FA-68666B7BADA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Evropská soudní síť v trestních věcech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síť odborníků hrajících klíčovou roli v mezinárodní justiční spolupráci ve věcech trestných v jednotlivých členských státech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vytváří kontaktní místa, na něž se mohou jejich kolegové obrátit při potřebě zprostředkování potřebných kontaktů či know-how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EUROJUST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instituce koordinace spolupráce a výměny informací v mezinárodní justiční spolupráci ve věcech trestních (např. pravomoc žádat členské státy o zahájení trestního stíhání)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EUROPOL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instituce koordinace, shromažďování informací, analýz a know-how v bezpečnostní oblasti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vytváří si specializovaná centra (Evropské centrum kyberkriminality, Evropské protiteroristické centrum, Evropské centrum proti pašování migrantů atd.)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D4469E6-FC72-42A4-BDBC-3C5C9882292B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A0251A-778F-4963-83BC-C528524907DF}" type="slidenum">
              <a:t>33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15BC8BF-C7BA-4B0B-BCC1-ABBEF120AE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Evropský veřejný žalobce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7AAE23C-D429-42FC-BB21-2F96EBBD15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22 členských států EU se dohodlo na jeho vzniku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má chránit finanční zájmy Evropské unie před trestnou činností 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naprostá novinka a revoluce i v rámci unijní justiční spolupráce ve věcech trestních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přímá trestněprocesní pravomoc unijního orgánu na území členských států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dosud ještě nefunguje, je ve stadiu zřizování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 principu má stíhat trestné činy proti finančním zájmům EU podle jejich procesních předpisů a před jejich soudy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kromě centrálního úřadu bude mít v jednotlivých členských státech „své“, ale „místní“ veřejné žalobce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D8CAFD6-83D9-48CB-B5BB-2E98AC6E9C4D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559005-9D28-45E0-A188-6E9EE116BEF0}" type="slidenum">
              <a:t>34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E913A1-BE79-495B-8AA9-C74CE074DB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Děkuji Vám za pozornost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CE72EA-DDF7-4A47-867B-C5B0056C415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71999" lvl="0"/>
            <a:endParaRPr lang="cs-CZ"/>
          </a:p>
          <a:p>
            <a:pPr marL="71999" lvl="0"/>
            <a:endParaRPr lang="cs-CZ"/>
          </a:p>
          <a:p>
            <a:pPr marL="71999" lvl="0"/>
            <a:endParaRPr lang="cs-CZ"/>
          </a:p>
          <a:p>
            <a:pPr marL="71999" lvl="0"/>
            <a:endParaRPr lang="cs-CZ"/>
          </a:p>
          <a:p>
            <a:pPr marL="71999" lvl="0"/>
            <a:r>
              <a:rPr lang="cs-CZ"/>
              <a:t>JUDr. Jan Provazník, Ph.D.</a:t>
            </a:r>
          </a:p>
          <a:p>
            <a:pPr marL="71999" lvl="0"/>
            <a:r>
              <a:rPr lang="cs-CZ"/>
              <a:t>odborný asistent</a:t>
            </a:r>
          </a:p>
          <a:p>
            <a:pPr marL="71999" lvl="0"/>
            <a:r>
              <a:rPr lang="cs-CZ"/>
              <a:t>Katedra trestního práva</a:t>
            </a:r>
          </a:p>
          <a:p>
            <a:pPr marL="71999" lvl="0"/>
            <a:r>
              <a:rPr lang="cs-CZ"/>
              <a:t>Právnická fakulta Masarykovy univerzity</a:t>
            </a:r>
          </a:p>
          <a:p>
            <a:pPr marL="71999" lvl="0"/>
            <a:r>
              <a:rPr lang="cs-CZ"/>
              <a:t>Veveří 158/70</a:t>
            </a:r>
          </a:p>
          <a:p>
            <a:pPr marL="71999" lvl="0"/>
            <a:r>
              <a:rPr lang="cs-CZ"/>
              <a:t>611 80 Brno</a:t>
            </a:r>
          </a:p>
          <a:p>
            <a:pPr marL="71999" lvl="0"/>
            <a:r>
              <a:rPr lang="cs-CZ"/>
              <a:t>jan.provaznik@law.muni.cz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F2B9F0E-7E1C-4594-BF0A-D779E5E55032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41B70B-95C2-4FC5-99A3-527064BF4952}" type="slidenum">
              <a:t>4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0BFD59B-5BCF-47E7-9C1E-CE35E775892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Co všechno bylo třeba modifikovat?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73E031-3AE4-490F-B8D0-6470DB5941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404" y="945791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vztah k jiným řízením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místní příslušnost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informační povinnost vůči veřejným rejstříkům a regulátorům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společné řízení s fyzickou osobou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zajištění trvání PO v průběhu řízení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zajišťovací instituty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oprávnění jednat za právnickou osobu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výkon trestů neupravených v TŘ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b="1"/>
              <a:t>vše ostatní dle TŘ</a:t>
            </a:r>
            <a:r>
              <a:rPr lang="cs-CZ"/>
              <a:t>, nevylučuje-li to povaha věci</a:t>
            </a:r>
            <a:endParaRPr lang="cs-CZ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92910B6-7374-4018-9ABB-BA4194BE93F0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185CC1-8349-4512-90C2-878E593B8392}" type="slidenum">
              <a:t>5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34765E-1E87-44C7-889F-C8CD7D4822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Vztah k jiným řízením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F37564-BBB8-431D-BBCD-4DF008EFD9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dříve § 28 ZTOPO, zrušen zák. č. 250/2016, o odpovědnosti za přestupky a řízení o nich (dále jen „PZ“)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překážka litispendence  probíhajícího trestního řízení v řízení správním (§ 76 odst. 2 PZ, § 86 odst. 4 PZ)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stavění promlčecí doby po dobu trestního řízení (§ 32 odst 1 PZ)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překážka litispendence probíhajícího správního řízení v trestním řízení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neplatí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b="1" kern="0">
              <a:solidFill>
                <a:srgbClr val="000000"/>
              </a:solidFill>
              <a:latin typeface="Arial"/>
            </a:endParaRPr>
          </a:p>
          <a:p>
            <a:pPr marL="251999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„obousměrná“ překážka rei iudicatae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možnost zrušení rozhodnutí o přestupku v přezkumném řízení, vyjde-li dodatečně najevo, že šlo o trestný čin (§ 100 PZ)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trestním řízení možná obnova řízení ve prospěch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3525C1D-DBC9-4834-9A1F-645B95347B23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686895-9EF5-4BBA-9147-440C758A9E3D}" type="slidenum">
              <a:t>6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Zástupný symbol pro text 5">
            <a:extLst>
              <a:ext uri="{FF2B5EF4-FFF2-40B4-BE49-F238E27FC236}">
                <a16:creationId xmlns:a16="http://schemas.microsoft.com/office/drawing/2014/main" id="{FFBEB04C-5C6D-4DCE-BD2A-FDDC5C35B1D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FO (§ 18 TŘ)</a:t>
            </a:r>
          </a:p>
        </p:txBody>
      </p:sp>
      <p:sp>
        <p:nvSpPr>
          <p:cNvPr id="4" name="Nadpis 2">
            <a:extLst>
              <a:ext uri="{FF2B5EF4-FFF2-40B4-BE49-F238E27FC236}">
                <a16:creationId xmlns:a16="http://schemas.microsoft.com/office/drawing/2014/main" id="{1E71EABF-5F32-48D1-A17F-4C7192D8923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Místní příslušnost</a:t>
            </a:r>
          </a:p>
        </p:txBody>
      </p:sp>
      <p:sp>
        <p:nvSpPr>
          <p:cNvPr id="5" name="Zástupný symbol pro text 6">
            <a:extLst>
              <a:ext uri="{FF2B5EF4-FFF2-40B4-BE49-F238E27FC236}">
                <a16:creationId xmlns:a16="http://schemas.microsoft.com/office/drawing/2014/main" id="{71F51FF2-AAD3-4CE7-B450-05A66288D7C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80820" y="1295311"/>
            <a:ext cx="5219998" cy="271576"/>
          </a:xfrm>
        </p:spPr>
        <p:txBody>
          <a:bodyPr/>
          <a:lstStyle/>
          <a:p>
            <a:pPr lvl="0">
              <a:lnSpc>
                <a:spcPts val="2300"/>
              </a:lnSpc>
            </a:pPr>
            <a:r>
              <a:rPr lang="cs-CZ" sz="2000">
                <a:solidFill>
                  <a:srgbClr val="0000DC"/>
                </a:solidFill>
              </a:rPr>
              <a:t>PO (§ 29 ZTOPO)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00EACDDC-F367-46DB-A3C5-85F55F7D861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1996"/>
            <a:ext cx="5376004" cy="4140000"/>
          </a:xfrm>
        </p:spPr>
        <p:txBody>
          <a:bodyPr/>
          <a:lstStyle/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dle místa, kde byl čin spáchán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dle místa, kde </a:t>
            </a:r>
            <a:r>
              <a:rPr lang="cs-CZ" b="1"/>
              <a:t>obviněný bydlí, pracuje nebo se zdržuje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b="1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kde čin vyšel najevo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v přípravné řízení stejná úprava</a:t>
            </a:r>
          </a:p>
        </p:txBody>
      </p:sp>
      <p:sp>
        <p:nvSpPr>
          <p:cNvPr id="7" name="Zástupný symbol pro obsah 7">
            <a:extLst>
              <a:ext uri="{FF2B5EF4-FFF2-40B4-BE49-F238E27FC236}">
                <a16:creationId xmlns:a16="http://schemas.microsoft.com/office/drawing/2014/main" id="{0BE0B303-B0D5-4543-9EC5-A063FA907F3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80820" y="1690634"/>
            <a:ext cx="5219998" cy="4140000"/>
          </a:xfrm>
        </p:spPr>
        <p:txBody>
          <a:bodyPr/>
          <a:lstStyle/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dle místa, kde byl čin spáchán</a:t>
            </a:r>
          </a:p>
          <a:p>
            <a:pPr marL="251999" lvl="0" indent="-179999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dle místa, kde </a:t>
            </a:r>
            <a:r>
              <a:rPr lang="cs-CZ" b="1"/>
              <a:t>má obviněná právnická osoba sídlo </a:t>
            </a:r>
            <a:r>
              <a:rPr lang="cs-CZ"/>
              <a:t>nebo obviněná </a:t>
            </a:r>
            <a:r>
              <a:rPr lang="cs-CZ" b="1"/>
              <a:t>zahraniční právnická osoba svůj podnik nebo organizační složku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b="1"/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nelze-li, kde čin vyšel najevo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C52E0FE-41A0-4AF3-9FFC-329DC6B26B67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ECE54A0-9ACA-4F52-BC24-4100EFD2B313}" type="slidenum">
              <a:t>7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16F8D00-258A-46D7-A755-6FEDAC292C4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Informační povinnost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114D733-7BB6-4011-997A-799917224A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71999" lvl="0">
              <a:lnSpc>
                <a:spcPct val="150000"/>
              </a:lnSpc>
            </a:pPr>
            <a:r>
              <a:rPr lang="cs-CZ"/>
              <a:t>Při </a:t>
            </a:r>
            <a:r>
              <a:rPr lang="cs-CZ" b="1"/>
              <a:t>zahájení trestního stíhání </a:t>
            </a:r>
            <a:r>
              <a:rPr lang="cs-CZ"/>
              <a:t>musí OČTŘ vyrozumět: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toho, kdo vede rejstřík, registr či evidenci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veřejný rejstřík, Rejstřík registrovaných církví a náboženských společností, Rejstřík politických stran a hnutí 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orgán udělující licenci nebo povolení k činnosti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ČNB, ERÚ, MPO, RRTV atd.</a:t>
            </a:r>
          </a:p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orgán odpovědný za dozor nad PO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např. MF, inspekční orgány atd.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71999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Platí i pro </a:t>
            </a:r>
            <a:r>
              <a:rPr lang="cs-CZ" sz="2800" b="1" kern="0">
                <a:solidFill>
                  <a:srgbClr val="000000"/>
                </a:solidFill>
                <a:latin typeface="Arial"/>
              </a:rPr>
              <a:t>pravomocné skončení  </a:t>
            </a:r>
            <a:r>
              <a:rPr lang="cs-CZ" sz="2800" kern="0">
                <a:solidFill>
                  <a:srgbClr val="000000"/>
                </a:solidFill>
                <a:latin typeface="Arial"/>
              </a:rPr>
              <a:t>trestního stíhání.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1D70DC0-CDA6-412C-8C2F-E5A9B3AA39EB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14135F-E9B1-4EDF-9527-E3DB80A51BDF}" type="slidenum">
              <a:t>8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F965605-E75D-4C4C-9722-38C43A6B73D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Společné řízení s fyzickou osobou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9E6FE2-CF74-4CFE-BBDE-F9FA50CE13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souvisí-li trestné činy FO a PO, nebrání-li tomu důležité důvody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zejména tam, kde bude uplatňována tzv.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souběžná odpovědnost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přípustné i společné řízení PO a mladistvého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dle obecných pravidel TŘ (§ 20)</a:t>
            </a:r>
            <a:endParaRPr lang="cs-CZ" sz="2000" kern="0">
              <a:solidFill>
                <a:srgbClr val="000000"/>
              </a:solidFill>
              <a:latin typeface="Arial"/>
            </a:endParaRP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soud hlavního pachatele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soud pachatele nejtěžšího trestného činu 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Jsou-li kriteria stejná u PO i FO, příslušný je soud FO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Vyloučeno není ani odnětí a přikázání věci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34635F9-32FB-4FAF-9AE4-DE980192EDAF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E1E44D7-7D7A-4219-865D-46297A037D7C}" type="slidenum">
              <a:t>9</a:t>
            </a:fld>
            <a:endParaRPr lang="cs-CZ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21D6C84-5CB6-4E79-B4C1-512CF119FA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Zajištění existence PO (§32 TOPOZ)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6721D2-3C26-4C8B-BF7D-31D31E7C440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/>
          <a:p>
            <a:pPr marL="251999" lvl="0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 může mít snahu vyhnout se řízení tím, že se zruší či přemění</a:t>
            </a:r>
          </a:p>
          <a:p>
            <a:pPr marL="251999" lvl="0" indent="-179999" algn="just"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/>
              <a:t>povinnost PO ohlásit </a:t>
            </a:r>
            <a:r>
              <a:rPr lang="cs-CZ" b="1"/>
              <a:t>předem</a:t>
            </a:r>
            <a:r>
              <a:rPr lang="cs-CZ"/>
              <a:t> všechny úkony směřující ke </a:t>
            </a:r>
            <a:r>
              <a:rPr lang="cs-CZ" b="1"/>
              <a:t>zrušení, zániku či přeměně </a:t>
            </a:r>
            <a:r>
              <a:rPr lang="cs-CZ"/>
              <a:t>neprodleně předsedovi senátu či státnímu zástupci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b="1" kern="0">
                <a:solidFill>
                  <a:srgbClr val="000000"/>
                </a:solidFill>
                <a:latin typeface="Arial"/>
              </a:rPr>
              <a:t>sankce absolutní neplatnosti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splní-li PO povinnost a nedostane souhlas, musí se neplatnosti dovolat státní zástupce či soud před příslušným soudem (zpravidla ve zvláštním řízení soudním), jinak úkony platí</a:t>
            </a:r>
          </a:p>
          <a:p>
            <a:pPr marL="251999" lvl="1" indent="-179999">
              <a:lnSpc>
                <a:spcPct val="15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800" kern="0">
                <a:solidFill>
                  <a:srgbClr val="000000"/>
                </a:solidFill>
                <a:latin typeface="Arial"/>
              </a:rPr>
              <a:t>obecný zákaz zániku, zrušení či přeměny PO v průběhu TŘ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výjimečně může povolit soud 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v takovém případě dochází k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přechodu trestní odpovědnosti </a:t>
            </a:r>
            <a:r>
              <a:rPr lang="cs-CZ" sz="2000" kern="0">
                <a:solidFill>
                  <a:srgbClr val="000000"/>
                </a:solidFill>
                <a:latin typeface="Arial"/>
              </a:rPr>
              <a:t>na právního zástupce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r>
              <a:rPr lang="cs-CZ" sz="2000" kern="0">
                <a:solidFill>
                  <a:srgbClr val="000000"/>
                </a:solidFill>
                <a:latin typeface="Arial"/>
              </a:rPr>
              <a:t>nebyly-li úkony oznámeny či dovolal-li se soud či státní zástupce jejich neplatnosti, příslušný subjekt vedoucí registr, rejstřík, evidenci či seznam </a:t>
            </a:r>
            <a:r>
              <a:rPr lang="cs-CZ" sz="2000" b="1" kern="0">
                <a:solidFill>
                  <a:srgbClr val="000000"/>
                </a:solidFill>
                <a:latin typeface="Arial"/>
              </a:rPr>
              <a:t>nemůže zrušení či přeměnu zapsat</a:t>
            </a:r>
          </a:p>
          <a:p>
            <a:pPr marL="503998" lvl="1" indent="-179999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  <a:buFont typeface="Arial" pitchFamily="34"/>
              <a:buChar char="̶"/>
            </a:pPr>
            <a:endParaRPr lang="cs-CZ" sz="2000" b="1" kern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417</TotalTime>
  <Words>2917</Words>
  <Application>Microsoft Office PowerPoint</Application>
  <PresentationFormat>Širokoúhlá obrazovka</PresentationFormat>
  <Paragraphs>388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Tahoma</vt:lpstr>
      <vt:lpstr>Prezentace_MU_CZ</vt:lpstr>
      <vt:lpstr>Trestní řízení proti právnickým osobám Mezinárodní justiční spolupráce ve věcech trestních</vt:lpstr>
      <vt:lpstr>Trestní řízení proti právnickým osobám </vt:lpstr>
      <vt:lpstr>Základní zásady trestního řízení proti PO</vt:lpstr>
      <vt:lpstr>Co všechno bylo třeba modifikovat?</vt:lpstr>
      <vt:lpstr>Vztah k jiným řízením</vt:lpstr>
      <vt:lpstr>Místní příslušnost</vt:lpstr>
      <vt:lpstr>Informační povinnost</vt:lpstr>
      <vt:lpstr>Společné řízení s fyzickou osobou </vt:lpstr>
      <vt:lpstr>Zajištění existence PO (§32 TOPOZ)</vt:lpstr>
      <vt:lpstr>„Kauce“ na zrušení, zánik či přeměnu</vt:lpstr>
      <vt:lpstr>Zajišťovací instituty</vt:lpstr>
      <vt:lpstr>Zajišťovací opatření dle § 33 ZTOPO</vt:lpstr>
      <vt:lpstr>Oprávnění činit za právnickou osobu úkony</vt:lpstr>
      <vt:lpstr>Vedení hlavního líčení v nepřítomnosti</vt:lpstr>
      <vt:lpstr>Výkon trestů neupravených v TŘ</vt:lpstr>
      <vt:lpstr>Právnická osoba a zvláštní způsoby řízení</vt:lpstr>
      <vt:lpstr>Mezinárodní justiční spolupráce ve věcech trestních </vt:lpstr>
      <vt:lpstr>Trocha historie</vt:lpstr>
      <vt:lpstr>Obecné zásady mezinárodní justiční spolupráce</vt:lpstr>
      <vt:lpstr>Obecné formy mezinárodní justiční spolupráce</vt:lpstr>
      <vt:lpstr>Vydávání osob</vt:lpstr>
      <vt:lpstr>Právní předpoklady vydání osoby z ČR</vt:lpstr>
      <vt:lpstr>Právní pomoc v užším slova smyslu</vt:lpstr>
      <vt:lpstr>Předání a převzetí trestního řízení</vt:lpstr>
      <vt:lpstr>Uznávání cizozemských rozhodnutí</vt:lpstr>
      <vt:lpstr>Spolupráce v trestních věcech v rámci EU</vt:lpstr>
      <vt:lpstr>Evropský zatýkací rozkaz</vt:lpstr>
      <vt:lpstr>Srovnání EZR a klasické extradice</vt:lpstr>
      <vt:lpstr>Společný vyšetřovací tým</vt:lpstr>
      <vt:lpstr>Tzv. evropské příkazy</vt:lpstr>
      <vt:lpstr>Uznávání rozhodnutí mezi členskými státy EU</vt:lpstr>
      <vt:lpstr>Unijní instituce mezinárodní justiční (a policejní) spolupráce</vt:lpstr>
      <vt:lpstr>Evropský veřejný žalobce 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řízení proti právnickým osobám Mezinárodní justiční spolupráce ve věcech trestních</dc:title>
  <dc:creator>Jan Provazník</dc:creator>
  <cp:lastModifiedBy>Jan Provazník</cp:lastModifiedBy>
  <cp:revision>31</cp:revision>
  <cp:lastPrinted>1601-01-01T00:00:00Z</cp:lastPrinted>
  <dcterms:created xsi:type="dcterms:W3CDTF">2018-11-29T16:04:07Z</dcterms:created>
  <dcterms:modified xsi:type="dcterms:W3CDTF">2018-11-30T10:52:11Z</dcterms:modified>
</cp:coreProperties>
</file>