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791" r:id="rId3"/>
    <p:sldMasterId id="2147483804" r:id="rId4"/>
  </p:sldMasterIdLst>
  <p:notesMasterIdLst>
    <p:notesMasterId r:id="rId43"/>
  </p:notesMasterIdLst>
  <p:handoutMasterIdLst>
    <p:handoutMasterId r:id="rId44"/>
  </p:handoutMasterIdLst>
  <p:sldIdLst>
    <p:sldId id="309" r:id="rId5"/>
    <p:sldId id="304" r:id="rId6"/>
    <p:sldId id="310" r:id="rId7"/>
    <p:sldId id="305" r:id="rId8"/>
    <p:sldId id="311" r:id="rId9"/>
    <p:sldId id="312" r:id="rId10"/>
    <p:sldId id="313" r:id="rId11"/>
    <p:sldId id="317" r:id="rId12"/>
    <p:sldId id="314" r:id="rId13"/>
    <p:sldId id="333" r:id="rId14"/>
    <p:sldId id="315" r:id="rId15"/>
    <p:sldId id="316" r:id="rId16"/>
    <p:sldId id="334" r:id="rId17"/>
    <p:sldId id="318" r:id="rId18"/>
    <p:sldId id="319" r:id="rId19"/>
    <p:sldId id="320" r:id="rId20"/>
    <p:sldId id="321" r:id="rId21"/>
    <p:sldId id="322" r:id="rId22"/>
    <p:sldId id="337" r:id="rId23"/>
    <p:sldId id="323" r:id="rId24"/>
    <p:sldId id="324" r:id="rId25"/>
    <p:sldId id="325" r:id="rId26"/>
    <p:sldId id="326" r:id="rId27"/>
    <p:sldId id="335" r:id="rId28"/>
    <p:sldId id="345" r:id="rId29"/>
    <p:sldId id="346" r:id="rId30"/>
    <p:sldId id="347" r:id="rId31"/>
    <p:sldId id="348" r:id="rId32"/>
    <p:sldId id="349" r:id="rId33"/>
    <p:sldId id="350" r:id="rId34"/>
    <p:sldId id="330" r:id="rId35"/>
    <p:sldId id="329" r:id="rId36"/>
    <p:sldId id="336" r:id="rId37"/>
    <p:sldId id="351" r:id="rId38"/>
    <p:sldId id="354" r:id="rId39"/>
    <p:sldId id="352" r:id="rId40"/>
    <p:sldId id="353" r:id="rId41"/>
    <p:sldId id="344" r:id="rId42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102" d="100"/>
          <a:sy n="102" d="100"/>
        </p:scale>
        <p:origin x="2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AA70DA31-DD1A-4C53-9A7D-264F8812190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D1D31E71-4B7C-4DA0-A9C5-700BA60D52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29BA2147-028A-4E74-9E63-E1C4A5737D3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2E0F7239-19E1-4662-9E85-D23E417C434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69C1070-B843-4BC1-AE24-9DF0FAD99F2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A4DDE3D9-0E9E-47A3-9111-FE86FBEA4B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C5C89207-CC50-4E32-80A3-6C2DA88DFA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76CF116D-156E-4295-AD26-84B7837B0B8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>
            <a:extLst>
              <a:ext uri="{FF2B5EF4-FFF2-40B4-BE49-F238E27FC236}">
                <a16:creationId xmlns:a16="http://schemas.microsoft.com/office/drawing/2014/main" id="{FE94953F-1C2F-4679-8665-2D95A52F55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8C5DB1C4-B04A-4085-BECB-470A677C89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F57AE920-F928-4284-ACFE-1458C1C404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711E7E8-8960-478F-897E-35C2295973F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18AD6802-E552-47B8-9776-CDF37E4107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B6BE5C-56AD-4B0A-95E2-02500AE24D30}" type="slidenum">
              <a:rPr lang="cs-CZ" altLang="cs-CZ" sz="1200"/>
              <a:pPr/>
              <a:t>2</a:t>
            </a:fld>
            <a:endParaRPr lang="cs-CZ" altLang="cs-CZ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B23FE5EE-2000-4125-B5F3-B500F7B5A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DF75A50-C157-4E2A-BB95-8DAD9F4F0C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28D47B8-1DE3-4694-A803-73CD60C17E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5ADFD6-9F43-4AD8-A0B8-714B9BF4DF55}" type="slidenum">
              <a:rPr lang="cs-CZ" altLang="cs-CZ" sz="1200"/>
              <a:pPr/>
              <a:t>3</a:t>
            </a:fld>
            <a:endParaRPr lang="cs-CZ" altLang="cs-CZ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A0DBEE4B-C71C-43AA-A95A-D32EADA7E2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D4E387A-CAD6-4993-9DCE-2F1E639F56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648869B4-A0FF-44D0-A253-D138B5DE17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18689D-BF8A-499B-AEB9-8C78917B7733}" type="slidenum">
              <a:rPr lang="cs-CZ" altLang="cs-CZ" sz="1200"/>
              <a:pPr/>
              <a:t>5</a:t>
            </a:fld>
            <a:endParaRPr lang="cs-CZ" altLang="cs-CZ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D0D6D9CC-1726-4CF0-A672-C632632AF2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EAF728E7-5C8D-4169-A87F-29FA56BA0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C2F429D4-5FDF-4D00-85E0-5FA8EC1890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ADFE01-9BA9-422C-B16F-4F2EC403CFDC}" type="slidenum">
              <a:rPr lang="cs-CZ" altLang="cs-CZ" sz="1200"/>
              <a:pPr/>
              <a:t>14</a:t>
            </a:fld>
            <a:endParaRPr lang="cs-CZ" altLang="cs-CZ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3D3251A2-89EC-4D41-9171-C3E940F4CF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E1DE91BF-D4E5-4EC0-B63E-7ECA57B05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36934277-3CE2-4F94-B49F-D88FFD0D7D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7F8B02-7BAE-4AB7-B4B6-B777B825C050}" type="slidenum">
              <a:rPr lang="cs-CZ" altLang="cs-CZ" sz="1200"/>
              <a:pPr/>
              <a:t>16</a:t>
            </a:fld>
            <a:endParaRPr lang="cs-CZ" altLang="cs-CZ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840CA8CE-2E17-460B-9FE4-15E70576D7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DCA82E01-11CA-44AE-A267-AAC8193136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4E01A517-2AE9-4EFC-B09D-0D0AD6A1F3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D3F4C1-129C-4C6D-B084-03473A2ACF1E}" type="slidenum">
              <a:rPr lang="cs-CZ" altLang="cs-CZ" sz="1200"/>
              <a:pPr/>
              <a:t>25</a:t>
            </a:fld>
            <a:endParaRPr lang="cs-CZ" altLang="cs-CZ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EF4120A7-21A8-4684-91FB-00DA81F44B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0E3BD00E-E0F4-4E6C-994F-22FD757D8D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156C90E4-8B4D-4FE5-BBE4-349396645D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0DA619-1FE6-4F34-9618-53AB4DB59338}" type="slidenum">
              <a:rPr lang="cs-CZ" altLang="cs-CZ" sz="1200"/>
              <a:pPr/>
              <a:t>31</a:t>
            </a:fld>
            <a:endParaRPr lang="cs-CZ" altLang="cs-CZ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34C51E21-2C70-41A7-8F63-A5810AF005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38A76FE5-114B-4FF9-9A7F-8FD8CC6FC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4E01A517-2AE9-4EFC-B09D-0D0AD6A1F3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D3F4C1-129C-4C6D-B084-03473A2ACF1E}" type="slidenum">
              <a:rPr lang="cs-CZ" altLang="cs-CZ" sz="1200"/>
              <a:pPr/>
              <a:t>35</a:t>
            </a:fld>
            <a:endParaRPr lang="cs-CZ" altLang="cs-CZ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EF4120A7-21A8-4684-91FB-00DA81F44B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0E3BD00E-E0F4-4E6C-994F-22FD757D8D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08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>
            <a:extLst>
              <a:ext uri="{FF2B5EF4-FFF2-40B4-BE49-F238E27FC236}">
                <a16:creationId xmlns:a16="http://schemas.microsoft.com/office/drawing/2014/main" id="{DE65B5A1-6113-4DE5-96EF-F2EDF5803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5" name="Picture 21" descr="pruh+znak_PF_13_gray5+fialovy_RGB">
            <a:extLst>
              <a:ext uri="{FF2B5EF4-FFF2-40B4-BE49-F238E27FC236}">
                <a16:creationId xmlns:a16="http://schemas.microsoft.com/office/drawing/2014/main" id="{88C2F4F0-EDDA-463F-9491-65B713CD2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>
            <a:extLst>
              <a:ext uri="{FF2B5EF4-FFF2-40B4-BE49-F238E27FC236}">
                <a16:creationId xmlns:a16="http://schemas.microsoft.com/office/drawing/2014/main" id="{CA52C066-6F30-4B89-99CF-2318925DE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>
            <a:extLst>
              <a:ext uri="{FF2B5EF4-FFF2-40B4-BE49-F238E27FC236}">
                <a16:creationId xmlns:a16="http://schemas.microsoft.com/office/drawing/2014/main" id="{F895FDEF-53D5-43F1-A35D-E2BD2C880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7758318-67AE-43CA-924D-4374FA631A3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EAE7623-5DF2-4D90-87DF-29758B47367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F1E4066D-064F-4651-8C81-53201905FD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451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10911C-AA37-4D23-83EB-EDC649733C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13305F-D687-4B64-84CB-E1756740809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110385-CCE6-42A0-BB68-B819A73B43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747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00B3D9-B457-449F-B273-F6B3CE76A65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D0E67E-7689-4302-937C-64C44CDD64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247D4-5A8B-446E-A9B6-6B55A42CA0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0277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E47DBF-4EDC-46E1-86FA-48813EAF76E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2788800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89979E-298B-4ADE-A9A3-7C5D396655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1552419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ADBCAF-1B22-470E-9717-E1E2279ABA8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173504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A470D1-AB9F-41FA-81FC-CD2139A2381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4057953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7876DAB-6ED7-41ED-B8EB-5B473341B55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3858603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752C03-7F1A-4E28-B079-3BFD34C52EE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1295963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7BD58AA-5166-42CA-9D47-3EF574BA839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3108670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F025EA-3FA4-41D8-B0CE-1352D8859FB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57052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5705A2-CEE8-44D0-92D3-2E0220443CF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7B20D9-26B2-4842-A057-2BCC0FAB80D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1DA30-2814-4C0D-BA3F-8B74DD5BE8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4570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86443A-8A43-4796-8361-15588617FD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28972486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378938-46E7-44AC-8D34-EECB16A64E6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2917485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7B2EAB-B82F-4B50-B74F-6E2137E1F3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24986288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C243440A-EB70-47EB-B0B0-8CE502EA100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C0ED06FD-39FB-4B5A-8555-010E898611F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ABBAAB-A6B7-4879-9F50-74FFAB3006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6633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BE753D40-D33E-432B-B500-5C7028C5F4B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5EA8EEA4-2316-43BB-99B6-21EFDCB47E6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BAFD2C-D4B5-4F2E-883D-280AEC6674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37350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96A33C8D-B1C5-41FA-A291-A75EF63E371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DE8CF56A-C56E-46D4-A15E-3E244929206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09151-ADA2-4C63-BA33-CCA752DD27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08151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2EC8B5E4-BB67-4B60-968D-BF3B7D0DDC7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1AA4273E-3E6A-4198-88C1-7D030B570A2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68AC8-3045-4962-9564-060BDBD899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83603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C57127D2-6407-406B-9746-F3612DE4A89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317D25E5-4274-456C-A684-8EA2BD12047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12E541-C933-4EE1-B548-6AA43B55D5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46236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86C41B8B-F2F3-4745-B90E-1CCE599C59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E8062C09-B57E-4A70-8758-6C94D30950D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6CEF-8642-4540-B0F2-D2449892087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62003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5B7E9588-F705-4536-AA9F-299B478307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22074404-EDD7-4F4F-AF59-4B1EA9BA0D5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5B860-22C5-4AC6-B61F-AEF091AE14D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575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A2E4D0-A986-467E-B54D-88F4C33834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EFF057-83F9-4907-822B-D9882ACE125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8BB751-5C0C-478F-B520-95F9254A06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94736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EF630078-52BC-45F1-8915-E40D6CFAEA2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D504C3DD-7A4A-4C81-B3A4-1CB842C1475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A975D-D853-4888-996B-07CAFB75CB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91697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844643D2-1EA2-435C-94E3-D5D31D50407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C4E96C44-E677-4DB3-A81C-96ABF8C554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A39A8A-CD88-428E-B8D2-F0D55D9EC1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99891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902802CA-7C3C-418D-A717-212B2C4802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034058E0-5584-403A-93B9-45CA973DAD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8A08E4-A2F8-43DE-805B-C1A91B0F97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3473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0A4E47E8-4338-4C1D-8D41-C936158A92F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76F42912-80E4-4D4A-8A24-CAE0B9F477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1DAA5-A757-45F1-A43B-81C9AF70BB6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35956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2562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602C6DCA-6109-4F2C-B2AD-CFAD43434C3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 algn="r" eaLnBrk="1" hangingPunct="1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1AC802D3-6DD4-4FFF-ADC5-FD9A08807E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9DBEE191-9DF4-45A5-AD75-B6841363A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6DF24-E76B-4017-A6DF-A62609E11B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24817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0FCB1DE7-6A9A-4715-A4EF-73A644ED37C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4CC53497-B0D7-4355-AB83-983309E87A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BCAA75-40EE-459F-A561-2A2FCC9FF8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19061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27FEBF2F-788D-4788-9D91-465C22020A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72BABF1-1B79-4F9D-A4A7-65EBB70C9C5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200DE6-E9BD-45FE-9CE7-37C266ED55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97641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A503990B-16C8-4661-9013-90B646FFA16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6E0B9091-4810-43FE-B683-50803876D53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5CC2E-A3B5-4DB8-ADAF-08765F793C4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61603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223A4562-F6C2-4290-9B91-05427CF78DA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4980E516-249E-45F3-AF44-9124BB5B386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6888BE-C12F-4723-A255-63B5437FA9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70374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AA6B0992-ADA5-4C30-9663-8D0B2F01CF0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DA92EA35-A496-446F-928E-8C862A88D1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690E4-4AFB-487F-8949-6C5CC350F7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597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0CE6C4-A688-4EA1-88FB-21ED63F265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FCEABD-5CAE-4DE3-87E6-1387F5A57A4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AE5631-18F5-4C2C-9B65-E0694FB550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92675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45BBBD41-5117-4F43-BDDF-B8247AA103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C66449FF-ADBB-41CD-BD00-06F60FF7FD1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94C39-5C75-4AB2-9448-EC3F7BDD86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25012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37A30C19-3A55-4293-B88B-BC98DD87E0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A051A55B-7EC0-4545-A0FB-EC9F8A3F3F3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7C82C-FD5B-4B3B-87E6-64A1310D7D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62923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2FA36CFD-9A93-4FA2-A5EB-084F4898F91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6A917C1C-4E51-4817-86C1-D43D14F02E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22DB12-293A-4FFF-AAE4-2934FA6FA8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36601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ECD169C3-56AB-4375-880E-1FD11059DF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B2EBD8CB-FF21-4DC9-B906-E297331A6E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76D985-97B9-4900-936C-DE462EE04D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90860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F7A7CD51-C41A-4969-8200-0B682DDF5EC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01950F4A-7024-4757-9A9C-10B98C3617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AF94A1-B5DC-4B4D-BCEB-FBC9F50773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28110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24D06B32-930B-4688-90B5-D028FE0CFE3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729D8831-8089-4D82-85BB-EF595B81537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9DAEA0-97B4-4950-B542-E2A24F9DD78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61700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2562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44169977-B12A-46E7-AADC-77063CF1379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 algn="r" eaLnBrk="1" hangingPunct="1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C88E4C8-DD77-4934-AAB7-26CF773F57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DEB3224C-A3BC-47E6-AF55-5DD3323AA5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F5BEF-B25E-4B34-B2CE-A88C42ACCC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41288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463E84-612B-4EFF-83A2-6E02D70784F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</p:spTree>
    <p:extLst>
      <p:ext uri="{BB962C8B-B14F-4D97-AF65-F5344CB8AC3E}">
        <p14:creationId xmlns:p14="http://schemas.microsoft.com/office/powerpoint/2010/main" val="427952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CA42719-F78F-47C9-9F0E-F721DAE4AE9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F7140BE-BC3D-4C53-8235-C2E79069EE5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8F1AA4-061C-4D87-8B55-725EA93D6A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139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BBC121-FBA9-45E7-AB95-FF1E00B5A7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0D02C01-08F6-4101-A7F1-DC78DBC5C8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6094D-9154-437C-A8D7-B39AEA6935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743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676C67E-0FE4-48E9-8151-DB8FEA10E45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B00FAE-FCD8-4A42-8A75-688C38A6469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E70CB-D210-478C-A08D-C1FD09C1A1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44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3C805A-51BF-4974-978D-0FE333982B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54BE9E-05CB-48E2-B7D4-EC3DA384832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B06AF8-258A-4161-B633-18B4BB4833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387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89A570-CA6D-4B13-9B96-303EFC93DB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FA821B-7AFC-4455-ADF2-42CE7AFE46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E6A34-2602-4E1E-8AE9-74CEE52A78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3566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6.em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8C6EC953-6D64-4D3D-9102-5474FE487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E616F972-510D-4695-9FC6-ADF48DB4A8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43009F9E-D9D6-4E48-AA8E-150CD2622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357823B3-3B1A-43BC-A5B1-D27F63E3A4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FB60946A-6E05-4E27-87AB-1793FD9B18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rebuchet MS" panose="020B0603020202020204" pitchFamily="34" charset="0"/>
              </a:defRPr>
            </a:lvl1pPr>
          </a:lstStyle>
          <a:p>
            <a:fld id="{C796E2A2-0AE7-4166-B7D4-E02304DC466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C966C7F3-1600-4AE2-AD97-2CAC83CAB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>
            <a:extLst>
              <a:ext uri="{FF2B5EF4-FFF2-40B4-BE49-F238E27FC236}">
                <a16:creationId xmlns:a16="http://schemas.microsoft.com/office/drawing/2014/main" id="{FF4C1EB5-3798-4659-8BDC-9CD835BDA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>
            <a:extLst>
              <a:ext uri="{FF2B5EF4-FFF2-40B4-BE49-F238E27FC236}">
                <a16:creationId xmlns:a16="http://schemas.microsoft.com/office/drawing/2014/main" id="{F4EC664E-33ED-4247-9B7C-06B79E549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>
            <a:extLst>
              <a:ext uri="{FF2B5EF4-FFF2-40B4-BE49-F238E27FC236}">
                <a16:creationId xmlns:a16="http://schemas.microsoft.com/office/drawing/2014/main" id="{65F5BF91-6DF8-43F5-8287-57850DC24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1B4E792-38D1-4EA6-9168-800ED905E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DF359539-0CD9-418E-AD09-AAD8D5C118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2052" name="Rectangle 11">
            <a:extLst>
              <a:ext uri="{FF2B5EF4-FFF2-40B4-BE49-F238E27FC236}">
                <a16:creationId xmlns:a16="http://schemas.microsoft.com/office/drawing/2014/main" id="{A84D01D7-C1D1-45E5-861C-12EF547B8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id="{0904B2E1-B2E2-4107-AFC3-77F9290FF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2054" name="Picture 23" descr="PF_PPT">
            <a:extLst>
              <a:ext uri="{FF2B5EF4-FFF2-40B4-BE49-F238E27FC236}">
                <a16:creationId xmlns:a16="http://schemas.microsoft.com/office/drawing/2014/main" id="{214C0DC3-08E3-4820-9351-DEC1496F2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4" descr="pruh+znak_PF_13_gray5+fialovy_RGB">
            <a:extLst>
              <a:ext uri="{FF2B5EF4-FFF2-40B4-BE49-F238E27FC236}">
                <a16:creationId xmlns:a16="http://schemas.microsoft.com/office/drawing/2014/main" id="{B5C27A67-B2D9-464D-8CF1-E610441141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buChar char="•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>
            <a:extLst>
              <a:ext uri="{FF2B5EF4-FFF2-40B4-BE49-F238E27FC236}">
                <a16:creationId xmlns:a16="http://schemas.microsoft.com/office/drawing/2014/main" id="{1EADE432-51EF-491D-A8C3-D6C2AEA66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" name="Rectangle 10">
            <a:extLst>
              <a:ext uri="{FF2B5EF4-FFF2-40B4-BE49-F238E27FC236}">
                <a16:creationId xmlns:a16="http://schemas.microsoft.com/office/drawing/2014/main" id="{510660A1-8712-4777-AE75-35CE3E270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</p:txBody>
      </p:sp>
      <p:sp>
        <p:nvSpPr>
          <p:cNvPr id="64529" name="Rectangle 17">
            <a:extLst>
              <a:ext uri="{FF2B5EF4-FFF2-40B4-BE49-F238E27FC236}">
                <a16:creationId xmlns:a16="http://schemas.microsoft.com/office/drawing/2014/main" id="{15255646-DEB0-4BA3-901D-703FD2FB103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4530" name="Rectangle 18">
            <a:extLst>
              <a:ext uri="{FF2B5EF4-FFF2-40B4-BE49-F238E27FC236}">
                <a16:creationId xmlns:a16="http://schemas.microsoft.com/office/drawing/2014/main" id="{63F77E0B-AE30-4A42-948F-AFD66D7D9F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3FC00ACD-1EEE-40A9-83EA-8C1A5CFCAAA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3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>
            <a:extLst>
              <a:ext uri="{FF2B5EF4-FFF2-40B4-BE49-F238E27FC236}">
                <a16:creationId xmlns:a16="http://schemas.microsoft.com/office/drawing/2014/main" id="{403E9402-6CDA-4313-A682-BC6DBBF96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099" name="Rectangle 10">
            <a:extLst>
              <a:ext uri="{FF2B5EF4-FFF2-40B4-BE49-F238E27FC236}">
                <a16:creationId xmlns:a16="http://schemas.microsoft.com/office/drawing/2014/main" id="{E24AE1F1-2EEB-4A07-B0A7-CE8096B9BE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</p:txBody>
      </p:sp>
      <p:sp>
        <p:nvSpPr>
          <p:cNvPr id="64529" name="Rectangle 17">
            <a:extLst>
              <a:ext uri="{FF2B5EF4-FFF2-40B4-BE49-F238E27FC236}">
                <a16:creationId xmlns:a16="http://schemas.microsoft.com/office/drawing/2014/main" id="{54C8A769-4F85-4D37-BC05-1D3AE8958E4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Přednáška dne 19. 10. 2018</a:t>
            </a:r>
          </a:p>
        </p:txBody>
      </p:sp>
      <p:sp>
        <p:nvSpPr>
          <p:cNvPr id="64530" name="Rectangle 18">
            <a:extLst>
              <a:ext uri="{FF2B5EF4-FFF2-40B4-BE49-F238E27FC236}">
                <a16:creationId xmlns:a16="http://schemas.microsoft.com/office/drawing/2014/main" id="{A1EA5E73-7A70-4745-AA64-84EE456D4CD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8216ECA1-57A2-45C1-A1C9-AC691171468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32" r:id="rId12"/>
    <p:sldLayoutId id="214748393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>
            <a:extLst>
              <a:ext uri="{FF2B5EF4-FFF2-40B4-BE49-F238E27FC236}">
                <a16:creationId xmlns:a16="http://schemas.microsoft.com/office/drawing/2014/main" id="{AC539093-77CB-47CB-AC14-2334AA6963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2636838"/>
            <a:ext cx="8086725" cy="647700"/>
          </a:xfrm>
        </p:spPr>
        <p:txBody>
          <a:bodyPr/>
          <a:lstStyle/>
          <a:p>
            <a:pPr eaLnBrk="1" hangingPunct="1"/>
            <a:r>
              <a:rPr lang="cs-CZ" altLang="cs-CZ" sz="3600"/>
              <a:t>Zvláštní způsoby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53F435E-EAC7-49C1-9FDA-EE19022985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Odchylky u dokazování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7A5C043-40E0-4D8C-ADDE-E7283A94EE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Při výslechu postupovat ohleduplně a šetřit osobnost mladistvého</a:t>
            </a:r>
          </a:p>
          <a:p>
            <a:pPr eaLnBrk="1" hangingPunct="1"/>
            <a:r>
              <a:rPr lang="cs-CZ" altLang="cs-CZ"/>
              <a:t>Konfrontace – jen výjimečně, v řízení před soudem</a:t>
            </a:r>
          </a:p>
          <a:p>
            <a:pPr eaLnBrk="1" hangingPunct="1"/>
            <a:r>
              <a:rPr lang="cs-CZ" altLang="cs-CZ"/>
              <a:t>Pozorování duševního stavu – zkracuje se lhůta na 1 měsíc, lze výjimečně prodloužit o 1 měsíc</a:t>
            </a:r>
          </a:p>
          <a:p>
            <a:pPr eaLnBrk="1" hangingPunct="1"/>
            <a:r>
              <a:rPr lang="cs-CZ" altLang="cs-CZ"/>
              <a:t>V přípravném řízení – posílena úloha státního zástupce – možnost uložit výchovná opatření se souhlasem mladistvého + užít zvláštní způsoby řízení</a:t>
            </a:r>
          </a:p>
          <a:p>
            <a:pPr eaLnBrk="1" hangingPunct="1"/>
            <a:r>
              <a:rPr lang="cs-CZ" altLang="cs-CZ"/>
              <a:t>Zahájení TS je oznámeno zákonnému zástupci, OSPOD, PMS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181FECD5-24C0-4233-9F85-3B5F82ADD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Vazba mladistvého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AA5270EB-7890-46E2-99BC-7EB25A8CD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Výjimečná aplikace tohoto institutu</a:t>
            </a:r>
          </a:p>
          <a:p>
            <a:pPr eaLnBrk="1" hangingPunct="1">
              <a:defRPr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Odlišná délka trvání – 2 měsíce </a:t>
            </a:r>
            <a:r>
              <a:rPr lang="cs-CZ" altLang="cs-CZ" dirty="0"/>
              <a:t>(6 měsíců)</a:t>
            </a:r>
          </a:p>
          <a:p>
            <a:pPr eaLnBrk="1" hangingPunct="1">
              <a:defRPr/>
            </a:pPr>
            <a:r>
              <a:rPr lang="cs-CZ" altLang="cs-CZ" dirty="0"/>
              <a:t>Možnost nahradit vazbu i umístěním v péči důvěryhodné osoby</a:t>
            </a:r>
          </a:p>
          <a:p>
            <a:pPr eaLnBrk="1" hangingPunct="1">
              <a:defRPr/>
            </a:pPr>
            <a:r>
              <a:rPr lang="cs-CZ" altLang="cs-CZ" dirty="0"/>
              <a:t>Rozhodování o dalším trvání vazby – 15 dnů před skončením lhůty musí SZ podat návrh na prodloužení vazby, může prodloužit jen jednou v PŘ a jednou v řízení před soudem – max. 6 měsíců ( 18 měsíců)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039910CF-1BA5-49F0-A41B-A762F24A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Další odchylky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801B12B2-7549-4844-B5F2-416800B18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Soud, státní zástupce, policejní orgán musí být specializovaní na práci s mládeží X obhájce</a:t>
            </a:r>
          </a:p>
          <a:p>
            <a:pPr eaLnBrk="1" hangingPunct="1"/>
            <a:r>
              <a:rPr lang="cs-CZ" altLang="cs-CZ"/>
              <a:t>Možnost dalšího odklonu – odstoupení od trestního stíhání mladistvého</a:t>
            </a:r>
          </a:p>
          <a:p>
            <a:pPr eaLnBrk="1" hangingPunct="1"/>
            <a:r>
              <a:rPr lang="cs-CZ" altLang="cs-CZ"/>
              <a:t>Nelze zkrácené přípravné řízení</a:t>
            </a:r>
          </a:p>
          <a:p>
            <a:pPr eaLnBrk="1" hangingPunct="1"/>
            <a:r>
              <a:rPr lang="cs-CZ" altLang="cs-CZ"/>
              <a:t>Nelze vydat trestní příkaz</a:t>
            </a:r>
          </a:p>
          <a:p>
            <a:pPr eaLnBrk="1" hangingPunct="1"/>
            <a:r>
              <a:rPr lang="cs-CZ" altLang="cs-CZ"/>
              <a:t>Nelze využít dohodu o vině a trestu</a:t>
            </a:r>
          </a:p>
          <a:p>
            <a:pPr eaLnBrk="1" hangingPunct="1"/>
            <a:r>
              <a:rPr lang="cs-CZ" altLang="cs-CZ"/>
              <a:t>Promlčení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FE0BD75F-6ABE-4555-8BD0-EA0C9CFB756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371600" y="1125538"/>
            <a:ext cx="7772400" cy="503237"/>
          </a:xfrm>
        </p:spPr>
        <p:txBody>
          <a:bodyPr/>
          <a:lstStyle/>
          <a:p>
            <a:pPr eaLnBrk="1" hangingPunct="1"/>
            <a:r>
              <a:rPr lang="cs-CZ" altLang="cs-CZ"/>
              <a:t>Odstoupení od TS mladistvého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55DFFB65-FC95-4FE3-82B1-1F10C3BD3B0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5650" y="1744663"/>
            <a:ext cx="7772400" cy="479901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Provinění, kde </a:t>
            </a:r>
            <a:r>
              <a:rPr lang="cs-CZ" altLang="cs-CZ" dirty="0" err="1"/>
              <a:t>TZk</a:t>
            </a:r>
            <a:r>
              <a:rPr lang="cs-CZ" altLang="cs-CZ" dirty="0"/>
              <a:t> stanoví TOS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do 3 let </a:t>
            </a:r>
            <a:r>
              <a:rPr lang="cs-CZ" altLang="cs-CZ" dirty="0"/>
              <a:t>z důvodu chybějícího veřejného zájmu</a:t>
            </a:r>
          </a:p>
          <a:p>
            <a:pPr eaLnBrk="1" hangingPunct="1">
              <a:defRPr/>
            </a:pPr>
            <a:r>
              <a:rPr lang="cs-CZ" altLang="cs-CZ" dirty="0"/>
              <a:t>Kdy trestní stíhání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není účelné </a:t>
            </a:r>
            <a:r>
              <a:rPr lang="cs-CZ" altLang="cs-CZ" dirty="0"/>
              <a:t>a potrestání není nutné k odvrácení mladistvého od páchání dalších provinění.</a:t>
            </a:r>
          </a:p>
          <a:p>
            <a:pPr eaLnBrk="1" hangingPunct="1">
              <a:defRPr/>
            </a:pPr>
            <a:r>
              <a:rPr lang="cs-CZ" altLang="cs-CZ" dirty="0"/>
              <a:t>lze zejména v případě, jestliže mladistvý již úspěšně vykonal vhodný probační program, byla úplně nebo alespoň částečně nahrazena škoda způsobená proviněním a poškozený s takovým odškodněním souhlasil, anebo bylo mladistvému vysloveno napomenutí s výstrahou a takové řešení lze považovat z hlediska účelu řízení za dostatečné</a:t>
            </a:r>
          </a:p>
        </p:txBody>
      </p:sp>
      <p:sp>
        <p:nvSpPr>
          <p:cNvPr id="23557" name="Zástupný symbol pro zápatí 3">
            <a:extLst>
              <a:ext uri="{FF2B5EF4-FFF2-40B4-BE49-F238E27FC236}">
                <a16:creationId xmlns:a16="http://schemas.microsoft.com/office/drawing/2014/main" id="{FDC9D567-AE27-4280-98FD-C05E7D876E90}"/>
              </a:ext>
            </a:extLst>
          </p:cNvPr>
          <p:cNvSpPr txBox="1">
            <a:spLocks noGrp="1"/>
          </p:cNvSpPr>
          <p:nvPr/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Přednáška MP804Zk dne 2</a:t>
            </a:r>
            <a:r>
              <a:rPr lang="cs-CZ" altLang="cs-CZ" sz="1200">
                <a:solidFill>
                  <a:srgbClr val="777777"/>
                </a:solidFill>
              </a:rPr>
              <a:t>3</a:t>
            </a:r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. 4. 201</a:t>
            </a:r>
            <a:r>
              <a:rPr lang="cs-CZ" altLang="cs-CZ" sz="1200">
                <a:solidFill>
                  <a:srgbClr val="777777"/>
                </a:solidFill>
              </a:rPr>
              <a:t>3</a:t>
            </a:r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 </a:t>
            </a:r>
          </a:p>
        </p:txBody>
      </p:sp>
      <p:sp>
        <p:nvSpPr>
          <p:cNvPr id="23558" name="Zástupný symbol pro číslo snímku 4">
            <a:extLst>
              <a:ext uri="{FF2B5EF4-FFF2-40B4-BE49-F238E27FC236}">
                <a16:creationId xmlns:a16="http://schemas.microsoft.com/office/drawing/2014/main" id="{0F39D9D7-EE9F-4A8A-8B20-E45EB7DDEEEE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F4A3FF9-5348-481E-AECC-B0C599294275}" type="slidenum">
              <a:rPr lang="cs-CZ" altLang="cs-CZ" sz="1200" b="1">
                <a:latin typeface="Trebuchet MS" panose="020B0603020202020204" pitchFamily="34" charset="0"/>
              </a:rPr>
              <a:pPr algn="r" eaLnBrk="1" hangingPunct="1"/>
              <a:t>13</a:t>
            </a:fld>
            <a:endParaRPr lang="cs-CZ" altLang="cs-CZ" sz="1200" b="1">
              <a:latin typeface="Trebuchet MS" panose="020B060302020202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55B860-22C5-4AC6-B61F-AEF091AE14D7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8AEFAA6-2FF6-4DAB-88A1-4C7E99AD2A7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Řízení </a:t>
            </a:r>
            <a:br>
              <a:rPr lang="cs-CZ" altLang="cs-CZ"/>
            </a:br>
            <a:r>
              <a:rPr lang="cs-CZ" altLang="cs-CZ"/>
              <a:t>proti uprchlému</a:t>
            </a:r>
          </a:p>
        </p:txBody>
      </p:sp>
      <p:sp>
        <p:nvSpPr>
          <p:cNvPr id="24579" name="Rectangle 24">
            <a:extLst>
              <a:ext uri="{FF2B5EF4-FFF2-40B4-BE49-F238E27FC236}">
                <a16:creationId xmlns:a16="http://schemas.microsoft.com/office/drawing/2014/main" id="{EFE163E0-1853-4B73-BFBE-750270AE8D5B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Zvláštní způsoby řízení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DF24-E76B-4017-A6DF-A62609E11BB9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>
            <a:extLst>
              <a:ext uri="{FF2B5EF4-FFF2-40B4-BE49-F238E27FC236}">
                <a16:creationId xmlns:a16="http://schemas.microsoft.com/office/drawing/2014/main" id="{3C540658-6690-4C5C-9A34-6A1D3D0C2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071563"/>
            <a:ext cx="7772400" cy="50593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Obviněný se trestnímu stíhání vyhýbá pobytem v cizině nebo ukrýváním se po celou dobu trestního stíhání či jen po část této doby</a:t>
            </a:r>
          </a:p>
          <a:p>
            <a:pPr eaLnBrk="1" hangingPunct="1">
              <a:defRPr/>
            </a:pPr>
            <a:r>
              <a:rPr lang="cs-CZ" altLang="cs-CZ" dirty="0"/>
              <a:t>Jedná se o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případ nutné obhajoby</a:t>
            </a:r>
          </a:p>
          <a:p>
            <a:pPr eaLnBrk="1" hangingPunct="1">
              <a:defRPr/>
            </a:pPr>
            <a:r>
              <a:rPr lang="cs-CZ" altLang="cs-CZ" dirty="0"/>
              <a:t>Předvolání k hlavnímu líčení či veřejnému zasedání se vhodným způsobem </a:t>
            </a:r>
            <a:r>
              <a:rPr lang="cs-CZ" altLang="cs-CZ" dirty="0">
                <a:solidFill>
                  <a:srgbClr val="FF0000"/>
                </a:solidFill>
              </a:rPr>
              <a:t>uveřejní</a:t>
            </a:r>
          </a:p>
          <a:p>
            <a:pPr eaLnBrk="1" hangingPunct="1">
              <a:defRPr/>
            </a:pPr>
            <a:r>
              <a:rPr lang="cs-CZ" altLang="cs-CZ" dirty="0"/>
              <a:t>Hlavní líčení může být provedeno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i v nepřítomnosti </a:t>
            </a:r>
            <a:r>
              <a:rPr lang="cs-CZ" altLang="cs-CZ" dirty="0"/>
              <a:t>obžalovaného</a:t>
            </a:r>
          </a:p>
          <a:p>
            <a:pPr eaLnBrk="1" hangingPunct="1">
              <a:defRPr/>
            </a:pPr>
            <a:r>
              <a:rPr lang="cs-CZ" altLang="cs-CZ" dirty="0"/>
              <a:t>Pokud pominou důvody – má uprchlý právo </a:t>
            </a:r>
            <a:r>
              <a:rPr lang="cs-CZ" altLang="cs-CZ" dirty="0">
                <a:solidFill>
                  <a:srgbClr val="FF0000"/>
                </a:solidFill>
              </a:rPr>
              <a:t>do 8 dnů </a:t>
            </a:r>
            <a:r>
              <a:rPr lang="cs-CZ" altLang="cs-CZ" dirty="0"/>
              <a:t>žádat, aby bylo HL provedeno znovu. O tomto musí být poučen při doručení rozsudku poučen.</a:t>
            </a:r>
          </a:p>
          <a:p>
            <a:pPr eaLnBrk="1" hangingPunct="1">
              <a:defRPr/>
            </a:pPr>
            <a:r>
              <a:rPr lang="cs-CZ" altLang="cs-CZ" dirty="0"/>
              <a:t>Platí zásada zákazu reformace in </a:t>
            </a:r>
            <a:r>
              <a:rPr lang="cs-CZ" altLang="cs-CZ" dirty="0" err="1"/>
              <a:t>peius</a:t>
            </a:r>
            <a:r>
              <a:rPr lang="cs-CZ" altLang="cs-CZ" dirty="0"/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B69167A-7ABE-42DC-8136-717212FC3A4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Odklony </a:t>
            </a:r>
          </a:p>
        </p:txBody>
      </p:sp>
      <p:sp>
        <p:nvSpPr>
          <p:cNvPr id="26627" name="Rectangle 24">
            <a:extLst>
              <a:ext uri="{FF2B5EF4-FFF2-40B4-BE49-F238E27FC236}">
                <a16:creationId xmlns:a16="http://schemas.microsoft.com/office/drawing/2014/main" id="{9AD47BF5-FC9E-453A-9218-82991980646B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Zvláštní způsoby řízení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DF24-E76B-4017-A6DF-A62609E11BB9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F2F24F6E-8F3D-4115-9C02-5F895C807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Obecně k odklonům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BB1E5593-DA41-4B9A-8224-561F31DDD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Pojem odklon není TŘ výslovně stanoven</a:t>
            </a:r>
          </a:p>
          <a:p>
            <a:pPr eaLnBrk="1" hangingPunct="1">
              <a:defRPr/>
            </a:pPr>
            <a:r>
              <a:rPr lang="cs-CZ" altLang="cs-CZ" dirty="0"/>
              <a:t>Jedná se o alternativu standardního trestního řízení</a:t>
            </a:r>
          </a:p>
          <a:p>
            <a:pPr eaLnBrk="1" hangingPunct="1">
              <a:defRPr/>
            </a:pPr>
            <a:r>
              <a:rPr lang="cs-CZ" altLang="cs-CZ" dirty="0"/>
              <a:t>Odchylkou od typického průběhu – nedojde k vynesení rozsudku, vyslovení viny</a:t>
            </a:r>
          </a:p>
          <a:p>
            <a:pPr eaLnBrk="1" hangingPunct="1">
              <a:defRPr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Výjimkou ze zásady legality</a:t>
            </a:r>
          </a:p>
          <a:p>
            <a:pPr eaLnBrk="1" hangingPunct="1">
              <a:defRPr/>
            </a:pPr>
            <a:r>
              <a:rPr lang="cs-CZ" altLang="cs-CZ" dirty="0"/>
              <a:t>PZTS, narovnání, odstoupení od TS mladistvého + podmíněné upuštění od podání návrhu na potrestání</a:t>
            </a:r>
          </a:p>
          <a:p>
            <a:pPr eaLnBrk="1" hangingPunct="1">
              <a:defRPr/>
            </a:pPr>
            <a:r>
              <a:rPr lang="cs-CZ" altLang="cs-CZ" dirty="0"/>
              <a:t>Někteří považují i trestní příkaz, případně dohodu o vině a trestu, ale tyto nelze za odklon považovat = rozhodnutí o vině a trestu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D9194449-D859-411C-91E8-4DE18136B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Podmíněné zastavení trestního stíhání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E0637C4B-F3B8-4E9C-85B9-DFDF67F4A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§ 307 a § 308 TŘ</a:t>
            </a:r>
          </a:p>
          <a:p>
            <a:pPr eaLnBrk="1" hangingPunct="1">
              <a:defRPr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Předpoklady</a:t>
            </a:r>
            <a:r>
              <a:rPr lang="cs-CZ" altLang="cs-CZ" dirty="0"/>
              <a:t>: přečin, souhlas obviněného, doznání obviněného, nahradil škodu, pokud byla činem způsobena, nebo s poškozeným o její náhradě uzavřel dohodu, anebo učinil jiná potřebná opatření k její </a:t>
            </a:r>
            <a:r>
              <a:rPr lang="cs-CZ" altLang="cs-CZ" dirty="0" err="1"/>
              <a:t>náhradě,vydal</a:t>
            </a:r>
            <a:r>
              <a:rPr lang="cs-CZ" altLang="cs-CZ" dirty="0"/>
              <a:t> bezdůvodné obohacení činem získané, nebo s poškozeným o jeho vydání uzavřel dohodu, anebo učinil jiná vhodná opatření k jeho vydání</a:t>
            </a:r>
          </a:p>
          <a:p>
            <a:pPr eaLnBrk="1" hangingPunct="1">
              <a:defRPr/>
            </a:pPr>
            <a:r>
              <a:rPr lang="cs-CZ" altLang="cs-CZ" dirty="0"/>
              <a:t>Vzhledem k osobě obviněného a s přihlédnutím k případu je to dostačující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34E9A8B-8DF6-4F2D-B6DF-61A0B99274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Nový odst. 2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B233C09-2598-493F-BFBB-D14813A7CD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Závazek zdržet se během zkušební doby určité činnosti, v souvislosti s níž se dopustil přečinu nebo</a:t>
            </a:r>
          </a:p>
          <a:p>
            <a:pPr eaLnBrk="1" hangingPunct="1">
              <a:defRPr/>
            </a:pPr>
            <a:r>
              <a:rPr lang="cs-CZ" altLang="cs-CZ" dirty="0"/>
              <a:t>Složení na účet soudu či SZ peněžitou částku</a:t>
            </a:r>
          </a:p>
          <a:p>
            <a:pPr eaLnBrk="1" hangingPunct="1">
              <a:defRPr/>
            </a:pPr>
            <a:r>
              <a:rPr lang="cs-CZ" altLang="cs-CZ" dirty="0"/>
              <a:t>Vzhledem k osobě obviněného a dosavadnímu způsobu života to je dostačující </a:t>
            </a:r>
          </a:p>
          <a:p>
            <a:pPr eaLnBrk="1" hangingPunct="1">
              <a:defRPr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Pozor: zkušební doba až 5 let!!!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8">
            <a:extLst>
              <a:ext uri="{FF2B5EF4-FFF2-40B4-BE49-F238E27FC236}">
                <a16:creationId xmlns:a16="http://schemas.microsoft.com/office/drawing/2014/main" id="{D7645FD3-9D19-4B03-9CF8-9A9363644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Program přednášky</a:t>
            </a:r>
          </a:p>
        </p:txBody>
      </p:sp>
      <p:sp>
        <p:nvSpPr>
          <p:cNvPr id="5125" name="Rectangle 49">
            <a:extLst>
              <a:ext uri="{FF2B5EF4-FFF2-40B4-BE49-F238E27FC236}">
                <a16:creationId xmlns:a16="http://schemas.microsoft.com/office/drawing/2014/main" id="{729A11CE-F47F-48D5-9A29-D5BE5BABCD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Obecné výklady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Řízení ve věcech mladistvých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Řízení proti uprchlému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Odklony – podmíněné zastavení trestního stíhání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	       - narovnání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	       - ? Dohoda o vině a trestu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Řízení před samosoudcem</a:t>
            </a:r>
          </a:p>
          <a:p>
            <a:r>
              <a:rPr lang="cs-CZ" dirty="0"/>
              <a:t>Řízení po zrušení rozhodnutí nálezem Ústavního soudu</a:t>
            </a:r>
          </a:p>
          <a:p>
            <a:r>
              <a:rPr lang="cs-CZ" dirty="0"/>
              <a:t>Řízení o přezkumu příkazu k odposlechu a záznamu telekomunikačního provozu a příkazu k zjištění údajů o telekomunikačním provozu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522550B6-D2C1-4D86-8B07-C873C8FE3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Rozhodnutí o PZTS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054BC8D4-C545-4A5D-9E65-C1632A645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Usnesením dojde k PZTS</a:t>
            </a:r>
          </a:p>
          <a:p>
            <a:pPr eaLnBrk="1" hangingPunct="1"/>
            <a:r>
              <a:rPr lang="cs-CZ" altLang="cs-CZ"/>
              <a:t>Je stanovena zkušební doba 6měsíců – 2 roky</a:t>
            </a:r>
          </a:p>
          <a:p>
            <a:pPr eaLnBrk="1" hangingPunct="1"/>
            <a:r>
              <a:rPr lang="cs-CZ" altLang="cs-CZ"/>
              <a:t>Přiměřená omezení a povinnosti</a:t>
            </a:r>
          </a:p>
          <a:p>
            <a:pPr eaLnBrk="1" hangingPunct="1"/>
            <a:r>
              <a:rPr lang="cs-CZ" altLang="cs-CZ"/>
              <a:t>Povinnost nahradit škodu či vydat bezdůvodné obohacení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/>
            <a:r>
              <a:rPr lang="cs-CZ" altLang="cs-CZ"/>
              <a:t>Poškozený i obviněný může podat stížnost s odkladným účinkem.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Pokud se osvědčil, je TS zastaveno, jinak pokračuje dál.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PM usnesení – vzniká překážka rei iudicatae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06704F70-1AAA-4B4F-8EC8-58C25DA84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Narovnání 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868FA207-1822-419F-B4AA-E86214A7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643063"/>
            <a:ext cx="7772400" cy="50006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§§ 309 – 314 TŘ</a:t>
            </a:r>
          </a:p>
          <a:p>
            <a:pPr eaLnBrk="1" hangingPunct="1">
              <a:defRPr/>
            </a:pPr>
            <a:r>
              <a:rPr lang="cs-CZ" altLang="cs-CZ" dirty="0"/>
              <a:t>Předpoklady: přečin, souhlas obviněného i poškozeného,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prohlášení</a:t>
            </a:r>
            <a:r>
              <a:rPr lang="cs-CZ" altLang="cs-CZ" dirty="0"/>
              <a:t> o spáchání skutku, pro který je stíhán, uhradí poškozenému škodu způsobenou přečinem nebo učiní potřebné úkony k její úhradě, případně jinak odčiní újmu vzniklou trestným činem, vydá bezdůvodné obohacení získané přečinem nebo učiní jiná vhodná opatření k jeho vydání,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a složí na účet soudu nebo v přípravném řízení na účet </a:t>
            </a:r>
            <a:r>
              <a:rPr lang="cs-CZ" altLang="cs-CZ">
                <a:solidFill>
                  <a:schemeClr val="accent1">
                    <a:lumMod val="75000"/>
                  </a:schemeClr>
                </a:solidFill>
              </a:rPr>
              <a:t>státního 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peněžitou částku určenou státu na peněžitou pomoc obětem trestné činnosti</a:t>
            </a:r>
            <a:r>
              <a:rPr lang="cs-CZ" altLang="cs-CZ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cs-CZ" altLang="cs-CZ" dirty="0"/>
              <a:t>a tato částka není zřejmě nepřiměřená závažnosti přečinu</a:t>
            </a:r>
          </a:p>
          <a:p>
            <a:pPr eaLnBrk="1" hangingPunct="1">
              <a:defRPr/>
            </a:pPr>
            <a:r>
              <a:rPr lang="cs-CZ" altLang="cs-CZ" dirty="0"/>
              <a:t>považuje-li takový způsob vyřízení věci za dostačující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8B562418-5923-40CD-93C5-60D78CFCE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Postup před schválením dohody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0A119423-1458-43F0-975E-1EF153E77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Výslech obviněného a poškozeného ke způsobu a okolnostem uzavření dohody o narovnání, zda dohoda o narovnání mezi nimi byla učiněna dobrovolně a zda souhlasí se schválením narovnání. </a:t>
            </a:r>
          </a:p>
          <a:p>
            <a:pPr eaLnBrk="1" hangingPunct="1"/>
            <a:r>
              <a:rPr lang="cs-CZ" altLang="cs-CZ"/>
              <a:t>Výslech obviněného k tomu, zda rozumí obsahu obvinění a zda si je vědom důsledků schválení narovnání. Součástí výslechu obviněného musí být i prohlášení, že spáchal skutek, pro který je stíhán.</a:t>
            </a:r>
          </a:p>
          <a:p>
            <a:pPr eaLnBrk="1" hangingPunct="1"/>
            <a:r>
              <a:rPr lang="cs-CZ" altLang="cs-CZ"/>
              <a:t>Poučení o právech a významu narovnání</a:t>
            </a:r>
          </a:p>
          <a:p>
            <a:pPr eaLnBrk="1" hangingPunct="1"/>
            <a:r>
              <a:rPr lang="cs-CZ" altLang="cs-CZ"/>
              <a:t>Práva poškozeného se nevztahují na toho, na koho jen přešel nárok na náhradu škody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6FD1AF3B-A096-4D7A-9BE6-720740C9A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88" y="928688"/>
            <a:ext cx="7772400" cy="503237"/>
          </a:xfrm>
        </p:spPr>
        <p:txBody>
          <a:bodyPr/>
          <a:lstStyle/>
          <a:p>
            <a:pPr eaLnBrk="1" hangingPunct="1"/>
            <a:r>
              <a:rPr lang="cs-CZ" altLang="cs-CZ"/>
              <a:t>Rozhodnutí o narovnání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043BD284-80FC-4BB9-939A-0316782F6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428750"/>
            <a:ext cx="7772400" cy="4702175"/>
          </a:xfrm>
        </p:spPr>
        <p:txBody>
          <a:bodyPr/>
          <a:lstStyle/>
          <a:p>
            <a:pPr eaLnBrk="1" hangingPunct="1"/>
            <a:r>
              <a:rPr lang="cs-CZ" altLang="cs-CZ"/>
              <a:t>musí obsahovat popis skutku, jehož se narovnání týká, jeho právní posouzení, </a:t>
            </a:r>
          </a:p>
          <a:p>
            <a:pPr eaLnBrk="1" hangingPunct="1"/>
            <a:r>
              <a:rPr lang="cs-CZ" altLang="cs-CZ"/>
              <a:t>obsah narovnání zahrnující výši uhrazené škody nebo bezdůvodného obohacení, který byl vydán nebo k jehož vydání byly provedeny potřebné úkony případně způsob jiného odčinění újmy vzniklé přečinem, </a:t>
            </a:r>
          </a:p>
          <a:p>
            <a:pPr eaLnBrk="1" hangingPunct="1"/>
            <a:r>
              <a:rPr lang="cs-CZ" altLang="cs-CZ"/>
              <a:t>peněžní částku určenou k </a:t>
            </a:r>
            <a:r>
              <a:rPr lang="en-US"/>
              <a:t>peněžitou částku určenou státu na peněžitou pomoc obětem </a:t>
            </a:r>
            <a:r>
              <a:rPr lang="en-US"/>
              <a:t>trestné </a:t>
            </a:r>
            <a:r>
              <a:rPr lang="en-US" smtClean="0"/>
              <a:t>činnosti</a:t>
            </a:r>
            <a:r>
              <a:rPr lang="cs-CZ" altLang="cs-CZ" smtClean="0"/>
              <a:t>, </a:t>
            </a:r>
            <a:r>
              <a:rPr lang="cs-CZ" altLang="cs-CZ"/>
              <a:t>a</a:t>
            </a:r>
          </a:p>
          <a:p>
            <a:pPr eaLnBrk="1" hangingPunct="1"/>
            <a:r>
              <a:rPr lang="cs-CZ" altLang="cs-CZ"/>
              <a:t>výrok o zastavení trestního stíhání pro skutek, ve kterém je spatřován přečin, jehož se narovnání týká.</a:t>
            </a:r>
          </a:p>
          <a:p>
            <a:pPr eaLnBrk="1" hangingPunct="1"/>
            <a:r>
              <a:rPr lang="cs-CZ" altLang="cs-CZ"/>
              <a:t>Při určení příjemce je soud vázán obsahem dohody o narovnání mezi obviněným a poškozeným.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AFF8FD5-C8BF-4ECC-A3FF-70C71FD59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Souhlas a prohlášení obviněného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D583EF7-5947-4138-97C2-B635042475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Prohlášení obviněného, že spáchal skutek, pro který je stíhán, má význam pouze pro řízení o schválení narovnání. Jestliže ke schválení nedojde, nelze k tomuto prohlášení přihlížet.</a:t>
            </a:r>
          </a:p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Souhlas obviněné osoby nelze pojímat jako doznání viny </a:t>
            </a:r>
            <a:r>
              <a:rPr lang="cs-CZ" altLang="cs-CZ"/>
              <a:t>– zásada presumpce neviny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C010CAD-6F25-48C3-AFD7-617BAC831D98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11188" y="3213100"/>
            <a:ext cx="8062912" cy="1798638"/>
          </a:xfrm>
        </p:spPr>
        <p:txBody>
          <a:bodyPr/>
          <a:lstStyle/>
          <a:p>
            <a:pPr eaLnBrk="1" hangingPunct="1"/>
            <a:r>
              <a:rPr lang="cs-CZ" altLang="cs-CZ" sz="3600"/>
              <a:t>Řízení o schválení dohody o vině a trestu</a:t>
            </a:r>
          </a:p>
        </p:txBody>
      </p:sp>
      <p:sp>
        <p:nvSpPr>
          <p:cNvPr id="36867" name="Rectangle 24">
            <a:extLst>
              <a:ext uri="{FF2B5EF4-FFF2-40B4-BE49-F238E27FC236}">
                <a16:creationId xmlns:a16="http://schemas.microsoft.com/office/drawing/2014/main" id="{DAFD520E-A84B-4F6A-85DF-69A89BD84FAF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43188" y="2714625"/>
            <a:ext cx="5969000" cy="647700"/>
          </a:xfrm>
        </p:spPr>
        <p:txBody>
          <a:bodyPr/>
          <a:lstStyle/>
          <a:p>
            <a:pPr eaLnBrk="1" hangingPunct="1"/>
            <a:r>
              <a:rPr lang="cs-CZ" altLang="cs-CZ"/>
              <a:t>Zvláštní způsoby řízení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DF24-E76B-4017-A6DF-A62609E11BB9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88BD910-8BC1-44C5-9B89-2B22774680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Podmínky (§175a TŘ)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3CE8D25-F224-4DFB-9649-596723983F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773238"/>
            <a:ext cx="7772400" cy="475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jestliže výsledky vyšetřování dostatečně prokazují závěr, že se skutek stal, že tento skutek je trestným činem a že jej spáchal obviněný, může státní zástupce zahájit jednání o dohodě o vině a trestu na návrh obviněného nebo i bez takového návrhu.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Podmínkou sjednání dohody o vině a trestu je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prohlášení obviněného</a:t>
            </a:r>
            <a:r>
              <a:rPr lang="cs-CZ" altLang="cs-CZ" dirty="0"/>
              <a:t>, že spáchal skutek, pro který je stíhán, pokud na základě dosud opatřených důkazů a dalších výsledků přípravného řízení nejsou důvodné pochybnosti o pravdivosti jeho prohlášení. Dohodu o vině a trestu sjednává státní zástupce s obviněným za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přítomnosti obhájce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státní zástupce při sjednávání dohody o vině a trestu dbá také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na zájmy poškozeného</a:t>
            </a:r>
            <a:r>
              <a:rPr lang="cs-CZ" altLang="cs-CZ" dirty="0"/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CDFBFFA-5398-4B11-8469-B3B46574AA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908050"/>
            <a:ext cx="7772400" cy="503238"/>
          </a:xfrm>
        </p:spPr>
        <p:txBody>
          <a:bodyPr/>
          <a:lstStyle/>
          <a:p>
            <a:pPr eaLnBrk="1" hangingPunct="1"/>
            <a:r>
              <a:rPr lang="cs-CZ" altLang="cs-CZ"/>
              <a:t>Obsah dohody (§ 175a odst. 6 TŘ)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D3CE0F1-72D5-4EED-85A8-E4E51A9C01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412875"/>
            <a:ext cx="7772400" cy="53292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dirty="0"/>
              <a:t>označení státního zástupce, obviněného a poškozeného, byl-li přítomen sjednávání dohody o vině a trestu a souhlasí-li s rozsahem a způsobem náhrady škody nebo nemajetkové újmy nebo vydání bezdůvodného obohacení,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dirty="0"/>
              <a:t>datum a místo jejího sepsání,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dirty="0"/>
              <a:t>popis skutku, pro který je obviněný stíhán, s uvedením místa, času a způsobu jeho spáchání, případně jiných okolností, za nichž k němu došlo, tak, aby nemohl být zaměněn s jiným skutkem,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dirty="0"/>
              <a:t>označení trestného činu, který je v tomto skutku spatřován, a to jeho zákonným pojmenováním, uvedením příslušného ustanovení zákona a všech zákonných znaků včetně těch, které odůvodňují určitou trestní sazbu,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dirty="0"/>
              <a:t>prohlášení obviněného, že spáchal skutek, pro který je stíhán a který je předmětem sjednané dohody o vině a trestu,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dirty="0">
                <a:solidFill>
                  <a:schemeClr val="accent1">
                    <a:lumMod val="75000"/>
                  </a:schemeClr>
                </a:solidFill>
              </a:rPr>
              <a:t>v souladu s trestním zákoníkem </a:t>
            </a:r>
            <a:r>
              <a:rPr lang="cs-CZ" altLang="cs-CZ" sz="1900" dirty="0"/>
              <a:t>dohodnutý druh, výměru a způsob výkonu trestu včetně délky zkušební doby a v případech stanovených trestním zákoníkem trestu náhradního, případně upuštění od potrestání, a rozsah přiměřených omezení a povinností v případě, že to trestní zákoník umožňuje a že byly dohodnuty; při dohodě o druhu a výměře trestu se přihlédne i k tomu, zda obviněný trestným činem získal nebo se snažil získat majetkový prospěch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99BB7083-A14B-487E-ACE2-40F5C0B79F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772400" cy="507841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rozsah a způsob náhrady škody nebo nemajetkové újmy nebo vydání bezdůvodného obohacení, bylo-li dohodnuto,</a:t>
            </a:r>
          </a:p>
          <a:p>
            <a:pPr eaLnBrk="1" hangingPunct="1">
              <a:defRPr/>
            </a:pPr>
            <a:r>
              <a:rPr lang="cs-CZ" altLang="cs-CZ" dirty="0"/>
              <a:t>ochranné opatření, přichází-li v úvahu jeho uložení a bylo-li dohodnuto,</a:t>
            </a:r>
          </a:p>
          <a:p>
            <a:pPr eaLnBrk="1" hangingPunct="1">
              <a:defRPr/>
            </a:pPr>
            <a:r>
              <a:rPr lang="cs-CZ" altLang="cs-CZ" dirty="0"/>
              <a:t>podpis státního zástupce, obviněného a obhájce a podpis poškozeného, byl-li přítomen sjednávání dohody o vině a trestu a souhlasí-li s rozsahem a způsobem náhrady škody nebo nemajetkové újmy nebo vydání bezdůvodného obohacení.</a:t>
            </a:r>
          </a:p>
          <a:p>
            <a:pPr eaLnBrk="1" hangingPunct="1">
              <a:defRPr/>
            </a:pPr>
            <a:r>
              <a:rPr lang="cs-CZ" altLang="cs-CZ" dirty="0"/>
              <a:t> Dohodu o vině a trestu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nelze sjednat </a:t>
            </a:r>
            <a:r>
              <a:rPr lang="cs-CZ" altLang="cs-CZ" dirty="0"/>
              <a:t>v řízení o zvlášť závažném zločinu a v řízení proti uprchlému.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3F8511C-A979-4058-8AD1-0B8BF7C76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Řízení u soudu (§ 314o a násl. TŘ)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B414CD72-531A-4F11-A271-94FFBA9026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200" dirty="0"/>
              <a:t>Předběžné projednání dohody – příslušnost, postoupení, okolnosti způsobující zastavení TS, přerušení atd. Koná se v neveřejném či veřejném zasedání</a:t>
            </a:r>
          </a:p>
          <a:p>
            <a:pPr eaLnBrk="1" hangingPunct="1">
              <a:defRPr/>
            </a:pPr>
            <a:r>
              <a:rPr lang="cs-CZ" altLang="cs-CZ" sz="2200" dirty="0">
                <a:solidFill>
                  <a:schemeClr val="accent1">
                    <a:lumMod val="75000"/>
                  </a:schemeClr>
                </a:solidFill>
              </a:rPr>
              <a:t>O návrhu na schválení dohody o vině a trestu rozhoduje soud ve veřejném zasedání</a:t>
            </a:r>
            <a:r>
              <a:rPr lang="cs-CZ" altLang="cs-CZ" sz="2200" dirty="0"/>
              <a:t>. Předseda senátu předvolá k veřejnému zasedání obviněného; o době a místu řízení vyrozumí státního zástupce a obhájce obviněného, jakož i poškozeného. Má-li poškozený zmocněnce, vyrozumí se o veřejném zasedání jen jeho zmocněnec. Veřejné zasedání se koná za stálé přítomnosti obviněného a státního zástupce.</a:t>
            </a:r>
          </a:p>
          <a:p>
            <a:pPr eaLnBrk="1" hangingPunct="1">
              <a:defRPr/>
            </a:pPr>
            <a:r>
              <a:rPr lang="cs-CZ" altLang="cs-CZ" sz="2200" dirty="0">
                <a:solidFill>
                  <a:schemeClr val="accent1">
                    <a:lumMod val="75000"/>
                  </a:schemeClr>
                </a:solidFill>
              </a:rPr>
              <a:t>Dokazování soud neprovádí</a:t>
            </a:r>
            <a:r>
              <a:rPr lang="cs-CZ" altLang="cs-CZ" sz="2200" dirty="0"/>
              <a:t>. Považuje-li to za potřebné, může vyslechnout obviněného a opatřit potřebná vysvětlení.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C65D16F-D446-4A2B-B6E7-0914005E7F6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Obecné výklady</a:t>
            </a:r>
          </a:p>
        </p:txBody>
      </p:sp>
      <p:sp>
        <p:nvSpPr>
          <p:cNvPr id="13315" name="Rectangle 24">
            <a:extLst>
              <a:ext uri="{FF2B5EF4-FFF2-40B4-BE49-F238E27FC236}">
                <a16:creationId xmlns:a16="http://schemas.microsoft.com/office/drawing/2014/main" id="{B3454FEE-C585-451A-A5A2-DDB9A59162D4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Zvláštní způsoby řízení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DF24-E76B-4017-A6DF-A62609E11BB9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49D44A6C-F3FD-40BF-B7F4-6795788C81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772400" cy="554513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000" dirty="0">
                <a:solidFill>
                  <a:schemeClr val="accent1">
                    <a:lumMod val="75000"/>
                  </a:schemeClr>
                </a:solidFill>
              </a:rPr>
              <a:t>soud dohodu o vině a trestu neschválí</a:t>
            </a:r>
            <a:r>
              <a:rPr lang="cs-CZ" altLang="cs-CZ" sz="2000" dirty="0"/>
              <a:t>, je-li nesprávná nebo nepřiměřená z hlediska souladu se zjištěným skutkovým stavem nebo z hlediska druhu a výše navrženého trestu, případně ochranného opatření, nebo nesprávná z hlediska rozsahu a způsobu náhrady škody nebo nemajetkové újmy nebo vydání bezdůvodného obohacení, anebo zjistí-li, že došlo k závažnému porušení práv obviněného při sjednávání dohody o vině a trestu. V takovém případě věc vrátí usnesením do přípravného řízení. Proti tomuto usnesení je přípustná stížnost, která má odkladný účinek.</a:t>
            </a:r>
          </a:p>
          <a:p>
            <a:pPr eaLnBrk="1" hangingPunct="1">
              <a:defRPr/>
            </a:pPr>
            <a:r>
              <a:rPr lang="cs-CZ" altLang="cs-CZ" sz="2000" dirty="0"/>
              <a:t>Soud může namísto vrácení věci do přípravného řízení </a:t>
            </a:r>
            <a:r>
              <a:rPr lang="cs-CZ" altLang="cs-CZ" sz="2000" dirty="0">
                <a:solidFill>
                  <a:schemeClr val="accent1">
                    <a:lumMod val="75000"/>
                  </a:schemeClr>
                </a:solidFill>
              </a:rPr>
              <a:t>oznámit své výhrady</a:t>
            </a:r>
            <a:r>
              <a:rPr lang="cs-CZ" altLang="cs-CZ" sz="2000" dirty="0"/>
              <a:t> státnímu zástupci a obviněnému, kteří mohou navrhnout nové znění dohody o vině a trestu. </a:t>
            </a:r>
          </a:p>
          <a:p>
            <a:pPr eaLnBrk="1" hangingPunct="1">
              <a:defRPr/>
            </a:pPr>
            <a:r>
              <a:rPr lang="cs-CZ" altLang="cs-CZ" sz="2000" dirty="0"/>
              <a:t>Soud dohodu o vině a trestu </a:t>
            </a:r>
            <a:r>
              <a:rPr lang="cs-CZ" altLang="cs-CZ" sz="2000" dirty="0">
                <a:solidFill>
                  <a:schemeClr val="accent1">
                    <a:lumMod val="75000"/>
                  </a:schemeClr>
                </a:solidFill>
              </a:rPr>
              <a:t>schválí odsuzujícím rozsudkem</a:t>
            </a:r>
            <a:r>
              <a:rPr lang="cs-CZ" altLang="cs-CZ" sz="2000" dirty="0"/>
              <a:t>, ve kterém uvede výrok o schválení dohody o vině a trestu a výrok o vině a trestu, případně ochranném opatření, v souladu s dohodou o vině a trestu.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A00C0A7-E486-4F5A-890C-0130131ECCF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Řízení před samosoudcem</a:t>
            </a:r>
          </a:p>
        </p:txBody>
      </p:sp>
      <p:sp>
        <p:nvSpPr>
          <p:cNvPr id="43011" name="Rectangle 24">
            <a:extLst>
              <a:ext uri="{FF2B5EF4-FFF2-40B4-BE49-F238E27FC236}">
                <a16:creationId xmlns:a16="http://schemas.microsoft.com/office/drawing/2014/main" id="{FA334975-D8F0-412D-91AC-0690566ABB3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Zvláštní způsoby řízení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DF24-E76B-4017-A6DF-A62609E11BB9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sah 2">
            <a:extLst>
              <a:ext uri="{FF2B5EF4-FFF2-40B4-BE49-F238E27FC236}">
                <a16:creationId xmlns:a16="http://schemas.microsoft.com/office/drawing/2014/main" id="{6A699E06-9504-424A-9438-AE3028C9B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000125"/>
            <a:ext cx="7772400" cy="5130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Příslušný ve věcech, kdy horní hranice nepřevyšuje dle </a:t>
            </a:r>
            <a:r>
              <a:rPr lang="cs-CZ" altLang="cs-CZ" dirty="0" err="1"/>
              <a:t>TZk</a:t>
            </a:r>
            <a:r>
              <a:rPr lang="cs-CZ" altLang="cs-CZ" dirty="0"/>
              <a:t> 5 let</a:t>
            </a:r>
          </a:p>
          <a:p>
            <a:pPr eaLnBrk="1" hangingPunct="1">
              <a:defRPr/>
            </a:pPr>
            <a:r>
              <a:rPr lang="cs-CZ" altLang="cs-CZ" dirty="0"/>
              <a:t>Nelze, jestliže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předchozí</a:t>
            </a:r>
            <a:r>
              <a:rPr lang="cs-CZ" altLang="cs-CZ" dirty="0">
                <a:solidFill>
                  <a:schemeClr val="accent2"/>
                </a:solidFill>
              </a:rPr>
              <a:t> </a:t>
            </a:r>
            <a:r>
              <a:rPr lang="cs-CZ" altLang="cs-CZ" dirty="0"/>
              <a:t>souhrnný nebo společný trest rozhodoval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senát</a:t>
            </a:r>
          </a:p>
          <a:p>
            <a:pPr eaLnBrk="1" hangingPunct="1">
              <a:defRPr/>
            </a:pPr>
            <a:r>
              <a:rPr lang="cs-CZ" altLang="cs-CZ" dirty="0"/>
              <a:t>Po zkráceném přípravném řízení se koná tzv. zjednodušené řízení – TS se zahajuje doručením návrhu na potrestání soudu, zde je možné upustit od dokazování tzv. nesporných skutečností, které tak procesní strany označí</a:t>
            </a:r>
          </a:p>
          <a:p>
            <a:pPr eaLnBrk="1" hangingPunct="1">
              <a:defRPr/>
            </a:pPr>
            <a:r>
              <a:rPr lang="cs-CZ" altLang="cs-CZ" dirty="0"/>
              <a:t>Nekoná PPO</a:t>
            </a:r>
          </a:p>
          <a:p>
            <a:pPr eaLnBrk="1" hangingPunct="1">
              <a:defRPr/>
            </a:pPr>
            <a:r>
              <a:rPr lang="cs-CZ" altLang="cs-CZ" dirty="0"/>
              <a:t>Možnost vydání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trestního příkazu</a:t>
            </a:r>
            <a:r>
              <a:rPr lang="cs-CZ" altLang="cs-CZ" dirty="0"/>
              <a:t> bez projednání věci v HL – proti němu lze podat odpor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2D036C6-1596-488A-B8FD-E49C15FAA7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Tresty, jež lze uložit trestním příkazem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757E8B8-B1B5-4A84-982A-196100276D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TOS do 1 roku s podmíněným odkladem</a:t>
            </a:r>
          </a:p>
          <a:p>
            <a:pPr eaLnBrk="1" hangingPunct="1"/>
            <a:r>
              <a:rPr lang="cs-CZ" altLang="cs-CZ"/>
              <a:t>Domácí vězení do 1 roku</a:t>
            </a:r>
          </a:p>
          <a:p>
            <a:pPr eaLnBrk="1" hangingPunct="1"/>
            <a:r>
              <a:rPr lang="cs-CZ" altLang="cs-CZ"/>
              <a:t>OPP</a:t>
            </a:r>
          </a:p>
          <a:p>
            <a:pPr eaLnBrk="1" hangingPunct="1"/>
            <a:r>
              <a:rPr lang="cs-CZ" altLang="cs-CZ"/>
              <a:t>Zákaz činnosti do 5 let</a:t>
            </a:r>
          </a:p>
          <a:p>
            <a:pPr eaLnBrk="1" hangingPunct="1"/>
            <a:r>
              <a:rPr lang="cs-CZ" altLang="cs-CZ"/>
              <a:t>Peněžitý trest</a:t>
            </a:r>
          </a:p>
          <a:p>
            <a:pPr eaLnBrk="1" hangingPunct="1"/>
            <a:r>
              <a:rPr lang="cs-CZ" altLang="cs-CZ"/>
              <a:t>Trest propadnutí věci nebo jiné majetkové hodnoty</a:t>
            </a:r>
          </a:p>
          <a:p>
            <a:pPr eaLnBrk="1" hangingPunct="1"/>
            <a:r>
              <a:rPr lang="cs-CZ" altLang="cs-CZ"/>
              <a:t>Vyhoštění do 5 let</a:t>
            </a:r>
          </a:p>
          <a:p>
            <a:pPr eaLnBrk="1" hangingPunct="1"/>
            <a:r>
              <a:rPr lang="cs-CZ" altLang="cs-CZ"/>
              <a:t>Zákaz pobytu do 5 let</a:t>
            </a:r>
          </a:p>
          <a:p>
            <a:pPr eaLnBrk="1" hangingPunct="1"/>
            <a:r>
              <a:rPr lang="cs-CZ" altLang="cs-CZ"/>
              <a:t>Zákaz vstupu na sportovní, …. akce do 5 let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2D036C6-1596-488A-B8FD-E49C15FAA7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Tresty, jež lze uložit trestním příkazem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757E8B8-B1B5-4A84-982A-196100276D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TOS do 1 roku s podmíněným odkladem</a:t>
            </a:r>
          </a:p>
          <a:p>
            <a:pPr eaLnBrk="1" hangingPunct="1"/>
            <a:r>
              <a:rPr lang="cs-CZ" altLang="cs-CZ"/>
              <a:t>Domácí vězení do 1 roku</a:t>
            </a:r>
          </a:p>
          <a:p>
            <a:pPr eaLnBrk="1" hangingPunct="1"/>
            <a:r>
              <a:rPr lang="cs-CZ" altLang="cs-CZ"/>
              <a:t>OPP</a:t>
            </a:r>
          </a:p>
          <a:p>
            <a:pPr eaLnBrk="1" hangingPunct="1"/>
            <a:r>
              <a:rPr lang="cs-CZ" altLang="cs-CZ"/>
              <a:t>Zákaz činnosti do 5 let</a:t>
            </a:r>
          </a:p>
          <a:p>
            <a:pPr eaLnBrk="1" hangingPunct="1"/>
            <a:r>
              <a:rPr lang="cs-CZ" altLang="cs-CZ"/>
              <a:t>Peněžitý trest</a:t>
            </a:r>
          </a:p>
          <a:p>
            <a:pPr eaLnBrk="1" hangingPunct="1"/>
            <a:r>
              <a:rPr lang="cs-CZ" altLang="cs-CZ"/>
              <a:t>Trest propadnutí věci nebo jiné majetkové hodnoty</a:t>
            </a:r>
          </a:p>
          <a:p>
            <a:pPr eaLnBrk="1" hangingPunct="1"/>
            <a:r>
              <a:rPr lang="cs-CZ" altLang="cs-CZ"/>
              <a:t>Vyhoštění do 5 let</a:t>
            </a:r>
          </a:p>
          <a:p>
            <a:pPr eaLnBrk="1" hangingPunct="1"/>
            <a:r>
              <a:rPr lang="cs-CZ" altLang="cs-CZ"/>
              <a:t>Zákaz pobytu do 5 let</a:t>
            </a:r>
          </a:p>
          <a:p>
            <a:pPr eaLnBrk="1" hangingPunct="1"/>
            <a:r>
              <a:rPr lang="cs-CZ" altLang="cs-CZ"/>
              <a:t>Zákaz vstupu na sportovní, …. akce do 5 let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935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C010CAD-6F25-48C3-AFD7-617BAC831D98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395536" y="6248400"/>
            <a:ext cx="8487220" cy="1798638"/>
          </a:xfrm>
        </p:spPr>
        <p:txBody>
          <a:bodyPr/>
          <a:lstStyle/>
          <a:p>
            <a:pPr eaLnBrk="1" hangingPunct="1"/>
            <a:r>
              <a:rPr lang="cs-CZ" altLang="cs-CZ" sz="3600"/>
              <a:t>Řízení </a:t>
            </a:r>
            <a:r>
              <a:rPr lang="cs-CZ" sz="3600"/>
              <a:t>po zrušení rozhodnutí nálezem Ústavního soudu</a:t>
            </a:r>
            <a:r>
              <a:rPr lang="cs-CZ" sz="3600"/>
              <a:t/>
            </a:r>
            <a:br>
              <a:rPr lang="cs-CZ" sz="3600"/>
            </a:br>
            <a:r>
              <a:rPr lang="cs-CZ" sz="3600" smtClean="0"/>
              <a:t/>
            </a:r>
            <a:br>
              <a:rPr lang="cs-CZ" sz="3600" smtClean="0"/>
            </a:br>
            <a:r>
              <a:rPr lang="cs-CZ" sz="3600"/>
              <a:t>Řízení o přezkumu příkazu k odposlechu a záznamu telekomunikačního provozu a příkazu k zjištění údajů o telekomunikačním provozu</a:t>
            </a:r>
            <a:br>
              <a:rPr lang="cs-CZ" sz="3600"/>
            </a:br>
            <a:r>
              <a:rPr lang="cs-CZ" sz="3600" smtClean="0"/>
              <a:t/>
            </a:r>
            <a:br>
              <a:rPr lang="cs-CZ" sz="3600" smtClean="0"/>
            </a:br>
            <a:endParaRPr lang="cs-CZ" altLang="cs-CZ" sz="3600"/>
          </a:p>
        </p:txBody>
      </p:sp>
      <p:sp>
        <p:nvSpPr>
          <p:cNvPr id="36867" name="Rectangle 24">
            <a:extLst>
              <a:ext uri="{FF2B5EF4-FFF2-40B4-BE49-F238E27FC236}">
                <a16:creationId xmlns:a16="http://schemas.microsoft.com/office/drawing/2014/main" id="{DAFD520E-A84B-4F6A-85DF-69A89BD84FAF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14229" y="1340768"/>
            <a:ext cx="5969000" cy="647700"/>
          </a:xfrm>
        </p:spPr>
        <p:txBody>
          <a:bodyPr/>
          <a:lstStyle/>
          <a:p>
            <a:pPr eaLnBrk="1" hangingPunct="1"/>
            <a:r>
              <a:rPr lang="cs-CZ" altLang="cs-CZ"/>
              <a:t>Zvláštní způsoby řízení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DF24-E76B-4017-A6DF-A62609E11BB9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72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A351E-DBF3-48C2-BF9C-4946DDE74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po zrušení rozhodnutí nálezem Ústavního soudu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E9F380-B182-45B9-A538-CDB7F34C5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628800"/>
            <a:ext cx="8081962" cy="4114800"/>
          </a:xfrm>
        </p:spPr>
        <p:txBody>
          <a:bodyPr/>
          <a:lstStyle/>
          <a:p>
            <a:r>
              <a:rPr lang="cs-CZ"/>
              <a:t>Technické </a:t>
            </a:r>
            <a:r>
              <a:rPr lang="cs-CZ" smtClean="0"/>
              <a:t>řešení</a:t>
            </a:r>
          </a:p>
          <a:p>
            <a:pPr lvl="1"/>
            <a:r>
              <a:rPr lang="cs-CZ" sz="2000" smtClean="0"/>
              <a:t>„vrátka“, jak dostat do trestního řízení rozhodnutí soudního orgánu, který není součástí soustavy obecných soudů</a:t>
            </a:r>
            <a:endParaRPr lang="cs-CZ" sz="2000" dirty="0"/>
          </a:p>
          <a:p>
            <a:pPr algn="just"/>
            <a:r>
              <a:rPr lang="cs-CZ" dirty="0"/>
              <a:t>Řízení se vrací do stadia, které bezprostředně předcházelo vydání zrušeného rozhodnutí </a:t>
            </a:r>
          </a:p>
          <a:p>
            <a:pPr lvl="1" algn="just"/>
            <a:r>
              <a:rPr lang="cs-CZ" dirty="0"/>
              <a:t>zruší-li se rozhodnutí o dovolání, vrací se trestní řízení do stadia řízení o dovolání; zruší-li rozsudek soudu prvého stupně, vrací se řízení do hlavního líčení atd.</a:t>
            </a:r>
          </a:p>
          <a:p>
            <a:pPr marL="342900" lvl="1" indent="-342900" algn="just">
              <a:buSzPct val="100000"/>
            </a:pPr>
            <a:r>
              <a:rPr lang="cs-CZ" dirty="0">
                <a:ea typeface="+mn-ea"/>
                <a:cs typeface="+mn-cs"/>
              </a:rPr>
              <a:t>V řízení lze pokračovat i po smrti obviněného</a:t>
            </a:r>
          </a:p>
          <a:p>
            <a:pPr marL="342900" lvl="1" indent="-342900" algn="just">
              <a:buSzPct val="100000"/>
            </a:pPr>
            <a:r>
              <a:rPr lang="cs-CZ" dirty="0">
                <a:ea typeface="+mn-ea"/>
                <a:cs typeface="+mn-cs"/>
              </a:rPr>
              <a:t>Rozhodnutí nemůže být pro obviněného méně výhodné</a:t>
            </a:r>
          </a:p>
          <a:p>
            <a:pPr marL="342900" lvl="1" indent="-342900" algn="just">
              <a:buSzPct val="100000"/>
            </a:pPr>
            <a:r>
              <a:rPr lang="cs-CZ" dirty="0">
                <a:ea typeface="+mn-ea"/>
                <a:cs typeface="+mn-cs"/>
              </a:rPr>
              <a:t>Do promlčecí doby se nezapočítává doba od právní moci rozhodnutí ve věci samé do doručení nálezu Ústavního soudu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51911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A351E-DBF3-48C2-BF9C-4946DDE74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385" y="1628800"/>
            <a:ext cx="8086725" cy="647700"/>
          </a:xfrm>
        </p:spPr>
        <p:txBody>
          <a:bodyPr/>
          <a:lstStyle/>
          <a:p>
            <a:r>
              <a:rPr lang="cs-CZ" dirty="0"/>
              <a:t>Řízení o přezkumu příkazu k odposlechu a záznamu telekomunikačního provozu a příkazu k zjištění údajů o telekomunikačním provozu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E9F380-B182-45B9-A538-CDB7F34C5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Na návrh osoby, která byla po skončení trestního řízení vyrozuměna o tom, že byla odposlouchávána, že její telekomunikační provoz byl zaznamenáván či že byly zjišťovány údaje o jejím telekomunikačním provozu</a:t>
            </a:r>
          </a:p>
          <a:p>
            <a:pPr algn="just"/>
            <a:r>
              <a:rPr lang="cs-CZ" dirty="0"/>
              <a:t>Rozhoduje Nejvyšší soud</a:t>
            </a:r>
          </a:p>
          <a:p>
            <a:pPr lvl="1" algn="just"/>
            <a:r>
              <a:rPr lang="cs-CZ" sz="2000" dirty="0"/>
              <a:t>lhůta šesti měsíců od vyrozumění (daná osoba vůbec nemusela vědět, že </a:t>
            </a:r>
            <a:r>
              <a:rPr lang="cs-CZ" sz="2000"/>
              <a:t>byla odposlouchávána) </a:t>
            </a:r>
            <a:endParaRPr lang="cs-CZ" sz="2000" dirty="0"/>
          </a:p>
          <a:p>
            <a:pPr marL="342900" lvl="1" indent="-342900" algn="just">
              <a:buSzPct val="100000"/>
            </a:pPr>
            <a:r>
              <a:rPr lang="cs-CZ" dirty="0">
                <a:ea typeface="+mn-ea"/>
                <a:cs typeface="+mn-cs"/>
              </a:rPr>
              <a:t>Nejvyšší soud pouze deklaruje, zda byl či nebyl v této věci porušen zákon </a:t>
            </a:r>
          </a:p>
          <a:p>
            <a:pPr lvl="1" algn="just"/>
            <a:r>
              <a:rPr lang="cs-CZ" sz="2000" dirty="0"/>
              <a:t>jde o kontrolu ex post</a:t>
            </a:r>
          </a:p>
          <a:p>
            <a:pPr marL="342900" lvl="1" indent="-342900" algn="just">
              <a:buSzPct val="100000"/>
            </a:pPr>
            <a:r>
              <a:rPr lang="cs-CZ" dirty="0">
                <a:ea typeface="+mn-ea"/>
                <a:cs typeface="+mn-cs"/>
              </a:rPr>
              <a:t>Proti rozhodnutí Nejvyššího soudu není opravný prostředek přípustný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64921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>
            <a:extLst>
              <a:ext uri="{FF2B5EF4-FFF2-40B4-BE49-F238E27FC236}">
                <a16:creationId xmlns:a16="http://schemas.microsoft.com/office/drawing/2014/main" id="{A2A4BEF7-E425-4C88-820A-686E6F9C33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 </a:t>
            </a:r>
          </a:p>
        </p:txBody>
      </p:sp>
      <p:pic>
        <p:nvPicPr>
          <p:cNvPr id="40963" name="Picture 4" descr="otazník3">
            <a:extLst>
              <a:ext uri="{FF2B5EF4-FFF2-40B4-BE49-F238E27FC236}">
                <a16:creationId xmlns:a16="http://schemas.microsoft.com/office/drawing/2014/main" id="{5E825543-F2C4-40E7-A5A3-05AA7D104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141663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>
            <a:extLst>
              <a:ext uri="{FF2B5EF4-FFF2-40B4-BE49-F238E27FC236}">
                <a16:creationId xmlns:a16="http://schemas.microsoft.com/office/drawing/2014/main" id="{BE08DBA2-3AE5-478E-96F9-4C641C7E2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089025"/>
          </a:xfrm>
        </p:spPr>
        <p:txBody>
          <a:bodyPr/>
          <a:lstStyle/>
          <a:p>
            <a:pPr eaLnBrk="1" hangingPunct="1"/>
            <a:r>
              <a:rPr lang="cs-CZ" altLang="cs-CZ"/>
              <a:t>Odchylky od obecného způsobu trestního řízení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E6DD5EBA-D35E-4A99-8316-8DA943A670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286000"/>
            <a:ext cx="7772400" cy="3844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Hlava XX. trestního řádu</a:t>
            </a:r>
          </a:p>
          <a:p>
            <a:pPr eaLnBrk="1" hangingPunct="1">
              <a:defRPr/>
            </a:pPr>
            <a:r>
              <a:rPr lang="cs-CZ" altLang="cs-CZ" dirty="0"/>
              <a:t>Upravené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zvláštním zákonem </a:t>
            </a:r>
            <a:r>
              <a:rPr lang="cs-CZ" altLang="cs-CZ" dirty="0"/>
              <a:t>– ZSM – zájem na dosažení výchovného účelu trestního řízení</a:t>
            </a:r>
          </a:p>
          <a:p>
            <a:pPr eaLnBrk="1" hangingPunct="1">
              <a:defRPr/>
            </a:pPr>
            <a:r>
              <a:rPr lang="cs-CZ" altLang="cs-CZ" dirty="0"/>
              <a:t>Vyhýbání se spravedlnosti nesmí být překážkou, ovšem je třeba upravit odchylky</a:t>
            </a:r>
          </a:p>
          <a:p>
            <a:pPr eaLnBrk="1" hangingPunct="1">
              <a:defRPr/>
            </a:pPr>
            <a:r>
              <a:rPr lang="cs-CZ" altLang="cs-CZ" dirty="0"/>
              <a:t>Tzv.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odklony </a:t>
            </a:r>
            <a:r>
              <a:rPr lang="cs-CZ" altLang="cs-CZ" dirty="0"/>
              <a:t>– nedojde ke klasickému průběhu TŘ, angažovanost i pro poškozeného – mimosoudní vyřízení věci, výjimka ze zásady legality</a:t>
            </a:r>
          </a:p>
          <a:p>
            <a:pPr eaLnBrk="1" hangingPunct="1">
              <a:defRPr/>
            </a:pPr>
            <a:r>
              <a:rPr lang="cs-CZ" altLang="cs-CZ" dirty="0"/>
              <a:t>Jednodušší věci – zjednodušená úprava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9E59CEE-709E-43EA-B17D-087B5C9BA9F8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Řízení ve věcech mladistvých</a:t>
            </a:r>
          </a:p>
        </p:txBody>
      </p:sp>
      <p:sp>
        <p:nvSpPr>
          <p:cNvPr id="15363" name="Rectangle 24">
            <a:extLst>
              <a:ext uri="{FF2B5EF4-FFF2-40B4-BE49-F238E27FC236}">
                <a16:creationId xmlns:a16="http://schemas.microsoft.com/office/drawing/2014/main" id="{922FBE64-33E5-4FC9-A847-A23A51B1B02B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Zvláštní způsoby řízení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DF24-E76B-4017-A6DF-A62609E11BB9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B5434F1A-A1FF-4C94-89C8-B3B39B0D3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Zvláštní zásady dle ZSM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8BA29CA1-CB91-44D3-B633-17BC933E6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Specifický přístup k projednání trestních věcí</a:t>
            </a:r>
          </a:p>
          <a:p>
            <a:pPr eaLnBrk="1" hangingPunct="1"/>
            <a:r>
              <a:rPr lang="cs-CZ" altLang="cs-CZ"/>
              <a:t>Zásada spolupráce s OSPOD a zájmovými sdruženími</a:t>
            </a:r>
          </a:p>
          <a:p>
            <a:pPr eaLnBrk="1" hangingPunct="1"/>
            <a:r>
              <a:rPr lang="cs-CZ" altLang="cs-CZ"/>
              <a:t>Zásada ochrany soukromí mladistvého</a:t>
            </a:r>
          </a:p>
          <a:p>
            <a:pPr eaLnBrk="1" hangingPunct="1"/>
            <a:r>
              <a:rPr lang="cs-CZ" altLang="cs-CZ"/>
              <a:t>Zásada rychlosti řízení</a:t>
            </a:r>
          </a:p>
          <a:p>
            <a:pPr eaLnBrk="1" hangingPunct="1"/>
            <a:r>
              <a:rPr lang="cs-CZ" altLang="cs-CZ"/>
              <a:t>Zásada uspokojení zájmů poškozeného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BBDE87B2-4C8E-467C-8D81-60402B7D0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Příslušnost soudu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2FD95D26-A305-4A1E-8D4E-3A3204F66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Soud pro mládež</a:t>
            </a:r>
          </a:p>
          <a:p>
            <a:pPr eaLnBrk="1" hangingPunct="1">
              <a:defRPr/>
            </a:pPr>
            <a:r>
              <a:rPr lang="cs-CZ" altLang="cs-CZ" dirty="0"/>
              <a:t>Místní příslušnost – obrací se první a druhé </a:t>
            </a:r>
            <a:r>
              <a:rPr lang="cs-CZ" altLang="cs-CZ" dirty="0" err="1"/>
              <a:t>kriterium</a:t>
            </a:r>
            <a:r>
              <a:rPr lang="cs-CZ" altLang="cs-CZ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- dle místa bydliště mladistvého, nebo kde se zdržuje či pracuje, až pak dle místa, kde provinění vyšlo najevo</a:t>
            </a:r>
          </a:p>
          <a:p>
            <a:pPr eaLnBrk="1" hangingPunct="1">
              <a:defRPr/>
            </a:pPr>
            <a:r>
              <a:rPr lang="cs-CZ" altLang="cs-CZ" dirty="0"/>
              <a:t>Věcná příslušnost – tzv. soud mládeže – zvláštní senát nebo soudce; vychází se z obecné právní úpravy, co se týká určení příslušnosti OS nebo KS</a:t>
            </a:r>
          </a:p>
          <a:p>
            <a:pPr eaLnBrk="1" hangingPunct="1">
              <a:defRPr/>
            </a:pPr>
            <a:r>
              <a:rPr lang="cs-CZ" altLang="cs-CZ" dirty="0"/>
              <a:t>Společné řízení – výjimečně proti mladistvému a dospělému – koná soud pro mládež.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Nelze u dětí a mladistvých či dospělých!!!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7DA204D6-FB6B-4ABB-801F-29FE628AA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88" y="1000125"/>
            <a:ext cx="7772400" cy="503238"/>
          </a:xfrm>
        </p:spPr>
        <p:txBody>
          <a:bodyPr/>
          <a:lstStyle/>
          <a:p>
            <a:pPr eaLnBrk="1" hangingPunct="1"/>
            <a:r>
              <a:rPr lang="cs-CZ" altLang="cs-CZ"/>
              <a:t>Práva mladistvého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FA9068C4-394B-4AD2-84B6-16DE25CA4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785938"/>
            <a:ext cx="7772400" cy="43449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Mladistvý má právo na zacházení přiměřené jeho věku, duševní vyspělosti a zdravotnímu stavu.</a:t>
            </a:r>
          </a:p>
          <a:p>
            <a:pPr eaLnBrk="1" hangingPunct="1">
              <a:defRPr/>
            </a:pPr>
            <a:r>
              <a:rPr lang="cs-CZ" altLang="cs-CZ" dirty="0"/>
              <a:t> Mladistvý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musí mít obhájce </a:t>
            </a:r>
            <a:r>
              <a:rPr lang="cs-CZ" altLang="cs-CZ" dirty="0"/>
              <a:t>– viz následující </a:t>
            </a:r>
            <a:r>
              <a:rPr lang="cs-CZ" altLang="cs-CZ" dirty="0" err="1"/>
              <a:t>slide</a:t>
            </a:r>
            <a:r>
              <a:rPr lang="cs-CZ" altLang="cs-CZ" dirty="0"/>
              <a:t> -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a to do dovršení osmnácti let věku.</a:t>
            </a:r>
          </a:p>
          <a:p>
            <a:pPr eaLnBrk="1" hangingPunct="1">
              <a:defRPr/>
            </a:pPr>
            <a:r>
              <a:rPr lang="cs-CZ" altLang="cs-CZ" dirty="0"/>
              <a:t>Všechny orgány činné podle tohoto zákona jsou povinny vždy mladistvého poučit o jeho právech a poskytnout mu plnou možnost jejich uplatnění. Ve vhodných případech jej poučí i o podmínkách pro podmíněné zastavení trestního stíhání, narovnání nebo odstoupení od trestního stíhání.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55B89865-6472-45A3-8D9B-A486EA40E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Obhajoba mladistvého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D5B1FDDE-379B-4747-886A-0C2368064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643063"/>
            <a:ext cx="7772400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Nutná obhajoba – do 18. roku věku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a)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od okamžiku, kdy jsou proti mladistvému použita opatření podle ZSM nebo provedeny úkony </a:t>
            </a:r>
            <a:r>
              <a:rPr lang="cs-CZ" altLang="cs-CZ" dirty="0"/>
              <a:t>podle TŘ, včetně úkonů neodkladných a neopakovatelných, ledaže nelze provedení úkonu odložit a vyrozumění obhájce o něm zajistit,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b) ve vykonávacím řízení, rozhoduje-li soud ve veřejném zasedání,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c) v řízení o stížnosti pro porušení zákona, v řízení o dovolání a v řízení o návrhu na povolení obnovy řízení, rozhoduje-li soud pro mládež ve veřejném zasedání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AFD2C-D4B5-4F2E-883D-280AEC6674BC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F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F" id="{B18D8C89-5FC7-44B8-A771-814BB1E85BEF}" vid="{CD50E766-9B09-48B0-BED6-47961C5B6100}"/>
    </a:ext>
  </a:extLst>
</a:theme>
</file>

<file path=ppt/theme/theme4.xml><?xml version="1.0" encoding="utf-8"?>
<a:theme xmlns:a="http://schemas.openxmlformats.org/drawingml/2006/main" name="1_PrF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F" id="{B18D8C89-5FC7-44B8-A771-814BB1E85BEF}" vid="{CD50E766-9B09-48B0-BED6-47961C5B6100}"/>
    </a:ext>
  </a:extLst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</TotalTime>
  <Words>2334</Words>
  <Application>Microsoft Office PowerPoint</Application>
  <PresentationFormat>Předvádění na obrazovce (4:3)</PresentationFormat>
  <Paragraphs>234</Paragraphs>
  <Slides>38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38</vt:i4>
      </vt:variant>
    </vt:vector>
  </HeadingPairs>
  <TitlesOfParts>
    <vt:vector size="46" baseType="lpstr">
      <vt:lpstr>Arial</vt:lpstr>
      <vt:lpstr>Tahoma</vt:lpstr>
      <vt:lpstr>Trebuchet MS</vt:lpstr>
      <vt:lpstr>Wingdings</vt:lpstr>
      <vt:lpstr>PF_PPT_prezentace</vt:lpstr>
      <vt:lpstr>BÉŽOVÁ TITL</vt:lpstr>
      <vt:lpstr>PrF</vt:lpstr>
      <vt:lpstr>1_PrF</vt:lpstr>
      <vt:lpstr>Zvláštní způsoby řízení</vt:lpstr>
      <vt:lpstr>Program přednášky</vt:lpstr>
      <vt:lpstr>Obecné výklady</vt:lpstr>
      <vt:lpstr>Odchylky od obecného způsobu trestního řízení</vt:lpstr>
      <vt:lpstr>Řízení ve věcech mladistvých</vt:lpstr>
      <vt:lpstr>Zvláštní zásady dle ZSM</vt:lpstr>
      <vt:lpstr>Příslušnost soudu</vt:lpstr>
      <vt:lpstr>Práva mladistvého</vt:lpstr>
      <vt:lpstr>Obhajoba mladistvého</vt:lpstr>
      <vt:lpstr>Odchylky u dokazování</vt:lpstr>
      <vt:lpstr>Vazba mladistvého</vt:lpstr>
      <vt:lpstr>Další odchylky</vt:lpstr>
      <vt:lpstr>Odstoupení od TS mladistvého</vt:lpstr>
      <vt:lpstr>Řízení  proti uprchlému</vt:lpstr>
      <vt:lpstr>Prezentace aplikace PowerPoint</vt:lpstr>
      <vt:lpstr>Odklony </vt:lpstr>
      <vt:lpstr>Obecně k odklonům</vt:lpstr>
      <vt:lpstr>Podmíněné zastavení trestního stíhání</vt:lpstr>
      <vt:lpstr>Nový odst. 2</vt:lpstr>
      <vt:lpstr>Rozhodnutí o PZTS</vt:lpstr>
      <vt:lpstr>Narovnání </vt:lpstr>
      <vt:lpstr>Postup před schválením dohody</vt:lpstr>
      <vt:lpstr>Rozhodnutí o narovnání</vt:lpstr>
      <vt:lpstr>Souhlas a prohlášení obviněného</vt:lpstr>
      <vt:lpstr>Řízení o schválení dohody o vině a trestu</vt:lpstr>
      <vt:lpstr>Podmínky (§175a TŘ)</vt:lpstr>
      <vt:lpstr>Obsah dohody (§ 175a odst. 6 TŘ)</vt:lpstr>
      <vt:lpstr>Prezentace aplikace PowerPoint</vt:lpstr>
      <vt:lpstr>Řízení u soudu (§ 314o a násl. TŘ)</vt:lpstr>
      <vt:lpstr>Prezentace aplikace PowerPoint</vt:lpstr>
      <vt:lpstr>Řízení před samosoudcem</vt:lpstr>
      <vt:lpstr>Prezentace aplikace PowerPoint</vt:lpstr>
      <vt:lpstr>Tresty, jež lze uložit trestním příkazem</vt:lpstr>
      <vt:lpstr>Tresty, jež lze uložit trestním příkazem</vt:lpstr>
      <vt:lpstr>Řízení po zrušení rozhodnutí nálezem Ústavního soudu  Řízení o přezkumu příkazu k odposlechu a záznamu telekomunikačního provozu a příkazu k zjištění údajů o telekomunikačním provozu  </vt:lpstr>
      <vt:lpstr>Řízení po zrušení rozhodnutí nálezem Ústavního soudu </vt:lpstr>
      <vt:lpstr>Řízení o přezkumu příkazu k odposlechu a záznamu telekomunikačního provozu a příkazu k zjištění údajů o telekomunikačním provozu </vt:lpstr>
      <vt:lpstr>Prezentace aplikace PowerPoint</vt:lpstr>
    </vt:vector>
  </TitlesOfParts>
  <Company>Radek Poisl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Radek Poisl</dc:creator>
  <cp:lastModifiedBy>Jan Provazník</cp:lastModifiedBy>
  <cp:revision>33</cp:revision>
  <cp:lastPrinted>2014-04-24T09:36:35Z</cp:lastPrinted>
  <dcterms:created xsi:type="dcterms:W3CDTF">2008-07-11T10:13:01Z</dcterms:created>
  <dcterms:modified xsi:type="dcterms:W3CDTF">2018-11-30T10:48:49Z</dcterms:modified>
</cp:coreProperties>
</file>