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309" r:id="rId3"/>
    <p:sldId id="304" r:id="rId4"/>
    <p:sldId id="310" r:id="rId5"/>
    <p:sldId id="312" r:id="rId6"/>
    <p:sldId id="313" r:id="rId7"/>
    <p:sldId id="314" r:id="rId8"/>
    <p:sldId id="320" r:id="rId9"/>
    <p:sldId id="315" r:id="rId10"/>
    <p:sldId id="316" r:id="rId11"/>
    <p:sldId id="317" r:id="rId12"/>
    <p:sldId id="318" r:id="rId13"/>
    <p:sldId id="319" r:id="rId1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7" autoAdjust="0"/>
    <p:restoredTop sz="81362" autoAdjust="0"/>
  </p:normalViewPr>
  <p:slideViewPr>
    <p:cSldViewPr>
      <p:cViewPr varScale="1">
        <p:scale>
          <a:sx n="105" d="100"/>
          <a:sy n="105" d="100"/>
        </p:scale>
        <p:origin x="13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48E4F0F-1A77-4555-95E6-BFF1D4CBBAE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E2D3914-96D0-416E-81EB-392F425B3E1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Upozornění:</a:t>
            </a:r>
            <a:r>
              <a:rPr lang="cs-CZ" baseline="0" dirty="0" smtClean="0"/>
              <a:t> Informace uvedené v této prezentaci slouží pouze jako podklad k přednášce, pročež v některých aspektech přesahuje požadovaný rozsah látky, zároveň však nemusí být zahrnuto vše, co je vyžadováno ke zkoušce. Izolované užití informací z této prezentace může být poněkud zavádějící, je tedy nutno vždy ověřit jejich kontext dle učebnice.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D3914-96D0-416E-81EB-392F425B3E1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655EA-F0B5-4709-B334-8CA7B4FB3EFC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481B087-FC6D-447B-9A7C-D158B1EA6DC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2EADA6-C01A-4FA7-9445-04D2465DDEA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BBEB70-A5B1-480B-B713-9C71DB36C1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0C9E39-D700-4E1F-A9B2-DFAB5EBDA0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B22EBB-4DF1-45D9-B609-71D31B20DB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DADAB1-69C8-4C7D-A930-4DF0F669B0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1FCF94-BE75-46FA-9691-EF65BCE45FE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65662B-9C01-48E2-8252-107D37A412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3C4FE1-139D-4A88-AEC0-03F8476F55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7F8A8B-C85F-4936-B2A5-2AB5F56A5C4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0EF58E-D963-4F7E-B7AA-684E7897BB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E70B2FC-5779-45F5-9166-E0DDEA95450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Obligace z deliktů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err="1" smtClean="0"/>
              <a:t>quasideliktů</a:t>
            </a:r>
            <a:r>
              <a:rPr lang="cs-CZ" smtClean="0"/>
              <a:t> Bc.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48064" y="5301208"/>
            <a:ext cx="3246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Mgr. Radek Černoch</a:t>
            </a:r>
          </a:p>
          <a:p>
            <a:r>
              <a:rPr lang="cs-CZ" sz="2000" dirty="0" smtClean="0"/>
              <a:t>Katedra dějin státu a práva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Dolus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66 BC </a:t>
            </a:r>
            <a:r>
              <a:rPr lang="cs-CZ" dirty="0" err="1" smtClean="0"/>
              <a:t>Aquilius</a:t>
            </a:r>
            <a:r>
              <a:rPr lang="cs-CZ" dirty="0" smtClean="0"/>
              <a:t> </a:t>
            </a:r>
            <a:r>
              <a:rPr lang="cs-CZ" dirty="0" err="1" smtClean="0"/>
              <a:t>Gallus</a:t>
            </a:r>
            <a:endParaRPr lang="cs-CZ" dirty="0"/>
          </a:p>
          <a:p>
            <a:r>
              <a:rPr lang="cs-CZ" dirty="0" smtClean="0"/>
              <a:t>Úmyslné uvedení v omyl o okolnostech právního jednání</a:t>
            </a:r>
          </a:p>
          <a:p>
            <a:r>
              <a:rPr lang="cs-CZ" dirty="0" smtClean="0"/>
              <a:t>Subsidiární</a:t>
            </a:r>
          </a:p>
          <a:p>
            <a:r>
              <a:rPr lang="cs-CZ" i="1" dirty="0" err="1" smtClean="0"/>
              <a:t>Actio</a:t>
            </a:r>
            <a:r>
              <a:rPr lang="cs-CZ" i="1" dirty="0" smtClean="0"/>
              <a:t> </a:t>
            </a:r>
            <a:r>
              <a:rPr lang="cs-CZ" i="1" dirty="0" err="1" smtClean="0"/>
              <a:t>doli</a:t>
            </a:r>
            <a:endParaRPr lang="cs-CZ" i="1" dirty="0"/>
          </a:p>
          <a:p>
            <a:pPr lvl="1"/>
            <a:r>
              <a:rPr lang="cs-CZ" i="1" dirty="0" smtClean="0"/>
              <a:t>Intra </a:t>
            </a:r>
            <a:r>
              <a:rPr lang="cs-CZ" i="1" dirty="0" err="1" smtClean="0"/>
              <a:t>annum</a:t>
            </a:r>
            <a:r>
              <a:rPr lang="cs-CZ" i="1" dirty="0" smtClean="0"/>
              <a:t> </a:t>
            </a:r>
            <a:r>
              <a:rPr lang="cs-CZ" dirty="0" smtClean="0"/>
              <a:t>náhrada škody</a:t>
            </a:r>
          </a:p>
          <a:p>
            <a:pPr lvl="1"/>
            <a:r>
              <a:rPr lang="cs-CZ" i="1" dirty="0" smtClean="0"/>
              <a:t>Post </a:t>
            </a:r>
            <a:r>
              <a:rPr lang="cs-CZ" i="1" dirty="0" err="1" smtClean="0"/>
              <a:t>annum</a:t>
            </a:r>
            <a:r>
              <a:rPr lang="cs-CZ" i="1" dirty="0" smtClean="0"/>
              <a:t> in id </a:t>
            </a:r>
            <a:r>
              <a:rPr lang="cs-CZ" i="1" dirty="0" err="1" smtClean="0"/>
              <a:t>quod</a:t>
            </a:r>
            <a:r>
              <a:rPr lang="cs-CZ" i="1" dirty="0" smtClean="0"/>
              <a:t> ad </a:t>
            </a:r>
            <a:r>
              <a:rPr lang="cs-CZ" i="1" dirty="0" err="1" smtClean="0"/>
              <a:t>eum</a:t>
            </a:r>
            <a:r>
              <a:rPr lang="cs-CZ" i="1" dirty="0" smtClean="0"/>
              <a:t> </a:t>
            </a:r>
            <a:r>
              <a:rPr lang="cs-CZ" i="1" dirty="0" err="1" smtClean="0"/>
              <a:t>pervenit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Vis </a:t>
            </a:r>
            <a:r>
              <a:rPr lang="cs-CZ" b="1" dirty="0" err="1" smtClean="0"/>
              <a:t>ac</a:t>
            </a:r>
            <a:r>
              <a:rPr lang="cs-CZ" b="1" dirty="0" smtClean="0"/>
              <a:t> </a:t>
            </a:r>
            <a:r>
              <a:rPr lang="cs-CZ" b="1" dirty="0" err="1" smtClean="0"/>
              <a:t>metus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80 BC </a:t>
            </a:r>
            <a:r>
              <a:rPr lang="cs-CZ" dirty="0" err="1" smtClean="0"/>
              <a:t>Octavius</a:t>
            </a:r>
            <a:endParaRPr lang="cs-CZ" dirty="0" smtClean="0"/>
          </a:p>
          <a:p>
            <a:r>
              <a:rPr lang="cs-CZ" i="1" dirty="0" err="1" smtClean="0"/>
              <a:t>Coactus</a:t>
            </a:r>
            <a:r>
              <a:rPr lang="cs-CZ" i="1" dirty="0" smtClean="0"/>
              <a:t> </a:t>
            </a:r>
            <a:r>
              <a:rPr lang="cs-CZ" i="1" dirty="0" err="1" smtClean="0"/>
              <a:t>voluit</a:t>
            </a:r>
            <a:r>
              <a:rPr lang="cs-CZ" i="1" dirty="0" smtClean="0"/>
              <a:t>, </a:t>
            </a:r>
            <a:r>
              <a:rPr lang="cs-CZ" i="1" dirty="0" err="1" smtClean="0"/>
              <a:t>tamen</a:t>
            </a:r>
            <a:r>
              <a:rPr lang="cs-CZ" i="1" dirty="0" smtClean="0"/>
              <a:t> </a:t>
            </a:r>
            <a:r>
              <a:rPr lang="cs-CZ" i="1" dirty="0" err="1" smtClean="0"/>
              <a:t>voluit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Quod</a:t>
            </a:r>
            <a:r>
              <a:rPr lang="cs-CZ" i="1" dirty="0" smtClean="0"/>
              <a:t> </a:t>
            </a:r>
            <a:r>
              <a:rPr lang="cs-CZ" i="1" dirty="0" err="1" smtClean="0"/>
              <a:t>metus</a:t>
            </a:r>
            <a:r>
              <a:rPr lang="cs-CZ" i="1" dirty="0" smtClean="0"/>
              <a:t> causa </a:t>
            </a:r>
            <a:r>
              <a:rPr lang="cs-CZ" i="1" dirty="0" err="1" smtClean="0"/>
              <a:t>gestum</a:t>
            </a:r>
            <a:r>
              <a:rPr lang="cs-CZ" i="1" dirty="0" smtClean="0"/>
              <a:t> </a:t>
            </a:r>
            <a:r>
              <a:rPr lang="cs-CZ" i="1" dirty="0" err="1" smtClean="0"/>
              <a:t>erit</a:t>
            </a:r>
            <a:r>
              <a:rPr lang="cs-CZ" i="1" dirty="0" smtClean="0"/>
              <a:t> </a:t>
            </a:r>
            <a:r>
              <a:rPr lang="cs-CZ" i="1" dirty="0" err="1" smtClean="0"/>
              <a:t>ratum</a:t>
            </a:r>
            <a:r>
              <a:rPr lang="cs-CZ" i="1" dirty="0" smtClean="0"/>
              <a:t> non </a:t>
            </a:r>
            <a:r>
              <a:rPr lang="cs-CZ" i="1" dirty="0" err="1" smtClean="0"/>
              <a:t>habebo</a:t>
            </a:r>
            <a:r>
              <a:rPr lang="cs-CZ" i="1" dirty="0" smtClean="0"/>
              <a:t>.</a:t>
            </a:r>
            <a:endParaRPr lang="cs-CZ" sz="16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cs-CZ" dirty="0" smtClean="0"/>
              <a:t>Proti </a:t>
            </a:r>
            <a:r>
              <a:rPr lang="cs-CZ" dirty="0" smtClean="0"/>
              <a:t>každému, kdo měl z jednání prospěch</a:t>
            </a:r>
          </a:p>
          <a:p>
            <a:pPr lvl="2"/>
            <a:r>
              <a:rPr lang="cs-CZ" i="1" dirty="0" smtClean="0"/>
              <a:t>Non </a:t>
            </a:r>
            <a:r>
              <a:rPr lang="cs-CZ" i="1" dirty="0" err="1" smtClean="0"/>
              <a:t>statim</a:t>
            </a:r>
            <a:r>
              <a:rPr lang="cs-CZ" i="1" dirty="0" smtClean="0"/>
              <a:t> in </a:t>
            </a:r>
            <a:r>
              <a:rPr lang="cs-CZ" i="1" dirty="0" err="1" smtClean="0"/>
              <a:t>quadruplum</a:t>
            </a:r>
            <a:r>
              <a:rPr lang="cs-CZ" i="1" dirty="0" smtClean="0"/>
              <a:t>, sed si res non </a:t>
            </a:r>
            <a:r>
              <a:rPr lang="cs-CZ" i="1" dirty="0" err="1" smtClean="0"/>
              <a:t>restituatur</a:t>
            </a:r>
            <a:endParaRPr lang="cs-CZ" i="1" dirty="0"/>
          </a:p>
          <a:p>
            <a:pPr lvl="2"/>
            <a:r>
              <a:rPr lang="cs-CZ" i="1" dirty="0" smtClean="0"/>
              <a:t>Post </a:t>
            </a:r>
            <a:r>
              <a:rPr lang="cs-CZ" i="1" dirty="0" err="1" smtClean="0"/>
              <a:t>annum</a:t>
            </a:r>
            <a:r>
              <a:rPr lang="cs-CZ" i="1" dirty="0" smtClean="0"/>
              <a:t> in </a:t>
            </a:r>
            <a:r>
              <a:rPr lang="cs-CZ" i="1" dirty="0" err="1" smtClean="0"/>
              <a:t>simplum</a:t>
            </a:r>
            <a:endParaRPr lang="cs-CZ" i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Obligationes</a:t>
            </a:r>
            <a:r>
              <a:rPr lang="cs-CZ" b="1" dirty="0" smtClean="0"/>
              <a:t> quasi ex </a:t>
            </a:r>
            <a:r>
              <a:rPr lang="cs-CZ" b="1" dirty="0" err="1" smtClean="0"/>
              <a:t>delicto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zavinění (</a:t>
            </a:r>
            <a:r>
              <a:rPr lang="cs-CZ" dirty="0" err="1" smtClean="0"/>
              <a:t>obj</a:t>
            </a:r>
            <a:r>
              <a:rPr lang="cs-CZ" dirty="0" smtClean="0"/>
              <a:t>. odp.)</a:t>
            </a:r>
          </a:p>
          <a:p>
            <a:r>
              <a:rPr lang="cs-CZ" i="1" dirty="0" smtClean="0"/>
              <a:t>A. de </a:t>
            </a:r>
            <a:r>
              <a:rPr lang="cs-CZ" i="1" dirty="0" err="1" smtClean="0"/>
              <a:t>effusis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deiectis</a:t>
            </a:r>
            <a:r>
              <a:rPr lang="cs-CZ" i="1" dirty="0" smtClean="0"/>
              <a:t> </a:t>
            </a:r>
            <a:r>
              <a:rPr lang="cs-CZ" dirty="0" smtClean="0"/>
              <a:t>(vylité a vyhozené)</a:t>
            </a:r>
          </a:p>
          <a:p>
            <a:pPr lvl="1"/>
            <a:r>
              <a:rPr lang="cs-CZ" i="1" dirty="0" smtClean="0"/>
              <a:t>A. </a:t>
            </a:r>
            <a:r>
              <a:rPr lang="cs-CZ" i="1" dirty="0" err="1" smtClean="0"/>
              <a:t>popularis</a:t>
            </a:r>
            <a:r>
              <a:rPr lang="cs-CZ" i="1" dirty="0" smtClean="0"/>
              <a:t> </a:t>
            </a:r>
            <a:r>
              <a:rPr lang="cs-CZ" dirty="0" smtClean="0"/>
              <a:t>při usmrcení chodce 50 000 sesterciů</a:t>
            </a:r>
          </a:p>
          <a:p>
            <a:r>
              <a:rPr lang="cs-CZ" i="1" dirty="0" smtClean="0"/>
              <a:t>A. de </a:t>
            </a:r>
            <a:r>
              <a:rPr lang="cs-CZ" i="1" dirty="0" err="1" smtClean="0"/>
              <a:t>posito</a:t>
            </a:r>
            <a:r>
              <a:rPr lang="cs-CZ" i="1" dirty="0" smtClean="0"/>
              <a:t> vel </a:t>
            </a:r>
            <a:r>
              <a:rPr lang="cs-CZ" i="1" dirty="0" err="1" smtClean="0"/>
              <a:t>suspenso</a:t>
            </a:r>
            <a:r>
              <a:rPr lang="cs-CZ" i="1" dirty="0" smtClean="0"/>
              <a:t> </a:t>
            </a:r>
            <a:r>
              <a:rPr lang="cs-CZ" dirty="0" smtClean="0"/>
              <a:t>(postavené </a:t>
            </a:r>
            <a:r>
              <a:rPr lang="cs-CZ" dirty="0" smtClean="0"/>
              <a:t>a zavěšené)</a:t>
            </a:r>
          </a:p>
          <a:p>
            <a:pPr lvl="1"/>
            <a:r>
              <a:rPr lang="cs-CZ" i="1" dirty="0" smtClean="0"/>
              <a:t>A. </a:t>
            </a:r>
            <a:r>
              <a:rPr lang="cs-CZ" i="1" dirty="0" err="1" smtClean="0"/>
              <a:t>popularis</a:t>
            </a:r>
            <a:r>
              <a:rPr lang="cs-CZ" i="1" dirty="0" smtClean="0"/>
              <a:t> </a:t>
            </a:r>
            <a:r>
              <a:rPr lang="cs-CZ" dirty="0" smtClean="0"/>
              <a:t>10 000 sesterciů</a:t>
            </a:r>
          </a:p>
          <a:p>
            <a:r>
              <a:rPr lang="cs-CZ" i="1" dirty="0" err="1" smtClean="0"/>
              <a:t>Actio</a:t>
            </a:r>
            <a:r>
              <a:rPr lang="cs-CZ" i="1" dirty="0" smtClean="0"/>
              <a:t> </a:t>
            </a:r>
            <a:r>
              <a:rPr lang="cs-CZ" i="1" dirty="0" err="1" smtClean="0"/>
              <a:t>contra</a:t>
            </a:r>
            <a:r>
              <a:rPr lang="cs-CZ" i="1" dirty="0" smtClean="0"/>
              <a:t> </a:t>
            </a:r>
            <a:r>
              <a:rPr lang="cs-CZ" i="1" dirty="0" err="1" smtClean="0"/>
              <a:t>nautas</a:t>
            </a:r>
            <a:r>
              <a:rPr lang="cs-CZ" i="1" dirty="0" smtClean="0"/>
              <a:t>, </a:t>
            </a:r>
            <a:r>
              <a:rPr lang="cs-CZ" i="1" dirty="0" err="1" smtClean="0"/>
              <a:t>caupones</a:t>
            </a:r>
            <a:r>
              <a:rPr lang="cs-CZ" i="1" dirty="0" smtClean="0"/>
              <a:t>, </a:t>
            </a:r>
            <a:r>
              <a:rPr lang="cs-CZ" i="1" dirty="0" err="1" smtClean="0"/>
              <a:t>stabularios</a:t>
            </a:r>
            <a:endParaRPr lang="cs-CZ" i="1" dirty="0" smtClean="0"/>
          </a:p>
          <a:p>
            <a:pPr lvl="1"/>
            <a:r>
              <a:rPr lang="cs-CZ" i="1" dirty="0" err="1" smtClean="0"/>
              <a:t>Culpa</a:t>
            </a:r>
            <a:r>
              <a:rPr lang="cs-CZ" i="1" dirty="0" smtClean="0"/>
              <a:t> in </a:t>
            </a:r>
            <a:r>
              <a:rPr lang="cs-CZ" i="1" dirty="0" err="1" smtClean="0"/>
              <a:t>eligendo</a:t>
            </a:r>
            <a:endParaRPr lang="cs-CZ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7E71F-720A-4507-9079-D18C5373FF9A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Trestní právo</a:t>
            </a:r>
            <a:endParaRPr lang="cs-CZ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4000" i="1" dirty="0" err="1" smtClean="0"/>
              <a:t>Delictum</a:t>
            </a:r>
            <a:endParaRPr lang="cs-CZ" sz="4000" i="1" dirty="0" smtClean="0"/>
          </a:p>
          <a:p>
            <a:pPr>
              <a:buNone/>
            </a:pPr>
            <a:endParaRPr lang="cs-CZ" sz="4000" dirty="0" smtClean="0"/>
          </a:p>
          <a:p>
            <a:r>
              <a:rPr lang="cs-CZ" sz="4000" i="1" dirty="0" err="1" smtClean="0"/>
              <a:t>Crimen</a:t>
            </a:r>
            <a:endParaRPr lang="cs-CZ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Podmínky odpovědnosti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Typová vázanost </a:t>
            </a:r>
            <a:r>
              <a:rPr lang="cs-CZ" dirty="0" smtClean="0"/>
              <a:t>(</a:t>
            </a:r>
            <a:r>
              <a:rPr lang="cs-CZ" dirty="0" err="1" smtClean="0"/>
              <a:t>cf</a:t>
            </a:r>
            <a:r>
              <a:rPr lang="cs-CZ" dirty="0" smtClean="0"/>
              <a:t>. </a:t>
            </a:r>
            <a:r>
              <a:rPr lang="cs-CZ" i="1" dirty="0" err="1" smtClean="0"/>
              <a:t>Nullum</a:t>
            </a:r>
            <a:r>
              <a:rPr lang="cs-CZ" i="1" dirty="0" smtClean="0"/>
              <a:t> </a:t>
            </a:r>
            <a:r>
              <a:rPr lang="cs-CZ" i="1" dirty="0" err="1" smtClean="0"/>
              <a:t>crimen</a:t>
            </a:r>
            <a:r>
              <a:rPr lang="cs-CZ" i="1" dirty="0"/>
              <a:t> </a:t>
            </a:r>
            <a:r>
              <a:rPr lang="cs-CZ" i="1" dirty="0" smtClean="0"/>
              <a:t>sine </a:t>
            </a:r>
            <a:r>
              <a:rPr lang="cs-CZ" i="1" dirty="0" err="1" smtClean="0"/>
              <a:t>lege</a:t>
            </a:r>
            <a:r>
              <a:rPr lang="cs-CZ" i="1" dirty="0" smtClean="0"/>
              <a:t>.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Deliktní </a:t>
            </a:r>
            <a:r>
              <a:rPr lang="cs-CZ" dirty="0" smtClean="0"/>
              <a:t>způsobilost</a:t>
            </a:r>
          </a:p>
          <a:p>
            <a:r>
              <a:rPr lang="cs-CZ" dirty="0" smtClean="0"/>
              <a:t>Protiprávnost</a:t>
            </a:r>
            <a:endParaRPr lang="cs-CZ" dirty="0" smtClean="0"/>
          </a:p>
          <a:p>
            <a:r>
              <a:rPr lang="cs-CZ" dirty="0" smtClean="0"/>
              <a:t>Zavinění (</a:t>
            </a:r>
            <a:r>
              <a:rPr lang="cs-CZ" i="1" dirty="0" smtClean="0"/>
              <a:t>dolus</a:t>
            </a:r>
            <a:r>
              <a:rPr lang="cs-CZ" dirty="0" smtClean="0"/>
              <a:t>, u náhrady škody </a:t>
            </a:r>
            <a:r>
              <a:rPr lang="cs-CZ" i="1" dirty="0" err="1" smtClean="0"/>
              <a:t>culpa</a:t>
            </a:r>
            <a:r>
              <a:rPr lang="cs-CZ" dirty="0" smtClean="0"/>
              <a:t>)</a:t>
            </a:r>
            <a:endParaRPr lang="cs-CZ" i="1" dirty="0" smtClean="0"/>
          </a:p>
          <a:p>
            <a:r>
              <a:rPr lang="cs-CZ" dirty="0" smtClean="0"/>
              <a:t>Kauzální nexus</a:t>
            </a:r>
          </a:p>
          <a:p>
            <a:r>
              <a:rPr lang="cs-CZ" dirty="0" smtClean="0"/>
              <a:t>Škoda vyjádřitelná v penězích </a:t>
            </a:r>
            <a:r>
              <a:rPr lang="cs-CZ" dirty="0" smtClean="0"/>
              <a:t>(</a:t>
            </a:r>
            <a:r>
              <a:rPr lang="cs-CZ" i="1" dirty="0" err="1" smtClean="0"/>
              <a:t>interesse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Znaky </a:t>
            </a:r>
            <a:r>
              <a:rPr lang="cs-CZ" sz="2800" b="1" dirty="0" err="1" smtClean="0"/>
              <a:t>deliktních</a:t>
            </a:r>
            <a:r>
              <a:rPr lang="cs-CZ" sz="2800" b="1" dirty="0" smtClean="0"/>
              <a:t> žalob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Actiones</a:t>
            </a:r>
            <a:r>
              <a:rPr lang="cs-CZ" i="1" dirty="0" smtClean="0"/>
              <a:t> </a:t>
            </a:r>
            <a:r>
              <a:rPr lang="cs-CZ" i="1" dirty="0" err="1" smtClean="0"/>
              <a:t>poenales</a:t>
            </a:r>
            <a:r>
              <a:rPr lang="cs-CZ" i="1" dirty="0" smtClean="0"/>
              <a:t> (in </a:t>
            </a:r>
            <a:r>
              <a:rPr lang="cs-CZ" i="1" dirty="0" err="1" smtClean="0"/>
              <a:t>simplum</a:t>
            </a:r>
            <a:r>
              <a:rPr lang="cs-CZ" i="1" dirty="0" smtClean="0"/>
              <a:t>, in </a:t>
            </a:r>
            <a:r>
              <a:rPr lang="cs-CZ" i="1" dirty="0" err="1" smtClean="0"/>
              <a:t>multiplum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Kumulativnost</a:t>
            </a:r>
            <a:endParaRPr lang="cs-CZ" dirty="0" smtClean="0"/>
          </a:p>
          <a:p>
            <a:pPr lvl="1"/>
            <a:r>
              <a:rPr lang="cs-CZ" dirty="0" smtClean="0"/>
              <a:t>Každý poškozený</a:t>
            </a:r>
          </a:p>
          <a:p>
            <a:pPr lvl="1"/>
            <a:r>
              <a:rPr lang="cs-CZ" dirty="0" smtClean="0"/>
              <a:t>Vůči každému pachateli</a:t>
            </a:r>
          </a:p>
          <a:p>
            <a:pPr lvl="1"/>
            <a:r>
              <a:rPr lang="cs-CZ" dirty="0" smtClean="0"/>
              <a:t>Plnění jednomu či jednoho neosvobozuje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Přehled deliktů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Civilní</a:t>
            </a:r>
          </a:p>
          <a:p>
            <a:pPr lvl="1"/>
            <a:r>
              <a:rPr lang="cs-CZ" i="1" dirty="0" err="1" smtClean="0"/>
              <a:t>Furtum</a:t>
            </a:r>
            <a:endParaRPr lang="cs-CZ" i="1" dirty="0" smtClean="0"/>
          </a:p>
          <a:p>
            <a:pPr lvl="2"/>
            <a:r>
              <a:rPr lang="cs-CZ" i="1" dirty="0" err="1" smtClean="0"/>
              <a:t>Rapina</a:t>
            </a:r>
            <a:endParaRPr lang="cs-CZ" i="1" dirty="0" smtClean="0"/>
          </a:p>
          <a:p>
            <a:pPr lvl="1"/>
            <a:r>
              <a:rPr lang="cs-CZ" i="1" dirty="0" err="1" smtClean="0"/>
              <a:t>Damnum</a:t>
            </a:r>
            <a:r>
              <a:rPr lang="cs-CZ" i="1" dirty="0" smtClean="0"/>
              <a:t> </a:t>
            </a:r>
            <a:r>
              <a:rPr lang="cs-CZ" i="1" dirty="0" err="1" smtClean="0"/>
              <a:t>iniuria</a:t>
            </a:r>
            <a:r>
              <a:rPr lang="cs-CZ" i="1" dirty="0" smtClean="0"/>
              <a:t> datum</a:t>
            </a:r>
          </a:p>
          <a:p>
            <a:pPr lvl="1"/>
            <a:r>
              <a:rPr lang="cs-CZ" i="1" dirty="0" err="1" smtClean="0"/>
              <a:t>Iniuria</a:t>
            </a:r>
            <a:endParaRPr lang="cs-CZ" i="1" dirty="0" smtClean="0"/>
          </a:p>
          <a:p>
            <a:r>
              <a:rPr lang="cs-CZ" dirty="0" err="1" smtClean="0"/>
              <a:t>Praetorské</a:t>
            </a:r>
            <a:endParaRPr lang="cs-CZ" dirty="0" smtClean="0"/>
          </a:p>
          <a:p>
            <a:pPr lvl="1"/>
            <a:r>
              <a:rPr lang="cs-CZ" i="1" dirty="0" smtClean="0"/>
              <a:t>Dolus</a:t>
            </a:r>
          </a:p>
          <a:p>
            <a:pPr lvl="1"/>
            <a:r>
              <a:rPr lang="cs-CZ" i="1" dirty="0" smtClean="0"/>
              <a:t>Vis </a:t>
            </a:r>
            <a:r>
              <a:rPr lang="cs-CZ" i="1" dirty="0" err="1" smtClean="0"/>
              <a:t>ac</a:t>
            </a:r>
            <a:r>
              <a:rPr lang="cs-CZ" i="1" dirty="0" smtClean="0"/>
              <a:t> </a:t>
            </a:r>
            <a:r>
              <a:rPr lang="cs-CZ" i="1" dirty="0" err="1" smtClean="0"/>
              <a:t>metus</a:t>
            </a:r>
            <a:endParaRPr lang="cs-CZ" i="1" dirty="0" smtClean="0"/>
          </a:p>
          <a:p>
            <a:r>
              <a:rPr lang="cs-CZ" dirty="0" smtClean="0"/>
              <a:t>Quasi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Furtum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</a:t>
            </a:r>
            <a:r>
              <a:rPr lang="cs-CZ" dirty="0" smtClean="0"/>
              <a:t>zabít brání-li se zbraní, též </a:t>
            </a:r>
            <a:r>
              <a:rPr lang="cs-CZ" i="1" dirty="0" err="1" smtClean="0"/>
              <a:t>fur</a:t>
            </a:r>
            <a:r>
              <a:rPr lang="cs-CZ" i="1" dirty="0" smtClean="0"/>
              <a:t> </a:t>
            </a:r>
            <a:r>
              <a:rPr lang="cs-CZ" i="1" dirty="0" err="1" smtClean="0"/>
              <a:t>nocturnus</a:t>
            </a:r>
            <a:endParaRPr lang="cs-CZ" i="1" dirty="0" smtClean="0"/>
          </a:p>
          <a:p>
            <a:r>
              <a:rPr lang="cs-CZ" i="1" dirty="0" err="1"/>
              <a:t>Actio</a:t>
            </a:r>
            <a:r>
              <a:rPr lang="cs-CZ" i="1" dirty="0"/>
              <a:t> </a:t>
            </a:r>
            <a:r>
              <a:rPr lang="cs-CZ" i="1" dirty="0" err="1"/>
              <a:t>furti</a:t>
            </a:r>
            <a:r>
              <a:rPr lang="cs-CZ" i="1" dirty="0"/>
              <a:t> (a. </a:t>
            </a:r>
            <a:r>
              <a:rPr lang="cs-CZ" i="1" dirty="0" err="1" smtClean="0"/>
              <a:t>poenalis</a:t>
            </a:r>
            <a:r>
              <a:rPr lang="cs-CZ" i="1" dirty="0" smtClean="0"/>
              <a:t>)</a:t>
            </a:r>
            <a:endParaRPr lang="cs-CZ" i="1" dirty="0"/>
          </a:p>
          <a:p>
            <a:pPr lvl="1"/>
            <a:r>
              <a:rPr lang="cs-CZ" i="1" dirty="0" err="1"/>
              <a:t>Furtum</a:t>
            </a:r>
            <a:r>
              <a:rPr lang="cs-CZ" i="1" dirty="0"/>
              <a:t> </a:t>
            </a:r>
            <a:r>
              <a:rPr lang="cs-CZ" i="1" dirty="0" err="1"/>
              <a:t>manifestum</a:t>
            </a:r>
            <a:r>
              <a:rPr lang="cs-CZ" i="1" dirty="0"/>
              <a:t> 4x, </a:t>
            </a:r>
            <a:r>
              <a:rPr lang="cs-CZ" i="1" dirty="0" err="1"/>
              <a:t>nec</a:t>
            </a:r>
            <a:r>
              <a:rPr lang="cs-CZ" i="1" dirty="0"/>
              <a:t> </a:t>
            </a:r>
            <a:r>
              <a:rPr lang="cs-CZ" i="1" dirty="0" err="1"/>
              <a:t>manifestum</a:t>
            </a:r>
            <a:r>
              <a:rPr lang="cs-CZ" i="1" dirty="0"/>
              <a:t> 2x, </a:t>
            </a:r>
            <a:r>
              <a:rPr lang="cs-CZ" i="1" dirty="0" err="1"/>
              <a:t>conceptum</a:t>
            </a:r>
            <a:r>
              <a:rPr lang="cs-CZ" i="1" dirty="0"/>
              <a:t> 3x</a:t>
            </a:r>
            <a:r>
              <a:rPr lang="cs-CZ" dirty="0"/>
              <a:t> a </a:t>
            </a:r>
            <a:r>
              <a:rPr lang="cs-CZ" i="1" dirty="0" err="1"/>
              <a:t>prohibitum</a:t>
            </a:r>
            <a:r>
              <a:rPr lang="cs-CZ" i="1" dirty="0"/>
              <a:t> 4x, </a:t>
            </a:r>
            <a:r>
              <a:rPr lang="cs-CZ" i="1" dirty="0" err="1"/>
              <a:t>oblatum</a:t>
            </a:r>
            <a:r>
              <a:rPr lang="cs-CZ" i="1" dirty="0"/>
              <a:t> 3x.</a:t>
            </a:r>
          </a:p>
          <a:p>
            <a:r>
              <a:rPr lang="cs-CZ" i="1" dirty="0" err="1" smtClean="0"/>
              <a:t>Condictio</a:t>
            </a:r>
            <a:r>
              <a:rPr lang="cs-CZ" i="1" dirty="0" smtClean="0"/>
              <a:t> ex causa </a:t>
            </a:r>
            <a:r>
              <a:rPr lang="cs-CZ" i="1" dirty="0" err="1" smtClean="0"/>
              <a:t>furtiva</a:t>
            </a:r>
            <a:r>
              <a:rPr lang="cs-CZ" i="1" dirty="0" smtClean="0"/>
              <a:t> (a.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persecutoria</a:t>
            </a:r>
            <a:r>
              <a:rPr lang="cs-CZ" i="1" dirty="0" smtClean="0"/>
              <a:t>)</a:t>
            </a:r>
            <a:endParaRPr lang="cs-CZ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Rapina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Původně krádež =</a:t>
            </a:r>
            <a:r>
              <a:rPr lang="en-US" sz="2800" dirty="0" smtClean="0"/>
              <a:t>&gt;</a:t>
            </a:r>
            <a:r>
              <a:rPr lang="cs-CZ" sz="2800" dirty="0" smtClean="0"/>
              <a:t> stále </a:t>
            </a:r>
            <a:r>
              <a:rPr lang="cs-CZ" sz="2800" i="1" dirty="0" err="1" smtClean="0"/>
              <a:t>c</a:t>
            </a:r>
            <a:r>
              <a:rPr lang="cs-CZ" sz="2800" i="1" dirty="0" smtClean="0"/>
              <a:t>. ex causa </a:t>
            </a:r>
            <a:r>
              <a:rPr lang="cs-CZ" sz="2800" i="1" dirty="0" err="1" smtClean="0"/>
              <a:t>furtiva</a:t>
            </a:r>
            <a:endParaRPr lang="cs-CZ" sz="2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Damnum</a:t>
            </a:r>
            <a:r>
              <a:rPr lang="cs-CZ" b="1" i="1" dirty="0" smtClean="0"/>
              <a:t> </a:t>
            </a:r>
            <a:r>
              <a:rPr lang="cs-CZ" b="1" i="1" dirty="0" err="1" smtClean="0"/>
              <a:t>iniuria</a:t>
            </a:r>
            <a:r>
              <a:rPr lang="cs-CZ" b="1" i="1" dirty="0" smtClean="0"/>
              <a:t> datum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 smtClean="0"/>
              <a:t>A. de pastu</a:t>
            </a:r>
          </a:p>
          <a:p>
            <a:pPr lvl="1"/>
            <a:r>
              <a:rPr lang="cs-CZ" i="1" dirty="0" smtClean="0"/>
              <a:t>A. de </a:t>
            </a:r>
            <a:r>
              <a:rPr lang="cs-CZ" i="1" dirty="0" err="1" smtClean="0"/>
              <a:t>arboribus</a:t>
            </a:r>
            <a:r>
              <a:rPr lang="cs-CZ" i="1" dirty="0" smtClean="0"/>
              <a:t> </a:t>
            </a:r>
            <a:r>
              <a:rPr lang="cs-CZ" i="1" dirty="0" err="1" smtClean="0"/>
              <a:t>succisis</a:t>
            </a:r>
            <a:endParaRPr lang="cs-CZ" i="1" dirty="0" smtClean="0"/>
          </a:p>
          <a:p>
            <a:r>
              <a:rPr lang="cs-CZ" i="1" dirty="0" err="1" smtClean="0"/>
              <a:t>Interesse</a:t>
            </a:r>
            <a:r>
              <a:rPr lang="cs-CZ" i="1" dirty="0" smtClean="0"/>
              <a:t> = </a:t>
            </a:r>
            <a:r>
              <a:rPr lang="cs-CZ" i="1" dirty="0" err="1" smtClean="0"/>
              <a:t>Damnum</a:t>
            </a:r>
            <a:r>
              <a:rPr lang="cs-CZ" i="1" dirty="0" smtClean="0"/>
              <a:t> </a:t>
            </a:r>
            <a:r>
              <a:rPr lang="cs-CZ" i="1" dirty="0" err="1" smtClean="0"/>
              <a:t>emergens</a:t>
            </a:r>
            <a:r>
              <a:rPr lang="cs-CZ" i="1" dirty="0" smtClean="0"/>
              <a:t> + </a:t>
            </a:r>
            <a:r>
              <a:rPr lang="cs-CZ" i="1" dirty="0" err="1" smtClean="0"/>
              <a:t>lucrum</a:t>
            </a:r>
            <a:r>
              <a:rPr lang="cs-CZ" i="1" dirty="0" smtClean="0"/>
              <a:t> </a:t>
            </a:r>
            <a:r>
              <a:rPr lang="cs-CZ" i="1" dirty="0" err="1" smtClean="0"/>
              <a:t>cessans</a:t>
            </a:r>
            <a:endParaRPr lang="cs-CZ" i="1" dirty="0" smtClean="0"/>
          </a:p>
          <a:p>
            <a:r>
              <a:rPr lang="cs-CZ" i="1" dirty="0" smtClean="0"/>
              <a:t>a</a:t>
            </a:r>
            <a:r>
              <a:rPr lang="cs-CZ" i="1" dirty="0" smtClean="0"/>
              <a:t>. </a:t>
            </a:r>
            <a:r>
              <a:rPr lang="cs-CZ" i="1" dirty="0" err="1" smtClean="0"/>
              <a:t>legis</a:t>
            </a:r>
            <a:r>
              <a:rPr lang="cs-CZ" i="1" dirty="0" smtClean="0"/>
              <a:t> </a:t>
            </a:r>
            <a:r>
              <a:rPr lang="cs-CZ" i="1" dirty="0" err="1"/>
              <a:t>A</a:t>
            </a:r>
            <a:r>
              <a:rPr lang="cs-CZ" i="1" dirty="0" err="1" smtClean="0"/>
              <a:t>quiliae</a:t>
            </a:r>
            <a:endParaRPr lang="cs-CZ" i="1" dirty="0" smtClean="0"/>
          </a:p>
          <a:p>
            <a:pPr lvl="1"/>
            <a:r>
              <a:rPr lang="cs-CZ" dirty="0" smtClean="0"/>
              <a:t>Zabití </a:t>
            </a:r>
            <a:r>
              <a:rPr lang="cs-CZ" dirty="0" smtClean="0"/>
              <a:t>otroka či stádního zvířete, cena za rok</a:t>
            </a:r>
            <a:endParaRPr lang="cs-CZ" dirty="0"/>
          </a:p>
          <a:p>
            <a:pPr lvl="1"/>
            <a:r>
              <a:rPr lang="cs-CZ" dirty="0" smtClean="0"/>
              <a:t>Zranění zmíněných, </a:t>
            </a:r>
            <a:r>
              <a:rPr lang="cs-CZ" dirty="0" smtClean="0"/>
              <a:t>cena za 30 </a:t>
            </a:r>
            <a:r>
              <a:rPr lang="cs-CZ" dirty="0" smtClean="0"/>
              <a:t>dní</a:t>
            </a:r>
          </a:p>
          <a:p>
            <a:pPr lvl="1"/>
            <a:r>
              <a:rPr lang="cs-CZ" dirty="0" smtClean="0"/>
              <a:t>Později rozšířeno na náhradu škody obecně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Iniuria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Verbálně či fyzicky</a:t>
            </a:r>
          </a:p>
          <a:p>
            <a:pPr lvl="1"/>
            <a:r>
              <a:rPr lang="cs-CZ" i="1" dirty="0" err="1" smtClean="0"/>
              <a:t>Carmen</a:t>
            </a:r>
            <a:r>
              <a:rPr lang="cs-CZ" i="1" dirty="0" smtClean="0"/>
              <a:t> </a:t>
            </a:r>
            <a:r>
              <a:rPr lang="cs-CZ" i="1" dirty="0" err="1" smtClean="0"/>
              <a:t>malum</a:t>
            </a:r>
            <a:r>
              <a:rPr lang="cs-CZ" i="1" dirty="0" smtClean="0"/>
              <a:t> (</a:t>
            </a:r>
            <a:r>
              <a:rPr lang="cs-CZ" i="1" dirty="0" err="1" smtClean="0"/>
              <a:t>crimen</a:t>
            </a:r>
            <a:r>
              <a:rPr lang="cs-CZ" i="1" dirty="0" smtClean="0"/>
              <a:t>)</a:t>
            </a:r>
          </a:p>
          <a:p>
            <a:pPr lvl="1"/>
            <a:r>
              <a:rPr lang="cs-CZ" i="1" dirty="0" err="1" smtClean="0"/>
              <a:t>Membrum</a:t>
            </a:r>
            <a:r>
              <a:rPr lang="cs-CZ" i="1" dirty="0" smtClean="0"/>
              <a:t> </a:t>
            </a:r>
            <a:r>
              <a:rPr lang="cs-CZ" i="1" dirty="0" err="1" smtClean="0"/>
              <a:t>ruptum</a:t>
            </a:r>
            <a:r>
              <a:rPr lang="cs-CZ" i="1" dirty="0" smtClean="0"/>
              <a:t> </a:t>
            </a:r>
            <a:r>
              <a:rPr lang="cs-CZ" dirty="0" smtClean="0"/>
              <a:t>(zničení údu)</a:t>
            </a:r>
          </a:p>
          <a:p>
            <a:pPr lvl="1"/>
            <a:r>
              <a:rPr lang="cs-CZ" i="1" dirty="0" smtClean="0"/>
              <a:t>Os </a:t>
            </a:r>
            <a:r>
              <a:rPr lang="cs-CZ" i="1" dirty="0" err="1" smtClean="0"/>
              <a:t>fractum</a:t>
            </a:r>
            <a:r>
              <a:rPr lang="cs-CZ" dirty="0" smtClean="0"/>
              <a:t>, 300 </a:t>
            </a:r>
            <a:r>
              <a:rPr lang="cs-CZ" dirty="0" err="1" smtClean="0"/>
              <a:t>assů</a:t>
            </a:r>
            <a:endParaRPr lang="cs-CZ" dirty="0" smtClean="0"/>
          </a:p>
          <a:p>
            <a:pPr lvl="1"/>
            <a:r>
              <a:rPr lang="cs-CZ" i="1" dirty="0" err="1" smtClean="0"/>
              <a:t>Iniuria</a:t>
            </a:r>
            <a:r>
              <a:rPr lang="cs-CZ" dirty="0" smtClean="0"/>
              <a:t>, 25 </a:t>
            </a:r>
            <a:r>
              <a:rPr lang="cs-CZ" dirty="0" err="1" smtClean="0"/>
              <a:t>assů</a:t>
            </a:r>
            <a:endParaRPr lang="cs-CZ" dirty="0"/>
          </a:p>
          <a:p>
            <a:r>
              <a:rPr lang="cs-CZ" i="1" dirty="0" smtClean="0"/>
              <a:t>A. </a:t>
            </a:r>
            <a:r>
              <a:rPr lang="cs-CZ" i="1" dirty="0" err="1" smtClean="0"/>
              <a:t>iniuriarum</a:t>
            </a:r>
            <a:r>
              <a:rPr lang="cs-CZ" i="1" dirty="0" smtClean="0"/>
              <a:t> </a:t>
            </a:r>
            <a:r>
              <a:rPr lang="cs-CZ" i="1" dirty="0" err="1" smtClean="0"/>
              <a:t>aestimatoria</a:t>
            </a:r>
            <a:endParaRPr lang="cs-CZ" i="1" dirty="0" smtClean="0"/>
          </a:p>
          <a:p>
            <a:pPr lvl="1"/>
            <a:r>
              <a:rPr lang="cs-CZ" i="1" dirty="0" err="1" smtClean="0"/>
              <a:t>Quantum</a:t>
            </a:r>
            <a:r>
              <a:rPr lang="cs-CZ" i="1" dirty="0" smtClean="0"/>
              <a:t> </a:t>
            </a:r>
            <a:r>
              <a:rPr lang="cs-CZ" i="1" dirty="0" err="1" smtClean="0"/>
              <a:t>aequum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bonum</a:t>
            </a:r>
            <a:r>
              <a:rPr lang="cs-CZ" i="1" dirty="0" smtClean="0"/>
              <a:t> </a:t>
            </a:r>
            <a:r>
              <a:rPr lang="cs-CZ" i="1" dirty="0" err="1" smtClean="0"/>
              <a:t>sibi</a:t>
            </a:r>
            <a:r>
              <a:rPr lang="cs-CZ" i="1" dirty="0" smtClean="0"/>
              <a:t> </a:t>
            </a:r>
            <a:r>
              <a:rPr lang="cs-CZ" i="1" dirty="0" err="1" smtClean="0"/>
              <a:t>videtur</a:t>
            </a:r>
            <a:endParaRPr lang="cs-CZ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C9E39-D700-4E1F-A9B2-DFAB5EBDA07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kultni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Fakultni_prezentace</Template>
  <TotalTime>159</TotalTime>
  <Words>444</Words>
  <Application>Microsoft Office PowerPoint</Application>
  <PresentationFormat>Předvádění na obrazovce (4:3)</PresentationFormat>
  <Paragraphs>102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Fakultni_prezentace</vt:lpstr>
      <vt:lpstr>BÉŽOVÁ TITL</vt:lpstr>
      <vt:lpstr>Obligace z deliktů  a quasideliktů Bc.</vt:lpstr>
      <vt:lpstr>Trestní právo</vt:lpstr>
      <vt:lpstr>Podmínky odpovědnosti</vt:lpstr>
      <vt:lpstr>Znaky deliktních žalob</vt:lpstr>
      <vt:lpstr>Přehled deliktů</vt:lpstr>
      <vt:lpstr>Furtum</vt:lpstr>
      <vt:lpstr>Rapina</vt:lpstr>
      <vt:lpstr>Damnum iniuria datum</vt:lpstr>
      <vt:lpstr>Iniuria</vt:lpstr>
      <vt:lpstr>Dolus</vt:lpstr>
      <vt:lpstr>Vis ac metus</vt:lpstr>
      <vt:lpstr>Obligationes quasi ex delicto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Nas-9</dc:creator>
  <cp:lastModifiedBy>Radek Černoch</cp:lastModifiedBy>
  <cp:revision>23</cp:revision>
  <dcterms:created xsi:type="dcterms:W3CDTF">2012-04-14T14:10:48Z</dcterms:created>
  <dcterms:modified xsi:type="dcterms:W3CDTF">2018-12-07T11:04:03Z</dcterms:modified>
</cp:coreProperties>
</file>